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sldIdLst>
    <p:sldId id="871" r:id="rId2"/>
    <p:sldId id="755" r:id="rId3"/>
    <p:sldId id="692" r:id="rId4"/>
    <p:sldId id="809" r:id="rId5"/>
    <p:sldId id="866" r:id="rId6"/>
    <p:sldId id="867" r:id="rId7"/>
    <p:sldId id="868" r:id="rId8"/>
    <p:sldId id="869" r:id="rId9"/>
    <p:sldId id="870" r:id="rId10"/>
    <p:sldId id="822" r:id="rId11"/>
    <p:sldId id="847" r:id="rId12"/>
    <p:sldId id="749" r:id="rId13"/>
    <p:sldId id="750" r:id="rId14"/>
    <p:sldId id="745" r:id="rId15"/>
    <p:sldId id="748" r:id="rId16"/>
    <p:sldId id="751" r:id="rId17"/>
    <p:sldId id="714" r:id="rId18"/>
    <p:sldId id="715" r:id="rId19"/>
    <p:sldId id="713" r:id="rId20"/>
    <p:sldId id="712" r:id="rId21"/>
    <p:sldId id="754" r:id="rId22"/>
    <p:sldId id="849" r:id="rId23"/>
    <p:sldId id="752" r:id="rId24"/>
    <p:sldId id="851" r:id="rId25"/>
    <p:sldId id="882" r:id="rId26"/>
    <p:sldId id="858" r:id="rId27"/>
    <p:sldId id="872" r:id="rId28"/>
    <p:sldId id="873" r:id="rId29"/>
    <p:sldId id="874" r:id="rId30"/>
    <p:sldId id="875" r:id="rId31"/>
    <p:sldId id="877" r:id="rId32"/>
    <p:sldId id="876" r:id="rId33"/>
    <p:sldId id="853" r:id="rId34"/>
    <p:sldId id="854" r:id="rId35"/>
    <p:sldId id="880" r:id="rId36"/>
    <p:sldId id="855" r:id="rId37"/>
    <p:sldId id="881" r:id="rId38"/>
    <p:sldId id="857" r:id="rId39"/>
    <p:sldId id="852" r:id="rId40"/>
    <p:sldId id="883" r:id="rId41"/>
    <p:sldId id="884" r:id="rId42"/>
    <p:sldId id="885" r:id="rId43"/>
    <p:sldId id="886" r:id="rId44"/>
    <p:sldId id="878" r:id="rId45"/>
    <p:sldId id="879"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p15:clr>
            <a:srgbClr val="A4A3A4"/>
          </p15:clr>
        </p15:guide>
        <p15:guide id="3" orient="horz" pos="22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0FB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61" autoAdjust="0"/>
    <p:restoredTop sz="95153" autoAdjust="0"/>
  </p:normalViewPr>
  <p:slideViewPr>
    <p:cSldViewPr snapToGrid="0" snapToObjects="1">
      <p:cViewPr varScale="1">
        <p:scale>
          <a:sx n="88" d="100"/>
          <a:sy n="88" d="100"/>
        </p:scale>
        <p:origin x="835" y="62"/>
      </p:cViewPr>
      <p:guideLst>
        <p:guide orient="horz" pos="2184"/>
        <p:guide pos="2880"/>
        <p:guide orient="horz" pos="2208"/>
      </p:guideLst>
    </p:cSldViewPr>
  </p:slideViewPr>
  <p:outlineViewPr>
    <p:cViewPr>
      <p:scale>
        <a:sx n="33" d="100"/>
        <a:sy n="33" d="100"/>
      </p:scale>
      <p:origin x="0" y="-992"/>
    </p:cViewPr>
  </p:outlineViewPr>
  <p:notesTextViewPr>
    <p:cViewPr>
      <p:scale>
        <a:sx n="100" d="100"/>
        <a:sy n="100" d="100"/>
      </p:scale>
      <p:origin x="0" y="0"/>
    </p:cViewPr>
  </p:notesTextViewPr>
  <p:sorterViewPr>
    <p:cViewPr>
      <p:scale>
        <a:sx n="110" d="100"/>
        <a:sy n="110" d="100"/>
      </p:scale>
      <p:origin x="0" y="-81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E40FE4-CBB4-214A-8C32-30A1B6D7E27F}" type="datetimeFigureOut">
              <a:rPr lang="en-US" smtClean="0"/>
              <a:t>2/27/2018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4A1E51-86DC-3047-A7D4-94C962C5D580}" type="slidenum">
              <a:rPr lang="en-US" smtClean="0"/>
              <a:t>‹#›</a:t>
            </a:fld>
            <a:endParaRPr lang="en-US"/>
          </a:p>
        </p:txBody>
      </p:sp>
    </p:spTree>
    <p:extLst>
      <p:ext uri="{BB962C8B-B14F-4D97-AF65-F5344CB8AC3E}">
        <p14:creationId xmlns:p14="http://schemas.microsoft.com/office/powerpoint/2010/main" val="23702541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98" name="Text Box 2"/>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en-US">
                <a:latin typeface="Arial" panose="020B0604020202020204" pitchFamily="34" charset="0"/>
                <a:ea typeface="msgothic" charset="0"/>
                <a:cs typeface="msgothic" charset="0"/>
              </a:rPr>
              <a:t>Patient and genotype networks. (</a:t>
            </a:r>
            <a:r>
              <a:rPr lang="en-GB" altLang="en-US" sz="1400" b="1">
                <a:latin typeface="Arial" panose="020B0604020202020204" pitchFamily="34" charset="0"/>
                <a:ea typeface="msgothic" charset="0"/>
                <a:cs typeface="msgothic" charset="0"/>
              </a:rPr>
              <a:t>A</a:t>
            </a:r>
            <a:r>
              <a:rPr lang="en-GB" altLang="en-US">
                <a:latin typeface="Arial" panose="020B0604020202020204" pitchFamily="34" charset="0"/>
                <a:ea typeface="msgothic" charset="0"/>
                <a:cs typeface="msgothic" charset="0"/>
              </a:rPr>
              <a:t>) Patient-patient network for topology patterns on 11,210 Biobank patients. Each node represents a single or a group of patients with the significant similarity based on their clinical features. Edge connected with nodes indicates the nodes have shared patients. Red color represents the enrichment for patients with T2D diagnosis, and blue color represents the nonenrichment for patients with T2D diagnosis. (</a:t>
            </a:r>
            <a:r>
              <a:rPr lang="en-GB" altLang="en-US" sz="1400" b="1">
                <a:latin typeface="Arial" panose="020B0604020202020204" pitchFamily="34" charset="0"/>
                <a:ea typeface="msgothic" charset="0"/>
                <a:cs typeface="msgothic" charset="0"/>
              </a:rPr>
              <a:t>B</a:t>
            </a:r>
            <a:r>
              <a:rPr lang="en-GB" altLang="en-US">
                <a:latin typeface="Arial" panose="020B0604020202020204" pitchFamily="34" charset="0"/>
                <a:ea typeface="msgothic" charset="0"/>
                <a:cs typeface="msgothic" charset="0"/>
              </a:rPr>
              <a:t>) Patient-patient network for topology patterns on 2551 T2D patients. Each node represents a single or a group of patients with the significant similarity based on their clinical features. Edge connected with nodes indicates the nodes have shared patients. Red color represents the enrichment for patients with females, and blue color represents the enrichment for males.</a:t>
            </a:r>
          </a:p>
        </p:txBody>
      </p:sp>
    </p:spTree>
    <p:extLst>
      <p:ext uri="{BB962C8B-B14F-4D97-AF65-F5344CB8AC3E}">
        <p14:creationId xmlns:p14="http://schemas.microsoft.com/office/powerpoint/2010/main" val="2361654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98" name="Text Box 2"/>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en-US">
                <a:latin typeface="Arial" panose="020B0604020202020204" pitchFamily="34" charset="0"/>
                <a:ea typeface="msgothic" charset="0"/>
                <a:cs typeface="msgothic" charset="0"/>
              </a:rPr>
              <a:t>Patient and genotype networks. (</a:t>
            </a:r>
            <a:r>
              <a:rPr lang="en-GB" altLang="en-US" sz="1400" b="1">
                <a:latin typeface="Arial" panose="020B0604020202020204" pitchFamily="34" charset="0"/>
                <a:ea typeface="msgothic" charset="0"/>
                <a:cs typeface="msgothic" charset="0"/>
              </a:rPr>
              <a:t>A</a:t>
            </a:r>
            <a:r>
              <a:rPr lang="en-GB" altLang="en-US">
                <a:latin typeface="Arial" panose="020B0604020202020204" pitchFamily="34" charset="0"/>
                <a:ea typeface="msgothic" charset="0"/>
                <a:cs typeface="msgothic" charset="0"/>
              </a:rPr>
              <a:t>) Patient-patient network for topology patterns on 11,210 Biobank patients. Each node represents a single or a group of patients with the significant similarity based on their clinical features. Edge connected with nodes indicates the nodes have shared patients. Red color represents the enrichment for patients with T2D diagnosis, and blue color represents the nonenrichment for patients with T2D diagnosis. (</a:t>
            </a:r>
            <a:r>
              <a:rPr lang="en-GB" altLang="en-US" sz="1400" b="1">
                <a:latin typeface="Arial" panose="020B0604020202020204" pitchFamily="34" charset="0"/>
                <a:ea typeface="msgothic" charset="0"/>
                <a:cs typeface="msgothic" charset="0"/>
              </a:rPr>
              <a:t>B</a:t>
            </a:r>
            <a:r>
              <a:rPr lang="en-GB" altLang="en-US">
                <a:latin typeface="Arial" panose="020B0604020202020204" pitchFamily="34" charset="0"/>
                <a:ea typeface="msgothic" charset="0"/>
                <a:cs typeface="msgothic" charset="0"/>
              </a:rPr>
              <a:t>) Patient-patient network for topology patterns on 2551 T2D patients. Each node represents a single or a group of patients with the significant similarity based on their clinical features. Edge connected with nodes indicates the nodes have shared patients. Red color represents the enrichment for patients with females, and blue color represents the enrichment for males.</a:t>
            </a:r>
          </a:p>
        </p:txBody>
      </p:sp>
    </p:spTree>
    <p:extLst>
      <p:ext uri="{BB962C8B-B14F-4D97-AF65-F5344CB8AC3E}">
        <p14:creationId xmlns:p14="http://schemas.microsoft.com/office/powerpoint/2010/main" val="616814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98" name="Text Box 2"/>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en-US">
                <a:latin typeface="Arial" panose="020B0604020202020204" pitchFamily="34" charset="0"/>
                <a:ea typeface="msgothic" charset="0"/>
                <a:cs typeface="msgothic" charset="0"/>
              </a:rPr>
              <a:t>Patient and genotype networks. (</a:t>
            </a:r>
            <a:r>
              <a:rPr lang="en-GB" altLang="en-US" sz="1400" b="1">
                <a:latin typeface="Arial" panose="020B0604020202020204" pitchFamily="34" charset="0"/>
                <a:ea typeface="msgothic" charset="0"/>
                <a:cs typeface="msgothic" charset="0"/>
              </a:rPr>
              <a:t>A</a:t>
            </a:r>
            <a:r>
              <a:rPr lang="en-GB" altLang="en-US">
                <a:latin typeface="Arial" panose="020B0604020202020204" pitchFamily="34" charset="0"/>
                <a:ea typeface="msgothic" charset="0"/>
                <a:cs typeface="msgothic" charset="0"/>
              </a:rPr>
              <a:t>) Patient-patient network for topology patterns on 11,210 Biobank patients. Each node represents a single or a group of patients with the significant similarity based on their clinical features. Edge connected with nodes indicates the nodes have shared patients. Red color represents the enrichment for patients with T2D diagnosis, and blue color represents the nonenrichment for patients with T2D diagnosis. (</a:t>
            </a:r>
            <a:r>
              <a:rPr lang="en-GB" altLang="en-US" sz="1400" b="1">
                <a:latin typeface="Arial" panose="020B0604020202020204" pitchFamily="34" charset="0"/>
                <a:ea typeface="msgothic" charset="0"/>
                <a:cs typeface="msgothic" charset="0"/>
              </a:rPr>
              <a:t>B</a:t>
            </a:r>
            <a:r>
              <a:rPr lang="en-GB" altLang="en-US">
                <a:latin typeface="Arial" panose="020B0604020202020204" pitchFamily="34" charset="0"/>
                <a:ea typeface="msgothic" charset="0"/>
                <a:cs typeface="msgothic" charset="0"/>
              </a:rPr>
              <a:t>) Patient-patient network for topology patterns on 2551 T2D patients. Each node represents a single or a group of patients with the significant similarity based on their clinical features. Edge connected with nodes indicates the nodes have shared patients. Red color represents the enrichment for patients with females, and blue color represents the enrichment for males.</a:t>
            </a:r>
          </a:p>
        </p:txBody>
      </p:sp>
    </p:spTree>
    <p:extLst>
      <p:ext uri="{BB962C8B-B14F-4D97-AF65-F5344CB8AC3E}">
        <p14:creationId xmlns:p14="http://schemas.microsoft.com/office/powerpoint/2010/main" val="2758729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98" name="Text Box 2"/>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en-US">
                <a:latin typeface="Arial" panose="020B0604020202020204" pitchFamily="34" charset="0"/>
                <a:ea typeface="msgothic" charset="0"/>
                <a:cs typeface="msgothic" charset="0"/>
              </a:rPr>
              <a:t>Patient and genotype networks. (</a:t>
            </a:r>
            <a:r>
              <a:rPr lang="en-GB" altLang="en-US" sz="1400" b="1">
                <a:latin typeface="Arial" panose="020B0604020202020204" pitchFamily="34" charset="0"/>
                <a:ea typeface="msgothic" charset="0"/>
                <a:cs typeface="msgothic" charset="0"/>
              </a:rPr>
              <a:t>A</a:t>
            </a:r>
            <a:r>
              <a:rPr lang="en-GB" altLang="en-US">
                <a:latin typeface="Arial" panose="020B0604020202020204" pitchFamily="34" charset="0"/>
                <a:ea typeface="msgothic" charset="0"/>
                <a:cs typeface="msgothic" charset="0"/>
              </a:rPr>
              <a:t>) Patient-patient network for topology patterns on 11,210 Biobank patients. Each node represents a single or a group of patients with the significant similarity based on their clinical features. Edge connected with nodes indicates the nodes have shared patients. Red color represents the enrichment for patients with T2D diagnosis, and blue color represents the nonenrichment for patients with T2D diagnosis. (</a:t>
            </a:r>
            <a:r>
              <a:rPr lang="en-GB" altLang="en-US" sz="1400" b="1">
                <a:latin typeface="Arial" panose="020B0604020202020204" pitchFamily="34" charset="0"/>
                <a:ea typeface="msgothic" charset="0"/>
                <a:cs typeface="msgothic" charset="0"/>
              </a:rPr>
              <a:t>B</a:t>
            </a:r>
            <a:r>
              <a:rPr lang="en-GB" altLang="en-US">
                <a:latin typeface="Arial" panose="020B0604020202020204" pitchFamily="34" charset="0"/>
                <a:ea typeface="msgothic" charset="0"/>
                <a:cs typeface="msgothic" charset="0"/>
              </a:rPr>
              <a:t>) Patient-patient network for topology patterns on 2551 T2D patients. Each node represents a single or a group of patients with the significant similarity based on their clinical features. Edge connected with nodes indicates the nodes have shared patients. Red color represents the enrichment for patients with females, and blue color represents the enrichment for males.</a:t>
            </a:r>
          </a:p>
        </p:txBody>
      </p:sp>
    </p:spTree>
    <p:extLst>
      <p:ext uri="{BB962C8B-B14F-4D97-AF65-F5344CB8AC3E}">
        <p14:creationId xmlns:p14="http://schemas.microsoft.com/office/powerpoint/2010/main" val="362388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6BECF8-9160-0948-BBAE-ECC339A7C2A1}"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8F4373-B020-EF4F-8610-FABD55893F60}" type="slidenum">
              <a:rPr lang="en-US" smtClean="0"/>
              <a:t>‹#›</a:t>
            </a:fld>
            <a:endParaRPr lang="en-US"/>
          </a:p>
        </p:txBody>
      </p:sp>
    </p:spTree>
    <p:extLst>
      <p:ext uri="{BB962C8B-B14F-4D97-AF65-F5344CB8AC3E}">
        <p14:creationId xmlns:p14="http://schemas.microsoft.com/office/powerpoint/2010/main" val="826147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6BECF8-9160-0948-BBAE-ECC339A7C2A1}"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8F4373-B020-EF4F-8610-FABD55893F60}" type="slidenum">
              <a:rPr lang="en-US" smtClean="0"/>
              <a:t>‹#›</a:t>
            </a:fld>
            <a:endParaRPr lang="en-US"/>
          </a:p>
        </p:txBody>
      </p:sp>
    </p:spTree>
    <p:extLst>
      <p:ext uri="{BB962C8B-B14F-4D97-AF65-F5344CB8AC3E}">
        <p14:creationId xmlns:p14="http://schemas.microsoft.com/office/powerpoint/2010/main" val="2669956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6BECF8-9160-0948-BBAE-ECC339A7C2A1}"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8F4373-B020-EF4F-8610-FABD55893F60}" type="slidenum">
              <a:rPr lang="en-US" smtClean="0"/>
              <a:t>‹#›</a:t>
            </a:fld>
            <a:endParaRPr lang="en-US"/>
          </a:p>
        </p:txBody>
      </p:sp>
    </p:spTree>
    <p:extLst>
      <p:ext uri="{BB962C8B-B14F-4D97-AF65-F5344CB8AC3E}">
        <p14:creationId xmlns:p14="http://schemas.microsoft.com/office/powerpoint/2010/main" val="572829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6BECF8-9160-0948-BBAE-ECC339A7C2A1}"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8F4373-B020-EF4F-8610-FABD55893F60}" type="slidenum">
              <a:rPr lang="en-US" smtClean="0"/>
              <a:t>‹#›</a:t>
            </a:fld>
            <a:endParaRPr lang="en-US"/>
          </a:p>
        </p:txBody>
      </p:sp>
    </p:spTree>
    <p:extLst>
      <p:ext uri="{BB962C8B-B14F-4D97-AF65-F5344CB8AC3E}">
        <p14:creationId xmlns:p14="http://schemas.microsoft.com/office/powerpoint/2010/main" val="2573608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6BECF8-9160-0948-BBAE-ECC339A7C2A1}"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8F4373-B020-EF4F-8610-FABD55893F60}" type="slidenum">
              <a:rPr lang="en-US" smtClean="0"/>
              <a:t>‹#›</a:t>
            </a:fld>
            <a:endParaRPr lang="en-US"/>
          </a:p>
        </p:txBody>
      </p:sp>
    </p:spTree>
    <p:extLst>
      <p:ext uri="{BB962C8B-B14F-4D97-AF65-F5344CB8AC3E}">
        <p14:creationId xmlns:p14="http://schemas.microsoft.com/office/powerpoint/2010/main" val="1344030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6BECF8-9160-0948-BBAE-ECC339A7C2A1}"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8F4373-B020-EF4F-8610-FABD55893F60}" type="slidenum">
              <a:rPr lang="en-US" smtClean="0"/>
              <a:t>‹#›</a:t>
            </a:fld>
            <a:endParaRPr lang="en-US"/>
          </a:p>
        </p:txBody>
      </p:sp>
    </p:spTree>
    <p:extLst>
      <p:ext uri="{BB962C8B-B14F-4D97-AF65-F5344CB8AC3E}">
        <p14:creationId xmlns:p14="http://schemas.microsoft.com/office/powerpoint/2010/main" val="3987523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6BECF8-9160-0948-BBAE-ECC339A7C2A1}" type="datetimeFigureOut">
              <a:rPr lang="en-US" smtClean="0"/>
              <a:t>2/27/2018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8F4373-B020-EF4F-8610-FABD55893F60}" type="slidenum">
              <a:rPr lang="en-US" smtClean="0"/>
              <a:t>‹#›</a:t>
            </a:fld>
            <a:endParaRPr lang="en-US"/>
          </a:p>
        </p:txBody>
      </p:sp>
    </p:spTree>
    <p:extLst>
      <p:ext uri="{BB962C8B-B14F-4D97-AF65-F5344CB8AC3E}">
        <p14:creationId xmlns:p14="http://schemas.microsoft.com/office/powerpoint/2010/main" val="3850059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6BECF8-9160-0948-BBAE-ECC339A7C2A1}" type="datetimeFigureOut">
              <a:rPr lang="en-US" smtClean="0"/>
              <a:t>2/27/2018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8F4373-B020-EF4F-8610-FABD55893F60}" type="slidenum">
              <a:rPr lang="en-US" smtClean="0"/>
              <a:t>‹#›</a:t>
            </a:fld>
            <a:endParaRPr lang="en-US"/>
          </a:p>
        </p:txBody>
      </p:sp>
    </p:spTree>
    <p:extLst>
      <p:ext uri="{BB962C8B-B14F-4D97-AF65-F5344CB8AC3E}">
        <p14:creationId xmlns:p14="http://schemas.microsoft.com/office/powerpoint/2010/main" val="887290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6BECF8-9160-0948-BBAE-ECC339A7C2A1}" type="datetimeFigureOut">
              <a:rPr lang="en-US" smtClean="0"/>
              <a:t>2/27/2018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8F4373-B020-EF4F-8610-FABD55893F60}" type="slidenum">
              <a:rPr lang="en-US" smtClean="0"/>
              <a:t>‹#›</a:t>
            </a:fld>
            <a:endParaRPr lang="en-US"/>
          </a:p>
        </p:txBody>
      </p:sp>
    </p:spTree>
    <p:extLst>
      <p:ext uri="{BB962C8B-B14F-4D97-AF65-F5344CB8AC3E}">
        <p14:creationId xmlns:p14="http://schemas.microsoft.com/office/powerpoint/2010/main" val="1614006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6BECF8-9160-0948-BBAE-ECC339A7C2A1}"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8F4373-B020-EF4F-8610-FABD55893F60}" type="slidenum">
              <a:rPr lang="en-US" smtClean="0"/>
              <a:t>‹#›</a:t>
            </a:fld>
            <a:endParaRPr lang="en-US"/>
          </a:p>
        </p:txBody>
      </p:sp>
    </p:spTree>
    <p:extLst>
      <p:ext uri="{BB962C8B-B14F-4D97-AF65-F5344CB8AC3E}">
        <p14:creationId xmlns:p14="http://schemas.microsoft.com/office/powerpoint/2010/main" val="2775544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6BECF8-9160-0948-BBAE-ECC339A7C2A1}"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8F4373-B020-EF4F-8610-FABD55893F60}" type="slidenum">
              <a:rPr lang="en-US" smtClean="0"/>
              <a:t>‹#›</a:t>
            </a:fld>
            <a:endParaRPr lang="en-US"/>
          </a:p>
        </p:txBody>
      </p:sp>
    </p:spTree>
    <p:extLst>
      <p:ext uri="{BB962C8B-B14F-4D97-AF65-F5344CB8AC3E}">
        <p14:creationId xmlns:p14="http://schemas.microsoft.com/office/powerpoint/2010/main" val="477441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6BECF8-9160-0948-BBAE-ECC339A7C2A1}" type="datetimeFigureOut">
              <a:rPr lang="en-US" smtClean="0"/>
              <a:t>2/27/2018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8F4373-B020-EF4F-8610-FABD55893F60}" type="slidenum">
              <a:rPr lang="en-US" smtClean="0"/>
              <a:t>‹#›</a:t>
            </a:fld>
            <a:endParaRPr lang="en-US"/>
          </a:p>
        </p:txBody>
      </p:sp>
    </p:spTree>
    <p:extLst>
      <p:ext uri="{BB962C8B-B14F-4D97-AF65-F5344CB8AC3E}">
        <p14:creationId xmlns:p14="http://schemas.microsoft.com/office/powerpoint/2010/main" val="31623595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hyperlink" Target="http://d-roger.com/2016/09/07/finding-similar-items-&#26597;&#25214;&#30456;&#20284;&#39033;/" TargetMode="External"/><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en.wikipedia.org/wiki/Jaccard_index" TargetMode="External"/><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people.rit.edu/rmb5229/320/project3/hamming.html" TargetMode="Externa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hyperlink" Target="http://rosalind.info/glossary/hamming-distanc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hyperlink" Target="http://www.improvedoutcomes.com/docs/WebSiteDocs/Clustering/Clustering_Parameters/Manhattan_Distance_Metric.htm" TargetMode="External"/><Relationship Id="rId2" Type="http://schemas.openxmlformats.org/officeDocument/2006/relationships/hyperlink" Target="http://bloggity.nurdz.com/gamedev-math/manhattan/" TargetMode="External"/><Relationship Id="rId1" Type="http://schemas.openxmlformats.org/officeDocument/2006/relationships/slideLayout" Target="../slideLayouts/slideLayout7.xml"/><Relationship Id="rId6" Type="http://schemas.openxmlformats.org/officeDocument/2006/relationships/image" Target="../media/image24.gif"/><Relationship Id="rId5" Type="http://schemas.openxmlformats.org/officeDocument/2006/relationships/image" Target="../media/image23.png"/><Relationship Id="rId4" Type="http://schemas.openxmlformats.org/officeDocument/2006/relationships/hyperlink" Target="http://www.joachimdespland.com/mammoth.html"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danifold.net/mapper/filters.html#filter-functions-in-python-mapper" TargetMode="External"/><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3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33336"/>
          <a:stretch/>
        </p:blipFill>
        <p:spPr>
          <a:xfrm>
            <a:off x="885825" y="1069521"/>
            <a:ext cx="6400800" cy="3842109"/>
          </a:xfrm>
          <a:prstGeom prst="rect">
            <a:avLst/>
          </a:prstGeom>
        </p:spPr>
      </p:pic>
      <p:sp>
        <p:nvSpPr>
          <p:cNvPr id="4" name="Rectangle 3"/>
          <p:cNvSpPr/>
          <p:nvPr/>
        </p:nvSpPr>
        <p:spPr>
          <a:xfrm>
            <a:off x="424542" y="178849"/>
            <a:ext cx="8499021" cy="830997"/>
          </a:xfrm>
          <a:prstGeom prst="rect">
            <a:avLst/>
          </a:prstGeom>
        </p:spPr>
        <p:txBody>
          <a:bodyPr wrap="square">
            <a:spAutoFit/>
          </a:bodyPr>
          <a:lstStyle/>
          <a:p>
            <a:r>
              <a:rPr lang="en-US" sz="2400" dirty="0"/>
              <a:t>The dataset shown here is colored according to a filter function. What is the filter function used to color the dataset?</a:t>
            </a:r>
          </a:p>
        </p:txBody>
      </p:sp>
      <p:pic>
        <p:nvPicPr>
          <p:cNvPr id="5" name="Picture 4"/>
          <p:cNvPicPr>
            <a:picLocks noChangeAspect="1"/>
          </p:cNvPicPr>
          <p:nvPr/>
        </p:nvPicPr>
        <p:blipFill>
          <a:blip r:embed="rId3"/>
          <a:stretch>
            <a:fillRect/>
          </a:stretch>
        </p:blipFill>
        <p:spPr>
          <a:xfrm>
            <a:off x="610277" y="4968307"/>
            <a:ext cx="3971925" cy="1828800"/>
          </a:xfrm>
          <a:prstGeom prst="rect">
            <a:avLst/>
          </a:prstGeom>
        </p:spPr>
      </p:pic>
      <p:pic>
        <p:nvPicPr>
          <p:cNvPr id="6" name="Picture 5"/>
          <p:cNvPicPr>
            <a:picLocks noChangeAspect="1"/>
          </p:cNvPicPr>
          <p:nvPr/>
        </p:nvPicPr>
        <p:blipFill>
          <a:blip r:embed="rId4"/>
          <a:stretch>
            <a:fillRect/>
          </a:stretch>
        </p:blipFill>
        <p:spPr>
          <a:xfrm>
            <a:off x="5578245" y="5026137"/>
            <a:ext cx="2657475" cy="1762125"/>
          </a:xfrm>
          <a:prstGeom prst="rect">
            <a:avLst/>
          </a:prstGeom>
        </p:spPr>
      </p:pic>
    </p:spTree>
    <p:extLst>
      <p:ext uri="{BB962C8B-B14F-4D97-AF65-F5344CB8AC3E}">
        <p14:creationId xmlns:p14="http://schemas.microsoft.com/office/powerpoint/2010/main" val="41655660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473179" y="1837293"/>
            <a:ext cx="8197642" cy="893616"/>
            <a:chOff x="511322" y="488588"/>
            <a:chExt cx="8197642" cy="893616"/>
          </a:xfrm>
        </p:grpSpPr>
        <p:cxnSp>
          <p:nvCxnSpPr>
            <p:cNvPr id="3" name="Straight Connector 2"/>
            <p:cNvCxnSpPr/>
            <p:nvPr/>
          </p:nvCxnSpPr>
          <p:spPr>
            <a:xfrm>
              <a:off x="511322" y="709307"/>
              <a:ext cx="7884251"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p:nvCxnSpPr>
          <p:spPr>
            <a:xfrm>
              <a:off x="861653" y="488588"/>
              <a:ext cx="0" cy="441437"/>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492383" y="488588"/>
              <a:ext cx="0" cy="441437"/>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7962084" y="488588"/>
              <a:ext cx="0" cy="441437"/>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76264" y="920539"/>
              <a:ext cx="8032700" cy="461665"/>
            </a:xfrm>
            <a:prstGeom prst="rect">
              <a:avLst/>
            </a:prstGeom>
            <a:noFill/>
          </p:spPr>
          <p:txBody>
            <a:bodyPr wrap="square" rtlCol="0">
              <a:spAutoFit/>
            </a:bodyPr>
            <a:lstStyle/>
            <a:p>
              <a:r>
                <a:rPr lang="en-US" sz="2400" dirty="0" smtClean="0"/>
                <a:t>0       1                                                                                           10</a:t>
              </a:r>
              <a:endParaRPr lang="en-US" sz="2400" dirty="0"/>
            </a:p>
          </p:txBody>
        </p:sp>
      </p:grpSp>
      <p:sp>
        <p:nvSpPr>
          <p:cNvPr id="11" name="TextBox 10"/>
          <p:cNvSpPr txBox="1"/>
          <p:nvPr/>
        </p:nvSpPr>
        <p:spPr>
          <a:xfrm>
            <a:off x="324732" y="379396"/>
            <a:ext cx="8532683" cy="6124753"/>
          </a:xfrm>
          <a:prstGeom prst="rect">
            <a:avLst/>
          </a:prstGeom>
          <a:noFill/>
        </p:spPr>
        <p:txBody>
          <a:bodyPr wrap="square" rtlCol="0">
            <a:spAutoFit/>
          </a:bodyPr>
          <a:lstStyle/>
          <a:p>
            <a:pPr algn="ctr"/>
            <a:r>
              <a:rPr lang="en-US" sz="2400" b="1" dirty="0" smtClean="0">
                <a:solidFill>
                  <a:srgbClr val="800000"/>
                </a:solidFill>
              </a:rPr>
              <a:t>Why use PCA in data analysis?</a:t>
            </a:r>
          </a:p>
          <a:p>
            <a:endParaRPr lang="en-US" sz="2400" dirty="0"/>
          </a:p>
          <a:p>
            <a:r>
              <a:rPr lang="en-US" sz="2400" dirty="0" smtClean="0"/>
              <a:t>Consider the points  (0, 0, …, 0),  (1, 0, …, 0),  (10, 0, …, 0)</a:t>
            </a:r>
          </a:p>
          <a:p>
            <a:endParaRPr lang="en-US" sz="2400" dirty="0"/>
          </a:p>
          <a:p>
            <a:endParaRPr lang="en-US" sz="2400" dirty="0" smtClean="0"/>
          </a:p>
          <a:p>
            <a:endParaRPr lang="en-US" sz="2400" dirty="0"/>
          </a:p>
          <a:p>
            <a:endParaRPr lang="en-US" sz="2400" dirty="0" smtClean="0"/>
          </a:p>
          <a:p>
            <a:r>
              <a:rPr lang="en-US" sz="2400" dirty="0" smtClean="0"/>
              <a:t>Add noise to first point (0, 0, …, 0) </a:t>
            </a:r>
            <a:r>
              <a:rPr lang="en-US" sz="2400" dirty="0" smtClean="0">
                <a:sym typeface="Wingdings"/>
              </a:rPr>
              <a:t> (0, 1, …, 1) </a:t>
            </a:r>
            <a:endParaRPr lang="en-US" sz="2400" dirty="0" smtClean="0"/>
          </a:p>
          <a:p>
            <a:endParaRPr lang="en-US" sz="2400" dirty="0"/>
          </a:p>
          <a:p>
            <a:r>
              <a:rPr lang="en-US" sz="2400" dirty="0" smtClean="0"/>
              <a:t>In R</a:t>
            </a:r>
            <a:r>
              <a:rPr lang="en-US" sz="2400" baseline="30000" dirty="0" smtClean="0"/>
              <a:t>100</a:t>
            </a:r>
            <a:r>
              <a:rPr lang="en-US" sz="2400" dirty="0" smtClean="0"/>
              <a:t>,   d(</a:t>
            </a:r>
            <a:r>
              <a:rPr lang="en-US" sz="2400" dirty="0" smtClean="0">
                <a:sym typeface="Wingdings"/>
              </a:rPr>
              <a:t>(0, 1, …, 1)</a:t>
            </a:r>
            <a:r>
              <a:rPr lang="en-US" sz="2400" dirty="0" smtClean="0"/>
              <a:t>, (1, 0, …, 0)) = 10  &gt;  9.</a:t>
            </a:r>
          </a:p>
          <a:p>
            <a:endParaRPr lang="en-US" sz="2400" baseline="30000" dirty="0"/>
          </a:p>
          <a:p>
            <a:endParaRPr lang="en-US" sz="2400" dirty="0" smtClean="0"/>
          </a:p>
          <a:p>
            <a:r>
              <a:rPr lang="en-US" sz="2400" dirty="0" smtClean="0"/>
              <a:t>Add small noise to first point (0, 0, …, 0) </a:t>
            </a:r>
            <a:r>
              <a:rPr lang="en-US" sz="2400" dirty="0" smtClean="0">
                <a:sym typeface="Wingdings"/>
              </a:rPr>
              <a:t> (0, 0.1, …, 0.1) </a:t>
            </a:r>
            <a:endParaRPr lang="en-US" sz="2400" dirty="0" smtClean="0"/>
          </a:p>
          <a:p>
            <a:endParaRPr lang="en-US" sz="2400" dirty="0" smtClean="0"/>
          </a:p>
          <a:p>
            <a:r>
              <a:rPr lang="en-US" sz="2400" dirty="0" smtClean="0"/>
              <a:t>In R</a:t>
            </a:r>
            <a:r>
              <a:rPr lang="en-US" sz="2400" baseline="30000" dirty="0" smtClean="0"/>
              <a:t>39,900</a:t>
            </a:r>
            <a:r>
              <a:rPr lang="en-US" sz="2400" dirty="0" smtClean="0"/>
              <a:t>,   d(</a:t>
            </a:r>
            <a:r>
              <a:rPr lang="en-US" sz="2400" dirty="0" smtClean="0">
                <a:sym typeface="Wingdings"/>
              </a:rPr>
              <a:t>(0, 0.1, …, 0.1)</a:t>
            </a:r>
            <a:r>
              <a:rPr lang="en-US" sz="2400" dirty="0" smtClean="0"/>
              <a:t>, (1, 0, …, 0)) = 20  &gt;  9.</a:t>
            </a:r>
            <a:endParaRPr lang="en-US" sz="2400" baseline="30000" dirty="0" smtClean="0"/>
          </a:p>
          <a:p>
            <a:endParaRPr lang="en-US" sz="2400" baseline="30000" dirty="0" smtClean="0"/>
          </a:p>
          <a:p>
            <a:r>
              <a:rPr lang="en-US" sz="2400" dirty="0" smtClean="0"/>
              <a:t> </a:t>
            </a:r>
          </a:p>
        </p:txBody>
      </p:sp>
    </p:spTree>
    <p:extLst>
      <p:ext uri="{BB962C8B-B14F-4D97-AF65-F5344CB8AC3E}">
        <p14:creationId xmlns:p14="http://schemas.microsoft.com/office/powerpoint/2010/main" val="22442525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6438" y="337505"/>
            <a:ext cx="8208209" cy="4688463"/>
          </a:xfrm>
          <a:prstGeom prst="rect">
            <a:avLst/>
          </a:prstGeom>
        </p:spPr>
        <p:txBody>
          <a:bodyPr wrap="none">
            <a:spAutoFit/>
          </a:bodyPr>
          <a:lstStyle/>
          <a:p>
            <a:r>
              <a:rPr lang="en-US" sz="2800" dirty="0"/>
              <a:t>In </a:t>
            </a:r>
            <a:r>
              <a:rPr lang="en-US" sz="2800" dirty="0" smtClean="0"/>
              <a:t>R</a:t>
            </a:r>
            <a:r>
              <a:rPr lang="en-US" sz="2800" i="1" baseline="30000" dirty="0" smtClean="0"/>
              <a:t>n</a:t>
            </a:r>
          </a:p>
          <a:p>
            <a:endParaRPr lang="en-US" sz="2800" baseline="30000" dirty="0"/>
          </a:p>
          <a:p>
            <a:r>
              <a:rPr lang="en-US" sz="2800" dirty="0" smtClean="0"/>
              <a:t>If </a:t>
            </a:r>
            <a:r>
              <a:rPr lang="en-US" sz="2800" i="1" dirty="0" smtClean="0"/>
              <a:t>n</a:t>
            </a:r>
            <a:r>
              <a:rPr lang="en-US" sz="2800" dirty="0" smtClean="0"/>
              <a:t> small, Euclidean distance often makes sense</a:t>
            </a:r>
          </a:p>
          <a:p>
            <a:endParaRPr lang="en-US" sz="2800" dirty="0"/>
          </a:p>
          <a:p>
            <a:endParaRPr lang="en-US" sz="2800" dirty="0" smtClean="0"/>
          </a:p>
          <a:p>
            <a:endParaRPr lang="en-US" sz="2800" dirty="0"/>
          </a:p>
          <a:p>
            <a:endParaRPr lang="en-US" sz="2800" dirty="0" smtClean="0"/>
          </a:p>
          <a:p>
            <a:endParaRPr lang="en-US" sz="2800" dirty="0"/>
          </a:p>
          <a:p>
            <a:r>
              <a:rPr lang="en-US" sz="2800" dirty="0" smtClean="0"/>
              <a:t>If n is large, consider </a:t>
            </a:r>
            <a:r>
              <a:rPr lang="en-US" sz="2800" dirty="0" err="1"/>
              <a:t>Chebyshev</a:t>
            </a:r>
            <a:r>
              <a:rPr lang="en-US" sz="2800" dirty="0"/>
              <a:t> </a:t>
            </a:r>
            <a:r>
              <a:rPr lang="en-US" sz="2800" dirty="0" smtClean="0"/>
              <a:t>distance or </a:t>
            </a:r>
          </a:p>
          <a:p>
            <a:r>
              <a:rPr lang="en-US" sz="2800" dirty="0" smtClean="0"/>
              <a:t>performing PCA first to project data into R</a:t>
            </a:r>
            <a:r>
              <a:rPr lang="en-US" sz="2800" i="1" baseline="30000" dirty="0" smtClean="0"/>
              <a:t>d</a:t>
            </a:r>
            <a:r>
              <a:rPr lang="en-US" sz="2800" dirty="0" smtClean="0"/>
              <a:t>, for small </a:t>
            </a:r>
            <a:r>
              <a:rPr lang="en-US" sz="2800" b="1" dirty="0" smtClean="0"/>
              <a:t>d</a:t>
            </a:r>
            <a:r>
              <a:rPr lang="en-US" sz="2800" dirty="0" smtClean="0"/>
              <a:t> </a:t>
            </a:r>
          </a:p>
          <a:p>
            <a:pPr algn="ctr"/>
            <a:r>
              <a:rPr lang="en-US" sz="2800" dirty="0" smtClean="0"/>
              <a:t>and then using Euclidean distance  </a:t>
            </a:r>
            <a:endParaRPr lang="en-US" sz="2800" dirty="0"/>
          </a:p>
        </p:txBody>
      </p:sp>
      <p:grpSp>
        <p:nvGrpSpPr>
          <p:cNvPr id="3" name="Group 2"/>
          <p:cNvGrpSpPr>
            <a:grpSpLocks noChangeAspect="1"/>
          </p:cNvGrpSpPr>
          <p:nvPr/>
        </p:nvGrpSpPr>
        <p:grpSpPr>
          <a:xfrm>
            <a:off x="2361424" y="1661005"/>
            <a:ext cx="4431465" cy="1554480"/>
            <a:chOff x="3876287" y="3706977"/>
            <a:chExt cx="6625471" cy="2324100"/>
          </a:xfrm>
        </p:grpSpPr>
        <p:pic>
          <p:nvPicPr>
            <p:cNvPr id="4" name="Picture 3"/>
            <p:cNvPicPr>
              <a:picLocks noChangeAspect="1"/>
            </p:cNvPicPr>
            <p:nvPr/>
          </p:nvPicPr>
          <p:blipFill>
            <a:blip r:embed="rId2"/>
            <a:stretch>
              <a:fillRect/>
            </a:stretch>
          </p:blipFill>
          <p:spPr>
            <a:xfrm>
              <a:off x="5986908" y="3706977"/>
              <a:ext cx="4514850" cy="2324100"/>
            </a:xfrm>
            <a:prstGeom prst="rect">
              <a:avLst/>
            </a:prstGeom>
          </p:spPr>
        </p:pic>
        <p:pic>
          <p:nvPicPr>
            <p:cNvPr id="5" name="Picture 4"/>
            <p:cNvPicPr>
              <a:picLocks noChangeAspect="1"/>
            </p:cNvPicPr>
            <p:nvPr/>
          </p:nvPicPr>
          <p:blipFill>
            <a:blip r:embed="rId3"/>
            <a:stretch>
              <a:fillRect/>
            </a:stretch>
          </p:blipFill>
          <p:spPr>
            <a:xfrm>
              <a:off x="3876287" y="4356582"/>
              <a:ext cx="2162175" cy="942975"/>
            </a:xfrm>
            <a:prstGeom prst="rect">
              <a:avLst/>
            </a:prstGeom>
          </p:spPr>
        </p:pic>
      </p:grpSp>
      <p:grpSp>
        <p:nvGrpSpPr>
          <p:cNvPr id="20" name="Group 19"/>
          <p:cNvGrpSpPr/>
          <p:nvPr/>
        </p:nvGrpSpPr>
        <p:grpSpPr>
          <a:xfrm>
            <a:off x="985688" y="5391144"/>
            <a:ext cx="7189129" cy="755830"/>
            <a:chOff x="552550" y="5472554"/>
            <a:chExt cx="7189129" cy="755830"/>
          </a:xfrm>
        </p:grpSpPr>
        <p:grpSp>
          <p:nvGrpSpPr>
            <p:cNvPr id="15" name="Group 14"/>
            <p:cNvGrpSpPr/>
            <p:nvPr/>
          </p:nvGrpSpPr>
          <p:grpSpPr>
            <a:xfrm>
              <a:off x="3639981" y="5472554"/>
              <a:ext cx="4101698" cy="755830"/>
              <a:chOff x="4034617" y="5501240"/>
              <a:chExt cx="4101698" cy="755830"/>
            </a:xfrm>
          </p:grpSpPr>
          <p:pic>
            <p:nvPicPr>
              <p:cNvPr id="16" name="Picture 15"/>
              <p:cNvPicPr>
                <a:picLocks noChangeAspect="1"/>
              </p:cNvPicPr>
              <p:nvPr/>
            </p:nvPicPr>
            <p:blipFill rotWithShape="1">
              <a:blip r:embed="rId4"/>
              <a:srcRect l="50528" t="3859"/>
              <a:stretch/>
            </p:blipFill>
            <p:spPr>
              <a:xfrm>
                <a:off x="5428646" y="5553775"/>
                <a:ext cx="2707669" cy="703295"/>
              </a:xfrm>
              <a:prstGeom prst="rect">
                <a:avLst/>
              </a:prstGeom>
            </p:spPr>
          </p:pic>
          <p:pic>
            <p:nvPicPr>
              <p:cNvPr id="17" name="Picture 16"/>
              <p:cNvPicPr>
                <a:picLocks noChangeAspect="1"/>
              </p:cNvPicPr>
              <p:nvPr/>
            </p:nvPicPr>
            <p:blipFill>
              <a:blip r:embed="rId3"/>
              <a:stretch>
                <a:fillRect/>
              </a:stretch>
            </p:blipFill>
            <p:spPr>
              <a:xfrm>
                <a:off x="4034617" y="5501240"/>
                <a:ext cx="1446177" cy="630711"/>
              </a:xfrm>
              <a:prstGeom prst="rect">
                <a:avLst/>
              </a:prstGeom>
            </p:spPr>
          </p:pic>
        </p:grpSp>
        <p:sp>
          <p:nvSpPr>
            <p:cNvPr id="19" name="Rectangle 18"/>
            <p:cNvSpPr/>
            <p:nvPr/>
          </p:nvSpPr>
          <p:spPr>
            <a:xfrm>
              <a:off x="552550" y="5550708"/>
              <a:ext cx="3231206" cy="523220"/>
            </a:xfrm>
            <a:prstGeom prst="rect">
              <a:avLst/>
            </a:prstGeom>
          </p:spPr>
          <p:txBody>
            <a:bodyPr wrap="none">
              <a:spAutoFit/>
            </a:bodyPr>
            <a:lstStyle/>
            <a:p>
              <a:r>
                <a:rPr lang="en-US" sz="2800" dirty="0" err="1"/>
                <a:t>Chebyshev</a:t>
              </a:r>
              <a:r>
                <a:rPr lang="en-US" sz="2800" dirty="0"/>
                <a:t> </a:t>
              </a:r>
              <a:r>
                <a:rPr lang="en-US" sz="2800" dirty="0" smtClean="0"/>
                <a:t>distance: </a:t>
              </a:r>
              <a:endParaRPr lang="en-US" sz="2800" dirty="0"/>
            </a:p>
          </p:txBody>
        </p:sp>
      </p:grpSp>
    </p:spTree>
    <p:extLst>
      <p:ext uri="{BB962C8B-B14F-4D97-AF65-F5344CB8AC3E}">
        <p14:creationId xmlns:p14="http://schemas.microsoft.com/office/powerpoint/2010/main" val="39138792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008" y="196517"/>
            <a:ext cx="9110748" cy="6386364"/>
          </a:xfrm>
          <a:prstGeom prst="rect">
            <a:avLst/>
          </a:prstGeom>
        </p:spPr>
        <p:txBody>
          <a:bodyPr wrap="square">
            <a:spAutoFit/>
          </a:bodyPr>
          <a:lstStyle/>
          <a:p>
            <a:r>
              <a:rPr lang="en-US" sz="2000" dirty="0" smtClean="0">
                <a:solidFill>
                  <a:srgbClr val="C00000"/>
                </a:solidFill>
              </a:rPr>
              <a:t>But you may want to focus on Euclidean distance AFTER normalizing:</a:t>
            </a:r>
          </a:p>
          <a:p>
            <a:endParaRPr lang="en-US" sz="500" dirty="0"/>
          </a:p>
          <a:p>
            <a:r>
              <a:rPr lang="en-US" sz="2000" b="1" dirty="0" smtClean="0"/>
              <a:t>From databasics3900.r:</a:t>
            </a:r>
          </a:p>
          <a:p>
            <a:endParaRPr lang="en-US" sz="400" dirty="0" smtClean="0"/>
          </a:p>
          <a:p>
            <a:r>
              <a:rPr lang="en-US" sz="2000" dirty="0" smtClean="0">
                <a:solidFill>
                  <a:srgbClr val="00B050"/>
                </a:solidFill>
              </a:rPr>
              <a:t>&gt; # one way to normalize data</a:t>
            </a:r>
          </a:p>
          <a:p>
            <a:r>
              <a:rPr lang="en-US" sz="2000" dirty="0" smtClean="0"/>
              <a:t>&gt; scaledata2 &lt;- scale(data2)  </a:t>
            </a:r>
            <a:r>
              <a:rPr lang="en-US" sz="2000" dirty="0" smtClean="0">
                <a:solidFill>
                  <a:srgbClr val="00B050"/>
                </a:solidFill>
              </a:rPr>
              <a:t># scales data so that mean = 0, </a:t>
            </a:r>
            <a:r>
              <a:rPr lang="en-US" sz="2000" dirty="0" err="1" smtClean="0">
                <a:solidFill>
                  <a:srgbClr val="00B050"/>
                </a:solidFill>
              </a:rPr>
              <a:t>sd</a:t>
            </a:r>
            <a:r>
              <a:rPr lang="en-US" sz="2000" dirty="0" smtClean="0">
                <a:solidFill>
                  <a:srgbClr val="00B050"/>
                </a:solidFill>
              </a:rPr>
              <a:t> = 1</a:t>
            </a:r>
          </a:p>
          <a:p>
            <a:r>
              <a:rPr lang="en-US" sz="2000" dirty="0" smtClean="0"/>
              <a:t>&gt; </a:t>
            </a:r>
            <a:r>
              <a:rPr lang="en-US" sz="2000" dirty="0" err="1" smtClean="0"/>
              <a:t>colMeans</a:t>
            </a:r>
            <a:r>
              <a:rPr lang="en-US" sz="2000" dirty="0" smtClean="0"/>
              <a:t>(scaledata2)  </a:t>
            </a:r>
            <a:r>
              <a:rPr lang="en-US" sz="2000" dirty="0" smtClean="0">
                <a:solidFill>
                  <a:srgbClr val="00B050"/>
                </a:solidFill>
              </a:rPr>
              <a:t># faster version of apply(scaled.dat, 2, mean)</a:t>
            </a:r>
          </a:p>
          <a:p>
            <a:r>
              <a:rPr lang="en-US" sz="2000" dirty="0" smtClean="0"/>
              <a:t> 			    # </a:t>
            </a:r>
            <a:r>
              <a:rPr lang="en-US" sz="2000" dirty="0" smtClean="0">
                <a:solidFill>
                  <a:srgbClr val="00B050"/>
                </a:solidFill>
              </a:rPr>
              <a:t>shows that mean of each column is 0      </a:t>
            </a:r>
          </a:p>
          <a:p>
            <a:r>
              <a:rPr lang="en-US" sz="2000" dirty="0" smtClean="0">
                <a:solidFill>
                  <a:schemeClr val="accent4">
                    <a:lumMod val="50000"/>
                  </a:schemeClr>
                </a:solidFill>
              </a:rPr>
              <a:t> </a:t>
            </a:r>
            <a:r>
              <a:rPr lang="en-US" sz="2000" dirty="0" err="1" smtClean="0">
                <a:solidFill>
                  <a:schemeClr val="accent4">
                    <a:lumMod val="50000"/>
                  </a:schemeClr>
                </a:solidFill>
              </a:rPr>
              <a:t>Sepal.Length</a:t>
            </a:r>
            <a:r>
              <a:rPr lang="en-US" sz="2000" dirty="0" smtClean="0">
                <a:solidFill>
                  <a:schemeClr val="accent4">
                    <a:lumMod val="50000"/>
                  </a:schemeClr>
                </a:solidFill>
              </a:rPr>
              <a:t>   </a:t>
            </a:r>
            <a:r>
              <a:rPr lang="en-US" sz="2000" dirty="0" err="1" smtClean="0">
                <a:solidFill>
                  <a:schemeClr val="accent4">
                    <a:lumMod val="50000"/>
                  </a:schemeClr>
                </a:solidFill>
              </a:rPr>
              <a:t>Sepal.Width</a:t>
            </a:r>
            <a:r>
              <a:rPr lang="en-US" sz="2000" dirty="0" smtClean="0">
                <a:solidFill>
                  <a:schemeClr val="accent4">
                    <a:lumMod val="50000"/>
                  </a:schemeClr>
                </a:solidFill>
              </a:rPr>
              <a:t>  </a:t>
            </a:r>
            <a:r>
              <a:rPr lang="en-US" sz="2000" dirty="0" err="1" smtClean="0">
                <a:solidFill>
                  <a:schemeClr val="accent4">
                    <a:lumMod val="50000"/>
                  </a:schemeClr>
                </a:solidFill>
              </a:rPr>
              <a:t>Petal.Length</a:t>
            </a:r>
            <a:r>
              <a:rPr lang="en-US" sz="2000" dirty="0" smtClean="0">
                <a:solidFill>
                  <a:schemeClr val="accent4">
                    <a:lumMod val="50000"/>
                  </a:schemeClr>
                </a:solidFill>
              </a:rPr>
              <a:t>   </a:t>
            </a:r>
            <a:r>
              <a:rPr lang="en-US" sz="2000" dirty="0" err="1" smtClean="0">
                <a:solidFill>
                  <a:schemeClr val="accent4">
                    <a:lumMod val="50000"/>
                  </a:schemeClr>
                </a:solidFill>
              </a:rPr>
              <a:t>Petal.Width</a:t>
            </a:r>
            <a:r>
              <a:rPr lang="en-US" sz="2000" dirty="0" smtClean="0">
                <a:solidFill>
                  <a:schemeClr val="accent4">
                    <a:lumMod val="50000"/>
                  </a:schemeClr>
                </a:solidFill>
              </a:rPr>
              <a:t> </a:t>
            </a:r>
          </a:p>
          <a:p>
            <a:r>
              <a:rPr lang="en-US" sz="2000" dirty="0" smtClean="0">
                <a:solidFill>
                  <a:schemeClr val="accent4">
                    <a:lumMod val="50000"/>
                  </a:schemeClr>
                </a:solidFill>
              </a:rPr>
              <a:t>-4.480675e-16  2.035409e-16 -2.844947e-17 -3.714621e-17 </a:t>
            </a:r>
          </a:p>
          <a:p>
            <a:r>
              <a:rPr lang="en-US" sz="2000" dirty="0" smtClean="0"/>
              <a:t>&gt; apply(scaledata2, 2, </a:t>
            </a:r>
            <a:r>
              <a:rPr lang="en-US" sz="2000" dirty="0" err="1" smtClean="0"/>
              <a:t>sd</a:t>
            </a:r>
            <a:r>
              <a:rPr lang="en-US" sz="2000" dirty="0" smtClean="0"/>
              <a:t>)         </a:t>
            </a:r>
            <a:r>
              <a:rPr lang="en-US" sz="2000" dirty="0" smtClean="0">
                <a:solidFill>
                  <a:srgbClr val="00B050"/>
                </a:solidFill>
              </a:rPr>
              <a:t># shows that standard deviation</a:t>
            </a:r>
          </a:p>
          <a:p>
            <a:r>
              <a:rPr lang="en-US" sz="2000" dirty="0">
                <a:solidFill>
                  <a:srgbClr val="00B050"/>
                </a:solidFill>
              </a:rPr>
              <a:t> </a:t>
            </a:r>
            <a:r>
              <a:rPr lang="en-US" sz="2000" dirty="0" smtClean="0">
                <a:solidFill>
                  <a:srgbClr val="00B050"/>
                </a:solidFill>
              </a:rPr>
              <a:t>                                                      # of each column is 1     </a:t>
            </a:r>
          </a:p>
          <a:p>
            <a:r>
              <a:rPr lang="en-US" sz="2000" dirty="0" err="1" smtClean="0">
                <a:solidFill>
                  <a:schemeClr val="accent4">
                    <a:lumMod val="50000"/>
                  </a:schemeClr>
                </a:solidFill>
              </a:rPr>
              <a:t>Sepal.Length</a:t>
            </a:r>
            <a:r>
              <a:rPr lang="en-US" sz="2000" dirty="0" smtClean="0">
                <a:solidFill>
                  <a:schemeClr val="accent4">
                    <a:lumMod val="50000"/>
                  </a:schemeClr>
                </a:solidFill>
              </a:rPr>
              <a:t>  </a:t>
            </a:r>
            <a:r>
              <a:rPr lang="en-US" sz="2000" dirty="0" err="1" smtClean="0">
                <a:solidFill>
                  <a:schemeClr val="accent4">
                    <a:lumMod val="50000"/>
                  </a:schemeClr>
                </a:solidFill>
              </a:rPr>
              <a:t>Sepal.Width</a:t>
            </a:r>
            <a:r>
              <a:rPr lang="en-US" sz="2000" dirty="0" smtClean="0">
                <a:solidFill>
                  <a:schemeClr val="accent4">
                    <a:lumMod val="50000"/>
                  </a:schemeClr>
                </a:solidFill>
              </a:rPr>
              <a:t> </a:t>
            </a:r>
            <a:r>
              <a:rPr lang="en-US" sz="2000" dirty="0" err="1" smtClean="0">
                <a:solidFill>
                  <a:schemeClr val="accent4">
                    <a:lumMod val="50000"/>
                  </a:schemeClr>
                </a:solidFill>
              </a:rPr>
              <a:t>Petal.Length</a:t>
            </a:r>
            <a:r>
              <a:rPr lang="en-US" sz="2000" dirty="0" smtClean="0">
                <a:solidFill>
                  <a:schemeClr val="accent4">
                    <a:lumMod val="50000"/>
                  </a:schemeClr>
                </a:solidFill>
              </a:rPr>
              <a:t>  </a:t>
            </a:r>
            <a:r>
              <a:rPr lang="en-US" sz="2000" dirty="0" err="1" smtClean="0">
                <a:solidFill>
                  <a:schemeClr val="accent4">
                    <a:lumMod val="50000"/>
                  </a:schemeClr>
                </a:solidFill>
              </a:rPr>
              <a:t>Petal.Width</a:t>
            </a:r>
            <a:r>
              <a:rPr lang="en-US" sz="2000" dirty="0" smtClean="0">
                <a:solidFill>
                  <a:schemeClr val="accent4">
                    <a:lumMod val="50000"/>
                  </a:schemeClr>
                </a:solidFill>
              </a:rPr>
              <a:t> </a:t>
            </a:r>
          </a:p>
          <a:p>
            <a:r>
              <a:rPr lang="en-US" sz="2000" dirty="0" smtClean="0">
                <a:solidFill>
                  <a:schemeClr val="accent4">
                    <a:lumMod val="50000"/>
                  </a:schemeClr>
                </a:solidFill>
              </a:rPr>
              <a:t>           1            1            1            1 </a:t>
            </a:r>
            <a:endParaRPr lang="en-US" sz="2000" dirty="0">
              <a:solidFill>
                <a:schemeClr val="accent4">
                  <a:lumMod val="50000"/>
                </a:schemeClr>
              </a:solidFill>
            </a:endParaRPr>
          </a:p>
          <a:p>
            <a:r>
              <a:rPr lang="en-US" sz="2000" dirty="0" smtClean="0"/>
              <a:t>-------------------------------------------------------------------------------------------</a:t>
            </a:r>
          </a:p>
          <a:p>
            <a:r>
              <a:rPr lang="en-US" sz="2000" dirty="0" smtClean="0"/>
              <a:t>P&lt;- select(</a:t>
            </a:r>
            <a:r>
              <a:rPr lang="en-US" sz="2000" dirty="0" err="1" smtClean="0"/>
              <a:t>tbl_df</a:t>
            </a:r>
            <a:r>
              <a:rPr lang="en-US" sz="2000" dirty="0" smtClean="0"/>
              <a:t>(scaledata2), </a:t>
            </a:r>
            <a:r>
              <a:rPr lang="en-US" sz="2000" dirty="0" err="1" smtClean="0"/>
              <a:t>Petal.Length</a:t>
            </a:r>
            <a:r>
              <a:rPr lang="en-US" sz="2000" dirty="0" smtClean="0"/>
              <a:t>)		</a:t>
            </a:r>
            <a:r>
              <a:rPr lang="en-US" sz="2000" dirty="0" smtClean="0">
                <a:solidFill>
                  <a:srgbClr val="00B050"/>
                </a:solidFill>
              </a:rPr>
              <a:t># Choose filter</a:t>
            </a:r>
          </a:p>
          <a:p>
            <a:r>
              <a:rPr lang="en-US" sz="2000" dirty="0" smtClean="0"/>
              <a:t>m1 &lt;- mapper1D(					</a:t>
            </a:r>
            <a:r>
              <a:rPr lang="en-US" sz="2000" dirty="0" smtClean="0">
                <a:solidFill>
                  <a:srgbClr val="00B050"/>
                </a:solidFill>
              </a:rPr>
              <a:t># Apply mapper</a:t>
            </a:r>
          </a:p>
          <a:p>
            <a:r>
              <a:rPr lang="en-US" sz="2000" dirty="0" smtClean="0"/>
              <a:t>  </a:t>
            </a:r>
            <a:r>
              <a:rPr lang="en-US" sz="2000" dirty="0" err="1" smtClean="0"/>
              <a:t>distance_matrix</a:t>
            </a:r>
            <a:r>
              <a:rPr lang="en-US" sz="2000" dirty="0" smtClean="0"/>
              <a:t> = </a:t>
            </a:r>
            <a:r>
              <a:rPr lang="en-US" sz="2000" dirty="0" err="1" smtClean="0">
                <a:solidFill>
                  <a:srgbClr val="C00000"/>
                </a:solidFill>
              </a:rPr>
              <a:t>dist</a:t>
            </a:r>
            <a:r>
              <a:rPr lang="en-US" sz="2000" dirty="0" smtClean="0"/>
              <a:t>(</a:t>
            </a:r>
            <a:r>
              <a:rPr lang="en-US" sz="2000" dirty="0" err="1" smtClean="0"/>
              <a:t>data.frame</a:t>
            </a:r>
            <a:r>
              <a:rPr lang="en-US" sz="2000" dirty="0" smtClean="0"/>
              <a:t>(scaledata2)),</a:t>
            </a:r>
          </a:p>
          <a:p>
            <a:r>
              <a:rPr lang="en-US" sz="2000" dirty="0" smtClean="0"/>
              <a:t>  </a:t>
            </a:r>
            <a:r>
              <a:rPr lang="en-US" sz="2000" dirty="0" err="1" smtClean="0"/>
              <a:t>filter_values</a:t>
            </a:r>
            <a:r>
              <a:rPr lang="en-US" sz="2000" dirty="0" smtClean="0"/>
              <a:t> = P,</a:t>
            </a:r>
          </a:p>
          <a:p>
            <a:r>
              <a:rPr lang="en-US" sz="2000" dirty="0" smtClean="0"/>
              <a:t>  </a:t>
            </a:r>
            <a:r>
              <a:rPr lang="en-US" sz="2000" dirty="0" err="1" smtClean="0"/>
              <a:t>num_intervals</a:t>
            </a:r>
            <a:r>
              <a:rPr lang="en-US" sz="2000" dirty="0" smtClean="0"/>
              <a:t> = 10,</a:t>
            </a:r>
          </a:p>
          <a:p>
            <a:r>
              <a:rPr lang="en-US" sz="2000" dirty="0" smtClean="0"/>
              <a:t>  </a:t>
            </a:r>
            <a:r>
              <a:rPr lang="en-US" sz="2000" dirty="0" err="1" smtClean="0"/>
              <a:t>percent_overlap</a:t>
            </a:r>
            <a:r>
              <a:rPr lang="en-US" sz="2000" dirty="0" smtClean="0"/>
              <a:t> = 50,</a:t>
            </a:r>
          </a:p>
          <a:p>
            <a:r>
              <a:rPr lang="en-US" sz="2000" dirty="0" smtClean="0"/>
              <a:t>  </a:t>
            </a:r>
            <a:r>
              <a:rPr lang="en-US" sz="2000" dirty="0" err="1" smtClean="0"/>
              <a:t>num_bins_when_clustering</a:t>
            </a:r>
            <a:r>
              <a:rPr lang="en-US" sz="2000" dirty="0" smtClean="0"/>
              <a:t> = 10)</a:t>
            </a:r>
            <a:endParaRPr lang="en-US" sz="2000" dirty="0"/>
          </a:p>
        </p:txBody>
      </p:sp>
      <p:sp>
        <p:nvSpPr>
          <p:cNvPr id="5" name="Rectangle 4"/>
          <p:cNvSpPr/>
          <p:nvPr/>
        </p:nvSpPr>
        <p:spPr>
          <a:xfrm>
            <a:off x="4804756" y="5504563"/>
            <a:ext cx="4222866" cy="1200329"/>
          </a:xfrm>
          <a:prstGeom prst="rect">
            <a:avLst/>
          </a:prstGeom>
          <a:solidFill>
            <a:schemeClr val="accent4">
              <a:lumMod val="20000"/>
              <a:lumOff val="80000"/>
            </a:schemeClr>
          </a:solidFill>
        </p:spPr>
        <p:txBody>
          <a:bodyPr wrap="square">
            <a:spAutoFit/>
          </a:bodyPr>
          <a:lstStyle/>
          <a:p>
            <a:r>
              <a:rPr lang="en-US" dirty="0" smtClean="0"/>
              <a:t># save data to current working</a:t>
            </a:r>
          </a:p>
          <a:p>
            <a:r>
              <a:rPr lang="en-US" dirty="0" smtClean="0"/>
              <a:t># directory as a text file</a:t>
            </a:r>
          </a:p>
          <a:p>
            <a:r>
              <a:rPr lang="en-US" dirty="0" err="1" smtClean="0"/>
              <a:t>write.table</a:t>
            </a:r>
            <a:r>
              <a:rPr lang="en-US" dirty="0" smtClean="0"/>
              <a:t>(scaledata2, "data.txt", </a:t>
            </a:r>
            <a:r>
              <a:rPr lang="en-US" dirty="0" err="1" smtClean="0"/>
              <a:t>sep</a:t>
            </a:r>
            <a:r>
              <a:rPr lang="en-US" dirty="0" smtClean="0"/>
              <a:t>=" ", </a:t>
            </a:r>
          </a:p>
          <a:p>
            <a:r>
              <a:rPr lang="en-US" dirty="0" smtClean="0"/>
              <a:t>      </a:t>
            </a:r>
            <a:r>
              <a:rPr lang="en-US" dirty="0" err="1" smtClean="0"/>
              <a:t>row.names</a:t>
            </a:r>
            <a:r>
              <a:rPr lang="en-US" dirty="0" smtClean="0"/>
              <a:t> = FALSE, </a:t>
            </a:r>
            <a:r>
              <a:rPr lang="en-US" dirty="0" err="1" smtClean="0"/>
              <a:t>col.names</a:t>
            </a:r>
            <a:r>
              <a:rPr lang="en-US" dirty="0" smtClean="0"/>
              <a:t> = FALSE)</a:t>
            </a:r>
            <a:endParaRPr lang="en-US" dirty="0"/>
          </a:p>
        </p:txBody>
      </p:sp>
    </p:spTree>
    <p:extLst>
      <p:ext uri="{BB962C8B-B14F-4D97-AF65-F5344CB8AC3E}">
        <p14:creationId xmlns:p14="http://schemas.microsoft.com/office/powerpoint/2010/main" val="33321222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856212" y="251754"/>
            <a:ext cx="1301638"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FF"/>
                </a:solidFill>
                <a:effectLst/>
                <a:latin typeface="Lucida Console" panose="020B0609040504020204" pitchFamily="49" charset="0"/>
              </a:rPr>
              <a:t>&gt; ?</a:t>
            </a:r>
            <a:r>
              <a:rPr kumimoji="0" lang="en-US" altLang="en-US" sz="2400" b="0" i="0" u="none" strike="noStrike" cap="none" normalizeH="0" baseline="0" dirty="0" err="1" smtClean="0">
                <a:ln>
                  <a:noFill/>
                </a:ln>
                <a:solidFill>
                  <a:srgbClr val="0000FF"/>
                </a:solidFill>
                <a:effectLst/>
                <a:latin typeface="Lucida Console" panose="020B0609040504020204" pitchFamily="49" charset="0"/>
              </a:rPr>
              <a:t>dist</a:t>
            </a:r>
            <a:endParaRPr kumimoji="0" lang="en-US" altLang="en-US" sz="2800" b="0" i="0" u="none" strike="noStrike" cap="none" normalizeH="0" baseline="0" dirty="0" smtClean="0">
              <a:ln>
                <a:noFill/>
              </a:ln>
              <a:solidFill>
                <a:schemeClr val="tx1"/>
              </a:solidFill>
              <a:effectLst/>
              <a:latin typeface="Arial" panose="020B0604020202020204" pitchFamily="34" charset="0"/>
            </a:endParaRPr>
          </a:p>
        </p:txBody>
      </p:sp>
      <p:sp>
        <p:nvSpPr>
          <p:cNvPr id="3" name="Rectangle 2"/>
          <p:cNvSpPr>
            <a:spLocks noChangeArrowheads="1"/>
          </p:cNvSpPr>
          <p:nvPr/>
        </p:nvSpPr>
        <p:spPr bwMode="auto">
          <a:xfrm>
            <a:off x="789711" y="813824"/>
            <a:ext cx="8055410" cy="6040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cs typeface="Arial" panose="020B0604020202020204" pitchFamily="34" charset="0"/>
              </a:rPr>
              <a:t>Distance Matrix Computation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1" i="0" u="none" strike="noStrike" cap="none" normalizeH="0" baseline="0" dirty="0" smtClean="0">
              <a:ln>
                <a:noFill/>
              </a:ln>
              <a:solidFill>
                <a:srgbClr val="595959"/>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595959"/>
                </a:solidFill>
                <a:effectLst/>
                <a:cs typeface="Arial" panose="020B0604020202020204" pitchFamily="34" charset="0"/>
              </a:rPr>
              <a:t>Description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cs typeface="Arial" panose="020B0604020202020204" pitchFamily="34" charset="0"/>
              </a:rPr>
              <a:t>This function computes and returns the distance matrix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cs typeface="Arial" panose="020B0604020202020204" pitchFamily="34" charset="0"/>
              </a:rPr>
              <a:t>computed by using the specified distance measure to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cs typeface="Arial" panose="020B0604020202020204" pitchFamily="34" charset="0"/>
              </a:rPr>
              <a:t>compute the distances between the rows of a data matrix.</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rgbClr val="595959"/>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595959"/>
                </a:solidFill>
                <a:effectLst/>
                <a:cs typeface="Arial" panose="020B0604020202020204" pitchFamily="34" charset="0"/>
              </a:rPr>
              <a:t>Usage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50" b="1" i="0" u="none" strike="noStrike" cap="none" normalizeH="0" baseline="0" dirty="0" smtClean="0">
              <a:ln>
                <a:noFill/>
              </a:ln>
              <a:solidFill>
                <a:srgbClr val="595959"/>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err="1" smtClean="0">
                <a:ln>
                  <a:noFill/>
                </a:ln>
                <a:solidFill>
                  <a:srgbClr val="000000"/>
                </a:solidFill>
                <a:effectLst/>
                <a:latin typeface="Arial Unicode MS" panose="020B0604020202020204" pitchFamily="34" charset="-128"/>
              </a:rPr>
              <a:t>dist</a:t>
            </a:r>
            <a:r>
              <a:rPr kumimoji="0" lang="en-US" altLang="en-US" sz="2400" b="0" i="0" u="none" strike="noStrike" cap="none" normalizeH="0" baseline="0" dirty="0" smtClean="0">
                <a:ln>
                  <a:noFill/>
                </a:ln>
                <a:solidFill>
                  <a:srgbClr val="000000"/>
                </a:solidFill>
                <a:effectLst/>
                <a:latin typeface="Arial Unicode MS" panose="020B0604020202020204" pitchFamily="34" charset="-128"/>
              </a:rPr>
              <a:t>(x, method = "</a:t>
            </a:r>
            <a:r>
              <a:rPr kumimoji="0" lang="en-US" altLang="en-US" sz="2400" b="0" i="0" u="none" strike="noStrike" cap="none" normalizeH="0" baseline="0" dirty="0" err="1" smtClean="0">
                <a:ln>
                  <a:noFill/>
                </a:ln>
                <a:solidFill>
                  <a:srgbClr val="000000"/>
                </a:solidFill>
                <a:effectLst/>
                <a:latin typeface="Arial Unicode MS" panose="020B0604020202020204" pitchFamily="34" charset="-128"/>
              </a:rPr>
              <a:t>euclidean</a:t>
            </a:r>
            <a:r>
              <a:rPr kumimoji="0" lang="en-US" altLang="en-US" sz="2400" b="0" i="0" u="none" strike="noStrike" cap="none" normalizeH="0" baseline="0" dirty="0" smtClean="0">
                <a:ln>
                  <a:noFill/>
                </a:ln>
                <a:solidFill>
                  <a:srgbClr val="000000"/>
                </a:solidFill>
                <a:effectLst/>
                <a:latin typeface="Arial Unicode MS" panose="020B0604020202020204" pitchFamily="34" charset="-128"/>
              </a:rPr>
              <a:t>", </a:t>
            </a:r>
            <a:r>
              <a:rPr kumimoji="0" lang="en-US" altLang="en-US" sz="2400" b="0" i="0" u="none" strike="noStrike" cap="none" normalizeH="0" baseline="0" dirty="0" err="1" smtClean="0">
                <a:ln>
                  <a:noFill/>
                </a:ln>
                <a:solidFill>
                  <a:srgbClr val="000000"/>
                </a:solidFill>
                <a:effectLst/>
                <a:latin typeface="Arial Unicode MS" panose="020B0604020202020204" pitchFamily="34" charset="-128"/>
              </a:rPr>
              <a:t>diag</a:t>
            </a:r>
            <a:r>
              <a:rPr kumimoji="0" lang="en-US" altLang="en-US" sz="2400" b="0" i="0" u="none" strike="noStrike" cap="none" normalizeH="0" baseline="0" dirty="0" smtClean="0">
                <a:ln>
                  <a:noFill/>
                </a:ln>
                <a:solidFill>
                  <a:srgbClr val="000000"/>
                </a:solidFill>
                <a:effectLst/>
                <a:latin typeface="Arial Unicode MS" panose="020B0604020202020204" pitchFamily="34" charset="-128"/>
              </a:rPr>
              <a:t> = FALSE,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dirty="0">
                <a:solidFill>
                  <a:srgbClr val="000000"/>
                </a:solidFill>
                <a:latin typeface="Arial Unicode MS" panose="020B0604020202020204" pitchFamily="34" charset="-128"/>
              </a:rPr>
              <a:t> </a:t>
            </a:r>
            <a:r>
              <a:rPr lang="en-US" altLang="en-US" sz="2400" dirty="0" smtClean="0">
                <a:solidFill>
                  <a:srgbClr val="000000"/>
                </a:solidFill>
                <a:latin typeface="Arial Unicode MS" panose="020B0604020202020204" pitchFamily="34" charset="-128"/>
              </a:rPr>
              <a:t>                                              </a:t>
            </a:r>
            <a:r>
              <a:rPr kumimoji="0" lang="en-US" altLang="en-US" sz="2400" b="0" i="0" u="none" strike="noStrike" cap="none" normalizeH="0" baseline="0" dirty="0" smtClean="0">
                <a:ln>
                  <a:noFill/>
                </a:ln>
                <a:solidFill>
                  <a:srgbClr val="000000"/>
                </a:solidFill>
                <a:effectLst/>
                <a:latin typeface="Arial Unicode MS" panose="020B0604020202020204" pitchFamily="34" charset="-128"/>
              </a:rPr>
              <a:t>upper = FALSE, p = 2)</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rgbClr val="000000"/>
              </a:solidFill>
              <a:effectLst/>
              <a:latin typeface="Arial Unicode MS" panose="020B0604020202020204" pitchFamily="34" charset="-128"/>
            </a:endParaRPr>
          </a:p>
          <a:p>
            <a:r>
              <a:rPr lang="en-US" sz="2400" dirty="0" smtClean="0"/>
              <a:t>method:  the </a:t>
            </a:r>
            <a:r>
              <a:rPr lang="en-US" sz="2400" dirty="0"/>
              <a:t>distance measure to be used. This must be </a:t>
            </a:r>
            <a:endParaRPr lang="en-US" sz="2400" dirty="0" smtClean="0"/>
          </a:p>
          <a:p>
            <a:r>
              <a:rPr lang="en-US" sz="2400" dirty="0" smtClean="0"/>
              <a:t>one </a:t>
            </a:r>
            <a:r>
              <a:rPr lang="en-US" sz="2400" dirty="0"/>
              <a:t>of "</a:t>
            </a:r>
            <a:r>
              <a:rPr lang="en-US" sz="2400" dirty="0" err="1"/>
              <a:t>euclidean</a:t>
            </a:r>
            <a:r>
              <a:rPr lang="en-US" sz="2400" dirty="0"/>
              <a:t>", "maximum", "</a:t>
            </a:r>
            <a:r>
              <a:rPr lang="en-US" sz="2400" dirty="0" err="1"/>
              <a:t>manhattan</a:t>
            </a:r>
            <a:r>
              <a:rPr lang="en-US" sz="2400" dirty="0"/>
              <a:t>", "</a:t>
            </a:r>
            <a:r>
              <a:rPr lang="en-US" sz="2400" dirty="0" err="1"/>
              <a:t>canberra</a:t>
            </a:r>
            <a:r>
              <a:rPr lang="en-US" sz="2400" dirty="0" smtClean="0"/>
              <a:t>",</a:t>
            </a:r>
          </a:p>
          <a:p>
            <a:r>
              <a:rPr lang="en-US" sz="2400" dirty="0" smtClean="0"/>
              <a:t>"</a:t>
            </a:r>
            <a:r>
              <a:rPr lang="en-US" sz="2400" dirty="0"/>
              <a:t>binary" or "</a:t>
            </a:r>
            <a:r>
              <a:rPr lang="en-US" sz="2400" dirty="0" err="1"/>
              <a:t>minkowski</a:t>
            </a:r>
            <a:r>
              <a:rPr lang="en-US" sz="2400" dirty="0"/>
              <a:t>". </a:t>
            </a:r>
            <a:r>
              <a:rPr lang="en-US" sz="2400" dirty="0" smtClean="0"/>
              <a:t> Any </a:t>
            </a:r>
            <a:r>
              <a:rPr lang="en-US" sz="2400" dirty="0"/>
              <a:t>unambiguous substring </a:t>
            </a:r>
            <a:endParaRPr lang="en-US" sz="2400" dirty="0" smtClean="0"/>
          </a:p>
          <a:p>
            <a:r>
              <a:rPr lang="en-US" sz="2400" dirty="0" smtClean="0"/>
              <a:t>can </a:t>
            </a:r>
            <a:r>
              <a:rPr lang="en-US" sz="2400" dirty="0"/>
              <a:t>be given.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31590024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85482" y="56751"/>
            <a:ext cx="7610475" cy="4981575"/>
          </a:xfrm>
          <a:prstGeom prst="rect">
            <a:avLst/>
          </a:prstGeom>
        </p:spPr>
      </p:pic>
      <p:pic>
        <p:nvPicPr>
          <p:cNvPr id="5" name="Picture 4"/>
          <p:cNvPicPr>
            <a:picLocks noChangeAspect="1"/>
          </p:cNvPicPr>
          <p:nvPr/>
        </p:nvPicPr>
        <p:blipFill>
          <a:blip r:embed="rId3"/>
          <a:stretch>
            <a:fillRect/>
          </a:stretch>
        </p:blipFill>
        <p:spPr>
          <a:xfrm>
            <a:off x="3524250" y="3279622"/>
            <a:ext cx="2095500" cy="552450"/>
          </a:xfrm>
          <a:prstGeom prst="rect">
            <a:avLst/>
          </a:prstGeom>
        </p:spPr>
      </p:pic>
      <p:pic>
        <p:nvPicPr>
          <p:cNvPr id="6" name="Picture 5"/>
          <p:cNvPicPr>
            <a:picLocks noChangeAspect="1"/>
          </p:cNvPicPr>
          <p:nvPr/>
        </p:nvPicPr>
        <p:blipFill>
          <a:blip r:embed="rId4"/>
          <a:stretch>
            <a:fillRect/>
          </a:stretch>
        </p:blipFill>
        <p:spPr>
          <a:xfrm>
            <a:off x="1766887" y="5126796"/>
            <a:ext cx="5610225" cy="923925"/>
          </a:xfrm>
          <a:prstGeom prst="rect">
            <a:avLst/>
          </a:prstGeom>
        </p:spPr>
      </p:pic>
      <p:sp>
        <p:nvSpPr>
          <p:cNvPr id="7" name="Rectangle 6"/>
          <p:cNvSpPr/>
          <p:nvPr/>
        </p:nvSpPr>
        <p:spPr>
          <a:xfrm>
            <a:off x="407322" y="6078664"/>
            <a:ext cx="8005157" cy="646331"/>
          </a:xfrm>
          <a:prstGeom prst="rect">
            <a:avLst/>
          </a:prstGeom>
        </p:spPr>
        <p:txBody>
          <a:bodyPr wrap="square">
            <a:spAutoFit/>
          </a:bodyPr>
          <a:lstStyle/>
          <a:p>
            <a:r>
              <a:rPr lang="en-US" dirty="0" smtClean="0">
                <a:hlinkClick r:id=""/>
              </a:rPr>
              <a:t>http://www.bigdata.uni-frankfurt.de/wp-content/uploads/2015/10/</a:t>
            </a:r>
          </a:p>
          <a:p>
            <a:r>
              <a:rPr lang="en-US" dirty="0" smtClean="0">
                <a:hlinkClick r:id=""/>
              </a:rPr>
              <a:t>Evaluating-Ayasdi’s-Topological-Data-Analysis-For-Big-Data_HKim2015.pdf</a:t>
            </a:r>
            <a:r>
              <a:rPr lang="en-US" dirty="0" smtClean="0"/>
              <a:t> </a:t>
            </a:r>
            <a:endParaRPr lang="en-US" dirty="0"/>
          </a:p>
        </p:txBody>
      </p:sp>
    </p:spTree>
    <p:extLst>
      <p:ext uri="{BB962C8B-B14F-4D97-AF65-F5344CB8AC3E}">
        <p14:creationId xmlns:p14="http://schemas.microsoft.com/office/powerpoint/2010/main" val="9328668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0906" y="50363"/>
            <a:ext cx="5995734" cy="461665"/>
          </a:xfrm>
          <a:prstGeom prst="rect">
            <a:avLst/>
          </a:prstGeom>
          <a:noFill/>
        </p:spPr>
        <p:txBody>
          <a:bodyPr wrap="square" rtlCol="0">
            <a:spAutoFit/>
          </a:bodyPr>
          <a:lstStyle/>
          <a:p>
            <a:r>
              <a:rPr lang="en-US" sz="2400" dirty="0" smtClean="0">
                <a:solidFill>
                  <a:srgbClr val="7030A0"/>
                </a:solidFill>
              </a:rPr>
              <a:t>Section 2.2.2:  Distances (optional)</a:t>
            </a:r>
            <a:endParaRPr lang="en-US" sz="2400" dirty="0">
              <a:solidFill>
                <a:srgbClr val="7030A0"/>
              </a:solidFill>
            </a:endParaRPr>
          </a:p>
        </p:txBody>
      </p:sp>
      <p:pic>
        <p:nvPicPr>
          <p:cNvPr id="4" name="Picture 3"/>
          <p:cNvPicPr>
            <a:picLocks noChangeAspect="1"/>
          </p:cNvPicPr>
          <p:nvPr/>
        </p:nvPicPr>
        <p:blipFill>
          <a:blip r:embed="rId2"/>
          <a:stretch>
            <a:fillRect/>
          </a:stretch>
        </p:blipFill>
        <p:spPr>
          <a:xfrm>
            <a:off x="568881" y="456188"/>
            <a:ext cx="7854495" cy="1463040"/>
          </a:xfrm>
          <a:prstGeom prst="rect">
            <a:avLst/>
          </a:prstGeom>
        </p:spPr>
      </p:pic>
      <p:pic>
        <p:nvPicPr>
          <p:cNvPr id="5" name="Picture 4"/>
          <p:cNvPicPr>
            <a:picLocks noChangeAspect="1"/>
          </p:cNvPicPr>
          <p:nvPr/>
        </p:nvPicPr>
        <p:blipFill>
          <a:blip r:embed="rId3"/>
          <a:stretch>
            <a:fillRect/>
          </a:stretch>
        </p:blipFill>
        <p:spPr>
          <a:xfrm>
            <a:off x="411480" y="1956987"/>
            <a:ext cx="8321040" cy="4897895"/>
          </a:xfrm>
          <a:prstGeom prst="rect">
            <a:avLst/>
          </a:prstGeom>
        </p:spPr>
      </p:pic>
    </p:spTree>
    <p:extLst>
      <p:ext uri="{BB962C8B-B14F-4D97-AF65-F5344CB8AC3E}">
        <p14:creationId xmlns:p14="http://schemas.microsoft.com/office/powerpoint/2010/main" val="13402276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04902" y="2274482"/>
            <a:ext cx="8266176" cy="3222275"/>
            <a:chOff x="330085" y="894570"/>
            <a:chExt cx="8266176" cy="3222275"/>
          </a:xfrm>
        </p:grpSpPr>
        <p:pic>
          <p:nvPicPr>
            <p:cNvPr id="2" name="Picture 1"/>
            <p:cNvPicPr>
              <a:picLocks noChangeAspect="1"/>
            </p:cNvPicPr>
            <p:nvPr/>
          </p:nvPicPr>
          <p:blipFill>
            <a:blip r:embed="rId2"/>
            <a:stretch>
              <a:fillRect/>
            </a:stretch>
          </p:blipFill>
          <p:spPr>
            <a:xfrm>
              <a:off x="330085" y="894570"/>
              <a:ext cx="8266176" cy="1647868"/>
            </a:xfrm>
            <a:prstGeom prst="rect">
              <a:avLst/>
            </a:prstGeom>
          </p:spPr>
        </p:pic>
        <p:pic>
          <p:nvPicPr>
            <p:cNvPr id="3" name="Picture 2"/>
            <p:cNvPicPr>
              <a:picLocks noChangeAspect="1"/>
            </p:cNvPicPr>
            <p:nvPr/>
          </p:nvPicPr>
          <p:blipFill>
            <a:blip r:embed="rId3"/>
            <a:stretch>
              <a:fillRect/>
            </a:stretch>
          </p:blipFill>
          <p:spPr>
            <a:xfrm>
              <a:off x="330085" y="2434373"/>
              <a:ext cx="8229600" cy="1682472"/>
            </a:xfrm>
            <a:prstGeom prst="rect">
              <a:avLst/>
            </a:prstGeom>
          </p:spPr>
        </p:pic>
      </p:grpSp>
      <p:pic>
        <p:nvPicPr>
          <p:cNvPr id="5" name="Picture 4"/>
          <p:cNvPicPr>
            <a:picLocks noChangeAspect="1"/>
          </p:cNvPicPr>
          <p:nvPr/>
        </p:nvPicPr>
        <p:blipFill>
          <a:blip r:embed="rId4"/>
          <a:stretch>
            <a:fillRect/>
          </a:stretch>
        </p:blipFill>
        <p:spPr>
          <a:xfrm>
            <a:off x="266007" y="326901"/>
            <a:ext cx="8669686" cy="1645920"/>
          </a:xfrm>
          <a:prstGeom prst="rect">
            <a:avLst/>
          </a:prstGeom>
        </p:spPr>
      </p:pic>
    </p:spTree>
    <p:extLst>
      <p:ext uri="{BB962C8B-B14F-4D97-AF65-F5344CB8AC3E}">
        <p14:creationId xmlns:p14="http://schemas.microsoft.com/office/powerpoint/2010/main" val="18930464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accard_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829938"/>
            <a:ext cx="6076950" cy="4562476"/>
          </a:xfrm>
          <a:prstGeom prst="rect">
            <a:avLst/>
          </a:prstGeom>
          <a:noFill/>
          <a:ln w="57150">
            <a:solidFill>
              <a:srgbClr val="0070C0"/>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408214" y="264663"/>
            <a:ext cx="6621236" cy="369332"/>
          </a:xfrm>
          <a:prstGeom prst="rect">
            <a:avLst/>
          </a:prstGeom>
        </p:spPr>
        <p:txBody>
          <a:bodyPr wrap="square">
            <a:spAutoFit/>
          </a:bodyPr>
          <a:lstStyle/>
          <a:p>
            <a:r>
              <a:rPr lang="en-US" dirty="0">
                <a:hlinkClick r:id="rId3"/>
              </a:rPr>
              <a:t>http://d-roger.com/2016/09/07/finding-similar-items-查找相似项</a:t>
            </a:r>
            <a:r>
              <a:rPr lang="en-US" dirty="0" smtClean="0">
                <a:hlinkClick r:id="rId3"/>
              </a:rPr>
              <a:t>/</a:t>
            </a:r>
            <a:r>
              <a:rPr lang="en-US" dirty="0" smtClean="0"/>
              <a:t> </a:t>
            </a:r>
            <a:endParaRPr lang="en-US" dirty="0"/>
          </a:p>
        </p:txBody>
      </p:sp>
      <p:sp>
        <p:nvSpPr>
          <p:cNvPr id="5" name="TextBox 4"/>
          <p:cNvSpPr txBox="1"/>
          <p:nvPr/>
        </p:nvSpPr>
        <p:spPr>
          <a:xfrm>
            <a:off x="579664" y="5706836"/>
            <a:ext cx="8645979" cy="461665"/>
          </a:xfrm>
          <a:prstGeom prst="rect">
            <a:avLst/>
          </a:prstGeom>
          <a:noFill/>
        </p:spPr>
        <p:txBody>
          <a:bodyPr wrap="square" rtlCol="0">
            <a:spAutoFit/>
          </a:bodyPr>
          <a:lstStyle/>
          <a:p>
            <a:r>
              <a:rPr lang="en-US" sz="2400" dirty="0" err="1" smtClean="0">
                <a:solidFill>
                  <a:srgbClr val="7030A0"/>
                </a:solidFill>
              </a:rPr>
              <a:t>Jacard</a:t>
            </a:r>
            <a:r>
              <a:rPr lang="en-US" sz="2400" dirty="0" smtClean="0">
                <a:solidFill>
                  <a:srgbClr val="7030A0"/>
                </a:solidFill>
              </a:rPr>
              <a:t> Distance = 1 – J(A, B)</a:t>
            </a:r>
          </a:p>
        </p:txBody>
      </p:sp>
    </p:spTree>
    <p:extLst>
      <p:ext uri="{BB962C8B-B14F-4D97-AF65-F5344CB8AC3E}">
        <p14:creationId xmlns:p14="http://schemas.microsoft.com/office/powerpoint/2010/main" val="29084180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1440" y="1597929"/>
            <a:ext cx="8961120" cy="3540495"/>
          </a:xfrm>
          <a:prstGeom prst="rect">
            <a:avLst/>
          </a:prstGeom>
        </p:spPr>
      </p:pic>
      <p:sp>
        <p:nvSpPr>
          <p:cNvPr id="3" name="Rectangle 2"/>
          <p:cNvSpPr/>
          <p:nvPr/>
        </p:nvSpPr>
        <p:spPr>
          <a:xfrm>
            <a:off x="2410382" y="256205"/>
            <a:ext cx="4376134" cy="369332"/>
          </a:xfrm>
          <a:prstGeom prst="rect">
            <a:avLst/>
          </a:prstGeom>
        </p:spPr>
        <p:txBody>
          <a:bodyPr wrap="none">
            <a:spAutoFit/>
          </a:bodyPr>
          <a:lstStyle/>
          <a:p>
            <a:r>
              <a:rPr lang="en-US" dirty="0">
                <a:hlinkClick r:id="rId3"/>
              </a:rPr>
              <a:t>https://</a:t>
            </a:r>
            <a:r>
              <a:rPr lang="en-US" dirty="0" smtClean="0">
                <a:hlinkClick r:id="rId3"/>
              </a:rPr>
              <a:t>en.wikipedia.org/wiki/Jaccard_index</a:t>
            </a:r>
            <a:r>
              <a:rPr lang="en-US" dirty="0" smtClean="0"/>
              <a:t> </a:t>
            </a:r>
            <a:endParaRPr lang="en-US" dirty="0"/>
          </a:p>
        </p:txBody>
      </p:sp>
    </p:spTree>
    <p:extLst>
      <p:ext uri="{BB962C8B-B14F-4D97-AF65-F5344CB8AC3E}">
        <p14:creationId xmlns:p14="http://schemas.microsoft.com/office/powerpoint/2010/main" val="7327296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9422" y="264663"/>
            <a:ext cx="6858000" cy="369332"/>
          </a:xfrm>
          <a:prstGeom prst="rect">
            <a:avLst/>
          </a:prstGeom>
        </p:spPr>
        <p:txBody>
          <a:bodyPr wrap="square">
            <a:spAutoFit/>
          </a:bodyPr>
          <a:lstStyle/>
          <a:p>
            <a:r>
              <a:rPr lang="en-US" dirty="0">
                <a:hlinkClick r:id="rId2"/>
              </a:rPr>
              <a:t>https://</a:t>
            </a:r>
            <a:r>
              <a:rPr lang="en-US" dirty="0" smtClean="0">
                <a:hlinkClick r:id="rId2"/>
              </a:rPr>
              <a:t>people.rit.edu/rmb5229/320/project3/hamming.html</a:t>
            </a:r>
            <a:r>
              <a:rPr lang="en-US" dirty="0" smtClean="0"/>
              <a:t> </a:t>
            </a:r>
            <a:endParaRPr lang="en-US" dirty="0"/>
          </a:p>
        </p:txBody>
      </p:sp>
      <p:pic>
        <p:nvPicPr>
          <p:cNvPr id="2054" name="Picture 6" descr="https://people.rit.edu/rmb5229/320/project3/images/hamming_example_optimiz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4432" y="588289"/>
            <a:ext cx="6275136" cy="338328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75557" y="4387944"/>
            <a:ext cx="6645729" cy="369332"/>
          </a:xfrm>
          <a:prstGeom prst="rect">
            <a:avLst/>
          </a:prstGeom>
        </p:spPr>
        <p:txBody>
          <a:bodyPr wrap="square">
            <a:spAutoFit/>
          </a:bodyPr>
          <a:lstStyle/>
          <a:p>
            <a:r>
              <a:rPr lang="en-US" dirty="0">
                <a:hlinkClick r:id="rId4"/>
              </a:rPr>
              <a:t>http://rosalind.info/glossary/hamming-distance</a:t>
            </a:r>
            <a:r>
              <a:rPr lang="en-US" dirty="0" smtClean="0">
                <a:hlinkClick r:id="rId4"/>
              </a:rPr>
              <a:t>/</a:t>
            </a:r>
            <a:r>
              <a:rPr lang="en-US" dirty="0" smtClean="0"/>
              <a:t> </a:t>
            </a:r>
            <a:endParaRPr lang="en-US" dirty="0"/>
          </a:p>
        </p:txBody>
      </p:sp>
      <p:pic>
        <p:nvPicPr>
          <p:cNvPr id="2058" name="Picture 10" descr="http://rosalind.info/media/Hamming_distanc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0750" y="5096554"/>
            <a:ext cx="4762500" cy="75247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979965" y="6037105"/>
            <a:ext cx="3069772" cy="461665"/>
          </a:xfrm>
          <a:prstGeom prst="rect">
            <a:avLst/>
          </a:prstGeom>
          <a:noFill/>
        </p:spPr>
        <p:txBody>
          <a:bodyPr wrap="square" rtlCol="0">
            <a:spAutoFit/>
          </a:bodyPr>
          <a:lstStyle/>
          <a:p>
            <a:r>
              <a:rPr lang="en-US" sz="2400" dirty="0" smtClean="0">
                <a:solidFill>
                  <a:srgbClr val="7030A0"/>
                </a:solidFill>
              </a:rPr>
              <a:t>Hamming Distance = 7</a:t>
            </a:r>
          </a:p>
        </p:txBody>
      </p:sp>
      <p:cxnSp>
        <p:nvCxnSpPr>
          <p:cNvPr id="9" name="Straight Connector 8"/>
          <p:cNvCxnSpPr/>
          <p:nvPr/>
        </p:nvCxnSpPr>
        <p:spPr>
          <a:xfrm>
            <a:off x="0" y="4089987"/>
            <a:ext cx="91440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74763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24743" y="1771650"/>
            <a:ext cx="5094514" cy="707886"/>
          </a:xfrm>
          <a:prstGeom prst="rect">
            <a:avLst/>
          </a:prstGeom>
          <a:noFill/>
        </p:spPr>
        <p:txBody>
          <a:bodyPr wrap="square" rtlCol="0">
            <a:spAutoFit/>
          </a:bodyPr>
          <a:lstStyle/>
          <a:p>
            <a:pPr algn="ctr"/>
            <a:r>
              <a:rPr lang="en-US" sz="4000" dirty="0" smtClean="0"/>
              <a:t>Distances</a:t>
            </a:r>
            <a:endParaRPr lang="en-US" sz="4000" dirty="0"/>
          </a:p>
        </p:txBody>
      </p:sp>
    </p:spTree>
    <p:extLst>
      <p:ext uri="{BB962C8B-B14F-4D97-AF65-F5344CB8AC3E}">
        <p14:creationId xmlns:p14="http://schemas.microsoft.com/office/powerpoint/2010/main" val="18107245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366713" y="1709742"/>
            <a:ext cx="6164036" cy="369332"/>
          </a:xfrm>
          <a:prstGeom prst="rect">
            <a:avLst/>
          </a:prstGeom>
        </p:spPr>
        <p:txBody>
          <a:bodyPr wrap="square">
            <a:spAutoFit/>
          </a:bodyPr>
          <a:lstStyle/>
          <a:p>
            <a:r>
              <a:rPr lang="en-US" dirty="0">
                <a:hlinkClick r:id="rId2"/>
              </a:rPr>
              <a:t>http://bloggity.nurdz.com/gamedev-math/manhattan</a:t>
            </a:r>
            <a:r>
              <a:rPr lang="en-US" dirty="0" smtClean="0">
                <a:hlinkClick r:id="rId2"/>
              </a:rPr>
              <a:t>/</a:t>
            </a:r>
            <a:r>
              <a:rPr lang="en-US" dirty="0" smtClean="0"/>
              <a:t> </a:t>
            </a:r>
            <a:endParaRPr lang="en-US" dirty="0"/>
          </a:p>
        </p:txBody>
      </p:sp>
      <p:pic>
        <p:nvPicPr>
          <p:cNvPr id="3074" name="Picture 2" descr="http://bloggity.nurdz.com/wp-content/uploads/2015/01/Manhatta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04" y="2079074"/>
            <a:ext cx="6339840" cy="475488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387928" y="101966"/>
            <a:ext cx="6253843" cy="369332"/>
          </a:xfrm>
          <a:prstGeom prst="rect">
            <a:avLst/>
          </a:prstGeom>
        </p:spPr>
        <p:txBody>
          <a:bodyPr wrap="square">
            <a:spAutoFit/>
          </a:bodyPr>
          <a:lstStyle/>
          <a:p>
            <a:r>
              <a:rPr lang="en-US" dirty="0">
                <a:hlinkClick r:id="rId4"/>
              </a:rPr>
              <a:t>http://</a:t>
            </a:r>
            <a:r>
              <a:rPr lang="en-US" dirty="0" smtClean="0">
                <a:hlinkClick r:id="rId4"/>
              </a:rPr>
              <a:t>www.joachimdespland.com/mammoth.html</a:t>
            </a:r>
            <a:r>
              <a:rPr lang="en-US" dirty="0" smtClean="0"/>
              <a:t> </a:t>
            </a:r>
            <a:endParaRPr lang="en-US" dirty="0"/>
          </a:p>
        </p:txBody>
      </p:sp>
      <p:pic>
        <p:nvPicPr>
          <p:cNvPr id="3076" name="Picture 4" descr="http://www.joachimdespland.com/img/mammoth/pathfinding.fig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2571" y="191185"/>
            <a:ext cx="2438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7940" y="1600199"/>
            <a:ext cx="6343196" cy="5257800"/>
          </a:xfrm>
          <a:prstGeom prst="rect">
            <a:avLst/>
          </a:prstGeom>
          <a:ln w="57150">
            <a:solidFill>
              <a:schemeClr val="tx1"/>
            </a:solidFill>
          </a:ln>
        </p:spPr>
        <p:txBody>
          <a:bodyPr wrap="square" rtlCol="0" anchor="ctr">
            <a:spAutoFit/>
          </a:bodyPr>
          <a:lstStyle/>
          <a:p>
            <a:pPr algn="ctr"/>
            <a:endParaRPr lang="en-US" sz="2400" dirty="0" smtClean="0"/>
          </a:p>
        </p:txBody>
      </p:sp>
      <p:pic>
        <p:nvPicPr>
          <p:cNvPr id="3078" name="Picture 6" descr="http://www.improvedoutcomes.com/docs/WebSiteDocs/image/diagram_manhattan_distance_metric.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17846" y="4348162"/>
            <a:ext cx="2143125" cy="8382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530749" y="5382306"/>
            <a:ext cx="2564265" cy="1477328"/>
          </a:xfrm>
          <a:prstGeom prst="rect">
            <a:avLst/>
          </a:prstGeom>
        </p:spPr>
        <p:txBody>
          <a:bodyPr wrap="square">
            <a:spAutoFit/>
          </a:bodyPr>
          <a:lstStyle/>
          <a:p>
            <a:r>
              <a:rPr lang="en-US" dirty="0">
                <a:hlinkClick r:id="rId7"/>
              </a:rPr>
              <a:t>http://</a:t>
            </a:r>
            <a:r>
              <a:rPr lang="en-US" dirty="0" smtClean="0">
                <a:hlinkClick r:id="rId7"/>
              </a:rPr>
              <a:t>www.improvedoutcomes.com/docs/WebSiteDocs/Clustering/Clustering_Parameters/Manhattan_Distance_Metric.htm</a:t>
            </a:r>
            <a:r>
              <a:rPr lang="en-US" dirty="0" smtClean="0"/>
              <a:t> </a:t>
            </a:r>
            <a:endParaRPr lang="en-US" dirty="0"/>
          </a:p>
        </p:txBody>
      </p:sp>
    </p:spTree>
    <p:extLst>
      <p:ext uri="{BB962C8B-B14F-4D97-AF65-F5344CB8AC3E}">
        <p14:creationId xmlns:p14="http://schemas.microsoft.com/office/powerpoint/2010/main" val="1511263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2484" y="0"/>
            <a:ext cx="8595360" cy="7011264"/>
          </a:xfrm>
          <a:prstGeom prst="rect">
            <a:avLst/>
          </a:prstGeom>
        </p:spPr>
      </p:pic>
    </p:spTree>
    <p:extLst>
      <p:ext uri="{BB962C8B-B14F-4D97-AF65-F5344CB8AC3E}">
        <p14:creationId xmlns:p14="http://schemas.microsoft.com/office/powerpoint/2010/main" val="17174935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85482" y="56751"/>
            <a:ext cx="7610475" cy="4981575"/>
          </a:xfrm>
          <a:prstGeom prst="rect">
            <a:avLst/>
          </a:prstGeom>
        </p:spPr>
      </p:pic>
      <p:pic>
        <p:nvPicPr>
          <p:cNvPr id="5" name="Picture 4"/>
          <p:cNvPicPr>
            <a:picLocks noChangeAspect="1"/>
          </p:cNvPicPr>
          <p:nvPr/>
        </p:nvPicPr>
        <p:blipFill>
          <a:blip r:embed="rId3"/>
          <a:stretch>
            <a:fillRect/>
          </a:stretch>
        </p:blipFill>
        <p:spPr>
          <a:xfrm>
            <a:off x="3524250" y="3279622"/>
            <a:ext cx="2095500" cy="552450"/>
          </a:xfrm>
          <a:prstGeom prst="rect">
            <a:avLst/>
          </a:prstGeom>
        </p:spPr>
      </p:pic>
      <p:pic>
        <p:nvPicPr>
          <p:cNvPr id="6" name="Picture 5"/>
          <p:cNvPicPr>
            <a:picLocks noChangeAspect="1"/>
          </p:cNvPicPr>
          <p:nvPr/>
        </p:nvPicPr>
        <p:blipFill>
          <a:blip r:embed="rId4"/>
          <a:stretch>
            <a:fillRect/>
          </a:stretch>
        </p:blipFill>
        <p:spPr>
          <a:xfrm>
            <a:off x="1766887" y="5126796"/>
            <a:ext cx="5610225" cy="923925"/>
          </a:xfrm>
          <a:prstGeom prst="rect">
            <a:avLst/>
          </a:prstGeom>
        </p:spPr>
      </p:pic>
      <p:sp>
        <p:nvSpPr>
          <p:cNvPr id="7" name="Rectangle 6"/>
          <p:cNvSpPr/>
          <p:nvPr/>
        </p:nvSpPr>
        <p:spPr>
          <a:xfrm>
            <a:off x="407322" y="6078664"/>
            <a:ext cx="8005157" cy="646331"/>
          </a:xfrm>
          <a:prstGeom prst="rect">
            <a:avLst/>
          </a:prstGeom>
        </p:spPr>
        <p:txBody>
          <a:bodyPr wrap="square">
            <a:spAutoFit/>
          </a:bodyPr>
          <a:lstStyle/>
          <a:p>
            <a:r>
              <a:rPr lang="en-US" dirty="0" smtClean="0">
                <a:hlinkClick r:id=""/>
              </a:rPr>
              <a:t>http://www.bigdata.uni-frankfurt.de/wp-content/uploads/2015/10/</a:t>
            </a:r>
          </a:p>
          <a:p>
            <a:r>
              <a:rPr lang="en-US" dirty="0" smtClean="0">
                <a:hlinkClick r:id=""/>
              </a:rPr>
              <a:t>Evaluating-Ayasdi’s-Topological-Data-Analysis-For-Big-Data_HKim2015.pdf</a:t>
            </a:r>
            <a:r>
              <a:rPr lang="en-US" dirty="0" smtClean="0"/>
              <a:t> </a:t>
            </a:r>
            <a:endParaRPr lang="en-US" dirty="0"/>
          </a:p>
        </p:txBody>
      </p:sp>
      <p:sp>
        <p:nvSpPr>
          <p:cNvPr id="8" name="TextBox 7"/>
          <p:cNvSpPr txBox="1"/>
          <p:nvPr/>
        </p:nvSpPr>
        <p:spPr>
          <a:xfrm>
            <a:off x="2049598" y="3271458"/>
            <a:ext cx="5094514" cy="707886"/>
          </a:xfrm>
          <a:prstGeom prst="rect">
            <a:avLst/>
          </a:prstGeom>
          <a:solidFill>
            <a:schemeClr val="accent6">
              <a:lumMod val="20000"/>
              <a:lumOff val="80000"/>
            </a:schemeClr>
          </a:solidFill>
        </p:spPr>
        <p:txBody>
          <a:bodyPr wrap="square" rtlCol="0">
            <a:spAutoFit/>
          </a:bodyPr>
          <a:lstStyle/>
          <a:p>
            <a:pPr algn="ctr"/>
            <a:r>
              <a:rPr lang="en-US" sz="4000" dirty="0" smtClean="0"/>
              <a:t>Filter functions</a:t>
            </a:r>
            <a:endParaRPr lang="en-US" sz="4000" dirty="0"/>
          </a:p>
        </p:txBody>
      </p:sp>
    </p:spTree>
    <p:extLst>
      <p:ext uri="{BB962C8B-B14F-4D97-AF65-F5344CB8AC3E}">
        <p14:creationId xmlns:p14="http://schemas.microsoft.com/office/powerpoint/2010/main" val="29687880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6888" y="1049655"/>
            <a:ext cx="8897112" cy="5037408"/>
          </a:xfrm>
          <a:prstGeom prst="rect">
            <a:avLst/>
          </a:prstGeom>
        </p:spPr>
      </p:pic>
    </p:spTree>
    <p:extLst>
      <p:ext uri="{BB962C8B-B14F-4D97-AF65-F5344CB8AC3E}">
        <p14:creationId xmlns:p14="http://schemas.microsoft.com/office/powerpoint/2010/main" val="10386520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1253" y="3190239"/>
            <a:ext cx="8663094" cy="3046988"/>
          </a:xfrm>
          <a:prstGeom prst="rect">
            <a:avLst/>
          </a:prstGeom>
          <a:noFill/>
        </p:spPr>
        <p:txBody>
          <a:bodyPr wrap="square" rtlCol="0">
            <a:spAutoFit/>
          </a:bodyPr>
          <a:lstStyle/>
          <a:p>
            <a:r>
              <a:rPr lang="en-US" sz="2400" dirty="0" smtClean="0"/>
              <a:t>To access a restricted article from off-campus, add  the following to the URL:</a:t>
            </a:r>
            <a:endParaRPr lang="en-US" sz="2400" dirty="0"/>
          </a:p>
          <a:p>
            <a:pPr algn="ctr"/>
            <a:r>
              <a:rPr lang="en-US" sz="2400" dirty="0" smtClean="0">
                <a:solidFill>
                  <a:srgbClr val="C00000"/>
                </a:solidFill>
              </a:rPr>
              <a:t>.proxy.lib.uiowa.edu</a:t>
            </a:r>
            <a:endParaRPr lang="en-US" sz="2400" dirty="0" smtClean="0"/>
          </a:p>
          <a:p>
            <a:r>
              <a:rPr lang="en-US" sz="2400" dirty="0" smtClean="0"/>
              <a:t>For example</a:t>
            </a:r>
            <a:r>
              <a:rPr lang="en-US" sz="2400" dirty="0"/>
              <a:t>, change    </a:t>
            </a:r>
            <a:r>
              <a:rPr lang="en-US" sz="2400" dirty="0">
                <a:solidFill>
                  <a:srgbClr val="1908B8"/>
                </a:solidFill>
              </a:rPr>
              <a:t>http://</a:t>
            </a:r>
            <a:r>
              <a:rPr lang="en-US" sz="2400" dirty="0" smtClean="0">
                <a:solidFill>
                  <a:srgbClr val="1908B8"/>
                </a:solidFill>
              </a:rPr>
              <a:t>stm.sciencemag.org/content/7/311/311ra174.full</a:t>
            </a:r>
          </a:p>
          <a:p>
            <a:pPr algn="ctr"/>
            <a:r>
              <a:rPr lang="en-US" sz="2400" dirty="0" smtClean="0"/>
              <a:t>to </a:t>
            </a:r>
          </a:p>
          <a:p>
            <a:r>
              <a:rPr lang="en-US" sz="2400" dirty="0">
                <a:solidFill>
                  <a:srgbClr val="1908B8"/>
                </a:solidFill>
              </a:rPr>
              <a:t>http://</a:t>
            </a:r>
            <a:r>
              <a:rPr lang="en-US" sz="2400" dirty="0" smtClean="0">
                <a:solidFill>
                  <a:srgbClr val="1908B8"/>
                </a:solidFill>
              </a:rPr>
              <a:t>stm.sciencemag.org</a:t>
            </a:r>
            <a:r>
              <a:rPr lang="en-US" sz="2400" dirty="0" smtClean="0">
                <a:solidFill>
                  <a:srgbClr val="C00000"/>
                </a:solidFill>
              </a:rPr>
              <a:t>.proxy.lib.uiowa.edu</a:t>
            </a:r>
            <a:r>
              <a:rPr lang="en-US" sz="2400" dirty="0" smtClean="0">
                <a:solidFill>
                  <a:srgbClr val="1908B8"/>
                </a:solidFill>
              </a:rPr>
              <a:t>/content/7/311/311ra174.full</a:t>
            </a:r>
          </a:p>
        </p:txBody>
      </p:sp>
      <p:pic>
        <p:nvPicPr>
          <p:cNvPr id="3" name="Picture 2"/>
          <p:cNvPicPr>
            <a:picLocks noChangeAspect="1"/>
          </p:cNvPicPr>
          <p:nvPr/>
        </p:nvPicPr>
        <p:blipFill>
          <a:blip r:embed="rId2"/>
          <a:stretch>
            <a:fillRect/>
          </a:stretch>
        </p:blipFill>
        <p:spPr>
          <a:xfrm>
            <a:off x="338665" y="354647"/>
            <a:ext cx="8465970" cy="2194560"/>
          </a:xfrm>
          <a:prstGeom prst="rect">
            <a:avLst/>
          </a:prstGeom>
        </p:spPr>
      </p:pic>
    </p:spTree>
    <p:extLst>
      <p:ext uri="{BB962C8B-B14F-4D97-AF65-F5344CB8AC3E}">
        <p14:creationId xmlns:p14="http://schemas.microsoft.com/office/powerpoint/2010/main" val="15438783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1885" y="231178"/>
            <a:ext cx="8360229" cy="6124754"/>
          </a:xfrm>
          <a:prstGeom prst="rect">
            <a:avLst/>
          </a:prstGeom>
        </p:spPr>
        <p:txBody>
          <a:bodyPr wrap="square">
            <a:spAutoFit/>
          </a:bodyPr>
          <a:lstStyle/>
          <a:p>
            <a:r>
              <a:rPr lang="en-US" sz="2400" b="1" dirty="0" smtClean="0"/>
              <a:t>Hypothesize: </a:t>
            </a:r>
            <a:r>
              <a:rPr lang="en-US" sz="2400" dirty="0"/>
              <a:t>a data-driven analysis of a </a:t>
            </a:r>
            <a:r>
              <a:rPr lang="en-US" sz="2400" dirty="0" smtClean="0"/>
              <a:t>clinical population </a:t>
            </a:r>
            <a:r>
              <a:rPr lang="en-US" sz="2400" dirty="0"/>
              <a:t>could identify new T2D </a:t>
            </a:r>
            <a:r>
              <a:rPr lang="en-US" sz="2400" dirty="0" smtClean="0"/>
              <a:t>(</a:t>
            </a:r>
            <a:r>
              <a:rPr lang="en-US" sz="2400" i="1" dirty="0"/>
              <a:t>Type 2 diabetes</a:t>
            </a:r>
            <a:r>
              <a:rPr lang="en-US" sz="2400" dirty="0" smtClean="0"/>
              <a:t>) subtypes </a:t>
            </a:r>
            <a:r>
              <a:rPr lang="en-US" sz="2400" dirty="0"/>
              <a:t>and factors. </a:t>
            </a:r>
            <a:endParaRPr lang="en-US" sz="2400" dirty="0" smtClean="0"/>
          </a:p>
          <a:p>
            <a:endParaRPr lang="en-US" sz="1400" dirty="0"/>
          </a:p>
          <a:p>
            <a:r>
              <a:rPr lang="en-US" sz="2400" dirty="0" smtClean="0"/>
              <a:t>Here</a:t>
            </a:r>
            <a:r>
              <a:rPr lang="en-US" sz="2400" dirty="0"/>
              <a:t>, we </a:t>
            </a:r>
            <a:r>
              <a:rPr lang="en-US" sz="2400" dirty="0" smtClean="0"/>
              <a:t>develop a </a:t>
            </a:r>
            <a:r>
              <a:rPr lang="en-US" sz="2400" dirty="0"/>
              <a:t>data-driven, topology-based approach to </a:t>
            </a:r>
            <a:endParaRPr lang="en-US" sz="2400" dirty="0" smtClean="0"/>
          </a:p>
          <a:p>
            <a:pPr marL="514350" indent="-514350">
              <a:buAutoNum type="romanLcParenBoth"/>
            </a:pPr>
            <a:r>
              <a:rPr lang="en-US" sz="2400" dirty="0" smtClean="0"/>
              <a:t>map </a:t>
            </a:r>
            <a:r>
              <a:rPr lang="en-US" sz="2400" dirty="0"/>
              <a:t>the </a:t>
            </a:r>
            <a:r>
              <a:rPr lang="en-US" sz="2400" dirty="0" smtClean="0"/>
              <a:t>complexity of </a:t>
            </a:r>
            <a:r>
              <a:rPr lang="en-US" sz="2400" dirty="0"/>
              <a:t>patient populations using clinical data from electronic medical </a:t>
            </a:r>
            <a:r>
              <a:rPr lang="en-US" sz="2400" dirty="0" smtClean="0"/>
              <a:t>records (EMRs</a:t>
            </a:r>
            <a:r>
              <a:rPr lang="en-US" sz="2400" dirty="0"/>
              <a:t>) and </a:t>
            </a:r>
            <a:endParaRPr lang="en-US" sz="2400" dirty="0" smtClean="0"/>
          </a:p>
          <a:p>
            <a:pPr marL="514350" indent="-514350">
              <a:buAutoNum type="romanLcParenBoth"/>
            </a:pPr>
            <a:r>
              <a:rPr lang="en-US" sz="2400" dirty="0" smtClean="0"/>
              <a:t>identify </a:t>
            </a:r>
            <a:r>
              <a:rPr lang="en-US" sz="2400" dirty="0"/>
              <a:t>new, emergent T2D patient </a:t>
            </a:r>
            <a:r>
              <a:rPr lang="en-US" sz="2400" dirty="0" smtClean="0"/>
              <a:t>subgroups with </a:t>
            </a:r>
            <a:r>
              <a:rPr lang="en-US" sz="2400" dirty="0"/>
              <a:t>subtype-specific clinical and genetic characteristics. </a:t>
            </a:r>
            <a:endParaRPr lang="en-US" sz="2400" dirty="0" smtClean="0"/>
          </a:p>
          <a:p>
            <a:pPr marL="514350" indent="-514350">
              <a:buAutoNum type="romanLcParenBoth"/>
            </a:pPr>
            <a:endParaRPr lang="en-US" sz="1400" dirty="0"/>
          </a:p>
          <a:p>
            <a:r>
              <a:rPr lang="en-US" sz="2400" dirty="0" smtClean="0"/>
              <a:t>data </a:t>
            </a:r>
            <a:r>
              <a:rPr lang="en-US" sz="2400" dirty="0"/>
              <a:t>set </a:t>
            </a:r>
            <a:r>
              <a:rPr lang="en-US" sz="2400" dirty="0" smtClean="0"/>
              <a:t>= EMRs and </a:t>
            </a:r>
            <a:r>
              <a:rPr lang="en-US" sz="2400" dirty="0"/>
              <a:t>genotype data </a:t>
            </a:r>
            <a:r>
              <a:rPr lang="en-US" sz="2400" dirty="0" smtClean="0"/>
              <a:t>from &gt; 11,000 </a:t>
            </a:r>
            <a:r>
              <a:rPr lang="en-US" sz="2400" dirty="0"/>
              <a:t>individuals. </a:t>
            </a:r>
            <a:endParaRPr lang="en-US" sz="2400" dirty="0" smtClean="0"/>
          </a:p>
          <a:p>
            <a:endParaRPr lang="en-US" sz="1400" dirty="0"/>
          </a:p>
          <a:p>
            <a:r>
              <a:rPr lang="en-US" sz="2400" dirty="0" smtClean="0"/>
              <a:t>Topological </a:t>
            </a:r>
            <a:r>
              <a:rPr lang="en-US" sz="2400" dirty="0"/>
              <a:t>analysis of these data </a:t>
            </a:r>
            <a:r>
              <a:rPr lang="en-US" sz="2400" dirty="0" smtClean="0"/>
              <a:t>revealed three </a:t>
            </a:r>
            <a:r>
              <a:rPr lang="en-US" sz="2400" dirty="0"/>
              <a:t>distinct T2D subtypes that exhibited distinct patterns of </a:t>
            </a:r>
            <a:r>
              <a:rPr lang="en-US" sz="2400" dirty="0" smtClean="0"/>
              <a:t>clinical characteristics </a:t>
            </a:r>
            <a:r>
              <a:rPr lang="en-US" sz="2400" dirty="0"/>
              <a:t>and disease comorbidities. </a:t>
            </a:r>
            <a:endParaRPr lang="en-US" sz="2400" dirty="0" smtClean="0"/>
          </a:p>
          <a:p>
            <a:endParaRPr lang="en-US" sz="1400" dirty="0" smtClean="0"/>
          </a:p>
          <a:p>
            <a:r>
              <a:rPr lang="en-US" sz="2400" dirty="0" smtClean="0"/>
              <a:t>Further</a:t>
            </a:r>
            <a:r>
              <a:rPr lang="en-US" sz="2400" dirty="0"/>
              <a:t>, we identified </a:t>
            </a:r>
            <a:r>
              <a:rPr lang="en-US" sz="2400" dirty="0" smtClean="0"/>
              <a:t>genetic markers </a:t>
            </a:r>
            <a:r>
              <a:rPr lang="en-US" sz="2400" dirty="0"/>
              <a:t>associated with each T2D subtype and performed gene- </a:t>
            </a:r>
            <a:r>
              <a:rPr lang="en-US" sz="2400" dirty="0" smtClean="0"/>
              <a:t>and pathway-level </a:t>
            </a:r>
            <a:r>
              <a:rPr lang="en-US" sz="2400" dirty="0"/>
              <a:t>analysis of subtype genetic associations. </a:t>
            </a:r>
          </a:p>
        </p:txBody>
      </p:sp>
      <p:sp>
        <p:nvSpPr>
          <p:cNvPr id="4" name="Rectangle 3"/>
          <p:cNvSpPr/>
          <p:nvPr/>
        </p:nvSpPr>
        <p:spPr>
          <a:xfrm>
            <a:off x="122464" y="6477098"/>
            <a:ext cx="6139543" cy="369332"/>
          </a:xfrm>
          <a:prstGeom prst="rect">
            <a:avLst/>
          </a:prstGeom>
        </p:spPr>
        <p:txBody>
          <a:bodyPr wrap="square">
            <a:spAutoFit/>
          </a:bodyPr>
          <a:lstStyle/>
          <a:p>
            <a:r>
              <a:rPr lang="en-US" dirty="0" smtClean="0">
                <a:solidFill>
                  <a:srgbClr val="1908B8"/>
                </a:solidFill>
              </a:rPr>
              <a:t>From:  http</a:t>
            </a:r>
            <a:r>
              <a:rPr lang="en-US" dirty="0">
                <a:solidFill>
                  <a:srgbClr val="1908B8"/>
                </a:solidFill>
              </a:rPr>
              <a:t>://stm.sciencemag.org/content/7/311/311ra174.full</a:t>
            </a:r>
            <a:endParaRPr lang="en-US" dirty="0"/>
          </a:p>
        </p:txBody>
      </p:sp>
    </p:spTree>
    <p:extLst>
      <p:ext uri="{BB962C8B-B14F-4D97-AF65-F5344CB8AC3E}">
        <p14:creationId xmlns:p14="http://schemas.microsoft.com/office/powerpoint/2010/main" val="16863480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18647" y="620400"/>
            <a:ext cx="7038975" cy="2609850"/>
          </a:xfrm>
          <a:prstGeom prst="rect">
            <a:avLst/>
          </a:prstGeom>
        </p:spPr>
      </p:pic>
      <p:sp>
        <p:nvSpPr>
          <p:cNvPr id="4" name="TextBox 3"/>
          <p:cNvSpPr txBox="1"/>
          <p:nvPr/>
        </p:nvSpPr>
        <p:spPr>
          <a:xfrm>
            <a:off x="625792" y="352213"/>
            <a:ext cx="8037301" cy="3477875"/>
          </a:xfrm>
          <a:prstGeom prst="rect">
            <a:avLst/>
          </a:prstGeom>
          <a:noFill/>
        </p:spPr>
        <p:txBody>
          <a:bodyPr wrap="square" rtlCol="0">
            <a:spAutoFit/>
          </a:bodyPr>
          <a:lstStyle/>
          <a:p>
            <a:r>
              <a:rPr lang="en-US" sz="2400" dirty="0">
                <a:solidFill>
                  <a:srgbClr val="7030A0"/>
                </a:solidFill>
              </a:rPr>
              <a:t>Distance between data points:</a:t>
            </a:r>
          </a:p>
          <a:p>
            <a:endParaRPr lang="en-US" sz="2400" dirty="0">
              <a:solidFill>
                <a:srgbClr val="7030A0"/>
              </a:solidFill>
            </a:endParaRPr>
          </a:p>
          <a:p>
            <a:endParaRPr lang="en-US" sz="2400" dirty="0">
              <a:solidFill>
                <a:srgbClr val="7030A0"/>
              </a:solidFill>
            </a:endParaRPr>
          </a:p>
          <a:p>
            <a:endParaRPr lang="en-US" sz="2400" dirty="0">
              <a:solidFill>
                <a:srgbClr val="7030A0"/>
              </a:solidFill>
            </a:endParaRPr>
          </a:p>
          <a:p>
            <a:endParaRPr lang="en-US" sz="2400" dirty="0">
              <a:solidFill>
                <a:srgbClr val="7030A0"/>
              </a:solidFill>
            </a:endParaRPr>
          </a:p>
          <a:p>
            <a:endParaRPr lang="en-US" sz="2400" dirty="0">
              <a:solidFill>
                <a:srgbClr val="7030A0"/>
              </a:solidFill>
            </a:endParaRPr>
          </a:p>
          <a:p>
            <a:endParaRPr lang="en-US" sz="2400" dirty="0">
              <a:solidFill>
                <a:srgbClr val="7030A0"/>
              </a:solidFill>
            </a:endParaRPr>
          </a:p>
          <a:p>
            <a:endParaRPr lang="en-US" sz="2800" dirty="0">
              <a:solidFill>
                <a:srgbClr val="7030A0"/>
              </a:solidFill>
            </a:endParaRPr>
          </a:p>
          <a:p>
            <a:endParaRPr lang="en-US" sz="2400" dirty="0" smtClean="0"/>
          </a:p>
        </p:txBody>
      </p:sp>
      <p:sp>
        <p:nvSpPr>
          <p:cNvPr id="6" name="Rectangle 5"/>
          <p:cNvSpPr/>
          <p:nvPr/>
        </p:nvSpPr>
        <p:spPr>
          <a:xfrm>
            <a:off x="122464" y="6477098"/>
            <a:ext cx="6139543" cy="369332"/>
          </a:xfrm>
          <a:prstGeom prst="rect">
            <a:avLst/>
          </a:prstGeom>
        </p:spPr>
        <p:txBody>
          <a:bodyPr wrap="square">
            <a:spAutoFit/>
          </a:bodyPr>
          <a:lstStyle/>
          <a:p>
            <a:r>
              <a:rPr lang="en-US" dirty="0" smtClean="0">
                <a:solidFill>
                  <a:srgbClr val="1908B8"/>
                </a:solidFill>
              </a:rPr>
              <a:t>From:  http</a:t>
            </a:r>
            <a:r>
              <a:rPr lang="en-US" dirty="0">
                <a:solidFill>
                  <a:srgbClr val="1908B8"/>
                </a:solidFill>
              </a:rPr>
              <a:t>://stm.sciencemag.org/content/7/311/311ra174.full</a:t>
            </a:r>
            <a:endParaRPr lang="en-US" dirty="0"/>
          </a:p>
        </p:txBody>
      </p:sp>
    </p:spTree>
    <p:extLst>
      <p:ext uri="{BB962C8B-B14F-4D97-AF65-F5344CB8AC3E}">
        <p14:creationId xmlns:p14="http://schemas.microsoft.com/office/powerpoint/2010/main" val="13427443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8407" y="231470"/>
            <a:ext cx="8719457" cy="5816977"/>
          </a:xfrm>
          <a:prstGeom prst="rect">
            <a:avLst/>
          </a:prstGeom>
        </p:spPr>
        <p:txBody>
          <a:bodyPr wrap="square">
            <a:spAutoFit/>
          </a:bodyPr>
          <a:lstStyle/>
          <a:p>
            <a:r>
              <a:rPr lang="en-US" sz="2400" b="1" dirty="0"/>
              <a:t>Patient population</a:t>
            </a:r>
          </a:p>
          <a:p>
            <a:endParaRPr lang="en-US" sz="1200" dirty="0" smtClean="0"/>
          </a:p>
          <a:p>
            <a:r>
              <a:rPr lang="en-US" sz="2400" dirty="0" smtClean="0"/>
              <a:t>11,210 </a:t>
            </a:r>
            <a:r>
              <a:rPr lang="en-US" sz="2400" dirty="0"/>
              <a:t>unique patients who are </a:t>
            </a:r>
            <a:r>
              <a:rPr lang="en-US" sz="2400" dirty="0" smtClean="0"/>
              <a:t>consented participants </a:t>
            </a:r>
            <a:r>
              <a:rPr lang="en-US" sz="2400" dirty="0"/>
              <a:t>in the Mount Sinai </a:t>
            </a:r>
            <a:r>
              <a:rPr lang="en-US" sz="2400" dirty="0" err="1"/>
              <a:t>BioMe</a:t>
            </a:r>
            <a:r>
              <a:rPr lang="en-US" sz="2400" dirty="0"/>
              <a:t> Biobank Program, an </a:t>
            </a:r>
            <a:r>
              <a:rPr lang="en-US" sz="2400" dirty="0" smtClean="0"/>
              <a:t>ongoing, EMR-linked </a:t>
            </a:r>
            <a:r>
              <a:rPr lang="en-US" sz="2400" dirty="0"/>
              <a:t>bio- and data repository. </a:t>
            </a:r>
            <a:endParaRPr lang="en-US" sz="2400" dirty="0" smtClean="0"/>
          </a:p>
          <a:p>
            <a:endParaRPr lang="en-US" sz="2400" dirty="0"/>
          </a:p>
          <a:p>
            <a:r>
              <a:rPr lang="en-US" sz="2400" dirty="0" smtClean="0"/>
              <a:t>The </a:t>
            </a:r>
            <a:r>
              <a:rPr lang="en-US" sz="2400" dirty="0"/>
              <a:t>data set comprises </a:t>
            </a:r>
            <a:r>
              <a:rPr lang="en-US" sz="2400" dirty="0" smtClean="0"/>
              <a:t>adult patients </a:t>
            </a:r>
            <a:r>
              <a:rPr lang="en-US" sz="2400" dirty="0"/>
              <a:t>recruited </a:t>
            </a:r>
            <a:r>
              <a:rPr lang="en-US" sz="2400" dirty="0" err="1"/>
              <a:t>nonselectively</a:t>
            </a:r>
            <a:r>
              <a:rPr lang="en-US" sz="2400" dirty="0"/>
              <a:t> from MSMC’s large outpatient population</a:t>
            </a:r>
            <a:r>
              <a:rPr lang="en-US" sz="2400" dirty="0" smtClean="0"/>
              <a:t>.</a:t>
            </a:r>
          </a:p>
          <a:p>
            <a:endParaRPr lang="en-US" sz="2400" dirty="0"/>
          </a:p>
          <a:p>
            <a:r>
              <a:rPr lang="en-US" sz="2400" dirty="0"/>
              <a:t>Participants are predominantly </a:t>
            </a:r>
            <a:r>
              <a:rPr lang="en-US" sz="2400" dirty="0" smtClean="0"/>
              <a:t>recruited </a:t>
            </a:r>
            <a:r>
              <a:rPr lang="en-US" sz="2400" dirty="0"/>
              <a:t>from local diverse</a:t>
            </a:r>
          </a:p>
          <a:p>
            <a:r>
              <a:rPr lang="en-US" sz="2400" dirty="0"/>
              <a:t>communities in New York with 46% Hispanic, 32% African American,</a:t>
            </a:r>
          </a:p>
          <a:p>
            <a:r>
              <a:rPr lang="en-US" sz="2400" dirty="0"/>
              <a:t>20% European white, and 2% others as self-reported. </a:t>
            </a:r>
            <a:endParaRPr lang="en-US" sz="2400" dirty="0" smtClean="0"/>
          </a:p>
          <a:p>
            <a:endParaRPr lang="en-US" sz="2400" dirty="0" smtClean="0"/>
          </a:p>
          <a:p>
            <a:r>
              <a:rPr lang="en-US" sz="2400" dirty="0" smtClean="0"/>
              <a:t>6857 </a:t>
            </a:r>
            <a:r>
              <a:rPr lang="en-US" sz="2400" dirty="0"/>
              <a:t>(61%) females and 4350 (39%) </a:t>
            </a:r>
            <a:r>
              <a:rPr lang="en-US" sz="2400" dirty="0" smtClean="0"/>
              <a:t>males.</a:t>
            </a:r>
          </a:p>
          <a:p>
            <a:endParaRPr lang="en-US" sz="2400" dirty="0" smtClean="0"/>
          </a:p>
          <a:p>
            <a:r>
              <a:rPr lang="en-US" sz="2400" dirty="0" smtClean="0"/>
              <a:t>average age </a:t>
            </a:r>
            <a:r>
              <a:rPr lang="en-US" sz="2400" dirty="0"/>
              <a:t>is 55.5 </a:t>
            </a:r>
            <a:r>
              <a:rPr lang="en-US" sz="2400" dirty="0" smtClean="0"/>
              <a:t>years.</a:t>
            </a:r>
            <a:endParaRPr lang="en-US" sz="2400" dirty="0"/>
          </a:p>
        </p:txBody>
      </p:sp>
      <p:sp>
        <p:nvSpPr>
          <p:cNvPr id="3" name="Rectangle 2"/>
          <p:cNvSpPr/>
          <p:nvPr/>
        </p:nvSpPr>
        <p:spPr>
          <a:xfrm>
            <a:off x="122464" y="6477098"/>
            <a:ext cx="6139543" cy="369332"/>
          </a:xfrm>
          <a:prstGeom prst="rect">
            <a:avLst/>
          </a:prstGeom>
        </p:spPr>
        <p:txBody>
          <a:bodyPr wrap="square">
            <a:spAutoFit/>
          </a:bodyPr>
          <a:lstStyle/>
          <a:p>
            <a:r>
              <a:rPr lang="en-US" dirty="0" smtClean="0">
                <a:solidFill>
                  <a:srgbClr val="1908B8"/>
                </a:solidFill>
              </a:rPr>
              <a:t>From:  http</a:t>
            </a:r>
            <a:r>
              <a:rPr lang="en-US" dirty="0">
                <a:solidFill>
                  <a:srgbClr val="1908B8"/>
                </a:solidFill>
              </a:rPr>
              <a:t>://stm.sciencemag.org/content/7/311/311ra174.full</a:t>
            </a:r>
            <a:endParaRPr lang="en-US" dirty="0"/>
          </a:p>
        </p:txBody>
      </p:sp>
    </p:spTree>
    <p:extLst>
      <p:ext uri="{BB962C8B-B14F-4D97-AF65-F5344CB8AC3E}">
        <p14:creationId xmlns:p14="http://schemas.microsoft.com/office/powerpoint/2010/main" val="36098061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3420" t="14816"/>
          <a:stretch/>
        </p:blipFill>
        <p:spPr>
          <a:xfrm>
            <a:off x="296494" y="3274968"/>
            <a:ext cx="8847506" cy="3583032"/>
          </a:xfrm>
          <a:prstGeom prst="rect">
            <a:avLst/>
          </a:prstGeom>
        </p:spPr>
      </p:pic>
      <p:pic>
        <p:nvPicPr>
          <p:cNvPr id="3" name="Picture 2"/>
          <p:cNvPicPr>
            <a:picLocks noChangeAspect="1"/>
          </p:cNvPicPr>
          <p:nvPr/>
        </p:nvPicPr>
        <p:blipFill>
          <a:blip r:embed="rId3"/>
          <a:stretch>
            <a:fillRect/>
          </a:stretch>
        </p:blipFill>
        <p:spPr>
          <a:xfrm>
            <a:off x="4484918" y="0"/>
            <a:ext cx="4419810" cy="3291840"/>
          </a:xfrm>
          <a:prstGeom prst="rect">
            <a:avLst/>
          </a:prstGeom>
        </p:spPr>
      </p:pic>
      <p:sp>
        <p:nvSpPr>
          <p:cNvPr id="4" name="Rectangle 3"/>
          <p:cNvSpPr/>
          <p:nvPr/>
        </p:nvSpPr>
        <p:spPr>
          <a:xfrm>
            <a:off x="209409" y="44606"/>
            <a:ext cx="4467093" cy="3785652"/>
          </a:xfrm>
          <a:prstGeom prst="rect">
            <a:avLst/>
          </a:prstGeom>
        </p:spPr>
        <p:txBody>
          <a:bodyPr wrap="square">
            <a:spAutoFit/>
          </a:bodyPr>
          <a:lstStyle/>
          <a:p>
            <a:r>
              <a:rPr lang="en-US" sz="2400" b="1" dirty="0">
                <a:solidFill>
                  <a:srgbClr val="000000"/>
                </a:solidFill>
                <a:latin typeface="Calibri" panose="020F0502020204030204" pitchFamily="34" charset="0"/>
              </a:rPr>
              <a:t>Fig. S1. Age distributions for overall, female, and male populations. </a:t>
            </a:r>
            <a:r>
              <a:rPr lang="en-US" sz="2400" dirty="0">
                <a:solidFill>
                  <a:srgbClr val="000000"/>
                </a:solidFill>
                <a:latin typeface="Calibri" panose="020F0502020204030204" pitchFamily="34" charset="0"/>
              </a:rPr>
              <a:t>Age distributions (top) and box plots (bottom) for overall, female, and male populations. The box plots show the minimum, 25</a:t>
            </a:r>
            <a:r>
              <a:rPr lang="en-US" sz="1000" dirty="0">
                <a:solidFill>
                  <a:srgbClr val="000000"/>
                </a:solidFill>
                <a:latin typeface="Calibri" panose="020F0502020204030204" pitchFamily="34" charset="0"/>
              </a:rPr>
              <a:t>th </a:t>
            </a:r>
            <a:r>
              <a:rPr lang="en-US" sz="2400" dirty="0">
                <a:solidFill>
                  <a:srgbClr val="000000"/>
                </a:solidFill>
                <a:latin typeface="Calibri" panose="020F0502020204030204" pitchFamily="34" charset="0"/>
              </a:rPr>
              <a:t>percentile, mean (diamond), median, 75</a:t>
            </a:r>
            <a:r>
              <a:rPr lang="en-US" sz="1000" dirty="0">
                <a:solidFill>
                  <a:srgbClr val="000000"/>
                </a:solidFill>
                <a:latin typeface="Calibri" panose="020F0502020204030204" pitchFamily="34" charset="0"/>
              </a:rPr>
              <a:t>th </a:t>
            </a:r>
            <a:r>
              <a:rPr lang="en-US" sz="2400" dirty="0">
                <a:solidFill>
                  <a:srgbClr val="000000"/>
                </a:solidFill>
                <a:latin typeface="Calibri" panose="020F0502020204030204" pitchFamily="34" charset="0"/>
              </a:rPr>
              <a:t>percentile, and maximum of the age. </a:t>
            </a:r>
            <a:endParaRPr lang="en-US" sz="2400" dirty="0"/>
          </a:p>
        </p:txBody>
      </p:sp>
      <p:sp>
        <p:nvSpPr>
          <p:cNvPr id="5" name="Rectangle 4"/>
          <p:cNvSpPr/>
          <p:nvPr/>
        </p:nvSpPr>
        <p:spPr>
          <a:xfrm>
            <a:off x="122464" y="6477098"/>
            <a:ext cx="6139543" cy="369332"/>
          </a:xfrm>
          <a:prstGeom prst="rect">
            <a:avLst/>
          </a:prstGeom>
        </p:spPr>
        <p:txBody>
          <a:bodyPr wrap="square">
            <a:spAutoFit/>
          </a:bodyPr>
          <a:lstStyle/>
          <a:p>
            <a:r>
              <a:rPr lang="en-US" dirty="0" smtClean="0">
                <a:solidFill>
                  <a:srgbClr val="1908B8"/>
                </a:solidFill>
              </a:rPr>
              <a:t>From:  http</a:t>
            </a:r>
            <a:r>
              <a:rPr lang="en-US" dirty="0">
                <a:solidFill>
                  <a:srgbClr val="1908B8"/>
                </a:solidFill>
              </a:rPr>
              <a:t>://stm.sciencemag.org/content/7/311/311ra174.full</a:t>
            </a:r>
            <a:endParaRPr lang="en-US" dirty="0"/>
          </a:p>
        </p:txBody>
      </p:sp>
    </p:spTree>
    <p:extLst>
      <p:ext uri="{BB962C8B-B14F-4D97-AF65-F5344CB8AC3E}">
        <p14:creationId xmlns:p14="http://schemas.microsoft.com/office/powerpoint/2010/main" val="40291334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0157" y="0"/>
            <a:ext cx="8883786" cy="6766560"/>
          </a:xfrm>
          <a:prstGeom prst="rect">
            <a:avLst/>
          </a:prstGeom>
        </p:spPr>
      </p:pic>
      <p:sp>
        <p:nvSpPr>
          <p:cNvPr id="4" name="Rectangle 3"/>
          <p:cNvSpPr/>
          <p:nvPr/>
        </p:nvSpPr>
        <p:spPr>
          <a:xfrm>
            <a:off x="122464" y="6477098"/>
            <a:ext cx="6139543" cy="369332"/>
          </a:xfrm>
          <a:prstGeom prst="rect">
            <a:avLst/>
          </a:prstGeom>
        </p:spPr>
        <p:txBody>
          <a:bodyPr wrap="square">
            <a:spAutoFit/>
          </a:bodyPr>
          <a:lstStyle/>
          <a:p>
            <a:r>
              <a:rPr lang="en-US" dirty="0" smtClean="0">
                <a:solidFill>
                  <a:srgbClr val="1908B8"/>
                </a:solidFill>
              </a:rPr>
              <a:t>From:  http</a:t>
            </a:r>
            <a:r>
              <a:rPr lang="en-US" dirty="0">
                <a:solidFill>
                  <a:srgbClr val="1908B8"/>
                </a:solidFill>
              </a:rPr>
              <a:t>://stm.sciencemag.org/content/7/311/311ra174.full</a:t>
            </a:r>
            <a:endParaRPr lang="en-US" dirty="0"/>
          </a:p>
        </p:txBody>
      </p:sp>
    </p:spTree>
    <p:extLst>
      <p:ext uri="{BB962C8B-B14F-4D97-AF65-F5344CB8AC3E}">
        <p14:creationId xmlns:p14="http://schemas.microsoft.com/office/powerpoint/2010/main" val="1657371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2484" y="0"/>
            <a:ext cx="8595360" cy="7011264"/>
          </a:xfrm>
          <a:prstGeom prst="rect">
            <a:avLst/>
          </a:prstGeom>
        </p:spPr>
      </p:pic>
    </p:spTree>
    <p:extLst>
      <p:ext uri="{BB962C8B-B14F-4D97-AF65-F5344CB8AC3E}">
        <p14:creationId xmlns:p14="http://schemas.microsoft.com/office/powerpoint/2010/main" val="30254419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2181" y="461282"/>
            <a:ext cx="9202694" cy="6035040"/>
          </a:xfrm>
          <a:prstGeom prst="rect">
            <a:avLst/>
          </a:prstGeom>
        </p:spPr>
      </p:pic>
      <p:sp>
        <p:nvSpPr>
          <p:cNvPr id="3" name="Rectangle 2"/>
          <p:cNvSpPr/>
          <p:nvPr/>
        </p:nvSpPr>
        <p:spPr>
          <a:xfrm>
            <a:off x="122464" y="6485262"/>
            <a:ext cx="6139543" cy="369332"/>
          </a:xfrm>
          <a:prstGeom prst="rect">
            <a:avLst/>
          </a:prstGeom>
        </p:spPr>
        <p:txBody>
          <a:bodyPr wrap="square">
            <a:spAutoFit/>
          </a:bodyPr>
          <a:lstStyle/>
          <a:p>
            <a:r>
              <a:rPr lang="en-US" dirty="0" smtClean="0">
                <a:solidFill>
                  <a:srgbClr val="1908B8"/>
                </a:solidFill>
              </a:rPr>
              <a:t>From:  http</a:t>
            </a:r>
            <a:r>
              <a:rPr lang="en-US" dirty="0">
                <a:solidFill>
                  <a:srgbClr val="1908B8"/>
                </a:solidFill>
              </a:rPr>
              <a:t>://stm.sciencemag.org/content/7/311/311ra174.full</a:t>
            </a:r>
            <a:endParaRPr lang="en-US" dirty="0"/>
          </a:p>
        </p:txBody>
      </p:sp>
    </p:spTree>
    <p:extLst>
      <p:ext uri="{BB962C8B-B14F-4D97-AF65-F5344CB8AC3E}">
        <p14:creationId xmlns:p14="http://schemas.microsoft.com/office/powerpoint/2010/main" val="12362174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90687" y="52387"/>
            <a:ext cx="5762625" cy="6753225"/>
          </a:xfrm>
          <a:prstGeom prst="rect">
            <a:avLst/>
          </a:prstGeom>
        </p:spPr>
      </p:pic>
      <p:sp>
        <p:nvSpPr>
          <p:cNvPr id="3" name="Rectangle 2"/>
          <p:cNvSpPr/>
          <p:nvPr/>
        </p:nvSpPr>
        <p:spPr>
          <a:xfrm>
            <a:off x="122464" y="6555479"/>
            <a:ext cx="6139543" cy="369332"/>
          </a:xfrm>
          <a:prstGeom prst="rect">
            <a:avLst/>
          </a:prstGeom>
        </p:spPr>
        <p:txBody>
          <a:bodyPr wrap="square">
            <a:spAutoFit/>
          </a:bodyPr>
          <a:lstStyle/>
          <a:p>
            <a:r>
              <a:rPr lang="en-US" dirty="0" smtClean="0">
                <a:solidFill>
                  <a:srgbClr val="1908B8"/>
                </a:solidFill>
              </a:rPr>
              <a:t>From:  http</a:t>
            </a:r>
            <a:r>
              <a:rPr lang="en-US" dirty="0">
                <a:solidFill>
                  <a:srgbClr val="1908B8"/>
                </a:solidFill>
              </a:rPr>
              <a:t>://stm.sciencemag.org/content/7/311/311ra174.full</a:t>
            </a:r>
            <a:endParaRPr lang="en-US" dirty="0"/>
          </a:p>
        </p:txBody>
      </p:sp>
    </p:spTree>
    <p:extLst>
      <p:ext uri="{BB962C8B-B14F-4D97-AF65-F5344CB8AC3E}">
        <p14:creationId xmlns:p14="http://schemas.microsoft.com/office/powerpoint/2010/main" val="4065193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4543" y="342250"/>
            <a:ext cx="8450036" cy="5262979"/>
          </a:xfrm>
          <a:prstGeom prst="rect">
            <a:avLst/>
          </a:prstGeom>
        </p:spPr>
        <p:txBody>
          <a:bodyPr wrap="square">
            <a:spAutoFit/>
          </a:bodyPr>
          <a:lstStyle/>
          <a:p>
            <a:r>
              <a:rPr lang="en-US" sz="2400" dirty="0">
                <a:latin typeface="AdvTT78ea841c"/>
              </a:rPr>
              <a:t>The processed data were then assembled into a data matrix of </a:t>
            </a:r>
            <a:r>
              <a:rPr lang="en-US" sz="2400" dirty="0">
                <a:latin typeface="AdvTT5a3b6cb0.I"/>
              </a:rPr>
              <a:t>n </a:t>
            </a:r>
            <a:r>
              <a:rPr lang="en-US" sz="2400" dirty="0" smtClean="0">
                <a:latin typeface="AdvTT78ea841c"/>
              </a:rPr>
              <a:t>patients by </a:t>
            </a:r>
            <a:r>
              <a:rPr lang="en-US" sz="2400" dirty="0">
                <a:latin typeface="AdvTT5a3b6cb0.I"/>
              </a:rPr>
              <a:t>P </a:t>
            </a:r>
            <a:r>
              <a:rPr lang="en-US" sz="2400" dirty="0">
                <a:latin typeface="AdvTT78ea841c"/>
              </a:rPr>
              <a:t>clinical variables. </a:t>
            </a:r>
            <a:endParaRPr lang="en-US" sz="2400" dirty="0" smtClean="0">
              <a:latin typeface="AdvTT78ea841c"/>
            </a:endParaRPr>
          </a:p>
          <a:p>
            <a:endParaRPr lang="en-US" sz="2400" dirty="0">
              <a:latin typeface="AdvTT78ea841c"/>
            </a:endParaRPr>
          </a:p>
          <a:p>
            <a:r>
              <a:rPr lang="en-US" sz="2400" dirty="0" smtClean="0">
                <a:latin typeface="AdvTT78ea841c"/>
              </a:rPr>
              <a:t>The </a:t>
            </a:r>
            <a:r>
              <a:rPr lang="en-US" sz="2400" dirty="0">
                <a:latin typeface="AdvTT78ea841c"/>
              </a:rPr>
              <a:t>data set used for analysis represented</a:t>
            </a:r>
          </a:p>
          <a:p>
            <a:r>
              <a:rPr lang="en-US" sz="2400" dirty="0">
                <a:latin typeface="AdvTT78ea841c"/>
              </a:rPr>
              <a:t>11,210 individual patients, 505 clinical variables (480 of which were </a:t>
            </a:r>
            <a:r>
              <a:rPr lang="en-US" sz="2400" dirty="0" smtClean="0">
                <a:latin typeface="AdvTT78ea841c"/>
              </a:rPr>
              <a:t>clinical laboratory </a:t>
            </a:r>
            <a:r>
              <a:rPr lang="en-US" sz="2400" dirty="0">
                <a:latin typeface="AdvTT78ea841c"/>
              </a:rPr>
              <a:t>measures), and 7097 unique ICD-9-CM codes (1 to </a:t>
            </a:r>
            <a:r>
              <a:rPr lang="en-US" sz="2400" dirty="0" smtClean="0">
                <a:latin typeface="AdvTT78ea841c"/>
              </a:rPr>
              <a:t>218 per </a:t>
            </a:r>
            <a:r>
              <a:rPr lang="en-US" sz="2400" dirty="0">
                <a:latin typeface="AdvTT78ea841c"/>
              </a:rPr>
              <a:t>patient). </a:t>
            </a:r>
            <a:endParaRPr lang="en-US" sz="2400" dirty="0" smtClean="0">
              <a:latin typeface="AdvTT78ea841c"/>
            </a:endParaRPr>
          </a:p>
          <a:p>
            <a:endParaRPr lang="en-US" sz="2400" dirty="0">
              <a:latin typeface="AdvTT78ea841c"/>
            </a:endParaRPr>
          </a:p>
          <a:p>
            <a:r>
              <a:rPr lang="en-US" sz="2400" dirty="0" smtClean="0">
                <a:latin typeface="AdvTT78ea841c"/>
              </a:rPr>
              <a:t>On </a:t>
            </a:r>
            <a:r>
              <a:rPr lang="en-US" sz="2400" dirty="0">
                <a:latin typeface="AdvTT78ea841c"/>
              </a:rPr>
              <a:t>average, there were 64 clinical variables collected per</a:t>
            </a:r>
          </a:p>
          <a:p>
            <a:r>
              <a:rPr lang="en-US" sz="2400" dirty="0">
                <a:latin typeface="AdvTT78ea841c"/>
              </a:rPr>
              <a:t>patient (range, 25 to 212). </a:t>
            </a:r>
            <a:endParaRPr lang="en-US" sz="2400" dirty="0" smtClean="0">
              <a:latin typeface="AdvTT78ea841c"/>
            </a:endParaRPr>
          </a:p>
          <a:p>
            <a:endParaRPr lang="en-US" sz="2400" dirty="0">
              <a:latin typeface="AdvTT78ea841c"/>
            </a:endParaRPr>
          </a:p>
          <a:p>
            <a:r>
              <a:rPr lang="en-US" sz="2400" dirty="0" smtClean="0">
                <a:latin typeface="AdvTT78ea841c"/>
              </a:rPr>
              <a:t>To </a:t>
            </a:r>
            <a:r>
              <a:rPr lang="en-US" sz="2400" dirty="0">
                <a:latin typeface="AdvTT78ea841c"/>
              </a:rPr>
              <a:t>avoid overfitting, we selected the </a:t>
            </a:r>
            <a:r>
              <a:rPr lang="en-US" sz="2400" dirty="0" smtClean="0">
                <a:latin typeface="AdvTT78ea841c"/>
              </a:rPr>
              <a:t>clinical variables </a:t>
            </a:r>
            <a:r>
              <a:rPr lang="en-US" sz="2400" dirty="0">
                <a:latin typeface="AdvTT78ea841c"/>
              </a:rPr>
              <a:t>with at least 50% of patients who had the values, resulting </a:t>
            </a:r>
            <a:r>
              <a:rPr lang="en-US" sz="2400" dirty="0" smtClean="0">
                <a:latin typeface="AdvTT78ea841c"/>
              </a:rPr>
              <a:t>in 73 </a:t>
            </a:r>
            <a:r>
              <a:rPr lang="en-US" sz="2400" dirty="0">
                <a:latin typeface="AdvTT78ea841c"/>
              </a:rPr>
              <a:t>variables to perform the analysis (table S1).</a:t>
            </a:r>
            <a:endParaRPr lang="en-US" sz="2400" dirty="0"/>
          </a:p>
        </p:txBody>
      </p:sp>
      <p:sp>
        <p:nvSpPr>
          <p:cNvPr id="3" name="Rectangle 2"/>
          <p:cNvSpPr/>
          <p:nvPr/>
        </p:nvSpPr>
        <p:spPr>
          <a:xfrm>
            <a:off x="122464" y="6477098"/>
            <a:ext cx="6139543" cy="369332"/>
          </a:xfrm>
          <a:prstGeom prst="rect">
            <a:avLst/>
          </a:prstGeom>
        </p:spPr>
        <p:txBody>
          <a:bodyPr wrap="square">
            <a:spAutoFit/>
          </a:bodyPr>
          <a:lstStyle/>
          <a:p>
            <a:r>
              <a:rPr lang="en-US" dirty="0" smtClean="0">
                <a:solidFill>
                  <a:srgbClr val="1908B8"/>
                </a:solidFill>
              </a:rPr>
              <a:t>From:  http</a:t>
            </a:r>
            <a:r>
              <a:rPr lang="en-US" dirty="0">
                <a:solidFill>
                  <a:srgbClr val="1908B8"/>
                </a:solidFill>
              </a:rPr>
              <a:t>://stm.sciencemag.org/content/7/311/311ra174.full</a:t>
            </a:r>
            <a:endParaRPr lang="en-US" dirty="0"/>
          </a:p>
        </p:txBody>
      </p:sp>
    </p:spTree>
    <p:extLst>
      <p:ext uri="{BB962C8B-B14F-4D97-AF65-F5344CB8AC3E}">
        <p14:creationId xmlns:p14="http://schemas.microsoft.com/office/powerpoint/2010/main" val="15613784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noChangeAspect="1"/>
          </p:cNvGrpSpPr>
          <p:nvPr/>
        </p:nvGrpSpPr>
        <p:grpSpPr>
          <a:xfrm>
            <a:off x="260986" y="231853"/>
            <a:ext cx="8616210" cy="5127411"/>
            <a:chOff x="565785" y="93792"/>
            <a:chExt cx="9986962" cy="5397962"/>
          </a:xfrm>
        </p:grpSpPr>
        <p:pic>
          <p:nvPicPr>
            <p:cNvPr id="2" name="Picture 1"/>
            <p:cNvPicPr>
              <a:picLocks noChangeAspect="1"/>
            </p:cNvPicPr>
            <p:nvPr/>
          </p:nvPicPr>
          <p:blipFill>
            <a:blip r:embed="rId2"/>
            <a:stretch>
              <a:fillRect/>
            </a:stretch>
          </p:blipFill>
          <p:spPr>
            <a:xfrm>
              <a:off x="565785" y="93792"/>
              <a:ext cx="7524750" cy="5210176"/>
            </a:xfrm>
            <a:prstGeom prst="rect">
              <a:avLst/>
            </a:prstGeom>
          </p:spPr>
        </p:pic>
        <p:pic>
          <p:nvPicPr>
            <p:cNvPr id="3" name="Picture 2"/>
            <p:cNvPicPr>
              <a:picLocks noChangeAspect="1"/>
            </p:cNvPicPr>
            <p:nvPr/>
          </p:nvPicPr>
          <p:blipFill>
            <a:blip r:embed="rId3"/>
            <a:stretch>
              <a:fillRect/>
            </a:stretch>
          </p:blipFill>
          <p:spPr>
            <a:xfrm>
              <a:off x="5628322" y="367305"/>
              <a:ext cx="4924425" cy="5124449"/>
            </a:xfrm>
            <a:prstGeom prst="rect">
              <a:avLst/>
            </a:prstGeom>
          </p:spPr>
        </p:pic>
      </p:grpSp>
      <p:sp>
        <p:nvSpPr>
          <p:cNvPr id="5" name="Rectangle 4"/>
          <p:cNvSpPr/>
          <p:nvPr/>
        </p:nvSpPr>
        <p:spPr>
          <a:xfrm>
            <a:off x="122464" y="6477098"/>
            <a:ext cx="6139543" cy="369332"/>
          </a:xfrm>
          <a:prstGeom prst="rect">
            <a:avLst/>
          </a:prstGeom>
        </p:spPr>
        <p:txBody>
          <a:bodyPr wrap="square">
            <a:spAutoFit/>
          </a:bodyPr>
          <a:lstStyle/>
          <a:p>
            <a:r>
              <a:rPr lang="en-US" dirty="0" smtClean="0">
                <a:solidFill>
                  <a:srgbClr val="1908B8"/>
                </a:solidFill>
              </a:rPr>
              <a:t>From:  http</a:t>
            </a:r>
            <a:r>
              <a:rPr lang="en-US" dirty="0">
                <a:solidFill>
                  <a:srgbClr val="1908B8"/>
                </a:solidFill>
              </a:rPr>
              <a:t>://stm.sciencemag.org/content/7/311/311ra174.full</a:t>
            </a:r>
            <a:endParaRPr lang="en-US" dirty="0"/>
          </a:p>
        </p:txBody>
      </p:sp>
    </p:spTree>
    <p:extLst>
      <p:ext uri="{BB962C8B-B14F-4D97-AF65-F5344CB8AC3E}">
        <p14:creationId xmlns:p14="http://schemas.microsoft.com/office/powerpoint/2010/main" val="28014344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noChangeAspect="1"/>
          </p:cNvGrpSpPr>
          <p:nvPr/>
        </p:nvGrpSpPr>
        <p:grpSpPr>
          <a:xfrm>
            <a:off x="454130" y="1309687"/>
            <a:ext cx="8370398" cy="4023360"/>
            <a:chOff x="61277" y="1309687"/>
            <a:chExt cx="8818245" cy="4238625"/>
          </a:xfrm>
        </p:grpSpPr>
        <p:pic>
          <p:nvPicPr>
            <p:cNvPr id="2" name="Picture 1"/>
            <p:cNvPicPr>
              <a:picLocks noChangeAspect="1"/>
            </p:cNvPicPr>
            <p:nvPr/>
          </p:nvPicPr>
          <p:blipFill>
            <a:blip r:embed="rId2"/>
            <a:stretch>
              <a:fillRect/>
            </a:stretch>
          </p:blipFill>
          <p:spPr>
            <a:xfrm>
              <a:off x="61277" y="1309687"/>
              <a:ext cx="5038725" cy="4238625"/>
            </a:xfrm>
            <a:prstGeom prst="rect">
              <a:avLst/>
            </a:prstGeom>
          </p:spPr>
        </p:pic>
        <p:pic>
          <p:nvPicPr>
            <p:cNvPr id="3" name="Picture 2"/>
            <p:cNvPicPr>
              <a:picLocks noChangeAspect="1"/>
            </p:cNvPicPr>
            <p:nvPr/>
          </p:nvPicPr>
          <p:blipFill>
            <a:blip r:embed="rId3"/>
            <a:stretch>
              <a:fillRect/>
            </a:stretch>
          </p:blipFill>
          <p:spPr>
            <a:xfrm>
              <a:off x="3840797" y="1452562"/>
              <a:ext cx="5038725" cy="4095750"/>
            </a:xfrm>
            <a:prstGeom prst="rect">
              <a:avLst/>
            </a:prstGeom>
          </p:spPr>
        </p:pic>
      </p:grpSp>
      <p:sp>
        <p:nvSpPr>
          <p:cNvPr id="5" name="Rectangle 4"/>
          <p:cNvSpPr/>
          <p:nvPr/>
        </p:nvSpPr>
        <p:spPr>
          <a:xfrm>
            <a:off x="122464" y="6477098"/>
            <a:ext cx="6139543" cy="369332"/>
          </a:xfrm>
          <a:prstGeom prst="rect">
            <a:avLst/>
          </a:prstGeom>
        </p:spPr>
        <p:txBody>
          <a:bodyPr wrap="square">
            <a:spAutoFit/>
          </a:bodyPr>
          <a:lstStyle/>
          <a:p>
            <a:r>
              <a:rPr lang="en-US" dirty="0" smtClean="0">
                <a:solidFill>
                  <a:srgbClr val="1908B8"/>
                </a:solidFill>
              </a:rPr>
              <a:t>From:  http</a:t>
            </a:r>
            <a:r>
              <a:rPr lang="en-US" dirty="0">
                <a:solidFill>
                  <a:srgbClr val="1908B8"/>
                </a:solidFill>
              </a:rPr>
              <a:t>://stm.sciencemag.org/content/7/311/311ra174.full</a:t>
            </a:r>
            <a:endParaRPr lang="en-US" dirty="0"/>
          </a:p>
        </p:txBody>
      </p:sp>
    </p:spTree>
    <p:extLst>
      <p:ext uri="{BB962C8B-B14F-4D97-AF65-F5344CB8AC3E}">
        <p14:creationId xmlns:p14="http://schemas.microsoft.com/office/powerpoint/2010/main" val="20026362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50" y="166744"/>
            <a:ext cx="8335736" cy="6524863"/>
          </a:xfrm>
          <a:prstGeom prst="rect">
            <a:avLst/>
          </a:prstGeom>
        </p:spPr>
        <p:txBody>
          <a:bodyPr wrap="square">
            <a:spAutoFit/>
          </a:bodyPr>
          <a:lstStyle/>
          <a:p>
            <a:r>
              <a:rPr lang="en-US" sz="2200" b="1" dirty="0">
                <a:latin typeface="AdvTTaf7f9f4f.B"/>
              </a:rPr>
              <a:t>Disease </a:t>
            </a:r>
            <a:r>
              <a:rPr lang="en-US" sz="2200" b="1" dirty="0" smtClean="0">
                <a:latin typeface="AdvTTaf7f9f4f.B"/>
              </a:rPr>
              <a:t>classification</a:t>
            </a:r>
            <a:endParaRPr lang="en-US" sz="800" b="1" dirty="0">
              <a:latin typeface="AdvTTaf7f9f4f.B"/>
            </a:endParaRPr>
          </a:p>
          <a:p>
            <a:r>
              <a:rPr lang="en-US" sz="2200" dirty="0">
                <a:latin typeface="AdvTT78ea841c"/>
              </a:rPr>
              <a:t>Each individual patient had at least one ICD-9-CM code diagnosis </a:t>
            </a:r>
            <a:r>
              <a:rPr lang="en-US" sz="2200" dirty="0" smtClean="0">
                <a:latin typeface="AdvTT78ea841c"/>
              </a:rPr>
              <a:t>at the </a:t>
            </a:r>
            <a:r>
              <a:rPr lang="en-US" sz="2200" dirty="0">
                <a:latin typeface="AdvTT78ea841c"/>
              </a:rPr>
              <a:t>time his or her DNA sample was collected. CCS is a tool that </a:t>
            </a:r>
            <a:r>
              <a:rPr lang="en-US" sz="2200" dirty="0" smtClean="0">
                <a:latin typeface="AdvTT78ea841c"/>
              </a:rPr>
              <a:t>was developed </a:t>
            </a:r>
            <a:r>
              <a:rPr lang="en-US" sz="2200" dirty="0">
                <a:latin typeface="AdvTT78ea841c"/>
              </a:rPr>
              <a:t>at AHRQ for clustering patient diagnoses and </a:t>
            </a:r>
            <a:r>
              <a:rPr lang="en-US" sz="2200" dirty="0" smtClean="0">
                <a:latin typeface="AdvTT78ea841c"/>
              </a:rPr>
              <a:t>procedures into </a:t>
            </a:r>
            <a:r>
              <a:rPr lang="en-US" sz="2200" dirty="0">
                <a:latin typeface="AdvTT78ea841c"/>
              </a:rPr>
              <a:t>a manageable number of clinically meaningful categories (</a:t>
            </a:r>
            <a:r>
              <a:rPr lang="en-US" sz="2200" dirty="0">
                <a:latin typeface="AdvTT5a3b6cb0.I"/>
              </a:rPr>
              <a:t>18</a:t>
            </a:r>
            <a:r>
              <a:rPr lang="en-US" sz="2200" dirty="0">
                <a:latin typeface="AdvTT78ea841c"/>
              </a:rPr>
              <a:t>).</a:t>
            </a:r>
          </a:p>
          <a:p>
            <a:r>
              <a:rPr lang="en-US" sz="2200" dirty="0">
                <a:latin typeface="AdvTT78ea841c"/>
              </a:rPr>
              <a:t>The single level of CCS is used to classify all diagnoses and </a:t>
            </a:r>
            <a:r>
              <a:rPr lang="en-US" sz="2200" dirty="0" smtClean="0">
                <a:latin typeface="AdvTT78ea841c"/>
              </a:rPr>
              <a:t>procedures into </a:t>
            </a:r>
            <a:r>
              <a:rPr lang="en-US" sz="2200" dirty="0">
                <a:latin typeface="AdvTT78ea841c"/>
              </a:rPr>
              <a:t>unique groups based on the patient</a:t>
            </a:r>
            <a:r>
              <a:rPr lang="en-US" sz="2200" dirty="0">
                <a:latin typeface="AdvTT78ea841c+20"/>
              </a:rPr>
              <a:t>’</a:t>
            </a:r>
            <a:r>
              <a:rPr lang="en-US" sz="2200" dirty="0">
                <a:latin typeface="AdvTT78ea841c"/>
              </a:rPr>
              <a:t>s ICD-9-CM codes.</a:t>
            </a:r>
          </a:p>
          <a:p>
            <a:r>
              <a:rPr lang="en-US" sz="2200" dirty="0">
                <a:latin typeface="AdvTT78ea841c"/>
              </a:rPr>
              <a:t>The multilevel characterization of CCS is used to group </a:t>
            </a:r>
            <a:r>
              <a:rPr lang="en-US" sz="2200" dirty="0" smtClean="0">
                <a:latin typeface="AdvTT78ea841c"/>
              </a:rPr>
              <a:t>single-level CCS </a:t>
            </a:r>
            <a:r>
              <a:rPr lang="en-US" sz="2200" dirty="0">
                <a:latin typeface="AdvTT78ea841c"/>
              </a:rPr>
              <a:t>categories into broader body systems or condition </a:t>
            </a:r>
            <a:r>
              <a:rPr lang="en-US" sz="2200" dirty="0" smtClean="0">
                <a:latin typeface="AdvTT78ea841c"/>
              </a:rPr>
              <a:t>categories (for </a:t>
            </a:r>
            <a:r>
              <a:rPr lang="en-US" sz="2200" dirty="0">
                <a:latin typeface="AdvTT78ea841c"/>
              </a:rPr>
              <a:t>example, </a:t>
            </a:r>
            <a:r>
              <a:rPr lang="en-US" sz="2200" dirty="0">
                <a:latin typeface="AdvTT78ea841c+20"/>
              </a:rPr>
              <a:t>“</a:t>
            </a:r>
            <a:r>
              <a:rPr lang="en-US" sz="2200" dirty="0">
                <a:latin typeface="AdvTT78ea841c"/>
              </a:rPr>
              <a:t>Diseases of the Circulatory System,</a:t>
            </a:r>
            <a:r>
              <a:rPr lang="en-US" sz="2200" dirty="0">
                <a:latin typeface="AdvTT78ea841c+20"/>
              </a:rPr>
              <a:t>” “</a:t>
            </a:r>
            <a:r>
              <a:rPr lang="en-US" sz="2200" dirty="0">
                <a:latin typeface="AdvTT78ea841c"/>
              </a:rPr>
              <a:t>Mental Disorders</a:t>
            </a:r>
            <a:r>
              <a:rPr lang="en-US" sz="2200" dirty="0">
                <a:latin typeface="AdvTT78ea841c+20"/>
              </a:rPr>
              <a:t>”</a:t>
            </a:r>
            <a:r>
              <a:rPr lang="en-US" sz="2200" dirty="0">
                <a:latin typeface="AdvTT78ea841c"/>
              </a:rPr>
              <a:t>).</a:t>
            </a:r>
          </a:p>
          <a:p>
            <a:r>
              <a:rPr lang="en-US" sz="2200" dirty="0">
                <a:latin typeface="AdvTT78ea841c"/>
              </a:rPr>
              <a:t>The multilevel system has four levels of groupings for diagnoses, </a:t>
            </a:r>
            <a:r>
              <a:rPr lang="en-US" sz="2200" dirty="0" smtClean="0">
                <a:latin typeface="AdvTT78ea841c"/>
              </a:rPr>
              <a:t>and we </a:t>
            </a:r>
            <a:r>
              <a:rPr lang="en-US" sz="2200" dirty="0">
                <a:latin typeface="AdvTT78ea841c"/>
              </a:rPr>
              <a:t>use the highest, most broad level to examine and assess </a:t>
            </a:r>
            <a:r>
              <a:rPr lang="en-US" sz="2200" dirty="0" smtClean="0">
                <a:latin typeface="AdvTT78ea841c"/>
              </a:rPr>
              <a:t>general groupings </a:t>
            </a:r>
            <a:r>
              <a:rPr lang="en-US" sz="2200" dirty="0">
                <a:latin typeface="AdvTT78ea841c"/>
              </a:rPr>
              <a:t>for the disease category (</a:t>
            </a:r>
            <a:r>
              <a:rPr lang="en-US" sz="2200" dirty="0">
                <a:latin typeface="AdvTT5a3b6cb0.I"/>
              </a:rPr>
              <a:t>18</a:t>
            </a:r>
            <a:r>
              <a:rPr lang="en-US" sz="2200" dirty="0">
                <a:latin typeface="AdvTT78ea841c"/>
              </a:rPr>
              <a:t>). </a:t>
            </a:r>
            <a:endParaRPr lang="en-US" sz="2200" dirty="0" smtClean="0">
              <a:latin typeface="AdvTT78ea841c"/>
            </a:endParaRPr>
          </a:p>
          <a:p>
            <a:r>
              <a:rPr lang="en-US" sz="2200" dirty="0" smtClean="0">
                <a:latin typeface="AdvTT78ea841c"/>
              </a:rPr>
              <a:t>In </a:t>
            </a:r>
            <a:r>
              <a:rPr lang="en-US" sz="2200" dirty="0">
                <a:latin typeface="AdvTT78ea841c"/>
              </a:rPr>
              <a:t>our study, we used </a:t>
            </a:r>
            <a:r>
              <a:rPr lang="en-US" sz="2200" dirty="0" smtClean="0">
                <a:latin typeface="AdvTT78ea841c"/>
              </a:rPr>
              <a:t>281 mutually </a:t>
            </a:r>
            <a:r>
              <a:rPr lang="en-US" sz="2200" dirty="0">
                <a:latin typeface="AdvTT78ea841c"/>
              </a:rPr>
              <a:t>exclusive single-level and 18 multilevel categories (</a:t>
            </a:r>
            <a:r>
              <a:rPr lang="en-US" sz="2200" dirty="0" smtClean="0">
                <a:latin typeface="AdvTT78ea841c"/>
              </a:rPr>
              <a:t>broadest level</a:t>
            </a:r>
            <a:r>
              <a:rPr lang="en-US" sz="2200" dirty="0">
                <a:latin typeface="AdvTT78ea841c"/>
              </a:rPr>
              <a:t>) from CCS to map the disease categories based on their </a:t>
            </a:r>
            <a:r>
              <a:rPr lang="en-US" sz="2200" dirty="0" smtClean="0">
                <a:latin typeface="AdvTT78ea841c"/>
              </a:rPr>
              <a:t>ICD-9-CM </a:t>
            </a:r>
            <a:r>
              <a:rPr lang="en-US" sz="2200" dirty="0">
                <a:latin typeface="AdvTT78ea841c"/>
              </a:rPr>
              <a:t>codes.</a:t>
            </a:r>
            <a:endParaRPr lang="en-US" sz="2200" dirty="0"/>
          </a:p>
        </p:txBody>
      </p:sp>
      <p:sp>
        <p:nvSpPr>
          <p:cNvPr id="3" name="Rectangle 2"/>
          <p:cNvSpPr/>
          <p:nvPr/>
        </p:nvSpPr>
        <p:spPr>
          <a:xfrm>
            <a:off x="122464" y="6477098"/>
            <a:ext cx="6139543" cy="369332"/>
          </a:xfrm>
          <a:prstGeom prst="rect">
            <a:avLst/>
          </a:prstGeom>
        </p:spPr>
        <p:txBody>
          <a:bodyPr wrap="square">
            <a:spAutoFit/>
          </a:bodyPr>
          <a:lstStyle/>
          <a:p>
            <a:r>
              <a:rPr lang="en-US" dirty="0" smtClean="0">
                <a:solidFill>
                  <a:srgbClr val="1908B8"/>
                </a:solidFill>
              </a:rPr>
              <a:t>From:  http</a:t>
            </a:r>
            <a:r>
              <a:rPr lang="en-US" dirty="0">
                <a:solidFill>
                  <a:srgbClr val="1908B8"/>
                </a:solidFill>
              </a:rPr>
              <a:t>://stm.sciencemag.org/content/7/311/311ra174.full</a:t>
            </a:r>
            <a:endParaRPr lang="en-US" dirty="0"/>
          </a:p>
        </p:txBody>
      </p:sp>
    </p:spTree>
    <p:extLst>
      <p:ext uri="{BB962C8B-B14F-4D97-AF65-F5344CB8AC3E}">
        <p14:creationId xmlns:p14="http://schemas.microsoft.com/office/powerpoint/2010/main" val="30832049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18647" y="432626"/>
            <a:ext cx="7038975" cy="2609850"/>
          </a:xfrm>
          <a:prstGeom prst="rect">
            <a:avLst/>
          </a:prstGeom>
        </p:spPr>
      </p:pic>
      <p:sp>
        <p:nvSpPr>
          <p:cNvPr id="4" name="TextBox 3"/>
          <p:cNvSpPr txBox="1"/>
          <p:nvPr/>
        </p:nvSpPr>
        <p:spPr>
          <a:xfrm>
            <a:off x="625792" y="164439"/>
            <a:ext cx="8037301" cy="6432530"/>
          </a:xfrm>
          <a:prstGeom prst="rect">
            <a:avLst/>
          </a:prstGeom>
          <a:noFill/>
        </p:spPr>
        <p:txBody>
          <a:bodyPr wrap="square" rtlCol="0">
            <a:spAutoFit/>
          </a:bodyPr>
          <a:lstStyle/>
          <a:p>
            <a:r>
              <a:rPr lang="en-US" sz="2400" dirty="0">
                <a:solidFill>
                  <a:srgbClr val="7030A0"/>
                </a:solidFill>
              </a:rPr>
              <a:t>Distance between data points:</a:t>
            </a:r>
          </a:p>
          <a:p>
            <a:endParaRPr lang="en-US" sz="2400" dirty="0">
              <a:solidFill>
                <a:srgbClr val="7030A0"/>
              </a:solidFill>
            </a:endParaRPr>
          </a:p>
          <a:p>
            <a:endParaRPr lang="en-US" sz="2400" dirty="0">
              <a:solidFill>
                <a:srgbClr val="7030A0"/>
              </a:solidFill>
            </a:endParaRPr>
          </a:p>
          <a:p>
            <a:endParaRPr lang="en-US" sz="2400" dirty="0">
              <a:solidFill>
                <a:srgbClr val="7030A0"/>
              </a:solidFill>
            </a:endParaRPr>
          </a:p>
          <a:p>
            <a:endParaRPr lang="en-US" sz="2400" dirty="0">
              <a:solidFill>
                <a:srgbClr val="7030A0"/>
              </a:solidFill>
            </a:endParaRPr>
          </a:p>
          <a:p>
            <a:endParaRPr lang="en-US" sz="2400" dirty="0">
              <a:solidFill>
                <a:srgbClr val="7030A0"/>
              </a:solidFill>
            </a:endParaRPr>
          </a:p>
          <a:p>
            <a:endParaRPr lang="en-US" sz="2400" dirty="0">
              <a:solidFill>
                <a:srgbClr val="7030A0"/>
              </a:solidFill>
            </a:endParaRPr>
          </a:p>
          <a:p>
            <a:endParaRPr lang="en-US" sz="2800" dirty="0">
              <a:solidFill>
                <a:srgbClr val="7030A0"/>
              </a:solidFill>
            </a:endParaRPr>
          </a:p>
          <a:p>
            <a:r>
              <a:rPr lang="en-US" sz="2400" dirty="0">
                <a:solidFill>
                  <a:srgbClr val="7030A0"/>
                </a:solidFill>
              </a:rPr>
              <a:t>Filter functions</a:t>
            </a:r>
            <a:r>
              <a:rPr lang="en-US" sz="2400" dirty="0" smtClean="0">
                <a:solidFill>
                  <a:srgbClr val="7030A0"/>
                </a:solidFill>
              </a:rPr>
              <a:t>:</a:t>
            </a:r>
            <a:endParaRPr lang="en-US" sz="2400" dirty="0">
              <a:solidFill>
                <a:srgbClr val="7030A0"/>
              </a:solidFill>
            </a:endParaRPr>
          </a:p>
          <a:p>
            <a:pPr marL="514350">
              <a:tabLst>
                <a:tab pos="568325" algn="l"/>
              </a:tabLst>
            </a:pPr>
            <a:r>
              <a:rPr lang="en-US" sz="2400" dirty="0"/>
              <a:t>L-infinity </a:t>
            </a:r>
            <a:r>
              <a:rPr lang="en-US" sz="2400" dirty="0" smtClean="0"/>
              <a:t>centrality:</a:t>
            </a:r>
          </a:p>
          <a:p>
            <a:pPr marL="514350" indent="574675" algn="ctr"/>
            <a:r>
              <a:rPr lang="en-US" sz="2400" dirty="0" smtClean="0"/>
              <a:t> </a:t>
            </a:r>
            <a:r>
              <a:rPr lang="en-US" sz="2400" dirty="0"/>
              <a:t>f(x) = max{d(x, p) : p in data </a:t>
            </a:r>
            <a:r>
              <a:rPr lang="en-US" sz="2400" dirty="0" smtClean="0"/>
              <a:t>set}</a:t>
            </a:r>
          </a:p>
          <a:p>
            <a:pPr marL="514350"/>
            <a:r>
              <a:rPr lang="en-US" sz="2400" dirty="0" smtClean="0"/>
              <a:t>captures </a:t>
            </a:r>
            <a:r>
              <a:rPr lang="en-US" sz="2400" dirty="0"/>
              <a:t>the structure of the points far </a:t>
            </a:r>
            <a:r>
              <a:rPr lang="en-US" sz="2400" dirty="0" smtClean="0"/>
              <a:t>removed </a:t>
            </a:r>
            <a:r>
              <a:rPr lang="en-US" sz="2400" dirty="0"/>
              <a:t>from the center or norm. </a:t>
            </a:r>
            <a:endParaRPr lang="en-US" sz="2400" dirty="0" smtClean="0"/>
          </a:p>
          <a:p>
            <a:r>
              <a:rPr lang="en-US" sz="2400" dirty="0" smtClean="0"/>
              <a:t>and </a:t>
            </a:r>
            <a:endParaRPr lang="en-US" sz="2400" dirty="0"/>
          </a:p>
          <a:p>
            <a:pPr indent="514350"/>
            <a:r>
              <a:rPr lang="en-US" sz="2400" dirty="0"/>
              <a:t>principal metric singular value </a:t>
            </a:r>
            <a:endParaRPr lang="en-US" sz="2400" dirty="0" smtClean="0"/>
          </a:p>
          <a:p>
            <a:pPr indent="514350"/>
            <a:r>
              <a:rPr lang="en-US" sz="2400" dirty="0" smtClean="0"/>
              <a:t>decomposition </a:t>
            </a:r>
            <a:r>
              <a:rPr lang="en-US" sz="2400" dirty="0"/>
              <a:t>(SVD1)</a:t>
            </a:r>
            <a:endParaRPr lang="en-US" sz="2400" dirty="0">
              <a:solidFill>
                <a:srgbClr val="7030A0"/>
              </a:solidFill>
            </a:endParaRPr>
          </a:p>
          <a:p>
            <a:endParaRPr lang="en-US" sz="2400" dirty="0" smtClean="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7850" t="16246" r="6199" b="12811"/>
          <a:stretch/>
        </p:blipFill>
        <p:spPr>
          <a:xfrm>
            <a:off x="5188383" y="4767132"/>
            <a:ext cx="2478148" cy="1920240"/>
          </a:xfrm>
          <a:prstGeom prst="rect">
            <a:avLst/>
          </a:prstGeom>
        </p:spPr>
      </p:pic>
      <p:sp>
        <p:nvSpPr>
          <p:cNvPr id="6" name="Rectangle 5"/>
          <p:cNvSpPr/>
          <p:nvPr/>
        </p:nvSpPr>
        <p:spPr>
          <a:xfrm>
            <a:off x="122464" y="6509760"/>
            <a:ext cx="6139543" cy="369332"/>
          </a:xfrm>
          <a:prstGeom prst="rect">
            <a:avLst/>
          </a:prstGeom>
        </p:spPr>
        <p:txBody>
          <a:bodyPr wrap="square">
            <a:spAutoFit/>
          </a:bodyPr>
          <a:lstStyle/>
          <a:p>
            <a:r>
              <a:rPr lang="en-US" dirty="0" smtClean="0">
                <a:solidFill>
                  <a:srgbClr val="1908B8"/>
                </a:solidFill>
              </a:rPr>
              <a:t>From:  http</a:t>
            </a:r>
            <a:r>
              <a:rPr lang="en-US" dirty="0">
                <a:solidFill>
                  <a:srgbClr val="1908B8"/>
                </a:solidFill>
              </a:rPr>
              <a:t>://stm.sciencemag.org/content/7/311/311ra174.full</a:t>
            </a:r>
            <a:endParaRPr lang="en-US" dirty="0"/>
          </a:p>
        </p:txBody>
      </p:sp>
    </p:spTree>
    <p:extLst>
      <p:ext uri="{BB962C8B-B14F-4D97-AF65-F5344CB8AC3E}">
        <p14:creationId xmlns:p14="http://schemas.microsoft.com/office/powerpoint/2010/main" val="31454634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2498" y="97791"/>
            <a:ext cx="8686800" cy="6282126"/>
          </a:xfrm>
          <a:prstGeom prst="rect">
            <a:avLst/>
          </a:prstGeom>
        </p:spPr>
      </p:pic>
      <p:sp>
        <p:nvSpPr>
          <p:cNvPr id="3" name="Rectangle 2"/>
          <p:cNvSpPr/>
          <p:nvPr/>
        </p:nvSpPr>
        <p:spPr>
          <a:xfrm>
            <a:off x="65313" y="6453192"/>
            <a:ext cx="8539843" cy="369332"/>
          </a:xfrm>
          <a:prstGeom prst="rect">
            <a:avLst/>
          </a:prstGeom>
        </p:spPr>
        <p:txBody>
          <a:bodyPr wrap="square">
            <a:spAutoFit/>
          </a:bodyPr>
          <a:lstStyle/>
          <a:p>
            <a:r>
              <a:rPr lang="en-US" dirty="0" smtClean="0">
                <a:hlinkClick r:id="rId3"/>
              </a:rPr>
              <a:t>From:  http</a:t>
            </a:r>
            <a:r>
              <a:rPr lang="en-US" dirty="0">
                <a:hlinkClick r:id="rId3"/>
              </a:rPr>
              <a:t>://</a:t>
            </a:r>
            <a:r>
              <a:rPr lang="en-US" dirty="0" smtClean="0">
                <a:hlinkClick r:id="rId3"/>
              </a:rPr>
              <a:t>danifold.net/mapper/filters.html#filter-functions-in-python-mapper</a:t>
            </a:r>
            <a:r>
              <a:rPr lang="en-US" dirty="0" smtClean="0"/>
              <a:t> </a:t>
            </a:r>
            <a:endParaRPr lang="en-US" dirty="0"/>
          </a:p>
        </p:txBody>
      </p:sp>
    </p:spTree>
    <p:extLst>
      <p:ext uri="{BB962C8B-B14F-4D97-AF65-F5344CB8AC3E}">
        <p14:creationId xmlns:p14="http://schemas.microsoft.com/office/powerpoint/2010/main" val="9781044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9920" y="5943241"/>
            <a:ext cx="1226880" cy="6523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8941" y="528625"/>
            <a:ext cx="2692800" cy="48931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3227041" y="6473268"/>
            <a:ext cx="3918240" cy="231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9pPr>
          </a:lstStyle>
          <a:p>
            <a:r>
              <a:rPr lang="en-GB" altLang="en-US" sz="1089" b="1" dirty="0">
                <a:latin typeface="Arial" panose="020B0604020202020204" pitchFamily="34" charset="0"/>
              </a:rPr>
              <a:t>Li </a:t>
            </a:r>
            <a:r>
              <a:rPr lang="en-GB" altLang="en-US" sz="1089" b="1" dirty="0" err="1">
                <a:latin typeface="Arial" panose="020B0604020202020204" pitchFamily="34" charset="0"/>
              </a:rPr>
              <a:t>Li</a:t>
            </a:r>
            <a:r>
              <a:rPr lang="en-GB" altLang="en-US" sz="1089" b="1" dirty="0">
                <a:latin typeface="Arial" panose="020B0604020202020204" pitchFamily="34" charset="0"/>
              </a:rPr>
              <a:t> et al., </a:t>
            </a:r>
            <a:r>
              <a:rPr lang="en-GB" altLang="en-US" sz="1089" b="1" dirty="0" err="1">
                <a:latin typeface="Arial" panose="020B0604020202020204" pitchFamily="34" charset="0"/>
              </a:rPr>
              <a:t>Sci</a:t>
            </a:r>
            <a:r>
              <a:rPr lang="en-GB" altLang="en-US" sz="1089" b="1" dirty="0">
                <a:latin typeface="Arial" panose="020B0604020202020204" pitchFamily="34" charset="0"/>
              </a:rPr>
              <a:t> </a:t>
            </a:r>
            <a:r>
              <a:rPr lang="en-GB" altLang="en-US" sz="1089" b="1" dirty="0" err="1">
                <a:latin typeface="Arial" panose="020B0604020202020204" pitchFamily="34" charset="0"/>
              </a:rPr>
              <a:t>Transl</a:t>
            </a:r>
            <a:r>
              <a:rPr lang="en-GB" altLang="en-US" sz="1089" b="1" dirty="0">
                <a:latin typeface="Arial" panose="020B0604020202020204" pitchFamily="34" charset="0"/>
              </a:rPr>
              <a:t> Med 2015;7:311ra174</a:t>
            </a:r>
          </a:p>
        </p:txBody>
      </p:sp>
      <p:sp>
        <p:nvSpPr>
          <p:cNvPr id="3077" name="Text Box 5"/>
          <p:cNvSpPr txBox="1">
            <a:spLocks noChangeArrowheads="1"/>
          </p:cNvSpPr>
          <p:nvPr/>
        </p:nvSpPr>
        <p:spPr bwMode="auto">
          <a:xfrm>
            <a:off x="97920" y="6612841"/>
            <a:ext cx="4930560" cy="347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9pPr>
          </a:lstStyle>
          <a:p>
            <a:r>
              <a:rPr lang="en-GB" altLang="en-US" sz="907">
                <a:latin typeface="Arial" panose="020B0604020202020204" pitchFamily="34" charset="0"/>
              </a:rPr>
              <a:t>Published by AAAS</a:t>
            </a:r>
          </a:p>
        </p:txBody>
      </p:sp>
      <p:sp>
        <p:nvSpPr>
          <p:cNvPr id="2" name="Rectangle 1"/>
          <p:cNvSpPr/>
          <p:nvPr/>
        </p:nvSpPr>
        <p:spPr>
          <a:xfrm>
            <a:off x="596301" y="339730"/>
            <a:ext cx="4902625" cy="6186309"/>
          </a:xfrm>
          <a:prstGeom prst="rect">
            <a:avLst/>
          </a:prstGeom>
        </p:spPr>
        <p:txBody>
          <a:bodyPr wrap="square">
            <a:spAutoFit/>
          </a:bodyPr>
          <a:lstStyle/>
          <a:p>
            <a:r>
              <a:rPr lang="en-US" b="1" dirty="0">
                <a:latin typeface="AdvTTaf7f9f4f.B"/>
              </a:rPr>
              <a:t>Fig. 1. Patient and genotype networks. </a:t>
            </a:r>
            <a:endParaRPr lang="en-US" b="1" dirty="0" smtClean="0">
              <a:latin typeface="AdvTTaf7f9f4f.B"/>
            </a:endParaRPr>
          </a:p>
          <a:p>
            <a:pPr marL="342900" indent="-342900">
              <a:buAutoNum type="alphaUcParenBoth"/>
            </a:pPr>
            <a:r>
              <a:rPr lang="en-US" dirty="0" smtClean="0">
                <a:latin typeface="AdvTTe45e47d2"/>
              </a:rPr>
              <a:t>Patient-patient </a:t>
            </a:r>
            <a:r>
              <a:rPr lang="en-US" dirty="0">
                <a:latin typeface="AdvTTe45e47d2"/>
              </a:rPr>
              <a:t>network for </a:t>
            </a:r>
            <a:r>
              <a:rPr lang="en-US" dirty="0" smtClean="0">
                <a:latin typeface="AdvTTe45e47d2"/>
              </a:rPr>
              <a:t>topology patterns on </a:t>
            </a:r>
            <a:r>
              <a:rPr lang="en-US" dirty="0">
                <a:latin typeface="AdvTTe45e47d2"/>
              </a:rPr>
              <a:t>11,210 Biobank patients. Each </a:t>
            </a:r>
            <a:r>
              <a:rPr lang="en-US" dirty="0" smtClean="0">
                <a:latin typeface="AdvTTe45e47d2"/>
              </a:rPr>
              <a:t>node represents a </a:t>
            </a:r>
            <a:r>
              <a:rPr lang="en-US" dirty="0">
                <a:latin typeface="AdvTTe45e47d2"/>
              </a:rPr>
              <a:t>single or a group of patients with </a:t>
            </a:r>
            <a:r>
              <a:rPr lang="en-US" dirty="0" smtClean="0">
                <a:latin typeface="AdvTTe45e47d2"/>
              </a:rPr>
              <a:t>the significant </a:t>
            </a:r>
            <a:r>
              <a:rPr lang="en-US" dirty="0">
                <a:latin typeface="AdvTTe45e47d2"/>
              </a:rPr>
              <a:t>similarity based on their </a:t>
            </a:r>
            <a:r>
              <a:rPr lang="en-US" dirty="0" smtClean="0">
                <a:latin typeface="AdvTTe45e47d2"/>
              </a:rPr>
              <a:t>clinical features</a:t>
            </a:r>
            <a:r>
              <a:rPr lang="en-US" dirty="0">
                <a:latin typeface="AdvTTe45e47d2"/>
              </a:rPr>
              <a:t>. Edge connected with nodes </a:t>
            </a:r>
            <a:r>
              <a:rPr lang="en-US" dirty="0" smtClean="0">
                <a:latin typeface="AdvTTe45e47d2"/>
              </a:rPr>
              <a:t>indicates the </a:t>
            </a:r>
            <a:r>
              <a:rPr lang="en-US" dirty="0">
                <a:latin typeface="AdvTTe45e47d2"/>
              </a:rPr>
              <a:t>nodes have shared patients. Red </a:t>
            </a:r>
            <a:r>
              <a:rPr lang="en-US" dirty="0" smtClean="0">
                <a:latin typeface="AdvTTe45e47d2"/>
              </a:rPr>
              <a:t>color represents the </a:t>
            </a:r>
            <a:r>
              <a:rPr lang="en-US" dirty="0">
                <a:latin typeface="AdvTTe45e47d2"/>
              </a:rPr>
              <a:t>enrichment for patients with </a:t>
            </a:r>
            <a:r>
              <a:rPr lang="en-US" dirty="0" smtClean="0">
                <a:latin typeface="AdvTTe45e47d2"/>
              </a:rPr>
              <a:t>T2D diagnosis</a:t>
            </a:r>
            <a:r>
              <a:rPr lang="en-US" dirty="0">
                <a:latin typeface="AdvTTe45e47d2"/>
              </a:rPr>
              <a:t>, and blue color represents </a:t>
            </a:r>
            <a:r>
              <a:rPr lang="en-US" dirty="0" smtClean="0">
                <a:latin typeface="AdvTTe45e47d2"/>
              </a:rPr>
              <a:t>the </a:t>
            </a:r>
            <a:r>
              <a:rPr lang="en-US" dirty="0" err="1" smtClean="0">
                <a:latin typeface="AdvTTe45e47d2"/>
              </a:rPr>
              <a:t>nonenrichment</a:t>
            </a:r>
            <a:r>
              <a:rPr lang="en-US" dirty="0" smtClean="0">
                <a:latin typeface="AdvTTe45e47d2"/>
              </a:rPr>
              <a:t> for </a:t>
            </a:r>
            <a:r>
              <a:rPr lang="en-US" dirty="0">
                <a:latin typeface="AdvTTe45e47d2"/>
              </a:rPr>
              <a:t>patients with T2D diagnosis</a:t>
            </a:r>
            <a:r>
              <a:rPr lang="en-US" dirty="0" smtClean="0">
                <a:latin typeface="AdvTTe45e47d2"/>
              </a:rPr>
              <a:t>.</a:t>
            </a:r>
          </a:p>
          <a:p>
            <a:endParaRPr lang="en-US" sz="400" dirty="0">
              <a:latin typeface="AdvTTe45e47d2"/>
            </a:endParaRPr>
          </a:p>
          <a:p>
            <a:r>
              <a:rPr lang="en-US" dirty="0">
                <a:latin typeface="AdvTTe45e47d2"/>
              </a:rPr>
              <a:t>(</a:t>
            </a:r>
            <a:r>
              <a:rPr lang="en-US" dirty="0">
                <a:latin typeface="AdvTTaf7f9f4f.B"/>
              </a:rPr>
              <a:t>B</a:t>
            </a:r>
            <a:r>
              <a:rPr lang="en-US" dirty="0">
                <a:latin typeface="AdvTTe45e47d2"/>
              </a:rPr>
              <a:t>) Patient-patient network for topology </a:t>
            </a:r>
            <a:r>
              <a:rPr lang="en-US" dirty="0" smtClean="0">
                <a:latin typeface="AdvTTe45e47d2"/>
              </a:rPr>
              <a:t>patterns on </a:t>
            </a:r>
            <a:r>
              <a:rPr lang="en-US" dirty="0">
                <a:latin typeface="AdvTTe45e47d2"/>
              </a:rPr>
              <a:t>2551 T2D patients. Each node </a:t>
            </a:r>
            <a:r>
              <a:rPr lang="en-US" dirty="0" smtClean="0">
                <a:latin typeface="AdvTTe45e47d2"/>
              </a:rPr>
              <a:t>represents a </a:t>
            </a:r>
            <a:r>
              <a:rPr lang="en-US" dirty="0">
                <a:latin typeface="AdvTTe45e47d2"/>
              </a:rPr>
              <a:t>single or a group of patients with </a:t>
            </a:r>
            <a:r>
              <a:rPr lang="en-US" dirty="0" smtClean="0">
                <a:latin typeface="AdvTTe45e47d2"/>
              </a:rPr>
              <a:t>the significant </a:t>
            </a:r>
            <a:r>
              <a:rPr lang="en-US" dirty="0">
                <a:latin typeface="AdvTTe45e47d2"/>
              </a:rPr>
              <a:t>similarity based on their clinical</a:t>
            </a:r>
          </a:p>
          <a:p>
            <a:r>
              <a:rPr lang="en-US" dirty="0">
                <a:latin typeface="AdvTTe45e47d2"/>
              </a:rPr>
              <a:t>features. Edge connected with </a:t>
            </a:r>
            <a:r>
              <a:rPr lang="en-US" dirty="0" smtClean="0">
                <a:latin typeface="AdvTTe45e47d2"/>
              </a:rPr>
              <a:t>nodes indicates the </a:t>
            </a:r>
            <a:r>
              <a:rPr lang="en-US" dirty="0">
                <a:latin typeface="AdvTTe45e47d2"/>
              </a:rPr>
              <a:t>nodes have shared patients. Red color </a:t>
            </a:r>
            <a:r>
              <a:rPr lang="en-US" dirty="0" smtClean="0">
                <a:latin typeface="AdvTTe45e47d2"/>
              </a:rPr>
              <a:t>represents the </a:t>
            </a:r>
            <a:r>
              <a:rPr lang="en-US" dirty="0">
                <a:latin typeface="AdvTTe45e47d2"/>
              </a:rPr>
              <a:t>enrichment for </a:t>
            </a:r>
            <a:r>
              <a:rPr lang="en-US" dirty="0" smtClean="0">
                <a:latin typeface="AdvTTe45e47d2"/>
              </a:rPr>
              <a:t>patients with females, and </a:t>
            </a:r>
            <a:r>
              <a:rPr lang="en-US" dirty="0">
                <a:latin typeface="AdvTTe45e47d2"/>
              </a:rPr>
              <a:t>blue color represents the enrichment </a:t>
            </a:r>
            <a:r>
              <a:rPr lang="en-US" dirty="0" smtClean="0">
                <a:latin typeface="AdvTTe45e47d2"/>
              </a:rPr>
              <a:t>for  males</a:t>
            </a:r>
            <a:r>
              <a:rPr lang="en-US" dirty="0">
                <a:latin typeface="AdvTTe45e47d2"/>
              </a:rPr>
              <a:t>.</a:t>
            </a:r>
            <a:endParaRPr lang="en-US" dirty="0"/>
          </a:p>
        </p:txBody>
      </p:sp>
      <p:sp>
        <p:nvSpPr>
          <p:cNvPr id="7" name="Rectangle 6"/>
          <p:cNvSpPr/>
          <p:nvPr/>
        </p:nvSpPr>
        <p:spPr>
          <a:xfrm>
            <a:off x="122464" y="6477098"/>
            <a:ext cx="6139543" cy="369332"/>
          </a:xfrm>
          <a:prstGeom prst="rect">
            <a:avLst/>
          </a:prstGeom>
        </p:spPr>
        <p:txBody>
          <a:bodyPr wrap="square">
            <a:spAutoFit/>
          </a:bodyPr>
          <a:lstStyle/>
          <a:p>
            <a:r>
              <a:rPr lang="en-US" dirty="0" smtClean="0">
                <a:solidFill>
                  <a:srgbClr val="1908B8"/>
                </a:solidFill>
              </a:rPr>
              <a:t>From:  http</a:t>
            </a:r>
            <a:r>
              <a:rPr lang="en-US" dirty="0">
                <a:solidFill>
                  <a:srgbClr val="1908B8"/>
                </a:solidFill>
              </a:rPr>
              <a:t>://stm.sciencemag.org/content/7/311/311ra174.full</a:t>
            </a:r>
            <a:endParaRPr lang="en-US" dirty="0"/>
          </a:p>
        </p:txBody>
      </p:sp>
    </p:spTree>
    <p:extLst>
      <p:ext uri="{BB962C8B-B14F-4D97-AF65-F5344CB8AC3E}">
        <p14:creationId xmlns:p14="http://schemas.microsoft.com/office/powerpoint/2010/main" val="373910701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4971" y="0"/>
            <a:ext cx="3774057" cy="6858000"/>
          </a:xfrm>
          <a:prstGeom prst="rect">
            <a:avLst/>
          </a:prstGeom>
        </p:spPr>
      </p:pic>
      <p:sp>
        <p:nvSpPr>
          <p:cNvPr id="4" name="Rectangle 3"/>
          <p:cNvSpPr/>
          <p:nvPr/>
        </p:nvSpPr>
        <p:spPr>
          <a:xfrm>
            <a:off x="122464" y="6477098"/>
            <a:ext cx="6139543" cy="369332"/>
          </a:xfrm>
          <a:prstGeom prst="rect">
            <a:avLst/>
          </a:prstGeom>
        </p:spPr>
        <p:txBody>
          <a:bodyPr wrap="square">
            <a:spAutoFit/>
          </a:bodyPr>
          <a:lstStyle/>
          <a:p>
            <a:r>
              <a:rPr lang="en-US" dirty="0" smtClean="0">
                <a:solidFill>
                  <a:srgbClr val="1908B8"/>
                </a:solidFill>
              </a:rPr>
              <a:t>From:  http</a:t>
            </a:r>
            <a:r>
              <a:rPr lang="en-US" dirty="0">
                <a:solidFill>
                  <a:srgbClr val="1908B8"/>
                </a:solidFill>
              </a:rPr>
              <a:t>://stm.sciencemag.org/content/7/311/311ra174.full</a:t>
            </a:r>
            <a:endParaRPr lang="en-US" dirty="0"/>
          </a:p>
        </p:txBody>
      </p:sp>
    </p:spTree>
    <p:extLst>
      <p:ext uri="{BB962C8B-B14F-4D97-AF65-F5344CB8AC3E}">
        <p14:creationId xmlns:p14="http://schemas.microsoft.com/office/powerpoint/2010/main" val="6428358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a:grpSpLocks noChangeAspect="1"/>
          </p:cNvGrpSpPr>
          <p:nvPr/>
        </p:nvGrpSpPr>
        <p:grpSpPr>
          <a:xfrm>
            <a:off x="77290" y="-55321"/>
            <a:ext cx="3513220" cy="3961609"/>
            <a:chOff x="80834" y="-104937"/>
            <a:chExt cx="4806692" cy="5420168"/>
          </a:xfrm>
        </p:grpSpPr>
        <p:sp>
          <p:nvSpPr>
            <p:cNvPr id="20" name="TextBox 19"/>
            <p:cNvSpPr txBox="1"/>
            <p:nvPr/>
          </p:nvSpPr>
          <p:spPr>
            <a:xfrm>
              <a:off x="1456921" y="1720381"/>
              <a:ext cx="1212783" cy="1136947"/>
            </a:xfrm>
            <a:prstGeom prst="rect">
              <a:avLst/>
            </a:prstGeom>
            <a:solidFill>
              <a:schemeClr val="bg1"/>
            </a:solidFill>
          </p:spPr>
          <p:txBody>
            <a:bodyPr wrap="square" rtlCol="0">
              <a:spAutoFit/>
            </a:bodyPr>
            <a:lstStyle/>
            <a:p>
              <a:pPr algn="ctr"/>
              <a:r>
                <a:rPr lang="en-US" sz="4800" dirty="0"/>
                <a:t>5</a:t>
              </a:r>
            </a:p>
          </p:txBody>
        </p:sp>
        <p:sp>
          <p:nvSpPr>
            <p:cNvPr id="19" name="TextBox 18"/>
            <p:cNvSpPr txBox="1"/>
            <p:nvPr/>
          </p:nvSpPr>
          <p:spPr>
            <a:xfrm>
              <a:off x="3674742" y="2181334"/>
              <a:ext cx="1212784" cy="1136947"/>
            </a:xfrm>
            <a:prstGeom prst="rect">
              <a:avLst/>
            </a:prstGeom>
            <a:solidFill>
              <a:schemeClr val="bg1"/>
            </a:solidFill>
          </p:spPr>
          <p:txBody>
            <a:bodyPr wrap="square" rtlCol="0">
              <a:spAutoFit/>
            </a:bodyPr>
            <a:lstStyle/>
            <a:p>
              <a:pPr algn="ctr"/>
              <a:r>
                <a:rPr lang="en-US" sz="4800" dirty="0"/>
                <a:t>4</a:t>
              </a:r>
            </a:p>
          </p:txBody>
        </p:sp>
        <p:sp>
          <p:nvSpPr>
            <p:cNvPr id="18" name="TextBox 17"/>
            <p:cNvSpPr txBox="1"/>
            <p:nvPr/>
          </p:nvSpPr>
          <p:spPr>
            <a:xfrm>
              <a:off x="2075966" y="4178284"/>
              <a:ext cx="1212783" cy="1136947"/>
            </a:xfrm>
            <a:prstGeom prst="rect">
              <a:avLst/>
            </a:prstGeom>
            <a:solidFill>
              <a:schemeClr val="bg1"/>
            </a:solidFill>
          </p:spPr>
          <p:txBody>
            <a:bodyPr wrap="square" rtlCol="0">
              <a:spAutoFit/>
            </a:bodyPr>
            <a:lstStyle/>
            <a:p>
              <a:pPr algn="ctr"/>
              <a:r>
                <a:rPr lang="en-US" sz="4800" dirty="0" smtClean="0"/>
                <a:t>3</a:t>
              </a:r>
              <a:endParaRPr lang="en-US" sz="4800" dirty="0"/>
            </a:p>
          </p:txBody>
        </p:sp>
        <p:grpSp>
          <p:nvGrpSpPr>
            <p:cNvPr id="17" name="Group 16"/>
            <p:cNvGrpSpPr/>
            <p:nvPr/>
          </p:nvGrpSpPr>
          <p:grpSpPr>
            <a:xfrm>
              <a:off x="80834" y="-104937"/>
              <a:ext cx="3985264" cy="4898669"/>
              <a:chOff x="80834" y="-104937"/>
              <a:chExt cx="3985264" cy="4898669"/>
            </a:xfrm>
          </p:grpSpPr>
          <p:sp>
            <p:nvSpPr>
              <p:cNvPr id="6" name="TextBox 5"/>
              <p:cNvSpPr txBox="1"/>
              <p:nvPr/>
            </p:nvSpPr>
            <p:spPr>
              <a:xfrm>
                <a:off x="2643964" y="-104937"/>
                <a:ext cx="1212783" cy="1263275"/>
              </a:xfrm>
              <a:prstGeom prst="rect">
                <a:avLst/>
              </a:prstGeom>
              <a:solidFill>
                <a:schemeClr val="bg1"/>
              </a:solidFill>
            </p:spPr>
            <p:txBody>
              <a:bodyPr wrap="square" rtlCol="0">
                <a:spAutoFit/>
              </a:bodyPr>
              <a:lstStyle/>
              <a:p>
                <a:pPr algn="ctr"/>
                <a:r>
                  <a:rPr lang="en-US" sz="5400" dirty="0" smtClean="0">
                    <a:solidFill>
                      <a:srgbClr val="7030A0"/>
                    </a:solidFill>
                  </a:rPr>
                  <a:t>q</a:t>
                </a:r>
                <a:endParaRPr lang="en-US" sz="5400" dirty="0">
                  <a:solidFill>
                    <a:srgbClr val="7030A0"/>
                  </a:solidFill>
                </a:endParaRPr>
              </a:p>
            </p:txBody>
          </p:sp>
          <p:sp>
            <p:nvSpPr>
              <p:cNvPr id="2" name="Isosceles Triangle 1"/>
              <p:cNvSpPr/>
              <p:nvPr/>
            </p:nvSpPr>
            <p:spPr>
              <a:xfrm>
                <a:off x="1241659" y="612932"/>
                <a:ext cx="2634628" cy="3670305"/>
              </a:xfrm>
              <a:prstGeom prst="triangle">
                <a:avLst>
                  <a:gd name="adj" fmla="val 100000"/>
                </a:avLst>
              </a:prstGeom>
              <a:ln w="76200">
                <a:solidFill>
                  <a:schemeClr val="tx1"/>
                </a:solidFill>
              </a:ln>
            </p:spPr>
            <p:txBody>
              <a:bodyPr wrap="square" rtlCol="0" anchor="ctr">
                <a:spAutoFit/>
              </a:bodyPr>
              <a:lstStyle/>
              <a:p>
                <a:pPr marL="342900" indent="-342900" algn="ctr">
                  <a:buAutoNum type="arabicPeriod"/>
                </a:pPr>
                <a:endParaRPr lang="en-US" sz="3200" b="1" dirty="0" smtClean="0">
                  <a:latin typeface="Times-Bold"/>
                </a:endParaRPr>
              </a:p>
            </p:txBody>
          </p:sp>
          <p:sp>
            <p:nvSpPr>
              <p:cNvPr id="3" name="Oval 2"/>
              <p:cNvSpPr/>
              <p:nvPr/>
            </p:nvSpPr>
            <p:spPr>
              <a:xfrm>
                <a:off x="3608898" y="410801"/>
                <a:ext cx="457200" cy="457200"/>
              </a:xfrm>
              <a:prstGeom prst="ellipse">
                <a:avLst/>
              </a:prstGeom>
              <a:solidFill>
                <a:srgbClr val="7030A0"/>
              </a:solidFill>
            </p:spPr>
            <p:txBody>
              <a:bodyPr wrap="square" rtlCol="0" anchor="ctr">
                <a:spAutoFit/>
              </a:bodyPr>
              <a:lstStyle/>
              <a:p>
                <a:pPr marL="342900" indent="-342900" algn="ctr">
                  <a:buAutoNum type="arabicPeriod"/>
                </a:pPr>
                <a:endParaRPr lang="en-US" sz="3200" b="1" dirty="0" smtClean="0">
                  <a:latin typeface="Times-Bold"/>
                </a:endParaRPr>
              </a:p>
            </p:txBody>
          </p:sp>
          <p:sp>
            <p:nvSpPr>
              <p:cNvPr id="5" name="TextBox 4"/>
              <p:cNvSpPr txBox="1"/>
              <p:nvPr/>
            </p:nvSpPr>
            <p:spPr>
              <a:xfrm>
                <a:off x="80834" y="3530457"/>
                <a:ext cx="1212782" cy="1263275"/>
              </a:xfrm>
              <a:prstGeom prst="rect">
                <a:avLst/>
              </a:prstGeom>
              <a:solidFill>
                <a:schemeClr val="bg1"/>
              </a:solidFill>
            </p:spPr>
            <p:txBody>
              <a:bodyPr wrap="square" rtlCol="0">
                <a:spAutoFit/>
              </a:bodyPr>
              <a:lstStyle/>
              <a:p>
                <a:pPr algn="ctr"/>
                <a:r>
                  <a:rPr lang="en-US" sz="5400" dirty="0">
                    <a:solidFill>
                      <a:srgbClr val="7030A0"/>
                    </a:solidFill>
                  </a:rPr>
                  <a:t>p</a:t>
                </a:r>
              </a:p>
            </p:txBody>
          </p:sp>
          <p:sp>
            <p:nvSpPr>
              <p:cNvPr id="4" name="Oval 3"/>
              <p:cNvSpPr/>
              <p:nvPr/>
            </p:nvSpPr>
            <p:spPr>
              <a:xfrm>
                <a:off x="1051848" y="3970543"/>
                <a:ext cx="457200" cy="457200"/>
              </a:xfrm>
              <a:prstGeom prst="ellipse">
                <a:avLst/>
              </a:prstGeom>
              <a:solidFill>
                <a:srgbClr val="7030A0"/>
              </a:solidFill>
            </p:spPr>
            <p:txBody>
              <a:bodyPr wrap="square" rtlCol="0" anchor="ctr">
                <a:spAutoFit/>
              </a:bodyPr>
              <a:lstStyle/>
              <a:p>
                <a:pPr marL="342900" indent="-342900" algn="ctr">
                  <a:buAutoNum type="arabicPeriod"/>
                </a:pPr>
                <a:endParaRPr lang="en-US" sz="3200" b="1" dirty="0" smtClean="0">
                  <a:latin typeface="Times-Bold"/>
                </a:endParaRPr>
              </a:p>
            </p:txBody>
          </p:sp>
        </p:grpSp>
      </p:grpSp>
      <p:sp>
        <p:nvSpPr>
          <p:cNvPr id="7" name="TextBox 6"/>
          <p:cNvSpPr txBox="1"/>
          <p:nvPr/>
        </p:nvSpPr>
        <p:spPr>
          <a:xfrm>
            <a:off x="3676463" y="210721"/>
            <a:ext cx="3195588" cy="5232202"/>
          </a:xfrm>
          <a:prstGeom prst="rect">
            <a:avLst/>
          </a:prstGeom>
          <a:noFill/>
        </p:spPr>
        <p:txBody>
          <a:bodyPr wrap="square" rtlCol="0">
            <a:spAutoFit/>
          </a:bodyPr>
          <a:lstStyle/>
          <a:p>
            <a:r>
              <a:rPr lang="en-US" sz="2800" dirty="0" smtClean="0"/>
              <a:t>d(</a:t>
            </a:r>
            <a:r>
              <a:rPr lang="en-US" sz="2800" b="1" dirty="0" smtClean="0"/>
              <a:t>p</a:t>
            </a:r>
            <a:r>
              <a:rPr lang="en-US" sz="2800" dirty="0" smtClean="0"/>
              <a:t>, </a:t>
            </a:r>
            <a:r>
              <a:rPr lang="en-US" sz="2800" b="1" dirty="0"/>
              <a:t>q</a:t>
            </a:r>
            <a:r>
              <a:rPr lang="en-US" sz="2800" dirty="0" smtClean="0"/>
              <a:t>) = ??</a:t>
            </a:r>
          </a:p>
          <a:p>
            <a:endParaRPr lang="en-US" sz="2800" dirty="0"/>
          </a:p>
          <a:p>
            <a:r>
              <a:rPr lang="en-US" sz="2800" dirty="0" smtClean="0"/>
              <a:t>Euclidean</a:t>
            </a:r>
          </a:p>
          <a:p>
            <a:endParaRPr lang="en-US" sz="2800" dirty="0"/>
          </a:p>
          <a:p>
            <a:endParaRPr lang="en-US" sz="2800" dirty="0" smtClean="0"/>
          </a:p>
          <a:p>
            <a:endParaRPr lang="en-US" sz="2800" dirty="0" smtClean="0"/>
          </a:p>
          <a:p>
            <a:endParaRPr lang="en-US" sz="1200" dirty="0"/>
          </a:p>
          <a:p>
            <a:r>
              <a:rPr lang="en-US" sz="2800" dirty="0" err="1" smtClean="0"/>
              <a:t>Minkowski</a:t>
            </a:r>
            <a:r>
              <a:rPr lang="en-US" sz="2800" dirty="0" smtClean="0"/>
              <a:t> </a:t>
            </a:r>
            <a:r>
              <a:rPr lang="en-US" sz="2800" dirty="0"/>
              <a:t>distance</a:t>
            </a:r>
          </a:p>
          <a:p>
            <a:endParaRPr lang="en-US" sz="2800" dirty="0" smtClean="0"/>
          </a:p>
          <a:p>
            <a:endParaRPr lang="en-US" sz="2800" dirty="0"/>
          </a:p>
          <a:p>
            <a:endParaRPr lang="en-US" sz="2800" dirty="0" smtClean="0"/>
          </a:p>
          <a:p>
            <a:endParaRPr lang="en-US" sz="1100" dirty="0"/>
          </a:p>
          <a:p>
            <a:r>
              <a:rPr lang="en-US" sz="2800" dirty="0" err="1" smtClean="0"/>
              <a:t>Chebyshev</a:t>
            </a:r>
            <a:r>
              <a:rPr lang="en-US" sz="2800" dirty="0" smtClean="0"/>
              <a:t> distance</a:t>
            </a:r>
          </a:p>
        </p:txBody>
      </p:sp>
      <p:grpSp>
        <p:nvGrpSpPr>
          <p:cNvPr id="13" name="Group 12"/>
          <p:cNvGrpSpPr>
            <a:grpSpLocks noChangeAspect="1"/>
          </p:cNvGrpSpPr>
          <p:nvPr/>
        </p:nvGrpSpPr>
        <p:grpSpPr>
          <a:xfrm>
            <a:off x="4026592" y="1208620"/>
            <a:ext cx="4431465" cy="1554480"/>
            <a:chOff x="3876287" y="3706977"/>
            <a:chExt cx="6625471" cy="2324100"/>
          </a:xfrm>
        </p:grpSpPr>
        <p:pic>
          <p:nvPicPr>
            <p:cNvPr id="10" name="Picture 9"/>
            <p:cNvPicPr>
              <a:picLocks noChangeAspect="1"/>
            </p:cNvPicPr>
            <p:nvPr/>
          </p:nvPicPr>
          <p:blipFill>
            <a:blip r:embed="rId2"/>
            <a:stretch>
              <a:fillRect/>
            </a:stretch>
          </p:blipFill>
          <p:spPr>
            <a:xfrm>
              <a:off x="5986908" y="3706977"/>
              <a:ext cx="4514850" cy="2324100"/>
            </a:xfrm>
            <a:prstGeom prst="rect">
              <a:avLst/>
            </a:prstGeom>
          </p:spPr>
        </p:pic>
        <p:pic>
          <p:nvPicPr>
            <p:cNvPr id="12" name="Picture 11"/>
            <p:cNvPicPr>
              <a:picLocks noChangeAspect="1"/>
            </p:cNvPicPr>
            <p:nvPr/>
          </p:nvPicPr>
          <p:blipFill>
            <a:blip r:embed="rId3"/>
            <a:stretch>
              <a:fillRect/>
            </a:stretch>
          </p:blipFill>
          <p:spPr>
            <a:xfrm>
              <a:off x="3876287" y="4356582"/>
              <a:ext cx="2162175" cy="942975"/>
            </a:xfrm>
            <a:prstGeom prst="rect">
              <a:avLst/>
            </a:prstGeom>
          </p:spPr>
        </p:pic>
      </p:grpSp>
      <p:grpSp>
        <p:nvGrpSpPr>
          <p:cNvPr id="16" name="Group 15"/>
          <p:cNvGrpSpPr/>
          <p:nvPr/>
        </p:nvGrpSpPr>
        <p:grpSpPr>
          <a:xfrm>
            <a:off x="4142092" y="3320140"/>
            <a:ext cx="4728520" cy="1280160"/>
            <a:chOff x="3994940" y="3707287"/>
            <a:chExt cx="4728520" cy="1280160"/>
          </a:xfrm>
        </p:grpSpPr>
        <p:pic>
          <p:nvPicPr>
            <p:cNvPr id="14" name="Picture 13"/>
            <p:cNvPicPr>
              <a:picLocks noChangeAspect="1"/>
            </p:cNvPicPr>
            <p:nvPr/>
          </p:nvPicPr>
          <p:blipFill>
            <a:blip r:embed="rId4"/>
            <a:stretch>
              <a:fillRect/>
            </a:stretch>
          </p:blipFill>
          <p:spPr>
            <a:xfrm>
              <a:off x="5642068" y="3707287"/>
              <a:ext cx="3081392" cy="1280160"/>
            </a:xfrm>
            <a:prstGeom prst="rect">
              <a:avLst/>
            </a:prstGeom>
          </p:spPr>
        </p:pic>
        <p:pic>
          <p:nvPicPr>
            <p:cNvPr id="15" name="Picture 14"/>
            <p:cNvPicPr>
              <a:picLocks noChangeAspect="1"/>
            </p:cNvPicPr>
            <p:nvPr/>
          </p:nvPicPr>
          <p:blipFill>
            <a:blip r:embed="rId5"/>
            <a:stretch>
              <a:fillRect/>
            </a:stretch>
          </p:blipFill>
          <p:spPr>
            <a:xfrm>
              <a:off x="3994940" y="4122212"/>
              <a:ext cx="1665923" cy="502920"/>
            </a:xfrm>
            <a:prstGeom prst="rect">
              <a:avLst/>
            </a:prstGeom>
          </p:spPr>
        </p:pic>
      </p:grpSp>
      <p:grpSp>
        <p:nvGrpSpPr>
          <p:cNvPr id="8" name="Group 7"/>
          <p:cNvGrpSpPr/>
          <p:nvPr/>
        </p:nvGrpSpPr>
        <p:grpSpPr>
          <a:xfrm>
            <a:off x="4034617" y="5501240"/>
            <a:ext cx="4101698" cy="755830"/>
            <a:chOff x="4034617" y="5501240"/>
            <a:chExt cx="4101698" cy="755830"/>
          </a:xfrm>
        </p:grpSpPr>
        <p:pic>
          <p:nvPicPr>
            <p:cNvPr id="9" name="Picture 8"/>
            <p:cNvPicPr>
              <a:picLocks noChangeAspect="1"/>
            </p:cNvPicPr>
            <p:nvPr/>
          </p:nvPicPr>
          <p:blipFill rotWithShape="1">
            <a:blip r:embed="rId6"/>
            <a:srcRect l="50528" t="3859"/>
            <a:stretch/>
          </p:blipFill>
          <p:spPr>
            <a:xfrm>
              <a:off x="5428646" y="5553775"/>
              <a:ext cx="2707669" cy="703295"/>
            </a:xfrm>
            <a:prstGeom prst="rect">
              <a:avLst/>
            </a:prstGeom>
          </p:spPr>
        </p:pic>
        <p:pic>
          <p:nvPicPr>
            <p:cNvPr id="22" name="Picture 21"/>
            <p:cNvPicPr>
              <a:picLocks noChangeAspect="1"/>
            </p:cNvPicPr>
            <p:nvPr/>
          </p:nvPicPr>
          <p:blipFill>
            <a:blip r:embed="rId3"/>
            <a:stretch>
              <a:fillRect/>
            </a:stretch>
          </p:blipFill>
          <p:spPr>
            <a:xfrm>
              <a:off x="4034617" y="5501240"/>
              <a:ext cx="1446177" cy="630711"/>
            </a:xfrm>
            <a:prstGeom prst="rect">
              <a:avLst/>
            </a:prstGeom>
          </p:spPr>
        </p:pic>
      </p:grpSp>
    </p:spTree>
    <p:extLst>
      <p:ext uri="{BB962C8B-B14F-4D97-AF65-F5344CB8AC3E}">
        <p14:creationId xmlns:p14="http://schemas.microsoft.com/office/powerpoint/2010/main" val="18251688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7867"/>
          <a:stretch/>
        </p:blipFill>
        <p:spPr bwMode="auto">
          <a:xfrm>
            <a:off x="3995820" y="339730"/>
            <a:ext cx="5115812" cy="48463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7" name="Text Box 5"/>
          <p:cNvSpPr txBox="1">
            <a:spLocks noChangeArrowheads="1"/>
          </p:cNvSpPr>
          <p:nvPr/>
        </p:nvSpPr>
        <p:spPr bwMode="auto">
          <a:xfrm>
            <a:off x="97920" y="6612841"/>
            <a:ext cx="4930560" cy="347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9pPr>
          </a:lstStyle>
          <a:p>
            <a:r>
              <a:rPr lang="en-GB" altLang="en-US" sz="907">
                <a:latin typeface="Arial" panose="020B0604020202020204" pitchFamily="34" charset="0"/>
              </a:rPr>
              <a:t>Published by AAAS</a:t>
            </a:r>
          </a:p>
        </p:txBody>
      </p:sp>
      <p:sp>
        <p:nvSpPr>
          <p:cNvPr id="2" name="Rectangle 1"/>
          <p:cNvSpPr/>
          <p:nvPr/>
        </p:nvSpPr>
        <p:spPr>
          <a:xfrm>
            <a:off x="350875" y="339730"/>
            <a:ext cx="3455582" cy="5570756"/>
          </a:xfrm>
          <a:prstGeom prst="rect">
            <a:avLst/>
          </a:prstGeom>
        </p:spPr>
        <p:txBody>
          <a:bodyPr wrap="square">
            <a:spAutoFit/>
          </a:bodyPr>
          <a:lstStyle/>
          <a:p>
            <a:endParaRPr lang="en-US" sz="400" dirty="0">
              <a:latin typeface="AdvTTe45e47d2"/>
            </a:endParaRPr>
          </a:p>
          <a:p>
            <a:r>
              <a:rPr lang="en-US" dirty="0">
                <a:latin typeface="AdvTTe45e47d2"/>
              </a:rPr>
              <a:t>(</a:t>
            </a:r>
            <a:r>
              <a:rPr lang="en-US" sz="2200" dirty="0">
                <a:latin typeface="AdvTTaf7f9f4f.B"/>
              </a:rPr>
              <a:t>B</a:t>
            </a:r>
            <a:r>
              <a:rPr lang="en-US" sz="2200" dirty="0">
                <a:latin typeface="AdvTTe45e47d2"/>
              </a:rPr>
              <a:t>) Patient-patient network for topology </a:t>
            </a:r>
            <a:r>
              <a:rPr lang="en-US" sz="2200" dirty="0" smtClean="0">
                <a:latin typeface="AdvTTe45e47d2"/>
              </a:rPr>
              <a:t>patterns on </a:t>
            </a:r>
            <a:r>
              <a:rPr lang="en-US" sz="2200" dirty="0">
                <a:latin typeface="AdvTTe45e47d2"/>
              </a:rPr>
              <a:t>2551 T2D patients. Each node </a:t>
            </a:r>
            <a:r>
              <a:rPr lang="en-US" sz="2200" dirty="0" smtClean="0">
                <a:latin typeface="AdvTTe45e47d2"/>
              </a:rPr>
              <a:t>represents a </a:t>
            </a:r>
            <a:r>
              <a:rPr lang="en-US" sz="2200" dirty="0">
                <a:latin typeface="AdvTTe45e47d2"/>
              </a:rPr>
              <a:t>single or a group of patients with </a:t>
            </a:r>
            <a:r>
              <a:rPr lang="en-US" sz="2200" dirty="0" smtClean="0">
                <a:latin typeface="AdvTTe45e47d2"/>
              </a:rPr>
              <a:t>the significant </a:t>
            </a:r>
            <a:r>
              <a:rPr lang="en-US" sz="2200" dirty="0">
                <a:latin typeface="AdvTTe45e47d2"/>
              </a:rPr>
              <a:t>similarity based on their </a:t>
            </a:r>
            <a:r>
              <a:rPr lang="en-US" sz="2200" dirty="0" smtClean="0">
                <a:latin typeface="AdvTTe45e47d2"/>
              </a:rPr>
              <a:t>clinical features</a:t>
            </a:r>
            <a:r>
              <a:rPr lang="en-US" sz="2200" dirty="0">
                <a:latin typeface="AdvTTe45e47d2"/>
              </a:rPr>
              <a:t>. Edge connected with </a:t>
            </a:r>
            <a:r>
              <a:rPr lang="en-US" sz="2200" dirty="0" smtClean="0">
                <a:latin typeface="AdvTTe45e47d2"/>
              </a:rPr>
              <a:t>nodes indicates the </a:t>
            </a:r>
            <a:r>
              <a:rPr lang="en-US" sz="2200" dirty="0">
                <a:latin typeface="AdvTTe45e47d2"/>
              </a:rPr>
              <a:t>nodes have shared patients. Red color </a:t>
            </a:r>
            <a:r>
              <a:rPr lang="en-US" sz="2200" dirty="0" smtClean="0">
                <a:latin typeface="AdvTTe45e47d2"/>
              </a:rPr>
              <a:t>represents the </a:t>
            </a:r>
            <a:r>
              <a:rPr lang="en-US" sz="2200" dirty="0">
                <a:latin typeface="AdvTTe45e47d2"/>
              </a:rPr>
              <a:t>enrichment for </a:t>
            </a:r>
            <a:r>
              <a:rPr lang="en-US" sz="2200" dirty="0" smtClean="0">
                <a:latin typeface="AdvTTe45e47d2"/>
              </a:rPr>
              <a:t>patients with females, and </a:t>
            </a:r>
            <a:r>
              <a:rPr lang="en-US" sz="2200" dirty="0">
                <a:latin typeface="AdvTTe45e47d2"/>
              </a:rPr>
              <a:t>blue color represents the enrichment </a:t>
            </a:r>
            <a:r>
              <a:rPr lang="en-US" sz="2200" dirty="0" smtClean="0">
                <a:latin typeface="AdvTTe45e47d2"/>
              </a:rPr>
              <a:t>for  males</a:t>
            </a:r>
            <a:r>
              <a:rPr lang="en-US" sz="2200" dirty="0">
                <a:latin typeface="AdvTTe45e47d2"/>
              </a:rPr>
              <a:t>.</a:t>
            </a:r>
            <a:endParaRPr lang="en-US" sz="2200" dirty="0"/>
          </a:p>
        </p:txBody>
      </p:sp>
      <p:sp>
        <p:nvSpPr>
          <p:cNvPr id="7" name="Rectangle 6"/>
          <p:cNvSpPr/>
          <p:nvPr/>
        </p:nvSpPr>
        <p:spPr>
          <a:xfrm>
            <a:off x="122464" y="6477098"/>
            <a:ext cx="6139543" cy="369332"/>
          </a:xfrm>
          <a:prstGeom prst="rect">
            <a:avLst/>
          </a:prstGeom>
        </p:spPr>
        <p:txBody>
          <a:bodyPr wrap="square">
            <a:spAutoFit/>
          </a:bodyPr>
          <a:lstStyle/>
          <a:p>
            <a:r>
              <a:rPr lang="en-US" dirty="0" smtClean="0">
                <a:solidFill>
                  <a:srgbClr val="1908B8"/>
                </a:solidFill>
              </a:rPr>
              <a:t>From:  http</a:t>
            </a:r>
            <a:r>
              <a:rPr lang="en-US" dirty="0">
                <a:solidFill>
                  <a:srgbClr val="1908B8"/>
                </a:solidFill>
              </a:rPr>
              <a:t>://stm.sciencemag.org/content/7/311/311ra174.full</a:t>
            </a:r>
            <a:endParaRPr lang="en-US" dirty="0"/>
          </a:p>
        </p:txBody>
      </p:sp>
    </p:spTree>
    <p:extLst>
      <p:ext uri="{BB962C8B-B14F-4D97-AF65-F5344CB8AC3E}">
        <p14:creationId xmlns:p14="http://schemas.microsoft.com/office/powerpoint/2010/main" val="212940600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7867"/>
          <a:stretch/>
        </p:blipFill>
        <p:spPr bwMode="auto">
          <a:xfrm>
            <a:off x="3995820" y="586400"/>
            <a:ext cx="5115812" cy="48463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7" name="Text Box 5"/>
          <p:cNvSpPr txBox="1">
            <a:spLocks noChangeArrowheads="1"/>
          </p:cNvSpPr>
          <p:nvPr/>
        </p:nvSpPr>
        <p:spPr bwMode="auto">
          <a:xfrm>
            <a:off x="97920" y="6612841"/>
            <a:ext cx="4930560" cy="347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9pPr>
          </a:lstStyle>
          <a:p>
            <a:r>
              <a:rPr lang="en-GB" altLang="en-US" sz="907">
                <a:latin typeface="Arial" panose="020B0604020202020204" pitchFamily="34" charset="0"/>
              </a:rPr>
              <a:t>Published by AAAS</a:t>
            </a:r>
          </a:p>
        </p:txBody>
      </p:sp>
      <p:sp>
        <p:nvSpPr>
          <p:cNvPr id="2" name="Rectangle 1"/>
          <p:cNvSpPr/>
          <p:nvPr/>
        </p:nvSpPr>
        <p:spPr>
          <a:xfrm>
            <a:off x="203917" y="339599"/>
            <a:ext cx="3955311" cy="5339923"/>
          </a:xfrm>
          <a:prstGeom prst="rect">
            <a:avLst/>
          </a:prstGeom>
        </p:spPr>
        <p:txBody>
          <a:bodyPr wrap="square">
            <a:spAutoFit/>
          </a:bodyPr>
          <a:lstStyle/>
          <a:p>
            <a:endParaRPr lang="en-US" sz="500" dirty="0">
              <a:latin typeface="AdvTTe45e47d2"/>
            </a:endParaRPr>
          </a:p>
          <a:p>
            <a:r>
              <a:rPr lang="en-US" sz="2400" dirty="0"/>
              <a:t>Subtype 1 was characterized</a:t>
            </a:r>
          </a:p>
          <a:p>
            <a:r>
              <a:rPr lang="en-US" sz="2400" dirty="0"/>
              <a:t>by T2D complications </a:t>
            </a:r>
            <a:endParaRPr lang="en-US" sz="2400" dirty="0" smtClean="0"/>
          </a:p>
          <a:p>
            <a:r>
              <a:rPr lang="en-US" sz="2400" dirty="0" smtClean="0"/>
              <a:t>diabetic </a:t>
            </a:r>
            <a:r>
              <a:rPr lang="en-US" sz="2400" dirty="0"/>
              <a:t>nephropathy and diabetic retinopathy; </a:t>
            </a:r>
            <a:endParaRPr lang="en-US" sz="2400" dirty="0" smtClean="0"/>
          </a:p>
          <a:p>
            <a:endParaRPr lang="en-US" sz="2400" dirty="0"/>
          </a:p>
          <a:p>
            <a:r>
              <a:rPr lang="en-US" sz="2400" dirty="0" smtClean="0"/>
              <a:t>subtype </a:t>
            </a:r>
            <a:r>
              <a:rPr lang="en-US" sz="2400" dirty="0"/>
              <a:t>2 was enriched </a:t>
            </a:r>
            <a:endParaRPr lang="en-US" sz="2400" dirty="0" smtClean="0"/>
          </a:p>
          <a:p>
            <a:r>
              <a:rPr lang="en-US" sz="2400" dirty="0" smtClean="0"/>
              <a:t>for </a:t>
            </a:r>
            <a:r>
              <a:rPr lang="en-US" sz="2400" dirty="0"/>
              <a:t>cancer malignancy</a:t>
            </a:r>
          </a:p>
          <a:p>
            <a:r>
              <a:rPr lang="en-US" sz="2400" dirty="0"/>
              <a:t>and cardiovascular diseases; </a:t>
            </a:r>
            <a:endParaRPr lang="en-US" sz="2400" dirty="0" smtClean="0"/>
          </a:p>
          <a:p>
            <a:endParaRPr lang="en-US" sz="2400" dirty="0"/>
          </a:p>
          <a:p>
            <a:r>
              <a:rPr lang="en-US" sz="2400" dirty="0" smtClean="0"/>
              <a:t>subtype </a:t>
            </a:r>
            <a:r>
              <a:rPr lang="en-US" sz="2400" dirty="0"/>
              <a:t>3 was associated most strongly with cardiovascular diseases,</a:t>
            </a:r>
          </a:p>
          <a:p>
            <a:r>
              <a:rPr lang="en-US" sz="2400" dirty="0"/>
              <a:t>neurological diseases, allergies, and HIV infections</a:t>
            </a:r>
            <a:r>
              <a:rPr lang="en-US" sz="2400" dirty="0" smtClean="0"/>
              <a:t>.</a:t>
            </a:r>
          </a:p>
        </p:txBody>
      </p:sp>
      <p:sp>
        <p:nvSpPr>
          <p:cNvPr id="7" name="Rectangle 6"/>
          <p:cNvSpPr/>
          <p:nvPr/>
        </p:nvSpPr>
        <p:spPr>
          <a:xfrm>
            <a:off x="122464" y="6477098"/>
            <a:ext cx="6139543" cy="369332"/>
          </a:xfrm>
          <a:prstGeom prst="rect">
            <a:avLst/>
          </a:prstGeom>
        </p:spPr>
        <p:txBody>
          <a:bodyPr wrap="square">
            <a:spAutoFit/>
          </a:bodyPr>
          <a:lstStyle/>
          <a:p>
            <a:r>
              <a:rPr lang="en-US" dirty="0" smtClean="0">
                <a:solidFill>
                  <a:srgbClr val="1908B8"/>
                </a:solidFill>
              </a:rPr>
              <a:t>From:  http</a:t>
            </a:r>
            <a:r>
              <a:rPr lang="en-US" dirty="0">
                <a:solidFill>
                  <a:srgbClr val="1908B8"/>
                </a:solidFill>
              </a:rPr>
              <a:t>://stm.sciencemag.org/content/7/311/311ra174.full</a:t>
            </a:r>
            <a:endParaRPr lang="en-US" dirty="0"/>
          </a:p>
        </p:txBody>
      </p:sp>
    </p:spTree>
    <p:extLst>
      <p:ext uri="{BB962C8B-B14F-4D97-AF65-F5344CB8AC3E}">
        <p14:creationId xmlns:p14="http://schemas.microsoft.com/office/powerpoint/2010/main" val="332169808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7867"/>
          <a:stretch/>
        </p:blipFill>
        <p:spPr bwMode="auto">
          <a:xfrm>
            <a:off x="3995820" y="339730"/>
            <a:ext cx="5115812" cy="48463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7" name="Text Box 5"/>
          <p:cNvSpPr txBox="1">
            <a:spLocks noChangeArrowheads="1"/>
          </p:cNvSpPr>
          <p:nvPr/>
        </p:nvSpPr>
        <p:spPr bwMode="auto">
          <a:xfrm>
            <a:off x="97920" y="6612841"/>
            <a:ext cx="4930560" cy="347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9pPr>
          </a:lstStyle>
          <a:p>
            <a:r>
              <a:rPr lang="en-GB" altLang="en-US" sz="907">
                <a:latin typeface="Arial" panose="020B0604020202020204" pitchFamily="34" charset="0"/>
              </a:rPr>
              <a:t>Published by AAAS</a:t>
            </a:r>
          </a:p>
        </p:txBody>
      </p:sp>
      <p:sp>
        <p:nvSpPr>
          <p:cNvPr id="2" name="Rectangle 1"/>
          <p:cNvSpPr/>
          <p:nvPr/>
        </p:nvSpPr>
        <p:spPr>
          <a:xfrm>
            <a:off x="350875" y="179484"/>
            <a:ext cx="3455582" cy="6324808"/>
          </a:xfrm>
          <a:prstGeom prst="rect">
            <a:avLst/>
          </a:prstGeom>
        </p:spPr>
        <p:txBody>
          <a:bodyPr wrap="square">
            <a:spAutoFit/>
          </a:bodyPr>
          <a:lstStyle/>
          <a:p>
            <a:endParaRPr lang="en-US" sz="500" dirty="0">
              <a:latin typeface="AdvTTe45e47d2"/>
            </a:endParaRPr>
          </a:p>
          <a:p>
            <a:r>
              <a:rPr lang="en-US" sz="2000" dirty="0" smtClean="0"/>
              <a:t>We performed a genetic association analysis of the emergent T2D subtypes to identify subtype-specific genetic markers and identified 1279, 1227, and 1338 single-nucleotide polymorphisms (SNPs) that mapped to 425, 322, and 437 unique genes specific to subtypes 1, 2, and 3, respectively.</a:t>
            </a:r>
          </a:p>
          <a:p>
            <a:r>
              <a:rPr lang="en-US" sz="2000" dirty="0" smtClean="0"/>
              <a:t>By assessing the human disease</a:t>
            </a:r>
            <a:r>
              <a:rPr lang="en-US" sz="2000" i="1" dirty="0" smtClean="0"/>
              <a:t>–</a:t>
            </a:r>
            <a:r>
              <a:rPr lang="en-US" sz="2000" dirty="0" smtClean="0"/>
              <a:t>SNP association for each subtype, the enriched phenotypes and biological functions at the gene level for each subtype matched with the disease comorbidities and clinical differences that we identified through EMRs.</a:t>
            </a:r>
            <a:endParaRPr lang="en-US" sz="2400" dirty="0"/>
          </a:p>
        </p:txBody>
      </p:sp>
      <p:sp>
        <p:nvSpPr>
          <p:cNvPr id="7" name="Rectangle 6"/>
          <p:cNvSpPr/>
          <p:nvPr/>
        </p:nvSpPr>
        <p:spPr>
          <a:xfrm>
            <a:off x="122464" y="6477098"/>
            <a:ext cx="6139543" cy="369332"/>
          </a:xfrm>
          <a:prstGeom prst="rect">
            <a:avLst/>
          </a:prstGeom>
        </p:spPr>
        <p:txBody>
          <a:bodyPr wrap="square">
            <a:spAutoFit/>
          </a:bodyPr>
          <a:lstStyle/>
          <a:p>
            <a:r>
              <a:rPr lang="en-US" dirty="0" smtClean="0">
                <a:solidFill>
                  <a:srgbClr val="1908B8"/>
                </a:solidFill>
              </a:rPr>
              <a:t>From:  http</a:t>
            </a:r>
            <a:r>
              <a:rPr lang="en-US" dirty="0">
                <a:solidFill>
                  <a:srgbClr val="1908B8"/>
                </a:solidFill>
              </a:rPr>
              <a:t>://stm.sciencemag.org/content/7/311/311ra174.full</a:t>
            </a:r>
            <a:endParaRPr lang="en-US" dirty="0"/>
          </a:p>
        </p:txBody>
      </p:sp>
    </p:spTree>
    <p:extLst>
      <p:ext uri="{BB962C8B-B14F-4D97-AF65-F5344CB8AC3E}">
        <p14:creationId xmlns:p14="http://schemas.microsoft.com/office/powerpoint/2010/main" val="142137068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8342" y="1367247"/>
            <a:ext cx="8438605" cy="1938992"/>
          </a:xfrm>
          <a:prstGeom prst="rect">
            <a:avLst/>
          </a:prstGeom>
          <a:solidFill>
            <a:schemeClr val="accent6">
              <a:lumMod val="20000"/>
              <a:lumOff val="80000"/>
            </a:schemeClr>
          </a:solidFill>
        </p:spPr>
        <p:txBody>
          <a:bodyPr wrap="square" rtlCol="0">
            <a:spAutoFit/>
          </a:bodyPr>
          <a:lstStyle/>
          <a:p>
            <a:pPr algn="ctr"/>
            <a:r>
              <a:rPr lang="en-US" sz="4000" dirty="0" smtClean="0"/>
              <a:t>Correlation does not equal causation!!!</a:t>
            </a:r>
          </a:p>
          <a:p>
            <a:pPr algn="ctr"/>
            <a:endParaRPr lang="en-US" sz="4000" dirty="0"/>
          </a:p>
          <a:p>
            <a:pPr algn="ctr"/>
            <a:r>
              <a:rPr lang="en-US" sz="4000" dirty="0" smtClean="0"/>
              <a:t>But correlation can be very helpful!!!</a:t>
            </a:r>
            <a:endParaRPr lang="en-US" sz="4000" dirty="0"/>
          </a:p>
        </p:txBody>
      </p:sp>
    </p:spTree>
    <p:extLst>
      <p:ext uri="{BB962C8B-B14F-4D97-AF65-F5344CB8AC3E}">
        <p14:creationId xmlns:p14="http://schemas.microsoft.com/office/powerpoint/2010/main" val="5799980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152233"/>
            <a:ext cx="9144000" cy="4629734"/>
          </a:xfrm>
          <a:prstGeom prst="rect">
            <a:avLst/>
          </a:prstGeom>
        </p:spPr>
      </p:pic>
      <p:sp>
        <p:nvSpPr>
          <p:cNvPr id="3" name="Rectangle 2"/>
          <p:cNvSpPr/>
          <p:nvPr/>
        </p:nvSpPr>
        <p:spPr>
          <a:xfrm>
            <a:off x="212271" y="167279"/>
            <a:ext cx="8735785" cy="646331"/>
          </a:xfrm>
          <a:prstGeom prst="rect">
            <a:avLst/>
          </a:prstGeom>
        </p:spPr>
        <p:txBody>
          <a:bodyPr wrap="square">
            <a:spAutoFit/>
          </a:bodyPr>
          <a:lstStyle/>
          <a:p>
            <a:r>
              <a:rPr lang="en-US" dirty="0">
                <a:latin typeface="AdvTT78ea841c"/>
              </a:rPr>
              <a:t>A total of 11,210 unique patients were genotyped for </a:t>
            </a:r>
            <a:r>
              <a:rPr lang="en-US" dirty="0" smtClean="0">
                <a:latin typeface="AdvTT78ea841c"/>
              </a:rPr>
              <a:t>genome-wide Illumina </a:t>
            </a:r>
            <a:r>
              <a:rPr lang="en-US" dirty="0" err="1">
                <a:latin typeface="AdvTT78ea841c"/>
              </a:rPr>
              <a:t>OmniExpress</a:t>
            </a:r>
            <a:r>
              <a:rPr lang="en-US" dirty="0">
                <a:latin typeface="AdvTT78ea841c"/>
              </a:rPr>
              <a:t> and Illumina Human Exome </a:t>
            </a:r>
            <a:r>
              <a:rPr lang="en-US" dirty="0" err="1">
                <a:latin typeface="AdvTT78ea841c"/>
              </a:rPr>
              <a:t>BeadChip</a:t>
            </a:r>
            <a:r>
              <a:rPr lang="en-US" dirty="0">
                <a:latin typeface="AdvTT78ea841c"/>
              </a:rPr>
              <a:t> arrays.</a:t>
            </a:r>
            <a:endParaRPr lang="en-US" dirty="0"/>
          </a:p>
        </p:txBody>
      </p:sp>
      <p:sp>
        <p:nvSpPr>
          <p:cNvPr id="5" name="Rectangle 4"/>
          <p:cNvSpPr/>
          <p:nvPr/>
        </p:nvSpPr>
        <p:spPr>
          <a:xfrm>
            <a:off x="122464" y="6477098"/>
            <a:ext cx="6139543" cy="369332"/>
          </a:xfrm>
          <a:prstGeom prst="rect">
            <a:avLst/>
          </a:prstGeom>
        </p:spPr>
        <p:txBody>
          <a:bodyPr wrap="square">
            <a:spAutoFit/>
          </a:bodyPr>
          <a:lstStyle/>
          <a:p>
            <a:r>
              <a:rPr lang="en-US" dirty="0" smtClean="0">
                <a:solidFill>
                  <a:srgbClr val="1908B8"/>
                </a:solidFill>
              </a:rPr>
              <a:t>From:  http</a:t>
            </a:r>
            <a:r>
              <a:rPr lang="en-US" dirty="0">
                <a:solidFill>
                  <a:srgbClr val="1908B8"/>
                </a:solidFill>
              </a:rPr>
              <a:t>://stm.sciencemag.org/content/7/311/311ra174.full</a:t>
            </a:r>
            <a:endParaRPr lang="en-US" dirty="0"/>
          </a:p>
        </p:txBody>
      </p:sp>
    </p:spTree>
    <p:extLst>
      <p:ext uri="{BB962C8B-B14F-4D97-AF65-F5344CB8AC3E}">
        <p14:creationId xmlns:p14="http://schemas.microsoft.com/office/powerpoint/2010/main" val="16794216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334735" y="297907"/>
            <a:ext cx="8613322" cy="1200329"/>
          </a:xfrm>
          <a:prstGeom prst="rect">
            <a:avLst/>
          </a:prstGeom>
        </p:spPr>
        <p:txBody>
          <a:bodyPr wrap="square">
            <a:spAutoFit/>
          </a:bodyPr>
          <a:lstStyle/>
          <a:p>
            <a:r>
              <a:rPr lang="en-US" sz="2400" b="1" dirty="0">
                <a:solidFill>
                  <a:srgbClr val="000000"/>
                </a:solidFill>
                <a:latin typeface="Calibri" panose="020F0502020204030204" pitchFamily="34" charset="0"/>
              </a:rPr>
              <a:t>Table S4. Genes and variants. </a:t>
            </a:r>
            <a:r>
              <a:rPr lang="en-US" sz="2400" dirty="0">
                <a:solidFill>
                  <a:srgbClr val="000000"/>
                </a:solidFill>
                <a:latin typeface="Calibri" panose="020F0502020204030204" pitchFamily="34" charset="0"/>
              </a:rPr>
              <a:t>The number of variants, in coding regions, and genes using Genome build GRCh37/hg19 in both original genotype and the imputed data. </a:t>
            </a:r>
            <a:endParaRPr lang="en-US" sz="2400" dirty="0"/>
          </a:p>
        </p:txBody>
      </p:sp>
      <p:pic>
        <p:nvPicPr>
          <p:cNvPr id="3" name="Picture 2"/>
          <p:cNvPicPr>
            <a:picLocks noChangeAspect="1"/>
          </p:cNvPicPr>
          <p:nvPr/>
        </p:nvPicPr>
        <p:blipFill>
          <a:blip r:embed="rId2"/>
          <a:stretch>
            <a:fillRect/>
          </a:stretch>
        </p:blipFill>
        <p:spPr>
          <a:xfrm>
            <a:off x="1357312" y="2509837"/>
            <a:ext cx="6429375" cy="1838325"/>
          </a:xfrm>
          <a:prstGeom prst="rect">
            <a:avLst/>
          </a:prstGeom>
        </p:spPr>
      </p:pic>
      <p:sp>
        <p:nvSpPr>
          <p:cNvPr id="4" name="Rectangle 3"/>
          <p:cNvSpPr/>
          <p:nvPr/>
        </p:nvSpPr>
        <p:spPr>
          <a:xfrm>
            <a:off x="122464" y="6477098"/>
            <a:ext cx="6139543" cy="369332"/>
          </a:xfrm>
          <a:prstGeom prst="rect">
            <a:avLst/>
          </a:prstGeom>
        </p:spPr>
        <p:txBody>
          <a:bodyPr wrap="square">
            <a:spAutoFit/>
          </a:bodyPr>
          <a:lstStyle/>
          <a:p>
            <a:r>
              <a:rPr lang="en-US" dirty="0" smtClean="0">
                <a:solidFill>
                  <a:srgbClr val="1908B8"/>
                </a:solidFill>
              </a:rPr>
              <a:t>From:  http</a:t>
            </a:r>
            <a:r>
              <a:rPr lang="en-US" dirty="0">
                <a:solidFill>
                  <a:srgbClr val="1908B8"/>
                </a:solidFill>
              </a:rPr>
              <a:t>://stm.sciencemag.org/content/7/311/311ra174.full</a:t>
            </a:r>
            <a:endParaRPr lang="en-US" dirty="0"/>
          </a:p>
        </p:txBody>
      </p:sp>
    </p:spTree>
    <p:extLst>
      <p:ext uri="{BB962C8B-B14F-4D97-AF65-F5344CB8AC3E}">
        <p14:creationId xmlns:p14="http://schemas.microsoft.com/office/powerpoint/2010/main" val="36024800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a:grpSpLocks noChangeAspect="1"/>
          </p:cNvGrpSpPr>
          <p:nvPr/>
        </p:nvGrpSpPr>
        <p:grpSpPr>
          <a:xfrm>
            <a:off x="77290" y="-55321"/>
            <a:ext cx="3513220" cy="3961609"/>
            <a:chOff x="80834" y="-104937"/>
            <a:chExt cx="4806692" cy="5420168"/>
          </a:xfrm>
        </p:grpSpPr>
        <p:sp>
          <p:nvSpPr>
            <p:cNvPr id="20" name="TextBox 19"/>
            <p:cNvSpPr txBox="1"/>
            <p:nvPr/>
          </p:nvSpPr>
          <p:spPr>
            <a:xfrm>
              <a:off x="1456921" y="1720381"/>
              <a:ext cx="1212783" cy="1136947"/>
            </a:xfrm>
            <a:prstGeom prst="rect">
              <a:avLst/>
            </a:prstGeom>
            <a:solidFill>
              <a:schemeClr val="bg1"/>
            </a:solidFill>
          </p:spPr>
          <p:txBody>
            <a:bodyPr wrap="square" rtlCol="0">
              <a:spAutoFit/>
            </a:bodyPr>
            <a:lstStyle/>
            <a:p>
              <a:pPr algn="ctr"/>
              <a:r>
                <a:rPr lang="en-US" sz="4800" dirty="0"/>
                <a:t>5</a:t>
              </a:r>
            </a:p>
          </p:txBody>
        </p:sp>
        <p:sp>
          <p:nvSpPr>
            <p:cNvPr id="19" name="TextBox 18"/>
            <p:cNvSpPr txBox="1"/>
            <p:nvPr/>
          </p:nvSpPr>
          <p:spPr>
            <a:xfrm>
              <a:off x="3674742" y="2181334"/>
              <a:ext cx="1212784" cy="1136947"/>
            </a:xfrm>
            <a:prstGeom prst="rect">
              <a:avLst/>
            </a:prstGeom>
            <a:solidFill>
              <a:schemeClr val="bg1"/>
            </a:solidFill>
          </p:spPr>
          <p:txBody>
            <a:bodyPr wrap="square" rtlCol="0">
              <a:spAutoFit/>
            </a:bodyPr>
            <a:lstStyle/>
            <a:p>
              <a:pPr algn="ctr"/>
              <a:r>
                <a:rPr lang="en-US" sz="4800" dirty="0"/>
                <a:t>4</a:t>
              </a:r>
            </a:p>
          </p:txBody>
        </p:sp>
        <p:sp>
          <p:nvSpPr>
            <p:cNvPr id="18" name="TextBox 17"/>
            <p:cNvSpPr txBox="1"/>
            <p:nvPr/>
          </p:nvSpPr>
          <p:spPr>
            <a:xfrm>
              <a:off x="2075966" y="4178284"/>
              <a:ext cx="1212783" cy="1136947"/>
            </a:xfrm>
            <a:prstGeom prst="rect">
              <a:avLst/>
            </a:prstGeom>
            <a:solidFill>
              <a:schemeClr val="bg1"/>
            </a:solidFill>
          </p:spPr>
          <p:txBody>
            <a:bodyPr wrap="square" rtlCol="0">
              <a:spAutoFit/>
            </a:bodyPr>
            <a:lstStyle/>
            <a:p>
              <a:pPr algn="ctr"/>
              <a:r>
                <a:rPr lang="en-US" sz="4800" dirty="0" smtClean="0"/>
                <a:t>3</a:t>
              </a:r>
              <a:endParaRPr lang="en-US" sz="4800" dirty="0"/>
            </a:p>
          </p:txBody>
        </p:sp>
        <p:grpSp>
          <p:nvGrpSpPr>
            <p:cNvPr id="17" name="Group 16"/>
            <p:cNvGrpSpPr/>
            <p:nvPr/>
          </p:nvGrpSpPr>
          <p:grpSpPr>
            <a:xfrm>
              <a:off x="80834" y="-104937"/>
              <a:ext cx="3985264" cy="4898669"/>
              <a:chOff x="80834" y="-104937"/>
              <a:chExt cx="3985264" cy="4898669"/>
            </a:xfrm>
          </p:grpSpPr>
          <p:sp>
            <p:nvSpPr>
              <p:cNvPr id="6" name="TextBox 5"/>
              <p:cNvSpPr txBox="1"/>
              <p:nvPr/>
            </p:nvSpPr>
            <p:spPr>
              <a:xfrm>
                <a:off x="2643964" y="-104937"/>
                <a:ext cx="1212783" cy="1263275"/>
              </a:xfrm>
              <a:prstGeom prst="rect">
                <a:avLst/>
              </a:prstGeom>
              <a:solidFill>
                <a:schemeClr val="bg1"/>
              </a:solidFill>
            </p:spPr>
            <p:txBody>
              <a:bodyPr wrap="square" rtlCol="0">
                <a:spAutoFit/>
              </a:bodyPr>
              <a:lstStyle/>
              <a:p>
                <a:pPr algn="ctr"/>
                <a:r>
                  <a:rPr lang="en-US" sz="5400" dirty="0" smtClean="0">
                    <a:solidFill>
                      <a:srgbClr val="7030A0"/>
                    </a:solidFill>
                  </a:rPr>
                  <a:t>q</a:t>
                </a:r>
                <a:endParaRPr lang="en-US" sz="5400" dirty="0">
                  <a:solidFill>
                    <a:srgbClr val="7030A0"/>
                  </a:solidFill>
                </a:endParaRPr>
              </a:p>
            </p:txBody>
          </p:sp>
          <p:sp>
            <p:nvSpPr>
              <p:cNvPr id="2" name="Isosceles Triangle 1"/>
              <p:cNvSpPr/>
              <p:nvPr/>
            </p:nvSpPr>
            <p:spPr>
              <a:xfrm>
                <a:off x="1241659" y="612932"/>
                <a:ext cx="2634628" cy="3670305"/>
              </a:xfrm>
              <a:prstGeom prst="triangle">
                <a:avLst>
                  <a:gd name="adj" fmla="val 100000"/>
                </a:avLst>
              </a:prstGeom>
              <a:ln w="76200">
                <a:solidFill>
                  <a:schemeClr val="tx1"/>
                </a:solidFill>
              </a:ln>
            </p:spPr>
            <p:txBody>
              <a:bodyPr wrap="square" rtlCol="0" anchor="ctr">
                <a:spAutoFit/>
              </a:bodyPr>
              <a:lstStyle/>
              <a:p>
                <a:pPr marL="342900" indent="-342900" algn="ctr">
                  <a:buAutoNum type="arabicPeriod"/>
                </a:pPr>
                <a:endParaRPr lang="en-US" sz="3200" b="1" dirty="0" smtClean="0">
                  <a:latin typeface="Times-Bold"/>
                </a:endParaRPr>
              </a:p>
            </p:txBody>
          </p:sp>
          <p:sp>
            <p:nvSpPr>
              <p:cNvPr id="3" name="Oval 2"/>
              <p:cNvSpPr/>
              <p:nvPr/>
            </p:nvSpPr>
            <p:spPr>
              <a:xfrm>
                <a:off x="3608898" y="410801"/>
                <a:ext cx="457200" cy="457200"/>
              </a:xfrm>
              <a:prstGeom prst="ellipse">
                <a:avLst/>
              </a:prstGeom>
              <a:solidFill>
                <a:srgbClr val="7030A0"/>
              </a:solidFill>
            </p:spPr>
            <p:txBody>
              <a:bodyPr wrap="square" rtlCol="0" anchor="ctr">
                <a:spAutoFit/>
              </a:bodyPr>
              <a:lstStyle/>
              <a:p>
                <a:pPr marL="342900" indent="-342900" algn="ctr">
                  <a:buAutoNum type="arabicPeriod"/>
                </a:pPr>
                <a:endParaRPr lang="en-US" sz="3200" b="1" dirty="0" smtClean="0">
                  <a:latin typeface="Times-Bold"/>
                </a:endParaRPr>
              </a:p>
            </p:txBody>
          </p:sp>
          <p:sp>
            <p:nvSpPr>
              <p:cNvPr id="5" name="TextBox 4"/>
              <p:cNvSpPr txBox="1"/>
              <p:nvPr/>
            </p:nvSpPr>
            <p:spPr>
              <a:xfrm>
                <a:off x="80834" y="3530457"/>
                <a:ext cx="1212782" cy="1263275"/>
              </a:xfrm>
              <a:prstGeom prst="rect">
                <a:avLst/>
              </a:prstGeom>
              <a:solidFill>
                <a:schemeClr val="bg1"/>
              </a:solidFill>
            </p:spPr>
            <p:txBody>
              <a:bodyPr wrap="square" rtlCol="0">
                <a:spAutoFit/>
              </a:bodyPr>
              <a:lstStyle/>
              <a:p>
                <a:pPr algn="ctr"/>
                <a:r>
                  <a:rPr lang="en-US" sz="5400" dirty="0">
                    <a:solidFill>
                      <a:srgbClr val="7030A0"/>
                    </a:solidFill>
                  </a:rPr>
                  <a:t>p</a:t>
                </a:r>
              </a:p>
            </p:txBody>
          </p:sp>
          <p:sp>
            <p:nvSpPr>
              <p:cNvPr id="4" name="Oval 3"/>
              <p:cNvSpPr/>
              <p:nvPr/>
            </p:nvSpPr>
            <p:spPr>
              <a:xfrm>
                <a:off x="1051848" y="3970543"/>
                <a:ext cx="457200" cy="457200"/>
              </a:xfrm>
              <a:prstGeom prst="ellipse">
                <a:avLst/>
              </a:prstGeom>
              <a:solidFill>
                <a:srgbClr val="7030A0"/>
              </a:solidFill>
            </p:spPr>
            <p:txBody>
              <a:bodyPr wrap="square" rtlCol="0" anchor="ctr">
                <a:spAutoFit/>
              </a:bodyPr>
              <a:lstStyle/>
              <a:p>
                <a:pPr marL="342900" indent="-342900" algn="ctr">
                  <a:buAutoNum type="arabicPeriod"/>
                </a:pPr>
                <a:endParaRPr lang="en-US" sz="3200" b="1" dirty="0" smtClean="0">
                  <a:latin typeface="Times-Bold"/>
                </a:endParaRPr>
              </a:p>
            </p:txBody>
          </p:sp>
        </p:grpSp>
      </p:grpSp>
      <p:sp>
        <p:nvSpPr>
          <p:cNvPr id="7" name="TextBox 6"/>
          <p:cNvSpPr txBox="1"/>
          <p:nvPr/>
        </p:nvSpPr>
        <p:spPr>
          <a:xfrm>
            <a:off x="3676463" y="210721"/>
            <a:ext cx="5769616" cy="5078313"/>
          </a:xfrm>
          <a:prstGeom prst="rect">
            <a:avLst/>
          </a:prstGeom>
          <a:noFill/>
        </p:spPr>
        <p:txBody>
          <a:bodyPr wrap="square" rtlCol="0">
            <a:spAutoFit/>
          </a:bodyPr>
          <a:lstStyle/>
          <a:p>
            <a:r>
              <a:rPr lang="en-US" sz="2800" dirty="0" smtClean="0"/>
              <a:t>d(</a:t>
            </a:r>
            <a:r>
              <a:rPr lang="en-US" sz="2800" b="1" dirty="0" smtClean="0"/>
              <a:t>p</a:t>
            </a:r>
            <a:r>
              <a:rPr lang="en-US" sz="2800" dirty="0" smtClean="0"/>
              <a:t>, </a:t>
            </a:r>
            <a:r>
              <a:rPr lang="en-US" sz="2800" b="1" dirty="0"/>
              <a:t>q</a:t>
            </a:r>
            <a:r>
              <a:rPr lang="en-US" sz="2800" dirty="0" smtClean="0"/>
              <a:t>) = ??</a:t>
            </a:r>
          </a:p>
          <a:p>
            <a:endParaRPr lang="en-US" sz="2800" dirty="0"/>
          </a:p>
          <a:p>
            <a:r>
              <a:rPr lang="en-US" sz="2800" dirty="0" smtClean="0"/>
              <a:t>Euclidean</a:t>
            </a:r>
          </a:p>
          <a:p>
            <a:endParaRPr lang="en-US" sz="2800" dirty="0"/>
          </a:p>
          <a:p>
            <a:endParaRPr lang="en-US" sz="2800" dirty="0" smtClean="0"/>
          </a:p>
          <a:p>
            <a:endParaRPr lang="en-US" sz="2800" dirty="0"/>
          </a:p>
          <a:p>
            <a:endParaRPr lang="en-US" sz="2800" dirty="0" smtClean="0"/>
          </a:p>
          <a:p>
            <a:r>
              <a:rPr lang="en-US" sz="2800" dirty="0" smtClean="0"/>
              <a:t>                      </a:t>
            </a:r>
            <a:r>
              <a:rPr lang="en-US" sz="3200" dirty="0" smtClean="0"/>
              <a:t>=  (3</a:t>
            </a:r>
            <a:r>
              <a:rPr lang="en-US" sz="3200" baseline="30000" dirty="0" smtClean="0"/>
              <a:t>2</a:t>
            </a:r>
            <a:r>
              <a:rPr lang="en-US" sz="3200" dirty="0" smtClean="0"/>
              <a:t> + 4</a:t>
            </a:r>
            <a:r>
              <a:rPr lang="en-US" sz="3200" baseline="30000" dirty="0" smtClean="0"/>
              <a:t>2</a:t>
            </a:r>
            <a:r>
              <a:rPr lang="en-US" sz="3200" dirty="0" smtClean="0"/>
              <a:t>)</a:t>
            </a:r>
            <a:r>
              <a:rPr lang="en-US" sz="3200" baseline="30000" dirty="0" smtClean="0"/>
              <a:t>1/2</a:t>
            </a:r>
            <a:r>
              <a:rPr lang="en-US" sz="3200" dirty="0" smtClean="0"/>
              <a:t> = 5</a:t>
            </a:r>
            <a:endParaRPr lang="en-US" sz="2800" dirty="0" smtClean="0"/>
          </a:p>
          <a:p>
            <a:endParaRPr lang="en-US" sz="2800" dirty="0"/>
          </a:p>
          <a:p>
            <a:endParaRPr lang="en-US" sz="2800" dirty="0" smtClean="0"/>
          </a:p>
          <a:p>
            <a:endParaRPr lang="en-US" sz="2800" dirty="0" smtClean="0"/>
          </a:p>
          <a:p>
            <a:endParaRPr lang="en-US" sz="1200" dirty="0"/>
          </a:p>
        </p:txBody>
      </p:sp>
      <p:grpSp>
        <p:nvGrpSpPr>
          <p:cNvPr id="13" name="Group 12"/>
          <p:cNvGrpSpPr>
            <a:grpSpLocks noChangeAspect="1"/>
          </p:cNvGrpSpPr>
          <p:nvPr/>
        </p:nvGrpSpPr>
        <p:grpSpPr>
          <a:xfrm>
            <a:off x="4026592" y="1208620"/>
            <a:ext cx="4431465" cy="1554480"/>
            <a:chOff x="3876287" y="3706977"/>
            <a:chExt cx="6625471" cy="2324100"/>
          </a:xfrm>
        </p:grpSpPr>
        <p:pic>
          <p:nvPicPr>
            <p:cNvPr id="10" name="Picture 9"/>
            <p:cNvPicPr>
              <a:picLocks noChangeAspect="1"/>
            </p:cNvPicPr>
            <p:nvPr/>
          </p:nvPicPr>
          <p:blipFill>
            <a:blip r:embed="rId2"/>
            <a:stretch>
              <a:fillRect/>
            </a:stretch>
          </p:blipFill>
          <p:spPr>
            <a:xfrm>
              <a:off x="5986908" y="3706977"/>
              <a:ext cx="4514850" cy="2324100"/>
            </a:xfrm>
            <a:prstGeom prst="rect">
              <a:avLst/>
            </a:prstGeom>
          </p:spPr>
        </p:pic>
        <p:pic>
          <p:nvPicPr>
            <p:cNvPr id="12" name="Picture 11"/>
            <p:cNvPicPr>
              <a:picLocks noChangeAspect="1"/>
            </p:cNvPicPr>
            <p:nvPr/>
          </p:nvPicPr>
          <p:blipFill>
            <a:blip r:embed="rId3"/>
            <a:stretch>
              <a:fillRect/>
            </a:stretch>
          </p:blipFill>
          <p:spPr>
            <a:xfrm>
              <a:off x="3876287" y="4356582"/>
              <a:ext cx="2162175" cy="942975"/>
            </a:xfrm>
            <a:prstGeom prst="rect">
              <a:avLst/>
            </a:prstGeom>
          </p:spPr>
        </p:pic>
      </p:grpSp>
    </p:spTree>
    <p:extLst>
      <p:ext uri="{BB962C8B-B14F-4D97-AF65-F5344CB8AC3E}">
        <p14:creationId xmlns:p14="http://schemas.microsoft.com/office/powerpoint/2010/main" val="22860728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a:grpSpLocks noChangeAspect="1"/>
          </p:cNvGrpSpPr>
          <p:nvPr/>
        </p:nvGrpSpPr>
        <p:grpSpPr>
          <a:xfrm>
            <a:off x="77290" y="-55321"/>
            <a:ext cx="3513220" cy="3961609"/>
            <a:chOff x="80834" y="-104937"/>
            <a:chExt cx="4806692" cy="5420168"/>
          </a:xfrm>
        </p:grpSpPr>
        <p:sp>
          <p:nvSpPr>
            <p:cNvPr id="20" name="TextBox 19"/>
            <p:cNvSpPr txBox="1"/>
            <p:nvPr/>
          </p:nvSpPr>
          <p:spPr>
            <a:xfrm>
              <a:off x="1456921" y="1720381"/>
              <a:ext cx="1212783" cy="1136947"/>
            </a:xfrm>
            <a:prstGeom prst="rect">
              <a:avLst/>
            </a:prstGeom>
            <a:solidFill>
              <a:schemeClr val="bg1"/>
            </a:solidFill>
          </p:spPr>
          <p:txBody>
            <a:bodyPr wrap="square" rtlCol="0">
              <a:spAutoFit/>
            </a:bodyPr>
            <a:lstStyle/>
            <a:p>
              <a:pPr algn="ctr"/>
              <a:r>
                <a:rPr lang="en-US" sz="4800" dirty="0"/>
                <a:t>5</a:t>
              </a:r>
            </a:p>
          </p:txBody>
        </p:sp>
        <p:sp>
          <p:nvSpPr>
            <p:cNvPr id="19" name="TextBox 18"/>
            <p:cNvSpPr txBox="1"/>
            <p:nvPr/>
          </p:nvSpPr>
          <p:spPr>
            <a:xfrm>
              <a:off x="3674742" y="2181334"/>
              <a:ext cx="1212784" cy="1136947"/>
            </a:xfrm>
            <a:prstGeom prst="rect">
              <a:avLst/>
            </a:prstGeom>
            <a:solidFill>
              <a:schemeClr val="bg1"/>
            </a:solidFill>
          </p:spPr>
          <p:txBody>
            <a:bodyPr wrap="square" rtlCol="0">
              <a:spAutoFit/>
            </a:bodyPr>
            <a:lstStyle/>
            <a:p>
              <a:pPr algn="ctr"/>
              <a:r>
                <a:rPr lang="en-US" sz="4800" dirty="0"/>
                <a:t>4</a:t>
              </a:r>
            </a:p>
          </p:txBody>
        </p:sp>
        <p:sp>
          <p:nvSpPr>
            <p:cNvPr id="18" name="TextBox 17"/>
            <p:cNvSpPr txBox="1"/>
            <p:nvPr/>
          </p:nvSpPr>
          <p:spPr>
            <a:xfrm>
              <a:off x="2075966" y="4178284"/>
              <a:ext cx="1212783" cy="1136947"/>
            </a:xfrm>
            <a:prstGeom prst="rect">
              <a:avLst/>
            </a:prstGeom>
            <a:solidFill>
              <a:schemeClr val="bg1"/>
            </a:solidFill>
          </p:spPr>
          <p:txBody>
            <a:bodyPr wrap="square" rtlCol="0">
              <a:spAutoFit/>
            </a:bodyPr>
            <a:lstStyle/>
            <a:p>
              <a:pPr algn="ctr"/>
              <a:r>
                <a:rPr lang="en-US" sz="4800" dirty="0" smtClean="0"/>
                <a:t>3</a:t>
              </a:r>
              <a:endParaRPr lang="en-US" sz="4800" dirty="0"/>
            </a:p>
          </p:txBody>
        </p:sp>
        <p:grpSp>
          <p:nvGrpSpPr>
            <p:cNvPr id="17" name="Group 16"/>
            <p:cNvGrpSpPr/>
            <p:nvPr/>
          </p:nvGrpSpPr>
          <p:grpSpPr>
            <a:xfrm>
              <a:off x="80834" y="-104937"/>
              <a:ext cx="3985264" cy="4898669"/>
              <a:chOff x="80834" y="-104937"/>
              <a:chExt cx="3985264" cy="4898669"/>
            </a:xfrm>
          </p:grpSpPr>
          <p:sp>
            <p:nvSpPr>
              <p:cNvPr id="6" name="TextBox 5"/>
              <p:cNvSpPr txBox="1"/>
              <p:nvPr/>
            </p:nvSpPr>
            <p:spPr>
              <a:xfrm>
                <a:off x="2643964" y="-104937"/>
                <a:ext cx="1212783" cy="1263275"/>
              </a:xfrm>
              <a:prstGeom prst="rect">
                <a:avLst/>
              </a:prstGeom>
              <a:solidFill>
                <a:schemeClr val="bg1"/>
              </a:solidFill>
            </p:spPr>
            <p:txBody>
              <a:bodyPr wrap="square" rtlCol="0">
                <a:spAutoFit/>
              </a:bodyPr>
              <a:lstStyle/>
              <a:p>
                <a:pPr algn="ctr"/>
                <a:r>
                  <a:rPr lang="en-US" sz="5400" dirty="0" smtClean="0">
                    <a:solidFill>
                      <a:srgbClr val="7030A0"/>
                    </a:solidFill>
                  </a:rPr>
                  <a:t>q</a:t>
                </a:r>
                <a:endParaRPr lang="en-US" sz="5400" dirty="0">
                  <a:solidFill>
                    <a:srgbClr val="7030A0"/>
                  </a:solidFill>
                </a:endParaRPr>
              </a:p>
            </p:txBody>
          </p:sp>
          <p:sp>
            <p:nvSpPr>
              <p:cNvPr id="2" name="Isosceles Triangle 1"/>
              <p:cNvSpPr/>
              <p:nvPr/>
            </p:nvSpPr>
            <p:spPr>
              <a:xfrm>
                <a:off x="1241659" y="612932"/>
                <a:ext cx="2634628" cy="3670305"/>
              </a:xfrm>
              <a:prstGeom prst="triangle">
                <a:avLst>
                  <a:gd name="adj" fmla="val 100000"/>
                </a:avLst>
              </a:prstGeom>
              <a:ln w="76200">
                <a:solidFill>
                  <a:schemeClr val="tx1"/>
                </a:solidFill>
              </a:ln>
            </p:spPr>
            <p:txBody>
              <a:bodyPr wrap="square" rtlCol="0" anchor="ctr">
                <a:spAutoFit/>
              </a:bodyPr>
              <a:lstStyle/>
              <a:p>
                <a:pPr marL="342900" indent="-342900" algn="ctr">
                  <a:buAutoNum type="arabicPeriod"/>
                </a:pPr>
                <a:endParaRPr lang="en-US" sz="3200" b="1" dirty="0" smtClean="0">
                  <a:latin typeface="Times-Bold"/>
                </a:endParaRPr>
              </a:p>
            </p:txBody>
          </p:sp>
          <p:sp>
            <p:nvSpPr>
              <p:cNvPr id="3" name="Oval 2"/>
              <p:cNvSpPr/>
              <p:nvPr/>
            </p:nvSpPr>
            <p:spPr>
              <a:xfrm>
                <a:off x="3608898" y="410801"/>
                <a:ext cx="457200" cy="457200"/>
              </a:xfrm>
              <a:prstGeom prst="ellipse">
                <a:avLst/>
              </a:prstGeom>
              <a:solidFill>
                <a:srgbClr val="7030A0"/>
              </a:solidFill>
            </p:spPr>
            <p:txBody>
              <a:bodyPr wrap="square" rtlCol="0" anchor="ctr">
                <a:spAutoFit/>
              </a:bodyPr>
              <a:lstStyle/>
              <a:p>
                <a:pPr marL="342900" indent="-342900" algn="ctr">
                  <a:buAutoNum type="arabicPeriod"/>
                </a:pPr>
                <a:endParaRPr lang="en-US" sz="3200" b="1" dirty="0" smtClean="0">
                  <a:latin typeface="Times-Bold"/>
                </a:endParaRPr>
              </a:p>
            </p:txBody>
          </p:sp>
          <p:sp>
            <p:nvSpPr>
              <p:cNvPr id="5" name="TextBox 4"/>
              <p:cNvSpPr txBox="1"/>
              <p:nvPr/>
            </p:nvSpPr>
            <p:spPr>
              <a:xfrm>
                <a:off x="80834" y="3530457"/>
                <a:ext cx="1212782" cy="1263275"/>
              </a:xfrm>
              <a:prstGeom prst="rect">
                <a:avLst/>
              </a:prstGeom>
              <a:solidFill>
                <a:schemeClr val="bg1"/>
              </a:solidFill>
            </p:spPr>
            <p:txBody>
              <a:bodyPr wrap="square" rtlCol="0">
                <a:spAutoFit/>
              </a:bodyPr>
              <a:lstStyle/>
              <a:p>
                <a:pPr algn="ctr"/>
                <a:r>
                  <a:rPr lang="en-US" sz="5400" dirty="0">
                    <a:solidFill>
                      <a:srgbClr val="7030A0"/>
                    </a:solidFill>
                  </a:rPr>
                  <a:t>p</a:t>
                </a:r>
              </a:p>
            </p:txBody>
          </p:sp>
          <p:sp>
            <p:nvSpPr>
              <p:cNvPr id="4" name="Oval 3"/>
              <p:cNvSpPr/>
              <p:nvPr/>
            </p:nvSpPr>
            <p:spPr>
              <a:xfrm>
                <a:off x="1051848" y="3970543"/>
                <a:ext cx="457200" cy="457200"/>
              </a:xfrm>
              <a:prstGeom prst="ellipse">
                <a:avLst/>
              </a:prstGeom>
              <a:solidFill>
                <a:srgbClr val="7030A0"/>
              </a:solidFill>
            </p:spPr>
            <p:txBody>
              <a:bodyPr wrap="square" rtlCol="0" anchor="ctr">
                <a:spAutoFit/>
              </a:bodyPr>
              <a:lstStyle/>
              <a:p>
                <a:pPr marL="342900" indent="-342900" algn="ctr">
                  <a:buAutoNum type="arabicPeriod"/>
                </a:pPr>
                <a:endParaRPr lang="en-US" sz="3200" b="1" dirty="0" smtClean="0">
                  <a:latin typeface="Times-Bold"/>
                </a:endParaRPr>
              </a:p>
            </p:txBody>
          </p:sp>
        </p:grpSp>
      </p:grpSp>
      <p:sp>
        <p:nvSpPr>
          <p:cNvPr id="7" name="TextBox 6"/>
          <p:cNvSpPr txBox="1"/>
          <p:nvPr/>
        </p:nvSpPr>
        <p:spPr>
          <a:xfrm>
            <a:off x="3676463" y="210721"/>
            <a:ext cx="5119164" cy="5278368"/>
          </a:xfrm>
          <a:prstGeom prst="rect">
            <a:avLst/>
          </a:prstGeom>
          <a:noFill/>
        </p:spPr>
        <p:txBody>
          <a:bodyPr wrap="square" rtlCol="0">
            <a:spAutoFit/>
          </a:bodyPr>
          <a:lstStyle/>
          <a:p>
            <a:r>
              <a:rPr lang="en-US" sz="2800" dirty="0" smtClean="0"/>
              <a:t>d(</a:t>
            </a:r>
            <a:r>
              <a:rPr lang="en-US" sz="2800" b="1" dirty="0" smtClean="0"/>
              <a:t>p</a:t>
            </a:r>
            <a:r>
              <a:rPr lang="en-US" sz="2800" dirty="0" smtClean="0"/>
              <a:t>, </a:t>
            </a:r>
            <a:r>
              <a:rPr lang="en-US" sz="2800" b="1" dirty="0"/>
              <a:t>q</a:t>
            </a:r>
            <a:r>
              <a:rPr lang="en-US" sz="2800" dirty="0" smtClean="0"/>
              <a:t>) = ??</a:t>
            </a:r>
          </a:p>
          <a:p>
            <a:endParaRPr lang="en-US" sz="2800" dirty="0"/>
          </a:p>
          <a:p>
            <a:r>
              <a:rPr lang="en-US" sz="2800" dirty="0" err="1" smtClean="0"/>
              <a:t>Minkowski</a:t>
            </a:r>
            <a:r>
              <a:rPr lang="en-US" sz="2800" dirty="0" smtClean="0"/>
              <a:t> </a:t>
            </a:r>
            <a:r>
              <a:rPr lang="en-US" sz="2800" dirty="0"/>
              <a:t>distance</a:t>
            </a:r>
          </a:p>
          <a:p>
            <a:endParaRPr lang="en-US" sz="2800" dirty="0" smtClean="0"/>
          </a:p>
          <a:p>
            <a:endParaRPr lang="en-US" sz="2800" dirty="0"/>
          </a:p>
          <a:p>
            <a:endParaRPr lang="en-US" sz="2800" dirty="0" smtClean="0"/>
          </a:p>
          <a:p>
            <a:endParaRPr lang="en-US" sz="3200" dirty="0" smtClean="0"/>
          </a:p>
          <a:p>
            <a:r>
              <a:rPr lang="en-US" sz="3200" dirty="0"/>
              <a:t> </a:t>
            </a:r>
            <a:r>
              <a:rPr lang="en-US" sz="3200" dirty="0" smtClean="0"/>
              <a:t>                 = 3 + 4 = 7</a:t>
            </a:r>
          </a:p>
          <a:p>
            <a:endParaRPr lang="en-US" sz="1000" dirty="0" smtClean="0"/>
          </a:p>
          <a:p>
            <a:pPr algn="ctr"/>
            <a:r>
              <a:rPr lang="en-US" sz="2800" dirty="0" smtClean="0"/>
              <a:t>                                for k = 1     </a:t>
            </a:r>
          </a:p>
          <a:p>
            <a:pPr algn="r"/>
            <a:endParaRPr lang="en-US" sz="2800" dirty="0"/>
          </a:p>
          <a:p>
            <a:r>
              <a:rPr lang="en-US" sz="2800" dirty="0" smtClean="0"/>
              <a:t>For k = 2, </a:t>
            </a:r>
            <a:r>
              <a:rPr lang="en-US" sz="2800" dirty="0" err="1" smtClean="0"/>
              <a:t>Minkowski</a:t>
            </a:r>
            <a:r>
              <a:rPr lang="en-US" sz="2800" dirty="0" smtClean="0"/>
              <a:t> = Euclidean</a:t>
            </a:r>
          </a:p>
          <a:p>
            <a:endParaRPr lang="en-US" sz="1100" dirty="0"/>
          </a:p>
        </p:txBody>
      </p:sp>
      <p:grpSp>
        <p:nvGrpSpPr>
          <p:cNvPr id="16" name="Group 15"/>
          <p:cNvGrpSpPr/>
          <p:nvPr/>
        </p:nvGrpSpPr>
        <p:grpSpPr>
          <a:xfrm>
            <a:off x="4067107" y="1654072"/>
            <a:ext cx="4728520" cy="1280160"/>
            <a:chOff x="3994940" y="3707287"/>
            <a:chExt cx="4728520" cy="1280160"/>
          </a:xfrm>
        </p:grpSpPr>
        <p:pic>
          <p:nvPicPr>
            <p:cNvPr id="14" name="Picture 13"/>
            <p:cNvPicPr>
              <a:picLocks noChangeAspect="1"/>
            </p:cNvPicPr>
            <p:nvPr/>
          </p:nvPicPr>
          <p:blipFill>
            <a:blip r:embed="rId2"/>
            <a:stretch>
              <a:fillRect/>
            </a:stretch>
          </p:blipFill>
          <p:spPr>
            <a:xfrm>
              <a:off x="5642068" y="3707287"/>
              <a:ext cx="3081392" cy="1280160"/>
            </a:xfrm>
            <a:prstGeom prst="rect">
              <a:avLst/>
            </a:prstGeom>
          </p:spPr>
        </p:pic>
        <p:pic>
          <p:nvPicPr>
            <p:cNvPr id="15" name="Picture 14"/>
            <p:cNvPicPr>
              <a:picLocks noChangeAspect="1"/>
            </p:cNvPicPr>
            <p:nvPr/>
          </p:nvPicPr>
          <p:blipFill>
            <a:blip r:embed="rId3"/>
            <a:stretch>
              <a:fillRect/>
            </a:stretch>
          </p:blipFill>
          <p:spPr>
            <a:xfrm>
              <a:off x="3994940" y="4122212"/>
              <a:ext cx="1665923" cy="502920"/>
            </a:xfrm>
            <a:prstGeom prst="rect">
              <a:avLst/>
            </a:prstGeom>
          </p:spPr>
        </p:pic>
      </p:grpSp>
    </p:spTree>
    <p:extLst>
      <p:ext uri="{BB962C8B-B14F-4D97-AF65-F5344CB8AC3E}">
        <p14:creationId xmlns:p14="http://schemas.microsoft.com/office/powerpoint/2010/main" val="22517055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a:grpSpLocks noChangeAspect="1"/>
          </p:cNvGrpSpPr>
          <p:nvPr/>
        </p:nvGrpSpPr>
        <p:grpSpPr>
          <a:xfrm>
            <a:off x="77290" y="-55321"/>
            <a:ext cx="3513220" cy="3961609"/>
            <a:chOff x="80834" y="-104937"/>
            <a:chExt cx="4806692" cy="5420168"/>
          </a:xfrm>
        </p:grpSpPr>
        <p:sp>
          <p:nvSpPr>
            <p:cNvPr id="20" name="TextBox 19"/>
            <p:cNvSpPr txBox="1"/>
            <p:nvPr/>
          </p:nvSpPr>
          <p:spPr>
            <a:xfrm>
              <a:off x="1456921" y="1720381"/>
              <a:ext cx="1212783" cy="1136947"/>
            </a:xfrm>
            <a:prstGeom prst="rect">
              <a:avLst/>
            </a:prstGeom>
            <a:solidFill>
              <a:schemeClr val="bg1"/>
            </a:solidFill>
          </p:spPr>
          <p:txBody>
            <a:bodyPr wrap="square" rtlCol="0">
              <a:spAutoFit/>
            </a:bodyPr>
            <a:lstStyle/>
            <a:p>
              <a:pPr algn="ctr"/>
              <a:r>
                <a:rPr lang="en-US" sz="4800" dirty="0"/>
                <a:t>5</a:t>
              </a:r>
            </a:p>
          </p:txBody>
        </p:sp>
        <p:sp>
          <p:nvSpPr>
            <p:cNvPr id="19" name="TextBox 18"/>
            <p:cNvSpPr txBox="1"/>
            <p:nvPr/>
          </p:nvSpPr>
          <p:spPr>
            <a:xfrm>
              <a:off x="3674742" y="2181334"/>
              <a:ext cx="1212784" cy="1136947"/>
            </a:xfrm>
            <a:prstGeom prst="rect">
              <a:avLst/>
            </a:prstGeom>
            <a:solidFill>
              <a:schemeClr val="bg1"/>
            </a:solidFill>
          </p:spPr>
          <p:txBody>
            <a:bodyPr wrap="square" rtlCol="0">
              <a:spAutoFit/>
            </a:bodyPr>
            <a:lstStyle/>
            <a:p>
              <a:pPr algn="ctr"/>
              <a:r>
                <a:rPr lang="en-US" sz="4800" dirty="0"/>
                <a:t>4</a:t>
              </a:r>
            </a:p>
          </p:txBody>
        </p:sp>
        <p:sp>
          <p:nvSpPr>
            <p:cNvPr id="18" name="TextBox 17"/>
            <p:cNvSpPr txBox="1"/>
            <p:nvPr/>
          </p:nvSpPr>
          <p:spPr>
            <a:xfrm>
              <a:off x="2075966" y="4178284"/>
              <a:ext cx="1212783" cy="1136947"/>
            </a:xfrm>
            <a:prstGeom prst="rect">
              <a:avLst/>
            </a:prstGeom>
            <a:solidFill>
              <a:schemeClr val="bg1"/>
            </a:solidFill>
          </p:spPr>
          <p:txBody>
            <a:bodyPr wrap="square" rtlCol="0">
              <a:spAutoFit/>
            </a:bodyPr>
            <a:lstStyle/>
            <a:p>
              <a:pPr algn="ctr"/>
              <a:r>
                <a:rPr lang="en-US" sz="4800" dirty="0" smtClean="0"/>
                <a:t>3</a:t>
              </a:r>
              <a:endParaRPr lang="en-US" sz="4800" dirty="0"/>
            </a:p>
          </p:txBody>
        </p:sp>
        <p:grpSp>
          <p:nvGrpSpPr>
            <p:cNvPr id="17" name="Group 16"/>
            <p:cNvGrpSpPr/>
            <p:nvPr/>
          </p:nvGrpSpPr>
          <p:grpSpPr>
            <a:xfrm>
              <a:off x="80834" y="-104937"/>
              <a:ext cx="3985264" cy="4898669"/>
              <a:chOff x="80834" y="-104937"/>
              <a:chExt cx="3985264" cy="4898669"/>
            </a:xfrm>
          </p:grpSpPr>
          <p:sp>
            <p:nvSpPr>
              <p:cNvPr id="6" name="TextBox 5"/>
              <p:cNvSpPr txBox="1"/>
              <p:nvPr/>
            </p:nvSpPr>
            <p:spPr>
              <a:xfrm>
                <a:off x="2643964" y="-104937"/>
                <a:ext cx="1212783" cy="1263275"/>
              </a:xfrm>
              <a:prstGeom prst="rect">
                <a:avLst/>
              </a:prstGeom>
              <a:solidFill>
                <a:schemeClr val="bg1"/>
              </a:solidFill>
            </p:spPr>
            <p:txBody>
              <a:bodyPr wrap="square" rtlCol="0">
                <a:spAutoFit/>
              </a:bodyPr>
              <a:lstStyle/>
              <a:p>
                <a:pPr algn="ctr"/>
                <a:r>
                  <a:rPr lang="en-US" sz="5400" dirty="0" smtClean="0">
                    <a:solidFill>
                      <a:srgbClr val="7030A0"/>
                    </a:solidFill>
                  </a:rPr>
                  <a:t>q</a:t>
                </a:r>
                <a:endParaRPr lang="en-US" sz="5400" dirty="0">
                  <a:solidFill>
                    <a:srgbClr val="7030A0"/>
                  </a:solidFill>
                </a:endParaRPr>
              </a:p>
            </p:txBody>
          </p:sp>
          <p:sp>
            <p:nvSpPr>
              <p:cNvPr id="2" name="Isosceles Triangle 1"/>
              <p:cNvSpPr/>
              <p:nvPr/>
            </p:nvSpPr>
            <p:spPr>
              <a:xfrm>
                <a:off x="1241659" y="612932"/>
                <a:ext cx="2634628" cy="3670305"/>
              </a:xfrm>
              <a:prstGeom prst="triangle">
                <a:avLst>
                  <a:gd name="adj" fmla="val 100000"/>
                </a:avLst>
              </a:prstGeom>
              <a:ln w="76200">
                <a:solidFill>
                  <a:schemeClr val="tx1"/>
                </a:solidFill>
              </a:ln>
            </p:spPr>
            <p:txBody>
              <a:bodyPr wrap="square" rtlCol="0" anchor="ctr">
                <a:spAutoFit/>
              </a:bodyPr>
              <a:lstStyle/>
              <a:p>
                <a:pPr marL="342900" indent="-342900" algn="ctr">
                  <a:buAutoNum type="arabicPeriod"/>
                </a:pPr>
                <a:endParaRPr lang="en-US" sz="3200" b="1" dirty="0" smtClean="0">
                  <a:latin typeface="Times-Bold"/>
                </a:endParaRPr>
              </a:p>
            </p:txBody>
          </p:sp>
          <p:sp>
            <p:nvSpPr>
              <p:cNvPr id="3" name="Oval 2"/>
              <p:cNvSpPr/>
              <p:nvPr/>
            </p:nvSpPr>
            <p:spPr>
              <a:xfrm>
                <a:off x="3608898" y="410801"/>
                <a:ext cx="457200" cy="457200"/>
              </a:xfrm>
              <a:prstGeom prst="ellipse">
                <a:avLst/>
              </a:prstGeom>
              <a:solidFill>
                <a:srgbClr val="7030A0"/>
              </a:solidFill>
            </p:spPr>
            <p:txBody>
              <a:bodyPr wrap="square" rtlCol="0" anchor="ctr">
                <a:spAutoFit/>
              </a:bodyPr>
              <a:lstStyle/>
              <a:p>
                <a:pPr marL="342900" indent="-342900" algn="ctr">
                  <a:buAutoNum type="arabicPeriod"/>
                </a:pPr>
                <a:endParaRPr lang="en-US" sz="3200" b="1" dirty="0" smtClean="0">
                  <a:latin typeface="Times-Bold"/>
                </a:endParaRPr>
              </a:p>
            </p:txBody>
          </p:sp>
          <p:sp>
            <p:nvSpPr>
              <p:cNvPr id="5" name="TextBox 4"/>
              <p:cNvSpPr txBox="1"/>
              <p:nvPr/>
            </p:nvSpPr>
            <p:spPr>
              <a:xfrm>
                <a:off x="80834" y="3530457"/>
                <a:ext cx="1212782" cy="1263275"/>
              </a:xfrm>
              <a:prstGeom prst="rect">
                <a:avLst/>
              </a:prstGeom>
              <a:solidFill>
                <a:schemeClr val="bg1"/>
              </a:solidFill>
            </p:spPr>
            <p:txBody>
              <a:bodyPr wrap="square" rtlCol="0">
                <a:spAutoFit/>
              </a:bodyPr>
              <a:lstStyle/>
              <a:p>
                <a:pPr algn="ctr"/>
                <a:r>
                  <a:rPr lang="en-US" sz="5400" dirty="0">
                    <a:solidFill>
                      <a:srgbClr val="7030A0"/>
                    </a:solidFill>
                  </a:rPr>
                  <a:t>p</a:t>
                </a:r>
              </a:p>
            </p:txBody>
          </p:sp>
          <p:sp>
            <p:nvSpPr>
              <p:cNvPr id="4" name="Oval 3"/>
              <p:cNvSpPr/>
              <p:nvPr/>
            </p:nvSpPr>
            <p:spPr>
              <a:xfrm>
                <a:off x="1051848" y="3970543"/>
                <a:ext cx="457200" cy="457200"/>
              </a:xfrm>
              <a:prstGeom prst="ellipse">
                <a:avLst/>
              </a:prstGeom>
              <a:solidFill>
                <a:srgbClr val="7030A0"/>
              </a:solidFill>
            </p:spPr>
            <p:txBody>
              <a:bodyPr wrap="square" rtlCol="0" anchor="ctr">
                <a:spAutoFit/>
              </a:bodyPr>
              <a:lstStyle/>
              <a:p>
                <a:pPr marL="342900" indent="-342900" algn="ctr">
                  <a:buAutoNum type="arabicPeriod"/>
                </a:pPr>
                <a:endParaRPr lang="en-US" sz="3200" b="1" dirty="0" smtClean="0">
                  <a:latin typeface="Times-Bold"/>
                </a:endParaRPr>
              </a:p>
            </p:txBody>
          </p:sp>
        </p:grpSp>
      </p:grpSp>
      <p:sp>
        <p:nvSpPr>
          <p:cNvPr id="7" name="TextBox 6"/>
          <p:cNvSpPr txBox="1"/>
          <p:nvPr/>
        </p:nvSpPr>
        <p:spPr>
          <a:xfrm>
            <a:off x="3676462" y="210721"/>
            <a:ext cx="4732751" cy="3462486"/>
          </a:xfrm>
          <a:prstGeom prst="rect">
            <a:avLst/>
          </a:prstGeom>
          <a:noFill/>
        </p:spPr>
        <p:txBody>
          <a:bodyPr wrap="square" rtlCol="0">
            <a:spAutoFit/>
          </a:bodyPr>
          <a:lstStyle/>
          <a:p>
            <a:r>
              <a:rPr lang="en-US" sz="2800" dirty="0" smtClean="0"/>
              <a:t>d(</a:t>
            </a:r>
            <a:r>
              <a:rPr lang="en-US" sz="2800" b="1" dirty="0" smtClean="0"/>
              <a:t>p</a:t>
            </a:r>
            <a:r>
              <a:rPr lang="en-US" sz="2800" dirty="0" smtClean="0"/>
              <a:t>, </a:t>
            </a:r>
            <a:r>
              <a:rPr lang="en-US" sz="2800" b="1" dirty="0"/>
              <a:t>q</a:t>
            </a:r>
            <a:r>
              <a:rPr lang="en-US" sz="2800" dirty="0" smtClean="0"/>
              <a:t>) = ??</a:t>
            </a:r>
          </a:p>
          <a:p>
            <a:endParaRPr lang="en-US" sz="2800" dirty="0" smtClean="0"/>
          </a:p>
          <a:p>
            <a:endParaRPr lang="en-US" sz="1100" dirty="0"/>
          </a:p>
          <a:p>
            <a:r>
              <a:rPr lang="en-US" sz="2800" dirty="0" err="1" smtClean="0"/>
              <a:t>Chebyshev</a:t>
            </a:r>
            <a:r>
              <a:rPr lang="en-US" sz="2800" dirty="0" smtClean="0"/>
              <a:t> distance</a:t>
            </a:r>
          </a:p>
          <a:p>
            <a:endParaRPr lang="en-US" sz="2800" dirty="0"/>
          </a:p>
          <a:p>
            <a:endParaRPr lang="en-US" sz="2800" dirty="0" smtClean="0"/>
          </a:p>
          <a:p>
            <a:endParaRPr lang="en-US" sz="3600" dirty="0"/>
          </a:p>
          <a:p>
            <a:r>
              <a:rPr lang="en-US" sz="3200" dirty="0"/>
              <a:t> </a:t>
            </a:r>
            <a:r>
              <a:rPr lang="en-US" sz="3200" dirty="0" smtClean="0"/>
              <a:t>                  =  max{3, 4} = 4</a:t>
            </a:r>
          </a:p>
        </p:txBody>
      </p:sp>
      <p:grpSp>
        <p:nvGrpSpPr>
          <p:cNvPr id="8" name="Group 7"/>
          <p:cNvGrpSpPr/>
          <p:nvPr/>
        </p:nvGrpSpPr>
        <p:grpSpPr>
          <a:xfrm>
            <a:off x="4116260" y="2109803"/>
            <a:ext cx="4101698" cy="755830"/>
            <a:chOff x="4034617" y="5501240"/>
            <a:chExt cx="4101698" cy="755830"/>
          </a:xfrm>
        </p:grpSpPr>
        <p:pic>
          <p:nvPicPr>
            <p:cNvPr id="9" name="Picture 8"/>
            <p:cNvPicPr>
              <a:picLocks noChangeAspect="1"/>
            </p:cNvPicPr>
            <p:nvPr/>
          </p:nvPicPr>
          <p:blipFill rotWithShape="1">
            <a:blip r:embed="rId2"/>
            <a:srcRect l="50528" t="3859"/>
            <a:stretch/>
          </p:blipFill>
          <p:spPr>
            <a:xfrm>
              <a:off x="5428646" y="5553775"/>
              <a:ext cx="2707669" cy="703295"/>
            </a:xfrm>
            <a:prstGeom prst="rect">
              <a:avLst/>
            </a:prstGeom>
          </p:spPr>
        </p:pic>
        <p:pic>
          <p:nvPicPr>
            <p:cNvPr id="22" name="Picture 21"/>
            <p:cNvPicPr>
              <a:picLocks noChangeAspect="1"/>
            </p:cNvPicPr>
            <p:nvPr/>
          </p:nvPicPr>
          <p:blipFill>
            <a:blip r:embed="rId3"/>
            <a:stretch>
              <a:fillRect/>
            </a:stretch>
          </p:blipFill>
          <p:spPr>
            <a:xfrm>
              <a:off x="4034617" y="5501240"/>
              <a:ext cx="1446177" cy="630711"/>
            </a:xfrm>
            <a:prstGeom prst="rect">
              <a:avLst/>
            </a:prstGeom>
          </p:spPr>
        </p:pic>
      </p:grpSp>
    </p:spTree>
    <p:extLst>
      <p:ext uri="{BB962C8B-B14F-4D97-AF65-F5344CB8AC3E}">
        <p14:creationId xmlns:p14="http://schemas.microsoft.com/office/powerpoint/2010/main" val="12081368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a:grpSpLocks noChangeAspect="1"/>
          </p:cNvGrpSpPr>
          <p:nvPr/>
        </p:nvGrpSpPr>
        <p:grpSpPr>
          <a:xfrm>
            <a:off x="77290" y="-55321"/>
            <a:ext cx="3513220" cy="3961609"/>
            <a:chOff x="80834" y="-104937"/>
            <a:chExt cx="4806692" cy="5420168"/>
          </a:xfrm>
        </p:grpSpPr>
        <p:sp>
          <p:nvSpPr>
            <p:cNvPr id="20" name="TextBox 19"/>
            <p:cNvSpPr txBox="1"/>
            <p:nvPr/>
          </p:nvSpPr>
          <p:spPr>
            <a:xfrm>
              <a:off x="1456921" y="1720381"/>
              <a:ext cx="1212783" cy="1136947"/>
            </a:xfrm>
            <a:prstGeom prst="rect">
              <a:avLst/>
            </a:prstGeom>
            <a:solidFill>
              <a:schemeClr val="bg1"/>
            </a:solidFill>
          </p:spPr>
          <p:txBody>
            <a:bodyPr wrap="square" rtlCol="0">
              <a:spAutoFit/>
            </a:bodyPr>
            <a:lstStyle/>
            <a:p>
              <a:pPr algn="ctr"/>
              <a:r>
                <a:rPr lang="en-US" sz="4800" dirty="0"/>
                <a:t>5</a:t>
              </a:r>
            </a:p>
          </p:txBody>
        </p:sp>
        <p:sp>
          <p:nvSpPr>
            <p:cNvPr id="19" name="TextBox 18"/>
            <p:cNvSpPr txBox="1"/>
            <p:nvPr/>
          </p:nvSpPr>
          <p:spPr>
            <a:xfrm>
              <a:off x="3674742" y="2181334"/>
              <a:ext cx="1212784" cy="1136947"/>
            </a:xfrm>
            <a:prstGeom prst="rect">
              <a:avLst/>
            </a:prstGeom>
            <a:solidFill>
              <a:schemeClr val="bg1"/>
            </a:solidFill>
          </p:spPr>
          <p:txBody>
            <a:bodyPr wrap="square" rtlCol="0">
              <a:spAutoFit/>
            </a:bodyPr>
            <a:lstStyle/>
            <a:p>
              <a:pPr algn="ctr"/>
              <a:r>
                <a:rPr lang="en-US" sz="4800" dirty="0"/>
                <a:t>4</a:t>
              </a:r>
            </a:p>
          </p:txBody>
        </p:sp>
        <p:sp>
          <p:nvSpPr>
            <p:cNvPr id="18" name="TextBox 17"/>
            <p:cNvSpPr txBox="1"/>
            <p:nvPr/>
          </p:nvSpPr>
          <p:spPr>
            <a:xfrm>
              <a:off x="2075966" y="4178284"/>
              <a:ext cx="1212783" cy="1136947"/>
            </a:xfrm>
            <a:prstGeom prst="rect">
              <a:avLst/>
            </a:prstGeom>
            <a:solidFill>
              <a:schemeClr val="bg1"/>
            </a:solidFill>
          </p:spPr>
          <p:txBody>
            <a:bodyPr wrap="square" rtlCol="0">
              <a:spAutoFit/>
            </a:bodyPr>
            <a:lstStyle/>
            <a:p>
              <a:pPr algn="ctr"/>
              <a:r>
                <a:rPr lang="en-US" sz="4800" dirty="0" smtClean="0"/>
                <a:t>3</a:t>
              </a:r>
              <a:endParaRPr lang="en-US" sz="4800" dirty="0"/>
            </a:p>
          </p:txBody>
        </p:sp>
        <p:grpSp>
          <p:nvGrpSpPr>
            <p:cNvPr id="17" name="Group 16"/>
            <p:cNvGrpSpPr/>
            <p:nvPr/>
          </p:nvGrpSpPr>
          <p:grpSpPr>
            <a:xfrm>
              <a:off x="80834" y="-104937"/>
              <a:ext cx="3985264" cy="4898669"/>
              <a:chOff x="80834" y="-104937"/>
              <a:chExt cx="3985264" cy="4898669"/>
            </a:xfrm>
          </p:grpSpPr>
          <p:sp>
            <p:nvSpPr>
              <p:cNvPr id="6" name="TextBox 5"/>
              <p:cNvSpPr txBox="1"/>
              <p:nvPr/>
            </p:nvSpPr>
            <p:spPr>
              <a:xfrm>
                <a:off x="2643964" y="-104937"/>
                <a:ext cx="1212783" cy="1263275"/>
              </a:xfrm>
              <a:prstGeom prst="rect">
                <a:avLst/>
              </a:prstGeom>
              <a:solidFill>
                <a:schemeClr val="bg1"/>
              </a:solidFill>
            </p:spPr>
            <p:txBody>
              <a:bodyPr wrap="square" rtlCol="0">
                <a:spAutoFit/>
              </a:bodyPr>
              <a:lstStyle/>
              <a:p>
                <a:pPr algn="ctr"/>
                <a:r>
                  <a:rPr lang="en-US" sz="5400" dirty="0" smtClean="0">
                    <a:solidFill>
                      <a:srgbClr val="7030A0"/>
                    </a:solidFill>
                  </a:rPr>
                  <a:t>q</a:t>
                </a:r>
                <a:endParaRPr lang="en-US" sz="5400" dirty="0">
                  <a:solidFill>
                    <a:srgbClr val="7030A0"/>
                  </a:solidFill>
                </a:endParaRPr>
              </a:p>
            </p:txBody>
          </p:sp>
          <p:sp>
            <p:nvSpPr>
              <p:cNvPr id="2" name="Isosceles Triangle 1"/>
              <p:cNvSpPr/>
              <p:nvPr/>
            </p:nvSpPr>
            <p:spPr>
              <a:xfrm>
                <a:off x="1241659" y="612932"/>
                <a:ext cx="2634628" cy="3670305"/>
              </a:xfrm>
              <a:prstGeom prst="triangle">
                <a:avLst>
                  <a:gd name="adj" fmla="val 100000"/>
                </a:avLst>
              </a:prstGeom>
              <a:ln w="76200">
                <a:solidFill>
                  <a:schemeClr val="tx1"/>
                </a:solidFill>
              </a:ln>
            </p:spPr>
            <p:txBody>
              <a:bodyPr wrap="square" rtlCol="0" anchor="ctr">
                <a:spAutoFit/>
              </a:bodyPr>
              <a:lstStyle/>
              <a:p>
                <a:pPr marL="342900" indent="-342900" algn="ctr">
                  <a:buAutoNum type="arabicPeriod"/>
                </a:pPr>
                <a:endParaRPr lang="en-US" sz="3200" b="1" dirty="0" smtClean="0">
                  <a:latin typeface="Times-Bold"/>
                </a:endParaRPr>
              </a:p>
            </p:txBody>
          </p:sp>
          <p:sp>
            <p:nvSpPr>
              <p:cNvPr id="3" name="Oval 2"/>
              <p:cNvSpPr/>
              <p:nvPr/>
            </p:nvSpPr>
            <p:spPr>
              <a:xfrm>
                <a:off x="3608898" y="410801"/>
                <a:ext cx="457200" cy="457200"/>
              </a:xfrm>
              <a:prstGeom prst="ellipse">
                <a:avLst/>
              </a:prstGeom>
              <a:solidFill>
                <a:srgbClr val="7030A0"/>
              </a:solidFill>
            </p:spPr>
            <p:txBody>
              <a:bodyPr wrap="square" rtlCol="0" anchor="ctr">
                <a:spAutoFit/>
              </a:bodyPr>
              <a:lstStyle/>
              <a:p>
                <a:pPr marL="342900" indent="-342900" algn="ctr">
                  <a:buAutoNum type="arabicPeriod"/>
                </a:pPr>
                <a:endParaRPr lang="en-US" sz="3200" b="1" dirty="0" smtClean="0">
                  <a:latin typeface="Times-Bold"/>
                </a:endParaRPr>
              </a:p>
            </p:txBody>
          </p:sp>
          <p:sp>
            <p:nvSpPr>
              <p:cNvPr id="5" name="TextBox 4"/>
              <p:cNvSpPr txBox="1"/>
              <p:nvPr/>
            </p:nvSpPr>
            <p:spPr>
              <a:xfrm>
                <a:off x="80834" y="3530457"/>
                <a:ext cx="1212782" cy="1263275"/>
              </a:xfrm>
              <a:prstGeom prst="rect">
                <a:avLst/>
              </a:prstGeom>
              <a:solidFill>
                <a:schemeClr val="bg1"/>
              </a:solidFill>
            </p:spPr>
            <p:txBody>
              <a:bodyPr wrap="square" rtlCol="0">
                <a:spAutoFit/>
              </a:bodyPr>
              <a:lstStyle/>
              <a:p>
                <a:pPr algn="ctr"/>
                <a:r>
                  <a:rPr lang="en-US" sz="5400" dirty="0">
                    <a:solidFill>
                      <a:srgbClr val="7030A0"/>
                    </a:solidFill>
                  </a:rPr>
                  <a:t>p</a:t>
                </a:r>
              </a:p>
            </p:txBody>
          </p:sp>
          <p:sp>
            <p:nvSpPr>
              <p:cNvPr id="4" name="Oval 3"/>
              <p:cNvSpPr/>
              <p:nvPr/>
            </p:nvSpPr>
            <p:spPr>
              <a:xfrm>
                <a:off x="1051848" y="3970543"/>
                <a:ext cx="457200" cy="457200"/>
              </a:xfrm>
              <a:prstGeom prst="ellipse">
                <a:avLst/>
              </a:prstGeom>
              <a:solidFill>
                <a:srgbClr val="7030A0"/>
              </a:solidFill>
            </p:spPr>
            <p:txBody>
              <a:bodyPr wrap="square" rtlCol="0" anchor="ctr">
                <a:spAutoFit/>
              </a:bodyPr>
              <a:lstStyle/>
              <a:p>
                <a:pPr marL="342900" indent="-342900" algn="ctr">
                  <a:buAutoNum type="arabicPeriod"/>
                </a:pPr>
                <a:endParaRPr lang="en-US" sz="3200" b="1" dirty="0" smtClean="0">
                  <a:latin typeface="Times-Bold"/>
                </a:endParaRPr>
              </a:p>
            </p:txBody>
          </p:sp>
        </p:grpSp>
      </p:grpSp>
      <p:sp>
        <p:nvSpPr>
          <p:cNvPr id="7" name="TextBox 6"/>
          <p:cNvSpPr txBox="1"/>
          <p:nvPr/>
        </p:nvSpPr>
        <p:spPr>
          <a:xfrm>
            <a:off x="3676463" y="210721"/>
            <a:ext cx="3195588" cy="6078587"/>
          </a:xfrm>
          <a:prstGeom prst="rect">
            <a:avLst/>
          </a:prstGeom>
          <a:noFill/>
        </p:spPr>
        <p:txBody>
          <a:bodyPr wrap="square" rtlCol="0">
            <a:spAutoFit/>
          </a:bodyPr>
          <a:lstStyle/>
          <a:p>
            <a:r>
              <a:rPr lang="en-US" sz="2800" dirty="0" smtClean="0"/>
              <a:t>d(</a:t>
            </a:r>
            <a:r>
              <a:rPr lang="en-US" sz="2800" b="1" dirty="0" smtClean="0"/>
              <a:t>p</a:t>
            </a:r>
            <a:r>
              <a:rPr lang="en-US" sz="2800" dirty="0" smtClean="0"/>
              <a:t>, </a:t>
            </a:r>
            <a:r>
              <a:rPr lang="en-US" sz="2800" b="1" dirty="0"/>
              <a:t>q</a:t>
            </a:r>
            <a:r>
              <a:rPr lang="en-US" sz="2800" dirty="0" smtClean="0"/>
              <a:t>) = ??</a:t>
            </a:r>
          </a:p>
          <a:p>
            <a:endParaRPr lang="en-US" sz="2800" dirty="0"/>
          </a:p>
          <a:p>
            <a:r>
              <a:rPr lang="en-US" sz="2800" dirty="0" smtClean="0"/>
              <a:t>Euclidean  </a:t>
            </a:r>
          </a:p>
          <a:p>
            <a:endParaRPr lang="en-US" dirty="0"/>
          </a:p>
          <a:p>
            <a:r>
              <a:rPr lang="en-US" sz="2800" dirty="0" smtClean="0"/>
              <a:t>                           </a:t>
            </a:r>
            <a:r>
              <a:rPr lang="en-US" sz="3200" dirty="0" smtClean="0"/>
              <a:t>5</a:t>
            </a:r>
            <a:r>
              <a:rPr lang="en-US" sz="2800" dirty="0" smtClean="0"/>
              <a:t>                              </a:t>
            </a:r>
          </a:p>
          <a:p>
            <a:endParaRPr lang="en-US" sz="2800" dirty="0" smtClean="0"/>
          </a:p>
          <a:p>
            <a:endParaRPr lang="en-US" sz="1200" dirty="0"/>
          </a:p>
          <a:p>
            <a:r>
              <a:rPr lang="en-US" sz="2800" dirty="0" err="1" smtClean="0"/>
              <a:t>Minkowski</a:t>
            </a:r>
            <a:r>
              <a:rPr lang="en-US" sz="2800" dirty="0" smtClean="0"/>
              <a:t> </a:t>
            </a:r>
            <a:r>
              <a:rPr lang="en-US" sz="2800" dirty="0"/>
              <a:t>distance</a:t>
            </a:r>
          </a:p>
          <a:p>
            <a:endParaRPr lang="en-US" sz="2800" dirty="0" smtClean="0"/>
          </a:p>
          <a:p>
            <a:r>
              <a:rPr lang="en-US" sz="2800" dirty="0" smtClean="0"/>
              <a:t>                           </a:t>
            </a:r>
            <a:r>
              <a:rPr lang="en-US" sz="3200" dirty="0" smtClean="0"/>
              <a:t>7</a:t>
            </a:r>
            <a:endParaRPr lang="en-US" sz="2800" dirty="0"/>
          </a:p>
          <a:p>
            <a:endParaRPr lang="en-US" sz="2800" dirty="0" smtClean="0"/>
          </a:p>
          <a:p>
            <a:endParaRPr lang="en-US" sz="1100" dirty="0"/>
          </a:p>
          <a:p>
            <a:r>
              <a:rPr lang="en-US" sz="2800" dirty="0" err="1" smtClean="0"/>
              <a:t>Chebyshev</a:t>
            </a:r>
            <a:r>
              <a:rPr lang="en-US" sz="2800" dirty="0" smtClean="0"/>
              <a:t> distance</a:t>
            </a:r>
          </a:p>
          <a:p>
            <a:endParaRPr lang="en-US" sz="2200" dirty="0"/>
          </a:p>
          <a:p>
            <a:r>
              <a:rPr lang="en-US" sz="2800" dirty="0" smtClean="0"/>
              <a:t>                           </a:t>
            </a:r>
            <a:r>
              <a:rPr lang="en-US" sz="3200" dirty="0" smtClean="0"/>
              <a:t>4</a:t>
            </a:r>
            <a:endParaRPr lang="en-US" sz="2800" dirty="0" smtClean="0"/>
          </a:p>
        </p:txBody>
      </p:sp>
      <p:pic>
        <p:nvPicPr>
          <p:cNvPr id="15" name="Picture 14"/>
          <p:cNvPicPr>
            <a:picLocks noChangeAspect="1"/>
          </p:cNvPicPr>
          <p:nvPr/>
        </p:nvPicPr>
        <p:blipFill>
          <a:blip r:embed="rId2"/>
          <a:stretch>
            <a:fillRect/>
          </a:stretch>
        </p:blipFill>
        <p:spPr>
          <a:xfrm>
            <a:off x="4142092" y="3735065"/>
            <a:ext cx="1665923" cy="502920"/>
          </a:xfrm>
          <a:prstGeom prst="rect">
            <a:avLst/>
          </a:prstGeom>
        </p:spPr>
      </p:pic>
      <p:pic>
        <p:nvPicPr>
          <p:cNvPr id="23" name="Picture 22"/>
          <p:cNvPicPr>
            <a:picLocks noChangeAspect="1"/>
          </p:cNvPicPr>
          <p:nvPr/>
        </p:nvPicPr>
        <p:blipFill>
          <a:blip r:embed="rId2"/>
          <a:stretch>
            <a:fillRect/>
          </a:stretch>
        </p:blipFill>
        <p:spPr>
          <a:xfrm>
            <a:off x="4142092" y="1779756"/>
            <a:ext cx="1665923" cy="502920"/>
          </a:xfrm>
          <a:prstGeom prst="rect">
            <a:avLst/>
          </a:prstGeom>
        </p:spPr>
      </p:pic>
      <p:pic>
        <p:nvPicPr>
          <p:cNvPr id="24" name="Picture 23"/>
          <p:cNvPicPr>
            <a:picLocks noChangeAspect="1"/>
          </p:cNvPicPr>
          <p:nvPr/>
        </p:nvPicPr>
        <p:blipFill>
          <a:blip r:embed="rId2"/>
          <a:stretch>
            <a:fillRect/>
          </a:stretch>
        </p:blipFill>
        <p:spPr>
          <a:xfrm>
            <a:off x="4142092" y="5600342"/>
            <a:ext cx="1665923" cy="502920"/>
          </a:xfrm>
          <a:prstGeom prst="rect">
            <a:avLst/>
          </a:prstGeom>
        </p:spPr>
      </p:pic>
    </p:spTree>
    <p:extLst>
      <p:ext uri="{BB962C8B-B14F-4D97-AF65-F5344CB8AC3E}">
        <p14:creationId xmlns:p14="http://schemas.microsoft.com/office/powerpoint/2010/main" val="14127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a:grpSpLocks noChangeAspect="1"/>
          </p:cNvGrpSpPr>
          <p:nvPr/>
        </p:nvGrpSpPr>
        <p:grpSpPr>
          <a:xfrm>
            <a:off x="77290" y="-55321"/>
            <a:ext cx="3513220" cy="3961609"/>
            <a:chOff x="80834" y="-104937"/>
            <a:chExt cx="4806692" cy="5420168"/>
          </a:xfrm>
        </p:grpSpPr>
        <p:sp>
          <p:nvSpPr>
            <p:cNvPr id="20" name="TextBox 19"/>
            <p:cNvSpPr txBox="1"/>
            <p:nvPr/>
          </p:nvSpPr>
          <p:spPr>
            <a:xfrm>
              <a:off x="1456921" y="1720381"/>
              <a:ext cx="1212783" cy="1136947"/>
            </a:xfrm>
            <a:prstGeom prst="rect">
              <a:avLst/>
            </a:prstGeom>
            <a:solidFill>
              <a:schemeClr val="bg1"/>
            </a:solidFill>
          </p:spPr>
          <p:txBody>
            <a:bodyPr wrap="square" rtlCol="0">
              <a:spAutoFit/>
            </a:bodyPr>
            <a:lstStyle/>
            <a:p>
              <a:pPr algn="ctr"/>
              <a:r>
                <a:rPr lang="en-US" sz="4800" dirty="0"/>
                <a:t>5</a:t>
              </a:r>
            </a:p>
          </p:txBody>
        </p:sp>
        <p:sp>
          <p:nvSpPr>
            <p:cNvPr id="19" name="TextBox 18"/>
            <p:cNvSpPr txBox="1"/>
            <p:nvPr/>
          </p:nvSpPr>
          <p:spPr>
            <a:xfrm>
              <a:off x="3674742" y="2181334"/>
              <a:ext cx="1212784" cy="1136947"/>
            </a:xfrm>
            <a:prstGeom prst="rect">
              <a:avLst/>
            </a:prstGeom>
            <a:solidFill>
              <a:schemeClr val="bg1"/>
            </a:solidFill>
          </p:spPr>
          <p:txBody>
            <a:bodyPr wrap="square" rtlCol="0">
              <a:spAutoFit/>
            </a:bodyPr>
            <a:lstStyle/>
            <a:p>
              <a:pPr algn="ctr"/>
              <a:r>
                <a:rPr lang="en-US" sz="4800" dirty="0"/>
                <a:t>4</a:t>
              </a:r>
            </a:p>
          </p:txBody>
        </p:sp>
        <p:sp>
          <p:nvSpPr>
            <p:cNvPr id="18" name="TextBox 17"/>
            <p:cNvSpPr txBox="1"/>
            <p:nvPr/>
          </p:nvSpPr>
          <p:spPr>
            <a:xfrm>
              <a:off x="2075966" y="4178284"/>
              <a:ext cx="1212783" cy="1136947"/>
            </a:xfrm>
            <a:prstGeom prst="rect">
              <a:avLst/>
            </a:prstGeom>
            <a:solidFill>
              <a:schemeClr val="bg1"/>
            </a:solidFill>
          </p:spPr>
          <p:txBody>
            <a:bodyPr wrap="square" rtlCol="0">
              <a:spAutoFit/>
            </a:bodyPr>
            <a:lstStyle/>
            <a:p>
              <a:pPr algn="ctr"/>
              <a:r>
                <a:rPr lang="en-US" sz="4800" dirty="0" smtClean="0"/>
                <a:t>3</a:t>
              </a:r>
              <a:endParaRPr lang="en-US" sz="4800" dirty="0"/>
            </a:p>
          </p:txBody>
        </p:sp>
        <p:grpSp>
          <p:nvGrpSpPr>
            <p:cNvPr id="17" name="Group 16"/>
            <p:cNvGrpSpPr/>
            <p:nvPr/>
          </p:nvGrpSpPr>
          <p:grpSpPr>
            <a:xfrm>
              <a:off x="80834" y="-104937"/>
              <a:ext cx="3985264" cy="4898669"/>
              <a:chOff x="80834" y="-104937"/>
              <a:chExt cx="3985264" cy="4898669"/>
            </a:xfrm>
          </p:grpSpPr>
          <p:sp>
            <p:nvSpPr>
              <p:cNvPr id="6" name="TextBox 5"/>
              <p:cNvSpPr txBox="1"/>
              <p:nvPr/>
            </p:nvSpPr>
            <p:spPr>
              <a:xfrm>
                <a:off x="2643964" y="-104937"/>
                <a:ext cx="1212783" cy="1263275"/>
              </a:xfrm>
              <a:prstGeom prst="rect">
                <a:avLst/>
              </a:prstGeom>
              <a:solidFill>
                <a:schemeClr val="bg1"/>
              </a:solidFill>
            </p:spPr>
            <p:txBody>
              <a:bodyPr wrap="square" rtlCol="0">
                <a:spAutoFit/>
              </a:bodyPr>
              <a:lstStyle/>
              <a:p>
                <a:pPr algn="ctr"/>
                <a:r>
                  <a:rPr lang="en-US" sz="5400" dirty="0" smtClean="0">
                    <a:solidFill>
                      <a:srgbClr val="7030A0"/>
                    </a:solidFill>
                  </a:rPr>
                  <a:t>q</a:t>
                </a:r>
                <a:endParaRPr lang="en-US" sz="5400" dirty="0">
                  <a:solidFill>
                    <a:srgbClr val="7030A0"/>
                  </a:solidFill>
                </a:endParaRPr>
              </a:p>
            </p:txBody>
          </p:sp>
          <p:sp>
            <p:nvSpPr>
              <p:cNvPr id="2" name="Isosceles Triangle 1"/>
              <p:cNvSpPr/>
              <p:nvPr/>
            </p:nvSpPr>
            <p:spPr>
              <a:xfrm>
                <a:off x="1241659" y="612932"/>
                <a:ext cx="2634628" cy="3670305"/>
              </a:xfrm>
              <a:prstGeom prst="triangle">
                <a:avLst>
                  <a:gd name="adj" fmla="val 100000"/>
                </a:avLst>
              </a:prstGeom>
              <a:ln w="76200">
                <a:solidFill>
                  <a:schemeClr val="tx1"/>
                </a:solidFill>
              </a:ln>
            </p:spPr>
            <p:txBody>
              <a:bodyPr wrap="square" rtlCol="0" anchor="ctr">
                <a:spAutoFit/>
              </a:bodyPr>
              <a:lstStyle/>
              <a:p>
                <a:pPr marL="342900" indent="-342900" algn="ctr">
                  <a:buAutoNum type="arabicPeriod"/>
                </a:pPr>
                <a:endParaRPr lang="en-US" sz="3200" b="1" dirty="0" smtClean="0">
                  <a:latin typeface="Times-Bold"/>
                </a:endParaRPr>
              </a:p>
            </p:txBody>
          </p:sp>
          <p:sp>
            <p:nvSpPr>
              <p:cNvPr id="3" name="Oval 2"/>
              <p:cNvSpPr/>
              <p:nvPr/>
            </p:nvSpPr>
            <p:spPr>
              <a:xfrm>
                <a:off x="3608898" y="410801"/>
                <a:ext cx="457200" cy="457200"/>
              </a:xfrm>
              <a:prstGeom prst="ellipse">
                <a:avLst/>
              </a:prstGeom>
              <a:solidFill>
                <a:srgbClr val="7030A0"/>
              </a:solidFill>
            </p:spPr>
            <p:txBody>
              <a:bodyPr wrap="square" rtlCol="0" anchor="ctr">
                <a:spAutoFit/>
              </a:bodyPr>
              <a:lstStyle/>
              <a:p>
                <a:pPr marL="342900" indent="-342900" algn="ctr">
                  <a:buAutoNum type="arabicPeriod"/>
                </a:pPr>
                <a:endParaRPr lang="en-US" sz="3200" b="1" dirty="0" smtClean="0">
                  <a:latin typeface="Times-Bold"/>
                </a:endParaRPr>
              </a:p>
            </p:txBody>
          </p:sp>
          <p:sp>
            <p:nvSpPr>
              <p:cNvPr id="5" name="TextBox 4"/>
              <p:cNvSpPr txBox="1"/>
              <p:nvPr/>
            </p:nvSpPr>
            <p:spPr>
              <a:xfrm>
                <a:off x="80834" y="3530457"/>
                <a:ext cx="1212782" cy="1263275"/>
              </a:xfrm>
              <a:prstGeom prst="rect">
                <a:avLst/>
              </a:prstGeom>
              <a:solidFill>
                <a:schemeClr val="bg1"/>
              </a:solidFill>
            </p:spPr>
            <p:txBody>
              <a:bodyPr wrap="square" rtlCol="0">
                <a:spAutoFit/>
              </a:bodyPr>
              <a:lstStyle/>
              <a:p>
                <a:pPr algn="ctr"/>
                <a:r>
                  <a:rPr lang="en-US" sz="5400" dirty="0">
                    <a:solidFill>
                      <a:srgbClr val="7030A0"/>
                    </a:solidFill>
                  </a:rPr>
                  <a:t>p</a:t>
                </a:r>
              </a:p>
            </p:txBody>
          </p:sp>
          <p:sp>
            <p:nvSpPr>
              <p:cNvPr id="4" name="Oval 3"/>
              <p:cNvSpPr/>
              <p:nvPr/>
            </p:nvSpPr>
            <p:spPr>
              <a:xfrm>
                <a:off x="1051848" y="3970543"/>
                <a:ext cx="457200" cy="457200"/>
              </a:xfrm>
              <a:prstGeom prst="ellipse">
                <a:avLst/>
              </a:prstGeom>
              <a:solidFill>
                <a:srgbClr val="7030A0"/>
              </a:solidFill>
            </p:spPr>
            <p:txBody>
              <a:bodyPr wrap="square" rtlCol="0" anchor="ctr">
                <a:spAutoFit/>
              </a:bodyPr>
              <a:lstStyle/>
              <a:p>
                <a:pPr marL="342900" indent="-342900" algn="ctr">
                  <a:buAutoNum type="arabicPeriod"/>
                </a:pPr>
                <a:endParaRPr lang="en-US" sz="3200" b="1" dirty="0" smtClean="0">
                  <a:latin typeface="Times-Bold"/>
                </a:endParaRPr>
              </a:p>
            </p:txBody>
          </p:sp>
        </p:grpSp>
      </p:grpSp>
      <p:sp>
        <p:nvSpPr>
          <p:cNvPr id="7" name="TextBox 6"/>
          <p:cNvSpPr txBox="1"/>
          <p:nvPr/>
        </p:nvSpPr>
        <p:spPr>
          <a:xfrm>
            <a:off x="3676463" y="210721"/>
            <a:ext cx="3195588" cy="5232202"/>
          </a:xfrm>
          <a:prstGeom prst="rect">
            <a:avLst/>
          </a:prstGeom>
          <a:noFill/>
        </p:spPr>
        <p:txBody>
          <a:bodyPr wrap="square" rtlCol="0">
            <a:spAutoFit/>
          </a:bodyPr>
          <a:lstStyle/>
          <a:p>
            <a:r>
              <a:rPr lang="en-US" sz="2800" dirty="0" smtClean="0"/>
              <a:t>d(</a:t>
            </a:r>
            <a:r>
              <a:rPr lang="en-US" sz="2800" b="1" dirty="0" smtClean="0"/>
              <a:t>p</a:t>
            </a:r>
            <a:r>
              <a:rPr lang="en-US" sz="2800" dirty="0" smtClean="0"/>
              <a:t>, </a:t>
            </a:r>
            <a:r>
              <a:rPr lang="en-US" sz="2800" b="1" dirty="0"/>
              <a:t>q</a:t>
            </a:r>
            <a:r>
              <a:rPr lang="en-US" sz="2800" dirty="0" smtClean="0"/>
              <a:t>) = ??</a:t>
            </a:r>
          </a:p>
          <a:p>
            <a:endParaRPr lang="en-US" sz="2800" dirty="0"/>
          </a:p>
          <a:p>
            <a:r>
              <a:rPr lang="en-US" sz="2800" dirty="0" smtClean="0"/>
              <a:t>Euclidean</a:t>
            </a:r>
          </a:p>
          <a:p>
            <a:endParaRPr lang="en-US" sz="2800" dirty="0"/>
          </a:p>
          <a:p>
            <a:endParaRPr lang="en-US" sz="2800" dirty="0" smtClean="0"/>
          </a:p>
          <a:p>
            <a:endParaRPr lang="en-US" sz="2800" dirty="0" smtClean="0"/>
          </a:p>
          <a:p>
            <a:endParaRPr lang="en-US" sz="1200" dirty="0"/>
          </a:p>
          <a:p>
            <a:r>
              <a:rPr lang="en-US" sz="2800" dirty="0" err="1" smtClean="0"/>
              <a:t>Minkowski</a:t>
            </a:r>
            <a:r>
              <a:rPr lang="en-US" sz="2800" dirty="0" smtClean="0"/>
              <a:t> </a:t>
            </a:r>
            <a:r>
              <a:rPr lang="en-US" sz="2800" dirty="0"/>
              <a:t>distance</a:t>
            </a:r>
          </a:p>
          <a:p>
            <a:endParaRPr lang="en-US" sz="2800" dirty="0" smtClean="0"/>
          </a:p>
          <a:p>
            <a:endParaRPr lang="en-US" sz="2800" dirty="0"/>
          </a:p>
          <a:p>
            <a:endParaRPr lang="en-US" sz="2800" dirty="0" smtClean="0"/>
          </a:p>
          <a:p>
            <a:endParaRPr lang="en-US" sz="1100" dirty="0"/>
          </a:p>
          <a:p>
            <a:r>
              <a:rPr lang="en-US" sz="2800" dirty="0" err="1" smtClean="0"/>
              <a:t>Chebyshev</a:t>
            </a:r>
            <a:r>
              <a:rPr lang="en-US" sz="2800" dirty="0" smtClean="0"/>
              <a:t> distance</a:t>
            </a:r>
          </a:p>
        </p:txBody>
      </p:sp>
      <p:grpSp>
        <p:nvGrpSpPr>
          <p:cNvPr id="13" name="Group 12"/>
          <p:cNvGrpSpPr>
            <a:grpSpLocks noChangeAspect="1"/>
          </p:cNvGrpSpPr>
          <p:nvPr/>
        </p:nvGrpSpPr>
        <p:grpSpPr>
          <a:xfrm>
            <a:off x="4026592" y="1208620"/>
            <a:ext cx="4431465" cy="1554480"/>
            <a:chOff x="3876287" y="3706977"/>
            <a:chExt cx="6625471" cy="2324100"/>
          </a:xfrm>
        </p:grpSpPr>
        <p:pic>
          <p:nvPicPr>
            <p:cNvPr id="10" name="Picture 9"/>
            <p:cNvPicPr>
              <a:picLocks noChangeAspect="1"/>
            </p:cNvPicPr>
            <p:nvPr/>
          </p:nvPicPr>
          <p:blipFill>
            <a:blip r:embed="rId2"/>
            <a:stretch>
              <a:fillRect/>
            </a:stretch>
          </p:blipFill>
          <p:spPr>
            <a:xfrm>
              <a:off x="5986908" y="3706977"/>
              <a:ext cx="4514850" cy="2324100"/>
            </a:xfrm>
            <a:prstGeom prst="rect">
              <a:avLst/>
            </a:prstGeom>
          </p:spPr>
        </p:pic>
        <p:pic>
          <p:nvPicPr>
            <p:cNvPr id="12" name="Picture 11"/>
            <p:cNvPicPr>
              <a:picLocks noChangeAspect="1"/>
            </p:cNvPicPr>
            <p:nvPr/>
          </p:nvPicPr>
          <p:blipFill>
            <a:blip r:embed="rId3"/>
            <a:stretch>
              <a:fillRect/>
            </a:stretch>
          </p:blipFill>
          <p:spPr>
            <a:xfrm>
              <a:off x="3876287" y="4356582"/>
              <a:ext cx="2162175" cy="942975"/>
            </a:xfrm>
            <a:prstGeom prst="rect">
              <a:avLst/>
            </a:prstGeom>
          </p:spPr>
        </p:pic>
      </p:grpSp>
      <p:grpSp>
        <p:nvGrpSpPr>
          <p:cNvPr id="16" name="Group 15"/>
          <p:cNvGrpSpPr/>
          <p:nvPr/>
        </p:nvGrpSpPr>
        <p:grpSpPr>
          <a:xfrm>
            <a:off x="4142092" y="3320140"/>
            <a:ext cx="4728520" cy="1280160"/>
            <a:chOff x="3994940" y="3707287"/>
            <a:chExt cx="4728520" cy="1280160"/>
          </a:xfrm>
        </p:grpSpPr>
        <p:pic>
          <p:nvPicPr>
            <p:cNvPr id="14" name="Picture 13"/>
            <p:cNvPicPr>
              <a:picLocks noChangeAspect="1"/>
            </p:cNvPicPr>
            <p:nvPr/>
          </p:nvPicPr>
          <p:blipFill>
            <a:blip r:embed="rId4"/>
            <a:stretch>
              <a:fillRect/>
            </a:stretch>
          </p:blipFill>
          <p:spPr>
            <a:xfrm>
              <a:off x="5642068" y="3707287"/>
              <a:ext cx="3081392" cy="1280160"/>
            </a:xfrm>
            <a:prstGeom prst="rect">
              <a:avLst/>
            </a:prstGeom>
          </p:spPr>
        </p:pic>
        <p:pic>
          <p:nvPicPr>
            <p:cNvPr id="15" name="Picture 14"/>
            <p:cNvPicPr>
              <a:picLocks noChangeAspect="1"/>
            </p:cNvPicPr>
            <p:nvPr/>
          </p:nvPicPr>
          <p:blipFill>
            <a:blip r:embed="rId5"/>
            <a:stretch>
              <a:fillRect/>
            </a:stretch>
          </p:blipFill>
          <p:spPr>
            <a:xfrm>
              <a:off x="3994940" y="4122212"/>
              <a:ext cx="1665923" cy="502920"/>
            </a:xfrm>
            <a:prstGeom prst="rect">
              <a:avLst/>
            </a:prstGeom>
          </p:spPr>
        </p:pic>
      </p:grpSp>
      <p:grpSp>
        <p:nvGrpSpPr>
          <p:cNvPr id="8" name="Group 7"/>
          <p:cNvGrpSpPr/>
          <p:nvPr/>
        </p:nvGrpSpPr>
        <p:grpSpPr>
          <a:xfrm>
            <a:off x="4034617" y="5501240"/>
            <a:ext cx="4101698" cy="755830"/>
            <a:chOff x="4034617" y="5501240"/>
            <a:chExt cx="4101698" cy="755830"/>
          </a:xfrm>
        </p:grpSpPr>
        <p:pic>
          <p:nvPicPr>
            <p:cNvPr id="9" name="Picture 8"/>
            <p:cNvPicPr>
              <a:picLocks noChangeAspect="1"/>
            </p:cNvPicPr>
            <p:nvPr/>
          </p:nvPicPr>
          <p:blipFill rotWithShape="1">
            <a:blip r:embed="rId6"/>
            <a:srcRect l="50528" t="3859"/>
            <a:stretch/>
          </p:blipFill>
          <p:spPr>
            <a:xfrm>
              <a:off x="5428646" y="5553775"/>
              <a:ext cx="2707669" cy="703295"/>
            </a:xfrm>
            <a:prstGeom prst="rect">
              <a:avLst/>
            </a:prstGeom>
          </p:spPr>
        </p:pic>
        <p:pic>
          <p:nvPicPr>
            <p:cNvPr id="22" name="Picture 21"/>
            <p:cNvPicPr>
              <a:picLocks noChangeAspect="1"/>
            </p:cNvPicPr>
            <p:nvPr/>
          </p:nvPicPr>
          <p:blipFill>
            <a:blip r:embed="rId3"/>
            <a:stretch>
              <a:fillRect/>
            </a:stretch>
          </p:blipFill>
          <p:spPr>
            <a:xfrm>
              <a:off x="4034617" y="5501240"/>
              <a:ext cx="1446177" cy="630711"/>
            </a:xfrm>
            <a:prstGeom prst="rect">
              <a:avLst/>
            </a:prstGeom>
          </p:spPr>
        </p:pic>
      </p:grpSp>
    </p:spTree>
    <p:extLst>
      <p:ext uri="{BB962C8B-B14F-4D97-AF65-F5344CB8AC3E}">
        <p14:creationId xmlns:p14="http://schemas.microsoft.com/office/powerpoint/2010/main" val="13104635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marL="342900" indent="-342900">
          <a:buAutoNum type="arabicPeriod"/>
          <a:defRPr sz="3200" b="1" dirty="0" smtClean="0">
            <a:latin typeface="Times-Bold"/>
          </a:defRPr>
        </a:defPPr>
      </a:lstStyle>
    </a:spDef>
    <a:lnDef>
      <a:spPr/>
      <a:bodyPr/>
      <a:lstStyle/>
      <a:style>
        <a:lnRef idx="2">
          <a:schemeClr val="accent1"/>
        </a:lnRef>
        <a:fillRef idx="0">
          <a:schemeClr val="accent1"/>
        </a:fillRef>
        <a:effectRef idx="1">
          <a:schemeClr val="accent1"/>
        </a:effectRef>
        <a:fontRef idx="minor">
          <a:schemeClr val="tx1"/>
        </a:fontRef>
      </a:style>
    </a:lnDef>
    <a:txDef>
      <a:spPr>
        <a:solidFill>
          <a:schemeClr val="accent6">
            <a:lumMod val="20000"/>
            <a:lumOff val="80000"/>
          </a:schemeClr>
        </a:solidFill>
      </a:spPr>
      <a:bodyPr wrap="square" rtlCol="0">
        <a:spAutoFit/>
      </a:bodyPr>
      <a:lstStyle>
        <a:defPPr algn="ctr">
          <a:defRPr sz="2800" dirty="0" err="1">
            <a:solidFill>
              <a:srgbClr val="7030A0"/>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23893</TotalTime>
  <Words>2212</Words>
  <Application>Microsoft Office PowerPoint</Application>
  <PresentationFormat>On-screen Show (4:3)</PresentationFormat>
  <Paragraphs>313</Paragraphs>
  <Slides>45</Slides>
  <Notes>4</Notes>
  <HiddenSlides>2</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45</vt:i4>
      </vt:variant>
    </vt:vector>
  </HeadingPairs>
  <TitlesOfParts>
    <vt:vector size="58" baseType="lpstr">
      <vt:lpstr>AdvTT5a3b6cb0.I</vt:lpstr>
      <vt:lpstr>AdvTT78ea841c</vt:lpstr>
      <vt:lpstr>AdvTT78ea841c+20</vt:lpstr>
      <vt:lpstr>AdvTTaf7f9f4f.B</vt:lpstr>
      <vt:lpstr>AdvTTe45e47d2</vt:lpstr>
      <vt:lpstr>Arial</vt:lpstr>
      <vt:lpstr>Arial Unicode MS</vt:lpstr>
      <vt:lpstr>Calibri</vt:lpstr>
      <vt:lpstr>Lucida Console</vt:lpstr>
      <vt:lpstr>msgothic</vt:lpstr>
      <vt:lpstr>Times-Bold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I Darcy</dc:creator>
  <cp:keywords/>
  <dc:description/>
  <cp:lastModifiedBy>Darcy, Isabel K</cp:lastModifiedBy>
  <cp:revision>331</cp:revision>
  <dcterms:created xsi:type="dcterms:W3CDTF">2013-11-08T02:36:41Z</dcterms:created>
  <dcterms:modified xsi:type="dcterms:W3CDTF">2018-02-27T15:18:06Z</dcterms:modified>
  <cp:category/>
</cp:coreProperties>
</file>