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6"/>
  </p:notesMasterIdLst>
  <p:sldIdLst>
    <p:sldId id="813" r:id="rId2"/>
    <p:sldId id="821" r:id="rId3"/>
    <p:sldId id="840" r:id="rId4"/>
    <p:sldId id="841" r:id="rId5"/>
    <p:sldId id="842" r:id="rId6"/>
    <p:sldId id="845" r:id="rId7"/>
    <p:sldId id="843" r:id="rId8"/>
    <p:sldId id="814" r:id="rId9"/>
    <p:sldId id="816" r:id="rId10"/>
    <p:sldId id="815" r:id="rId11"/>
    <p:sldId id="818" r:id="rId12"/>
    <p:sldId id="819" r:id="rId13"/>
    <p:sldId id="820" r:id="rId14"/>
    <p:sldId id="817" r:id="rId15"/>
    <p:sldId id="769" r:id="rId16"/>
    <p:sldId id="781" r:id="rId17"/>
    <p:sldId id="770" r:id="rId18"/>
    <p:sldId id="808" r:id="rId19"/>
    <p:sldId id="846" r:id="rId20"/>
    <p:sldId id="760" r:id="rId21"/>
    <p:sldId id="761" r:id="rId22"/>
    <p:sldId id="762" r:id="rId23"/>
    <p:sldId id="763" r:id="rId24"/>
    <p:sldId id="764" r:id="rId25"/>
    <p:sldId id="765" r:id="rId26"/>
    <p:sldId id="771" r:id="rId27"/>
    <p:sldId id="786" r:id="rId28"/>
    <p:sldId id="787" r:id="rId29"/>
    <p:sldId id="779" r:id="rId30"/>
    <p:sldId id="796" r:id="rId31"/>
    <p:sldId id="795" r:id="rId32"/>
    <p:sldId id="797" r:id="rId33"/>
    <p:sldId id="794" r:id="rId34"/>
    <p:sldId id="798" r:id="rId35"/>
    <p:sldId id="793" r:id="rId36"/>
    <p:sldId id="792" r:id="rId37"/>
    <p:sldId id="791" r:id="rId38"/>
    <p:sldId id="788" r:id="rId39"/>
    <p:sldId id="789" r:id="rId40"/>
    <p:sldId id="790" r:id="rId41"/>
    <p:sldId id="799" r:id="rId42"/>
    <p:sldId id="766" r:id="rId43"/>
    <p:sldId id="767" r:id="rId44"/>
    <p:sldId id="803" r:id="rId45"/>
    <p:sldId id="758" r:id="rId46"/>
    <p:sldId id="800" r:id="rId47"/>
    <p:sldId id="811" r:id="rId48"/>
    <p:sldId id="823" r:id="rId49"/>
    <p:sldId id="755" r:id="rId50"/>
    <p:sldId id="692" r:id="rId51"/>
    <p:sldId id="809" r:id="rId52"/>
    <p:sldId id="822" r:id="rId53"/>
    <p:sldId id="847" r:id="rId54"/>
    <p:sldId id="749" r:id="rId55"/>
    <p:sldId id="750" r:id="rId56"/>
    <p:sldId id="745" r:id="rId57"/>
    <p:sldId id="748" r:id="rId58"/>
    <p:sldId id="751" r:id="rId59"/>
    <p:sldId id="714" r:id="rId60"/>
    <p:sldId id="715" r:id="rId61"/>
    <p:sldId id="713" r:id="rId62"/>
    <p:sldId id="712" r:id="rId63"/>
    <p:sldId id="754" r:id="rId64"/>
    <p:sldId id="752"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guide id="3" orient="horz" pos="220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61" autoAdjust="0"/>
    <p:restoredTop sz="95153" autoAdjust="0"/>
  </p:normalViewPr>
  <p:slideViewPr>
    <p:cSldViewPr snapToGrid="0" snapToObjects="1">
      <p:cViewPr varScale="1">
        <p:scale>
          <a:sx n="44" d="100"/>
          <a:sy n="44" d="100"/>
        </p:scale>
        <p:origin x="824" y="27"/>
      </p:cViewPr>
      <p:guideLst>
        <p:guide orient="horz" pos="2184"/>
        <p:guide pos="2880"/>
        <p:guide orient="horz" pos="2208"/>
      </p:guideLst>
    </p:cSldViewPr>
  </p:slideViewPr>
  <p:outlineViewPr>
    <p:cViewPr>
      <p:scale>
        <a:sx n="33" d="100"/>
        <a:sy n="33" d="100"/>
      </p:scale>
      <p:origin x="0" y="-992"/>
    </p:cViewPr>
  </p:outlineViewPr>
  <p:notesTextViewPr>
    <p:cViewPr>
      <p:scale>
        <a:sx n="100" d="100"/>
        <a:sy n="100" d="100"/>
      </p:scale>
      <p:origin x="0" y="0"/>
    </p:cViewPr>
  </p:notesTextViewPr>
  <p:sorterViewPr>
    <p:cViewPr>
      <p:scale>
        <a:sx n="60" d="100"/>
        <a:sy n="60" d="100"/>
      </p:scale>
      <p:origin x="0" y="-12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40FE4-CBB4-214A-8C32-30A1B6D7E27F}" type="datetimeFigureOut">
              <a:rPr lang="en-US" smtClean="0"/>
              <a:t>2/19/2018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A1E51-86DC-3047-A7D4-94C962C5D580}" type="slidenum">
              <a:rPr lang="en-US" smtClean="0"/>
              <a:t>‹#›</a:t>
            </a:fld>
            <a:endParaRPr lang="en-US"/>
          </a:p>
        </p:txBody>
      </p:sp>
    </p:spTree>
    <p:extLst>
      <p:ext uri="{BB962C8B-B14F-4D97-AF65-F5344CB8AC3E}">
        <p14:creationId xmlns:p14="http://schemas.microsoft.com/office/powerpoint/2010/main" val="2370254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fld id="{732BC05F-14FC-4B8D-9CE7-700ED141E05D}" type="slidenum">
              <a:rPr lang="en-US" altLang="en-US" sz="1200" b="0">
                <a:latin typeface="Times New Roman" panose="02020603050405020304" pitchFamily="18" charset="0"/>
              </a:rPr>
              <a:pPr eaLnBrk="1" hangingPunct="1"/>
              <a:t>13</a:t>
            </a:fld>
            <a:endParaRPr lang="en-US" altLang="en-US" sz="1200" b="0">
              <a:latin typeface="Times New Roman" panose="02020603050405020304" pitchFamily="18" charset="0"/>
            </a:endParaRPr>
          </a:p>
        </p:txBody>
      </p:sp>
      <p:sp>
        <p:nvSpPr>
          <p:cNvPr id="15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r" eaLnBrk="1" hangingPunct="1"/>
            <a:fld id="{F6702197-70B5-4ABF-A921-3DED38DA29D8}" type="slidenum">
              <a:rPr lang="en-US" altLang="en-US" sz="1200" b="0">
                <a:latin typeface="Times New Roman" panose="02020603050405020304" pitchFamily="18" charset="0"/>
              </a:rPr>
              <a:pPr algn="r" eaLnBrk="1" hangingPunct="1"/>
              <a:t>13</a:t>
            </a:fld>
            <a:endParaRPr lang="en-US" altLang="en-US" sz="1200" b="0">
              <a:latin typeface="Times New Roman" panose="02020603050405020304" pitchFamily="18" charset="0"/>
            </a:endParaRPr>
          </a:p>
        </p:txBody>
      </p:sp>
      <p:sp>
        <p:nvSpPr>
          <p:cNvPr id="15364" name="Rectangle 2"/>
          <p:cNvSpPr>
            <a:spLocks noGrp="1" noRot="1" noChangeAspect="1" noChangeArrowheads="1" noTextEdit="1"/>
          </p:cNvSpPr>
          <p:nvPr>
            <p:ph type="sldImg"/>
          </p:nvPr>
        </p:nvSpPr>
        <p:spPr>
          <a:xfrm>
            <a:off x="1160463" y="698500"/>
            <a:ext cx="4538662" cy="3403600"/>
          </a:xfrm>
          <a:ln/>
        </p:spPr>
      </p:sp>
      <p:sp>
        <p:nvSpPr>
          <p:cNvPr id="15365" name="Rectangle 3"/>
          <p:cNvSpPr>
            <a:spLocks noGrp="1" noChangeArrowheads="1"/>
          </p:cNvSpPr>
          <p:nvPr>
            <p:ph type="body" idx="1"/>
          </p:nvPr>
        </p:nvSpPr>
        <p:spPr>
          <a:xfrm>
            <a:off x="912813" y="4343400"/>
            <a:ext cx="5032375" cy="4191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0" tIns="45709" rIns="91420" bIns="45709"/>
          <a:lstStyle/>
          <a:p>
            <a:pPr eaLnBrk="1" hangingPunct="1">
              <a:spcBef>
                <a:spcPct val="0"/>
              </a:spcBef>
            </a:pPr>
            <a:r>
              <a:rPr lang="en-US" altLang="en-US" smtClean="0">
                <a:latin typeface="Times New Roman" panose="02020603050405020304" pitchFamily="18" charset="0"/>
              </a:rPr>
              <a:t>This file presents a template for making Assertion</a:t>
            </a:r>
            <a:r>
              <a:rPr lang="en-US" altLang="en-US" smtClean="0">
                <a:latin typeface="Times New Roman" panose="02020603050405020304" pitchFamily="18" charset="0"/>
                <a:cs typeface="Times New Roman" panose="02020603050405020304" pitchFamily="18" charset="0"/>
              </a:rPr>
              <a:t>–Evidence (A–E)</a:t>
            </a:r>
            <a:r>
              <a:rPr lang="en-US" altLang="en-US" smtClean="0">
                <a:latin typeface="Times New Roman" panose="02020603050405020304" pitchFamily="18" charset="0"/>
              </a:rPr>
              <a:t> slides in a technical presentation. The design advocated by this template arises from pages 113-152 of </a:t>
            </a:r>
            <a:r>
              <a:rPr lang="en-US" altLang="en-US" i="1" smtClean="0">
                <a:latin typeface="Times New Roman" panose="02020603050405020304" pitchFamily="18" charset="0"/>
              </a:rPr>
              <a:t>The Craft of Scientific Presentations </a:t>
            </a:r>
            <a:r>
              <a:rPr lang="en-US" altLang="en-US" smtClean="0">
                <a:latin typeface="Times New Roman" panose="02020603050405020304" pitchFamily="18" charset="0"/>
              </a:rPr>
              <a:t>(Springer, 2003) and from the first Google listing for “</a:t>
            </a:r>
            <a:r>
              <a:rPr lang="en-US" altLang="en-US" i="1" smtClean="0">
                <a:latin typeface="Times New Roman" panose="02020603050405020304" pitchFamily="18" charset="0"/>
              </a:rPr>
              <a:t>presentation slides”</a:t>
            </a:r>
            <a:r>
              <a:rPr lang="en-US" altLang="en-US" smtClean="0">
                <a:latin typeface="Times New Roman" panose="02020603050405020304" pitchFamily="18" charset="0"/>
              </a:rPr>
              <a:t>:</a:t>
            </a:r>
          </a:p>
          <a:p>
            <a:pPr eaLnBrk="1" hangingPunct="1">
              <a:spcBef>
                <a:spcPct val="0"/>
              </a:spcBef>
            </a:pPr>
            <a:r>
              <a:rPr lang="en-US" altLang="en-US" smtClean="0">
                <a:latin typeface="Times New Roman" panose="02020603050405020304" pitchFamily="18" charset="0"/>
              </a:rPr>
              <a:t>	http://www.writing.engr.psu.edu/slides.html</a:t>
            </a:r>
          </a:p>
          <a:p>
            <a:pPr eaLnBrk="1" hangingPunct="1">
              <a:spcBef>
                <a:spcPct val="0"/>
              </a:spcBef>
            </a:pPr>
            <a:r>
              <a:rPr lang="en-US" altLang="en-US" smtClean="0">
                <a:latin typeface="Times New Roman" panose="02020603050405020304" pitchFamily="18" charset="0"/>
              </a:rPr>
              <a:t> </a:t>
            </a:r>
          </a:p>
          <a:p>
            <a:pPr eaLnBrk="1" hangingPunct="1">
              <a:spcBef>
                <a:spcPct val="0"/>
              </a:spcBef>
            </a:pPr>
            <a:r>
              <a:rPr lang="en-US" altLang="en-US" smtClean="0">
                <a:latin typeface="Times New Roman" panose="02020603050405020304" pitchFamily="18" charset="0"/>
              </a:rPr>
              <a:t>To follow this template, make sure that you create the slide within this PowerPoint file. Working with a </a:t>
            </a:r>
            <a:r>
              <a:rPr lang="en-US" altLang="en-US" b="1" smtClean="0">
                <a:latin typeface="Times New Roman" panose="02020603050405020304" pitchFamily="18" charset="0"/>
              </a:rPr>
              <a:t>New Slide</a:t>
            </a:r>
            <a:r>
              <a:rPr lang="en-US" altLang="en-US" smtClean="0">
                <a:latin typeface="Times New Roman" panose="02020603050405020304" pitchFamily="18" charset="0"/>
              </a:rPr>
              <a:t> (under </a:t>
            </a:r>
            <a:r>
              <a:rPr lang="en-US" altLang="en-US" b="1" smtClean="0">
                <a:latin typeface="Times New Roman" panose="02020603050405020304" pitchFamily="18" charset="0"/>
              </a:rPr>
              <a:t>Insert </a:t>
            </a:r>
            <a:r>
              <a:rPr lang="en-US" altLang="en-US" smtClean="0">
                <a:latin typeface="Times New Roman" panose="02020603050405020304" pitchFamily="18" charset="0"/>
              </a:rPr>
              <a:t>in older versions or as a </a:t>
            </a:r>
            <a:r>
              <a:rPr lang="en-US" altLang="en-US" b="1" smtClean="0">
                <a:latin typeface="Times New Roman" panose="02020603050405020304" pitchFamily="18" charset="0"/>
              </a:rPr>
              <a:t>button on the Home tab </a:t>
            </a:r>
            <a:r>
              <a:rPr lang="en-US" altLang="en-US" smtClean="0">
                <a:latin typeface="Times New Roman" panose="02020603050405020304" pitchFamily="18" charset="0"/>
              </a:rPr>
              <a:t>in version 2007) , you should first craft a sentence headline that states an assertion about your topic. Having no assertion translates to having no slide. In the body of the slide, you should then support that headline assertion visually: photographs, drawings, diagrams, equations, or words arranged visually. Use supporting text only where necessary. Do not use bulleted lists, because bulleted lists do not reveal the connections between details. </a:t>
            </a:r>
          </a:p>
          <a:p>
            <a:pPr eaLnBrk="1" hangingPunct="1">
              <a:spcBef>
                <a:spcPct val="0"/>
              </a:spcBef>
            </a:pPr>
            <a:endParaRPr lang="en-US" altLang="en-US" smtClean="0">
              <a:latin typeface="Times New Roman" panose="02020603050405020304" pitchFamily="18" charset="0"/>
            </a:endParaRPr>
          </a:p>
          <a:p>
            <a:pPr eaLnBrk="1" hangingPunct="1">
              <a:spcBef>
                <a:spcPct val="0"/>
              </a:spcBef>
            </a:pPr>
            <a:r>
              <a:rPr lang="en-US" altLang="en-US" smtClean="0">
                <a:latin typeface="Times New Roman" panose="02020603050405020304" pitchFamily="18" charset="0"/>
              </a:rPr>
              <a:t>This slide shows one orientation for the image and supporting text. Other orientations exist, as shown in the sample slides that follow.</a:t>
            </a:r>
          </a:p>
        </p:txBody>
      </p:sp>
    </p:spTree>
    <p:extLst>
      <p:ext uri="{BB962C8B-B14F-4D97-AF65-F5344CB8AC3E}">
        <p14:creationId xmlns:p14="http://schemas.microsoft.com/office/powerpoint/2010/main" val="231463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47</a:t>
            </a:fld>
            <a:endParaRPr lang="en-US"/>
          </a:p>
        </p:txBody>
      </p:sp>
    </p:spTree>
    <p:extLst>
      <p:ext uri="{BB962C8B-B14F-4D97-AF65-F5344CB8AC3E}">
        <p14:creationId xmlns:p14="http://schemas.microsoft.com/office/powerpoint/2010/main" val="426300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261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6699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5728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5736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BECF8-9160-0948-BBAE-ECC339A7C2A1}"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3440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BECF8-9160-0948-BBAE-ECC339A7C2A1}"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98752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BECF8-9160-0948-BBAE-ECC339A7C2A1}"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8500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BECF8-9160-0948-BBAE-ECC339A7C2A1}"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872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BECF8-9160-0948-BBAE-ECC339A7C2A1}"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6140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77554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47744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ECF8-9160-0948-BBAE-ECC339A7C2A1}" type="datetimeFigureOut">
              <a:rPr lang="en-US" smtClean="0"/>
              <a:t>2/19/2018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F4373-B020-EF4F-8610-FABD55893F60}" type="slidenum">
              <a:rPr lang="en-US" smtClean="0"/>
              <a:t>‹#›</a:t>
            </a:fld>
            <a:endParaRPr lang="en-US"/>
          </a:p>
        </p:txBody>
      </p:sp>
    </p:spTree>
    <p:extLst>
      <p:ext uri="{BB962C8B-B14F-4D97-AF65-F5344CB8AC3E}">
        <p14:creationId xmlns:p14="http://schemas.microsoft.com/office/powerpoint/2010/main" val="316235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ayasdi.com/resource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peakingcenter.uiowa.edu/about-u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garrreynolds.com/preso-tips/design/"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riting.engr.psu.edu/AE_template_PSU.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jcs.biologists.org/content/121/11/1771"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xkcd.com/882/"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9.xml.rels><?xml version="1.0" encoding="UTF-8" standalone="yes"?>
<Relationships xmlns="http://schemas.openxmlformats.org/package/2006/relationships"><Relationship Id="rId3" Type="http://schemas.openxmlformats.org/officeDocument/2006/relationships/hyperlink" Target="http://d-roger.com/2016/09/07/finding-similar-items-&#26597;&#25214;&#30456;&#20284;&#39033;/" TargetMode="External"/><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en.wikipedia.org/wiki/Jaccard_index"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people.rit.edu/rmb5229/320/project3/hamming.html" TargetMode="Externa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hyperlink" Target="http://rosalind.info/glossary/hamming-distance/"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hyperlink" Target="http://www.improvedoutcomes.com/docs/WebSiteDocs/Clustering/Clustering_Parameters/Manhattan_Distance_Metric.htm" TargetMode="External"/><Relationship Id="rId2" Type="http://schemas.openxmlformats.org/officeDocument/2006/relationships/hyperlink" Target="http://bloggity.nurdz.com/gamedev-math/manhattan/" TargetMode="External"/><Relationship Id="rId1" Type="http://schemas.openxmlformats.org/officeDocument/2006/relationships/slideLayout" Target="../slideLayouts/slideLayout7.xml"/><Relationship Id="rId6" Type="http://schemas.openxmlformats.org/officeDocument/2006/relationships/image" Target="../media/image64.gif"/><Relationship Id="rId5" Type="http://schemas.openxmlformats.org/officeDocument/2006/relationships/image" Target="../media/image63.png"/><Relationship Id="rId4" Type="http://schemas.openxmlformats.org/officeDocument/2006/relationships/hyperlink" Target="http://www.joachimdespland.com/mammoth.html"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ayasdi.com/resources/"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ayasdi.com/resources/"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636" y="397921"/>
            <a:ext cx="9144000" cy="6214557"/>
          </a:xfrm>
          <a:prstGeom prst="rect">
            <a:avLst/>
          </a:prstGeom>
        </p:spPr>
      </p:pic>
    </p:spTree>
    <p:extLst>
      <p:ext uri="{BB962C8B-B14F-4D97-AF65-F5344CB8AC3E}">
        <p14:creationId xmlns:p14="http://schemas.microsoft.com/office/powerpoint/2010/main" val="1291021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78604"/>
            <a:ext cx="9144000" cy="5715000"/>
          </a:xfrm>
          <a:prstGeom prst="rect">
            <a:avLst/>
          </a:prstGeom>
        </p:spPr>
      </p:pic>
      <p:sp>
        <p:nvSpPr>
          <p:cNvPr id="5" name="Rectangle 4"/>
          <p:cNvSpPr/>
          <p:nvPr/>
        </p:nvSpPr>
        <p:spPr>
          <a:xfrm>
            <a:off x="1801466" y="174494"/>
            <a:ext cx="5541069" cy="523220"/>
          </a:xfrm>
          <a:prstGeom prst="rect">
            <a:avLst/>
          </a:prstGeom>
        </p:spPr>
        <p:txBody>
          <a:bodyPr wrap="none">
            <a:spAutoFit/>
          </a:bodyPr>
          <a:lstStyle/>
          <a:p>
            <a:r>
              <a:rPr lang="en-US" sz="2800" dirty="0">
                <a:hlinkClick r:id="rId3"/>
              </a:rPr>
              <a:t>https://www.ayasdi.com/resources</a:t>
            </a:r>
            <a:r>
              <a:rPr lang="en-US" sz="2800" dirty="0" smtClean="0">
                <a:hlinkClick r:id="rId3"/>
              </a:rPr>
              <a:t>/</a:t>
            </a:r>
            <a:r>
              <a:rPr lang="en-US" sz="2800" dirty="0" smtClean="0"/>
              <a:t> </a:t>
            </a:r>
            <a:endParaRPr lang="en-US" sz="2800" dirty="0"/>
          </a:p>
        </p:txBody>
      </p:sp>
    </p:spTree>
    <p:extLst>
      <p:ext uri="{BB962C8B-B14F-4D97-AF65-F5344CB8AC3E}">
        <p14:creationId xmlns:p14="http://schemas.microsoft.com/office/powerpoint/2010/main" val="749922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121" y="115241"/>
            <a:ext cx="5691302" cy="461665"/>
          </a:xfrm>
          <a:prstGeom prst="rect">
            <a:avLst/>
          </a:prstGeom>
        </p:spPr>
        <p:txBody>
          <a:bodyPr wrap="none">
            <a:spAutoFit/>
          </a:bodyPr>
          <a:lstStyle/>
          <a:p>
            <a:r>
              <a:rPr lang="en-US" sz="2400" dirty="0">
                <a:hlinkClick r:id="rId2"/>
              </a:rPr>
              <a:t>https://</a:t>
            </a:r>
            <a:r>
              <a:rPr lang="en-US" sz="2400" dirty="0" smtClean="0">
                <a:hlinkClick r:id="rId2"/>
              </a:rPr>
              <a:t>speakingcenter.uiowa.edu/about-us</a:t>
            </a:r>
            <a:r>
              <a:rPr lang="en-US" sz="2400" dirty="0" smtClean="0"/>
              <a:t> </a:t>
            </a:r>
            <a:endParaRPr lang="en-US" sz="2400" dirty="0"/>
          </a:p>
        </p:txBody>
      </p:sp>
      <p:pic>
        <p:nvPicPr>
          <p:cNvPr id="3" name="Picture 2"/>
          <p:cNvPicPr>
            <a:picLocks noChangeAspect="1"/>
          </p:cNvPicPr>
          <p:nvPr/>
        </p:nvPicPr>
        <p:blipFill>
          <a:blip r:embed="rId3"/>
          <a:stretch>
            <a:fillRect/>
          </a:stretch>
        </p:blipFill>
        <p:spPr>
          <a:xfrm>
            <a:off x="160157" y="576906"/>
            <a:ext cx="9071161" cy="6126480"/>
          </a:xfrm>
          <a:prstGeom prst="rect">
            <a:avLst/>
          </a:prstGeom>
        </p:spPr>
      </p:pic>
    </p:spTree>
    <p:extLst>
      <p:ext uri="{BB962C8B-B14F-4D97-AF65-F5344CB8AC3E}">
        <p14:creationId xmlns:p14="http://schemas.microsoft.com/office/powerpoint/2010/main" val="1978160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72" y="56451"/>
            <a:ext cx="8390097" cy="6817251"/>
          </a:xfrm>
          <a:prstGeom prst="rect">
            <a:avLst/>
          </a:prstGeom>
        </p:spPr>
        <p:txBody>
          <a:bodyPr wrap="square">
            <a:spAutoFit/>
          </a:bodyPr>
          <a:lstStyle/>
          <a:p>
            <a:pPr algn="r"/>
            <a:r>
              <a:rPr lang="en-US" dirty="0">
                <a:solidFill>
                  <a:schemeClr val="accent1">
                    <a:lumMod val="50000"/>
                  </a:schemeClr>
                </a:solidFill>
              </a:rPr>
              <a:t>Modified from </a:t>
            </a:r>
            <a:r>
              <a:rPr lang="en-US" dirty="0" smtClean="0">
                <a:hlinkClick r:id="rId2"/>
              </a:rPr>
              <a:t>http://www.garrreynolds.com/preso-tips/design/</a:t>
            </a:r>
            <a:endParaRPr lang="en-US" sz="1000" dirty="0" smtClean="0"/>
          </a:p>
          <a:p>
            <a:r>
              <a:rPr lang="en-US" dirty="0" smtClean="0"/>
              <a:t>1. Keep </a:t>
            </a:r>
            <a:r>
              <a:rPr lang="en-US" dirty="0"/>
              <a:t>it </a:t>
            </a:r>
            <a:r>
              <a:rPr lang="en-US" dirty="0" smtClean="0"/>
              <a:t>Simple</a:t>
            </a:r>
          </a:p>
          <a:p>
            <a:pPr marL="742950" lvl="1" indent="-285750">
              <a:buFont typeface="Arial"/>
              <a:buChar char="•"/>
            </a:pPr>
            <a:r>
              <a:rPr lang="en-US" dirty="0" smtClean="0"/>
              <a:t>Lots of white space is good:  The less clutter you have on your slide, the more powerful your visual message will become.</a:t>
            </a:r>
          </a:p>
          <a:p>
            <a:endParaRPr lang="en-US" sz="900" dirty="0" smtClean="0"/>
          </a:p>
          <a:p>
            <a:r>
              <a:rPr lang="en-US" dirty="0" smtClean="0"/>
              <a:t>2.  Limit </a:t>
            </a:r>
            <a:r>
              <a:rPr lang="en-US" dirty="0"/>
              <a:t>bullet points &amp; </a:t>
            </a:r>
            <a:r>
              <a:rPr lang="en-US" dirty="0" smtClean="0"/>
              <a:t>text</a:t>
            </a:r>
          </a:p>
          <a:p>
            <a:pPr marL="0" lvl="1"/>
            <a:endParaRPr lang="en-US" sz="1400" dirty="0" smtClean="0"/>
          </a:p>
          <a:p>
            <a:pPr marL="0" lvl="1"/>
            <a:r>
              <a:rPr lang="en-US" dirty="0" smtClean="0"/>
              <a:t>3</a:t>
            </a:r>
            <a:r>
              <a:rPr lang="en-US" dirty="0"/>
              <a:t>. </a:t>
            </a:r>
            <a:r>
              <a:rPr lang="en-US" dirty="0" smtClean="0"/>
              <a:t> Limit </a:t>
            </a:r>
            <a:r>
              <a:rPr lang="en-US" dirty="0"/>
              <a:t>transitions &amp; builds (animation</a:t>
            </a:r>
            <a:r>
              <a:rPr lang="en-US" dirty="0" smtClean="0"/>
              <a:t>)</a:t>
            </a:r>
          </a:p>
          <a:p>
            <a:pPr marL="742950" lvl="1" indent="-285750">
              <a:buFont typeface="Arial"/>
              <a:buChar char="•"/>
            </a:pPr>
            <a:r>
              <a:rPr lang="en-US" dirty="0" smtClean="0"/>
              <a:t>Only use animations that illustrate a point.</a:t>
            </a:r>
          </a:p>
          <a:p>
            <a:pPr marL="742950" lvl="1" indent="-285750">
              <a:buFont typeface="Arial"/>
              <a:buChar char="•"/>
            </a:pPr>
            <a:r>
              <a:rPr lang="en-US" dirty="0" smtClean="0"/>
              <a:t>Don’t use unnecessary animations. </a:t>
            </a:r>
            <a:endParaRPr lang="en-US" dirty="0"/>
          </a:p>
          <a:p>
            <a:endParaRPr lang="en-US" sz="900" dirty="0" smtClean="0"/>
          </a:p>
          <a:p>
            <a:r>
              <a:rPr lang="en-US" dirty="0"/>
              <a:t>4. Use </a:t>
            </a:r>
            <a:r>
              <a:rPr lang="en-US" dirty="0" smtClean="0"/>
              <a:t>high-quality LARGE graphics (and fonts)</a:t>
            </a:r>
            <a:endParaRPr lang="en-US" dirty="0" smtClean="0"/>
          </a:p>
          <a:p>
            <a:endParaRPr lang="en-US" sz="1400" dirty="0" smtClean="0"/>
          </a:p>
          <a:p>
            <a:r>
              <a:rPr lang="en-US" dirty="0"/>
              <a:t>5. Have a visual theme, but avoid using </a:t>
            </a:r>
            <a:r>
              <a:rPr lang="en-US" dirty="0" smtClean="0"/>
              <a:t>PowerPoint </a:t>
            </a:r>
            <a:r>
              <a:rPr lang="en-US" dirty="0" smtClean="0"/>
              <a:t>templates</a:t>
            </a:r>
          </a:p>
          <a:p>
            <a:endParaRPr lang="en-US" sz="1400" dirty="0" smtClean="0"/>
          </a:p>
          <a:p>
            <a:r>
              <a:rPr lang="en-US" dirty="0" smtClean="0"/>
              <a:t>6</a:t>
            </a:r>
            <a:r>
              <a:rPr lang="en-US" dirty="0"/>
              <a:t>. Use appropriate </a:t>
            </a:r>
            <a:r>
              <a:rPr lang="en-US" dirty="0" smtClean="0"/>
              <a:t>charts</a:t>
            </a:r>
          </a:p>
          <a:p>
            <a:endParaRPr lang="en-US" sz="1400" dirty="0" smtClean="0"/>
          </a:p>
          <a:p>
            <a:r>
              <a:rPr lang="en-US" dirty="0" smtClean="0"/>
              <a:t>7</a:t>
            </a:r>
            <a:r>
              <a:rPr lang="en-US" dirty="0"/>
              <a:t>. Use color </a:t>
            </a:r>
            <a:r>
              <a:rPr lang="en-US" dirty="0" smtClean="0"/>
              <a:t>well</a:t>
            </a:r>
          </a:p>
          <a:p>
            <a:endParaRPr lang="en-US" sz="1400" dirty="0" smtClean="0"/>
          </a:p>
          <a:p>
            <a:r>
              <a:rPr lang="en-US" dirty="0" smtClean="0"/>
              <a:t>8</a:t>
            </a:r>
            <a:r>
              <a:rPr lang="en-US" dirty="0"/>
              <a:t>. Choose your fonts </a:t>
            </a:r>
            <a:r>
              <a:rPr lang="en-US" dirty="0" smtClean="0"/>
              <a:t>well</a:t>
            </a:r>
          </a:p>
          <a:p>
            <a:pPr marL="742950" lvl="1" indent="-285750">
              <a:buFont typeface="Arial"/>
              <a:buChar char="•"/>
            </a:pPr>
            <a:r>
              <a:rPr lang="en-US" dirty="0" smtClean="0"/>
              <a:t>use </a:t>
            </a:r>
            <a:r>
              <a:rPr lang="en-US" dirty="0"/>
              <a:t>the same font set throughout your entire slide presentation, and use no more than two complementary </a:t>
            </a:r>
            <a:r>
              <a:rPr lang="en-US" dirty="0" smtClean="0"/>
              <a:t>sans-serif fonts </a:t>
            </a:r>
            <a:r>
              <a:rPr lang="en-US" dirty="0"/>
              <a:t>(e.g., Arial and Arial Bold)</a:t>
            </a:r>
            <a:r>
              <a:rPr lang="en-US" dirty="0" smtClean="0"/>
              <a:t>. </a:t>
            </a:r>
            <a:endParaRPr lang="en-US" sz="1000" dirty="0" smtClean="0"/>
          </a:p>
          <a:p>
            <a:endParaRPr lang="en-US" sz="900" dirty="0" smtClean="0"/>
          </a:p>
          <a:p>
            <a:r>
              <a:rPr lang="en-US" dirty="0" smtClean="0"/>
              <a:t>9</a:t>
            </a:r>
            <a:r>
              <a:rPr lang="en-US" dirty="0"/>
              <a:t>. Use video or audio when appropriate. </a:t>
            </a:r>
            <a:endParaRPr lang="en-US" dirty="0" smtClean="0"/>
          </a:p>
          <a:p>
            <a:endParaRPr lang="en-US" sz="1400" dirty="0" smtClean="0"/>
          </a:p>
          <a:p>
            <a:r>
              <a:rPr lang="en-US" dirty="0"/>
              <a:t>10. </a:t>
            </a:r>
            <a:r>
              <a:rPr lang="en-US" dirty="0" smtClean="0"/>
              <a:t>Organize your talk:  Spend </a:t>
            </a:r>
            <a:r>
              <a:rPr lang="en-US" dirty="0"/>
              <a:t>time in the slide </a:t>
            </a:r>
            <a:r>
              <a:rPr lang="en-US" dirty="0" smtClean="0"/>
              <a:t>sorter (or print out your slides at least 6 to a page).</a:t>
            </a:r>
            <a:endParaRPr lang="en-US" dirty="0"/>
          </a:p>
        </p:txBody>
      </p:sp>
    </p:spTree>
    <p:extLst>
      <p:ext uri="{BB962C8B-B14F-4D97-AF65-F5344CB8AC3E}">
        <p14:creationId xmlns:p14="http://schemas.microsoft.com/office/powerpoint/2010/main" val="2431270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endParaRPr lang="en-US" altLang="en-US" sz="1400">
              <a:solidFill>
                <a:srgbClr val="0D0D0D"/>
              </a:solidFill>
            </a:endParaRPr>
          </a:p>
          <a:p>
            <a:pPr eaLnBrk="1" hangingPunct="1"/>
            <a:fld id="{4C415147-B632-4C75-A52E-5F4FB35BB465}" type="slidenum">
              <a:rPr lang="en-US" altLang="en-US" sz="1400">
                <a:solidFill>
                  <a:srgbClr val="0D0D0D"/>
                </a:solidFill>
              </a:rPr>
              <a:pPr eaLnBrk="1" hangingPunct="1"/>
              <a:t>13</a:t>
            </a:fld>
            <a:endParaRPr lang="en-US" altLang="en-US" sz="1400">
              <a:solidFill>
                <a:srgbClr val="0D0D0D"/>
              </a:solidFill>
            </a:endParaRPr>
          </a:p>
        </p:txBody>
      </p:sp>
      <p:sp>
        <p:nvSpPr>
          <p:cNvPr id="4099" name="Line 2"/>
          <p:cNvSpPr>
            <a:spLocks noChangeShapeType="1"/>
          </p:cNvSpPr>
          <p:nvPr/>
        </p:nvSpPr>
        <p:spPr bwMode="auto">
          <a:xfrm flipH="1">
            <a:off x="4335830" y="5334000"/>
            <a:ext cx="7570" cy="43398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square" anchor="ctr">
            <a:spAutoFit/>
          </a:bodyPr>
          <a:lstStyle/>
          <a:p>
            <a:endParaRPr lang="en-US"/>
          </a:p>
        </p:txBody>
      </p:sp>
      <p:sp>
        <p:nvSpPr>
          <p:cNvPr id="4100" name="Rectangle 4"/>
          <p:cNvSpPr>
            <a:spLocks noChangeArrowheads="1"/>
          </p:cNvSpPr>
          <p:nvPr/>
        </p:nvSpPr>
        <p:spPr bwMode="auto">
          <a:xfrm>
            <a:off x="914400" y="1692275"/>
            <a:ext cx="6781800" cy="3752850"/>
          </a:xfrm>
          <a:prstGeom prst="rect">
            <a:avLst/>
          </a:prstGeom>
          <a:solidFill>
            <a:schemeClr val="tx1"/>
          </a:solidFill>
          <a:ln w="9525">
            <a:solidFill>
              <a:srgbClr val="000000"/>
            </a:solidFill>
            <a:miter lim="800000"/>
            <a:headEnd/>
            <a:tailEnd/>
          </a:ln>
        </p:spPr>
        <p:txBody>
          <a:bodyPr anchor="ct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r>
              <a:rPr lang="en-US" altLang="en-US">
                <a:solidFill>
                  <a:schemeClr val="bg1"/>
                </a:solidFill>
              </a:rPr>
              <a:t>Photograph, drawing, diagram, or graph </a:t>
            </a:r>
            <a:br>
              <a:rPr lang="en-US" altLang="en-US">
                <a:solidFill>
                  <a:schemeClr val="bg1"/>
                </a:solidFill>
              </a:rPr>
            </a:br>
            <a:r>
              <a:rPr lang="en-US" altLang="en-US">
                <a:solidFill>
                  <a:schemeClr val="bg1"/>
                </a:solidFill>
              </a:rPr>
              <a:t>supporting the headline message (no bulleted list)</a:t>
            </a: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p:txBody>
      </p:sp>
      <p:sp>
        <p:nvSpPr>
          <p:cNvPr id="4101" name="Rectangle 9"/>
          <p:cNvSpPr>
            <a:spLocks noChangeArrowheads="1"/>
          </p:cNvSpPr>
          <p:nvPr/>
        </p:nvSpPr>
        <p:spPr bwMode="auto">
          <a:xfrm>
            <a:off x="3048000" y="5767983"/>
            <a:ext cx="26670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dirty="0">
                <a:solidFill>
                  <a:schemeClr val="tx1">
                    <a:lumMod val="95000"/>
                    <a:lumOff val="5000"/>
                  </a:schemeClr>
                </a:solidFill>
              </a:rPr>
              <a:t>Call-out(s), if needed: </a:t>
            </a:r>
            <a:br>
              <a:rPr lang="en-US" dirty="0">
                <a:solidFill>
                  <a:schemeClr val="tx1">
                    <a:lumMod val="95000"/>
                    <a:lumOff val="5000"/>
                  </a:schemeClr>
                </a:solidFill>
              </a:rPr>
            </a:br>
            <a:r>
              <a:rPr lang="en-US" dirty="0">
                <a:solidFill>
                  <a:schemeClr val="tx1">
                    <a:lumMod val="95000"/>
                    <a:lumOff val="5000"/>
                  </a:schemeClr>
                </a:solidFill>
              </a:rPr>
              <a:t>no more than two lines</a:t>
            </a:r>
          </a:p>
        </p:txBody>
      </p:sp>
      <p:sp>
        <p:nvSpPr>
          <p:cNvPr id="4102" name="Text Box 10"/>
          <p:cNvSpPr txBox="1">
            <a:spLocks noChangeArrowheads="1"/>
          </p:cNvSpPr>
          <p:nvPr/>
        </p:nvSpPr>
        <p:spPr bwMode="auto">
          <a:xfrm>
            <a:off x="76200" y="76200"/>
            <a:ext cx="900747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r>
              <a:rPr lang="en-US" altLang="en-US" sz="2800">
                <a:solidFill>
                  <a:srgbClr val="000000"/>
                </a:solidFill>
              </a:rPr>
              <a:t>In an assertion-evidence slide, the headline is a sentence that succinctly states the slide’s main message</a:t>
            </a:r>
          </a:p>
        </p:txBody>
      </p:sp>
      <p:sp>
        <p:nvSpPr>
          <p:cNvPr id="2" name="Rectangle 1"/>
          <p:cNvSpPr/>
          <p:nvPr/>
        </p:nvSpPr>
        <p:spPr>
          <a:xfrm>
            <a:off x="996150" y="6485494"/>
            <a:ext cx="7354562" cy="369332"/>
          </a:xfrm>
          <a:prstGeom prst="rect">
            <a:avLst/>
          </a:prstGeom>
        </p:spPr>
        <p:txBody>
          <a:bodyPr wrap="square">
            <a:spAutoFit/>
          </a:bodyPr>
          <a:lstStyle/>
          <a:p>
            <a:r>
              <a:rPr lang="en-US" dirty="0" smtClean="0"/>
              <a:t>      PowerPoint </a:t>
            </a:r>
            <a:r>
              <a:rPr lang="en-US" dirty="0"/>
              <a:t>Template: </a:t>
            </a:r>
            <a:r>
              <a:rPr lang="en-US" dirty="0">
                <a:hlinkClick r:id="rId3"/>
              </a:rPr>
              <a:t>http://</a:t>
            </a:r>
            <a:r>
              <a:rPr lang="en-US" dirty="0" smtClean="0">
                <a:hlinkClick r:id="rId3"/>
              </a:rPr>
              <a:t>writing.engr.psu.edu/AE_template_PSU.ppt</a:t>
            </a:r>
            <a:r>
              <a:rPr lang="en-US" dirty="0" smtClean="0"/>
              <a:t> </a:t>
            </a:r>
            <a:endParaRPr lang="en-US" dirty="0"/>
          </a:p>
        </p:txBody>
      </p:sp>
    </p:spTree>
    <p:extLst>
      <p:ext uri="{BB962C8B-B14F-4D97-AF65-F5344CB8AC3E}">
        <p14:creationId xmlns:p14="http://schemas.microsoft.com/office/powerpoint/2010/main" val="4183351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Coloring</a:t>
            </a:r>
            <a:endParaRPr lang="en-US" dirty="0"/>
          </a:p>
        </p:txBody>
      </p:sp>
    </p:spTree>
    <p:extLst>
      <p:ext uri="{BB962C8B-B14F-4D97-AF65-F5344CB8AC3E}">
        <p14:creationId xmlns:p14="http://schemas.microsoft.com/office/powerpoint/2010/main" val="644119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951"/>
          <a:stretch/>
        </p:blipFill>
        <p:spPr>
          <a:xfrm>
            <a:off x="30480" y="2372959"/>
            <a:ext cx="8991600" cy="1954996"/>
          </a:xfrm>
          <a:prstGeom prst="rect">
            <a:avLst/>
          </a:prstGeom>
        </p:spPr>
      </p:pic>
      <p:sp>
        <p:nvSpPr>
          <p:cNvPr id="3" name="TextBox 2"/>
          <p:cNvSpPr txBox="1"/>
          <p:nvPr/>
        </p:nvSpPr>
        <p:spPr>
          <a:xfrm flipH="1">
            <a:off x="207009" y="190692"/>
            <a:ext cx="3314701" cy="2123658"/>
          </a:xfrm>
          <a:prstGeom prst="rect">
            <a:avLst/>
          </a:prstGeom>
          <a:solidFill>
            <a:schemeClr val="accent6">
              <a:lumMod val="20000"/>
              <a:lumOff val="80000"/>
            </a:schemeClr>
          </a:solidFill>
        </p:spPr>
        <p:txBody>
          <a:bodyPr wrap="square" rtlCol="0">
            <a:spAutoFit/>
          </a:bodyPr>
          <a:lstStyle/>
          <a:p>
            <a:pPr algn="ctr"/>
            <a:r>
              <a:rPr lang="en-US" sz="2800" dirty="0" smtClean="0">
                <a:solidFill>
                  <a:srgbClr val="7030A0"/>
                </a:solidFill>
              </a:rPr>
              <a:t>In </a:t>
            </a:r>
            <a:r>
              <a:rPr lang="en-US" sz="2800" dirty="0" err="1" smtClean="0">
                <a:solidFill>
                  <a:srgbClr val="7030A0"/>
                </a:solidFill>
              </a:rPr>
              <a:t>Jupyter</a:t>
            </a:r>
            <a:r>
              <a:rPr lang="en-US" sz="2800" dirty="0" smtClean="0">
                <a:solidFill>
                  <a:srgbClr val="7030A0"/>
                </a:solidFill>
              </a:rPr>
              <a:t> notebook</a:t>
            </a:r>
          </a:p>
          <a:p>
            <a:pPr algn="ctr"/>
            <a:endParaRPr lang="en-US" sz="1600" dirty="0" smtClean="0">
              <a:solidFill>
                <a:srgbClr val="7030A0"/>
              </a:solidFill>
            </a:endParaRPr>
          </a:p>
          <a:p>
            <a:pPr algn="ctr"/>
            <a:r>
              <a:rPr lang="en-US" sz="2800" dirty="0" smtClean="0">
                <a:solidFill>
                  <a:srgbClr val="7030A0"/>
                </a:solidFill>
              </a:rPr>
              <a:t>Choose how to color vertices in TDA mapper graph</a:t>
            </a:r>
            <a:endParaRPr lang="en-US" sz="2800" dirty="0">
              <a:solidFill>
                <a:srgbClr val="7030A0"/>
              </a:solidFill>
            </a:endParaRPr>
          </a:p>
        </p:txBody>
      </p:sp>
      <p:pic>
        <p:nvPicPr>
          <p:cNvPr id="5" name="Picture 4"/>
          <p:cNvPicPr>
            <a:picLocks noChangeAspect="1"/>
          </p:cNvPicPr>
          <p:nvPr/>
        </p:nvPicPr>
        <p:blipFill>
          <a:blip r:embed="rId3"/>
          <a:stretch>
            <a:fillRect/>
          </a:stretch>
        </p:blipFill>
        <p:spPr>
          <a:xfrm>
            <a:off x="0" y="5107664"/>
            <a:ext cx="9052560" cy="1395805"/>
          </a:xfrm>
          <a:prstGeom prst="rect">
            <a:avLst/>
          </a:prstGeom>
        </p:spPr>
      </p:pic>
      <p:pic>
        <p:nvPicPr>
          <p:cNvPr id="6" name="Picture 5"/>
          <p:cNvPicPr>
            <a:picLocks noChangeAspect="1"/>
          </p:cNvPicPr>
          <p:nvPr/>
        </p:nvPicPr>
        <p:blipFill>
          <a:blip r:embed="rId4"/>
          <a:stretch>
            <a:fillRect/>
          </a:stretch>
        </p:blipFill>
        <p:spPr>
          <a:xfrm>
            <a:off x="5340417" y="-78399"/>
            <a:ext cx="3472207" cy="2834640"/>
          </a:xfrm>
          <a:prstGeom prst="rect">
            <a:avLst/>
          </a:prstGeom>
        </p:spPr>
      </p:pic>
      <p:sp>
        <p:nvSpPr>
          <p:cNvPr id="7" name="TextBox 6"/>
          <p:cNvSpPr txBox="1"/>
          <p:nvPr/>
        </p:nvSpPr>
        <p:spPr>
          <a:xfrm>
            <a:off x="30480" y="4631479"/>
            <a:ext cx="9022080" cy="523220"/>
          </a:xfrm>
          <a:prstGeom prst="rect">
            <a:avLst/>
          </a:prstGeom>
          <a:solidFill>
            <a:schemeClr val="accent6">
              <a:lumMod val="20000"/>
              <a:lumOff val="80000"/>
            </a:schemeClr>
          </a:solidFill>
        </p:spPr>
        <p:txBody>
          <a:bodyPr wrap="square" rtlCol="0">
            <a:spAutoFit/>
          </a:bodyPr>
          <a:lstStyle/>
          <a:p>
            <a:pPr algn="ctr"/>
            <a:r>
              <a:rPr lang="en-US" sz="2800" dirty="0" smtClean="0">
                <a:solidFill>
                  <a:srgbClr val="7030A0"/>
                </a:solidFill>
              </a:rPr>
              <a:t>Output the color code for each node in TDA mapper graph</a:t>
            </a:r>
            <a:endParaRPr lang="en-US" sz="2800" dirty="0">
              <a:solidFill>
                <a:srgbClr val="7030A0"/>
              </a:solidFill>
            </a:endParaRPr>
          </a:p>
        </p:txBody>
      </p:sp>
    </p:spTree>
    <p:extLst>
      <p:ext uri="{BB962C8B-B14F-4D97-AF65-F5344CB8AC3E}">
        <p14:creationId xmlns:p14="http://schemas.microsoft.com/office/powerpoint/2010/main" val="3105641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207009" y="190692"/>
            <a:ext cx="3314701" cy="2123658"/>
          </a:xfrm>
          <a:prstGeom prst="rect">
            <a:avLst/>
          </a:prstGeom>
          <a:solidFill>
            <a:schemeClr val="accent6">
              <a:lumMod val="20000"/>
              <a:lumOff val="80000"/>
            </a:schemeClr>
          </a:solidFill>
        </p:spPr>
        <p:txBody>
          <a:bodyPr wrap="square" rtlCol="0">
            <a:spAutoFit/>
          </a:bodyPr>
          <a:lstStyle/>
          <a:p>
            <a:pPr algn="ctr"/>
            <a:r>
              <a:rPr lang="en-US" sz="2800" dirty="0" smtClean="0">
                <a:solidFill>
                  <a:srgbClr val="7030A0"/>
                </a:solidFill>
              </a:rPr>
              <a:t>In </a:t>
            </a:r>
            <a:r>
              <a:rPr lang="en-US" sz="2800" dirty="0" err="1" smtClean="0">
                <a:solidFill>
                  <a:srgbClr val="7030A0"/>
                </a:solidFill>
              </a:rPr>
              <a:t>Jupyter</a:t>
            </a:r>
            <a:r>
              <a:rPr lang="en-US" sz="2800" dirty="0" smtClean="0">
                <a:solidFill>
                  <a:srgbClr val="7030A0"/>
                </a:solidFill>
              </a:rPr>
              <a:t> notebook</a:t>
            </a:r>
          </a:p>
          <a:p>
            <a:pPr algn="ctr"/>
            <a:endParaRPr lang="en-US" sz="1600" dirty="0" smtClean="0">
              <a:solidFill>
                <a:srgbClr val="7030A0"/>
              </a:solidFill>
            </a:endParaRPr>
          </a:p>
          <a:p>
            <a:pPr algn="ctr"/>
            <a:r>
              <a:rPr lang="en-US" sz="2800" dirty="0" smtClean="0">
                <a:solidFill>
                  <a:srgbClr val="7030A0"/>
                </a:solidFill>
              </a:rPr>
              <a:t>Choose how to color vertices in TDA mapper graph</a:t>
            </a:r>
            <a:endParaRPr lang="en-US" sz="2800" dirty="0">
              <a:solidFill>
                <a:srgbClr val="7030A0"/>
              </a:solidFill>
            </a:endParaRPr>
          </a:p>
        </p:txBody>
      </p:sp>
      <p:sp>
        <p:nvSpPr>
          <p:cNvPr id="7" name="TextBox 6"/>
          <p:cNvSpPr txBox="1"/>
          <p:nvPr/>
        </p:nvSpPr>
        <p:spPr>
          <a:xfrm>
            <a:off x="30480" y="4631479"/>
            <a:ext cx="9022080" cy="523220"/>
          </a:xfrm>
          <a:prstGeom prst="rect">
            <a:avLst/>
          </a:prstGeom>
          <a:solidFill>
            <a:schemeClr val="accent6">
              <a:lumMod val="20000"/>
              <a:lumOff val="80000"/>
            </a:schemeClr>
          </a:solidFill>
        </p:spPr>
        <p:txBody>
          <a:bodyPr wrap="square" rtlCol="0">
            <a:spAutoFit/>
          </a:bodyPr>
          <a:lstStyle/>
          <a:p>
            <a:pPr algn="ctr"/>
            <a:r>
              <a:rPr lang="en-US" sz="2800" dirty="0" smtClean="0">
                <a:solidFill>
                  <a:srgbClr val="7030A0"/>
                </a:solidFill>
              </a:rPr>
              <a:t>Output the color code for each node in TDA mapper graph</a:t>
            </a:r>
            <a:endParaRPr lang="en-US" sz="2800" dirty="0">
              <a:solidFill>
                <a:srgbClr val="7030A0"/>
              </a:solidFill>
            </a:endParaRPr>
          </a:p>
        </p:txBody>
      </p:sp>
      <p:pic>
        <p:nvPicPr>
          <p:cNvPr id="4" name="Picture 3"/>
          <p:cNvPicPr>
            <a:picLocks noChangeAspect="1"/>
          </p:cNvPicPr>
          <p:nvPr/>
        </p:nvPicPr>
        <p:blipFill>
          <a:blip r:embed="rId2"/>
          <a:stretch>
            <a:fillRect/>
          </a:stretch>
        </p:blipFill>
        <p:spPr>
          <a:xfrm>
            <a:off x="0" y="5154699"/>
            <a:ext cx="7191375" cy="1171575"/>
          </a:xfrm>
          <a:prstGeom prst="rect">
            <a:avLst/>
          </a:prstGeom>
        </p:spPr>
      </p:pic>
      <p:pic>
        <p:nvPicPr>
          <p:cNvPr id="8" name="Picture 7"/>
          <p:cNvPicPr>
            <a:picLocks noChangeAspect="1"/>
          </p:cNvPicPr>
          <p:nvPr/>
        </p:nvPicPr>
        <p:blipFill>
          <a:blip r:embed="rId3"/>
          <a:stretch>
            <a:fillRect/>
          </a:stretch>
        </p:blipFill>
        <p:spPr>
          <a:xfrm>
            <a:off x="30480" y="2510964"/>
            <a:ext cx="9144000" cy="1956577"/>
          </a:xfrm>
          <a:prstGeom prst="rect">
            <a:avLst/>
          </a:prstGeom>
        </p:spPr>
      </p:pic>
      <p:pic>
        <p:nvPicPr>
          <p:cNvPr id="9" name="Picture 8"/>
          <p:cNvPicPr>
            <a:picLocks noChangeAspect="1"/>
          </p:cNvPicPr>
          <p:nvPr/>
        </p:nvPicPr>
        <p:blipFill>
          <a:blip r:embed="rId4"/>
          <a:stretch>
            <a:fillRect/>
          </a:stretch>
        </p:blipFill>
        <p:spPr>
          <a:xfrm>
            <a:off x="5280710" y="13509"/>
            <a:ext cx="3687049" cy="2743200"/>
          </a:xfrm>
          <a:prstGeom prst="rect">
            <a:avLst/>
          </a:prstGeom>
        </p:spPr>
      </p:pic>
    </p:spTree>
    <p:extLst>
      <p:ext uri="{BB962C8B-B14F-4D97-AF65-F5344CB8AC3E}">
        <p14:creationId xmlns:p14="http://schemas.microsoft.com/office/powerpoint/2010/main" val="1585019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61331"/>
            <a:ext cx="9299448" cy="3563937"/>
          </a:xfrm>
          <a:prstGeom prst="rect">
            <a:avLst/>
          </a:prstGeom>
        </p:spPr>
      </p:pic>
    </p:spTree>
    <p:extLst>
      <p:ext uri="{BB962C8B-B14F-4D97-AF65-F5344CB8AC3E}">
        <p14:creationId xmlns:p14="http://schemas.microsoft.com/office/powerpoint/2010/main" val="758460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5744"/>
            <a:ext cx="9144000" cy="3681724"/>
          </a:xfrm>
          <a:prstGeom prst="rect">
            <a:avLst/>
          </a:prstGeom>
        </p:spPr>
      </p:pic>
      <p:pic>
        <p:nvPicPr>
          <p:cNvPr id="3" name="Picture 2"/>
          <p:cNvPicPr>
            <a:picLocks noChangeAspect="1"/>
          </p:cNvPicPr>
          <p:nvPr/>
        </p:nvPicPr>
        <p:blipFill>
          <a:blip r:embed="rId3"/>
          <a:stretch>
            <a:fillRect/>
          </a:stretch>
        </p:blipFill>
        <p:spPr>
          <a:xfrm>
            <a:off x="0" y="5107664"/>
            <a:ext cx="9052560" cy="1395805"/>
          </a:xfrm>
          <a:prstGeom prst="rect">
            <a:avLst/>
          </a:prstGeom>
        </p:spPr>
      </p:pic>
    </p:spTree>
    <p:extLst>
      <p:ext uri="{BB962C8B-B14F-4D97-AF65-F5344CB8AC3E}">
        <p14:creationId xmlns:p14="http://schemas.microsoft.com/office/powerpoint/2010/main" val="2571067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3569"/>
            <a:ext cx="9144000" cy="6487061"/>
          </a:xfrm>
          <a:prstGeom prst="rect">
            <a:avLst/>
          </a:prstGeom>
        </p:spPr>
      </p:pic>
    </p:spTree>
    <p:extLst>
      <p:ext uri="{BB962C8B-B14F-4D97-AF65-F5344CB8AC3E}">
        <p14:creationId xmlns:p14="http://schemas.microsoft.com/office/powerpoint/2010/main" val="547614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777" y="849710"/>
            <a:ext cx="9010750" cy="2651760"/>
          </a:xfrm>
          <a:prstGeom prst="rect">
            <a:avLst/>
          </a:prstGeom>
        </p:spPr>
      </p:pic>
      <p:sp>
        <p:nvSpPr>
          <p:cNvPr id="3" name="Rectangle 2"/>
          <p:cNvSpPr/>
          <p:nvPr/>
        </p:nvSpPr>
        <p:spPr>
          <a:xfrm>
            <a:off x="66777" y="165635"/>
            <a:ext cx="6004785" cy="461665"/>
          </a:xfrm>
          <a:prstGeom prst="rect">
            <a:avLst/>
          </a:prstGeom>
        </p:spPr>
        <p:txBody>
          <a:bodyPr wrap="none">
            <a:spAutoFit/>
          </a:bodyPr>
          <a:lstStyle/>
          <a:p>
            <a:r>
              <a:rPr lang="en-US" sz="2400" dirty="0">
                <a:hlinkClick r:id="rId3"/>
              </a:rPr>
              <a:t>http://</a:t>
            </a:r>
            <a:r>
              <a:rPr lang="en-US" sz="2400" dirty="0" smtClean="0">
                <a:hlinkClick r:id="rId3"/>
              </a:rPr>
              <a:t>jcs.biologists.org/content/121/11/1771</a:t>
            </a:r>
            <a:r>
              <a:rPr lang="en-US" sz="2400" dirty="0" smtClean="0"/>
              <a:t> </a:t>
            </a:r>
            <a:endParaRPr lang="en-US" sz="2400" dirty="0"/>
          </a:p>
        </p:txBody>
      </p:sp>
      <p:sp>
        <p:nvSpPr>
          <p:cNvPr id="4" name="Rectangle 3"/>
          <p:cNvSpPr/>
          <p:nvPr/>
        </p:nvSpPr>
        <p:spPr>
          <a:xfrm>
            <a:off x="236823" y="3723880"/>
            <a:ext cx="8683511" cy="3046988"/>
          </a:xfrm>
          <a:prstGeom prst="rect">
            <a:avLst/>
          </a:prstGeom>
          <a:effectLst>
            <a:glow rad="228600">
              <a:schemeClr val="accent4">
                <a:satMod val="175000"/>
                <a:alpha val="40000"/>
              </a:schemeClr>
            </a:glow>
          </a:effectLst>
        </p:spPr>
        <p:txBody>
          <a:bodyPr wrap="square">
            <a:spAutoFit/>
          </a:bodyPr>
          <a:lstStyle/>
          <a:p>
            <a:r>
              <a:rPr lang="en-US" sz="2400" dirty="0"/>
              <a:t>I'd like to suggest that our Ph.D. programs often do students a disservice in two ways. First, I don't think students are made to understand how hard it is to do research. And how very, very hard it is to do important research. It's a lot harder than taking even very demanding courses. What makes it difficult is that research is immersion in the unknown. </a:t>
            </a:r>
            <a:r>
              <a:rPr lang="en-US" sz="2400" dirty="0">
                <a:solidFill>
                  <a:srgbClr val="C00000"/>
                </a:solidFill>
              </a:rPr>
              <a:t>We just don't know what we're doing. </a:t>
            </a:r>
            <a:r>
              <a:rPr lang="en-US" sz="2400" dirty="0"/>
              <a:t>We can't be sure whether we're asking the right question or doing the right experiment until we get the answer or the result. </a:t>
            </a:r>
          </a:p>
        </p:txBody>
      </p:sp>
    </p:spTree>
    <p:extLst>
      <p:ext uri="{BB962C8B-B14F-4D97-AF65-F5344CB8AC3E}">
        <p14:creationId xmlns:p14="http://schemas.microsoft.com/office/powerpoint/2010/main" val="33134984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Kolmogorov-Smirnov Test</a:t>
            </a:r>
            <a:br>
              <a:rPr lang="en-US" b="1" dirty="0" smtClean="0"/>
            </a:br>
            <a:endParaRPr lang="en-US" dirty="0"/>
          </a:p>
        </p:txBody>
      </p:sp>
    </p:spTree>
    <p:extLst>
      <p:ext uri="{BB962C8B-B14F-4D97-AF65-F5344CB8AC3E}">
        <p14:creationId xmlns:p14="http://schemas.microsoft.com/office/powerpoint/2010/main" val="1614495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342478"/>
            <a:ext cx="6464300" cy="5473700"/>
          </a:xfrm>
          <a:prstGeom prst="rect">
            <a:avLst/>
          </a:prstGeom>
        </p:spPr>
      </p:pic>
      <p:sp>
        <p:nvSpPr>
          <p:cNvPr id="3" name="Rectangle 2"/>
          <p:cNvSpPr/>
          <p:nvPr/>
        </p:nvSpPr>
        <p:spPr>
          <a:xfrm>
            <a:off x="423376" y="5836334"/>
            <a:ext cx="8559558" cy="830997"/>
          </a:xfrm>
          <a:prstGeom prst="rect">
            <a:avLst/>
          </a:prstGeom>
        </p:spPr>
        <p:txBody>
          <a:bodyPr wrap="square">
            <a:spAutoFit/>
          </a:bodyPr>
          <a:lstStyle/>
          <a:p>
            <a:r>
              <a:rPr lang="en-US" sz="2400" dirty="0" smtClean="0"/>
              <a:t>Sorted </a:t>
            </a:r>
            <a:r>
              <a:rPr lang="en-US" sz="2400" dirty="0" err="1" smtClean="0"/>
              <a:t>controlB</a:t>
            </a:r>
            <a:r>
              <a:rPr lang="en-US" sz="2400" dirty="0" smtClean="0"/>
              <a:t>={0.08, 0.10, 0.15, 0.17, 0.24, 0.34, 0.38, 0.42, 0.49, 0.50, 0.70, 0.94, 0.95, 1.26, 1.37, 1.55, 1.75, 3.20, 6.98, 50.57} </a:t>
            </a:r>
            <a:endParaRPr lang="en-US" sz="2400" dirty="0"/>
          </a:p>
        </p:txBody>
      </p:sp>
      <p:sp>
        <p:nvSpPr>
          <p:cNvPr id="4" name="Rectangle 3"/>
          <p:cNvSpPr/>
          <p:nvPr/>
        </p:nvSpPr>
        <p:spPr>
          <a:xfrm>
            <a:off x="145983" y="39991"/>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3002948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376" y="5836334"/>
            <a:ext cx="8559558" cy="830997"/>
          </a:xfrm>
          <a:prstGeom prst="rect">
            <a:avLst/>
          </a:prstGeom>
        </p:spPr>
        <p:txBody>
          <a:bodyPr wrap="square">
            <a:spAutoFit/>
          </a:bodyPr>
          <a:lstStyle/>
          <a:p>
            <a:r>
              <a:rPr lang="en-US" sz="2400" dirty="0" smtClean="0"/>
              <a:t>Sorted </a:t>
            </a:r>
            <a:r>
              <a:rPr lang="en-US" sz="2400" dirty="0" err="1" smtClean="0"/>
              <a:t>controlB</a:t>
            </a:r>
            <a:r>
              <a:rPr lang="en-US" sz="2400" dirty="0" smtClean="0"/>
              <a:t>={0.08, 0.10, 0.15, 0.17, 0.24, 0.34, 0.38, 0.42, 0.49, 0.50, 0.70, 0.94, 0.95, 1.26, 1.37, 1.55, 1.75, 3.20, 6.98, 50.57} </a:t>
            </a:r>
            <a:endParaRPr lang="en-US" sz="2400" dirty="0"/>
          </a:p>
        </p:txBody>
      </p:sp>
      <p:pic>
        <p:nvPicPr>
          <p:cNvPr id="4" name="Picture 3"/>
          <p:cNvPicPr>
            <a:picLocks noChangeAspect="1"/>
          </p:cNvPicPr>
          <p:nvPr/>
        </p:nvPicPr>
        <p:blipFill>
          <a:blip r:embed="rId2"/>
          <a:stretch>
            <a:fillRect/>
          </a:stretch>
        </p:blipFill>
        <p:spPr>
          <a:xfrm>
            <a:off x="1333500" y="362634"/>
            <a:ext cx="6464300" cy="5473700"/>
          </a:xfrm>
          <a:prstGeom prst="rect">
            <a:avLst/>
          </a:prstGeom>
        </p:spPr>
      </p:pic>
      <p:sp>
        <p:nvSpPr>
          <p:cNvPr id="5" name="Rectangle 4"/>
          <p:cNvSpPr/>
          <p:nvPr/>
        </p:nvSpPr>
        <p:spPr>
          <a:xfrm>
            <a:off x="145983" y="39991"/>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882707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9850" y="364617"/>
            <a:ext cx="6464300" cy="5473700"/>
          </a:xfrm>
          <a:prstGeom prst="rect">
            <a:avLst/>
          </a:prstGeom>
        </p:spPr>
      </p:pic>
      <p:sp>
        <p:nvSpPr>
          <p:cNvPr id="4" name="Rectangle 3"/>
          <p:cNvSpPr/>
          <p:nvPr/>
        </p:nvSpPr>
        <p:spPr>
          <a:xfrm>
            <a:off x="250908" y="5974781"/>
            <a:ext cx="8642184" cy="830997"/>
          </a:xfrm>
          <a:prstGeom prst="rect">
            <a:avLst/>
          </a:prstGeom>
        </p:spPr>
        <p:txBody>
          <a:bodyPr wrap="square">
            <a:spAutoFit/>
          </a:bodyPr>
          <a:lstStyle/>
          <a:p>
            <a:r>
              <a:rPr lang="en-US" sz="2400" dirty="0" err="1" smtClean="0"/>
              <a:t>treatmentB</a:t>
            </a:r>
            <a:r>
              <a:rPr lang="en-US" sz="2400" dirty="0" smtClean="0"/>
              <a:t>= {2.37, 2.16, 14.82, 1.73, 41.04, 0.23, 1.32, 2.91, 39.41, 0.11, 27.44, 4.51, 0.51, 4.50, 0.18, 14.68, 4.66, 1.30, 2.06, 1.19} </a:t>
            </a:r>
            <a:endParaRPr lang="en-US" sz="2400" dirty="0"/>
          </a:p>
        </p:txBody>
      </p:sp>
      <p:sp>
        <p:nvSpPr>
          <p:cNvPr id="5" name="Rectangle 4"/>
          <p:cNvSpPr/>
          <p:nvPr/>
        </p:nvSpPr>
        <p:spPr>
          <a:xfrm>
            <a:off x="145983" y="39991"/>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4000576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9850" y="364617"/>
            <a:ext cx="6464300" cy="5473700"/>
          </a:xfrm>
          <a:prstGeom prst="rect">
            <a:avLst/>
          </a:prstGeom>
        </p:spPr>
      </p:pic>
      <p:sp>
        <p:nvSpPr>
          <p:cNvPr id="4" name="Rectangle 3"/>
          <p:cNvSpPr/>
          <p:nvPr/>
        </p:nvSpPr>
        <p:spPr>
          <a:xfrm>
            <a:off x="250908" y="5974781"/>
            <a:ext cx="8642184" cy="830997"/>
          </a:xfrm>
          <a:prstGeom prst="rect">
            <a:avLst/>
          </a:prstGeom>
        </p:spPr>
        <p:txBody>
          <a:bodyPr wrap="square">
            <a:spAutoFit/>
          </a:bodyPr>
          <a:lstStyle/>
          <a:p>
            <a:r>
              <a:rPr lang="en-US" sz="2400" dirty="0" err="1" smtClean="0"/>
              <a:t>treatmentB</a:t>
            </a:r>
            <a:r>
              <a:rPr lang="en-US" sz="2400" dirty="0" smtClean="0"/>
              <a:t>= {0.11, 0.18, 0.23, 0.51, 1.19, 1.30, 1.32, 1.73, 2.06, 2.16, 2.37, 2.91, 4.50, 4.51, 4.66, 14.68, 14.82, 27.44, 39.41, 41.04} </a:t>
            </a:r>
            <a:endParaRPr lang="en-US" sz="2400" dirty="0"/>
          </a:p>
        </p:txBody>
      </p:sp>
      <p:sp>
        <p:nvSpPr>
          <p:cNvPr id="5" name="Rectangle 4"/>
          <p:cNvSpPr/>
          <p:nvPr/>
        </p:nvSpPr>
        <p:spPr>
          <a:xfrm>
            <a:off x="145983" y="39991"/>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4206813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496" y="28840"/>
            <a:ext cx="6464300" cy="5473700"/>
          </a:xfrm>
          <a:prstGeom prst="rect">
            <a:avLst/>
          </a:prstGeom>
        </p:spPr>
      </p:pic>
      <p:sp>
        <p:nvSpPr>
          <p:cNvPr id="3" name="Rectangle 2"/>
          <p:cNvSpPr/>
          <p:nvPr/>
        </p:nvSpPr>
        <p:spPr>
          <a:xfrm>
            <a:off x="291961" y="5158387"/>
            <a:ext cx="8598389" cy="1631216"/>
          </a:xfrm>
          <a:prstGeom prst="rect">
            <a:avLst/>
          </a:prstGeom>
          <a:solidFill>
            <a:schemeClr val="bg1"/>
          </a:solidFill>
        </p:spPr>
        <p:txBody>
          <a:bodyPr wrap="square">
            <a:spAutoFit/>
          </a:bodyPr>
          <a:lstStyle/>
          <a:p>
            <a:r>
              <a:rPr lang="en-US" sz="2000" dirty="0" smtClean="0"/>
              <a:t>The KS-test uses the maximum vertical deviation between the two curves as the statistic D. In this case the maximum deviation occurs near x=1 and has D=.45. (The fraction of the treatment group that is less then one is 0.2 (4 out of the 20 values); the fraction of the control group that is less than one is 0.65 (13 out of the 20 values). Thus the maximum difference in cumulative fraction is D=.45.) </a:t>
            </a:r>
            <a:endParaRPr lang="en-US" sz="2000" dirty="0"/>
          </a:p>
        </p:txBody>
      </p:sp>
      <p:sp>
        <p:nvSpPr>
          <p:cNvPr id="4" name="Rectangle 3"/>
          <p:cNvSpPr/>
          <p:nvPr/>
        </p:nvSpPr>
        <p:spPr>
          <a:xfrm>
            <a:off x="2738547" y="4328364"/>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219167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818" y="0"/>
            <a:ext cx="3972479" cy="321989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819" y="3638101"/>
            <a:ext cx="3972479" cy="3219899"/>
          </a:xfrm>
          <a:prstGeom prst="rect">
            <a:avLst/>
          </a:prstGeom>
        </p:spPr>
      </p:pic>
      <p:sp>
        <p:nvSpPr>
          <p:cNvPr id="4" name="Rectangle 3"/>
          <p:cNvSpPr/>
          <p:nvPr/>
        </p:nvSpPr>
        <p:spPr>
          <a:xfrm>
            <a:off x="322445" y="319712"/>
            <a:ext cx="8648299" cy="6370975"/>
          </a:xfrm>
          <a:prstGeom prst="rect">
            <a:avLst/>
          </a:prstGeom>
        </p:spPr>
        <p:txBody>
          <a:bodyPr wrap="square">
            <a:spAutoFit/>
          </a:bodyPr>
          <a:lstStyle/>
          <a:p>
            <a:r>
              <a:rPr lang="en-US" sz="2400" dirty="0"/>
              <a:t>a &lt;- sort(</a:t>
            </a:r>
            <a:r>
              <a:rPr lang="en-US" sz="2400" dirty="0" err="1"/>
              <a:t>runif</a:t>
            </a:r>
            <a:r>
              <a:rPr lang="en-US" sz="2400" dirty="0"/>
              <a:t>(30, 0,3))</a:t>
            </a:r>
          </a:p>
          <a:p>
            <a:r>
              <a:rPr lang="en-US" sz="2400" dirty="0" err="1"/>
              <a:t>sa</a:t>
            </a:r>
            <a:r>
              <a:rPr lang="en-US" sz="2400" dirty="0"/>
              <a:t> &lt;-sin(a)</a:t>
            </a:r>
          </a:p>
          <a:p>
            <a:r>
              <a:rPr lang="en-US" sz="2400" dirty="0"/>
              <a:t>b &lt;- sort(</a:t>
            </a:r>
            <a:r>
              <a:rPr lang="en-US" sz="2400" dirty="0" err="1"/>
              <a:t>runif</a:t>
            </a:r>
            <a:r>
              <a:rPr lang="en-US" sz="2400" dirty="0"/>
              <a:t>(25, 0,3))</a:t>
            </a:r>
          </a:p>
          <a:p>
            <a:r>
              <a:rPr lang="en-US" sz="2400" dirty="0" err="1"/>
              <a:t>sb</a:t>
            </a:r>
            <a:r>
              <a:rPr lang="en-US" sz="2400" dirty="0"/>
              <a:t> &lt;-sin(b)</a:t>
            </a:r>
          </a:p>
          <a:p>
            <a:r>
              <a:rPr lang="en-US" sz="2400" dirty="0"/>
              <a:t>c &lt;- sort(</a:t>
            </a:r>
            <a:r>
              <a:rPr lang="en-US" sz="2400" dirty="0" err="1"/>
              <a:t>runif</a:t>
            </a:r>
            <a:r>
              <a:rPr lang="en-US" sz="2400" dirty="0"/>
              <a:t>(30, 0,3))</a:t>
            </a:r>
          </a:p>
          <a:p>
            <a:r>
              <a:rPr lang="en-US" sz="2400" dirty="0" err="1"/>
              <a:t>sc</a:t>
            </a:r>
            <a:r>
              <a:rPr lang="en-US" sz="2400" dirty="0"/>
              <a:t> &lt;- c^2</a:t>
            </a:r>
          </a:p>
          <a:p>
            <a:endParaRPr lang="en-US" sz="2400" dirty="0"/>
          </a:p>
          <a:p>
            <a:r>
              <a:rPr lang="en-US" sz="2400" dirty="0"/>
              <a:t>plot(</a:t>
            </a:r>
            <a:r>
              <a:rPr lang="en-US" sz="2400" dirty="0" err="1"/>
              <a:t>sa</a:t>
            </a:r>
            <a:r>
              <a:rPr lang="en-US" sz="2400" dirty="0"/>
              <a:t>, main = "data", col="blue", </a:t>
            </a:r>
            <a:r>
              <a:rPr lang="en-US" sz="2400" dirty="0" err="1"/>
              <a:t>pch</a:t>
            </a:r>
            <a:r>
              <a:rPr lang="en-US" sz="2400" dirty="0"/>
              <a:t> = 17, </a:t>
            </a:r>
          </a:p>
          <a:p>
            <a:r>
              <a:rPr lang="en-US" sz="2400" dirty="0"/>
              <a:t>     </a:t>
            </a:r>
            <a:r>
              <a:rPr lang="en-US" sz="2400" dirty="0" err="1"/>
              <a:t>cex.main</a:t>
            </a:r>
            <a:r>
              <a:rPr lang="en-US" sz="2400" dirty="0"/>
              <a:t> = 1.5, </a:t>
            </a:r>
            <a:r>
              <a:rPr lang="en-US" sz="2400" dirty="0" err="1"/>
              <a:t>cex.lab</a:t>
            </a:r>
            <a:r>
              <a:rPr lang="en-US" sz="2400" dirty="0"/>
              <a:t> = 1.7, </a:t>
            </a:r>
            <a:r>
              <a:rPr lang="en-US" sz="2400" dirty="0" err="1"/>
              <a:t>cex.axis</a:t>
            </a:r>
            <a:r>
              <a:rPr lang="en-US" sz="2400" dirty="0"/>
              <a:t> = 2)</a:t>
            </a:r>
          </a:p>
          <a:p>
            <a:r>
              <a:rPr lang="en-US" sz="2400" dirty="0"/>
              <a:t>points(</a:t>
            </a:r>
            <a:r>
              <a:rPr lang="en-US" sz="2400" dirty="0" err="1"/>
              <a:t>sb</a:t>
            </a:r>
            <a:r>
              <a:rPr lang="en-US" sz="2400" dirty="0"/>
              <a:t>, col="red", </a:t>
            </a:r>
            <a:r>
              <a:rPr lang="en-US" sz="2400" dirty="0" err="1"/>
              <a:t>pch</a:t>
            </a:r>
            <a:r>
              <a:rPr lang="en-US" sz="2400" dirty="0"/>
              <a:t> = 19</a:t>
            </a:r>
            <a:r>
              <a:rPr lang="en-US" sz="2400" dirty="0" smtClean="0"/>
              <a:t>)</a:t>
            </a:r>
            <a:endParaRPr lang="en-US" sz="2400" dirty="0"/>
          </a:p>
          <a:p>
            <a:r>
              <a:rPr lang="en-US" sz="2400" dirty="0"/>
              <a:t>points(</a:t>
            </a:r>
            <a:r>
              <a:rPr lang="en-US" sz="2400" dirty="0" err="1"/>
              <a:t>sc</a:t>
            </a:r>
            <a:r>
              <a:rPr lang="en-US" sz="2400" dirty="0"/>
              <a:t>,  </a:t>
            </a:r>
            <a:r>
              <a:rPr lang="en-US" sz="2400" dirty="0" err="1"/>
              <a:t>pch</a:t>
            </a:r>
            <a:r>
              <a:rPr lang="en-US" sz="2400" dirty="0"/>
              <a:t> = 10, </a:t>
            </a:r>
            <a:r>
              <a:rPr lang="en-US" sz="2400" dirty="0" err="1" smtClean="0"/>
              <a:t>cex</a:t>
            </a:r>
            <a:r>
              <a:rPr lang="en-US" sz="2400" dirty="0" smtClean="0"/>
              <a:t>=2)</a:t>
            </a:r>
            <a:endParaRPr lang="en-US" sz="2400" dirty="0"/>
          </a:p>
          <a:p>
            <a:endParaRPr lang="en-US" sz="2400" dirty="0"/>
          </a:p>
          <a:p>
            <a:r>
              <a:rPr lang="en-US" sz="2400" dirty="0"/>
              <a:t>plot(</a:t>
            </a:r>
            <a:r>
              <a:rPr lang="en-US" sz="2400" dirty="0" err="1"/>
              <a:t>sc</a:t>
            </a:r>
            <a:r>
              <a:rPr lang="en-US" sz="2400" dirty="0"/>
              <a:t>, main = "data",  </a:t>
            </a:r>
            <a:r>
              <a:rPr lang="en-US" sz="2400" dirty="0" err="1"/>
              <a:t>pch</a:t>
            </a:r>
            <a:r>
              <a:rPr lang="en-US" sz="2400" dirty="0"/>
              <a:t> = 10,  </a:t>
            </a:r>
            <a:endParaRPr lang="en-US" sz="2400" dirty="0" smtClean="0"/>
          </a:p>
          <a:p>
            <a:r>
              <a:rPr lang="en-US" sz="2400" dirty="0" err="1" smtClean="0"/>
              <a:t>cex</a:t>
            </a:r>
            <a:r>
              <a:rPr lang="en-US" sz="2400" dirty="0" smtClean="0"/>
              <a:t>=2</a:t>
            </a:r>
            <a:r>
              <a:rPr lang="en-US" sz="2400" dirty="0"/>
              <a:t>, </a:t>
            </a:r>
            <a:r>
              <a:rPr lang="en-US" sz="2400" dirty="0" err="1"/>
              <a:t>cex.main</a:t>
            </a:r>
            <a:r>
              <a:rPr lang="en-US" sz="2400" dirty="0"/>
              <a:t> = 1.5, </a:t>
            </a:r>
            <a:endParaRPr lang="en-US" sz="2400" dirty="0" smtClean="0"/>
          </a:p>
          <a:p>
            <a:r>
              <a:rPr lang="en-US" sz="2400" dirty="0" err="1" smtClean="0"/>
              <a:t>cex.lab</a:t>
            </a:r>
            <a:r>
              <a:rPr lang="en-US" sz="2400" dirty="0" smtClean="0"/>
              <a:t> </a:t>
            </a:r>
            <a:r>
              <a:rPr lang="en-US" sz="2400" dirty="0"/>
              <a:t>= 1.7, </a:t>
            </a:r>
            <a:r>
              <a:rPr lang="en-US" sz="2400" dirty="0" err="1"/>
              <a:t>cex.axis</a:t>
            </a:r>
            <a:r>
              <a:rPr lang="en-US" sz="2400" dirty="0"/>
              <a:t> = 2)</a:t>
            </a:r>
          </a:p>
          <a:p>
            <a:r>
              <a:rPr lang="en-US" sz="2400" dirty="0"/>
              <a:t>points(</a:t>
            </a:r>
            <a:r>
              <a:rPr lang="en-US" sz="2400" dirty="0" err="1"/>
              <a:t>sb</a:t>
            </a:r>
            <a:r>
              <a:rPr lang="en-US" sz="2400" dirty="0"/>
              <a:t>, col="red", </a:t>
            </a:r>
            <a:r>
              <a:rPr lang="en-US" sz="2400" dirty="0" err="1"/>
              <a:t>pch</a:t>
            </a:r>
            <a:r>
              <a:rPr lang="en-US" sz="2400" dirty="0"/>
              <a:t> = 19)</a:t>
            </a:r>
          </a:p>
          <a:p>
            <a:r>
              <a:rPr lang="en-US" sz="2400" dirty="0"/>
              <a:t>points(</a:t>
            </a:r>
            <a:r>
              <a:rPr lang="en-US" sz="2400" dirty="0" err="1"/>
              <a:t>sa</a:t>
            </a:r>
            <a:r>
              <a:rPr lang="en-US" sz="2400" dirty="0"/>
              <a:t>, col="blue", </a:t>
            </a:r>
            <a:r>
              <a:rPr lang="en-US" sz="2400" dirty="0" err="1"/>
              <a:t>pch</a:t>
            </a:r>
            <a:r>
              <a:rPr lang="en-US" sz="2400" dirty="0"/>
              <a:t> = 17)</a:t>
            </a:r>
          </a:p>
        </p:txBody>
      </p:sp>
    </p:spTree>
    <p:extLst>
      <p:ext uri="{BB962C8B-B14F-4D97-AF65-F5344CB8AC3E}">
        <p14:creationId xmlns:p14="http://schemas.microsoft.com/office/powerpoint/2010/main" val="1792304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190" y="526149"/>
            <a:ext cx="9052560" cy="6054352"/>
          </a:xfrm>
          <a:prstGeom prst="rect">
            <a:avLst/>
          </a:prstGeom>
        </p:spPr>
      </p:pic>
      <p:sp>
        <p:nvSpPr>
          <p:cNvPr id="3" name="TextBox 2"/>
          <p:cNvSpPr txBox="1"/>
          <p:nvPr/>
        </p:nvSpPr>
        <p:spPr>
          <a:xfrm>
            <a:off x="4100362" y="149039"/>
            <a:ext cx="962526" cy="523220"/>
          </a:xfrm>
          <a:prstGeom prst="rect">
            <a:avLst/>
          </a:prstGeom>
          <a:solidFill>
            <a:schemeClr val="accent6">
              <a:lumMod val="20000"/>
              <a:lumOff val="80000"/>
            </a:schemeClr>
          </a:solidFill>
        </p:spPr>
        <p:txBody>
          <a:bodyPr wrap="square" rtlCol="0">
            <a:spAutoFit/>
          </a:bodyPr>
          <a:lstStyle/>
          <a:p>
            <a:pPr algn="ctr"/>
            <a:r>
              <a:rPr lang="en-US" sz="2800" dirty="0" err="1">
                <a:solidFill>
                  <a:srgbClr val="7030A0"/>
                </a:solidFill>
              </a:rPr>
              <a:t>k</a:t>
            </a:r>
            <a:r>
              <a:rPr lang="en-US" sz="2800" dirty="0" err="1" smtClean="0">
                <a:solidFill>
                  <a:srgbClr val="7030A0"/>
                </a:solidFill>
              </a:rPr>
              <a:t>s.r</a:t>
            </a:r>
            <a:endParaRPr lang="en-US" sz="2800" dirty="0">
              <a:solidFill>
                <a:srgbClr val="7030A0"/>
              </a:solidFill>
            </a:endParaRPr>
          </a:p>
        </p:txBody>
      </p:sp>
    </p:spTree>
    <p:extLst>
      <p:ext uri="{BB962C8B-B14F-4D97-AF65-F5344CB8AC3E}">
        <p14:creationId xmlns:p14="http://schemas.microsoft.com/office/powerpoint/2010/main" val="29216217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688" y="1146710"/>
            <a:ext cx="9582150" cy="5276850"/>
          </a:xfrm>
          <a:prstGeom prst="rect">
            <a:avLst/>
          </a:prstGeom>
        </p:spPr>
      </p:pic>
      <p:sp>
        <p:nvSpPr>
          <p:cNvPr id="3" name="TextBox 2"/>
          <p:cNvSpPr txBox="1"/>
          <p:nvPr/>
        </p:nvSpPr>
        <p:spPr>
          <a:xfrm>
            <a:off x="3647980" y="303044"/>
            <a:ext cx="1876926" cy="523220"/>
          </a:xfrm>
          <a:prstGeom prst="rect">
            <a:avLst/>
          </a:prstGeom>
          <a:solidFill>
            <a:schemeClr val="accent6">
              <a:lumMod val="20000"/>
              <a:lumOff val="80000"/>
            </a:schemeClr>
          </a:solidFill>
        </p:spPr>
        <p:txBody>
          <a:bodyPr wrap="square" rtlCol="0">
            <a:spAutoFit/>
          </a:bodyPr>
          <a:lstStyle/>
          <a:p>
            <a:pPr algn="ctr"/>
            <a:r>
              <a:rPr lang="en-US" sz="2800" dirty="0" err="1" smtClean="0">
                <a:solidFill>
                  <a:srgbClr val="7030A0"/>
                </a:solidFill>
              </a:rPr>
              <a:t>ks.r</a:t>
            </a:r>
            <a:r>
              <a:rPr lang="en-US" sz="2800" dirty="0" smtClean="0">
                <a:solidFill>
                  <a:srgbClr val="7030A0"/>
                </a:solidFill>
              </a:rPr>
              <a:t> (cont.)</a:t>
            </a:r>
            <a:endParaRPr lang="en-US" sz="2800" dirty="0">
              <a:solidFill>
                <a:srgbClr val="7030A0"/>
              </a:solidFill>
            </a:endParaRPr>
          </a:p>
        </p:txBody>
      </p:sp>
    </p:spTree>
    <p:extLst>
      <p:ext uri="{BB962C8B-B14F-4D97-AF65-F5344CB8AC3E}">
        <p14:creationId xmlns:p14="http://schemas.microsoft.com/office/powerpoint/2010/main" val="2433615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695" y="-133066"/>
            <a:ext cx="5048955" cy="37152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95" y="3219734"/>
            <a:ext cx="5048955" cy="3715268"/>
          </a:xfrm>
          <a:prstGeom prst="rect">
            <a:avLst/>
          </a:prstGeom>
        </p:spPr>
      </p:pic>
      <p:sp>
        <p:nvSpPr>
          <p:cNvPr id="5" name="Rectangle 4"/>
          <p:cNvSpPr/>
          <p:nvPr/>
        </p:nvSpPr>
        <p:spPr>
          <a:xfrm>
            <a:off x="495701" y="204317"/>
            <a:ext cx="4572000" cy="6001643"/>
          </a:xfrm>
          <a:prstGeom prst="rect">
            <a:avLst/>
          </a:prstGeom>
        </p:spPr>
        <p:txBody>
          <a:bodyPr wrap="square">
            <a:spAutoFit/>
          </a:bodyPr>
          <a:lstStyle/>
          <a:p>
            <a:r>
              <a:rPr lang="en-US" sz="2400" dirty="0">
                <a:solidFill>
                  <a:schemeClr val="accent3">
                    <a:lumMod val="50000"/>
                  </a:schemeClr>
                </a:solidFill>
              </a:rPr>
              <a:t># Plot empirical </a:t>
            </a:r>
            <a:r>
              <a:rPr lang="en-US" sz="2400" dirty="0" smtClean="0">
                <a:solidFill>
                  <a:schemeClr val="accent3">
                    <a:lumMod val="50000"/>
                  </a:schemeClr>
                </a:solidFill>
              </a:rPr>
              <a:t>cumulative</a:t>
            </a:r>
          </a:p>
          <a:p>
            <a:r>
              <a:rPr lang="en-US" sz="2400" dirty="0" smtClean="0">
                <a:solidFill>
                  <a:schemeClr val="accent3">
                    <a:lumMod val="50000"/>
                  </a:schemeClr>
                </a:solidFill>
              </a:rPr>
              <a:t>## distribution </a:t>
            </a:r>
            <a:r>
              <a:rPr lang="en-US" sz="2400" dirty="0">
                <a:solidFill>
                  <a:schemeClr val="accent3">
                    <a:lumMod val="50000"/>
                  </a:schemeClr>
                </a:solidFill>
              </a:rPr>
              <a:t>function</a:t>
            </a:r>
          </a:p>
          <a:p>
            <a:r>
              <a:rPr lang="en-US" sz="2400" dirty="0">
                <a:solidFill>
                  <a:schemeClr val="accent3">
                    <a:lumMod val="50000"/>
                  </a:schemeClr>
                </a:solidFill>
              </a:rPr>
              <a:t>## for these 3 data sets</a:t>
            </a:r>
          </a:p>
          <a:p>
            <a:r>
              <a:rPr lang="en-US" sz="2400" dirty="0"/>
              <a:t>plot(</a:t>
            </a:r>
            <a:r>
              <a:rPr lang="en-US" sz="2400" dirty="0" err="1"/>
              <a:t>ecdf</a:t>
            </a:r>
            <a:r>
              <a:rPr lang="en-US" sz="2400" dirty="0"/>
              <a:t>(</a:t>
            </a:r>
            <a:r>
              <a:rPr lang="en-US" sz="2400" dirty="0" err="1"/>
              <a:t>sa</a:t>
            </a:r>
            <a:r>
              <a:rPr lang="en-US" sz="2400" dirty="0"/>
              <a:t>))</a:t>
            </a:r>
          </a:p>
          <a:p>
            <a:r>
              <a:rPr lang="en-US" sz="2400" dirty="0"/>
              <a:t>plot(</a:t>
            </a:r>
            <a:r>
              <a:rPr lang="en-US" sz="2400" dirty="0" err="1"/>
              <a:t>ecdf</a:t>
            </a:r>
            <a:r>
              <a:rPr lang="en-US" sz="2400" dirty="0"/>
              <a:t>(</a:t>
            </a:r>
            <a:r>
              <a:rPr lang="en-US" sz="2400" dirty="0" err="1"/>
              <a:t>sb</a:t>
            </a:r>
            <a:r>
              <a:rPr lang="en-US" sz="2400" dirty="0"/>
              <a:t>), add=TRUE, </a:t>
            </a:r>
            <a:endParaRPr lang="en-US" sz="2400" dirty="0" smtClean="0"/>
          </a:p>
          <a:p>
            <a:r>
              <a:rPr lang="en-US" sz="2400" dirty="0"/>
              <a:t> </a:t>
            </a:r>
            <a:r>
              <a:rPr lang="en-US" sz="2400" dirty="0" smtClean="0"/>
              <a:t>                             col</a:t>
            </a:r>
            <a:r>
              <a:rPr lang="en-US" sz="2400" dirty="0"/>
              <a:t>="red")</a:t>
            </a:r>
          </a:p>
          <a:p>
            <a:r>
              <a:rPr lang="en-US" sz="2400" dirty="0"/>
              <a:t>plot(</a:t>
            </a:r>
            <a:r>
              <a:rPr lang="en-US" sz="2400" dirty="0" err="1"/>
              <a:t>ecdf</a:t>
            </a:r>
            <a:r>
              <a:rPr lang="en-US" sz="2400" dirty="0"/>
              <a:t>(</a:t>
            </a:r>
            <a:r>
              <a:rPr lang="en-US" sz="2400" dirty="0" err="1"/>
              <a:t>sc</a:t>
            </a:r>
            <a:r>
              <a:rPr lang="en-US" sz="2400" dirty="0"/>
              <a:t>), add=TRUE, </a:t>
            </a:r>
            <a:endParaRPr lang="en-US" sz="2400" dirty="0" smtClean="0"/>
          </a:p>
          <a:p>
            <a:r>
              <a:rPr lang="en-US" sz="2400" dirty="0"/>
              <a:t> </a:t>
            </a:r>
            <a:r>
              <a:rPr lang="en-US" sz="2400" dirty="0" smtClean="0"/>
              <a:t>                             col</a:t>
            </a:r>
            <a:r>
              <a:rPr lang="en-US" sz="2400" dirty="0"/>
              <a:t>="blue")</a:t>
            </a:r>
          </a:p>
          <a:p>
            <a:endParaRPr lang="en-US" sz="2400" dirty="0" smtClean="0"/>
          </a:p>
          <a:p>
            <a:endParaRPr lang="en-US" sz="2400" dirty="0" smtClean="0"/>
          </a:p>
          <a:p>
            <a:endParaRPr lang="en-US" sz="2400" dirty="0"/>
          </a:p>
          <a:p>
            <a:r>
              <a:rPr lang="en-US" sz="2400" dirty="0"/>
              <a:t>plot(</a:t>
            </a:r>
            <a:r>
              <a:rPr lang="en-US" sz="2400" dirty="0" err="1"/>
              <a:t>ecdf</a:t>
            </a:r>
            <a:r>
              <a:rPr lang="en-US" sz="2400" dirty="0"/>
              <a:t>(</a:t>
            </a:r>
            <a:r>
              <a:rPr lang="en-US" sz="2400" dirty="0" err="1"/>
              <a:t>sc</a:t>
            </a:r>
            <a:r>
              <a:rPr lang="en-US" sz="2400" dirty="0"/>
              <a:t>), , col="blue")</a:t>
            </a:r>
          </a:p>
          <a:p>
            <a:r>
              <a:rPr lang="en-US" sz="2400" dirty="0"/>
              <a:t>plot(</a:t>
            </a:r>
            <a:r>
              <a:rPr lang="en-US" sz="2400" dirty="0" err="1"/>
              <a:t>ecdf</a:t>
            </a:r>
            <a:r>
              <a:rPr lang="en-US" sz="2400" dirty="0"/>
              <a:t>(</a:t>
            </a:r>
            <a:r>
              <a:rPr lang="en-US" sz="2400" dirty="0" err="1"/>
              <a:t>sb</a:t>
            </a:r>
            <a:r>
              <a:rPr lang="en-US" sz="2400" dirty="0"/>
              <a:t>), add=TRUE, </a:t>
            </a:r>
            <a:r>
              <a:rPr lang="en-US" sz="2400" dirty="0" smtClean="0"/>
              <a:t>                   </a:t>
            </a:r>
          </a:p>
          <a:p>
            <a:r>
              <a:rPr lang="en-US" sz="2400" dirty="0"/>
              <a:t> </a:t>
            </a:r>
            <a:r>
              <a:rPr lang="en-US" sz="2400" dirty="0" smtClean="0"/>
              <a:t>                             col</a:t>
            </a:r>
            <a:r>
              <a:rPr lang="en-US" sz="2400" dirty="0"/>
              <a:t>="red")</a:t>
            </a:r>
          </a:p>
          <a:p>
            <a:r>
              <a:rPr lang="en-US" sz="2400" dirty="0"/>
              <a:t>plot(</a:t>
            </a:r>
            <a:r>
              <a:rPr lang="en-US" sz="2400" dirty="0" err="1"/>
              <a:t>ecdf</a:t>
            </a:r>
            <a:r>
              <a:rPr lang="en-US" sz="2400" dirty="0"/>
              <a:t>(</a:t>
            </a:r>
            <a:r>
              <a:rPr lang="en-US" sz="2400" dirty="0" err="1"/>
              <a:t>sa</a:t>
            </a:r>
            <a:r>
              <a:rPr lang="en-US" sz="2400" dirty="0"/>
              <a:t>), add=TRUE)</a:t>
            </a:r>
          </a:p>
          <a:p>
            <a:endParaRPr lang="en-US" sz="2400" dirty="0"/>
          </a:p>
        </p:txBody>
      </p:sp>
    </p:spTree>
    <p:extLst>
      <p:ext uri="{BB962C8B-B14F-4D97-AF65-F5344CB8AC3E}">
        <p14:creationId xmlns:p14="http://schemas.microsoft.com/office/powerpoint/2010/main" val="3102810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004" y="257695"/>
            <a:ext cx="9152312" cy="6370975"/>
          </a:xfrm>
          <a:prstGeom prst="rect">
            <a:avLst/>
          </a:prstGeom>
          <a:noFill/>
        </p:spPr>
        <p:txBody>
          <a:bodyPr wrap="square" rtlCol="0">
            <a:spAutoFit/>
          </a:bodyPr>
          <a:lstStyle/>
          <a:p>
            <a:pPr algn="ctr"/>
            <a:r>
              <a:rPr lang="en-US" sz="2400" dirty="0" smtClean="0"/>
              <a:t>Submit paper</a:t>
            </a:r>
          </a:p>
          <a:p>
            <a:endParaRPr lang="en-US" sz="2400" dirty="0" smtClean="0"/>
          </a:p>
          <a:p>
            <a:endParaRPr lang="en-US" sz="2400" dirty="0"/>
          </a:p>
          <a:p>
            <a:r>
              <a:rPr lang="en-US" sz="2400" dirty="0" smtClean="0"/>
              <a:t>   to math journal                                                                to biology journal</a:t>
            </a:r>
          </a:p>
          <a:p>
            <a:endParaRPr lang="en-US" sz="2400" dirty="0"/>
          </a:p>
          <a:p>
            <a:endParaRPr lang="en-US" sz="2400" dirty="0" smtClean="0"/>
          </a:p>
          <a:p>
            <a:r>
              <a:rPr lang="en-US" sz="2400" dirty="0" smtClean="0"/>
              <a:t>  Wait 6 – 12 months                                                       </a:t>
            </a:r>
            <a:r>
              <a:rPr lang="en-US" sz="2400" dirty="0"/>
              <a:t>Wait </a:t>
            </a:r>
            <a:r>
              <a:rPr lang="en-US" sz="2400" dirty="0" smtClean="0"/>
              <a:t>3 </a:t>
            </a:r>
            <a:r>
              <a:rPr lang="en-US" sz="2400" dirty="0"/>
              <a:t>– 6</a:t>
            </a:r>
            <a:r>
              <a:rPr lang="en-US" sz="2400" dirty="0" smtClean="0"/>
              <a:t> weeks</a:t>
            </a:r>
          </a:p>
          <a:p>
            <a:endParaRPr lang="en-US" sz="2400" dirty="0" smtClean="0"/>
          </a:p>
          <a:p>
            <a:endParaRPr lang="en-US" sz="2400" dirty="0" smtClean="0"/>
          </a:p>
          <a:p>
            <a:pPr algn="ctr"/>
            <a:endParaRPr lang="en-US" sz="2400" dirty="0" smtClean="0"/>
          </a:p>
          <a:p>
            <a:pPr algn="ctr"/>
            <a:r>
              <a:rPr lang="en-US" sz="2400" dirty="0" smtClean="0"/>
              <a:t>Implement reviewers’ suggestions</a:t>
            </a:r>
            <a:endParaRPr lang="en-US" sz="2400" dirty="0"/>
          </a:p>
          <a:p>
            <a:pPr algn="ctr"/>
            <a:r>
              <a:rPr lang="en-US" sz="2400" dirty="0"/>
              <a:t> </a:t>
            </a:r>
            <a:r>
              <a:rPr lang="en-US" sz="2400" dirty="0" smtClean="0"/>
              <a:t>and respond to reviewers.</a:t>
            </a:r>
          </a:p>
          <a:p>
            <a:pPr algn="ctr"/>
            <a:endParaRPr lang="en-US" sz="2400" dirty="0"/>
          </a:p>
          <a:p>
            <a:pPr algn="ctr"/>
            <a:endParaRPr lang="en-US" sz="2400" dirty="0" smtClean="0"/>
          </a:p>
          <a:p>
            <a:pPr algn="ctr"/>
            <a:r>
              <a:rPr lang="en-US" sz="2400" dirty="0" smtClean="0"/>
              <a:t>Submit revised version</a:t>
            </a:r>
          </a:p>
          <a:p>
            <a:pPr algn="ctr"/>
            <a:endParaRPr lang="en-US" sz="2400" dirty="0"/>
          </a:p>
          <a:p>
            <a:r>
              <a:rPr lang="en-US" sz="2400" dirty="0" smtClean="0"/>
              <a:t>If accepted, paper will (eventually or almost immediately) be published.</a:t>
            </a:r>
          </a:p>
        </p:txBody>
      </p:sp>
      <p:cxnSp>
        <p:nvCxnSpPr>
          <p:cNvPr id="4" name="Straight Arrow Connector 3"/>
          <p:cNvCxnSpPr/>
          <p:nvPr/>
        </p:nvCxnSpPr>
        <p:spPr>
          <a:xfrm>
            <a:off x="4608025" y="4738260"/>
            <a:ext cx="0" cy="573578"/>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7334598" y="1820493"/>
            <a:ext cx="0" cy="573578"/>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527069" y="725978"/>
            <a:ext cx="4112032" cy="770314"/>
            <a:chOff x="2527069" y="883919"/>
            <a:chExt cx="4112032" cy="770314"/>
          </a:xfrm>
        </p:grpSpPr>
        <p:cxnSp>
          <p:nvCxnSpPr>
            <p:cNvPr id="6" name="Straight Arrow Connector 5"/>
            <p:cNvCxnSpPr/>
            <p:nvPr/>
          </p:nvCxnSpPr>
          <p:spPr>
            <a:xfrm flipH="1">
              <a:off x="2527069" y="883920"/>
              <a:ext cx="2056016" cy="770313"/>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83085" y="883919"/>
              <a:ext cx="2056016" cy="770313"/>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flipV="1">
            <a:off x="2531078" y="3055186"/>
            <a:ext cx="4108023" cy="770313"/>
            <a:chOff x="2527069" y="883920"/>
            <a:chExt cx="4108023" cy="770313"/>
          </a:xfrm>
        </p:grpSpPr>
        <p:cxnSp>
          <p:nvCxnSpPr>
            <p:cNvPr id="12" name="Straight Arrow Connector 11"/>
            <p:cNvCxnSpPr/>
            <p:nvPr/>
          </p:nvCxnSpPr>
          <p:spPr>
            <a:xfrm flipH="1">
              <a:off x="2527069" y="883920"/>
              <a:ext cx="2056016" cy="770313"/>
            </a:xfrm>
            <a:prstGeom prst="straightConnector1">
              <a:avLst/>
            </a:prstGeom>
            <a:ln w="5715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579076" y="883920"/>
              <a:ext cx="2056016" cy="770313"/>
            </a:xfrm>
            <a:prstGeom prst="straightConnector1">
              <a:avLst/>
            </a:prstGeom>
            <a:ln w="57150">
              <a:solidFill>
                <a:srgbClr val="B9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p:nvPr/>
        </p:nvCxnSpPr>
        <p:spPr>
          <a:xfrm>
            <a:off x="1077886" y="1820493"/>
            <a:ext cx="0" cy="573578"/>
          </a:xfrm>
          <a:prstGeom prst="straightConnector1">
            <a:avLst/>
          </a:prstGeom>
          <a:ln w="57150">
            <a:solidFill>
              <a:srgbClr val="B9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26448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8282" y="75881"/>
            <a:ext cx="7842778" cy="6647688"/>
          </a:xfrm>
          <a:prstGeom prst="rect">
            <a:avLst/>
          </a:prstGeom>
        </p:spPr>
      </p:pic>
    </p:spTree>
    <p:extLst>
      <p:ext uri="{BB962C8B-B14F-4D97-AF65-F5344CB8AC3E}">
        <p14:creationId xmlns:p14="http://schemas.microsoft.com/office/powerpoint/2010/main" val="21485098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0328" y="-86627"/>
            <a:ext cx="4429743" cy="3219899"/>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38" y="-86627"/>
            <a:ext cx="4429743" cy="3219899"/>
          </a:xfrm>
          <a:prstGeom prst="rect">
            <a:avLst/>
          </a:prstGeom>
        </p:spPr>
      </p:pic>
      <p:pic>
        <p:nvPicPr>
          <p:cNvPr id="23" name="Picture 22"/>
          <p:cNvPicPr>
            <a:picLocks noChangeAspect="1"/>
          </p:cNvPicPr>
          <p:nvPr/>
        </p:nvPicPr>
        <p:blipFill>
          <a:blip r:embed="rId4"/>
          <a:stretch>
            <a:fillRect/>
          </a:stretch>
        </p:blipFill>
        <p:spPr>
          <a:xfrm>
            <a:off x="2021309" y="3500692"/>
            <a:ext cx="5486400" cy="2647950"/>
          </a:xfrm>
          <a:prstGeom prst="rect">
            <a:avLst/>
          </a:prstGeom>
        </p:spPr>
      </p:pic>
    </p:spTree>
    <p:extLst>
      <p:ext uri="{BB962C8B-B14F-4D97-AF65-F5344CB8AC3E}">
        <p14:creationId xmlns:p14="http://schemas.microsoft.com/office/powerpoint/2010/main" val="1612570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2" y="3466698"/>
            <a:ext cx="4562635" cy="331649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3882" y="3466698"/>
            <a:ext cx="4562635" cy="3316496"/>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0328" y="-86627"/>
            <a:ext cx="4429743" cy="3219899"/>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138" y="-86627"/>
            <a:ext cx="4429743" cy="3219899"/>
          </a:xfrm>
          <a:prstGeom prst="rect">
            <a:avLst/>
          </a:prstGeom>
        </p:spPr>
      </p:pic>
    </p:spTree>
    <p:extLst>
      <p:ext uri="{BB962C8B-B14F-4D97-AF65-F5344CB8AC3E}">
        <p14:creationId xmlns:p14="http://schemas.microsoft.com/office/powerpoint/2010/main" val="1529759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5880" y="165788"/>
            <a:ext cx="6492240" cy="6686854"/>
          </a:xfrm>
          <a:prstGeom prst="rect">
            <a:avLst/>
          </a:prstGeom>
        </p:spPr>
      </p:pic>
      <p:sp>
        <p:nvSpPr>
          <p:cNvPr id="3" name="TextBox 2"/>
          <p:cNvSpPr txBox="1"/>
          <p:nvPr/>
        </p:nvSpPr>
        <p:spPr>
          <a:xfrm>
            <a:off x="6583680" y="1328286"/>
            <a:ext cx="2136808" cy="954107"/>
          </a:xfrm>
          <a:prstGeom prst="rect">
            <a:avLst/>
          </a:prstGeom>
          <a:solidFill>
            <a:schemeClr val="accent6">
              <a:lumMod val="20000"/>
              <a:lumOff val="80000"/>
            </a:schemeClr>
          </a:solidFill>
        </p:spPr>
        <p:txBody>
          <a:bodyPr wrap="square" rtlCol="0">
            <a:spAutoFit/>
          </a:bodyPr>
          <a:lstStyle/>
          <a:p>
            <a:pPr algn="ctr"/>
            <a:r>
              <a:rPr lang="en-US" sz="2800" dirty="0" smtClean="0">
                <a:solidFill>
                  <a:srgbClr val="7030A0"/>
                </a:solidFill>
              </a:rPr>
              <a:t>For large dataset</a:t>
            </a:r>
            <a:endParaRPr lang="en-US" sz="2800" dirty="0">
              <a:solidFill>
                <a:srgbClr val="7030A0"/>
              </a:solidFill>
            </a:endParaRPr>
          </a:p>
        </p:txBody>
      </p:sp>
    </p:spTree>
    <p:extLst>
      <p:ext uri="{BB962C8B-B14F-4D97-AF65-F5344CB8AC3E}">
        <p14:creationId xmlns:p14="http://schemas.microsoft.com/office/powerpoint/2010/main" val="3457568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8282" y="75881"/>
            <a:ext cx="7842778" cy="6647688"/>
          </a:xfrm>
          <a:prstGeom prst="rect">
            <a:avLst/>
          </a:prstGeom>
        </p:spPr>
      </p:pic>
      <p:sp>
        <p:nvSpPr>
          <p:cNvPr id="2" name="TextBox 1"/>
          <p:cNvSpPr txBox="1"/>
          <p:nvPr/>
        </p:nvSpPr>
        <p:spPr>
          <a:xfrm>
            <a:off x="6583680" y="1328286"/>
            <a:ext cx="2136808" cy="954107"/>
          </a:xfrm>
          <a:prstGeom prst="rect">
            <a:avLst/>
          </a:prstGeom>
          <a:solidFill>
            <a:schemeClr val="accent6">
              <a:lumMod val="20000"/>
              <a:lumOff val="80000"/>
            </a:schemeClr>
          </a:solidFill>
        </p:spPr>
        <p:txBody>
          <a:bodyPr wrap="square" rtlCol="0">
            <a:spAutoFit/>
          </a:bodyPr>
          <a:lstStyle/>
          <a:p>
            <a:pPr algn="ctr"/>
            <a:r>
              <a:rPr lang="en-US" sz="2800" dirty="0" smtClean="0">
                <a:solidFill>
                  <a:srgbClr val="7030A0"/>
                </a:solidFill>
              </a:rPr>
              <a:t>For smaller dataset</a:t>
            </a:r>
            <a:endParaRPr lang="en-US" sz="2800" dirty="0">
              <a:solidFill>
                <a:srgbClr val="7030A0"/>
              </a:solidFill>
            </a:endParaRPr>
          </a:p>
        </p:txBody>
      </p:sp>
    </p:spTree>
    <p:extLst>
      <p:ext uri="{BB962C8B-B14F-4D97-AF65-F5344CB8AC3E}">
        <p14:creationId xmlns:p14="http://schemas.microsoft.com/office/powerpoint/2010/main" val="30168775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6811"/>
          <a:stretch/>
        </p:blipFill>
        <p:spPr>
          <a:xfrm>
            <a:off x="652464" y="848977"/>
            <a:ext cx="7839075" cy="5253441"/>
          </a:xfrm>
          <a:prstGeom prst="rect">
            <a:avLst/>
          </a:prstGeom>
        </p:spPr>
      </p:pic>
    </p:spTree>
    <p:extLst>
      <p:ext uri="{BB962C8B-B14F-4D97-AF65-F5344CB8AC3E}">
        <p14:creationId xmlns:p14="http://schemas.microsoft.com/office/powerpoint/2010/main" val="1252845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6750" y="800100"/>
            <a:ext cx="7810500" cy="5257800"/>
          </a:xfrm>
          <a:prstGeom prst="rect">
            <a:avLst/>
          </a:prstGeom>
        </p:spPr>
      </p:pic>
    </p:spTree>
    <p:extLst>
      <p:ext uri="{BB962C8B-B14F-4D97-AF65-F5344CB8AC3E}">
        <p14:creationId xmlns:p14="http://schemas.microsoft.com/office/powerpoint/2010/main" val="2809626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937" y="728662"/>
            <a:ext cx="7858125" cy="5400675"/>
          </a:xfrm>
          <a:prstGeom prst="rect">
            <a:avLst/>
          </a:prstGeom>
        </p:spPr>
      </p:pic>
    </p:spTree>
    <p:extLst>
      <p:ext uri="{BB962C8B-B14F-4D97-AF65-F5344CB8AC3E}">
        <p14:creationId xmlns:p14="http://schemas.microsoft.com/office/powerpoint/2010/main" val="1536066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771525"/>
            <a:ext cx="7772400" cy="5314950"/>
          </a:xfrm>
          <a:prstGeom prst="rect">
            <a:avLst/>
          </a:prstGeom>
        </p:spPr>
      </p:pic>
    </p:spTree>
    <p:extLst>
      <p:ext uri="{BB962C8B-B14F-4D97-AF65-F5344CB8AC3E}">
        <p14:creationId xmlns:p14="http://schemas.microsoft.com/office/powerpoint/2010/main" val="2584129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5325" y="785812"/>
            <a:ext cx="7753350" cy="5286375"/>
          </a:xfrm>
          <a:prstGeom prst="rect">
            <a:avLst/>
          </a:prstGeom>
        </p:spPr>
      </p:pic>
    </p:spTree>
    <p:extLst>
      <p:ext uri="{BB962C8B-B14F-4D97-AF65-F5344CB8AC3E}">
        <p14:creationId xmlns:p14="http://schemas.microsoft.com/office/powerpoint/2010/main" val="3621050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3700" y="260658"/>
            <a:ext cx="8705850" cy="7017306"/>
          </a:xfrm>
          <a:prstGeom prst="rect">
            <a:avLst/>
          </a:prstGeom>
        </p:spPr>
        <p:txBody>
          <a:bodyPr wrap="square">
            <a:spAutoFit/>
          </a:bodyPr>
          <a:lstStyle/>
          <a:p>
            <a:r>
              <a:rPr lang="en-US" dirty="0"/>
              <a:t>This is referee's report for the </a:t>
            </a:r>
            <a:r>
              <a:rPr lang="en-US" dirty="0" smtClean="0"/>
              <a:t>paper…</a:t>
            </a:r>
          </a:p>
          <a:p>
            <a:endParaRPr lang="en-US" dirty="0">
              <a:solidFill>
                <a:srgbClr val="222222"/>
              </a:solidFill>
            </a:endParaRPr>
          </a:p>
          <a:p>
            <a:r>
              <a:rPr lang="en-US" dirty="0" smtClean="0">
                <a:solidFill>
                  <a:srgbClr val="222222"/>
                </a:solidFill>
              </a:rPr>
              <a:t>Some </a:t>
            </a:r>
            <a:r>
              <a:rPr lang="en-US" dirty="0">
                <a:solidFill>
                  <a:srgbClr val="222222"/>
                </a:solidFill>
              </a:rPr>
              <a:t>protein complexes interact with multiple DNA segments during</a:t>
            </a:r>
            <a:r>
              <a:rPr lang="en-US" dirty="0"/>
              <a:t/>
            </a:r>
            <a:br>
              <a:rPr lang="en-US" dirty="0"/>
            </a:br>
            <a:r>
              <a:rPr lang="en-US" dirty="0">
                <a:solidFill>
                  <a:srgbClr val="222222"/>
                </a:solidFill>
              </a:rPr>
              <a:t>biological </a:t>
            </a:r>
            <a:r>
              <a:rPr lang="en-US" dirty="0" err="1" smtClean="0">
                <a:solidFill>
                  <a:srgbClr val="222222"/>
                </a:solidFill>
              </a:rPr>
              <a:t>processes.These</a:t>
            </a:r>
            <a:r>
              <a:rPr lang="en-US" dirty="0" smtClean="0">
                <a:solidFill>
                  <a:srgbClr val="222222"/>
                </a:solidFill>
              </a:rPr>
              <a:t> </a:t>
            </a:r>
            <a:r>
              <a:rPr lang="en-US" dirty="0">
                <a:solidFill>
                  <a:srgbClr val="222222"/>
                </a:solidFill>
              </a:rPr>
              <a:t>processes can change the topology of DNA which results </a:t>
            </a:r>
            <a:r>
              <a:rPr lang="en-US" dirty="0" smtClean="0">
                <a:solidFill>
                  <a:srgbClr val="222222"/>
                </a:solidFill>
              </a:rPr>
              <a:t>in</a:t>
            </a:r>
            <a:r>
              <a:rPr lang="en-US" dirty="0" smtClean="0"/>
              <a:t> </a:t>
            </a:r>
            <a:r>
              <a:rPr lang="en-US" dirty="0" smtClean="0">
                <a:solidFill>
                  <a:srgbClr val="222222"/>
                </a:solidFill>
              </a:rPr>
              <a:t>knotted </a:t>
            </a:r>
            <a:r>
              <a:rPr lang="en-US" dirty="0">
                <a:solidFill>
                  <a:srgbClr val="222222"/>
                </a:solidFill>
              </a:rPr>
              <a:t>or linked DNA. </a:t>
            </a:r>
            <a:r>
              <a:rPr lang="en-US" dirty="0" smtClean="0">
                <a:solidFill>
                  <a:srgbClr val="222222"/>
                </a:solidFill>
              </a:rPr>
              <a:t>Tangle</a:t>
            </a:r>
            <a:r>
              <a:rPr lang="en-US" dirty="0" smtClean="0"/>
              <a:t> </a:t>
            </a:r>
            <a:r>
              <a:rPr lang="en-US" dirty="0" smtClean="0">
                <a:solidFill>
                  <a:srgbClr val="222222"/>
                </a:solidFill>
              </a:rPr>
              <a:t>analysis </a:t>
            </a:r>
            <a:r>
              <a:rPr lang="en-US" dirty="0">
                <a:solidFill>
                  <a:srgbClr val="222222"/>
                </a:solidFill>
              </a:rPr>
              <a:t>was introduced to study/model various protein </a:t>
            </a:r>
            <a:r>
              <a:rPr lang="en-US" dirty="0" smtClean="0">
                <a:solidFill>
                  <a:srgbClr val="222222"/>
                </a:solidFill>
              </a:rPr>
              <a:t>actions</a:t>
            </a:r>
            <a:r>
              <a:rPr lang="en-US" dirty="0" smtClean="0"/>
              <a:t> </a:t>
            </a:r>
            <a:r>
              <a:rPr lang="en-US" dirty="0" smtClean="0">
                <a:solidFill>
                  <a:srgbClr val="222222"/>
                </a:solidFill>
              </a:rPr>
              <a:t>mathematically</a:t>
            </a:r>
            <a:r>
              <a:rPr lang="en-US" dirty="0">
                <a:solidFill>
                  <a:srgbClr val="222222"/>
                </a:solidFill>
              </a:rPr>
              <a:t>. The protein </a:t>
            </a:r>
            <a:r>
              <a:rPr lang="en-US" dirty="0" smtClean="0">
                <a:solidFill>
                  <a:srgbClr val="222222"/>
                </a:solidFill>
              </a:rPr>
              <a:t>is</a:t>
            </a:r>
            <a:r>
              <a:rPr lang="en-US" dirty="0" smtClean="0"/>
              <a:t> </a:t>
            </a:r>
            <a:r>
              <a:rPr lang="en-US" dirty="0" smtClean="0">
                <a:solidFill>
                  <a:srgbClr val="222222"/>
                </a:solidFill>
              </a:rPr>
              <a:t>modeled </a:t>
            </a:r>
            <a:r>
              <a:rPr lang="en-US" dirty="0">
                <a:solidFill>
                  <a:srgbClr val="222222"/>
                </a:solidFill>
              </a:rPr>
              <a:t>by a 3-dimensional ball and the protein-bound DNA is </a:t>
            </a:r>
            <a:r>
              <a:rPr lang="en-US" dirty="0" smtClean="0">
                <a:solidFill>
                  <a:srgbClr val="222222"/>
                </a:solidFill>
              </a:rPr>
              <a:t>modeled</a:t>
            </a:r>
            <a:r>
              <a:rPr lang="en-US" dirty="0" smtClean="0"/>
              <a:t> </a:t>
            </a:r>
            <a:r>
              <a:rPr lang="en-US" dirty="0" smtClean="0">
                <a:solidFill>
                  <a:srgbClr val="222222"/>
                </a:solidFill>
              </a:rPr>
              <a:t>by </a:t>
            </a:r>
            <a:r>
              <a:rPr lang="en-US" dirty="0">
                <a:solidFill>
                  <a:srgbClr val="222222"/>
                </a:solidFill>
              </a:rPr>
              <a:t>strings </a:t>
            </a:r>
            <a:r>
              <a:rPr lang="en-US" dirty="0" smtClean="0">
                <a:solidFill>
                  <a:srgbClr val="222222"/>
                </a:solidFill>
              </a:rPr>
              <a:t>embedded</a:t>
            </a:r>
            <a:r>
              <a:rPr lang="en-US" dirty="0" smtClean="0"/>
              <a:t> </a:t>
            </a:r>
            <a:r>
              <a:rPr lang="en-US" dirty="0" smtClean="0">
                <a:solidFill>
                  <a:srgbClr val="222222"/>
                </a:solidFill>
              </a:rPr>
              <a:t>in </a:t>
            </a:r>
            <a:r>
              <a:rPr lang="en-US" dirty="0">
                <a:solidFill>
                  <a:srgbClr val="222222"/>
                </a:solidFill>
              </a:rPr>
              <a:t>the ball.</a:t>
            </a:r>
            <a:r>
              <a:rPr lang="en-US" dirty="0"/>
              <a:t/>
            </a:r>
            <a:br>
              <a:rPr lang="en-US" dirty="0"/>
            </a:br>
            <a:endParaRPr lang="en-US" dirty="0" smtClean="0"/>
          </a:p>
          <a:p>
            <a:r>
              <a:rPr lang="en-US" dirty="0" smtClean="0">
                <a:solidFill>
                  <a:srgbClr val="222222"/>
                </a:solidFill>
              </a:rPr>
              <a:t>A </a:t>
            </a:r>
            <a:r>
              <a:rPr lang="en-US" dirty="0">
                <a:solidFill>
                  <a:srgbClr val="222222"/>
                </a:solidFill>
              </a:rPr>
              <a:t>protein complex bound to a circular DNA molecule at four sites </a:t>
            </a:r>
            <a:r>
              <a:rPr lang="en-US" dirty="0" smtClean="0">
                <a:solidFill>
                  <a:srgbClr val="222222"/>
                </a:solidFill>
              </a:rPr>
              <a:t>can</a:t>
            </a:r>
            <a:r>
              <a:rPr lang="en-US" dirty="0" smtClean="0"/>
              <a:t> </a:t>
            </a:r>
            <a:r>
              <a:rPr lang="en-US" dirty="0" smtClean="0">
                <a:solidFill>
                  <a:srgbClr val="222222"/>
                </a:solidFill>
              </a:rPr>
              <a:t>be </a:t>
            </a:r>
            <a:r>
              <a:rPr lang="en-US" dirty="0">
                <a:solidFill>
                  <a:srgbClr val="222222"/>
                </a:solidFill>
              </a:rPr>
              <a:t>modeled by </a:t>
            </a:r>
            <a:r>
              <a:rPr lang="en-US" dirty="0" smtClean="0">
                <a:solidFill>
                  <a:srgbClr val="222222"/>
                </a:solidFill>
              </a:rPr>
              <a:t>a</a:t>
            </a:r>
            <a:r>
              <a:rPr lang="en-US" dirty="0" smtClean="0"/>
              <a:t> </a:t>
            </a:r>
            <a:r>
              <a:rPr lang="en-US" dirty="0" smtClean="0">
                <a:solidFill>
                  <a:srgbClr val="222222"/>
                </a:solidFill>
              </a:rPr>
              <a:t>4-string </a:t>
            </a:r>
            <a:r>
              <a:rPr lang="en-US" dirty="0">
                <a:solidFill>
                  <a:srgbClr val="222222"/>
                </a:solidFill>
              </a:rPr>
              <a:t>tangle. In this paper, the authors provide a </a:t>
            </a:r>
            <a:r>
              <a:rPr lang="en-US" dirty="0" smtClean="0">
                <a:solidFill>
                  <a:srgbClr val="222222"/>
                </a:solidFill>
              </a:rPr>
              <a:t>biologically</a:t>
            </a:r>
            <a:r>
              <a:rPr lang="en-US" dirty="0" smtClean="0"/>
              <a:t> </a:t>
            </a:r>
            <a:r>
              <a:rPr lang="en-US" dirty="0" smtClean="0">
                <a:solidFill>
                  <a:srgbClr val="222222"/>
                </a:solidFill>
              </a:rPr>
              <a:t>relevant </a:t>
            </a:r>
            <a:r>
              <a:rPr lang="en-US" dirty="0">
                <a:solidFill>
                  <a:srgbClr val="222222"/>
                </a:solidFill>
              </a:rPr>
              <a:t>4-string tangle </a:t>
            </a:r>
            <a:r>
              <a:rPr lang="en-US" dirty="0" smtClean="0">
                <a:solidFill>
                  <a:srgbClr val="222222"/>
                </a:solidFill>
              </a:rPr>
              <a:t>model</a:t>
            </a:r>
            <a:r>
              <a:rPr lang="en-US" dirty="0" smtClean="0"/>
              <a:t> </a:t>
            </a:r>
            <a:r>
              <a:rPr lang="en-US" dirty="0" smtClean="0">
                <a:solidFill>
                  <a:srgbClr val="222222"/>
                </a:solidFill>
              </a:rPr>
              <a:t>of </a:t>
            </a:r>
            <a:r>
              <a:rPr lang="en-US" dirty="0">
                <a:solidFill>
                  <a:srgbClr val="222222"/>
                </a:solidFill>
              </a:rPr>
              <a:t>a DNA-protein complex and develop mathematics to determine </a:t>
            </a:r>
            <a:r>
              <a:rPr lang="en-US" dirty="0" smtClean="0">
                <a:solidFill>
                  <a:srgbClr val="222222"/>
                </a:solidFill>
              </a:rPr>
              <a:t>the</a:t>
            </a:r>
            <a:r>
              <a:rPr lang="en-US" dirty="0" smtClean="0"/>
              <a:t> </a:t>
            </a:r>
            <a:r>
              <a:rPr lang="en-US" dirty="0" smtClean="0">
                <a:solidFill>
                  <a:srgbClr val="222222"/>
                </a:solidFill>
              </a:rPr>
              <a:t>topology </a:t>
            </a:r>
            <a:r>
              <a:rPr lang="en-US" dirty="0">
                <a:solidFill>
                  <a:srgbClr val="222222"/>
                </a:solidFill>
              </a:rPr>
              <a:t>of DNA </a:t>
            </a:r>
            <a:r>
              <a:rPr lang="en-US" dirty="0" smtClean="0">
                <a:solidFill>
                  <a:srgbClr val="222222"/>
                </a:solidFill>
              </a:rPr>
              <a:t>within</a:t>
            </a:r>
            <a:r>
              <a:rPr lang="en-US" dirty="0" smtClean="0"/>
              <a:t> </a:t>
            </a:r>
            <a:r>
              <a:rPr lang="en-US" dirty="0" smtClean="0">
                <a:solidFill>
                  <a:srgbClr val="222222"/>
                </a:solidFill>
              </a:rPr>
              <a:t>the </a:t>
            </a:r>
            <a:r>
              <a:rPr lang="en-US" dirty="0">
                <a:solidFill>
                  <a:srgbClr val="222222"/>
                </a:solidFill>
              </a:rPr>
              <a:t>protein complex. The paper contains new and interesting </a:t>
            </a:r>
            <a:r>
              <a:rPr lang="en-US" dirty="0" smtClean="0">
                <a:solidFill>
                  <a:srgbClr val="222222"/>
                </a:solidFill>
              </a:rPr>
              <a:t>results,</a:t>
            </a:r>
            <a:r>
              <a:rPr lang="en-US" dirty="0" smtClean="0"/>
              <a:t> </a:t>
            </a:r>
            <a:r>
              <a:rPr lang="en-US" dirty="0" smtClean="0">
                <a:solidFill>
                  <a:srgbClr val="222222"/>
                </a:solidFill>
              </a:rPr>
              <a:t>and </a:t>
            </a:r>
            <a:r>
              <a:rPr lang="en-US" dirty="0">
                <a:solidFill>
                  <a:srgbClr val="222222"/>
                </a:solidFill>
              </a:rPr>
              <a:t>it is carefully </a:t>
            </a:r>
            <a:r>
              <a:rPr lang="en-US" dirty="0" smtClean="0">
                <a:solidFill>
                  <a:srgbClr val="222222"/>
                </a:solidFill>
              </a:rPr>
              <a:t>written.</a:t>
            </a:r>
            <a:r>
              <a:rPr lang="en-US" dirty="0" smtClean="0"/>
              <a:t> </a:t>
            </a:r>
            <a:r>
              <a:rPr lang="en-US" dirty="0" smtClean="0">
                <a:solidFill>
                  <a:srgbClr val="222222"/>
                </a:solidFill>
              </a:rPr>
              <a:t>The </a:t>
            </a:r>
            <a:r>
              <a:rPr lang="en-US" dirty="0">
                <a:solidFill>
                  <a:srgbClr val="222222"/>
                </a:solidFill>
              </a:rPr>
              <a:t>proofs are technical and elaborate. In referee's opinion, </a:t>
            </a:r>
            <a:r>
              <a:rPr lang="en-US" dirty="0" smtClean="0">
                <a:solidFill>
                  <a:srgbClr val="222222"/>
                </a:solidFill>
              </a:rPr>
              <a:t>the</a:t>
            </a:r>
            <a:r>
              <a:rPr lang="en-US" dirty="0" smtClean="0"/>
              <a:t> </a:t>
            </a:r>
            <a:r>
              <a:rPr lang="en-US" dirty="0" smtClean="0">
                <a:solidFill>
                  <a:srgbClr val="222222"/>
                </a:solidFill>
              </a:rPr>
              <a:t>paper </a:t>
            </a:r>
            <a:r>
              <a:rPr lang="en-US" dirty="0">
                <a:solidFill>
                  <a:srgbClr val="222222"/>
                </a:solidFill>
              </a:rPr>
              <a:t>deserves to be </a:t>
            </a:r>
            <a:r>
              <a:rPr lang="en-US" dirty="0" smtClean="0">
                <a:solidFill>
                  <a:srgbClr val="222222"/>
                </a:solidFill>
              </a:rPr>
              <a:t>published</a:t>
            </a:r>
            <a:r>
              <a:rPr lang="en-US" dirty="0" smtClean="0"/>
              <a:t> </a:t>
            </a:r>
            <a:r>
              <a:rPr lang="en-US" dirty="0" smtClean="0">
                <a:solidFill>
                  <a:srgbClr val="222222"/>
                </a:solidFill>
              </a:rPr>
              <a:t>in </a:t>
            </a:r>
            <a:r>
              <a:rPr lang="en-US" dirty="0">
                <a:solidFill>
                  <a:srgbClr val="222222"/>
                </a:solidFill>
              </a:rPr>
              <a:t>JKTR, after taking into account the corrections/suggestions given below.</a:t>
            </a:r>
            <a:r>
              <a:rPr lang="en-US" dirty="0"/>
              <a:t/>
            </a:r>
            <a:br>
              <a:rPr lang="en-US" dirty="0"/>
            </a:br>
            <a:r>
              <a:rPr lang="en-US" dirty="0"/>
              <a:t/>
            </a:r>
            <a:br>
              <a:rPr lang="en-US" dirty="0"/>
            </a:br>
            <a:r>
              <a:rPr lang="en-US" dirty="0">
                <a:solidFill>
                  <a:srgbClr val="222222"/>
                </a:solidFill>
                <a:latin typeface="arial" panose="020B0604020202020204" pitchFamily="34" charset="0"/>
              </a:rPr>
              <a:t>List of corrections/suggestions:</a:t>
            </a:r>
            <a:r>
              <a:rPr lang="en-US" dirty="0"/>
              <a:t/>
            </a:r>
            <a:br>
              <a:rPr lang="en-US" dirty="0"/>
            </a:br>
            <a:r>
              <a:rPr lang="en-US" dirty="0">
                <a:solidFill>
                  <a:srgbClr val="500050"/>
                </a:solidFill>
                <a:latin typeface="arial" panose="020B0604020202020204" pitchFamily="34" charset="0"/>
              </a:rPr>
              <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page 2, line 8: delete the space after \DNA segments".</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last paragraph in the Introduction: replace \section </a:t>
            </a:r>
            <a:r>
              <a:rPr lang="en-US" dirty="0" err="1">
                <a:solidFill>
                  <a:srgbClr val="500050"/>
                </a:solidFill>
                <a:latin typeface="arial" panose="020B0604020202020204" pitchFamily="34" charset="0"/>
              </a:rPr>
              <a:t>i</a:t>
            </a:r>
            <a:r>
              <a:rPr lang="en-US" dirty="0">
                <a:solidFill>
                  <a:srgbClr val="500050"/>
                </a:solidFill>
                <a:latin typeface="arial" panose="020B0604020202020204" pitchFamily="34" charset="0"/>
              </a:rPr>
              <a:t>" with\Section </a:t>
            </a:r>
            <a:r>
              <a:rPr lang="en-US" dirty="0" err="1">
                <a:solidFill>
                  <a:srgbClr val="500050"/>
                </a:solidFill>
                <a:latin typeface="arial" panose="020B0604020202020204" pitchFamily="34" charset="0"/>
              </a:rPr>
              <a:t>i</a:t>
            </a:r>
            <a:r>
              <a:rPr lang="en-US" dirty="0">
                <a:solidFill>
                  <a:srgbClr val="500050"/>
                </a:solidFill>
                <a:latin typeface="arial" panose="020B0604020202020204" pitchFamily="34" charset="0"/>
              </a:rPr>
              <a:t>".</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Section 2: italicize the terms newly introduced:</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page 2, line -4: \jumping DNA"</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page 2, line -2:\ transposable element"</a:t>
            </a:r>
            <a:br>
              <a:rPr lang="en-US" dirty="0">
                <a:solidFill>
                  <a:srgbClr val="500050"/>
                </a:solidFill>
                <a:latin typeface="arial" panose="020B0604020202020204" pitchFamily="34" charset="0"/>
              </a:rPr>
            </a:br>
            <a:r>
              <a:rPr lang="en-US" dirty="0">
                <a:solidFill>
                  <a:srgbClr val="500050"/>
                </a:solidFill>
                <a:latin typeface="arial" panose="020B0604020202020204" pitchFamily="34" charset="0"/>
              </a:rPr>
              <a:t>  page 2, line -1: \transposon" and \transposition"</a:t>
            </a:r>
            <a:br>
              <a:rPr lang="en-US" dirty="0">
                <a:solidFill>
                  <a:srgbClr val="500050"/>
                </a:solidFill>
                <a:latin typeface="arial" panose="020B0604020202020204" pitchFamily="34" charset="0"/>
              </a:rPr>
            </a:br>
            <a:r>
              <a:rPr lang="en-US" dirty="0">
                <a:solidFill>
                  <a:srgbClr val="222222"/>
                </a:solidFill>
                <a:latin typeface="arial" panose="020B0604020202020204" pitchFamily="34" charset="0"/>
              </a:rPr>
              <a:t>...</a:t>
            </a:r>
            <a:endParaRPr lang="en-US" dirty="0"/>
          </a:p>
        </p:txBody>
      </p:sp>
      <p:sp>
        <p:nvSpPr>
          <p:cNvPr id="4" name="TextBox 3"/>
          <p:cNvSpPr txBox="1"/>
          <p:nvPr/>
        </p:nvSpPr>
        <p:spPr>
          <a:xfrm>
            <a:off x="5588000" y="146358"/>
            <a:ext cx="3352800" cy="2308324"/>
          </a:xfrm>
          <a:prstGeom prst="rect">
            <a:avLst/>
          </a:prstGeom>
          <a:solidFill>
            <a:schemeClr val="accent4">
              <a:lumMod val="40000"/>
              <a:lumOff val="60000"/>
            </a:schemeClr>
          </a:solidFill>
        </p:spPr>
        <p:txBody>
          <a:bodyPr wrap="square" rtlCol="0">
            <a:spAutoFit/>
          </a:bodyPr>
          <a:lstStyle/>
          <a:p>
            <a:r>
              <a:rPr lang="en-US" sz="2400" dirty="0" smtClean="0"/>
              <a:t>Reviewer first gives brief summary of the paper (often using authors’ wording) and motivates recommendation for or against publication</a:t>
            </a:r>
          </a:p>
        </p:txBody>
      </p:sp>
      <p:sp>
        <p:nvSpPr>
          <p:cNvPr id="5" name="TextBox 4"/>
          <p:cNvSpPr txBox="1"/>
          <p:nvPr/>
        </p:nvSpPr>
        <p:spPr>
          <a:xfrm>
            <a:off x="7080250" y="4096594"/>
            <a:ext cx="1924050" cy="2677656"/>
          </a:xfrm>
          <a:prstGeom prst="rect">
            <a:avLst/>
          </a:prstGeom>
          <a:solidFill>
            <a:schemeClr val="accent4">
              <a:lumMod val="40000"/>
              <a:lumOff val="60000"/>
            </a:schemeClr>
          </a:solidFill>
        </p:spPr>
        <p:txBody>
          <a:bodyPr wrap="square" rtlCol="0">
            <a:spAutoFit/>
          </a:bodyPr>
          <a:lstStyle/>
          <a:p>
            <a:r>
              <a:rPr lang="en-US" sz="2400" dirty="0" smtClean="0"/>
              <a:t>Reviewer gives specific list of corrections that must (?) be implemented </a:t>
            </a:r>
          </a:p>
        </p:txBody>
      </p:sp>
    </p:spTree>
    <p:extLst>
      <p:ext uri="{BB962C8B-B14F-4D97-AF65-F5344CB8AC3E}">
        <p14:creationId xmlns:p14="http://schemas.microsoft.com/office/powerpoint/2010/main" val="14928682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2462" y="742950"/>
            <a:ext cx="7839075" cy="5372100"/>
          </a:xfrm>
          <a:prstGeom prst="rect">
            <a:avLst/>
          </a:prstGeom>
        </p:spPr>
      </p:pic>
    </p:spTree>
    <p:extLst>
      <p:ext uri="{BB962C8B-B14F-4D97-AF65-F5344CB8AC3E}">
        <p14:creationId xmlns:p14="http://schemas.microsoft.com/office/powerpoint/2010/main" val="1833099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8282" y="75881"/>
            <a:ext cx="7842778" cy="6647688"/>
          </a:xfrm>
          <a:prstGeom prst="rect">
            <a:avLst/>
          </a:prstGeom>
        </p:spPr>
      </p:pic>
      <p:sp>
        <p:nvSpPr>
          <p:cNvPr id="2" name="TextBox 1"/>
          <p:cNvSpPr txBox="1"/>
          <p:nvPr/>
        </p:nvSpPr>
        <p:spPr>
          <a:xfrm>
            <a:off x="6583680" y="1328286"/>
            <a:ext cx="2136808" cy="954107"/>
          </a:xfrm>
          <a:prstGeom prst="rect">
            <a:avLst/>
          </a:prstGeom>
          <a:solidFill>
            <a:schemeClr val="accent6">
              <a:lumMod val="20000"/>
              <a:lumOff val="80000"/>
            </a:schemeClr>
          </a:solidFill>
        </p:spPr>
        <p:txBody>
          <a:bodyPr wrap="square" rtlCol="0">
            <a:spAutoFit/>
          </a:bodyPr>
          <a:lstStyle/>
          <a:p>
            <a:pPr algn="ctr"/>
            <a:r>
              <a:rPr lang="en-US" sz="2800" dirty="0" smtClean="0">
                <a:solidFill>
                  <a:srgbClr val="7030A0"/>
                </a:solidFill>
              </a:rPr>
              <a:t>For smaller dataset</a:t>
            </a:r>
            <a:endParaRPr lang="en-US" sz="2800" dirty="0">
              <a:solidFill>
                <a:srgbClr val="7030A0"/>
              </a:solidFill>
            </a:endParaRPr>
          </a:p>
        </p:txBody>
      </p:sp>
    </p:spTree>
    <p:extLst>
      <p:ext uri="{BB962C8B-B14F-4D97-AF65-F5344CB8AC3E}">
        <p14:creationId xmlns:p14="http://schemas.microsoft.com/office/powerpoint/2010/main" val="28551791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
              </a:rPr>
              <a:t>http://www.bigdata.uni-frankfurt.de/wp-content/uploads/2015/10/</a:t>
            </a:r>
          </a:p>
          <a:p>
            <a:r>
              <a:rPr lang="en-US" dirty="0" smtClean="0">
                <a:hlinkClick r:id=""/>
              </a:rPr>
              <a:t>Evaluating-Ayasdi’s-Topological-Data-Analysis-For-Big-Data_HKim2015.pdf</a:t>
            </a:r>
            <a:r>
              <a:rPr lang="en-US" dirty="0" smtClean="0"/>
              <a:t> </a:t>
            </a:r>
            <a:endParaRPr lang="en-US" dirty="0"/>
          </a:p>
        </p:txBody>
      </p:sp>
    </p:spTree>
    <p:extLst>
      <p:ext uri="{BB962C8B-B14F-4D97-AF65-F5344CB8AC3E}">
        <p14:creationId xmlns:p14="http://schemas.microsoft.com/office/powerpoint/2010/main" val="2700740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7184" y="235008"/>
            <a:ext cx="4389120" cy="6457587"/>
          </a:xfrm>
          <a:prstGeom prst="rect">
            <a:avLst/>
          </a:prstGeom>
        </p:spPr>
      </p:pic>
      <p:pic>
        <p:nvPicPr>
          <p:cNvPr id="3" name="Picture 2"/>
          <p:cNvPicPr>
            <a:picLocks noChangeAspect="1"/>
          </p:cNvPicPr>
          <p:nvPr/>
        </p:nvPicPr>
        <p:blipFill>
          <a:blip r:embed="rId3"/>
          <a:stretch>
            <a:fillRect/>
          </a:stretch>
        </p:blipFill>
        <p:spPr>
          <a:xfrm>
            <a:off x="258647" y="235008"/>
            <a:ext cx="3474720" cy="500083"/>
          </a:xfrm>
          <a:prstGeom prst="rect">
            <a:avLst/>
          </a:prstGeom>
        </p:spPr>
      </p:pic>
      <p:sp>
        <p:nvSpPr>
          <p:cNvPr id="4" name="Rectangle 3"/>
          <p:cNvSpPr/>
          <p:nvPr/>
        </p:nvSpPr>
        <p:spPr>
          <a:xfrm>
            <a:off x="375023" y="736985"/>
            <a:ext cx="4039033" cy="4893647"/>
          </a:xfrm>
          <a:prstGeom prst="rect">
            <a:avLst/>
          </a:prstGeom>
        </p:spPr>
        <p:txBody>
          <a:bodyPr wrap="square">
            <a:spAutoFit/>
          </a:bodyPr>
          <a:lstStyle/>
          <a:p>
            <a:r>
              <a:rPr lang="en-US" sz="2400" b="0" i="0" u="none" strike="noStrike" baseline="0" dirty="0" smtClean="0">
                <a:solidFill>
                  <a:srgbClr val="000000"/>
                </a:solidFill>
                <a:latin typeface="Times New Roman" panose="02020603050405020304" pitchFamily="18" charset="0"/>
              </a:rPr>
              <a:t>“Color ranges over red to blue and it has different meanings, depending on the type of attributes. For the continuous values, color represents an average of value. A red node contains data samples that have higher average values. In contrast, a blue node contains lower average values. In contrast, for the categorical values, color represents a value concentration.” </a:t>
            </a:r>
            <a:endParaRPr lang="en-US" sz="2400" dirty="0"/>
          </a:p>
        </p:txBody>
      </p:sp>
      <p:sp>
        <p:nvSpPr>
          <p:cNvPr id="5" name="TextBox 4"/>
          <p:cNvSpPr txBox="1"/>
          <p:nvPr/>
        </p:nvSpPr>
        <p:spPr>
          <a:xfrm>
            <a:off x="507078" y="5821823"/>
            <a:ext cx="3276167" cy="584775"/>
          </a:xfrm>
          <a:prstGeom prst="rect">
            <a:avLst/>
          </a:prstGeom>
          <a:solidFill>
            <a:schemeClr val="accent4">
              <a:lumMod val="20000"/>
              <a:lumOff val="80000"/>
            </a:schemeClr>
          </a:solidFill>
        </p:spPr>
        <p:txBody>
          <a:bodyPr wrap="square" rtlCol="0">
            <a:spAutoFit/>
          </a:bodyPr>
          <a:lstStyle/>
          <a:p>
            <a:r>
              <a:rPr lang="en-US" sz="3200" b="1" dirty="0" smtClean="0">
                <a:solidFill>
                  <a:srgbClr val="C00000"/>
                </a:solidFill>
              </a:rPr>
              <a:t>Analyze your data</a:t>
            </a:r>
            <a:endParaRPr lang="en-US" sz="3200" b="1" dirty="0">
              <a:solidFill>
                <a:srgbClr val="C00000"/>
              </a:solidFill>
            </a:endParaRPr>
          </a:p>
        </p:txBody>
      </p:sp>
    </p:spTree>
    <p:extLst>
      <p:ext uri="{BB962C8B-B14F-4D97-AF65-F5344CB8AC3E}">
        <p14:creationId xmlns:p14="http://schemas.microsoft.com/office/powerpoint/2010/main" val="41004103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7184" y="235008"/>
            <a:ext cx="4389120" cy="6457587"/>
          </a:xfrm>
          <a:prstGeom prst="rect">
            <a:avLst/>
          </a:prstGeom>
        </p:spPr>
      </p:pic>
      <p:pic>
        <p:nvPicPr>
          <p:cNvPr id="3" name="Picture 2"/>
          <p:cNvPicPr>
            <a:picLocks noChangeAspect="1"/>
          </p:cNvPicPr>
          <p:nvPr/>
        </p:nvPicPr>
        <p:blipFill>
          <a:blip r:embed="rId3"/>
          <a:stretch>
            <a:fillRect/>
          </a:stretch>
        </p:blipFill>
        <p:spPr>
          <a:xfrm>
            <a:off x="258647" y="235008"/>
            <a:ext cx="3474720" cy="500083"/>
          </a:xfrm>
          <a:prstGeom prst="rect">
            <a:avLst/>
          </a:prstGeom>
        </p:spPr>
      </p:pic>
      <p:sp>
        <p:nvSpPr>
          <p:cNvPr id="4" name="Rectangle 3"/>
          <p:cNvSpPr/>
          <p:nvPr/>
        </p:nvSpPr>
        <p:spPr>
          <a:xfrm>
            <a:off x="375023" y="736985"/>
            <a:ext cx="4039033" cy="4893647"/>
          </a:xfrm>
          <a:prstGeom prst="rect">
            <a:avLst/>
          </a:prstGeom>
        </p:spPr>
        <p:txBody>
          <a:bodyPr wrap="square">
            <a:spAutoFit/>
          </a:bodyPr>
          <a:lstStyle/>
          <a:p>
            <a:r>
              <a:rPr lang="en-US" sz="2400" b="0" i="0" u="none" strike="noStrike" baseline="0" dirty="0" smtClean="0">
                <a:solidFill>
                  <a:srgbClr val="000000"/>
                </a:solidFill>
                <a:latin typeface="Times New Roman" panose="02020603050405020304" pitchFamily="18" charset="0"/>
              </a:rPr>
              <a:t>“Color ranges over red to blue and it has different meanings, depending on the type of attributes. For the continuous values, color represents an average of value. A red node contains data samples that have higher average values. In contrast, a blue node contains lower average values. In contrast, for the categorical values, color represents a value concentration.” </a:t>
            </a:r>
            <a:endParaRPr lang="en-US" sz="2400" dirty="0"/>
          </a:p>
        </p:txBody>
      </p:sp>
      <p:sp>
        <p:nvSpPr>
          <p:cNvPr id="5" name="TextBox 4"/>
          <p:cNvSpPr txBox="1"/>
          <p:nvPr/>
        </p:nvSpPr>
        <p:spPr>
          <a:xfrm>
            <a:off x="507078" y="5821823"/>
            <a:ext cx="3276167" cy="584775"/>
          </a:xfrm>
          <a:prstGeom prst="rect">
            <a:avLst/>
          </a:prstGeom>
          <a:solidFill>
            <a:schemeClr val="accent4">
              <a:lumMod val="20000"/>
              <a:lumOff val="80000"/>
            </a:schemeClr>
          </a:solidFill>
        </p:spPr>
        <p:txBody>
          <a:bodyPr wrap="square" rtlCol="0">
            <a:spAutoFit/>
          </a:bodyPr>
          <a:lstStyle/>
          <a:p>
            <a:r>
              <a:rPr lang="en-US" sz="3200" b="1" dirty="0" smtClean="0">
                <a:solidFill>
                  <a:srgbClr val="C00000"/>
                </a:solidFill>
              </a:rPr>
              <a:t>Analyze your data</a:t>
            </a:r>
            <a:endParaRPr lang="en-US" sz="3200" b="1" dirty="0">
              <a:solidFill>
                <a:srgbClr val="C00000"/>
              </a:solidFill>
            </a:endParaRPr>
          </a:p>
        </p:txBody>
      </p:sp>
      <p:cxnSp>
        <p:nvCxnSpPr>
          <p:cNvPr id="8" name="Straight Arrow Connector 7"/>
          <p:cNvCxnSpPr/>
          <p:nvPr/>
        </p:nvCxnSpPr>
        <p:spPr>
          <a:xfrm flipH="1">
            <a:off x="6860629" y="2464067"/>
            <a:ext cx="560450" cy="86628"/>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996539" y="3686588"/>
            <a:ext cx="0" cy="394071"/>
          </a:xfrm>
          <a:prstGeom prst="straightConnector1">
            <a:avLst/>
          </a:prstGeom>
          <a:ln w="571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665627" y="4080659"/>
            <a:ext cx="4052234" cy="1384995"/>
          </a:xfrm>
          <a:prstGeom prst="rect">
            <a:avLst/>
          </a:prstGeom>
          <a:solidFill>
            <a:schemeClr val="accent6">
              <a:lumMod val="20000"/>
              <a:lumOff val="80000"/>
            </a:schemeClr>
          </a:solidFill>
        </p:spPr>
        <p:txBody>
          <a:bodyPr wrap="square" rtlCol="0">
            <a:spAutoFit/>
          </a:bodyPr>
          <a:lstStyle/>
          <a:p>
            <a:pPr algn="ctr"/>
            <a:r>
              <a:rPr lang="en-US" sz="2800" dirty="0" smtClean="0">
                <a:solidFill>
                  <a:srgbClr val="7030A0"/>
                </a:solidFill>
              </a:rPr>
              <a:t>But maybe all the red nodes consist of 90% 3</a:t>
            </a:r>
            <a:r>
              <a:rPr lang="en-US" sz="2800" baseline="30000" dirty="0" smtClean="0">
                <a:solidFill>
                  <a:srgbClr val="7030A0"/>
                </a:solidFill>
              </a:rPr>
              <a:t>rd</a:t>
            </a:r>
            <a:r>
              <a:rPr lang="en-US" sz="2800" dirty="0" smtClean="0">
                <a:solidFill>
                  <a:srgbClr val="7030A0"/>
                </a:solidFill>
              </a:rPr>
              <a:t> class and 10% first class</a:t>
            </a:r>
            <a:endParaRPr lang="en-US" sz="2800" dirty="0">
              <a:solidFill>
                <a:srgbClr val="7030A0"/>
              </a:solidFill>
            </a:endParaRPr>
          </a:p>
        </p:txBody>
      </p:sp>
      <p:sp>
        <p:nvSpPr>
          <p:cNvPr id="6" name="TextBox 5"/>
          <p:cNvSpPr txBox="1"/>
          <p:nvPr/>
        </p:nvSpPr>
        <p:spPr>
          <a:xfrm>
            <a:off x="7421078" y="2162325"/>
            <a:ext cx="1548354" cy="954107"/>
          </a:xfrm>
          <a:prstGeom prst="rect">
            <a:avLst/>
          </a:prstGeom>
          <a:solidFill>
            <a:schemeClr val="accent6">
              <a:lumMod val="20000"/>
              <a:lumOff val="80000"/>
            </a:schemeClr>
          </a:solidFill>
        </p:spPr>
        <p:txBody>
          <a:bodyPr wrap="square" rtlCol="0">
            <a:spAutoFit/>
          </a:bodyPr>
          <a:lstStyle/>
          <a:p>
            <a:pPr algn="ctr"/>
            <a:r>
              <a:rPr lang="en-US" sz="2800" dirty="0" smtClean="0">
                <a:solidFill>
                  <a:srgbClr val="7030A0"/>
                </a:solidFill>
              </a:rPr>
              <a:t>1 node is orange</a:t>
            </a:r>
            <a:endParaRPr lang="en-US" sz="2800" dirty="0">
              <a:solidFill>
                <a:srgbClr val="7030A0"/>
              </a:solidFill>
            </a:endParaRPr>
          </a:p>
        </p:txBody>
      </p:sp>
    </p:spTree>
    <p:extLst>
      <p:ext uri="{BB962C8B-B14F-4D97-AF65-F5344CB8AC3E}">
        <p14:creationId xmlns:p14="http://schemas.microsoft.com/office/powerpoint/2010/main" val="3611368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25" y="-77750"/>
            <a:ext cx="8668512" cy="2386298"/>
          </a:xfrm>
          <a:prstGeom prst="rect">
            <a:avLst/>
          </a:prstGeom>
        </p:spPr>
      </p:pic>
      <p:pic>
        <p:nvPicPr>
          <p:cNvPr id="3" name="Picture 2"/>
          <p:cNvPicPr>
            <a:picLocks noChangeAspect="1"/>
          </p:cNvPicPr>
          <p:nvPr/>
        </p:nvPicPr>
        <p:blipFill>
          <a:blip r:embed="rId3"/>
          <a:stretch>
            <a:fillRect/>
          </a:stretch>
        </p:blipFill>
        <p:spPr>
          <a:xfrm>
            <a:off x="323517" y="4458652"/>
            <a:ext cx="8723376" cy="2439442"/>
          </a:xfrm>
          <a:prstGeom prst="rect">
            <a:avLst/>
          </a:prstGeom>
        </p:spPr>
      </p:pic>
      <p:sp>
        <p:nvSpPr>
          <p:cNvPr id="4" name="Rectangle 3"/>
          <p:cNvSpPr/>
          <p:nvPr/>
        </p:nvSpPr>
        <p:spPr>
          <a:xfrm>
            <a:off x="378381" y="2349927"/>
            <a:ext cx="8668512" cy="2308324"/>
          </a:xfrm>
          <a:prstGeom prst="rect">
            <a:avLst/>
          </a:prstGeom>
        </p:spPr>
        <p:txBody>
          <a:bodyPr wrap="square">
            <a:spAutoFit/>
          </a:bodyPr>
          <a:lstStyle/>
          <a:p>
            <a:r>
              <a:rPr lang="en-US" b="1" i="0" u="none" strike="noStrike" baseline="0" dirty="0" smtClean="0">
                <a:solidFill>
                  <a:srgbClr val="000000"/>
                </a:solidFill>
                <a:latin typeface="Times New Roman" panose="02020603050405020304" pitchFamily="18" charset="0"/>
              </a:rPr>
              <a:t>3.2.2.2 Insight by Ranked Variables </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b="0" i="0" u="none" strike="noStrike" baseline="0" dirty="0" smtClean="0">
                <a:solidFill>
                  <a:srgbClr val="000000"/>
                </a:solidFill>
                <a:latin typeface="Times New Roman" panose="02020603050405020304" pitchFamily="18" charset="0"/>
              </a:rPr>
              <a:t>Going back to the Titanic example, the result of the KS-statistic show, that the variable “Sex” is the most strongly related to passengers death. We could generally assume that men conceded the places in lifeboats to women. Furthermore, it is feasible to deduct the subtle reasons of the death of each group. The passengers in group A died because of two reasons: they were man and the cabin class type was low. The passengers in the group B died because they were man. Finally, the passengers in the group C died because they were staying at third class even though most of them were women. </a:t>
            </a:r>
            <a:endParaRPr lang="en-US" dirty="0"/>
          </a:p>
        </p:txBody>
      </p:sp>
    </p:spTree>
    <p:extLst>
      <p:ext uri="{BB962C8B-B14F-4D97-AF65-F5344CB8AC3E}">
        <p14:creationId xmlns:p14="http://schemas.microsoft.com/office/powerpoint/2010/main" val="1896216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0042" y="1212782"/>
            <a:ext cx="6063916" cy="4401205"/>
          </a:xfrm>
          <a:prstGeom prst="rect">
            <a:avLst/>
          </a:prstGeom>
          <a:solidFill>
            <a:schemeClr val="accent6">
              <a:lumMod val="20000"/>
              <a:lumOff val="80000"/>
            </a:schemeClr>
          </a:solidFill>
        </p:spPr>
        <p:txBody>
          <a:bodyPr wrap="square" rtlCol="0">
            <a:spAutoFit/>
          </a:bodyPr>
          <a:lstStyle/>
          <a:p>
            <a:pPr algn="ctr"/>
            <a:r>
              <a:rPr lang="en-US" sz="2800" dirty="0" smtClean="0"/>
              <a:t>Note for titanic analysis, only the affects of individual variables was analyzed.</a:t>
            </a:r>
          </a:p>
          <a:p>
            <a:pPr algn="ctr"/>
            <a:endParaRPr lang="en-US" sz="2800" dirty="0"/>
          </a:p>
          <a:p>
            <a:pPr algn="ctr"/>
            <a:r>
              <a:rPr lang="en-US" sz="2800" dirty="0" smtClean="0"/>
              <a:t>One could also study how linear combinations of these variables affect survival.</a:t>
            </a:r>
          </a:p>
          <a:p>
            <a:pPr algn="ctr"/>
            <a:endParaRPr lang="en-US" sz="2800" dirty="0"/>
          </a:p>
          <a:p>
            <a:pPr algn="ctr"/>
            <a:r>
              <a:rPr lang="en-US" sz="2800" dirty="0" smtClean="0"/>
              <a:t>For example, the analysis could be redone using principal components or machine learning or clustering.</a:t>
            </a:r>
            <a:endParaRPr lang="en-US" sz="2800" dirty="0"/>
          </a:p>
        </p:txBody>
      </p:sp>
    </p:spTree>
    <p:extLst>
      <p:ext uri="{BB962C8B-B14F-4D97-AF65-F5344CB8AC3E}">
        <p14:creationId xmlns:p14="http://schemas.microsoft.com/office/powerpoint/2010/main" val="1433839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48463" b="409"/>
          <a:stretch/>
        </p:blipFill>
        <p:spPr bwMode="auto">
          <a:xfrm>
            <a:off x="5194286" y="768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
        <p:nvSpPr>
          <p:cNvPr id="6" name="Rectangle 5"/>
          <p:cNvSpPr/>
          <p:nvPr/>
        </p:nvSpPr>
        <p:spPr>
          <a:xfrm>
            <a:off x="6129674" y="6488668"/>
            <a:ext cx="2368534" cy="369332"/>
          </a:xfrm>
          <a:prstGeom prst="rect">
            <a:avLst/>
          </a:prstGeom>
        </p:spPr>
        <p:txBody>
          <a:bodyPr wrap="none">
            <a:spAutoFit/>
          </a:bodyPr>
          <a:lstStyle/>
          <a:p>
            <a:r>
              <a:rPr lang="en-US" dirty="0">
                <a:hlinkClick r:id="rId4"/>
              </a:rPr>
              <a:t>https://xkcd.com/882</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585867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Git &amp; Github</a:t>
            </a:r>
            <a:endParaRPr lang="en-US" dirty="0"/>
          </a:p>
        </p:txBody>
      </p:sp>
      <p:sp>
        <p:nvSpPr>
          <p:cNvPr id="3" name="Subtitle 2"/>
          <p:cNvSpPr>
            <a:spLocks noGrp="1"/>
          </p:cNvSpPr>
          <p:nvPr>
            <p:ph type="subTitle" idx="1"/>
          </p:nvPr>
        </p:nvSpPr>
        <p:spPr/>
        <p:txBody>
          <a:bodyPr/>
          <a:lstStyle/>
          <a:p>
            <a:r>
              <a:rPr lang="en-US" cap="none" dirty="0" smtClean="0"/>
              <a:t>Timothy </a:t>
            </a:r>
            <a:r>
              <a:rPr lang="en-US" cap="none" dirty="0" err="1" smtClean="0"/>
              <a:t>McRoy</a:t>
            </a:r>
            <a:endParaRPr lang="en-US" cap="none" dirty="0"/>
          </a:p>
        </p:txBody>
      </p:sp>
    </p:spTree>
    <p:extLst>
      <p:ext uri="{BB962C8B-B14F-4D97-AF65-F5344CB8AC3E}">
        <p14:creationId xmlns:p14="http://schemas.microsoft.com/office/powerpoint/2010/main" val="17148800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4743" y="1771650"/>
            <a:ext cx="5094514" cy="707886"/>
          </a:xfrm>
          <a:prstGeom prst="rect">
            <a:avLst/>
          </a:prstGeom>
          <a:noFill/>
        </p:spPr>
        <p:txBody>
          <a:bodyPr wrap="square" rtlCol="0">
            <a:spAutoFit/>
          </a:bodyPr>
          <a:lstStyle/>
          <a:p>
            <a:pPr algn="ctr"/>
            <a:r>
              <a:rPr lang="en-US" sz="4000" dirty="0" smtClean="0"/>
              <a:t>Distances</a:t>
            </a:r>
            <a:endParaRPr lang="en-US" sz="4000" dirty="0"/>
          </a:p>
        </p:txBody>
      </p:sp>
    </p:spTree>
    <p:extLst>
      <p:ext uri="{BB962C8B-B14F-4D97-AF65-F5344CB8AC3E}">
        <p14:creationId xmlns:p14="http://schemas.microsoft.com/office/powerpoint/2010/main" val="1810724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50" y="260658"/>
            <a:ext cx="8940800" cy="6740307"/>
          </a:xfrm>
          <a:prstGeom prst="rect">
            <a:avLst/>
          </a:prstGeom>
        </p:spPr>
        <p:txBody>
          <a:bodyPr wrap="square">
            <a:spAutoFit/>
          </a:bodyPr>
          <a:lstStyle/>
          <a:p>
            <a:r>
              <a:rPr lang="en-US" sz="2400" dirty="0" smtClean="0"/>
              <a:t>Response to referee's report:</a:t>
            </a:r>
          </a:p>
          <a:p>
            <a:endParaRPr lang="en-US" sz="1400" dirty="0"/>
          </a:p>
          <a:p>
            <a:r>
              <a:rPr lang="en-US" sz="2400" dirty="0" smtClean="0"/>
              <a:t>We thank the reviewer for their detailed comments …. </a:t>
            </a:r>
            <a:endParaRPr lang="en-US" sz="2400" dirty="0"/>
          </a:p>
          <a:p>
            <a:r>
              <a:rPr lang="en-US" sz="2400" dirty="0" smtClean="0"/>
              <a:t>We have implemented their suggestions as described below:</a:t>
            </a:r>
          </a:p>
          <a:p>
            <a:endParaRPr lang="en-US" sz="2400" dirty="0" smtClean="0"/>
          </a:p>
          <a:p>
            <a:r>
              <a:rPr lang="en-US" sz="2400" dirty="0">
                <a:solidFill>
                  <a:srgbClr val="500050"/>
                </a:solidFill>
              </a:rPr>
              <a:t>page 2, line 8: delete the space after \DNA segments</a:t>
            </a:r>
            <a:r>
              <a:rPr lang="en-US" sz="2400" dirty="0" smtClean="0">
                <a:solidFill>
                  <a:srgbClr val="500050"/>
                </a:solidFill>
              </a:rPr>
              <a:t>".</a:t>
            </a:r>
          </a:p>
          <a:p>
            <a:r>
              <a:rPr lang="en-US" sz="2400" dirty="0">
                <a:solidFill>
                  <a:srgbClr val="500050"/>
                </a:solidFill>
              </a:rPr>
              <a:t> </a:t>
            </a:r>
            <a:r>
              <a:rPr lang="en-US" sz="2400" dirty="0" smtClean="0">
                <a:solidFill>
                  <a:srgbClr val="500050"/>
                </a:solidFill>
              </a:rPr>
              <a:t>     </a:t>
            </a:r>
            <a:r>
              <a:rPr lang="en-US" sz="2400" dirty="0" smtClean="0"/>
              <a:t>done,</a:t>
            </a:r>
            <a:r>
              <a:rPr lang="en-US" sz="2400" dirty="0">
                <a:solidFill>
                  <a:srgbClr val="500050"/>
                </a:solidFill>
              </a:rPr>
              <a:t/>
            </a:r>
            <a:br>
              <a:rPr lang="en-US" sz="2400" dirty="0">
                <a:solidFill>
                  <a:srgbClr val="500050"/>
                </a:solidFill>
              </a:rPr>
            </a:br>
            <a:r>
              <a:rPr lang="en-US" sz="2400" dirty="0">
                <a:solidFill>
                  <a:srgbClr val="500050"/>
                </a:solidFill>
              </a:rPr>
              <a:t>- last paragraph in the Introduction: replace \section </a:t>
            </a:r>
            <a:r>
              <a:rPr lang="en-US" sz="2400" dirty="0" err="1">
                <a:solidFill>
                  <a:srgbClr val="500050"/>
                </a:solidFill>
              </a:rPr>
              <a:t>i</a:t>
            </a:r>
            <a:r>
              <a:rPr lang="en-US" sz="2400" dirty="0">
                <a:solidFill>
                  <a:srgbClr val="500050"/>
                </a:solidFill>
              </a:rPr>
              <a:t>" with\Section </a:t>
            </a:r>
            <a:r>
              <a:rPr lang="en-US" sz="2400" dirty="0" err="1">
                <a:solidFill>
                  <a:srgbClr val="500050"/>
                </a:solidFill>
              </a:rPr>
              <a:t>i</a:t>
            </a:r>
            <a:r>
              <a:rPr lang="en-US" sz="2400" dirty="0" smtClean="0">
                <a:solidFill>
                  <a:srgbClr val="500050"/>
                </a:solidFill>
              </a:rPr>
              <a:t>".</a:t>
            </a:r>
          </a:p>
          <a:p>
            <a:r>
              <a:rPr lang="en-US" sz="2400" dirty="0" smtClean="0"/>
              <a:t>      done</a:t>
            </a:r>
            <a:r>
              <a:rPr lang="en-US" sz="2400" dirty="0">
                <a:solidFill>
                  <a:srgbClr val="500050"/>
                </a:solidFill>
              </a:rPr>
              <a:t/>
            </a:r>
            <a:br>
              <a:rPr lang="en-US" sz="2400" dirty="0">
                <a:solidFill>
                  <a:srgbClr val="500050"/>
                </a:solidFill>
              </a:rPr>
            </a:br>
            <a:r>
              <a:rPr lang="en-US" sz="2400" dirty="0">
                <a:solidFill>
                  <a:srgbClr val="500050"/>
                </a:solidFill>
              </a:rPr>
              <a:t>- Section 2: italicize the terms newly introduced:</a:t>
            </a:r>
            <a:br>
              <a:rPr lang="en-US" sz="2400" dirty="0">
                <a:solidFill>
                  <a:srgbClr val="500050"/>
                </a:solidFill>
              </a:rPr>
            </a:br>
            <a:r>
              <a:rPr lang="en-US" sz="2400" dirty="0">
                <a:solidFill>
                  <a:srgbClr val="500050"/>
                </a:solidFill>
              </a:rPr>
              <a:t> </a:t>
            </a:r>
            <a:r>
              <a:rPr lang="en-US" sz="2400" dirty="0" smtClean="0">
                <a:solidFill>
                  <a:srgbClr val="500050"/>
                </a:solidFill>
              </a:rPr>
              <a:t>     done</a:t>
            </a:r>
            <a:endParaRPr lang="en-US" sz="2400" dirty="0" smtClean="0"/>
          </a:p>
          <a:p>
            <a:endParaRPr lang="en-US" sz="2400" dirty="0" smtClean="0"/>
          </a:p>
          <a:p>
            <a:r>
              <a:rPr lang="en-US" sz="2400" dirty="0" smtClean="0"/>
              <a:t>Often additional explanation is needed</a:t>
            </a:r>
          </a:p>
          <a:p>
            <a:r>
              <a:rPr lang="en-US" sz="2400" dirty="0"/>
              <a:t> </a:t>
            </a:r>
            <a:r>
              <a:rPr lang="en-US" sz="2400" dirty="0" smtClean="0"/>
              <a:t>      E.g.:   We addressed the reviewers concern on new page ?, lines ??</a:t>
            </a:r>
          </a:p>
          <a:p>
            <a:r>
              <a:rPr lang="en-US" sz="2400" dirty="0"/>
              <a:t> </a:t>
            </a:r>
            <a:r>
              <a:rPr lang="en-US" sz="2400" dirty="0" smtClean="0"/>
              <a:t>                     often quote of the lines included in the report.</a:t>
            </a:r>
          </a:p>
          <a:p>
            <a:endParaRPr lang="en-US" sz="1600" dirty="0"/>
          </a:p>
          <a:p>
            <a:r>
              <a:rPr lang="en-US" sz="2400" dirty="0" smtClean="0">
                <a:solidFill>
                  <a:srgbClr val="A60000"/>
                </a:solidFill>
              </a:rPr>
              <a:t>If you disagree with the reviewer and do not want to implement one of the suggestions, you </a:t>
            </a:r>
            <a:r>
              <a:rPr lang="en-US" sz="2400" b="1" dirty="0" smtClean="0">
                <a:solidFill>
                  <a:srgbClr val="A60000"/>
                </a:solidFill>
              </a:rPr>
              <a:t>must</a:t>
            </a:r>
            <a:r>
              <a:rPr lang="en-US" sz="2400" dirty="0" smtClean="0">
                <a:solidFill>
                  <a:srgbClr val="A60000"/>
                </a:solidFill>
              </a:rPr>
              <a:t> explain why.</a:t>
            </a:r>
          </a:p>
          <a:p>
            <a:endParaRPr lang="en-US" dirty="0">
              <a:solidFill>
                <a:srgbClr val="222222"/>
              </a:solidFill>
            </a:endParaRPr>
          </a:p>
        </p:txBody>
      </p:sp>
    </p:spTree>
    <p:extLst>
      <p:ext uri="{BB962C8B-B14F-4D97-AF65-F5344CB8AC3E}">
        <p14:creationId xmlns:p14="http://schemas.microsoft.com/office/powerpoint/2010/main" val="21426572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484" y="0"/>
            <a:ext cx="8595360" cy="7011264"/>
          </a:xfrm>
          <a:prstGeom prst="rect">
            <a:avLst/>
          </a:prstGeom>
        </p:spPr>
      </p:pic>
    </p:spTree>
    <p:extLst>
      <p:ext uri="{BB962C8B-B14F-4D97-AF65-F5344CB8AC3E}">
        <p14:creationId xmlns:p14="http://schemas.microsoft.com/office/powerpoint/2010/main" val="3025441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a:grpSpLocks noChangeAspect="1"/>
          </p:cNvGrpSpPr>
          <p:nvPr/>
        </p:nvGrpSpPr>
        <p:grpSpPr>
          <a:xfrm>
            <a:off x="77290" y="-55321"/>
            <a:ext cx="3513220" cy="3961609"/>
            <a:chOff x="80834" y="-104937"/>
            <a:chExt cx="4806692" cy="5420168"/>
          </a:xfrm>
        </p:grpSpPr>
        <p:sp>
          <p:nvSpPr>
            <p:cNvPr id="20" name="TextBox 19"/>
            <p:cNvSpPr txBox="1"/>
            <p:nvPr/>
          </p:nvSpPr>
          <p:spPr>
            <a:xfrm>
              <a:off x="1456921" y="1720381"/>
              <a:ext cx="1212783" cy="1136947"/>
            </a:xfrm>
            <a:prstGeom prst="rect">
              <a:avLst/>
            </a:prstGeom>
            <a:solidFill>
              <a:schemeClr val="bg1"/>
            </a:solidFill>
          </p:spPr>
          <p:txBody>
            <a:bodyPr wrap="square" rtlCol="0">
              <a:spAutoFit/>
            </a:bodyPr>
            <a:lstStyle/>
            <a:p>
              <a:pPr algn="ctr"/>
              <a:r>
                <a:rPr lang="en-US" sz="4800" dirty="0"/>
                <a:t>5</a:t>
              </a:r>
            </a:p>
          </p:txBody>
        </p:sp>
        <p:sp>
          <p:nvSpPr>
            <p:cNvPr id="19" name="TextBox 18"/>
            <p:cNvSpPr txBox="1"/>
            <p:nvPr/>
          </p:nvSpPr>
          <p:spPr>
            <a:xfrm>
              <a:off x="3674742" y="2181334"/>
              <a:ext cx="1212784" cy="1136947"/>
            </a:xfrm>
            <a:prstGeom prst="rect">
              <a:avLst/>
            </a:prstGeom>
            <a:solidFill>
              <a:schemeClr val="bg1"/>
            </a:solidFill>
          </p:spPr>
          <p:txBody>
            <a:bodyPr wrap="square" rtlCol="0">
              <a:spAutoFit/>
            </a:bodyPr>
            <a:lstStyle/>
            <a:p>
              <a:pPr algn="ctr"/>
              <a:r>
                <a:rPr lang="en-US" sz="4800" dirty="0"/>
                <a:t>4</a:t>
              </a:r>
            </a:p>
          </p:txBody>
        </p:sp>
        <p:sp>
          <p:nvSpPr>
            <p:cNvPr id="18" name="TextBox 17"/>
            <p:cNvSpPr txBox="1"/>
            <p:nvPr/>
          </p:nvSpPr>
          <p:spPr>
            <a:xfrm>
              <a:off x="2075966" y="4178284"/>
              <a:ext cx="1212783" cy="1136947"/>
            </a:xfrm>
            <a:prstGeom prst="rect">
              <a:avLst/>
            </a:prstGeom>
            <a:solidFill>
              <a:schemeClr val="bg1"/>
            </a:solidFill>
          </p:spPr>
          <p:txBody>
            <a:bodyPr wrap="square" rtlCol="0">
              <a:spAutoFit/>
            </a:bodyPr>
            <a:lstStyle/>
            <a:p>
              <a:pPr algn="ctr"/>
              <a:r>
                <a:rPr lang="en-US" sz="4800" dirty="0" smtClean="0"/>
                <a:t>3</a:t>
              </a:r>
              <a:endParaRPr lang="en-US" sz="4800" dirty="0"/>
            </a:p>
          </p:txBody>
        </p:sp>
        <p:grpSp>
          <p:nvGrpSpPr>
            <p:cNvPr id="17" name="Group 16"/>
            <p:cNvGrpSpPr/>
            <p:nvPr/>
          </p:nvGrpSpPr>
          <p:grpSpPr>
            <a:xfrm>
              <a:off x="80834" y="-104937"/>
              <a:ext cx="3985264" cy="4898669"/>
              <a:chOff x="80834" y="-104937"/>
              <a:chExt cx="3985264" cy="4898669"/>
            </a:xfrm>
          </p:grpSpPr>
          <p:sp>
            <p:nvSpPr>
              <p:cNvPr id="6" name="TextBox 5"/>
              <p:cNvSpPr txBox="1"/>
              <p:nvPr/>
            </p:nvSpPr>
            <p:spPr>
              <a:xfrm>
                <a:off x="2643964" y="-104937"/>
                <a:ext cx="1212783" cy="1263275"/>
              </a:xfrm>
              <a:prstGeom prst="rect">
                <a:avLst/>
              </a:prstGeom>
              <a:solidFill>
                <a:schemeClr val="bg1"/>
              </a:solidFill>
            </p:spPr>
            <p:txBody>
              <a:bodyPr wrap="square" rtlCol="0">
                <a:spAutoFit/>
              </a:bodyPr>
              <a:lstStyle/>
              <a:p>
                <a:pPr algn="ctr"/>
                <a:r>
                  <a:rPr lang="en-US" sz="5400" dirty="0" smtClean="0">
                    <a:solidFill>
                      <a:srgbClr val="7030A0"/>
                    </a:solidFill>
                  </a:rPr>
                  <a:t>q</a:t>
                </a:r>
                <a:endParaRPr lang="en-US" sz="5400" dirty="0">
                  <a:solidFill>
                    <a:srgbClr val="7030A0"/>
                  </a:solidFill>
                </a:endParaRPr>
              </a:p>
            </p:txBody>
          </p:sp>
          <p:sp>
            <p:nvSpPr>
              <p:cNvPr id="2" name="Isosceles Triangle 1"/>
              <p:cNvSpPr/>
              <p:nvPr/>
            </p:nvSpPr>
            <p:spPr>
              <a:xfrm>
                <a:off x="1241659" y="612932"/>
                <a:ext cx="2634628" cy="3670305"/>
              </a:xfrm>
              <a:prstGeom prst="triangle">
                <a:avLst>
                  <a:gd name="adj" fmla="val 100000"/>
                </a:avLst>
              </a:prstGeom>
              <a:ln w="76200">
                <a:solidFill>
                  <a:schemeClr val="tx1"/>
                </a:solidFill>
              </a:ln>
            </p:spPr>
            <p:txBody>
              <a:bodyPr wrap="square" rtlCol="0" anchor="ctr">
                <a:spAutoFit/>
              </a:bodyPr>
              <a:lstStyle/>
              <a:p>
                <a:pPr marL="342900" indent="-342900" algn="ctr">
                  <a:buAutoNum type="arabicPeriod"/>
                </a:pPr>
                <a:endParaRPr lang="en-US" sz="3200" b="1" dirty="0" smtClean="0">
                  <a:latin typeface="Times-Bold"/>
                </a:endParaRPr>
              </a:p>
            </p:txBody>
          </p:sp>
          <p:sp>
            <p:nvSpPr>
              <p:cNvPr id="3" name="Oval 2"/>
              <p:cNvSpPr/>
              <p:nvPr/>
            </p:nvSpPr>
            <p:spPr>
              <a:xfrm>
                <a:off x="3608898" y="410801"/>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sp>
            <p:nvSpPr>
              <p:cNvPr id="5" name="TextBox 4"/>
              <p:cNvSpPr txBox="1"/>
              <p:nvPr/>
            </p:nvSpPr>
            <p:spPr>
              <a:xfrm>
                <a:off x="80834" y="3530457"/>
                <a:ext cx="1212782" cy="1263275"/>
              </a:xfrm>
              <a:prstGeom prst="rect">
                <a:avLst/>
              </a:prstGeom>
              <a:solidFill>
                <a:schemeClr val="bg1"/>
              </a:solidFill>
            </p:spPr>
            <p:txBody>
              <a:bodyPr wrap="square" rtlCol="0">
                <a:spAutoFit/>
              </a:bodyPr>
              <a:lstStyle/>
              <a:p>
                <a:pPr algn="ctr"/>
                <a:r>
                  <a:rPr lang="en-US" sz="5400" dirty="0">
                    <a:solidFill>
                      <a:srgbClr val="7030A0"/>
                    </a:solidFill>
                  </a:rPr>
                  <a:t>p</a:t>
                </a:r>
              </a:p>
            </p:txBody>
          </p:sp>
          <p:sp>
            <p:nvSpPr>
              <p:cNvPr id="4" name="Oval 3"/>
              <p:cNvSpPr/>
              <p:nvPr/>
            </p:nvSpPr>
            <p:spPr>
              <a:xfrm>
                <a:off x="1051848" y="3970543"/>
                <a:ext cx="457200" cy="457200"/>
              </a:xfrm>
              <a:prstGeom prst="ellipse">
                <a:avLst/>
              </a:prstGeom>
              <a:solidFill>
                <a:srgbClr val="7030A0"/>
              </a:solidFill>
            </p:spPr>
            <p:txBody>
              <a:bodyPr wrap="square" rtlCol="0" anchor="ctr">
                <a:spAutoFit/>
              </a:bodyPr>
              <a:lstStyle/>
              <a:p>
                <a:pPr marL="342900" indent="-342900" algn="ctr">
                  <a:buAutoNum type="arabicPeriod"/>
                </a:pPr>
                <a:endParaRPr lang="en-US" sz="3200" b="1" dirty="0" smtClean="0">
                  <a:latin typeface="Times-Bold"/>
                </a:endParaRPr>
              </a:p>
            </p:txBody>
          </p:sp>
        </p:grpSp>
      </p:grpSp>
      <p:sp>
        <p:nvSpPr>
          <p:cNvPr id="7" name="TextBox 6"/>
          <p:cNvSpPr txBox="1"/>
          <p:nvPr/>
        </p:nvSpPr>
        <p:spPr>
          <a:xfrm>
            <a:off x="3676463" y="210721"/>
            <a:ext cx="3195588" cy="5232202"/>
          </a:xfrm>
          <a:prstGeom prst="rect">
            <a:avLst/>
          </a:prstGeom>
          <a:noFill/>
        </p:spPr>
        <p:txBody>
          <a:bodyPr wrap="square" rtlCol="0">
            <a:spAutoFit/>
          </a:bodyPr>
          <a:lstStyle/>
          <a:p>
            <a:r>
              <a:rPr lang="en-US" sz="2800" dirty="0" smtClean="0"/>
              <a:t>d(</a:t>
            </a:r>
            <a:r>
              <a:rPr lang="en-US" sz="2800" b="1" dirty="0" smtClean="0"/>
              <a:t>p</a:t>
            </a:r>
            <a:r>
              <a:rPr lang="en-US" sz="2800" dirty="0" smtClean="0"/>
              <a:t>, </a:t>
            </a:r>
            <a:r>
              <a:rPr lang="en-US" sz="2800" b="1" dirty="0"/>
              <a:t>q</a:t>
            </a:r>
            <a:r>
              <a:rPr lang="en-US" sz="2800" dirty="0" smtClean="0"/>
              <a:t>) = ??</a:t>
            </a:r>
          </a:p>
          <a:p>
            <a:endParaRPr lang="en-US" sz="2800" dirty="0"/>
          </a:p>
          <a:p>
            <a:r>
              <a:rPr lang="en-US" sz="2800" dirty="0" smtClean="0"/>
              <a:t>Euclidean</a:t>
            </a:r>
          </a:p>
          <a:p>
            <a:endParaRPr lang="en-US" sz="2800" dirty="0"/>
          </a:p>
          <a:p>
            <a:endParaRPr lang="en-US" sz="2800" dirty="0" smtClean="0"/>
          </a:p>
          <a:p>
            <a:endParaRPr lang="en-US" sz="2800" dirty="0" smtClean="0"/>
          </a:p>
          <a:p>
            <a:endParaRPr lang="en-US" sz="1200" dirty="0"/>
          </a:p>
          <a:p>
            <a:r>
              <a:rPr lang="en-US" sz="2800" dirty="0" err="1" smtClean="0"/>
              <a:t>Minkowski</a:t>
            </a:r>
            <a:r>
              <a:rPr lang="en-US" sz="2800" dirty="0" smtClean="0"/>
              <a:t> </a:t>
            </a:r>
            <a:r>
              <a:rPr lang="en-US" sz="2800" dirty="0"/>
              <a:t>distance</a:t>
            </a:r>
          </a:p>
          <a:p>
            <a:endParaRPr lang="en-US" sz="2800" dirty="0" smtClean="0"/>
          </a:p>
          <a:p>
            <a:endParaRPr lang="en-US" sz="2800" dirty="0"/>
          </a:p>
          <a:p>
            <a:endParaRPr lang="en-US" sz="2800" dirty="0" smtClean="0"/>
          </a:p>
          <a:p>
            <a:endParaRPr lang="en-US" sz="1100" dirty="0"/>
          </a:p>
          <a:p>
            <a:r>
              <a:rPr lang="en-US" sz="2800" dirty="0" err="1" smtClean="0"/>
              <a:t>Chebyshev</a:t>
            </a:r>
            <a:r>
              <a:rPr lang="en-US" sz="2800" dirty="0" smtClean="0"/>
              <a:t> distance</a:t>
            </a:r>
          </a:p>
        </p:txBody>
      </p:sp>
      <p:grpSp>
        <p:nvGrpSpPr>
          <p:cNvPr id="13" name="Group 12"/>
          <p:cNvGrpSpPr>
            <a:grpSpLocks noChangeAspect="1"/>
          </p:cNvGrpSpPr>
          <p:nvPr/>
        </p:nvGrpSpPr>
        <p:grpSpPr>
          <a:xfrm>
            <a:off x="4026592" y="1208620"/>
            <a:ext cx="4431465" cy="1554480"/>
            <a:chOff x="3876287" y="3706977"/>
            <a:chExt cx="6625471" cy="2324100"/>
          </a:xfrm>
        </p:grpSpPr>
        <p:pic>
          <p:nvPicPr>
            <p:cNvPr id="10" name="Picture 9"/>
            <p:cNvPicPr>
              <a:picLocks noChangeAspect="1"/>
            </p:cNvPicPr>
            <p:nvPr/>
          </p:nvPicPr>
          <p:blipFill>
            <a:blip r:embed="rId2"/>
            <a:stretch>
              <a:fillRect/>
            </a:stretch>
          </p:blipFill>
          <p:spPr>
            <a:xfrm>
              <a:off x="5986908" y="3706977"/>
              <a:ext cx="4514850" cy="2324100"/>
            </a:xfrm>
            <a:prstGeom prst="rect">
              <a:avLst/>
            </a:prstGeom>
          </p:spPr>
        </p:pic>
        <p:pic>
          <p:nvPicPr>
            <p:cNvPr id="12" name="Picture 11"/>
            <p:cNvPicPr>
              <a:picLocks noChangeAspect="1"/>
            </p:cNvPicPr>
            <p:nvPr/>
          </p:nvPicPr>
          <p:blipFill>
            <a:blip r:embed="rId3"/>
            <a:stretch>
              <a:fillRect/>
            </a:stretch>
          </p:blipFill>
          <p:spPr>
            <a:xfrm>
              <a:off x="3876287" y="4356582"/>
              <a:ext cx="2162175" cy="942975"/>
            </a:xfrm>
            <a:prstGeom prst="rect">
              <a:avLst/>
            </a:prstGeom>
          </p:spPr>
        </p:pic>
      </p:grpSp>
      <p:grpSp>
        <p:nvGrpSpPr>
          <p:cNvPr id="16" name="Group 15"/>
          <p:cNvGrpSpPr/>
          <p:nvPr/>
        </p:nvGrpSpPr>
        <p:grpSpPr>
          <a:xfrm>
            <a:off x="4142092" y="3320140"/>
            <a:ext cx="4728520" cy="1280160"/>
            <a:chOff x="3994940" y="3707287"/>
            <a:chExt cx="4728520" cy="1280160"/>
          </a:xfrm>
        </p:grpSpPr>
        <p:pic>
          <p:nvPicPr>
            <p:cNvPr id="14" name="Picture 13"/>
            <p:cNvPicPr>
              <a:picLocks noChangeAspect="1"/>
            </p:cNvPicPr>
            <p:nvPr/>
          </p:nvPicPr>
          <p:blipFill>
            <a:blip r:embed="rId4"/>
            <a:stretch>
              <a:fillRect/>
            </a:stretch>
          </p:blipFill>
          <p:spPr>
            <a:xfrm>
              <a:off x="5642068" y="3707287"/>
              <a:ext cx="3081392" cy="1280160"/>
            </a:xfrm>
            <a:prstGeom prst="rect">
              <a:avLst/>
            </a:prstGeom>
          </p:spPr>
        </p:pic>
        <p:pic>
          <p:nvPicPr>
            <p:cNvPr id="15" name="Picture 14"/>
            <p:cNvPicPr>
              <a:picLocks noChangeAspect="1"/>
            </p:cNvPicPr>
            <p:nvPr/>
          </p:nvPicPr>
          <p:blipFill>
            <a:blip r:embed="rId5"/>
            <a:stretch>
              <a:fillRect/>
            </a:stretch>
          </p:blipFill>
          <p:spPr>
            <a:xfrm>
              <a:off x="3994940" y="4122212"/>
              <a:ext cx="1665923" cy="502920"/>
            </a:xfrm>
            <a:prstGeom prst="rect">
              <a:avLst/>
            </a:prstGeom>
          </p:spPr>
        </p:pic>
      </p:grpSp>
      <p:grpSp>
        <p:nvGrpSpPr>
          <p:cNvPr id="8" name="Group 7"/>
          <p:cNvGrpSpPr/>
          <p:nvPr/>
        </p:nvGrpSpPr>
        <p:grpSpPr>
          <a:xfrm>
            <a:off x="4034617" y="5501240"/>
            <a:ext cx="4101698" cy="755830"/>
            <a:chOff x="4034617" y="5501240"/>
            <a:chExt cx="4101698" cy="755830"/>
          </a:xfrm>
        </p:grpSpPr>
        <p:pic>
          <p:nvPicPr>
            <p:cNvPr id="9" name="Picture 8"/>
            <p:cNvPicPr>
              <a:picLocks noChangeAspect="1"/>
            </p:cNvPicPr>
            <p:nvPr/>
          </p:nvPicPr>
          <p:blipFill rotWithShape="1">
            <a:blip r:embed="rId6"/>
            <a:srcRect l="50528" t="3859"/>
            <a:stretch/>
          </p:blipFill>
          <p:spPr>
            <a:xfrm>
              <a:off x="5428646" y="5553775"/>
              <a:ext cx="2707669" cy="703295"/>
            </a:xfrm>
            <a:prstGeom prst="rect">
              <a:avLst/>
            </a:prstGeom>
          </p:spPr>
        </p:pic>
        <p:pic>
          <p:nvPicPr>
            <p:cNvPr id="22" name="Picture 21"/>
            <p:cNvPicPr>
              <a:picLocks noChangeAspect="1"/>
            </p:cNvPicPr>
            <p:nvPr/>
          </p:nvPicPr>
          <p:blipFill>
            <a:blip r:embed="rId3"/>
            <a:stretch>
              <a:fillRect/>
            </a:stretch>
          </p:blipFill>
          <p:spPr>
            <a:xfrm>
              <a:off x="4034617" y="5501240"/>
              <a:ext cx="1446177" cy="630711"/>
            </a:xfrm>
            <a:prstGeom prst="rect">
              <a:avLst/>
            </a:prstGeom>
          </p:spPr>
        </p:pic>
      </p:grpSp>
    </p:spTree>
    <p:extLst>
      <p:ext uri="{BB962C8B-B14F-4D97-AF65-F5344CB8AC3E}">
        <p14:creationId xmlns:p14="http://schemas.microsoft.com/office/powerpoint/2010/main" val="18251688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73179" y="1837293"/>
            <a:ext cx="8197642" cy="893616"/>
            <a:chOff x="511322" y="488588"/>
            <a:chExt cx="8197642" cy="893616"/>
          </a:xfrm>
        </p:grpSpPr>
        <p:cxnSp>
          <p:nvCxnSpPr>
            <p:cNvPr id="3" name="Straight Connector 2"/>
            <p:cNvCxnSpPr/>
            <p:nvPr/>
          </p:nvCxnSpPr>
          <p:spPr>
            <a:xfrm>
              <a:off x="511322" y="709307"/>
              <a:ext cx="7884251" cy="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86165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492383"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7962084" y="488588"/>
              <a:ext cx="0" cy="44143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6264" y="920539"/>
              <a:ext cx="8032700" cy="461665"/>
            </a:xfrm>
            <a:prstGeom prst="rect">
              <a:avLst/>
            </a:prstGeom>
            <a:noFill/>
          </p:spPr>
          <p:txBody>
            <a:bodyPr wrap="square" rtlCol="0">
              <a:spAutoFit/>
            </a:bodyPr>
            <a:lstStyle/>
            <a:p>
              <a:r>
                <a:rPr lang="en-US" sz="2400" dirty="0" smtClean="0"/>
                <a:t>0       1                                                                                           10</a:t>
              </a:r>
              <a:endParaRPr lang="en-US" sz="2400" dirty="0"/>
            </a:p>
          </p:txBody>
        </p:sp>
      </p:grpSp>
      <p:sp>
        <p:nvSpPr>
          <p:cNvPr id="11" name="TextBox 10"/>
          <p:cNvSpPr txBox="1"/>
          <p:nvPr/>
        </p:nvSpPr>
        <p:spPr>
          <a:xfrm>
            <a:off x="324732" y="379396"/>
            <a:ext cx="8532683" cy="6124753"/>
          </a:xfrm>
          <a:prstGeom prst="rect">
            <a:avLst/>
          </a:prstGeom>
          <a:noFill/>
        </p:spPr>
        <p:txBody>
          <a:bodyPr wrap="square" rtlCol="0">
            <a:spAutoFit/>
          </a:bodyPr>
          <a:lstStyle/>
          <a:p>
            <a:pPr algn="ctr"/>
            <a:r>
              <a:rPr lang="en-US" sz="2400" b="1" dirty="0" smtClean="0">
                <a:solidFill>
                  <a:srgbClr val="800000"/>
                </a:solidFill>
              </a:rPr>
              <a:t>Why use PCA in data analysis?</a:t>
            </a:r>
          </a:p>
          <a:p>
            <a:endParaRPr lang="en-US" sz="2400" dirty="0"/>
          </a:p>
          <a:p>
            <a:r>
              <a:rPr lang="en-US" sz="2400" dirty="0" smtClean="0"/>
              <a:t>Consider the points  (0, 0, …, 0),  (1, 0, …, 0),  (10, 0, …, 0)</a:t>
            </a:r>
          </a:p>
          <a:p>
            <a:endParaRPr lang="en-US" sz="2400" dirty="0"/>
          </a:p>
          <a:p>
            <a:endParaRPr lang="en-US" sz="2400" dirty="0" smtClean="0"/>
          </a:p>
          <a:p>
            <a:endParaRPr lang="en-US" sz="2400" dirty="0"/>
          </a:p>
          <a:p>
            <a:endParaRPr lang="en-US" sz="2400" dirty="0" smtClean="0"/>
          </a:p>
          <a:p>
            <a:r>
              <a:rPr lang="en-US" sz="2400" dirty="0" smtClean="0"/>
              <a:t>Add noise to first point (0, 0, …, 0) </a:t>
            </a:r>
            <a:r>
              <a:rPr lang="en-US" sz="2400" dirty="0" smtClean="0">
                <a:sym typeface="Wingdings"/>
              </a:rPr>
              <a:t> (0, 1, …, 1) </a:t>
            </a:r>
            <a:endParaRPr lang="en-US" sz="2400" dirty="0" smtClean="0"/>
          </a:p>
          <a:p>
            <a:endParaRPr lang="en-US" sz="2400" dirty="0"/>
          </a:p>
          <a:p>
            <a:r>
              <a:rPr lang="en-US" sz="2400" dirty="0" smtClean="0"/>
              <a:t>In R</a:t>
            </a:r>
            <a:r>
              <a:rPr lang="en-US" sz="2400" baseline="30000" dirty="0" smtClean="0"/>
              <a:t>100</a:t>
            </a:r>
            <a:r>
              <a:rPr lang="en-US" sz="2400" dirty="0" smtClean="0"/>
              <a:t>,   d(</a:t>
            </a:r>
            <a:r>
              <a:rPr lang="en-US" sz="2400" dirty="0" smtClean="0">
                <a:sym typeface="Wingdings"/>
              </a:rPr>
              <a:t>(0, 1, …, 1)</a:t>
            </a:r>
            <a:r>
              <a:rPr lang="en-US" sz="2400" dirty="0" smtClean="0"/>
              <a:t>, (1, 0, …, 0)) = 10  &gt;  9.</a:t>
            </a:r>
          </a:p>
          <a:p>
            <a:endParaRPr lang="en-US" sz="2400" baseline="30000" dirty="0"/>
          </a:p>
          <a:p>
            <a:endParaRPr lang="en-US" sz="2400" dirty="0" smtClean="0"/>
          </a:p>
          <a:p>
            <a:r>
              <a:rPr lang="en-US" sz="2400" dirty="0" smtClean="0"/>
              <a:t>Add small noise to first point (0, 0, …, 0) </a:t>
            </a:r>
            <a:r>
              <a:rPr lang="en-US" sz="2400" dirty="0" smtClean="0">
                <a:sym typeface="Wingdings"/>
              </a:rPr>
              <a:t> (0, 0.1, …, 0.1) </a:t>
            </a:r>
            <a:endParaRPr lang="en-US" sz="2400" dirty="0" smtClean="0"/>
          </a:p>
          <a:p>
            <a:endParaRPr lang="en-US" sz="2400" dirty="0" smtClean="0"/>
          </a:p>
          <a:p>
            <a:r>
              <a:rPr lang="en-US" sz="2400" dirty="0" smtClean="0"/>
              <a:t>In R</a:t>
            </a:r>
            <a:r>
              <a:rPr lang="en-US" sz="2400" baseline="30000" dirty="0" smtClean="0"/>
              <a:t>39,900</a:t>
            </a:r>
            <a:r>
              <a:rPr lang="en-US" sz="2400" dirty="0" smtClean="0"/>
              <a:t>,   d(</a:t>
            </a:r>
            <a:r>
              <a:rPr lang="en-US" sz="2400" dirty="0" smtClean="0">
                <a:sym typeface="Wingdings"/>
              </a:rPr>
              <a:t>(0, 0.1, …, 0.1)</a:t>
            </a:r>
            <a:r>
              <a:rPr lang="en-US" sz="2400" dirty="0" smtClean="0"/>
              <a:t>, (1, 0, …, 0)) = 20  &gt;  9.</a:t>
            </a:r>
            <a:endParaRPr lang="en-US" sz="2400" baseline="30000" dirty="0" smtClean="0"/>
          </a:p>
          <a:p>
            <a:endParaRPr lang="en-US" sz="2400" baseline="30000" dirty="0" smtClean="0"/>
          </a:p>
          <a:p>
            <a:r>
              <a:rPr lang="en-US" sz="2400" dirty="0" smtClean="0"/>
              <a:t> </a:t>
            </a:r>
          </a:p>
        </p:txBody>
      </p:sp>
    </p:spTree>
    <p:extLst>
      <p:ext uri="{BB962C8B-B14F-4D97-AF65-F5344CB8AC3E}">
        <p14:creationId xmlns:p14="http://schemas.microsoft.com/office/powerpoint/2010/main" val="2244252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438" y="337505"/>
            <a:ext cx="8208209" cy="4688463"/>
          </a:xfrm>
          <a:prstGeom prst="rect">
            <a:avLst/>
          </a:prstGeom>
        </p:spPr>
        <p:txBody>
          <a:bodyPr wrap="none">
            <a:spAutoFit/>
          </a:bodyPr>
          <a:lstStyle/>
          <a:p>
            <a:r>
              <a:rPr lang="en-US" sz="2800" dirty="0"/>
              <a:t>In </a:t>
            </a:r>
            <a:r>
              <a:rPr lang="en-US" sz="2800" dirty="0" smtClean="0"/>
              <a:t>R</a:t>
            </a:r>
            <a:r>
              <a:rPr lang="en-US" sz="2800" i="1" baseline="30000" dirty="0" smtClean="0"/>
              <a:t>n</a:t>
            </a:r>
          </a:p>
          <a:p>
            <a:endParaRPr lang="en-US" sz="2800" baseline="30000" dirty="0"/>
          </a:p>
          <a:p>
            <a:r>
              <a:rPr lang="en-US" sz="2800" dirty="0" smtClean="0"/>
              <a:t>If </a:t>
            </a:r>
            <a:r>
              <a:rPr lang="en-US" sz="2800" i="1" dirty="0" smtClean="0"/>
              <a:t>n</a:t>
            </a:r>
            <a:r>
              <a:rPr lang="en-US" sz="2800" dirty="0" smtClean="0"/>
              <a:t> small, Euclidean distance often makes sense</a:t>
            </a:r>
          </a:p>
          <a:p>
            <a:endParaRPr lang="en-US" sz="2800" dirty="0"/>
          </a:p>
          <a:p>
            <a:endParaRPr lang="en-US" sz="2800" dirty="0" smtClean="0"/>
          </a:p>
          <a:p>
            <a:endParaRPr lang="en-US" sz="2800" dirty="0"/>
          </a:p>
          <a:p>
            <a:endParaRPr lang="en-US" sz="2800" dirty="0" smtClean="0"/>
          </a:p>
          <a:p>
            <a:endParaRPr lang="en-US" sz="2800" dirty="0"/>
          </a:p>
          <a:p>
            <a:r>
              <a:rPr lang="en-US" sz="2800" dirty="0" smtClean="0"/>
              <a:t>If n is large, consider </a:t>
            </a:r>
            <a:r>
              <a:rPr lang="en-US" sz="2800" dirty="0" err="1"/>
              <a:t>Chebyshev</a:t>
            </a:r>
            <a:r>
              <a:rPr lang="en-US" sz="2800" dirty="0"/>
              <a:t> </a:t>
            </a:r>
            <a:r>
              <a:rPr lang="en-US" sz="2800" dirty="0" smtClean="0"/>
              <a:t>distance or </a:t>
            </a:r>
          </a:p>
          <a:p>
            <a:r>
              <a:rPr lang="en-US" sz="2800" dirty="0" smtClean="0"/>
              <a:t>performing PCA first to project data into R</a:t>
            </a:r>
            <a:r>
              <a:rPr lang="en-US" sz="2800" i="1" baseline="30000" dirty="0" smtClean="0"/>
              <a:t>d</a:t>
            </a:r>
            <a:r>
              <a:rPr lang="en-US" sz="2800" dirty="0" smtClean="0"/>
              <a:t>, for small </a:t>
            </a:r>
            <a:r>
              <a:rPr lang="en-US" sz="2800" b="1" dirty="0" smtClean="0"/>
              <a:t>d</a:t>
            </a:r>
            <a:r>
              <a:rPr lang="en-US" sz="2800" dirty="0" smtClean="0"/>
              <a:t> </a:t>
            </a:r>
          </a:p>
          <a:p>
            <a:pPr algn="ctr"/>
            <a:r>
              <a:rPr lang="en-US" sz="2800" dirty="0" smtClean="0"/>
              <a:t>and then using Euclidean distance  </a:t>
            </a:r>
            <a:endParaRPr lang="en-US" sz="2800" dirty="0"/>
          </a:p>
        </p:txBody>
      </p:sp>
      <p:grpSp>
        <p:nvGrpSpPr>
          <p:cNvPr id="3" name="Group 2"/>
          <p:cNvGrpSpPr>
            <a:grpSpLocks noChangeAspect="1"/>
          </p:cNvGrpSpPr>
          <p:nvPr/>
        </p:nvGrpSpPr>
        <p:grpSpPr>
          <a:xfrm>
            <a:off x="2361424" y="1661005"/>
            <a:ext cx="4431465" cy="1554480"/>
            <a:chOff x="3876287" y="3706977"/>
            <a:chExt cx="6625471" cy="2324100"/>
          </a:xfrm>
        </p:grpSpPr>
        <p:pic>
          <p:nvPicPr>
            <p:cNvPr id="4" name="Picture 3"/>
            <p:cNvPicPr>
              <a:picLocks noChangeAspect="1"/>
            </p:cNvPicPr>
            <p:nvPr/>
          </p:nvPicPr>
          <p:blipFill>
            <a:blip r:embed="rId2"/>
            <a:stretch>
              <a:fillRect/>
            </a:stretch>
          </p:blipFill>
          <p:spPr>
            <a:xfrm>
              <a:off x="5986908" y="3706977"/>
              <a:ext cx="4514850" cy="2324100"/>
            </a:xfrm>
            <a:prstGeom prst="rect">
              <a:avLst/>
            </a:prstGeom>
          </p:spPr>
        </p:pic>
        <p:pic>
          <p:nvPicPr>
            <p:cNvPr id="5" name="Picture 4"/>
            <p:cNvPicPr>
              <a:picLocks noChangeAspect="1"/>
            </p:cNvPicPr>
            <p:nvPr/>
          </p:nvPicPr>
          <p:blipFill>
            <a:blip r:embed="rId3"/>
            <a:stretch>
              <a:fillRect/>
            </a:stretch>
          </p:blipFill>
          <p:spPr>
            <a:xfrm>
              <a:off x="3876287" y="4356582"/>
              <a:ext cx="2162175" cy="942975"/>
            </a:xfrm>
            <a:prstGeom prst="rect">
              <a:avLst/>
            </a:prstGeom>
          </p:spPr>
        </p:pic>
      </p:grpSp>
      <p:grpSp>
        <p:nvGrpSpPr>
          <p:cNvPr id="20" name="Group 19"/>
          <p:cNvGrpSpPr/>
          <p:nvPr/>
        </p:nvGrpSpPr>
        <p:grpSpPr>
          <a:xfrm>
            <a:off x="985688" y="5391144"/>
            <a:ext cx="7189129" cy="755830"/>
            <a:chOff x="552550" y="5472554"/>
            <a:chExt cx="7189129" cy="755830"/>
          </a:xfrm>
        </p:grpSpPr>
        <p:grpSp>
          <p:nvGrpSpPr>
            <p:cNvPr id="15" name="Group 14"/>
            <p:cNvGrpSpPr/>
            <p:nvPr/>
          </p:nvGrpSpPr>
          <p:grpSpPr>
            <a:xfrm>
              <a:off x="3639981" y="5472554"/>
              <a:ext cx="4101698" cy="755830"/>
              <a:chOff x="4034617" y="5501240"/>
              <a:chExt cx="4101698" cy="755830"/>
            </a:xfrm>
          </p:grpSpPr>
          <p:pic>
            <p:nvPicPr>
              <p:cNvPr id="16" name="Picture 15"/>
              <p:cNvPicPr>
                <a:picLocks noChangeAspect="1"/>
              </p:cNvPicPr>
              <p:nvPr/>
            </p:nvPicPr>
            <p:blipFill rotWithShape="1">
              <a:blip r:embed="rId4"/>
              <a:srcRect l="50528" t="3859"/>
              <a:stretch/>
            </p:blipFill>
            <p:spPr>
              <a:xfrm>
                <a:off x="5428646" y="5553775"/>
                <a:ext cx="2707669" cy="703295"/>
              </a:xfrm>
              <a:prstGeom prst="rect">
                <a:avLst/>
              </a:prstGeom>
            </p:spPr>
          </p:pic>
          <p:pic>
            <p:nvPicPr>
              <p:cNvPr id="17" name="Picture 16"/>
              <p:cNvPicPr>
                <a:picLocks noChangeAspect="1"/>
              </p:cNvPicPr>
              <p:nvPr/>
            </p:nvPicPr>
            <p:blipFill>
              <a:blip r:embed="rId3"/>
              <a:stretch>
                <a:fillRect/>
              </a:stretch>
            </p:blipFill>
            <p:spPr>
              <a:xfrm>
                <a:off x="4034617" y="5501240"/>
                <a:ext cx="1446177" cy="630711"/>
              </a:xfrm>
              <a:prstGeom prst="rect">
                <a:avLst/>
              </a:prstGeom>
            </p:spPr>
          </p:pic>
        </p:grpSp>
        <p:sp>
          <p:nvSpPr>
            <p:cNvPr id="19" name="Rectangle 18"/>
            <p:cNvSpPr/>
            <p:nvPr/>
          </p:nvSpPr>
          <p:spPr>
            <a:xfrm>
              <a:off x="552550" y="5550708"/>
              <a:ext cx="3231206" cy="523220"/>
            </a:xfrm>
            <a:prstGeom prst="rect">
              <a:avLst/>
            </a:prstGeom>
          </p:spPr>
          <p:txBody>
            <a:bodyPr wrap="none">
              <a:spAutoFit/>
            </a:bodyPr>
            <a:lstStyle/>
            <a:p>
              <a:r>
                <a:rPr lang="en-US" sz="2800" dirty="0" err="1"/>
                <a:t>Chebyshev</a:t>
              </a:r>
              <a:r>
                <a:rPr lang="en-US" sz="2800" dirty="0"/>
                <a:t> </a:t>
              </a:r>
              <a:r>
                <a:rPr lang="en-US" sz="2800" dirty="0" smtClean="0"/>
                <a:t>distance: </a:t>
              </a:r>
              <a:endParaRPr lang="en-US" sz="2800" dirty="0"/>
            </a:p>
          </p:txBody>
        </p:sp>
      </p:grpSp>
    </p:spTree>
    <p:extLst>
      <p:ext uri="{BB962C8B-B14F-4D97-AF65-F5344CB8AC3E}">
        <p14:creationId xmlns:p14="http://schemas.microsoft.com/office/powerpoint/2010/main" val="39138792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008" y="196517"/>
            <a:ext cx="9110748" cy="6386364"/>
          </a:xfrm>
          <a:prstGeom prst="rect">
            <a:avLst/>
          </a:prstGeom>
        </p:spPr>
        <p:txBody>
          <a:bodyPr wrap="square">
            <a:spAutoFit/>
          </a:bodyPr>
          <a:lstStyle/>
          <a:p>
            <a:r>
              <a:rPr lang="en-US" sz="2000" dirty="0" smtClean="0">
                <a:solidFill>
                  <a:srgbClr val="C00000"/>
                </a:solidFill>
              </a:rPr>
              <a:t>But you may want to focus on Euclidean distance AFTER normalizing:</a:t>
            </a:r>
          </a:p>
          <a:p>
            <a:endParaRPr lang="en-US" sz="500" dirty="0"/>
          </a:p>
          <a:p>
            <a:r>
              <a:rPr lang="en-US" sz="2000" b="1" dirty="0" smtClean="0"/>
              <a:t>From databasics3900.r:</a:t>
            </a:r>
          </a:p>
          <a:p>
            <a:endParaRPr lang="en-US" sz="400" dirty="0" smtClean="0"/>
          </a:p>
          <a:p>
            <a:r>
              <a:rPr lang="en-US" sz="2000" dirty="0" smtClean="0">
                <a:solidFill>
                  <a:srgbClr val="00B050"/>
                </a:solidFill>
              </a:rPr>
              <a:t>&gt; # one way to normalize data</a:t>
            </a:r>
          </a:p>
          <a:p>
            <a:r>
              <a:rPr lang="en-US" sz="2000" dirty="0" smtClean="0"/>
              <a:t>&gt; scaledata2 &lt;- scale(data2)  </a:t>
            </a:r>
            <a:r>
              <a:rPr lang="en-US" sz="2000" dirty="0" smtClean="0">
                <a:solidFill>
                  <a:srgbClr val="00B050"/>
                </a:solidFill>
              </a:rPr>
              <a:t># scales data so that mean = 0, </a:t>
            </a:r>
            <a:r>
              <a:rPr lang="en-US" sz="2000" dirty="0" err="1" smtClean="0">
                <a:solidFill>
                  <a:srgbClr val="00B050"/>
                </a:solidFill>
              </a:rPr>
              <a:t>sd</a:t>
            </a:r>
            <a:r>
              <a:rPr lang="en-US" sz="2000" dirty="0" smtClean="0">
                <a:solidFill>
                  <a:srgbClr val="00B050"/>
                </a:solidFill>
              </a:rPr>
              <a:t> = 1</a:t>
            </a:r>
          </a:p>
          <a:p>
            <a:r>
              <a:rPr lang="en-US" sz="2000" dirty="0" smtClean="0"/>
              <a:t>&gt; </a:t>
            </a:r>
            <a:r>
              <a:rPr lang="en-US" sz="2000" dirty="0" err="1" smtClean="0"/>
              <a:t>colMeans</a:t>
            </a:r>
            <a:r>
              <a:rPr lang="en-US" sz="2000" dirty="0" smtClean="0"/>
              <a:t>(scaledata2)  </a:t>
            </a:r>
            <a:r>
              <a:rPr lang="en-US" sz="2000" dirty="0" smtClean="0">
                <a:solidFill>
                  <a:srgbClr val="00B050"/>
                </a:solidFill>
              </a:rPr>
              <a:t># faster version of apply(scaled.dat, 2, mean)</a:t>
            </a:r>
          </a:p>
          <a:p>
            <a:r>
              <a:rPr lang="en-US" sz="2000" dirty="0" smtClean="0"/>
              <a:t> 			    # </a:t>
            </a:r>
            <a:r>
              <a:rPr lang="en-US" sz="2000" dirty="0" smtClean="0">
                <a:solidFill>
                  <a:srgbClr val="00B050"/>
                </a:solidFill>
              </a:rPr>
              <a:t>shows that mean of each column is 0      </a:t>
            </a:r>
          </a:p>
          <a:p>
            <a:r>
              <a:rPr lang="en-US" sz="2000" dirty="0" smtClean="0">
                <a:solidFill>
                  <a:schemeClr val="accent4">
                    <a:lumMod val="50000"/>
                  </a:schemeClr>
                </a:solidFill>
              </a:rPr>
              <a:t> </a:t>
            </a:r>
            <a:r>
              <a:rPr lang="en-US" sz="2000" dirty="0" err="1" smtClean="0">
                <a:solidFill>
                  <a:schemeClr val="accent4">
                    <a:lumMod val="50000"/>
                  </a:schemeClr>
                </a:solidFill>
              </a:rPr>
              <a:t>Sepal.Length</a:t>
            </a:r>
            <a:r>
              <a:rPr lang="en-US" sz="2000" dirty="0" smtClean="0">
                <a:solidFill>
                  <a:schemeClr val="accent4">
                    <a:lumMod val="50000"/>
                  </a:schemeClr>
                </a:solidFill>
              </a:rPr>
              <a:t>   </a:t>
            </a:r>
            <a:r>
              <a:rPr lang="en-US" sz="2000" dirty="0" err="1" smtClean="0">
                <a:solidFill>
                  <a:schemeClr val="accent4">
                    <a:lumMod val="50000"/>
                  </a:schemeClr>
                </a:solidFill>
              </a:rPr>
              <a:t>Sepal.Width</a:t>
            </a:r>
            <a:r>
              <a:rPr lang="en-US" sz="2000" dirty="0" smtClean="0">
                <a:solidFill>
                  <a:schemeClr val="accent4">
                    <a:lumMod val="50000"/>
                  </a:schemeClr>
                </a:solidFill>
              </a:rPr>
              <a:t>  </a:t>
            </a:r>
            <a:r>
              <a:rPr lang="en-US" sz="2000" dirty="0" err="1" smtClean="0">
                <a:solidFill>
                  <a:schemeClr val="accent4">
                    <a:lumMod val="50000"/>
                  </a:schemeClr>
                </a:solidFill>
              </a:rPr>
              <a:t>Petal.Length</a:t>
            </a:r>
            <a:r>
              <a:rPr lang="en-US" sz="2000" dirty="0" smtClean="0">
                <a:solidFill>
                  <a:schemeClr val="accent4">
                    <a:lumMod val="50000"/>
                  </a:schemeClr>
                </a:solidFill>
              </a:rPr>
              <a:t>   </a:t>
            </a:r>
            <a:r>
              <a:rPr lang="en-US" sz="2000" dirty="0" err="1" smtClean="0">
                <a:solidFill>
                  <a:schemeClr val="accent4">
                    <a:lumMod val="50000"/>
                  </a:schemeClr>
                </a:solidFill>
              </a:rPr>
              <a:t>Petal.Width</a:t>
            </a:r>
            <a:r>
              <a:rPr lang="en-US" sz="2000" dirty="0" smtClean="0">
                <a:solidFill>
                  <a:schemeClr val="accent4">
                    <a:lumMod val="50000"/>
                  </a:schemeClr>
                </a:solidFill>
              </a:rPr>
              <a:t> </a:t>
            </a:r>
          </a:p>
          <a:p>
            <a:r>
              <a:rPr lang="en-US" sz="2000" dirty="0" smtClean="0">
                <a:solidFill>
                  <a:schemeClr val="accent4">
                    <a:lumMod val="50000"/>
                  </a:schemeClr>
                </a:solidFill>
              </a:rPr>
              <a:t>-4.480675e-16  2.035409e-16 -2.844947e-17 -3.714621e-17 </a:t>
            </a:r>
          </a:p>
          <a:p>
            <a:r>
              <a:rPr lang="en-US" sz="2000" dirty="0" smtClean="0"/>
              <a:t>&gt; apply(scaledata2, 2, </a:t>
            </a:r>
            <a:r>
              <a:rPr lang="en-US" sz="2000" dirty="0" err="1" smtClean="0"/>
              <a:t>sd</a:t>
            </a:r>
            <a:r>
              <a:rPr lang="en-US" sz="2000" dirty="0" smtClean="0"/>
              <a:t>)         </a:t>
            </a:r>
            <a:r>
              <a:rPr lang="en-US" sz="2000" dirty="0" smtClean="0">
                <a:solidFill>
                  <a:srgbClr val="00B050"/>
                </a:solidFill>
              </a:rPr>
              <a:t># shows that standard deviation</a:t>
            </a:r>
          </a:p>
          <a:p>
            <a:r>
              <a:rPr lang="en-US" sz="2000" dirty="0">
                <a:solidFill>
                  <a:srgbClr val="00B050"/>
                </a:solidFill>
              </a:rPr>
              <a:t> </a:t>
            </a:r>
            <a:r>
              <a:rPr lang="en-US" sz="2000" dirty="0" smtClean="0">
                <a:solidFill>
                  <a:srgbClr val="00B050"/>
                </a:solidFill>
              </a:rPr>
              <a:t>                                                      # of each column is 1     </a:t>
            </a:r>
          </a:p>
          <a:p>
            <a:r>
              <a:rPr lang="en-US" sz="2000" dirty="0" err="1" smtClean="0">
                <a:solidFill>
                  <a:schemeClr val="accent4">
                    <a:lumMod val="50000"/>
                  </a:schemeClr>
                </a:solidFill>
              </a:rPr>
              <a:t>Sepal.Length</a:t>
            </a:r>
            <a:r>
              <a:rPr lang="en-US" sz="2000" dirty="0" smtClean="0">
                <a:solidFill>
                  <a:schemeClr val="accent4">
                    <a:lumMod val="50000"/>
                  </a:schemeClr>
                </a:solidFill>
              </a:rPr>
              <a:t>  </a:t>
            </a:r>
            <a:r>
              <a:rPr lang="en-US" sz="2000" dirty="0" err="1" smtClean="0">
                <a:solidFill>
                  <a:schemeClr val="accent4">
                    <a:lumMod val="50000"/>
                  </a:schemeClr>
                </a:solidFill>
              </a:rPr>
              <a:t>Sepal.Width</a:t>
            </a:r>
            <a:r>
              <a:rPr lang="en-US" sz="2000" dirty="0" smtClean="0">
                <a:solidFill>
                  <a:schemeClr val="accent4">
                    <a:lumMod val="50000"/>
                  </a:schemeClr>
                </a:solidFill>
              </a:rPr>
              <a:t> </a:t>
            </a:r>
            <a:r>
              <a:rPr lang="en-US" sz="2000" dirty="0" err="1" smtClean="0">
                <a:solidFill>
                  <a:schemeClr val="accent4">
                    <a:lumMod val="50000"/>
                  </a:schemeClr>
                </a:solidFill>
              </a:rPr>
              <a:t>Petal.Length</a:t>
            </a:r>
            <a:r>
              <a:rPr lang="en-US" sz="2000" dirty="0" smtClean="0">
                <a:solidFill>
                  <a:schemeClr val="accent4">
                    <a:lumMod val="50000"/>
                  </a:schemeClr>
                </a:solidFill>
              </a:rPr>
              <a:t>  </a:t>
            </a:r>
            <a:r>
              <a:rPr lang="en-US" sz="2000" dirty="0" err="1" smtClean="0">
                <a:solidFill>
                  <a:schemeClr val="accent4">
                    <a:lumMod val="50000"/>
                  </a:schemeClr>
                </a:solidFill>
              </a:rPr>
              <a:t>Petal.Width</a:t>
            </a:r>
            <a:r>
              <a:rPr lang="en-US" sz="2000" dirty="0" smtClean="0">
                <a:solidFill>
                  <a:schemeClr val="accent4">
                    <a:lumMod val="50000"/>
                  </a:schemeClr>
                </a:solidFill>
              </a:rPr>
              <a:t> </a:t>
            </a:r>
          </a:p>
          <a:p>
            <a:r>
              <a:rPr lang="en-US" sz="2000" dirty="0" smtClean="0">
                <a:solidFill>
                  <a:schemeClr val="accent4">
                    <a:lumMod val="50000"/>
                  </a:schemeClr>
                </a:solidFill>
              </a:rPr>
              <a:t>           1            1            1            1 </a:t>
            </a:r>
            <a:endParaRPr lang="en-US" sz="2000" dirty="0">
              <a:solidFill>
                <a:schemeClr val="accent4">
                  <a:lumMod val="50000"/>
                </a:schemeClr>
              </a:solidFill>
            </a:endParaRPr>
          </a:p>
          <a:p>
            <a:r>
              <a:rPr lang="en-US" sz="2000" dirty="0" smtClean="0"/>
              <a:t>-------------------------------------------------------------------------------------------</a:t>
            </a:r>
          </a:p>
          <a:p>
            <a:r>
              <a:rPr lang="en-US" sz="2000" dirty="0" smtClean="0"/>
              <a:t>P&lt;- select(</a:t>
            </a:r>
            <a:r>
              <a:rPr lang="en-US" sz="2000" dirty="0" err="1" smtClean="0"/>
              <a:t>tbl_df</a:t>
            </a:r>
            <a:r>
              <a:rPr lang="en-US" sz="2000" dirty="0" smtClean="0"/>
              <a:t>(scaledata2), </a:t>
            </a:r>
            <a:r>
              <a:rPr lang="en-US" sz="2000" dirty="0" err="1" smtClean="0"/>
              <a:t>Petal.Length</a:t>
            </a:r>
            <a:r>
              <a:rPr lang="en-US" sz="2000" dirty="0" smtClean="0"/>
              <a:t>)		</a:t>
            </a:r>
            <a:r>
              <a:rPr lang="en-US" sz="2000" dirty="0" smtClean="0">
                <a:solidFill>
                  <a:srgbClr val="00B050"/>
                </a:solidFill>
              </a:rPr>
              <a:t># Choose filter</a:t>
            </a:r>
          </a:p>
          <a:p>
            <a:r>
              <a:rPr lang="en-US" sz="2000" dirty="0" smtClean="0"/>
              <a:t>m1 &lt;- mapper1D(					</a:t>
            </a:r>
            <a:r>
              <a:rPr lang="en-US" sz="2000" dirty="0" smtClean="0">
                <a:solidFill>
                  <a:srgbClr val="00B050"/>
                </a:solidFill>
              </a:rPr>
              <a:t># Apply mapper</a:t>
            </a:r>
          </a:p>
          <a:p>
            <a:r>
              <a:rPr lang="en-US" sz="2000" dirty="0" smtClean="0"/>
              <a:t>  </a:t>
            </a:r>
            <a:r>
              <a:rPr lang="en-US" sz="2000" dirty="0" err="1" smtClean="0"/>
              <a:t>distance_matrix</a:t>
            </a:r>
            <a:r>
              <a:rPr lang="en-US" sz="2000" dirty="0" smtClean="0"/>
              <a:t> = </a:t>
            </a:r>
            <a:r>
              <a:rPr lang="en-US" sz="2000" dirty="0" err="1" smtClean="0">
                <a:solidFill>
                  <a:srgbClr val="C00000"/>
                </a:solidFill>
              </a:rPr>
              <a:t>dist</a:t>
            </a:r>
            <a:r>
              <a:rPr lang="en-US" sz="2000" dirty="0" smtClean="0"/>
              <a:t>(</a:t>
            </a:r>
            <a:r>
              <a:rPr lang="en-US" sz="2000" dirty="0" err="1" smtClean="0"/>
              <a:t>data.frame</a:t>
            </a:r>
            <a:r>
              <a:rPr lang="en-US" sz="2000" dirty="0" smtClean="0"/>
              <a:t>(scaledata2)),</a:t>
            </a:r>
          </a:p>
          <a:p>
            <a:r>
              <a:rPr lang="en-US" sz="2000" dirty="0" smtClean="0"/>
              <a:t>  </a:t>
            </a:r>
            <a:r>
              <a:rPr lang="en-US" sz="2000" dirty="0" err="1" smtClean="0"/>
              <a:t>filter_values</a:t>
            </a:r>
            <a:r>
              <a:rPr lang="en-US" sz="2000" dirty="0" smtClean="0"/>
              <a:t> = P,</a:t>
            </a:r>
          </a:p>
          <a:p>
            <a:r>
              <a:rPr lang="en-US" sz="2000" dirty="0" smtClean="0"/>
              <a:t>  </a:t>
            </a:r>
            <a:r>
              <a:rPr lang="en-US" sz="2000" dirty="0" err="1" smtClean="0"/>
              <a:t>num_intervals</a:t>
            </a:r>
            <a:r>
              <a:rPr lang="en-US" sz="2000" dirty="0" smtClean="0"/>
              <a:t> = 10,</a:t>
            </a:r>
          </a:p>
          <a:p>
            <a:r>
              <a:rPr lang="en-US" sz="2000" dirty="0" smtClean="0"/>
              <a:t>  </a:t>
            </a:r>
            <a:r>
              <a:rPr lang="en-US" sz="2000" dirty="0" err="1" smtClean="0"/>
              <a:t>percent_overlap</a:t>
            </a:r>
            <a:r>
              <a:rPr lang="en-US" sz="2000" dirty="0" smtClean="0"/>
              <a:t> = 50,</a:t>
            </a:r>
          </a:p>
          <a:p>
            <a:r>
              <a:rPr lang="en-US" sz="2000" dirty="0" smtClean="0"/>
              <a:t>  </a:t>
            </a:r>
            <a:r>
              <a:rPr lang="en-US" sz="2000" dirty="0" err="1" smtClean="0"/>
              <a:t>num_bins_when_clustering</a:t>
            </a:r>
            <a:r>
              <a:rPr lang="en-US" sz="2000" dirty="0" smtClean="0"/>
              <a:t> = 10)</a:t>
            </a:r>
            <a:endParaRPr lang="en-US" sz="2000" dirty="0"/>
          </a:p>
        </p:txBody>
      </p:sp>
      <p:sp>
        <p:nvSpPr>
          <p:cNvPr id="5" name="Rectangle 4"/>
          <p:cNvSpPr/>
          <p:nvPr/>
        </p:nvSpPr>
        <p:spPr>
          <a:xfrm>
            <a:off x="4804756" y="5504563"/>
            <a:ext cx="4222866" cy="1200329"/>
          </a:xfrm>
          <a:prstGeom prst="rect">
            <a:avLst/>
          </a:prstGeom>
          <a:solidFill>
            <a:schemeClr val="accent4">
              <a:lumMod val="20000"/>
              <a:lumOff val="80000"/>
            </a:schemeClr>
          </a:solidFill>
        </p:spPr>
        <p:txBody>
          <a:bodyPr wrap="square">
            <a:spAutoFit/>
          </a:bodyPr>
          <a:lstStyle/>
          <a:p>
            <a:r>
              <a:rPr lang="en-US" dirty="0" smtClean="0"/>
              <a:t># save data to current working</a:t>
            </a:r>
          </a:p>
          <a:p>
            <a:r>
              <a:rPr lang="en-US" dirty="0" smtClean="0"/>
              <a:t># directory as a text file</a:t>
            </a:r>
          </a:p>
          <a:p>
            <a:r>
              <a:rPr lang="en-US" dirty="0" err="1" smtClean="0"/>
              <a:t>write.table</a:t>
            </a:r>
            <a:r>
              <a:rPr lang="en-US" dirty="0" smtClean="0"/>
              <a:t>(scaledata2, "data.txt", </a:t>
            </a:r>
            <a:r>
              <a:rPr lang="en-US" dirty="0" err="1" smtClean="0"/>
              <a:t>sep</a:t>
            </a:r>
            <a:r>
              <a:rPr lang="en-US" dirty="0" smtClean="0"/>
              <a:t>=" ", </a:t>
            </a:r>
          </a:p>
          <a:p>
            <a:r>
              <a:rPr lang="en-US" dirty="0" smtClean="0"/>
              <a:t>      </a:t>
            </a:r>
            <a:r>
              <a:rPr lang="en-US" dirty="0" err="1" smtClean="0"/>
              <a:t>row.names</a:t>
            </a:r>
            <a:r>
              <a:rPr lang="en-US" dirty="0" smtClean="0"/>
              <a:t> = FALSE, </a:t>
            </a:r>
            <a:r>
              <a:rPr lang="en-US" dirty="0" err="1" smtClean="0"/>
              <a:t>col.names</a:t>
            </a:r>
            <a:r>
              <a:rPr lang="en-US" dirty="0" smtClean="0"/>
              <a:t> = FALSE)</a:t>
            </a:r>
            <a:endParaRPr lang="en-US" dirty="0"/>
          </a:p>
        </p:txBody>
      </p:sp>
    </p:spTree>
    <p:extLst>
      <p:ext uri="{BB962C8B-B14F-4D97-AF65-F5344CB8AC3E}">
        <p14:creationId xmlns:p14="http://schemas.microsoft.com/office/powerpoint/2010/main" val="3332122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56212" y="251754"/>
            <a:ext cx="1301638"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FF"/>
                </a:solidFill>
                <a:effectLst/>
                <a:latin typeface="Lucida Console" panose="020B0609040504020204" pitchFamily="49" charset="0"/>
              </a:rPr>
              <a:t>&gt; ?</a:t>
            </a:r>
            <a:r>
              <a:rPr kumimoji="0" lang="en-US" altLang="en-US" sz="2400" b="0" i="0" u="none" strike="noStrike" cap="none" normalizeH="0" baseline="0" dirty="0" err="1" smtClean="0">
                <a:ln>
                  <a:noFill/>
                </a:ln>
                <a:solidFill>
                  <a:srgbClr val="0000FF"/>
                </a:solidFill>
                <a:effectLst/>
                <a:latin typeface="Lucida Console" panose="020B0609040504020204" pitchFamily="49" charset="0"/>
              </a:rPr>
              <a:t>dist</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789711" y="813824"/>
            <a:ext cx="8055410" cy="604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Distance Matrix Computation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595959"/>
                </a:solidFill>
                <a:effectLst/>
                <a:cs typeface="Arial" panose="020B0604020202020204" pitchFamily="34"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This function computes and returns the distance matrix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computed by using the specified distance measure 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cs typeface="Arial" panose="020B0604020202020204" pitchFamily="34" charset="0"/>
              </a:rPr>
              <a:t>compute the distances between the rows of a data matrix.</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595959"/>
                </a:solidFill>
                <a:effectLst/>
                <a:cs typeface="Arial" panose="020B0604020202020204" pitchFamily="34" charset="0"/>
              </a:rPr>
              <a:t>Usage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1" i="0" u="none" strike="noStrike" cap="none" normalizeH="0" baseline="0" dirty="0" smtClean="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rgbClr val="000000"/>
                </a:solidFill>
                <a:effectLst/>
                <a:latin typeface="Arial Unicode MS" panose="020B0604020202020204" pitchFamily="34" charset="-128"/>
              </a:rPr>
              <a:t>dist</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(x, method = "</a:t>
            </a:r>
            <a:r>
              <a:rPr kumimoji="0" lang="en-US" altLang="en-US" sz="2400" b="0" i="0" u="none" strike="noStrike" cap="none" normalizeH="0" baseline="0" dirty="0" err="1" smtClean="0">
                <a:ln>
                  <a:noFill/>
                </a:ln>
                <a:solidFill>
                  <a:srgbClr val="000000"/>
                </a:solidFill>
                <a:effectLst/>
                <a:latin typeface="Arial Unicode MS" panose="020B0604020202020204" pitchFamily="34" charset="-128"/>
              </a:rPr>
              <a:t>euclidean</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 </a:t>
            </a:r>
            <a:r>
              <a:rPr kumimoji="0" lang="en-US" altLang="en-US" sz="2400" b="0" i="0" u="none" strike="noStrike" cap="none" normalizeH="0" baseline="0" dirty="0" err="1" smtClean="0">
                <a:ln>
                  <a:noFill/>
                </a:ln>
                <a:solidFill>
                  <a:srgbClr val="000000"/>
                </a:solidFill>
                <a:effectLst/>
                <a:latin typeface="Arial Unicode MS" panose="020B0604020202020204" pitchFamily="34" charset="-128"/>
              </a:rPr>
              <a:t>diag</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 = FALSE,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Arial Unicode MS" panose="020B0604020202020204" pitchFamily="34" charset="-128"/>
              </a:rPr>
              <a:t> </a:t>
            </a:r>
            <a:r>
              <a:rPr lang="en-US" altLang="en-US" sz="2400" dirty="0" smtClean="0">
                <a:solidFill>
                  <a:srgbClr val="000000"/>
                </a:solidFill>
                <a:latin typeface="Arial Unicode MS" panose="020B0604020202020204" pitchFamily="34" charset="-128"/>
              </a:rPr>
              <a:t>                                              </a:t>
            </a:r>
            <a:r>
              <a:rPr kumimoji="0" lang="en-US" altLang="en-US" sz="2400" b="0" i="0" u="none" strike="noStrike" cap="none" normalizeH="0" baseline="0" dirty="0" smtClean="0">
                <a:ln>
                  <a:noFill/>
                </a:ln>
                <a:solidFill>
                  <a:srgbClr val="000000"/>
                </a:solidFill>
                <a:effectLst/>
                <a:latin typeface="Arial Unicode MS" panose="020B0604020202020204" pitchFamily="34" charset="-128"/>
              </a:rPr>
              <a:t>upper = FALSE, p = 2)</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rgbClr val="000000"/>
              </a:solidFill>
              <a:effectLst/>
              <a:latin typeface="Arial Unicode MS" panose="020B0604020202020204" pitchFamily="34" charset="-128"/>
            </a:endParaRPr>
          </a:p>
          <a:p>
            <a:r>
              <a:rPr lang="en-US" sz="2400" dirty="0" smtClean="0"/>
              <a:t>method:  the </a:t>
            </a:r>
            <a:r>
              <a:rPr lang="en-US" sz="2400" dirty="0"/>
              <a:t>distance measure to be used. This must be </a:t>
            </a:r>
            <a:endParaRPr lang="en-US" sz="2400" dirty="0" smtClean="0"/>
          </a:p>
          <a:p>
            <a:r>
              <a:rPr lang="en-US" sz="2400" dirty="0" smtClean="0"/>
              <a:t>one </a:t>
            </a:r>
            <a:r>
              <a:rPr lang="en-US" sz="2400" dirty="0"/>
              <a:t>of "</a:t>
            </a:r>
            <a:r>
              <a:rPr lang="en-US" sz="2400" dirty="0" err="1"/>
              <a:t>euclidean</a:t>
            </a:r>
            <a:r>
              <a:rPr lang="en-US" sz="2400" dirty="0"/>
              <a:t>", "maximum", "</a:t>
            </a:r>
            <a:r>
              <a:rPr lang="en-US" sz="2400" dirty="0" err="1"/>
              <a:t>manhattan</a:t>
            </a:r>
            <a:r>
              <a:rPr lang="en-US" sz="2400" dirty="0"/>
              <a:t>", "</a:t>
            </a:r>
            <a:r>
              <a:rPr lang="en-US" sz="2400" dirty="0" err="1"/>
              <a:t>canberra</a:t>
            </a:r>
            <a:r>
              <a:rPr lang="en-US" sz="2400" dirty="0" smtClean="0"/>
              <a:t>",</a:t>
            </a:r>
          </a:p>
          <a:p>
            <a:r>
              <a:rPr lang="en-US" sz="2400" dirty="0" smtClean="0"/>
              <a:t>"</a:t>
            </a:r>
            <a:r>
              <a:rPr lang="en-US" sz="2400" dirty="0"/>
              <a:t>binary" or "</a:t>
            </a:r>
            <a:r>
              <a:rPr lang="en-US" sz="2400" dirty="0" err="1"/>
              <a:t>minkowski</a:t>
            </a:r>
            <a:r>
              <a:rPr lang="en-US" sz="2400" dirty="0"/>
              <a:t>". </a:t>
            </a:r>
            <a:r>
              <a:rPr lang="en-US" sz="2400" dirty="0" smtClean="0"/>
              <a:t> Any </a:t>
            </a:r>
            <a:r>
              <a:rPr lang="en-US" sz="2400" dirty="0"/>
              <a:t>unambiguous substring </a:t>
            </a:r>
            <a:endParaRPr lang="en-US" sz="2400" dirty="0" smtClean="0"/>
          </a:p>
          <a:p>
            <a:r>
              <a:rPr lang="en-US" sz="2400" dirty="0" smtClean="0"/>
              <a:t>can </a:t>
            </a:r>
            <a:r>
              <a:rPr lang="en-US" sz="2400" dirty="0"/>
              <a:t>be given.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1590024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
              </a:rPr>
              <a:t>http://www.bigdata.uni-frankfurt.de/wp-content/uploads/2015/10/</a:t>
            </a:r>
          </a:p>
          <a:p>
            <a:r>
              <a:rPr lang="en-US" dirty="0" smtClean="0">
                <a:hlinkClick r:id=""/>
              </a:rPr>
              <a:t>Evaluating-Ayasdi’s-Topological-Data-Analysis-For-Big-Data_HKim2015.pdf</a:t>
            </a:r>
            <a:r>
              <a:rPr lang="en-US" dirty="0" smtClean="0"/>
              <a:t> </a:t>
            </a:r>
            <a:endParaRPr lang="en-US" dirty="0"/>
          </a:p>
        </p:txBody>
      </p:sp>
    </p:spTree>
    <p:extLst>
      <p:ext uri="{BB962C8B-B14F-4D97-AF65-F5344CB8AC3E}">
        <p14:creationId xmlns:p14="http://schemas.microsoft.com/office/powerpoint/2010/main" val="932866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906" y="50363"/>
            <a:ext cx="5995734" cy="461665"/>
          </a:xfrm>
          <a:prstGeom prst="rect">
            <a:avLst/>
          </a:prstGeom>
          <a:noFill/>
        </p:spPr>
        <p:txBody>
          <a:bodyPr wrap="square" rtlCol="0">
            <a:spAutoFit/>
          </a:bodyPr>
          <a:lstStyle/>
          <a:p>
            <a:r>
              <a:rPr lang="en-US" sz="2400" dirty="0" smtClean="0">
                <a:solidFill>
                  <a:srgbClr val="7030A0"/>
                </a:solidFill>
              </a:rPr>
              <a:t>Section 2.2.2:  Distances (optional)</a:t>
            </a:r>
            <a:endParaRPr lang="en-US" sz="2400" dirty="0">
              <a:solidFill>
                <a:srgbClr val="7030A0"/>
              </a:solidFill>
            </a:endParaRPr>
          </a:p>
        </p:txBody>
      </p:sp>
      <p:pic>
        <p:nvPicPr>
          <p:cNvPr id="4" name="Picture 3"/>
          <p:cNvPicPr>
            <a:picLocks noChangeAspect="1"/>
          </p:cNvPicPr>
          <p:nvPr/>
        </p:nvPicPr>
        <p:blipFill>
          <a:blip r:embed="rId2"/>
          <a:stretch>
            <a:fillRect/>
          </a:stretch>
        </p:blipFill>
        <p:spPr>
          <a:xfrm>
            <a:off x="568881" y="456188"/>
            <a:ext cx="7854495" cy="1463040"/>
          </a:xfrm>
          <a:prstGeom prst="rect">
            <a:avLst/>
          </a:prstGeom>
        </p:spPr>
      </p:pic>
      <p:pic>
        <p:nvPicPr>
          <p:cNvPr id="5" name="Picture 4"/>
          <p:cNvPicPr>
            <a:picLocks noChangeAspect="1"/>
          </p:cNvPicPr>
          <p:nvPr/>
        </p:nvPicPr>
        <p:blipFill>
          <a:blip r:embed="rId3"/>
          <a:stretch>
            <a:fillRect/>
          </a:stretch>
        </p:blipFill>
        <p:spPr>
          <a:xfrm>
            <a:off x="411480" y="1956987"/>
            <a:ext cx="8321040" cy="4897895"/>
          </a:xfrm>
          <a:prstGeom prst="rect">
            <a:avLst/>
          </a:prstGeom>
        </p:spPr>
      </p:pic>
    </p:spTree>
    <p:extLst>
      <p:ext uri="{BB962C8B-B14F-4D97-AF65-F5344CB8AC3E}">
        <p14:creationId xmlns:p14="http://schemas.microsoft.com/office/powerpoint/2010/main" val="13402276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4902" y="2274482"/>
            <a:ext cx="8266176" cy="3222275"/>
            <a:chOff x="330085" y="894570"/>
            <a:chExt cx="8266176" cy="3222275"/>
          </a:xfrm>
        </p:grpSpPr>
        <p:pic>
          <p:nvPicPr>
            <p:cNvPr id="2" name="Picture 1"/>
            <p:cNvPicPr>
              <a:picLocks noChangeAspect="1"/>
            </p:cNvPicPr>
            <p:nvPr/>
          </p:nvPicPr>
          <p:blipFill>
            <a:blip r:embed="rId2"/>
            <a:stretch>
              <a:fillRect/>
            </a:stretch>
          </p:blipFill>
          <p:spPr>
            <a:xfrm>
              <a:off x="330085" y="894570"/>
              <a:ext cx="8266176" cy="1647868"/>
            </a:xfrm>
            <a:prstGeom prst="rect">
              <a:avLst/>
            </a:prstGeom>
          </p:spPr>
        </p:pic>
        <p:pic>
          <p:nvPicPr>
            <p:cNvPr id="3" name="Picture 2"/>
            <p:cNvPicPr>
              <a:picLocks noChangeAspect="1"/>
            </p:cNvPicPr>
            <p:nvPr/>
          </p:nvPicPr>
          <p:blipFill>
            <a:blip r:embed="rId3"/>
            <a:stretch>
              <a:fillRect/>
            </a:stretch>
          </p:blipFill>
          <p:spPr>
            <a:xfrm>
              <a:off x="330085" y="2434373"/>
              <a:ext cx="8229600" cy="1682472"/>
            </a:xfrm>
            <a:prstGeom prst="rect">
              <a:avLst/>
            </a:prstGeom>
          </p:spPr>
        </p:pic>
      </p:grpSp>
      <p:pic>
        <p:nvPicPr>
          <p:cNvPr id="5" name="Picture 4"/>
          <p:cNvPicPr>
            <a:picLocks noChangeAspect="1"/>
          </p:cNvPicPr>
          <p:nvPr/>
        </p:nvPicPr>
        <p:blipFill>
          <a:blip r:embed="rId4"/>
          <a:stretch>
            <a:fillRect/>
          </a:stretch>
        </p:blipFill>
        <p:spPr>
          <a:xfrm>
            <a:off x="266007" y="326901"/>
            <a:ext cx="8669686" cy="1645920"/>
          </a:xfrm>
          <a:prstGeom prst="rect">
            <a:avLst/>
          </a:prstGeom>
        </p:spPr>
      </p:pic>
    </p:spTree>
    <p:extLst>
      <p:ext uri="{BB962C8B-B14F-4D97-AF65-F5344CB8AC3E}">
        <p14:creationId xmlns:p14="http://schemas.microsoft.com/office/powerpoint/2010/main" val="18930464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ccard_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829938"/>
            <a:ext cx="6076950" cy="4562476"/>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08214" y="264663"/>
            <a:ext cx="6621236" cy="369332"/>
          </a:xfrm>
          <a:prstGeom prst="rect">
            <a:avLst/>
          </a:prstGeom>
        </p:spPr>
        <p:txBody>
          <a:bodyPr wrap="square">
            <a:spAutoFit/>
          </a:bodyPr>
          <a:lstStyle/>
          <a:p>
            <a:r>
              <a:rPr lang="en-US" dirty="0">
                <a:hlinkClick r:id="rId3"/>
              </a:rPr>
              <a:t>http://d-roger.com/2016/09/07/finding-similar-items-查找相似项</a:t>
            </a:r>
            <a:r>
              <a:rPr lang="en-US" dirty="0" smtClean="0">
                <a:hlinkClick r:id="rId3"/>
              </a:rPr>
              <a:t>/</a:t>
            </a:r>
            <a:r>
              <a:rPr lang="en-US" dirty="0" smtClean="0"/>
              <a:t> </a:t>
            </a:r>
            <a:endParaRPr lang="en-US" dirty="0"/>
          </a:p>
        </p:txBody>
      </p:sp>
      <p:sp>
        <p:nvSpPr>
          <p:cNvPr id="5" name="TextBox 4"/>
          <p:cNvSpPr txBox="1"/>
          <p:nvPr/>
        </p:nvSpPr>
        <p:spPr>
          <a:xfrm>
            <a:off x="579664" y="5706836"/>
            <a:ext cx="8645979" cy="461665"/>
          </a:xfrm>
          <a:prstGeom prst="rect">
            <a:avLst/>
          </a:prstGeom>
          <a:noFill/>
        </p:spPr>
        <p:txBody>
          <a:bodyPr wrap="square" rtlCol="0">
            <a:spAutoFit/>
          </a:bodyPr>
          <a:lstStyle/>
          <a:p>
            <a:r>
              <a:rPr lang="en-US" sz="2400" dirty="0" err="1" smtClean="0">
                <a:solidFill>
                  <a:srgbClr val="7030A0"/>
                </a:solidFill>
              </a:rPr>
              <a:t>Jacard</a:t>
            </a:r>
            <a:r>
              <a:rPr lang="en-US" sz="2400" dirty="0" smtClean="0">
                <a:solidFill>
                  <a:srgbClr val="7030A0"/>
                </a:solidFill>
              </a:rPr>
              <a:t> Distance = 1 – J(A, B)</a:t>
            </a:r>
          </a:p>
        </p:txBody>
      </p:sp>
    </p:spTree>
    <p:extLst>
      <p:ext uri="{BB962C8B-B14F-4D97-AF65-F5344CB8AC3E}">
        <p14:creationId xmlns:p14="http://schemas.microsoft.com/office/powerpoint/2010/main" val="2908418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7378"/>
            <a:ext cx="9052560" cy="7273219"/>
          </a:xfrm>
          <a:prstGeom prst="rect">
            <a:avLst/>
          </a:prstGeom>
        </p:spPr>
      </p:pic>
      <p:sp>
        <p:nvSpPr>
          <p:cNvPr id="4" name="Rectangle 3"/>
          <p:cNvSpPr/>
          <p:nvPr/>
        </p:nvSpPr>
        <p:spPr>
          <a:xfrm>
            <a:off x="4114798" y="791559"/>
            <a:ext cx="4572000" cy="3785652"/>
          </a:xfrm>
          <a:prstGeom prst="rect">
            <a:avLst/>
          </a:prstGeom>
          <a:solidFill>
            <a:schemeClr val="accent6">
              <a:lumMod val="20000"/>
              <a:lumOff val="80000"/>
            </a:schemeClr>
          </a:solidFill>
        </p:spPr>
        <p:txBody>
          <a:bodyPr>
            <a:spAutoFit/>
          </a:bodyPr>
          <a:lstStyle/>
          <a:p>
            <a:pPr algn="ctr"/>
            <a:r>
              <a:rPr lang="en-US" sz="2400" b="1" dirty="0" smtClean="0"/>
              <a:t>Feb 22 FIRM DEADLINE</a:t>
            </a:r>
          </a:p>
          <a:p>
            <a:endParaRPr lang="en-US" sz="2400" dirty="0"/>
          </a:p>
          <a:p>
            <a:r>
              <a:rPr lang="en-US" sz="2400" dirty="0" smtClean="0"/>
              <a:t>When describing the TDA mapper algorithm, it may help to think of writing a manual on how to create the graph output from the data input.  For example, a manual for how to put a bookcase together has figures and the text refers often to these figures.  </a:t>
            </a:r>
            <a:endParaRPr lang="en-US" sz="2400" dirty="0"/>
          </a:p>
        </p:txBody>
      </p:sp>
    </p:spTree>
    <p:extLst>
      <p:ext uri="{BB962C8B-B14F-4D97-AF65-F5344CB8AC3E}">
        <p14:creationId xmlns:p14="http://schemas.microsoft.com/office/powerpoint/2010/main" val="26355447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1440" y="1597929"/>
            <a:ext cx="8961120" cy="3540495"/>
          </a:xfrm>
          <a:prstGeom prst="rect">
            <a:avLst/>
          </a:prstGeom>
        </p:spPr>
      </p:pic>
      <p:sp>
        <p:nvSpPr>
          <p:cNvPr id="3" name="Rectangle 2"/>
          <p:cNvSpPr/>
          <p:nvPr/>
        </p:nvSpPr>
        <p:spPr>
          <a:xfrm>
            <a:off x="2410382" y="256205"/>
            <a:ext cx="4376134" cy="369332"/>
          </a:xfrm>
          <a:prstGeom prst="rect">
            <a:avLst/>
          </a:prstGeom>
        </p:spPr>
        <p:txBody>
          <a:bodyPr wrap="none">
            <a:spAutoFit/>
          </a:bodyPr>
          <a:lstStyle/>
          <a:p>
            <a:r>
              <a:rPr lang="en-US" dirty="0">
                <a:hlinkClick r:id="rId3"/>
              </a:rPr>
              <a:t>https://</a:t>
            </a:r>
            <a:r>
              <a:rPr lang="en-US" dirty="0" smtClean="0">
                <a:hlinkClick r:id="rId3"/>
              </a:rPr>
              <a:t>en.wikipedia.org/wiki/Jaccard_index</a:t>
            </a:r>
            <a:r>
              <a:rPr lang="en-US" dirty="0" smtClean="0"/>
              <a:t> </a:t>
            </a:r>
            <a:endParaRPr lang="en-US" dirty="0"/>
          </a:p>
        </p:txBody>
      </p:sp>
    </p:spTree>
    <p:extLst>
      <p:ext uri="{BB962C8B-B14F-4D97-AF65-F5344CB8AC3E}">
        <p14:creationId xmlns:p14="http://schemas.microsoft.com/office/powerpoint/2010/main" val="73272968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9422" y="264663"/>
            <a:ext cx="6858000" cy="369332"/>
          </a:xfrm>
          <a:prstGeom prst="rect">
            <a:avLst/>
          </a:prstGeom>
        </p:spPr>
        <p:txBody>
          <a:bodyPr wrap="square">
            <a:spAutoFit/>
          </a:bodyPr>
          <a:lstStyle/>
          <a:p>
            <a:r>
              <a:rPr lang="en-US" dirty="0">
                <a:hlinkClick r:id="rId2"/>
              </a:rPr>
              <a:t>https://</a:t>
            </a:r>
            <a:r>
              <a:rPr lang="en-US" dirty="0" smtClean="0">
                <a:hlinkClick r:id="rId2"/>
              </a:rPr>
              <a:t>people.rit.edu/rmb5229/320/project3/hamming.html</a:t>
            </a:r>
            <a:r>
              <a:rPr lang="en-US" dirty="0" smtClean="0"/>
              <a:t> </a:t>
            </a:r>
            <a:endParaRPr lang="en-US" dirty="0"/>
          </a:p>
        </p:txBody>
      </p:sp>
      <p:pic>
        <p:nvPicPr>
          <p:cNvPr id="2054" name="Picture 6" descr="https://people.rit.edu/rmb5229/320/project3/images/hamming_example_optim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4432" y="588289"/>
            <a:ext cx="6275136" cy="33832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557" y="4387944"/>
            <a:ext cx="6645729" cy="369332"/>
          </a:xfrm>
          <a:prstGeom prst="rect">
            <a:avLst/>
          </a:prstGeom>
        </p:spPr>
        <p:txBody>
          <a:bodyPr wrap="square">
            <a:spAutoFit/>
          </a:bodyPr>
          <a:lstStyle/>
          <a:p>
            <a:r>
              <a:rPr lang="en-US" dirty="0">
                <a:hlinkClick r:id="rId4"/>
              </a:rPr>
              <a:t>http://rosalind.info/glossary/hamming-distance</a:t>
            </a:r>
            <a:r>
              <a:rPr lang="en-US" dirty="0" smtClean="0">
                <a:hlinkClick r:id="rId4"/>
              </a:rPr>
              <a:t>/</a:t>
            </a:r>
            <a:r>
              <a:rPr lang="en-US" dirty="0" smtClean="0"/>
              <a:t> </a:t>
            </a:r>
            <a:endParaRPr lang="en-US" dirty="0"/>
          </a:p>
        </p:txBody>
      </p:sp>
      <p:pic>
        <p:nvPicPr>
          <p:cNvPr id="2058" name="Picture 10" descr="http://rosalind.info/media/Hamming_distanc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750" y="5096554"/>
            <a:ext cx="4762500" cy="752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79965" y="6037105"/>
            <a:ext cx="3069772" cy="461665"/>
          </a:xfrm>
          <a:prstGeom prst="rect">
            <a:avLst/>
          </a:prstGeom>
          <a:noFill/>
        </p:spPr>
        <p:txBody>
          <a:bodyPr wrap="square" rtlCol="0">
            <a:spAutoFit/>
          </a:bodyPr>
          <a:lstStyle/>
          <a:p>
            <a:r>
              <a:rPr lang="en-US" sz="2400" dirty="0" smtClean="0">
                <a:solidFill>
                  <a:srgbClr val="7030A0"/>
                </a:solidFill>
              </a:rPr>
              <a:t>Hamming Distance = 7</a:t>
            </a:r>
          </a:p>
        </p:txBody>
      </p:sp>
      <p:cxnSp>
        <p:nvCxnSpPr>
          <p:cNvPr id="9" name="Straight Connector 8"/>
          <p:cNvCxnSpPr/>
          <p:nvPr/>
        </p:nvCxnSpPr>
        <p:spPr>
          <a:xfrm>
            <a:off x="0" y="4089987"/>
            <a:ext cx="914400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74763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66713" y="1709742"/>
            <a:ext cx="6164036" cy="369332"/>
          </a:xfrm>
          <a:prstGeom prst="rect">
            <a:avLst/>
          </a:prstGeom>
        </p:spPr>
        <p:txBody>
          <a:bodyPr wrap="square">
            <a:spAutoFit/>
          </a:bodyPr>
          <a:lstStyle/>
          <a:p>
            <a:r>
              <a:rPr lang="en-US" dirty="0">
                <a:hlinkClick r:id="rId2"/>
              </a:rPr>
              <a:t>http://bloggity.nurdz.com/gamedev-math/manhattan</a:t>
            </a:r>
            <a:r>
              <a:rPr lang="en-US" dirty="0" smtClean="0">
                <a:hlinkClick r:id="rId2"/>
              </a:rPr>
              <a:t>/</a:t>
            </a:r>
            <a:r>
              <a:rPr lang="en-US" dirty="0" smtClean="0"/>
              <a:t> </a:t>
            </a:r>
            <a:endParaRPr lang="en-US" dirty="0"/>
          </a:p>
        </p:txBody>
      </p:sp>
      <p:pic>
        <p:nvPicPr>
          <p:cNvPr id="3074" name="Picture 2" descr="http://bloggity.nurdz.com/wp-content/uploads/2015/01/Manhatt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4" y="2079074"/>
            <a:ext cx="6339840" cy="47548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87928" y="101966"/>
            <a:ext cx="6253843" cy="369332"/>
          </a:xfrm>
          <a:prstGeom prst="rect">
            <a:avLst/>
          </a:prstGeom>
        </p:spPr>
        <p:txBody>
          <a:bodyPr wrap="square">
            <a:spAutoFit/>
          </a:bodyPr>
          <a:lstStyle/>
          <a:p>
            <a:r>
              <a:rPr lang="en-US" dirty="0">
                <a:hlinkClick r:id="rId4"/>
              </a:rPr>
              <a:t>http://</a:t>
            </a:r>
            <a:r>
              <a:rPr lang="en-US" dirty="0" smtClean="0">
                <a:hlinkClick r:id="rId4"/>
              </a:rPr>
              <a:t>www.joachimdespland.com/mammoth.html</a:t>
            </a:r>
            <a:r>
              <a:rPr lang="en-US" dirty="0" smtClean="0"/>
              <a:t> </a:t>
            </a:r>
            <a:endParaRPr lang="en-US" dirty="0"/>
          </a:p>
        </p:txBody>
      </p:sp>
      <p:pic>
        <p:nvPicPr>
          <p:cNvPr id="3076" name="Picture 4" descr="http://www.joachimdespland.com/img/mammoth/pathfinding.fig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571" y="191185"/>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940" y="1600199"/>
            <a:ext cx="6343196" cy="5257800"/>
          </a:xfrm>
          <a:prstGeom prst="rect">
            <a:avLst/>
          </a:prstGeom>
          <a:ln w="57150">
            <a:solidFill>
              <a:schemeClr val="tx1"/>
            </a:solidFill>
          </a:ln>
        </p:spPr>
        <p:txBody>
          <a:bodyPr wrap="square" rtlCol="0" anchor="ctr">
            <a:spAutoFit/>
          </a:bodyPr>
          <a:lstStyle/>
          <a:p>
            <a:pPr algn="ctr"/>
            <a:endParaRPr lang="en-US" sz="2400" dirty="0" smtClean="0"/>
          </a:p>
        </p:txBody>
      </p:sp>
      <p:pic>
        <p:nvPicPr>
          <p:cNvPr id="3078" name="Picture 6" descr="http://www.improvedoutcomes.com/docs/WebSiteDocs/image/diagram_manhattan_distance_metric.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7846" y="4348162"/>
            <a:ext cx="2143125" cy="8382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530749" y="5382306"/>
            <a:ext cx="2564265" cy="1477328"/>
          </a:xfrm>
          <a:prstGeom prst="rect">
            <a:avLst/>
          </a:prstGeom>
        </p:spPr>
        <p:txBody>
          <a:bodyPr wrap="square">
            <a:spAutoFit/>
          </a:bodyPr>
          <a:lstStyle/>
          <a:p>
            <a:r>
              <a:rPr lang="en-US" dirty="0">
                <a:hlinkClick r:id="rId7"/>
              </a:rPr>
              <a:t>http://</a:t>
            </a:r>
            <a:r>
              <a:rPr lang="en-US" dirty="0" smtClean="0">
                <a:hlinkClick r:id="rId7"/>
              </a:rPr>
              <a:t>www.improvedoutcomes.com/docs/WebSiteDocs/Clustering/Clustering_Parameters/Manhattan_Distance_Metric.htm</a:t>
            </a:r>
            <a:r>
              <a:rPr lang="en-US" dirty="0" smtClean="0"/>
              <a:t> </a:t>
            </a:r>
            <a:endParaRPr lang="en-US" dirty="0"/>
          </a:p>
        </p:txBody>
      </p:sp>
    </p:spTree>
    <p:extLst>
      <p:ext uri="{BB962C8B-B14F-4D97-AF65-F5344CB8AC3E}">
        <p14:creationId xmlns:p14="http://schemas.microsoft.com/office/powerpoint/2010/main" val="15112638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484" y="0"/>
            <a:ext cx="8595360" cy="7011264"/>
          </a:xfrm>
          <a:prstGeom prst="rect">
            <a:avLst/>
          </a:prstGeom>
        </p:spPr>
      </p:pic>
    </p:spTree>
    <p:extLst>
      <p:ext uri="{BB962C8B-B14F-4D97-AF65-F5344CB8AC3E}">
        <p14:creationId xmlns:p14="http://schemas.microsoft.com/office/powerpoint/2010/main" val="17174935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6888" y="1049655"/>
            <a:ext cx="8897112" cy="5037408"/>
          </a:xfrm>
          <a:prstGeom prst="rect">
            <a:avLst/>
          </a:prstGeom>
        </p:spPr>
      </p:pic>
    </p:spTree>
    <p:extLst>
      <p:ext uri="{BB962C8B-B14F-4D97-AF65-F5344CB8AC3E}">
        <p14:creationId xmlns:p14="http://schemas.microsoft.com/office/powerpoint/2010/main" val="1038652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67378"/>
            <a:ext cx="9052560" cy="7273219"/>
          </a:xfrm>
          <a:prstGeom prst="rect">
            <a:avLst/>
          </a:prstGeom>
        </p:spPr>
      </p:pic>
    </p:spTree>
    <p:extLst>
      <p:ext uri="{BB962C8B-B14F-4D97-AF65-F5344CB8AC3E}">
        <p14:creationId xmlns:p14="http://schemas.microsoft.com/office/powerpoint/2010/main" val="1533454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07478"/>
            <a:ext cx="9144000" cy="5715000"/>
          </a:xfrm>
          <a:prstGeom prst="rect">
            <a:avLst/>
          </a:prstGeom>
        </p:spPr>
      </p:pic>
      <p:sp>
        <p:nvSpPr>
          <p:cNvPr id="4" name="Rectangle 3"/>
          <p:cNvSpPr/>
          <p:nvPr/>
        </p:nvSpPr>
        <p:spPr>
          <a:xfrm>
            <a:off x="1801466" y="174494"/>
            <a:ext cx="5541069" cy="523220"/>
          </a:xfrm>
          <a:prstGeom prst="rect">
            <a:avLst/>
          </a:prstGeom>
        </p:spPr>
        <p:txBody>
          <a:bodyPr wrap="none">
            <a:spAutoFit/>
          </a:bodyPr>
          <a:lstStyle/>
          <a:p>
            <a:r>
              <a:rPr lang="en-US" sz="2800" dirty="0">
                <a:hlinkClick r:id="rId3"/>
              </a:rPr>
              <a:t>https://www.ayasdi.com/resources</a:t>
            </a:r>
            <a:r>
              <a:rPr lang="en-US" sz="2800" dirty="0" smtClean="0">
                <a:hlinkClick r:id="rId3"/>
              </a:rPr>
              <a:t>/</a:t>
            </a:r>
            <a:r>
              <a:rPr lang="en-US" sz="2800" dirty="0" smtClean="0"/>
              <a:t> </a:t>
            </a:r>
            <a:endParaRPr lang="en-US" sz="2800" dirty="0"/>
          </a:p>
        </p:txBody>
      </p:sp>
    </p:spTree>
    <p:extLst>
      <p:ext uri="{BB962C8B-B14F-4D97-AF65-F5344CB8AC3E}">
        <p14:creationId xmlns:p14="http://schemas.microsoft.com/office/powerpoint/2010/main" val="4058980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97853"/>
            <a:ext cx="9144000" cy="5715000"/>
          </a:xfrm>
          <a:prstGeom prst="rect">
            <a:avLst/>
          </a:prstGeom>
        </p:spPr>
      </p:pic>
      <p:sp>
        <p:nvSpPr>
          <p:cNvPr id="3" name="Rectangle 2"/>
          <p:cNvSpPr/>
          <p:nvPr/>
        </p:nvSpPr>
        <p:spPr>
          <a:xfrm>
            <a:off x="1801466" y="174494"/>
            <a:ext cx="5541069" cy="523220"/>
          </a:xfrm>
          <a:prstGeom prst="rect">
            <a:avLst/>
          </a:prstGeom>
        </p:spPr>
        <p:txBody>
          <a:bodyPr wrap="none">
            <a:spAutoFit/>
          </a:bodyPr>
          <a:lstStyle/>
          <a:p>
            <a:r>
              <a:rPr lang="en-US" sz="2800" dirty="0">
                <a:hlinkClick r:id="rId3"/>
              </a:rPr>
              <a:t>https://www.ayasdi.com/resources</a:t>
            </a:r>
            <a:r>
              <a:rPr lang="en-US" sz="2800" dirty="0" smtClean="0">
                <a:hlinkClick r:id="rId3"/>
              </a:rPr>
              <a:t>/</a:t>
            </a:r>
            <a:r>
              <a:rPr lang="en-US" sz="2800" dirty="0" smtClean="0"/>
              <a:t> </a:t>
            </a:r>
            <a:endParaRPr lang="en-US" sz="2800" dirty="0"/>
          </a:p>
        </p:txBody>
      </p:sp>
    </p:spTree>
    <p:extLst>
      <p:ext uri="{BB962C8B-B14F-4D97-AF65-F5344CB8AC3E}">
        <p14:creationId xmlns:p14="http://schemas.microsoft.com/office/powerpoint/2010/main" val="2717896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342900" indent="-342900">
          <a:buAutoNum type="arabicPeriod"/>
          <a:defRPr sz="3200" b="1" dirty="0" smtClean="0">
            <a:latin typeface="Times-Bold"/>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solidFill>
          <a:schemeClr val="accent6">
            <a:lumMod val="20000"/>
            <a:lumOff val="80000"/>
          </a:schemeClr>
        </a:solidFill>
      </a:spPr>
      <a:bodyPr wrap="square" rtlCol="0">
        <a:spAutoFit/>
      </a:bodyPr>
      <a:lstStyle>
        <a:defPPr algn="ctr">
          <a:defRPr sz="2800" dirty="0" err="1">
            <a:solidFill>
              <a:srgbClr val="7030A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17239</TotalTime>
  <Words>1797</Words>
  <Application>Microsoft Office PowerPoint</Application>
  <PresentationFormat>On-screen Show (4:3)</PresentationFormat>
  <Paragraphs>271</Paragraphs>
  <Slides>64</Slides>
  <Notes>2</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Arial</vt:lpstr>
      <vt:lpstr>Arial Unicode MS</vt:lpstr>
      <vt:lpstr>Calibri</vt:lpstr>
      <vt:lpstr>Lucida Console</vt:lpstr>
      <vt:lpstr>Times New Roman</vt:lpstr>
      <vt:lpstr>Times-Bold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Kolmogorov-Smirnov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Git &amp; Github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309</cp:revision>
  <dcterms:created xsi:type="dcterms:W3CDTF">2013-11-08T02:36:41Z</dcterms:created>
  <dcterms:modified xsi:type="dcterms:W3CDTF">2018-02-20T06:58:28Z</dcterms:modified>
  <cp:category/>
</cp:coreProperties>
</file>