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420" r:id="rId2"/>
    <p:sldId id="421" r:id="rId3"/>
    <p:sldId id="422" r:id="rId4"/>
    <p:sldId id="454" r:id="rId5"/>
    <p:sldId id="424" r:id="rId6"/>
    <p:sldId id="425" r:id="rId7"/>
    <p:sldId id="426" r:id="rId8"/>
    <p:sldId id="427" r:id="rId9"/>
    <p:sldId id="429" r:id="rId10"/>
    <p:sldId id="430" r:id="rId11"/>
    <p:sldId id="431" r:id="rId12"/>
    <p:sldId id="433" r:id="rId13"/>
    <p:sldId id="435" r:id="rId14"/>
    <p:sldId id="436" r:id="rId15"/>
    <p:sldId id="437" r:id="rId16"/>
    <p:sldId id="438" r:id="rId17"/>
    <p:sldId id="375"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257" r:id="rId31"/>
    <p:sldId id="258" r:id="rId32"/>
    <p:sldId id="259" r:id="rId33"/>
    <p:sldId id="261" r:id="rId34"/>
    <p:sldId id="262" r:id="rId35"/>
    <p:sldId id="264" r:id="rId36"/>
    <p:sldId id="265" r:id="rId37"/>
    <p:sldId id="266" r:id="rId38"/>
    <p:sldId id="267" r:id="rId39"/>
    <p:sldId id="268" r:id="rId40"/>
    <p:sldId id="269" r:id="rId41"/>
    <p:sldId id="270" r:id="rId42"/>
    <p:sldId id="271" r:id="rId43"/>
    <p:sldId id="452" r:id="rId44"/>
    <p:sldId id="453" r:id="rId45"/>
    <p:sldId id="273" r:id="rId46"/>
    <p:sldId id="274" r:id="rId47"/>
    <p:sldId id="275" r:id="rId48"/>
    <p:sldId id="276" r:id="rId49"/>
    <p:sldId id="277" r:id="rId50"/>
    <p:sldId id="278" r:id="rId51"/>
    <p:sldId id="279" r:id="rId52"/>
    <p:sldId id="280" r:id="rId53"/>
    <p:sldId id="281" r:id="rId54"/>
    <p:sldId id="282" r:id="rId55"/>
    <p:sldId id="455" r:id="rId56"/>
    <p:sldId id="456" r:id="rId57"/>
    <p:sldId id="283" r:id="rId58"/>
    <p:sldId id="284" r:id="rId59"/>
    <p:sldId id="365" r:id="rId60"/>
    <p:sldId id="285" r:id="rId61"/>
    <p:sldId id="286" r:id="rId62"/>
    <p:sldId id="400" r:id="rId63"/>
    <p:sldId id="399" r:id="rId64"/>
    <p:sldId id="401" r:id="rId65"/>
    <p:sldId id="448" r:id="rId66"/>
    <p:sldId id="447" r:id="rId67"/>
    <p:sldId id="449" r:id="rId68"/>
    <p:sldId id="403" r:id="rId69"/>
    <p:sldId id="402" r:id="rId70"/>
    <p:sldId id="446" r:id="rId71"/>
    <p:sldId id="450" r:id="rId72"/>
    <p:sldId id="451" r:id="rId73"/>
    <p:sldId id="405" r:id="rId74"/>
    <p:sldId id="406" r:id="rId75"/>
    <p:sldId id="407" r:id="rId76"/>
    <p:sldId id="408" r:id="rId77"/>
    <p:sldId id="409" r:id="rId78"/>
    <p:sldId id="410" r:id="rId79"/>
    <p:sldId id="411" r:id="rId80"/>
    <p:sldId id="412" r:id="rId81"/>
    <p:sldId id="414" r:id="rId82"/>
    <p:sldId id="415" r:id="rId83"/>
    <p:sldId id="416" r:id="rId84"/>
    <p:sldId id="417" r:id="rId85"/>
    <p:sldId id="418" r:id="rId86"/>
    <p:sldId id="419" r:id="rId87"/>
    <p:sldId id="404"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23">
          <p15:clr>
            <a:srgbClr val="A4A3A4"/>
          </p15:clr>
        </p15:guide>
        <p15:guide id="4"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951" autoAdjust="0"/>
    <p:restoredTop sz="94660"/>
  </p:normalViewPr>
  <p:slideViewPr>
    <p:cSldViewPr snapToGrid="0">
      <p:cViewPr varScale="1">
        <p:scale>
          <a:sx n="88" d="100"/>
          <a:sy n="88" d="100"/>
        </p:scale>
        <p:origin x="475" y="62"/>
      </p:cViewPr>
      <p:guideLst>
        <p:guide orient="horz" pos="2160"/>
        <p:guide pos="2880"/>
        <p:guide orient="horz" pos="2223"/>
        <p:guide pos="2881"/>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687-9174-477F-A55B-C0A1E9831541}" type="datetimeFigureOut">
              <a:rPr lang="en-US" smtClean="0"/>
              <a:t>11/13/2017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08-90CC-4549-A890-B92169F1F735}" type="slidenum">
              <a:rPr lang="en-US" smtClean="0"/>
              <a:t>‹#›</a:t>
            </a:fld>
            <a:endParaRPr lang="en-US"/>
          </a:p>
        </p:txBody>
      </p:sp>
    </p:spTree>
    <p:extLst>
      <p:ext uri="{BB962C8B-B14F-4D97-AF65-F5344CB8AC3E}">
        <p14:creationId xmlns:p14="http://schemas.microsoft.com/office/powerpoint/2010/main" val="161962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12</a:t>
            </a:fld>
            <a:endParaRPr lang="en-US"/>
          </a:p>
        </p:txBody>
      </p:sp>
    </p:spTree>
    <p:extLst>
      <p:ext uri="{BB962C8B-B14F-4D97-AF65-F5344CB8AC3E}">
        <p14:creationId xmlns:p14="http://schemas.microsoft.com/office/powerpoint/2010/main" val="2279981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298866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874504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323900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13</a:t>
            </a:fld>
            <a:endParaRPr lang="en-US"/>
          </a:p>
        </p:txBody>
      </p:sp>
    </p:spTree>
    <p:extLst>
      <p:ext uri="{BB962C8B-B14F-4D97-AF65-F5344CB8AC3E}">
        <p14:creationId xmlns:p14="http://schemas.microsoft.com/office/powerpoint/2010/main" val="48730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14</a:t>
            </a:fld>
            <a:endParaRPr lang="en-US"/>
          </a:p>
        </p:txBody>
      </p:sp>
    </p:spTree>
    <p:extLst>
      <p:ext uri="{BB962C8B-B14F-4D97-AF65-F5344CB8AC3E}">
        <p14:creationId xmlns:p14="http://schemas.microsoft.com/office/powerpoint/2010/main" val="316547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15</a:t>
            </a:fld>
            <a:endParaRPr lang="en-US"/>
          </a:p>
        </p:txBody>
      </p:sp>
    </p:spTree>
    <p:extLst>
      <p:ext uri="{BB962C8B-B14F-4D97-AF65-F5344CB8AC3E}">
        <p14:creationId xmlns:p14="http://schemas.microsoft.com/office/powerpoint/2010/main" val="3506123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creative.  Use ideas from pure and applied math (including stat) as well as area of application</a:t>
            </a:r>
          </a:p>
          <a:p>
            <a:r>
              <a:rPr lang="en-US" dirty="0" smtClean="0"/>
              <a:t>Missing data, noise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18</a:t>
            </a:fld>
            <a:endParaRPr lang="en-US"/>
          </a:p>
        </p:txBody>
      </p:sp>
    </p:spTree>
    <p:extLst>
      <p:ext uri="{BB962C8B-B14F-4D97-AF65-F5344CB8AC3E}">
        <p14:creationId xmlns:p14="http://schemas.microsoft.com/office/powerpoint/2010/main" val="369159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distance</a:t>
            </a:r>
          </a:p>
          <a:p>
            <a:r>
              <a:rPr lang="en-US" dirty="0" smtClean="0"/>
              <a:t>Depends on what prop you want to explore</a:t>
            </a:r>
          </a:p>
          <a:p>
            <a:r>
              <a:rPr lang="en-US" dirty="0" smtClean="0"/>
              <a:t>Can also choose any co-domain</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21</a:t>
            </a:fld>
            <a:endParaRPr lang="en-US"/>
          </a:p>
        </p:txBody>
      </p:sp>
    </p:spTree>
    <p:extLst>
      <p:ext uri="{BB962C8B-B14F-4D97-AF65-F5344CB8AC3E}">
        <p14:creationId xmlns:p14="http://schemas.microsoft.com/office/powerpoint/2010/main" val="305469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22</a:t>
            </a:fld>
            <a:endParaRPr lang="en-US"/>
          </a:p>
        </p:txBody>
      </p:sp>
    </p:spTree>
    <p:extLst>
      <p:ext uri="{BB962C8B-B14F-4D97-AF65-F5344CB8AC3E}">
        <p14:creationId xmlns:p14="http://schemas.microsoft.com/office/powerpoint/2010/main" val="2702944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28</a:t>
            </a:fld>
            <a:endParaRPr lang="en-US"/>
          </a:p>
        </p:txBody>
      </p:sp>
    </p:spTree>
    <p:extLst>
      <p:ext uri="{BB962C8B-B14F-4D97-AF65-F5344CB8AC3E}">
        <p14:creationId xmlns:p14="http://schemas.microsoft.com/office/powerpoint/2010/main" val="27594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how graphs drawn.   Note disconnected means not close  Don’t be mislead by graph drawing</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38</a:t>
            </a:fld>
            <a:endParaRPr lang="en-US"/>
          </a:p>
        </p:txBody>
      </p:sp>
    </p:spTree>
    <p:extLst>
      <p:ext uri="{BB962C8B-B14F-4D97-AF65-F5344CB8AC3E}">
        <p14:creationId xmlns:p14="http://schemas.microsoft.com/office/powerpoint/2010/main" val="265671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7492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902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0665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45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B1DC3-BC68-4F29-99D7-06103B13BD0E}"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7866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FB1DC3-BC68-4F29-99D7-06103B13BD0E}"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681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FB1DC3-BC68-4F29-99D7-06103B13BD0E}" type="datetimeFigureOut">
              <a:rPr lang="en-US" smtClean="0"/>
              <a:t>11/13/2017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50277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FB1DC3-BC68-4F29-99D7-06103B13BD0E}" type="datetimeFigureOut">
              <a:rPr lang="en-US" smtClean="0"/>
              <a:t>11/13/2017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5845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B1DC3-BC68-4F29-99D7-06103B13BD0E}" type="datetimeFigureOut">
              <a:rPr lang="en-US" smtClean="0"/>
              <a:t>11/13/2017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09226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2259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2764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1DC3-BC68-4F29-99D7-06103B13BD0E}" type="datetimeFigureOut">
              <a:rPr lang="en-US" smtClean="0"/>
              <a:t>11/13/2017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512E-1477-42D6-A67F-44B450783289}" type="slidenum">
              <a:rPr lang="en-US" smtClean="0"/>
              <a:t>‹#›</a:t>
            </a:fld>
            <a:endParaRPr lang="en-US"/>
          </a:p>
        </p:txBody>
      </p:sp>
    </p:spTree>
    <p:extLst>
      <p:ext uri="{BB962C8B-B14F-4D97-AF65-F5344CB8AC3E}">
        <p14:creationId xmlns:p14="http://schemas.microsoft.com/office/powerpoint/2010/main" val="2897265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math.uiowa.edu/~idarc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yasdi.com/"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ayasdi.com/blog/author/pek-lum/" TargetMode="Externa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www.ayasdi.com/blog/office-of-the-cdo/when-is-breast-cancer-like-ovarian-cancer/"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onlinecourses.science.psu.edu/stat857/book/export/html/11"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3.wmf"/><Relationship Id="rId4" Type="http://schemas.openxmlformats.org/officeDocument/2006/relationships/oleObject" Target="../embeddings/oleObject1.bin"/></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commons.wikimedia.org/w/index.php?curid=3698599"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www.slideserve.com/wilma/chap-7-linear-algebra-matrix-eigenvalue-problems"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672" y="672158"/>
            <a:ext cx="8458200" cy="1698047"/>
          </a:xfrm>
        </p:spPr>
        <p:txBody>
          <a:bodyPr>
            <a:noAutofit/>
          </a:bodyPr>
          <a:lstStyle/>
          <a:p>
            <a:r>
              <a:rPr lang="en-US" sz="4000" dirty="0" smtClean="0"/>
              <a:t/>
            </a:r>
            <a:br>
              <a:rPr lang="en-US" sz="4000" dirty="0" smtClean="0"/>
            </a:br>
            <a:r>
              <a:rPr lang="en-US" sz="4000" dirty="0" smtClean="0"/>
              <a:t>Introduction to</a:t>
            </a:r>
            <a:r>
              <a:rPr lang="en-US" sz="4000" dirty="0"/>
              <a:t/>
            </a:r>
            <a:br>
              <a:rPr lang="en-US" sz="4000" dirty="0"/>
            </a:br>
            <a:r>
              <a:rPr lang="en-US" sz="4000" dirty="0" err="1" smtClean="0"/>
              <a:t>Gurjeet</a:t>
            </a:r>
            <a:r>
              <a:rPr lang="en-US" sz="4000" dirty="0" smtClean="0"/>
              <a:t> Singh </a:t>
            </a:r>
            <a:r>
              <a:rPr lang="en-US" sz="4000" dirty="0"/>
              <a:t>, </a:t>
            </a:r>
            <a:r>
              <a:rPr lang="en-US" sz="4000" dirty="0" err="1"/>
              <a:t>Facundo</a:t>
            </a:r>
            <a:r>
              <a:rPr lang="en-US" sz="4000" dirty="0"/>
              <a:t> </a:t>
            </a:r>
            <a:r>
              <a:rPr lang="en-US" sz="4000" dirty="0" err="1" smtClean="0"/>
              <a:t>Mémoli</a:t>
            </a:r>
            <a:r>
              <a:rPr lang="en-US" sz="4000" dirty="0" smtClean="0"/>
              <a:t> </a:t>
            </a:r>
            <a:br>
              <a:rPr lang="en-US" sz="4000" dirty="0" smtClean="0"/>
            </a:br>
            <a:r>
              <a:rPr lang="en-US" sz="4000" dirty="0" smtClean="0"/>
              <a:t>and </a:t>
            </a:r>
            <a:r>
              <a:rPr lang="en-US" sz="4000" dirty="0"/>
              <a:t>Gunnar </a:t>
            </a:r>
            <a:r>
              <a:rPr lang="en-US" sz="4000" dirty="0" err="1" smtClean="0"/>
              <a:t>Carlsson’s</a:t>
            </a:r>
            <a:r>
              <a:rPr lang="en-US" sz="4000" dirty="0" smtClean="0"/>
              <a:t> </a:t>
            </a:r>
            <a:br>
              <a:rPr lang="en-US" sz="4000" dirty="0" smtClean="0"/>
            </a:br>
            <a:r>
              <a:rPr lang="en-US" sz="4000" dirty="0" smtClean="0"/>
              <a:t>Mapper Algorithm</a:t>
            </a:r>
            <a:endParaRPr lang="en-US" sz="4000" dirty="0"/>
          </a:p>
        </p:txBody>
      </p:sp>
      <p:sp>
        <p:nvSpPr>
          <p:cNvPr id="3" name="Subtitle 2"/>
          <p:cNvSpPr>
            <a:spLocks noGrp="1"/>
          </p:cNvSpPr>
          <p:nvPr>
            <p:ph type="subTitle" idx="1"/>
          </p:nvPr>
        </p:nvSpPr>
        <p:spPr>
          <a:xfrm>
            <a:off x="317507" y="2820551"/>
            <a:ext cx="8682183" cy="4447309"/>
          </a:xfrm>
        </p:spPr>
        <p:txBody>
          <a:bodyPr>
            <a:normAutofit fontScale="85000" lnSpcReduction="10000"/>
          </a:bodyPr>
          <a:lstStyle/>
          <a:p>
            <a:pPr algn="l"/>
            <a:r>
              <a:rPr lang="en-US" sz="2600" dirty="0" smtClean="0">
                <a:solidFill>
                  <a:srgbClr val="006C31"/>
                </a:solidFill>
              </a:rPr>
              <a:t>Guest lecturer:  Isabel </a:t>
            </a:r>
            <a:r>
              <a:rPr lang="en-US" sz="2600" dirty="0">
                <a:solidFill>
                  <a:srgbClr val="006C31"/>
                </a:solidFill>
              </a:rPr>
              <a:t>K. Darcy</a:t>
            </a:r>
          </a:p>
          <a:p>
            <a:pPr algn="l">
              <a:lnSpc>
                <a:spcPct val="120000"/>
              </a:lnSpc>
            </a:pPr>
            <a:r>
              <a:rPr lang="en-US" dirty="0" smtClean="0">
                <a:solidFill>
                  <a:srgbClr val="006C31"/>
                </a:solidFill>
              </a:rPr>
              <a:t>Mathematics </a:t>
            </a:r>
            <a:r>
              <a:rPr lang="en-US" dirty="0">
                <a:solidFill>
                  <a:srgbClr val="006C31"/>
                </a:solidFill>
              </a:rPr>
              <a:t>Department/Applied Mathematical &amp; Computational Sciences </a:t>
            </a:r>
          </a:p>
          <a:p>
            <a:pPr algn="l">
              <a:lnSpc>
                <a:spcPct val="120000"/>
              </a:lnSpc>
            </a:pPr>
            <a:r>
              <a:rPr lang="en-US" sz="2600" dirty="0" smtClean="0">
                <a:solidFill>
                  <a:srgbClr val="006C31"/>
                </a:solidFill>
              </a:rPr>
              <a:t>University </a:t>
            </a:r>
            <a:r>
              <a:rPr lang="en-US" sz="2600" dirty="0">
                <a:solidFill>
                  <a:srgbClr val="006C31"/>
                </a:solidFill>
              </a:rPr>
              <a:t>of Iowa</a:t>
            </a:r>
          </a:p>
          <a:p>
            <a:pPr algn="l">
              <a:lnSpc>
                <a:spcPct val="120000"/>
              </a:lnSpc>
            </a:pPr>
            <a:endParaRPr lang="en-US" sz="500" dirty="0">
              <a:solidFill>
                <a:srgbClr val="0000FF"/>
              </a:solidFill>
            </a:endParaRPr>
          </a:p>
          <a:p>
            <a:pPr algn="l">
              <a:lnSpc>
                <a:spcPct val="120000"/>
              </a:lnSpc>
            </a:pPr>
            <a:r>
              <a:rPr lang="en-US" sz="2800" dirty="0">
                <a:solidFill>
                  <a:srgbClr val="0070C0"/>
                </a:solidFill>
                <a:hlinkClick r:id="rId2"/>
              </a:rPr>
              <a:t>http://www.math.uiowa.edu/~</a:t>
            </a:r>
            <a:r>
              <a:rPr lang="en-US" sz="2800" dirty="0" smtClean="0">
                <a:solidFill>
                  <a:srgbClr val="0070C0"/>
                </a:solidFill>
                <a:hlinkClick r:id="rId2"/>
              </a:rPr>
              <a:t>idarcy/</a:t>
            </a:r>
            <a:r>
              <a:rPr lang="en-US" sz="2800" dirty="0" smtClean="0">
                <a:solidFill>
                  <a:srgbClr val="0070C0"/>
                </a:solidFill>
              </a:rPr>
              <a:t>  </a:t>
            </a:r>
          </a:p>
          <a:p>
            <a:pPr algn="l">
              <a:lnSpc>
                <a:spcPct val="120000"/>
              </a:lnSpc>
            </a:pPr>
            <a:endParaRPr lang="en-US" sz="100" dirty="0">
              <a:solidFill>
                <a:srgbClr val="D00000"/>
              </a:solidFill>
            </a:endParaRPr>
          </a:p>
          <a:p>
            <a:pPr algn="l">
              <a:lnSpc>
                <a:spcPct val="120000"/>
              </a:lnSpc>
            </a:pPr>
            <a:r>
              <a:rPr lang="en-US" sz="2000" dirty="0">
                <a:solidFill>
                  <a:schemeClr val="tx1"/>
                </a:solidFill>
              </a:rPr>
              <a:t>This material is based upon work supported by the National Science Foundation under Grant No</a:t>
            </a:r>
            <a:r>
              <a:rPr lang="en-US" sz="2000" dirty="0" smtClean="0">
                <a:solidFill>
                  <a:schemeClr val="tx1"/>
                </a:solidFill>
              </a:rPr>
              <a:t>. DMS-1407216: EXTREEMS-QED</a:t>
            </a:r>
            <a:r>
              <a:rPr lang="en-US" sz="2000" dirty="0">
                <a:solidFill>
                  <a:schemeClr val="tx1"/>
                </a:solidFill>
              </a:rPr>
              <a:t>: Large Data Analysis and Visualization at the University of </a:t>
            </a:r>
            <a:r>
              <a:rPr lang="en-US" sz="2000" dirty="0" smtClean="0">
                <a:solidFill>
                  <a:schemeClr val="tx1"/>
                </a:solidFill>
              </a:rPr>
              <a:t>Iowa</a:t>
            </a:r>
          </a:p>
          <a:p>
            <a:pPr algn="l">
              <a:lnSpc>
                <a:spcPct val="120000"/>
              </a:lnSpc>
            </a:pPr>
            <a:endParaRPr lang="en-US" sz="100" dirty="0">
              <a:solidFill>
                <a:schemeClr val="tx1"/>
              </a:solidFill>
            </a:endParaRPr>
          </a:p>
          <a:p>
            <a:pPr algn="l">
              <a:lnSpc>
                <a:spcPct val="120000"/>
              </a:lnSpc>
            </a:pPr>
            <a:r>
              <a:rPr lang="en-US" sz="2000" dirty="0">
                <a:solidFill>
                  <a:schemeClr val="tx1"/>
                </a:solidFill>
              </a:rPr>
              <a:t>Any opinions, findings, and conclusions or recommendations expressed in this material are those of the author(s) and do not necessarily reflect the views of the National Science Foundation</a:t>
            </a:r>
            <a:r>
              <a:rPr lang="en-US" sz="2000" dirty="0" smtClean="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394266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652314" y="4516031"/>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grpSp>
        <p:nvGrpSpPr>
          <p:cNvPr id="6" name="Group 5"/>
          <p:cNvGrpSpPr>
            <a:grpSpLocks noChangeAspect="1"/>
          </p:cNvGrpSpPr>
          <p:nvPr/>
        </p:nvGrpSpPr>
        <p:grpSpPr>
          <a:xfrm>
            <a:off x="2006017" y="922211"/>
            <a:ext cx="3278199" cy="2324215"/>
            <a:chOff x="3449435" y="3089563"/>
            <a:chExt cx="2152138" cy="1525848"/>
          </a:xfrm>
        </p:grpSpPr>
        <p:sp>
          <p:nvSpPr>
            <p:cNvPr id="10" name="Rectangle 9"/>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3" name="Straight Arrow Connector 2"/>
          <p:cNvCxnSpPr/>
          <p:nvPr/>
        </p:nvCxnSpPr>
        <p:spPr>
          <a:xfrm>
            <a:off x="1285225" y="406679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0176" y="3734198"/>
            <a:ext cx="3981619" cy="584776"/>
          </a:xfrm>
          <a:prstGeom prst="rect">
            <a:avLst/>
          </a:prstGeom>
          <a:noFill/>
        </p:spPr>
        <p:txBody>
          <a:bodyPr wrap="square" rtlCol="0">
            <a:spAutoFit/>
          </a:bodyPr>
          <a:lstStyle/>
          <a:p>
            <a:r>
              <a:rPr lang="en-US" sz="3200" dirty="0" smtClean="0">
                <a:solidFill>
                  <a:srgbClr val="FF00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9" name="Straight Connector 18"/>
          <p:cNvCxnSpPr/>
          <p:nvPr/>
        </p:nvCxnSpPr>
        <p:spPr>
          <a:xfrm>
            <a:off x="2021137" y="4066793"/>
            <a:ext cx="73820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36417" y="4068013"/>
            <a:ext cx="73820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056239" y="4068013"/>
            <a:ext cx="73820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216" y="4068013"/>
            <a:ext cx="73820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09371" y="4066793"/>
            <a:ext cx="73820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01867" y="4068011"/>
            <a:ext cx="73820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757524" y="1059447"/>
            <a:ext cx="3341585" cy="1848711"/>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endParaRPr lang="en-US" sz="3200" dirty="0"/>
          </a:p>
        </p:txBody>
      </p:sp>
      <p:cxnSp>
        <p:nvCxnSpPr>
          <p:cNvPr id="27" name="Straight Arrow Connector 26"/>
          <p:cNvCxnSpPr/>
          <p:nvPr/>
        </p:nvCxnSpPr>
        <p:spPr>
          <a:xfrm>
            <a:off x="3991759" y="3382488"/>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23903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652314" y="4516031"/>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grpSp>
        <p:nvGrpSpPr>
          <p:cNvPr id="6" name="Group 5"/>
          <p:cNvGrpSpPr>
            <a:grpSpLocks noChangeAspect="1"/>
          </p:cNvGrpSpPr>
          <p:nvPr/>
        </p:nvGrpSpPr>
        <p:grpSpPr>
          <a:xfrm>
            <a:off x="2006017" y="922211"/>
            <a:ext cx="3278199" cy="2324215"/>
            <a:chOff x="3449435" y="3089563"/>
            <a:chExt cx="2152138" cy="1525848"/>
          </a:xfrm>
        </p:grpSpPr>
        <p:sp>
          <p:nvSpPr>
            <p:cNvPr id="10" name="Rectangle 9"/>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 name="Straight Arrow Connector 2"/>
          <p:cNvCxnSpPr/>
          <p:nvPr/>
        </p:nvCxnSpPr>
        <p:spPr>
          <a:xfrm>
            <a:off x="1285225" y="406679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0176" y="3734198"/>
            <a:ext cx="3981619" cy="584776"/>
          </a:xfrm>
          <a:prstGeom prst="rect">
            <a:avLst/>
          </a:prstGeom>
          <a:noFill/>
        </p:spPr>
        <p:txBody>
          <a:bodyPr wrap="square" rtlCol="0">
            <a:spAutoFit/>
          </a:bodyPr>
          <a:lstStyle/>
          <a:p>
            <a:r>
              <a:rPr lang="en-US" sz="3200" dirty="0" smtClean="0">
                <a:solidFill>
                  <a:srgbClr val="FF00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9" name="Straight Connector 18"/>
          <p:cNvCxnSpPr/>
          <p:nvPr/>
        </p:nvCxnSpPr>
        <p:spPr>
          <a:xfrm>
            <a:off x="2021137" y="4066793"/>
            <a:ext cx="73820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36417" y="4068013"/>
            <a:ext cx="73820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056239" y="4068013"/>
            <a:ext cx="73820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216" y="4068013"/>
            <a:ext cx="73820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09371" y="4066793"/>
            <a:ext cx="73820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01867" y="4068011"/>
            <a:ext cx="73820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757524" y="1059447"/>
            <a:ext cx="3341585" cy="1848711"/>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endParaRPr lang="en-US" sz="3200" dirty="0"/>
          </a:p>
        </p:txBody>
      </p:sp>
      <p:cxnSp>
        <p:nvCxnSpPr>
          <p:cNvPr id="27" name="Straight Arrow Connector 26"/>
          <p:cNvCxnSpPr/>
          <p:nvPr/>
        </p:nvCxnSpPr>
        <p:spPr>
          <a:xfrm>
            <a:off x="3991759" y="3382488"/>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rotWithShape="1">
          <a:blip r:embed="rId2"/>
          <a:srcRect t="49246" b="32208"/>
          <a:stretch/>
        </p:blipFill>
        <p:spPr>
          <a:xfrm>
            <a:off x="1055344" y="4551008"/>
            <a:ext cx="5195961" cy="2087168"/>
          </a:xfrm>
          <a:prstGeom prst="rect">
            <a:avLst/>
          </a:prstGeom>
        </p:spPr>
      </p:pic>
    </p:spTree>
    <p:extLst>
      <p:ext uri="{BB962C8B-B14F-4D97-AF65-F5344CB8AC3E}">
        <p14:creationId xmlns:p14="http://schemas.microsoft.com/office/powerpoint/2010/main" val="3253741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666849"/>
          </a:xfrm>
          <a:prstGeom prst="rect">
            <a:avLst/>
          </a:prstGeom>
        </p:spPr>
        <p:txBody>
          <a:bodyPr wrap="square">
            <a:spAutoFit/>
          </a:bodyPr>
          <a:lstStyle/>
          <a:p>
            <a:pPr>
              <a:lnSpc>
                <a:spcPct val="120000"/>
              </a:lnSpc>
            </a:pPr>
            <a:r>
              <a:rPr lang="en-US" sz="3200" dirty="0"/>
              <a:t>D</a:t>
            </a:r>
            <a:r>
              <a:rPr lang="en-US" sz="3200" dirty="0" smtClean="0"/>
              <a:t>) Cluster each bin </a:t>
            </a:r>
          </a:p>
        </p:txBody>
      </p:sp>
    </p:spTree>
    <p:extLst>
      <p:ext uri="{BB962C8B-B14F-4D97-AF65-F5344CB8AC3E}">
        <p14:creationId xmlns:p14="http://schemas.microsoft.com/office/powerpoint/2010/main" val="65297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046988"/>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endParaRPr lang="en-US" sz="3200" dirty="0" smtClean="0"/>
          </a:p>
          <a:p>
            <a:pPr>
              <a:lnSpc>
                <a:spcPct val="120000"/>
              </a:lnSpc>
            </a:pPr>
            <a:r>
              <a:rPr lang="en-US" sz="3200" dirty="0" smtClean="0"/>
              <a:t>       Vertex = a cluster of a bin.  </a:t>
            </a:r>
          </a:p>
          <a:p>
            <a:pPr>
              <a:lnSpc>
                <a:spcPct val="120000"/>
              </a:lnSpc>
            </a:pPr>
            <a:r>
              <a:rPr lang="en-US" sz="3200" dirty="0" smtClean="0"/>
              <a:t>          </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936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539431"/>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r>
              <a:rPr lang="en-US" sz="3200" dirty="0" smtClean="0"/>
              <a:t>&amp; create network.</a:t>
            </a:r>
          </a:p>
          <a:p>
            <a:pPr>
              <a:lnSpc>
                <a:spcPct val="120000"/>
              </a:lnSpc>
            </a:pPr>
            <a:r>
              <a:rPr lang="en-US" sz="3200" dirty="0" smtClean="0"/>
              <a:t>       Vertex = a cluster of a bin.  </a:t>
            </a:r>
          </a:p>
          <a:p>
            <a:pPr>
              <a:lnSpc>
                <a:spcPct val="120000"/>
              </a:lnSpc>
            </a:pPr>
            <a:r>
              <a:rPr lang="en-US" sz="3200" dirty="0" smtClean="0"/>
              <a:t>          Edge = nonempty intersection             </a:t>
            </a:r>
          </a:p>
          <a:p>
            <a:r>
              <a:rPr lang="en-US" sz="3200" dirty="0" smtClean="0"/>
              <a:t>                                 between clusters</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154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539431"/>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r>
              <a:rPr lang="en-US" sz="3200" dirty="0" smtClean="0"/>
              <a:t>&amp; create network.</a:t>
            </a:r>
          </a:p>
          <a:p>
            <a:pPr>
              <a:lnSpc>
                <a:spcPct val="120000"/>
              </a:lnSpc>
            </a:pPr>
            <a:r>
              <a:rPr lang="en-US" sz="3200" dirty="0" smtClean="0"/>
              <a:t>       Vertex = a cluster of a bin.  </a:t>
            </a:r>
          </a:p>
          <a:p>
            <a:pPr>
              <a:lnSpc>
                <a:spcPct val="120000"/>
              </a:lnSpc>
            </a:pPr>
            <a:r>
              <a:rPr lang="en-US" sz="3200" dirty="0" smtClean="0"/>
              <a:t>          Edge = nonempty intersection             </a:t>
            </a:r>
          </a:p>
          <a:p>
            <a:r>
              <a:rPr lang="en-US" sz="3200" dirty="0" smtClean="0"/>
              <a:t>                                 between clusters</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853954" y="1175930"/>
            <a:ext cx="840360" cy="914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1" idx="2"/>
          </p:cNvCxnSpPr>
          <p:nvPr/>
        </p:nvCxnSpPr>
        <p:spPr>
          <a:xfrm flipV="1">
            <a:off x="3774981" y="1555337"/>
            <a:ext cx="869280" cy="1598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2" idx="6"/>
          </p:cNvCxnSpPr>
          <p:nvPr/>
        </p:nvCxnSpPr>
        <p:spPr>
          <a:xfrm flipV="1">
            <a:off x="3916521" y="1908157"/>
            <a:ext cx="900180" cy="50292"/>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4" idx="6"/>
          </p:cNvCxnSpPr>
          <p:nvPr/>
        </p:nvCxnSpPr>
        <p:spPr>
          <a:xfrm>
            <a:off x="4835751" y="877480"/>
            <a:ext cx="851862" cy="58050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690271" y="1196325"/>
            <a:ext cx="997342" cy="25937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719191" y="1463089"/>
            <a:ext cx="966622" cy="9389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750941" y="1477523"/>
            <a:ext cx="957478" cy="43036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708419" y="1457787"/>
            <a:ext cx="643154" cy="1223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700821" y="2066379"/>
            <a:ext cx="613921" cy="5347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351573" y="1478179"/>
            <a:ext cx="850655" cy="2556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208578" y="1497451"/>
            <a:ext cx="943413"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336982" y="1507317"/>
            <a:ext cx="866495" cy="57088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7410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2450053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we made many, many choices</a:t>
            </a: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1851954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 b="76001"/>
          <a:stretch/>
        </p:blipFill>
        <p:spPr>
          <a:xfrm>
            <a:off x="1451989" y="461819"/>
            <a:ext cx="7328662" cy="3808713"/>
          </a:xfrm>
          <a:prstGeom prst="rect">
            <a:avLst/>
          </a:prstGeom>
        </p:spPr>
      </p:pic>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7" name="Rectangle 6"/>
          <p:cNvSpPr/>
          <p:nvPr/>
        </p:nvSpPr>
        <p:spPr>
          <a:xfrm>
            <a:off x="1829978" y="4270532"/>
            <a:ext cx="5836012" cy="1858970"/>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p:txBody>
      </p:sp>
      <p:sp>
        <p:nvSpPr>
          <p:cNvPr id="2" name="TextBox 1"/>
          <p:cNvSpPr txBox="1"/>
          <p:nvPr/>
        </p:nvSpPr>
        <p:spPr>
          <a:xfrm>
            <a:off x="438487" y="1526942"/>
            <a:ext cx="2389007" cy="2062103"/>
          </a:xfrm>
          <a:prstGeom prst="rect">
            <a:avLst/>
          </a:prstGeom>
          <a:noFill/>
        </p:spPr>
        <p:txBody>
          <a:bodyPr wrap="square" rtlCol="0">
            <a:spAutoFit/>
          </a:bodyPr>
          <a:lstStyle/>
          <a:p>
            <a:r>
              <a:rPr lang="en-US" sz="3200" dirty="0" smtClean="0">
                <a:solidFill>
                  <a:srgbClr val="FF0000"/>
                </a:solidFill>
              </a:rPr>
              <a:t>We chose how to model the data set</a:t>
            </a:r>
          </a:p>
        </p:txBody>
      </p:sp>
    </p:spTree>
    <p:extLst>
      <p:ext uri="{BB962C8B-B14F-4D97-AF65-F5344CB8AC3E}">
        <p14:creationId xmlns:p14="http://schemas.microsoft.com/office/powerpoint/2010/main" val="2441171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Tree>
    <p:extLst>
      <p:ext uri="{BB962C8B-B14F-4D97-AF65-F5344CB8AC3E}">
        <p14:creationId xmlns:p14="http://schemas.microsoft.com/office/powerpoint/2010/main" val="1432662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89000"/>
            <a:ext cx="9144000" cy="5810782"/>
          </a:xfrm>
          <a:prstGeom prst="rect">
            <a:avLst/>
          </a:prstGeom>
        </p:spPr>
      </p:pic>
      <p:sp>
        <p:nvSpPr>
          <p:cNvPr id="3" name="TextBox 2"/>
          <p:cNvSpPr txBox="1"/>
          <p:nvPr/>
        </p:nvSpPr>
        <p:spPr>
          <a:xfrm>
            <a:off x="3158837" y="33194"/>
            <a:ext cx="2826327" cy="646331"/>
          </a:xfrm>
          <a:prstGeom prst="rect">
            <a:avLst/>
          </a:prstGeom>
          <a:noFill/>
        </p:spPr>
        <p:txBody>
          <a:bodyPr wrap="square" rtlCol="0">
            <a:spAutoFit/>
          </a:bodyPr>
          <a:lstStyle/>
          <a:p>
            <a:pPr algn="ctr"/>
            <a:r>
              <a:rPr lang="en-US" sz="3600" dirty="0" smtClean="0">
                <a:solidFill>
                  <a:srgbClr val="7030A0"/>
                </a:solidFill>
              </a:rPr>
              <a:t>Mapper</a:t>
            </a:r>
          </a:p>
        </p:txBody>
      </p:sp>
    </p:spTree>
    <p:extLst>
      <p:ext uri="{BB962C8B-B14F-4D97-AF65-F5344CB8AC3E}">
        <p14:creationId xmlns:p14="http://schemas.microsoft.com/office/powerpoint/2010/main" val="3532911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2"/>
          <a:srcRect l="17416" t="6710" r="17316" b="74614"/>
          <a:stretch/>
        </p:blipFill>
        <p:spPr>
          <a:xfrm>
            <a:off x="1670188" y="3352252"/>
            <a:ext cx="4391200" cy="2721558"/>
          </a:xfrm>
          <a:prstGeom prst="rect">
            <a:avLst/>
          </a:prstGeom>
        </p:spPr>
      </p:pic>
      <p:pic>
        <p:nvPicPr>
          <p:cNvPr id="7" name="Picture 6"/>
          <p:cNvPicPr>
            <a:picLocks noChangeAspect="1"/>
          </p:cNvPicPr>
          <p:nvPr/>
        </p:nvPicPr>
        <p:blipFill rotWithShape="1">
          <a:blip r:embed="rId3"/>
          <a:srcRect t="26504" b="53832"/>
          <a:stretch/>
        </p:blipFill>
        <p:spPr>
          <a:xfrm>
            <a:off x="223597" y="384558"/>
            <a:ext cx="6967814" cy="2967694"/>
          </a:xfrm>
          <a:prstGeom prst="rect">
            <a:avLst/>
          </a:prstGeom>
        </p:spPr>
      </p:pic>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
        <p:nvSpPr>
          <p:cNvPr id="5" name="Rectangle 4"/>
          <p:cNvSpPr/>
          <p:nvPr/>
        </p:nvSpPr>
        <p:spPr>
          <a:xfrm>
            <a:off x="4929640" y="781833"/>
            <a:ext cx="5836012" cy="4731552"/>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a:p>
            <a:pPr>
              <a:lnSpc>
                <a:spcPct val="120000"/>
              </a:lnSpc>
            </a:pPr>
            <a:endParaRPr lang="en-US" sz="2800" dirty="0">
              <a:solidFill>
                <a:srgbClr val="0000FF"/>
              </a:solidFill>
              <a:sym typeface="Wingdings"/>
            </a:endParaRPr>
          </a:p>
          <a:p>
            <a:pPr>
              <a:lnSpc>
                <a:spcPct val="120000"/>
              </a:lnSpc>
            </a:pPr>
            <a:endParaRPr lang="en-US" sz="2800" dirty="0" smtClean="0">
              <a:solidFill>
                <a:srgbClr val="0000FF"/>
              </a:solidFill>
              <a:sym typeface="Wingdings"/>
            </a:endParaRPr>
          </a:p>
          <a:p>
            <a:pPr>
              <a:lnSpc>
                <a:spcPct val="120000"/>
              </a:lnSpc>
            </a:pPr>
            <a:endParaRPr lang="en-US" sz="2800" dirty="0">
              <a:solidFill>
                <a:srgbClr val="0000FF"/>
              </a:solidFill>
              <a:sym typeface="Wingdings"/>
            </a:endParaRPr>
          </a:p>
          <a:p>
            <a:pPr>
              <a:lnSpc>
                <a:spcPct val="120000"/>
              </a:lnSpc>
            </a:pPr>
            <a:r>
              <a:rPr lang="en-US" sz="2800" dirty="0" smtClean="0">
                <a:solidFill>
                  <a:srgbClr val="0000FF"/>
                </a:solidFill>
              </a:rPr>
              <a:t>             </a:t>
            </a:r>
            <a:r>
              <a:rPr lang="en-US" sz="2800" dirty="0" smtClean="0">
                <a:solidFill>
                  <a:srgbClr val="660066"/>
                </a:solidFill>
              </a:rPr>
              <a:t>Ex 2:  y-coordinate</a:t>
            </a:r>
          </a:p>
          <a:p>
            <a:pPr>
              <a:lnSpc>
                <a:spcPct val="120000"/>
              </a:lnSpc>
            </a:pPr>
            <a:r>
              <a:rPr lang="en-US" sz="2800" dirty="0" smtClean="0">
                <a:solidFill>
                  <a:srgbClr val="660066"/>
                </a:solidFill>
              </a:rPr>
              <a:t>                   g : (x, y, z) </a:t>
            </a:r>
            <a:r>
              <a:rPr lang="en-US" sz="2800" dirty="0" smtClean="0">
                <a:solidFill>
                  <a:srgbClr val="660066"/>
                </a:solidFill>
                <a:sym typeface="Wingdings"/>
              </a:rPr>
              <a:t> y</a:t>
            </a:r>
            <a:endParaRPr lang="en-US" sz="2800" dirty="0" smtClean="0">
              <a:solidFill>
                <a:srgbClr val="660066"/>
              </a:solidFill>
            </a:endParaRPr>
          </a:p>
          <a:p>
            <a:pPr>
              <a:lnSpc>
                <a:spcPct val="120000"/>
              </a:lnSpc>
            </a:pPr>
            <a:endParaRPr lang="en-US" sz="2800" dirty="0"/>
          </a:p>
        </p:txBody>
      </p:sp>
    </p:spTree>
    <p:extLst>
      <p:ext uri="{BB962C8B-B14F-4D97-AF65-F5344CB8AC3E}">
        <p14:creationId xmlns:p14="http://schemas.microsoft.com/office/powerpoint/2010/main" val="376964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6504" b="53832"/>
          <a:stretch/>
        </p:blipFill>
        <p:spPr>
          <a:xfrm>
            <a:off x="223597" y="384558"/>
            <a:ext cx="6967814" cy="2967694"/>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solidFill>
                  <a:srgbClr val="660066"/>
                </a:solidFill>
              </a:rPr>
              <a:t>http://</a:t>
            </a:r>
            <a:r>
              <a:rPr lang="en-US" sz="2200" dirty="0" err="1" smtClean="0">
                <a:solidFill>
                  <a:srgbClr val="660066"/>
                </a:solidFill>
              </a:rPr>
              <a:t>www.nature.com</a:t>
            </a:r>
            <a:r>
              <a:rPr lang="en-US" sz="2200" dirty="0" smtClean="0">
                <a:solidFill>
                  <a:srgbClr val="660066"/>
                </a:solidFill>
              </a:rPr>
              <a:t>/</a:t>
            </a:r>
            <a:r>
              <a:rPr lang="en-US" sz="2200" dirty="0" err="1" smtClean="0">
                <a:solidFill>
                  <a:srgbClr val="660066"/>
                </a:solidFill>
              </a:rPr>
              <a:t>srep</a:t>
            </a:r>
            <a:r>
              <a:rPr lang="en-US" sz="2200" dirty="0" smtClean="0">
                <a:solidFill>
                  <a:srgbClr val="660066"/>
                </a:solidFill>
              </a:rPr>
              <a:t>/2013/130207/srep01236/full/srep01236.html</a:t>
            </a:r>
            <a:endParaRPr lang="en-US" sz="2200" dirty="0">
              <a:solidFill>
                <a:srgbClr val="660066"/>
              </a:solidFill>
            </a:endParaRPr>
          </a:p>
        </p:txBody>
      </p:sp>
      <p:sp>
        <p:nvSpPr>
          <p:cNvPr id="5" name="Rectangle 4"/>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3" name="TextBox 2"/>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
        <p:nvSpPr>
          <p:cNvPr id="6" name="Rectangle 5"/>
          <p:cNvSpPr/>
          <p:nvPr/>
        </p:nvSpPr>
        <p:spPr>
          <a:xfrm>
            <a:off x="510863" y="3163881"/>
            <a:ext cx="8304271" cy="3252172"/>
          </a:xfrm>
          <a:prstGeom prst="rect">
            <a:avLst/>
          </a:prstGeom>
        </p:spPr>
        <p:txBody>
          <a:bodyPr wrap="square">
            <a:spAutoFit/>
          </a:bodyPr>
          <a:lstStyle/>
          <a:p>
            <a:r>
              <a:rPr lang="en-US" sz="3200" dirty="0" smtClean="0"/>
              <a:t>Possible filter functions:</a:t>
            </a:r>
          </a:p>
          <a:p>
            <a:pPr marL="514350" indent="574675">
              <a:lnSpc>
                <a:spcPct val="150000"/>
              </a:lnSpc>
            </a:pPr>
            <a:r>
              <a:rPr lang="en-US" sz="3200" dirty="0" smtClean="0"/>
              <a:t>Principle component analysis</a:t>
            </a:r>
          </a:p>
          <a:p>
            <a:pPr marL="514350" indent="574675">
              <a:lnSpc>
                <a:spcPct val="150000"/>
              </a:lnSpc>
            </a:pPr>
            <a:r>
              <a:rPr lang="en-US" sz="3200" dirty="0" smtClean="0"/>
              <a:t>L-infinity centrality:  </a:t>
            </a:r>
          </a:p>
          <a:p>
            <a:pPr marL="514350" indent="574675" algn="ctr"/>
            <a:r>
              <a:rPr lang="en-US" sz="3200" dirty="0" smtClean="0"/>
              <a:t>f(x) = max{d(x, p) : p in data set}</a:t>
            </a:r>
          </a:p>
          <a:p>
            <a:pPr marL="514350" indent="574675">
              <a:lnSpc>
                <a:spcPct val="150000"/>
              </a:lnSpc>
            </a:pPr>
            <a:r>
              <a:rPr lang="en-US" sz="3200" dirty="0" smtClean="0"/>
              <a:t>Norm:   f(x) = ||x || = length of x</a:t>
            </a:r>
            <a:endParaRPr lang="en-US" sz="3200" dirty="0"/>
          </a:p>
        </p:txBody>
      </p:sp>
    </p:spTree>
    <p:extLst>
      <p:ext uri="{BB962C8B-B14F-4D97-AF65-F5344CB8AC3E}">
        <p14:creationId xmlns:p14="http://schemas.microsoft.com/office/powerpoint/2010/main" val="3458460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4" name="Rectangle 3"/>
          <p:cNvSpPr/>
          <p:nvPr/>
        </p:nvSpPr>
        <p:spPr>
          <a:xfrm>
            <a:off x="1845100" y="2862307"/>
            <a:ext cx="5836012" cy="3919022"/>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t>         </a:t>
            </a: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p>
          <a:p>
            <a:pPr>
              <a:lnSpc>
                <a:spcPct val="120000"/>
              </a:lnSpc>
            </a:pPr>
            <a:endParaRPr lang="en-US" sz="2000" dirty="0" smtClean="0">
              <a:solidFill>
                <a:srgbClr val="0000FF"/>
              </a:solidFill>
            </a:endParaRPr>
          </a:p>
          <a:p>
            <a:pPr>
              <a:lnSpc>
                <a:spcPct val="120000"/>
              </a:lnSpc>
            </a:pPr>
            <a:r>
              <a:rPr lang="en-US" sz="3200" dirty="0" smtClean="0">
                <a:solidFill>
                  <a:srgbClr val="660066"/>
                </a:solidFill>
              </a:rPr>
              <a:t>If equal length intervals:</a:t>
            </a:r>
          </a:p>
          <a:p>
            <a:pPr>
              <a:lnSpc>
                <a:spcPct val="120000"/>
              </a:lnSpc>
            </a:pPr>
            <a:r>
              <a:rPr lang="en-US" sz="3200" dirty="0">
                <a:solidFill>
                  <a:srgbClr val="660066"/>
                </a:solidFill>
              </a:rPr>
              <a:t>	</a:t>
            </a:r>
            <a:r>
              <a:rPr lang="en-US" sz="3200" dirty="0" smtClean="0">
                <a:solidFill>
                  <a:srgbClr val="660066"/>
                </a:solidFill>
              </a:rPr>
              <a:t>	Choose length.</a:t>
            </a:r>
          </a:p>
          <a:p>
            <a:pPr>
              <a:lnSpc>
                <a:spcPct val="120000"/>
              </a:lnSpc>
            </a:pPr>
            <a:r>
              <a:rPr lang="en-US" sz="3200" dirty="0">
                <a:solidFill>
                  <a:srgbClr val="660066"/>
                </a:solidFill>
              </a:rPr>
              <a:t>	</a:t>
            </a:r>
            <a:r>
              <a:rPr lang="en-US" sz="3200" dirty="0" smtClean="0">
                <a:solidFill>
                  <a:srgbClr val="660066"/>
                </a:solidFill>
              </a:rPr>
              <a:t>	Choose % overlap.</a:t>
            </a:r>
            <a:endParaRPr lang="en-US" sz="3200" dirty="0">
              <a:solidFill>
                <a:srgbClr val="660066"/>
              </a:solidFill>
            </a:endParaRPr>
          </a:p>
          <a:p>
            <a:pPr>
              <a:lnSpc>
                <a:spcPct val="120000"/>
              </a:lnSpc>
            </a:pPr>
            <a:endParaRPr lang="en-US" sz="2800" dirty="0" smtClean="0">
              <a:solidFill>
                <a:srgbClr val="0000FF"/>
              </a:solidFill>
            </a:endParaRPr>
          </a:p>
        </p:txBody>
      </p:sp>
      <p:sp>
        <p:nvSpPr>
          <p:cNvPr id="5" name="TextBox 4"/>
          <p:cNvSpPr txBox="1"/>
          <p:nvPr/>
        </p:nvSpPr>
        <p:spPr>
          <a:xfrm>
            <a:off x="677187" y="1088517"/>
            <a:ext cx="2337599" cy="584776"/>
          </a:xfrm>
          <a:prstGeom prst="rect">
            <a:avLst/>
          </a:prstGeom>
          <a:noFill/>
        </p:spPr>
        <p:txBody>
          <a:bodyPr wrap="square" rtlCol="0">
            <a:spAutoFit/>
          </a:bodyPr>
          <a:lstStyle/>
          <a:p>
            <a:r>
              <a:rPr lang="en-US" sz="3200" dirty="0" smtClean="0">
                <a:solidFill>
                  <a:srgbClr val="FF0000"/>
                </a:solidFill>
              </a:rPr>
              <a:t>Chose bins</a:t>
            </a:r>
          </a:p>
        </p:txBody>
      </p:sp>
    </p:spTree>
    <p:extLst>
      <p:ext uri="{BB962C8B-B14F-4D97-AF65-F5344CB8AC3E}">
        <p14:creationId xmlns:p14="http://schemas.microsoft.com/office/powerpoint/2010/main" val="4230870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2164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3"/>
          <a:srcRect r="60000"/>
          <a:stretch/>
        </p:blipFill>
        <p:spPr>
          <a:xfrm>
            <a:off x="5120691" y="705478"/>
            <a:ext cx="3657600" cy="5791487"/>
          </a:xfrm>
          <a:prstGeom prst="rect">
            <a:avLst/>
          </a:prstGeom>
        </p:spPr>
      </p:pic>
      <p:cxnSp>
        <p:nvCxnSpPr>
          <p:cNvPr id="5" name="Straight Arrow Connector 4"/>
          <p:cNvCxnSpPr/>
          <p:nvPr/>
        </p:nvCxnSpPr>
        <p:spPr>
          <a:xfrm>
            <a:off x="4218564" y="3555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25983" y="228588"/>
            <a:ext cx="7620490" cy="830997"/>
          </a:xfrm>
          <a:prstGeom prst="rect">
            <a:avLst/>
          </a:prstGeom>
          <a:noFill/>
        </p:spPr>
        <p:txBody>
          <a:bodyPr wrap="square" rtlCol="0">
            <a:spAutoFit/>
          </a:bodyPr>
          <a:lstStyle/>
          <a:p>
            <a:r>
              <a:rPr lang="en-US" sz="4800" dirty="0" smtClean="0">
                <a:solidFill>
                  <a:srgbClr val="FF0000"/>
                </a:solidFill>
              </a:rPr>
              <a:t>Create overlapping bins: </a:t>
            </a:r>
          </a:p>
        </p:txBody>
      </p:sp>
    </p:spTree>
    <p:extLst>
      <p:ext uri="{BB962C8B-B14F-4D97-AF65-F5344CB8AC3E}">
        <p14:creationId xmlns:p14="http://schemas.microsoft.com/office/powerpoint/2010/main" val="2470203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5" name="Picture 4"/>
          <p:cNvPicPr>
            <a:picLocks noChangeAspect="1"/>
          </p:cNvPicPr>
          <p:nvPr/>
        </p:nvPicPr>
        <p:blipFill rotWithShape="1">
          <a:blip r:embed="rId2"/>
          <a:srcRect t="67722" b="-190"/>
          <a:stretch/>
        </p:blipFill>
        <p:spPr>
          <a:xfrm>
            <a:off x="4179017" y="429608"/>
            <a:ext cx="3900688" cy="2743200"/>
          </a:xfrm>
          <a:prstGeom prst="rect">
            <a:avLst/>
          </a:prstGeom>
        </p:spPr>
      </p:pic>
      <p:sp>
        <p:nvSpPr>
          <p:cNvPr id="6" name="Rectangle 5"/>
          <p:cNvSpPr/>
          <p:nvPr/>
        </p:nvSpPr>
        <p:spPr>
          <a:xfrm>
            <a:off x="3631701" y="3674568"/>
            <a:ext cx="5894081" cy="2074414"/>
          </a:xfrm>
          <a:prstGeom prst="rect">
            <a:avLst/>
          </a:prstGeom>
        </p:spPr>
        <p:txBody>
          <a:bodyPr wrap="square">
            <a:spAutoFit/>
          </a:bodyPr>
          <a:lstStyle/>
          <a:p>
            <a:pPr>
              <a:lnSpc>
                <a:spcPct val="120000"/>
              </a:lnSpc>
            </a:pPr>
            <a:r>
              <a:rPr lang="en-US" sz="2800" dirty="0" smtClean="0"/>
              <a:t> Cluster each bin &amp; create network.</a:t>
            </a:r>
          </a:p>
          <a:p>
            <a:pPr>
              <a:lnSpc>
                <a:spcPct val="120000"/>
              </a:lnSpc>
            </a:pPr>
            <a:r>
              <a:rPr lang="en-US" sz="2800" dirty="0" smtClean="0"/>
              <a:t>        Vertex = a cluster of a bin.  </a:t>
            </a:r>
          </a:p>
          <a:p>
            <a:pPr>
              <a:lnSpc>
                <a:spcPct val="120000"/>
              </a:lnSpc>
            </a:pPr>
            <a:r>
              <a:rPr lang="en-US" sz="2800" dirty="0" smtClean="0"/>
              <a:t>          Edge = nonempty intersection             </a:t>
            </a:r>
          </a:p>
          <a:p>
            <a:r>
              <a:rPr lang="en-US" sz="2800" dirty="0" smtClean="0"/>
              <a:t>                                 between clusters</a:t>
            </a:r>
            <a:endParaRPr lang="en-US" sz="2800" dirty="0"/>
          </a:p>
        </p:txBody>
      </p:sp>
      <p:sp>
        <p:nvSpPr>
          <p:cNvPr id="7" name="TextBox 6"/>
          <p:cNvSpPr txBox="1"/>
          <p:nvPr/>
        </p:nvSpPr>
        <p:spPr>
          <a:xfrm>
            <a:off x="516924" y="664429"/>
            <a:ext cx="2434368" cy="4770536"/>
          </a:xfrm>
          <a:prstGeom prst="rect">
            <a:avLst/>
          </a:prstGeom>
          <a:noFill/>
        </p:spPr>
        <p:txBody>
          <a:bodyPr wrap="square" rtlCol="0">
            <a:spAutoFit/>
          </a:bodyPr>
          <a:lstStyle/>
          <a:p>
            <a:r>
              <a:rPr lang="en-US" sz="3200" dirty="0" smtClean="0">
                <a:solidFill>
                  <a:srgbClr val="FF0000"/>
                </a:solidFill>
              </a:rPr>
              <a:t>Chose how to cluster.</a:t>
            </a:r>
          </a:p>
          <a:p>
            <a:endParaRPr lang="en-US" sz="1600" dirty="0">
              <a:solidFill>
                <a:srgbClr val="660066"/>
              </a:solidFill>
            </a:endParaRPr>
          </a:p>
          <a:p>
            <a:r>
              <a:rPr lang="en-US" sz="3200" dirty="0" smtClean="0">
                <a:solidFill>
                  <a:srgbClr val="660066"/>
                </a:solidFill>
              </a:rPr>
              <a:t>Normally need a definition of distance between data points</a:t>
            </a:r>
          </a:p>
          <a:p>
            <a:endParaRPr lang="en-US" sz="3200" dirty="0" smtClean="0">
              <a:solidFill>
                <a:srgbClr val="FF0000"/>
              </a:solidFill>
            </a:endParaRPr>
          </a:p>
        </p:txBody>
      </p:sp>
      <p:pic>
        <p:nvPicPr>
          <p:cNvPr id="8" name="Picture 7"/>
          <p:cNvPicPr>
            <a:picLocks noChangeAspect="1"/>
          </p:cNvPicPr>
          <p:nvPr/>
        </p:nvPicPr>
        <p:blipFill rotWithShape="1">
          <a:blip r:embed="rId3"/>
          <a:srcRect t="52669" b="32396"/>
          <a:stretch/>
        </p:blipFill>
        <p:spPr>
          <a:xfrm>
            <a:off x="262714" y="5236918"/>
            <a:ext cx="3166261" cy="1024128"/>
          </a:xfrm>
          <a:prstGeom prst="rect">
            <a:avLst/>
          </a:prstGeom>
        </p:spPr>
      </p:pic>
    </p:spTree>
    <p:extLst>
      <p:ext uri="{BB962C8B-B14F-4D97-AF65-F5344CB8AC3E}">
        <p14:creationId xmlns:p14="http://schemas.microsoft.com/office/powerpoint/2010/main" val="1518592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a:t>
            </a:r>
            <a:r>
              <a:rPr lang="en-US" sz="9600" dirty="0">
                <a:solidFill>
                  <a:srgbClr val="FF0000"/>
                </a:solidFill>
              </a:rPr>
              <a:t>Many, many choices were made </a:t>
            </a:r>
            <a:endParaRPr lang="en-US" sz="9600" dirty="0" smtClean="0">
              <a:solidFill>
                <a:srgbClr val="FF0000"/>
              </a:solidFill>
            </a:endParaRP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1170124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970" y="138811"/>
            <a:ext cx="8422006" cy="4278094"/>
          </a:xfrm>
          <a:prstGeom prst="rect">
            <a:avLst/>
          </a:prstGeom>
          <a:noFill/>
        </p:spPr>
        <p:txBody>
          <a:bodyPr wrap="square" rtlCol="0">
            <a:spAutoFit/>
          </a:bodyPr>
          <a:lstStyle/>
          <a:p>
            <a:pPr algn="ctr"/>
            <a:r>
              <a:rPr lang="en-US" sz="3200" dirty="0">
                <a:solidFill>
                  <a:srgbClr val="FF0000"/>
                </a:solidFill>
              </a:rPr>
              <a:t>Note: Many, many choices were made </a:t>
            </a:r>
          </a:p>
          <a:p>
            <a:pPr algn="ctr"/>
            <a:endParaRPr lang="en-US" sz="2400" dirty="0" smtClean="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3200" dirty="0" smtClean="0">
              <a:solidFill>
                <a:srgbClr val="000000"/>
              </a:solidFill>
            </a:endParaRP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789989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we made many, many choices</a:t>
            </a:r>
          </a:p>
          <a:p>
            <a:pPr algn="ctr"/>
            <a:endParaRPr lang="en-US" sz="2400" dirty="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568877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5194286" y="768948"/>
            <a:ext cx="3949714" cy="560199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
        <p:nvSpPr>
          <p:cNvPr id="6" name="Rectangle 5"/>
          <p:cNvSpPr/>
          <p:nvPr/>
        </p:nvSpPr>
        <p:spPr>
          <a:xfrm>
            <a:off x="6129674" y="6488668"/>
            <a:ext cx="2368534" cy="369332"/>
          </a:xfrm>
          <a:prstGeom prst="rect">
            <a:avLst/>
          </a:prstGeom>
        </p:spPr>
        <p:txBody>
          <a:bodyPr wrap="none">
            <a:spAutoFit/>
          </a:bodyPr>
          <a:lstStyle/>
          <a:p>
            <a:r>
              <a:rPr lang="en-US" dirty="0">
                <a:hlinkClick r:id="rId4"/>
              </a:rPr>
              <a:t>https://xkcd.com/882</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651334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a:t>
            </a:r>
            <a:r>
              <a:rPr lang="en-US" sz="3200" dirty="0">
                <a:solidFill>
                  <a:srgbClr val="FF0000"/>
                </a:solidFill>
              </a:rPr>
              <a:t>M</a:t>
            </a:r>
            <a:r>
              <a:rPr lang="en-US" sz="3200" dirty="0" smtClean="0">
                <a:solidFill>
                  <a:srgbClr val="FF0000"/>
                </a:solidFill>
              </a:rPr>
              <a:t>any, many </a:t>
            </a:r>
            <a:r>
              <a:rPr lang="en-US" sz="3200" dirty="0">
                <a:solidFill>
                  <a:srgbClr val="FF0000"/>
                </a:solidFill>
              </a:rPr>
              <a:t>choices </a:t>
            </a:r>
            <a:r>
              <a:rPr lang="en-US" sz="3200" dirty="0" smtClean="0">
                <a:solidFill>
                  <a:srgbClr val="FF0000"/>
                </a:solidFill>
              </a:rPr>
              <a:t>were </a:t>
            </a:r>
            <a:r>
              <a:rPr lang="en-US" sz="3200" dirty="0">
                <a:solidFill>
                  <a:srgbClr val="FF0000"/>
                </a:solidFill>
              </a:rPr>
              <a:t>made </a:t>
            </a:r>
            <a:endParaRPr lang="en-US" sz="3200" dirty="0" smtClean="0">
              <a:solidFill>
                <a:srgbClr val="FF0000"/>
              </a:solidFill>
            </a:endParaRPr>
          </a:p>
          <a:p>
            <a:pPr algn="ctr"/>
            <a:endParaRPr lang="en-US" sz="2400" dirty="0" smtClean="0">
              <a:solidFill>
                <a:srgbClr val="00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  vs.   robustness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801560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244096"/>
            <a:ext cx="9144000" cy="5632809"/>
          </a:xfrm>
          <a:prstGeom prst="rect">
            <a:avLst/>
          </a:prstGeom>
        </p:spPr>
      </p:pic>
      <p:sp>
        <p:nvSpPr>
          <p:cNvPr id="4" name="Rectangle 3"/>
          <p:cNvSpPr/>
          <p:nvPr/>
        </p:nvSpPr>
        <p:spPr>
          <a:xfrm>
            <a:off x="1661460" y="208528"/>
            <a:ext cx="5821081" cy="1446550"/>
          </a:xfrm>
          <a:prstGeom prst="rect">
            <a:avLst/>
          </a:prstGeom>
        </p:spPr>
        <p:txBody>
          <a:bodyPr wrap="none">
            <a:spAutoFit/>
          </a:bodyPr>
          <a:lstStyle/>
          <a:p>
            <a:r>
              <a:rPr lang="en-US" sz="4400" dirty="0">
                <a:hlinkClick r:id="rId3"/>
              </a:rPr>
              <a:t>http://www.ayasdi.com</a:t>
            </a:r>
            <a:r>
              <a:rPr lang="en-US" sz="4400" dirty="0" smtClean="0">
                <a:hlinkClick r:id="rId3"/>
              </a:rPr>
              <a:t>/</a:t>
            </a:r>
            <a:endParaRPr lang="en-US" sz="4400" dirty="0" smtClean="0"/>
          </a:p>
          <a:p>
            <a:endParaRPr lang="en-US" sz="4400" dirty="0"/>
          </a:p>
        </p:txBody>
      </p:sp>
    </p:spTree>
    <p:extLst>
      <p:ext uri="{BB962C8B-B14F-4D97-AF65-F5344CB8AC3E}">
        <p14:creationId xmlns:p14="http://schemas.microsoft.com/office/powerpoint/2010/main" val="1118035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455" y="174609"/>
            <a:ext cx="8627759" cy="6093954"/>
          </a:xfrm>
          <a:prstGeom prst="rect">
            <a:avLst/>
          </a:prstGeom>
        </p:spPr>
        <p:txBody>
          <a:bodyPr wrap="square" lIns="91419" tIns="45709" rIns="91419" bIns="45709">
            <a:spAutoFit/>
          </a:bodyPr>
          <a:lstStyle/>
          <a:p>
            <a:r>
              <a:rPr lang="en-US" sz="3000" dirty="0" smtClean="0"/>
              <a:t>Topological Data Analysis (TDA): Three key ideas of topology that make extracting of patterns via shape possible. </a:t>
            </a:r>
          </a:p>
          <a:p>
            <a:endParaRPr lang="en-US" sz="3000" dirty="0"/>
          </a:p>
          <a:p>
            <a:r>
              <a:rPr lang="en-US" sz="3000" i="1" dirty="0" smtClean="0"/>
              <a:t>1.)  coordinate free</a:t>
            </a:r>
            <a:r>
              <a:rPr lang="en-US" sz="3000" dirty="0" smtClean="0"/>
              <a:t>. </a:t>
            </a:r>
          </a:p>
          <a:p>
            <a:endParaRPr lang="en-US" sz="3000" dirty="0"/>
          </a:p>
          <a:p>
            <a:pPr marL="285683" indent="-285683">
              <a:buFont typeface="Arial"/>
              <a:buChar char="•"/>
            </a:pPr>
            <a:r>
              <a:rPr lang="en-US" sz="3000" dirty="0" smtClean="0"/>
              <a:t>No dependence on the coordinate system chosen. </a:t>
            </a:r>
          </a:p>
          <a:p>
            <a:endParaRPr lang="en-US" sz="3000" dirty="0"/>
          </a:p>
          <a:p>
            <a:pPr marL="285683" indent="-285683">
              <a:buFont typeface="Arial"/>
              <a:buChar char="•"/>
            </a:pPr>
            <a:r>
              <a:rPr lang="en-US" sz="3000" dirty="0" smtClean="0"/>
              <a:t>Can compare data derived from different platforms</a:t>
            </a:r>
          </a:p>
          <a:p>
            <a:endParaRPr lang="en-US" sz="3000" dirty="0"/>
          </a:p>
          <a:p>
            <a:pPr marL="285683" indent="-285683">
              <a:buFont typeface="Arial"/>
              <a:buChar char="•"/>
            </a:pPr>
            <a:r>
              <a:rPr lang="en-US" sz="3000" dirty="0" smtClean="0"/>
              <a:t>vital when one is studying data collected with different technologies, or from different labs when the methodologies cannot be standardized. </a:t>
            </a:r>
            <a:endParaRPr lang="en-US" sz="3000" dirty="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3086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p>
          <a:p>
            <a:r>
              <a:rPr lang="en-US" sz="3200" dirty="0" smtClean="0"/>
              <a:t> </a:t>
            </a:r>
            <a:endParaRPr lang="en-US" sz="3200" dirty="0"/>
          </a:p>
          <a:p>
            <a:r>
              <a:rPr lang="en-US" sz="3200" i="1" dirty="0" smtClean="0"/>
              <a:t>2.) invariant under “small” deformations</a:t>
            </a:r>
            <a:r>
              <a:rPr lang="en-US" sz="3200" dirty="0" smtClean="0"/>
              <a:t>. </a:t>
            </a:r>
          </a:p>
          <a:p>
            <a:endParaRPr lang="en-US" sz="3200" dirty="0"/>
          </a:p>
          <a:p>
            <a:pPr marL="285683" indent="-285683">
              <a:buFont typeface="Arial"/>
              <a:buChar char="•"/>
            </a:pPr>
            <a:r>
              <a:rPr lang="en-US" sz="3200" dirty="0" smtClean="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smtClean="0"/>
              <a:t>Figure from http://</a:t>
            </a:r>
            <a:r>
              <a:rPr lang="en-US" dirty="0" err="1" smtClean="0"/>
              <a:t>comptop.stanford.edu</a:t>
            </a:r>
            <a:r>
              <a:rPr lang="en-US" dirty="0" smtClean="0"/>
              <a:t>/u/preprints/</a:t>
            </a:r>
            <a:r>
              <a:rPr lang="en-US" dirty="0" err="1" smtClean="0"/>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smtClean="0">
                <a:solidFill>
                  <a:schemeClr val="bg1">
                    <a:lumMod val="50000"/>
                  </a:schemeClr>
                </a:solidFill>
              </a:rPr>
              <a:t>Topological </a:t>
            </a:r>
            <a:r>
              <a:rPr lang="en-US" sz="1100" dirty="0">
                <a:solidFill>
                  <a:schemeClr val="bg1">
                    <a:lumMod val="50000"/>
                  </a:schemeClr>
                </a:solidFill>
              </a:rPr>
              <a:t>Methods for the Analysis of High Dimensional</a:t>
            </a:r>
          </a:p>
          <a:p>
            <a:r>
              <a:rPr lang="en-US" sz="1100" dirty="0">
                <a:solidFill>
                  <a:schemeClr val="bg1">
                    <a:lumMod val="50000"/>
                  </a:schemeClr>
                </a:solidFill>
              </a:rPr>
              <a:t>Data Sets and 3D Object </a:t>
            </a:r>
            <a:r>
              <a:rPr lang="en-US" sz="1100" dirty="0" smtClean="0">
                <a:solidFill>
                  <a:schemeClr val="bg1">
                    <a:lumMod val="50000"/>
                  </a:schemeClr>
                </a:solidFill>
              </a:rPr>
              <a:t>Recognition, Singh, </a:t>
            </a:r>
            <a:r>
              <a:rPr lang="en-US" sz="1100" dirty="0" err="1" smtClean="0">
                <a:solidFill>
                  <a:schemeClr val="bg1">
                    <a:lumMod val="50000"/>
                  </a:schemeClr>
                </a:solidFill>
              </a:rPr>
              <a:t>Mémoli</a:t>
            </a:r>
            <a:r>
              <a:rPr lang="en-US" sz="1100" dirty="0" smtClean="0">
                <a:solidFill>
                  <a:schemeClr val="bg1">
                    <a:lumMod val="50000"/>
                  </a:schemeClr>
                </a:solidFill>
              </a:rPr>
              <a:t>, </a:t>
            </a:r>
            <a:r>
              <a:rPr lang="en-US" sz="1100" dirty="0" err="1" smtClean="0">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465887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6582" y="15118"/>
            <a:ext cx="3129685" cy="6778776"/>
          </a:xfrm>
          <a:prstGeom prst="rect">
            <a:avLst/>
          </a:prstGeom>
        </p:spPr>
      </p:pic>
      <p:sp>
        <p:nvSpPr>
          <p:cNvPr id="3" name="Rectangle 2"/>
          <p:cNvSpPr/>
          <p:nvPr/>
        </p:nvSpPr>
        <p:spPr>
          <a:xfrm>
            <a:off x="262976" y="83901"/>
            <a:ext cx="5270636" cy="6832617"/>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endParaRPr lang="en-US" sz="3200" dirty="0"/>
          </a:p>
          <a:p>
            <a:endParaRPr lang="en-US" sz="3200" dirty="0"/>
          </a:p>
          <a:p>
            <a:r>
              <a:rPr lang="en-US" sz="3200" i="1" dirty="0" smtClean="0"/>
              <a:t>3.)  compressed representations of shapes</a:t>
            </a:r>
            <a:r>
              <a:rPr lang="en-US" sz="3200" dirty="0" smtClean="0"/>
              <a:t>. </a:t>
            </a:r>
          </a:p>
          <a:p>
            <a:endParaRPr lang="en-US" sz="1600" dirty="0"/>
          </a:p>
          <a:p>
            <a:pPr marL="285683" indent="-285683">
              <a:buFont typeface="Arial"/>
              <a:buChar char="•"/>
            </a:pPr>
            <a:r>
              <a:rPr lang="en-US" sz="3200" dirty="0" smtClean="0"/>
              <a:t>Input:  dataset with thousands of points</a:t>
            </a:r>
          </a:p>
          <a:p>
            <a:pPr marL="285683" indent="-285683">
              <a:lnSpc>
                <a:spcPct val="150000"/>
              </a:lnSpc>
              <a:buFont typeface="Arial"/>
              <a:buChar char="•"/>
            </a:pPr>
            <a:r>
              <a:rPr lang="en-US" sz="3200" dirty="0" smtClean="0"/>
              <a:t>Output: network with </a:t>
            </a:r>
          </a:p>
          <a:p>
            <a:r>
              <a:rPr lang="en-US" sz="3200" dirty="0"/>
              <a:t> </a:t>
            </a:r>
            <a:r>
              <a:rPr lang="en-US" sz="3200" dirty="0" smtClean="0"/>
              <a:t>  13 vertices and 12 edges. </a:t>
            </a:r>
          </a:p>
          <a:p>
            <a:endParaRPr lang="en-US" dirty="0"/>
          </a:p>
          <a:p>
            <a:endParaRPr lang="en-US" dirty="0"/>
          </a:p>
          <a:p>
            <a:pPr marL="342819" indent="-342819">
              <a:buAutoNum type="alphaUcParenR"/>
            </a:pPr>
            <a:endParaRPr lang="en-US" dirty="0" smtClean="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191365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1522775" y="695162"/>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389901" y="1028045"/>
            <a:ext cx="1874917" cy="1077218"/>
          </a:xfrm>
          <a:prstGeom prst="rect">
            <a:avLst/>
          </a:prstGeom>
          <a:noFill/>
        </p:spPr>
        <p:txBody>
          <a:bodyPr wrap="square" rtlCol="0">
            <a:spAutoFit/>
          </a:bodyPr>
          <a:lstStyle/>
          <a:p>
            <a:r>
              <a:rPr lang="en-US" sz="3200" dirty="0" smtClean="0">
                <a:solidFill>
                  <a:srgbClr val="FF0000"/>
                </a:solidFill>
              </a:rPr>
              <a:t>Chose filter </a:t>
            </a:r>
          </a:p>
        </p:txBody>
      </p:sp>
      <p:sp>
        <p:nvSpPr>
          <p:cNvPr id="2" name="TextBox 1"/>
          <p:cNvSpPr txBox="1"/>
          <p:nvPr/>
        </p:nvSpPr>
        <p:spPr>
          <a:xfrm>
            <a:off x="1134018" y="4338928"/>
            <a:ext cx="6269073" cy="584776"/>
          </a:xfrm>
          <a:prstGeom prst="rect">
            <a:avLst/>
          </a:prstGeom>
          <a:noFill/>
        </p:spPr>
        <p:txBody>
          <a:bodyPr wrap="square" rtlCol="0">
            <a:spAutoFit/>
          </a:bodyPr>
          <a:lstStyle/>
          <a:p>
            <a:r>
              <a:rPr lang="en-US" sz="3200" dirty="0" smtClean="0"/>
              <a:t>Only need to cover the data points.</a:t>
            </a:r>
          </a:p>
        </p:txBody>
      </p:sp>
    </p:spTree>
    <p:extLst>
      <p:ext uri="{BB962C8B-B14F-4D97-AF65-F5344CB8AC3E}">
        <p14:creationId xmlns:p14="http://schemas.microsoft.com/office/powerpoint/2010/main" val="340899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pic>
        <p:nvPicPr>
          <p:cNvPr id="6" name="Picture 5"/>
          <p:cNvPicPr>
            <a:picLocks noChangeAspect="1"/>
          </p:cNvPicPr>
          <p:nvPr/>
        </p:nvPicPr>
        <p:blipFill rotWithShape="1">
          <a:blip r:embed="rId3"/>
          <a:srcRect r="60000"/>
          <a:stretch/>
        </p:blipFill>
        <p:spPr>
          <a:xfrm>
            <a:off x="5120691" y="-310522"/>
            <a:ext cx="3657600" cy="5791487"/>
          </a:xfrm>
          <a:prstGeom prst="rect">
            <a:avLst/>
          </a:prstGeom>
        </p:spPr>
      </p:pic>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134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292" y="135584"/>
            <a:ext cx="8881707" cy="6329937"/>
          </a:xfrm>
          <a:prstGeom prst="rect">
            <a:avLst/>
          </a:prstGeom>
          <a:noFill/>
        </p:spPr>
        <p:txBody>
          <a:bodyPr wrap="square" rtlCol="0">
            <a:spAutoFit/>
          </a:bodyPr>
          <a:lstStyle/>
          <a:p>
            <a:r>
              <a:rPr lang="en-US" sz="3200" dirty="0" smtClean="0">
                <a:solidFill>
                  <a:srgbClr val="008000"/>
                </a:solidFill>
              </a:rPr>
              <a:t>Application 3 (in paper):  Basketball</a:t>
            </a:r>
          </a:p>
          <a:p>
            <a:endParaRPr lang="en-US" sz="1200" dirty="0"/>
          </a:p>
          <a:p>
            <a:r>
              <a:rPr lang="en-US" sz="3200" dirty="0" smtClean="0">
                <a:solidFill>
                  <a:srgbClr val="0000FF"/>
                </a:solidFill>
              </a:rPr>
              <a:t>Data:  </a:t>
            </a:r>
            <a:r>
              <a:rPr lang="en-US" sz="3200" dirty="0" smtClean="0"/>
              <a:t>rates </a:t>
            </a:r>
            <a:r>
              <a:rPr lang="en-US" sz="3200" dirty="0"/>
              <a:t>(per minute played) of rebounds, assists, turnovers, steals, blocked shots, personal fouls, and points </a:t>
            </a:r>
            <a:r>
              <a:rPr lang="en-US" sz="3200" dirty="0" smtClean="0"/>
              <a:t>scored for 452 players.</a:t>
            </a:r>
          </a:p>
          <a:p>
            <a:endParaRPr lang="en-US" sz="2000" dirty="0" smtClean="0">
              <a:sym typeface="Wingdings"/>
            </a:endParaRPr>
          </a:p>
          <a:p>
            <a:r>
              <a:rPr lang="en-US" sz="3200" dirty="0" smtClean="0">
                <a:sym typeface="Wingdings"/>
              </a:rPr>
              <a:t>                   </a:t>
            </a:r>
            <a:r>
              <a:rPr lang="en-US" sz="3200" dirty="0" smtClean="0"/>
              <a:t>Input:  452 points in </a:t>
            </a:r>
            <a:r>
              <a:rPr lang="en-US" sz="3200" b="1" dirty="0" smtClean="0"/>
              <a:t>R</a:t>
            </a:r>
            <a:r>
              <a:rPr lang="en-US" sz="3200" baseline="30000" dirty="0" smtClean="0"/>
              <a:t>7</a:t>
            </a:r>
          </a:p>
          <a:p>
            <a:endParaRPr lang="en-US" sz="2000" baseline="30000" dirty="0"/>
          </a:p>
          <a:p>
            <a:r>
              <a:rPr lang="en-US" sz="3200" dirty="0" smtClean="0"/>
              <a:t>For each player, we have a vector</a:t>
            </a:r>
            <a:endParaRPr lang="en-US" sz="2000" dirty="0" smtClean="0"/>
          </a:p>
          <a:p>
            <a:endParaRPr lang="en-US" sz="6000" dirty="0" smtClean="0"/>
          </a:p>
          <a:p>
            <a:r>
              <a:rPr lang="en-US" sz="3200" dirty="0"/>
              <a:t> </a:t>
            </a:r>
            <a:r>
              <a:rPr lang="en-US" sz="3200" dirty="0" smtClean="0"/>
              <a:t>                       =  (r, a, t, s, b, f, p)   in  </a:t>
            </a:r>
            <a:r>
              <a:rPr lang="en-US" sz="3200" b="1" dirty="0" smtClean="0"/>
              <a:t>R</a:t>
            </a:r>
            <a:r>
              <a:rPr lang="en-US" sz="3200" baseline="30000" dirty="0" smtClean="0"/>
              <a:t>7</a:t>
            </a:r>
            <a:endParaRPr lang="en-US" sz="3200" baseline="30000" dirty="0"/>
          </a:p>
          <a:p>
            <a:endParaRPr lang="en-US" sz="1200" dirty="0" smtClean="0">
              <a:solidFill>
                <a:srgbClr val="0000FF"/>
              </a:solidFill>
            </a:endParaRPr>
          </a:p>
          <a:p>
            <a:r>
              <a:rPr lang="en-US" sz="3200" dirty="0" smtClean="0">
                <a:solidFill>
                  <a:srgbClr val="0000FF"/>
                </a:solidFill>
              </a:rPr>
              <a:t>Distance</a:t>
            </a:r>
            <a:r>
              <a:rPr lang="en-US" sz="3200" dirty="0">
                <a:solidFill>
                  <a:srgbClr val="0000FF"/>
                </a:solidFill>
              </a:rPr>
              <a:t>: </a:t>
            </a:r>
            <a:r>
              <a:rPr lang="en-US" sz="3200" dirty="0"/>
              <a:t>variance normalized </a:t>
            </a:r>
            <a:r>
              <a:rPr lang="en-US" sz="3200" dirty="0" smtClean="0"/>
              <a:t>Euclidean distance.</a:t>
            </a:r>
          </a:p>
          <a:p>
            <a:r>
              <a:rPr lang="en-US" sz="3200" dirty="0" smtClean="0">
                <a:solidFill>
                  <a:srgbClr val="0000FF"/>
                </a:solidFill>
              </a:rPr>
              <a:t>Clustering:  </a:t>
            </a:r>
            <a:r>
              <a:rPr lang="en-US" sz="3200" dirty="0" smtClean="0"/>
              <a:t>Single linkage. </a:t>
            </a:r>
            <a:endParaRPr lang="en-US" sz="3200" dirty="0"/>
          </a:p>
        </p:txBody>
      </p:sp>
      <p:grpSp>
        <p:nvGrpSpPr>
          <p:cNvPr id="35" name="Group 34"/>
          <p:cNvGrpSpPr/>
          <p:nvPr/>
        </p:nvGrpSpPr>
        <p:grpSpPr>
          <a:xfrm>
            <a:off x="82830" y="3875598"/>
            <a:ext cx="9185415" cy="830997"/>
            <a:chOff x="96635" y="3930834"/>
            <a:chExt cx="9185415" cy="830997"/>
          </a:xfrm>
        </p:grpSpPr>
        <p:sp>
          <p:nvSpPr>
            <p:cNvPr id="3" name="TextBox 2"/>
            <p:cNvSpPr txBox="1"/>
            <p:nvPr/>
          </p:nvSpPr>
          <p:spPr>
            <a:xfrm>
              <a:off x="96635" y="3930834"/>
              <a:ext cx="9185415" cy="830997"/>
            </a:xfrm>
            <a:prstGeom prst="rect">
              <a:avLst/>
            </a:prstGeom>
            <a:noFill/>
          </p:spPr>
          <p:txBody>
            <a:bodyPr wrap="square" rtlCol="0">
              <a:spAutoFit/>
            </a:bodyPr>
            <a:lstStyle/>
            <a:p>
              <a:r>
                <a:rPr lang="en-US" sz="4800" dirty="0" smtClean="0"/>
                <a:t>(</a:t>
              </a:r>
              <a:r>
                <a:rPr lang="en-US" sz="2000" dirty="0" smtClean="0"/>
                <a:t>     min      ,    min </a:t>
              </a:r>
              <a:r>
                <a:rPr lang="en-US" sz="4800" dirty="0" smtClean="0"/>
                <a:t> </a:t>
              </a:r>
              <a:r>
                <a:rPr lang="en-US" sz="2000" dirty="0"/>
                <a:t>,     </a:t>
              </a:r>
              <a:r>
                <a:rPr lang="en-US" sz="2000" dirty="0" smtClean="0"/>
                <a:t>  min     ,   min  ,          min          ,           min         ,          min        </a:t>
              </a:r>
              <a:r>
                <a:rPr lang="en-US" sz="4800" dirty="0" smtClean="0"/>
                <a:t>)</a:t>
              </a:r>
            </a:p>
          </p:txBody>
        </p:sp>
        <p:sp>
          <p:nvSpPr>
            <p:cNvPr id="4" name="TextBox 3"/>
            <p:cNvSpPr txBox="1"/>
            <p:nvPr/>
          </p:nvSpPr>
          <p:spPr>
            <a:xfrm>
              <a:off x="276098" y="4027294"/>
              <a:ext cx="9005952" cy="400110"/>
            </a:xfrm>
            <a:prstGeom prst="rect">
              <a:avLst/>
            </a:prstGeom>
            <a:noFill/>
          </p:spPr>
          <p:txBody>
            <a:bodyPr wrap="square" rtlCol="0">
              <a:spAutoFit/>
            </a:bodyPr>
            <a:lstStyle/>
            <a:p>
              <a:r>
                <a:rPr lang="en-US" sz="2000" dirty="0" smtClean="0"/>
                <a:t>rebounds   </a:t>
              </a:r>
              <a:r>
                <a:rPr lang="en-US" sz="2000" dirty="0"/>
                <a:t>assists   turnovers   steals   blocked shots   personal fouls   points </a:t>
              </a:r>
              <a:r>
                <a:rPr lang="en-US" sz="2000" dirty="0" smtClean="0"/>
                <a:t>scored</a:t>
              </a:r>
              <a:endParaRPr lang="en-US" sz="540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212119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60000"/>
          <a:stretch/>
        </p:blipFill>
        <p:spPr>
          <a:xfrm>
            <a:off x="4899811" y="1752172"/>
            <a:ext cx="3657600" cy="5791487"/>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760668" y="118137"/>
            <a:ext cx="7701718" cy="584776"/>
          </a:xfrm>
          <a:prstGeom prst="rect">
            <a:avLst/>
          </a:prstGeom>
          <a:noFill/>
        </p:spPr>
        <p:txBody>
          <a:bodyPr wrap="square" rtlCol="0">
            <a:spAutoFit/>
          </a:bodyPr>
          <a:lstStyle/>
          <a:p>
            <a:r>
              <a:rPr lang="en-US" sz="3200" dirty="0" smtClean="0">
                <a:solidFill>
                  <a:srgbClr val="0000FF"/>
                </a:solidFill>
              </a:rPr>
              <a:t>Filters</a:t>
            </a:r>
            <a:r>
              <a:rPr lang="en-US" sz="3200" dirty="0">
                <a:solidFill>
                  <a:srgbClr val="0000FF"/>
                </a:solidFill>
              </a:rPr>
              <a:t>:  </a:t>
            </a:r>
            <a:r>
              <a:rPr lang="en-US" sz="3200" dirty="0"/>
              <a:t>principle and secondary SVD values</a:t>
            </a:r>
            <a:r>
              <a:rPr lang="en-US" sz="3200" dirty="0" smtClean="0"/>
              <a:t>.</a:t>
            </a:r>
            <a:endParaRPr lang="en-US" sz="3200" dirty="0"/>
          </a:p>
        </p:txBody>
      </p:sp>
      <p:sp>
        <p:nvSpPr>
          <p:cNvPr id="3" name="TextBox 2"/>
          <p:cNvSpPr txBox="1"/>
          <p:nvPr/>
        </p:nvSpPr>
        <p:spPr>
          <a:xfrm>
            <a:off x="1035363" y="3796596"/>
            <a:ext cx="2098340" cy="1015663"/>
          </a:xfrm>
          <a:prstGeom prst="rect">
            <a:avLst/>
          </a:prstGeom>
          <a:noFill/>
        </p:spPr>
        <p:txBody>
          <a:bodyPr wrap="square" rtlCol="0">
            <a:spAutoFit/>
          </a:bodyPr>
          <a:lstStyle/>
          <a:p>
            <a:r>
              <a:rPr lang="en-US" sz="6000" dirty="0" smtClean="0"/>
              <a:t>Data</a:t>
            </a:r>
          </a:p>
        </p:txBody>
      </p:sp>
      <p:sp>
        <p:nvSpPr>
          <p:cNvPr id="7" name="Right Arrow 6"/>
          <p:cNvSpPr/>
          <p:nvPr/>
        </p:nvSpPr>
        <p:spPr>
          <a:xfrm flipV="1">
            <a:off x="3409799" y="3870559"/>
            <a:ext cx="1021560" cy="966401"/>
          </a:xfrm>
          <a:prstGeom prst="rightArrow">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2482" t="8094" r="2112" b="30053"/>
          <a:stretch/>
        </p:blipFill>
        <p:spPr>
          <a:xfrm>
            <a:off x="2949740" y="786384"/>
            <a:ext cx="3374136" cy="2075688"/>
          </a:xfrm>
          <a:prstGeom prst="rect">
            <a:avLst/>
          </a:prstGeom>
        </p:spPr>
      </p:pic>
      <p:sp>
        <p:nvSpPr>
          <p:cNvPr id="10" name="Rectangle 9"/>
          <p:cNvSpPr/>
          <p:nvPr/>
        </p:nvSpPr>
        <p:spPr>
          <a:xfrm>
            <a:off x="1518104" y="2718824"/>
            <a:ext cx="6198818" cy="338554"/>
          </a:xfrm>
          <a:prstGeom prst="rect">
            <a:avLst/>
          </a:prstGeom>
        </p:spPr>
        <p:txBody>
          <a:bodyPr wrap="square">
            <a:spAutoFit/>
          </a:bodyPr>
          <a:lstStyle/>
          <a:p>
            <a:r>
              <a:rPr lang="en-US" sz="1600" dirty="0"/>
              <a:t>http://</a:t>
            </a:r>
            <a:r>
              <a:rPr lang="en-US" sz="1600" dirty="0" err="1"/>
              <a:t>commons.wikimedia.org</a:t>
            </a:r>
            <a:r>
              <a:rPr lang="en-US" sz="1600" dirty="0"/>
              <a:t>/wiki/</a:t>
            </a:r>
            <a:r>
              <a:rPr lang="en-US" sz="1600" dirty="0" err="1"/>
              <a:t>File:SVD_Graphic_Example.png</a:t>
            </a:r>
            <a:endParaRPr lang="en-US" sz="1600" dirty="0"/>
          </a:p>
        </p:txBody>
      </p:sp>
    </p:spTree>
    <p:extLst>
      <p:ext uri="{BB962C8B-B14F-4D97-AF65-F5344CB8AC3E}">
        <p14:creationId xmlns:p14="http://schemas.microsoft.com/office/powerpoint/2010/main" val="1234072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22442987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5" name="Rectangle 4"/>
          <p:cNvSpPr/>
          <p:nvPr/>
        </p:nvSpPr>
        <p:spPr>
          <a:xfrm>
            <a:off x="4772967" y="3754263"/>
            <a:ext cx="4172589" cy="369332"/>
          </a:xfrm>
          <a:prstGeom prst="rect">
            <a:avLst/>
          </a:prstGeom>
        </p:spPr>
        <p:txBody>
          <a:bodyPr wrap="square">
            <a:spAutoFit/>
          </a:bodyPr>
          <a:lstStyle/>
          <a:p>
            <a:r>
              <a:rPr lang="en-US" dirty="0">
                <a:solidFill>
                  <a:srgbClr val="FFD4EF"/>
                </a:solidFill>
              </a:rPr>
              <a:t>LeBron James ,</a:t>
            </a:r>
            <a:r>
              <a:rPr lang="en-US" dirty="0" smtClean="0">
                <a:solidFill>
                  <a:srgbClr val="FFD4EF"/>
                </a:solidFill>
              </a:rPr>
              <a:t> </a:t>
            </a:r>
            <a:r>
              <a:rPr lang="en-US" dirty="0">
                <a:solidFill>
                  <a:srgbClr val="FFD4EF"/>
                </a:solidFill>
              </a:rPr>
              <a:t>Kobe </a:t>
            </a:r>
            <a:r>
              <a:rPr lang="en-US" dirty="0" smtClean="0">
                <a:solidFill>
                  <a:srgbClr val="FFD4EF"/>
                </a:solidFill>
              </a:rPr>
              <a:t>Bryant, Brook </a:t>
            </a:r>
            <a:r>
              <a:rPr lang="en-US" dirty="0">
                <a:solidFill>
                  <a:srgbClr val="FFD4EF"/>
                </a:solidFill>
              </a:rPr>
              <a:t>Lopez</a:t>
            </a:r>
          </a:p>
        </p:txBody>
      </p:sp>
    </p:spTree>
    <p:extLst>
      <p:ext uri="{BB962C8B-B14F-4D97-AF65-F5344CB8AC3E}">
        <p14:creationId xmlns:p14="http://schemas.microsoft.com/office/powerpoint/2010/main" val="1346921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79" y="181700"/>
            <a:ext cx="8787881" cy="6608988"/>
          </a:xfrm>
          <a:prstGeom prst="rect">
            <a:avLst/>
          </a:prstGeom>
          <a:noFill/>
        </p:spPr>
        <p:txBody>
          <a:bodyPr wrap="square" rtlCol="0">
            <a:spAutoFit/>
          </a:bodyPr>
          <a:lstStyle/>
          <a:p>
            <a:r>
              <a:rPr lang="en-US" sz="3200" dirty="0" smtClean="0">
                <a:solidFill>
                  <a:srgbClr val="008000"/>
                </a:solidFill>
              </a:rPr>
              <a:t>Application 2:  US House of Representatives Voting records</a:t>
            </a:r>
          </a:p>
          <a:p>
            <a:endParaRPr lang="en-US" sz="3200" dirty="0" smtClean="0"/>
          </a:p>
          <a:p>
            <a:pPr>
              <a:lnSpc>
                <a:spcPct val="120000"/>
              </a:lnSpc>
            </a:pPr>
            <a:r>
              <a:rPr lang="en-US" sz="3200" dirty="0" smtClean="0">
                <a:solidFill>
                  <a:srgbClr val="0000FF"/>
                </a:solidFill>
              </a:rPr>
              <a:t>Data:  </a:t>
            </a:r>
            <a:r>
              <a:rPr lang="en-US" sz="3200" dirty="0" smtClean="0"/>
              <a:t>(aye, abstain, nay, ….                                          )</a:t>
            </a:r>
          </a:p>
          <a:p>
            <a:pPr>
              <a:lnSpc>
                <a:spcPct val="140000"/>
              </a:lnSpc>
            </a:pPr>
            <a:r>
              <a:rPr lang="en-US" sz="3200" dirty="0"/>
              <a:t> </a:t>
            </a:r>
            <a:r>
              <a:rPr lang="en-US" sz="3200" dirty="0" smtClean="0"/>
              <a:t>       = ( +1  ,      0     ,  -1  , …                                           )</a:t>
            </a:r>
          </a:p>
          <a:p>
            <a:pPr>
              <a:lnSpc>
                <a:spcPct val="140000"/>
              </a:lnSpc>
            </a:pPr>
            <a:endParaRPr lang="en-US" sz="1600" dirty="0"/>
          </a:p>
          <a:p>
            <a:pPr>
              <a:lnSpc>
                <a:spcPct val="140000"/>
              </a:lnSpc>
            </a:pPr>
            <a:r>
              <a:rPr lang="en-US" sz="3200" dirty="0" smtClean="0">
                <a:solidFill>
                  <a:srgbClr val="0000FF"/>
                </a:solidFill>
              </a:rPr>
              <a:t>Distance:  </a:t>
            </a:r>
            <a:r>
              <a:rPr lang="en-US" sz="3200" dirty="0" smtClean="0"/>
              <a:t>Pearson correlation</a:t>
            </a:r>
          </a:p>
          <a:p>
            <a:pPr>
              <a:lnSpc>
                <a:spcPct val="140000"/>
              </a:lnSpc>
            </a:pPr>
            <a:endParaRPr lang="en-US" sz="1600" dirty="0"/>
          </a:p>
          <a:p>
            <a:pPr>
              <a:lnSpc>
                <a:spcPct val="140000"/>
              </a:lnSpc>
            </a:pPr>
            <a:r>
              <a:rPr lang="en-US" sz="3200" dirty="0" smtClean="0">
                <a:solidFill>
                  <a:srgbClr val="0000FF"/>
                </a:solidFill>
              </a:rPr>
              <a:t>Filters:  </a:t>
            </a:r>
            <a:r>
              <a:rPr lang="en-US" sz="3200" dirty="0" smtClean="0"/>
              <a:t>principal </a:t>
            </a:r>
            <a:r>
              <a:rPr lang="en-US" sz="3200" dirty="0"/>
              <a:t>and secondary metric </a:t>
            </a:r>
            <a:r>
              <a:rPr lang="en-US" sz="3200" dirty="0" smtClean="0"/>
              <a:t>SVD</a:t>
            </a:r>
          </a:p>
          <a:p>
            <a:pPr>
              <a:lnSpc>
                <a:spcPct val="140000"/>
              </a:lnSpc>
            </a:pPr>
            <a:endParaRPr lang="en-US" sz="1600" dirty="0" smtClean="0"/>
          </a:p>
          <a:p>
            <a:pPr>
              <a:lnSpc>
                <a:spcPct val="140000"/>
              </a:lnSpc>
            </a:pPr>
            <a:r>
              <a:rPr lang="en-US" sz="3200" dirty="0">
                <a:solidFill>
                  <a:srgbClr val="0000FF"/>
                </a:solidFill>
              </a:rPr>
              <a:t>Clustering:  </a:t>
            </a:r>
            <a:r>
              <a:rPr lang="en-US" sz="3200" dirty="0"/>
              <a:t>Single linkage. </a:t>
            </a:r>
          </a:p>
          <a:p>
            <a:pPr>
              <a:lnSpc>
                <a:spcPct val="140000"/>
              </a:lnSpc>
            </a:pPr>
            <a:endParaRPr lang="en-US" sz="3200"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4225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3748"/>
            <a:ext cx="9144000" cy="3601545"/>
          </a:xfrm>
          <a:prstGeom prst="rect">
            <a:avLst/>
          </a:prstGeom>
        </p:spPr>
      </p:pic>
      <p:pic>
        <p:nvPicPr>
          <p:cNvPr id="4" name="Picture 3"/>
          <p:cNvPicPr>
            <a:picLocks noChangeAspect="1"/>
          </p:cNvPicPr>
          <p:nvPr/>
        </p:nvPicPr>
        <p:blipFill rotWithShape="1">
          <a:blip r:embed="rId3"/>
          <a:srcRect t="15233" b="-9381"/>
          <a:stretch/>
        </p:blipFill>
        <p:spPr>
          <a:xfrm>
            <a:off x="0" y="3389485"/>
            <a:ext cx="9144000" cy="4337761"/>
          </a:xfrm>
          <a:prstGeom prst="rect">
            <a:avLst/>
          </a:prstGeom>
        </p:spPr>
      </p:pic>
    </p:spTree>
    <p:extLst>
      <p:ext uri="{BB962C8B-B14F-4D97-AF65-F5344CB8AC3E}">
        <p14:creationId xmlns:p14="http://schemas.microsoft.com/office/powerpoint/2010/main" val="27388538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248"/>
            <a:ext cx="9144000" cy="6495526"/>
          </a:xfrm>
          <a:prstGeom prst="rect">
            <a:avLst/>
          </a:prstGeom>
        </p:spPr>
      </p:pic>
      <p:sp>
        <p:nvSpPr>
          <p:cNvPr id="4" name="Rectangle 3"/>
          <p:cNvSpPr/>
          <p:nvPr/>
        </p:nvSpPr>
        <p:spPr>
          <a:xfrm>
            <a:off x="-21239" y="6217100"/>
            <a:ext cx="9165239" cy="707886"/>
          </a:xfrm>
          <a:prstGeom prst="rect">
            <a:avLst/>
          </a:prstGeom>
        </p:spPr>
        <p:txBody>
          <a:bodyPr wrap="square">
            <a:spAutoFit/>
          </a:bodyPr>
          <a:lstStyle/>
          <a:p>
            <a:r>
              <a:rPr lang="en-US" sz="800" dirty="0" smtClean="0"/>
              <a:t>X-axis: 1990–2011. Y-axis: Fragmentation index. Color bars denote, from top to bottom, party of the President, party for the House, party for the Senate (red: republican; blue: democrat; purple: split). The bottom 3 panels are the actual topological networks for the members. Networks are constructed from voting behavior of the member of the house, with an “aye” vote coded as a 1, “abstain” as zero, and “nay” as a -1. Each node contains sets of members. Each panel labeled with the year contains networks constructed from all the members for all the votes of that year. Note high fragmentation in 2010 in both middle panel and in the Fragmentation Index plot (black bar). The distance metric and filters used in the analysis were Pearson correlation and principal and secondary metric SVD. Metric: Correlation; Lens: Principal SVD Value (Resolution 120, Gain 4.5x, Equalized) and Secondary SVD Value (Resolution 120, Gain 4.5x, Equalized). Color: Red: Republican; Blue: Democrats.</a:t>
            </a:r>
            <a:endParaRPr lang="en-US" sz="800" dirty="0"/>
          </a:p>
        </p:txBody>
      </p:sp>
      <p:sp>
        <p:nvSpPr>
          <p:cNvPr id="2" name="Rectangle 1"/>
          <p:cNvSpPr/>
          <p:nvPr/>
        </p:nvSpPr>
        <p:spPr>
          <a:xfrm rot="16200000">
            <a:off x="-1053363" y="1351550"/>
            <a:ext cx="3450853" cy="646331"/>
          </a:xfrm>
          <a:prstGeom prst="rect">
            <a:avLst/>
          </a:prstGeom>
          <a:solidFill>
            <a:schemeClr val="bg1"/>
          </a:solidFill>
        </p:spPr>
        <p:txBody>
          <a:bodyPr wrap="square">
            <a:spAutoFit/>
          </a:bodyPr>
          <a:lstStyle/>
          <a:p>
            <a:r>
              <a:rPr lang="en-US" dirty="0"/>
              <a:t>number of sub-networks formed each year per political party.</a:t>
            </a:r>
          </a:p>
        </p:txBody>
      </p:sp>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0490008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05" y="355214"/>
            <a:ext cx="8747985" cy="5940088"/>
          </a:xfrm>
          <a:prstGeom prst="rect">
            <a:avLst/>
          </a:prstGeom>
        </p:spPr>
        <p:txBody>
          <a:bodyPr wrap="square">
            <a:spAutoFit/>
          </a:bodyPr>
          <a:lstStyle/>
          <a:p>
            <a:r>
              <a:rPr lang="en-US" sz="3200" dirty="0" smtClean="0"/>
              <a:t>They determined </a:t>
            </a:r>
            <a:r>
              <a:rPr lang="en-US" sz="3200" dirty="0"/>
              <a:t>what issues </a:t>
            </a:r>
            <a:r>
              <a:rPr lang="en-US" sz="3200" dirty="0" smtClean="0"/>
              <a:t>divided </a:t>
            </a:r>
            <a:r>
              <a:rPr lang="en-US" sz="3200" dirty="0"/>
              <a:t>Republicans into the two main sub-groups </a:t>
            </a:r>
            <a:r>
              <a:rPr lang="en-US" sz="3200" dirty="0" smtClean="0"/>
              <a:t>in 2009:</a:t>
            </a:r>
          </a:p>
          <a:p>
            <a:endParaRPr lang="en-US" sz="2800" dirty="0"/>
          </a:p>
          <a:p>
            <a:r>
              <a:rPr lang="en-US" sz="2800" dirty="0" smtClean="0"/>
              <a:t>The </a:t>
            </a:r>
            <a:r>
              <a:rPr lang="en-US" sz="2800" dirty="0"/>
              <a:t>Credit Cardholders' Bill of Rights, </a:t>
            </a:r>
            <a:endParaRPr lang="en-US" sz="2800" dirty="0" smtClean="0"/>
          </a:p>
          <a:p>
            <a:endParaRPr lang="en-US" sz="1600" dirty="0" smtClean="0"/>
          </a:p>
          <a:p>
            <a:r>
              <a:rPr lang="en-US" sz="2800" dirty="0" smtClean="0"/>
              <a:t>To </a:t>
            </a:r>
            <a:r>
              <a:rPr lang="en-US" sz="2800" dirty="0"/>
              <a:t>reauthorize the Marine Turtle Conservation Act of 2004, </a:t>
            </a:r>
            <a:endParaRPr lang="en-US" sz="2800" dirty="0" smtClean="0"/>
          </a:p>
          <a:p>
            <a:endParaRPr lang="en-US" sz="1600" dirty="0" smtClean="0"/>
          </a:p>
          <a:p>
            <a:r>
              <a:rPr lang="en-US" sz="2800" dirty="0" smtClean="0"/>
              <a:t>Generations </a:t>
            </a:r>
            <a:r>
              <a:rPr lang="en-US" sz="2800" dirty="0"/>
              <a:t>Invigorating Volunteerism and Education (GIVE) Act, </a:t>
            </a:r>
            <a:endParaRPr lang="en-US" sz="2800" dirty="0" smtClean="0"/>
          </a:p>
          <a:p>
            <a:endParaRPr lang="en-US" sz="1600" dirty="0" smtClean="0"/>
          </a:p>
          <a:p>
            <a:r>
              <a:rPr lang="en-US" sz="2800" dirty="0" smtClean="0"/>
              <a:t>To </a:t>
            </a:r>
            <a:r>
              <a:rPr lang="en-US" sz="2800" dirty="0"/>
              <a:t>restore sums to the Highway Trust Fund and for other purposes, </a:t>
            </a:r>
            <a:endParaRPr lang="en-US" sz="2800" dirty="0" smtClean="0"/>
          </a:p>
          <a:p>
            <a:endParaRPr lang="en-US" sz="1600" dirty="0" smtClean="0"/>
          </a:p>
          <a:p>
            <a:r>
              <a:rPr lang="en-US" sz="2800" dirty="0" smtClean="0"/>
              <a:t>Captive </a:t>
            </a:r>
            <a:r>
              <a:rPr lang="en-US" sz="2800" dirty="0"/>
              <a:t>Primate Safety Act, Solar Technology Roadmap </a:t>
            </a:r>
            <a:r>
              <a:rPr lang="en-US" sz="2800" dirty="0" smtClean="0"/>
              <a:t>Act, Southern </a:t>
            </a:r>
            <a:r>
              <a:rPr lang="en-US" sz="2800" dirty="0"/>
              <a:t>Sea Otter Recovery and Research Act. </a:t>
            </a:r>
          </a:p>
        </p:txBody>
      </p:sp>
      <p:sp>
        <p:nvSpPr>
          <p:cNvPr id="3" name="Rectangle 2"/>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6816234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 y="0"/>
            <a:ext cx="8567382" cy="6858000"/>
          </a:xfrm>
          <a:prstGeom prst="rect">
            <a:avLst/>
          </a:prstGeom>
        </p:spPr>
      </p:pic>
    </p:spTree>
    <p:extLst>
      <p:ext uri="{BB962C8B-B14F-4D97-AF65-F5344CB8AC3E}">
        <p14:creationId xmlns:p14="http://schemas.microsoft.com/office/powerpoint/2010/main" val="25423191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7375"/>
            <a:ext cx="9144000" cy="6088862"/>
          </a:xfrm>
          <a:prstGeom prst="rect">
            <a:avLst/>
          </a:prstGeom>
        </p:spPr>
      </p:pic>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
        <p:nvSpPr>
          <p:cNvPr id="6" name="Rectangle 5"/>
          <p:cNvSpPr/>
          <p:nvPr/>
        </p:nvSpPr>
        <p:spPr>
          <a:xfrm>
            <a:off x="1" y="30368"/>
            <a:ext cx="9144000" cy="646331"/>
          </a:xfrm>
          <a:prstGeom prst="rect">
            <a:avLst/>
          </a:prstGeom>
          <a:solidFill>
            <a:schemeClr val="accent6">
              <a:lumMod val="20000"/>
              <a:lumOff val="80000"/>
            </a:schemeClr>
          </a:solidFill>
        </p:spPr>
        <p:txBody>
          <a:bodyPr wrap="square">
            <a:spAutoFit/>
          </a:bodyPr>
          <a:lstStyle/>
          <a:p>
            <a:r>
              <a:rPr lang="en-US" dirty="0"/>
              <a:t>Topological Methods for the Analysis of High Dimensional Data Sets and 3D Object Recognition</a:t>
            </a:r>
          </a:p>
          <a:p>
            <a:r>
              <a:rPr lang="en-US" dirty="0"/>
              <a:t>Singh, </a:t>
            </a:r>
            <a:r>
              <a:rPr lang="en-US" dirty="0" err="1"/>
              <a:t>Gurjeet</a:t>
            </a:r>
            <a:r>
              <a:rPr lang="en-US" dirty="0"/>
              <a:t>; </a:t>
            </a:r>
            <a:r>
              <a:rPr lang="en-US" dirty="0" err="1"/>
              <a:t>Memoli</a:t>
            </a:r>
            <a:r>
              <a:rPr lang="en-US" dirty="0"/>
              <a:t>, </a:t>
            </a:r>
            <a:r>
              <a:rPr lang="en-US" dirty="0" err="1"/>
              <a:t>Facundo</a:t>
            </a:r>
            <a:r>
              <a:rPr lang="en-US" dirty="0"/>
              <a:t>; </a:t>
            </a:r>
            <a:r>
              <a:rPr lang="en-US" dirty="0" err="1"/>
              <a:t>Carlsson</a:t>
            </a:r>
            <a:r>
              <a:rPr lang="en-US" dirty="0"/>
              <a:t>, Gunnar</a:t>
            </a:r>
          </a:p>
        </p:txBody>
      </p:sp>
    </p:spTree>
    <p:extLst>
      <p:ext uri="{BB962C8B-B14F-4D97-AF65-F5344CB8AC3E}">
        <p14:creationId xmlns:p14="http://schemas.microsoft.com/office/powerpoint/2010/main" val="2185133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529" y="1127462"/>
            <a:ext cx="8823960" cy="4389955"/>
          </a:xfrm>
          <a:prstGeom prst="rect">
            <a:avLst/>
          </a:prstGeom>
        </p:spPr>
      </p:pic>
      <p:sp>
        <p:nvSpPr>
          <p:cNvPr id="3" name="Rectangle 2"/>
          <p:cNvSpPr/>
          <p:nvPr/>
        </p:nvSpPr>
        <p:spPr>
          <a:xfrm>
            <a:off x="1692131" y="6069891"/>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
        <p:nvSpPr>
          <p:cNvPr id="5" name="Rectangle 4"/>
          <p:cNvSpPr/>
          <p:nvPr/>
        </p:nvSpPr>
        <p:spPr>
          <a:xfrm>
            <a:off x="1" y="169854"/>
            <a:ext cx="9144000" cy="646331"/>
          </a:xfrm>
          <a:prstGeom prst="rect">
            <a:avLst/>
          </a:prstGeom>
          <a:solidFill>
            <a:schemeClr val="accent6">
              <a:lumMod val="20000"/>
              <a:lumOff val="80000"/>
            </a:schemeClr>
          </a:solidFill>
        </p:spPr>
        <p:txBody>
          <a:bodyPr wrap="square">
            <a:spAutoFit/>
          </a:bodyPr>
          <a:lstStyle/>
          <a:p>
            <a:r>
              <a:rPr lang="en-US" dirty="0"/>
              <a:t>Topological Methods for the Analysis of High Dimensional Data Sets and 3D Object Recognition</a:t>
            </a:r>
          </a:p>
          <a:p>
            <a:r>
              <a:rPr lang="en-US" dirty="0"/>
              <a:t>Singh, </a:t>
            </a:r>
            <a:r>
              <a:rPr lang="en-US" dirty="0" err="1"/>
              <a:t>Gurjeet</a:t>
            </a:r>
            <a:r>
              <a:rPr lang="en-US" dirty="0"/>
              <a:t>; </a:t>
            </a:r>
            <a:r>
              <a:rPr lang="en-US" dirty="0" err="1"/>
              <a:t>Memoli</a:t>
            </a:r>
            <a:r>
              <a:rPr lang="en-US" dirty="0"/>
              <a:t>, </a:t>
            </a:r>
            <a:r>
              <a:rPr lang="en-US" dirty="0" err="1"/>
              <a:t>Facundo</a:t>
            </a:r>
            <a:r>
              <a:rPr lang="en-US" dirty="0"/>
              <a:t>; </a:t>
            </a:r>
            <a:r>
              <a:rPr lang="en-US" dirty="0" err="1"/>
              <a:t>Carlsson</a:t>
            </a:r>
            <a:r>
              <a:rPr lang="en-US" dirty="0"/>
              <a:t>, Gunnar</a:t>
            </a:r>
          </a:p>
        </p:txBody>
      </p:sp>
    </p:spTree>
    <p:extLst>
      <p:ext uri="{BB962C8B-B14F-4D97-AF65-F5344CB8AC3E}">
        <p14:creationId xmlns:p14="http://schemas.microsoft.com/office/powerpoint/2010/main" val="1922719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34" y="181700"/>
            <a:ext cx="8787881" cy="6795707"/>
          </a:xfrm>
          <a:prstGeom prst="rect">
            <a:avLst/>
          </a:prstGeom>
          <a:noFill/>
        </p:spPr>
        <p:txBody>
          <a:bodyPr wrap="square" rtlCol="0">
            <a:spAutoFit/>
          </a:bodyPr>
          <a:lstStyle/>
          <a:p>
            <a:r>
              <a:rPr lang="en-US" sz="3200" dirty="0" smtClean="0">
                <a:solidFill>
                  <a:srgbClr val="008000"/>
                </a:solidFill>
              </a:rPr>
              <a:t>Application 1:  breast cancer gene expression</a:t>
            </a:r>
            <a:endParaRPr lang="en-US" sz="1000" dirty="0" smtClean="0"/>
          </a:p>
          <a:p>
            <a:pPr>
              <a:lnSpc>
                <a:spcPct val="120000"/>
              </a:lnSpc>
            </a:pPr>
            <a:r>
              <a:rPr lang="en-US" sz="3200" dirty="0" smtClean="0">
                <a:solidFill>
                  <a:srgbClr val="0000FF"/>
                </a:solidFill>
              </a:rPr>
              <a:t>Data:  </a:t>
            </a:r>
            <a:r>
              <a:rPr lang="en-US" sz="3200" dirty="0" smtClean="0">
                <a:solidFill>
                  <a:srgbClr val="000000"/>
                </a:solidFill>
              </a:rPr>
              <a:t>microarray gene expression data from 2 data sets,</a:t>
            </a:r>
            <a:r>
              <a:rPr lang="en-US" sz="3200" dirty="0" smtClean="0">
                <a:solidFill>
                  <a:srgbClr val="0000FF"/>
                </a:solidFill>
              </a:rPr>
              <a:t>  </a:t>
            </a:r>
            <a:r>
              <a:rPr lang="en-US" sz="3200" dirty="0" smtClean="0">
                <a:solidFill>
                  <a:srgbClr val="000000"/>
                </a:solidFill>
              </a:rPr>
              <a:t>NKI and </a:t>
            </a:r>
            <a:r>
              <a:rPr lang="en-US" sz="3200" dirty="0" smtClean="0"/>
              <a:t>GSE2034</a:t>
            </a:r>
            <a:endParaRPr lang="en-US" sz="1000" dirty="0">
              <a:solidFill>
                <a:srgbClr val="0000FF"/>
              </a:solidFill>
            </a:endParaRPr>
          </a:p>
          <a:p>
            <a:pPr>
              <a:lnSpc>
                <a:spcPct val="120000"/>
              </a:lnSpc>
            </a:pPr>
            <a:r>
              <a:rPr lang="en-US" sz="3200" dirty="0" smtClean="0">
                <a:solidFill>
                  <a:srgbClr val="0000FF"/>
                </a:solidFill>
              </a:rPr>
              <a:t>Distance:  </a:t>
            </a:r>
            <a:r>
              <a:rPr lang="en-US" sz="3200" dirty="0" smtClean="0">
                <a:solidFill>
                  <a:srgbClr val="000000"/>
                </a:solidFill>
              </a:rPr>
              <a:t>correlation distance</a:t>
            </a:r>
            <a:endParaRPr lang="en-US" sz="1000" dirty="0" smtClean="0">
              <a:solidFill>
                <a:srgbClr val="000000"/>
              </a:solidFill>
            </a:endParaRPr>
          </a:p>
          <a:p>
            <a:pPr>
              <a:lnSpc>
                <a:spcPct val="140000"/>
              </a:lnSpc>
            </a:pPr>
            <a:r>
              <a:rPr lang="en-US" sz="3200" dirty="0" smtClean="0">
                <a:solidFill>
                  <a:srgbClr val="0000FF"/>
                </a:solidFill>
              </a:rPr>
              <a:t>Filters:  </a:t>
            </a:r>
            <a:r>
              <a:rPr lang="en-US" sz="3200" dirty="0" smtClean="0">
                <a:solidFill>
                  <a:srgbClr val="000000"/>
                </a:solidFill>
              </a:rPr>
              <a:t>(1) </a:t>
            </a:r>
            <a:r>
              <a:rPr lang="en-US" sz="3200" dirty="0" smtClean="0"/>
              <a:t>L</a:t>
            </a:r>
            <a:r>
              <a:rPr lang="en-US" sz="3200" dirty="0"/>
              <a:t>-infinity centrality:  </a:t>
            </a:r>
          </a:p>
          <a:p>
            <a:pPr marL="514350" indent="574675" algn="ctr"/>
            <a:r>
              <a:rPr lang="en-US" sz="3200" dirty="0"/>
              <a:t>f(x) = max{d(x, p) : p in data set</a:t>
            </a:r>
            <a:r>
              <a:rPr lang="en-US" sz="3200" dirty="0" smtClean="0"/>
              <a:t>}</a:t>
            </a:r>
          </a:p>
          <a:p>
            <a:pPr marL="800100" indent="690563" algn="ctr"/>
            <a:r>
              <a:rPr lang="en-US" sz="3200" dirty="0" smtClean="0"/>
              <a:t>captures </a:t>
            </a:r>
            <a:r>
              <a:rPr lang="en-US" sz="3200" dirty="0"/>
              <a:t>the structure of the points </a:t>
            </a:r>
            <a:r>
              <a:rPr lang="en-US" sz="3200" dirty="0" smtClean="0"/>
              <a:t>far      removed </a:t>
            </a:r>
            <a:r>
              <a:rPr lang="en-US" sz="3200" dirty="0"/>
              <a:t>from the center or norm. </a:t>
            </a:r>
          </a:p>
          <a:p>
            <a:pPr marL="1312863">
              <a:lnSpc>
                <a:spcPct val="130000"/>
              </a:lnSpc>
            </a:pPr>
            <a:r>
              <a:rPr lang="en-US" sz="3200" dirty="0" smtClean="0"/>
              <a:t>(2) NKI:  survival vs. death</a:t>
            </a:r>
          </a:p>
          <a:p>
            <a:pPr marL="1312863"/>
            <a:r>
              <a:rPr lang="en-US" sz="3200" dirty="0"/>
              <a:t> </a:t>
            </a:r>
            <a:r>
              <a:rPr lang="en-US" sz="3200" dirty="0" smtClean="0"/>
              <a:t>     GSE2034:  no relapse vs. relapse</a:t>
            </a:r>
          </a:p>
          <a:p>
            <a:pPr marL="1312863"/>
            <a:endParaRPr lang="en-US" sz="1400" dirty="0" smtClean="0"/>
          </a:p>
          <a:p>
            <a:pPr marL="111125" defTabSz="-803275"/>
            <a:r>
              <a:rPr lang="en-US" sz="3200" dirty="0">
                <a:solidFill>
                  <a:srgbClr val="0000FF"/>
                </a:solidFill>
              </a:rPr>
              <a:t>Clustering:  </a:t>
            </a:r>
            <a:r>
              <a:rPr lang="en-US" sz="3200" dirty="0"/>
              <a:t>Single linkage. </a:t>
            </a:r>
          </a:p>
          <a:p>
            <a:pPr marL="111125" defTabSz="-803275"/>
            <a:endParaRPr lang="en-US" sz="3200" dirty="0"/>
          </a:p>
        </p:txBody>
      </p:sp>
    </p:spTree>
    <p:extLst>
      <p:ext uri="{BB962C8B-B14F-4D97-AF65-F5344CB8AC3E}">
        <p14:creationId xmlns:p14="http://schemas.microsoft.com/office/powerpoint/2010/main" val="15273198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24010313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0531" y="13806"/>
            <a:ext cx="5216769" cy="6858000"/>
          </a:xfrm>
          <a:prstGeom prst="rect">
            <a:avLst/>
          </a:prstGeom>
        </p:spPr>
      </p:pic>
      <p:sp>
        <p:nvSpPr>
          <p:cNvPr id="3" name="Rectangle 2"/>
          <p:cNvSpPr/>
          <p:nvPr/>
        </p:nvSpPr>
        <p:spPr>
          <a:xfrm>
            <a:off x="270491" y="245389"/>
            <a:ext cx="3153117" cy="6370974"/>
          </a:xfrm>
          <a:prstGeom prst="rect">
            <a:avLst/>
          </a:prstGeom>
        </p:spPr>
        <p:txBody>
          <a:bodyPr wrap="square">
            <a:spAutoFit/>
          </a:bodyPr>
          <a:lstStyle/>
          <a:p>
            <a:r>
              <a:rPr lang="en-US" sz="2400" dirty="0"/>
              <a:t>Gene expression profiling predicts clinical outcome of breast cancer </a:t>
            </a:r>
            <a:endParaRPr lang="en-US" sz="2400" dirty="0" smtClean="0"/>
          </a:p>
          <a:p>
            <a:endParaRPr lang="en-US" sz="1200" dirty="0"/>
          </a:p>
          <a:p>
            <a:r>
              <a:rPr lang="en-US" sz="2400" dirty="0"/>
              <a:t>van 't Veer LJ, Dai H, van de </a:t>
            </a:r>
            <a:r>
              <a:rPr lang="en-US" sz="2400" dirty="0" err="1"/>
              <a:t>Vijver</a:t>
            </a:r>
            <a:r>
              <a:rPr lang="en-US" sz="2400" dirty="0"/>
              <a:t> MJ, He YD, Hart AA, Mao M, </a:t>
            </a:r>
            <a:r>
              <a:rPr lang="en-US" sz="2400" dirty="0" err="1"/>
              <a:t>Peterse</a:t>
            </a:r>
            <a:r>
              <a:rPr lang="en-US" sz="2400" dirty="0"/>
              <a:t> HL, van der </a:t>
            </a:r>
            <a:r>
              <a:rPr lang="en-US" sz="2400" dirty="0" err="1"/>
              <a:t>Kooy</a:t>
            </a:r>
            <a:r>
              <a:rPr lang="en-US" sz="2400" dirty="0"/>
              <a:t> K, </a:t>
            </a:r>
            <a:r>
              <a:rPr lang="en-US" sz="2400" dirty="0" err="1"/>
              <a:t>Marton</a:t>
            </a:r>
            <a:r>
              <a:rPr lang="en-US" sz="2400" dirty="0"/>
              <a:t> MJ, </a:t>
            </a:r>
            <a:r>
              <a:rPr lang="en-US" sz="2400" dirty="0" err="1"/>
              <a:t>Witteveen</a:t>
            </a:r>
            <a:r>
              <a:rPr lang="en-US" sz="2400" dirty="0"/>
              <a:t> AT, Schreiber GJ, </a:t>
            </a:r>
            <a:r>
              <a:rPr lang="en-US" sz="2400" dirty="0" err="1"/>
              <a:t>Kerkhoven</a:t>
            </a:r>
            <a:r>
              <a:rPr lang="en-US" sz="2400" dirty="0"/>
              <a:t> RM, Roberts C, </a:t>
            </a:r>
            <a:r>
              <a:rPr lang="en-US" sz="2400" dirty="0" err="1"/>
              <a:t>Linsley</a:t>
            </a:r>
            <a:r>
              <a:rPr lang="en-US" sz="2400" dirty="0"/>
              <a:t> PS, </a:t>
            </a:r>
            <a:r>
              <a:rPr lang="en-US" sz="2400" dirty="0" err="1"/>
              <a:t>Bernards</a:t>
            </a:r>
            <a:r>
              <a:rPr lang="en-US" sz="2400" dirty="0"/>
              <a:t> R, Friend SH </a:t>
            </a:r>
            <a:endParaRPr lang="en-US" sz="2400" dirty="0" smtClean="0"/>
          </a:p>
          <a:p>
            <a:endParaRPr lang="en-US" sz="1200" dirty="0"/>
          </a:p>
          <a:p>
            <a:r>
              <a:rPr lang="en-US" sz="2400" dirty="0"/>
              <a:t>Nature. 2002 Jan 31;415(6871):530-6.</a:t>
            </a:r>
          </a:p>
        </p:txBody>
      </p:sp>
    </p:spTree>
    <p:extLst>
      <p:ext uri="{BB962C8B-B14F-4D97-AF65-F5344CB8AC3E}">
        <p14:creationId xmlns:p14="http://schemas.microsoft.com/office/powerpoint/2010/main" val="35038931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50" y="55224"/>
            <a:ext cx="8839945" cy="6524863"/>
          </a:xfrm>
          <a:prstGeom prst="rect">
            <a:avLst/>
          </a:prstGeom>
        </p:spPr>
        <p:txBody>
          <a:bodyPr wrap="square">
            <a:spAutoFit/>
          </a:bodyPr>
          <a:lstStyle/>
          <a:p>
            <a:r>
              <a:rPr lang="en-US" sz="3200" dirty="0" smtClean="0"/>
              <a:t>2 breast cancer data sets:</a:t>
            </a:r>
          </a:p>
          <a:p>
            <a:endParaRPr lang="en-US" sz="1600" dirty="0"/>
          </a:p>
          <a:p>
            <a:r>
              <a:rPr lang="en-US" sz="3200" dirty="0" smtClean="0"/>
              <a:t>1.)  NKI (2002)</a:t>
            </a:r>
            <a:r>
              <a:rPr lang="en-US" sz="3200" dirty="0"/>
              <a:t>:</a:t>
            </a:r>
            <a:r>
              <a:rPr lang="en-US" sz="3200" dirty="0" smtClean="0"/>
              <a:t> </a:t>
            </a:r>
          </a:p>
          <a:p>
            <a:r>
              <a:rPr lang="en-US" sz="3200" dirty="0" smtClean="0"/>
              <a:t>gene expression </a:t>
            </a:r>
            <a:r>
              <a:rPr lang="en-US" sz="3200" dirty="0"/>
              <a:t>levels of </a:t>
            </a:r>
            <a:r>
              <a:rPr lang="en-US" sz="3200" dirty="0" smtClean="0"/>
              <a:t>24,000 from 272 tumors</a:t>
            </a:r>
            <a:r>
              <a:rPr lang="en-US" sz="3200" dirty="0"/>
              <a:t>. I</a:t>
            </a:r>
            <a:r>
              <a:rPr lang="en-US" sz="3200" dirty="0" smtClean="0"/>
              <a:t>ncludes </a:t>
            </a:r>
            <a:r>
              <a:rPr lang="en-US" sz="3200" dirty="0"/>
              <a:t>node-negative and node-positive patients, who had or had not received adjuvant systemic </a:t>
            </a:r>
            <a:r>
              <a:rPr lang="en-US" sz="3200" dirty="0" smtClean="0"/>
              <a:t>therapy</a:t>
            </a:r>
            <a:r>
              <a:rPr lang="en-US" sz="3200" dirty="0"/>
              <a:t>.</a:t>
            </a:r>
            <a:r>
              <a:rPr lang="en-US" sz="3200" dirty="0" smtClean="0"/>
              <a:t> </a:t>
            </a:r>
            <a:r>
              <a:rPr lang="en-US" sz="3200" dirty="0"/>
              <a:t> </a:t>
            </a:r>
            <a:r>
              <a:rPr lang="en-US" sz="3200" dirty="0" smtClean="0"/>
              <a:t> Also includes survival information.</a:t>
            </a:r>
          </a:p>
          <a:p>
            <a:endParaRPr lang="en-US" dirty="0"/>
          </a:p>
          <a:p>
            <a:r>
              <a:rPr lang="en-US" sz="3200" dirty="0" smtClean="0"/>
              <a:t>2.) GSE203414 (2005</a:t>
            </a:r>
            <a:r>
              <a:rPr lang="en-US" sz="3200" dirty="0"/>
              <a:t>) </a:t>
            </a:r>
            <a:endParaRPr lang="en-US" sz="3200" dirty="0" smtClean="0"/>
          </a:p>
          <a:p>
            <a:r>
              <a:rPr lang="en-US" sz="3200" dirty="0" smtClean="0"/>
              <a:t>expression </a:t>
            </a:r>
            <a:r>
              <a:rPr lang="en-US" sz="3200" dirty="0"/>
              <a:t>of </a:t>
            </a:r>
            <a:r>
              <a:rPr lang="en-US" sz="3200" dirty="0" smtClean="0"/>
              <a:t>22,000 </a:t>
            </a:r>
            <a:r>
              <a:rPr lang="en-US" sz="3200" dirty="0"/>
              <a:t>transcripts from total RNA of frozen </a:t>
            </a:r>
            <a:r>
              <a:rPr lang="en-US" sz="3200" dirty="0" err="1"/>
              <a:t>tumour</a:t>
            </a:r>
            <a:r>
              <a:rPr lang="en-US" sz="3200" dirty="0"/>
              <a:t> samples from 286 lymph-node-negative patients who had not received adjuvant systemic treatment</a:t>
            </a:r>
            <a:r>
              <a:rPr lang="en-US" sz="3200" dirty="0" smtClean="0"/>
              <a:t>.  Also includes time to relapse information.</a:t>
            </a:r>
            <a:endParaRPr lang="en-US" sz="3200" dirty="0"/>
          </a:p>
        </p:txBody>
      </p:sp>
    </p:spTree>
    <p:extLst>
      <p:ext uri="{BB962C8B-B14F-4D97-AF65-F5344CB8AC3E}">
        <p14:creationId xmlns:p14="http://schemas.microsoft.com/office/powerpoint/2010/main" val="28949339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smtClean="0">
                <a:solidFill>
                  <a:srgbClr val="008000"/>
                </a:solidFill>
              </a:rPr>
              <a:t>24K</a:t>
            </a:r>
            <a:r>
              <a:rPr lang="en-US" sz="2400" dirty="0">
                <a:solidFill>
                  <a:srgbClr val="008000"/>
                </a:solidFill>
              </a:rPr>
              <a:t>: all the genes </a:t>
            </a:r>
            <a:r>
              <a:rPr lang="en-US" sz="2400" dirty="0"/>
              <a:t>on the microarray were used in the analysis; </a:t>
            </a:r>
            <a:endParaRPr lang="en-US" sz="2400" dirty="0" smtClean="0"/>
          </a:p>
          <a:p>
            <a:r>
              <a:rPr lang="en-US" sz="2400" dirty="0" smtClean="0">
                <a:solidFill>
                  <a:srgbClr val="008000"/>
                </a:solidFill>
              </a:rPr>
              <a:t>11K: 10,731 </a:t>
            </a:r>
            <a:r>
              <a:rPr lang="en-US" sz="2400" dirty="0">
                <a:solidFill>
                  <a:srgbClr val="008000"/>
                </a:solidFill>
              </a:rPr>
              <a:t>top most varying </a:t>
            </a:r>
            <a:r>
              <a:rPr lang="en-US" sz="2400" dirty="0"/>
              <a:t>genes were used in the analysis; </a:t>
            </a:r>
            <a:endParaRPr lang="en-US" sz="2400" dirty="0" smtClean="0"/>
          </a:p>
          <a:p>
            <a:r>
              <a:rPr lang="en-US" sz="2400" dirty="0" smtClean="0">
                <a:solidFill>
                  <a:srgbClr val="008000"/>
                </a:solidFill>
              </a:rPr>
              <a:t>7K</a:t>
            </a:r>
            <a:r>
              <a:rPr lang="en-US" sz="2400" dirty="0"/>
              <a:t>: 6.688 top most varying genes </a:t>
            </a:r>
            <a:r>
              <a:rPr lang="en-US" sz="2400" dirty="0" smtClean="0"/>
              <a:t>were used </a:t>
            </a:r>
            <a:r>
              <a:rPr lang="en-US" sz="2400" dirty="0"/>
              <a:t>in the analysis; </a:t>
            </a:r>
            <a:endParaRPr lang="en-US" sz="2400" dirty="0" smtClean="0"/>
          </a:p>
          <a:p>
            <a:r>
              <a:rPr lang="en-US" sz="2400" dirty="0" smtClean="0">
                <a:solidFill>
                  <a:srgbClr val="008000"/>
                </a:solidFill>
              </a:rPr>
              <a:t>3K</a:t>
            </a:r>
            <a:r>
              <a:rPr lang="en-US" sz="2400" dirty="0"/>
              <a:t>: 3212 top most varying genes were used in the analysis; </a:t>
            </a:r>
            <a:endParaRPr lang="en-US" sz="2400" dirty="0" smtClean="0"/>
          </a:p>
          <a:p>
            <a:r>
              <a:rPr lang="en-US" sz="2400" dirty="0" smtClean="0">
                <a:solidFill>
                  <a:srgbClr val="008000"/>
                </a:solidFill>
              </a:rPr>
              <a:t>1.5K</a:t>
            </a:r>
            <a:r>
              <a:rPr lang="en-US" sz="2400" dirty="0"/>
              <a:t>: 1553 </a:t>
            </a:r>
            <a:r>
              <a:rPr lang="en-US" sz="2400" dirty="0" smtClean="0"/>
              <a:t>top most </a:t>
            </a:r>
            <a:r>
              <a:rPr lang="en-US" sz="2400" dirty="0"/>
              <a:t>varying genes were used in the analysis. </a:t>
            </a:r>
            <a:endParaRPr lang="en-US" sz="2400" dirty="0" smtClean="0"/>
          </a:p>
          <a:p>
            <a:r>
              <a:rPr lang="en-US" sz="2400" dirty="0" smtClean="0">
                <a:solidFill>
                  <a:srgbClr val="008000"/>
                </a:solidFill>
              </a:rPr>
              <a:t>Graphs </a:t>
            </a:r>
            <a:r>
              <a:rPr lang="en-US" sz="2400" dirty="0">
                <a:solidFill>
                  <a:srgbClr val="008000"/>
                </a:solidFill>
              </a:rPr>
              <a:t>colored by the L-infinity </a:t>
            </a:r>
            <a:r>
              <a:rPr lang="en-US" sz="2400" dirty="0" smtClean="0">
                <a:solidFill>
                  <a:srgbClr val="008000"/>
                </a:solidFill>
              </a:rPr>
              <a:t>centrality values</a:t>
            </a:r>
            <a:r>
              <a:rPr lang="en-US" sz="2400" dirty="0">
                <a:solidFill>
                  <a:srgbClr val="008000"/>
                </a:solidFill>
              </a:rPr>
              <a:t>. </a:t>
            </a:r>
            <a:r>
              <a:rPr lang="en-US" sz="2400" dirty="0" smtClean="0">
                <a:solidFill>
                  <a:srgbClr val="FF0000"/>
                </a:solidFill>
              </a:rPr>
              <a:t>Red</a:t>
            </a:r>
            <a:r>
              <a:rPr lang="en-US" sz="2400" dirty="0">
                <a:solidFill>
                  <a:srgbClr val="FF0000"/>
                </a:solidFill>
              </a:rPr>
              <a:t>: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77681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17243423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34618360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a:t>
            </a:r>
            <a:r>
              <a:rPr lang="en-US" sz="2800" dirty="0" smtClean="0"/>
              <a:t>colleagues </a:t>
            </a:r>
            <a:r>
              <a:rPr lang="en-US" sz="2800" dirty="0"/>
              <a:t>is difficult because of differences in patients, techniques, and materials used. </a:t>
            </a:r>
            <a:endParaRPr lang="en-US" sz="2800" dirty="0" smtClean="0"/>
          </a:p>
          <a:p>
            <a:endParaRPr lang="en-US" dirty="0"/>
          </a:p>
          <a:p>
            <a:r>
              <a:rPr lang="en-US" dirty="0" smtClean="0"/>
              <a:t>Their </a:t>
            </a:r>
            <a:r>
              <a:rPr lang="en-US" dirty="0"/>
              <a:t>study included node-negative and node-positive patients, who had or had not received adjuvant systemic therapy, and only women younger than 53 years. </a:t>
            </a:r>
            <a:endParaRPr lang="en-US" dirty="0" smtClean="0"/>
          </a:p>
          <a:p>
            <a:endParaRPr lang="en-US" dirty="0"/>
          </a:p>
          <a:p>
            <a:r>
              <a:rPr lang="en-US" dirty="0" smtClean="0"/>
              <a:t>microarray </a:t>
            </a:r>
            <a:r>
              <a:rPr lang="en-US" dirty="0"/>
              <a:t>platforms used in the studies differ—</a:t>
            </a:r>
            <a:r>
              <a:rPr lang="en-US" dirty="0" err="1"/>
              <a:t>Affymetrix</a:t>
            </a:r>
            <a:r>
              <a:rPr lang="en-US" dirty="0"/>
              <a:t> and Agilent. </a:t>
            </a:r>
            <a:endParaRPr lang="en-US" dirty="0" smtClean="0"/>
          </a:p>
          <a:p>
            <a:endParaRPr lang="en-US" dirty="0"/>
          </a:p>
          <a:p>
            <a:r>
              <a:rPr lang="en-US" dirty="0" smtClean="0"/>
              <a:t>Of </a:t>
            </a:r>
            <a:r>
              <a:rPr lang="en-US" dirty="0"/>
              <a:t>the 70 genes in the study by </a:t>
            </a:r>
            <a:r>
              <a:rPr lang="en-US" dirty="0" err="1"/>
              <a:t>van't</a:t>
            </a:r>
            <a:r>
              <a:rPr lang="en-US" dirty="0"/>
              <a:t> Veer and co-workers</a:t>
            </a:r>
            <a:r>
              <a:rPr lang="en-US" dirty="0" smtClean="0"/>
              <a:t>, </a:t>
            </a:r>
            <a:r>
              <a:rPr lang="en-US" dirty="0"/>
              <a:t>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endParaRPr lang="en-US" dirty="0" smtClean="0"/>
          </a:p>
          <a:p>
            <a:endParaRPr lang="en-US" dirty="0"/>
          </a:p>
          <a:p>
            <a:r>
              <a:rPr lang="en-US" dirty="0" smtClean="0"/>
              <a:t>Despite </a:t>
            </a:r>
            <a:r>
              <a:rPr lang="en-US" dirty="0"/>
              <a:t>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r>
              <a:rPr lang="en-US" dirty="0" smtClean="0"/>
              <a:t>.</a:t>
            </a:r>
          </a:p>
          <a:p>
            <a:endParaRPr lang="en-US" dirty="0"/>
          </a:p>
          <a:p>
            <a:r>
              <a:rPr lang="en-US" dirty="0" smtClean="0"/>
              <a:t>From:  Gene</a:t>
            </a:r>
            <a:r>
              <a:rPr lang="en-US" dirty="0"/>
              <a:t>-expression profiles to predict distant metastasis of lymph-node-negative primary breast </a:t>
            </a:r>
            <a:r>
              <a:rPr lang="en-US" dirty="0" smtClean="0"/>
              <a:t>cancer, </a:t>
            </a:r>
            <a:r>
              <a:rPr lang="en-US" dirty="0" err="1" smtClean="0"/>
              <a:t>Yixin</a:t>
            </a:r>
            <a:r>
              <a:rPr lang="en-US" dirty="0" smtClean="0"/>
              <a:t> Wang et al, </a:t>
            </a:r>
            <a:r>
              <a:rPr lang="en-US" dirty="0"/>
              <a:t>The </a:t>
            </a:r>
            <a:r>
              <a:rPr lang="en-US" dirty="0" smtClean="0"/>
              <a:t>Lancet, Volume </a:t>
            </a:r>
            <a:r>
              <a:rPr lang="en-US" dirty="0"/>
              <a:t>365, Issue 9460, 19–25 February 2005, Pages 671–679</a:t>
            </a:r>
          </a:p>
          <a:p>
            <a:endParaRPr lang="en-US" dirty="0"/>
          </a:p>
        </p:txBody>
      </p:sp>
    </p:spTree>
    <p:extLst>
      <p:ext uri="{BB962C8B-B14F-4D97-AF65-F5344CB8AC3E}">
        <p14:creationId xmlns:p14="http://schemas.microsoft.com/office/powerpoint/2010/main" val="2139615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725132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smtClean="0"/>
              <a:t>Identifying subtypes of cancer in a consistent manner is a challenge in the field since sub-populations can be small and their relationships complex</a:t>
            </a:r>
          </a:p>
          <a:p>
            <a:endParaRPr lang="en-US" sz="2200" dirty="0"/>
          </a:p>
          <a:p>
            <a:r>
              <a:rPr lang="en-US" sz="2200" dirty="0" smtClean="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smtClean="0"/>
              <a:t>But , there are still sub-groups of high ESR1 that do not respond well to therapy. </a:t>
            </a:r>
          </a:p>
          <a:p>
            <a:endParaRPr lang="en-US" sz="2200" dirty="0"/>
          </a:p>
          <a:p>
            <a:r>
              <a:rPr lang="en-US" sz="2200" dirty="0"/>
              <a:t>L</a:t>
            </a:r>
            <a:r>
              <a:rPr lang="en-US" sz="2200" dirty="0" smtClean="0"/>
              <a:t>ow ESR1 levels are strongly correlated with poor prognosis </a:t>
            </a:r>
          </a:p>
          <a:p>
            <a:pPr marL="285750" indent="-285750">
              <a:buFont typeface="Arial"/>
              <a:buChar char="•"/>
            </a:pPr>
            <a:r>
              <a:rPr lang="en-US" sz="2200" dirty="0" smtClean="0"/>
              <a:t>But there are patients with low ESR1 levels but high survival rates</a:t>
            </a:r>
          </a:p>
          <a:p>
            <a:endParaRPr lang="en-US" sz="2200" dirty="0" smtClean="0"/>
          </a:p>
          <a:p>
            <a:r>
              <a:rPr lang="en-US" sz="2200" dirty="0"/>
              <a:t>M</a:t>
            </a:r>
            <a:r>
              <a:rPr lang="en-US" sz="2200" dirty="0" smtClean="0"/>
              <a:t>any molecular sub-groups have been identified, </a:t>
            </a:r>
          </a:p>
          <a:p>
            <a:pPr marL="285750" indent="-285750">
              <a:buFont typeface="Arial"/>
              <a:buChar char="•"/>
            </a:pPr>
            <a:r>
              <a:rPr lang="en-US" sz="2200" dirty="0" smtClean="0"/>
              <a:t>But often difficult to identify the same sub-group in a broader setting, where data sets are generated on different platforms, on different sets of patients and at a different times, because of the noise and complexity in the data.</a:t>
            </a:r>
          </a:p>
          <a:p>
            <a:endParaRPr lang="en-US"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91937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smtClean="0"/>
              <a:t>Highlighted in red are the </a:t>
            </a:r>
            <a:r>
              <a:rPr lang="en-US" dirty="0" err="1" smtClean="0"/>
              <a:t>lowERNS</a:t>
            </a:r>
            <a:r>
              <a:rPr lang="en-US" dirty="0" smtClean="0"/>
              <a:t> (top panel) and the </a:t>
            </a:r>
            <a:r>
              <a:rPr lang="en-US" dirty="0" err="1" smtClean="0"/>
              <a:t>lowERHS</a:t>
            </a:r>
            <a:r>
              <a:rPr lang="en-US" dirty="0" smtClean="0"/>
              <a:t> (bottom panel) patient sub-groups.</a:t>
            </a:r>
            <a:endParaRPr lang="en-US"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5765227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5" y="-406318"/>
            <a:ext cx="9098733" cy="6126480"/>
          </a:xfrm>
          <a:prstGeom prst="rect">
            <a:avLst/>
          </a:prstGeom>
        </p:spPr>
      </p:pic>
      <p:sp>
        <p:nvSpPr>
          <p:cNvPr id="3" name="Rectangle 2"/>
          <p:cNvSpPr/>
          <p:nvPr/>
        </p:nvSpPr>
        <p:spPr>
          <a:xfrm>
            <a:off x="0" y="5657671"/>
            <a:ext cx="9100457" cy="1200329"/>
          </a:xfrm>
          <a:prstGeom prst="rect">
            <a:avLst/>
          </a:prstGeom>
        </p:spPr>
        <p:txBody>
          <a:bodyPr wrap="square">
            <a:spAutoFit/>
          </a:bodyPr>
          <a:lstStyle/>
          <a:p>
            <a:r>
              <a:rPr lang="en-US" dirty="0"/>
              <a:t>used both the genome information at the DNA level (what mutations occurred in the tumor) and at the RNA level (what genes are being expressed in the tumor).</a:t>
            </a:r>
          </a:p>
          <a:p>
            <a:r>
              <a:rPr lang="en-US" dirty="0" smtClean="0"/>
              <a:t>870 tumors; </a:t>
            </a:r>
            <a:r>
              <a:rPr lang="en-US" dirty="0"/>
              <a:t>about 500 </a:t>
            </a:r>
            <a:r>
              <a:rPr lang="en-US" dirty="0" smtClean="0"/>
              <a:t>from </a:t>
            </a:r>
            <a:r>
              <a:rPr lang="en-US" dirty="0"/>
              <a:t>breast cancer patients, the rest are ovarian </a:t>
            </a:r>
            <a:r>
              <a:rPr lang="en-US" dirty="0" smtClean="0"/>
              <a:t>tumors           </a:t>
            </a:r>
            <a:r>
              <a:rPr lang="en-US" dirty="0" err="1">
                <a:hlinkClick r:id="rId3"/>
              </a:rPr>
              <a:t>Pek</a:t>
            </a:r>
            <a:r>
              <a:rPr lang="en-US" dirty="0">
                <a:hlinkClick r:id="rId3"/>
              </a:rPr>
              <a:t> </a:t>
            </a:r>
            <a:r>
              <a:rPr lang="en-US" dirty="0" err="1">
                <a:hlinkClick r:id="rId3"/>
              </a:rPr>
              <a:t>Lum</a:t>
            </a:r>
            <a:r>
              <a:rPr lang="en-US" dirty="0">
                <a:hlinkClick r:id="rId3"/>
              </a:rPr>
              <a:t> </a:t>
            </a:r>
            <a:endParaRPr lang="en-US" dirty="0" smtClean="0"/>
          </a:p>
          <a:p>
            <a:r>
              <a:rPr lang="en-US" dirty="0">
                <a:hlinkClick r:id="rId4"/>
              </a:rPr>
              <a:t>https://www.ayasdi.com/blog/office-of-the-cdo/when-is-breast-cancer-like-ovarian-cancer</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6631419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31" y="0"/>
            <a:ext cx="8932272" cy="6858000"/>
          </a:xfrm>
          <a:prstGeom prst="rect">
            <a:avLst/>
          </a:prstGeom>
        </p:spPr>
      </p:pic>
      <p:sp>
        <p:nvSpPr>
          <p:cNvPr id="3" name="Rectangle 2"/>
          <p:cNvSpPr/>
          <p:nvPr/>
        </p:nvSpPr>
        <p:spPr>
          <a:xfrm>
            <a:off x="7827474" y="289679"/>
            <a:ext cx="1197429" cy="3139321"/>
          </a:xfrm>
          <a:prstGeom prst="rect">
            <a:avLst/>
          </a:prstGeom>
        </p:spPr>
        <p:txBody>
          <a:bodyPr wrap="square">
            <a:spAutoFit/>
          </a:bodyPr>
          <a:lstStyle/>
          <a:p>
            <a:r>
              <a:rPr lang="en-US" dirty="0"/>
              <a:t>https://www.ayasdi.com/blog/office-of-the-cdo/when-is-breast-cancer-like-ovarian-cancer</a:t>
            </a:r>
          </a:p>
        </p:txBody>
      </p:sp>
    </p:spTree>
    <p:extLst>
      <p:ext uri="{BB962C8B-B14F-4D97-AF65-F5344CB8AC3E}">
        <p14:creationId xmlns:p14="http://schemas.microsoft.com/office/powerpoint/2010/main" val="25360934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smtClean="0"/>
              <a:t>http://</a:t>
            </a:r>
            <a:r>
              <a:rPr lang="en-US" dirty="0" err="1" smtClean="0"/>
              <a:t>www.pnas.org</a:t>
            </a:r>
            <a:r>
              <a:rPr lang="en-US" dirty="0" smtClean="0"/>
              <a:t>/content/early/2011/04/07/1102826108</a:t>
            </a:r>
            <a:endParaRPr lang="en-US" dirty="0"/>
          </a:p>
        </p:txBody>
      </p:sp>
    </p:spTree>
    <p:extLst>
      <p:ext uri="{BB962C8B-B14F-4D97-AF65-F5344CB8AC3E}">
        <p14:creationId xmlns:p14="http://schemas.microsoft.com/office/powerpoint/2010/main" val="22959811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2879198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299016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l="17416" t="6710" r="17316" b="74614"/>
          <a:stretch/>
        </p:blipFill>
        <p:spPr>
          <a:xfrm>
            <a:off x="173274" y="3281677"/>
            <a:ext cx="2066544" cy="1280160"/>
          </a:xfrm>
          <a:prstGeom prst="rect">
            <a:avLst/>
          </a:prstGeom>
        </p:spPr>
      </p:pic>
      <p:pic>
        <p:nvPicPr>
          <p:cNvPr id="8" name="Picture 7"/>
          <p:cNvPicPr>
            <a:picLocks noChangeAspect="1"/>
          </p:cNvPicPr>
          <p:nvPr/>
        </p:nvPicPr>
        <p:blipFill rotWithShape="1">
          <a:blip r:embed="rId2"/>
          <a:srcRect t="73341" b="-4022"/>
          <a:stretch/>
        </p:blipFill>
        <p:spPr>
          <a:xfrm>
            <a:off x="5902608" y="2870197"/>
            <a:ext cx="3166261" cy="2103120"/>
          </a:xfrm>
          <a:prstGeom prst="rect">
            <a:avLst/>
          </a:prstGeom>
        </p:spPr>
      </p:pic>
      <p:pic>
        <p:nvPicPr>
          <p:cNvPr id="9" name="Picture 8"/>
          <p:cNvPicPr>
            <a:picLocks noChangeAspect="1"/>
          </p:cNvPicPr>
          <p:nvPr/>
        </p:nvPicPr>
        <p:blipFill rotWithShape="1">
          <a:blip r:embed="rId2"/>
          <a:srcRect t="52669" b="32396"/>
          <a:stretch/>
        </p:blipFill>
        <p:spPr>
          <a:xfrm>
            <a:off x="2438967" y="3409693"/>
            <a:ext cx="3166261" cy="1024128"/>
          </a:xfrm>
          <a:prstGeom prst="rect">
            <a:avLst/>
          </a:prstGeom>
        </p:spPr>
      </p:pic>
      <p:sp>
        <p:nvSpPr>
          <p:cNvPr id="2" name="TextBox 1"/>
          <p:cNvSpPr txBox="1"/>
          <p:nvPr/>
        </p:nvSpPr>
        <p:spPr>
          <a:xfrm>
            <a:off x="328067" y="1974414"/>
            <a:ext cx="7854236" cy="584775"/>
          </a:xfrm>
          <a:prstGeom prst="rect">
            <a:avLst/>
          </a:prstGeom>
          <a:noFill/>
        </p:spPr>
        <p:txBody>
          <a:bodyPr wrap="square" rtlCol="0">
            <a:spAutoFit/>
          </a:bodyPr>
          <a:lstStyle/>
          <a:p>
            <a:r>
              <a:rPr lang="en-US" sz="3200" dirty="0" smtClean="0"/>
              <a:t>    Data            Overlapping bins                Graph</a:t>
            </a:r>
          </a:p>
        </p:txBody>
      </p:sp>
      <p:sp>
        <p:nvSpPr>
          <p:cNvPr id="3" name="Right Arrow 2"/>
          <p:cNvSpPr/>
          <p:nvPr/>
        </p:nvSpPr>
        <p:spPr>
          <a:xfrm>
            <a:off x="1828800" y="2137063"/>
            <a:ext cx="502571" cy="291609"/>
          </a:xfrm>
          <a:prstGeom prst="rightArrow">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5990154" y="2137063"/>
            <a:ext cx="502571" cy="291609"/>
          </a:xfrm>
          <a:prstGeom prst="rightArrow">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072056" y="357352"/>
            <a:ext cx="6999889" cy="1015663"/>
          </a:xfrm>
          <a:prstGeom prst="rect">
            <a:avLst/>
          </a:prstGeom>
          <a:noFill/>
        </p:spPr>
        <p:txBody>
          <a:bodyPr wrap="square" rtlCol="0">
            <a:spAutoFit/>
          </a:bodyPr>
          <a:lstStyle/>
          <a:p>
            <a:pPr algn="ctr"/>
            <a:r>
              <a:rPr lang="en-US" sz="6000" dirty="0" smtClean="0">
                <a:solidFill>
                  <a:srgbClr val="7030A0"/>
                </a:solidFill>
              </a:rPr>
              <a:t>Mapper</a:t>
            </a:r>
          </a:p>
        </p:txBody>
      </p:sp>
    </p:spTree>
    <p:extLst>
      <p:ext uri="{BB962C8B-B14F-4D97-AF65-F5344CB8AC3E}">
        <p14:creationId xmlns:p14="http://schemas.microsoft.com/office/powerpoint/2010/main" val="34488655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3594821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5" y="120471"/>
            <a:ext cx="8613648" cy="4143165"/>
          </a:xfrm>
          <a:prstGeom prst="rect">
            <a:avLst/>
          </a:prstGeom>
        </p:spPr>
      </p:pic>
      <p:pic>
        <p:nvPicPr>
          <p:cNvPr id="3" name="Picture 2"/>
          <p:cNvPicPr>
            <a:picLocks noChangeAspect="1"/>
          </p:cNvPicPr>
          <p:nvPr/>
        </p:nvPicPr>
        <p:blipFill>
          <a:blip r:embed="rId3"/>
          <a:stretch>
            <a:fillRect/>
          </a:stretch>
        </p:blipFill>
        <p:spPr>
          <a:xfrm>
            <a:off x="788107" y="4527233"/>
            <a:ext cx="7324344" cy="2113851"/>
          </a:xfrm>
          <a:prstGeom prst="rect">
            <a:avLst/>
          </a:prstGeom>
        </p:spPr>
      </p:pic>
    </p:spTree>
    <p:extLst>
      <p:ext uri="{BB962C8B-B14F-4D97-AF65-F5344CB8AC3E}">
        <p14:creationId xmlns:p14="http://schemas.microsoft.com/office/powerpoint/2010/main" val="31188038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136766"/>
            <a:ext cx="7303770" cy="6858000"/>
          </a:xfrm>
          <a:prstGeom prst="rect">
            <a:avLst/>
          </a:prstGeom>
        </p:spPr>
      </p:pic>
      <p:sp>
        <p:nvSpPr>
          <p:cNvPr id="2" name="TextBox 1"/>
          <p:cNvSpPr txBox="1"/>
          <p:nvPr/>
        </p:nvSpPr>
        <p:spPr>
          <a:xfrm>
            <a:off x="644769" y="254007"/>
            <a:ext cx="8167077" cy="584776"/>
          </a:xfrm>
          <a:prstGeom prst="rect">
            <a:avLst/>
          </a:prstGeom>
          <a:noFill/>
        </p:spPr>
        <p:txBody>
          <a:bodyPr wrap="square" rtlCol="0">
            <a:spAutoFit/>
          </a:bodyPr>
          <a:lstStyle/>
          <a:p>
            <a:r>
              <a:rPr lang="en-US" sz="3200" dirty="0" smtClean="0"/>
              <a:t>Example:  Principle component </a:t>
            </a:r>
            <a:r>
              <a:rPr lang="en-US" sz="3200" dirty="0"/>
              <a:t>analysis (PCA)</a:t>
            </a:r>
            <a:r>
              <a:rPr lang="en-US" sz="3200" dirty="0" smtClean="0"/>
              <a:t> </a:t>
            </a:r>
            <a:endParaRPr lang="en-US" sz="3200" dirty="0"/>
          </a:p>
        </p:txBody>
      </p:sp>
      <p:sp>
        <p:nvSpPr>
          <p:cNvPr id="4" name="Rectangle 3"/>
          <p:cNvSpPr/>
          <p:nvPr/>
        </p:nvSpPr>
        <p:spPr>
          <a:xfrm>
            <a:off x="254000" y="6427371"/>
            <a:ext cx="6858000" cy="369332"/>
          </a:xfrm>
          <a:prstGeom prst="rect">
            <a:avLst/>
          </a:prstGeom>
        </p:spPr>
        <p:txBody>
          <a:bodyPr wrap="square">
            <a:spAutoFit/>
          </a:bodyPr>
          <a:lstStyle/>
          <a:p>
            <a:r>
              <a:rPr lang="en-US" dirty="0"/>
              <a:t>http://</a:t>
            </a:r>
            <a:r>
              <a:rPr lang="en-US" dirty="0" err="1"/>
              <a:t>en.wikipedia.org</a:t>
            </a:r>
            <a:r>
              <a:rPr lang="en-US" dirty="0"/>
              <a:t>/wiki/</a:t>
            </a:r>
            <a:r>
              <a:rPr lang="en-US" dirty="0" err="1"/>
              <a:t>File:GaussianScatterPCA.png</a:t>
            </a:r>
            <a:endParaRPr lang="en-US" dirty="0"/>
          </a:p>
        </p:txBody>
      </p:sp>
    </p:spTree>
    <p:extLst>
      <p:ext uri="{BB962C8B-B14F-4D97-AF65-F5344CB8AC3E}">
        <p14:creationId xmlns:p14="http://schemas.microsoft.com/office/powerpoint/2010/main" val="22712890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078" y="175856"/>
            <a:ext cx="8850922" cy="6596678"/>
          </a:xfrm>
          <a:prstGeom prst="rect">
            <a:avLst/>
          </a:prstGeom>
          <a:noFill/>
        </p:spPr>
        <p:txBody>
          <a:bodyPr wrap="square" rtlCol="0">
            <a:spAutoFit/>
          </a:bodyPr>
          <a:lstStyle/>
          <a:p>
            <a:r>
              <a:rPr lang="en-US" sz="3200" dirty="0" smtClean="0"/>
              <a:t>Dimensionality Reduction:   </a:t>
            </a:r>
            <a:r>
              <a:rPr lang="en-US" sz="3200" dirty="0" smtClean="0">
                <a:solidFill>
                  <a:srgbClr val="660066"/>
                </a:solidFill>
              </a:rPr>
              <a:t>Given dataset  D      </a:t>
            </a:r>
            <a:r>
              <a:rPr lang="en-US" sz="3200" b="1" dirty="0" smtClean="0">
                <a:solidFill>
                  <a:srgbClr val="660066"/>
                </a:solidFill>
              </a:rPr>
              <a:t>R</a:t>
            </a:r>
            <a:r>
              <a:rPr lang="en-US" sz="3200" b="1" baseline="30000" dirty="0" smtClean="0">
                <a:solidFill>
                  <a:srgbClr val="660066"/>
                </a:solidFill>
              </a:rPr>
              <a:t>N</a:t>
            </a:r>
          </a:p>
          <a:p>
            <a:endParaRPr lang="en-US" sz="2000" dirty="0"/>
          </a:p>
          <a:p>
            <a:r>
              <a:rPr lang="en-US" sz="3200" dirty="0" smtClean="0">
                <a:solidFill>
                  <a:srgbClr val="800000"/>
                </a:solidFill>
              </a:rPr>
              <a:t>Want:  embedding   f:  D </a:t>
            </a:r>
            <a:r>
              <a:rPr lang="en-US" sz="3200" dirty="0" smtClean="0">
                <a:solidFill>
                  <a:srgbClr val="800000"/>
                </a:solidFill>
                <a:sym typeface="Wingdings"/>
              </a:rPr>
              <a:t> </a:t>
            </a:r>
            <a:r>
              <a:rPr lang="en-US" sz="3200" b="1" dirty="0" err="1" smtClean="0">
                <a:solidFill>
                  <a:srgbClr val="800000"/>
                </a:solidFill>
                <a:sym typeface="Wingdings"/>
              </a:rPr>
              <a:t>R</a:t>
            </a:r>
            <a:r>
              <a:rPr lang="en-US" sz="3200" b="1" baseline="30000" dirty="0" err="1" smtClean="0">
                <a:solidFill>
                  <a:srgbClr val="800000"/>
                </a:solidFill>
                <a:sym typeface="Wingdings"/>
              </a:rPr>
              <a:t>n</a:t>
            </a:r>
            <a:r>
              <a:rPr lang="en-US" sz="3200" dirty="0" smtClean="0">
                <a:solidFill>
                  <a:srgbClr val="800000"/>
                </a:solidFill>
                <a:sym typeface="Wingdings"/>
              </a:rPr>
              <a:t>  where n &lt;&lt; N</a:t>
            </a:r>
          </a:p>
          <a:p>
            <a:pPr>
              <a:lnSpc>
                <a:spcPct val="50000"/>
              </a:lnSpc>
            </a:pPr>
            <a:endParaRPr lang="en-US" sz="3200" dirty="0">
              <a:solidFill>
                <a:srgbClr val="800000"/>
              </a:solidFill>
              <a:sym typeface="Wingdings"/>
            </a:endParaRPr>
          </a:p>
          <a:p>
            <a:pPr lvl="2">
              <a:lnSpc>
                <a:spcPct val="50000"/>
              </a:lnSpc>
            </a:pPr>
            <a:r>
              <a:rPr lang="en-US" sz="3200" dirty="0" smtClean="0">
                <a:solidFill>
                  <a:srgbClr val="800000"/>
                </a:solidFill>
                <a:sym typeface="Wingdings"/>
              </a:rPr>
              <a:t>which “preserves” the structure of the data.</a:t>
            </a:r>
          </a:p>
          <a:p>
            <a:endParaRPr lang="en-US" sz="2000" dirty="0" smtClean="0"/>
          </a:p>
          <a:p>
            <a:r>
              <a:rPr lang="en-US" sz="3200" dirty="0" smtClean="0"/>
              <a:t>Many </a:t>
            </a:r>
            <a:r>
              <a:rPr lang="en-US" sz="3200" dirty="0"/>
              <a:t>reduction methods:</a:t>
            </a:r>
          </a:p>
          <a:p>
            <a:pPr>
              <a:lnSpc>
                <a:spcPct val="50000"/>
              </a:lnSpc>
            </a:pPr>
            <a:endParaRPr lang="en-US" sz="3200" dirty="0"/>
          </a:p>
          <a:p>
            <a:pPr algn="ctr"/>
            <a:r>
              <a:rPr lang="en-US" sz="3200" dirty="0"/>
              <a:t>f</a:t>
            </a:r>
            <a:r>
              <a:rPr lang="en-US" sz="3200" baseline="-25000" dirty="0"/>
              <a:t>1</a:t>
            </a:r>
            <a:r>
              <a:rPr lang="en-US" sz="3200" dirty="0"/>
              <a:t>:  D </a:t>
            </a:r>
            <a:r>
              <a:rPr lang="en-US" sz="3200" dirty="0">
                <a:sym typeface="Wingdings"/>
              </a:rPr>
              <a:t>  </a:t>
            </a:r>
            <a:r>
              <a:rPr lang="en-US" sz="3200" b="1" dirty="0">
                <a:sym typeface="Wingdings"/>
              </a:rPr>
              <a:t>R</a:t>
            </a:r>
            <a:r>
              <a:rPr lang="en-US" sz="3200" dirty="0">
                <a:sym typeface="Wingdings"/>
              </a:rPr>
              <a:t>,</a:t>
            </a:r>
            <a:r>
              <a:rPr lang="en-US" sz="3200" b="1" dirty="0">
                <a:sym typeface="Wingdings"/>
              </a:rPr>
              <a:t> </a:t>
            </a:r>
            <a:r>
              <a:rPr lang="en-US" sz="3200" dirty="0"/>
              <a:t>f</a:t>
            </a:r>
            <a:r>
              <a:rPr lang="en-US" sz="3200" baseline="-25000" dirty="0"/>
              <a:t>2</a:t>
            </a:r>
            <a:r>
              <a:rPr lang="en-US" sz="3200" dirty="0"/>
              <a:t>:  D </a:t>
            </a:r>
            <a:r>
              <a:rPr lang="en-US" sz="3200" dirty="0">
                <a:sym typeface="Wingdings"/>
              </a:rPr>
              <a:t>  </a:t>
            </a:r>
            <a:r>
              <a:rPr lang="en-US" sz="3200" b="1" dirty="0">
                <a:sym typeface="Wingdings"/>
              </a:rPr>
              <a:t>R</a:t>
            </a:r>
            <a:r>
              <a:rPr lang="en-US" sz="3200" dirty="0">
                <a:sym typeface="Wingdings"/>
              </a:rPr>
              <a:t>, …</a:t>
            </a:r>
            <a:r>
              <a:rPr lang="en-US" sz="3200" b="1" dirty="0">
                <a:sym typeface="Wingdings"/>
              </a:rPr>
              <a:t> </a:t>
            </a:r>
            <a:r>
              <a:rPr lang="en-US" sz="3200" dirty="0" err="1"/>
              <a:t>f</a:t>
            </a:r>
            <a:r>
              <a:rPr lang="en-US" sz="3200" baseline="-25000" dirty="0" err="1"/>
              <a:t>n</a:t>
            </a:r>
            <a:r>
              <a:rPr lang="en-US" sz="3200" dirty="0"/>
              <a:t>:  D </a:t>
            </a:r>
            <a:r>
              <a:rPr lang="en-US" sz="3200" dirty="0">
                <a:sym typeface="Wingdings"/>
              </a:rPr>
              <a:t>  </a:t>
            </a:r>
            <a:r>
              <a:rPr lang="en-US" sz="3200" b="1" dirty="0">
                <a:sym typeface="Wingdings"/>
              </a:rPr>
              <a:t>R</a:t>
            </a:r>
            <a:endParaRPr lang="en-US" sz="3200" b="1" dirty="0"/>
          </a:p>
          <a:p>
            <a:endParaRPr lang="en-US" sz="2000" b="1" dirty="0"/>
          </a:p>
          <a:p>
            <a:pPr algn="ctr"/>
            <a:r>
              <a:rPr lang="en-US" sz="3200" dirty="0"/>
              <a:t>(f</a:t>
            </a:r>
            <a:r>
              <a:rPr lang="en-US" sz="3200" baseline="-25000" dirty="0"/>
              <a:t>1</a:t>
            </a:r>
            <a:r>
              <a:rPr lang="en-US" sz="3200" dirty="0"/>
              <a:t>, f</a:t>
            </a:r>
            <a:r>
              <a:rPr lang="en-US" sz="3200" baseline="-25000" dirty="0"/>
              <a:t>2</a:t>
            </a:r>
            <a:r>
              <a:rPr lang="en-US" sz="3200" dirty="0"/>
              <a:t>, … </a:t>
            </a:r>
            <a:r>
              <a:rPr lang="en-US" sz="3200" dirty="0" err="1"/>
              <a:t>f</a:t>
            </a:r>
            <a:r>
              <a:rPr lang="en-US" sz="3200" baseline="-25000" dirty="0" err="1"/>
              <a:t>n</a:t>
            </a:r>
            <a:r>
              <a:rPr lang="en-US" sz="3200" dirty="0"/>
              <a:t>):  D </a:t>
            </a:r>
            <a:r>
              <a:rPr lang="en-US" sz="3200" dirty="0">
                <a:sym typeface="Wingdings"/>
              </a:rPr>
              <a:t>  </a:t>
            </a:r>
            <a:r>
              <a:rPr lang="en-US" sz="3200" b="1" dirty="0" err="1" smtClean="0">
                <a:sym typeface="Wingdings"/>
              </a:rPr>
              <a:t>R</a:t>
            </a:r>
            <a:r>
              <a:rPr lang="en-US" sz="3200" b="1" baseline="30000" dirty="0" err="1" smtClean="0">
                <a:sym typeface="Wingdings"/>
              </a:rPr>
              <a:t>n</a:t>
            </a:r>
            <a:endParaRPr lang="en-US" sz="3200" b="1" baseline="30000" dirty="0" smtClean="0">
              <a:sym typeface="Wingdings"/>
            </a:endParaRPr>
          </a:p>
          <a:p>
            <a:pPr algn="ctr"/>
            <a:endParaRPr lang="en-US" sz="5400" b="1" baseline="30000" dirty="0">
              <a:sym typeface="Wingdings"/>
            </a:endParaRPr>
          </a:p>
          <a:p>
            <a:r>
              <a:rPr lang="en-US" sz="3200" dirty="0" smtClean="0">
                <a:sym typeface="Wingdings"/>
              </a:rPr>
              <a:t>Many </a:t>
            </a:r>
            <a:r>
              <a:rPr lang="en-US" sz="3200" dirty="0">
                <a:sym typeface="Wingdings"/>
              </a:rPr>
              <a:t>are linear,   </a:t>
            </a:r>
            <a:r>
              <a:rPr lang="en-US" sz="3200" dirty="0" smtClean="0">
                <a:sym typeface="Wingdings"/>
              </a:rPr>
              <a:t>M</a:t>
            </a:r>
            <a:r>
              <a:rPr lang="en-US" sz="3200" dirty="0">
                <a:sym typeface="Wingdings"/>
              </a:rPr>
              <a:t>:  </a:t>
            </a:r>
            <a:r>
              <a:rPr lang="en-US" sz="3200" b="1" dirty="0">
                <a:sym typeface="Wingdings"/>
              </a:rPr>
              <a:t>R</a:t>
            </a:r>
            <a:r>
              <a:rPr lang="en-US" sz="3200" b="1" baseline="30000" dirty="0">
                <a:sym typeface="Wingdings"/>
              </a:rPr>
              <a:t>N</a:t>
            </a:r>
            <a:r>
              <a:rPr lang="en-US" sz="3200" b="1" dirty="0">
                <a:sym typeface="Wingdings"/>
              </a:rPr>
              <a:t>    </a:t>
            </a:r>
            <a:r>
              <a:rPr lang="en-US" sz="3200" b="1" dirty="0" err="1">
                <a:sym typeface="Wingdings"/>
              </a:rPr>
              <a:t>R</a:t>
            </a:r>
            <a:r>
              <a:rPr lang="en-US" sz="3200" b="1" baseline="30000" dirty="0" err="1">
                <a:sym typeface="Wingdings"/>
              </a:rPr>
              <a:t>n</a:t>
            </a:r>
            <a:r>
              <a:rPr lang="en-US" sz="3200" dirty="0">
                <a:sym typeface="Wingdings"/>
              </a:rPr>
              <a:t>,  </a:t>
            </a:r>
            <a:r>
              <a:rPr lang="en-US" sz="3200" dirty="0" err="1">
                <a:sym typeface="Wingdings"/>
              </a:rPr>
              <a:t>M</a:t>
            </a:r>
            <a:r>
              <a:rPr lang="en-US" sz="3200" b="1" dirty="0" err="1">
                <a:sym typeface="Wingdings"/>
              </a:rPr>
              <a:t>x</a:t>
            </a:r>
            <a:r>
              <a:rPr lang="en-US" sz="3200" dirty="0">
                <a:sym typeface="Wingdings"/>
              </a:rPr>
              <a:t> = </a:t>
            </a:r>
            <a:r>
              <a:rPr lang="en-US" sz="3200" b="1" dirty="0">
                <a:sym typeface="Wingdings"/>
              </a:rPr>
              <a:t>y</a:t>
            </a:r>
          </a:p>
          <a:p>
            <a:endParaRPr lang="en-US" sz="3200" b="1" baseline="30000" dirty="0" smtClean="0">
              <a:sym typeface="Wingdings"/>
            </a:endParaRPr>
          </a:p>
          <a:p>
            <a:r>
              <a:rPr lang="en-US" sz="3200" dirty="0" smtClean="0">
                <a:sym typeface="Wingdings"/>
              </a:rPr>
              <a:t>But </a:t>
            </a:r>
            <a:r>
              <a:rPr lang="en-US" sz="3200" dirty="0">
                <a:sym typeface="Wingdings"/>
              </a:rPr>
              <a:t>there are also non-linear d</a:t>
            </a:r>
            <a:r>
              <a:rPr lang="en-US" sz="3200" dirty="0"/>
              <a:t>imensionality reduction algorithms</a:t>
            </a:r>
            <a:r>
              <a:rPr lang="en-US" sz="3200" dirty="0" smtClean="0"/>
              <a:t>.</a:t>
            </a:r>
            <a:endParaRPr lang="en-US" sz="3200" b="1" baseline="30000" dirty="0">
              <a:sym typeface="Wingdings"/>
            </a:endParaRPr>
          </a:p>
        </p:txBody>
      </p:sp>
      <p:sp>
        <p:nvSpPr>
          <p:cNvPr id="5" name="TextBox 4"/>
          <p:cNvSpPr txBox="1"/>
          <p:nvPr/>
        </p:nvSpPr>
        <p:spPr>
          <a:xfrm rot="5400000">
            <a:off x="7681182" y="291599"/>
            <a:ext cx="566615" cy="584776"/>
          </a:xfrm>
          <a:prstGeom prst="rect">
            <a:avLst/>
          </a:prstGeom>
          <a:noFill/>
        </p:spPr>
        <p:txBody>
          <a:bodyPr wrap="square" rtlCol="0">
            <a:spAutoFit/>
          </a:bodyPr>
          <a:lstStyle/>
          <a:p>
            <a:r>
              <a:rPr lang="en-US" sz="3200" dirty="0" smtClean="0"/>
              <a:t>U</a:t>
            </a:r>
            <a:endParaRPr lang="en-US" sz="3200" dirty="0"/>
          </a:p>
        </p:txBody>
      </p:sp>
    </p:spTree>
    <p:extLst>
      <p:ext uri="{BB962C8B-B14F-4D97-AF65-F5344CB8AC3E}">
        <p14:creationId xmlns:p14="http://schemas.microsoft.com/office/powerpoint/2010/main" val="6610519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200" y="87954"/>
            <a:ext cx="8713982" cy="6477508"/>
          </a:xfrm>
          <a:prstGeom prst="rect">
            <a:avLst/>
          </a:prstGeom>
        </p:spPr>
      </p:pic>
      <p:sp>
        <p:nvSpPr>
          <p:cNvPr id="2" name="Rectangle 1"/>
          <p:cNvSpPr/>
          <p:nvPr/>
        </p:nvSpPr>
        <p:spPr>
          <a:xfrm>
            <a:off x="55177" y="6488668"/>
            <a:ext cx="6713099" cy="369332"/>
          </a:xfrm>
          <a:prstGeom prst="rect">
            <a:avLst/>
          </a:prstGeom>
        </p:spPr>
        <p:txBody>
          <a:bodyPr wrap="square">
            <a:spAutoFit/>
          </a:bodyPr>
          <a:lstStyle/>
          <a:p>
            <a:r>
              <a:rPr lang="en-US" dirty="0">
                <a:hlinkClick r:id="rId3"/>
              </a:rPr>
              <a:t>https://onlinecourses.science.psu.edu/stat857/book/export/html/</a:t>
            </a:r>
            <a:r>
              <a:rPr lang="en-US" dirty="0" smtClean="0">
                <a:hlinkClick r:id="rId3"/>
              </a:rPr>
              <a:t>11</a:t>
            </a:r>
            <a:r>
              <a:rPr lang="en-US" dirty="0" smtClean="0"/>
              <a:t> </a:t>
            </a:r>
            <a:endParaRPr lang="en-US" dirty="0"/>
          </a:p>
        </p:txBody>
      </p:sp>
    </p:spTree>
    <p:extLst>
      <p:ext uri="{BB962C8B-B14F-4D97-AF65-F5344CB8AC3E}">
        <p14:creationId xmlns:p14="http://schemas.microsoft.com/office/powerpoint/2010/main" val="1562073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625658"/>
            <a:ext cx="510222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type="none" w="sm" len="sm"/>
              </a14:hiddenLine>
            </a:ext>
          </a:extLst>
        </p:spPr>
      </p:pic>
      <p:cxnSp>
        <p:nvCxnSpPr>
          <p:cNvPr id="67589" name="直線單箭頭接點 11"/>
          <p:cNvCxnSpPr>
            <a:cxnSpLocks noChangeShapeType="1"/>
          </p:cNvCxnSpPr>
          <p:nvPr/>
        </p:nvCxnSpPr>
        <p:spPr bwMode="auto">
          <a:xfrm rot="10800000">
            <a:off x="5000625" y="911408"/>
            <a:ext cx="1154113" cy="1587"/>
          </a:xfrm>
          <a:prstGeom prst="straightConnector1">
            <a:avLst/>
          </a:prstGeom>
          <a:noFill/>
          <a:ln w="25400" algn="ctr">
            <a:solidFill>
              <a:schemeClr val="tx1"/>
            </a:solidFill>
            <a:miter lim="800000"/>
            <a:headEnd/>
            <a:tailEnd type="arrow" w="med" len="med"/>
          </a:ln>
          <a:extLst>
            <a:ext uri="{909E8E84-426E-40dd-AFC4-6F175D3DCCD1}">
              <a14:hiddenFill xmlns:a14="http://schemas.microsoft.com/office/drawing/2010/main" xmlns="">
                <a:noFill/>
              </a14:hiddenFill>
            </a:ext>
          </a:extLst>
        </p:spPr>
      </p:cxnSp>
      <p:graphicFrame>
        <p:nvGraphicFramePr>
          <p:cNvPr id="67586" name="Object 6"/>
          <p:cNvGraphicFramePr>
            <a:graphicFrameLocks noChangeAspect="1"/>
          </p:cNvGraphicFramePr>
          <p:nvPr>
            <p:extLst>
              <p:ext uri="{D42A27DB-BD31-4B8C-83A1-F6EECF244321}">
                <p14:modId xmlns:p14="http://schemas.microsoft.com/office/powerpoint/2010/main" val="2987639112"/>
              </p:ext>
            </p:extLst>
          </p:nvPr>
        </p:nvGraphicFramePr>
        <p:xfrm>
          <a:off x="6226175" y="697095"/>
          <a:ext cx="296863" cy="412750"/>
        </p:xfrm>
        <a:graphic>
          <a:graphicData uri="http://schemas.openxmlformats.org/presentationml/2006/ole">
            <mc:AlternateContent xmlns:mc="http://schemas.openxmlformats.org/markup-compatibility/2006">
              <mc:Choice xmlns:v="urn:schemas-microsoft-com:vml" Requires="v">
                <p:oleObj spid="_x0000_s1071" name="Equation" r:id="rId4" imgW="164880" imgH="228600" progId="Equation.DSMT4">
                  <p:embed/>
                </p:oleObj>
              </mc:Choice>
              <mc:Fallback>
                <p:oleObj name="Equation" r:id="rId4" imgW="16488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175" y="697095"/>
                        <a:ext cx="296863" cy="412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67590" name="直線單箭頭接點 14"/>
          <p:cNvCxnSpPr>
            <a:cxnSpLocks noChangeShapeType="1"/>
          </p:cNvCxnSpPr>
          <p:nvPr/>
        </p:nvCxnSpPr>
        <p:spPr bwMode="auto">
          <a:xfrm flipV="1">
            <a:off x="1571625" y="1197158"/>
            <a:ext cx="714375" cy="428625"/>
          </a:xfrm>
          <a:prstGeom prst="straightConnector1">
            <a:avLst/>
          </a:prstGeom>
          <a:noFill/>
          <a:ln w="25400" algn="ctr">
            <a:solidFill>
              <a:schemeClr val="tx1"/>
            </a:solidFill>
            <a:miter lim="800000"/>
            <a:headEnd/>
            <a:tailEnd type="arrow" w="med" len="med"/>
          </a:ln>
          <a:extLst>
            <a:ext uri="{909E8E84-426E-40dd-AFC4-6F175D3DCCD1}">
              <a14:hiddenFill xmlns:a14="http://schemas.microsoft.com/office/drawing/2010/main" xmlns="">
                <a:noFill/>
              </a14:hiddenFill>
            </a:ext>
          </a:extLst>
        </p:spPr>
      </p:cxnSp>
      <p:graphicFrame>
        <p:nvGraphicFramePr>
          <p:cNvPr id="67587" name="Object 7"/>
          <p:cNvGraphicFramePr>
            <a:graphicFrameLocks noChangeAspect="1"/>
          </p:cNvGraphicFramePr>
          <p:nvPr>
            <p:extLst>
              <p:ext uri="{D42A27DB-BD31-4B8C-83A1-F6EECF244321}">
                <p14:modId xmlns:p14="http://schemas.microsoft.com/office/powerpoint/2010/main" val="57635107"/>
              </p:ext>
            </p:extLst>
          </p:nvPr>
        </p:nvGraphicFramePr>
        <p:xfrm>
          <a:off x="1214438" y="1482908"/>
          <a:ext cx="319087" cy="412750"/>
        </p:xfrm>
        <a:graphic>
          <a:graphicData uri="http://schemas.openxmlformats.org/presentationml/2006/ole">
            <mc:AlternateContent xmlns:mc="http://schemas.openxmlformats.org/markup-compatibility/2006">
              <mc:Choice xmlns:v="urn:schemas-microsoft-com:vml" Requires="v">
                <p:oleObj spid="_x0000_s1072" name="Equation" r:id="rId6" imgW="177480" imgH="228600" progId="Equation.3">
                  <p:embed/>
                </p:oleObj>
              </mc:Choice>
              <mc:Fallback>
                <p:oleObj name="Equation" r:id="rId6" imgW="1774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4438" y="1482908"/>
                        <a:ext cx="319087" cy="412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9" name="文字方塊 11"/>
          <p:cNvSpPr txBox="1">
            <a:spLocks noChangeArrowheads="1"/>
          </p:cNvSpPr>
          <p:nvPr/>
        </p:nvSpPr>
        <p:spPr bwMode="auto">
          <a:xfrm>
            <a:off x="642938" y="4411845"/>
            <a:ext cx="8358187" cy="1608133"/>
          </a:xfrm>
          <a:prstGeom prst="rect">
            <a:avLst/>
          </a:prstGeom>
          <a:noFill/>
          <a:ln w="9525">
            <a:noFill/>
            <a:miter lim="800000"/>
            <a:headEnd/>
            <a:tailEnd/>
          </a:ln>
        </p:spPr>
        <p:txBody>
          <a:bodyPr>
            <a:spAutoFit/>
          </a:bodyPr>
          <a:lstStyle/>
          <a:p>
            <a:pPr marL="273050" indent="-273050">
              <a:lnSpc>
                <a:spcPct val="110000"/>
              </a:lnSpc>
              <a:spcAft>
                <a:spcPts val="600"/>
              </a:spcAft>
              <a:defRPr/>
            </a:pPr>
            <a:r>
              <a:rPr lang="en-US" altLang="zh-TW" sz="1700" dirty="0">
                <a:solidFill>
                  <a:srgbClr val="0000FF"/>
                </a:solidFill>
                <a:latin typeface="Times New Roman"/>
                <a:ea typeface="新細明體" pitchFamily="18" charset="-120"/>
              </a:rPr>
              <a:t>※ If only the principal component </a:t>
            </a:r>
            <a:r>
              <a:rPr lang="en-US" altLang="zh-TW" sz="1700" i="1" dirty="0">
                <a:solidFill>
                  <a:srgbClr val="0000FF"/>
                </a:solidFill>
                <a:latin typeface="Times New Roman"/>
                <a:ea typeface="新細明體" pitchFamily="18" charset="-120"/>
              </a:rPr>
              <a:t>x’</a:t>
            </a:r>
            <a:r>
              <a:rPr lang="en-US" altLang="zh-TW" sz="1700" dirty="0">
                <a:solidFill>
                  <a:srgbClr val="0000FF"/>
                </a:solidFill>
                <a:latin typeface="Times New Roman"/>
                <a:ea typeface="新細明體" pitchFamily="18" charset="-120"/>
              </a:rPr>
              <a:t> is considered in the Principal Component Analysis (PCA), it is equivalent to project all points onto the </a:t>
            </a:r>
            <a:r>
              <a:rPr lang="en-US" altLang="zh-TW" sz="1700" b="1" dirty="0">
                <a:solidFill>
                  <a:srgbClr val="0000FF"/>
                </a:solidFill>
                <a:latin typeface="Times New Roman"/>
                <a:ea typeface="新細明體" pitchFamily="18" charset="-120"/>
              </a:rPr>
              <a:t>v</a:t>
            </a:r>
            <a:r>
              <a:rPr lang="en-US" altLang="zh-TW" sz="1700" baseline="-25000" dirty="0">
                <a:solidFill>
                  <a:srgbClr val="0000FF"/>
                </a:solidFill>
                <a:latin typeface="Times New Roman"/>
                <a:ea typeface="新細明體" pitchFamily="18" charset="-120"/>
              </a:rPr>
              <a:t>1</a:t>
            </a:r>
            <a:r>
              <a:rPr lang="en-US" altLang="zh-TW" sz="1700" dirty="0">
                <a:solidFill>
                  <a:srgbClr val="0000FF"/>
                </a:solidFill>
                <a:latin typeface="Times New Roman"/>
                <a:ea typeface="新細明體" pitchFamily="18" charset="-120"/>
              </a:rPr>
              <a:t> vector</a:t>
            </a:r>
          </a:p>
          <a:p>
            <a:pPr marL="273050" indent="-273050">
              <a:lnSpc>
                <a:spcPct val="110000"/>
              </a:lnSpc>
              <a:defRPr/>
            </a:pPr>
            <a:r>
              <a:rPr lang="en-US" altLang="zh-TW" sz="1700" dirty="0">
                <a:solidFill>
                  <a:srgbClr val="0000FF"/>
                </a:solidFill>
                <a:latin typeface="Times New Roman"/>
                <a:ea typeface="新細明體" pitchFamily="18" charset="-120"/>
              </a:rPr>
              <a:t>※ It can be observed in the above figure that the projection </a:t>
            </a:r>
            <a:r>
              <a:rPr lang="en-US" altLang="zh-TW" sz="1700" dirty="0">
                <a:solidFill>
                  <a:srgbClr val="0000FF"/>
                </a:solidFill>
                <a:latin typeface="+mn-lt"/>
                <a:ea typeface="新細明體" pitchFamily="18" charset="-120"/>
              </a:rPr>
              <a:t>onto </a:t>
            </a:r>
            <a:r>
              <a:rPr lang="en-US" altLang="zh-TW" sz="1700" b="1" dirty="0">
                <a:solidFill>
                  <a:srgbClr val="0000FF"/>
                </a:solidFill>
                <a:latin typeface="Times New Roman"/>
                <a:ea typeface="新細明體" pitchFamily="18" charset="-120"/>
              </a:rPr>
              <a:t>v</a:t>
            </a:r>
            <a:r>
              <a:rPr lang="en-US" altLang="zh-TW" sz="1700" baseline="-25000" dirty="0">
                <a:solidFill>
                  <a:srgbClr val="0000FF"/>
                </a:solidFill>
                <a:latin typeface="Times New Roman"/>
                <a:ea typeface="新細明體" pitchFamily="18" charset="-120"/>
              </a:rPr>
              <a:t>1</a:t>
            </a:r>
            <a:r>
              <a:rPr lang="en-US" altLang="zh-TW" sz="1700" dirty="0">
                <a:solidFill>
                  <a:srgbClr val="0000FF"/>
                </a:solidFill>
                <a:latin typeface="+mn-lt"/>
                <a:ea typeface="新細明體" pitchFamily="18" charset="-120"/>
              </a:rPr>
              <a:t> vector can retains as much as possible the </a:t>
            </a:r>
            <a:r>
              <a:rPr lang="en-US" altLang="zh-TW" sz="1700" dirty="0" err="1">
                <a:solidFill>
                  <a:srgbClr val="0000FF"/>
                </a:solidFill>
                <a:latin typeface="+mn-lt"/>
                <a:ea typeface="新細明體" pitchFamily="18" charset="-120"/>
              </a:rPr>
              <a:t>interpoint</a:t>
            </a:r>
            <a:r>
              <a:rPr lang="en-US" altLang="zh-TW" sz="1700" dirty="0">
                <a:solidFill>
                  <a:srgbClr val="0000FF"/>
                </a:solidFill>
                <a:latin typeface="+mn-lt"/>
                <a:ea typeface="新細明體" pitchFamily="18" charset="-120"/>
              </a:rPr>
              <a:t> distance information (variance) that was contained in the original series of (</a:t>
            </a:r>
            <a:r>
              <a:rPr lang="en-US" altLang="zh-TW" sz="1700" i="1" dirty="0">
                <a:solidFill>
                  <a:srgbClr val="0000FF"/>
                </a:solidFill>
                <a:latin typeface="+mn-lt"/>
                <a:ea typeface="新細明體" pitchFamily="18" charset="-120"/>
              </a:rPr>
              <a:t>x</a:t>
            </a:r>
            <a:r>
              <a:rPr lang="en-US" altLang="zh-TW" sz="1700" dirty="0">
                <a:solidFill>
                  <a:srgbClr val="0000FF"/>
                </a:solidFill>
                <a:latin typeface="+mn-lt"/>
                <a:ea typeface="新細明體" pitchFamily="18" charset="-120"/>
              </a:rPr>
              <a:t>, </a:t>
            </a:r>
            <a:r>
              <a:rPr lang="en-US" altLang="zh-TW" sz="1700" i="1" dirty="0">
                <a:solidFill>
                  <a:srgbClr val="0000FF"/>
                </a:solidFill>
                <a:latin typeface="+mn-lt"/>
                <a:ea typeface="新細明體" pitchFamily="18" charset="-120"/>
              </a:rPr>
              <a:t>y</a:t>
            </a:r>
            <a:r>
              <a:rPr lang="en-US" altLang="zh-TW" sz="1700" dirty="0">
                <a:solidFill>
                  <a:srgbClr val="0000FF"/>
                </a:solidFill>
                <a:latin typeface="+mn-lt"/>
                <a:ea typeface="新細明體" pitchFamily="18" charset="-120"/>
              </a:rPr>
              <a:t>)</a:t>
            </a:r>
          </a:p>
        </p:txBody>
      </p:sp>
      <p:sp>
        <p:nvSpPr>
          <p:cNvPr id="3" name="Rectangle 2"/>
          <p:cNvSpPr/>
          <p:nvPr/>
        </p:nvSpPr>
        <p:spPr>
          <a:xfrm>
            <a:off x="0" y="6139519"/>
            <a:ext cx="8774199" cy="646331"/>
          </a:xfrm>
          <a:prstGeom prst="rect">
            <a:avLst/>
          </a:prstGeom>
        </p:spPr>
        <p:txBody>
          <a:bodyPr wrap="square">
            <a:spAutoFit/>
          </a:bodyPr>
          <a:lstStyle/>
          <a:p>
            <a:r>
              <a:rPr lang="en-US" dirty="0"/>
              <a:t>http://</a:t>
            </a:r>
            <a:r>
              <a:rPr lang="en-US" dirty="0" err="1"/>
              <a:t>homepage.ntu.edu.tw</a:t>
            </a:r>
            <a:r>
              <a:rPr lang="en-US" dirty="0"/>
              <a:t>/~</a:t>
            </a:r>
            <a:r>
              <a:rPr lang="en-US" dirty="0" err="1"/>
              <a:t>jryanwang</a:t>
            </a:r>
            <a:r>
              <a:rPr lang="en-US" dirty="0"/>
              <a:t>/course/Mathematics%20for%20Management%20(undergraduate%20level)/MM_Ch07.pptx</a:t>
            </a:r>
          </a:p>
        </p:txBody>
      </p:sp>
    </p:spTree>
    <p:extLst>
      <p:ext uri="{BB962C8B-B14F-4D97-AF65-F5344CB8AC3E}">
        <p14:creationId xmlns:p14="http://schemas.microsoft.com/office/powerpoint/2010/main" val="4700831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279" y="5807281"/>
            <a:ext cx="8528868" cy="923330"/>
          </a:xfrm>
          <a:prstGeom prst="rect">
            <a:avLst/>
          </a:prstGeom>
        </p:spPr>
        <p:txBody>
          <a:bodyPr wrap="square">
            <a:spAutoFit/>
          </a:bodyPr>
          <a:lstStyle/>
          <a:p>
            <a:r>
              <a:rPr lang="en-US" dirty="0"/>
              <a:t>By </a:t>
            </a:r>
            <a:r>
              <a:rPr lang="en-US" dirty="0" err="1"/>
              <a:t>Lyudmil</a:t>
            </a:r>
            <a:r>
              <a:rPr lang="en-US" dirty="0"/>
              <a:t> </a:t>
            </a:r>
            <a:r>
              <a:rPr lang="en-US" dirty="0" err="1"/>
              <a:t>Antonov</a:t>
            </a:r>
            <a:r>
              <a:rPr lang="en-US" dirty="0"/>
              <a:t> </a:t>
            </a:r>
            <a:r>
              <a:rPr lang="en-US" dirty="0" err="1"/>
              <a:t>Lantonov</a:t>
            </a:r>
            <a:r>
              <a:rPr lang="en-US" dirty="0"/>
              <a:t> 16:35, 13 March 2008 (UTC) </a:t>
            </a:r>
            <a:r>
              <a:rPr lang="en-US" dirty="0" smtClean="0"/>
              <a:t>–</a:t>
            </a:r>
          </a:p>
          <a:p>
            <a:r>
              <a:rPr lang="en-US" dirty="0" smtClean="0"/>
              <a:t>This </a:t>
            </a:r>
            <a:r>
              <a:rPr lang="en-US" dirty="0"/>
              <a:t>vector image was created with </a:t>
            </a:r>
            <a:r>
              <a:rPr lang="en-US" dirty="0" err="1"/>
              <a:t>Inkscape</a:t>
            </a:r>
            <a:r>
              <a:rPr lang="en-US" dirty="0"/>
              <a:t>., GFDL, </a:t>
            </a:r>
            <a:endParaRPr lang="en-US" dirty="0" smtClean="0"/>
          </a:p>
          <a:p>
            <a:r>
              <a:rPr lang="en-US" dirty="0" smtClean="0">
                <a:hlinkClick r:id="rId2"/>
              </a:rPr>
              <a:t>https</a:t>
            </a:r>
            <a:r>
              <a:rPr lang="en-US" dirty="0">
                <a:hlinkClick r:id="rId2"/>
              </a:rPr>
              <a:t>://commons.wikimedia.org/w/index.php?curid=</a:t>
            </a:r>
            <a:r>
              <a:rPr lang="en-US" dirty="0" smtClean="0">
                <a:hlinkClick r:id="rId2"/>
              </a:rPr>
              <a:t>3698599</a:t>
            </a:r>
            <a:r>
              <a:rPr lang="en-US" dirty="0" smtClean="0"/>
              <a:t> </a:t>
            </a:r>
            <a:endParaRPr lang="en-US" dirty="0"/>
          </a:p>
        </p:txBody>
      </p:sp>
      <p:pic>
        <p:nvPicPr>
          <p:cNvPr id="4" name="Picture 3"/>
          <p:cNvPicPr>
            <a:picLocks noChangeAspect="1"/>
          </p:cNvPicPr>
          <p:nvPr/>
        </p:nvPicPr>
        <p:blipFill>
          <a:blip r:embed="rId3"/>
          <a:stretch>
            <a:fillRect/>
          </a:stretch>
        </p:blipFill>
        <p:spPr>
          <a:xfrm>
            <a:off x="1610932" y="715972"/>
            <a:ext cx="5925312" cy="4740250"/>
          </a:xfrm>
          <a:prstGeom prst="rect">
            <a:avLst/>
          </a:prstGeom>
        </p:spPr>
      </p:pic>
    </p:spTree>
    <p:extLst>
      <p:ext uri="{BB962C8B-B14F-4D97-AF65-F5344CB8AC3E}">
        <p14:creationId xmlns:p14="http://schemas.microsoft.com/office/powerpoint/2010/main" val="2391973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7400"/>
            <a:ext cx="9144000" cy="5265805"/>
          </a:xfrm>
          <a:prstGeom prst="rect">
            <a:avLst/>
          </a:prstGeom>
        </p:spPr>
      </p:pic>
      <p:sp>
        <p:nvSpPr>
          <p:cNvPr id="3" name="Rectangle 2"/>
          <p:cNvSpPr/>
          <p:nvPr/>
        </p:nvSpPr>
        <p:spPr>
          <a:xfrm>
            <a:off x="247145" y="6352650"/>
            <a:ext cx="8652886" cy="369332"/>
          </a:xfrm>
          <a:prstGeom prst="rect">
            <a:avLst/>
          </a:prstGeom>
        </p:spPr>
        <p:txBody>
          <a:bodyPr wrap="square">
            <a:spAutoFit/>
          </a:bodyPr>
          <a:lstStyle/>
          <a:p>
            <a:r>
              <a:rPr lang="en-US" dirty="0">
                <a:hlinkClick r:id="rId3"/>
              </a:rPr>
              <a:t>http://www.slideserve.com/wilma/chap-7-linear-algebra-matrix-eigenvalue-</a:t>
            </a:r>
            <a:r>
              <a:rPr lang="en-US" dirty="0" smtClean="0">
                <a:hlinkClick r:id="rId3"/>
              </a:rPr>
              <a:t>problems</a:t>
            </a:r>
            <a:r>
              <a:rPr lang="en-US" dirty="0" smtClean="0"/>
              <a:t> </a:t>
            </a:r>
            <a:endParaRPr lang="en-US" dirty="0"/>
          </a:p>
        </p:txBody>
      </p:sp>
    </p:spTree>
    <p:extLst>
      <p:ext uri="{BB962C8B-B14F-4D97-AF65-F5344CB8AC3E}">
        <p14:creationId xmlns:p14="http://schemas.microsoft.com/office/powerpoint/2010/main" val="3632795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73179" y="1837293"/>
            <a:ext cx="8197642" cy="893616"/>
            <a:chOff x="511322" y="488588"/>
            <a:chExt cx="8197642" cy="893616"/>
          </a:xfrm>
        </p:grpSpPr>
        <p:cxnSp>
          <p:nvCxnSpPr>
            <p:cNvPr id="3" name="Straight Connector 2"/>
            <p:cNvCxnSpPr/>
            <p:nvPr/>
          </p:nvCxnSpPr>
          <p:spPr>
            <a:xfrm>
              <a:off x="511322" y="709307"/>
              <a:ext cx="788425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86165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49238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962084"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76264" y="920539"/>
              <a:ext cx="8032700" cy="461665"/>
            </a:xfrm>
            <a:prstGeom prst="rect">
              <a:avLst/>
            </a:prstGeom>
            <a:noFill/>
          </p:spPr>
          <p:txBody>
            <a:bodyPr wrap="square" rtlCol="0">
              <a:spAutoFit/>
            </a:bodyPr>
            <a:lstStyle/>
            <a:p>
              <a:r>
                <a:rPr lang="en-US" sz="2400" dirty="0" smtClean="0"/>
                <a:t>0       1                                                                                           10</a:t>
              </a:r>
              <a:endParaRPr lang="en-US" sz="2400" dirty="0"/>
            </a:p>
          </p:txBody>
        </p:sp>
      </p:grpSp>
      <p:sp>
        <p:nvSpPr>
          <p:cNvPr id="11" name="TextBox 10"/>
          <p:cNvSpPr txBox="1"/>
          <p:nvPr/>
        </p:nvSpPr>
        <p:spPr>
          <a:xfrm>
            <a:off x="324732" y="379396"/>
            <a:ext cx="8532683" cy="6124753"/>
          </a:xfrm>
          <a:prstGeom prst="rect">
            <a:avLst/>
          </a:prstGeom>
          <a:noFill/>
        </p:spPr>
        <p:txBody>
          <a:bodyPr wrap="square" rtlCol="0">
            <a:spAutoFit/>
          </a:bodyPr>
          <a:lstStyle/>
          <a:p>
            <a:pPr algn="ctr"/>
            <a:r>
              <a:rPr lang="en-US" sz="2400" b="1" dirty="0" smtClean="0">
                <a:solidFill>
                  <a:srgbClr val="800000"/>
                </a:solidFill>
              </a:rPr>
              <a:t>Why use PCA in data analysis?</a:t>
            </a:r>
          </a:p>
          <a:p>
            <a:endParaRPr lang="en-US" sz="2400" dirty="0"/>
          </a:p>
          <a:p>
            <a:r>
              <a:rPr lang="en-US" sz="2400" dirty="0" smtClean="0"/>
              <a:t>Consider the points  (0, 0, …, 0),  (1, 0, …, 0),  (10, 0, …, 0)</a:t>
            </a:r>
          </a:p>
          <a:p>
            <a:endParaRPr lang="en-US" sz="2400" dirty="0"/>
          </a:p>
          <a:p>
            <a:endParaRPr lang="en-US" sz="2400" dirty="0" smtClean="0"/>
          </a:p>
          <a:p>
            <a:endParaRPr lang="en-US" sz="2400" dirty="0"/>
          </a:p>
          <a:p>
            <a:endParaRPr lang="en-US" sz="2400" dirty="0" smtClean="0"/>
          </a:p>
          <a:p>
            <a:r>
              <a:rPr lang="en-US" sz="2400" dirty="0" smtClean="0"/>
              <a:t>Add noise to first point (0, 0, …, 0) </a:t>
            </a:r>
            <a:r>
              <a:rPr lang="en-US" sz="2400" dirty="0" smtClean="0">
                <a:sym typeface="Wingdings"/>
              </a:rPr>
              <a:t> (0, 1, …, 1) </a:t>
            </a:r>
            <a:endParaRPr lang="en-US" sz="2400" dirty="0" smtClean="0"/>
          </a:p>
          <a:p>
            <a:endParaRPr lang="en-US" sz="2400" dirty="0"/>
          </a:p>
          <a:p>
            <a:r>
              <a:rPr lang="en-US" sz="2400" dirty="0" smtClean="0"/>
              <a:t>In R</a:t>
            </a:r>
            <a:r>
              <a:rPr lang="en-US" sz="2400" baseline="30000" dirty="0" smtClean="0"/>
              <a:t>100</a:t>
            </a:r>
            <a:r>
              <a:rPr lang="en-US" sz="2400" dirty="0" smtClean="0"/>
              <a:t>,   d(</a:t>
            </a:r>
            <a:r>
              <a:rPr lang="en-US" sz="2400" dirty="0" smtClean="0">
                <a:sym typeface="Wingdings"/>
              </a:rPr>
              <a:t>(0, 1, …, 1)</a:t>
            </a:r>
            <a:r>
              <a:rPr lang="en-US" sz="2400" dirty="0" smtClean="0"/>
              <a:t>, (1, 0, …, 0)) = 10  &gt;  9.</a:t>
            </a:r>
          </a:p>
          <a:p>
            <a:endParaRPr lang="en-US" sz="2400" baseline="30000" dirty="0"/>
          </a:p>
          <a:p>
            <a:endParaRPr lang="en-US" sz="2400" dirty="0" smtClean="0"/>
          </a:p>
          <a:p>
            <a:r>
              <a:rPr lang="en-US" sz="2400" dirty="0" smtClean="0"/>
              <a:t>Add small noise to first point (0, 0, …, 0) </a:t>
            </a:r>
            <a:r>
              <a:rPr lang="en-US" sz="2400" dirty="0" smtClean="0">
                <a:sym typeface="Wingdings"/>
              </a:rPr>
              <a:t> (0, 0.1, …, 0.1) </a:t>
            </a:r>
            <a:endParaRPr lang="en-US" sz="2400" dirty="0" smtClean="0"/>
          </a:p>
          <a:p>
            <a:endParaRPr lang="en-US" sz="2400" dirty="0" smtClean="0"/>
          </a:p>
          <a:p>
            <a:r>
              <a:rPr lang="en-US" sz="2400" dirty="0" smtClean="0"/>
              <a:t>In R</a:t>
            </a:r>
            <a:r>
              <a:rPr lang="en-US" sz="2400" baseline="30000" dirty="0" smtClean="0"/>
              <a:t>39,900</a:t>
            </a:r>
            <a:r>
              <a:rPr lang="en-US" sz="2400" dirty="0" smtClean="0"/>
              <a:t>,   d(</a:t>
            </a:r>
            <a:r>
              <a:rPr lang="en-US" sz="2400" dirty="0" smtClean="0">
                <a:sym typeface="Wingdings"/>
              </a:rPr>
              <a:t>(0, 0.1, …, 0.1)</a:t>
            </a:r>
            <a:r>
              <a:rPr lang="en-US" sz="2400" dirty="0" smtClean="0"/>
              <a:t>, (1, 0, …, 0)) = 20  &gt;  9.</a:t>
            </a:r>
            <a:endParaRPr lang="en-US" sz="2400" baseline="30000" dirty="0" smtClean="0"/>
          </a:p>
          <a:p>
            <a:endParaRPr lang="en-US" sz="2400" baseline="30000" dirty="0" smtClean="0"/>
          </a:p>
          <a:p>
            <a:r>
              <a:rPr lang="en-US" sz="2400" dirty="0" smtClean="0"/>
              <a:t> </a:t>
            </a:r>
          </a:p>
        </p:txBody>
      </p:sp>
    </p:spTree>
    <p:extLst>
      <p:ext uri="{BB962C8B-B14F-4D97-AF65-F5344CB8AC3E}">
        <p14:creationId xmlns:p14="http://schemas.microsoft.com/office/powerpoint/2010/main" val="24611299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275171"/>
            <a:ext cx="8781446" cy="6858000"/>
          </a:xfrm>
          <a:prstGeom prst="rect">
            <a:avLst/>
          </a:prstGeom>
        </p:spPr>
      </p:pic>
      <p:sp>
        <p:nvSpPr>
          <p:cNvPr id="3" name="Rectangle 2"/>
          <p:cNvSpPr/>
          <p:nvPr/>
        </p:nvSpPr>
        <p:spPr>
          <a:xfrm>
            <a:off x="296338" y="96336"/>
            <a:ext cx="8744707" cy="461665"/>
          </a:xfrm>
          <a:prstGeom prst="rect">
            <a:avLst/>
          </a:prstGeom>
        </p:spPr>
        <p:txBody>
          <a:bodyPr wrap="square">
            <a:spAutoFit/>
          </a:bodyPr>
          <a:lstStyle/>
          <a:p>
            <a:r>
              <a:rPr lang="en-US" sz="2400" dirty="0">
                <a:hlinkClick r:id="rId3"/>
              </a:rPr>
              <a:t>https://en.wikipedia.org/wiki/</a:t>
            </a:r>
            <a:r>
              <a:rPr lang="en-US" sz="2400" dirty="0" smtClean="0">
                <a:hlinkClick r:id="rId3"/>
              </a:rPr>
              <a:t>Nonlinear_dimensionality_reduction</a:t>
            </a:r>
            <a:r>
              <a:rPr lang="en-US" sz="2400" dirty="0" smtClean="0"/>
              <a:t> </a:t>
            </a:r>
            <a:endParaRPr lang="en-US" sz="2400" dirty="0"/>
          </a:p>
        </p:txBody>
      </p:sp>
    </p:spTree>
    <p:extLst>
      <p:ext uri="{BB962C8B-B14F-4D97-AF65-F5344CB8AC3E}">
        <p14:creationId xmlns:p14="http://schemas.microsoft.com/office/powerpoint/2010/main" val="3555698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 b="76001"/>
          <a:stretch/>
        </p:blipFill>
        <p:spPr>
          <a:xfrm>
            <a:off x="907669" y="461819"/>
            <a:ext cx="7328662" cy="3808713"/>
          </a:xfrm>
          <a:prstGeom prst="rect">
            <a:avLst/>
          </a:prstGeom>
        </p:spPr>
      </p:pic>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sp>
        <p:nvSpPr>
          <p:cNvPr id="7" name="Rectangle 6"/>
          <p:cNvSpPr/>
          <p:nvPr/>
        </p:nvSpPr>
        <p:spPr>
          <a:xfrm>
            <a:off x="1829978" y="4270532"/>
            <a:ext cx="5836012" cy="1858970"/>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p:txBody>
      </p:sp>
    </p:spTree>
    <p:extLst>
      <p:ext uri="{BB962C8B-B14F-4D97-AF65-F5344CB8AC3E}">
        <p14:creationId xmlns:p14="http://schemas.microsoft.com/office/powerpoint/2010/main" val="23707631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059" y="2242959"/>
            <a:ext cx="8528867" cy="1200329"/>
          </a:xfrm>
          <a:prstGeom prst="rect">
            <a:avLst/>
          </a:prstGeom>
          <a:noFill/>
          <a:ln>
            <a:noFill/>
          </a:ln>
        </p:spPr>
        <p:txBody>
          <a:bodyPr wrap="square" rtlCol="0">
            <a:spAutoFit/>
          </a:bodyPr>
          <a:lstStyle/>
          <a:p>
            <a:pPr algn="ctr"/>
            <a:r>
              <a:rPr lang="en-US" sz="7200" dirty="0" smtClean="0"/>
              <a:t>4databasics3900.r</a:t>
            </a:r>
          </a:p>
        </p:txBody>
      </p:sp>
    </p:spTree>
    <p:extLst>
      <p:ext uri="{BB962C8B-B14F-4D97-AF65-F5344CB8AC3E}">
        <p14:creationId xmlns:p14="http://schemas.microsoft.com/office/powerpoint/2010/main" val="19867951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7375"/>
            <a:ext cx="9144000" cy="6088862"/>
          </a:xfrm>
          <a:prstGeom prst="rect">
            <a:avLst/>
          </a:prstGeom>
        </p:spPr>
      </p:pic>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
        <p:nvSpPr>
          <p:cNvPr id="6" name="Rectangle 5"/>
          <p:cNvSpPr/>
          <p:nvPr/>
        </p:nvSpPr>
        <p:spPr>
          <a:xfrm>
            <a:off x="1" y="30368"/>
            <a:ext cx="9144000" cy="646331"/>
          </a:xfrm>
          <a:prstGeom prst="rect">
            <a:avLst/>
          </a:prstGeom>
          <a:solidFill>
            <a:schemeClr val="accent6">
              <a:lumMod val="20000"/>
              <a:lumOff val="80000"/>
            </a:schemeClr>
          </a:solidFill>
        </p:spPr>
        <p:txBody>
          <a:bodyPr wrap="square">
            <a:spAutoFit/>
          </a:bodyPr>
          <a:lstStyle/>
          <a:p>
            <a:r>
              <a:rPr lang="en-US" dirty="0"/>
              <a:t>Topological Methods for the Analysis of High Dimensional Data Sets and 3D Object Recognition</a:t>
            </a:r>
          </a:p>
          <a:p>
            <a:r>
              <a:rPr lang="en-US" dirty="0"/>
              <a:t>Singh, </a:t>
            </a:r>
            <a:r>
              <a:rPr lang="en-US" dirty="0" err="1"/>
              <a:t>Gurjeet</a:t>
            </a:r>
            <a:r>
              <a:rPr lang="en-US" dirty="0"/>
              <a:t>; </a:t>
            </a:r>
            <a:r>
              <a:rPr lang="en-US" dirty="0" err="1"/>
              <a:t>Memoli</a:t>
            </a:r>
            <a:r>
              <a:rPr lang="en-US" dirty="0"/>
              <a:t>, </a:t>
            </a:r>
            <a:r>
              <a:rPr lang="en-US" dirty="0" err="1"/>
              <a:t>Facundo</a:t>
            </a:r>
            <a:r>
              <a:rPr lang="en-US" dirty="0"/>
              <a:t>; </a:t>
            </a:r>
            <a:r>
              <a:rPr lang="en-US" dirty="0" err="1"/>
              <a:t>Carlsson</a:t>
            </a:r>
            <a:r>
              <a:rPr lang="en-US" dirty="0"/>
              <a:t>, Gunnar</a:t>
            </a:r>
          </a:p>
        </p:txBody>
      </p:sp>
    </p:spTree>
    <p:extLst>
      <p:ext uri="{BB962C8B-B14F-4D97-AF65-F5344CB8AC3E}">
        <p14:creationId xmlns:p14="http://schemas.microsoft.com/office/powerpoint/2010/main" val="3704544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023" y="801999"/>
            <a:ext cx="8823960" cy="4389955"/>
          </a:xfrm>
          <a:prstGeom prst="rect">
            <a:avLst/>
          </a:prstGeom>
        </p:spPr>
      </p:pic>
    </p:spTree>
    <p:extLst>
      <p:ext uri="{BB962C8B-B14F-4D97-AF65-F5344CB8AC3E}">
        <p14:creationId xmlns:p14="http://schemas.microsoft.com/office/powerpoint/2010/main" val="23377292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09673"/>
          </a:xfrm>
          <a:prstGeom prst="rect">
            <a:avLst/>
          </a:prstGeom>
        </p:spPr>
      </p:pic>
      <p:sp>
        <p:nvSpPr>
          <p:cNvPr id="3" name="Rectangle 2"/>
          <p:cNvSpPr/>
          <p:nvPr/>
        </p:nvSpPr>
        <p:spPr>
          <a:xfrm>
            <a:off x="1341788" y="432346"/>
            <a:ext cx="2650109" cy="369332"/>
          </a:xfrm>
          <a:prstGeom prst="rect">
            <a:avLst/>
          </a:prstGeom>
          <a:solidFill>
            <a:schemeClr val="accent4">
              <a:lumMod val="20000"/>
              <a:lumOff val="80000"/>
            </a:schemeClr>
          </a:solidFill>
        </p:spPr>
        <p:txBody>
          <a:bodyPr wrap="none">
            <a:spAutoFit/>
          </a:bodyPr>
          <a:lstStyle/>
          <a:p>
            <a:r>
              <a:rPr lang="en-US" dirty="0"/>
              <a:t>https://</a:t>
            </a:r>
            <a:r>
              <a:rPr lang="en-US" dirty="0" err="1"/>
              <a:t>cran.r-project.org</a:t>
            </a:r>
            <a:r>
              <a:rPr lang="en-US" dirty="0"/>
              <a:t>/</a:t>
            </a:r>
          </a:p>
        </p:txBody>
      </p:sp>
      <p:sp>
        <p:nvSpPr>
          <p:cNvPr id="4" name="TextBox 3"/>
          <p:cNvSpPr txBox="1"/>
          <p:nvPr/>
        </p:nvSpPr>
        <p:spPr>
          <a:xfrm>
            <a:off x="1118901" y="3824904"/>
            <a:ext cx="1421308" cy="461665"/>
          </a:xfrm>
          <a:prstGeom prst="rect">
            <a:avLst/>
          </a:prstGeom>
          <a:solidFill>
            <a:srgbClr val="E2F0D9"/>
          </a:solidFill>
        </p:spPr>
        <p:txBody>
          <a:bodyPr wrap="square" rtlCol="0">
            <a:spAutoFit/>
          </a:bodyPr>
          <a:lstStyle/>
          <a:p>
            <a:pPr algn="ctr"/>
            <a:r>
              <a:rPr lang="en-US" sz="2400" dirty="0" smtClean="0"/>
              <a:t>Packages</a:t>
            </a:r>
          </a:p>
        </p:txBody>
      </p:sp>
      <p:cxnSp>
        <p:nvCxnSpPr>
          <p:cNvPr id="5" name="Straight Arrow Connector 4"/>
          <p:cNvCxnSpPr/>
          <p:nvPr/>
        </p:nvCxnSpPr>
        <p:spPr>
          <a:xfrm flipH="1">
            <a:off x="590891" y="3930736"/>
            <a:ext cx="528011" cy="122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498105" y="3492308"/>
            <a:ext cx="361692" cy="337874"/>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18790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77900"/>
            <a:ext cx="9144000" cy="4894090"/>
          </a:xfrm>
          <a:prstGeom prst="rect">
            <a:avLst/>
          </a:prstGeom>
        </p:spPr>
      </p:pic>
    </p:spTree>
    <p:extLst>
      <p:ext uri="{BB962C8B-B14F-4D97-AF65-F5344CB8AC3E}">
        <p14:creationId xmlns:p14="http://schemas.microsoft.com/office/powerpoint/2010/main" val="21902368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144000" cy="5304633"/>
          </a:xfrm>
          <a:prstGeom prst="rect">
            <a:avLst/>
          </a:prstGeom>
        </p:spPr>
      </p:pic>
    </p:spTree>
    <p:extLst>
      <p:ext uri="{BB962C8B-B14F-4D97-AF65-F5344CB8AC3E}">
        <p14:creationId xmlns:p14="http://schemas.microsoft.com/office/powerpoint/2010/main" val="25128859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2300"/>
            <a:ext cx="9144000" cy="5590151"/>
          </a:xfrm>
          <a:prstGeom prst="rect">
            <a:avLst/>
          </a:prstGeom>
        </p:spPr>
      </p:pic>
      <p:sp>
        <p:nvSpPr>
          <p:cNvPr id="3" name="Rectangle 2"/>
          <p:cNvSpPr/>
          <p:nvPr/>
        </p:nvSpPr>
        <p:spPr>
          <a:xfrm>
            <a:off x="448533" y="145101"/>
            <a:ext cx="8396574" cy="369332"/>
          </a:xfrm>
          <a:prstGeom prst="rect">
            <a:avLst/>
          </a:prstGeom>
          <a:solidFill>
            <a:srgbClr val="FFF2CC"/>
          </a:solidFill>
        </p:spPr>
        <p:txBody>
          <a:bodyPr wrap="none">
            <a:spAutoFit/>
          </a:bodyPr>
          <a:lstStyle/>
          <a:p>
            <a:r>
              <a:rPr lang="en-US" dirty="0" smtClean="0"/>
              <a:t>Additional packages can be found at other repositories such as http</a:t>
            </a:r>
            <a:r>
              <a:rPr lang="en-US" dirty="0"/>
              <a:t>://</a:t>
            </a:r>
            <a:r>
              <a:rPr lang="en-US" dirty="0" err="1"/>
              <a:t>bioconductor.org</a:t>
            </a:r>
            <a:r>
              <a:rPr lang="en-US" dirty="0"/>
              <a:t>/</a:t>
            </a:r>
          </a:p>
        </p:txBody>
      </p:sp>
    </p:spTree>
    <p:extLst>
      <p:ext uri="{BB962C8B-B14F-4D97-AF65-F5344CB8AC3E}">
        <p14:creationId xmlns:p14="http://schemas.microsoft.com/office/powerpoint/2010/main" val="4923679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smtClean="0"/>
              <a:t>Can download source code</a:t>
            </a:r>
            <a:endParaRPr lang="en-US" dirty="0"/>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smtClean="0"/>
              <a:t>useful info</a:t>
            </a:r>
            <a:endParaRPr lang="en-US" dirty="0"/>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248803" y="2177024"/>
            <a:ext cx="3356706" cy="461665"/>
          </a:xfrm>
          <a:prstGeom prst="rect">
            <a:avLst/>
          </a:prstGeom>
          <a:solidFill>
            <a:srgbClr val="E2F0D9"/>
          </a:solidFill>
        </p:spPr>
        <p:txBody>
          <a:bodyPr wrap="square" rtlCol="0">
            <a:spAutoFit/>
          </a:bodyPr>
          <a:lstStyle/>
          <a:p>
            <a:r>
              <a:rPr lang="en-US" sz="2400" dirty="0" smtClean="0"/>
              <a:t>The </a:t>
            </a:r>
            <a:r>
              <a:rPr lang="en-US" sz="2400" dirty="0" err="1" smtClean="0"/>
              <a:t>TDAmapper</a:t>
            </a:r>
            <a:r>
              <a:rPr lang="en-US" sz="2400" dirty="0" smtClean="0"/>
              <a:t> package</a:t>
            </a:r>
          </a:p>
        </p:txBody>
      </p:sp>
    </p:spTree>
    <p:extLst>
      <p:ext uri="{BB962C8B-B14F-4D97-AF65-F5344CB8AC3E}">
        <p14:creationId xmlns:p14="http://schemas.microsoft.com/office/powerpoint/2010/main" val="104955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47123"/>
          </a:xfrm>
          <a:prstGeom prst="rect">
            <a:avLst/>
          </a:prstGeom>
        </p:spPr>
      </p:pic>
      <p:sp>
        <p:nvSpPr>
          <p:cNvPr id="3" name="TextBox 2"/>
          <p:cNvSpPr txBox="1"/>
          <p:nvPr/>
        </p:nvSpPr>
        <p:spPr>
          <a:xfrm>
            <a:off x="6138841" y="4202864"/>
            <a:ext cx="2071481" cy="646331"/>
          </a:xfrm>
          <a:prstGeom prst="rect">
            <a:avLst/>
          </a:prstGeom>
          <a:solidFill>
            <a:srgbClr val="E2F0D9"/>
          </a:solidFill>
        </p:spPr>
        <p:txBody>
          <a:bodyPr wrap="square" rtlCol="0">
            <a:spAutoFit/>
          </a:bodyPr>
          <a:lstStyle/>
          <a:p>
            <a:r>
              <a:rPr lang="en-US" dirty="0" smtClean="0"/>
              <a:t>Vignettes are also useful</a:t>
            </a:r>
            <a:endParaRPr lang="en-US" dirty="0"/>
          </a:p>
        </p:txBody>
      </p:sp>
      <p:cxnSp>
        <p:nvCxnSpPr>
          <p:cNvPr id="4" name="Straight Arrow Connector 3"/>
          <p:cNvCxnSpPr/>
          <p:nvPr/>
        </p:nvCxnSpPr>
        <p:spPr>
          <a:xfrm flipH="1">
            <a:off x="4384888" y="4822710"/>
            <a:ext cx="1814434" cy="755912"/>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04231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174" y="62910"/>
            <a:ext cx="9921142" cy="6770579"/>
          </a:xfrm>
          <a:prstGeom prst="rect">
            <a:avLst/>
          </a:prstGeom>
        </p:spPr>
      </p:pic>
      <p:sp>
        <p:nvSpPr>
          <p:cNvPr id="3" name="TextBox 2"/>
          <p:cNvSpPr txBox="1"/>
          <p:nvPr/>
        </p:nvSpPr>
        <p:spPr>
          <a:xfrm>
            <a:off x="6804133" y="544256"/>
            <a:ext cx="1300345" cy="461665"/>
          </a:xfrm>
          <a:prstGeom prst="rect">
            <a:avLst/>
          </a:prstGeom>
          <a:solidFill>
            <a:srgbClr val="E2F0D9"/>
          </a:solidFill>
        </p:spPr>
        <p:txBody>
          <a:bodyPr wrap="square" rtlCol="0">
            <a:spAutoFit/>
          </a:bodyPr>
          <a:lstStyle/>
          <a:p>
            <a:r>
              <a:rPr lang="en-US" sz="2400" dirty="0" smtClean="0"/>
              <a:t>README</a:t>
            </a:r>
            <a:endParaRPr lang="en-US" sz="2400" dirty="0"/>
          </a:p>
        </p:txBody>
      </p:sp>
      <p:sp>
        <p:nvSpPr>
          <p:cNvPr id="4" name="TextBox 3"/>
          <p:cNvSpPr txBox="1"/>
          <p:nvPr/>
        </p:nvSpPr>
        <p:spPr>
          <a:xfrm>
            <a:off x="6153961" y="2116550"/>
            <a:ext cx="2551550" cy="1569660"/>
          </a:xfrm>
          <a:prstGeom prst="rect">
            <a:avLst/>
          </a:prstGeom>
          <a:solidFill>
            <a:schemeClr val="accent4">
              <a:lumMod val="20000"/>
              <a:lumOff val="80000"/>
            </a:schemeClr>
          </a:solidFill>
        </p:spPr>
        <p:txBody>
          <a:bodyPr wrap="square" rtlCol="0">
            <a:spAutoFit/>
          </a:bodyPr>
          <a:lstStyle/>
          <a:p>
            <a:r>
              <a:rPr lang="en-US" sz="2400" dirty="0" smtClean="0"/>
              <a:t>Do not install from </a:t>
            </a:r>
            <a:r>
              <a:rPr lang="en-US" sz="2400" dirty="0" err="1" smtClean="0"/>
              <a:t>GitHub</a:t>
            </a:r>
            <a:r>
              <a:rPr lang="en-US" sz="2400" dirty="0" smtClean="0"/>
              <a:t> unless you know what your are doing</a:t>
            </a:r>
          </a:p>
        </p:txBody>
      </p:sp>
      <p:sp>
        <p:nvSpPr>
          <p:cNvPr id="5" name="TextBox 4"/>
          <p:cNvSpPr txBox="1"/>
          <p:nvPr/>
        </p:nvSpPr>
        <p:spPr>
          <a:xfrm>
            <a:off x="3873846" y="4954289"/>
            <a:ext cx="2273261" cy="461665"/>
          </a:xfrm>
          <a:prstGeom prst="rect">
            <a:avLst/>
          </a:prstGeom>
          <a:solidFill>
            <a:srgbClr val="E2F0D9"/>
          </a:solidFill>
        </p:spPr>
        <p:txBody>
          <a:bodyPr wrap="square" rtlCol="0">
            <a:spAutoFit/>
          </a:bodyPr>
          <a:lstStyle/>
          <a:p>
            <a:r>
              <a:rPr lang="en-US" sz="2400" dirty="0" smtClean="0"/>
              <a:t>Install in </a:t>
            </a:r>
            <a:r>
              <a:rPr lang="en-US" sz="2400" dirty="0" err="1" smtClean="0"/>
              <a:t>Rstudio</a:t>
            </a:r>
            <a:endParaRPr lang="en-US" sz="2400" dirty="0" smtClean="0"/>
          </a:p>
        </p:txBody>
      </p:sp>
      <p:sp>
        <p:nvSpPr>
          <p:cNvPr id="6" name="TextBox 5"/>
          <p:cNvSpPr txBox="1"/>
          <p:nvPr/>
        </p:nvSpPr>
        <p:spPr>
          <a:xfrm>
            <a:off x="7057403" y="4875480"/>
            <a:ext cx="1859797" cy="1938992"/>
          </a:xfrm>
          <a:prstGeom prst="rect">
            <a:avLst/>
          </a:prstGeom>
          <a:solidFill>
            <a:srgbClr val="E2F0D9"/>
          </a:solidFill>
        </p:spPr>
        <p:txBody>
          <a:bodyPr wrap="square" rtlCol="0">
            <a:spAutoFit/>
          </a:bodyPr>
          <a:lstStyle/>
          <a:p>
            <a:r>
              <a:rPr lang="en-US" sz="2400" dirty="0" smtClean="0"/>
              <a:t>Examples are sometimes found in READMEs or Vignettes</a:t>
            </a:r>
          </a:p>
        </p:txBody>
      </p:sp>
    </p:spTree>
    <p:extLst>
      <p:ext uri="{BB962C8B-B14F-4D97-AF65-F5344CB8AC3E}">
        <p14:creationId xmlns:p14="http://schemas.microsoft.com/office/powerpoint/2010/main" val="3017185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502036" y="4470679"/>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cxnSp>
        <p:nvCxnSpPr>
          <p:cNvPr id="3" name="Straight Arrow Connector 2"/>
          <p:cNvCxnSpPr/>
          <p:nvPr/>
        </p:nvCxnSpPr>
        <p:spPr>
          <a:xfrm>
            <a:off x="1391065" y="399120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rotWithShape="1">
          <a:blip r:embed="rId3"/>
          <a:srcRect l="17416" t="6710" r="17316" b="74614"/>
          <a:stretch/>
        </p:blipFill>
        <p:spPr>
          <a:xfrm>
            <a:off x="1502036" y="797274"/>
            <a:ext cx="4391200" cy="2721558"/>
          </a:xfrm>
          <a:prstGeom prst="rect">
            <a:avLst/>
          </a:prstGeom>
        </p:spPr>
      </p:pic>
      <p:cxnSp>
        <p:nvCxnSpPr>
          <p:cNvPr id="17" name="Straight Arrow Connector 16"/>
          <p:cNvCxnSpPr/>
          <p:nvPr/>
        </p:nvCxnSpPr>
        <p:spPr>
          <a:xfrm>
            <a:off x="3991759" y="3276662"/>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41432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9144000" cy="5245322"/>
          </a:xfrm>
          <a:prstGeom prst="rect">
            <a:avLst/>
          </a:prstGeom>
        </p:spPr>
      </p:pic>
      <p:sp>
        <p:nvSpPr>
          <p:cNvPr id="3" name="Rectangle 2"/>
          <p:cNvSpPr/>
          <p:nvPr/>
        </p:nvSpPr>
        <p:spPr>
          <a:xfrm>
            <a:off x="3080794" y="190455"/>
            <a:ext cx="2544086" cy="461665"/>
          </a:xfrm>
          <a:prstGeom prst="rect">
            <a:avLst/>
          </a:prstGeom>
          <a:solidFill>
            <a:schemeClr val="accent6">
              <a:lumMod val="20000"/>
              <a:lumOff val="80000"/>
            </a:schemeClr>
          </a:solidFill>
        </p:spPr>
        <p:txBody>
          <a:bodyPr wrap="none">
            <a:spAutoFit/>
          </a:bodyPr>
          <a:lstStyle/>
          <a:p>
            <a:r>
              <a:rPr lang="en-US" sz="2400" dirty="0"/>
              <a:t>Reference manual:</a:t>
            </a:r>
          </a:p>
        </p:txBody>
      </p:sp>
      <p:sp>
        <p:nvSpPr>
          <p:cNvPr id="4" name="TextBox 3"/>
          <p:cNvSpPr txBox="1"/>
          <p:nvPr/>
        </p:nvSpPr>
        <p:spPr>
          <a:xfrm>
            <a:off x="1738834" y="5896102"/>
            <a:ext cx="5307225" cy="830997"/>
          </a:xfrm>
          <a:prstGeom prst="rect">
            <a:avLst/>
          </a:prstGeom>
          <a:solidFill>
            <a:srgbClr val="E2F0D9"/>
          </a:solidFill>
        </p:spPr>
        <p:txBody>
          <a:bodyPr wrap="square" rtlCol="0">
            <a:spAutoFit/>
          </a:bodyPr>
          <a:lstStyle/>
          <a:p>
            <a:r>
              <a:rPr lang="en-US" sz="2400" dirty="0" smtClean="0"/>
              <a:t>The reference manual lists all commands contained in the package.</a:t>
            </a:r>
          </a:p>
        </p:txBody>
      </p:sp>
      <p:sp>
        <p:nvSpPr>
          <p:cNvPr id="5" name="Left Brace 4"/>
          <p:cNvSpPr/>
          <p:nvPr/>
        </p:nvSpPr>
        <p:spPr>
          <a:xfrm>
            <a:off x="574571" y="4913420"/>
            <a:ext cx="393128" cy="861738"/>
          </a:xfrm>
          <a:prstGeom prst="leftBrace">
            <a:avLst/>
          </a:pr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87999" y="5336695"/>
            <a:ext cx="1635715" cy="1028073"/>
          </a:xfrm>
          <a:custGeom>
            <a:avLst/>
            <a:gdLst>
              <a:gd name="connsiteX0" fmla="*/ 1635715 w 1635715"/>
              <a:gd name="connsiteY0" fmla="*/ 1028073 h 1028073"/>
              <a:gd name="connsiteX1" fmla="*/ 138805 w 1635715"/>
              <a:gd name="connsiteY1" fmla="*/ 665236 h 1028073"/>
              <a:gd name="connsiteX2" fmla="*/ 108565 w 1635715"/>
              <a:gd name="connsiteY2" fmla="*/ 105862 h 1028073"/>
              <a:gd name="connsiteX3" fmla="*/ 516813 w 1635715"/>
              <a:gd name="connsiteY3" fmla="*/ 35 h 1028073"/>
            </a:gdLst>
            <a:ahLst/>
            <a:cxnLst>
              <a:cxn ang="0">
                <a:pos x="connsiteX0" y="connsiteY0"/>
              </a:cxn>
              <a:cxn ang="0">
                <a:pos x="connsiteX1" y="connsiteY1"/>
              </a:cxn>
              <a:cxn ang="0">
                <a:pos x="connsiteX2" y="connsiteY2"/>
              </a:cxn>
              <a:cxn ang="0">
                <a:pos x="connsiteX3" y="connsiteY3"/>
              </a:cxn>
            </a:cxnLst>
            <a:rect l="l" t="t" r="r" b="b"/>
            <a:pathLst>
              <a:path w="1635715" h="1028073">
                <a:moveTo>
                  <a:pt x="1635715" y="1028073"/>
                </a:moveTo>
                <a:cubicBezTo>
                  <a:pt x="1014522" y="923505"/>
                  <a:pt x="393330" y="818938"/>
                  <a:pt x="138805" y="665236"/>
                </a:cubicBezTo>
                <a:cubicBezTo>
                  <a:pt x="-115720" y="511534"/>
                  <a:pt x="45564" y="216729"/>
                  <a:pt x="108565" y="105862"/>
                </a:cubicBezTo>
                <a:cubicBezTo>
                  <a:pt x="171566" y="-5005"/>
                  <a:pt x="516813" y="35"/>
                  <a:pt x="516813" y="35"/>
                </a:cubicBezTo>
              </a:path>
            </a:pathLst>
          </a:cu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746203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800" y="0"/>
            <a:ext cx="8277586" cy="6858000"/>
          </a:xfrm>
          <a:prstGeom prst="rect">
            <a:avLst/>
          </a:prstGeom>
        </p:spPr>
      </p:pic>
      <p:sp>
        <p:nvSpPr>
          <p:cNvPr id="3" name="Rectangle 2"/>
          <p:cNvSpPr/>
          <p:nvPr/>
        </p:nvSpPr>
        <p:spPr>
          <a:xfrm>
            <a:off x="2082839" y="1142888"/>
            <a:ext cx="5586535" cy="461665"/>
          </a:xfrm>
          <a:prstGeom prst="rect">
            <a:avLst/>
          </a:prstGeom>
          <a:solidFill>
            <a:schemeClr val="accent6">
              <a:lumMod val="20000"/>
              <a:lumOff val="80000"/>
            </a:schemeClr>
          </a:solidFill>
        </p:spPr>
        <p:txBody>
          <a:bodyPr wrap="none">
            <a:spAutoFit/>
          </a:bodyPr>
          <a:lstStyle/>
          <a:p>
            <a:r>
              <a:rPr lang="en-US" sz="2400" dirty="0" smtClean="0"/>
              <a:t>All reference manuals follow same format.</a:t>
            </a:r>
            <a:endParaRPr lang="en-US" sz="2400" dirty="0"/>
          </a:p>
        </p:txBody>
      </p:sp>
      <p:sp>
        <p:nvSpPr>
          <p:cNvPr id="4" name="TextBox 3"/>
          <p:cNvSpPr txBox="1"/>
          <p:nvPr/>
        </p:nvSpPr>
        <p:spPr>
          <a:xfrm>
            <a:off x="7318224" y="90719"/>
            <a:ext cx="1451549" cy="830997"/>
          </a:xfrm>
          <a:prstGeom prst="rect">
            <a:avLst/>
          </a:prstGeom>
          <a:solidFill>
            <a:schemeClr val="accent4">
              <a:lumMod val="20000"/>
              <a:lumOff val="80000"/>
            </a:schemeClr>
          </a:solidFill>
        </p:spPr>
        <p:txBody>
          <a:bodyPr wrap="square" rtlCol="0">
            <a:spAutoFit/>
          </a:bodyPr>
          <a:lstStyle/>
          <a:p>
            <a:r>
              <a:rPr lang="en-US" sz="2400" dirty="0" smtClean="0"/>
              <a:t>command name</a:t>
            </a:r>
          </a:p>
        </p:txBody>
      </p:sp>
      <p:sp>
        <p:nvSpPr>
          <p:cNvPr id="5" name="Left Brace 4"/>
          <p:cNvSpPr/>
          <p:nvPr/>
        </p:nvSpPr>
        <p:spPr>
          <a:xfrm rot="5400000">
            <a:off x="5859220" y="1020286"/>
            <a:ext cx="430882" cy="3938673"/>
          </a:xfrm>
          <a:prstGeom prst="leftBrace">
            <a:avLst/>
          </a:pr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959465" y="2297981"/>
            <a:ext cx="2222684" cy="461665"/>
          </a:xfrm>
          <a:prstGeom prst="rect">
            <a:avLst/>
          </a:prstGeom>
          <a:solidFill>
            <a:srgbClr val="FFF2CC"/>
          </a:solidFill>
        </p:spPr>
        <p:txBody>
          <a:bodyPr wrap="square" rtlCol="0">
            <a:spAutoFit/>
          </a:bodyPr>
          <a:lstStyle/>
          <a:p>
            <a:r>
              <a:rPr lang="en-US" sz="2400" dirty="0" smtClean="0"/>
              <a:t>Function inputs</a:t>
            </a:r>
          </a:p>
        </p:txBody>
      </p:sp>
      <p:sp>
        <p:nvSpPr>
          <p:cNvPr id="7" name="TextBox 6"/>
          <p:cNvSpPr txBox="1"/>
          <p:nvPr/>
        </p:nvSpPr>
        <p:spPr>
          <a:xfrm>
            <a:off x="6713412" y="4036565"/>
            <a:ext cx="1723714" cy="830997"/>
          </a:xfrm>
          <a:prstGeom prst="rect">
            <a:avLst/>
          </a:prstGeom>
          <a:solidFill>
            <a:srgbClr val="FFF2CC"/>
          </a:solidFill>
        </p:spPr>
        <p:txBody>
          <a:bodyPr wrap="square" rtlCol="0">
            <a:spAutoFit/>
          </a:bodyPr>
          <a:lstStyle/>
          <a:p>
            <a:r>
              <a:rPr lang="en-US" sz="2400" dirty="0" smtClean="0"/>
              <a:t>Description of inputs</a:t>
            </a:r>
          </a:p>
        </p:txBody>
      </p:sp>
      <p:sp>
        <p:nvSpPr>
          <p:cNvPr id="9" name="TextBox 8"/>
          <p:cNvSpPr txBox="1"/>
          <p:nvPr/>
        </p:nvSpPr>
        <p:spPr>
          <a:xfrm>
            <a:off x="6729729" y="5746141"/>
            <a:ext cx="1723714" cy="830997"/>
          </a:xfrm>
          <a:prstGeom prst="rect">
            <a:avLst/>
          </a:prstGeom>
          <a:solidFill>
            <a:srgbClr val="FFF2CC"/>
          </a:solidFill>
        </p:spPr>
        <p:txBody>
          <a:bodyPr wrap="square" rtlCol="0">
            <a:spAutoFit/>
          </a:bodyPr>
          <a:lstStyle/>
          <a:p>
            <a:r>
              <a:rPr lang="en-US" sz="2400" dirty="0" smtClean="0"/>
              <a:t>Description of output(s)</a:t>
            </a:r>
          </a:p>
        </p:txBody>
      </p:sp>
    </p:spTree>
    <p:extLst>
      <p:ext uri="{BB962C8B-B14F-4D97-AF65-F5344CB8AC3E}">
        <p14:creationId xmlns:p14="http://schemas.microsoft.com/office/powerpoint/2010/main" val="3323615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0"/>
            <a:ext cx="8683283" cy="6858000"/>
          </a:xfrm>
          <a:prstGeom prst="rect">
            <a:avLst/>
          </a:prstGeom>
        </p:spPr>
      </p:pic>
    </p:spTree>
    <p:extLst>
      <p:ext uri="{BB962C8B-B14F-4D97-AF65-F5344CB8AC3E}">
        <p14:creationId xmlns:p14="http://schemas.microsoft.com/office/powerpoint/2010/main" val="5589858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smtClean="0"/>
              <a:t>Can download source code</a:t>
            </a:r>
            <a:endParaRPr lang="en-US" dirty="0"/>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smtClean="0"/>
              <a:t>useful info</a:t>
            </a:r>
            <a:endParaRPr lang="en-US" dirty="0"/>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0467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2562"/>
          </a:xfrm>
          <a:prstGeom prst="rect">
            <a:avLst/>
          </a:prstGeom>
        </p:spPr>
      </p:pic>
    </p:spTree>
    <p:extLst>
      <p:ext uri="{BB962C8B-B14F-4D97-AF65-F5344CB8AC3E}">
        <p14:creationId xmlns:p14="http://schemas.microsoft.com/office/powerpoint/2010/main" val="35459992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44600"/>
            <a:ext cx="9144000" cy="4356617"/>
          </a:xfrm>
          <a:prstGeom prst="rect">
            <a:avLst/>
          </a:prstGeom>
        </p:spPr>
      </p:pic>
      <p:sp>
        <p:nvSpPr>
          <p:cNvPr id="5" name="TextBox 4"/>
          <p:cNvSpPr txBox="1"/>
          <p:nvPr/>
        </p:nvSpPr>
        <p:spPr>
          <a:xfrm>
            <a:off x="771135" y="196538"/>
            <a:ext cx="6925097" cy="461665"/>
          </a:xfrm>
          <a:prstGeom prst="rect">
            <a:avLst/>
          </a:prstGeom>
          <a:noFill/>
        </p:spPr>
        <p:txBody>
          <a:bodyPr wrap="square" rtlCol="0">
            <a:spAutoFit/>
          </a:bodyPr>
          <a:lstStyle/>
          <a:p>
            <a:r>
              <a:rPr lang="en-US" sz="2400" dirty="0" smtClean="0"/>
              <a:t>Note the version on </a:t>
            </a:r>
            <a:r>
              <a:rPr lang="en-US" sz="2400" dirty="0" err="1" smtClean="0"/>
              <a:t>GitHub</a:t>
            </a:r>
            <a:r>
              <a:rPr lang="en-US" sz="2400" dirty="0" smtClean="0"/>
              <a:t> contains commenting</a:t>
            </a:r>
            <a:endParaRPr lang="en-US" sz="2400" dirty="0"/>
          </a:p>
        </p:txBody>
      </p:sp>
    </p:spTree>
    <p:extLst>
      <p:ext uri="{BB962C8B-B14F-4D97-AF65-F5344CB8AC3E}">
        <p14:creationId xmlns:p14="http://schemas.microsoft.com/office/powerpoint/2010/main" val="41550914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200" y="2498817"/>
            <a:ext cx="7975600" cy="3873500"/>
          </a:xfrm>
          <a:prstGeom prst="rect">
            <a:avLst/>
          </a:prstGeom>
        </p:spPr>
      </p:pic>
      <p:sp>
        <p:nvSpPr>
          <p:cNvPr id="3" name="TextBox 2"/>
          <p:cNvSpPr txBox="1"/>
          <p:nvPr/>
        </p:nvSpPr>
        <p:spPr>
          <a:xfrm>
            <a:off x="529209" y="362837"/>
            <a:ext cx="8346405" cy="1938992"/>
          </a:xfrm>
          <a:prstGeom prst="rect">
            <a:avLst/>
          </a:prstGeom>
          <a:noFill/>
        </p:spPr>
        <p:txBody>
          <a:bodyPr wrap="square" rtlCol="0">
            <a:spAutoFit/>
          </a:bodyPr>
          <a:lstStyle/>
          <a:p>
            <a:r>
              <a:rPr lang="en-US" sz="2400" dirty="0" smtClean="0"/>
              <a:t>You can take a look at the code in </a:t>
            </a:r>
            <a:r>
              <a:rPr lang="en-US" sz="2400" dirty="0" err="1" smtClean="0"/>
              <a:t>Rstudio</a:t>
            </a:r>
            <a:r>
              <a:rPr lang="en-US" sz="2400" dirty="0" smtClean="0"/>
              <a:t> for any command just by typing the name of the command.</a:t>
            </a:r>
          </a:p>
          <a:p>
            <a:endParaRPr lang="en-US" sz="2400" dirty="0" smtClean="0"/>
          </a:p>
          <a:p>
            <a:r>
              <a:rPr lang="en-US" sz="2400" dirty="0" smtClean="0"/>
              <a:t>Note:    </a:t>
            </a:r>
            <a:r>
              <a:rPr lang="en-US" sz="2400" dirty="0" smtClean="0">
                <a:solidFill>
                  <a:srgbClr val="0000FF"/>
                </a:solidFill>
              </a:rPr>
              <a:t>mapper1d()</a:t>
            </a:r>
            <a:r>
              <a:rPr lang="en-US" sz="2400" dirty="0" smtClean="0"/>
              <a:t>    calls this function</a:t>
            </a:r>
          </a:p>
          <a:p>
            <a:r>
              <a:rPr lang="en-US" sz="2400" dirty="0"/>
              <a:t> </a:t>
            </a:r>
            <a:r>
              <a:rPr lang="en-US" sz="2400" dirty="0" smtClean="0"/>
              <a:t>             </a:t>
            </a:r>
            <a:r>
              <a:rPr lang="en-US" sz="2400" dirty="0" smtClean="0">
                <a:solidFill>
                  <a:srgbClr val="0000FF"/>
                </a:solidFill>
              </a:rPr>
              <a:t>mapper1d</a:t>
            </a:r>
            <a:r>
              <a:rPr lang="en-US" sz="2400" dirty="0" smtClean="0"/>
              <a:t>       allows you to view the code.  Note no ()</a:t>
            </a:r>
            <a:endParaRPr lang="en-US" sz="2400" dirty="0"/>
          </a:p>
        </p:txBody>
      </p:sp>
    </p:spTree>
    <p:extLst>
      <p:ext uri="{BB962C8B-B14F-4D97-AF65-F5344CB8AC3E}">
        <p14:creationId xmlns:p14="http://schemas.microsoft.com/office/powerpoint/2010/main" val="22788713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49466"/>
          <a:stretch/>
        </p:blipFill>
        <p:spPr>
          <a:xfrm>
            <a:off x="3900158" y="548709"/>
            <a:ext cx="5226152" cy="2869511"/>
          </a:xfrm>
          <a:prstGeom prst="rect">
            <a:avLst/>
          </a:prstGeom>
        </p:spPr>
      </p:pic>
      <p:pic>
        <p:nvPicPr>
          <p:cNvPr id="3" name="Picture 2"/>
          <p:cNvPicPr>
            <a:picLocks noChangeAspect="1"/>
          </p:cNvPicPr>
          <p:nvPr/>
        </p:nvPicPr>
        <p:blipFill>
          <a:blip r:embed="rId3"/>
          <a:stretch>
            <a:fillRect/>
          </a:stretch>
        </p:blipFill>
        <p:spPr>
          <a:xfrm>
            <a:off x="-7466" y="0"/>
            <a:ext cx="3964021" cy="6858000"/>
          </a:xfrm>
          <a:prstGeom prst="rect">
            <a:avLst/>
          </a:prstGeom>
        </p:spPr>
      </p:pic>
      <p:pic>
        <p:nvPicPr>
          <p:cNvPr id="2" name="Picture 1"/>
          <p:cNvPicPr>
            <a:picLocks noChangeAspect="1"/>
          </p:cNvPicPr>
          <p:nvPr/>
        </p:nvPicPr>
        <p:blipFill>
          <a:blip r:embed="rId4"/>
          <a:stretch>
            <a:fillRect/>
          </a:stretch>
        </p:blipFill>
        <p:spPr>
          <a:xfrm>
            <a:off x="3617320" y="4755697"/>
            <a:ext cx="5526680" cy="1911095"/>
          </a:xfrm>
          <a:prstGeom prst="rect">
            <a:avLst/>
          </a:prstGeom>
        </p:spPr>
      </p:pic>
      <p:sp>
        <p:nvSpPr>
          <p:cNvPr id="4" name="Rectangle 3"/>
          <p:cNvSpPr/>
          <p:nvPr/>
        </p:nvSpPr>
        <p:spPr>
          <a:xfrm>
            <a:off x="4342964" y="3668018"/>
            <a:ext cx="4572000" cy="923330"/>
          </a:xfrm>
          <a:prstGeom prst="rect">
            <a:avLst/>
          </a:prstGeom>
          <a:solidFill>
            <a:schemeClr val="accent6">
              <a:lumMod val="20000"/>
              <a:lumOff val="80000"/>
            </a:schemeClr>
          </a:solidFill>
        </p:spPr>
        <p:txBody>
          <a:bodyPr>
            <a:spAutoFit/>
          </a:bodyPr>
          <a:lstStyle/>
          <a:p>
            <a:r>
              <a:rPr lang="en-US" dirty="0" smtClean="0"/>
              <a:t>See also mappersummary2a.pdf </a:t>
            </a:r>
            <a:r>
              <a:rPr lang="en-US" dirty="0"/>
              <a:t>- A quick introduction to Mapper for </a:t>
            </a:r>
            <a:r>
              <a:rPr lang="en-US" dirty="0" err="1"/>
              <a:t>linux</a:t>
            </a:r>
            <a:r>
              <a:rPr lang="en-US" dirty="0"/>
              <a:t> computers in B5 </a:t>
            </a:r>
            <a:r>
              <a:rPr lang="en-US" dirty="0" smtClean="0"/>
              <a:t>MLH</a:t>
            </a:r>
          </a:p>
        </p:txBody>
      </p:sp>
      <p:sp>
        <p:nvSpPr>
          <p:cNvPr id="5" name="Rectangle 4"/>
          <p:cNvSpPr/>
          <p:nvPr/>
        </p:nvSpPr>
        <p:spPr>
          <a:xfrm>
            <a:off x="4498288" y="145102"/>
            <a:ext cx="4498572" cy="369332"/>
          </a:xfrm>
          <a:prstGeom prst="rect">
            <a:avLst/>
          </a:prstGeom>
        </p:spPr>
        <p:txBody>
          <a:bodyPr wrap="none">
            <a:spAutoFit/>
          </a:bodyPr>
          <a:lstStyle/>
          <a:p>
            <a:r>
              <a:rPr lang="en-US" dirty="0" smtClean="0"/>
              <a:t>Python Mapper:  http</a:t>
            </a:r>
            <a:r>
              <a:rPr lang="en-US" dirty="0"/>
              <a:t>://</a:t>
            </a:r>
            <a:r>
              <a:rPr lang="en-US" dirty="0" err="1"/>
              <a:t>danifold.net</a:t>
            </a:r>
            <a:r>
              <a:rPr lang="en-US" dirty="0"/>
              <a:t>/mapper/</a:t>
            </a:r>
          </a:p>
        </p:txBody>
      </p:sp>
    </p:spTree>
    <p:extLst>
      <p:ext uri="{BB962C8B-B14F-4D97-AF65-F5344CB8AC3E}">
        <p14:creationId xmlns:p14="http://schemas.microsoft.com/office/powerpoint/2010/main" val="1921759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502036" y="4470679"/>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cxnSp>
        <p:nvCxnSpPr>
          <p:cNvPr id="17" name="Straight Arrow Connector 16"/>
          <p:cNvCxnSpPr/>
          <p:nvPr/>
        </p:nvCxnSpPr>
        <p:spPr>
          <a:xfrm>
            <a:off x="3991759" y="3276662"/>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412998" y="4007533"/>
            <a:ext cx="4762894" cy="1"/>
          </a:xfrm>
          <a:prstGeom prst="straightConnector1">
            <a:avLst/>
          </a:prstGeom>
          <a:ln w="57150" cmpd="sng">
            <a:gradFill flip="none" rotWithShape="1">
              <a:gsLst>
                <a:gs pos="0">
                  <a:srgbClr val="FF0000"/>
                </a:gs>
                <a:gs pos="100000">
                  <a:schemeClr val="tx1"/>
                </a:gs>
                <a:gs pos="38000">
                  <a:srgbClr val="FFFF00"/>
                </a:gs>
                <a:gs pos="68000">
                  <a:srgbClr val="CCFFCC"/>
                </a:gs>
                <a:gs pos="53000">
                  <a:srgbClr val="00AE00"/>
                </a:gs>
                <a:gs pos="16000">
                  <a:srgbClr val="FF6600"/>
                </a:gs>
                <a:gs pos="45000">
                  <a:srgbClr val="FFFF00"/>
                </a:gs>
                <a:gs pos="73000">
                  <a:srgbClr val="CCFFCC"/>
                </a:gs>
                <a:gs pos="90000">
                  <a:srgbClr val="0000FF"/>
                </a:gs>
                <a:gs pos="8000">
                  <a:srgbClr val="FF0000"/>
                </a:gs>
              </a:gsLst>
              <a:lin ang="0" scaled="1"/>
              <a:tileRect/>
            </a:gra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657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2F0D9"/>
        </a:solid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7427</TotalTime>
  <Words>4089</Words>
  <Application>Microsoft Office PowerPoint</Application>
  <PresentationFormat>On-screen Show (4:3)</PresentationFormat>
  <Paragraphs>417</Paragraphs>
  <Slides>87</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97" baseType="lpstr">
      <vt:lpstr>ＭＳ Ｐゴシック</vt:lpstr>
      <vt:lpstr>Arial</vt:lpstr>
      <vt:lpstr>Calibri</vt:lpstr>
      <vt:lpstr>Calibri Light</vt:lpstr>
      <vt:lpstr>msgothic</vt:lpstr>
      <vt:lpstr>新細明體</vt:lpstr>
      <vt:lpstr>Times New Roman</vt:lpstr>
      <vt:lpstr>Wingdings</vt:lpstr>
      <vt:lpstr>Office Theme</vt:lpstr>
      <vt:lpstr>Equation</vt:lpstr>
      <vt:lpstr> Introduction to Gurjeet Singh , Facundo Mémoli  and Gunnar Carlsson’s  Mapper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Iowa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Darcy, Isabel K</dc:creator>
  <cp:keywords/>
  <dc:description/>
  <cp:lastModifiedBy>Darcy, Isabel K</cp:lastModifiedBy>
  <cp:revision>57</cp:revision>
  <dcterms:created xsi:type="dcterms:W3CDTF">2017-01-17T19:31:54Z</dcterms:created>
  <dcterms:modified xsi:type="dcterms:W3CDTF">2017-11-14T01:28:23Z</dcterms:modified>
  <cp:category/>
</cp:coreProperties>
</file>