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 showGuides="1">
      <p:cViewPr>
        <p:scale>
          <a:sx n="80" d="100"/>
          <a:sy n="80" d="100"/>
        </p:scale>
        <p:origin x="40" y="-80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F9DEC-B40E-4C4E-A2A7-F920FF3C5CAF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2848-FCB2-4F97-9147-0701F7E3F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66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F9DEC-B40E-4C4E-A2A7-F920FF3C5CAF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2848-FCB2-4F97-9147-0701F7E3F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4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F9DEC-B40E-4C4E-A2A7-F920FF3C5CAF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2848-FCB2-4F97-9147-0701F7E3F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53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F9DEC-B40E-4C4E-A2A7-F920FF3C5CAF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2848-FCB2-4F97-9147-0701F7E3F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29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F9DEC-B40E-4C4E-A2A7-F920FF3C5CAF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2848-FCB2-4F97-9147-0701F7E3F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2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F9DEC-B40E-4C4E-A2A7-F920FF3C5CAF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2848-FCB2-4F97-9147-0701F7E3F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78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F9DEC-B40E-4C4E-A2A7-F920FF3C5CAF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2848-FCB2-4F97-9147-0701F7E3F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95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F9DEC-B40E-4C4E-A2A7-F920FF3C5CAF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2848-FCB2-4F97-9147-0701F7E3F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9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F9DEC-B40E-4C4E-A2A7-F920FF3C5CAF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2848-FCB2-4F97-9147-0701F7E3F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F9DEC-B40E-4C4E-A2A7-F920FF3C5CAF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2848-FCB2-4F97-9147-0701F7E3F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87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F9DEC-B40E-4C4E-A2A7-F920FF3C5CAF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2848-FCB2-4F97-9147-0701F7E3F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44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F9DEC-B40E-4C4E-A2A7-F920FF3C5CAF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32848-FCB2-4F97-9147-0701F7E3F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00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6.emf"/><Relationship Id="rId4" Type="http://schemas.openxmlformats.org/officeDocument/2006/relationships/image" Target="../media/image4.emf"/><Relationship Id="rId9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image" Target="../media/image14.png"/><Relationship Id="rId10" Type="http://schemas.openxmlformats.org/officeDocument/2006/relationships/image" Target="../media/image11.emf"/><Relationship Id="rId4" Type="http://schemas.openxmlformats.org/officeDocument/2006/relationships/image" Target="../media/image8.e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631" y="169508"/>
            <a:ext cx="5115639" cy="489653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1166" y="626546"/>
            <a:ext cx="3034146" cy="82176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 dirty="0" smtClean="0"/>
              <a:t>Project HW 6 (Due 3/4) -- 20 points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You are given the following dataset to analyze using TDA Mapper </a:t>
            </a:r>
          </a:p>
          <a:p>
            <a:endParaRPr lang="en-US" sz="2400" dirty="0" smtClean="0"/>
          </a:p>
          <a:p>
            <a:r>
              <a:rPr lang="en-US" sz="2400" dirty="0" smtClean="0"/>
              <a:t>a.) What do you expect the output of TDA mapper to be if using a PCA type filter.  Note your answer need not be correct -- your focus should be on the explanation.</a:t>
            </a: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b.) Use python mapper to explore this data set using a variety of filters.</a:t>
            </a: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c.) Analyze the results.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003284" y="5219263"/>
            <a:ext cx="1974209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 smtClean="0"/>
              <a:t>See </a:t>
            </a:r>
            <a:r>
              <a:rPr lang="en-US" sz="2400" dirty="0" err="1" smtClean="0"/>
              <a:t>flaresTransformed.r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in LABS/ directory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979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405717" y="4766310"/>
            <a:ext cx="4561168" cy="3497580"/>
            <a:chOff x="2024717" y="5185410"/>
            <a:chExt cx="4561168" cy="349758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24717" y="5185410"/>
              <a:ext cx="4561168" cy="3497580"/>
            </a:xfrm>
            <a:prstGeom prst="rect">
              <a:avLst/>
            </a:prstGeom>
          </p:spPr>
        </p:pic>
        <p:grpSp>
          <p:nvGrpSpPr>
            <p:cNvPr id="23" name="Group 22"/>
            <p:cNvGrpSpPr/>
            <p:nvPr/>
          </p:nvGrpSpPr>
          <p:grpSpPr>
            <a:xfrm rot="-2700000">
              <a:off x="2609908" y="5831944"/>
              <a:ext cx="3728603" cy="1950512"/>
              <a:chOff x="1833896" y="883715"/>
              <a:chExt cx="5476207" cy="3201991"/>
            </a:xfrm>
          </p:grpSpPr>
          <p:cxnSp>
            <p:nvCxnSpPr>
              <p:cNvPr id="7" name="Straight Connector 6"/>
              <p:cNvCxnSpPr/>
              <p:nvPr/>
            </p:nvCxnSpPr>
            <p:spPr>
              <a:xfrm flipV="1">
                <a:off x="1833896" y="2484554"/>
                <a:ext cx="5476207" cy="312"/>
              </a:xfrm>
              <a:prstGeom prst="line">
                <a:avLst/>
              </a:prstGeom>
              <a:ln w="889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" name="Group 19"/>
              <p:cNvGrpSpPr/>
              <p:nvPr/>
            </p:nvGrpSpPr>
            <p:grpSpPr>
              <a:xfrm>
                <a:off x="1833896" y="883715"/>
                <a:ext cx="5476207" cy="3201991"/>
                <a:chOff x="1835526" y="-1591"/>
                <a:chExt cx="5476207" cy="3201991"/>
              </a:xfrm>
            </p:grpSpPr>
            <p:sp>
              <p:nvSpPr>
                <p:cNvPr id="8" name="Rectangle 7"/>
                <p:cNvSpPr/>
                <p:nvPr/>
              </p:nvSpPr>
              <p:spPr>
                <a:xfrm>
                  <a:off x="5482933" y="-1591"/>
                  <a:ext cx="1828800" cy="3200400"/>
                </a:xfrm>
                <a:prstGeom prst="rect">
                  <a:avLst/>
                </a:prstGeom>
                <a:solidFill>
                  <a:schemeClr val="accent1">
                    <a:alpha val="26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4575790" y="0"/>
                  <a:ext cx="1828800" cy="3200400"/>
                </a:xfrm>
                <a:prstGeom prst="rect">
                  <a:avLst/>
                </a:prstGeom>
                <a:solidFill>
                  <a:srgbClr val="00B050">
                    <a:alpha val="26000"/>
                  </a:srgb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2743200" y="0"/>
                  <a:ext cx="1828800" cy="3200400"/>
                </a:xfrm>
                <a:prstGeom prst="rect">
                  <a:avLst/>
                </a:prstGeom>
                <a:solidFill>
                  <a:srgbClr val="FFC000">
                    <a:alpha val="26000"/>
                  </a:srgb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3660220" y="0"/>
                  <a:ext cx="1828800" cy="3200400"/>
                </a:xfrm>
                <a:prstGeom prst="rect">
                  <a:avLst/>
                </a:prstGeom>
                <a:solidFill>
                  <a:srgbClr val="FFFF00">
                    <a:alpha val="26000"/>
                  </a:srgb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1835526" y="-1279"/>
                  <a:ext cx="1828800" cy="3200400"/>
                </a:xfrm>
                <a:prstGeom prst="rect">
                  <a:avLst/>
                </a:prstGeom>
                <a:solidFill>
                  <a:srgbClr val="FF0000">
                    <a:alpha val="26000"/>
                  </a:srgb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</p:grpSp>
        </p:grp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717" y="325187"/>
            <a:ext cx="4561168" cy="349758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68300" y="601219"/>
            <a:ext cx="2980581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a.) </a:t>
            </a:r>
            <a:r>
              <a:rPr lang="en-US" dirty="0" smtClean="0"/>
              <a:t>The figure on the right was  created using python mapper.  The chosen filter was distance </a:t>
            </a:r>
            <a:r>
              <a:rPr lang="en-US" dirty="0"/>
              <a:t>matrix </a:t>
            </a:r>
            <a:r>
              <a:rPr lang="en-US" dirty="0" smtClean="0"/>
              <a:t>eigenvector with </a:t>
            </a:r>
            <a:r>
              <a:rPr lang="en-US" dirty="0"/>
              <a:t>m</a:t>
            </a:r>
            <a:r>
              <a:rPr lang="en-US" dirty="0" smtClean="0"/>
              <a:t>ean </a:t>
            </a:r>
            <a:r>
              <a:rPr lang="en-US" dirty="0"/>
              <a:t>c</a:t>
            </a:r>
            <a:r>
              <a:rPr lang="en-US" dirty="0" smtClean="0"/>
              <a:t>entered </a:t>
            </a:r>
            <a:r>
              <a:rPr lang="en-US" dirty="0"/>
              <a:t>d</a:t>
            </a:r>
            <a:r>
              <a:rPr lang="en-US" dirty="0" smtClean="0"/>
              <a:t>istance </a:t>
            </a:r>
            <a:r>
              <a:rPr lang="en-US" dirty="0" smtClean="0"/>
              <a:t>m</a:t>
            </a:r>
            <a:r>
              <a:rPr lang="en-US" dirty="0" smtClean="0"/>
              <a:t>atrix and order of eigenvector = 0.</a:t>
            </a:r>
          </a:p>
          <a:p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data points are colored using their filter value.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simplicity, I will use 5 overlapping bins with 50% overlap as shown in the figure on the right (also see figures on next page).</a:t>
            </a:r>
          </a:p>
          <a:p>
            <a:endParaRPr lang="en-US" dirty="0"/>
          </a:p>
          <a:p>
            <a:r>
              <a:rPr lang="en-US" dirty="0" smtClean="0"/>
              <a:t>Note the red line</a:t>
            </a:r>
          </a:p>
          <a:p>
            <a:r>
              <a:rPr lang="en-US" dirty="0" smtClean="0"/>
              <a:t>indicates the first </a:t>
            </a:r>
          </a:p>
          <a:p>
            <a:r>
              <a:rPr lang="en-US" dirty="0" smtClean="0"/>
              <a:t>principle component axis </a:t>
            </a:r>
          </a:p>
          <a:p>
            <a:r>
              <a:rPr lang="en-US" dirty="0" smtClean="0"/>
              <a:t>(i.e. direction of eigenvector with largest eigenvalue for the covariance matrix).</a:t>
            </a:r>
          </a:p>
          <a:p>
            <a:r>
              <a:rPr lang="en-US" dirty="0" smtClean="0"/>
              <a:t>Thus the overlapping bins are perpendicular to this 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12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0" name="Straight Connector 109"/>
          <p:cNvCxnSpPr/>
          <p:nvPr/>
        </p:nvCxnSpPr>
        <p:spPr>
          <a:xfrm flipV="1">
            <a:off x="3957171" y="8487199"/>
            <a:ext cx="431883" cy="41166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3960624" y="8056462"/>
            <a:ext cx="431883" cy="41166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endCxn id="86" idx="1"/>
          </p:cNvCxnSpPr>
          <p:nvPr/>
        </p:nvCxnSpPr>
        <p:spPr>
          <a:xfrm>
            <a:off x="5465056" y="8287608"/>
            <a:ext cx="447606" cy="5858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5037273" y="8490618"/>
            <a:ext cx="435785" cy="23253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5054932" y="8292077"/>
            <a:ext cx="395286" cy="1938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5486326" y="8308878"/>
            <a:ext cx="427615" cy="1502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5503985" y="8071217"/>
            <a:ext cx="395286" cy="1938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0" y="349691"/>
            <a:ext cx="2414740" cy="1851660"/>
            <a:chOff x="1531222" y="1097280"/>
            <a:chExt cx="6081557" cy="466344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1222" y="1097280"/>
              <a:ext cx="6081557" cy="466344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 rot="18900000">
              <a:off x="2796118" y="3130389"/>
              <a:ext cx="1660240" cy="2599391"/>
            </a:xfrm>
            <a:prstGeom prst="rect">
              <a:avLst/>
            </a:prstGeom>
            <a:solidFill>
              <a:srgbClr val="FF0000">
                <a:alpha val="2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29" name="Group 28"/>
          <p:cNvGrpSpPr>
            <a:grpSpLocks noChangeAspect="1"/>
          </p:cNvGrpSpPr>
          <p:nvPr/>
        </p:nvGrpSpPr>
        <p:grpSpPr>
          <a:xfrm>
            <a:off x="3941064" y="349691"/>
            <a:ext cx="2414740" cy="1851660"/>
            <a:chOff x="1531222" y="1097280"/>
            <a:chExt cx="6081557" cy="4663440"/>
          </a:xfrm>
        </p:grpSpPr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1222" y="1097280"/>
              <a:ext cx="6081557" cy="4663440"/>
            </a:xfrm>
            <a:prstGeom prst="rect">
              <a:avLst/>
            </a:prstGeom>
          </p:spPr>
        </p:pic>
        <p:sp>
          <p:nvSpPr>
            <p:cNvPr id="36" name="Rectangle 35"/>
            <p:cNvSpPr/>
            <p:nvPr/>
          </p:nvSpPr>
          <p:spPr>
            <a:xfrm rot="18900000">
              <a:off x="3379519" y="2548455"/>
              <a:ext cx="1660240" cy="2599391"/>
            </a:xfrm>
            <a:prstGeom prst="rect">
              <a:avLst/>
            </a:prstGeom>
            <a:solidFill>
              <a:srgbClr val="FFC000">
                <a:alpha val="2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39" name="Group 38"/>
          <p:cNvGrpSpPr>
            <a:grpSpLocks noChangeAspect="1"/>
          </p:cNvGrpSpPr>
          <p:nvPr/>
        </p:nvGrpSpPr>
        <p:grpSpPr>
          <a:xfrm>
            <a:off x="3941064" y="3683963"/>
            <a:ext cx="2414740" cy="1851660"/>
            <a:chOff x="1531222" y="1097280"/>
            <a:chExt cx="6081557" cy="4663440"/>
          </a:xfrm>
        </p:grpSpPr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1222" y="1097280"/>
              <a:ext cx="6081557" cy="4663440"/>
            </a:xfrm>
            <a:prstGeom prst="rect">
              <a:avLst/>
            </a:prstGeom>
          </p:spPr>
        </p:pic>
        <p:sp>
          <p:nvSpPr>
            <p:cNvPr id="45" name="Rectangle 44"/>
            <p:cNvSpPr/>
            <p:nvPr/>
          </p:nvSpPr>
          <p:spPr>
            <a:xfrm rot="18900000">
              <a:off x="4555920" y="1372058"/>
              <a:ext cx="1660240" cy="2599391"/>
            </a:xfrm>
            <a:prstGeom prst="rect">
              <a:avLst/>
            </a:prstGeom>
            <a:solidFill>
              <a:srgbClr val="00B050">
                <a:alpha val="2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9" name="Group 48"/>
          <p:cNvGrpSpPr>
            <a:grpSpLocks noChangeAspect="1"/>
          </p:cNvGrpSpPr>
          <p:nvPr/>
        </p:nvGrpSpPr>
        <p:grpSpPr>
          <a:xfrm>
            <a:off x="0" y="3683963"/>
            <a:ext cx="2414740" cy="1851660"/>
            <a:chOff x="1531222" y="1097280"/>
            <a:chExt cx="6081557" cy="4663440"/>
          </a:xfrm>
        </p:grpSpPr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1222" y="1097280"/>
              <a:ext cx="6081557" cy="4663440"/>
            </a:xfrm>
            <a:prstGeom prst="rect">
              <a:avLst/>
            </a:prstGeom>
          </p:spPr>
        </p:pic>
        <p:sp>
          <p:nvSpPr>
            <p:cNvPr id="57" name="Rectangle 56"/>
            <p:cNvSpPr/>
            <p:nvPr/>
          </p:nvSpPr>
          <p:spPr>
            <a:xfrm rot="18900000">
              <a:off x="3968184" y="1959789"/>
              <a:ext cx="1660240" cy="2599391"/>
            </a:xfrm>
            <a:prstGeom prst="rect">
              <a:avLst/>
            </a:prstGeom>
            <a:solidFill>
              <a:srgbClr val="FFFF00">
                <a:alpha val="2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59" name="Group 58"/>
          <p:cNvGrpSpPr>
            <a:grpSpLocks noChangeAspect="1"/>
          </p:cNvGrpSpPr>
          <p:nvPr/>
        </p:nvGrpSpPr>
        <p:grpSpPr>
          <a:xfrm>
            <a:off x="0" y="6900876"/>
            <a:ext cx="2414740" cy="1974139"/>
            <a:chOff x="1531222" y="788816"/>
            <a:chExt cx="6081557" cy="4971904"/>
          </a:xfrm>
        </p:grpSpPr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1222" y="1097280"/>
              <a:ext cx="6081557" cy="4663440"/>
            </a:xfrm>
            <a:prstGeom prst="rect">
              <a:avLst/>
            </a:prstGeom>
          </p:spPr>
        </p:pic>
        <p:sp>
          <p:nvSpPr>
            <p:cNvPr id="64" name="Rectangle 63"/>
            <p:cNvSpPr/>
            <p:nvPr/>
          </p:nvSpPr>
          <p:spPr>
            <a:xfrm rot="18900000">
              <a:off x="5137331" y="788816"/>
              <a:ext cx="1660240" cy="2599390"/>
            </a:xfrm>
            <a:prstGeom prst="rect">
              <a:avLst/>
            </a:prstGeom>
            <a:solidFill>
              <a:schemeClr val="accent1">
                <a:alpha val="2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3429000" y="-73152"/>
            <a:ext cx="0" cy="92171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0" y="3136392"/>
            <a:ext cx="6821321" cy="274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-1" y="6394827"/>
            <a:ext cx="6821321" cy="274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39220" y="2100619"/>
            <a:ext cx="12792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red bin contains </a:t>
            </a:r>
          </a:p>
          <a:p>
            <a:r>
              <a:rPr lang="en-US" dirty="0" smtClean="0"/>
              <a:t>3 cluster.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3520067" y="2093093"/>
            <a:ext cx="13979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orange bin contains  1 cluster.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1939957" y="5331622"/>
            <a:ext cx="13979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yellow bin contains  1 cluster.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484319" y="5328516"/>
            <a:ext cx="13979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green bin contains  2 cluster.</a:t>
            </a:r>
            <a:endParaRPr lang="en-US" dirty="0"/>
          </a:p>
        </p:txBody>
      </p:sp>
      <p:cxnSp>
        <p:nvCxnSpPr>
          <p:cNvPr id="111" name="Straight Connector 110"/>
          <p:cNvCxnSpPr/>
          <p:nvPr/>
        </p:nvCxnSpPr>
        <p:spPr>
          <a:xfrm>
            <a:off x="3976573" y="8474922"/>
            <a:ext cx="40976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2031023" y="8170304"/>
            <a:ext cx="13979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blue bin contains  2 cluster.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689498" y="6698512"/>
            <a:ext cx="31685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my assumptions regarding number of clusters is correct, then the output of mapper should be</a:t>
            </a:r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3898524" y="8014906"/>
            <a:ext cx="91440" cy="914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3898524" y="8437081"/>
            <a:ext cx="91440" cy="914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898524" y="8859256"/>
            <a:ext cx="91440" cy="914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5425936" y="8241888"/>
            <a:ext cx="91440" cy="9144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4404845" y="8486065"/>
            <a:ext cx="6209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5427338" y="8670837"/>
            <a:ext cx="91440" cy="9144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4958835" y="8437081"/>
            <a:ext cx="91440" cy="9144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4372947" y="8437081"/>
            <a:ext cx="91440" cy="9144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5899271" y="8015717"/>
            <a:ext cx="91440" cy="914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5899271" y="8437892"/>
            <a:ext cx="91440" cy="914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5899271" y="8860067"/>
            <a:ext cx="91440" cy="914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2463935" y="184135"/>
            <a:ext cx="1947672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My expectation regarding output of TDA mapper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75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512152"/>
              </p:ext>
            </p:extLst>
          </p:nvPr>
        </p:nvGraphicFramePr>
        <p:xfrm>
          <a:off x="1360777" y="3339250"/>
          <a:ext cx="3657600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Acrobat Document" r:id="rId3" imgW="3657420" imgH="2431547" progId="Acrobat.Document.2015">
                  <p:embed/>
                </p:oleObj>
              </mc:Choice>
              <mc:Fallback>
                <p:oleObj name="Acrobat Document" r:id="rId3" imgW="3657420" imgH="2431547" progId="Acrobat.Document.20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60777" y="3339250"/>
                        <a:ext cx="3657600" cy="2432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83894" y="480342"/>
            <a:ext cx="6483644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</a:t>
            </a:r>
            <a:r>
              <a:rPr lang="en-US" b="1" dirty="0" smtClean="0"/>
              <a:t> &amp; c.) </a:t>
            </a:r>
            <a:r>
              <a:rPr lang="en-US" dirty="0" smtClean="0"/>
              <a:t>If my assumptions regarding </a:t>
            </a:r>
          </a:p>
          <a:p>
            <a:r>
              <a:rPr lang="en-US" dirty="0" smtClean="0"/>
              <a:t>number of clusters is correct,</a:t>
            </a:r>
          </a:p>
          <a:p>
            <a:r>
              <a:rPr lang="en-US" dirty="0" smtClean="0"/>
              <a:t>then the output of mapper </a:t>
            </a:r>
          </a:p>
          <a:p>
            <a:r>
              <a:rPr lang="en-US" dirty="0" smtClean="0"/>
              <a:t>should be the figure to the right:</a:t>
            </a:r>
          </a:p>
          <a:p>
            <a:endParaRPr lang="en-US" dirty="0" smtClean="0"/>
          </a:p>
          <a:p>
            <a:r>
              <a:rPr lang="en-US" dirty="0" smtClean="0"/>
              <a:t>Or equivalently (same graph, just </a:t>
            </a:r>
          </a:p>
          <a:p>
            <a:r>
              <a:rPr lang="en-US" dirty="0"/>
              <a:t>d</a:t>
            </a:r>
            <a:r>
              <a:rPr lang="en-US" dirty="0" smtClean="0"/>
              <a:t>rawn differently):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actual output of python mapper is shown below: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sz="1600" dirty="0" smtClean="0"/>
              <a:t>It appears there may have been </a:t>
            </a:r>
          </a:p>
          <a:p>
            <a:r>
              <a:rPr lang="en-US" sz="1600" dirty="0" smtClean="0"/>
              <a:t>   2 blue clusters:  84 + 135 (thus my blue bin may have been a little off).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2 green </a:t>
            </a:r>
            <a:r>
              <a:rPr lang="en-US" sz="1600" dirty="0" smtClean="0"/>
              <a:t>cluster</a:t>
            </a:r>
            <a:r>
              <a:rPr lang="en-US" sz="1600" dirty="0" smtClean="0"/>
              <a:t>: 274 + 16</a:t>
            </a:r>
          </a:p>
          <a:p>
            <a:r>
              <a:rPr lang="en-US" sz="1600" dirty="0" smtClean="0"/>
              <a:t>   1 yellow </a:t>
            </a:r>
            <a:r>
              <a:rPr lang="en-US" sz="1600" dirty="0" smtClean="0"/>
              <a:t>cluster </a:t>
            </a:r>
            <a:r>
              <a:rPr lang="en-US" sz="1600" dirty="0" smtClean="0"/>
              <a:t>: 386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1 orange </a:t>
            </a:r>
            <a:r>
              <a:rPr lang="en-US" sz="1600" dirty="0" smtClean="0"/>
              <a:t>clusters </a:t>
            </a:r>
            <a:r>
              <a:rPr lang="en-US" sz="1600" dirty="0" smtClean="0"/>
              <a:t>: 447</a:t>
            </a:r>
          </a:p>
          <a:p>
            <a:r>
              <a:rPr lang="en-US" sz="1600" dirty="0" smtClean="0"/>
              <a:t>   2 red </a:t>
            </a:r>
            <a:r>
              <a:rPr lang="en-US" sz="1600" dirty="0" smtClean="0"/>
              <a:t>clusters </a:t>
            </a:r>
            <a:r>
              <a:rPr lang="en-US" sz="1600" dirty="0" smtClean="0"/>
              <a:t>: 354 + 41</a:t>
            </a:r>
            <a:r>
              <a:rPr lang="en-US" sz="1600" dirty="0" smtClean="0"/>
              <a:t> (thus my red bin may have been a little off).</a:t>
            </a:r>
            <a:endParaRPr lang="en-US" sz="16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4116612" y="480342"/>
            <a:ext cx="2219212" cy="936601"/>
            <a:chOff x="4116612" y="480342"/>
            <a:chExt cx="2219212" cy="936601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4178819" y="952635"/>
              <a:ext cx="458104" cy="41166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4182482" y="521898"/>
              <a:ext cx="458104" cy="41166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>
              <a:endCxn id="22" idx="1"/>
            </p:cNvCxnSpPr>
            <p:nvPr/>
          </p:nvCxnSpPr>
          <p:spPr>
            <a:xfrm>
              <a:off x="5778254" y="753044"/>
              <a:ext cx="474782" cy="5858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5324498" y="956054"/>
              <a:ext cx="462243" cy="2325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5343230" y="757513"/>
              <a:ext cx="419285" cy="1938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5800815" y="774314"/>
              <a:ext cx="453577" cy="15028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5819546" y="536653"/>
              <a:ext cx="419285" cy="1938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199399" y="940358"/>
              <a:ext cx="4346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4116612" y="480342"/>
              <a:ext cx="96992" cy="9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4116612" y="902517"/>
              <a:ext cx="96992" cy="9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116612" y="1324692"/>
              <a:ext cx="96992" cy="9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736759" y="707324"/>
              <a:ext cx="96992" cy="9144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4653673" y="951501"/>
              <a:ext cx="6586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5738246" y="1136273"/>
              <a:ext cx="96992" cy="9144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5241298" y="902517"/>
              <a:ext cx="96992" cy="9144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4619839" y="902517"/>
              <a:ext cx="96992" cy="9144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238832" y="481153"/>
              <a:ext cx="96992" cy="9144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238832" y="903328"/>
              <a:ext cx="96992" cy="9144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238832" y="1325503"/>
              <a:ext cx="96992" cy="9144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 flipH="1">
            <a:off x="4105417" y="1752857"/>
            <a:ext cx="2219212" cy="936601"/>
            <a:chOff x="4116612" y="480342"/>
            <a:chExt cx="2219212" cy="936601"/>
          </a:xfrm>
        </p:grpSpPr>
        <p:cxnSp>
          <p:nvCxnSpPr>
            <p:cNvPr id="27" name="Straight Connector 26"/>
            <p:cNvCxnSpPr/>
            <p:nvPr/>
          </p:nvCxnSpPr>
          <p:spPr>
            <a:xfrm flipV="1">
              <a:off x="4178819" y="952635"/>
              <a:ext cx="458104" cy="41166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182482" y="521898"/>
              <a:ext cx="458104" cy="41166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45" idx="1"/>
            </p:cNvCxnSpPr>
            <p:nvPr/>
          </p:nvCxnSpPr>
          <p:spPr>
            <a:xfrm>
              <a:off x="5778254" y="753044"/>
              <a:ext cx="474782" cy="5858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297734" y="956054"/>
              <a:ext cx="0" cy="4143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5343230" y="757513"/>
              <a:ext cx="419285" cy="1938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800815" y="774314"/>
              <a:ext cx="453577" cy="15028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5819546" y="536653"/>
              <a:ext cx="419285" cy="1938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4199399" y="940358"/>
              <a:ext cx="4346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4116612" y="480342"/>
              <a:ext cx="96992" cy="9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4116612" y="902517"/>
              <a:ext cx="96992" cy="9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4116612" y="1324692"/>
              <a:ext cx="96992" cy="9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5736759" y="707324"/>
              <a:ext cx="96992" cy="9144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4653673" y="951501"/>
              <a:ext cx="6586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5246238" y="1324692"/>
              <a:ext cx="96992" cy="9144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241298" y="902517"/>
              <a:ext cx="96992" cy="9144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4619839" y="902517"/>
              <a:ext cx="96992" cy="9144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6238832" y="481153"/>
              <a:ext cx="96992" cy="9144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6238832" y="903328"/>
              <a:ext cx="96992" cy="9144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6238832" y="1325503"/>
              <a:ext cx="96992" cy="9144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0858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1421216"/>
              </p:ext>
            </p:extLst>
          </p:nvPr>
        </p:nvGraphicFramePr>
        <p:xfrm>
          <a:off x="244603" y="823850"/>
          <a:ext cx="3025399" cy="2011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Acrobat Document" r:id="rId3" imgW="3657420" imgH="2431547" progId="Acrobat.Document.2015">
                  <p:embed/>
                </p:oleObj>
              </mc:Choice>
              <mc:Fallback>
                <p:oleObj name="Acrobat Document" r:id="rId3" imgW="3657420" imgH="2431547" progId="Acrobat.Document.20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4603" y="823850"/>
                        <a:ext cx="3025399" cy="2011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0796807"/>
              </p:ext>
            </p:extLst>
          </p:nvPr>
        </p:nvGraphicFramePr>
        <p:xfrm>
          <a:off x="3520441" y="845439"/>
          <a:ext cx="3025399" cy="2011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Acrobat Document" r:id="rId5" imgW="3657420" imgH="2431547" progId="Acrobat.Document.2015">
                  <p:embed/>
                </p:oleObj>
              </mc:Choice>
              <mc:Fallback>
                <p:oleObj name="Acrobat Document" r:id="rId5" imgW="3657420" imgH="2431547" progId="Acrobat.Document.20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20441" y="845439"/>
                        <a:ext cx="3025399" cy="2011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5345406"/>
              </p:ext>
            </p:extLst>
          </p:nvPr>
        </p:nvGraphicFramePr>
        <p:xfrm>
          <a:off x="244603" y="3835083"/>
          <a:ext cx="3025399" cy="2011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Acrobat Document" r:id="rId7" imgW="3657420" imgH="2431547" progId="Acrobat.Document.2015">
                  <p:embed/>
                </p:oleObj>
              </mc:Choice>
              <mc:Fallback>
                <p:oleObj name="Acrobat Document" r:id="rId7" imgW="3657420" imgH="2431547" progId="Acrobat.Document.20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4603" y="3835083"/>
                        <a:ext cx="3025399" cy="2011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974878"/>
              </p:ext>
            </p:extLst>
          </p:nvPr>
        </p:nvGraphicFramePr>
        <p:xfrm>
          <a:off x="3832601" y="3728847"/>
          <a:ext cx="3025399" cy="2011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Acrobat Document" r:id="rId9" imgW="3657420" imgH="2431547" progId="Acrobat.Document.2015">
                  <p:embed/>
                </p:oleObj>
              </mc:Choice>
              <mc:Fallback>
                <p:oleObj name="Acrobat Document" r:id="rId9" imgW="3657420" imgH="2431547" progId="Acrobat.Document.20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32601" y="3728847"/>
                        <a:ext cx="3025399" cy="2011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3570280"/>
              </p:ext>
            </p:extLst>
          </p:nvPr>
        </p:nvGraphicFramePr>
        <p:xfrm>
          <a:off x="79567" y="6846316"/>
          <a:ext cx="3025399" cy="2011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Acrobat Document" r:id="rId11" imgW="3657420" imgH="2431547" progId="Acrobat.Document.2015">
                  <p:embed/>
                </p:oleObj>
              </mc:Choice>
              <mc:Fallback>
                <p:oleObj name="Acrobat Document" r:id="rId11" imgW="3657420" imgH="2431547" progId="Acrobat.Document.20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9567" y="6846316"/>
                        <a:ext cx="3025399" cy="2011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22376" y="219456"/>
            <a:ext cx="5596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</a:t>
            </a:r>
            <a:r>
              <a:rPr lang="en-US" b="1" dirty="0" smtClean="0"/>
              <a:t> &amp; c.)  </a:t>
            </a:r>
            <a:r>
              <a:rPr lang="en-US" dirty="0" smtClean="0"/>
              <a:t>Mapper output for different numbers of intervals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429000" y="-73152"/>
            <a:ext cx="0" cy="92171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3136392"/>
            <a:ext cx="6821321" cy="274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1" y="6394827"/>
            <a:ext cx="6821321" cy="274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43584" y="754226"/>
            <a:ext cx="1203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intervals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411403" y="754226"/>
            <a:ext cx="1203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 intervals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33278" y="3403215"/>
            <a:ext cx="1203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 intervals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743792" y="3378743"/>
            <a:ext cx="1300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intervals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46876" y="6702661"/>
            <a:ext cx="1339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 intervals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592014" y="6510637"/>
            <a:ext cx="3192730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Thus it appears that 3 or 4 overlapping bins is too few (as these outputs are different from the other outputs – though 4 is not that different from 5).</a:t>
            </a:r>
          </a:p>
          <a:p>
            <a:endParaRPr lang="en-US" sz="1100" dirty="0"/>
          </a:p>
          <a:p>
            <a:r>
              <a:rPr lang="en-US" dirty="0" smtClean="0"/>
              <a:t>Note the similarity in shape between the output for 10</a:t>
            </a:r>
            <a:r>
              <a:rPr lang="en-US" dirty="0"/>
              <a:t> </a:t>
            </a:r>
            <a:r>
              <a:rPr lang="en-US" dirty="0" smtClean="0"/>
              <a:t>and 20 overlapping bins.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59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0626623"/>
              </p:ext>
            </p:extLst>
          </p:nvPr>
        </p:nvGraphicFramePr>
        <p:xfrm>
          <a:off x="587616" y="4425404"/>
          <a:ext cx="2194560" cy="2145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Acrobat Document" r:id="rId3" imgW="3657420" imgH="3574817" progId="Acrobat.Document.2015">
                  <p:embed/>
                </p:oleObj>
              </mc:Choice>
              <mc:Fallback>
                <p:oleObj name="Acrobat Document" r:id="rId3" imgW="3657420" imgH="3574817" progId="Acrobat.Document.20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7616" y="4425404"/>
                        <a:ext cx="2194560" cy="21450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7036080"/>
              </p:ext>
            </p:extLst>
          </p:nvPr>
        </p:nvGraphicFramePr>
        <p:xfrm>
          <a:off x="558794" y="2408471"/>
          <a:ext cx="2194560" cy="2145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Acrobat Document" r:id="rId5" imgW="3657420" imgH="3574817" progId="Acrobat.Document.2015">
                  <p:embed/>
                </p:oleObj>
              </mc:Choice>
              <mc:Fallback>
                <p:oleObj name="Acrobat Document" r:id="rId5" imgW="3657420" imgH="3574817" progId="Acrobat.Document.20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8794" y="2408471"/>
                        <a:ext cx="2194560" cy="21450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997567"/>
              </p:ext>
            </p:extLst>
          </p:nvPr>
        </p:nvGraphicFramePr>
        <p:xfrm>
          <a:off x="3987796" y="2405004"/>
          <a:ext cx="2194560" cy="2145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Acrobat Document" r:id="rId7" imgW="3657420" imgH="3574817" progId="Acrobat.Document.2015">
                  <p:embed/>
                </p:oleObj>
              </mc:Choice>
              <mc:Fallback>
                <p:oleObj name="Acrobat Document" r:id="rId7" imgW="3657420" imgH="3574817" progId="Acrobat.Document.20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87796" y="2405004"/>
                        <a:ext cx="2194560" cy="21450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5521793"/>
              </p:ext>
            </p:extLst>
          </p:nvPr>
        </p:nvGraphicFramePr>
        <p:xfrm>
          <a:off x="449801" y="6795894"/>
          <a:ext cx="2194560" cy="2145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Acrobat Document" r:id="rId9" imgW="3657420" imgH="3574817" progId="Acrobat.Document.2015">
                  <p:embed/>
                </p:oleObj>
              </mc:Choice>
              <mc:Fallback>
                <p:oleObj name="Acrobat Document" r:id="rId9" imgW="3657420" imgH="3574817" progId="Acrobat.Document.20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49801" y="6795894"/>
                        <a:ext cx="2194560" cy="21450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953076"/>
              </p:ext>
            </p:extLst>
          </p:nvPr>
        </p:nvGraphicFramePr>
        <p:xfrm>
          <a:off x="3866868" y="4502226"/>
          <a:ext cx="2194560" cy="2145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Acrobat Document" r:id="rId11" imgW="3657420" imgH="3574817" progId="Acrobat.Document.2015">
                  <p:embed/>
                </p:oleObj>
              </mc:Choice>
              <mc:Fallback>
                <p:oleObj name="Acrobat Document" r:id="rId11" imgW="3657420" imgH="3574817" progId="Acrobat.Document.20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866868" y="4502226"/>
                        <a:ext cx="2194560" cy="21450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0264408"/>
              </p:ext>
            </p:extLst>
          </p:nvPr>
        </p:nvGraphicFramePr>
        <p:xfrm>
          <a:off x="3866868" y="6803848"/>
          <a:ext cx="2194560" cy="2145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Acrobat Document" r:id="rId13" imgW="3657420" imgH="3574817" progId="Acrobat.Document.2015">
                  <p:embed/>
                </p:oleObj>
              </mc:Choice>
              <mc:Fallback>
                <p:oleObj name="Acrobat Document" r:id="rId13" imgW="3657420" imgH="3574817" progId="Acrobat.Document.20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866868" y="6803848"/>
                        <a:ext cx="2194560" cy="21450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" name="Straight Connector 1"/>
          <p:cNvCxnSpPr/>
          <p:nvPr/>
        </p:nvCxnSpPr>
        <p:spPr>
          <a:xfrm>
            <a:off x="3429000" y="-1593"/>
            <a:ext cx="0" cy="9217152"/>
          </a:xfrm>
          <a:prstGeom prst="line">
            <a:avLst/>
          </a:prstGeom>
          <a:ln w="152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0" y="4570405"/>
            <a:ext cx="6821321" cy="274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-2" y="6681074"/>
            <a:ext cx="6821321" cy="274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-2" y="2587478"/>
            <a:ext cx="6821321" cy="274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345" y="210961"/>
            <a:ext cx="1961996" cy="22860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94198" y="191759"/>
            <a:ext cx="6679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Mapper output    with                      different filters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50966" y="1209338"/>
            <a:ext cx="27724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k = 300 was chosen based on visualizing the data set (which is not possible when dim &gt; 3)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1952062" y="8072115"/>
            <a:ext cx="2910258" cy="369332"/>
            <a:chOff x="1952062" y="8072115"/>
            <a:chExt cx="2910258" cy="369332"/>
          </a:xfrm>
        </p:grpSpPr>
        <p:sp>
          <p:nvSpPr>
            <p:cNvPr id="19" name="TextBox 18"/>
            <p:cNvSpPr txBox="1"/>
            <p:nvPr/>
          </p:nvSpPr>
          <p:spPr>
            <a:xfrm>
              <a:off x="1952062" y="8072115"/>
              <a:ext cx="13391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20 intervals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523197" y="8072115"/>
              <a:ext cx="13391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20 intervals</a:t>
              </a:r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4339" y="5197867"/>
            <a:ext cx="6850991" cy="609158"/>
            <a:chOff x="-158417" y="7999859"/>
            <a:chExt cx="6850991" cy="609158"/>
          </a:xfrm>
        </p:grpSpPr>
        <p:sp>
          <p:nvSpPr>
            <p:cNvPr id="29" name="TextBox 28"/>
            <p:cNvSpPr txBox="1"/>
            <p:nvPr/>
          </p:nvSpPr>
          <p:spPr>
            <a:xfrm>
              <a:off x="-158417" y="8239685"/>
              <a:ext cx="13391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  <a:r>
                <a:rPr lang="en-US" dirty="0" smtClean="0"/>
                <a:t>0 intervals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353451" y="7999859"/>
              <a:ext cx="13391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  <a:r>
                <a:rPr lang="en-US" dirty="0" smtClean="0"/>
                <a:t>0 intervals</a:t>
              </a:r>
              <a:endParaRPr lang="en-US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12267" y="3169247"/>
            <a:ext cx="2649172" cy="369332"/>
            <a:chOff x="1952062" y="8072115"/>
            <a:chExt cx="2649172" cy="369332"/>
          </a:xfrm>
        </p:grpSpPr>
        <p:sp>
          <p:nvSpPr>
            <p:cNvPr id="32" name="TextBox 31"/>
            <p:cNvSpPr txBox="1"/>
            <p:nvPr/>
          </p:nvSpPr>
          <p:spPr>
            <a:xfrm>
              <a:off x="1952062" y="8072115"/>
              <a:ext cx="13391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5</a:t>
              </a:r>
              <a:r>
                <a:rPr lang="en-US" dirty="0" smtClean="0"/>
                <a:t> intervals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262111" y="8072115"/>
              <a:ext cx="13391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5</a:t>
              </a:r>
              <a:r>
                <a:rPr lang="en-US" dirty="0" smtClean="0"/>
                <a:t> intervals</a:t>
              </a:r>
              <a:endParaRPr lang="en-US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47814" y="686061"/>
            <a:ext cx="6679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Eccentricity (infinity)                               </a:t>
            </a:r>
            <a:r>
              <a:rPr lang="en-US" dirty="0" err="1" smtClean="0"/>
              <a:t>kNN</a:t>
            </a:r>
            <a:r>
              <a:rPr lang="en-US" dirty="0" smtClean="0"/>
              <a:t> where k = 300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465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</TotalTime>
  <Words>409</Words>
  <Application>Microsoft Office PowerPoint</Application>
  <PresentationFormat>Letter Paper (8.5x11 in)</PresentationFormat>
  <Paragraphs>76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Adobe Acrobat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Reviewer</dc:creator>
  <cp:lastModifiedBy>Reviewer</cp:lastModifiedBy>
  <cp:revision>15</cp:revision>
  <dcterms:created xsi:type="dcterms:W3CDTF">2017-03-06T23:40:34Z</dcterms:created>
  <dcterms:modified xsi:type="dcterms:W3CDTF">2017-03-07T02:43:29Z</dcterms:modified>
</cp:coreProperties>
</file>