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341" r:id="rId2"/>
    <p:sldId id="338" r:id="rId3"/>
    <p:sldId id="362" r:id="rId4"/>
    <p:sldId id="371" r:id="rId5"/>
    <p:sldId id="344" r:id="rId6"/>
    <p:sldId id="428" r:id="rId7"/>
    <p:sldId id="493" r:id="rId8"/>
    <p:sldId id="363" r:id="rId9"/>
    <p:sldId id="494" r:id="rId10"/>
    <p:sldId id="501" r:id="rId11"/>
    <p:sldId id="375" r:id="rId12"/>
    <p:sldId id="376" r:id="rId13"/>
    <p:sldId id="365" r:id="rId14"/>
    <p:sldId id="377" r:id="rId15"/>
    <p:sldId id="586" r:id="rId16"/>
    <p:sldId id="378" r:id="rId17"/>
    <p:sldId id="379" r:id="rId18"/>
    <p:sldId id="430" r:id="rId19"/>
    <p:sldId id="380" r:id="rId20"/>
    <p:sldId id="381" r:id="rId21"/>
    <p:sldId id="543" r:id="rId22"/>
    <p:sldId id="544" r:id="rId23"/>
    <p:sldId id="545" r:id="rId24"/>
    <p:sldId id="546" r:id="rId25"/>
    <p:sldId id="547" r:id="rId26"/>
    <p:sldId id="548" r:id="rId27"/>
    <p:sldId id="549" r:id="rId28"/>
    <p:sldId id="550" r:id="rId29"/>
    <p:sldId id="551" r:id="rId30"/>
    <p:sldId id="552" r:id="rId31"/>
    <p:sldId id="553" r:id="rId32"/>
    <p:sldId id="554" r:id="rId33"/>
    <p:sldId id="555" r:id="rId34"/>
    <p:sldId id="556" r:id="rId35"/>
    <p:sldId id="557" r:id="rId36"/>
    <p:sldId id="558" r:id="rId37"/>
    <p:sldId id="559" r:id="rId38"/>
    <p:sldId id="560" r:id="rId39"/>
    <p:sldId id="561" r:id="rId40"/>
    <p:sldId id="562" r:id="rId41"/>
    <p:sldId id="563" r:id="rId42"/>
    <p:sldId id="564" r:id="rId43"/>
    <p:sldId id="565" r:id="rId44"/>
    <p:sldId id="566" r:id="rId45"/>
    <p:sldId id="567" r:id="rId46"/>
    <p:sldId id="568" r:id="rId47"/>
    <p:sldId id="569" r:id="rId48"/>
    <p:sldId id="570" r:id="rId49"/>
    <p:sldId id="571" r:id="rId50"/>
    <p:sldId id="572" r:id="rId51"/>
    <p:sldId id="573" r:id="rId52"/>
    <p:sldId id="574" r:id="rId53"/>
    <p:sldId id="575" r:id="rId54"/>
    <p:sldId id="576" r:id="rId55"/>
    <p:sldId id="577" r:id="rId56"/>
    <p:sldId id="578" r:id="rId57"/>
    <p:sldId id="579" r:id="rId58"/>
    <p:sldId id="580" r:id="rId59"/>
    <p:sldId id="581" r:id="rId60"/>
    <p:sldId id="582" r:id="rId61"/>
    <p:sldId id="583" r:id="rId62"/>
    <p:sldId id="584" r:id="rId63"/>
    <p:sldId id="585" r:id="rId64"/>
    <p:sldId id="478" r:id="rId65"/>
    <p:sldId id="479" r:id="rId66"/>
    <p:sldId id="480" r:id="rId67"/>
    <p:sldId id="481" r:id="rId68"/>
    <p:sldId id="482" r:id="rId69"/>
    <p:sldId id="483" r:id="rId70"/>
    <p:sldId id="484" r:id="rId71"/>
    <p:sldId id="485" r:id="rId72"/>
    <p:sldId id="486" r:id="rId73"/>
    <p:sldId id="487"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0F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4" autoAdjust="0"/>
    <p:restoredTop sz="86406" autoAdjust="0"/>
  </p:normalViewPr>
  <p:slideViewPr>
    <p:cSldViewPr snapToGrid="0" snapToObjects="1">
      <p:cViewPr varScale="1">
        <p:scale>
          <a:sx n="67" d="100"/>
          <a:sy n="67" d="100"/>
        </p:scale>
        <p:origin x="48" y="132"/>
      </p:cViewPr>
      <p:guideLst>
        <p:guide orient="horz" pos="2160"/>
        <p:guide pos="2880"/>
      </p:guideLst>
    </p:cSldViewPr>
  </p:slideViewPr>
  <p:outlineViewPr>
    <p:cViewPr>
      <p:scale>
        <a:sx n="33" d="100"/>
        <a:sy n="33" d="100"/>
      </p:scale>
      <p:origin x="0" y="-992"/>
    </p:cViewPr>
  </p:outlineViewPr>
  <p:notesTextViewPr>
    <p:cViewPr>
      <p:scale>
        <a:sx n="100" d="100"/>
        <a:sy n="100" d="100"/>
      </p:scale>
      <p:origin x="0" y="0"/>
    </p:cViewPr>
  </p:notesTextViewPr>
  <p:sorterViewPr>
    <p:cViewPr>
      <p:scale>
        <a:sx n="120" d="100"/>
        <a:sy n="120" d="100"/>
      </p:scale>
      <p:origin x="0" y="-237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E40FE4-CBB4-214A-8C32-30A1B6D7E27F}" type="datetimeFigureOut">
              <a:rPr lang="en-US" smtClean="0"/>
              <a:t>3/9/2017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4A1E51-86DC-3047-A7D4-94C962C5D580}" type="slidenum">
              <a:rPr lang="en-US" smtClean="0"/>
              <a:t>‹#›</a:t>
            </a:fld>
            <a:endParaRPr lang="en-US"/>
          </a:p>
        </p:txBody>
      </p:sp>
    </p:spTree>
    <p:extLst>
      <p:ext uri="{BB962C8B-B14F-4D97-AF65-F5344CB8AC3E}">
        <p14:creationId xmlns:p14="http://schemas.microsoft.com/office/powerpoint/2010/main" val="23702541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Linking algebraic topology to evolution. (</a:t>
            </a:r>
            <a:r>
              <a:rPr lang="en-GB" i="1">
                <a:latin typeface="Arial" charset="0"/>
                <a:cs typeface="msgothic" charset="0"/>
              </a:rPr>
              <a:t>A</a:t>
            </a:r>
            <a:r>
              <a:rPr lang="en-GB">
                <a:latin typeface="Arial" charset="0"/>
                <a:cs typeface="msgothic" charset="0"/>
              </a:rPr>
              <a:t>) A tree depicting vertical evolution. (</a:t>
            </a:r>
            <a:r>
              <a:rPr lang="en-GB" i="1">
                <a:latin typeface="Arial" charset="0"/>
                <a:cs typeface="msgothic" charset="0"/>
              </a:rPr>
              <a:t>B</a:t>
            </a:r>
            <a:r>
              <a:rPr lang="en-GB">
                <a:latin typeface="Arial" charset="0"/>
                <a:cs typeface="msgothic" charset="0"/>
              </a:rPr>
              <a:t>) A reticulate structure capturing horizontal evolution, as well. (</a:t>
            </a:r>
            <a:r>
              <a:rPr lang="en-GB" i="1">
                <a:latin typeface="Arial" charset="0"/>
                <a:cs typeface="msgothic" charset="0"/>
              </a:rPr>
              <a:t>C</a:t>
            </a:r>
            <a:r>
              <a:rPr lang="en-GB">
                <a:latin typeface="Arial" charset="0"/>
                <a:cs typeface="msgothic" charset="0"/>
              </a:rPr>
              <a:t>) A tree can be compressed into a point. (</a:t>
            </a:r>
            <a:r>
              <a:rPr lang="en-GB" i="1">
                <a:latin typeface="Arial" charset="0"/>
                <a:cs typeface="msgothic" charset="0"/>
              </a:rPr>
              <a:t>D</a:t>
            </a:r>
            <a:r>
              <a:rPr lang="en-GB">
                <a:latin typeface="Arial" charset="0"/>
                <a:cs typeface="msgothic" charset="0"/>
              </a:rPr>
              <a:t>) The same cannot be done for a reticulate structure without destroying the hole at the center.</a:t>
            </a:r>
          </a:p>
        </p:txBody>
      </p:sp>
    </p:spTree>
    <p:extLst>
      <p:ext uri="{BB962C8B-B14F-4D97-AF65-F5344CB8AC3E}">
        <p14:creationId xmlns:p14="http://schemas.microsoft.com/office/powerpoint/2010/main" val="3863300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61</a:t>
            </a:fld>
            <a:endParaRPr lang="en-US"/>
          </a:p>
        </p:txBody>
      </p:sp>
    </p:spTree>
    <p:extLst>
      <p:ext uri="{BB962C8B-B14F-4D97-AF65-F5344CB8AC3E}">
        <p14:creationId xmlns:p14="http://schemas.microsoft.com/office/powerpoint/2010/main" val="695867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Persistent homology characterizes topological features of vertical and horizontal evolution. Evolution was simulated with and without </a:t>
            </a:r>
            <a:r>
              <a:rPr lang="en-GB" altLang="en-US" dirty="0" err="1">
                <a:latin typeface="Arial" panose="020B0604020202020204" pitchFamily="34" charset="0"/>
                <a:ea typeface="msgothic" charset="0"/>
                <a:cs typeface="msgothic" charset="0"/>
              </a:rPr>
              <a:t>reassortment</a:t>
            </a:r>
            <a:r>
              <a:rPr lang="en-GB" altLang="en-US" dirty="0">
                <a:latin typeface="Arial" panose="020B0604020202020204" pitchFamily="34" charset="0"/>
                <a:ea typeface="msgothic" charset="0"/>
                <a:cs typeface="msgothic" charset="0"/>
              </a:rPr>
              <a:t> (</a:t>
            </a:r>
            <a:r>
              <a:rPr lang="en-GB" altLang="en-US" i="1" dirty="0">
                <a:latin typeface="Arial" panose="020B0604020202020204" pitchFamily="34" charset="0"/>
                <a:ea typeface="msgothic" charset="0"/>
                <a:cs typeface="msgothic" charset="0"/>
              </a:rPr>
              <a:t>SI Appendix</a:t>
            </a:r>
            <a:r>
              <a:rPr lang="en-GB" altLang="en-US" dirty="0">
                <a:latin typeface="Arial" panose="020B0604020202020204" pitchFamily="34" charset="0"/>
                <a:ea typeface="msgothic" charset="0"/>
                <a:cs typeface="msgothic" charset="0"/>
              </a:rPr>
              <a:t>, Supplementary Text). (</a:t>
            </a:r>
            <a:r>
              <a:rPr lang="en-GB" altLang="en-US" i="1" dirty="0">
                <a:latin typeface="Arial" panose="020B0604020202020204" pitchFamily="34" charset="0"/>
                <a:ea typeface="msgothic" charset="0"/>
                <a:cs typeface="msgothic" charset="0"/>
              </a:rPr>
              <a:t>A</a:t>
            </a:r>
            <a:r>
              <a:rPr lang="en-GB" altLang="en-US" dirty="0">
                <a:latin typeface="Arial" panose="020B0604020202020204" pitchFamily="34" charset="0"/>
                <a:ea typeface="msgothic" charset="0"/>
                <a:cs typeface="msgothic" charset="0"/>
              </a:rPr>
              <a:t>) A metric space of pairwise genetic distances d(</a:t>
            </a:r>
            <a:r>
              <a:rPr lang="en-GB" altLang="en-US" dirty="0" err="1">
                <a:latin typeface="Arial" panose="020B0604020202020204" pitchFamily="34" charset="0"/>
                <a:ea typeface="msgothic" charset="0"/>
                <a:cs typeface="msgothic" charset="0"/>
              </a:rPr>
              <a:t>i,j</a:t>
            </a:r>
            <a:r>
              <a:rPr lang="en-GB" altLang="en-US" dirty="0">
                <a:latin typeface="Arial" panose="020B0604020202020204" pitchFamily="34" charset="0"/>
                <a:ea typeface="msgothic" charset="0"/>
                <a:cs typeface="msgothic" charset="0"/>
              </a:rPr>
              <a:t>) can be calculated for a given population of genomic sequences g</a:t>
            </a:r>
            <a:r>
              <a:rPr lang="en-GB" altLang="en-US" baseline="-33000" dirty="0">
                <a:latin typeface="Arial" panose="020B0604020202020204" pitchFamily="34" charset="0"/>
                <a:ea typeface="msgothic" charset="0"/>
                <a:cs typeface="msgothic" charset="0"/>
              </a:rPr>
              <a:t>1</a:t>
            </a:r>
            <a:r>
              <a:rPr lang="en-GB" altLang="en-US" dirty="0">
                <a:latin typeface="Arial" panose="020B0604020202020204" pitchFamily="34" charset="0"/>
                <a:ea typeface="msgothic" charset="0"/>
                <a:cs typeface="msgothic" charset="0"/>
              </a:rPr>
              <a:t>,…, </a:t>
            </a:r>
            <a:r>
              <a:rPr lang="en-GB" altLang="en-US" dirty="0" err="1">
                <a:latin typeface="Arial" panose="020B0604020202020204" pitchFamily="34" charset="0"/>
                <a:ea typeface="msgothic" charset="0"/>
                <a:cs typeface="msgothic" charset="0"/>
              </a:rPr>
              <a:t>g</a:t>
            </a:r>
            <a:r>
              <a:rPr lang="en-GB" altLang="en-US" baseline="-33000" dirty="0" err="1">
                <a:latin typeface="Arial" panose="020B0604020202020204" pitchFamily="34" charset="0"/>
                <a:ea typeface="msgothic" charset="0"/>
                <a:cs typeface="msgothic" charset="0"/>
              </a:rPr>
              <a:t>n</a:t>
            </a:r>
            <a:r>
              <a:rPr lang="en-GB" altLang="en-US" dirty="0" err="1">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 We visualize these data points using principal coordinate analysis (</a:t>
            </a:r>
            <a:r>
              <a:rPr lang="en-GB" altLang="en-US" dirty="0" err="1">
                <a:latin typeface="Arial" panose="020B0604020202020204" pitchFamily="34" charset="0"/>
                <a:ea typeface="msgothic" charset="0"/>
                <a:cs typeface="msgothic" charset="0"/>
              </a:rPr>
              <a:t>PCoA</a:t>
            </a:r>
            <a:r>
              <a:rPr lang="en-GB" altLang="en-US" dirty="0">
                <a:latin typeface="Arial" panose="020B0604020202020204" pitchFamily="34" charset="0"/>
                <a:ea typeface="msgothic" charset="0"/>
                <a:cs typeface="msgothic" charset="0"/>
              </a:rPr>
              <a:t>) (</a:t>
            </a:r>
            <a:r>
              <a:rPr lang="en-GB" altLang="en-US" i="1" dirty="0">
                <a:latin typeface="Arial" panose="020B0604020202020204" pitchFamily="34" charset="0"/>
                <a:ea typeface="msgothic" charset="0"/>
                <a:cs typeface="msgothic" charset="0"/>
              </a:rPr>
              <a:t>SI Appendix</a:t>
            </a:r>
            <a:r>
              <a:rPr lang="en-GB" altLang="en-US" dirty="0">
                <a:latin typeface="Arial" panose="020B0604020202020204" pitchFamily="34" charset="0"/>
                <a:ea typeface="msgothic" charset="0"/>
                <a:cs typeface="msgothic" charset="0"/>
              </a:rPr>
              <a:t>, Supplementary Text). (</a:t>
            </a:r>
            <a:r>
              <a:rPr lang="en-GB" altLang="en-US" i="1" dirty="0">
                <a:latin typeface="Arial" panose="020B0604020202020204" pitchFamily="34" charset="0"/>
                <a:ea typeface="msgothic" charset="0"/>
                <a:cs typeface="msgothic" charset="0"/>
              </a:rPr>
              <a:t>B</a:t>
            </a:r>
            <a:r>
              <a:rPr lang="en-GB" altLang="en-US" dirty="0">
                <a:latin typeface="Arial" panose="020B0604020202020204" pitchFamily="34" charset="0"/>
                <a:ea typeface="msgothic" charset="0"/>
                <a:cs typeface="msgothic" charset="0"/>
              </a:rPr>
              <a:t>) In the construction of simplicial complexes, two genomes are considered related (joined by a line) if their genetic distance is smaller than ε. Three genomes within ε of each other form a triangle, and so on (</a:t>
            </a:r>
            <a:r>
              <a:rPr lang="en-GB" altLang="en-US" i="1" dirty="0">
                <a:latin typeface="Arial" panose="020B0604020202020204" pitchFamily="34" charset="0"/>
                <a:ea typeface="msgothic" charset="0"/>
                <a:cs typeface="msgothic" charset="0"/>
              </a:rPr>
              <a:t>SI Appendix</a:t>
            </a:r>
            <a:r>
              <a:rPr lang="en-GB" altLang="en-US" dirty="0">
                <a:latin typeface="Arial" panose="020B0604020202020204" pitchFamily="34" charset="0"/>
                <a:ea typeface="msgothic" charset="0"/>
                <a:cs typeface="msgothic" charset="0"/>
              </a:rPr>
              <a:t>, Supplementary Text). From there, we calculate the homology groups at different genetic scales. In the barcode, each bar in different dimensions represents a topological feature of a filtration of simplicial complexes persisting over an interval of ε. A one-dimensional cycle (red highlight) exists at ε = [0.13, 0.16 Hamming distance] and corresponds to a reticulate event. The evolutionary scales </a:t>
            </a:r>
            <a:r>
              <a:rPr lang="en-GB" altLang="en-US" i="1" dirty="0">
                <a:latin typeface="Arial" panose="020B0604020202020204" pitchFamily="34" charset="0"/>
                <a:ea typeface="msgothic" charset="0"/>
                <a:cs typeface="msgothic" charset="0"/>
              </a:rPr>
              <a:t>I</a:t>
            </a:r>
            <a:r>
              <a:rPr lang="en-GB" altLang="en-US" dirty="0">
                <a:latin typeface="Arial" panose="020B0604020202020204" pitchFamily="34" charset="0"/>
                <a:ea typeface="msgothic" charset="0"/>
                <a:cs typeface="msgothic" charset="0"/>
              </a:rPr>
              <a:t> where b</a:t>
            </a:r>
            <a:r>
              <a:rPr lang="en-GB" altLang="en-US" baseline="-33000" dirty="0">
                <a:latin typeface="Arial" panose="020B0604020202020204" pitchFamily="34" charset="0"/>
                <a:ea typeface="msgothic" charset="0"/>
                <a:cs typeface="msgothic" charset="0"/>
              </a:rPr>
              <a:t>1</a:t>
            </a:r>
            <a:r>
              <a:rPr lang="en-GB" altLang="en-US" dirty="0">
                <a:latin typeface="Arial" panose="020B0604020202020204" pitchFamily="34" charset="0"/>
                <a:ea typeface="msgothic" charset="0"/>
                <a:cs typeface="msgothic" charset="0"/>
              </a:rPr>
              <a:t> = 0 are highlighted in </a:t>
            </a:r>
            <a:r>
              <a:rPr lang="en-GB" altLang="en-US" dirty="0" err="1">
                <a:latin typeface="Arial" panose="020B0604020202020204" pitchFamily="34" charset="0"/>
                <a:ea typeface="msgothic" charset="0"/>
                <a:cs typeface="msgothic" charset="0"/>
              </a:rPr>
              <a:t>gray</a:t>
            </a:r>
            <a:r>
              <a:rPr lang="en-GB" altLang="en-US" dirty="0">
                <a:latin typeface="Arial" panose="020B0604020202020204" pitchFamily="34" charset="0"/>
                <a:ea typeface="msgothic" charset="0"/>
                <a:cs typeface="msgothic" charset="0"/>
              </a:rPr>
              <a:t>.</a:t>
            </a:r>
          </a:p>
        </p:txBody>
      </p:sp>
    </p:spTree>
    <p:extLst>
      <p:ext uri="{BB962C8B-B14F-4D97-AF65-F5344CB8AC3E}">
        <p14:creationId xmlns:p14="http://schemas.microsoft.com/office/powerpoint/2010/main" val="313573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Reconstructing phylogeny from persistent homology of avian influenza HA. (</a:t>
            </a:r>
            <a:r>
              <a:rPr lang="en-GB" i="1">
                <a:latin typeface="Arial" charset="0"/>
                <a:cs typeface="msgothic" charset="0"/>
              </a:rPr>
              <a:t>A</a:t>
            </a:r>
            <a:r>
              <a:rPr lang="en-GB">
                <a:latin typeface="Arial" charset="0"/>
                <a:cs typeface="msgothic" charset="0"/>
              </a:rPr>
              <a:t>) Barcode plot in dimension 0 of all avian HA subtypes. Each bar represents a connected simplex of sequences given a Hamming distance of ε. When a bar ends at a given ε, it merges with another simplex. Gray bars indicate that two simplices of the same HA subtype merge together at a given ε. Solid color bars indicate that two simplices of different HA subtypes but same major clade merge together. Interpolated color bars indicate that two simplices of different major clades merge together. Colors correspond to known major clades of HA. For specific parameters, see </a:t>
            </a:r>
            <a:r>
              <a:rPr lang="en-GB" i="1">
                <a:latin typeface="Arial" charset="0"/>
                <a:cs typeface="msgothic" charset="0"/>
              </a:rPr>
              <a:t>SI Appendix</a:t>
            </a:r>
            <a:r>
              <a:rPr lang="en-GB">
                <a:latin typeface="Arial" charset="0"/>
                <a:cs typeface="msgothic" charset="0"/>
              </a:rPr>
              <a:t>, Supplementary Text. (</a:t>
            </a:r>
            <a:r>
              <a:rPr lang="en-GB" i="1">
                <a:latin typeface="Arial" charset="0"/>
                <a:cs typeface="msgothic" charset="0"/>
              </a:rPr>
              <a:t>B</a:t>
            </a:r>
            <a:r>
              <a:rPr lang="en-GB">
                <a:latin typeface="Arial" charset="0"/>
                <a:cs typeface="msgothic" charset="0"/>
              </a:rPr>
              <a:t>) Phylogeny of avian HA reconstructed from the barcode plot in </a:t>
            </a:r>
            <a:r>
              <a:rPr lang="en-GB" i="1">
                <a:latin typeface="Arial" charset="0"/>
                <a:cs typeface="msgothic" charset="0"/>
              </a:rPr>
              <a:t>A</a:t>
            </a:r>
            <a:r>
              <a:rPr lang="en-GB">
                <a:latin typeface="Arial" charset="0"/>
                <a:cs typeface="msgothic" charset="0"/>
              </a:rPr>
              <a:t>. Major clades are color-coded. (</a:t>
            </a:r>
            <a:r>
              <a:rPr lang="en-GB" i="1">
                <a:latin typeface="Arial" charset="0"/>
                <a:cs typeface="msgothic" charset="0"/>
              </a:rPr>
              <a:t>C</a:t>
            </a:r>
            <a:r>
              <a:rPr lang="en-GB">
                <a:latin typeface="Arial" charset="0"/>
                <a:cs typeface="msgothic" charset="0"/>
              </a:rPr>
              <a:t>) Neighbor-joining tree of avian HA (</a:t>
            </a:r>
            <a:r>
              <a:rPr lang="en-GB" i="1">
                <a:latin typeface="Arial" charset="0"/>
                <a:cs typeface="msgothic" charset="0"/>
              </a:rPr>
              <a:t>SI Appendix</a:t>
            </a:r>
            <a:r>
              <a:rPr lang="en-GB">
                <a:latin typeface="Arial" charset="0"/>
                <a:cs typeface="msgothic" charset="0"/>
              </a:rPr>
              <a:t>, Supplementary Text).</a:t>
            </a:r>
          </a:p>
        </p:txBody>
      </p:sp>
    </p:spTree>
    <p:extLst>
      <p:ext uri="{BB962C8B-B14F-4D97-AF65-F5344CB8AC3E}">
        <p14:creationId xmlns:p14="http://schemas.microsoft.com/office/powerpoint/2010/main" val="3383939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Persistent homology of reassortment in avian influenza. Analysis of (</a:t>
            </a:r>
            <a:r>
              <a:rPr lang="en-GB" i="1">
                <a:latin typeface="Arial" charset="0"/>
                <a:cs typeface="msgothic" charset="0"/>
              </a:rPr>
              <a:t>A</a:t>
            </a:r>
            <a:r>
              <a:rPr lang="en-GB">
                <a:latin typeface="Arial" charset="0"/>
                <a:cs typeface="msgothic" charset="0"/>
              </a:rPr>
              <a:t>) HA and (</a:t>
            </a:r>
            <a:r>
              <a:rPr lang="en-GB" i="1">
                <a:latin typeface="Arial" charset="0"/>
                <a:cs typeface="msgothic" charset="0"/>
              </a:rPr>
              <a:t>B</a:t>
            </a:r>
            <a:r>
              <a:rPr lang="en-GB">
                <a:latin typeface="Arial" charset="0"/>
                <a:cs typeface="msgothic" charset="0"/>
              </a:rPr>
              <a:t>) NA reveal no significant one-dimensional topological structure. (</a:t>
            </a:r>
            <a:r>
              <a:rPr lang="en-GB" i="1">
                <a:latin typeface="Arial" charset="0"/>
                <a:cs typeface="msgothic" charset="0"/>
              </a:rPr>
              <a:t>C</a:t>
            </a:r>
            <a:r>
              <a:rPr lang="en-GB">
                <a:latin typeface="Arial" charset="0"/>
                <a:cs typeface="msgothic" charset="0"/>
              </a:rPr>
              <a:t>) Concatenated segments reveal rich 1D and 2D topology, indicating reassortment. For specific parameters, see </a:t>
            </a:r>
            <a:r>
              <a:rPr lang="en-GB" i="1">
                <a:latin typeface="Arial" charset="0"/>
                <a:cs typeface="msgothic" charset="0"/>
              </a:rPr>
              <a:t>SI Appendix</a:t>
            </a:r>
            <a:r>
              <a:rPr lang="en-GB">
                <a:latin typeface="Arial" charset="0"/>
                <a:cs typeface="msgothic" charset="0"/>
              </a:rPr>
              <a:t>, Supplementary Text. (</a:t>
            </a:r>
            <a:r>
              <a:rPr lang="en-GB" i="1">
                <a:latin typeface="Arial" charset="0"/>
                <a:cs typeface="msgothic" charset="0"/>
              </a:rPr>
              <a:t>D</a:t>
            </a:r>
            <a:r>
              <a:rPr lang="en-GB">
                <a:latin typeface="Arial" charset="0"/>
                <a:cs typeface="msgothic" charset="0"/>
              </a:rPr>
              <a:t>) Network representing the reassortment pattern of avian influenza deduced from high-dimensional topology. Line width is determined by the probability that two segments reassort together. Node color ranges from blue to red, correlating with the sum of connected line weights for a given node. For specific parameters, see </a:t>
            </a:r>
            <a:r>
              <a:rPr lang="en-GB" i="1">
                <a:latin typeface="Arial" charset="0"/>
                <a:cs typeface="msgothic" charset="0"/>
              </a:rPr>
              <a:t>SI Appendix</a:t>
            </a:r>
            <a:r>
              <a:rPr lang="en-GB">
                <a:latin typeface="Arial" charset="0"/>
                <a:cs typeface="msgothic" charset="0"/>
              </a:rPr>
              <a:t>, Supplementary Text. (</a:t>
            </a:r>
            <a:r>
              <a:rPr lang="en-GB" i="1">
                <a:latin typeface="Arial" charset="0"/>
                <a:cs typeface="msgothic" charset="0"/>
              </a:rPr>
              <a:t>E</a:t>
            </a:r>
            <a:r>
              <a:rPr lang="en-GB">
                <a:latin typeface="Arial" charset="0"/>
                <a:cs typeface="msgothic" charset="0"/>
              </a:rPr>
              <a:t>) b</a:t>
            </a:r>
            <a:r>
              <a:rPr lang="en-GB" baseline="-33000">
                <a:latin typeface="Arial" charset="0"/>
                <a:cs typeface="msgothic" charset="0"/>
              </a:rPr>
              <a:t>2</a:t>
            </a:r>
            <a:r>
              <a:rPr lang="en-GB">
                <a:latin typeface="Arial" charset="0"/>
                <a:cs typeface="msgothic" charset="0"/>
              </a:rPr>
              <a:t> polytope representing the triple reassortment of H7N9 avian influenza. Concatenated genomic sequences forming the polytope were transformed into 3D space using PCoA (</a:t>
            </a:r>
            <a:r>
              <a:rPr lang="en-GB" i="1">
                <a:latin typeface="Arial" charset="0"/>
                <a:cs typeface="msgothic" charset="0"/>
              </a:rPr>
              <a:t>SI Appendix</a:t>
            </a:r>
            <a:r>
              <a:rPr lang="en-GB">
                <a:latin typeface="Arial" charset="0"/>
                <a:cs typeface="msgothic" charset="0"/>
              </a:rPr>
              <a:t>, Supplementary Text). Two-dimensional barcoding was performed using Vietoris–Rips complex and a maximum scale ε of 4,000 nucleotides.</a:t>
            </a:r>
          </a:p>
        </p:txBody>
      </p:sp>
    </p:spTree>
    <p:extLst>
      <p:ext uri="{BB962C8B-B14F-4D97-AF65-F5344CB8AC3E}">
        <p14:creationId xmlns:p14="http://schemas.microsoft.com/office/powerpoint/2010/main" val="178415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Persistent homology of reassortment in avian influenza. Analysis of (</a:t>
            </a:r>
            <a:r>
              <a:rPr lang="en-GB" i="1">
                <a:latin typeface="Arial" charset="0"/>
                <a:cs typeface="msgothic" charset="0"/>
              </a:rPr>
              <a:t>A</a:t>
            </a:r>
            <a:r>
              <a:rPr lang="en-GB">
                <a:latin typeface="Arial" charset="0"/>
                <a:cs typeface="msgothic" charset="0"/>
              </a:rPr>
              <a:t>) HA and (</a:t>
            </a:r>
            <a:r>
              <a:rPr lang="en-GB" i="1">
                <a:latin typeface="Arial" charset="0"/>
                <a:cs typeface="msgothic" charset="0"/>
              </a:rPr>
              <a:t>B</a:t>
            </a:r>
            <a:r>
              <a:rPr lang="en-GB">
                <a:latin typeface="Arial" charset="0"/>
                <a:cs typeface="msgothic" charset="0"/>
              </a:rPr>
              <a:t>) NA reveal no significant one-dimensional topological structure. (</a:t>
            </a:r>
            <a:r>
              <a:rPr lang="en-GB" i="1">
                <a:latin typeface="Arial" charset="0"/>
                <a:cs typeface="msgothic" charset="0"/>
              </a:rPr>
              <a:t>C</a:t>
            </a:r>
            <a:r>
              <a:rPr lang="en-GB">
                <a:latin typeface="Arial" charset="0"/>
                <a:cs typeface="msgothic" charset="0"/>
              </a:rPr>
              <a:t>) Concatenated segments reveal rich 1D and 2D topology, indicating reassortment. For specific parameters, see </a:t>
            </a:r>
            <a:r>
              <a:rPr lang="en-GB" i="1">
                <a:latin typeface="Arial" charset="0"/>
                <a:cs typeface="msgothic" charset="0"/>
              </a:rPr>
              <a:t>SI Appendix</a:t>
            </a:r>
            <a:r>
              <a:rPr lang="en-GB">
                <a:latin typeface="Arial" charset="0"/>
                <a:cs typeface="msgothic" charset="0"/>
              </a:rPr>
              <a:t>, Supplementary Text. (</a:t>
            </a:r>
            <a:r>
              <a:rPr lang="en-GB" i="1">
                <a:latin typeface="Arial" charset="0"/>
                <a:cs typeface="msgothic" charset="0"/>
              </a:rPr>
              <a:t>D</a:t>
            </a:r>
            <a:r>
              <a:rPr lang="en-GB">
                <a:latin typeface="Arial" charset="0"/>
                <a:cs typeface="msgothic" charset="0"/>
              </a:rPr>
              <a:t>) Network representing the reassortment pattern of avian influenza deduced from high-dimensional topology. Line width is determined by the probability that two segments reassort together. Node color ranges from blue to red, correlating with the sum of connected line weights for a given node. For specific parameters, see </a:t>
            </a:r>
            <a:r>
              <a:rPr lang="en-GB" i="1">
                <a:latin typeface="Arial" charset="0"/>
                <a:cs typeface="msgothic" charset="0"/>
              </a:rPr>
              <a:t>SI Appendix</a:t>
            </a:r>
            <a:r>
              <a:rPr lang="en-GB">
                <a:latin typeface="Arial" charset="0"/>
                <a:cs typeface="msgothic" charset="0"/>
              </a:rPr>
              <a:t>, Supplementary Text. (</a:t>
            </a:r>
            <a:r>
              <a:rPr lang="en-GB" i="1">
                <a:latin typeface="Arial" charset="0"/>
                <a:cs typeface="msgothic" charset="0"/>
              </a:rPr>
              <a:t>E</a:t>
            </a:r>
            <a:r>
              <a:rPr lang="en-GB">
                <a:latin typeface="Arial" charset="0"/>
                <a:cs typeface="msgothic" charset="0"/>
              </a:rPr>
              <a:t>) b</a:t>
            </a:r>
            <a:r>
              <a:rPr lang="en-GB" baseline="-33000">
                <a:latin typeface="Arial" charset="0"/>
                <a:cs typeface="msgothic" charset="0"/>
              </a:rPr>
              <a:t>2</a:t>
            </a:r>
            <a:r>
              <a:rPr lang="en-GB">
                <a:latin typeface="Arial" charset="0"/>
                <a:cs typeface="msgothic" charset="0"/>
              </a:rPr>
              <a:t> polytope representing the triple reassortment of H7N9 avian influenza. Concatenated genomic sequences forming the polytope were transformed into 3D space using PCoA (</a:t>
            </a:r>
            <a:r>
              <a:rPr lang="en-GB" i="1">
                <a:latin typeface="Arial" charset="0"/>
                <a:cs typeface="msgothic" charset="0"/>
              </a:rPr>
              <a:t>SI Appendix</a:t>
            </a:r>
            <a:r>
              <a:rPr lang="en-GB">
                <a:latin typeface="Arial" charset="0"/>
                <a:cs typeface="msgothic" charset="0"/>
              </a:rPr>
              <a:t>, Supplementary Text). Two-dimensional barcoding was performed using Vietoris–Rips complex and a maximum scale ε of 4,000 nucleotides.</a:t>
            </a:r>
          </a:p>
        </p:txBody>
      </p:sp>
    </p:spTree>
    <p:extLst>
      <p:ext uri="{BB962C8B-B14F-4D97-AF65-F5344CB8AC3E}">
        <p14:creationId xmlns:p14="http://schemas.microsoft.com/office/powerpoint/2010/main" val="2762349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Barcoding plots of HIV-1 reveal evidence of recombination in (</a:t>
            </a:r>
            <a:r>
              <a:rPr lang="en-GB" i="1">
                <a:latin typeface="Arial" charset="0"/>
                <a:cs typeface="msgothic" charset="0"/>
              </a:rPr>
              <a:t>A</a:t>
            </a:r>
            <a:r>
              <a:rPr lang="en-GB">
                <a:latin typeface="Arial" charset="0"/>
                <a:cs typeface="msgothic" charset="0"/>
              </a:rPr>
              <a:t>) env, (</a:t>
            </a:r>
            <a:r>
              <a:rPr lang="en-GB" i="1">
                <a:latin typeface="Arial" charset="0"/>
                <a:cs typeface="msgothic" charset="0"/>
              </a:rPr>
              <a:t>B</a:t>
            </a:r>
            <a:r>
              <a:rPr lang="en-GB">
                <a:latin typeface="Arial" charset="0"/>
                <a:cs typeface="msgothic" charset="0"/>
              </a:rPr>
              <a:t>), gag, (</a:t>
            </a:r>
            <a:r>
              <a:rPr lang="en-GB" i="1">
                <a:latin typeface="Arial" charset="0"/>
                <a:cs typeface="msgothic" charset="0"/>
              </a:rPr>
              <a:t>C</a:t>
            </a:r>
            <a:r>
              <a:rPr lang="en-GB">
                <a:latin typeface="Arial" charset="0"/>
                <a:cs typeface="msgothic" charset="0"/>
              </a:rPr>
              <a:t>) pol, and (</a:t>
            </a:r>
            <a:r>
              <a:rPr lang="en-GB" i="1">
                <a:latin typeface="Arial" charset="0"/>
                <a:cs typeface="msgothic" charset="0"/>
              </a:rPr>
              <a:t>D</a:t>
            </a:r>
            <a:r>
              <a:rPr lang="en-GB">
                <a:latin typeface="Arial" charset="0"/>
                <a:cs typeface="msgothic" charset="0"/>
              </a:rPr>
              <a:t>) the concatenated sequences of all three genes. One-dimensional topology present for alignments of individual genes as well as the concatenated sequences suggests recombination. (</a:t>
            </a:r>
            <a:r>
              <a:rPr lang="en-GB" i="1">
                <a:latin typeface="Arial" charset="0"/>
                <a:cs typeface="msgothic" charset="0"/>
              </a:rPr>
              <a:t>E</a:t>
            </a:r>
            <a:r>
              <a:rPr lang="en-GB">
                <a:latin typeface="Arial" charset="0"/>
                <a:cs typeface="msgothic" charset="0"/>
              </a:rPr>
              <a:t>) b</a:t>
            </a:r>
            <a:r>
              <a:rPr lang="en-GB" baseline="-33000">
                <a:latin typeface="Arial" charset="0"/>
                <a:cs typeface="msgothic" charset="0"/>
              </a:rPr>
              <a:t>2</a:t>
            </a:r>
            <a:r>
              <a:rPr lang="en-GB">
                <a:latin typeface="Arial" charset="0"/>
                <a:cs typeface="msgothic" charset="0"/>
              </a:rPr>
              <a:t> polytope representing a complex recombination event with multiple parental strains. Sequences of the [G4] generator of concatenated HIV-1 gag, pol, and env were transformed into 3D space using PCoA (</a:t>
            </a:r>
            <a:r>
              <a:rPr lang="en-GB" i="1">
                <a:latin typeface="Arial" charset="0"/>
                <a:cs typeface="msgothic" charset="0"/>
              </a:rPr>
              <a:t>SI Appendix</a:t>
            </a:r>
            <a:r>
              <a:rPr lang="en-GB">
                <a:latin typeface="Arial" charset="0"/>
                <a:cs typeface="msgothic" charset="0"/>
              </a:rPr>
              <a:t>, Supplementary Text) of the Nei–Tamura pairwise genetic distances. Two-simplices from the [G4] generator defined a polytope whose cavity represents a complex recombination. Each vertex of the polytope corresponds to a sequence that is color-coded by HIV-1 subtype. For specific parameters, see </a:t>
            </a:r>
            <a:r>
              <a:rPr lang="en-GB" i="1">
                <a:latin typeface="Arial" charset="0"/>
                <a:cs typeface="msgothic" charset="0"/>
              </a:rPr>
              <a:t>SI Appendix</a:t>
            </a:r>
            <a:r>
              <a:rPr lang="en-GB">
                <a:latin typeface="Arial" charset="0"/>
                <a:cs typeface="msgothic" charset="0"/>
              </a:rPr>
              <a:t>, Supplementary Text.</a:t>
            </a:r>
          </a:p>
        </p:txBody>
      </p:sp>
    </p:spTree>
    <p:extLst>
      <p:ext uri="{BB962C8B-B14F-4D97-AF65-F5344CB8AC3E}">
        <p14:creationId xmlns:p14="http://schemas.microsoft.com/office/powerpoint/2010/main" val="3206838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A1E51-86DC-3047-A7D4-94C962C5D580}" type="slidenum">
              <a:rPr lang="en-US" smtClean="0"/>
              <a:t>15</a:t>
            </a:fld>
            <a:endParaRPr lang="en-US"/>
          </a:p>
        </p:txBody>
      </p:sp>
    </p:spTree>
    <p:extLst>
      <p:ext uri="{BB962C8B-B14F-4D97-AF65-F5344CB8AC3E}">
        <p14:creationId xmlns:p14="http://schemas.microsoft.com/office/powerpoint/2010/main" val="1766028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A1E51-86DC-3047-A7D4-94C962C5D580}" type="slidenum">
              <a:rPr lang="en-US" smtClean="0"/>
              <a:t>47</a:t>
            </a:fld>
            <a:endParaRPr lang="en-US"/>
          </a:p>
        </p:txBody>
      </p:sp>
    </p:spTree>
    <p:extLst>
      <p:ext uri="{BB962C8B-B14F-4D97-AF65-F5344CB8AC3E}">
        <p14:creationId xmlns:p14="http://schemas.microsoft.com/office/powerpoint/2010/main" val="547766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A1E51-86DC-3047-A7D4-94C962C5D580}" type="slidenum">
              <a:rPr lang="en-US" smtClean="0"/>
              <a:t>54</a:t>
            </a:fld>
            <a:endParaRPr lang="en-US"/>
          </a:p>
        </p:txBody>
      </p:sp>
    </p:spTree>
    <p:extLst>
      <p:ext uri="{BB962C8B-B14F-4D97-AF65-F5344CB8AC3E}">
        <p14:creationId xmlns:p14="http://schemas.microsoft.com/office/powerpoint/2010/main" val="2479184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6BECF8-9160-0948-BBAE-ECC339A7C2A1}" type="datetimeFigureOut">
              <a:rPr lang="en-US" smtClean="0"/>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826147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BECF8-9160-0948-BBAE-ECC339A7C2A1}" type="datetimeFigureOut">
              <a:rPr lang="en-US" smtClean="0"/>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2669956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BECF8-9160-0948-BBAE-ECC339A7C2A1}" type="datetimeFigureOut">
              <a:rPr lang="en-US" smtClean="0"/>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57282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BECF8-9160-0948-BBAE-ECC339A7C2A1}" type="datetimeFigureOut">
              <a:rPr lang="en-US" smtClean="0"/>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257360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BECF8-9160-0948-BBAE-ECC339A7C2A1}" type="datetimeFigureOut">
              <a:rPr lang="en-US" smtClean="0"/>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134403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6BECF8-9160-0948-BBAE-ECC339A7C2A1}" type="datetimeFigureOut">
              <a:rPr lang="en-US" smtClean="0"/>
              <a:t>3/9/2017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398752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6BECF8-9160-0948-BBAE-ECC339A7C2A1}" type="datetimeFigureOut">
              <a:rPr lang="en-US" smtClean="0"/>
              <a:t>3/9/2017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3850059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6BECF8-9160-0948-BBAE-ECC339A7C2A1}" type="datetimeFigureOut">
              <a:rPr lang="en-US" smtClean="0"/>
              <a:t>3/9/2017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88729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BECF8-9160-0948-BBAE-ECC339A7C2A1}" type="datetimeFigureOut">
              <a:rPr lang="en-US" smtClean="0"/>
              <a:t>3/9/2017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1614006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BECF8-9160-0948-BBAE-ECC339A7C2A1}" type="datetimeFigureOut">
              <a:rPr lang="en-US" smtClean="0"/>
              <a:t>3/9/2017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277554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BECF8-9160-0948-BBAE-ECC339A7C2A1}" type="datetimeFigureOut">
              <a:rPr lang="en-US" smtClean="0"/>
              <a:t>3/9/2017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477441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BECF8-9160-0948-BBAE-ECC339A7C2A1}" type="datetimeFigureOut">
              <a:rPr lang="en-US" smtClean="0"/>
              <a:t>3/9/2017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F4373-B020-EF4F-8610-FABD55893F60}" type="slidenum">
              <a:rPr lang="en-US" smtClean="0"/>
              <a:t>‹#›</a:t>
            </a:fld>
            <a:endParaRPr lang="en-US"/>
          </a:p>
        </p:txBody>
      </p:sp>
    </p:spTree>
    <p:extLst>
      <p:ext uri="{BB962C8B-B14F-4D97-AF65-F5344CB8AC3E}">
        <p14:creationId xmlns:p14="http://schemas.microsoft.com/office/powerpoint/2010/main" val="3162359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nytimes.com/2016/02/07/opinion/sunday/give-up-your-data-to-cure-disease.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americangut.org/"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fundrazr.com/campaigns/4Tqx5"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medscape.com/viewarticle/749577"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nature.com/nm/journal/v12/n11/full/nm1491.htm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nature.com.proxy.lib.uiowa.edu/nm/journal/v13/n11/full/nm1107-1276b.html#B1"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hyperlink" Target="http://www.nature.com.proxy.lib.uiowa.edu/nm/journal/v13/n11/full/nm1107-1276b.html#f1" TargetMode="External"/><Relationship Id="rId4" Type="http://schemas.openxmlformats.org/officeDocument/2006/relationships/hyperlink" Target="http://www.nature.com.proxy.lib.uiowa.edu/nm/journal/v13/n11/suppinfo/nm1107-1276b_S1.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blog.ecu.edu/sites/dailyclips/blog/2015/05/04/duke-university-settles-suit-with-cancer-patients-over-clinical-trials-the-news-observer/"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bna.com/patients-researchers-demand-n57982065145/"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medscape.com/viewarticle/854595"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retractionwatch.com/2012/08/20/anil-potti-resurfaces-with-job-at-north-dakota-cancer-center/"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nature.com/nm/journal/v12/n11/full/nm1491.htm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cancerletter.com/articles/20151113_2" TargetMode="Externa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hyperlink" Target="http://www.biomedicalcomputationreview.org/7/2/9.pdf"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hyperlink" Target="http://yihui.name/knitr/" TargetMode="External"/><Relationship Id="rId4" Type="http://schemas.openxmlformats.org/officeDocument/2006/relationships/hyperlink" Target="http://www.statistik.lmu.de/~leisch/Sweav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nature.com/naturejobs/science/articles/10.1038/nj7396-137a" TargetMode="External"/><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hyperlink" Target="http://journals.plos.org/plosone/article?id=10.1371/journal.pone.0005738" TargetMode="Externa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hyperlink" Target="http://dana.org/Cerebrum/Default.aspx?id=39490"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nature.com/news/1-500-scientists-lift-the-lid-on-reproducibility-1.19970"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nytimes.com/2017/03/08/science/cancer-carlo-croce.html" TargetMode="External"/><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hyperlink" Target="https://www.nytimes.com/2017/03/08/science/cancer-carlo-croce.html" TargetMode="External"/><Relationship Id="rId4" Type="http://schemas.openxmlformats.org/officeDocument/2006/relationships/hyperlink" Target="http://www.pnas.org/content/102/43/15611.ful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hyperlink" Target="http://retractionwatch.com/?s=clare+franci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hyperlink" Target="http://jcb.rupress.org/content/172/2/233" TargetMode="External"/><Relationship Id="rId4" Type="http://schemas.openxmlformats.org/officeDocument/2006/relationships/hyperlink" Target="http://jcb.rupress.org/content/early/2013/01/21/jcb.2005070832003r"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jcb.rupress.org/content/early/2013/01/21/jcb.2005070832003r" TargetMode="External"/><Relationship Id="rId2" Type="http://schemas.openxmlformats.org/officeDocument/2006/relationships/hyperlink" Target="http://jcb.rupress.org/lookup/volpage/172/233"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pore.swmed.edu/dejavu" TargetMode="External"/><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hyperlink" Target="https://www.ncbi.nlm.nih.gov/pmc/articles/PMC2686470/" TargetMode="External"/><Relationship Id="rId4" Type="http://schemas.openxmlformats.org/officeDocument/2006/relationships/hyperlink" Target="http://etblast.or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invention.swmed.edu/etblast/etblast.shtml"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hyperlink" Target="https://www.ncbi.nlm.nih.gov/pmc/articles/PMC1933238/"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link.springer.com/article/10.3758%2Fs13428-015-0664-2" TargetMode="External"/><Relationship Id="rId5" Type="http://schemas.openxmlformats.org/officeDocument/2006/relationships/hyperlink" Target="http://www.nature.com/news/stat-checking-software-stirs-up-psychology-1.21049" TargetMode="Externa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retractionwatch.com/" TargetMode="External"/><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ncbi.nlm.nih.gov/pubmed/22784623" TargetMode="Externa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ncbi.nlm.nih.gov/pubmed/2406472?dopt=Abstract&amp;holding=npg" TargetMode="External"/><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jcs.biologists.org/content/121/11/1771" TargetMode="External"/><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0400" y="1097798"/>
            <a:ext cx="7823200" cy="3886200"/>
          </a:xfrm>
          <a:prstGeom prst="rect">
            <a:avLst/>
          </a:prstGeom>
        </p:spPr>
      </p:pic>
      <p:sp>
        <p:nvSpPr>
          <p:cNvPr id="4" name="Rectangle 3"/>
          <p:cNvSpPr/>
          <p:nvPr/>
        </p:nvSpPr>
        <p:spPr>
          <a:xfrm>
            <a:off x="70560" y="6437726"/>
            <a:ext cx="5387287" cy="369332"/>
          </a:xfrm>
          <a:prstGeom prst="rect">
            <a:avLst/>
          </a:prstGeom>
        </p:spPr>
        <p:txBody>
          <a:bodyPr wrap="square">
            <a:spAutoFit/>
          </a:bodyPr>
          <a:lstStyle/>
          <a:p>
            <a:r>
              <a:rPr lang="en-US" dirty="0"/>
              <a:t>http://</a:t>
            </a:r>
            <a:r>
              <a:rPr lang="en-US" dirty="0" err="1"/>
              <a:t>www.pnas.org</a:t>
            </a:r>
            <a:r>
              <a:rPr lang="en-US" dirty="0"/>
              <a:t>/content/110/46/18566.full</a:t>
            </a:r>
          </a:p>
        </p:txBody>
      </p:sp>
      <p:sp>
        <p:nvSpPr>
          <p:cNvPr id="5" name="TextBox 4"/>
          <p:cNvSpPr txBox="1"/>
          <p:nvPr/>
        </p:nvSpPr>
        <p:spPr>
          <a:xfrm>
            <a:off x="1711055" y="5186504"/>
            <a:ext cx="7197013" cy="400110"/>
          </a:xfrm>
          <a:prstGeom prst="rect">
            <a:avLst/>
          </a:prstGeom>
          <a:noFill/>
        </p:spPr>
        <p:txBody>
          <a:bodyPr wrap="square" rtlCol="0">
            <a:spAutoFit/>
          </a:bodyPr>
          <a:lstStyle/>
          <a:p>
            <a:r>
              <a:rPr lang="pl-PL" sz="2000" dirty="0"/>
              <a:t>vol. 110 no. </a:t>
            </a:r>
            <a:r>
              <a:rPr lang="pl-PL" sz="2000" dirty="0" smtClean="0"/>
              <a:t>46, 18566</a:t>
            </a:r>
            <a:r>
              <a:rPr lang="pl-PL" sz="2000" dirty="0"/>
              <a:t>–</a:t>
            </a:r>
            <a:r>
              <a:rPr lang="pl-PL" sz="2000" dirty="0" smtClean="0"/>
              <a:t>18571,   </a:t>
            </a:r>
            <a:r>
              <a:rPr lang="en-US" sz="2000" dirty="0" smtClean="0"/>
              <a:t>2013</a:t>
            </a:r>
          </a:p>
        </p:txBody>
      </p:sp>
    </p:spTree>
    <p:extLst>
      <p:ext uri="{BB962C8B-B14F-4D97-AF65-F5344CB8AC3E}">
        <p14:creationId xmlns:p14="http://schemas.microsoft.com/office/powerpoint/2010/main" val="1418190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Persistent homology characterizes topological features of vertical and horizontal evolution.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241"/>
            <a:ext cx="9106560" cy="9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245961"/>
            <a:ext cx="7804800" cy="4360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Joseph Minhow Chan et al. PNAS 2013;110:18566-18571</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©2013 by National Academy of Sciences</a:t>
            </a:r>
          </a:p>
        </p:txBody>
      </p:sp>
    </p:spTree>
    <p:extLst>
      <p:ext uri="{BB962C8B-B14F-4D97-AF65-F5344CB8AC3E}">
        <p14:creationId xmlns:p14="http://schemas.microsoft.com/office/powerpoint/2010/main" val="1034137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28817"/>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Reconstructing phylogeny from persistent homology of avian influenza HA. (A) Barcode plot in dimension 0 of all avian HA subtypes.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6014068"/>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 b="34592"/>
          <a:stretch/>
        </p:blipFill>
        <p:spPr bwMode="auto">
          <a:xfrm>
            <a:off x="193764" y="468226"/>
            <a:ext cx="4562134" cy="626364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826369" y="6664529"/>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Chan J M et al. PNAS 2013;110:18566-18571</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©2013 by National Academy of Sciences</a:t>
            </a:r>
          </a:p>
        </p:txBody>
      </p:sp>
      <p:sp>
        <p:nvSpPr>
          <p:cNvPr id="3" name="TextBox 2"/>
          <p:cNvSpPr txBox="1"/>
          <p:nvPr/>
        </p:nvSpPr>
        <p:spPr>
          <a:xfrm>
            <a:off x="5028480" y="931767"/>
            <a:ext cx="3790080" cy="5016757"/>
          </a:xfrm>
          <a:prstGeom prst="rect">
            <a:avLst/>
          </a:prstGeom>
          <a:noFill/>
        </p:spPr>
        <p:txBody>
          <a:bodyPr wrap="square" rtlCol="0">
            <a:spAutoFit/>
          </a:bodyPr>
          <a:lstStyle/>
          <a:p>
            <a:r>
              <a:rPr lang="en-US" sz="3200" dirty="0" smtClean="0"/>
              <a:t>Influenza:</a:t>
            </a:r>
          </a:p>
          <a:p>
            <a:endParaRPr lang="en-US" sz="3200" dirty="0" smtClean="0"/>
          </a:p>
          <a:p>
            <a:r>
              <a:rPr lang="en-US" sz="3200" dirty="0" smtClean="0"/>
              <a:t>For a single segment,</a:t>
            </a:r>
          </a:p>
          <a:p>
            <a:endParaRPr lang="en-US" sz="3200" dirty="0"/>
          </a:p>
          <a:p>
            <a:pPr algn="ctr"/>
            <a:r>
              <a:rPr lang="en-US" sz="3200" dirty="0" smtClean="0"/>
              <a:t>no </a:t>
            </a:r>
            <a:r>
              <a:rPr lang="en-US" sz="3200" dirty="0" err="1" smtClean="0"/>
              <a:t>H</a:t>
            </a:r>
            <a:r>
              <a:rPr lang="en-US" sz="3200" baseline="-25000" dirty="0" err="1" smtClean="0"/>
              <a:t>k</a:t>
            </a:r>
            <a:r>
              <a:rPr lang="en-US" sz="3200" dirty="0" smtClean="0"/>
              <a:t> for k &gt; 0</a:t>
            </a:r>
          </a:p>
          <a:p>
            <a:endParaRPr lang="en-US" sz="3200" dirty="0"/>
          </a:p>
          <a:p>
            <a:endParaRPr lang="en-US" sz="3200" dirty="0" smtClean="0"/>
          </a:p>
          <a:p>
            <a:r>
              <a:rPr lang="en-US" sz="3200" dirty="0" smtClean="0"/>
              <a:t>no horizontal transfer </a:t>
            </a:r>
          </a:p>
          <a:p>
            <a:r>
              <a:rPr lang="en-US" sz="3200" dirty="0" smtClean="0"/>
              <a:t>(i.e., no homologous recombination)</a:t>
            </a:r>
          </a:p>
        </p:txBody>
      </p:sp>
      <p:cxnSp>
        <p:nvCxnSpPr>
          <p:cNvPr id="5" name="Straight Arrow Connector 4"/>
          <p:cNvCxnSpPr/>
          <p:nvPr/>
        </p:nvCxnSpPr>
        <p:spPr>
          <a:xfrm>
            <a:off x="6744609" y="3521838"/>
            <a:ext cx="0" cy="742700"/>
          </a:xfrm>
          <a:prstGeom prst="straightConnector1">
            <a:avLst/>
          </a:prstGeom>
          <a:ln w="38100" cmpd="dbl">
            <a:solidFill>
              <a:schemeClr val="tx1"/>
            </a:solidFill>
            <a:headEnd type="arrow" w="lg" len="lg"/>
            <a:tailEnd type="arrow"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612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77518" y="64099"/>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Persistent homology of </a:t>
            </a:r>
            <a:r>
              <a:rPr lang="en-GB" sz="1500" b="1" dirty="0" err="1">
                <a:latin typeface="Arial" charset="0"/>
              </a:rPr>
              <a:t>reassortment</a:t>
            </a:r>
            <a:r>
              <a:rPr lang="en-GB" sz="1500" b="1" dirty="0">
                <a:latin typeface="Arial" charset="0"/>
              </a:rPr>
              <a:t> in avian influenza.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229" y="337735"/>
            <a:ext cx="4704526" cy="620877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984761" y="6532525"/>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Chan J M et al. PNAS 2013;110:18566-18571</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©2013 by National Academy of Sciences</a:t>
            </a:r>
          </a:p>
        </p:txBody>
      </p:sp>
      <p:pic>
        <p:nvPicPr>
          <p:cNvPr id="7" name="Picture 6"/>
          <p:cNvPicPr>
            <a:picLocks noChangeAspect="1"/>
          </p:cNvPicPr>
          <p:nvPr/>
        </p:nvPicPr>
        <p:blipFill rotWithShape="1">
          <a:blip r:embed="rId5"/>
          <a:srcRect l="1507" t="71572" r="67678" b="-1486"/>
          <a:stretch/>
        </p:blipFill>
        <p:spPr>
          <a:xfrm>
            <a:off x="16580" y="2066845"/>
            <a:ext cx="1956816" cy="1911096"/>
          </a:xfrm>
          <a:prstGeom prst="rect">
            <a:avLst/>
          </a:prstGeom>
        </p:spPr>
      </p:pic>
      <p:sp>
        <p:nvSpPr>
          <p:cNvPr id="8" name="Rectangle 7"/>
          <p:cNvSpPr/>
          <p:nvPr/>
        </p:nvSpPr>
        <p:spPr>
          <a:xfrm>
            <a:off x="49998" y="4020759"/>
            <a:ext cx="1956816" cy="1477328"/>
          </a:xfrm>
          <a:prstGeom prst="rect">
            <a:avLst/>
          </a:prstGeom>
        </p:spPr>
        <p:txBody>
          <a:bodyPr wrap="square">
            <a:spAutoFit/>
          </a:bodyPr>
          <a:lstStyle/>
          <a:p>
            <a:r>
              <a:rPr lang="en-US" dirty="0" err="1" smtClean="0"/>
              <a:t>www.virology.ws</a:t>
            </a:r>
            <a:r>
              <a:rPr lang="en-US" dirty="0"/>
              <a:t>/2009/06/29/</a:t>
            </a:r>
            <a:r>
              <a:rPr lang="en-US" dirty="0" err="1"/>
              <a:t>reassortment</a:t>
            </a:r>
            <a:r>
              <a:rPr lang="en-US" dirty="0"/>
              <a:t>-of-the-influenza-virus-genome/</a:t>
            </a:r>
          </a:p>
        </p:txBody>
      </p:sp>
      <p:sp>
        <p:nvSpPr>
          <p:cNvPr id="2" name="TextBox 1"/>
          <p:cNvSpPr txBox="1"/>
          <p:nvPr/>
        </p:nvSpPr>
        <p:spPr>
          <a:xfrm>
            <a:off x="6637114" y="262003"/>
            <a:ext cx="2803399" cy="6001642"/>
          </a:xfrm>
          <a:prstGeom prst="rect">
            <a:avLst/>
          </a:prstGeom>
          <a:noFill/>
        </p:spPr>
        <p:txBody>
          <a:bodyPr wrap="square" rtlCol="0">
            <a:spAutoFit/>
          </a:bodyPr>
          <a:lstStyle/>
          <a:p>
            <a:r>
              <a:rPr lang="en-US" sz="3200" dirty="0" smtClean="0"/>
              <a:t>For multiple segments,</a:t>
            </a:r>
          </a:p>
          <a:p>
            <a:r>
              <a:rPr lang="en-US" sz="3200" dirty="0"/>
              <a:t>n</a:t>
            </a:r>
            <a:r>
              <a:rPr lang="en-US" sz="3200" dirty="0" smtClean="0"/>
              <a:t>on-trivial </a:t>
            </a:r>
            <a:r>
              <a:rPr lang="en-US" sz="3200" dirty="0" err="1" smtClean="0"/>
              <a:t>H</a:t>
            </a:r>
            <a:r>
              <a:rPr lang="en-US" sz="3200" baseline="-25000" dirty="0" err="1" smtClean="0"/>
              <a:t>k</a:t>
            </a:r>
            <a:r>
              <a:rPr lang="en-US" sz="3200" dirty="0" smtClean="0"/>
              <a:t> </a:t>
            </a:r>
          </a:p>
          <a:p>
            <a:pPr algn="ctr"/>
            <a:r>
              <a:rPr lang="en-US" sz="3200" dirty="0" smtClean="0"/>
              <a:t>k = 1, 2.</a:t>
            </a:r>
          </a:p>
          <a:p>
            <a:endParaRPr lang="en-US" sz="3200" dirty="0"/>
          </a:p>
          <a:p>
            <a:r>
              <a:rPr lang="en-US" sz="3200" dirty="0"/>
              <a:t>T</a:t>
            </a:r>
            <a:r>
              <a:rPr lang="en-US" sz="3200" dirty="0" smtClean="0"/>
              <a:t>hus </a:t>
            </a:r>
          </a:p>
          <a:p>
            <a:r>
              <a:rPr lang="en-US" sz="3200" dirty="0" smtClean="0"/>
              <a:t>horizontal transfer via </a:t>
            </a:r>
            <a:r>
              <a:rPr lang="en-US" sz="3200" dirty="0" err="1" smtClean="0"/>
              <a:t>reassortment</a:t>
            </a:r>
            <a:endParaRPr lang="en-US" sz="3200" dirty="0" smtClean="0"/>
          </a:p>
          <a:p>
            <a:r>
              <a:rPr lang="en-US" sz="3200" dirty="0" smtClean="0"/>
              <a:t>but not homologous recombination</a:t>
            </a:r>
          </a:p>
        </p:txBody>
      </p:sp>
    </p:spTree>
    <p:extLst>
      <p:ext uri="{BB962C8B-B14F-4D97-AF65-F5344CB8AC3E}">
        <p14:creationId xmlns:p14="http://schemas.microsoft.com/office/powerpoint/2010/main" val="4208834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 t="70727" r="63396" b="-36"/>
          <a:stretch/>
        </p:blipFill>
        <p:spPr bwMode="auto">
          <a:xfrm>
            <a:off x="285853" y="-2820"/>
            <a:ext cx="2587752" cy="273405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6"/>
          <p:cNvPicPr>
            <a:picLocks noChangeAspect="1"/>
          </p:cNvPicPr>
          <p:nvPr/>
        </p:nvPicPr>
        <p:blipFill>
          <a:blip r:embed="rId4"/>
          <a:stretch>
            <a:fillRect/>
          </a:stretch>
        </p:blipFill>
        <p:spPr>
          <a:xfrm>
            <a:off x="1375578" y="2823760"/>
            <a:ext cx="6515989" cy="3721608"/>
          </a:xfrm>
          <a:prstGeom prst="rect">
            <a:avLst/>
          </a:prstGeom>
          <a:solidFill>
            <a:srgbClr val="EEECE1"/>
          </a:solidFill>
        </p:spPr>
      </p:pic>
      <p:sp>
        <p:nvSpPr>
          <p:cNvPr id="2" name="Rectangle 1"/>
          <p:cNvSpPr/>
          <p:nvPr/>
        </p:nvSpPr>
        <p:spPr>
          <a:xfrm>
            <a:off x="-88200" y="6007724"/>
            <a:ext cx="7010143" cy="923330"/>
          </a:xfrm>
          <a:prstGeom prst="rect">
            <a:avLst/>
          </a:prstGeom>
        </p:spPr>
        <p:txBody>
          <a:bodyPr wrap="square">
            <a:spAutoFit/>
          </a:bodyPr>
          <a:lstStyle/>
          <a:p>
            <a:r>
              <a:rPr lang="en-US" dirty="0"/>
              <a:t>http://</a:t>
            </a:r>
            <a:r>
              <a:rPr lang="en-US" dirty="0" err="1"/>
              <a:t>www.pnas.org</a:t>
            </a:r>
            <a:r>
              <a:rPr lang="en-US" dirty="0"/>
              <a:t>/content/110/46/18566.</a:t>
            </a:r>
            <a:r>
              <a:rPr lang="en-US" dirty="0" smtClean="0"/>
              <a:t>full</a:t>
            </a:r>
          </a:p>
          <a:p>
            <a:r>
              <a:rPr lang="en-US" dirty="0"/>
              <a:t>http://</a:t>
            </a:r>
            <a:r>
              <a:rPr lang="en-US" dirty="0" err="1"/>
              <a:t>www.sciencemag.org</a:t>
            </a:r>
            <a:r>
              <a:rPr lang="en-US" dirty="0"/>
              <a:t>/content/312/5772/380.</a:t>
            </a:r>
            <a:r>
              <a:rPr lang="en-US" dirty="0" smtClean="0"/>
              <a:t>full</a:t>
            </a:r>
          </a:p>
          <a:p>
            <a:r>
              <a:rPr lang="en-US" dirty="0" smtClean="0"/>
              <a:t>http</a:t>
            </a:r>
            <a:r>
              <a:rPr lang="en-US" dirty="0"/>
              <a:t>://</a:t>
            </a:r>
            <a:r>
              <a:rPr lang="en-US" dirty="0" err="1"/>
              <a:t>www.virology.ws</a:t>
            </a:r>
            <a:r>
              <a:rPr lang="en-US" dirty="0"/>
              <a:t>/2009/04/30/structure-of-influenza-virus</a:t>
            </a:r>
            <a:r>
              <a:rPr lang="en-US" dirty="0" smtClean="0"/>
              <a:t>/</a:t>
            </a:r>
            <a:endParaRPr lang="en-US" dirty="0"/>
          </a:p>
        </p:txBody>
      </p:sp>
      <p:pic>
        <p:nvPicPr>
          <p:cNvPr id="3" name="Picture 2"/>
          <p:cNvPicPr>
            <a:picLocks noChangeAspect="1"/>
          </p:cNvPicPr>
          <p:nvPr/>
        </p:nvPicPr>
        <p:blipFill>
          <a:blip r:embed="rId5"/>
          <a:stretch>
            <a:fillRect/>
          </a:stretch>
        </p:blipFill>
        <p:spPr>
          <a:xfrm>
            <a:off x="5949471" y="63461"/>
            <a:ext cx="3122733" cy="3044952"/>
          </a:xfrm>
          <a:prstGeom prst="rect">
            <a:avLst/>
          </a:prstGeom>
        </p:spPr>
      </p:pic>
    </p:spTree>
    <p:extLst>
      <p:ext uri="{BB962C8B-B14F-4D97-AF65-F5344CB8AC3E}">
        <p14:creationId xmlns:p14="http://schemas.microsoft.com/office/powerpoint/2010/main" val="169141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41744"/>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Barcoding plots of HIV-1 reveal evidence of recombination in (A) env, (B), gag, (C) pol, and (D) the concatenated sequences of all three genes.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78786"/>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50" y="500591"/>
            <a:ext cx="4118165" cy="60167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900160" y="6620730"/>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Chan J M et al. PNAS 2013;110:18566-18571</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©2013 by National Academy of Sciences</a:t>
            </a:r>
          </a:p>
        </p:txBody>
      </p:sp>
      <p:sp>
        <p:nvSpPr>
          <p:cNvPr id="2" name="TextBox 1"/>
          <p:cNvSpPr txBox="1"/>
          <p:nvPr/>
        </p:nvSpPr>
        <p:spPr>
          <a:xfrm>
            <a:off x="4768179" y="503121"/>
            <a:ext cx="4375822" cy="6494085"/>
          </a:xfrm>
          <a:prstGeom prst="rect">
            <a:avLst/>
          </a:prstGeom>
          <a:noFill/>
        </p:spPr>
        <p:txBody>
          <a:bodyPr wrap="square" rtlCol="0">
            <a:spAutoFit/>
          </a:bodyPr>
          <a:lstStyle/>
          <a:p>
            <a:r>
              <a:rPr lang="en-US" sz="3200" dirty="0" smtClean="0"/>
              <a:t>HIV –</a:t>
            </a:r>
          </a:p>
          <a:p>
            <a:r>
              <a:rPr lang="en-US" sz="3200" dirty="0" smtClean="0"/>
              <a:t>single segment</a:t>
            </a:r>
          </a:p>
          <a:p>
            <a:r>
              <a:rPr lang="en-US" sz="3200" dirty="0" smtClean="0"/>
              <a:t>(so no </a:t>
            </a:r>
            <a:r>
              <a:rPr lang="en-US" sz="3200" dirty="0" err="1" smtClean="0"/>
              <a:t>reassortment</a:t>
            </a:r>
            <a:r>
              <a:rPr lang="en-US" sz="3200" dirty="0" smtClean="0"/>
              <a:t>)</a:t>
            </a:r>
          </a:p>
          <a:p>
            <a:endParaRPr lang="en-US" sz="3200" dirty="0"/>
          </a:p>
          <a:p>
            <a:r>
              <a:rPr lang="en-US" sz="3200" dirty="0" smtClean="0"/>
              <a:t>Non-trivial </a:t>
            </a:r>
            <a:r>
              <a:rPr lang="en-US" sz="3200" dirty="0" err="1" smtClean="0"/>
              <a:t>H</a:t>
            </a:r>
            <a:r>
              <a:rPr lang="en-US" sz="3200" baseline="-25000" dirty="0" err="1" smtClean="0"/>
              <a:t>k</a:t>
            </a:r>
            <a:r>
              <a:rPr lang="en-US" sz="3200" dirty="0" smtClean="0"/>
              <a:t> </a:t>
            </a:r>
          </a:p>
          <a:p>
            <a:pPr algn="ctr"/>
            <a:r>
              <a:rPr lang="en-US" sz="3200" dirty="0" smtClean="0"/>
              <a:t>k = 1, 2.</a:t>
            </a:r>
          </a:p>
          <a:p>
            <a:endParaRPr lang="en-US" sz="3200" dirty="0" smtClean="0"/>
          </a:p>
          <a:p>
            <a:r>
              <a:rPr lang="en-US" sz="3200" dirty="0" smtClean="0"/>
              <a:t>Thus horizontal transfer via homologous recombination.</a:t>
            </a:r>
          </a:p>
          <a:p>
            <a:endParaRPr lang="en-US" sz="3200" dirty="0" smtClean="0"/>
          </a:p>
          <a:p>
            <a:endParaRPr lang="en-US" sz="3200" dirty="0"/>
          </a:p>
          <a:p>
            <a:endParaRPr lang="en-US" sz="3200" dirty="0" smtClean="0"/>
          </a:p>
        </p:txBody>
      </p:sp>
    </p:spTree>
    <p:extLst>
      <p:ext uri="{BB962C8B-B14F-4D97-AF65-F5344CB8AC3E}">
        <p14:creationId xmlns:p14="http://schemas.microsoft.com/office/powerpoint/2010/main" val="3415322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257" y="128855"/>
            <a:ext cx="8821271" cy="6109365"/>
          </a:xfrm>
          <a:prstGeom prst="rect">
            <a:avLst/>
          </a:prstGeom>
        </p:spPr>
        <p:txBody>
          <a:bodyPr wrap="square">
            <a:spAutoFit/>
          </a:bodyPr>
          <a:lstStyle/>
          <a:p>
            <a:r>
              <a:rPr lang="en-US" sz="1700" dirty="0" smtClean="0">
                <a:latin typeface="TimesNewRomanPSMT"/>
              </a:rPr>
              <a:t>From Supplementary Info:</a:t>
            </a:r>
          </a:p>
          <a:p>
            <a:endParaRPr lang="en-US" sz="1700" dirty="0">
              <a:latin typeface="TimesNewRomanPSMT"/>
            </a:endParaRPr>
          </a:p>
          <a:p>
            <a:r>
              <a:rPr lang="en-US" sz="1700" dirty="0" smtClean="0">
                <a:latin typeface="TimesNewRomanPSMT"/>
              </a:rPr>
              <a:t>Using </a:t>
            </a:r>
            <a:r>
              <a:rPr lang="en-US" sz="1700" dirty="0">
                <a:latin typeface="TimesNewRomanPSMT"/>
              </a:rPr>
              <a:t>the </a:t>
            </a:r>
            <a:r>
              <a:rPr lang="en-US" sz="1700" dirty="0" err="1">
                <a:latin typeface="TimesNewRomanPSMT"/>
              </a:rPr>
              <a:t>Javaplex</a:t>
            </a:r>
            <a:r>
              <a:rPr lang="en-US" sz="1700" dirty="0">
                <a:latin typeface="TimesNewRomanPSMT"/>
              </a:rPr>
              <a:t> software package at http://code.google.com/p/javaplex, we</a:t>
            </a:r>
          </a:p>
          <a:p>
            <a:r>
              <a:rPr lang="en-US" sz="1700" dirty="0">
                <a:latin typeface="TimesNewRomanPSMT"/>
              </a:rPr>
              <a:t>implemented lazy witness stream to filter different viral strains with the following</a:t>
            </a:r>
          </a:p>
          <a:p>
            <a:r>
              <a:rPr lang="en-US" sz="1700" dirty="0">
                <a:latin typeface="TimesNewRomanPSMT"/>
              </a:rPr>
              <a:t>parameters</a:t>
            </a:r>
            <a:r>
              <a:rPr lang="en-US" sz="1700" dirty="0" smtClean="0">
                <a:latin typeface="TimesNewRomanPSMT"/>
              </a:rPr>
              <a:t>:</a:t>
            </a:r>
          </a:p>
          <a:p>
            <a:endParaRPr lang="en-US" sz="1700" dirty="0">
              <a:latin typeface="TimesNewRomanPSMT"/>
            </a:endParaRPr>
          </a:p>
          <a:p>
            <a:r>
              <a:rPr lang="en-US" sz="1700" dirty="0">
                <a:latin typeface="TimesNewRomanPSMT"/>
              </a:rPr>
              <a:t>Fig. 3A: 20% of dataset as landmarks, max scale ε of 1000 nucleotides, and max</a:t>
            </a:r>
          </a:p>
          <a:p>
            <a:r>
              <a:rPr lang="en-US" sz="1700" dirty="0">
                <a:latin typeface="TimesNewRomanPSMT"/>
              </a:rPr>
              <a:t>dimension of 0.</a:t>
            </a:r>
          </a:p>
          <a:p>
            <a:r>
              <a:rPr lang="en-US" sz="1700" dirty="0">
                <a:latin typeface="TimesNewRomanPSMT"/>
              </a:rPr>
              <a:t>Fig. 4C: 20% landmarks, max scale </a:t>
            </a:r>
            <a:r>
              <a:rPr lang="en-US" sz="1700" b="1" dirty="0">
                <a:latin typeface="TimesNewRomanPS-BoldMT"/>
              </a:rPr>
              <a:t>ε </a:t>
            </a:r>
            <a:r>
              <a:rPr lang="en-US" sz="1700" dirty="0">
                <a:latin typeface="TimesNewRomanPSMT"/>
              </a:rPr>
              <a:t>of 500 nucleotides, and max dimension of 2.</a:t>
            </a:r>
          </a:p>
          <a:p>
            <a:r>
              <a:rPr lang="en-US" sz="1700" dirty="0">
                <a:latin typeface="TimesNewRomanPSMT"/>
              </a:rPr>
              <a:t>Fig. 4D: one-third landmarks, max scale ε of 1000 nucleotides, and max dimension of 1.</a:t>
            </a:r>
          </a:p>
          <a:p>
            <a:r>
              <a:rPr lang="en-US" sz="1700" dirty="0">
                <a:latin typeface="TimesNewRomanPSMT"/>
              </a:rPr>
              <a:t>Fig. 5D: one-third landmarks, max scale ε of 1000 nucleotides, and max dimension of 1.</a:t>
            </a:r>
          </a:p>
          <a:p>
            <a:r>
              <a:rPr lang="en-US" sz="1700" dirty="0">
                <a:latin typeface="TimesNewRomanPSMT"/>
              </a:rPr>
              <a:t>Fig. 5E: 20% landmarks, max scale ε of 150 nucleotides, and max dimension of 2.</a:t>
            </a:r>
          </a:p>
          <a:p>
            <a:r>
              <a:rPr lang="en-US" sz="1700" dirty="0">
                <a:latin typeface="TimesNewRomanPSMT"/>
              </a:rPr>
              <a:t>Fig. S10: one-third landmarks, max scale </a:t>
            </a:r>
            <a:r>
              <a:rPr lang="en-US" sz="1700" b="1" dirty="0">
                <a:latin typeface="TimesNewRomanPS-BoldMT"/>
              </a:rPr>
              <a:t>ε </a:t>
            </a:r>
            <a:r>
              <a:rPr lang="en-US" sz="1700" dirty="0">
                <a:latin typeface="TimesNewRomanPSMT"/>
              </a:rPr>
              <a:t>of 1000 nucleotides, and max dimension of 1.</a:t>
            </a:r>
          </a:p>
          <a:p>
            <a:r>
              <a:rPr lang="en-US" sz="1700" dirty="0">
                <a:latin typeface="TimesNewRomanPSMT"/>
              </a:rPr>
              <a:t>Fig. S11: one-third landmarks, max scale ε of 1000 nucleotides, and max dimension of 1</a:t>
            </a:r>
            <a:r>
              <a:rPr lang="en-US" sz="1700" dirty="0" smtClean="0">
                <a:latin typeface="TimesNewRomanPSMT"/>
              </a:rPr>
              <a:t>.</a:t>
            </a:r>
          </a:p>
          <a:p>
            <a:endParaRPr lang="en-US" sz="1700" dirty="0">
              <a:latin typeface="TimesNewRomanPSMT"/>
            </a:endParaRPr>
          </a:p>
          <a:p>
            <a:r>
              <a:rPr lang="en-US" sz="1700" dirty="0">
                <a:latin typeface="TimesNewRomanPSMT"/>
              </a:rPr>
              <a:t>All supplementary tables used one-third of sequences as landmarks except for 20%</a:t>
            </a:r>
          </a:p>
          <a:p>
            <a:r>
              <a:rPr lang="en-US" sz="1700" dirty="0">
                <a:latin typeface="TimesNewRomanPSMT"/>
              </a:rPr>
              <a:t>landmarks in Table S3, S5, and S13</a:t>
            </a:r>
            <a:r>
              <a:rPr lang="en-US" sz="1700" dirty="0" smtClean="0">
                <a:latin typeface="TimesNewRomanPSMT"/>
              </a:rPr>
              <a:t>.</a:t>
            </a:r>
          </a:p>
          <a:p>
            <a:endParaRPr lang="en-US" sz="1700" dirty="0">
              <a:latin typeface="TimesNewRomanPSMT"/>
            </a:endParaRPr>
          </a:p>
          <a:p>
            <a:r>
              <a:rPr lang="en-US" sz="1700" dirty="0">
                <a:latin typeface="TimesNewRomanPSMT"/>
              </a:rPr>
              <a:t>While lazy witness streams can largely recapitulate the homology groups of </a:t>
            </a:r>
            <a:r>
              <a:rPr lang="en-US" sz="1700" dirty="0" err="1">
                <a:latin typeface="TimesNewRomanPSMT"/>
              </a:rPr>
              <a:t>Vietoris</a:t>
            </a:r>
            <a:r>
              <a:rPr lang="en-US" sz="1700" dirty="0">
                <a:latin typeface="TimesNewRomanPSMT"/>
              </a:rPr>
              <a:t>-Rips</a:t>
            </a:r>
          </a:p>
          <a:p>
            <a:r>
              <a:rPr lang="en-US" sz="1700" dirty="0">
                <a:latin typeface="TimesNewRomanPSMT"/>
              </a:rPr>
              <a:t>at a lower computational cost, the sensitivity to detect irreducible cycles can drop if the</a:t>
            </a:r>
          </a:p>
          <a:p>
            <a:r>
              <a:rPr lang="en-US" sz="1700" dirty="0">
                <a:latin typeface="TimesNewRomanPSMT"/>
              </a:rPr>
              <a:t>number of landmark points is insufficient. However, through our evolutionary</a:t>
            </a:r>
          </a:p>
          <a:p>
            <a:r>
              <a:rPr lang="en-US" sz="1700" dirty="0">
                <a:latin typeface="TimesNewRomanPSMT"/>
              </a:rPr>
              <a:t>simulations, we show that even with a landmark set of 20% of the sequences, our</a:t>
            </a:r>
          </a:p>
          <a:p>
            <a:r>
              <a:rPr lang="en-US" sz="1700" dirty="0">
                <a:latin typeface="TimesNewRomanPSMT"/>
              </a:rPr>
              <a:t>sensitivity surpasses other popular methods of recombinant detection (see Simulations).</a:t>
            </a:r>
            <a:endParaRPr lang="en-US" sz="1700" dirty="0"/>
          </a:p>
        </p:txBody>
      </p:sp>
    </p:spTree>
    <p:extLst>
      <p:ext uri="{BB962C8B-B14F-4D97-AF65-F5344CB8AC3E}">
        <p14:creationId xmlns:p14="http://schemas.microsoft.com/office/powerpoint/2010/main" val="1719825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 t="8488" r="-31" b="-891"/>
          <a:stretch/>
        </p:blipFill>
        <p:spPr>
          <a:xfrm>
            <a:off x="12120" y="2420362"/>
            <a:ext cx="9144000" cy="4407408"/>
          </a:xfrm>
          <a:prstGeom prst="rect">
            <a:avLst/>
          </a:prstGeom>
        </p:spPr>
      </p:pic>
      <p:sp>
        <p:nvSpPr>
          <p:cNvPr id="5" name="Rectangle 4"/>
          <p:cNvSpPr/>
          <p:nvPr/>
        </p:nvSpPr>
        <p:spPr>
          <a:xfrm>
            <a:off x="192928" y="-46590"/>
            <a:ext cx="8951072" cy="2431435"/>
          </a:xfrm>
          <a:prstGeom prst="rect">
            <a:avLst/>
          </a:prstGeom>
        </p:spPr>
        <p:txBody>
          <a:bodyPr wrap="square">
            <a:spAutoFit/>
          </a:bodyPr>
          <a:lstStyle/>
          <a:p>
            <a:r>
              <a:rPr lang="en-US" sz="3200" dirty="0" smtClean="0"/>
              <a:t>TOP = Topological obstruction </a:t>
            </a:r>
          </a:p>
          <a:p>
            <a:r>
              <a:rPr lang="en-US" sz="3200" dirty="0" smtClean="0"/>
              <a:t>  = maximum barcode length in non-zero dimensions</a:t>
            </a:r>
          </a:p>
          <a:p>
            <a:pPr>
              <a:lnSpc>
                <a:spcPct val="50000"/>
              </a:lnSpc>
            </a:pPr>
            <a:endParaRPr lang="en-US" sz="3200" dirty="0" smtClean="0"/>
          </a:p>
          <a:p>
            <a:r>
              <a:rPr lang="en-US" sz="3200" dirty="0" smtClean="0"/>
              <a:t>TOP ≠ 0 </a:t>
            </a:r>
            <a:r>
              <a:rPr lang="en-US" sz="3200" dirty="0" smtClean="0">
                <a:sym typeface="Wingdings"/>
              </a:rPr>
              <a:t> no additive distance tree</a:t>
            </a:r>
            <a:endParaRPr lang="en-US" sz="3200" dirty="0" smtClean="0"/>
          </a:p>
          <a:p>
            <a:endParaRPr lang="en-US" sz="800" dirty="0" smtClean="0"/>
          </a:p>
          <a:p>
            <a:r>
              <a:rPr lang="en-US" sz="3200" dirty="0" smtClean="0"/>
              <a:t>TOP is stable</a:t>
            </a:r>
            <a:endParaRPr lang="en-US" sz="3200" dirty="0"/>
          </a:p>
        </p:txBody>
      </p:sp>
    </p:spTree>
    <p:extLst>
      <p:ext uri="{BB962C8B-B14F-4D97-AF65-F5344CB8AC3E}">
        <p14:creationId xmlns:p14="http://schemas.microsoft.com/office/powerpoint/2010/main" val="27570441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590"/>
            <a:ext cx="9144000" cy="2492990"/>
          </a:xfrm>
          <a:prstGeom prst="rect">
            <a:avLst/>
          </a:prstGeom>
        </p:spPr>
        <p:txBody>
          <a:bodyPr wrap="square">
            <a:spAutoFit/>
          </a:bodyPr>
          <a:lstStyle/>
          <a:p>
            <a:r>
              <a:rPr lang="en-US" sz="3200" dirty="0" smtClean="0"/>
              <a:t>ICR </a:t>
            </a:r>
            <a:r>
              <a:rPr lang="en-US" sz="3200" dirty="0"/>
              <a:t>= </a:t>
            </a:r>
            <a:r>
              <a:rPr lang="en-US" sz="3200" dirty="0" smtClean="0"/>
              <a:t>irreducible cycle rate </a:t>
            </a:r>
          </a:p>
          <a:p>
            <a:r>
              <a:rPr lang="en-US" sz="3200" dirty="0" smtClean="0"/>
              <a:t>       = average </a:t>
            </a:r>
            <a:r>
              <a:rPr lang="en-US" sz="3200" dirty="0"/>
              <a:t>number of the one-dimensional</a:t>
            </a:r>
          </a:p>
          <a:p>
            <a:pPr algn="r"/>
            <a:r>
              <a:rPr lang="en-US" sz="3200" dirty="0"/>
              <a:t>irreducible cycles per unit of </a:t>
            </a:r>
            <a:r>
              <a:rPr lang="en-US" sz="3200" dirty="0" smtClean="0"/>
              <a:t>time</a:t>
            </a:r>
            <a:endParaRPr lang="en-US" sz="3000" dirty="0"/>
          </a:p>
          <a:p>
            <a:r>
              <a:rPr lang="en-US" sz="3000" dirty="0" smtClean="0">
                <a:solidFill>
                  <a:srgbClr val="800000"/>
                </a:solidFill>
              </a:rPr>
              <a:t>Simulations show </a:t>
            </a:r>
            <a:r>
              <a:rPr lang="en-US" sz="3000" dirty="0">
                <a:solidFill>
                  <a:srgbClr val="800000"/>
                </a:solidFill>
              </a:rPr>
              <a:t>that ICR is proportional to and provides a lower bound </a:t>
            </a:r>
            <a:r>
              <a:rPr lang="en-US" sz="3000" dirty="0" smtClean="0">
                <a:solidFill>
                  <a:srgbClr val="800000"/>
                </a:solidFill>
              </a:rPr>
              <a:t>for recombination</a:t>
            </a:r>
            <a:r>
              <a:rPr lang="en-US" sz="3000" dirty="0">
                <a:solidFill>
                  <a:srgbClr val="800000"/>
                </a:solidFill>
              </a:rPr>
              <a:t>/</a:t>
            </a:r>
            <a:r>
              <a:rPr lang="en-US" sz="3000" dirty="0" err="1">
                <a:solidFill>
                  <a:srgbClr val="800000"/>
                </a:solidFill>
              </a:rPr>
              <a:t>reassortment</a:t>
            </a:r>
            <a:r>
              <a:rPr lang="en-US" sz="3000" dirty="0">
                <a:solidFill>
                  <a:srgbClr val="800000"/>
                </a:solidFill>
              </a:rPr>
              <a:t> rate</a:t>
            </a:r>
          </a:p>
        </p:txBody>
      </p:sp>
      <p:pic>
        <p:nvPicPr>
          <p:cNvPr id="6" name="Picture 5"/>
          <p:cNvPicPr>
            <a:picLocks noChangeAspect="1"/>
          </p:cNvPicPr>
          <p:nvPr/>
        </p:nvPicPr>
        <p:blipFill rotWithShape="1">
          <a:blip r:embed="rId2"/>
          <a:srcRect l="31" t="8488" r="-31" b="-891"/>
          <a:stretch/>
        </p:blipFill>
        <p:spPr>
          <a:xfrm>
            <a:off x="12120" y="2451342"/>
            <a:ext cx="9144000" cy="4407408"/>
          </a:xfrm>
          <a:prstGeom prst="rect">
            <a:avLst/>
          </a:prstGeom>
        </p:spPr>
      </p:pic>
    </p:spTree>
    <p:extLst>
      <p:ext uri="{BB962C8B-B14F-4D97-AF65-F5344CB8AC3E}">
        <p14:creationId xmlns:p14="http://schemas.microsoft.com/office/powerpoint/2010/main" val="219840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59000"/>
            <a:ext cx="9144000" cy="2533029"/>
          </a:xfrm>
          <a:prstGeom prst="rect">
            <a:avLst/>
          </a:prstGeom>
        </p:spPr>
      </p:pic>
    </p:spTree>
    <p:extLst>
      <p:ext uri="{BB962C8B-B14F-4D97-AF65-F5344CB8AC3E}">
        <p14:creationId xmlns:p14="http://schemas.microsoft.com/office/powerpoint/2010/main" val="2682060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5649" y="53598"/>
            <a:ext cx="8928351" cy="6789551"/>
          </a:xfrm>
          <a:prstGeom prst="rect">
            <a:avLst/>
          </a:prstGeom>
        </p:spPr>
        <p:txBody>
          <a:bodyPr wrap="square">
            <a:spAutoFit/>
          </a:bodyPr>
          <a:lstStyle/>
          <a:p>
            <a:r>
              <a:rPr lang="en-US" sz="3200" dirty="0" smtClean="0">
                <a:solidFill>
                  <a:srgbClr val="660066"/>
                </a:solidFill>
              </a:rPr>
              <a:t>Persistent </a:t>
            </a:r>
            <a:r>
              <a:rPr lang="en-US" sz="3200" dirty="0">
                <a:solidFill>
                  <a:srgbClr val="660066"/>
                </a:solidFill>
              </a:rPr>
              <a:t>homology </a:t>
            </a:r>
            <a:r>
              <a:rPr lang="en-US" sz="3200" dirty="0" smtClean="0">
                <a:solidFill>
                  <a:srgbClr val="660066"/>
                </a:solidFill>
              </a:rPr>
              <a:t>	         Viral </a:t>
            </a:r>
            <a:r>
              <a:rPr lang="en-US" sz="3200" dirty="0">
                <a:solidFill>
                  <a:srgbClr val="660066"/>
                </a:solidFill>
              </a:rPr>
              <a:t>evolution</a:t>
            </a:r>
          </a:p>
          <a:p>
            <a:r>
              <a:rPr lang="en-US" sz="3200" dirty="0"/>
              <a:t>Filtration value </a:t>
            </a:r>
            <a:r>
              <a:rPr lang="en-US" sz="3200" dirty="0" smtClean="0">
                <a:latin typeface="Symbol" charset="2"/>
                <a:cs typeface="Symbol" charset="2"/>
              </a:rPr>
              <a:t>e</a:t>
            </a:r>
            <a:r>
              <a:rPr lang="en-US" sz="3200" dirty="0" smtClean="0"/>
              <a:t> 	        Genetic </a:t>
            </a:r>
            <a:r>
              <a:rPr lang="en-US" sz="3200" dirty="0"/>
              <a:t>distance </a:t>
            </a:r>
            <a:endParaRPr lang="en-US" sz="3200" dirty="0" smtClean="0"/>
          </a:p>
          <a:p>
            <a:r>
              <a:rPr lang="en-US" sz="3200" dirty="0"/>
              <a:t> </a:t>
            </a:r>
            <a:r>
              <a:rPr lang="en-US" sz="3200" dirty="0" smtClean="0"/>
              <a:t>                                                         (</a:t>
            </a:r>
            <a:r>
              <a:rPr lang="en-US" sz="3200" dirty="0"/>
              <a:t>evolutionary scale)</a:t>
            </a:r>
          </a:p>
          <a:p>
            <a:r>
              <a:rPr lang="en-US" sz="3200" dirty="0" smtClean="0">
                <a:solidFill>
                  <a:schemeClr val="accent2">
                    <a:lumMod val="50000"/>
                  </a:schemeClr>
                </a:solidFill>
                <a:latin typeface="Symbol" charset="2"/>
                <a:cs typeface="Symbol" charset="2"/>
              </a:rPr>
              <a:t>b</a:t>
            </a:r>
            <a:r>
              <a:rPr lang="en-US" sz="3200" baseline="-25000" dirty="0" smtClean="0">
                <a:solidFill>
                  <a:schemeClr val="accent2">
                    <a:lumMod val="50000"/>
                  </a:schemeClr>
                </a:solidFill>
              </a:rPr>
              <a:t>0 </a:t>
            </a:r>
            <a:r>
              <a:rPr lang="en-US" sz="3200" dirty="0" smtClean="0">
                <a:solidFill>
                  <a:schemeClr val="accent2">
                    <a:lumMod val="50000"/>
                  </a:schemeClr>
                </a:solidFill>
              </a:rPr>
              <a:t>at filtration value </a:t>
            </a:r>
            <a:r>
              <a:rPr lang="en-US" sz="3200" dirty="0" smtClean="0">
                <a:solidFill>
                  <a:schemeClr val="accent2">
                    <a:lumMod val="50000"/>
                  </a:schemeClr>
                </a:solidFill>
                <a:latin typeface="Symbol" charset="2"/>
                <a:cs typeface="Symbol" charset="2"/>
              </a:rPr>
              <a:t>e</a:t>
            </a:r>
            <a:r>
              <a:rPr lang="en-US" sz="3200" dirty="0" smtClean="0">
                <a:solidFill>
                  <a:schemeClr val="accent2">
                    <a:lumMod val="50000"/>
                  </a:schemeClr>
                </a:solidFill>
              </a:rPr>
              <a:t>    Number of clusters at scale </a:t>
            </a:r>
            <a:r>
              <a:rPr lang="en-US" sz="3200" dirty="0" smtClean="0">
                <a:solidFill>
                  <a:schemeClr val="accent2">
                    <a:lumMod val="50000"/>
                  </a:schemeClr>
                </a:solidFill>
                <a:latin typeface="Symbol" charset="2"/>
                <a:cs typeface="Symbol" charset="2"/>
              </a:rPr>
              <a:t>e</a:t>
            </a:r>
          </a:p>
          <a:p>
            <a:pPr>
              <a:lnSpc>
                <a:spcPct val="80000"/>
              </a:lnSpc>
            </a:pPr>
            <a:endParaRPr lang="en-US" sz="3200" dirty="0" smtClean="0">
              <a:solidFill>
                <a:schemeClr val="accent2">
                  <a:lumMod val="50000"/>
                </a:schemeClr>
              </a:solidFill>
            </a:endParaRPr>
          </a:p>
          <a:p>
            <a:r>
              <a:rPr lang="en-US" sz="3200" dirty="0" smtClean="0"/>
              <a:t>Generators </a:t>
            </a:r>
            <a:r>
              <a:rPr lang="en-US" sz="3200" dirty="0"/>
              <a:t>of </a:t>
            </a:r>
            <a:r>
              <a:rPr lang="en-US" sz="3200" dirty="0" smtClean="0"/>
              <a:t>H</a:t>
            </a:r>
            <a:r>
              <a:rPr lang="en-US" sz="3200" baseline="-25000" dirty="0" smtClean="0"/>
              <a:t>0 </a:t>
            </a:r>
            <a:r>
              <a:rPr lang="en-US" sz="3200" dirty="0"/>
              <a:t> </a:t>
            </a:r>
            <a:r>
              <a:rPr lang="en-US" sz="3200" dirty="0" smtClean="0"/>
              <a:t>           A </a:t>
            </a:r>
            <a:r>
              <a:rPr lang="en-US" sz="3200" dirty="0"/>
              <a:t>representative element </a:t>
            </a:r>
            <a:r>
              <a:rPr lang="en-US" sz="3200" dirty="0" smtClean="0"/>
              <a:t>of</a:t>
            </a:r>
          </a:p>
          <a:p>
            <a:pPr algn="r"/>
            <a:r>
              <a:rPr lang="en-US" sz="3200" dirty="0" smtClean="0"/>
              <a:t> </a:t>
            </a:r>
            <a:r>
              <a:rPr lang="en-US" sz="3200" dirty="0"/>
              <a:t>the cluster</a:t>
            </a:r>
          </a:p>
          <a:p>
            <a:r>
              <a:rPr lang="en-US" sz="3200" dirty="0">
                <a:solidFill>
                  <a:srgbClr val="632523"/>
                </a:solidFill>
              </a:rPr>
              <a:t>Hierarchical </a:t>
            </a:r>
            <a:r>
              <a:rPr lang="en-US" sz="3200" dirty="0" smtClean="0">
                <a:solidFill>
                  <a:srgbClr val="632523"/>
                </a:solidFill>
              </a:rPr>
              <a:t>                    Hierarchical clustering</a:t>
            </a:r>
          </a:p>
          <a:p>
            <a:r>
              <a:rPr lang="en-US" sz="3200" dirty="0" smtClean="0">
                <a:solidFill>
                  <a:srgbClr val="632523"/>
                </a:solidFill>
              </a:rPr>
              <a:t>relationship </a:t>
            </a:r>
            <a:r>
              <a:rPr lang="en-US" sz="3200" dirty="0">
                <a:solidFill>
                  <a:srgbClr val="632523"/>
                </a:solidFill>
              </a:rPr>
              <a:t>among </a:t>
            </a:r>
            <a:endParaRPr lang="en-US" sz="3200" dirty="0" smtClean="0">
              <a:solidFill>
                <a:srgbClr val="632523"/>
              </a:solidFill>
            </a:endParaRPr>
          </a:p>
          <a:p>
            <a:r>
              <a:rPr lang="en-US" sz="3200" dirty="0" smtClean="0">
                <a:solidFill>
                  <a:srgbClr val="632523"/>
                </a:solidFill>
              </a:rPr>
              <a:t>H</a:t>
            </a:r>
            <a:r>
              <a:rPr lang="en-US" sz="3200" baseline="-25000" dirty="0" smtClean="0">
                <a:solidFill>
                  <a:srgbClr val="632523"/>
                </a:solidFill>
              </a:rPr>
              <a:t>0 </a:t>
            </a:r>
            <a:r>
              <a:rPr lang="en-US" sz="3200" dirty="0" smtClean="0">
                <a:solidFill>
                  <a:srgbClr val="632523"/>
                </a:solidFill>
              </a:rPr>
              <a:t>generators</a:t>
            </a:r>
            <a:endParaRPr lang="en-US" sz="3200" dirty="0">
              <a:solidFill>
                <a:srgbClr val="632523"/>
              </a:solidFill>
            </a:endParaRPr>
          </a:p>
          <a:p>
            <a:pPr>
              <a:lnSpc>
                <a:spcPct val="80000"/>
              </a:lnSpc>
            </a:pPr>
            <a:endParaRPr lang="en-US" sz="3200" dirty="0" smtClean="0">
              <a:latin typeface="Symbol" charset="2"/>
              <a:cs typeface="Symbol" charset="2"/>
            </a:endParaRPr>
          </a:p>
          <a:p>
            <a:r>
              <a:rPr lang="en-US" sz="3200" dirty="0" smtClean="0">
                <a:latin typeface="Symbol" charset="2"/>
                <a:cs typeface="Symbol" charset="2"/>
              </a:rPr>
              <a:t>b</a:t>
            </a:r>
            <a:r>
              <a:rPr lang="en-US" sz="3200" baseline="-25000" dirty="0"/>
              <a:t>1</a:t>
            </a:r>
            <a:r>
              <a:rPr lang="en-US" sz="3200" dirty="0" smtClean="0"/>
              <a:t>                                      Number </a:t>
            </a:r>
            <a:r>
              <a:rPr lang="en-US" sz="3200" dirty="0"/>
              <a:t>of reticulate </a:t>
            </a:r>
            <a:r>
              <a:rPr lang="en-US" sz="3200" dirty="0" smtClean="0"/>
              <a:t>events</a:t>
            </a:r>
          </a:p>
          <a:p>
            <a:pPr algn="r"/>
            <a:r>
              <a:rPr lang="en-US" sz="3200" dirty="0" smtClean="0"/>
              <a:t>             (</a:t>
            </a:r>
            <a:r>
              <a:rPr lang="en-US" sz="3200" dirty="0"/>
              <a:t>recombination and </a:t>
            </a:r>
            <a:endParaRPr lang="en-US" sz="3200" dirty="0" smtClean="0"/>
          </a:p>
          <a:p>
            <a:pPr algn="r"/>
            <a:r>
              <a:rPr lang="en-US" sz="3200" dirty="0" err="1" smtClean="0"/>
              <a:t>reassortment</a:t>
            </a:r>
            <a:r>
              <a:rPr lang="en-US" sz="3200" dirty="0" smtClean="0"/>
              <a:t>)</a:t>
            </a:r>
            <a:endParaRPr lang="en-US" sz="3200" dirty="0"/>
          </a:p>
        </p:txBody>
      </p:sp>
      <p:cxnSp>
        <p:nvCxnSpPr>
          <p:cNvPr id="7" name="Straight Connector 6"/>
          <p:cNvCxnSpPr/>
          <p:nvPr/>
        </p:nvCxnSpPr>
        <p:spPr>
          <a:xfrm>
            <a:off x="191685" y="600398"/>
            <a:ext cx="883251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025400" y="77556"/>
            <a:ext cx="0" cy="653487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9986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917" y="6457653"/>
            <a:ext cx="8026081" cy="369332"/>
          </a:xfrm>
          <a:prstGeom prst="rect">
            <a:avLst/>
          </a:prstGeom>
        </p:spPr>
        <p:txBody>
          <a:bodyPr wrap="square">
            <a:spAutoFit/>
          </a:bodyPr>
          <a:lstStyle/>
          <a:p>
            <a:r>
              <a:rPr lang="en-US" dirty="0"/>
              <a:t>http://</a:t>
            </a:r>
            <a:r>
              <a:rPr lang="en-US" dirty="0" err="1"/>
              <a:t>ghr.nlm.nih.gov</a:t>
            </a:r>
            <a:r>
              <a:rPr lang="en-US" dirty="0"/>
              <a:t>/handbook/</a:t>
            </a:r>
            <a:r>
              <a:rPr lang="en-US" dirty="0" err="1"/>
              <a:t>mutationsanddisorders</a:t>
            </a:r>
            <a:r>
              <a:rPr lang="en-US" dirty="0"/>
              <a:t>/</a:t>
            </a:r>
            <a:r>
              <a:rPr lang="en-US" dirty="0" err="1"/>
              <a:t>possiblemutations</a:t>
            </a:r>
            <a:endParaRPr lang="en-US" dirty="0"/>
          </a:p>
        </p:txBody>
      </p:sp>
      <p:pic>
        <p:nvPicPr>
          <p:cNvPr id="4" name="Picture 3"/>
          <p:cNvPicPr>
            <a:picLocks noChangeAspect="1"/>
          </p:cNvPicPr>
          <p:nvPr/>
        </p:nvPicPr>
        <p:blipFill>
          <a:blip r:embed="rId2"/>
          <a:stretch>
            <a:fillRect/>
          </a:stretch>
        </p:blipFill>
        <p:spPr>
          <a:xfrm>
            <a:off x="1549400" y="1206500"/>
            <a:ext cx="6032500" cy="4445000"/>
          </a:xfrm>
          <a:prstGeom prst="rect">
            <a:avLst/>
          </a:prstGeom>
        </p:spPr>
      </p:pic>
    </p:spTree>
    <p:extLst>
      <p:ext uri="{BB962C8B-B14F-4D97-AF65-F5344CB8AC3E}">
        <p14:creationId xmlns:p14="http://schemas.microsoft.com/office/powerpoint/2010/main" val="31602354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5649" y="53598"/>
            <a:ext cx="8928351" cy="6494085"/>
          </a:xfrm>
          <a:prstGeom prst="rect">
            <a:avLst/>
          </a:prstGeom>
        </p:spPr>
        <p:txBody>
          <a:bodyPr wrap="square">
            <a:spAutoFit/>
          </a:bodyPr>
          <a:lstStyle/>
          <a:p>
            <a:r>
              <a:rPr lang="en-US" sz="3200" dirty="0" smtClean="0">
                <a:solidFill>
                  <a:srgbClr val="660066"/>
                </a:solidFill>
              </a:rPr>
              <a:t>Persistent </a:t>
            </a:r>
            <a:r>
              <a:rPr lang="en-US" sz="3200" dirty="0">
                <a:solidFill>
                  <a:srgbClr val="660066"/>
                </a:solidFill>
              </a:rPr>
              <a:t>homology </a:t>
            </a:r>
            <a:r>
              <a:rPr lang="en-US" sz="3200" dirty="0" smtClean="0">
                <a:solidFill>
                  <a:srgbClr val="660066"/>
                </a:solidFill>
              </a:rPr>
              <a:t>	         Viral </a:t>
            </a:r>
            <a:r>
              <a:rPr lang="en-US" sz="3200" dirty="0">
                <a:solidFill>
                  <a:srgbClr val="660066"/>
                </a:solidFill>
              </a:rPr>
              <a:t>evolution</a:t>
            </a:r>
          </a:p>
          <a:p>
            <a:r>
              <a:rPr lang="en-US" sz="3200" dirty="0" smtClean="0"/>
              <a:t>Generators </a:t>
            </a:r>
            <a:r>
              <a:rPr lang="en-US" sz="3200" dirty="0"/>
              <a:t>of </a:t>
            </a:r>
            <a:r>
              <a:rPr lang="en-US" sz="3200" dirty="0" smtClean="0"/>
              <a:t>H</a:t>
            </a:r>
            <a:r>
              <a:rPr lang="en-US" sz="3200" baseline="-25000" dirty="0" smtClean="0"/>
              <a:t>1</a:t>
            </a:r>
            <a:r>
              <a:rPr lang="en-US" sz="3200" dirty="0" smtClean="0"/>
              <a:t>             </a:t>
            </a:r>
            <a:r>
              <a:rPr lang="en-US" sz="3200" dirty="0"/>
              <a:t>Reticulate events</a:t>
            </a:r>
          </a:p>
          <a:p>
            <a:endParaRPr lang="en-US" sz="3200" dirty="0" smtClean="0"/>
          </a:p>
          <a:p>
            <a:r>
              <a:rPr lang="en-US" sz="3200" dirty="0" smtClean="0">
                <a:solidFill>
                  <a:schemeClr val="accent6">
                    <a:lumMod val="50000"/>
                  </a:schemeClr>
                </a:solidFill>
              </a:rPr>
              <a:t>Generators </a:t>
            </a:r>
            <a:r>
              <a:rPr lang="en-US" sz="3200" dirty="0">
                <a:solidFill>
                  <a:schemeClr val="accent6">
                    <a:lumMod val="50000"/>
                  </a:schemeClr>
                </a:solidFill>
              </a:rPr>
              <a:t>of </a:t>
            </a:r>
            <a:r>
              <a:rPr lang="en-US" sz="3200" dirty="0" smtClean="0">
                <a:solidFill>
                  <a:schemeClr val="accent6">
                    <a:lumMod val="50000"/>
                  </a:schemeClr>
                </a:solidFill>
              </a:rPr>
              <a:t>H</a:t>
            </a:r>
            <a:r>
              <a:rPr lang="en-US" sz="3200" baseline="-25000" dirty="0" smtClean="0">
                <a:solidFill>
                  <a:schemeClr val="accent6">
                    <a:lumMod val="50000"/>
                  </a:schemeClr>
                </a:solidFill>
              </a:rPr>
              <a:t>2</a:t>
            </a:r>
            <a:r>
              <a:rPr lang="en-US" sz="3200" dirty="0">
                <a:solidFill>
                  <a:schemeClr val="accent6">
                    <a:lumMod val="50000"/>
                  </a:schemeClr>
                </a:solidFill>
              </a:rPr>
              <a:t> </a:t>
            </a:r>
            <a:r>
              <a:rPr lang="en-US" sz="3200" dirty="0" smtClean="0">
                <a:solidFill>
                  <a:schemeClr val="accent6">
                    <a:lumMod val="50000"/>
                  </a:schemeClr>
                </a:solidFill>
              </a:rPr>
              <a:t>            </a:t>
            </a:r>
            <a:r>
              <a:rPr lang="en-US" sz="3200" dirty="0" smtClean="0">
                <a:solidFill>
                  <a:srgbClr val="984807"/>
                </a:solidFill>
              </a:rPr>
              <a:t>Complex </a:t>
            </a:r>
            <a:r>
              <a:rPr lang="en-US" sz="3200" dirty="0">
                <a:solidFill>
                  <a:srgbClr val="984807"/>
                </a:solidFill>
              </a:rPr>
              <a:t>horizontal </a:t>
            </a:r>
            <a:endParaRPr lang="en-US" sz="3200" dirty="0" smtClean="0">
              <a:solidFill>
                <a:srgbClr val="984807"/>
              </a:solidFill>
            </a:endParaRPr>
          </a:p>
          <a:p>
            <a:pPr algn="r"/>
            <a:r>
              <a:rPr lang="en-US" sz="3200" dirty="0" smtClean="0">
                <a:solidFill>
                  <a:srgbClr val="984807"/>
                </a:solidFill>
              </a:rPr>
              <a:t>genomic </a:t>
            </a:r>
            <a:r>
              <a:rPr lang="en-US" sz="3200" dirty="0">
                <a:solidFill>
                  <a:srgbClr val="984807"/>
                </a:solidFill>
              </a:rPr>
              <a:t>exchange</a:t>
            </a:r>
          </a:p>
          <a:p>
            <a:endParaRPr lang="en-US" sz="3200" dirty="0" smtClean="0">
              <a:solidFill>
                <a:srgbClr val="984807"/>
              </a:solidFill>
            </a:endParaRPr>
          </a:p>
          <a:p>
            <a:r>
              <a:rPr lang="en-US" sz="3200" dirty="0" err="1" smtClean="0"/>
              <a:t>H</a:t>
            </a:r>
            <a:r>
              <a:rPr lang="en-US" sz="3200" baseline="-25000" dirty="0" err="1" smtClean="0"/>
              <a:t>k</a:t>
            </a:r>
            <a:r>
              <a:rPr lang="en-US" sz="3200" dirty="0" smtClean="0"/>
              <a:t>  ≠ 0 for some k &gt; 0      No </a:t>
            </a:r>
            <a:r>
              <a:rPr lang="en-US" sz="3200" dirty="0"/>
              <a:t>phylogenetic </a:t>
            </a:r>
            <a:r>
              <a:rPr lang="en-US" sz="3200" dirty="0" smtClean="0"/>
              <a:t>tree</a:t>
            </a:r>
          </a:p>
          <a:p>
            <a:pPr algn="r"/>
            <a:r>
              <a:rPr lang="en-US" sz="3200" dirty="0" smtClean="0"/>
              <a:t>representation</a:t>
            </a:r>
            <a:endParaRPr lang="en-US" sz="3200" dirty="0"/>
          </a:p>
          <a:p>
            <a:endParaRPr lang="en-US" sz="3200" dirty="0" smtClean="0"/>
          </a:p>
          <a:p>
            <a:r>
              <a:rPr lang="en-US" sz="3200" dirty="0" smtClean="0">
                <a:solidFill>
                  <a:srgbClr val="984807"/>
                </a:solidFill>
              </a:rPr>
              <a:t>Number </a:t>
            </a:r>
            <a:r>
              <a:rPr lang="en-US" sz="3200" dirty="0">
                <a:solidFill>
                  <a:srgbClr val="984807"/>
                </a:solidFill>
              </a:rPr>
              <a:t>of </a:t>
            </a:r>
            <a:r>
              <a:rPr lang="en-US" sz="3200" dirty="0" smtClean="0">
                <a:solidFill>
                  <a:srgbClr val="984807"/>
                </a:solidFill>
              </a:rPr>
              <a:t>                               Lower bound on rate of </a:t>
            </a:r>
          </a:p>
          <a:p>
            <a:r>
              <a:rPr lang="en-US" sz="3200" dirty="0" smtClean="0">
                <a:solidFill>
                  <a:srgbClr val="984807"/>
                </a:solidFill>
              </a:rPr>
              <a:t>higher</a:t>
            </a:r>
            <a:r>
              <a:rPr lang="en-US" sz="3200" dirty="0">
                <a:solidFill>
                  <a:srgbClr val="984807"/>
                </a:solidFill>
              </a:rPr>
              <a:t>-</a:t>
            </a:r>
            <a:r>
              <a:rPr lang="en-US" sz="3200" dirty="0" smtClean="0">
                <a:solidFill>
                  <a:srgbClr val="984807"/>
                </a:solidFill>
              </a:rPr>
              <a:t>dimensional                            reticulate events</a:t>
            </a:r>
          </a:p>
          <a:p>
            <a:r>
              <a:rPr lang="en-US" sz="3200" dirty="0" smtClean="0">
                <a:solidFill>
                  <a:srgbClr val="984807"/>
                </a:solidFill>
              </a:rPr>
              <a:t> </a:t>
            </a:r>
            <a:r>
              <a:rPr lang="en-US" sz="3200" dirty="0">
                <a:solidFill>
                  <a:srgbClr val="984807"/>
                </a:solidFill>
              </a:rPr>
              <a:t>generators over time </a:t>
            </a:r>
            <a:endParaRPr lang="en-US" sz="3200" dirty="0" smtClean="0">
              <a:solidFill>
                <a:srgbClr val="984807"/>
              </a:solidFill>
            </a:endParaRPr>
          </a:p>
          <a:p>
            <a:r>
              <a:rPr lang="en-US" sz="3200" dirty="0" smtClean="0">
                <a:solidFill>
                  <a:srgbClr val="984807"/>
                </a:solidFill>
              </a:rPr>
              <a:t>(</a:t>
            </a:r>
            <a:r>
              <a:rPr lang="en-US" sz="3200" dirty="0">
                <a:solidFill>
                  <a:srgbClr val="984807"/>
                </a:solidFill>
              </a:rPr>
              <a:t>irreducible cycle rate</a:t>
            </a:r>
            <a:r>
              <a:rPr lang="en-US" sz="3200" dirty="0" smtClean="0">
                <a:solidFill>
                  <a:srgbClr val="984807"/>
                </a:solidFill>
              </a:rPr>
              <a:t>)</a:t>
            </a:r>
            <a:endParaRPr lang="en-US" sz="3200" dirty="0">
              <a:solidFill>
                <a:srgbClr val="984807"/>
              </a:solidFill>
            </a:endParaRPr>
          </a:p>
        </p:txBody>
      </p:sp>
      <p:cxnSp>
        <p:nvCxnSpPr>
          <p:cNvPr id="7" name="Straight Connector 6"/>
          <p:cNvCxnSpPr/>
          <p:nvPr/>
        </p:nvCxnSpPr>
        <p:spPr>
          <a:xfrm>
            <a:off x="191685" y="646868"/>
            <a:ext cx="883251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025400" y="77556"/>
            <a:ext cx="0" cy="653487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33121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11" y="104990"/>
            <a:ext cx="8993440" cy="6583680"/>
          </a:xfrm>
          <a:prstGeom prst="rect">
            <a:avLst/>
          </a:prstGeom>
        </p:spPr>
      </p:pic>
      <p:sp>
        <p:nvSpPr>
          <p:cNvPr id="3" name="Rectangle 2"/>
          <p:cNvSpPr/>
          <p:nvPr/>
        </p:nvSpPr>
        <p:spPr>
          <a:xfrm>
            <a:off x="0" y="467975"/>
            <a:ext cx="9144000" cy="369332"/>
          </a:xfrm>
          <a:prstGeom prst="rect">
            <a:avLst/>
          </a:prstGeom>
        </p:spPr>
        <p:txBody>
          <a:bodyPr wrap="square">
            <a:spAutoFit/>
          </a:bodyPr>
          <a:lstStyle/>
          <a:p>
            <a:r>
              <a:rPr lang="en-US" dirty="0">
                <a:hlinkClick r:id="rId3"/>
              </a:rPr>
              <a:t>http://</a:t>
            </a:r>
            <a:r>
              <a:rPr lang="en-US" dirty="0" smtClean="0">
                <a:hlinkClick r:id="rId3"/>
              </a:rPr>
              <a:t>www.nytimes.com/2016/02/07/opinion/sunday/give-up-your-data-to-cure-disease.html</a:t>
            </a:r>
            <a:r>
              <a:rPr lang="en-US" dirty="0" smtClean="0"/>
              <a:t> </a:t>
            </a:r>
            <a:endParaRPr lang="en-US" dirty="0"/>
          </a:p>
        </p:txBody>
      </p:sp>
    </p:spTree>
    <p:extLst>
      <p:ext uri="{BB962C8B-B14F-4D97-AF65-F5344CB8AC3E}">
        <p14:creationId xmlns:p14="http://schemas.microsoft.com/office/powerpoint/2010/main" val="3796103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64" y="731520"/>
            <a:ext cx="9144000" cy="6274045"/>
          </a:xfrm>
          <a:prstGeom prst="rect">
            <a:avLst/>
          </a:prstGeom>
        </p:spPr>
      </p:pic>
      <p:sp>
        <p:nvSpPr>
          <p:cNvPr id="3" name="Rectangle 2"/>
          <p:cNvSpPr/>
          <p:nvPr/>
        </p:nvSpPr>
        <p:spPr>
          <a:xfrm>
            <a:off x="2498579" y="58075"/>
            <a:ext cx="4146841" cy="584775"/>
          </a:xfrm>
          <a:prstGeom prst="rect">
            <a:avLst/>
          </a:prstGeom>
        </p:spPr>
        <p:txBody>
          <a:bodyPr wrap="none">
            <a:spAutoFit/>
          </a:bodyPr>
          <a:lstStyle/>
          <a:p>
            <a:r>
              <a:rPr lang="en-US" sz="3200" dirty="0">
                <a:hlinkClick r:id="rId3"/>
              </a:rPr>
              <a:t>http://</a:t>
            </a:r>
            <a:r>
              <a:rPr lang="en-US" sz="3200" dirty="0" smtClean="0">
                <a:hlinkClick r:id="rId3"/>
              </a:rPr>
              <a:t>americangut.org</a:t>
            </a:r>
            <a:r>
              <a:rPr lang="en-US" sz="3200" dirty="0" smtClean="0"/>
              <a:t> </a:t>
            </a:r>
            <a:endParaRPr lang="en-US" sz="3200" dirty="0"/>
          </a:p>
        </p:txBody>
      </p:sp>
    </p:spTree>
    <p:extLst>
      <p:ext uri="{BB962C8B-B14F-4D97-AF65-F5344CB8AC3E}">
        <p14:creationId xmlns:p14="http://schemas.microsoft.com/office/powerpoint/2010/main" val="1904090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47" y="833634"/>
            <a:ext cx="8750808" cy="5785917"/>
          </a:xfrm>
          <a:prstGeom prst="rect">
            <a:avLst/>
          </a:prstGeom>
        </p:spPr>
      </p:pic>
      <p:sp>
        <p:nvSpPr>
          <p:cNvPr id="3" name="Rectangle 2"/>
          <p:cNvSpPr/>
          <p:nvPr/>
        </p:nvSpPr>
        <p:spPr>
          <a:xfrm>
            <a:off x="1576466" y="219840"/>
            <a:ext cx="5983946" cy="523220"/>
          </a:xfrm>
          <a:prstGeom prst="rect">
            <a:avLst/>
          </a:prstGeom>
        </p:spPr>
        <p:txBody>
          <a:bodyPr wrap="none">
            <a:spAutoFit/>
          </a:bodyPr>
          <a:lstStyle/>
          <a:p>
            <a:r>
              <a:rPr lang="en-US" sz="2800" dirty="0">
                <a:hlinkClick r:id="rId3"/>
              </a:rPr>
              <a:t>https://</a:t>
            </a:r>
            <a:r>
              <a:rPr lang="en-US" sz="2800" dirty="0" smtClean="0">
                <a:hlinkClick r:id="rId3"/>
              </a:rPr>
              <a:t>fundrazr.com/campaigns/4Tqx5</a:t>
            </a:r>
            <a:r>
              <a:rPr lang="en-US" sz="2800" dirty="0" smtClean="0"/>
              <a:t> </a:t>
            </a:r>
            <a:endParaRPr lang="en-US" sz="2800" dirty="0"/>
          </a:p>
        </p:txBody>
      </p:sp>
    </p:spTree>
    <p:extLst>
      <p:ext uri="{BB962C8B-B14F-4D97-AF65-F5344CB8AC3E}">
        <p14:creationId xmlns:p14="http://schemas.microsoft.com/office/powerpoint/2010/main" val="681723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7339" y="1553874"/>
            <a:ext cx="8849114" cy="2103120"/>
          </a:xfrm>
          <a:prstGeom prst="rect">
            <a:avLst/>
          </a:prstGeom>
        </p:spPr>
      </p:pic>
      <p:sp>
        <p:nvSpPr>
          <p:cNvPr id="4" name="Rectangle 3"/>
          <p:cNvSpPr/>
          <p:nvPr/>
        </p:nvSpPr>
        <p:spPr>
          <a:xfrm>
            <a:off x="241069" y="412511"/>
            <a:ext cx="9326880" cy="461665"/>
          </a:xfrm>
          <a:prstGeom prst="rect">
            <a:avLst/>
          </a:prstGeom>
        </p:spPr>
        <p:txBody>
          <a:bodyPr wrap="square">
            <a:spAutoFit/>
          </a:bodyPr>
          <a:lstStyle/>
          <a:p>
            <a:r>
              <a:rPr lang="en-US" sz="2400" dirty="0" smtClean="0">
                <a:hlinkClick r:id="rId3"/>
              </a:rPr>
              <a:t>http://www.medscape.com/viewarticle/749577</a:t>
            </a:r>
            <a:r>
              <a:rPr lang="en-US" sz="2400" dirty="0" smtClean="0"/>
              <a:t> </a:t>
            </a:r>
            <a:endParaRPr lang="en-US" sz="2400" dirty="0"/>
          </a:p>
        </p:txBody>
      </p:sp>
    </p:spTree>
    <p:extLst>
      <p:ext uri="{BB962C8B-B14F-4D97-AF65-F5344CB8AC3E}">
        <p14:creationId xmlns:p14="http://schemas.microsoft.com/office/powerpoint/2010/main" val="3184464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529" y="671908"/>
            <a:ext cx="8778240" cy="6186092"/>
          </a:xfrm>
          <a:prstGeom prst="rect">
            <a:avLst/>
          </a:prstGeom>
        </p:spPr>
      </p:pic>
      <p:sp>
        <p:nvSpPr>
          <p:cNvPr id="3" name="Rectangle 2"/>
          <p:cNvSpPr/>
          <p:nvPr/>
        </p:nvSpPr>
        <p:spPr>
          <a:xfrm>
            <a:off x="270528" y="136392"/>
            <a:ext cx="8289010" cy="461665"/>
          </a:xfrm>
          <a:prstGeom prst="rect">
            <a:avLst/>
          </a:prstGeom>
        </p:spPr>
        <p:txBody>
          <a:bodyPr wrap="square">
            <a:spAutoFit/>
          </a:bodyPr>
          <a:lstStyle/>
          <a:p>
            <a:r>
              <a:rPr lang="en-US" sz="2400" dirty="0">
                <a:hlinkClick r:id="rId3"/>
              </a:rPr>
              <a:t>http://</a:t>
            </a:r>
            <a:r>
              <a:rPr lang="en-US" sz="2400" dirty="0" smtClean="0">
                <a:hlinkClick r:id="rId3"/>
              </a:rPr>
              <a:t>www.nature.com/nm/journal/v12/n11/full/nm1491.html</a:t>
            </a:r>
            <a:r>
              <a:rPr lang="en-US" sz="2400" dirty="0" smtClean="0"/>
              <a:t> </a:t>
            </a:r>
            <a:endParaRPr lang="en-US" sz="2400" dirty="0"/>
          </a:p>
        </p:txBody>
      </p:sp>
    </p:spTree>
    <p:extLst>
      <p:ext uri="{BB962C8B-B14F-4D97-AF65-F5344CB8AC3E}">
        <p14:creationId xmlns:p14="http://schemas.microsoft.com/office/powerpoint/2010/main" val="371745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0751" y="13986"/>
            <a:ext cx="6317316" cy="2560320"/>
          </a:xfrm>
          <a:prstGeom prst="rect">
            <a:avLst/>
          </a:prstGeom>
        </p:spPr>
      </p:pic>
      <p:sp>
        <p:nvSpPr>
          <p:cNvPr id="3" name="Rectangle 2"/>
          <p:cNvSpPr/>
          <p:nvPr/>
        </p:nvSpPr>
        <p:spPr>
          <a:xfrm>
            <a:off x="4160420" y="33721"/>
            <a:ext cx="4740177" cy="830997"/>
          </a:xfrm>
          <a:prstGeom prst="rect">
            <a:avLst/>
          </a:prstGeom>
        </p:spPr>
        <p:txBody>
          <a:bodyPr wrap="square">
            <a:spAutoFit/>
          </a:bodyPr>
          <a:lstStyle/>
          <a:p>
            <a:r>
              <a:rPr lang="en-US" sz="2400" dirty="0" smtClean="0">
                <a:hlinkClick r:id="rId3"/>
              </a:rPr>
              <a:t>http://projecteuclid.org/download/pdfview_1/euclid.aoas/1267453942</a:t>
            </a:r>
            <a:r>
              <a:rPr lang="en-US" sz="2400" dirty="0" smtClean="0"/>
              <a:t> </a:t>
            </a:r>
            <a:endParaRPr lang="en-US" sz="2400" dirty="0"/>
          </a:p>
        </p:txBody>
      </p:sp>
      <p:sp>
        <p:nvSpPr>
          <p:cNvPr id="4" name="Rectangle 3"/>
          <p:cNvSpPr/>
          <p:nvPr/>
        </p:nvSpPr>
        <p:spPr>
          <a:xfrm>
            <a:off x="0" y="2609160"/>
            <a:ext cx="8841393" cy="4247317"/>
          </a:xfrm>
          <a:prstGeom prst="rect">
            <a:avLst/>
          </a:prstGeom>
        </p:spPr>
        <p:txBody>
          <a:bodyPr wrap="square">
            <a:spAutoFit/>
          </a:bodyPr>
          <a:lstStyle/>
          <a:p>
            <a:r>
              <a:rPr lang="en-US" b="0" i="0" dirty="0" smtClean="0">
                <a:solidFill>
                  <a:srgbClr val="222222"/>
                </a:solidFill>
                <a:effectLst/>
                <a:latin typeface="Helvetica Neue"/>
              </a:rPr>
              <a:t>High-throughput biological assays such as microarrays let us ask very detailed questions about how diseases operate, and promise to let us personalize therapy. Data processing, however, is often not described well enough to allow for exact reproduction of the results, leading to exercises in “forensic bioinformatics” where aspects of raw data and reported results are used to infer what methods must have been employed. Unfortunately, poor documentation can shift from an inconvenience to an active danger when it obscures not just methods but errors. In this report we examine several related papers purporting to use microarray-based signatures of drug sensitivity derived from cell lines to predict patient response. Patients in clinical trials are currently being allocated to treatment arms on the basis of these results. However, we show in five case studies that the results incorporate several simple errors that may be putting patients at risk</a:t>
            </a:r>
            <a:r>
              <a:rPr lang="en-US" b="0" i="0" dirty="0" smtClean="0">
                <a:solidFill>
                  <a:srgbClr val="222222"/>
                </a:solidFill>
                <a:effectLst>
                  <a:glow rad="127000">
                    <a:srgbClr val="FFFF00"/>
                  </a:glow>
                </a:effectLst>
                <a:latin typeface="Helvetica Neue"/>
              </a:rPr>
              <a:t>. One theme that emerges is that the most common errors are simple (e.g., row or column offsets); conversely, it is our experience that the most simple errors are common. </a:t>
            </a:r>
            <a:r>
              <a:rPr lang="en-US" b="0" i="0" dirty="0" smtClean="0">
                <a:solidFill>
                  <a:srgbClr val="222222"/>
                </a:solidFill>
                <a:effectLst/>
                <a:latin typeface="Helvetica Neue"/>
              </a:rPr>
              <a:t>We then discuss steps we are taking to avoid such errors in our own investigations.</a:t>
            </a:r>
            <a:endParaRPr lang="en-US" dirty="0"/>
          </a:p>
        </p:txBody>
      </p:sp>
    </p:spTree>
    <p:extLst>
      <p:ext uri="{BB962C8B-B14F-4D97-AF65-F5344CB8AC3E}">
        <p14:creationId xmlns:p14="http://schemas.microsoft.com/office/powerpoint/2010/main" val="3780935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869" y="58247"/>
            <a:ext cx="8873082" cy="4206240"/>
          </a:xfrm>
          <a:prstGeom prst="rect">
            <a:avLst/>
          </a:prstGeom>
        </p:spPr>
      </p:pic>
      <p:sp>
        <p:nvSpPr>
          <p:cNvPr id="3" name="Rectangle 2"/>
          <p:cNvSpPr/>
          <p:nvPr/>
        </p:nvSpPr>
        <p:spPr>
          <a:xfrm>
            <a:off x="1437384" y="4822802"/>
            <a:ext cx="5877816" cy="1200329"/>
          </a:xfrm>
          <a:prstGeom prst="rect">
            <a:avLst/>
          </a:prstGeom>
        </p:spPr>
        <p:txBody>
          <a:bodyPr wrap="square">
            <a:spAutoFit/>
          </a:bodyPr>
          <a:lstStyle/>
          <a:p>
            <a:r>
              <a:rPr lang="en-US" sz="3600" dirty="0" smtClean="0">
                <a:solidFill>
                  <a:srgbClr val="C00000"/>
                </a:solidFill>
              </a:rPr>
              <a:t>“We </a:t>
            </a:r>
            <a:r>
              <a:rPr lang="en-US" sz="3600" dirty="0">
                <a:solidFill>
                  <a:srgbClr val="C00000"/>
                </a:solidFill>
              </a:rPr>
              <a:t>report here our inability to reproduce their findings</a:t>
            </a:r>
            <a:r>
              <a:rPr lang="en-US" sz="3600" dirty="0" smtClean="0">
                <a:solidFill>
                  <a:srgbClr val="C00000"/>
                </a:solidFill>
              </a:rPr>
              <a:t>.” </a:t>
            </a:r>
            <a:endParaRPr lang="en-US" sz="3600" dirty="0">
              <a:solidFill>
                <a:srgbClr val="C00000"/>
              </a:solidFill>
            </a:endParaRPr>
          </a:p>
        </p:txBody>
      </p:sp>
    </p:spTree>
    <p:extLst>
      <p:ext uri="{BB962C8B-B14F-4D97-AF65-F5344CB8AC3E}">
        <p14:creationId xmlns:p14="http://schemas.microsoft.com/office/powerpoint/2010/main" val="875648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6776"/>
          <a:stretch/>
        </p:blipFill>
        <p:spPr>
          <a:xfrm>
            <a:off x="1880375" y="58247"/>
            <a:ext cx="5401008" cy="1362691"/>
          </a:xfrm>
          <a:prstGeom prst="rect">
            <a:avLst/>
          </a:prstGeom>
        </p:spPr>
      </p:pic>
      <p:sp>
        <p:nvSpPr>
          <p:cNvPr id="4" name="Rectangle 3"/>
          <p:cNvSpPr/>
          <p:nvPr/>
        </p:nvSpPr>
        <p:spPr>
          <a:xfrm>
            <a:off x="78940" y="1420938"/>
            <a:ext cx="8841393" cy="5601533"/>
          </a:xfrm>
          <a:prstGeom prst="rect">
            <a:avLst/>
          </a:prstGeom>
        </p:spPr>
        <p:txBody>
          <a:bodyPr wrap="square">
            <a:spAutoFit/>
          </a:bodyPr>
          <a:lstStyle/>
          <a:p>
            <a:r>
              <a:rPr lang="en-US" sz="2200" dirty="0"/>
              <a:t>2. The lists of genes initially reported in the supplementary information on the </a:t>
            </a:r>
            <a:r>
              <a:rPr lang="en-US" sz="2200" i="1" dirty="0"/>
              <a:t>Nature Medicine</a:t>
            </a:r>
            <a:r>
              <a:rPr lang="en-US" sz="2200" dirty="0"/>
              <a:t> website</a:t>
            </a:r>
            <a:r>
              <a:rPr lang="en-US" sz="2200" baseline="30000" dirty="0">
                <a:hlinkClick r:id="rId3"/>
              </a:rPr>
              <a:t>1</a:t>
            </a:r>
            <a:r>
              <a:rPr lang="en-US" sz="2200" dirty="0"/>
              <a:t> are wrong because of an 'off-by-one' indexing </a:t>
            </a:r>
            <a:r>
              <a:rPr lang="en-US" sz="2200" dirty="0" smtClean="0"/>
              <a:t>error.</a:t>
            </a:r>
          </a:p>
          <a:p>
            <a:endParaRPr lang="en-US" sz="1400" dirty="0"/>
          </a:p>
          <a:p>
            <a:r>
              <a:rPr lang="en-US" sz="2200" dirty="0"/>
              <a:t>3. Using their software and lists of cell lines, we reproduced their published </a:t>
            </a:r>
            <a:r>
              <a:rPr lang="en-US" sz="2200" dirty="0" err="1"/>
              <a:t>heatmaps</a:t>
            </a:r>
            <a:r>
              <a:rPr lang="en-US" sz="2200" dirty="0"/>
              <a:t> for six out of seven drugs. (We could not reproduce the </a:t>
            </a:r>
            <a:r>
              <a:rPr lang="en-US" sz="2200" dirty="0" err="1"/>
              <a:t>heatmap</a:t>
            </a:r>
            <a:r>
              <a:rPr lang="en-US" sz="2200" dirty="0"/>
              <a:t> for </a:t>
            </a:r>
            <a:r>
              <a:rPr lang="en-US" sz="2200" dirty="0" err="1"/>
              <a:t>cytoxan</a:t>
            </a:r>
            <a:r>
              <a:rPr lang="en-US" sz="2200" dirty="0"/>
              <a:t>.) However, after correcting for the off-by-one error, we matched the reported gene lists exactly for only three out of seven drugs (</a:t>
            </a:r>
            <a:r>
              <a:rPr lang="en-US" sz="2200" dirty="0">
                <a:hlinkClick r:id="rId4"/>
              </a:rPr>
              <a:t>Supplementary Report 9</a:t>
            </a:r>
            <a:r>
              <a:rPr lang="en-US" sz="2200" dirty="0"/>
              <a:t>). The other lists contain outliers</a:t>
            </a:r>
            <a:r>
              <a:rPr lang="en-US" sz="2200" dirty="0" smtClean="0"/>
              <a:t>.</a:t>
            </a:r>
          </a:p>
          <a:p>
            <a:endParaRPr lang="en-US" sz="1400" dirty="0"/>
          </a:p>
          <a:p>
            <a:r>
              <a:rPr lang="en-US" sz="2200" dirty="0"/>
              <a:t>5. Their software does not maintain the independence of training and test sets, and the test data alter the model. </a:t>
            </a:r>
            <a:endParaRPr lang="en-US" sz="2200" dirty="0" smtClean="0"/>
          </a:p>
          <a:p>
            <a:endParaRPr lang="en-US" sz="1400" dirty="0"/>
          </a:p>
          <a:p>
            <a:r>
              <a:rPr lang="en-US" sz="2200" dirty="0"/>
              <a:t>7. When we apply the same methods but maintain the separation of training and test sets, predictions are poor (</a:t>
            </a:r>
            <a:r>
              <a:rPr lang="en-US" sz="2200" dirty="0">
                <a:hlinkClick r:id="rId5"/>
              </a:rPr>
              <a:t>Fig. 1</a:t>
            </a:r>
            <a:r>
              <a:rPr lang="en-US" sz="2200" dirty="0"/>
              <a:t> and </a:t>
            </a:r>
            <a:r>
              <a:rPr lang="en-US" sz="2200" dirty="0">
                <a:hlinkClick r:id="rId4"/>
              </a:rPr>
              <a:t>Supplementary Report 7</a:t>
            </a:r>
            <a:r>
              <a:rPr lang="en-US" sz="2200" dirty="0"/>
              <a:t>). Simulations show that the results are no better than those obtained with randomly selected cell lines (</a:t>
            </a:r>
            <a:r>
              <a:rPr lang="en-US" sz="2200" dirty="0">
                <a:hlinkClick r:id="rId4"/>
              </a:rPr>
              <a:t>Supplementary Report 8</a:t>
            </a:r>
            <a:r>
              <a:rPr lang="en-US" sz="2200" dirty="0"/>
              <a:t>).</a:t>
            </a:r>
          </a:p>
        </p:txBody>
      </p:sp>
    </p:spTree>
    <p:extLst>
      <p:ext uri="{BB962C8B-B14F-4D97-AF65-F5344CB8AC3E}">
        <p14:creationId xmlns:p14="http://schemas.microsoft.com/office/powerpoint/2010/main" val="2922417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569437"/>
            <a:ext cx="9144000" cy="1814234"/>
          </a:xfrm>
          <a:prstGeom prst="rect">
            <a:avLst/>
          </a:prstGeom>
        </p:spPr>
      </p:pic>
      <p:sp>
        <p:nvSpPr>
          <p:cNvPr id="2" name="Rectangle 1"/>
          <p:cNvSpPr/>
          <p:nvPr/>
        </p:nvSpPr>
        <p:spPr>
          <a:xfrm>
            <a:off x="285226" y="890"/>
            <a:ext cx="8783273" cy="769441"/>
          </a:xfrm>
          <a:prstGeom prst="rect">
            <a:avLst/>
          </a:prstGeom>
        </p:spPr>
        <p:txBody>
          <a:bodyPr wrap="square">
            <a:spAutoFit/>
          </a:bodyPr>
          <a:lstStyle/>
          <a:p>
            <a:r>
              <a:rPr lang="en-US" sz="2200" dirty="0" smtClean="0">
                <a:hlinkClick r:id="rId3"/>
              </a:rPr>
              <a:t>http://blog.ecu.edu/sites/dailyclips/blog/2015/05/04/duke-university-settles-suit-with-cancer-patients-over-clinical-trials-the-news-observer/</a:t>
            </a:r>
            <a:r>
              <a:rPr lang="en-US" sz="2200" dirty="0" smtClean="0"/>
              <a:t> </a:t>
            </a:r>
            <a:endParaRPr lang="en-US" sz="2200" dirty="0"/>
          </a:p>
        </p:txBody>
      </p:sp>
      <p:sp>
        <p:nvSpPr>
          <p:cNvPr id="4" name="Rectangle 3"/>
          <p:cNvSpPr/>
          <p:nvPr/>
        </p:nvSpPr>
        <p:spPr>
          <a:xfrm>
            <a:off x="285226" y="2314660"/>
            <a:ext cx="8783273" cy="4524315"/>
          </a:xfrm>
          <a:prstGeom prst="rect">
            <a:avLst/>
          </a:prstGeom>
        </p:spPr>
        <p:txBody>
          <a:bodyPr wrap="square">
            <a:spAutoFit/>
          </a:bodyPr>
          <a:lstStyle/>
          <a:p>
            <a:r>
              <a:rPr lang="en-US" b="0" i="0" dirty="0" smtClean="0">
                <a:effectLst/>
                <a:latin typeface="Verdana" panose="020B0604030504040204" pitchFamily="34" charset="0"/>
              </a:rPr>
              <a:t>By Joseph Neff</a:t>
            </a:r>
          </a:p>
          <a:p>
            <a:r>
              <a:rPr lang="en-US" b="0" i="0" dirty="0" smtClean="0">
                <a:effectLst/>
                <a:latin typeface="Verdana" panose="020B0604030504040204" pitchFamily="34" charset="0"/>
              </a:rPr>
              <a:t>Duke University has settled the lawsuit filed by the families of eight cancer patients treated in clinical trials based on </a:t>
            </a:r>
            <a:r>
              <a:rPr lang="en-US" b="0" i="0" dirty="0" smtClean="0">
                <a:effectLst>
                  <a:glow rad="127000">
                    <a:srgbClr val="FFFF00"/>
                  </a:glow>
                </a:effectLst>
                <a:latin typeface="Verdana" panose="020B0604030504040204" pitchFamily="34" charset="0"/>
              </a:rPr>
              <a:t>bogus science</a:t>
            </a:r>
            <a:r>
              <a:rPr lang="en-US" b="0" i="0" dirty="0" smtClean="0">
                <a:effectLst/>
                <a:latin typeface="Verdana" panose="020B0604030504040204" pitchFamily="34" charset="0"/>
              </a:rPr>
              <a:t>, a Duke spokesman said Saturday.</a:t>
            </a:r>
          </a:p>
          <a:p>
            <a:r>
              <a:rPr lang="en-US" b="0" i="0" dirty="0" smtClean="0">
                <a:effectLst/>
                <a:latin typeface="Verdana" panose="020B0604030504040204" pitchFamily="34" charset="0"/>
              </a:rPr>
              <a:t>The settlement ends another chapter in the long-running scandal over research conducted by Dr. Anil </a:t>
            </a:r>
            <a:r>
              <a:rPr lang="en-US" b="0" i="0" dirty="0" err="1" smtClean="0">
                <a:effectLst/>
                <a:latin typeface="Verdana" panose="020B0604030504040204" pitchFamily="34" charset="0"/>
              </a:rPr>
              <a:t>Potti</a:t>
            </a:r>
            <a:r>
              <a:rPr lang="en-US" b="0" i="0" dirty="0" smtClean="0">
                <a:effectLst/>
                <a:latin typeface="Verdana" panose="020B0604030504040204" pitchFamily="34" charset="0"/>
              </a:rPr>
              <a:t>, once a rising scientist who has retracted 11 research papers and left Duke in disgrace in 2011.</a:t>
            </a:r>
          </a:p>
          <a:p>
            <a:r>
              <a:rPr lang="en-US" b="0" i="0" dirty="0" smtClean="0">
                <a:effectLst/>
                <a:latin typeface="Verdana" panose="020B0604030504040204" pitchFamily="34" charset="0"/>
              </a:rPr>
              <a:t>Duke spokesman Michael </a:t>
            </a:r>
            <a:r>
              <a:rPr lang="en-US" b="0" i="0" dirty="0" err="1" smtClean="0">
                <a:effectLst/>
                <a:latin typeface="Verdana" panose="020B0604030504040204" pitchFamily="34" charset="0"/>
              </a:rPr>
              <a:t>Schoenfeld</a:t>
            </a:r>
            <a:r>
              <a:rPr lang="en-US" b="0" i="0" dirty="0" smtClean="0">
                <a:effectLst/>
                <a:latin typeface="Verdana" panose="020B0604030504040204" pitchFamily="34" charset="0"/>
              </a:rPr>
              <a:t> declined to discuss the amount of settlement or any other questions about the lawsuit.</a:t>
            </a:r>
          </a:p>
          <a:p>
            <a:r>
              <a:rPr lang="en-US" b="0" i="0" dirty="0" smtClean="0">
                <a:effectLst/>
                <a:latin typeface="Verdana" panose="020B0604030504040204" pitchFamily="34" charset="0"/>
              </a:rPr>
              <a:t>But the dollar amount of the settlement is likely to be substantial, given the </a:t>
            </a:r>
            <a:r>
              <a:rPr lang="en-US" b="0" i="0" dirty="0" smtClean="0">
                <a:effectLst>
                  <a:glow rad="127000">
                    <a:srgbClr val="FFFF00"/>
                  </a:glow>
                </a:effectLst>
                <a:latin typeface="Verdana" panose="020B0604030504040204" pitchFamily="34" charset="0"/>
              </a:rPr>
              <a:t>depth of the research misconduct </a:t>
            </a:r>
            <a:r>
              <a:rPr lang="en-US" b="0" i="0" dirty="0" smtClean="0">
                <a:effectLst/>
                <a:latin typeface="Verdana" panose="020B0604030504040204" pitchFamily="34" charset="0"/>
              </a:rPr>
              <a:t>and damaging evidence discovered in the lawsuit, including a whistleblower who alerted Duke to the misconduct in 2008 but went ignored.</a:t>
            </a:r>
          </a:p>
          <a:p>
            <a:r>
              <a:rPr lang="en-US" b="0" i="0" dirty="0" smtClean="0">
                <a:effectLst/>
                <a:latin typeface="Verdana" panose="020B0604030504040204" pitchFamily="34" charset="0"/>
              </a:rPr>
              <a:t>Duke officials shut down the trials in 2010 and flatly said they should never have been done.</a:t>
            </a:r>
          </a:p>
          <a:p>
            <a:r>
              <a:rPr lang="en-US" dirty="0" err="1"/>
              <a:t>Potti</a:t>
            </a:r>
            <a:r>
              <a:rPr lang="en-US" dirty="0"/>
              <a:t> is now working at a cancer center in North Dakota.</a:t>
            </a:r>
            <a:endParaRPr lang="en-US" b="0" i="0" dirty="0">
              <a:effectLst/>
              <a:latin typeface="Verdana" panose="020B0604030504040204" pitchFamily="34" charset="0"/>
            </a:endParaRPr>
          </a:p>
        </p:txBody>
      </p:sp>
    </p:spTree>
    <p:extLst>
      <p:ext uri="{BB962C8B-B14F-4D97-AF65-F5344CB8AC3E}">
        <p14:creationId xmlns:p14="http://schemas.microsoft.com/office/powerpoint/2010/main" val="1418378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half" idx="4294967295"/>
          </p:nvPr>
        </p:nvSpPr>
        <p:spPr>
          <a:xfrm>
            <a:off x="323850" y="1196975"/>
            <a:ext cx="8351838" cy="2692400"/>
          </a:xfrm>
        </p:spPr>
        <p:txBody>
          <a:bodyPr>
            <a:normAutofit lnSpcReduction="10000"/>
          </a:bodyPr>
          <a:lstStyle/>
          <a:p>
            <a:r>
              <a:rPr lang="en-NZ" sz="2800"/>
              <a:t>Distances can be derived from Multiple Sequence Alignments (MSAs).</a:t>
            </a:r>
          </a:p>
          <a:p>
            <a:r>
              <a:rPr lang="en-NZ" sz="2800"/>
              <a:t>The most basic distance is just a count of the number of sites which differ between two sequences divided by the sequence length. These are sometimes known as </a:t>
            </a:r>
            <a:r>
              <a:rPr lang="en-NZ" sz="2800" b="1"/>
              <a:t>p-distances</a:t>
            </a:r>
            <a:r>
              <a:rPr lang="en-NZ" sz="2800"/>
              <a:t>.</a:t>
            </a:r>
          </a:p>
        </p:txBody>
      </p:sp>
      <p:graphicFrame>
        <p:nvGraphicFramePr>
          <p:cNvPr id="6222" name="Group 78"/>
          <p:cNvGraphicFramePr>
            <a:graphicFrameLocks noGrp="1"/>
          </p:cNvGraphicFramePr>
          <p:nvPr/>
        </p:nvGraphicFramePr>
        <p:xfrm>
          <a:off x="755650" y="4292600"/>
          <a:ext cx="2736850" cy="2032000"/>
        </p:xfrm>
        <a:graphic>
          <a:graphicData uri="http://schemas.openxmlformats.org/drawingml/2006/table">
            <a:tbl>
              <a:tblPr/>
              <a:tblGrid>
                <a:gridCol w="647700"/>
                <a:gridCol w="2089150"/>
              </a:tblGrid>
              <a:tr h="5080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Cat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ATTTGCGGTA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ATCTGCGATA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ATTGCCGTTT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TTCGCTGTTT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212" name="Line 68"/>
          <p:cNvSpPr>
            <a:spLocks noChangeShapeType="1"/>
          </p:cNvSpPr>
          <p:nvPr/>
        </p:nvSpPr>
        <p:spPr bwMode="auto">
          <a:xfrm flipV="1">
            <a:off x="1403350" y="4292600"/>
            <a:ext cx="0" cy="201612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223" name="Line 79"/>
          <p:cNvSpPr>
            <a:spLocks noChangeShapeType="1"/>
          </p:cNvSpPr>
          <p:nvPr/>
        </p:nvSpPr>
        <p:spPr bwMode="auto">
          <a:xfrm>
            <a:off x="3851275" y="5229225"/>
            <a:ext cx="1152525"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6305" name="Group 161"/>
          <p:cNvGraphicFramePr>
            <a:graphicFrameLocks noGrp="1"/>
          </p:cNvGraphicFramePr>
          <p:nvPr>
            <p:ph sz="half" idx="4294967295"/>
          </p:nvPr>
        </p:nvGraphicFramePr>
        <p:xfrm>
          <a:off x="5364163" y="4149725"/>
          <a:ext cx="2879725" cy="2447926"/>
        </p:xfrm>
        <a:graphic>
          <a:graphicData uri="http://schemas.openxmlformats.org/drawingml/2006/table">
            <a:tbl>
              <a:tblPr/>
              <a:tblGrid>
                <a:gridCol w="733425"/>
                <a:gridCol w="517525"/>
                <a:gridCol w="517525"/>
                <a:gridCol w="517525"/>
                <a:gridCol w="593725"/>
              </a:tblGrid>
              <a:tr h="4905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Cat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Cat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307" name="Rectangle 163"/>
          <p:cNvSpPr>
            <a:spLocks noGrp="1" noChangeArrowheads="1"/>
          </p:cNvSpPr>
          <p:nvPr>
            <p:ph type="title"/>
          </p:nvPr>
        </p:nvSpPr>
        <p:spPr>
          <a:xfrm>
            <a:off x="457200" y="115888"/>
            <a:ext cx="8229600" cy="1371600"/>
          </a:xfrm>
        </p:spPr>
        <p:txBody>
          <a:bodyPr/>
          <a:lstStyle/>
          <a:p>
            <a:r>
              <a:rPr lang="en-NZ" sz="4000"/>
              <a:t>Where do we get distances from?</a:t>
            </a:r>
          </a:p>
        </p:txBody>
      </p:sp>
      <p:sp>
        <p:nvSpPr>
          <p:cNvPr id="8" name="Rectangle 7"/>
          <p:cNvSpPr/>
          <p:nvPr/>
        </p:nvSpPr>
        <p:spPr>
          <a:xfrm>
            <a:off x="-89116" y="6477920"/>
            <a:ext cx="9297058" cy="369332"/>
          </a:xfrm>
          <a:prstGeom prst="rect">
            <a:avLst/>
          </a:prstGeom>
        </p:spPr>
        <p:txBody>
          <a:bodyPr wrap="square">
            <a:spAutoFit/>
          </a:bodyPr>
          <a:lstStyle/>
          <a:p>
            <a:r>
              <a:rPr lang="en-US" dirty="0"/>
              <a:t>http://</a:t>
            </a:r>
            <a:r>
              <a:rPr lang="en-US" dirty="0" err="1"/>
              <a:t>www.allanwilsoncentre.ac.nz</a:t>
            </a:r>
            <a:r>
              <a:rPr lang="en-US" dirty="0"/>
              <a:t>/</a:t>
            </a:r>
            <a:r>
              <a:rPr lang="en-US" dirty="0" err="1"/>
              <a:t>massey</a:t>
            </a:r>
            <a:r>
              <a:rPr lang="en-US" dirty="0"/>
              <a:t>/</a:t>
            </a:r>
            <a:r>
              <a:rPr lang="en-US" dirty="0" err="1"/>
              <a:t>fms</a:t>
            </a:r>
            <a:r>
              <a:rPr lang="en-US" dirty="0"/>
              <a:t>/AWC/download/</a:t>
            </a:r>
            <a:r>
              <a:rPr lang="en-US" dirty="0" err="1" smtClean="0"/>
              <a:t>SK_DistanceBasedMethods.ppt</a:t>
            </a:r>
            <a:endParaRPr lang="en-US" dirty="0"/>
          </a:p>
        </p:txBody>
      </p:sp>
      <p:sp>
        <p:nvSpPr>
          <p:cNvPr id="2" name="Rectangle 1"/>
          <p:cNvSpPr/>
          <p:nvPr/>
        </p:nvSpPr>
        <p:spPr>
          <a:xfrm>
            <a:off x="1775460" y="4292598"/>
            <a:ext cx="137160" cy="858520"/>
          </a:xfrm>
          <a:prstGeom prst="rect">
            <a:avLst/>
          </a:prstGeom>
          <a:solidFill>
            <a:schemeClr val="accent1">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579799" y="4292598"/>
            <a:ext cx="137160" cy="858520"/>
          </a:xfrm>
          <a:prstGeom prst="rect">
            <a:avLst/>
          </a:prstGeom>
          <a:solidFill>
            <a:schemeClr val="accent1">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87593" y="5300136"/>
            <a:ext cx="137160" cy="858520"/>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266532" y="5300136"/>
            <a:ext cx="137160" cy="858520"/>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58526" y="5300134"/>
            <a:ext cx="137160" cy="858520"/>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9803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724" y="110965"/>
            <a:ext cx="8716162" cy="461665"/>
          </a:xfrm>
          <a:prstGeom prst="rect">
            <a:avLst/>
          </a:prstGeom>
        </p:spPr>
        <p:txBody>
          <a:bodyPr wrap="square">
            <a:spAutoFit/>
          </a:bodyPr>
          <a:lstStyle/>
          <a:p>
            <a:r>
              <a:rPr lang="en-US" sz="2400" dirty="0" smtClean="0">
                <a:hlinkClick r:id="rId2"/>
              </a:rPr>
              <a:t>http://www.bna.com/patients-researchers-demand-n57982065145/</a:t>
            </a:r>
            <a:r>
              <a:rPr lang="en-US" sz="2400" dirty="0" smtClean="0"/>
              <a:t> </a:t>
            </a:r>
            <a:endParaRPr lang="en-US" sz="2400" dirty="0"/>
          </a:p>
        </p:txBody>
      </p:sp>
      <p:sp>
        <p:nvSpPr>
          <p:cNvPr id="3" name="Rectangle 2"/>
          <p:cNvSpPr/>
          <p:nvPr/>
        </p:nvSpPr>
        <p:spPr>
          <a:xfrm>
            <a:off x="268448" y="1988803"/>
            <a:ext cx="8758106" cy="4893647"/>
          </a:xfrm>
          <a:prstGeom prst="rect">
            <a:avLst/>
          </a:prstGeom>
        </p:spPr>
        <p:txBody>
          <a:bodyPr wrap="square">
            <a:spAutoFit/>
          </a:bodyPr>
          <a:lstStyle/>
          <a:p>
            <a:r>
              <a:rPr lang="en-US" sz="2400" b="0" i="1" dirty="0" smtClean="0">
                <a:solidFill>
                  <a:srgbClr val="565A5C"/>
                </a:solidFill>
                <a:effectLst/>
                <a:latin typeface="Arial" panose="020B0604020202020204" pitchFamily="34" charset="0"/>
              </a:rPr>
              <a:t>By Llewellyn </a:t>
            </a:r>
            <a:r>
              <a:rPr lang="en-US" sz="2400" b="0" i="1" dirty="0" err="1" smtClean="0">
                <a:solidFill>
                  <a:srgbClr val="565A5C"/>
                </a:solidFill>
                <a:effectLst/>
                <a:latin typeface="Arial" panose="020B0604020202020204" pitchFamily="34" charset="0"/>
              </a:rPr>
              <a:t>Hinkes-Jones</a:t>
            </a:r>
            <a:r>
              <a:rPr lang="en-US" sz="2400" b="0" i="0" dirty="0" err="1" smtClean="0">
                <a:solidFill>
                  <a:srgbClr val="565A5C"/>
                </a:solidFill>
                <a:effectLst/>
                <a:latin typeface="Arial" panose="020B0604020202020204" pitchFamily="34" charset="0"/>
              </a:rPr>
              <a:t>Dec</a:t>
            </a:r>
            <a:r>
              <a:rPr lang="en-US" sz="2400" b="0" i="0" dirty="0" smtClean="0">
                <a:solidFill>
                  <a:srgbClr val="565A5C"/>
                </a:solidFill>
                <a:effectLst/>
                <a:latin typeface="Arial" panose="020B0604020202020204" pitchFamily="34" charset="0"/>
              </a:rPr>
              <a:t>. 2 — Patients and researchers have harshly criticized the leniency of research misconduct findings against former Duke University cancer researcher Anil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and the sole focus on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by the Department of Health and Human Services Office of Research Integrity.</a:t>
            </a:r>
          </a:p>
          <a:p>
            <a:endParaRPr lang="en-US" sz="2400" b="0" i="0" dirty="0" smtClean="0">
              <a:solidFill>
                <a:srgbClr val="565A5C"/>
              </a:solidFill>
              <a:effectLst/>
              <a:latin typeface="Arial" panose="020B0604020202020204" pitchFamily="34" charset="0"/>
            </a:endParaRPr>
          </a:p>
          <a:p>
            <a:r>
              <a:rPr lang="en-US" sz="2400" b="0" i="0" dirty="0" smtClean="0">
                <a:solidFill>
                  <a:srgbClr val="565A5C"/>
                </a:solidFill>
                <a:effectLst/>
                <a:latin typeface="Arial" panose="020B0604020202020204" pitchFamily="34" charset="0"/>
              </a:rPr>
              <a:t>On Nov. 9, the ORI made a formal finding of research misconduct against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for altering data sets, falsifying grant applications and disregarding accepted scientific methodology surrounding his widely celebrated “Holy Grail” of cancer research. While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neither admits nor denies his guilt, the ORI banned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from U.S. Public Health Service-supported research for five years</a:t>
            </a:r>
            <a:endParaRPr lang="en-US" sz="2400" b="0" i="0" dirty="0">
              <a:solidFill>
                <a:srgbClr val="565A5C"/>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318597" y="614575"/>
            <a:ext cx="8657808" cy="1371600"/>
          </a:xfrm>
          <a:prstGeom prst="rect">
            <a:avLst/>
          </a:prstGeom>
        </p:spPr>
      </p:pic>
    </p:spTree>
    <p:extLst>
      <p:ext uri="{BB962C8B-B14F-4D97-AF65-F5344CB8AC3E}">
        <p14:creationId xmlns:p14="http://schemas.microsoft.com/office/powerpoint/2010/main" val="3710152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839" y="595271"/>
            <a:ext cx="9019507" cy="2103120"/>
          </a:xfrm>
          <a:prstGeom prst="rect">
            <a:avLst/>
          </a:prstGeom>
        </p:spPr>
      </p:pic>
      <p:sp>
        <p:nvSpPr>
          <p:cNvPr id="3" name="Rectangle 2"/>
          <p:cNvSpPr/>
          <p:nvPr/>
        </p:nvSpPr>
        <p:spPr>
          <a:xfrm>
            <a:off x="62245" y="106077"/>
            <a:ext cx="9035705" cy="830997"/>
          </a:xfrm>
          <a:prstGeom prst="rect">
            <a:avLst/>
          </a:prstGeom>
        </p:spPr>
        <p:txBody>
          <a:bodyPr wrap="square">
            <a:spAutoFit/>
          </a:bodyPr>
          <a:lstStyle/>
          <a:p>
            <a:r>
              <a:rPr lang="en-US" sz="2400" dirty="0" smtClean="0">
                <a:hlinkClick r:id="rId3"/>
              </a:rPr>
              <a:t>http://www.medscape.com/viewarticle/854595</a:t>
            </a:r>
            <a:endParaRPr lang="en-US" sz="2400" dirty="0" smtClean="0"/>
          </a:p>
          <a:p>
            <a:endParaRPr lang="en-US" sz="2400" dirty="0"/>
          </a:p>
        </p:txBody>
      </p:sp>
      <p:sp>
        <p:nvSpPr>
          <p:cNvPr id="4" name="Rectangle 3"/>
          <p:cNvSpPr/>
          <p:nvPr/>
        </p:nvSpPr>
        <p:spPr>
          <a:xfrm>
            <a:off x="315765" y="2673657"/>
            <a:ext cx="8722980" cy="4154984"/>
          </a:xfrm>
          <a:prstGeom prst="rect">
            <a:avLst/>
          </a:prstGeom>
        </p:spPr>
        <p:txBody>
          <a:bodyPr wrap="square">
            <a:spAutoFit/>
          </a:bodyPr>
          <a:lstStyle/>
          <a:p>
            <a:r>
              <a:rPr lang="en-US" sz="2400" b="0" i="0" dirty="0" smtClean="0">
                <a:solidFill>
                  <a:srgbClr val="444444"/>
                </a:solidFill>
                <a:effectLst/>
                <a:latin typeface="arial" panose="020B0604020202020204" pitchFamily="34" charset="0"/>
              </a:rPr>
              <a:t>However, the </a:t>
            </a:r>
            <a:r>
              <a:rPr lang="en-US" sz="2400" b="0" i="1" dirty="0" smtClean="0">
                <a:solidFill>
                  <a:srgbClr val="444444"/>
                </a:solidFill>
                <a:effectLst/>
                <a:latin typeface="arial" panose="020B0604020202020204" pitchFamily="34" charset="0"/>
              </a:rPr>
              <a:t>Cancer Letter</a:t>
            </a:r>
            <a:r>
              <a:rPr lang="en-US" sz="2400" b="0" i="0" dirty="0" smtClean="0">
                <a:solidFill>
                  <a:srgbClr val="444444"/>
                </a:solidFill>
                <a:effectLst/>
                <a:latin typeface="arial" panose="020B0604020202020204" pitchFamily="34" charset="0"/>
              </a:rPr>
              <a:t> editorialists have damning words for Duke about the handling of the protracted scandal.</a:t>
            </a:r>
          </a:p>
          <a:p>
            <a:endParaRPr lang="en-US" sz="2400" b="0" i="0" dirty="0" smtClean="0">
              <a:solidFill>
                <a:srgbClr val="444444"/>
              </a:solidFill>
              <a:effectLst/>
              <a:latin typeface="arial" panose="020B0604020202020204" pitchFamily="34" charset="0"/>
            </a:endParaRPr>
          </a:p>
          <a:p>
            <a:r>
              <a:rPr lang="en-US" sz="2400" b="0" i="0" dirty="0" smtClean="0">
                <a:solidFill>
                  <a:srgbClr val="444444"/>
                </a:solidFill>
                <a:effectLst/>
                <a:latin typeface="arial" panose="020B0604020202020204" pitchFamily="34" charset="0"/>
              </a:rPr>
              <a:t>"This case is about as serious as one can imagine at the individual level. At the institutional level, it is beyond disappointing at every turn: in handing an internal whistleblower; in responding to credible, serious, and repeated external scientific queries; in managing the multiple conflicts of interest in the situation; in limiting the information available to an interim scientific review; in how its leaders testified to an IOM review committee; in its legal responses," the pair write.</a:t>
            </a:r>
            <a:endParaRPr lang="en-US" sz="2400" b="0" i="0" dirty="0">
              <a:solidFill>
                <a:srgbClr val="444444"/>
              </a:solidFill>
              <a:effectLst/>
              <a:latin typeface="arial" panose="020B0604020202020204" pitchFamily="34" charset="0"/>
            </a:endParaRPr>
          </a:p>
        </p:txBody>
      </p:sp>
    </p:spTree>
    <p:extLst>
      <p:ext uri="{BB962C8B-B14F-4D97-AF65-F5344CB8AC3E}">
        <p14:creationId xmlns:p14="http://schemas.microsoft.com/office/powerpoint/2010/main" val="345934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596" y="804860"/>
            <a:ext cx="8750808" cy="5846706"/>
          </a:xfrm>
          <a:prstGeom prst="rect">
            <a:avLst/>
          </a:prstGeom>
        </p:spPr>
      </p:pic>
      <p:sp>
        <p:nvSpPr>
          <p:cNvPr id="3" name="Rectangle 2"/>
          <p:cNvSpPr/>
          <p:nvPr/>
        </p:nvSpPr>
        <p:spPr>
          <a:xfrm>
            <a:off x="196596" y="89664"/>
            <a:ext cx="8408894" cy="646331"/>
          </a:xfrm>
          <a:prstGeom prst="rect">
            <a:avLst/>
          </a:prstGeom>
        </p:spPr>
        <p:txBody>
          <a:bodyPr wrap="square">
            <a:spAutoFit/>
          </a:bodyPr>
          <a:lstStyle/>
          <a:p>
            <a:r>
              <a:rPr lang="en-US" dirty="0">
                <a:hlinkClick r:id="rId3"/>
              </a:rPr>
              <a:t>http://retractionwatch.com/2012/08/20/anil-potti-resurfaces-with-job-at-north-dakota-cancer-center</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350042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800" y="-651500"/>
            <a:ext cx="7772400" cy="7509500"/>
          </a:xfrm>
          <a:prstGeom prst="rect">
            <a:avLst/>
          </a:prstGeom>
        </p:spPr>
      </p:pic>
    </p:spTree>
    <p:extLst>
      <p:ext uri="{BB962C8B-B14F-4D97-AF65-F5344CB8AC3E}">
        <p14:creationId xmlns:p14="http://schemas.microsoft.com/office/powerpoint/2010/main" val="1204242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529" y="671908"/>
            <a:ext cx="8778240" cy="6186092"/>
          </a:xfrm>
          <a:prstGeom prst="rect">
            <a:avLst/>
          </a:prstGeom>
        </p:spPr>
      </p:pic>
      <p:sp>
        <p:nvSpPr>
          <p:cNvPr id="3" name="Rectangle 2"/>
          <p:cNvSpPr/>
          <p:nvPr/>
        </p:nvSpPr>
        <p:spPr>
          <a:xfrm>
            <a:off x="270528" y="136392"/>
            <a:ext cx="8289010" cy="461665"/>
          </a:xfrm>
          <a:prstGeom prst="rect">
            <a:avLst/>
          </a:prstGeom>
        </p:spPr>
        <p:txBody>
          <a:bodyPr wrap="square">
            <a:spAutoFit/>
          </a:bodyPr>
          <a:lstStyle/>
          <a:p>
            <a:r>
              <a:rPr lang="en-US" sz="2400" dirty="0">
                <a:hlinkClick r:id="rId3"/>
              </a:rPr>
              <a:t>http://</a:t>
            </a:r>
            <a:r>
              <a:rPr lang="en-US" sz="2400" dirty="0" smtClean="0">
                <a:hlinkClick r:id="rId3"/>
              </a:rPr>
              <a:t>www.nature.com/nm/journal/v12/n11/full/nm1491.html</a:t>
            </a:r>
            <a:r>
              <a:rPr lang="en-US" sz="2400" dirty="0" smtClean="0"/>
              <a:t> </a:t>
            </a:r>
            <a:endParaRPr lang="en-US" sz="2400" dirty="0"/>
          </a:p>
        </p:txBody>
      </p:sp>
    </p:spTree>
    <p:extLst>
      <p:ext uri="{BB962C8B-B14F-4D97-AF65-F5344CB8AC3E}">
        <p14:creationId xmlns:p14="http://schemas.microsoft.com/office/powerpoint/2010/main" val="35376717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773" y="3654895"/>
            <a:ext cx="8584835" cy="3046988"/>
          </a:xfrm>
          <a:prstGeom prst="rect">
            <a:avLst/>
          </a:prstGeom>
        </p:spPr>
        <p:txBody>
          <a:bodyPr wrap="square">
            <a:spAutoFit/>
          </a:bodyPr>
          <a:lstStyle/>
          <a:p>
            <a:r>
              <a:rPr lang="en-US" sz="2400" b="0" i="0" dirty="0" smtClean="0">
                <a:solidFill>
                  <a:srgbClr val="000000"/>
                </a:solidFill>
                <a:effectLst/>
                <a:latin typeface="georgia" panose="02040502050405020303" pitchFamily="18" charset="0"/>
              </a:rPr>
              <a:t>This case is about as serious as one can imagine at the individual level. At the institutional level, it is beyond disappointing at every turn: in handing an internal whistleblower, in responding to credible, serious and repeated external scientific queries, in managing the multiple conflicts of interest in the situation, in limiting the information available to an interim scientific review, in how its leaders testified to an IOM review committee, in its legal responses.</a:t>
            </a:r>
            <a:endParaRPr lang="en-US" sz="2400" dirty="0"/>
          </a:p>
        </p:txBody>
      </p:sp>
      <p:sp>
        <p:nvSpPr>
          <p:cNvPr id="3" name="Rectangle 2"/>
          <p:cNvSpPr/>
          <p:nvPr/>
        </p:nvSpPr>
        <p:spPr>
          <a:xfrm>
            <a:off x="238547" y="284046"/>
            <a:ext cx="5865965" cy="461665"/>
          </a:xfrm>
          <a:prstGeom prst="rect">
            <a:avLst/>
          </a:prstGeom>
        </p:spPr>
        <p:txBody>
          <a:bodyPr wrap="none">
            <a:spAutoFit/>
          </a:bodyPr>
          <a:lstStyle/>
          <a:p>
            <a:r>
              <a:rPr lang="en-US" sz="2400" dirty="0" smtClean="0">
                <a:hlinkClick r:id="rId2"/>
              </a:rPr>
              <a:t>http://cancerletter.com/articles/20151113_2</a:t>
            </a:r>
            <a:r>
              <a:rPr lang="en-US" sz="2400" dirty="0" smtClean="0"/>
              <a:t> </a:t>
            </a:r>
            <a:endParaRPr lang="en-US" sz="2400" dirty="0"/>
          </a:p>
        </p:txBody>
      </p:sp>
      <p:pic>
        <p:nvPicPr>
          <p:cNvPr id="4" name="Picture 3"/>
          <p:cNvPicPr>
            <a:picLocks noChangeAspect="1"/>
          </p:cNvPicPr>
          <p:nvPr/>
        </p:nvPicPr>
        <p:blipFill>
          <a:blip r:embed="rId3"/>
          <a:stretch>
            <a:fillRect/>
          </a:stretch>
        </p:blipFill>
        <p:spPr>
          <a:xfrm>
            <a:off x="190773" y="2220623"/>
            <a:ext cx="8594439" cy="1280160"/>
          </a:xfrm>
          <a:prstGeom prst="rect">
            <a:avLst/>
          </a:prstGeom>
        </p:spPr>
      </p:pic>
      <p:pic>
        <p:nvPicPr>
          <p:cNvPr id="5" name="Picture 4"/>
          <p:cNvPicPr>
            <a:picLocks noChangeAspect="1"/>
          </p:cNvPicPr>
          <p:nvPr/>
        </p:nvPicPr>
        <p:blipFill>
          <a:blip r:embed="rId4"/>
          <a:stretch>
            <a:fillRect/>
          </a:stretch>
        </p:blipFill>
        <p:spPr>
          <a:xfrm>
            <a:off x="186595" y="776188"/>
            <a:ext cx="8474036" cy="1280160"/>
          </a:xfrm>
          <a:prstGeom prst="rect">
            <a:avLst/>
          </a:prstGeom>
        </p:spPr>
      </p:pic>
    </p:spTree>
    <p:extLst>
      <p:ext uri="{BB962C8B-B14F-4D97-AF65-F5344CB8AC3E}">
        <p14:creationId xmlns:p14="http://schemas.microsoft.com/office/powerpoint/2010/main" val="19626950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389" y="3934716"/>
            <a:ext cx="8479580" cy="1569660"/>
          </a:xfrm>
          <a:prstGeom prst="rect">
            <a:avLst/>
          </a:prstGeom>
        </p:spPr>
        <p:txBody>
          <a:bodyPr wrap="square">
            <a:spAutoFit/>
          </a:bodyPr>
          <a:lstStyle/>
          <a:p>
            <a:r>
              <a:rPr lang="en-US" sz="2400" dirty="0" smtClean="0">
                <a:hlinkClick r:id="rId2"/>
              </a:rPr>
              <a:t>http://www.biomedicalcomputationreview.org/7/2/9.pdf</a:t>
            </a:r>
            <a:r>
              <a:rPr lang="en-US" sz="2400" dirty="0" smtClean="0"/>
              <a:t> </a:t>
            </a:r>
          </a:p>
          <a:p>
            <a:endParaRPr lang="en-US" sz="2400" dirty="0"/>
          </a:p>
          <a:p>
            <a:r>
              <a:rPr lang="en-US" sz="2400" b="1" dirty="0" smtClean="0">
                <a:hlinkClick r:id="rId2"/>
              </a:rPr>
              <a:t>ERROR</a:t>
            </a:r>
            <a:r>
              <a:rPr lang="en-US" sz="2400" b="1" dirty="0">
                <a:hlinkClick r:id="rId2"/>
              </a:rPr>
              <a:t>! What biomedical computing can learn from its mistakes</a:t>
            </a:r>
            <a:br>
              <a:rPr lang="en-US" sz="2400" b="1" dirty="0">
                <a:hlinkClick r:id="rId2"/>
              </a:rPr>
            </a:br>
            <a:r>
              <a:rPr lang="en-US" sz="2400" dirty="0">
                <a:hlinkClick r:id="rId2"/>
              </a:rPr>
              <a:t>BY KRISTIN SAINANI, PhD</a:t>
            </a:r>
            <a:endParaRPr lang="en-US" sz="2400" dirty="0"/>
          </a:p>
        </p:txBody>
      </p:sp>
      <p:sp>
        <p:nvSpPr>
          <p:cNvPr id="3" name="TextBox 2"/>
          <p:cNvSpPr txBox="1"/>
          <p:nvPr/>
        </p:nvSpPr>
        <p:spPr>
          <a:xfrm>
            <a:off x="515389" y="739833"/>
            <a:ext cx="8154786" cy="2677656"/>
          </a:xfrm>
          <a:prstGeom prst="rect">
            <a:avLst/>
          </a:prstGeom>
          <a:noFill/>
        </p:spPr>
        <p:txBody>
          <a:bodyPr wrap="square" rtlCol="0">
            <a:spAutoFit/>
          </a:bodyPr>
          <a:lstStyle/>
          <a:p>
            <a:r>
              <a:rPr lang="en-US" sz="2400" dirty="0" smtClean="0"/>
              <a:t>Cite original source.</a:t>
            </a:r>
          </a:p>
          <a:p>
            <a:endParaRPr lang="en-US" sz="2400" dirty="0"/>
          </a:p>
          <a:p>
            <a:r>
              <a:rPr lang="en-US" sz="2400" dirty="0" smtClean="0"/>
              <a:t>Cite everything including figures (</a:t>
            </a:r>
            <a:r>
              <a:rPr lang="en-US" sz="2400" dirty="0" err="1" smtClean="0"/>
              <a:t>copywrite</a:t>
            </a:r>
            <a:r>
              <a:rPr lang="en-US" sz="2400" dirty="0" smtClean="0"/>
              <a:t> might not allow modifying figures – but even if modified, must still be referenced)</a:t>
            </a:r>
          </a:p>
          <a:p>
            <a:endParaRPr lang="en-US" sz="2400" dirty="0"/>
          </a:p>
          <a:p>
            <a:r>
              <a:rPr lang="en-US" sz="2400" dirty="0" smtClean="0"/>
              <a:t>For more info:</a:t>
            </a:r>
            <a:endParaRPr lang="en-US" sz="2400" dirty="0"/>
          </a:p>
        </p:txBody>
      </p:sp>
    </p:spTree>
    <p:extLst>
      <p:ext uri="{BB962C8B-B14F-4D97-AF65-F5344CB8AC3E}">
        <p14:creationId xmlns:p14="http://schemas.microsoft.com/office/powerpoint/2010/main" val="28031144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909423"/>
            <a:ext cx="8443398" cy="2308324"/>
          </a:xfrm>
          <a:prstGeom prst="rect">
            <a:avLst/>
          </a:prstGeom>
        </p:spPr>
        <p:txBody>
          <a:bodyPr wrap="square">
            <a:spAutoFit/>
          </a:bodyPr>
          <a:lstStyle/>
          <a:p>
            <a:r>
              <a:rPr lang="en-US" sz="2400" b="0" i="0" u="none" strike="noStrike" baseline="0" dirty="0" smtClean="0">
                <a:solidFill>
                  <a:srgbClr val="000000"/>
                </a:solidFill>
                <a:latin typeface="Times-Roman"/>
              </a:rPr>
              <a:t>We now require most of our reports to be written using </a:t>
            </a:r>
            <a:r>
              <a:rPr lang="en-US" sz="2400" b="0" i="1" u="none" strike="noStrike" baseline="0" dirty="0" err="1" smtClean="0">
                <a:solidFill>
                  <a:srgbClr val="000000"/>
                </a:solidFill>
                <a:latin typeface="Times-Italic"/>
              </a:rPr>
              <a:t>Sweave</a:t>
            </a:r>
            <a:r>
              <a:rPr lang="en-US" sz="2400" b="0" i="1" u="none" strike="noStrike" baseline="0" dirty="0" smtClean="0">
                <a:solidFill>
                  <a:srgbClr val="000000"/>
                </a:solidFill>
                <a:latin typeface="Times-Italic"/>
              </a:rPr>
              <a:t> </a:t>
            </a:r>
            <a:r>
              <a:rPr lang="en-US" sz="2400" b="0" i="0" u="none" strike="noStrike" baseline="0" dirty="0" smtClean="0">
                <a:solidFill>
                  <a:srgbClr val="000000"/>
                </a:solidFill>
                <a:latin typeface="Times-Roman"/>
              </a:rPr>
              <a:t>[</a:t>
            </a:r>
            <a:r>
              <a:rPr lang="en-US" sz="2400" b="0" i="0" u="none" strike="noStrike" baseline="0" dirty="0" err="1" smtClean="0">
                <a:solidFill>
                  <a:srgbClr val="000064"/>
                </a:solidFill>
                <a:latin typeface="Times-Roman"/>
              </a:rPr>
              <a:t>Leisch</a:t>
            </a:r>
            <a:r>
              <a:rPr lang="en-US" sz="2400" b="0" i="0" u="none" strike="noStrike" baseline="0" dirty="0" smtClean="0">
                <a:solidFill>
                  <a:srgbClr val="000000"/>
                </a:solidFill>
                <a:latin typeface="Times-Roman"/>
              </a:rPr>
              <a:t>(</a:t>
            </a:r>
            <a:r>
              <a:rPr lang="en-US" sz="2400" b="0" i="0" u="none" strike="noStrike" baseline="0" dirty="0" smtClean="0">
                <a:solidFill>
                  <a:srgbClr val="000064"/>
                </a:solidFill>
                <a:latin typeface="Times-Roman"/>
              </a:rPr>
              <a:t>2002</a:t>
            </a:r>
            <a:r>
              <a:rPr lang="en-US" sz="2400" b="0" i="0" u="none" strike="noStrike" baseline="0" dirty="0" smtClean="0">
                <a:solidFill>
                  <a:srgbClr val="000000"/>
                </a:solidFill>
                <a:latin typeface="Times-Roman"/>
              </a:rPr>
              <a:t>)], a literate programming combination of L</a:t>
            </a:r>
            <a:r>
              <a:rPr lang="en-US" sz="1400" b="0" i="0" u="none" strike="noStrike" baseline="0" dirty="0" smtClean="0">
                <a:solidFill>
                  <a:srgbClr val="000000"/>
                </a:solidFill>
                <a:latin typeface="Times-Roman"/>
              </a:rPr>
              <a:t>A</a:t>
            </a:r>
            <a:r>
              <a:rPr lang="en-US" sz="2400" b="0" i="0" u="none" strike="noStrike" baseline="0" dirty="0" smtClean="0">
                <a:solidFill>
                  <a:srgbClr val="000000"/>
                </a:solidFill>
                <a:latin typeface="Times-Roman"/>
              </a:rPr>
              <a:t>TEX source and R [</a:t>
            </a:r>
            <a:r>
              <a:rPr lang="en-US" sz="2400" b="0" i="0" u="none" strike="noStrike" baseline="0" dirty="0" smtClean="0">
                <a:solidFill>
                  <a:srgbClr val="000064"/>
                </a:solidFill>
                <a:latin typeface="Times-Roman"/>
              </a:rPr>
              <a:t>R Development</a:t>
            </a:r>
            <a:r>
              <a:rPr lang="en-US" sz="2400" b="0" i="0" u="none" strike="noStrike" dirty="0" smtClean="0">
                <a:solidFill>
                  <a:srgbClr val="000064"/>
                </a:solidFill>
                <a:latin typeface="Times-Roman"/>
              </a:rPr>
              <a:t> </a:t>
            </a:r>
            <a:r>
              <a:rPr lang="en-US" sz="2400" b="0" i="0" u="none" strike="noStrike" baseline="0" dirty="0" smtClean="0">
                <a:solidFill>
                  <a:srgbClr val="000064"/>
                </a:solidFill>
                <a:latin typeface="Times-Roman"/>
              </a:rPr>
              <a:t>Core Team </a:t>
            </a:r>
            <a:r>
              <a:rPr lang="en-US" sz="2400" b="0" i="0" u="none" strike="noStrike" baseline="0" dirty="0" smtClean="0">
                <a:solidFill>
                  <a:srgbClr val="000000"/>
                </a:solidFill>
                <a:latin typeface="Times-Roman"/>
              </a:rPr>
              <a:t>(</a:t>
            </a:r>
            <a:r>
              <a:rPr lang="en-US" sz="2400" b="0" i="0" u="none" strike="noStrike" baseline="0" dirty="0" smtClean="0">
                <a:solidFill>
                  <a:srgbClr val="000064"/>
                </a:solidFill>
                <a:latin typeface="Times-Roman"/>
              </a:rPr>
              <a:t>2008</a:t>
            </a:r>
            <a:r>
              <a:rPr lang="en-US" sz="2400" b="0" i="0" u="none" strike="noStrike" baseline="0" dirty="0" smtClean="0">
                <a:solidFill>
                  <a:srgbClr val="000000"/>
                </a:solidFill>
                <a:latin typeface="Times-Roman"/>
              </a:rPr>
              <a:t>)] code (</a:t>
            </a:r>
            <a:r>
              <a:rPr lang="en-US" sz="2400" b="0" i="0" u="none" strike="noStrike" baseline="0" dirty="0" err="1" smtClean="0">
                <a:solidFill>
                  <a:srgbClr val="000000"/>
                </a:solidFill>
                <a:latin typeface="Times-Roman"/>
              </a:rPr>
              <a:t>SASweave</a:t>
            </a:r>
            <a:r>
              <a:rPr lang="en-US" sz="2400" b="0" i="0" u="none" strike="noStrike" baseline="0" dirty="0" smtClean="0">
                <a:solidFill>
                  <a:srgbClr val="000000"/>
                </a:solidFill>
                <a:latin typeface="Times-Roman"/>
              </a:rPr>
              <a:t> and </a:t>
            </a:r>
            <a:r>
              <a:rPr lang="en-US" sz="2400" b="0" i="0" u="none" strike="noStrike" baseline="0" dirty="0" err="1" smtClean="0">
                <a:solidFill>
                  <a:srgbClr val="000000"/>
                </a:solidFill>
                <a:latin typeface="Times-Roman"/>
              </a:rPr>
              <a:t>odfWeave</a:t>
            </a:r>
            <a:r>
              <a:rPr lang="en-US" sz="2400" b="0" i="0" u="none" strike="noStrike" baseline="0" dirty="0" smtClean="0">
                <a:solidFill>
                  <a:srgbClr val="000000"/>
                </a:solidFill>
                <a:latin typeface="Times-Roman"/>
              </a:rPr>
              <a:t> are also available) so</a:t>
            </a:r>
          </a:p>
          <a:p>
            <a:r>
              <a:rPr lang="en-US" sz="2400" b="0" i="0" u="none" strike="noStrike" baseline="0" dirty="0" smtClean="0">
                <a:solidFill>
                  <a:srgbClr val="000000"/>
                </a:solidFill>
                <a:latin typeface="Times-Roman"/>
              </a:rPr>
              <a:t>that we can rerun the reports as needed and get the same results.</a:t>
            </a:r>
            <a:endParaRPr lang="en-US" sz="2400" dirty="0"/>
          </a:p>
        </p:txBody>
      </p:sp>
      <p:pic>
        <p:nvPicPr>
          <p:cNvPr id="3" name="Picture 2"/>
          <p:cNvPicPr>
            <a:picLocks noChangeAspect="1"/>
          </p:cNvPicPr>
          <p:nvPr/>
        </p:nvPicPr>
        <p:blipFill>
          <a:blip r:embed="rId2"/>
          <a:stretch>
            <a:fillRect/>
          </a:stretch>
        </p:blipFill>
        <p:spPr>
          <a:xfrm>
            <a:off x="1250751" y="13986"/>
            <a:ext cx="6317316" cy="2560320"/>
          </a:xfrm>
          <a:prstGeom prst="rect">
            <a:avLst/>
          </a:prstGeom>
        </p:spPr>
      </p:pic>
      <p:sp>
        <p:nvSpPr>
          <p:cNvPr id="4" name="Rectangle 3"/>
          <p:cNvSpPr/>
          <p:nvPr/>
        </p:nvSpPr>
        <p:spPr>
          <a:xfrm>
            <a:off x="4160420" y="33721"/>
            <a:ext cx="4740177" cy="830997"/>
          </a:xfrm>
          <a:prstGeom prst="rect">
            <a:avLst/>
          </a:prstGeom>
        </p:spPr>
        <p:txBody>
          <a:bodyPr wrap="square">
            <a:spAutoFit/>
          </a:bodyPr>
          <a:lstStyle/>
          <a:p>
            <a:r>
              <a:rPr lang="en-US" sz="2400" dirty="0" smtClean="0">
                <a:hlinkClick r:id="rId3"/>
              </a:rPr>
              <a:t>http://projecteuclid.org/download/pdfview_1/euclid.aoas/1267453942</a:t>
            </a:r>
            <a:r>
              <a:rPr lang="en-US" sz="2400" dirty="0" smtClean="0"/>
              <a:t> </a:t>
            </a:r>
            <a:endParaRPr lang="en-US" sz="2400" dirty="0"/>
          </a:p>
        </p:txBody>
      </p:sp>
      <p:sp>
        <p:nvSpPr>
          <p:cNvPr id="5" name="Rectangle 4"/>
          <p:cNvSpPr/>
          <p:nvPr/>
        </p:nvSpPr>
        <p:spPr>
          <a:xfrm>
            <a:off x="2845448" y="5206141"/>
            <a:ext cx="6019405" cy="1354217"/>
          </a:xfrm>
          <a:prstGeom prst="rect">
            <a:avLst/>
          </a:prstGeom>
          <a:solidFill>
            <a:schemeClr val="accent2">
              <a:lumMod val="20000"/>
              <a:lumOff val="80000"/>
            </a:schemeClr>
          </a:solidFill>
        </p:spPr>
        <p:txBody>
          <a:bodyPr wrap="none">
            <a:spAutoFit/>
          </a:bodyPr>
          <a:lstStyle/>
          <a:p>
            <a:pPr>
              <a:spcAft>
                <a:spcPts val="600"/>
              </a:spcAft>
            </a:pPr>
            <a:r>
              <a:rPr lang="en-US" sz="2400" dirty="0" smtClean="0">
                <a:hlinkClick r:id="rId4"/>
              </a:rPr>
              <a:t>http://www.statistik.lmu.de/~leisch/Sweave/</a:t>
            </a:r>
            <a:r>
              <a:rPr lang="en-US" sz="2400" dirty="0" smtClean="0"/>
              <a:t>   </a:t>
            </a:r>
          </a:p>
          <a:p>
            <a:pPr>
              <a:spcAft>
                <a:spcPts val="600"/>
              </a:spcAft>
            </a:pPr>
            <a:r>
              <a:rPr lang="en-US" sz="2400" dirty="0"/>
              <a:t> </a:t>
            </a:r>
            <a:r>
              <a:rPr lang="en-US" sz="2400" dirty="0" smtClean="0"/>
              <a:t>     help</a:t>
            </a:r>
            <a:r>
              <a:rPr lang="en-US" sz="2400" dirty="0"/>
              <a:t>("</a:t>
            </a:r>
            <a:r>
              <a:rPr lang="en-US" sz="2400" dirty="0" err="1"/>
              <a:t>Sweave</a:t>
            </a:r>
            <a:r>
              <a:rPr lang="en-US" sz="2400" dirty="0"/>
              <a:t>", package="</a:t>
            </a:r>
            <a:r>
              <a:rPr lang="en-US" sz="2400" dirty="0" err="1"/>
              <a:t>utils</a:t>
            </a:r>
            <a:r>
              <a:rPr lang="en-US" sz="2400" dirty="0" smtClean="0"/>
              <a:t>")</a:t>
            </a:r>
          </a:p>
          <a:p>
            <a:pPr>
              <a:spcAft>
                <a:spcPts val="600"/>
              </a:spcAft>
            </a:pPr>
            <a:r>
              <a:rPr lang="en-US" sz="2400" dirty="0" smtClean="0">
                <a:hlinkClick r:id="rId5"/>
              </a:rPr>
              <a:t>http://yihui.name/knitr/</a:t>
            </a:r>
            <a:r>
              <a:rPr lang="en-US" sz="2400" dirty="0" smtClean="0"/>
              <a:t> </a:t>
            </a:r>
            <a:endParaRPr lang="en-US" sz="2400" dirty="0"/>
          </a:p>
        </p:txBody>
      </p:sp>
    </p:spTree>
    <p:extLst>
      <p:ext uri="{BB962C8B-B14F-4D97-AF65-F5344CB8AC3E}">
        <p14:creationId xmlns:p14="http://schemas.microsoft.com/office/powerpoint/2010/main" val="827650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050" y="150495"/>
            <a:ext cx="8770117" cy="2834640"/>
          </a:xfrm>
          <a:prstGeom prst="rect">
            <a:avLst/>
          </a:prstGeom>
        </p:spPr>
      </p:pic>
      <p:sp>
        <p:nvSpPr>
          <p:cNvPr id="3" name="Rectangle 2"/>
          <p:cNvSpPr/>
          <p:nvPr/>
        </p:nvSpPr>
        <p:spPr>
          <a:xfrm>
            <a:off x="45633" y="562187"/>
            <a:ext cx="8988950" cy="430887"/>
          </a:xfrm>
          <a:prstGeom prst="rect">
            <a:avLst/>
          </a:prstGeom>
        </p:spPr>
        <p:txBody>
          <a:bodyPr wrap="square">
            <a:spAutoFit/>
          </a:bodyPr>
          <a:lstStyle/>
          <a:p>
            <a:r>
              <a:rPr lang="en-US" sz="2200" dirty="0">
                <a:hlinkClick r:id="rId3"/>
              </a:rPr>
              <a:t>http://</a:t>
            </a:r>
            <a:r>
              <a:rPr lang="en-US" sz="2200" dirty="0" smtClean="0">
                <a:hlinkClick r:id="rId3"/>
              </a:rPr>
              <a:t>www.nature.com/naturejobs/science/articles/10.1038/nj7396-137a</a:t>
            </a:r>
            <a:r>
              <a:rPr lang="en-US" sz="2200" dirty="0" smtClean="0"/>
              <a:t> </a:t>
            </a:r>
            <a:endParaRPr lang="en-US" sz="2200" dirty="0"/>
          </a:p>
        </p:txBody>
      </p:sp>
      <p:pic>
        <p:nvPicPr>
          <p:cNvPr id="4" name="Picture 3"/>
          <p:cNvPicPr>
            <a:picLocks noChangeAspect="1"/>
          </p:cNvPicPr>
          <p:nvPr/>
        </p:nvPicPr>
        <p:blipFill>
          <a:blip r:embed="rId4"/>
          <a:stretch>
            <a:fillRect/>
          </a:stretch>
        </p:blipFill>
        <p:spPr>
          <a:xfrm>
            <a:off x="45633" y="3483188"/>
            <a:ext cx="9077921" cy="2103120"/>
          </a:xfrm>
          <a:prstGeom prst="rect">
            <a:avLst/>
          </a:prstGeom>
        </p:spPr>
      </p:pic>
      <p:sp>
        <p:nvSpPr>
          <p:cNvPr id="5" name="Rectangle 4"/>
          <p:cNvSpPr/>
          <p:nvPr/>
        </p:nvSpPr>
        <p:spPr>
          <a:xfrm>
            <a:off x="47414" y="3065194"/>
            <a:ext cx="8913707" cy="430887"/>
          </a:xfrm>
          <a:prstGeom prst="rect">
            <a:avLst/>
          </a:prstGeom>
        </p:spPr>
        <p:txBody>
          <a:bodyPr wrap="square">
            <a:spAutoFit/>
          </a:bodyPr>
          <a:lstStyle/>
          <a:p>
            <a:r>
              <a:rPr lang="en-US" sz="2200" dirty="0">
                <a:hlinkClick r:id="rId5"/>
              </a:rPr>
              <a:t>http://</a:t>
            </a:r>
            <a:r>
              <a:rPr lang="en-US" sz="2200" dirty="0" smtClean="0">
                <a:hlinkClick r:id="rId5"/>
              </a:rPr>
              <a:t>journals.plos.org/plosone/article?id=10.1371/journal.pone.0005738</a:t>
            </a:r>
            <a:r>
              <a:rPr lang="en-US" sz="2200" dirty="0" smtClean="0"/>
              <a:t> </a:t>
            </a:r>
            <a:endParaRPr lang="en-US" sz="2200" dirty="0"/>
          </a:p>
        </p:txBody>
      </p:sp>
      <p:cxnSp>
        <p:nvCxnSpPr>
          <p:cNvPr id="7" name="Straight Connector 6"/>
          <p:cNvCxnSpPr/>
          <p:nvPr/>
        </p:nvCxnSpPr>
        <p:spPr>
          <a:xfrm>
            <a:off x="0" y="3034453"/>
            <a:ext cx="9123554" cy="40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03199" y="5686232"/>
            <a:ext cx="8831383" cy="923330"/>
          </a:xfrm>
          <a:prstGeom prst="rect">
            <a:avLst/>
          </a:prstGeom>
        </p:spPr>
        <p:txBody>
          <a:bodyPr wrap="square">
            <a:spAutoFit/>
          </a:bodyPr>
          <a:lstStyle/>
          <a:p>
            <a:r>
              <a:rPr lang="en-US" dirty="0"/>
              <a:t>A pooled weighted average of 1.97% (N = 7, 95%CI: 0.86–4.45) of scientists admitted to have fabricated, falsified or modified data or results at least once –a serious form of misconduct by any standard– and up to 33.7% admitted other questionable research practices. </a:t>
            </a:r>
          </a:p>
        </p:txBody>
      </p:sp>
    </p:spTree>
    <p:extLst>
      <p:ext uri="{BB962C8B-B14F-4D97-AF65-F5344CB8AC3E}">
        <p14:creationId xmlns:p14="http://schemas.microsoft.com/office/powerpoint/2010/main" val="20332365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797" y="1886902"/>
            <a:ext cx="9125712" cy="3532714"/>
          </a:xfrm>
          <a:prstGeom prst="rect">
            <a:avLst/>
          </a:prstGeom>
        </p:spPr>
      </p:pic>
      <p:sp>
        <p:nvSpPr>
          <p:cNvPr id="3" name="Rectangle 2"/>
          <p:cNvSpPr/>
          <p:nvPr/>
        </p:nvSpPr>
        <p:spPr>
          <a:xfrm>
            <a:off x="796833" y="650018"/>
            <a:ext cx="7241177" cy="461665"/>
          </a:xfrm>
          <a:prstGeom prst="rect">
            <a:avLst/>
          </a:prstGeom>
        </p:spPr>
        <p:txBody>
          <a:bodyPr wrap="square">
            <a:spAutoFit/>
          </a:bodyPr>
          <a:lstStyle/>
          <a:p>
            <a:r>
              <a:rPr lang="en-US" sz="2400" dirty="0">
                <a:hlinkClick r:id="rId3"/>
              </a:rPr>
              <a:t>http://</a:t>
            </a:r>
            <a:r>
              <a:rPr lang="en-US" sz="2400" dirty="0" smtClean="0">
                <a:hlinkClick r:id="rId3"/>
              </a:rPr>
              <a:t>dana.org/Cerebrum/Default.aspx?id=39490</a:t>
            </a:r>
            <a:r>
              <a:rPr lang="en-US" sz="2400" dirty="0" smtClean="0"/>
              <a:t> </a:t>
            </a:r>
            <a:endParaRPr lang="en-US" sz="2400" dirty="0"/>
          </a:p>
        </p:txBody>
      </p:sp>
    </p:spTree>
    <p:extLst>
      <p:ext uri="{BB962C8B-B14F-4D97-AF65-F5344CB8AC3E}">
        <p14:creationId xmlns:p14="http://schemas.microsoft.com/office/powerpoint/2010/main" val="1174962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6240"/>
            <a:ext cx="9144000" cy="5164531"/>
          </a:xfrm>
          <a:prstGeom prst="rect">
            <a:avLst/>
          </a:prstGeom>
        </p:spPr>
      </p:pic>
      <p:sp>
        <p:nvSpPr>
          <p:cNvPr id="3" name="Rectangle 2"/>
          <p:cNvSpPr/>
          <p:nvPr/>
        </p:nvSpPr>
        <p:spPr>
          <a:xfrm>
            <a:off x="232320" y="6219595"/>
            <a:ext cx="9144000" cy="369332"/>
          </a:xfrm>
          <a:prstGeom prst="rect">
            <a:avLst/>
          </a:prstGeom>
        </p:spPr>
        <p:txBody>
          <a:bodyPr wrap="square">
            <a:spAutoFit/>
          </a:bodyPr>
          <a:lstStyle/>
          <a:p>
            <a:r>
              <a:rPr lang="en-US" dirty="0" smtClean="0"/>
              <a:t>http://</a:t>
            </a:r>
            <a:r>
              <a:rPr lang="en-US" dirty="0" err="1" smtClean="0"/>
              <a:t>upload.wikimedia.org</a:t>
            </a:r>
            <a:r>
              <a:rPr lang="en-US" dirty="0" smtClean="0"/>
              <a:t>/</a:t>
            </a:r>
            <a:r>
              <a:rPr lang="en-US" dirty="0" err="1" smtClean="0"/>
              <a:t>wikipedia</a:t>
            </a:r>
            <a:r>
              <a:rPr lang="en-US" dirty="0" smtClean="0"/>
              <a:t>/commons/7/79/RPLP0_90_ClustalW_aln.gif</a:t>
            </a:r>
            <a:endParaRPr lang="en-US" dirty="0"/>
          </a:p>
        </p:txBody>
      </p:sp>
      <p:sp>
        <p:nvSpPr>
          <p:cNvPr id="4" name="TextBox 3"/>
          <p:cNvSpPr txBox="1"/>
          <p:nvPr/>
        </p:nvSpPr>
        <p:spPr>
          <a:xfrm>
            <a:off x="464650" y="216852"/>
            <a:ext cx="8162419" cy="584776"/>
          </a:xfrm>
          <a:prstGeom prst="rect">
            <a:avLst/>
          </a:prstGeom>
          <a:noFill/>
        </p:spPr>
        <p:txBody>
          <a:bodyPr wrap="square" rtlCol="0">
            <a:spAutoFit/>
          </a:bodyPr>
          <a:lstStyle/>
          <a:p>
            <a:pPr algn="ctr"/>
            <a:r>
              <a:rPr lang="en-US" sz="3200" dirty="0" smtClean="0"/>
              <a:t>Multiple sequence alignment</a:t>
            </a:r>
          </a:p>
        </p:txBody>
      </p:sp>
    </p:spTree>
    <p:extLst>
      <p:ext uri="{BB962C8B-B14F-4D97-AF65-F5344CB8AC3E}">
        <p14:creationId xmlns:p14="http://schemas.microsoft.com/office/powerpoint/2010/main" val="4788963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501" y="853797"/>
            <a:ext cx="8995499" cy="3200400"/>
          </a:xfrm>
          <a:prstGeom prst="rect">
            <a:avLst/>
          </a:prstGeom>
        </p:spPr>
      </p:pic>
      <p:sp>
        <p:nvSpPr>
          <p:cNvPr id="3" name="Rectangle 2"/>
          <p:cNvSpPr/>
          <p:nvPr/>
        </p:nvSpPr>
        <p:spPr>
          <a:xfrm>
            <a:off x="148500" y="324803"/>
            <a:ext cx="8995499" cy="400110"/>
          </a:xfrm>
          <a:prstGeom prst="rect">
            <a:avLst/>
          </a:prstGeom>
        </p:spPr>
        <p:txBody>
          <a:bodyPr wrap="square">
            <a:spAutoFit/>
          </a:bodyPr>
          <a:lstStyle/>
          <a:p>
            <a:r>
              <a:rPr lang="en-US" sz="2000" dirty="0">
                <a:hlinkClick r:id="rId3"/>
              </a:rPr>
              <a:t>http://</a:t>
            </a:r>
            <a:r>
              <a:rPr lang="en-US" sz="2000" dirty="0" smtClean="0">
                <a:hlinkClick r:id="rId3"/>
              </a:rPr>
              <a:t>www.nature.com/news/1-500-scientists-lift-the-lid-on-reproducibility-1.19970</a:t>
            </a:r>
            <a:r>
              <a:rPr lang="en-US" sz="2000" dirty="0" smtClean="0"/>
              <a:t> </a:t>
            </a:r>
            <a:endParaRPr lang="en-US" sz="2000" dirty="0"/>
          </a:p>
        </p:txBody>
      </p:sp>
      <p:sp>
        <p:nvSpPr>
          <p:cNvPr id="4" name="TextBox 3"/>
          <p:cNvSpPr txBox="1"/>
          <p:nvPr/>
        </p:nvSpPr>
        <p:spPr>
          <a:xfrm>
            <a:off x="864066" y="4183081"/>
            <a:ext cx="8028264" cy="2308324"/>
          </a:xfrm>
          <a:prstGeom prst="rect">
            <a:avLst/>
          </a:prstGeom>
          <a:noFill/>
        </p:spPr>
        <p:txBody>
          <a:bodyPr wrap="square" rtlCol="0">
            <a:spAutoFit/>
          </a:bodyPr>
          <a:lstStyle/>
          <a:p>
            <a:r>
              <a:rPr lang="en-US" sz="4800" dirty="0" smtClean="0">
                <a:solidFill>
                  <a:srgbClr val="C00000"/>
                </a:solidFill>
              </a:rPr>
              <a:t>Note the following are based on researchers </a:t>
            </a:r>
            <a:r>
              <a:rPr lang="en-US" sz="4800" b="1" dirty="0" smtClean="0">
                <a:solidFill>
                  <a:srgbClr val="C00000"/>
                </a:solidFill>
              </a:rPr>
              <a:t>opinions</a:t>
            </a:r>
            <a:r>
              <a:rPr lang="en-US" sz="4800" dirty="0" smtClean="0">
                <a:solidFill>
                  <a:srgbClr val="C00000"/>
                </a:solidFill>
              </a:rPr>
              <a:t>, </a:t>
            </a:r>
          </a:p>
          <a:p>
            <a:r>
              <a:rPr lang="en-US" sz="4800" b="1" dirty="0" smtClean="0">
                <a:solidFill>
                  <a:srgbClr val="C00000"/>
                </a:solidFill>
              </a:rPr>
              <a:t>not</a:t>
            </a:r>
            <a:r>
              <a:rPr lang="en-US" sz="4800" dirty="0" smtClean="0">
                <a:solidFill>
                  <a:srgbClr val="C00000"/>
                </a:solidFill>
              </a:rPr>
              <a:t> actual facts</a:t>
            </a:r>
            <a:endParaRPr lang="en-US" sz="4800" dirty="0" smtClean="0">
              <a:solidFill>
                <a:srgbClr val="C00000"/>
              </a:solidFill>
            </a:endParaRPr>
          </a:p>
        </p:txBody>
      </p:sp>
    </p:spTree>
    <p:extLst>
      <p:ext uri="{BB962C8B-B14F-4D97-AF65-F5344CB8AC3E}">
        <p14:creationId xmlns:p14="http://schemas.microsoft.com/office/powerpoint/2010/main" val="1583070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279"/>
            <a:ext cx="6287370" cy="5486400"/>
          </a:xfrm>
          <a:prstGeom prst="rect">
            <a:avLst/>
          </a:prstGeom>
        </p:spPr>
      </p:pic>
      <p:pic>
        <p:nvPicPr>
          <p:cNvPr id="3" name="Picture 2"/>
          <p:cNvPicPr>
            <a:picLocks noChangeAspect="1"/>
          </p:cNvPicPr>
          <p:nvPr/>
        </p:nvPicPr>
        <p:blipFill>
          <a:blip r:embed="rId3"/>
          <a:stretch>
            <a:fillRect/>
          </a:stretch>
        </p:blipFill>
        <p:spPr>
          <a:xfrm>
            <a:off x="5097714" y="629175"/>
            <a:ext cx="3909107" cy="6217920"/>
          </a:xfrm>
          <a:prstGeom prst="rect">
            <a:avLst/>
          </a:prstGeom>
        </p:spPr>
      </p:pic>
    </p:spTree>
    <p:extLst>
      <p:ext uri="{BB962C8B-B14F-4D97-AF65-F5344CB8AC3E}">
        <p14:creationId xmlns:p14="http://schemas.microsoft.com/office/powerpoint/2010/main" val="23271138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4176" y="11003"/>
            <a:ext cx="4297680" cy="6835993"/>
          </a:xfrm>
          <a:prstGeom prst="rect">
            <a:avLst/>
          </a:prstGeom>
        </p:spPr>
      </p:pic>
    </p:spTree>
    <p:extLst>
      <p:ext uri="{BB962C8B-B14F-4D97-AF65-F5344CB8AC3E}">
        <p14:creationId xmlns:p14="http://schemas.microsoft.com/office/powerpoint/2010/main" val="21205132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323850"/>
            <a:ext cx="6553200" cy="6210300"/>
          </a:xfrm>
          <a:prstGeom prst="rect">
            <a:avLst/>
          </a:prstGeom>
        </p:spPr>
      </p:pic>
    </p:spTree>
    <p:extLst>
      <p:ext uri="{BB962C8B-B14F-4D97-AF65-F5344CB8AC3E}">
        <p14:creationId xmlns:p14="http://schemas.microsoft.com/office/powerpoint/2010/main" val="28829935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2475" y="-43563"/>
            <a:ext cx="8306653" cy="6949440"/>
          </a:xfrm>
          <a:prstGeom prst="rect">
            <a:avLst/>
          </a:prstGeom>
        </p:spPr>
      </p:pic>
    </p:spTree>
    <p:extLst>
      <p:ext uri="{BB962C8B-B14F-4D97-AF65-F5344CB8AC3E}">
        <p14:creationId xmlns:p14="http://schemas.microsoft.com/office/powerpoint/2010/main" val="34316881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56" y="162887"/>
            <a:ext cx="9187681" cy="6492240"/>
          </a:xfrm>
          <a:prstGeom prst="rect">
            <a:avLst/>
          </a:prstGeom>
        </p:spPr>
      </p:pic>
    </p:spTree>
    <p:extLst>
      <p:ext uri="{BB962C8B-B14F-4D97-AF65-F5344CB8AC3E}">
        <p14:creationId xmlns:p14="http://schemas.microsoft.com/office/powerpoint/2010/main" val="19214835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43" y="0"/>
            <a:ext cx="4528101" cy="6766560"/>
          </a:xfrm>
          <a:prstGeom prst="rect">
            <a:avLst/>
          </a:prstGeom>
        </p:spPr>
      </p:pic>
      <p:pic>
        <p:nvPicPr>
          <p:cNvPr id="3" name="Picture 2"/>
          <p:cNvPicPr>
            <a:picLocks noChangeAspect="1"/>
          </p:cNvPicPr>
          <p:nvPr/>
        </p:nvPicPr>
        <p:blipFill>
          <a:blip r:embed="rId3"/>
          <a:stretch>
            <a:fillRect/>
          </a:stretch>
        </p:blipFill>
        <p:spPr>
          <a:xfrm>
            <a:off x="4341849" y="320040"/>
            <a:ext cx="4902759" cy="6126480"/>
          </a:xfrm>
          <a:prstGeom prst="rect">
            <a:avLst/>
          </a:prstGeom>
        </p:spPr>
      </p:pic>
      <p:cxnSp>
        <p:nvCxnSpPr>
          <p:cNvPr id="5" name="Straight Connector 4"/>
          <p:cNvCxnSpPr/>
          <p:nvPr/>
        </p:nvCxnSpPr>
        <p:spPr>
          <a:xfrm>
            <a:off x="4400572" y="0"/>
            <a:ext cx="0" cy="635046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02120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1728" y="161299"/>
            <a:ext cx="8254767" cy="369332"/>
          </a:xfrm>
          <a:prstGeom prst="rect">
            <a:avLst/>
          </a:prstGeom>
        </p:spPr>
        <p:txBody>
          <a:bodyPr wrap="square">
            <a:spAutoFit/>
          </a:bodyPr>
          <a:lstStyle/>
          <a:p>
            <a:r>
              <a:rPr lang="en-US" dirty="0">
                <a:hlinkClick r:id="rId3"/>
              </a:rPr>
              <a:t>https://</a:t>
            </a:r>
            <a:r>
              <a:rPr lang="en-US" dirty="0" smtClean="0">
                <a:hlinkClick r:id="rId3"/>
              </a:rPr>
              <a:t>www.nytimes.com/2017/03/08/science/cancer-carlo-croce.html</a:t>
            </a:r>
            <a:r>
              <a:rPr lang="en-US" dirty="0" smtClean="0"/>
              <a:t> </a:t>
            </a:r>
            <a:endParaRPr lang="en-US" dirty="0"/>
          </a:p>
        </p:txBody>
      </p:sp>
      <p:pic>
        <p:nvPicPr>
          <p:cNvPr id="3" name="Picture 2"/>
          <p:cNvPicPr>
            <a:picLocks noChangeAspect="1"/>
          </p:cNvPicPr>
          <p:nvPr/>
        </p:nvPicPr>
        <p:blipFill>
          <a:blip r:embed="rId4"/>
          <a:stretch>
            <a:fillRect/>
          </a:stretch>
        </p:blipFill>
        <p:spPr>
          <a:xfrm>
            <a:off x="-36872" y="627689"/>
            <a:ext cx="5114439" cy="6035040"/>
          </a:xfrm>
          <a:prstGeom prst="rect">
            <a:avLst/>
          </a:prstGeom>
          <a:solidFill>
            <a:srgbClr val="FFFF00"/>
          </a:solidFill>
        </p:spPr>
      </p:pic>
      <p:pic>
        <p:nvPicPr>
          <p:cNvPr id="4" name="Picture 3"/>
          <p:cNvPicPr>
            <a:picLocks noChangeAspect="1"/>
          </p:cNvPicPr>
          <p:nvPr/>
        </p:nvPicPr>
        <p:blipFill>
          <a:blip r:embed="rId5"/>
          <a:stretch>
            <a:fillRect/>
          </a:stretch>
        </p:blipFill>
        <p:spPr>
          <a:xfrm>
            <a:off x="4240408" y="3112593"/>
            <a:ext cx="4958755" cy="1508760"/>
          </a:xfrm>
          <a:prstGeom prst="rect">
            <a:avLst/>
          </a:prstGeom>
        </p:spPr>
      </p:pic>
      <p:pic>
        <p:nvPicPr>
          <p:cNvPr id="5" name="Picture 4"/>
          <p:cNvPicPr>
            <a:picLocks noChangeAspect="1"/>
          </p:cNvPicPr>
          <p:nvPr/>
        </p:nvPicPr>
        <p:blipFill>
          <a:blip r:embed="rId6"/>
          <a:stretch>
            <a:fillRect/>
          </a:stretch>
        </p:blipFill>
        <p:spPr>
          <a:xfrm>
            <a:off x="4195640" y="987328"/>
            <a:ext cx="4948360" cy="1417320"/>
          </a:xfrm>
          <a:prstGeom prst="rect">
            <a:avLst/>
          </a:prstGeom>
        </p:spPr>
      </p:pic>
      <p:pic>
        <p:nvPicPr>
          <p:cNvPr id="8" name="Picture 7"/>
          <p:cNvPicPr>
            <a:picLocks noChangeAspect="1"/>
          </p:cNvPicPr>
          <p:nvPr/>
        </p:nvPicPr>
        <p:blipFill>
          <a:blip r:embed="rId7"/>
          <a:stretch>
            <a:fillRect/>
          </a:stretch>
        </p:blipFill>
        <p:spPr>
          <a:xfrm>
            <a:off x="4358197" y="4621353"/>
            <a:ext cx="4818188" cy="2286000"/>
          </a:xfrm>
          <a:prstGeom prst="rect">
            <a:avLst/>
          </a:prstGeom>
        </p:spPr>
      </p:pic>
      <p:sp>
        <p:nvSpPr>
          <p:cNvPr id="6" name="Rectangle 5"/>
          <p:cNvSpPr/>
          <p:nvPr/>
        </p:nvSpPr>
        <p:spPr>
          <a:xfrm>
            <a:off x="4358197" y="6104965"/>
            <a:ext cx="1433003" cy="403411"/>
          </a:xfrm>
          <a:prstGeom prst="rect">
            <a:avLst/>
          </a:prstGeom>
          <a:solidFill>
            <a:srgbClr val="FFFF00">
              <a:alpha val="1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9878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884" y="4832181"/>
            <a:ext cx="8902232" cy="1920240"/>
          </a:xfrm>
          <a:prstGeom prst="rect">
            <a:avLst/>
          </a:prstGeom>
        </p:spPr>
      </p:pic>
      <p:pic>
        <p:nvPicPr>
          <p:cNvPr id="3" name="Picture 2"/>
          <p:cNvPicPr>
            <a:picLocks noChangeAspect="1"/>
          </p:cNvPicPr>
          <p:nvPr/>
        </p:nvPicPr>
        <p:blipFill>
          <a:blip r:embed="rId3"/>
          <a:stretch>
            <a:fillRect/>
          </a:stretch>
        </p:blipFill>
        <p:spPr>
          <a:xfrm>
            <a:off x="120884" y="35820"/>
            <a:ext cx="9000583" cy="4114800"/>
          </a:xfrm>
          <a:prstGeom prst="rect">
            <a:avLst/>
          </a:prstGeom>
        </p:spPr>
      </p:pic>
      <p:sp>
        <p:nvSpPr>
          <p:cNvPr id="4" name="Rectangle 3"/>
          <p:cNvSpPr/>
          <p:nvPr/>
        </p:nvSpPr>
        <p:spPr>
          <a:xfrm>
            <a:off x="4072854" y="924695"/>
            <a:ext cx="5767431" cy="369332"/>
          </a:xfrm>
          <a:prstGeom prst="rect">
            <a:avLst/>
          </a:prstGeom>
        </p:spPr>
        <p:txBody>
          <a:bodyPr wrap="square">
            <a:spAutoFit/>
          </a:bodyPr>
          <a:lstStyle/>
          <a:p>
            <a:r>
              <a:rPr lang="en-US" dirty="0">
                <a:hlinkClick r:id="rId4"/>
              </a:rPr>
              <a:t>http://</a:t>
            </a:r>
            <a:r>
              <a:rPr lang="en-US" dirty="0" smtClean="0">
                <a:hlinkClick r:id="rId4"/>
              </a:rPr>
              <a:t>www.pnas.org/content/102/43/15611.full</a:t>
            </a:r>
            <a:r>
              <a:rPr lang="en-US" dirty="0" smtClean="0"/>
              <a:t> </a:t>
            </a:r>
            <a:endParaRPr lang="en-US" dirty="0"/>
          </a:p>
        </p:txBody>
      </p:sp>
      <p:sp>
        <p:nvSpPr>
          <p:cNvPr id="5" name="Rectangle 4"/>
          <p:cNvSpPr/>
          <p:nvPr/>
        </p:nvSpPr>
        <p:spPr>
          <a:xfrm>
            <a:off x="880844" y="4431300"/>
            <a:ext cx="8254767" cy="369332"/>
          </a:xfrm>
          <a:prstGeom prst="rect">
            <a:avLst/>
          </a:prstGeom>
        </p:spPr>
        <p:txBody>
          <a:bodyPr wrap="square">
            <a:spAutoFit/>
          </a:bodyPr>
          <a:lstStyle/>
          <a:p>
            <a:r>
              <a:rPr lang="en-US" dirty="0">
                <a:hlinkClick r:id="rId5"/>
              </a:rPr>
              <a:t>https://</a:t>
            </a:r>
            <a:r>
              <a:rPr lang="en-US" dirty="0" smtClean="0">
                <a:hlinkClick r:id="rId5"/>
              </a:rPr>
              <a:t>www.nytimes.com/2017/03/08/science/cancer-carlo-croce.html</a:t>
            </a:r>
            <a:r>
              <a:rPr lang="en-US" dirty="0" smtClean="0"/>
              <a:t> </a:t>
            </a:r>
            <a:endParaRPr lang="en-US" dirty="0"/>
          </a:p>
        </p:txBody>
      </p:sp>
    </p:spTree>
    <p:extLst>
      <p:ext uri="{BB962C8B-B14F-4D97-AF65-F5344CB8AC3E}">
        <p14:creationId xmlns:p14="http://schemas.microsoft.com/office/powerpoint/2010/main" val="29759865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312" y="675993"/>
            <a:ext cx="8723376" cy="6065958"/>
          </a:xfrm>
          <a:prstGeom prst="rect">
            <a:avLst/>
          </a:prstGeom>
        </p:spPr>
      </p:pic>
      <p:pic>
        <p:nvPicPr>
          <p:cNvPr id="3" name="Picture 2"/>
          <p:cNvPicPr>
            <a:picLocks noChangeAspect="1"/>
          </p:cNvPicPr>
          <p:nvPr/>
        </p:nvPicPr>
        <p:blipFill>
          <a:blip r:embed="rId3"/>
          <a:stretch>
            <a:fillRect/>
          </a:stretch>
        </p:blipFill>
        <p:spPr>
          <a:xfrm>
            <a:off x="210312" y="-27175"/>
            <a:ext cx="4170419" cy="731520"/>
          </a:xfrm>
          <a:prstGeom prst="rect">
            <a:avLst/>
          </a:prstGeom>
        </p:spPr>
      </p:pic>
      <p:sp>
        <p:nvSpPr>
          <p:cNvPr id="4" name="Rectangle 3"/>
          <p:cNvSpPr/>
          <p:nvPr/>
        </p:nvSpPr>
        <p:spPr>
          <a:xfrm>
            <a:off x="4239832" y="1388644"/>
            <a:ext cx="4410695" cy="369332"/>
          </a:xfrm>
          <a:prstGeom prst="rect">
            <a:avLst/>
          </a:prstGeom>
        </p:spPr>
        <p:txBody>
          <a:bodyPr wrap="none">
            <a:spAutoFit/>
          </a:bodyPr>
          <a:lstStyle/>
          <a:p>
            <a:r>
              <a:rPr lang="en-US" dirty="0">
                <a:hlinkClick r:id="rId4"/>
              </a:rPr>
              <a:t>http://retractionwatch.com/?</a:t>
            </a:r>
            <a:r>
              <a:rPr lang="en-US" dirty="0" smtClean="0">
                <a:hlinkClick r:id="rId4"/>
              </a:rPr>
              <a:t>s=clare+francis</a:t>
            </a:r>
            <a:r>
              <a:rPr lang="en-US" dirty="0" smtClean="0"/>
              <a:t> </a:t>
            </a:r>
            <a:endParaRPr lang="en-US" dirty="0"/>
          </a:p>
        </p:txBody>
      </p:sp>
    </p:spTree>
    <p:extLst>
      <p:ext uri="{BB962C8B-B14F-4D97-AF65-F5344CB8AC3E}">
        <p14:creationId xmlns:p14="http://schemas.microsoft.com/office/powerpoint/2010/main" val="1202368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000" y="16908"/>
            <a:ext cx="6350000" cy="6388100"/>
          </a:xfrm>
          <a:prstGeom prst="rect">
            <a:avLst/>
          </a:prstGeom>
        </p:spPr>
      </p:pic>
      <p:sp>
        <p:nvSpPr>
          <p:cNvPr id="3" name="Rectangle 2"/>
          <p:cNvSpPr/>
          <p:nvPr/>
        </p:nvSpPr>
        <p:spPr>
          <a:xfrm>
            <a:off x="0" y="6460051"/>
            <a:ext cx="9144000" cy="369332"/>
          </a:xfrm>
          <a:prstGeom prst="rect">
            <a:avLst/>
          </a:prstGeom>
        </p:spPr>
        <p:txBody>
          <a:bodyPr wrap="square">
            <a:spAutoFit/>
          </a:bodyPr>
          <a:lstStyle/>
          <a:p>
            <a:r>
              <a:rPr lang="en-US" dirty="0"/>
              <a:t>http://</a:t>
            </a:r>
            <a:r>
              <a:rPr lang="en-US" dirty="0" err="1"/>
              <a:t>www.virology.ws</a:t>
            </a:r>
            <a:r>
              <a:rPr lang="en-US" dirty="0"/>
              <a:t>/2009/06/29/</a:t>
            </a:r>
            <a:r>
              <a:rPr lang="en-US" dirty="0" err="1"/>
              <a:t>reassortment</a:t>
            </a:r>
            <a:r>
              <a:rPr lang="en-US" dirty="0"/>
              <a:t>-of-the-influenza-virus-genome/</a:t>
            </a:r>
          </a:p>
        </p:txBody>
      </p:sp>
      <p:sp>
        <p:nvSpPr>
          <p:cNvPr id="4" name="TextBox 3"/>
          <p:cNvSpPr txBox="1"/>
          <p:nvPr/>
        </p:nvSpPr>
        <p:spPr>
          <a:xfrm>
            <a:off x="130397" y="211695"/>
            <a:ext cx="3203511" cy="707886"/>
          </a:xfrm>
          <a:prstGeom prst="rect">
            <a:avLst/>
          </a:prstGeom>
          <a:noFill/>
        </p:spPr>
        <p:txBody>
          <a:bodyPr wrap="square" rtlCol="0">
            <a:spAutoFit/>
          </a:bodyPr>
          <a:lstStyle/>
          <a:p>
            <a:r>
              <a:rPr lang="en-US" sz="4000" dirty="0" err="1" smtClean="0"/>
              <a:t>Reassortment</a:t>
            </a:r>
            <a:endParaRPr lang="en-US" sz="4000" dirty="0" smtClean="0"/>
          </a:p>
        </p:txBody>
      </p:sp>
    </p:spTree>
    <p:extLst>
      <p:ext uri="{BB962C8B-B14F-4D97-AF65-F5344CB8AC3E}">
        <p14:creationId xmlns:p14="http://schemas.microsoft.com/office/powerpoint/2010/main" val="14181902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028" y="135871"/>
            <a:ext cx="8695944" cy="3659429"/>
          </a:xfrm>
          <a:prstGeom prst="rect">
            <a:avLst/>
          </a:prstGeom>
        </p:spPr>
      </p:pic>
      <p:pic>
        <p:nvPicPr>
          <p:cNvPr id="3" name="Picture 2"/>
          <p:cNvPicPr>
            <a:picLocks noChangeAspect="1"/>
          </p:cNvPicPr>
          <p:nvPr/>
        </p:nvPicPr>
        <p:blipFill>
          <a:blip r:embed="rId3"/>
          <a:stretch>
            <a:fillRect/>
          </a:stretch>
        </p:blipFill>
        <p:spPr>
          <a:xfrm>
            <a:off x="164592" y="4824133"/>
            <a:ext cx="8979408" cy="1584254"/>
          </a:xfrm>
          <a:prstGeom prst="rect">
            <a:avLst/>
          </a:prstGeom>
        </p:spPr>
      </p:pic>
      <p:sp>
        <p:nvSpPr>
          <p:cNvPr id="4" name="Rectangle 3"/>
          <p:cNvSpPr/>
          <p:nvPr/>
        </p:nvSpPr>
        <p:spPr>
          <a:xfrm>
            <a:off x="1156444" y="4387785"/>
            <a:ext cx="6858000" cy="369332"/>
          </a:xfrm>
          <a:prstGeom prst="rect">
            <a:avLst/>
          </a:prstGeom>
        </p:spPr>
        <p:txBody>
          <a:bodyPr wrap="square">
            <a:spAutoFit/>
          </a:bodyPr>
          <a:lstStyle/>
          <a:p>
            <a:r>
              <a:rPr lang="en-US" dirty="0">
                <a:hlinkClick r:id="rId4"/>
              </a:rPr>
              <a:t>http://</a:t>
            </a:r>
            <a:r>
              <a:rPr lang="en-US" dirty="0" smtClean="0">
                <a:hlinkClick r:id="rId4"/>
              </a:rPr>
              <a:t>jcb.rupress.org/content/early/2013/01/21/jcb.2005070832003r</a:t>
            </a:r>
            <a:r>
              <a:rPr lang="en-US" dirty="0" smtClean="0"/>
              <a:t> </a:t>
            </a:r>
            <a:endParaRPr lang="en-US" dirty="0"/>
          </a:p>
        </p:txBody>
      </p:sp>
      <p:sp>
        <p:nvSpPr>
          <p:cNvPr id="5" name="Rectangle 4"/>
          <p:cNvSpPr/>
          <p:nvPr/>
        </p:nvSpPr>
        <p:spPr>
          <a:xfrm>
            <a:off x="3077622" y="134981"/>
            <a:ext cx="4171206" cy="369332"/>
          </a:xfrm>
          <a:prstGeom prst="rect">
            <a:avLst/>
          </a:prstGeom>
        </p:spPr>
        <p:txBody>
          <a:bodyPr wrap="none">
            <a:spAutoFit/>
          </a:bodyPr>
          <a:lstStyle/>
          <a:p>
            <a:r>
              <a:rPr lang="en-US" dirty="0">
                <a:hlinkClick r:id="rId5"/>
              </a:rPr>
              <a:t>http://</a:t>
            </a:r>
            <a:r>
              <a:rPr lang="en-US" dirty="0" smtClean="0">
                <a:hlinkClick r:id="rId5"/>
              </a:rPr>
              <a:t>jcb.rupress.org/content/172/2/233</a:t>
            </a:r>
            <a:r>
              <a:rPr lang="en-US" dirty="0" smtClean="0"/>
              <a:t> </a:t>
            </a:r>
            <a:endParaRPr lang="en-US" dirty="0"/>
          </a:p>
        </p:txBody>
      </p:sp>
    </p:spTree>
    <p:extLst>
      <p:ext uri="{BB962C8B-B14F-4D97-AF65-F5344CB8AC3E}">
        <p14:creationId xmlns:p14="http://schemas.microsoft.com/office/powerpoint/2010/main" val="10998767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223" y="261591"/>
            <a:ext cx="8740589" cy="6771084"/>
          </a:xfrm>
          <a:prstGeom prst="rect">
            <a:avLst/>
          </a:prstGeom>
        </p:spPr>
        <p:txBody>
          <a:bodyPr wrap="square">
            <a:spAutoFit/>
          </a:bodyPr>
          <a:lstStyle/>
          <a:p>
            <a:pPr fontAlgn="base"/>
            <a:r>
              <a:rPr lang="en-US" sz="1400" dirty="0">
                <a:solidFill>
                  <a:srgbClr val="000000"/>
                </a:solidFill>
                <a:latin typeface="Arial" panose="020B0604020202020204" pitchFamily="34" charset="0"/>
              </a:rPr>
              <a:t>Vol. 172 No. 2, January 9, 2006. Pages </a:t>
            </a:r>
            <a:r>
              <a:rPr lang="en-US" sz="1400" dirty="0">
                <a:solidFill>
                  <a:srgbClr val="004B9A"/>
                </a:solidFill>
                <a:latin typeface="inherit"/>
                <a:hlinkClick r:id="rId2"/>
              </a:rPr>
              <a:t>233–244</a:t>
            </a:r>
            <a:r>
              <a:rPr lang="en-US" sz="1400" dirty="0">
                <a:solidFill>
                  <a:srgbClr val="000000"/>
                </a:solidFill>
                <a:latin typeface="Arial" panose="020B0604020202020204" pitchFamily="34" charset="0"/>
              </a:rPr>
              <a:t>.</a:t>
            </a:r>
          </a:p>
          <a:p>
            <a:pPr fontAlgn="base"/>
            <a:r>
              <a:rPr lang="en-US" sz="1400" dirty="0">
                <a:solidFill>
                  <a:srgbClr val="000000"/>
                </a:solidFill>
                <a:latin typeface="Arial" panose="020B0604020202020204" pitchFamily="34" charset="0"/>
              </a:rPr>
              <a:t>After concerns were raised by a reader, the Editors of </a:t>
            </a:r>
            <a:r>
              <a:rPr lang="en-US" sz="1400" i="1" dirty="0">
                <a:solidFill>
                  <a:srgbClr val="000000"/>
                </a:solidFill>
                <a:latin typeface="inherit"/>
              </a:rPr>
              <a:t>The Journal of Cell Biology</a:t>
            </a:r>
            <a:r>
              <a:rPr lang="en-US" sz="1400" dirty="0">
                <a:solidFill>
                  <a:srgbClr val="000000"/>
                </a:solidFill>
                <a:latin typeface="Arial" panose="020B0604020202020204" pitchFamily="34" charset="0"/>
              </a:rPr>
              <a:t> detected the following issues with the data in the above article:</a:t>
            </a:r>
          </a:p>
          <a:p>
            <a:pPr fontAlgn="base"/>
            <a:r>
              <a:rPr lang="en-US" sz="1400" dirty="0">
                <a:solidFill>
                  <a:srgbClr val="000000"/>
                </a:solidFill>
                <a:latin typeface="Arial" panose="020B0604020202020204" pitchFamily="34" charset="0"/>
              </a:rPr>
              <a:t>(1) The top panel in Fig. 1 F (NOS-1μ) is identical to the top panel in Fig. 2 B (α-</a:t>
            </a:r>
            <a:r>
              <a:rPr lang="en-US" sz="1400" dirty="0" err="1">
                <a:solidFill>
                  <a:srgbClr val="000000"/>
                </a:solidFill>
                <a:latin typeface="Arial" panose="020B0604020202020204" pitchFamily="34" charset="0"/>
              </a:rPr>
              <a:t>sGC</a:t>
            </a:r>
            <a:r>
              <a:rPr lang="en-US" sz="1400" dirty="0">
                <a:solidFill>
                  <a:srgbClr val="000000"/>
                </a:solidFill>
                <a:latin typeface="Arial" panose="020B0604020202020204" pitchFamily="34" charset="0"/>
              </a:rPr>
              <a:t>).</a:t>
            </a:r>
          </a:p>
          <a:p>
            <a:pPr fontAlgn="base"/>
            <a:r>
              <a:rPr lang="en-US" sz="1400" dirty="0">
                <a:solidFill>
                  <a:srgbClr val="000000"/>
                </a:solidFill>
                <a:latin typeface="Arial" panose="020B0604020202020204" pitchFamily="34" charset="0"/>
              </a:rPr>
              <a:t>(2) The bottom panel in Fig. 1 F (NOS-III) is identical to the bottom panel in Fig. 2 B (GAPDH).</a:t>
            </a:r>
          </a:p>
          <a:p>
            <a:pPr fontAlgn="base"/>
            <a:r>
              <a:rPr lang="en-US" sz="1400" dirty="0">
                <a:solidFill>
                  <a:srgbClr val="000000"/>
                </a:solidFill>
                <a:latin typeface="Arial" panose="020B0604020202020204" pitchFamily="34" charset="0"/>
              </a:rPr>
              <a:t>(3) Lanes 2 and 3 of the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panel for satellite cells in Fig. 4 A are identical to lanes 1 and 2 of the </a:t>
            </a:r>
            <a:r>
              <a:rPr lang="en-US" sz="1400" dirty="0" err="1">
                <a:solidFill>
                  <a:srgbClr val="000000"/>
                </a:solidFill>
                <a:latin typeface="Arial" panose="020B0604020202020204" pitchFamily="34" charset="0"/>
              </a:rPr>
              <a:t>Myostatin</a:t>
            </a:r>
            <a:r>
              <a:rPr lang="en-US" sz="1400" dirty="0">
                <a:solidFill>
                  <a:srgbClr val="000000"/>
                </a:solidFill>
                <a:latin typeface="Arial" panose="020B0604020202020204" pitchFamily="34" charset="0"/>
              </a:rPr>
              <a:t> panel for satellite cells in the same figure.</a:t>
            </a:r>
          </a:p>
          <a:p>
            <a:pPr fontAlgn="base"/>
            <a:r>
              <a:rPr lang="en-US" sz="1400" dirty="0">
                <a:solidFill>
                  <a:srgbClr val="000000"/>
                </a:solidFill>
                <a:latin typeface="Arial" panose="020B0604020202020204" pitchFamily="34" charset="0"/>
              </a:rPr>
              <a:t>(4) A band appears to have been erased from lane 4 of the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panel for satellite cells in Fig. 4 A.</a:t>
            </a:r>
          </a:p>
          <a:p>
            <a:pPr fontAlgn="base"/>
            <a:r>
              <a:rPr lang="en-US" sz="1400" dirty="0">
                <a:solidFill>
                  <a:srgbClr val="000000"/>
                </a:solidFill>
                <a:latin typeface="Arial" panose="020B0604020202020204" pitchFamily="34" charset="0"/>
              </a:rPr>
              <a:t>(5) Lane 4 of the </a:t>
            </a:r>
            <a:r>
              <a:rPr lang="en-US" sz="1400" dirty="0" err="1">
                <a:solidFill>
                  <a:srgbClr val="000000"/>
                </a:solidFill>
                <a:latin typeface="Arial" panose="020B0604020202020204" pitchFamily="34" charset="0"/>
              </a:rPr>
              <a:t>Myostatin</a:t>
            </a:r>
            <a:r>
              <a:rPr lang="en-US" sz="1400" dirty="0">
                <a:solidFill>
                  <a:srgbClr val="000000"/>
                </a:solidFill>
                <a:latin typeface="Arial" panose="020B0604020202020204" pitchFamily="34" charset="0"/>
              </a:rPr>
              <a:t> panel for satellite cells in Fig. 4 A is identical to lane 1 of the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panel for E12.5/E15.5 in the same figure.</a:t>
            </a:r>
          </a:p>
          <a:p>
            <a:pPr fontAlgn="base"/>
            <a:r>
              <a:rPr lang="en-US" sz="1400" dirty="0">
                <a:solidFill>
                  <a:srgbClr val="000000"/>
                </a:solidFill>
                <a:latin typeface="Arial" panose="020B0604020202020204" pitchFamily="34" charset="0"/>
              </a:rPr>
              <a:t>(6) The E9.5 explants and E12.5/E15.5 panels for GAPDH in Fig. 4 A are identical.</a:t>
            </a:r>
          </a:p>
          <a:p>
            <a:pPr fontAlgn="base"/>
            <a:r>
              <a:rPr lang="en-US" sz="1400" dirty="0">
                <a:solidFill>
                  <a:srgbClr val="000000"/>
                </a:solidFill>
                <a:latin typeface="Arial" panose="020B0604020202020204" pitchFamily="34" charset="0"/>
              </a:rPr>
              <a:t>Given the above issues with the experimental data in Fig. 4 A, the quantification data in Fig. S1 A cannot be validated.</a:t>
            </a:r>
          </a:p>
          <a:p>
            <a:pPr fontAlgn="base"/>
            <a:r>
              <a:rPr lang="en-US" sz="1400" dirty="0">
                <a:solidFill>
                  <a:srgbClr val="000000"/>
                </a:solidFill>
                <a:latin typeface="Arial" panose="020B0604020202020204" pitchFamily="34" charset="0"/>
              </a:rPr>
              <a:t>No issues were detected with the other figures in the paper nor with the other parts of the figures listed above (Fig. 1, A–E, G, and H; Fig. 2, A and C–E; Fig. 4 B; and Fig. S1 B).</a:t>
            </a:r>
          </a:p>
          <a:p>
            <a:pPr fontAlgn="base"/>
            <a:r>
              <a:rPr lang="en-US" sz="1400" dirty="0">
                <a:solidFill>
                  <a:srgbClr val="000000"/>
                </a:solidFill>
                <a:latin typeface="Arial" panose="020B0604020202020204" pitchFamily="34" charset="0"/>
              </a:rPr>
              <a:t>The authors were contacted by the Executive Editor of the journal and provided the following statement:</a:t>
            </a:r>
          </a:p>
          <a:p>
            <a:pPr fontAlgn="base"/>
            <a:r>
              <a:rPr lang="en-US" sz="1400" dirty="0">
                <a:solidFill>
                  <a:srgbClr val="000000"/>
                </a:solidFill>
                <a:latin typeface="Arial" panose="020B0604020202020204" pitchFamily="34" charset="0"/>
              </a:rPr>
              <a:t>“Given the time that has elapsed since the original date of publication, we are unable to find the original data used to prepare these figures and are not able to explain these observations. We thus retract the paper and apologize for any confusion it may have caused to the research community. Because of the issues noted above, the conclusions presented in this paper that changes in NOS activity are the consequence of activation and inhibition of enzyme activity and not of changes in protein expression (Fig. 1 F), that regulation of guanylate cyclase occurs through posttranslational events (Fig. 2 B), that there is a role for nitric oxide in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mRNA in cultured cells (Figs. 4 A and S1 A), and that there are roles for nitric oxide and cGMP in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mRNA in vivo (Figs. 4 A and S1 A) cannot be validated. The reported observations on the effects of nitric oxide and cGMP on myoblast fusion in cultured cells, of cGMP on </a:t>
            </a:r>
            <a:r>
              <a:rPr lang="en-US" sz="1400" dirty="0" err="1">
                <a:solidFill>
                  <a:srgbClr val="000000"/>
                </a:solidFill>
                <a:latin typeface="Arial" panose="020B0604020202020204" pitchFamily="34" charset="0"/>
              </a:rPr>
              <a:t>myogenesis</a:t>
            </a:r>
            <a:r>
              <a:rPr lang="en-US" sz="1400" dirty="0">
                <a:solidFill>
                  <a:srgbClr val="000000"/>
                </a:solidFill>
                <a:latin typeface="Arial" panose="020B0604020202020204" pitchFamily="34" charset="0"/>
              </a:rPr>
              <a:t> in vivo, of cGMP on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mRNA in cultured cells, of cGMP and nitric oxide on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protein in cultured cells, and of cGMP on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protein in vivo are not affected by the flaws detected in the figures.”</a:t>
            </a:r>
          </a:p>
          <a:p>
            <a:pPr fontAlgn="base"/>
            <a:r>
              <a:rPr lang="en-US" sz="1400" dirty="0">
                <a:solidFill>
                  <a:srgbClr val="000000"/>
                </a:solidFill>
                <a:latin typeface="Arial" panose="020B0604020202020204" pitchFamily="34" charset="0"/>
              </a:rPr>
              <a:t>As a result of this retraction, no data in this paper should be cited in the scientific literature.</a:t>
            </a:r>
          </a:p>
          <a:p>
            <a:pPr fontAlgn="base"/>
            <a:r>
              <a:rPr lang="en-US" sz="1400" dirty="0">
                <a:solidFill>
                  <a:srgbClr val="000000"/>
                </a:solidFill>
                <a:latin typeface="Arial" panose="020B0604020202020204" pitchFamily="34" charset="0"/>
              </a:rPr>
              <a:t>The Authors and Editors have informed the University of Milan of this retraction</a:t>
            </a:r>
            <a:r>
              <a:rPr lang="en-US" sz="1400" dirty="0" smtClean="0">
                <a:solidFill>
                  <a:srgbClr val="000000"/>
                </a:solidFill>
                <a:latin typeface="Arial" panose="020B0604020202020204" pitchFamily="34" charset="0"/>
              </a:rPr>
              <a:t>.     </a:t>
            </a:r>
            <a:r>
              <a:rPr lang="en-US" sz="1400" dirty="0" smtClean="0">
                <a:solidFill>
                  <a:srgbClr val="000000"/>
                </a:solidFill>
                <a:latin typeface="inherit"/>
              </a:rPr>
              <a:t>© </a:t>
            </a:r>
            <a:r>
              <a:rPr lang="en-US" sz="1400" dirty="0">
                <a:solidFill>
                  <a:srgbClr val="000000"/>
                </a:solidFill>
                <a:latin typeface="inherit"/>
              </a:rPr>
              <a:t>2013 </a:t>
            </a:r>
            <a:r>
              <a:rPr lang="en-US" sz="1400" dirty="0" err="1">
                <a:solidFill>
                  <a:srgbClr val="000000"/>
                </a:solidFill>
                <a:latin typeface="inherit"/>
              </a:rPr>
              <a:t>Pisconti</a:t>
            </a:r>
            <a:r>
              <a:rPr lang="en-US" sz="1400" dirty="0">
                <a:solidFill>
                  <a:srgbClr val="000000"/>
                </a:solidFill>
                <a:latin typeface="inherit"/>
              </a:rPr>
              <a:t> et al.</a:t>
            </a:r>
            <a:endParaRPr lang="en-US" sz="1400" b="0" i="0" dirty="0">
              <a:solidFill>
                <a:srgbClr val="000000"/>
              </a:solidFill>
              <a:effectLst/>
              <a:latin typeface="inherit"/>
            </a:endParaRPr>
          </a:p>
        </p:txBody>
      </p:sp>
      <p:sp>
        <p:nvSpPr>
          <p:cNvPr id="5" name="Rectangle 4"/>
          <p:cNvSpPr/>
          <p:nvPr/>
        </p:nvSpPr>
        <p:spPr>
          <a:xfrm>
            <a:off x="4241552" y="73088"/>
            <a:ext cx="5315917" cy="292388"/>
          </a:xfrm>
          <a:prstGeom prst="rect">
            <a:avLst/>
          </a:prstGeom>
        </p:spPr>
        <p:txBody>
          <a:bodyPr wrap="square">
            <a:spAutoFit/>
          </a:bodyPr>
          <a:lstStyle/>
          <a:p>
            <a:r>
              <a:rPr lang="en-US" sz="1300" dirty="0">
                <a:hlinkClick r:id="rId3"/>
              </a:rPr>
              <a:t>http://</a:t>
            </a:r>
            <a:r>
              <a:rPr lang="en-US" sz="1300" dirty="0" smtClean="0">
                <a:hlinkClick r:id="rId3"/>
              </a:rPr>
              <a:t>jcb.rupress.org/content/early/2013/01/21/jcb.2005070832003r</a:t>
            </a:r>
            <a:r>
              <a:rPr lang="en-US" sz="1300" dirty="0" smtClean="0"/>
              <a:t> </a:t>
            </a:r>
            <a:endParaRPr lang="en-US" sz="1300" dirty="0"/>
          </a:p>
        </p:txBody>
      </p:sp>
    </p:spTree>
    <p:extLst>
      <p:ext uri="{BB962C8B-B14F-4D97-AF65-F5344CB8AC3E}">
        <p14:creationId xmlns:p14="http://schemas.microsoft.com/office/powerpoint/2010/main" val="13633386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328" y="112395"/>
            <a:ext cx="8861672" cy="2011680"/>
          </a:xfrm>
          <a:prstGeom prst="rect">
            <a:avLst/>
          </a:prstGeom>
        </p:spPr>
      </p:pic>
      <p:sp>
        <p:nvSpPr>
          <p:cNvPr id="3" name="Rectangle 2"/>
          <p:cNvSpPr/>
          <p:nvPr/>
        </p:nvSpPr>
        <p:spPr>
          <a:xfrm>
            <a:off x="241832" y="2222720"/>
            <a:ext cx="8767944" cy="4524315"/>
          </a:xfrm>
          <a:prstGeom prst="rect">
            <a:avLst/>
          </a:prstGeom>
        </p:spPr>
        <p:txBody>
          <a:bodyPr wrap="square">
            <a:spAutoFit/>
          </a:bodyPr>
          <a:lstStyle/>
          <a:p>
            <a:r>
              <a:rPr lang="en-US" b="1" cap="all" dirty="0">
                <a:solidFill>
                  <a:srgbClr val="985735"/>
                </a:solidFill>
                <a:latin typeface="arial" panose="020B0604020202020204" pitchFamily="34" charset="0"/>
              </a:rPr>
              <a:t>ABSTRACT</a:t>
            </a:r>
          </a:p>
          <a:p>
            <a:r>
              <a:rPr lang="en-US" dirty="0">
                <a:solidFill>
                  <a:srgbClr val="000000"/>
                </a:solidFill>
                <a:latin typeface="Times New Roman" panose="02020603050405020304" pitchFamily="18" charset="0"/>
              </a:rPr>
              <a:t>In the scientific research community, plagiarism and covert multiple publications of the same data are considered unacceptable because they undermine the public confidence in the scientific integrity. Yet, little has been done to help authors and editors to identify highly similar citations, which sometimes may represent cases of unethical duplication. For this reason, we have made available Déjà vu, a publicly available database of highly similar Medline citations identified by the text similarity search engine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Following manual verification, highly similar citation pairs are classified into various categories ranging from duplicates with different authors to sanctioned duplicates. Déjà vu records also contain user-provided commentary and supporting information to substantiate each document's categorization. Déjà vu and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are available to authors, editors, reviewers, ethicists and sociologists to study, intercept, annotate and deter questionable publication practices. These tools are part of a sustained effort to enhance the quality of Medline as ‘the’ biomedical corpus. The Déjà vu database is freely </a:t>
            </a:r>
            <a:r>
              <a:rPr lang="en-US" dirty="0" smtClean="0">
                <a:solidFill>
                  <a:srgbClr val="000000"/>
                </a:solidFill>
                <a:latin typeface="Times New Roman" panose="02020603050405020304" pitchFamily="18" charset="0"/>
              </a:rPr>
              <a:t>accessible at</a:t>
            </a:r>
            <a:r>
              <a:rPr lang="en-US" dirty="0">
                <a:solidFill>
                  <a:srgbClr val="000000"/>
                </a:solidFill>
                <a:latin typeface="Times New Roman" panose="02020603050405020304" pitchFamily="18" charset="0"/>
              </a:rPr>
              <a:t> </a:t>
            </a:r>
            <a:r>
              <a:rPr lang="en-US" dirty="0">
                <a:solidFill>
                  <a:srgbClr val="642A8F"/>
                </a:solidFill>
                <a:latin typeface="Times New Roman" panose="02020603050405020304" pitchFamily="18" charset="0"/>
                <a:hlinkClick r:id="rId3"/>
              </a:rPr>
              <a:t>http://spore.swmed.edu/dejavu</a:t>
            </a:r>
            <a:r>
              <a:rPr lang="en-US" dirty="0">
                <a:solidFill>
                  <a:srgbClr val="000000"/>
                </a:solidFill>
                <a:latin typeface="Times New Roman" panose="02020603050405020304" pitchFamily="18" charset="0"/>
              </a:rPr>
              <a:t>. The tool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is also freely available at </a:t>
            </a:r>
            <a:r>
              <a:rPr lang="en-US" dirty="0">
                <a:solidFill>
                  <a:srgbClr val="642A8F"/>
                </a:solidFill>
                <a:latin typeface="Times New Roman" panose="02020603050405020304" pitchFamily="18" charset="0"/>
                <a:hlinkClick r:id="rId4"/>
              </a:rPr>
              <a:t>http://etblast.org</a:t>
            </a:r>
            <a:r>
              <a:rPr lang="en-US" dirty="0">
                <a:solidFill>
                  <a:srgbClr val="000000"/>
                </a:solidFill>
                <a:latin typeface="Times New Roman" panose="02020603050405020304" pitchFamily="18" charset="0"/>
              </a:rPr>
              <a:t>.</a:t>
            </a:r>
            <a:endParaRPr lang="en-US" b="0" i="0" dirty="0">
              <a:solidFill>
                <a:srgbClr val="000000"/>
              </a:solidFill>
              <a:effectLst/>
              <a:latin typeface="Times New Roman" panose="02020603050405020304" pitchFamily="18" charset="0"/>
            </a:endParaRPr>
          </a:p>
        </p:txBody>
      </p:sp>
      <p:sp>
        <p:nvSpPr>
          <p:cNvPr id="4" name="Rectangle 3"/>
          <p:cNvSpPr/>
          <p:nvPr/>
        </p:nvSpPr>
        <p:spPr>
          <a:xfrm>
            <a:off x="3436589" y="614304"/>
            <a:ext cx="5707411" cy="369332"/>
          </a:xfrm>
          <a:prstGeom prst="rect">
            <a:avLst/>
          </a:prstGeom>
        </p:spPr>
        <p:txBody>
          <a:bodyPr wrap="square">
            <a:spAutoFit/>
          </a:bodyPr>
          <a:lstStyle/>
          <a:p>
            <a:r>
              <a:rPr lang="en-US" dirty="0">
                <a:hlinkClick r:id="rId5"/>
              </a:rPr>
              <a:t>https://www.ncbi.nlm.nih.gov/pmc/articles/PMC2686470</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7426029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670" y="313364"/>
            <a:ext cx="8814816" cy="2296358"/>
          </a:xfrm>
          <a:prstGeom prst="rect">
            <a:avLst/>
          </a:prstGeom>
        </p:spPr>
      </p:pic>
      <p:sp>
        <p:nvSpPr>
          <p:cNvPr id="3" name="Rectangle 2"/>
          <p:cNvSpPr/>
          <p:nvPr/>
        </p:nvSpPr>
        <p:spPr>
          <a:xfrm>
            <a:off x="251670" y="2898439"/>
            <a:ext cx="8493853" cy="3693319"/>
          </a:xfrm>
          <a:prstGeom prst="rect">
            <a:avLst/>
          </a:prstGeom>
        </p:spPr>
        <p:txBody>
          <a:bodyPr wrap="square">
            <a:spAutoFit/>
          </a:bodyPr>
          <a:lstStyle/>
          <a:p>
            <a:r>
              <a:rPr lang="en-US" b="1" cap="all" dirty="0">
                <a:solidFill>
                  <a:srgbClr val="985735"/>
                </a:solidFill>
                <a:latin typeface="arial" panose="020B0604020202020204" pitchFamily="34" charset="0"/>
              </a:rPr>
              <a:t>ABSTRACT</a:t>
            </a:r>
          </a:p>
          <a:p>
            <a:r>
              <a:rPr lang="en-US" dirty="0">
                <a:solidFill>
                  <a:srgbClr val="000000"/>
                </a:solidFill>
                <a:latin typeface="Times New Roman" panose="02020603050405020304" pitchFamily="18" charset="0"/>
              </a:rPr>
              <a:t>Authors, editors and reviewers alike use the biomedical literature to identify appropriate journals in which to publish, potential reviewers for papers or grants, and collaborators (or competitors) with similar interests. Traditionally, this process has either relied upon personal expertise and knowledge or upon a somewhat unsystematic and laborious process of manually searching through the literature for trends. To help with these tasks, we report three utilities that parse and summarize the results of an abstract similarity search to find appropriate journals for publication, authors with expertise in a given field, and documents similar to a submitted query. The utilities are based upon a program,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designed to identify similar documents within literature databases such as (but not limited to) MEDLINE. These services are freely accessible through the Internet at </a:t>
            </a:r>
            <a:r>
              <a:rPr lang="en-US" dirty="0">
                <a:solidFill>
                  <a:srgbClr val="642A8F"/>
                </a:solidFill>
                <a:latin typeface="Times New Roman" panose="02020603050405020304" pitchFamily="18" charset="0"/>
                <a:hlinkClick r:id="rId3"/>
              </a:rPr>
              <a:t>http://invention.swmed.edu/etblast/etblast.shtml</a:t>
            </a:r>
            <a:r>
              <a:rPr lang="en-US" dirty="0">
                <a:solidFill>
                  <a:srgbClr val="000000"/>
                </a:solidFill>
                <a:latin typeface="Times New Roman" panose="02020603050405020304" pitchFamily="18" charset="0"/>
              </a:rPr>
              <a:t>, where users can upload a file or paste text such as an abstract into the browser interface.</a:t>
            </a:r>
            <a:endParaRPr lang="en-US" b="0" i="0" dirty="0">
              <a:solidFill>
                <a:srgbClr val="000000"/>
              </a:solidFill>
              <a:effectLst/>
              <a:latin typeface="Times New Roman" panose="02020603050405020304" pitchFamily="18" charset="0"/>
            </a:endParaRPr>
          </a:p>
        </p:txBody>
      </p:sp>
      <p:sp>
        <p:nvSpPr>
          <p:cNvPr id="4" name="Rectangle 3"/>
          <p:cNvSpPr/>
          <p:nvPr/>
        </p:nvSpPr>
        <p:spPr>
          <a:xfrm>
            <a:off x="3206692" y="714972"/>
            <a:ext cx="5767432" cy="369332"/>
          </a:xfrm>
          <a:prstGeom prst="rect">
            <a:avLst/>
          </a:prstGeom>
        </p:spPr>
        <p:txBody>
          <a:bodyPr wrap="square">
            <a:spAutoFit/>
          </a:bodyPr>
          <a:lstStyle/>
          <a:p>
            <a:r>
              <a:rPr lang="en-US" dirty="0">
                <a:hlinkClick r:id="rId4"/>
              </a:rPr>
              <a:t>https://</a:t>
            </a:r>
            <a:r>
              <a:rPr lang="en-US" dirty="0" smtClean="0">
                <a:hlinkClick r:id="rId4"/>
              </a:rPr>
              <a:t>www.ncbi.nlm.nih.gov/pmc/articles/PMC1933238/</a:t>
            </a:r>
            <a:r>
              <a:rPr lang="en-US" dirty="0" smtClean="0"/>
              <a:t>  </a:t>
            </a:r>
            <a:endParaRPr lang="en-US" dirty="0"/>
          </a:p>
        </p:txBody>
      </p:sp>
    </p:spTree>
    <p:extLst>
      <p:ext uri="{BB962C8B-B14F-4D97-AF65-F5344CB8AC3E}">
        <p14:creationId xmlns:p14="http://schemas.microsoft.com/office/powerpoint/2010/main" val="39078373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2714" y="207101"/>
            <a:ext cx="8918572" cy="2651760"/>
          </a:xfrm>
          <a:prstGeom prst="rect">
            <a:avLst/>
          </a:prstGeom>
        </p:spPr>
      </p:pic>
      <p:pic>
        <p:nvPicPr>
          <p:cNvPr id="3" name="Picture 2"/>
          <p:cNvPicPr>
            <a:picLocks noChangeAspect="1"/>
          </p:cNvPicPr>
          <p:nvPr/>
        </p:nvPicPr>
        <p:blipFill>
          <a:blip r:embed="rId4"/>
          <a:stretch>
            <a:fillRect/>
          </a:stretch>
        </p:blipFill>
        <p:spPr>
          <a:xfrm>
            <a:off x="77878" y="3494453"/>
            <a:ext cx="8869680" cy="3106706"/>
          </a:xfrm>
          <a:prstGeom prst="rect">
            <a:avLst/>
          </a:prstGeom>
        </p:spPr>
      </p:pic>
      <p:sp>
        <p:nvSpPr>
          <p:cNvPr id="4" name="Rectangle 3"/>
          <p:cNvSpPr/>
          <p:nvPr/>
        </p:nvSpPr>
        <p:spPr>
          <a:xfrm>
            <a:off x="411480" y="3758978"/>
            <a:ext cx="8321040" cy="369332"/>
          </a:xfrm>
          <a:prstGeom prst="rect">
            <a:avLst/>
          </a:prstGeom>
        </p:spPr>
        <p:txBody>
          <a:bodyPr wrap="square">
            <a:spAutoFit/>
          </a:bodyPr>
          <a:lstStyle/>
          <a:p>
            <a:r>
              <a:rPr lang="en-US" dirty="0">
                <a:hlinkClick r:id="rId5"/>
              </a:rPr>
              <a:t>http://</a:t>
            </a:r>
            <a:r>
              <a:rPr lang="en-US" dirty="0" smtClean="0">
                <a:hlinkClick r:id="rId5"/>
              </a:rPr>
              <a:t>www.nature.com/news/stat-checking-software-stirs-up-psychology-1.21049</a:t>
            </a:r>
            <a:r>
              <a:rPr lang="en-US" dirty="0" smtClean="0"/>
              <a:t> </a:t>
            </a:r>
            <a:endParaRPr lang="en-US" dirty="0"/>
          </a:p>
        </p:txBody>
      </p:sp>
      <p:sp>
        <p:nvSpPr>
          <p:cNvPr id="5" name="Rectangle 4"/>
          <p:cNvSpPr/>
          <p:nvPr/>
        </p:nvSpPr>
        <p:spPr>
          <a:xfrm>
            <a:off x="1310144" y="1773426"/>
            <a:ext cx="6527074" cy="369332"/>
          </a:xfrm>
          <a:prstGeom prst="rect">
            <a:avLst/>
          </a:prstGeom>
        </p:spPr>
        <p:txBody>
          <a:bodyPr wrap="square">
            <a:spAutoFit/>
          </a:bodyPr>
          <a:lstStyle/>
          <a:p>
            <a:r>
              <a:rPr lang="en-US" dirty="0">
                <a:hlinkClick r:id="rId6"/>
              </a:rPr>
              <a:t>https://</a:t>
            </a:r>
            <a:r>
              <a:rPr lang="en-US" dirty="0" smtClean="0">
                <a:hlinkClick r:id="rId6"/>
              </a:rPr>
              <a:t>link.springer.com/article/10.3758%2Fs13428-015-0664-2</a:t>
            </a:r>
            <a:r>
              <a:rPr lang="en-US" dirty="0" smtClean="0"/>
              <a:t> </a:t>
            </a:r>
            <a:endParaRPr lang="en-US" dirty="0"/>
          </a:p>
        </p:txBody>
      </p:sp>
    </p:spTree>
    <p:extLst>
      <p:ext uri="{BB962C8B-B14F-4D97-AF65-F5344CB8AC3E}">
        <p14:creationId xmlns:p14="http://schemas.microsoft.com/office/powerpoint/2010/main" val="37011534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425" y="1500733"/>
            <a:ext cx="8439150" cy="3438525"/>
          </a:xfrm>
          <a:prstGeom prst="rect">
            <a:avLst/>
          </a:prstGeom>
        </p:spPr>
      </p:pic>
      <p:sp>
        <p:nvSpPr>
          <p:cNvPr id="3" name="Rectangle 2"/>
          <p:cNvSpPr/>
          <p:nvPr/>
        </p:nvSpPr>
        <p:spPr>
          <a:xfrm>
            <a:off x="464961" y="422757"/>
            <a:ext cx="3302443" cy="369332"/>
          </a:xfrm>
          <a:prstGeom prst="rect">
            <a:avLst/>
          </a:prstGeom>
        </p:spPr>
        <p:txBody>
          <a:bodyPr wrap="none">
            <a:spAutoFit/>
          </a:bodyPr>
          <a:lstStyle/>
          <a:p>
            <a:r>
              <a:rPr lang="en-US" dirty="0"/>
              <a:t>http://blog.pubpeer.com/?p=190</a:t>
            </a:r>
          </a:p>
        </p:txBody>
      </p:sp>
    </p:spTree>
    <p:extLst>
      <p:ext uri="{BB962C8B-B14F-4D97-AF65-F5344CB8AC3E}">
        <p14:creationId xmlns:p14="http://schemas.microsoft.com/office/powerpoint/2010/main" val="38116185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40" y="-182880"/>
            <a:ext cx="8972960" cy="7040880"/>
          </a:xfrm>
          <a:prstGeom prst="rect">
            <a:avLst/>
          </a:prstGeom>
        </p:spPr>
      </p:pic>
      <p:sp>
        <p:nvSpPr>
          <p:cNvPr id="3" name="Rectangle 2"/>
          <p:cNvSpPr/>
          <p:nvPr/>
        </p:nvSpPr>
        <p:spPr>
          <a:xfrm>
            <a:off x="430470" y="199131"/>
            <a:ext cx="2142318" cy="369332"/>
          </a:xfrm>
          <a:prstGeom prst="rect">
            <a:avLst/>
          </a:prstGeom>
          <a:solidFill>
            <a:schemeClr val="bg1"/>
          </a:solidFill>
        </p:spPr>
        <p:txBody>
          <a:bodyPr wrap="none">
            <a:spAutoFit/>
          </a:bodyPr>
          <a:lstStyle/>
          <a:p>
            <a:r>
              <a:rPr lang="en-US" dirty="0"/>
              <a:t>https://pubpeer.com</a:t>
            </a:r>
          </a:p>
        </p:txBody>
      </p:sp>
    </p:spTree>
    <p:extLst>
      <p:ext uri="{BB962C8B-B14F-4D97-AF65-F5344CB8AC3E}">
        <p14:creationId xmlns:p14="http://schemas.microsoft.com/office/powerpoint/2010/main" val="36499422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120" y="1882867"/>
            <a:ext cx="9002880" cy="1097280"/>
          </a:xfrm>
          <a:prstGeom prst="rect">
            <a:avLst/>
          </a:prstGeom>
        </p:spPr>
      </p:pic>
      <p:sp>
        <p:nvSpPr>
          <p:cNvPr id="3" name="Rectangle 2"/>
          <p:cNvSpPr/>
          <p:nvPr/>
        </p:nvSpPr>
        <p:spPr>
          <a:xfrm>
            <a:off x="2430773" y="454677"/>
            <a:ext cx="4282454" cy="523220"/>
          </a:xfrm>
          <a:prstGeom prst="rect">
            <a:avLst/>
          </a:prstGeom>
        </p:spPr>
        <p:txBody>
          <a:bodyPr wrap="none">
            <a:spAutoFit/>
          </a:bodyPr>
          <a:lstStyle/>
          <a:p>
            <a:r>
              <a:rPr lang="en-US" sz="2800" dirty="0">
                <a:hlinkClick r:id="rId3"/>
              </a:rPr>
              <a:t>http://</a:t>
            </a:r>
            <a:r>
              <a:rPr lang="en-US" sz="2800" dirty="0" smtClean="0">
                <a:hlinkClick r:id="rId3"/>
              </a:rPr>
              <a:t>retractionwatch.com</a:t>
            </a:r>
            <a:r>
              <a:rPr lang="en-US" sz="2800" dirty="0" smtClean="0"/>
              <a:t> </a:t>
            </a:r>
            <a:endParaRPr lang="en-US" sz="2800" dirty="0"/>
          </a:p>
        </p:txBody>
      </p:sp>
    </p:spTree>
    <p:extLst>
      <p:ext uri="{BB962C8B-B14F-4D97-AF65-F5344CB8AC3E}">
        <p14:creationId xmlns:p14="http://schemas.microsoft.com/office/powerpoint/2010/main" val="8819582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449" y="1018222"/>
            <a:ext cx="8886781" cy="5120640"/>
          </a:xfrm>
          <a:prstGeom prst="rect">
            <a:avLst/>
          </a:prstGeom>
        </p:spPr>
      </p:pic>
    </p:spTree>
    <p:extLst>
      <p:ext uri="{BB962C8B-B14F-4D97-AF65-F5344CB8AC3E}">
        <p14:creationId xmlns:p14="http://schemas.microsoft.com/office/powerpoint/2010/main" val="391709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690" y="1089713"/>
            <a:ext cx="8956734" cy="5120640"/>
          </a:xfrm>
          <a:prstGeom prst="rect">
            <a:avLst/>
          </a:prstGeom>
        </p:spPr>
      </p:pic>
      <p:sp>
        <p:nvSpPr>
          <p:cNvPr id="4" name="Rectangle 3"/>
          <p:cNvSpPr/>
          <p:nvPr/>
        </p:nvSpPr>
        <p:spPr>
          <a:xfrm>
            <a:off x="391415" y="224488"/>
            <a:ext cx="6844843" cy="461665"/>
          </a:xfrm>
          <a:prstGeom prst="rect">
            <a:avLst/>
          </a:prstGeom>
        </p:spPr>
        <p:txBody>
          <a:bodyPr wrap="square">
            <a:spAutoFit/>
          </a:bodyPr>
          <a:lstStyle/>
          <a:p>
            <a:r>
              <a:rPr lang="en-US" sz="2400" dirty="0">
                <a:hlinkClick r:id="rId3"/>
              </a:rPr>
              <a:t>http://</a:t>
            </a:r>
            <a:r>
              <a:rPr lang="en-US" sz="2400" dirty="0" smtClean="0">
                <a:hlinkClick r:id="rId3"/>
              </a:rPr>
              <a:t>www.ncbi.nlm.nih.gov/pubmed/22784623</a:t>
            </a:r>
            <a:r>
              <a:rPr lang="en-US" sz="2400" dirty="0" smtClean="0"/>
              <a:t> </a:t>
            </a:r>
            <a:endParaRPr lang="en-US" sz="2400" dirty="0"/>
          </a:p>
        </p:txBody>
      </p:sp>
    </p:spTree>
    <p:extLst>
      <p:ext uri="{BB962C8B-B14F-4D97-AF65-F5344CB8AC3E}">
        <p14:creationId xmlns:p14="http://schemas.microsoft.com/office/powerpoint/2010/main" val="2318184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7202" t="23990" r="23008" b="5341"/>
          <a:stretch/>
        </p:blipFill>
        <p:spPr>
          <a:xfrm>
            <a:off x="6643952" y="1253889"/>
            <a:ext cx="466344" cy="4846320"/>
          </a:xfrm>
          <a:prstGeom prst="rect">
            <a:avLst/>
          </a:prstGeom>
        </p:spPr>
      </p:pic>
      <p:pic>
        <p:nvPicPr>
          <p:cNvPr id="4" name="Picture 3"/>
          <p:cNvPicPr>
            <a:picLocks noChangeAspect="1"/>
          </p:cNvPicPr>
          <p:nvPr/>
        </p:nvPicPr>
        <p:blipFill rotWithShape="1">
          <a:blip r:embed="rId2"/>
          <a:srcRect l="22965" t="23990" r="67243" b="5341"/>
          <a:stretch/>
        </p:blipFill>
        <p:spPr>
          <a:xfrm>
            <a:off x="5794416" y="1253889"/>
            <a:ext cx="466344" cy="4846320"/>
          </a:xfrm>
          <a:prstGeom prst="rect">
            <a:avLst/>
          </a:prstGeom>
        </p:spPr>
      </p:pic>
      <p:pic>
        <p:nvPicPr>
          <p:cNvPr id="5" name="Picture 4"/>
          <p:cNvPicPr>
            <a:picLocks noChangeAspect="1"/>
          </p:cNvPicPr>
          <p:nvPr/>
        </p:nvPicPr>
        <p:blipFill rotWithShape="1">
          <a:blip r:embed="rId2"/>
          <a:srcRect l="82577" t="23990" r="7633" b="5341"/>
          <a:stretch/>
        </p:blipFill>
        <p:spPr>
          <a:xfrm>
            <a:off x="2731176" y="1253889"/>
            <a:ext cx="466344" cy="4846320"/>
          </a:xfrm>
          <a:prstGeom prst="rect">
            <a:avLst/>
          </a:prstGeom>
        </p:spPr>
      </p:pic>
      <p:pic>
        <p:nvPicPr>
          <p:cNvPr id="6" name="Picture 5"/>
          <p:cNvPicPr>
            <a:picLocks noChangeAspect="1"/>
          </p:cNvPicPr>
          <p:nvPr/>
        </p:nvPicPr>
        <p:blipFill rotWithShape="1">
          <a:blip r:embed="rId2"/>
          <a:srcRect l="7701" t="23990" r="82509" b="5341"/>
          <a:stretch/>
        </p:blipFill>
        <p:spPr>
          <a:xfrm>
            <a:off x="2010324" y="1253889"/>
            <a:ext cx="466344" cy="4846320"/>
          </a:xfrm>
          <a:prstGeom prst="rect">
            <a:avLst/>
          </a:prstGeom>
        </p:spPr>
      </p:pic>
      <p:sp>
        <p:nvSpPr>
          <p:cNvPr id="7" name="TextBox 6"/>
          <p:cNvSpPr txBox="1"/>
          <p:nvPr/>
        </p:nvSpPr>
        <p:spPr>
          <a:xfrm>
            <a:off x="1111304" y="423388"/>
            <a:ext cx="6861858" cy="599799"/>
          </a:xfrm>
          <a:prstGeom prst="rect">
            <a:avLst/>
          </a:prstGeom>
          <a:noFill/>
        </p:spPr>
        <p:txBody>
          <a:bodyPr wrap="square" rtlCol="0">
            <a:spAutoFit/>
          </a:bodyPr>
          <a:lstStyle/>
          <a:p>
            <a:pPr algn="ctr"/>
            <a:r>
              <a:rPr lang="en-US" sz="3200" dirty="0" smtClean="0"/>
              <a:t>Homologous recombination</a:t>
            </a:r>
          </a:p>
        </p:txBody>
      </p:sp>
      <p:cxnSp>
        <p:nvCxnSpPr>
          <p:cNvPr id="9" name="Straight Arrow Connector 8"/>
          <p:cNvCxnSpPr/>
          <p:nvPr/>
        </p:nvCxnSpPr>
        <p:spPr>
          <a:xfrm>
            <a:off x="3863103" y="3369461"/>
            <a:ext cx="1358260" cy="17641"/>
          </a:xfrm>
          <a:prstGeom prst="straightConnector1">
            <a:avLst/>
          </a:prstGeom>
          <a:ln w="63500">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072813" y="6430768"/>
            <a:ext cx="5071187" cy="369332"/>
          </a:xfrm>
          <a:prstGeom prst="rect">
            <a:avLst/>
          </a:prstGeom>
        </p:spPr>
        <p:txBody>
          <a:bodyPr wrap="square">
            <a:spAutoFit/>
          </a:bodyPr>
          <a:lstStyle/>
          <a:p>
            <a:r>
              <a:rPr lang="en-US" dirty="0"/>
              <a:t>http://</a:t>
            </a:r>
            <a:r>
              <a:rPr lang="en-US" dirty="0" err="1"/>
              <a:t>en.wikipedia.org</a:t>
            </a:r>
            <a:r>
              <a:rPr lang="en-US" dirty="0"/>
              <a:t>/wiki/</a:t>
            </a:r>
            <a:r>
              <a:rPr lang="en-US" dirty="0" err="1"/>
              <a:t>File:HR_in_meiosis.svg</a:t>
            </a:r>
            <a:endParaRPr lang="en-US" dirty="0"/>
          </a:p>
        </p:txBody>
      </p:sp>
    </p:spTree>
    <p:extLst>
      <p:ext uri="{BB962C8B-B14F-4D97-AF65-F5344CB8AC3E}">
        <p14:creationId xmlns:p14="http://schemas.microsoft.com/office/powerpoint/2010/main" val="30372717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05113"/>
            <a:ext cx="9010688" cy="3657600"/>
          </a:xfrm>
          <a:prstGeom prst="rect">
            <a:avLst/>
          </a:prstGeom>
        </p:spPr>
      </p:pic>
    </p:spTree>
    <p:extLst>
      <p:ext uri="{BB962C8B-B14F-4D97-AF65-F5344CB8AC3E}">
        <p14:creationId xmlns:p14="http://schemas.microsoft.com/office/powerpoint/2010/main" val="7921596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5194286" y="768948"/>
            <a:ext cx="3949714" cy="5601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
        <p:nvSpPr>
          <p:cNvPr id="6" name="Rectangle 5"/>
          <p:cNvSpPr/>
          <p:nvPr/>
        </p:nvSpPr>
        <p:spPr>
          <a:xfrm>
            <a:off x="6129674" y="6488668"/>
            <a:ext cx="2368534" cy="369332"/>
          </a:xfrm>
          <a:prstGeom prst="rect">
            <a:avLst/>
          </a:prstGeom>
        </p:spPr>
        <p:txBody>
          <a:bodyPr wrap="none">
            <a:spAutoFit/>
          </a:bodyPr>
          <a:lstStyle/>
          <a:p>
            <a:r>
              <a:rPr lang="en-US" dirty="0">
                <a:hlinkClick r:id="rId4"/>
              </a:rPr>
              <a:t>https://xkcd.com/882</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5627018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556" y="486452"/>
            <a:ext cx="8961120" cy="6351431"/>
          </a:xfrm>
          <a:prstGeom prst="rect">
            <a:avLst/>
          </a:prstGeom>
        </p:spPr>
      </p:pic>
      <p:sp>
        <p:nvSpPr>
          <p:cNvPr id="3" name="Rectangle 2"/>
          <p:cNvSpPr/>
          <p:nvPr/>
        </p:nvSpPr>
        <p:spPr>
          <a:xfrm>
            <a:off x="174328" y="40296"/>
            <a:ext cx="9035456" cy="400110"/>
          </a:xfrm>
          <a:prstGeom prst="rect">
            <a:avLst/>
          </a:prstGeom>
        </p:spPr>
        <p:txBody>
          <a:bodyPr wrap="square">
            <a:spAutoFit/>
          </a:bodyPr>
          <a:lstStyle/>
          <a:p>
            <a:r>
              <a:rPr lang="en-US" sz="2000" dirty="0">
                <a:hlinkClick r:id="rId3"/>
              </a:rPr>
              <a:t>http://</a:t>
            </a:r>
            <a:r>
              <a:rPr lang="en-US" sz="2000" dirty="0" smtClean="0">
                <a:hlinkClick r:id="rId3"/>
              </a:rPr>
              <a:t>www.ncbi.nlm.nih.gov/pubmed/2406472?dopt=Abstract&amp;holding=npg</a:t>
            </a:r>
            <a:r>
              <a:rPr lang="en-US" sz="2000" dirty="0" smtClean="0"/>
              <a:t> </a:t>
            </a:r>
            <a:endParaRPr lang="en-US" sz="2000" dirty="0"/>
          </a:p>
        </p:txBody>
      </p:sp>
    </p:spTree>
    <p:extLst>
      <p:ext uri="{BB962C8B-B14F-4D97-AF65-F5344CB8AC3E}">
        <p14:creationId xmlns:p14="http://schemas.microsoft.com/office/powerpoint/2010/main" val="13262523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777" y="849710"/>
            <a:ext cx="9010750" cy="2651760"/>
          </a:xfrm>
          <a:prstGeom prst="rect">
            <a:avLst/>
          </a:prstGeom>
        </p:spPr>
      </p:pic>
      <p:sp>
        <p:nvSpPr>
          <p:cNvPr id="3" name="Rectangle 2"/>
          <p:cNvSpPr/>
          <p:nvPr/>
        </p:nvSpPr>
        <p:spPr>
          <a:xfrm>
            <a:off x="66777" y="165635"/>
            <a:ext cx="6004785" cy="461665"/>
          </a:xfrm>
          <a:prstGeom prst="rect">
            <a:avLst/>
          </a:prstGeom>
        </p:spPr>
        <p:txBody>
          <a:bodyPr wrap="none">
            <a:spAutoFit/>
          </a:bodyPr>
          <a:lstStyle/>
          <a:p>
            <a:r>
              <a:rPr lang="en-US" sz="2400" dirty="0">
                <a:hlinkClick r:id="rId3"/>
              </a:rPr>
              <a:t>http://</a:t>
            </a:r>
            <a:r>
              <a:rPr lang="en-US" sz="2400" dirty="0" smtClean="0">
                <a:hlinkClick r:id="rId3"/>
              </a:rPr>
              <a:t>jcs.biologists.org/content/121/11/1771</a:t>
            </a:r>
            <a:r>
              <a:rPr lang="en-US" sz="2400" dirty="0" smtClean="0"/>
              <a:t> </a:t>
            </a:r>
            <a:endParaRPr lang="en-US" sz="2400" dirty="0"/>
          </a:p>
        </p:txBody>
      </p:sp>
      <p:sp>
        <p:nvSpPr>
          <p:cNvPr id="4" name="Rectangle 3"/>
          <p:cNvSpPr/>
          <p:nvPr/>
        </p:nvSpPr>
        <p:spPr>
          <a:xfrm>
            <a:off x="236823" y="3723880"/>
            <a:ext cx="8683511" cy="3046988"/>
          </a:xfrm>
          <a:prstGeom prst="rect">
            <a:avLst/>
          </a:prstGeom>
          <a:effectLst>
            <a:glow rad="228600">
              <a:schemeClr val="accent4">
                <a:satMod val="175000"/>
                <a:alpha val="40000"/>
              </a:schemeClr>
            </a:glow>
          </a:effectLst>
        </p:spPr>
        <p:txBody>
          <a:bodyPr wrap="square">
            <a:spAutoFit/>
          </a:bodyPr>
          <a:lstStyle/>
          <a:p>
            <a:r>
              <a:rPr lang="en-US" sz="2400" dirty="0"/>
              <a:t>I'd like to suggest that our Ph.D. programs often do students a disservice in two ways. First, I don't think students are made to understand how hard it is to do research. And how very, very hard it is to do important research. It's a lot harder than taking even very demanding courses. What makes it difficult is that research is immersion in the unknown. </a:t>
            </a:r>
            <a:r>
              <a:rPr lang="en-US" sz="2400" dirty="0">
                <a:solidFill>
                  <a:srgbClr val="C00000"/>
                </a:solidFill>
              </a:rPr>
              <a:t>We just don't know what we're doing. </a:t>
            </a:r>
            <a:r>
              <a:rPr lang="en-US" sz="2400" dirty="0"/>
              <a:t>We can't be sure whether we're asking the right question or doing the right experiment until we get the answer or the result. </a:t>
            </a:r>
          </a:p>
        </p:txBody>
      </p:sp>
    </p:spTree>
    <p:extLst>
      <p:ext uri="{BB962C8B-B14F-4D97-AF65-F5344CB8AC3E}">
        <p14:creationId xmlns:p14="http://schemas.microsoft.com/office/powerpoint/2010/main" val="8995571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717" y="4701220"/>
            <a:ext cx="8363520" cy="914753"/>
          </a:xfrm>
          <a:prstGeom prst="rect">
            <a:avLst/>
          </a:prstGeom>
        </p:spPr>
        <p:txBody>
          <a:bodyPr lIns="82945" tIns="41473" rIns="82945" bIns="41473">
            <a:spAutoFit/>
          </a:bodyPr>
          <a:lstStyle/>
          <a:p>
            <a:pPr>
              <a:buFont typeface="Wingdings" charset="2"/>
              <a:buNone/>
              <a:defRPr/>
            </a:pPr>
            <a:r>
              <a:rPr lang="en-US" dirty="0">
                <a:solidFill>
                  <a:srgbClr val="000090"/>
                </a:solidFill>
                <a:latin typeface="Times New Roman" pitchFamily="16" charset="0"/>
                <a:ea typeface="+mn-ea"/>
                <a:cs typeface="+mn-cs"/>
              </a:rPr>
              <a:t>Studied via method </a:t>
            </a:r>
            <a:r>
              <a:rPr lang="en-US" dirty="0" smtClean="0">
                <a:solidFill>
                  <a:srgbClr val="000090"/>
                </a:solidFill>
                <a:latin typeface="Times New Roman" pitchFamily="16" charset="0"/>
                <a:ea typeface="+mn-ea"/>
                <a:cs typeface="+mn-cs"/>
              </a:rPr>
              <a:t>1:  </a:t>
            </a:r>
            <a:r>
              <a:rPr lang="en-US" dirty="0">
                <a:solidFill>
                  <a:srgbClr val="000090"/>
                </a:solidFill>
                <a:latin typeface="Times New Roman" pitchFamily="16" charset="0"/>
                <a:ea typeface="+mn-ea"/>
                <a:cs typeface="+mn-cs"/>
              </a:rPr>
              <a:t>voltage sensitive dyes plus optical </a:t>
            </a:r>
            <a:r>
              <a:rPr lang="en-US" dirty="0" smtClean="0">
                <a:solidFill>
                  <a:srgbClr val="000090"/>
                </a:solidFill>
                <a:latin typeface="Times New Roman" pitchFamily="16" charset="0"/>
                <a:ea typeface="+mn-ea"/>
                <a:cs typeface="+mn-cs"/>
              </a:rPr>
              <a:t>imaging (VSDI)</a:t>
            </a:r>
            <a:endParaRPr lang="en-US" dirty="0">
              <a:solidFill>
                <a:srgbClr val="000090"/>
              </a:solidFill>
              <a:latin typeface="Times New Roman" pitchFamily="16" charset="0"/>
              <a:ea typeface="+mn-ea"/>
              <a:cs typeface="+mn-cs"/>
            </a:endParaRPr>
          </a:p>
          <a:p>
            <a:pPr marL="311045" indent="-311045">
              <a:buFont typeface="Arial" pitchFamily="34" charset="0"/>
              <a:buChar char="•"/>
              <a:defRPr/>
            </a:pPr>
            <a:r>
              <a:rPr lang="en-US" dirty="0">
                <a:solidFill>
                  <a:srgbClr val="000090"/>
                </a:solidFill>
                <a:latin typeface="Times New Roman" pitchFamily="16" charset="0"/>
                <a:ea typeface="+mn-ea"/>
                <a:cs typeface="+mn-cs"/>
              </a:rPr>
              <a:t>Voltage changes = color differences in the imaging</a:t>
            </a:r>
          </a:p>
          <a:p>
            <a:pPr marL="311045" indent="-311045">
              <a:buFont typeface="Arial" pitchFamily="34" charset="0"/>
              <a:buChar char="•"/>
              <a:defRPr/>
            </a:pPr>
            <a:r>
              <a:rPr lang="en-US" dirty="0">
                <a:solidFill>
                  <a:srgbClr val="000090"/>
                </a:solidFill>
                <a:latin typeface="Times New Roman" pitchFamily="16" charset="0"/>
                <a:ea typeface="+mn-ea"/>
                <a:cs typeface="+mn-cs"/>
              </a:rPr>
              <a:t>Voltage changes over time = changes in optical images = movies</a:t>
            </a:r>
          </a:p>
        </p:txBody>
      </p:sp>
      <p:pic>
        <p:nvPicPr>
          <p:cNvPr id="4" name="Picture 3"/>
          <p:cNvPicPr>
            <a:picLocks noChangeAspect="1"/>
          </p:cNvPicPr>
          <p:nvPr/>
        </p:nvPicPr>
        <p:blipFill>
          <a:blip r:embed="rId2"/>
          <a:stretch>
            <a:fillRect/>
          </a:stretch>
        </p:blipFill>
        <p:spPr>
          <a:xfrm>
            <a:off x="0" y="165174"/>
            <a:ext cx="9144000" cy="3966072"/>
          </a:xfrm>
          <a:prstGeom prst="rect">
            <a:avLst/>
          </a:prstGeom>
        </p:spPr>
      </p:pic>
    </p:spTree>
    <p:extLst>
      <p:ext uri="{BB962C8B-B14F-4D97-AF65-F5344CB8AC3E}">
        <p14:creationId xmlns:p14="http://schemas.microsoft.com/office/powerpoint/2010/main" val="25565686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4653" y="583193"/>
            <a:ext cx="8450263" cy="5078314"/>
          </a:xfrm>
          <a:prstGeom prst="rect">
            <a:avLst/>
          </a:prstGeom>
        </p:spPr>
        <p:txBody>
          <a:bodyPr wrap="square">
            <a:spAutoFit/>
          </a:bodyPr>
          <a:lstStyle/>
          <a:p>
            <a:r>
              <a:rPr lang="en-US" dirty="0"/>
              <a:t>The imaged cortical area was </a:t>
            </a:r>
            <a:r>
              <a:rPr lang="en-US" dirty="0" smtClean="0"/>
              <a:t>6x6 </a:t>
            </a:r>
            <a:r>
              <a:rPr lang="en-US" dirty="0"/>
              <a:t>mm, and sampling rate 200 Hz. </a:t>
            </a:r>
            <a:endParaRPr lang="en-US" dirty="0" smtClean="0"/>
          </a:p>
          <a:p>
            <a:endParaRPr lang="en-US" dirty="0"/>
          </a:p>
          <a:p>
            <a:r>
              <a:rPr lang="en-US" dirty="0" smtClean="0"/>
              <a:t>Three </a:t>
            </a:r>
            <a:r>
              <a:rPr lang="en-US" dirty="0"/>
              <a:t>distinct </a:t>
            </a:r>
            <a:r>
              <a:rPr lang="en-US" dirty="0" smtClean="0"/>
              <a:t>experimental conditions </a:t>
            </a:r>
            <a:r>
              <a:rPr lang="en-US" dirty="0"/>
              <a:t>lying along the continuum of states </a:t>
            </a:r>
            <a:r>
              <a:rPr lang="en-US" dirty="0" smtClean="0"/>
              <a:t>of arousal </a:t>
            </a:r>
            <a:r>
              <a:rPr lang="en-US" dirty="0"/>
              <a:t>were induced</a:t>
            </a:r>
            <a:r>
              <a:rPr lang="en-US" dirty="0" smtClean="0"/>
              <a:t>:</a:t>
            </a:r>
          </a:p>
          <a:p>
            <a:endParaRPr lang="en-US" dirty="0"/>
          </a:p>
          <a:p>
            <a:r>
              <a:rPr lang="en-US" dirty="0" smtClean="0"/>
              <a:t>(</a:t>
            </a:r>
            <a:r>
              <a:rPr lang="en-US" dirty="0"/>
              <a:t>1) in the first condition imaging </a:t>
            </a:r>
            <a:r>
              <a:rPr lang="en-US" dirty="0" smtClean="0"/>
              <a:t>was carried </a:t>
            </a:r>
            <a:r>
              <a:rPr lang="en-US" dirty="0"/>
              <a:t>out while the primate was under Ketamine </a:t>
            </a:r>
            <a:r>
              <a:rPr lang="en-US" dirty="0" smtClean="0"/>
              <a:t>anesthesia (</a:t>
            </a:r>
            <a:r>
              <a:rPr lang="en-US" dirty="0"/>
              <a:t>dose was set to achieve cortical inactivation, </a:t>
            </a:r>
            <a:r>
              <a:rPr lang="en-US" dirty="0" smtClean="0"/>
              <a:t>see Section </a:t>
            </a:r>
            <a:r>
              <a:rPr lang="en-US" dirty="0"/>
              <a:t>4). During imaging the monkeys’ eyes </a:t>
            </a:r>
            <a:r>
              <a:rPr lang="en-US" dirty="0" smtClean="0"/>
              <a:t>were covered </a:t>
            </a:r>
            <a:r>
              <a:rPr lang="en-US" dirty="0"/>
              <a:t>and the room dark. This condition was to </a:t>
            </a:r>
            <a:r>
              <a:rPr lang="en-US" dirty="0" smtClean="0"/>
              <a:t>serve as </a:t>
            </a:r>
            <a:r>
              <a:rPr lang="en-US" dirty="0"/>
              <a:t>a model of loss of consciousness. </a:t>
            </a:r>
            <a:endParaRPr lang="en-US" dirty="0" smtClean="0"/>
          </a:p>
          <a:p>
            <a:endParaRPr lang="en-US" dirty="0"/>
          </a:p>
          <a:p>
            <a:r>
              <a:rPr lang="en-US" dirty="0" smtClean="0"/>
              <a:t>(</a:t>
            </a:r>
            <a:r>
              <a:rPr lang="en-US" dirty="0"/>
              <a:t>2) In the </a:t>
            </a:r>
            <a:r>
              <a:rPr lang="en-US" dirty="0" smtClean="0"/>
              <a:t>second condition</a:t>
            </a:r>
            <a:r>
              <a:rPr lang="en-US" dirty="0"/>
              <a:t>, the primate was awake, with his eyes </a:t>
            </a:r>
            <a:r>
              <a:rPr lang="en-US" dirty="0" smtClean="0"/>
              <a:t>covered and </a:t>
            </a:r>
            <a:r>
              <a:rPr lang="en-US" dirty="0"/>
              <a:t>again the room was kept dark. This condition was </a:t>
            </a:r>
            <a:r>
              <a:rPr lang="en-US" dirty="0" smtClean="0"/>
              <a:t>to serve </a:t>
            </a:r>
            <a:r>
              <a:rPr lang="en-US" dirty="0"/>
              <a:t>as a model of drowsiness. </a:t>
            </a:r>
            <a:endParaRPr lang="en-US" dirty="0" smtClean="0"/>
          </a:p>
          <a:p>
            <a:endParaRPr lang="en-US" dirty="0"/>
          </a:p>
          <a:p>
            <a:r>
              <a:rPr lang="en-US" dirty="0" smtClean="0"/>
              <a:t>(</a:t>
            </a:r>
            <a:r>
              <a:rPr lang="en-US" dirty="0"/>
              <a:t>3) Finally, imaging </a:t>
            </a:r>
            <a:r>
              <a:rPr lang="en-US" dirty="0" smtClean="0"/>
              <a:t>took place </a:t>
            </a:r>
            <a:r>
              <a:rPr lang="en-US" dirty="0"/>
              <a:t>while the primate was awake and viewing </a:t>
            </a:r>
            <a:r>
              <a:rPr lang="en-US" dirty="0" smtClean="0"/>
              <a:t>simple stimuli </a:t>
            </a:r>
            <a:r>
              <a:rPr lang="en-US" dirty="0"/>
              <a:t>presented on a screen while fixating. This </a:t>
            </a:r>
            <a:r>
              <a:rPr lang="en-US" dirty="0" smtClean="0"/>
              <a:t>last condition </a:t>
            </a:r>
            <a:r>
              <a:rPr lang="en-US" dirty="0"/>
              <a:t>was to serve as a model of alertness. </a:t>
            </a:r>
            <a:endParaRPr lang="en-US" dirty="0" smtClean="0"/>
          </a:p>
          <a:p>
            <a:endParaRPr lang="en-US" dirty="0"/>
          </a:p>
          <a:p>
            <a:r>
              <a:rPr lang="en-US" dirty="0" smtClean="0"/>
              <a:t>In all conditions </a:t>
            </a:r>
            <a:r>
              <a:rPr lang="en-US" dirty="0"/>
              <a:t>the primate was seated in a monkey seat.</a:t>
            </a:r>
          </a:p>
        </p:txBody>
      </p:sp>
    </p:spTree>
    <p:extLst>
      <p:ext uri="{BB962C8B-B14F-4D97-AF65-F5344CB8AC3E}">
        <p14:creationId xmlns:p14="http://schemas.microsoft.com/office/powerpoint/2010/main" val="39564522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79780"/>
            <a:ext cx="9144000" cy="4646663"/>
          </a:xfrm>
          <a:prstGeom prst="rect">
            <a:avLst/>
          </a:prstGeom>
        </p:spPr>
      </p:pic>
      <p:sp>
        <p:nvSpPr>
          <p:cNvPr id="6" name="Rectangle 5"/>
          <p:cNvSpPr/>
          <p:nvPr/>
        </p:nvSpPr>
        <p:spPr>
          <a:xfrm>
            <a:off x="203808" y="5078804"/>
            <a:ext cx="8763817" cy="1631216"/>
          </a:xfrm>
          <a:prstGeom prst="rect">
            <a:avLst/>
          </a:prstGeom>
        </p:spPr>
        <p:txBody>
          <a:bodyPr wrap="square">
            <a:spAutoFit/>
          </a:bodyPr>
          <a:lstStyle/>
          <a:p>
            <a:r>
              <a:rPr lang="en-US" sz="2000" dirty="0"/>
              <a:t>A set of points originating </a:t>
            </a:r>
            <a:r>
              <a:rPr lang="en-US" sz="2000" dirty="0" smtClean="0"/>
              <a:t>from VSDI </a:t>
            </a:r>
            <a:r>
              <a:rPr lang="en-US" sz="2000" dirty="0"/>
              <a:t>movies (anesthetized cat V1) obtained by presenting oriented moving </a:t>
            </a:r>
            <a:r>
              <a:rPr lang="en-US" sz="2000" dirty="0" smtClean="0"/>
              <a:t>gratings of </a:t>
            </a:r>
            <a:r>
              <a:rPr lang="en-US" sz="2000" dirty="0"/>
              <a:t>6 evenly spaced orientations spanning the circle (0°-300°). Points were </a:t>
            </a:r>
            <a:r>
              <a:rPr lang="en-US" sz="2000" dirty="0" smtClean="0"/>
              <a:t>projected onto </a:t>
            </a:r>
            <a:r>
              <a:rPr lang="en-US" sz="2000" dirty="0"/>
              <a:t>the plane via PCA (each 1 second response (movie) is taken as one data point</a:t>
            </a:r>
            <a:r>
              <a:rPr lang="en-US" sz="2000" dirty="0" smtClean="0"/>
              <a:t>) and </a:t>
            </a:r>
            <a:r>
              <a:rPr lang="en-US" sz="2000" dirty="0"/>
              <a:t>color coded according to orientation. This resulted in a ring of clusters ordered </a:t>
            </a:r>
            <a:r>
              <a:rPr lang="en-US" sz="2000" dirty="0" smtClean="0"/>
              <a:t>by orientation</a:t>
            </a:r>
            <a:r>
              <a:rPr lang="en-US" sz="2000" dirty="0"/>
              <a:t>.</a:t>
            </a:r>
          </a:p>
        </p:txBody>
      </p:sp>
    </p:spTree>
    <p:extLst>
      <p:ext uri="{BB962C8B-B14F-4D97-AF65-F5344CB8AC3E}">
        <p14:creationId xmlns:p14="http://schemas.microsoft.com/office/powerpoint/2010/main" val="1625519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0404" y="1225657"/>
            <a:ext cx="6604000" cy="5410200"/>
          </a:xfrm>
          <a:prstGeom prst="rect">
            <a:avLst/>
          </a:prstGeom>
        </p:spPr>
      </p:pic>
      <p:sp>
        <p:nvSpPr>
          <p:cNvPr id="4" name="Rectangle 3"/>
          <p:cNvSpPr/>
          <p:nvPr/>
        </p:nvSpPr>
        <p:spPr>
          <a:xfrm>
            <a:off x="-2" y="111010"/>
            <a:ext cx="9144001" cy="1200329"/>
          </a:xfrm>
          <a:prstGeom prst="rect">
            <a:avLst/>
          </a:prstGeom>
        </p:spPr>
        <p:txBody>
          <a:bodyPr wrap="square">
            <a:spAutoFit/>
          </a:bodyPr>
          <a:lstStyle/>
          <a:p>
            <a:r>
              <a:rPr lang="en-US" dirty="0"/>
              <a:t>(b-c) Schematic depiction of 2 possible scenarios which </a:t>
            </a:r>
            <a:r>
              <a:rPr lang="en-US" dirty="0" smtClean="0"/>
              <a:t>could </a:t>
            </a:r>
            <a:r>
              <a:rPr lang="en-US" dirty="0"/>
              <a:t>result if </a:t>
            </a:r>
            <a:r>
              <a:rPr lang="en-US" dirty="0" smtClean="0"/>
              <a:t>the underlying cortical </a:t>
            </a:r>
            <a:r>
              <a:rPr lang="en-US" dirty="0"/>
              <a:t>activity space </a:t>
            </a:r>
            <a:r>
              <a:rPr lang="en-US" dirty="0" smtClean="0"/>
              <a:t>would </a:t>
            </a:r>
            <a:r>
              <a:rPr lang="en-US" dirty="0"/>
              <a:t>have been sampled </a:t>
            </a:r>
            <a:r>
              <a:rPr lang="en-US" dirty="0" smtClean="0"/>
              <a:t>densely </a:t>
            </a:r>
            <a:r>
              <a:rPr lang="en-US" dirty="0"/>
              <a:t>(i.e. </a:t>
            </a:r>
            <a:r>
              <a:rPr lang="en-US" dirty="0" smtClean="0"/>
              <a:t>more samples &amp; more sampled orientations). (b) the apparent ring structure in A disappears </a:t>
            </a:r>
            <a:r>
              <a:rPr lang="en-US" dirty="0"/>
              <a:t>(c) the apparent ring structure in A persists.</a:t>
            </a:r>
          </a:p>
        </p:txBody>
      </p:sp>
    </p:spTree>
    <p:extLst>
      <p:ext uri="{BB962C8B-B14F-4D97-AF65-F5344CB8AC3E}">
        <p14:creationId xmlns:p14="http://schemas.microsoft.com/office/powerpoint/2010/main" val="2899624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90536" y="0"/>
            <a:ext cx="4189089" cy="6858000"/>
          </a:xfrm>
          <a:prstGeom prst="rect">
            <a:avLst/>
          </a:prstGeom>
        </p:spPr>
      </p:pic>
      <p:sp>
        <p:nvSpPr>
          <p:cNvPr id="3" name="Rectangle 2"/>
          <p:cNvSpPr/>
          <p:nvPr/>
        </p:nvSpPr>
        <p:spPr>
          <a:xfrm>
            <a:off x="109746" y="78399"/>
            <a:ext cx="4389747" cy="6694142"/>
          </a:xfrm>
          <a:prstGeom prst="rect">
            <a:avLst/>
          </a:prstGeom>
        </p:spPr>
        <p:txBody>
          <a:bodyPr wrap="square">
            <a:spAutoFit/>
          </a:bodyPr>
          <a:lstStyle/>
          <a:p>
            <a:r>
              <a:rPr lang="en-US" sz="1300" dirty="0" smtClean="0"/>
              <a:t>Fig. 5 Generating a filtration from a set of points (a–h). Several stages of growing a maximal complex from a set of points (i.e. producing a filtration). Numeral at bottom of each figure indicates the scale parameter </a:t>
            </a:r>
            <a:r>
              <a:rPr lang="en-US" sz="1300" dirty="0" err="1" smtClean="0"/>
              <a:t>ɛ</a:t>
            </a:r>
            <a:r>
              <a:rPr lang="en-US" sz="1300" dirty="0" smtClean="0"/>
              <a:t> (arbitrary units). The set of points originates from VSDI movies (anesthetized cat V1—see Sharon and </a:t>
            </a:r>
            <a:r>
              <a:rPr lang="en-US" sz="1300" dirty="0" err="1" smtClean="0"/>
              <a:t>Grinvald</a:t>
            </a:r>
            <a:r>
              <a:rPr lang="en-US" sz="1300" dirty="0" smtClean="0"/>
              <a:t> 2002 for details) obtained by presenting oriented moving gratings of six evenly spaced orientations spanning the entire range (0°, 60°, 180°, 240°, 300°). Points were projected onto the first two principle components of the data and color coded according to orientation. This resulted in a ring of clusters ordered by orientation. The points were triangulated using the Delaunay method, resulting in a convex </a:t>
            </a:r>
            <a:r>
              <a:rPr lang="en-US" sz="1300" dirty="0" err="1" smtClean="0"/>
              <a:t>simplicial</a:t>
            </a:r>
            <a:r>
              <a:rPr lang="en-US" sz="1300" dirty="0" smtClean="0"/>
              <a:t> complex. Next, a series of </a:t>
            </a:r>
            <a:r>
              <a:rPr lang="en-US" sz="1300" dirty="0" err="1" smtClean="0"/>
              <a:t>simplicial</a:t>
            </a:r>
            <a:r>
              <a:rPr lang="en-US" sz="1300" dirty="0" smtClean="0"/>
              <a:t> complexes (a filtration) was obtained by applying a metric threshold. Starting with the initial complex, the set of points (vertices), the scale parameter was incrementally increased. At various stages along this progression, the scale parameter equaled the length of an edge connecting two vertices in the triangulation. At this point this edge was added to the complex. As soon as all edges comprising a triangle were added to the complex, so was its face (the area of the triangle). This resulted in a series of complexes—one for each value of the threshold (scale) in which a simplex (edge or surface) was added to the complex. The region of topological interest starts the moment points form a single component (i.e. c in which </a:t>
            </a:r>
            <a:r>
              <a:rPr lang="en-US" sz="1300" dirty="0" err="1" smtClean="0"/>
              <a:t>ɛ</a:t>
            </a:r>
            <a:r>
              <a:rPr lang="en-US" sz="1300" dirty="0" smtClean="0"/>
              <a:t> = 0.199, see text for explanation) and continues up until the maximal complex is formed (i.e. h—</a:t>
            </a:r>
            <a:r>
              <a:rPr lang="en-US" sz="1300" dirty="0" err="1" smtClean="0"/>
              <a:t>ɛ</a:t>
            </a:r>
            <a:r>
              <a:rPr lang="en-US" sz="1300" dirty="0" smtClean="0"/>
              <a:t> = 0.397). Note that during most of this interval the complexes exhibit a ring structure—the length of the region of interest is 0.397–0.199 = 0.198; the ring structure first appears at </a:t>
            </a:r>
            <a:r>
              <a:rPr lang="en-US" sz="1300" dirty="0" err="1" smtClean="0"/>
              <a:t>ɛ</a:t>
            </a:r>
            <a:r>
              <a:rPr lang="en-US" sz="1300" dirty="0" smtClean="0"/>
              <a:t> = 0.204 (i.e. d), and is persists along the interval 0.397–0.204 = 0.193 (i.e. d–h); thus the ring structure persists in 97% of the interest interval (i.e. 0.193/0.198)</a:t>
            </a:r>
            <a:endParaRPr lang="en-US" sz="1300" dirty="0"/>
          </a:p>
        </p:txBody>
      </p:sp>
    </p:spTree>
    <p:extLst>
      <p:ext uri="{BB962C8B-B14F-4D97-AF65-F5344CB8AC3E}">
        <p14:creationId xmlns:p14="http://schemas.microsoft.com/office/powerpoint/2010/main" val="34533161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363" y="188575"/>
            <a:ext cx="7838834" cy="3416320"/>
          </a:xfrm>
          <a:prstGeom prst="rect">
            <a:avLst/>
          </a:prstGeom>
        </p:spPr>
        <p:txBody>
          <a:bodyPr wrap="square">
            <a:spAutoFit/>
          </a:bodyPr>
          <a:lstStyle/>
          <a:p>
            <a:r>
              <a:rPr lang="en-US" dirty="0"/>
              <a:t>T</a:t>
            </a:r>
            <a:r>
              <a:rPr lang="en-US" dirty="0" smtClean="0"/>
              <a:t>he dual nature </a:t>
            </a:r>
            <a:r>
              <a:rPr lang="en-US" dirty="0"/>
              <a:t>of representational capacity, that is, the </a:t>
            </a:r>
            <a:r>
              <a:rPr lang="en-US" dirty="0" smtClean="0"/>
              <a:t>coupling between </a:t>
            </a:r>
            <a:r>
              <a:rPr lang="en-US" dirty="0"/>
              <a:t>the complexity of activity and the complexity </a:t>
            </a:r>
            <a:r>
              <a:rPr lang="en-US" dirty="0" smtClean="0"/>
              <a:t>of activity </a:t>
            </a:r>
            <a:r>
              <a:rPr lang="en-US" dirty="0"/>
              <a:t>space. </a:t>
            </a:r>
            <a:endParaRPr lang="en-US" dirty="0" smtClean="0"/>
          </a:p>
          <a:p>
            <a:endParaRPr lang="en-US" dirty="0"/>
          </a:p>
          <a:p>
            <a:r>
              <a:rPr lang="en-US" dirty="0" smtClean="0"/>
              <a:t>The </a:t>
            </a:r>
            <a:r>
              <a:rPr lang="en-US" dirty="0"/>
              <a:t>idea was to first construct a </a:t>
            </a:r>
            <a:r>
              <a:rPr lang="en-US" dirty="0" smtClean="0"/>
              <a:t>function defined </a:t>
            </a:r>
            <a:r>
              <a:rPr lang="en-US" dirty="0"/>
              <a:t>over movie space which was sensitive to </a:t>
            </a:r>
            <a:r>
              <a:rPr lang="en-US" dirty="0" smtClean="0"/>
              <a:t>the complexity </a:t>
            </a:r>
            <a:r>
              <a:rPr lang="en-US" dirty="0"/>
              <a:t>of structure of instances of activity (which </a:t>
            </a:r>
            <a:r>
              <a:rPr lang="en-US" dirty="0" smtClean="0"/>
              <a:t>we will </a:t>
            </a:r>
            <a:r>
              <a:rPr lang="en-US" dirty="0"/>
              <a:t>refer to as a state indicator function or SIF)—in </a:t>
            </a:r>
            <a:r>
              <a:rPr lang="en-US" dirty="0" smtClean="0"/>
              <a:t>this case </a:t>
            </a:r>
            <a:r>
              <a:rPr lang="en-US" dirty="0"/>
              <a:t>second long VSDI movies.6  Thus, according to </a:t>
            </a:r>
            <a:r>
              <a:rPr lang="en-US" dirty="0" smtClean="0"/>
              <a:t>our hypothesis</a:t>
            </a:r>
            <a:r>
              <a:rPr lang="en-US" dirty="0"/>
              <a:t>, such a function should be able to </a:t>
            </a:r>
            <a:r>
              <a:rPr lang="en-US" dirty="0" smtClean="0"/>
              <a:t>classify activity </a:t>
            </a:r>
            <a:r>
              <a:rPr lang="en-US" dirty="0"/>
              <a:t>(movies) according to state of arousal (</a:t>
            </a:r>
            <a:r>
              <a:rPr lang="en-US" dirty="0" smtClean="0"/>
              <a:t>experimental condition</a:t>
            </a:r>
            <a:r>
              <a:rPr lang="en-US" dirty="0"/>
              <a:t>) by their complexity. Ideally, such a </a:t>
            </a:r>
            <a:r>
              <a:rPr lang="en-US" dirty="0" smtClean="0"/>
              <a:t>function could </a:t>
            </a:r>
            <a:r>
              <a:rPr lang="en-US" dirty="0"/>
              <a:t>serve as a continuous measure of arousal. Thus, </a:t>
            </a:r>
            <a:r>
              <a:rPr lang="en-US" dirty="0" smtClean="0"/>
              <a:t>clear cut </a:t>
            </a:r>
            <a:r>
              <a:rPr lang="en-US" dirty="0"/>
              <a:t>states of arousal, for example a given level </a:t>
            </a:r>
            <a:r>
              <a:rPr lang="en-US" dirty="0" smtClean="0"/>
              <a:t>of anesthesia</a:t>
            </a:r>
            <a:r>
              <a:rPr lang="en-US" dirty="0"/>
              <a:t>, would be associated with a characteristic </a:t>
            </a:r>
            <a:r>
              <a:rPr lang="en-US" dirty="0" smtClean="0"/>
              <a:t>value </a:t>
            </a:r>
            <a:r>
              <a:rPr lang="en-US" dirty="0"/>
              <a:t> of the SIF.7  By the same token</a:t>
            </a:r>
            <a:r>
              <a:rPr lang="en-US" dirty="0" smtClean="0"/>
              <a:t>, deviance </a:t>
            </a:r>
            <a:r>
              <a:rPr lang="en-US" dirty="0"/>
              <a:t>from the </a:t>
            </a:r>
            <a:r>
              <a:rPr lang="en-US" dirty="0" smtClean="0"/>
              <a:t>characteristic value </a:t>
            </a:r>
            <a:r>
              <a:rPr lang="en-US" dirty="0"/>
              <a:t>would indicate a shift in state of arousal.</a:t>
            </a:r>
          </a:p>
        </p:txBody>
      </p:sp>
      <p:sp>
        <p:nvSpPr>
          <p:cNvPr id="3" name="Rectangle 2"/>
          <p:cNvSpPr/>
          <p:nvPr/>
        </p:nvSpPr>
        <p:spPr>
          <a:xfrm>
            <a:off x="517363" y="4261742"/>
            <a:ext cx="8481619" cy="1754327"/>
          </a:xfrm>
          <a:prstGeom prst="rect">
            <a:avLst/>
          </a:prstGeom>
        </p:spPr>
        <p:txBody>
          <a:bodyPr wrap="square">
            <a:spAutoFit/>
          </a:bodyPr>
          <a:lstStyle/>
          <a:p>
            <a:r>
              <a:rPr lang="en-US" dirty="0"/>
              <a:t>The reason for segmenting data into second long movies is that </a:t>
            </a:r>
            <a:r>
              <a:rPr lang="en-US" dirty="0" smtClean="0"/>
              <a:t>EEG measurements </a:t>
            </a:r>
            <a:r>
              <a:rPr lang="en-US" dirty="0"/>
              <a:t>indicate that arousal related phenomena occur (that is </a:t>
            </a:r>
            <a:r>
              <a:rPr lang="en-US" dirty="0" smtClean="0"/>
              <a:t>to say</a:t>
            </a:r>
            <a:r>
              <a:rPr lang="en-US" dirty="0"/>
              <a:t>, can be detected) at this time scale. The exact duration (a </a:t>
            </a:r>
            <a:r>
              <a:rPr lang="en-US" dirty="0" smtClean="0"/>
              <a:t>second rather </a:t>
            </a:r>
            <a:r>
              <a:rPr lang="en-US" dirty="0"/>
              <a:t>than 2, 3 or 5) was chosen as </a:t>
            </a:r>
            <a:r>
              <a:rPr lang="en-US" dirty="0" smtClean="0"/>
              <a:t>a compromise </a:t>
            </a:r>
            <a:r>
              <a:rPr lang="en-US" dirty="0"/>
              <a:t>between </a:t>
            </a:r>
            <a:r>
              <a:rPr lang="en-US" dirty="0" smtClean="0"/>
              <a:t>the number </a:t>
            </a:r>
            <a:r>
              <a:rPr lang="en-US" dirty="0"/>
              <a:t>of resulting points (which decreases as the duration of </a:t>
            </a:r>
            <a:r>
              <a:rPr lang="en-US" dirty="0" smtClean="0"/>
              <a:t>each movie </a:t>
            </a:r>
            <a:r>
              <a:rPr lang="en-US" dirty="0"/>
              <a:t>is increased) and the ability to detect state </a:t>
            </a:r>
            <a:r>
              <a:rPr lang="en-US" dirty="0" smtClean="0"/>
              <a:t>dependent differences </a:t>
            </a:r>
            <a:r>
              <a:rPr lang="en-US" dirty="0"/>
              <a:t>in the VSDI data.</a:t>
            </a:r>
          </a:p>
        </p:txBody>
      </p:sp>
    </p:spTree>
    <p:extLst>
      <p:ext uri="{BB962C8B-B14F-4D97-AF65-F5344CB8AC3E}">
        <p14:creationId xmlns:p14="http://schemas.microsoft.com/office/powerpoint/2010/main" val="3643400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475" y="412568"/>
            <a:ext cx="8595360" cy="5990906"/>
          </a:xfrm>
          <a:prstGeom prst="rect">
            <a:avLst/>
          </a:prstGeom>
        </p:spPr>
      </p:pic>
    </p:spTree>
    <p:extLst>
      <p:ext uri="{BB962C8B-B14F-4D97-AF65-F5344CB8AC3E}">
        <p14:creationId xmlns:p14="http://schemas.microsoft.com/office/powerpoint/2010/main" val="1000602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495" y="1284499"/>
            <a:ext cx="7760446" cy="3139321"/>
          </a:xfrm>
          <a:prstGeom prst="rect">
            <a:avLst/>
          </a:prstGeom>
        </p:spPr>
        <p:txBody>
          <a:bodyPr wrap="square">
            <a:spAutoFit/>
          </a:bodyPr>
          <a:lstStyle/>
          <a:p>
            <a:r>
              <a:rPr lang="en-US" dirty="0"/>
              <a:t>Each recorded frame represented the </a:t>
            </a:r>
            <a:r>
              <a:rPr lang="en-US" dirty="0" smtClean="0"/>
              <a:t>instantaneous pattern </a:t>
            </a:r>
            <a:r>
              <a:rPr lang="en-US" dirty="0"/>
              <a:t>of activity over a large patch of cortex (</a:t>
            </a:r>
            <a:r>
              <a:rPr lang="en-US" dirty="0" smtClean="0"/>
              <a:t>6x6 </a:t>
            </a:r>
            <a:r>
              <a:rPr lang="en-US" dirty="0"/>
              <a:t>mm </a:t>
            </a:r>
            <a:r>
              <a:rPr lang="en-US" dirty="0" smtClean="0"/>
              <a:t>in size</a:t>
            </a:r>
            <a:r>
              <a:rPr lang="en-US" dirty="0"/>
              <a:t>; size of each pixel is 60 by 60 </a:t>
            </a:r>
            <a:r>
              <a:rPr lang="en-US" dirty="0" err="1"/>
              <a:t>μm</a:t>
            </a:r>
            <a:r>
              <a:rPr lang="en-US" dirty="0"/>
              <a:t>). Data was </a:t>
            </a:r>
            <a:r>
              <a:rPr lang="en-US" dirty="0" smtClean="0"/>
              <a:t>normalized by </a:t>
            </a:r>
            <a:r>
              <a:rPr lang="en-US" dirty="0"/>
              <a:t>the pattern of illumination (i.e.—the average frame). </a:t>
            </a:r>
            <a:r>
              <a:rPr lang="en-US" dirty="0" smtClean="0"/>
              <a:t>Then data </a:t>
            </a:r>
            <a:r>
              <a:rPr lang="en-US" dirty="0"/>
              <a:t>was corrected for dye bleaching by fitting a </a:t>
            </a:r>
            <a:r>
              <a:rPr lang="en-US" dirty="0" smtClean="0"/>
              <a:t>general exponent</a:t>
            </a:r>
            <a:r>
              <a:rPr lang="en-US" dirty="0"/>
              <a:t>. Next, data was cleaned for breathing </a:t>
            </a:r>
            <a:r>
              <a:rPr lang="en-US" dirty="0" smtClean="0"/>
              <a:t>artifacts through </a:t>
            </a:r>
            <a:r>
              <a:rPr lang="en-US" dirty="0"/>
              <a:t>high-pass temporal filtering above 0.5 Hz. </a:t>
            </a:r>
            <a:r>
              <a:rPr lang="en-US" dirty="0" smtClean="0"/>
              <a:t>Heart artifacts </a:t>
            </a:r>
            <a:r>
              <a:rPr lang="en-US" dirty="0"/>
              <a:t>were removed by first averaging optics </a:t>
            </a:r>
            <a:r>
              <a:rPr lang="en-US" dirty="0" smtClean="0"/>
              <a:t>triggered on </a:t>
            </a:r>
            <a:r>
              <a:rPr lang="en-US" dirty="0"/>
              <a:t>ECG and then subtracting the average heart pattern </a:t>
            </a:r>
            <a:r>
              <a:rPr lang="en-US" dirty="0" smtClean="0"/>
              <a:t>for each </a:t>
            </a:r>
            <a:r>
              <a:rPr lang="en-US" dirty="0"/>
              <a:t>pixel again triggering on the ECG (as in </a:t>
            </a:r>
            <a:r>
              <a:rPr lang="en-US" dirty="0" err="1"/>
              <a:t>Arieli</a:t>
            </a:r>
            <a:r>
              <a:rPr lang="en-US" dirty="0"/>
              <a:t> et al</a:t>
            </a:r>
            <a:r>
              <a:rPr lang="en-US" dirty="0" smtClean="0"/>
              <a:t>. </a:t>
            </a:r>
            <a:r>
              <a:rPr lang="fr-FR" dirty="0" smtClean="0"/>
              <a:t>1995</a:t>
            </a:r>
            <a:r>
              <a:rPr lang="fr-FR" dirty="0"/>
              <a:t>, 1996; </a:t>
            </a:r>
            <a:r>
              <a:rPr lang="fr-FR" dirty="0" err="1"/>
              <a:t>Tsodyks</a:t>
            </a:r>
            <a:r>
              <a:rPr lang="fr-FR" dirty="0"/>
              <a:t> et al. 1999; </a:t>
            </a:r>
            <a:r>
              <a:rPr lang="fr-FR" dirty="0" err="1"/>
              <a:t>Kenet</a:t>
            </a:r>
            <a:r>
              <a:rPr lang="fr-FR" dirty="0"/>
              <a:t> et al. 2003). </a:t>
            </a:r>
            <a:endParaRPr lang="fr-FR" dirty="0" smtClean="0"/>
          </a:p>
          <a:p>
            <a:endParaRPr lang="fr-FR" dirty="0"/>
          </a:p>
          <a:p>
            <a:r>
              <a:rPr lang="fr-FR" dirty="0" smtClean="0"/>
              <a:t>All </a:t>
            </a:r>
            <a:r>
              <a:rPr lang="fr-FR" dirty="0" err="1" smtClean="0"/>
              <a:t>experiments</a:t>
            </a:r>
            <a:r>
              <a:rPr lang="fr-FR" dirty="0" smtClean="0"/>
              <a:t> </a:t>
            </a:r>
            <a:r>
              <a:rPr lang="fr-FR" dirty="0" err="1"/>
              <a:t>were</a:t>
            </a:r>
            <a:r>
              <a:rPr lang="fr-FR" dirty="0"/>
              <a:t> </a:t>
            </a:r>
            <a:r>
              <a:rPr lang="fr-FR" dirty="0" err="1"/>
              <a:t>performed</a:t>
            </a:r>
            <a:r>
              <a:rPr lang="fr-FR" dirty="0"/>
              <a:t> in strict accordance </a:t>
            </a:r>
            <a:r>
              <a:rPr lang="fr-FR" dirty="0" err="1"/>
              <a:t>with</a:t>
            </a:r>
            <a:r>
              <a:rPr lang="fr-FR" dirty="0"/>
              <a:t> </a:t>
            </a:r>
            <a:r>
              <a:rPr lang="fr-FR" dirty="0" err="1" smtClean="0"/>
              <a:t>institutional</a:t>
            </a:r>
            <a:r>
              <a:rPr lang="fr-FR" dirty="0" smtClean="0"/>
              <a:t> and </a:t>
            </a:r>
            <a:r>
              <a:rPr lang="fr-FR" dirty="0"/>
              <a:t>NIH guidelines.</a:t>
            </a:r>
            <a:endParaRPr lang="en-US" dirty="0"/>
          </a:p>
        </p:txBody>
      </p:sp>
    </p:spTree>
    <p:extLst>
      <p:ext uri="{BB962C8B-B14F-4D97-AF65-F5344CB8AC3E}">
        <p14:creationId xmlns:p14="http://schemas.microsoft.com/office/powerpoint/2010/main" val="1877268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0"/>
            <a:ext cx="7597378" cy="6858000"/>
          </a:xfrm>
          <a:prstGeom prst="rect">
            <a:avLst/>
          </a:prstGeom>
        </p:spPr>
      </p:pic>
    </p:spTree>
    <p:extLst>
      <p:ext uri="{BB962C8B-B14F-4D97-AF65-F5344CB8AC3E}">
        <p14:creationId xmlns:p14="http://schemas.microsoft.com/office/powerpoint/2010/main" val="15851938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62620" y="0"/>
            <a:ext cx="2693900" cy="6858000"/>
          </a:xfrm>
          <a:prstGeom prst="rect">
            <a:avLst/>
          </a:prstGeom>
        </p:spPr>
      </p:pic>
      <p:sp>
        <p:nvSpPr>
          <p:cNvPr id="3" name="Rectangle 2"/>
          <p:cNvSpPr/>
          <p:nvPr/>
        </p:nvSpPr>
        <p:spPr>
          <a:xfrm>
            <a:off x="263581" y="774845"/>
            <a:ext cx="4572000" cy="4524316"/>
          </a:xfrm>
          <a:prstGeom prst="rect">
            <a:avLst/>
          </a:prstGeom>
        </p:spPr>
        <p:txBody>
          <a:bodyPr>
            <a:spAutoFit/>
          </a:bodyPr>
          <a:lstStyle/>
          <a:p>
            <a:r>
              <a:rPr lang="en-US" dirty="0" smtClean="0"/>
              <a:t>Fig. 7</a:t>
            </a:r>
          </a:p>
          <a:p>
            <a:r>
              <a:rPr lang="en-US" dirty="0" smtClean="0"/>
              <a:t>The state dependent complexity of cortical activity spaces (modeled by level set manifolds) as measured by persistent homology. (a–c) Bottom Each curve is an average of 100 computations of </a:t>
            </a:r>
            <a:r>
              <a:rPr lang="en-US" dirty="0" err="1" smtClean="0"/>
              <a:t>Betti</a:t>
            </a:r>
            <a:r>
              <a:rPr lang="en-US" dirty="0" smtClean="0"/>
              <a:t> numbers as a function of normalized scale (a–c) top: The distribution of the </a:t>
            </a:r>
            <a:r>
              <a:rPr lang="en-US" dirty="0" err="1" smtClean="0"/>
              <a:t>Betti</a:t>
            </a:r>
            <a:r>
              <a:rPr lang="en-US" dirty="0" smtClean="0"/>
              <a:t> graphs integrals (i.e. area under the graph—mean ± SE). Note that all comparisons were significant (p &lt;&lt; 0.001 using ANOVA; post hoc analysis p &lt;&lt; 0.001 using Mann Whitney for all nine comparisons). For all scales shown the zero </a:t>
            </a:r>
            <a:r>
              <a:rPr lang="en-US" dirty="0" err="1" smtClean="0"/>
              <a:t>Betti</a:t>
            </a:r>
            <a:r>
              <a:rPr lang="en-US" dirty="0" smtClean="0"/>
              <a:t> number β 0 was 1 (indicating that given the covering by landmarks the data set consisted of a single component)</a:t>
            </a:r>
            <a:endParaRPr lang="en-US" dirty="0"/>
          </a:p>
        </p:txBody>
      </p:sp>
    </p:spTree>
    <p:extLst>
      <p:ext uri="{BB962C8B-B14F-4D97-AF65-F5344CB8AC3E}">
        <p14:creationId xmlns:p14="http://schemas.microsoft.com/office/powerpoint/2010/main" val="4159016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00" y="55620"/>
            <a:ext cx="9004300" cy="5448300"/>
          </a:xfrm>
          <a:prstGeom prst="rect">
            <a:avLst/>
          </a:prstGeom>
        </p:spPr>
      </p:pic>
      <p:sp>
        <p:nvSpPr>
          <p:cNvPr id="3" name="Rectangle 2"/>
          <p:cNvSpPr/>
          <p:nvPr/>
        </p:nvSpPr>
        <p:spPr>
          <a:xfrm>
            <a:off x="63500" y="5465833"/>
            <a:ext cx="9080500" cy="1446550"/>
          </a:xfrm>
          <a:prstGeom prst="rect">
            <a:avLst/>
          </a:prstGeom>
        </p:spPr>
        <p:txBody>
          <a:bodyPr wrap="square">
            <a:spAutoFit/>
          </a:bodyPr>
          <a:lstStyle/>
          <a:p>
            <a:r>
              <a:rPr lang="en-US" sz="1100" dirty="0" smtClean="0"/>
              <a:t>Fig. 8 The origin of homological structure in activity spaces. In this case we consider a scenario in which a neuronal system is to represent two variables. (a) An artificial joint probability distribution of the two variables. Note that there are several combinations of variables which have zero probability. (b) A random sample of 104 points drawn from (a). Variable combinations of zero probability results in holes in the distribution. In essence, such distributions are provided to neuronal systems via the sensory organs (receptor arrays) (c) The first </a:t>
            </a:r>
            <a:r>
              <a:rPr lang="en-US" sz="1100" dirty="0" err="1" smtClean="0"/>
              <a:t>Betti</a:t>
            </a:r>
            <a:r>
              <a:rPr lang="en-US" sz="1100" dirty="0" smtClean="0"/>
              <a:t> graph of the point cloud in (b). Dense samples such as this allow for the estimate of the topology and homology of the underlying distribution. Accordingly, similar information can be used to estimate and reconstruct this structure. (d) A schematic depiction of the reconstruction of the structure of ‘a’ using the points in ‘b’ which preserves the homological structure (i.e. the five one-holes) of ‘a’. (e) A schematic representation of the geometry of the neuronal activity space generated. In this space, volume is allocated according to probability. Accordingly, the high density areas in ‘a’ occupy more of the overall area in ‘e’, whereas the non zero low density areas occupy less</a:t>
            </a:r>
            <a:endParaRPr lang="en-US" sz="1100" dirty="0"/>
          </a:p>
        </p:txBody>
      </p:sp>
    </p:spTree>
    <p:extLst>
      <p:ext uri="{BB962C8B-B14F-4D97-AF65-F5344CB8AC3E}">
        <p14:creationId xmlns:p14="http://schemas.microsoft.com/office/powerpoint/2010/main" val="1666245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49" y="355379"/>
            <a:ext cx="7130957" cy="581558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3" name="Text Box 1"/>
          <p:cNvSpPr txBox="1">
            <a:spLocks noChangeArrowheads="1"/>
          </p:cNvSpPr>
          <p:nvPr/>
        </p:nvSpPr>
        <p:spPr bwMode="auto">
          <a:xfrm>
            <a:off x="325440" y="46461"/>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Linking algebraic topology to evolution.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791081" y="6519179"/>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Chan J M et al. PNAS 2013;110:18566-18571</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©2013 by National Academy of Sciences</a:t>
            </a:r>
          </a:p>
        </p:txBody>
      </p:sp>
      <p:sp>
        <p:nvSpPr>
          <p:cNvPr id="2" name="TextBox 1"/>
          <p:cNvSpPr txBox="1"/>
          <p:nvPr/>
        </p:nvSpPr>
        <p:spPr>
          <a:xfrm>
            <a:off x="6950054" y="4516136"/>
            <a:ext cx="2187328" cy="584776"/>
          </a:xfrm>
          <a:prstGeom prst="rect">
            <a:avLst/>
          </a:prstGeom>
          <a:solidFill>
            <a:schemeClr val="bg2"/>
          </a:solidFill>
          <a:ln>
            <a:solidFill>
              <a:schemeClr val="tx1"/>
            </a:solidFill>
          </a:ln>
        </p:spPr>
        <p:txBody>
          <a:bodyPr wrap="square" rtlCol="0">
            <a:spAutoFit/>
          </a:bodyPr>
          <a:lstStyle/>
          <a:p>
            <a:r>
              <a:rPr lang="en-US" sz="3200" dirty="0" smtClean="0"/>
              <a:t>Reticulation</a:t>
            </a:r>
          </a:p>
        </p:txBody>
      </p:sp>
      <p:cxnSp>
        <p:nvCxnSpPr>
          <p:cNvPr id="4" name="Straight Arrow Connector 3"/>
          <p:cNvCxnSpPr/>
          <p:nvPr/>
        </p:nvCxnSpPr>
        <p:spPr>
          <a:xfrm flipH="1" flipV="1">
            <a:off x="6950054" y="4057466"/>
            <a:ext cx="529196" cy="458670"/>
          </a:xfrm>
          <a:prstGeom prst="straightConnector1">
            <a:avLst/>
          </a:prstGeom>
          <a:ln w="38100">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6035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464468" y="108532"/>
            <a:ext cx="8215064" cy="6548568"/>
            <a:chOff x="280066" y="-86332"/>
            <a:chExt cx="10082729" cy="8037363"/>
          </a:xfrm>
        </p:grpSpPr>
        <p:pic>
          <p:nvPicPr>
            <p:cNvPr id="2" name="Picture 1"/>
            <p:cNvPicPr>
              <a:picLocks noChangeAspect="1"/>
            </p:cNvPicPr>
            <p:nvPr/>
          </p:nvPicPr>
          <p:blipFill>
            <a:blip r:embed="rId2"/>
            <a:stretch>
              <a:fillRect/>
            </a:stretch>
          </p:blipFill>
          <p:spPr>
            <a:xfrm>
              <a:off x="280066" y="-86332"/>
              <a:ext cx="4581525" cy="3409951"/>
            </a:xfrm>
            <a:prstGeom prst="rect">
              <a:avLst/>
            </a:prstGeom>
          </p:spPr>
        </p:pic>
        <p:pic>
          <p:nvPicPr>
            <p:cNvPr id="3" name="Picture 2"/>
            <p:cNvPicPr>
              <a:picLocks noChangeAspect="1"/>
            </p:cNvPicPr>
            <p:nvPr/>
          </p:nvPicPr>
          <p:blipFill>
            <a:blip r:embed="rId3"/>
            <a:stretch>
              <a:fillRect/>
            </a:stretch>
          </p:blipFill>
          <p:spPr>
            <a:xfrm>
              <a:off x="5724120" y="-86332"/>
              <a:ext cx="4638675" cy="3495675"/>
            </a:xfrm>
            <a:prstGeom prst="rect">
              <a:avLst/>
            </a:prstGeom>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812" y="3590717"/>
              <a:ext cx="7804800" cy="43603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3090543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2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8866</TotalTime>
  <Words>4233</Words>
  <Application>Microsoft Office PowerPoint</Application>
  <PresentationFormat>On-screen Show (4:3)</PresentationFormat>
  <Paragraphs>281</Paragraphs>
  <Slides>73</Slides>
  <Notes>10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73</vt:i4>
      </vt:variant>
    </vt:vector>
  </HeadingPairs>
  <TitlesOfParts>
    <vt:vector size="90" baseType="lpstr">
      <vt:lpstr>ＭＳ Ｐゴシック</vt:lpstr>
      <vt:lpstr>Arial</vt:lpstr>
      <vt:lpstr>Arial</vt:lpstr>
      <vt:lpstr>Calibri</vt:lpstr>
      <vt:lpstr>georgia</vt:lpstr>
      <vt:lpstr>Helvetica Neue</vt:lpstr>
      <vt:lpstr>inherit</vt:lpstr>
      <vt:lpstr>msgothic</vt:lpstr>
      <vt:lpstr>Symbol</vt:lpstr>
      <vt:lpstr>Times New Roman</vt:lpstr>
      <vt:lpstr>Times-Italic</vt:lpstr>
      <vt:lpstr>TimesNewRomanPS-BoldMT</vt:lpstr>
      <vt:lpstr>TimesNewRomanPSMT</vt:lpstr>
      <vt:lpstr>Times-Roman</vt:lpstr>
      <vt:lpstr>Verdana</vt:lpstr>
      <vt:lpstr>Wingdings</vt:lpstr>
      <vt:lpstr>Office Theme</vt:lpstr>
      <vt:lpstr>PowerPoint Presentation</vt:lpstr>
      <vt:lpstr>PowerPoint Presentation</vt:lpstr>
      <vt:lpstr>Where do we get distances from?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 Darcy</dc:creator>
  <cp:keywords/>
  <dc:description/>
  <cp:lastModifiedBy>Reviewer</cp:lastModifiedBy>
  <cp:revision>134</cp:revision>
  <dcterms:created xsi:type="dcterms:W3CDTF">2013-11-08T02:36:41Z</dcterms:created>
  <dcterms:modified xsi:type="dcterms:W3CDTF">2017-03-09T15:18:25Z</dcterms:modified>
  <cp:category/>
</cp:coreProperties>
</file>