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ti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4"/>
  </p:notesMasterIdLst>
  <p:sldIdLst>
    <p:sldId id="450" r:id="rId2"/>
    <p:sldId id="451" r:id="rId3"/>
    <p:sldId id="452" r:id="rId4"/>
    <p:sldId id="453" r:id="rId5"/>
    <p:sldId id="459" r:id="rId6"/>
    <p:sldId id="455" r:id="rId7"/>
    <p:sldId id="457" r:id="rId8"/>
    <p:sldId id="458" r:id="rId9"/>
    <p:sldId id="465" r:id="rId10"/>
    <p:sldId id="466" r:id="rId11"/>
    <p:sldId id="475" r:id="rId12"/>
    <p:sldId id="467" r:id="rId13"/>
    <p:sldId id="456" r:id="rId14"/>
    <p:sldId id="464" r:id="rId15"/>
    <p:sldId id="477" r:id="rId16"/>
    <p:sldId id="472" r:id="rId17"/>
    <p:sldId id="473" r:id="rId18"/>
    <p:sldId id="474" r:id="rId19"/>
    <p:sldId id="433" r:id="rId20"/>
    <p:sldId id="432" r:id="rId21"/>
    <p:sldId id="434" r:id="rId22"/>
    <p:sldId id="435" r:id="rId23"/>
    <p:sldId id="436" r:id="rId24"/>
    <p:sldId id="437" r:id="rId25"/>
    <p:sldId id="438" r:id="rId26"/>
    <p:sldId id="439" r:id="rId27"/>
    <p:sldId id="440" r:id="rId28"/>
    <p:sldId id="441" r:id="rId29"/>
    <p:sldId id="442" r:id="rId30"/>
    <p:sldId id="443" r:id="rId31"/>
    <p:sldId id="444" r:id="rId32"/>
    <p:sldId id="445" r:id="rId33"/>
    <p:sldId id="446" r:id="rId34"/>
    <p:sldId id="447" r:id="rId35"/>
    <p:sldId id="448" r:id="rId36"/>
    <p:sldId id="449" r:id="rId37"/>
    <p:sldId id="341" r:id="rId38"/>
    <p:sldId id="334" r:id="rId39"/>
    <p:sldId id="338" r:id="rId40"/>
    <p:sldId id="339" r:id="rId41"/>
    <p:sldId id="340" r:id="rId42"/>
    <p:sldId id="335" r:id="rId43"/>
    <p:sldId id="332" r:id="rId44"/>
    <p:sldId id="336" r:id="rId45"/>
    <p:sldId id="431" r:id="rId46"/>
    <p:sldId id="368" r:id="rId47"/>
    <p:sldId id="369" r:id="rId48"/>
    <p:sldId id="362" r:id="rId49"/>
    <p:sldId id="342" r:id="rId50"/>
    <p:sldId id="343" r:id="rId51"/>
    <p:sldId id="356" r:id="rId52"/>
    <p:sldId id="357" r:id="rId53"/>
    <p:sldId id="358" r:id="rId54"/>
    <p:sldId id="359" r:id="rId55"/>
    <p:sldId id="360" r:id="rId56"/>
    <p:sldId id="361" r:id="rId57"/>
    <p:sldId id="364" r:id="rId58"/>
    <p:sldId id="370" r:id="rId59"/>
    <p:sldId id="371" r:id="rId60"/>
    <p:sldId id="351" r:id="rId61"/>
    <p:sldId id="363" r:id="rId62"/>
    <p:sldId id="344" r:id="rId63"/>
    <p:sldId id="428" r:id="rId64"/>
    <p:sldId id="375" r:id="rId65"/>
    <p:sldId id="376" r:id="rId66"/>
    <p:sldId id="365" r:id="rId67"/>
    <p:sldId id="377" r:id="rId68"/>
    <p:sldId id="378" r:id="rId69"/>
    <p:sldId id="379" r:id="rId70"/>
    <p:sldId id="430" r:id="rId71"/>
    <p:sldId id="380" r:id="rId72"/>
    <p:sldId id="381" r:id="rId73"/>
    <p:sldId id="478" r:id="rId74"/>
    <p:sldId id="479" r:id="rId75"/>
    <p:sldId id="480" r:id="rId76"/>
    <p:sldId id="481" r:id="rId77"/>
    <p:sldId id="482" r:id="rId78"/>
    <p:sldId id="483" r:id="rId79"/>
    <p:sldId id="484" r:id="rId80"/>
    <p:sldId id="485" r:id="rId81"/>
    <p:sldId id="486" r:id="rId82"/>
    <p:sldId id="487" r:id="rId8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0FB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574" autoAdjust="0"/>
    <p:restoredTop sz="86406" autoAdjust="0"/>
  </p:normalViewPr>
  <p:slideViewPr>
    <p:cSldViewPr snapToGrid="0" snapToObjects="1">
      <p:cViewPr varScale="1">
        <p:scale>
          <a:sx n="82" d="100"/>
          <a:sy n="82" d="100"/>
        </p:scale>
        <p:origin x="370" y="62"/>
      </p:cViewPr>
      <p:guideLst>
        <p:guide orient="horz" pos="2160"/>
        <p:guide pos="2880"/>
      </p:guideLst>
    </p:cSldViewPr>
  </p:slideViewPr>
  <p:outlineViewPr>
    <p:cViewPr>
      <p:scale>
        <a:sx n="33" d="100"/>
        <a:sy n="33" d="100"/>
      </p:scale>
      <p:origin x="0" y="-992"/>
    </p:cViewPr>
  </p:outlineViewPr>
  <p:notesTextViewPr>
    <p:cViewPr>
      <p:scale>
        <a:sx n="100" d="100"/>
        <a:sy n="100" d="100"/>
      </p:scale>
      <p:origin x="0" y="0"/>
    </p:cViewPr>
  </p:notesTextViewPr>
  <p:sorterViewPr>
    <p:cViewPr>
      <p:scale>
        <a:sx n="120" d="100"/>
        <a:sy n="12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notesMaster" Target="notesMasters/notes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E40FE4-CBB4-214A-8C32-30A1B6D7E27F}" type="datetimeFigureOut">
              <a:rPr lang="en-US" smtClean="0"/>
              <a:t>3/2/2017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D4A1E51-86DC-3047-A7D4-94C962C5D580}" type="slidenum">
              <a:rPr lang="en-US" smtClean="0"/>
              <a:t>‹#›</a:t>
            </a:fld>
            <a:endParaRPr lang="en-US"/>
          </a:p>
        </p:txBody>
      </p:sp>
    </p:spTree>
    <p:extLst>
      <p:ext uri="{BB962C8B-B14F-4D97-AF65-F5344CB8AC3E}">
        <p14:creationId xmlns:p14="http://schemas.microsoft.com/office/powerpoint/2010/main" val="237025414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lvl1pPr eaLnBrk="0">
              <a:defRPr sz="2400">
                <a:solidFill>
                  <a:schemeClr val="tx1"/>
                </a:solidFill>
                <a:latin typeface="Times New Roman" charset="0"/>
                <a:ea typeface="ＭＳ Ｐゴシック" charset="0"/>
                <a:cs typeface="msgothic" charset="0"/>
              </a:defRPr>
            </a:lvl1pPr>
            <a:lvl2pPr marL="742950" indent="-285750" eaLnBrk="0">
              <a:defRPr sz="2400">
                <a:solidFill>
                  <a:schemeClr val="tx1"/>
                </a:solidFill>
                <a:latin typeface="Times New Roman" charset="0"/>
                <a:ea typeface="msgothic" charset="0"/>
                <a:cs typeface="msgothic" charset="0"/>
              </a:defRPr>
            </a:lvl2pPr>
            <a:lvl3pPr marL="1143000" indent="-228600" eaLnBrk="0">
              <a:defRPr sz="2400">
                <a:solidFill>
                  <a:schemeClr val="tx1"/>
                </a:solidFill>
                <a:latin typeface="Times New Roman" charset="0"/>
                <a:ea typeface="msgothic" charset="0"/>
                <a:cs typeface="msgothic" charset="0"/>
              </a:defRPr>
            </a:lvl3pPr>
            <a:lvl4pPr marL="1600200" indent="-228600" eaLnBrk="0">
              <a:defRPr sz="2400">
                <a:solidFill>
                  <a:schemeClr val="tx1"/>
                </a:solidFill>
                <a:latin typeface="Times New Roman" charset="0"/>
                <a:ea typeface="msgothic" charset="0"/>
                <a:cs typeface="msgothic" charset="0"/>
              </a:defRPr>
            </a:lvl4pPr>
            <a:lvl5pPr marL="2057400" indent="-228600" eaLnBrk="0">
              <a:defRPr sz="2400">
                <a:solidFill>
                  <a:schemeClr val="tx1"/>
                </a:solidFill>
                <a:latin typeface="Times New Roman" charset="0"/>
                <a:ea typeface="msgothic" charset="0"/>
                <a:cs typeface="msgothic" charset="0"/>
              </a:defRPr>
            </a:lvl5pPr>
            <a:lvl6pPr marL="2514600" indent="-228600"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msgothic" charset="0"/>
                <a:cs typeface="msgothic" charset="0"/>
              </a:defRPr>
            </a:lvl6pPr>
            <a:lvl7pPr marL="2971800" indent="-228600"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msgothic" charset="0"/>
                <a:cs typeface="msgothic" charset="0"/>
              </a:defRPr>
            </a:lvl7pPr>
            <a:lvl8pPr marL="3429000" indent="-228600"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msgothic" charset="0"/>
                <a:cs typeface="msgothic" charset="0"/>
              </a:defRPr>
            </a:lvl8pPr>
            <a:lvl9pPr marL="3886200" indent="-228600"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msgothic" charset="0"/>
                <a:cs typeface="msgothic" charset="0"/>
              </a:defRPr>
            </a:lvl9pPr>
          </a:lstStyle>
          <a:p>
            <a:pPr eaLnBrk="1"/>
            <a:endParaRPr lang="en-US"/>
          </a:p>
        </p:txBody>
      </p:sp>
      <p:sp>
        <p:nvSpPr>
          <p:cNvPr id="16387" name="Text Box 2"/>
          <p:cNvSpPr txBox="1">
            <a:spLocks noGrp="1" noChangeArrowheads="1"/>
          </p:cNvSpPr>
          <p:nvPr>
            <p:ph type="body"/>
          </p:nvPr>
        </p:nvSpPr>
        <p:spPr>
          <a:xfrm>
            <a:off x="1046350" y="4352637"/>
            <a:ext cx="4770904" cy="3478068"/>
          </a:xfrm>
          <a:noFill/>
          <a:extLst>
            <a:ext uri="{AF507438-7753-43e0-B8FC-AC1667EBCBE1}">
              <a14:hiddenEffects xmlns="" xmlns:a14="http://schemas.microsoft.com/office/drawing/2010/main">
                <a:effectLst>
                  <a:outerShdw dist="35921" dir="2700000" algn="ctr" rotWithShape="0">
                    <a:srgbClr val="808080"/>
                  </a:outerShdw>
                </a:effectLst>
              </a14:hiddenEffects>
            </a:ext>
          </a:extLst>
        </p:spPr>
        <p:txBody>
          <a:bodyPr/>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a:latin typeface="Arial" charset="0"/>
                <a:cs typeface="msgothic" charset="0"/>
              </a:rPr>
              <a:t>Betti numbers provide a signature of the underlying topology. Illustrated in the figure are five simple objects (topological spaces) together with their Betti number signatures: (a) a point, (b) a circle, (c) a hollow torus, (d) a Klein bottle, and (e) a hollow sphere. For the case of the torus (c), the figure shows three loops on its surface. The red loops are </a:t>
            </a:r>
            <a:r>
              <a:rPr lang="ja-JP" altLang="en-GB">
                <a:latin typeface="Arial" charset="0"/>
                <a:cs typeface="msgothic" charset="0"/>
              </a:rPr>
              <a:t>“</a:t>
            </a:r>
            <a:r>
              <a:rPr lang="en-GB">
                <a:latin typeface="Arial" charset="0"/>
                <a:cs typeface="msgothic" charset="0"/>
              </a:rPr>
              <a:t>essential</a:t>
            </a:r>
            <a:r>
              <a:rPr lang="ja-JP" altLang="en-GB">
                <a:latin typeface="Arial" charset="0"/>
                <a:cs typeface="msgothic" charset="0"/>
              </a:rPr>
              <a:t>”</a:t>
            </a:r>
            <a:r>
              <a:rPr lang="en-GB">
                <a:latin typeface="Arial" charset="0"/>
                <a:cs typeface="msgothic" charset="0"/>
              </a:rPr>
              <a:t> in that they cannot be shrunk to a point, nor can they be deformed one into the other without tearing the loop. The green loop, on the other hand, can be deformed to a point without any obstruction. For the torus, therefore, we have b 1 = 2. For the case of the sphere, the loops shown (and actually all loops on the sphere) can be contracted to points, which is reflected by the fact that b 1 = 0. Both the sphere and the torus have b 2 = 1, this is due to the fact both surfaces enclose a part of space (a void).</a:t>
            </a:r>
          </a:p>
        </p:txBody>
      </p:sp>
    </p:spTree>
    <p:extLst>
      <p:ext uri="{BB962C8B-B14F-4D97-AF65-F5344CB8AC3E}">
        <p14:creationId xmlns:p14="http://schemas.microsoft.com/office/powerpoint/2010/main" val="42330144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n-US"/>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a:latin typeface="Arial" charset="0"/>
                <a:cs typeface="msgothic" charset="0"/>
              </a:rPr>
              <a:t>Linking algebraic topology to evolution. (</a:t>
            </a:r>
            <a:r>
              <a:rPr lang="en-GB" i="1">
                <a:latin typeface="Arial" charset="0"/>
                <a:cs typeface="msgothic" charset="0"/>
              </a:rPr>
              <a:t>A</a:t>
            </a:r>
            <a:r>
              <a:rPr lang="en-GB">
                <a:latin typeface="Arial" charset="0"/>
                <a:cs typeface="msgothic" charset="0"/>
              </a:rPr>
              <a:t>) A tree depicting vertical evolution. (</a:t>
            </a:r>
            <a:r>
              <a:rPr lang="en-GB" i="1">
                <a:latin typeface="Arial" charset="0"/>
                <a:cs typeface="msgothic" charset="0"/>
              </a:rPr>
              <a:t>B</a:t>
            </a:r>
            <a:r>
              <a:rPr lang="en-GB">
                <a:latin typeface="Arial" charset="0"/>
                <a:cs typeface="msgothic" charset="0"/>
              </a:rPr>
              <a:t>) A reticulate structure capturing horizontal evolution, as well. (</a:t>
            </a:r>
            <a:r>
              <a:rPr lang="en-GB" i="1">
                <a:latin typeface="Arial" charset="0"/>
                <a:cs typeface="msgothic" charset="0"/>
              </a:rPr>
              <a:t>C</a:t>
            </a:r>
            <a:r>
              <a:rPr lang="en-GB">
                <a:latin typeface="Arial" charset="0"/>
                <a:cs typeface="msgothic" charset="0"/>
              </a:rPr>
              <a:t>) A tree can be compressed into a point. (</a:t>
            </a:r>
            <a:r>
              <a:rPr lang="en-GB" i="1">
                <a:latin typeface="Arial" charset="0"/>
                <a:cs typeface="msgothic" charset="0"/>
              </a:rPr>
              <a:t>D</a:t>
            </a:r>
            <a:r>
              <a:rPr lang="en-GB">
                <a:latin typeface="Arial" charset="0"/>
                <a:cs typeface="msgothic" charset="0"/>
              </a:rPr>
              <a:t>) The same cannot be done for a reticulate structure without destroying the hole at the center.</a:t>
            </a:r>
          </a:p>
        </p:txBody>
      </p:sp>
    </p:spTree>
    <p:extLst>
      <p:ext uri="{BB962C8B-B14F-4D97-AF65-F5344CB8AC3E}">
        <p14:creationId xmlns:p14="http://schemas.microsoft.com/office/powerpoint/2010/main" val="38633000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n-US"/>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a:latin typeface="Arial" charset="0"/>
                <a:cs typeface="msgothic" charset="0"/>
              </a:rPr>
              <a:t>Reconstructing phylogeny from persistent homology of avian influenza HA. (</a:t>
            </a:r>
            <a:r>
              <a:rPr lang="en-GB" i="1">
                <a:latin typeface="Arial" charset="0"/>
                <a:cs typeface="msgothic" charset="0"/>
              </a:rPr>
              <a:t>A</a:t>
            </a:r>
            <a:r>
              <a:rPr lang="en-GB">
                <a:latin typeface="Arial" charset="0"/>
                <a:cs typeface="msgothic" charset="0"/>
              </a:rPr>
              <a:t>) Barcode plot in dimension 0 of all avian HA subtypes. Each bar represents a connected simplex of sequences given a Hamming distance of ε. When a bar ends at a given ε, it merges with another simplex. Gray bars indicate that two simplices of the same HA subtype merge together at a given ε. Solid color bars indicate that two simplices of different HA subtypes but same major clade merge together. Interpolated color bars indicate that two simplices of different major clades merge together. Colors correspond to known major clades of HA. For specific parameters, see </a:t>
            </a:r>
            <a:r>
              <a:rPr lang="en-GB" i="1">
                <a:latin typeface="Arial" charset="0"/>
                <a:cs typeface="msgothic" charset="0"/>
              </a:rPr>
              <a:t>SI Appendix</a:t>
            </a:r>
            <a:r>
              <a:rPr lang="en-GB">
                <a:latin typeface="Arial" charset="0"/>
                <a:cs typeface="msgothic" charset="0"/>
              </a:rPr>
              <a:t>, Supplementary Text. (</a:t>
            </a:r>
            <a:r>
              <a:rPr lang="en-GB" i="1">
                <a:latin typeface="Arial" charset="0"/>
                <a:cs typeface="msgothic" charset="0"/>
              </a:rPr>
              <a:t>B</a:t>
            </a:r>
            <a:r>
              <a:rPr lang="en-GB">
                <a:latin typeface="Arial" charset="0"/>
                <a:cs typeface="msgothic" charset="0"/>
              </a:rPr>
              <a:t>) Phylogeny of avian HA reconstructed from the barcode plot in </a:t>
            </a:r>
            <a:r>
              <a:rPr lang="en-GB" i="1">
                <a:latin typeface="Arial" charset="0"/>
                <a:cs typeface="msgothic" charset="0"/>
              </a:rPr>
              <a:t>A</a:t>
            </a:r>
            <a:r>
              <a:rPr lang="en-GB">
                <a:latin typeface="Arial" charset="0"/>
                <a:cs typeface="msgothic" charset="0"/>
              </a:rPr>
              <a:t>. Major clades are color-coded. (</a:t>
            </a:r>
            <a:r>
              <a:rPr lang="en-GB" i="1">
                <a:latin typeface="Arial" charset="0"/>
                <a:cs typeface="msgothic" charset="0"/>
              </a:rPr>
              <a:t>C</a:t>
            </a:r>
            <a:r>
              <a:rPr lang="en-GB">
                <a:latin typeface="Arial" charset="0"/>
                <a:cs typeface="msgothic" charset="0"/>
              </a:rPr>
              <a:t>) Neighbor-joining tree of avian HA (</a:t>
            </a:r>
            <a:r>
              <a:rPr lang="en-GB" i="1">
                <a:latin typeface="Arial" charset="0"/>
                <a:cs typeface="msgothic" charset="0"/>
              </a:rPr>
              <a:t>SI Appendix</a:t>
            </a:r>
            <a:r>
              <a:rPr lang="en-GB">
                <a:latin typeface="Arial" charset="0"/>
                <a:cs typeface="msgothic" charset="0"/>
              </a:rPr>
              <a:t>, Supplementary Text).</a:t>
            </a:r>
          </a:p>
        </p:txBody>
      </p:sp>
    </p:spTree>
    <p:extLst>
      <p:ext uri="{BB962C8B-B14F-4D97-AF65-F5344CB8AC3E}">
        <p14:creationId xmlns:p14="http://schemas.microsoft.com/office/powerpoint/2010/main" val="33839391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n-US"/>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a:latin typeface="Arial" charset="0"/>
                <a:cs typeface="msgothic" charset="0"/>
              </a:rPr>
              <a:t>Persistent homology of reassortment in avian influenza. Analysis of (</a:t>
            </a:r>
            <a:r>
              <a:rPr lang="en-GB" i="1">
                <a:latin typeface="Arial" charset="0"/>
                <a:cs typeface="msgothic" charset="0"/>
              </a:rPr>
              <a:t>A</a:t>
            </a:r>
            <a:r>
              <a:rPr lang="en-GB">
                <a:latin typeface="Arial" charset="0"/>
                <a:cs typeface="msgothic" charset="0"/>
              </a:rPr>
              <a:t>) HA and (</a:t>
            </a:r>
            <a:r>
              <a:rPr lang="en-GB" i="1">
                <a:latin typeface="Arial" charset="0"/>
                <a:cs typeface="msgothic" charset="0"/>
              </a:rPr>
              <a:t>B</a:t>
            </a:r>
            <a:r>
              <a:rPr lang="en-GB">
                <a:latin typeface="Arial" charset="0"/>
                <a:cs typeface="msgothic" charset="0"/>
              </a:rPr>
              <a:t>) NA reveal no significant one-dimensional topological structure. (</a:t>
            </a:r>
            <a:r>
              <a:rPr lang="en-GB" i="1">
                <a:latin typeface="Arial" charset="0"/>
                <a:cs typeface="msgothic" charset="0"/>
              </a:rPr>
              <a:t>C</a:t>
            </a:r>
            <a:r>
              <a:rPr lang="en-GB">
                <a:latin typeface="Arial" charset="0"/>
                <a:cs typeface="msgothic" charset="0"/>
              </a:rPr>
              <a:t>) Concatenated segments reveal rich 1D and 2D topology, indicating reassortment. For specific parameters, see </a:t>
            </a:r>
            <a:r>
              <a:rPr lang="en-GB" i="1">
                <a:latin typeface="Arial" charset="0"/>
                <a:cs typeface="msgothic" charset="0"/>
              </a:rPr>
              <a:t>SI Appendix</a:t>
            </a:r>
            <a:r>
              <a:rPr lang="en-GB">
                <a:latin typeface="Arial" charset="0"/>
                <a:cs typeface="msgothic" charset="0"/>
              </a:rPr>
              <a:t>, Supplementary Text. (</a:t>
            </a:r>
            <a:r>
              <a:rPr lang="en-GB" i="1">
                <a:latin typeface="Arial" charset="0"/>
                <a:cs typeface="msgothic" charset="0"/>
              </a:rPr>
              <a:t>D</a:t>
            </a:r>
            <a:r>
              <a:rPr lang="en-GB">
                <a:latin typeface="Arial" charset="0"/>
                <a:cs typeface="msgothic" charset="0"/>
              </a:rPr>
              <a:t>) Network representing the reassortment pattern of avian influenza deduced from high-dimensional topology. Line width is determined by the probability that two segments reassort together. Node color ranges from blue to red, correlating with the sum of connected line weights for a given node. For specific parameters, see </a:t>
            </a:r>
            <a:r>
              <a:rPr lang="en-GB" i="1">
                <a:latin typeface="Arial" charset="0"/>
                <a:cs typeface="msgothic" charset="0"/>
              </a:rPr>
              <a:t>SI Appendix</a:t>
            </a:r>
            <a:r>
              <a:rPr lang="en-GB">
                <a:latin typeface="Arial" charset="0"/>
                <a:cs typeface="msgothic" charset="0"/>
              </a:rPr>
              <a:t>, Supplementary Text. (</a:t>
            </a:r>
            <a:r>
              <a:rPr lang="en-GB" i="1">
                <a:latin typeface="Arial" charset="0"/>
                <a:cs typeface="msgothic" charset="0"/>
              </a:rPr>
              <a:t>E</a:t>
            </a:r>
            <a:r>
              <a:rPr lang="en-GB">
                <a:latin typeface="Arial" charset="0"/>
                <a:cs typeface="msgothic" charset="0"/>
              </a:rPr>
              <a:t>) b</a:t>
            </a:r>
            <a:r>
              <a:rPr lang="en-GB" baseline="-33000">
                <a:latin typeface="Arial" charset="0"/>
                <a:cs typeface="msgothic" charset="0"/>
              </a:rPr>
              <a:t>2</a:t>
            </a:r>
            <a:r>
              <a:rPr lang="en-GB">
                <a:latin typeface="Arial" charset="0"/>
                <a:cs typeface="msgothic" charset="0"/>
              </a:rPr>
              <a:t> polytope representing the triple reassortment of H7N9 avian influenza. Concatenated genomic sequences forming the polytope were transformed into 3D space using PCoA (</a:t>
            </a:r>
            <a:r>
              <a:rPr lang="en-GB" i="1">
                <a:latin typeface="Arial" charset="0"/>
                <a:cs typeface="msgothic" charset="0"/>
              </a:rPr>
              <a:t>SI Appendix</a:t>
            </a:r>
            <a:r>
              <a:rPr lang="en-GB">
                <a:latin typeface="Arial" charset="0"/>
                <a:cs typeface="msgothic" charset="0"/>
              </a:rPr>
              <a:t>, Supplementary Text). Two-dimensional barcoding was performed using Vietoris–Rips complex and a maximum scale ε of 4,000 nucleotides.</a:t>
            </a:r>
          </a:p>
        </p:txBody>
      </p:sp>
    </p:spTree>
    <p:extLst>
      <p:ext uri="{BB962C8B-B14F-4D97-AF65-F5344CB8AC3E}">
        <p14:creationId xmlns:p14="http://schemas.microsoft.com/office/powerpoint/2010/main" val="17841528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n-US"/>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a:latin typeface="Arial" charset="0"/>
                <a:cs typeface="msgothic" charset="0"/>
              </a:rPr>
              <a:t>Persistent homology of reassortment in avian influenza. Analysis of (</a:t>
            </a:r>
            <a:r>
              <a:rPr lang="en-GB" i="1">
                <a:latin typeface="Arial" charset="0"/>
                <a:cs typeface="msgothic" charset="0"/>
              </a:rPr>
              <a:t>A</a:t>
            </a:r>
            <a:r>
              <a:rPr lang="en-GB">
                <a:latin typeface="Arial" charset="0"/>
                <a:cs typeface="msgothic" charset="0"/>
              </a:rPr>
              <a:t>) HA and (</a:t>
            </a:r>
            <a:r>
              <a:rPr lang="en-GB" i="1">
                <a:latin typeface="Arial" charset="0"/>
                <a:cs typeface="msgothic" charset="0"/>
              </a:rPr>
              <a:t>B</a:t>
            </a:r>
            <a:r>
              <a:rPr lang="en-GB">
                <a:latin typeface="Arial" charset="0"/>
                <a:cs typeface="msgothic" charset="0"/>
              </a:rPr>
              <a:t>) NA reveal no significant one-dimensional topological structure. (</a:t>
            </a:r>
            <a:r>
              <a:rPr lang="en-GB" i="1">
                <a:latin typeface="Arial" charset="0"/>
                <a:cs typeface="msgothic" charset="0"/>
              </a:rPr>
              <a:t>C</a:t>
            </a:r>
            <a:r>
              <a:rPr lang="en-GB">
                <a:latin typeface="Arial" charset="0"/>
                <a:cs typeface="msgothic" charset="0"/>
              </a:rPr>
              <a:t>) Concatenated segments reveal rich 1D and 2D topology, indicating reassortment. For specific parameters, see </a:t>
            </a:r>
            <a:r>
              <a:rPr lang="en-GB" i="1">
                <a:latin typeface="Arial" charset="0"/>
                <a:cs typeface="msgothic" charset="0"/>
              </a:rPr>
              <a:t>SI Appendix</a:t>
            </a:r>
            <a:r>
              <a:rPr lang="en-GB">
                <a:latin typeface="Arial" charset="0"/>
                <a:cs typeface="msgothic" charset="0"/>
              </a:rPr>
              <a:t>, Supplementary Text. (</a:t>
            </a:r>
            <a:r>
              <a:rPr lang="en-GB" i="1">
                <a:latin typeface="Arial" charset="0"/>
                <a:cs typeface="msgothic" charset="0"/>
              </a:rPr>
              <a:t>D</a:t>
            </a:r>
            <a:r>
              <a:rPr lang="en-GB">
                <a:latin typeface="Arial" charset="0"/>
                <a:cs typeface="msgothic" charset="0"/>
              </a:rPr>
              <a:t>) Network representing the reassortment pattern of avian influenza deduced from high-dimensional topology. Line width is determined by the probability that two segments reassort together. Node color ranges from blue to red, correlating with the sum of connected line weights for a given node. For specific parameters, see </a:t>
            </a:r>
            <a:r>
              <a:rPr lang="en-GB" i="1">
                <a:latin typeface="Arial" charset="0"/>
                <a:cs typeface="msgothic" charset="0"/>
              </a:rPr>
              <a:t>SI Appendix</a:t>
            </a:r>
            <a:r>
              <a:rPr lang="en-GB">
                <a:latin typeface="Arial" charset="0"/>
                <a:cs typeface="msgothic" charset="0"/>
              </a:rPr>
              <a:t>, Supplementary Text. (</a:t>
            </a:r>
            <a:r>
              <a:rPr lang="en-GB" i="1">
                <a:latin typeface="Arial" charset="0"/>
                <a:cs typeface="msgothic" charset="0"/>
              </a:rPr>
              <a:t>E</a:t>
            </a:r>
            <a:r>
              <a:rPr lang="en-GB">
                <a:latin typeface="Arial" charset="0"/>
                <a:cs typeface="msgothic" charset="0"/>
              </a:rPr>
              <a:t>) b</a:t>
            </a:r>
            <a:r>
              <a:rPr lang="en-GB" baseline="-33000">
                <a:latin typeface="Arial" charset="0"/>
                <a:cs typeface="msgothic" charset="0"/>
              </a:rPr>
              <a:t>2</a:t>
            </a:r>
            <a:r>
              <a:rPr lang="en-GB">
                <a:latin typeface="Arial" charset="0"/>
                <a:cs typeface="msgothic" charset="0"/>
              </a:rPr>
              <a:t> polytope representing the triple reassortment of H7N9 avian influenza. Concatenated genomic sequences forming the polytope were transformed into 3D space using PCoA (</a:t>
            </a:r>
            <a:r>
              <a:rPr lang="en-GB" i="1">
                <a:latin typeface="Arial" charset="0"/>
                <a:cs typeface="msgothic" charset="0"/>
              </a:rPr>
              <a:t>SI Appendix</a:t>
            </a:r>
            <a:r>
              <a:rPr lang="en-GB">
                <a:latin typeface="Arial" charset="0"/>
                <a:cs typeface="msgothic" charset="0"/>
              </a:rPr>
              <a:t>, Supplementary Text). Two-dimensional barcoding was performed using Vietoris–Rips complex and a maximum scale ε of 4,000 nucleotides.</a:t>
            </a:r>
          </a:p>
        </p:txBody>
      </p:sp>
    </p:spTree>
    <p:extLst>
      <p:ext uri="{BB962C8B-B14F-4D97-AF65-F5344CB8AC3E}">
        <p14:creationId xmlns:p14="http://schemas.microsoft.com/office/powerpoint/2010/main" val="27623493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n-US"/>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a:latin typeface="Arial" charset="0"/>
                <a:cs typeface="msgothic" charset="0"/>
              </a:rPr>
              <a:t>Barcoding plots of HIV-1 reveal evidence of recombination in (</a:t>
            </a:r>
            <a:r>
              <a:rPr lang="en-GB" i="1">
                <a:latin typeface="Arial" charset="0"/>
                <a:cs typeface="msgothic" charset="0"/>
              </a:rPr>
              <a:t>A</a:t>
            </a:r>
            <a:r>
              <a:rPr lang="en-GB">
                <a:latin typeface="Arial" charset="0"/>
                <a:cs typeface="msgothic" charset="0"/>
              </a:rPr>
              <a:t>) env, (</a:t>
            </a:r>
            <a:r>
              <a:rPr lang="en-GB" i="1">
                <a:latin typeface="Arial" charset="0"/>
                <a:cs typeface="msgothic" charset="0"/>
              </a:rPr>
              <a:t>B</a:t>
            </a:r>
            <a:r>
              <a:rPr lang="en-GB">
                <a:latin typeface="Arial" charset="0"/>
                <a:cs typeface="msgothic" charset="0"/>
              </a:rPr>
              <a:t>), gag, (</a:t>
            </a:r>
            <a:r>
              <a:rPr lang="en-GB" i="1">
                <a:latin typeface="Arial" charset="0"/>
                <a:cs typeface="msgothic" charset="0"/>
              </a:rPr>
              <a:t>C</a:t>
            </a:r>
            <a:r>
              <a:rPr lang="en-GB">
                <a:latin typeface="Arial" charset="0"/>
                <a:cs typeface="msgothic" charset="0"/>
              </a:rPr>
              <a:t>) pol, and (</a:t>
            </a:r>
            <a:r>
              <a:rPr lang="en-GB" i="1">
                <a:latin typeface="Arial" charset="0"/>
                <a:cs typeface="msgothic" charset="0"/>
              </a:rPr>
              <a:t>D</a:t>
            </a:r>
            <a:r>
              <a:rPr lang="en-GB">
                <a:latin typeface="Arial" charset="0"/>
                <a:cs typeface="msgothic" charset="0"/>
              </a:rPr>
              <a:t>) the concatenated sequences of all three genes. One-dimensional topology present for alignments of individual genes as well as the concatenated sequences suggests recombination. (</a:t>
            </a:r>
            <a:r>
              <a:rPr lang="en-GB" i="1">
                <a:latin typeface="Arial" charset="0"/>
                <a:cs typeface="msgothic" charset="0"/>
              </a:rPr>
              <a:t>E</a:t>
            </a:r>
            <a:r>
              <a:rPr lang="en-GB">
                <a:latin typeface="Arial" charset="0"/>
                <a:cs typeface="msgothic" charset="0"/>
              </a:rPr>
              <a:t>) b</a:t>
            </a:r>
            <a:r>
              <a:rPr lang="en-GB" baseline="-33000">
                <a:latin typeface="Arial" charset="0"/>
                <a:cs typeface="msgothic" charset="0"/>
              </a:rPr>
              <a:t>2</a:t>
            </a:r>
            <a:r>
              <a:rPr lang="en-GB">
                <a:latin typeface="Arial" charset="0"/>
                <a:cs typeface="msgothic" charset="0"/>
              </a:rPr>
              <a:t> polytope representing a complex recombination event with multiple parental strains. Sequences of the [G4] generator of concatenated HIV-1 gag, pol, and env were transformed into 3D space using PCoA (</a:t>
            </a:r>
            <a:r>
              <a:rPr lang="en-GB" i="1">
                <a:latin typeface="Arial" charset="0"/>
                <a:cs typeface="msgothic" charset="0"/>
              </a:rPr>
              <a:t>SI Appendix</a:t>
            </a:r>
            <a:r>
              <a:rPr lang="en-GB">
                <a:latin typeface="Arial" charset="0"/>
                <a:cs typeface="msgothic" charset="0"/>
              </a:rPr>
              <a:t>, Supplementary Text) of the Nei–Tamura pairwise genetic distances. Two-simplices from the [G4] generator defined a polytope whose cavity represents a complex recombination. Each vertex of the polytope corresponds to a sequence that is color-coded by HIV-1 subtype. For specific parameters, see </a:t>
            </a:r>
            <a:r>
              <a:rPr lang="en-GB" i="1">
                <a:latin typeface="Arial" charset="0"/>
                <a:cs typeface="msgothic" charset="0"/>
              </a:rPr>
              <a:t>SI Appendix</a:t>
            </a:r>
            <a:r>
              <a:rPr lang="en-GB">
                <a:latin typeface="Arial" charset="0"/>
                <a:cs typeface="msgothic" charset="0"/>
              </a:rPr>
              <a:t>, Supplementary Text.</a:t>
            </a:r>
          </a:p>
        </p:txBody>
      </p:sp>
    </p:spTree>
    <p:extLst>
      <p:ext uri="{BB962C8B-B14F-4D97-AF65-F5344CB8AC3E}">
        <p14:creationId xmlns:p14="http://schemas.microsoft.com/office/powerpoint/2010/main" val="32068385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8050B5-266D-F045-96EB-A8F4DF4C1637}" type="slidenum">
              <a:rPr lang="en-US" smtClean="0"/>
              <a:t>8</a:t>
            </a:fld>
            <a:endParaRPr lang="en-US"/>
          </a:p>
        </p:txBody>
      </p:sp>
    </p:spTree>
    <p:extLst>
      <p:ext uri="{BB962C8B-B14F-4D97-AF65-F5344CB8AC3E}">
        <p14:creationId xmlns:p14="http://schemas.microsoft.com/office/powerpoint/2010/main" val="10921057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6"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lvl1pPr eaLnBrk="0">
              <a:defRPr sz="2400">
                <a:solidFill>
                  <a:schemeClr val="tx1"/>
                </a:solidFill>
                <a:latin typeface="Times New Roman" charset="0"/>
                <a:ea typeface="ＭＳ Ｐゴシック" charset="0"/>
                <a:cs typeface="msgothic" charset="0"/>
              </a:defRPr>
            </a:lvl1pPr>
            <a:lvl2pPr marL="742950" indent="-285750" eaLnBrk="0">
              <a:defRPr sz="2400">
                <a:solidFill>
                  <a:schemeClr val="tx1"/>
                </a:solidFill>
                <a:latin typeface="Times New Roman" charset="0"/>
                <a:ea typeface="msgothic" charset="0"/>
                <a:cs typeface="msgothic" charset="0"/>
              </a:defRPr>
            </a:lvl2pPr>
            <a:lvl3pPr marL="1143000" indent="-228600" eaLnBrk="0">
              <a:defRPr sz="2400">
                <a:solidFill>
                  <a:schemeClr val="tx1"/>
                </a:solidFill>
                <a:latin typeface="Times New Roman" charset="0"/>
                <a:ea typeface="msgothic" charset="0"/>
                <a:cs typeface="msgothic" charset="0"/>
              </a:defRPr>
            </a:lvl3pPr>
            <a:lvl4pPr marL="1600200" indent="-228600" eaLnBrk="0">
              <a:defRPr sz="2400">
                <a:solidFill>
                  <a:schemeClr val="tx1"/>
                </a:solidFill>
                <a:latin typeface="Times New Roman" charset="0"/>
                <a:ea typeface="msgothic" charset="0"/>
                <a:cs typeface="msgothic" charset="0"/>
              </a:defRPr>
            </a:lvl4pPr>
            <a:lvl5pPr marL="2057400" indent="-228600" eaLnBrk="0">
              <a:defRPr sz="2400">
                <a:solidFill>
                  <a:schemeClr val="tx1"/>
                </a:solidFill>
                <a:latin typeface="Times New Roman" charset="0"/>
                <a:ea typeface="msgothic" charset="0"/>
                <a:cs typeface="msgothic" charset="0"/>
              </a:defRPr>
            </a:lvl5pPr>
            <a:lvl6pPr marL="2514600" indent="-228600"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msgothic" charset="0"/>
                <a:cs typeface="msgothic" charset="0"/>
              </a:defRPr>
            </a:lvl6pPr>
            <a:lvl7pPr marL="2971800" indent="-228600"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msgothic" charset="0"/>
                <a:cs typeface="msgothic" charset="0"/>
              </a:defRPr>
            </a:lvl7pPr>
            <a:lvl8pPr marL="3429000" indent="-228600"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msgothic" charset="0"/>
                <a:cs typeface="msgothic" charset="0"/>
              </a:defRPr>
            </a:lvl8pPr>
            <a:lvl9pPr marL="3886200" indent="-228600"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msgothic" charset="0"/>
                <a:cs typeface="msgothic" charset="0"/>
              </a:defRPr>
            </a:lvl9pPr>
          </a:lstStyle>
          <a:p>
            <a:pPr eaLnBrk="1"/>
            <a:endParaRPr lang="en-US"/>
          </a:p>
        </p:txBody>
      </p:sp>
      <p:sp>
        <p:nvSpPr>
          <p:cNvPr id="21507" name="Text Box 2"/>
          <p:cNvSpPr txBox="1">
            <a:spLocks noGrp="1" noChangeArrowheads="1"/>
          </p:cNvSpPr>
          <p:nvPr>
            <p:ph type="body"/>
          </p:nvPr>
        </p:nvSpPr>
        <p:spPr>
          <a:xfrm>
            <a:off x="1046350" y="4352637"/>
            <a:ext cx="4770904" cy="3478068"/>
          </a:xfrm>
          <a:noFill/>
          <a:extLst>
            <a:ext uri="{AF507438-7753-43e0-B8FC-AC1667EBCBE1}">
              <a14:hiddenEffects xmlns="" xmlns:a14="http://schemas.microsoft.com/office/drawing/2010/main">
                <a:effectLst>
                  <a:outerShdw dist="35921" dir="2700000" algn="ctr" rotWithShape="0">
                    <a:srgbClr val="808080"/>
                  </a:outerShdw>
                </a:effectLst>
              </a14:hiddenEffects>
            </a:ext>
          </a:extLst>
        </p:spPr>
        <p:txBody>
          <a:bodyPr/>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a:latin typeface="Arial" charset="0"/>
                <a:cs typeface="msgothic" charset="0"/>
              </a:rPr>
              <a:t>Experimental recordings in primary visual cortex. (a) Insertion sequence of a multi-electrode array into primary visual cortex (Nauhaus &amp; Ringach, 2007). (b) Natural image sequences, sampled from commercial movies, were used to stimulate all receptive fields of neurons isolated by the array. In the spontaneous condition, activity was recorded while both eyes were occluded.</a:t>
            </a:r>
          </a:p>
        </p:txBody>
      </p:sp>
    </p:spTree>
    <p:extLst>
      <p:ext uri="{BB962C8B-B14F-4D97-AF65-F5344CB8AC3E}">
        <p14:creationId xmlns:p14="http://schemas.microsoft.com/office/powerpoint/2010/main" val="35290421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lvl1pPr eaLnBrk="0">
              <a:defRPr sz="2400">
                <a:solidFill>
                  <a:schemeClr val="tx1"/>
                </a:solidFill>
                <a:latin typeface="Times New Roman" charset="0"/>
                <a:ea typeface="ＭＳ Ｐゴシック" charset="0"/>
                <a:cs typeface="msgothic" charset="0"/>
              </a:defRPr>
            </a:lvl1pPr>
            <a:lvl2pPr marL="742950" indent="-285750" eaLnBrk="0">
              <a:defRPr sz="2400">
                <a:solidFill>
                  <a:schemeClr val="tx1"/>
                </a:solidFill>
                <a:latin typeface="Times New Roman" charset="0"/>
                <a:ea typeface="msgothic" charset="0"/>
                <a:cs typeface="msgothic" charset="0"/>
              </a:defRPr>
            </a:lvl2pPr>
            <a:lvl3pPr marL="1143000" indent="-228600" eaLnBrk="0">
              <a:defRPr sz="2400">
                <a:solidFill>
                  <a:schemeClr val="tx1"/>
                </a:solidFill>
                <a:latin typeface="Times New Roman" charset="0"/>
                <a:ea typeface="msgothic" charset="0"/>
                <a:cs typeface="msgothic" charset="0"/>
              </a:defRPr>
            </a:lvl3pPr>
            <a:lvl4pPr marL="1600200" indent="-228600" eaLnBrk="0">
              <a:defRPr sz="2400">
                <a:solidFill>
                  <a:schemeClr val="tx1"/>
                </a:solidFill>
                <a:latin typeface="Times New Roman" charset="0"/>
                <a:ea typeface="msgothic" charset="0"/>
                <a:cs typeface="msgothic" charset="0"/>
              </a:defRPr>
            </a:lvl4pPr>
            <a:lvl5pPr marL="2057400" indent="-228600" eaLnBrk="0">
              <a:defRPr sz="2400">
                <a:solidFill>
                  <a:schemeClr val="tx1"/>
                </a:solidFill>
                <a:latin typeface="Times New Roman" charset="0"/>
                <a:ea typeface="msgothic" charset="0"/>
                <a:cs typeface="msgothic" charset="0"/>
              </a:defRPr>
            </a:lvl5pPr>
            <a:lvl6pPr marL="2514600" indent="-228600"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msgothic" charset="0"/>
                <a:cs typeface="msgothic" charset="0"/>
              </a:defRPr>
            </a:lvl6pPr>
            <a:lvl7pPr marL="2971800" indent="-228600"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msgothic" charset="0"/>
                <a:cs typeface="msgothic" charset="0"/>
              </a:defRPr>
            </a:lvl7pPr>
            <a:lvl8pPr marL="3429000" indent="-228600"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msgothic" charset="0"/>
                <a:cs typeface="msgothic" charset="0"/>
              </a:defRPr>
            </a:lvl8pPr>
            <a:lvl9pPr marL="3886200" indent="-228600"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msgothic" charset="0"/>
                <a:cs typeface="msgothic" charset="0"/>
              </a:defRPr>
            </a:lvl9pPr>
          </a:lstStyle>
          <a:p>
            <a:pPr eaLnBrk="1"/>
            <a:endParaRPr lang="en-US"/>
          </a:p>
        </p:txBody>
      </p:sp>
      <p:sp>
        <p:nvSpPr>
          <p:cNvPr id="22531" name="Text Box 2"/>
          <p:cNvSpPr txBox="1">
            <a:spLocks noGrp="1" noChangeArrowheads="1"/>
          </p:cNvSpPr>
          <p:nvPr>
            <p:ph type="body"/>
          </p:nvPr>
        </p:nvSpPr>
        <p:spPr>
          <a:xfrm>
            <a:off x="1046350" y="4352637"/>
            <a:ext cx="4770904" cy="3478068"/>
          </a:xfrm>
          <a:noFill/>
          <a:extLst>
            <a:ext uri="{AF507438-7753-43e0-B8FC-AC1667EBCBE1}">
              <a14:hiddenEffects xmlns="" xmlns:a14="http://schemas.microsoft.com/office/drawing/2010/main">
                <a:effectLst>
                  <a:outerShdw dist="35921" dir="2700000" algn="ctr" rotWithShape="0">
                    <a:srgbClr val="808080"/>
                  </a:outerShdw>
                </a:effectLst>
              </a14:hiddenEffects>
            </a:ext>
          </a:extLst>
        </p:spPr>
        <p:txBody>
          <a:bodyPr/>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a:latin typeface="Arial" charset="0"/>
                <a:cs typeface="msgothic" charset="0"/>
              </a:rPr>
              <a:t>Estimation of topological structure in driven and spontaneous conditions. (a) Ordering of topological signatures observed in our experiments. Each triplet ( b 0, b 1, b 2) is shown along an illustration of objects consistent with these signature. (b) Distribution of topological signatures in the spontaneous and natural image stimulation conditions pooled across the three experiments performed. Each row correspond to signatures with a minimum interval length (denoted as the threshold) expressed as a fraction of the covering radius of the data cloud (see Appendix A for the definition of the covering radius).</a:t>
            </a:r>
          </a:p>
        </p:txBody>
      </p:sp>
    </p:spTree>
    <p:extLst>
      <p:ext uri="{BB962C8B-B14F-4D97-AF65-F5344CB8AC3E}">
        <p14:creationId xmlns:p14="http://schemas.microsoft.com/office/powerpoint/2010/main" val="31654157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4"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lvl1pPr eaLnBrk="0">
              <a:defRPr sz="2400">
                <a:solidFill>
                  <a:schemeClr val="tx1"/>
                </a:solidFill>
                <a:latin typeface="Times New Roman" charset="0"/>
                <a:ea typeface="ＭＳ Ｐゴシック" charset="0"/>
                <a:cs typeface="msgothic" charset="0"/>
              </a:defRPr>
            </a:lvl1pPr>
            <a:lvl2pPr marL="742950" indent="-285750" eaLnBrk="0">
              <a:defRPr sz="2400">
                <a:solidFill>
                  <a:schemeClr val="tx1"/>
                </a:solidFill>
                <a:latin typeface="Times New Roman" charset="0"/>
                <a:ea typeface="msgothic" charset="0"/>
                <a:cs typeface="msgothic" charset="0"/>
              </a:defRPr>
            </a:lvl2pPr>
            <a:lvl3pPr marL="1143000" indent="-228600" eaLnBrk="0">
              <a:defRPr sz="2400">
                <a:solidFill>
                  <a:schemeClr val="tx1"/>
                </a:solidFill>
                <a:latin typeface="Times New Roman" charset="0"/>
                <a:ea typeface="msgothic" charset="0"/>
                <a:cs typeface="msgothic" charset="0"/>
              </a:defRPr>
            </a:lvl3pPr>
            <a:lvl4pPr marL="1600200" indent="-228600" eaLnBrk="0">
              <a:defRPr sz="2400">
                <a:solidFill>
                  <a:schemeClr val="tx1"/>
                </a:solidFill>
                <a:latin typeface="Times New Roman" charset="0"/>
                <a:ea typeface="msgothic" charset="0"/>
                <a:cs typeface="msgothic" charset="0"/>
              </a:defRPr>
            </a:lvl4pPr>
            <a:lvl5pPr marL="2057400" indent="-228600" eaLnBrk="0">
              <a:defRPr sz="2400">
                <a:solidFill>
                  <a:schemeClr val="tx1"/>
                </a:solidFill>
                <a:latin typeface="Times New Roman" charset="0"/>
                <a:ea typeface="msgothic" charset="0"/>
                <a:cs typeface="msgothic" charset="0"/>
              </a:defRPr>
            </a:lvl5pPr>
            <a:lvl6pPr marL="2514600" indent="-228600"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msgothic" charset="0"/>
                <a:cs typeface="msgothic" charset="0"/>
              </a:defRPr>
            </a:lvl6pPr>
            <a:lvl7pPr marL="2971800" indent="-228600"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msgothic" charset="0"/>
                <a:cs typeface="msgothic" charset="0"/>
              </a:defRPr>
            </a:lvl7pPr>
            <a:lvl8pPr marL="3429000" indent="-228600"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msgothic" charset="0"/>
                <a:cs typeface="msgothic" charset="0"/>
              </a:defRPr>
            </a:lvl8pPr>
            <a:lvl9pPr marL="3886200" indent="-228600"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msgothic" charset="0"/>
                <a:cs typeface="msgothic" charset="0"/>
              </a:defRPr>
            </a:lvl9pPr>
          </a:lstStyle>
          <a:p>
            <a:pPr eaLnBrk="1"/>
            <a:endParaRPr lang="en-US"/>
          </a:p>
        </p:txBody>
      </p:sp>
      <p:sp>
        <p:nvSpPr>
          <p:cNvPr id="23555" name="Text Box 2"/>
          <p:cNvSpPr txBox="1">
            <a:spLocks noGrp="1" noChangeArrowheads="1"/>
          </p:cNvSpPr>
          <p:nvPr>
            <p:ph type="body"/>
          </p:nvPr>
        </p:nvSpPr>
        <p:spPr>
          <a:xfrm>
            <a:off x="1046350" y="4352637"/>
            <a:ext cx="4770904" cy="3478068"/>
          </a:xfrm>
          <a:noFill/>
          <a:extLst>
            <a:ext uri="{AF507438-7753-43e0-B8FC-AC1667EBCBE1}">
              <a14:hiddenEffects xmlns="" xmlns:a14="http://schemas.microsoft.com/office/drawing/2010/main">
                <a:effectLst>
                  <a:outerShdw dist="35921" dir="2700000" algn="ctr" rotWithShape="0">
                    <a:srgbClr val="808080"/>
                  </a:outerShdw>
                </a:effectLst>
              </a14:hiddenEffects>
            </a:ext>
          </a:extLst>
        </p:spPr>
        <p:txBody>
          <a:bodyPr/>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dirty="0">
                <a:latin typeface="Arial" charset="0"/>
                <a:cs typeface="msgothic" charset="0"/>
              </a:rPr>
              <a:t>A possible origin of the spherical topological structure in visual cortex. (a) Cartoon organization of orientation and spatial frequency maps in V1. An orientation map tiling V1 is shown along the locations of extremes spatial frequency tuning. Extreme spatial frequency selectivity (solid circles indicates high spatial frequency preference; dashed circles represents low spatial frequency preference) tends to overlap with orientation pinwheels. The white transparent disk indicates a localized region of activity in this </a:t>
            </a:r>
            <a:r>
              <a:rPr lang="en-GB" dirty="0" err="1">
                <a:latin typeface="Arial" charset="0"/>
                <a:cs typeface="msgothic" charset="0"/>
              </a:rPr>
              <a:t>hypercolumn</a:t>
            </a:r>
            <a:r>
              <a:rPr lang="en-GB" dirty="0">
                <a:latin typeface="Arial" charset="0"/>
                <a:cs typeface="msgothic" charset="0"/>
              </a:rPr>
              <a:t>. (b) A the activity profile shifts to different locations on the cortex the resulting topological structure of the population response is equivalent to that of a sphere, where extreme spatial frequencies are mapped to the poles and orientation is coded by the azimuth (</a:t>
            </a:r>
            <a:r>
              <a:rPr lang="en-GB" dirty="0" err="1">
                <a:latin typeface="Arial" charset="0"/>
                <a:cs typeface="msgothic" charset="0"/>
              </a:rPr>
              <a:t>Bressloff</a:t>
            </a:r>
            <a:r>
              <a:rPr lang="en-GB" dirty="0">
                <a:latin typeface="Arial" charset="0"/>
                <a:cs typeface="msgothic" charset="0"/>
              </a:rPr>
              <a:t> &amp; Cowan, 2003).</a:t>
            </a:r>
          </a:p>
        </p:txBody>
      </p:sp>
    </p:spTree>
    <p:extLst>
      <p:ext uri="{BB962C8B-B14F-4D97-AF65-F5344CB8AC3E}">
        <p14:creationId xmlns:p14="http://schemas.microsoft.com/office/powerpoint/2010/main" val="21082864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4"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lvl1pPr eaLnBrk="0">
              <a:defRPr sz="2400">
                <a:solidFill>
                  <a:schemeClr val="tx1"/>
                </a:solidFill>
                <a:latin typeface="Times New Roman" charset="0"/>
                <a:ea typeface="ＭＳ Ｐゴシック" charset="0"/>
                <a:cs typeface="msgothic" charset="0"/>
              </a:defRPr>
            </a:lvl1pPr>
            <a:lvl2pPr marL="742950" indent="-285750" eaLnBrk="0">
              <a:defRPr sz="2400">
                <a:solidFill>
                  <a:schemeClr val="tx1"/>
                </a:solidFill>
                <a:latin typeface="Times New Roman" charset="0"/>
                <a:ea typeface="msgothic" charset="0"/>
                <a:cs typeface="msgothic" charset="0"/>
              </a:defRPr>
            </a:lvl2pPr>
            <a:lvl3pPr marL="1143000" indent="-228600" eaLnBrk="0">
              <a:defRPr sz="2400">
                <a:solidFill>
                  <a:schemeClr val="tx1"/>
                </a:solidFill>
                <a:latin typeface="Times New Roman" charset="0"/>
                <a:ea typeface="msgothic" charset="0"/>
                <a:cs typeface="msgothic" charset="0"/>
              </a:defRPr>
            </a:lvl3pPr>
            <a:lvl4pPr marL="1600200" indent="-228600" eaLnBrk="0">
              <a:defRPr sz="2400">
                <a:solidFill>
                  <a:schemeClr val="tx1"/>
                </a:solidFill>
                <a:latin typeface="Times New Roman" charset="0"/>
                <a:ea typeface="msgothic" charset="0"/>
                <a:cs typeface="msgothic" charset="0"/>
              </a:defRPr>
            </a:lvl4pPr>
            <a:lvl5pPr marL="2057400" indent="-228600" eaLnBrk="0">
              <a:defRPr sz="2400">
                <a:solidFill>
                  <a:schemeClr val="tx1"/>
                </a:solidFill>
                <a:latin typeface="Times New Roman" charset="0"/>
                <a:ea typeface="msgothic" charset="0"/>
                <a:cs typeface="msgothic" charset="0"/>
              </a:defRPr>
            </a:lvl5pPr>
            <a:lvl6pPr marL="2514600" indent="-228600"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msgothic" charset="0"/>
                <a:cs typeface="msgothic" charset="0"/>
              </a:defRPr>
            </a:lvl6pPr>
            <a:lvl7pPr marL="2971800" indent="-228600"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msgothic" charset="0"/>
                <a:cs typeface="msgothic" charset="0"/>
              </a:defRPr>
            </a:lvl7pPr>
            <a:lvl8pPr marL="3429000" indent="-228600"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msgothic" charset="0"/>
                <a:cs typeface="msgothic" charset="0"/>
              </a:defRPr>
            </a:lvl8pPr>
            <a:lvl9pPr marL="3886200" indent="-228600"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msgothic" charset="0"/>
                <a:cs typeface="msgothic" charset="0"/>
              </a:defRPr>
            </a:lvl9pPr>
          </a:lstStyle>
          <a:p>
            <a:pPr eaLnBrk="1"/>
            <a:endParaRPr lang="en-US"/>
          </a:p>
        </p:txBody>
      </p:sp>
      <p:sp>
        <p:nvSpPr>
          <p:cNvPr id="18435" name="Text Box 2"/>
          <p:cNvSpPr txBox="1">
            <a:spLocks noGrp="1" noChangeArrowheads="1"/>
          </p:cNvSpPr>
          <p:nvPr>
            <p:ph type="body"/>
          </p:nvPr>
        </p:nvSpPr>
        <p:spPr>
          <a:xfrm>
            <a:off x="1046350" y="4352637"/>
            <a:ext cx="4770904" cy="3478068"/>
          </a:xfrm>
          <a:noFill/>
          <a:extLst>
            <a:ext uri="{AF507438-7753-43e0-B8FC-AC1667EBCBE1}">
              <a14:hiddenEffects xmlns="" xmlns:a14="http://schemas.microsoft.com/office/drawing/2010/main">
                <a:effectLst>
                  <a:outerShdw dist="35921" dir="2700000" algn="ctr" rotWithShape="0">
                    <a:srgbClr val="808080"/>
                  </a:outerShdw>
                </a:effectLst>
              </a14:hiddenEffects>
            </a:ext>
          </a:extLst>
        </p:spPr>
        <p:txBody>
          <a:bodyPr/>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a:latin typeface="Arial" charset="0"/>
                <a:cs typeface="msgothic" charset="0"/>
              </a:rPr>
              <a:t>Testing the statistical significance of barcodes. (a) We assume an initial population of Poisson-spiking neurons tuned for orientation. (b) The simulated response of this population to the presentation of different orientations is collected into a data matrix (or point cloud). (c) Analysis of the simulated data shows a long interval with a signature (b0, b1) = (1, 1), which correctly identifies the underlying object as a circle. (d) We also compute the barcodes by shifting the relative positions of the columns (data shuffling). In this case, the statistical distributions of spike counts for each axis remain unchanged, but their relationship is destroyed. By computing the distribution of maximal b1 lengths under this null hypothesis, we can evaluate the likelihood that our data was generated by the null hypothesis that there the coordinates of the points are independent.</a:t>
            </a:r>
          </a:p>
        </p:txBody>
      </p:sp>
    </p:spTree>
    <p:extLst>
      <p:ext uri="{BB962C8B-B14F-4D97-AF65-F5344CB8AC3E}">
        <p14:creationId xmlns:p14="http://schemas.microsoft.com/office/powerpoint/2010/main" val="27652895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8"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lvl1pPr eaLnBrk="0">
              <a:defRPr sz="2400">
                <a:solidFill>
                  <a:schemeClr val="tx1"/>
                </a:solidFill>
                <a:latin typeface="Times New Roman" charset="0"/>
                <a:ea typeface="ＭＳ Ｐゴシック" charset="0"/>
                <a:cs typeface="msgothic" charset="0"/>
              </a:defRPr>
            </a:lvl1pPr>
            <a:lvl2pPr marL="742950" indent="-285750" eaLnBrk="0">
              <a:defRPr sz="2400">
                <a:solidFill>
                  <a:schemeClr val="tx1"/>
                </a:solidFill>
                <a:latin typeface="Times New Roman" charset="0"/>
                <a:ea typeface="msgothic" charset="0"/>
                <a:cs typeface="msgothic" charset="0"/>
              </a:defRPr>
            </a:lvl2pPr>
            <a:lvl3pPr marL="1143000" indent="-228600" eaLnBrk="0">
              <a:defRPr sz="2400">
                <a:solidFill>
                  <a:schemeClr val="tx1"/>
                </a:solidFill>
                <a:latin typeface="Times New Roman" charset="0"/>
                <a:ea typeface="msgothic" charset="0"/>
                <a:cs typeface="msgothic" charset="0"/>
              </a:defRPr>
            </a:lvl3pPr>
            <a:lvl4pPr marL="1600200" indent="-228600" eaLnBrk="0">
              <a:defRPr sz="2400">
                <a:solidFill>
                  <a:schemeClr val="tx1"/>
                </a:solidFill>
                <a:latin typeface="Times New Roman" charset="0"/>
                <a:ea typeface="msgothic" charset="0"/>
                <a:cs typeface="msgothic" charset="0"/>
              </a:defRPr>
            </a:lvl4pPr>
            <a:lvl5pPr marL="2057400" indent="-228600" eaLnBrk="0">
              <a:defRPr sz="2400">
                <a:solidFill>
                  <a:schemeClr val="tx1"/>
                </a:solidFill>
                <a:latin typeface="Times New Roman" charset="0"/>
                <a:ea typeface="msgothic" charset="0"/>
                <a:cs typeface="msgothic" charset="0"/>
              </a:defRPr>
            </a:lvl5pPr>
            <a:lvl6pPr marL="2514600" indent="-228600"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msgothic" charset="0"/>
                <a:cs typeface="msgothic" charset="0"/>
              </a:defRPr>
            </a:lvl6pPr>
            <a:lvl7pPr marL="2971800" indent="-228600"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msgothic" charset="0"/>
                <a:cs typeface="msgothic" charset="0"/>
              </a:defRPr>
            </a:lvl7pPr>
            <a:lvl8pPr marL="3429000" indent="-228600"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msgothic" charset="0"/>
                <a:cs typeface="msgothic" charset="0"/>
              </a:defRPr>
            </a:lvl8pPr>
            <a:lvl9pPr marL="3886200" indent="-228600"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msgothic" charset="0"/>
                <a:cs typeface="msgothic" charset="0"/>
              </a:defRPr>
            </a:lvl9pPr>
          </a:lstStyle>
          <a:p>
            <a:pPr eaLnBrk="1"/>
            <a:endParaRPr lang="en-US"/>
          </a:p>
        </p:txBody>
      </p:sp>
      <p:sp>
        <p:nvSpPr>
          <p:cNvPr id="19459" name="Text Box 2"/>
          <p:cNvSpPr txBox="1">
            <a:spLocks noGrp="1" noChangeArrowheads="1"/>
          </p:cNvSpPr>
          <p:nvPr>
            <p:ph type="body"/>
          </p:nvPr>
        </p:nvSpPr>
        <p:spPr>
          <a:xfrm>
            <a:off x="1046350" y="4352637"/>
            <a:ext cx="4770904" cy="3478068"/>
          </a:xfrm>
          <a:noFill/>
          <a:extLst>
            <a:ext uri="{AF507438-7753-43e0-B8FC-AC1667EBCBE1}">
              <a14:hiddenEffects xmlns="" xmlns:a14="http://schemas.microsoft.com/office/drawing/2010/main">
                <a:effectLst>
                  <a:outerShdw dist="35921" dir="2700000" algn="ctr" rotWithShape="0">
                    <a:srgbClr val="808080"/>
                  </a:outerShdw>
                </a:effectLst>
              </a14:hiddenEffects>
            </a:ext>
          </a:extLst>
        </p:spPr>
        <p:txBody>
          <a:bodyPr/>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a:latin typeface="Arial" charset="0"/>
                <a:cs typeface="msgothic" charset="0"/>
              </a:rPr>
              <a:t>The ability of the method in recovering the underlying structure depends on the mean firing rate and number of cells. Small p-values are regions where the algorithm correctly identified the circle (a) and the torus (b), as the likelihood of obtaining such barcodes by chance is very low. There is a trade-off between number of neurons and maximal spike rates. The more neurons the smaller the firing rates can be to be able to detect the structures at the same level of statistical significance.</a:t>
            </a:r>
          </a:p>
        </p:txBody>
      </p:sp>
    </p:spTree>
    <p:extLst>
      <p:ext uri="{BB962C8B-B14F-4D97-AF65-F5344CB8AC3E}">
        <p14:creationId xmlns:p14="http://schemas.microsoft.com/office/powerpoint/2010/main" val="33956220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lvl1pPr eaLnBrk="0">
              <a:defRPr sz="2400">
                <a:solidFill>
                  <a:schemeClr val="tx1"/>
                </a:solidFill>
                <a:latin typeface="Times New Roman" charset="0"/>
                <a:ea typeface="ＭＳ Ｐゴシック" charset="0"/>
                <a:cs typeface="msgothic" charset="0"/>
              </a:defRPr>
            </a:lvl1pPr>
            <a:lvl2pPr marL="742950" indent="-285750" eaLnBrk="0">
              <a:defRPr sz="2400">
                <a:solidFill>
                  <a:schemeClr val="tx1"/>
                </a:solidFill>
                <a:latin typeface="Times New Roman" charset="0"/>
                <a:ea typeface="msgothic" charset="0"/>
                <a:cs typeface="msgothic" charset="0"/>
              </a:defRPr>
            </a:lvl2pPr>
            <a:lvl3pPr marL="1143000" indent="-228600" eaLnBrk="0">
              <a:defRPr sz="2400">
                <a:solidFill>
                  <a:schemeClr val="tx1"/>
                </a:solidFill>
                <a:latin typeface="Times New Roman" charset="0"/>
                <a:ea typeface="msgothic" charset="0"/>
                <a:cs typeface="msgothic" charset="0"/>
              </a:defRPr>
            </a:lvl3pPr>
            <a:lvl4pPr marL="1600200" indent="-228600" eaLnBrk="0">
              <a:defRPr sz="2400">
                <a:solidFill>
                  <a:schemeClr val="tx1"/>
                </a:solidFill>
                <a:latin typeface="Times New Roman" charset="0"/>
                <a:ea typeface="msgothic" charset="0"/>
                <a:cs typeface="msgothic" charset="0"/>
              </a:defRPr>
            </a:lvl4pPr>
            <a:lvl5pPr marL="2057400" indent="-228600" eaLnBrk="0">
              <a:defRPr sz="2400">
                <a:solidFill>
                  <a:schemeClr val="tx1"/>
                </a:solidFill>
                <a:latin typeface="Times New Roman" charset="0"/>
                <a:ea typeface="msgothic" charset="0"/>
                <a:cs typeface="msgothic" charset="0"/>
              </a:defRPr>
            </a:lvl5pPr>
            <a:lvl6pPr marL="2514600" indent="-228600"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msgothic" charset="0"/>
                <a:cs typeface="msgothic" charset="0"/>
              </a:defRPr>
            </a:lvl6pPr>
            <a:lvl7pPr marL="2971800" indent="-228600"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msgothic" charset="0"/>
                <a:cs typeface="msgothic" charset="0"/>
              </a:defRPr>
            </a:lvl7pPr>
            <a:lvl8pPr marL="3429000" indent="-228600"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msgothic" charset="0"/>
                <a:cs typeface="msgothic" charset="0"/>
              </a:defRPr>
            </a:lvl8pPr>
            <a:lvl9pPr marL="3886200" indent="-228600"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msgothic" charset="0"/>
                <a:cs typeface="msgothic" charset="0"/>
              </a:defRPr>
            </a:lvl9pPr>
          </a:lstStyle>
          <a:p>
            <a:pPr eaLnBrk="1"/>
            <a:endParaRPr lang="en-US"/>
          </a:p>
        </p:txBody>
      </p:sp>
      <p:sp>
        <p:nvSpPr>
          <p:cNvPr id="20483" name="Text Box 2"/>
          <p:cNvSpPr txBox="1">
            <a:spLocks noGrp="1" noChangeArrowheads="1"/>
          </p:cNvSpPr>
          <p:nvPr>
            <p:ph type="body"/>
          </p:nvPr>
        </p:nvSpPr>
        <p:spPr>
          <a:xfrm>
            <a:off x="1046350" y="4352637"/>
            <a:ext cx="4770904" cy="3478068"/>
          </a:xfrm>
          <a:noFill/>
          <a:extLst>
            <a:ext uri="{AF507438-7753-43e0-B8FC-AC1667EBCBE1}">
              <a14:hiddenEffects xmlns="" xmlns:a14="http://schemas.microsoft.com/office/drawing/2010/main">
                <a:effectLst>
                  <a:outerShdw dist="35921" dir="2700000" algn="ctr" rotWithShape="0">
                    <a:srgbClr val="808080"/>
                  </a:outerShdw>
                </a:effectLst>
              </a14:hiddenEffects>
            </a:ext>
          </a:extLst>
        </p:spPr>
        <p:txBody>
          <a:bodyPr/>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a:latin typeface="Arial" charset="0"/>
                <a:cs typeface="msgothic" charset="0"/>
              </a:rPr>
              <a:t>Robustness of the method to changes in count statistics and in the homogeneity of firing rates in the population. Top, simulation of Poisson firing and non-uniform rates. Middle, non-Poisson statistics and uniform rates. Bottom, non-Poisson statistics and non-uniform rates. It can be seen that there is little impact of these in the ability of the method to recover the structure of the embedded circle. Compare with Figure 6a.</a:t>
            </a:r>
          </a:p>
        </p:txBody>
      </p:sp>
    </p:spTree>
    <p:extLst>
      <p:ext uri="{BB962C8B-B14F-4D97-AF65-F5344CB8AC3E}">
        <p14:creationId xmlns:p14="http://schemas.microsoft.com/office/powerpoint/2010/main" val="2556682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n-US"/>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a:latin typeface="Arial" charset="0"/>
                <a:cs typeface="msgothic" charset="0"/>
              </a:rPr>
              <a:t>Linking algebraic topology to evolution. (</a:t>
            </a:r>
            <a:r>
              <a:rPr lang="en-GB" i="1">
                <a:latin typeface="Arial" charset="0"/>
                <a:cs typeface="msgothic" charset="0"/>
              </a:rPr>
              <a:t>A</a:t>
            </a:r>
            <a:r>
              <a:rPr lang="en-GB">
                <a:latin typeface="Arial" charset="0"/>
                <a:cs typeface="msgothic" charset="0"/>
              </a:rPr>
              <a:t>) A tree depicting vertical evolution. (</a:t>
            </a:r>
            <a:r>
              <a:rPr lang="en-GB" i="1">
                <a:latin typeface="Arial" charset="0"/>
                <a:cs typeface="msgothic" charset="0"/>
              </a:rPr>
              <a:t>B</a:t>
            </a:r>
            <a:r>
              <a:rPr lang="en-GB">
                <a:latin typeface="Arial" charset="0"/>
                <a:cs typeface="msgothic" charset="0"/>
              </a:rPr>
              <a:t>) A reticulate structure capturing horizontal evolution, as well. (</a:t>
            </a:r>
            <a:r>
              <a:rPr lang="en-GB" i="1">
                <a:latin typeface="Arial" charset="0"/>
                <a:cs typeface="msgothic" charset="0"/>
              </a:rPr>
              <a:t>C</a:t>
            </a:r>
            <a:r>
              <a:rPr lang="en-GB">
                <a:latin typeface="Arial" charset="0"/>
                <a:cs typeface="msgothic" charset="0"/>
              </a:rPr>
              <a:t>) A tree can be compressed into a point. (</a:t>
            </a:r>
            <a:r>
              <a:rPr lang="en-GB" i="1">
                <a:latin typeface="Arial" charset="0"/>
                <a:cs typeface="msgothic" charset="0"/>
              </a:rPr>
              <a:t>D</a:t>
            </a:r>
            <a:r>
              <a:rPr lang="en-GB">
                <a:latin typeface="Arial" charset="0"/>
                <a:cs typeface="msgothic" charset="0"/>
              </a:rPr>
              <a:t>) The same cannot be done for a reticulate structure without destroying the hole at the center.</a:t>
            </a:r>
          </a:p>
        </p:txBody>
      </p:sp>
    </p:spTree>
    <p:extLst>
      <p:ext uri="{BB962C8B-B14F-4D97-AF65-F5344CB8AC3E}">
        <p14:creationId xmlns:p14="http://schemas.microsoft.com/office/powerpoint/2010/main" val="1850496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36BECF8-9160-0948-BBAE-ECC339A7C2A1}" type="datetimeFigureOut">
              <a:rPr lang="en-US" smtClean="0"/>
              <a:t>3/2/2017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8F4373-B020-EF4F-8610-FABD55893F60}" type="slidenum">
              <a:rPr lang="en-US" smtClean="0"/>
              <a:t>‹#›</a:t>
            </a:fld>
            <a:endParaRPr lang="en-US"/>
          </a:p>
        </p:txBody>
      </p:sp>
    </p:spTree>
    <p:extLst>
      <p:ext uri="{BB962C8B-B14F-4D97-AF65-F5344CB8AC3E}">
        <p14:creationId xmlns:p14="http://schemas.microsoft.com/office/powerpoint/2010/main" val="8261475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36BECF8-9160-0948-BBAE-ECC339A7C2A1}" type="datetimeFigureOut">
              <a:rPr lang="en-US" smtClean="0"/>
              <a:t>3/2/2017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8F4373-B020-EF4F-8610-FABD55893F60}" type="slidenum">
              <a:rPr lang="en-US" smtClean="0"/>
              <a:t>‹#›</a:t>
            </a:fld>
            <a:endParaRPr lang="en-US"/>
          </a:p>
        </p:txBody>
      </p:sp>
    </p:spTree>
    <p:extLst>
      <p:ext uri="{BB962C8B-B14F-4D97-AF65-F5344CB8AC3E}">
        <p14:creationId xmlns:p14="http://schemas.microsoft.com/office/powerpoint/2010/main" val="26699560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36BECF8-9160-0948-BBAE-ECC339A7C2A1}" type="datetimeFigureOut">
              <a:rPr lang="en-US" smtClean="0"/>
              <a:t>3/2/2017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8F4373-B020-EF4F-8610-FABD55893F60}" type="slidenum">
              <a:rPr lang="en-US" smtClean="0"/>
              <a:t>‹#›</a:t>
            </a:fld>
            <a:endParaRPr lang="en-US"/>
          </a:p>
        </p:txBody>
      </p:sp>
    </p:spTree>
    <p:extLst>
      <p:ext uri="{BB962C8B-B14F-4D97-AF65-F5344CB8AC3E}">
        <p14:creationId xmlns:p14="http://schemas.microsoft.com/office/powerpoint/2010/main" val="5728292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36BECF8-9160-0948-BBAE-ECC339A7C2A1}" type="datetimeFigureOut">
              <a:rPr lang="en-US" smtClean="0"/>
              <a:t>3/2/2017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8F4373-B020-EF4F-8610-FABD55893F60}" type="slidenum">
              <a:rPr lang="en-US" smtClean="0"/>
              <a:t>‹#›</a:t>
            </a:fld>
            <a:endParaRPr lang="en-US"/>
          </a:p>
        </p:txBody>
      </p:sp>
    </p:spTree>
    <p:extLst>
      <p:ext uri="{BB962C8B-B14F-4D97-AF65-F5344CB8AC3E}">
        <p14:creationId xmlns:p14="http://schemas.microsoft.com/office/powerpoint/2010/main" val="25736083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36BECF8-9160-0948-BBAE-ECC339A7C2A1}" type="datetimeFigureOut">
              <a:rPr lang="en-US" smtClean="0"/>
              <a:t>3/2/2017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8F4373-B020-EF4F-8610-FABD55893F60}" type="slidenum">
              <a:rPr lang="en-US" smtClean="0"/>
              <a:t>‹#›</a:t>
            </a:fld>
            <a:endParaRPr lang="en-US"/>
          </a:p>
        </p:txBody>
      </p:sp>
    </p:spTree>
    <p:extLst>
      <p:ext uri="{BB962C8B-B14F-4D97-AF65-F5344CB8AC3E}">
        <p14:creationId xmlns:p14="http://schemas.microsoft.com/office/powerpoint/2010/main" val="13440307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36BECF8-9160-0948-BBAE-ECC339A7C2A1}" type="datetimeFigureOut">
              <a:rPr lang="en-US" smtClean="0"/>
              <a:t>3/2/2017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8F4373-B020-EF4F-8610-FABD55893F60}" type="slidenum">
              <a:rPr lang="en-US" smtClean="0"/>
              <a:t>‹#›</a:t>
            </a:fld>
            <a:endParaRPr lang="en-US"/>
          </a:p>
        </p:txBody>
      </p:sp>
    </p:spTree>
    <p:extLst>
      <p:ext uri="{BB962C8B-B14F-4D97-AF65-F5344CB8AC3E}">
        <p14:creationId xmlns:p14="http://schemas.microsoft.com/office/powerpoint/2010/main" val="39875232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36BECF8-9160-0948-BBAE-ECC339A7C2A1}" type="datetimeFigureOut">
              <a:rPr lang="en-US" smtClean="0"/>
              <a:t>3/2/2017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8F4373-B020-EF4F-8610-FABD55893F60}" type="slidenum">
              <a:rPr lang="en-US" smtClean="0"/>
              <a:t>‹#›</a:t>
            </a:fld>
            <a:endParaRPr lang="en-US"/>
          </a:p>
        </p:txBody>
      </p:sp>
    </p:spTree>
    <p:extLst>
      <p:ext uri="{BB962C8B-B14F-4D97-AF65-F5344CB8AC3E}">
        <p14:creationId xmlns:p14="http://schemas.microsoft.com/office/powerpoint/2010/main" val="38500593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36BECF8-9160-0948-BBAE-ECC339A7C2A1}" type="datetimeFigureOut">
              <a:rPr lang="en-US" smtClean="0"/>
              <a:t>3/2/2017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8F4373-B020-EF4F-8610-FABD55893F60}" type="slidenum">
              <a:rPr lang="en-US" smtClean="0"/>
              <a:t>‹#›</a:t>
            </a:fld>
            <a:endParaRPr lang="en-US"/>
          </a:p>
        </p:txBody>
      </p:sp>
    </p:spTree>
    <p:extLst>
      <p:ext uri="{BB962C8B-B14F-4D97-AF65-F5344CB8AC3E}">
        <p14:creationId xmlns:p14="http://schemas.microsoft.com/office/powerpoint/2010/main" val="8872904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6BECF8-9160-0948-BBAE-ECC339A7C2A1}" type="datetimeFigureOut">
              <a:rPr lang="en-US" smtClean="0"/>
              <a:t>3/2/2017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8F4373-B020-EF4F-8610-FABD55893F60}" type="slidenum">
              <a:rPr lang="en-US" smtClean="0"/>
              <a:t>‹#›</a:t>
            </a:fld>
            <a:endParaRPr lang="en-US"/>
          </a:p>
        </p:txBody>
      </p:sp>
    </p:spTree>
    <p:extLst>
      <p:ext uri="{BB962C8B-B14F-4D97-AF65-F5344CB8AC3E}">
        <p14:creationId xmlns:p14="http://schemas.microsoft.com/office/powerpoint/2010/main" val="16140060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36BECF8-9160-0948-BBAE-ECC339A7C2A1}" type="datetimeFigureOut">
              <a:rPr lang="en-US" smtClean="0"/>
              <a:t>3/2/2017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8F4373-B020-EF4F-8610-FABD55893F60}" type="slidenum">
              <a:rPr lang="en-US" smtClean="0"/>
              <a:t>‹#›</a:t>
            </a:fld>
            <a:endParaRPr lang="en-US"/>
          </a:p>
        </p:txBody>
      </p:sp>
    </p:spTree>
    <p:extLst>
      <p:ext uri="{BB962C8B-B14F-4D97-AF65-F5344CB8AC3E}">
        <p14:creationId xmlns:p14="http://schemas.microsoft.com/office/powerpoint/2010/main" val="2775544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36BECF8-9160-0948-BBAE-ECC339A7C2A1}" type="datetimeFigureOut">
              <a:rPr lang="en-US" smtClean="0"/>
              <a:t>3/2/2017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8F4373-B020-EF4F-8610-FABD55893F60}" type="slidenum">
              <a:rPr lang="en-US" smtClean="0"/>
              <a:t>‹#›</a:t>
            </a:fld>
            <a:endParaRPr lang="en-US"/>
          </a:p>
        </p:txBody>
      </p:sp>
    </p:spTree>
    <p:extLst>
      <p:ext uri="{BB962C8B-B14F-4D97-AF65-F5344CB8AC3E}">
        <p14:creationId xmlns:p14="http://schemas.microsoft.com/office/powerpoint/2010/main" val="4774411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6BECF8-9160-0948-BBAE-ECC339A7C2A1}" type="datetimeFigureOut">
              <a:rPr lang="en-US" smtClean="0"/>
              <a:t>3/2/2017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8F4373-B020-EF4F-8610-FABD55893F60}" type="slidenum">
              <a:rPr lang="en-US" smtClean="0"/>
              <a:t>‹#›</a:t>
            </a:fld>
            <a:endParaRPr lang="en-US"/>
          </a:p>
        </p:txBody>
      </p:sp>
    </p:spTree>
    <p:extLst>
      <p:ext uri="{BB962C8B-B14F-4D97-AF65-F5344CB8AC3E}">
        <p14:creationId xmlns:p14="http://schemas.microsoft.com/office/powerpoint/2010/main" val="31623595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en.wikipedia.org/wiki/Exploratory_data_analysis" TargetMode="External"/><Relationship Id="rId2" Type="http://schemas.openxmlformats.org/officeDocument/2006/relationships/hyperlink" Target="https://onlinecourses.science.psu.edu/stat857/node/4" TargetMode="External"/><Relationship Id="rId1" Type="http://schemas.openxmlformats.org/officeDocument/2006/relationships/slideLayout" Target="../slideLayouts/slideLayout7.xml"/><Relationship Id="rId4" Type="http://schemas.openxmlformats.org/officeDocument/2006/relationships/hyperlink" Target="http://en.wikipedia.org/wiki/John_Tukey"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jstor.org/discover/10.2307/2392291?uid=3739256&amp;uid=2&amp;uid=4&amp;sid=21106098896651"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hyperlink" Target="http://chomp.rutgers.edu/" TargetMode="External"/><Relationship Id="rId2" Type="http://schemas.openxmlformats.org/officeDocument/2006/relationships/hyperlink" Target="http://www.ii.uj.edu.pl/~mrozek/software/homology.html" TargetMode="External"/><Relationship Id="rId1" Type="http://schemas.openxmlformats.org/officeDocument/2006/relationships/slideLayout" Target="../slideLayouts/slideLayout1.xml"/><Relationship Id="rId4" Type="http://schemas.openxmlformats.org/officeDocument/2006/relationships/hyperlink" Target="http://www.sagemath.org/doc/reference/homology/sage/interfaces/chomp.html"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hyperlink" Target="http://www.uta.edu/faculty/sawasthi/Statistics/stdatmin.html#eda1" TargetMode="Externa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tif"/><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hyperlink" Target="http://www.uta.edu/faculty/sawasthi/Statistics/stdatmin.html#eda1" TargetMode="Externa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36.wm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6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6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6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6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6.jpeg"/></Relationships>
</file>

<file path=ppt/slides/_rels/slide6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png"/></Relationships>
</file>

<file path=ppt/slides/_rels/slide6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6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8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4138" y="331100"/>
            <a:ext cx="8276898" cy="6001643"/>
          </a:xfrm>
          <a:prstGeom prst="rect">
            <a:avLst/>
          </a:prstGeom>
        </p:spPr>
        <p:txBody>
          <a:bodyPr wrap="square">
            <a:spAutoFit/>
          </a:bodyPr>
          <a:lstStyle/>
          <a:p>
            <a:r>
              <a:rPr lang="en-US" sz="2400" dirty="0" smtClean="0"/>
              <a:t>TDA is a form of </a:t>
            </a:r>
            <a:r>
              <a:rPr lang="en-US" sz="2400" dirty="0"/>
              <a:t>Exploratory Data Analysis (EDA</a:t>
            </a:r>
            <a:r>
              <a:rPr lang="en-US" sz="2400" dirty="0" smtClean="0"/>
              <a:t>)</a:t>
            </a:r>
          </a:p>
          <a:p>
            <a:endParaRPr lang="en-US" sz="2400" dirty="0"/>
          </a:p>
          <a:p>
            <a:r>
              <a:rPr lang="en-US" sz="2400" dirty="0" smtClean="0">
                <a:hlinkClick r:id="rId2"/>
              </a:rPr>
              <a:t>https://onlinecourses.science.psu.edu/stat857/node/4</a:t>
            </a:r>
            <a:endParaRPr lang="en-US" sz="2400" dirty="0" smtClean="0"/>
          </a:p>
          <a:p>
            <a:r>
              <a:rPr lang="en-US" sz="2400" dirty="0"/>
              <a:t>Exploratory Data Analysis (EDA) is described as </a:t>
            </a:r>
            <a:r>
              <a:rPr lang="en-US" sz="2400" i="1" dirty="0"/>
              <a:t>data-driven hypothesis generation</a:t>
            </a:r>
            <a:r>
              <a:rPr lang="en-US" sz="2400" dirty="0" smtClean="0"/>
              <a:t>.</a:t>
            </a:r>
          </a:p>
          <a:p>
            <a:endParaRPr lang="en-US" sz="2400" dirty="0"/>
          </a:p>
          <a:p>
            <a:r>
              <a:rPr lang="en-US" sz="2400" dirty="0" smtClean="0">
                <a:hlinkClick r:id="rId3"/>
              </a:rPr>
              <a:t>http://en.wikipedia.org/wiki/Exploratory_data_analysis</a:t>
            </a:r>
            <a:r>
              <a:rPr lang="en-US" sz="2400" dirty="0" smtClean="0"/>
              <a:t> </a:t>
            </a:r>
            <a:endParaRPr lang="en-US" sz="2400" dirty="0"/>
          </a:p>
          <a:p>
            <a:r>
              <a:rPr lang="en-US" sz="2400" dirty="0"/>
              <a:t>In statistics, </a:t>
            </a:r>
            <a:r>
              <a:rPr lang="en-US" sz="2400" b="1" dirty="0"/>
              <a:t>exploratory data analysis</a:t>
            </a:r>
            <a:r>
              <a:rPr lang="en-US" sz="2400" dirty="0"/>
              <a:t> (EDA) is an approach to analyzing </a:t>
            </a:r>
            <a:r>
              <a:rPr lang="en-US" sz="2400" b="1" dirty="0"/>
              <a:t>data</a:t>
            </a:r>
            <a:r>
              <a:rPr lang="en-US" sz="2400" dirty="0"/>
              <a:t> sets to summarize their main characteristics, often with visual methods. A statistical model can be used or not, but primarily EDA is for seeing what the </a:t>
            </a:r>
            <a:r>
              <a:rPr lang="en-US" sz="2400" b="1" dirty="0"/>
              <a:t>data</a:t>
            </a:r>
            <a:r>
              <a:rPr lang="en-US" sz="2400" dirty="0"/>
              <a:t> can tell us beyond the formal modeling or hypothesis testing task</a:t>
            </a:r>
            <a:r>
              <a:rPr lang="en-US" sz="2400" dirty="0" smtClean="0"/>
              <a:t>.</a:t>
            </a:r>
          </a:p>
          <a:p>
            <a:endParaRPr lang="en-US" sz="2400" dirty="0"/>
          </a:p>
          <a:p>
            <a:r>
              <a:rPr lang="en-US" sz="2400" dirty="0"/>
              <a:t>Exploratory data analysis was promoted by </a:t>
            </a:r>
            <a:r>
              <a:rPr lang="en-US" sz="2400" dirty="0">
                <a:hlinkClick r:id="rId4" tooltip="John Tukey"/>
              </a:rPr>
              <a:t>John </a:t>
            </a:r>
            <a:r>
              <a:rPr lang="en-US" sz="2400" dirty="0" err="1" smtClean="0">
                <a:hlinkClick r:id="rId4" tooltip="John Tukey"/>
              </a:rPr>
              <a:t>Tukey</a:t>
            </a:r>
            <a:r>
              <a:rPr lang="en-US" sz="2400" dirty="0" smtClean="0"/>
              <a:t> starting in the 1960’s.</a:t>
            </a:r>
          </a:p>
          <a:p>
            <a:endParaRPr lang="en-US" sz="2400" dirty="0"/>
          </a:p>
        </p:txBody>
      </p:sp>
    </p:spTree>
    <p:extLst>
      <p:ext uri="{BB962C8B-B14F-4D97-AF65-F5344CB8AC3E}">
        <p14:creationId xmlns:p14="http://schemas.microsoft.com/office/powerpoint/2010/main" val="35406393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spect="1"/>
          </p:cNvSpPr>
          <p:nvPr/>
        </p:nvSpPr>
        <p:spPr>
          <a:xfrm>
            <a:off x="548834" y="2155219"/>
            <a:ext cx="8595166" cy="4700404"/>
          </a:xfrm>
          <a:prstGeom prst="rect">
            <a:avLst/>
          </a:prstGeom>
        </p:spPr>
        <p:txBody>
          <a:bodyPr lIns="82945" tIns="41473" rIns="82945" bIns="41473">
            <a:spAutoFit/>
          </a:bodyPr>
          <a:lstStyle/>
          <a:p>
            <a:pPr>
              <a:buFont typeface="Wingdings" charset="2"/>
              <a:buNone/>
              <a:defRPr/>
            </a:pPr>
            <a:r>
              <a:rPr lang="en-US" dirty="0">
                <a:latin typeface="Times New Roman" pitchFamily="16" charset="0"/>
                <a:ea typeface="+mn-ea"/>
                <a:cs typeface="+mn-cs"/>
              </a:rPr>
              <a:t>The primary visual cortex (V1)</a:t>
            </a:r>
          </a:p>
          <a:p>
            <a:pPr>
              <a:buFont typeface="Wingdings" charset="2"/>
              <a:buNone/>
              <a:defRPr/>
            </a:pPr>
            <a:endParaRPr lang="en-US" dirty="0">
              <a:latin typeface="Times New Roman" pitchFamily="16" charset="0"/>
              <a:ea typeface="+mn-ea"/>
              <a:cs typeface="+mn-cs"/>
            </a:endParaRPr>
          </a:p>
          <a:p>
            <a:pPr>
              <a:buFont typeface="Wingdings" charset="2"/>
              <a:buNone/>
              <a:defRPr/>
            </a:pPr>
            <a:r>
              <a:rPr lang="en-US" sz="2400" dirty="0">
                <a:latin typeface="Times New Roman" pitchFamily="16" charset="0"/>
                <a:ea typeface="+mn-ea"/>
                <a:cs typeface="+mn-cs"/>
              </a:rPr>
              <a:t>1.) V1 is a component in the visual pathway, which begins with</a:t>
            </a:r>
          </a:p>
          <a:p>
            <a:pPr marL="311045" indent="-311045">
              <a:buFont typeface="Arial" pitchFamily="34" charset="0"/>
              <a:buChar char="•"/>
              <a:defRPr/>
            </a:pPr>
            <a:r>
              <a:rPr lang="en-US" sz="2400" dirty="0">
                <a:latin typeface="Times New Roman" pitchFamily="16" charset="0"/>
                <a:ea typeface="+mn-ea"/>
                <a:cs typeface="+mn-cs"/>
              </a:rPr>
              <a:t> the retinal cells in the eye,</a:t>
            </a:r>
          </a:p>
          <a:p>
            <a:pPr marL="311045" indent="-311045">
              <a:buFont typeface="Arial" pitchFamily="34" charset="0"/>
              <a:buChar char="•"/>
              <a:defRPr/>
            </a:pPr>
            <a:r>
              <a:rPr lang="en-US" sz="2400" dirty="0">
                <a:latin typeface="Times New Roman" pitchFamily="16" charset="0"/>
                <a:ea typeface="+mn-ea"/>
                <a:cs typeface="+mn-cs"/>
              </a:rPr>
              <a:t> proceeds through the lateral geniculate locus, </a:t>
            </a:r>
          </a:p>
          <a:p>
            <a:pPr marL="311045" indent="-311045">
              <a:buFont typeface="Arial" pitchFamily="34" charset="0"/>
              <a:buChar char="•"/>
              <a:defRPr/>
            </a:pPr>
            <a:r>
              <a:rPr lang="en-US" sz="2400" dirty="0">
                <a:latin typeface="Times New Roman" pitchFamily="16" charset="0"/>
                <a:ea typeface="+mn-ea"/>
                <a:cs typeface="+mn-cs"/>
              </a:rPr>
              <a:t>then to the primary visual cortex,</a:t>
            </a:r>
          </a:p>
          <a:p>
            <a:pPr marL="311045" indent="-311045">
              <a:buFont typeface="Arial" pitchFamily="34" charset="0"/>
              <a:buChar char="•"/>
              <a:defRPr/>
            </a:pPr>
            <a:r>
              <a:rPr lang="en-US" sz="2400" dirty="0">
                <a:latin typeface="Times New Roman" pitchFamily="16" charset="0"/>
                <a:ea typeface="+mn-ea"/>
                <a:cs typeface="+mn-cs"/>
              </a:rPr>
              <a:t> and then through a number of higher level processing units, such as V2, V3, V4, middle temporal area (MT), and others</a:t>
            </a:r>
          </a:p>
          <a:p>
            <a:pPr>
              <a:buFont typeface="Wingdings" charset="2"/>
              <a:buNone/>
              <a:defRPr/>
            </a:pPr>
            <a:endParaRPr lang="en-US" sz="2400" dirty="0">
              <a:latin typeface="Times New Roman" pitchFamily="16" charset="0"/>
              <a:ea typeface="+mn-ea"/>
              <a:cs typeface="+mn-cs"/>
            </a:endParaRPr>
          </a:p>
          <a:p>
            <a:pPr>
              <a:buFont typeface="Wingdings" charset="2"/>
              <a:buNone/>
              <a:defRPr/>
            </a:pPr>
            <a:r>
              <a:rPr lang="en-US" sz="2400" dirty="0">
                <a:latin typeface="Times New Roman" pitchFamily="16" charset="0"/>
                <a:ea typeface="+mn-ea"/>
                <a:cs typeface="+mn-cs"/>
              </a:rPr>
              <a:t>2.)  V1 performs low level tasks, such as edge and line detection, and its output is then processed for higher level and larger scale properties further along the visual pathway. However, the mechanism by which it carries out these tasks is not understood</a:t>
            </a:r>
            <a:r>
              <a:rPr lang="en-US" sz="2400" dirty="0" smtClean="0">
                <a:latin typeface="Times New Roman" pitchFamily="16" charset="0"/>
                <a:ea typeface="+mn-ea"/>
                <a:cs typeface="+mn-cs"/>
              </a:rPr>
              <a:t>.</a:t>
            </a:r>
            <a:endParaRPr lang="en-US" sz="2400" dirty="0">
              <a:latin typeface="Times New Roman" pitchFamily="16" charset="0"/>
              <a:ea typeface="+mn-ea"/>
              <a:cs typeface="+mn-cs"/>
            </a:endParaRPr>
          </a:p>
        </p:txBody>
      </p:sp>
      <p:pic>
        <p:nvPicPr>
          <p:cNvPr id="3" name="Picture 2"/>
          <p:cNvPicPr>
            <a:picLocks noChangeAspect="1"/>
          </p:cNvPicPr>
          <p:nvPr/>
        </p:nvPicPr>
        <p:blipFill>
          <a:blip r:embed="rId2"/>
          <a:stretch>
            <a:fillRect/>
          </a:stretch>
        </p:blipFill>
        <p:spPr>
          <a:xfrm>
            <a:off x="0" y="-600"/>
            <a:ext cx="7252070" cy="2860371"/>
          </a:xfrm>
          <a:prstGeom prst="rect">
            <a:avLst/>
          </a:prstGeom>
        </p:spPr>
      </p:pic>
    </p:spTree>
    <p:extLst>
      <p:ext uri="{BB962C8B-B14F-4D97-AF65-F5344CB8AC3E}">
        <p14:creationId xmlns:p14="http://schemas.microsoft.com/office/powerpoint/2010/main" val="35896883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1"/>
          <p:cNvSpPr txBox="1">
            <a:spLocks noChangeArrowheads="1"/>
          </p:cNvSpPr>
          <p:nvPr/>
        </p:nvSpPr>
        <p:spPr bwMode="auto">
          <a:xfrm>
            <a:off x="325440" y="381640"/>
            <a:ext cx="8493120" cy="4147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ＭＳ Ｐゴシック" charset="0"/>
                <a:cs typeface="msgothic" charset="0"/>
              </a:defRPr>
            </a:lvl1pPr>
            <a:lvl2pPr marL="742950" indent="-285750"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msgothic" charset="0"/>
                <a:cs typeface="msgothic" charset="0"/>
              </a:defRPr>
            </a:lvl2pPr>
            <a:lvl3pPr marL="1143000" indent="-228600"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msgothic" charset="0"/>
                <a:cs typeface="msgothic" charset="0"/>
              </a:defRPr>
            </a:lvl3pPr>
            <a:lvl4pPr marL="1600200" indent="-228600"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msgothic" charset="0"/>
                <a:cs typeface="msgothic" charset="0"/>
              </a:defRPr>
            </a:lvl4pPr>
            <a:lvl5pPr marL="2057400" indent="-228600"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msgothic" charset="0"/>
                <a:cs typeface="msgothic" charset="0"/>
              </a:defRPr>
            </a:lvl5pPr>
            <a:lvl6pPr marL="25146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msgothic" charset="0"/>
                <a:cs typeface="msgothic" charset="0"/>
              </a:defRPr>
            </a:lvl6pPr>
            <a:lvl7pPr marL="29718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msgothic" charset="0"/>
                <a:cs typeface="msgothic" charset="0"/>
              </a:defRPr>
            </a:lvl7pPr>
            <a:lvl8pPr marL="34290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msgothic" charset="0"/>
                <a:cs typeface="msgothic" charset="0"/>
              </a:defRPr>
            </a:lvl8pPr>
            <a:lvl9pPr marL="38862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msgothic" charset="0"/>
                <a:cs typeface="msgothic" charset="0"/>
              </a:defRPr>
            </a:lvl9pPr>
          </a:lstStyle>
          <a:p>
            <a:pPr algn="ctr" eaLnBrk="1"/>
            <a:r>
              <a:rPr lang="en-GB" sz="1500" b="1">
                <a:solidFill>
                  <a:srgbClr val="000000"/>
                </a:solidFill>
                <a:latin typeface="Arial" charset="0"/>
              </a:rPr>
              <a:t>Experimental recordings in primary visual cortex. </a:t>
            </a:r>
          </a:p>
        </p:txBody>
      </p:sp>
      <p:pic>
        <p:nvPicPr>
          <p:cNvPr id="1024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9920" y="6231535"/>
            <a:ext cx="1071360" cy="404682"/>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1024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9120" y="979303"/>
            <a:ext cx="5051520" cy="4893634"/>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0245" name="Text Box 4"/>
          <p:cNvSpPr txBox="1">
            <a:spLocks noChangeArrowheads="1"/>
          </p:cNvSpPr>
          <p:nvPr/>
        </p:nvSpPr>
        <p:spPr bwMode="auto">
          <a:xfrm>
            <a:off x="2049121" y="5972308"/>
            <a:ext cx="3918240" cy="2318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eaLnBrk="0">
              <a:tabLst>
                <a:tab pos="723900" algn="l"/>
                <a:tab pos="1447800" algn="l"/>
                <a:tab pos="2171700" algn="l"/>
                <a:tab pos="2895600" algn="l"/>
                <a:tab pos="3619500" algn="l"/>
              </a:tabLst>
              <a:defRPr sz="2400">
                <a:solidFill>
                  <a:schemeClr val="tx1"/>
                </a:solidFill>
                <a:latin typeface="Times New Roman" charset="0"/>
                <a:ea typeface="ＭＳ Ｐゴシック" charset="0"/>
                <a:cs typeface="msgothic" charset="0"/>
              </a:defRPr>
            </a:lvl1pPr>
            <a:lvl2pPr marL="742950" indent="-285750" eaLnBrk="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2pPr>
            <a:lvl3pPr marL="1143000" indent="-228600" eaLnBrk="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3pPr>
            <a:lvl4pPr marL="1600200" indent="-228600" eaLnBrk="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4pPr>
            <a:lvl5pPr marL="2057400" indent="-228600" eaLnBrk="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5pPr>
            <a:lvl6pPr marL="25146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6pPr>
            <a:lvl7pPr marL="29718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7pPr>
            <a:lvl8pPr marL="34290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8pPr>
            <a:lvl9pPr marL="38862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9pPr>
          </a:lstStyle>
          <a:p>
            <a:pPr eaLnBrk="1"/>
            <a:r>
              <a:rPr lang="en-GB" sz="1100" b="1">
                <a:solidFill>
                  <a:srgbClr val="000000"/>
                </a:solidFill>
                <a:latin typeface="Arial" charset="0"/>
              </a:rPr>
              <a:t>Singh G et al. J Vis 2008;8:11</a:t>
            </a:r>
          </a:p>
        </p:txBody>
      </p:sp>
      <p:sp>
        <p:nvSpPr>
          <p:cNvPr id="10246" name="Text Box 5"/>
          <p:cNvSpPr txBox="1">
            <a:spLocks noChangeArrowheads="1"/>
          </p:cNvSpPr>
          <p:nvPr/>
        </p:nvSpPr>
        <p:spPr bwMode="auto">
          <a:xfrm>
            <a:off x="97920" y="6613175"/>
            <a:ext cx="4930560" cy="34707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eaLnBrk="0">
              <a:tabLst>
                <a:tab pos="723900" algn="l"/>
                <a:tab pos="1447800" algn="l"/>
                <a:tab pos="2171700" algn="l"/>
                <a:tab pos="2895600" algn="l"/>
                <a:tab pos="3619500" algn="l"/>
                <a:tab pos="4343400" algn="l"/>
                <a:tab pos="5067300" algn="l"/>
              </a:tabLst>
              <a:defRPr sz="2400">
                <a:solidFill>
                  <a:schemeClr val="tx1"/>
                </a:solidFill>
                <a:latin typeface="Times New Roman" charset="0"/>
                <a:ea typeface="ＭＳ Ｐゴシック" charset="0"/>
                <a:cs typeface="msgothic" charset="0"/>
              </a:defRPr>
            </a:lvl1pPr>
            <a:lvl2pPr marL="742950" indent="-285750" eaLnBrk="0">
              <a:tabLst>
                <a:tab pos="723900" algn="l"/>
                <a:tab pos="1447800" algn="l"/>
                <a:tab pos="2171700" algn="l"/>
                <a:tab pos="2895600" algn="l"/>
                <a:tab pos="3619500" algn="l"/>
                <a:tab pos="4343400" algn="l"/>
                <a:tab pos="5067300" algn="l"/>
              </a:tabLst>
              <a:defRPr sz="2400">
                <a:solidFill>
                  <a:schemeClr val="tx1"/>
                </a:solidFill>
                <a:latin typeface="Times New Roman" charset="0"/>
                <a:ea typeface="msgothic" charset="0"/>
                <a:cs typeface="msgothic" charset="0"/>
              </a:defRPr>
            </a:lvl2pPr>
            <a:lvl3pPr marL="1143000" indent="-228600" eaLnBrk="0">
              <a:tabLst>
                <a:tab pos="723900" algn="l"/>
                <a:tab pos="1447800" algn="l"/>
                <a:tab pos="2171700" algn="l"/>
                <a:tab pos="2895600" algn="l"/>
                <a:tab pos="3619500" algn="l"/>
                <a:tab pos="4343400" algn="l"/>
                <a:tab pos="5067300" algn="l"/>
              </a:tabLst>
              <a:defRPr sz="2400">
                <a:solidFill>
                  <a:schemeClr val="tx1"/>
                </a:solidFill>
                <a:latin typeface="Times New Roman" charset="0"/>
                <a:ea typeface="msgothic" charset="0"/>
                <a:cs typeface="msgothic" charset="0"/>
              </a:defRPr>
            </a:lvl3pPr>
            <a:lvl4pPr marL="1600200" indent="-228600" eaLnBrk="0">
              <a:tabLst>
                <a:tab pos="723900" algn="l"/>
                <a:tab pos="1447800" algn="l"/>
                <a:tab pos="2171700" algn="l"/>
                <a:tab pos="2895600" algn="l"/>
                <a:tab pos="3619500" algn="l"/>
                <a:tab pos="4343400" algn="l"/>
                <a:tab pos="5067300" algn="l"/>
              </a:tabLst>
              <a:defRPr sz="2400">
                <a:solidFill>
                  <a:schemeClr val="tx1"/>
                </a:solidFill>
                <a:latin typeface="Times New Roman" charset="0"/>
                <a:ea typeface="msgothic" charset="0"/>
                <a:cs typeface="msgothic" charset="0"/>
              </a:defRPr>
            </a:lvl4pPr>
            <a:lvl5pPr marL="2057400" indent="-228600" eaLnBrk="0">
              <a:tabLst>
                <a:tab pos="723900" algn="l"/>
                <a:tab pos="1447800" algn="l"/>
                <a:tab pos="2171700" algn="l"/>
                <a:tab pos="2895600" algn="l"/>
                <a:tab pos="3619500" algn="l"/>
                <a:tab pos="4343400" algn="l"/>
                <a:tab pos="5067300" algn="l"/>
              </a:tabLst>
              <a:defRPr sz="2400">
                <a:solidFill>
                  <a:schemeClr val="tx1"/>
                </a:solidFill>
                <a:latin typeface="Times New Roman" charset="0"/>
                <a:ea typeface="msgothic" charset="0"/>
                <a:cs typeface="msgothic" charset="0"/>
              </a:defRPr>
            </a:lvl5pPr>
            <a:lvl6pPr marL="25146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chemeClr val="tx1"/>
                </a:solidFill>
                <a:latin typeface="Times New Roman" charset="0"/>
                <a:ea typeface="msgothic" charset="0"/>
                <a:cs typeface="msgothic" charset="0"/>
              </a:defRPr>
            </a:lvl6pPr>
            <a:lvl7pPr marL="29718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chemeClr val="tx1"/>
                </a:solidFill>
                <a:latin typeface="Times New Roman" charset="0"/>
                <a:ea typeface="msgothic" charset="0"/>
                <a:cs typeface="msgothic" charset="0"/>
              </a:defRPr>
            </a:lvl7pPr>
            <a:lvl8pPr marL="34290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chemeClr val="tx1"/>
                </a:solidFill>
                <a:latin typeface="Times New Roman" charset="0"/>
                <a:ea typeface="msgothic" charset="0"/>
                <a:cs typeface="msgothic" charset="0"/>
              </a:defRPr>
            </a:lvl8pPr>
            <a:lvl9pPr marL="38862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chemeClr val="tx1"/>
                </a:solidFill>
                <a:latin typeface="Times New Roman" charset="0"/>
                <a:ea typeface="msgothic" charset="0"/>
                <a:cs typeface="msgothic" charset="0"/>
              </a:defRPr>
            </a:lvl9pPr>
          </a:lstStyle>
          <a:p>
            <a:pPr eaLnBrk="1"/>
            <a:r>
              <a:rPr lang="en-GB" sz="900">
                <a:solidFill>
                  <a:srgbClr val="000000"/>
                </a:solidFill>
                <a:latin typeface="Arial" charset="0"/>
              </a:rPr>
              <a:t>©2008 by Association for Research in Vision and Ophthalmology</a:t>
            </a:r>
          </a:p>
        </p:txBody>
      </p:sp>
    </p:spTree>
    <p:extLst>
      <p:ext uri="{BB962C8B-B14F-4D97-AF65-F5344CB8AC3E}">
        <p14:creationId xmlns:p14="http://schemas.microsoft.com/office/powerpoint/2010/main" val="33325694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7440" y="176994"/>
            <a:ext cx="8501760" cy="6547065"/>
          </a:xfrm>
          <a:prstGeom prst="rect">
            <a:avLst/>
          </a:prstGeom>
        </p:spPr>
        <p:txBody>
          <a:bodyPr lIns="82945" tIns="41473" rIns="82945" bIns="41473">
            <a:spAutoFit/>
          </a:bodyPr>
          <a:lstStyle/>
          <a:p>
            <a:r>
              <a:rPr lang="en-US" sz="2800" dirty="0"/>
              <a:t>Studied via method </a:t>
            </a:r>
            <a:r>
              <a:rPr lang="en-US" sz="2800" dirty="0" smtClean="0"/>
              <a:t>2:  </a:t>
            </a:r>
            <a:r>
              <a:rPr lang="en-US" sz="2800" dirty="0"/>
              <a:t>embedded electrode arrays</a:t>
            </a:r>
          </a:p>
          <a:p>
            <a:endParaRPr lang="en-US" sz="2800" dirty="0"/>
          </a:p>
          <a:p>
            <a:pPr>
              <a:buFont typeface="Arial" charset="0"/>
              <a:buChar char="•"/>
            </a:pPr>
            <a:r>
              <a:rPr lang="en-US" sz="2800" dirty="0"/>
              <a:t>Record voltages at points in time at each electrode.</a:t>
            </a:r>
          </a:p>
          <a:p>
            <a:pPr>
              <a:buFont typeface="Arial" charset="0"/>
              <a:buChar char="•"/>
            </a:pPr>
            <a:r>
              <a:rPr lang="en-US" sz="2800" dirty="0"/>
              <a:t>Spike train:   lists of firing times for a neuron </a:t>
            </a:r>
          </a:p>
          <a:p>
            <a:pPr marL="702730" lvl="1" indent="-311045">
              <a:buFont typeface="Arial" charset="0"/>
              <a:buChar char="•"/>
            </a:pPr>
            <a:r>
              <a:rPr lang="en-US" sz="2800" dirty="0"/>
              <a:t>obtained via spike sorting –i.e. signal processing.</a:t>
            </a:r>
          </a:p>
          <a:p>
            <a:pPr>
              <a:buFont typeface="Arial" charset="0"/>
              <a:buChar char="•"/>
            </a:pPr>
            <a:r>
              <a:rPr lang="en-US" sz="2800" dirty="0"/>
              <a:t>Data = an array of N spike trains.</a:t>
            </a:r>
          </a:p>
          <a:p>
            <a:pPr>
              <a:buFont typeface="Arial" charset="0"/>
              <a:buChar char="•"/>
            </a:pPr>
            <a:r>
              <a:rPr lang="en-US" sz="2800" dirty="0"/>
              <a:t>Compared spontaneous (eyes occluded) to evoked (via movie clips).</a:t>
            </a:r>
          </a:p>
          <a:p>
            <a:pPr>
              <a:buFont typeface="Arial" charset="0"/>
              <a:buChar char="•"/>
            </a:pPr>
            <a:r>
              <a:rPr lang="en-US" sz="2800" dirty="0"/>
              <a:t>10 second segments broken into </a:t>
            </a:r>
            <a:r>
              <a:rPr lang="en-US" sz="2800" dirty="0" smtClean="0"/>
              <a:t>50 </a:t>
            </a:r>
            <a:r>
              <a:rPr lang="en-US" sz="2800" dirty="0" err="1"/>
              <a:t>ms</a:t>
            </a:r>
            <a:r>
              <a:rPr lang="en-US" sz="2800" dirty="0"/>
              <a:t> bins</a:t>
            </a:r>
          </a:p>
          <a:p>
            <a:pPr>
              <a:buFont typeface="Arial" charset="0"/>
              <a:buChar char="•"/>
            </a:pPr>
            <a:r>
              <a:rPr lang="en-US" sz="2800" dirty="0"/>
              <a:t>The 5 neurons with the highest firing rate in each ten second window were chosen</a:t>
            </a:r>
          </a:p>
          <a:p>
            <a:pPr>
              <a:buFont typeface="Arial" charset="0"/>
              <a:buChar char="•"/>
            </a:pPr>
            <a:r>
              <a:rPr lang="en-US" sz="2800" dirty="0"/>
              <a:t>For each bin, create a vector  in R</a:t>
            </a:r>
            <a:r>
              <a:rPr lang="en-US" sz="2800" baseline="30000" dirty="0"/>
              <a:t>5 </a:t>
            </a:r>
            <a:r>
              <a:rPr lang="en-US" sz="2800" dirty="0"/>
              <a:t>corresponding to the number of firings of each of the 5 neurons.</a:t>
            </a:r>
          </a:p>
          <a:p>
            <a:pPr>
              <a:buFont typeface="Arial" charset="0"/>
              <a:buChar char="•"/>
            </a:pPr>
            <a:r>
              <a:rPr lang="en-US" sz="2800" dirty="0"/>
              <a:t>200 bins = 200 data points in R</a:t>
            </a:r>
            <a:r>
              <a:rPr lang="en-US" sz="2800" baseline="30000" dirty="0"/>
              <a:t>5</a:t>
            </a:r>
          </a:p>
          <a:p>
            <a:pPr>
              <a:buFont typeface="Arial" charset="0"/>
              <a:buChar char="•"/>
            </a:pPr>
            <a:r>
              <a:rPr lang="en-US" sz="2800" dirty="0"/>
              <a:t>Many 10 second segments = many data sets</a:t>
            </a:r>
          </a:p>
        </p:txBody>
      </p:sp>
    </p:spTree>
    <p:extLst>
      <p:ext uri="{BB962C8B-B14F-4D97-AF65-F5344CB8AC3E}">
        <p14:creationId xmlns:p14="http://schemas.microsoft.com/office/powerpoint/2010/main" val="114735213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1"/>
          <p:cNvSpPr txBox="1">
            <a:spLocks noChangeArrowheads="1"/>
          </p:cNvSpPr>
          <p:nvPr/>
        </p:nvSpPr>
        <p:spPr bwMode="auto">
          <a:xfrm>
            <a:off x="325440" y="381640"/>
            <a:ext cx="8493120" cy="4147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ＭＳ Ｐゴシック" charset="0"/>
                <a:cs typeface="msgothic" charset="0"/>
              </a:defRPr>
            </a:lvl1pPr>
            <a:lvl2pPr marL="742950" indent="-285750"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msgothic" charset="0"/>
                <a:cs typeface="msgothic" charset="0"/>
              </a:defRPr>
            </a:lvl2pPr>
            <a:lvl3pPr marL="1143000" indent="-228600"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msgothic" charset="0"/>
                <a:cs typeface="msgothic" charset="0"/>
              </a:defRPr>
            </a:lvl3pPr>
            <a:lvl4pPr marL="1600200" indent="-228600"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msgothic" charset="0"/>
                <a:cs typeface="msgothic" charset="0"/>
              </a:defRPr>
            </a:lvl4pPr>
            <a:lvl5pPr marL="2057400" indent="-228600"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msgothic" charset="0"/>
                <a:cs typeface="msgothic" charset="0"/>
              </a:defRPr>
            </a:lvl5pPr>
            <a:lvl6pPr marL="25146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msgothic" charset="0"/>
                <a:cs typeface="msgothic" charset="0"/>
              </a:defRPr>
            </a:lvl6pPr>
            <a:lvl7pPr marL="29718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msgothic" charset="0"/>
                <a:cs typeface="msgothic" charset="0"/>
              </a:defRPr>
            </a:lvl7pPr>
            <a:lvl8pPr marL="34290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msgothic" charset="0"/>
                <a:cs typeface="msgothic" charset="0"/>
              </a:defRPr>
            </a:lvl8pPr>
            <a:lvl9pPr marL="38862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msgothic" charset="0"/>
                <a:cs typeface="msgothic" charset="0"/>
              </a:defRPr>
            </a:lvl9pPr>
          </a:lstStyle>
          <a:p>
            <a:pPr algn="ctr" eaLnBrk="1"/>
            <a:r>
              <a:rPr lang="en-GB" sz="1500" b="1">
                <a:solidFill>
                  <a:srgbClr val="000000"/>
                </a:solidFill>
                <a:latin typeface="Arial" charset="0"/>
              </a:rPr>
              <a:t>Estimation of topological structure in driven and spontaneous conditions. </a:t>
            </a:r>
          </a:p>
        </p:txBody>
      </p:sp>
      <p:pic>
        <p:nvPicPr>
          <p:cNvPr id="1126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9920" y="6231535"/>
            <a:ext cx="1071360" cy="404682"/>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11268"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18240" y="871291"/>
            <a:ext cx="3208320" cy="4893634"/>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1269" name="Text Box 4"/>
          <p:cNvSpPr txBox="1">
            <a:spLocks noChangeArrowheads="1"/>
          </p:cNvSpPr>
          <p:nvPr/>
        </p:nvSpPr>
        <p:spPr bwMode="auto">
          <a:xfrm>
            <a:off x="6852960" y="5848454"/>
            <a:ext cx="3918240" cy="2318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eaLnBrk="0">
              <a:tabLst>
                <a:tab pos="723900" algn="l"/>
                <a:tab pos="1447800" algn="l"/>
                <a:tab pos="2171700" algn="l"/>
                <a:tab pos="2895600" algn="l"/>
                <a:tab pos="3619500" algn="l"/>
              </a:tabLst>
              <a:defRPr sz="2400">
                <a:solidFill>
                  <a:schemeClr val="tx1"/>
                </a:solidFill>
                <a:latin typeface="Times New Roman" charset="0"/>
                <a:ea typeface="ＭＳ Ｐゴシック" charset="0"/>
                <a:cs typeface="msgothic" charset="0"/>
              </a:defRPr>
            </a:lvl1pPr>
            <a:lvl2pPr marL="742950" indent="-285750" eaLnBrk="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2pPr>
            <a:lvl3pPr marL="1143000" indent="-228600" eaLnBrk="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3pPr>
            <a:lvl4pPr marL="1600200" indent="-228600" eaLnBrk="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4pPr>
            <a:lvl5pPr marL="2057400" indent="-228600" eaLnBrk="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5pPr>
            <a:lvl6pPr marL="25146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6pPr>
            <a:lvl7pPr marL="29718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7pPr>
            <a:lvl8pPr marL="34290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8pPr>
            <a:lvl9pPr marL="38862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9pPr>
          </a:lstStyle>
          <a:p>
            <a:pPr eaLnBrk="1"/>
            <a:r>
              <a:rPr lang="en-GB" sz="1100" b="1" dirty="0">
                <a:solidFill>
                  <a:srgbClr val="000000"/>
                </a:solidFill>
                <a:latin typeface="Arial" charset="0"/>
              </a:rPr>
              <a:t>Singh G et al. J Vis 2008;8:11</a:t>
            </a:r>
          </a:p>
        </p:txBody>
      </p:sp>
      <p:sp>
        <p:nvSpPr>
          <p:cNvPr id="11270" name="Text Box 5"/>
          <p:cNvSpPr txBox="1">
            <a:spLocks noChangeArrowheads="1"/>
          </p:cNvSpPr>
          <p:nvPr/>
        </p:nvSpPr>
        <p:spPr bwMode="auto">
          <a:xfrm>
            <a:off x="97920" y="6613175"/>
            <a:ext cx="4930560" cy="34707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eaLnBrk="0">
              <a:tabLst>
                <a:tab pos="723900" algn="l"/>
                <a:tab pos="1447800" algn="l"/>
                <a:tab pos="2171700" algn="l"/>
                <a:tab pos="2895600" algn="l"/>
                <a:tab pos="3619500" algn="l"/>
                <a:tab pos="4343400" algn="l"/>
                <a:tab pos="5067300" algn="l"/>
              </a:tabLst>
              <a:defRPr sz="2400">
                <a:solidFill>
                  <a:schemeClr val="tx1"/>
                </a:solidFill>
                <a:latin typeface="Times New Roman" charset="0"/>
                <a:ea typeface="ＭＳ Ｐゴシック" charset="0"/>
                <a:cs typeface="msgothic" charset="0"/>
              </a:defRPr>
            </a:lvl1pPr>
            <a:lvl2pPr marL="742950" indent="-285750" eaLnBrk="0">
              <a:tabLst>
                <a:tab pos="723900" algn="l"/>
                <a:tab pos="1447800" algn="l"/>
                <a:tab pos="2171700" algn="l"/>
                <a:tab pos="2895600" algn="l"/>
                <a:tab pos="3619500" algn="l"/>
                <a:tab pos="4343400" algn="l"/>
                <a:tab pos="5067300" algn="l"/>
              </a:tabLst>
              <a:defRPr sz="2400">
                <a:solidFill>
                  <a:schemeClr val="tx1"/>
                </a:solidFill>
                <a:latin typeface="Times New Roman" charset="0"/>
                <a:ea typeface="msgothic" charset="0"/>
                <a:cs typeface="msgothic" charset="0"/>
              </a:defRPr>
            </a:lvl2pPr>
            <a:lvl3pPr marL="1143000" indent="-228600" eaLnBrk="0">
              <a:tabLst>
                <a:tab pos="723900" algn="l"/>
                <a:tab pos="1447800" algn="l"/>
                <a:tab pos="2171700" algn="l"/>
                <a:tab pos="2895600" algn="l"/>
                <a:tab pos="3619500" algn="l"/>
                <a:tab pos="4343400" algn="l"/>
                <a:tab pos="5067300" algn="l"/>
              </a:tabLst>
              <a:defRPr sz="2400">
                <a:solidFill>
                  <a:schemeClr val="tx1"/>
                </a:solidFill>
                <a:latin typeface="Times New Roman" charset="0"/>
                <a:ea typeface="msgothic" charset="0"/>
                <a:cs typeface="msgothic" charset="0"/>
              </a:defRPr>
            </a:lvl3pPr>
            <a:lvl4pPr marL="1600200" indent="-228600" eaLnBrk="0">
              <a:tabLst>
                <a:tab pos="723900" algn="l"/>
                <a:tab pos="1447800" algn="l"/>
                <a:tab pos="2171700" algn="l"/>
                <a:tab pos="2895600" algn="l"/>
                <a:tab pos="3619500" algn="l"/>
                <a:tab pos="4343400" algn="l"/>
                <a:tab pos="5067300" algn="l"/>
              </a:tabLst>
              <a:defRPr sz="2400">
                <a:solidFill>
                  <a:schemeClr val="tx1"/>
                </a:solidFill>
                <a:latin typeface="Times New Roman" charset="0"/>
                <a:ea typeface="msgothic" charset="0"/>
                <a:cs typeface="msgothic" charset="0"/>
              </a:defRPr>
            </a:lvl4pPr>
            <a:lvl5pPr marL="2057400" indent="-228600" eaLnBrk="0">
              <a:tabLst>
                <a:tab pos="723900" algn="l"/>
                <a:tab pos="1447800" algn="l"/>
                <a:tab pos="2171700" algn="l"/>
                <a:tab pos="2895600" algn="l"/>
                <a:tab pos="3619500" algn="l"/>
                <a:tab pos="4343400" algn="l"/>
                <a:tab pos="5067300" algn="l"/>
              </a:tabLst>
              <a:defRPr sz="2400">
                <a:solidFill>
                  <a:schemeClr val="tx1"/>
                </a:solidFill>
                <a:latin typeface="Times New Roman" charset="0"/>
                <a:ea typeface="msgothic" charset="0"/>
                <a:cs typeface="msgothic" charset="0"/>
              </a:defRPr>
            </a:lvl5pPr>
            <a:lvl6pPr marL="25146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chemeClr val="tx1"/>
                </a:solidFill>
                <a:latin typeface="Times New Roman" charset="0"/>
                <a:ea typeface="msgothic" charset="0"/>
                <a:cs typeface="msgothic" charset="0"/>
              </a:defRPr>
            </a:lvl6pPr>
            <a:lvl7pPr marL="29718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chemeClr val="tx1"/>
                </a:solidFill>
                <a:latin typeface="Times New Roman" charset="0"/>
                <a:ea typeface="msgothic" charset="0"/>
                <a:cs typeface="msgothic" charset="0"/>
              </a:defRPr>
            </a:lvl7pPr>
            <a:lvl8pPr marL="34290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chemeClr val="tx1"/>
                </a:solidFill>
                <a:latin typeface="Times New Roman" charset="0"/>
                <a:ea typeface="msgothic" charset="0"/>
                <a:cs typeface="msgothic" charset="0"/>
              </a:defRPr>
            </a:lvl8pPr>
            <a:lvl9pPr marL="38862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chemeClr val="tx1"/>
                </a:solidFill>
                <a:latin typeface="Times New Roman" charset="0"/>
                <a:ea typeface="msgothic" charset="0"/>
                <a:cs typeface="msgothic" charset="0"/>
              </a:defRPr>
            </a:lvl9pPr>
          </a:lstStyle>
          <a:p>
            <a:pPr eaLnBrk="1"/>
            <a:r>
              <a:rPr lang="en-GB" sz="900">
                <a:solidFill>
                  <a:srgbClr val="000000"/>
                </a:solidFill>
                <a:latin typeface="Arial" charset="0"/>
              </a:rPr>
              <a:t>©2008 by Association for Research in Vision and Ophthalmology</a:t>
            </a:r>
          </a:p>
        </p:txBody>
      </p:sp>
      <p:sp>
        <p:nvSpPr>
          <p:cNvPr id="2" name="Rectangle 1"/>
          <p:cNvSpPr/>
          <p:nvPr/>
        </p:nvSpPr>
        <p:spPr>
          <a:xfrm>
            <a:off x="217439" y="387400"/>
            <a:ext cx="5539475" cy="6208510"/>
          </a:xfrm>
          <a:prstGeom prst="rect">
            <a:avLst/>
          </a:prstGeom>
        </p:spPr>
        <p:txBody>
          <a:bodyPr wrap="square" lIns="82945" tIns="41473" rIns="82945" bIns="41473">
            <a:spAutoFit/>
          </a:bodyPr>
          <a:lstStyle/>
          <a:p>
            <a:endParaRPr lang="en-US" dirty="0" smtClean="0"/>
          </a:p>
          <a:p>
            <a:pPr>
              <a:buFont typeface="Arial" charset="0"/>
              <a:buChar char="•"/>
            </a:pPr>
            <a:r>
              <a:rPr lang="en-US" sz="2000" dirty="0" smtClean="0"/>
              <a:t>Record voltages at points in time at each electrode.</a:t>
            </a:r>
          </a:p>
          <a:p>
            <a:pPr>
              <a:buFont typeface="Arial" charset="0"/>
              <a:buChar char="•"/>
            </a:pPr>
            <a:r>
              <a:rPr lang="en-US" sz="2000" dirty="0" smtClean="0"/>
              <a:t>Spike train:   lists of firing times for a neuron </a:t>
            </a:r>
          </a:p>
          <a:p>
            <a:pPr marL="702730" lvl="1" indent="-311045">
              <a:buFont typeface="Arial" charset="0"/>
              <a:buChar char="•"/>
            </a:pPr>
            <a:r>
              <a:rPr lang="en-US" sz="2000" dirty="0" smtClean="0"/>
              <a:t>obtained via spike sorting –i.e. signal processing.</a:t>
            </a:r>
          </a:p>
          <a:p>
            <a:pPr>
              <a:buFont typeface="Arial" charset="0"/>
              <a:buChar char="•"/>
            </a:pPr>
            <a:r>
              <a:rPr lang="en-US" sz="2000" dirty="0" smtClean="0"/>
              <a:t>Data = an array of N spike trains.</a:t>
            </a:r>
          </a:p>
          <a:p>
            <a:pPr>
              <a:buFont typeface="Arial" charset="0"/>
              <a:buChar char="•"/>
            </a:pPr>
            <a:r>
              <a:rPr lang="en-US" sz="2000" dirty="0" smtClean="0"/>
              <a:t>Compared spontaneous (eyes occluded) to evoked (via movie clips).</a:t>
            </a:r>
          </a:p>
          <a:p>
            <a:pPr>
              <a:buFont typeface="Arial" charset="0"/>
              <a:buChar char="•"/>
            </a:pPr>
            <a:r>
              <a:rPr lang="en-US" sz="2000" dirty="0" smtClean="0"/>
              <a:t>10 second segments broken into 50 </a:t>
            </a:r>
            <a:r>
              <a:rPr lang="en-US" sz="2000" dirty="0" err="1" smtClean="0"/>
              <a:t>ms</a:t>
            </a:r>
            <a:r>
              <a:rPr lang="en-US" sz="2000" dirty="0" smtClean="0"/>
              <a:t> bins</a:t>
            </a:r>
          </a:p>
          <a:p>
            <a:pPr lvl="1">
              <a:buFont typeface="Arial" charset="0"/>
              <a:buChar char="•"/>
            </a:pPr>
            <a:r>
              <a:rPr lang="en-US" sz="2000" dirty="0" smtClean="0"/>
              <a:t>Thus have 200 bins/segment</a:t>
            </a:r>
          </a:p>
          <a:p>
            <a:pPr lvl="1">
              <a:buFont typeface="Arial" charset="0"/>
              <a:buChar char="•"/>
            </a:pPr>
            <a:r>
              <a:rPr lang="en-US" sz="2000" dirty="0" smtClean="0"/>
              <a:t>Transition between states about 80ms</a:t>
            </a:r>
          </a:p>
          <a:p>
            <a:pPr>
              <a:buFont typeface="Arial" charset="0"/>
              <a:buChar char="•"/>
            </a:pPr>
            <a:r>
              <a:rPr lang="en-US" sz="2000" dirty="0" smtClean="0"/>
              <a:t>The 5 neurons with the highest firing rate in each ten second window were chosen</a:t>
            </a:r>
          </a:p>
          <a:p>
            <a:pPr>
              <a:buFont typeface="Arial" charset="0"/>
              <a:buChar char="•"/>
            </a:pPr>
            <a:r>
              <a:rPr lang="en-US" sz="2000" dirty="0" smtClean="0"/>
              <a:t>For each bin, create a vector  in R</a:t>
            </a:r>
            <a:r>
              <a:rPr lang="en-US" sz="2000" baseline="30000" dirty="0" smtClean="0"/>
              <a:t>5 </a:t>
            </a:r>
            <a:r>
              <a:rPr lang="en-US" sz="2000" dirty="0" smtClean="0"/>
              <a:t>corresponding to the number of firings of each of the 5 neurons.</a:t>
            </a:r>
          </a:p>
          <a:p>
            <a:pPr>
              <a:buFont typeface="Arial" charset="0"/>
              <a:buChar char="•"/>
            </a:pPr>
            <a:r>
              <a:rPr lang="en-US" sz="2000" dirty="0" smtClean="0"/>
              <a:t>200 bins = 200 data points in R</a:t>
            </a:r>
            <a:r>
              <a:rPr lang="en-US" sz="2000" baseline="30000" dirty="0" smtClean="0"/>
              <a:t>5</a:t>
            </a:r>
            <a:r>
              <a:rPr lang="en-US" sz="2000" dirty="0" smtClean="0"/>
              <a:t>.  </a:t>
            </a:r>
          </a:p>
          <a:p>
            <a:pPr lvl="1">
              <a:buFont typeface="Arial" charset="0"/>
              <a:buChar char="•"/>
            </a:pPr>
            <a:r>
              <a:rPr lang="en-US" sz="2000" dirty="0" smtClean="0"/>
              <a:t>Used 35 landmark points.</a:t>
            </a:r>
            <a:endParaRPr lang="en-US" sz="2000" baseline="30000" dirty="0" smtClean="0"/>
          </a:p>
          <a:p>
            <a:pPr>
              <a:buFont typeface="Arial" charset="0"/>
              <a:buChar char="•"/>
            </a:pPr>
            <a:r>
              <a:rPr lang="en-US" sz="2000" dirty="0" smtClean="0"/>
              <a:t>20-30minutes of data = many data sets</a:t>
            </a:r>
          </a:p>
          <a:p>
            <a:pPr>
              <a:buFont typeface="Arial" charset="0"/>
              <a:buChar char="•"/>
            </a:pPr>
            <a:r>
              <a:rPr lang="en-US" sz="2000" b="1" dirty="0" smtClean="0">
                <a:solidFill>
                  <a:srgbClr val="C00000"/>
                </a:solidFill>
              </a:rPr>
              <a:t>Control: shuffled data 52700 times.</a:t>
            </a:r>
            <a:endParaRPr lang="en-US" sz="2000" b="1" dirty="0">
              <a:solidFill>
                <a:srgbClr val="C00000"/>
              </a:solidFill>
            </a:endParaRPr>
          </a:p>
        </p:txBody>
      </p:sp>
    </p:spTree>
    <p:extLst>
      <p:ext uri="{BB962C8B-B14F-4D97-AF65-F5344CB8AC3E}">
        <p14:creationId xmlns:p14="http://schemas.microsoft.com/office/powerpoint/2010/main" val="21889084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1703" y="1637059"/>
            <a:ext cx="8869680" cy="3224447"/>
          </a:xfrm>
          <a:prstGeom prst="rect">
            <a:avLst/>
          </a:prstGeom>
        </p:spPr>
      </p:pic>
    </p:spTree>
    <p:extLst>
      <p:ext uri="{BB962C8B-B14F-4D97-AF65-F5344CB8AC3E}">
        <p14:creationId xmlns:p14="http://schemas.microsoft.com/office/powerpoint/2010/main" val="7868816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1"/>
          <p:cNvSpPr txBox="1">
            <a:spLocks noChangeArrowheads="1"/>
          </p:cNvSpPr>
          <p:nvPr/>
        </p:nvSpPr>
        <p:spPr bwMode="auto">
          <a:xfrm>
            <a:off x="325440" y="381640"/>
            <a:ext cx="8493120" cy="4147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ＭＳ Ｐゴシック" charset="0"/>
                <a:cs typeface="msgothic" charset="0"/>
              </a:defRPr>
            </a:lvl1pPr>
            <a:lvl2pPr marL="742950" indent="-285750"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msgothic" charset="0"/>
                <a:cs typeface="msgothic" charset="0"/>
              </a:defRPr>
            </a:lvl2pPr>
            <a:lvl3pPr marL="1143000" indent="-228600"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msgothic" charset="0"/>
                <a:cs typeface="msgothic" charset="0"/>
              </a:defRPr>
            </a:lvl3pPr>
            <a:lvl4pPr marL="1600200" indent="-228600"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msgothic" charset="0"/>
                <a:cs typeface="msgothic" charset="0"/>
              </a:defRPr>
            </a:lvl4pPr>
            <a:lvl5pPr marL="2057400" indent="-228600"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msgothic" charset="0"/>
                <a:cs typeface="msgothic" charset="0"/>
              </a:defRPr>
            </a:lvl5pPr>
            <a:lvl6pPr marL="25146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msgothic" charset="0"/>
                <a:cs typeface="msgothic" charset="0"/>
              </a:defRPr>
            </a:lvl6pPr>
            <a:lvl7pPr marL="29718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msgothic" charset="0"/>
                <a:cs typeface="msgothic" charset="0"/>
              </a:defRPr>
            </a:lvl7pPr>
            <a:lvl8pPr marL="34290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msgothic" charset="0"/>
                <a:cs typeface="msgothic" charset="0"/>
              </a:defRPr>
            </a:lvl8pPr>
            <a:lvl9pPr marL="38862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msgothic" charset="0"/>
                <a:cs typeface="msgothic" charset="0"/>
              </a:defRPr>
            </a:lvl9pPr>
          </a:lstStyle>
          <a:p>
            <a:pPr algn="ctr" eaLnBrk="1"/>
            <a:r>
              <a:rPr lang="en-GB" sz="1500" b="1">
                <a:solidFill>
                  <a:srgbClr val="000000"/>
                </a:solidFill>
                <a:latin typeface="Arial" charset="0"/>
              </a:rPr>
              <a:t>A possible origin of the spherical topological structure in visual cortex. </a:t>
            </a:r>
          </a:p>
        </p:txBody>
      </p:sp>
      <p:pic>
        <p:nvPicPr>
          <p:cNvPr id="1229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9920" y="6231535"/>
            <a:ext cx="1071360" cy="404682"/>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1229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160" y="733037"/>
            <a:ext cx="7804800" cy="4281569"/>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2293" name="Text Box 4"/>
          <p:cNvSpPr txBox="1">
            <a:spLocks noChangeArrowheads="1"/>
          </p:cNvSpPr>
          <p:nvPr/>
        </p:nvSpPr>
        <p:spPr bwMode="auto">
          <a:xfrm>
            <a:off x="7129440" y="6722626"/>
            <a:ext cx="3918240" cy="2318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eaLnBrk="0">
              <a:tabLst>
                <a:tab pos="723900" algn="l"/>
                <a:tab pos="1447800" algn="l"/>
                <a:tab pos="2171700" algn="l"/>
                <a:tab pos="2895600" algn="l"/>
                <a:tab pos="3619500" algn="l"/>
              </a:tabLst>
              <a:defRPr sz="2400">
                <a:solidFill>
                  <a:schemeClr val="tx1"/>
                </a:solidFill>
                <a:latin typeface="Times New Roman" charset="0"/>
                <a:ea typeface="ＭＳ Ｐゴシック" charset="0"/>
                <a:cs typeface="msgothic" charset="0"/>
              </a:defRPr>
            </a:lvl1pPr>
            <a:lvl2pPr marL="742950" indent="-285750" eaLnBrk="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2pPr>
            <a:lvl3pPr marL="1143000" indent="-228600" eaLnBrk="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3pPr>
            <a:lvl4pPr marL="1600200" indent="-228600" eaLnBrk="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4pPr>
            <a:lvl5pPr marL="2057400" indent="-228600" eaLnBrk="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5pPr>
            <a:lvl6pPr marL="25146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6pPr>
            <a:lvl7pPr marL="29718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7pPr>
            <a:lvl8pPr marL="34290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8pPr>
            <a:lvl9pPr marL="38862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9pPr>
          </a:lstStyle>
          <a:p>
            <a:pPr eaLnBrk="1"/>
            <a:r>
              <a:rPr lang="en-GB" sz="1100" b="1">
                <a:solidFill>
                  <a:srgbClr val="000000"/>
                </a:solidFill>
                <a:latin typeface="Arial" charset="0"/>
              </a:rPr>
              <a:t>Singh G et al. J Vis 2008;8:11</a:t>
            </a:r>
          </a:p>
        </p:txBody>
      </p:sp>
      <p:sp>
        <p:nvSpPr>
          <p:cNvPr id="12294" name="Text Box 5"/>
          <p:cNvSpPr txBox="1">
            <a:spLocks noChangeArrowheads="1"/>
          </p:cNvSpPr>
          <p:nvPr/>
        </p:nvSpPr>
        <p:spPr bwMode="auto">
          <a:xfrm>
            <a:off x="97920" y="6613175"/>
            <a:ext cx="4930560" cy="34707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eaLnBrk="0">
              <a:tabLst>
                <a:tab pos="723900" algn="l"/>
                <a:tab pos="1447800" algn="l"/>
                <a:tab pos="2171700" algn="l"/>
                <a:tab pos="2895600" algn="l"/>
                <a:tab pos="3619500" algn="l"/>
                <a:tab pos="4343400" algn="l"/>
                <a:tab pos="5067300" algn="l"/>
              </a:tabLst>
              <a:defRPr sz="2400">
                <a:solidFill>
                  <a:schemeClr val="tx1"/>
                </a:solidFill>
                <a:latin typeface="Times New Roman" charset="0"/>
                <a:ea typeface="ＭＳ Ｐゴシック" charset="0"/>
                <a:cs typeface="msgothic" charset="0"/>
              </a:defRPr>
            </a:lvl1pPr>
            <a:lvl2pPr marL="742950" indent="-285750" eaLnBrk="0">
              <a:tabLst>
                <a:tab pos="723900" algn="l"/>
                <a:tab pos="1447800" algn="l"/>
                <a:tab pos="2171700" algn="l"/>
                <a:tab pos="2895600" algn="l"/>
                <a:tab pos="3619500" algn="l"/>
                <a:tab pos="4343400" algn="l"/>
                <a:tab pos="5067300" algn="l"/>
              </a:tabLst>
              <a:defRPr sz="2400">
                <a:solidFill>
                  <a:schemeClr val="tx1"/>
                </a:solidFill>
                <a:latin typeface="Times New Roman" charset="0"/>
                <a:ea typeface="msgothic" charset="0"/>
                <a:cs typeface="msgothic" charset="0"/>
              </a:defRPr>
            </a:lvl2pPr>
            <a:lvl3pPr marL="1143000" indent="-228600" eaLnBrk="0">
              <a:tabLst>
                <a:tab pos="723900" algn="l"/>
                <a:tab pos="1447800" algn="l"/>
                <a:tab pos="2171700" algn="l"/>
                <a:tab pos="2895600" algn="l"/>
                <a:tab pos="3619500" algn="l"/>
                <a:tab pos="4343400" algn="l"/>
                <a:tab pos="5067300" algn="l"/>
              </a:tabLst>
              <a:defRPr sz="2400">
                <a:solidFill>
                  <a:schemeClr val="tx1"/>
                </a:solidFill>
                <a:latin typeface="Times New Roman" charset="0"/>
                <a:ea typeface="msgothic" charset="0"/>
                <a:cs typeface="msgothic" charset="0"/>
              </a:defRPr>
            </a:lvl3pPr>
            <a:lvl4pPr marL="1600200" indent="-228600" eaLnBrk="0">
              <a:tabLst>
                <a:tab pos="723900" algn="l"/>
                <a:tab pos="1447800" algn="l"/>
                <a:tab pos="2171700" algn="l"/>
                <a:tab pos="2895600" algn="l"/>
                <a:tab pos="3619500" algn="l"/>
                <a:tab pos="4343400" algn="l"/>
                <a:tab pos="5067300" algn="l"/>
              </a:tabLst>
              <a:defRPr sz="2400">
                <a:solidFill>
                  <a:schemeClr val="tx1"/>
                </a:solidFill>
                <a:latin typeface="Times New Roman" charset="0"/>
                <a:ea typeface="msgothic" charset="0"/>
                <a:cs typeface="msgothic" charset="0"/>
              </a:defRPr>
            </a:lvl4pPr>
            <a:lvl5pPr marL="2057400" indent="-228600" eaLnBrk="0">
              <a:tabLst>
                <a:tab pos="723900" algn="l"/>
                <a:tab pos="1447800" algn="l"/>
                <a:tab pos="2171700" algn="l"/>
                <a:tab pos="2895600" algn="l"/>
                <a:tab pos="3619500" algn="l"/>
                <a:tab pos="4343400" algn="l"/>
                <a:tab pos="5067300" algn="l"/>
              </a:tabLst>
              <a:defRPr sz="2400">
                <a:solidFill>
                  <a:schemeClr val="tx1"/>
                </a:solidFill>
                <a:latin typeface="Times New Roman" charset="0"/>
                <a:ea typeface="msgothic" charset="0"/>
                <a:cs typeface="msgothic" charset="0"/>
              </a:defRPr>
            </a:lvl5pPr>
            <a:lvl6pPr marL="25146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chemeClr val="tx1"/>
                </a:solidFill>
                <a:latin typeface="Times New Roman" charset="0"/>
                <a:ea typeface="msgothic" charset="0"/>
                <a:cs typeface="msgothic" charset="0"/>
              </a:defRPr>
            </a:lvl6pPr>
            <a:lvl7pPr marL="29718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chemeClr val="tx1"/>
                </a:solidFill>
                <a:latin typeface="Times New Roman" charset="0"/>
                <a:ea typeface="msgothic" charset="0"/>
                <a:cs typeface="msgothic" charset="0"/>
              </a:defRPr>
            </a:lvl7pPr>
            <a:lvl8pPr marL="34290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chemeClr val="tx1"/>
                </a:solidFill>
                <a:latin typeface="Times New Roman" charset="0"/>
                <a:ea typeface="msgothic" charset="0"/>
                <a:cs typeface="msgothic" charset="0"/>
              </a:defRPr>
            </a:lvl8pPr>
            <a:lvl9pPr marL="38862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chemeClr val="tx1"/>
                </a:solidFill>
                <a:latin typeface="Times New Roman" charset="0"/>
                <a:ea typeface="msgothic" charset="0"/>
                <a:cs typeface="msgothic" charset="0"/>
              </a:defRPr>
            </a:lvl9pPr>
          </a:lstStyle>
          <a:p>
            <a:pPr eaLnBrk="1"/>
            <a:r>
              <a:rPr lang="en-GB" sz="900">
                <a:solidFill>
                  <a:srgbClr val="000000"/>
                </a:solidFill>
                <a:latin typeface="Arial" charset="0"/>
              </a:rPr>
              <a:t>©2008 by Association for Research in Vision and Ophthalmology</a:t>
            </a:r>
          </a:p>
        </p:txBody>
      </p:sp>
      <p:sp>
        <p:nvSpPr>
          <p:cNvPr id="2" name="Rectangle 1"/>
          <p:cNvSpPr/>
          <p:nvPr/>
        </p:nvSpPr>
        <p:spPr>
          <a:xfrm>
            <a:off x="148320" y="4929758"/>
            <a:ext cx="8995680" cy="1930415"/>
          </a:xfrm>
          <a:prstGeom prst="rect">
            <a:avLst/>
          </a:prstGeom>
        </p:spPr>
        <p:txBody>
          <a:bodyPr wrap="square" lIns="82945" tIns="41473" rIns="82945" bIns="41473">
            <a:spAutoFit/>
          </a:bodyPr>
          <a:lstStyle/>
          <a:p>
            <a:r>
              <a:rPr lang="en-GB" sz="1500" dirty="0">
                <a:latin typeface="Arial" charset="0"/>
              </a:rPr>
              <a:t>A possible origin of the spherical topological structure in visual cortex. (a) Cartoon organization of orientation and spatial frequency maps in V1. An orientation map tiling V1 is shown along the locations of extremes spatial frequency tuning. Extreme spatial frequency selectivity (solid circles indicates high spatial frequency preference; dashed circles represents low spatial frequency preference) tends to overlap with orientation pinwheels. The white transparent disk indicates a localized region of activity in this </a:t>
            </a:r>
            <a:r>
              <a:rPr lang="en-GB" sz="1500" dirty="0" err="1">
                <a:latin typeface="Arial" charset="0"/>
              </a:rPr>
              <a:t>hypercolumn</a:t>
            </a:r>
            <a:r>
              <a:rPr lang="en-GB" sz="1500" dirty="0">
                <a:latin typeface="Arial" charset="0"/>
              </a:rPr>
              <a:t>. (b) A the activity profile shifts to different locations on the cortex the resulting topological structure of the population response is equivalent to that of a sphere, where extreme spatial frequencies are mapped to the poles and orientation is coded by the azimuth (</a:t>
            </a:r>
            <a:r>
              <a:rPr lang="en-GB" sz="1500" dirty="0" err="1">
                <a:latin typeface="Arial" charset="0"/>
              </a:rPr>
              <a:t>Bressloff</a:t>
            </a:r>
            <a:r>
              <a:rPr lang="en-GB" sz="1500" dirty="0">
                <a:latin typeface="Arial" charset="0"/>
              </a:rPr>
              <a:t> &amp; Cowan, 2003).</a:t>
            </a:r>
          </a:p>
        </p:txBody>
      </p:sp>
    </p:spTree>
    <p:extLst>
      <p:ext uri="{BB962C8B-B14F-4D97-AF65-F5344CB8AC3E}">
        <p14:creationId xmlns:p14="http://schemas.microsoft.com/office/powerpoint/2010/main" val="219685652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70" name="Text Box 1"/>
          <p:cNvSpPr txBox="1">
            <a:spLocks noChangeArrowheads="1"/>
          </p:cNvSpPr>
          <p:nvPr/>
        </p:nvSpPr>
        <p:spPr bwMode="auto">
          <a:xfrm>
            <a:off x="325440" y="381640"/>
            <a:ext cx="8493120" cy="4147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ＭＳ Ｐゴシック" charset="0"/>
                <a:cs typeface="msgothic" charset="0"/>
              </a:defRPr>
            </a:lvl1pPr>
            <a:lvl2pPr marL="742950" indent="-285750"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msgothic" charset="0"/>
                <a:cs typeface="msgothic" charset="0"/>
              </a:defRPr>
            </a:lvl2pPr>
            <a:lvl3pPr marL="1143000" indent="-228600"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msgothic" charset="0"/>
                <a:cs typeface="msgothic" charset="0"/>
              </a:defRPr>
            </a:lvl3pPr>
            <a:lvl4pPr marL="1600200" indent="-228600"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msgothic" charset="0"/>
                <a:cs typeface="msgothic" charset="0"/>
              </a:defRPr>
            </a:lvl4pPr>
            <a:lvl5pPr marL="2057400" indent="-228600"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msgothic" charset="0"/>
                <a:cs typeface="msgothic" charset="0"/>
              </a:defRPr>
            </a:lvl5pPr>
            <a:lvl6pPr marL="25146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msgothic" charset="0"/>
                <a:cs typeface="msgothic" charset="0"/>
              </a:defRPr>
            </a:lvl6pPr>
            <a:lvl7pPr marL="29718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msgothic" charset="0"/>
                <a:cs typeface="msgothic" charset="0"/>
              </a:defRPr>
            </a:lvl7pPr>
            <a:lvl8pPr marL="34290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msgothic" charset="0"/>
                <a:cs typeface="msgothic" charset="0"/>
              </a:defRPr>
            </a:lvl8pPr>
            <a:lvl9pPr marL="38862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msgothic" charset="0"/>
                <a:cs typeface="msgothic" charset="0"/>
              </a:defRPr>
            </a:lvl9pPr>
          </a:lstStyle>
          <a:p>
            <a:pPr algn="ctr" eaLnBrk="1"/>
            <a:r>
              <a:rPr lang="en-GB" sz="1500" b="1">
                <a:solidFill>
                  <a:srgbClr val="000000"/>
                </a:solidFill>
                <a:latin typeface="Arial" charset="0"/>
              </a:rPr>
              <a:t>Testing the statistical significance of barcodes. </a:t>
            </a:r>
          </a:p>
        </p:txBody>
      </p:sp>
      <p:pic>
        <p:nvPicPr>
          <p:cNvPr id="717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9920" y="6231535"/>
            <a:ext cx="1071360" cy="404682"/>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717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4560" y="979303"/>
            <a:ext cx="5480640" cy="4893634"/>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7173" name="Text Box 4"/>
          <p:cNvSpPr txBox="1">
            <a:spLocks noChangeArrowheads="1"/>
          </p:cNvSpPr>
          <p:nvPr/>
        </p:nvSpPr>
        <p:spPr bwMode="auto">
          <a:xfrm>
            <a:off x="1834560" y="5972308"/>
            <a:ext cx="3918240" cy="2318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eaLnBrk="0">
              <a:tabLst>
                <a:tab pos="723900" algn="l"/>
                <a:tab pos="1447800" algn="l"/>
                <a:tab pos="2171700" algn="l"/>
                <a:tab pos="2895600" algn="l"/>
                <a:tab pos="3619500" algn="l"/>
              </a:tabLst>
              <a:defRPr sz="2400">
                <a:solidFill>
                  <a:schemeClr val="tx1"/>
                </a:solidFill>
                <a:latin typeface="Times New Roman" charset="0"/>
                <a:ea typeface="ＭＳ Ｐゴシック" charset="0"/>
                <a:cs typeface="msgothic" charset="0"/>
              </a:defRPr>
            </a:lvl1pPr>
            <a:lvl2pPr marL="742950" indent="-285750" eaLnBrk="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2pPr>
            <a:lvl3pPr marL="1143000" indent="-228600" eaLnBrk="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3pPr>
            <a:lvl4pPr marL="1600200" indent="-228600" eaLnBrk="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4pPr>
            <a:lvl5pPr marL="2057400" indent="-228600" eaLnBrk="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5pPr>
            <a:lvl6pPr marL="25146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6pPr>
            <a:lvl7pPr marL="29718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7pPr>
            <a:lvl8pPr marL="34290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8pPr>
            <a:lvl9pPr marL="38862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9pPr>
          </a:lstStyle>
          <a:p>
            <a:pPr eaLnBrk="1"/>
            <a:r>
              <a:rPr lang="en-GB" sz="1100" b="1">
                <a:solidFill>
                  <a:srgbClr val="000000"/>
                </a:solidFill>
                <a:latin typeface="Arial" charset="0"/>
              </a:rPr>
              <a:t>Singh G et al. J Vis 2008;8:11</a:t>
            </a:r>
          </a:p>
        </p:txBody>
      </p:sp>
      <p:sp>
        <p:nvSpPr>
          <p:cNvPr id="7174" name="Text Box 5"/>
          <p:cNvSpPr txBox="1">
            <a:spLocks noChangeArrowheads="1"/>
          </p:cNvSpPr>
          <p:nvPr/>
        </p:nvSpPr>
        <p:spPr bwMode="auto">
          <a:xfrm>
            <a:off x="97920" y="6613175"/>
            <a:ext cx="4930560" cy="34707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eaLnBrk="0">
              <a:tabLst>
                <a:tab pos="723900" algn="l"/>
                <a:tab pos="1447800" algn="l"/>
                <a:tab pos="2171700" algn="l"/>
                <a:tab pos="2895600" algn="l"/>
                <a:tab pos="3619500" algn="l"/>
                <a:tab pos="4343400" algn="l"/>
                <a:tab pos="5067300" algn="l"/>
              </a:tabLst>
              <a:defRPr sz="2400">
                <a:solidFill>
                  <a:schemeClr val="tx1"/>
                </a:solidFill>
                <a:latin typeface="Times New Roman" charset="0"/>
                <a:ea typeface="ＭＳ Ｐゴシック" charset="0"/>
                <a:cs typeface="msgothic" charset="0"/>
              </a:defRPr>
            </a:lvl1pPr>
            <a:lvl2pPr marL="742950" indent="-285750" eaLnBrk="0">
              <a:tabLst>
                <a:tab pos="723900" algn="l"/>
                <a:tab pos="1447800" algn="l"/>
                <a:tab pos="2171700" algn="l"/>
                <a:tab pos="2895600" algn="l"/>
                <a:tab pos="3619500" algn="l"/>
                <a:tab pos="4343400" algn="l"/>
                <a:tab pos="5067300" algn="l"/>
              </a:tabLst>
              <a:defRPr sz="2400">
                <a:solidFill>
                  <a:schemeClr val="tx1"/>
                </a:solidFill>
                <a:latin typeface="Times New Roman" charset="0"/>
                <a:ea typeface="msgothic" charset="0"/>
                <a:cs typeface="msgothic" charset="0"/>
              </a:defRPr>
            </a:lvl2pPr>
            <a:lvl3pPr marL="1143000" indent="-228600" eaLnBrk="0">
              <a:tabLst>
                <a:tab pos="723900" algn="l"/>
                <a:tab pos="1447800" algn="l"/>
                <a:tab pos="2171700" algn="l"/>
                <a:tab pos="2895600" algn="l"/>
                <a:tab pos="3619500" algn="l"/>
                <a:tab pos="4343400" algn="l"/>
                <a:tab pos="5067300" algn="l"/>
              </a:tabLst>
              <a:defRPr sz="2400">
                <a:solidFill>
                  <a:schemeClr val="tx1"/>
                </a:solidFill>
                <a:latin typeface="Times New Roman" charset="0"/>
                <a:ea typeface="msgothic" charset="0"/>
                <a:cs typeface="msgothic" charset="0"/>
              </a:defRPr>
            </a:lvl3pPr>
            <a:lvl4pPr marL="1600200" indent="-228600" eaLnBrk="0">
              <a:tabLst>
                <a:tab pos="723900" algn="l"/>
                <a:tab pos="1447800" algn="l"/>
                <a:tab pos="2171700" algn="l"/>
                <a:tab pos="2895600" algn="l"/>
                <a:tab pos="3619500" algn="l"/>
                <a:tab pos="4343400" algn="l"/>
                <a:tab pos="5067300" algn="l"/>
              </a:tabLst>
              <a:defRPr sz="2400">
                <a:solidFill>
                  <a:schemeClr val="tx1"/>
                </a:solidFill>
                <a:latin typeface="Times New Roman" charset="0"/>
                <a:ea typeface="msgothic" charset="0"/>
                <a:cs typeface="msgothic" charset="0"/>
              </a:defRPr>
            </a:lvl4pPr>
            <a:lvl5pPr marL="2057400" indent="-228600" eaLnBrk="0">
              <a:tabLst>
                <a:tab pos="723900" algn="l"/>
                <a:tab pos="1447800" algn="l"/>
                <a:tab pos="2171700" algn="l"/>
                <a:tab pos="2895600" algn="l"/>
                <a:tab pos="3619500" algn="l"/>
                <a:tab pos="4343400" algn="l"/>
                <a:tab pos="5067300" algn="l"/>
              </a:tabLst>
              <a:defRPr sz="2400">
                <a:solidFill>
                  <a:schemeClr val="tx1"/>
                </a:solidFill>
                <a:latin typeface="Times New Roman" charset="0"/>
                <a:ea typeface="msgothic" charset="0"/>
                <a:cs typeface="msgothic" charset="0"/>
              </a:defRPr>
            </a:lvl5pPr>
            <a:lvl6pPr marL="25146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chemeClr val="tx1"/>
                </a:solidFill>
                <a:latin typeface="Times New Roman" charset="0"/>
                <a:ea typeface="msgothic" charset="0"/>
                <a:cs typeface="msgothic" charset="0"/>
              </a:defRPr>
            </a:lvl6pPr>
            <a:lvl7pPr marL="29718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chemeClr val="tx1"/>
                </a:solidFill>
                <a:latin typeface="Times New Roman" charset="0"/>
                <a:ea typeface="msgothic" charset="0"/>
                <a:cs typeface="msgothic" charset="0"/>
              </a:defRPr>
            </a:lvl7pPr>
            <a:lvl8pPr marL="34290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chemeClr val="tx1"/>
                </a:solidFill>
                <a:latin typeface="Times New Roman" charset="0"/>
                <a:ea typeface="msgothic" charset="0"/>
                <a:cs typeface="msgothic" charset="0"/>
              </a:defRPr>
            </a:lvl8pPr>
            <a:lvl9pPr marL="38862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chemeClr val="tx1"/>
                </a:solidFill>
                <a:latin typeface="Times New Roman" charset="0"/>
                <a:ea typeface="msgothic" charset="0"/>
                <a:cs typeface="msgothic" charset="0"/>
              </a:defRPr>
            </a:lvl9pPr>
          </a:lstStyle>
          <a:p>
            <a:pPr eaLnBrk="1"/>
            <a:r>
              <a:rPr lang="en-GB" sz="900">
                <a:solidFill>
                  <a:srgbClr val="000000"/>
                </a:solidFill>
                <a:latin typeface="Arial" charset="0"/>
              </a:rPr>
              <a:t>©2008 by Association for Research in Vision and Ophthalmology</a:t>
            </a:r>
          </a:p>
        </p:txBody>
      </p:sp>
    </p:spTree>
    <p:extLst>
      <p:ext uri="{BB962C8B-B14F-4D97-AF65-F5344CB8AC3E}">
        <p14:creationId xmlns:p14="http://schemas.microsoft.com/office/powerpoint/2010/main" val="2095484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194" name="Text Box 1"/>
          <p:cNvSpPr txBox="1">
            <a:spLocks noChangeArrowheads="1"/>
          </p:cNvSpPr>
          <p:nvPr/>
        </p:nvSpPr>
        <p:spPr bwMode="auto">
          <a:xfrm>
            <a:off x="325440" y="381640"/>
            <a:ext cx="8493120" cy="4147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ＭＳ Ｐゴシック" charset="0"/>
                <a:cs typeface="msgothic" charset="0"/>
              </a:defRPr>
            </a:lvl1pPr>
            <a:lvl2pPr marL="742950" indent="-285750"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msgothic" charset="0"/>
                <a:cs typeface="msgothic" charset="0"/>
              </a:defRPr>
            </a:lvl2pPr>
            <a:lvl3pPr marL="1143000" indent="-228600"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msgothic" charset="0"/>
                <a:cs typeface="msgothic" charset="0"/>
              </a:defRPr>
            </a:lvl3pPr>
            <a:lvl4pPr marL="1600200" indent="-228600"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msgothic" charset="0"/>
                <a:cs typeface="msgothic" charset="0"/>
              </a:defRPr>
            </a:lvl4pPr>
            <a:lvl5pPr marL="2057400" indent="-228600"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msgothic" charset="0"/>
                <a:cs typeface="msgothic" charset="0"/>
              </a:defRPr>
            </a:lvl5pPr>
            <a:lvl6pPr marL="25146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msgothic" charset="0"/>
                <a:cs typeface="msgothic" charset="0"/>
              </a:defRPr>
            </a:lvl6pPr>
            <a:lvl7pPr marL="29718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msgothic" charset="0"/>
                <a:cs typeface="msgothic" charset="0"/>
              </a:defRPr>
            </a:lvl7pPr>
            <a:lvl8pPr marL="34290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msgothic" charset="0"/>
                <a:cs typeface="msgothic" charset="0"/>
              </a:defRPr>
            </a:lvl8pPr>
            <a:lvl9pPr marL="38862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msgothic" charset="0"/>
                <a:cs typeface="msgothic" charset="0"/>
              </a:defRPr>
            </a:lvl9pPr>
          </a:lstStyle>
          <a:p>
            <a:pPr algn="ctr" eaLnBrk="1"/>
            <a:r>
              <a:rPr lang="en-GB" sz="1500" b="1">
                <a:solidFill>
                  <a:srgbClr val="000000"/>
                </a:solidFill>
                <a:latin typeface="Arial" charset="0"/>
              </a:rPr>
              <a:t>The ability of the method in recovering the underlying structure depends on the mean firing rate and number of cells. </a:t>
            </a:r>
          </a:p>
        </p:txBody>
      </p:sp>
      <p:pic>
        <p:nvPicPr>
          <p:cNvPr id="819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9920" y="6231535"/>
            <a:ext cx="1071360" cy="404682"/>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819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0480" y="979303"/>
            <a:ext cx="3268800" cy="4893634"/>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8197" name="Text Box 4"/>
          <p:cNvSpPr txBox="1">
            <a:spLocks noChangeArrowheads="1"/>
          </p:cNvSpPr>
          <p:nvPr/>
        </p:nvSpPr>
        <p:spPr bwMode="auto">
          <a:xfrm>
            <a:off x="2940480" y="5972308"/>
            <a:ext cx="3918240" cy="2318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eaLnBrk="0">
              <a:tabLst>
                <a:tab pos="723900" algn="l"/>
                <a:tab pos="1447800" algn="l"/>
                <a:tab pos="2171700" algn="l"/>
                <a:tab pos="2895600" algn="l"/>
                <a:tab pos="3619500" algn="l"/>
              </a:tabLst>
              <a:defRPr sz="2400">
                <a:solidFill>
                  <a:schemeClr val="tx1"/>
                </a:solidFill>
                <a:latin typeface="Times New Roman" charset="0"/>
                <a:ea typeface="ＭＳ Ｐゴシック" charset="0"/>
                <a:cs typeface="msgothic" charset="0"/>
              </a:defRPr>
            </a:lvl1pPr>
            <a:lvl2pPr marL="742950" indent="-285750" eaLnBrk="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2pPr>
            <a:lvl3pPr marL="1143000" indent="-228600" eaLnBrk="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3pPr>
            <a:lvl4pPr marL="1600200" indent="-228600" eaLnBrk="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4pPr>
            <a:lvl5pPr marL="2057400" indent="-228600" eaLnBrk="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5pPr>
            <a:lvl6pPr marL="25146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6pPr>
            <a:lvl7pPr marL="29718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7pPr>
            <a:lvl8pPr marL="34290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8pPr>
            <a:lvl9pPr marL="38862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9pPr>
          </a:lstStyle>
          <a:p>
            <a:pPr eaLnBrk="1"/>
            <a:r>
              <a:rPr lang="en-GB" sz="1100" b="1">
                <a:solidFill>
                  <a:srgbClr val="000000"/>
                </a:solidFill>
                <a:latin typeface="Arial" charset="0"/>
              </a:rPr>
              <a:t>Singh G et al. J Vis 2008;8:11</a:t>
            </a:r>
          </a:p>
        </p:txBody>
      </p:sp>
      <p:sp>
        <p:nvSpPr>
          <p:cNvPr id="8198" name="Text Box 5"/>
          <p:cNvSpPr txBox="1">
            <a:spLocks noChangeArrowheads="1"/>
          </p:cNvSpPr>
          <p:nvPr/>
        </p:nvSpPr>
        <p:spPr bwMode="auto">
          <a:xfrm>
            <a:off x="97920" y="6613175"/>
            <a:ext cx="4930560" cy="34707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eaLnBrk="0">
              <a:tabLst>
                <a:tab pos="723900" algn="l"/>
                <a:tab pos="1447800" algn="l"/>
                <a:tab pos="2171700" algn="l"/>
                <a:tab pos="2895600" algn="l"/>
                <a:tab pos="3619500" algn="l"/>
                <a:tab pos="4343400" algn="l"/>
                <a:tab pos="5067300" algn="l"/>
              </a:tabLst>
              <a:defRPr sz="2400">
                <a:solidFill>
                  <a:schemeClr val="tx1"/>
                </a:solidFill>
                <a:latin typeface="Times New Roman" charset="0"/>
                <a:ea typeface="ＭＳ Ｐゴシック" charset="0"/>
                <a:cs typeface="msgothic" charset="0"/>
              </a:defRPr>
            </a:lvl1pPr>
            <a:lvl2pPr marL="742950" indent="-285750" eaLnBrk="0">
              <a:tabLst>
                <a:tab pos="723900" algn="l"/>
                <a:tab pos="1447800" algn="l"/>
                <a:tab pos="2171700" algn="l"/>
                <a:tab pos="2895600" algn="l"/>
                <a:tab pos="3619500" algn="l"/>
                <a:tab pos="4343400" algn="l"/>
                <a:tab pos="5067300" algn="l"/>
              </a:tabLst>
              <a:defRPr sz="2400">
                <a:solidFill>
                  <a:schemeClr val="tx1"/>
                </a:solidFill>
                <a:latin typeface="Times New Roman" charset="0"/>
                <a:ea typeface="msgothic" charset="0"/>
                <a:cs typeface="msgothic" charset="0"/>
              </a:defRPr>
            </a:lvl2pPr>
            <a:lvl3pPr marL="1143000" indent="-228600" eaLnBrk="0">
              <a:tabLst>
                <a:tab pos="723900" algn="l"/>
                <a:tab pos="1447800" algn="l"/>
                <a:tab pos="2171700" algn="l"/>
                <a:tab pos="2895600" algn="l"/>
                <a:tab pos="3619500" algn="l"/>
                <a:tab pos="4343400" algn="l"/>
                <a:tab pos="5067300" algn="l"/>
              </a:tabLst>
              <a:defRPr sz="2400">
                <a:solidFill>
                  <a:schemeClr val="tx1"/>
                </a:solidFill>
                <a:latin typeface="Times New Roman" charset="0"/>
                <a:ea typeface="msgothic" charset="0"/>
                <a:cs typeface="msgothic" charset="0"/>
              </a:defRPr>
            </a:lvl3pPr>
            <a:lvl4pPr marL="1600200" indent="-228600" eaLnBrk="0">
              <a:tabLst>
                <a:tab pos="723900" algn="l"/>
                <a:tab pos="1447800" algn="l"/>
                <a:tab pos="2171700" algn="l"/>
                <a:tab pos="2895600" algn="l"/>
                <a:tab pos="3619500" algn="l"/>
                <a:tab pos="4343400" algn="l"/>
                <a:tab pos="5067300" algn="l"/>
              </a:tabLst>
              <a:defRPr sz="2400">
                <a:solidFill>
                  <a:schemeClr val="tx1"/>
                </a:solidFill>
                <a:latin typeface="Times New Roman" charset="0"/>
                <a:ea typeface="msgothic" charset="0"/>
                <a:cs typeface="msgothic" charset="0"/>
              </a:defRPr>
            </a:lvl4pPr>
            <a:lvl5pPr marL="2057400" indent="-228600" eaLnBrk="0">
              <a:tabLst>
                <a:tab pos="723900" algn="l"/>
                <a:tab pos="1447800" algn="l"/>
                <a:tab pos="2171700" algn="l"/>
                <a:tab pos="2895600" algn="l"/>
                <a:tab pos="3619500" algn="l"/>
                <a:tab pos="4343400" algn="l"/>
                <a:tab pos="5067300" algn="l"/>
              </a:tabLst>
              <a:defRPr sz="2400">
                <a:solidFill>
                  <a:schemeClr val="tx1"/>
                </a:solidFill>
                <a:latin typeface="Times New Roman" charset="0"/>
                <a:ea typeface="msgothic" charset="0"/>
                <a:cs typeface="msgothic" charset="0"/>
              </a:defRPr>
            </a:lvl5pPr>
            <a:lvl6pPr marL="25146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chemeClr val="tx1"/>
                </a:solidFill>
                <a:latin typeface="Times New Roman" charset="0"/>
                <a:ea typeface="msgothic" charset="0"/>
                <a:cs typeface="msgothic" charset="0"/>
              </a:defRPr>
            </a:lvl6pPr>
            <a:lvl7pPr marL="29718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chemeClr val="tx1"/>
                </a:solidFill>
                <a:latin typeface="Times New Roman" charset="0"/>
                <a:ea typeface="msgothic" charset="0"/>
                <a:cs typeface="msgothic" charset="0"/>
              </a:defRPr>
            </a:lvl7pPr>
            <a:lvl8pPr marL="34290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chemeClr val="tx1"/>
                </a:solidFill>
                <a:latin typeface="Times New Roman" charset="0"/>
                <a:ea typeface="msgothic" charset="0"/>
                <a:cs typeface="msgothic" charset="0"/>
              </a:defRPr>
            </a:lvl8pPr>
            <a:lvl9pPr marL="38862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chemeClr val="tx1"/>
                </a:solidFill>
                <a:latin typeface="Times New Roman" charset="0"/>
                <a:ea typeface="msgothic" charset="0"/>
                <a:cs typeface="msgothic" charset="0"/>
              </a:defRPr>
            </a:lvl9pPr>
          </a:lstStyle>
          <a:p>
            <a:pPr eaLnBrk="1"/>
            <a:r>
              <a:rPr lang="en-GB" sz="900">
                <a:solidFill>
                  <a:srgbClr val="000000"/>
                </a:solidFill>
                <a:latin typeface="Arial" charset="0"/>
              </a:rPr>
              <a:t>©2008 by Association for Research in Vision and Ophthalmology</a:t>
            </a:r>
          </a:p>
        </p:txBody>
      </p:sp>
      <p:sp>
        <p:nvSpPr>
          <p:cNvPr id="2" name="TextBox 1"/>
          <p:cNvSpPr txBox="1"/>
          <p:nvPr/>
        </p:nvSpPr>
        <p:spPr>
          <a:xfrm>
            <a:off x="286560" y="3014237"/>
            <a:ext cx="2211840" cy="1745750"/>
          </a:xfrm>
          <a:prstGeom prst="rect">
            <a:avLst/>
          </a:prstGeom>
          <a:noFill/>
        </p:spPr>
        <p:txBody>
          <a:bodyPr wrap="square" lIns="82945" tIns="41473" rIns="82945" bIns="41473" rtlCol="0">
            <a:spAutoFit/>
          </a:bodyPr>
          <a:lstStyle/>
          <a:p>
            <a:r>
              <a:rPr lang="en-US" dirty="0" smtClean="0"/>
              <a:t>10 simulations were performed.</a:t>
            </a:r>
          </a:p>
          <a:p>
            <a:endParaRPr lang="en-US" dirty="0"/>
          </a:p>
          <a:p>
            <a:r>
              <a:rPr lang="en-US" dirty="0" smtClean="0"/>
              <a:t>Results statistically significant for values below dotted line.</a:t>
            </a:r>
            <a:endParaRPr lang="en-US" dirty="0"/>
          </a:p>
        </p:txBody>
      </p:sp>
      <p:sp>
        <p:nvSpPr>
          <p:cNvPr id="3" name="TextBox 2"/>
          <p:cNvSpPr txBox="1"/>
          <p:nvPr/>
        </p:nvSpPr>
        <p:spPr>
          <a:xfrm>
            <a:off x="7060320" y="1631691"/>
            <a:ext cx="1244160" cy="360755"/>
          </a:xfrm>
          <a:prstGeom prst="rect">
            <a:avLst/>
          </a:prstGeom>
          <a:noFill/>
        </p:spPr>
        <p:txBody>
          <a:bodyPr wrap="square" lIns="82945" tIns="41473" rIns="82945" bIns="41473" rtlCol="0">
            <a:spAutoFit/>
          </a:bodyPr>
          <a:lstStyle/>
          <a:p>
            <a:r>
              <a:rPr lang="en-US" dirty="0" smtClean="0"/>
              <a:t>circle</a:t>
            </a:r>
            <a:endParaRPr lang="en-US" dirty="0"/>
          </a:p>
        </p:txBody>
      </p:sp>
      <p:sp>
        <p:nvSpPr>
          <p:cNvPr id="4" name="TextBox 3"/>
          <p:cNvSpPr txBox="1"/>
          <p:nvPr/>
        </p:nvSpPr>
        <p:spPr>
          <a:xfrm>
            <a:off x="7129440" y="3982018"/>
            <a:ext cx="1036800" cy="360755"/>
          </a:xfrm>
          <a:prstGeom prst="rect">
            <a:avLst/>
          </a:prstGeom>
          <a:noFill/>
        </p:spPr>
        <p:txBody>
          <a:bodyPr wrap="square" lIns="82945" tIns="41473" rIns="82945" bIns="41473" rtlCol="0">
            <a:spAutoFit/>
          </a:bodyPr>
          <a:lstStyle/>
          <a:p>
            <a:r>
              <a:rPr lang="en-US" dirty="0" smtClean="0"/>
              <a:t>torus</a:t>
            </a:r>
            <a:endParaRPr lang="en-US" dirty="0"/>
          </a:p>
        </p:txBody>
      </p:sp>
    </p:spTree>
    <p:extLst>
      <p:ext uri="{BB962C8B-B14F-4D97-AF65-F5344CB8AC3E}">
        <p14:creationId xmlns:p14="http://schemas.microsoft.com/office/powerpoint/2010/main" val="8036919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18" name="Text Box 1"/>
          <p:cNvSpPr txBox="1">
            <a:spLocks noChangeArrowheads="1"/>
          </p:cNvSpPr>
          <p:nvPr/>
        </p:nvSpPr>
        <p:spPr bwMode="auto">
          <a:xfrm>
            <a:off x="286560" y="41764"/>
            <a:ext cx="8493120" cy="4147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ＭＳ Ｐゴシック" charset="0"/>
                <a:cs typeface="msgothic" charset="0"/>
              </a:defRPr>
            </a:lvl1pPr>
            <a:lvl2pPr marL="742950" indent="-285750"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msgothic" charset="0"/>
                <a:cs typeface="msgothic" charset="0"/>
              </a:defRPr>
            </a:lvl2pPr>
            <a:lvl3pPr marL="1143000" indent="-228600"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msgothic" charset="0"/>
                <a:cs typeface="msgothic" charset="0"/>
              </a:defRPr>
            </a:lvl3pPr>
            <a:lvl4pPr marL="1600200" indent="-228600"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msgothic" charset="0"/>
                <a:cs typeface="msgothic" charset="0"/>
              </a:defRPr>
            </a:lvl4pPr>
            <a:lvl5pPr marL="2057400" indent="-228600"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msgothic" charset="0"/>
                <a:cs typeface="msgothic" charset="0"/>
              </a:defRPr>
            </a:lvl5pPr>
            <a:lvl6pPr marL="25146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msgothic" charset="0"/>
                <a:cs typeface="msgothic" charset="0"/>
              </a:defRPr>
            </a:lvl6pPr>
            <a:lvl7pPr marL="29718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msgothic" charset="0"/>
                <a:cs typeface="msgothic" charset="0"/>
              </a:defRPr>
            </a:lvl7pPr>
            <a:lvl8pPr marL="34290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msgothic" charset="0"/>
                <a:cs typeface="msgothic" charset="0"/>
              </a:defRPr>
            </a:lvl8pPr>
            <a:lvl9pPr marL="38862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msgothic" charset="0"/>
                <a:cs typeface="msgothic" charset="0"/>
              </a:defRPr>
            </a:lvl9pPr>
          </a:lstStyle>
          <a:p>
            <a:pPr algn="ctr" eaLnBrk="1"/>
            <a:r>
              <a:rPr lang="en-GB" sz="1500" b="1" dirty="0">
                <a:solidFill>
                  <a:srgbClr val="000000"/>
                </a:solidFill>
                <a:latin typeface="Arial" charset="0"/>
              </a:rPr>
              <a:t>Robustness of the method to changes in count statistics and in the homogeneity of firing rates in the population. </a:t>
            </a:r>
          </a:p>
        </p:txBody>
      </p:sp>
      <p:pic>
        <p:nvPicPr>
          <p:cNvPr id="92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9920" y="6231535"/>
            <a:ext cx="1071360" cy="404682"/>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922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27840" y="611874"/>
            <a:ext cx="2626560" cy="5930887"/>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9221" name="Text Box 4"/>
          <p:cNvSpPr txBox="1">
            <a:spLocks noChangeArrowheads="1"/>
          </p:cNvSpPr>
          <p:nvPr/>
        </p:nvSpPr>
        <p:spPr bwMode="auto">
          <a:xfrm>
            <a:off x="3466080" y="6401472"/>
            <a:ext cx="3918240" cy="2318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eaLnBrk="0">
              <a:tabLst>
                <a:tab pos="723900" algn="l"/>
                <a:tab pos="1447800" algn="l"/>
                <a:tab pos="2171700" algn="l"/>
                <a:tab pos="2895600" algn="l"/>
                <a:tab pos="3619500" algn="l"/>
              </a:tabLst>
              <a:defRPr sz="2400">
                <a:solidFill>
                  <a:schemeClr val="tx1"/>
                </a:solidFill>
                <a:latin typeface="Times New Roman" charset="0"/>
                <a:ea typeface="ＭＳ Ｐゴシック" charset="0"/>
                <a:cs typeface="msgothic" charset="0"/>
              </a:defRPr>
            </a:lvl1pPr>
            <a:lvl2pPr marL="742950" indent="-285750" eaLnBrk="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2pPr>
            <a:lvl3pPr marL="1143000" indent="-228600" eaLnBrk="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3pPr>
            <a:lvl4pPr marL="1600200" indent="-228600" eaLnBrk="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4pPr>
            <a:lvl5pPr marL="2057400" indent="-228600" eaLnBrk="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5pPr>
            <a:lvl6pPr marL="25146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6pPr>
            <a:lvl7pPr marL="29718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7pPr>
            <a:lvl8pPr marL="34290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8pPr>
            <a:lvl9pPr marL="38862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9pPr>
          </a:lstStyle>
          <a:p>
            <a:pPr eaLnBrk="1"/>
            <a:r>
              <a:rPr lang="en-GB" sz="1100" b="1" dirty="0">
                <a:solidFill>
                  <a:srgbClr val="000000"/>
                </a:solidFill>
                <a:latin typeface="Arial" charset="0"/>
              </a:rPr>
              <a:t>Singh G et al. J Vis 2008;8:11</a:t>
            </a:r>
          </a:p>
        </p:txBody>
      </p:sp>
      <p:sp>
        <p:nvSpPr>
          <p:cNvPr id="9222" name="Text Box 5"/>
          <p:cNvSpPr txBox="1">
            <a:spLocks noChangeArrowheads="1"/>
          </p:cNvSpPr>
          <p:nvPr/>
        </p:nvSpPr>
        <p:spPr bwMode="auto">
          <a:xfrm>
            <a:off x="97920" y="6613175"/>
            <a:ext cx="4930560" cy="34707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eaLnBrk="0">
              <a:tabLst>
                <a:tab pos="723900" algn="l"/>
                <a:tab pos="1447800" algn="l"/>
                <a:tab pos="2171700" algn="l"/>
                <a:tab pos="2895600" algn="l"/>
                <a:tab pos="3619500" algn="l"/>
                <a:tab pos="4343400" algn="l"/>
                <a:tab pos="5067300" algn="l"/>
              </a:tabLst>
              <a:defRPr sz="2400">
                <a:solidFill>
                  <a:schemeClr val="tx1"/>
                </a:solidFill>
                <a:latin typeface="Times New Roman" charset="0"/>
                <a:ea typeface="ＭＳ Ｐゴシック" charset="0"/>
                <a:cs typeface="msgothic" charset="0"/>
              </a:defRPr>
            </a:lvl1pPr>
            <a:lvl2pPr marL="742950" indent="-285750" eaLnBrk="0">
              <a:tabLst>
                <a:tab pos="723900" algn="l"/>
                <a:tab pos="1447800" algn="l"/>
                <a:tab pos="2171700" algn="l"/>
                <a:tab pos="2895600" algn="l"/>
                <a:tab pos="3619500" algn="l"/>
                <a:tab pos="4343400" algn="l"/>
                <a:tab pos="5067300" algn="l"/>
              </a:tabLst>
              <a:defRPr sz="2400">
                <a:solidFill>
                  <a:schemeClr val="tx1"/>
                </a:solidFill>
                <a:latin typeface="Times New Roman" charset="0"/>
                <a:ea typeface="msgothic" charset="0"/>
                <a:cs typeface="msgothic" charset="0"/>
              </a:defRPr>
            </a:lvl2pPr>
            <a:lvl3pPr marL="1143000" indent="-228600" eaLnBrk="0">
              <a:tabLst>
                <a:tab pos="723900" algn="l"/>
                <a:tab pos="1447800" algn="l"/>
                <a:tab pos="2171700" algn="l"/>
                <a:tab pos="2895600" algn="l"/>
                <a:tab pos="3619500" algn="l"/>
                <a:tab pos="4343400" algn="l"/>
                <a:tab pos="5067300" algn="l"/>
              </a:tabLst>
              <a:defRPr sz="2400">
                <a:solidFill>
                  <a:schemeClr val="tx1"/>
                </a:solidFill>
                <a:latin typeface="Times New Roman" charset="0"/>
                <a:ea typeface="msgothic" charset="0"/>
                <a:cs typeface="msgothic" charset="0"/>
              </a:defRPr>
            </a:lvl3pPr>
            <a:lvl4pPr marL="1600200" indent="-228600" eaLnBrk="0">
              <a:tabLst>
                <a:tab pos="723900" algn="l"/>
                <a:tab pos="1447800" algn="l"/>
                <a:tab pos="2171700" algn="l"/>
                <a:tab pos="2895600" algn="l"/>
                <a:tab pos="3619500" algn="l"/>
                <a:tab pos="4343400" algn="l"/>
                <a:tab pos="5067300" algn="l"/>
              </a:tabLst>
              <a:defRPr sz="2400">
                <a:solidFill>
                  <a:schemeClr val="tx1"/>
                </a:solidFill>
                <a:latin typeface="Times New Roman" charset="0"/>
                <a:ea typeface="msgothic" charset="0"/>
                <a:cs typeface="msgothic" charset="0"/>
              </a:defRPr>
            </a:lvl4pPr>
            <a:lvl5pPr marL="2057400" indent="-228600" eaLnBrk="0">
              <a:tabLst>
                <a:tab pos="723900" algn="l"/>
                <a:tab pos="1447800" algn="l"/>
                <a:tab pos="2171700" algn="l"/>
                <a:tab pos="2895600" algn="l"/>
                <a:tab pos="3619500" algn="l"/>
                <a:tab pos="4343400" algn="l"/>
                <a:tab pos="5067300" algn="l"/>
              </a:tabLst>
              <a:defRPr sz="2400">
                <a:solidFill>
                  <a:schemeClr val="tx1"/>
                </a:solidFill>
                <a:latin typeface="Times New Roman" charset="0"/>
                <a:ea typeface="msgothic" charset="0"/>
                <a:cs typeface="msgothic" charset="0"/>
              </a:defRPr>
            </a:lvl5pPr>
            <a:lvl6pPr marL="25146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chemeClr val="tx1"/>
                </a:solidFill>
                <a:latin typeface="Times New Roman" charset="0"/>
                <a:ea typeface="msgothic" charset="0"/>
                <a:cs typeface="msgothic" charset="0"/>
              </a:defRPr>
            </a:lvl6pPr>
            <a:lvl7pPr marL="29718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chemeClr val="tx1"/>
                </a:solidFill>
                <a:latin typeface="Times New Roman" charset="0"/>
                <a:ea typeface="msgothic" charset="0"/>
                <a:cs typeface="msgothic" charset="0"/>
              </a:defRPr>
            </a:lvl7pPr>
            <a:lvl8pPr marL="34290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chemeClr val="tx1"/>
                </a:solidFill>
                <a:latin typeface="Times New Roman" charset="0"/>
                <a:ea typeface="msgothic" charset="0"/>
                <a:cs typeface="msgothic" charset="0"/>
              </a:defRPr>
            </a:lvl8pPr>
            <a:lvl9pPr marL="38862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chemeClr val="tx1"/>
                </a:solidFill>
                <a:latin typeface="Times New Roman" charset="0"/>
                <a:ea typeface="msgothic" charset="0"/>
                <a:cs typeface="msgothic" charset="0"/>
              </a:defRPr>
            </a:lvl9pPr>
          </a:lstStyle>
          <a:p>
            <a:pPr eaLnBrk="1"/>
            <a:r>
              <a:rPr lang="en-GB" sz="900">
                <a:solidFill>
                  <a:srgbClr val="000000"/>
                </a:solidFill>
                <a:latin typeface="Arial" charset="0"/>
              </a:rPr>
              <a:t>©2008 by Association for Research in Vision and Ophthalmology</a:t>
            </a:r>
          </a:p>
        </p:txBody>
      </p:sp>
    </p:spTree>
    <p:extLst>
      <p:ext uri="{BB962C8B-B14F-4D97-AF65-F5344CB8AC3E}">
        <p14:creationId xmlns:p14="http://schemas.microsoft.com/office/powerpoint/2010/main" val="22945334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268885"/>
            <a:ext cx="9144000" cy="3455801"/>
          </a:xfrm>
          <a:prstGeom prst="rect">
            <a:avLst/>
          </a:prstGeom>
        </p:spPr>
      </p:pic>
      <p:pic>
        <p:nvPicPr>
          <p:cNvPr id="3" name="Picture 2"/>
          <p:cNvPicPr>
            <a:picLocks noChangeAspect="1"/>
          </p:cNvPicPr>
          <p:nvPr/>
        </p:nvPicPr>
        <p:blipFill>
          <a:blip r:embed="rId3"/>
          <a:stretch>
            <a:fillRect/>
          </a:stretch>
        </p:blipFill>
        <p:spPr>
          <a:xfrm>
            <a:off x="0" y="3768"/>
            <a:ext cx="9144000" cy="2207807"/>
          </a:xfrm>
          <a:prstGeom prst="rect">
            <a:avLst/>
          </a:prstGeom>
        </p:spPr>
      </p:pic>
      <p:sp>
        <p:nvSpPr>
          <p:cNvPr id="4" name="Rectangle 3"/>
          <p:cNvSpPr/>
          <p:nvPr/>
        </p:nvSpPr>
        <p:spPr>
          <a:xfrm flipH="1">
            <a:off x="8396588" y="1595497"/>
            <a:ext cx="828284" cy="369332"/>
          </a:xfrm>
          <a:prstGeom prst="rect">
            <a:avLst/>
          </a:prstGeom>
        </p:spPr>
        <p:txBody>
          <a:bodyPr wrap="square">
            <a:spAutoFit/>
          </a:bodyPr>
          <a:lstStyle/>
          <a:p>
            <a:r>
              <a:rPr lang="en-US" dirty="0"/>
              <a:t>2012</a:t>
            </a:r>
          </a:p>
        </p:txBody>
      </p:sp>
      <p:sp>
        <p:nvSpPr>
          <p:cNvPr id="5" name="Rectangle 4"/>
          <p:cNvSpPr/>
          <p:nvPr/>
        </p:nvSpPr>
        <p:spPr>
          <a:xfrm>
            <a:off x="80872" y="5740761"/>
            <a:ext cx="9144000" cy="1015663"/>
          </a:xfrm>
          <a:prstGeom prst="rect">
            <a:avLst/>
          </a:prstGeom>
        </p:spPr>
        <p:txBody>
          <a:bodyPr wrap="square">
            <a:spAutoFit/>
          </a:bodyPr>
          <a:lstStyle/>
          <a:p>
            <a:r>
              <a:rPr lang="en-US" sz="2000" dirty="0" smtClean="0"/>
              <a:t>Thursday December 12, 2013</a:t>
            </a:r>
          </a:p>
          <a:p>
            <a:r>
              <a:rPr lang="en-US" sz="2000" dirty="0" smtClean="0"/>
              <a:t>9:00am-9:50am	Structure of the Afferent Terminals in Terminal Ganglion of a Cricket and Persistent Homology	Tomas </a:t>
            </a:r>
            <a:r>
              <a:rPr lang="en-US" sz="2000" dirty="0" err="1" smtClean="0"/>
              <a:t>Gedeon</a:t>
            </a:r>
            <a:r>
              <a:rPr lang="en-US" sz="2000" dirty="0" smtClean="0"/>
              <a:t> (Montana State University) </a:t>
            </a:r>
            <a:endParaRPr lang="en-US" sz="2000" dirty="0"/>
          </a:p>
        </p:txBody>
      </p:sp>
    </p:spTree>
    <p:extLst>
      <p:ext uri="{BB962C8B-B14F-4D97-AF65-F5344CB8AC3E}">
        <p14:creationId xmlns:p14="http://schemas.microsoft.com/office/powerpoint/2010/main" val="17426635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9545" y="366025"/>
            <a:ext cx="8726214" cy="646331"/>
          </a:xfrm>
          <a:prstGeom prst="rect">
            <a:avLst/>
          </a:prstGeom>
        </p:spPr>
        <p:txBody>
          <a:bodyPr wrap="square">
            <a:spAutoFit/>
          </a:bodyPr>
          <a:lstStyle/>
          <a:p>
            <a:r>
              <a:rPr lang="en-US" dirty="0" smtClean="0">
                <a:hlinkClick r:id="rId2"/>
              </a:rPr>
              <a:t>http://www.jstor.org/discover/10.2307/2392291?uid=3739256&amp;uid=2&amp;uid=4&amp;sid=21106098896651</a:t>
            </a:r>
            <a:r>
              <a:rPr lang="en-US" dirty="0" smtClean="0"/>
              <a:t> </a:t>
            </a:r>
            <a:endParaRPr lang="en-US" dirty="0"/>
          </a:p>
        </p:txBody>
      </p:sp>
      <p:pic>
        <p:nvPicPr>
          <p:cNvPr id="3" name="Picture 2"/>
          <p:cNvPicPr>
            <a:picLocks noChangeAspect="1"/>
          </p:cNvPicPr>
          <p:nvPr/>
        </p:nvPicPr>
        <p:blipFill>
          <a:blip r:embed="rId3"/>
          <a:stretch>
            <a:fillRect/>
          </a:stretch>
        </p:blipFill>
        <p:spPr>
          <a:xfrm>
            <a:off x="299545" y="1188007"/>
            <a:ext cx="3749040" cy="5388847"/>
          </a:xfrm>
          <a:prstGeom prst="rect">
            <a:avLst/>
          </a:prstGeom>
        </p:spPr>
      </p:pic>
      <p:sp>
        <p:nvSpPr>
          <p:cNvPr id="6" name="Rectangle 5"/>
          <p:cNvSpPr/>
          <p:nvPr/>
        </p:nvSpPr>
        <p:spPr>
          <a:xfrm>
            <a:off x="4205451" y="1519196"/>
            <a:ext cx="4572000" cy="2308324"/>
          </a:xfrm>
          <a:prstGeom prst="rect">
            <a:avLst/>
          </a:prstGeom>
        </p:spPr>
        <p:txBody>
          <a:bodyPr>
            <a:spAutoFit/>
          </a:bodyPr>
          <a:lstStyle/>
          <a:p>
            <a:r>
              <a:rPr lang="en-US" sz="2400" dirty="0" smtClean="0"/>
              <a:t>Exploratory Data Analysis</a:t>
            </a:r>
          </a:p>
          <a:p>
            <a:r>
              <a:rPr lang="en-US" sz="2400" dirty="0" smtClean="0"/>
              <a:t>John W. </a:t>
            </a:r>
            <a:r>
              <a:rPr lang="en-US" sz="2400" dirty="0" err="1" smtClean="0"/>
              <a:t>Tukey</a:t>
            </a:r>
            <a:r>
              <a:rPr lang="en-US" sz="2400" dirty="0" smtClean="0"/>
              <a:t>, Princeton University</a:t>
            </a:r>
          </a:p>
          <a:p>
            <a:r>
              <a:rPr lang="en-US" sz="2400" dirty="0" smtClean="0"/>
              <a:t>ISBN-10: 0201076160  </a:t>
            </a:r>
          </a:p>
          <a:p>
            <a:r>
              <a:rPr lang="en-US" sz="2400" dirty="0" smtClean="0"/>
              <a:t>ISBN-13: 9780201076165</a:t>
            </a:r>
          </a:p>
          <a:p>
            <a:r>
              <a:rPr lang="en-US" sz="2400" dirty="0" smtClean="0"/>
              <a:t>©1977 • Pearson • Paper, 688 pp</a:t>
            </a:r>
          </a:p>
          <a:p>
            <a:r>
              <a:rPr lang="en-US" sz="2400" dirty="0" smtClean="0"/>
              <a:t>Published 01/01/1977 • </a:t>
            </a:r>
            <a:r>
              <a:rPr lang="en-US" sz="2400" dirty="0" err="1" smtClean="0"/>
              <a:t>Instock</a:t>
            </a:r>
            <a:endParaRPr lang="en-US" sz="2400" dirty="0"/>
          </a:p>
        </p:txBody>
      </p:sp>
    </p:spTree>
    <p:extLst>
      <p:ext uri="{BB962C8B-B14F-4D97-AF65-F5344CB8AC3E}">
        <p14:creationId xmlns:p14="http://schemas.microsoft.com/office/powerpoint/2010/main" val="18378229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747470"/>
            <a:ext cx="9144000" cy="5762120"/>
          </a:xfrm>
          <a:prstGeom prst="rect">
            <a:avLst/>
          </a:prstGeom>
        </p:spPr>
      </p:pic>
      <p:sp>
        <p:nvSpPr>
          <p:cNvPr id="3" name="Rectangle 2"/>
          <p:cNvSpPr/>
          <p:nvPr/>
        </p:nvSpPr>
        <p:spPr>
          <a:xfrm>
            <a:off x="644214" y="6509590"/>
            <a:ext cx="8524945" cy="369332"/>
          </a:xfrm>
          <a:prstGeom prst="rect">
            <a:avLst/>
          </a:prstGeom>
        </p:spPr>
        <p:txBody>
          <a:bodyPr wrap="square">
            <a:spAutoFit/>
          </a:bodyPr>
          <a:lstStyle/>
          <a:p>
            <a:r>
              <a:rPr lang="en-US" dirty="0" smtClean="0"/>
              <a:t>http://</a:t>
            </a:r>
            <a:r>
              <a:rPr lang="en-US" dirty="0" err="1" smtClean="0"/>
              <a:t>upload.wikimedia.org</a:t>
            </a:r>
            <a:r>
              <a:rPr lang="en-US" dirty="0" smtClean="0"/>
              <a:t>/</a:t>
            </a:r>
            <a:r>
              <a:rPr lang="en-US" dirty="0" err="1" smtClean="0"/>
              <a:t>wikipedia</a:t>
            </a:r>
            <a:r>
              <a:rPr lang="en-US" dirty="0" smtClean="0"/>
              <a:t>/commons/8/8d/Cricket900ppx_crop.jpg</a:t>
            </a:r>
            <a:endParaRPr lang="en-US" dirty="0"/>
          </a:p>
        </p:txBody>
      </p:sp>
      <p:sp>
        <p:nvSpPr>
          <p:cNvPr id="4" name="TextBox 3"/>
          <p:cNvSpPr txBox="1"/>
          <p:nvPr/>
        </p:nvSpPr>
        <p:spPr>
          <a:xfrm>
            <a:off x="3054131" y="108423"/>
            <a:ext cx="3035738" cy="584776"/>
          </a:xfrm>
          <a:prstGeom prst="rect">
            <a:avLst/>
          </a:prstGeom>
          <a:noFill/>
        </p:spPr>
        <p:txBody>
          <a:bodyPr wrap="square" rtlCol="0">
            <a:spAutoFit/>
          </a:bodyPr>
          <a:lstStyle/>
          <a:p>
            <a:pPr algn="ctr"/>
            <a:r>
              <a:rPr lang="en-US" sz="3200" dirty="0" smtClean="0"/>
              <a:t>Cricket</a:t>
            </a:r>
          </a:p>
        </p:txBody>
      </p:sp>
    </p:spTree>
    <p:extLst>
      <p:ext uri="{BB962C8B-B14F-4D97-AF65-F5344CB8AC3E}">
        <p14:creationId xmlns:p14="http://schemas.microsoft.com/office/powerpoint/2010/main" val="27778650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767210"/>
            <a:ext cx="9144000" cy="3455801"/>
          </a:xfrm>
          <a:prstGeom prst="rect">
            <a:avLst/>
          </a:prstGeom>
        </p:spPr>
      </p:pic>
      <p:pic>
        <p:nvPicPr>
          <p:cNvPr id="3" name="Picture 2"/>
          <p:cNvPicPr>
            <a:picLocks noChangeAspect="1"/>
          </p:cNvPicPr>
          <p:nvPr/>
        </p:nvPicPr>
        <p:blipFill>
          <a:blip r:embed="rId3"/>
          <a:stretch>
            <a:fillRect/>
          </a:stretch>
        </p:blipFill>
        <p:spPr>
          <a:xfrm>
            <a:off x="0" y="116293"/>
            <a:ext cx="9144000" cy="2207807"/>
          </a:xfrm>
          <a:prstGeom prst="rect">
            <a:avLst/>
          </a:prstGeom>
        </p:spPr>
      </p:pic>
      <p:sp>
        <p:nvSpPr>
          <p:cNvPr id="4" name="Rectangle 3"/>
          <p:cNvSpPr/>
          <p:nvPr/>
        </p:nvSpPr>
        <p:spPr>
          <a:xfrm flipH="1">
            <a:off x="8396588" y="1708022"/>
            <a:ext cx="828284" cy="369332"/>
          </a:xfrm>
          <a:prstGeom prst="rect">
            <a:avLst/>
          </a:prstGeom>
        </p:spPr>
        <p:txBody>
          <a:bodyPr wrap="square">
            <a:spAutoFit/>
          </a:bodyPr>
          <a:lstStyle/>
          <a:p>
            <a:r>
              <a:rPr lang="en-US" dirty="0"/>
              <a:t>2012</a:t>
            </a:r>
          </a:p>
        </p:txBody>
      </p:sp>
      <p:sp>
        <p:nvSpPr>
          <p:cNvPr id="5" name="TextBox 4"/>
          <p:cNvSpPr txBox="1"/>
          <p:nvPr/>
        </p:nvSpPr>
        <p:spPr>
          <a:xfrm>
            <a:off x="5558884" y="1808924"/>
            <a:ext cx="3378456" cy="584776"/>
          </a:xfrm>
          <a:prstGeom prst="rect">
            <a:avLst/>
          </a:prstGeom>
          <a:solidFill>
            <a:srgbClr val="EEECE1"/>
          </a:solidFill>
          <a:ln>
            <a:solidFill>
              <a:srgbClr val="FF0000"/>
            </a:solidFill>
          </a:ln>
        </p:spPr>
        <p:txBody>
          <a:bodyPr wrap="square" rtlCol="0">
            <a:spAutoFit/>
          </a:bodyPr>
          <a:lstStyle/>
          <a:p>
            <a:r>
              <a:rPr lang="en-US" sz="3200" dirty="0" smtClean="0">
                <a:solidFill>
                  <a:srgbClr val="FF0000"/>
                </a:solidFill>
              </a:rPr>
              <a:t>dense nerve center</a:t>
            </a:r>
          </a:p>
        </p:txBody>
      </p:sp>
      <p:cxnSp>
        <p:nvCxnSpPr>
          <p:cNvPr id="7" name="Straight Arrow Connector 6"/>
          <p:cNvCxnSpPr/>
          <p:nvPr/>
        </p:nvCxnSpPr>
        <p:spPr>
          <a:xfrm flipV="1">
            <a:off x="7212169" y="1365610"/>
            <a:ext cx="862585" cy="443314"/>
          </a:xfrm>
          <a:prstGeom prst="straightConnector1">
            <a:avLst/>
          </a:prstGeom>
          <a:ln w="53975">
            <a:solidFill>
              <a:srgbClr val="FF0000"/>
            </a:solidFill>
            <a:tailEnd type="arrow" w="lg" len="lg"/>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7595540" y="790617"/>
            <a:ext cx="1548460" cy="574993"/>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2611715" y="790617"/>
            <a:ext cx="3090930" cy="527077"/>
          </a:xfrm>
          <a:prstGeom prst="rect">
            <a:avLst/>
          </a:prstGeom>
          <a:noFill/>
          <a:ln>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flipH="1">
            <a:off x="4241043" y="337950"/>
            <a:ext cx="479213" cy="452667"/>
          </a:xfrm>
          <a:prstGeom prst="straightConnector1">
            <a:avLst/>
          </a:prstGeom>
          <a:ln w="53975">
            <a:solidFill>
              <a:srgbClr val="660066"/>
            </a:solidFill>
            <a:tailEnd type="arrow" w="lg" len="lg"/>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4720251" y="26496"/>
            <a:ext cx="2587755" cy="584776"/>
          </a:xfrm>
          <a:prstGeom prst="rect">
            <a:avLst/>
          </a:prstGeom>
          <a:solidFill>
            <a:schemeClr val="bg2"/>
          </a:solidFill>
          <a:ln>
            <a:solidFill>
              <a:srgbClr val="660066"/>
            </a:solidFill>
          </a:ln>
        </p:spPr>
        <p:txBody>
          <a:bodyPr wrap="square" rtlCol="0">
            <a:spAutoFit/>
          </a:bodyPr>
          <a:lstStyle/>
          <a:p>
            <a:r>
              <a:rPr lang="en-US" sz="3200" dirty="0" smtClean="0">
                <a:solidFill>
                  <a:srgbClr val="660066"/>
                </a:solidFill>
              </a:rPr>
              <a:t>Nerve endings</a:t>
            </a:r>
          </a:p>
        </p:txBody>
      </p:sp>
    </p:spTree>
    <p:extLst>
      <p:ext uri="{BB962C8B-B14F-4D97-AF65-F5344CB8AC3E}">
        <p14:creationId xmlns:p14="http://schemas.microsoft.com/office/powerpoint/2010/main" val="19626444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524000"/>
            <a:ext cx="9144000" cy="3804716"/>
          </a:xfrm>
          <a:prstGeom prst="rect">
            <a:avLst/>
          </a:prstGeom>
        </p:spPr>
      </p:pic>
    </p:spTree>
    <p:extLst>
      <p:ext uri="{BB962C8B-B14F-4D97-AF65-F5344CB8AC3E}">
        <p14:creationId xmlns:p14="http://schemas.microsoft.com/office/powerpoint/2010/main" val="259901329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3700" y="0"/>
            <a:ext cx="8341822" cy="6858000"/>
          </a:xfrm>
          <a:prstGeom prst="rect">
            <a:avLst/>
          </a:prstGeom>
        </p:spPr>
      </p:pic>
      <p:sp>
        <p:nvSpPr>
          <p:cNvPr id="3" name="TextBox 2"/>
          <p:cNvSpPr txBox="1"/>
          <p:nvPr/>
        </p:nvSpPr>
        <p:spPr>
          <a:xfrm>
            <a:off x="6708995" y="1724982"/>
            <a:ext cx="1844973" cy="1077218"/>
          </a:xfrm>
          <a:prstGeom prst="rect">
            <a:avLst/>
          </a:prstGeom>
          <a:solidFill>
            <a:srgbClr val="EEECE1"/>
          </a:solidFill>
        </p:spPr>
        <p:txBody>
          <a:bodyPr wrap="square" rtlCol="0">
            <a:spAutoFit/>
          </a:bodyPr>
          <a:lstStyle/>
          <a:p>
            <a:r>
              <a:rPr lang="en-US" sz="3200" dirty="0" smtClean="0"/>
              <a:t>Terminal Ganglion</a:t>
            </a:r>
          </a:p>
        </p:txBody>
      </p:sp>
    </p:spTree>
    <p:extLst>
      <p:ext uri="{BB962C8B-B14F-4D97-AF65-F5344CB8AC3E}">
        <p14:creationId xmlns:p14="http://schemas.microsoft.com/office/powerpoint/2010/main" val="280459949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524000"/>
            <a:ext cx="9144000" cy="3804716"/>
          </a:xfrm>
          <a:prstGeom prst="rect">
            <a:avLst/>
          </a:prstGeom>
        </p:spPr>
      </p:pic>
    </p:spTree>
    <p:extLst>
      <p:ext uri="{BB962C8B-B14F-4D97-AF65-F5344CB8AC3E}">
        <p14:creationId xmlns:p14="http://schemas.microsoft.com/office/powerpoint/2010/main" val="154030916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288050"/>
            <a:ext cx="9144000" cy="3455801"/>
          </a:xfrm>
          <a:prstGeom prst="rect">
            <a:avLst/>
          </a:prstGeom>
        </p:spPr>
      </p:pic>
      <p:sp>
        <p:nvSpPr>
          <p:cNvPr id="5" name="TextBox 4"/>
          <p:cNvSpPr txBox="1"/>
          <p:nvPr/>
        </p:nvSpPr>
        <p:spPr>
          <a:xfrm>
            <a:off x="2132502" y="4911408"/>
            <a:ext cx="3905593" cy="584776"/>
          </a:xfrm>
          <a:prstGeom prst="rect">
            <a:avLst/>
          </a:prstGeom>
          <a:solidFill>
            <a:srgbClr val="EEECE1"/>
          </a:solidFill>
        </p:spPr>
        <p:txBody>
          <a:bodyPr wrap="square" rtlCol="0">
            <a:spAutoFit/>
          </a:bodyPr>
          <a:lstStyle/>
          <a:p>
            <a:r>
              <a:rPr lang="en-US" sz="3200" dirty="0" smtClean="0"/>
              <a:t>distal     </a:t>
            </a:r>
            <a:r>
              <a:rPr lang="en-US" sz="3200" dirty="0" err="1" smtClean="0"/>
              <a:t>vs</a:t>
            </a:r>
            <a:r>
              <a:rPr lang="en-US" sz="3200" dirty="0" smtClean="0"/>
              <a:t>     proximal</a:t>
            </a:r>
          </a:p>
        </p:txBody>
      </p:sp>
      <p:cxnSp>
        <p:nvCxnSpPr>
          <p:cNvPr id="6" name="Straight Arrow Connector 5"/>
          <p:cNvCxnSpPr/>
          <p:nvPr/>
        </p:nvCxnSpPr>
        <p:spPr>
          <a:xfrm flipV="1">
            <a:off x="5175510" y="4468094"/>
            <a:ext cx="862585" cy="443314"/>
          </a:xfrm>
          <a:prstGeom prst="straightConnector1">
            <a:avLst/>
          </a:prstGeom>
          <a:ln w="53975">
            <a:solidFill>
              <a:srgbClr val="EEECE1"/>
            </a:solidFill>
            <a:tailEnd type="arrow" w="lg" len="lg"/>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H="1" flipV="1">
            <a:off x="1821013" y="4048917"/>
            <a:ext cx="775377" cy="862491"/>
          </a:xfrm>
          <a:prstGeom prst="straightConnector1">
            <a:avLst/>
          </a:prstGeom>
          <a:ln w="53975">
            <a:solidFill>
              <a:schemeClr val="bg2"/>
            </a:solidFill>
            <a:tailEnd type="arrow" w="lg" len="lg"/>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5055710" y="5480313"/>
            <a:ext cx="2252305" cy="584776"/>
          </a:xfrm>
          <a:prstGeom prst="rect">
            <a:avLst/>
          </a:prstGeom>
          <a:solidFill>
            <a:srgbClr val="EEECE1"/>
          </a:solidFill>
        </p:spPr>
        <p:txBody>
          <a:bodyPr wrap="square" rtlCol="0">
            <a:spAutoFit/>
          </a:bodyPr>
          <a:lstStyle/>
          <a:p>
            <a:r>
              <a:rPr lang="en-US" sz="3200" dirty="0" smtClean="0"/>
              <a:t>closest 15%</a:t>
            </a:r>
          </a:p>
        </p:txBody>
      </p:sp>
      <p:sp>
        <p:nvSpPr>
          <p:cNvPr id="10" name="TextBox 9"/>
          <p:cNvSpPr txBox="1"/>
          <p:nvPr/>
        </p:nvSpPr>
        <p:spPr>
          <a:xfrm>
            <a:off x="5247397" y="814746"/>
            <a:ext cx="3824719" cy="1569660"/>
          </a:xfrm>
          <a:prstGeom prst="rect">
            <a:avLst/>
          </a:prstGeom>
          <a:solidFill>
            <a:srgbClr val="EEECE1"/>
          </a:solidFill>
        </p:spPr>
        <p:txBody>
          <a:bodyPr wrap="square" rtlCol="0">
            <a:spAutoFit/>
          </a:bodyPr>
          <a:lstStyle/>
          <a:p>
            <a:r>
              <a:rPr lang="en-US" sz="3200" dirty="0" smtClean="0"/>
              <a:t>proximal data:</a:t>
            </a:r>
          </a:p>
          <a:p>
            <a:r>
              <a:rPr lang="en-US" sz="3200" dirty="0" smtClean="0"/>
              <a:t> long,  medium, short 42428, 27442, 29297</a:t>
            </a:r>
          </a:p>
        </p:txBody>
      </p:sp>
      <p:sp>
        <p:nvSpPr>
          <p:cNvPr id="11" name="TextBox 10"/>
          <p:cNvSpPr txBox="1"/>
          <p:nvPr/>
        </p:nvSpPr>
        <p:spPr>
          <a:xfrm>
            <a:off x="263571" y="825422"/>
            <a:ext cx="3570143" cy="1569660"/>
          </a:xfrm>
          <a:prstGeom prst="rect">
            <a:avLst/>
          </a:prstGeom>
          <a:solidFill>
            <a:srgbClr val="EEECE1"/>
          </a:solidFill>
        </p:spPr>
        <p:txBody>
          <a:bodyPr wrap="square" rtlCol="0">
            <a:spAutoFit/>
          </a:bodyPr>
          <a:lstStyle/>
          <a:p>
            <a:r>
              <a:rPr lang="en-US" sz="3200" dirty="0" smtClean="0"/>
              <a:t>distal data:  long</a:t>
            </a:r>
          </a:p>
          <a:p>
            <a:r>
              <a:rPr lang="en-US" sz="3200" dirty="0" smtClean="0"/>
              <a:t>sparse since harder to obtain (6194).</a:t>
            </a:r>
          </a:p>
        </p:txBody>
      </p:sp>
      <p:sp>
        <p:nvSpPr>
          <p:cNvPr id="12" name="TextBox 11"/>
          <p:cNvSpPr txBox="1"/>
          <p:nvPr/>
        </p:nvSpPr>
        <p:spPr>
          <a:xfrm>
            <a:off x="527125" y="5480313"/>
            <a:ext cx="2515876" cy="584776"/>
          </a:xfrm>
          <a:prstGeom prst="rect">
            <a:avLst/>
          </a:prstGeom>
          <a:solidFill>
            <a:srgbClr val="EEECE1"/>
          </a:solidFill>
        </p:spPr>
        <p:txBody>
          <a:bodyPr wrap="square" rtlCol="0">
            <a:spAutoFit/>
          </a:bodyPr>
          <a:lstStyle/>
          <a:p>
            <a:r>
              <a:rPr lang="en-US" sz="3200" dirty="0" smtClean="0"/>
              <a:t>furthest 30%</a:t>
            </a:r>
          </a:p>
        </p:txBody>
      </p:sp>
    </p:spTree>
    <p:extLst>
      <p:ext uri="{BB962C8B-B14F-4D97-AF65-F5344CB8AC3E}">
        <p14:creationId xmlns:p14="http://schemas.microsoft.com/office/powerpoint/2010/main" val="298183966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3372" y="137145"/>
            <a:ext cx="8482086" cy="6494085"/>
          </a:xfrm>
          <a:prstGeom prst="rect">
            <a:avLst/>
          </a:prstGeom>
          <a:noFill/>
        </p:spPr>
        <p:txBody>
          <a:bodyPr wrap="square" rtlCol="0">
            <a:spAutoFit/>
          </a:bodyPr>
          <a:lstStyle/>
          <a:p>
            <a:r>
              <a:rPr lang="en-US" sz="3200" dirty="0" smtClean="0"/>
              <a:t>Proximal data was filtered:</a:t>
            </a:r>
          </a:p>
          <a:p>
            <a:endParaRPr lang="en-US" sz="3200" dirty="0"/>
          </a:p>
          <a:p>
            <a:r>
              <a:rPr lang="en-US" sz="3200" dirty="0" smtClean="0"/>
              <a:t>1.)  remove outliers (noise)</a:t>
            </a:r>
          </a:p>
          <a:p>
            <a:r>
              <a:rPr lang="en-US" sz="3200" dirty="0"/>
              <a:t>	</a:t>
            </a:r>
            <a:r>
              <a:rPr lang="en-US" sz="3200" dirty="0" smtClean="0"/>
              <a:t>	experimental error</a:t>
            </a:r>
          </a:p>
          <a:p>
            <a:r>
              <a:rPr lang="en-US" sz="3200" dirty="0"/>
              <a:t>	</a:t>
            </a:r>
            <a:r>
              <a:rPr lang="en-US" sz="3200" dirty="0" smtClean="0"/>
              <a:t>	using data obtained from many </a:t>
            </a:r>
          </a:p>
          <a:p>
            <a:pPr algn="r"/>
            <a:r>
              <a:rPr lang="en-US" sz="3200" dirty="0" smtClean="0"/>
              <a:t>different crickets</a:t>
            </a:r>
          </a:p>
          <a:p>
            <a:endParaRPr lang="en-US" sz="3200" dirty="0"/>
          </a:p>
          <a:p>
            <a:r>
              <a:rPr lang="en-US" sz="3200" dirty="0" smtClean="0"/>
              <a:t>2.)  remove (redundant) points in densest regions to improve computational speed</a:t>
            </a:r>
          </a:p>
          <a:p>
            <a:endParaRPr lang="en-US" sz="3200" dirty="0"/>
          </a:p>
          <a:p>
            <a:pPr>
              <a:lnSpc>
                <a:spcPct val="50000"/>
              </a:lnSpc>
            </a:pPr>
            <a:endParaRPr lang="en-US" sz="3200" dirty="0" smtClean="0"/>
          </a:p>
          <a:p>
            <a:r>
              <a:rPr lang="en-US" sz="3200" dirty="0" smtClean="0"/>
              <a:t>Performed comparison </a:t>
            </a:r>
            <a:r>
              <a:rPr lang="en-US" sz="3200" dirty="0"/>
              <a:t>using data sampled from a</a:t>
            </a:r>
          </a:p>
          <a:p>
            <a:r>
              <a:rPr lang="en-US" sz="3200" dirty="0"/>
              <a:t>Gaussian Mixture Model.</a:t>
            </a:r>
            <a:endParaRPr lang="en-US" sz="3200" dirty="0" smtClean="0"/>
          </a:p>
        </p:txBody>
      </p:sp>
      <p:cxnSp>
        <p:nvCxnSpPr>
          <p:cNvPr id="5" name="Straight Connector 4"/>
          <p:cNvCxnSpPr/>
          <p:nvPr/>
        </p:nvCxnSpPr>
        <p:spPr>
          <a:xfrm>
            <a:off x="123911" y="4925674"/>
            <a:ext cx="8911673"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2416802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685800"/>
            <a:ext cx="9144000" cy="5467643"/>
          </a:xfrm>
          <a:prstGeom prst="rect">
            <a:avLst/>
          </a:prstGeom>
        </p:spPr>
      </p:pic>
      <p:sp>
        <p:nvSpPr>
          <p:cNvPr id="3" name="TextBox 2"/>
          <p:cNvSpPr txBox="1"/>
          <p:nvPr/>
        </p:nvSpPr>
        <p:spPr>
          <a:xfrm>
            <a:off x="3330537" y="23959"/>
            <a:ext cx="5813463" cy="3539430"/>
          </a:xfrm>
          <a:prstGeom prst="rect">
            <a:avLst/>
          </a:prstGeom>
          <a:solidFill>
            <a:srgbClr val="EEECE1"/>
          </a:solidFill>
        </p:spPr>
        <p:txBody>
          <a:bodyPr wrap="square" rtlCol="0">
            <a:spAutoFit/>
          </a:bodyPr>
          <a:lstStyle/>
          <a:p>
            <a:r>
              <a:rPr lang="en-US" sz="3200" dirty="0" smtClean="0"/>
              <a:t>cubical homology: for reducing memory requirements (bitmap).</a:t>
            </a:r>
            <a:endParaRPr lang="en-US" sz="3200" dirty="0"/>
          </a:p>
          <a:p>
            <a:r>
              <a:rPr lang="en-US" sz="3200" dirty="0" smtClean="0"/>
              <a:t>To calculate persistent homology:</a:t>
            </a:r>
          </a:p>
          <a:p>
            <a:r>
              <a:rPr lang="en-US" sz="3200" dirty="0" err="1" smtClean="0"/>
              <a:t>Mrozek</a:t>
            </a:r>
            <a:r>
              <a:rPr lang="en-US" sz="3200" dirty="0"/>
              <a:t>, </a:t>
            </a:r>
            <a:r>
              <a:rPr lang="en-US" sz="3200" dirty="0" err="1"/>
              <a:t>Batko</a:t>
            </a:r>
            <a:r>
              <a:rPr lang="en-US" sz="3200" dirty="0"/>
              <a:t> and </a:t>
            </a:r>
            <a:r>
              <a:rPr lang="en-US" sz="3200" dirty="0" err="1" smtClean="0"/>
              <a:t>Wanner’s</a:t>
            </a:r>
            <a:endParaRPr lang="en-US" sz="3200" dirty="0" smtClean="0"/>
          </a:p>
          <a:p>
            <a:pPr algn="ctr"/>
            <a:r>
              <a:rPr lang="en-US" sz="3200" dirty="0" err="1" smtClean="0"/>
              <a:t>cubPersistenceMD</a:t>
            </a:r>
            <a:r>
              <a:rPr lang="en-US" sz="3200" dirty="0" smtClean="0"/>
              <a:t>.</a:t>
            </a:r>
          </a:p>
          <a:p>
            <a:r>
              <a:rPr lang="en-US" sz="3200" dirty="0" smtClean="0"/>
              <a:t>To find cycles: </a:t>
            </a:r>
          </a:p>
          <a:p>
            <a:pPr algn="ctr"/>
            <a:r>
              <a:rPr lang="en-US" sz="3200" dirty="0" err="1" smtClean="0"/>
              <a:t>Homcubes</a:t>
            </a:r>
            <a:r>
              <a:rPr lang="en-US" sz="3200" dirty="0" smtClean="0"/>
              <a:t> in </a:t>
            </a:r>
            <a:r>
              <a:rPr lang="en-US" sz="3200" dirty="0" err="1" smtClean="0"/>
              <a:t>CHomP</a:t>
            </a:r>
            <a:r>
              <a:rPr lang="en-US" sz="3200" dirty="0" smtClean="0"/>
              <a:t>.</a:t>
            </a:r>
          </a:p>
        </p:txBody>
      </p:sp>
    </p:spTree>
    <p:extLst>
      <p:ext uri="{BB962C8B-B14F-4D97-AF65-F5344CB8AC3E}">
        <p14:creationId xmlns:p14="http://schemas.microsoft.com/office/powerpoint/2010/main" val="281441558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43749"/>
            <a:ext cx="9239844" cy="1569660"/>
          </a:xfrm>
          <a:prstGeom prst="rect">
            <a:avLst/>
          </a:prstGeom>
          <a:solidFill>
            <a:srgbClr val="EEECE1"/>
          </a:solidFill>
        </p:spPr>
        <p:txBody>
          <a:bodyPr wrap="square" rtlCol="0">
            <a:spAutoFit/>
          </a:bodyPr>
          <a:lstStyle/>
          <a:p>
            <a:r>
              <a:rPr lang="en-US" sz="3200" dirty="0" smtClean="0"/>
              <a:t>cubical homology</a:t>
            </a:r>
          </a:p>
          <a:p>
            <a:r>
              <a:rPr lang="en-US" sz="3200" dirty="0" smtClean="0"/>
              <a:t>To calculate persistent homology:</a:t>
            </a:r>
          </a:p>
          <a:p>
            <a:r>
              <a:rPr lang="en-US" sz="3200" dirty="0" err="1" smtClean="0"/>
              <a:t>Mrozek</a:t>
            </a:r>
            <a:r>
              <a:rPr lang="en-US" sz="3200" dirty="0"/>
              <a:t>, </a:t>
            </a:r>
            <a:r>
              <a:rPr lang="en-US" sz="3200" dirty="0" err="1"/>
              <a:t>Batko</a:t>
            </a:r>
            <a:r>
              <a:rPr lang="en-US" sz="3200" dirty="0"/>
              <a:t> and </a:t>
            </a:r>
            <a:r>
              <a:rPr lang="en-US" sz="3200" dirty="0" err="1" smtClean="0"/>
              <a:t>Wanner’s</a:t>
            </a:r>
            <a:r>
              <a:rPr lang="en-US" sz="3200" dirty="0" smtClean="0"/>
              <a:t>  </a:t>
            </a:r>
            <a:r>
              <a:rPr lang="en-US" sz="3200" dirty="0" err="1" smtClean="0"/>
              <a:t>cubPersistenceMD</a:t>
            </a:r>
            <a:r>
              <a:rPr lang="en-US" sz="3200" dirty="0" smtClean="0"/>
              <a:t>.</a:t>
            </a:r>
          </a:p>
        </p:txBody>
      </p:sp>
      <p:sp>
        <p:nvSpPr>
          <p:cNvPr id="4" name="Rectangle 3"/>
          <p:cNvSpPr/>
          <p:nvPr/>
        </p:nvSpPr>
        <p:spPr>
          <a:xfrm>
            <a:off x="95845" y="1713409"/>
            <a:ext cx="9143999" cy="5509199"/>
          </a:xfrm>
          <a:prstGeom prst="rect">
            <a:avLst/>
          </a:prstGeom>
        </p:spPr>
        <p:txBody>
          <a:bodyPr wrap="square">
            <a:spAutoFit/>
          </a:bodyPr>
          <a:lstStyle/>
          <a:p>
            <a:r>
              <a:rPr lang="en-US" sz="3200" dirty="0" smtClean="0">
                <a:hlinkClick r:id="rId2"/>
              </a:rPr>
              <a:t>www.ii.uj.edu.pl/~mrozek</a:t>
            </a:r>
            <a:r>
              <a:rPr lang="en-US" sz="3200" dirty="0">
                <a:hlinkClick r:id="rId2"/>
              </a:rPr>
              <a:t>/software/</a:t>
            </a:r>
            <a:r>
              <a:rPr lang="en-US" sz="3200" dirty="0" smtClean="0">
                <a:hlinkClick r:id="rId2"/>
              </a:rPr>
              <a:t>homology.html</a:t>
            </a:r>
            <a:endParaRPr lang="en-US" sz="3200" dirty="0" smtClean="0"/>
          </a:p>
          <a:p>
            <a:pPr>
              <a:lnSpc>
                <a:spcPct val="50000"/>
              </a:lnSpc>
            </a:pPr>
            <a:endParaRPr lang="en-US" sz="3200" dirty="0"/>
          </a:p>
          <a:p>
            <a:r>
              <a:rPr lang="en-US" sz="3200" dirty="0"/>
              <a:t>Kaczynski T, </a:t>
            </a:r>
            <a:r>
              <a:rPr lang="en-US" sz="3200" dirty="0" err="1"/>
              <a:t>Mischaikow</a:t>
            </a:r>
            <a:r>
              <a:rPr lang="en-US" sz="3200" dirty="0"/>
              <a:t> K, </a:t>
            </a:r>
            <a:r>
              <a:rPr lang="en-US" sz="3200" dirty="0" err="1"/>
              <a:t>Mrozek</a:t>
            </a:r>
            <a:r>
              <a:rPr lang="en-US" sz="3200" dirty="0"/>
              <a:t> M (2004) Computational Homology.</a:t>
            </a:r>
          </a:p>
          <a:p>
            <a:r>
              <a:rPr lang="en-US" sz="3200" dirty="0"/>
              <a:t>Applied Mathematical Sciences. Springer</a:t>
            </a:r>
            <a:r>
              <a:rPr lang="en-US" sz="3200" dirty="0" smtClean="0"/>
              <a:t>.</a:t>
            </a:r>
          </a:p>
          <a:p>
            <a:endParaRPr lang="en-US" sz="3200" dirty="0" smtClean="0"/>
          </a:p>
          <a:p>
            <a:endParaRPr lang="en-US" sz="3200" dirty="0" smtClean="0"/>
          </a:p>
          <a:p>
            <a:r>
              <a:rPr lang="en-US" sz="3200" dirty="0" smtClean="0">
                <a:hlinkClick r:id="rId3"/>
              </a:rPr>
              <a:t>http://chomp.rutgers.edu</a:t>
            </a:r>
            <a:endParaRPr lang="en-US" sz="3200" dirty="0" smtClean="0"/>
          </a:p>
          <a:p>
            <a:pPr>
              <a:lnSpc>
                <a:spcPct val="50000"/>
              </a:lnSpc>
            </a:pPr>
            <a:endParaRPr lang="en-US" sz="3200" dirty="0" smtClean="0"/>
          </a:p>
          <a:p>
            <a:r>
              <a:rPr lang="en-US" sz="3200" dirty="0" smtClean="0">
                <a:hlinkClick r:id="rId4"/>
              </a:rPr>
              <a:t>http://www.sagemath.org/doc/reference/homology/sage/interfaces/chomp.html</a:t>
            </a:r>
            <a:endParaRPr lang="en-US" sz="3200" dirty="0" smtClean="0"/>
          </a:p>
          <a:p>
            <a:endParaRPr lang="en-US" sz="3200" dirty="0"/>
          </a:p>
        </p:txBody>
      </p:sp>
      <p:sp>
        <p:nvSpPr>
          <p:cNvPr id="5" name="TextBox 4"/>
          <p:cNvSpPr txBox="1"/>
          <p:nvPr/>
        </p:nvSpPr>
        <p:spPr>
          <a:xfrm>
            <a:off x="33893" y="4259564"/>
            <a:ext cx="9205951" cy="584776"/>
          </a:xfrm>
          <a:prstGeom prst="rect">
            <a:avLst/>
          </a:prstGeom>
          <a:solidFill>
            <a:srgbClr val="EEECE1"/>
          </a:solidFill>
        </p:spPr>
        <p:txBody>
          <a:bodyPr wrap="square" rtlCol="0">
            <a:spAutoFit/>
          </a:bodyPr>
          <a:lstStyle/>
          <a:p>
            <a:r>
              <a:rPr lang="en-US" sz="3200" dirty="0" smtClean="0"/>
              <a:t>To find cycles: </a:t>
            </a:r>
            <a:r>
              <a:rPr lang="en-US" sz="3200" dirty="0" err="1" smtClean="0"/>
              <a:t>Homcubes</a:t>
            </a:r>
            <a:r>
              <a:rPr lang="en-US" sz="3200" dirty="0" smtClean="0"/>
              <a:t> in </a:t>
            </a:r>
            <a:r>
              <a:rPr lang="en-US" sz="3200" dirty="0" err="1" smtClean="0"/>
              <a:t>CHomP</a:t>
            </a:r>
            <a:r>
              <a:rPr lang="en-US" sz="3200" dirty="0" smtClean="0"/>
              <a:t>.</a:t>
            </a:r>
          </a:p>
        </p:txBody>
      </p:sp>
    </p:spTree>
    <p:extLst>
      <p:ext uri="{BB962C8B-B14F-4D97-AF65-F5344CB8AC3E}">
        <p14:creationId xmlns:p14="http://schemas.microsoft.com/office/powerpoint/2010/main" val="216681106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94880"/>
            <a:ext cx="9144000" cy="3627984"/>
          </a:xfrm>
          <a:prstGeom prst="rect">
            <a:avLst/>
          </a:prstGeom>
        </p:spPr>
      </p:pic>
    </p:spTree>
    <p:extLst>
      <p:ext uri="{BB962C8B-B14F-4D97-AF65-F5344CB8AC3E}">
        <p14:creationId xmlns:p14="http://schemas.microsoft.com/office/powerpoint/2010/main" val="8882155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6840" y="687096"/>
            <a:ext cx="8655270" cy="4893647"/>
          </a:xfrm>
          <a:prstGeom prst="rect">
            <a:avLst/>
          </a:prstGeom>
        </p:spPr>
        <p:txBody>
          <a:bodyPr wrap="square">
            <a:spAutoFit/>
          </a:bodyPr>
          <a:lstStyle/>
          <a:p>
            <a:r>
              <a:rPr lang="en-US" sz="2400" b="0" i="0" dirty="0" smtClean="0">
                <a:solidFill>
                  <a:srgbClr val="000000"/>
                </a:solidFill>
                <a:effectLst/>
                <a:latin typeface="Times New Roman" panose="02020603050405020304" pitchFamily="18" charset="0"/>
                <a:hlinkClick r:id="rId2"/>
              </a:rPr>
              <a:t>http://www.uta.edu/faculty/sawasthi/Statistics/stdatmin.html#eda1</a:t>
            </a:r>
            <a:r>
              <a:rPr lang="en-US" sz="2400" b="0" i="0" dirty="0" smtClean="0">
                <a:solidFill>
                  <a:srgbClr val="000000"/>
                </a:solidFill>
                <a:effectLst/>
                <a:latin typeface="Times New Roman" panose="02020603050405020304" pitchFamily="18" charset="0"/>
              </a:rPr>
              <a:t> </a:t>
            </a:r>
          </a:p>
          <a:p>
            <a:endParaRPr lang="en-US" sz="2400" b="0" i="0" dirty="0" smtClean="0">
              <a:solidFill>
                <a:srgbClr val="000000"/>
              </a:solidFill>
              <a:effectLst/>
              <a:latin typeface="Times New Roman" panose="02020603050405020304" pitchFamily="18" charset="0"/>
            </a:endParaRPr>
          </a:p>
          <a:p>
            <a:r>
              <a:rPr lang="en-US" sz="2400" b="0" i="0" dirty="0" smtClean="0">
                <a:solidFill>
                  <a:srgbClr val="000000"/>
                </a:solidFill>
                <a:effectLst/>
                <a:latin typeface="Times New Roman" panose="02020603050405020304" pitchFamily="18" charset="0"/>
              </a:rPr>
              <a:t>EDA vs. Hypothesis Testing</a:t>
            </a:r>
          </a:p>
          <a:p>
            <a:endParaRPr lang="en-US" sz="2400" b="0" i="0" dirty="0" smtClean="0">
              <a:solidFill>
                <a:srgbClr val="000000"/>
              </a:solidFill>
              <a:effectLst/>
              <a:latin typeface="Times New Roman" panose="02020603050405020304" pitchFamily="18" charset="0"/>
            </a:endParaRPr>
          </a:p>
          <a:p>
            <a:r>
              <a:rPr lang="en-US" sz="2400" b="0" i="0" dirty="0" smtClean="0">
                <a:solidFill>
                  <a:srgbClr val="000000"/>
                </a:solidFill>
                <a:effectLst/>
                <a:latin typeface="Times New Roman" panose="02020603050405020304" pitchFamily="18" charset="0"/>
              </a:rPr>
              <a:t>As opposed to traditional </a:t>
            </a:r>
            <a:r>
              <a:rPr lang="en-US" sz="2400" b="0" i="1" dirty="0" smtClean="0">
                <a:solidFill>
                  <a:srgbClr val="000000"/>
                </a:solidFill>
                <a:effectLst/>
                <a:latin typeface="Times New Roman" panose="02020603050405020304" pitchFamily="18" charset="0"/>
              </a:rPr>
              <a:t>hypothesis testing</a:t>
            </a:r>
            <a:r>
              <a:rPr lang="en-US" sz="2400" b="0" i="0" dirty="0" smtClean="0">
                <a:solidFill>
                  <a:srgbClr val="000000"/>
                </a:solidFill>
                <a:effectLst/>
                <a:latin typeface="Times New Roman" panose="02020603050405020304" pitchFamily="18" charset="0"/>
              </a:rPr>
              <a:t> designed to verify </a:t>
            </a:r>
            <a:r>
              <a:rPr lang="en-US" sz="2400" b="0" i="1" dirty="0" smtClean="0">
                <a:solidFill>
                  <a:srgbClr val="000000"/>
                </a:solidFill>
                <a:effectLst/>
                <a:latin typeface="Times New Roman" panose="02020603050405020304" pitchFamily="18" charset="0"/>
              </a:rPr>
              <a:t>a priori</a:t>
            </a:r>
            <a:r>
              <a:rPr lang="en-US" sz="2400" b="0" i="0" dirty="0" smtClean="0">
                <a:solidFill>
                  <a:srgbClr val="000000"/>
                </a:solidFill>
                <a:effectLst/>
                <a:latin typeface="Times New Roman" panose="02020603050405020304" pitchFamily="18" charset="0"/>
              </a:rPr>
              <a:t> hypotheses about relations between variables (e.g., </a:t>
            </a:r>
            <a:r>
              <a:rPr lang="en-US" sz="2400" b="0" i="1" dirty="0" smtClean="0">
                <a:solidFill>
                  <a:srgbClr val="000000"/>
                </a:solidFill>
                <a:effectLst/>
                <a:latin typeface="Times New Roman" panose="02020603050405020304" pitchFamily="18" charset="0"/>
              </a:rPr>
              <a:t>"There is a positive correlation between the AGE of a person and his/her RISK TAKING disposition"</a:t>
            </a:r>
            <a:r>
              <a:rPr lang="en-US" sz="2400" b="0" i="0" dirty="0" smtClean="0">
                <a:solidFill>
                  <a:srgbClr val="000000"/>
                </a:solidFill>
                <a:effectLst/>
                <a:latin typeface="Times New Roman" panose="02020603050405020304" pitchFamily="18" charset="0"/>
              </a:rPr>
              <a:t>), </a:t>
            </a:r>
            <a:r>
              <a:rPr lang="en-US" sz="2400" b="0" i="1" dirty="0" smtClean="0">
                <a:solidFill>
                  <a:srgbClr val="000000"/>
                </a:solidFill>
                <a:effectLst/>
                <a:latin typeface="Times New Roman" panose="02020603050405020304" pitchFamily="18" charset="0"/>
              </a:rPr>
              <a:t>exploratory data analysis (EDA)</a:t>
            </a:r>
            <a:r>
              <a:rPr lang="en-US" sz="2400" b="0" i="0" dirty="0" smtClean="0">
                <a:solidFill>
                  <a:srgbClr val="000000"/>
                </a:solidFill>
                <a:effectLst/>
                <a:latin typeface="Times New Roman" panose="02020603050405020304" pitchFamily="18" charset="0"/>
              </a:rPr>
              <a:t> is used to identify systematic relations between variables when there are no (or not complete) </a:t>
            </a:r>
            <a:r>
              <a:rPr lang="en-US" sz="2400" b="0" i="1" dirty="0" smtClean="0">
                <a:solidFill>
                  <a:srgbClr val="000000"/>
                </a:solidFill>
                <a:effectLst/>
                <a:latin typeface="Times New Roman" panose="02020603050405020304" pitchFamily="18" charset="0"/>
              </a:rPr>
              <a:t>a priori</a:t>
            </a:r>
            <a:r>
              <a:rPr lang="en-US" sz="2400" b="0" i="0" dirty="0" smtClean="0">
                <a:solidFill>
                  <a:srgbClr val="000000"/>
                </a:solidFill>
                <a:effectLst/>
                <a:latin typeface="Times New Roman" panose="02020603050405020304" pitchFamily="18" charset="0"/>
              </a:rPr>
              <a:t> expectations as to the nature of those relations. In a typical exploratory data analysis process, many variables are taken into account and compared, using a variety of techniques in the search for systematic patterns.</a:t>
            </a:r>
            <a:endParaRPr lang="en-US" sz="2400" b="0" i="0" dirty="0">
              <a:solidFill>
                <a:srgbClr val="000000"/>
              </a:solidFill>
              <a:effectLst/>
              <a:latin typeface="Times New Roman" panose="02020603050405020304" pitchFamily="18" charset="0"/>
            </a:endParaRPr>
          </a:p>
        </p:txBody>
      </p:sp>
    </p:spTree>
    <p:extLst>
      <p:ext uri="{BB962C8B-B14F-4D97-AF65-F5344CB8AC3E}">
        <p14:creationId xmlns:p14="http://schemas.microsoft.com/office/powerpoint/2010/main" val="40175239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94880"/>
            <a:ext cx="9144000" cy="3627984"/>
          </a:xfrm>
          <a:prstGeom prst="rect">
            <a:avLst/>
          </a:prstGeom>
        </p:spPr>
      </p:pic>
      <p:pic>
        <p:nvPicPr>
          <p:cNvPr id="3" name="Picture 2"/>
          <p:cNvPicPr>
            <a:picLocks noChangeAspect="1"/>
          </p:cNvPicPr>
          <p:nvPr/>
        </p:nvPicPr>
        <p:blipFill>
          <a:blip r:embed="rId3"/>
          <a:stretch>
            <a:fillRect/>
          </a:stretch>
        </p:blipFill>
        <p:spPr>
          <a:xfrm>
            <a:off x="0" y="3896336"/>
            <a:ext cx="9144000" cy="2838762"/>
          </a:xfrm>
          <a:prstGeom prst="rect">
            <a:avLst/>
          </a:prstGeom>
        </p:spPr>
      </p:pic>
    </p:spTree>
    <p:extLst>
      <p:ext uri="{BB962C8B-B14F-4D97-AF65-F5344CB8AC3E}">
        <p14:creationId xmlns:p14="http://schemas.microsoft.com/office/powerpoint/2010/main" val="136268660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511300"/>
            <a:ext cx="9144000" cy="3833982"/>
          </a:xfrm>
          <a:prstGeom prst="rect">
            <a:avLst/>
          </a:prstGeom>
        </p:spPr>
      </p:pic>
    </p:spTree>
    <p:extLst>
      <p:ext uri="{BB962C8B-B14F-4D97-AF65-F5344CB8AC3E}">
        <p14:creationId xmlns:p14="http://schemas.microsoft.com/office/powerpoint/2010/main" val="126306240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ure_S1.tif"/>
          <p:cNvPicPr>
            <a:picLocks noChangeAspect="1"/>
          </p:cNvPicPr>
          <p:nvPr/>
        </p:nvPicPr>
        <p:blipFill rotWithShape="1">
          <a:blip r:embed="rId2">
            <a:extLst>
              <a:ext uri="{28A0092B-C50C-407E-A947-70E740481C1C}">
                <a14:useLocalDpi xmlns:a14="http://schemas.microsoft.com/office/drawing/2010/main" val="0"/>
              </a:ext>
            </a:extLst>
          </a:blip>
          <a:srcRect l="3800" t="26273" r="59126" b="12485"/>
          <a:stretch/>
        </p:blipFill>
        <p:spPr>
          <a:xfrm>
            <a:off x="136416" y="3315354"/>
            <a:ext cx="4471416" cy="3611880"/>
          </a:xfrm>
          <a:prstGeom prst="rect">
            <a:avLst/>
          </a:prstGeom>
        </p:spPr>
      </p:pic>
      <p:pic>
        <p:nvPicPr>
          <p:cNvPr id="4" name="Picture 3" descr="Figure_S1.tif"/>
          <p:cNvPicPr>
            <a:picLocks noChangeAspect="1"/>
          </p:cNvPicPr>
          <p:nvPr/>
        </p:nvPicPr>
        <p:blipFill rotWithShape="1">
          <a:blip r:embed="rId2">
            <a:extLst>
              <a:ext uri="{28A0092B-C50C-407E-A947-70E740481C1C}">
                <a14:useLocalDpi xmlns:a14="http://schemas.microsoft.com/office/drawing/2010/main" val="0"/>
              </a:ext>
            </a:extLst>
          </a:blip>
          <a:srcRect l="60660" t="-2" r="3776" b="12404"/>
          <a:stretch/>
        </p:blipFill>
        <p:spPr>
          <a:xfrm>
            <a:off x="4796044" y="1370114"/>
            <a:ext cx="4288536" cy="5166360"/>
          </a:xfrm>
          <a:prstGeom prst="rect">
            <a:avLst/>
          </a:prstGeom>
        </p:spPr>
      </p:pic>
      <p:sp>
        <p:nvSpPr>
          <p:cNvPr id="5" name="Rectangle 4"/>
          <p:cNvSpPr/>
          <p:nvPr/>
        </p:nvSpPr>
        <p:spPr>
          <a:xfrm>
            <a:off x="5217603" y="499016"/>
            <a:ext cx="2647480" cy="584776"/>
          </a:xfrm>
          <a:prstGeom prst="rect">
            <a:avLst/>
          </a:prstGeom>
        </p:spPr>
        <p:txBody>
          <a:bodyPr wrap="none">
            <a:spAutoFit/>
          </a:bodyPr>
          <a:lstStyle/>
          <a:p>
            <a:r>
              <a:rPr lang="en-US" sz="3200" dirty="0" err="1" smtClean="0"/>
              <a:t>medium+small</a:t>
            </a:r>
            <a:r>
              <a:rPr lang="en-US" sz="3200" dirty="0" smtClean="0"/>
              <a:t> </a:t>
            </a:r>
            <a:endParaRPr lang="en-US" sz="3200" dirty="0"/>
          </a:p>
        </p:txBody>
      </p:sp>
      <p:pic>
        <p:nvPicPr>
          <p:cNvPr id="6" name="Picture 5"/>
          <p:cNvPicPr>
            <a:picLocks noChangeAspect="1"/>
          </p:cNvPicPr>
          <p:nvPr/>
        </p:nvPicPr>
        <p:blipFill rotWithShape="1">
          <a:blip r:embed="rId3"/>
          <a:srcRect l="66685" t="-4" r="15" b="35462"/>
          <a:stretch/>
        </p:blipFill>
        <p:spPr>
          <a:xfrm>
            <a:off x="210312" y="-30048"/>
            <a:ext cx="4343400" cy="3529584"/>
          </a:xfrm>
          <a:prstGeom prst="rect">
            <a:avLst/>
          </a:prstGeom>
        </p:spPr>
      </p:pic>
    </p:spTree>
    <p:extLst>
      <p:ext uri="{BB962C8B-B14F-4D97-AF65-F5344CB8AC3E}">
        <p14:creationId xmlns:p14="http://schemas.microsoft.com/office/powerpoint/2010/main" val="221521849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53663"/>
            <a:ext cx="9144000" cy="3627984"/>
          </a:xfrm>
          <a:prstGeom prst="rect">
            <a:avLst/>
          </a:prstGeom>
        </p:spPr>
      </p:pic>
      <p:pic>
        <p:nvPicPr>
          <p:cNvPr id="4" name="Picture 3"/>
          <p:cNvPicPr>
            <a:picLocks noChangeAspect="1"/>
          </p:cNvPicPr>
          <p:nvPr/>
        </p:nvPicPr>
        <p:blipFill>
          <a:blip r:embed="rId3"/>
          <a:stretch>
            <a:fillRect/>
          </a:stretch>
        </p:blipFill>
        <p:spPr>
          <a:xfrm>
            <a:off x="0" y="3593270"/>
            <a:ext cx="9144000" cy="3344462"/>
          </a:xfrm>
          <a:prstGeom prst="rect">
            <a:avLst/>
          </a:prstGeom>
        </p:spPr>
      </p:pic>
    </p:spTree>
    <p:extLst>
      <p:ext uri="{BB962C8B-B14F-4D97-AF65-F5344CB8AC3E}">
        <p14:creationId xmlns:p14="http://schemas.microsoft.com/office/powerpoint/2010/main" val="352789232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772601"/>
            <a:ext cx="9144000" cy="3085399"/>
          </a:xfrm>
          <a:prstGeom prst="rect">
            <a:avLst/>
          </a:prstGeom>
        </p:spPr>
      </p:pic>
      <p:pic>
        <p:nvPicPr>
          <p:cNvPr id="3" name="Picture 2"/>
          <p:cNvPicPr>
            <a:picLocks noChangeAspect="1"/>
          </p:cNvPicPr>
          <p:nvPr/>
        </p:nvPicPr>
        <p:blipFill>
          <a:blip r:embed="rId3"/>
          <a:stretch>
            <a:fillRect/>
          </a:stretch>
        </p:blipFill>
        <p:spPr>
          <a:xfrm>
            <a:off x="0" y="53663"/>
            <a:ext cx="9144000" cy="3627984"/>
          </a:xfrm>
          <a:prstGeom prst="rect">
            <a:avLst/>
          </a:prstGeom>
        </p:spPr>
      </p:pic>
    </p:spTree>
    <p:extLst>
      <p:ext uri="{BB962C8B-B14F-4D97-AF65-F5344CB8AC3E}">
        <p14:creationId xmlns:p14="http://schemas.microsoft.com/office/powerpoint/2010/main" val="110650002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828800"/>
            <a:ext cx="9144000" cy="3177702"/>
          </a:xfrm>
          <a:prstGeom prst="rect">
            <a:avLst/>
          </a:prstGeom>
        </p:spPr>
      </p:pic>
    </p:spTree>
    <p:extLst>
      <p:ext uri="{BB962C8B-B14F-4D97-AF65-F5344CB8AC3E}">
        <p14:creationId xmlns:p14="http://schemas.microsoft.com/office/powerpoint/2010/main" val="359602875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447800"/>
            <a:ext cx="9144000" cy="3947139"/>
          </a:xfrm>
          <a:prstGeom prst="rect">
            <a:avLst/>
          </a:prstGeom>
        </p:spPr>
      </p:pic>
    </p:spTree>
    <p:extLst>
      <p:ext uri="{BB962C8B-B14F-4D97-AF65-F5344CB8AC3E}">
        <p14:creationId xmlns:p14="http://schemas.microsoft.com/office/powerpoint/2010/main" val="216075892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60400" y="1097798"/>
            <a:ext cx="7823200" cy="3886200"/>
          </a:xfrm>
          <a:prstGeom prst="rect">
            <a:avLst/>
          </a:prstGeom>
        </p:spPr>
      </p:pic>
      <p:sp>
        <p:nvSpPr>
          <p:cNvPr id="4" name="Rectangle 3"/>
          <p:cNvSpPr/>
          <p:nvPr/>
        </p:nvSpPr>
        <p:spPr>
          <a:xfrm>
            <a:off x="70560" y="6437726"/>
            <a:ext cx="5387287" cy="369332"/>
          </a:xfrm>
          <a:prstGeom prst="rect">
            <a:avLst/>
          </a:prstGeom>
        </p:spPr>
        <p:txBody>
          <a:bodyPr wrap="square">
            <a:spAutoFit/>
          </a:bodyPr>
          <a:lstStyle/>
          <a:p>
            <a:r>
              <a:rPr lang="en-US" dirty="0"/>
              <a:t>http://</a:t>
            </a:r>
            <a:r>
              <a:rPr lang="en-US" dirty="0" err="1"/>
              <a:t>www.pnas.org</a:t>
            </a:r>
            <a:r>
              <a:rPr lang="en-US" dirty="0"/>
              <a:t>/content/110/46/18566.full</a:t>
            </a:r>
          </a:p>
        </p:txBody>
      </p:sp>
      <p:sp>
        <p:nvSpPr>
          <p:cNvPr id="5" name="TextBox 4"/>
          <p:cNvSpPr txBox="1"/>
          <p:nvPr/>
        </p:nvSpPr>
        <p:spPr>
          <a:xfrm>
            <a:off x="1711055" y="5186504"/>
            <a:ext cx="7197013" cy="400110"/>
          </a:xfrm>
          <a:prstGeom prst="rect">
            <a:avLst/>
          </a:prstGeom>
          <a:noFill/>
        </p:spPr>
        <p:txBody>
          <a:bodyPr wrap="square" rtlCol="0">
            <a:spAutoFit/>
          </a:bodyPr>
          <a:lstStyle/>
          <a:p>
            <a:r>
              <a:rPr lang="pl-PL" sz="2000" dirty="0"/>
              <a:t>vol. 110 no. </a:t>
            </a:r>
            <a:r>
              <a:rPr lang="pl-PL" sz="2000" dirty="0" smtClean="0"/>
              <a:t>46, 18566</a:t>
            </a:r>
            <a:r>
              <a:rPr lang="pl-PL" sz="2000" dirty="0"/>
              <a:t>–</a:t>
            </a:r>
            <a:r>
              <a:rPr lang="pl-PL" sz="2000" dirty="0" smtClean="0"/>
              <a:t>18571,   </a:t>
            </a:r>
            <a:r>
              <a:rPr lang="en-US" sz="2000" dirty="0" smtClean="0"/>
              <a:t>2013</a:t>
            </a:r>
          </a:p>
        </p:txBody>
      </p:sp>
    </p:spTree>
    <p:extLst>
      <p:ext uri="{BB962C8B-B14F-4D97-AF65-F5344CB8AC3E}">
        <p14:creationId xmlns:p14="http://schemas.microsoft.com/office/powerpoint/2010/main" val="141819024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8633" y="1464216"/>
            <a:ext cx="8378877" cy="3046988"/>
          </a:xfrm>
          <a:prstGeom prst="rect">
            <a:avLst/>
          </a:prstGeom>
          <a:noFill/>
        </p:spPr>
        <p:txBody>
          <a:bodyPr wrap="square" rtlCol="0">
            <a:spAutoFit/>
          </a:bodyPr>
          <a:lstStyle/>
          <a:p>
            <a:pPr algn="ctr"/>
            <a:r>
              <a:rPr lang="en-US" sz="7200" dirty="0" smtClean="0"/>
              <a:t>Background</a:t>
            </a:r>
          </a:p>
          <a:p>
            <a:pPr algn="ctr"/>
            <a:endParaRPr lang="en-US" sz="7200" dirty="0"/>
          </a:p>
          <a:p>
            <a:pPr algn="ctr"/>
            <a:endParaRPr lang="en-US" sz="4800" dirty="0" smtClean="0"/>
          </a:p>
        </p:txBody>
      </p:sp>
    </p:spTree>
    <p:extLst>
      <p:ext uri="{BB962C8B-B14F-4D97-AF65-F5344CB8AC3E}">
        <p14:creationId xmlns:p14="http://schemas.microsoft.com/office/powerpoint/2010/main" val="256004706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2917" y="6457653"/>
            <a:ext cx="8026081" cy="369332"/>
          </a:xfrm>
          <a:prstGeom prst="rect">
            <a:avLst/>
          </a:prstGeom>
        </p:spPr>
        <p:txBody>
          <a:bodyPr wrap="square">
            <a:spAutoFit/>
          </a:bodyPr>
          <a:lstStyle/>
          <a:p>
            <a:r>
              <a:rPr lang="en-US" dirty="0"/>
              <a:t>http://</a:t>
            </a:r>
            <a:r>
              <a:rPr lang="en-US" dirty="0" err="1"/>
              <a:t>ghr.nlm.nih.gov</a:t>
            </a:r>
            <a:r>
              <a:rPr lang="en-US" dirty="0"/>
              <a:t>/handbook/</a:t>
            </a:r>
            <a:r>
              <a:rPr lang="en-US" dirty="0" err="1"/>
              <a:t>mutationsanddisorders</a:t>
            </a:r>
            <a:r>
              <a:rPr lang="en-US" dirty="0"/>
              <a:t>/</a:t>
            </a:r>
            <a:r>
              <a:rPr lang="en-US" dirty="0" err="1"/>
              <a:t>possiblemutations</a:t>
            </a:r>
            <a:endParaRPr lang="en-US" dirty="0"/>
          </a:p>
        </p:txBody>
      </p:sp>
      <p:pic>
        <p:nvPicPr>
          <p:cNvPr id="4" name="Picture 3"/>
          <p:cNvPicPr>
            <a:picLocks noChangeAspect="1"/>
          </p:cNvPicPr>
          <p:nvPr/>
        </p:nvPicPr>
        <p:blipFill>
          <a:blip r:embed="rId2"/>
          <a:stretch>
            <a:fillRect/>
          </a:stretch>
        </p:blipFill>
        <p:spPr>
          <a:xfrm>
            <a:off x="1549400" y="1206500"/>
            <a:ext cx="6032500" cy="4445000"/>
          </a:xfrm>
          <a:prstGeom prst="rect">
            <a:avLst/>
          </a:prstGeom>
        </p:spPr>
      </p:pic>
    </p:spTree>
    <p:extLst>
      <p:ext uri="{BB962C8B-B14F-4D97-AF65-F5344CB8AC3E}">
        <p14:creationId xmlns:p14="http://schemas.microsoft.com/office/powerpoint/2010/main" val="31602354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6840" y="687096"/>
            <a:ext cx="8655270" cy="3046988"/>
          </a:xfrm>
          <a:prstGeom prst="rect">
            <a:avLst/>
          </a:prstGeom>
        </p:spPr>
        <p:txBody>
          <a:bodyPr wrap="square">
            <a:spAutoFit/>
          </a:bodyPr>
          <a:lstStyle/>
          <a:p>
            <a:r>
              <a:rPr lang="en-US" sz="2400" b="0" i="0" dirty="0" smtClean="0">
                <a:solidFill>
                  <a:srgbClr val="000000"/>
                </a:solidFill>
                <a:effectLst/>
                <a:latin typeface="Times New Roman" panose="02020603050405020304" pitchFamily="18" charset="0"/>
                <a:hlinkClick r:id="rId2"/>
              </a:rPr>
              <a:t>http://www.uta.edu/faculty/sawasthi/Statistics/stdatmin.html#eda1</a:t>
            </a:r>
            <a:r>
              <a:rPr lang="en-US" sz="2400" b="0" i="0" dirty="0" smtClean="0">
                <a:solidFill>
                  <a:srgbClr val="000000"/>
                </a:solidFill>
                <a:effectLst/>
                <a:latin typeface="Times New Roman" panose="02020603050405020304" pitchFamily="18" charset="0"/>
              </a:rPr>
              <a:t> </a:t>
            </a:r>
          </a:p>
          <a:p>
            <a:endParaRPr lang="en-US" sz="2400" b="0" i="0" dirty="0" smtClean="0">
              <a:solidFill>
                <a:srgbClr val="000000"/>
              </a:solidFill>
              <a:effectLst/>
              <a:latin typeface="Times New Roman" panose="02020603050405020304" pitchFamily="18" charset="0"/>
            </a:endParaRPr>
          </a:p>
          <a:p>
            <a:r>
              <a:rPr lang="en-US" sz="2400" b="0" i="0" dirty="0" smtClean="0">
                <a:solidFill>
                  <a:srgbClr val="000000"/>
                </a:solidFill>
                <a:effectLst/>
                <a:latin typeface="Times New Roman" panose="02020603050405020304" pitchFamily="18" charset="0"/>
              </a:rPr>
              <a:t>EDA vs. Hypothesis Testing</a:t>
            </a:r>
          </a:p>
          <a:p>
            <a:endParaRPr lang="en-US" sz="2400" b="0" i="0" dirty="0" smtClean="0">
              <a:solidFill>
                <a:srgbClr val="000000"/>
              </a:solidFill>
              <a:effectLst/>
              <a:latin typeface="Times New Roman" panose="02020603050405020304" pitchFamily="18" charset="0"/>
            </a:endParaRPr>
          </a:p>
          <a:p>
            <a:r>
              <a:rPr lang="en-US" sz="2400" i="1" dirty="0">
                <a:solidFill>
                  <a:srgbClr val="000000"/>
                </a:solidFill>
                <a:latin typeface="Times New Roman" panose="02020603050405020304" pitchFamily="18" charset="0"/>
              </a:rPr>
              <a:t>H</a:t>
            </a:r>
            <a:r>
              <a:rPr lang="en-US" sz="2400" b="0" i="1" dirty="0" smtClean="0">
                <a:solidFill>
                  <a:srgbClr val="000000"/>
                </a:solidFill>
                <a:effectLst/>
                <a:latin typeface="Times New Roman" panose="02020603050405020304" pitchFamily="18" charset="0"/>
              </a:rPr>
              <a:t>ypothesis testing</a:t>
            </a:r>
            <a:r>
              <a:rPr lang="en-US" sz="2400" dirty="0">
                <a:solidFill>
                  <a:srgbClr val="000000"/>
                </a:solidFill>
                <a:latin typeface="Times New Roman" panose="02020603050405020304" pitchFamily="18" charset="0"/>
              </a:rPr>
              <a:t>:</a:t>
            </a:r>
            <a:r>
              <a:rPr lang="en-US" sz="2400" b="0" i="0" dirty="0" smtClean="0">
                <a:solidFill>
                  <a:srgbClr val="000000"/>
                </a:solidFill>
                <a:effectLst/>
                <a:latin typeface="Times New Roman" panose="02020603050405020304" pitchFamily="18" charset="0"/>
              </a:rPr>
              <a:t> verify </a:t>
            </a:r>
            <a:r>
              <a:rPr lang="en-US" sz="2400" b="0" i="1" dirty="0" smtClean="0">
                <a:solidFill>
                  <a:srgbClr val="000000"/>
                </a:solidFill>
                <a:effectLst/>
                <a:latin typeface="Times New Roman" panose="02020603050405020304" pitchFamily="18" charset="0"/>
              </a:rPr>
              <a:t>a priori</a:t>
            </a:r>
            <a:r>
              <a:rPr lang="en-US" sz="2400" b="0" i="0" dirty="0" smtClean="0">
                <a:solidFill>
                  <a:srgbClr val="000000"/>
                </a:solidFill>
                <a:effectLst/>
                <a:latin typeface="Times New Roman" panose="02020603050405020304" pitchFamily="18" charset="0"/>
              </a:rPr>
              <a:t> hypotheses </a:t>
            </a:r>
          </a:p>
          <a:p>
            <a:endParaRPr lang="en-US" sz="2400" dirty="0">
              <a:solidFill>
                <a:srgbClr val="000000"/>
              </a:solidFill>
              <a:latin typeface="Times New Roman" panose="02020603050405020304" pitchFamily="18" charset="0"/>
            </a:endParaRPr>
          </a:p>
          <a:p>
            <a:r>
              <a:rPr lang="en-US" sz="2400" i="1" dirty="0">
                <a:solidFill>
                  <a:srgbClr val="000000"/>
                </a:solidFill>
                <a:latin typeface="Times New Roman" panose="02020603050405020304" pitchFamily="18" charset="0"/>
              </a:rPr>
              <a:t>E</a:t>
            </a:r>
            <a:r>
              <a:rPr lang="en-US" sz="2400" b="0" i="1" dirty="0" smtClean="0">
                <a:solidFill>
                  <a:srgbClr val="000000"/>
                </a:solidFill>
                <a:effectLst/>
                <a:latin typeface="Times New Roman" panose="02020603050405020304" pitchFamily="18" charset="0"/>
              </a:rPr>
              <a:t>xploratory data analysis (EDA):</a:t>
            </a:r>
            <a:r>
              <a:rPr lang="en-US" sz="2400" b="0" i="0" dirty="0" smtClean="0">
                <a:solidFill>
                  <a:srgbClr val="000000"/>
                </a:solidFill>
                <a:effectLst/>
                <a:latin typeface="Times New Roman" panose="02020603050405020304" pitchFamily="18" charset="0"/>
              </a:rPr>
              <a:t> No (or not complete) </a:t>
            </a:r>
            <a:r>
              <a:rPr lang="en-US" sz="2400" b="0" i="1" dirty="0" smtClean="0">
                <a:solidFill>
                  <a:srgbClr val="000000"/>
                </a:solidFill>
                <a:effectLst/>
                <a:latin typeface="Times New Roman" panose="02020603050405020304" pitchFamily="18" charset="0"/>
              </a:rPr>
              <a:t>a priori</a:t>
            </a:r>
            <a:r>
              <a:rPr lang="en-US" sz="2400" b="0" i="0" dirty="0" smtClean="0">
                <a:solidFill>
                  <a:srgbClr val="000000"/>
                </a:solidFill>
                <a:effectLst/>
                <a:latin typeface="Times New Roman" panose="02020603050405020304" pitchFamily="18" charset="0"/>
              </a:rPr>
              <a:t>  </a:t>
            </a:r>
          </a:p>
          <a:p>
            <a:r>
              <a:rPr lang="en-US" sz="2400" b="0" i="0" dirty="0" smtClean="0">
                <a:solidFill>
                  <a:srgbClr val="000000"/>
                </a:solidFill>
                <a:effectLst/>
                <a:latin typeface="Times New Roman" panose="02020603050405020304" pitchFamily="18" charset="0"/>
              </a:rPr>
              <a:t>expectations as to the nature of those relations. </a:t>
            </a:r>
            <a:endParaRPr lang="en-US" sz="2400" b="0" i="0" dirty="0">
              <a:solidFill>
                <a:srgbClr val="000000"/>
              </a:solidFill>
              <a:effectLst/>
              <a:latin typeface="Times New Roman" panose="02020603050405020304" pitchFamily="18" charset="0"/>
            </a:endParaRPr>
          </a:p>
        </p:txBody>
      </p:sp>
    </p:spTree>
    <p:extLst>
      <p:ext uri="{BB962C8B-B14F-4D97-AF65-F5344CB8AC3E}">
        <p14:creationId xmlns:p14="http://schemas.microsoft.com/office/powerpoint/2010/main" val="10878870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49400" y="1206500"/>
            <a:ext cx="6032500" cy="4445000"/>
          </a:xfrm>
          <a:prstGeom prst="rect">
            <a:avLst/>
          </a:prstGeom>
        </p:spPr>
      </p:pic>
      <p:sp>
        <p:nvSpPr>
          <p:cNvPr id="3" name="Rectangle 2"/>
          <p:cNvSpPr/>
          <p:nvPr/>
        </p:nvSpPr>
        <p:spPr>
          <a:xfrm>
            <a:off x="52917" y="6457653"/>
            <a:ext cx="8026081" cy="369332"/>
          </a:xfrm>
          <a:prstGeom prst="rect">
            <a:avLst/>
          </a:prstGeom>
        </p:spPr>
        <p:txBody>
          <a:bodyPr wrap="square">
            <a:spAutoFit/>
          </a:bodyPr>
          <a:lstStyle/>
          <a:p>
            <a:r>
              <a:rPr lang="en-US" dirty="0"/>
              <a:t>http://</a:t>
            </a:r>
            <a:r>
              <a:rPr lang="en-US" dirty="0" err="1"/>
              <a:t>ghr.nlm.nih.gov</a:t>
            </a:r>
            <a:r>
              <a:rPr lang="en-US" dirty="0"/>
              <a:t>/handbook/</a:t>
            </a:r>
            <a:r>
              <a:rPr lang="en-US" dirty="0" err="1"/>
              <a:t>mutationsanddisorders</a:t>
            </a:r>
            <a:r>
              <a:rPr lang="en-US" dirty="0"/>
              <a:t>/</a:t>
            </a:r>
            <a:r>
              <a:rPr lang="en-US" dirty="0" err="1"/>
              <a:t>possiblemutations</a:t>
            </a:r>
            <a:endParaRPr lang="en-US" dirty="0"/>
          </a:p>
        </p:txBody>
      </p:sp>
    </p:spTree>
    <p:extLst>
      <p:ext uri="{BB962C8B-B14F-4D97-AF65-F5344CB8AC3E}">
        <p14:creationId xmlns:p14="http://schemas.microsoft.com/office/powerpoint/2010/main" val="316023547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49400" y="1206500"/>
            <a:ext cx="6032500" cy="4445000"/>
          </a:xfrm>
          <a:prstGeom prst="rect">
            <a:avLst/>
          </a:prstGeom>
        </p:spPr>
      </p:pic>
      <p:sp>
        <p:nvSpPr>
          <p:cNvPr id="3" name="Rectangle 2"/>
          <p:cNvSpPr/>
          <p:nvPr/>
        </p:nvSpPr>
        <p:spPr>
          <a:xfrm>
            <a:off x="52917" y="6457653"/>
            <a:ext cx="8026081" cy="369332"/>
          </a:xfrm>
          <a:prstGeom prst="rect">
            <a:avLst/>
          </a:prstGeom>
        </p:spPr>
        <p:txBody>
          <a:bodyPr wrap="square">
            <a:spAutoFit/>
          </a:bodyPr>
          <a:lstStyle/>
          <a:p>
            <a:r>
              <a:rPr lang="en-US" dirty="0"/>
              <a:t>http://</a:t>
            </a:r>
            <a:r>
              <a:rPr lang="en-US" dirty="0" err="1"/>
              <a:t>ghr.nlm.nih.gov</a:t>
            </a:r>
            <a:r>
              <a:rPr lang="en-US" dirty="0"/>
              <a:t>/handbook/</a:t>
            </a:r>
            <a:r>
              <a:rPr lang="en-US" dirty="0" err="1"/>
              <a:t>mutationsanddisorders</a:t>
            </a:r>
            <a:r>
              <a:rPr lang="en-US" dirty="0"/>
              <a:t>/</a:t>
            </a:r>
            <a:r>
              <a:rPr lang="en-US" dirty="0" err="1"/>
              <a:t>possiblemutations</a:t>
            </a:r>
            <a:endParaRPr lang="en-US" dirty="0"/>
          </a:p>
        </p:txBody>
      </p:sp>
    </p:spTree>
    <p:extLst>
      <p:ext uri="{BB962C8B-B14F-4D97-AF65-F5344CB8AC3E}">
        <p14:creationId xmlns:p14="http://schemas.microsoft.com/office/powerpoint/2010/main" val="316023547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recombinvdir"/>
          <p:cNvPicPr>
            <a:picLocks noChangeAspect="1" noChangeArrowheads="1"/>
          </p:cNvPicPr>
          <p:nvPr/>
        </p:nvPicPr>
        <p:blipFill>
          <a:blip r:embed="rId2" cstate="print"/>
          <a:srcRect r="55211"/>
          <a:stretch>
            <a:fillRect/>
          </a:stretch>
        </p:blipFill>
        <p:spPr bwMode="auto">
          <a:xfrm>
            <a:off x="1219200" y="990600"/>
            <a:ext cx="6637338" cy="2560638"/>
          </a:xfrm>
          <a:prstGeom prst="rect">
            <a:avLst/>
          </a:prstGeom>
          <a:solidFill>
            <a:srgbClr val="FFFFFF"/>
          </a:solidFill>
          <a:ln w="9525">
            <a:noFill/>
            <a:miter lim="800000"/>
            <a:headEnd/>
            <a:tailEnd/>
          </a:ln>
        </p:spPr>
      </p:pic>
      <p:pic>
        <p:nvPicPr>
          <p:cNvPr id="30723" name="Picture 3" descr="recombinvdir"/>
          <p:cNvPicPr>
            <a:picLocks noChangeAspect="1" noChangeArrowheads="1"/>
          </p:cNvPicPr>
          <p:nvPr/>
        </p:nvPicPr>
        <p:blipFill>
          <a:blip r:embed="rId2" cstate="print"/>
          <a:srcRect l="55211"/>
          <a:stretch>
            <a:fillRect/>
          </a:stretch>
        </p:blipFill>
        <p:spPr bwMode="auto">
          <a:xfrm>
            <a:off x="1211263" y="3886200"/>
            <a:ext cx="6561137" cy="2530475"/>
          </a:xfrm>
          <a:prstGeom prst="rect">
            <a:avLst/>
          </a:prstGeom>
          <a:solidFill>
            <a:srgbClr val="FFFFFF"/>
          </a:solidFill>
          <a:ln w="9525">
            <a:noFill/>
            <a:miter lim="800000"/>
            <a:headEnd/>
            <a:tailEnd/>
          </a:ln>
        </p:spPr>
      </p:pic>
      <p:sp>
        <p:nvSpPr>
          <p:cNvPr id="30724" name="TextBox 3"/>
          <p:cNvSpPr txBox="1">
            <a:spLocks noChangeArrowheads="1"/>
          </p:cNvSpPr>
          <p:nvPr/>
        </p:nvSpPr>
        <p:spPr bwMode="auto">
          <a:xfrm>
            <a:off x="1143000" y="304800"/>
            <a:ext cx="3733800" cy="523875"/>
          </a:xfrm>
          <a:prstGeom prst="rect">
            <a:avLst/>
          </a:prstGeom>
          <a:noFill/>
          <a:ln w="9525">
            <a:noFill/>
            <a:miter lim="800000"/>
            <a:headEnd/>
            <a:tailEnd/>
          </a:ln>
        </p:spPr>
        <p:txBody>
          <a:bodyPr>
            <a:spAutoFit/>
          </a:bodyPr>
          <a:lstStyle/>
          <a:p>
            <a:r>
              <a:rPr lang="en-US" sz="2800"/>
              <a:t>Recombination:</a:t>
            </a:r>
          </a:p>
        </p:txBody>
      </p:sp>
    </p:spTree>
    <p:extLst>
      <p:ext uri="{BB962C8B-B14F-4D97-AF65-F5344CB8AC3E}">
        <p14:creationId xmlns:p14="http://schemas.microsoft.com/office/powerpoint/2010/main" val="104570279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67202" t="23990" r="23008" b="5341"/>
          <a:stretch/>
        </p:blipFill>
        <p:spPr>
          <a:xfrm>
            <a:off x="6643952" y="1253889"/>
            <a:ext cx="466344" cy="4846320"/>
          </a:xfrm>
          <a:prstGeom prst="rect">
            <a:avLst/>
          </a:prstGeom>
        </p:spPr>
      </p:pic>
      <p:pic>
        <p:nvPicPr>
          <p:cNvPr id="4" name="Picture 3"/>
          <p:cNvPicPr>
            <a:picLocks noChangeAspect="1"/>
          </p:cNvPicPr>
          <p:nvPr/>
        </p:nvPicPr>
        <p:blipFill rotWithShape="1">
          <a:blip r:embed="rId2"/>
          <a:srcRect l="22965" t="23990" r="67243" b="5341"/>
          <a:stretch/>
        </p:blipFill>
        <p:spPr>
          <a:xfrm>
            <a:off x="5794416" y="1253889"/>
            <a:ext cx="466344" cy="4846320"/>
          </a:xfrm>
          <a:prstGeom prst="rect">
            <a:avLst/>
          </a:prstGeom>
        </p:spPr>
      </p:pic>
      <p:pic>
        <p:nvPicPr>
          <p:cNvPr id="5" name="Picture 4"/>
          <p:cNvPicPr>
            <a:picLocks noChangeAspect="1"/>
          </p:cNvPicPr>
          <p:nvPr/>
        </p:nvPicPr>
        <p:blipFill rotWithShape="1">
          <a:blip r:embed="rId2"/>
          <a:srcRect l="82577" t="23990" r="7633" b="5341"/>
          <a:stretch/>
        </p:blipFill>
        <p:spPr>
          <a:xfrm>
            <a:off x="2731176" y="1253889"/>
            <a:ext cx="466344" cy="4846320"/>
          </a:xfrm>
          <a:prstGeom prst="rect">
            <a:avLst/>
          </a:prstGeom>
        </p:spPr>
      </p:pic>
      <p:pic>
        <p:nvPicPr>
          <p:cNvPr id="6" name="Picture 5"/>
          <p:cNvPicPr>
            <a:picLocks noChangeAspect="1"/>
          </p:cNvPicPr>
          <p:nvPr/>
        </p:nvPicPr>
        <p:blipFill rotWithShape="1">
          <a:blip r:embed="rId2"/>
          <a:srcRect l="7701" t="23990" r="82509" b="5341"/>
          <a:stretch/>
        </p:blipFill>
        <p:spPr>
          <a:xfrm>
            <a:off x="2010324" y="1253889"/>
            <a:ext cx="466344" cy="4846320"/>
          </a:xfrm>
          <a:prstGeom prst="rect">
            <a:avLst/>
          </a:prstGeom>
        </p:spPr>
      </p:pic>
      <p:sp>
        <p:nvSpPr>
          <p:cNvPr id="7" name="TextBox 6"/>
          <p:cNvSpPr txBox="1"/>
          <p:nvPr/>
        </p:nvSpPr>
        <p:spPr>
          <a:xfrm>
            <a:off x="1111304" y="423388"/>
            <a:ext cx="6861858" cy="599799"/>
          </a:xfrm>
          <a:prstGeom prst="rect">
            <a:avLst/>
          </a:prstGeom>
          <a:noFill/>
        </p:spPr>
        <p:txBody>
          <a:bodyPr wrap="square" rtlCol="0">
            <a:spAutoFit/>
          </a:bodyPr>
          <a:lstStyle/>
          <a:p>
            <a:pPr algn="ctr"/>
            <a:r>
              <a:rPr lang="en-US" sz="3200" dirty="0" smtClean="0"/>
              <a:t>Homologous recombination</a:t>
            </a:r>
          </a:p>
        </p:txBody>
      </p:sp>
      <p:cxnSp>
        <p:nvCxnSpPr>
          <p:cNvPr id="9" name="Straight Arrow Connector 8"/>
          <p:cNvCxnSpPr/>
          <p:nvPr/>
        </p:nvCxnSpPr>
        <p:spPr>
          <a:xfrm>
            <a:off x="3863103" y="3369461"/>
            <a:ext cx="1358260" cy="17641"/>
          </a:xfrm>
          <a:prstGeom prst="straightConnector1">
            <a:avLst/>
          </a:prstGeom>
          <a:ln w="63500">
            <a:solidFill>
              <a:schemeClr val="tx1"/>
            </a:solidFill>
            <a:tailEnd type="arrow" w="lg" len="lg"/>
          </a:ln>
          <a:effectLst/>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4072813" y="6430768"/>
            <a:ext cx="5071187" cy="369332"/>
          </a:xfrm>
          <a:prstGeom prst="rect">
            <a:avLst/>
          </a:prstGeom>
        </p:spPr>
        <p:txBody>
          <a:bodyPr wrap="square">
            <a:spAutoFit/>
          </a:bodyPr>
          <a:lstStyle/>
          <a:p>
            <a:r>
              <a:rPr lang="en-US" dirty="0"/>
              <a:t>http://</a:t>
            </a:r>
            <a:r>
              <a:rPr lang="en-US" dirty="0" err="1"/>
              <a:t>en.wikipedia.org</a:t>
            </a:r>
            <a:r>
              <a:rPr lang="en-US" dirty="0"/>
              <a:t>/wiki/</a:t>
            </a:r>
            <a:r>
              <a:rPr lang="en-US" dirty="0" err="1"/>
              <a:t>File:HR_in_meiosis.svg</a:t>
            </a:r>
            <a:endParaRPr lang="en-US" dirty="0"/>
          </a:p>
        </p:txBody>
      </p:sp>
    </p:spTree>
    <p:extLst>
      <p:ext uri="{BB962C8B-B14F-4D97-AF65-F5344CB8AC3E}">
        <p14:creationId xmlns:p14="http://schemas.microsoft.com/office/powerpoint/2010/main" val="873711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22434" y="0"/>
            <a:ext cx="5480740" cy="6858000"/>
          </a:xfrm>
          <a:prstGeom prst="rect">
            <a:avLst/>
          </a:prstGeom>
        </p:spPr>
      </p:pic>
      <p:sp>
        <p:nvSpPr>
          <p:cNvPr id="3" name="Rectangle 2"/>
          <p:cNvSpPr/>
          <p:nvPr/>
        </p:nvSpPr>
        <p:spPr>
          <a:xfrm>
            <a:off x="0" y="6176387"/>
            <a:ext cx="3171294" cy="646331"/>
          </a:xfrm>
          <a:prstGeom prst="rect">
            <a:avLst/>
          </a:prstGeom>
        </p:spPr>
        <p:txBody>
          <a:bodyPr wrap="square">
            <a:spAutoFit/>
          </a:bodyPr>
          <a:lstStyle/>
          <a:p>
            <a:r>
              <a:rPr lang="en-US" dirty="0"/>
              <a:t>http://</a:t>
            </a:r>
            <a:r>
              <a:rPr lang="en-US" dirty="0" err="1"/>
              <a:t>www.web-books.com</a:t>
            </a:r>
            <a:r>
              <a:rPr lang="en-US" dirty="0"/>
              <a:t>/</a:t>
            </a:r>
            <a:r>
              <a:rPr lang="en-US" dirty="0" err="1"/>
              <a:t>MoBio</a:t>
            </a:r>
            <a:r>
              <a:rPr lang="en-US" dirty="0"/>
              <a:t>/Free/Ch8D2.htm</a:t>
            </a:r>
          </a:p>
        </p:txBody>
      </p:sp>
    </p:spTree>
    <p:extLst>
      <p:ext uri="{BB962C8B-B14F-4D97-AF65-F5344CB8AC3E}">
        <p14:creationId xmlns:p14="http://schemas.microsoft.com/office/powerpoint/2010/main" val="316023547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22434" y="0"/>
            <a:ext cx="5480740" cy="6858000"/>
          </a:xfrm>
          <a:prstGeom prst="rect">
            <a:avLst/>
          </a:prstGeom>
        </p:spPr>
      </p:pic>
      <p:sp>
        <p:nvSpPr>
          <p:cNvPr id="3" name="Rectangle 2"/>
          <p:cNvSpPr/>
          <p:nvPr/>
        </p:nvSpPr>
        <p:spPr>
          <a:xfrm>
            <a:off x="0" y="6176387"/>
            <a:ext cx="3171294" cy="646331"/>
          </a:xfrm>
          <a:prstGeom prst="rect">
            <a:avLst/>
          </a:prstGeom>
        </p:spPr>
        <p:txBody>
          <a:bodyPr wrap="square">
            <a:spAutoFit/>
          </a:bodyPr>
          <a:lstStyle/>
          <a:p>
            <a:r>
              <a:rPr lang="en-US" dirty="0"/>
              <a:t>http://</a:t>
            </a:r>
            <a:r>
              <a:rPr lang="en-US" dirty="0" err="1"/>
              <a:t>www.web-books.com</a:t>
            </a:r>
            <a:r>
              <a:rPr lang="en-US" dirty="0"/>
              <a:t>/</a:t>
            </a:r>
            <a:r>
              <a:rPr lang="en-US" dirty="0" err="1"/>
              <a:t>MoBio</a:t>
            </a:r>
            <a:r>
              <a:rPr lang="en-US" dirty="0"/>
              <a:t>/Free/Ch8D2.htm</a:t>
            </a:r>
          </a:p>
        </p:txBody>
      </p:sp>
      <p:sp>
        <p:nvSpPr>
          <p:cNvPr id="4" name="TextBox 3"/>
          <p:cNvSpPr txBox="1"/>
          <p:nvPr/>
        </p:nvSpPr>
        <p:spPr>
          <a:xfrm>
            <a:off x="311490" y="263541"/>
            <a:ext cx="2706788" cy="1077218"/>
          </a:xfrm>
          <a:prstGeom prst="rect">
            <a:avLst/>
          </a:prstGeom>
          <a:noFill/>
        </p:spPr>
        <p:txBody>
          <a:bodyPr wrap="square" rtlCol="0">
            <a:spAutoFit/>
          </a:bodyPr>
          <a:lstStyle/>
          <a:p>
            <a:r>
              <a:rPr lang="en-US" sz="3200" dirty="0" smtClean="0"/>
              <a:t>Homologous recombination</a:t>
            </a:r>
            <a:endParaRPr lang="en-US" sz="3200" dirty="0"/>
          </a:p>
        </p:txBody>
      </p:sp>
    </p:spTree>
    <p:extLst>
      <p:ext uri="{BB962C8B-B14F-4D97-AF65-F5344CB8AC3E}">
        <p14:creationId xmlns:p14="http://schemas.microsoft.com/office/powerpoint/2010/main" val="182378510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67202" t="23990" r="23008" b="5341"/>
          <a:stretch/>
        </p:blipFill>
        <p:spPr>
          <a:xfrm>
            <a:off x="6643952" y="1253889"/>
            <a:ext cx="466344" cy="4846320"/>
          </a:xfrm>
          <a:prstGeom prst="rect">
            <a:avLst/>
          </a:prstGeom>
        </p:spPr>
      </p:pic>
      <p:pic>
        <p:nvPicPr>
          <p:cNvPr id="4" name="Picture 3"/>
          <p:cNvPicPr>
            <a:picLocks noChangeAspect="1"/>
          </p:cNvPicPr>
          <p:nvPr/>
        </p:nvPicPr>
        <p:blipFill rotWithShape="1">
          <a:blip r:embed="rId2"/>
          <a:srcRect l="22965" t="23990" r="67243" b="5341"/>
          <a:stretch/>
        </p:blipFill>
        <p:spPr>
          <a:xfrm>
            <a:off x="5794416" y="1253889"/>
            <a:ext cx="466344" cy="4846320"/>
          </a:xfrm>
          <a:prstGeom prst="rect">
            <a:avLst/>
          </a:prstGeom>
        </p:spPr>
      </p:pic>
      <p:pic>
        <p:nvPicPr>
          <p:cNvPr id="5" name="Picture 4"/>
          <p:cNvPicPr>
            <a:picLocks noChangeAspect="1"/>
          </p:cNvPicPr>
          <p:nvPr/>
        </p:nvPicPr>
        <p:blipFill rotWithShape="1">
          <a:blip r:embed="rId2"/>
          <a:srcRect l="82577" t="23990" r="7633" b="5341"/>
          <a:stretch/>
        </p:blipFill>
        <p:spPr>
          <a:xfrm>
            <a:off x="2731176" y="1253889"/>
            <a:ext cx="466344" cy="4846320"/>
          </a:xfrm>
          <a:prstGeom prst="rect">
            <a:avLst/>
          </a:prstGeom>
        </p:spPr>
      </p:pic>
      <p:pic>
        <p:nvPicPr>
          <p:cNvPr id="6" name="Picture 5"/>
          <p:cNvPicPr>
            <a:picLocks noChangeAspect="1"/>
          </p:cNvPicPr>
          <p:nvPr/>
        </p:nvPicPr>
        <p:blipFill rotWithShape="1">
          <a:blip r:embed="rId2"/>
          <a:srcRect l="7701" t="23990" r="82509" b="5341"/>
          <a:stretch/>
        </p:blipFill>
        <p:spPr>
          <a:xfrm>
            <a:off x="2010324" y="1253889"/>
            <a:ext cx="466344" cy="4846320"/>
          </a:xfrm>
          <a:prstGeom prst="rect">
            <a:avLst/>
          </a:prstGeom>
        </p:spPr>
      </p:pic>
      <p:sp>
        <p:nvSpPr>
          <p:cNvPr id="7" name="TextBox 6"/>
          <p:cNvSpPr txBox="1"/>
          <p:nvPr/>
        </p:nvSpPr>
        <p:spPr>
          <a:xfrm>
            <a:off x="1111304" y="423388"/>
            <a:ext cx="6861858" cy="599799"/>
          </a:xfrm>
          <a:prstGeom prst="rect">
            <a:avLst/>
          </a:prstGeom>
          <a:noFill/>
        </p:spPr>
        <p:txBody>
          <a:bodyPr wrap="square" rtlCol="0">
            <a:spAutoFit/>
          </a:bodyPr>
          <a:lstStyle/>
          <a:p>
            <a:pPr algn="ctr"/>
            <a:r>
              <a:rPr lang="en-US" sz="3200" dirty="0" smtClean="0"/>
              <a:t>Homologous recombination</a:t>
            </a:r>
          </a:p>
        </p:txBody>
      </p:sp>
      <p:cxnSp>
        <p:nvCxnSpPr>
          <p:cNvPr id="9" name="Straight Arrow Connector 8"/>
          <p:cNvCxnSpPr/>
          <p:nvPr/>
        </p:nvCxnSpPr>
        <p:spPr>
          <a:xfrm>
            <a:off x="3863103" y="3369461"/>
            <a:ext cx="1358260" cy="17641"/>
          </a:xfrm>
          <a:prstGeom prst="straightConnector1">
            <a:avLst/>
          </a:prstGeom>
          <a:ln w="63500">
            <a:solidFill>
              <a:schemeClr val="tx1"/>
            </a:solidFill>
            <a:tailEnd type="arrow" w="lg" len="lg"/>
          </a:ln>
          <a:effectLst/>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4072813" y="6430768"/>
            <a:ext cx="5071187" cy="369332"/>
          </a:xfrm>
          <a:prstGeom prst="rect">
            <a:avLst/>
          </a:prstGeom>
        </p:spPr>
        <p:txBody>
          <a:bodyPr wrap="square">
            <a:spAutoFit/>
          </a:bodyPr>
          <a:lstStyle/>
          <a:p>
            <a:r>
              <a:rPr lang="en-US" dirty="0"/>
              <a:t>http://</a:t>
            </a:r>
            <a:r>
              <a:rPr lang="en-US" dirty="0" err="1"/>
              <a:t>en.wikipedia.org</a:t>
            </a:r>
            <a:r>
              <a:rPr lang="en-US" dirty="0"/>
              <a:t>/wiki/</a:t>
            </a:r>
            <a:r>
              <a:rPr lang="en-US" dirty="0" err="1"/>
              <a:t>File:HR_in_meiosis.svg</a:t>
            </a:r>
            <a:endParaRPr lang="en-US" dirty="0"/>
          </a:p>
        </p:txBody>
      </p:sp>
    </p:spTree>
    <p:extLst>
      <p:ext uri="{BB962C8B-B14F-4D97-AF65-F5344CB8AC3E}">
        <p14:creationId xmlns:p14="http://schemas.microsoft.com/office/powerpoint/2010/main" val="248153811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0961" y="528337"/>
            <a:ext cx="8432633" cy="5696712"/>
          </a:xfrm>
          <a:prstGeom prst="rect">
            <a:avLst/>
          </a:prstGeom>
        </p:spPr>
      </p:pic>
    </p:spTree>
    <p:extLst>
      <p:ext uri="{BB962C8B-B14F-4D97-AF65-F5344CB8AC3E}">
        <p14:creationId xmlns:p14="http://schemas.microsoft.com/office/powerpoint/2010/main" val="401054440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body" sz="half" idx="4294967295"/>
          </p:nvPr>
        </p:nvSpPr>
        <p:spPr>
          <a:xfrm>
            <a:off x="323850" y="1196975"/>
            <a:ext cx="8351838" cy="2692400"/>
          </a:xfrm>
        </p:spPr>
        <p:txBody>
          <a:bodyPr>
            <a:normAutofit lnSpcReduction="10000"/>
          </a:bodyPr>
          <a:lstStyle/>
          <a:p>
            <a:r>
              <a:rPr lang="en-NZ" sz="2800"/>
              <a:t>Distances can be derived from Multiple Sequence Alignments (MSAs).</a:t>
            </a:r>
          </a:p>
          <a:p>
            <a:r>
              <a:rPr lang="en-NZ" sz="2800"/>
              <a:t>The most basic distance is just a count of the number of sites which differ between two sequences divided by the sequence length. These are sometimes known as </a:t>
            </a:r>
            <a:r>
              <a:rPr lang="en-NZ" sz="2800" b="1"/>
              <a:t>p-distances</a:t>
            </a:r>
            <a:r>
              <a:rPr lang="en-NZ" sz="2800"/>
              <a:t>.</a:t>
            </a:r>
          </a:p>
        </p:txBody>
      </p:sp>
      <p:graphicFrame>
        <p:nvGraphicFramePr>
          <p:cNvPr id="6222" name="Group 78"/>
          <p:cNvGraphicFramePr>
            <a:graphicFrameLocks noGrp="1"/>
          </p:cNvGraphicFramePr>
          <p:nvPr/>
        </p:nvGraphicFramePr>
        <p:xfrm>
          <a:off x="755650" y="4292600"/>
          <a:ext cx="2736850" cy="2032000"/>
        </p:xfrm>
        <a:graphic>
          <a:graphicData uri="http://schemas.openxmlformats.org/drawingml/2006/table">
            <a:tbl>
              <a:tblPr/>
              <a:tblGrid>
                <a:gridCol w="647700"/>
                <a:gridCol w="2089150"/>
              </a:tblGrid>
              <a:tr h="508000">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400" b="0" i="0" u="none" strike="noStrike" cap="none" normalizeH="0" baseline="0">
                          <a:ln>
                            <a:noFill/>
                          </a:ln>
                          <a:solidFill>
                            <a:schemeClr val="tx1"/>
                          </a:solidFill>
                          <a:effectLst/>
                          <a:latin typeface="Arial" charset="0"/>
                          <a:ea typeface="ＭＳ Ｐゴシック" charset="0"/>
                          <a:cs typeface="Arial" charset="0"/>
                        </a:rPr>
                        <a:t>Cat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800" b="0" i="0" u="none" strike="noStrike" cap="none" normalizeH="0" baseline="0">
                          <a:ln>
                            <a:noFill/>
                          </a:ln>
                          <a:solidFill>
                            <a:schemeClr val="tx1"/>
                          </a:solidFill>
                          <a:effectLst/>
                          <a:latin typeface="Arial" charset="0"/>
                          <a:ea typeface="ＭＳ Ｐゴシック" charset="0"/>
                          <a:cs typeface="Arial" charset="0"/>
                        </a:rPr>
                        <a:t>ATTTGCGGTA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08000">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400" b="0" i="0" u="none" strike="noStrike" cap="none" normalizeH="0" baseline="0">
                          <a:ln>
                            <a:noFill/>
                          </a:ln>
                          <a:solidFill>
                            <a:schemeClr val="tx1"/>
                          </a:solidFill>
                          <a:effectLst/>
                          <a:latin typeface="Arial" charset="0"/>
                          <a:ea typeface="ＭＳ Ｐゴシック" charset="0"/>
                          <a:cs typeface="Arial" charset="0"/>
                        </a:rPr>
                        <a:t>Dog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800" b="0" i="0" u="none" strike="noStrike" cap="none" normalizeH="0" baseline="0">
                          <a:ln>
                            <a:noFill/>
                          </a:ln>
                          <a:solidFill>
                            <a:schemeClr val="tx1"/>
                          </a:solidFill>
                          <a:effectLst/>
                          <a:latin typeface="Arial" charset="0"/>
                          <a:ea typeface="ＭＳ Ｐゴシック" charset="0"/>
                          <a:cs typeface="Arial" charset="0"/>
                        </a:rPr>
                        <a:t>ATCTGCGATA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08000">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400" b="0" i="0" u="none" strike="noStrike" cap="none" normalizeH="0" baseline="0">
                          <a:ln>
                            <a:noFill/>
                          </a:ln>
                          <a:solidFill>
                            <a:schemeClr val="tx1"/>
                          </a:solidFill>
                          <a:effectLst/>
                          <a:latin typeface="Arial" charset="0"/>
                          <a:ea typeface="ＭＳ Ｐゴシック" charset="0"/>
                          <a:cs typeface="Arial" charset="0"/>
                        </a:rPr>
                        <a:t>Rat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800" b="0" i="0" u="none" strike="noStrike" cap="none" normalizeH="0" baseline="0">
                          <a:ln>
                            <a:noFill/>
                          </a:ln>
                          <a:solidFill>
                            <a:schemeClr val="tx1"/>
                          </a:solidFill>
                          <a:effectLst/>
                          <a:latin typeface="Arial" charset="0"/>
                          <a:ea typeface="ＭＳ Ｐゴシック" charset="0"/>
                          <a:cs typeface="Arial" charset="0"/>
                        </a:rPr>
                        <a:t>ATTGCCGTTT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08000">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400" b="0" i="0" u="none" strike="noStrike" cap="none" normalizeH="0" baseline="0">
                          <a:ln>
                            <a:noFill/>
                          </a:ln>
                          <a:solidFill>
                            <a:schemeClr val="tx1"/>
                          </a:solidFill>
                          <a:effectLst/>
                          <a:latin typeface="Arial" charset="0"/>
                          <a:ea typeface="ＭＳ Ｐゴシック" charset="0"/>
                          <a:cs typeface="Arial" charset="0"/>
                        </a:rPr>
                        <a:t>Cow</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800" b="0" i="0" u="none" strike="noStrike" cap="none" normalizeH="0" baseline="0">
                          <a:ln>
                            <a:noFill/>
                          </a:ln>
                          <a:solidFill>
                            <a:schemeClr val="tx1"/>
                          </a:solidFill>
                          <a:effectLst/>
                          <a:latin typeface="Arial" charset="0"/>
                          <a:ea typeface="ＭＳ Ｐゴシック" charset="0"/>
                          <a:cs typeface="Arial" charset="0"/>
                        </a:rPr>
                        <a:t>TTCGCTGTTT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6212" name="Line 68"/>
          <p:cNvSpPr>
            <a:spLocks noChangeShapeType="1"/>
          </p:cNvSpPr>
          <p:nvPr/>
        </p:nvSpPr>
        <p:spPr bwMode="auto">
          <a:xfrm flipV="1">
            <a:off x="1403350" y="4292600"/>
            <a:ext cx="0" cy="2016125"/>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223" name="Line 79"/>
          <p:cNvSpPr>
            <a:spLocks noChangeShapeType="1"/>
          </p:cNvSpPr>
          <p:nvPr/>
        </p:nvSpPr>
        <p:spPr bwMode="auto">
          <a:xfrm>
            <a:off x="3851275" y="5229225"/>
            <a:ext cx="1152525" cy="0"/>
          </a:xfrm>
          <a:prstGeom prst="line">
            <a:avLst/>
          </a:prstGeom>
          <a:noFill/>
          <a:ln w="38100">
            <a:solidFill>
              <a:schemeClr val="tx1"/>
            </a:solidFill>
            <a:round/>
            <a:headEnd/>
            <a:tailEnd type="triangle"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aphicFrame>
        <p:nvGraphicFramePr>
          <p:cNvPr id="6305" name="Group 161"/>
          <p:cNvGraphicFramePr>
            <a:graphicFrameLocks noGrp="1"/>
          </p:cNvGraphicFramePr>
          <p:nvPr>
            <p:ph sz="half" idx="4294967295"/>
          </p:nvPr>
        </p:nvGraphicFramePr>
        <p:xfrm>
          <a:off x="5364163" y="4149725"/>
          <a:ext cx="2879725" cy="2447926"/>
        </p:xfrm>
        <a:graphic>
          <a:graphicData uri="http://schemas.openxmlformats.org/drawingml/2006/table">
            <a:tbl>
              <a:tblPr/>
              <a:tblGrid>
                <a:gridCol w="733425"/>
                <a:gridCol w="517525"/>
                <a:gridCol w="517525"/>
                <a:gridCol w="517525"/>
                <a:gridCol w="593725"/>
              </a:tblGrid>
              <a:tr h="490538">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endParaRPr kumimoji="0" lang="en-GB" sz="14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400" b="0" i="0" u="none" strike="noStrike" cap="none" normalizeH="0" baseline="0">
                          <a:ln>
                            <a:noFill/>
                          </a:ln>
                          <a:solidFill>
                            <a:schemeClr val="tx1"/>
                          </a:solidFill>
                          <a:effectLst/>
                          <a:latin typeface="Arial" charset="0"/>
                          <a:ea typeface="ＭＳ Ｐゴシック" charset="0"/>
                          <a:cs typeface="Arial" charset="0"/>
                        </a:rPr>
                        <a:t>Cat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400" b="0" i="0" u="none" strike="noStrike" cap="none" normalizeH="0" baseline="0">
                          <a:ln>
                            <a:noFill/>
                          </a:ln>
                          <a:solidFill>
                            <a:schemeClr val="tx1"/>
                          </a:solidFill>
                          <a:effectLst/>
                          <a:latin typeface="Arial" charset="0"/>
                          <a:ea typeface="ＭＳ Ｐゴシック" charset="0"/>
                          <a:cs typeface="Arial" charset="0"/>
                        </a:rPr>
                        <a:t>Dog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400" b="0" i="0" u="none" strike="noStrike" cap="none" normalizeH="0" baseline="0">
                          <a:ln>
                            <a:noFill/>
                          </a:ln>
                          <a:solidFill>
                            <a:schemeClr val="tx1"/>
                          </a:solidFill>
                          <a:effectLst/>
                          <a:latin typeface="Arial" charset="0"/>
                          <a:ea typeface="ＭＳ Ｐゴシック" charset="0"/>
                          <a:cs typeface="Arial" charset="0"/>
                        </a:rPr>
                        <a:t>Rat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400" b="0" i="0" u="none" strike="noStrike" cap="none" normalizeH="0" baseline="0">
                          <a:ln>
                            <a:noFill/>
                          </a:ln>
                          <a:solidFill>
                            <a:schemeClr val="tx1"/>
                          </a:solidFill>
                          <a:effectLst/>
                          <a:latin typeface="Arial" charset="0"/>
                          <a:ea typeface="ＭＳ Ｐゴシック" charset="0"/>
                          <a:cs typeface="Arial" charset="0"/>
                        </a:rPr>
                        <a:t>Cow</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8950">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400" b="0" i="0" u="none" strike="noStrike" cap="none" normalizeH="0" baseline="0">
                          <a:ln>
                            <a:noFill/>
                          </a:ln>
                          <a:solidFill>
                            <a:schemeClr val="tx1"/>
                          </a:solidFill>
                          <a:effectLst/>
                          <a:latin typeface="Arial" charset="0"/>
                          <a:ea typeface="ＭＳ Ｐゴシック" charset="0"/>
                          <a:cs typeface="Arial" charset="0"/>
                        </a:rPr>
                        <a:t>Cat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400" b="0" i="0" u="none" strike="noStrike" cap="none" normalizeH="0" baseline="0">
                          <a:ln>
                            <a:noFill/>
                          </a:ln>
                          <a:solidFill>
                            <a:schemeClr val="tx1"/>
                          </a:solidFill>
                          <a:effectLst/>
                          <a:latin typeface="Arial" charset="0"/>
                          <a:ea typeface="ＭＳ Ｐゴシック" charset="0"/>
                          <a:cs typeface="Arial"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400" b="0" i="0" u="none" strike="noStrike" cap="none" normalizeH="0" baseline="0">
                          <a:ln>
                            <a:noFill/>
                          </a:ln>
                          <a:solidFill>
                            <a:schemeClr val="tx1"/>
                          </a:solidFill>
                          <a:effectLst/>
                          <a:latin typeface="Arial" charset="0"/>
                          <a:ea typeface="ＭＳ Ｐゴシック" charset="0"/>
                          <a:cs typeface="Arial" charset="0"/>
                        </a:rPr>
                        <a:t>0.2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400" b="0" i="0" u="none" strike="noStrike" cap="none" normalizeH="0" baseline="0">
                          <a:ln>
                            <a:noFill/>
                          </a:ln>
                          <a:solidFill>
                            <a:schemeClr val="tx1"/>
                          </a:solidFill>
                          <a:effectLst/>
                          <a:latin typeface="Arial" charset="0"/>
                          <a:ea typeface="ＭＳ Ｐゴシック" charset="0"/>
                          <a:cs typeface="Arial" charset="0"/>
                        </a:rPr>
                        <a:t>0.4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400" b="0" i="0" u="none" strike="noStrike" cap="none" normalizeH="0" baseline="0">
                          <a:ln>
                            <a:noFill/>
                          </a:ln>
                          <a:solidFill>
                            <a:schemeClr val="tx1"/>
                          </a:solidFill>
                          <a:effectLst/>
                          <a:latin typeface="Arial" charset="0"/>
                          <a:ea typeface="ＭＳ Ｐゴシック" charset="0"/>
                          <a:cs typeface="Arial" charset="0"/>
                        </a:rPr>
                        <a:t>0.7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8950">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400" b="0" i="0" u="none" strike="noStrike" cap="none" normalizeH="0" baseline="0">
                          <a:ln>
                            <a:noFill/>
                          </a:ln>
                          <a:solidFill>
                            <a:schemeClr val="tx1"/>
                          </a:solidFill>
                          <a:effectLst/>
                          <a:latin typeface="Arial" charset="0"/>
                          <a:ea typeface="ＭＳ Ｐゴシック" charset="0"/>
                          <a:cs typeface="Arial" charset="0"/>
                        </a:rPr>
                        <a:t>Dog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400" b="0" i="0" u="none" strike="noStrike" cap="none" normalizeH="0" baseline="0">
                          <a:ln>
                            <a:noFill/>
                          </a:ln>
                          <a:solidFill>
                            <a:schemeClr val="tx1"/>
                          </a:solidFill>
                          <a:effectLst/>
                          <a:latin typeface="Arial" charset="0"/>
                          <a:ea typeface="ＭＳ Ｐゴシック" charset="0"/>
                          <a:cs typeface="Arial" charset="0"/>
                        </a:rPr>
                        <a:t>0.2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400" b="0" i="0" u="none" strike="noStrike" cap="none" normalizeH="0" baseline="0">
                          <a:ln>
                            <a:noFill/>
                          </a:ln>
                          <a:solidFill>
                            <a:schemeClr val="tx1"/>
                          </a:solidFill>
                          <a:effectLst/>
                          <a:latin typeface="Arial" charset="0"/>
                          <a:ea typeface="ＭＳ Ｐゴシック" charset="0"/>
                          <a:cs typeface="Arial"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400" b="0" i="0" u="none" strike="noStrike" cap="none" normalizeH="0" baseline="0">
                          <a:ln>
                            <a:noFill/>
                          </a:ln>
                          <a:solidFill>
                            <a:schemeClr val="tx1"/>
                          </a:solidFill>
                          <a:effectLst/>
                          <a:latin typeface="Arial" charset="0"/>
                          <a:ea typeface="ＭＳ Ｐゴシック" charset="0"/>
                          <a:cs typeface="Arial" charset="0"/>
                        </a:rPr>
                        <a:t>0.5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400" b="0" i="0" u="none" strike="noStrike" cap="none" normalizeH="0" baseline="0">
                          <a:ln>
                            <a:noFill/>
                          </a:ln>
                          <a:solidFill>
                            <a:schemeClr val="tx1"/>
                          </a:solidFill>
                          <a:effectLst/>
                          <a:latin typeface="Arial" charset="0"/>
                          <a:ea typeface="ＭＳ Ｐゴシック" charset="0"/>
                          <a:cs typeface="Arial" charset="0"/>
                        </a:rPr>
                        <a:t>0.6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8950">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400" b="0" i="0" u="none" strike="noStrike" cap="none" normalizeH="0" baseline="0">
                          <a:ln>
                            <a:noFill/>
                          </a:ln>
                          <a:solidFill>
                            <a:schemeClr val="tx1"/>
                          </a:solidFill>
                          <a:effectLst/>
                          <a:latin typeface="Arial" charset="0"/>
                          <a:ea typeface="ＭＳ Ｐゴシック" charset="0"/>
                          <a:cs typeface="Arial" charset="0"/>
                        </a:rPr>
                        <a:t>Rat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400" b="0" i="0" u="none" strike="noStrike" cap="none" normalizeH="0" baseline="0">
                          <a:ln>
                            <a:noFill/>
                          </a:ln>
                          <a:solidFill>
                            <a:schemeClr val="tx1"/>
                          </a:solidFill>
                          <a:effectLst/>
                          <a:latin typeface="Arial" charset="0"/>
                          <a:ea typeface="ＭＳ Ｐゴシック" charset="0"/>
                          <a:cs typeface="Arial" charset="0"/>
                        </a:rPr>
                        <a:t>0.4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400" b="0" i="0" u="none" strike="noStrike" cap="none" normalizeH="0" baseline="0">
                          <a:ln>
                            <a:noFill/>
                          </a:ln>
                          <a:solidFill>
                            <a:schemeClr val="tx1"/>
                          </a:solidFill>
                          <a:effectLst/>
                          <a:latin typeface="Arial" charset="0"/>
                          <a:ea typeface="ＭＳ Ｐゴシック" charset="0"/>
                          <a:cs typeface="Arial" charset="0"/>
                        </a:rPr>
                        <a:t>0.5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400" b="0" i="0" u="none" strike="noStrike" cap="none" normalizeH="0" baseline="0">
                          <a:ln>
                            <a:noFill/>
                          </a:ln>
                          <a:solidFill>
                            <a:schemeClr val="tx1"/>
                          </a:solidFill>
                          <a:effectLst/>
                          <a:latin typeface="Arial" charset="0"/>
                          <a:ea typeface="ＭＳ Ｐゴシック" charset="0"/>
                          <a:cs typeface="Arial"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400" b="0" i="0" u="none" strike="noStrike" cap="none" normalizeH="0" baseline="0">
                          <a:ln>
                            <a:noFill/>
                          </a:ln>
                          <a:solidFill>
                            <a:schemeClr val="tx1"/>
                          </a:solidFill>
                          <a:effectLst/>
                          <a:latin typeface="Arial" charset="0"/>
                          <a:ea typeface="ＭＳ Ｐゴシック" charset="0"/>
                          <a:cs typeface="Arial" charset="0"/>
                        </a:rPr>
                        <a:t>0.3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90538">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400" b="0" i="0" u="none" strike="noStrike" cap="none" normalizeH="0" baseline="0">
                          <a:ln>
                            <a:noFill/>
                          </a:ln>
                          <a:solidFill>
                            <a:schemeClr val="tx1"/>
                          </a:solidFill>
                          <a:effectLst/>
                          <a:latin typeface="Arial" charset="0"/>
                          <a:ea typeface="ＭＳ Ｐゴシック" charset="0"/>
                          <a:cs typeface="Arial" charset="0"/>
                        </a:rPr>
                        <a:t>Cow</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400" b="0" i="0" u="none" strike="noStrike" cap="none" normalizeH="0" baseline="0">
                          <a:ln>
                            <a:noFill/>
                          </a:ln>
                          <a:solidFill>
                            <a:schemeClr val="tx1"/>
                          </a:solidFill>
                          <a:effectLst/>
                          <a:latin typeface="Arial" charset="0"/>
                          <a:ea typeface="ＭＳ Ｐゴシック" charset="0"/>
                          <a:cs typeface="Arial" charset="0"/>
                        </a:rPr>
                        <a:t>0.7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400" b="0" i="0" u="none" strike="noStrike" cap="none" normalizeH="0" baseline="0">
                          <a:ln>
                            <a:noFill/>
                          </a:ln>
                          <a:solidFill>
                            <a:schemeClr val="tx1"/>
                          </a:solidFill>
                          <a:effectLst/>
                          <a:latin typeface="Arial" charset="0"/>
                          <a:ea typeface="ＭＳ Ｐゴシック" charset="0"/>
                          <a:cs typeface="Arial" charset="0"/>
                        </a:rPr>
                        <a:t>0.6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400" b="0" i="0" u="none" strike="noStrike" cap="none" normalizeH="0" baseline="0">
                          <a:ln>
                            <a:noFill/>
                          </a:ln>
                          <a:solidFill>
                            <a:schemeClr val="tx1"/>
                          </a:solidFill>
                          <a:effectLst/>
                          <a:latin typeface="Arial" charset="0"/>
                          <a:ea typeface="ＭＳ Ｐゴシック" charset="0"/>
                          <a:cs typeface="Arial" charset="0"/>
                        </a:rPr>
                        <a:t>0.3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400" b="0" i="0" u="none" strike="noStrike" cap="none" normalizeH="0" baseline="0">
                          <a:ln>
                            <a:noFill/>
                          </a:ln>
                          <a:solidFill>
                            <a:schemeClr val="tx1"/>
                          </a:solidFill>
                          <a:effectLst/>
                          <a:latin typeface="Arial" charset="0"/>
                          <a:ea typeface="ＭＳ Ｐゴシック" charset="0"/>
                          <a:cs typeface="Arial" charset="0"/>
                        </a:rPr>
                        <a:t>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6307" name="Rectangle 163"/>
          <p:cNvSpPr>
            <a:spLocks noGrp="1" noChangeArrowheads="1"/>
          </p:cNvSpPr>
          <p:nvPr>
            <p:ph type="title"/>
          </p:nvPr>
        </p:nvSpPr>
        <p:spPr>
          <a:xfrm>
            <a:off x="457200" y="115888"/>
            <a:ext cx="8229600" cy="1371600"/>
          </a:xfrm>
        </p:spPr>
        <p:txBody>
          <a:bodyPr/>
          <a:lstStyle/>
          <a:p>
            <a:r>
              <a:rPr lang="en-NZ" sz="4000"/>
              <a:t>Where do we get distances from?</a:t>
            </a:r>
          </a:p>
        </p:txBody>
      </p:sp>
      <p:sp>
        <p:nvSpPr>
          <p:cNvPr id="8" name="Rectangle 7"/>
          <p:cNvSpPr/>
          <p:nvPr/>
        </p:nvSpPr>
        <p:spPr>
          <a:xfrm>
            <a:off x="-89116" y="6477920"/>
            <a:ext cx="9297058" cy="369332"/>
          </a:xfrm>
          <a:prstGeom prst="rect">
            <a:avLst/>
          </a:prstGeom>
        </p:spPr>
        <p:txBody>
          <a:bodyPr wrap="square">
            <a:spAutoFit/>
          </a:bodyPr>
          <a:lstStyle/>
          <a:p>
            <a:r>
              <a:rPr lang="en-US" dirty="0"/>
              <a:t>http://</a:t>
            </a:r>
            <a:r>
              <a:rPr lang="en-US" dirty="0" err="1"/>
              <a:t>www.allanwilsoncentre.ac.nz</a:t>
            </a:r>
            <a:r>
              <a:rPr lang="en-US" dirty="0"/>
              <a:t>/</a:t>
            </a:r>
            <a:r>
              <a:rPr lang="en-US" dirty="0" err="1"/>
              <a:t>massey</a:t>
            </a:r>
            <a:r>
              <a:rPr lang="en-US" dirty="0"/>
              <a:t>/</a:t>
            </a:r>
            <a:r>
              <a:rPr lang="en-US" dirty="0" err="1"/>
              <a:t>fms</a:t>
            </a:r>
            <a:r>
              <a:rPr lang="en-US" dirty="0"/>
              <a:t>/AWC/download/</a:t>
            </a:r>
            <a:r>
              <a:rPr lang="en-US" dirty="0" err="1" smtClean="0"/>
              <a:t>SK_DistanceBasedMethods.ppt</a:t>
            </a:r>
            <a:endParaRPr lang="en-US" dirty="0"/>
          </a:p>
        </p:txBody>
      </p:sp>
      <p:sp>
        <p:nvSpPr>
          <p:cNvPr id="2" name="Rectangle 1"/>
          <p:cNvSpPr/>
          <p:nvPr/>
        </p:nvSpPr>
        <p:spPr>
          <a:xfrm>
            <a:off x="1775460" y="4292598"/>
            <a:ext cx="137160" cy="858520"/>
          </a:xfrm>
          <a:prstGeom prst="rect">
            <a:avLst/>
          </a:prstGeom>
          <a:solidFill>
            <a:schemeClr val="accent1">
              <a:alpha val="2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2579799" y="4292598"/>
            <a:ext cx="137160" cy="858520"/>
          </a:xfrm>
          <a:prstGeom prst="rect">
            <a:avLst/>
          </a:prstGeom>
          <a:solidFill>
            <a:schemeClr val="accent1">
              <a:alpha val="2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1487593" y="5300136"/>
            <a:ext cx="137160" cy="858520"/>
          </a:xfrm>
          <a:prstGeom prst="rect">
            <a:avLst/>
          </a:prstGeom>
          <a:solidFill>
            <a:srgbClr val="FF0000">
              <a:alpha val="2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2266532" y="5300136"/>
            <a:ext cx="137160" cy="858520"/>
          </a:xfrm>
          <a:prstGeom prst="rect">
            <a:avLst/>
          </a:prstGeom>
          <a:solidFill>
            <a:srgbClr val="FF0000">
              <a:alpha val="2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1758526" y="5300134"/>
            <a:ext cx="137160" cy="858520"/>
          </a:xfrm>
          <a:prstGeom prst="rect">
            <a:avLst/>
          </a:prstGeom>
          <a:solidFill>
            <a:srgbClr val="FF0000">
              <a:alpha val="2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698039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0961" y="528337"/>
            <a:ext cx="8432633" cy="5696712"/>
          </a:xfrm>
          <a:prstGeom prst="rect">
            <a:avLst/>
          </a:prstGeom>
        </p:spPr>
      </p:pic>
    </p:spTree>
    <p:extLst>
      <p:ext uri="{BB962C8B-B14F-4D97-AF65-F5344CB8AC3E}">
        <p14:creationId xmlns:p14="http://schemas.microsoft.com/office/powerpoint/2010/main" val="14181902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24020"/>
            <a:ext cx="9144000" cy="6897010"/>
          </a:xfrm>
          <a:prstGeom prst="rect">
            <a:avLst/>
          </a:prstGeom>
        </p:spPr>
      </p:pic>
    </p:spTree>
    <p:extLst>
      <p:ext uri="{BB962C8B-B14F-4D97-AF65-F5344CB8AC3E}">
        <p14:creationId xmlns:p14="http://schemas.microsoft.com/office/powerpoint/2010/main" val="320362921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03200"/>
            <a:ext cx="9144000" cy="6446520"/>
          </a:xfrm>
          <a:prstGeom prst="rect">
            <a:avLst/>
          </a:prstGeom>
        </p:spPr>
      </p:pic>
    </p:spTree>
    <p:extLst>
      <p:ext uri="{BB962C8B-B14F-4D97-AF65-F5344CB8AC3E}">
        <p14:creationId xmlns:p14="http://schemas.microsoft.com/office/powerpoint/2010/main" val="141819024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p:txBody>
          <a:bodyPr/>
          <a:lstStyle/>
          <a:p>
            <a:r>
              <a:rPr lang="en-NZ" sz="4000"/>
              <a:t>Perfectly </a:t>
            </a:r>
            <a:r>
              <a:rPr lang="ja-JP" altLang="en-NZ" sz="4000">
                <a:latin typeface="Arial"/>
              </a:rPr>
              <a:t>“</a:t>
            </a:r>
            <a:r>
              <a:rPr lang="en-NZ" sz="4000"/>
              <a:t>tree-like</a:t>
            </a:r>
            <a:r>
              <a:rPr lang="ja-JP" altLang="en-NZ" sz="4000">
                <a:latin typeface="Arial"/>
              </a:rPr>
              <a:t>”</a:t>
            </a:r>
            <a:r>
              <a:rPr lang="en-NZ" sz="4000"/>
              <a:t> distances</a:t>
            </a:r>
          </a:p>
        </p:txBody>
      </p:sp>
      <p:graphicFrame>
        <p:nvGraphicFramePr>
          <p:cNvPr id="162819" name="Group 3"/>
          <p:cNvGraphicFramePr>
            <a:graphicFrameLocks noGrp="1"/>
          </p:cNvGraphicFramePr>
          <p:nvPr/>
        </p:nvGraphicFramePr>
        <p:xfrm>
          <a:off x="1403350" y="2708275"/>
          <a:ext cx="2808288" cy="1944688"/>
        </p:xfrm>
        <a:graphic>
          <a:graphicData uri="http://schemas.openxmlformats.org/drawingml/2006/table">
            <a:tbl>
              <a:tblPr/>
              <a:tblGrid>
                <a:gridCol w="701675"/>
                <a:gridCol w="703263"/>
                <a:gridCol w="700087"/>
                <a:gridCol w="703263"/>
              </a:tblGrid>
              <a:tr h="503238">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endParaRPr kumimoji="0" lang="en-GB" sz="1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cap="flat">
                      <a:noFill/>
                    </a:lnL>
                    <a:lnR w="12700" cap="flat" cmpd="sng" algn="ctr">
                      <a:solidFill>
                        <a:schemeClr val="tx1"/>
                      </a:solidFill>
                      <a:prstDash val="solid"/>
                      <a:round/>
                      <a:headEnd type="none" w="med" len="med"/>
                      <a:tailEnd type="none" w="med" len="med"/>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800" b="0" i="0" u="none" strike="noStrike" cap="none" normalizeH="0" baseline="0">
                          <a:ln>
                            <a:noFill/>
                          </a:ln>
                          <a:solidFill>
                            <a:schemeClr val="tx1"/>
                          </a:solidFill>
                          <a:effectLst/>
                          <a:latin typeface="Arial" charset="0"/>
                          <a:ea typeface="ＭＳ Ｐゴシック" charset="0"/>
                          <a:cs typeface="Arial" charset="0"/>
                        </a:rPr>
                        <a:t>Cat</a:t>
                      </a:r>
                    </a:p>
                  </a:txBody>
                  <a:tcPr horzOverflow="overflow">
                    <a:lnL w="12700" cap="flat" cmpd="sng" algn="ctr">
                      <a:solidFill>
                        <a:schemeClr val="tx1"/>
                      </a:solidFill>
                      <a:prstDash val="solid"/>
                      <a:round/>
                      <a:headEnd type="none" w="med" len="med"/>
                      <a:tailEnd type="none" w="med" len="med"/>
                    </a:lnL>
                    <a:lnR>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800" b="0" i="0" u="none" strike="noStrike" cap="none" normalizeH="0" baseline="0">
                          <a:ln>
                            <a:noFill/>
                          </a:ln>
                          <a:solidFill>
                            <a:schemeClr val="tx1"/>
                          </a:solidFill>
                          <a:effectLst/>
                          <a:latin typeface="Arial" charset="0"/>
                          <a:ea typeface="ＭＳ Ｐゴシック" charset="0"/>
                          <a:cs typeface="Arial" charset="0"/>
                        </a:rPr>
                        <a:t>Dog</a:t>
                      </a:r>
                    </a:p>
                  </a:txBody>
                  <a:tcPr horzOverflow="overflow">
                    <a:lnL>
                      <a:noFill/>
                    </a:lnL>
                    <a:lnR>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800" b="0" i="0" u="none" strike="noStrike" cap="none" normalizeH="0" baseline="0">
                          <a:ln>
                            <a:noFill/>
                          </a:ln>
                          <a:solidFill>
                            <a:schemeClr val="tx1"/>
                          </a:solidFill>
                          <a:effectLst/>
                          <a:latin typeface="Arial" charset="0"/>
                          <a:ea typeface="ＭＳ Ｐゴシック" charset="0"/>
                          <a:cs typeface="Arial" charset="0"/>
                        </a:rPr>
                        <a:t>Rat</a:t>
                      </a:r>
                    </a:p>
                  </a:txBody>
                  <a:tcPr horzOverflow="overflow">
                    <a:lnL>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r>
              <a:tr h="482600">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800" b="0" i="0" u="none" strike="noStrike" cap="none" normalizeH="0" baseline="0">
                          <a:ln>
                            <a:noFill/>
                          </a:ln>
                          <a:solidFill>
                            <a:schemeClr val="tx1"/>
                          </a:solidFill>
                          <a:effectLst/>
                          <a:latin typeface="Arial" charset="0"/>
                          <a:ea typeface="ＭＳ Ｐゴシック" charset="0"/>
                          <a:cs typeface="Arial" charset="0"/>
                        </a:rPr>
                        <a:t>Dog</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800" b="0" i="0" u="none" strike="noStrike" cap="none" normalizeH="0" baseline="0">
                          <a:ln>
                            <a:noFill/>
                          </a:ln>
                          <a:solidFill>
                            <a:schemeClr val="tx1"/>
                          </a:solidFill>
                          <a:effectLst/>
                          <a:latin typeface="Arial" charset="0"/>
                          <a:ea typeface="ＭＳ Ｐゴシック" charset="0"/>
                          <a:cs typeface="Arial" charset="0"/>
                        </a:rPr>
                        <a:t>3</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endParaRPr kumimoji="0" lang="en-GB" sz="1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endParaRPr kumimoji="0" lang="en-GB" sz="1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a:noFill/>
                    </a:lnL>
                    <a:lnR cap="flat">
                      <a:noFill/>
                    </a:lnR>
                    <a:lnT w="12700" cap="flat" cmpd="sng" algn="ctr">
                      <a:solidFill>
                        <a:schemeClr val="tx1"/>
                      </a:solidFill>
                      <a:prstDash val="solid"/>
                      <a:round/>
                      <a:headEnd type="none" w="med" len="med"/>
                      <a:tailEnd type="none" w="med" len="med"/>
                    </a:lnT>
                    <a:lnB>
                      <a:noFill/>
                    </a:lnB>
                    <a:lnTlToBr>
                      <a:noFill/>
                    </a:lnTlToBr>
                    <a:lnBlToTr>
                      <a:noFill/>
                    </a:lnBlToTr>
                    <a:noFill/>
                  </a:tcPr>
                </a:tc>
              </a:tr>
              <a:tr h="476250">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800" b="0" i="0" u="none" strike="noStrike" cap="none" normalizeH="0" baseline="0">
                          <a:ln>
                            <a:noFill/>
                          </a:ln>
                          <a:solidFill>
                            <a:schemeClr val="tx1"/>
                          </a:solidFill>
                          <a:effectLst/>
                          <a:latin typeface="Arial" charset="0"/>
                          <a:ea typeface="ＭＳ Ｐゴシック" charset="0"/>
                          <a:cs typeface="Arial" charset="0"/>
                        </a:rPr>
                        <a:t>Rat</a:t>
                      </a:r>
                    </a:p>
                  </a:txBody>
                  <a:tcPr horzOverflow="overflow">
                    <a:lnL cap="flat">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800" b="0" i="0" u="none" strike="noStrike" cap="none" normalizeH="0" baseline="0">
                          <a:ln>
                            <a:noFill/>
                          </a:ln>
                          <a:solidFill>
                            <a:schemeClr val="tx1"/>
                          </a:solidFill>
                          <a:effectLst/>
                          <a:latin typeface="Arial" charset="0"/>
                          <a:ea typeface="ＭＳ Ｐゴシック" charset="0"/>
                          <a:cs typeface="Arial" charset="0"/>
                        </a:rPr>
                        <a:t>4</a:t>
                      </a:r>
                    </a:p>
                  </a:txBody>
                  <a:tcP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800" b="0" i="0" u="none" strike="noStrike" cap="none" normalizeH="0" baseline="0">
                          <a:ln>
                            <a:noFill/>
                          </a:ln>
                          <a:solidFill>
                            <a:schemeClr val="tx1"/>
                          </a:solidFill>
                          <a:effectLst/>
                          <a:latin typeface="Arial" charset="0"/>
                          <a:ea typeface="ＭＳ Ｐゴシック" charset="0"/>
                          <a:cs typeface="Arial" charset="0"/>
                        </a:rPr>
                        <a:t>5</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endParaRPr kumimoji="0" lang="en-GB" sz="1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a:noFill/>
                    </a:lnL>
                    <a:lnR cap="flat">
                      <a:noFill/>
                    </a:lnR>
                    <a:lnT>
                      <a:noFill/>
                    </a:lnT>
                    <a:lnB>
                      <a:noFill/>
                    </a:lnB>
                    <a:lnTlToBr>
                      <a:noFill/>
                    </a:lnTlToBr>
                    <a:lnBlToTr>
                      <a:noFill/>
                    </a:lnBlToTr>
                    <a:noFill/>
                  </a:tcPr>
                </a:tc>
              </a:tr>
              <a:tr h="482600">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800" b="0" i="0" u="none" strike="noStrike" cap="none" normalizeH="0" baseline="0">
                          <a:ln>
                            <a:noFill/>
                          </a:ln>
                          <a:solidFill>
                            <a:schemeClr val="tx1"/>
                          </a:solidFill>
                          <a:effectLst/>
                          <a:latin typeface="Arial" charset="0"/>
                          <a:ea typeface="ＭＳ Ｐゴシック" charset="0"/>
                          <a:cs typeface="Arial" charset="0"/>
                        </a:rPr>
                        <a:t>Cow</a:t>
                      </a:r>
                    </a:p>
                  </a:txBody>
                  <a:tcPr horzOverflow="overflow">
                    <a:lnL cap="flat">
                      <a:noFill/>
                    </a:lnL>
                    <a:lnR w="12700" cap="flat" cmpd="sng" algn="ctr">
                      <a:solidFill>
                        <a:schemeClr val="tx1"/>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800" b="0" i="0" u="none" strike="noStrike" cap="none" normalizeH="0" baseline="0">
                          <a:ln>
                            <a:noFill/>
                          </a:ln>
                          <a:solidFill>
                            <a:schemeClr val="tx1"/>
                          </a:solidFill>
                          <a:effectLst/>
                          <a:latin typeface="Arial" charset="0"/>
                          <a:ea typeface="ＭＳ Ｐゴシック" charset="0"/>
                          <a:cs typeface="Arial" charset="0"/>
                        </a:rPr>
                        <a:t>6</a:t>
                      </a:r>
                    </a:p>
                  </a:txBody>
                  <a:tcPr horzOverflow="overflow">
                    <a:lnL w="12700" cap="flat" cmpd="sng" algn="ctr">
                      <a:solidFill>
                        <a:schemeClr val="tx1"/>
                      </a:solidFill>
                      <a:prstDash val="solid"/>
                      <a:round/>
                      <a:headEnd type="none" w="med" len="med"/>
                      <a:tailEnd type="none" w="med" len="med"/>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800" b="0" i="0" u="none" strike="noStrike" cap="none" normalizeH="0" baseline="0">
                          <a:ln>
                            <a:noFill/>
                          </a:ln>
                          <a:solidFill>
                            <a:schemeClr val="tx1"/>
                          </a:solidFill>
                          <a:effectLst/>
                          <a:latin typeface="Arial" charset="0"/>
                          <a:ea typeface="ＭＳ Ｐゴシック" charset="0"/>
                          <a:cs typeface="Arial" charset="0"/>
                        </a:rPr>
                        <a:t>7</a:t>
                      </a:r>
                    </a:p>
                  </a:txBody>
                  <a:tcPr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800" b="0" i="0" u="none" strike="noStrike" cap="none" normalizeH="0" baseline="0">
                          <a:ln>
                            <a:noFill/>
                          </a:ln>
                          <a:solidFill>
                            <a:schemeClr val="tx1"/>
                          </a:solidFill>
                          <a:effectLst/>
                          <a:latin typeface="Arial" charset="0"/>
                          <a:ea typeface="ＭＳ Ｐゴシック" charset="0"/>
                          <a:cs typeface="Arial" charset="0"/>
                        </a:rPr>
                        <a:t>6</a:t>
                      </a:r>
                    </a:p>
                  </a:txBody>
                  <a:tcPr horzOverflow="overflow">
                    <a:lnL>
                      <a:noFill/>
                    </a:lnL>
                    <a:lnR cap="flat">
                      <a:noFill/>
                    </a:lnR>
                    <a:lnT>
                      <a:noFill/>
                    </a:lnT>
                    <a:lnB cap="flat">
                      <a:noFill/>
                    </a:lnB>
                    <a:lnTlToBr>
                      <a:noFill/>
                    </a:lnTlToBr>
                    <a:lnBlToTr>
                      <a:noFill/>
                    </a:lnBlToTr>
                    <a:noFill/>
                  </a:tcPr>
                </a:tc>
              </a:tr>
            </a:tbl>
          </a:graphicData>
        </a:graphic>
      </p:graphicFrame>
      <p:sp>
        <p:nvSpPr>
          <p:cNvPr id="162854" name="Line 38"/>
          <p:cNvSpPr>
            <a:spLocks noChangeShapeType="1"/>
          </p:cNvSpPr>
          <p:nvPr/>
        </p:nvSpPr>
        <p:spPr bwMode="auto">
          <a:xfrm>
            <a:off x="4356100" y="3787775"/>
            <a:ext cx="863600" cy="0"/>
          </a:xfrm>
          <a:prstGeom prst="line">
            <a:avLst/>
          </a:prstGeom>
          <a:noFill/>
          <a:ln w="76200">
            <a:solidFill>
              <a:schemeClr val="tx1"/>
            </a:solidFill>
            <a:round/>
            <a:headEnd/>
            <a:tailEnd type="stealth" w="lg"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2855" name="Line 39"/>
          <p:cNvSpPr>
            <a:spLocks noChangeShapeType="1"/>
          </p:cNvSpPr>
          <p:nvPr/>
        </p:nvSpPr>
        <p:spPr bwMode="auto">
          <a:xfrm>
            <a:off x="5722938" y="3211513"/>
            <a:ext cx="360362" cy="360362"/>
          </a:xfrm>
          <a:prstGeom prst="line">
            <a:avLst/>
          </a:prstGeom>
          <a:noFill/>
          <a:ln w="2857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2856" name="Line 40"/>
          <p:cNvSpPr>
            <a:spLocks noChangeShapeType="1"/>
          </p:cNvSpPr>
          <p:nvPr/>
        </p:nvSpPr>
        <p:spPr bwMode="auto">
          <a:xfrm flipH="1">
            <a:off x="5580063" y="3571875"/>
            <a:ext cx="503237" cy="792163"/>
          </a:xfrm>
          <a:prstGeom prst="line">
            <a:avLst/>
          </a:prstGeom>
          <a:noFill/>
          <a:ln w="2857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2857" name="Line 41"/>
          <p:cNvSpPr>
            <a:spLocks noChangeShapeType="1"/>
          </p:cNvSpPr>
          <p:nvPr/>
        </p:nvSpPr>
        <p:spPr bwMode="auto">
          <a:xfrm>
            <a:off x="6588125" y="3571875"/>
            <a:ext cx="1008063" cy="1152525"/>
          </a:xfrm>
          <a:prstGeom prst="line">
            <a:avLst/>
          </a:prstGeom>
          <a:noFill/>
          <a:ln w="2857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2858" name="Line 42"/>
          <p:cNvSpPr>
            <a:spLocks noChangeShapeType="1"/>
          </p:cNvSpPr>
          <p:nvPr/>
        </p:nvSpPr>
        <p:spPr bwMode="auto">
          <a:xfrm>
            <a:off x="6083300" y="3571875"/>
            <a:ext cx="504825" cy="0"/>
          </a:xfrm>
          <a:prstGeom prst="line">
            <a:avLst/>
          </a:prstGeom>
          <a:noFill/>
          <a:ln w="2857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2859" name="Line 43"/>
          <p:cNvSpPr>
            <a:spLocks noChangeShapeType="1"/>
          </p:cNvSpPr>
          <p:nvPr/>
        </p:nvSpPr>
        <p:spPr bwMode="auto">
          <a:xfrm flipV="1">
            <a:off x="6588125" y="2924175"/>
            <a:ext cx="647700" cy="647700"/>
          </a:xfrm>
          <a:prstGeom prst="line">
            <a:avLst/>
          </a:prstGeom>
          <a:noFill/>
          <a:ln w="2857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2860" name="Rectangle 44"/>
          <p:cNvSpPr>
            <a:spLocks noChangeArrowheads="1"/>
          </p:cNvSpPr>
          <p:nvPr/>
        </p:nvSpPr>
        <p:spPr bwMode="auto">
          <a:xfrm>
            <a:off x="5291138" y="2779713"/>
            <a:ext cx="53975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20000"/>
              </a:spcBef>
            </a:pPr>
            <a:r>
              <a:rPr lang="en-NZ">
                <a:latin typeface="Arial" charset="0"/>
              </a:rPr>
              <a:t>Cat</a:t>
            </a:r>
          </a:p>
        </p:txBody>
      </p:sp>
      <p:sp>
        <p:nvSpPr>
          <p:cNvPr id="162861" name="Rectangle 45"/>
          <p:cNvSpPr>
            <a:spLocks noChangeArrowheads="1"/>
          </p:cNvSpPr>
          <p:nvPr/>
        </p:nvSpPr>
        <p:spPr bwMode="auto">
          <a:xfrm>
            <a:off x="5219700" y="4364038"/>
            <a:ext cx="60325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20000"/>
              </a:spcBef>
            </a:pPr>
            <a:r>
              <a:rPr lang="en-NZ">
                <a:latin typeface="Arial" charset="0"/>
              </a:rPr>
              <a:t>Dog</a:t>
            </a:r>
          </a:p>
        </p:txBody>
      </p:sp>
      <p:sp>
        <p:nvSpPr>
          <p:cNvPr id="162862" name="Rectangle 46"/>
          <p:cNvSpPr>
            <a:spLocks noChangeArrowheads="1"/>
          </p:cNvSpPr>
          <p:nvPr/>
        </p:nvSpPr>
        <p:spPr bwMode="auto">
          <a:xfrm>
            <a:off x="7235825" y="2779713"/>
            <a:ext cx="53975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NZ">
                <a:latin typeface="Arial" charset="0"/>
              </a:rPr>
              <a:t>Rat</a:t>
            </a:r>
          </a:p>
        </p:txBody>
      </p:sp>
      <p:sp>
        <p:nvSpPr>
          <p:cNvPr id="162863" name="Rectangle 47"/>
          <p:cNvSpPr>
            <a:spLocks noChangeArrowheads="1"/>
          </p:cNvSpPr>
          <p:nvPr/>
        </p:nvSpPr>
        <p:spPr bwMode="auto">
          <a:xfrm>
            <a:off x="7307263" y="4724400"/>
            <a:ext cx="64135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NZ">
                <a:latin typeface="Arial" charset="0"/>
              </a:rPr>
              <a:t>Cow</a:t>
            </a:r>
          </a:p>
        </p:txBody>
      </p:sp>
      <p:sp>
        <p:nvSpPr>
          <p:cNvPr id="162864" name="Text Box 48"/>
          <p:cNvSpPr txBox="1">
            <a:spLocks noChangeArrowheads="1"/>
          </p:cNvSpPr>
          <p:nvPr/>
        </p:nvSpPr>
        <p:spPr bwMode="auto">
          <a:xfrm>
            <a:off x="5795963" y="3138488"/>
            <a:ext cx="279400" cy="304800"/>
          </a:xfrm>
          <a:prstGeom prst="rect">
            <a:avLst/>
          </a:prstGeom>
          <a:noFill/>
          <a:ln>
            <a:noFill/>
          </a:ln>
          <a:effectLst/>
          <a:extLst>
            <a:ext uri="{909E8E84-426E-40dd-AFC4-6F175D3DCCD1}">
              <a14:hiddenFill xmlns="" xmlns:a14="http://schemas.microsoft.com/office/drawing/2010/main">
                <a:gradFill rotWithShape="1">
                  <a:gsLst>
                    <a:gs pos="0">
                      <a:srgbClr val="00CCFF">
                        <a:gamma/>
                        <a:shade val="46275"/>
                        <a:invGamma/>
                      </a:srgbClr>
                    </a:gs>
                    <a:gs pos="50000">
                      <a:srgbClr val="00CCFF"/>
                    </a:gs>
                    <a:gs pos="100000">
                      <a:srgbClr val="00CCFF">
                        <a:gamma/>
                        <a:shade val="46275"/>
                        <a:invGamma/>
                      </a:srgbClr>
                    </a:gs>
                  </a:gsLst>
                  <a:lin ang="5400000" scaled="1"/>
                </a:gradFill>
              </a14:hiddenFill>
            </a:ext>
            <a:ext uri="{91240B29-F687-4f45-9708-019B960494DF}">
              <a14:hiddenLine xmlns="" xmlns:a14="http://schemas.microsoft.com/office/drawing/2010/main" w="2857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spAutoFit/>
          </a:bodyPr>
          <a:lstStyle/>
          <a:p>
            <a:r>
              <a:rPr lang="en-NZ" sz="1400">
                <a:latin typeface="Arial" charset="0"/>
              </a:rPr>
              <a:t>1</a:t>
            </a:r>
          </a:p>
        </p:txBody>
      </p:sp>
      <p:sp>
        <p:nvSpPr>
          <p:cNvPr id="162865" name="Text Box 49"/>
          <p:cNvSpPr txBox="1">
            <a:spLocks noChangeArrowheads="1"/>
          </p:cNvSpPr>
          <p:nvPr/>
        </p:nvSpPr>
        <p:spPr bwMode="auto">
          <a:xfrm>
            <a:off x="6156325" y="3284538"/>
            <a:ext cx="306388" cy="304800"/>
          </a:xfrm>
          <a:prstGeom prst="rect">
            <a:avLst/>
          </a:prstGeom>
          <a:noFill/>
          <a:ln>
            <a:noFill/>
          </a:ln>
          <a:effectLst/>
          <a:extLst>
            <a:ext uri="{909E8E84-426E-40dd-AFC4-6F175D3DCCD1}">
              <a14:hiddenFill xmlns="" xmlns:a14="http://schemas.microsoft.com/office/drawing/2010/main">
                <a:gradFill rotWithShape="1">
                  <a:gsLst>
                    <a:gs pos="0">
                      <a:srgbClr val="00CCFF">
                        <a:gamma/>
                        <a:shade val="46275"/>
                        <a:invGamma/>
                      </a:srgbClr>
                    </a:gs>
                    <a:gs pos="50000">
                      <a:srgbClr val="00CCFF"/>
                    </a:gs>
                    <a:gs pos="100000">
                      <a:srgbClr val="00CCFF">
                        <a:gamma/>
                        <a:shade val="46275"/>
                        <a:invGamma/>
                      </a:srgbClr>
                    </a:gs>
                  </a:gsLst>
                  <a:lin ang="5400000" scaled="1"/>
                </a:gradFill>
              </a14:hiddenFill>
            </a:ext>
            <a:ext uri="{91240B29-F687-4f45-9708-019B960494DF}">
              <a14:hiddenLine xmlns="" xmlns:a14="http://schemas.microsoft.com/office/drawing/2010/main" w="2857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000" tIns="46800" rIns="90000" bIns="46800">
            <a:spAutoFit/>
          </a:bodyPr>
          <a:lstStyle/>
          <a:p>
            <a:r>
              <a:rPr lang="en-NZ" sz="1400">
                <a:latin typeface="Arial" charset="0"/>
              </a:rPr>
              <a:t>1</a:t>
            </a:r>
          </a:p>
        </p:txBody>
      </p:sp>
      <p:sp>
        <p:nvSpPr>
          <p:cNvPr id="162866" name="Text Box 50"/>
          <p:cNvSpPr txBox="1">
            <a:spLocks noChangeArrowheads="1"/>
          </p:cNvSpPr>
          <p:nvPr/>
        </p:nvSpPr>
        <p:spPr bwMode="auto">
          <a:xfrm>
            <a:off x="6659563" y="3051175"/>
            <a:ext cx="279400" cy="304800"/>
          </a:xfrm>
          <a:prstGeom prst="rect">
            <a:avLst/>
          </a:prstGeom>
          <a:noFill/>
          <a:ln>
            <a:noFill/>
          </a:ln>
          <a:effectLst/>
          <a:extLst>
            <a:ext uri="{909E8E84-426E-40dd-AFC4-6F175D3DCCD1}">
              <a14:hiddenFill xmlns="" xmlns:a14="http://schemas.microsoft.com/office/drawing/2010/main">
                <a:gradFill rotWithShape="1">
                  <a:gsLst>
                    <a:gs pos="0">
                      <a:srgbClr val="00CCFF">
                        <a:gamma/>
                        <a:shade val="46275"/>
                        <a:invGamma/>
                      </a:srgbClr>
                    </a:gs>
                    <a:gs pos="50000">
                      <a:srgbClr val="00CCFF"/>
                    </a:gs>
                    <a:gs pos="100000">
                      <a:srgbClr val="00CCFF">
                        <a:gamma/>
                        <a:shade val="46275"/>
                        <a:invGamma/>
                      </a:srgbClr>
                    </a:gs>
                  </a:gsLst>
                  <a:lin ang="5400000" scaled="1"/>
                </a:gradFill>
              </a14:hiddenFill>
            </a:ext>
            <a:ext uri="{91240B29-F687-4f45-9708-019B960494DF}">
              <a14:hiddenLine xmlns="" xmlns:a14="http://schemas.microsoft.com/office/drawing/2010/main" w="2857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spAutoFit/>
          </a:bodyPr>
          <a:lstStyle/>
          <a:p>
            <a:r>
              <a:rPr lang="en-NZ" sz="1400">
                <a:latin typeface="Arial" charset="0"/>
              </a:rPr>
              <a:t>2</a:t>
            </a:r>
          </a:p>
        </p:txBody>
      </p:sp>
      <p:sp>
        <p:nvSpPr>
          <p:cNvPr id="162867" name="Text Box 51"/>
          <p:cNvSpPr txBox="1">
            <a:spLocks noChangeArrowheads="1"/>
          </p:cNvSpPr>
          <p:nvPr/>
        </p:nvSpPr>
        <p:spPr bwMode="auto">
          <a:xfrm>
            <a:off x="5803900" y="3859213"/>
            <a:ext cx="279400" cy="304800"/>
          </a:xfrm>
          <a:prstGeom prst="rect">
            <a:avLst/>
          </a:prstGeom>
          <a:noFill/>
          <a:ln>
            <a:noFill/>
          </a:ln>
          <a:effectLst/>
          <a:extLst>
            <a:ext uri="{909E8E84-426E-40dd-AFC4-6F175D3DCCD1}">
              <a14:hiddenFill xmlns="" xmlns:a14="http://schemas.microsoft.com/office/drawing/2010/main">
                <a:gradFill rotWithShape="1">
                  <a:gsLst>
                    <a:gs pos="0">
                      <a:srgbClr val="00CCFF">
                        <a:gamma/>
                        <a:shade val="46275"/>
                        <a:invGamma/>
                      </a:srgbClr>
                    </a:gs>
                    <a:gs pos="50000">
                      <a:srgbClr val="00CCFF"/>
                    </a:gs>
                    <a:gs pos="100000">
                      <a:srgbClr val="00CCFF">
                        <a:gamma/>
                        <a:shade val="46275"/>
                        <a:invGamma/>
                      </a:srgbClr>
                    </a:gs>
                  </a:gsLst>
                  <a:lin ang="5400000" scaled="1"/>
                </a:gradFill>
              </a14:hiddenFill>
            </a:ext>
            <a:ext uri="{91240B29-F687-4f45-9708-019B960494DF}">
              <a14:hiddenLine xmlns="" xmlns:a14="http://schemas.microsoft.com/office/drawing/2010/main" w="2857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spAutoFit/>
          </a:bodyPr>
          <a:lstStyle/>
          <a:p>
            <a:r>
              <a:rPr lang="en-NZ" sz="1400">
                <a:latin typeface="Arial" charset="0"/>
              </a:rPr>
              <a:t>2</a:t>
            </a:r>
          </a:p>
        </p:txBody>
      </p:sp>
      <p:sp>
        <p:nvSpPr>
          <p:cNvPr id="162868" name="Text Box 52"/>
          <p:cNvSpPr txBox="1">
            <a:spLocks noChangeArrowheads="1"/>
          </p:cNvSpPr>
          <p:nvPr/>
        </p:nvSpPr>
        <p:spPr bwMode="auto">
          <a:xfrm>
            <a:off x="6948488" y="3859213"/>
            <a:ext cx="279400" cy="304800"/>
          </a:xfrm>
          <a:prstGeom prst="rect">
            <a:avLst/>
          </a:prstGeom>
          <a:noFill/>
          <a:ln>
            <a:noFill/>
          </a:ln>
          <a:effectLst/>
          <a:extLst>
            <a:ext uri="{909E8E84-426E-40dd-AFC4-6F175D3DCCD1}">
              <a14:hiddenFill xmlns="" xmlns:a14="http://schemas.microsoft.com/office/drawing/2010/main">
                <a:gradFill rotWithShape="1">
                  <a:gsLst>
                    <a:gs pos="0">
                      <a:srgbClr val="00CCFF">
                        <a:gamma/>
                        <a:shade val="46275"/>
                        <a:invGamma/>
                      </a:srgbClr>
                    </a:gs>
                    <a:gs pos="50000">
                      <a:srgbClr val="00CCFF"/>
                    </a:gs>
                    <a:gs pos="100000">
                      <a:srgbClr val="00CCFF">
                        <a:gamma/>
                        <a:shade val="46275"/>
                        <a:invGamma/>
                      </a:srgbClr>
                    </a:gs>
                  </a:gsLst>
                  <a:lin ang="5400000" scaled="1"/>
                </a:gradFill>
              </a14:hiddenFill>
            </a:ext>
            <a:ext uri="{91240B29-F687-4f45-9708-019B960494DF}">
              <a14:hiddenLine xmlns="" xmlns:a14="http://schemas.microsoft.com/office/drawing/2010/main" w="2857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spAutoFit/>
          </a:bodyPr>
          <a:lstStyle/>
          <a:p>
            <a:r>
              <a:rPr lang="en-NZ" sz="1400">
                <a:latin typeface="Arial" charset="0"/>
              </a:rPr>
              <a:t>4</a:t>
            </a:r>
          </a:p>
        </p:txBody>
      </p:sp>
      <p:sp>
        <p:nvSpPr>
          <p:cNvPr id="162869" name="Rectangle 53"/>
          <p:cNvSpPr>
            <a:spLocks noChangeArrowheads="1"/>
          </p:cNvSpPr>
          <p:nvPr/>
        </p:nvSpPr>
        <p:spPr bwMode="auto">
          <a:xfrm>
            <a:off x="2124075" y="3213100"/>
            <a:ext cx="287338" cy="360363"/>
          </a:xfrm>
          <a:prstGeom prst="rect">
            <a:avLst/>
          </a:prstGeom>
          <a:noFill/>
          <a:ln w="28575">
            <a:solidFill>
              <a:srgbClr val="008000"/>
            </a:solidFill>
            <a:miter lim="800000"/>
            <a:headEnd/>
            <a:tailEnd/>
          </a:ln>
          <a:effectLst/>
          <a:extLst>
            <a:ext uri="{909E8E84-426E-40dd-AFC4-6F175D3DCCD1}">
              <a14:hiddenFill xmlns="" xmlns:a14="http://schemas.microsoft.com/office/drawing/2010/main">
                <a:solidFill>
                  <a:srgbClr val="00CCFF"/>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000" tIns="46800" rIns="90000" bIns="46800" anchor="ctr">
            <a:spAutoFit/>
          </a:bodyPr>
          <a:lstStyle/>
          <a:p>
            <a:endParaRPr lang="en-US"/>
          </a:p>
        </p:txBody>
      </p:sp>
      <p:sp>
        <p:nvSpPr>
          <p:cNvPr id="162870" name="Line 54"/>
          <p:cNvSpPr>
            <a:spLocks noChangeShapeType="1"/>
          </p:cNvSpPr>
          <p:nvPr/>
        </p:nvSpPr>
        <p:spPr bwMode="auto">
          <a:xfrm>
            <a:off x="5651500" y="3213100"/>
            <a:ext cx="360363" cy="360363"/>
          </a:xfrm>
          <a:prstGeom prst="line">
            <a:avLst/>
          </a:prstGeom>
          <a:noFill/>
          <a:ln w="28575">
            <a:solidFill>
              <a:srgbClr val="008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000" tIns="46800" rIns="90000" bIns="46800">
            <a:spAutoFit/>
          </a:bodyPr>
          <a:lstStyle/>
          <a:p>
            <a:endParaRPr lang="en-US"/>
          </a:p>
        </p:txBody>
      </p:sp>
      <p:sp>
        <p:nvSpPr>
          <p:cNvPr id="162871" name="Line 55"/>
          <p:cNvSpPr>
            <a:spLocks noChangeShapeType="1"/>
          </p:cNvSpPr>
          <p:nvPr/>
        </p:nvSpPr>
        <p:spPr bwMode="auto">
          <a:xfrm flipH="1">
            <a:off x="5580063" y="3632200"/>
            <a:ext cx="407987" cy="660400"/>
          </a:xfrm>
          <a:prstGeom prst="line">
            <a:avLst/>
          </a:prstGeom>
          <a:noFill/>
          <a:ln w="28575">
            <a:solidFill>
              <a:srgbClr val="008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000" tIns="46800" rIns="90000" bIns="46800">
            <a:spAutoFit/>
          </a:bodyPr>
          <a:lstStyle/>
          <a:p>
            <a:endParaRPr lang="en-US"/>
          </a:p>
        </p:txBody>
      </p:sp>
      <p:sp>
        <p:nvSpPr>
          <p:cNvPr id="2" name="Rectangle 1"/>
          <p:cNvSpPr/>
          <p:nvPr/>
        </p:nvSpPr>
        <p:spPr>
          <a:xfrm>
            <a:off x="-89116" y="6477920"/>
            <a:ext cx="9297058" cy="369332"/>
          </a:xfrm>
          <a:prstGeom prst="rect">
            <a:avLst/>
          </a:prstGeom>
        </p:spPr>
        <p:txBody>
          <a:bodyPr wrap="square">
            <a:spAutoFit/>
          </a:bodyPr>
          <a:lstStyle/>
          <a:p>
            <a:r>
              <a:rPr lang="en-US" dirty="0"/>
              <a:t>http://</a:t>
            </a:r>
            <a:r>
              <a:rPr lang="en-US" dirty="0" err="1"/>
              <a:t>www.allanwilsoncentre.ac.nz</a:t>
            </a:r>
            <a:r>
              <a:rPr lang="en-US" dirty="0"/>
              <a:t>/</a:t>
            </a:r>
            <a:r>
              <a:rPr lang="en-US" dirty="0" err="1"/>
              <a:t>massey</a:t>
            </a:r>
            <a:r>
              <a:rPr lang="en-US" dirty="0"/>
              <a:t>/</a:t>
            </a:r>
            <a:r>
              <a:rPr lang="en-US" dirty="0" err="1"/>
              <a:t>fms</a:t>
            </a:r>
            <a:r>
              <a:rPr lang="en-US" dirty="0"/>
              <a:t>/AWC/download/</a:t>
            </a:r>
            <a:r>
              <a:rPr lang="en-US" dirty="0" err="1" smtClean="0"/>
              <a:t>SK_DistanceBasedMethods.ppt</a:t>
            </a:r>
            <a:endParaRPr lang="en-US" dirty="0"/>
          </a:p>
        </p:txBody>
      </p:sp>
    </p:spTree>
    <p:extLst>
      <p:ext uri="{BB962C8B-B14F-4D97-AF65-F5344CB8AC3E}">
        <p14:creationId xmlns:p14="http://schemas.microsoft.com/office/powerpoint/2010/main" val="293049032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p:txBody>
          <a:bodyPr/>
          <a:lstStyle/>
          <a:p>
            <a:r>
              <a:rPr lang="en-NZ" sz="4000"/>
              <a:t>Perfectly </a:t>
            </a:r>
            <a:r>
              <a:rPr lang="ja-JP" altLang="en-NZ" sz="4000">
                <a:latin typeface="Arial"/>
              </a:rPr>
              <a:t>“</a:t>
            </a:r>
            <a:r>
              <a:rPr lang="en-NZ" sz="4000"/>
              <a:t>tree-like</a:t>
            </a:r>
            <a:r>
              <a:rPr lang="ja-JP" altLang="en-NZ" sz="4000">
                <a:latin typeface="Arial"/>
              </a:rPr>
              <a:t>”</a:t>
            </a:r>
            <a:r>
              <a:rPr lang="en-NZ" sz="4000"/>
              <a:t> distances</a:t>
            </a:r>
          </a:p>
        </p:txBody>
      </p:sp>
      <p:graphicFrame>
        <p:nvGraphicFramePr>
          <p:cNvPr id="163843" name="Group 3"/>
          <p:cNvGraphicFramePr>
            <a:graphicFrameLocks noGrp="1"/>
          </p:cNvGraphicFramePr>
          <p:nvPr/>
        </p:nvGraphicFramePr>
        <p:xfrm>
          <a:off x="1403350" y="2708275"/>
          <a:ext cx="2808288" cy="1944688"/>
        </p:xfrm>
        <a:graphic>
          <a:graphicData uri="http://schemas.openxmlformats.org/drawingml/2006/table">
            <a:tbl>
              <a:tblPr/>
              <a:tblGrid>
                <a:gridCol w="701675"/>
                <a:gridCol w="703263"/>
                <a:gridCol w="700087"/>
                <a:gridCol w="703263"/>
              </a:tblGrid>
              <a:tr h="503238">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endParaRPr kumimoji="0" lang="en-GB" sz="1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cap="flat">
                      <a:noFill/>
                    </a:lnL>
                    <a:lnR w="12700" cap="flat" cmpd="sng" algn="ctr">
                      <a:solidFill>
                        <a:schemeClr val="tx1"/>
                      </a:solidFill>
                      <a:prstDash val="solid"/>
                      <a:round/>
                      <a:headEnd type="none" w="med" len="med"/>
                      <a:tailEnd type="none" w="med" len="med"/>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800" b="0" i="0" u="none" strike="noStrike" cap="none" normalizeH="0" baseline="0">
                          <a:ln>
                            <a:noFill/>
                          </a:ln>
                          <a:solidFill>
                            <a:schemeClr val="tx1"/>
                          </a:solidFill>
                          <a:effectLst/>
                          <a:latin typeface="Arial" charset="0"/>
                          <a:ea typeface="ＭＳ Ｐゴシック" charset="0"/>
                          <a:cs typeface="Arial" charset="0"/>
                        </a:rPr>
                        <a:t>Cat</a:t>
                      </a:r>
                    </a:p>
                  </a:txBody>
                  <a:tcPr horzOverflow="overflow">
                    <a:lnL w="12700" cap="flat" cmpd="sng" algn="ctr">
                      <a:solidFill>
                        <a:schemeClr val="tx1"/>
                      </a:solidFill>
                      <a:prstDash val="solid"/>
                      <a:round/>
                      <a:headEnd type="none" w="med" len="med"/>
                      <a:tailEnd type="none" w="med" len="med"/>
                    </a:lnL>
                    <a:lnR>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800" b="0" i="0" u="none" strike="noStrike" cap="none" normalizeH="0" baseline="0">
                          <a:ln>
                            <a:noFill/>
                          </a:ln>
                          <a:solidFill>
                            <a:schemeClr val="tx1"/>
                          </a:solidFill>
                          <a:effectLst/>
                          <a:latin typeface="Arial" charset="0"/>
                          <a:ea typeface="ＭＳ Ｐゴシック" charset="0"/>
                          <a:cs typeface="Arial" charset="0"/>
                        </a:rPr>
                        <a:t>Dog</a:t>
                      </a:r>
                    </a:p>
                  </a:txBody>
                  <a:tcPr horzOverflow="overflow">
                    <a:lnL>
                      <a:noFill/>
                    </a:lnL>
                    <a:lnR>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800" b="0" i="0" u="none" strike="noStrike" cap="none" normalizeH="0" baseline="0">
                          <a:ln>
                            <a:noFill/>
                          </a:ln>
                          <a:solidFill>
                            <a:schemeClr val="tx1"/>
                          </a:solidFill>
                          <a:effectLst/>
                          <a:latin typeface="Arial" charset="0"/>
                          <a:ea typeface="ＭＳ Ｐゴシック" charset="0"/>
                          <a:cs typeface="Arial" charset="0"/>
                        </a:rPr>
                        <a:t>Rat</a:t>
                      </a:r>
                    </a:p>
                  </a:txBody>
                  <a:tcPr horzOverflow="overflow">
                    <a:lnL>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r>
              <a:tr h="482600">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800" b="0" i="0" u="none" strike="noStrike" cap="none" normalizeH="0" baseline="0">
                          <a:ln>
                            <a:noFill/>
                          </a:ln>
                          <a:solidFill>
                            <a:schemeClr val="tx1"/>
                          </a:solidFill>
                          <a:effectLst/>
                          <a:latin typeface="Arial" charset="0"/>
                          <a:ea typeface="ＭＳ Ｐゴシック" charset="0"/>
                          <a:cs typeface="Arial" charset="0"/>
                        </a:rPr>
                        <a:t>Dog</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800" b="0" i="0" u="none" strike="noStrike" cap="none" normalizeH="0" baseline="0">
                          <a:ln>
                            <a:noFill/>
                          </a:ln>
                          <a:solidFill>
                            <a:schemeClr val="tx1"/>
                          </a:solidFill>
                          <a:effectLst/>
                          <a:latin typeface="Arial" charset="0"/>
                          <a:ea typeface="ＭＳ Ｐゴシック" charset="0"/>
                          <a:cs typeface="Arial" charset="0"/>
                        </a:rPr>
                        <a:t>3</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endParaRPr kumimoji="0" lang="en-GB" sz="1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endParaRPr kumimoji="0" lang="en-GB" sz="1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a:noFill/>
                    </a:lnL>
                    <a:lnR cap="flat">
                      <a:noFill/>
                    </a:lnR>
                    <a:lnT w="12700" cap="flat" cmpd="sng" algn="ctr">
                      <a:solidFill>
                        <a:schemeClr val="tx1"/>
                      </a:solidFill>
                      <a:prstDash val="solid"/>
                      <a:round/>
                      <a:headEnd type="none" w="med" len="med"/>
                      <a:tailEnd type="none" w="med" len="med"/>
                    </a:lnT>
                    <a:lnB>
                      <a:noFill/>
                    </a:lnB>
                    <a:lnTlToBr>
                      <a:noFill/>
                    </a:lnTlToBr>
                    <a:lnBlToTr>
                      <a:noFill/>
                    </a:lnBlToTr>
                    <a:noFill/>
                  </a:tcPr>
                </a:tc>
              </a:tr>
              <a:tr h="476250">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800" b="0" i="0" u="none" strike="noStrike" cap="none" normalizeH="0" baseline="0">
                          <a:ln>
                            <a:noFill/>
                          </a:ln>
                          <a:solidFill>
                            <a:schemeClr val="tx1"/>
                          </a:solidFill>
                          <a:effectLst/>
                          <a:latin typeface="Arial" charset="0"/>
                          <a:ea typeface="ＭＳ Ｐゴシック" charset="0"/>
                          <a:cs typeface="Arial" charset="0"/>
                        </a:rPr>
                        <a:t>Rat</a:t>
                      </a:r>
                    </a:p>
                  </a:txBody>
                  <a:tcPr horzOverflow="overflow">
                    <a:lnL cap="flat">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800" b="0" i="0" u="none" strike="noStrike" cap="none" normalizeH="0" baseline="0">
                          <a:ln>
                            <a:noFill/>
                          </a:ln>
                          <a:solidFill>
                            <a:schemeClr val="tx1"/>
                          </a:solidFill>
                          <a:effectLst/>
                          <a:latin typeface="Arial" charset="0"/>
                          <a:ea typeface="ＭＳ Ｐゴシック" charset="0"/>
                          <a:cs typeface="Arial" charset="0"/>
                        </a:rPr>
                        <a:t>4</a:t>
                      </a:r>
                    </a:p>
                  </a:txBody>
                  <a:tcP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800" b="0" i="0" u="none" strike="noStrike" cap="none" normalizeH="0" baseline="0">
                          <a:ln>
                            <a:noFill/>
                          </a:ln>
                          <a:solidFill>
                            <a:schemeClr val="tx1"/>
                          </a:solidFill>
                          <a:effectLst/>
                          <a:latin typeface="Arial" charset="0"/>
                          <a:ea typeface="ＭＳ Ｐゴシック" charset="0"/>
                          <a:cs typeface="Arial" charset="0"/>
                        </a:rPr>
                        <a:t>5</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endParaRPr kumimoji="0" lang="en-GB" sz="1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a:noFill/>
                    </a:lnL>
                    <a:lnR cap="flat">
                      <a:noFill/>
                    </a:lnR>
                    <a:lnT>
                      <a:noFill/>
                    </a:lnT>
                    <a:lnB>
                      <a:noFill/>
                    </a:lnB>
                    <a:lnTlToBr>
                      <a:noFill/>
                    </a:lnTlToBr>
                    <a:lnBlToTr>
                      <a:noFill/>
                    </a:lnBlToTr>
                    <a:noFill/>
                  </a:tcPr>
                </a:tc>
              </a:tr>
              <a:tr h="482600">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800" b="0" i="0" u="none" strike="noStrike" cap="none" normalizeH="0" baseline="0">
                          <a:ln>
                            <a:noFill/>
                          </a:ln>
                          <a:solidFill>
                            <a:schemeClr val="tx1"/>
                          </a:solidFill>
                          <a:effectLst/>
                          <a:latin typeface="Arial" charset="0"/>
                          <a:ea typeface="ＭＳ Ｐゴシック" charset="0"/>
                          <a:cs typeface="Arial" charset="0"/>
                        </a:rPr>
                        <a:t>Cow</a:t>
                      </a:r>
                    </a:p>
                  </a:txBody>
                  <a:tcPr horzOverflow="overflow">
                    <a:lnL cap="flat">
                      <a:noFill/>
                    </a:lnL>
                    <a:lnR w="12700" cap="flat" cmpd="sng" algn="ctr">
                      <a:solidFill>
                        <a:schemeClr val="tx1"/>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800" b="0" i="0" u="none" strike="noStrike" cap="none" normalizeH="0" baseline="0">
                          <a:ln>
                            <a:noFill/>
                          </a:ln>
                          <a:solidFill>
                            <a:schemeClr val="tx1"/>
                          </a:solidFill>
                          <a:effectLst/>
                          <a:latin typeface="Arial" charset="0"/>
                          <a:ea typeface="ＭＳ Ｐゴシック" charset="0"/>
                          <a:cs typeface="Arial" charset="0"/>
                        </a:rPr>
                        <a:t>6</a:t>
                      </a:r>
                    </a:p>
                  </a:txBody>
                  <a:tcPr horzOverflow="overflow">
                    <a:lnL w="12700" cap="flat" cmpd="sng" algn="ctr">
                      <a:solidFill>
                        <a:schemeClr val="tx1"/>
                      </a:solidFill>
                      <a:prstDash val="solid"/>
                      <a:round/>
                      <a:headEnd type="none" w="med" len="med"/>
                      <a:tailEnd type="none" w="med" len="med"/>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800" b="0" i="0" u="none" strike="noStrike" cap="none" normalizeH="0" baseline="0">
                          <a:ln>
                            <a:noFill/>
                          </a:ln>
                          <a:solidFill>
                            <a:schemeClr val="tx1"/>
                          </a:solidFill>
                          <a:effectLst/>
                          <a:latin typeface="Arial" charset="0"/>
                          <a:ea typeface="ＭＳ Ｐゴシック" charset="0"/>
                          <a:cs typeface="Arial" charset="0"/>
                        </a:rPr>
                        <a:t>7</a:t>
                      </a:r>
                    </a:p>
                  </a:txBody>
                  <a:tcPr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800" b="0" i="0" u="none" strike="noStrike" cap="none" normalizeH="0" baseline="0">
                          <a:ln>
                            <a:noFill/>
                          </a:ln>
                          <a:solidFill>
                            <a:schemeClr val="tx1"/>
                          </a:solidFill>
                          <a:effectLst/>
                          <a:latin typeface="Arial" charset="0"/>
                          <a:ea typeface="ＭＳ Ｐゴシック" charset="0"/>
                          <a:cs typeface="Arial" charset="0"/>
                        </a:rPr>
                        <a:t>6</a:t>
                      </a:r>
                    </a:p>
                  </a:txBody>
                  <a:tcPr horzOverflow="overflow">
                    <a:lnL>
                      <a:noFill/>
                    </a:lnL>
                    <a:lnR cap="flat">
                      <a:noFill/>
                    </a:lnR>
                    <a:lnT>
                      <a:noFill/>
                    </a:lnT>
                    <a:lnB cap="flat">
                      <a:noFill/>
                    </a:lnB>
                    <a:lnTlToBr>
                      <a:noFill/>
                    </a:lnTlToBr>
                    <a:lnBlToTr>
                      <a:noFill/>
                    </a:lnBlToTr>
                    <a:noFill/>
                  </a:tcPr>
                </a:tc>
              </a:tr>
            </a:tbl>
          </a:graphicData>
        </a:graphic>
      </p:graphicFrame>
      <p:sp>
        <p:nvSpPr>
          <p:cNvPr id="163878" name="Line 38"/>
          <p:cNvSpPr>
            <a:spLocks noChangeShapeType="1"/>
          </p:cNvSpPr>
          <p:nvPr/>
        </p:nvSpPr>
        <p:spPr bwMode="auto">
          <a:xfrm>
            <a:off x="4356100" y="3787775"/>
            <a:ext cx="863600" cy="0"/>
          </a:xfrm>
          <a:prstGeom prst="line">
            <a:avLst/>
          </a:prstGeom>
          <a:noFill/>
          <a:ln w="76200">
            <a:solidFill>
              <a:schemeClr val="tx1"/>
            </a:solidFill>
            <a:round/>
            <a:headEnd/>
            <a:tailEnd type="stealth" w="lg"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3879" name="Line 39"/>
          <p:cNvSpPr>
            <a:spLocks noChangeShapeType="1"/>
          </p:cNvSpPr>
          <p:nvPr/>
        </p:nvSpPr>
        <p:spPr bwMode="auto">
          <a:xfrm>
            <a:off x="5722938" y="3211513"/>
            <a:ext cx="360362" cy="360362"/>
          </a:xfrm>
          <a:prstGeom prst="line">
            <a:avLst/>
          </a:prstGeom>
          <a:noFill/>
          <a:ln w="2857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3880" name="Line 40"/>
          <p:cNvSpPr>
            <a:spLocks noChangeShapeType="1"/>
          </p:cNvSpPr>
          <p:nvPr/>
        </p:nvSpPr>
        <p:spPr bwMode="auto">
          <a:xfrm flipH="1">
            <a:off x="5580063" y="3571875"/>
            <a:ext cx="503237" cy="792163"/>
          </a:xfrm>
          <a:prstGeom prst="line">
            <a:avLst/>
          </a:prstGeom>
          <a:noFill/>
          <a:ln w="2857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3881" name="Line 41"/>
          <p:cNvSpPr>
            <a:spLocks noChangeShapeType="1"/>
          </p:cNvSpPr>
          <p:nvPr/>
        </p:nvSpPr>
        <p:spPr bwMode="auto">
          <a:xfrm>
            <a:off x="6588125" y="3571875"/>
            <a:ext cx="1008063" cy="1152525"/>
          </a:xfrm>
          <a:prstGeom prst="line">
            <a:avLst/>
          </a:prstGeom>
          <a:noFill/>
          <a:ln w="2857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3882" name="Line 42"/>
          <p:cNvSpPr>
            <a:spLocks noChangeShapeType="1"/>
          </p:cNvSpPr>
          <p:nvPr/>
        </p:nvSpPr>
        <p:spPr bwMode="auto">
          <a:xfrm>
            <a:off x="6083300" y="3571875"/>
            <a:ext cx="504825" cy="0"/>
          </a:xfrm>
          <a:prstGeom prst="line">
            <a:avLst/>
          </a:prstGeom>
          <a:noFill/>
          <a:ln w="2857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3883" name="Line 43"/>
          <p:cNvSpPr>
            <a:spLocks noChangeShapeType="1"/>
          </p:cNvSpPr>
          <p:nvPr/>
        </p:nvSpPr>
        <p:spPr bwMode="auto">
          <a:xfrm flipV="1">
            <a:off x="6588125" y="2924175"/>
            <a:ext cx="647700" cy="647700"/>
          </a:xfrm>
          <a:prstGeom prst="line">
            <a:avLst/>
          </a:prstGeom>
          <a:noFill/>
          <a:ln w="2857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3884" name="Rectangle 44"/>
          <p:cNvSpPr>
            <a:spLocks noChangeArrowheads="1"/>
          </p:cNvSpPr>
          <p:nvPr/>
        </p:nvSpPr>
        <p:spPr bwMode="auto">
          <a:xfrm>
            <a:off x="5291138" y="2779713"/>
            <a:ext cx="53975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20000"/>
              </a:spcBef>
            </a:pPr>
            <a:r>
              <a:rPr lang="en-NZ">
                <a:latin typeface="Arial" charset="0"/>
              </a:rPr>
              <a:t>Cat</a:t>
            </a:r>
          </a:p>
        </p:txBody>
      </p:sp>
      <p:sp>
        <p:nvSpPr>
          <p:cNvPr id="163885" name="Rectangle 45"/>
          <p:cNvSpPr>
            <a:spLocks noChangeArrowheads="1"/>
          </p:cNvSpPr>
          <p:nvPr/>
        </p:nvSpPr>
        <p:spPr bwMode="auto">
          <a:xfrm>
            <a:off x="5219700" y="4364038"/>
            <a:ext cx="60325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20000"/>
              </a:spcBef>
            </a:pPr>
            <a:r>
              <a:rPr lang="en-NZ">
                <a:latin typeface="Arial" charset="0"/>
              </a:rPr>
              <a:t>Dog</a:t>
            </a:r>
          </a:p>
        </p:txBody>
      </p:sp>
      <p:sp>
        <p:nvSpPr>
          <p:cNvPr id="163886" name="Rectangle 46"/>
          <p:cNvSpPr>
            <a:spLocks noChangeArrowheads="1"/>
          </p:cNvSpPr>
          <p:nvPr/>
        </p:nvSpPr>
        <p:spPr bwMode="auto">
          <a:xfrm>
            <a:off x="7235825" y="2779713"/>
            <a:ext cx="53975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NZ">
                <a:latin typeface="Arial" charset="0"/>
              </a:rPr>
              <a:t>Rat</a:t>
            </a:r>
          </a:p>
        </p:txBody>
      </p:sp>
      <p:sp>
        <p:nvSpPr>
          <p:cNvPr id="163887" name="Rectangle 47"/>
          <p:cNvSpPr>
            <a:spLocks noChangeArrowheads="1"/>
          </p:cNvSpPr>
          <p:nvPr/>
        </p:nvSpPr>
        <p:spPr bwMode="auto">
          <a:xfrm>
            <a:off x="7307263" y="4724400"/>
            <a:ext cx="64135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NZ">
                <a:latin typeface="Arial" charset="0"/>
              </a:rPr>
              <a:t>Cow</a:t>
            </a:r>
          </a:p>
        </p:txBody>
      </p:sp>
      <p:sp>
        <p:nvSpPr>
          <p:cNvPr id="163888" name="Text Box 48"/>
          <p:cNvSpPr txBox="1">
            <a:spLocks noChangeArrowheads="1"/>
          </p:cNvSpPr>
          <p:nvPr/>
        </p:nvSpPr>
        <p:spPr bwMode="auto">
          <a:xfrm>
            <a:off x="5795963" y="3138488"/>
            <a:ext cx="279400" cy="304800"/>
          </a:xfrm>
          <a:prstGeom prst="rect">
            <a:avLst/>
          </a:prstGeom>
          <a:noFill/>
          <a:ln>
            <a:noFill/>
          </a:ln>
          <a:effectLst/>
          <a:extLst>
            <a:ext uri="{909E8E84-426E-40dd-AFC4-6F175D3DCCD1}">
              <a14:hiddenFill xmlns="" xmlns:a14="http://schemas.microsoft.com/office/drawing/2010/main">
                <a:gradFill rotWithShape="1">
                  <a:gsLst>
                    <a:gs pos="0">
                      <a:srgbClr val="00CCFF">
                        <a:gamma/>
                        <a:shade val="46275"/>
                        <a:invGamma/>
                      </a:srgbClr>
                    </a:gs>
                    <a:gs pos="50000">
                      <a:srgbClr val="00CCFF"/>
                    </a:gs>
                    <a:gs pos="100000">
                      <a:srgbClr val="00CCFF">
                        <a:gamma/>
                        <a:shade val="46275"/>
                        <a:invGamma/>
                      </a:srgbClr>
                    </a:gs>
                  </a:gsLst>
                  <a:lin ang="5400000" scaled="1"/>
                </a:gradFill>
              </a14:hiddenFill>
            </a:ext>
            <a:ext uri="{91240B29-F687-4f45-9708-019B960494DF}">
              <a14:hiddenLine xmlns="" xmlns:a14="http://schemas.microsoft.com/office/drawing/2010/main" w="2857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spAutoFit/>
          </a:bodyPr>
          <a:lstStyle/>
          <a:p>
            <a:r>
              <a:rPr lang="en-NZ" sz="1400">
                <a:latin typeface="Arial" charset="0"/>
              </a:rPr>
              <a:t>1</a:t>
            </a:r>
          </a:p>
        </p:txBody>
      </p:sp>
      <p:sp>
        <p:nvSpPr>
          <p:cNvPr id="163889" name="Text Box 49"/>
          <p:cNvSpPr txBox="1">
            <a:spLocks noChangeArrowheads="1"/>
          </p:cNvSpPr>
          <p:nvPr/>
        </p:nvSpPr>
        <p:spPr bwMode="auto">
          <a:xfrm>
            <a:off x="6156325" y="3284538"/>
            <a:ext cx="306388" cy="304800"/>
          </a:xfrm>
          <a:prstGeom prst="rect">
            <a:avLst/>
          </a:prstGeom>
          <a:noFill/>
          <a:ln>
            <a:noFill/>
          </a:ln>
          <a:effectLst/>
          <a:extLst>
            <a:ext uri="{909E8E84-426E-40dd-AFC4-6F175D3DCCD1}">
              <a14:hiddenFill xmlns="" xmlns:a14="http://schemas.microsoft.com/office/drawing/2010/main">
                <a:gradFill rotWithShape="1">
                  <a:gsLst>
                    <a:gs pos="0">
                      <a:srgbClr val="00CCFF">
                        <a:gamma/>
                        <a:shade val="46275"/>
                        <a:invGamma/>
                      </a:srgbClr>
                    </a:gs>
                    <a:gs pos="50000">
                      <a:srgbClr val="00CCFF"/>
                    </a:gs>
                    <a:gs pos="100000">
                      <a:srgbClr val="00CCFF">
                        <a:gamma/>
                        <a:shade val="46275"/>
                        <a:invGamma/>
                      </a:srgbClr>
                    </a:gs>
                  </a:gsLst>
                  <a:lin ang="5400000" scaled="1"/>
                </a:gradFill>
              </a14:hiddenFill>
            </a:ext>
            <a:ext uri="{91240B29-F687-4f45-9708-019B960494DF}">
              <a14:hiddenLine xmlns="" xmlns:a14="http://schemas.microsoft.com/office/drawing/2010/main" w="2857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000" tIns="46800" rIns="90000" bIns="46800">
            <a:spAutoFit/>
          </a:bodyPr>
          <a:lstStyle/>
          <a:p>
            <a:r>
              <a:rPr lang="en-NZ" sz="1400">
                <a:latin typeface="Arial" charset="0"/>
              </a:rPr>
              <a:t>1</a:t>
            </a:r>
          </a:p>
        </p:txBody>
      </p:sp>
      <p:sp>
        <p:nvSpPr>
          <p:cNvPr id="163890" name="Text Box 50"/>
          <p:cNvSpPr txBox="1">
            <a:spLocks noChangeArrowheads="1"/>
          </p:cNvSpPr>
          <p:nvPr/>
        </p:nvSpPr>
        <p:spPr bwMode="auto">
          <a:xfrm>
            <a:off x="6659563" y="3051175"/>
            <a:ext cx="279400" cy="304800"/>
          </a:xfrm>
          <a:prstGeom prst="rect">
            <a:avLst/>
          </a:prstGeom>
          <a:noFill/>
          <a:ln>
            <a:noFill/>
          </a:ln>
          <a:effectLst/>
          <a:extLst>
            <a:ext uri="{909E8E84-426E-40dd-AFC4-6F175D3DCCD1}">
              <a14:hiddenFill xmlns="" xmlns:a14="http://schemas.microsoft.com/office/drawing/2010/main">
                <a:gradFill rotWithShape="1">
                  <a:gsLst>
                    <a:gs pos="0">
                      <a:srgbClr val="00CCFF">
                        <a:gamma/>
                        <a:shade val="46275"/>
                        <a:invGamma/>
                      </a:srgbClr>
                    </a:gs>
                    <a:gs pos="50000">
                      <a:srgbClr val="00CCFF"/>
                    </a:gs>
                    <a:gs pos="100000">
                      <a:srgbClr val="00CCFF">
                        <a:gamma/>
                        <a:shade val="46275"/>
                        <a:invGamma/>
                      </a:srgbClr>
                    </a:gs>
                  </a:gsLst>
                  <a:lin ang="5400000" scaled="1"/>
                </a:gradFill>
              </a14:hiddenFill>
            </a:ext>
            <a:ext uri="{91240B29-F687-4f45-9708-019B960494DF}">
              <a14:hiddenLine xmlns="" xmlns:a14="http://schemas.microsoft.com/office/drawing/2010/main" w="2857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spAutoFit/>
          </a:bodyPr>
          <a:lstStyle/>
          <a:p>
            <a:r>
              <a:rPr lang="en-NZ" sz="1400">
                <a:latin typeface="Arial" charset="0"/>
              </a:rPr>
              <a:t>2</a:t>
            </a:r>
          </a:p>
        </p:txBody>
      </p:sp>
      <p:sp>
        <p:nvSpPr>
          <p:cNvPr id="163891" name="Text Box 51"/>
          <p:cNvSpPr txBox="1">
            <a:spLocks noChangeArrowheads="1"/>
          </p:cNvSpPr>
          <p:nvPr/>
        </p:nvSpPr>
        <p:spPr bwMode="auto">
          <a:xfrm>
            <a:off x="5803900" y="3859213"/>
            <a:ext cx="279400" cy="304800"/>
          </a:xfrm>
          <a:prstGeom prst="rect">
            <a:avLst/>
          </a:prstGeom>
          <a:noFill/>
          <a:ln>
            <a:noFill/>
          </a:ln>
          <a:effectLst/>
          <a:extLst>
            <a:ext uri="{909E8E84-426E-40dd-AFC4-6F175D3DCCD1}">
              <a14:hiddenFill xmlns="" xmlns:a14="http://schemas.microsoft.com/office/drawing/2010/main">
                <a:gradFill rotWithShape="1">
                  <a:gsLst>
                    <a:gs pos="0">
                      <a:srgbClr val="00CCFF">
                        <a:gamma/>
                        <a:shade val="46275"/>
                        <a:invGamma/>
                      </a:srgbClr>
                    </a:gs>
                    <a:gs pos="50000">
                      <a:srgbClr val="00CCFF"/>
                    </a:gs>
                    <a:gs pos="100000">
                      <a:srgbClr val="00CCFF">
                        <a:gamma/>
                        <a:shade val="46275"/>
                        <a:invGamma/>
                      </a:srgbClr>
                    </a:gs>
                  </a:gsLst>
                  <a:lin ang="5400000" scaled="1"/>
                </a:gradFill>
              </a14:hiddenFill>
            </a:ext>
            <a:ext uri="{91240B29-F687-4f45-9708-019B960494DF}">
              <a14:hiddenLine xmlns="" xmlns:a14="http://schemas.microsoft.com/office/drawing/2010/main" w="2857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spAutoFit/>
          </a:bodyPr>
          <a:lstStyle/>
          <a:p>
            <a:r>
              <a:rPr lang="en-NZ" sz="1400">
                <a:latin typeface="Arial" charset="0"/>
              </a:rPr>
              <a:t>2</a:t>
            </a:r>
          </a:p>
        </p:txBody>
      </p:sp>
      <p:sp>
        <p:nvSpPr>
          <p:cNvPr id="163892" name="Text Box 52"/>
          <p:cNvSpPr txBox="1">
            <a:spLocks noChangeArrowheads="1"/>
          </p:cNvSpPr>
          <p:nvPr/>
        </p:nvSpPr>
        <p:spPr bwMode="auto">
          <a:xfrm>
            <a:off x="6948488" y="3859213"/>
            <a:ext cx="279400" cy="304800"/>
          </a:xfrm>
          <a:prstGeom prst="rect">
            <a:avLst/>
          </a:prstGeom>
          <a:noFill/>
          <a:ln>
            <a:noFill/>
          </a:ln>
          <a:effectLst/>
          <a:extLst>
            <a:ext uri="{909E8E84-426E-40dd-AFC4-6F175D3DCCD1}">
              <a14:hiddenFill xmlns="" xmlns:a14="http://schemas.microsoft.com/office/drawing/2010/main">
                <a:gradFill rotWithShape="1">
                  <a:gsLst>
                    <a:gs pos="0">
                      <a:srgbClr val="00CCFF">
                        <a:gamma/>
                        <a:shade val="46275"/>
                        <a:invGamma/>
                      </a:srgbClr>
                    </a:gs>
                    <a:gs pos="50000">
                      <a:srgbClr val="00CCFF"/>
                    </a:gs>
                    <a:gs pos="100000">
                      <a:srgbClr val="00CCFF">
                        <a:gamma/>
                        <a:shade val="46275"/>
                        <a:invGamma/>
                      </a:srgbClr>
                    </a:gs>
                  </a:gsLst>
                  <a:lin ang="5400000" scaled="1"/>
                </a:gradFill>
              </a14:hiddenFill>
            </a:ext>
            <a:ext uri="{91240B29-F687-4f45-9708-019B960494DF}">
              <a14:hiddenLine xmlns="" xmlns:a14="http://schemas.microsoft.com/office/drawing/2010/main" w="2857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spAutoFit/>
          </a:bodyPr>
          <a:lstStyle/>
          <a:p>
            <a:r>
              <a:rPr lang="en-NZ" sz="1400">
                <a:latin typeface="Arial" charset="0"/>
              </a:rPr>
              <a:t>4</a:t>
            </a:r>
          </a:p>
        </p:txBody>
      </p:sp>
      <p:sp>
        <p:nvSpPr>
          <p:cNvPr id="163893" name="Rectangle 53"/>
          <p:cNvSpPr>
            <a:spLocks noChangeArrowheads="1"/>
          </p:cNvSpPr>
          <p:nvPr/>
        </p:nvSpPr>
        <p:spPr bwMode="auto">
          <a:xfrm>
            <a:off x="2124075" y="3716338"/>
            <a:ext cx="287338" cy="360362"/>
          </a:xfrm>
          <a:prstGeom prst="rect">
            <a:avLst/>
          </a:prstGeom>
          <a:noFill/>
          <a:ln w="28575">
            <a:solidFill>
              <a:srgbClr val="FF0000"/>
            </a:solidFill>
            <a:miter lim="800000"/>
            <a:headEnd/>
            <a:tailEnd/>
          </a:ln>
          <a:effectLst/>
          <a:extLst>
            <a:ext uri="{909E8E84-426E-40dd-AFC4-6F175D3DCCD1}">
              <a14:hiddenFill xmlns="" xmlns:a14="http://schemas.microsoft.com/office/drawing/2010/main">
                <a:solidFill>
                  <a:srgbClr val="00CCFF"/>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000" tIns="46800" rIns="90000" bIns="46800" anchor="ctr">
            <a:spAutoFit/>
          </a:bodyPr>
          <a:lstStyle/>
          <a:p>
            <a:endParaRPr lang="en-US"/>
          </a:p>
        </p:txBody>
      </p:sp>
      <p:sp>
        <p:nvSpPr>
          <p:cNvPr id="163894" name="Line 54"/>
          <p:cNvSpPr>
            <a:spLocks noChangeShapeType="1"/>
          </p:cNvSpPr>
          <p:nvPr/>
        </p:nvSpPr>
        <p:spPr bwMode="auto">
          <a:xfrm>
            <a:off x="5651500" y="3213100"/>
            <a:ext cx="360363" cy="360363"/>
          </a:xfrm>
          <a:prstGeom prst="line">
            <a:avLst/>
          </a:prstGeom>
          <a:noFill/>
          <a:ln w="28575">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000" tIns="46800" rIns="90000" bIns="46800">
            <a:spAutoFit/>
          </a:bodyPr>
          <a:lstStyle/>
          <a:p>
            <a:endParaRPr lang="en-US"/>
          </a:p>
        </p:txBody>
      </p:sp>
      <p:sp>
        <p:nvSpPr>
          <p:cNvPr id="163895" name="Line 55"/>
          <p:cNvSpPr>
            <a:spLocks noChangeShapeType="1"/>
          </p:cNvSpPr>
          <p:nvPr/>
        </p:nvSpPr>
        <p:spPr bwMode="auto">
          <a:xfrm>
            <a:off x="6084888" y="3644900"/>
            <a:ext cx="503237" cy="0"/>
          </a:xfrm>
          <a:prstGeom prst="line">
            <a:avLst/>
          </a:prstGeom>
          <a:noFill/>
          <a:ln w="28575">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000" tIns="46800" rIns="90000" bIns="46800">
            <a:spAutoFit/>
          </a:bodyPr>
          <a:lstStyle/>
          <a:p>
            <a:endParaRPr lang="en-US"/>
          </a:p>
        </p:txBody>
      </p:sp>
      <p:sp>
        <p:nvSpPr>
          <p:cNvPr id="163896" name="Line 56"/>
          <p:cNvSpPr>
            <a:spLocks noChangeShapeType="1"/>
          </p:cNvSpPr>
          <p:nvPr/>
        </p:nvSpPr>
        <p:spPr bwMode="auto">
          <a:xfrm flipV="1">
            <a:off x="6659563" y="2924175"/>
            <a:ext cx="649287" cy="649288"/>
          </a:xfrm>
          <a:prstGeom prst="line">
            <a:avLst/>
          </a:prstGeom>
          <a:noFill/>
          <a:ln w="28575">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000" tIns="46800" rIns="90000" bIns="46800">
            <a:spAutoFit/>
          </a:bodyPr>
          <a:lstStyle/>
          <a:p>
            <a:endParaRPr lang="en-US"/>
          </a:p>
        </p:txBody>
      </p:sp>
      <p:sp>
        <p:nvSpPr>
          <p:cNvPr id="23" name="Rectangle 22"/>
          <p:cNvSpPr/>
          <p:nvPr/>
        </p:nvSpPr>
        <p:spPr>
          <a:xfrm>
            <a:off x="-89116" y="6477920"/>
            <a:ext cx="9297058" cy="369332"/>
          </a:xfrm>
          <a:prstGeom prst="rect">
            <a:avLst/>
          </a:prstGeom>
        </p:spPr>
        <p:txBody>
          <a:bodyPr wrap="square">
            <a:spAutoFit/>
          </a:bodyPr>
          <a:lstStyle/>
          <a:p>
            <a:r>
              <a:rPr lang="en-US" dirty="0"/>
              <a:t>http://</a:t>
            </a:r>
            <a:r>
              <a:rPr lang="en-US" dirty="0" err="1"/>
              <a:t>www.allanwilsoncentre.ac.nz</a:t>
            </a:r>
            <a:r>
              <a:rPr lang="en-US" dirty="0"/>
              <a:t>/</a:t>
            </a:r>
            <a:r>
              <a:rPr lang="en-US" dirty="0" err="1"/>
              <a:t>massey</a:t>
            </a:r>
            <a:r>
              <a:rPr lang="en-US" dirty="0"/>
              <a:t>/</a:t>
            </a:r>
            <a:r>
              <a:rPr lang="en-US" dirty="0" err="1"/>
              <a:t>fms</a:t>
            </a:r>
            <a:r>
              <a:rPr lang="en-US" dirty="0"/>
              <a:t>/AWC/download/</a:t>
            </a:r>
            <a:r>
              <a:rPr lang="en-US" dirty="0" err="1" smtClean="0"/>
              <a:t>SK_DistanceBasedMethods.ppt</a:t>
            </a:r>
            <a:endParaRPr lang="en-US" dirty="0"/>
          </a:p>
        </p:txBody>
      </p:sp>
    </p:spTree>
    <p:extLst>
      <p:ext uri="{BB962C8B-B14F-4D97-AF65-F5344CB8AC3E}">
        <p14:creationId xmlns:p14="http://schemas.microsoft.com/office/powerpoint/2010/main" val="359601046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p:txBody>
          <a:bodyPr/>
          <a:lstStyle/>
          <a:p>
            <a:r>
              <a:rPr lang="en-NZ" sz="4000"/>
              <a:t>Perfectly </a:t>
            </a:r>
            <a:r>
              <a:rPr lang="ja-JP" altLang="en-NZ" sz="4000">
                <a:latin typeface="Arial"/>
              </a:rPr>
              <a:t>“</a:t>
            </a:r>
            <a:r>
              <a:rPr lang="en-NZ" sz="4000"/>
              <a:t>tree-like</a:t>
            </a:r>
            <a:r>
              <a:rPr lang="ja-JP" altLang="en-NZ" sz="4000">
                <a:latin typeface="Arial"/>
              </a:rPr>
              <a:t>”</a:t>
            </a:r>
            <a:r>
              <a:rPr lang="en-NZ" sz="4000"/>
              <a:t> distances</a:t>
            </a:r>
          </a:p>
        </p:txBody>
      </p:sp>
      <p:graphicFrame>
        <p:nvGraphicFramePr>
          <p:cNvPr id="164867" name="Group 3"/>
          <p:cNvGraphicFramePr>
            <a:graphicFrameLocks noGrp="1"/>
          </p:cNvGraphicFramePr>
          <p:nvPr/>
        </p:nvGraphicFramePr>
        <p:xfrm>
          <a:off x="1403350" y="2708275"/>
          <a:ext cx="2808288" cy="1944688"/>
        </p:xfrm>
        <a:graphic>
          <a:graphicData uri="http://schemas.openxmlformats.org/drawingml/2006/table">
            <a:tbl>
              <a:tblPr/>
              <a:tblGrid>
                <a:gridCol w="701675"/>
                <a:gridCol w="703263"/>
                <a:gridCol w="700087"/>
                <a:gridCol w="703263"/>
              </a:tblGrid>
              <a:tr h="503238">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endParaRPr kumimoji="0" lang="en-GB" sz="1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cap="flat">
                      <a:noFill/>
                    </a:lnL>
                    <a:lnR w="12700" cap="flat" cmpd="sng" algn="ctr">
                      <a:solidFill>
                        <a:schemeClr val="tx1"/>
                      </a:solidFill>
                      <a:prstDash val="solid"/>
                      <a:round/>
                      <a:headEnd type="none" w="med" len="med"/>
                      <a:tailEnd type="none" w="med" len="med"/>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800" b="0" i="0" u="none" strike="noStrike" cap="none" normalizeH="0" baseline="0">
                          <a:ln>
                            <a:noFill/>
                          </a:ln>
                          <a:solidFill>
                            <a:schemeClr val="tx1"/>
                          </a:solidFill>
                          <a:effectLst/>
                          <a:latin typeface="Arial" charset="0"/>
                          <a:ea typeface="ＭＳ Ｐゴシック" charset="0"/>
                          <a:cs typeface="Arial" charset="0"/>
                        </a:rPr>
                        <a:t>Cat</a:t>
                      </a:r>
                    </a:p>
                  </a:txBody>
                  <a:tcPr horzOverflow="overflow">
                    <a:lnL w="12700" cap="flat" cmpd="sng" algn="ctr">
                      <a:solidFill>
                        <a:schemeClr val="tx1"/>
                      </a:solidFill>
                      <a:prstDash val="solid"/>
                      <a:round/>
                      <a:headEnd type="none" w="med" len="med"/>
                      <a:tailEnd type="none" w="med" len="med"/>
                    </a:lnL>
                    <a:lnR>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800" b="0" i="0" u="none" strike="noStrike" cap="none" normalizeH="0" baseline="0">
                          <a:ln>
                            <a:noFill/>
                          </a:ln>
                          <a:solidFill>
                            <a:schemeClr val="tx1"/>
                          </a:solidFill>
                          <a:effectLst/>
                          <a:latin typeface="Arial" charset="0"/>
                          <a:ea typeface="ＭＳ Ｐゴシック" charset="0"/>
                          <a:cs typeface="Arial" charset="0"/>
                        </a:rPr>
                        <a:t>Dog</a:t>
                      </a:r>
                    </a:p>
                  </a:txBody>
                  <a:tcPr horzOverflow="overflow">
                    <a:lnL>
                      <a:noFill/>
                    </a:lnL>
                    <a:lnR>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800" b="0" i="0" u="none" strike="noStrike" cap="none" normalizeH="0" baseline="0">
                          <a:ln>
                            <a:noFill/>
                          </a:ln>
                          <a:solidFill>
                            <a:schemeClr val="tx1"/>
                          </a:solidFill>
                          <a:effectLst/>
                          <a:latin typeface="Arial" charset="0"/>
                          <a:ea typeface="ＭＳ Ｐゴシック" charset="0"/>
                          <a:cs typeface="Arial" charset="0"/>
                        </a:rPr>
                        <a:t>Rat</a:t>
                      </a:r>
                    </a:p>
                  </a:txBody>
                  <a:tcPr horzOverflow="overflow">
                    <a:lnL>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r>
              <a:tr h="482600">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800" b="0" i="0" u="none" strike="noStrike" cap="none" normalizeH="0" baseline="0">
                          <a:ln>
                            <a:noFill/>
                          </a:ln>
                          <a:solidFill>
                            <a:schemeClr val="tx1"/>
                          </a:solidFill>
                          <a:effectLst/>
                          <a:latin typeface="Arial" charset="0"/>
                          <a:ea typeface="ＭＳ Ｐゴシック" charset="0"/>
                          <a:cs typeface="Arial" charset="0"/>
                        </a:rPr>
                        <a:t>Dog</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800" b="0" i="0" u="none" strike="noStrike" cap="none" normalizeH="0" baseline="0">
                          <a:ln>
                            <a:noFill/>
                          </a:ln>
                          <a:solidFill>
                            <a:schemeClr val="tx1"/>
                          </a:solidFill>
                          <a:effectLst/>
                          <a:latin typeface="Arial" charset="0"/>
                          <a:ea typeface="ＭＳ Ｐゴシック" charset="0"/>
                          <a:cs typeface="Arial" charset="0"/>
                        </a:rPr>
                        <a:t>3</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endParaRPr kumimoji="0" lang="en-GB" sz="1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endParaRPr kumimoji="0" lang="en-GB" sz="1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a:noFill/>
                    </a:lnL>
                    <a:lnR cap="flat">
                      <a:noFill/>
                    </a:lnR>
                    <a:lnT w="12700" cap="flat" cmpd="sng" algn="ctr">
                      <a:solidFill>
                        <a:schemeClr val="tx1"/>
                      </a:solidFill>
                      <a:prstDash val="solid"/>
                      <a:round/>
                      <a:headEnd type="none" w="med" len="med"/>
                      <a:tailEnd type="none" w="med" len="med"/>
                    </a:lnT>
                    <a:lnB>
                      <a:noFill/>
                    </a:lnB>
                    <a:lnTlToBr>
                      <a:noFill/>
                    </a:lnTlToBr>
                    <a:lnBlToTr>
                      <a:noFill/>
                    </a:lnBlToTr>
                    <a:noFill/>
                  </a:tcPr>
                </a:tc>
              </a:tr>
              <a:tr h="476250">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800" b="0" i="0" u="none" strike="noStrike" cap="none" normalizeH="0" baseline="0">
                          <a:ln>
                            <a:noFill/>
                          </a:ln>
                          <a:solidFill>
                            <a:schemeClr val="tx1"/>
                          </a:solidFill>
                          <a:effectLst/>
                          <a:latin typeface="Arial" charset="0"/>
                          <a:ea typeface="ＭＳ Ｐゴシック" charset="0"/>
                          <a:cs typeface="Arial" charset="0"/>
                        </a:rPr>
                        <a:t>Rat</a:t>
                      </a:r>
                    </a:p>
                  </a:txBody>
                  <a:tcPr horzOverflow="overflow">
                    <a:lnL cap="flat">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800" b="0" i="0" u="none" strike="noStrike" cap="none" normalizeH="0" baseline="0">
                          <a:ln>
                            <a:noFill/>
                          </a:ln>
                          <a:solidFill>
                            <a:schemeClr val="tx1"/>
                          </a:solidFill>
                          <a:effectLst/>
                          <a:latin typeface="Arial" charset="0"/>
                          <a:ea typeface="ＭＳ Ｐゴシック" charset="0"/>
                          <a:cs typeface="Arial" charset="0"/>
                        </a:rPr>
                        <a:t>4</a:t>
                      </a:r>
                    </a:p>
                  </a:txBody>
                  <a:tcP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800" b="0" i="0" u="none" strike="noStrike" cap="none" normalizeH="0" baseline="0">
                          <a:ln>
                            <a:noFill/>
                          </a:ln>
                          <a:solidFill>
                            <a:schemeClr val="tx1"/>
                          </a:solidFill>
                          <a:effectLst/>
                          <a:latin typeface="Arial" charset="0"/>
                          <a:ea typeface="ＭＳ Ｐゴシック" charset="0"/>
                          <a:cs typeface="Arial" charset="0"/>
                        </a:rPr>
                        <a:t>5</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endParaRPr kumimoji="0" lang="en-GB" sz="1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a:noFill/>
                    </a:lnL>
                    <a:lnR cap="flat">
                      <a:noFill/>
                    </a:lnR>
                    <a:lnT>
                      <a:noFill/>
                    </a:lnT>
                    <a:lnB>
                      <a:noFill/>
                    </a:lnB>
                    <a:lnTlToBr>
                      <a:noFill/>
                    </a:lnTlToBr>
                    <a:lnBlToTr>
                      <a:noFill/>
                    </a:lnBlToTr>
                    <a:noFill/>
                  </a:tcPr>
                </a:tc>
              </a:tr>
              <a:tr h="482600">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800" b="0" i="0" u="none" strike="noStrike" cap="none" normalizeH="0" baseline="0">
                          <a:ln>
                            <a:noFill/>
                          </a:ln>
                          <a:solidFill>
                            <a:schemeClr val="tx1"/>
                          </a:solidFill>
                          <a:effectLst/>
                          <a:latin typeface="Arial" charset="0"/>
                          <a:ea typeface="ＭＳ Ｐゴシック" charset="0"/>
                          <a:cs typeface="Arial" charset="0"/>
                        </a:rPr>
                        <a:t>Cow</a:t>
                      </a:r>
                    </a:p>
                  </a:txBody>
                  <a:tcPr horzOverflow="overflow">
                    <a:lnL cap="flat">
                      <a:noFill/>
                    </a:lnL>
                    <a:lnR w="12700" cap="flat" cmpd="sng" algn="ctr">
                      <a:solidFill>
                        <a:schemeClr val="tx1"/>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800" b="0" i="0" u="none" strike="noStrike" cap="none" normalizeH="0" baseline="0">
                          <a:ln>
                            <a:noFill/>
                          </a:ln>
                          <a:solidFill>
                            <a:schemeClr val="tx1"/>
                          </a:solidFill>
                          <a:effectLst/>
                          <a:latin typeface="Arial" charset="0"/>
                          <a:ea typeface="ＭＳ Ｐゴシック" charset="0"/>
                          <a:cs typeface="Arial" charset="0"/>
                        </a:rPr>
                        <a:t>6</a:t>
                      </a:r>
                    </a:p>
                  </a:txBody>
                  <a:tcPr horzOverflow="overflow">
                    <a:lnL w="12700" cap="flat" cmpd="sng" algn="ctr">
                      <a:solidFill>
                        <a:schemeClr val="tx1"/>
                      </a:solidFill>
                      <a:prstDash val="solid"/>
                      <a:round/>
                      <a:headEnd type="none" w="med" len="med"/>
                      <a:tailEnd type="none" w="med" len="med"/>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800" b="0" i="0" u="none" strike="noStrike" cap="none" normalizeH="0" baseline="0">
                          <a:ln>
                            <a:noFill/>
                          </a:ln>
                          <a:solidFill>
                            <a:schemeClr val="tx1"/>
                          </a:solidFill>
                          <a:effectLst/>
                          <a:latin typeface="Arial" charset="0"/>
                          <a:ea typeface="ＭＳ Ｐゴシック" charset="0"/>
                          <a:cs typeface="Arial" charset="0"/>
                        </a:rPr>
                        <a:t>7</a:t>
                      </a:r>
                    </a:p>
                  </a:txBody>
                  <a:tcPr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800" b="0" i="0" u="none" strike="noStrike" cap="none" normalizeH="0" baseline="0">
                          <a:ln>
                            <a:noFill/>
                          </a:ln>
                          <a:solidFill>
                            <a:schemeClr val="tx1"/>
                          </a:solidFill>
                          <a:effectLst/>
                          <a:latin typeface="Arial" charset="0"/>
                          <a:ea typeface="ＭＳ Ｐゴシック" charset="0"/>
                          <a:cs typeface="Arial" charset="0"/>
                        </a:rPr>
                        <a:t>6</a:t>
                      </a:r>
                    </a:p>
                  </a:txBody>
                  <a:tcPr horzOverflow="overflow">
                    <a:lnL>
                      <a:noFill/>
                    </a:lnL>
                    <a:lnR cap="flat">
                      <a:noFill/>
                    </a:lnR>
                    <a:lnT>
                      <a:noFill/>
                    </a:lnT>
                    <a:lnB cap="flat">
                      <a:noFill/>
                    </a:lnB>
                    <a:lnTlToBr>
                      <a:noFill/>
                    </a:lnTlToBr>
                    <a:lnBlToTr>
                      <a:noFill/>
                    </a:lnBlToTr>
                    <a:noFill/>
                  </a:tcPr>
                </a:tc>
              </a:tr>
            </a:tbl>
          </a:graphicData>
        </a:graphic>
      </p:graphicFrame>
      <p:sp>
        <p:nvSpPr>
          <p:cNvPr id="164902" name="Line 38"/>
          <p:cNvSpPr>
            <a:spLocks noChangeShapeType="1"/>
          </p:cNvSpPr>
          <p:nvPr/>
        </p:nvSpPr>
        <p:spPr bwMode="auto">
          <a:xfrm>
            <a:off x="4356100" y="3787775"/>
            <a:ext cx="863600" cy="0"/>
          </a:xfrm>
          <a:prstGeom prst="line">
            <a:avLst/>
          </a:prstGeom>
          <a:noFill/>
          <a:ln w="76200">
            <a:solidFill>
              <a:schemeClr val="tx1"/>
            </a:solidFill>
            <a:round/>
            <a:headEnd/>
            <a:tailEnd type="stealth" w="lg"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4903" name="Line 39"/>
          <p:cNvSpPr>
            <a:spLocks noChangeShapeType="1"/>
          </p:cNvSpPr>
          <p:nvPr/>
        </p:nvSpPr>
        <p:spPr bwMode="auto">
          <a:xfrm>
            <a:off x="5722938" y="3211513"/>
            <a:ext cx="360362" cy="360362"/>
          </a:xfrm>
          <a:prstGeom prst="line">
            <a:avLst/>
          </a:prstGeom>
          <a:noFill/>
          <a:ln w="2857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4904" name="Line 40"/>
          <p:cNvSpPr>
            <a:spLocks noChangeShapeType="1"/>
          </p:cNvSpPr>
          <p:nvPr/>
        </p:nvSpPr>
        <p:spPr bwMode="auto">
          <a:xfrm flipH="1">
            <a:off x="5580063" y="3571875"/>
            <a:ext cx="503237" cy="792163"/>
          </a:xfrm>
          <a:prstGeom prst="line">
            <a:avLst/>
          </a:prstGeom>
          <a:noFill/>
          <a:ln w="2857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4905" name="Line 41"/>
          <p:cNvSpPr>
            <a:spLocks noChangeShapeType="1"/>
          </p:cNvSpPr>
          <p:nvPr/>
        </p:nvSpPr>
        <p:spPr bwMode="auto">
          <a:xfrm>
            <a:off x="6588125" y="3571875"/>
            <a:ext cx="1008063" cy="1152525"/>
          </a:xfrm>
          <a:prstGeom prst="line">
            <a:avLst/>
          </a:prstGeom>
          <a:noFill/>
          <a:ln w="2857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4906" name="Line 42"/>
          <p:cNvSpPr>
            <a:spLocks noChangeShapeType="1"/>
          </p:cNvSpPr>
          <p:nvPr/>
        </p:nvSpPr>
        <p:spPr bwMode="auto">
          <a:xfrm>
            <a:off x="6083300" y="3571875"/>
            <a:ext cx="504825" cy="0"/>
          </a:xfrm>
          <a:prstGeom prst="line">
            <a:avLst/>
          </a:prstGeom>
          <a:noFill/>
          <a:ln w="2857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4907" name="Line 43"/>
          <p:cNvSpPr>
            <a:spLocks noChangeShapeType="1"/>
          </p:cNvSpPr>
          <p:nvPr/>
        </p:nvSpPr>
        <p:spPr bwMode="auto">
          <a:xfrm flipV="1">
            <a:off x="6588125" y="2924175"/>
            <a:ext cx="647700" cy="647700"/>
          </a:xfrm>
          <a:prstGeom prst="line">
            <a:avLst/>
          </a:prstGeom>
          <a:noFill/>
          <a:ln w="2857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4908" name="Rectangle 44"/>
          <p:cNvSpPr>
            <a:spLocks noChangeArrowheads="1"/>
          </p:cNvSpPr>
          <p:nvPr/>
        </p:nvSpPr>
        <p:spPr bwMode="auto">
          <a:xfrm>
            <a:off x="5291138" y="2779713"/>
            <a:ext cx="53975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20000"/>
              </a:spcBef>
            </a:pPr>
            <a:r>
              <a:rPr lang="en-NZ">
                <a:latin typeface="Arial" charset="0"/>
              </a:rPr>
              <a:t>Cat</a:t>
            </a:r>
          </a:p>
        </p:txBody>
      </p:sp>
      <p:sp>
        <p:nvSpPr>
          <p:cNvPr id="164909" name="Rectangle 45"/>
          <p:cNvSpPr>
            <a:spLocks noChangeArrowheads="1"/>
          </p:cNvSpPr>
          <p:nvPr/>
        </p:nvSpPr>
        <p:spPr bwMode="auto">
          <a:xfrm>
            <a:off x="5219700" y="4364038"/>
            <a:ext cx="60325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20000"/>
              </a:spcBef>
            </a:pPr>
            <a:r>
              <a:rPr lang="en-NZ">
                <a:latin typeface="Arial" charset="0"/>
              </a:rPr>
              <a:t>Dog</a:t>
            </a:r>
          </a:p>
        </p:txBody>
      </p:sp>
      <p:sp>
        <p:nvSpPr>
          <p:cNvPr id="164910" name="Rectangle 46"/>
          <p:cNvSpPr>
            <a:spLocks noChangeArrowheads="1"/>
          </p:cNvSpPr>
          <p:nvPr/>
        </p:nvSpPr>
        <p:spPr bwMode="auto">
          <a:xfrm>
            <a:off x="7235825" y="2779713"/>
            <a:ext cx="53975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NZ">
                <a:latin typeface="Arial" charset="0"/>
              </a:rPr>
              <a:t>Rat</a:t>
            </a:r>
          </a:p>
        </p:txBody>
      </p:sp>
      <p:sp>
        <p:nvSpPr>
          <p:cNvPr id="164911" name="Rectangle 47"/>
          <p:cNvSpPr>
            <a:spLocks noChangeArrowheads="1"/>
          </p:cNvSpPr>
          <p:nvPr/>
        </p:nvSpPr>
        <p:spPr bwMode="auto">
          <a:xfrm>
            <a:off x="7307263" y="4724400"/>
            <a:ext cx="64135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NZ">
                <a:latin typeface="Arial" charset="0"/>
              </a:rPr>
              <a:t>Cow</a:t>
            </a:r>
          </a:p>
        </p:txBody>
      </p:sp>
      <p:sp>
        <p:nvSpPr>
          <p:cNvPr id="164912" name="Text Box 48"/>
          <p:cNvSpPr txBox="1">
            <a:spLocks noChangeArrowheads="1"/>
          </p:cNvSpPr>
          <p:nvPr/>
        </p:nvSpPr>
        <p:spPr bwMode="auto">
          <a:xfrm>
            <a:off x="5795963" y="3138488"/>
            <a:ext cx="279400" cy="304800"/>
          </a:xfrm>
          <a:prstGeom prst="rect">
            <a:avLst/>
          </a:prstGeom>
          <a:noFill/>
          <a:ln>
            <a:noFill/>
          </a:ln>
          <a:effectLst/>
          <a:extLst>
            <a:ext uri="{909E8E84-426E-40dd-AFC4-6F175D3DCCD1}">
              <a14:hiddenFill xmlns="" xmlns:a14="http://schemas.microsoft.com/office/drawing/2010/main">
                <a:gradFill rotWithShape="1">
                  <a:gsLst>
                    <a:gs pos="0">
                      <a:srgbClr val="00CCFF">
                        <a:gamma/>
                        <a:shade val="46275"/>
                        <a:invGamma/>
                      </a:srgbClr>
                    </a:gs>
                    <a:gs pos="50000">
                      <a:srgbClr val="00CCFF"/>
                    </a:gs>
                    <a:gs pos="100000">
                      <a:srgbClr val="00CCFF">
                        <a:gamma/>
                        <a:shade val="46275"/>
                        <a:invGamma/>
                      </a:srgbClr>
                    </a:gs>
                  </a:gsLst>
                  <a:lin ang="5400000" scaled="1"/>
                </a:gradFill>
              </a14:hiddenFill>
            </a:ext>
            <a:ext uri="{91240B29-F687-4f45-9708-019B960494DF}">
              <a14:hiddenLine xmlns="" xmlns:a14="http://schemas.microsoft.com/office/drawing/2010/main" w="2857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spAutoFit/>
          </a:bodyPr>
          <a:lstStyle/>
          <a:p>
            <a:r>
              <a:rPr lang="en-NZ" sz="1400">
                <a:latin typeface="Arial" charset="0"/>
              </a:rPr>
              <a:t>1</a:t>
            </a:r>
          </a:p>
        </p:txBody>
      </p:sp>
      <p:sp>
        <p:nvSpPr>
          <p:cNvPr id="164913" name="Text Box 49"/>
          <p:cNvSpPr txBox="1">
            <a:spLocks noChangeArrowheads="1"/>
          </p:cNvSpPr>
          <p:nvPr/>
        </p:nvSpPr>
        <p:spPr bwMode="auto">
          <a:xfrm>
            <a:off x="6156325" y="3284538"/>
            <a:ext cx="306388" cy="304800"/>
          </a:xfrm>
          <a:prstGeom prst="rect">
            <a:avLst/>
          </a:prstGeom>
          <a:noFill/>
          <a:ln>
            <a:noFill/>
          </a:ln>
          <a:effectLst/>
          <a:extLst>
            <a:ext uri="{909E8E84-426E-40dd-AFC4-6F175D3DCCD1}">
              <a14:hiddenFill xmlns="" xmlns:a14="http://schemas.microsoft.com/office/drawing/2010/main">
                <a:gradFill rotWithShape="1">
                  <a:gsLst>
                    <a:gs pos="0">
                      <a:srgbClr val="00CCFF">
                        <a:gamma/>
                        <a:shade val="46275"/>
                        <a:invGamma/>
                      </a:srgbClr>
                    </a:gs>
                    <a:gs pos="50000">
                      <a:srgbClr val="00CCFF"/>
                    </a:gs>
                    <a:gs pos="100000">
                      <a:srgbClr val="00CCFF">
                        <a:gamma/>
                        <a:shade val="46275"/>
                        <a:invGamma/>
                      </a:srgbClr>
                    </a:gs>
                  </a:gsLst>
                  <a:lin ang="5400000" scaled="1"/>
                </a:gradFill>
              </a14:hiddenFill>
            </a:ext>
            <a:ext uri="{91240B29-F687-4f45-9708-019B960494DF}">
              <a14:hiddenLine xmlns="" xmlns:a14="http://schemas.microsoft.com/office/drawing/2010/main" w="2857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000" tIns="46800" rIns="90000" bIns="46800">
            <a:spAutoFit/>
          </a:bodyPr>
          <a:lstStyle/>
          <a:p>
            <a:r>
              <a:rPr lang="en-NZ" sz="1400">
                <a:latin typeface="Arial" charset="0"/>
              </a:rPr>
              <a:t>1</a:t>
            </a:r>
          </a:p>
        </p:txBody>
      </p:sp>
      <p:sp>
        <p:nvSpPr>
          <p:cNvPr id="164914" name="Text Box 50"/>
          <p:cNvSpPr txBox="1">
            <a:spLocks noChangeArrowheads="1"/>
          </p:cNvSpPr>
          <p:nvPr/>
        </p:nvSpPr>
        <p:spPr bwMode="auto">
          <a:xfrm>
            <a:off x="6659563" y="3051175"/>
            <a:ext cx="279400" cy="304800"/>
          </a:xfrm>
          <a:prstGeom prst="rect">
            <a:avLst/>
          </a:prstGeom>
          <a:noFill/>
          <a:ln>
            <a:noFill/>
          </a:ln>
          <a:effectLst/>
          <a:extLst>
            <a:ext uri="{909E8E84-426E-40dd-AFC4-6F175D3DCCD1}">
              <a14:hiddenFill xmlns="" xmlns:a14="http://schemas.microsoft.com/office/drawing/2010/main">
                <a:gradFill rotWithShape="1">
                  <a:gsLst>
                    <a:gs pos="0">
                      <a:srgbClr val="00CCFF">
                        <a:gamma/>
                        <a:shade val="46275"/>
                        <a:invGamma/>
                      </a:srgbClr>
                    </a:gs>
                    <a:gs pos="50000">
                      <a:srgbClr val="00CCFF"/>
                    </a:gs>
                    <a:gs pos="100000">
                      <a:srgbClr val="00CCFF">
                        <a:gamma/>
                        <a:shade val="46275"/>
                        <a:invGamma/>
                      </a:srgbClr>
                    </a:gs>
                  </a:gsLst>
                  <a:lin ang="5400000" scaled="1"/>
                </a:gradFill>
              </a14:hiddenFill>
            </a:ext>
            <a:ext uri="{91240B29-F687-4f45-9708-019B960494DF}">
              <a14:hiddenLine xmlns="" xmlns:a14="http://schemas.microsoft.com/office/drawing/2010/main" w="2857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spAutoFit/>
          </a:bodyPr>
          <a:lstStyle/>
          <a:p>
            <a:r>
              <a:rPr lang="en-NZ" sz="1400">
                <a:latin typeface="Arial" charset="0"/>
              </a:rPr>
              <a:t>2</a:t>
            </a:r>
          </a:p>
        </p:txBody>
      </p:sp>
      <p:sp>
        <p:nvSpPr>
          <p:cNvPr id="164915" name="Text Box 51"/>
          <p:cNvSpPr txBox="1">
            <a:spLocks noChangeArrowheads="1"/>
          </p:cNvSpPr>
          <p:nvPr/>
        </p:nvSpPr>
        <p:spPr bwMode="auto">
          <a:xfrm>
            <a:off x="5803900" y="3859213"/>
            <a:ext cx="279400" cy="304800"/>
          </a:xfrm>
          <a:prstGeom prst="rect">
            <a:avLst/>
          </a:prstGeom>
          <a:noFill/>
          <a:ln>
            <a:noFill/>
          </a:ln>
          <a:effectLst/>
          <a:extLst>
            <a:ext uri="{909E8E84-426E-40dd-AFC4-6F175D3DCCD1}">
              <a14:hiddenFill xmlns="" xmlns:a14="http://schemas.microsoft.com/office/drawing/2010/main">
                <a:gradFill rotWithShape="1">
                  <a:gsLst>
                    <a:gs pos="0">
                      <a:srgbClr val="00CCFF">
                        <a:gamma/>
                        <a:shade val="46275"/>
                        <a:invGamma/>
                      </a:srgbClr>
                    </a:gs>
                    <a:gs pos="50000">
                      <a:srgbClr val="00CCFF"/>
                    </a:gs>
                    <a:gs pos="100000">
                      <a:srgbClr val="00CCFF">
                        <a:gamma/>
                        <a:shade val="46275"/>
                        <a:invGamma/>
                      </a:srgbClr>
                    </a:gs>
                  </a:gsLst>
                  <a:lin ang="5400000" scaled="1"/>
                </a:gradFill>
              </a14:hiddenFill>
            </a:ext>
            <a:ext uri="{91240B29-F687-4f45-9708-019B960494DF}">
              <a14:hiddenLine xmlns="" xmlns:a14="http://schemas.microsoft.com/office/drawing/2010/main" w="2857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spAutoFit/>
          </a:bodyPr>
          <a:lstStyle/>
          <a:p>
            <a:r>
              <a:rPr lang="en-NZ" sz="1400">
                <a:latin typeface="Arial" charset="0"/>
              </a:rPr>
              <a:t>2</a:t>
            </a:r>
          </a:p>
        </p:txBody>
      </p:sp>
      <p:sp>
        <p:nvSpPr>
          <p:cNvPr id="164916" name="Text Box 52"/>
          <p:cNvSpPr txBox="1">
            <a:spLocks noChangeArrowheads="1"/>
          </p:cNvSpPr>
          <p:nvPr/>
        </p:nvSpPr>
        <p:spPr bwMode="auto">
          <a:xfrm>
            <a:off x="6948488" y="3859213"/>
            <a:ext cx="279400" cy="304800"/>
          </a:xfrm>
          <a:prstGeom prst="rect">
            <a:avLst/>
          </a:prstGeom>
          <a:noFill/>
          <a:ln>
            <a:noFill/>
          </a:ln>
          <a:effectLst/>
          <a:extLst>
            <a:ext uri="{909E8E84-426E-40dd-AFC4-6F175D3DCCD1}">
              <a14:hiddenFill xmlns="" xmlns:a14="http://schemas.microsoft.com/office/drawing/2010/main">
                <a:gradFill rotWithShape="1">
                  <a:gsLst>
                    <a:gs pos="0">
                      <a:srgbClr val="00CCFF">
                        <a:gamma/>
                        <a:shade val="46275"/>
                        <a:invGamma/>
                      </a:srgbClr>
                    </a:gs>
                    <a:gs pos="50000">
                      <a:srgbClr val="00CCFF"/>
                    </a:gs>
                    <a:gs pos="100000">
                      <a:srgbClr val="00CCFF">
                        <a:gamma/>
                        <a:shade val="46275"/>
                        <a:invGamma/>
                      </a:srgbClr>
                    </a:gs>
                  </a:gsLst>
                  <a:lin ang="5400000" scaled="1"/>
                </a:gradFill>
              </a14:hiddenFill>
            </a:ext>
            <a:ext uri="{91240B29-F687-4f45-9708-019B960494DF}">
              <a14:hiddenLine xmlns="" xmlns:a14="http://schemas.microsoft.com/office/drawing/2010/main" w="2857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spAutoFit/>
          </a:bodyPr>
          <a:lstStyle/>
          <a:p>
            <a:r>
              <a:rPr lang="en-NZ" sz="1400">
                <a:latin typeface="Arial" charset="0"/>
              </a:rPr>
              <a:t>4</a:t>
            </a:r>
          </a:p>
        </p:txBody>
      </p:sp>
      <p:sp>
        <p:nvSpPr>
          <p:cNvPr id="164917" name="Rectangle 53"/>
          <p:cNvSpPr>
            <a:spLocks noChangeArrowheads="1"/>
          </p:cNvSpPr>
          <p:nvPr/>
        </p:nvSpPr>
        <p:spPr bwMode="auto">
          <a:xfrm>
            <a:off x="2844800" y="3716338"/>
            <a:ext cx="287338" cy="360362"/>
          </a:xfrm>
          <a:prstGeom prst="rect">
            <a:avLst/>
          </a:prstGeom>
          <a:noFill/>
          <a:ln w="28575">
            <a:solidFill>
              <a:srgbClr val="000080"/>
            </a:solidFill>
            <a:miter lim="800000"/>
            <a:headEnd/>
            <a:tailEnd/>
          </a:ln>
          <a:effectLst/>
          <a:extLst>
            <a:ext uri="{909E8E84-426E-40dd-AFC4-6F175D3DCCD1}">
              <a14:hiddenFill xmlns="" xmlns:a14="http://schemas.microsoft.com/office/drawing/2010/main">
                <a:solidFill>
                  <a:srgbClr val="00CCFF"/>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000" tIns="46800" rIns="90000" bIns="46800" anchor="ctr">
            <a:spAutoFit/>
          </a:bodyPr>
          <a:lstStyle/>
          <a:p>
            <a:endParaRPr lang="en-US"/>
          </a:p>
        </p:txBody>
      </p:sp>
      <p:sp>
        <p:nvSpPr>
          <p:cNvPr id="164918" name="Line 54"/>
          <p:cNvSpPr>
            <a:spLocks noChangeShapeType="1"/>
          </p:cNvSpPr>
          <p:nvPr/>
        </p:nvSpPr>
        <p:spPr bwMode="auto">
          <a:xfrm flipV="1">
            <a:off x="5580063" y="3573463"/>
            <a:ext cx="431800" cy="719137"/>
          </a:xfrm>
          <a:prstGeom prst="line">
            <a:avLst/>
          </a:prstGeom>
          <a:noFill/>
          <a:ln w="28575">
            <a:solidFill>
              <a:schemeClr val="accent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000" tIns="46800" rIns="90000" bIns="46800">
            <a:spAutoFit/>
          </a:bodyPr>
          <a:lstStyle/>
          <a:p>
            <a:endParaRPr lang="en-US"/>
          </a:p>
        </p:txBody>
      </p:sp>
      <p:sp>
        <p:nvSpPr>
          <p:cNvPr id="164919" name="Line 55"/>
          <p:cNvSpPr>
            <a:spLocks noChangeShapeType="1"/>
          </p:cNvSpPr>
          <p:nvPr/>
        </p:nvSpPr>
        <p:spPr bwMode="auto">
          <a:xfrm>
            <a:off x="6084888" y="3644900"/>
            <a:ext cx="503237" cy="0"/>
          </a:xfrm>
          <a:prstGeom prst="line">
            <a:avLst/>
          </a:prstGeom>
          <a:noFill/>
          <a:ln w="28575">
            <a:solidFill>
              <a:schemeClr val="accent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000" tIns="46800" rIns="90000" bIns="46800">
            <a:spAutoFit/>
          </a:bodyPr>
          <a:lstStyle/>
          <a:p>
            <a:endParaRPr lang="en-US"/>
          </a:p>
        </p:txBody>
      </p:sp>
      <p:sp>
        <p:nvSpPr>
          <p:cNvPr id="164920" name="Line 56"/>
          <p:cNvSpPr>
            <a:spLocks noChangeShapeType="1"/>
          </p:cNvSpPr>
          <p:nvPr/>
        </p:nvSpPr>
        <p:spPr bwMode="auto">
          <a:xfrm flipV="1">
            <a:off x="6659563" y="2924175"/>
            <a:ext cx="649287" cy="649288"/>
          </a:xfrm>
          <a:prstGeom prst="line">
            <a:avLst/>
          </a:prstGeom>
          <a:noFill/>
          <a:ln w="28575">
            <a:solidFill>
              <a:schemeClr val="accent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000" tIns="46800" rIns="90000" bIns="46800">
            <a:spAutoFit/>
          </a:bodyPr>
          <a:lstStyle/>
          <a:p>
            <a:endParaRPr lang="en-US"/>
          </a:p>
        </p:txBody>
      </p:sp>
      <p:sp>
        <p:nvSpPr>
          <p:cNvPr id="23" name="Rectangle 22"/>
          <p:cNvSpPr/>
          <p:nvPr/>
        </p:nvSpPr>
        <p:spPr>
          <a:xfrm>
            <a:off x="-89116" y="6477920"/>
            <a:ext cx="9297058" cy="369332"/>
          </a:xfrm>
          <a:prstGeom prst="rect">
            <a:avLst/>
          </a:prstGeom>
        </p:spPr>
        <p:txBody>
          <a:bodyPr wrap="square">
            <a:spAutoFit/>
          </a:bodyPr>
          <a:lstStyle/>
          <a:p>
            <a:r>
              <a:rPr lang="en-US" dirty="0"/>
              <a:t>http://</a:t>
            </a:r>
            <a:r>
              <a:rPr lang="en-US" dirty="0" err="1"/>
              <a:t>www.allanwilsoncentre.ac.nz</a:t>
            </a:r>
            <a:r>
              <a:rPr lang="en-US" dirty="0"/>
              <a:t>/</a:t>
            </a:r>
            <a:r>
              <a:rPr lang="en-US" dirty="0" err="1"/>
              <a:t>massey</a:t>
            </a:r>
            <a:r>
              <a:rPr lang="en-US" dirty="0"/>
              <a:t>/</a:t>
            </a:r>
            <a:r>
              <a:rPr lang="en-US" dirty="0" err="1"/>
              <a:t>fms</a:t>
            </a:r>
            <a:r>
              <a:rPr lang="en-US" dirty="0"/>
              <a:t>/AWC/download/</a:t>
            </a:r>
            <a:r>
              <a:rPr lang="en-US" dirty="0" err="1" smtClean="0"/>
              <a:t>SK_DistanceBasedMethods.ppt</a:t>
            </a:r>
            <a:endParaRPr lang="en-US" dirty="0"/>
          </a:p>
        </p:txBody>
      </p:sp>
    </p:spTree>
    <p:extLst>
      <p:ext uri="{BB962C8B-B14F-4D97-AF65-F5344CB8AC3E}">
        <p14:creationId xmlns:p14="http://schemas.microsoft.com/office/powerpoint/2010/main" val="271206811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p:txBody>
          <a:bodyPr/>
          <a:lstStyle/>
          <a:p>
            <a:r>
              <a:rPr lang="en-NZ" sz="4000"/>
              <a:t>Perfectly </a:t>
            </a:r>
            <a:r>
              <a:rPr lang="ja-JP" altLang="en-NZ" sz="4000">
                <a:latin typeface="Arial"/>
              </a:rPr>
              <a:t>“</a:t>
            </a:r>
            <a:r>
              <a:rPr lang="en-NZ" sz="4000"/>
              <a:t>tree-like</a:t>
            </a:r>
            <a:r>
              <a:rPr lang="ja-JP" altLang="en-NZ" sz="4000">
                <a:latin typeface="Arial"/>
              </a:rPr>
              <a:t>”</a:t>
            </a:r>
            <a:r>
              <a:rPr lang="en-NZ" sz="4000"/>
              <a:t> distances</a:t>
            </a:r>
          </a:p>
        </p:txBody>
      </p:sp>
      <p:graphicFrame>
        <p:nvGraphicFramePr>
          <p:cNvPr id="165891" name="Group 3"/>
          <p:cNvGraphicFramePr>
            <a:graphicFrameLocks noGrp="1"/>
          </p:cNvGraphicFramePr>
          <p:nvPr/>
        </p:nvGraphicFramePr>
        <p:xfrm>
          <a:off x="1403350" y="2708275"/>
          <a:ext cx="2808288" cy="1944688"/>
        </p:xfrm>
        <a:graphic>
          <a:graphicData uri="http://schemas.openxmlformats.org/drawingml/2006/table">
            <a:tbl>
              <a:tblPr/>
              <a:tblGrid>
                <a:gridCol w="701675"/>
                <a:gridCol w="703263"/>
                <a:gridCol w="700087"/>
                <a:gridCol w="703263"/>
              </a:tblGrid>
              <a:tr h="503238">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endParaRPr kumimoji="0" lang="en-GB" sz="1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cap="flat">
                      <a:noFill/>
                    </a:lnL>
                    <a:lnR w="12700" cap="flat" cmpd="sng" algn="ctr">
                      <a:solidFill>
                        <a:schemeClr val="tx1"/>
                      </a:solidFill>
                      <a:prstDash val="solid"/>
                      <a:round/>
                      <a:headEnd type="none" w="med" len="med"/>
                      <a:tailEnd type="none" w="med" len="med"/>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800" b="0" i="0" u="none" strike="noStrike" cap="none" normalizeH="0" baseline="0">
                          <a:ln>
                            <a:noFill/>
                          </a:ln>
                          <a:solidFill>
                            <a:schemeClr val="tx1"/>
                          </a:solidFill>
                          <a:effectLst/>
                          <a:latin typeface="Arial" charset="0"/>
                          <a:ea typeface="ＭＳ Ｐゴシック" charset="0"/>
                          <a:cs typeface="Arial" charset="0"/>
                        </a:rPr>
                        <a:t>Cat</a:t>
                      </a:r>
                    </a:p>
                  </a:txBody>
                  <a:tcPr horzOverflow="overflow">
                    <a:lnL w="12700" cap="flat" cmpd="sng" algn="ctr">
                      <a:solidFill>
                        <a:schemeClr val="tx1"/>
                      </a:solidFill>
                      <a:prstDash val="solid"/>
                      <a:round/>
                      <a:headEnd type="none" w="med" len="med"/>
                      <a:tailEnd type="none" w="med" len="med"/>
                    </a:lnL>
                    <a:lnR>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800" b="0" i="0" u="none" strike="noStrike" cap="none" normalizeH="0" baseline="0">
                          <a:ln>
                            <a:noFill/>
                          </a:ln>
                          <a:solidFill>
                            <a:schemeClr val="tx1"/>
                          </a:solidFill>
                          <a:effectLst/>
                          <a:latin typeface="Arial" charset="0"/>
                          <a:ea typeface="ＭＳ Ｐゴシック" charset="0"/>
                          <a:cs typeface="Arial" charset="0"/>
                        </a:rPr>
                        <a:t>Dog</a:t>
                      </a:r>
                    </a:p>
                  </a:txBody>
                  <a:tcPr horzOverflow="overflow">
                    <a:lnL>
                      <a:noFill/>
                    </a:lnL>
                    <a:lnR>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800" b="0" i="0" u="none" strike="noStrike" cap="none" normalizeH="0" baseline="0">
                          <a:ln>
                            <a:noFill/>
                          </a:ln>
                          <a:solidFill>
                            <a:schemeClr val="tx1"/>
                          </a:solidFill>
                          <a:effectLst/>
                          <a:latin typeface="Arial" charset="0"/>
                          <a:ea typeface="ＭＳ Ｐゴシック" charset="0"/>
                          <a:cs typeface="Arial" charset="0"/>
                        </a:rPr>
                        <a:t>Rat</a:t>
                      </a:r>
                    </a:p>
                  </a:txBody>
                  <a:tcPr horzOverflow="overflow">
                    <a:lnL>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r>
              <a:tr h="482600">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800" b="0" i="0" u="none" strike="noStrike" cap="none" normalizeH="0" baseline="0">
                          <a:ln>
                            <a:noFill/>
                          </a:ln>
                          <a:solidFill>
                            <a:schemeClr val="tx1"/>
                          </a:solidFill>
                          <a:effectLst/>
                          <a:latin typeface="Arial" charset="0"/>
                          <a:ea typeface="ＭＳ Ｐゴシック" charset="0"/>
                          <a:cs typeface="Arial" charset="0"/>
                        </a:rPr>
                        <a:t>Dog</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800" b="0" i="0" u="none" strike="noStrike" cap="none" normalizeH="0" baseline="0">
                          <a:ln>
                            <a:noFill/>
                          </a:ln>
                          <a:solidFill>
                            <a:schemeClr val="tx1"/>
                          </a:solidFill>
                          <a:effectLst/>
                          <a:latin typeface="Arial" charset="0"/>
                          <a:ea typeface="ＭＳ Ｐゴシック" charset="0"/>
                          <a:cs typeface="Arial" charset="0"/>
                        </a:rPr>
                        <a:t>3</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endParaRPr kumimoji="0" lang="en-GB" sz="1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endParaRPr kumimoji="0" lang="en-GB" sz="1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a:noFill/>
                    </a:lnL>
                    <a:lnR cap="flat">
                      <a:noFill/>
                    </a:lnR>
                    <a:lnT w="12700" cap="flat" cmpd="sng" algn="ctr">
                      <a:solidFill>
                        <a:schemeClr val="tx1"/>
                      </a:solidFill>
                      <a:prstDash val="solid"/>
                      <a:round/>
                      <a:headEnd type="none" w="med" len="med"/>
                      <a:tailEnd type="none" w="med" len="med"/>
                    </a:lnT>
                    <a:lnB>
                      <a:noFill/>
                    </a:lnB>
                    <a:lnTlToBr>
                      <a:noFill/>
                    </a:lnTlToBr>
                    <a:lnBlToTr>
                      <a:noFill/>
                    </a:lnBlToTr>
                    <a:noFill/>
                  </a:tcPr>
                </a:tc>
              </a:tr>
              <a:tr h="476250">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800" b="0" i="0" u="none" strike="noStrike" cap="none" normalizeH="0" baseline="0">
                          <a:ln>
                            <a:noFill/>
                          </a:ln>
                          <a:solidFill>
                            <a:schemeClr val="tx1"/>
                          </a:solidFill>
                          <a:effectLst/>
                          <a:latin typeface="Arial" charset="0"/>
                          <a:ea typeface="ＭＳ Ｐゴシック" charset="0"/>
                          <a:cs typeface="Arial" charset="0"/>
                        </a:rPr>
                        <a:t>Rat</a:t>
                      </a:r>
                    </a:p>
                  </a:txBody>
                  <a:tcPr horzOverflow="overflow">
                    <a:lnL cap="flat">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800" b="0" i="0" u="none" strike="noStrike" cap="none" normalizeH="0" baseline="0">
                          <a:ln>
                            <a:noFill/>
                          </a:ln>
                          <a:solidFill>
                            <a:schemeClr val="tx1"/>
                          </a:solidFill>
                          <a:effectLst/>
                          <a:latin typeface="Arial" charset="0"/>
                          <a:ea typeface="ＭＳ Ｐゴシック" charset="0"/>
                          <a:cs typeface="Arial" charset="0"/>
                        </a:rPr>
                        <a:t>4</a:t>
                      </a:r>
                    </a:p>
                  </a:txBody>
                  <a:tcP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800" b="0" i="0" u="none" strike="noStrike" cap="none" normalizeH="0" baseline="0">
                          <a:ln>
                            <a:noFill/>
                          </a:ln>
                          <a:solidFill>
                            <a:schemeClr val="tx1"/>
                          </a:solidFill>
                          <a:effectLst/>
                          <a:latin typeface="Arial" charset="0"/>
                          <a:ea typeface="ＭＳ Ｐゴシック" charset="0"/>
                          <a:cs typeface="Arial" charset="0"/>
                        </a:rPr>
                        <a:t>5</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endParaRPr kumimoji="0" lang="en-GB" sz="1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a:noFill/>
                    </a:lnL>
                    <a:lnR cap="flat">
                      <a:noFill/>
                    </a:lnR>
                    <a:lnT>
                      <a:noFill/>
                    </a:lnT>
                    <a:lnB>
                      <a:noFill/>
                    </a:lnB>
                    <a:lnTlToBr>
                      <a:noFill/>
                    </a:lnTlToBr>
                    <a:lnBlToTr>
                      <a:noFill/>
                    </a:lnBlToTr>
                    <a:noFill/>
                  </a:tcPr>
                </a:tc>
              </a:tr>
              <a:tr h="482600">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800" b="0" i="0" u="none" strike="noStrike" cap="none" normalizeH="0" baseline="0">
                          <a:ln>
                            <a:noFill/>
                          </a:ln>
                          <a:solidFill>
                            <a:schemeClr val="tx1"/>
                          </a:solidFill>
                          <a:effectLst/>
                          <a:latin typeface="Arial" charset="0"/>
                          <a:ea typeface="ＭＳ Ｐゴシック" charset="0"/>
                          <a:cs typeface="Arial" charset="0"/>
                        </a:rPr>
                        <a:t>Cow</a:t>
                      </a:r>
                    </a:p>
                  </a:txBody>
                  <a:tcPr horzOverflow="overflow">
                    <a:lnL cap="flat">
                      <a:noFill/>
                    </a:lnL>
                    <a:lnR w="12700" cap="flat" cmpd="sng" algn="ctr">
                      <a:solidFill>
                        <a:schemeClr val="tx1"/>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800" b="0" i="0" u="none" strike="noStrike" cap="none" normalizeH="0" baseline="0">
                          <a:ln>
                            <a:noFill/>
                          </a:ln>
                          <a:solidFill>
                            <a:schemeClr val="tx1"/>
                          </a:solidFill>
                          <a:effectLst/>
                          <a:latin typeface="Arial" charset="0"/>
                          <a:ea typeface="ＭＳ Ｐゴシック" charset="0"/>
                          <a:cs typeface="Arial" charset="0"/>
                        </a:rPr>
                        <a:t>6</a:t>
                      </a:r>
                    </a:p>
                  </a:txBody>
                  <a:tcPr horzOverflow="overflow">
                    <a:lnL w="12700" cap="flat" cmpd="sng" algn="ctr">
                      <a:solidFill>
                        <a:schemeClr val="tx1"/>
                      </a:solidFill>
                      <a:prstDash val="solid"/>
                      <a:round/>
                      <a:headEnd type="none" w="med" len="med"/>
                      <a:tailEnd type="none" w="med" len="med"/>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800" b="0" i="0" u="none" strike="noStrike" cap="none" normalizeH="0" baseline="0">
                          <a:ln>
                            <a:noFill/>
                          </a:ln>
                          <a:solidFill>
                            <a:schemeClr val="tx1"/>
                          </a:solidFill>
                          <a:effectLst/>
                          <a:latin typeface="Arial" charset="0"/>
                          <a:ea typeface="ＭＳ Ｐゴシック" charset="0"/>
                          <a:cs typeface="Arial" charset="0"/>
                        </a:rPr>
                        <a:t>7</a:t>
                      </a:r>
                    </a:p>
                  </a:txBody>
                  <a:tcPr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800" b="0" i="0" u="none" strike="noStrike" cap="none" normalizeH="0" baseline="0">
                          <a:ln>
                            <a:noFill/>
                          </a:ln>
                          <a:solidFill>
                            <a:schemeClr val="tx1"/>
                          </a:solidFill>
                          <a:effectLst/>
                          <a:latin typeface="Arial" charset="0"/>
                          <a:ea typeface="ＭＳ Ｐゴシック" charset="0"/>
                          <a:cs typeface="Arial" charset="0"/>
                        </a:rPr>
                        <a:t>6</a:t>
                      </a:r>
                    </a:p>
                  </a:txBody>
                  <a:tcPr horzOverflow="overflow">
                    <a:lnL>
                      <a:noFill/>
                    </a:lnL>
                    <a:lnR cap="flat">
                      <a:noFill/>
                    </a:lnR>
                    <a:lnT>
                      <a:noFill/>
                    </a:lnT>
                    <a:lnB cap="flat">
                      <a:noFill/>
                    </a:lnB>
                    <a:lnTlToBr>
                      <a:noFill/>
                    </a:lnTlToBr>
                    <a:lnBlToTr>
                      <a:noFill/>
                    </a:lnBlToTr>
                    <a:noFill/>
                  </a:tcPr>
                </a:tc>
              </a:tr>
            </a:tbl>
          </a:graphicData>
        </a:graphic>
      </p:graphicFrame>
      <p:sp>
        <p:nvSpPr>
          <p:cNvPr id="165926" name="Line 38"/>
          <p:cNvSpPr>
            <a:spLocks noChangeShapeType="1"/>
          </p:cNvSpPr>
          <p:nvPr/>
        </p:nvSpPr>
        <p:spPr bwMode="auto">
          <a:xfrm>
            <a:off x="4356100" y="3787775"/>
            <a:ext cx="863600" cy="0"/>
          </a:xfrm>
          <a:prstGeom prst="line">
            <a:avLst/>
          </a:prstGeom>
          <a:noFill/>
          <a:ln w="76200">
            <a:solidFill>
              <a:schemeClr val="tx1"/>
            </a:solidFill>
            <a:round/>
            <a:headEnd/>
            <a:tailEnd type="stealth" w="lg"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5927" name="Line 39"/>
          <p:cNvSpPr>
            <a:spLocks noChangeShapeType="1"/>
          </p:cNvSpPr>
          <p:nvPr/>
        </p:nvSpPr>
        <p:spPr bwMode="auto">
          <a:xfrm>
            <a:off x="5722938" y="3211513"/>
            <a:ext cx="360362" cy="360362"/>
          </a:xfrm>
          <a:prstGeom prst="line">
            <a:avLst/>
          </a:prstGeom>
          <a:noFill/>
          <a:ln w="2857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5928" name="Line 40"/>
          <p:cNvSpPr>
            <a:spLocks noChangeShapeType="1"/>
          </p:cNvSpPr>
          <p:nvPr/>
        </p:nvSpPr>
        <p:spPr bwMode="auto">
          <a:xfrm flipH="1">
            <a:off x="5580063" y="3571875"/>
            <a:ext cx="503237" cy="792163"/>
          </a:xfrm>
          <a:prstGeom prst="line">
            <a:avLst/>
          </a:prstGeom>
          <a:noFill/>
          <a:ln w="2857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5929" name="Line 41"/>
          <p:cNvSpPr>
            <a:spLocks noChangeShapeType="1"/>
          </p:cNvSpPr>
          <p:nvPr/>
        </p:nvSpPr>
        <p:spPr bwMode="auto">
          <a:xfrm>
            <a:off x="6588125" y="3571875"/>
            <a:ext cx="1008063" cy="1152525"/>
          </a:xfrm>
          <a:prstGeom prst="line">
            <a:avLst/>
          </a:prstGeom>
          <a:noFill/>
          <a:ln w="2857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5930" name="Line 42"/>
          <p:cNvSpPr>
            <a:spLocks noChangeShapeType="1"/>
          </p:cNvSpPr>
          <p:nvPr/>
        </p:nvSpPr>
        <p:spPr bwMode="auto">
          <a:xfrm>
            <a:off x="6083300" y="3571875"/>
            <a:ext cx="504825" cy="0"/>
          </a:xfrm>
          <a:prstGeom prst="line">
            <a:avLst/>
          </a:prstGeom>
          <a:noFill/>
          <a:ln w="2857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5931" name="Line 43"/>
          <p:cNvSpPr>
            <a:spLocks noChangeShapeType="1"/>
          </p:cNvSpPr>
          <p:nvPr/>
        </p:nvSpPr>
        <p:spPr bwMode="auto">
          <a:xfrm flipV="1">
            <a:off x="6588125" y="2924175"/>
            <a:ext cx="647700" cy="647700"/>
          </a:xfrm>
          <a:prstGeom prst="line">
            <a:avLst/>
          </a:prstGeom>
          <a:noFill/>
          <a:ln w="2857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5932" name="Rectangle 44"/>
          <p:cNvSpPr>
            <a:spLocks noChangeArrowheads="1"/>
          </p:cNvSpPr>
          <p:nvPr/>
        </p:nvSpPr>
        <p:spPr bwMode="auto">
          <a:xfrm>
            <a:off x="5291138" y="2779713"/>
            <a:ext cx="53975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20000"/>
              </a:spcBef>
            </a:pPr>
            <a:r>
              <a:rPr lang="en-NZ">
                <a:latin typeface="Arial" charset="0"/>
              </a:rPr>
              <a:t>Cat</a:t>
            </a:r>
          </a:p>
        </p:txBody>
      </p:sp>
      <p:sp>
        <p:nvSpPr>
          <p:cNvPr id="165933" name="Rectangle 45"/>
          <p:cNvSpPr>
            <a:spLocks noChangeArrowheads="1"/>
          </p:cNvSpPr>
          <p:nvPr/>
        </p:nvSpPr>
        <p:spPr bwMode="auto">
          <a:xfrm>
            <a:off x="5219700" y="4364038"/>
            <a:ext cx="60325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20000"/>
              </a:spcBef>
            </a:pPr>
            <a:r>
              <a:rPr lang="en-NZ">
                <a:latin typeface="Arial" charset="0"/>
              </a:rPr>
              <a:t>Dog</a:t>
            </a:r>
          </a:p>
        </p:txBody>
      </p:sp>
      <p:sp>
        <p:nvSpPr>
          <p:cNvPr id="165934" name="Rectangle 46"/>
          <p:cNvSpPr>
            <a:spLocks noChangeArrowheads="1"/>
          </p:cNvSpPr>
          <p:nvPr/>
        </p:nvSpPr>
        <p:spPr bwMode="auto">
          <a:xfrm>
            <a:off x="7235825" y="2779713"/>
            <a:ext cx="53975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NZ">
                <a:latin typeface="Arial" charset="0"/>
              </a:rPr>
              <a:t>Rat</a:t>
            </a:r>
          </a:p>
        </p:txBody>
      </p:sp>
      <p:sp>
        <p:nvSpPr>
          <p:cNvPr id="165935" name="Rectangle 47"/>
          <p:cNvSpPr>
            <a:spLocks noChangeArrowheads="1"/>
          </p:cNvSpPr>
          <p:nvPr/>
        </p:nvSpPr>
        <p:spPr bwMode="auto">
          <a:xfrm>
            <a:off x="7307263" y="4724400"/>
            <a:ext cx="64135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NZ">
                <a:latin typeface="Arial" charset="0"/>
              </a:rPr>
              <a:t>Cow</a:t>
            </a:r>
          </a:p>
        </p:txBody>
      </p:sp>
      <p:sp>
        <p:nvSpPr>
          <p:cNvPr id="165936" name="Text Box 48"/>
          <p:cNvSpPr txBox="1">
            <a:spLocks noChangeArrowheads="1"/>
          </p:cNvSpPr>
          <p:nvPr/>
        </p:nvSpPr>
        <p:spPr bwMode="auto">
          <a:xfrm>
            <a:off x="5795963" y="3138488"/>
            <a:ext cx="279400" cy="304800"/>
          </a:xfrm>
          <a:prstGeom prst="rect">
            <a:avLst/>
          </a:prstGeom>
          <a:noFill/>
          <a:ln>
            <a:noFill/>
          </a:ln>
          <a:effectLst/>
          <a:extLst>
            <a:ext uri="{909E8E84-426E-40dd-AFC4-6F175D3DCCD1}">
              <a14:hiddenFill xmlns="" xmlns:a14="http://schemas.microsoft.com/office/drawing/2010/main">
                <a:gradFill rotWithShape="1">
                  <a:gsLst>
                    <a:gs pos="0">
                      <a:srgbClr val="00CCFF">
                        <a:gamma/>
                        <a:shade val="46275"/>
                        <a:invGamma/>
                      </a:srgbClr>
                    </a:gs>
                    <a:gs pos="50000">
                      <a:srgbClr val="00CCFF"/>
                    </a:gs>
                    <a:gs pos="100000">
                      <a:srgbClr val="00CCFF">
                        <a:gamma/>
                        <a:shade val="46275"/>
                        <a:invGamma/>
                      </a:srgbClr>
                    </a:gs>
                  </a:gsLst>
                  <a:lin ang="5400000" scaled="1"/>
                </a:gradFill>
              </a14:hiddenFill>
            </a:ext>
            <a:ext uri="{91240B29-F687-4f45-9708-019B960494DF}">
              <a14:hiddenLine xmlns="" xmlns:a14="http://schemas.microsoft.com/office/drawing/2010/main" w="2857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spAutoFit/>
          </a:bodyPr>
          <a:lstStyle/>
          <a:p>
            <a:r>
              <a:rPr lang="en-NZ" sz="1400">
                <a:latin typeface="Arial" charset="0"/>
              </a:rPr>
              <a:t>1</a:t>
            </a:r>
          </a:p>
        </p:txBody>
      </p:sp>
      <p:sp>
        <p:nvSpPr>
          <p:cNvPr id="165937" name="Text Box 49"/>
          <p:cNvSpPr txBox="1">
            <a:spLocks noChangeArrowheads="1"/>
          </p:cNvSpPr>
          <p:nvPr/>
        </p:nvSpPr>
        <p:spPr bwMode="auto">
          <a:xfrm>
            <a:off x="6156325" y="3284538"/>
            <a:ext cx="306388" cy="304800"/>
          </a:xfrm>
          <a:prstGeom prst="rect">
            <a:avLst/>
          </a:prstGeom>
          <a:noFill/>
          <a:ln>
            <a:noFill/>
          </a:ln>
          <a:effectLst/>
          <a:extLst>
            <a:ext uri="{909E8E84-426E-40dd-AFC4-6F175D3DCCD1}">
              <a14:hiddenFill xmlns="" xmlns:a14="http://schemas.microsoft.com/office/drawing/2010/main">
                <a:gradFill rotWithShape="1">
                  <a:gsLst>
                    <a:gs pos="0">
                      <a:srgbClr val="00CCFF">
                        <a:gamma/>
                        <a:shade val="46275"/>
                        <a:invGamma/>
                      </a:srgbClr>
                    </a:gs>
                    <a:gs pos="50000">
                      <a:srgbClr val="00CCFF"/>
                    </a:gs>
                    <a:gs pos="100000">
                      <a:srgbClr val="00CCFF">
                        <a:gamma/>
                        <a:shade val="46275"/>
                        <a:invGamma/>
                      </a:srgbClr>
                    </a:gs>
                  </a:gsLst>
                  <a:lin ang="5400000" scaled="1"/>
                </a:gradFill>
              </a14:hiddenFill>
            </a:ext>
            <a:ext uri="{91240B29-F687-4f45-9708-019B960494DF}">
              <a14:hiddenLine xmlns="" xmlns:a14="http://schemas.microsoft.com/office/drawing/2010/main" w="2857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000" tIns="46800" rIns="90000" bIns="46800">
            <a:spAutoFit/>
          </a:bodyPr>
          <a:lstStyle/>
          <a:p>
            <a:r>
              <a:rPr lang="en-NZ" sz="1400">
                <a:latin typeface="Arial" charset="0"/>
              </a:rPr>
              <a:t>1</a:t>
            </a:r>
          </a:p>
        </p:txBody>
      </p:sp>
      <p:sp>
        <p:nvSpPr>
          <p:cNvPr id="165938" name="Text Box 50"/>
          <p:cNvSpPr txBox="1">
            <a:spLocks noChangeArrowheads="1"/>
          </p:cNvSpPr>
          <p:nvPr/>
        </p:nvSpPr>
        <p:spPr bwMode="auto">
          <a:xfrm>
            <a:off x="6659563" y="3051175"/>
            <a:ext cx="279400" cy="304800"/>
          </a:xfrm>
          <a:prstGeom prst="rect">
            <a:avLst/>
          </a:prstGeom>
          <a:noFill/>
          <a:ln>
            <a:noFill/>
          </a:ln>
          <a:effectLst/>
          <a:extLst>
            <a:ext uri="{909E8E84-426E-40dd-AFC4-6F175D3DCCD1}">
              <a14:hiddenFill xmlns="" xmlns:a14="http://schemas.microsoft.com/office/drawing/2010/main">
                <a:gradFill rotWithShape="1">
                  <a:gsLst>
                    <a:gs pos="0">
                      <a:srgbClr val="00CCFF">
                        <a:gamma/>
                        <a:shade val="46275"/>
                        <a:invGamma/>
                      </a:srgbClr>
                    </a:gs>
                    <a:gs pos="50000">
                      <a:srgbClr val="00CCFF"/>
                    </a:gs>
                    <a:gs pos="100000">
                      <a:srgbClr val="00CCFF">
                        <a:gamma/>
                        <a:shade val="46275"/>
                        <a:invGamma/>
                      </a:srgbClr>
                    </a:gs>
                  </a:gsLst>
                  <a:lin ang="5400000" scaled="1"/>
                </a:gradFill>
              </a14:hiddenFill>
            </a:ext>
            <a:ext uri="{91240B29-F687-4f45-9708-019B960494DF}">
              <a14:hiddenLine xmlns="" xmlns:a14="http://schemas.microsoft.com/office/drawing/2010/main" w="2857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spAutoFit/>
          </a:bodyPr>
          <a:lstStyle/>
          <a:p>
            <a:r>
              <a:rPr lang="en-NZ" sz="1400">
                <a:latin typeface="Arial" charset="0"/>
              </a:rPr>
              <a:t>2</a:t>
            </a:r>
          </a:p>
        </p:txBody>
      </p:sp>
      <p:sp>
        <p:nvSpPr>
          <p:cNvPr id="165939" name="Text Box 51"/>
          <p:cNvSpPr txBox="1">
            <a:spLocks noChangeArrowheads="1"/>
          </p:cNvSpPr>
          <p:nvPr/>
        </p:nvSpPr>
        <p:spPr bwMode="auto">
          <a:xfrm>
            <a:off x="5803900" y="3859213"/>
            <a:ext cx="279400" cy="304800"/>
          </a:xfrm>
          <a:prstGeom prst="rect">
            <a:avLst/>
          </a:prstGeom>
          <a:noFill/>
          <a:ln>
            <a:noFill/>
          </a:ln>
          <a:effectLst/>
          <a:extLst>
            <a:ext uri="{909E8E84-426E-40dd-AFC4-6F175D3DCCD1}">
              <a14:hiddenFill xmlns="" xmlns:a14="http://schemas.microsoft.com/office/drawing/2010/main">
                <a:gradFill rotWithShape="1">
                  <a:gsLst>
                    <a:gs pos="0">
                      <a:srgbClr val="00CCFF">
                        <a:gamma/>
                        <a:shade val="46275"/>
                        <a:invGamma/>
                      </a:srgbClr>
                    </a:gs>
                    <a:gs pos="50000">
                      <a:srgbClr val="00CCFF"/>
                    </a:gs>
                    <a:gs pos="100000">
                      <a:srgbClr val="00CCFF">
                        <a:gamma/>
                        <a:shade val="46275"/>
                        <a:invGamma/>
                      </a:srgbClr>
                    </a:gs>
                  </a:gsLst>
                  <a:lin ang="5400000" scaled="1"/>
                </a:gradFill>
              </a14:hiddenFill>
            </a:ext>
            <a:ext uri="{91240B29-F687-4f45-9708-019B960494DF}">
              <a14:hiddenLine xmlns="" xmlns:a14="http://schemas.microsoft.com/office/drawing/2010/main" w="2857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spAutoFit/>
          </a:bodyPr>
          <a:lstStyle/>
          <a:p>
            <a:r>
              <a:rPr lang="en-NZ" sz="1400">
                <a:latin typeface="Arial" charset="0"/>
              </a:rPr>
              <a:t>2</a:t>
            </a:r>
          </a:p>
        </p:txBody>
      </p:sp>
      <p:sp>
        <p:nvSpPr>
          <p:cNvPr id="165940" name="Text Box 52"/>
          <p:cNvSpPr txBox="1">
            <a:spLocks noChangeArrowheads="1"/>
          </p:cNvSpPr>
          <p:nvPr/>
        </p:nvSpPr>
        <p:spPr bwMode="auto">
          <a:xfrm>
            <a:off x="6948488" y="3859213"/>
            <a:ext cx="279400" cy="304800"/>
          </a:xfrm>
          <a:prstGeom prst="rect">
            <a:avLst/>
          </a:prstGeom>
          <a:noFill/>
          <a:ln>
            <a:noFill/>
          </a:ln>
          <a:effectLst/>
          <a:extLst>
            <a:ext uri="{909E8E84-426E-40dd-AFC4-6F175D3DCCD1}">
              <a14:hiddenFill xmlns="" xmlns:a14="http://schemas.microsoft.com/office/drawing/2010/main">
                <a:gradFill rotWithShape="1">
                  <a:gsLst>
                    <a:gs pos="0">
                      <a:srgbClr val="00CCFF">
                        <a:gamma/>
                        <a:shade val="46275"/>
                        <a:invGamma/>
                      </a:srgbClr>
                    </a:gs>
                    <a:gs pos="50000">
                      <a:srgbClr val="00CCFF"/>
                    </a:gs>
                    <a:gs pos="100000">
                      <a:srgbClr val="00CCFF">
                        <a:gamma/>
                        <a:shade val="46275"/>
                        <a:invGamma/>
                      </a:srgbClr>
                    </a:gs>
                  </a:gsLst>
                  <a:lin ang="5400000" scaled="1"/>
                </a:gradFill>
              </a14:hiddenFill>
            </a:ext>
            <a:ext uri="{91240B29-F687-4f45-9708-019B960494DF}">
              <a14:hiddenLine xmlns="" xmlns:a14="http://schemas.microsoft.com/office/drawing/2010/main" w="2857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spAutoFit/>
          </a:bodyPr>
          <a:lstStyle/>
          <a:p>
            <a:r>
              <a:rPr lang="en-NZ" sz="1400">
                <a:latin typeface="Arial" charset="0"/>
              </a:rPr>
              <a:t>4</a:t>
            </a:r>
          </a:p>
        </p:txBody>
      </p:sp>
      <p:sp>
        <p:nvSpPr>
          <p:cNvPr id="165941" name="Rectangle 53"/>
          <p:cNvSpPr>
            <a:spLocks noChangeArrowheads="1"/>
          </p:cNvSpPr>
          <p:nvPr/>
        </p:nvSpPr>
        <p:spPr bwMode="auto">
          <a:xfrm>
            <a:off x="2124075" y="4221163"/>
            <a:ext cx="287338" cy="360362"/>
          </a:xfrm>
          <a:prstGeom prst="rect">
            <a:avLst/>
          </a:prstGeom>
          <a:noFill/>
          <a:ln w="28575">
            <a:solidFill>
              <a:srgbClr val="FF6600"/>
            </a:solidFill>
            <a:miter lim="800000"/>
            <a:headEnd/>
            <a:tailEnd/>
          </a:ln>
          <a:effectLst/>
          <a:extLst>
            <a:ext uri="{909E8E84-426E-40dd-AFC4-6F175D3DCCD1}">
              <a14:hiddenFill xmlns="" xmlns:a14="http://schemas.microsoft.com/office/drawing/2010/main">
                <a:solidFill>
                  <a:srgbClr val="00CCFF"/>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000" tIns="46800" rIns="90000" bIns="46800" anchor="ctr">
            <a:spAutoFit/>
          </a:bodyPr>
          <a:lstStyle/>
          <a:p>
            <a:endParaRPr lang="en-US"/>
          </a:p>
        </p:txBody>
      </p:sp>
      <p:sp>
        <p:nvSpPr>
          <p:cNvPr id="165942" name="Line 54"/>
          <p:cNvSpPr>
            <a:spLocks noChangeShapeType="1"/>
          </p:cNvSpPr>
          <p:nvPr/>
        </p:nvSpPr>
        <p:spPr bwMode="auto">
          <a:xfrm>
            <a:off x="5651500" y="3213100"/>
            <a:ext cx="360363" cy="360363"/>
          </a:xfrm>
          <a:prstGeom prst="line">
            <a:avLst/>
          </a:prstGeom>
          <a:noFill/>
          <a:ln w="28575">
            <a:solidFill>
              <a:srgbClr val="FF66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000" tIns="46800" rIns="90000" bIns="46800">
            <a:spAutoFit/>
          </a:bodyPr>
          <a:lstStyle/>
          <a:p>
            <a:endParaRPr lang="en-US"/>
          </a:p>
        </p:txBody>
      </p:sp>
      <p:sp>
        <p:nvSpPr>
          <p:cNvPr id="165943" name="Line 55"/>
          <p:cNvSpPr>
            <a:spLocks noChangeShapeType="1"/>
          </p:cNvSpPr>
          <p:nvPr/>
        </p:nvSpPr>
        <p:spPr bwMode="auto">
          <a:xfrm>
            <a:off x="6084888" y="3644900"/>
            <a:ext cx="503237" cy="0"/>
          </a:xfrm>
          <a:prstGeom prst="line">
            <a:avLst/>
          </a:prstGeom>
          <a:noFill/>
          <a:ln w="28575">
            <a:solidFill>
              <a:srgbClr val="FF66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000" tIns="46800" rIns="90000" bIns="46800">
            <a:spAutoFit/>
          </a:bodyPr>
          <a:lstStyle/>
          <a:p>
            <a:endParaRPr lang="en-US"/>
          </a:p>
        </p:txBody>
      </p:sp>
      <p:sp>
        <p:nvSpPr>
          <p:cNvPr id="165944" name="Line 56"/>
          <p:cNvSpPr>
            <a:spLocks noChangeShapeType="1"/>
          </p:cNvSpPr>
          <p:nvPr/>
        </p:nvSpPr>
        <p:spPr bwMode="auto">
          <a:xfrm>
            <a:off x="6659563" y="3573463"/>
            <a:ext cx="1008062" cy="1150937"/>
          </a:xfrm>
          <a:prstGeom prst="line">
            <a:avLst/>
          </a:prstGeom>
          <a:noFill/>
          <a:ln w="28575">
            <a:solidFill>
              <a:srgbClr val="FF66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000" tIns="46800" rIns="90000" bIns="46800">
            <a:spAutoFit/>
          </a:bodyPr>
          <a:lstStyle/>
          <a:p>
            <a:endParaRPr lang="en-US"/>
          </a:p>
        </p:txBody>
      </p:sp>
      <p:sp>
        <p:nvSpPr>
          <p:cNvPr id="23" name="Rectangle 22"/>
          <p:cNvSpPr/>
          <p:nvPr/>
        </p:nvSpPr>
        <p:spPr>
          <a:xfrm>
            <a:off x="-89116" y="6477920"/>
            <a:ext cx="9297058" cy="369332"/>
          </a:xfrm>
          <a:prstGeom prst="rect">
            <a:avLst/>
          </a:prstGeom>
        </p:spPr>
        <p:txBody>
          <a:bodyPr wrap="square">
            <a:spAutoFit/>
          </a:bodyPr>
          <a:lstStyle/>
          <a:p>
            <a:r>
              <a:rPr lang="en-US" dirty="0"/>
              <a:t>http://</a:t>
            </a:r>
            <a:r>
              <a:rPr lang="en-US" dirty="0" err="1"/>
              <a:t>www.allanwilsoncentre.ac.nz</a:t>
            </a:r>
            <a:r>
              <a:rPr lang="en-US" dirty="0"/>
              <a:t>/</a:t>
            </a:r>
            <a:r>
              <a:rPr lang="en-US" dirty="0" err="1"/>
              <a:t>massey</a:t>
            </a:r>
            <a:r>
              <a:rPr lang="en-US" dirty="0"/>
              <a:t>/</a:t>
            </a:r>
            <a:r>
              <a:rPr lang="en-US" dirty="0" err="1"/>
              <a:t>fms</a:t>
            </a:r>
            <a:r>
              <a:rPr lang="en-US" dirty="0"/>
              <a:t>/AWC/download/</a:t>
            </a:r>
            <a:r>
              <a:rPr lang="en-US" dirty="0" err="1" smtClean="0"/>
              <a:t>SK_DistanceBasedMethods.ppt</a:t>
            </a:r>
            <a:endParaRPr lang="en-US" dirty="0"/>
          </a:p>
        </p:txBody>
      </p:sp>
    </p:spTree>
    <p:extLst>
      <p:ext uri="{BB962C8B-B14F-4D97-AF65-F5344CB8AC3E}">
        <p14:creationId xmlns:p14="http://schemas.microsoft.com/office/powerpoint/2010/main" val="312132447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p:txBody>
          <a:bodyPr/>
          <a:lstStyle/>
          <a:p>
            <a:r>
              <a:rPr lang="en-NZ" sz="4000"/>
              <a:t>Perfectly </a:t>
            </a:r>
            <a:r>
              <a:rPr lang="ja-JP" altLang="en-NZ" sz="4000">
                <a:latin typeface="Arial"/>
              </a:rPr>
              <a:t>“</a:t>
            </a:r>
            <a:r>
              <a:rPr lang="en-NZ" sz="4000"/>
              <a:t>tree-like</a:t>
            </a:r>
            <a:r>
              <a:rPr lang="ja-JP" altLang="en-NZ" sz="4000">
                <a:latin typeface="Arial"/>
              </a:rPr>
              <a:t>”</a:t>
            </a:r>
            <a:r>
              <a:rPr lang="en-NZ" sz="4000"/>
              <a:t> distances</a:t>
            </a:r>
          </a:p>
        </p:txBody>
      </p:sp>
      <p:graphicFrame>
        <p:nvGraphicFramePr>
          <p:cNvPr id="166915" name="Group 3"/>
          <p:cNvGraphicFramePr>
            <a:graphicFrameLocks noGrp="1"/>
          </p:cNvGraphicFramePr>
          <p:nvPr/>
        </p:nvGraphicFramePr>
        <p:xfrm>
          <a:off x="1403350" y="2708275"/>
          <a:ext cx="2808288" cy="1944688"/>
        </p:xfrm>
        <a:graphic>
          <a:graphicData uri="http://schemas.openxmlformats.org/drawingml/2006/table">
            <a:tbl>
              <a:tblPr/>
              <a:tblGrid>
                <a:gridCol w="701675"/>
                <a:gridCol w="703263"/>
                <a:gridCol w="700087"/>
                <a:gridCol w="703263"/>
              </a:tblGrid>
              <a:tr h="503238">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endParaRPr kumimoji="0" lang="en-GB" sz="1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cap="flat">
                      <a:noFill/>
                    </a:lnL>
                    <a:lnR w="12700" cap="flat" cmpd="sng" algn="ctr">
                      <a:solidFill>
                        <a:schemeClr val="tx1"/>
                      </a:solidFill>
                      <a:prstDash val="solid"/>
                      <a:round/>
                      <a:headEnd type="none" w="med" len="med"/>
                      <a:tailEnd type="none" w="med" len="med"/>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800" b="0" i="0" u="none" strike="noStrike" cap="none" normalizeH="0" baseline="0">
                          <a:ln>
                            <a:noFill/>
                          </a:ln>
                          <a:solidFill>
                            <a:schemeClr val="tx1"/>
                          </a:solidFill>
                          <a:effectLst/>
                          <a:latin typeface="Arial" charset="0"/>
                          <a:ea typeface="ＭＳ Ｐゴシック" charset="0"/>
                          <a:cs typeface="Arial" charset="0"/>
                        </a:rPr>
                        <a:t>Cat</a:t>
                      </a:r>
                    </a:p>
                  </a:txBody>
                  <a:tcPr horzOverflow="overflow">
                    <a:lnL w="12700" cap="flat" cmpd="sng" algn="ctr">
                      <a:solidFill>
                        <a:schemeClr val="tx1"/>
                      </a:solidFill>
                      <a:prstDash val="solid"/>
                      <a:round/>
                      <a:headEnd type="none" w="med" len="med"/>
                      <a:tailEnd type="none" w="med" len="med"/>
                    </a:lnL>
                    <a:lnR>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800" b="0" i="0" u="none" strike="noStrike" cap="none" normalizeH="0" baseline="0">
                          <a:ln>
                            <a:noFill/>
                          </a:ln>
                          <a:solidFill>
                            <a:schemeClr val="tx1"/>
                          </a:solidFill>
                          <a:effectLst/>
                          <a:latin typeface="Arial" charset="0"/>
                          <a:ea typeface="ＭＳ Ｐゴシック" charset="0"/>
                          <a:cs typeface="Arial" charset="0"/>
                        </a:rPr>
                        <a:t>Dog</a:t>
                      </a:r>
                    </a:p>
                  </a:txBody>
                  <a:tcPr horzOverflow="overflow">
                    <a:lnL>
                      <a:noFill/>
                    </a:lnL>
                    <a:lnR>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800" b="0" i="0" u="none" strike="noStrike" cap="none" normalizeH="0" baseline="0">
                          <a:ln>
                            <a:noFill/>
                          </a:ln>
                          <a:solidFill>
                            <a:schemeClr val="tx1"/>
                          </a:solidFill>
                          <a:effectLst/>
                          <a:latin typeface="Arial" charset="0"/>
                          <a:ea typeface="ＭＳ Ｐゴシック" charset="0"/>
                          <a:cs typeface="Arial" charset="0"/>
                        </a:rPr>
                        <a:t>Rat</a:t>
                      </a:r>
                    </a:p>
                  </a:txBody>
                  <a:tcPr horzOverflow="overflow">
                    <a:lnL>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r>
              <a:tr h="482600">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800" b="0" i="0" u="none" strike="noStrike" cap="none" normalizeH="0" baseline="0">
                          <a:ln>
                            <a:noFill/>
                          </a:ln>
                          <a:solidFill>
                            <a:schemeClr val="tx1"/>
                          </a:solidFill>
                          <a:effectLst/>
                          <a:latin typeface="Arial" charset="0"/>
                          <a:ea typeface="ＭＳ Ｐゴシック" charset="0"/>
                          <a:cs typeface="Arial" charset="0"/>
                        </a:rPr>
                        <a:t>Dog</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800" b="0" i="0" u="none" strike="noStrike" cap="none" normalizeH="0" baseline="0">
                          <a:ln>
                            <a:noFill/>
                          </a:ln>
                          <a:solidFill>
                            <a:schemeClr val="tx1"/>
                          </a:solidFill>
                          <a:effectLst/>
                          <a:latin typeface="Arial" charset="0"/>
                          <a:ea typeface="ＭＳ Ｐゴシック" charset="0"/>
                          <a:cs typeface="Arial" charset="0"/>
                        </a:rPr>
                        <a:t>3</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endParaRPr kumimoji="0" lang="en-GB" sz="1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endParaRPr kumimoji="0" lang="en-GB" sz="1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a:noFill/>
                    </a:lnL>
                    <a:lnR cap="flat">
                      <a:noFill/>
                    </a:lnR>
                    <a:lnT w="12700" cap="flat" cmpd="sng" algn="ctr">
                      <a:solidFill>
                        <a:schemeClr val="tx1"/>
                      </a:solidFill>
                      <a:prstDash val="solid"/>
                      <a:round/>
                      <a:headEnd type="none" w="med" len="med"/>
                      <a:tailEnd type="none" w="med" len="med"/>
                    </a:lnT>
                    <a:lnB>
                      <a:noFill/>
                    </a:lnB>
                    <a:lnTlToBr>
                      <a:noFill/>
                    </a:lnTlToBr>
                    <a:lnBlToTr>
                      <a:noFill/>
                    </a:lnBlToTr>
                    <a:noFill/>
                  </a:tcPr>
                </a:tc>
              </a:tr>
              <a:tr h="476250">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800" b="0" i="0" u="none" strike="noStrike" cap="none" normalizeH="0" baseline="0">
                          <a:ln>
                            <a:noFill/>
                          </a:ln>
                          <a:solidFill>
                            <a:schemeClr val="tx1"/>
                          </a:solidFill>
                          <a:effectLst/>
                          <a:latin typeface="Arial" charset="0"/>
                          <a:ea typeface="ＭＳ Ｐゴシック" charset="0"/>
                          <a:cs typeface="Arial" charset="0"/>
                        </a:rPr>
                        <a:t>Rat</a:t>
                      </a:r>
                    </a:p>
                  </a:txBody>
                  <a:tcPr horzOverflow="overflow">
                    <a:lnL cap="flat">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800" b="0" i="0" u="none" strike="noStrike" cap="none" normalizeH="0" baseline="0">
                          <a:ln>
                            <a:noFill/>
                          </a:ln>
                          <a:solidFill>
                            <a:schemeClr val="tx1"/>
                          </a:solidFill>
                          <a:effectLst/>
                          <a:latin typeface="Arial" charset="0"/>
                          <a:ea typeface="ＭＳ Ｐゴシック" charset="0"/>
                          <a:cs typeface="Arial" charset="0"/>
                        </a:rPr>
                        <a:t>4</a:t>
                      </a:r>
                    </a:p>
                  </a:txBody>
                  <a:tcP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800" b="0" i="0" u="none" strike="noStrike" cap="none" normalizeH="0" baseline="0">
                          <a:ln>
                            <a:noFill/>
                          </a:ln>
                          <a:solidFill>
                            <a:schemeClr val="tx1"/>
                          </a:solidFill>
                          <a:effectLst/>
                          <a:latin typeface="Arial" charset="0"/>
                          <a:ea typeface="ＭＳ Ｐゴシック" charset="0"/>
                          <a:cs typeface="Arial" charset="0"/>
                        </a:rPr>
                        <a:t>5</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endParaRPr kumimoji="0" lang="en-GB" sz="1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a:noFill/>
                    </a:lnL>
                    <a:lnR cap="flat">
                      <a:noFill/>
                    </a:lnR>
                    <a:lnT>
                      <a:noFill/>
                    </a:lnT>
                    <a:lnB>
                      <a:noFill/>
                    </a:lnB>
                    <a:lnTlToBr>
                      <a:noFill/>
                    </a:lnTlToBr>
                    <a:lnBlToTr>
                      <a:noFill/>
                    </a:lnBlToTr>
                    <a:noFill/>
                  </a:tcPr>
                </a:tc>
              </a:tr>
              <a:tr h="482600">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800" b="0" i="0" u="none" strike="noStrike" cap="none" normalizeH="0" baseline="0">
                          <a:ln>
                            <a:noFill/>
                          </a:ln>
                          <a:solidFill>
                            <a:schemeClr val="tx1"/>
                          </a:solidFill>
                          <a:effectLst/>
                          <a:latin typeface="Arial" charset="0"/>
                          <a:ea typeface="ＭＳ Ｐゴシック" charset="0"/>
                          <a:cs typeface="Arial" charset="0"/>
                        </a:rPr>
                        <a:t>Cow</a:t>
                      </a:r>
                    </a:p>
                  </a:txBody>
                  <a:tcPr horzOverflow="overflow">
                    <a:lnL cap="flat">
                      <a:noFill/>
                    </a:lnL>
                    <a:lnR w="12700" cap="flat" cmpd="sng" algn="ctr">
                      <a:solidFill>
                        <a:schemeClr val="tx1"/>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800" b="0" i="0" u="none" strike="noStrike" cap="none" normalizeH="0" baseline="0">
                          <a:ln>
                            <a:noFill/>
                          </a:ln>
                          <a:solidFill>
                            <a:schemeClr val="tx1"/>
                          </a:solidFill>
                          <a:effectLst/>
                          <a:latin typeface="Arial" charset="0"/>
                          <a:ea typeface="ＭＳ Ｐゴシック" charset="0"/>
                          <a:cs typeface="Arial" charset="0"/>
                        </a:rPr>
                        <a:t>6</a:t>
                      </a:r>
                    </a:p>
                  </a:txBody>
                  <a:tcPr horzOverflow="overflow">
                    <a:lnL w="12700" cap="flat" cmpd="sng" algn="ctr">
                      <a:solidFill>
                        <a:schemeClr val="tx1"/>
                      </a:solidFill>
                      <a:prstDash val="solid"/>
                      <a:round/>
                      <a:headEnd type="none" w="med" len="med"/>
                      <a:tailEnd type="none" w="med" len="med"/>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800" b="0" i="0" u="none" strike="noStrike" cap="none" normalizeH="0" baseline="0">
                          <a:ln>
                            <a:noFill/>
                          </a:ln>
                          <a:solidFill>
                            <a:schemeClr val="tx1"/>
                          </a:solidFill>
                          <a:effectLst/>
                          <a:latin typeface="Arial" charset="0"/>
                          <a:ea typeface="ＭＳ Ｐゴシック" charset="0"/>
                          <a:cs typeface="Arial" charset="0"/>
                        </a:rPr>
                        <a:t>7</a:t>
                      </a:r>
                    </a:p>
                  </a:txBody>
                  <a:tcPr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800" b="0" i="0" u="none" strike="noStrike" cap="none" normalizeH="0" baseline="0">
                          <a:ln>
                            <a:noFill/>
                          </a:ln>
                          <a:solidFill>
                            <a:schemeClr val="tx1"/>
                          </a:solidFill>
                          <a:effectLst/>
                          <a:latin typeface="Arial" charset="0"/>
                          <a:ea typeface="ＭＳ Ｐゴシック" charset="0"/>
                          <a:cs typeface="Arial" charset="0"/>
                        </a:rPr>
                        <a:t>6</a:t>
                      </a:r>
                    </a:p>
                  </a:txBody>
                  <a:tcPr horzOverflow="overflow">
                    <a:lnL>
                      <a:noFill/>
                    </a:lnL>
                    <a:lnR cap="flat">
                      <a:noFill/>
                    </a:lnR>
                    <a:lnT>
                      <a:noFill/>
                    </a:lnT>
                    <a:lnB cap="flat">
                      <a:noFill/>
                    </a:lnB>
                    <a:lnTlToBr>
                      <a:noFill/>
                    </a:lnTlToBr>
                    <a:lnBlToTr>
                      <a:noFill/>
                    </a:lnBlToTr>
                    <a:noFill/>
                  </a:tcPr>
                </a:tc>
              </a:tr>
            </a:tbl>
          </a:graphicData>
        </a:graphic>
      </p:graphicFrame>
      <p:sp>
        <p:nvSpPr>
          <p:cNvPr id="166950" name="Line 38"/>
          <p:cNvSpPr>
            <a:spLocks noChangeShapeType="1"/>
          </p:cNvSpPr>
          <p:nvPr/>
        </p:nvSpPr>
        <p:spPr bwMode="auto">
          <a:xfrm>
            <a:off x="4356100" y="3787775"/>
            <a:ext cx="863600" cy="0"/>
          </a:xfrm>
          <a:prstGeom prst="line">
            <a:avLst/>
          </a:prstGeom>
          <a:noFill/>
          <a:ln w="76200">
            <a:solidFill>
              <a:schemeClr val="tx1"/>
            </a:solidFill>
            <a:round/>
            <a:headEnd/>
            <a:tailEnd type="stealth" w="lg"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6951" name="Line 39"/>
          <p:cNvSpPr>
            <a:spLocks noChangeShapeType="1"/>
          </p:cNvSpPr>
          <p:nvPr/>
        </p:nvSpPr>
        <p:spPr bwMode="auto">
          <a:xfrm>
            <a:off x="5722938" y="3211513"/>
            <a:ext cx="360362" cy="360362"/>
          </a:xfrm>
          <a:prstGeom prst="line">
            <a:avLst/>
          </a:prstGeom>
          <a:noFill/>
          <a:ln w="2857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6952" name="Line 40"/>
          <p:cNvSpPr>
            <a:spLocks noChangeShapeType="1"/>
          </p:cNvSpPr>
          <p:nvPr/>
        </p:nvSpPr>
        <p:spPr bwMode="auto">
          <a:xfrm flipH="1">
            <a:off x="5580063" y="3571875"/>
            <a:ext cx="503237" cy="792163"/>
          </a:xfrm>
          <a:prstGeom prst="line">
            <a:avLst/>
          </a:prstGeom>
          <a:noFill/>
          <a:ln w="2857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6953" name="Line 41"/>
          <p:cNvSpPr>
            <a:spLocks noChangeShapeType="1"/>
          </p:cNvSpPr>
          <p:nvPr/>
        </p:nvSpPr>
        <p:spPr bwMode="auto">
          <a:xfrm>
            <a:off x="6588125" y="3571875"/>
            <a:ext cx="1008063" cy="1152525"/>
          </a:xfrm>
          <a:prstGeom prst="line">
            <a:avLst/>
          </a:prstGeom>
          <a:noFill/>
          <a:ln w="2857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6954" name="Line 42"/>
          <p:cNvSpPr>
            <a:spLocks noChangeShapeType="1"/>
          </p:cNvSpPr>
          <p:nvPr/>
        </p:nvSpPr>
        <p:spPr bwMode="auto">
          <a:xfrm>
            <a:off x="6083300" y="3571875"/>
            <a:ext cx="504825" cy="0"/>
          </a:xfrm>
          <a:prstGeom prst="line">
            <a:avLst/>
          </a:prstGeom>
          <a:noFill/>
          <a:ln w="2857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6955" name="Line 43"/>
          <p:cNvSpPr>
            <a:spLocks noChangeShapeType="1"/>
          </p:cNvSpPr>
          <p:nvPr/>
        </p:nvSpPr>
        <p:spPr bwMode="auto">
          <a:xfrm flipV="1">
            <a:off x="6588125" y="2924175"/>
            <a:ext cx="647700" cy="647700"/>
          </a:xfrm>
          <a:prstGeom prst="line">
            <a:avLst/>
          </a:prstGeom>
          <a:noFill/>
          <a:ln w="2857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6956" name="Rectangle 44"/>
          <p:cNvSpPr>
            <a:spLocks noChangeArrowheads="1"/>
          </p:cNvSpPr>
          <p:nvPr/>
        </p:nvSpPr>
        <p:spPr bwMode="auto">
          <a:xfrm>
            <a:off x="5291138" y="2779713"/>
            <a:ext cx="53975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20000"/>
              </a:spcBef>
            </a:pPr>
            <a:r>
              <a:rPr lang="en-NZ">
                <a:latin typeface="Arial" charset="0"/>
              </a:rPr>
              <a:t>Cat</a:t>
            </a:r>
          </a:p>
        </p:txBody>
      </p:sp>
      <p:sp>
        <p:nvSpPr>
          <p:cNvPr id="166957" name="Rectangle 45"/>
          <p:cNvSpPr>
            <a:spLocks noChangeArrowheads="1"/>
          </p:cNvSpPr>
          <p:nvPr/>
        </p:nvSpPr>
        <p:spPr bwMode="auto">
          <a:xfrm>
            <a:off x="5219700" y="4364038"/>
            <a:ext cx="60325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20000"/>
              </a:spcBef>
            </a:pPr>
            <a:r>
              <a:rPr lang="en-NZ">
                <a:latin typeface="Arial" charset="0"/>
              </a:rPr>
              <a:t>Dog</a:t>
            </a:r>
          </a:p>
        </p:txBody>
      </p:sp>
      <p:sp>
        <p:nvSpPr>
          <p:cNvPr id="166958" name="Rectangle 46"/>
          <p:cNvSpPr>
            <a:spLocks noChangeArrowheads="1"/>
          </p:cNvSpPr>
          <p:nvPr/>
        </p:nvSpPr>
        <p:spPr bwMode="auto">
          <a:xfrm>
            <a:off x="7235825" y="2779713"/>
            <a:ext cx="53975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NZ">
                <a:latin typeface="Arial" charset="0"/>
              </a:rPr>
              <a:t>Rat</a:t>
            </a:r>
          </a:p>
        </p:txBody>
      </p:sp>
      <p:sp>
        <p:nvSpPr>
          <p:cNvPr id="166959" name="Rectangle 47"/>
          <p:cNvSpPr>
            <a:spLocks noChangeArrowheads="1"/>
          </p:cNvSpPr>
          <p:nvPr/>
        </p:nvSpPr>
        <p:spPr bwMode="auto">
          <a:xfrm>
            <a:off x="7307263" y="4724400"/>
            <a:ext cx="64135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NZ">
                <a:latin typeface="Arial" charset="0"/>
              </a:rPr>
              <a:t>Cow</a:t>
            </a:r>
          </a:p>
        </p:txBody>
      </p:sp>
      <p:sp>
        <p:nvSpPr>
          <p:cNvPr id="166960" name="Text Box 48"/>
          <p:cNvSpPr txBox="1">
            <a:spLocks noChangeArrowheads="1"/>
          </p:cNvSpPr>
          <p:nvPr/>
        </p:nvSpPr>
        <p:spPr bwMode="auto">
          <a:xfrm>
            <a:off x="5795963" y="3138488"/>
            <a:ext cx="279400" cy="304800"/>
          </a:xfrm>
          <a:prstGeom prst="rect">
            <a:avLst/>
          </a:prstGeom>
          <a:noFill/>
          <a:ln>
            <a:noFill/>
          </a:ln>
          <a:effectLst/>
          <a:extLst>
            <a:ext uri="{909E8E84-426E-40dd-AFC4-6F175D3DCCD1}">
              <a14:hiddenFill xmlns="" xmlns:a14="http://schemas.microsoft.com/office/drawing/2010/main">
                <a:gradFill rotWithShape="1">
                  <a:gsLst>
                    <a:gs pos="0">
                      <a:srgbClr val="00CCFF">
                        <a:gamma/>
                        <a:shade val="46275"/>
                        <a:invGamma/>
                      </a:srgbClr>
                    </a:gs>
                    <a:gs pos="50000">
                      <a:srgbClr val="00CCFF"/>
                    </a:gs>
                    <a:gs pos="100000">
                      <a:srgbClr val="00CCFF">
                        <a:gamma/>
                        <a:shade val="46275"/>
                        <a:invGamma/>
                      </a:srgbClr>
                    </a:gs>
                  </a:gsLst>
                  <a:lin ang="5400000" scaled="1"/>
                </a:gradFill>
              </a14:hiddenFill>
            </a:ext>
            <a:ext uri="{91240B29-F687-4f45-9708-019B960494DF}">
              <a14:hiddenLine xmlns="" xmlns:a14="http://schemas.microsoft.com/office/drawing/2010/main" w="2857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spAutoFit/>
          </a:bodyPr>
          <a:lstStyle/>
          <a:p>
            <a:r>
              <a:rPr lang="en-NZ" sz="1400">
                <a:latin typeface="Arial" charset="0"/>
              </a:rPr>
              <a:t>1</a:t>
            </a:r>
          </a:p>
        </p:txBody>
      </p:sp>
      <p:sp>
        <p:nvSpPr>
          <p:cNvPr id="166961" name="Text Box 49"/>
          <p:cNvSpPr txBox="1">
            <a:spLocks noChangeArrowheads="1"/>
          </p:cNvSpPr>
          <p:nvPr/>
        </p:nvSpPr>
        <p:spPr bwMode="auto">
          <a:xfrm>
            <a:off x="6156325" y="3284538"/>
            <a:ext cx="306388" cy="304800"/>
          </a:xfrm>
          <a:prstGeom prst="rect">
            <a:avLst/>
          </a:prstGeom>
          <a:noFill/>
          <a:ln>
            <a:noFill/>
          </a:ln>
          <a:effectLst/>
          <a:extLst>
            <a:ext uri="{909E8E84-426E-40dd-AFC4-6F175D3DCCD1}">
              <a14:hiddenFill xmlns="" xmlns:a14="http://schemas.microsoft.com/office/drawing/2010/main">
                <a:gradFill rotWithShape="1">
                  <a:gsLst>
                    <a:gs pos="0">
                      <a:srgbClr val="00CCFF">
                        <a:gamma/>
                        <a:shade val="46275"/>
                        <a:invGamma/>
                      </a:srgbClr>
                    </a:gs>
                    <a:gs pos="50000">
                      <a:srgbClr val="00CCFF"/>
                    </a:gs>
                    <a:gs pos="100000">
                      <a:srgbClr val="00CCFF">
                        <a:gamma/>
                        <a:shade val="46275"/>
                        <a:invGamma/>
                      </a:srgbClr>
                    </a:gs>
                  </a:gsLst>
                  <a:lin ang="5400000" scaled="1"/>
                </a:gradFill>
              </a14:hiddenFill>
            </a:ext>
            <a:ext uri="{91240B29-F687-4f45-9708-019B960494DF}">
              <a14:hiddenLine xmlns="" xmlns:a14="http://schemas.microsoft.com/office/drawing/2010/main" w="2857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000" tIns="46800" rIns="90000" bIns="46800">
            <a:spAutoFit/>
          </a:bodyPr>
          <a:lstStyle/>
          <a:p>
            <a:r>
              <a:rPr lang="en-NZ" sz="1400">
                <a:latin typeface="Arial" charset="0"/>
              </a:rPr>
              <a:t>1</a:t>
            </a:r>
          </a:p>
        </p:txBody>
      </p:sp>
      <p:sp>
        <p:nvSpPr>
          <p:cNvPr id="166962" name="Text Box 50"/>
          <p:cNvSpPr txBox="1">
            <a:spLocks noChangeArrowheads="1"/>
          </p:cNvSpPr>
          <p:nvPr/>
        </p:nvSpPr>
        <p:spPr bwMode="auto">
          <a:xfrm>
            <a:off x="6659563" y="3051175"/>
            <a:ext cx="279400" cy="304800"/>
          </a:xfrm>
          <a:prstGeom prst="rect">
            <a:avLst/>
          </a:prstGeom>
          <a:noFill/>
          <a:ln>
            <a:noFill/>
          </a:ln>
          <a:effectLst/>
          <a:extLst>
            <a:ext uri="{909E8E84-426E-40dd-AFC4-6F175D3DCCD1}">
              <a14:hiddenFill xmlns="" xmlns:a14="http://schemas.microsoft.com/office/drawing/2010/main">
                <a:gradFill rotWithShape="1">
                  <a:gsLst>
                    <a:gs pos="0">
                      <a:srgbClr val="00CCFF">
                        <a:gamma/>
                        <a:shade val="46275"/>
                        <a:invGamma/>
                      </a:srgbClr>
                    </a:gs>
                    <a:gs pos="50000">
                      <a:srgbClr val="00CCFF"/>
                    </a:gs>
                    <a:gs pos="100000">
                      <a:srgbClr val="00CCFF">
                        <a:gamma/>
                        <a:shade val="46275"/>
                        <a:invGamma/>
                      </a:srgbClr>
                    </a:gs>
                  </a:gsLst>
                  <a:lin ang="5400000" scaled="1"/>
                </a:gradFill>
              </a14:hiddenFill>
            </a:ext>
            <a:ext uri="{91240B29-F687-4f45-9708-019B960494DF}">
              <a14:hiddenLine xmlns="" xmlns:a14="http://schemas.microsoft.com/office/drawing/2010/main" w="2857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spAutoFit/>
          </a:bodyPr>
          <a:lstStyle/>
          <a:p>
            <a:r>
              <a:rPr lang="en-NZ" sz="1400">
                <a:latin typeface="Arial" charset="0"/>
              </a:rPr>
              <a:t>2</a:t>
            </a:r>
          </a:p>
        </p:txBody>
      </p:sp>
      <p:sp>
        <p:nvSpPr>
          <p:cNvPr id="166963" name="Text Box 51"/>
          <p:cNvSpPr txBox="1">
            <a:spLocks noChangeArrowheads="1"/>
          </p:cNvSpPr>
          <p:nvPr/>
        </p:nvSpPr>
        <p:spPr bwMode="auto">
          <a:xfrm>
            <a:off x="5803900" y="3859213"/>
            <a:ext cx="279400" cy="304800"/>
          </a:xfrm>
          <a:prstGeom prst="rect">
            <a:avLst/>
          </a:prstGeom>
          <a:noFill/>
          <a:ln>
            <a:noFill/>
          </a:ln>
          <a:effectLst/>
          <a:extLst>
            <a:ext uri="{909E8E84-426E-40dd-AFC4-6F175D3DCCD1}">
              <a14:hiddenFill xmlns="" xmlns:a14="http://schemas.microsoft.com/office/drawing/2010/main">
                <a:gradFill rotWithShape="1">
                  <a:gsLst>
                    <a:gs pos="0">
                      <a:srgbClr val="00CCFF">
                        <a:gamma/>
                        <a:shade val="46275"/>
                        <a:invGamma/>
                      </a:srgbClr>
                    </a:gs>
                    <a:gs pos="50000">
                      <a:srgbClr val="00CCFF"/>
                    </a:gs>
                    <a:gs pos="100000">
                      <a:srgbClr val="00CCFF">
                        <a:gamma/>
                        <a:shade val="46275"/>
                        <a:invGamma/>
                      </a:srgbClr>
                    </a:gs>
                  </a:gsLst>
                  <a:lin ang="5400000" scaled="1"/>
                </a:gradFill>
              </a14:hiddenFill>
            </a:ext>
            <a:ext uri="{91240B29-F687-4f45-9708-019B960494DF}">
              <a14:hiddenLine xmlns="" xmlns:a14="http://schemas.microsoft.com/office/drawing/2010/main" w="2857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spAutoFit/>
          </a:bodyPr>
          <a:lstStyle/>
          <a:p>
            <a:r>
              <a:rPr lang="en-NZ" sz="1400">
                <a:latin typeface="Arial" charset="0"/>
              </a:rPr>
              <a:t>2</a:t>
            </a:r>
          </a:p>
        </p:txBody>
      </p:sp>
      <p:sp>
        <p:nvSpPr>
          <p:cNvPr id="166964" name="Text Box 52"/>
          <p:cNvSpPr txBox="1">
            <a:spLocks noChangeArrowheads="1"/>
          </p:cNvSpPr>
          <p:nvPr/>
        </p:nvSpPr>
        <p:spPr bwMode="auto">
          <a:xfrm>
            <a:off x="6948488" y="3859213"/>
            <a:ext cx="279400" cy="304800"/>
          </a:xfrm>
          <a:prstGeom prst="rect">
            <a:avLst/>
          </a:prstGeom>
          <a:noFill/>
          <a:ln>
            <a:noFill/>
          </a:ln>
          <a:effectLst/>
          <a:extLst>
            <a:ext uri="{909E8E84-426E-40dd-AFC4-6F175D3DCCD1}">
              <a14:hiddenFill xmlns="" xmlns:a14="http://schemas.microsoft.com/office/drawing/2010/main">
                <a:gradFill rotWithShape="1">
                  <a:gsLst>
                    <a:gs pos="0">
                      <a:srgbClr val="00CCFF">
                        <a:gamma/>
                        <a:shade val="46275"/>
                        <a:invGamma/>
                      </a:srgbClr>
                    </a:gs>
                    <a:gs pos="50000">
                      <a:srgbClr val="00CCFF"/>
                    </a:gs>
                    <a:gs pos="100000">
                      <a:srgbClr val="00CCFF">
                        <a:gamma/>
                        <a:shade val="46275"/>
                        <a:invGamma/>
                      </a:srgbClr>
                    </a:gs>
                  </a:gsLst>
                  <a:lin ang="5400000" scaled="1"/>
                </a:gradFill>
              </a14:hiddenFill>
            </a:ext>
            <a:ext uri="{91240B29-F687-4f45-9708-019B960494DF}">
              <a14:hiddenLine xmlns="" xmlns:a14="http://schemas.microsoft.com/office/drawing/2010/main" w="2857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spAutoFit/>
          </a:bodyPr>
          <a:lstStyle/>
          <a:p>
            <a:r>
              <a:rPr lang="en-NZ" sz="1400">
                <a:latin typeface="Arial" charset="0"/>
              </a:rPr>
              <a:t>4</a:t>
            </a:r>
          </a:p>
        </p:txBody>
      </p:sp>
      <p:sp>
        <p:nvSpPr>
          <p:cNvPr id="166965" name="Rectangle 53"/>
          <p:cNvSpPr>
            <a:spLocks noChangeArrowheads="1"/>
          </p:cNvSpPr>
          <p:nvPr/>
        </p:nvSpPr>
        <p:spPr bwMode="auto">
          <a:xfrm>
            <a:off x="2844800" y="4148138"/>
            <a:ext cx="287338" cy="360362"/>
          </a:xfrm>
          <a:prstGeom prst="rect">
            <a:avLst/>
          </a:prstGeom>
          <a:noFill/>
          <a:ln w="28575">
            <a:solidFill>
              <a:srgbClr val="800080"/>
            </a:solidFill>
            <a:miter lim="800000"/>
            <a:headEnd/>
            <a:tailEnd/>
          </a:ln>
          <a:effectLst/>
          <a:extLst>
            <a:ext uri="{909E8E84-426E-40dd-AFC4-6F175D3DCCD1}">
              <a14:hiddenFill xmlns="" xmlns:a14="http://schemas.microsoft.com/office/drawing/2010/main">
                <a:solidFill>
                  <a:srgbClr val="00CCFF"/>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000" tIns="46800" rIns="90000" bIns="46800" anchor="ctr">
            <a:spAutoFit/>
          </a:bodyPr>
          <a:lstStyle/>
          <a:p>
            <a:endParaRPr lang="en-US"/>
          </a:p>
        </p:txBody>
      </p:sp>
      <p:sp>
        <p:nvSpPr>
          <p:cNvPr id="166966" name="Line 54"/>
          <p:cNvSpPr>
            <a:spLocks noChangeShapeType="1"/>
          </p:cNvSpPr>
          <p:nvPr/>
        </p:nvSpPr>
        <p:spPr bwMode="auto">
          <a:xfrm flipV="1">
            <a:off x="5580063" y="3573463"/>
            <a:ext cx="431800" cy="719137"/>
          </a:xfrm>
          <a:prstGeom prst="line">
            <a:avLst/>
          </a:prstGeom>
          <a:noFill/>
          <a:ln w="28575">
            <a:solidFill>
              <a:srgbClr val="80008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000" tIns="46800" rIns="90000" bIns="46800">
            <a:spAutoFit/>
          </a:bodyPr>
          <a:lstStyle/>
          <a:p>
            <a:endParaRPr lang="en-US"/>
          </a:p>
        </p:txBody>
      </p:sp>
      <p:sp>
        <p:nvSpPr>
          <p:cNvPr id="166967" name="Line 55"/>
          <p:cNvSpPr>
            <a:spLocks noChangeShapeType="1"/>
          </p:cNvSpPr>
          <p:nvPr/>
        </p:nvSpPr>
        <p:spPr bwMode="auto">
          <a:xfrm>
            <a:off x="6084888" y="3644900"/>
            <a:ext cx="503237" cy="0"/>
          </a:xfrm>
          <a:prstGeom prst="line">
            <a:avLst/>
          </a:prstGeom>
          <a:noFill/>
          <a:ln w="28575">
            <a:solidFill>
              <a:srgbClr val="80008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000" tIns="46800" rIns="90000" bIns="46800">
            <a:spAutoFit/>
          </a:bodyPr>
          <a:lstStyle/>
          <a:p>
            <a:endParaRPr lang="en-US"/>
          </a:p>
        </p:txBody>
      </p:sp>
      <p:sp>
        <p:nvSpPr>
          <p:cNvPr id="166968" name="Line 56"/>
          <p:cNvSpPr>
            <a:spLocks noChangeShapeType="1"/>
          </p:cNvSpPr>
          <p:nvPr/>
        </p:nvSpPr>
        <p:spPr bwMode="auto">
          <a:xfrm>
            <a:off x="6659563" y="3573463"/>
            <a:ext cx="936625" cy="1079500"/>
          </a:xfrm>
          <a:prstGeom prst="line">
            <a:avLst/>
          </a:prstGeom>
          <a:noFill/>
          <a:ln w="28575">
            <a:solidFill>
              <a:srgbClr val="80008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000" tIns="46800" rIns="90000" bIns="46800">
            <a:spAutoFit/>
          </a:bodyPr>
          <a:lstStyle/>
          <a:p>
            <a:endParaRPr lang="en-US"/>
          </a:p>
        </p:txBody>
      </p:sp>
      <p:sp>
        <p:nvSpPr>
          <p:cNvPr id="23" name="Rectangle 22"/>
          <p:cNvSpPr/>
          <p:nvPr/>
        </p:nvSpPr>
        <p:spPr>
          <a:xfrm>
            <a:off x="-89116" y="6477920"/>
            <a:ext cx="9297058" cy="369332"/>
          </a:xfrm>
          <a:prstGeom prst="rect">
            <a:avLst/>
          </a:prstGeom>
        </p:spPr>
        <p:txBody>
          <a:bodyPr wrap="square">
            <a:spAutoFit/>
          </a:bodyPr>
          <a:lstStyle/>
          <a:p>
            <a:r>
              <a:rPr lang="en-US" dirty="0"/>
              <a:t>http://</a:t>
            </a:r>
            <a:r>
              <a:rPr lang="en-US" dirty="0" err="1"/>
              <a:t>www.allanwilsoncentre.ac.nz</a:t>
            </a:r>
            <a:r>
              <a:rPr lang="en-US" dirty="0"/>
              <a:t>/</a:t>
            </a:r>
            <a:r>
              <a:rPr lang="en-US" dirty="0" err="1"/>
              <a:t>massey</a:t>
            </a:r>
            <a:r>
              <a:rPr lang="en-US" dirty="0"/>
              <a:t>/</a:t>
            </a:r>
            <a:r>
              <a:rPr lang="en-US" dirty="0" err="1"/>
              <a:t>fms</a:t>
            </a:r>
            <a:r>
              <a:rPr lang="en-US" dirty="0"/>
              <a:t>/AWC/download/</a:t>
            </a:r>
            <a:r>
              <a:rPr lang="en-US" dirty="0" err="1" smtClean="0"/>
              <a:t>SK_DistanceBasedMethods.ppt</a:t>
            </a:r>
            <a:endParaRPr lang="en-US" dirty="0"/>
          </a:p>
        </p:txBody>
      </p:sp>
    </p:spTree>
    <p:extLst>
      <p:ext uri="{BB962C8B-B14F-4D97-AF65-F5344CB8AC3E}">
        <p14:creationId xmlns:p14="http://schemas.microsoft.com/office/powerpoint/2010/main" val="289830868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p:txBody>
          <a:bodyPr/>
          <a:lstStyle/>
          <a:p>
            <a:r>
              <a:rPr lang="en-NZ" sz="4000"/>
              <a:t>Perfectly </a:t>
            </a:r>
            <a:r>
              <a:rPr lang="ja-JP" altLang="en-NZ" sz="4000">
                <a:latin typeface="Arial"/>
              </a:rPr>
              <a:t>“</a:t>
            </a:r>
            <a:r>
              <a:rPr lang="en-NZ" sz="4000"/>
              <a:t>tree-like</a:t>
            </a:r>
            <a:r>
              <a:rPr lang="ja-JP" altLang="en-NZ" sz="4000">
                <a:latin typeface="Arial"/>
              </a:rPr>
              <a:t>”</a:t>
            </a:r>
            <a:r>
              <a:rPr lang="en-NZ" sz="4000"/>
              <a:t> distances</a:t>
            </a:r>
          </a:p>
        </p:txBody>
      </p:sp>
      <p:graphicFrame>
        <p:nvGraphicFramePr>
          <p:cNvPr id="167939" name="Group 3"/>
          <p:cNvGraphicFramePr>
            <a:graphicFrameLocks noGrp="1"/>
          </p:cNvGraphicFramePr>
          <p:nvPr/>
        </p:nvGraphicFramePr>
        <p:xfrm>
          <a:off x="1403350" y="2708275"/>
          <a:ext cx="2808288" cy="1944688"/>
        </p:xfrm>
        <a:graphic>
          <a:graphicData uri="http://schemas.openxmlformats.org/drawingml/2006/table">
            <a:tbl>
              <a:tblPr/>
              <a:tblGrid>
                <a:gridCol w="701675"/>
                <a:gridCol w="703263"/>
                <a:gridCol w="700087"/>
                <a:gridCol w="703263"/>
              </a:tblGrid>
              <a:tr h="503238">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endParaRPr kumimoji="0" lang="en-GB" sz="1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cap="flat">
                      <a:noFill/>
                    </a:lnL>
                    <a:lnR w="12700" cap="flat" cmpd="sng" algn="ctr">
                      <a:solidFill>
                        <a:schemeClr val="tx1"/>
                      </a:solidFill>
                      <a:prstDash val="solid"/>
                      <a:round/>
                      <a:headEnd type="none" w="med" len="med"/>
                      <a:tailEnd type="none" w="med" len="med"/>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800" b="0" i="0" u="none" strike="noStrike" cap="none" normalizeH="0" baseline="0">
                          <a:ln>
                            <a:noFill/>
                          </a:ln>
                          <a:solidFill>
                            <a:schemeClr val="tx1"/>
                          </a:solidFill>
                          <a:effectLst/>
                          <a:latin typeface="Arial" charset="0"/>
                          <a:ea typeface="ＭＳ Ｐゴシック" charset="0"/>
                          <a:cs typeface="Arial" charset="0"/>
                        </a:rPr>
                        <a:t>Cat</a:t>
                      </a:r>
                    </a:p>
                  </a:txBody>
                  <a:tcPr horzOverflow="overflow">
                    <a:lnL w="12700" cap="flat" cmpd="sng" algn="ctr">
                      <a:solidFill>
                        <a:schemeClr val="tx1"/>
                      </a:solidFill>
                      <a:prstDash val="solid"/>
                      <a:round/>
                      <a:headEnd type="none" w="med" len="med"/>
                      <a:tailEnd type="none" w="med" len="med"/>
                    </a:lnL>
                    <a:lnR>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800" b="0" i="0" u="none" strike="noStrike" cap="none" normalizeH="0" baseline="0">
                          <a:ln>
                            <a:noFill/>
                          </a:ln>
                          <a:solidFill>
                            <a:schemeClr val="tx1"/>
                          </a:solidFill>
                          <a:effectLst/>
                          <a:latin typeface="Arial" charset="0"/>
                          <a:ea typeface="ＭＳ Ｐゴシック" charset="0"/>
                          <a:cs typeface="Arial" charset="0"/>
                        </a:rPr>
                        <a:t>Dog</a:t>
                      </a:r>
                    </a:p>
                  </a:txBody>
                  <a:tcPr horzOverflow="overflow">
                    <a:lnL>
                      <a:noFill/>
                    </a:lnL>
                    <a:lnR>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800" b="0" i="0" u="none" strike="noStrike" cap="none" normalizeH="0" baseline="0">
                          <a:ln>
                            <a:noFill/>
                          </a:ln>
                          <a:solidFill>
                            <a:schemeClr val="tx1"/>
                          </a:solidFill>
                          <a:effectLst/>
                          <a:latin typeface="Arial" charset="0"/>
                          <a:ea typeface="ＭＳ Ｐゴシック" charset="0"/>
                          <a:cs typeface="Arial" charset="0"/>
                        </a:rPr>
                        <a:t>Rat</a:t>
                      </a:r>
                    </a:p>
                  </a:txBody>
                  <a:tcPr horzOverflow="overflow">
                    <a:lnL>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r>
              <a:tr h="482600">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800" b="0" i="0" u="none" strike="noStrike" cap="none" normalizeH="0" baseline="0">
                          <a:ln>
                            <a:noFill/>
                          </a:ln>
                          <a:solidFill>
                            <a:schemeClr val="tx1"/>
                          </a:solidFill>
                          <a:effectLst/>
                          <a:latin typeface="Arial" charset="0"/>
                          <a:ea typeface="ＭＳ Ｐゴシック" charset="0"/>
                          <a:cs typeface="Arial" charset="0"/>
                        </a:rPr>
                        <a:t>Dog</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800" b="0" i="0" u="none" strike="noStrike" cap="none" normalizeH="0" baseline="0">
                          <a:ln>
                            <a:noFill/>
                          </a:ln>
                          <a:solidFill>
                            <a:schemeClr val="tx1"/>
                          </a:solidFill>
                          <a:effectLst/>
                          <a:latin typeface="Arial" charset="0"/>
                          <a:ea typeface="ＭＳ Ｐゴシック" charset="0"/>
                          <a:cs typeface="Arial" charset="0"/>
                        </a:rPr>
                        <a:t>3</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endParaRPr kumimoji="0" lang="en-GB" sz="1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endParaRPr kumimoji="0" lang="en-GB" sz="1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a:noFill/>
                    </a:lnL>
                    <a:lnR cap="flat">
                      <a:noFill/>
                    </a:lnR>
                    <a:lnT w="12700" cap="flat" cmpd="sng" algn="ctr">
                      <a:solidFill>
                        <a:schemeClr val="tx1"/>
                      </a:solidFill>
                      <a:prstDash val="solid"/>
                      <a:round/>
                      <a:headEnd type="none" w="med" len="med"/>
                      <a:tailEnd type="none" w="med" len="med"/>
                    </a:lnT>
                    <a:lnB>
                      <a:noFill/>
                    </a:lnB>
                    <a:lnTlToBr>
                      <a:noFill/>
                    </a:lnTlToBr>
                    <a:lnBlToTr>
                      <a:noFill/>
                    </a:lnBlToTr>
                    <a:noFill/>
                  </a:tcPr>
                </a:tc>
              </a:tr>
              <a:tr h="476250">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800" b="0" i="0" u="none" strike="noStrike" cap="none" normalizeH="0" baseline="0">
                          <a:ln>
                            <a:noFill/>
                          </a:ln>
                          <a:solidFill>
                            <a:schemeClr val="tx1"/>
                          </a:solidFill>
                          <a:effectLst/>
                          <a:latin typeface="Arial" charset="0"/>
                          <a:ea typeface="ＭＳ Ｐゴシック" charset="0"/>
                          <a:cs typeface="Arial" charset="0"/>
                        </a:rPr>
                        <a:t>Rat</a:t>
                      </a:r>
                    </a:p>
                  </a:txBody>
                  <a:tcPr horzOverflow="overflow">
                    <a:lnL cap="flat">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800" b="0" i="0" u="none" strike="noStrike" cap="none" normalizeH="0" baseline="0">
                          <a:ln>
                            <a:noFill/>
                          </a:ln>
                          <a:solidFill>
                            <a:schemeClr val="tx1"/>
                          </a:solidFill>
                          <a:effectLst/>
                          <a:latin typeface="Arial" charset="0"/>
                          <a:ea typeface="ＭＳ Ｐゴシック" charset="0"/>
                          <a:cs typeface="Arial" charset="0"/>
                        </a:rPr>
                        <a:t>4</a:t>
                      </a:r>
                    </a:p>
                  </a:txBody>
                  <a:tcP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800" b="0" i="0" u="none" strike="noStrike" cap="none" normalizeH="0" baseline="0">
                          <a:ln>
                            <a:noFill/>
                          </a:ln>
                          <a:solidFill>
                            <a:schemeClr val="tx1"/>
                          </a:solidFill>
                          <a:effectLst/>
                          <a:latin typeface="Arial" charset="0"/>
                          <a:ea typeface="ＭＳ Ｐゴシック" charset="0"/>
                          <a:cs typeface="Arial" charset="0"/>
                        </a:rPr>
                        <a:t>5</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endParaRPr kumimoji="0" lang="en-GB" sz="1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a:noFill/>
                    </a:lnL>
                    <a:lnR cap="flat">
                      <a:noFill/>
                    </a:lnR>
                    <a:lnT>
                      <a:noFill/>
                    </a:lnT>
                    <a:lnB>
                      <a:noFill/>
                    </a:lnB>
                    <a:lnTlToBr>
                      <a:noFill/>
                    </a:lnTlToBr>
                    <a:lnBlToTr>
                      <a:noFill/>
                    </a:lnBlToTr>
                    <a:noFill/>
                  </a:tcPr>
                </a:tc>
              </a:tr>
              <a:tr h="482600">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800" b="0" i="0" u="none" strike="noStrike" cap="none" normalizeH="0" baseline="0">
                          <a:ln>
                            <a:noFill/>
                          </a:ln>
                          <a:solidFill>
                            <a:schemeClr val="tx1"/>
                          </a:solidFill>
                          <a:effectLst/>
                          <a:latin typeface="Arial" charset="0"/>
                          <a:ea typeface="ＭＳ Ｐゴシック" charset="0"/>
                          <a:cs typeface="Arial" charset="0"/>
                        </a:rPr>
                        <a:t>Cow</a:t>
                      </a:r>
                    </a:p>
                  </a:txBody>
                  <a:tcPr horzOverflow="overflow">
                    <a:lnL cap="flat">
                      <a:noFill/>
                    </a:lnL>
                    <a:lnR w="12700" cap="flat" cmpd="sng" algn="ctr">
                      <a:solidFill>
                        <a:schemeClr val="tx1"/>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800" b="0" i="0" u="none" strike="noStrike" cap="none" normalizeH="0" baseline="0">
                          <a:ln>
                            <a:noFill/>
                          </a:ln>
                          <a:solidFill>
                            <a:schemeClr val="tx1"/>
                          </a:solidFill>
                          <a:effectLst/>
                          <a:latin typeface="Arial" charset="0"/>
                          <a:ea typeface="ＭＳ Ｐゴシック" charset="0"/>
                          <a:cs typeface="Arial" charset="0"/>
                        </a:rPr>
                        <a:t>6</a:t>
                      </a:r>
                    </a:p>
                  </a:txBody>
                  <a:tcPr horzOverflow="overflow">
                    <a:lnL w="12700" cap="flat" cmpd="sng" algn="ctr">
                      <a:solidFill>
                        <a:schemeClr val="tx1"/>
                      </a:solidFill>
                      <a:prstDash val="solid"/>
                      <a:round/>
                      <a:headEnd type="none" w="med" len="med"/>
                      <a:tailEnd type="none" w="med" len="med"/>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800" b="0" i="0" u="none" strike="noStrike" cap="none" normalizeH="0" baseline="0">
                          <a:ln>
                            <a:noFill/>
                          </a:ln>
                          <a:solidFill>
                            <a:schemeClr val="tx1"/>
                          </a:solidFill>
                          <a:effectLst/>
                          <a:latin typeface="Arial" charset="0"/>
                          <a:ea typeface="ＭＳ Ｐゴシック" charset="0"/>
                          <a:cs typeface="Arial" charset="0"/>
                        </a:rPr>
                        <a:t>7</a:t>
                      </a:r>
                    </a:p>
                  </a:txBody>
                  <a:tcPr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800" b="0" i="0" u="none" strike="noStrike" cap="none" normalizeH="0" baseline="0">
                          <a:ln>
                            <a:noFill/>
                          </a:ln>
                          <a:solidFill>
                            <a:schemeClr val="tx1"/>
                          </a:solidFill>
                          <a:effectLst/>
                          <a:latin typeface="Arial" charset="0"/>
                          <a:ea typeface="ＭＳ Ｐゴシック" charset="0"/>
                          <a:cs typeface="Arial" charset="0"/>
                        </a:rPr>
                        <a:t>6</a:t>
                      </a:r>
                    </a:p>
                  </a:txBody>
                  <a:tcPr horzOverflow="overflow">
                    <a:lnL>
                      <a:noFill/>
                    </a:lnL>
                    <a:lnR cap="flat">
                      <a:noFill/>
                    </a:lnR>
                    <a:lnT>
                      <a:noFill/>
                    </a:lnT>
                    <a:lnB cap="flat">
                      <a:noFill/>
                    </a:lnB>
                    <a:lnTlToBr>
                      <a:noFill/>
                    </a:lnTlToBr>
                    <a:lnBlToTr>
                      <a:noFill/>
                    </a:lnBlToTr>
                    <a:noFill/>
                  </a:tcPr>
                </a:tc>
              </a:tr>
            </a:tbl>
          </a:graphicData>
        </a:graphic>
      </p:graphicFrame>
      <p:sp>
        <p:nvSpPr>
          <p:cNvPr id="167974" name="Line 38"/>
          <p:cNvSpPr>
            <a:spLocks noChangeShapeType="1"/>
          </p:cNvSpPr>
          <p:nvPr/>
        </p:nvSpPr>
        <p:spPr bwMode="auto">
          <a:xfrm>
            <a:off x="4356100" y="3787775"/>
            <a:ext cx="863600" cy="0"/>
          </a:xfrm>
          <a:prstGeom prst="line">
            <a:avLst/>
          </a:prstGeom>
          <a:noFill/>
          <a:ln w="76200">
            <a:solidFill>
              <a:schemeClr val="tx1"/>
            </a:solidFill>
            <a:round/>
            <a:headEnd/>
            <a:tailEnd type="stealth" w="lg"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7975" name="Line 39"/>
          <p:cNvSpPr>
            <a:spLocks noChangeShapeType="1"/>
          </p:cNvSpPr>
          <p:nvPr/>
        </p:nvSpPr>
        <p:spPr bwMode="auto">
          <a:xfrm>
            <a:off x="5722938" y="3211513"/>
            <a:ext cx="360362" cy="360362"/>
          </a:xfrm>
          <a:prstGeom prst="line">
            <a:avLst/>
          </a:prstGeom>
          <a:noFill/>
          <a:ln w="2857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7976" name="Line 40"/>
          <p:cNvSpPr>
            <a:spLocks noChangeShapeType="1"/>
          </p:cNvSpPr>
          <p:nvPr/>
        </p:nvSpPr>
        <p:spPr bwMode="auto">
          <a:xfrm flipH="1">
            <a:off x="5580063" y="3571875"/>
            <a:ext cx="503237" cy="792163"/>
          </a:xfrm>
          <a:prstGeom prst="line">
            <a:avLst/>
          </a:prstGeom>
          <a:noFill/>
          <a:ln w="2857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7977" name="Line 41"/>
          <p:cNvSpPr>
            <a:spLocks noChangeShapeType="1"/>
          </p:cNvSpPr>
          <p:nvPr/>
        </p:nvSpPr>
        <p:spPr bwMode="auto">
          <a:xfrm>
            <a:off x="6588125" y="3571875"/>
            <a:ext cx="1008063" cy="1152525"/>
          </a:xfrm>
          <a:prstGeom prst="line">
            <a:avLst/>
          </a:prstGeom>
          <a:noFill/>
          <a:ln w="2857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7978" name="Line 42"/>
          <p:cNvSpPr>
            <a:spLocks noChangeShapeType="1"/>
          </p:cNvSpPr>
          <p:nvPr/>
        </p:nvSpPr>
        <p:spPr bwMode="auto">
          <a:xfrm>
            <a:off x="6083300" y="3571875"/>
            <a:ext cx="504825" cy="0"/>
          </a:xfrm>
          <a:prstGeom prst="line">
            <a:avLst/>
          </a:prstGeom>
          <a:noFill/>
          <a:ln w="2857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7979" name="Line 43"/>
          <p:cNvSpPr>
            <a:spLocks noChangeShapeType="1"/>
          </p:cNvSpPr>
          <p:nvPr/>
        </p:nvSpPr>
        <p:spPr bwMode="auto">
          <a:xfrm flipV="1">
            <a:off x="6588125" y="2924175"/>
            <a:ext cx="647700" cy="647700"/>
          </a:xfrm>
          <a:prstGeom prst="line">
            <a:avLst/>
          </a:prstGeom>
          <a:noFill/>
          <a:ln w="2857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7980" name="Rectangle 44"/>
          <p:cNvSpPr>
            <a:spLocks noChangeArrowheads="1"/>
          </p:cNvSpPr>
          <p:nvPr/>
        </p:nvSpPr>
        <p:spPr bwMode="auto">
          <a:xfrm>
            <a:off x="5291138" y="2779713"/>
            <a:ext cx="53975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20000"/>
              </a:spcBef>
            </a:pPr>
            <a:r>
              <a:rPr lang="en-NZ">
                <a:latin typeface="Arial" charset="0"/>
              </a:rPr>
              <a:t>Cat</a:t>
            </a:r>
          </a:p>
        </p:txBody>
      </p:sp>
      <p:sp>
        <p:nvSpPr>
          <p:cNvPr id="167981" name="Rectangle 45"/>
          <p:cNvSpPr>
            <a:spLocks noChangeArrowheads="1"/>
          </p:cNvSpPr>
          <p:nvPr/>
        </p:nvSpPr>
        <p:spPr bwMode="auto">
          <a:xfrm>
            <a:off x="5219700" y="4364038"/>
            <a:ext cx="60325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20000"/>
              </a:spcBef>
            </a:pPr>
            <a:r>
              <a:rPr lang="en-NZ">
                <a:latin typeface="Arial" charset="0"/>
              </a:rPr>
              <a:t>Dog</a:t>
            </a:r>
          </a:p>
        </p:txBody>
      </p:sp>
      <p:sp>
        <p:nvSpPr>
          <p:cNvPr id="167982" name="Rectangle 46"/>
          <p:cNvSpPr>
            <a:spLocks noChangeArrowheads="1"/>
          </p:cNvSpPr>
          <p:nvPr/>
        </p:nvSpPr>
        <p:spPr bwMode="auto">
          <a:xfrm>
            <a:off x="7235825" y="2779713"/>
            <a:ext cx="53975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NZ">
                <a:latin typeface="Arial" charset="0"/>
              </a:rPr>
              <a:t>Rat</a:t>
            </a:r>
          </a:p>
        </p:txBody>
      </p:sp>
      <p:sp>
        <p:nvSpPr>
          <p:cNvPr id="167983" name="Rectangle 47"/>
          <p:cNvSpPr>
            <a:spLocks noChangeArrowheads="1"/>
          </p:cNvSpPr>
          <p:nvPr/>
        </p:nvSpPr>
        <p:spPr bwMode="auto">
          <a:xfrm>
            <a:off x="7307263" y="4724400"/>
            <a:ext cx="64135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NZ">
                <a:latin typeface="Arial" charset="0"/>
              </a:rPr>
              <a:t>Cow</a:t>
            </a:r>
          </a:p>
        </p:txBody>
      </p:sp>
      <p:sp>
        <p:nvSpPr>
          <p:cNvPr id="167984" name="Text Box 48"/>
          <p:cNvSpPr txBox="1">
            <a:spLocks noChangeArrowheads="1"/>
          </p:cNvSpPr>
          <p:nvPr/>
        </p:nvSpPr>
        <p:spPr bwMode="auto">
          <a:xfrm>
            <a:off x="5795963" y="3138488"/>
            <a:ext cx="279400" cy="304800"/>
          </a:xfrm>
          <a:prstGeom prst="rect">
            <a:avLst/>
          </a:prstGeom>
          <a:noFill/>
          <a:ln>
            <a:noFill/>
          </a:ln>
          <a:effectLst/>
          <a:extLst>
            <a:ext uri="{909E8E84-426E-40dd-AFC4-6F175D3DCCD1}">
              <a14:hiddenFill xmlns="" xmlns:a14="http://schemas.microsoft.com/office/drawing/2010/main">
                <a:gradFill rotWithShape="1">
                  <a:gsLst>
                    <a:gs pos="0">
                      <a:srgbClr val="00CCFF">
                        <a:gamma/>
                        <a:shade val="46275"/>
                        <a:invGamma/>
                      </a:srgbClr>
                    </a:gs>
                    <a:gs pos="50000">
                      <a:srgbClr val="00CCFF"/>
                    </a:gs>
                    <a:gs pos="100000">
                      <a:srgbClr val="00CCFF">
                        <a:gamma/>
                        <a:shade val="46275"/>
                        <a:invGamma/>
                      </a:srgbClr>
                    </a:gs>
                  </a:gsLst>
                  <a:lin ang="5400000" scaled="1"/>
                </a:gradFill>
              </a14:hiddenFill>
            </a:ext>
            <a:ext uri="{91240B29-F687-4f45-9708-019B960494DF}">
              <a14:hiddenLine xmlns="" xmlns:a14="http://schemas.microsoft.com/office/drawing/2010/main" w="2857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spAutoFit/>
          </a:bodyPr>
          <a:lstStyle/>
          <a:p>
            <a:r>
              <a:rPr lang="en-NZ" sz="1400">
                <a:latin typeface="Arial" charset="0"/>
              </a:rPr>
              <a:t>1</a:t>
            </a:r>
          </a:p>
        </p:txBody>
      </p:sp>
      <p:sp>
        <p:nvSpPr>
          <p:cNvPr id="167985" name="Text Box 49"/>
          <p:cNvSpPr txBox="1">
            <a:spLocks noChangeArrowheads="1"/>
          </p:cNvSpPr>
          <p:nvPr/>
        </p:nvSpPr>
        <p:spPr bwMode="auto">
          <a:xfrm>
            <a:off x="6156325" y="3284538"/>
            <a:ext cx="306388" cy="304800"/>
          </a:xfrm>
          <a:prstGeom prst="rect">
            <a:avLst/>
          </a:prstGeom>
          <a:noFill/>
          <a:ln>
            <a:noFill/>
          </a:ln>
          <a:effectLst/>
          <a:extLst>
            <a:ext uri="{909E8E84-426E-40dd-AFC4-6F175D3DCCD1}">
              <a14:hiddenFill xmlns="" xmlns:a14="http://schemas.microsoft.com/office/drawing/2010/main">
                <a:gradFill rotWithShape="1">
                  <a:gsLst>
                    <a:gs pos="0">
                      <a:srgbClr val="00CCFF">
                        <a:gamma/>
                        <a:shade val="46275"/>
                        <a:invGamma/>
                      </a:srgbClr>
                    </a:gs>
                    <a:gs pos="50000">
                      <a:srgbClr val="00CCFF"/>
                    </a:gs>
                    <a:gs pos="100000">
                      <a:srgbClr val="00CCFF">
                        <a:gamma/>
                        <a:shade val="46275"/>
                        <a:invGamma/>
                      </a:srgbClr>
                    </a:gs>
                  </a:gsLst>
                  <a:lin ang="5400000" scaled="1"/>
                </a:gradFill>
              </a14:hiddenFill>
            </a:ext>
            <a:ext uri="{91240B29-F687-4f45-9708-019B960494DF}">
              <a14:hiddenLine xmlns="" xmlns:a14="http://schemas.microsoft.com/office/drawing/2010/main" w="2857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000" tIns="46800" rIns="90000" bIns="46800">
            <a:spAutoFit/>
          </a:bodyPr>
          <a:lstStyle/>
          <a:p>
            <a:r>
              <a:rPr lang="en-NZ" sz="1400">
                <a:latin typeface="Arial" charset="0"/>
              </a:rPr>
              <a:t>1</a:t>
            </a:r>
          </a:p>
        </p:txBody>
      </p:sp>
      <p:sp>
        <p:nvSpPr>
          <p:cNvPr id="167986" name="Text Box 50"/>
          <p:cNvSpPr txBox="1">
            <a:spLocks noChangeArrowheads="1"/>
          </p:cNvSpPr>
          <p:nvPr/>
        </p:nvSpPr>
        <p:spPr bwMode="auto">
          <a:xfrm>
            <a:off x="6659563" y="3051175"/>
            <a:ext cx="279400" cy="304800"/>
          </a:xfrm>
          <a:prstGeom prst="rect">
            <a:avLst/>
          </a:prstGeom>
          <a:noFill/>
          <a:ln>
            <a:noFill/>
          </a:ln>
          <a:effectLst/>
          <a:extLst>
            <a:ext uri="{909E8E84-426E-40dd-AFC4-6F175D3DCCD1}">
              <a14:hiddenFill xmlns="" xmlns:a14="http://schemas.microsoft.com/office/drawing/2010/main">
                <a:gradFill rotWithShape="1">
                  <a:gsLst>
                    <a:gs pos="0">
                      <a:srgbClr val="00CCFF">
                        <a:gamma/>
                        <a:shade val="46275"/>
                        <a:invGamma/>
                      </a:srgbClr>
                    </a:gs>
                    <a:gs pos="50000">
                      <a:srgbClr val="00CCFF"/>
                    </a:gs>
                    <a:gs pos="100000">
                      <a:srgbClr val="00CCFF">
                        <a:gamma/>
                        <a:shade val="46275"/>
                        <a:invGamma/>
                      </a:srgbClr>
                    </a:gs>
                  </a:gsLst>
                  <a:lin ang="5400000" scaled="1"/>
                </a:gradFill>
              </a14:hiddenFill>
            </a:ext>
            <a:ext uri="{91240B29-F687-4f45-9708-019B960494DF}">
              <a14:hiddenLine xmlns="" xmlns:a14="http://schemas.microsoft.com/office/drawing/2010/main" w="2857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spAutoFit/>
          </a:bodyPr>
          <a:lstStyle/>
          <a:p>
            <a:r>
              <a:rPr lang="en-NZ" sz="1400">
                <a:latin typeface="Arial" charset="0"/>
              </a:rPr>
              <a:t>2</a:t>
            </a:r>
          </a:p>
        </p:txBody>
      </p:sp>
      <p:sp>
        <p:nvSpPr>
          <p:cNvPr id="167987" name="Text Box 51"/>
          <p:cNvSpPr txBox="1">
            <a:spLocks noChangeArrowheads="1"/>
          </p:cNvSpPr>
          <p:nvPr/>
        </p:nvSpPr>
        <p:spPr bwMode="auto">
          <a:xfrm>
            <a:off x="5803900" y="3859213"/>
            <a:ext cx="279400" cy="304800"/>
          </a:xfrm>
          <a:prstGeom prst="rect">
            <a:avLst/>
          </a:prstGeom>
          <a:noFill/>
          <a:ln>
            <a:noFill/>
          </a:ln>
          <a:effectLst/>
          <a:extLst>
            <a:ext uri="{909E8E84-426E-40dd-AFC4-6F175D3DCCD1}">
              <a14:hiddenFill xmlns="" xmlns:a14="http://schemas.microsoft.com/office/drawing/2010/main">
                <a:gradFill rotWithShape="1">
                  <a:gsLst>
                    <a:gs pos="0">
                      <a:srgbClr val="00CCFF">
                        <a:gamma/>
                        <a:shade val="46275"/>
                        <a:invGamma/>
                      </a:srgbClr>
                    </a:gs>
                    <a:gs pos="50000">
                      <a:srgbClr val="00CCFF"/>
                    </a:gs>
                    <a:gs pos="100000">
                      <a:srgbClr val="00CCFF">
                        <a:gamma/>
                        <a:shade val="46275"/>
                        <a:invGamma/>
                      </a:srgbClr>
                    </a:gs>
                  </a:gsLst>
                  <a:lin ang="5400000" scaled="1"/>
                </a:gradFill>
              </a14:hiddenFill>
            </a:ext>
            <a:ext uri="{91240B29-F687-4f45-9708-019B960494DF}">
              <a14:hiddenLine xmlns="" xmlns:a14="http://schemas.microsoft.com/office/drawing/2010/main" w="2857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spAutoFit/>
          </a:bodyPr>
          <a:lstStyle/>
          <a:p>
            <a:r>
              <a:rPr lang="en-NZ" sz="1400">
                <a:latin typeface="Arial" charset="0"/>
              </a:rPr>
              <a:t>2</a:t>
            </a:r>
          </a:p>
        </p:txBody>
      </p:sp>
      <p:sp>
        <p:nvSpPr>
          <p:cNvPr id="167988" name="Text Box 52"/>
          <p:cNvSpPr txBox="1">
            <a:spLocks noChangeArrowheads="1"/>
          </p:cNvSpPr>
          <p:nvPr/>
        </p:nvSpPr>
        <p:spPr bwMode="auto">
          <a:xfrm>
            <a:off x="6948488" y="3859213"/>
            <a:ext cx="279400" cy="304800"/>
          </a:xfrm>
          <a:prstGeom prst="rect">
            <a:avLst/>
          </a:prstGeom>
          <a:noFill/>
          <a:ln>
            <a:noFill/>
          </a:ln>
          <a:effectLst/>
          <a:extLst>
            <a:ext uri="{909E8E84-426E-40dd-AFC4-6F175D3DCCD1}">
              <a14:hiddenFill xmlns="" xmlns:a14="http://schemas.microsoft.com/office/drawing/2010/main">
                <a:gradFill rotWithShape="1">
                  <a:gsLst>
                    <a:gs pos="0">
                      <a:srgbClr val="00CCFF">
                        <a:gamma/>
                        <a:shade val="46275"/>
                        <a:invGamma/>
                      </a:srgbClr>
                    </a:gs>
                    <a:gs pos="50000">
                      <a:srgbClr val="00CCFF"/>
                    </a:gs>
                    <a:gs pos="100000">
                      <a:srgbClr val="00CCFF">
                        <a:gamma/>
                        <a:shade val="46275"/>
                        <a:invGamma/>
                      </a:srgbClr>
                    </a:gs>
                  </a:gsLst>
                  <a:lin ang="5400000" scaled="1"/>
                </a:gradFill>
              </a14:hiddenFill>
            </a:ext>
            <a:ext uri="{91240B29-F687-4f45-9708-019B960494DF}">
              <a14:hiddenLine xmlns="" xmlns:a14="http://schemas.microsoft.com/office/drawing/2010/main" w="2857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spAutoFit/>
          </a:bodyPr>
          <a:lstStyle/>
          <a:p>
            <a:r>
              <a:rPr lang="en-NZ" sz="1400">
                <a:latin typeface="Arial" charset="0"/>
              </a:rPr>
              <a:t>4</a:t>
            </a:r>
          </a:p>
        </p:txBody>
      </p:sp>
      <p:sp>
        <p:nvSpPr>
          <p:cNvPr id="167989" name="Rectangle 53"/>
          <p:cNvSpPr>
            <a:spLocks noChangeArrowheads="1"/>
          </p:cNvSpPr>
          <p:nvPr/>
        </p:nvSpPr>
        <p:spPr bwMode="auto">
          <a:xfrm>
            <a:off x="3509963" y="4179888"/>
            <a:ext cx="287337" cy="360362"/>
          </a:xfrm>
          <a:prstGeom prst="rect">
            <a:avLst/>
          </a:prstGeom>
          <a:noFill/>
          <a:ln w="28575">
            <a:solidFill>
              <a:srgbClr val="FF00FF"/>
            </a:solidFill>
            <a:miter lim="800000"/>
            <a:headEnd/>
            <a:tailEnd/>
          </a:ln>
          <a:effectLst/>
          <a:extLst>
            <a:ext uri="{909E8E84-426E-40dd-AFC4-6F175D3DCCD1}">
              <a14:hiddenFill xmlns="" xmlns:a14="http://schemas.microsoft.com/office/drawing/2010/main">
                <a:solidFill>
                  <a:srgbClr val="00CCFF"/>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000" tIns="46800" rIns="90000" bIns="46800" anchor="ctr">
            <a:spAutoFit/>
          </a:bodyPr>
          <a:lstStyle/>
          <a:p>
            <a:endParaRPr lang="en-US"/>
          </a:p>
        </p:txBody>
      </p:sp>
      <p:sp>
        <p:nvSpPr>
          <p:cNvPr id="167990" name="Line 54"/>
          <p:cNvSpPr>
            <a:spLocks noChangeShapeType="1"/>
          </p:cNvSpPr>
          <p:nvPr/>
        </p:nvSpPr>
        <p:spPr bwMode="auto">
          <a:xfrm flipH="1" flipV="1">
            <a:off x="6588125" y="3644900"/>
            <a:ext cx="936625" cy="1079500"/>
          </a:xfrm>
          <a:prstGeom prst="line">
            <a:avLst/>
          </a:prstGeom>
          <a:noFill/>
          <a:ln w="28575">
            <a:solidFill>
              <a:srgbClr val="FF00FF"/>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000" tIns="46800" rIns="90000" bIns="46800">
            <a:spAutoFit/>
          </a:bodyPr>
          <a:lstStyle/>
          <a:p>
            <a:endParaRPr lang="en-US"/>
          </a:p>
        </p:txBody>
      </p:sp>
      <p:sp>
        <p:nvSpPr>
          <p:cNvPr id="167991" name="Line 55"/>
          <p:cNvSpPr>
            <a:spLocks noChangeShapeType="1"/>
          </p:cNvSpPr>
          <p:nvPr/>
        </p:nvSpPr>
        <p:spPr bwMode="auto">
          <a:xfrm flipV="1">
            <a:off x="6659563" y="2924175"/>
            <a:ext cx="649287" cy="649288"/>
          </a:xfrm>
          <a:prstGeom prst="line">
            <a:avLst/>
          </a:prstGeom>
          <a:noFill/>
          <a:ln w="28575">
            <a:solidFill>
              <a:srgbClr val="FF00FF"/>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000" tIns="46800" rIns="90000" bIns="46800">
            <a:spAutoFit/>
          </a:bodyPr>
          <a:lstStyle/>
          <a:p>
            <a:endParaRPr lang="en-US"/>
          </a:p>
        </p:txBody>
      </p:sp>
      <p:sp>
        <p:nvSpPr>
          <p:cNvPr id="22" name="Rectangle 21"/>
          <p:cNvSpPr/>
          <p:nvPr/>
        </p:nvSpPr>
        <p:spPr>
          <a:xfrm>
            <a:off x="-89116" y="6477920"/>
            <a:ext cx="9297058" cy="369332"/>
          </a:xfrm>
          <a:prstGeom prst="rect">
            <a:avLst/>
          </a:prstGeom>
        </p:spPr>
        <p:txBody>
          <a:bodyPr wrap="square">
            <a:spAutoFit/>
          </a:bodyPr>
          <a:lstStyle/>
          <a:p>
            <a:r>
              <a:rPr lang="en-US" dirty="0"/>
              <a:t>http://</a:t>
            </a:r>
            <a:r>
              <a:rPr lang="en-US" dirty="0" err="1"/>
              <a:t>www.allanwilsoncentre.ac.nz</a:t>
            </a:r>
            <a:r>
              <a:rPr lang="en-US" dirty="0"/>
              <a:t>/</a:t>
            </a:r>
            <a:r>
              <a:rPr lang="en-US" dirty="0" err="1"/>
              <a:t>massey</a:t>
            </a:r>
            <a:r>
              <a:rPr lang="en-US" dirty="0"/>
              <a:t>/</a:t>
            </a:r>
            <a:r>
              <a:rPr lang="en-US" dirty="0" err="1"/>
              <a:t>fms</a:t>
            </a:r>
            <a:r>
              <a:rPr lang="en-US" dirty="0"/>
              <a:t>/AWC/download/</a:t>
            </a:r>
            <a:r>
              <a:rPr lang="en-US" dirty="0" err="1" smtClean="0"/>
              <a:t>SK_DistanceBasedMethods.ppt</a:t>
            </a:r>
            <a:endParaRPr lang="en-US" dirty="0"/>
          </a:p>
        </p:txBody>
      </p:sp>
    </p:spTree>
    <p:extLst>
      <p:ext uri="{BB962C8B-B14F-4D97-AF65-F5344CB8AC3E}">
        <p14:creationId xmlns:p14="http://schemas.microsoft.com/office/powerpoint/2010/main" val="23990912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7939" name="Group 3"/>
          <p:cNvGraphicFramePr>
            <a:graphicFrameLocks noGrp="1"/>
          </p:cNvGraphicFramePr>
          <p:nvPr>
            <p:extLst>
              <p:ext uri="{D42A27DB-BD31-4B8C-83A1-F6EECF244321}">
                <p14:modId xmlns:p14="http://schemas.microsoft.com/office/powerpoint/2010/main" val="494075996"/>
              </p:ext>
            </p:extLst>
          </p:nvPr>
        </p:nvGraphicFramePr>
        <p:xfrm>
          <a:off x="1403350" y="219975"/>
          <a:ext cx="2808288" cy="1944688"/>
        </p:xfrm>
        <a:graphic>
          <a:graphicData uri="http://schemas.openxmlformats.org/drawingml/2006/table">
            <a:tbl>
              <a:tblPr/>
              <a:tblGrid>
                <a:gridCol w="701675"/>
                <a:gridCol w="703263"/>
                <a:gridCol w="700087"/>
                <a:gridCol w="703263"/>
              </a:tblGrid>
              <a:tr h="503238">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endParaRPr kumimoji="0" lang="en-GB" sz="1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cap="flat">
                      <a:noFill/>
                    </a:lnL>
                    <a:lnR w="12700" cap="flat" cmpd="sng" algn="ctr">
                      <a:solidFill>
                        <a:schemeClr val="tx1"/>
                      </a:solidFill>
                      <a:prstDash val="solid"/>
                      <a:round/>
                      <a:headEnd type="none" w="med" len="med"/>
                      <a:tailEnd type="none" w="med" len="med"/>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800" b="0" i="0" u="none" strike="noStrike" cap="none" normalizeH="0" baseline="0" dirty="0">
                          <a:ln>
                            <a:noFill/>
                          </a:ln>
                          <a:solidFill>
                            <a:schemeClr val="tx1"/>
                          </a:solidFill>
                          <a:effectLst/>
                          <a:latin typeface="Arial" charset="0"/>
                          <a:ea typeface="ＭＳ Ｐゴシック" charset="0"/>
                          <a:cs typeface="Arial" charset="0"/>
                        </a:rPr>
                        <a:t>Cat</a:t>
                      </a:r>
                    </a:p>
                  </a:txBody>
                  <a:tcPr horzOverflow="overflow">
                    <a:lnL w="12700" cap="flat" cmpd="sng" algn="ctr">
                      <a:solidFill>
                        <a:schemeClr val="tx1"/>
                      </a:solidFill>
                      <a:prstDash val="solid"/>
                      <a:round/>
                      <a:headEnd type="none" w="med" len="med"/>
                      <a:tailEnd type="none" w="med" len="med"/>
                    </a:lnL>
                    <a:lnR>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800" b="0" i="0" u="none" strike="noStrike" cap="none" normalizeH="0" baseline="0">
                          <a:ln>
                            <a:noFill/>
                          </a:ln>
                          <a:solidFill>
                            <a:schemeClr val="tx1"/>
                          </a:solidFill>
                          <a:effectLst/>
                          <a:latin typeface="Arial" charset="0"/>
                          <a:ea typeface="ＭＳ Ｐゴシック" charset="0"/>
                          <a:cs typeface="Arial" charset="0"/>
                        </a:rPr>
                        <a:t>Dog</a:t>
                      </a:r>
                    </a:p>
                  </a:txBody>
                  <a:tcPr horzOverflow="overflow">
                    <a:lnL>
                      <a:noFill/>
                    </a:lnL>
                    <a:lnR>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800" b="0" i="0" u="none" strike="noStrike" cap="none" normalizeH="0" baseline="0">
                          <a:ln>
                            <a:noFill/>
                          </a:ln>
                          <a:solidFill>
                            <a:schemeClr val="tx1"/>
                          </a:solidFill>
                          <a:effectLst/>
                          <a:latin typeface="Arial" charset="0"/>
                          <a:ea typeface="ＭＳ Ｐゴシック" charset="0"/>
                          <a:cs typeface="Arial" charset="0"/>
                        </a:rPr>
                        <a:t>Rat</a:t>
                      </a:r>
                    </a:p>
                  </a:txBody>
                  <a:tcPr horzOverflow="overflow">
                    <a:lnL>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r>
              <a:tr h="482600">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800" b="0" i="0" u="none" strike="noStrike" cap="none" normalizeH="0" baseline="0">
                          <a:ln>
                            <a:noFill/>
                          </a:ln>
                          <a:solidFill>
                            <a:schemeClr val="tx1"/>
                          </a:solidFill>
                          <a:effectLst/>
                          <a:latin typeface="Arial" charset="0"/>
                          <a:ea typeface="ＭＳ Ｐゴシック" charset="0"/>
                          <a:cs typeface="Arial" charset="0"/>
                        </a:rPr>
                        <a:t>Dog</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800" b="0" i="0" u="none" strike="noStrike" cap="none" normalizeH="0" baseline="0">
                          <a:ln>
                            <a:noFill/>
                          </a:ln>
                          <a:solidFill>
                            <a:schemeClr val="tx1"/>
                          </a:solidFill>
                          <a:effectLst/>
                          <a:latin typeface="Arial" charset="0"/>
                          <a:ea typeface="ＭＳ Ｐゴシック" charset="0"/>
                          <a:cs typeface="Arial" charset="0"/>
                        </a:rPr>
                        <a:t>3</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endParaRPr kumimoji="0" lang="en-GB" sz="1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endParaRPr kumimoji="0" lang="en-GB" sz="1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a:noFill/>
                    </a:lnL>
                    <a:lnR cap="flat">
                      <a:noFill/>
                    </a:lnR>
                    <a:lnT w="12700" cap="flat" cmpd="sng" algn="ctr">
                      <a:solidFill>
                        <a:schemeClr val="tx1"/>
                      </a:solidFill>
                      <a:prstDash val="solid"/>
                      <a:round/>
                      <a:headEnd type="none" w="med" len="med"/>
                      <a:tailEnd type="none" w="med" len="med"/>
                    </a:lnT>
                    <a:lnB>
                      <a:noFill/>
                    </a:lnB>
                    <a:lnTlToBr>
                      <a:noFill/>
                    </a:lnTlToBr>
                    <a:lnBlToTr>
                      <a:noFill/>
                    </a:lnBlToTr>
                    <a:noFill/>
                  </a:tcPr>
                </a:tc>
              </a:tr>
              <a:tr h="476250">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800" b="0" i="0" u="none" strike="noStrike" cap="none" normalizeH="0" baseline="0" dirty="0">
                          <a:ln>
                            <a:noFill/>
                          </a:ln>
                          <a:solidFill>
                            <a:schemeClr val="tx1"/>
                          </a:solidFill>
                          <a:effectLst/>
                          <a:latin typeface="Arial" charset="0"/>
                          <a:ea typeface="ＭＳ Ｐゴシック" charset="0"/>
                          <a:cs typeface="Arial" charset="0"/>
                        </a:rPr>
                        <a:t>Rat</a:t>
                      </a:r>
                    </a:p>
                  </a:txBody>
                  <a:tcPr horzOverflow="overflow">
                    <a:lnL cap="flat">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800" b="0" i="0" u="none" strike="noStrike" cap="none" normalizeH="0" baseline="0" dirty="0">
                          <a:ln>
                            <a:noFill/>
                          </a:ln>
                          <a:solidFill>
                            <a:schemeClr val="tx1"/>
                          </a:solidFill>
                          <a:effectLst/>
                          <a:latin typeface="Arial" charset="0"/>
                          <a:ea typeface="ＭＳ Ｐゴシック" charset="0"/>
                          <a:cs typeface="Arial" charset="0"/>
                        </a:rPr>
                        <a:t>4</a:t>
                      </a:r>
                    </a:p>
                  </a:txBody>
                  <a:tcP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800" b="0" i="0" u="none" strike="noStrike" cap="none" normalizeH="0" baseline="0">
                          <a:ln>
                            <a:noFill/>
                          </a:ln>
                          <a:solidFill>
                            <a:schemeClr val="tx1"/>
                          </a:solidFill>
                          <a:effectLst/>
                          <a:latin typeface="Arial" charset="0"/>
                          <a:ea typeface="ＭＳ Ｐゴシック" charset="0"/>
                          <a:cs typeface="Arial" charset="0"/>
                        </a:rPr>
                        <a:t>5</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endParaRPr kumimoji="0" lang="en-GB" sz="1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a:noFill/>
                    </a:lnL>
                    <a:lnR cap="flat">
                      <a:noFill/>
                    </a:lnR>
                    <a:lnT>
                      <a:noFill/>
                    </a:lnT>
                    <a:lnB>
                      <a:noFill/>
                    </a:lnB>
                    <a:lnTlToBr>
                      <a:noFill/>
                    </a:lnTlToBr>
                    <a:lnBlToTr>
                      <a:noFill/>
                    </a:lnBlToTr>
                    <a:noFill/>
                  </a:tcPr>
                </a:tc>
              </a:tr>
              <a:tr h="482600">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800" b="0" i="0" u="none" strike="noStrike" cap="none" normalizeH="0" baseline="0">
                          <a:ln>
                            <a:noFill/>
                          </a:ln>
                          <a:solidFill>
                            <a:schemeClr val="tx1"/>
                          </a:solidFill>
                          <a:effectLst/>
                          <a:latin typeface="Arial" charset="0"/>
                          <a:ea typeface="ＭＳ Ｐゴシック" charset="0"/>
                          <a:cs typeface="Arial" charset="0"/>
                        </a:rPr>
                        <a:t>Cow</a:t>
                      </a:r>
                    </a:p>
                  </a:txBody>
                  <a:tcPr horzOverflow="overflow">
                    <a:lnL cap="flat">
                      <a:noFill/>
                    </a:lnL>
                    <a:lnR w="12700" cap="flat" cmpd="sng" algn="ctr">
                      <a:solidFill>
                        <a:schemeClr val="tx1"/>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800" b="0" i="0" u="none" strike="noStrike" cap="none" normalizeH="0" baseline="0">
                          <a:ln>
                            <a:noFill/>
                          </a:ln>
                          <a:solidFill>
                            <a:schemeClr val="tx1"/>
                          </a:solidFill>
                          <a:effectLst/>
                          <a:latin typeface="Arial" charset="0"/>
                          <a:ea typeface="ＭＳ Ｐゴシック" charset="0"/>
                          <a:cs typeface="Arial" charset="0"/>
                        </a:rPr>
                        <a:t>6</a:t>
                      </a:r>
                    </a:p>
                  </a:txBody>
                  <a:tcPr horzOverflow="overflow">
                    <a:lnL w="12700" cap="flat" cmpd="sng" algn="ctr">
                      <a:solidFill>
                        <a:schemeClr val="tx1"/>
                      </a:solidFill>
                      <a:prstDash val="solid"/>
                      <a:round/>
                      <a:headEnd type="none" w="med" len="med"/>
                      <a:tailEnd type="none" w="med" len="med"/>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800" b="0" i="0" u="none" strike="noStrike" cap="none" normalizeH="0" baseline="0">
                          <a:ln>
                            <a:noFill/>
                          </a:ln>
                          <a:solidFill>
                            <a:schemeClr val="tx1"/>
                          </a:solidFill>
                          <a:effectLst/>
                          <a:latin typeface="Arial" charset="0"/>
                          <a:ea typeface="ＭＳ Ｐゴシック" charset="0"/>
                          <a:cs typeface="Arial" charset="0"/>
                        </a:rPr>
                        <a:t>7</a:t>
                      </a:r>
                    </a:p>
                  </a:txBody>
                  <a:tcPr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800" b="0" i="0" u="none" strike="noStrike" cap="none" normalizeH="0" baseline="0" dirty="0">
                          <a:ln>
                            <a:noFill/>
                          </a:ln>
                          <a:solidFill>
                            <a:schemeClr val="tx1"/>
                          </a:solidFill>
                          <a:effectLst/>
                          <a:latin typeface="Arial" charset="0"/>
                          <a:ea typeface="ＭＳ Ｐゴシック" charset="0"/>
                          <a:cs typeface="Arial" charset="0"/>
                        </a:rPr>
                        <a:t>6</a:t>
                      </a:r>
                    </a:p>
                  </a:txBody>
                  <a:tcPr horzOverflow="overflow">
                    <a:lnL>
                      <a:noFill/>
                    </a:lnL>
                    <a:lnR cap="flat">
                      <a:noFill/>
                    </a:lnR>
                    <a:lnT>
                      <a:noFill/>
                    </a:lnT>
                    <a:lnB cap="flat">
                      <a:noFill/>
                    </a:lnB>
                    <a:lnTlToBr>
                      <a:noFill/>
                    </a:lnTlToBr>
                    <a:lnBlToTr>
                      <a:noFill/>
                    </a:lnBlToTr>
                    <a:noFill/>
                  </a:tcPr>
                </a:tc>
              </a:tr>
            </a:tbl>
          </a:graphicData>
        </a:graphic>
      </p:graphicFrame>
      <p:grpSp>
        <p:nvGrpSpPr>
          <p:cNvPr id="5" name="Group 4"/>
          <p:cNvGrpSpPr/>
          <p:nvPr/>
        </p:nvGrpSpPr>
        <p:grpSpPr>
          <a:xfrm>
            <a:off x="4356100" y="291413"/>
            <a:ext cx="3592513" cy="2311400"/>
            <a:chOff x="4356100" y="962690"/>
            <a:chExt cx="3592513" cy="2311400"/>
          </a:xfrm>
        </p:grpSpPr>
        <p:sp>
          <p:nvSpPr>
            <p:cNvPr id="167974" name="Line 38"/>
            <p:cNvSpPr>
              <a:spLocks noChangeShapeType="1"/>
            </p:cNvSpPr>
            <p:nvPr/>
          </p:nvSpPr>
          <p:spPr bwMode="auto">
            <a:xfrm>
              <a:off x="4356100" y="1970752"/>
              <a:ext cx="863600" cy="0"/>
            </a:xfrm>
            <a:prstGeom prst="line">
              <a:avLst/>
            </a:prstGeom>
            <a:noFill/>
            <a:ln w="76200">
              <a:solidFill>
                <a:schemeClr val="tx1"/>
              </a:solidFill>
              <a:round/>
              <a:headEnd/>
              <a:tailEnd type="stealth" w="lg"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nvGrpSpPr>
            <p:cNvPr id="4" name="Group 3"/>
            <p:cNvGrpSpPr/>
            <p:nvPr/>
          </p:nvGrpSpPr>
          <p:grpSpPr>
            <a:xfrm>
              <a:off x="5219700" y="962690"/>
              <a:ext cx="2728913" cy="2311400"/>
              <a:chOff x="5219700" y="962690"/>
              <a:chExt cx="2728913" cy="2311400"/>
            </a:xfrm>
          </p:grpSpPr>
          <p:sp>
            <p:nvSpPr>
              <p:cNvPr id="167975" name="Line 39"/>
              <p:cNvSpPr>
                <a:spLocks noChangeShapeType="1"/>
              </p:cNvSpPr>
              <p:nvPr/>
            </p:nvSpPr>
            <p:spPr bwMode="auto">
              <a:xfrm>
                <a:off x="5722938" y="1394490"/>
                <a:ext cx="360362" cy="360362"/>
              </a:xfrm>
              <a:prstGeom prst="line">
                <a:avLst/>
              </a:prstGeom>
              <a:noFill/>
              <a:ln w="2857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7976" name="Line 40"/>
              <p:cNvSpPr>
                <a:spLocks noChangeShapeType="1"/>
              </p:cNvSpPr>
              <p:nvPr/>
            </p:nvSpPr>
            <p:spPr bwMode="auto">
              <a:xfrm flipH="1">
                <a:off x="5580063" y="1754852"/>
                <a:ext cx="503237" cy="792163"/>
              </a:xfrm>
              <a:prstGeom prst="line">
                <a:avLst/>
              </a:prstGeom>
              <a:noFill/>
              <a:ln w="2857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7977" name="Line 41"/>
              <p:cNvSpPr>
                <a:spLocks noChangeShapeType="1"/>
              </p:cNvSpPr>
              <p:nvPr/>
            </p:nvSpPr>
            <p:spPr bwMode="auto">
              <a:xfrm>
                <a:off x="6588125" y="1754852"/>
                <a:ext cx="1008063" cy="1152525"/>
              </a:xfrm>
              <a:prstGeom prst="line">
                <a:avLst/>
              </a:prstGeom>
              <a:noFill/>
              <a:ln w="2857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7978" name="Line 42"/>
              <p:cNvSpPr>
                <a:spLocks noChangeShapeType="1"/>
              </p:cNvSpPr>
              <p:nvPr/>
            </p:nvSpPr>
            <p:spPr bwMode="auto">
              <a:xfrm>
                <a:off x="6083300" y="1754852"/>
                <a:ext cx="504825" cy="0"/>
              </a:xfrm>
              <a:prstGeom prst="line">
                <a:avLst/>
              </a:prstGeom>
              <a:noFill/>
              <a:ln w="2857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7979" name="Line 43"/>
              <p:cNvSpPr>
                <a:spLocks noChangeShapeType="1"/>
              </p:cNvSpPr>
              <p:nvPr/>
            </p:nvSpPr>
            <p:spPr bwMode="auto">
              <a:xfrm flipV="1">
                <a:off x="6588125" y="1107152"/>
                <a:ext cx="647700" cy="647700"/>
              </a:xfrm>
              <a:prstGeom prst="line">
                <a:avLst/>
              </a:prstGeom>
              <a:noFill/>
              <a:ln w="2857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7980" name="Rectangle 44"/>
              <p:cNvSpPr>
                <a:spLocks noChangeArrowheads="1"/>
              </p:cNvSpPr>
              <p:nvPr/>
            </p:nvSpPr>
            <p:spPr bwMode="auto">
              <a:xfrm>
                <a:off x="5291138" y="962690"/>
                <a:ext cx="53975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20000"/>
                  </a:spcBef>
                </a:pPr>
                <a:r>
                  <a:rPr lang="en-NZ" dirty="0" smtClean="0">
                    <a:latin typeface="Arial" charset="0"/>
                  </a:rPr>
                  <a:t>Cat</a:t>
                </a:r>
                <a:endParaRPr lang="en-NZ" dirty="0">
                  <a:latin typeface="Arial" charset="0"/>
                </a:endParaRPr>
              </a:p>
            </p:txBody>
          </p:sp>
          <p:sp>
            <p:nvSpPr>
              <p:cNvPr id="167981" name="Rectangle 45"/>
              <p:cNvSpPr>
                <a:spLocks noChangeArrowheads="1"/>
              </p:cNvSpPr>
              <p:nvPr/>
            </p:nvSpPr>
            <p:spPr bwMode="auto">
              <a:xfrm>
                <a:off x="5219700" y="2547015"/>
                <a:ext cx="60325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20000"/>
                  </a:spcBef>
                </a:pPr>
                <a:r>
                  <a:rPr lang="en-NZ">
                    <a:latin typeface="Arial" charset="0"/>
                  </a:rPr>
                  <a:t>Dog</a:t>
                </a:r>
              </a:p>
            </p:txBody>
          </p:sp>
          <p:sp>
            <p:nvSpPr>
              <p:cNvPr id="167982" name="Rectangle 46"/>
              <p:cNvSpPr>
                <a:spLocks noChangeArrowheads="1"/>
              </p:cNvSpPr>
              <p:nvPr/>
            </p:nvSpPr>
            <p:spPr bwMode="auto">
              <a:xfrm>
                <a:off x="7235825" y="962690"/>
                <a:ext cx="53975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NZ" dirty="0" smtClean="0">
                    <a:latin typeface="Arial" charset="0"/>
                  </a:rPr>
                  <a:t>Rat</a:t>
                </a:r>
                <a:endParaRPr lang="en-NZ" dirty="0">
                  <a:latin typeface="Arial" charset="0"/>
                </a:endParaRPr>
              </a:p>
            </p:txBody>
          </p:sp>
          <p:sp>
            <p:nvSpPr>
              <p:cNvPr id="167983" name="Rectangle 47"/>
              <p:cNvSpPr>
                <a:spLocks noChangeArrowheads="1"/>
              </p:cNvSpPr>
              <p:nvPr/>
            </p:nvSpPr>
            <p:spPr bwMode="auto">
              <a:xfrm>
                <a:off x="7307263" y="2907377"/>
                <a:ext cx="64135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NZ">
                    <a:latin typeface="Arial" charset="0"/>
                  </a:rPr>
                  <a:t>Cow</a:t>
                </a:r>
              </a:p>
            </p:txBody>
          </p:sp>
          <p:sp>
            <p:nvSpPr>
              <p:cNvPr id="167984" name="Text Box 48"/>
              <p:cNvSpPr txBox="1">
                <a:spLocks noChangeArrowheads="1"/>
              </p:cNvSpPr>
              <p:nvPr/>
            </p:nvSpPr>
            <p:spPr bwMode="auto">
              <a:xfrm>
                <a:off x="5795963" y="1321465"/>
                <a:ext cx="279400" cy="304800"/>
              </a:xfrm>
              <a:prstGeom prst="rect">
                <a:avLst/>
              </a:prstGeom>
              <a:noFill/>
              <a:ln>
                <a:noFill/>
              </a:ln>
              <a:effectLst/>
              <a:extLst>
                <a:ext uri="{909E8E84-426E-40dd-AFC4-6F175D3DCCD1}">
                  <a14:hiddenFill xmlns="" xmlns:a14="http://schemas.microsoft.com/office/drawing/2010/main">
                    <a:gradFill rotWithShape="1">
                      <a:gsLst>
                        <a:gs pos="0">
                          <a:srgbClr val="00CCFF">
                            <a:gamma/>
                            <a:shade val="46275"/>
                            <a:invGamma/>
                          </a:srgbClr>
                        </a:gs>
                        <a:gs pos="50000">
                          <a:srgbClr val="00CCFF"/>
                        </a:gs>
                        <a:gs pos="100000">
                          <a:srgbClr val="00CCFF">
                            <a:gamma/>
                            <a:shade val="46275"/>
                            <a:invGamma/>
                          </a:srgbClr>
                        </a:gs>
                      </a:gsLst>
                      <a:lin ang="5400000" scaled="1"/>
                    </a:gradFill>
                  </a14:hiddenFill>
                </a:ext>
                <a:ext uri="{91240B29-F687-4f45-9708-019B960494DF}">
                  <a14:hiddenLine xmlns="" xmlns:a14="http://schemas.microsoft.com/office/drawing/2010/main" w="2857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spAutoFit/>
              </a:bodyPr>
              <a:lstStyle/>
              <a:p>
                <a:r>
                  <a:rPr lang="en-NZ" sz="1400">
                    <a:latin typeface="Arial" charset="0"/>
                  </a:rPr>
                  <a:t>1</a:t>
                </a:r>
              </a:p>
            </p:txBody>
          </p:sp>
          <p:sp>
            <p:nvSpPr>
              <p:cNvPr id="167985" name="Text Box 49"/>
              <p:cNvSpPr txBox="1">
                <a:spLocks noChangeArrowheads="1"/>
              </p:cNvSpPr>
              <p:nvPr/>
            </p:nvSpPr>
            <p:spPr bwMode="auto">
              <a:xfrm>
                <a:off x="6156325" y="1467515"/>
                <a:ext cx="306388" cy="304800"/>
              </a:xfrm>
              <a:prstGeom prst="rect">
                <a:avLst/>
              </a:prstGeom>
              <a:noFill/>
              <a:ln>
                <a:noFill/>
              </a:ln>
              <a:effectLst/>
              <a:extLst>
                <a:ext uri="{909E8E84-426E-40dd-AFC4-6F175D3DCCD1}">
                  <a14:hiddenFill xmlns="" xmlns:a14="http://schemas.microsoft.com/office/drawing/2010/main">
                    <a:gradFill rotWithShape="1">
                      <a:gsLst>
                        <a:gs pos="0">
                          <a:srgbClr val="00CCFF">
                            <a:gamma/>
                            <a:shade val="46275"/>
                            <a:invGamma/>
                          </a:srgbClr>
                        </a:gs>
                        <a:gs pos="50000">
                          <a:srgbClr val="00CCFF"/>
                        </a:gs>
                        <a:gs pos="100000">
                          <a:srgbClr val="00CCFF">
                            <a:gamma/>
                            <a:shade val="46275"/>
                            <a:invGamma/>
                          </a:srgbClr>
                        </a:gs>
                      </a:gsLst>
                      <a:lin ang="5400000" scaled="1"/>
                    </a:gradFill>
                  </a14:hiddenFill>
                </a:ext>
                <a:ext uri="{91240B29-F687-4f45-9708-019B960494DF}">
                  <a14:hiddenLine xmlns="" xmlns:a14="http://schemas.microsoft.com/office/drawing/2010/main" w="2857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000" tIns="46800" rIns="90000" bIns="46800">
                <a:spAutoFit/>
              </a:bodyPr>
              <a:lstStyle/>
              <a:p>
                <a:r>
                  <a:rPr lang="en-NZ" sz="1400">
                    <a:latin typeface="Arial" charset="0"/>
                  </a:rPr>
                  <a:t>1</a:t>
                </a:r>
              </a:p>
            </p:txBody>
          </p:sp>
          <p:sp>
            <p:nvSpPr>
              <p:cNvPr id="167986" name="Text Box 50"/>
              <p:cNvSpPr txBox="1">
                <a:spLocks noChangeArrowheads="1"/>
              </p:cNvSpPr>
              <p:nvPr/>
            </p:nvSpPr>
            <p:spPr bwMode="auto">
              <a:xfrm>
                <a:off x="6659563" y="1234152"/>
                <a:ext cx="279400" cy="304800"/>
              </a:xfrm>
              <a:prstGeom prst="rect">
                <a:avLst/>
              </a:prstGeom>
              <a:noFill/>
              <a:ln>
                <a:noFill/>
              </a:ln>
              <a:effectLst/>
              <a:extLst>
                <a:ext uri="{909E8E84-426E-40dd-AFC4-6F175D3DCCD1}">
                  <a14:hiddenFill xmlns="" xmlns:a14="http://schemas.microsoft.com/office/drawing/2010/main">
                    <a:gradFill rotWithShape="1">
                      <a:gsLst>
                        <a:gs pos="0">
                          <a:srgbClr val="00CCFF">
                            <a:gamma/>
                            <a:shade val="46275"/>
                            <a:invGamma/>
                          </a:srgbClr>
                        </a:gs>
                        <a:gs pos="50000">
                          <a:srgbClr val="00CCFF"/>
                        </a:gs>
                        <a:gs pos="100000">
                          <a:srgbClr val="00CCFF">
                            <a:gamma/>
                            <a:shade val="46275"/>
                            <a:invGamma/>
                          </a:srgbClr>
                        </a:gs>
                      </a:gsLst>
                      <a:lin ang="5400000" scaled="1"/>
                    </a:gradFill>
                  </a14:hiddenFill>
                </a:ext>
                <a:ext uri="{91240B29-F687-4f45-9708-019B960494DF}">
                  <a14:hiddenLine xmlns="" xmlns:a14="http://schemas.microsoft.com/office/drawing/2010/main" w="2857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spAutoFit/>
              </a:bodyPr>
              <a:lstStyle/>
              <a:p>
                <a:r>
                  <a:rPr lang="en-NZ" sz="1400">
                    <a:latin typeface="Arial" charset="0"/>
                  </a:rPr>
                  <a:t>2</a:t>
                </a:r>
              </a:p>
            </p:txBody>
          </p:sp>
          <p:sp>
            <p:nvSpPr>
              <p:cNvPr id="167987" name="Text Box 51"/>
              <p:cNvSpPr txBox="1">
                <a:spLocks noChangeArrowheads="1"/>
              </p:cNvSpPr>
              <p:nvPr/>
            </p:nvSpPr>
            <p:spPr bwMode="auto">
              <a:xfrm>
                <a:off x="5803900" y="2042190"/>
                <a:ext cx="279400" cy="304800"/>
              </a:xfrm>
              <a:prstGeom prst="rect">
                <a:avLst/>
              </a:prstGeom>
              <a:noFill/>
              <a:ln>
                <a:noFill/>
              </a:ln>
              <a:effectLst/>
              <a:extLst>
                <a:ext uri="{909E8E84-426E-40dd-AFC4-6F175D3DCCD1}">
                  <a14:hiddenFill xmlns="" xmlns:a14="http://schemas.microsoft.com/office/drawing/2010/main">
                    <a:gradFill rotWithShape="1">
                      <a:gsLst>
                        <a:gs pos="0">
                          <a:srgbClr val="00CCFF">
                            <a:gamma/>
                            <a:shade val="46275"/>
                            <a:invGamma/>
                          </a:srgbClr>
                        </a:gs>
                        <a:gs pos="50000">
                          <a:srgbClr val="00CCFF"/>
                        </a:gs>
                        <a:gs pos="100000">
                          <a:srgbClr val="00CCFF">
                            <a:gamma/>
                            <a:shade val="46275"/>
                            <a:invGamma/>
                          </a:srgbClr>
                        </a:gs>
                      </a:gsLst>
                      <a:lin ang="5400000" scaled="1"/>
                    </a:gradFill>
                  </a14:hiddenFill>
                </a:ext>
                <a:ext uri="{91240B29-F687-4f45-9708-019B960494DF}">
                  <a14:hiddenLine xmlns="" xmlns:a14="http://schemas.microsoft.com/office/drawing/2010/main" w="2857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spAutoFit/>
              </a:bodyPr>
              <a:lstStyle/>
              <a:p>
                <a:r>
                  <a:rPr lang="en-NZ" sz="1400">
                    <a:latin typeface="Arial" charset="0"/>
                  </a:rPr>
                  <a:t>2</a:t>
                </a:r>
              </a:p>
            </p:txBody>
          </p:sp>
          <p:sp>
            <p:nvSpPr>
              <p:cNvPr id="167988" name="Text Box 52"/>
              <p:cNvSpPr txBox="1">
                <a:spLocks noChangeArrowheads="1"/>
              </p:cNvSpPr>
              <p:nvPr/>
            </p:nvSpPr>
            <p:spPr bwMode="auto">
              <a:xfrm>
                <a:off x="6948488" y="2042190"/>
                <a:ext cx="279400" cy="304800"/>
              </a:xfrm>
              <a:prstGeom prst="rect">
                <a:avLst/>
              </a:prstGeom>
              <a:noFill/>
              <a:ln>
                <a:noFill/>
              </a:ln>
              <a:effectLst/>
              <a:extLst>
                <a:ext uri="{909E8E84-426E-40dd-AFC4-6F175D3DCCD1}">
                  <a14:hiddenFill xmlns="" xmlns:a14="http://schemas.microsoft.com/office/drawing/2010/main">
                    <a:gradFill rotWithShape="1">
                      <a:gsLst>
                        <a:gs pos="0">
                          <a:srgbClr val="00CCFF">
                            <a:gamma/>
                            <a:shade val="46275"/>
                            <a:invGamma/>
                          </a:srgbClr>
                        </a:gs>
                        <a:gs pos="50000">
                          <a:srgbClr val="00CCFF"/>
                        </a:gs>
                        <a:gs pos="100000">
                          <a:srgbClr val="00CCFF">
                            <a:gamma/>
                            <a:shade val="46275"/>
                            <a:invGamma/>
                          </a:srgbClr>
                        </a:gs>
                      </a:gsLst>
                      <a:lin ang="5400000" scaled="1"/>
                    </a:gradFill>
                  </a14:hiddenFill>
                </a:ext>
                <a:ext uri="{91240B29-F687-4f45-9708-019B960494DF}">
                  <a14:hiddenLine xmlns="" xmlns:a14="http://schemas.microsoft.com/office/drawing/2010/main" w="2857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spAutoFit/>
              </a:bodyPr>
              <a:lstStyle/>
              <a:p>
                <a:r>
                  <a:rPr lang="en-NZ" sz="1400">
                    <a:latin typeface="Arial" charset="0"/>
                  </a:rPr>
                  <a:t>4</a:t>
                </a:r>
              </a:p>
            </p:txBody>
          </p:sp>
        </p:grpSp>
      </p:grpSp>
      <p:graphicFrame>
        <p:nvGraphicFramePr>
          <p:cNvPr id="28" name="Group 3"/>
          <p:cNvGraphicFramePr>
            <a:graphicFrameLocks noGrp="1"/>
          </p:cNvGraphicFramePr>
          <p:nvPr>
            <p:extLst>
              <p:ext uri="{D42A27DB-BD31-4B8C-83A1-F6EECF244321}">
                <p14:modId xmlns:p14="http://schemas.microsoft.com/office/powerpoint/2010/main" val="1305088634"/>
              </p:ext>
            </p:extLst>
          </p:nvPr>
        </p:nvGraphicFramePr>
        <p:xfrm>
          <a:off x="1396990" y="4200452"/>
          <a:ext cx="2808288" cy="1944688"/>
        </p:xfrm>
        <a:graphic>
          <a:graphicData uri="http://schemas.openxmlformats.org/drawingml/2006/table">
            <a:tbl>
              <a:tblPr/>
              <a:tblGrid>
                <a:gridCol w="701675"/>
                <a:gridCol w="703263"/>
                <a:gridCol w="700087"/>
                <a:gridCol w="703263"/>
              </a:tblGrid>
              <a:tr h="503238">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endParaRPr kumimoji="0" lang="en-GB" sz="1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cap="flat">
                      <a:noFill/>
                    </a:lnL>
                    <a:lnR w="12700" cap="flat" cmpd="sng" algn="ctr">
                      <a:solidFill>
                        <a:schemeClr val="tx1"/>
                      </a:solidFill>
                      <a:prstDash val="solid"/>
                      <a:round/>
                      <a:headEnd type="none" w="med" len="med"/>
                      <a:tailEnd type="none" w="med" len="med"/>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800" b="0" i="0" u="none" strike="noStrike" cap="none" normalizeH="0" baseline="0" dirty="0" smtClean="0">
                          <a:ln>
                            <a:noFill/>
                          </a:ln>
                          <a:solidFill>
                            <a:schemeClr val="tx1"/>
                          </a:solidFill>
                          <a:effectLst/>
                          <a:latin typeface="Arial" charset="0"/>
                          <a:ea typeface="ＭＳ Ｐゴシック" charset="0"/>
                          <a:cs typeface="Arial" charset="0"/>
                        </a:rPr>
                        <a:t>Rat</a:t>
                      </a:r>
                      <a:endParaRPr kumimoji="0" lang="en-NZ" sz="18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800" b="0" i="0" u="none" strike="noStrike" cap="none" normalizeH="0" baseline="0">
                          <a:ln>
                            <a:noFill/>
                          </a:ln>
                          <a:solidFill>
                            <a:schemeClr val="tx1"/>
                          </a:solidFill>
                          <a:effectLst/>
                          <a:latin typeface="Arial" charset="0"/>
                          <a:ea typeface="ＭＳ Ｐゴシック" charset="0"/>
                          <a:cs typeface="Arial" charset="0"/>
                        </a:rPr>
                        <a:t>Dog</a:t>
                      </a:r>
                    </a:p>
                  </a:txBody>
                  <a:tcPr horzOverflow="overflow">
                    <a:lnL>
                      <a:noFill/>
                    </a:lnL>
                    <a:lnR>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800" b="0" i="0" u="none" strike="noStrike" cap="none" normalizeH="0" baseline="0" dirty="0" smtClean="0">
                          <a:ln>
                            <a:noFill/>
                          </a:ln>
                          <a:solidFill>
                            <a:schemeClr val="tx1"/>
                          </a:solidFill>
                          <a:effectLst/>
                          <a:latin typeface="Arial" charset="0"/>
                          <a:ea typeface="ＭＳ Ｐゴシック" charset="0"/>
                          <a:cs typeface="Arial" charset="0"/>
                        </a:rPr>
                        <a:t>Cat</a:t>
                      </a:r>
                      <a:endParaRPr kumimoji="0" lang="en-NZ" sz="18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r>
              <a:tr h="482600">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800" b="0" i="0" u="none" strike="noStrike" cap="none" normalizeH="0" baseline="0">
                          <a:ln>
                            <a:noFill/>
                          </a:ln>
                          <a:solidFill>
                            <a:schemeClr val="tx1"/>
                          </a:solidFill>
                          <a:effectLst/>
                          <a:latin typeface="Arial" charset="0"/>
                          <a:ea typeface="ＭＳ Ｐゴシック" charset="0"/>
                          <a:cs typeface="Arial" charset="0"/>
                        </a:rPr>
                        <a:t>Dog</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800" b="0" i="0" u="none" strike="noStrike" cap="none" normalizeH="0" baseline="0">
                          <a:ln>
                            <a:noFill/>
                          </a:ln>
                          <a:solidFill>
                            <a:schemeClr val="tx1"/>
                          </a:solidFill>
                          <a:effectLst/>
                          <a:latin typeface="Arial" charset="0"/>
                          <a:ea typeface="ＭＳ Ｐゴシック" charset="0"/>
                          <a:cs typeface="Arial" charset="0"/>
                        </a:rPr>
                        <a:t>3</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endParaRPr kumimoji="0" lang="en-GB" sz="1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endParaRPr kumimoji="0" lang="en-GB" sz="1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a:noFill/>
                    </a:lnL>
                    <a:lnR cap="flat">
                      <a:noFill/>
                    </a:lnR>
                    <a:lnT w="12700" cap="flat" cmpd="sng" algn="ctr">
                      <a:solidFill>
                        <a:schemeClr val="tx1"/>
                      </a:solidFill>
                      <a:prstDash val="solid"/>
                      <a:round/>
                      <a:headEnd type="none" w="med" len="med"/>
                      <a:tailEnd type="none" w="med" len="med"/>
                    </a:lnT>
                    <a:lnB>
                      <a:noFill/>
                    </a:lnB>
                    <a:lnTlToBr>
                      <a:noFill/>
                    </a:lnTlToBr>
                    <a:lnBlToTr>
                      <a:noFill/>
                    </a:lnBlToTr>
                    <a:noFill/>
                  </a:tcPr>
                </a:tc>
              </a:tr>
              <a:tr h="476250">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800" b="0" i="0" u="none" strike="noStrike" cap="none" normalizeH="0" baseline="0" dirty="0" smtClean="0">
                          <a:ln>
                            <a:noFill/>
                          </a:ln>
                          <a:solidFill>
                            <a:schemeClr val="tx1"/>
                          </a:solidFill>
                          <a:effectLst/>
                          <a:latin typeface="Arial" charset="0"/>
                          <a:ea typeface="ＭＳ Ｐゴシック" charset="0"/>
                          <a:cs typeface="Arial" charset="0"/>
                        </a:rPr>
                        <a:t>Cat</a:t>
                      </a:r>
                      <a:endParaRPr kumimoji="0" lang="en-NZ" sz="18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cap="flat">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800" b="0" i="0" u="none" strike="noStrike" cap="none" normalizeH="0" baseline="0">
                          <a:ln>
                            <a:noFill/>
                          </a:ln>
                          <a:solidFill>
                            <a:schemeClr val="tx1"/>
                          </a:solidFill>
                          <a:effectLst/>
                          <a:latin typeface="Arial" charset="0"/>
                          <a:ea typeface="ＭＳ Ｐゴシック" charset="0"/>
                          <a:cs typeface="Arial" charset="0"/>
                        </a:rPr>
                        <a:t>4</a:t>
                      </a:r>
                    </a:p>
                  </a:txBody>
                  <a:tcP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800" b="0" i="0" u="none" strike="noStrike" cap="none" normalizeH="0" baseline="0">
                          <a:ln>
                            <a:noFill/>
                          </a:ln>
                          <a:solidFill>
                            <a:schemeClr val="tx1"/>
                          </a:solidFill>
                          <a:effectLst/>
                          <a:latin typeface="Arial" charset="0"/>
                          <a:ea typeface="ＭＳ Ｐゴシック" charset="0"/>
                          <a:cs typeface="Arial" charset="0"/>
                        </a:rPr>
                        <a:t>5</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endParaRPr kumimoji="0" lang="en-GB" sz="1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a:noFill/>
                    </a:lnL>
                    <a:lnR cap="flat">
                      <a:noFill/>
                    </a:lnR>
                    <a:lnT>
                      <a:noFill/>
                    </a:lnT>
                    <a:lnB>
                      <a:noFill/>
                    </a:lnB>
                    <a:lnTlToBr>
                      <a:noFill/>
                    </a:lnTlToBr>
                    <a:lnBlToTr>
                      <a:noFill/>
                    </a:lnBlToTr>
                    <a:noFill/>
                  </a:tcPr>
                </a:tc>
              </a:tr>
              <a:tr h="482600">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800" b="0" i="0" u="none" strike="noStrike" cap="none" normalizeH="0" baseline="0">
                          <a:ln>
                            <a:noFill/>
                          </a:ln>
                          <a:solidFill>
                            <a:schemeClr val="tx1"/>
                          </a:solidFill>
                          <a:effectLst/>
                          <a:latin typeface="Arial" charset="0"/>
                          <a:ea typeface="ＭＳ Ｐゴシック" charset="0"/>
                          <a:cs typeface="Arial" charset="0"/>
                        </a:rPr>
                        <a:t>Cow</a:t>
                      </a:r>
                    </a:p>
                  </a:txBody>
                  <a:tcPr horzOverflow="overflow">
                    <a:lnL cap="flat">
                      <a:noFill/>
                    </a:lnL>
                    <a:lnR w="12700" cap="flat" cmpd="sng" algn="ctr">
                      <a:solidFill>
                        <a:schemeClr val="tx1"/>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800" b="0" i="0" u="none" strike="noStrike" cap="none" normalizeH="0" baseline="0">
                          <a:ln>
                            <a:noFill/>
                          </a:ln>
                          <a:solidFill>
                            <a:schemeClr val="tx1"/>
                          </a:solidFill>
                          <a:effectLst/>
                          <a:latin typeface="Arial" charset="0"/>
                          <a:ea typeface="ＭＳ Ｐゴシック" charset="0"/>
                          <a:cs typeface="Arial" charset="0"/>
                        </a:rPr>
                        <a:t>6</a:t>
                      </a:r>
                    </a:p>
                  </a:txBody>
                  <a:tcPr horzOverflow="overflow">
                    <a:lnL w="12700" cap="flat" cmpd="sng" algn="ctr">
                      <a:solidFill>
                        <a:schemeClr val="tx1"/>
                      </a:solidFill>
                      <a:prstDash val="solid"/>
                      <a:round/>
                      <a:headEnd type="none" w="med" len="med"/>
                      <a:tailEnd type="none" w="med" len="med"/>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800" b="0" i="0" u="none" strike="noStrike" cap="none" normalizeH="0" baseline="0">
                          <a:ln>
                            <a:noFill/>
                          </a:ln>
                          <a:solidFill>
                            <a:schemeClr val="tx1"/>
                          </a:solidFill>
                          <a:effectLst/>
                          <a:latin typeface="Arial" charset="0"/>
                          <a:ea typeface="ＭＳ Ｐゴシック" charset="0"/>
                          <a:cs typeface="Arial" charset="0"/>
                        </a:rPr>
                        <a:t>7</a:t>
                      </a:r>
                    </a:p>
                  </a:txBody>
                  <a:tcPr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800" b="0" i="0" u="none" strike="noStrike" cap="none" normalizeH="0" baseline="0" dirty="0">
                          <a:ln>
                            <a:noFill/>
                          </a:ln>
                          <a:solidFill>
                            <a:schemeClr val="tx1"/>
                          </a:solidFill>
                          <a:effectLst/>
                          <a:latin typeface="Arial" charset="0"/>
                          <a:ea typeface="ＭＳ Ｐゴシック" charset="0"/>
                          <a:cs typeface="Arial" charset="0"/>
                        </a:rPr>
                        <a:t>6</a:t>
                      </a:r>
                    </a:p>
                  </a:txBody>
                  <a:tcPr horzOverflow="overflow">
                    <a:lnL>
                      <a:noFill/>
                    </a:lnL>
                    <a:lnR cap="flat">
                      <a:noFill/>
                    </a:lnR>
                    <a:lnT>
                      <a:noFill/>
                    </a:lnT>
                    <a:lnB cap="flat">
                      <a:noFill/>
                    </a:lnB>
                    <a:lnTlToBr>
                      <a:noFill/>
                    </a:lnTlToBr>
                    <a:lnBlToTr>
                      <a:noFill/>
                    </a:lnBlToTr>
                    <a:noFill/>
                  </a:tcPr>
                </a:tc>
              </a:tr>
            </a:tbl>
          </a:graphicData>
        </a:graphic>
      </p:graphicFrame>
      <p:grpSp>
        <p:nvGrpSpPr>
          <p:cNvPr id="30" name="Group 29"/>
          <p:cNvGrpSpPr/>
          <p:nvPr/>
        </p:nvGrpSpPr>
        <p:grpSpPr>
          <a:xfrm>
            <a:off x="4349740" y="4271890"/>
            <a:ext cx="3674438" cy="2344797"/>
            <a:chOff x="4356100" y="962690"/>
            <a:chExt cx="3674438" cy="2344797"/>
          </a:xfrm>
        </p:grpSpPr>
        <p:sp>
          <p:nvSpPr>
            <p:cNvPr id="31" name="Line 38"/>
            <p:cNvSpPr>
              <a:spLocks noChangeShapeType="1"/>
            </p:cNvSpPr>
            <p:nvPr/>
          </p:nvSpPr>
          <p:spPr bwMode="auto">
            <a:xfrm>
              <a:off x="4356100" y="1970752"/>
              <a:ext cx="863600" cy="0"/>
            </a:xfrm>
            <a:prstGeom prst="line">
              <a:avLst/>
            </a:prstGeom>
            <a:noFill/>
            <a:ln w="76200">
              <a:solidFill>
                <a:schemeClr val="tx1"/>
              </a:solidFill>
              <a:round/>
              <a:headEnd/>
              <a:tailEnd type="stealth" w="lg"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2000"/>
            </a:p>
          </p:txBody>
        </p:sp>
        <p:grpSp>
          <p:nvGrpSpPr>
            <p:cNvPr id="32" name="Group 31"/>
            <p:cNvGrpSpPr/>
            <p:nvPr/>
          </p:nvGrpSpPr>
          <p:grpSpPr>
            <a:xfrm>
              <a:off x="5219700" y="962690"/>
              <a:ext cx="2810838" cy="2344797"/>
              <a:chOff x="5219700" y="962690"/>
              <a:chExt cx="2810838" cy="2344797"/>
            </a:xfrm>
          </p:grpSpPr>
          <p:sp>
            <p:nvSpPr>
              <p:cNvPr id="33" name="Line 39"/>
              <p:cNvSpPr>
                <a:spLocks noChangeShapeType="1"/>
              </p:cNvSpPr>
              <p:nvPr/>
            </p:nvSpPr>
            <p:spPr bwMode="auto">
              <a:xfrm>
                <a:off x="5722938" y="1394490"/>
                <a:ext cx="360362" cy="360362"/>
              </a:xfrm>
              <a:prstGeom prst="line">
                <a:avLst/>
              </a:prstGeom>
              <a:noFill/>
              <a:ln w="2857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2000"/>
              </a:p>
            </p:txBody>
          </p:sp>
          <p:sp>
            <p:nvSpPr>
              <p:cNvPr id="34" name="Line 40"/>
              <p:cNvSpPr>
                <a:spLocks noChangeShapeType="1"/>
              </p:cNvSpPr>
              <p:nvPr/>
            </p:nvSpPr>
            <p:spPr bwMode="auto">
              <a:xfrm flipH="1">
                <a:off x="5580063" y="1754852"/>
                <a:ext cx="503237" cy="792163"/>
              </a:xfrm>
              <a:prstGeom prst="line">
                <a:avLst/>
              </a:prstGeom>
              <a:noFill/>
              <a:ln w="2857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2000"/>
              </a:p>
            </p:txBody>
          </p:sp>
          <p:sp>
            <p:nvSpPr>
              <p:cNvPr id="35" name="Line 41"/>
              <p:cNvSpPr>
                <a:spLocks noChangeShapeType="1"/>
              </p:cNvSpPr>
              <p:nvPr/>
            </p:nvSpPr>
            <p:spPr bwMode="auto">
              <a:xfrm>
                <a:off x="6588125" y="1754852"/>
                <a:ext cx="1008063" cy="1152525"/>
              </a:xfrm>
              <a:prstGeom prst="line">
                <a:avLst/>
              </a:prstGeom>
              <a:noFill/>
              <a:ln w="2857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2000"/>
              </a:p>
            </p:txBody>
          </p:sp>
          <p:sp>
            <p:nvSpPr>
              <p:cNvPr id="36" name="Line 42"/>
              <p:cNvSpPr>
                <a:spLocks noChangeShapeType="1"/>
              </p:cNvSpPr>
              <p:nvPr/>
            </p:nvSpPr>
            <p:spPr bwMode="auto">
              <a:xfrm>
                <a:off x="6083300" y="1754852"/>
                <a:ext cx="504825" cy="0"/>
              </a:xfrm>
              <a:prstGeom prst="line">
                <a:avLst/>
              </a:prstGeom>
              <a:noFill/>
              <a:ln w="2857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2000"/>
              </a:p>
            </p:txBody>
          </p:sp>
          <p:sp>
            <p:nvSpPr>
              <p:cNvPr id="37" name="Line 43"/>
              <p:cNvSpPr>
                <a:spLocks noChangeShapeType="1"/>
              </p:cNvSpPr>
              <p:nvPr/>
            </p:nvSpPr>
            <p:spPr bwMode="auto">
              <a:xfrm flipV="1">
                <a:off x="6588125" y="1107152"/>
                <a:ext cx="647700" cy="647700"/>
              </a:xfrm>
              <a:prstGeom prst="line">
                <a:avLst/>
              </a:prstGeom>
              <a:noFill/>
              <a:ln w="2857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2000"/>
              </a:p>
            </p:txBody>
          </p:sp>
          <p:sp>
            <p:nvSpPr>
              <p:cNvPr id="38" name="Rectangle 44"/>
              <p:cNvSpPr>
                <a:spLocks noChangeArrowheads="1"/>
              </p:cNvSpPr>
              <p:nvPr/>
            </p:nvSpPr>
            <p:spPr bwMode="auto">
              <a:xfrm>
                <a:off x="5291138" y="962690"/>
                <a:ext cx="583789"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20000"/>
                  </a:spcBef>
                </a:pPr>
                <a:r>
                  <a:rPr lang="en-NZ" sz="2000" dirty="0">
                    <a:latin typeface="Arial" charset="0"/>
                  </a:rPr>
                  <a:t>R</a:t>
                </a:r>
                <a:r>
                  <a:rPr lang="en-NZ" sz="2000" dirty="0" smtClean="0">
                    <a:latin typeface="Arial" charset="0"/>
                  </a:rPr>
                  <a:t>at</a:t>
                </a:r>
                <a:endParaRPr lang="en-NZ" sz="2000" dirty="0">
                  <a:latin typeface="Arial" charset="0"/>
                </a:endParaRPr>
              </a:p>
            </p:txBody>
          </p:sp>
          <p:sp>
            <p:nvSpPr>
              <p:cNvPr id="39" name="Rectangle 45"/>
              <p:cNvSpPr>
                <a:spLocks noChangeArrowheads="1"/>
              </p:cNvSpPr>
              <p:nvPr/>
            </p:nvSpPr>
            <p:spPr bwMode="auto">
              <a:xfrm>
                <a:off x="5219700" y="2547015"/>
                <a:ext cx="655172"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20000"/>
                  </a:spcBef>
                </a:pPr>
                <a:r>
                  <a:rPr lang="en-NZ" sz="2000">
                    <a:latin typeface="Arial" charset="0"/>
                  </a:rPr>
                  <a:t>Dog</a:t>
                </a:r>
              </a:p>
            </p:txBody>
          </p:sp>
          <p:sp>
            <p:nvSpPr>
              <p:cNvPr id="40" name="Rectangle 46"/>
              <p:cNvSpPr>
                <a:spLocks noChangeArrowheads="1"/>
              </p:cNvSpPr>
              <p:nvPr/>
            </p:nvSpPr>
            <p:spPr bwMode="auto">
              <a:xfrm>
                <a:off x="7235825" y="962690"/>
                <a:ext cx="583789"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NZ" sz="2000" dirty="0">
                    <a:latin typeface="Arial" charset="0"/>
                  </a:rPr>
                  <a:t>C</a:t>
                </a:r>
                <a:r>
                  <a:rPr lang="en-NZ" sz="2000" dirty="0" smtClean="0">
                    <a:latin typeface="Arial" charset="0"/>
                  </a:rPr>
                  <a:t>at</a:t>
                </a:r>
                <a:endParaRPr lang="en-NZ" sz="2000" dirty="0">
                  <a:latin typeface="Arial" charset="0"/>
                </a:endParaRPr>
              </a:p>
            </p:txBody>
          </p:sp>
          <p:sp>
            <p:nvSpPr>
              <p:cNvPr id="41" name="Rectangle 47"/>
              <p:cNvSpPr>
                <a:spLocks noChangeArrowheads="1"/>
              </p:cNvSpPr>
              <p:nvPr/>
            </p:nvSpPr>
            <p:spPr bwMode="auto">
              <a:xfrm>
                <a:off x="7307263" y="2907377"/>
                <a:ext cx="723275"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NZ" sz="2000">
                    <a:latin typeface="Arial" charset="0"/>
                  </a:rPr>
                  <a:t>Cow</a:t>
                </a:r>
              </a:p>
            </p:txBody>
          </p:sp>
          <p:sp>
            <p:nvSpPr>
              <p:cNvPr id="42" name="Text Box 48"/>
              <p:cNvSpPr txBox="1">
                <a:spLocks noChangeArrowheads="1"/>
              </p:cNvSpPr>
              <p:nvPr/>
            </p:nvSpPr>
            <p:spPr bwMode="auto">
              <a:xfrm>
                <a:off x="5795963" y="1321465"/>
                <a:ext cx="295872" cy="340735"/>
              </a:xfrm>
              <a:prstGeom prst="rect">
                <a:avLst/>
              </a:prstGeom>
              <a:noFill/>
              <a:ln>
                <a:noFill/>
              </a:ln>
              <a:effectLst/>
              <a:extLst>
                <a:ext uri="{909E8E84-426E-40dd-AFC4-6F175D3DCCD1}">
                  <a14:hiddenFill xmlns="" xmlns:a14="http://schemas.microsoft.com/office/drawing/2010/main">
                    <a:gradFill rotWithShape="1">
                      <a:gsLst>
                        <a:gs pos="0">
                          <a:srgbClr val="00CCFF">
                            <a:gamma/>
                            <a:shade val="46275"/>
                            <a:invGamma/>
                          </a:srgbClr>
                        </a:gs>
                        <a:gs pos="50000">
                          <a:srgbClr val="00CCFF"/>
                        </a:gs>
                        <a:gs pos="100000">
                          <a:srgbClr val="00CCFF">
                            <a:gamma/>
                            <a:shade val="46275"/>
                            <a:invGamma/>
                          </a:srgbClr>
                        </a:gs>
                      </a:gsLst>
                      <a:lin ang="5400000" scaled="1"/>
                    </a:gradFill>
                  </a14:hiddenFill>
                </a:ext>
                <a:ext uri="{91240B29-F687-4f45-9708-019B960494DF}">
                  <a14:hiddenLine xmlns="" xmlns:a14="http://schemas.microsoft.com/office/drawing/2010/main" w="2857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spAutoFit/>
              </a:bodyPr>
              <a:lstStyle/>
              <a:p>
                <a:r>
                  <a:rPr lang="en-NZ" sz="1600">
                    <a:latin typeface="Arial" charset="0"/>
                  </a:rPr>
                  <a:t>1</a:t>
                </a:r>
              </a:p>
            </p:txBody>
          </p:sp>
          <p:sp>
            <p:nvSpPr>
              <p:cNvPr id="43" name="Text Box 49"/>
              <p:cNvSpPr txBox="1">
                <a:spLocks noChangeArrowheads="1"/>
              </p:cNvSpPr>
              <p:nvPr/>
            </p:nvSpPr>
            <p:spPr bwMode="auto">
              <a:xfrm>
                <a:off x="6156325" y="1467515"/>
                <a:ext cx="306388" cy="340735"/>
              </a:xfrm>
              <a:prstGeom prst="rect">
                <a:avLst/>
              </a:prstGeom>
              <a:noFill/>
              <a:ln>
                <a:noFill/>
              </a:ln>
              <a:effectLst/>
              <a:extLst>
                <a:ext uri="{909E8E84-426E-40dd-AFC4-6F175D3DCCD1}">
                  <a14:hiddenFill xmlns="" xmlns:a14="http://schemas.microsoft.com/office/drawing/2010/main">
                    <a:gradFill rotWithShape="1">
                      <a:gsLst>
                        <a:gs pos="0">
                          <a:srgbClr val="00CCFF">
                            <a:gamma/>
                            <a:shade val="46275"/>
                            <a:invGamma/>
                          </a:srgbClr>
                        </a:gs>
                        <a:gs pos="50000">
                          <a:srgbClr val="00CCFF"/>
                        </a:gs>
                        <a:gs pos="100000">
                          <a:srgbClr val="00CCFF">
                            <a:gamma/>
                            <a:shade val="46275"/>
                            <a:invGamma/>
                          </a:srgbClr>
                        </a:gs>
                      </a:gsLst>
                      <a:lin ang="5400000" scaled="1"/>
                    </a:gradFill>
                  </a14:hiddenFill>
                </a:ext>
                <a:ext uri="{91240B29-F687-4f45-9708-019B960494DF}">
                  <a14:hiddenLine xmlns="" xmlns:a14="http://schemas.microsoft.com/office/drawing/2010/main" w="2857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000" tIns="46800" rIns="90000" bIns="46800">
                <a:spAutoFit/>
              </a:bodyPr>
              <a:lstStyle/>
              <a:p>
                <a:r>
                  <a:rPr lang="en-NZ" sz="1600">
                    <a:latin typeface="Arial" charset="0"/>
                  </a:rPr>
                  <a:t>1</a:t>
                </a:r>
              </a:p>
            </p:txBody>
          </p:sp>
          <p:sp>
            <p:nvSpPr>
              <p:cNvPr id="44" name="Text Box 50"/>
              <p:cNvSpPr txBox="1">
                <a:spLocks noChangeArrowheads="1"/>
              </p:cNvSpPr>
              <p:nvPr/>
            </p:nvSpPr>
            <p:spPr bwMode="auto">
              <a:xfrm>
                <a:off x="6659563" y="1234152"/>
                <a:ext cx="295872" cy="340735"/>
              </a:xfrm>
              <a:prstGeom prst="rect">
                <a:avLst/>
              </a:prstGeom>
              <a:noFill/>
              <a:ln>
                <a:noFill/>
              </a:ln>
              <a:effectLst/>
              <a:extLst>
                <a:ext uri="{909E8E84-426E-40dd-AFC4-6F175D3DCCD1}">
                  <a14:hiddenFill xmlns="" xmlns:a14="http://schemas.microsoft.com/office/drawing/2010/main">
                    <a:gradFill rotWithShape="1">
                      <a:gsLst>
                        <a:gs pos="0">
                          <a:srgbClr val="00CCFF">
                            <a:gamma/>
                            <a:shade val="46275"/>
                            <a:invGamma/>
                          </a:srgbClr>
                        </a:gs>
                        <a:gs pos="50000">
                          <a:srgbClr val="00CCFF"/>
                        </a:gs>
                        <a:gs pos="100000">
                          <a:srgbClr val="00CCFF">
                            <a:gamma/>
                            <a:shade val="46275"/>
                            <a:invGamma/>
                          </a:srgbClr>
                        </a:gs>
                      </a:gsLst>
                      <a:lin ang="5400000" scaled="1"/>
                    </a:gradFill>
                  </a14:hiddenFill>
                </a:ext>
                <a:ext uri="{91240B29-F687-4f45-9708-019B960494DF}">
                  <a14:hiddenLine xmlns="" xmlns:a14="http://schemas.microsoft.com/office/drawing/2010/main" w="2857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spAutoFit/>
              </a:bodyPr>
              <a:lstStyle/>
              <a:p>
                <a:r>
                  <a:rPr lang="en-NZ" sz="1600">
                    <a:latin typeface="Arial" charset="0"/>
                  </a:rPr>
                  <a:t>2</a:t>
                </a:r>
              </a:p>
            </p:txBody>
          </p:sp>
          <p:sp>
            <p:nvSpPr>
              <p:cNvPr id="45" name="Text Box 51"/>
              <p:cNvSpPr txBox="1">
                <a:spLocks noChangeArrowheads="1"/>
              </p:cNvSpPr>
              <p:nvPr/>
            </p:nvSpPr>
            <p:spPr bwMode="auto">
              <a:xfrm>
                <a:off x="5803900" y="2042190"/>
                <a:ext cx="295872" cy="340735"/>
              </a:xfrm>
              <a:prstGeom prst="rect">
                <a:avLst/>
              </a:prstGeom>
              <a:noFill/>
              <a:ln>
                <a:noFill/>
              </a:ln>
              <a:effectLst/>
              <a:extLst>
                <a:ext uri="{909E8E84-426E-40dd-AFC4-6F175D3DCCD1}">
                  <a14:hiddenFill xmlns="" xmlns:a14="http://schemas.microsoft.com/office/drawing/2010/main">
                    <a:gradFill rotWithShape="1">
                      <a:gsLst>
                        <a:gs pos="0">
                          <a:srgbClr val="00CCFF">
                            <a:gamma/>
                            <a:shade val="46275"/>
                            <a:invGamma/>
                          </a:srgbClr>
                        </a:gs>
                        <a:gs pos="50000">
                          <a:srgbClr val="00CCFF"/>
                        </a:gs>
                        <a:gs pos="100000">
                          <a:srgbClr val="00CCFF">
                            <a:gamma/>
                            <a:shade val="46275"/>
                            <a:invGamma/>
                          </a:srgbClr>
                        </a:gs>
                      </a:gsLst>
                      <a:lin ang="5400000" scaled="1"/>
                    </a:gradFill>
                  </a14:hiddenFill>
                </a:ext>
                <a:ext uri="{91240B29-F687-4f45-9708-019B960494DF}">
                  <a14:hiddenLine xmlns="" xmlns:a14="http://schemas.microsoft.com/office/drawing/2010/main" w="2857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spAutoFit/>
              </a:bodyPr>
              <a:lstStyle/>
              <a:p>
                <a:r>
                  <a:rPr lang="en-NZ" sz="1600">
                    <a:latin typeface="Arial" charset="0"/>
                  </a:rPr>
                  <a:t>2</a:t>
                </a:r>
              </a:p>
            </p:txBody>
          </p:sp>
          <p:sp>
            <p:nvSpPr>
              <p:cNvPr id="46" name="Text Box 52"/>
              <p:cNvSpPr txBox="1">
                <a:spLocks noChangeArrowheads="1"/>
              </p:cNvSpPr>
              <p:nvPr/>
            </p:nvSpPr>
            <p:spPr bwMode="auto">
              <a:xfrm>
                <a:off x="6948488" y="2042190"/>
                <a:ext cx="295872" cy="340735"/>
              </a:xfrm>
              <a:prstGeom prst="rect">
                <a:avLst/>
              </a:prstGeom>
              <a:noFill/>
              <a:ln>
                <a:noFill/>
              </a:ln>
              <a:effectLst/>
              <a:extLst>
                <a:ext uri="{909E8E84-426E-40dd-AFC4-6F175D3DCCD1}">
                  <a14:hiddenFill xmlns="" xmlns:a14="http://schemas.microsoft.com/office/drawing/2010/main">
                    <a:gradFill rotWithShape="1">
                      <a:gsLst>
                        <a:gs pos="0">
                          <a:srgbClr val="00CCFF">
                            <a:gamma/>
                            <a:shade val="46275"/>
                            <a:invGamma/>
                          </a:srgbClr>
                        </a:gs>
                        <a:gs pos="50000">
                          <a:srgbClr val="00CCFF"/>
                        </a:gs>
                        <a:gs pos="100000">
                          <a:srgbClr val="00CCFF">
                            <a:gamma/>
                            <a:shade val="46275"/>
                            <a:invGamma/>
                          </a:srgbClr>
                        </a:gs>
                      </a:gsLst>
                      <a:lin ang="5400000" scaled="1"/>
                    </a:gradFill>
                  </a14:hiddenFill>
                </a:ext>
                <a:ext uri="{91240B29-F687-4f45-9708-019B960494DF}">
                  <a14:hiddenLine xmlns="" xmlns:a14="http://schemas.microsoft.com/office/drawing/2010/main" w="2857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spAutoFit/>
              </a:bodyPr>
              <a:lstStyle/>
              <a:p>
                <a:r>
                  <a:rPr lang="en-NZ" sz="1600">
                    <a:latin typeface="Arial" charset="0"/>
                  </a:rPr>
                  <a:t>4</a:t>
                </a:r>
              </a:p>
            </p:txBody>
          </p:sp>
        </p:grpSp>
      </p:grpSp>
    </p:spTree>
    <p:extLst>
      <p:ext uri="{BB962C8B-B14F-4D97-AF65-F5344CB8AC3E}">
        <p14:creationId xmlns:p14="http://schemas.microsoft.com/office/powerpoint/2010/main" val="51063506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7939" name="Group 3"/>
          <p:cNvGraphicFramePr>
            <a:graphicFrameLocks noGrp="1"/>
          </p:cNvGraphicFramePr>
          <p:nvPr>
            <p:extLst>
              <p:ext uri="{D42A27DB-BD31-4B8C-83A1-F6EECF244321}">
                <p14:modId xmlns:p14="http://schemas.microsoft.com/office/powerpoint/2010/main" val="149254202"/>
              </p:ext>
            </p:extLst>
          </p:nvPr>
        </p:nvGraphicFramePr>
        <p:xfrm>
          <a:off x="2405890" y="119703"/>
          <a:ext cx="2808288" cy="1944688"/>
        </p:xfrm>
        <a:graphic>
          <a:graphicData uri="http://schemas.openxmlformats.org/drawingml/2006/table">
            <a:tbl>
              <a:tblPr/>
              <a:tblGrid>
                <a:gridCol w="701675"/>
                <a:gridCol w="703263"/>
                <a:gridCol w="700087"/>
                <a:gridCol w="703263"/>
              </a:tblGrid>
              <a:tr h="503238">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endParaRPr kumimoji="0" lang="en-GB" sz="1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cap="flat">
                      <a:noFill/>
                    </a:lnL>
                    <a:lnR w="12700" cap="flat" cmpd="sng" algn="ctr">
                      <a:solidFill>
                        <a:schemeClr val="tx1"/>
                      </a:solidFill>
                      <a:prstDash val="solid"/>
                      <a:round/>
                      <a:headEnd type="none" w="med" len="med"/>
                      <a:tailEnd type="none" w="med" len="med"/>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800" b="0" i="0" u="none" strike="noStrike" cap="none" normalizeH="0" baseline="0" dirty="0">
                          <a:ln>
                            <a:noFill/>
                          </a:ln>
                          <a:solidFill>
                            <a:schemeClr val="tx1"/>
                          </a:solidFill>
                          <a:effectLst/>
                          <a:latin typeface="Arial" charset="0"/>
                          <a:ea typeface="ＭＳ Ｐゴシック" charset="0"/>
                          <a:cs typeface="Arial" charset="0"/>
                        </a:rPr>
                        <a:t>Cat</a:t>
                      </a:r>
                    </a:p>
                  </a:txBody>
                  <a:tcPr horzOverflow="overflow">
                    <a:lnL w="12700" cap="flat" cmpd="sng" algn="ctr">
                      <a:solidFill>
                        <a:schemeClr val="tx1"/>
                      </a:solidFill>
                      <a:prstDash val="solid"/>
                      <a:round/>
                      <a:headEnd type="none" w="med" len="med"/>
                      <a:tailEnd type="none" w="med" len="med"/>
                    </a:lnL>
                    <a:lnR>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800" b="0" i="0" u="none" strike="noStrike" cap="none" normalizeH="0" baseline="0">
                          <a:ln>
                            <a:noFill/>
                          </a:ln>
                          <a:solidFill>
                            <a:schemeClr val="tx1"/>
                          </a:solidFill>
                          <a:effectLst/>
                          <a:latin typeface="Arial" charset="0"/>
                          <a:ea typeface="ＭＳ Ｐゴシック" charset="0"/>
                          <a:cs typeface="Arial" charset="0"/>
                        </a:rPr>
                        <a:t>Dog</a:t>
                      </a:r>
                    </a:p>
                  </a:txBody>
                  <a:tcPr horzOverflow="overflow">
                    <a:lnL>
                      <a:noFill/>
                    </a:lnL>
                    <a:lnR>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800" b="0" i="0" u="none" strike="noStrike" cap="none" normalizeH="0" baseline="0">
                          <a:ln>
                            <a:noFill/>
                          </a:ln>
                          <a:solidFill>
                            <a:schemeClr val="tx1"/>
                          </a:solidFill>
                          <a:effectLst/>
                          <a:latin typeface="Arial" charset="0"/>
                          <a:ea typeface="ＭＳ Ｐゴシック" charset="0"/>
                          <a:cs typeface="Arial" charset="0"/>
                        </a:rPr>
                        <a:t>Rat</a:t>
                      </a:r>
                    </a:p>
                  </a:txBody>
                  <a:tcPr horzOverflow="overflow">
                    <a:lnL>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r>
              <a:tr h="482600">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800" b="0" i="0" u="none" strike="noStrike" cap="none" normalizeH="0" baseline="0">
                          <a:ln>
                            <a:noFill/>
                          </a:ln>
                          <a:solidFill>
                            <a:schemeClr val="tx1"/>
                          </a:solidFill>
                          <a:effectLst/>
                          <a:latin typeface="Arial" charset="0"/>
                          <a:ea typeface="ＭＳ Ｐゴシック" charset="0"/>
                          <a:cs typeface="Arial" charset="0"/>
                        </a:rPr>
                        <a:t>Dog</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800" b="0" i="0" u="none" strike="noStrike" cap="none" normalizeH="0" baseline="0" dirty="0">
                          <a:ln>
                            <a:noFill/>
                          </a:ln>
                          <a:solidFill>
                            <a:schemeClr val="tx1"/>
                          </a:solidFill>
                          <a:effectLst/>
                          <a:latin typeface="Arial" charset="0"/>
                          <a:ea typeface="ＭＳ Ｐゴシック" charset="0"/>
                          <a:cs typeface="Arial" charset="0"/>
                        </a:rPr>
                        <a:t>3</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endParaRPr kumimoji="0" lang="en-GB" sz="1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endParaRPr kumimoji="0" lang="en-GB" sz="1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a:noFill/>
                    </a:lnL>
                    <a:lnR cap="flat">
                      <a:noFill/>
                    </a:lnR>
                    <a:lnT w="12700" cap="flat" cmpd="sng" algn="ctr">
                      <a:solidFill>
                        <a:schemeClr val="tx1"/>
                      </a:solidFill>
                      <a:prstDash val="solid"/>
                      <a:round/>
                      <a:headEnd type="none" w="med" len="med"/>
                      <a:tailEnd type="none" w="med" len="med"/>
                    </a:lnT>
                    <a:lnB>
                      <a:noFill/>
                    </a:lnB>
                    <a:lnTlToBr>
                      <a:noFill/>
                    </a:lnTlToBr>
                    <a:lnBlToTr>
                      <a:noFill/>
                    </a:lnBlToTr>
                    <a:noFill/>
                  </a:tcPr>
                </a:tc>
              </a:tr>
              <a:tr h="476250">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800" b="0" i="0" u="none" strike="noStrike" cap="none" normalizeH="0" baseline="0" dirty="0">
                          <a:ln>
                            <a:noFill/>
                          </a:ln>
                          <a:solidFill>
                            <a:schemeClr val="tx1"/>
                          </a:solidFill>
                          <a:effectLst/>
                          <a:latin typeface="Arial" charset="0"/>
                          <a:ea typeface="ＭＳ Ｐゴシック" charset="0"/>
                          <a:cs typeface="Arial" charset="0"/>
                        </a:rPr>
                        <a:t>Rat</a:t>
                      </a:r>
                    </a:p>
                  </a:txBody>
                  <a:tcPr horzOverflow="overflow">
                    <a:lnL cap="flat">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800" b="0" i="0" u="none" strike="noStrike" cap="none" normalizeH="0" baseline="0" dirty="0">
                          <a:ln>
                            <a:noFill/>
                          </a:ln>
                          <a:solidFill>
                            <a:schemeClr val="tx1"/>
                          </a:solidFill>
                          <a:effectLst/>
                          <a:latin typeface="Arial" charset="0"/>
                          <a:ea typeface="ＭＳ Ｐゴシック" charset="0"/>
                          <a:cs typeface="Arial" charset="0"/>
                        </a:rPr>
                        <a:t>4</a:t>
                      </a:r>
                    </a:p>
                  </a:txBody>
                  <a:tcP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800" b="0" i="0" u="none" strike="noStrike" cap="none" normalizeH="0" baseline="0">
                          <a:ln>
                            <a:noFill/>
                          </a:ln>
                          <a:solidFill>
                            <a:schemeClr val="tx1"/>
                          </a:solidFill>
                          <a:effectLst/>
                          <a:latin typeface="Arial" charset="0"/>
                          <a:ea typeface="ＭＳ Ｐゴシック" charset="0"/>
                          <a:cs typeface="Arial" charset="0"/>
                        </a:rPr>
                        <a:t>5</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endParaRPr kumimoji="0" lang="en-GB" sz="1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a:noFill/>
                    </a:lnL>
                    <a:lnR cap="flat">
                      <a:noFill/>
                    </a:lnR>
                    <a:lnT>
                      <a:noFill/>
                    </a:lnT>
                    <a:lnB>
                      <a:noFill/>
                    </a:lnB>
                    <a:lnTlToBr>
                      <a:noFill/>
                    </a:lnTlToBr>
                    <a:lnBlToTr>
                      <a:noFill/>
                    </a:lnBlToTr>
                    <a:noFill/>
                  </a:tcPr>
                </a:tc>
              </a:tr>
              <a:tr h="482600">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800" b="0" i="0" u="none" strike="noStrike" cap="none" normalizeH="0" baseline="0">
                          <a:ln>
                            <a:noFill/>
                          </a:ln>
                          <a:solidFill>
                            <a:schemeClr val="tx1"/>
                          </a:solidFill>
                          <a:effectLst/>
                          <a:latin typeface="Arial" charset="0"/>
                          <a:ea typeface="ＭＳ Ｐゴシック" charset="0"/>
                          <a:cs typeface="Arial" charset="0"/>
                        </a:rPr>
                        <a:t>Cow</a:t>
                      </a:r>
                    </a:p>
                  </a:txBody>
                  <a:tcPr horzOverflow="overflow">
                    <a:lnL cap="flat">
                      <a:noFill/>
                    </a:lnL>
                    <a:lnR w="12700" cap="flat" cmpd="sng" algn="ctr">
                      <a:solidFill>
                        <a:schemeClr val="tx1"/>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800" b="0" i="0" u="none" strike="noStrike" cap="none" normalizeH="0" baseline="0" dirty="0">
                          <a:ln>
                            <a:noFill/>
                          </a:ln>
                          <a:solidFill>
                            <a:schemeClr val="tx1"/>
                          </a:solidFill>
                          <a:effectLst/>
                          <a:latin typeface="Arial" charset="0"/>
                          <a:ea typeface="ＭＳ Ｐゴシック" charset="0"/>
                          <a:cs typeface="Arial" charset="0"/>
                        </a:rPr>
                        <a:t>6</a:t>
                      </a:r>
                    </a:p>
                  </a:txBody>
                  <a:tcPr horzOverflow="overflow">
                    <a:lnL w="12700" cap="flat" cmpd="sng" algn="ctr">
                      <a:solidFill>
                        <a:schemeClr val="tx1"/>
                      </a:solidFill>
                      <a:prstDash val="solid"/>
                      <a:round/>
                      <a:headEnd type="none" w="med" len="med"/>
                      <a:tailEnd type="none" w="med" len="med"/>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800" b="0" i="0" u="none" strike="noStrike" cap="none" normalizeH="0" baseline="0">
                          <a:ln>
                            <a:noFill/>
                          </a:ln>
                          <a:solidFill>
                            <a:schemeClr val="tx1"/>
                          </a:solidFill>
                          <a:effectLst/>
                          <a:latin typeface="Arial" charset="0"/>
                          <a:ea typeface="ＭＳ Ｐゴシック" charset="0"/>
                          <a:cs typeface="Arial" charset="0"/>
                        </a:rPr>
                        <a:t>7</a:t>
                      </a:r>
                    </a:p>
                  </a:txBody>
                  <a:tcPr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800" b="0" i="0" u="none" strike="noStrike" cap="none" normalizeH="0" baseline="0" dirty="0">
                          <a:ln>
                            <a:noFill/>
                          </a:ln>
                          <a:solidFill>
                            <a:schemeClr val="tx1"/>
                          </a:solidFill>
                          <a:effectLst/>
                          <a:latin typeface="Arial" charset="0"/>
                          <a:ea typeface="ＭＳ Ｐゴシック" charset="0"/>
                          <a:cs typeface="Arial" charset="0"/>
                        </a:rPr>
                        <a:t>6</a:t>
                      </a:r>
                    </a:p>
                  </a:txBody>
                  <a:tcPr horzOverflow="overflow">
                    <a:lnL>
                      <a:noFill/>
                    </a:lnL>
                    <a:lnR cap="flat">
                      <a:noFill/>
                    </a:lnR>
                    <a:lnT>
                      <a:noFill/>
                    </a:lnT>
                    <a:lnB cap="flat">
                      <a:noFill/>
                    </a:lnB>
                    <a:lnTlToBr>
                      <a:noFill/>
                    </a:lnTlToBr>
                    <a:lnBlToTr>
                      <a:noFill/>
                    </a:lnBlToTr>
                    <a:noFill/>
                  </a:tcPr>
                </a:tc>
              </a:tr>
            </a:tbl>
          </a:graphicData>
        </a:graphic>
      </p:graphicFrame>
      <p:grpSp>
        <p:nvGrpSpPr>
          <p:cNvPr id="5" name="Group 4"/>
          <p:cNvGrpSpPr/>
          <p:nvPr/>
        </p:nvGrpSpPr>
        <p:grpSpPr>
          <a:xfrm>
            <a:off x="5358640" y="191141"/>
            <a:ext cx="3592513" cy="2311400"/>
            <a:chOff x="4356100" y="962690"/>
            <a:chExt cx="3592513" cy="2311400"/>
          </a:xfrm>
        </p:grpSpPr>
        <p:sp>
          <p:nvSpPr>
            <p:cNvPr id="167974" name="Line 38"/>
            <p:cNvSpPr>
              <a:spLocks noChangeShapeType="1"/>
            </p:cNvSpPr>
            <p:nvPr/>
          </p:nvSpPr>
          <p:spPr bwMode="auto">
            <a:xfrm>
              <a:off x="4356100" y="1970752"/>
              <a:ext cx="863600" cy="0"/>
            </a:xfrm>
            <a:prstGeom prst="line">
              <a:avLst/>
            </a:prstGeom>
            <a:noFill/>
            <a:ln w="76200">
              <a:solidFill>
                <a:schemeClr val="tx1"/>
              </a:solidFill>
              <a:round/>
              <a:headEnd/>
              <a:tailEnd type="stealth" w="lg"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nvGrpSpPr>
            <p:cNvPr id="4" name="Group 3"/>
            <p:cNvGrpSpPr/>
            <p:nvPr/>
          </p:nvGrpSpPr>
          <p:grpSpPr>
            <a:xfrm>
              <a:off x="5219700" y="962690"/>
              <a:ext cx="2728913" cy="2311400"/>
              <a:chOff x="5219700" y="962690"/>
              <a:chExt cx="2728913" cy="2311400"/>
            </a:xfrm>
          </p:grpSpPr>
          <p:sp>
            <p:nvSpPr>
              <p:cNvPr id="167975" name="Line 39"/>
              <p:cNvSpPr>
                <a:spLocks noChangeShapeType="1"/>
              </p:cNvSpPr>
              <p:nvPr/>
            </p:nvSpPr>
            <p:spPr bwMode="auto">
              <a:xfrm>
                <a:off x="5722938" y="1394490"/>
                <a:ext cx="360362" cy="360362"/>
              </a:xfrm>
              <a:prstGeom prst="line">
                <a:avLst/>
              </a:prstGeom>
              <a:noFill/>
              <a:ln w="2857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7976" name="Line 40"/>
              <p:cNvSpPr>
                <a:spLocks noChangeShapeType="1"/>
              </p:cNvSpPr>
              <p:nvPr/>
            </p:nvSpPr>
            <p:spPr bwMode="auto">
              <a:xfrm flipH="1">
                <a:off x="5580063" y="1754852"/>
                <a:ext cx="503237" cy="792163"/>
              </a:xfrm>
              <a:prstGeom prst="line">
                <a:avLst/>
              </a:prstGeom>
              <a:noFill/>
              <a:ln w="2857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7977" name="Line 41"/>
              <p:cNvSpPr>
                <a:spLocks noChangeShapeType="1"/>
              </p:cNvSpPr>
              <p:nvPr/>
            </p:nvSpPr>
            <p:spPr bwMode="auto">
              <a:xfrm>
                <a:off x="6588125" y="1754852"/>
                <a:ext cx="1008063" cy="1152525"/>
              </a:xfrm>
              <a:prstGeom prst="line">
                <a:avLst/>
              </a:prstGeom>
              <a:noFill/>
              <a:ln w="2857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7978" name="Line 42"/>
              <p:cNvSpPr>
                <a:spLocks noChangeShapeType="1"/>
              </p:cNvSpPr>
              <p:nvPr/>
            </p:nvSpPr>
            <p:spPr bwMode="auto">
              <a:xfrm>
                <a:off x="6083300" y="1754852"/>
                <a:ext cx="504825" cy="0"/>
              </a:xfrm>
              <a:prstGeom prst="line">
                <a:avLst/>
              </a:prstGeom>
              <a:noFill/>
              <a:ln w="2857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7979" name="Line 43"/>
              <p:cNvSpPr>
                <a:spLocks noChangeShapeType="1"/>
              </p:cNvSpPr>
              <p:nvPr/>
            </p:nvSpPr>
            <p:spPr bwMode="auto">
              <a:xfrm flipV="1">
                <a:off x="6588125" y="1107152"/>
                <a:ext cx="647700" cy="647700"/>
              </a:xfrm>
              <a:prstGeom prst="line">
                <a:avLst/>
              </a:prstGeom>
              <a:noFill/>
              <a:ln w="2857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7980" name="Rectangle 44"/>
              <p:cNvSpPr>
                <a:spLocks noChangeArrowheads="1"/>
              </p:cNvSpPr>
              <p:nvPr/>
            </p:nvSpPr>
            <p:spPr bwMode="auto">
              <a:xfrm>
                <a:off x="5291138" y="962690"/>
                <a:ext cx="53975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20000"/>
                  </a:spcBef>
                </a:pPr>
                <a:r>
                  <a:rPr lang="en-NZ" dirty="0" smtClean="0">
                    <a:latin typeface="Arial" charset="0"/>
                  </a:rPr>
                  <a:t>Cat</a:t>
                </a:r>
                <a:endParaRPr lang="en-NZ" dirty="0">
                  <a:latin typeface="Arial" charset="0"/>
                </a:endParaRPr>
              </a:p>
            </p:txBody>
          </p:sp>
          <p:sp>
            <p:nvSpPr>
              <p:cNvPr id="167981" name="Rectangle 45"/>
              <p:cNvSpPr>
                <a:spLocks noChangeArrowheads="1"/>
              </p:cNvSpPr>
              <p:nvPr/>
            </p:nvSpPr>
            <p:spPr bwMode="auto">
              <a:xfrm>
                <a:off x="5219700" y="2547015"/>
                <a:ext cx="60325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20000"/>
                  </a:spcBef>
                </a:pPr>
                <a:r>
                  <a:rPr lang="en-NZ">
                    <a:latin typeface="Arial" charset="0"/>
                  </a:rPr>
                  <a:t>Dog</a:t>
                </a:r>
              </a:p>
            </p:txBody>
          </p:sp>
          <p:sp>
            <p:nvSpPr>
              <p:cNvPr id="167982" name="Rectangle 46"/>
              <p:cNvSpPr>
                <a:spLocks noChangeArrowheads="1"/>
              </p:cNvSpPr>
              <p:nvPr/>
            </p:nvSpPr>
            <p:spPr bwMode="auto">
              <a:xfrm>
                <a:off x="7235825" y="962690"/>
                <a:ext cx="53975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NZ" dirty="0" smtClean="0">
                    <a:latin typeface="Arial" charset="0"/>
                  </a:rPr>
                  <a:t>Rat</a:t>
                </a:r>
                <a:endParaRPr lang="en-NZ" dirty="0">
                  <a:latin typeface="Arial" charset="0"/>
                </a:endParaRPr>
              </a:p>
            </p:txBody>
          </p:sp>
          <p:sp>
            <p:nvSpPr>
              <p:cNvPr id="167983" name="Rectangle 47"/>
              <p:cNvSpPr>
                <a:spLocks noChangeArrowheads="1"/>
              </p:cNvSpPr>
              <p:nvPr/>
            </p:nvSpPr>
            <p:spPr bwMode="auto">
              <a:xfrm>
                <a:off x="7307263" y="2907377"/>
                <a:ext cx="64135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NZ">
                    <a:latin typeface="Arial" charset="0"/>
                  </a:rPr>
                  <a:t>Cow</a:t>
                </a:r>
              </a:p>
            </p:txBody>
          </p:sp>
          <p:sp>
            <p:nvSpPr>
              <p:cNvPr id="167984" name="Text Box 48"/>
              <p:cNvSpPr txBox="1">
                <a:spLocks noChangeArrowheads="1"/>
              </p:cNvSpPr>
              <p:nvPr/>
            </p:nvSpPr>
            <p:spPr bwMode="auto">
              <a:xfrm>
                <a:off x="5795963" y="1321465"/>
                <a:ext cx="279400" cy="304800"/>
              </a:xfrm>
              <a:prstGeom prst="rect">
                <a:avLst/>
              </a:prstGeom>
              <a:noFill/>
              <a:ln>
                <a:noFill/>
              </a:ln>
              <a:effectLst/>
              <a:extLst>
                <a:ext uri="{909E8E84-426E-40dd-AFC4-6F175D3DCCD1}">
                  <a14:hiddenFill xmlns="" xmlns:a14="http://schemas.microsoft.com/office/drawing/2010/main">
                    <a:gradFill rotWithShape="1">
                      <a:gsLst>
                        <a:gs pos="0">
                          <a:srgbClr val="00CCFF">
                            <a:gamma/>
                            <a:shade val="46275"/>
                            <a:invGamma/>
                          </a:srgbClr>
                        </a:gs>
                        <a:gs pos="50000">
                          <a:srgbClr val="00CCFF"/>
                        </a:gs>
                        <a:gs pos="100000">
                          <a:srgbClr val="00CCFF">
                            <a:gamma/>
                            <a:shade val="46275"/>
                            <a:invGamma/>
                          </a:srgbClr>
                        </a:gs>
                      </a:gsLst>
                      <a:lin ang="5400000" scaled="1"/>
                    </a:gradFill>
                  </a14:hiddenFill>
                </a:ext>
                <a:ext uri="{91240B29-F687-4f45-9708-019B960494DF}">
                  <a14:hiddenLine xmlns="" xmlns:a14="http://schemas.microsoft.com/office/drawing/2010/main" w="2857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spAutoFit/>
              </a:bodyPr>
              <a:lstStyle/>
              <a:p>
                <a:r>
                  <a:rPr lang="en-NZ" sz="1400">
                    <a:latin typeface="Arial" charset="0"/>
                  </a:rPr>
                  <a:t>1</a:t>
                </a:r>
              </a:p>
            </p:txBody>
          </p:sp>
          <p:sp>
            <p:nvSpPr>
              <p:cNvPr id="167985" name="Text Box 49"/>
              <p:cNvSpPr txBox="1">
                <a:spLocks noChangeArrowheads="1"/>
              </p:cNvSpPr>
              <p:nvPr/>
            </p:nvSpPr>
            <p:spPr bwMode="auto">
              <a:xfrm>
                <a:off x="6156325" y="1467515"/>
                <a:ext cx="306388" cy="304800"/>
              </a:xfrm>
              <a:prstGeom prst="rect">
                <a:avLst/>
              </a:prstGeom>
              <a:noFill/>
              <a:ln>
                <a:noFill/>
              </a:ln>
              <a:effectLst/>
              <a:extLst>
                <a:ext uri="{909E8E84-426E-40dd-AFC4-6F175D3DCCD1}">
                  <a14:hiddenFill xmlns="" xmlns:a14="http://schemas.microsoft.com/office/drawing/2010/main">
                    <a:gradFill rotWithShape="1">
                      <a:gsLst>
                        <a:gs pos="0">
                          <a:srgbClr val="00CCFF">
                            <a:gamma/>
                            <a:shade val="46275"/>
                            <a:invGamma/>
                          </a:srgbClr>
                        </a:gs>
                        <a:gs pos="50000">
                          <a:srgbClr val="00CCFF"/>
                        </a:gs>
                        <a:gs pos="100000">
                          <a:srgbClr val="00CCFF">
                            <a:gamma/>
                            <a:shade val="46275"/>
                            <a:invGamma/>
                          </a:srgbClr>
                        </a:gs>
                      </a:gsLst>
                      <a:lin ang="5400000" scaled="1"/>
                    </a:gradFill>
                  </a14:hiddenFill>
                </a:ext>
                <a:ext uri="{91240B29-F687-4f45-9708-019B960494DF}">
                  <a14:hiddenLine xmlns="" xmlns:a14="http://schemas.microsoft.com/office/drawing/2010/main" w="2857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000" tIns="46800" rIns="90000" bIns="46800">
                <a:spAutoFit/>
              </a:bodyPr>
              <a:lstStyle/>
              <a:p>
                <a:r>
                  <a:rPr lang="en-NZ" sz="1400">
                    <a:latin typeface="Arial" charset="0"/>
                  </a:rPr>
                  <a:t>1</a:t>
                </a:r>
              </a:p>
            </p:txBody>
          </p:sp>
          <p:sp>
            <p:nvSpPr>
              <p:cNvPr id="167986" name="Text Box 50"/>
              <p:cNvSpPr txBox="1">
                <a:spLocks noChangeArrowheads="1"/>
              </p:cNvSpPr>
              <p:nvPr/>
            </p:nvSpPr>
            <p:spPr bwMode="auto">
              <a:xfrm>
                <a:off x="6659563" y="1234152"/>
                <a:ext cx="279400" cy="304800"/>
              </a:xfrm>
              <a:prstGeom prst="rect">
                <a:avLst/>
              </a:prstGeom>
              <a:noFill/>
              <a:ln>
                <a:noFill/>
              </a:ln>
              <a:effectLst/>
              <a:extLst>
                <a:ext uri="{909E8E84-426E-40dd-AFC4-6F175D3DCCD1}">
                  <a14:hiddenFill xmlns="" xmlns:a14="http://schemas.microsoft.com/office/drawing/2010/main">
                    <a:gradFill rotWithShape="1">
                      <a:gsLst>
                        <a:gs pos="0">
                          <a:srgbClr val="00CCFF">
                            <a:gamma/>
                            <a:shade val="46275"/>
                            <a:invGamma/>
                          </a:srgbClr>
                        </a:gs>
                        <a:gs pos="50000">
                          <a:srgbClr val="00CCFF"/>
                        </a:gs>
                        <a:gs pos="100000">
                          <a:srgbClr val="00CCFF">
                            <a:gamma/>
                            <a:shade val="46275"/>
                            <a:invGamma/>
                          </a:srgbClr>
                        </a:gs>
                      </a:gsLst>
                      <a:lin ang="5400000" scaled="1"/>
                    </a:gradFill>
                  </a14:hiddenFill>
                </a:ext>
                <a:ext uri="{91240B29-F687-4f45-9708-019B960494DF}">
                  <a14:hiddenLine xmlns="" xmlns:a14="http://schemas.microsoft.com/office/drawing/2010/main" w="2857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spAutoFit/>
              </a:bodyPr>
              <a:lstStyle/>
              <a:p>
                <a:r>
                  <a:rPr lang="en-NZ" sz="1400">
                    <a:latin typeface="Arial" charset="0"/>
                  </a:rPr>
                  <a:t>2</a:t>
                </a:r>
              </a:p>
            </p:txBody>
          </p:sp>
          <p:sp>
            <p:nvSpPr>
              <p:cNvPr id="167987" name="Text Box 51"/>
              <p:cNvSpPr txBox="1">
                <a:spLocks noChangeArrowheads="1"/>
              </p:cNvSpPr>
              <p:nvPr/>
            </p:nvSpPr>
            <p:spPr bwMode="auto">
              <a:xfrm>
                <a:off x="5803900" y="2042190"/>
                <a:ext cx="279400" cy="304800"/>
              </a:xfrm>
              <a:prstGeom prst="rect">
                <a:avLst/>
              </a:prstGeom>
              <a:noFill/>
              <a:ln>
                <a:noFill/>
              </a:ln>
              <a:effectLst/>
              <a:extLst>
                <a:ext uri="{909E8E84-426E-40dd-AFC4-6F175D3DCCD1}">
                  <a14:hiddenFill xmlns="" xmlns:a14="http://schemas.microsoft.com/office/drawing/2010/main">
                    <a:gradFill rotWithShape="1">
                      <a:gsLst>
                        <a:gs pos="0">
                          <a:srgbClr val="00CCFF">
                            <a:gamma/>
                            <a:shade val="46275"/>
                            <a:invGamma/>
                          </a:srgbClr>
                        </a:gs>
                        <a:gs pos="50000">
                          <a:srgbClr val="00CCFF"/>
                        </a:gs>
                        <a:gs pos="100000">
                          <a:srgbClr val="00CCFF">
                            <a:gamma/>
                            <a:shade val="46275"/>
                            <a:invGamma/>
                          </a:srgbClr>
                        </a:gs>
                      </a:gsLst>
                      <a:lin ang="5400000" scaled="1"/>
                    </a:gradFill>
                  </a14:hiddenFill>
                </a:ext>
                <a:ext uri="{91240B29-F687-4f45-9708-019B960494DF}">
                  <a14:hiddenLine xmlns="" xmlns:a14="http://schemas.microsoft.com/office/drawing/2010/main" w="2857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spAutoFit/>
              </a:bodyPr>
              <a:lstStyle/>
              <a:p>
                <a:r>
                  <a:rPr lang="en-NZ" sz="1400">
                    <a:latin typeface="Arial" charset="0"/>
                  </a:rPr>
                  <a:t>2</a:t>
                </a:r>
              </a:p>
            </p:txBody>
          </p:sp>
          <p:sp>
            <p:nvSpPr>
              <p:cNvPr id="167988" name="Text Box 52"/>
              <p:cNvSpPr txBox="1">
                <a:spLocks noChangeArrowheads="1"/>
              </p:cNvSpPr>
              <p:nvPr/>
            </p:nvSpPr>
            <p:spPr bwMode="auto">
              <a:xfrm>
                <a:off x="6948488" y="2042190"/>
                <a:ext cx="279400" cy="304800"/>
              </a:xfrm>
              <a:prstGeom prst="rect">
                <a:avLst/>
              </a:prstGeom>
              <a:noFill/>
              <a:ln>
                <a:noFill/>
              </a:ln>
              <a:effectLst/>
              <a:extLst>
                <a:ext uri="{909E8E84-426E-40dd-AFC4-6F175D3DCCD1}">
                  <a14:hiddenFill xmlns="" xmlns:a14="http://schemas.microsoft.com/office/drawing/2010/main">
                    <a:gradFill rotWithShape="1">
                      <a:gsLst>
                        <a:gs pos="0">
                          <a:srgbClr val="00CCFF">
                            <a:gamma/>
                            <a:shade val="46275"/>
                            <a:invGamma/>
                          </a:srgbClr>
                        </a:gs>
                        <a:gs pos="50000">
                          <a:srgbClr val="00CCFF"/>
                        </a:gs>
                        <a:gs pos="100000">
                          <a:srgbClr val="00CCFF">
                            <a:gamma/>
                            <a:shade val="46275"/>
                            <a:invGamma/>
                          </a:srgbClr>
                        </a:gs>
                      </a:gsLst>
                      <a:lin ang="5400000" scaled="1"/>
                    </a:gradFill>
                  </a14:hiddenFill>
                </a:ext>
                <a:ext uri="{91240B29-F687-4f45-9708-019B960494DF}">
                  <a14:hiddenLine xmlns="" xmlns:a14="http://schemas.microsoft.com/office/drawing/2010/main" w="2857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spAutoFit/>
              </a:bodyPr>
              <a:lstStyle/>
              <a:p>
                <a:r>
                  <a:rPr lang="en-NZ" sz="1400">
                    <a:latin typeface="Arial" charset="0"/>
                  </a:rPr>
                  <a:t>4</a:t>
                </a:r>
              </a:p>
            </p:txBody>
          </p:sp>
        </p:grpSp>
      </p:grpSp>
      <p:graphicFrame>
        <p:nvGraphicFramePr>
          <p:cNvPr id="28" name="Group 3"/>
          <p:cNvGraphicFramePr>
            <a:graphicFrameLocks noGrp="1"/>
          </p:cNvGraphicFramePr>
          <p:nvPr>
            <p:extLst>
              <p:ext uri="{D42A27DB-BD31-4B8C-83A1-F6EECF244321}">
                <p14:modId xmlns:p14="http://schemas.microsoft.com/office/powerpoint/2010/main" val="109165463"/>
              </p:ext>
            </p:extLst>
          </p:nvPr>
        </p:nvGraphicFramePr>
        <p:xfrm>
          <a:off x="2299276" y="4334148"/>
          <a:ext cx="2808288" cy="1944688"/>
        </p:xfrm>
        <a:graphic>
          <a:graphicData uri="http://schemas.openxmlformats.org/drawingml/2006/table">
            <a:tbl>
              <a:tblPr/>
              <a:tblGrid>
                <a:gridCol w="701675"/>
                <a:gridCol w="703263"/>
                <a:gridCol w="700087"/>
                <a:gridCol w="703263"/>
              </a:tblGrid>
              <a:tr h="503238">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endParaRPr kumimoji="0" lang="en-GB" sz="1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cap="flat">
                      <a:noFill/>
                    </a:lnL>
                    <a:lnR w="12700" cap="flat" cmpd="sng" algn="ctr">
                      <a:solidFill>
                        <a:schemeClr val="tx1"/>
                      </a:solidFill>
                      <a:prstDash val="solid"/>
                      <a:round/>
                      <a:headEnd type="none" w="med" len="med"/>
                      <a:tailEnd type="none" w="med" len="med"/>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800" b="0" i="0" u="none" strike="noStrike" cap="none" normalizeH="0" baseline="0" dirty="0" smtClean="0">
                          <a:ln>
                            <a:noFill/>
                          </a:ln>
                          <a:solidFill>
                            <a:schemeClr val="tx1"/>
                          </a:solidFill>
                          <a:effectLst/>
                          <a:latin typeface="Arial" charset="0"/>
                          <a:ea typeface="ＭＳ Ｐゴシック" charset="0"/>
                          <a:cs typeface="Arial" charset="0"/>
                        </a:rPr>
                        <a:t>Rat</a:t>
                      </a:r>
                      <a:endParaRPr kumimoji="0" lang="en-NZ" sz="18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800" b="0" i="0" u="none" strike="noStrike" cap="none" normalizeH="0" baseline="0" dirty="0">
                          <a:ln>
                            <a:noFill/>
                          </a:ln>
                          <a:solidFill>
                            <a:schemeClr val="tx1"/>
                          </a:solidFill>
                          <a:effectLst/>
                          <a:latin typeface="Arial" charset="0"/>
                          <a:ea typeface="ＭＳ Ｐゴシック" charset="0"/>
                          <a:cs typeface="Arial" charset="0"/>
                        </a:rPr>
                        <a:t>Dog</a:t>
                      </a:r>
                    </a:p>
                  </a:txBody>
                  <a:tcPr horzOverflow="overflow">
                    <a:lnL>
                      <a:noFill/>
                    </a:lnL>
                    <a:lnR>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800" b="0" i="0" u="none" strike="noStrike" cap="none" normalizeH="0" baseline="0" dirty="0" smtClean="0">
                          <a:ln>
                            <a:noFill/>
                          </a:ln>
                          <a:solidFill>
                            <a:schemeClr val="tx1"/>
                          </a:solidFill>
                          <a:effectLst/>
                          <a:latin typeface="Arial" charset="0"/>
                          <a:ea typeface="ＭＳ Ｐゴシック" charset="0"/>
                          <a:cs typeface="Arial" charset="0"/>
                        </a:rPr>
                        <a:t>Cat</a:t>
                      </a:r>
                      <a:endParaRPr kumimoji="0" lang="en-NZ" sz="18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r>
              <a:tr h="482600">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800" b="0" i="0" u="none" strike="noStrike" cap="none" normalizeH="0" baseline="0">
                          <a:ln>
                            <a:noFill/>
                          </a:ln>
                          <a:solidFill>
                            <a:schemeClr val="tx1"/>
                          </a:solidFill>
                          <a:effectLst/>
                          <a:latin typeface="Arial" charset="0"/>
                          <a:ea typeface="ＭＳ Ｐゴシック" charset="0"/>
                          <a:cs typeface="Arial" charset="0"/>
                        </a:rPr>
                        <a:t>Dog</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800" b="0" i="0" u="none" strike="noStrike" cap="none" normalizeH="0" baseline="0">
                          <a:ln>
                            <a:noFill/>
                          </a:ln>
                          <a:solidFill>
                            <a:schemeClr val="tx1"/>
                          </a:solidFill>
                          <a:effectLst/>
                          <a:latin typeface="Arial" charset="0"/>
                          <a:ea typeface="ＭＳ Ｐゴシック" charset="0"/>
                          <a:cs typeface="Arial" charset="0"/>
                        </a:rPr>
                        <a:t>3</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endParaRPr kumimoji="0" lang="en-GB" sz="1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endParaRPr kumimoji="0" lang="en-GB" sz="1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a:noFill/>
                    </a:lnL>
                    <a:lnR cap="flat">
                      <a:noFill/>
                    </a:lnR>
                    <a:lnT w="12700" cap="flat" cmpd="sng" algn="ctr">
                      <a:solidFill>
                        <a:schemeClr val="tx1"/>
                      </a:solidFill>
                      <a:prstDash val="solid"/>
                      <a:round/>
                      <a:headEnd type="none" w="med" len="med"/>
                      <a:tailEnd type="none" w="med" len="med"/>
                    </a:lnT>
                    <a:lnB>
                      <a:noFill/>
                    </a:lnB>
                    <a:lnTlToBr>
                      <a:noFill/>
                    </a:lnTlToBr>
                    <a:lnBlToTr>
                      <a:noFill/>
                    </a:lnBlToTr>
                    <a:noFill/>
                  </a:tcPr>
                </a:tc>
              </a:tr>
              <a:tr h="476250">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800" b="0" i="0" u="none" strike="noStrike" cap="none" normalizeH="0" baseline="0" dirty="0" smtClean="0">
                          <a:ln>
                            <a:noFill/>
                          </a:ln>
                          <a:solidFill>
                            <a:schemeClr val="tx1"/>
                          </a:solidFill>
                          <a:effectLst/>
                          <a:latin typeface="Arial" charset="0"/>
                          <a:ea typeface="ＭＳ Ｐゴシック" charset="0"/>
                          <a:cs typeface="Arial" charset="0"/>
                        </a:rPr>
                        <a:t>Cat</a:t>
                      </a:r>
                      <a:endParaRPr kumimoji="0" lang="en-NZ" sz="18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cap="flat">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800" b="0" i="0" u="none" strike="noStrike" cap="none" normalizeH="0" baseline="0">
                          <a:ln>
                            <a:noFill/>
                          </a:ln>
                          <a:solidFill>
                            <a:schemeClr val="tx1"/>
                          </a:solidFill>
                          <a:effectLst/>
                          <a:latin typeface="Arial" charset="0"/>
                          <a:ea typeface="ＭＳ Ｐゴシック" charset="0"/>
                          <a:cs typeface="Arial" charset="0"/>
                        </a:rPr>
                        <a:t>4</a:t>
                      </a:r>
                    </a:p>
                  </a:txBody>
                  <a:tcP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800" b="0" i="0" u="none" strike="noStrike" cap="none" normalizeH="0" baseline="0">
                          <a:ln>
                            <a:noFill/>
                          </a:ln>
                          <a:solidFill>
                            <a:schemeClr val="tx1"/>
                          </a:solidFill>
                          <a:effectLst/>
                          <a:latin typeface="Arial" charset="0"/>
                          <a:ea typeface="ＭＳ Ｐゴシック" charset="0"/>
                          <a:cs typeface="Arial" charset="0"/>
                        </a:rPr>
                        <a:t>5</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endParaRPr kumimoji="0" lang="en-GB" sz="1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a:noFill/>
                    </a:lnL>
                    <a:lnR cap="flat">
                      <a:noFill/>
                    </a:lnR>
                    <a:lnT>
                      <a:noFill/>
                    </a:lnT>
                    <a:lnB>
                      <a:noFill/>
                    </a:lnB>
                    <a:lnTlToBr>
                      <a:noFill/>
                    </a:lnTlToBr>
                    <a:lnBlToTr>
                      <a:noFill/>
                    </a:lnBlToTr>
                    <a:noFill/>
                  </a:tcPr>
                </a:tc>
              </a:tr>
              <a:tr h="482600">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800" b="0" i="0" u="none" strike="noStrike" cap="none" normalizeH="0" baseline="0">
                          <a:ln>
                            <a:noFill/>
                          </a:ln>
                          <a:solidFill>
                            <a:schemeClr val="tx1"/>
                          </a:solidFill>
                          <a:effectLst/>
                          <a:latin typeface="Arial" charset="0"/>
                          <a:ea typeface="ＭＳ Ｐゴシック" charset="0"/>
                          <a:cs typeface="Arial" charset="0"/>
                        </a:rPr>
                        <a:t>Cow</a:t>
                      </a:r>
                    </a:p>
                  </a:txBody>
                  <a:tcPr horzOverflow="overflow">
                    <a:lnL cap="flat">
                      <a:noFill/>
                    </a:lnL>
                    <a:lnR w="12700" cap="flat" cmpd="sng" algn="ctr">
                      <a:solidFill>
                        <a:schemeClr val="tx1"/>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800" b="0" i="0" u="none" strike="noStrike" cap="none" normalizeH="0" baseline="0">
                          <a:ln>
                            <a:noFill/>
                          </a:ln>
                          <a:solidFill>
                            <a:schemeClr val="tx1"/>
                          </a:solidFill>
                          <a:effectLst/>
                          <a:latin typeface="Arial" charset="0"/>
                          <a:ea typeface="ＭＳ Ｐゴシック" charset="0"/>
                          <a:cs typeface="Arial" charset="0"/>
                        </a:rPr>
                        <a:t>6</a:t>
                      </a:r>
                    </a:p>
                  </a:txBody>
                  <a:tcPr horzOverflow="overflow">
                    <a:lnL w="12700" cap="flat" cmpd="sng" algn="ctr">
                      <a:solidFill>
                        <a:schemeClr val="tx1"/>
                      </a:solidFill>
                      <a:prstDash val="solid"/>
                      <a:round/>
                      <a:headEnd type="none" w="med" len="med"/>
                      <a:tailEnd type="none" w="med" len="med"/>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800" b="0" i="0" u="none" strike="noStrike" cap="none" normalizeH="0" baseline="0">
                          <a:ln>
                            <a:noFill/>
                          </a:ln>
                          <a:solidFill>
                            <a:schemeClr val="tx1"/>
                          </a:solidFill>
                          <a:effectLst/>
                          <a:latin typeface="Arial" charset="0"/>
                          <a:ea typeface="ＭＳ Ｐゴシック" charset="0"/>
                          <a:cs typeface="Arial" charset="0"/>
                        </a:rPr>
                        <a:t>7</a:t>
                      </a:r>
                    </a:p>
                  </a:txBody>
                  <a:tcPr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800" b="0" i="0" u="none" strike="noStrike" cap="none" normalizeH="0" baseline="0" dirty="0">
                          <a:ln>
                            <a:noFill/>
                          </a:ln>
                          <a:solidFill>
                            <a:schemeClr val="tx1"/>
                          </a:solidFill>
                          <a:effectLst/>
                          <a:latin typeface="Arial" charset="0"/>
                          <a:ea typeface="ＭＳ Ｐゴシック" charset="0"/>
                          <a:cs typeface="Arial" charset="0"/>
                        </a:rPr>
                        <a:t>6</a:t>
                      </a:r>
                    </a:p>
                  </a:txBody>
                  <a:tcPr horzOverflow="overflow">
                    <a:lnL>
                      <a:noFill/>
                    </a:lnL>
                    <a:lnR cap="flat">
                      <a:noFill/>
                    </a:lnR>
                    <a:lnT>
                      <a:noFill/>
                    </a:lnT>
                    <a:lnB cap="flat">
                      <a:noFill/>
                    </a:lnB>
                    <a:lnTlToBr>
                      <a:noFill/>
                    </a:lnTlToBr>
                    <a:lnBlToTr>
                      <a:noFill/>
                    </a:lnBlToTr>
                    <a:noFill/>
                  </a:tcPr>
                </a:tc>
              </a:tr>
            </a:tbl>
          </a:graphicData>
        </a:graphic>
      </p:graphicFrame>
      <p:grpSp>
        <p:nvGrpSpPr>
          <p:cNvPr id="30" name="Group 29"/>
          <p:cNvGrpSpPr/>
          <p:nvPr/>
        </p:nvGrpSpPr>
        <p:grpSpPr>
          <a:xfrm>
            <a:off x="5252026" y="4405586"/>
            <a:ext cx="3674438" cy="2344797"/>
            <a:chOff x="4356100" y="962690"/>
            <a:chExt cx="3674438" cy="2344797"/>
          </a:xfrm>
        </p:grpSpPr>
        <p:sp>
          <p:nvSpPr>
            <p:cNvPr id="31" name="Line 38"/>
            <p:cNvSpPr>
              <a:spLocks noChangeShapeType="1"/>
            </p:cNvSpPr>
            <p:nvPr/>
          </p:nvSpPr>
          <p:spPr bwMode="auto">
            <a:xfrm>
              <a:off x="4356100" y="1970752"/>
              <a:ext cx="863600" cy="0"/>
            </a:xfrm>
            <a:prstGeom prst="line">
              <a:avLst/>
            </a:prstGeom>
            <a:noFill/>
            <a:ln w="76200">
              <a:solidFill>
                <a:schemeClr val="tx1"/>
              </a:solidFill>
              <a:round/>
              <a:headEnd/>
              <a:tailEnd type="stealth" w="lg"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2000"/>
            </a:p>
          </p:txBody>
        </p:sp>
        <p:grpSp>
          <p:nvGrpSpPr>
            <p:cNvPr id="32" name="Group 31"/>
            <p:cNvGrpSpPr/>
            <p:nvPr/>
          </p:nvGrpSpPr>
          <p:grpSpPr>
            <a:xfrm>
              <a:off x="5219700" y="962690"/>
              <a:ext cx="2810838" cy="2344797"/>
              <a:chOff x="5219700" y="962690"/>
              <a:chExt cx="2810838" cy="2344797"/>
            </a:xfrm>
          </p:grpSpPr>
          <p:sp>
            <p:nvSpPr>
              <p:cNvPr id="33" name="Line 39"/>
              <p:cNvSpPr>
                <a:spLocks noChangeShapeType="1"/>
              </p:cNvSpPr>
              <p:nvPr/>
            </p:nvSpPr>
            <p:spPr bwMode="auto">
              <a:xfrm>
                <a:off x="5722938" y="1394490"/>
                <a:ext cx="360362" cy="360362"/>
              </a:xfrm>
              <a:prstGeom prst="line">
                <a:avLst/>
              </a:prstGeom>
              <a:noFill/>
              <a:ln w="2857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2000"/>
              </a:p>
            </p:txBody>
          </p:sp>
          <p:sp>
            <p:nvSpPr>
              <p:cNvPr id="34" name="Line 40"/>
              <p:cNvSpPr>
                <a:spLocks noChangeShapeType="1"/>
              </p:cNvSpPr>
              <p:nvPr/>
            </p:nvSpPr>
            <p:spPr bwMode="auto">
              <a:xfrm flipH="1">
                <a:off x="5580063" y="1754852"/>
                <a:ext cx="503237" cy="792163"/>
              </a:xfrm>
              <a:prstGeom prst="line">
                <a:avLst/>
              </a:prstGeom>
              <a:noFill/>
              <a:ln w="2857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2000"/>
              </a:p>
            </p:txBody>
          </p:sp>
          <p:sp>
            <p:nvSpPr>
              <p:cNvPr id="35" name="Line 41"/>
              <p:cNvSpPr>
                <a:spLocks noChangeShapeType="1"/>
              </p:cNvSpPr>
              <p:nvPr/>
            </p:nvSpPr>
            <p:spPr bwMode="auto">
              <a:xfrm>
                <a:off x="6588125" y="1754852"/>
                <a:ext cx="1008063" cy="1152525"/>
              </a:xfrm>
              <a:prstGeom prst="line">
                <a:avLst/>
              </a:prstGeom>
              <a:noFill/>
              <a:ln w="2857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2000"/>
              </a:p>
            </p:txBody>
          </p:sp>
          <p:sp>
            <p:nvSpPr>
              <p:cNvPr id="36" name="Line 42"/>
              <p:cNvSpPr>
                <a:spLocks noChangeShapeType="1"/>
              </p:cNvSpPr>
              <p:nvPr/>
            </p:nvSpPr>
            <p:spPr bwMode="auto">
              <a:xfrm>
                <a:off x="6083300" y="1754852"/>
                <a:ext cx="504825" cy="0"/>
              </a:xfrm>
              <a:prstGeom prst="line">
                <a:avLst/>
              </a:prstGeom>
              <a:noFill/>
              <a:ln w="2857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2000"/>
              </a:p>
            </p:txBody>
          </p:sp>
          <p:sp>
            <p:nvSpPr>
              <p:cNvPr id="37" name="Line 43"/>
              <p:cNvSpPr>
                <a:spLocks noChangeShapeType="1"/>
              </p:cNvSpPr>
              <p:nvPr/>
            </p:nvSpPr>
            <p:spPr bwMode="auto">
              <a:xfrm flipV="1">
                <a:off x="6588125" y="1107152"/>
                <a:ext cx="647700" cy="647700"/>
              </a:xfrm>
              <a:prstGeom prst="line">
                <a:avLst/>
              </a:prstGeom>
              <a:noFill/>
              <a:ln w="2857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2000"/>
              </a:p>
            </p:txBody>
          </p:sp>
          <p:sp>
            <p:nvSpPr>
              <p:cNvPr id="38" name="Rectangle 44"/>
              <p:cNvSpPr>
                <a:spLocks noChangeArrowheads="1"/>
              </p:cNvSpPr>
              <p:nvPr/>
            </p:nvSpPr>
            <p:spPr bwMode="auto">
              <a:xfrm>
                <a:off x="5291138" y="962690"/>
                <a:ext cx="583789"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20000"/>
                  </a:spcBef>
                </a:pPr>
                <a:r>
                  <a:rPr lang="en-NZ" sz="2000" dirty="0">
                    <a:latin typeface="Arial" charset="0"/>
                  </a:rPr>
                  <a:t>R</a:t>
                </a:r>
                <a:r>
                  <a:rPr lang="en-NZ" sz="2000" dirty="0" smtClean="0">
                    <a:latin typeface="Arial" charset="0"/>
                  </a:rPr>
                  <a:t>at</a:t>
                </a:r>
                <a:endParaRPr lang="en-NZ" sz="2000" dirty="0">
                  <a:latin typeface="Arial" charset="0"/>
                </a:endParaRPr>
              </a:p>
            </p:txBody>
          </p:sp>
          <p:sp>
            <p:nvSpPr>
              <p:cNvPr id="39" name="Rectangle 45"/>
              <p:cNvSpPr>
                <a:spLocks noChangeArrowheads="1"/>
              </p:cNvSpPr>
              <p:nvPr/>
            </p:nvSpPr>
            <p:spPr bwMode="auto">
              <a:xfrm>
                <a:off x="5219700" y="2547015"/>
                <a:ext cx="655172"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20000"/>
                  </a:spcBef>
                </a:pPr>
                <a:r>
                  <a:rPr lang="en-NZ" sz="2000">
                    <a:latin typeface="Arial" charset="0"/>
                  </a:rPr>
                  <a:t>Dog</a:t>
                </a:r>
              </a:p>
            </p:txBody>
          </p:sp>
          <p:sp>
            <p:nvSpPr>
              <p:cNvPr id="40" name="Rectangle 46"/>
              <p:cNvSpPr>
                <a:spLocks noChangeArrowheads="1"/>
              </p:cNvSpPr>
              <p:nvPr/>
            </p:nvSpPr>
            <p:spPr bwMode="auto">
              <a:xfrm>
                <a:off x="7235825" y="962690"/>
                <a:ext cx="583789"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NZ" sz="2000" dirty="0">
                    <a:latin typeface="Arial" charset="0"/>
                  </a:rPr>
                  <a:t>C</a:t>
                </a:r>
                <a:r>
                  <a:rPr lang="en-NZ" sz="2000" dirty="0" smtClean="0">
                    <a:latin typeface="Arial" charset="0"/>
                  </a:rPr>
                  <a:t>at</a:t>
                </a:r>
                <a:endParaRPr lang="en-NZ" sz="2000" dirty="0">
                  <a:latin typeface="Arial" charset="0"/>
                </a:endParaRPr>
              </a:p>
            </p:txBody>
          </p:sp>
          <p:sp>
            <p:nvSpPr>
              <p:cNvPr id="41" name="Rectangle 47"/>
              <p:cNvSpPr>
                <a:spLocks noChangeArrowheads="1"/>
              </p:cNvSpPr>
              <p:nvPr/>
            </p:nvSpPr>
            <p:spPr bwMode="auto">
              <a:xfrm>
                <a:off x="7307263" y="2907377"/>
                <a:ext cx="723275"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NZ" sz="2000">
                    <a:latin typeface="Arial" charset="0"/>
                  </a:rPr>
                  <a:t>Cow</a:t>
                </a:r>
              </a:p>
            </p:txBody>
          </p:sp>
          <p:sp>
            <p:nvSpPr>
              <p:cNvPr id="42" name="Text Box 48"/>
              <p:cNvSpPr txBox="1">
                <a:spLocks noChangeArrowheads="1"/>
              </p:cNvSpPr>
              <p:nvPr/>
            </p:nvSpPr>
            <p:spPr bwMode="auto">
              <a:xfrm>
                <a:off x="5795963" y="1321465"/>
                <a:ext cx="295872" cy="340735"/>
              </a:xfrm>
              <a:prstGeom prst="rect">
                <a:avLst/>
              </a:prstGeom>
              <a:noFill/>
              <a:ln>
                <a:noFill/>
              </a:ln>
              <a:effectLst/>
              <a:extLst>
                <a:ext uri="{909E8E84-426E-40dd-AFC4-6F175D3DCCD1}">
                  <a14:hiddenFill xmlns="" xmlns:a14="http://schemas.microsoft.com/office/drawing/2010/main">
                    <a:gradFill rotWithShape="1">
                      <a:gsLst>
                        <a:gs pos="0">
                          <a:srgbClr val="00CCFF">
                            <a:gamma/>
                            <a:shade val="46275"/>
                            <a:invGamma/>
                          </a:srgbClr>
                        </a:gs>
                        <a:gs pos="50000">
                          <a:srgbClr val="00CCFF"/>
                        </a:gs>
                        <a:gs pos="100000">
                          <a:srgbClr val="00CCFF">
                            <a:gamma/>
                            <a:shade val="46275"/>
                            <a:invGamma/>
                          </a:srgbClr>
                        </a:gs>
                      </a:gsLst>
                      <a:lin ang="5400000" scaled="1"/>
                    </a:gradFill>
                  </a14:hiddenFill>
                </a:ext>
                <a:ext uri="{91240B29-F687-4f45-9708-019B960494DF}">
                  <a14:hiddenLine xmlns="" xmlns:a14="http://schemas.microsoft.com/office/drawing/2010/main" w="2857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spAutoFit/>
              </a:bodyPr>
              <a:lstStyle/>
              <a:p>
                <a:r>
                  <a:rPr lang="en-NZ" sz="1600">
                    <a:latin typeface="Arial" charset="0"/>
                  </a:rPr>
                  <a:t>1</a:t>
                </a:r>
              </a:p>
            </p:txBody>
          </p:sp>
          <p:sp>
            <p:nvSpPr>
              <p:cNvPr id="43" name="Text Box 49"/>
              <p:cNvSpPr txBox="1">
                <a:spLocks noChangeArrowheads="1"/>
              </p:cNvSpPr>
              <p:nvPr/>
            </p:nvSpPr>
            <p:spPr bwMode="auto">
              <a:xfrm>
                <a:off x="6156325" y="1467515"/>
                <a:ext cx="306388" cy="340735"/>
              </a:xfrm>
              <a:prstGeom prst="rect">
                <a:avLst/>
              </a:prstGeom>
              <a:noFill/>
              <a:ln>
                <a:noFill/>
              </a:ln>
              <a:effectLst/>
              <a:extLst>
                <a:ext uri="{909E8E84-426E-40dd-AFC4-6F175D3DCCD1}">
                  <a14:hiddenFill xmlns="" xmlns:a14="http://schemas.microsoft.com/office/drawing/2010/main">
                    <a:gradFill rotWithShape="1">
                      <a:gsLst>
                        <a:gs pos="0">
                          <a:srgbClr val="00CCFF">
                            <a:gamma/>
                            <a:shade val="46275"/>
                            <a:invGamma/>
                          </a:srgbClr>
                        </a:gs>
                        <a:gs pos="50000">
                          <a:srgbClr val="00CCFF"/>
                        </a:gs>
                        <a:gs pos="100000">
                          <a:srgbClr val="00CCFF">
                            <a:gamma/>
                            <a:shade val="46275"/>
                            <a:invGamma/>
                          </a:srgbClr>
                        </a:gs>
                      </a:gsLst>
                      <a:lin ang="5400000" scaled="1"/>
                    </a:gradFill>
                  </a14:hiddenFill>
                </a:ext>
                <a:ext uri="{91240B29-F687-4f45-9708-019B960494DF}">
                  <a14:hiddenLine xmlns="" xmlns:a14="http://schemas.microsoft.com/office/drawing/2010/main" w="2857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000" tIns="46800" rIns="90000" bIns="46800">
                <a:spAutoFit/>
              </a:bodyPr>
              <a:lstStyle/>
              <a:p>
                <a:r>
                  <a:rPr lang="en-NZ" sz="1600">
                    <a:latin typeface="Arial" charset="0"/>
                  </a:rPr>
                  <a:t>1</a:t>
                </a:r>
              </a:p>
            </p:txBody>
          </p:sp>
          <p:sp>
            <p:nvSpPr>
              <p:cNvPr id="44" name="Text Box 50"/>
              <p:cNvSpPr txBox="1">
                <a:spLocks noChangeArrowheads="1"/>
              </p:cNvSpPr>
              <p:nvPr/>
            </p:nvSpPr>
            <p:spPr bwMode="auto">
              <a:xfrm>
                <a:off x="6659563" y="1234152"/>
                <a:ext cx="295872" cy="340735"/>
              </a:xfrm>
              <a:prstGeom prst="rect">
                <a:avLst/>
              </a:prstGeom>
              <a:noFill/>
              <a:ln>
                <a:noFill/>
              </a:ln>
              <a:effectLst/>
              <a:extLst>
                <a:ext uri="{909E8E84-426E-40dd-AFC4-6F175D3DCCD1}">
                  <a14:hiddenFill xmlns="" xmlns:a14="http://schemas.microsoft.com/office/drawing/2010/main">
                    <a:gradFill rotWithShape="1">
                      <a:gsLst>
                        <a:gs pos="0">
                          <a:srgbClr val="00CCFF">
                            <a:gamma/>
                            <a:shade val="46275"/>
                            <a:invGamma/>
                          </a:srgbClr>
                        </a:gs>
                        <a:gs pos="50000">
                          <a:srgbClr val="00CCFF"/>
                        </a:gs>
                        <a:gs pos="100000">
                          <a:srgbClr val="00CCFF">
                            <a:gamma/>
                            <a:shade val="46275"/>
                            <a:invGamma/>
                          </a:srgbClr>
                        </a:gs>
                      </a:gsLst>
                      <a:lin ang="5400000" scaled="1"/>
                    </a:gradFill>
                  </a14:hiddenFill>
                </a:ext>
                <a:ext uri="{91240B29-F687-4f45-9708-019B960494DF}">
                  <a14:hiddenLine xmlns="" xmlns:a14="http://schemas.microsoft.com/office/drawing/2010/main" w="2857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spAutoFit/>
              </a:bodyPr>
              <a:lstStyle/>
              <a:p>
                <a:r>
                  <a:rPr lang="en-NZ" sz="1600">
                    <a:latin typeface="Arial" charset="0"/>
                  </a:rPr>
                  <a:t>2</a:t>
                </a:r>
              </a:p>
            </p:txBody>
          </p:sp>
          <p:sp>
            <p:nvSpPr>
              <p:cNvPr id="45" name="Text Box 51"/>
              <p:cNvSpPr txBox="1">
                <a:spLocks noChangeArrowheads="1"/>
              </p:cNvSpPr>
              <p:nvPr/>
            </p:nvSpPr>
            <p:spPr bwMode="auto">
              <a:xfrm>
                <a:off x="5803900" y="2042190"/>
                <a:ext cx="295872" cy="340735"/>
              </a:xfrm>
              <a:prstGeom prst="rect">
                <a:avLst/>
              </a:prstGeom>
              <a:noFill/>
              <a:ln>
                <a:noFill/>
              </a:ln>
              <a:effectLst/>
              <a:extLst>
                <a:ext uri="{909E8E84-426E-40dd-AFC4-6F175D3DCCD1}">
                  <a14:hiddenFill xmlns="" xmlns:a14="http://schemas.microsoft.com/office/drawing/2010/main">
                    <a:gradFill rotWithShape="1">
                      <a:gsLst>
                        <a:gs pos="0">
                          <a:srgbClr val="00CCFF">
                            <a:gamma/>
                            <a:shade val="46275"/>
                            <a:invGamma/>
                          </a:srgbClr>
                        </a:gs>
                        <a:gs pos="50000">
                          <a:srgbClr val="00CCFF"/>
                        </a:gs>
                        <a:gs pos="100000">
                          <a:srgbClr val="00CCFF">
                            <a:gamma/>
                            <a:shade val="46275"/>
                            <a:invGamma/>
                          </a:srgbClr>
                        </a:gs>
                      </a:gsLst>
                      <a:lin ang="5400000" scaled="1"/>
                    </a:gradFill>
                  </a14:hiddenFill>
                </a:ext>
                <a:ext uri="{91240B29-F687-4f45-9708-019B960494DF}">
                  <a14:hiddenLine xmlns="" xmlns:a14="http://schemas.microsoft.com/office/drawing/2010/main" w="2857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spAutoFit/>
              </a:bodyPr>
              <a:lstStyle/>
              <a:p>
                <a:r>
                  <a:rPr lang="en-NZ" sz="1600">
                    <a:latin typeface="Arial" charset="0"/>
                  </a:rPr>
                  <a:t>2</a:t>
                </a:r>
              </a:p>
            </p:txBody>
          </p:sp>
          <p:sp>
            <p:nvSpPr>
              <p:cNvPr id="46" name="Text Box 52"/>
              <p:cNvSpPr txBox="1">
                <a:spLocks noChangeArrowheads="1"/>
              </p:cNvSpPr>
              <p:nvPr/>
            </p:nvSpPr>
            <p:spPr bwMode="auto">
              <a:xfrm>
                <a:off x="6948488" y="2042190"/>
                <a:ext cx="295872" cy="340735"/>
              </a:xfrm>
              <a:prstGeom prst="rect">
                <a:avLst/>
              </a:prstGeom>
              <a:noFill/>
              <a:ln>
                <a:noFill/>
              </a:ln>
              <a:effectLst/>
              <a:extLst>
                <a:ext uri="{909E8E84-426E-40dd-AFC4-6F175D3DCCD1}">
                  <a14:hiddenFill xmlns="" xmlns:a14="http://schemas.microsoft.com/office/drawing/2010/main">
                    <a:gradFill rotWithShape="1">
                      <a:gsLst>
                        <a:gs pos="0">
                          <a:srgbClr val="00CCFF">
                            <a:gamma/>
                            <a:shade val="46275"/>
                            <a:invGamma/>
                          </a:srgbClr>
                        </a:gs>
                        <a:gs pos="50000">
                          <a:srgbClr val="00CCFF"/>
                        </a:gs>
                        <a:gs pos="100000">
                          <a:srgbClr val="00CCFF">
                            <a:gamma/>
                            <a:shade val="46275"/>
                            <a:invGamma/>
                          </a:srgbClr>
                        </a:gs>
                      </a:gsLst>
                      <a:lin ang="5400000" scaled="1"/>
                    </a:gradFill>
                  </a14:hiddenFill>
                </a:ext>
                <a:ext uri="{91240B29-F687-4f45-9708-019B960494DF}">
                  <a14:hiddenLine xmlns="" xmlns:a14="http://schemas.microsoft.com/office/drawing/2010/main" w="2857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spAutoFit/>
              </a:bodyPr>
              <a:lstStyle/>
              <a:p>
                <a:r>
                  <a:rPr lang="en-NZ" sz="1600">
                    <a:latin typeface="Arial" charset="0"/>
                  </a:rPr>
                  <a:t>4</a:t>
                </a:r>
              </a:p>
            </p:txBody>
          </p:sp>
        </p:grpSp>
      </p:grpSp>
      <p:graphicFrame>
        <p:nvGraphicFramePr>
          <p:cNvPr id="47" name="Group 3"/>
          <p:cNvGraphicFramePr>
            <a:graphicFrameLocks noGrp="1"/>
          </p:cNvGraphicFramePr>
          <p:nvPr>
            <p:extLst>
              <p:ext uri="{D42A27DB-BD31-4B8C-83A1-F6EECF244321}">
                <p14:modId xmlns:p14="http://schemas.microsoft.com/office/powerpoint/2010/main" val="3618694847"/>
              </p:ext>
            </p:extLst>
          </p:nvPr>
        </p:nvGraphicFramePr>
        <p:xfrm>
          <a:off x="150381" y="2309264"/>
          <a:ext cx="2808288" cy="1944688"/>
        </p:xfrm>
        <a:graphic>
          <a:graphicData uri="http://schemas.openxmlformats.org/drawingml/2006/table">
            <a:tbl>
              <a:tblPr/>
              <a:tblGrid>
                <a:gridCol w="701675"/>
                <a:gridCol w="703263"/>
                <a:gridCol w="700087"/>
                <a:gridCol w="703263"/>
              </a:tblGrid>
              <a:tr h="503238">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endParaRPr kumimoji="0" lang="en-GB" sz="1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12700"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800" b="0" i="0" u="none" strike="noStrike" cap="none" normalizeH="0" baseline="0" dirty="0">
                          <a:ln>
                            <a:noFill/>
                          </a:ln>
                          <a:solidFill>
                            <a:schemeClr val="tx1"/>
                          </a:solidFill>
                          <a:effectLst/>
                          <a:latin typeface="Arial" charset="0"/>
                          <a:ea typeface="ＭＳ Ｐゴシック" charset="0"/>
                          <a:cs typeface="Arial" charset="0"/>
                        </a:rPr>
                        <a:t>Cat</a:t>
                      </a:r>
                    </a:p>
                  </a:txBody>
                  <a:tcPr horzOverflow="overflow">
                    <a:lnL w="12700" cap="flat" cmpd="sng" algn="ctr">
                      <a:solidFill>
                        <a:schemeClr val="tx1"/>
                      </a:solidFill>
                      <a:prstDash val="solid"/>
                      <a:round/>
                      <a:headEnd type="none" w="med" len="med"/>
                      <a:tailEnd type="none" w="med" len="med"/>
                    </a:lnL>
                    <a:lnR>
                      <a:noFill/>
                    </a:lnR>
                    <a:lnT w="12700"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800" b="0" i="0" u="none" strike="noStrike" cap="none" normalizeH="0" baseline="0">
                          <a:ln>
                            <a:noFill/>
                          </a:ln>
                          <a:solidFill>
                            <a:schemeClr val="tx1"/>
                          </a:solidFill>
                          <a:effectLst/>
                          <a:latin typeface="Arial" charset="0"/>
                          <a:ea typeface="ＭＳ Ｐゴシック" charset="0"/>
                          <a:cs typeface="Arial" charset="0"/>
                        </a:rPr>
                        <a:t>Dog</a:t>
                      </a:r>
                    </a:p>
                  </a:txBody>
                  <a:tcPr horzOverflow="overflow">
                    <a:lnL>
                      <a:noFill/>
                    </a:lnL>
                    <a:lnR>
                      <a:noFill/>
                    </a:lnR>
                    <a:lnT w="12700"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800" b="0" i="0" u="none" strike="noStrike" cap="none" normalizeH="0" baseline="0">
                          <a:ln>
                            <a:noFill/>
                          </a:ln>
                          <a:solidFill>
                            <a:schemeClr val="tx1"/>
                          </a:solidFill>
                          <a:effectLst/>
                          <a:latin typeface="Arial" charset="0"/>
                          <a:ea typeface="ＭＳ Ｐゴシック" charset="0"/>
                          <a:cs typeface="Arial" charset="0"/>
                        </a:rPr>
                        <a:t>Rat</a:t>
                      </a:r>
                    </a:p>
                  </a:txBody>
                  <a:tcPr horzOverflow="overflow">
                    <a:lnL>
                      <a:noFill/>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2600">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800" b="0" i="0" u="none" strike="noStrike" cap="none" normalizeH="0" baseline="0">
                          <a:ln>
                            <a:noFill/>
                          </a:ln>
                          <a:solidFill>
                            <a:schemeClr val="tx1"/>
                          </a:solidFill>
                          <a:effectLst/>
                          <a:latin typeface="Arial" charset="0"/>
                          <a:ea typeface="ＭＳ Ｐゴシック" charset="0"/>
                          <a:cs typeface="Arial" charset="0"/>
                        </a:rPr>
                        <a:t>Dog</a:t>
                      </a:r>
                    </a:p>
                  </a:txBody>
                  <a:tcPr horzOverflow="overflow">
                    <a:lnL w="12700"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800" b="0" i="0" u="none" strike="noStrike" cap="none" normalizeH="0" baseline="0" dirty="0">
                          <a:ln>
                            <a:noFill/>
                          </a:ln>
                          <a:solidFill>
                            <a:schemeClr val="tx1"/>
                          </a:solidFill>
                          <a:effectLst/>
                          <a:latin typeface="Arial" charset="0"/>
                          <a:ea typeface="ＭＳ Ｐゴシック" charset="0"/>
                          <a:cs typeface="Arial" charset="0"/>
                        </a:rPr>
                        <a:t>4</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endParaRPr kumimoji="0" lang="en-GB" sz="1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endParaRPr kumimoji="0" lang="en-GB" sz="1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a:noFill/>
                    </a:lnL>
                    <a:lnR w="12700"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r>
              <a:tr h="476250">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800" b="0" i="0" u="none" strike="noStrike" cap="none" normalizeH="0" baseline="0" dirty="0">
                          <a:ln>
                            <a:noFill/>
                          </a:ln>
                          <a:solidFill>
                            <a:schemeClr val="tx1"/>
                          </a:solidFill>
                          <a:effectLst/>
                          <a:latin typeface="Arial" charset="0"/>
                          <a:ea typeface="ＭＳ Ｐゴシック" charset="0"/>
                          <a:cs typeface="Arial" charset="0"/>
                        </a:rPr>
                        <a:t>Rat</a:t>
                      </a:r>
                    </a:p>
                  </a:txBody>
                  <a:tcPr horzOverflow="overflow">
                    <a:lnL w="12700"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800" b="0" i="0" u="none" strike="noStrike" cap="none" normalizeH="0" baseline="0" dirty="0">
                          <a:ln>
                            <a:noFill/>
                          </a:ln>
                          <a:solidFill>
                            <a:schemeClr val="tx1"/>
                          </a:solidFill>
                          <a:effectLst/>
                          <a:latin typeface="Arial" charset="0"/>
                          <a:ea typeface="ＭＳ Ｐゴシック" charset="0"/>
                          <a:cs typeface="Arial" charset="0"/>
                        </a:rPr>
                        <a:t>4</a:t>
                      </a:r>
                    </a:p>
                  </a:txBody>
                  <a:tcP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800" b="0" i="0" u="none" strike="noStrike" cap="none" normalizeH="0" baseline="0" dirty="0">
                          <a:ln>
                            <a:noFill/>
                          </a:ln>
                          <a:solidFill>
                            <a:schemeClr val="tx1"/>
                          </a:solidFill>
                          <a:effectLst/>
                          <a:latin typeface="Arial" charset="0"/>
                          <a:ea typeface="ＭＳ Ｐゴシック" charset="0"/>
                          <a:cs typeface="Arial" charset="0"/>
                        </a:rPr>
                        <a:t>4</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endParaRPr kumimoji="0" lang="en-GB" sz="1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a:noFill/>
                    </a:lnL>
                    <a:lnR w="12700" cap="flat" cmpd="sng" algn="ctr">
                      <a:solidFill>
                        <a:scrgbClr r="0" g="0" b="0"/>
                      </a:solidFill>
                      <a:prstDash val="solid"/>
                      <a:round/>
                      <a:headEnd type="none" w="med" len="med"/>
                      <a:tailEnd type="none" w="med" len="med"/>
                    </a:lnR>
                    <a:lnT>
                      <a:noFill/>
                    </a:lnT>
                    <a:lnB>
                      <a:noFill/>
                    </a:lnB>
                    <a:lnTlToBr>
                      <a:noFill/>
                    </a:lnTlToBr>
                    <a:lnBlToTr>
                      <a:noFill/>
                    </a:lnBlToTr>
                    <a:noFill/>
                  </a:tcPr>
                </a:tc>
              </a:tr>
              <a:tr h="482600">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800" b="0" i="0" u="none" strike="noStrike" cap="none" normalizeH="0" baseline="0">
                          <a:ln>
                            <a:noFill/>
                          </a:ln>
                          <a:solidFill>
                            <a:schemeClr val="tx1"/>
                          </a:solidFill>
                          <a:effectLst/>
                          <a:latin typeface="Arial" charset="0"/>
                          <a:ea typeface="ＭＳ Ｐゴシック" charset="0"/>
                          <a:cs typeface="Arial" charset="0"/>
                        </a:rPr>
                        <a:t>Cow</a:t>
                      </a:r>
                    </a:p>
                  </a:txBody>
                  <a:tcPr horzOverflow="overflow">
                    <a:lnL w="12700"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800" b="0" i="0" u="none" strike="noStrike" cap="none" normalizeH="0" baseline="0" dirty="0">
                          <a:ln>
                            <a:noFill/>
                          </a:ln>
                          <a:solidFill>
                            <a:schemeClr val="tx1"/>
                          </a:solidFill>
                          <a:effectLst/>
                          <a:latin typeface="Arial" charset="0"/>
                          <a:ea typeface="ＭＳ Ｐゴシック" charset="0"/>
                          <a:cs typeface="Arial" charset="0"/>
                        </a:rPr>
                        <a:t>6</a:t>
                      </a:r>
                    </a:p>
                  </a:txBody>
                  <a:tcPr horzOverflow="overflow">
                    <a:lnL w="12700" cap="flat" cmpd="sng" algn="ctr">
                      <a:solidFill>
                        <a:schemeClr val="tx1"/>
                      </a:solidFill>
                      <a:prstDash val="solid"/>
                      <a:round/>
                      <a:headEnd type="none" w="med" len="med"/>
                      <a:tailEnd type="none" w="med" len="med"/>
                    </a:lnL>
                    <a:lnR>
                      <a:noFill/>
                    </a:lnR>
                    <a:lnT>
                      <a:noFill/>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800" b="0" i="0" u="none" strike="noStrike" cap="none" normalizeH="0" baseline="0">
                          <a:ln>
                            <a:noFill/>
                          </a:ln>
                          <a:solidFill>
                            <a:schemeClr val="tx1"/>
                          </a:solidFill>
                          <a:effectLst/>
                          <a:latin typeface="Arial" charset="0"/>
                          <a:ea typeface="ＭＳ Ｐゴシック" charset="0"/>
                          <a:cs typeface="Arial" charset="0"/>
                        </a:rPr>
                        <a:t>7</a:t>
                      </a:r>
                    </a:p>
                  </a:txBody>
                  <a:tcPr horzOverflow="overflow">
                    <a:lnL>
                      <a:noFill/>
                    </a:lnL>
                    <a:lnR>
                      <a:noFill/>
                    </a:lnR>
                    <a:lnT>
                      <a:noFill/>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charset="0"/>
                        <a:buNone/>
                        <a:tabLst/>
                      </a:pPr>
                      <a:r>
                        <a:rPr kumimoji="0" lang="en-NZ" sz="1800" b="0" i="0" u="none" strike="noStrike" cap="none" normalizeH="0" baseline="0" dirty="0">
                          <a:ln>
                            <a:noFill/>
                          </a:ln>
                          <a:solidFill>
                            <a:schemeClr val="tx1"/>
                          </a:solidFill>
                          <a:effectLst/>
                          <a:latin typeface="Arial" charset="0"/>
                          <a:ea typeface="ＭＳ Ｐゴシック" charset="0"/>
                          <a:cs typeface="Arial" charset="0"/>
                        </a:rPr>
                        <a:t>6</a:t>
                      </a:r>
                    </a:p>
                  </a:txBody>
                  <a:tcPr horzOverflow="overflow">
                    <a:lnL>
                      <a:noFill/>
                    </a:lnL>
                    <a:lnR w="12700" cap="flat" cmpd="sng" algn="ctr">
                      <a:solidFill>
                        <a:scrgbClr r="0" g="0" b="0"/>
                      </a:solidFill>
                      <a:prstDash val="solid"/>
                      <a:round/>
                      <a:headEnd type="none" w="med" len="med"/>
                      <a:tailEnd type="none" w="med" len="med"/>
                    </a:lnR>
                    <a:lnT>
                      <a:noFill/>
                    </a:lnT>
                    <a:lnB w="12700" cap="flat" cmpd="sng" algn="ctr">
                      <a:solidFill>
                        <a:scrgbClr r="0" g="0" b="0"/>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347475494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776240"/>
            <a:ext cx="9144000" cy="5164531"/>
          </a:xfrm>
          <a:prstGeom prst="rect">
            <a:avLst/>
          </a:prstGeom>
        </p:spPr>
      </p:pic>
      <p:sp>
        <p:nvSpPr>
          <p:cNvPr id="3" name="Rectangle 2"/>
          <p:cNvSpPr/>
          <p:nvPr/>
        </p:nvSpPr>
        <p:spPr>
          <a:xfrm>
            <a:off x="232320" y="6219595"/>
            <a:ext cx="9144000" cy="369332"/>
          </a:xfrm>
          <a:prstGeom prst="rect">
            <a:avLst/>
          </a:prstGeom>
        </p:spPr>
        <p:txBody>
          <a:bodyPr wrap="square">
            <a:spAutoFit/>
          </a:bodyPr>
          <a:lstStyle/>
          <a:p>
            <a:r>
              <a:rPr lang="en-US" dirty="0" smtClean="0"/>
              <a:t>http://</a:t>
            </a:r>
            <a:r>
              <a:rPr lang="en-US" dirty="0" err="1" smtClean="0"/>
              <a:t>upload.wikimedia.org</a:t>
            </a:r>
            <a:r>
              <a:rPr lang="en-US" dirty="0" smtClean="0"/>
              <a:t>/</a:t>
            </a:r>
            <a:r>
              <a:rPr lang="en-US" dirty="0" err="1" smtClean="0"/>
              <a:t>wikipedia</a:t>
            </a:r>
            <a:r>
              <a:rPr lang="en-US" dirty="0" smtClean="0"/>
              <a:t>/commons/7/79/RPLP0_90_ClustalW_aln.gif</a:t>
            </a:r>
            <a:endParaRPr lang="en-US" dirty="0"/>
          </a:p>
        </p:txBody>
      </p:sp>
      <p:sp>
        <p:nvSpPr>
          <p:cNvPr id="4" name="TextBox 3"/>
          <p:cNvSpPr txBox="1"/>
          <p:nvPr/>
        </p:nvSpPr>
        <p:spPr>
          <a:xfrm>
            <a:off x="464650" y="216852"/>
            <a:ext cx="8162419" cy="584776"/>
          </a:xfrm>
          <a:prstGeom prst="rect">
            <a:avLst/>
          </a:prstGeom>
          <a:noFill/>
        </p:spPr>
        <p:txBody>
          <a:bodyPr wrap="square" rtlCol="0">
            <a:spAutoFit/>
          </a:bodyPr>
          <a:lstStyle/>
          <a:p>
            <a:pPr algn="ctr"/>
            <a:r>
              <a:rPr lang="en-US" sz="3200" dirty="0" smtClean="0"/>
              <a:t>Multiple sequence alignment</a:t>
            </a:r>
          </a:p>
        </p:txBody>
      </p:sp>
    </p:spTree>
    <p:extLst>
      <p:ext uri="{BB962C8B-B14F-4D97-AF65-F5344CB8AC3E}">
        <p14:creationId xmlns:p14="http://schemas.microsoft.com/office/powerpoint/2010/main" val="4788963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1"/>
          <p:cNvSpPr txBox="1">
            <a:spLocks noChangeArrowheads="1"/>
          </p:cNvSpPr>
          <p:nvPr/>
        </p:nvSpPr>
        <p:spPr bwMode="auto">
          <a:xfrm>
            <a:off x="325440" y="381640"/>
            <a:ext cx="8493120" cy="4147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ＭＳ Ｐゴシック" charset="0"/>
                <a:cs typeface="msgothic" charset="0"/>
              </a:defRPr>
            </a:lvl1pPr>
            <a:lvl2pPr marL="742950" indent="-285750"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msgothic" charset="0"/>
                <a:cs typeface="msgothic" charset="0"/>
              </a:defRPr>
            </a:lvl2pPr>
            <a:lvl3pPr marL="1143000" indent="-228600"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msgothic" charset="0"/>
                <a:cs typeface="msgothic" charset="0"/>
              </a:defRPr>
            </a:lvl3pPr>
            <a:lvl4pPr marL="1600200" indent="-228600"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msgothic" charset="0"/>
                <a:cs typeface="msgothic" charset="0"/>
              </a:defRPr>
            </a:lvl4pPr>
            <a:lvl5pPr marL="2057400" indent="-228600"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msgothic" charset="0"/>
                <a:cs typeface="msgothic" charset="0"/>
              </a:defRPr>
            </a:lvl5pPr>
            <a:lvl6pPr marL="25146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msgothic" charset="0"/>
                <a:cs typeface="msgothic" charset="0"/>
              </a:defRPr>
            </a:lvl6pPr>
            <a:lvl7pPr marL="29718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msgothic" charset="0"/>
                <a:cs typeface="msgothic" charset="0"/>
              </a:defRPr>
            </a:lvl7pPr>
            <a:lvl8pPr marL="34290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msgothic" charset="0"/>
                <a:cs typeface="msgothic" charset="0"/>
              </a:defRPr>
            </a:lvl8pPr>
            <a:lvl9pPr marL="38862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msgothic" charset="0"/>
                <a:cs typeface="msgothic" charset="0"/>
              </a:defRPr>
            </a:lvl9pPr>
          </a:lstStyle>
          <a:p>
            <a:pPr algn="ctr" eaLnBrk="1"/>
            <a:r>
              <a:rPr lang="en-GB" sz="1500" b="1">
                <a:solidFill>
                  <a:srgbClr val="000000"/>
                </a:solidFill>
                <a:latin typeface="Arial" charset="0"/>
              </a:rPr>
              <a:t>Betti numbers provide a signature of the underlying topology. </a:t>
            </a:r>
          </a:p>
        </p:txBody>
      </p:sp>
      <p:pic>
        <p:nvPicPr>
          <p:cNvPr id="512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9920" y="6231535"/>
            <a:ext cx="1071360" cy="404682"/>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512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040" y="1788668"/>
            <a:ext cx="7804800" cy="3274904"/>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5125" name="Text Box 4"/>
          <p:cNvSpPr txBox="1">
            <a:spLocks noChangeArrowheads="1"/>
          </p:cNvSpPr>
          <p:nvPr/>
        </p:nvSpPr>
        <p:spPr bwMode="auto">
          <a:xfrm>
            <a:off x="671040" y="5972308"/>
            <a:ext cx="3918240" cy="2318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eaLnBrk="0">
              <a:tabLst>
                <a:tab pos="723900" algn="l"/>
                <a:tab pos="1447800" algn="l"/>
                <a:tab pos="2171700" algn="l"/>
                <a:tab pos="2895600" algn="l"/>
                <a:tab pos="3619500" algn="l"/>
              </a:tabLst>
              <a:defRPr sz="2400">
                <a:solidFill>
                  <a:schemeClr val="tx1"/>
                </a:solidFill>
                <a:latin typeface="Times New Roman" charset="0"/>
                <a:ea typeface="ＭＳ Ｐゴシック" charset="0"/>
                <a:cs typeface="msgothic" charset="0"/>
              </a:defRPr>
            </a:lvl1pPr>
            <a:lvl2pPr marL="742950" indent="-285750" eaLnBrk="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2pPr>
            <a:lvl3pPr marL="1143000" indent="-228600" eaLnBrk="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3pPr>
            <a:lvl4pPr marL="1600200" indent="-228600" eaLnBrk="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4pPr>
            <a:lvl5pPr marL="2057400" indent="-228600" eaLnBrk="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5pPr>
            <a:lvl6pPr marL="25146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6pPr>
            <a:lvl7pPr marL="29718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7pPr>
            <a:lvl8pPr marL="34290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8pPr>
            <a:lvl9pPr marL="38862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9pPr>
          </a:lstStyle>
          <a:p>
            <a:pPr eaLnBrk="1"/>
            <a:r>
              <a:rPr lang="en-GB" sz="1100" b="1">
                <a:solidFill>
                  <a:srgbClr val="000000"/>
                </a:solidFill>
                <a:latin typeface="Arial" charset="0"/>
              </a:rPr>
              <a:t>Singh G et al. J Vis 2008;8:11</a:t>
            </a:r>
          </a:p>
        </p:txBody>
      </p:sp>
      <p:sp>
        <p:nvSpPr>
          <p:cNvPr id="5126" name="Text Box 5"/>
          <p:cNvSpPr txBox="1">
            <a:spLocks noChangeArrowheads="1"/>
          </p:cNvSpPr>
          <p:nvPr/>
        </p:nvSpPr>
        <p:spPr bwMode="auto">
          <a:xfrm>
            <a:off x="97920" y="6613175"/>
            <a:ext cx="4930560" cy="34707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eaLnBrk="0">
              <a:tabLst>
                <a:tab pos="723900" algn="l"/>
                <a:tab pos="1447800" algn="l"/>
                <a:tab pos="2171700" algn="l"/>
                <a:tab pos="2895600" algn="l"/>
                <a:tab pos="3619500" algn="l"/>
                <a:tab pos="4343400" algn="l"/>
                <a:tab pos="5067300" algn="l"/>
              </a:tabLst>
              <a:defRPr sz="2400">
                <a:solidFill>
                  <a:schemeClr val="tx1"/>
                </a:solidFill>
                <a:latin typeface="Times New Roman" charset="0"/>
                <a:ea typeface="ＭＳ Ｐゴシック" charset="0"/>
                <a:cs typeface="msgothic" charset="0"/>
              </a:defRPr>
            </a:lvl1pPr>
            <a:lvl2pPr marL="742950" indent="-285750" eaLnBrk="0">
              <a:tabLst>
                <a:tab pos="723900" algn="l"/>
                <a:tab pos="1447800" algn="l"/>
                <a:tab pos="2171700" algn="l"/>
                <a:tab pos="2895600" algn="l"/>
                <a:tab pos="3619500" algn="l"/>
                <a:tab pos="4343400" algn="l"/>
                <a:tab pos="5067300" algn="l"/>
              </a:tabLst>
              <a:defRPr sz="2400">
                <a:solidFill>
                  <a:schemeClr val="tx1"/>
                </a:solidFill>
                <a:latin typeface="Times New Roman" charset="0"/>
                <a:ea typeface="msgothic" charset="0"/>
                <a:cs typeface="msgothic" charset="0"/>
              </a:defRPr>
            </a:lvl2pPr>
            <a:lvl3pPr marL="1143000" indent="-228600" eaLnBrk="0">
              <a:tabLst>
                <a:tab pos="723900" algn="l"/>
                <a:tab pos="1447800" algn="l"/>
                <a:tab pos="2171700" algn="l"/>
                <a:tab pos="2895600" algn="l"/>
                <a:tab pos="3619500" algn="l"/>
                <a:tab pos="4343400" algn="l"/>
                <a:tab pos="5067300" algn="l"/>
              </a:tabLst>
              <a:defRPr sz="2400">
                <a:solidFill>
                  <a:schemeClr val="tx1"/>
                </a:solidFill>
                <a:latin typeface="Times New Roman" charset="0"/>
                <a:ea typeface="msgothic" charset="0"/>
                <a:cs typeface="msgothic" charset="0"/>
              </a:defRPr>
            </a:lvl3pPr>
            <a:lvl4pPr marL="1600200" indent="-228600" eaLnBrk="0">
              <a:tabLst>
                <a:tab pos="723900" algn="l"/>
                <a:tab pos="1447800" algn="l"/>
                <a:tab pos="2171700" algn="l"/>
                <a:tab pos="2895600" algn="l"/>
                <a:tab pos="3619500" algn="l"/>
                <a:tab pos="4343400" algn="l"/>
                <a:tab pos="5067300" algn="l"/>
              </a:tabLst>
              <a:defRPr sz="2400">
                <a:solidFill>
                  <a:schemeClr val="tx1"/>
                </a:solidFill>
                <a:latin typeface="Times New Roman" charset="0"/>
                <a:ea typeface="msgothic" charset="0"/>
                <a:cs typeface="msgothic" charset="0"/>
              </a:defRPr>
            </a:lvl4pPr>
            <a:lvl5pPr marL="2057400" indent="-228600" eaLnBrk="0">
              <a:tabLst>
                <a:tab pos="723900" algn="l"/>
                <a:tab pos="1447800" algn="l"/>
                <a:tab pos="2171700" algn="l"/>
                <a:tab pos="2895600" algn="l"/>
                <a:tab pos="3619500" algn="l"/>
                <a:tab pos="4343400" algn="l"/>
                <a:tab pos="5067300" algn="l"/>
              </a:tabLst>
              <a:defRPr sz="2400">
                <a:solidFill>
                  <a:schemeClr val="tx1"/>
                </a:solidFill>
                <a:latin typeface="Times New Roman" charset="0"/>
                <a:ea typeface="msgothic" charset="0"/>
                <a:cs typeface="msgothic" charset="0"/>
              </a:defRPr>
            </a:lvl5pPr>
            <a:lvl6pPr marL="25146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chemeClr val="tx1"/>
                </a:solidFill>
                <a:latin typeface="Times New Roman" charset="0"/>
                <a:ea typeface="msgothic" charset="0"/>
                <a:cs typeface="msgothic" charset="0"/>
              </a:defRPr>
            </a:lvl6pPr>
            <a:lvl7pPr marL="29718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chemeClr val="tx1"/>
                </a:solidFill>
                <a:latin typeface="Times New Roman" charset="0"/>
                <a:ea typeface="msgothic" charset="0"/>
                <a:cs typeface="msgothic" charset="0"/>
              </a:defRPr>
            </a:lvl7pPr>
            <a:lvl8pPr marL="34290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chemeClr val="tx1"/>
                </a:solidFill>
                <a:latin typeface="Times New Roman" charset="0"/>
                <a:ea typeface="msgothic" charset="0"/>
                <a:cs typeface="msgothic" charset="0"/>
              </a:defRPr>
            </a:lvl8pPr>
            <a:lvl9pPr marL="38862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chemeClr val="tx1"/>
                </a:solidFill>
                <a:latin typeface="Times New Roman" charset="0"/>
                <a:ea typeface="msgothic" charset="0"/>
                <a:cs typeface="msgothic" charset="0"/>
              </a:defRPr>
            </a:lvl9pPr>
          </a:lstStyle>
          <a:p>
            <a:pPr eaLnBrk="1"/>
            <a:r>
              <a:rPr lang="en-GB" sz="900">
                <a:solidFill>
                  <a:srgbClr val="000000"/>
                </a:solidFill>
                <a:latin typeface="Arial" charset="0"/>
              </a:rPr>
              <a:t>©2008 by Association for Research in Vision and Ophthalmology</a:t>
            </a:r>
          </a:p>
        </p:txBody>
      </p:sp>
      <p:sp>
        <p:nvSpPr>
          <p:cNvPr id="2" name="TextBox 1"/>
          <p:cNvSpPr txBox="1"/>
          <p:nvPr/>
        </p:nvSpPr>
        <p:spPr>
          <a:xfrm>
            <a:off x="134912" y="719528"/>
            <a:ext cx="8814216" cy="553998"/>
          </a:xfrm>
          <a:prstGeom prst="rect">
            <a:avLst/>
          </a:prstGeom>
          <a:noFill/>
        </p:spPr>
        <p:txBody>
          <a:bodyPr wrap="square" rtlCol="0">
            <a:spAutoFit/>
          </a:bodyPr>
          <a:lstStyle/>
          <a:p>
            <a:r>
              <a:rPr lang="en-US" sz="3000" dirty="0" smtClean="0">
                <a:solidFill>
                  <a:srgbClr val="C00000"/>
                </a:solidFill>
              </a:rPr>
              <a:t>Use (</a:t>
            </a:r>
            <a:r>
              <a:rPr lang="en-US" sz="3000" dirty="0" smtClean="0">
                <a:solidFill>
                  <a:srgbClr val="C00000"/>
                </a:solidFill>
                <a:latin typeface="Symbol" panose="05050102010706020507" pitchFamily="18" charset="2"/>
              </a:rPr>
              <a:t>b</a:t>
            </a:r>
            <a:r>
              <a:rPr lang="en-US" sz="3000" baseline="-25000" dirty="0" smtClean="0">
                <a:solidFill>
                  <a:srgbClr val="C00000"/>
                </a:solidFill>
              </a:rPr>
              <a:t>0</a:t>
            </a:r>
            <a:r>
              <a:rPr lang="en-US" sz="3000" dirty="0" smtClean="0">
                <a:solidFill>
                  <a:srgbClr val="C00000"/>
                </a:solidFill>
              </a:rPr>
              <a:t>, </a:t>
            </a:r>
            <a:r>
              <a:rPr lang="en-US" sz="3000" dirty="0" smtClean="0">
                <a:solidFill>
                  <a:srgbClr val="C00000"/>
                </a:solidFill>
                <a:latin typeface="Symbol" panose="05050102010706020507" pitchFamily="18" charset="2"/>
              </a:rPr>
              <a:t>b</a:t>
            </a:r>
            <a:r>
              <a:rPr lang="en-US" sz="3000" baseline="-25000" dirty="0" smtClean="0">
                <a:solidFill>
                  <a:srgbClr val="C00000"/>
                </a:solidFill>
              </a:rPr>
              <a:t>1</a:t>
            </a:r>
            <a:r>
              <a:rPr lang="en-US" sz="3000" dirty="0" smtClean="0">
                <a:solidFill>
                  <a:srgbClr val="C00000"/>
                </a:solidFill>
              </a:rPr>
              <a:t>, </a:t>
            </a:r>
            <a:r>
              <a:rPr lang="en-US" sz="3000" dirty="0" smtClean="0">
                <a:solidFill>
                  <a:srgbClr val="C00000"/>
                </a:solidFill>
                <a:latin typeface="Symbol" panose="05050102010706020507" pitchFamily="18" charset="2"/>
              </a:rPr>
              <a:t>b</a:t>
            </a:r>
            <a:r>
              <a:rPr lang="en-US" sz="3000" baseline="-25000" dirty="0" smtClean="0">
                <a:solidFill>
                  <a:srgbClr val="C00000"/>
                </a:solidFill>
              </a:rPr>
              <a:t>2</a:t>
            </a:r>
            <a:r>
              <a:rPr lang="en-US" sz="3000" dirty="0" smtClean="0">
                <a:solidFill>
                  <a:srgbClr val="C00000"/>
                </a:solidFill>
              </a:rPr>
              <a:t>, …) for classification, where </a:t>
            </a:r>
            <a:r>
              <a:rPr lang="en-US" sz="3000" dirty="0" smtClean="0">
                <a:solidFill>
                  <a:srgbClr val="C00000"/>
                </a:solidFill>
                <a:latin typeface="Symbol" panose="05050102010706020507" pitchFamily="18" charset="2"/>
              </a:rPr>
              <a:t>b</a:t>
            </a:r>
            <a:r>
              <a:rPr lang="en-US" sz="3000" baseline="-25000" dirty="0">
                <a:solidFill>
                  <a:srgbClr val="C00000"/>
                </a:solidFill>
              </a:rPr>
              <a:t>i</a:t>
            </a:r>
            <a:r>
              <a:rPr lang="en-US" sz="3000" baseline="-25000" dirty="0" smtClean="0">
                <a:solidFill>
                  <a:srgbClr val="C00000"/>
                </a:solidFill>
              </a:rPr>
              <a:t> </a:t>
            </a:r>
            <a:r>
              <a:rPr lang="en-US" sz="3000" dirty="0" smtClean="0">
                <a:solidFill>
                  <a:srgbClr val="C00000"/>
                </a:solidFill>
              </a:rPr>
              <a:t>= rank of H</a:t>
            </a:r>
            <a:r>
              <a:rPr lang="en-US" sz="3000" baseline="-25000" dirty="0" smtClean="0">
                <a:solidFill>
                  <a:srgbClr val="C00000"/>
                </a:solidFill>
              </a:rPr>
              <a:t>i</a:t>
            </a:r>
            <a:endParaRPr lang="en-US" sz="3000" dirty="0">
              <a:solidFill>
                <a:srgbClr val="C00000"/>
              </a:solidFill>
            </a:endParaRPr>
          </a:p>
        </p:txBody>
      </p:sp>
    </p:spTree>
    <p:extLst>
      <p:ext uri="{BB962C8B-B14F-4D97-AF65-F5344CB8AC3E}">
        <p14:creationId xmlns:p14="http://schemas.microsoft.com/office/powerpoint/2010/main" val="10067358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1249" y="355379"/>
            <a:ext cx="7130957" cy="5815584"/>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073" name="Text Box 1"/>
          <p:cNvSpPr txBox="1">
            <a:spLocks noChangeArrowheads="1"/>
          </p:cNvSpPr>
          <p:nvPr/>
        </p:nvSpPr>
        <p:spPr bwMode="auto">
          <a:xfrm>
            <a:off x="325440" y="46461"/>
            <a:ext cx="8493120" cy="4147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a:r>
              <a:rPr lang="en-GB" sz="1500" b="1" dirty="0">
                <a:latin typeface="Arial" charset="0"/>
              </a:rPr>
              <a:t>Linking algebraic topology to evolution. </a:t>
            </a: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0" y="5943504"/>
            <a:ext cx="9106560" cy="943299"/>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2791081" y="6519179"/>
            <a:ext cx="3918240" cy="2318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r>
              <a:rPr lang="en-GB" sz="1100" b="1" dirty="0">
                <a:latin typeface="Arial" charset="0"/>
              </a:rPr>
              <a:t>Chan J M et al. PNAS 2013;110:18566-18571</a:t>
            </a:r>
          </a:p>
        </p:txBody>
      </p:sp>
      <p:sp>
        <p:nvSpPr>
          <p:cNvPr id="3077" name="Text Box 5"/>
          <p:cNvSpPr txBox="1">
            <a:spLocks noChangeArrowheads="1"/>
          </p:cNvSpPr>
          <p:nvPr/>
        </p:nvSpPr>
        <p:spPr bwMode="auto">
          <a:xfrm>
            <a:off x="97920" y="6613175"/>
            <a:ext cx="4930560" cy="34707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9pPr>
          </a:lstStyle>
          <a:p>
            <a:r>
              <a:rPr lang="en-GB" sz="900">
                <a:latin typeface="Arial" charset="0"/>
              </a:rPr>
              <a:t>©2013 by National Academy of Sciences</a:t>
            </a:r>
          </a:p>
        </p:txBody>
      </p:sp>
    </p:spTree>
    <p:extLst>
      <p:ext uri="{BB962C8B-B14F-4D97-AF65-F5344CB8AC3E}">
        <p14:creationId xmlns:p14="http://schemas.microsoft.com/office/powerpoint/2010/main" val="7621927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1249" y="355379"/>
            <a:ext cx="7130957" cy="5815584"/>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073" name="Text Box 1"/>
          <p:cNvSpPr txBox="1">
            <a:spLocks noChangeArrowheads="1"/>
          </p:cNvSpPr>
          <p:nvPr/>
        </p:nvSpPr>
        <p:spPr bwMode="auto">
          <a:xfrm>
            <a:off x="325440" y="46461"/>
            <a:ext cx="8493120" cy="4147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a:r>
              <a:rPr lang="en-GB" sz="1500" b="1" dirty="0">
                <a:latin typeface="Arial" charset="0"/>
              </a:rPr>
              <a:t>Linking algebraic topology to evolution. </a:t>
            </a: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0" y="5943504"/>
            <a:ext cx="9106560" cy="943299"/>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2791081" y="6519179"/>
            <a:ext cx="3918240" cy="2318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r>
              <a:rPr lang="en-GB" sz="1100" b="1" dirty="0">
                <a:latin typeface="Arial" charset="0"/>
              </a:rPr>
              <a:t>Chan J M et al. PNAS 2013;110:18566-18571</a:t>
            </a:r>
          </a:p>
        </p:txBody>
      </p:sp>
      <p:sp>
        <p:nvSpPr>
          <p:cNvPr id="3077" name="Text Box 5"/>
          <p:cNvSpPr txBox="1">
            <a:spLocks noChangeArrowheads="1"/>
          </p:cNvSpPr>
          <p:nvPr/>
        </p:nvSpPr>
        <p:spPr bwMode="auto">
          <a:xfrm>
            <a:off x="97920" y="6613175"/>
            <a:ext cx="4930560" cy="34707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9pPr>
          </a:lstStyle>
          <a:p>
            <a:r>
              <a:rPr lang="en-GB" sz="900">
                <a:latin typeface="Arial" charset="0"/>
              </a:rPr>
              <a:t>©2013 by National Academy of Sciences</a:t>
            </a:r>
          </a:p>
        </p:txBody>
      </p:sp>
      <p:sp>
        <p:nvSpPr>
          <p:cNvPr id="2" name="TextBox 1"/>
          <p:cNvSpPr txBox="1"/>
          <p:nvPr/>
        </p:nvSpPr>
        <p:spPr>
          <a:xfrm>
            <a:off x="6950054" y="4516136"/>
            <a:ext cx="2187328" cy="584776"/>
          </a:xfrm>
          <a:prstGeom prst="rect">
            <a:avLst/>
          </a:prstGeom>
          <a:solidFill>
            <a:schemeClr val="bg2"/>
          </a:solidFill>
          <a:ln>
            <a:solidFill>
              <a:schemeClr val="tx1"/>
            </a:solidFill>
          </a:ln>
        </p:spPr>
        <p:txBody>
          <a:bodyPr wrap="square" rtlCol="0">
            <a:spAutoFit/>
          </a:bodyPr>
          <a:lstStyle/>
          <a:p>
            <a:r>
              <a:rPr lang="en-US" sz="3200" dirty="0" smtClean="0"/>
              <a:t>Reticulation</a:t>
            </a:r>
          </a:p>
        </p:txBody>
      </p:sp>
      <p:cxnSp>
        <p:nvCxnSpPr>
          <p:cNvPr id="4" name="Straight Arrow Connector 3"/>
          <p:cNvCxnSpPr/>
          <p:nvPr/>
        </p:nvCxnSpPr>
        <p:spPr>
          <a:xfrm flipH="1" flipV="1">
            <a:off x="6950054" y="4057466"/>
            <a:ext cx="529196" cy="458670"/>
          </a:xfrm>
          <a:prstGeom prst="straightConnector1">
            <a:avLst/>
          </a:prstGeom>
          <a:ln w="38100">
            <a:solidFill>
              <a:schemeClr val="tx1"/>
            </a:solidFill>
            <a:tailEnd type="arrow" w="lg" len="lg"/>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760350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94000" y="16908"/>
            <a:ext cx="6350000" cy="6388100"/>
          </a:xfrm>
          <a:prstGeom prst="rect">
            <a:avLst/>
          </a:prstGeom>
        </p:spPr>
      </p:pic>
      <p:sp>
        <p:nvSpPr>
          <p:cNvPr id="3" name="Rectangle 2"/>
          <p:cNvSpPr/>
          <p:nvPr/>
        </p:nvSpPr>
        <p:spPr>
          <a:xfrm>
            <a:off x="0" y="6460051"/>
            <a:ext cx="9144000" cy="369332"/>
          </a:xfrm>
          <a:prstGeom prst="rect">
            <a:avLst/>
          </a:prstGeom>
        </p:spPr>
        <p:txBody>
          <a:bodyPr wrap="square">
            <a:spAutoFit/>
          </a:bodyPr>
          <a:lstStyle/>
          <a:p>
            <a:r>
              <a:rPr lang="en-US" dirty="0"/>
              <a:t>http://</a:t>
            </a:r>
            <a:r>
              <a:rPr lang="en-US" dirty="0" err="1"/>
              <a:t>www.virology.ws</a:t>
            </a:r>
            <a:r>
              <a:rPr lang="en-US" dirty="0"/>
              <a:t>/2009/06/29/</a:t>
            </a:r>
            <a:r>
              <a:rPr lang="en-US" dirty="0" err="1"/>
              <a:t>reassortment</a:t>
            </a:r>
            <a:r>
              <a:rPr lang="en-US" dirty="0"/>
              <a:t>-of-the-influenza-virus-genome/</a:t>
            </a:r>
          </a:p>
        </p:txBody>
      </p:sp>
      <p:sp>
        <p:nvSpPr>
          <p:cNvPr id="4" name="TextBox 3"/>
          <p:cNvSpPr txBox="1"/>
          <p:nvPr/>
        </p:nvSpPr>
        <p:spPr>
          <a:xfrm>
            <a:off x="130397" y="211695"/>
            <a:ext cx="3203511" cy="707886"/>
          </a:xfrm>
          <a:prstGeom prst="rect">
            <a:avLst/>
          </a:prstGeom>
          <a:noFill/>
        </p:spPr>
        <p:txBody>
          <a:bodyPr wrap="square" rtlCol="0">
            <a:spAutoFit/>
          </a:bodyPr>
          <a:lstStyle/>
          <a:p>
            <a:r>
              <a:rPr lang="en-US" sz="4000" dirty="0" err="1" smtClean="0"/>
              <a:t>Reassortment</a:t>
            </a:r>
            <a:endParaRPr lang="en-US" sz="4000" dirty="0" smtClean="0"/>
          </a:p>
        </p:txBody>
      </p:sp>
    </p:spTree>
    <p:extLst>
      <p:ext uri="{BB962C8B-B14F-4D97-AF65-F5344CB8AC3E}">
        <p14:creationId xmlns:p14="http://schemas.microsoft.com/office/powerpoint/2010/main" val="141819024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67202" t="23990" r="23008" b="5341"/>
          <a:stretch/>
        </p:blipFill>
        <p:spPr>
          <a:xfrm>
            <a:off x="6643952" y="1253889"/>
            <a:ext cx="466344" cy="4846320"/>
          </a:xfrm>
          <a:prstGeom prst="rect">
            <a:avLst/>
          </a:prstGeom>
        </p:spPr>
      </p:pic>
      <p:pic>
        <p:nvPicPr>
          <p:cNvPr id="4" name="Picture 3"/>
          <p:cNvPicPr>
            <a:picLocks noChangeAspect="1"/>
          </p:cNvPicPr>
          <p:nvPr/>
        </p:nvPicPr>
        <p:blipFill rotWithShape="1">
          <a:blip r:embed="rId2"/>
          <a:srcRect l="22965" t="23990" r="67243" b="5341"/>
          <a:stretch/>
        </p:blipFill>
        <p:spPr>
          <a:xfrm>
            <a:off x="5794416" y="1253889"/>
            <a:ext cx="466344" cy="4846320"/>
          </a:xfrm>
          <a:prstGeom prst="rect">
            <a:avLst/>
          </a:prstGeom>
        </p:spPr>
      </p:pic>
      <p:pic>
        <p:nvPicPr>
          <p:cNvPr id="5" name="Picture 4"/>
          <p:cNvPicPr>
            <a:picLocks noChangeAspect="1"/>
          </p:cNvPicPr>
          <p:nvPr/>
        </p:nvPicPr>
        <p:blipFill rotWithShape="1">
          <a:blip r:embed="rId2"/>
          <a:srcRect l="82577" t="23990" r="7633" b="5341"/>
          <a:stretch/>
        </p:blipFill>
        <p:spPr>
          <a:xfrm>
            <a:off x="2731176" y="1253889"/>
            <a:ext cx="466344" cy="4846320"/>
          </a:xfrm>
          <a:prstGeom prst="rect">
            <a:avLst/>
          </a:prstGeom>
        </p:spPr>
      </p:pic>
      <p:pic>
        <p:nvPicPr>
          <p:cNvPr id="6" name="Picture 5"/>
          <p:cNvPicPr>
            <a:picLocks noChangeAspect="1"/>
          </p:cNvPicPr>
          <p:nvPr/>
        </p:nvPicPr>
        <p:blipFill rotWithShape="1">
          <a:blip r:embed="rId2"/>
          <a:srcRect l="7701" t="23990" r="82509" b="5341"/>
          <a:stretch/>
        </p:blipFill>
        <p:spPr>
          <a:xfrm>
            <a:off x="2010324" y="1253889"/>
            <a:ext cx="466344" cy="4846320"/>
          </a:xfrm>
          <a:prstGeom prst="rect">
            <a:avLst/>
          </a:prstGeom>
        </p:spPr>
      </p:pic>
      <p:sp>
        <p:nvSpPr>
          <p:cNvPr id="7" name="TextBox 6"/>
          <p:cNvSpPr txBox="1"/>
          <p:nvPr/>
        </p:nvSpPr>
        <p:spPr>
          <a:xfrm>
            <a:off x="1111304" y="423388"/>
            <a:ext cx="6861858" cy="599799"/>
          </a:xfrm>
          <a:prstGeom prst="rect">
            <a:avLst/>
          </a:prstGeom>
          <a:noFill/>
        </p:spPr>
        <p:txBody>
          <a:bodyPr wrap="square" rtlCol="0">
            <a:spAutoFit/>
          </a:bodyPr>
          <a:lstStyle/>
          <a:p>
            <a:pPr algn="ctr"/>
            <a:r>
              <a:rPr lang="en-US" sz="3200" dirty="0" smtClean="0"/>
              <a:t>Homologous recombination</a:t>
            </a:r>
          </a:p>
        </p:txBody>
      </p:sp>
      <p:cxnSp>
        <p:nvCxnSpPr>
          <p:cNvPr id="9" name="Straight Arrow Connector 8"/>
          <p:cNvCxnSpPr/>
          <p:nvPr/>
        </p:nvCxnSpPr>
        <p:spPr>
          <a:xfrm>
            <a:off x="3863103" y="3369461"/>
            <a:ext cx="1358260" cy="17641"/>
          </a:xfrm>
          <a:prstGeom prst="straightConnector1">
            <a:avLst/>
          </a:prstGeom>
          <a:ln w="63500">
            <a:solidFill>
              <a:schemeClr val="tx1"/>
            </a:solidFill>
            <a:tailEnd type="arrow" w="lg" len="lg"/>
          </a:ln>
          <a:effectLst/>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4072813" y="6430768"/>
            <a:ext cx="5071187" cy="369332"/>
          </a:xfrm>
          <a:prstGeom prst="rect">
            <a:avLst/>
          </a:prstGeom>
        </p:spPr>
        <p:txBody>
          <a:bodyPr wrap="square">
            <a:spAutoFit/>
          </a:bodyPr>
          <a:lstStyle/>
          <a:p>
            <a:r>
              <a:rPr lang="en-US" dirty="0"/>
              <a:t>http://</a:t>
            </a:r>
            <a:r>
              <a:rPr lang="en-US" dirty="0" err="1"/>
              <a:t>en.wikipedia.org</a:t>
            </a:r>
            <a:r>
              <a:rPr lang="en-US" dirty="0"/>
              <a:t>/wiki/</a:t>
            </a:r>
            <a:r>
              <a:rPr lang="en-US" dirty="0" err="1"/>
              <a:t>File:HR_in_meiosis.svg</a:t>
            </a:r>
            <a:endParaRPr lang="en-US" dirty="0"/>
          </a:p>
        </p:txBody>
      </p:sp>
    </p:spTree>
    <p:extLst>
      <p:ext uri="{BB962C8B-B14F-4D97-AF65-F5344CB8AC3E}">
        <p14:creationId xmlns:p14="http://schemas.microsoft.com/office/powerpoint/2010/main" val="303727173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28817"/>
            <a:ext cx="8493120" cy="4147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a:r>
              <a:rPr lang="en-GB" sz="1500" b="1" dirty="0">
                <a:latin typeface="Arial" charset="0"/>
              </a:rPr>
              <a:t>Reconstructing phylogeny from persistent homology of avian influenza HA. (A) Barcode plot in dimension 0 of all avian HA subtypes.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0" y="6014068"/>
            <a:ext cx="9106560" cy="943299"/>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307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2" b="34592"/>
          <a:stretch/>
        </p:blipFill>
        <p:spPr bwMode="auto">
          <a:xfrm>
            <a:off x="193764" y="468226"/>
            <a:ext cx="4562134" cy="626364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2826369" y="6664529"/>
            <a:ext cx="3918240" cy="2318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r>
              <a:rPr lang="en-GB" sz="1100" b="1" dirty="0">
                <a:latin typeface="Arial" charset="0"/>
              </a:rPr>
              <a:t>Chan J M et al. PNAS 2013;110:18566-18571</a:t>
            </a:r>
          </a:p>
        </p:txBody>
      </p:sp>
      <p:sp>
        <p:nvSpPr>
          <p:cNvPr id="3077" name="Text Box 5"/>
          <p:cNvSpPr txBox="1">
            <a:spLocks noChangeArrowheads="1"/>
          </p:cNvSpPr>
          <p:nvPr/>
        </p:nvSpPr>
        <p:spPr bwMode="auto">
          <a:xfrm>
            <a:off x="97920" y="6613175"/>
            <a:ext cx="4930560" cy="34707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9pPr>
          </a:lstStyle>
          <a:p>
            <a:r>
              <a:rPr lang="en-GB" sz="900">
                <a:latin typeface="Arial" charset="0"/>
              </a:rPr>
              <a:t>©2013 by National Academy of Sciences</a:t>
            </a:r>
          </a:p>
        </p:txBody>
      </p:sp>
      <p:sp>
        <p:nvSpPr>
          <p:cNvPr id="3" name="TextBox 2"/>
          <p:cNvSpPr txBox="1"/>
          <p:nvPr/>
        </p:nvSpPr>
        <p:spPr>
          <a:xfrm>
            <a:off x="5028480" y="931767"/>
            <a:ext cx="3790080" cy="5016757"/>
          </a:xfrm>
          <a:prstGeom prst="rect">
            <a:avLst/>
          </a:prstGeom>
          <a:noFill/>
        </p:spPr>
        <p:txBody>
          <a:bodyPr wrap="square" rtlCol="0">
            <a:spAutoFit/>
          </a:bodyPr>
          <a:lstStyle/>
          <a:p>
            <a:r>
              <a:rPr lang="en-US" sz="3200" dirty="0" smtClean="0"/>
              <a:t>Influenza:</a:t>
            </a:r>
          </a:p>
          <a:p>
            <a:endParaRPr lang="en-US" sz="3200" dirty="0" smtClean="0"/>
          </a:p>
          <a:p>
            <a:r>
              <a:rPr lang="en-US" sz="3200" dirty="0" smtClean="0"/>
              <a:t>For a single segment,</a:t>
            </a:r>
          </a:p>
          <a:p>
            <a:endParaRPr lang="en-US" sz="3200" dirty="0"/>
          </a:p>
          <a:p>
            <a:pPr algn="ctr"/>
            <a:r>
              <a:rPr lang="en-US" sz="3200" dirty="0" smtClean="0"/>
              <a:t>no </a:t>
            </a:r>
            <a:r>
              <a:rPr lang="en-US" sz="3200" dirty="0" err="1" smtClean="0"/>
              <a:t>H</a:t>
            </a:r>
            <a:r>
              <a:rPr lang="en-US" sz="3200" baseline="-25000" dirty="0" err="1" smtClean="0"/>
              <a:t>k</a:t>
            </a:r>
            <a:r>
              <a:rPr lang="en-US" sz="3200" dirty="0" smtClean="0"/>
              <a:t> for k &gt; 0</a:t>
            </a:r>
          </a:p>
          <a:p>
            <a:endParaRPr lang="en-US" sz="3200" dirty="0"/>
          </a:p>
          <a:p>
            <a:endParaRPr lang="en-US" sz="3200" dirty="0" smtClean="0"/>
          </a:p>
          <a:p>
            <a:r>
              <a:rPr lang="en-US" sz="3200" dirty="0" smtClean="0"/>
              <a:t>no horizontal transfer </a:t>
            </a:r>
          </a:p>
          <a:p>
            <a:r>
              <a:rPr lang="en-US" sz="3200" dirty="0" smtClean="0"/>
              <a:t>(i.e., no homologous recombination)</a:t>
            </a:r>
          </a:p>
        </p:txBody>
      </p:sp>
      <p:cxnSp>
        <p:nvCxnSpPr>
          <p:cNvPr id="5" name="Straight Arrow Connector 4"/>
          <p:cNvCxnSpPr/>
          <p:nvPr/>
        </p:nvCxnSpPr>
        <p:spPr>
          <a:xfrm>
            <a:off x="6744609" y="3521838"/>
            <a:ext cx="0" cy="742700"/>
          </a:xfrm>
          <a:prstGeom prst="straightConnector1">
            <a:avLst/>
          </a:prstGeom>
          <a:ln w="38100" cmpd="dbl">
            <a:solidFill>
              <a:schemeClr val="tx1"/>
            </a:solidFill>
            <a:headEnd type="arrow" w="lg" len="lg"/>
            <a:tailEnd type="arrow" w="lg" len="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56124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277518" y="64099"/>
            <a:ext cx="8493120" cy="4147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a:r>
              <a:rPr lang="en-GB" sz="1500" b="1" dirty="0">
                <a:latin typeface="Arial" charset="0"/>
              </a:rPr>
              <a:t>Persistent homology of </a:t>
            </a:r>
            <a:r>
              <a:rPr lang="en-GB" sz="1500" b="1" dirty="0" err="1">
                <a:latin typeface="Arial" charset="0"/>
              </a:rPr>
              <a:t>reassortment</a:t>
            </a:r>
            <a:r>
              <a:rPr lang="en-GB" sz="1500" b="1" dirty="0">
                <a:latin typeface="Arial" charset="0"/>
              </a:rPr>
              <a:t> in avian influenza.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0" y="5943504"/>
            <a:ext cx="9106560" cy="943299"/>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8229" y="337735"/>
            <a:ext cx="4704526" cy="620877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2984761" y="6532525"/>
            <a:ext cx="3918240" cy="2318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r>
              <a:rPr lang="en-GB" sz="1100" b="1" dirty="0">
                <a:latin typeface="Arial" charset="0"/>
              </a:rPr>
              <a:t>Chan J M et al. PNAS 2013;110:18566-18571</a:t>
            </a:r>
          </a:p>
        </p:txBody>
      </p:sp>
      <p:sp>
        <p:nvSpPr>
          <p:cNvPr id="3077" name="Text Box 5"/>
          <p:cNvSpPr txBox="1">
            <a:spLocks noChangeArrowheads="1"/>
          </p:cNvSpPr>
          <p:nvPr/>
        </p:nvSpPr>
        <p:spPr bwMode="auto">
          <a:xfrm>
            <a:off x="97920" y="6613175"/>
            <a:ext cx="4930560" cy="34707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9pPr>
          </a:lstStyle>
          <a:p>
            <a:r>
              <a:rPr lang="en-GB" sz="900">
                <a:latin typeface="Arial" charset="0"/>
              </a:rPr>
              <a:t>©2013 by National Academy of Sciences</a:t>
            </a:r>
          </a:p>
        </p:txBody>
      </p:sp>
      <p:pic>
        <p:nvPicPr>
          <p:cNvPr id="7" name="Picture 6"/>
          <p:cNvPicPr>
            <a:picLocks noChangeAspect="1"/>
          </p:cNvPicPr>
          <p:nvPr/>
        </p:nvPicPr>
        <p:blipFill rotWithShape="1">
          <a:blip r:embed="rId5"/>
          <a:srcRect l="1507" t="71572" r="67678" b="-1486"/>
          <a:stretch/>
        </p:blipFill>
        <p:spPr>
          <a:xfrm>
            <a:off x="16580" y="2066845"/>
            <a:ext cx="1956816" cy="1911096"/>
          </a:xfrm>
          <a:prstGeom prst="rect">
            <a:avLst/>
          </a:prstGeom>
        </p:spPr>
      </p:pic>
      <p:sp>
        <p:nvSpPr>
          <p:cNvPr id="8" name="Rectangle 7"/>
          <p:cNvSpPr/>
          <p:nvPr/>
        </p:nvSpPr>
        <p:spPr>
          <a:xfrm>
            <a:off x="49998" y="4020759"/>
            <a:ext cx="1956816" cy="1477328"/>
          </a:xfrm>
          <a:prstGeom prst="rect">
            <a:avLst/>
          </a:prstGeom>
        </p:spPr>
        <p:txBody>
          <a:bodyPr wrap="square">
            <a:spAutoFit/>
          </a:bodyPr>
          <a:lstStyle/>
          <a:p>
            <a:r>
              <a:rPr lang="en-US" dirty="0" err="1" smtClean="0"/>
              <a:t>www.virology.ws</a:t>
            </a:r>
            <a:r>
              <a:rPr lang="en-US" dirty="0"/>
              <a:t>/2009/06/29/</a:t>
            </a:r>
            <a:r>
              <a:rPr lang="en-US" dirty="0" err="1"/>
              <a:t>reassortment</a:t>
            </a:r>
            <a:r>
              <a:rPr lang="en-US" dirty="0"/>
              <a:t>-of-the-influenza-virus-genome/</a:t>
            </a:r>
          </a:p>
        </p:txBody>
      </p:sp>
      <p:sp>
        <p:nvSpPr>
          <p:cNvPr id="2" name="TextBox 1"/>
          <p:cNvSpPr txBox="1"/>
          <p:nvPr/>
        </p:nvSpPr>
        <p:spPr>
          <a:xfrm>
            <a:off x="6637114" y="262003"/>
            <a:ext cx="2803399" cy="6001642"/>
          </a:xfrm>
          <a:prstGeom prst="rect">
            <a:avLst/>
          </a:prstGeom>
          <a:noFill/>
        </p:spPr>
        <p:txBody>
          <a:bodyPr wrap="square" rtlCol="0">
            <a:spAutoFit/>
          </a:bodyPr>
          <a:lstStyle/>
          <a:p>
            <a:r>
              <a:rPr lang="en-US" sz="3200" dirty="0" smtClean="0"/>
              <a:t>For multiple segments,</a:t>
            </a:r>
          </a:p>
          <a:p>
            <a:r>
              <a:rPr lang="en-US" sz="3200" dirty="0"/>
              <a:t>n</a:t>
            </a:r>
            <a:r>
              <a:rPr lang="en-US" sz="3200" dirty="0" smtClean="0"/>
              <a:t>on-trivial </a:t>
            </a:r>
            <a:r>
              <a:rPr lang="en-US" sz="3200" dirty="0" err="1" smtClean="0"/>
              <a:t>H</a:t>
            </a:r>
            <a:r>
              <a:rPr lang="en-US" sz="3200" baseline="-25000" dirty="0" err="1" smtClean="0"/>
              <a:t>k</a:t>
            </a:r>
            <a:r>
              <a:rPr lang="en-US" sz="3200" dirty="0" smtClean="0"/>
              <a:t> </a:t>
            </a:r>
          </a:p>
          <a:p>
            <a:pPr algn="ctr"/>
            <a:r>
              <a:rPr lang="en-US" sz="3200" dirty="0" smtClean="0"/>
              <a:t>k = 1, 2.</a:t>
            </a:r>
          </a:p>
          <a:p>
            <a:endParaRPr lang="en-US" sz="3200" dirty="0"/>
          </a:p>
          <a:p>
            <a:r>
              <a:rPr lang="en-US" sz="3200" dirty="0"/>
              <a:t>T</a:t>
            </a:r>
            <a:r>
              <a:rPr lang="en-US" sz="3200" dirty="0" smtClean="0"/>
              <a:t>hus </a:t>
            </a:r>
          </a:p>
          <a:p>
            <a:r>
              <a:rPr lang="en-US" sz="3200" dirty="0" smtClean="0"/>
              <a:t>horizontal transfer via </a:t>
            </a:r>
            <a:r>
              <a:rPr lang="en-US" sz="3200" dirty="0" err="1" smtClean="0"/>
              <a:t>reassortment</a:t>
            </a:r>
            <a:endParaRPr lang="en-US" sz="3200" dirty="0" smtClean="0"/>
          </a:p>
          <a:p>
            <a:r>
              <a:rPr lang="en-US" sz="3200" dirty="0" smtClean="0"/>
              <a:t>but not homologous recombination</a:t>
            </a:r>
          </a:p>
        </p:txBody>
      </p:sp>
    </p:spTree>
    <p:extLst>
      <p:ext uri="{BB962C8B-B14F-4D97-AF65-F5344CB8AC3E}">
        <p14:creationId xmlns:p14="http://schemas.microsoft.com/office/powerpoint/2010/main" val="42088349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 t="70727" r="63396" b="-36"/>
          <a:stretch/>
        </p:blipFill>
        <p:spPr bwMode="auto">
          <a:xfrm>
            <a:off x="285853" y="-2820"/>
            <a:ext cx="2587752" cy="273405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7" name="Picture 6"/>
          <p:cNvPicPr>
            <a:picLocks noChangeAspect="1"/>
          </p:cNvPicPr>
          <p:nvPr/>
        </p:nvPicPr>
        <p:blipFill>
          <a:blip r:embed="rId4"/>
          <a:stretch>
            <a:fillRect/>
          </a:stretch>
        </p:blipFill>
        <p:spPr>
          <a:xfrm>
            <a:off x="1375578" y="2823760"/>
            <a:ext cx="6515989" cy="3721608"/>
          </a:xfrm>
          <a:prstGeom prst="rect">
            <a:avLst/>
          </a:prstGeom>
          <a:solidFill>
            <a:srgbClr val="EEECE1"/>
          </a:solidFill>
        </p:spPr>
      </p:pic>
      <p:sp>
        <p:nvSpPr>
          <p:cNvPr id="2" name="Rectangle 1"/>
          <p:cNvSpPr/>
          <p:nvPr/>
        </p:nvSpPr>
        <p:spPr>
          <a:xfrm>
            <a:off x="-88200" y="6007724"/>
            <a:ext cx="7010143" cy="923330"/>
          </a:xfrm>
          <a:prstGeom prst="rect">
            <a:avLst/>
          </a:prstGeom>
        </p:spPr>
        <p:txBody>
          <a:bodyPr wrap="square">
            <a:spAutoFit/>
          </a:bodyPr>
          <a:lstStyle/>
          <a:p>
            <a:r>
              <a:rPr lang="en-US" dirty="0"/>
              <a:t>http://</a:t>
            </a:r>
            <a:r>
              <a:rPr lang="en-US" dirty="0" err="1"/>
              <a:t>www.pnas.org</a:t>
            </a:r>
            <a:r>
              <a:rPr lang="en-US" dirty="0"/>
              <a:t>/content/110/46/18566.</a:t>
            </a:r>
            <a:r>
              <a:rPr lang="en-US" dirty="0" smtClean="0"/>
              <a:t>full</a:t>
            </a:r>
          </a:p>
          <a:p>
            <a:r>
              <a:rPr lang="en-US" dirty="0"/>
              <a:t>http://</a:t>
            </a:r>
            <a:r>
              <a:rPr lang="en-US" dirty="0" err="1"/>
              <a:t>www.sciencemag.org</a:t>
            </a:r>
            <a:r>
              <a:rPr lang="en-US" dirty="0"/>
              <a:t>/content/312/5772/380.</a:t>
            </a:r>
            <a:r>
              <a:rPr lang="en-US" dirty="0" smtClean="0"/>
              <a:t>full</a:t>
            </a:r>
          </a:p>
          <a:p>
            <a:r>
              <a:rPr lang="en-US" dirty="0" smtClean="0"/>
              <a:t>http</a:t>
            </a:r>
            <a:r>
              <a:rPr lang="en-US" dirty="0"/>
              <a:t>://</a:t>
            </a:r>
            <a:r>
              <a:rPr lang="en-US" dirty="0" err="1"/>
              <a:t>www.virology.ws</a:t>
            </a:r>
            <a:r>
              <a:rPr lang="en-US" dirty="0"/>
              <a:t>/2009/04/30/structure-of-influenza-virus</a:t>
            </a:r>
            <a:r>
              <a:rPr lang="en-US" dirty="0" smtClean="0"/>
              <a:t>/</a:t>
            </a:r>
            <a:endParaRPr lang="en-US" dirty="0"/>
          </a:p>
        </p:txBody>
      </p:sp>
      <p:pic>
        <p:nvPicPr>
          <p:cNvPr id="3" name="Picture 2"/>
          <p:cNvPicPr>
            <a:picLocks noChangeAspect="1"/>
          </p:cNvPicPr>
          <p:nvPr/>
        </p:nvPicPr>
        <p:blipFill>
          <a:blip r:embed="rId5"/>
          <a:stretch>
            <a:fillRect/>
          </a:stretch>
        </p:blipFill>
        <p:spPr>
          <a:xfrm>
            <a:off x="5949471" y="63461"/>
            <a:ext cx="3122733" cy="3044952"/>
          </a:xfrm>
          <a:prstGeom prst="rect">
            <a:avLst/>
          </a:prstGeom>
        </p:spPr>
      </p:pic>
    </p:spTree>
    <p:extLst>
      <p:ext uri="{BB962C8B-B14F-4D97-AF65-F5344CB8AC3E}">
        <p14:creationId xmlns:p14="http://schemas.microsoft.com/office/powerpoint/2010/main" val="1691413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41744"/>
            <a:ext cx="8493120" cy="4147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a:r>
              <a:rPr lang="en-GB" sz="1500" b="1">
                <a:latin typeface="Arial" charset="0"/>
              </a:rPr>
              <a:t>Barcoding plots of HIV-1 reveal evidence of recombination in (A) env, (B), gag, (C) pol, and (D) the concatenated sequences of all three genes.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0" y="5978786"/>
            <a:ext cx="9106560" cy="943299"/>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450" y="500591"/>
            <a:ext cx="4118165" cy="6016752"/>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2900160" y="6620730"/>
            <a:ext cx="3918240" cy="2318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r>
              <a:rPr lang="en-GB" sz="1100" b="1" dirty="0">
                <a:latin typeface="Arial" charset="0"/>
              </a:rPr>
              <a:t>Chan J M et al. PNAS 2013;110:18566-18571</a:t>
            </a:r>
          </a:p>
        </p:txBody>
      </p:sp>
      <p:sp>
        <p:nvSpPr>
          <p:cNvPr id="3077" name="Text Box 5"/>
          <p:cNvSpPr txBox="1">
            <a:spLocks noChangeArrowheads="1"/>
          </p:cNvSpPr>
          <p:nvPr/>
        </p:nvSpPr>
        <p:spPr bwMode="auto">
          <a:xfrm>
            <a:off x="97920" y="6613175"/>
            <a:ext cx="4930560" cy="34707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9pPr>
          </a:lstStyle>
          <a:p>
            <a:r>
              <a:rPr lang="en-GB" sz="900">
                <a:latin typeface="Arial" charset="0"/>
              </a:rPr>
              <a:t>©2013 by National Academy of Sciences</a:t>
            </a:r>
          </a:p>
        </p:txBody>
      </p:sp>
      <p:sp>
        <p:nvSpPr>
          <p:cNvPr id="2" name="TextBox 1"/>
          <p:cNvSpPr txBox="1"/>
          <p:nvPr/>
        </p:nvSpPr>
        <p:spPr>
          <a:xfrm>
            <a:off x="4768179" y="503121"/>
            <a:ext cx="4375822" cy="6494085"/>
          </a:xfrm>
          <a:prstGeom prst="rect">
            <a:avLst/>
          </a:prstGeom>
          <a:noFill/>
        </p:spPr>
        <p:txBody>
          <a:bodyPr wrap="square" rtlCol="0">
            <a:spAutoFit/>
          </a:bodyPr>
          <a:lstStyle/>
          <a:p>
            <a:r>
              <a:rPr lang="en-US" sz="3200" dirty="0" smtClean="0"/>
              <a:t>HIV –</a:t>
            </a:r>
          </a:p>
          <a:p>
            <a:r>
              <a:rPr lang="en-US" sz="3200" dirty="0" smtClean="0"/>
              <a:t>single segment</a:t>
            </a:r>
          </a:p>
          <a:p>
            <a:r>
              <a:rPr lang="en-US" sz="3200" dirty="0" smtClean="0"/>
              <a:t>(so no </a:t>
            </a:r>
            <a:r>
              <a:rPr lang="en-US" sz="3200" dirty="0" err="1" smtClean="0"/>
              <a:t>reassortment</a:t>
            </a:r>
            <a:r>
              <a:rPr lang="en-US" sz="3200" dirty="0" smtClean="0"/>
              <a:t>)</a:t>
            </a:r>
          </a:p>
          <a:p>
            <a:endParaRPr lang="en-US" sz="3200" dirty="0"/>
          </a:p>
          <a:p>
            <a:r>
              <a:rPr lang="en-US" sz="3200" dirty="0" smtClean="0"/>
              <a:t>Non-trivial </a:t>
            </a:r>
            <a:r>
              <a:rPr lang="en-US" sz="3200" dirty="0" err="1" smtClean="0"/>
              <a:t>H</a:t>
            </a:r>
            <a:r>
              <a:rPr lang="en-US" sz="3200" baseline="-25000" dirty="0" err="1" smtClean="0"/>
              <a:t>k</a:t>
            </a:r>
            <a:r>
              <a:rPr lang="en-US" sz="3200" dirty="0" smtClean="0"/>
              <a:t> </a:t>
            </a:r>
          </a:p>
          <a:p>
            <a:pPr algn="ctr"/>
            <a:r>
              <a:rPr lang="en-US" sz="3200" dirty="0" smtClean="0"/>
              <a:t>k = 1, 2.</a:t>
            </a:r>
          </a:p>
          <a:p>
            <a:endParaRPr lang="en-US" sz="3200" dirty="0" smtClean="0"/>
          </a:p>
          <a:p>
            <a:r>
              <a:rPr lang="en-US" sz="3200" dirty="0" smtClean="0"/>
              <a:t>Thus horizontal transfer via homologous recombination.</a:t>
            </a:r>
          </a:p>
          <a:p>
            <a:endParaRPr lang="en-US" sz="3200" dirty="0" smtClean="0"/>
          </a:p>
          <a:p>
            <a:endParaRPr lang="en-US" sz="3200" dirty="0"/>
          </a:p>
          <a:p>
            <a:endParaRPr lang="en-US" sz="3200" dirty="0" smtClean="0"/>
          </a:p>
        </p:txBody>
      </p:sp>
    </p:spTree>
    <p:extLst>
      <p:ext uri="{BB962C8B-B14F-4D97-AF65-F5344CB8AC3E}">
        <p14:creationId xmlns:p14="http://schemas.microsoft.com/office/powerpoint/2010/main" val="34153220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31" t="8488" r="-31" b="-891"/>
          <a:stretch/>
        </p:blipFill>
        <p:spPr>
          <a:xfrm>
            <a:off x="12120" y="2420362"/>
            <a:ext cx="9144000" cy="4407408"/>
          </a:xfrm>
          <a:prstGeom prst="rect">
            <a:avLst/>
          </a:prstGeom>
        </p:spPr>
      </p:pic>
      <p:sp>
        <p:nvSpPr>
          <p:cNvPr id="5" name="Rectangle 4"/>
          <p:cNvSpPr/>
          <p:nvPr/>
        </p:nvSpPr>
        <p:spPr>
          <a:xfrm>
            <a:off x="192928" y="-46590"/>
            <a:ext cx="8951072" cy="2431435"/>
          </a:xfrm>
          <a:prstGeom prst="rect">
            <a:avLst/>
          </a:prstGeom>
        </p:spPr>
        <p:txBody>
          <a:bodyPr wrap="square">
            <a:spAutoFit/>
          </a:bodyPr>
          <a:lstStyle/>
          <a:p>
            <a:r>
              <a:rPr lang="en-US" sz="3200" dirty="0" smtClean="0"/>
              <a:t>TOP = Topological obstruction </a:t>
            </a:r>
          </a:p>
          <a:p>
            <a:r>
              <a:rPr lang="en-US" sz="3200" dirty="0" smtClean="0"/>
              <a:t>  = maximum barcode length in non-zero dimensions</a:t>
            </a:r>
          </a:p>
          <a:p>
            <a:pPr>
              <a:lnSpc>
                <a:spcPct val="50000"/>
              </a:lnSpc>
            </a:pPr>
            <a:endParaRPr lang="en-US" sz="3200" dirty="0" smtClean="0"/>
          </a:p>
          <a:p>
            <a:r>
              <a:rPr lang="en-US" sz="3200" dirty="0" smtClean="0"/>
              <a:t>TOP ≠ 0 </a:t>
            </a:r>
            <a:r>
              <a:rPr lang="en-US" sz="3200" dirty="0" smtClean="0">
                <a:sym typeface="Wingdings"/>
              </a:rPr>
              <a:t> no additive distance tree</a:t>
            </a:r>
            <a:endParaRPr lang="en-US" sz="3200" dirty="0" smtClean="0"/>
          </a:p>
          <a:p>
            <a:endParaRPr lang="en-US" sz="800" dirty="0" smtClean="0"/>
          </a:p>
          <a:p>
            <a:r>
              <a:rPr lang="en-US" sz="3200" dirty="0" smtClean="0"/>
              <a:t>TOP is stable</a:t>
            </a:r>
            <a:endParaRPr lang="en-US" sz="3200" dirty="0"/>
          </a:p>
        </p:txBody>
      </p:sp>
    </p:spTree>
    <p:extLst>
      <p:ext uri="{BB962C8B-B14F-4D97-AF65-F5344CB8AC3E}">
        <p14:creationId xmlns:p14="http://schemas.microsoft.com/office/powerpoint/2010/main" val="275704414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46590"/>
            <a:ext cx="9144000" cy="2492990"/>
          </a:xfrm>
          <a:prstGeom prst="rect">
            <a:avLst/>
          </a:prstGeom>
        </p:spPr>
        <p:txBody>
          <a:bodyPr wrap="square">
            <a:spAutoFit/>
          </a:bodyPr>
          <a:lstStyle/>
          <a:p>
            <a:r>
              <a:rPr lang="en-US" sz="3200" dirty="0" smtClean="0"/>
              <a:t>ICR </a:t>
            </a:r>
            <a:r>
              <a:rPr lang="en-US" sz="3200" dirty="0"/>
              <a:t>= </a:t>
            </a:r>
            <a:r>
              <a:rPr lang="en-US" sz="3200" dirty="0" smtClean="0"/>
              <a:t>irreducible cycle rate </a:t>
            </a:r>
          </a:p>
          <a:p>
            <a:r>
              <a:rPr lang="en-US" sz="3200" dirty="0" smtClean="0"/>
              <a:t>       = average </a:t>
            </a:r>
            <a:r>
              <a:rPr lang="en-US" sz="3200" dirty="0"/>
              <a:t>number of the one-dimensional</a:t>
            </a:r>
          </a:p>
          <a:p>
            <a:pPr algn="r"/>
            <a:r>
              <a:rPr lang="en-US" sz="3200" dirty="0"/>
              <a:t>irreducible cycles per unit of </a:t>
            </a:r>
            <a:r>
              <a:rPr lang="en-US" sz="3200" dirty="0" smtClean="0"/>
              <a:t>time</a:t>
            </a:r>
            <a:endParaRPr lang="en-US" sz="3000" dirty="0"/>
          </a:p>
          <a:p>
            <a:r>
              <a:rPr lang="en-US" sz="3000" dirty="0" smtClean="0">
                <a:solidFill>
                  <a:srgbClr val="800000"/>
                </a:solidFill>
              </a:rPr>
              <a:t>Simulations show </a:t>
            </a:r>
            <a:r>
              <a:rPr lang="en-US" sz="3000" dirty="0">
                <a:solidFill>
                  <a:srgbClr val="800000"/>
                </a:solidFill>
              </a:rPr>
              <a:t>that ICR is proportional to and provides a lower bound </a:t>
            </a:r>
            <a:r>
              <a:rPr lang="en-US" sz="3000" dirty="0" smtClean="0">
                <a:solidFill>
                  <a:srgbClr val="800000"/>
                </a:solidFill>
              </a:rPr>
              <a:t>for recombination</a:t>
            </a:r>
            <a:r>
              <a:rPr lang="en-US" sz="3000" dirty="0">
                <a:solidFill>
                  <a:srgbClr val="800000"/>
                </a:solidFill>
              </a:rPr>
              <a:t>/</a:t>
            </a:r>
            <a:r>
              <a:rPr lang="en-US" sz="3000" dirty="0" err="1">
                <a:solidFill>
                  <a:srgbClr val="800000"/>
                </a:solidFill>
              </a:rPr>
              <a:t>reassortment</a:t>
            </a:r>
            <a:r>
              <a:rPr lang="en-US" sz="3000" dirty="0">
                <a:solidFill>
                  <a:srgbClr val="800000"/>
                </a:solidFill>
              </a:rPr>
              <a:t> rate</a:t>
            </a:r>
          </a:p>
        </p:txBody>
      </p:sp>
      <p:pic>
        <p:nvPicPr>
          <p:cNvPr id="6" name="Picture 5"/>
          <p:cNvPicPr>
            <a:picLocks noChangeAspect="1"/>
          </p:cNvPicPr>
          <p:nvPr/>
        </p:nvPicPr>
        <p:blipFill rotWithShape="1">
          <a:blip r:embed="rId2"/>
          <a:srcRect l="31" t="8488" r="-31" b="-891"/>
          <a:stretch/>
        </p:blipFill>
        <p:spPr>
          <a:xfrm>
            <a:off x="12120" y="2451342"/>
            <a:ext cx="9144000" cy="4407408"/>
          </a:xfrm>
          <a:prstGeom prst="rect">
            <a:avLst/>
          </a:prstGeom>
        </p:spPr>
      </p:pic>
    </p:spTree>
    <p:extLst>
      <p:ext uri="{BB962C8B-B14F-4D97-AF65-F5344CB8AC3E}">
        <p14:creationId xmlns:p14="http://schemas.microsoft.com/office/powerpoint/2010/main" val="2198407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8807" y="156297"/>
            <a:ext cx="7290299" cy="4572000"/>
          </a:xfrm>
          <a:prstGeom prst="rect">
            <a:avLst/>
          </a:prstGeom>
        </p:spPr>
      </p:pic>
      <p:pic>
        <p:nvPicPr>
          <p:cNvPr id="3" name="Picture 2"/>
          <p:cNvPicPr>
            <a:picLocks noChangeAspect="1"/>
          </p:cNvPicPr>
          <p:nvPr/>
        </p:nvPicPr>
        <p:blipFill>
          <a:blip r:embed="rId3"/>
          <a:stretch>
            <a:fillRect/>
          </a:stretch>
        </p:blipFill>
        <p:spPr>
          <a:xfrm>
            <a:off x="5169908" y="3148013"/>
            <a:ext cx="3919259" cy="2011680"/>
          </a:xfrm>
          <a:prstGeom prst="rect">
            <a:avLst/>
          </a:prstGeom>
        </p:spPr>
      </p:pic>
      <p:sp>
        <p:nvSpPr>
          <p:cNvPr id="4" name="TextBox 3"/>
          <p:cNvSpPr txBox="1"/>
          <p:nvPr/>
        </p:nvSpPr>
        <p:spPr>
          <a:xfrm>
            <a:off x="246741" y="5297371"/>
            <a:ext cx="8650519" cy="1323439"/>
          </a:xfrm>
          <a:prstGeom prst="rect">
            <a:avLst/>
          </a:prstGeom>
          <a:solidFill>
            <a:srgbClr val="002060"/>
          </a:solidFill>
        </p:spPr>
        <p:txBody>
          <a:bodyPr wrap="square" rtlCol="0">
            <a:spAutoFit/>
          </a:bodyPr>
          <a:lstStyle/>
          <a:p>
            <a:pPr algn="ctr"/>
            <a:endParaRPr lang="en-US" sz="2400" dirty="0" smtClean="0"/>
          </a:p>
          <a:p>
            <a:pPr algn="ctr"/>
            <a:r>
              <a:rPr lang="en-US" sz="3200" dirty="0" smtClean="0">
                <a:solidFill>
                  <a:srgbClr val="FFFF00"/>
                </a:solidFill>
              </a:rPr>
              <a:t>Combine your analysis with other tools</a:t>
            </a:r>
          </a:p>
          <a:p>
            <a:pPr algn="ctr"/>
            <a:endParaRPr lang="en-US" sz="2400" dirty="0" smtClean="0">
              <a:solidFill>
                <a:srgbClr val="FFFF00"/>
              </a:solidFill>
            </a:endParaRPr>
          </a:p>
        </p:txBody>
      </p:sp>
    </p:spTree>
    <p:extLst>
      <p:ext uri="{BB962C8B-B14F-4D97-AF65-F5344CB8AC3E}">
        <p14:creationId xmlns:p14="http://schemas.microsoft.com/office/powerpoint/2010/main" val="308190761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159000"/>
            <a:ext cx="9144000" cy="2533029"/>
          </a:xfrm>
          <a:prstGeom prst="rect">
            <a:avLst/>
          </a:prstGeom>
        </p:spPr>
      </p:pic>
    </p:spTree>
    <p:extLst>
      <p:ext uri="{BB962C8B-B14F-4D97-AF65-F5344CB8AC3E}">
        <p14:creationId xmlns:p14="http://schemas.microsoft.com/office/powerpoint/2010/main" val="268206020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15649" y="53598"/>
            <a:ext cx="8928351" cy="6789551"/>
          </a:xfrm>
          <a:prstGeom prst="rect">
            <a:avLst/>
          </a:prstGeom>
        </p:spPr>
        <p:txBody>
          <a:bodyPr wrap="square">
            <a:spAutoFit/>
          </a:bodyPr>
          <a:lstStyle/>
          <a:p>
            <a:r>
              <a:rPr lang="en-US" sz="3200" dirty="0" smtClean="0">
                <a:solidFill>
                  <a:srgbClr val="660066"/>
                </a:solidFill>
              </a:rPr>
              <a:t>Persistent </a:t>
            </a:r>
            <a:r>
              <a:rPr lang="en-US" sz="3200" dirty="0">
                <a:solidFill>
                  <a:srgbClr val="660066"/>
                </a:solidFill>
              </a:rPr>
              <a:t>homology </a:t>
            </a:r>
            <a:r>
              <a:rPr lang="en-US" sz="3200" dirty="0" smtClean="0">
                <a:solidFill>
                  <a:srgbClr val="660066"/>
                </a:solidFill>
              </a:rPr>
              <a:t>	         Viral </a:t>
            </a:r>
            <a:r>
              <a:rPr lang="en-US" sz="3200" dirty="0">
                <a:solidFill>
                  <a:srgbClr val="660066"/>
                </a:solidFill>
              </a:rPr>
              <a:t>evolution</a:t>
            </a:r>
          </a:p>
          <a:p>
            <a:r>
              <a:rPr lang="en-US" sz="3200" dirty="0"/>
              <a:t>Filtration value </a:t>
            </a:r>
            <a:r>
              <a:rPr lang="en-US" sz="3200" dirty="0" smtClean="0">
                <a:latin typeface="Symbol" charset="2"/>
                <a:cs typeface="Symbol" charset="2"/>
              </a:rPr>
              <a:t>e</a:t>
            </a:r>
            <a:r>
              <a:rPr lang="en-US" sz="3200" dirty="0" smtClean="0"/>
              <a:t> 	        Genetic </a:t>
            </a:r>
            <a:r>
              <a:rPr lang="en-US" sz="3200" dirty="0"/>
              <a:t>distance </a:t>
            </a:r>
            <a:endParaRPr lang="en-US" sz="3200" dirty="0" smtClean="0"/>
          </a:p>
          <a:p>
            <a:r>
              <a:rPr lang="en-US" sz="3200" dirty="0"/>
              <a:t> </a:t>
            </a:r>
            <a:r>
              <a:rPr lang="en-US" sz="3200" dirty="0" smtClean="0"/>
              <a:t>                                                         (</a:t>
            </a:r>
            <a:r>
              <a:rPr lang="en-US" sz="3200" dirty="0"/>
              <a:t>evolutionary scale)</a:t>
            </a:r>
          </a:p>
          <a:p>
            <a:r>
              <a:rPr lang="en-US" sz="3200" dirty="0" smtClean="0">
                <a:solidFill>
                  <a:schemeClr val="accent2">
                    <a:lumMod val="50000"/>
                  </a:schemeClr>
                </a:solidFill>
                <a:latin typeface="Symbol" charset="2"/>
                <a:cs typeface="Symbol" charset="2"/>
              </a:rPr>
              <a:t>b</a:t>
            </a:r>
            <a:r>
              <a:rPr lang="en-US" sz="3200" baseline="-25000" dirty="0" smtClean="0">
                <a:solidFill>
                  <a:schemeClr val="accent2">
                    <a:lumMod val="50000"/>
                  </a:schemeClr>
                </a:solidFill>
              </a:rPr>
              <a:t>0 </a:t>
            </a:r>
            <a:r>
              <a:rPr lang="en-US" sz="3200" dirty="0" smtClean="0">
                <a:solidFill>
                  <a:schemeClr val="accent2">
                    <a:lumMod val="50000"/>
                  </a:schemeClr>
                </a:solidFill>
              </a:rPr>
              <a:t>at filtration value </a:t>
            </a:r>
            <a:r>
              <a:rPr lang="en-US" sz="3200" dirty="0" smtClean="0">
                <a:solidFill>
                  <a:schemeClr val="accent2">
                    <a:lumMod val="50000"/>
                  </a:schemeClr>
                </a:solidFill>
                <a:latin typeface="Symbol" charset="2"/>
                <a:cs typeface="Symbol" charset="2"/>
              </a:rPr>
              <a:t>e</a:t>
            </a:r>
            <a:r>
              <a:rPr lang="en-US" sz="3200" dirty="0" smtClean="0">
                <a:solidFill>
                  <a:schemeClr val="accent2">
                    <a:lumMod val="50000"/>
                  </a:schemeClr>
                </a:solidFill>
              </a:rPr>
              <a:t>    Number of clusters at scale </a:t>
            </a:r>
            <a:r>
              <a:rPr lang="en-US" sz="3200" dirty="0" smtClean="0">
                <a:solidFill>
                  <a:schemeClr val="accent2">
                    <a:lumMod val="50000"/>
                  </a:schemeClr>
                </a:solidFill>
                <a:latin typeface="Symbol" charset="2"/>
                <a:cs typeface="Symbol" charset="2"/>
              </a:rPr>
              <a:t>e</a:t>
            </a:r>
          </a:p>
          <a:p>
            <a:pPr>
              <a:lnSpc>
                <a:spcPct val="80000"/>
              </a:lnSpc>
            </a:pPr>
            <a:endParaRPr lang="en-US" sz="3200" dirty="0" smtClean="0">
              <a:solidFill>
                <a:schemeClr val="accent2">
                  <a:lumMod val="50000"/>
                </a:schemeClr>
              </a:solidFill>
            </a:endParaRPr>
          </a:p>
          <a:p>
            <a:r>
              <a:rPr lang="en-US" sz="3200" dirty="0" smtClean="0"/>
              <a:t>Generators </a:t>
            </a:r>
            <a:r>
              <a:rPr lang="en-US" sz="3200" dirty="0"/>
              <a:t>of </a:t>
            </a:r>
            <a:r>
              <a:rPr lang="en-US" sz="3200" dirty="0" smtClean="0"/>
              <a:t>H</a:t>
            </a:r>
            <a:r>
              <a:rPr lang="en-US" sz="3200" baseline="-25000" dirty="0" smtClean="0"/>
              <a:t>0 </a:t>
            </a:r>
            <a:r>
              <a:rPr lang="en-US" sz="3200" dirty="0"/>
              <a:t> </a:t>
            </a:r>
            <a:r>
              <a:rPr lang="en-US" sz="3200" dirty="0" smtClean="0"/>
              <a:t>           A </a:t>
            </a:r>
            <a:r>
              <a:rPr lang="en-US" sz="3200" dirty="0"/>
              <a:t>representative element </a:t>
            </a:r>
            <a:r>
              <a:rPr lang="en-US" sz="3200" dirty="0" smtClean="0"/>
              <a:t>of</a:t>
            </a:r>
          </a:p>
          <a:p>
            <a:pPr algn="r"/>
            <a:r>
              <a:rPr lang="en-US" sz="3200" dirty="0" smtClean="0"/>
              <a:t> </a:t>
            </a:r>
            <a:r>
              <a:rPr lang="en-US" sz="3200" dirty="0"/>
              <a:t>the cluster</a:t>
            </a:r>
          </a:p>
          <a:p>
            <a:r>
              <a:rPr lang="en-US" sz="3200" dirty="0">
                <a:solidFill>
                  <a:srgbClr val="632523"/>
                </a:solidFill>
              </a:rPr>
              <a:t>Hierarchical </a:t>
            </a:r>
            <a:r>
              <a:rPr lang="en-US" sz="3200" dirty="0" smtClean="0">
                <a:solidFill>
                  <a:srgbClr val="632523"/>
                </a:solidFill>
              </a:rPr>
              <a:t>                    Hierarchical clustering</a:t>
            </a:r>
          </a:p>
          <a:p>
            <a:r>
              <a:rPr lang="en-US" sz="3200" dirty="0" smtClean="0">
                <a:solidFill>
                  <a:srgbClr val="632523"/>
                </a:solidFill>
              </a:rPr>
              <a:t>relationship </a:t>
            </a:r>
            <a:r>
              <a:rPr lang="en-US" sz="3200" dirty="0">
                <a:solidFill>
                  <a:srgbClr val="632523"/>
                </a:solidFill>
              </a:rPr>
              <a:t>among </a:t>
            </a:r>
            <a:endParaRPr lang="en-US" sz="3200" dirty="0" smtClean="0">
              <a:solidFill>
                <a:srgbClr val="632523"/>
              </a:solidFill>
            </a:endParaRPr>
          </a:p>
          <a:p>
            <a:r>
              <a:rPr lang="en-US" sz="3200" dirty="0" smtClean="0">
                <a:solidFill>
                  <a:srgbClr val="632523"/>
                </a:solidFill>
              </a:rPr>
              <a:t>H</a:t>
            </a:r>
            <a:r>
              <a:rPr lang="en-US" sz="3200" baseline="-25000" dirty="0" smtClean="0">
                <a:solidFill>
                  <a:srgbClr val="632523"/>
                </a:solidFill>
              </a:rPr>
              <a:t>0 </a:t>
            </a:r>
            <a:r>
              <a:rPr lang="en-US" sz="3200" dirty="0" smtClean="0">
                <a:solidFill>
                  <a:srgbClr val="632523"/>
                </a:solidFill>
              </a:rPr>
              <a:t>generators</a:t>
            </a:r>
            <a:endParaRPr lang="en-US" sz="3200" dirty="0">
              <a:solidFill>
                <a:srgbClr val="632523"/>
              </a:solidFill>
            </a:endParaRPr>
          </a:p>
          <a:p>
            <a:pPr>
              <a:lnSpc>
                <a:spcPct val="80000"/>
              </a:lnSpc>
            </a:pPr>
            <a:endParaRPr lang="en-US" sz="3200" dirty="0" smtClean="0">
              <a:latin typeface="Symbol" charset="2"/>
              <a:cs typeface="Symbol" charset="2"/>
            </a:endParaRPr>
          </a:p>
          <a:p>
            <a:r>
              <a:rPr lang="en-US" sz="3200" dirty="0" smtClean="0">
                <a:latin typeface="Symbol" charset="2"/>
                <a:cs typeface="Symbol" charset="2"/>
              </a:rPr>
              <a:t>b</a:t>
            </a:r>
            <a:r>
              <a:rPr lang="en-US" sz="3200" baseline="-25000" dirty="0"/>
              <a:t>1</a:t>
            </a:r>
            <a:r>
              <a:rPr lang="en-US" sz="3200" dirty="0" smtClean="0"/>
              <a:t>                                      Number </a:t>
            </a:r>
            <a:r>
              <a:rPr lang="en-US" sz="3200" dirty="0"/>
              <a:t>of reticulate </a:t>
            </a:r>
            <a:r>
              <a:rPr lang="en-US" sz="3200" dirty="0" smtClean="0"/>
              <a:t>events</a:t>
            </a:r>
          </a:p>
          <a:p>
            <a:pPr algn="r"/>
            <a:r>
              <a:rPr lang="en-US" sz="3200" dirty="0" smtClean="0"/>
              <a:t>             (</a:t>
            </a:r>
            <a:r>
              <a:rPr lang="en-US" sz="3200" dirty="0"/>
              <a:t>recombination and </a:t>
            </a:r>
            <a:endParaRPr lang="en-US" sz="3200" dirty="0" smtClean="0"/>
          </a:p>
          <a:p>
            <a:pPr algn="r"/>
            <a:r>
              <a:rPr lang="en-US" sz="3200" dirty="0" err="1" smtClean="0"/>
              <a:t>reassortment</a:t>
            </a:r>
            <a:r>
              <a:rPr lang="en-US" sz="3200" dirty="0" smtClean="0"/>
              <a:t>)</a:t>
            </a:r>
            <a:endParaRPr lang="en-US" sz="3200" dirty="0"/>
          </a:p>
        </p:txBody>
      </p:sp>
      <p:cxnSp>
        <p:nvCxnSpPr>
          <p:cNvPr id="7" name="Straight Connector 6"/>
          <p:cNvCxnSpPr/>
          <p:nvPr/>
        </p:nvCxnSpPr>
        <p:spPr>
          <a:xfrm>
            <a:off x="191685" y="600398"/>
            <a:ext cx="883251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4025400" y="77556"/>
            <a:ext cx="0" cy="6534874"/>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3998679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15649" y="53598"/>
            <a:ext cx="8928351" cy="6494085"/>
          </a:xfrm>
          <a:prstGeom prst="rect">
            <a:avLst/>
          </a:prstGeom>
        </p:spPr>
        <p:txBody>
          <a:bodyPr wrap="square">
            <a:spAutoFit/>
          </a:bodyPr>
          <a:lstStyle/>
          <a:p>
            <a:r>
              <a:rPr lang="en-US" sz="3200" dirty="0" smtClean="0">
                <a:solidFill>
                  <a:srgbClr val="660066"/>
                </a:solidFill>
              </a:rPr>
              <a:t>Persistent </a:t>
            </a:r>
            <a:r>
              <a:rPr lang="en-US" sz="3200" dirty="0">
                <a:solidFill>
                  <a:srgbClr val="660066"/>
                </a:solidFill>
              </a:rPr>
              <a:t>homology </a:t>
            </a:r>
            <a:r>
              <a:rPr lang="en-US" sz="3200" dirty="0" smtClean="0">
                <a:solidFill>
                  <a:srgbClr val="660066"/>
                </a:solidFill>
              </a:rPr>
              <a:t>	         Viral </a:t>
            </a:r>
            <a:r>
              <a:rPr lang="en-US" sz="3200" dirty="0">
                <a:solidFill>
                  <a:srgbClr val="660066"/>
                </a:solidFill>
              </a:rPr>
              <a:t>evolution</a:t>
            </a:r>
          </a:p>
          <a:p>
            <a:r>
              <a:rPr lang="en-US" sz="3200" dirty="0" smtClean="0"/>
              <a:t>Generators </a:t>
            </a:r>
            <a:r>
              <a:rPr lang="en-US" sz="3200" dirty="0"/>
              <a:t>of </a:t>
            </a:r>
            <a:r>
              <a:rPr lang="en-US" sz="3200" dirty="0" smtClean="0"/>
              <a:t>H</a:t>
            </a:r>
            <a:r>
              <a:rPr lang="en-US" sz="3200" baseline="-25000" dirty="0" smtClean="0"/>
              <a:t>1</a:t>
            </a:r>
            <a:r>
              <a:rPr lang="en-US" sz="3200" dirty="0" smtClean="0"/>
              <a:t>             </a:t>
            </a:r>
            <a:r>
              <a:rPr lang="en-US" sz="3200" dirty="0"/>
              <a:t>Reticulate events</a:t>
            </a:r>
          </a:p>
          <a:p>
            <a:endParaRPr lang="en-US" sz="3200" dirty="0" smtClean="0"/>
          </a:p>
          <a:p>
            <a:r>
              <a:rPr lang="en-US" sz="3200" dirty="0" smtClean="0">
                <a:solidFill>
                  <a:schemeClr val="accent6">
                    <a:lumMod val="50000"/>
                  </a:schemeClr>
                </a:solidFill>
              </a:rPr>
              <a:t>Generators </a:t>
            </a:r>
            <a:r>
              <a:rPr lang="en-US" sz="3200" dirty="0">
                <a:solidFill>
                  <a:schemeClr val="accent6">
                    <a:lumMod val="50000"/>
                  </a:schemeClr>
                </a:solidFill>
              </a:rPr>
              <a:t>of </a:t>
            </a:r>
            <a:r>
              <a:rPr lang="en-US" sz="3200" dirty="0" smtClean="0">
                <a:solidFill>
                  <a:schemeClr val="accent6">
                    <a:lumMod val="50000"/>
                  </a:schemeClr>
                </a:solidFill>
              </a:rPr>
              <a:t>H</a:t>
            </a:r>
            <a:r>
              <a:rPr lang="en-US" sz="3200" baseline="-25000" dirty="0" smtClean="0">
                <a:solidFill>
                  <a:schemeClr val="accent6">
                    <a:lumMod val="50000"/>
                  </a:schemeClr>
                </a:solidFill>
              </a:rPr>
              <a:t>2</a:t>
            </a:r>
            <a:r>
              <a:rPr lang="en-US" sz="3200" dirty="0">
                <a:solidFill>
                  <a:schemeClr val="accent6">
                    <a:lumMod val="50000"/>
                  </a:schemeClr>
                </a:solidFill>
              </a:rPr>
              <a:t> </a:t>
            </a:r>
            <a:r>
              <a:rPr lang="en-US" sz="3200" dirty="0" smtClean="0">
                <a:solidFill>
                  <a:schemeClr val="accent6">
                    <a:lumMod val="50000"/>
                  </a:schemeClr>
                </a:solidFill>
              </a:rPr>
              <a:t>            </a:t>
            </a:r>
            <a:r>
              <a:rPr lang="en-US" sz="3200" dirty="0" smtClean="0">
                <a:solidFill>
                  <a:srgbClr val="984807"/>
                </a:solidFill>
              </a:rPr>
              <a:t>Complex </a:t>
            </a:r>
            <a:r>
              <a:rPr lang="en-US" sz="3200" dirty="0">
                <a:solidFill>
                  <a:srgbClr val="984807"/>
                </a:solidFill>
              </a:rPr>
              <a:t>horizontal </a:t>
            </a:r>
            <a:endParaRPr lang="en-US" sz="3200" dirty="0" smtClean="0">
              <a:solidFill>
                <a:srgbClr val="984807"/>
              </a:solidFill>
            </a:endParaRPr>
          </a:p>
          <a:p>
            <a:pPr algn="r"/>
            <a:r>
              <a:rPr lang="en-US" sz="3200" dirty="0" smtClean="0">
                <a:solidFill>
                  <a:srgbClr val="984807"/>
                </a:solidFill>
              </a:rPr>
              <a:t>genomic </a:t>
            </a:r>
            <a:r>
              <a:rPr lang="en-US" sz="3200" dirty="0">
                <a:solidFill>
                  <a:srgbClr val="984807"/>
                </a:solidFill>
              </a:rPr>
              <a:t>exchange</a:t>
            </a:r>
          </a:p>
          <a:p>
            <a:endParaRPr lang="en-US" sz="3200" dirty="0" smtClean="0">
              <a:solidFill>
                <a:srgbClr val="984807"/>
              </a:solidFill>
            </a:endParaRPr>
          </a:p>
          <a:p>
            <a:r>
              <a:rPr lang="en-US" sz="3200" dirty="0" err="1" smtClean="0"/>
              <a:t>H</a:t>
            </a:r>
            <a:r>
              <a:rPr lang="en-US" sz="3200" baseline="-25000" dirty="0" err="1" smtClean="0"/>
              <a:t>k</a:t>
            </a:r>
            <a:r>
              <a:rPr lang="en-US" sz="3200" dirty="0" smtClean="0"/>
              <a:t>  ≠ 0 for some k &gt; 0      No </a:t>
            </a:r>
            <a:r>
              <a:rPr lang="en-US" sz="3200" dirty="0"/>
              <a:t>phylogenetic </a:t>
            </a:r>
            <a:r>
              <a:rPr lang="en-US" sz="3200" dirty="0" smtClean="0"/>
              <a:t>tree</a:t>
            </a:r>
          </a:p>
          <a:p>
            <a:pPr algn="r"/>
            <a:r>
              <a:rPr lang="en-US" sz="3200" dirty="0" smtClean="0"/>
              <a:t>representation</a:t>
            </a:r>
            <a:endParaRPr lang="en-US" sz="3200" dirty="0"/>
          </a:p>
          <a:p>
            <a:endParaRPr lang="en-US" sz="3200" dirty="0" smtClean="0"/>
          </a:p>
          <a:p>
            <a:r>
              <a:rPr lang="en-US" sz="3200" dirty="0" smtClean="0">
                <a:solidFill>
                  <a:srgbClr val="984807"/>
                </a:solidFill>
              </a:rPr>
              <a:t>Number </a:t>
            </a:r>
            <a:r>
              <a:rPr lang="en-US" sz="3200" dirty="0">
                <a:solidFill>
                  <a:srgbClr val="984807"/>
                </a:solidFill>
              </a:rPr>
              <a:t>of </a:t>
            </a:r>
            <a:r>
              <a:rPr lang="en-US" sz="3200" dirty="0" smtClean="0">
                <a:solidFill>
                  <a:srgbClr val="984807"/>
                </a:solidFill>
              </a:rPr>
              <a:t>                               Lower bound on rate of </a:t>
            </a:r>
          </a:p>
          <a:p>
            <a:r>
              <a:rPr lang="en-US" sz="3200" dirty="0" smtClean="0">
                <a:solidFill>
                  <a:srgbClr val="984807"/>
                </a:solidFill>
              </a:rPr>
              <a:t>higher</a:t>
            </a:r>
            <a:r>
              <a:rPr lang="en-US" sz="3200" dirty="0">
                <a:solidFill>
                  <a:srgbClr val="984807"/>
                </a:solidFill>
              </a:rPr>
              <a:t>-</a:t>
            </a:r>
            <a:r>
              <a:rPr lang="en-US" sz="3200" dirty="0" smtClean="0">
                <a:solidFill>
                  <a:srgbClr val="984807"/>
                </a:solidFill>
              </a:rPr>
              <a:t>dimensional                            reticulate events</a:t>
            </a:r>
          </a:p>
          <a:p>
            <a:r>
              <a:rPr lang="en-US" sz="3200" dirty="0" smtClean="0">
                <a:solidFill>
                  <a:srgbClr val="984807"/>
                </a:solidFill>
              </a:rPr>
              <a:t> </a:t>
            </a:r>
            <a:r>
              <a:rPr lang="en-US" sz="3200" dirty="0">
                <a:solidFill>
                  <a:srgbClr val="984807"/>
                </a:solidFill>
              </a:rPr>
              <a:t>generators over time </a:t>
            </a:r>
            <a:endParaRPr lang="en-US" sz="3200" dirty="0" smtClean="0">
              <a:solidFill>
                <a:srgbClr val="984807"/>
              </a:solidFill>
            </a:endParaRPr>
          </a:p>
          <a:p>
            <a:r>
              <a:rPr lang="en-US" sz="3200" dirty="0" smtClean="0">
                <a:solidFill>
                  <a:srgbClr val="984807"/>
                </a:solidFill>
              </a:rPr>
              <a:t>(</a:t>
            </a:r>
            <a:r>
              <a:rPr lang="en-US" sz="3200" dirty="0">
                <a:solidFill>
                  <a:srgbClr val="984807"/>
                </a:solidFill>
              </a:rPr>
              <a:t>irreducible cycle rate</a:t>
            </a:r>
            <a:r>
              <a:rPr lang="en-US" sz="3200" dirty="0" smtClean="0">
                <a:solidFill>
                  <a:srgbClr val="984807"/>
                </a:solidFill>
              </a:rPr>
              <a:t>)</a:t>
            </a:r>
            <a:endParaRPr lang="en-US" sz="3200" dirty="0">
              <a:solidFill>
                <a:srgbClr val="984807"/>
              </a:solidFill>
            </a:endParaRPr>
          </a:p>
        </p:txBody>
      </p:sp>
      <p:cxnSp>
        <p:nvCxnSpPr>
          <p:cNvPr id="7" name="Straight Connector 6"/>
          <p:cNvCxnSpPr/>
          <p:nvPr/>
        </p:nvCxnSpPr>
        <p:spPr>
          <a:xfrm>
            <a:off x="191685" y="646868"/>
            <a:ext cx="883251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4025400" y="77556"/>
            <a:ext cx="0" cy="6534874"/>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0331210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9717" y="4701220"/>
            <a:ext cx="8363520" cy="914753"/>
          </a:xfrm>
          <a:prstGeom prst="rect">
            <a:avLst/>
          </a:prstGeom>
        </p:spPr>
        <p:txBody>
          <a:bodyPr lIns="82945" tIns="41473" rIns="82945" bIns="41473">
            <a:spAutoFit/>
          </a:bodyPr>
          <a:lstStyle/>
          <a:p>
            <a:pPr>
              <a:buFont typeface="Wingdings" charset="2"/>
              <a:buNone/>
              <a:defRPr/>
            </a:pPr>
            <a:r>
              <a:rPr lang="en-US" dirty="0">
                <a:solidFill>
                  <a:srgbClr val="000090"/>
                </a:solidFill>
                <a:latin typeface="Times New Roman" pitchFamily="16" charset="0"/>
                <a:ea typeface="+mn-ea"/>
                <a:cs typeface="+mn-cs"/>
              </a:rPr>
              <a:t>Studied via method </a:t>
            </a:r>
            <a:r>
              <a:rPr lang="en-US" dirty="0" smtClean="0">
                <a:solidFill>
                  <a:srgbClr val="000090"/>
                </a:solidFill>
                <a:latin typeface="Times New Roman" pitchFamily="16" charset="0"/>
                <a:ea typeface="+mn-ea"/>
                <a:cs typeface="+mn-cs"/>
              </a:rPr>
              <a:t>1:  </a:t>
            </a:r>
            <a:r>
              <a:rPr lang="en-US" dirty="0">
                <a:solidFill>
                  <a:srgbClr val="000090"/>
                </a:solidFill>
                <a:latin typeface="Times New Roman" pitchFamily="16" charset="0"/>
                <a:ea typeface="+mn-ea"/>
                <a:cs typeface="+mn-cs"/>
              </a:rPr>
              <a:t>voltage sensitive dyes plus optical </a:t>
            </a:r>
            <a:r>
              <a:rPr lang="en-US" dirty="0" smtClean="0">
                <a:solidFill>
                  <a:srgbClr val="000090"/>
                </a:solidFill>
                <a:latin typeface="Times New Roman" pitchFamily="16" charset="0"/>
                <a:ea typeface="+mn-ea"/>
                <a:cs typeface="+mn-cs"/>
              </a:rPr>
              <a:t>imaging (VSDI)</a:t>
            </a:r>
            <a:endParaRPr lang="en-US" dirty="0">
              <a:solidFill>
                <a:srgbClr val="000090"/>
              </a:solidFill>
              <a:latin typeface="Times New Roman" pitchFamily="16" charset="0"/>
              <a:ea typeface="+mn-ea"/>
              <a:cs typeface="+mn-cs"/>
            </a:endParaRPr>
          </a:p>
          <a:p>
            <a:pPr marL="311045" indent="-311045">
              <a:buFont typeface="Arial" pitchFamily="34" charset="0"/>
              <a:buChar char="•"/>
              <a:defRPr/>
            </a:pPr>
            <a:r>
              <a:rPr lang="en-US" dirty="0">
                <a:solidFill>
                  <a:srgbClr val="000090"/>
                </a:solidFill>
                <a:latin typeface="Times New Roman" pitchFamily="16" charset="0"/>
                <a:ea typeface="+mn-ea"/>
                <a:cs typeface="+mn-cs"/>
              </a:rPr>
              <a:t>Voltage changes = color differences in the imaging</a:t>
            </a:r>
          </a:p>
          <a:p>
            <a:pPr marL="311045" indent="-311045">
              <a:buFont typeface="Arial" pitchFamily="34" charset="0"/>
              <a:buChar char="•"/>
              <a:defRPr/>
            </a:pPr>
            <a:r>
              <a:rPr lang="en-US" dirty="0">
                <a:solidFill>
                  <a:srgbClr val="000090"/>
                </a:solidFill>
                <a:latin typeface="Times New Roman" pitchFamily="16" charset="0"/>
                <a:ea typeface="+mn-ea"/>
                <a:cs typeface="+mn-cs"/>
              </a:rPr>
              <a:t>Voltage changes over time = changes in optical images = movies</a:t>
            </a:r>
          </a:p>
        </p:txBody>
      </p:sp>
      <p:pic>
        <p:nvPicPr>
          <p:cNvPr id="4" name="Picture 3"/>
          <p:cNvPicPr>
            <a:picLocks noChangeAspect="1"/>
          </p:cNvPicPr>
          <p:nvPr/>
        </p:nvPicPr>
        <p:blipFill>
          <a:blip r:embed="rId2"/>
          <a:stretch>
            <a:fillRect/>
          </a:stretch>
        </p:blipFill>
        <p:spPr>
          <a:xfrm>
            <a:off x="0" y="165174"/>
            <a:ext cx="9144000" cy="3966072"/>
          </a:xfrm>
          <a:prstGeom prst="rect">
            <a:avLst/>
          </a:prstGeom>
        </p:spPr>
      </p:pic>
    </p:spTree>
    <p:extLst>
      <p:ext uri="{BB962C8B-B14F-4D97-AF65-F5344CB8AC3E}">
        <p14:creationId xmlns:p14="http://schemas.microsoft.com/office/powerpoint/2010/main" val="255656861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4653" y="583193"/>
            <a:ext cx="8450263" cy="5078314"/>
          </a:xfrm>
          <a:prstGeom prst="rect">
            <a:avLst/>
          </a:prstGeom>
        </p:spPr>
        <p:txBody>
          <a:bodyPr wrap="square">
            <a:spAutoFit/>
          </a:bodyPr>
          <a:lstStyle/>
          <a:p>
            <a:r>
              <a:rPr lang="en-US" dirty="0"/>
              <a:t>The imaged cortical area was </a:t>
            </a:r>
            <a:r>
              <a:rPr lang="en-US" dirty="0" smtClean="0"/>
              <a:t>6x6 </a:t>
            </a:r>
            <a:r>
              <a:rPr lang="en-US" dirty="0"/>
              <a:t>mm, and sampling rate 200 Hz. </a:t>
            </a:r>
            <a:endParaRPr lang="en-US" dirty="0" smtClean="0"/>
          </a:p>
          <a:p>
            <a:endParaRPr lang="en-US" dirty="0"/>
          </a:p>
          <a:p>
            <a:r>
              <a:rPr lang="en-US" dirty="0" smtClean="0"/>
              <a:t>Three </a:t>
            </a:r>
            <a:r>
              <a:rPr lang="en-US" dirty="0"/>
              <a:t>distinct </a:t>
            </a:r>
            <a:r>
              <a:rPr lang="en-US" dirty="0" smtClean="0"/>
              <a:t>experimental conditions </a:t>
            </a:r>
            <a:r>
              <a:rPr lang="en-US" dirty="0"/>
              <a:t>lying along the continuum of states </a:t>
            </a:r>
            <a:r>
              <a:rPr lang="en-US" dirty="0" smtClean="0"/>
              <a:t>of arousal </a:t>
            </a:r>
            <a:r>
              <a:rPr lang="en-US" dirty="0"/>
              <a:t>were induced</a:t>
            </a:r>
            <a:r>
              <a:rPr lang="en-US" dirty="0" smtClean="0"/>
              <a:t>:</a:t>
            </a:r>
          </a:p>
          <a:p>
            <a:endParaRPr lang="en-US" dirty="0"/>
          </a:p>
          <a:p>
            <a:r>
              <a:rPr lang="en-US" dirty="0" smtClean="0"/>
              <a:t>(</a:t>
            </a:r>
            <a:r>
              <a:rPr lang="en-US" dirty="0"/>
              <a:t>1) in the first condition imaging </a:t>
            </a:r>
            <a:r>
              <a:rPr lang="en-US" dirty="0" smtClean="0"/>
              <a:t>was carried </a:t>
            </a:r>
            <a:r>
              <a:rPr lang="en-US" dirty="0"/>
              <a:t>out while the primate was under Ketamine </a:t>
            </a:r>
            <a:r>
              <a:rPr lang="en-US" dirty="0" smtClean="0"/>
              <a:t>anesthesia (</a:t>
            </a:r>
            <a:r>
              <a:rPr lang="en-US" dirty="0"/>
              <a:t>dose was set to achieve cortical inactivation, </a:t>
            </a:r>
            <a:r>
              <a:rPr lang="en-US" dirty="0" smtClean="0"/>
              <a:t>see Section </a:t>
            </a:r>
            <a:r>
              <a:rPr lang="en-US" dirty="0"/>
              <a:t>4). During imaging the monkeys’ eyes </a:t>
            </a:r>
            <a:r>
              <a:rPr lang="en-US" dirty="0" smtClean="0"/>
              <a:t>were covered </a:t>
            </a:r>
            <a:r>
              <a:rPr lang="en-US" dirty="0"/>
              <a:t>and the room dark. This condition was to </a:t>
            </a:r>
            <a:r>
              <a:rPr lang="en-US" dirty="0" smtClean="0"/>
              <a:t>serve as </a:t>
            </a:r>
            <a:r>
              <a:rPr lang="en-US" dirty="0"/>
              <a:t>a model of loss of consciousness. </a:t>
            </a:r>
            <a:endParaRPr lang="en-US" dirty="0" smtClean="0"/>
          </a:p>
          <a:p>
            <a:endParaRPr lang="en-US" dirty="0"/>
          </a:p>
          <a:p>
            <a:r>
              <a:rPr lang="en-US" dirty="0" smtClean="0"/>
              <a:t>(</a:t>
            </a:r>
            <a:r>
              <a:rPr lang="en-US" dirty="0"/>
              <a:t>2) In the </a:t>
            </a:r>
            <a:r>
              <a:rPr lang="en-US" dirty="0" smtClean="0"/>
              <a:t>second condition</a:t>
            </a:r>
            <a:r>
              <a:rPr lang="en-US" dirty="0"/>
              <a:t>, the primate was awake, with his eyes </a:t>
            </a:r>
            <a:r>
              <a:rPr lang="en-US" dirty="0" smtClean="0"/>
              <a:t>covered and </a:t>
            </a:r>
            <a:r>
              <a:rPr lang="en-US" dirty="0"/>
              <a:t>again the room was kept dark. This condition was </a:t>
            </a:r>
            <a:r>
              <a:rPr lang="en-US" dirty="0" smtClean="0"/>
              <a:t>to serve </a:t>
            </a:r>
            <a:r>
              <a:rPr lang="en-US" dirty="0"/>
              <a:t>as a model of drowsiness. </a:t>
            </a:r>
            <a:endParaRPr lang="en-US" dirty="0" smtClean="0"/>
          </a:p>
          <a:p>
            <a:endParaRPr lang="en-US" dirty="0"/>
          </a:p>
          <a:p>
            <a:r>
              <a:rPr lang="en-US" dirty="0" smtClean="0"/>
              <a:t>(</a:t>
            </a:r>
            <a:r>
              <a:rPr lang="en-US" dirty="0"/>
              <a:t>3) Finally, imaging </a:t>
            </a:r>
            <a:r>
              <a:rPr lang="en-US" dirty="0" smtClean="0"/>
              <a:t>took place </a:t>
            </a:r>
            <a:r>
              <a:rPr lang="en-US" dirty="0"/>
              <a:t>while the primate was awake and viewing </a:t>
            </a:r>
            <a:r>
              <a:rPr lang="en-US" dirty="0" smtClean="0"/>
              <a:t>simple stimuli </a:t>
            </a:r>
            <a:r>
              <a:rPr lang="en-US" dirty="0"/>
              <a:t>presented on a screen while fixating. This </a:t>
            </a:r>
            <a:r>
              <a:rPr lang="en-US" dirty="0" smtClean="0"/>
              <a:t>last condition </a:t>
            </a:r>
            <a:r>
              <a:rPr lang="en-US" dirty="0"/>
              <a:t>was to serve as a model of alertness. </a:t>
            </a:r>
            <a:endParaRPr lang="en-US" dirty="0" smtClean="0"/>
          </a:p>
          <a:p>
            <a:endParaRPr lang="en-US" dirty="0"/>
          </a:p>
          <a:p>
            <a:r>
              <a:rPr lang="en-US" dirty="0" smtClean="0"/>
              <a:t>In all conditions </a:t>
            </a:r>
            <a:r>
              <a:rPr lang="en-US" dirty="0"/>
              <a:t>the primate was seated in a monkey seat.</a:t>
            </a:r>
          </a:p>
        </p:txBody>
      </p:sp>
    </p:spTree>
    <p:extLst>
      <p:ext uri="{BB962C8B-B14F-4D97-AF65-F5344CB8AC3E}">
        <p14:creationId xmlns:p14="http://schemas.microsoft.com/office/powerpoint/2010/main" val="395645226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179780"/>
            <a:ext cx="9144000" cy="4646663"/>
          </a:xfrm>
          <a:prstGeom prst="rect">
            <a:avLst/>
          </a:prstGeom>
        </p:spPr>
      </p:pic>
      <p:sp>
        <p:nvSpPr>
          <p:cNvPr id="6" name="Rectangle 5"/>
          <p:cNvSpPr/>
          <p:nvPr/>
        </p:nvSpPr>
        <p:spPr>
          <a:xfrm>
            <a:off x="203808" y="5078804"/>
            <a:ext cx="8763817" cy="1631216"/>
          </a:xfrm>
          <a:prstGeom prst="rect">
            <a:avLst/>
          </a:prstGeom>
        </p:spPr>
        <p:txBody>
          <a:bodyPr wrap="square">
            <a:spAutoFit/>
          </a:bodyPr>
          <a:lstStyle/>
          <a:p>
            <a:r>
              <a:rPr lang="en-US" sz="2000" dirty="0"/>
              <a:t>A set of points originating </a:t>
            </a:r>
            <a:r>
              <a:rPr lang="en-US" sz="2000" dirty="0" smtClean="0"/>
              <a:t>from VSDI </a:t>
            </a:r>
            <a:r>
              <a:rPr lang="en-US" sz="2000" dirty="0"/>
              <a:t>movies (anesthetized cat V1) obtained by presenting oriented moving </a:t>
            </a:r>
            <a:r>
              <a:rPr lang="en-US" sz="2000" dirty="0" smtClean="0"/>
              <a:t>gratings of </a:t>
            </a:r>
            <a:r>
              <a:rPr lang="en-US" sz="2000" dirty="0"/>
              <a:t>6 evenly spaced orientations spanning the circle (0°-300°). Points were </a:t>
            </a:r>
            <a:r>
              <a:rPr lang="en-US" sz="2000" dirty="0" smtClean="0"/>
              <a:t>projected onto </a:t>
            </a:r>
            <a:r>
              <a:rPr lang="en-US" sz="2000" dirty="0"/>
              <a:t>the plane via PCA (each 1 second response (movie) is taken as one data point</a:t>
            </a:r>
            <a:r>
              <a:rPr lang="en-US" sz="2000" dirty="0" smtClean="0"/>
              <a:t>) and </a:t>
            </a:r>
            <a:r>
              <a:rPr lang="en-US" sz="2000" dirty="0"/>
              <a:t>color coded according to orientation. This resulted in a ring of clusters ordered </a:t>
            </a:r>
            <a:r>
              <a:rPr lang="en-US" sz="2000" dirty="0" smtClean="0"/>
              <a:t>by orientation</a:t>
            </a:r>
            <a:r>
              <a:rPr lang="en-US" sz="2000" dirty="0"/>
              <a:t>.</a:t>
            </a:r>
          </a:p>
        </p:txBody>
      </p:sp>
    </p:spTree>
    <p:extLst>
      <p:ext uri="{BB962C8B-B14F-4D97-AF65-F5344CB8AC3E}">
        <p14:creationId xmlns:p14="http://schemas.microsoft.com/office/powerpoint/2010/main" val="162551914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20404" y="1225657"/>
            <a:ext cx="6604000" cy="5410200"/>
          </a:xfrm>
          <a:prstGeom prst="rect">
            <a:avLst/>
          </a:prstGeom>
        </p:spPr>
      </p:pic>
      <p:sp>
        <p:nvSpPr>
          <p:cNvPr id="4" name="Rectangle 3"/>
          <p:cNvSpPr/>
          <p:nvPr/>
        </p:nvSpPr>
        <p:spPr>
          <a:xfrm>
            <a:off x="-2" y="111010"/>
            <a:ext cx="9144001" cy="1200329"/>
          </a:xfrm>
          <a:prstGeom prst="rect">
            <a:avLst/>
          </a:prstGeom>
        </p:spPr>
        <p:txBody>
          <a:bodyPr wrap="square">
            <a:spAutoFit/>
          </a:bodyPr>
          <a:lstStyle/>
          <a:p>
            <a:r>
              <a:rPr lang="en-US" dirty="0"/>
              <a:t>(b-c) Schematic depiction of 2 possible scenarios which </a:t>
            </a:r>
            <a:r>
              <a:rPr lang="en-US" dirty="0" smtClean="0"/>
              <a:t>could </a:t>
            </a:r>
            <a:r>
              <a:rPr lang="en-US" dirty="0"/>
              <a:t>result if </a:t>
            </a:r>
            <a:r>
              <a:rPr lang="en-US" dirty="0" smtClean="0"/>
              <a:t>the underlying cortical </a:t>
            </a:r>
            <a:r>
              <a:rPr lang="en-US" dirty="0"/>
              <a:t>activity space </a:t>
            </a:r>
            <a:r>
              <a:rPr lang="en-US" dirty="0" smtClean="0"/>
              <a:t>would </a:t>
            </a:r>
            <a:r>
              <a:rPr lang="en-US" dirty="0"/>
              <a:t>have been sampled </a:t>
            </a:r>
            <a:r>
              <a:rPr lang="en-US" dirty="0" smtClean="0"/>
              <a:t>densely </a:t>
            </a:r>
            <a:r>
              <a:rPr lang="en-US" dirty="0"/>
              <a:t>(i.e. </a:t>
            </a:r>
            <a:r>
              <a:rPr lang="en-US" dirty="0" smtClean="0"/>
              <a:t>more samples &amp; more sampled orientations). (b) the apparent ring structure in A disappears </a:t>
            </a:r>
            <a:r>
              <a:rPr lang="en-US" dirty="0"/>
              <a:t>(c) the apparent ring structure in A persists.</a:t>
            </a:r>
          </a:p>
        </p:txBody>
      </p:sp>
    </p:spTree>
    <p:extLst>
      <p:ext uri="{BB962C8B-B14F-4D97-AF65-F5344CB8AC3E}">
        <p14:creationId xmlns:p14="http://schemas.microsoft.com/office/powerpoint/2010/main" val="289962431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790536" y="0"/>
            <a:ext cx="4189089" cy="6858000"/>
          </a:xfrm>
          <a:prstGeom prst="rect">
            <a:avLst/>
          </a:prstGeom>
        </p:spPr>
      </p:pic>
      <p:sp>
        <p:nvSpPr>
          <p:cNvPr id="3" name="Rectangle 2"/>
          <p:cNvSpPr/>
          <p:nvPr/>
        </p:nvSpPr>
        <p:spPr>
          <a:xfrm>
            <a:off x="109746" y="78399"/>
            <a:ext cx="4389747" cy="6694142"/>
          </a:xfrm>
          <a:prstGeom prst="rect">
            <a:avLst/>
          </a:prstGeom>
        </p:spPr>
        <p:txBody>
          <a:bodyPr wrap="square">
            <a:spAutoFit/>
          </a:bodyPr>
          <a:lstStyle/>
          <a:p>
            <a:r>
              <a:rPr lang="en-US" sz="1300" dirty="0" smtClean="0"/>
              <a:t>Fig. 5 Generating a filtration from a set of points (a–h). Several stages of growing a maximal complex from a set of points (i.e. producing a filtration). Numeral at bottom of each figure indicates the scale parameter </a:t>
            </a:r>
            <a:r>
              <a:rPr lang="en-US" sz="1300" dirty="0" err="1" smtClean="0"/>
              <a:t>ɛ</a:t>
            </a:r>
            <a:r>
              <a:rPr lang="en-US" sz="1300" dirty="0" smtClean="0"/>
              <a:t> (arbitrary units). The set of points originates from VSDI movies (anesthetized cat V1—see Sharon and </a:t>
            </a:r>
            <a:r>
              <a:rPr lang="en-US" sz="1300" dirty="0" err="1" smtClean="0"/>
              <a:t>Grinvald</a:t>
            </a:r>
            <a:r>
              <a:rPr lang="en-US" sz="1300" dirty="0" smtClean="0"/>
              <a:t> 2002 for details) obtained by presenting oriented moving gratings of six evenly spaced orientations spanning the entire range (0°, 60°, 180°, 240°, 300°). Points were projected onto the first two principle components of the data and color coded according to orientation. This resulted in a ring of clusters ordered by orientation. The points were triangulated using the Delaunay method, resulting in a convex </a:t>
            </a:r>
            <a:r>
              <a:rPr lang="en-US" sz="1300" dirty="0" err="1" smtClean="0"/>
              <a:t>simplicial</a:t>
            </a:r>
            <a:r>
              <a:rPr lang="en-US" sz="1300" dirty="0" smtClean="0"/>
              <a:t> complex. Next, a series of </a:t>
            </a:r>
            <a:r>
              <a:rPr lang="en-US" sz="1300" dirty="0" err="1" smtClean="0"/>
              <a:t>simplicial</a:t>
            </a:r>
            <a:r>
              <a:rPr lang="en-US" sz="1300" dirty="0" smtClean="0"/>
              <a:t> complexes (a filtration) was obtained by applying a metric threshold. Starting with the initial complex, the set of points (vertices), the scale parameter was incrementally increased. At various stages along this progression, the scale parameter equaled the length of an edge connecting two vertices in the triangulation. At this point this edge was added to the complex. As soon as all edges comprising a triangle were added to the complex, so was its face (the area of the triangle). This resulted in a series of complexes—one for each value of the threshold (scale) in which a simplex (edge or surface) was added to the complex. The region of topological interest starts the moment points form a single component (i.e. c in which </a:t>
            </a:r>
            <a:r>
              <a:rPr lang="en-US" sz="1300" dirty="0" err="1" smtClean="0"/>
              <a:t>ɛ</a:t>
            </a:r>
            <a:r>
              <a:rPr lang="en-US" sz="1300" dirty="0" smtClean="0"/>
              <a:t> = 0.199, see text for explanation) and continues up until the maximal complex is formed (i.e. h—</a:t>
            </a:r>
            <a:r>
              <a:rPr lang="en-US" sz="1300" dirty="0" err="1" smtClean="0"/>
              <a:t>ɛ</a:t>
            </a:r>
            <a:r>
              <a:rPr lang="en-US" sz="1300" dirty="0" smtClean="0"/>
              <a:t> = 0.397). Note that during most of this interval the complexes exhibit a ring structure—the length of the region of interest is 0.397–0.199 = 0.198; the ring structure first appears at </a:t>
            </a:r>
            <a:r>
              <a:rPr lang="en-US" sz="1300" dirty="0" err="1" smtClean="0"/>
              <a:t>ɛ</a:t>
            </a:r>
            <a:r>
              <a:rPr lang="en-US" sz="1300" dirty="0" smtClean="0"/>
              <a:t> = 0.204 (i.e. d), and is persists along the interval 0.397–0.204 = 0.193 (i.e. d–h); thus the ring structure persists in 97% of the interest interval (i.e. 0.193/0.198)</a:t>
            </a:r>
            <a:endParaRPr lang="en-US" sz="1300" dirty="0"/>
          </a:p>
        </p:txBody>
      </p:sp>
    </p:spTree>
    <p:extLst>
      <p:ext uri="{BB962C8B-B14F-4D97-AF65-F5344CB8AC3E}">
        <p14:creationId xmlns:p14="http://schemas.microsoft.com/office/powerpoint/2010/main" val="345331612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7363" y="188575"/>
            <a:ext cx="7838834" cy="3416320"/>
          </a:xfrm>
          <a:prstGeom prst="rect">
            <a:avLst/>
          </a:prstGeom>
        </p:spPr>
        <p:txBody>
          <a:bodyPr wrap="square">
            <a:spAutoFit/>
          </a:bodyPr>
          <a:lstStyle/>
          <a:p>
            <a:r>
              <a:rPr lang="en-US" dirty="0"/>
              <a:t>T</a:t>
            </a:r>
            <a:r>
              <a:rPr lang="en-US" dirty="0" smtClean="0"/>
              <a:t>he dual nature </a:t>
            </a:r>
            <a:r>
              <a:rPr lang="en-US" dirty="0"/>
              <a:t>of representational capacity, that is, the </a:t>
            </a:r>
            <a:r>
              <a:rPr lang="en-US" dirty="0" smtClean="0"/>
              <a:t>coupling between </a:t>
            </a:r>
            <a:r>
              <a:rPr lang="en-US" dirty="0"/>
              <a:t>the complexity of activity and the complexity </a:t>
            </a:r>
            <a:r>
              <a:rPr lang="en-US" dirty="0" smtClean="0"/>
              <a:t>of activity </a:t>
            </a:r>
            <a:r>
              <a:rPr lang="en-US" dirty="0"/>
              <a:t>space. </a:t>
            </a:r>
            <a:endParaRPr lang="en-US" dirty="0" smtClean="0"/>
          </a:p>
          <a:p>
            <a:endParaRPr lang="en-US" dirty="0"/>
          </a:p>
          <a:p>
            <a:r>
              <a:rPr lang="en-US" dirty="0" smtClean="0"/>
              <a:t>The </a:t>
            </a:r>
            <a:r>
              <a:rPr lang="en-US" dirty="0"/>
              <a:t>idea was to first construct a </a:t>
            </a:r>
            <a:r>
              <a:rPr lang="en-US" dirty="0" smtClean="0"/>
              <a:t>function defined </a:t>
            </a:r>
            <a:r>
              <a:rPr lang="en-US" dirty="0"/>
              <a:t>over movie space which was sensitive to </a:t>
            </a:r>
            <a:r>
              <a:rPr lang="en-US" dirty="0" smtClean="0"/>
              <a:t>the complexity </a:t>
            </a:r>
            <a:r>
              <a:rPr lang="en-US" dirty="0"/>
              <a:t>of structure of instances of activity (which </a:t>
            </a:r>
            <a:r>
              <a:rPr lang="en-US" dirty="0" smtClean="0"/>
              <a:t>we will </a:t>
            </a:r>
            <a:r>
              <a:rPr lang="en-US" dirty="0"/>
              <a:t>refer to as a state indicator function or SIF)—in </a:t>
            </a:r>
            <a:r>
              <a:rPr lang="en-US" dirty="0" smtClean="0"/>
              <a:t>this case </a:t>
            </a:r>
            <a:r>
              <a:rPr lang="en-US" dirty="0"/>
              <a:t>second long VSDI movies.6  Thus, according to </a:t>
            </a:r>
            <a:r>
              <a:rPr lang="en-US" dirty="0" smtClean="0"/>
              <a:t>our hypothesis</a:t>
            </a:r>
            <a:r>
              <a:rPr lang="en-US" dirty="0"/>
              <a:t>, such a function should be able to </a:t>
            </a:r>
            <a:r>
              <a:rPr lang="en-US" dirty="0" smtClean="0"/>
              <a:t>classify activity </a:t>
            </a:r>
            <a:r>
              <a:rPr lang="en-US" dirty="0"/>
              <a:t>(movies) according to state of arousal (</a:t>
            </a:r>
            <a:r>
              <a:rPr lang="en-US" dirty="0" smtClean="0"/>
              <a:t>experimental condition</a:t>
            </a:r>
            <a:r>
              <a:rPr lang="en-US" dirty="0"/>
              <a:t>) by their complexity. Ideally, such a </a:t>
            </a:r>
            <a:r>
              <a:rPr lang="en-US" dirty="0" smtClean="0"/>
              <a:t>function could </a:t>
            </a:r>
            <a:r>
              <a:rPr lang="en-US" dirty="0"/>
              <a:t>serve as a continuous measure of arousal. Thus, </a:t>
            </a:r>
            <a:r>
              <a:rPr lang="en-US" dirty="0" smtClean="0"/>
              <a:t>clear cut </a:t>
            </a:r>
            <a:r>
              <a:rPr lang="en-US" dirty="0"/>
              <a:t>states of arousal, for example a given level </a:t>
            </a:r>
            <a:r>
              <a:rPr lang="en-US" dirty="0" smtClean="0"/>
              <a:t>of anesthesia</a:t>
            </a:r>
            <a:r>
              <a:rPr lang="en-US" dirty="0"/>
              <a:t>, would be associated with a characteristic </a:t>
            </a:r>
            <a:r>
              <a:rPr lang="en-US" dirty="0" smtClean="0"/>
              <a:t>value </a:t>
            </a:r>
            <a:r>
              <a:rPr lang="en-US" dirty="0"/>
              <a:t> of the SIF.7  By the same token</a:t>
            </a:r>
            <a:r>
              <a:rPr lang="en-US" dirty="0" smtClean="0"/>
              <a:t>, deviance </a:t>
            </a:r>
            <a:r>
              <a:rPr lang="en-US" dirty="0"/>
              <a:t>from the </a:t>
            </a:r>
            <a:r>
              <a:rPr lang="en-US" dirty="0" smtClean="0"/>
              <a:t>characteristic value </a:t>
            </a:r>
            <a:r>
              <a:rPr lang="en-US" dirty="0"/>
              <a:t>would indicate a shift in state of arousal.</a:t>
            </a:r>
          </a:p>
        </p:txBody>
      </p:sp>
      <p:sp>
        <p:nvSpPr>
          <p:cNvPr id="3" name="Rectangle 2"/>
          <p:cNvSpPr/>
          <p:nvPr/>
        </p:nvSpPr>
        <p:spPr>
          <a:xfrm>
            <a:off x="517363" y="4261742"/>
            <a:ext cx="8481619" cy="1754327"/>
          </a:xfrm>
          <a:prstGeom prst="rect">
            <a:avLst/>
          </a:prstGeom>
        </p:spPr>
        <p:txBody>
          <a:bodyPr wrap="square">
            <a:spAutoFit/>
          </a:bodyPr>
          <a:lstStyle/>
          <a:p>
            <a:r>
              <a:rPr lang="en-US" dirty="0"/>
              <a:t>The reason for segmenting data into second long movies is that </a:t>
            </a:r>
            <a:r>
              <a:rPr lang="en-US" dirty="0" smtClean="0"/>
              <a:t>EEG measurements </a:t>
            </a:r>
            <a:r>
              <a:rPr lang="en-US" dirty="0"/>
              <a:t>indicate that arousal related phenomena occur (that is </a:t>
            </a:r>
            <a:r>
              <a:rPr lang="en-US" dirty="0" smtClean="0"/>
              <a:t>to say</a:t>
            </a:r>
            <a:r>
              <a:rPr lang="en-US" dirty="0"/>
              <a:t>, can be detected) at this time scale. The exact duration (a </a:t>
            </a:r>
            <a:r>
              <a:rPr lang="en-US" dirty="0" smtClean="0"/>
              <a:t>second rather </a:t>
            </a:r>
            <a:r>
              <a:rPr lang="en-US" dirty="0"/>
              <a:t>than 2, 3 or 5) was chosen as </a:t>
            </a:r>
            <a:r>
              <a:rPr lang="en-US" dirty="0" smtClean="0"/>
              <a:t>a compromise </a:t>
            </a:r>
            <a:r>
              <a:rPr lang="en-US" dirty="0"/>
              <a:t>between </a:t>
            </a:r>
            <a:r>
              <a:rPr lang="en-US" dirty="0" smtClean="0"/>
              <a:t>the number </a:t>
            </a:r>
            <a:r>
              <a:rPr lang="en-US" dirty="0"/>
              <a:t>of resulting points (which decreases as the duration of </a:t>
            </a:r>
            <a:r>
              <a:rPr lang="en-US" dirty="0" smtClean="0"/>
              <a:t>each movie </a:t>
            </a:r>
            <a:r>
              <a:rPr lang="en-US" dirty="0"/>
              <a:t>is increased) and the ability to detect state </a:t>
            </a:r>
            <a:r>
              <a:rPr lang="en-US" dirty="0" smtClean="0"/>
              <a:t>dependent differences </a:t>
            </a:r>
            <a:r>
              <a:rPr lang="en-US" dirty="0"/>
              <a:t>in the VSDI data.</a:t>
            </a:r>
          </a:p>
        </p:txBody>
      </p:sp>
    </p:spTree>
    <p:extLst>
      <p:ext uri="{BB962C8B-B14F-4D97-AF65-F5344CB8AC3E}">
        <p14:creationId xmlns:p14="http://schemas.microsoft.com/office/powerpoint/2010/main" val="364340067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05495" y="1284499"/>
            <a:ext cx="7760446" cy="3139321"/>
          </a:xfrm>
          <a:prstGeom prst="rect">
            <a:avLst/>
          </a:prstGeom>
        </p:spPr>
        <p:txBody>
          <a:bodyPr wrap="square">
            <a:spAutoFit/>
          </a:bodyPr>
          <a:lstStyle/>
          <a:p>
            <a:r>
              <a:rPr lang="en-US" dirty="0"/>
              <a:t>Each recorded frame represented the </a:t>
            </a:r>
            <a:r>
              <a:rPr lang="en-US" dirty="0" smtClean="0"/>
              <a:t>instantaneous pattern </a:t>
            </a:r>
            <a:r>
              <a:rPr lang="en-US" dirty="0"/>
              <a:t>of activity over a large patch of cortex (</a:t>
            </a:r>
            <a:r>
              <a:rPr lang="en-US" dirty="0" smtClean="0"/>
              <a:t>6x6 </a:t>
            </a:r>
            <a:r>
              <a:rPr lang="en-US" dirty="0"/>
              <a:t>mm </a:t>
            </a:r>
            <a:r>
              <a:rPr lang="en-US" dirty="0" smtClean="0"/>
              <a:t>in size</a:t>
            </a:r>
            <a:r>
              <a:rPr lang="en-US" dirty="0"/>
              <a:t>; size of each pixel is 60 by 60 </a:t>
            </a:r>
            <a:r>
              <a:rPr lang="en-US" dirty="0" err="1"/>
              <a:t>μm</a:t>
            </a:r>
            <a:r>
              <a:rPr lang="en-US" dirty="0"/>
              <a:t>). Data was </a:t>
            </a:r>
            <a:r>
              <a:rPr lang="en-US" dirty="0" smtClean="0"/>
              <a:t>normalized by </a:t>
            </a:r>
            <a:r>
              <a:rPr lang="en-US" dirty="0"/>
              <a:t>the pattern of illumination (i.e.—the average frame). </a:t>
            </a:r>
            <a:r>
              <a:rPr lang="en-US" dirty="0" smtClean="0"/>
              <a:t>Then data </a:t>
            </a:r>
            <a:r>
              <a:rPr lang="en-US" dirty="0"/>
              <a:t>was corrected for dye bleaching by fitting a </a:t>
            </a:r>
            <a:r>
              <a:rPr lang="en-US" dirty="0" smtClean="0"/>
              <a:t>general exponent</a:t>
            </a:r>
            <a:r>
              <a:rPr lang="en-US" dirty="0"/>
              <a:t>. Next, data was cleaned for breathing </a:t>
            </a:r>
            <a:r>
              <a:rPr lang="en-US" dirty="0" smtClean="0"/>
              <a:t>artifacts through </a:t>
            </a:r>
            <a:r>
              <a:rPr lang="en-US" dirty="0"/>
              <a:t>high-pass temporal filtering above 0.5 Hz. </a:t>
            </a:r>
            <a:r>
              <a:rPr lang="en-US" dirty="0" smtClean="0"/>
              <a:t>Heart artifacts </a:t>
            </a:r>
            <a:r>
              <a:rPr lang="en-US" dirty="0"/>
              <a:t>were removed by first averaging optics </a:t>
            </a:r>
            <a:r>
              <a:rPr lang="en-US" dirty="0" smtClean="0"/>
              <a:t>triggered on </a:t>
            </a:r>
            <a:r>
              <a:rPr lang="en-US" dirty="0"/>
              <a:t>ECG and then subtracting the average heart pattern </a:t>
            </a:r>
            <a:r>
              <a:rPr lang="en-US" dirty="0" smtClean="0"/>
              <a:t>for each </a:t>
            </a:r>
            <a:r>
              <a:rPr lang="en-US" dirty="0"/>
              <a:t>pixel again triggering on the ECG (as in </a:t>
            </a:r>
            <a:r>
              <a:rPr lang="en-US" dirty="0" err="1"/>
              <a:t>Arieli</a:t>
            </a:r>
            <a:r>
              <a:rPr lang="en-US" dirty="0"/>
              <a:t> et al</a:t>
            </a:r>
            <a:r>
              <a:rPr lang="en-US" dirty="0" smtClean="0"/>
              <a:t>. </a:t>
            </a:r>
            <a:r>
              <a:rPr lang="fr-FR" dirty="0" smtClean="0"/>
              <a:t>1995</a:t>
            </a:r>
            <a:r>
              <a:rPr lang="fr-FR" dirty="0"/>
              <a:t>, 1996; </a:t>
            </a:r>
            <a:r>
              <a:rPr lang="fr-FR" dirty="0" err="1"/>
              <a:t>Tsodyks</a:t>
            </a:r>
            <a:r>
              <a:rPr lang="fr-FR" dirty="0"/>
              <a:t> et al. 1999; </a:t>
            </a:r>
            <a:r>
              <a:rPr lang="fr-FR" dirty="0" err="1"/>
              <a:t>Kenet</a:t>
            </a:r>
            <a:r>
              <a:rPr lang="fr-FR" dirty="0"/>
              <a:t> et al. 2003). </a:t>
            </a:r>
            <a:endParaRPr lang="fr-FR" dirty="0" smtClean="0"/>
          </a:p>
          <a:p>
            <a:endParaRPr lang="fr-FR" dirty="0"/>
          </a:p>
          <a:p>
            <a:r>
              <a:rPr lang="fr-FR" dirty="0" smtClean="0"/>
              <a:t>All </a:t>
            </a:r>
            <a:r>
              <a:rPr lang="fr-FR" dirty="0" err="1" smtClean="0"/>
              <a:t>experiments</a:t>
            </a:r>
            <a:r>
              <a:rPr lang="fr-FR" dirty="0" smtClean="0"/>
              <a:t> </a:t>
            </a:r>
            <a:r>
              <a:rPr lang="fr-FR" dirty="0" err="1"/>
              <a:t>were</a:t>
            </a:r>
            <a:r>
              <a:rPr lang="fr-FR" dirty="0"/>
              <a:t> </a:t>
            </a:r>
            <a:r>
              <a:rPr lang="fr-FR" dirty="0" err="1"/>
              <a:t>performed</a:t>
            </a:r>
            <a:r>
              <a:rPr lang="fr-FR" dirty="0"/>
              <a:t> in strict accordance </a:t>
            </a:r>
            <a:r>
              <a:rPr lang="fr-FR" dirty="0" err="1"/>
              <a:t>with</a:t>
            </a:r>
            <a:r>
              <a:rPr lang="fr-FR" dirty="0"/>
              <a:t> </a:t>
            </a:r>
            <a:r>
              <a:rPr lang="fr-FR" dirty="0" err="1" smtClean="0"/>
              <a:t>institutional</a:t>
            </a:r>
            <a:r>
              <a:rPr lang="fr-FR" dirty="0" smtClean="0"/>
              <a:t> and </a:t>
            </a:r>
            <a:r>
              <a:rPr lang="fr-FR" dirty="0"/>
              <a:t>NIH guidelines.</a:t>
            </a:r>
            <a:endParaRPr lang="en-US" dirty="0"/>
          </a:p>
        </p:txBody>
      </p:sp>
    </p:spTree>
    <p:extLst>
      <p:ext uri="{BB962C8B-B14F-4D97-AF65-F5344CB8AC3E}">
        <p14:creationId xmlns:p14="http://schemas.microsoft.com/office/powerpoint/2010/main" val="18772688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89646"/>
            <a:ext cx="9052560" cy="3463029"/>
          </a:xfrm>
          <a:prstGeom prst="rect">
            <a:avLst/>
          </a:prstGeom>
        </p:spPr>
      </p:pic>
      <p:pic>
        <p:nvPicPr>
          <p:cNvPr id="3" name="Picture 2"/>
          <p:cNvPicPr>
            <a:picLocks noChangeAspect="1"/>
          </p:cNvPicPr>
          <p:nvPr/>
        </p:nvPicPr>
        <p:blipFill>
          <a:blip r:embed="rId4"/>
          <a:stretch>
            <a:fillRect/>
          </a:stretch>
        </p:blipFill>
        <p:spPr>
          <a:xfrm>
            <a:off x="50982" y="3956774"/>
            <a:ext cx="9070848" cy="2717191"/>
          </a:xfrm>
          <a:prstGeom prst="rect">
            <a:avLst/>
          </a:prstGeom>
        </p:spPr>
      </p:pic>
    </p:spTree>
    <p:extLst>
      <p:ext uri="{BB962C8B-B14F-4D97-AF65-F5344CB8AC3E}">
        <p14:creationId xmlns:p14="http://schemas.microsoft.com/office/powerpoint/2010/main" val="397168064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2000" y="0"/>
            <a:ext cx="7597378" cy="6858000"/>
          </a:xfrm>
          <a:prstGeom prst="rect">
            <a:avLst/>
          </a:prstGeom>
        </p:spPr>
      </p:pic>
    </p:spTree>
    <p:extLst>
      <p:ext uri="{BB962C8B-B14F-4D97-AF65-F5344CB8AC3E}">
        <p14:creationId xmlns:p14="http://schemas.microsoft.com/office/powerpoint/2010/main" val="158519382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862620" y="0"/>
            <a:ext cx="2693900" cy="6858000"/>
          </a:xfrm>
          <a:prstGeom prst="rect">
            <a:avLst/>
          </a:prstGeom>
        </p:spPr>
      </p:pic>
      <p:sp>
        <p:nvSpPr>
          <p:cNvPr id="3" name="Rectangle 2"/>
          <p:cNvSpPr/>
          <p:nvPr/>
        </p:nvSpPr>
        <p:spPr>
          <a:xfrm>
            <a:off x="263581" y="774845"/>
            <a:ext cx="4572000" cy="4524316"/>
          </a:xfrm>
          <a:prstGeom prst="rect">
            <a:avLst/>
          </a:prstGeom>
        </p:spPr>
        <p:txBody>
          <a:bodyPr>
            <a:spAutoFit/>
          </a:bodyPr>
          <a:lstStyle/>
          <a:p>
            <a:r>
              <a:rPr lang="en-US" dirty="0" smtClean="0"/>
              <a:t>Fig. 7</a:t>
            </a:r>
          </a:p>
          <a:p>
            <a:r>
              <a:rPr lang="en-US" dirty="0" smtClean="0"/>
              <a:t>The state dependent complexity of cortical activity spaces (modeled by level set manifolds) as measured by persistent homology. (a–c) Bottom Each curve is an average of 100 computations of </a:t>
            </a:r>
            <a:r>
              <a:rPr lang="en-US" dirty="0" err="1" smtClean="0"/>
              <a:t>Betti</a:t>
            </a:r>
            <a:r>
              <a:rPr lang="en-US" dirty="0" smtClean="0"/>
              <a:t> numbers as a function of normalized scale (a–c) top: The distribution of the </a:t>
            </a:r>
            <a:r>
              <a:rPr lang="en-US" dirty="0" err="1" smtClean="0"/>
              <a:t>Betti</a:t>
            </a:r>
            <a:r>
              <a:rPr lang="en-US" dirty="0" smtClean="0"/>
              <a:t> graphs integrals (i.e. area under the graph—mean ± SE). Note that all comparisons were significant (p &lt;&lt; 0.001 using ANOVA; post hoc analysis p &lt;&lt; 0.001 using Mann Whitney for all nine comparisons). For all scales shown the zero </a:t>
            </a:r>
            <a:r>
              <a:rPr lang="en-US" dirty="0" err="1" smtClean="0"/>
              <a:t>Betti</a:t>
            </a:r>
            <a:r>
              <a:rPr lang="en-US" dirty="0" smtClean="0"/>
              <a:t> number β 0 was 1 (indicating that given the covering by landmarks the data set consisted of a single component)</a:t>
            </a:r>
            <a:endParaRPr lang="en-US" dirty="0"/>
          </a:p>
        </p:txBody>
      </p:sp>
    </p:spTree>
    <p:extLst>
      <p:ext uri="{BB962C8B-B14F-4D97-AF65-F5344CB8AC3E}">
        <p14:creationId xmlns:p14="http://schemas.microsoft.com/office/powerpoint/2010/main" val="415901606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3500" y="55620"/>
            <a:ext cx="9004300" cy="5448300"/>
          </a:xfrm>
          <a:prstGeom prst="rect">
            <a:avLst/>
          </a:prstGeom>
        </p:spPr>
      </p:pic>
      <p:sp>
        <p:nvSpPr>
          <p:cNvPr id="3" name="Rectangle 2"/>
          <p:cNvSpPr/>
          <p:nvPr/>
        </p:nvSpPr>
        <p:spPr>
          <a:xfrm>
            <a:off x="63500" y="5465833"/>
            <a:ext cx="9080500" cy="1446550"/>
          </a:xfrm>
          <a:prstGeom prst="rect">
            <a:avLst/>
          </a:prstGeom>
        </p:spPr>
        <p:txBody>
          <a:bodyPr wrap="square">
            <a:spAutoFit/>
          </a:bodyPr>
          <a:lstStyle/>
          <a:p>
            <a:r>
              <a:rPr lang="en-US" sz="1100" dirty="0" smtClean="0"/>
              <a:t>Fig. 8 The origin of homological structure in activity spaces. In this case we consider a scenario in which a neuronal system is to represent two variables. (a) An artificial joint probability distribution of the two variables. Note that there are several combinations of variables which have zero probability. (b) A random sample of 104 points drawn from (a). Variable combinations of zero probability results in holes in the distribution. In essence, such distributions are provided to neuronal systems via the sensory organs (receptor arrays) (c) The first </a:t>
            </a:r>
            <a:r>
              <a:rPr lang="en-US" sz="1100" dirty="0" err="1" smtClean="0"/>
              <a:t>Betti</a:t>
            </a:r>
            <a:r>
              <a:rPr lang="en-US" sz="1100" dirty="0" smtClean="0"/>
              <a:t> graph of the point cloud in (b). Dense samples such as this allow for the estimate of the topology and homology of the underlying distribution. Accordingly, similar information can be used to estimate and reconstruct this structure. (d) A schematic depiction of the reconstruction of the structure of ‘a’ using the points in ‘b’ which preserves the homological structure (i.e. the five one-holes) of ‘a’. (e) A schematic representation of the geometry of the neuronal activity space generated. In this space, volume is allocated according to probability. Accordingly, the high density areas in ‘a’ occupy more of the overall area in ‘e’, whereas the non zero low density areas occupy less</a:t>
            </a:r>
            <a:endParaRPr lang="en-US" sz="1100" dirty="0"/>
          </a:p>
        </p:txBody>
      </p:sp>
    </p:spTree>
    <p:extLst>
      <p:ext uri="{BB962C8B-B14F-4D97-AF65-F5344CB8AC3E}">
        <p14:creationId xmlns:p14="http://schemas.microsoft.com/office/powerpoint/2010/main" val="16662456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33400"/>
            <a:ext cx="9144000" cy="5790669"/>
          </a:xfrm>
          <a:prstGeom prst="rect">
            <a:avLst/>
          </a:prstGeom>
        </p:spPr>
      </p:pic>
    </p:spTree>
    <p:extLst>
      <p:ext uri="{BB962C8B-B14F-4D97-AF65-F5344CB8AC3E}">
        <p14:creationId xmlns:p14="http://schemas.microsoft.com/office/powerpoint/2010/main" val="231781476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3200" dirty="0"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8110</TotalTime>
  <Words>4617</Words>
  <Application>Microsoft Office PowerPoint</Application>
  <PresentationFormat>On-screen Show (4:3)</PresentationFormat>
  <Paragraphs>556</Paragraphs>
  <Slides>82</Slides>
  <Notes>14</Notes>
  <HiddenSlides>3</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82</vt:i4>
      </vt:variant>
    </vt:vector>
  </HeadingPairs>
  <TitlesOfParts>
    <vt:vector size="90" baseType="lpstr">
      <vt:lpstr>ＭＳ Ｐゴシック</vt:lpstr>
      <vt:lpstr>Arial</vt:lpstr>
      <vt:lpstr>Calibri</vt:lpstr>
      <vt:lpstr>msgothic</vt:lpstr>
      <vt:lpstr>Symbol</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Where do we get distances from?</vt:lpstr>
      <vt:lpstr>PowerPoint Presentation</vt:lpstr>
      <vt:lpstr>PowerPoint Presentation</vt:lpstr>
      <vt:lpstr>Perfectly “tree-like” distances</vt:lpstr>
      <vt:lpstr>Perfectly “tree-like” distances</vt:lpstr>
      <vt:lpstr>Perfectly “tree-like” distances</vt:lpstr>
      <vt:lpstr>Perfectly “tree-like” distances</vt:lpstr>
      <vt:lpstr>Perfectly “tree-like” distances</vt:lpstr>
      <vt:lpstr>Perfectly “tree-like” distances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I Darcy</dc:creator>
  <cp:keywords/>
  <dc:description/>
  <cp:lastModifiedBy>Darcy, Isabel K</cp:lastModifiedBy>
  <cp:revision>114</cp:revision>
  <dcterms:created xsi:type="dcterms:W3CDTF">2013-11-08T02:36:41Z</dcterms:created>
  <dcterms:modified xsi:type="dcterms:W3CDTF">2017-03-02T15:14:45Z</dcterms:modified>
  <cp:category/>
</cp:coreProperties>
</file>