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438" r:id="rId2"/>
    <p:sldId id="439" r:id="rId3"/>
    <p:sldId id="440" r:id="rId4"/>
    <p:sldId id="441" r:id="rId5"/>
    <p:sldId id="442" r:id="rId6"/>
    <p:sldId id="443" r:id="rId7"/>
    <p:sldId id="444" r:id="rId8"/>
    <p:sldId id="445" r:id="rId9"/>
    <p:sldId id="446" r:id="rId10"/>
    <p:sldId id="447" r:id="rId11"/>
    <p:sldId id="448" r:id="rId12"/>
    <p:sldId id="449" r:id="rId13"/>
    <p:sldId id="450" r:id="rId14"/>
    <p:sldId id="451" r:id="rId15"/>
    <p:sldId id="452" r:id="rId16"/>
    <p:sldId id="453" r:id="rId17"/>
    <p:sldId id="454" r:id="rId18"/>
    <p:sldId id="455" r:id="rId19"/>
    <p:sldId id="456" r:id="rId20"/>
    <p:sldId id="457" r:id="rId21"/>
    <p:sldId id="466" r:id="rId22"/>
    <p:sldId id="458" r:id="rId23"/>
    <p:sldId id="459" r:id="rId24"/>
    <p:sldId id="460" r:id="rId25"/>
    <p:sldId id="461" r:id="rId26"/>
    <p:sldId id="462" r:id="rId27"/>
    <p:sldId id="463" r:id="rId28"/>
    <p:sldId id="464" r:id="rId29"/>
    <p:sldId id="465" r:id="rId30"/>
    <p:sldId id="467" r:id="rId31"/>
    <p:sldId id="468" r:id="rId32"/>
    <p:sldId id="469" r:id="rId33"/>
    <p:sldId id="470" r:id="rId34"/>
    <p:sldId id="471" r:id="rId35"/>
    <p:sldId id="472"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92" r:id="rId52"/>
    <p:sldId id="314" r:id="rId53"/>
    <p:sldId id="393" r:id="rId54"/>
    <p:sldId id="315" r:id="rId55"/>
    <p:sldId id="394" r:id="rId56"/>
    <p:sldId id="395" r:id="rId57"/>
    <p:sldId id="396" r:id="rId58"/>
    <p:sldId id="316" r:id="rId59"/>
    <p:sldId id="334" r:id="rId60"/>
    <p:sldId id="335" r:id="rId61"/>
    <p:sldId id="33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FF"/>
    <a:srgbClr val="FFB7B7"/>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204" autoAdjust="0"/>
    <p:restoredTop sz="94660"/>
  </p:normalViewPr>
  <p:slideViewPr>
    <p:cSldViewPr snapToGrid="0">
      <p:cViewPr varScale="1">
        <p:scale>
          <a:sx n="95" d="100"/>
          <a:sy n="95" d="100"/>
        </p:scale>
        <p:origin x="485" y="62"/>
      </p:cViewPr>
      <p:guideLst>
        <p:guide orient="horz" pos="2160"/>
        <p:guide pos="2880"/>
      </p:guideLst>
    </p:cSldViewPr>
  </p:slideViewPr>
  <p:notesTextViewPr>
    <p:cViewPr>
      <p:scale>
        <a:sx n="1" d="1"/>
        <a:sy n="1" d="1"/>
      </p:scale>
      <p:origin x="0" y="0"/>
    </p:cViewPr>
  </p:notesTextViewPr>
  <p:sorterViewPr>
    <p:cViewPr>
      <p:scale>
        <a:sx n="67" d="100"/>
        <a:sy n="67" d="100"/>
      </p:scale>
      <p:origin x="0" y="-72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emf"/><Relationship Id="rId16" Type="http://schemas.openxmlformats.org/officeDocument/2006/relationships/image" Target="../media/image26.emf"/><Relationship Id="rId1" Type="http://schemas.openxmlformats.org/officeDocument/2006/relationships/image" Target="../media/image11.emf"/><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image" Target="../media/image2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3" Type="http://schemas.openxmlformats.org/officeDocument/2006/relationships/image" Target="../media/image13.emf"/><Relationship Id="rId7" Type="http://schemas.openxmlformats.org/officeDocument/2006/relationships/image" Target="../media/image17.emf"/><Relationship Id="rId12" Type="http://schemas.openxmlformats.org/officeDocument/2006/relationships/image" Target="../media/image22.emf"/><Relationship Id="rId2" Type="http://schemas.openxmlformats.org/officeDocument/2006/relationships/image" Target="../media/image12.emf"/><Relationship Id="rId16" Type="http://schemas.openxmlformats.org/officeDocument/2006/relationships/image" Target="../media/image26.emf"/><Relationship Id="rId1" Type="http://schemas.openxmlformats.org/officeDocument/2006/relationships/image" Target="../media/image11.emf"/><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5" Type="http://schemas.openxmlformats.org/officeDocument/2006/relationships/image" Target="../media/image25.emf"/><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40E16-5D43-45E2-A798-6FAB8F1C524D}" type="datetimeFigureOut">
              <a:rPr lang="en-US" smtClean="0"/>
              <a:t>2/16/2017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21C33-E64F-4987-81AE-D2B5BA15AACB}" type="slidenum">
              <a:rPr lang="en-US" smtClean="0"/>
              <a:t>‹#›</a:t>
            </a:fld>
            <a:endParaRPr lang="en-US"/>
          </a:p>
        </p:txBody>
      </p:sp>
    </p:spTree>
    <p:extLst>
      <p:ext uri="{BB962C8B-B14F-4D97-AF65-F5344CB8AC3E}">
        <p14:creationId xmlns:p14="http://schemas.microsoft.com/office/powerpoint/2010/main" val="29968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Identification of cyclic genes based on the PSM microarray time series. (</a:t>
            </a:r>
            <a:r>
              <a:rPr lang="en-GB" sz="1300" b="1">
                <a:latin typeface="Arial" charset="0"/>
                <a:cs typeface="msgothic" charset="0"/>
              </a:rPr>
              <a:t>A</a:t>
            </a:r>
            <a:r>
              <a:rPr lang="en-GB">
                <a:latin typeface="Arial" charset="0"/>
                <a:cs typeface="msgothic" charset="0"/>
              </a:rPr>
              <a:t>) Left side of the 17 mouse embryos, whose right posterior PSMs (below red hatched line) were dissected for microarray analysis. Embryos were ordered along one segmentation clock cycle according to the position of </a:t>
            </a:r>
            <a:r>
              <a:rPr lang="en-GB" i="1">
                <a:latin typeface="Arial" charset="0"/>
                <a:cs typeface="msgothic" charset="0"/>
              </a:rPr>
              <a:t>Lfng</a:t>
            </a:r>
            <a:r>
              <a:rPr lang="en-GB">
                <a:latin typeface="Arial" charset="0"/>
                <a:cs typeface="msgothic" charset="0"/>
              </a:rPr>
              <a:t> stripes in their left PSM as revealed by in situ hybridization (fig. S1). (</a:t>
            </a:r>
            <a:r>
              <a:rPr lang="en-GB" sz="1300" b="1">
                <a:latin typeface="Arial" charset="0"/>
                <a:cs typeface="msgothic" charset="0"/>
              </a:rPr>
              <a:t>B</a:t>
            </a:r>
            <a:r>
              <a:rPr lang="en-GB">
                <a:latin typeface="Arial" charset="0"/>
                <a:cs typeface="msgothic" charset="0"/>
              </a:rPr>
              <a:t>) Log</a:t>
            </a:r>
            <a:r>
              <a:rPr lang="en-GB" baseline="-33000">
                <a:latin typeface="Arial" charset="0"/>
                <a:cs typeface="msgothic" charset="0"/>
              </a:rPr>
              <a:t>2</a:t>
            </a:r>
            <a:r>
              <a:rPr lang="en-GB">
                <a:latin typeface="Arial" charset="0"/>
                <a:cs typeface="msgothic" charset="0"/>
              </a:rPr>
              <a:t> ratios of the expression levels of the </a:t>
            </a:r>
            <a:r>
              <a:rPr lang="en-GB" i="1">
                <a:latin typeface="Arial" charset="0"/>
                <a:cs typeface="msgothic" charset="0"/>
              </a:rPr>
              <a:t>Hes1</a:t>
            </a:r>
            <a:r>
              <a:rPr lang="en-GB">
                <a:latin typeface="Arial" charset="0"/>
                <a:cs typeface="msgothic" charset="0"/>
              </a:rPr>
              <a:t> (blue) and </a:t>
            </a:r>
            <a:r>
              <a:rPr lang="en-GB" i="1">
                <a:latin typeface="Arial" charset="0"/>
                <a:cs typeface="msgothic" charset="0"/>
              </a:rPr>
              <a:t>Axin2</a:t>
            </a:r>
            <a:r>
              <a:rPr lang="en-GB">
                <a:latin typeface="Arial" charset="0"/>
                <a:cs typeface="msgothic" charset="0"/>
              </a:rPr>
              <a:t> (red) cyclic genes in each microarray of the time series. (</a:t>
            </a:r>
            <a:r>
              <a:rPr lang="en-GB" sz="1300" b="1">
                <a:latin typeface="Arial" charset="0"/>
                <a:cs typeface="msgothic" charset="0"/>
              </a:rPr>
              <a:t>C</a:t>
            </a:r>
            <a:r>
              <a:rPr lang="en-GB">
                <a:latin typeface="Arial" charset="0"/>
                <a:cs typeface="msgothic" charset="0"/>
              </a:rPr>
              <a:t>) Phaseogram of the cyclic genes identified by microarray and L-S analysis. Blue, decrease in gene expression; yellow, increase in gene expression; pink squares, genes validated by in situ hybridization; and orange circles, nonvalidated genes, that is, not evidently cyclical as detected by in situ hybridization.</a:t>
            </a:r>
          </a:p>
        </p:txBody>
      </p:sp>
    </p:spTree>
    <p:extLst>
      <p:ext uri="{BB962C8B-B14F-4D97-AF65-F5344CB8AC3E}">
        <p14:creationId xmlns:p14="http://schemas.microsoft.com/office/powerpoint/2010/main" val="231380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9C1B91-A3D4-8D4E-9E64-01769613AB4C}" type="slidenum">
              <a:rPr lang="en-US" smtClean="0"/>
              <a:t>21</a:t>
            </a:fld>
            <a:endParaRPr lang="en-US"/>
          </a:p>
        </p:txBody>
      </p:sp>
    </p:spTree>
    <p:extLst>
      <p:ext uri="{BB962C8B-B14F-4D97-AF65-F5344CB8AC3E}">
        <p14:creationId xmlns:p14="http://schemas.microsoft.com/office/powerpoint/2010/main" val="138591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48</a:t>
            </a:fld>
            <a:endParaRPr lang="en-US"/>
          </a:p>
        </p:txBody>
      </p:sp>
    </p:spTree>
    <p:extLst>
      <p:ext uri="{BB962C8B-B14F-4D97-AF65-F5344CB8AC3E}">
        <p14:creationId xmlns:p14="http://schemas.microsoft.com/office/powerpoint/2010/main" val="153516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49</a:t>
            </a:fld>
            <a:endParaRPr lang="en-US"/>
          </a:p>
        </p:txBody>
      </p:sp>
    </p:spTree>
    <p:extLst>
      <p:ext uri="{BB962C8B-B14F-4D97-AF65-F5344CB8AC3E}">
        <p14:creationId xmlns:p14="http://schemas.microsoft.com/office/powerpoint/2010/main" val="3871001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50</a:t>
            </a:fld>
            <a:endParaRPr lang="en-US"/>
          </a:p>
        </p:txBody>
      </p:sp>
    </p:spTree>
    <p:extLst>
      <p:ext uri="{BB962C8B-B14F-4D97-AF65-F5344CB8AC3E}">
        <p14:creationId xmlns:p14="http://schemas.microsoft.com/office/powerpoint/2010/main" val="275460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51</a:t>
            </a:fld>
            <a:endParaRPr lang="en-US"/>
          </a:p>
        </p:txBody>
      </p:sp>
    </p:spTree>
    <p:extLst>
      <p:ext uri="{BB962C8B-B14F-4D97-AF65-F5344CB8AC3E}">
        <p14:creationId xmlns:p14="http://schemas.microsoft.com/office/powerpoint/2010/main" val="275460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52</a:t>
            </a:fld>
            <a:endParaRPr lang="en-US"/>
          </a:p>
        </p:txBody>
      </p:sp>
    </p:spTree>
    <p:extLst>
      <p:ext uri="{BB962C8B-B14F-4D97-AF65-F5344CB8AC3E}">
        <p14:creationId xmlns:p14="http://schemas.microsoft.com/office/powerpoint/2010/main" val="1238913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53</a:t>
            </a:fld>
            <a:endParaRPr lang="en-US"/>
          </a:p>
        </p:txBody>
      </p:sp>
    </p:spTree>
    <p:extLst>
      <p:ext uri="{BB962C8B-B14F-4D97-AF65-F5344CB8AC3E}">
        <p14:creationId xmlns:p14="http://schemas.microsoft.com/office/powerpoint/2010/main" val="123891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tx1"/>
                </a:solidFill>
              </a:rPr>
              <a:t>data points.</a:t>
            </a:r>
            <a:endParaRPr lang="en-US" sz="1200" dirty="0" smtClean="0"/>
          </a:p>
          <a:p>
            <a:r>
              <a:rPr lang="en-US" dirty="0" smtClean="0"/>
              <a:t>In this very simplified case my data points lie in a two-dimensional plane.  Normally data points are high dimensional.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For example, I may be comparing the</a:t>
            </a:r>
            <a:r>
              <a:rPr lang="en-US" baseline="0" dirty="0" smtClean="0"/>
              <a:t> </a:t>
            </a:r>
            <a:r>
              <a:rPr lang="en-US" dirty="0" smtClean="0"/>
              <a:t>expression or thousands of genes</a:t>
            </a:r>
            <a:r>
              <a:rPr lang="en-US" baseline="0" dirty="0" smtClean="0"/>
              <a:t> in</a:t>
            </a:r>
            <a:r>
              <a:rPr lang="en-US" dirty="0" smtClean="0"/>
              <a:t> tumor cells to healthy cells using microarray data.  OR I might be comparing politicians voting records.  Or I might be comparing the stats of basketball players.  These three applications were all, by the way, published  by </a:t>
            </a:r>
            <a:r>
              <a:rPr lang="en-US" dirty="0" err="1" smtClean="0"/>
              <a:t>Lum</a:t>
            </a:r>
            <a:r>
              <a:rPr lang="en-US" dirty="0" smtClean="0"/>
              <a:t> et al this past February in Nature’s Scientific Reports.  I have included</a:t>
            </a:r>
            <a:r>
              <a:rPr lang="en-US" baseline="0" dirty="0" smtClean="0"/>
              <a:t> a link to their paper on my </a:t>
            </a:r>
            <a:r>
              <a:rPr lang="en-US" baseline="0" dirty="0" err="1" smtClean="0"/>
              <a:t>youtube</a:t>
            </a:r>
            <a:r>
              <a:rPr lang="en-US" baseline="0" dirty="0" smtClean="0"/>
              <a:t> site.</a:t>
            </a:r>
            <a:endParaRPr lang="en-US" dirty="0" smtClean="0"/>
          </a:p>
          <a:p>
            <a:endParaRPr lang="en-US" dirty="0" smtClean="0"/>
          </a:p>
          <a:p>
            <a:r>
              <a:rPr lang="en-US" dirty="0" smtClean="0"/>
              <a:t>http://</a:t>
            </a:r>
            <a:r>
              <a:rPr lang="en-US" dirty="0" err="1" smtClean="0"/>
              <a:t>www.nature.com</a:t>
            </a:r>
            <a:r>
              <a:rPr lang="en-US" dirty="0" smtClean="0"/>
              <a:t>/</a:t>
            </a:r>
            <a:r>
              <a:rPr lang="en-US" dirty="0" err="1" smtClean="0"/>
              <a:t>srep</a:t>
            </a:r>
            <a:r>
              <a:rPr lang="en-US" dirty="0" smtClean="0"/>
              <a:t>/2013/130207/srep01236/full/srep01236.html</a:t>
            </a:r>
            <a:endParaRPr lang="en-US" dirty="0"/>
          </a:p>
        </p:txBody>
      </p:sp>
      <p:sp>
        <p:nvSpPr>
          <p:cNvPr id="4" name="Slide Number Placeholder 3"/>
          <p:cNvSpPr>
            <a:spLocks noGrp="1"/>
          </p:cNvSpPr>
          <p:nvPr>
            <p:ph type="sldNum" sz="quarter" idx="10"/>
          </p:nvPr>
        </p:nvSpPr>
        <p:spPr/>
        <p:txBody>
          <a:bodyPr/>
          <a:lstStyle/>
          <a:p>
            <a:fld id="{D69E9DB7-993A-C643-9AA4-1235EAC7C65C}" type="slidenum">
              <a:rPr lang="en-US" smtClean="0"/>
              <a:t>54</a:t>
            </a:fld>
            <a:endParaRPr lang="en-US"/>
          </a:p>
        </p:txBody>
      </p:sp>
    </p:spTree>
    <p:extLst>
      <p:ext uri="{BB962C8B-B14F-4D97-AF65-F5344CB8AC3E}">
        <p14:creationId xmlns:p14="http://schemas.microsoft.com/office/powerpoint/2010/main" val="55573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29897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57118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80349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E0C904-9937-4401-9C81-AF42E25707DA}"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653943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E0C904-9937-4401-9C81-AF42E25707DA}" type="datetimeFigureOut">
              <a:rPr lang="en-US" smtClean="0"/>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304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E0C904-9937-4401-9C81-AF42E25707DA}"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443041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E0C904-9937-4401-9C81-AF42E25707DA}" type="datetimeFigureOut">
              <a:rPr lang="en-US" smtClean="0"/>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3999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E0C904-9937-4401-9C81-AF42E25707DA}" type="datetimeFigureOut">
              <a:rPr lang="en-US" smtClean="0"/>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1188697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0C904-9937-4401-9C81-AF42E25707DA}" type="datetimeFigureOut">
              <a:rPr lang="en-US" smtClean="0"/>
              <a:t>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4120967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496066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E0C904-9937-4401-9C81-AF42E25707DA}" type="datetimeFigureOut">
              <a:rPr lang="en-US" smtClean="0"/>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FD5E48-2C16-43D5-9C77-746A36ADD184}" type="slidenum">
              <a:rPr lang="en-US" smtClean="0"/>
              <a:t>‹#›</a:t>
            </a:fld>
            <a:endParaRPr lang="en-US"/>
          </a:p>
        </p:txBody>
      </p:sp>
    </p:spTree>
    <p:extLst>
      <p:ext uri="{BB962C8B-B14F-4D97-AF65-F5344CB8AC3E}">
        <p14:creationId xmlns:p14="http://schemas.microsoft.com/office/powerpoint/2010/main" val="231687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C904-9937-4401-9C81-AF42E25707DA}" type="datetimeFigureOut">
              <a:rPr lang="en-US" smtClean="0"/>
              <a:t>2/16/2017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D5E48-2C16-43D5-9C77-746A36ADD184}" type="slidenum">
              <a:rPr lang="en-US" smtClean="0"/>
              <a:t>‹#›</a:t>
            </a:fld>
            <a:endParaRPr lang="en-US"/>
          </a:p>
        </p:txBody>
      </p:sp>
    </p:spTree>
    <p:extLst>
      <p:ext uri="{BB962C8B-B14F-4D97-AF65-F5344CB8AC3E}">
        <p14:creationId xmlns:p14="http://schemas.microsoft.com/office/powerpoint/2010/main" val="2598843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hyperlink" Target="http://www.ebi.ac.uk/arrayexpres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3" Type="http://schemas.openxmlformats.org/officeDocument/2006/relationships/image" Target="../media/image14.emf"/><Relationship Id="rId18" Type="http://schemas.openxmlformats.org/officeDocument/2006/relationships/oleObject" Target="../embeddings/oleObject7.bin"/><Relationship Id="rId26" Type="http://schemas.openxmlformats.org/officeDocument/2006/relationships/oleObject" Target="../embeddings/oleObject11.bin"/><Relationship Id="rId21" Type="http://schemas.openxmlformats.org/officeDocument/2006/relationships/image" Target="../media/image18.emf"/><Relationship Id="rId34" Type="http://schemas.openxmlformats.org/officeDocument/2006/relationships/oleObject" Target="../embeddings/oleObject15.bin"/><Relationship Id="rId7" Type="http://schemas.openxmlformats.org/officeDocument/2006/relationships/image" Target="../media/image11.emf"/><Relationship Id="rId12" Type="http://schemas.openxmlformats.org/officeDocument/2006/relationships/oleObject" Target="../embeddings/oleObject4.bin"/><Relationship Id="rId17" Type="http://schemas.openxmlformats.org/officeDocument/2006/relationships/image" Target="../media/image16.emf"/><Relationship Id="rId25" Type="http://schemas.openxmlformats.org/officeDocument/2006/relationships/image" Target="../media/image20.emf"/><Relationship Id="rId33" Type="http://schemas.openxmlformats.org/officeDocument/2006/relationships/image" Target="../media/image24.emf"/><Relationship Id="rId2" Type="http://schemas.openxmlformats.org/officeDocument/2006/relationships/slideLayout" Target="../slideLayouts/slideLayout7.xml"/><Relationship Id="rId16" Type="http://schemas.openxmlformats.org/officeDocument/2006/relationships/oleObject" Target="../embeddings/oleObject6.bin"/><Relationship Id="rId20" Type="http://schemas.openxmlformats.org/officeDocument/2006/relationships/oleObject" Target="../embeddings/oleObject8.bin"/><Relationship Id="rId29" Type="http://schemas.openxmlformats.org/officeDocument/2006/relationships/image" Target="../media/image22.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3.emf"/><Relationship Id="rId24" Type="http://schemas.openxmlformats.org/officeDocument/2006/relationships/oleObject" Target="../embeddings/oleObject10.bin"/><Relationship Id="rId32" Type="http://schemas.openxmlformats.org/officeDocument/2006/relationships/oleObject" Target="../embeddings/oleObject14.bin"/><Relationship Id="rId37" Type="http://schemas.openxmlformats.org/officeDocument/2006/relationships/image" Target="../media/image26.emf"/><Relationship Id="rId5" Type="http://schemas.openxmlformats.org/officeDocument/2006/relationships/image" Target="../media/image4.png"/><Relationship Id="rId15" Type="http://schemas.openxmlformats.org/officeDocument/2006/relationships/image" Target="../media/image15.emf"/><Relationship Id="rId23" Type="http://schemas.openxmlformats.org/officeDocument/2006/relationships/image" Target="../media/image19.emf"/><Relationship Id="rId28" Type="http://schemas.openxmlformats.org/officeDocument/2006/relationships/oleObject" Target="../embeddings/oleObject12.bin"/><Relationship Id="rId36" Type="http://schemas.openxmlformats.org/officeDocument/2006/relationships/oleObject" Target="../embeddings/oleObject16.bin"/><Relationship Id="rId10" Type="http://schemas.openxmlformats.org/officeDocument/2006/relationships/oleObject" Target="../embeddings/oleObject3.bin"/><Relationship Id="rId19" Type="http://schemas.openxmlformats.org/officeDocument/2006/relationships/image" Target="../media/image17.emf"/><Relationship Id="rId31" Type="http://schemas.openxmlformats.org/officeDocument/2006/relationships/image" Target="../media/image23.emf"/><Relationship Id="rId4" Type="http://schemas.openxmlformats.org/officeDocument/2006/relationships/hyperlink" Target="http://www.plosone.org/article/info:doi/10.1371/journal.pone.0002856" TargetMode="External"/><Relationship Id="rId9" Type="http://schemas.openxmlformats.org/officeDocument/2006/relationships/image" Target="../media/image12.e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21.emf"/><Relationship Id="rId30" Type="http://schemas.openxmlformats.org/officeDocument/2006/relationships/oleObject" Target="../embeddings/oleObject13.bin"/><Relationship Id="rId35" Type="http://schemas.openxmlformats.org/officeDocument/2006/relationships/image" Target="../media/image25.emf"/><Relationship Id="rId8" Type="http://schemas.openxmlformats.org/officeDocument/2006/relationships/oleObject" Target="../embeddings/oleObject2.bin"/><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www.ams.org/publications/authors/books/postpub/mbk-6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journals.plos.org/plosone/article?id=10.1371/journal.pone.0002856" TargetMode="External"/><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127.0.0.1:8081/plosone/article?id=info:doi/10.1371/journal.pone.0002856" TargetMode="External"/><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plosone.org/article/info:doi/10.1371/journal.pone.0002856"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3" Type="http://schemas.openxmlformats.org/officeDocument/2006/relationships/image" Target="../media/image14.emf"/><Relationship Id="rId18" Type="http://schemas.openxmlformats.org/officeDocument/2006/relationships/oleObject" Target="../embeddings/oleObject23.bin"/><Relationship Id="rId26" Type="http://schemas.openxmlformats.org/officeDocument/2006/relationships/oleObject" Target="../embeddings/oleObject27.bin"/><Relationship Id="rId21" Type="http://schemas.openxmlformats.org/officeDocument/2006/relationships/image" Target="../media/image18.emf"/><Relationship Id="rId34" Type="http://schemas.openxmlformats.org/officeDocument/2006/relationships/oleObject" Target="../embeddings/oleObject31.bin"/><Relationship Id="rId7" Type="http://schemas.openxmlformats.org/officeDocument/2006/relationships/image" Target="../media/image11.emf"/><Relationship Id="rId12" Type="http://schemas.openxmlformats.org/officeDocument/2006/relationships/oleObject" Target="../embeddings/oleObject20.bin"/><Relationship Id="rId17" Type="http://schemas.openxmlformats.org/officeDocument/2006/relationships/image" Target="../media/image16.emf"/><Relationship Id="rId25" Type="http://schemas.openxmlformats.org/officeDocument/2006/relationships/image" Target="../media/image20.emf"/><Relationship Id="rId33" Type="http://schemas.openxmlformats.org/officeDocument/2006/relationships/image" Target="../media/image24.emf"/><Relationship Id="rId2" Type="http://schemas.openxmlformats.org/officeDocument/2006/relationships/slideLayout" Target="../slideLayouts/slideLayout7.xml"/><Relationship Id="rId16" Type="http://schemas.openxmlformats.org/officeDocument/2006/relationships/oleObject" Target="../embeddings/oleObject22.bin"/><Relationship Id="rId20" Type="http://schemas.openxmlformats.org/officeDocument/2006/relationships/oleObject" Target="../embeddings/oleObject24.bin"/><Relationship Id="rId29" Type="http://schemas.openxmlformats.org/officeDocument/2006/relationships/image" Target="../media/image22.emf"/><Relationship Id="rId1" Type="http://schemas.openxmlformats.org/officeDocument/2006/relationships/vmlDrawing" Target="../drawings/vmlDrawing2.vml"/><Relationship Id="rId6" Type="http://schemas.openxmlformats.org/officeDocument/2006/relationships/oleObject" Target="../embeddings/oleObject17.bin"/><Relationship Id="rId11" Type="http://schemas.openxmlformats.org/officeDocument/2006/relationships/image" Target="../media/image13.emf"/><Relationship Id="rId24" Type="http://schemas.openxmlformats.org/officeDocument/2006/relationships/oleObject" Target="../embeddings/oleObject26.bin"/><Relationship Id="rId32" Type="http://schemas.openxmlformats.org/officeDocument/2006/relationships/oleObject" Target="../embeddings/oleObject30.bin"/><Relationship Id="rId37" Type="http://schemas.openxmlformats.org/officeDocument/2006/relationships/image" Target="../media/image26.emf"/><Relationship Id="rId5" Type="http://schemas.openxmlformats.org/officeDocument/2006/relationships/image" Target="../media/image4.png"/><Relationship Id="rId15" Type="http://schemas.openxmlformats.org/officeDocument/2006/relationships/image" Target="../media/image15.emf"/><Relationship Id="rId23" Type="http://schemas.openxmlformats.org/officeDocument/2006/relationships/image" Target="../media/image19.emf"/><Relationship Id="rId28" Type="http://schemas.openxmlformats.org/officeDocument/2006/relationships/oleObject" Target="../embeddings/oleObject28.bin"/><Relationship Id="rId36" Type="http://schemas.openxmlformats.org/officeDocument/2006/relationships/oleObject" Target="../embeddings/oleObject32.bin"/><Relationship Id="rId10" Type="http://schemas.openxmlformats.org/officeDocument/2006/relationships/oleObject" Target="../embeddings/oleObject19.bin"/><Relationship Id="rId19" Type="http://schemas.openxmlformats.org/officeDocument/2006/relationships/image" Target="../media/image17.emf"/><Relationship Id="rId31" Type="http://schemas.openxmlformats.org/officeDocument/2006/relationships/image" Target="../media/image23.emf"/><Relationship Id="rId4" Type="http://schemas.openxmlformats.org/officeDocument/2006/relationships/hyperlink" Target="http://www.plosone.org/article/info:doi/10.1371/journal.pone.0002856" TargetMode="External"/><Relationship Id="rId9" Type="http://schemas.openxmlformats.org/officeDocument/2006/relationships/image" Target="../media/image12.emf"/><Relationship Id="rId14" Type="http://schemas.openxmlformats.org/officeDocument/2006/relationships/oleObject" Target="../embeddings/oleObject21.bin"/><Relationship Id="rId22" Type="http://schemas.openxmlformats.org/officeDocument/2006/relationships/oleObject" Target="../embeddings/oleObject25.bin"/><Relationship Id="rId27" Type="http://schemas.openxmlformats.org/officeDocument/2006/relationships/image" Target="../media/image21.emf"/><Relationship Id="rId30" Type="http://schemas.openxmlformats.org/officeDocument/2006/relationships/oleObject" Target="../embeddings/oleObject29.bin"/><Relationship Id="rId35" Type="http://schemas.openxmlformats.org/officeDocument/2006/relationships/image" Target="../media/image25.emf"/><Relationship Id="rId8" Type="http://schemas.openxmlformats.org/officeDocument/2006/relationships/oleObject" Target="../embeddings/oleObject18.bin"/><Relationship Id="rId3"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http://www.kyb.mpg.de/de/forschung/fg/bethgegroup/downloads/van-hateren-dataset.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www.ima.umn.edu/videos/?id=2497" TargetMode="External"/><Relationship Id="rId7" Type="http://schemas.openxmlformats.org/officeDocument/2006/relationships/image" Target="../media/image46.png"/><Relationship Id="rId2" Type="http://schemas.openxmlformats.org/officeDocument/2006/relationships/hyperlink" Target="http://www.cse.ohio-state.edu/~tamaldey/" TargetMode="External"/><Relationship Id="rId1" Type="http://schemas.openxmlformats.org/officeDocument/2006/relationships/slideLayout" Target="../slideLayouts/slideLayout7.xml"/><Relationship Id="rId6" Type="http://schemas.openxmlformats.org/officeDocument/2006/relationships/hyperlink" Target="http://web.cse.ohio-state.edu/~tamaldey/GIC/gic.html" TargetMode="External"/><Relationship Id="rId5" Type="http://schemas.openxmlformats.org/officeDocument/2006/relationships/hyperlink" Target="http://web.cse.ohio-state.edu/~tamaldey/paper/GIC/GIC.pdf" TargetMode="External"/><Relationship Id="rId4" Type="http://schemas.openxmlformats.org/officeDocument/2006/relationships/hyperlink" Target="http://web.cse.ohio-state.edu/~tamaldey/talk/GIC/GIC.pdf"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75255"/>
            <a:ext cx="9144000" cy="2488040"/>
          </a:xfrm>
          <a:prstGeom prst="rect">
            <a:avLst/>
          </a:prstGeom>
        </p:spPr>
      </p:pic>
      <p:sp>
        <p:nvSpPr>
          <p:cNvPr id="3" name="Rectangle 2"/>
          <p:cNvSpPr/>
          <p:nvPr/>
        </p:nvSpPr>
        <p:spPr>
          <a:xfrm>
            <a:off x="0" y="264210"/>
            <a:ext cx="9144000" cy="415498"/>
          </a:xfrm>
          <a:prstGeom prst="rect">
            <a:avLst/>
          </a:prstGeom>
        </p:spPr>
        <p:txBody>
          <a:bodyPr wrap="square">
            <a:spAutoFit/>
          </a:bodyPr>
          <a:lstStyle/>
          <a:p>
            <a:r>
              <a:rPr lang="en-US" sz="2100" dirty="0" smtClean="0">
                <a:solidFill>
                  <a:srgbClr val="0000FF"/>
                </a:solidFill>
              </a:rPr>
              <a:t>http://</a:t>
            </a:r>
            <a:r>
              <a:rPr lang="en-US" sz="2100" dirty="0" err="1" smtClean="0">
                <a:solidFill>
                  <a:srgbClr val="0000FF"/>
                </a:solidFill>
              </a:rPr>
              <a:t>www.plosone.org</a:t>
            </a:r>
            <a:r>
              <a:rPr lang="en-US" sz="2100" dirty="0" smtClean="0">
                <a:solidFill>
                  <a:srgbClr val="0000FF"/>
                </a:solidFill>
              </a:rPr>
              <a:t>/article/info%3Adoi%2F10.1371%2Fjournal.pone.0002856</a:t>
            </a:r>
            <a:endParaRPr lang="en-US" sz="2100" dirty="0">
              <a:solidFill>
                <a:srgbClr val="0000FF"/>
              </a:solidFill>
            </a:endParaRPr>
          </a:p>
        </p:txBody>
      </p:sp>
      <p:sp>
        <p:nvSpPr>
          <p:cNvPr id="4" name="Rectangle 3"/>
          <p:cNvSpPr/>
          <p:nvPr/>
        </p:nvSpPr>
        <p:spPr>
          <a:xfrm>
            <a:off x="8183562" y="2768551"/>
            <a:ext cx="936625" cy="369332"/>
          </a:xfrm>
          <a:prstGeom prst="rect">
            <a:avLst/>
          </a:prstGeom>
        </p:spPr>
        <p:txBody>
          <a:bodyPr wrap="square">
            <a:spAutoFit/>
          </a:bodyPr>
          <a:lstStyle/>
          <a:p>
            <a:r>
              <a:rPr lang="en-US" dirty="0" smtClean="0"/>
              <a:t>2008</a:t>
            </a:r>
            <a:endParaRPr lang="en-US" dirty="0"/>
          </a:p>
        </p:txBody>
      </p:sp>
      <p:pic>
        <p:nvPicPr>
          <p:cNvPr id="6" name="Picture 5"/>
          <p:cNvPicPr>
            <a:picLocks noChangeAspect="1"/>
          </p:cNvPicPr>
          <p:nvPr/>
        </p:nvPicPr>
        <p:blipFill>
          <a:blip r:embed="rId3"/>
          <a:stretch>
            <a:fillRect/>
          </a:stretch>
        </p:blipFill>
        <p:spPr>
          <a:xfrm>
            <a:off x="6823075" y="3800670"/>
            <a:ext cx="1828800" cy="2787805"/>
          </a:xfrm>
          <a:prstGeom prst="rect">
            <a:avLst/>
          </a:prstGeom>
        </p:spPr>
      </p:pic>
      <p:cxnSp>
        <p:nvCxnSpPr>
          <p:cNvPr id="8" name="Straight Connector 7"/>
          <p:cNvCxnSpPr/>
          <p:nvPr/>
        </p:nvCxnSpPr>
        <p:spPr>
          <a:xfrm>
            <a:off x="15875" y="3296633"/>
            <a:ext cx="9120187" cy="0"/>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968375" y="4032250"/>
            <a:ext cx="5381625" cy="2062103"/>
          </a:xfrm>
          <a:prstGeom prst="rect">
            <a:avLst/>
          </a:prstGeom>
          <a:noFill/>
        </p:spPr>
        <p:txBody>
          <a:bodyPr wrap="square" rtlCol="0">
            <a:spAutoFit/>
          </a:bodyPr>
          <a:lstStyle/>
          <a:p>
            <a:r>
              <a:rPr lang="en-US" sz="3200" dirty="0" smtClean="0"/>
              <a:t>And section 9.1 in Computational Topology: An Introduction By Herbert </a:t>
            </a:r>
            <a:r>
              <a:rPr lang="en-US" sz="3200" dirty="0" err="1" smtClean="0"/>
              <a:t>Edelsbrunner</a:t>
            </a:r>
            <a:r>
              <a:rPr lang="en-US" sz="3200" dirty="0" smtClean="0"/>
              <a:t>, John </a:t>
            </a:r>
            <a:r>
              <a:rPr lang="en-US" sz="3200" dirty="0" err="1" smtClean="0"/>
              <a:t>Harer</a:t>
            </a:r>
            <a:r>
              <a:rPr lang="en-US" sz="3200" dirty="0" smtClean="0"/>
              <a:t> </a:t>
            </a:r>
            <a:endParaRPr lang="en-US" sz="3200" dirty="0"/>
          </a:p>
        </p:txBody>
      </p:sp>
    </p:spTree>
    <p:extLst>
      <p:ext uri="{BB962C8B-B14F-4D97-AF65-F5344CB8AC3E}">
        <p14:creationId xmlns:p14="http://schemas.microsoft.com/office/powerpoint/2010/main" val="4013066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dirty="0" err="1"/>
              <a:t>Dequéant</a:t>
            </a:r>
            <a:r>
              <a:rPr lang="en-US" sz="1100" dirty="0"/>
              <a:t> M-L, </a:t>
            </a:r>
            <a:r>
              <a:rPr lang="en-US" sz="1100" dirty="0" err="1"/>
              <a:t>Ahnert</a:t>
            </a:r>
            <a:r>
              <a:rPr lang="en-US" sz="1100" dirty="0"/>
              <a:t> S, </a:t>
            </a:r>
            <a:r>
              <a:rPr lang="en-US" sz="1100" dirty="0" err="1"/>
              <a:t>Edelsbrunner</a:t>
            </a:r>
            <a:r>
              <a:rPr lang="en-US" sz="1100" dirty="0"/>
              <a:t> H, Fink TMA, et al. (2008) Comparison of Pattern Detection Methods in Microarray Time Series of the Segmentation Clock. </a:t>
            </a:r>
            <a:r>
              <a:rPr lang="en-US" sz="1100" dirty="0" err="1"/>
              <a:t>PLoS</a:t>
            </a:r>
            <a:r>
              <a:rPr lang="en-US" sz="1100" dirty="0"/>
              <a:t> ONE 3(8): e2856. doi:10.1371/journal.pone.0002856</a:t>
            </a:r>
          </a:p>
          <a:p>
            <a:pPr eaLnBrk="1" hangingPunct="1"/>
            <a:r>
              <a:rPr lang="en-US" sz="1100" dirty="0">
                <a:hlinkClick r:id="rId3"/>
              </a:rPr>
              <a:t>http://www.plosone.org/article/info:doi/10.1371/journal.pone.0002856</a:t>
            </a:r>
            <a:endParaRPr lang="en-US" sz="1100"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56515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840095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07080"/>
            <a:ext cx="9144000" cy="3190875"/>
          </a:xfrm>
          <a:prstGeom prst="rect">
            <a:avLst/>
          </a:prstGeom>
        </p:spPr>
      </p:pic>
      <p:sp>
        <p:nvSpPr>
          <p:cNvPr id="3" name="TextBox 2"/>
          <p:cNvSpPr txBox="1"/>
          <p:nvPr/>
        </p:nvSpPr>
        <p:spPr>
          <a:xfrm>
            <a:off x="220133" y="372533"/>
            <a:ext cx="6891866" cy="584776"/>
          </a:xfrm>
          <a:prstGeom prst="rect">
            <a:avLst/>
          </a:prstGeom>
          <a:noFill/>
        </p:spPr>
        <p:txBody>
          <a:bodyPr wrap="square" rtlCol="0">
            <a:spAutoFit/>
          </a:bodyPr>
          <a:lstStyle/>
          <a:p>
            <a:r>
              <a:rPr lang="en-US" sz="3200" dirty="0" smtClean="0">
                <a:solidFill>
                  <a:srgbClr val="CB0000"/>
                </a:solidFill>
              </a:rPr>
              <a:t>Data from:</a:t>
            </a:r>
          </a:p>
        </p:txBody>
      </p:sp>
    </p:spTree>
    <p:extLst>
      <p:ext uri="{BB962C8B-B14F-4D97-AF65-F5344CB8AC3E}">
        <p14:creationId xmlns:p14="http://schemas.microsoft.com/office/powerpoint/2010/main" val="3253126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625" y="237341"/>
            <a:ext cx="8651875" cy="4154984"/>
          </a:xfrm>
          <a:prstGeom prst="rect">
            <a:avLst/>
          </a:prstGeom>
        </p:spPr>
        <p:txBody>
          <a:bodyPr wrap="square">
            <a:spAutoFit/>
          </a:bodyPr>
          <a:lstStyle/>
          <a:p>
            <a:r>
              <a:rPr lang="en-US" sz="2400" dirty="0" smtClean="0"/>
              <a:t>During the formation of each somite, </a:t>
            </a:r>
            <a:r>
              <a:rPr lang="en-US" sz="2400" dirty="0" err="1" smtClean="0"/>
              <a:t>Lfng</a:t>
            </a:r>
            <a:r>
              <a:rPr lang="en-US" sz="2400" dirty="0" smtClean="0"/>
              <a:t> is expressed in the PSM as a wave that sweeps across the tissue in a posterior-to-anterior direction (1). Therefore, by visually comparing the </a:t>
            </a:r>
            <a:r>
              <a:rPr lang="en-US" sz="2400" dirty="0" err="1" smtClean="0"/>
              <a:t>anteroposterior</a:t>
            </a:r>
            <a:r>
              <a:rPr lang="en-US" sz="2400" dirty="0" smtClean="0"/>
              <a:t> position of the </a:t>
            </a:r>
            <a:r>
              <a:rPr lang="en-US" sz="2400" dirty="0" err="1" smtClean="0"/>
              <a:t>Lfng</a:t>
            </a:r>
            <a:r>
              <a:rPr lang="en-US" sz="2400" dirty="0" smtClean="0"/>
              <a:t> expression stripes in the PSM in stained embryos, it is possible to define an approximate chronological order of the embryos along the segmentation clock oscillation cycle (3, 4). We collected PSM samples from 40 mouse embryos ranging from 19 to 23 </a:t>
            </a:r>
            <a:r>
              <a:rPr lang="en-US" sz="2400" dirty="0" err="1" smtClean="0"/>
              <a:t>somites</a:t>
            </a:r>
            <a:r>
              <a:rPr lang="en-US" sz="2400" dirty="0" smtClean="0"/>
              <a:t> and used their </a:t>
            </a:r>
            <a:r>
              <a:rPr lang="en-US" sz="2400" dirty="0" err="1" smtClean="0"/>
              <a:t>Lfng</a:t>
            </a:r>
            <a:r>
              <a:rPr lang="en-US" sz="2400" dirty="0" smtClean="0"/>
              <a:t> expression patterns as a proxy to select 17 samples covering an entire oscillation cycle.</a:t>
            </a:r>
          </a:p>
          <a:p>
            <a:endParaRPr lang="en-US" sz="2400" dirty="0"/>
          </a:p>
          <a:p>
            <a:r>
              <a:rPr lang="en-US" sz="2400" dirty="0" smtClean="0"/>
              <a:t> </a:t>
            </a:r>
            <a:endParaRPr lang="en-US" sz="2400" dirty="0"/>
          </a:p>
        </p:txBody>
      </p:sp>
      <p:sp>
        <p:nvSpPr>
          <p:cNvPr id="3" name="Rectangle 2"/>
          <p:cNvSpPr/>
          <p:nvPr/>
        </p:nvSpPr>
        <p:spPr>
          <a:xfrm>
            <a:off x="301624" y="4058058"/>
            <a:ext cx="8651875" cy="2308324"/>
          </a:xfrm>
          <a:prstGeom prst="rect">
            <a:avLst/>
          </a:prstGeom>
        </p:spPr>
        <p:txBody>
          <a:bodyPr wrap="square">
            <a:spAutoFit/>
          </a:bodyPr>
          <a:lstStyle/>
          <a:p>
            <a:r>
              <a:rPr lang="en-US" sz="2400" dirty="0" smtClean="0"/>
              <a:t>Indeed, due to technical issues, the right PSM samples of the time series were dissected from mouse embryos belonging to five consecutive somite cycles, and they were ordered based on their phase of </a:t>
            </a:r>
            <a:r>
              <a:rPr lang="en-US" sz="2400" dirty="0" err="1" smtClean="0"/>
              <a:t>Lfng</a:t>
            </a:r>
            <a:r>
              <a:rPr lang="en-US" sz="2400" dirty="0" smtClean="0"/>
              <a:t> expression pattern (revealed by in situ hybridization on the left PSM of each dissected mouse embryo) to reconstitute a unique oscillation cycle [5]. </a:t>
            </a:r>
            <a:endParaRPr lang="en-US" sz="2400" dirty="0"/>
          </a:p>
        </p:txBody>
      </p:sp>
    </p:spTree>
    <p:extLst>
      <p:ext uri="{BB962C8B-B14F-4D97-AF65-F5344CB8AC3E}">
        <p14:creationId xmlns:p14="http://schemas.microsoft.com/office/powerpoint/2010/main" val="2249090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Fig. 2. Identification of cyclic genes based on the PSM microarray time series.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5"/>
            <a:ext cx="1226880" cy="652388"/>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960" y="979303"/>
            <a:ext cx="746640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840960" y="597230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M Dequéant et al. Science 2006;314:1595-1598</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Published by AAAS</a:t>
            </a:r>
          </a:p>
        </p:txBody>
      </p:sp>
    </p:spTree>
    <p:extLst>
      <p:ext uri="{BB962C8B-B14F-4D97-AF65-F5344CB8AC3E}">
        <p14:creationId xmlns:p14="http://schemas.microsoft.com/office/powerpoint/2010/main" val="12727036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875"/>
            <a:ext cx="9144000" cy="2592954"/>
          </a:xfrm>
          <a:prstGeom prst="rect">
            <a:avLst/>
          </a:prstGeom>
        </p:spPr>
      </p:pic>
      <p:pic>
        <p:nvPicPr>
          <p:cNvPr id="4" name="Picture 3"/>
          <p:cNvPicPr>
            <a:picLocks noChangeAspect="1"/>
          </p:cNvPicPr>
          <p:nvPr/>
        </p:nvPicPr>
        <p:blipFill>
          <a:blip r:embed="rId3"/>
          <a:stretch>
            <a:fillRect/>
          </a:stretch>
        </p:blipFill>
        <p:spPr>
          <a:xfrm>
            <a:off x="0" y="3259026"/>
            <a:ext cx="9144000" cy="3598974"/>
          </a:xfrm>
          <a:prstGeom prst="rect">
            <a:avLst/>
          </a:prstGeom>
        </p:spPr>
      </p:pic>
      <p:sp>
        <p:nvSpPr>
          <p:cNvPr id="2" name="Rectangle 1"/>
          <p:cNvSpPr/>
          <p:nvPr/>
        </p:nvSpPr>
        <p:spPr>
          <a:xfrm>
            <a:off x="1335414" y="2275959"/>
            <a:ext cx="6237605" cy="1077218"/>
          </a:xfrm>
          <a:prstGeom prst="rect">
            <a:avLst/>
          </a:prstGeom>
          <a:solidFill>
            <a:schemeClr val="bg2"/>
          </a:solidFill>
          <a:ln>
            <a:solidFill>
              <a:schemeClr val="tx1"/>
            </a:solidFill>
          </a:ln>
        </p:spPr>
        <p:txBody>
          <a:bodyPr wrap="none">
            <a:spAutoFit/>
          </a:bodyPr>
          <a:lstStyle/>
          <a:p>
            <a:r>
              <a:rPr lang="en-US" sz="3200" dirty="0" smtClean="0">
                <a:hlinkClick r:id="rId4"/>
              </a:rPr>
              <a:t>http://www.ebi.ac.uk/arrayexpress/</a:t>
            </a:r>
            <a:endParaRPr lang="en-US" sz="3200" dirty="0"/>
          </a:p>
          <a:p>
            <a:r>
              <a:rPr lang="en-US" sz="3200" dirty="0" smtClean="0"/>
              <a:t>accession number E-TABM-163</a:t>
            </a:r>
            <a:endParaRPr lang="en-US" sz="3200" dirty="0"/>
          </a:p>
        </p:txBody>
      </p:sp>
    </p:spTree>
    <p:extLst>
      <p:ext uri="{BB962C8B-B14F-4D97-AF65-F5344CB8AC3E}">
        <p14:creationId xmlns:p14="http://schemas.microsoft.com/office/powerpoint/2010/main" val="3437213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596900"/>
            <a:ext cx="9144000" cy="5641521"/>
          </a:xfrm>
          <a:prstGeom prst="rect">
            <a:avLst/>
          </a:prstGeom>
        </p:spPr>
      </p:pic>
    </p:spTree>
    <p:extLst>
      <p:ext uri="{BB962C8B-B14F-4D97-AF65-F5344CB8AC3E}">
        <p14:creationId xmlns:p14="http://schemas.microsoft.com/office/powerpoint/2010/main" val="2593809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457" y="65603"/>
            <a:ext cx="8940810" cy="4031873"/>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a:t>
            </a:r>
          </a:p>
          <a:p>
            <a:pPr algn="r"/>
            <a:r>
              <a:rPr lang="en-US" sz="3200" dirty="0" smtClean="0"/>
              <a:t>    gene k</a:t>
            </a:r>
          </a:p>
        </p:txBody>
      </p:sp>
    </p:spTree>
    <p:extLst>
      <p:ext uri="{BB962C8B-B14F-4D97-AF65-F5344CB8AC3E}">
        <p14:creationId xmlns:p14="http://schemas.microsoft.com/office/powerpoint/2010/main" val="1028984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989" y="104764"/>
            <a:ext cx="8987894" cy="6694140"/>
          </a:xfrm>
          <a:prstGeom prst="rect">
            <a:avLst/>
          </a:prstGeom>
          <a:noFill/>
        </p:spPr>
        <p:txBody>
          <a:bodyPr wrap="square" rtlCol="0">
            <a:spAutoFit/>
          </a:bodyPr>
          <a:lstStyle/>
          <a:p>
            <a:r>
              <a:rPr lang="en-US" sz="3200" dirty="0" smtClean="0"/>
              <a:t>17 time points  </a:t>
            </a:r>
            <a:r>
              <a:rPr lang="en-US" sz="3200" dirty="0" smtClean="0">
                <a:sym typeface="Wingdings"/>
              </a:rPr>
              <a:t>  17 equally space time points</a:t>
            </a:r>
          </a:p>
          <a:p>
            <a:endParaRPr lang="en-US" dirty="0" smtClean="0">
              <a:sym typeface="Wingdings"/>
            </a:endParaRPr>
          </a:p>
          <a:p>
            <a:r>
              <a:rPr lang="en-US" sz="3200" dirty="0" err="1" smtClean="0">
                <a:solidFill>
                  <a:srgbClr val="0000FF"/>
                </a:solidFill>
                <a:sym typeface="Wingdings"/>
              </a:rPr>
              <a:t>microarry</a:t>
            </a:r>
            <a:r>
              <a:rPr lang="en-US" sz="3200" dirty="0" smtClean="0">
                <a:solidFill>
                  <a:srgbClr val="0000FF"/>
                </a:solidFill>
                <a:sym typeface="Wingdings"/>
              </a:rPr>
              <a:t> expression of gene k at time </a:t>
            </a:r>
            <a:r>
              <a:rPr lang="en-US" sz="3200" dirty="0" err="1" smtClean="0">
                <a:solidFill>
                  <a:srgbClr val="0000FF"/>
                </a:solidFill>
                <a:sym typeface="Wingdings"/>
              </a:rPr>
              <a:t>i</a:t>
            </a:r>
            <a:r>
              <a:rPr lang="en-US" sz="3200" dirty="0" smtClean="0">
                <a:solidFill>
                  <a:srgbClr val="0000FF"/>
                </a:solidFill>
                <a:sym typeface="Wingdings"/>
              </a:rPr>
              <a:t>  </a:t>
            </a:r>
            <a:r>
              <a:rPr lang="en-US" sz="3200" dirty="0" smtClean="0">
                <a:sym typeface="Wingdings"/>
              </a:rPr>
              <a:t> </a:t>
            </a:r>
            <a:r>
              <a:rPr lang="en-US" sz="3200" dirty="0" smtClean="0">
                <a:solidFill>
                  <a:srgbClr val="B90000"/>
                </a:solidFill>
                <a:sym typeface="Wingdings"/>
              </a:rPr>
              <a:t>ranked</a:t>
            </a:r>
          </a:p>
          <a:p>
            <a:pPr algn="r"/>
            <a:r>
              <a:rPr lang="en-US" sz="3200" dirty="0" smtClean="0">
                <a:solidFill>
                  <a:srgbClr val="B90000"/>
                </a:solidFill>
                <a:sym typeface="Wingdings"/>
              </a:rPr>
              <a:t> order of </a:t>
            </a:r>
            <a:r>
              <a:rPr lang="en-US" sz="3200" dirty="0" err="1" smtClean="0">
                <a:solidFill>
                  <a:srgbClr val="B90000"/>
                </a:solidFill>
                <a:sym typeface="Wingdings"/>
              </a:rPr>
              <a:t>microarry</a:t>
            </a:r>
            <a:r>
              <a:rPr lang="en-US" sz="3200" dirty="0" smtClean="0">
                <a:solidFill>
                  <a:srgbClr val="B90000"/>
                </a:solidFill>
                <a:sym typeface="Wingdings"/>
              </a:rPr>
              <a:t> expression of gene k at time </a:t>
            </a:r>
            <a:r>
              <a:rPr lang="en-US" sz="3200" dirty="0" err="1" smtClean="0">
                <a:solidFill>
                  <a:srgbClr val="B90000"/>
                </a:solidFill>
                <a:sym typeface="Wingdings"/>
              </a:rPr>
              <a:t>i</a:t>
            </a:r>
            <a:endParaRPr lang="en-US" sz="3200" dirty="0" smtClean="0">
              <a:solidFill>
                <a:srgbClr val="B90000"/>
              </a:solidFill>
              <a:sym typeface="Wingdings"/>
            </a:endParaRPr>
          </a:p>
          <a:p>
            <a:pPr algn="r"/>
            <a:endParaRPr lang="en-US" dirty="0">
              <a:sym typeface="Wingdings"/>
            </a:endParaRPr>
          </a:p>
          <a:p>
            <a:r>
              <a:rPr lang="en-US" sz="3200" dirty="0" smtClean="0">
                <a:sym typeface="Wingdings"/>
              </a:rPr>
              <a:t>(</a:t>
            </a:r>
            <a:r>
              <a:rPr lang="en-US" sz="3200" dirty="0" smtClean="0">
                <a:solidFill>
                  <a:srgbClr val="0000FF"/>
                </a:solidFill>
                <a:sym typeface="Wingdings"/>
              </a:rPr>
              <a:t>0.41, 0.63, 0.11, 0.23, 0.59, …</a:t>
            </a:r>
            <a:r>
              <a:rPr lang="en-US" sz="3200" dirty="0" smtClean="0">
                <a:sym typeface="Wingdings"/>
              </a:rPr>
              <a:t>)    (</a:t>
            </a:r>
            <a:r>
              <a:rPr lang="en-US" sz="3200" dirty="0" smtClean="0">
                <a:solidFill>
                  <a:srgbClr val="B90000"/>
                </a:solidFill>
                <a:sym typeface="Wingdings"/>
              </a:rPr>
              <a:t>3, 5, 1, 2, 4, …</a:t>
            </a:r>
            <a:r>
              <a:rPr lang="en-US" sz="3200" dirty="0" smtClean="0">
                <a:sym typeface="Wingdings"/>
              </a:rPr>
              <a:t>).</a:t>
            </a:r>
          </a:p>
          <a:p>
            <a:endParaRPr lang="en-US" sz="3200" dirty="0">
              <a:sym typeface="Wingdings"/>
            </a:endParaRPr>
          </a:p>
          <a:p>
            <a:r>
              <a:rPr lang="en-US" sz="3200" dirty="0" err="1">
                <a:solidFill>
                  <a:srgbClr val="0000FF"/>
                </a:solidFill>
              </a:rPr>
              <a:t>f</a:t>
            </a:r>
            <a:r>
              <a:rPr lang="en-US" sz="3200" baseline="-25000" dirty="0" err="1">
                <a:solidFill>
                  <a:srgbClr val="0000FF"/>
                </a:solidFill>
              </a:rPr>
              <a:t>k</a:t>
            </a:r>
            <a:r>
              <a:rPr lang="en-US" sz="3200" baseline="-25000" dirty="0">
                <a:solidFill>
                  <a:srgbClr val="0000FF"/>
                </a:solidFill>
              </a:rPr>
              <a:t> </a:t>
            </a:r>
            <a:r>
              <a:rPr lang="en-US" sz="3200" dirty="0">
                <a:solidFill>
                  <a:srgbClr val="0000FF"/>
                </a:solidFill>
              </a:rPr>
              <a:t>(time point </a:t>
            </a:r>
            <a:r>
              <a:rPr lang="en-US" sz="3200" dirty="0" err="1">
                <a:solidFill>
                  <a:srgbClr val="0000FF"/>
                </a:solidFill>
              </a:rPr>
              <a:t>i</a:t>
            </a:r>
            <a:r>
              <a:rPr lang="en-US" sz="3200" dirty="0">
                <a:solidFill>
                  <a:srgbClr val="0000FF"/>
                </a:solidFill>
              </a:rPr>
              <a:t>) =  RNA intensity at time point </a:t>
            </a:r>
            <a:r>
              <a:rPr lang="en-US" sz="3200" dirty="0" err="1">
                <a:solidFill>
                  <a:srgbClr val="0000FF"/>
                </a:solidFill>
              </a:rPr>
              <a:t>i</a:t>
            </a:r>
            <a:r>
              <a:rPr lang="en-US" sz="3200" dirty="0">
                <a:solidFill>
                  <a:srgbClr val="0000FF"/>
                </a:solidFill>
              </a:rPr>
              <a:t> for </a:t>
            </a:r>
            <a:r>
              <a:rPr lang="en-US" sz="3200" dirty="0" smtClean="0">
                <a:solidFill>
                  <a:srgbClr val="0000FF"/>
                </a:solidFill>
              </a:rPr>
              <a:t>  </a:t>
            </a:r>
          </a:p>
          <a:p>
            <a:pPr algn="r"/>
            <a:r>
              <a:rPr lang="en-US" sz="3200" dirty="0">
                <a:solidFill>
                  <a:srgbClr val="0000FF"/>
                </a:solidFill>
              </a:rPr>
              <a:t> </a:t>
            </a:r>
            <a:r>
              <a:rPr lang="en-US" sz="3200" dirty="0" smtClean="0">
                <a:solidFill>
                  <a:srgbClr val="0000FF"/>
                </a:solidFill>
              </a:rPr>
              <a:t>gene </a:t>
            </a:r>
            <a:r>
              <a:rPr lang="en-US" sz="3200" dirty="0">
                <a:solidFill>
                  <a:srgbClr val="0000FF"/>
                </a:solidFill>
              </a:rPr>
              <a:t>k.</a:t>
            </a:r>
          </a:p>
          <a:p>
            <a:pPr algn="r"/>
            <a:endParaRPr lang="en-US" sz="500" dirty="0"/>
          </a:p>
          <a:p>
            <a:r>
              <a:rPr lang="en-US" sz="3200" dirty="0">
                <a:solidFill>
                  <a:srgbClr val="B90000"/>
                </a:solidFill>
                <a:latin typeface="Symbol" charset="2"/>
                <a:cs typeface="Symbol" charset="2"/>
              </a:rPr>
              <a:t>p</a:t>
            </a:r>
            <a:r>
              <a:rPr lang="en-US" sz="3200" dirty="0">
                <a:solidFill>
                  <a:srgbClr val="B90000"/>
                </a:solidFill>
              </a:rPr>
              <a:t>(</a:t>
            </a:r>
            <a:r>
              <a:rPr lang="en-US" sz="3200" dirty="0" err="1">
                <a:solidFill>
                  <a:srgbClr val="B90000"/>
                </a:solidFill>
              </a:rPr>
              <a:t>f</a:t>
            </a:r>
            <a:r>
              <a:rPr lang="en-US" sz="3200" baseline="-25000" dirty="0" err="1">
                <a:solidFill>
                  <a:srgbClr val="B90000"/>
                </a:solidFill>
              </a:rPr>
              <a:t>k</a:t>
            </a:r>
            <a:r>
              <a:rPr lang="en-US" sz="3200" dirty="0">
                <a:solidFill>
                  <a:srgbClr val="B90000"/>
                </a:solidFill>
              </a:rPr>
              <a:t>)  = replace RNA intensity with rank order.</a:t>
            </a:r>
          </a:p>
          <a:p>
            <a:endParaRPr lang="en-US" dirty="0"/>
          </a:p>
          <a:p>
            <a:pPr algn="ctr"/>
            <a:r>
              <a:rPr lang="en-US" sz="3200" dirty="0"/>
              <a:t>g(x</a:t>
            </a:r>
            <a:r>
              <a:rPr lang="en-US" sz="3200" baseline="-25000" dirty="0"/>
              <a:t>i</a:t>
            </a:r>
            <a:r>
              <a:rPr lang="en-US" sz="3200" dirty="0"/>
              <a:t>) =[ </a:t>
            </a:r>
            <a:r>
              <a:rPr lang="en-US" sz="3200" dirty="0">
                <a:latin typeface="Symbol" charset="2"/>
                <a:cs typeface="Symbol" charset="2"/>
              </a:rPr>
              <a:t>p</a:t>
            </a:r>
            <a:r>
              <a:rPr lang="en-US" sz="3200" dirty="0"/>
              <a:t>(</a:t>
            </a:r>
            <a:r>
              <a:rPr lang="en-US" sz="3200" dirty="0" err="1"/>
              <a:t>f</a:t>
            </a:r>
            <a:r>
              <a:rPr lang="en-US" sz="3200" baseline="-25000" dirty="0" err="1"/>
              <a:t>k</a:t>
            </a:r>
            <a:r>
              <a:rPr lang="en-US" sz="3200" dirty="0"/>
              <a:t>)(x</a:t>
            </a:r>
            <a:r>
              <a:rPr lang="en-US" sz="3200" baseline="-25000" dirty="0"/>
              <a:t>i</a:t>
            </a:r>
            <a:r>
              <a:rPr lang="en-US" sz="3200" dirty="0"/>
              <a:t>) – 1] / (17 – 1),    for   </a:t>
            </a:r>
            <a:r>
              <a:rPr lang="en-US" sz="3200" dirty="0" err="1"/>
              <a:t>i</a:t>
            </a:r>
            <a:r>
              <a:rPr lang="en-US" sz="3200" dirty="0"/>
              <a:t> = 1, …, 17.</a:t>
            </a:r>
          </a:p>
          <a:p>
            <a:endParaRPr lang="en-US" dirty="0"/>
          </a:p>
          <a:p>
            <a:r>
              <a:rPr lang="en-US" sz="3200" dirty="0"/>
              <a:t>g(x) obtained by linear interpolation for x ≠ x</a:t>
            </a:r>
            <a:r>
              <a:rPr lang="en-US" sz="3200" baseline="-25000" dirty="0"/>
              <a:t>i</a:t>
            </a:r>
            <a:r>
              <a:rPr lang="en-US" sz="3200" dirty="0"/>
              <a:t> for some </a:t>
            </a:r>
            <a:r>
              <a:rPr lang="en-US" sz="3200" dirty="0" err="1" smtClean="0"/>
              <a:t>i</a:t>
            </a:r>
            <a:r>
              <a:rPr lang="en-US" sz="3200" dirty="0" smtClean="0"/>
              <a:t>.                                          Note</a:t>
            </a:r>
            <a:r>
              <a:rPr lang="en-US" sz="3200" dirty="0"/>
              <a:t>: 0  ≤  g(x)  ≤  </a:t>
            </a:r>
            <a:r>
              <a:rPr lang="en-US" sz="3200" dirty="0" smtClean="0"/>
              <a:t>1</a:t>
            </a:r>
            <a:endParaRPr lang="en-US" sz="3200" dirty="0"/>
          </a:p>
        </p:txBody>
      </p:sp>
    </p:spTree>
    <p:extLst>
      <p:ext uri="{BB962C8B-B14F-4D97-AF65-F5344CB8AC3E}">
        <p14:creationId xmlns:p14="http://schemas.microsoft.com/office/powerpoint/2010/main" val="742262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4"/>
              </a:rPr>
              <a:t>http://www.plosone.org/article/info:doi/10.1371/journal.pone.0002856</a:t>
            </a:r>
            <a:endParaRPr lang="en-US" sz="110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544564" y="488486"/>
            <a:ext cx="1995562" cy="461665"/>
          </a:xfrm>
          <a:prstGeom prst="rect">
            <a:avLst/>
          </a:prstGeom>
          <a:noFill/>
        </p:spPr>
        <p:txBody>
          <a:bodyPr wrap="square" rtlCol="0">
            <a:spAutoFit/>
          </a:bodyPr>
          <a:lstStyle/>
          <a:p>
            <a:r>
              <a:rPr lang="en-US" sz="2400" dirty="0" smtClean="0">
                <a:solidFill>
                  <a:schemeClr val="accent6">
                    <a:lumMod val="75000"/>
                  </a:schemeClr>
                </a:solidFill>
              </a:rPr>
              <a:t>g: </a:t>
            </a:r>
            <a:r>
              <a:rPr lang="en-US" sz="2400" dirty="0">
                <a:solidFill>
                  <a:schemeClr val="accent6">
                    <a:lumMod val="75000"/>
                  </a:schemeClr>
                </a:solidFill>
              </a:rPr>
              <a:t>S</a:t>
            </a:r>
            <a:r>
              <a:rPr lang="en-US" sz="2400" baseline="30000" dirty="0">
                <a:solidFill>
                  <a:schemeClr val="accent6">
                    <a:lumMod val="75000"/>
                  </a:schemeClr>
                </a:solidFill>
              </a:rPr>
              <a:t>1</a:t>
            </a:r>
            <a:r>
              <a:rPr lang="en-US" sz="2400" dirty="0">
                <a:solidFill>
                  <a:schemeClr val="accent6">
                    <a:lumMod val="75000"/>
                  </a:schemeClr>
                </a:solidFill>
              </a:rPr>
              <a:t>  </a:t>
            </a:r>
            <a:r>
              <a:rPr lang="en-US" sz="2400" dirty="0">
                <a:solidFill>
                  <a:schemeClr val="accent6">
                    <a:lumMod val="75000"/>
                  </a:schemeClr>
                </a:solidFill>
                <a:sym typeface="Wingdings"/>
              </a:rPr>
              <a:t>  R</a:t>
            </a:r>
            <a:r>
              <a:rPr lang="en-US" sz="2400" dirty="0" smtClean="0">
                <a:solidFill>
                  <a:schemeClr val="accent6">
                    <a:lumMod val="75000"/>
                  </a:schemeClr>
                </a:solidFill>
              </a:rPr>
              <a:t> </a:t>
            </a:r>
            <a:endParaRPr lang="en-US" sz="2400" dirty="0">
              <a:solidFill>
                <a:schemeClr val="accent6">
                  <a:lumMod val="75000"/>
                </a:schemeClr>
              </a:solidFill>
            </a:endParaRPr>
          </a:p>
        </p:txBody>
      </p:sp>
      <p:grpSp>
        <p:nvGrpSpPr>
          <p:cNvPr id="12" name="Group 11"/>
          <p:cNvGrpSpPr/>
          <p:nvPr/>
        </p:nvGrpSpPr>
        <p:grpSpPr>
          <a:xfrm>
            <a:off x="795433" y="898722"/>
            <a:ext cx="1283858" cy="622300"/>
            <a:chOff x="1074533" y="1135991"/>
            <a:chExt cx="1283858" cy="622300"/>
          </a:xfrm>
        </p:grpSpPr>
        <p:sp>
          <p:nvSpPr>
            <p:cNvPr id="3" name="TextBox 2"/>
            <p:cNvSpPr txBox="1"/>
            <p:nvPr/>
          </p:nvSpPr>
          <p:spPr>
            <a:xfrm>
              <a:off x="1074533" y="1186324"/>
              <a:ext cx="1283858" cy="461665"/>
            </a:xfrm>
            <a:prstGeom prst="rect">
              <a:avLst/>
            </a:prstGeom>
            <a:noFill/>
          </p:spPr>
          <p:txBody>
            <a:bodyPr wrap="square" rtlCol="0">
              <a:spAutoFit/>
            </a:bodyPr>
            <a:lstStyle/>
            <a:p>
              <a:r>
                <a:rPr lang="en-US" sz="2400" dirty="0" smtClean="0"/>
                <a:t>( 0,     )</a:t>
              </a:r>
              <a:endParaRPr lang="en-US" sz="2400" dirty="0"/>
            </a:p>
          </p:txBody>
        </p:sp>
        <p:graphicFrame>
          <p:nvGraphicFramePr>
            <p:cNvPr id="11" name="Object 10"/>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42" name="Equation" r:id="rId6" imgW="317500" imgH="622300" progId="Equation.3">
                    <p:embed/>
                  </p:oleObj>
                </mc:Choice>
                <mc:Fallback>
                  <p:oleObj name="Equation" r:id="rId6" imgW="317500" imgH="622300" progId="Equation.3">
                    <p:embed/>
                    <p:pic>
                      <p:nvPicPr>
                        <p:cNvPr id="0" name=""/>
                        <p:cNvPicPr/>
                        <p:nvPr/>
                      </p:nvPicPr>
                      <p:blipFill>
                        <a:blip r:embed="rId7"/>
                        <a:stretch>
                          <a:fillRect/>
                        </a:stretch>
                      </p:blipFill>
                      <p:spPr>
                        <a:xfrm>
                          <a:off x="1566434" y="1135991"/>
                          <a:ext cx="317500" cy="622300"/>
                        </a:xfrm>
                        <a:prstGeom prst="rect">
                          <a:avLst/>
                        </a:prstGeom>
                      </p:spPr>
                    </p:pic>
                  </p:oleObj>
                </mc:Fallback>
              </mc:AlternateContent>
            </a:graphicData>
          </a:graphic>
        </p:graphicFrame>
      </p:grpSp>
      <p:grpSp>
        <p:nvGrpSpPr>
          <p:cNvPr id="17" name="Group 16"/>
          <p:cNvGrpSpPr/>
          <p:nvPr/>
        </p:nvGrpSpPr>
        <p:grpSpPr>
          <a:xfrm>
            <a:off x="5525067" y="1860612"/>
            <a:ext cx="1283858" cy="622300"/>
            <a:chOff x="1074533" y="1135991"/>
            <a:chExt cx="1283858" cy="622300"/>
          </a:xfrm>
        </p:grpSpPr>
        <p:sp>
          <p:nvSpPr>
            <p:cNvPr id="18" name="TextBox 17"/>
            <p:cNvSpPr txBox="1"/>
            <p:nvPr/>
          </p:nvSpPr>
          <p:spPr>
            <a:xfrm>
              <a:off x="1074533" y="1186324"/>
              <a:ext cx="1283858" cy="461665"/>
            </a:xfrm>
            <a:prstGeom prst="rect">
              <a:avLst/>
            </a:prstGeom>
            <a:noFill/>
          </p:spPr>
          <p:txBody>
            <a:bodyPr wrap="square" rtlCol="0">
              <a:spAutoFit/>
            </a:bodyPr>
            <a:lstStyle/>
            <a:p>
              <a:r>
                <a:rPr lang="en-US" sz="2400" dirty="0" smtClean="0"/>
                <a:t>( 13,     )</a:t>
              </a:r>
              <a:endParaRPr lang="en-US" sz="2400" dirty="0"/>
            </a:p>
          </p:txBody>
        </p:sp>
        <p:graphicFrame>
          <p:nvGraphicFramePr>
            <p:cNvPr id="19" name="Object 18"/>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043" name="Equation" r:id="rId8" imgW="317500" imgH="622300" progId="Equation.3">
                    <p:embed/>
                  </p:oleObj>
                </mc:Choice>
                <mc:Fallback>
                  <p:oleObj name="Equation" r:id="rId8" imgW="317500" imgH="622300" progId="Equation.3">
                    <p:embed/>
                    <p:pic>
                      <p:nvPicPr>
                        <p:cNvPr id="0" name=""/>
                        <p:cNvPicPr/>
                        <p:nvPr/>
                      </p:nvPicPr>
                      <p:blipFill>
                        <a:blip r:embed="rId9"/>
                        <a:stretch>
                          <a:fillRect/>
                        </a:stretch>
                      </p:blipFill>
                      <p:spPr>
                        <a:xfrm>
                          <a:off x="1719939" y="1135991"/>
                          <a:ext cx="317500" cy="622300"/>
                        </a:xfrm>
                        <a:prstGeom prst="rect">
                          <a:avLst/>
                        </a:prstGeom>
                      </p:spPr>
                    </p:pic>
                  </p:oleObj>
                </mc:Fallback>
              </mc:AlternateContent>
            </a:graphicData>
          </a:graphic>
        </p:graphicFrame>
      </p:grpSp>
      <p:grpSp>
        <p:nvGrpSpPr>
          <p:cNvPr id="20" name="Group 19"/>
          <p:cNvGrpSpPr/>
          <p:nvPr/>
        </p:nvGrpSpPr>
        <p:grpSpPr>
          <a:xfrm>
            <a:off x="2104991" y="1650139"/>
            <a:ext cx="1283858" cy="622300"/>
            <a:chOff x="1074533" y="1135991"/>
            <a:chExt cx="1283858" cy="622300"/>
          </a:xfrm>
        </p:grpSpPr>
        <p:sp>
          <p:nvSpPr>
            <p:cNvPr id="21" name="TextBox 20"/>
            <p:cNvSpPr txBox="1"/>
            <p:nvPr/>
          </p:nvSpPr>
          <p:spPr>
            <a:xfrm>
              <a:off x="1074533" y="1186324"/>
              <a:ext cx="1283858" cy="461665"/>
            </a:xfrm>
            <a:prstGeom prst="rect">
              <a:avLst/>
            </a:prstGeom>
            <a:noFill/>
          </p:spPr>
          <p:txBody>
            <a:bodyPr wrap="square" rtlCol="0">
              <a:spAutoFit/>
            </a:bodyPr>
            <a:lstStyle/>
            <a:p>
              <a:r>
                <a:rPr lang="en-US" sz="2400" dirty="0" smtClean="0"/>
                <a:t>( 3,     )</a:t>
              </a:r>
              <a:endParaRPr lang="en-US" sz="2400" dirty="0"/>
            </a:p>
          </p:txBody>
        </p:sp>
        <p:graphicFrame>
          <p:nvGraphicFramePr>
            <p:cNvPr id="22" name="Object 21"/>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44" name="Equation" r:id="rId10" imgW="317500" imgH="622300" progId="Equation.3">
                    <p:embed/>
                  </p:oleObj>
                </mc:Choice>
                <mc:Fallback>
                  <p:oleObj name="Equation" r:id="rId10" imgW="317500" imgH="622300" progId="Equation.3">
                    <p:embed/>
                    <p:pic>
                      <p:nvPicPr>
                        <p:cNvPr id="0" name=""/>
                        <p:cNvPicPr/>
                        <p:nvPr/>
                      </p:nvPicPr>
                      <p:blipFill>
                        <a:blip r:embed="rId11"/>
                        <a:stretch>
                          <a:fillRect/>
                        </a:stretch>
                      </p:blipFill>
                      <p:spPr>
                        <a:xfrm>
                          <a:off x="1566434" y="1135991"/>
                          <a:ext cx="317500" cy="622300"/>
                        </a:xfrm>
                        <a:prstGeom prst="rect">
                          <a:avLst/>
                        </a:prstGeom>
                      </p:spPr>
                    </p:pic>
                  </p:oleObj>
                </mc:Fallback>
              </mc:AlternateContent>
            </a:graphicData>
          </a:graphic>
        </p:graphicFrame>
      </p:grpSp>
      <p:grpSp>
        <p:nvGrpSpPr>
          <p:cNvPr id="23" name="Group 22"/>
          <p:cNvGrpSpPr/>
          <p:nvPr/>
        </p:nvGrpSpPr>
        <p:grpSpPr>
          <a:xfrm>
            <a:off x="722343" y="2221239"/>
            <a:ext cx="1283858" cy="622300"/>
            <a:chOff x="1074533" y="1135991"/>
            <a:chExt cx="1283858" cy="622300"/>
          </a:xfrm>
        </p:grpSpPr>
        <p:sp>
          <p:nvSpPr>
            <p:cNvPr id="24" name="TextBox 23"/>
            <p:cNvSpPr txBox="1"/>
            <p:nvPr/>
          </p:nvSpPr>
          <p:spPr>
            <a:xfrm>
              <a:off x="1074533" y="1186324"/>
              <a:ext cx="1283858" cy="461665"/>
            </a:xfrm>
            <a:prstGeom prst="rect">
              <a:avLst/>
            </a:prstGeom>
            <a:noFill/>
          </p:spPr>
          <p:txBody>
            <a:bodyPr wrap="square" rtlCol="0">
              <a:spAutoFit/>
            </a:bodyPr>
            <a:lstStyle/>
            <a:p>
              <a:r>
                <a:rPr lang="en-US" sz="2400" dirty="0" smtClean="0"/>
                <a:t>( 1,     )</a:t>
              </a:r>
              <a:endParaRPr lang="en-US" sz="2400" dirty="0"/>
            </a:p>
          </p:txBody>
        </p:sp>
        <p:graphicFrame>
          <p:nvGraphicFramePr>
            <p:cNvPr id="25" name="Object 24"/>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45" name="Equation" r:id="rId12" imgW="317500" imgH="622300" progId="Equation.3">
                    <p:embed/>
                  </p:oleObj>
                </mc:Choice>
                <mc:Fallback>
                  <p:oleObj name="Equation" r:id="rId12" imgW="317500" imgH="622300" progId="Equation.3">
                    <p:embed/>
                    <p:pic>
                      <p:nvPicPr>
                        <p:cNvPr id="0" name=""/>
                        <p:cNvPicPr/>
                        <p:nvPr/>
                      </p:nvPicPr>
                      <p:blipFill>
                        <a:blip r:embed="rId13"/>
                        <a:stretch>
                          <a:fillRect/>
                        </a:stretch>
                      </p:blipFill>
                      <p:spPr>
                        <a:xfrm>
                          <a:off x="1566434" y="1135991"/>
                          <a:ext cx="317500" cy="622300"/>
                        </a:xfrm>
                        <a:prstGeom prst="rect">
                          <a:avLst/>
                        </a:prstGeom>
                      </p:spPr>
                    </p:pic>
                  </p:oleObj>
                </mc:Fallback>
              </mc:AlternateContent>
            </a:graphicData>
          </a:graphic>
        </p:graphicFrame>
      </p:grpSp>
      <p:grpSp>
        <p:nvGrpSpPr>
          <p:cNvPr id="26" name="Group 25"/>
          <p:cNvGrpSpPr/>
          <p:nvPr/>
        </p:nvGrpSpPr>
        <p:grpSpPr>
          <a:xfrm>
            <a:off x="2326062" y="4229888"/>
            <a:ext cx="1283858" cy="622300"/>
            <a:chOff x="1074533" y="1135991"/>
            <a:chExt cx="1283858" cy="622300"/>
          </a:xfrm>
        </p:grpSpPr>
        <p:sp>
          <p:nvSpPr>
            <p:cNvPr id="27" name="TextBox 26"/>
            <p:cNvSpPr txBox="1"/>
            <p:nvPr/>
          </p:nvSpPr>
          <p:spPr>
            <a:xfrm>
              <a:off x="1074533" y="1186324"/>
              <a:ext cx="1283858" cy="461665"/>
            </a:xfrm>
            <a:prstGeom prst="rect">
              <a:avLst/>
            </a:prstGeom>
            <a:noFill/>
          </p:spPr>
          <p:txBody>
            <a:bodyPr wrap="square" rtlCol="0">
              <a:spAutoFit/>
            </a:bodyPr>
            <a:lstStyle/>
            <a:p>
              <a:r>
                <a:rPr lang="en-US" sz="2400" dirty="0" smtClean="0"/>
                <a:t>( 5,     )</a:t>
              </a:r>
              <a:endParaRPr lang="en-US" sz="2400" dirty="0"/>
            </a:p>
          </p:txBody>
        </p:sp>
        <p:graphicFrame>
          <p:nvGraphicFramePr>
            <p:cNvPr id="28" name="Object 27"/>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46" name="Equation" r:id="rId14" imgW="317500" imgH="622300" progId="Equation.3">
                    <p:embed/>
                  </p:oleObj>
                </mc:Choice>
                <mc:Fallback>
                  <p:oleObj name="Equation" r:id="rId14" imgW="317500" imgH="622300" progId="Equation.3">
                    <p:embed/>
                    <p:pic>
                      <p:nvPicPr>
                        <p:cNvPr id="0" name=""/>
                        <p:cNvPicPr/>
                        <p:nvPr/>
                      </p:nvPicPr>
                      <p:blipFill>
                        <a:blip r:embed="rId15"/>
                        <a:stretch>
                          <a:fillRect/>
                        </a:stretch>
                      </p:blipFill>
                      <p:spPr>
                        <a:xfrm>
                          <a:off x="1566434" y="1135991"/>
                          <a:ext cx="317500" cy="622300"/>
                        </a:xfrm>
                        <a:prstGeom prst="rect">
                          <a:avLst/>
                        </a:prstGeom>
                      </p:spPr>
                    </p:pic>
                  </p:oleObj>
                </mc:Fallback>
              </mc:AlternateContent>
            </a:graphicData>
          </a:graphic>
        </p:graphicFrame>
      </p:grpSp>
      <p:grpSp>
        <p:nvGrpSpPr>
          <p:cNvPr id="29" name="Group 28"/>
          <p:cNvGrpSpPr/>
          <p:nvPr/>
        </p:nvGrpSpPr>
        <p:grpSpPr>
          <a:xfrm>
            <a:off x="1962128" y="3586754"/>
            <a:ext cx="1283858" cy="622300"/>
            <a:chOff x="1074533" y="1135991"/>
            <a:chExt cx="1283858" cy="622300"/>
          </a:xfrm>
        </p:grpSpPr>
        <p:sp>
          <p:nvSpPr>
            <p:cNvPr id="30" name="TextBox 29"/>
            <p:cNvSpPr txBox="1"/>
            <p:nvPr/>
          </p:nvSpPr>
          <p:spPr>
            <a:xfrm>
              <a:off x="1074533" y="1186324"/>
              <a:ext cx="1283858" cy="461665"/>
            </a:xfrm>
            <a:prstGeom prst="rect">
              <a:avLst/>
            </a:prstGeom>
            <a:noFill/>
          </p:spPr>
          <p:txBody>
            <a:bodyPr wrap="square" rtlCol="0">
              <a:spAutoFit/>
            </a:bodyPr>
            <a:lstStyle/>
            <a:p>
              <a:r>
                <a:rPr lang="en-US" sz="2400" dirty="0" smtClean="0"/>
                <a:t>( 4,     )</a:t>
              </a:r>
              <a:endParaRPr lang="en-US" sz="2400" dirty="0"/>
            </a:p>
          </p:txBody>
        </p:sp>
        <p:graphicFrame>
          <p:nvGraphicFramePr>
            <p:cNvPr id="31" name="Object 30"/>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47" name="Equation" r:id="rId16" imgW="317500" imgH="622300" progId="Equation.3">
                    <p:embed/>
                  </p:oleObj>
                </mc:Choice>
                <mc:Fallback>
                  <p:oleObj name="Equation" r:id="rId16" imgW="317500" imgH="622300" progId="Equation.3">
                    <p:embed/>
                    <p:pic>
                      <p:nvPicPr>
                        <p:cNvPr id="0" name=""/>
                        <p:cNvPicPr/>
                        <p:nvPr/>
                      </p:nvPicPr>
                      <p:blipFill>
                        <a:blip r:embed="rId17"/>
                        <a:stretch>
                          <a:fillRect/>
                        </a:stretch>
                      </p:blipFill>
                      <p:spPr>
                        <a:xfrm>
                          <a:off x="1566434" y="1135991"/>
                          <a:ext cx="317500" cy="622300"/>
                        </a:xfrm>
                        <a:prstGeom prst="rect">
                          <a:avLst/>
                        </a:prstGeom>
                      </p:spPr>
                    </p:pic>
                  </p:oleObj>
                </mc:Fallback>
              </mc:AlternateContent>
            </a:graphicData>
          </a:graphic>
        </p:graphicFrame>
      </p:grpSp>
      <p:grpSp>
        <p:nvGrpSpPr>
          <p:cNvPr id="32" name="Group 31"/>
          <p:cNvGrpSpPr/>
          <p:nvPr/>
        </p:nvGrpSpPr>
        <p:grpSpPr>
          <a:xfrm>
            <a:off x="1654013" y="2650525"/>
            <a:ext cx="1283858" cy="622300"/>
            <a:chOff x="1074533" y="1135991"/>
            <a:chExt cx="1283858" cy="622300"/>
          </a:xfrm>
        </p:grpSpPr>
        <p:sp>
          <p:nvSpPr>
            <p:cNvPr id="33" name="TextBox 32"/>
            <p:cNvSpPr txBox="1"/>
            <p:nvPr/>
          </p:nvSpPr>
          <p:spPr>
            <a:xfrm>
              <a:off x="1074533" y="1186324"/>
              <a:ext cx="1283858" cy="461665"/>
            </a:xfrm>
            <a:prstGeom prst="rect">
              <a:avLst/>
            </a:prstGeom>
            <a:noFill/>
          </p:spPr>
          <p:txBody>
            <a:bodyPr wrap="square" rtlCol="0">
              <a:spAutoFit/>
            </a:bodyPr>
            <a:lstStyle/>
            <a:p>
              <a:r>
                <a:rPr lang="en-US" sz="2400" dirty="0" smtClean="0"/>
                <a:t>( 2,     )</a:t>
              </a:r>
              <a:endParaRPr lang="en-US" sz="2400" dirty="0"/>
            </a:p>
          </p:txBody>
        </p:sp>
        <p:graphicFrame>
          <p:nvGraphicFramePr>
            <p:cNvPr id="34" name="Object 33"/>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48" name="Equation" r:id="rId18" imgW="317500" imgH="622300" progId="Equation.3">
                    <p:embed/>
                  </p:oleObj>
                </mc:Choice>
                <mc:Fallback>
                  <p:oleObj name="Equation" r:id="rId18" imgW="317500" imgH="622300" progId="Equation.3">
                    <p:embed/>
                    <p:pic>
                      <p:nvPicPr>
                        <p:cNvPr id="0" name=""/>
                        <p:cNvPicPr/>
                        <p:nvPr/>
                      </p:nvPicPr>
                      <p:blipFill>
                        <a:blip r:embed="rId19"/>
                        <a:stretch>
                          <a:fillRect/>
                        </a:stretch>
                      </p:blipFill>
                      <p:spPr>
                        <a:xfrm>
                          <a:off x="1566434" y="1135991"/>
                          <a:ext cx="317500" cy="622300"/>
                        </a:xfrm>
                        <a:prstGeom prst="rect">
                          <a:avLst/>
                        </a:prstGeom>
                      </p:spPr>
                    </p:pic>
                  </p:oleObj>
                </mc:Fallback>
              </mc:AlternateContent>
            </a:graphicData>
          </a:graphic>
        </p:graphicFrame>
      </p:grpSp>
      <p:grpSp>
        <p:nvGrpSpPr>
          <p:cNvPr id="35" name="Group 34"/>
          <p:cNvGrpSpPr/>
          <p:nvPr/>
        </p:nvGrpSpPr>
        <p:grpSpPr>
          <a:xfrm>
            <a:off x="5002103" y="3975295"/>
            <a:ext cx="1283858" cy="622300"/>
            <a:chOff x="1074533" y="1135991"/>
            <a:chExt cx="1283858" cy="622300"/>
          </a:xfrm>
        </p:grpSpPr>
        <p:sp>
          <p:nvSpPr>
            <p:cNvPr id="36" name="TextBox 35"/>
            <p:cNvSpPr txBox="1"/>
            <p:nvPr/>
          </p:nvSpPr>
          <p:spPr>
            <a:xfrm>
              <a:off x="1074533" y="1186324"/>
              <a:ext cx="1283858" cy="461665"/>
            </a:xfrm>
            <a:prstGeom prst="rect">
              <a:avLst/>
            </a:prstGeom>
            <a:noFill/>
          </p:spPr>
          <p:txBody>
            <a:bodyPr wrap="square" rtlCol="0">
              <a:spAutoFit/>
            </a:bodyPr>
            <a:lstStyle/>
            <a:p>
              <a:r>
                <a:rPr lang="en-US" sz="2400" dirty="0" smtClean="0"/>
                <a:t>( 9,     )</a:t>
              </a:r>
              <a:endParaRPr lang="en-US" sz="2400" dirty="0"/>
            </a:p>
          </p:txBody>
        </p:sp>
        <p:graphicFrame>
          <p:nvGraphicFramePr>
            <p:cNvPr id="37" name="Object 36"/>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49" name="Equation" r:id="rId20" imgW="317500" imgH="622300" progId="Equation.3">
                    <p:embed/>
                  </p:oleObj>
                </mc:Choice>
                <mc:Fallback>
                  <p:oleObj name="Equation" r:id="rId20" imgW="317500" imgH="622300" progId="Equation.3">
                    <p:embed/>
                    <p:pic>
                      <p:nvPicPr>
                        <p:cNvPr id="0" name=""/>
                        <p:cNvPicPr/>
                        <p:nvPr/>
                      </p:nvPicPr>
                      <p:blipFill>
                        <a:blip r:embed="rId21"/>
                        <a:stretch>
                          <a:fillRect/>
                        </a:stretch>
                      </p:blipFill>
                      <p:spPr>
                        <a:xfrm>
                          <a:off x="1566434" y="1135991"/>
                          <a:ext cx="317500" cy="622300"/>
                        </a:xfrm>
                        <a:prstGeom prst="rect">
                          <a:avLst/>
                        </a:prstGeom>
                      </p:spPr>
                    </p:pic>
                  </p:oleObj>
                </mc:Fallback>
              </mc:AlternateContent>
            </a:graphicData>
          </a:graphic>
        </p:graphicFrame>
      </p:grpSp>
      <p:grpSp>
        <p:nvGrpSpPr>
          <p:cNvPr id="38" name="Group 37"/>
          <p:cNvGrpSpPr/>
          <p:nvPr/>
        </p:nvGrpSpPr>
        <p:grpSpPr>
          <a:xfrm>
            <a:off x="3717140" y="3918343"/>
            <a:ext cx="1283858" cy="622300"/>
            <a:chOff x="1074533" y="1135991"/>
            <a:chExt cx="1283858" cy="622300"/>
          </a:xfrm>
        </p:grpSpPr>
        <p:sp>
          <p:nvSpPr>
            <p:cNvPr id="39" name="TextBox 38"/>
            <p:cNvSpPr txBox="1"/>
            <p:nvPr/>
          </p:nvSpPr>
          <p:spPr>
            <a:xfrm>
              <a:off x="1074533" y="1186324"/>
              <a:ext cx="1283858" cy="461665"/>
            </a:xfrm>
            <a:prstGeom prst="rect">
              <a:avLst/>
            </a:prstGeom>
            <a:noFill/>
          </p:spPr>
          <p:txBody>
            <a:bodyPr wrap="square" rtlCol="0">
              <a:spAutoFit/>
            </a:bodyPr>
            <a:lstStyle/>
            <a:p>
              <a:r>
                <a:rPr lang="en-US" sz="2400" dirty="0" smtClean="0"/>
                <a:t>( 8,     )</a:t>
              </a:r>
              <a:endParaRPr lang="en-US" sz="2400" dirty="0"/>
            </a:p>
          </p:txBody>
        </p:sp>
        <p:graphicFrame>
          <p:nvGraphicFramePr>
            <p:cNvPr id="40" name="Object 39"/>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50" name="Equation" r:id="rId22" imgW="317500" imgH="622300" progId="Equation.3">
                    <p:embed/>
                  </p:oleObj>
                </mc:Choice>
                <mc:Fallback>
                  <p:oleObj name="Equation" r:id="rId22" imgW="317500" imgH="622300" progId="Equation.3">
                    <p:embed/>
                    <p:pic>
                      <p:nvPicPr>
                        <p:cNvPr id="0" name=""/>
                        <p:cNvPicPr/>
                        <p:nvPr/>
                      </p:nvPicPr>
                      <p:blipFill>
                        <a:blip r:embed="rId23"/>
                        <a:stretch>
                          <a:fillRect/>
                        </a:stretch>
                      </p:blipFill>
                      <p:spPr>
                        <a:xfrm>
                          <a:off x="1566434" y="1135991"/>
                          <a:ext cx="317500" cy="622300"/>
                        </a:xfrm>
                        <a:prstGeom prst="rect">
                          <a:avLst/>
                        </a:prstGeom>
                      </p:spPr>
                    </p:pic>
                  </p:oleObj>
                </mc:Fallback>
              </mc:AlternateContent>
            </a:graphicData>
          </a:graphic>
        </p:graphicFrame>
      </p:grpSp>
      <p:grpSp>
        <p:nvGrpSpPr>
          <p:cNvPr id="41" name="Group 40"/>
          <p:cNvGrpSpPr/>
          <p:nvPr/>
        </p:nvGrpSpPr>
        <p:grpSpPr>
          <a:xfrm>
            <a:off x="4218415" y="4642970"/>
            <a:ext cx="1283858" cy="622300"/>
            <a:chOff x="1074533" y="1135991"/>
            <a:chExt cx="1283858" cy="622300"/>
          </a:xfrm>
        </p:grpSpPr>
        <p:sp>
          <p:nvSpPr>
            <p:cNvPr id="42" name="TextBox 41"/>
            <p:cNvSpPr txBox="1"/>
            <p:nvPr/>
          </p:nvSpPr>
          <p:spPr>
            <a:xfrm>
              <a:off x="1074533" y="1186324"/>
              <a:ext cx="1283858" cy="461665"/>
            </a:xfrm>
            <a:prstGeom prst="rect">
              <a:avLst/>
            </a:prstGeom>
            <a:noFill/>
          </p:spPr>
          <p:txBody>
            <a:bodyPr wrap="square" rtlCol="0">
              <a:spAutoFit/>
            </a:bodyPr>
            <a:lstStyle/>
            <a:p>
              <a:r>
                <a:rPr lang="en-US" sz="2400" dirty="0" smtClean="0"/>
                <a:t>( 7,     )</a:t>
              </a:r>
              <a:endParaRPr lang="en-US" sz="2400" dirty="0"/>
            </a:p>
          </p:txBody>
        </p:sp>
        <p:graphicFrame>
          <p:nvGraphicFramePr>
            <p:cNvPr id="43" name="Object 42"/>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1051" name="Equation" r:id="rId24" imgW="317500" imgH="622300" progId="Equation.3">
                    <p:embed/>
                  </p:oleObj>
                </mc:Choice>
                <mc:Fallback>
                  <p:oleObj name="Equation" r:id="rId24" imgW="317500" imgH="622300" progId="Equation.3">
                    <p:embed/>
                    <p:pic>
                      <p:nvPicPr>
                        <p:cNvPr id="0" name=""/>
                        <p:cNvPicPr/>
                        <p:nvPr/>
                      </p:nvPicPr>
                      <p:blipFill>
                        <a:blip r:embed="rId25"/>
                        <a:stretch>
                          <a:fillRect/>
                        </a:stretch>
                      </p:blipFill>
                      <p:spPr>
                        <a:xfrm>
                          <a:off x="1566434" y="1135991"/>
                          <a:ext cx="317500" cy="622300"/>
                        </a:xfrm>
                        <a:prstGeom prst="rect">
                          <a:avLst/>
                        </a:prstGeom>
                      </p:spPr>
                    </p:pic>
                  </p:oleObj>
                </mc:Fallback>
              </mc:AlternateContent>
            </a:graphicData>
          </a:graphic>
        </p:graphicFrame>
      </p:grpSp>
      <p:sp>
        <p:nvSpPr>
          <p:cNvPr id="45" name="TextBox 44"/>
          <p:cNvSpPr txBox="1"/>
          <p:nvPr/>
        </p:nvSpPr>
        <p:spPr>
          <a:xfrm>
            <a:off x="2849722" y="4831748"/>
            <a:ext cx="1283858" cy="461665"/>
          </a:xfrm>
          <a:prstGeom prst="rect">
            <a:avLst/>
          </a:prstGeom>
          <a:noFill/>
        </p:spPr>
        <p:txBody>
          <a:bodyPr wrap="square" rtlCol="0">
            <a:spAutoFit/>
          </a:bodyPr>
          <a:lstStyle/>
          <a:p>
            <a:r>
              <a:rPr lang="en-US" sz="2400" dirty="0" smtClean="0"/>
              <a:t>( 6, 0 )</a:t>
            </a:r>
            <a:endParaRPr lang="en-US" sz="2400" dirty="0"/>
          </a:p>
        </p:txBody>
      </p:sp>
      <p:grpSp>
        <p:nvGrpSpPr>
          <p:cNvPr id="47" name="Group 46"/>
          <p:cNvGrpSpPr/>
          <p:nvPr/>
        </p:nvGrpSpPr>
        <p:grpSpPr>
          <a:xfrm>
            <a:off x="6379227" y="2644906"/>
            <a:ext cx="1283858" cy="622300"/>
            <a:chOff x="1074533" y="1135991"/>
            <a:chExt cx="1283858" cy="622300"/>
          </a:xfrm>
        </p:grpSpPr>
        <p:sp>
          <p:nvSpPr>
            <p:cNvPr id="48" name="TextBox 47"/>
            <p:cNvSpPr txBox="1"/>
            <p:nvPr/>
          </p:nvSpPr>
          <p:spPr>
            <a:xfrm>
              <a:off x="1074533" y="1186324"/>
              <a:ext cx="1283858" cy="461665"/>
            </a:xfrm>
            <a:prstGeom prst="rect">
              <a:avLst/>
            </a:prstGeom>
            <a:noFill/>
          </p:spPr>
          <p:txBody>
            <a:bodyPr wrap="square" rtlCol="0">
              <a:spAutoFit/>
            </a:bodyPr>
            <a:lstStyle/>
            <a:p>
              <a:r>
                <a:rPr lang="en-US" sz="2400" dirty="0" smtClean="0"/>
                <a:t>( 12,     )</a:t>
              </a:r>
              <a:endParaRPr lang="en-US" sz="2400" dirty="0"/>
            </a:p>
          </p:txBody>
        </p:sp>
        <p:graphicFrame>
          <p:nvGraphicFramePr>
            <p:cNvPr id="49" name="Object 48"/>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052" name="Equation" r:id="rId26" imgW="317500" imgH="622300" progId="Equation.3">
                    <p:embed/>
                  </p:oleObj>
                </mc:Choice>
                <mc:Fallback>
                  <p:oleObj name="Equation" r:id="rId26" imgW="317500" imgH="622300" progId="Equation.3">
                    <p:embed/>
                    <p:pic>
                      <p:nvPicPr>
                        <p:cNvPr id="0" name=""/>
                        <p:cNvPicPr/>
                        <p:nvPr/>
                      </p:nvPicPr>
                      <p:blipFill>
                        <a:blip r:embed="rId27"/>
                        <a:stretch>
                          <a:fillRect/>
                        </a:stretch>
                      </p:blipFill>
                      <p:spPr>
                        <a:xfrm>
                          <a:off x="1719939" y="1135991"/>
                          <a:ext cx="317500" cy="622300"/>
                        </a:xfrm>
                        <a:prstGeom prst="rect">
                          <a:avLst/>
                        </a:prstGeom>
                      </p:spPr>
                    </p:pic>
                  </p:oleObj>
                </mc:Fallback>
              </mc:AlternateContent>
            </a:graphicData>
          </a:graphic>
        </p:graphicFrame>
      </p:grpSp>
      <p:grpSp>
        <p:nvGrpSpPr>
          <p:cNvPr id="50" name="Group 49"/>
          <p:cNvGrpSpPr/>
          <p:nvPr/>
        </p:nvGrpSpPr>
        <p:grpSpPr>
          <a:xfrm>
            <a:off x="5526868" y="3564925"/>
            <a:ext cx="1283858" cy="622300"/>
            <a:chOff x="1074533" y="1135991"/>
            <a:chExt cx="1283858" cy="622300"/>
          </a:xfrm>
        </p:grpSpPr>
        <p:sp>
          <p:nvSpPr>
            <p:cNvPr id="51" name="TextBox 50"/>
            <p:cNvSpPr txBox="1"/>
            <p:nvPr/>
          </p:nvSpPr>
          <p:spPr>
            <a:xfrm>
              <a:off x="1074533" y="1186324"/>
              <a:ext cx="1283858" cy="461665"/>
            </a:xfrm>
            <a:prstGeom prst="rect">
              <a:avLst/>
            </a:prstGeom>
            <a:noFill/>
          </p:spPr>
          <p:txBody>
            <a:bodyPr wrap="square" rtlCol="0">
              <a:spAutoFit/>
            </a:bodyPr>
            <a:lstStyle/>
            <a:p>
              <a:r>
                <a:rPr lang="en-US" sz="2400" dirty="0" smtClean="0"/>
                <a:t>( 11,     )</a:t>
              </a:r>
              <a:endParaRPr lang="en-US" sz="2400" dirty="0"/>
            </a:p>
          </p:txBody>
        </p:sp>
        <p:graphicFrame>
          <p:nvGraphicFramePr>
            <p:cNvPr id="52" name="Object 51"/>
            <p:cNvGraphicFramePr>
              <a:graphicFrameLocks noChangeAspect="1"/>
            </p:cNvGraphicFramePr>
            <p:nvPr>
              <p:extLst/>
            </p:nvPr>
          </p:nvGraphicFramePr>
          <p:xfrm>
            <a:off x="1705984" y="1135991"/>
            <a:ext cx="317500" cy="622300"/>
          </p:xfrm>
          <a:graphic>
            <a:graphicData uri="http://schemas.openxmlformats.org/presentationml/2006/ole">
              <mc:AlternateContent xmlns:mc="http://schemas.openxmlformats.org/markup-compatibility/2006">
                <mc:Choice xmlns:v="urn:schemas-microsoft-com:vml" Requires="v">
                  <p:oleObj spid="_x0000_s1053" name="Equation" r:id="rId28" imgW="317500" imgH="622300" progId="Equation.3">
                    <p:embed/>
                  </p:oleObj>
                </mc:Choice>
                <mc:Fallback>
                  <p:oleObj name="Equation" r:id="rId28" imgW="317500" imgH="622300" progId="Equation.3">
                    <p:embed/>
                    <p:pic>
                      <p:nvPicPr>
                        <p:cNvPr id="0" name=""/>
                        <p:cNvPicPr/>
                        <p:nvPr/>
                      </p:nvPicPr>
                      <p:blipFill>
                        <a:blip r:embed="rId29"/>
                        <a:stretch>
                          <a:fillRect/>
                        </a:stretch>
                      </p:blipFill>
                      <p:spPr>
                        <a:xfrm>
                          <a:off x="1705984" y="1135991"/>
                          <a:ext cx="317500" cy="622300"/>
                        </a:xfrm>
                        <a:prstGeom prst="rect">
                          <a:avLst/>
                        </a:prstGeom>
                      </p:spPr>
                    </p:pic>
                  </p:oleObj>
                </mc:Fallback>
              </mc:AlternateContent>
            </a:graphicData>
          </a:graphic>
        </p:graphicFrame>
      </p:grpSp>
      <p:grpSp>
        <p:nvGrpSpPr>
          <p:cNvPr id="53" name="Group 52"/>
          <p:cNvGrpSpPr/>
          <p:nvPr/>
        </p:nvGrpSpPr>
        <p:grpSpPr>
          <a:xfrm>
            <a:off x="5093160" y="2824094"/>
            <a:ext cx="1283858" cy="622300"/>
            <a:chOff x="1074533" y="1135991"/>
            <a:chExt cx="1283858" cy="622300"/>
          </a:xfrm>
        </p:grpSpPr>
        <p:sp>
          <p:nvSpPr>
            <p:cNvPr id="54" name="TextBox 53"/>
            <p:cNvSpPr txBox="1"/>
            <p:nvPr/>
          </p:nvSpPr>
          <p:spPr>
            <a:xfrm>
              <a:off x="1074533" y="1186324"/>
              <a:ext cx="1283858" cy="461665"/>
            </a:xfrm>
            <a:prstGeom prst="rect">
              <a:avLst/>
            </a:prstGeom>
            <a:noFill/>
          </p:spPr>
          <p:txBody>
            <a:bodyPr wrap="square" rtlCol="0">
              <a:spAutoFit/>
            </a:bodyPr>
            <a:lstStyle/>
            <a:p>
              <a:r>
                <a:rPr lang="en-US" sz="2400" dirty="0" smtClean="0"/>
                <a:t>( 10,     )</a:t>
              </a:r>
              <a:endParaRPr lang="en-US" sz="2400" dirty="0"/>
            </a:p>
          </p:txBody>
        </p:sp>
        <p:graphicFrame>
          <p:nvGraphicFramePr>
            <p:cNvPr id="55" name="Object 54"/>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054" name="Equation" r:id="rId30" imgW="317500" imgH="622300" progId="Equation.3">
                    <p:embed/>
                  </p:oleObj>
                </mc:Choice>
                <mc:Fallback>
                  <p:oleObj name="Equation" r:id="rId30" imgW="317500" imgH="622300" progId="Equation.3">
                    <p:embed/>
                    <p:pic>
                      <p:nvPicPr>
                        <p:cNvPr id="0" name=""/>
                        <p:cNvPicPr/>
                        <p:nvPr/>
                      </p:nvPicPr>
                      <p:blipFill>
                        <a:blip r:embed="rId31"/>
                        <a:stretch>
                          <a:fillRect/>
                        </a:stretch>
                      </p:blipFill>
                      <p:spPr>
                        <a:xfrm>
                          <a:off x="1719939" y="1135991"/>
                          <a:ext cx="317500" cy="622300"/>
                        </a:xfrm>
                        <a:prstGeom prst="rect">
                          <a:avLst/>
                        </a:prstGeom>
                      </p:spPr>
                    </p:pic>
                  </p:oleObj>
                </mc:Fallback>
              </mc:AlternateContent>
            </a:graphicData>
          </a:graphic>
        </p:graphicFrame>
      </p:grpSp>
      <p:grpSp>
        <p:nvGrpSpPr>
          <p:cNvPr id="56" name="Group 55"/>
          <p:cNvGrpSpPr/>
          <p:nvPr/>
        </p:nvGrpSpPr>
        <p:grpSpPr>
          <a:xfrm>
            <a:off x="7199257" y="1301685"/>
            <a:ext cx="1283858" cy="622300"/>
            <a:chOff x="1074533" y="1135991"/>
            <a:chExt cx="1283858" cy="622300"/>
          </a:xfrm>
        </p:grpSpPr>
        <p:sp>
          <p:nvSpPr>
            <p:cNvPr id="57" name="TextBox 56"/>
            <p:cNvSpPr txBox="1"/>
            <p:nvPr/>
          </p:nvSpPr>
          <p:spPr>
            <a:xfrm>
              <a:off x="1074533" y="1186324"/>
              <a:ext cx="1283858" cy="461665"/>
            </a:xfrm>
            <a:prstGeom prst="rect">
              <a:avLst/>
            </a:prstGeom>
            <a:noFill/>
          </p:spPr>
          <p:txBody>
            <a:bodyPr wrap="square" rtlCol="0">
              <a:spAutoFit/>
            </a:bodyPr>
            <a:lstStyle/>
            <a:p>
              <a:r>
                <a:rPr lang="en-US" sz="2400" dirty="0" smtClean="0"/>
                <a:t>( 15,     )</a:t>
              </a:r>
              <a:endParaRPr lang="en-US" sz="2400" dirty="0"/>
            </a:p>
          </p:txBody>
        </p:sp>
        <p:graphicFrame>
          <p:nvGraphicFramePr>
            <p:cNvPr id="58" name="Object 57"/>
            <p:cNvGraphicFramePr>
              <a:graphicFrameLocks noChangeAspect="1"/>
            </p:cNvGraphicFramePr>
            <p:nvPr>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1055" name="Equation" r:id="rId32" imgW="317500" imgH="622300" progId="Equation.3">
                    <p:embed/>
                  </p:oleObj>
                </mc:Choice>
                <mc:Fallback>
                  <p:oleObj name="Equation" r:id="rId32" imgW="317500" imgH="622300" progId="Equation.3">
                    <p:embed/>
                    <p:pic>
                      <p:nvPicPr>
                        <p:cNvPr id="0" name=""/>
                        <p:cNvPicPr/>
                        <p:nvPr/>
                      </p:nvPicPr>
                      <p:blipFill>
                        <a:blip r:embed="rId33"/>
                        <a:stretch>
                          <a:fillRect/>
                        </a:stretch>
                      </p:blipFill>
                      <p:spPr>
                        <a:xfrm>
                          <a:off x="1692029" y="1135991"/>
                          <a:ext cx="317500" cy="622300"/>
                        </a:xfrm>
                        <a:prstGeom prst="rect">
                          <a:avLst/>
                        </a:prstGeom>
                      </p:spPr>
                    </p:pic>
                  </p:oleObj>
                </mc:Fallback>
              </mc:AlternateContent>
            </a:graphicData>
          </a:graphic>
        </p:graphicFrame>
      </p:grpSp>
      <p:grpSp>
        <p:nvGrpSpPr>
          <p:cNvPr id="59" name="Group 58"/>
          <p:cNvGrpSpPr/>
          <p:nvPr/>
        </p:nvGrpSpPr>
        <p:grpSpPr>
          <a:xfrm>
            <a:off x="7281882" y="3114934"/>
            <a:ext cx="1283858" cy="622300"/>
            <a:chOff x="1074533" y="1135991"/>
            <a:chExt cx="1283858" cy="622300"/>
          </a:xfrm>
        </p:grpSpPr>
        <p:sp>
          <p:nvSpPr>
            <p:cNvPr id="60" name="TextBox 59"/>
            <p:cNvSpPr txBox="1"/>
            <p:nvPr/>
          </p:nvSpPr>
          <p:spPr>
            <a:xfrm>
              <a:off x="1074533" y="1186324"/>
              <a:ext cx="1283858" cy="461665"/>
            </a:xfrm>
            <a:prstGeom prst="rect">
              <a:avLst/>
            </a:prstGeom>
            <a:noFill/>
          </p:spPr>
          <p:txBody>
            <a:bodyPr wrap="square" rtlCol="0">
              <a:spAutoFit/>
            </a:bodyPr>
            <a:lstStyle/>
            <a:p>
              <a:r>
                <a:rPr lang="en-US" sz="2400" dirty="0" smtClean="0"/>
                <a:t>( 16,     )</a:t>
              </a:r>
              <a:endParaRPr lang="en-US" sz="2400" dirty="0"/>
            </a:p>
          </p:txBody>
        </p:sp>
        <p:graphicFrame>
          <p:nvGraphicFramePr>
            <p:cNvPr id="61" name="Object 60"/>
            <p:cNvGraphicFramePr>
              <a:graphicFrameLocks noChangeAspect="1"/>
            </p:cNvGraphicFramePr>
            <p:nvPr>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1056" name="Equation" r:id="rId34" imgW="317500" imgH="622300" progId="Equation.3">
                    <p:embed/>
                  </p:oleObj>
                </mc:Choice>
                <mc:Fallback>
                  <p:oleObj name="Equation" r:id="rId34" imgW="317500" imgH="622300" progId="Equation.3">
                    <p:embed/>
                    <p:pic>
                      <p:nvPicPr>
                        <p:cNvPr id="0" name=""/>
                        <p:cNvPicPr/>
                        <p:nvPr/>
                      </p:nvPicPr>
                      <p:blipFill>
                        <a:blip r:embed="rId35"/>
                        <a:stretch>
                          <a:fillRect/>
                        </a:stretch>
                      </p:blipFill>
                      <p:spPr>
                        <a:xfrm>
                          <a:off x="1692029" y="1135991"/>
                          <a:ext cx="317500" cy="622300"/>
                        </a:xfrm>
                        <a:prstGeom prst="rect">
                          <a:avLst/>
                        </a:prstGeom>
                      </p:spPr>
                    </p:pic>
                  </p:oleObj>
                </mc:Fallback>
              </mc:AlternateContent>
            </a:graphicData>
          </a:graphic>
        </p:graphicFrame>
      </p:grpSp>
      <p:grpSp>
        <p:nvGrpSpPr>
          <p:cNvPr id="62" name="Group 61"/>
          <p:cNvGrpSpPr/>
          <p:nvPr/>
        </p:nvGrpSpPr>
        <p:grpSpPr>
          <a:xfrm>
            <a:off x="6387658" y="769080"/>
            <a:ext cx="1283858" cy="622300"/>
            <a:chOff x="1074533" y="1135991"/>
            <a:chExt cx="1283858" cy="622300"/>
          </a:xfrm>
        </p:grpSpPr>
        <p:sp>
          <p:nvSpPr>
            <p:cNvPr id="63" name="TextBox 62"/>
            <p:cNvSpPr txBox="1"/>
            <p:nvPr/>
          </p:nvSpPr>
          <p:spPr>
            <a:xfrm>
              <a:off x="1074533" y="1186324"/>
              <a:ext cx="1283858" cy="461665"/>
            </a:xfrm>
            <a:prstGeom prst="rect">
              <a:avLst/>
            </a:prstGeom>
            <a:noFill/>
          </p:spPr>
          <p:txBody>
            <a:bodyPr wrap="square" rtlCol="0">
              <a:spAutoFit/>
            </a:bodyPr>
            <a:lstStyle/>
            <a:p>
              <a:r>
                <a:rPr lang="en-US" sz="2400" dirty="0" smtClean="0"/>
                <a:t>( 14,     )</a:t>
              </a:r>
              <a:endParaRPr lang="en-US" sz="2400" dirty="0"/>
            </a:p>
          </p:txBody>
        </p:sp>
        <p:graphicFrame>
          <p:nvGraphicFramePr>
            <p:cNvPr id="64" name="Object 63"/>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1057" name="Equation" r:id="rId36" imgW="317500" imgH="622300" progId="Equation.3">
                    <p:embed/>
                  </p:oleObj>
                </mc:Choice>
                <mc:Fallback>
                  <p:oleObj name="Equation" r:id="rId36" imgW="317500" imgH="622300" progId="Equation.3">
                    <p:embed/>
                    <p:pic>
                      <p:nvPicPr>
                        <p:cNvPr id="0" name=""/>
                        <p:cNvPicPr/>
                        <p:nvPr/>
                      </p:nvPicPr>
                      <p:blipFill>
                        <a:blip r:embed="rId37"/>
                        <a:stretch>
                          <a:fillRect/>
                        </a:stretch>
                      </p:blipFill>
                      <p:spPr>
                        <a:xfrm>
                          <a:off x="1719939" y="1135991"/>
                          <a:ext cx="317500" cy="622300"/>
                        </a:xfrm>
                        <a:prstGeom prst="rect">
                          <a:avLst/>
                        </a:prstGeom>
                      </p:spPr>
                    </p:pic>
                  </p:oleObj>
                </mc:Fallback>
              </mc:AlternateContent>
            </a:graphicData>
          </a:graphic>
        </p:graphicFrame>
      </p:grpSp>
    </p:spTree>
    <p:extLst>
      <p:ext uri="{BB962C8B-B14F-4D97-AF65-F5344CB8AC3E}">
        <p14:creationId xmlns:p14="http://schemas.microsoft.com/office/powerpoint/2010/main" val="219685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6376" y="476250"/>
            <a:ext cx="8620124" cy="6001642"/>
          </a:xfrm>
          <a:prstGeom prst="rect">
            <a:avLst/>
          </a:prstGeom>
          <a:noFill/>
        </p:spPr>
        <p:txBody>
          <a:bodyPr wrap="square" rtlCol="0">
            <a:spAutoFit/>
          </a:bodyPr>
          <a:lstStyle/>
          <a:p>
            <a:r>
              <a:rPr lang="en-US" sz="3200" dirty="0" smtClean="0"/>
              <a:t>Goal:  To determine what genes are involved in a particular periodic pathway</a:t>
            </a:r>
          </a:p>
          <a:p>
            <a:endParaRPr lang="en-US" sz="3200" dirty="0"/>
          </a:p>
          <a:p>
            <a:endParaRPr lang="en-US" sz="3200" dirty="0" smtClean="0"/>
          </a:p>
          <a:p>
            <a:endParaRPr lang="en-US" sz="3200" dirty="0"/>
          </a:p>
          <a:p>
            <a:endParaRPr lang="en-US" sz="3200" dirty="0" smtClean="0"/>
          </a:p>
          <a:p>
            <a:endParaRPr lang="en-US" sz="3200" dirty="0" smtClean="0"/>
          </a:p>
          <a:p>
            <a:r>
              <a:rPr lang="en-US" sz="3200" dirty="0" smtClean="0"/>
              <a:t>Application: segmentation clock of mouse embryo.</a:t>
            </a:r>
          </a:p>
          <a:p>
            <a:endParaRPr lang="en-US" sz="3200" dirty="0" smtClean="0"/>
          </a:p>
          <a:p>
            <a:pPr marL="457200" indent="-457200">
              <a:buFont typeface="Arial"/>
              <a:buChar char="•"/>
            </a:pPr>
            <a:r>
              <a:rPr lang="en-US" sz="3200" dirty="0" smtClean="0"/>
              <a:t>1 somite develops about every 2 hours</a:t>
            </a:r>
          </a:p>
          <a:p>
            <a:pPr marL="457200" indent="-457200">
              <a:buFont typeface="Arial"/>
              <a:buChar char="•"/>
            </a:pPr>
            <a:endParaRPr lang="en-US" sz="3200" dirty="0" smtClean="0"/>
          </a:p>
          <a:p>
            <a:r>
              <a:rPr lang="en-US" sz="3200" dirty="0" smtClean="0"/>
              <a:t>What genes are involved in somite development? </a:t>
            </a:r>
            <a:endParaRPr lang="en-US" sz="3200" dirty="0"/>
          </a:p>
        </p:txBody>
      </p:sp>
    </p:spTree>
    <p:extLst>
      <p:ext uri="{BB962C8B-B14F-4D97-AF65-F5344CB8AC3E}">
        <p14:creationId xmlns:p14="http://schemas.microsoft.com/office/powerpoint/2010/main" val="2050477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1399432"/>
            <a:ext cx="8587969" cy="1097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14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928" t="13335" r="2400" b="3995"/>
          <a:stretch/>
        </p:blipFill>
        <p:spPr bwMode="auto">
          <a:xfrm>
            <a:off x="127005" y="741734"/>
            <a:ext cx="8595360" cy="5669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p:nvPr/>
        </p:nvSpPr>
        <p:spPr>
          <a:xfrm>
            <a:off x="1184223" y="6399769"/>
            <a:ext cx="8589364" cy="369332"/>
          </a:xfrm>
          <a:prstGeom prst="rect">
            <a:avLst/>
          </a:prstGeom>
        </p:spPr>
        <p:txBody>
          <a:bodyPr wrap="square">
            <a:spAutoFit/>
          </a:bodyPr>
          <a:lstStyle/>
          <a:p>
            <a:r>
              <a:rPr lang="en-US" dirty="0">
                <a:hlinkClick r:id="rId4"/>
              </a:rPr>
              <a:t>http://</a:t>
            </a:r>
            <a:r>
              <a:rPr lang="en-US" dirty="0" smtClean="0">
                <a:hlinkClick r:id="rId4"/>
              </a:rPr>
              <a:t>www.ams.org/publications/authors/books/postpub/mbk-69</a:t>
            </a:r>
            <a:r>
              <a:rPr lang="en-US" dirty="0" smtClean="0"/>
              <a:t> </a:t>
            </a:r>
            <a:endParaRPr lang="en-US" dirty="0"/>
          </a:p>
        </p:txBody>
      </p:sp>
      <p:pic>
        <p:nvPicPr>
          <p:cNvPr id="4"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807" t="54812" r="5360" b="30410"/>
          <a:stretch/>
        </p:blipFill>
        <p:spPr bwMode="auto">
          <a:xfrm>
            <a:off x="190434" y="130889"/>
            <a:ext cx="4293985" cy="5486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p:cNvSpPr/>
          <p:nvPr/>
        </p:nvSpPr>
        <p:spPr>
          <a:xfrm>
            <a:off x="7489371" y="287383"/>
            <a:ext cx="1436915" cy="1254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320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06197" y="3831630"/>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196142" y="6502046"/>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277403" y="38316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429803" y="3984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582203" y="41364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734603" y="42888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378983" y="44412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531383" y="45936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683783" y="47460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319696" y="48984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472096" y="50508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624496" y="5203230"/>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277343" y="53556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429743" y="55080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582143" y="56604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734543" y="581283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370456" y="59652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522856" y="61176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675256" y="627003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 implies </a:t>
            </a:r>
            <a:r>
              <a:rPr lang="en-US" sz="3200" dirty="0" err="1" smtClean="0"/>
              <a:t>Φ</a:t>
            </a:r>
            <a:r>
              <a:rPr lang="en-US" sz="3200" baseline="30000" dirty="0" err="1" smtClean="0"/>
              <a:t>q</a:t>
            </a:r>
            <a:r>
              <a:rPr lang="en-US" sz="3200" dirty="0" smtClean="0"/>
              <a:t>(f) large.</a:t>
            </a:r>
          </a:p>
        </p:txBody>
      </p:sp>
      <p:grpSp>
        <p:nvGrpSpPr>
          <p:cNvPr id="10" name="Group 9"/>
          <p:cNvGrpSpPr/>
          <p:nvPr/>
        </p:nvGrpSpPr>
        <p:grpSpPr>
          <a:xfrm>
            <a:off x="1315983" y="6503370"/>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1819436" y="3877344"/>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641947" y="719191"/>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780407" y="3843394"/>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653418" y="6510394"/>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734679" y="5037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887079" y="4774758"/>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6039479" y="503722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6200413" y="5247218"/>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827792" y="524042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980192" y="505414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6132592" y="4757794"/>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802373" y="504566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954773" y="524040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6107173" y="521499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734619" y="504564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887019" y="474929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6039419" y="504563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6191819" y="525730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836199" y="5240365"/>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988599" y="5054085"/>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6140999" y="4791602"/>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792540" y="6514494"/>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291853" y="3887095"/>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182345" y="727065"/>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464467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3469"/>
            <a:ext cx="9144000" cy="6429192"/>
          </a:xfrm>
          <a:prstGeom prst="rect">
            <a:avLst/>
          </a:prstGeom>
        </p:spPr>
      </p:pic>
      <p:sp>
        <p:nvSpPr>
          <p:cNvPr id="3" name="Rectangle 2"/>
          <p:cNvSpPr/>
          <p:nvPr/>
        </p:nvSpPr>
        <p:spPr>
          <a:xfrm>
            <a:off x="667063" y="6502661"/>
            <a:ext cx="11017770" cy="369332"/>
          </a:xfrm>
          <a:prstGeom prst="rect">
            <a:avLst/>
          </a:prstGeom>
        </p:spPr>
        <p:txBody>
          <a:bodyPr wrap="square">
            <a:spAutoFit/>
          </a:bodyPr>
          <a:lstStyle/>
          <a:p>
            <a:r>
              <a:rPr lang="en-US" dirty="0">
                <a:hlinkClick r:id="rId3"/>
              </a:rPr>
              <a:t>http://</a:t>
            </a:r>
            <a:r>
              <a:rPr lang="en-US" dirty="0" smtClean="0">
                <a:hlinkClick r:id="rId3"/>
              </a:rPr>
              <a:t>journals.plos.org/plosone/article?id=10.1371/journal.pone.0002856</a:t>
            </a:r>
            <a:r>
              <a:rPr lang="en-US" dirty="0" smtClean="0"/>
              <a:t> </a:t>
            </a:r>
          </a:p>
        </p:txBody>
      </p:sp>
    </p:spTree>
    <p:extLst>
      <p:ext uri="{BB962C8B-B14F-4D97-AF65-F5344CB8AC3E}">
        <p14:creationId xmlns:p14="http://schemas.microsoft.com/office/powerpoint/2010/main" val="1545369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968813" cy="7315200"/>
          </a:xfrm>
          <a:prstGeom prst="rect">
            <a:avLst/>
          </a:prstGeom>
        </p:spPr>
      </p:pic>
      <p:sp>
        <p:nvSpPr>
          <p:cNvPr id="3" name="Rectangle 2"/>
          <p:cNvSpPr/>
          <p:nvPr/>
        </p:nvSpPr>
        <p:spPr>
          <a:xfrm>
            <a:off x="7908853" y="156679"/>
            <a:ext cx="1317594" cy="6740307"/>
          </a:xfrm>
          <a:prstGeom prst="rect">
            <a:avLst/>
          </a:prstGeom>
        </p:spPr>
        <p:txBody>
          <a:bodyPr wrap="square">
            <a:spAutoFit/>
          </a:bodyPr>
          <a:lstStyle/>
          <a:p>
            <a:r>
              <a:rPr lang="en-US" dirty="0"/>
              <a:t>L=Lomb-</a:t>
            </a:r>
            <a:r>
              <a:rPr lang="en-US" dirty="0" err="1"/>
              <a:t>Scargle</a:t>
            </a:r>
            <a:r>
              <a:rPr lang="en-US" dirty="0"/>
              <a:t> analysis; </a:t>
            </a:r>
            <a:endParaRPr lang="en-US" dirty="0" smtClean="0"/>
          </a:p>
          <a:p>
            <a:r>
              <a:rPr lang="en-US" dirty="0" smtClean="0"/>
              <a:t>P=Phase </a:t>
            </a:r>
            <a:r>
              <a:rPr lang="en-US" dirty="0" err="1" smtClean="0"/>
              <a:t>consistencyA</a:t>
            </a:r>
            <a:r>
              <a:rPr lang="en-US" dirty="0" smtClean="0"/>
              <a:t>=Address </a:t>
            </a:r>
            <a:r>
              <a:rPr lang="en-US" dirty="0"/>
              <a:t>reduction; </a:t>
            </a:r>
            <a:r>
              <a:rPr lang="en-US" dirty="0" smtClean="0"/>
              <a:t>C= </a:t>
            </a:r>
            <a:r>
              <a:rPr lang="en-US" dirty="0" err="1" smtClean="0"/>
              <a:t>Cyclo-hedron</a:t>
            </a:r>
            <a:r>
              <a:rPr lang="en-US" dirty="0" smtClean="0"/>
              <a:t> </a:t>
            </a:r>
            <a:r>
              <a:rPr lang="en-US" dirty="0"/>
              <a:t>test; </a:t>
            </a:r>
            <a:endParaRPr lang="en-US" dirty="0" smtClean="0"/>
          </a:p>
          <a:p>
            <a:r>
              <a:rPr lang="en-US" dirty="0" smtClean="0"/>
              <a:t>S=Stable persistence</a:t>
            </a:r>
          </a:p>
          <a:p>
            <a:endParaRPr lang="en-US" dirty="0" smtClean="0"/>
          </a:p>
          <a:p>
            <a:r>
              <a:rPr lang="en-US" dirty="0"/>
              <a:t>The benchmark cyclic genes in bold were identified </a:t>
            </a:r>
            <a:r>
              <a:rPr lang="en-US" dirty="0" err="1" smtClean="0"/>
              <a:t>independ-ently</a:t>
            </a:r>
            <a:r>
              <a:rPr lang="en-US" dirty="0" smtClean="0"/>
              <a:t> </a:t>
            </a:r>
            <a:r>
              <a:rPr lang="en-US" dirty="0"/>
              <a:t>from the microarray analysis</a:t>
            </a:r>
          </a:p>
        </p:txBody>
      </p:sp>
      <p:sp>
        <p:nvSpPr>
          <p:cNvPr id="4" name="Rectangle 3"/>
          <p:cNvSpPr/>
          <p:nvPr/>
        </p:nvSpPr>
        <p:spPr>
          <a:xfrm>
            <a:off x="3500205" y="-75549"/>
            <a:ext cx="6048529" cy="307777"/>
          </a:xfrm>
          <a:prstGeom prst="rect">
            <a:avLst/>
          </a:prstGeom>
        </p:spPr>
        <p:txBody>
          <a:bodyPr wrap="square">
            <a:spAutoFit/>
          </a:bodyPr>
          <a:lstStyle/>
          <a:p>
            <a:r>
              <a:rPr lang="en-US" sz="1400" dirty="0">
                <a:hlinkClick r:id="rId3"/>
              </a:rPr>
              <a:t>http://</a:t>
            </a:r>
            <a:r>
              <a:rPr lang="en-US" sz="1400" dirty="0" smtClean="0">
                <a:hlinkClick r:id="rId3"/>
              </a:rPr>
              <a:t>journals.plos.org/plosone/article?id=10.1371/journal.pone.0002856</a:t>
            </a:r>
            <a:r>
              <a:rPr lang="en-US" sz="1400" dirty="0" smtClean="0"/>
              <a:t> </a:t>
            </a:r>
          </a:p>
        </p:txBody>
      </p:sp>
    </p:spTree>
    <p:extLst>
      <p:ext uri="{BB962C8B-B14F-4D97-AF65-F5344CB8AC3E}">
        <p14:creationId xmlns:p14="http://schemas.microsoft.com/office/powerpoint/2010/main" val="2032376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27" y="762000"/>
            <a:ext cx="5715000" cy="4840941"/>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1. Identification of benchmark cyclic genes in the top 300 probe set lists of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43872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55" y="1355912"/>
            <a:ext cx="8659091" cy="3653118"/>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2. Comparison of the intersection of the top 300 ranked probe sets from the five methods.</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90974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4" y="907677"/>
            <a:ext cx="8404412" cy="4538382"/>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Figure 3. Clustering analysis of the top 300 ranked probe sets from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90165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265" y="762000"/>
            <a:ext cx="7362265" cy="4840941"/>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448235" y="246530"/>
            <a:ext cx="8258735" cy="287899"/>
          </a:xfrm>
          <a:noFill/>
          <a:ln/>
        </p:spPr>
        <p:txBody>
          <a:bodyPr>
            <a:spAutoFit/>
          </a:bodyPr>
          <a:lstStyle/>
          <a:p>
            <a:pPr marL="0" indent="0" algn="ctr">
              <a:spcBef>
                <a:spcPct val="0"/>
              </a:spcBef>
              <a:buNone/>
            </a:pPr>
            <a:r>
              <a:rPr lang="en-US" altLang="en-US" sz="1412" b="1">
                <a:solidFill>
                  <a:schemeClr val="tx2"/>
                </a:solidFill>
              </a:rPr>
              <a:t>Table 1. Composition of the Wnt Clusters of the Five Methods.</a:t>
            </a:r>
          </a:p>
        </p:txBody>
      </p:sp>
      <p:sp>
        <p:nvSpPr>
          <p:cNvPr id="4100"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059"/>
              <a:t>Dequéant ML, Ahnert S, Edelsbrunner H, Fink TMA, Glynn EF, et al. (2008) Comparison of Pattern Detection Methods in Microarray Time Series of the Segmentation Clock. PLoS ONE 3(8): e2856. doi:10.1371/journal.pone.0002856</a:t>
            </a:r>
          </a:p>
          <a:p>
            <a:pPr eaLnBrk="1" hangingPunct="1"/>
            <a:r>
              <a:rPr lang="en-US" altLang="en-US" sz="1059">
                <a:hlinkClick r:id="rId3"/>
              </a:rPr>
              <a:t>http://127.0.0.1:8081/plosone/article?id=info:doi/10.1371/journal.pone.0002856</a:t>
            </a:r>
            <a:endParaRPr lang="en-US" altLang="en-US" sz="1059"/>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342530"/>
            <a:ext cx="2140324" cy="4594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28061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150769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2750"/>
            <a:ext cx="8604250" cy="6001642"/>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pPr algn="r"/>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 gene k</a:t>
            </a:r>
          </a:p>
          <a:p>
            <a:pPr algn="r"/>
            <a:endParaRPr lang="en-US" sz="3200" dirty="0" smtClean="0"/>
          </a:p>
          <a:p>
            <a:pPr algn="r"/>
            <a:endParaRPr lang="en-US" sz="3200" dirty="0"/>
          </a:p>
          <a:p>
            <a:pPr algn="ctr"/>
            <a:r>
              <a:rPr lang="en-US" sz="3200" dirty="0" smtClean="0">
                <a:solidFill>
                  <a:srgbClr val="660066"/>
                </a:solidFill>
              </a:rPr>
              <a:t>If gene k is involved in somite development, </a:t>
            </a:r>
            <a:r>
              <a:rPr lang="en-US" sz="3200" dirty="0">
                <a:solidFill>
                  <a:srgbClr val="660066"/>
                </a:solidFill>
              </a:rPr>
              <a:t>then </a:t>
            </a:r>
            <a:r>
              <a:rPr lang="en-US" sz="3200" dirty="0" err="1">
                <a:solidFill>
                  <a:srgbClr val="660066"/>
                </a:solidFill>
              </a:rPr>
              <a:t>f</a:t>
            </a:r>
            <a:r>
              <a:rPr lang="en-US" sz="3200" baseline="-25000" dirty="0" err="1">
                <a:solidFill>
                  <a:srgbClr val="660066"/>
                </a:solidFill>
              </a:rPr>
              <a:t>k</a:t>
            </a:r>
            <a:r>
              <a:rPr lang="en-US" sz="3200" dirty="0" smtClean="0">
                <a:solidFill>
                  <a:srgbClr val="660066"/>
                </a:solidFill>
              </a:rPr>
              <a:t> should have period 2</a:t>
            </a:r>
          </a:p>
        </p:txBody>
      </p:sp>
    </p:spTree>
    <p:extLst>
      <p:ext uri="{BB962C8B-B14F-4D97-AF65-F5344CB8AC3E}">
        <p14:creationId xmlns:p14="http://schemas.microsoft.com/office/powerpoint/2010/main" val="6091027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3"/>
              </a:rPr>
              <a:t>http://www.plosone.org/article/info:doi/10.1371/journal.pone.0002856</a:t>
            </a:r>
            <a:endParaRPr lang="en-US" sz="110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63486" y="0"/>
            <a:ext cx="8587969" cy="954107"/>
          </a:xfrm>
          <a:prstGeom prst="rect">
            <a:avLst/>
          </a:prstGeom>
          <a:solidFill>
            <a:schemeClr val="accent6">
              <a:lumMod val="20000"/>
              <a:lumOff val="80000"/>
            </a:schemeClr>
          </a:solid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42338923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879"/>
            <a:ext cx="9144000" cy="3805925"/>
          </a:xfrm>
          <a:prstGeom prst="rect">
            <a:avLst/>
          </a:prstGeom>
        </p:spPr>
      </p:pic>
      <p:sp>
        <p:nvSpPr>
          <p:cNvPr id="4" name="TextBox 3"/>
          <p:cNvSpPr txBox="1"/>
          <p:nvPr/>
        </p:nvSpPr>
        <p:spPr>
          <a:xfrm>
            <a:off x="0" y="3754978"/>
            <a:ext cx="9299330" cy="2554545"/>
          </a:xfrm>
          <a:prstGeom prst="rect">
            <a:avLst/>
          </a:prstGeom>
          <a:noFill/>
        </p:spPr>
        <p:txBody>
          <a:bodyPr wrap="square" rtlCol="0">
            <a:spAutoFit/>
          </a:bodyPr>
          <a:lstStyle/>
          <a:p>
            <a:r>
              <a:rPr lang="en-US" sz="3200" dirty="0">
                <a:sym typeface="Wingdings"/>
              </a:rPr>
              <a:t>|| </a:t>
            </a:r>
            <a:r>
              <a:rPr lang="en-US" sz="3200" dirty="0" smtClean="0">
                <a:sym typeface="Wingdings"/>
              </a:rPr>
              <a:t>(x</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a:t>
            </a:r>
            <a:r>
              <a:rPr lang="en-US" sz="3200" dirty="0">
                <a:sym typeface="Wingdings"/>
              </a:rPr>
              <a:t>– </a:t>
            </a:r>
            <a:r>
              <a:rPr lang="en-US" sz="3200" dirty="0" smtClean="0">
                <a:sym typeface="Wingdings"/>
              </a:rPr>
              <a:t>(y</a:t>
            </a:r>
            <a:r>
              <a:rPr lang="en-US" sz="3200" baseline="-25000" dirty="0" smtClean="0">
                <a:sym typeface="Wingdings"/>
              </a:rPr>
              <a:t>1</a:t>
            </a:r>
            <a:r>
              <a:rPr lang="en-US" sz="3200" dirty="0" smtClean="0">
                <a:sym typeface="Wingdings"/>
              </a:rPr>
              <a:t>,…,</a:t>
            </a:r>
            <a:r>
              <a:rPr lang="en-US" sz="3200" dirty="0" err="1" smtClean="0">
                <a:sym typeface="Wingdings"/>
              </a:rPr>
              <a:t>y</a:t>
            </a:r>
            <a:r>
              <a:rPr lang="en-US" sz="3200" baseline="-25000" dirty="0" err="1" smtClean="0">
                <a:sym typeface="Wingdings"/>
              </a:rPr>
              <a:t>n</a:t>
            </a:r>
            <a:r>
              <a:rPr lang="en-US" sz="3200" dirty="0" smtClean="0">
                <a:sym typeface="Wingdings"/>
              </a:rPr>
              <a:t>) </a:t>
            </a:r>
            <a:r>
              <a:rPr lang="en-US" sz="3200" dirty="0">
                <a:sym typeface="Wingdings"/>
              </a:rPr>
              <a:t>||</a:t>
            </a:r>
            <a:r>
              <a:rPr lang="en-US" sz="3200" baseline="-25000" dirty="0" smtClean="0">
                <a:sym typeface="Wingdings"/>
              </a:rPr>
              <a:t>∞ </a:t>
            </a:r>
            <a:r>
              <a:rPr lang="en-US" sz="3200" dirty="0" smtClean="0">
                <a:sym typeface="Wingdings"/>
              </a:rPr>
              <a:t> = max{|x</a:t>
            </a:r>
            <a:r>
              <a:rPr lang="en-US" sz="3200" baseline="-25000" dirty="0" smtClean="0">
                <a:sym typeface="Wingdings"/>
              </a:rPr>
              <a:t>1</a:t>
            </a:r>
            <a:r>
              <a:rPr lang="en-US" sz="3200" dirty="0" smtClean="0">
                <a:sym typeface="Wingdings"/>
              </a:rPr>
              <a:t> – y</a:t>
            </a:r>
            <a:r>
              <a:rPr lang="en-US" sz="3200" baseline="-25000" dirty="0" smtClean="0">
                <a:sym typeface="Wingdings"/>
              </a:rPr>
              <a:t>1</a:t>
            </a:r>
            <a:r>
              <a:rPr lang="en-US" sz="3200" dirty="0" smtClean="0">
                <a:sym typeface="Wingdings"/>
              </a:rPr>
              <a:t>|,…,|</a:t>
            </a:r>
            <a:r>
              <a:rPr lang="en-US" sz="3200" dirty="0" err="1" smtClean="0">
                <a:sym typeface="Wingdings"/>
              </a:rPr>
              <a:t>x</a:t>
            </a:r>
            <a:r>
              <a:rPr lang="en-US" sz="3200" baseline="-25000" dirty="0" err="1" smtClean="0">
                <a:sym typeface="Wingdings"/>
              </a:rPr>
              <a:t>n</a:t>
            </a:r>
            <a:r>
              <a:rPr lang="en-US" sz="3200" dirty="0" smtClean="0">
                <a:sym typeface="Wingdings"/>
              </a:rPr>
              <a:t> - </a:t>
            </a:r>
            <a:r>
              <a:rPr lang="en-US" sz="3200" dirty="0" err="1" smtClean="0">
                <a:sym typeface="Wingdings"/>
              </a:rPr>
              <a:t>y</a:t>
            </a:r>
            <a:r>
              <a:rPr lang="en-US" sz="3200" baseline="-25000" dirty="0" err="1" smtClean="0">
                <a:sym typeface="Wingdings"/>
              </a:rPr>
              <a:t>n</a:t>
            </a:r>
            <a:r>
              <a:rPr lang="en-US" sz="3200" dirty="0" smtClean="0">
                <a:sym typeface="Wingdings"/>
              </a:rPr>
              <a:t>|}</a:t>
            </a:r>
            <a:endParaRPr lang="en-US" sz="3200" baseline="-25000" dirty="0"/>
          </a:p>
          <a:p>
            <a:endParaRPr lang="en-US" sz="3200" dirty="0" smtClean="0"/>
          </a:p>
          <a:p>
            <a:r>
              <a:rPr lang="en-US" sz="3200" dirty="0" smtClean="0"/>
              <a:t>Given sets </a:t>
            </a:r>
            <a:r>
              <a:rPr lang="en-US" sz="3200" dirty="0"/>
              <a:t>X, </a:t>
            </a:r>
            <a:r>
              <a:rPr lang="en-US" sz="3200" dirty="0" smtClean="0"/>
              <a:t>Y and </a:t>
            </a:r>
            <a:r>
              <a:rPr lang="en-US" sz="3200" dirty="0" err="1" smtClean="0"/>
              <a:t>bijection</a:t>
            </a:r>
            <a:r>
              <a:rPr lang="en-US" sz="3200" dirty="0" smtClean="0"/>
              <a:t>  g: </a:t>
            </a:r>
            <a:r>
              <a:rPr lang="en-US" sz="3200" dirty="0"/>
              <a:t>X </a:t>
            </a:r>
            <a:r>
              <a:rPr lang="en-US" sz="3200" dirty="0">
                <a:sym typeface="Wingdings"/>
              </a:rPr>
              <a:t> Y, </a:t>
            </a:r>
          </a:p>
          <a:p>
            <a:endParaRPr lang="en-US" sz="3200" dirty="0" smtClean="0"/>
          </a:p>
          <a:p>
            <a:r>
              <a:rPr lang="en-US" sz="3200" dirty="0" smtClean="0"/>
              <a:t>Bottleneck Distance:  </a:t>
            </a:r>
            <a:r>
              <a:rPr lang="en-US" sz="3200" dirty="0" smtClean="0">
                <a:sym typeface="Wingdings"/>
              </a:rPr>
              <a:t>d</a:t>
            </a:r>
            <a:r>
              <a:rPr lang="en-US" sz="3200" baseline="-25000" dirty="0" smtClean="0">
                <a:sym typeface="Wingdings"/>
              </a:rPr>
              <a:t>B</a:t>
            </a:r>
            <a:r>
              <a:rPr lang="en-US" sz="3200" dirty="0" smtClean="0">
                <a:sym typeface="Wingdings"/>
              </a:rPr>
              <a:t>(X, Y) = </a:t>
            </a:r>
            <a:r>
              <a:rPr lang="en-US" sz="3200" dirty="0" err="1" smtClean="0">
                <a:sym typeface="Wingdings"/>
              </a:rPr>
              <a:t>inf</a:t>
            </a:r>
            <a:r>
              <a:rPr lang="en-US" sz="3200" dirty="0" smtClean="0">
                <a:sym typeface="Wingdings"/>
              </a:rPr>
              <a:t>   sup  || </a:t>
            </a:r>
            <a:r>
              <a:rPr lang="en-US" sz="3200" b="1" dirty="0" smtClean="0">
                <a:sym typeface="Wingdings"/>
              </a:rPr>
              <a:t>x</a:t>
            </a:r>
            <a:r>
              <a:rPr lang="en-US" sz="3200" dirty="0" smtClean="0">
                <a:sym typeface="Wingdings"/>
              </a:rPr>
              <a:t> – g(</a:t>
            </a:r>
            <a:r>
              <a:rPr lang="en-US" sz="3200" b="1" dirty="0" smtClean="0">
                <a:sym typeface="Wingdings"/>
              </a:rPr>
              <a:t>x</a:t>
            </a:r>
            <a:r>
              <a:rPr lang="en-US" sz="3200" dirty="0" smtClean="0">
                <a:sym typeface="Wingdings"/>
              </a:rPr>
              <a:t>) ||</a:t>
            </a:r>
            <a:r>
              <a:rPr lang="en-US" sz="3200" baseline="-25000" dirty="0" smtClean="0">
                <a:sym typeface="Wingdings"/>
              </a:rPr>
              <a:t>∞</a:t>
            </a:r>
            <a:endParaRPr lang="en-US" sz="3200" baseline="-25000" dirty="0"/>
          </a:p>
        </p:txBody>
      </p:sp>
      <p:sp>
        <p:nvSpPr>
          <p:cNvPr id="5" name="TextBox 4"/>
          <p:cNvSpPr txBox="1"/>
          <p:nvPr/>
        </p:nvSpPr>
        <p:spPr>
          <a:xfrm>
            <a:off x="5298296" y="6089921"/>
            <a:ext cx="2253142" cy="461665"/>
          </a:xfrm>
          <a:prstGeom prst="rect">
            <a:avLst/>
          </a:prstGeom>
          <a:noFill/>
        </p:spPr>
        <p:txBody>
          <a:bodyPr wrap="square" rtlCol="0">
            <a:spAutoFit/>
          </a:bodyPr>
          <a:lstStyle/>
          <a:p>
            <a:r>
              <a:rPr lang="en-US" sz="2400" dirty="0"/>
              <a:t>g</a:t>
            </a:r>
            <a:r>
              <a:rPr lang="en-US" sz="2400" dirty="0" smtClean="0"/>
              <a:t>         </a:t>
            </a:r>
            <a:r>
              <a:rPr lang="en-US" sz="2400" b="1" dirty="0" smtClean="0"/>
              <a:t>x</a:t>
            </a:r>
            <a:endParaRPr lang="en-US" sz="2400" b="1" dirty="0"/>
          </a:p>
        </p:txBody>
      </p:sp>
    </p:spTree>
    <p:extLst>
      <p:ext uri="{BB962C8B-B14F-4D97-AF65-F5344CB8AC3E}">
        <p14:creationId xmlns:p14="http://schemas.microsoft.com/office/powerpoint/2010/main" val="3020656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589" y="798811"/>
            <a:ext cx="8730532" cy="4524315"/>
          </a:xfrm>
          <a:prstGeom prst="rect">
            <a:avLst/>
          </a:prstGeom>
        </p:spPr>
        <p:txBody>
          <a:bodyPr wrap="square">
            <a:spAutoFit/>
          </a:bodyPr>
          <a:lstStyle/>
          <a:p>
            <a:r>
              <a:rPr lang="en-US" sz="3200" dirty="0">
                <a:latin typeface="CMR12"/>
              </a:rPr>
              <a:t>(Wasserstein distance)</a:t>
            </a:r>
            <a:r>
              <a:rPr lang="en-US" sz="3200" dirty="0">
                <a:latin typeface="CMBX12"/>
              </a:rPr>
              <a:t>. </a:t>
            </a:r>
            <a:r>
              <a:rPr lang="en-US" sz="3200" dirty="0">
                <a:latin typeface="CMR12"/>
              </a:rPr>
              <a:t>The </a:t>
            </a:r>
            <a:r>
              <a:rPr lang="en-US" sz="3200" dirty="0">
                <a:latin typeface="CMMI12"/>
              </a:rPr>
              <a:t>p</a:t>
            </a:r>
            <a:r>
              <a:rPr lang="en-US" sz="3200" dirty="0">
                <a:latin typeface="CMR12"/>
              </a:rPr>
              <a:t>-</a:t>
            </a:r>
            <a:r>
              <a:rPr lang="en-US" sz="3200" dirty="0" err="1">
                <a:latin typeface="CMR12"/>
              </a:rPr>
              <a:t>th</a:t>
            </a:r>
            <a:r>
              <a:rPr lang="en-US" sz="3200" dirty="0">
                <a:latin typeface="CMR12"/>
              </a:rPr>
              <a:t> Wasserstein distance between </a:t>
            </a:r>
            <a:r>
              <a:rPr lang="en-US" sz="3200" dirty="0" smtClean="0">
                <a:latin typeface="CMR12"/>
              </a:rPr>
              <a:t>two persistence </a:t>
            </a:r>
            <a:r>
              <a:rPr lang="en-US" sz="3200" dirty="0">
                <a:latin typeface="CMR12"/>
              </a:rPr>
              <a:t>diagrams, </a:t>
            </a:r>
            <a:endParaRPr lang="en-US" sz="3200" dirty="0" smtClean="0">
              <a:latin typeface="CMR12"/>
            </a:endParaRPr>
          </a:p>
          <a:p>
            <a:r>
              <a:rPr lang="en-US" sz="3200" dirty="0" smtClean="0">
                <a:latin typeface="CMMI12"/>
              </a:rPr>
              <a:t>d</a:t>
            </a:r>
            <a:r>
              <a:rPr lang="en-US" sz="3200" baseline="-25000" dirty="0" smtClean="0">
                <a:latin typeface="CMR8"/>
              </a:rPr>
              <a:t>1</a:t>
            </a:r>
            <a:r>
              <a:rPr lang="en-US" sz="3200" dirty="0" smtClean="0">
                <a:latin typeface="CMR8"/>
              </a:rPr>
              <a:t> </a:t>
            </a:r>
            <a:r>
              <a:rPr lang="en-US" sz="3200" dirty="0">
                <a:latin typeface="CMR12"/>
              </a:rPr>
              <a:t>and </a:t>
            </a:r>
            <a:r>
              <a:rPr lang="en-US" sz="3200" dirty="0" smtClean="0">
                <a:latin typeface="CMMI12"/>
              </a:rPr>
              <a:t>d</a:t>
            </a:r>
            <a:r>
              <a:rPr lang="en-US" sz="3200" baseline="-25000" dirty="0" smtClean="0">
                <a:latin typeface="CMR8"/>
              </a:rPr>
              <a:t>2</a:t>
            </a:r>
            <a:r>
              <a:rPr lang="en-US" sz="3200" dirty="0" smtClean="0">
                <a:latin typeface="CMR12"/>
              </a:rPr>
              <a:t>, </a:t>
            </a:r>
            <a:r>
              <a:rPr lang="en-US" sz="3200" dirty="0">
                <a:latin typeface="CMR12"/>
              </a:rPr>
              <a:t>is defined </a:t>
            </a:r>
            <a:r>
              <a:rPr lang="en-US" sz="3200" dirty="0" smtClean="0">
                <a:latin typeface="CMR12"/>
              </a:rPr>
              <a:t>as</a:t>
            </a:r>
          </a:p>
          <a:p>
            <a:endParaRPr lang="en-US" sz="3200" dirty="0">
              <a:latin typeface="CMR12"/>
            </a:endParaRPr>
          </a:p>
          <a:p>
            <a:endParaRPr lang="en-US" sz="3200" dirty="0" smtClean="0">
              <a:latin typeface="CMR12"/>
            </a:endParaRPr>
          </a:p>
          <a:p>
            <a:endParaRPr lang="en-US" sz="3200" dirty="0">
              <a:latin typeface="CMR12"/>
            </a:endParaRPr>
          </a:p>
          <a:p>
            <a:endParaRPr lang="en-US" sz="3200" dirty="0" smtClean="0">
              <a:latin typeface="CMR12"/>
            </a:endParaRPr>
          </a:p>
          <a:p>
            <a:endParaRPr lang="en-US" sz="3200" dirty="0">
              <a:latin typeface="CMR12"/>
            </a:endParaRPr>
          </a:p>
          <a:p>
            <a:r>
              <a:rPr lang="en-US" sz="3200" dirty="0">
                <a:latin typeface="CMR12"/>
              </a:rPr>
              <a:t>w</a:t>
            </a:r>
            <a:r>
              <a:rPr lang="en-US" sz="3200" dirty="0" smtClean="0">
                <a:latin typeface="CMR12"/>
              </a:rPr>
              <a:t>here </a:t>
            </a:r>
            <a:r>
              <a:rPr lang="en-US" sz="3200" dirty="0" smtClean="0">
                <a:latin typeface="Symbol" panose="05050102010706020507" pitchFamily="18" charset="2"/>
              </a:rPr>
              <a:t>g</a:t>
            </a:r>
            <a:r>
              <a:rPr lang="en-US" sz="3200" dirty="0" smtClean="0">
                <a:latin typeface="CMMI12"/>
              </a:rPr>
              <a:t> </a:t>
            </a:r>
            <a:r>
              <a:rPr lang="en-US" sz="3200" dirty="0">
                <a:latin typeface="CMR12"/>
              </a:rPr>
              <a:t>ranges over all bijections from </a:t>
            </a:r>
            <a:r>
              <a:rPr lang="en-US" sz="3200" dirty="0" smtClean="0">
                <a:latin typeface="CMMI12"/>
              </a:rPr>
              <a:t>d</a:t>
            </a:r>
            <a:r>
              <a:rPr lang="en-US" sz="3200" baseline="-25000" dirty="0">
                <a:latin typeface="CMR8"/>
              </a:rPr>
              <a:t>1</a:t>
            </a:r>
            <a:r>
              <a:rPr lang="en-US" sz="3200" dirty="0" smtClean="0">
                <a:latin typeface="CMR8"/>
              </a:rPr>
              <a:t> </a:t>
            </a:r>
            <a:r>
              <a:rPr lang="en-US" sz="3200" dirty="0">
                <a:latin typeface="CMR12"/>
              </a:rPr>
              <a:t>to </a:t>
            </a:r>
            <a:r>
              <a:rPr lang="en-US" sz="3200" dirty="0" smtClean="0">
                <a:latin typeface="CMMI12"/>
              </a:rPr>
              <a:t>d</a:t>
            </a:r>
            <a:r>
              <a:rPr lang="en-US" sz="3200" baseline="-25000" dirty="0" smtClean="0">
                <a:latin typeface="CMR8"/>
              </a:rPr>
              <a:t>2</a:t>
            </a:r>
            <a:r>
              <a:rPr lang="en-US" sz="3200" dirty="0" smtClean="0">
                <a:latin typeface="CMR12"/>
              </a:rPr>
              <a:t>.</a:t>
            </a:r>
            <a:endParaRPr lang="en-US" sz="3600" dirty="0"/>
          </a:p>
        </p:txBody>
      </p:sp>
      <p:pic>
        <p:nvPicPr>
          <p:cNvPr id="3" name="Picture 2"/>
          <p:cNvPicPr>
            <a:picLocks noChangeAspect="1"/>
          </p:cNvPicPr>
          <p:nvPr/>
        </p:nvPicPr>
        <p:blipFill>
          <a:blip r:embed="rId2"/>
          <a:stretch>
            <a:fillRect/>
          </a:stretch>
        </p:blipFill>
        <p:spPr>
          <a:xfrm>
            <a:off x="966787" y="2409825"/>
            <a:ext cx="7210425" cy="2038350"/>
          </a:xfrm>
          <a:prstGeom prst="rect">
            <a:avLst/>
          </a:prstGeom>
        </p:spPr>
      </p:pic>
      <p:sp>
        <p:nvSpPr>
          <p:cNvPr id="4" name="Rectangle 3"/>
          <p:cNvSpPr/>
          <p:nvPr/>
        </p:nvSpPr>
        <p:spPr>
          <a:xfrm>
            <a:off x="367990" y="5489802"/>
            <a:ext cx="4572000" cy="1138773"/>
          </a:xfrm>
          <a:prstGeom prst="rect">
            <a:avLst/>
          </a:prstGeom>
        </p:spPr>
        <p:txBody>
          <a:bodyPr>
            <a:spAutoFit/>
          </a:bodyPr>
          <a:lstStyle/>
          <a:p>
            <a:r>
              <a:rPr lang="en-US" dirty="0">
                <a:latin typeface="CMBX12"/>
              </a:rPr>
              <a:t>Probability measures on the space of persistence</a:t>
            </a:r>
          </a:p>
          <a:p>
            <a:r>
              <a:rPr lang="en-US" dirty="0">
                <a:latin typeface="CMBX12"/>
              </a:rPr>
              <a:t>diagrams</a:t>
            </a:r>
          </a:p>
          <a:p>
            <a:r>
              <a:rPr lang="en-US" sz="1400" dirty="0" err="1">
                <a:latin typeface="CMBX12"/>
              </a:rPr>
              <a:t>Yuriy</a:t>
            </a:r>
            <a:r>
              <a:rPr lang="en-US" sz="1400" dirty="0">
                <a:latin typeface="CMBX12"/>
              </a:rPr>
              <a:t> Mileyko</a:t>
            </a:r>
            <a:r>
              <a:rPr lang="en-US" sz="900" dirty="0">
                <a:latin typeface="CMR8"/>
              </a:rPr>
              <a:t>1</a:t>
            </a:r>
            <a:r>
              <a:rPr lang="en-US" sz="1400" dirty="0">
                <a:latin typeface="CMBX12"/>
              </a:rPr>
              <a:t>, </a:t>
            </a:r>
            <a:r>
              <a:rPr lang="en-US" sz="1400" dirty="0" err="1">
                <a:latin typeface="CMBX12"/>
              </a:rPr>
              <a:t>Sayan</a:t>
            </a:r>
            <a:r>
              <a:rPr lang="en-US" sz="1400" dirty="0">
                <a:latin typeface="CMBX12"/>
              </a:rPr>
              <a:t> Mukherjee</a:t>
            </a:r>
            <a:r>
              <a:rPr lang="en-US" sz="900" dirty="0">
                <a:latin typeface="CMR8"/>
              </a:rPr>
              <a:t>2 </a:t>
            </a:r>
            <a:r>
              <a:rPr lang="en-US" sz="1400" dirty="0">
                <a:latin typeface="CMBX12"/>
              </a:rPr>
              <a:t>and John Harer</a:t>
            </a:r>
            <a:r>
              <a:rPr lang="en-US" sz="900" dirty="0">
                <a:latin typeface="CMR8"/>
              </a:rPr>
              <a:t>1</a:t>
            </a:r>
            <a:endParaRPr lang="en-US" dirty="0"/>
          </a:p>
        </p:txBody>
      </p:sp>
    </p:spTree>
    <p:extLst>
      <p:ext uri="{BB962C8B-B14F-4D97-AF65-F5344CB8AC3E}">
        <p14:creationId xmlns:p14="http://schemas.microsoft.com/office/powerpoint/2010/main" val="17724448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 t="59282" r="1818" b="19638"/>
          <a:stretch/>
        </p:blipFill>
        <p:spPr bwMode="auto">
          <a:xfrm>
            <a:off x="32041" y="4597881"/>
            <a:ext cx="9077455" cy="13965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4807" t="54812" r="5360" b="30410"/>
          <a:stretch/>
        </p:blipFill>
        <p:spPr bwMode="auto">
          <a:xfrm>
            <a:off x="205422" y="2621129"/>
            <a:ext cx="8587969" cy="10972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05422" y="374757"/>
            <a:ext cx="8587969" cy="954107"/>
          </a:xfrm>
          <a:prstGeom prst="rect">
            <a:avLst/>
          </a:prstGeom>
          <a:noFill/>
        </p:spPr>
        <p:txBody>
          <a:bodyPr wrap="square" rtlCol="0">
            <a:spAutoFit/>
          </a:bodyPr>
          <a:lstStyle/>
          <a:p>
            <a:r>
              <a:rPr lang="en-US" sz="2800" dirty="0" smtClean="0">
                <a:solidFill>
                  <a:srgbClr val="C00000"/>
                </a:solidFill>
              </a:rPr>
              <a:t>Persistent homology results are stable:  </a:t>
            </a:r>
          </a:p>
          <a:p>
            <a:r>
              <a:rPr lang="en-US" sz="2800" dirty="0" smtClean="0">
                <a:solidFill>
                  <a:srgbClr val="C00000"/>
                </a:solidFill>
              </a:rPr>
              <a:t>Add noise to data does not change barcodes significantly.</a:t>
            </a:r>
            <a:endParaRPr lang="en-US" sz="2800" dirty="0">
              <a:solidFill>
                <a:srgbClr val="C00000"/>
              </a:solidFill>
            </a:endParaRPr>
          </a:p>
        </p:txBody>
      </p:sp>
    </p:spTree>
    <p:extLst>
      <p:ext uri="{BB962C8B-B14F-4D97-AF65-F5344CB8AC3E}">
        <p14:creationId xmlns:p14="http://schemas.microsoft.com/office/powerpoint/2010/main" val="14988792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0620" y="1922886"/>
            <a:ext cx="7179374" cy="1569660"/>
          </a:xfrm>
          <a:prstGeom prst="rect">
            <a:avLst/>
          </a:prstGeom>
          <a:noFill/>
        </p:spPr>
        <p:txBody>
          <a:bodyPr wrap="square" rtlCol="0">
            <a:spAutoFit/>
          </a:bodyPr>
          <a:lstStyle/>
          <a:p>
            <a:r>
              <a:rPr lang="en-US" sz="3200" dirty="0" smtClean="0"/>
              <a:t>But are the results in this case stable?</a:t>
            </a:r>
          </a:p>
          <a:p>
            <a:endParaRPr lang="en-US" sz="3200" dirty="0"/>
          </a:p>
          <a:p>
            <a:r>
              <a:rPr lang="en-US" sz="3200" dirty="0" smtClean="0"/>
              <a:t>How stable is the mathematical model?</a:t>
            </a:r>
            <a:endParaRPr lang="en-US" sz="3200" dirty="0"/>
          </a:p>
        </p:txBody>
      </p:sp>
    </p:spTree>
    <p:extLst>
      <p:ext uri="{BB962C8B-B14F-4D97-AF65-F5344CB8AC3E}">
        <p14:creationId xmlns:p14="http://schemas.microsoft.com/office/powerpoint/2010/main" val="19853752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27" y="762000"/>
            <a:ext cx="8001000" cy="4840941"/>
          </a:xfrm>
          <a:prstGeom prst="rect">
            <a:avLst/>
          </a:prstGeom>
          <a:noFill/>
          <a:extLst>
            <a:ext uri="{909E8E84-426E-40dd-AFC4-6F175D3DCCD1}">
              <a14:hiddenFill xmlns=""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46529"/>
            <a:ext cx="8509000" cy="307777"/>
          </a:xfrm>
          <a:noFill/>
          <a:ln/>
        </p:spPr>
        <p:txBody>
          <a:bodyPr>
            <a:spAutoFit/>
          </a:bodyPr>
          <a:lstStyle/>
          <a:p>
            <a:pPr marL="0" indent="0" algn="ctr">
              <a:spcBef>
                <a:spcPct val="0"/>
              </a:spcBef>
              <a:buNone/>
            </a:pPr>
            <a:r>
              <a:rPr lang="en-US" sz="1400" b="1">
                <a:solidFill>
                  <a:schemeClr val="tx2"/>
                </a:solidFill>
              </a:rPr>
              <a:t>Figure 8. Function g(x) for the expression pattern of Axin2.</a:t>
            </a:r>
          </a:p>
        </p:txBody>
      </p:sp>
      <p:sp>
        <p:nvSpPr>
          <p:cNvPr id="4100" name="Text Box 4"/>
          <p:cNvSpPr txBox="1">
            <a:spLocks noChangeArrowheads="1"/>
          </p:cNvSpPr>
          <p:nvPr/>
        </p:nvSpPr>
        <p:spPr bwMode="auto">
          <a:xfrm>
            <a:off x="404091" y="5748618"/>
            <a:ext cx="8347364" cy="5906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82058" tIns="41029" rIns="82058" bIns="41029">
            <a:spAutoFit/>
          </a:bodyPr>
          <a:lstStyle/>
          <a:p>
            <a:pPr eaLnBrk="1" hangingPunct="1"/>
            <a:r>
              <a:rPr lang="en-US" sz="1100"/>
              <a:t>Dequéant M-L, Ahnert S, Edelsbrunner H, Fink TMA, et al. (2008) Comparison of Pattern Detection Methods in Microarray Time Series of the Segmentation Clock. PLoS ONE 3(8): e2856. doi:10.1371/journal.pone.0002856</a:t>
            </a:r>
          </a:p>
          <a:p>
            <a:pPr eaLnBrk="1" hangingPunct="1"/>
            <a:r>
              <a:rPr lang="en-US" sz="1100">
                <a:hlinkClick r:id="rId4"/>
              </a:rPr>
              <a:t>http://www.plosone.org/article/info:doi/10.1371/journal.pone.0002856</a:t>
            </a:r>
            <a:endParaRPr lang="en-US" sz="1100"/>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091" y="6342530"/>
            <a:ext cx="2205182" cy="4594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544564" y="488486"/>
            <a:ext cx="1995562" cy="461665"/>
          </a:xfrm>
          <a:prstGeom prst="rect">
            <a:avLst/>
          </a:prstGeom>
          <a:noFill/>
        </p:spPr>
        <p:txBody>
          <a:bodyPr wrap="square" rtlCol="0">
            <a:spAutoFit/>
          </a:bodyPr>
          <a:lstStyle/>
          <a:p>
            <a:r>
              <a:rPr lang="en-US" sz="2400" dirty="0" smtClean="0">
                <a:solidFill>
                  <a:schemeClr val="accent6">
                    <a:lumMod val="75000"/>
                  </a:schemeClr>
                </a:solidFill>
              </a:rPr>
              <a:t>g: </a:t>
            </a:r>
            <a:r>
              <a:rPr lang="en-US" sz="2400" dirty="0">
                <a:solidFill>
                  <a:schemeClr val="accent6">
                    <a:lumMod val="75000"/>
                  </a:schemeClr>
                </a:solidFill>
              </a:rPr>
              <a:t>S</a:t>
            </a:r>
            <a:r>
              <a:rPr lang="en-US" sz="2400" baseline="30000" dirty="0">
                <a:solidFill>
                  <a:schemeClr val="accent6">
                    <a:lumMod val="75000"/>
                  </a:schemeClr>
                </a:solidFill>
              </a:rPr>
              <a:t>1</a:t>
            </a:r>
            <a:r>
              <a:rPr lang="en-US" sz="2400" dirty="0">
                <a:solidFill>
                  <a:schemeClr val="accent6">
                    <a:lumMod val="75000"/>
                  </a:schemeClr>
                </a:solidFill>
              </a:rPr>
              <a:t>  </a:t>
            </a:r>
            <a:r>
              <a:rPr lang="en-US" sz="2400" dirty="0">
                <a:solidFill>
                  <a:schemeClr val="accent6">
                    <a:lumMod val="75000"/>
                  </a:schemeClr>
                </a:solidFill>
                <a:sym typeface="Wingdings"/>
              </a:rPr>
              <a:t>  R</a:t>
            </a:r>
            <a:r>
              <a:rPr lang="en-US" sz="2400" dirty="0" smtClean="0">
                <a:solidFill>
                  <a:schemeClr val="accent6">
                    <a:lumMod val="75000"/>
                  </a:schemeClr>
                </a:solidFill>
              </a:rPr>
              <a:t> </a:t>
            </a:r>
            <a:endParaRPr lang="en-US" sz="2400" dirty="0">
              <a:solidFill>
                <a:schemeClr val="accent6">
                  <a:lumMod val="75000"/>
                </a:schemeClr>
              </a:solidFill>
            </a:endParaRPr>
          </a:p>
        </p:txBody>
      </p:sp>
      <p:grpSp>
        <p:nvGrpSpPr>
          <p:cNvPr id="12" name="Group 11"/>
          <p:cNvGrpSpPr/>
          <p:nvPr/>
        </p:nvGrpSpPr>
        <p:grpSpPr>
          <a:xfrm>
            <a:off x="795433" y="898722"/>
            <a:ext cx="1283858" cy="622300"/>
            <a:chOff x="1074533" y="1135991"/>
            <a:chExt cx="1283858" cy="622300"/>
          </a:xfrm>
        </p:grpSpPr>
        <p:sp>
          <p:nvSpPr>
            <p:cNvPr id="3" name="TextBox 2"/>
            <p:cNvSpPr txBox="1"/>
            <p:nvPr/>
          </p:nvSpPr>
          <p:spPr>
            <a:xfrm>
              <a:off x="1074533" y="1186324"/>
              <a:ext cx="1283858" cy="461665"/>
            </a:xfrm>
            <a:prstGeom prst="rect">
              <a:avLst/>
            </a:prstGeom>
            <a:noFill/>
          </p:spPr>
          <p:txBody>
            <a:bodyPr wrap="square" rtlCol="0">
              <a:spAutoFit/>
            </a:bodyPr>
            <a:lstStyle/>
            <a:p>
              <a:r>
                <a:rPr lang="en-US" sz="2400" dirty="0" smtClean="0"/>
                <a:t>( 0,     )</a:t>
              </a:r>
              <a:endParaRPr lang="en-US" sz="2400" dirty="0"/>
            </a:p>
          </p:txBody>
        </p:sp>
        <p:graphicFrame>
          <p:nvGraphicFramePr>
            <p:cNvPr id="11" name="Object 10"/>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66" name="Equation" r:id="rId6" imgW="317500" imgH="622300" progId="Equation.3">
                    <p:embed/>
                  </p:oleObj>
                </mc:Choice>
                <mc:Fallback>
                  <p:oleObj name="Equation" r:id="rId6" imgW="317500" imgH="622300" progId="Equation.3">
                    <p:embed/>
                    <p:pic>
                      <p:nvPicPr>
                        <p:cNvPr id="0" name=""/>
                        <p:cNvPicPr/>
                        <p:nvPr/>
                      </p:nvPicPr>
                      <p:blipFill>
                        <a:blip r:embed="rId7"/>
                        <a:stretch>
                          <a:fillRect/>
                        </a:stretch>
                      </p:blipFill>
                      <p:spPr>
                        <a:xfrm>
                          <a:off x="1566434" y="1135991"/>
                          <a:ext cx="317500" cy="622300"/>
                        </a:xfrm>
                        <a:prstGeom prst="rect">
                          <a:avLst/>
                        </a:prstGeom>
                      </p:spPr>
                    </p:pic>
                  </p:oleObj>
                </mc:Fallback>
              </mc:AlternateContent>
            </a:graphicData>
          </a:graphic>
        </p:graphicFrame>
      </p:grpSp>
      <p:grpSp>
        <p:nvGrpSpPr>
          <p:cNvPr id="17" name="Group 16"/>
          <p:cNvGrpSpPr/>
          <p:nvPr/>
        </p:nvGrpSpPr>
        <p:grpSpPr>
          <a:xfrm>
            <a:off x="5525067" y="1860612"/>
            <a:ext cx="1283858" cy="622300"/>
            <a:chOff x="1074533" y="1135991"/>
            <a:chExt cx="1283858" cy="622300"/>
          </a:xfrm>
        </p:grpSpPr>
        <p:sp>
          <p:nvSpPr>
            <p:cNvPr id="18" name="TextBox 17"/>
            <p:cNvSpPr txBox="1"/>
            <p:nvPr/>
          </p:nvSpPr>
          <p:spPr>
            <a:xfrm>
              <a:off x="1074533" y="1186324"/>
              <a:ext cx="1283858" cy="461665"/>
            </a:xfrm>
            <a:prstGeom prst="rect">
              <a:avLst/>
            </a:prstGeom>
            <a:noFill/>
          </p:spPr>
          <p:txBody>
            <a:bodyPr wrap="square" rtlCol="0">
              <a:spAutoFit/>
            </a:bodyPr>
            <a:lstStyle/>
            <a:p>
              <a:r>
                <a:rPr lang="en-US" sz="2400" dirty="0" smtClean="0"/>
                <a:t>( 13,     )</a:t>
              </a:r>
              <a:endParaRPr lang="en-US" sz="2400" dirty="0"/>
            </a:p>
          </p:txBody>
        </p:sp>
        <p:graphicFrame>
          <p:nvGraphicFramePr>
            <p:cNvPr id="19" name="Object 18"/>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2067" name="Equation" r:id="rId8" imgW="317500" imgH="622300" progId="Equation.3">
                    <p:embed/>
                  </p:oleObj>
                </mc:Choice>
                <mc:Fallback>
                  <p:oleObj name="Equation" r:id="rId8" imgW="317500" imgH="622300" progId="Equation.3">
                    <p:embed/>
                    <p:pic>
                      <p:nvPicPr>
                        <p:cNvPr id="0" name=""/>
                        <p:cNvPicPr/>
                        <p:nvPr/>
                      </p:nvPicPr>
                      <p:blipFill>
                        <a:blip r:embed="rId9"/>
                        <a:stretch>
                          <a:fillRect/>
                        </a:stretch>
                      </p:blipFill>
                      <p:spPr>
                        <a:xfrm>
                          <a:off x="1719939" y="1135991"/>
                          <a:ext cx="317500" cy="622300"/>
                        </a:xfrm>
                        <a:prstGeom prst="rect">
                          <a:avLst/>
                        </a:prstGeom>
                      </p:spPr>
                    </p:pic>
                  </p:oleObj>
                </mc:Fallback>
              </mc:AlternateContent>
            </a:graphicData>
          </a:graphic>
        </p:graphicFrame>
      </p:grpSp>
      <p:grpSp>
        <p:nvGrpSpPr>
          <p:cNvPr id="20" name="Group 19"/>
          <p:cNvGrpSpPr/>
          <p:nvPr/>
        </p:nvGrpSpPr>
        <p:grpSpPr>
          <a:xfrm>
            <a:off x="2104991" y="1650139"/>
            <a:ext cx="1283858" cy="622300"/>
            <a:chOff x="1074533" y="1135991"/>
            <a:chExt cx="1283858" cy="622300"/>
          </a:xfrm>
        </p:grpSpPr>
        <p:sp>
          <p:nvSpPr>
            <p:cNvPr id="21" name="TextBox 20"/>
            <p:cNvSpPr txBox="1"/>
            <p:nvPr/>
          </p:nvSpPr>
          <p:spPr>
            <a:xfrm>
              <a:off x="1074533" y="1186324"/>
              <a:ext cx="1283858" cy="461665"/>
            </a:xfrm>
            <a:prstGeom prst="rect">
              <a:avLst/>
            </a:prstGeom>
            <a:noFill/>
          </p:spPr>
          <p:txBody>
            <a:bodyPr wrap="square" rtlCol="0">
              <a:spAutoFit/>
            </a:bodyPr>
            <a:lstStyle/>
            <a:p>
              <a:r>
                <a:rPr lang="en-US" sz="2400" dirty="0" smtClean="0"/>
                <a:t>( 3,     )</a:t>
              </a:r>
              <a:endParaRPr lang="en-US" sz="2400" dirty="0"/>
            </a:p>
          </p:txBody>
        </p:sp>
        <p:graphicFrame>
          <p:nvGraphicFramePr>
            <p:cNvPr id="22" name="Object 21"/>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68" name="Equation" r:id="rId10" imgW="317500" imgH="622300" progId="Equation.3">
                    <p:embed/>
                  </p:oleObj>
                </mc:Choice>
                <mc:Fallback>
                  <p:oleObj name="Equation" r:id="rId10" imgW="317500" imgH="622300" progId="Equation.3">
                    <p:embed/>
                    <p:pic>
                      <p:nvPicPr>
                        <p:cNvPr id="0" name=""/>
                        <p:cNvPicPr/>
                        <p:nvPr/>
                      </p:nvPicPr>
                      <p:blipFill>
                        <a:blip r:embed="rId11"/>
                        <a:stretch>
                          <a:fillRect/>
                        </a:stretch>
                      </p:blipFill>
                      <p:spPr>
                        <a:xfrm>
                          <a:off x="1566434" y="1135991"/>
                          <a:ext cx="317500" cy="622300"/>
                        </a:xfrm>
                        <a:prstGeom prst="rect">
                          <a:avLst/>
                        </a:prstGeom>
                      </p:spPr>
                    </p:pic>
                  </p:oleObj>
                </mc:Fallback>
              </mc:AlternateContent>
            </a:graphicData>
          </a:graphic>
        </p:graphicFrame>
      </p:grpSp>
      <p:grpSp>
        <p:nvGrpSpPr>
          <p:cNvPr id="23" name="Group 22"/>
          <p:cNvGrpSpPr/>
          <p:nvPr/>
        </p:nvGrpSpPr>
        <p:grpSpPr>
          <a:xfrm>
            <a:off x="722343" y="2221239"/>
            <a:ext cx="1283858" cy="622300"/>
            <a:chOff x="1074533" y="1135991"/>
            <a:chExt cx="1283858" cy="622300"/>
          </a:xfrm>
        </p:grpSpPr>
        <p:sp>
          <p:nvSpPr>
            <p:cNvPr id="24" name="TextBox 23"/>
            <p:cNvSpPr txBox="1"/>
            <p:nvPr/>
          </p:nvSpPr>
          <p:spPr>
            <a:xfrm>
              <a:off x="1074533" y="1186324"/>
              <a:ext cx="1283858" cy="461665"/>
            </a:xfrm>
            <a:prstGeom prst="rect">
              <a:avLst/>
            </a:prstGeom>
            <a:noFill/>
          </p:spPr>
          <p:txBody>
            <a:bodyPr wrap="square" rtlCol="0">
              <a:spAutoFit/>
            </a:bodyPr>
            <a:lstStyle/>
            <a:p>
              <a:r>
                <a:rPr lang="en-US" sz="2400" dirty="0" smtClean="0"/>
                <a:t>( 1,     )</a:t>
              </a:r>
              <a:endParaRPr lang="en-US" sz="2400" dirty="0"/>
            </a:p>
          </p:txBody>
        </p:sp>
        <p:graphicFrame>
          <p:nvGraphicFramePr>
            <p:cNvPr id="25" name="Object 24"/>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69" name="Equation" r:id="rId12" imgW="317500" imgH="622300" progId="Equation.3">
                    <p:embed/>
                  </p:oleObj>
                </mc:Choice>
                <mc:Fallback>
                  <p:oleObj name="Equation" r:id="rId12" imgW="317500" imgH="622300" progId="Equation.3">
                    <p:embed/>
                    <p:pic>
                      <p:nvPicPr>
                        <p:cNvPr id="0" name=""/>
                        <p:cNvPicPr/>
                        <p:nvPr/>
                      </p:nvPicPr>
                      <p:blipFill>
                        <a:blip r:embed="rId13"/>
                        <a:stretch>
                          <a:fillRect/>
                        </a:stretch>
                      </p:blipFill>
                      <p:spPr>
                        <a:xfrm>
                          <a:off x="1566434" y="1135991"/>
                          <a:ext cx="317500" cy="622300"/>
                        </a:xfrm>
                        <a:prstGeom prst="rect">
                          <a:avLst/>
                        </a:prstGeom>
                      </p:spPr>
                    </p:pic>
                  </p:oleObj>
                </mc:Fallback>
              </mc:AlternateContent>
            </a:graphicData>
          </a:graphic>
        </p:graphicFrame>
      </p:grpSp>
      <p:grpSp>
        <p:nvGrpSpPr>
          <p:cNvPr id="26" name="Group 25"/>
          <p:cNvGrpSpPr/>
          <p:nvPr/>
        </p:nvGrpSpPr>
        <p:grpSpPr>
          <a:xfrm>
            <a:off x="2326062" y="4229888"/>
            <a:ext cx="1283858" cy="622300"/>
            <a:chOff x="1074533" y="1135991"/>
            <a:chExt cx="1283858" cy="622300"/>
          </a:xfrm>
        </p:grpSpPr>
        <p:sp>
          <p:nvSpPr>
            <p:cNvPr id="27" name="TextBox 26"/>
            <p:cNvSpPr txBox="1"/>
            <p:nvPr/>
          </p:nvSpPr>
          <p:spPr>
            <a:xfrm>
              <a:off x="1074533" y="1186324"/>
              <a:ext cx="1283858" cy="461665"/>
            </a:xfrm>
            <a:prstGeom prst="rect">
              <a:avLst/>
            </a:prstGeom>
            <a:noFill/>
          </p:spPr>
          <p:txBody>
            <a:bodyPr wrap="square" rtlCol="0">
              <a:spAutoFit/>
            </a:bodyPr>
            <a:lstStyle/>
            <a:p>
              <a:r>
                <a:rPr lang="en-US" sz="2400" dirty="0" smtClean="0"/>
                <a:t>( 5,     )</a:t>
              </a:r>
              <a:endParaRPr lang="en-US" sz="2400" dirty="0"/>
            </a:p>
          </p:txBody>
        </p:sp>
        <p:graphicFrame>
          <p:nvGraphicFramePr>
            <p:cNvPr id="28" name="Object 27"/>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70" name="Equation" r:id="rId14" imgW="317500" imgH="622300" progId="Equation.3">
                    <p:embed/>
                  </p:oleObj>
                </mc:Choice>
                <mc:Fallback>
                  <p:oleObj name="Equation" r:id="rId14" imgW="317500" imgH="622300" progId="Equation.3">
                    <p:embed/>
                    <p:pic>
                      <p:nvPicPr>
                        <p:cNvPr id="0" name=""/>
                        <p:cNvPicPr/>
                        <p:nvPr/>
                      </p:nvPicPr>
                      <p:blipFill>
                        <a:blip r:embed="rId15"/>
                        <a:stretch>
                          <a:fillRect/>
                        </a:stretch>
                      </p:blipFill>
                      <p:spPr>
                        <a:xfrm>
                          <a:off x="1566434" y="1135991"/>
                          <a:ext cx="317500" cy="622300"/>
                        </a:xfrm>
                        <a:prstGeom prst="rect">
                          <a:avLst/>
                        </a:prstGeom>
                      </p:spPr>
                    </p:pic>
                  </p:oleObj>
                </mc:Fallback>
              </mc:AlternateContent>
            </a:graphicData>
          </a:graphic>
        </p:graphicFrame>
      </p:grpSp>
      <p:grpSp>
        <p:nvGrpSpPr>
          <p:cNvPr id="29" name="Group 28"/>
          <p:cNvGrpSpPr/>
          <p:nvPr/>
        </p:nvGrpSpPr>
        <p:grpSpPr>
          <a:xfrm>
            <a:off x="1962128" y="3586754"/>
            <a:ext cx="1283858" cy="622300"/>
            <a:chOff x="1074533" y="1135991"/>
            <a:chExt cx="1283858" cy="622300"/>
          </a:xfrm>
        </p:grpSpPr>
        <p:sp>
          <p:nvSpPr>
            <p:cNvPr id="30" name="TextBox 29"/>
            <p:cNvSpPr txBox="1"/>
            <p:nvPr/>
          </p:nvSpPr>
          <p:spPr>
            <a:xfrm>
              <a:off x="1074533" y="1186324"/>
              <a:ext cx="1283858" cy="461665"/>
            </a:xfrm>
            <a:prstGeom prst="rect">
              <a:avLst/>
            </a:prstGeom>
            <a:noFill/>
          </p:spPr>
          <p:txBody>
            <a:bodyPr wrap="square" rtlCol="0">
              <a:spAutoFit/>
            </a:bodyPr>
            <a:lstStyle/>
            <a:p>
              <a:r>
                <a:rPr lang="en-US" sz="2400" dirty="0" smtClean="0"/>
                <a:t>( 4,     )</a:t>
              </a:r>
              <a:endParaRPr lang="en-US" sz="2400" dirty="0"/>
            </a:p>
          </p:txBody>
        </p:sp>
        <p:graphicFrame>
          <p:nvGraphicFramePr>
            <p:cNvPr id="31" name="Object 30"/>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71" name="Equation" r:id="rId16" imgW="317500" imgH="622300" progId="Equation.3">
                    <p:embed/>
                  </p:oleObj>
                </mc:Choice>
                <mc:Fallback>
                  <p:oleObj name="Equation" r:id="rId16" imgW="317500" imgH="622300" progId="Equation.3">
                    <p:embed/>
                    <p:pic>
                      <p:nvPicPr>
                        <p:cNvPr id="0" name=""/>
                        <p:cNvPicPr/>
                        <p:nvPr/>
                      </p:nvPicPr>
                      <p:blipFill>
                        <a:blip r:embed="rId17"/>
                        <a:stretch>
                          <a:fillRect/>
                        </a:stretch>
                      </p:blipFill>
                      <p:spPr>
                        <a:xfrm>
                          <a:off x="1566434" y="1135991"/>
                          <a:ext cx="317500" cy="622300"/>
                        </a:xfrm>
                        <a:prstGeom prst="rect">
                          <a:avLst/>
                        </a:prstGeom>
                      </p:spPr>
                    </p:pic>
                  </p:oleObj>
                </mc:Fallback>
              </mc:AlternateContent>
            </a:graphicData>
          </a:graphic>
        </p:graphicFrame>
      </p:grpSp>
      <p:grpSp>
        <p:nvGrpSpPr>
          <p:cNvPr id="32" name="Group 31"/>
          <p:cNvGrpSpPr/>
          <p:nvPr/>
        </p:nvGrpSpPr>
        <p:grpSpPr>
          <a:xfrm>
            <a:off x="1654013" y="2650525"/>
            <a:ext cx="1283858" cy="622300"/>
            <a:chOff x="1074533" y="1135991"/>
            <a:chExt cx="1283858" cy="622300"/>
          </a:xfrm>
        </p:grpSpPr>
        <p:sp>
          <p:nvSpPr>
            <p:cNvPr id="33" name="TextBox 32"/>
            <p:cNvSpPr txBox="1"/>
            <p:nvPr/>
          </p:nvSpPr>
          <p:spPr>
            <a:xfrm>
              <a:off x="1074533" y="1186324"/>
              <a:ext cx="1283858" cy="461665"/>
            </a:xfrm>
            <a:prstGeom prst="rect">
              <a:avLst/>
            </a:prstGeom>
            <a:noFill/>
          </p:spPr>
          <p:txBody>
            <a:bodyPr wrap="square" rtlCol="0">
              <a:spAutoFit/>
            </a:bodyPr>
            <a:lstStyle/>
            <a:p>
              <a:r>
                <a:rPr lang="en-US" sz="2400" dirty="0" smtClean="0"/>
                <a:t>( 2,     )</a:t>
              </a:r>
              <a:endParaRPr lang="en-US" sz="2400" dirty="0"/>
            </a:p>
          </p:txBody>
        </p:sp>
        <p:graphicFrame>
          <p:nvGraphicFramePr>
            <p:cNvPr id="34" name="Object 33"/>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72" name="Equation" r:id="rId18" imgW="317500" imgH="622300" progId="Equation.3">
                    <p:embed/>
                  </p:oleObj>
                </mc:Choice>
                <mc:Fallback>
                  <p:oleObj name="Equation" r:id="rId18" imgW="317500" imgH="622300" progId="Equation.3">
                    <p:embed/>
                    <p:pic>
                      <p:nvPicPr>
                        <p:cNvPr id="0" name=""/>
                        <p:cNvPicPr/>
                        <p:nvPr/>
                      </p:nvPicPr>
                      <p:blipFill>
                        <a:blip r:embed="rId19"/>
                        <a:stretch>
                          <a:fillRect/>
                        </a:stretch>
                      </p:blipFill>
                      <p:spPr>
                        <a:xfrm>
                          <a:off x="1566434" y="1135991"/>
                          <a:ext cx="317500" cy="622300"/>
                        </a:xfrm>
                        <a:prstGeom prst="rect">
                          <a:avLst/>
                        </a:prstGeom>
                      </p:spPr>
                    </p:pic>
                  </p:oleObj>
                </mc:Fallback>
              </mc:AlternateContent>
            </a:graphicData>
          </a:graphic>
        </p:graphicFrame>
      </p:grpSp>
      <p:grpSp>
        <p:nvGrpSpPr>
          <p:cNvPr id="35" name="Group 34"/>
          <p:cNvGrpSpPr/>
          <p:nvPr/>
        </p:nvGrpSpPr>
        <p:grpSpPr>
          <a:xfrm>
            <a:off x="5002103" y="3975295"/>
            <a:ext cx="1283858" cy="622300"/>
            <a:chOff x="1074533" y="1135991"/>
            <a:chExt cx="1283858" cy="622300"/>
          </a:xfrm>
        </p:grpSpPr>
        <p:sp>
          <p:nvSpPr>
            <p:cNvPr id="36" name="TextBox 35"/>
            <p:cNvSpPr txBox="1"/>
            <p:nvPr/>
          </p:nvSpPr>
          <p:spPr>
            <a:xfrm>
              <a:off x="1074533" y="1186324"/>
              <a:ext cx="1283858" cy="461665"/>
            </a:xfrm>
            <a:prstGeom prst="rect">
              <a:avLst/>
            </a:prstGeom>
            <a:noFill/>
          </p:spPr>
          <p:txBody>
            <a:bodyPr wrap="square" rtlCol="0">
              <a:spAutoFit/>
            </a:bodyPr>
            <a:lstStyle/>
            <a:p>
              <a:r>
                <a:rPr lang="en-US" sz="2400" dirty="0" smtClean="0"/>
                <a:t>( 9,     )</a:t>
              </a:r>
              <a:endParaRPr lang="en-US" sz="2400" dirty="0"/>
            </a:p>
          </p:txBody>
        </p:sp>
        <p:graphicFrame>
          <p:nvGraphicFramePr>
            <p:cNvPr id="37" name="Object 36"/>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73" name="Equation" r:id="rId20" imgW="317500" imgH="622300" progId="Equation.3">
                    <p:embed/>
                  </p:oleObj>
                </mc:Choice>
                <mc:Fallback>
                  <p:oleObj name="Equation" r:id="rId20" imgW="317500" imgH="622300" progId="Equation.3">
                    <p:embed/>
                    <p:pic>
                      <p:nvPicPr>
                        <p:cNvPr id="0" name=""/>
                        <p:cNvPicPr/>
                        <p:nvPr/>
                      </p:nvPicPr>
                      <p:blipFill>
                        <a:blip r:embed="rId21"/>
                        <a:stretch>
                          <a:fillRect/>
                        </a:stretch>
                      </p:blipFill>
                      <p:spPr>
                        <a:xfrm>
                          <a:off x="1566434" y="1135991"/>
                          <a:ext cx="317500" cy="622300"/>
                        </a:xfrm>
                        <a:prstGeom prst="rect">
                          <a:avLst/>
                        </a:prstGeom>
                      </p:spPr>
                    </p:pic>
                  </p:oleObj>
                </mc:Fallback>
              </mc:AlternateContent>
            </a:graphicData>
          </a:graphic>
        </p:graphicFrame>
      </p:grpSp>
      <p:grpSp>
        <p:nvGrpSpPr>
          <p:cNvPr id="38" name="Group 37"/>
          <p:cNvGrpSpPr/>
          <p:nvPr/>
        </p:nvGrpSpPr>
        <p:grpSpPr>
          <a:xfrm>
            <a:off x="3717140" y="3918343"/>
            <a:ext cx="1283858" cy="622300"/>
            <a:chOff x="1074533" y="1135991"/>
            <a:chExt cx="1283858" cy="622300"/>
          </a:xfrm>
        </p:grpSpPr>
        <p:sp>
          <p:nvSpPr>
            <p:cNvPr id="39" name="TextBox 38"/>
            <p:cNvSpPr txBox="1"/>
            <p:nvPr/>
          </p:nvSpPr>
          <p:spPr>
            <a:xfrm>
              <a:off x="1074533" y="1186324"/>
              <a:ext cx="1283858" cy="461665"/>
            </a:xfrm>
            <a:prstGeom prst="rect">
              <a:avLst/>
            </a:prstGeom>
            <a:noFill/>
          </p:spPr>
          <p:txBody>
            <a:bodyPr wrap="square" rtlCol="0">
              <a:spAutoFit/>
            </a:bodyPr>
            <a:lstStyle/>
            <a:p>
              <a:r>
                <a:rPr lang="en-US" sz="2400" dirty="0" smtClean="0"/>
                <a:t>( 8,     )</a:t>
              </a:r>
              <a:endParaRPr lang="en-US" sz="2400" dirty="0"/>
            </a:p>
          </p:txBody>
        </p:sp>
        <p:graphicFrame>
          <p:nvGraphicFramePr>
            <p:cNvPr id="40" name="Object 39"/>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74" name="Equation" r:id="rId22" imgW="317500" imgH="622300" progId="Equation.3">
                    <p:embed/>
                  </p:oleObj>
                </mc:Choice>
                <mc:Fallback>
                  <p:oleObj name="Equation" r:id="rId22" imgW="317500" imgH="622300" progId="Equation.3">
                    <p:embed/>
                    <p:pic>
                      <p:nvPicPr>
                        <p:cNvPr id="0" name=""/>
                        <p:cNvPicPr/>
                        <p:nvPr/>
                      </p:nvPicPr>
                      <p:blipFill>
                        <a:blip r:embed="rId23"/>
                        <a:stretch>
                          <a:fillRect/>
                        </a:stretch>
                      </p:blipFill>
                      <p:spPr>
                        <a:xfrm>
                          <a:off x="1566434" y="1135991"/>
                          <a:ext cx="317500" cy="622300"/>
                        </a:xfrm>
                        <a:prstGeom prst="rect">
                          <a:avLst/>
                        </a:prstGeom>
                      </p:spPr>
                    </p:pic>
                  </p:oleObj>
                </mc:Fallback>
              </mc:AlternateContent>
            </a:graphicData>
          </a:graphic>
        </p:graphicFrame>
      </p:grpSp>
      <p:grpSp>
        <p:nvGrpSpPr>
          <p:cNvPr id="41" name="Group 40"/>
          <p:cNvGrpSpPr/>
          <p:nvPr/>
        </p:nvGrpSpPr>
        <p:grpSpPr>
          <a:xfrm>
            <a:off x="4218415" y="4642970"/>
            <a:ext cx="1283858" cy="622300"/>
            <a:chOff x="1074533" y="1135991"/>
            <a:chExt cx="1283858" cy="622300"/>
          </a:xfrm>
        </p:grpSpPr>
        <p:sp>
          <p:nvSpPr>
            <p:cNvPr id="42" name="TextBox 41"/>
            <p:cNvSpPr txBox="1"/>
            <p:nvPr/>
          </p:nvSpPr>
          <p:spPr>
            <a:xfrm>
              <a:off x="1074533" y="1186324"/>
              <a:ext cx="1283858" cy="461665"/>
            </a:xfrm>
            <a:prstGeom prst="rect">
              <a:avLst/>
            </a:prstGeom>
            <a:noFill/>
          </p:spPr>
          <p:txBody>
            <a:bodyPr wrap="square" rtlCol="0">
              <a:spAutoFit/>
            </a:bodyPr>
            <a:lstStyle/>
            <a:p>
              <a:r>
                <a:rPr lang="en-US" sz="2400" dirty="0" smtClean="0"/>
                <a:t>( 7,     )</a:t>
              </a:r>
              <a:endParaRPr lang="en-US" sz="2400" dirty="0"/>
            </a:p>
          </p:txBody>
        </p:sp>
        <p:graphicFrame>
          <p:nvGraphicFramePr>
            <p:cNvPr id="43" name="Object 42"/>
            <p:cNvGraphicFramePr>
              <a:graphicFrameLocks noChangeAspect="1"/>
            </p:cNvGraphicFramePr>
            <p:nvPr>
              <p:extLst/>
            </p:nvPr>
          </p:nvGraphicFramePr>
          <p:xfrm>
            <a:off x="1566434" y="1135991"/>
            <a:ext cx="317500" cy="622300"/>
          </p:xfrm>
          <a:graphic>
            <a:graphicData uri="http://schemas.openxmlformats.org/presentationml/2006/ole">
              <mc:AlternateContent xmlns:mc="http://schemas.openxmlformats.org/markup-compatibility/2006">
                <mc:Choice xmlns:v="urn:schemas-microsoft-com:vml" Requires="v">
                  <p:oleObj spid="_x0000_s2075" name="Equation" r:id="rId24" imgW="317500" imgH="622300" progId="Equation.3">
                    <p:embed/>
                  </p:oleObj>
                </mc:Choice>
                <mc:Fallback>
                  <p:oleObj name="Equation" r:id="rId24" imgW="317500" imgH="622300" progId="Equation.3">
                    <p:embed/>
                    <p:pic>
                      <p:nvPicPr>
                        <p:cNvPr id="0" name=""/>
                        <p:cNvPicPr/>
                        <p:nvPr/>
                      </p:nvPicPr>
                      <p:blipFill>
                        <a:blip r:embed="rId25"/>
                        <a:stretch>
                          <a:fillRect/>
                        </a:stretch>
                      </p:blipFill>
                      <p:spPr>
                        <a:xfrm>
                          <a:off x="1566434" y="1135991"/>
                          <a:ext cx="317500" cy="622300"/>
                        </a:xfrm>
                        <a:prstGeom prst="rect">
                          <a:avLst/>
                        </a:prstGeom>
                      </p:spPr>
                    </p:pic>
                  </p:oleObj>
                </mc:Fallback>
              </mc:AlternateContent>
            </a:graphicData>
          </a:graphic>
        </p:graphicFrame>
      </p:grpSp>
      <p:sp>
        <p:nvSpPr>
          <p:cNvPr id="45" name="TextBox 44"/>
          <p:cNvSpPr txBox="1"/>
          <p:nvPr/>
        </p:nvSpPr>
        <p:spPr>
          <a:xfrm>
            <a:off x="2849722" y="4831748"/>
            <a:ext cx="1283858" cy="461665"/>
          </a:xfrm>
          <a:prstGeom prst="rect">
            <a:avLst/>
          </a:prstGeom>
          <a:noFill/>
        </p:spPr>
        <p:txBody>
          <a:bodyPr wrap="square" rtlCol="0">
            <a:spAutoFit/>
          </a:bodyPr>
          <a:lstStyle/>
          <a:p>
            <a:r>
              <a:rPr lang="en-US" sz="2400" dirty="0" smtClean="0"/>
              <a:t>( 6, 0 )</a:t>
            </a:r>
            <a:endParaRPr lang="en-US" sz="2400" dirty="0"/>
          </a:p>
        </p:txBody>
      </p:sp>
      <p:grpSp>
        <p:nvGrpSpPr>
          <p:cNvPr id="47" name="Group 46"/>
          <p:cNvGrpSpPr/>
          <p:nvPr/>
        </p:nvGrpSpPr>
        <p:grpSpPr>
          <a:xfrm>
            <a:off x="6379227" y="2644906"/>
            <a:ext cx="1283858" cy="622300"/>
            <a:chOff x="1074533" y="1135991"/>
            <a:chExt cx="1283858" cy="622300"/>
          </a:xfrm>
        </p:grpSpPr>
        <p:sp>
          <p:nvSpPr>
            <p:cNvPr id="48" name="TextBox 47"/>
            <p:cNvSpPr txBox="1"/>
            <p:nvPr/>
          </p:nvSpPr>
          <p:spPr>
            <a:xfrm>
              <a:off x="1074533" y="1186324"/>
              <a:ext cx="1283858" cy="461665"/>
            </a:xfrm>
            <a:prstGeom prst="rect">
              <a:avLst/>
            </a:prstGeom>
            <a:noFill/>
          </p:spPr>
          <p:txBody>
            <a:bodyPr wrap="square" rtlCol="0">
              <a:spAutoFit/>
            </a:bodyPr>
            <a:lstStyle/>
            <a:p>
              <a:r>
                <a:rPr lang="en-US" sz="2400" dirty="0" smtClean="0"/>
                <a:t>( 12,     )</a:t>
              </a:r>
              <a:endParaRPr lang="en-US" sz="2400" dirty="0"/>
            </a:p>
          </p:txBody>
        </p:sp>
        <p:graphicFrame>
          <p:nvGraphicFramePr>
            <p:cNvPr id="49" name="Object 48"/>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2076" name="Equation" r:id="rId26" imgW="317500" imgH="622300" progId="Equation.3">
                    <p:embed/>
                  </p:oleObj>
                </mc:Choice>
                <mc:Fallback>
                  <p:oleObj name="Equation" r:id="rId26" imgW="317500" imgH="622300" progId="Equation.3">
                    <p:embed/>
                    <p:pic>
                      <p:nvPicPr>
                        <p:cNvPr id="0" name=""/>
                        <p:cNvPicPr/>
                        <p:nvPr/>
                      </p:nvPicPr>
                      <p:blipFill>
                        <a:blip r:embed="rId27"/>
                        <a:stretch>
                          <a:fillRect/>
                        </a:stretch>
                      </p:blipFill>
                      <p:spPr>
                        <a:xfrm>
                          <a:off x="1719939" y="1135991"/>
                          <a:ext cx="317500" cy="622300"/>
                        </a:xfrm>
                        <a:prstGeom prst="rect">
                          <a:avLst/>
                        </a:prstGeom>
                      </p:spPr>
                    </p:pic>
                  </p:oleObj>
                </mc:Fallback>
              </mc:AlternateContent>
            </a:graphicData>
          </a:graphic>
        </p:graphicFrame>
      </p:grpSp>
      <p:grpSp>
        <p:nvGrpSpPr>
          <p:cNvPr id="50" name="Group 49"/>
          <p:cNvGrpSpPr/>
          <p:nvPr/>
        </p:nvGrpSpPr>
        <p:grpSpPr>
          <a:xfrm>
            <a:off x="5526868" y="3564925"/>
            <a:ext cx="1283858" cy="622300"/>
            <a:chOff x="1074533" y="1135991"/>
            <a:chExt cx="1283858" cy="622300"/>
          </a:xfrm>
        </p:grpSpPr>
        <p:sp>
          <p:nvSpPr>
            <p:cNvPr id="51" name="TextBox 50"/>
            <p:cNvSpPr txBox="1"/>
            <p:nvPr/>
          </p:nvSpPr>
          <p:spPr>
            <a:xfrm>
              <a:off x="1074533" y="1186324"/>
              <a:ext cx="1283858" cy="461665"/>
            </a:xfrm>
            <a:prstGeom prst="rect">
              <a:avLst/>
            </a:prstGeom>
            <a:noFill/>
          </p:spPr>
          <p:txBody>
            <a:bodyPr wrap="square" rtlCol="0">
              <a:spAutoFit/>
            </a:bodyPr>
            <a:lstStyle/>
            <a:p>
              <a:r>
                <a:rPr lang="en-US" sz="2400" dirty="0" smtClean="0"/>
                <a:t>( 11,     )</a:t>
              </a:r>
              <a:endParaRPr lang="en-US" sz="2400" dirty="0"/>
            </a:p>
          </p:txBody>
        </p:sp>
        <p:graphicFrame>
          <p:nvGraphicFramePr>
            <p:cNvPr id="52" name="Object 51"/>
            <p:cNvGraphicFramePr>
              <a:graphicFrameLocks noChangeAspect="1"/>
            </p:cNvGraphicFramePr>
            <p:nvPr>
              <p:extLst/>
            </p:nvPr>
          </p:nvGraphicFramePr>
          <p:xfrm>
            <a:off x="1705984" y="1135991"/>
            <a:ext cx="317500" cy="622300"/>
          </p:xfrm>
          <a:graphic>
            <a:graphicData uri="http://schemas.openxmlformats.org/presentationml/2006/ole">
              <mc:AlternateContent xmlns:mc="http://schemas.openxmlformats.org/markup-compatibility/2006">
                <mc:Choice xmlns:v="urn:schemas-microsoft-com:vml" Requires="v">
                  <p:oleObj spid="_x0000_s2077" name="Equation" r:id="rId28" imgW="317500" imgH="622300" progId="Equation.3">
                    <p:embed/>
                  </p:oleObj>
                </mc:Choice>
                <mc:Fallback>
                  <p:oleObj name="Equation" r:id="rId28" imgW="317500" imgH="622300" progId="Equation.3">
                    <p:embed/>
                    <p:pic>
                      <p:nvPicPr>
                        <p:cNvPr id="0" name=""/>
                        <p:cNvPicPr/>
                        <p:nvPr/>
                      </p:nvPicPr>
                      <p:blipFill>
                        <a:blip r:embed="rId29"/>
                        <a:stretch>
                          <a:fillRect/>
                        </a:stretch>
                      </p:blipFill>
                      <p:spPr>
                        <a:xfrm>
                          <a:off x="1705984" y="1135991"/>
                          <a:ext cx="317500" cy="622300"/>
                        </a:xfrm>
                        <a:prstGeom prst="rect">
                          <a:avLst/>
                        </a:prstGeom>
                      </p:spPr>
                    </p:pic>
                  </p:oleObj>
                </mc:Fallback>
              </mc:AlternateContent>
            </a:graphicData>
          </a:graphic>
        </p:graphicFrame>
      </p:grpSp>
      <p:grpSp>
        <p:nvGrpSpPr>
          <p:cNvPr id="53" name="Group 52"/>
          <p:cNvGrpSpPr/>
          <p:nvPr/>
        </p:nvGrpSpPr>
        <p:grpSpPr>
          <a:xfrm>
            <a:off x="5093160" y="2824094"/>
            <a:ext cx="1283858" cy="622300"/>
            <a:chOff x="1074533" y="1135991"/>
            <a:chExt cx="1283858" cy="622300"/>
          </a:xfrm>
        </p:grpSpPr>
        <p:sp>
          <p:nvSpPr>
            <p:cNvPr id="54" name="TextBox 53"/>
            <p:cNvSpPr txBox="1"/>
            <p:nvPr/>
          </p:nvSpPr>
          <p:spPr>
            <a:xfrm>
              <a:off x="1074533" y="1186324"/>
              <a:ext cx="1283858" cy="461665"/>
            </a:xfrm>
            <a:prstGeom prst="rect">
              <a:avLst/>
            </a:prstGeom>
            <a:noFill/>
          </p:spPr>
          <p:txBody>
            <a:bodyPr wrap="square" rtlCol="0">
              <a:spAutoFit/>
            </a:bodyPr>
            <a:lstStyle/>
            <a:p>
              <a:r>
                <a:rPr lang="en-US" sz="2400" dirty="0" smtClean="0"/>
                <a:t>( 10,     )</a:t>
              </a:r>
              <a:endParaRPr lang="en-US" sz="2400" dirty="0"/>
            </a:p>
          </p:txBody>
        </p:sp>
        <p:graphicFrame>
          <p:nvGraphicFramePr>
            <p:cNvPr id="55" name="Object 54"/>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2078" name="Equation" r:id="rId30" imgW="317500" imgH="622300" progId="Equation.3">
                    <p:embed/>
                  </p:oleObj>
                </mc:Choice>
                <mc:Fallback>
                  <p:oleObj name="Equation" r:id="rId30" imgW="317500" imgH="622300" progId="Equation.3">
                    <p:embed/>
                    <p:pic>
                      <p:nvPicPr>
                        <p:cNvPr id="0" name=""/>
                        <p:cNvPicPr/>
                        <p:nvPr/>
                      </p:nvPicPr>
                      <p:blipFill>
                        <a:blip r:embed="rId31"/>
                        <a:stretch>
                          <a:fillRect/>
                        </a:stretch>
                      </p:blipFill>
                      <p:spPr>
                        <a:xfrm>
                          <a:off x="1719939" y="1135991"/>
                          <a:ext cx="317500" cy="622300"/>
                        </a:xfrm>
                        <a:prstGeom prst="rect">
                          <a:avLst/>
                        </a:prstGeom>
                      </p:spPr>
                    </p:pic>
                  </p:oleObj>
                </mc:Fallback>
              </mc:AlternateContent>
            </a:graphicData>
          </a:graphic>
        </p:graphicFrame>
      </p:grpSp>
      <p:grpSp>
        <p:nvGrpSpPr>
          <p:cNvPr id="56" name="Group 55"/>
          <p:cNvGrpSpPr/>
          <p:nvPr/>
        </p:nvGrpSpPr>
        <p:grpSpPr>
          <a:xfrm>
            <a:off x="7199257" y="1301685"/>
            <a:ext cx="1283858" cy="622300"/>
            <a:chOff x="1074533" y="1135991"/>
            <a:chExt cx="1283858" cy="622300"/>
          </a:xfrm>
        </p:grpSpPr>
        <p:sp>
          <p:nvSpPr>
            <p:cNvPr id="57" name="TextBox 56"/>
            <p:cNvSpPr txBox="1"/>
            <p:nvPr/>
          </p:nvSpPr>
          <p:spPr>
            <a:xfrm>
              <a:off x="1074533" y="1186324"/>
              <a:ext cx="1283858" cy="461665"/>
            </a:xfrm>
            <a:prstGeom prst="rect">
              <a:avLst/>
            </a:prstGeom>
            <a:noFill/>
          </p:spPr>
          <p:txBody>
            <a:bodyPr wrap="square" rtlCol="0">
              <a:spAutoFit/>
            </a:bodyPr>
            <a:lstStyle/>
            <a:p>
              <a:r>
                <a:rPr lang="en-US" sz="2400" dirty="0" smtClean="0"/>
                <a:t>( 15,     )</a:t>
              </a:r>
              <a:endParaRPr lang="en-US" sz="2400" dirty="0"/>
            </a:p>
          </p:txBody>
        </p:sp>
        <p:graphicFrame>
          <p:nvGraphicFramePr>
            <p:cNvPr id="58" name="Object 57"/>
            <p:cNvGraphicFramePr>
              <a:graphicFrameLocks noChangeAspect="1"/>
            </p:cNvGraphicFramePr>
            <p:nvPr>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2079" name="Equation" r:id="rId32" imgW="317500" imgH="622300" progId="Equation.3">
                    <p:embed/>
                  </p:oleObj>
                </mc:Choice>
                <mc:Fallback>
                  <p:oleObj name="Equation" r:id="rId32" imgW="317500" imgH="622300" progId="Equation.3">
                    <p:embed/>
                    <p:pic>
                      <p:nvPicPr>
                        <p:cNvPr id="0" name=""/>
                        <p:cNvPicPr/>
                        <p:nvPr/>
                      </p:nvPicPr>
                      <p:blipFill>
                        <a:blip r:embed="rId33"/>
                        <a:stretch>
                          <a:fillRect/>
                        </a:stretch>
                      </p:blipFill>
                      <p:spPr>
                        <a:xfrm>
                          <a:off x="1692029" y="1135991"/>
                          <a:ext cx="317500" cy="622300"/>
                        </a:xfrm>
                        <a:prstGeom prst="rect">
                          <a:avLst/>
                        </a:prstGeom>
                      </p:spPr>
                    </p:pic>
                  </p:oleObj>
                </mc:Fallback>
              </mc:AlternateContent>
            </a:graphicData>
          </a:graphic>
        </p:graphicFrame>
      </p:grpSp>
      <p:grpSp>
        <p:nvGrpSpPr>
          <p:cNvPr id="59" name="Group 58"/>
          <p:cNvGrpSpPr/>
          <p:nvPr/>
        </p:nvGrpSpPr>
        <p:grpSpPr>
          <a:xfrm>
            <a:off x="7281882" y="3114934"/>
            <a:ext cx="1283858" cy="622300"/>
            <a:chOff x="1074533" y="1135991"/>
            <a:chExt cx="1283858" cy="622300"/>
          </a:xfrm>
        </p:grpSpPr>
        <p:sp>
          <p:nvSpPr>
            <p:cNvPr id="60" name="TextBox 59"/>
            <p:cNvSpPr txBox="1"/>
            <p:nvPr/>
          </p:nvSpPr>
          <p:spPr>
            <a:xfrm>
              <a:off x="1074533" y="1186324"/>
              <a:ext cx="1283858" cy="461665"/>
            </a:xfrm>
            <a:prstGeom prst="rect">
              <a:avLst/>
            </a:prstGeom>
            <a:noFill/>
          </p:spPr>
          <p:txBody>
            <a:bodyPr wrap="square" rtlCol="0">
              <a:spAutoFit/>
            </a:bodyPr>
            <a:lstStyle/>
            <a:p>
              <a:r>
                <a:rPr lang="en-US" sz="2400" dirty="0" smtClean="0"/>
                <a:t>( 16,     )</a:t>
              </a:r>
              <a:endParaRPr lang="en-US" sz="2400" dirty="0"/>
            </a:p>
          </p:txBody>
        </p:sp>
        <p:graphicFrame>
          <p:nvGraphicFramePr>
            <p:cNvPr id="61" name="Object 60"/>
            <p:cNvGraphicFramePr>
              <a:graphicFrameLocks noChangeAspect="1"/>
            </p:cNvGraphicFramePr>
            <p:nvPr>
              <p:extLst/>
            </p:nvPr>
          </p:nvGraphicFramePr>
          <p:xfrm>
            <a:off x="1692029" y="1135991"/>
            <a:ext cx="317500" cy="622300"/>
          </p:xfrm>
          <a:graphic>
            <a:graphicData uri="http://schemas.openxmlformats.org/presentationml/2006/ole">
              <mc:AlternateContent xmlns:mc="http://schemas.openxmlformats.org/markup-compatibility/2006">
                <mc:Choice xmlns:v="urn:schemas-microsoft-com:vml" Requires="v">
                  <p:oleObj spid="_x0000_s2080" name="Equation" r:id="rId34" imgW="317500" imgH="622300" progId="Equation.3">
                    <p:embed/>
                  </p:oleObj>
                </mc:Choice>
                <mc:Fallback>
                  <p:oleObj name="Equation" r:id="rId34" imgW="317500" imgH="622300" progId="Equation.3">
                    <p:embed/>
                    <p:pic>
                      <p:nvPicPr>
                        <p:cNvPr id="0" name=""/>
                        <p:cNvPicPr/>
                        <p:nvPr/>
                      </p:nvPicPr>
                      <p:blipFill>
                        <a:blip r:embed="rId35"/>
                        <a:stretch>
                          <a:fillRect/>
                        </a:stretch>
                      </p:blipFill>
                      <p:spPr>
                        <a:xfrm>
                          <a:off x="1692029" y="1135991"/>
                          <a:ext cx="317500" cy="622300"/>
                        </a:xfrm>
                        <a:prstGeom prst="rect">
                          <a:avLst/>
                        </a:prstGeom>
                      </p:spPr>
                    </p:pic>
                  </p:oleObj>
                </mc:Fallback>
              </mc:AlternateContent>
            </a:graphicData>
          </a:graphic>
        </p:graphicFrame>
      </p:grpSp>
      <p:grpSp>
        <p:nvGrpSpPr>
          <p:cNvPr id="62" name="Group 61"/>
          <p:cNvGrpSpPr/>
          <p:nvPr/>
        </p:nvGrpSpPr>
        <p:grpSpPr>
          <a:xfrm>
            <a:off x="6387658" y="769080"/>
            <a:ext cx="1283858" cy="622300"/>
            <a:chOff x="1074533" y="1135991"/>
            <a:chExt cx="1283858" cy="622300"/>
          </a:xfrm>
        </p:grpSpPr>
        <p:sp>
          <p:nvSpPr>
            <p:cNvPr id="63" name="TextBox 62"/>
            <p:cNvSpPr txBox="1"/>
            <p:nvPr/>
          </p:nvSpPr>
          <p:spPr>
            <a:xfrm>
              <a:off x="1074533" y="1186324"/>
              <a:ext cx="1283858" cy="461665"/>
            </a:xfrm>
            <a:prstGeom prst="rect">
              <a:avLst/>
            </a:prstGeom>
            <a:noFill/>
          </p:spPr>
          <p:txBody>
            <a:bodyPr wrap="square" rtlCol="0">
              <a:spAutoFit/>
            </a:bodyPr>
            <a:lstStyle/>
            <a:p>
              <a:r>
                <a:rPr lang="en-US" sz="2400" dirty="0" smtClean="0"/>
                <a:t>( 14,     )</a:t>
              </a:r>
              <a:endParaRPr lang="en-US" sz="2400" dirty="0"/>
            </a:p>
          </p:txBody>
        </p:sp>
        <p:graphicFrame>
          <p:nvGraphicFramePr>
            <p:cNvPr id="64" name="Object 63"/>
            <p:cNvGraphicFramePr>
              <a:graphicFrameLocks noChangeAspect="1"/>
            </p:cNvGraphicFramePr>
            <p:nvPr>
              <p:extLst/>
            </p:nvPr>
          </p:nvGraphicFramePr>
          <p:xfrm>
            <a:off x="1719939" y="1135991"/>
            <a:ext cx="317500" cy="622300"/>
          </p:xfrm>
          <a:graphic>
            <a:graphicData uri="http://schemas.openxmlformats.org/presentationml/2006/ole">
              <mc:AlternateContent xmlns:mc="http://schemas.openxmlformats.org/markup-compatibility/2006">
                <mc:Choice xmlns:v="urn:schemas-microsoft-com:vml" Requires="v">
                  <p:oleObj spid="_x0000_s2081" name="Equation" r:id="rId36" imgW="317500" imgH="622300" progId="Equation.3">
                    <p:embed/>
                  </p:oleObj>
                </mc:Choice>
                <mc:Fallback>
                  <p:oleObj name="Equation" r:id="rId36" imgW="317500" imgH="622300" progId="Equation.3">
                    <p:embed/>
                    <p:pic>
                      <p:nvPicPr>
                        <p:cNvPr id="0" name=""/>
                        <p:cNvPicPr/>
                        <p:nvPr/>
                      </p:nvPicPr>
                      <p:blipFill>
                        <a:blip r:embed="rId37"/>
                        <a:stretch>
                          <a:fillRect/>
                        </a:stretch>
                      </p:blipFill>
                      <p:spPr>
                        <a:xfrm>
                          <a:off x="1719939" y="1135991"/>
                          <a:ext cx="317500" cy="622300"/>
                        </a:xfrm>
                        <a:prstGeom prst="rect">
                          <a:avLst/>
                        </a:prstGeom>
                      </p:spPr>
                    </p:pic>
                  </p:oleObj>
                </mc:Fallback>
              </mc:AlternateContent>
            </a:graphicData>
          </a:graphic>
        </p:graphicFrame>
      </p:grpSp>
    </p:spTree>
    <p:extLst>
      <p:ext uri="{BB962C8B-B14F-4D97-AF65-F5344CB8AC3E}">
        <p14:creationId xmlns:p14="http://schemas.microsoft.com/office/powerpoint/2010/main" val="1444538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87720" y="-548946"/>
            <a:ext cx="4622800" cy="3606800"/>
          </a:xfrm>
          <a:prstGeom prst="rect">
            <a:avLst/>
          </a:prstGeom>
        </p:spPr>
      </p:pic>
      <p:pic>
        <p:nvPicPr>
          <p:cNvPr id="3" name="Picture 2"/>
          <p:cNvPicPr>
            <a:picLocks noChangeAspect="1"/>
          </p:cNvPicPr>
          <p:nvPr/>
        </p:nvPicPr>
        <p:blipFill>
          <a:blip r:embed="rId3"/>
          <a:stretch>
            <a:fillRect/>
          </a:stretch>
        </p:blipFill>
        <p:spPr>
          <a:xfrm>
            <a:off x="2755710" y="-1"/>
            <a:ext cx="6480386" cy="3931920"/>
          </a:xfrm>
          <a:prstGeom prst="rect">
            <a:avLst/>
          </a:prstGeom>
        </p:spPr>
      </p:pic>
      <p:sp>
        <p:nvSpPr>
          <p:cNvPr id="7" name="Rectangle 6"/>
          <p:cNvSpPr/>
          <p:nvPr/>
        </p:nvSpPr>
        <p:spPr>
          <a:xfrm>
            <a:off x="516819" y="3919698"/>
            <a:ext cx="7885177" cy="369332"/>
          </a:xfrm>
          <a:prstGeom prst="rect">
            <a:avLst/>
          </a:prstGeom>
        </p:spPr>
        <p:txBody>
          <a:bodyPr wrap="square">
            <a:spAutoFit/>
          </a:bodyPr>
          <a:lstStyle/>
          <a:p>
            <a:endParaRPr lang="en-US" dirty="0"/>
          </a:p>
        </p:txBody>
      </p:sp>
      <p:sp>
        <p:nvSpPr>
          <p:cNvPr id="8" name="Rectangle 7"/>
          <p:cNvSpPr/>
          <p:nvPr/>
        </p:nvSpPr>
        <p:spPr>
          <a:xfrm>
            <a:off x="251026" y="3778259"/>
            <a:ext cx="8892974" cy="3354765"/>
          </a:xfrm>
          <a:prstGeom prst="rect">
            <a:avLst/>
          </a:prstGeom>
        </p:spPr>
        <p:txBody>
          <a:bodyPr wrap="square">
            <a:spAutoFit/>
          </a:bodyPr>
          <a:lstStyle/>
          <a:p>
            <a:r>
              <a:rPr lang="en-US" sz="3200" dirty="0" smtClean="0"/>
              <a:t>Lee</a:t>
            </a:r>
            <a:r>
              <a:rPr lang="en-US" sz="3200" dirty="0"/>
              <a:t>-Mumford-Pedersen [LMP] study only high </a:t>
            </a:r>
            <a:r>
              <a:rPr lang="en-US" sz="3200" dirty="0" smtClean="0"/>
              <a:t>contrast patches.</a:t>
            </a:r>
          </a:p>
          <a:p>
            <a:endParaRPr lang="en-US" sz="1600" dirty="0"/>
          </a:p>
          <a:p>
            <a:r>
              <a:rPr lang="en-US" sz="3200" dirty="0" smtClean="0"/>
              <a:t>Collection:  4.5 x 10</a:t>
            </a:r>
            <a:r>
              <a:rPr lang="en-US" sz="3200" baseline="30000" dirty="0" smtClean="0"/>
              <a:t>6</a:t>
            </a:r>
            <a:r>
              <a:rPr lang="en-US" sz="3200" dirty="0" smtClean="0"/>
              <a:t> </a:t>
            </a:r>
            <a:r>
              <a:rPr lang="en-US" sz="3200" dirty="0"/>
              <a:t>high contrast patches from a</a:t>
            </a:r>
          </a:p>
          <a:p>
            <a:r>
              <a:rPr lang="en-US" sz="3200" dirty="0"/>
              <a:t>collection of images obtained by van </a:t>
            </a:r>
            <a:r>
              <a:rPr lang="en-US" sz="3200" dirty="0" err="1"/>
              <a:t>Hateren</a:t>
            </a:r>
            <a:r>
              <a:rPr lang="en-US" sz="3200" dirty="0"/>
              <a:t> and van </a:t>
            </a:r>
            <a:r>
              <a:rPr lang="en-US" sz="3200" dirty="0" smtClean="0"/>
              <a:t>der </a:t>
            </a:r>
            <a:r>
              <a:rPr lang="en-US" sz="3200" dirty="0" err="1" smtClean="0"/>
              <a:t>Schaaf</a:t>
            </a:r>
            <a:endParaRPr lang="en-US" sz="3200" dirty="0" smtClean="0"/>
          </a:p>
          <a:p>
            <a:endParaRPr lang="en-US" dirty="0" smtClean="0"/>
          </a:p>
          <a:p>
            <a:endParaRPr lang="en-US" dirty="0"/>
          </a:p>
        </p:txBody>
      </p:sp>
      <p:sp>
        <p:nvSpPr>
          <p:cNvPr id="5" name="Rectangle 4"/>
          <p:cNvSpPr/>
          <p:nvPr/>
        </p:nvSpPr>
        <p:spPr>
          <a:xfrm>
            <a:off x="94940" y="6466782"/>
            <a:ext cx="9049060" cy="369332"/>
          </a:xfrm>
          <a:prstGeom prst="rect">
            <a:avLst/>
          </a:prstGeom>
        </p:spPr>
        <p:txBody>
          <a:bodyPr wrap="square">
            <a:spAutoFit/>
          </a:bodyPr>
          <a:lstStyle/>
          <a:p>
            <a:r>
              <a:rPr lang="en-US" dirty="0">
                <a:hlinkClick r:id="rId4"/>
              </a:rPr>
              <a:t>http://www.kyb.mpg.de/de/forschung/fg/bethgegroup/downloads/van-hateren-dataset.html</a:t>
            </a:r>
            <a:endParaRPr lang="en-US" dirty="0"/>
          </a:p>
        </p:txBody>
      </p:sp>
    </p:spTree>
    <p:extLst>
      <p:ext uri="{BB962C8B-B14F-4D97-AF65-F5344CB8AC3E}">
        <p14:creationId xmlns:p14="http://schemas.microsoft.com/office/powerpoint/2010/main" val="8204487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2023" y="4050937"/>
            <a:ext cx="3556000" cy="3111500"/>
          </a:xfrm>
          <a:prstGeom prst="rect">
            <a:avLst/>
          </a:prstGeom>
        </p:spPr>
      </p:pic>
      <p:pic>
        <p:nvPicPr>
          <p:cNvPr id="3" name="Picture 2"/>
          <p:cNvPicPr>
            <a:picLocks noChangeAspect="1"/>
          </p:cNvPicPr>
          <p:nvPr/>
        </p:nvPicPr>
        <p:blipFill rotWithShape="1">
          <a:blip r:embed="rId3"/>
          <a:srcRect l="17780" t="17782" r="2850" b="4091"/>
          <a:stretch/>
        </p:blipFill>
        <p:spPr>
          <a:xfrm>
            <a:off x="319983" y="320878"/>
            <a:ext cx="6455737" cy="4736589"/>
          </a:xfrm>
          <a:prstGeom prst="rect">
            <a:avLst/>
          </a:prstGeom>
        </p:spPr>
      </p:pic>
      <p:sp>
        <p:nvSpPr>
          <p:cNvPr id="4" name="TextBox 3"/>
          <p:cNvSpPr txBox="1"/>
          <p:nvPr/>
        </p:nvSpPr>
        <p:spPr>
          <a:xfrm>
            <a:off x="447140" y="5057467"/>
            <a:ext cx="3666542" cy="1077218"/>
          </a:xfrm>
          <a:prstGeom prst="rect">
            <a:avLst/>
          </a:prstGeom>
          <a:noFill/>
        </p:spPr>
        <p:txBody>
          <a:bodyPr wrap="square" rtlCol="0">
            <a:spAutoFit/>
          </a:bodyPr>
          <a:lstStyle/>
          <a:p>
            <a:r>
              <a:rPr lang="en-US" sz="3200" dirty="0" smtClean="0"/>
              <a:t>M(100, 10)  U Q</a:t>
            </a:r>
          </a:p>
          <a:p>
            <a:r>
              <a:rPr lang="en-US" sz="3200" dirty="0" smtClean="0"/>
              <a:t>where |Q| = 30</a:t>
            </a:r>
          </a:p>
        </p:txBody>
      </p:sp>
      <p:sp>
        <p:nvSpPr>
          <p:cNvPr id="6" name="Rectangle 5"/>
          <p:cNvSpPr/>
          <p:nvPr/>
        </p:nvSpPr>
        <p:spPr>
          <a:xfrm>
            <a:off x="0" y="6176764"/>
            <a:ext cx="8441991" cy="646331"/>
          </a:xfrm>
          <a:prstGeom prst="rect">
            <a:avLst/>
          </a:prstGeom>
        </p:spPr>
        <p:txBody>
          <a:bodyPr wrap="square">
            <a:spAutoFit/>
          </a:bodyPr>
          <a:lstStyle/>
          <a:p>
            <a:r>
              <a:rPr lang="en-US" dirty="0" smtClean="0"/>
              <a:t>On </a:t>
            </a:r>
            <a:r>
              <a:rPr lang="en-US" dirty="0"/>
              <a:t>the Local Behavior of Spaces of Natural </a:t>
            </a:r>
            <a:r>
              <a:rPr lang="en-US" dirty="0" smtClean="0"/>
              <a:t>Images, Gunnar </a:t>
            </a:r>
            <a:r>
              <a:rPr lang="en-US" dirty="0" err="1"/>
              <a:t>Carlsson</a:t>
            </a:r>
            <a:r>
              <a:rPr lang="en-US" dirty="0"/>
              <a:t>, </a:t>
            </a:r>
            <a:r>
              <a:rPr lang="en-US" dirty="0" err="1"/>
              <a:t>Tigran</a:t>
            </a:r>
            <a:r>
              <a:rPr lang="en-US" dirty="0"/>
              <a:t> </a:t>
            </a:r>
            <a:r>
              <a:rPr lang="en-US" dirty="0" err="1"/>
              <a:t>Ishkhanov</a:t>
            </a:r>
            <a:r>
              <a:rPr lang="en-US" dirty="0"/>
              <a:t>, Vin de Silva, </a:t>
            </a:r>
            <a:r>
              <a:rPr lang="en-US" dirty="0" err="1"/>
              <a:t>Afra</a:t>
            </a:r>
            <a:r>
              <a:rPr lang="en-US" dirty="0"/>
              <a:t> </a:t>
            </a:r>
            <a:r>
              <a:rPr lang="en-US" dirty="0" err="1" smtClean="0"/>
              <a:t>Zomorodian</a:t>
            </a:r>
            <a:r>
              <a:rPr lang="en-US" dirty="0" smtClean="0"/>
              <a:t>, </a:t>
            </a:r>
            <a:r>
              <a:rPr lang="en-US" dirty="0"/>
              <a:t>International Journal of Computer Vision 2008, </a:t>
            </a:r>
            <a:r>
              <a:rPr lang="en-US" dirty="0" err="1"/>
              <a:t>pp</a:t>
            </a:r>
            <a:r>
              <a:rPr lang="en-US" dirty="0"/>
              <a:t> 1-</a:t>
            </a:r>
            <a:r>
              <a:rPr lang="en-US" dirty="0" smtClean="0"/>
              <a:t>12.</a:t>
            </a:r>
            <a:endParaRPr lang="en-US" dirty="0"/>
          </a:p>
        </p:txBody>
      </p:sp>
    </p:spTree>
    <p:extLst>
      <p:ext uri="{BB962C8B-B14F-4D97-AF65-F5344CB8AC3E}">
        <p14:creationId xmlns:p14="http://schemas.microsoft.com/office/powerpoint/2010/main" val="6858060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44452" y="424185"/>
            <a:ext cx="4173832" cy="1552612"/>
            <a:chOff x="1871958" y="5129340"/>
            <a:chExt cx="4173832" cy="1552612"/>
          </a:xfrm>
        </p:grpSpPr>
        <p:pic>
          <p:nvPicPr>
            <p:cNvPr id="3" name="Picture 2"/>
            <p:cNvPicPr>
              <a:picLocks noChangeAspect="1"/>
            </p:cNvPicPr>
            <p:nvPr/>
          </p:nvPicPr>
          <p:blipFill rotWithShape="1">
            <a:blip r:embed="rId2"/>
            <a:srcRect l="64364" t="4243" r="3699" b="63569"/>
            <a:stretch/>
          </p:blipFill>
          <p:spPr>
            <a:xfrm>
              <a:off x="1871958" y="5129340"/>
              <a:ext cx="1463040" cy="1552612"/>
            </a:xfrm>
            <a:prstGeom prst="rect">
              <a:avLst/>
            </a:prstGeom>
          </p:spPr>
        </p:pic>
        <p:sp>
          <p:nvSpPr>
            <p:cNvPr id="4" name="Rectangle 3"/>
            <p:cNvSpPr/>
            <p:nvPr/>
          </p:nvSpPr>
          <p:spPr>
            <a:xfrm>
              <a:off x="3426740" y="5442880"/>
              <a:ext cx="2619050" cy="584775"/>
            </a:xfrm>
            <a:prstGeom prst="rect">
              <a:avLst/>
            </a:prstGeom>
          </p:spPr>
          <p:txBody>
            <a:bodyPr wrap="none">
              <a:spAutoFit/>
            </a:bodyPr>
            <a:lstStyle/>
            <a:p>
              <a:r>
                <a:rPr lang="en-US" sz="3200" dirty="0"/>
                <a:t>is a point in </a:t>
              </a:r>
              <a:r>
                <a:rPr lang="en-US" sz="3200" dirty="0" smtClean="0"/>
                <a:t>S</a:t>
              </a:r>
              <a:r>
                <a:rPr lang="en-US" sz="3200" baseline="30000" dirty="0"/>
                <a:t>7</a:t>
              </a:r>
              <a:r>
                <a:rPr lang="en-US" sz="3200" dirty="0" smtClean="0"/>
                <a:t> </a:t>
              </a:r>
              <a:endParaRPr lang="en-US" sz="3200" dirty="0"/>
            </a:p>
          </p:txBody>
        </p:sp>
      </p:grpSp>
      <p:sp>
        <p:nvSpPr>
          <p:cNvPr id="5" name="Rectangle 4"/>
          <p:cNvSpPr/>
          <p:nvPr/>
        </p:nvSpPr>
        <p:spPr>
          <a:xfrm>
            <a:off x="546620" y="2470250"/>
            <a:ext cx="6806928" cy="3539430"/>
          </a:xfrm>
          <a:prstGeom prst="rect">
            <a:avLst/>
          </a:prstGeom>
        </p:spPr>
        <p:txBody>
          <a:bodyPr wrap="none">
            <a:spAutoFit/>
          </a:bodyPr>
          <a:lstStyle/>
          <a:p>
            <a:r>
              <a:rPr lang="en-US" sz="3200" dirty="0" smtClean="0">
                <a:latin typeface="+mj-lt"/>
              </a:rPr>
              <a:t>Data </a:t>
            </a:r>
            <a:r>
              <a:rPr lang="en-US" sz="3200" dirty="0">
                <a:latin typeface="+mj-lt"/>
              </a:rPr>
              <a:t>set </a:t>
            </a:r>
            <a:r>
              <a:rPr lang="en-US" sz="3200" i="1" dirty="0">
                <a:latin typeface="+mj-lt"/>
              </a:rPr>
              <a:t>M </a:t>
            </a:r>
            <a:r>
              <a:rPr lang="en-US" sz="3200" dirty="0" smtClean="0">
                <a:latin typeface="+mj-lt"/>
              </a:rPr>
              <a:t>has </a:t>
            </a:r>
            <a:r>
              <a:rPr lang="en-US" sz="3200" dirty="0">
                <a:latin typeface="+mj-lt"/>
              </a:rPr>
              <a:t>over </a:t>
            </a:r>
            <a:r>
              <a:rPr lang="en-US" sz="3200" dirty="0" smtClean="0">
                <a:latin typeface="+mj-lt"/>
              </a:rPr>
              <a:t>4 </a:t>
            </a:r>
            <a:r>
              <a:rPr lang="en-US" sz="3200" i="1" dirty="0">
                <a:latin typeface="+mj-lt"/>
              </a:rPr>
              <a:t>× </a:t>
            </a:r>
            <a:r>
              <a:rPr lang="en-US" sz="3200" dirty="0">
                <a:latin typeface="+mj-lt"/>
              </a:rPr>
              <a:t>10</a:t>
            </a:r>
            <a:r>
              <a:rPr lang="en-US" sz="3200" baseline="30000" dirty="0">
                <a:latin typeface="+mj-lt"/>
              </a:rPr>
              <a:t>6</a:t>
            </a:r>
            <a:r>
              <a:rPr lang="en-US" sz="3200" dirty="0">
                <a:latin typeface="+mj-lt"/>
              </a:rPr>
              <a:t> points in </a:t>
            </a:r>
            <a:r>
              <a:rPr lang="en-US" sz="3200" i="1" dirty="0" smtClean="0">
                <a:latin typeface="+mj-lt"/>
              </a:rPr>
              <a:t>S</a:t>
            </a:r>
            <a:r>
              <a:rPr lang="en-US" sz="3200" baseline="30000" dirty="0" smtClean="0">
                <a:latin typeface="+mj-lt"/>
              </a:rPr>
              <a:t>7</a:t>
            </a:r>
            <a:r>
              <a:rPr lang="en-US" sz="3200" dirty="0" smtClean="0">
                <a:latin typeface="+mj-lt"/>
              </a:rPr>
              <a:t>.</a:t>
            </a:r>
          </a:p>
          <a:p>
            <a:endParaRPr lang="en-US" sz="3200" dirty="0" smtClean="0">
              <a:latin typeface="+mj-lt"/>
            </a:endParaRPr>
          </a:p>
          <a:p>
            <a:r>
              <a:rPr lang="en-US" sz="3200" dirty="0" smtClean="0">
                <a:latin typeface="+mj-lt"/>
              </a:rPr>
              <a:t>Randomly choose 5000 points.</a:t>
            </a:r>
          </a:p>
          <a:p>
            <a:endParaRPr lang="en-US" sz="3200" dirty="0">
              <a:latin typeface="+mj-lt"/>
            </a:endParaRPr>
          </a:p>
          <a:p>
            <a:r>
              <a:rPr lang="en-US" sz="3200" dirty="0" smtClean="0">
                <a:latin typeface="+mj-lt"/>
              </a:rPr>
              <a:t>Take the T% densest points.</a:t>
            </a:r>
          </a:p>
          <a:p>
            <a:endParaRPr lang="en-US" sz="3200" dirty="0">
              <a:latin typeface="+mj-lt"/>
            </a:endParaRPr>
          </a:p>
          <a:p>
            <a:r>
              <a:rPr lang="en-US" sz="3200" dirty="0" smtClean="0">
                <a:latin typeface="+mj-lt"/>
              </a:rPr>
              <a:t>Choose a subset of 50 Landmark points.</a:t>
            </a:r>
          </a:p>
        </p:txBody>
      </p:sp>
      <p:sp>
        <p:nvSpPr>
          <p:cNvPr id="6" name="Rectangle 5"/>
          <p:cNvSpPr/>
          <p:nvPr/>
        </p:nvSpPr>
        <p:spPr>
          <a:xfrm>
            <a:off x="129540" y="6488668"/>
            <a:ext cx="10081260" cy="369332"/>
          </a:xfrm>
          <a:prstGeom prst="rect">
            <a:avLst/>
          </a:prstGeom>
        </p:spPr>
        <p:txBody>
          <a:bodyPr wrap="square">
            <a:spAutoFit/>
          </a:bodyPr>
          <a:lstStyle/>
          <a:p>
            <a:r>
              <a:rPr lang="en-US" dirty="0"/>
              <a:t>http://www.ima.umn.edu/2005-2006/PISG7.10-28.06/activities/carlsson/mississippitwo.pdf</a:t>
            </a:r>
          </a:p>
        </p:txBody>
      </p:sp>
    </p:spTree>
    <p:extLst>
      <p:ext uri="{BB962C8B-B14F-4D97-AF65-F5344CB8AC3E}">
        <p14:creationId xmlns:p14="http://schemas.microsoft.com/office/powerpoint/2010/main" val="14994956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792" y="2650394"/>
            <a:ext cx="8986444" cy="4172581"/>
          </a:xfrm>
          <a:prstGeom prst="rect">
            <a:avLst/>
          </a:prstGeom>
        </p:spPr>
      </p:pic>
      <p:pic>
        <p:nvPicPr>
          <p:cNvPr id="2" name="Picture 1"/>
          <p:cNvPicPr>
            <a:picLocks noChangeAspect="1"/>
          </p:cNvPicPr>
          <p:nvPr/>
        </p:nvPicPr>
        <p:blipFill>
          <a:blip r:embed="rId3"/>
          <a:stretch>
            <a:fillRect/>
          </a:stretch>
        </p:blipFill>
        <p:spPr>
          <a:xfrm>
            <a:off x="0" y="76200"/>
            <a:ext cx="9144000" cy="2941851"/>
          </a:xfrm>
          <a:prstGeom prst="rect">
            <a:avLst/>
          </a:prstGeom>
        </p:spPr>
      </p:pic>
      <p:sp>
        <p:nvSpPr>
          <p:cNvPr id="3" name="Rectangle 2"/>
          <p:cNvSpPr/>
          <p:nvPr/>
        </p:nvSpPr>
        <p:spPr>
          <a:xfrm>
            <a:off x="674355" y="719351"/>
            <a:ext cx="7789312" cy="584776"/>
          </a:xfrm>
          <a:prstGeom prst="rect">
            <a:avLst/>
          </a:prstGeom>
        </p:spPr>
        <p:txBody>
          <a:bodyPr wrap="none">
            <a:spAutoFit/>
          </a:bodyPr>
          <a:lstStyle/>
          <a:p>
            <a:r>
              <a:rPr lang="en-US" sz="3200" dirty="0" err="1" smtClean="0">
                <a:solidFill>
                  <a:srgbClr val="0000FF"/>
                </a:solidFill>
              </a:rPr>
              <a:t>comptop.stanford.edu</a:t>
            </a:r>
            <a:r>
              <a:rPr lang="en-US" sz="3200" dirty="0" smtClean="0">
                <a:solidFill>
                  <a:srgbClr val="0000FF"/>
                </a:solidFill>
              </a:rPr>
              <a:t>/preprints/</a:t>
            </a:r>
            <a:r>
              <a:rPr lang="en-US" sz="3200" dirty="0" err="1" smtClean="0">
                <a:solidFill>
                  <a:srgbClr val="0000FF"/>
                </a:solidFill>
              </a:rPr>
              <a:t>witness.pdf</a:t>
            </a:r>
            <a:endParaRPr lang="en-US" sz="3200" dirty="0">
              <a:solidFill>
                <a:srgbClr val="0000FF"/>
              </a:solidFill>
            </a:endParaRPr>
          </a:p>
        </p:txBody>
      </p:sp>
    </p:spTree>
    <p:extLst>
      <p:ext uri="{BB962C8B-B14F-4D97-AF65-F5344CB8AC3E}">
        <p14:creationId xmlns:p14="http://schemas.microsoft.com/office/powerpoint/2010/main" val="2823687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05467" y="1659516"/>
            <a:ext cx="2675447" cy="2802417"/>
            <a:chOff x="922848" y="1159963"/>
            <a:chExt cx="2675447" cy="2802417"/>
          </a:xfrm>
        </p:grpSpPr>
        <p:cxnSp>
          <p:nvCxnSpPr>
            <p:cNvPr id="3" name="Straight Connector 2"/>
            <p:cNvCxnSpPr/>
            <p:nvPr/>
          </p:nvCxnSpPr>
          <p:spPr>
            <a:xfrm>
              <a:off x="1032903" y="1159963"/>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22848" y="3830379"/>
              <a:ext cx="2675447" cy="30451"/>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004109" y="1159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156509" y="1312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308909" y="1464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461309" y="1617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613709" y="1769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66109" y="1921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918509" y="2074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070909" y="2226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223309" y="2379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375709" y="2531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2528109" y="2683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2680509" y="2836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2832909" y="2988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2985309" y="3141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137709" y="3293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290109" y="3445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442509" y="3598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cxnSp>
        <p:nvCxnSpPr>
          <p:cNvPr id="83" name="Straight Connector 82"/>
          <p:cNvCxnSpPr/>
          <p:nvPr/>
        </p:nvCxnSpPr>
        <p:spPr>
          <a:xfrm>
            <a:off x="5418667" y="4312999"/>
            <a:ext cx="2675447" cy="33867"/>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spTree>
    <p:extLst>
      <p:ext uri="{BB962C8B-B14F-4D97-AF65-F5344CB8AC3E}">
        <p14:creationId xmlns:p14="http://schemas.microsoft.com/office/powerpoint/2010/main" val="36444585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177312"/>
            <a:ext cx="3911600" cy="584776"/>
          </a:xfrm>
          <a:prstGeom prst="rect">
            <a:avLst/>
          </a:prstGeom>
          <a:noFill/>
        </p:spPr>
        <p:txBody>
          <a:bodyPr wrap="square" rtlCol="0">
            <a:spAutoFit/>
          </a:bodyPr>
          <a:lstStyle/>
          <a:p>
            <a:r>
              <a:rPr lang="en-US" sz="3200" dirty="0" smtClean="0"/>
              <a:t>Witness complex</a:t>
            </a:r>
          </a:p>
        </p:txBody>
      </p:sp>
      <p:sp>
        <p:nvSpPr>
          <p:cNvPr id="21" name="TextBox 20"/>
          <p:cNvSpPr txBox="1"/>
          <p:nvPr/>
        </p:nvSpPr>
        <p:spPr>
          <a:xfrm>
            <a:off x="522087" y="3502989"/>
            <a:ext cx="8307123" cy="2062103"/>
          </a:xfrm>
          <a:prstGeom prst="rect">
            <a:avLst/>
          </a:prstGeom>
          <a:noFill/>
        </p:spPr>
        <p:txBody>
          <a:bodyPr wrap="square" rtlCol="0">
            <a:spAutoFit/>
          </a:bodyPr>
          <a:lstStyle/>
          <a:p>
            <a:r>
              <a:rPr lang="en-US" sz="3200" dirty="0" smtClean="0"/>
              <a:t>Let D = set of point cloud data points.</a:t>
            </a:r>
          </a:p>
          <a:p>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sz="3200" dirty="0"/>
          </a:p>
        </p:txBody>
      </p:sp>
      <p:sp>
        <p:nvSpPr>
          <p:cNvPr id="22" name="TextBox 21"/>
          <p:cNvSpPr txBox="1"/>
          <p:nvPr/>
        </p:nvSpPr>
        <p:spPr>
          <a:xfrm rot="5400000">
            <a:off x="2211884" y="4441191"/>
            <a:ext cx="337791" cy="584776"/>
          </a:xfrm>
          <a:prstGeom prst="rect">
            <a:avLst/>
          </a:prstGeom>
          <a:noFill/>
        </p:spPr>
        <p:txBody>
          <a:bodyPr wrap="square" rtlCol="0">
            <a:spAutoFit/>
          </a:bodyPr>
          <a:lstStyle/>
          <a:p>
            <a:r>
              <a:rPr lang="en-US" sz="3200" dirty="0" smtClean="0"/>
              <a:t>U</a:t>
            </a:r>
          </a:p>
        </p:txBody>
      </p:sp>
      <p:grpSp>
        <p:nvGrpSpPr>
          <p:cNvPr id="13" name="Group 12"/>
          <p:cNvGrpSpPr/>
          <p:nvPr/>
        </p:nvGrpSpPr>
        <p:grpSpPr>
          <a:xfrm>
            <a:off x="3373898" y="1304551"/>
            <a:ext cx="1771994" cy="1838948"/>
            <a:chOff x="5145892" y="553294"/>
            <a:chExt cx="1771994" cy="1838948"/>
          </a:xfrm>
        </p:grpSpPr>
        <p:sp>
          <p:nvSpPr>
            <p:cNvPr id="23" name="Oval 22"/>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25673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600" y="177312"/>
            <a:ext cx="3911600" cy="584776"/>
          </a:xfrm>
          <a:prstGeom prst="rect">
            <a:avLst/>
          </a:prstGeom>
          <a:noFill/>
        </p:spPr>
        <p:txBody>
          <a:bodyPr wrap="square" rtlCol="0">
            <a:spAutoFit/>
          </a:bodyPr>
          <a:lstStyle/>
          <a:p>
            <a:r>
              <a:rPr lang="en-US" sz="3200" dirty="0" smtClean="0"/>
              <a:t>Witness complex</a:t>
            </a:r>
          </a:p>
        </p:txBody>
      </p:sp>
      <p:sp>
        <p:nvSpPr>
          <p:cNvPr id="21" name="TextBox 20"/>
          <p:cNvSpPr txBox="1"/>
          <p:nvPr/>
        </p:nvSpPr>
        <p:spPr>
          <a:xfrm>
            <a:off x="522087" y="3502989"/>
            <a:ext cx="8307123" cy="3046988"/>
          </a:xfrm>
          <a:prstGeom prst="rect">
            <a:avLst/>
          </a:prstGeom>
          <a:noFill/>
        </p:spPr>
        <p:txBody>
          <a:bodyPr wrap="square" rtlCol="0">
            <a:spAutoFit/>
          </a:bodyPr>
          <a:lstStyle/>
          <a:p>
            <a:r>
              <a:rPr lang="en-US" sz="3200" dirty="0" smtClean="0"/>
              <a:t>Let D = set of point cloud data points.</a:t>
            </a:r>
          </a:p>
          <a:p>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sz="3200" dirty="0"/>
          </a:p>
          <a:p>
            <a:r>
              <a:rPr lang="en-US" sz="3200" dirty="0" smtClean="0">
                <a:solidFill>
                  <a:srgbClr val="FF0000"/>
                </a:solidFill>
              </a:rPr>
              <a:t>Normally L is a small subset, but in this example, L is a large red subset.</a:t>
            </a:r>
          </a:p>
        </p:txBody>
      </p:sp>
      <p:sp>
        <p:nvSpPr>
          <p:cNvPr id="22" name="TextBox 21"/>
          <p:cNvSpPr txBox="1"/>
          <p:nvPr/>
        </p:nvSpPr>
        <p:spPr>
          <a:xfrm rot="5400000">
            <a:off x="2211884" y="4441191"/>
            <a:ext cx="337791" cy="584776"/>
          </a:xfrm>
          <a:prstGeom prst="rect">
            <a:avLst/>
          </a:prstGeom>
          <a:noFill/>
        </p:spPr>
        <p:txBody>
          <a:bodyPr wrap="square" rtlCol="0">
            <a:spAutoFit/>
          </a:bodyPr>
          <a:lstStyle/>
          <a:p>
            <a:r>
              <a:rPr lang="en-US" sz="3200" dirty="0" smtClean="0"/>
              <a:t>U</a:t>
            </a:r>
          </a:p>
        </p:txBody>
      </p:sp>
      <p:grpSp>
        <p:nvGrpSpPr>
          <p:cNvPr id="13" name="Group 12"/>
          <p:cNvGrpSpPr/>
          <p:nvPr/>
        </p:nvGrpSpPr>
        <p:grpSpPr>
          <a:xfrm>
            <a:off x="3373898" y="1304551"/>
            <a:ext cx="1771994" cy="1838948"/>
            <a:chOff x="5145892" y="553294"/>
            <a:chExt cx="1771994" cy="1838948"/>
          </a:xfrm>
        </p:grpSpPr>
        <p:sp>
          <p:nvSpPr>
            <p:cNvPr id="23" name="Oval 22"/>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217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8817" y="3948892"/>
            <a:ext cx="3685568" cy="2554545"/>
            <a:chOff x="473402" y="5082387"/>
            <a:chExt cx="3685568" cy="2554545"/>
          </a:xfrm>
        </p:grpSpPr>
        <p:sp>
          <p:nvSpPr>
            <p:cNvPr id="21" name="TextBox 20"/>
            <p:cNvSpPr txBox="1"/>
            <p:nvPr/>
          </p:nvSpPr>
          <p:spPr>
            <a:xfrm>
              <a:off x="473402" y="5082387"/>
              <a:ext cx="3685568" cy="2554545"/>
            </a:xfrm>
            <a:prstGeom prst="rect">
              <a:avLst/>
            </a:prstGeom>
            <a:noFill/>
          </p:spPr>
          <p:txBody>
            <a:bodyPr wrap="square" rtlCol="0">
              <a:spAutoFit/>
            </a:bodyPr>
            <a:lstStyle/>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p>
            <a:p>
              <a:r>
                <a:rPr lang="en-US" sz="3200" dirty="0" smtClean="0">
                  <a:solidFill>
                    <a:srgbClr val="FF0000"/>
                  </a:solidFill>
                </a:rPr>
                <a:t>L</a:t>
              </a:r>
              <a:r>
                <a:rPr lang="en-US" sz="3200" dirty="0" smtClean="0"/>
                <a:t> = set of landmark points </a:t>
              </a:r>
              <a:r>
                <a:rPr lang="en-US" sz="3200" dirty="0" smtClean="0">
                  <a:solidFill>
                    <a:srgbClr val="C00000"/>
                  </a:solidFill>
                </a:rPr>
                <a:t>= vertices.</a:t>
              </a:r>
            </a:p>
          </p:txBody>
        </p:sp>
        <p:sp>
          <p:nvSpPr>
            <p:cNvPr id="22" name="TextBox 21"/>
            <p:cNvSpPr txBox="1"/>
            <p:nvPr/>
          </p:nvSpPr>
          <p:spPr>
            <a:xfrm rot="5400000">
              <a:off x="2180237" y="6042153"/>
              <a:ext cx="337791" cy="584776"/>
            </a:xfrm>
            <a:prstGeom prst="rect">
              <a:avLst/>
            </a:prstGeom>
            <a:noFill/>
          </p:spPr>
          <p:txBody>
            <a:bodyPr wrap="square" rtlCol="0">
              <a:spAutoFit/>
            </a:bodyPr>
            <a:lstStyle/>
            <a:p>
              <a:r>
                <a:rPr lang="en-US" sz="3200" dirty="0" smtClean="0"/>
                <a:t>U</a:t>
              </a:r>
            </a:p>
          </p:txBody>
        </p:sp>
      </p:grpSp>
      <p:sp>
        <p:nvSpPr>
          <p:cNvPr id="24" name="TextBox 23"/>
          <p:cNvSpPr txBox="1"/>
          <p:nvPr/>
        </p:nvSpPr>
        <p:spPr>
          <a:xfrm>
            <a:off x="0" y="197936"/>
            <a:ext cx="4685232" cy="584776"/>
          </a:xfrm>
          <a:prstGeom prst="rect">
            <a:avLst/>
          </a:prstGeom>
          <a:noFill/>
        </p:spPr>
        <p:txBody>
          <a:bodyPr wrap="square" rtlCol="0">
            <a:spAutoFit/>
          </a:bodyPr>
          <a:lstStyle/>
          <a:p>
            <a:r>
              <a:rPr lang="en-US" sz="3200" dirty="0" smtClean="0"/>
              <a:t>W</a:t>
            </a:r>
            <a:r>
              <a:rPr lang="en-US" sz="3200" baseline="-25000" dirty="0" smtClean="0"/>
              <a:t>∞</a:t>
            </a:r>
            <a:r>
              <a:rPr lang="en-US" sz="3200" dirty="0" smtClean="0"/>
              <a:t>(D) = Witness complex</a:t>
            </a:r>
          </a:p>
        </p:txBody>
      </p:sp>
      <p:sp>
        <p:nvSpPr>
          <p:cNvPr id="25" name="Rectangle 24"/>
          <p:cNvSpPr/>
          <p:nvPr/>
        </p:nvSpPr>
        <p:spPr>
          <a:xfrm>
            <a:off x="4534072" y="142214"/>
            <a:ext cx="4599797" cy="6329937"/>
          </a:xfrm>
          <a:prstGeom prst="rect">
            <a:avLst/>
          </a:prstGeom>
          <a:solidFill>
            <a:schemeClr val="bg2"/>
          </a:solidFill>
        </p:spPr>
        <p:txBody>
          <a:bodyPr wrap="square">
            <a:spAutoFit/>
          </a:bodyPr>
          <a:lstStyle/>
          <a:p>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a:solidFill>
                  <a:srgbClr val="FF0000"/>
                </a:solidFill>
              </a:rPr>
              <a:t>,...</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solidFill>
                  <a:srgbClr val="FF0000"/>
                </a:solidFill>
              </a:rPr>
              <a:t> </a:t>
            </a:r>
            <a:r>
              <a:rPr lang="en-US" sz="3200" dirty="0"/>
              <a:t>span a </a:t>
            </a:r>
            <a:r>
              <a:rPr lang="en-US" sz="3200" dirty="0" smtClean="0"/>
              <a:t>k-simplex </a:t>
            </a:r>
          </a:p>
          <a:p>
            <a:pPr algn="ctr"/>
            <a:r>
              <a:rPr lang="en-US" sz="3200" i="1" dirty="0" err="1" smtClean="0">
                <a:solidFill>
                  <a:schemeClr val="tx2">
                    <a:lumMod val="75000"/>
                  </a:schemeClr>
                </a:solidFill>
              </a:rPr>
              <a:t>iff</a:t>
            </a:r>
            <a:r>
              <a:rPr lang="en-US" altLang="zh-TW" sz="3200" i="1" dirty="0" smtClean="0">
                <a:solidFill>
                  <a:srgbClr val="17375E"/>
                </a:solidFill>
                <a:ea typeface="新細明體" charset="0"/>
              </a:rPr>
              <a:t> </a:t>
            </a:r>
            <a:r>
              <a:rPr lang="en-US" altLang="zh-TW" sz="3200" dirty="0" smtClean="0">
                <a:solidFill>
                  <a:srgbClr val="17375E"/>
                </a:solidFill>
                <a:ea typeface="新細明體" charset="0"/>
              </a:rPr>
              <a:t> </a:t>
            </a:r>
          </a:p>
          <a:p>
            <a:r>
              <a:rPr lang="en-US" sz="3200" dirty="0" smtClean="0"/>
              <a:t>there </a:t>
            </a:r>
            <a:r>
              <a:rPr lang="en-US" sz="3200" dirty="0"/>
              <a:t>is a point </a:t>
            </a:r>
            <a:r>
              <a:rPr lang="en-US" sz="3200" dirty="0">
                <a:solidFill>
                  <a:srgbClr val="660066"/>
                </a:solidFill>
              </a:rPr>
              <a:t>w</a:t>
            </a:r>
            <a:r>
              <a:rPr lang="en-US" sz="3200" dirty="0"/>
              <a:t> ∈ D</a:t>
            </a:r>
            <a:r>
              <a:rPr lang="en-US" sz="3200" dirty="0" smtClean="0"/>
              <a:t>, </a:t>
            </a:r>
            <a:r>
              <a:rPr lang="en-US" sz="3200" dirty="0"/>
              <a:t>whose k+1 nearest</a:t>
            </a:r>
          </a:p>
          <a:p>
            <a:r>
              <a:rPr lang="en-US" sz="3200" dirty="0" err="1"/>
              <a:t>neighbours</a:t>
            </a:r>
            <a:r>
              <a:rPr lang="en-US" sz="3200" dirty="0"/>
              <a:t> in </a:t>
            </a:r>
            <a:r>
              <a:rPr lang="en-US" sz="3200" dirty="0">
                <a:solidFill>
                  <a:srgbClr val="FF0000"/>
                </a:solidFill>
              </a:rPr>
              <a:t>L </a:t>
            </a:r>
            <a:r>
              <a:rPr lang="en-US" sz="3200" dirty="0"/>
              <a:t>are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endParaRPr lang="en-US" sz="3200" baseline="-25000" dirty="0" smtClean="0">
              <a:solidFill>
                <a:srgbClr val="FF0000"/>
              </a:solidFill>
            </a:endParaRPr>
          </a:p>
          <a:p>
            <a:endParaRPr lang="en-US" sz="3200" baseline="-25000" dirty="0">
              <a:solidFill>
                <a:srgbClr val="FF0000"/>
              </a:solidFill>
            </a:endParaRPr>
          </a:p>
          <a:p>
            <a:r>
              <a:rPr lang="en-US" sz="3200" dirty="0" smtClean="0"/>
              <a:t>and all the faces of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t>} belong to the witness complex. </a:t>
            </a:r>
          </a:p>
          <a:p>
            <a:endParaRPr lang="en-US" sz="3200" dirty="0"/>
          </a:p>
          <a:p>
            <a:r>
              <a:rPr lang="en-US" sz="3200" dirty="0" smtClean="0">
                <a:solidFill>
                  <a:srgbClr val="660066"/>
                </a:solidFill>
              </a:rPr>
              <a:t>w</a:t>
            </a:r>
            <a:r>
              <a:rPr lang="en-US" sz="3200" dirty="0" smtClean="0">
                <a:solidFill>
                  <a:srgbClr val="000000"/>
                </a:solidFill>
              </a:rPr>
              <a:t> is called a “weak” witness.</a:t>
            </a:r>
            <a:endParaRPr lang="en-US" sz="3200" dirty="0">
              <a:solidFill>
                <a:srgbClr val="000000"/>
              </a:solidFill>
            </a:endParaRPr>
          </a:p>
        </p:txBody>
      </p:sp>
      <p:grpSp>
        <p:nvGrpSpPr>
          <p:cNvPr id="23" name="Group 22"/>
          <p:cNvGrpSpPr/>
          <p:nvPr/>
        </p:nvGrpSpPr>
        <p:grpSpPr>
          <a:xfrm>
            <a:off x="1419144" y="1259580"/>
            <a:ext cx="1771994" cy="1838948"/>
            <a:chOff x="5145892" y="553294"/>
            <a:chExt cx="1771994" cy="1838948"/>
          </a:xfrm>
        </p:grpSpPr>
        <p:sp>
          <p:nvSpPr>
            <p:cNvPr id="26" name="Oval 25"/>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12890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7936"/>
            <a:ext cx="4685232" cy="584776"/>
          </a:xfrm>
          <a:prstGeom prst="rect">
            <a:avLst/>
          </a:prstGeom>
          <a:noFill/>
        </p:spPr>
        <p:txBody>
          <a:bodyPr wrap="square" rtlCol="0">
            <a:spAutoFit/>
          </a:bodyPr>
          <a:lstStyle/>
          <a:p>
            <a:r>
              <a:rPr lang="en-US" sz="3200" dirty="0" smtClean="0"/>
              <a:t>W</a:t>
            </a:r>
            <a:r>
              <a:rPr lang="en-US" sz="3200" baseline="-25000" dirty="0" smtClean="0"/>
              <a:t>∞</a:t>
            </a:r>
            <a:r>
              <a:rPr lang="en-US" sz="3200" dirty="0" smtClean="0"/>
              <a:t>(D) = Witness complex</a:t>
            </a:r>
          </a:p>
        </p:txBody>
      </p:sp>
      <p:grpSp>
        <p:nvGrpSpPr>
          <p:cNvPr id="3" name="Group 2"/>
          <p:cNvGrpSpPr/>
          <p:nvPr/>
        </p:nvGrpSpPr>
        <p:grpSpPr>
          <a:xfrm>
            <a:off x="378817" y="3948892"/>
            <a:ext cx="3685568" cy="2554545"/>
            <a:chOff x="473402" y="5082387"/>
            <a:chExt cx="3685568" cy="2554545"/>
          </a:xfrm>
        </p:grpSpPr>
        <p:sp>
          <p:nvSpPr>
            <p:cNvPr id="21" name="TextBox 20"/>
            <p:cNvSpPr txBox="1"/>
            <p:nvPr/>
          </p:nvSpPr>
          <p:spPr>
            <a:xfrm>
              <a:off x="473402" y="5082387"/>
              <a:ext cx="3685568" cy="2554545"/>
            </a:xfrm>
            <a:prstGeom prst="rect">
              <a:avLst/>
            </a:prstGeom>
            <a:noFill/>
          </p:spPr>
          <p:txBody>
            <a:bodyPr wrap="square" rtlCol="0">
              <a:spAutoFit/>
            </a:bodyPr>
            <a:lstStyle/>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p>
            <a:p>
              <a:r>
                <a:rPr lang="en-US" sz="3200" dirty="0" smtClean="0">
                  <a:solidFill>
                    <a:srgbClr val="FF0000"/>
                  </a:solidFill>
                </a:rPr>
                <a:t>L</a:t>
              </a:r>
              <a:r>
                <a:rPr lang="en-US" sz="3200" dirty="0" smtClean="0"/>
                <a:t> = set of landmark points </a:t>
              </a:r>
              <a:r>
                <a:rPr lang="en-US" sz="3200" dirty="0">
                  <a:solidFill>
                    <a:srgbClr val="C00000"/>
                  </a:solidFill>
                </a:rPr>
                <a:t>= vertices</a:t>
              </a:r>
              <a:r>
                <a:rPr lang="en-US" sz="3200" dirty="0" smtClean="0">
                  <a:solidFill>
                    <a:srgbClr val="C00000"/>
                  </a:solidFill>
                </a:rPr>
                <a:t>.</a:t>
              </a:r>
              <a:endParaRPr lang="en-US" sz="3200" dirty="0">
                <a:solidFill>
                  <a:srgbClr val="C00000"/>
                </a:solidFill>
              </a:endParaRPr>
            </a:p>
          </p:txBody>
        </p:sp>
        <p:sp>
          <p:nvSpPr>
            <p:cNvPr id="22" name="TextBox 21"/>
            <p:cNvSpPr txBox="1"/>
            <p:nvPr/>
          </p:nvSpPr>
          <p:spPr>
            <a:xfrm rot="5400000">
              <a:off x="2180237" y="6042153"/>
              <a:ext cx="337791" cy="584776"/>
            </a:xfrm>
            <a:prstGeom prst="rect">
              <a:avLst/>
            </a:prstGeom>
            <a:noFill/>
          </p:spPr>
          <p:txBody>
            <a:bodyPr wrap="square" rtlCol="0">
              <a:spAutoFit/>
            </a:bodyPr>
            <a:lstStyle/>
            <a:p>
              <a:r>
                <a:rPr lang="en-US" sz="3200" dirty="0" smtClean="0"/>
                <a:t>U</a:t>
              </a:r>
            </a:p>
          </p:txBody>
        </p:sp>
      </p:grpSp>
      <p:sp>
        <p:nvSpPr>
          <p:cNvPr id="23" name="Rectangle 22"/>
          <p:cNvSpPr/>
          <p:nvPr/>
        </p:nvSpPr>
        <p:spPr>
          <a:xfrm>
            <a:off x="4534072" y="142214"/>
            <a:ext cx="4599797" cy="6329937"/>
          </a:xfrm>
          <a:prstGeom prst="rect">
            <a:avLst/>
          </a:prstGeom>
          <a:solidFill>
            <a:schemeClr val="bg2"/>
          </a:solidFill>
        </p:spPr>
        <p:txBody>
          <a:bodyPr wrap="square">
            <a:spAutoFit/>
          </a:bodyPr>
          <a:lstStyle/>
          <a:p>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a:solidFill>
                  <a:srgbClr val="FF0000"/>
                </a:solidFill>
              </a:rPr>
              <a:t>,...</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solidFill>
                  <a:srgbClr val="FF0000"/>
                </a:solidFill>
              </a:rPr>
              <a:t> </a:t>
            </a:r>
            <a:r>
              <a:rPr lang="en-US" sz="3200" dirty="0"/>
              <a:t>span a </a:t>
            </a:r>
            <a:r>
              <a:rPr lang="en-US" sz="3200" dirty="0" smtClean="0"/>
              <a:t>k-simplex </a:t>
            </a:r>
          </a:p>
          <a:p>
            <a:pPr algn="ctr"/>
            <a:r>
              <a:rPr lang="en-US" sz="3200" i="1" dirty="0" err="1" smtClean="0">
                <a:solidFill>
                  <a:schemeClr val="tx2">
                    <a:lumMod val="75000"/>
                  </a:schemeClr>
                </a:solidFill>
              </a:rPr>
              <a:t>iff</a:t>
            </a:r>
            <a:r>
              <a:rPr lang="en-US" altLang="zh-TW" sz="3200" i="1" dirty="0" smtClean="0">
                <a:solidFill>
                  <a:srgbClr val="17375E"/>
                </a:solidFill>
                <a:ea typeface="新細明體" charset="0"/>
              </a:rPr>
              <a:t> </a:t>
            </a:r>
            <a:r>
              <a:rPr lang="en-US" altLang="zh-TW" sz="3200" dirty="0" smtClean="0">
                <a:solidFill>
                  <a:srgbClr val="17375E"/>
                </a:solidFill>
                <a:ea typeface="新細明體" charset="0"/>
              </a:rPr>
              <a:t> </a:t>
            </a:r>
          </a:p>
          <a:p>
            <a:r>
              <a:rPr lang="en-US" sz="3200" dirty="0" smtClean="0"/>
              <a:t>there </a:t>
            </a:r>
            <a:r>
              <a:rPr lang="en-US" sz="3200" dirty="0"/>
              <a:t>is a point </a:t>
            </a:r>
            <a:r>
              <a:rPr lang="en-US" sz="3200" dirty="0">
                <a:solidFill>
                  <a:srgbClr val="660066"/>
                </a:solidFill>
              </a:rPr>
              <a:t>w</a:t>
            </a:r>
            <a:r>
              <a:rPr lang="en-US" sz="3200" dirty="0"/>
              <a:t> ∈ D</a:t>
            </a:r>
            <a:r>
              <a:rPr lang="en-US" sz="3200" dirty="0" smtClean="0"/>
              <a:t>, </a:t>
            </a:r>
            <a:r>
              <a:rPr lang="en-US" sz="3200" dirty="0"/>
              <a:t>whose k+1 nearest</a:t>
            </a:r>
          </a:p>
          <a:p>
            <a:r>
              <a:rPr lang="en-US" sz="3200" dirty="0" err="1"/>
              <a:t>neighbours</a:t>
            </a:r>
            <a:r>
              <a:rPr lang="en-US" sz="3200" dirty="0"/>
              <a:t> in </a:t>
            </a:r>
            <a:r>
              <a:rPr lang="en-US" sz="3200" dirty="0">
                <a:solidFill>
                  <a:srgbClr val="FF0000"/>
                </a:solidFill>
              </a:rPr>
              <a:t>L </a:t>
            </a:r>
            <a:r>
              <a:rPr lang="en-US" sz="3200" dirty="0"/>
              <a:t>are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endParaRPr lang="en-US" sz="3200" baseline="-25000" dirty="0" smtClean="0">
              <a:solidFill>
                <a:srgbClr val="FF0000"/>
              </a:solidFill>
            </a:endParaRPr>
          </a:p>
          <a:p>
            <a:endParaRPr lang="en-US" sz="3200" baseline="-25000" dirty="0">
              <a:solidFill>
                <a:srgbClr val="FF0000"/>
              </a:solidFill>
            </a:endParaRPr>
          </a:p>
          <a:p>
            <a:r>
              <a:rPr lang="en-US" sz="3200" dirty="0" smtClean="0"/>
              <a:t>and all the faces of {</a:t>
            </a:r>
            <a:r>
              <a:rPr lang="en-US" sz="3200" dirty="0" smtClean="0">
                <a:solidFill>
                  <a:srgbClr val="FF0000"/>
                </a:solidFill>
              </a:rPr>
              <a:t>v</a:t>
            </a:r>
            <a:r>
              <a:rPr lang="en-US" sz="3200" baseline="-25000" dirty="0" smtClean="0">
                <a:solidFill>
                  <a:srgbClr val="FF0000"/>
                </a:solidFill>
              </a:rPr>
              <a:t>0</a:t>
            </a:r>
            <a:r>
              <a:rPr lang="en-US" sz="3200" dirty="0" smtClean="0">
                <a:solidFill>
                  <a:srgbClr val="FF0000"/>
                </a:solidFill>
              </a:rPr>
              <a:t>,v</a:t>
            </a:r>
            <a:r>
              <a:rPr lang="en-US" sz="3200" baseline="-25000" dirty="0" smtClean="0">
                <a:solidFill>
                  <a:srgbClr val="FF0000"/>
                </a:solidFill>
              </a:rPr>
              <a:t>1</a:t>
            </a:r>
            <a:r>
              <a:rPr lang="en-US" sz="3200" dirty="0" smtClean="0">
                <a:solidFill>
                  <a:srgbClr val="FF0000"/>
                </a:solidFill>
              </a:rPr>
              <a:t>,...,</a:t>
            </a:r>
            <a:r>
              <a:rPr lang="en-US" sz="3200" dirty="0" err="1" smtClean="0">
                <a:solidFill>
                  <a:srgbClr val="FF0000"/>
                </a:solidFill>
              </a:rPr>
              <a:t>v</a:t>
            </a:r>
            <a:r>
              <a:rPr lang="en-US" sz="3200" baseline="-25000" dirty="0" err="1" smtClean="0">
                <a:solidFill>
                  <a:srgbClr val="FF0000"/>
                </a:solidFill>
              </a:rPr>
              <a:t>k</a:t>
            </a:r>
            <a:r>
              <a:rPr lang="en-US" sz="3200" dirty="0" smtClean="0"/>
              <a:t>} belong to the witness complex. </a:t>
            </a:r>
          </a:p>
          <a:p>
            <a:endParaRPr lang="en-US" sz="3200" dirty="0"/>
          </a:p>
          <a:p>
            <a:r>
              <a:rPr lang="en-US" sz="3200" dirty="0" smtClean="0">
                <a:solidFill>
                  <a:srgbClr val="660066"/>
                </a:solidFill>
              </a:rPr>
              <a:t>w</a:t>
            </a:r>
            <a:r>
              <a:rPr lang="en-US" sz="3200" dirty="0" smtClean="0">
                <a:solidFill>
                  <a:srgbClr val="000000"/>
                </a:solidFill>
              </a:rPr>
              <a:t> is called a “weak” witness.</a:t>
            </a:r>
            <a:endParaRPr lang="en-US" sz="3200" dirty="0">
              <a:solidFill>
                <a:srgbClr val="000000"/>
              </a:solidFill>
            </a:endParaRPr>
          </a:p>
        </p:txBody>
      </p:sp>
      <p:grpSp>
        <p:nvGrpSpPr>
          <p:cNvPr id="28" name="Group 27"/>
          <p:cNvGrpSpPr/>
          <p:nvPr/>
        </p:nvGrpSpPr>
        <p:grpSpPr>
          <a:xfrm>
            <a:off x="1488290" y="1280319"/>
            <a:ext cx="1771994" cy="1838948"/>
            <a:chOff x="5145892" y="553294"/>
            <a:chExt cx="1771994" cy="1838948"/>
          </a:xfrm>
        </p:grpSpPr>
        <p:sp>
          <p:nvSpPr>
            <p:cNvPr id="29" name="Oval 28"/>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1" name="Oval 30"/>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4" name="Oval 33"/>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5" name="Straight Connector 34"/>
            <p:cNvCxnSpPr>
              <a:stCxn id="46"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42"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1" name="Oval 40"/>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85580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20" y="21144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25" name="Oval 2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7409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20" y="19793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33" name="Oval 32"/>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5" name="Oval 34"/>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8" name="Oval 37"/>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9" name="Straight Connector 38"/>
          <p:cNvCxnSpPr>
            <a:stCxn id="50"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6"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Oval 4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2974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5296564" y="1025214"/>
            <a:ext cx="1077228" cy="857685"/>
          </a:xfrm>
          <a:prstGeom prst="triangle">
            <a:avLst/>
          </a:prstGeom>
          <a:solidFill>
            <a:schemeClr val="accent1">
              <a:lumMod val="40000"/>
              <a:lumOff val="60000"/>
            </a:schemeClr>
          </a:solidFill>
        </p:spPr>
        <p:txBody>
          <a:bodyPr wrap="square" rtlCol="0" anchor="ctr">
            <a:spAutoFit/>
          </a:bodyPr>
          <a:lstStyle/>
          <a:p>
            <a:pPr algn="ctr"/>
            <a:endParaRPr lang="en-US" sz="3200" dirty="0" err="1" smtClean="0">
              <a:solidFill>
                <a:srgbClr val="0000FF"/>
              </a:solidFill>
            </a:endParaRPr>
          </a:p>
        </p:txBody>
      </p:sp>
      <p:sp>
        <p:nvSpPr>
          <p:cNvPr id="2" name="TextBox 1"/>
          <p:cNvSpPr txBox="1"/>
          <p:nvPr/>
        </p:nvSpPr>
        <p:spPr>
          <a:xfrm>
            <a:off x="135120" y="197936"/>
            <a:ext cx="5201980" cy="584776"/>
          </a:xfrm>
          <a:prstGeom prst="rect">
            <a:avLst/>
          </a:prstGeom>
          <a:noFill/>
        </p:spPr>
        <p:txBody>
          <a:bodyPr wrap="square" rtlCol="0">
            <a:spAutoFit/>
          </a:bodyPr>
          <a:lstStyle/>
          <a:p>
            <a:r>
              <a:rPr lang="en-US" sz="3200" dirty="0" smtClean="0"/>
              <a:t>W</a:t>
            </a:r>
            <a:r>
              <a:rPr lang="en-US" sz="3200" baseline="-25000" dirty="0"/>
              <a:t>1</a:t>
            </a:r>
            <a:r>
              <a:rPr lang="en-US" sz="3200" dirty="0" smtClean="0"/>
              <a:t>(D) = Lazy witness complex</a:t>
            </a:r>
          </a:p>
        </p:txBody>
      </p:sp>
      <p:sp>
        <p:nvSpPr>
          <p:cNvPr id="23" name="Rectangle 22"/>
          <p:cNvSpPr/>
          <p:nvPr/>
        </p:nvSpPr>
        <p:spPr>
          <a:xfrm>
            <a:off x="329853" y="3626921"/>
            <a:ext cx="8641878" cy="2769989"/>
          </a:xfrm>
          <a:prstGeom prst="rect">
            <a:avLst/>
          </a:prstGeom>
          <a:solidFill>
            <a:schemeClr val="bg2"/>
          </a:solidFill>
        </p:spPr>
        <p:txBody>
          <a:bodyPr wrap="square">
            <a:spAutoFit/>
          </a:bodyPr>
          <a:lstStyle/>
          <a:p>
            <a:r>
              <a:rPr lang="en-US" sz="3200" dirty="0" smtClean="0"/>
              <a:t>Let </a:t>
            </a:r>
            <a:r>
              <a:rPr lang="en-US" sz="3200" dirty="0" smtClean="0">
                <a:solidFill>
                  <a:srgbClr val="FF0000"/>
                </a:solidFill>
              </a:rPr>
              <a:t>L</a:t>
            </a:r>
            <a:r>
              <a:rPr lang="en-US" sz="3200" dirty="0" smtClean="0"/>
              <a:t> = set of landmark points.</a:t>
            </a:r>
          </a:p>
          <a:p>
            <a:endParaRPr lang="en-US" sz="1400" dirty="0"/>
          </a:p>
          <a:p>
            <a:r>
              <a:rPr lang="en-US" sz="3200" dirty="0" smtClean="0">
                <a:solidFill>
                  <a:srgbClr val="000000"/>
                </a:solidFill>
              </a:rPr>
              <a:t>1-skeletion of </a:t>
            </a:r>
            <a:r>
              <a:rPr lang="en-US" sz="3200" dirty="0" smtClean="0"/>
              <a:t>W</a:t>
            </a:r>
            <a:r>
              <a:rPr lang="en-US" sz="3200" baseline="-25000" dirty="0" smtClean="0"/>
              <a:t>1</a:t>
            </a:r>
            <a:r>
              <a:rPr lang="en-US" sz="3200" dirty="0" smtClean="0"/>
              <a:t>(D) = </a:t>
            </a:r>
            <a:r>
              <a:rPr lang="en-US" sz="3200" dirty="0" smtClean="0">
                <a:solidFill>
                  <a:srgbClr val="000000"/>
                </a:solidFill>
              </a:rPr>
              <a:t>1-skeletion of </a:t>
            </a:r>
            <a:r>
              <a:rPr lang="en-US" sz="3200" dirty="0" smtClean="0"/>
              <a:t>W</a:t>
            </a:r>
            <a:r>
              <a:rPr lang="en-US" sz="3200" baseline="-25000" dirty="0" smtClean="0"/>
              <a:t>∞ </a:t>
            </a:r>
            <a:r>
              <a:rPr lang="en-US" sz="3200" dirty="0" smtClean="0"/>
              <a:t>(D)</a:t>
            </a:r>
            <a:r>
              <a:rPr lang="en-US" sz="3200" dirty="0" smtClean="0">
                <a:solidFill>
                  <a:srgbClr val="000000"/>
                </a:solidFill>
              </a:rPr>
              <a:t>.</a:t>
            </a:r>
          </a:p>
          <a:p>
            <a:r>
              <a:rPr lang="en-US" sz="3200" dirty="0" smtClean="0">
                <a:solidFill>
                  <a:srgbClr val="000000"/>
                </a:solidFill>
              </a:rPr>
              <a:t>Create the flag (or clique) complex: </a:t>
            </a:r>
          </a:p>
          <a:p>
            <a:pPr algn="r"/>
            <a:r>
              <a:rPr lang="en-US" sz="3200" dirty="0" smtClean="0"/>
              <a:t>Add all possible simplices of dimensional &gt; 1.</a:t>
            </a:r>
          </a:p>
          <a:p>
            <a:r>
              <a:rPr lang="en-US" sz="3200" dirty="0" smtClean="0">
                <a:solidFill>
                  <a:srgbClr val="000000"/>
                </a:solidFill>
              </a:rPr>
              <a:t> </a:t>
            </a:r>
            <a:endParaRPr lang="en-US" sz="3200" dirty="0">
              <a:solidFill>
                <a:srgbClr val="000000"/>
              </a:solidFill>
            </a:endParaRPr>
          </a:p>
        </p:txBody>
      </p:sp>
      <p:sp>
        <p:nvSpPr>
          <p:cNvPr id="33" name="Oval 32"/>
          <p:cNvSpPr>
            <a:spLocks noChangeAspect="1"/>
          </p:cNvSpPr>
          <p:nvPr/>
        </p:nvSpPr>
        <p:spPr>
          <a:xfrm>
            <a:off x="5725792" y="1791487"/>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5712280" y="1775917"/>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5" name="Oval 34"/>
          <p:cNvSpPr>
            <a:spLocks noChangeAspect="1"/>
          </p:cNvSpPr>
          <p:nvPr/>
        </p:nvSpPr>
        <p:spPr>
          <a:xfrm>
            <a:off x="5324372" y="1304551"/>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6094696" y="1250660"/>
            <a:ext cx="274320" cy="274320"/>
          </a:xfrm>
          <a:prstGeom prst="ellips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6081184" y="1241740"/>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sp>
        <p:nvSpPr>
          <p:cNvPr id="38" name="Oval 37"/>
          <p:cNvSpPr>
            <a:spLocks noChangeAspect="1"/>
          </p:cNvSpPr>
          <p:nvPr/>
        </p:nvSpPr>
        <p:spPr>
          <a:xfrm>
            <a:off x="5314444" y="1291041"/>
            <a:ext cx="292608" cy="292608"/>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4">
                  <a:lumMod val="20000"/>
                  <a:lumOff val="80000"/>
                </a:schemeClr>
              </a:solidFill>
            </a:endParaRPr>
          </a:p>
        </p:txBody>
      </p:sp>
      <p:cxnSp>
        <p:nvCxnSpPr>
          <p:cNvPr id="39" name="Straight Connector 38"/>
          <p:cNvCxnSpPr>
            <a:stCxn id="50" idx="4"/>
          </p:cNvCxnSpPr>
          <p:nvPr/>
        </p:nvCxnSpPr>
        <p:spPr>
          <a:xfrm flipH="1" flipV="1">
            <a:off x="5292684" y="1866703"/>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H="1" flipV="1">
            <a:off x="5779840" y="705012"/>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flipV="1">
            <a:off x="6619054" y="1715675"/>
            <a:ext cx="3880" cy="33832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5346732" y="1886057"/>
            <a:ext cx="1020786" cy="460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46" idx="1"/>
          </p:cNvCxnSpPr>
          <p:nvPr/>
        </p:nvCxnSpPr>
        <p:spPr>
          <a:xfrm flipH="1" flipV="1">
            <a:off x="5783720" y="1043341"/>
            <a:ext cx="569923" cy="745729"/>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a:off x="5298603" y="1043340"/>
            <a:ext cx="460211" cy="856818"/>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45" name="Oval 44"/>
          <p:cNvSpPr>
            <a:spLocks noChangeAspect="1"/>
          </p:cNvSpPr>
          <p:nvPr/>
        </p:nvSpPr>
        <p:spPr>
          <a:xfrm>
            <a:off x="5145892" y="1762998"/>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6313470" y="174889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a:off x="5645518" y="88768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a:off x="6643566" y="1732109"/>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634051" y="553294"/>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5159404" y="2117922"/>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204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15" y="337749"/>
            <a:ext cx="9272362" cy="5509200"/>
          </a:xfrm>
          <a:prstGeom prst="rect">
            <a:avLst/>
          </a:prstGeom>
          <a:noFill/>
        </p:spPr>
        <p:txBody>
          <a:bodyPr wrap="square" rtlCol="0">
            <a:spAutoFit/>
          </a:bodyPr>
          <a:lstStyle/>
          <a:p>
            <a:r>
              <a:rPr lang="en-US" sz="3200" dirty="0" smtClean="0"/>
              <a:t>Choosing Landmark points:</a:t>
            </a:r>
          </a:p>
          <a:p>
            <a:endParaRPr lang="en-US" sz="3200" dirty="0"/>
          </a:p>
          <a:p>
            <a:r>
              <a:rPr lang="en-US" sz="3200" dirty="0"/>
              <a:t>A</a:t>
            </a:r>
            <a:r>
              <a:rPr lang="en-US" sz="3200" dirty="0" smtClean="0"/>
              <a:t>.)  Random</a:t>
            </a:r>
          </a:p>
          <a:p>
            <a:endParaRPr lang="en-US" sz="3200" dirty="0"/>
          </a:p>
          <a:p>
            <a:r>
              <a:rPr lang="en-US" sz="3200" dirty="0"/>
              <a:t>B</a:t>
            </a:r>
            <a:r>
              <a:rPr lang="en-US" sz="3200" dirty="0" smtClean="0"/>
              <a:t>.)  </a:t>
            </a:r>
            <a:r>
              <a:rPr lang="en-US" sz="3200" dirty="0" err="1" smtClean="0"/>
              <a:t>Maxmin</a:t>
            </a:r>
            <a:endParaRPr lang="en-US" sz="3200" dirty="0" smtClean="0"/>
          </a:p>
          <a:p>
            <a:pPr marL="176213"/>
            <a:r>
              <a:rPr lang="en-US" sz="3200" dirty="0" smtClean="0"/>
              <a:t>1.)  choose point </a:t>
            </a:r>
            <a:r>
              <a:rPr lang="en-US" sz="4000" dirty="0" smtClean="0">
                <a:latin typeface="Mistral"/>
                <a:cs typeface="Mistral"/>
              </a:rPr>
              <a:t>l</a:t>
            </a:r>
            <a:r>
              <a:rPr lang="en-US" sz="3200" baseline="-25000" dirty="0" smtClean="0"/>
              <a:t>1</a:t>
            </a:r>
            <a:r>
              <a:rPr lang="en-US" sz="3200" dirty="0" smtClean="0"/>
              <a:t> randomly</a:t>
            </a:r>
          </a:p>
          <a:p>
            <a:pPr marL="176213"/>
            <a:endParaRPr lang="en-US" dirty="0" smtClean="0"/>
          </a:p>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spTree>
    <p:extLst>
      <p:ext uri="{BB962C8B-B14F-4D97-AF65-F5344CB8AC3E}">
        <p14:creationId xmlns:p14="http://schemas.microsoft.com/office/powerpoint/2010/main" val="2848091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23" name="Rectangle 2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points:  </a:t>
            </a:r>
            <a:r>
              <a:rPr lang="en-US" sz="3200" dirty="0" err="1" smtClean="0">
                <a:solidFill>
                  <a:schemeClr val="tx1"/>
                </a:solidFill>
              </a:rPr>
              <a:t>MaxMin</a:t>
            </a:r>
            <a:endParaRPr lang="en-US" sz="3200" dirty="0" smtClean="0">
              <a:solidFill>
                <a:schemeClr val="tx1"/>
              </a:solidFill>
            </a:endParaRPr>
          </a:p>
        </p:txBody>
      </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9" name="TextBox 8"/>
          <p:cNvSpPr txBox="1"/>
          <p:nvPr/>
        </p:nvSpPr>
        <p:spPr>
          <a:xfrm>
            <a:off x="1954891" y="5374302"/>
            <a:ext cx="5234219" cy="707886"/>
          </a:xfrm>
          <a:prstGeom prst="rect">
            <a:avLst/>
          </a:prstGeom>
          <a:noFill/>
        </p:spPr>
        <p:txBody>
          <a:bodyPr wrap="square" rtlCol="0">
            <a:spAutoFit/>
          </a:bodyPr>
          <a:lstStyle/>
          <a:p>
            <a:pPr marL="176213"/>
            <a:r>
              <a:rPr lang="en-US" sz="3200" dirty="0" smtClean="0"/>
              <a:t>1.)  choose point </a:t>
            </a:r>
            <a:r>
              <a:rPr lang="en-US" sz="4000" dirty="0" smtClean="0">
                <a:latin typeface="Mistral"/>
                <a:cs typeface="Mistral"/>
              </a:rPr>
              <a:t>l</a:t>
            </a:r>
            <a:r>
              <a:rPr lang="en-US" sz="3200" baseline="-25000" dirty="0" smtClean="0"/>
              <a:t>1</a:t>
            </a:r>
            <a:r>
              <a:rPr lang="en-US" sz="3200" dirty="0" smtClean="0"/>
              <a:t> randomly</a:t>
            </a:r>
          </a:p>
        </p:txBody>
      </p:sp>
    </p:spTree>
    <p:extLst>
      <p:ext uri="{BB962C8B-B14F-4D97-AF65-F5344CB8AC3E}">
        <p14:creationId xmlns:p14="http://schemas.microsoft.com/office/powerpoint/2010/main" val="3266013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a:t>
            </a:r>
            <a:r>
              <a:rPr lang="en-US" sz="3200" dirty="0">
                <a:solidFill>
                  <a:schemeClr val="tx1"/>
                </a:solidFill>
              </a:rPr>
              <a:t>points:  </a:t>
            </a:r>
            <a:r>
              <a:rPr lang="en-US" sz="3200" dirty="0" err="1">
                <a:solidFill>
                  <a:schemeClr val="tx1"/>
                </a:solidFill>
              </a:rPr>
              <a:t>MaxMin</a:t>
            </a:r>
            <a:endParaRPr lang="en-US" sz="3200" dirty="0" smtClean="0">
              <a:solidFill>
                <a:schemeClr val="tx1"/>
              </a:solidFill>
            </a:endParaRPr>
          </a:p>
        </p:txBody>
      </p:sp>
      <p:sp>
        <p:nvSpPr>
          <p:cNvPr id="13" name="TextBox 12"/>
          <p:cNvSpPr txBox="1"/>
          <p:nvPr/>
        </p:nvSpPr>
        <p:spPr>
          <a:xfrm>
            <a:off x="1954891" y="5374302"/>
            <a:ext cx="5234219" cy="707886"/>
          </a:xfrm>
          <a:prstGeom prst="rect">
            <a:avLst/>
          </a:prstGeom>
          <a:noFill/>
        </p:spPr>
        <p:txBody>
          <a:bodyPr wrap="square" rtlCol="0">
            <a:spAutoFit/>
          </a:bodyPr>
          <a:lstStyle/>
          <a:p>
            <a:pPr marL="176213"/>
            <a:r>
              <a:rPr lang="en-US" sz="3200" dirty="0" smtClean="0"/>
              <a:t>1.)  choose point </a:t>
            </a:r>
            <a:r>
              <a:rPr lang="en-US" sz="4000" dirty="0" smtClean="0">
                <a:latin typeface="Mistral"/>
                <a:cs typeface="Mistral"/>
              </a:rPr>
              <a:t>l</a:t>
            </a:r>
            <a:r>
              <a:rPr lang="en-US" sz="3200" baseline="-25000" dirty="0" smtClean="0"/>
              <a:t>1</a:t>
            </a:r>
            <a:r>
              <a:rPr lang="en-US" sz="3200" dirty="0" smtClean="0"/>
              <a:t> randomly</a:t>
            </a:r>
          </a:p>
        </p:txBody>
      </p:sp>
    </p:spTree>
    <p:extLst>
      <p:ext uri="{BB962C8B-B14F-4D97-AF65-F5344CB8AC3E}">
        <p14:creationId xmlns:p14="http://schemas.microsoft.com/office/powerpoint/2010/main" val="4083356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1405467" y="1659516"/>
            <a:ext cx="2675447" cy="2802417"/>
            <a:chOff x="922848" y="1159963"/>
            <a:chExt cx="2675447" cy="2802417"/>
          </a:xfrm>
        </p:grpSpPr>
        <p:cxnSp>
          <p:nvCxnSpPr>
            <p:cNvPr id="3" name="Straight Connector 2"/>
            <p:cNvCxnSpPr/>
            <p:nvPr/>
          </p:nvCxnSpPr>
          <p:spPr>
            <a:xfrm>
              <a:off x="1032903" y="1159963"/>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922848" y="383037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004109" y="1159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156509" y="1312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308909" y="1464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461309" y="1617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613709" y="1769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66109" y="1921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918509" y="2074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070909" y="2226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223309" y="2379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375709" y="2531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2528109" y="2683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2680509" y="2836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2832909" y="29887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2985309" y="31411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137709" y="32935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290109" y="34459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442509" y="3598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cxnSp>
        <p:nvCxnSpPr>
          <p:cNvPr id="83" name="Straight Connector 82"/>
          <p:cNvCxnSpPr/>
          <p:nvPr/>
        </p:nvCxnSpPr>
        <p:spPr>
          <a:xfrm>
            <a:off x="5418667" y="431299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4331256"/>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5557789" y="4317099"/>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1705230"/>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1689700"/>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498031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a:t>
            </a:r>
            <a:r>
              <a:rPr lang="en-US" sz="3200" dirty="0">
                <a:solidFill>
                  <a:schemeClr val="tx1"/>
                </a:solidFill>
              </a:rPr>
              <a:t>points:  </a:t>
            </a:r>
            <a:r>
              <a:rPr lang="en-US" sz="3200" dirty="0" err="1">
                <a:solidFill>
                  <a:schemeClr val="tx1"/>
                </a:solidFill>
              </a:rPr>
              <a:t>MaxMin</a:t>
            </a:r>
            <a:endParaRPr lang="en-US" sz="3200" dirty="0" smtClean="0">
              <a:solidFill>
                <a:schemeClr val="tx1"/>
              </a:solidFill>
            </a:endParaRPr>
          </a:p>
        </p:txBody>
      </p:sp>
      <p:sp>
        <p:nvSpPr>
          <p:cNvPr id="14" name="TextBox 13"/>
          <p:cNvSpPr txBox="1"/>
          <p:nvPr/>
        </p:nvSpPr>
        <p:spPr>
          <a:xfrm>
            <a:off x="64987" y="4552896"/>
            <a:ext cx="9272362" cy="2154436"/>
          </a:xfrm>
          <a:prstGeom prst="rect">
            <a:avLst/>
          </a:prstGeom>
          <a:noFill/>
        </p:spPr>
        <p:txBody>
          <a:bodyPr wrap="square" rtlCol="0">
            <a:spAutoFit/>
          </a:bodyPr>
          <a:lstStyle/>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spTree>
    <p:extLst>
      <p:ext uri="{BB962C8B-B14F-4D97-AF65-F5344CB8AC3E}">
        <p14:creationId xmlns:p14="http://schemas.microsoft.com/office/powerpoint/2010/main" val="8084975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a:t>
            </a:r>
            <a:r>
              <a:rPr lang="en-US" sz="3200" dirty="0">
                <a:solidFill>
                  <a:schemeClr val="tx1"/>
                </a:solidFill>
              </a:rPr>
              <a:t>points:  </a:t>
            </a:r>
            <a:r>
              <a:rPr lang="en-US" sz="3200" dirty="0" err="1">
                <a:solidFill>
                  <a:schemeClr val="tx1"/>
                </a:solidFill>
              </a:rPr>
              <a:t>MaxMin</a:t>
            </a:r>
            <a:endParaRPr lang="en-US" sz="3200" dirty="0" smtClean="0">
              <a:solidFill>
                <a:schemeClr val="tx1"/>
              </a:solidFill>
            </a:endParaRPr>
          </a:p>
        </p:txBody>
      </p:sp>
      <p:sp>
        <p:nvSpPr>
          <p:cNvPr id="14" name="TextBox 13"/>
          <p:cNvSpPr txBox="1"/>
          <p:nvPr/>
        </p:nvSpPr>
        <p:spPr>
          <a:xfrm>
            <a:off x="64987" y="4552896"/>
            <a:ext cx="9272362" cy="2154436"/>
          </a:xfrm>
          <a:prstGeom prst="rect">
            <a:avLst/>
          </a:prstGeom>
          <a:noFill/>
        </p:spPr>
        <p:txBody>
          <a:bodyPr wrap="square" rtlCol="0">
            <a:spAutoFit/>
          </a:bodyPr>
          <a:lstStyle/>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chosen,  choose </a:t>
            </a:r>
            <a:r>
              <a:rPr lang="en-US" sz="4000" dirty="0" smtClean="0">
                <a:latin typeface="Mistral"/>
                <a:cs typeface="Mistral"/>
              </a:rPr>
              <a:t>l</a:t>
            </a:r>
            <a:r>
              <a:rPr lang="en-US" sz="3200" baseline="-25000" dirty="0"/>
              <a:t>2</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smtClean="0">
                <a:latin typeface="Mistral"/>
                <a:cs typeface="Mistral"/>
              </a:rPr>
              <a:t>l</a:t>
            </a:r>
            <a:r>
              <a:rPr lang="en-US" sz="3200" baseline="-25000" dirty="0"/>
              <a:t>2</a:t>
            </a:r>
            <a:r>
              <a:rPr lang="en-US" sz="3200" dirty="0" smtClean="0"/>
              <a:t>, </a:t>
            </a:r>
            <a:r>
              <a:rPr lang="en-US" sz="4000" dirty="0" smtClean="0">
                <a:latin typeface="Mistral"/>
                <a:cs typeface="Mistral"/>
              </a:rPr>
              <a:t>l</a:t>
            </a:r>
            <a:r>
              <a:rPr lang="en-US" sz="3200" baseline="-25000" dirty="0" smtClean="0"/>
              <a:t>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a:t>
            </a:r>
          </a:p>
        </p:txBody>
      </p:sp>
    </p:spTree>
    <p:extLst>
      <p:ext uri="{BB962C8B-B14F-4D97-AF65-F5344CB8AC3E}">
        <p14:creationId xmlns:p14="http://schemas.microsoft.com/office/powerpoint/2010/main" val="3983949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323473" y="3928636"/>
            <a:ext cx="274320" cy="274320"/>
          </a:xfrm>
          <a:prstGeom prst="ellipse">
            <a:avLst/>
          </a:prstGeom>
          <a:solidFill>
            <a:srgbClr val="FFA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a:t>
            </a:r>
            <a:r>
              <a:rPr lang="en-US" sz="3200" dirty="0">
                <a:solidFill>
                  <a:schemeClr val="tx1"/>
                </a:solidFill>
              </a:rPr>
              <a:t>points:  </a:t>
            </a:r>
            <a:r>
              <a:rPr lang="en-US" sz="3200" dirty="0" err="1">
                <a:solidFill>
                  <a:schemeClr val="tx1"/>
                </a:solidFill>
              </a:rPr>
              <a:t>MaxMin</a:t>
            </a:r>
            <a:endParaRPr lang="en-US" sz="3200" dirty="0" smtClean="0">
              <a:solidFill>
                <a:schemeClr val="tx1"/>
              </a:solidFill>
            </a:endParaRPr>
          </a:p>
        </p:txBody>
      </p:sp>
      <p:sp>
        <p:nvSpPr>
          <p:cNvPr id="15" name="TextBox 14"/>
          <p:cNvSpPr txBox="1"/>
          <p:nvPr/>
        </p:nvSpPr>
        <p:spPr>
          <a:xfrm>
            <a:off x="64987" y="4552896"/>
            <a:ext cx="9272362" cy="2154436"/>
          </a:xfrm>
          <a:prstGeom prst="rect">
            <a:avLst/>
          </a:prstGeom>
          <a:noFill/>
        </p:spPr>
        <p:txBody>
          <a:bodyPr wrap="square" rtlCol="0">
            <a:spAutoFit/>
          </a:bodyPr>
          <a:lstStyle/>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spTree>
    <p:extLst>
      <p:ext uri="{BB962C8B-B14F-4D97-AF65-F5344CB8AC3E}">
        <p14:creationId xmlns:p14="http://schemas.microsoft.com/office/powerpoint/2010/main" val="18756111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323473" y="3928636"/>
            <a:ext cx="274320" cy="274320"/>
          </a:xfrm>
          <a:prstGeom prst="ellipse">
            <a:avLst/>
          </a:prstGeom>
          <a:solidFill>
            <a:srgbClr val="FFA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a:t>
            </a:r>
            <a:r>
              <a:rPr lang="en-US" sz="3200" dirty="0">
                <a:solidFill>
                  <a:schemeClr val="tx1"/>
                </a:solidFill>
              </a:rPr>
              <a:t>points:  </a:t>
            </a:r>
            <a:r>
              <a:rPr lang="en-US" sz="3200" dirty="0" err="1">
                <a:solidFill>
                  <a:schemeClr val="tx1"/>
                </a:solidFill>
              </a:rPr>
              <a:t>MaxMin</a:t>
            </a:r>
            <a:endParaRPr lang="en-US" sz="3200" dirty="0" smtClean="0">
              <a:solidFill>
                <a:schemeClr val="tx1"/>
              </a:solidFill>
            </a:endParaRPr>
          </a:p>
        </p:txBody>
      </p:sp>
      <p:sp>
        <p:nvSpPr>
          <p:cNvPr id="15" name="TextBox 14"/>
          <p:cNvSpPr txBox="1"/>
          <p:nvPr/>
        </p:nvSpPr>
        <p:spPr>
          <a:xfrm>
            <a:off x="64987" y="4552896"/>
            <a:ext cx="9272362" cy="2154436"/>
          </a:xfrm>
          <a:prstGeom prst="rect">
            <a:avLst/>
          </a:prstGeom>
          <a:noFill/>
        </p:spPr>
        <p:txBody>
          <a:bodyPr wrap="square" rtlCol="0">
            <a:spAutoFit/>
          </a:bodyPr>
          <a:lstStyle/>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a:t>
            </a:r>
            <a:r>
              <a:rPr lang="en-US" sz="4000" dirty="0" smtClean="0">
                <a:latin typeface="Mistral"/>
                <a:cs typeface="Mistral"/>
              </a:rPr>
              <a:t>l</a:t>
            </a:r>
            <a:r>
              <a:rPr lang="en-US" sz="3200" baseline="-25000" dirty="0" smtClean="0"/>
              <a:t>2</a:t>
            </a:r>
            <a:r>
              <a:rPr lang="en-US" sz="3200" dirty="0" smtClean="0"/>
              <a:t>} have been chosen,  choose </a:t>
            </a:r>
            <a:r>
              <a:rPr lang="en-US" sz="4000" dirty="0" smtClean="0">
                <a:latin typeface="Mistral"/>
                <a:cs typeface="Mistral"/>
              </a:rPr>
              <a:t>l</a:t>
            </a:r>
            <a:r>
              <a:rPr lang="en-US" sz="3200" baseline="-25000" dirty="0"/>
              <a:t>2</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smtClean="0">
                <a:latin typeface="Mistral"/>
                <a:cs typeface="Mistral"/>
              </a:rPr>
              <a:t>l</a:t>
            </a:r>
            <a:r>
              <a:rPr lang="en-US" sz="3200" baseline="-25000" dirty="0"/>
              <a:t>3</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d(</a:t>
            </a:r>
            <a:r>
              <a:rPr lang="en-US" sz="4000" dirty="0" smtClean="0">
                <a:latin typeface="Mistral"/>
                <a:cs typeface="Mistral"/>
              </a:rPr>
              <a:t>l</a:t>
            </a:r>
            <a:r>
              <a:rPr lang="en-US" sz="3200" baseline="-25000" dirty="0"/>
              <a:t>3</a:t>
            </a:r>
            <a:r>
              <a:rPr lang="en-US" sz="3200" dirty="0" smtClean="0"/>
              <a:t>, </a:t>
            </a:r>
            <a:r>
              <a:rPr lang="en-US" sz="4000" dirty="0" smtClean="0">
                <a:latin typeface="Mistral"/>
                <a:cs typeface="Mistral"/>
              </a:rPr>
              <a:t>l</a:t>
            </a:r>
            <a:r>
              <a:rPr lang="en-US" sz="3200" baseline="-25000" dirty="0" smtClean="0"/>
              <a:t>2</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d(</a:t>
            </a:r>
            <a:r>
              <a:rPr lang="en-US" sz="3200" dirty="0">
                <a:cs typeface="Mistral"/>
              </a:rPr>
              <a:t>v</a:t>
            </a:r>
            <a:r>
              <a:rPr lang="en-US" sz="3200" dirty="0" smtClean="0"/>
              <a:t>, </a:t>
            </a:r>
            <a:r>
              <a:rPr lang="en-US" sz="4000" dirty="0" smtClean="0">
                <a:latin typeface="Mistral"/>
                <a:cs typeface="Mistral"/>
              </a:rPr>
              <a:t>l</a:t>
            </a:r>
            <a:r>
              <a:rPr lang="en-US" sz="3200" baseline="-25000" dirty="0"/>
              <a:t>2</a:t>
            </a:r>
            <a:r>
              <a:rPr lang="en-US" sz="3200" dirty="0" smtClean="0"/>
              <a:t>)} </a:t>
            </a:r>
          </a:p>
        </p:txBody>
      </p:sp>
    </p:spTree>
    <p:extLst>
      <p:ext uri="{BB962C8B-B14F-4D97-AF65-F5344CB8AC3E}">
        <p14:creationId xmlns:p14="http://schemas.microsoft.com/office/powerpoint/2010/main" val="38860237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963" y="-1"/>
            <a:ext cx="9171780" cy="6860229"/>
            <a:chOff x="-6963" y="-1"/>
            <a:chExt cx="9171780" cy="6860229"/>
          </a:xfrm>
          <a:solidFill>
            <a:srgbClr val="C6D9F1"/>
          </a:solidFill>
        </p:grpSpPr>
        <p:sp>
          <p:nvSpPr>
            <p:cNvPr id="5" name="Rectangle 4"/>
            <p:cNvSpPr/>
            <p:nvPr/>
          </p:nvSpPr>
          <p:spPr>
            <a:xfrm>
              <a:off x="0"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8976879" y="0"/>
              <a:ext cx="182880" cy="68580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3854" y="-1"/>
              <a:ext cx="9150963" cy="18288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6963" y="6677348"/>
              <a:ext cx="9150963" cy="18288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9" descr="0simplexA.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396" y="1227496"/>
            <a:ext cx="6438900" cy="3403600"/>
          </a:xfrm>
          <a:prstGeom prst="rect">
            <a:avLst/>
          </a:prstGeom>
        </p:spPr>
      </p:pic>
      <p:sp>
        <p:nvSpPr>
          <p:cNvPr id="11" name="Oval 10"/>
          <p:cNvSpPr>
            <a:spLocks noChangeAspect="1"/>
          </p:cNvSpPr>
          <p:nvPr/>
        </p:nvSpPr>
        <p:spPr>
          <a:xfrm>
            <a:off x="7035402" y="35289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096396" y="1546761"/>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3323473" y="392863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0817" y="-2535"/>
            <a:ext cx="9144000" cy="1042416"/>
          </a:xfrm>
          <a:prstGeom prst="rect">
            <a:avLst/>
          </a:prstGeom>
          <a:solidFill>
            <a:srgbClr val="C6D9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Choosing Landmark </a:t>
            </a:r>
            <a:r>
              <a:rPr lang="en-US" sz="3200" dirty="0">
                <a:solidFill>
                  <a:schemeClr val="tx1"/>
                </a:solidFill>
              </a:rPr>
              <a:t>points:  </a:t>
            </a:r>
            <a:r>
              <a:rPr lang="en-US" sz="3200" dirty="0" err="1">
                <a:solidFill>
                  <a:schemeClr val="tx1"/>
                </a:solidFill>
              </a:rPr>
              <a:t>MaxMin</a:t>
            </a:r>
            <a:endParaRPr lang="en-US" sz="3200" dirty="0" smtClean="0">
              <a:solidFill>
                <a:schemeClr val="tx1"/>
              </a:solidFill>
            </a:endParaRPr>
          </a:p>
        </p:txBody>
      </p:sp>
      <p:sp>
        <p:nvSpPr>
          <p:cNvPr id="15" name="TextBox 14"/>
          <p:cNvSpPr txBox="1"/>
          <p:nvPr/>
        </p:nvSpPr>
        <p:spPr>
          <a:xfrm>
            <a:off x="64987" y="4552896"/>
            <a:ext cx="9272362" cy="2154436"/>
          </a:xfrm>
          <a:prstGeom prst="rect">
            <a:avLst/>
          </a:prstGeom>
          <a:noFill/>
        </p:spPr>
        <p:txBody>
          <a:bodyPr wrap="square" rtlCol="0">
            <a:spAutoFit/>
          </a:bodyPr>
          <a:lstStyle/>
          <a:p>
            <a:pPr marL="176213"/>
            <a:r>
              <a:rPr lang="en-US" sz="3200" dirty="0" smtClean="0"/>
              <a:t>2.)  If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have been chosen,  choose </a:t>
            </a:r>
            <a:r>
              <a:rPr lang="en-US" sz="4000" dirty="0" err="1" smtClean="0">
                <a:latin typeface="Mistral"/>
                <a:cs typeface="Mistral"/>
              </a:rPr>
              <a:t>l</a:t>
            </a:r>
            <a:r>
              <a:rPr lang="en-US" sz="3200" baseline="-25000" dirty="0" err="1"/>
              <a:t>k</a:t>
            </a:r>
            <a:r>
              <a:rPr lang="en-US" sz="3200" baseline="-25000" dirty="0" smtClean="0"/>
              <a:t> </a:t>
            </a:r>
            <a:r>
              <a:rPr lang="en-US" sz="3200" dirty="0" smtClean="0"/>
              <a:t>such that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in D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and </a:t>
            </a:r>
          </a:p>
          <a:p>
            <a:pPr marL="176213"/>
            <a:endParaRPr lang="en-US" sz="1400" dirty="0"/>
          </a:p>
          <a:p>
            <a:pPr marL="176213"/>
            <a:r>
              <a:rPr lang="en-US" sz="3200" dirty="0" smtClean="0"/>
              <a:t>min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1</a:t>
            </a:r>
            <a:r>
              <a:rPr lang="en-US" sz="3200" dirty="0"/>
              <a:t>)</a:t>
            </a:r>
            <a:r>
              <a:rPr lang="en-US" sz="3200" dirty="0" smtClean="0"/>
              <a:t>, …, d(</a:t>
            </a:r>
            <a:r>
              <a:rPr lang="en-US" sz="4000" dirty="0" err="1" smtClean="0">
                <a:latin typeface="Mistral"/>
                <a:cs typeface="Mistral"/>
              </a:rPr>
              <a:t>l</a:t>
            </a:r>
            <a:r>
              <a:rPr lang="en-US" sz="3200" baseline="-25000" dirty="0" err="1" smtClean="0"/>
              <a:t>k</a:t>
            </a:r>
            <a:r>
              <a:rPr lang="en-US" sz="3200" dirty="0" smtClean="0"/>
              <a:t>, </a:t>
            </a:r>
            <a:r>
              <a:rPr lang="en-US" sz="4000" dirty="0" smtClean="0">
                <a:latin typeface="Mistral"/>
                <a:cs typeface="Mistral"/>
              </a:rPr>
              <a:t>l</a:t>
            </a:r>
            <a:r>
              <a:rPr lang="en-US" sz="3200" baseline="-25000" dirty="0" smtClean="0"/>
              <a:t>k-1</a:t>
            </a:r>
            <a:r>
              <a:rPr lang="en-US" sz="3200" dirty="0" smtClean="0"/>
              <a:t>)} ≥ min {d(</a:t>
            </a:r>
            <a:r>
              <a:rPr lang="en-US" sz="3200" dirty="0" smtClean="0">
                <a:cs typeface="Mistral"/>
              </a:rPr>
              <a:t>v</a:t>
            </a:r>
            <a:r>
              <a:rPr lang="en-US" sz="3200" dirty="0" smtClean="0"/>
              <a:t>, </a:t>
            </a:r>
            <a:r>
              <a:rPr lang="en-US" sz="4000" dirty="0" smtClean="0">
                <a:latin typeface="Mistral"/>
                <a:cs typeface="Mistral"/>
              </a:rPr>
              <a:t>l</a:t>
            </a:r>
            <a:r>
              <a:rPr lang="en-US" sz="3200" baseline="-25000" dirty="0" smtClean="0"/>
              <a:t>1</a:t>
            </a:r>
            <a:r>
              <a:rPr lang="en-US" sz="3200" dirty="0" smtClean="0"/>
              <a:t>), …, d(</a:t>
            </a:r>
            <a:r>
              <a:rPr lang="en-US" sz="3200" dirty="0">
                <a:cs typeface="Mistral"/>
              </a:rPr>
              <a:t>v</a:t>
            </a:r>
            <a:r>
              <a:rPr lang="en-US" sz="3200" dirty="0" smtClean="0"/>
              <a:t>, </a:t>
            </a:r>
            <a:r>
              <a:rPr lang="en-US" sz="4000" dirty="0" smtClean="0">
                <a:latin typeface="Mistral"/>
                <a:cs typeface="Mistral"/>
              </a:rPr>
              <a:t>l</a:t>
            </a:r>
            <a:r>
              <a:rPr lang="en-US" sz="3200" baseline="-25000" dirty="0" smtClean="0"/>
              <a:t>k-1</a:t>
            </a:r>
            <a:r>
              <a:rPr lang="en-US" sz="3200" dirty="0" smtClean="0"/>
              <a:t>)} </a:t>
            </a:r>
          </a:p>
        </p:txBody>
      </p:sp>
    </p:spTree>
    <p:extLst>
      <p:ext uri="{BB962C8B-B14F-4D97-AF65-F5344CB8AC3E}">
        <p14:creationId xmlns:p14="http://schemas.microsoft.com/office/powerpoint/2010/main" val="21074668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27252" y="3812020"/>
            <a:ext cx="4252820" cy="2800766"/>
          </a:xfrm>
          <a:prstGeom prst="rect">
            <a:avLst/>
          </a:prstGeom>
        </p:spPr>
        <p:txBody>
          <a:bodyPr wrap="none">
            <a:spAutoFit/>
          </a:bodyPr>
          <a:lstStyle/>
          <a:p>
            <a:r>
              <a:rPr lang="en-US" sz="3200" dirty="0" smtClean="0"/>
              <a:t>{</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a k-simplex</a:t>
            </a:r>
            <a:endParaRPr lang="en-US" sz="3200" dirty="0"/>
          </a:p>
          <a:p>
            <a:pPr algn="ctr"/>
            <a:r>
              <a:rPr lang="en-US" sz="3200" dirty="0" smtClean="0"/>
              <a:t>                 </a:t>
            </a:r>
            <a:r>
              <a:rPr lang="en-US" sz="3200" dirty="0" err="1" smtClean="0"/>
              <a:t>iff</a:t>
            </a:r>
            <a:endParaRPr lang="en-US" sz="3200" dirty="0"/>
          </a:p>
          <a:p>
            <a:r>
              <a:rPr lang="en-US" sz="3200" dirty="0" smtClean="0"/>
              <a:t>d(</a:t>
            </a:r>
            <a:r>
              <a:rPr lang="en-US" sz="3200" dirty="0" smtClean="0">
                <a:cs typeface="Mistral"/>
              </a:rPr>
              <a:t>v</a:t>
            </a:r>
            <a:r>
              <a:rPr lang="en-US" sz="3200" dirty="0" smtClean="0"/>
              <a:t>, </a:t>
            </a:r>
            <a:r>
              <a:rPr lang="en-US" sz="4000" dirty="0" smtClean="0">
                <a:latin typeface="Mistral"/>
                <a:cs typeface="Mistral"/>
              </a:rPr>
              <a:t>l</a:t>
            </a:r>
            <a:r>
              <a:rPr lang="en-US" sz="3200" baseline="-25000" dirty="0"/>
              <a:t>i</a:t>
            </a:r>
            <a:r>
              <a:rPr lang="en-US" sz="3200" dirty="0" smtClean="0"/>
              <a:t>)  ≤  m</a:t>
            </a:r>
            <a:r>
              <a:rPr lang="en-US" sz="3200" baseline="-25000" dirty="0" smtClean="0"/>
              <a:t>v</a:t>
            </a:r>
            <a:r>
              <a:rPr lang="en-US" sz="3200" dirty="0" smtClean="0"/>
              <a:t> + </a:t>
            </a:r>
            <a:r>
              <a:rPr lang="en-US" sz="3200" dirty="0" err="1" smtClean="0"/>
              <a:t>ε</a:t>
            </a:r>
            <a:r>
              <a:rPr lang="en-US" sz="3200" dirty="0" smtClean="0"/>
              <a:t>  for all </a:t>
            </a:r>
            <a:r>
              <a:rPr lang="en-US" sz="3200" dirty="0" err="1" smtClean="0"/>
              <a:t>i</a:t>
            </a:r>
            <a:endParaRPr lang="en-US" sz="3200" dirty="0" smtClean="0"/>
          </a:p>
          <a:p>
            <a:endParaRPr lang="en-US" sz="3200" dirty="0"/>
          </a:p>
          <a:p>
            <a:r>
              <a:rPr lang="en-US" sz="3200" dirty="0" smtClean="0"/>
              <a:t>v is the witness</a:t>
            </a:r>
            <a:endParaRPr lang="en-US" sz="3200" dirty="0"/>
          </a:p>
        </p:txBody>
      </p:sp>
      <p:sp>
        <p:nvSpPr>
          <p:cNvPr id="3" name="TextBox 2"/>
          <p:cNvSpPr txBox="1"/>
          <p:nvPr/>
        </p:nvSpPr>
        <p:spPr>
          <a:xfrm>
            <a:off x="554471" y="421446"/>
            <a:ext cx="7959198" cy="3170099"/>
          </a:xfrm>
          <a:prstGeom prst="rect">
            <a:avLst/>
          </a:prstGeom>
          <a:noFill/>
        </p:spPr>
        <p:txBody>
          <a:bodyPr wrap="square" rtlCol="0">
            <a:spAutoFit/>
          </a:bodyPr>
          <a:lstStyle/>
          <a:p>
            <a:r>
              <a:rPr lang="en-US" sz="3200" dirty="0" smtClean="0"/>
              <a:t>Strong witness complex:</a:t>
            </a:r>
          </a:p>
          <a:p>
            <a:endParaRPr lang="en-US" sz="3200" dirty="0"/>
          </a:p>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a:p>
            <a:endParaRPr lang="en-US" sz="3200" dirty="0"/>
          </a:p>
          <a:p>
            <a:r>
              <a:rPr lang="en-US" sz="3200" dirty="0" smtClean="0"/>
              <a:t>Let m</a:t>
            </a:r>
            <a:r>
              <a:rPr lang="en-US" sz="3200" baseline="-25000" dirty="0" smtClean="0"/>
              <a:t>v</a:t>
            </a:r>
            <a:r>
              <a:rPr lang="en-US" sz="3200" dirty="0" smtClean="0"/>
              <a:t> = </a:t>
            </a:r>
            <a:r>
              <a:rPr lang="en-US" sz="3200" dirty="0" err="1" smtClean="0"/>
              <a:t>dist</a:t>
            </a:r>
            <a:r>
              <a:rPr lang="en-US" sz="3200" dirty="0" smtClean="0"/>
              <a:t> (v, L) = min{ d(v, </a:t>
            </a:r>
            <a:r>
              <a:rPr lang="en-US" sz="4000" dirty="0" smtClean="0">
                <a:latin typeface="Mistral"/>
                <a:cs typeface="Mistral"/>
              </a:rPr>
              <a:t>l</a:t>
            </a:r>
            <a:r>
              <a:rPr lang="en-US" sz="3200" dirty="0" smtClean="0"/>
              <a:t> )  :  </a:t>
            </a:r>
            <a:r>
              <a:rPr lang="en-US" sz="4000" dirty="0" smtClean="0">
                <a:latin typeface="Mistral"/>
                <a:cs typeface="Mistral"/>
              </a:rPr>
              <a:t>l</a:t>
            </a:r>
            <a:r>
              <a:rPr lang="en-US" sz="3200" dirty="0" smtClean="0"/>
              <a:t> in L }</a:t>
            </a:r>
          </a:p>
        </p:txBody>
      </p:sp>
      <p:sp>
        <p:nvSpPr>
          <p:cNvPr id="4" name="TextBox 3"/>
          <p:cNvSpPr txBox="1"/>
          <p:nvPr/>
        </p:nvSpPr>
        <p:spPr>
          <a:xfrm rot="5400000">
            <a:off x="2274816" y="1839566"/>
            <a:ext cx="337791" cy="584776"/>
          </a:xfrm>
          <a:prstGeom prst="rect">
            <a:avLst/>
          </a:prstGeom>
          <a:noFill/>
        </p:spPr>
        <p:txBody>
          <a:bodyPr wrap="square" rtlCol="0">
            <a:spAutoFit/>
          </a:bodyPr>
          <a:lstStyle/>
          <a:p>
            <a:r>
              <a:rPr lang="en-US" sz="3200" dirty="0" smtClean="0"/>
              <a:t>U</a:t>
            </a:r>
          </a:p>
        </p:txBody>
      </p:sp>
      <p:grpSp>
        <p:nvGrpSpPr>
          <p:cNvPr id="5" name="Group 4"/>
          <p:cNvGrpSpPr/>
          <p:nvPr/>
        </p:nvGrpSpPr>
        <p:grpSpPr>
          <a:xfrm>
            <a:off x="4959658"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09325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306221" y="3082436"/>
            <a:ext cx="4891083" cy="3293209"/>
          </a:xfrm>
          <a:prstGeom prst="rect">
            <a:avLst/>
          </a:prstGeom>
        </p:spPr>
        <p:txBody>
          <a:bodyPr wrap="none">
            <a:spAutoFit/>
          </a:bodyPr>
          <a:lstStyle/>
          <a:p>
            <a:r>
              <a:rPr lang="en-US" sz="3200" dirty="0" smtClean="0">
                <a:latin typeface="Symbol" charset="2"/>
                <a:cs typeface="Symbol" charset="2"/>
              </a:rPr>
              <a:t>s</a:t>
            </a:r>
            <a:r>
              <a:rPr lang="en-US" sz="3200" dirty="0" smtClean="0"/>
              <a:t>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a k-simplex</a:t>
            </a:r>
            <a:endParaRPr lang="en-US" sz="3200" dirty="0"/>
          </a:p>
          <a:p>
            <a:pPr algn="ctr"/>
            <a:r>
              <a:rPr lang="en-US" sz="3200" dirty="0" smtClean="0"/>
              <a:t>                 </a:t>
            </a:r>
            <a:r>
              <a:rPr lang="en-US" sz="3200" dirty="0" err="1" smtClean="0"/>
              <a:t>iff</a:t>
            </a:r>
            <a:endParaRPr lang="en-US" sz="3200" dirty="0"/>
          </a:p>
          <a:p>
            <a:r>
              <a:rPr lang="en-US" sz="3200" dirty="0" smtClean="0"/>
              <a:t>d(</a:t>
            </a:r>
            <a:r>
              <a:rPr lang="en-US" sz="3200" dirty="0" smtClean="0">
                <a:cs typeface="Mistral"/>
              </a:rPr>
              <a:t>v</a:t>
            </a:r>
            <a:r>
              <a:rPr lang="en-US" sz="3200" dirty="0" smtClean="0"/>
              <a:t>, </a:t>
            </a:r>
            <a:r>
              <a:rPr lang="en-US" sz="4000" dirty="0" smtClean="0">
                <a:latin typeface="Mistral"/>
                <a:cs typeface="Mistral"/>
              </a:rPr>
              <a:t>l</a:t>
            </a:r>
            <a:r>
              <a:rPr lang="en-US" sz="3200" baseline="-25000" dirty="0"/>
              <a:t>i</a:t>
            </a:r>
            <a:r>
              <a:rPr lang="en-US" sz="3200" dirty="0" smtClean="0"/>
              <a:t>) ≤ d(v, x) for all </a:t>
            </a:r>
            <a:r>
              <a:rPr lang="en-US" sz="3200" dirty="0" err="1" smtClean="0"/>
              <a:t>i</a:t>
            </a:r>
            <a:endParaRPr lang="en-US" sz="3200" dirty="0" smtClean="0"/>
          </a:p>
          <a:p>
            <a:r>
              <a:rPr lang="en-US" sz="3200" dirty="0"/>
              <a:t> </a:t>
            </a:r>
            <a:r>
              <a:rPr lang="en-US" sz="3200" dirty="0" smtClean="0"/>
              <a:t>                 and all x not in </a:t>
            </a:r>
            <a:r>
              <a:rPr lang="en-US" sz="3200" dirty="0" smtClean="0">
                <a:latin typeface="Symbol" charset="2"/>
                <a:cs typeface="Symbol" charset="2"/>
              </a:rPr>
              <a:t>s</a:t>
            </a:r>
            <a:endParaRPr lang="en-US" sz="3200" dirty="0" smtClean="0"/>
          </a:p>
          <a:p>
            <a:endParaRPr lang="en-US" sz="3200" dirty="0"/>
          </a:p>
          <a:p>
            <a:r>
              <a:rPr lang="en-US" sz="3200" dirty="0" smtClean="0"/>
              <a:t>v is the weak witness</a:t>
            </a:r>
            <a:endParaRPr lang="en-US" sz="3200" dirty="0"/>
          </a:p>
        </p:txBody>
      </p:sp>
      <p:sp>
        <p:nvSpPr>
          <p:cNvPr id="3" name="TextBox 2"/>
          <p:cNvSpPr txBox="1"/>
          <p:nvPr/>
        </p:nvSpPr>
        <p:spPr>
          <a:xfrm>
            <a:off x="554471" y="421446"/>
            <a:ext cx="7959198" cy="2062103"/>
          </a:xfrm>
          <a:prstGeom prst="rect">
            <a:avLst/>
          </a:prstGeom>
          <a:noFill/>
        </p:spPr>
        <p:txBody>
          <a:bodyPr wrap="square" rtlCol="0">
            <a:spAutoFit/>
          </a:bodyPr>
          <a:lstStyle/>
          <a:p>
            <a:r>
              <a:rPr lang="en-US" sz="3200" dirty="0" smtClean="0"/>
              <a:t>Weak witness complex:</a:t>
            </a:r>
          </a:p>
          <a:p>
            <a:endParaRPr lang="en-US" sz="3200" dirty="0"/>
          </a:p>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p:txBody>
      </p:sp>
      <p:sp>
        <p:nvSpPr>
          <p:cNvPr id="4" name="TextBox 3"/>
          <p:cNvSpPr txBox="1"/>
          <p:nvPr/>
        </p:nvSpPr>
        <p:spPr>
          <a:xfrm rot="5400000">
            <a:off x="2274816" y="1839566"/>
            <a:ext cx="337791" cy="584776"/>
          </a:xfrm>
          <a:prstGeom prst="rect">
            <a:avLst/>
          </a:prstGeom>
          <a:noFill/>
        </p:spPr>
        <p:txBody>
          <a:bodyPr wrap="square" rtlCol="0">
            <a:spAutoFit/>
          </a:bodyPr>
          <a:lstStyle/>
          <a:p>
            <a:r>
              <a:rPr lang="en-US" sz="3200" dirty="0" smtClean="0"/>
              <a:t>U</a:t>
            </a:r>
          </a:p>
        </p:txBody>
      </p:sp>
      <p:grpSp>
        <p:nvGrpSpPr>
          <p:cNvPr id="5" name="Group 4"/>
          <p:cNvGrpSpPr/>
          <p:nvPr/>
        </p:nvGrpSpPr>
        <p:grpSpPr>
          <a:xfrm>
            <a:off x="4959658"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1895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225149" y="3082436"/>
            <a:ext cx="4891083" cy="3293209"/>
          </a:xfrm>
          <a:prstGeom prst="rect">
            <a:avLst/>
          </a:prstGeom>
        </p:spPr>
        <p:txBody>
          <a:bodyPr wrap="none">
            <a:spAutoFit/>
          </a:bodyPr>
          <a:lstStyle/>
          <a:p>
            <a:r>
              <a:rPr lang="en-US" sz="3200" dirty="0" smtClean="0">
                <a:latin typeface="Symbol" charset="2"/>
                <a:cs typeface="Symbol" charset="2"/>
              </a:rPr>
              <a:t>s</a:t>
            </a:r>
            <a:r>
              <a:rPr lang="en-US" sz="3200" dirty="0" smtClean="0"/>
              <a:t> = {</a:t>
            </a:r>
            <a:r>
              <a:rPr lang="en-US" sz="4000" dirty="0" smtClean="0">
                <a:latin typeface="Mistral"/>
                <a:cs typeface="Mistral"/>
              </a:rPr>
              <a:t>l</a:t>
            </a:r>
            <a:r>
              <a:rPr lang="en-US" sz="3200" baseline="-25000" dirty="0" smtClean="0"/>
              <a:t>1</a:t>
            </a:r>
            <a:r>
              <a:rPr lang="en-US" sz="3200" dirty="0" smtClean="0"/>
              <a:t>, …, </a:t>
            </a:r>
            <a:r>
              <a:rPr lang="en-US" sz="4000" dirty="0" smtClean="0">
                <a:latin typeface="Mistral"/>
                <a:cs typeface="Mistral"/>
              </a:rPr>
              <a:t>l</a:t>
            </a:r>
            <a:r>
              <a:rPr lang="en-US" sz="3200" baseline="-25000" dirty="0" smtClean="0"/>
              <a:t>k+1</a:t>
            </a:r>
            <a:r>
              <a:rPr lang="en-US" sz="3200" dirty="0" smtClean="0"/>
              <a:t>} is a k-simplex</a:t>
            </a:r>
            <a:endParaRPr lang="en-US" sz="3200" dirty="0"/>
          </a:p>
          <a:p>
            <a:pPr algn="ctr"/>
            <a:r>
              <a:rPr lang="en-US" sz="3200" dirty="0" smtClean="0"/>
              <a:t>                 </a:t>
            </a:r>
            <a:r>
              <a:rPr lang="en-US" sz="3200" dirty="0" err="1" smtClean="0"/>
              <a:t>iff</a:t>
            </a:r>
            <a:endParaRPr lang="en-US" sz="3200" dirty="0"/>
          </a:p>
          <a:p>
            <a:r>
              <a:rPr lang="en-US" sz="3200" dirty="0" smtClean="0"/>
              <a:t>d(</a:t>
            </a:r>
            <a:r>
              <a:rPr lang="en-US" sz="3200" dirty="0" smtClean="0">
                <a:cs typeface="Mistral"/>
              </a:rPr>
              <a:t>v</a:t>
            </a:r>
            <a:r>
              <a:rPr lang="en-US" sz="3200" dirty="0" smtClean="0"/>
              <a:t>, </a:t>
            </a:r>
            <a:r>
              <a:rPr lang="en-US" sz="4000" dirty="0" smtClean="0">
                <a:latin typeface="Mistral"/>
                <a:cs typeface="Mistral"/>
              </a:rPr>
              <a:t>l</a:t>
            </a:r>
            <a:r>
              <a:rPr lang="en-US" sz="3200" baseline="-25000" dirty="0"/>
              <a:t>i</a:t>
            </a:r>
            <a:r>
              <a:rPr lang="en-US" sz="3200" dirty="0" smtClean="0"/>
              <a:t>) ≤ d(v, x) + </a:t>
            </a:r>
            <a:r>
              <a:rPr lang="en-US" sz="3200" dirty="0" smtClean="0">
                <a:latin typeface="Symbol" charset="2"/>
                <a:cs typeface="Symbol" charset="2"/>
              </a:rPr>
              <a:t>e</a:t>
            </a:r>
            <a:r>
              <a:rPr lang="en-US" sz="3200" dirty="0" smtClean="0"/>
              <a:t> for all </a:t>
            </a:r>
            <a:r>
              <a:rPr lang="en-US" sz="3200" dirty="0" err="1" smtClean="0"/>
              <a:t>i</a:t>
            </a:r>
            <a:endParaRPr lang="en-US" sz="3200" dirty="0" smtClean="0"/>
          </a:p>
          <a:p>
            <a:r>
              <a:rPr lang="en-US" sz="3200" dirty="0"/>
              <a:t> </a:t>
            </a:r>
            <a:r>
              <a:rPr lang="en-US" sz="3200" dirty="0" smtClean="0"/>
              <a:t>                 and all x not in </a:t>
            </a:r>
            <a:r>
              <a:rPr lang="en-US" sz="3200" dirty="0" smtClean="0">
                <a:latin typeface="Symbol" charset="2"/>
                <a:cs typeface="Symbol" charset="2"/>
              </a:rPr>
              <a:t>s</a:t>
            </a:r>
            <a:endParaRPr lang="en-US" sz="3200" dirty="0" smtClean="0"/>
          </a:p>
          <a:p>
            <a:endParaRPr lang="en-US" sz="3200" dirty="0"/>
          </a:p>
          <a:p>
            <a:r>
              <a:rPr lang="en-US" sz="3200" dirty="0" smtClean="0"/>
              <a:t>v is the </a:t>
            </a:r>
            <a:r>
              <a:rPr lang="en-US" sz="3200" dirty="0" smtClean="0">
                <a:latin typeface="Symbol" charset="2"/>
                <a:cs typeface="Symbol" charset="2"/>
              </a:rPr>
              <a:t>e</a:t>
            </a:r>
            <a:r>
              <a:rPr lang="en-US" sz="3200" dirty="0" smtClean="0"/>
              <a:t>-weak witness</a:t>
            </a:r>
            <a:endParaRPr lang="en-US" sz="3200" dirty="0"/>
          </a:p>
        </p:txBody>
      </p:sp>
      <p:sp>
        <p:nvSpPr>
          <p:cNvPr id="3" name="TextBox 2"/>
          <p:cNvSpPr txBox="1"/>
          <p:nvPr/>
        </p:nvSpPr>
        <p:spPr>
          <a:xfrm>
            <a:off x="554471" y="421446"/>
            <a:ext cx="7959198" cy="2062103"/>
          </a:xfrm>
          <a:prstGeom prst="rect">
            <a:avLst/>
          </a:prstGeom>
          <a:noFill/>
        </p:spPr>
        <p:txBody>
          <a:bodyPr wrap="square" rtlCol="0">
            <a:spAutoFit/>
          </a:bodyPr>
          <a:lstStyle/>
          <a:p>
            <a:r>
              <a:rPr lang="en-US" sz="3200" dirty="0" smtClean="0"/>
              <a:t>Weak witness complex:</a:t>
            </a:r>
          </a:p>
          <a:p>
            <a:endParaRPr lang="en-US" sz="3200" dirty="0"/>
          </a:p>
          <a:p>
            <a:r>
              <a:rPr lang="en-US" sz="3200" dirty="0" smtClean="0"/>
              <a:t>Let D = set of point cloud data points.</a:t>
            </a:r>
            <a:endParaRPr lang="en-US" sz="3200" dirty="0"/>
          </a:p>
          <a:p>
            <a:r>
              <a:rPr lang="en-US" sz="3200" dirty="0" smtClean="0"/>
              <a:t>Choose </a:t>
            </a:r>
            <a:r>
              <a:rPr lang="en-US" sz="3200" dirty="0" smtClean="0">
                <a:solidFill>
                  <a:srgbClr val="FF0000"/>
                </a:solidFill>
              </a:rPr>
              <a:t>L</a:t>
            </a:r>
            <a:r>
              <a:rPr lang="en-US" sz="3200" dirty="0" smtClean="0"/>
              <a:t>      D,  </a:t>
            </a:r>
            <a:r>
              <a:rPr lang="en-US" sz="3200" dirty="0" smtClean="0">
                <a:solidFill>
                  <a:srgbClr val="FF0000"/>
                </a:solidFill>
              </a:rPr>
              <a:t>L</a:t>
            </a:r>
            <a:r>
              <a:rPr lang="en-US" sz="3200" dirty="0" smtClean="0"/>
              <a:t> = set of landmark points.</a:t>
            </a:r>
          </a:p>
        </p:txBody>
      </p:sp>
      <p:sp>
        <p:nvSpPr>
          <p:cNvPr id="4" name="TextBox 3"/>
          <p:cNvSpPr txBox="1"/>
          <p:nvPr/>
        </p:nvSpPr>
        <p:spPr>
          <a:xfrm rot="5400000">
            <a:off x="2274816" y="1839566"/>
            <a:ext cx="337791" cy="584776"/>
          </a:xfrm>
          <a:prstGeom prst="rect">
            <a:avLst/>
          </a:prstGeom>
          <a:noFill/>
        </p:spPr>
        <p:txBody>
          <a:bodyPr wrap="square" rtlCol="0">
            <a:spAutoFit/>
          </a:bodyPr>
          <a:lstStyle/>
          <a:p>
            <a:r>
              <a:rPr lang="en-US" sz="3200" dirty="0" smtClean="0"/>
              <a:t>U</a:t>
            </a:r>
          </a:p>
        </p:txBody>
      </p:sp>
      <p:grpSp>
        <p:nvGrpSpPr>
          <p:cNvPr id="5" name="Group 4"/>
          <p:cNvGrpSpPr/>
          <p:nvPr/>
        </p:nvGrpSpPr>
        <p:grpSpPr>
          <a:xfrm>
            <a:off x="4959658" y="4064590"/>
            <a:ext cx="4400620" cy="1755648"/>
            <a:chOff x="1122356" y="1227496"/>
            <a:chExt cx="4400620" cy="1755648"/>
          </a:xfrm>
        </p:grpSpPr>
        <p:pic>
          <p:nvPicPr>
            <p:cNvPr id="6" name="Picture 5" descr="0simplexA.eps"/>
            <p:cNvPicPr>
              <a:picLocks noChangeAspect="1"/>
            </p:cNvPicPr>
            <p:nvPr/>
          </p:nvPicPr>
          <p:blipFill rotWithShape="1">
            <a:blip r:embed="rId2">
              <a:extLst>
                <a:ext uri="{28A0092B-C50C-407E-A947-70E740481C1C}">
                  <a14:useLocalDpi xmlns:a14="http://schemas.microsoft.com/office/drawing/2010/main" val="0"/>
                </a:ext>
              </a:extLst>
            </a:blip>
            <a:srcRect l="34098" t="1" r="31254" b="48416"/>
            <a:stretch/>
          </p:blipFill>
          <p:spPr>
            <a:xfrm>
              <a:off x="3291840" y="1227496"/>
              <a:ext cx="2231136" cy="1755648"/>
            </a:xfrm>
            <a:prstGeom prst="rect">
              <a:avLst/>
            </a:prstGeom>
          </p:spPr>
        </p:pic>
        <p:grpSp>
          <p:nvGrpSpPr>
            <p:cNvPr id="7" name="Group 6"/>
            <p:cNvGrpSpPr/>
            <p:nvPr/>
          </p:nvGrpSpPr>
          <p:grpSpPr>
            <a:xfrm>
              <a:off x="1122356" y="1617627"/>
              <a:ext cx="1126803" cy="1310360"/>
              <a:chOff x="1122356" y="1617627"/>
              <a:chExt cx="1126803" cy="1310360"/>
            </a:xfrm>
            <a:solidFill>
              <a:srgbClr val="660066"/>
            </a:solidFill>
          </p:grpSpPr>
          <p:sp>
            <p:nvSpPr>
              <p:cNvPr id="11" name="Oval 10"/>
              <p:cNvSpPr>
                <a:spLocks noChangeAspect="1"/>
              </p:cNvSpPr>
              <p:nvPr/>
            </p:nvSpPr>
            <p:spPr>
              <a:xfrm>
                <a:off x="1122356" y="26536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a:spLocks noChangeAspect="1"/>
              </p:cNvSpPr>
              <p:nvPr/>
            </p:nvSpPr>
            <p:spPr>
              <a:xfrm>
                <a:off x="1974839" y="2073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128227" y="1617627"/>
                <a:ext cx="274320" cy="274320"/>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Oval 7"/>
            <p:cNvSpPr>
              <a:spLocks noChangeAspect="1"/>
            </p:cNvSpPr>
            <p:nvPr/>
          </p:nvSpPr>
          <p:spPr>
            <a:xfrm>
              <a:off x="3897263" y="1227496"/>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4370170" y="19785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370170" y="1480467"/>
              <a:ext cx="274320" cy="27432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26957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00" y="143685"/>
            <a:ext cx="8988199" cy="11356955"/>
          </a:xfrm>
          <a:prstGeom prst="rect">
            <a:avLst/>
          </a:prstGeom>
        </p:spPr>
        <p:txBody>
          <a:bodyPr wrap="square">
            <a:spAutoFit/>
          </a:bodyPr>
          <a:lstStyle/>
          <a:p>
            <a:r>
              <a:rPr lang="en-US" sz="2400" dirty="0" err="1"/>
              <a:t>Tamal</a:t>
            </a:r>
            <a:r>
              <a:rPr lang="en-US" sz="2400" dirty="0"/>
              <a:t> K. </a:t>
            </a:r>
            <a:r>
              <a:rPr lang="en-US" sz="2400" dirty="0" err="1"/>
              <a:t>Dey</a:t>
            </a:r>
            <a:r>
              <a:rPr lang="en-US" sz="2400" dirty="0"/>
              <a:t> </a:t>
            </a:r>
            <a:r>
              <a:rPr lang="en-US" sz="2400" dirty="0" smtClean="0">
                <a:hlinkClick r:id="rId2"/>
              </a:rPr>
              <a:t>http</a:t>
            </a:r>
            <a:r>
              <a:rPr lang="en-US" sz="2400" dirty="0">
                <a:hlinkClick r:id="rId2"/>
              </a:rPr>
              <a:t>://www.cse.ohio-state.edu/~tamaldey/</a:t>
            </a:r>
            <a:r>
              <a:rPr lang="en-US" sz="2400" dirty="0"/>
              <a:t> </a:t>
            </a:r>
            <a:br>
              <a:rPr lang="en-US" sz="2400" dirty="0"/>
            </a:br>
            <a:r>
              <a:rPr lang="en-US" dirty="0"/>
              <a:t/>
            </a:r>
            <a:br>
              <a:rPr lang="en-US" dirty="0"/>
            </a:br>
            <a:r>
              <a:rPr lang="en-US" sz="2400" b="1" dirty="0"/>
              <a:t>Graph Induced Complex: A Data </a:t>
            </a:r>
            <a:r>
              <a:rPr lang="en-US" sz="2400" b="1" dirty="0" err="1"/>
              <a:t>Sparsifier</a:t>
            </a:r>
            <a:r>
              <a:rPr lang="en-US" sz="2400" b="1" dirty="0"/>
              <a:t> for Homology </a:t>
            </a:r>
            <a:r>
              <a:rPr lang="en-US" sz="2400" b="1" dirty="0" smtClean="0"/>
              <a:t>Inference</a:t>
            </a:r>
          </a:p>
          <a:p>
            <a:r>
              <a:rPr lang="en-US" sz="2400" dirty="0" smtClean="0"/>
              <a:t>Video:  </a:t>
            </a:r>
            <a:r>
              <a:rPr lang="en-US" sz="2400" dirty="0" smtClean="0">
                <a:hlinkClick r:id="rId3"/>
              </a:rPr>
              <a:t>http</a:t>
            </a:r>
            <a:r>
              <a:rPr lang="en-US" sz="2400" dirty="0">
                <a:hlinkClick r:id="rId3"/>
              </a:rPr>
              <a:t>://www.ima.umn.edu/videos/?</a:t>
            </a:r>
            <a:r>
              <a:rPr lang="en-US" sz="2400" dirty="0" smtClean="0">
                <a:hlinkClick r:id="rId3"/>
              </a:rPr>
              <a:t>id=2497</a:t>
            </a:r>
            <a:endParaRPr lang="en-US" sz="2400" dirty="0" smtClean="0"/>
          </a:p>
          <a:p>
            <a:r>
              <a:rPr lang="en-US" sz="2400" dirty="0" smtClean="0"/>
              <a:t>Slides</a:t>
            </a:r>
            <a:r>
              <a:rPr lang="en-US" sz="2400" dirty="0"/>
              <a:t>:  </a:t>
            </a:r>
            <a:r>
              <a:rPr lang="en-US" sz="2400" dirty="0">
                <a:hlinkClick r:id="rId4"/>
              </a:rPr>
              <a:t>http://web.cse.ohio-state.edu/~</a:t>
            </a:r>
            <a:r>
              <a:rPr lang="en-US" sz="2400" dirty="0" smtClean="0">
                <a:hlinkClick r:id="rId4"/>
              </a:rPr>
              <a:t>tamaldey/talk/GIC/GIC.pdf</a:t>
            </a:r>
            <a:endParaRPr lang="en-US" sz="2400" dirty="0" smtClean="0"/>
          </a:p>
          <a:p>
            <a:endParaRPr lang="en-US" dirty="0" smtClean="0"/>
          </a:p>
          <a:p>
            <a:r>
              <a:rPr lang="en-US" sz="2400" dirty="0" smtClean="0"/>
              <a:t>Paper</a:t>
            </a:r>
            <a:r>
              <a:rPr lang="en-US" sz="2400" dirty="0"/>
              <a:t>: </a:t>
            </a:r>
            <a:r>
              <a:rPr lang="en-US" sz="2400" dirty="0">
                <a:hlinkClick r:id="rId5"/>
              </a:rPr>
              <a:t>http://web.cse.ohio-state.edu/~</a:t>
            </a:r>
            <a:r>
              <a:rPr lang="en-US" sz="2400" dirty="0" smtClean="0">
                <a:hlinkClick r:id="rId5"/>
              </a:rPr>
              <a:t>tamaldey/paper/GIC/GIC.pdf</a:t>
            </a:r>
            <a:endParaRPr lang="en-US" sz="2400" dirty="0" smtClean="0"/>
          </a:p>
          <a:p>
            <a:r>
              <a:rPr lang="en-US" sz="2400" dirty="0" smtClean="0"/>
              <a:t>Graph </a:t>
            </a:r>
            <a:r>
              <a:rPr lang="en-US" sz="2400" dirty="0"/>
              <a:t>Induced Complex on Point Data T. K. </a:t>
            </a:r>
            <a:r>
              <a:rPr lang="en-US" sz="2400" dirty="0" err="1"/>
              <a:t>Dey</a:t>
            </a:r>
            <a:r>
              <a:rPr lang="en-US" sz="2400" dirty="0"/>
              <a:t>,  F. Fan, and Y. </a:t>
            </a:r>
            <a:r>
              <a:rPr lang="en-US" sz="2400" dirty="0" smtClean="0"/>
              <a:t>Wang, </a:t>
            </a:r>
          </a:p>
          <a:p>
            <a:r>
              <a:rPr lang="en-US" sz="2400" dirty="0" smtClean="0"/>
              <a:t>(</a:t>
            </a:r>
            <a:r>
              <a:rPr lang="en-US" sz="2400" dirty="0" err="1"/>
              <a:t>SoCG</a:t>
            </a:r>
            <a:r>
              <a:rPr lang="en-US" sz="2400" dirty="0"/>
              <a:t> 2013) Proc. 29th </a:t>
            </a:r>
            <a:r>
              <a:rPr lang="en-US" sz="2400" dirty="0" err="1"/>
              <a:t>Annu</a:t>
            </a:r>
            <a:r>
              <a:rPr lang="en-US" sz="2400" dirty="0"/>
              <a:t>. </a:t>
            </a:r>
            <a:r>
              <a:rPr lang="en-US" sz="2400" dirty="0" err="1"/>
              <a:t>Sympos</a:t>
            </a:r>
            <a:r>
              <a:rPr lang="en-US" sz="2400" dirty="0"/>
              <a:t>. </a:t>
            </a:r>
            <a:r>
              <a:rPr lang="en-US" sz="2400" dirty="0" err="1"/>
              <a:t>Comput</a:t>
            </a:r>
            <a:r>
              <a:rPr lang="en-US" sz="2400" dirty="0"/>
              <a:t>. Geom. </a:t>
            </a:r>
            <a:r>
              <a:rPr lang="en-US" sz="2400" dirty="0" smtClean="0"/>
              <a:t>2013, 107-116.</a:t>
            </a:r>
          </a:p>
          <a:p>
            <a:endParaRPr lang="en-US" dirty="0"/>
          </a:p>
          <a:p>
            <a:r>
              <a:rPr lang="en-US" sz="2400" dirty="0" smtClean="0"/>
              <a:t>Website</a:t>
            </a:r>
            <a:r>
              <a:rPr lang="en-US" sz="2400" dirty="0"/>
              <a:t>:  </a:t>
            </a:r>
            <a:r>
              <a:rPr lang="en-US" sz="2400" dirty="0">
                <a:hlinkClick r:id="rId6"/>
              </a:rPr>
              <a:t>http://web.cse.ohio-state.edu/~</a:t>
            </a:r>
            <a:r>
              <a:rPr lang="en-US" sz="2400" dirty="0" smtClean="0">
                <a:hlinkClick r:id="rId6"/>
              </a:rPr>
              <a:t>tamaldey/GIC/gic.html</a:t>
            </a:r>
            <a:endParaRPr lang="en-US" sz="2400" dirty="0" smtClean="0"/>
          </a:p>
          <a:p>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The efficiency of extracting topological information from point data depends largely on the complex that is built on top of the data points. From a computational viewpoint, the most favored complexes for this purpose have so far been </a:t>
            </a:r>
            <a:r>
              <a:rPr lang="en-US" dirty="0" err="1"/>
              <a:t>Vietoris</a:t>
            </a:r>
            <a:r>
              <a:rPr lang="en-US" dirty="0"/>
              <a:t>-Rips and witness complexes. While the </a:t>
            </a:r>
            <a:r>
              <a:rPr lang="en-US" dirty="0" err="1"/>
              <a:t>Vietoris</a:t>
            </a:r>
            <a:r>
              <a:rPr lang="en-US" dirty="0"/>
              <a:t>-Rips complex is simple to compute and is a good vehicle for extracting topology of sampled spaces, its size is huge--particularly in high dimensions. The witness complex on the other hand enjoys a smaller size because of a subsampling, but fails to capture the topology in high dimensions unless imposed with extra structures. We investigate a complex called the {</a:t>
            </a:r>
            <a:r>
              <a:rPr lang="en-US" dirty="0" err="1"/>
              <a:t>em</a:t>
            </a:r>
            <a:r>
              <a:rPr lang="en-US" dirty="0"/>
              <a:t> graph induced complex} that, to some extent, enjoys the advantages of both. It works on a subsample but still retains the power of capturing the topology as the </a:t>
            </a:r>
            <a:r>
              <a:rPr lang="en-US" dirty="0" err="1"/>
              <a:t>Vietoris</a:t>
            </a:r>
            <a:r>
              <a:rPr lang="en-US" dirty="0"/>
              <a:t>-Rips complex. It only needs a graph connecting the original sample points from which it builds a complex on the subsample thus taming the size considerably. We show that, using the graph induced complex one can (</a:t>
            </a:r>
            <a:r>
              <a:rPr lang="en-US" dirty="0" err="1"/>
              <a:t>i</a:t>
            </a:r>
            <a:r>
              <a:rPr lang="en-US" dirty="0"/>
              <a:t>) infer the one dimensional homology of a manifold from a very lean subsample, (ii) reconstruct a surface in three dimension from a sparse subsample without computing Delaunay triangulations, (iii) infer the persistent homology groups of compact sets from a sufficiently dense sample. We provide experimental evidences in support of our theory.</a:t>
            </a:r>
          </a:p>
        </p:txBody>
      </p:sp>
      <p:pic>
        <p:nvPicPr>
          <p:cNvPr id="5" name="Picture 4"/>
          <p:cNvPicPr>
            <a:picLocks noChangeAspect="1"/>
          </p:cNvPicPr>
          <p:nvPr/>
        </p:nvPicPr>
        <p:blipFill>
          <a:blip r:embed="rId7"/>
          <a:stretch>
            <a:fillRect/>
          </a:stretch>
        </p:blipFill>
        <p:spPr>
          <a:xfrm>
            <a:off x="212152" y="4171518"/>
            <a:ext cx="8750808" cy="2603354"/>
          </a:xfrm>
          <a:prstGeom prst="rect">
            <a:avLst/>
          </a:prstGeom>
        </p:spPr>
      </p:pic>
    </p:spTree>
    <p:extLst>
      <p:ext uri="{BB962C8B-B14F-4D97-AF65-F5344CB8AC3E}">
        <p14:creationId xmlns:p14="http://schemas.microsoft.com/office/powerpoint/2010/main" val="23958561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1000" y="0"/>
            <a:ext cx="8373850" cy="6858000"/>
          </a:xfrm>
          <a:prstGeom prst="rect">
            <a:avLst/>
          </a:prstGeom>
        </p:spPr>
      </p:pic>
    </p:spTree>
    <p:extLst>
      <p:ext uri="{BB962C8B-B14F-4D97-AF65-F5344CB8AC3E}">
        <p14:creationId xmlns:p14="http://schemas.microsoft.com/office/powerpoint/2010/main" val="1058945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Connector 81"/>
          <p:cNvCxnSpPr/>
          <p:nvPr/>
        </p:nvCxnSpPr>
        <p:spPr>
          <a:xfrm>
            <a:off x="5545656" y="1645999"/>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4312999"/>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283984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25773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2839834"/>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305997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304303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2856750"/>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2560399"/>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284827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304300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30175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284825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2551902"/>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284824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3059910"/>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304297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285669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2594207"/>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838200" y="414867"/>
            <a:ext cx="7687733" cy="584775"/>
          </a:xfrm>
          <a:prstGeom prst="rect">
            <a:avLst/>
          </a:prstGeom>
          <a:noFill/>
        </p:spPr>
        <p:txBody>
          <a:bodyPr wrap="square" rtlCol="0">
            <a:spAutoFit/>
          </a:bodyPr>
          <a:lstStyle/>
          <a:p>
            <a:r>
              <a:rPr lang="en-US" sz="3200" dirty="0" smtClean="0"/>
              <a:t>Not period 2:</a:t>
            </a:r>
          </a:p>
        </p:txBody>
      </p:sp>
      <p:grpSp>
        <p:nvGrpSpPr>
          <p:cNvPr id="53" name="Group 52"/>
          <p:cNvGrpSpPr/>
          <p:nvPr/>
        </p:nvGrpSpPr>
        <p:grpSpPr>
          <a:xfrm>
            <a:off x="5557789" y="4317099"/>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1405467" y="1659516"/>
            <a:ext cx="2675447" cy="2802417"/>
            <a:chOff x="1405467" y="1659516"/>
            <a:chExt cx="2675447" cy="2802417"/>
          </a:xfrm>
        </p:grpSpPr>
        <p:cxnSp>
          <p:nvCxnSpPr>
            <p:cNvPr id="3" name="Straight Connector 2"/>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0" name="Group 9"/>
            <p:cNvGrpSpPr/>
            <p:nvPr/>
          </p:nvGrpSpPr>
          <p:grpSpPr>
            <a:xfrm>
              <a:off x="1525308" y="4331256"/>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1705230"/>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grpSp>
        <p:nvGrpSpPr>
          <p:cNvPr id="67" name="Group 66"/>
          <p:cNvGrpSpPr/>
          <p:nvPr/>
        </p:nvGrpSpPr>
        <p:grpSpPr>
          <a:xfrm>
            <a:off x="6057102" y="1689700"/>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997897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52700" y="873382"/>
            <a:ext cx="4038600" cy="3683000"/>
          </a:xfrm>
          <a:prstGeom prst="rect">
            <a:avLst/>
          </a:prstGeom>
        </p:spPr>
      </p:pic>
      <p:sp>
        <p:nvSpPr>
          <p:cNvPr id="4" name="TextBox 3"/>
          <p:cNvSpPr txBox="1"/>
          <p:nvPr/>
        </p:nvSpPr>
        <p:spPr>
          <a:xfrm>
            <a:off x="981325" y="288606"/>
            <a:ext cx="7287781" cy="584776"/>
          </a:xfrm>
          <a:prstGeom prst="rect">
            <a:avLst/>
          </a:prstGeom>
          <a:noFill/>
        </p:spPr>
        <p:txBody>
          <a:bodyPr wrap="square" rtlCol="0">
            <a:spAutoFit/>
          </a:bodyPr>
          <a:lstStyle/>
          <a:p>
            <a:r>
              <a:rPr lang="en-US" sz="3200" dirty="0" smtClean="0"/>
              <a:t>Witness Complexes</a:t>
            </a:r>
          </a:p>
        </p:txBody>
      </p:sp>
      <p:pic>
        <p:nvPicPr>
          <p:cNvPr id="5" name="Picture 4"/>
          <p:cNvPicPr>
            <a:picLocks noChangeAspect="1"/>
          </p:cNvPicPr>
          <p:nvPr/>
        </p:nvPicPr>
        <p:blipFill>
          <a:blip r:embed="rId3"/>
          <a:stretch>
            <a:fillRect/>
          </a:stretch>
        </p:blipFill>
        <p:spPr>
          <a:xfrm>
            <a:off x="0" y="4454660"/>
            <a:ext cx="9144000" cy="863054"/>
          </a:xfrm>
          <a:prstGeom prst="rect">
            <a:avLst/>
          </a:prstGeom>
        </p:spPr>
      </p:pic>
      <p:pic>
        <p:nvPicPr>
          <p:cNvPr id="6" name="Picture 5"/>
          <p:cNvPicPr>
            <a:picLocks noChangeAspect="1"/>
          </p:cNvPicPr>
          <p:nvPr/>
        </p:nvPicPr>
        <p:blipFill>
          <a:blip r:embed="rId4"/>
          <a:stretch>
            <a:fillRect/>
          </a:stretch>
        </p:blipFill>
        <p:spPr>
          <a:xfrm>
            <a:off x="0" y="5655282"/>
            <a:ext cx="9144000" cy="482577"/>
          </a:xfrm>
          <a:prstGeom prst="rect">
            <a:avLst/>
          </a:prstGeom>
        </p:spPr>
      </p:pic>
    </p:spTree>
    <p:extLst>
      <p:ext uri="{BB962C8B-B14F-4D97-AF65-F5344CB8AC3E}">
        <p14:creationId xmlns:p14="http://schemas.microsoft.com/office/powerpoint/2010/main" val="25048394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1325" y="288606"/>
            <a:ext cx="7287781" cy="584776"/>
          </a:xfrm>
          <a:prstGeom prst="rect">
            <a:avLst/>
          </a:prstGeom>
          <a:noFill/>
        </p:spPr>
        <p:txBody>
          <a:bodyPr wrap="square" rtlCol="0">
            <a:spAutoFit/>
          </a:bodyPr>
          <a:lstStyle/>
          <a:p>
            <a:r>
              <a:rPr lang="en-US" sz="3200" dirty="0" smtClean="0"/>
              <a:t>Witness Complexes</a:t>
            </a:r>
          </a:p>
        </p:txBody>
      </p:sp>
      <p:pic>
        <p:nvPicPr>
          <p:cNvPr id="2" name="Picture 1"/>
          <p:cNvPicPr>
            <a:picLocks noChangeAspect="1"/>
          </p:cNvPicPr>
          <p:nvPr/>
        </p:nvPicPr>
        <p:blipFill>
          <a:blip r:embed="rId2"/>
          <a:stretch>
            <a:fillRect/>
          </a:stretch>
        </p:blipFill>
        <p:spPr>
          <a:xfrm>
            <a:off x="2698750" y="833090"/>
            <a:ext cx="3746500" cy="3835400"/>
          </a:xfrm>
          <a:prstGeom prst="rect">
            <a:avLst/>
          </a:prstGeom>
        </p:spPr>
      </p:pic>
      <p:pic>
        <p:nvPicPr>
          <p:cNvPr id="5" name="Picture 4"/>
          <p:cNvPicPr>
            <a:picLocks noChangeAspect="1"/>
          </p:cNvPicPr>
          <p:nvPr/>
        </p:nvPicPr>
        <p:blipFill>
          <a:blip r:embed="rId3"/>
          <a:stretch>
            <a:fillRect/>
          </a:stretch>
        </p:blipFill>
        <p:spPr>
          <a:xfrm>
            <a:off x="0" y="4454660"/>
            <a:ext cx="9144000" cy="863054"/>
          </a:xfrm>
          <a:prstGeom prst="rect">
            <a:avLst/>
          </a:prstGeom>
        </p:spPr>
      </p:pic>
      <p:pic>
        <p:nvPicPr>
          <p:cNvPr id="6" name="Picture 5"/>
          <p:cNvPicPr>
            <a:picLocks noChangeAspect="1"/>
          </p:cNvPicPr>
          <p:nvPr/>
        </p:nvPicPr>
        <p:blipFill>
          <a:blip r:embed="rId4"/>
          <a:stretch>
            <a:fillRect/>
          </a:stretch>
        </p:blipFill>
        <p:spPr>
          <a:xfrm>
            <a:off x="0" y="5655282"/>
            <a:ext cx="9144000" cy="482577"/>
          </a:xfrm>
          <a:prstGeom prst="rect">
            <a:avLst/>
          </a:prstGeom>
        </p:spPr>
      </p:pic>
    </p:spTree>
    <p:extLst>
      <p:ext uri="{BB962C8B-B14F-4D97-AF65-F5344CB8AC3E}">
        <p14:creationId xmlns:p14="http://schemas.microsoft.com/office/powerpoint/2010/main" val="58921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15522" y="3733931"/>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1405467" y="6404347"/>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1486728" y="37339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4" name="Oval 23"/>
          <p:cNvSpPr/>
          <p:nvPr/>
        </p:nvSpPr>
        <p:spPr>
          <a:xfrm>
            <a:off x="1639128" y="38863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5" name="Oval 24"/>
          <p:cNvSpPr/>
          <p:nvPr/>
        </p:nvSpPr>
        <p:spPr>
          <a:xfrm>
            <a:off x="1791528" y="40387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6" name="Oval 25"/>
          <p:cNvSpPr/>
          <p:nvPr/>
        </p:nvSpPr>
        <p:spPr>
          <a:xfrm>
            <a:off x="1943928" y="4191131"/>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7" name="Oval 26"/>
          <p:cNvSpPr/>
          <p:nvPr/>
        </p:nvSpPr>
        <p:spPr>
          <a:xfrm>
            <a:off x="1588308" y="43435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8" name="Oval 27"/>
          <p:cNvSpPr/>
          <p:nvPr/>
        </p:nvSpPr>
        <p:spPr>
          <a:xfrm>
            <a:off x="1740708" y="44959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29" name="Oval 28"/>
          <p:cNvSpPr/>
          <p:nvPr/>
        </p:nvSpPr>
        <p:spPr>
          <a:xfrm>
            <a:off x="1893108" y="4648331"/>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529021" y="48007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1" name="Oval 30"/>
          <p:cNvSpPr/>
          <p:nvPr/>
        </p:nvSpPr>
        <p:spPr>
          <a:xfrm>
            <a:off x="1681421" y="49531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2" name="Oval 31"/>
          <p:cNvSpPr/>
          <p:nvPr/>
        </p:nvSpPr>
        <p:spPr>
          <a:xfrm>
            <a:off x="1833821" y="5105531"/>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3" name="Oval 32"/>
          <p:cNvSpPr/>
          <p:nvPr/>
        </p:nvSpPr>
        <p:spPr>
          <a:xfrm>
            <a:off x="1486668" y="52579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4" name="Oval 33"/>
          <p:cNvSpPr/>
          <p:nvPr/>
        </p:nvSpPr>
        <p:spPr>
          <a:xfrm>
            <a:off x="1639068" y="54103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5" name="Oval 34"/>
          <p:cNvSpPr/>
          <p:nvPr/>
        </p:nvSpPr>
        <p:spPr>
          <a:xfrm>
            <a:off x="1791468" y="55627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6" name="Oval 35"/>
          <p:cNvSpPr/>
          <p:nvPr/>
        </p:nvSpPr>
        <p:spPr>
          <a:xfrm>
            <a:off x="1943868" y="5715131"/>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7" name="Oval 36"/>
          <p:cNvSpPr/>
          <p:nvPr/>
        </p:nvSpPr>
        <p:spPr>
          <a:xfrm>
            <a:off x="1579781" y="58675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8" name="Oval 37"/>
          <p:cNvSpPr/>
          <p:nvPr/>
        </p:nvSpPr>
        <p:spPr>
          <a:xfrm>
            <a:off x="1732181" y="60199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39" name="Oval 38"/>
          <p:cNvSpPr/>
          <p:nvPr/>
        </p:nvSpPr>
        <p:spPr>
          <a:xfrm>
            <a:off x="1884581" y="6172331"/>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1" name="TextBox 110"/>
          <p:cNvSpPr txBox="1"/>
          <p:nvPr/>
        </p:nvSpPr>
        <p:spPr>
          <a:xfrm>
            <a:off x="508000" y="-29927"/>
            <a:ext cx="7687733" cy="584775"/>
          </a:xfrm>
          <a:prstGeom prst="rect">
            <a:avLst/>
          </a:prstGeom>
          <a:noFill/>
        </p:spPr>
        <p:txBody>
          <a:bodyPr wrap="square" rtlCol="0">
            <a:spAutoFit/>
          </a:bodyPr>
          <a:lstStyle/>
          <a:p>
            <a:r>
              <a:rPr lang="en-US" sz="3200" dirty="0" smtClean="0"/>
              <a:t>Not period 2:</a:t>
            </a:r>
          </a:p>
        </p:txBody>
      </p:sp>
      <p:grpSp>
        <p:nvGrpSpPr>
          <p:cNvPr id="10" name="Group 9"/>
          <p:cNvGrpSpPr/>
          <p:nvPr/>
        </p:nvGrpSpPr>
        <p:grpSpPr>
          <a:xfrm>
            <a:off x="1525308" y="6405671"/>
            <a:ext cx="2519843" cy="1324"/>
            <a:chOff x="1526385" y="4338399"/>
            <a:chExt cx="2059507" cy="1324"/>
          </a:xfrm>
        </p:grpSpPr>
        <p:cxnSp>
          <p:nvCxnSpPr>
            <p:cNvPr id="109" name="Straight Connector 10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028761" y="3779645"/>
            <a:ext cx="1519691" cy="2627399"/>
            <a:chOff x="2028761" y="1705230"/>
            <a:chExt cx="1519691" cy="2627399"/>
          </a:xfrm>
        </p:grpSpPr>
        <p:cxnSp>
          <p:nvCxnSpPr>
            <p:cNvPr id="12" name="Straight Connector 11"/>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2" name="Group 1"/>
          <p:cNvGrpSpPr/>
          <p:nvPr/>
        </p:nvGrpSpPr>
        <p:grpSpPr>
          <a:xfrm>
            <a:off x="5418667" y="621492"/>
            <a:ext cx="2675447" cy="2815934"/>
            <a:chOff x="5418667" y="621492"/>
            <a:chExt cx="2675447" cy="2815934"/>
          </a:xfrm>
        </p:grpSpPr>
        <p:cxnSp>
          <p:nvCxnSpPr>
            <p:cNvPr id="82" name="Straight Connector 81"/>
            <p:cNvCxnSpPr/>
            <p:nvPr/>
          </p:nvCxnSpPr>
          <p:spPr>
            <a:xfrm>
              <a:off x="5545656" y="621492"/>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418667" y="328849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84" name="Oval 83"/>
            <p:cNvSpPr/>
            <p:nvPr/>
          </p:nvSpPr>
          <p:spPr>
            <a:xfrm>
              <a:off x="5499928" y="181533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5" name="Oval 84"/>
            <p:cNvSpPr/>
            <p:nvPr/>
          </p:nvSpPr>
          <p:spPr>
            <a:xfrm>
              <a:off x="5652328" y="155285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6" name="Oval 85"/>
            <p:cNvSpPr/>
            <p:nvPr/>
          </p:nvSpPr>
          <p:spPr>
            <a:xfrm>
              <a:off x="5804728" y="1815327"/>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7" name="Oval 86"/>
            <p:cNvSpPr/>
            <p:nvPr/>
          </p:nvSpPr>
          <p:spPr>
            <a:xfrm>
              <a:off x="5957128" y="2035463"/>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8" name="Oval 87"/>
            <p:cNvSpPr/>
            <p:nvPr/>
          </p:nvSpPr>
          <p:spPr>
            <a:xfrm>
              <a:off x="6109528" y="201852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9" name="Oval 88"/>
            <p:cNvSpPr/>
            <p:nvPr/>
          </p:nvSpPr>
          <p:spPr>
            <a:xfrm>
              <a:off x="6261928" y="1832243"/>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0" name="Oval 89"/>
            <p:cNvSpPr/>
            <p:nvPr/>
          </p:nvSpPr>
          <p:spPr>
            <a:xfrm>
              <a:off x="6414328" y="1535892"/>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1" name="Oval 90"/>
            <p:cNvSpPr/>
            <p:nvPr/>
          </p:nvSpPr>
          <p:spPr>
            <a:xfrm>
              <a:off x="6566728" y="1823764"/>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2" name="Oval 91"/>
            <p:cNvSpPr/>
            <p:nvPr/>
          </p:nvSpPr>
          <p:spPr>
            <a:xfrm>
              <a:off x="6719128" y="2018499"/>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3" name="Oval 92"/>
            <p:cNvSpPr/>
            <p:nvPr/>
          </p:nvSpPr>
          <p:spPr>
            <a:xfrm>
              <a:off x="6871528" y="199309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4" name="Oval 93"/>
            <p:cNvSpPr/>
            <p:nvPr/>
          </p:nvSpPr>
          <p:spPr>
            <a:xfrm>
              <a:off x="7023928" y="182374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5" name="Oval 94"/>
            <p:cNvSpPr/>
            <p:nvPr/>
          </p:nvSpPr>
          <p:spPr>
            <a:xfrm>
              <a:off x="7176328" y="1527395"/>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6" name="Oval 95"/>
            <p:cNvSpPr/>
            <p:nvPr/>
          </p:nvSpPr>
          <p:spPr>
            <a:xfrm>
              <a:off x="7328728" y="1823734"/>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7" name="Oval 96"/>
            <p:cNvSpPr/>
            <p:nvPr/>
          </p:nvSpPr>
          <p:spPr>
            <a:xfrm>
              <a:off x="7481128" y="2035403"/>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8" name="Oval 97"/>
            <p:cNvSpPr/>
            <p:nvPr/>
          </p:nvSpPr>
          <p:spPr>
            <a:xfrm>
              <a:off x="7633528" y="201846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99" name="Oval 98"/>
            <p:cNvSpPr/>
            <p:nvPr/>
          </p:nvSpPr>
          <p:spPr>
            <a:xfrm>
              <a:off x="7785928" y="183218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0" name="Oval 99"/>
            <p:cNvSpPr/>
            <p:nvPr/>
          </p:nvSpPr>
          <p:spPr>
            <a:xfrm>
              <a:off x="7938328" y="1569700"/>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53" name="Group 52"/>
            <p:cNvGrpSpPr/>
            <p:nvPr/>
          </p:nvGrpSpPr>
          <p:grpSpPr>
            <a:xfrm>
              <a:off x="5557789" y="3292592"/>
              <a:ext cx="2519843" cy="1324"/>
              <a:chOff x="1526385" y="4338399"/>
              <a:chExt cx="2059507" cy="1324"/>
            </a:xfrm>
          </p:grpSpPr>
          <p:cxnSp>
            <p:nvCxnSpPr>
              <p:cNvPr id="54" name="Straight Connector 53"/>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a:off x="6057102" y="665193"/>
              <a:ext cx="1519691" cy="2627399"/>
              <a:chOff x="2028761" y="1705230"/>
              <a:chExt cx="1519691" cy="2627399"/>
            </a:xfrm>
          </p:grpSpPr>
          <p:cxnSp>
            <p:nvCxnSpPr>
              <p:cNvPr id="68" name="Straight Connector 67"/>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cxnSp>
        <p:nvCxnSpPr>
          <p:cNvPr id="72" name="Straight Connector 71"/>
          <p:cNvCxnSpPr/>
          <p:nvPr/>
        </p:nvCxnSpPr>
        <p:spPr>
          <a:xfrm>
            <a:off x="5557127" y="3745695"/>
            <a:ext cx="0" cy="281593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430138" y="6412695"/>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4" name="Oval 73"/>
          <p:cNvSpPr/>
          <p:nvPr/>
        </p:nvSpPr>
        <p:spPr>
          <a:xfrm>
            <a:off x="5511399" y="4939542"/>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5" name="Oval 74"/>
          <p:cNvSpPr/>
          <p:nvPr/>
        </p:nvSpPr>
        <p:spPr>
          <a:xfrm>
            <a:off x="5663799" y="467705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6" name="Oval 75"/>
          <p:cNvSpPr/>
          <p:nvPr/>
        </p:nvSpPr>
        <p:spPr>
          <a:xfrm>
            <a:off x="5816199" y="4939530"/>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7" name="Oval 76"/>
          <p:cNvSpPr/>
          <p:nvPr/>
        </p:nvSpPr>
        <p:spPr>
          <a:xfrm>
            <a:off x="5977133" y="5149519"/>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8" name="Oval 77"/>
          <p:cNvSpPr/>
          <p:nvPr/>
        </p:nvSpPr>
        <p:spPr>
          <a:xfrm>
            <a:off x="5604512" y="514272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79" name="Oval 78"/>
          <p:cNvSpPr/>
          <p:nvPr/>
        </p:nvSpPr>
        <p:spPr>
          <a:xfrm>
            <a:off x="5756912" y="495644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0" name="Oval 79"/>
          <p:cNvSpPr/>
          <p:nvPr/>
        </p:nvSpPr>
        <p:spPr>
          <a:xfrm>
            <a:off x="5909312" y="4660095"/>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1" name="Oval 80"/>
          <p:cNvSpPr/>
          <p:nvPr/>
        </p:nvSpPr>
        <p:spPr>
          <a:xfrm>
            <a:off x="5579093" y="4947967"/>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1" name="Oval 100"/>
          <p:cNvSpPr/>
          <p:nvPr/>
        </p:nvSpPr>
        <p:spPr>
          <a:xfrm>
            <a:off x="5731493" y="5142702"/>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2" name="Oval 101"/>
          <p:cNvSpPr/>
          <p:nvPr/>
        </p:nvSpPr>
        <p:spPr>
          <a:xfrm>
            <a:off x="5883893" y="5117295"/>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3" name="Oval 102"/>
          <p:cNvSpPr/>
          <p:nvPr/>
        </p:nvSpPr>
        <p:spPr>
          <a:xfrm>
            <a:off x="5511339" y="4947949"/>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4" name="Oval 103"/>
          <p:cNvSpPr/>
          <p:nvPr/>
        </p:nvSpPr>
        <p:spPr>
          <a:xfrm>
            <a:off x="5663739" y="4651598"/>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5" name="Oval 104"/>
          <p:cNvSpPr/>
          <p:nvPr/>
        </p:nvSpPr>
        <p:spPr>
          <a:xfrm>
            <a:off x="5816139" y="4947937"/>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6" name="Oval 105"/>
          <p:cNvSpPr/>
          <p:nvPr/>
        </p:nvSpPr>
        <p:spPr>
          <a:xfrm>
            <a:off x="5968539" y="515960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7" name="Oval 106"/>
          <p:cNvSpPr/>
          <p:nvPr/>
        </p:nvSpPr>
        <p:spPr>
          <a:xfrm>
            <a:off x="5612919" y="514266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08" name="Oval 107"/>
          <p:cNvSpPr/>
          <p:nvPr/>
        </p:nvSpPr>
        <p:spPr>
          <a:xfrm>
            <a:off x="5765319" y="495638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10" name="Oval 109"/>
          <p:cNvSpPr/>
          <p:nvPr/>
        </p:nvSpPr>
        <p:spPr>
          <a:xfrm>
            <a:off x="5917719" y="4693903"/>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12" name="Group 111"/>
          <p:cNvGrpSpPr/>
          <p:nvPr/>
        </p:nvGrpSpPr>
        <p:grpSpPr>
          <a:xfrm>
            <a:off x="5569260" y="6416795"/>
            <a:ext cx="2519843" cy="1324"/>
            <a:chOff x="1526385" y="4338399"/>
            <a:chExt cx="2059507" cy="1324"/>
          </a:xfrm>
        </p:grpSpPr>
        <p:cxnSp>
          <p:nvCxnSpPr>
            <p:cNvPr id="118" name="Straight Connector 117"/>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p:nvGrpSpPr>
        <p:grpSpPr>
          <a:xfrm>
            <a:off x="6068573" y="3789396"/>
            <a:ext cx="1519691" cy="2627399"/>
            <a:chOff x="2028761" y="1705230"/>
            <a:chExt cx="1519691" cy="2627399"/>
          </a:xfrm>
        </p:grpSpPr>
        <p:cxnSp>
          <p:nvCxnSpPr>
            <p:cNvPr id="114" name="Straight Connector 113"/>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23" name="Group 122"/>
          <p:cNvGrpSpPr/>
          <p:nvPr/>
        </p:nvGrpSpPr>
        <p:grpSpPr>
          <a:xfrm>
            <a:off x="1391670" y="629366"/>
            <a:ext cx="2675447" cy="2802417"/>
            <a:chOff x="1405467" y="1659516"/>
            <a:chExt cx="2675447" cy="2802417"/>
          </a:xfrm>
        </p:grpSpPr>
        <p:cxnSp>
          <p:nvCxnSpPr>
            <p:cNvPr id="124" name="Straight Connector 123"/>
            <p:cNvCxnSpPr/>
            <p:nvPr/>
          </p:nvCxnSpPr>
          <p:spPr>
            <a:xfrm>
              <a:off x="1515522" y="1659516"/>
              <a:ext cx="0" cy="280241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1405467" y="4329932"/>
              <a:ext cx="2675447"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26" name="Oval 125"/>
            <p:cNvSpPr/>
            <p:nvPr/>
          </p:nvSpPr>
          <p:spPr>
            <a:xfrm>
              <a:off x="1486728" y="16595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7" name="Oval 126"/>
            <p:cNvSpPr/>
            <p:nvPr/>
          </p:nvSpPr>
          <p:spPr>
            <a:xfrm>
              <a:off x="1639128" y="18119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8" name="Oval 127"/>
            <p:cNvSpPr/>
            <p:nvPr/>
          </p:nvSpPr>
          <p:spPr>
            <a:xfrm>
              <a:off x="1791528" y="19643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29" name="Oval 128"/>
            <p:cNvSpPr/>
            <p:nvPr/>
          </p:nvSpPr>
          <p:spPr>
            <a:xfrm>
              <a:off x="1943928" y="2116716"/>
              <a:ext cx="91440" cy="91440"/>
            </a:xfrm>
            <a:prstGeom prst="ellipse">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0" name="Oval 129"/>
            <p:cNvSpPr/>
            <p:nvPr/>
          </p:nvSpPr>
          <p:spPr>
            <a:xfrm>
              <a:off x="2096328" y="22691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1" name="Oval 130"/>
            <p:cNvSpPr/>
            <p:nvPr/>
          </p:nvSpPr>
          <p:spPr>
            <a:xfrm>
              <a:off x="2248728" y="24215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2" name="Oval 131"/>
            <p:cNvSpPr/>
            <p:nvPr/>
          </p:nvSpPr>
          <p:spPr>
            <a:xfrm>
              <a:off x="2401128" y="2573916"/>
              <a:ext cx="91440" cy="91440"/>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3" name="Oval 132"/>
            <p:cNvSpPr/>
            <p:nvPr/>
          </p:nvSpPr>
          <p:spPr>
            <a:xfrm>
              <a:off x="2553528" y="27263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4" name="Oval 133"/>
            <p:cNvSpPr/>
            <p:nvPr/>
          </p:nvSpPr>
          <p:spPr>
            <a:xfrm>
              <a:off x="2705928" y="28787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5" name="Oval 134"/>
            <p:cNvSpPr/>
            <p:nvPr/>
          </p:nvSpPr>
          <p:spPr>
            <a:xfrm>
              <a:off x="2858328" y="3031116"/>
              <a:ext cx="91440" cy="9144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6" name="Oval 135"/>
            <p:cNvSpPr/>
            <p:nvPr/>
          </p:nvSpPr>
          <p:spPr>
            <a:xfrm>
              <a:off x="3010728" y="31835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7" name="Oval 136"/>
            <p:cNvSpPr/>
            <p:nvPr/>
          </p:nvSpPr>
          <p:spPr>
            <a:xfrm>
              <a:off x="3163128" y="33359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8" name="Oval 137"/>
            <p:cNvSpPr/>
            <p:nvPr/>
          </p:nvSpPr>
          <p:spPr>
            <a:xfrm>
              <a:off x="3315528" y="34883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39" name="Oval 138"/>
            <p:cNvSpPr/>
            <p:nvPr/>
          </p:nvSpPr>
          <p:spPr>
            <a:xfrm>
              <a:off x="3467928" y="3640716"/>
              <a:ext cx="91440" cy="91440"/>
            </a:xfrm>
            <a:prstGeom prst="ellipse">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0" name="Oval 139"/>
            <p:cNvSpPr/>
            <p:nvPr/>
          </p:nvSpPr>
          <p:spPr>
            <a:xfrm>
              <a:off x="3620328" y="37931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1" name="Oval 140"/>
            <p:cNvSpPr/>
            <p:nvPr/>
          </p:nvSpPr>
          <p:spPr>
            <a:xfrm>
              <a:off x="3772728" y="39455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142" name="Oval 141"/>
            <p:cNvSpPr/>
            <p:nvPr/>
          </p:nvSpPr>
          <p:spPr>
            <a:xfrm>
              <a:off x="3925128" y="4097916"/>
              <a:ext cx="91440" cy="9144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grpSp>
          <p:nvGrpSpPr>
            <p:cNvPr id="143" name="Group 142"/>
            <p:cNvGrpSpPr/>
            <p:nvPr/>
          </p:nvGrpSpPr>
          <p:grpSpPr>
            <a:xfrm>
              <a:off x="1525308" y="4331256"/>
              <a:ext cx="2519843" cy="1324"/>
              <a:chOff x="1526385" y="4338399"/>
              <a:chExt cx="2059507" cy="1324"/>
            </a:xfrm>
          </p:grpSpPr>
          <p:cxnSp>
            <p:nvCxnSpPr>
              <p:cNvPr id="149" name="Straight Connector 148"/>
              <p:cNvCxnSpPr/>
              <p:nvPr/>
            </p:nvCxnSpPr>
            <p:spPr>
              <a:xfrm>
                <a:off x="1526385" y="4338399"/>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351156" y="4339723"/>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174412" y="4338666"/>
                <a:ext cx="411480" cy="0"/>
              </a:xfrm>
              <a:prstGeom prst="line">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1940679" y="4338399"/>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2763509" y="4338666"/>
                <a:ext cx="411480" cy="0"/>
              </a:xfrm>
              <a:prstGeom prst="line">
                <a:avLst/>
              </a:prstGeom>
              <a:ln w="50800">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2028761" y="1705230"/>
              <a:ext cx="1519691" cy="2627399"/>
              <a:chOff x="2028761" y="1705230"/>
              <a:chExt cx="1519691" cy="2627399"/>
            </a:xfrm>
          </p:grpSpPr>
          <p:cxnSp>
            <p:nvCxnSpPr>
              <p:cNvPr id="145" name="Straight Connector 144"/>
              <p:cNvCxnSpPr/>
              <p:nvPr/>
            </p:nvCxnSpPr>
            <p:spPr>
              <a:xfrm flipH="1" flipV="1">
                <a:off x="2028761" y="1705236"/>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flipV="1">
                <a:off x="2532418" y="1705284"/>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flipV="1">
                <a:off x="3044795" y="1705230"/>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flipV="1">
                <a:off x="3548452" y="1705278"/>
                <a:ext cx="0" cy="2627345"/>
              </a:xfrm>
              <a:prstGeom prst="line">
                <a:avLst/>
              </a:prstGeom>
              <a:ln w="19050">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3650133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694267"/>
            <a:ext cx="6925733" cy="584775"/>
          </a:xfrm>
          <a:prstGeom prst="rect">
            <a:avLst/>
          </a:prstGeom>
          <a:noFill/>
        </p:spPr>
        <p:txBody>
          <a:bodyPr wrap="square" rtlCol="0">
            <a:spAutoFit/>
          </a:bodyPr>
          <a:lstStyle/>
          <a:p>
            <a:r>
              <a:rPr lang="en-US" sz="3200" dirty="0" smtClean="0"/>
              <a:t>Period 2</a:t>
            </a:r>
          </a:p>
        </p:txBody>
      </p:sp>
    </p:spTree>
    <p:extLst>
      <p:ext uri="{BB962C8B-B14F-4D97-AF65-F5344CB8AC3E}">
        <p14:creationId xmlns:p14="http://schemas.microsoft.com/office/powerpoint/2010/main" val="1566282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2750"/>
            <a:ext cx="8604250" cy="4031873"/>
          </a:xfrm>
          <a:prstGeom prst="rect">
            <a:avLst/>
          </a:prstGeom>
          <a:noFill/>
        </p:spPr>
        <p:txBody>
          <a:bodyPr wrap="square" rtlCol="0">
            <a:spAutoFit/>
          </a:bodyPr>
          <a:lstStyle/>
          <a:p>
            <a:r>
              <a:rPr lang="en-US" sz="3200" dirty="0" smtClean="0"/>
              <a:t>Persistence:</a:t>
            </a:r>
          </a:p>
          <a:p>
            <a:endParaRPr lang="en-US" sz="3200" dirty="0"/>
          </a:p>
          <a:p>
            <a:r>
              <a:rPr lang="en-US" sz="3200" dirty="0" smtClean="0"/>
              <a:t>For each of 7549 genes, create </a:t>
            </a:r>
          </a:p>
          <a:p>
            <a:endParaRPr lang="en-US" sz="3200" dirty="0" smtClean="0"/>
          </a:p>
          <a:p>
            <a:pPr algn="ctr"/>
            <a:r>
              <a:rPr lang="en-US" sz="3200" dirty="0" err="1" smtClean="0"/>
              <a:t>f</a:t>
            </a:r>
            <a:r>
              <a:rPr lang="en-US" sz="3200" baseline="-25000" dirty="0" err="1" smtClean="0"/>
              <a:t>k</a:t>
            </a:r>
            <a:r>
              <a:rPr lang="en-US" sz="3200" dirty="0" smtClean="0"/>
              <a:t>:   S</a:t>
            </a:r>
            <a:r>
              <a:rPr lang="en-US" sz="3200" baseline="30000" dirty="0" smtClean="0"/>
              <a:t>1</a:t>
            </a:r>
            <a:r>
              <a:rPr lang="en-US" sz="3200" dirty="0" smtClean="0"/>
              <a:t>  </a:t>
            </a:r>
            <a:r>
              <a:rPr lang="en-US" sz="3200" dirty="0" smtClean="0">
                <a:sym typeface="Wingdings"/>
              </a:rPr>
              <a:t>  R, k = 1, …, 7549</a:t>
            </a:r>
          </a:p>
          <a:p>
            <a:endParaRPr lang="en-US" sz="3200" dirty="0" smtClean="0"/>
          </a:p>
          <a:p>
            <a:pPr algn="r"/>
            <a:r>
              <a:rPr lang="en-US" sz="3200" dirty="0" err="1" smtClean="0"/>
              <a:t>f</a:t>
            </a:r>
            <a:r>
              <a:rPr lang="en-US" sz="3200" baseline="-25000" dirty="0" err="1" smtClean="0"/>
              <a:t>k</a:t>
            </a:r>
            <a:r>
              <a:rPr lang="en-US" sz="3200" baseline="-25000" dirty="0" smtClean="0"/>
              <a:t> </a:t>
            </a:r>
            <a:r>
              <a:rPr lang="en-US" sz="3200" dirty="0" smtClean="0"/>
              <a:t>(time point </a:t>
            </a:r>
            <a:r>
              <a:rPr lang="en-US" sz="3200" dirty="0" err="1" smtClean="0"/>
              <a:t>i</a:t>
            </a:r>
            <a:r>
              <a:rPr lang="en-US" sz="3200" dirty="0" smtClean="0"/>
              <a:t>) = amount of RNA at time point </a:t>
            </a:r>
            <a:r>
              <a:rPr lang="en-US" sz="3200" dirty="0" err="1" smtClean="0"/>
              <a:t>i</a:t>
            </a:r>
            <a:r>
              <a:rPr lang="en-US" sz="3200" dirty="0" smtClean="0"/>
              <a:t> for gene k</a:t>
            </a:r>
          </a:p>
        </p:txBody>
      </p:sp>
    </p:spTree>
    <p:extLst>
      <p:ext uri="{BB962C8B-B14F-4D97-AF65-F5344CB8AC3E}">
        <p14:creationId xmlns:p14="http://schemas.microsoft.com/office/powerpoint/2010/main" val="379527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3068</TotalTime>
  <Words>3357</Words>
  <Application>Microsoft Office PowerPoint</Application>
  <PresentationFormat>On-screen Show (4:3)</PresentationFormat>
  <Paragraphs>377</Paragraphs>
  <Slides>61</Slides>
  <Notes>9</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6" baseType="lpstr">
      <vt:lpstr>ＭＳ Ｐゴシック</vt:lpstr>
      <vt:lpstr>新細明體</vt:lpstr>
      <vt:lpstr>Arial</vt:lpstr>
      <vt:lpstr>Calibri</vt:lpstr>
      <vt:lpstr>Calibri Light</vt:lpstr>
      <vt:lpstr>CMBX12</vt:lpstr>
      <vt:lpstr>CMMI12</vt:lpstr>
      <vt:lpstr>CMR12</vt:lpstr>
      <vt:lpstr>CMR8</vt:lpstr>
      <vt:lpstr>Mistral</vt:lpstr>
      <vt:lpstr>msgothic</vt:lpstr>
      <vt:lpstr>Symbol</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The University of Iowa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Darcy, Isabel K</dc:creator>
  <cp:keywords/>
  <dc:description/>
  <cp:lastModifiedBy>Darcy, Isabel K</cp:lastModifiedBy>
  <cp:revision>31</cp:revision>
  <dcterms:created xsi:type="dcterms:W3CDTF">2015-04-14T01:56:55Z</dcterms:created>
  <dcterms:modified xsi:type="dcterms:W3CDTF">2017-02-16T19:00:14Z</dcterms:modified>
  <cp:category/>
</cp:coreProperties>
</file>