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2"/>
  </p:notesMasterIdLst>
  <p:sldIdLst>
    <p:sldId id="437" r:id="rId2"/>
    <p:sldId id="438" r:id="rId3"/>
    <p:sldId id="439" r:id="rId4"/>
    <p:sldId id="273" r:id="rId5"/>
    <p:sldId id="274" r:id="rId6"/>
    <p:sldId id="275" r:id="rId7"/>
    <p:sldId id="278" r:id="rId8"/>
    <p:sldId id="276" r:id="rId9"/>
    <p:sldId id="277" r:id="rId10"/>
    <p:sldId id="442" r:id="rId11"/>
    <p:sldId id="279" r:id="rId12"/>
    <p:sldId id="440" r:id="rId13"/>
    <p:sldId id="436" r:id="rId14"/>
    <p:sldId id="441" r:id="rId15"/>
    <p:sldId id="280" r:id="rId16"/>
    <p:sldId id="281" r:id="rId17"/>
    <p:sldId id="282" r:id="rId18"/>
    <p:sldId id="283" r:id="rId19"/>
    <p:sldId id="284" r:id="rId20"/>
    <p:sldId id="365" r:id="rId21"/>
    <p:sldId id="443" r:id="rId22"/>
    <p:sldId id="286" r:id="rId23"/>
    <p:sldId id="532" r:id="rId24"/>
    <p:sldId id="445" r:id="rId25"/>
    <p:sldId id="446" r:id="rId26"/>
    <p:sldId id="447" r:id="rId27"/>
    <p:sldId id="448" r:id="rId28"/>
    <p:sldId id="449" r:id="rId29"/>
    <p:sldId id="450" r:id="rId30"/>
    <p:sldId id="451" r:id="rId31"/>
    <p:sldId id="452" r:id="rId32"/>
    <p:sldId id="453" r:id="rId33"/>
    <p:sldId id="455" r:id="rId34"/>
    <p:sldId id="456" r:id="rId35"/>
    <p:sldId id="457" r:id="rId36"/>
    <p:sldId id="458" r:id="rId37"/>
    <p:sldId id="459" r:id="rId38"/>
    <p:sldId id="460" r:id="rId39"/>
    <p:sldId id="461" r:id="rId40"/>
    <p:sldId id="462" r:id="rId41"/>
    <p:sldId id="463" r:id="rId42"/>
    <p:sldId id="464" r:id="rId43"/>
    <p:sldId id="465" r:id="rId44"/>
    <p:sldId id="466" r:id="rId45"/>
    <p:sldId id="467" r:id="rId46"/>
    <p:sldId id="533" r:id="rId47"/>
    <p:sldId id="468" r:id="rId48"/>
    <p:sldId id="469" r:id="rId49"/>
    <p:sldId id="470" r:id="rId50"/>
    <p:sldId id="471" r:id="rId51"/>
    <p:sldId id="472" r:id="rId52"/>
    <p:sldId id="473" r:id="rId53"/>
    <p:sldId id="530" r:id="rId54"/>
    <p:sldId id="531" r:id="rId55"/>
    <p:sldId id="366" r:id="rId56"/>
    <p:sldId id="367" r:id="rId57"/>
    <p:sldId id="368" r:id="rId58"/>
    <p:sldId id="369" r:id="rId59"/>
    <p:sldId id="372" r:id="rId60"/>
    <p:sldId id="373" r:id="rId61"/>
    <p:sldId id="444" r:id="rId62"/>
    <p:sldId id="370" r:id="rId63"/>
    <p:sldId id="371" r:id="rId64"/>
    <p:sldId id="475" r:id="rId65"/>
    <p:sldId id="377" r:id="rId66"/>
    <p:sldId id="498" r:id="rId67"/>
    <p:sldId id="499" r:id="rId68"/>
    <p:sldId id="500" r:id="rId69"/>
    <p:sldId id="501" r:id="rId70"/>
    <p:sldId id="502" r:id="rId71"/>
    <p:sldId id="503" r:id="rId72"/>
    <p:sldId id="504" r:id="rId73"/>
    <p:sldId id="505" r:id="rId74"/>
    <p:sldId id="506" r:id="rId75"/>
    <p:sldId id="507" r:id="rId76"/>
    <p:sldId id="508" r:id="rId77"/>
    <p:sldId id="509" r:id="rId78"/>
    <p:sldId id="510" r:id="rId79"/>
    <p:sldId id="511" r:id="rId80"/>
    <p:sldId id="512" r:id="rId81"/>
    <p:sldId id="513" r:id="rId82"/>
    <p:sldId id="514" r:id="rId83"/>
    <p:sldId id="515" r:id="rId84"/>
    <p:sldId id="516" r:id="rId85"/>
    <p:sldId id="517" r:id="rId86"/>
    <p:sldId id="518" r:id="rId87"/>
    <p:sldId id="378" r:id="rId88"/>
    <p:sldId id="474" r:id="rId89"/>
    <p:sldId id="379" r:id="rId90"/>
    <p:sldId id="388" r:id="rId91"/>
    <p:sldId id="389" r:id="rId92"/>
    <p:sldId id="390" r:id="rId93"/>
    <p:sldId id="391" r:id="rId94"/>
    <p:sldId id="392" r:id="rId95"/>
    <p:sldId id="393" r:id="rId96"/>
    <p:sldId id="394" r:id="rId97"/>
    <p:sldId id="395" r:id="rId98"/>
    <p:sldId id="396" r:id="rId99"/>
    <p:sldId id="397" r:id="rId100"/>
    <p:sldId id="476" r:id="rId101"/>
    <p:sldId id="477" r:id="rId102"/>
    <p:sldId id="478" r:id="rId103"/>
    <p:sldId id="479" r:id="rId104"/>
    <p:sldId id="480" r:id="rId105"/>
    <p:sldId id="481" r:id="rId106"/>
    <p:sldId id="482" r:id="rId107"/>
    <p:sldId id="483" r:id="rId108"/>
    <p:sldId id="484" r:id="rId109"/>
    <p:sldId id="485" r:id="rId110"/>
    <p:sldId id="486" r:id="rId111"/>
    <p:sldId id="487" r:id="rId112"/>
    <p:sldId id="400" r:id="rId113"/>
    <p:sldId id="488" r:id="rId114"/>
    <p:sldId id="489" r:id="rId115"/>
    <p:sldId id="490" r:id="rId116"/>
    <p:sldId id="491" r:id="rId117"/>
    <p:sldId id="492" r:id="rId118"/>
    <p:sldId id="493" r:id="rId119"/>
    <p:sldId id="494" r:id="rId120"/>
    <p:sldId id="495" r:id="rId121"/>
    <p:sldId id="496" r:id="rId122"/>
    <p:sldId id="497" r:id="rId123"/>
    <p:sldId id="519" r:id="rId124"/>
    <p:sldId id="520" r:id="rId125"/>
    <p:sldId id="521" r:id="rId126"/>
    <p:sldId id="522" r:id="rId127"/>
    <p:sldId id="523" r:id="rId128"/>
    <p:sldId id="524" r:id="rId129"/>
    <p:sldId id="525" r:id="rId130"/>
    <p:sldId id="526" r:id="rId131"/>
    <p:sldId id="527" r:id="rId132"/>
    <p:sldId id="528" r:id="rId133"/>
    <p:sldId id="529" r:id="rId134"/>
    <p:sldId id="401" r:id="rId135"/>
    <p:sldId id="402" r:id="rId136"/>
    <p:sldId id="424" r:id="rId137"/>
    <p:sldId id="425" r:id="rId138"/>
    <p:sldId id="426" r:id="rId139"/>
    <p:sldId id="427" r:id="rId140"/>
    <p:sldId id="428" r:id="rId141"/>
    <p:sldId id="429" r:id="rId142"/>
    <p:sldId id="430" r:id="rId143"/>
    <p:sldId id="431" r:id="rId144"/>
    <p:sldId id="432" r:id="rId145"/>
    <p:sldId id="433" r:id="rId146"/>
    <p:sldId id="434" r:id="rId147"/>
    <p:sldId id="435" r:id="rId148"/>
    <p:sldId id="375" r:id="rId149"/>
    <p:sldId id="398" r:id="rId150"/>
    <p:sldId id="376" r:id="rId1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51" autoAdjust="0"/>
    <p:restoredTop sz="94660"/>
  </p:normalViewPr>
  <p:slideViewPr>
    <p:cSldViewPr snapToGrid="0">
      <p:cViewPr>
        <p:scale>
          <a:sx n="103" d="100"/>
          <a:sy n="103" d="100"/>
        </p:scale>
        <p:origin x="158" y="-288"/>
      </p:cViewPr>
      <p:guideLst>
        <p:guide orient="horz" pos="2160"/>
        <p:guide pos="2880"/>
      </p:guideLst>
    </p:cSldViewPr>
  </p:slideViewPr>
  <p:notesTextViewPr>
    <p:cViewPr>
      <p:scale>
        <a:sx n="1" d="1"/>
        <a:sy n="1" d="1"/>
      </p:scale>
      <p:origin x="0" y="0"/>
    </p:cViewPr>
  </p:notesTextViewPr>
  <p:sorterViewPr>
    <p:cViewPr varScale="1">
      <p:scale>
        <a:sx n="1" d="1"/>
        <a:sy n="1" d="1"/>
      </p:scale>
      <p:origin x="0" y="-556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3F687-9174-477F-A55B-C0A1E9831541}" type="datetimeFigureOut">
              <a:rPr lang="en-US" smtClean="0"/>
              <a:t>1/31/2017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AC008-90CC-4549-A890-B92169F1F735}" type="slidenum">
              <a:rPr lang="en-US" smtClean="0"/>
              <a:t>‹#›</a:t>
            </a:fld>
            <a:endParaRPr lang="en-US"/>
          </a:p>
        </p:txBody>
      </p:sp>
    </p:spTree>
    <p:extLst>
      <p:ext uri="{BB962C8B-B14F-4D97-AF65-F5344CB8AC3E}">
        <p14:creationId xmlns:p14="http://schemas.microsoft.com/office/powerpoint/2010/main" val="161962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DSGA decomposition of the original tumor vector into the Normal component its linear models fit onto the Healthy State Model and the Disease component vector of residuals.</a:t>
            </a:r>
          </a:p>
        </p:txBody>
      </p:sp>
    </p:spTree>
    <p:extLst>
      <p:ext uri="{BB962C8B-B14F-4D97-AF65-F5344CB8AC3E}">
        <p14:creationId xmlns:p14="http://schemas.microsoft.com/office/powerpoint/2010/main" val="2988660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since my very simple data is 2-dimensional, each point could represent an ordered pair of numbers.  For example, </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33</a:t>
            </a:fld>
            <a:endParaRPr lang="en-US"/>
          </a:p>
        </p:txBody>
      </p:sp>
    </p:spTree>
    <p:extLst>
      <p:ext uri="{BB962C8B-B14F-4D97-AF65-F5344CB8AC3E}">
        <p14:creationId xmlns:p14="http://schemas.microsoft.com/office/powerpoint/2010/main" val="1363106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points (1, 5), (1, 8), (2, 7).  These points could represent actual locations OR  each coordinate could represent a particular property. For example, if each point represents a different tumor cell, the first coordinate could represent the gene expression level of the gene coding for the protein ubiquitin hydrolase, while the 2</a:t>
            </a:r>
            <a:r>
              <a:rPr lang="en-US" baseline="30000" dirty="0" smtClean="0"/>
              <a:t>nd</a:t>
            </a:r>
            <a:r>
              <a:rPr lang="en-US" baseline="0" dirty="0" smtClean="0"/>
              <a:t> coordinate could represent the gene expression level of a different  gene.  Normally one models thousands of genes at once, Thus each point would have thousands of coordinates where each coordinate represents the expression level of a single gene.</a:t>
            </a:r>
          </a:p>
          <a:p>
            <a:endParaRPr lang="en-US" baseline="0" dirty="0" smtClean="0"/>
          </a:p>
          <a:p>
            <a:r>
              <a:rPr lang="en-US" dirty="0" smtClean="0"/>
              <a:t>The</a:t>
            </a:r>
            <a:r>
              <a:rPr lang="en-US" baseline="0" dirty="0" smtClean="0"/>
              <a:t> data points </a:t>
            </a:r>
            <a:r>
              <a:rPr lang="en-US" dirty="0" smtClean="0"/>
              <a:t> do</a:t>
            </a:r>
            <a:r>
              <a:rPr lang="en-US" baseline="0" dirty="0" smtClean="0"/>
              <a:t> not</a:t>
            </a:r>
            <a:r>
              <a:rPr lang="en-US" dirty="0" smtClean="0"/>
              <a:t> need to be described</a:t>
            </a:r>
            <a:r>
              <a:rPr lang="en-US" baseline="0" dirty="0" smtClean="0"/>
              <a:t> by numbers.  Often data is described by numbers but not always. </a:t>
            </a:r>
          </a:p>
          <a:p>
            <a:r>
              <a:rPr lang="en-US" dirty="0" smtClean="0"/>
              <a:t> </a:t>
            </a:r>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34</a:t>
            </a:fld>
            <a:endParaRPr lang="en-US"/>
          </a:p>
        </p:txBody>
      </p:sp>
    </p:spTree>
    <p:extLst>
      <p:ext uri="{BB962C8B-B14F-4D97-AF65-F5344CB8AC3E}">
        <p14:creationId xmlns:p14="http://schemas.microsoft.com/office/powerpoint/2010/main" val="961229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we could be descriptions.  The data can be in just about any format as long as we have a definition</a:t>
            </a:r>
            <a:r>
              <a:rPr lang="en-US" baseline="0" dirty="0" smtClean="0"/>
              <a:t> of closeness between the data points.</a:t>
            </a:r>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35</a:t>
            </a:fld>
            <a:endParaRPr lang="en-US"/>
          </a:p>
        </p:txBody>
      </p:sp>
    </p:spTree>
    <p:extLst>
      <p:ext uri="{BB962C8B-B14F-4D97-AF65-F5344CB8AC3E}">
        <p14:creationId xmlns:p14="http://schemas.microsoft.com/office/powerpoint/2010/main" val="1970762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two points are “close” ,</a:t>
            </a:r>
            <a:r>
              <a:rPr lang="en-US" baseline="0" dirty="0" smtClean="0"/>
              <a:t> we connect them with an edge</a:t>
            </a:r>
          </a:p>
          <a:p>
            <a:r>
              <a:rPr lang="en-US" dirty="0" smtClean="0"/>
              <a:t>I put quotes around close because we don’t have to use the standard Euclidean distance. Any idea of closeness that is relevant to your application will do.  For example correlation is often used.  We don’t even need an exact distance or an exact definition of distance, we just need to know when to connect 2 points</a:t>
            </a:r>
            <a:r>
              <a:rPr lang="en-US" baseline="0" dirty="0" smtClean="0"/>
              <a:t> with an edge.</a:t>
            </a:r>
          </a:p>
          <a:p>
            <a:endParaRPr lang="en-US" baseline="0" dirty="0" smtClean="0"/>
          </a:p>
          <a:p>
            <a:r>
              <a:rPr lang="en-US" baseline="0" dirty="0" smtClean="0"/>
              <a:t>The definition of closeness will depend upon the application.  For now let’s assume standard Euclidean distance.  </a:t>
            </a:r>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36</a:t>
            </a:fld>
            <a:endParaRPr lang="en-US"/>
          </a:p>
        </p:txBody>
      </p:sp>
    </p:spTree>
    <p:extLst>
      <p:ext uri="{BB962C8B-B14F-4D97-AF65-F5344CB8AC3E}">
        <p14:creationId xmlns:p14="http://schemas.microsoft.com/office/powerpoint/2010/main" val="743501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can measure (or</a:t>
            </a:r>
            <a:r>
              <a:rPr lang="en-US" baseline="0" dirty="0" smtClean="0"/>
              <a:t> calculate) the distance between two points to determine if they are “close”.  But we still need to define close.</a:t>
            </a:r>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37</a:t>
            </a:fld>
            <a:endParaRPr lang="en-US"/>
          </a:p>
        </p:txBody>
      </p:sp>
    </p:spTree>
    <p:extLst>
      <p:ext uri="{BB962C8B-B14F-4D97-AF65-F5344CB8AC3E}">
        <p14:creationId xmlns:p14="http://schemas.microsoft.com/office/powerpoint/2010/main" val="1514712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will connect every pair of vertices if their distance is less than 1.8 cm.  If the center of these points represent the 0-dimensional vertices, then this distance is less than our threshold, so we add an edge.  Similarly this pair of points satisfy our definition of close, so we add an edge</a:t>
            </a:r>
          </a:p>
          <a:p>
            <a:endParaRPr lang="en-US" baseline="0" dirty="0" smtClean="0"/>
          </a:p>
          <a:p>
            <a:r>
              <a:rPr lang="en-US" baseline="0" dirty="0" smtClean="0"/>
              <a:t>The distance between this pair of vertices is greater than 1.8, so we won’t connect them with an edge. Continuing to add edges between vertices whenever their distance is less than our threshold of 1.8cm, we now have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38</a:t>
            </a:fld>
            <a:endParaRPr lang="en-US"/>
          </a:p>
        </p:txBody>
      </p:sp>
    </p:spTree>
    <p:extLst>
      <p:ext uri="{BB962C8B-B14F-4D97-AF65-F5344CB8AC3E}">
        <p14:creationId xmlns:p14="http://schemas.microsoft.com/office/powerpoint/2010/main" val="1651849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one dimensional simplicial complex.  Note that we have clustered</a:t>
            </a:r>
            <a:r>
              <a:rPr lang="en-US" baseline="0" dirty="0" smtClean="0"/>
              <a:t> </a:t>
            </a:r>
            <a:r>
              <a:rPr lang="en-US" dirty="0" smtClean="0"/>
              <a:t> our data into five disjoint</a:t>
            </a:r>
            <a:r>
              <a:rPr lang="en-US" baseline="0" dirty="0" smtClean="0"/>
              <a:t> </a:t>
            </a:r>
            <a:r>
              <a:rPr lang="en-US" dirty="0" smtClean="0"/>
              <a:t>connected sets.  So this is one way to cluster our data – that is grouping our data points</a:t>
            </a:r>
            <a:r>
              <a:rPr lang="en-US" baseline="0" dirty="0" smtClean="0"/>
              <a:t> into disjoint sets based on some definition of similarity.  In this case, we have 5 clusters.</a:t>
            </a:r>
            <a:endParaRPr lang="en-US" dirty="0" smtClean="0"/>
          </a:p>
          <a:p>
            <a:endParaRPr lang="en-US" dirty="0" smtClean="0"/>
          </a:p>
          <a:p>
            <a:r>
              <a:rPr lang="en-US" dirty="0" smtClean="0"/>
              <a:t>We can now add higher dimensional simplices.</a:t>
            </a:r>
          </a:p>
        </p:txBody>
      </p:sp>
      <p:sp>
        <p:nvSpPr>
          <p:cNvPr id="4" name="Slide Number Placeholder 3"/>
          <p:cNvSpPr>
            <a:spLocks noGrp="1"/>
          </p:cNvSpPr>
          <p:nvPr>
            <p:ph type="sldNum" sz="quarter" idx="10"/>
          </p:nvPr>
        </p:nvSpPr>
        <p:spPr/>
        <p:txBody>
          <a:bodyPr/>
          <a:lstStyle/>
          <a:p>
            <a:fld id="{D69E9DB7-993A-C643-9AA4-1235EAC7C65C}" type="slidenum">
              <a:rPr lang="en-US" smtClean="0"/>
              <a:t>39</a:t>
            </a:fld>
            <a:endParaRPr lang="en-US"/>
          </a:p>
        </p:txBody>
      </p:sp>
    </p:spTree>
    <p:extLst>
      <p:ext uri="{BB962C8B-B14F-4D97-AF65-F5344CB8AC3E}">
        <p14:creationId xmlns:p14="http://schemas.microsoft.com/office/powerpoint/2010/main" val="4128594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one dimensional simplicial complex.  Note that we have clustered</a:t>
            </a:r>
            <a:r>
              <a:rPr lang="en-US" baseline="0" dirty="0" smtClean="0"/>
              <a:t> </a:t>
            </a:r>
            <a:r>
              <a:rPr lang="en-US" dirty="0" smtClean="0"/>
              <a:t> our data into five disjoint</a:t>
            </a:r>
            <a:r>
              <a:rPr lang="en-US" baseline="0" dirty="0" smtClean="0"/>
              <a:t> </a:t>
            </a:r>
            <a:r>
              <a:rPr lang="en-US" dirty="0" smtClean="0"/>
              <a:t>connected sets.  So this is one way to cluster our data – that is grouping our data points</a:t>
            </a:r>
            <a:r>
              <a:rPr lang="en-US" baseline="0" dirty="0" smtClean="0"/>
              <a:t> into disjoint sets based on some definition of similarity.  In this case, we have 5 clusters.</a:t>
            </a:r>
            <a:endParaRPr lang="en-US" dirty="0" smtClean="0"/>
          </a:p>
          <a:p>
            <a:endParaRPr lang="en-US" dirty="0" smtClean="0"/>
          </a:p>
          <a:p>
            <a:r>
              <a:rPr lang="en-US" dirty="0" smtClean="0"/>
              <a:t>We can now add higher dimensional simplices.</a:t>
            </a:r>
          </a:p>
        </p:txBody>
      </p:sp>
      <p:sp>
        <p:nvSpPr>
          <p:cNvPr id="4" name="Slide Number Placeholder 3"/>
          <p:cNvSpPr>
            <a:spLocks noGrp="1"/>
          </p:cNvSpPr>
          <p:nvPr>
            <p:ph type="sldNum" sz="quarter" idx="10"/>
          </p:nvPr>
        </p:nvSpPr>
        <p:spPr/>
        <p:txBody>
          <a:bodyPr/>
          <a:lstStyle/>
          <a:p>
            <a:fld id="{D69E9DB7-993A-C643-9AA4-1235EAC7C65C}" type="slidenum">
              <a:rPr lang="en-US" smtClean="0"/>
              <a:t>40</a:t>
            </a:fld>
            <a:endParaRPr lang="en-US"/>
          </a:p>
        </p:txBody>
      </p:sp>
    </p:spTree>
    <p:extLst>
      <p:ext uri="{BB962C8B-B14F-4D97-AF65-F5344CB8AC3E}">
        <p14:creationId xmlns:p14="http://schemas.microsoft.com/office/powerpoint/2010/main" val="516286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41</a:t>
            </a:fld>
            <a:endParaRPr lang="en-US"/>
          </a:p>
        </p:txBody>
      </p:sp>
    </p:spTree>
    <p:extLst>
      <p:ext uri="{BB962C8B-B14F-4D97-AF65-F5344CB8AC3E}">
        <p14:creationId xmlns:p14="http://schemas.microsoft.com/office/powerpoint/2010/main" val="2489078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 again by adding our 0-simplices,</a:t>
            </a:r>
            <a:r>
              <a:rPr lang="en-US" baseline="0" dirty="0" smtClean="0"/>
              <a:t> our data points.  I can indicate the threshold using a ball centered at my data point.  The diameter of the ball will be my threshold, so if two balls intersect then the distance between the vertices is less than the threshold,  so we connect the pair of vertices with an edge if and only if the balls intersect, so we can get edges after which we can then add all possible higher dimensional simplices.</a:t>
            </a:r>
          </a:p>
          <a:p>
            <a:endParaRPr lang="en-US" baseline="0" dirty="0" smtClean="0"/>
          </a:p>
          <a:p>
            <a:r>
              <a:rPr lang="en-US" baseline="0" dirty="0" smtClean="0"/>
              <a:t>Note how I grew my balls.  As the diameter increases, my threshold which is equal to my diameter increases.</a:t>
            </a:r>
          </a:p>
        </p:txBody>
      </p:sp>
      <p:sp>
        <p:nvSpPr>
          <p:cNvPr id="4" name="Slide Number Placeholder 3"/>
          <p:cNvSpPr>
            <a:spLocks noGrp="1"/>
          </p:cNvSpPr>
          <p:nvPr>
            <p:ph type="sldNum" sz="quarter" idx="10"/>
          </p:nvPr>
        </p:nvSpPr>
        <p:spPr/>
        <p:txBody>
          <a:bodyPr/>
          <a:lstStyle/>
          <a:p>
            <a:fld id="{D69E9DB7-993A-C643-9AA4-1235EAC7C65C}" type="slidenum">
              <a:rPr lang="en-US" smtClean="0"/>
              <a:t>42</a:t>
            </a:fld>
            <a:endParaRPr lang="en-US"/>
          </a:p>
        </p:txBody>
      </p:sp>
    </p:spTree>
    <p:extLst>
      <p:ext uri="{BB962C8B-B14F-4D97-AF65-F5344CB8AC3E}">
        <p14:creationId xmlns:p14="http://schemas.microsoft.com/office/powerpoint/2010/main" val="1066033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874504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one dimensional simplicial complex.  Note that we have clustered</a:t>
            </a:r>
            <a:r>
              <a:rPr lang="en-US" baseline="0" dirty="0" smtClean="0"/>
              <a:t> </a:t>
            </a:r>
            <a:r>
              <a:rPr lang="en-US" dirty="0" smtClean="0"/>
              <a:t> our data into five disjoint</a:t>
            </a:r>
            <a:r>
              <a:rPr lang="en-US" baseline="0" dirty="0" smtClean="0"/>
              <a:t> </a:t>
            </a:r>
            <a:r>
              <a:rPr lang="en-US" dirty="0" smtClean="0"/>
              <a:t>connected sets.  So this is one way to cluster our data – that is grouping our data points</a:t>
            </a:r>
            <a:r>
              <a:rPr lang="en-US" baseline="0" dirty="0" smtClean="0"/>
              <a:t> into disjoint sets based on some definition of similarity.  In this case, we have 5 clusters.</a:t>
            </a:r>
            <a:endParaRPr lang="en-US" dirty="0" smtClean="0"/>
          </a:p>
          <a:p>
            <a:endParaRPr lang="en-US" dirty="0" smtClean="0"/>
          </a:p>
          <a:p>
            <a:r>
              <a:rPr lang="en-US" dirty="0" smtClean="0"/>
              <a:t>We can now add higher dimensional simplices.</a:t>
            </a:r>
          </a:p>
        </p:txBody>
      </p:sp>
      <p:sp>
        <p:nvSpPr>
          <p:cNvPr id="4" name="Slide Number Placeholder 3"/>
          <p:cNvSpPr>
            <a:spLocks noGrp="1"/>
          </p:cNvSpPr>
          <p:nvPr>
            <p:ph type="sldNum" sz="quarter" idx="10"/>
          </p:nvPr>
        </p:nvSpPr>
        <p:spPr/>
        <p:txBody>
          <a:bodyPr/>
          <a:lstStyle/>
          <a:p>
            <a:fld id="{D69E9DB7-993A-C643-9AA4-1235EAC7C65C}" type="slidenum">
              <a:rPr lang="en-US" smtClean="0"/>
              <a:t>43</a:t>
            </a:fld>
            <a:endParaRPr lang="en-US"/>
          </a:p>
        </p:txBody>
      </p:sp>
    </p:spTree>
    <p:extLst>
      <p:ext uri="{BB962C8B-B14F-4D97-AF65-F5344CB8AC3E}">
        <p14:creationId xmlns:p14="http://schemas.microsoft.com/office/powerpoint/2010/main" val="1060020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one dimensional simplicial complex.  Note that we have clustered</a:t>
            </a:r>
            <a:r>
              <a:rPr lang="en-US" baseline="0" dirty="0" smtClean="0"/>
              <a:t> </a:t>
            </a:r>
            <a:r>
              <a:rPr lang="en-US" dirty="0" smtClean="0"/>
              <a:t> our data into five disjoint</a:t>
            </a:r>
            <a:r>
              <a:rPr lang="en-US" baseline="0" dirty="0" smtClean="0"/>
              <a:t> </a:t>
            </a:r>
            <a:r>
              <a:rPr lang="en-US" dirty="0" smtClean="0"/>
              <a:t>connected sets.  So this is one way to cluster our data – that is grouping our data points</a:t>
            </a:r>
            <a:r>
              <a:rPr lang="en-US" baseline="0" dirty="0" smtClean="0"/>
              <a:t> into disjoint sets based on some definition of similarity.  In this case, we have 5 clusters.</a:t>
            </a:r>
            <a:endParaRPr lang="en-US" dirty="0" smtClean="0"/>
          </a:p>
          <a:p>
            <a:endParaRPr lang="en-US" dirty="0" smtClean="0"/>
          </a:p>
          <a:p>
            <a:r>
              <a:rPr lang="en-US" dirty="0" smtClean="0"/>
              <a:t>We can now add higher dimensional simplices.</a:t>
            </a:r>
          </a:p>
        </p:txBody>
      </p:sp>
      <p:sp>
        <p:nvSpPr>
          <p:cNvPr id="4" name="Slide Number Placeholder 3"/>
          <p:cNvSpPr>
            <a:spLocks noGrp="1"/>
          </p:cNvSpPr>
          <p:nvPr>
            <p:ph type="sldNum" sz="quarter" idx="10"/>
          </p:nvPr>
        </p:nvSpPr>
        <p:spPr/>
        <p:txBody>
          <a:bodyPr/>
          <a:lstStyle/>
          <a:p>
            <a:fld id="{D69E9DB7-993A-C643-9AA4-1235EAC7C65C}" type="slidenum">
              <a:rPr lang="en-US" smtClean="0"/>
              <a:t>44</a:t>
            </a:fld>
            <a:endParaRPr lang="en-US"/>
          </a:p>
        </p:txBody>
      </p:sp>
    </p:spTree>
    <p:extLst>
      <p:ext uri="{BB962C8B-B14F-4D97-AF65-F5344CB8AC3E}">
        <p14:creationId xmlns:p14="http://schemas.microsoft.com/office/powerpoint/2010/main" val="4130499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compute the number of clusters for a variety of diameters.</a:t>
            </a:r>
          </a:p>
          <a:p>
            <a:r>
              <a:rPr lang="en-US" baseline="0" dirty="0" smtClean="0"/>
              <a:t>We start with 17 data points, so if the diameter is 0, we have 17 clusters.  Increasing the diameter, these 2 balls intersect so I now have 16 clusters.</a:t>
            </a:r>
          </a:p>
          <a:p>
            <a:r>
              <a:rPr lang="en-US" baseline="0" dirty="0" smtClean="0"/>
              <a:t>If we continue to increase the diameter, we will eventually create the complex we saw before with 5 clusters, </a:t>
            </a:r>
            <a:r>
              <a:rPr lang="en-US" baseline="0" dirty="0" err="1" smtClean="0"/>
              <a:t>etc</a:t>
            </a:r>
            <a:r>
              <a:rPr lang="en-US" baseline="0" dirty="0" smtClean="0"/>
              <a:t> until we only have one cluster left.  </a:t>
            </a:r>
          </a:p>
          <a:p>
            <a:r>
              <a:rPr lang="en-US" baseline="0" dirty="0" smtClean="0"/>
              <a:t>Eventually this entire page will be purple, but right now, we know have one component.  </a:t>
            </a:r>
          </a:p>
          <a:p>
            <a:endParaRPr lang="en-US" baseline="0" dirty="0" smtClean="0"/>
          </a:p>
          <a:p>
            <a:r>
              <a:rPr lang="en-US" baseline="0" dirty="0" smtClean="0"/>
              <a:t>To choose the threshold, one can determine how long a particular number of clusters lasts, for example for what set of radii do we have five clusters.  If we have five clusters for the largest set of radii, then have gives us  a good idea where to set the threshold and which </a:t>
            </a:r>
            <a:r>
              <a:rPr lang="en-US" sz="1200" dirty="0" smtClean="0">
                <a:solidFill>
                  <a:schemeClr val="tx1"/>
                </a:solidFill>
              </a:rPr>
              <a:t>simplicial </a:t>
            </a:r>
            <a:r>
              <a:rPr lang="en-US" baseline="0" dirty="0" smtClean="0"/>
              <a:t>complex best models our data.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have put links to better animations on my on my YouTube site which may better illustrate this persistence concept.  Next month, we will also talk much more about persistence during the live lectures for this course.  This is just a preliminary introduction.</a:t>
            </a:r>
          </a:p>
        </p:txBody>
      </p:sp>
      <p:sp>
        <p:nvSpPr>
          <p:cNvPr id="4" name="Slide Number Placeholder 3"/>
          <p:cNvSpPr>
            <a:spLocks noGrp="1"/>
          </p:cNvSpPr>
          <p:nvPr>
            <p:ph type="sldNum" sz="quarter" idx="10"/>
          </p:nvPr>
        </p:nvSpPr>
        <p:spPr/>
        <p:txBody>
          <a:bodyPr/>
          <a:lstStyle/>
          <a:p>
            <a:fld id="{D69E9DB7-993A-C643-9AA4-1235EAC7C65C}" type="slidenum">
              <a:rPr lang="en-US" smtClean="0"/>
              <a:t>45</a:t>
            </a:fld>
            <a:endParaRPr lang="en-US"/>
          </a:p>
        </p:txBody>
      </p:sp>
    </p:spTree>
    <p:extLst>
      <p:ext uri="{BB962C8B-B14F-4D97-AF65-F5344CB8AC3E}">
        <p14:creationId xmlns:p14="http://schemas.microsoft.com/office/powerpoint/2010/main" val="2470440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47</a:t>
            </a:fld>
            <a:endParaRPr lang="en-US"/>
          </a:p>
        </p:txBody>
      </p:sp>
    </p:spTree>
    <p:extLst>
      <p:ext uri="{BB962C8B-B14F-4D97-AF65-F5344CB8AC3E}">
        <p14:creationId xmlns:p14="http://schemas.microsoft.com/office/powerpoint/2010/main" val="2152276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compute the number of clusters for a variety of diameters.</a:t>
            </a:r>
          </a:p>
          <a:p>
            <a:r>
              <a:rPr lang="en-US" baseline="0" dirty="0" smtClean="0"/>
              <a:t>We start with 17 data points, so if the diameter is 0, we have 17 clusters.  Increasing the diameter, these 2 balls intersect so I now have 16 clusters.</a:t>
            </a:r>
          </a:p>
          <a:p>
            <a:r>
              <a:rPr lang="en-US" baseline="0" dirty="0" smtClean="0"/>
              <a:t>If we continue to increase the diameter, we will eventually create the complex we saw before with 5 clusters, </a:t>
            </a:r>
            <a:r>
              <a:rPr lang="en-US" baseline="0" dirty="0" err="1" smtClean="0"/>
              <a:t>etc</a:t>
            </a:r>
            <a:r>
              <a:rPr lang="en-US" baseline="0" dirty="0" smtClean="0"/>
              <a:t> until we only have one cluster left.  </a:t>
            </a:r>
          </a:p>
          <a:p>
            <a:r>
              <a:rPr lang="en-US" baseline="0" dirty="0" smtClean="0"/>
              <a:t>Eventually this entire page will be purple, but right now, we know have one component.  </a:t>
            </a:r>
          </a:p>
          <a:p>
            <a:endParaRPr lang="en-US" baseline="0" dirty="0" smtClean="0"/>
          </a:p>
          <a:p>
            <a:r>
              <a:rPr lang="en-US" baseline="0" dirty="0" smtClean="0"/>
              <a:t>To choose the threshold, one can determine how long a particular number of clusters lasts, for example for what set of radii do we have five clusters.  If we have five clusters for the largest set of radii, then have gives us  a good idea where to set the threshold and which </a:t>
            </a:r>
            <a:r>
              <a:rPr lang="en-US" sz="1200" dirty="0" smtClean="0">
                <a:solidFill>
                  <a:schemeClr val="tx1"/>
                </a:solidFill>
              </a:rPr>
              <a:t>simplicial </a:t>
            </a:r>
            <a:r>
              <a:rPr lang="en-US" baseline="0" dirty="0" smtClean="0"/>
              <a:t>complex best models our data.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have put links to better animations on my on my YouTube site which may better illustrate this persistence concept.  Next month, we will also talk much more about persistence during the live lectures for this course.  This is just a preliminary introduction.</a:t>
            </a:r>
          </a:p>
        </p:txBody>
      </p:sp>
      <p:sp>
        <p:nvSpPr>
          <p:cNvPr id="4" name="Slide Number Placeholder 3"/>
          <p:cNvSpPr>
            <a:spLocks noGrp="1"/>
          </p:cNvSpPr>
          <p:nvPr>
            <p:ph type="sldNum" sz="quarter" idx="10"/>
          </p:nvPr>
        </p:nvSpPr>
        <p:spPr/>
        <p:txBody>
          <a:bodyPr/>
          <a:lstStyle/>
          <a:p>
            <a:fld id="{D69E9DB7-993A-C643-9AA4-1235EAC7C65C}" type="slidenum">
              <a:rPr lang="en-US" smtClean="0"/>
              <a:t>48</a:t>
            </a:fld>
            <a:endParaRPr lang="en-US"/>
          </a:p>
        </p:txBody>
      </p:sp>
    </p:spTree>
    <p:extLst>
      <p:ext uri="{BB962C8B-B14F-4D97-AF65-F5344CB8AC3E}">
        <p14:creationId xmlns:p14="http://schemas.microsoft.com/office/powerpoint/2010/main" val="1979475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96157C-2FBF-9340-A3E6-88696799F5C7}" type="slidenum">
              <a:rPr lang="en-US" smtClean="0"/>
              <a:t>51</a:t>
            </a:fld>
            <a:endParaRPr lang="en-US"/>
          </a:p>
        </p:txBody>
      </p:sp>
    </p:spTree>
    <p:extLst>
      <p:ext uri="{BB962C8B-B14F-4D97-AF65-F5344CB8AC3E}">
        <p14:creationId xmlns:p14="http://schemas.microsoft.com/office/powerpoint/2010/main" val="199203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66</a:t>
            </a:fld>
            <a:endParaRPr lang="en-US"/>
          </a:p>
        </p:txBody>
      </p:sp>
    </p:spTree>
    <p:extLst>
      <p:ext uri="{BB962C8B-B14F-4D97-AF65-F5344CB8AC3E}">
        <p14:creationId xmlns:p14="http://schemas.microsoft.com/office/powerpoint/2010/main" val="2474013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67</a:t>
            </a:fld>
            <a:endParaRPr lang="en-US"/>
          </a:p>
        </p:txBody>
      </p:sp>
    </p:spTree>
    <p:extLst>
      <p:ext uri="{BB962C8B-B14F-4D97-AF65-F5344CB8AC3E}">
        <p14:creationId xmlns:p14="http://schemas.microsoft.com/office/powerpoint/2010/main" val="2208681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68</a:t>
            </a:fld>
            <a:endParaRPr lang="en-US"/>
          </a:p>
        </p:txBody>
      </p:sp>
    </p:spTree>
    <p:extLst>
      <p:ext uri="{BB962C8B-B14F-4D97-AF65-F5344CB8AC3E}">
        <p14:creationId xmlns:p14="http://schemas.microsoft.com/office/powerpoint/2010/main" val="906489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69</a:t>
            </a:fld>
            <a:endParaRPr lang="en-US"/>
          </a:p>
        </p:txBody>
      </p:sp>
    </p:spTree>
    <p:extLst>
      <p:ext uri="{BB962C8B-B14F-4D97-AF65-F5344CB8AC3E}">
        <p14:creationId xmlns:p14="http://schemas.microsoft.com/office/powerpoint/2010/main" val="2752579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25</a:t>
            </a:fld>
            <a:endParaRPr lang="en-US"/>
          </a:p>
        </p:txBody>
      </p:sp>
    </p:spTree>
    <p:extLst>
      <p:ext uri="{BB962C8B-B14F-4D97-AF65-F5344CB8AC3E}">
        <p14:creationId xmlns:p14="http://schemas.microsoft.com/office/powerpoint/2010/main" val="2341575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70</a:t>
            </a:fld>
            <a:endParaRPr lang="en-US"/>
          </a:p>
        </p:txBody>
      </p:sp>
    </p:spTree>
    <p:extLst>
      <p:ext uri="{BB962C8B-B14F-4D97-AF65-F5344CB8AC3E}">
        <p14:creationId xmlns:p14="http://schemas.microsoft.com/office/powerpoint/2010/main" val="576366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71</a:t>
            </a:fld>
            <a:endParaRPr lang="en-US"/>
          </a:p>
        </p:txBody>
      </p:sp>
    </p:spTree>
    <p:extLst>
      <p:ext uri="{BB962C8B-B14F-4D97-AF65-F5344CB8AC3E}">
        <p14:creationId xmlns:p14="http://schemas.microsoft.com/office/powerpoint/2010/main" val="1651781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72</a:t>
            </a:fld>
            <a:endParaRPr lang="en-US"/>
          </a:p>
        </p:txBody>
      </p:sp>
    </p:spTree>
    <p:extLst>
      <p:ext uri="{BB962C8B-B14F-4D97-AF65-F5344CB8AC3E}">
        <p14:creationId xmlns:p14="http://schemas.microsoft.com/office/powerpoint/2010/main" val="2219018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73</a:t>
            </a:fld>
            <a:endParaRPr lang="en-US"/>
          </a:p>
        </p:txBody>
      </p:sp>
    </p:spTree>
    <p:extLst>
      <p:ext uri="{BB962C8B-B14F-4D97-AF65-F5344CB8AC3E}">
        <p14:creationId xmlns:p14="http://schemas.microsoft.com/office/powerpoint/2010/main" val="560796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74</a:t>
            </a:fld>
            <a:endParaRPr lang="en-US"/>
          </a:p>
        </p:txBody>
      </p:sp>
    </p:spTree>
    <p:extLst>
      <p:ext uri="{BB962C8B-B14F-4D97-AF65-F5344CB8AC3E}">
        <p14:creationId xmlns:p14="http://schemas.microsoft.com/office/powerpoint/2010/main" val="1791772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75</a:t>
            </a:fld>
            <a:endParaRPr lang="en-US"/>
          </a:p>
        </p:txBody>
      </p:sp>
    </p:spTree>
    <p:extLst>
      <p:ext uri="{BB962C8B-B14F-4D97-AF65-F5344CB8AC3E}">
        <p14:creationId xmlns:p14="http://schemas.microsoft.com/office/powerpoint/2010/main" val="702404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76</a:t>
            </a:fld>
            <a:endParaRPr lang="en-US"/>
          </a:p>
        </p:txBody>
      </p:sp>
    </p:spTree>
    <p:extLst>
      <p:ext uri="{BB962C8B-B14F-4D97-AF65-F5344CB8AC3E}">
        <p14:creationId xmlns:p14="http://schemas.microsoft.com/office/powerpoint/2010/main" val="1038462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77</a:t>
            </a:fld>
            <a:endParaRPr lang="en-US"/>
          </a:p>
        </p:txBody>
      </p:sp>
    </p:spTree>
    <p:extLst>
      <p:ext uri="{BB962C8B-B14F-4D97-AF65-F5344CB8AC3E}">
        <p14:creationId xmlns:p14="http://schemas.microsoft.com/office/powerpoint/2010/main" val="1714126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78</a:t>
            </a:fld>
            <a:endParaRPr lang="en-US"/>
          </a:p>
        </p:txBody>
      </p:sp>
    </p:spTree>
    <p:extLst>
      <p:ext uri="{BB962C8B-B14F-4D97-AF65-F5344CB8AC3E}">
        <p14:creationId xmlns:p14="http://schemas.microsoft.com/office/powerpoint/2010/main" val="378092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79</a:t>
            </a:fld>
            <a:endParaRPr lang="en-US"/>
          </a:p>
        </p:txBody>
      </p:sp>
    </p:spTree>
    <p:extLst>
      <p:ext uri="{BB962C8B-B14F-4D97-AF65-F5344CB8AC3E}">
        <p14:creationId xmlns:p14="http://schemas.microsoft.com/office/powerpoint/2010/main" val="167053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t>
            </a:r>
            <a:r>
              <a:rPr lang="en-US" sz="1200" baseline="0" dirty="0" smtClean="0">
                <a:solidFill>
                  <a:schemeClr val="tx1"/>
                </a:solidFill>
              </a:rPr>
              <a:t>b</a:t>
            </a:r>
            <a:r>
              <a:rPr lang="en-US" sz="1200" dirty="0" smtClean="0">
                <a:solidFill>
                  <a:schemeClr val="tx1"/>
                </a:solidFill>
              </a:rPr>
              <a:t>uilding blocks for a</a:t>
            </a:r>
            <a:r>
              <a:rPr lang="en-US" sz="1200" baseline="0" dirty="0" smtClean="0">
                <a:solidFill>
                  <a:schemeClr val="tx1"/>
                </a:solidFill>
              </a:rPr>
              <a:t> </a:t>
            </a:r>
            <a:r>
              <a:rPr lang="en-US" sz="1200" dirty="0" smtClean="0">
                <a:solidFill>
                  <a:schemeClr val="tx1"/>
                </a:solidFill>
              </a:rPr>
              <a:t>simplicial complex consist of zero simplices which are zero dimensional vertices, one simplices which are one-dimensional edges, and 2-simplices which are two dimensional triangles,</a:t>
            </a:r>
          </a:p>
          <a:p>
            <a:pPr algn="l"/>
            <a:endParaRPr lang="en-US" baseline="0" dirty="0" smtClean="0"/>
          </a:p>
        </p:txBody>
      </p:sp>
      <p:sp>
        <p:nvSpPr>
          <p:cNvPr id="4" name="Slide Number Placeholder 3"/>
          <p:cNvSpPr>
            <a:spLocks noGrp="1"/>
          </p:cNvSpPr>
          <p:nvPr>
            <p:ph type="sldNum" sz="quarter" idx="10"/>
          </p:nvPr>
        </p:nvSpPr>
        <p:spPr/>
        <p:txBody>
          <a:bodyPr/>
          <a:lstStyle/>
          <a:p>
            <a:fld id="{DB6FC4B9-A07B-9549-B62E-78439FDB3B71}" type="slidenum">
              <a:rPr lang="en-US" smtClean="0"/>
              <a:t>26</a:t>
            </a:fld>
            <a:endParaRPr lang="en-US" dirty="0"/>
          </a:p>
        </p:txBody>
      </p:sp>
    </p:spTree>
    <p:extLst>
      <p:ext uri="{BB962C8B-B14F-4D97-AF65-F5344CB8AC3E}">
        <p14:creationId xmlns:p14="http://schemas.microsoft.com/office/powerpoint/2010/main" val="4261387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80</a:t>
            </a:fld>
            <a:endParaRPr lang="en-US"/>
          </a:p>
        </p:txBody>
      </p:sp>
    </p:spTree>
    <p:extLst>
      <p:ext uri="{BB962C8B-B14F-4D97-AF65-F5344CB8AC3E}">
        <p14:creationId xmlns:p14="http://schemas.microsoft.com/office/powerpoint/2010/main" val="882021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81</a:t>
            </a:fld>
            <a:endParaRPr lang="en-US"/>
          </a:p>
        </p:txBody>
      </p:sp>
    </p:spTree>
    <p:extLst>
      <p:ext uri="{BB962C8B-B14F-4D97-AF65-F5344CB8AC3E}">
        <p14:creationId xmlns:p14="http://schemas.microsoft.com/office/powerpoint/2010/main" val="1546078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82</a:t>
            </a:fld>
            <a:endParaRPr lang="en-US"/>
          </a:p>
        </p:txBody>
      </p:sp>
    </p:spTree>
    <p:extLst>
      <p:ext uri="{BB962C8B-B14F-4D97-AF65-F5344CB8AC3E}">
        <p14:creationId xmlns:p14="http://schemas.microsoft.com/office/powerpoint/2010/main" val="2193566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83</a:t>
            </a:fld>
            <a:endParaRPr lang="en-US"/>
          </a:p>
        </p:txBody>
      </p:sp>
    </p:spTree>
    <p:extLst>
      <p:ext uri="{BB962C8B-B14F-4D97-AF65-F5344CB8AC3E}">
        <p14:creationId xmlns:p14="http://schemas.microsoft.com/office/powerpoint/2010/main" val="3362081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84</a:t>
            </a:fld>
            <a:endParaRPr lang="en-US"/>
          </a:p>
        </p:txBody>
      </p:sp>
    </p:spTree>
    <p:extLst>
      <p:ext uri="{BB962C8B-B14F-4D97-AF65-F5344CB8AC3E}">
        <p14:creationId xmlns:p14="http://schemas.microsoft.com/office/powerpoint/2010/main" val="3381428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85</a:t>
            </a:fld>
            <a:endParaRPr lang="en-US"/>
          </a:p>
        </p:txBody>
      </p:sp>
    </p:spTree>
    <p:extLst>
      <p:ext uri="{BB962C8B-B14F-4D97-AF65-F5344CB8AC3E}">
        <p14:creationId xmlns:p14="http://schemas.microsoft.com/office/powerpoint/2010/main" val="1644804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242AC-45F7-174C-B98E-CA3C6E2E4CEE}" type="slidenum">
              <a:rPr lang="en-US" smtClean="0"/>
              <a:t>86</a:t>
            </a:fld>
            <a:endParaRPr lang="en-US"/>
          </a:p>
        </p:txBody>
      </p:sp>
    </p:spTree>
    <p:extLst>
      <p:ext uri="{BB962C8B-B14F-4D97-AF65-F5344CB8AC3E}">
        <p14:creationId xmlns:p14="http://schemas.microsoft.com/office/powerpoint/2010/main" val="37566829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will connect every pair of vertices if their distance is less than 1.8 cm.  If the center of these points represent the 0-dimensional vertices, then this distance is less than our threshold, so we add an edge.  Similarly this pair of points satisfy our definition of close, so we add an edge</a:t>
            </a:r>
          </a:p>
          <a:p>
            <a:endParaRPr lang="en-US" baseline="0" dirty="0" smtClean="0"/>
          </a:p>
          <a:p>
            <a:r>
              <a:rPr lang="en-US" baseline="0" dirty="0" smtClean="0"/>
              <a:t>The distance between this pair of vertices is greater than 1.8, so we won’t connect them with an edge. Continuing to add edges between vertices whenever their distance is less than our threshold of 1.8cm, we now have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90</a:t>
            </a:fld>
            <a:endParaRPr lang="en-US"/>
          </a:p>
        </p:txBody>
      </p:sp>
    </p:spTree>
    <p:extLst>
      <p:ext uri="{BB962C8B-B14F-4D97-AF65-F5344CB8AC3E}">
        <p14:creationId xmlns:p14="http://schemas.microsoft.com/office/powerpoint/2010/main" val="2980693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one dimensional simplicial complex.  Note that we have clustered</a:t>
            </a:r>
            <a:r>
              <a:rPr lang="en-US" baseline="0" dirty="0" smtClean="0"/>
              <a:t> </a:t>
            </a:r>
            <a:r>
              <a:rPr lang="en-US" dirty="0" smtClean="0"/>
              <a:t> our data into five disjoint</a:t>
            </a:r>
            <a:r>
              <a:rPr lang="en-US" baseline="0" dirty="0" smtClean="0"/>
              <a:t> </a:t>
            </a:r>
            <a:r>
              <a:rPr lang="en-US" dirty="0" smtClean="0"/>
              <a:t>connected sets.  So this is one way to cluster our data – that is grouping our data points</a:t>
            </a:r>
            <a:r>
              <a:rPr lang="en-US" baseline="0" dirty="0" smtClean="0"/>
              <a:t> into disjoint sets based on some definition of similarity.  In this case, we have 5 clusters.</a:t>
            </a:r>
            <a:endParaRPr lang="en-US" dirty="0" smtClean="0"/>
          </a:p>
          <a:p>
            <a:endParaRPr lang="en-US" dirty="0" smtClean="0"/>
          </a:p>
          <a:p>
            <a:r>
              <a:rPr lang="en-US" dirty="0" smtClean="0"/>
              <a:t>We can now add higher dimensional simplices.</a:t>
            </a:r>
          </a:p>
        </p:txBody>
      </p:sp>
      <p:sp>
        <p:nvSpPr>
          <p:cNvPr id="4" name="Slide Number Placeholder 3"/>
          <p:cNvSpPr>
            <a:spLocks noGrp="1"/>
          </p:cNvSpPr>
          <p:nvPr>
            <p:ph type="sldNum" sz="quarter" idx="10"/>
          </p:nvPr>
        </p:nvSpPr>
        <p:spPr/>
        <p:txBody>
          <a:bodyPr/>
          <a:lstStyle/>
          <a:p>
            <a:fld id="{D69E9DB7-993A-C643-9AA4-1235EAC7C65C}" type="slidenum">
              <a:rPr lang="en-US" smtClean="0"/>
              <a:t>91</a:t>
            </a:fld>
            <a:endParaRPr lang="en-US"/>
          </a:p>
        </p:txBody>
      </p:sp>
    </p:spTree>
    <p:extLst>
      <p:ext uri="{BB962C8B-B14F-4D97-AF65-F5344CB8AC3E}">
        <p14:creationId xmlns:p14="http://schemas.microsoft.com/office/powerpoint/2010/main" val="652413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92</a:t>
            </a:fld>
            <a:endParaRPr lang="en-US"/>
          </a:p>
        </p:txBody>
      </p:sp>
    </p:spTree>
    <p:extLst>
      <p:ext uri="{BB962C8B-B14F-4D97-AF65-F5344CB8AC3E}">
        <p14:creationId xmlns:p14="http://schemas.microsoft.com/office/powerpoint/2010/main" val="136308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619034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93</a:t>
            </a:fld>
            <a:endParaRPr lang="en-US"/>
          </a:p>
        </p:txBody>
      </p:sp>
    </p:spTree>
    <p:extLst>
      <p:ext uri="{BB962C8B-B14F-4D97-AF65-F5344CB8AC3E}">
        <p14:creationId xmlns:p14="http://schemas.microsoft.com/office/powerpoint/2010/main" val="34087711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A63240-6D85-6A49-B3C6-01B0D5F3BBBA}" type="slidenum">
              <a:rPr lang="en-US" smtClean="0"/>
              <a:t>94</a:t>
            </a:fld>
            <a:endParaRPr lang="en-US"/>
          </a:p>
        </p:txBody>
      </p:sp>
    </p:spTree>
    <p:extLst>
      <p:ext uri="{BB962C8B-B14F-4D97-AF65-F5344CB8AC3E}">
        <p14:creationId xmlns:p14="http://schemas.microsoft.com/office/powerpoint/2010/main" val="2900493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A63240-6D85-6A49-B3C6-01B0D5F3BBBA}" type="slidenum">
              <a:rPr lang="en-US" smtClean="0"/>
              <a:t>95</a:t>
            </a:fld>
            <a:endParaRPr lang="en-US"/>
          </a:p>
        </p:txBody>
      </p:sp>
    </p:spTree>
    <p:extLst>
      <p:ext uri="{BB962C8B-B14F-4D97-AF65-F5344CB8AC3E}">
        <p14:creationId xmlns:p14="http://schemas.microsoft.com/office/powerpoint/2010/main" val="3249187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96</a:t>
            </a:fld>
            <a:endParaRPr lang="en-US"/>
          </a:p>
        </p:txBody>
      </p:sp>
    </p:spTree>
    <p:extLst>
      <p:ext uri="{BB962C8B-B14F-4D97-AF65-F5344CB8AC3E}">
        <p14:creationId xmlns:p14="http://schemas.microsoft.com/office/powerpoint/2010/main" val="4263838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 again by adding our 0-simplices,</a:t>
            </a:r>
            <a:r>
              <a:rPr lang="en-US" baseline="0" dirty="0" smtClean="0"/>
              <a:t> our data points.  I can indicate the threshold using a ball centered at my data point.  The diameter of the ball will be my threshold, so if two balls intersect then the distance between the vertices is less than the threshold,  so we connect the pair of vertices with an edge if and only if the balls intersect, so we can get edges after which we can then add all possible higher dimensional simplices.</a:t>
            </a:r>
          </a:p>
          <a:p>
            <a:endParaRPr lang="en-US" baseline="0" dirty="0" smtClean="0"/>
          </a:p>
          <a:p>
            <a:r>
              <a:rPr lang="en-US" baseline="0" dirty="0" smtClean="0"/>
              <a:t>Note how I grew my balls.  As the diameter increases, my threshold which is equal to my diameter increases.</a:t>
            </a:r>
          </a:p>
        </p:txBody>
      </p:sp>
      <p:sp>
        <p:nvSpPr>
          <p:cNvPr id="4" name="Slide Number Placeholder 3"/>
          <p:cNvSpPr>
            <a:spLocks noGrp="1"/>
          </p:cNvSpPr>
          <p:nvPr>
            <p:ph type="sldNum" sz="quarter" idx="10"/>
          </p:nvPr>
        </p:nvSpPr>
        <p:spPr/>
        <p:txBody>
          <a:bodyPr/>
          <a:lstStyle/>
          <a:p>
            <a:fld id="{D69E9DB7-993A-C643-9AA4-1235EAC7C65C}" type="slidenum">
              <a:rPr lang="en-US" smtClean="0"/>
              <a:t>141</a:t>
            </a:fld>
            <a:endParaRPr lang="en-US"/>
          </a:p>
        </p:txBody>
      </p:sp>
    </p:spTree>
    <p:extLst>
      <p:ext uri="{BB962C8B-B14F-4D97-AF65-F5344CB8AC3E}">
        <p14:creationId xmlns:p14="http://schemas.microsoft.com/office/powerpoint/2010/main" val="3909408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Starting with 0-simplices,</a:t>
            </a:r>
            <a:r>
              <a:rPr lang="en-US" baseline="0" dirty="0" smtClean="0"/>
              <a:t> our data points in step 0</a:t>
            </a:r>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142</a:t>
            </a:fld>
            <a:endParaRPr lang="en-US"/>
          </a:p>
        </p:txBody>
      </p:sp>
    </p:spTree>
    <p:extLst>
      <p:ext uri="{BB962C8B-B14F-4D97-AF65-F5344CB8AC3E}">
        <p14:creationId xmlns:p14="http://schemas.microsoft.com/office/powerpoint/2010/main" val="7113781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step 1 Adding 1-simplices connecting data points that are “close”.</a:t>
            </a:r>
          </a:p>
        </p:txBody>
      </p:sp>
      <p:sp>
        <p:nvSpPr>
          <p:cNvPr id="4" name="Slide Number Placeholder 3"/>
          <p:cNvSpPr>
            <a:spLocks noGrp="1"/>
          </p:cNvSpPr>
          <p:nvPr>
            <p:ph type="sldNum" sz="quarter" idx="10"/>
          </p:nvPr>
        </p:nvSpPr>
        <p:spPr/>
        <p:txBody>
          <a:bodyPr/>
          <a:lstStyle/>
          <a:p>
            <a:fld id="{D69E9DB7-993A-C643-9AA4-1235EAC7C65C}" type="slidenum">
              <a:rPr lang="en-US" smtClean="0"/>
              <a:t>143</a:t>
            </a:fld>
            <a:endParaRPr lang="en-US"/>
          </a:p>
        </p:txBody>
      </p:sp>
    </p:spTree>
    <p:extLst>
      <p:ext uri="{BB962C8B-B14F-4D97-AF65-F5344CB8AC3E}">
        <p14:creationId xmlns:p14="http://schemas.microsoft.com/office/powerpoint/2010/main" val="20032950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And then adding an n-simplex whenever we have n+1 points that are close.</a:t>
            </a:r>
          </a:p>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p>
          <a:p>
            <a:endParaRPr lang="en-US" sz="1200" baseline="0" dirty="0" smtClean="0">
              <a:solidFill>
                <a:schemeClr val="tx1"/>
              </a:solidFill>
            </a:endParaRPr>
          </a:p>
          <a:p>
            <a:r>
              <a:rPr lang="en-US" sz="1200" baseline="0" dirty="0" smtClean="0">
                <a:solidFill>
                  <a:schemeClr val="tx1"/>
                </a:solidFill>
              </a:rPr>
              <a:t>What if I increase my threshold?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144</a:t>
            </a:fld>
            <a:endParaRPr lang="en-US"/>
          </a:p>
        </p:txBody>
      </p:sp>
    </p:spTree>
    <p:extLst>
      <p:ext uri="{BB962C8B-B14F-4D97-AF65-F5344CB8AC3E}">
        <p14:creationId xmlns:p14="http://schemas.microsoft.com/office/powerpoint/2010/main" val="9709335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145</a:t>
            </a:fld>
            <a:endParaRPr lang="en-US"/>
          </a:p>
        </p:txBody>
      </p:sp>
    </p:spTree>
    <p:extLst>
      <p:ext uri="{BB962C8B-B14F-4D97-AF65-F5344CB8AC3E}">
        <p14:creationId xmlns:p14="http://schemas.microsoft.com/office/powerpoint/2010/main" val="4958285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146</a:t>
            </a:fld>
            <a:endParaRPr lang="en-US"/>
          </a:p>
        </p:txBody>
      </p:sp>
    </p:spTree>
    <p:extLst>
      <p:ext uri="{BB962C8B-B14F-4D97-AF65-F5344CB8AC3E}">
        <p14:creationId xmlns:p14="http://schemas.microsoft.com/office/powerpoint/2010/main" val="1417673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28</a:t>
            </a:fld>
            <a:endParaRPr lang="en-US"/>
          </a:p>
        </p:txBody>
      </p:sp>
    </p:spTree>
    <p:extLst>
      <p:ext uri="{BB962C8B-B14F-4D97-AF65-F5344CB8AC3E}">
        <p14:creationId xmlns:p14="http://schemas.microsoft.com/office/powerpoint/2010/main" val="38391336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147</a:t>
            </a:fld>
            <a:endParaRPr lang="en-US"/>
          </a:p>
        </p:txBody>
      </p:sp>
    </p:spTree>
    <p:extLst>
      <p:ext uri="{BB962C8B-B14F-4D97-AF65-F5344CB8AC3E}">
        <p14:creationId xmlns:p14="http://schemas.microsoft.com/office/powerpoint/2010/main" val="1250440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30</a:t>
            </a:fld>
            <a:endParaRPr lang="en-US"/>
          </a:p>
        </p:txBody>
      </p:sp>
    </p:spTree>
    <p:extLst>
      <p:ext uri="{BB962C8B-B14F-4D97-AF65-F5344CB8AC3E}">
        <p14:creationId xmlns:p14="http://schemas.microsoft.com/office/powerpoint/2010/main" val="1753408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31</a:t>
            </a:fld>
            <a:endParaRPr lang="en-US"/>
          </a:p>
        </p:txBody>
      </p:sp>
    </p:spTree>
    <p:extLst>
      <p:ext uri="{BB962C8B-B14F-4D97-AF65-F5344CB8AC3E}">
        <p14:creationId xmlns:p14="http://schemas.microsoft.com/office/powerpoint/2010/main" val="2205781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data points.</a:t>
            </a:r>
            <a:endParaRPr lang="en-US" sz="1200" dirty="0" smtClean="0"/>
          </a:p>
          <a:p>
            <a:r>
              <a:rPr lang="en-US" dirty="0" smtClean="0"/>
              <a:t>In this very simplified case my data points lie in a two-dimensional plane.  Normally data points are high dimensional.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example, I may be comparing the</a:t>
            </a:r>
            <a:r>
              <a:rPr lang="en-US" baseline="0" dirty="0" smtClean="0"/>
              <a:t> </a:t>
            </a:r>
            <a:r>
              <a:rPr lang="en-US" dirty="0" smtClean="0"/>
              <a:t>expression or thousands of genes</a:t>
            </a:r>
            <a:r>
              <a:rPr lang="en-US" baseline="0" dirty="0" smtClean="0"/>
              <a:t> in</a:t>
            </a:r>
            <a:r>
              <a:rPr lang="en-US" dirty="0" smtClean="0"/>
              <a:t> tumor cells to healthy cells using microarray data.  OR I might be comparing politicians voting records.  Or I might be comparing the stats of basketball players.  These three applications were all, by the way, published  by </a:t>
            </a:r>
            <a:r>
              <a:rPr lang="en-US" dirty="0" err="1" smtClean="0"/>
              <a:t>Lum</a:t>
            </a:r>
            <a:r>
              <a:rPr lang="en-US" dirty="0" smtClean="0"/>
              <a:t> et al this past February in Nature’s Scientific Reports.  I have included</a:t>
            </a:r>
            <a:r>
              <a:rPr lang="en-US" baseline="0" dirty="0" smtClean="0"/>
              <a:t> a link to their paper on my </a:t>
            </a:r>
            <a:r>
              <a:rPr lang="en-US" baseline="0" dirty="0" err="1" smtClean="0"/>
              <a:t>youtube</a:t>
            </a:r>
            <a:r>
              <a:rPr lang="en-US" baseline="0" dirty="0" smtClean="0"/>
              <a:t> site.</a:t>
            </a:r>
            <a:endParaRPr lang="en-US" dirty="0" smtClean="0"/>
          </a:p>
          <a:p>
            <a:endParaRPr lang="en-US" dirty="0" smtClean="0"/>
          </a:p>
          <a:p>
            <a:r>
              <a:rPr lang="en-US" dirty="0" smtClean="0"/>
              <a:t>http://</a:t>
            </a:r>
            <a:r>
              <a:rPr lang="en-US" dirty="0" err="1" smtClean="0"/>
              <a:t>www.nature.com</a:t>
            </a:r>
            <a:r>
              <a:rPr lang="en-US" dirty="0" smtClean="0"/>
              <a:t>/</a:t>
            </a:r>
            <a:r>
              <a:rPr lang="en-US" dirty="0" err="1" smtClean="0"/>
              <a:t>srep</a:t>
            </a:r>
            <a:r>
              <a:rPr lang="en-US" dirty="0" smtClean="0"/>
              <a:t>/2013/130207/srep01236/full/srep01236.html</a:t>
            </a:r>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32</a:t>
            </a:fld>
            <a:endParaRPr lang="en-US"/>
          </a:p>
        </p:txBody>
      </p:sp>
    </p:spTree>
    <p:extLst>
      <p:ext uri="{BB962C8B-B14F-4D97-AF65-F5344CB8AC3E}">
        <p14:creationId xmlns:p14="http://schemas.microsoft.com/office/powerpoint/2010/main" val="1908186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7492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902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0665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457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B1DC3-BC68-4F29-99D7-06103B13BD0E}"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78660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FB1DC3-BC68-4F29-99D7-06103B13BD0E}" type="datetimeFigureOut">
              <a:rPr lang="en-US" smtClean="0"/>
              <a:t>1/31/2017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681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FB1DC3-BC68-4F29-99D7-06103B13BD0E}" type="datetimeFigureOut">
              <a:rPr lang="en-US" smtClean="0"/>
              <a:t>1/31/2017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50277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FB1DC3-BC68-4F29-99D7-06103B13BD0E}" type="datetimeFigureOut">
              <a:rPr lang="en-US" smtClean="0"/>
              <a:t>1/31/2017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58456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B1DC3-BC68-4F29-99D7-06103B13BD0E}" type="datetimeFigureOut">
              <a:rPr lang="en-US" smtClean="0"/>
              <a:t>1/31/2017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09226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225936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2764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B1DC3-BC68-4F29-99D7-06103B13BD0E}" type="datetimeFigureOut">
              <a:rPr lang="en-US" smtClean="0"/>
              <a:t>1/31/2017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E512E-1477-42D6-A67F-44B450783289}" type="slidenum">
              <a:rPr lang="en-US" smtClean="0"/>
              <a:t>‹#›</a:t>
            </a:fld>
            <a:endParaRPr lang="en-US"/>
          </a:p>
        </p:txBody>
      </p:sp>
    </p:spTree>
    <p:extLst>
      <p:ext uri="{BB962C8B-B14F-4D97-AF65-F5344CB8AC3E}">
        <p14:creationId xmlns:p14="http://schemas.microsoft.com/office/powerpoint/2010/main" val="2897265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nature.com/srep/2013/130207/srep01236/full/srep01236.html" TargetMode="External"/><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nature.com/srep/2013/130207/srep01236/full/srep01236.html"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www.cis.udel.edu/linbox/gap.html" TargetMode="External"/><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nature.com/srep/2013/130207/srep01236/full/srep01236.html" TargetMode="External"/><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Reeb_graph"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ieeexplore.ieee.org/search/searchresult.jsp?searchWithin=p_Authors:.QT.Hyekyoung%20Lee.QT.&amp;searchWithin=p_Author_Ids:37280122800&amp;newsearch=true" TargetMode="External"/><Relationship Id="rId7" Type="http://schemas.openxmlformats.org/officeDocument/2006/relationships/hyperlink" Target="http://ieeexplore.ieee.org/search/searchresult.jsp?searchWithin=p_Authors:.QT.Dong%20Soo%20Lee.QT.&amp;searchWithin=p_Author_Ids:37280609800&amp;newsearch=true"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ieeexplore.ieee.org/search/searchresult.jsp?searchWithin=p_Authors:.QT.Bung-Nyun%20Kim.QT.&amp;searchWithin=p_Author_Ids:38022847100&amp;newsearch=true" TargetMode="External"/><Relationship Id="rId5" Type="http://schemas.openxmlformats.org/officeDocument/2006/relationships/hyperlink" Target="http://ieeexplore.ieee.org/search/searchresult.jsp?searchWithin=p_Authors:.QT.Hyejin%20Kang.QT.&amp;searchWithin=p_Author_Ids:37856404600&amp;newsearch=true" TargetMode="External"/><Relationship Id="rId4" Type="http://schemas.openxmlformats.org/officeDocument/2006/relationships/hyperlink" Target="http://ieeexplore.ieee.org/search/searchresult.jsp?searchWithin=p_Authors:.QT.Chung,%20M.K..QT.&amp;searchWithin=p_Author_Ids:37290726500&amp;newsearch=tru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hyperlink" Target="http://ieeexplore.ieee.org/search/searchresult.jsp?searchWithin=p_Authors:.QT.Hyekyoung%20Lee.QT.&amp;searchWithin=p_Author_Ids:37280122800&amp;newsearch=true" TargetMode="External"/><Relationship Id="rId7" Type="http://schemas.openxmlformats.org/officeDocument/2006/relationships/hyperlink" Target="http://ieeexplore.ieee.org/search/searchresult.jsp?searchWithin=p_Authors:.QT.Dong%20Soo%20Lee.QT.&amp;searchWithin=p_Author_Ids:37280609800&amp;newsearch=true"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ieeexplore.ieee.org/search/searchresult.jsp?searchWithin=p_Authors:.QT.Bung-Nyun%20Kim.QT.&amp;searchWithin=p_Author_Ids:38022847100&amp;newsearch=true" TargetMode="External"/><Relationship Id="rId5" Type="http://schemas.openxmlformats.org/officeDocument/2006/relationships/hyperlink" Target="http://ieeexplore.ieee.org/search/searchresult.jsp?searchWithin=p_Authors:.QT.Hyejin%20Kang.QT.&amp;searchWithin=p_Author_Ids:37856404600&amp;newsearch=true" TargetMode="External"/><Relationship Id="rId4" Type="http://schemas.openxmlformats.org/officeDocument/2006/relationships/hyperlink" Target="http://ieeexplore.ieee.org/search/searchresult.jsp?searchWithin=p_Authors:.QT.Chung,%20M.K..QT.&amp;searchWithin=p_Author_Ids:37290726500&amp;newsearch=tru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en.wikipedia.org/wiki/File:Hippocampus.gif" TargetMode="External"/><Relationship Id="rId7" Type="http://schemas.openxmlformats.org/officeDocument/2006/relationships/image" Target="../media/image43.png"/><Relationship Id="rId2" Type="http://schemas.openxmlformats.org/officeDocument/2006/relationships/hyperlink" Target="http://en.wikipedia.org/wiki/File:Gray739-emphasizing-hippocampus.png" TargetMode="Externa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en.wikipedia.org/wiki/File:Hippocampal-pyramidal-cell.p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3274" y="242183"/>
            <a:ext cx="9144000" cy="4614412"/>
          </a:xfrm>
          <a:prstGeom prst="rect">
            <a:avLst/>
          </a:prstGeom>
        </p:spPr>
      </p:pic>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3"/>
          <a:srcRect l="17416" t="6710" r="17316" b="74614"/>
          <a:stretch/>
        </p:blipFill>
        <p:spPr>
          <a:xfrm>
            <a:off x="173274" y="4678677"/>
            <a:ext cx="2066544" cy="1280160"/>
          </a:xfrm>
          <a:prstGeom prst="rect">
            <a:avLst/>
          </a:prstGeom>
        </p:spPr>
      </p:pic>
      <p:pic>
        <p:nvPicPr>
          <p:cNvPr id="8" name="Picture 7"/>
          <p:cNvPicPr>
            <a:picLocks noChangeAspect="1"/>
          </p:cNvPicPr>
          <p:nvPr/>
        </p:nvPicPr>
        <p:blipFill rotWithShape="1">
          <a:blip r:embed="rId3"/>
          <a:srcRect t="73341" b="-4022"/>
          <a:stretch/>
        </p:blipFill>
        <p:spPr>
          <a:xfrm>
            <a:off x="5902608" y="4267197"/>
            <a:ext cx="3166261" cy="2103120"/>
          </a:xfrm>
          <a:prstGeom prst="rect">
            <a:avLst/>
          </a:prstGeom>
        </p:spPr>
      </p:pic>
      <p:pic>
        <p:nvPicPr>
          <p:cNvPr id="9" name="Picture 8"/>
          <p:cNvPicPr>
            <a:picLocks noChangeAspect="1"/>
          </p:cNvPicPr>
          <p:nvPr/>
        </p:nvPicPr>
        <p:blipFill rotWithShape="1">
          <a:blip r:embed="rId3"/>
          <a:srcRect t="52669" b="32396"/>
          <a:stretch/>
        </p:blipFill>
        <p:spPr>
          <a:xfrm>
            <a:off x="2438967" y="4806693"/>
            <a:ext cx="3166261" cy="1024128"/>
          </a:xfrm>
          <a:prstGeom prst="rect">
            <a:avLst/>
          </a:prstGeom>
        </p:spPr>
      </p:pic>
    </p:spTree>
    <p:extLst>
      <p:ext uri="{BB962C8B-B14F-4D97-AF65-F5344CB8AC3E}">
        <p14:creationId xmlns:p14="http://schemas.microsoft.com/office/powerpoint/2010/main" val="2261260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hlinkClick r:id="rId3"/>
              </a:rPr>
              <a:t>http://www.nature.com/srep/2013/130207/srep01236/full/srep01236.html</a:t>
            </a:r>
            <a:r>
              <a:rPr lang="en-US" sz="2200" dirty="0" smtClean="0"/>
              <a:t> </a:t>
            </a:r>
            <a:endParaRPr lang="en-US" sz="2200" dirty="0"/>
          </a:p>
        </p:txBody>
      </p:sp>
    </p:spTree>
    <p:extLst>
      <p:ext uri="{BB962C8B-B14F-4D97-AF65-F5344CB8AC3E}">
        <p14:creationId xmlns:p14="http://schemas.microsoft.com/office/powerpoint/2010/main" val="28617622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3" name="TextBox 2"/>
          <p:cNvSpPr txBox="1"/>
          <p:nvPr/>
        </p:nvSpPr>
        <p:spPr>
          <a:xfrm>
            <a:off x="133673" y="116970"/>
            <a:ext cx="8855770" cy="3539430"/>
          </a:xfrm>
          <a:prstGeom prst="rect">
            <a:avLst/>
          </a:prstGeom>
          <a:noFill/>
        </p:spPr>
        <p:txBody>
          <a:bodyPr wrap="square" rtlCol="0">
            <a:spAutoFit/>
          </a:bodyPr>
          <a:lstStyle/>
          <a:p>
            <a:r>
              <a:rPr lang="en-US" sz="3200" dirty="0" smtClean="0">
                <a:solidFill>
                  <a:srgbClr val="0000FF"/>
                </a:solidFill>
              </a:rPr>
              <a:t>Idea:  </a:t>
            </a:r>
            <a:r>
              <a:rPr lang="en-US" sz="3200" dirty="0" smtClean="0"/>
              <a:t>Can recover the topology of the space traversed by the mouse by looking only at the spiking activity of place cells. </a:t>
            </a:r>
          </a:p>
          <a:p>
            <a:endParaRPr lang="en-US" sz="3200" dirty="0"/>
          </a:p>
          <a:p>
            <a:r>
              <a:rPr lang="en-US" sz="3200" dirty="0" smtClean="0">
                <a:solidFill>
                  <a:srgbClr val="0000FF"/>
                </a:solidFill>
              </a:rPr>
              <a:t>Proof of concept:  </a:t>
            </a:r>
            <a:r>
              <a:rPr lang="en-US" sz="3200" dirty="0" smtClean="0"/>
              <a:t>Data obtained via computer simulations of mouse trajectories using biologically relevant parameters.</a:t>
            </a:r>
            <a:endParaRPr lang="en-US" sz="3200" dirty="0"/>
          </a:p>
        </p:txBody>
      </p:sp>
      <p:pic>
        <p:nvPicPr>
          <p:cNvPr id="4" name="Picture 3"/>
          <p:cNvPicPr>
            <a:picLocks noChangeAspect="1"/>
          </p:cNvPicPr>
          <p:nvPr/>
        </p:nvPicPr>
        <p:blipFill rotWithShape="1">
          <a:blip r:embed="rId2"/>
          <a:srcRect t="1" b="47026"/>
          <a:stretch/>
        </p:blipFill>
        <p:spPr>
          <a:xfrm>
            <a:off x="0" y="3639346"/>
            <a:ext cx="9144000" cy="2990088"/>
          </a:xfrm>
          <a:prstGeom prst="rect">
            <a:avLst/>
          </a:prstGeom>
        </p:spPr>
      </p:pic>
    </p:spTree>
    <p:extLst>
      <p:ext uri="{BB962C8B-B14F-4D97-AF65-F5344CB8AC3E}">
        <p14:creationId xmlns:p14="http://schemas.microsoft.com/office/powerpoint/2010/main" val="288637600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pic>
        <p:nvPicPr>
          <p:cNvPr id="3" name="Picture 2" descr="Figure_S1.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63" y="137384"/>
            <a:ext cx="5615275" cy="6858000"/>
          </a:xfrm>
          <a:prstGeom prst="rect">
            <a:avLst/>
          </a:prstGeom>
        </p:spPr>
      </p:pic>
      <p:sp>
        <p:nvSpPr>
          <p:cNvPr id="4" name="Rectangle 3"/>
          <p:cNvSpPr/>
          <p:nvPr/>
        </p:nvSpPr>
        <p:spPr>
          <a:xfrm>
            <a:off x="2751897" y="-9734"/>
            <a:ext cx="6380766" cy="3046988"/>
          </a:xfrm>
          <a:prstGeom prst="rect">
            <a:avLst/>
          </a:prstGeom>
        </p:spPr>
        <p:txBody>
          <a:bodyPr wrap="square">
            <a:spAutoFit/>
          </a:bodyPr>
          <a:lstStyle/>
          <a:p>
            <a:r>
              <a:rPr lang="en-US" sz="3200" dirty="0" smtClean="0"/>
              <a:t>a </a:t>
            </a:r>
            <a:r>
              <a:rPr lang="en-US" sz="3200" dirty="0"/>
              <a:t>smoothed random-walk trajectory was generated, </a:t>
            </a:r>
            <a:r>
              <a:rPr lang="en-US" sz="3200" dirty="0" smtClean="0"/>
              <a:t>with speed </a:t>
            </a:r>
            <a:r>
              <a:rPr lang="en-US" sz="3200" dirty="0"/>
              <a:t>= 0.1 L/</a:t>
            </a:r>
            <a:r>
              <a:rPr lang="en-US" sz="3200" dirty="0" smtClean="0"/>
              <a:t>s, </a:t>
            </a:r>
            <a:r>
              <a:rPr lang="en-US" sz="3200" dirty="0"/>
              <a:t>which </a:t>
            </a:r>
            <a:r>
              <a:rPr lang="en-US" sz="3200" dirty="0" smtClean="0"/>
              <a:t>was constrained </a:t>
            </a:r>
            <a:r>
              <a:rPr lang="en-US" sz="3200" dirty="0"/>
              <a:t>to ‘‘bounce’’ off boundaries and stay within </a:t>
            </a:r>
            <a:r>
              <a:rPr lang="en-US" sz="3200" dirty="0" smtClean="0"/>
              <a:t>the environment</a:t>
            </a:r>
            <a:r>
              <a:rPr lang="en-US" sz="3200" dirty="0"/>
              <a:t>. </a:t>
            </a:r>
            <a:endParaRPr lang="en-US" sz="3200" dirty="0" smtClean="0"/>
          </a:p>
          <a:p>
            <a:endParaRPr lang="en-US" sz="3200" dirty="0"/>
          </a:p>
        </p:txBody>
      </p:sp>
      <p:sp>
        <p:nvSpPr>
          <p:cNvPr id="5" name="Rectangle 4"/>
          <p:cNvSpPr/>
          <p:nvPr/>
        </p:nvSpPr>
        <p:spPr>
          <a:xfrm>
            <a:off x="6164343" y="2407969"/>
            <a:ext cx="2854901" cy="2831544"/>
          </a:xfrm>
          <a:prstGeom prst="rect">
            <a:avLst/>
          </a:prstGeom>
        </p:spPr>
        <p:txBody>
          <a:bodyPr wrap="square">
            <a:spAutoFit/>
          </a:bodyPr>
          <a:lstStyle/>
          <a:p>
            <a:endParaRPr lang="en-US" dirty="0"/>
          </a:p>
          <a:p>
            <a:r>
              <a:rPr lang="en-US" sz="3200" dirty="0"/>
              <a:t>The total duration of each simulated trajectory was 50 minutes.</a:t>
            </a:r>
          </a:p>
        </p:txBody>
      </p:sp>
    </p:spTree>
    <p:extLst>
      <p:ext uri="{BB962C8B-B14F-4D97-AF65-F5344CB8AC3E}">
        <p14:creationId xmlns:p14="http://schemas.microsoft.com/office/powerpoint/2010/main" val="15520133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pic>
        <p:nvPicPr>
          <p:cNvPr id="3" name="Picture 2" descr="Figure_S1.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63" y="137384"/>
            <a:ext cx="5615275" cy="6858000"/>
          </a:xfrm>
          <a:prstGeom prst="rect">
            <a:avLst/>
          </a:prstGeom>
        </p:spPr>
      </p:pic>
      <p:sp>
        <p:nvSpPr>
          <p:cNvPr id="6" name="Rectangle 5"/>
          <p:cNvSpPr/>
          <p:nvPr/>
        </p:nvSpPr>
        <p:spPr>
          <a:xfrm>
            <a:off x="2615812" y="137384"/>
            <a:ext cx="6528188" cy="6494085"/>
          </a:xfrm>
          <a:prstGeom prst="rect">
            <a:avLst/>
          </a:prstGeom>
        </p:spPr>
        <p:txBody>
          <a:bodyPr wrap="square">
            <a:spAutoFit/>
          </a:bodyPr>
          <a:lstStyle/>
          <a:p>
            <a:r>
              <a:rPr lang="en-US" sz="3200" dirty="0" smtClean="0"/>
              <a:t>For </a:t>
            </a:r>
            <a:r>
              <a:rPr lang="en-US" sz="3200" dirty="0"/>
              <a:t>each of 300 trials, N= 70 place fields </a:t>
            </a:r>
            <a:r>
              <a:rPr lang="en-US" sz="3200" dirty="0" smtClean="0"/>
              <a:t>were generated </a:t>
            </a:r>
            <a:r>
              <a:rPr lang="en-US" sz="3200" dirty="0"/>
              <a:t>as disks of radii 0.1 L to 0.15 L, with radii and </a:t>
            </a:r>
            <a:r>
              <a:rPr lang="en-US" sz="3200" dirty="0" smtClean="0"/>
              <a:t>centers chosen </a:t>
            </a:r>
            <a:r>
              <a:rPr lang="en-US" sz="3200" dirty="0"/>
              <a:t>uniformly at random. </a:t>
            </a:r>
            <a:endParaRPr lang="en-US" sz="3200" dirty="0" smtClean="0"/>
          </a:p>
          <a:p>
            <a:pPr lvl="7"/>
            <a:r>
              <a:rPr lang="en-US" sz="3200" dirty="0"/>
              <a:t>C</a:t>
            </a:r>
            <a:r>
              <a:rPr lang="en-US" sz="3200" dirty="0" smtClean="0"/>
              <a:t>enters </a:t>
            </a:r>
            <a:r>
              <a:rPr lang="en-US" sz="3200" dirty="0"/>
              <a:t>were chosen initially </a:t>
            </a:r>
            <a:r>
              <a:rPr lang="en-US" sz="3200" dirty="0" smtClean="0"/>
              <a:t>uniformly at </a:t>
            </a:r>
            <a:r>
              <a:rPr lang="en-US" sz="3200" dirty="0"/>
              <a:t>random from uncovered space. Once all space </a:t>
            </a:r>
            <a:r>
              <a:rPr lang="en-US" sz="3200" dirty="0" smtClean="0"/>
              <a:t>covered, remaining centers chosen </a:t>
            </a:r>
            <a:r>
              <a:rPr lang="en-US" sz="3200" dirty="0"/>
              <a:t>at </a:t>
            </a:r>
            <a:r>
              <a:rPr lang="en-US" sz="3200" dirty="0" smtClean="0"/>
              <a:t>random.</a:t>
            </a:r>
            <a:endParaRPr lang="en-US" sz="3200" dirty="0"/>
          </a:p>
        </p:txBody>
      </p:sp>
    </p:spTree>
    <p:extLst>
      <p:ext uri="{BB962C8B-B14F-4D97-AF65-F5344CB8AC3E}">
        <p14:creationId xmlns:p14="http://schemas.microsoft.com/office/powerpoint/2010/main" val="40560534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80" y="65848"/>
            <a:ext cx="9144000" cy="4524315"/>
          </a:xfrm>
          <a:prstGeom prst="rect">
            <a:avLst/>
          </a:prstGeom>
        </p:spPr>
        <p:txBody>
          <a:bodyPr wrap="square">
            <a:spAutoFit/>
          </a:bodyPr>
          <a:lstStyle/>
          <a:p>
            <a:r>
              <a:rPr lang="en-US" sz="3200" dirty="0" smtClean="0"/>
              <a:t>For </a:t>
            </a:r>
            <a:r>
              <a:rPr lang="en-US" sz="3200" dirty="0"/>
              <a:t>each place cell in each trial, an average firing rate </a:t>
            </a:r>
            <a:r>
              <a:rPr lang="en-US" sz="3200" dirty="0" smtClean="0"/>
              <a:t>was chosen </a:t>
            </a:r>
            <a:r>
              <a:rPr lang="en-US" sz="3200" dirty="0"/>
              <a:t>uniformly at random from the interval 2–3 Hz. </a:t>
            </a:r>
            <a:endParaRPr lang="en-US" sz="3200" dirty="0" smtClean="0"/>
          </a:p>
          <a:p>
            <a:pPr>
              <a:lnSpc>
                <a:spcPct val="80000"/>
              </a:lnSpc>
            </a:pPr>
            <a:endParaRPr lang="en-US" sz="3200" dirty="0"/>
          </a:p>
          <a:p>
            <a:r>
              <a:rPr lang="en-US" sz="3200" dirty="0" smtClean="0"/>
              <a:t>A spike train </a:t>
            </a:r>
            <a:r>
              <a:rPr lang="en-US" sz="3200" dirty="0"/>
              <a:t>was generated from the trajectory and corresponding </a:t>
            </a:r>
            <a:r>
              <a:rPr lang="en-US" sz="3200" dirty="0" smtClean="0"/>
              <a:t>place field </a:t>
            </a:r>
            <a:r>
              <a:rPr lang="en-US" sz="3200" dirty="0"/>
              <a:t>as an inhomogeneous Poisson process with constant </a:t>
            </a:r>
            <a:r>
              <a:rPr lang="en-US" sz="3200" dirty="0" smtClean="0"/>
              <a:t>rate when </a:t>
            </a:r>
            <a:r>
              <a:rPr lang="en-US" sz="3200" dirty="0"/>
              <a:t>the trajectory passed inside the place field, and zero outside</a:t>
            </a:r>
            <a:r>
              <a:rPr lang="en-US" sz="3200" dirty="0" smtClean="0"/>
              <a:t>, so </a:t>
            </a:r>
            <a:r>
              <a:rPr lang="en-US" sz="3200" dirty="0"/>
              <a:t>that the overall firing rate was preserved.</a:t>
            </a:r>
          </a:p>
        </p:txBody>
      </p:sp>
      <p:sp>
        <p:nvSpPr>
          <p:cNvPr id="3" name="Oval 2"/>
          <p:cNvSpPr>
            <a:spLocks noChangeAspect="1"/>
          </p:cNvSpPr>
          <p:nvPr/>
        </p:nvSpPr>
        <p:spPr>
          <a:xfrm>
            <a:off x="1829100" y="4499455"/>
            <a:ext cx="2148840" cy="2148840"/>
          </a:xfrm>
          <a:prstGeom prst="ellips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ight Arrow 1"/>
          <p:cNvSpPr/>
          <p:nvPr/>
        </p:nvSpPr>
        <p:spPr>
          <a:xfrm>
            <a:off x="4717507" y="5412321"/>
            <a:ext cx="393192" cy="274320"/>
          </a:xfrm>
          <a:prstGeom prst="rightArrow">
            <a:avLst/>
          </a:prstGeom>
          <a:solidFill>
            <a:schemeClr val="tx1"/>
          </a:solidFill>
          <a:ln w="539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715461"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899299"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022655"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172661"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597226"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91551"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219899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80" y="20494"/>
            <a:ext cx="9144000" cy="5016757"/>
          </a:xfrm>
          <a:prstGeom prst="rect">
            <a:avLst/>
          </a:prstGeom>
        </p:spPr>
        <p:txBody>
          <a:bodyPr wrap="square">
            <a:spAutoFit/>
          </a:bodyPr>
          <a:lstStyle/>
          <a:p>
            <a:r>
              <a:rPr lang="en-US" sz="3200" dirty="0" smtClean="0"/>
              <a:t>Add noise. </a:t>
            </a:r>
            <a:r>
              <a:rPr lang="en-US" sz="3200" dirty="0"/>
              <a:t>r% spikes were </a:t>
            </a:r>
            <a:r>
              <a:rPr lang="en-US" sz="3200" dirty="0" smtClean="0"/>
              <a:t>deleted from </a:t>
            </a:r>
            <a:r>
              <a:rPr lang="en-US" sz="3200" dirty="0"/>
              <a:t>the spike train, and then added back to the spike train at</a:t>
            </a:r>
          </a:p>
          <a:p>
            <a:r>
              <a:rPr lang="en-US" sz="3200" dirty="0"/>
              <a:t>random times, irrespective of position along trajectory, so as </a:t>
            </a:r>
            <a:r>
              <a:rPr lang="en-US" sz="3200" dirty="0" smtClean="0"/>
              <a:t>to preserve </a:t>
            </a:r>
            <a:r>
              <a:rPr lang="en-US" sz="3200" dirty="0"/>
              <a:t>overall firing rate. </a:t>
            </a:r>
          </a:p>
          <a:p>
            <a:endParaRPr lang="en-US" sz="3200" dirty="0" smtClean="0"/>
          </a:p>
          <a:p>
            <a:r>
              <a:rPr lang="en-US" sz="3200" dirty="0" smtClean="0"/>
              <a:t>Control : ‘Shuffled</a:t>
            </a:r>
            <a:r>
              <a:rPr lang="en-US" sz="3200" dirty="0"/>
              <a:t>’ data sets were constructed </a:t>
            </a:r>
            <a:r>
              <a:rPr lang="en-US" sz="3200" dirty="0" smtClean="0"/>
              <a:t>by randomly </a:t>
            </a:r>
            <a:r>
              <a:rPr lang="en-US" sz="3200" dirty="0"/>
              <a:t>choosing cells from each of the five environments, </a:t>
            </a:r>
            <a:r>
              <a:rPr lang="en-US" sz="3200" dirty="0" smtClean="0"/>
              <a:t>and pooling </a:t>
            </a:r>
            <a:r>
              <a:rPr lang="en-US" sz="3200" dirty="0"/>
              <a:t>them together to yield population spiking activity that </a:t>
            </a:r>
            <a:r>
              <a:rPr lang="en-US" sz="3200" dirty="0" smtClean="0"/>
              <a:t>did not </a:t>
            </a:r>
            <a:r>
              <a:rPr lang="en-US" sz="3200" dirty="0"/>
              <a:t>come from a single environment.</a:t>
            </a:r>
          </a:p>
        </p:txBody>
      </p:sp>
      <p:sp>
        <p:nvSpPr>
          <p:cNvPr id="3" name="Oval 2"/>
          <p:cNvSpPr>
            <a:spLocks noChangeAspect="1"/>
          </p:cNvSpPr>
          <p:nvPr/>
        </p:nvSpPr>
        <p:spPr>
          <a:xfrm>
            <a:off x="3416700" y="4499455"/>
            <a:ext cx="2148840" cy="2148840"/>
          </a:xfrm>
          <a:prstGeom prst="ellips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ight Arrow 1"/>
          <p:cNvSpPr/>
          <p:nvPr/>
        </p:nvSpPr>
        <p:spPr>
          <a:xfrm>
            <a:off x="6305107" y="5412321"/>
            <a:ext cx="393192" cy="274320"/>
          </a:xfrm>
          <a:prstGeom prst="rightArrow">
            <a:avLst/>
          </a:prstGeom>
          <a:solidFill>
            <a:schemeClr val="tx1"/>
          </a:solidFill>
          <a:ln w="539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7303061"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486899"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610255"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760261"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184826"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579151"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379529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963" y="222994"/>
            <a:ext cx="8910074" cy="3293209"/>
          </a:xfrm>
          <a:prstGeom prst="rect">
            <a:avLst/>
          </a:prstGeom>
        </p:spPr>
        <p:txBody>
          <a:bodyPr wrap="square">
            <a:spAutoFit/>
          </a:bodyPr>
          <a:lstStyle/>
          <a:p>
            <a:r>
              <a:rPr lang="en-US" sz="3200" dirty="0"/>
              <a:t> Assumptions about Place </a:t>
            </a:r>
            <a:r>
              <a:rPr lang="en-US" sz="3200" dirty="0" smtClean="0"/>
              <a:t>Fields</a:t>
            </a:r>
          </a:p>
          <a:p>
            <a:pPr>
              <a:lnSpc>
                <a:spcPct val="50000"/>
              </a:lnSpc>
            </a:pPr>
            <a:endParaRPr lang="en-US" sz="3200" dirty="0"/>
          </a:p>
          <a:p>
            <a:pPr marL="342900" indent="-342900">
              <a:buAutoNum type="arabicParenBoth"/>
            </a:pPr>
            <a:r>
              <a:rPr lang="en-US" sz="3200" dirty="0" smtClean="0"/>
              <a:t> Place </a:t>
            </a:r>
            <a:r>
              <a:rPr lang="en-US" sz="3200" dirty="0"/>
              <a:t>fields are </a:t>
            </a:r>
            <a:r>
              <a:rPr lang="en-US" sz="3200" dirty="0" err="1"/>
              <a:t>omni</a:t>
            </a:r>
            <a:r>
              <a:rPr lang="en-US" sz="3200" dirty="0"/>
              <a:t>-</a:t>
            </a:r>
            <a:r>
              <a:rPr lang="en-US" sz="3200" dirty="0" smtClean="0"/>
              <a:t>directional</a:t>
            </a:r>
          </a:p>
          <a:p>
            <a:pPr marL="342900" indent="-342900">
              <a:buAutoNum type="arabicParenBoth"/>
            </a:pPr>
            <a:endParaRPr lang="en-US" sz="3200" dirty="0"/>
          </a:p>
          <a:p>
            <a:r>
              <a:rPr lang="en-US" sz="3200" dirty="0" smtClean="0"/>
              <a:t>    I.e. direction does not affect</a:t>
            </a:r>
          </a:p>
          <a:p>
            <a:r>
              <a:rPr lang="en-US" sz="3200" dirty="0" smtClean="0"/>
              <a:t>    the firing rate.</a:t>
            </a:r>
          </a:p>
          <a:p>
            <a:endParaRPr lang="en-US" sz="3200" dirty="0"/>
          </a:p>
        </p:txBody>
      </p:sp>
      <p:sp>
        <p:nvSpPr>
          <p:cNvPr id="4" name="Oval 3"/>
          <p:cNvSpPr>
            <a:spLocks noChangeAspect="1"/>
          </p:cNvSpPr>
          <p:nvPr/>
        </p:nvSpPr>
        <p:spPr>
          <a:xfrm>
            <a:off x="6516417" y="896342"/>
            <a:ext cx="2148840" cy="2148840"/>
          </a:xfrm>
          <a:prstGeom prst="ellips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Tree>
    <p:extLst>
      <p:ext uri="{BB962C8B-B14F-4D97-AF65-F5344CB8AC3E}">
        <p14:creationId xmlns:p14="http://schemas.microsoft.com/office/powerpoint/2010/main" val="17334434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963" y="222994"/>
            <a:ext cx="8910074" cy="5509200"/>
          </a:xfrm>
          <a:prstGeom prst="rect">
            <a:avLst/>
          </a:prstGeom>
        </p:spPr>
        <p:txBody>
          <a:bodyPr wrap="square">
            <a:spAutoFit/>
          </a:bodyPr>
          <a:lstStyle/>
          <a:p>
            <a:r>
              <a:rPr lang="en-US" sz="3200" dirty="0"/>
              <a:t> Assumptions about Place </a:t>
            </a:r>
            <a:r>
              <a:rPr lang="en-US" sz="3200" dirty="0" smtClean="0"/>
              <a:t>Fields</a:t>
            </a:r>
          </a:p>
          <a:p>
            <a:pPr>
              <a:lnSpc>
                <a:spcPct val="50000"/>
              </a:lnSpc>
            </a:pPr>
            <a:endParaRPr lang="en-US" sz="3200" dirty="0"/>
          </a:p>
          <a:p>
            <a:pPr marL="342900" indent="-342900">
              <a:buAutoNum type="arabicParenBoth"/>
            </a:pPr>
            <a:r>
              <a:rPr lang="en-US" sz="3200" dirty="0" smtClean="0"/>
              <a:t> Place </a:t>
            </a:r>
            <a:r>
              <a:rPr lang="en-US" sz="3200" dirty="0"/>
              <a:t>fields are </a:t>
            </a:r>
            <a:r>
              <a:rPr lang="en-US" sz="3200" dirty="0" err="1"/>
              <a:t>omni</a:t>
            </a:r>
            <a:r>
              <a:rPr lang="en-US" sz="3200" dirty="0"/>
              <a:t>-</a:t>
            </a:r>
            <a:r>
              <a:rPr lang="en-US" sz="3200" dirty="0" smtClean="0"/>
              <a:t>directional</a:t>
            </a:r>
          </a:p>
          <a:p>
            <a:pPr marL="342900" indent="-342900">
              <a:buAutoNum type="arabicParenBoth"/>
            </a:pPr>
            <a:endParaRPr lang="en-US" sz="3200" dirty="0"/>
          </a:p>
          <a:p>
            <a:r>
              <a:rPr lang="en-US" sz="3200" dirty="0" smtClean="0"/>
              <a:t>Correct assumption in open field.</a:t>
            </a:r>
          </a:p>
          <a:p>
            <a:pPr>
              <a:lnSpc>
                <a:spcPct val="50000"/>
              </a:lnSpc>
            </a:pPr>
            <a:endParaRPr lang="en-US" sz="3200" dirty="0" smtClean="0"/>
          </a:p>
          <a:p>
            <a:endParaRPr lang="en-US" sz="3200" dirty="0" smtClean="0"/>
          </a:p>
          <a:p>
            <a:endParaRPr lang="en-US" sz="3200" dirty="0"/>
          </a:p>
          <a:p>
            <a:endParaRPr lang="en-US" sz="3200" dirty="0" smtClean="0"/>
          </a:p>
          <a:p>
            <a:r>
              <a:rPr lang="en-US" sz="3200" dirty="0" smtClean="0"/>
              <a:t>Not correct in linear track.  </a:t>
            </a:r>
            <a:endParaRPr lang="en-US" sz="3200" dirty="0"/>
          </a:p>
          <a:p>
            <a:r>
              <a:rPr lang="en-US" sz="3200" dirty="0" smtClean="0"/>
              <a:t>Place cells can also encode </a:t>
            </a:r>
          </a:p>
          <a:p>
            <a:r>
              <a:rPr lang="en-US" sz="3200" dirty="0" smtClean="0"/>
              <a:t>angles and directions </a:t>
            </a:r>
            <a:endParaRPr lang="en-US" sz="3200" dirty="0"/>
          </a:p>
        </p:txBody>
      </p:sp>
      <p:sp>
        <p:nvSpPr>
          <p:cNvPr id="4" name="Oval 3"/>
          <p:cNvSpPr>
            <a:spLocks noChangeAspect="1"/>
          </p:cNvSpPr>
          <p:nvPr/>
        </p:nvSpPr>
        <p:spPr>
          <a:xfrm>
            <a:off x="6516417" y="896342"/>
            <a:ext cx="2148840" cy="2148840"/>
          </a:xfrm>
          <a:prstGeom prst="ellips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rot="16200000">
            <a:off x="4478708" y="4700828"/>
            <a:ext cx="2595880" cy="1084580"/>
          </a:xfrm>
          <a:prstGeom prst="rect">
            <a:avLst/>
          </a:prstGeom>
        </p:spPr>
      </p:pic>
      <p:pic>
        <p:nvPicPr>
          <p:cNvPr id="6" name="Picture 5"/>
          <p:cNvPicPr>
            <a:picLocks noChangeAspect="1"/>
          </p:cNvPicPr>
          <p:nvPr/>
        </p:nvPicPr>
        <p:blipFill>
          <a:blip r:embed="rId3"/>
          <a:stretch>
            <a:fillRect/>
          </a:stretch>
        </p:blipFill>
        <p:spPr>
          <a:xfrm>
            <a:off x="6697857" y="3740707"/>
            <a:ext cx="2329180" cy="3004820"/>
          </a:xfrm>
          <a:prstGeom prst="rect">
            <a:avLst/>
          </a:prstGeom>
        </p:spPr>
      </p:pic>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Tree>
    <p:extLst>
      <p:ext uri="{BB962C8B-B14F-4D97-AF65-F5344CB8AC3E}">
        <p14:creationId xmlns:p14="http://schemas.microsoft.com/office/powerpoint/2010/main" val="728873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3" name="Rectangle 2"/>
          <p:cNvSpPr/>
          <p:nvPr/>
        </p:nvSpPr>
        <p:spPr>
          <a:xfrm>
            <a:off x="233926" y="228478"/>
            <a:ext cx="8910074" cy="3539430"/>
          </a:xfrm>
          <a:prstGeom prst="rect">
            <a:avLst/>
          </a:prstGeom>
        </p:spPr>
        <p:txBody>
          <a:bodyPr wrap="square">
            <a:spAutoFit/>
          </a:bodyPr>
          <a:lstStyle/>
          <a:p>
            <a:r>
              <a:rPr lang="en-US" sz="3200" dirty="0"/>
              <a:t> Assumptions about Place </a:t>
            </a:r>
            <a:r>
              <a:rPr lang="en-US" sz="3200" dirty="0" smtClean="0"/>
              <a:t>Fields</a:t>
            </a:r>
          </a:p>
          <a:p>
            <a:endParaRPr lang="en-US" sz="3200" dirty="0"/>
          </a:p>
          <a:p>
            <a:pPr marL="342900" indent="-342900">
              <a:buAutoNum type="arabicParenBoth"/>
            </a:pPr>
            <a:r>
              <a:rPr lang="en-US" sz="3200" dirty="0" smtClean="0"/>
              <a:t> Place </a:t>
            </a:r>
            <a:r>
              <a:rPr lang="en-US" sz="3200" dirty="0"/>
              <a:t>fields are </a:t>
            </a:r>
            <a:r>
              <a:rPr lang="en-US" sz="3200" dirty="0" err="1"/>
              <a:t>omni</a:t>
            </a:r>
            <a:r>
              <a:rPr lang="en-US" sz="3200" dirty="0"/>
              <a:t>-</a:t>
            </a:r>
            <a:r>
              <a:rPr lang="en-US" sz="3200" dirty="0" smtClean="0"/>
              <a:t>directional</a:t>
            </a:r>
            <a:endParaRPr lang="en-US" sz="3200" dirty="0"/>
          </a:p>
          <a:p>
            <a:pPr marL="342900" indent="-342900">
              <a:buAutoNum type="arabicParenBoth"/>
            </a:pPr>
            <a:endParaRPr lang="en-US" sz="3200" dirty="0" smtClean="0"/>
          </a:p>
          <a:p>
            <a:r>
              <a:rPr lang="en-US" sz="3200" dirty="0" smtClean="0"/>
              <a:t>(</a:t>
            </a:r>
            <a:r>
              <a:rPr lang="en-US" sz="3200" dirty="0"/>
              <a:t>2) Place fields </a:t>
            </a:r>
            <a:r>
              <a:rPr lang="en-US" sz="3200" dirty="0" smtClean="0"/>
              <a:t>have been </a:t>
            </a:r>
            <a:r>
              <a:rPr lang="en-US" sz="3200" dirty="0"/>
              <a:t>previously formed and are stable. </a:t>
            </a:r>
            <a:endParaRPr lang="en-US" sz="3200" dirty="0" smtClean="0"/>
          </a:p>
          <a:p>
            <a:endParaRPr lang="en-US" sz="3200" dirty="0" smtClean="0"/>
          </a:p>
        </p:txBody>
      </p:sp>
    </p:spTree>
    <p:extLst>
      <p:ext uri="{BB962C8B-B14F-4D97-AF65-F5344CB8AC3E}">
        <p14:creationId xmlns:p14="http://schemas.microsoft.com/office/powerpoint/2010/main" val="4806838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3" name="Rectangle 2"/>
          <p:cNvSpPr/>
          <p:nvPr/>
        </p:nvSpPr>
        <p:spPr>
          <a:xfrm>
            <a:off x="158326" y="62180"/>
            <a:ext cx="8910074" cy="4524315"/>
          </a:xfrm>
          <a:prstGeom prst="rect">
            <a:avLst/>
          </a:prstGeom>
        </p:spPr>
        <p:txBody>
          <a:bodyPr wrap="square">
            <a:spAutoFit/>
          </a:bodyPr>
          <a:lstStyle/>
          <a:p>
            <a:r>
              <a:rPr lang="en-US" sz="3200" dirty="0"/>
              <a:t> Assumptions about Place </a:t>
            </a:r>
            <a:r>
              <a:rPr lang="en-US" sz="3200" dirty="0" smtClean="0"/>
              <a:t>Fields</a:t>
            </a:r>
          </a:p>
          <a:p>
            <a:pPr>
              <a:lnSpc>
                <a:spcPct val="50000"/>
              </a:lnSpc>
            </a:pPr>
            <a:endParaRPr lang="en-US" sz="3200" dirty="0"/>
          </a:p>
          <a:p>
            <a:pPr marL="342900" indent="-342900">
              <a:buAutoNum type="arabicParenBoth"/>
            </a:pPr>
            <a:r>
              <a:rPr lang="en-US" sz="3200" dirty="0" smtClean="0"/>
              <a:t> Place </a:t>
            </a:r>
            <a:r>
              <a:rPr lang="en-US" sz="3200" dirty="0"/>
              <a:t>fields are </a:t>
            </a:r>
            <a:r>
              <a:rPr lang="en-US" sz="3200" dirty="0" err="1"/>
              <a:t>omni</a:t>
            </a:r>
            <a:r>
              <a:rPr lang="en-US" sz="3200" dirty="0"/>
              <a:t>-</a:t>
            </a:r>
            <a:r>
              <a:rPr lang="en-US" sz="3200" dirty="0" smtClean="0"/>
              <a:t>directional</a:t>
            </a:r>
            <a:endParaRPr lang="en-US" sz="3200" dirty="0"/>
          </a:p>
          <a:p>
            <a:pPr marL="342900" indent="-342900">
              <a:buAutoNum type="arabicParenBoth"/>
            </a:pPr>
            <a:endParaRPr lang="en-US" sz="3200" dirty="0" smtClean="0"/>
          </a:p>
          <a:p>
            <a:r>
              <a:rPr lang="en-US" sz="3200" dirty="0" smtClean="0"/>
              <a:t>(</a:t>
            </a:r>
            <a:r>
              <a:rPr lang="en-US" sz="3200" dirty="0"/>
              <a:t>2) Place fields </a:t>
            </a:r>
            <a:r>
              <a:rPr lang="en-US" sz="3200" dirty="0" smtClean="0"/>
              <a:t>have been </a:t>
            </a:r>
            <a:r>
              <a:rPr lang="en-US" sz="3200" dirty="0"/>
              <a:t>previously formed and are stable. </a:t>
            </a:r>
            <a:endParaRPr lang="en-US" sz="3200" dirty="0" smtClean="0"/>
          </a:p>
          <a:p>
            <a:pPr>
              <a:lnSpc>
                <a:spcPct val="50000"/>
              </a:lnSpc>
            </a:pPr>
            <a:endParaRPr lang="en-US" sz="3200" dirty="0"/>
          </a:p>
          <a:p>
            <a:r>
              <a:rPr lang="en-US" sz="3200" dirty="0" smtClean="0"/>
              <a:t>Note: the hippocampus can undergo rapid context dependent remapping.</a:t>
            </a:r>
          </a:p>
          <a:p>
            <a:endParaRPr lang="en-US" sz="3200" dirty="0" smtClean="0"/>
          </a:p>
        </p:txBody>
      </p:sp>
      <p:pic>
        <p:nvPicPr>
          <p:cNvPr id="4" name="Picture 3"/>
          <p:cNvPicPr>
            <a:picLocks noChangeAspect="1"/>
          </p:cNvPicPr>
          <p:nvPr/>
        </p:nvPicPr>
        <p:blipFill>
          <a:blip r:embed="rId2"/>
          <a:stretch>
            <a:fillRect/>
          </a:stretch>
        </p:blipFill>
        <p:spPr>
          <a:xfrm>
            <a:off x="501251" y="4173982"/>
            <a:ext cx="3364529" cy="2267710"/>
          </a:xfrm>
          <a:prstGeom prst="rect">
            <a:avLst/>
          </a:prstGeom>
        </p:spPr>
      </p:pic>
      <p:pic>
        <p:nvPicPr>
          <p:cNvPr id="5" name="Picture 4"/>
          <p:cNvPicPr>
            <a:picLocks noChangeAspect="1"/>
          </p:cNvPicPr>
          <p:nvPr/>
        </p:nvPicPr>
        <p:blipFill>
          <a:blip r:embed="rId3"/>
          <a:stretch>
            <a:fillRect/>
          </a:stretch>
        </p:blipFill>
        <p:spPr>
          <a:xfrm>
            <a:off x="4580019" y="3556552"/>
            <a:ext cx="3213151" cy="2743200"/>
          </a:xfrm>
          <a:prstGeom prst="rect">
            <a:avLst/>
          </a:prstGeom>
        </p:spPr>
      </p:pic>
    </p:spTree>
    <p:extLst>
      <p:ext uri="{BB962C8B-B14F-4D97-AF65-F5344CB8AC3E}">
        <p14:creationId xmlns:p14="http://schemas.microsoft.com/office/powerpoint/2010/main" val="168675449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3" name="Rectangle 2"/>
          <p:cNvSpPr/>
          <p:nvPr/>
        </p:nvSpPr>
        <p:spPr>
          <a:xfrm>
            <a:off x="158326" y="62180"/>
            <a:ext cx="8910074" cy="4524315"/>
          </a:xfrm>
          <a:prstGeom prst="rect">
            <a:avLst/>
          </a:prstGeom>
        </p:spPr>
        <p:txBody>
          <a:bodyPr wrap="square">
            <a:spAutoFit/>
          </a:bodyPr>
          <a:lstStyle/>
          <a:p>
            <a:r>
              <a:rPr lang="en-US" sz="3200" dirty="0"/>
              <a:t> Assumptions about Place </a:t>
            </a:r>
            <a:r>
              <a:rPr lang="en-US" sz="3200" dirty="0" smtClean="0"/>
              <a:t>Fields</a:t>
            </a:r>
          </a:p>
          <a:p>
            <a:pPr>
              <a:lnSpc>
                <a:spcPct val="50000"/>
              </a:lnSpc>
            </a:pPr>
            <a:endParaRPr lang="en-US" sz="3200" dirty="0"/>
          </a:p>
          <a:p>
            <a:pPr marL="342900" indent="-342900">
              <a:buAutoNum type="arabicParenBoth"/>
            </a:pPr>
            <a:r>
              <a:rPr lang="en-US" sz="3200" dirty="0" smtClean="0"/>
              <a:t> Place </a:t>
            </a:r>
            <a:r>
              <a:rPr lang="en-US" sz="3200" dirty="0"/>
              <a:t>fields are </a:t>
            </a:r>
            <a:r>
              <a:rPr lang="en-US" sz="3200" dirty="0" err="1"/>
              <a:t>omni</a:t>
            </a:r>
            <a:r>
              <a:rPr lang="en-US" sz="3200" dirty="0"/>
              <a:t>-</a:t>
            </a:r>
            <a:r>
              <a:rPr lang="en-US" sz="3200" dirty="0" smtClean="0"/>
              <a:t>directional</a:t>
            </a:r>
            <a:endParaRPr lang="en-US" sz="3200" dirty="0"/>
          </a:p>
          <a:p>
            <a:pPr marL="342900" indent="-342900">
              <a:buAutoNum type="arabicParenBoth"/>
            </a:pPr>
            <a:endParaRPr lang="en-US" sz="3200" dirty="0" smtClean="0"/>
          </a:p>
          <a:p>
            <a:r>
              <a:rPr lang="en-US" sz="3200" dirty="0" smtClean="0"/>
              <a:t>(</a:t>
            </a:r>
            <a:r>
              <a:rPr lang="en-US" sz="3200" dirty="0"/>
              <a:t>2) Place fields </a:t>
            </a:r>
            <a:r>
              <a:rPr lang="en-US" sz="3200" dirty="0" smtClean="0"/>
              <a:t>have been </a:t>
            </a:r>
            <a:r>
              <a:rPr lang="en-US" sz="3200" dirty="0"/>
              <a:t>previously formed and are stable. </a:t>
            </a:r>
            <a:endParaRPr lang="en-US" sz="3200" dirty="0" smtClean="0"/>
          </a:p>
          <a:p>
            <a:pPr>
              <a:lnSpc>
                <a:spcPct val="50000"/>
              </a:lnSpc>
            </a:pPr>
            <a:endParaRPr lang="en-US" sz="3200" dirty="0"/>
          </a:p>
          <a:p>
            <a:r>
              <a:rPr lang="en-US" sz="3200" dirty="0" smtClean="0"/>
              <a:t>Note: the hippocampus can undergo rapid context dependent remapping.</a:t>
            </a:r>
          </a:p>
          <a:p>
            <a:endParaRPr lang="en-US" sz="3200" dirty="0" smtClean="0"/>
          </a:p>
        </p:txBody>
      </p:sp>
      <p:pic>
        <p:nvPicPr>
          <p:cNvPr id="4" name="Picture 3"/>
          <p:cNvPicPr>
            <a:picLocks noChangeAspect="1"/>
          </p:cNvPicPr>
          <p:nvPr/>
        </p:nvPicPr>
        <p:blipFill>
          <a:blip r:embed="rId2"/>
          <a:stretch>
            <a:fillRect/>
          </a:stretch>
        </p:blipFill>
        <p:spPr>
          <a:xfrm>
            <a:off x="501251" y="4173982"/>
            <a:ext cx="3364529" cy="2267710"/>
          </a:xfrm>
          <a:prstGeom prst="rect">
            <a:avLst/>
          </a:prstGeom>
        </p:spPr>
      </p:pic>
      <p:pic>
        <p:nvPicPr>
          <p:cNvPr id="5" name="Picture 4"/>
          <p:cNvPicPr>
            <a:picLocks noChangeAspect="1"/>
          </p:cNvPicPr>
          <p:nvPr/>
        </p:nvPicPr>
        <p:blipFill>
          <a:blip r:embed="rId3"/>
          <a:stretch>
            <a:fillRect/>
          </a:stretch>
        </p:blipFill>
        <p:spPr>
          <a:xfrm>
            <a:off x="4580019" y="3556552"/>
            <a:ext cx="3213151" cy="2743200"/>
          </a:xfrm>
          <a:prstGeom prst="rect">
            <a:avLst/>
          </a:prstGeom>
        </p:spPr>
      </p:pic>
      <p:pic>
        <p:nvPicPr>
          <p:cNvPr id="6" name="Picture 5"/>
          <p:cNvPicPr>
            <a:picLocks noChangeAspect="1"/>
          </p:cNvPicPr>
          <p:nvPr/>
        </p:nvPicPr>
        <p:blipFill>
          <a:blip r:embed="rId4"/>
          <a:stretch>
            <a:fillRect/>
          </a:stretch>
        </p:blipFill>
        <p:spPr>
          <a:xfrm>
            <a:off x="5622774" y="4252069"/>
            <a:ext cx="685800" cy="914400"/>
          </a:xfrm>
          <a:prstGeom prst="rect">
            <a:avLst/>
          </a:prstGeom>
        </p:spPr>
      </p:pic>
    </p:spTree>
    <p:extLst>
      <p:ext uri="{BB962C8B-B14F-4D97-AF65-F5344CB8AC3E}">
        <p14:creationId xmlns:p14="http://schemas.microsoft.com/office/powerpoint/2010/main" val="2419593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30" y="45038"/>
            <a:ext cx="8986970" cy="6924974"/>
          </a:xfrm>
          <a:prstGeom prst="rect">
            <a:avLst/>
          </a:prstGeom>
        </p:spPr>
        <p:txBody>
          <a:bodyPr wrap="square">
            <a:spAutoFit/>
          </a:bodyPr>
          <a:lstStyle/>
          <a:p>
            <a:r>
              <a:rPr lang="en-US" sz="2800" dirty="0"/>
              <a:t>Comparison of our results with those of Van de </a:t>
            </a:r>
            <a:r>
              <a:rPr lang="en-US" sz="2800" dirty="0" err="1"/>
              <a:t>Vijver</a:t>
            </a:r>
            <a:r>
              <a:rPr lang="en-US" sz="2800" dirty="0"/>
              <a:t> and </a:t>
            </a:r>
            <a:r>
              <a:rPr lang="en-US" sz="2800" dirty="0" smtClean="0"/>
              <a:t>colleagues </a:t>
            </a:r>
            <a:r>
              <a:rPr lang="en-US" sz="2800" dirty="0"/>
              <a:t>is difficult because of differences in patients, techniques, and materials used. </a:t>
            </a:r>
            <a:endParaRPr lang="en-US" sz="2800" dirty="0" smtClean="0"/>
          </a:p>
          <a:p>
            <a:endParaRPr lang="en-US" dirty="0"/>
          </a:p>
          <a:p>
            <a:r>
              <a:rPr lang="en-US" dirty="0" smtClean="0"/>
              <a:t>Their </a:t>
            </a:r>
            <a:r>
              <a:rPr lang="en-US" dirty="0"/>
              <a:t>study included node-negative and node-positive patients, who had or had not received adjuvant systemic therapy, and only women younger than 53 years. </a:t>
            </a:r>
            <a:endParaRPr lang="en-US" dirty="0" smtClean="0"/>
          </a:p>
          <a:p>
            <a:endParaRPr lang="en-US" dirty="0"/>
          </a:p>
          <a:p>
            <a:r>
              <a:rPr lang="en-US" dirty="0" smtClean="0"/>
              <a:t>microarray </a:t>
            </a:r>
            <a:r>
              <a:rPr lang="en-US" dirty="0"/>
              <a:t>platforms used in the studies differ—</a:t>
            </a:r>
            <a:r>
              <a:rPr lang="en-US" dirty="0" err="1"/>
              <a:t>Affymetrix</a:t>
            </a:r>
            <a:r>
              <a:rPr lang="en-US" dirty="0"/>
              <a:t> and Agilent. </a:t>
            </a:r>
            <a:endParaRPr lang="en-US" dirty="0" smtClean="0"/>
          </a:p>
          <a:p>
            <a:endParaRPr lang="en-US" dirty="0"/>
          </a:p>
          <a:p>
            <a:r>
              <a:rPr lang="en-US" dirty="0" smtClean="0"/>
              <a:t>Of </a:t>
            </a:r>
            <a:r>
              <a:rPr lang="en-US" dirty="0"/>
              <a:t>the 70 genes in the study by </a:t>
            </a:r>
            <a:r>
              <a:rPr lang="en-US" dirty="0" err="1"/>
              <a:t>van't</a:t>
            </a:r>
            <a:r>
              <a:rPr lang="en-US" dirty="0"/>
              <a:t> Veer and co-workers</a:t>
            </a:r>
            <a:r>
              <a:rPr lang="en-US" dirty="0" smtClean="0"/>
              <a:t>, </a:t>
            </a:r>
            <a:r>
              <a:rPr lang="en-US" dirty="0"/>
              <a:t>48 are present on the </a:t>
            </a:r>
            <a:r>
              <a:rPr lang="en-US" dirty="0" err="1"/>
              <a:t>Affymetrix</a:t>
            </a:r>
            <a:r>
              <a:rPr lang="en-US" dirty="0"/>
              <a:t> U133a array, whereas only 38 of our 76 genes are present on the Agilent array. There is a three-gene overlap between the two signatures (</a:t>
            </a:r>
            <a:r>
              <a:rPr lang="en-US" dirty="0" err="1"/>
              <a:t>cyclin</a:t>
            </a:r>
            <a:r>
              <a:rPr lang="en-US" dirty="0"/>
              <a:t> E2, origin recognition complex, and TNF superfamily protein). </a:t>
            </a:r>
            <a:endParaRPr lang="en-US" dirty="0" smtClean="0"/>
          </a:p>
          <a:p>
            <a:endParaRPr lang="en-US" dirty="0"/>
          </a:p>
          <a:p>
            <a:r>
              <a:rPr lang="en-US" dirty="0" smtClean="0"/>
              <a:t>Despite </a:t>
            </a:r>
            <a:r>
              <a:rPr lang="en-US" dirty="0"/>
              <a:t>the apparent difference, both signatures included genes that identified several common pathways that might be involved in </a:t>
            </a:r>
            <a:r>
              <a:rPr lang="en-US" dirty="0" err="1"/>
              <a:t>tumour</a:t>
            </a:r>
            <a:r>
              <a:rPr lang="en-US" dirty="0"/>
              <a:t> recurrence. This finding supports the idea that although there might be redundancy in gene members, effective signatures could be required to include representation of specific pathways</a:t>
            </a:r>
            <a:r>
              <a:rPr lang="en-US" dirty="0" smtClean="0"/>
              <a:t>.</a:t>
            </a:r>
          </a:p>
          <a:p>
            <a:endParaRPr lang="en-US" dirty="0"/>
          </a:p>
          <a:p>
            <a:r>
              <a:rPr lang="en-US" dirty="0" smtClean="0"/>
              <a:t>From:  Gene</a:t>
            </a:r>
            <a:r>
              <a:rPr lang="en-US" dirty="0"/>
              <a:t>-expression profiles to predict distant metastasis of lymph-node-negative primary breast </a:t>
            </a:r>
            <a:r>
              <a:rPr lang="en-US" dirty="0" smtClean="0"/>
              <a:t>cancer, </a:t>
            </a:r>
            <a:r>
              <a:rPr lang="en-US" dirty="0" err="1" smtClean="0"/>
              <a:t>Yixin</a:t>
            </a:r>
            <a:r>
              <a:rPr lang="en-US" dirty="0" smtClean="0"/>
              <a:t> Wang et al, </a:t>
            </a:r>
            <a:r>
              <a:rPr lang="en-US" dirty="0"/>
              <a:t>The </a:t>
            </a:r>
            <a:r>
              <a:rPr lang="en-US" dirty="0" smtClean="0"/>
              <a:t>Lancet, Volume </a:t>
            </a:r>
            <a:r>
              <a:rPr lang="en-US" dirty="0"/>
              <a:t>365, Issue 9460, 19–25 February 2005, Pages 671–679</a:t>
            </a:r>
          </a:p>
          <a:p>
            <a:endParaRPr lang="en-US" dirty="0"/>
          </a:p>
        </p:txBody>
      </p:sp>
    </p:spTree>
    <p:extLst>
      <p:ext uri="{BB962C8B-B14F-4D97-AF65-F5344CB8AC3E}">
        <p14:creationId xmlns:p14="http://schemas.microsoft.com/office/powerpoint/2010/main" val="21396158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3" name="Rectangle 2"/>
          <p:cNvSpPr/>
          <p:nvPr/>
        </p:nvSpPr>
        <p:spPr>
          <a:xfrm>
            <a:off x="158326" y="62180"/>
            <a:ext cx="8910074" cy="4524315"/>
          </a:xfrm>
          <a:prstGeom prst="rect">
            <a:avLst/>
          </a:prstGeom>
        </p:spPr>
        <p:txBody>
          <a:bodyPr wrap="square">
            <a:spAutoFit/>
          </a:bodyPr>
          <a:lstStyle/>
          <a:p>
            <a:r>
              <a:rPr lang="en-US" sz="3200" dirty="0"/>
              <a:t> Assumptions about Place </a:t>
            </a:r>
            <a:r>
              <a:rPr lang="en-US" sz="3200" dirty="0" smtClean="0"/>
              <a:t>Fields</a:t>
            </a:r>
          </a:p>
          <a:p>
            <a:pPr>
              <a:lnSpc>
                <a:spcPct val="50000"/>
              </a:lnSpc>
            </a:pPr>
            <a:endParaRPr lang="en-US" sz="3200" dirty="0"/>
          </a:p>
          <a:p>
            <a:pPr marL="342900" indent="-342900">
              <a:buAutoNum type="arabicParenBoth"/>
            </a:pPr>
            <a:r>
              <a:rPr lang="en-US" sz="3200" dirty="0" smtClean="0"/>
              <a:t> Place </a:t>
            </a:r>
            <a:r>
              <a:rPr lang="en-US" sz="3200" dirty="0"/>
              <a:t>fields are </a:t>
            </a:r>
            <a:r>
              <a:rPr lang="en-US" sz="3200" dirty="0" err="1"/>
              <a:t>omni</a:t>
            </a:r>
            <a:r>
              <a:rPr lang="en-US" sz="3200" dirty="0"/>
              <a:t>-</a:t>
            </a:r>
            <a:r>
              <a:rPr lang="en-US" sz="3200" dirty="0" smtClean="0"/>
              <a:t>directional</a:t>
            </a:r>
            <a:endParaRPr lang="en-US" sz="3200" dirty="0"/>
          </a:p>
          <a:p>
            <a:pPr marL="342900" indent="-342900">
              <a:buAutoNum type="arabicParenBoth"/>
            </a:pPr>
            <a:endParaRPr lang="en-US" sz="3200" dirty="0" smtClean="0"/>
          </a:p>
          <a:p>
            <a:r>
              <a:rPr lang="en-US" sz="3200" dirty="0" smtClean="0"/>
              <a:t>(</a:t>
            </a:r>
            <a:r>
              <a:rPr lang="en-US" sz="3200" dirty="0"/>
              <a:t>2) Place fields </a:t>
            </a:r>
            <a:r>
              <a:rPr lang="en-US" sz="3200" dirty="0" smtClean="0"/>
              <a:t>have been </a:t>
            </a:r>
            <a:r>
              <a:rPr lang="en-US" sz="3200" dirty="0"/>
              <a:t>previously formed and are stable. </a:t>
            </a:r>
            <a:endParaRPr lang="en-US" sz="3200" dirty="0" smtClean="0"/>
          </a:p>
          <a:p>
            <a:pPr>
              <a:lnSpc>
                <a:spcPct val="50000"/>
              </a:lnSpc>
            </a:pPr>
            <a:endParaRPr lang="en-US" sz="3200" dirty="0"/>
          </a:p>
          <a:p>
            <a:r>
              <a:rPr lang="en-US" sz="3200" dirty="0" smtClean="0"/>
              <a:t>Note: the hippocampus can undergo rapid context dependent remapping.</a:t>
            </a:r>
          </a:p>
          <a:p>
            <a:endParaRPr lang="en-US" sz="3200" dirty="0" smtClean="0"/>
          </a:p>
        </p:txBody>
      </p:sp>
      <p:pic>
        <p:nvPicPr>
          <p:cNvPr id="4" name="Picture 3"/>
          <p:cNvPicPr>
            <a:picLocks noChangeAspect="1"/>
          </p:cNvPicPr>
          <p:nvPr/>
        </p:nvPicPr>
        <p:blipFill>
          <a:blip r:embed="rId2"/>
          <a:stretch>
            <a:fillRect/>
          </a:stretch>
        </p:blipFill>
        <p:spPr>
          <a:xfrm>
            <a:off x="501251" y="4173982"/>
            <a:ext cx="3364529" cy="2267710"/>
          </a:xfrm>
          <a:prstGeom prst="rect">
            <a:avLst/>
          </a:prstGeom>
        </p:spPr>
      </p:pic>
      <p:pic>
        <p:nvPicPr>
          <p:cNvPr id="5" name="Picture 4"/>
          <p:cNvPicPr>
            <a:picLocks noChangeAspect="1"/>
          </p:cNvPicPr>
          <p:nvPr/>
        </p:nvPicPr>
        <p:blipFill>
          <a:blip r:embed="rId3"/>
          <a:stretch>
            <a:fillRect/>
          </a:stretch>
        </p:blipFill>
        <p:spPr>
          <a:xfrm>
            <a:off x="4580019" y="3556552"/>
            <a:ext cx="3213151" cy="2743200"/>
          </a:xfrm>
          <a:prstGeom prst="rect">
            <a:avLst/>
          </a:prstGeom>
        </p:spPr>
      </p:pic>
    </p:spTree>
    <p:extLst>
      <p:ext uri="{BB962C8B-B14F-4D97-AF65-F5344CB8AC3E}">
        <p14:creationId xmlns:p14="http://schemas.microsoft.com/office/powerpoint/2010/main" val="36121520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88668"/>
            <a:ext cx="9144000" cy="369332"/>
          </a:xfrm>
          <a:prstGeom prst="rect">
            <a:avLst/>
          </a:prstGeom>
        </p:spPr>
        <p:txBody>
          <a:bodyPr wrap="square">
            <a:spAutoFit/>
          </a:bodyPr>
          <a:lstStyle/>
          <a:p>
            <a:r>
              <a:rPr lang="en-US" dirty="0"/>
              <a:t>http://</a:t>
            </a:r>
            <a:r>
              <a:rPr lang="en-US" dirty="0" err="1" smtClean="0"/>
              <a:t>www.nature.com</a:t>
            </a:r>
            <a:r>
              <a:rPr lang="en-US" dirty="0" smtClean="0"/>
              <a:t>/</a:t>
            </a:r>
            <a:r>
              <a:rPr lang="en-US" dirty="0"/>
              <a:t>nature/journal/v416/n6876/</a:t>
            </a:r>
            <a:r>
              <a:rPr lang="en-US" dirty="0" err="1"/>
              <a:t>fig_tab</a:t>
            </a:r>
            <a:r>
              <a:rPr lang="en-US" dirty="0"/>
              <a:t>/416090a_F2.html</a:t>
            </a:r>
          </a:p>
        </p:txBody>
      </p:sp>
      <p:sp>
        <p:nvSpPr>
          <p:cNvPr id="3" name="Rectangle 2"/>
          <p:cNvSpPr/>
          <p:nvPr/>
        </p:nvSpPr>
        <p:spPr>
          <a:xfrm>
            <a:off x="158326" y="62180"/>
            <a:ext cx="8910074" cy="4278094"/>
          </a:xfrm>
          <a:prstGeom prst="rect">
            <a:avLst/>
          </a:prstGeom>
        </p:spPr>
        <p:txBody>
          <a:bodyPr wrap="square">
            <a:spAutoFit/>
          </a:bodyPr>
          <a:lstStyle/>
          <a:p>
            <a:r>
              <a:rPr lang="en-US" sz="3200" dirty="0"/>
              <a:t> Assumptions about Place </a:t>
            </a:r>
            <a:r>
              <a:rPr lang="en-US" sz="3200" dirty="0" smtClean="0"/>
              <a:t>Fields</a:t>
            </a:r>
          </a:p>
          <a:p>
            <a:pPr>
              <a:lnSpc>
                <a:spcPct val="50000"/>
              </a:lnSpc>
            </a:pPr>
            <a:endParaRPr lang="en-US" sz="3200" dirty="0"/>
          </a:p>
          <a:p>
            <a:pPr marL="342900" indent="-342900">
              <a:buAutoNum type="arabicParenBoth"/>
            </a:pPr>
            <a:r>
              <a:rPr lang="en-US" sz="3200" dirty="0" smtClean="0"/>
              <a:t> Place </a:t>
            </a:r>
            <a:r>
              <a:rPr lang="en-US" sz="3200" dirty="0"/>
              <a:t>fields are </a:t>
            </a:r>
            <a:r>
              <a:rPr lang="en-US" sz="3200" dirty="0" err="1"/>
              <a:t>omni</a:t>
            </a:r>
            <a:r>
              <a:rPr lang="en-US" sz="3200" dirty="0"/>
              <a:t>-</a:t>
            </a:r>
            <a:r>
              <a:rPr lang="en-US" sz="3200" dirty="0" smtClean="0"/>
              <a:t>directional</a:t>
            </a:r>
            <a:endParaRPr lang="en-US" sz="3200" dirty="0"/>
          </a:p>
          <a:p>
            <a:pPr marL="342900" indent="-342900">
              <a:lnSpc>
                <a:spcPct val="50000"/>
              </a:lnSpc>
              <a:buAutoNum type="arabicParenBoth"/>
            </a:pPr>
            <a:endParaRPr lang="en-US" sz="3200" dirty="0" smtClean="0"/>
          </a:p>
          <a:p>
            <a:r>
              <a:rPr lang="en-US" sz="3200" dirty="0" smtClean="0"/>
              <a:t>(</a:t>
            </a:r>
            <a:r>
              <a:rPr lang="en-US" sz="3200" dirty="0"/>
              <a:t>2) Place fields </a:t>
            </a:r>
            <a:r>
              <a:rPr lang="en-US" sz="3200" dirty="0" smtClean="0"/>
              <a:t>have been </a:t>
            </a:r>
            <a:r>
              <a:rPr lang="en-US" sz="3200" dirty="0"/>
              <a:t>previously formed and are stable. </a:t>
            </a:r>
            <a:endParaRPr lang="en-US" sz="3200" dirty="0" smtClean="0"/>
          </a:p>
          <a:p>
            <a:pPr>
              <a:lnSpc>
                <a:spcPct val="50000"/>
              </a:lnSpc>
            </a:pPr>
            <a:endParaRPr lang="en-US" sz="3200" dirty="0"/>
          </a:p>
          <a:p>
            <a:r>
              <a:rPr lang="en-US" sz="3200" dirty="0" smtClean="0"/>
              <a:t>Note: the hippocampus can undergo rapid context dependent remapping.</a:t>
            </a:r>
          </a:p>
          <a:p>
            <a:endParaRPr lang="en-US" sz="3200" dirty="0" smtClean="0"/>
          </a:p>
        </p:txBody>
      </p:sp>
      <p:pic>
        <p:nvPicPr>
          <p:cNvPr id="7" name="Picture 6"/>
          <p:cNvPicPr>
            <a:picLocks noChangeAspect="1"/>
          </p:cNvPicPr>
          <p:nvPr/>
        </p:nvPicPr>
        <p:blipFill>
          <a:blip r:embed="rId2"/>
          <a:stretch>
            <a:fillRect/>
          </a:stretch>
        </p:blipFill>
        <p:spPr>
          <a:xfrm>
            <a:off x="0" y="3839562"/>
            <a:ext cx="9144000" cy="1910817"/>
          </a:xfrm>
          <a:prstGeom prst="rect">
            <a:avLst/>
          </a:prstGeom>
        </p:spPr>
      </p:pic>
      <p:sp>
        <p:nvSpPr>
          <p:cNvPr id="6" name="Rectangle 5"/>
          <p:cNvSpPr/>
          <p:nvPr/>
        </p:nvSpPr>
        <p:spPr>
          <a:xfrm>
            <a:off x="158326" y="5810851"/>
            <a:ext cx="9110416" cy="646331"/>
          </a:xfrm>
          <a:prstGeom prst="rect">
            <a:avLst/>
          </a:prstGeom>
        </p:spPr>
        <p:txBody>
          <a:bodyPr wrap="square">
            <a:spAutoFit/>
          </a:bodyPr>
          <a:lstStyle/>
          <a:p>
            <a:r>
              <a:rPr lang="en-US" dirty="0"/>
              <a:t>Nature </a:t>
            </a:r>
            <a:r>
              <a:rPr lang="en-US" dirty="0" smtClean="0"/>
              <a:t>2002</a:t>
            </a:r>
            <a:r>
              <a:rPr lang="en-US" dirty="0"/>
              <a:t>, Long-term plasticity in hippocampal place-cell representation of environmental </a:t>
            </a:r>
            <a:r>
              <a:rPr lang="en-US" dirty="0" smtClean="0"/>
              <a:t>geometry, Colin Lever, Tom Wills, Francesca </a:t>
            </a:r>
            <a:r>
              <a:rPr lang="en-US" dirty="0" err="1" smtClean="0"/>
              <a:t>Cacucci</a:t>
            </a:r>
            <a:r>
              <a:rPr lang="en-US" dirty="0" smtClean="0"/>
              <a:t>, Neil Burgess, John O'Keefe</a:t>
            </a:r>
            <a:endParaRPr lang="en-US" dirty="0"/>
          </a:p>
        </p:txBody>
      </p:sp>
    </p:spTree>
    <p:extLst>
      <p:ext uri="{BB962C8B-B14F-4D97-AF65-F5344CB8AC3E}">
        <p14:creationId xmlns:p14="http://schemas.microsoft.com/office/powerpoint/2010/main" val="285183273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6580" y="60472"/>
            <a:ext cx="7946048" cy="6858000"/>
          </a:xfrm>
          <a:prstGeom prst="rect">
            <a:avLst/>
          </a:prstGeom>
        </p:spPr>
      </p:pic>
      <p:sp>
        <p:nvSpPr>
          <p:cNvPr id="4" name="TextBox 3"/>
          <p:cNvSpPr txBox="1"/>
          <p:nvPr/>
        </p:nvSpPr>
        <p:spPr>
          <a:xfrm>
            <a:off x="69273" y="4538005"/>
            <a:ext cx="4003963" cy="2062103"/>
          </a:xfrm>
          <a:prstGeom prst="rect">
            <a:avLst/>
          </a:prstGeom>
          <a:solidFill>
            <a:schemeClr val="tx2">
              <a:lumMod val="20000"/>
              <a:lumOff val="80000"/>
            </a:schemeClr>
          </a:solidFill>
        </p:spPr>
        <p:txBody>
          <a:bodyPr wrap="square" rtlCol="0">
            <a:spAutoFit/>
          </a:bodyPr>
          <a:lstStyle/>
          <a:p>
            <a:r>
              <a:rPr lang="en-US" sz="3200" dirty="0" smtClean="0"/>
              <a:t>Remodeling: </a:t>
            </a:r>
            <a:r>
              <a:rPr lang="en-US" sz="3200" dirty="0"/>
              <a:t>the hippocampus can undergo rapid context dependent remapping</a:t>
            </a:r>
            <a:r>
              <a:rPr lang="en-US" sz="3200" dirty="0" smtClean="0"/>
              <a:t>.</a:t>
            </a:r>
            <a:endParaRPr lang="en-US" sz="3200" dirty="0"/>
          </a:p>
        </p:txBody>
      </p:sp>
      <p:sp>
        <p:nvSpPr>
          <p:cNvPr id="5" name="Rectangle 4"/>
          <p:cNvSpPr/>
          <p:nvPr/>
        </p:nvSpPr>
        <p:spPr>
          <a:xfrm>
            <a:off x="0" y="6571792"/>
            <a:ext cx="3527566" cy="369332"/>
          </a:xfrm>
          <a:prstGeom prst="rect">
            <a:avLst/>
          </a:prstGeom>
        </p:spPr>
        <p:txBody>
          <a:bodyPr wrap="none">
            <a:spAutoFit/>
          </a:bodyPr>
          <a:lstStyle/>
          <a:p>
            <a:r>
              <a:rPr lang="en-US" dirty="0"/>
              <a:t>http://</a:t>
            </a:r>
            <a:r>
              <a:rPr lang="en-US" dirty="0" err="1"/>
              <a:t>arxiv.org</a:t>
            </a:r>
            <a:r>
              <a:rPr lang="en-US" dirty="0"/>
              <a:t>/abs/q-bio/0702052</a:t>
            </a:r>
          </a:p>
        </p:txBody>
      </p:sp>
    </p:spTree>
    <p:extLst>
      <p:ext uri="{BB962C8B-B14F-4D97-AF65-F5344CB8AC3E}">
        <p14:creationId xmlns:p14="http://schemas.microsoft.com/office/powerpoint/2010/main" val="135326576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3" name="Rectangle 2"/>
          <p:cNvSpPr/>
          <p:nvPr/>
        </p:nvSpPr>
        <p:spPr>
          <a:xfrm>
            <a:off x="158326" y="16826"/>
            <a:ext cx="8910074" cy="5016757"/>
          </a:xfrm>
          <a:prstGeom prst="rect">
            <a:avLst/>
          </a:prstGeom>
        </p:spPr>
        <p:txBody>
          <a:bodyPr wrap="square">
            <a:spAutoFit/>
          </a:bodyPr>
          <a:lstStyle/>
          <a:p>
            <a:r>
              <a:rPr lang="en-US" sz="3200" dirty="0"/>
              <a:t> Assumptions about Place </a:t>
            </a:r>
            <a:r>
              <a:rPr lang="en-US" sz="3200" dirty="0" smtClean="0"/>
              <a:t>Fields</a:t>
            </a:r>
          </a:p>
          <a:p>
            <a:pPr>
              <a:lnSpc>
                <a:spcPct val="50000"/>
              </a:lnSpc>
            </a:pPr>
            <a:endParaRPr lang="en-US" sz="3200" dirty="0"/>
          </a:p>
          <a:p>
            <a:pPr marL="342900" indent="-342900">
              <a:buAutoNum type="arabicParenBoth"/>
            </a:pPr>
            <a:r>
              <a:rPr lang="en-US" sz="3200" dirty="0" smtClean="0"/>
              <a:t> Place </a:t>
            </a:r>
            <a:r>
              <a:rPr lang="en-US" sz="3200" dirty="0"/>
              <a:t>fields are </a:t>
            </a:r>
            <a:r>
              <a:rPr lang="en-US" sz="3200" dirty="0" err="1"/>
              <a:t>omni</a:t>
            </a:r>
            <a:r>
              <a:rPr lang="en-US" sz="3200" dirty="0"/>
              <a:t>-</a:t>
            </a:r>
            <a:r>
              <a:rPr lang="en-US" sz="3200" dirty="0" smtClean="0"/>
              <a:t>directional</a:t>
            </a:r>
            <a:endParaRPr lang="en-US" sz="3200" dirty="0"/>
          </a:p>
          <a:p>
            <a:pPr marL="342900" indent="-342900">
              <a:lnSpc>
                <a:spcPct val="50000"/>
              </a:lnSpc>
              <a:buAutoNum type="arabicParenBoth"/>
            </a:pPr>
            <a:endParaRPr lang="en-US" sz="3200" dirty="0" smtClean="0"/>
          </a:p>
          <a:p>
            <a:r>
              <a:rPr lang="en-US" sz="3200" dirty="0" smtClean="0"/>
              <a:t>(</a:t>
            </a:r>
            <a:r>
              <a:rPr lang="en-US" sz="3200" dirty="0"/>
              <a:t>2) Place fields </a:t>
            </a:r>
            <a:r>
              <a:rPr lang="en-US" sz="3200" dirty="0" smtClean="0"/>
              <a:t>have been </a:t>
            </a:r>
            <a:r>
              <a:rPr lang="en-US" sz="3200" dirty="0"/>
              <a:t>previously formed and are stable. </a:t>
            </a:r>
            <a:endParaRPr lang="en-US" sz="3200" dirty="0" smtClean="0"/>
          </a:p>
          <a:p>
            <a:endParaRPr lang="en-US" sz="3200" dirty="0"/>
          </a:p>
          <a:p>
            <a:r>
              <a:rPr lang="en-US" sz="3200" dirty="0"/>
              <a:t>(3) The collection of </a:t>
            </a:r>
            <a:r>
              <a:rPr lang="en-US" sz="3200" dirty="0" smtClean="0"/>
              <a:t>place fields </a:t>
            </a:r>
            <a:r>
              <a:rPr lang="en-US" sz="3200" dirty="0"/>
              <a:t>corresponding to observed cells covers the entire </a:t>
            </a:r>
            <a:r>
              <a:rPr lang="en-US" sz="3200" dirty="0" smtClean="0"/>
              <a:t>traversed environment</a:t>
            </a:r>
            <a:r>
              <a:rPr lang="en-US" sz="3200" dirty="0"/>
              <a:t>.</a:t>
            </a:r>
            <a:endParaRPr lang="en-US" sz="3200" dirty="0" smtClean="0"/>
          </a:p>
          <a:p>
            <a:endParaRPr lang="en-US" sz="3200" dirty="0" smtClean="0"/>
          </a:p>
        </p:txBody>
      </p:sp>
      <p:pic>
        <p:nvPicPr>
          <p:cNvPr id="4" name="Picture 3"/>
          <p:cNvPicPr>
            <a:picLocks noChangeAspect="1"/>
          </p:cNvPicPr>
          <p:nvPr/>
        </p:nvPicPr>
        <p:blipFill>
          <a:blip r:embed="rId2"/>
          <a:stretch>
            <a:fillRect/>
          </a:stretch>
        </p:blipFill>
        <p:spPr>
          <a:xfrm>
            <a:off x="5732853" y="4059187"/>
            <a:ext cx="2970389" cy="2286000"/>
          </a:xfrm>
          <a:prstGeom prst="rect">
            <a:avLst/>
          </a:prstGeom>
        </p:spPr>
      </p:pic>
      <p:sp>
        <p:nvSpPr>
          <p:cNvPr id="6" name="Rectangle 5"/>
          <p:cNvSpPr/>
          <p:nvPr/>
        </p:nvSpPr>
        <p:spPr>
          <a:xfrm>
            <a:off x="732889" y="4699937"/>
            <a:ext cx="5172526" cy="1569660"/>
          </a:xfrm>
          <a:prstGeom prst="rect">
            <a:avLst/>
          </a:prstGeom>
        </p:spPr>
        <p:txBody>
          <a:bodyPr wrap="square">
            <a:spAutoFit/>
          </a:bodyPr>
          <a:lstStyle/>
          <a:p>
            <a:r>
              <a:rPr lang="en-US" sz="3200" dirty="0" smtClean="0"/>
              <a:t>I.e., the </a:t>
            </a:r>
            <a:r>
              <a:rPr lang="en-US" sz="3200" dirty="0"/>
              <a:t>trajectory must be dense enough to sample the majority of cell groups.</a:t>
            </a:r>
          </a:p>
        </p:txBody>
      </p:sp>
    </p:spTree>
    <p:extLst>
      <p:ext uri="{BB962C8B-B14F-4D97-AF65-F5344CB8AC3E}">
        <p14:creationId xmlns:p14="http://schemas.microsoft.com/office/powerpoint/2010/main" val="13599998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3" name="Rectangle 2"/>
          <p:cNvSpPr/>
          <p:nvPr/>
        </p:nvSpPr>
        <p:spPr>
          <a:xfrm>
            <a:off x="158326" y="16826"/>
            <a:ext cx="8910074" cy="5016757"/>
          </a:xfrm>
          <a:prstGeom prst="rect">
            <a:avLst/>
          </a:prstGeom>
        </p:spPr>
        <p:txBody>
          <a:bodyPr wrap="square">
            <a:spAutoFit/>
          </a:bodyPr>
          <a:lstStyle/>
          <a:p>
            <a:r>
              <a:rPr lang="en-US" sz="3200" dirty="0"/>
              <a:t> Assumptions about Place </a:t>
            </a:r>
            <a:r>
              <a:rPr lang="en-US" sz="3200" dirty="0" smtClean="0"/>
              <a:t>Fields</a:t>
            </a:r>
          </a:p>
          <a:p>
            <a:pPr>
              <a:lnSpc>
                <a:spcPct val="50000"/>
              </a:lnSpc>
            </a:pPr>
            <a:endParaRPr lang="en-US" sz="3200" dirty="0"/>
          </a:p>
          <a:p>
            <a:pPr marL="342900" indent="-342900">
              <a:buAutoNum type="arabicParenBoth"/>
            </a:pPr>
            <a:r>
              <a:rPr lang="en-US" sz="3200" dirty="0" smtClean="0"/>
              <a:t> Place </a:t>
            </a:r>
            <a:r>
              <a:rPr lang="en-US" sz="3200" dirty="0"/>
              <a:t>fields are </a:t>
            </a:r>
            <a:r>
              <a:rPr lang="en-US" sz="3200" dirty="0" err="1"/>
              <a:t>omni</a:t>
            </a:r>
            <a:r>
              <a:rPr lang="en-US" sz="3200" dirty="0"/>
              <a:t>-</a:t>
            </a:r>
            <a:r>
              <a:rPr lang="en-US" sz="3200" dirty="0" smtClean="0"/>
              <a:t>directional</a:t>
            </a:r>
            <a:endParaRPr lang="en-US" sz="3200" dirty="0"/>
          </a:p>
          <a:p>
            <a:pPr marL="342900" indent="-342900">
              <a:lnSpc>
                <a:spcPct val="50000"/>
              </a:lnSpc>
              <a:buAutoNum type="arabicParenBoth"/>
            </a:pPr>
            <a:endParaRPr lang="en-US" sz="3200" dirty="0" smtClean="0"/>
          </a:p>
          <a:p>
            <a:r>
              <a:rPr lang="en-US" sz="3200" dirty="0" smtClean="0"/>
              <a:t>(</a:t>
            </a:r>
            <a:r>
              <a:rPr lang="en-US" sz="3200" dirty="0"/>
              <a:t>2) Place fields </a:t>
            </a:r>
            <a:r>
              <a:rPr lang="en-US" sz="3200" dirty="0" smtClean="0"/>
              <a:t>have been </a:t>
            </a:r>
            <a:r>
              <a:rPr lang="en-US" sz="3200" dirty="0"/>
              <a:t>previously formed and are stable. </a:t>
            </a:r>
            <a:endParaRPr lang="en-US" sz="3200" dirty="0" smtClean="0"/>
          </a:p>
          <a:p>
            <a:endParaRPr lang="en-US" sz="3200" dirty="0"/>
          </a:p>
          <a:p>
            <a:r>
              <a:rPr lang="en-US" sz="3200" dirty="0"/>
              <a:t>(3) The collection of </a:t>
            </a:r>
            <a:r>
              <a:rPr lang="en-US" sz="3200" dirty="0" smtClean="0"/>
              <a:t>place fields </a:t>
            </a:r>
            <a:r>
              <a:rPr lang="en-US" sz="3200" dirty="0"/>
              <a:t>corresponding to observed cells covers the entire </a:t>
            </a:r>
            <a:r>
              <a:rPr lang="en-US" sz="3200" dirty="0" smtClean="0"/>
              <a:t>traversed environment</a:t>
            </a:r>
            <a:r>
              <a:rPr lang="en-US" sz="3200" dirty="0"/>
              <a:t>.</a:t>
            </a:r>
            <a:endParaRPr lang="en-US" sz="3200" dirty="0" smtClean="0"/>
          </a:p>
          <a:p>
            <a:endParaRPr lang="en-US" sz="3200" dirty="0" smtClean="0"/>
          </a:p>
        </p:txBody>
      </p:sp>
      <p:pic>
        <p:nvPicPr>
          <p:cNvPr id="4" name="Picture 3"/>
          <p:cNvPicPr>
            <a:picLocks noChangeAspect="1"/>
          </p:cNvPicPr>
          <p:nvPr/>
        </p:nvPicPr>
        <p:blipFill>
          <a:blip r:embed="rId2"/>
          <a:stretch>
            <a:fillRect/>
          </a:stretch>
        </p:blipFill>
        <p:spPr>
          <a:xfrm>
            <a:off x="5732853" y="4059187"/>
            <a:ext cx="2970389" cy="2286000"/>
          </a:xfrm>
          <a:prstGeom prst="rect">
            <a:avLst/>
          </a:prstGeom>
        </p:spPr>
      </p:pic>
      <p:sp>
        <p:nvSpPr>
          <p:cNvPr id="6" name="Rectangle 5"/>
          <p:cNvSpPr/>
          <p:nvPr/>
        </p:nvSpPr>
        <p:spPr>
          <a:xfrm>
            <a:off x="732889" y="4699937"/>
            <a:ext cx="5172526" cy="1569660"/>
          </a:xfrm>
          <a:prstGeom prst="rect">
            <a:avLst/>
          </a:prstGeom>
        </p:spPr>
        <p:txBody>
          <a:bodyPr wrap="square">
            <a:spAutoFit/>
          </a:bodyPr>
          <a:lstStyle/>
          <a:p>
            <a:r>
              <a:rPr lang="en-US" sz="3200" dirty="0" smtClean="0"/>
              <a:t>Biologically:  place cells multiply cover the environment.</a:t>
            </a:r>
            <a:endParaRPr lang="en-US" sz="3200" dirty="0"/>
          </a:p>
        </p:txBody>
      </p:sp>
    </p:spTree>
    <p:extLst>
      <p:ext uri="{BB962C8B-B14F-4D97-AF65-F5344CB8AC3E}">
        <p14:creationId xmlns:p14="http://schemas.microsoft.com/office/powerpoint/2010/main" val="225695655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3" name="Rectangle 2"/>
          <p:cNvSpPr/>
          <p:nvPr/>
        </p:nvSpPr>
        <p:spPr>
          <a:xfrm>
            <a:off x="203686" y="16826"/>
            <a:ext cx="8910074" cy="4770537"/>
          </a:xfrm>
          <a:prstGeom prst="rect">
            <a:avLst/>
          </a:prstGeom>
        </p:spPr>
        <p:txBody>
          <a:bodyPr wrap="square">
            <a:spAutoFit/>
          </a:bodyPr>
          <a:lstStyle/>
          <a:p>
            <a:r>
              <a:rPr lang="en-US" sz="3200" dirty="0"/>
              <a:t> Assumptions about Place </a:t>
            </a:r>
            <a:r>
              <a:rPr lang="en-US" sz="3200" dirty="0" smtClean="0"/>
              <a:t>Fields</a:t>
            </a:r>
          </a:p>
          <a:p>
            <a:pPr>
              <a:lnSpc>
                <a:spcPct val="50000"/>
              </a:lnSpc>
            </a:pPr>
            <a:endParaRPr lang="en-US" sz="3200" dirty="0"/>
          </a:p>
          <a:p>
            <a:pPr marL="342900" indent="-342900">
              <a:buAutoNum type="arabicParenBoth"/>
            </a:pPr>
            <a:r>
              <a:rPr lang="en-US" sz="3200" dirty="0" smtClean="0"/>
              <a:t> Place </a:t>
            </a:r>
            <a:r>
              <a:rPr lang="en-US" sz="3200" dirty="0"/>
              <a:t>fields are </a:t>
            </a:r>
            <a:r>
              <a:rPr lang="en-US" sz="3200" dirty="0" err="1"/>
              <a:t>omni</a:t>
            </a:r>
            <a:r>
              <a:rPr lang="en-US" sz="3200" dirty="0"/>
              <a:t>-</a:t>
            </a:r>
            <a:r>
              <a:rPr lang="en-US" sz="3200" dirty="0" smtClean="0"/>
              <a:t>directional</a:t>
            </a:r>
            <a:endParaRPr lang="en-US" sz="3200" dirty="0"/>
          </a:p>
          <a:p>
            <a:pPr marL="342900" indent="-342900">
              <a:lnSpc>
                <a:spcPct val="50000"/>
              </a:lnSpc>
              <a:buAutoNum type="arabicParenBoth"/>
            </a:pPr>
            <a:endParaRPr lang="en-US" sz="3200" dirty="0" smtClean="0"/>
          </a:p>
          <a:p>
            <a:r>
              <a:rPr lang="en-US" sz="3200" dirty="0" smtClean="0"/>
              <a:t>(</a:t>
            </a:r>
            <a:r>
              <a:rPr lang="en-US" sz="3200" dirty="0"/>
              <a:t>2) Place fields </a:t>
            </a:r>
            <a:r>
              <a:rPr lang="en-US" sz="3200" dirty="0" smtClean="0"/>
              <a:t>have been </a:t>
            </a:r>
            <a:r>
              <a:rPr lang="en-US" sz="3200" dirty="0"/>
              <a:t>previously formed and are stable. </a:t>
            </a:r>
            <a:endParaRPr lang="en-US" sz="3200" dirty="0" smtClean="0"/>
          </a:p>
          <a:p>
            <a:pPr>
              <a:lnSpc>
                <a:spcPct val="50000"/>
              </a:lnSpc>
            </a:pPr>
            <a:endParaRPr lang="en-US" sz="3200" dirty="0"/>
          </a:p>
          <a:p>
            <a:r>
              <a:rPr lang="en-US" sz="3200" dirty="0"/>
              <a:t>(3) The collection of </a:t>
            </a:r>
            <a:r>
              <a:rPr lang="en-US" sz="3200" dirty="0" smtClean="0"/>
              <a:t>place fields </a:t>
            </a:r>
            <a:r>
              <a:rPr lang="en-US" sz="3200" dirty="0"/>
              <a:t>corresponding to observed cells covers the entire </a:t>
            </a:r>
            <a:r>
              <a:rPr lang="en-US" sz="3200" dirty="0" smtClean="0"/>
              <a:t>traversed environment</a:t>
            </a:r>
            <a:r>
              <a:rPr lang="en-US" sz="3200" dirty="0"/>
              <a:t>.</a:t>
            </a:r>
            <a:endParaRPr lang="en-US" sz="3200" dirty="0" smtClean="0"/>
          </a:p>
          <a:p>
            <a:endParaRPr lang="en-US" sz="3200" dirty="0" smtClean="0"/>
          </a:p>
        </p:txBody>
      </p:sp>
      <p:sp>
        <p:nvSpPr>
          <p:cNvPr id="5" name="Rectangle 4"/>
          <p:cNvSpPr/>
          <p:nvPr/>
        </p:nvSpPr>
        <p:spPr>
          <a:xfrm>
            <a:off x="249047" y="4363613"/>
            <a:ext cx="5727162" cy="2062103"/>
          </a:xfrm>
          <a:prstGeom prst="rect">
            <a:avLst/>
          </a:prstGeom>
          <a:solidFill>
            <a:schemeClr val="bg2"/>
          </a:solidFill>
        </p:spPr>
        <p:txBody>
          <a:bodyPr wrap="square">
            <a:spAutoFit/>
          </a:bodyPr>
          <a:lstStyle/>
          <a:p>
            <a:r>
              <a:rPr lang="en-US" sz="3200" dirty="0" smtClean="0"/>
              <a:t>For </a:t>
            </a:r>
            <a:r>
              <a:rPr lang="en-US" sz="3200" dirty="0"/>
              <a:t>accurate computation of the nth homology group </a:t>
            </a:r>
            <a:r>
              <a:rPr lang="en-US" sz="3200" dirty="0" err="1"/>
              <a:t>H</a:t>
            </a:r>
            <a:r>
              <a:rPr lang="en-US" sz="3200" baseline="-25000" dirty="0" err="1"/>
              <a:t>n</a:t>
            </a:r>
            <a:r>
              <a:rPr lang="en-US" sz="3200" dirty="0"/>
              <a:t>, we need up to (n+1)-fold intersections to be detectable via cell groups.</a:t>
            </a:r>
          </a:p>
        </p:txBody>
      </p:sp>
      <p:pic>
        <p:nvPicPr>
          <p:cNvPr id="6" name="Picture 5"/>
          <p:cNvPicPr>
            <a:picLocks noChangeAspect="1"/>
          </p:cNvPicPr>
          <p:nvPr/>
        </p:nvPicPr>
        <p:blipFill>
          <a:blip r:embed="rId2"/>
          <a:stretch>
            <a:fillRect/>
          </a:stretch>
        </p:blipFill>
        <p:spPr>
          <a:xfrm>
            <a:off x="5930849" y="3964343"/>
            <a:ext cx="3213151" cy="2743200"/>
          </a:xfrm>
          <a:prstGeom prst="rect">
            <a:avLst/>
          </a:prstGeom>
        </p:spPr>
      </p:pic>
    </p:spTree>
    <p:extLst>
      <p:ext uri="{BB962C8B-B14F-4D97-AF65-F5344CB8AC3E}">
        <p14:creationId xmlns:p14="http://schemas.microsoft.com/office/powerpoint/2010/main" val="1741973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3" name="Rectangle 2"/>
          <p:cNvSpPr/>
          <p:nvPr/>
        </p:nvSpPr>
        <p:spPr>
          <a:xfrm>
            <a:off x="233926" y="228478"/>
            <a:ext cx="8910074" cy="6247864"/>
          </a:xfrm>
          <a:prstGeom prst="rect">
            <a:avLst/>
          </a:prstGeom>
        </p:spPr>
        <p:txBody>
          <a:bodyPr wrap="square">
            <a:spAutoFit/>
          </a:bodyPr>
          <a:lstStyle/>
          <a:p>
            <a:r>
              <a:rPr lang="en-US" sz="3200" dirty="0"/>
              <a:t> Assumptions about Place </a:t>
            </a:r>
            <a:r>
              <a:rPr lang="en-US" sz="3200" dirty="0" smtClean="0"/>
              <a:t>Fields</a:t>
            </a:r>
          </a:p>
          <a:p>
            <a:pPr>
              <a:lnSpc>
                <a:spcPct val="50000"/>
              </a:lnSpc>
            </a:pPr>
            <a:endParaRPr lang="en-US" sz="3200" dirty="0"/>
          </a:p>
          <a:p>
            <a:pPr marL="342900" indent="-342900">
              <a:buAutoNum type="arabicParenBoth"/>
            </a:pPr>
            <a:r>
              <a:rPr lang="en-US" sz="3200" dirty="0" smtClean="0"/>
              <a:t> Place </a:t>
            </a:r>
            <a:r>
              <a:rPr lang="en-US" sz="3200" dirty="0"/>
              <a:t>fields are </a:t>
            </a:r>
            <a:r>
              <a:rPr lang="en-US" sz="3200" dirty="0" err="1"/>
              <a:t>omni</a:t>
            </a:r>
            <a:r>
              <a:rPr lang="en-US" sz="3200" dirty="0"/>
              <a:t>-</a:t>
            </a:r>
            <a:r>
              <a:rPr lang="en-US" sz="3200" dirty="0" smtClean="0"/>
              <a:t>directional</a:t>
            </a:r>
            <a:endParaRPr lang="en-US" sz="3200" dirty="0"/>
          </a:p>
          <a:p>
            <a:pPr marL="342900" indent="-342900">
              <a:lnSpc>
                <a:spcPct val="50000"/>
              </a:lnSpc>
              <a:buAutoNum type="arabicParenBoth"/>
            </a:pPr>
            <a:endParaRPr lang="en-US" sz="3200" dirty="0" smtClean="0"/>
          </a:p>
          <a:p>
            <a:r>
              <a:rPr lang="en-US" sz="3200" dirty="0" smtClean="0"/>
              <a:t>(</a:t>
            </a:r>
            <a:r>
              <a:rPr lang="en-US" sz="3200" dirty="0"/>
              <a:t>2) Place fields </a:t>
            </a:r>
            <a:r>
              <a:rPr lang="en-US" sz="3200" dirty="0" smtClean="0"/>
              <a:t>have been </a:t>
            </a:r>
            <a:r>
              <a:rPr lang="en-US" sz="3200" dirty="0"/>
              <a:t>previously formed and are stable. </a:t>
            </a:r>
            <a:endParaRPr lang="en-US" sz="3200" dirty="0" smtClean="0"/>
          </a:p>
          <a:p>
            <a:pPr>
              <a:lnSpc>
                <a:spcPct val="50000"/>
              </a:lnSpc>
            </a:pPr>
            <a:endParaRPr lang="en-US" sz="3200" dirty="0"/>
          </a:p>
          <a:p>
            <a:r>
              <a:rPr lang="en-US" sz="3200" dirty="0"/>
              <a:t>(3) The collection of </a:t>
            </a:r>
            <a:r>
              <a:rPr lang="en-US" sz="3200" dirty="0" smtClean="0"/>
              <a:t>place fields </a:t>
            </a:r>
            <a:r>
              <a:rPr lang="en-US" sz="3200" dirty="0"/>
              <a:t>corresponding to observed cells covers the entire </a:t>
            </a:r>
            <a:r>
              <a:rPr lang="en-US" sz="3200" dirty="0" smtClean="0"/>
              <a:t>traversed environment.</a:t>
            </a:r>
          </a:p>
          <a:p>
            <a:endParaRPr lang="en-US" sz="3200" dirty="0"/>
          </a:p>
          <a:p>
            <a:r>
              <a:rPr lang="en-US" sz="3200" dirty="0"/>
              <a:t>(4) The holes/obstacles are </a:t>
            </a:r>
            <a:r>
              <a:rPr lang="en-US" sz="3200" dirty="0" smtClean="0"/>
              <a:t>larger </a:t>
            </a:r>
          </a:p>
          <a:p>
            <a:r>
              <a:rPr lang="en-US" sz="3200" dirty="0" smtClean="0"/>
              <a:t>than </a:t>
            </a:r>
            <a:r>
              <a:rPr lang="en-US" sz="3200" dirty="0"/>
              <a:t>the </a:t>
            </a:r>
            <a:r>
              <a:rPr lang="en-US" sz="3200" dirty="0" smtClean="0"/>
              <a:t>diameters of </a:t>
            </a:r>
            <a:r>
              <a:rPr lang="en-US" sz="3200" dirty="0"/>
              <a:t>place fields.</a:t>
            </a:r>
            <a:endParaRPr lang="en-US" sz="3200" dirty="0" smtClean="0"/>
          </a:p>
          <a:p>
            <a:endParaRPr lang="en-US" sz="3200" dirty="0" smtClean="0"/>
          </a:p>
        </p:txBody>
      </p:sp>
      <p:pic>
        <p:nvPicPr>
          <p:cNvPr id="5" name="Picture 4"/>
          <p:cNvPicPr>
            <a:picLocks noChangeAspect="1"/>
          </p:cNvPicPr>
          <p:nvPr/>
        </p:nvPicPr>
        <p:blipFill>
          <a:blip r:embed="rId2"/>
          <a:stretch>
            <a:fillRect/>
          </a:stretch>
        </p:blipFill>
        <p:spPr>
          <a:xfrm>
            <a:off x="6065501" y="4073603"/>
            <a:ext cx="2970389" cy="2286000"/>
          </a:xfrm>
          <a:prstGeom prst="rect">
            <a:avLst/>
          </a:prstGeom>
        </p:spPr>
      </p:pic>
    </p:spTree>
    <p:extLst>
      <p:ext uri="{BB962C8B-B14F-4D97-AF65-F5344CB8AC3E}">
        <p14:creationId xmlns:p14="http://schemas.microsoft.com/office/powerpoint/2010/main" val="219803711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3" name="Rectangle 2"/>
          <p:cNvSpPr/>
          <p:nvPr/>
        </p:nvSpPr>
        <p:spPr>
          <a:xfrm>
            <a:off x="173446" y="168006"/>
            <a:ext cx="8910074" cy="5016757"/>
          </a:xfrm>
          <a:prstGeom prst="rect">
            <a:avLst/>
          </a:prstGeom>
        </p:spPr>
        <p:txBody>
          <a:bodyPr wrap="square">
            <a:spAutoFit/>
          </a:bodyPr>
          <a:lstStyle/>
          <a:p>
            <a:r>
              <a:rPr lang="en-US" sz="3200" dirty="0"/>
              <a:t> Assumptions about Place </a:t>
            </a:r>
            <a:r>
              <a:rPr lang="en-US" sz="3200" dirty="0" smtClean="0"/>
              <a:t>Fields </a:t>
            </a:r>
          </a:p>
          <a:p>
            <a:endParaRPr lang="en-US" sz="3200" dirty="0" smtClean="0"/>
          </a:p>
          <a:p>
            <a:r>
              <a:rPr lang="en-US" sz="3200" dirty="0" smtClean="0"/>
              <a:t>(</a:t>
            </a:r>
            <a:r>
              <a:rPr lang="en-US" sz="3200" dirty="0"/>
              <a:t>5) Each (connected) component field of a single </a:t>
            </a:r>
            <a:r>
              <a:rPr lang="en-US" sz="3200" dirty="0" smtClean="0"/>
              <a:t>or </a:t>
            </a:r>
            <a:r>
              <a:rPr lang="en-US" sz="3200" dirty="0" err="1" smtClean="0"/>
              <a:t>multipeaked</a:t>
            </a:r>
            <a:r>
              <a:rPr lang="en-US" sz="3200" dirty="0" smtClean="0"/>
              <a:t> </a:t>
            </a:r>
            <a:r>
              <a:rPr lang="en-US" sz="3200" dirty="0"/>
              <a:t>place field is </a:t>
            </a:r>
            <a:r>
              <a:rPr lang="en-US" sz="3200" dirty="0" smtClean="0"/>
              <a:t>convex.</a:t>
            </a:r>
          </a:p>
          <a:p>
            <a:r>
              <a:rPr lang="en-US" sz="3200" dirty="0" smtClean="0"/>
              <a:t> </a:t>
            </a:r>
          </a:p>
          <a:p>
            <a:r>
              <a:rPr lang="en-US" sz="3200" dirty="0" smtClean="0"/>
              <a:t>(</a:t>
            </a:r>
            <a:r>
              <a:rPr lang="en-US" sz="3200" dirty="0"/>
              <a:t>6) Background activity is </a:t>
            </a:r>
            <a:r>
              <a:rPr lang="en-US" sz="3200" dirty="0" smtClean="0"/>
              <a:t>low compared </a:t>
            </a:r>
            <a:r>
              <a:rPr lang="en-US" sz="3200" dirty="0"/>
              <a:t>to the firing inside the place fields. </a:t>
            </a:r>
            <a:endParaRPr lang="en-US" sz="3200" dirty="0" smtClean="0"/>
          </a:p>
          <a:p>
            <a:endParaRPr lang="en-US" sz="3200" dirty="0" smtClean="0"/>
          </a:p>
          <a:p>
            <a:r>
              <a:rPr lang="en-US" sz="3200" dirty="0" smtClean="0"/>
              <a:t>(</a:t>
            </a:r>
            <a:r>
              <a:rPr lang="en-US" sz="3200" dirty="0"/>
              <a:t>7) Place fields </a:t>
            </a:r>
            <a:r>
              <a:rPr lang="en-US" sz="3200" dirty="0" smtClean="0"/>
              <a:t>are roughly </a:t>
            </a:r>
            <a:r>
              <a:rPr lang="en-US" sz="3200" dirty="0"/>
              <a:t>circular and have similar sizes, as is typical in </a:t>
            </a:r>
            <a:r>
              <a:rPr lang="en-US" sz="3200" dirty="0" smtClean="0"/>
              <a:t>dorsal hippocampus </a:t>
            </a:r>
            <a:r>
              <a:rPr lang="en-US" sz="3200" dirty="0"/>
              <a:t>[41,42].</a:t>
            </a:r>
          </a:p>
        </p:txBody>
      </p:sp>
    </p:spTree>
    <p:extLst>
      <p:ext uri="{BB962C8B-B14F-4D97-AF65-F5344CB8AC3E}">
        <p14:creationId xmlns:p14="http://schemas.microsoft.com/office/powerpoint/2010/main" val="146988350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80" y="65848"/>
            <a:ext cx="9144000" cy="4918269"/>
          </a:xfrm>
          <a:prstGeom prst="rect">
            <a:avLst/>
          </a:prstGeom>
        </p:spPr>
        <p:txBody>
          <a:bodyPr wrap="square">
            <a:spAutoFit/>
          </a:bodyPr>
          <a:lstStyle/>
          <a:p>
            <a:r>
              <a:rPr lang="en-US" sz="3200" dirty="0" smtClean="0"/>
              <a:t>For </a:t>
            </a:r>
            <a:r>
              <a:rPr lang="en-US" sz="3200" dirty="0"/>
              <a:t>each place cell in each trial, an average firing rate </a:t>
            </a:r>
            <a:r>
              <a:rPr lang="en-US" sz="3200" dirty="0" smtClean="0"/>
              <a:t>was chosen </a:t>
            </a:r>
            <a:r>
              <a:rPr lang="en-US" sz="3200" dirty="0"/>
              <a:t>uniformly at random from the interval 2–3 Hz. </a:t>
            </a:r>
            <a:endParaRPr lang="en-US" sz="3200" dirty="0" smtClean="0"/>
          </a:p>
          <a:p>
            <a:pPr>
              <a:lnSpc>
                <a:spcPct val="70000"/>
              </a:lnSpc>
            </a:pPr>
            <a:endParaRPr lang="en-US" sz="3200" dirty="0"/>
          </a:p>
          <a:p>
            <a:r>
              <a:rPr lang="en-US" sz="3200" dirty="0" smtClean="0"/>
              <a:t>A spike train </a:t>
            </a:r>
            <a:r>
              <a:rPr lang="en-US" sz="3200" dirty="0"/>
              <a:t>was generated from the trajectory and corresponding </a:t>
            </a:r>
            <a:r>
              <a:rPr lang="en-US" sz="3200" dirty="0" smtClean="0"/>
              <a:t>place field </a:t>
            </a:r>
            <a:r>
              <a:rPr lang="en-US" sz="3200" dirty="0"/>
              <a:t>as an inhomogeneous Poisson process with constant </a:t>
            </a:r>
            <a:r>
              <a:rPr lang="en-US" sz="3200" dirty="0" smtClean="0"/>
              <a:t>rate when </a:t>
            </a:r>
            <a:r>
              <a:rPr lang="en-US" sz="3200" dirty="0"/>
              <a:t>the trajectory passed inside the place field, and zero outside</a:t>
            </a:r>
            <a:r>
              <a:rPr lang="en-US" sz="3200" dirty="0" smtClean="0"/>
              <a:t>, so </a:t>
            </a:r>
            <a:r>
              <a:rPr lang="en-US" sz="3200" dirty="0"/>
              <a:t>that the overall firing rate was preserved</a:t>
            </a:r>
            <a:r>
              <a:rPr lang="en-US" sz="3200" dirty="0" smtClean="0"/>
              <a:t>. Noise added.</a:t>
            </a:r>
            <a:endParaRPr lang="en-US" sz="3200" dirty="0"/>
          </a:p>
        </p:txBody>
      </p:sp>
      <p:sp>
        <p:nvSpPr>
          <p:cNvPr id="3" name="Oval 2"/>
          <p:cNvSpPr>
            <a:spLocks noChangeAspect="1"/>
          </p:cNvSpPr>
          <p:nvPr/>
        </p:nvSpPr>
        <p:spPr>
          <a:xfrm>
            <a:off x="2872380" y="4499455"/>
            <a:ext cx="2148840" cy="2148840"/>
          </a:xfrm>
          <a:prstGeom prst="ellips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ight Arrow 1"/>
          <p:cNvSpPr/>
          <p:nvPr/>
        </p:nvSpPr>
        <p:spPr>
          <a:xfrm>
            <a:off x="5760787" y="5412321"/>
            <a:ext cx="393192" cy="274320"/>
          </a:xfrm>
          <a:prstGeom prst="rightArrow">
            <a:avLst/>
          </a:prstGeom>
          <a:solidFill>
            <a:schemeClr val="tx1"/>
          </a:solidFill>
          <a:ln w="539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758741"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942579"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65935"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215941"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640506"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034831" y="5422928"/>
            <a:ext cx="0" cy="2721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347437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09398" y="0"/>
            <a:ext cx="5311009" cy="6858000"/>
          </a:xfrm>
          <a:prstGeom prst="rect">
            <a:avLst/>
          </a:prstGeom>
        </p:spPr>
      </p:pic>
      <p:sp>
        <p:nvSpPr>
          <p:cNvPr id="3" name="Rectangle 2"/>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5" name="Rectangle 4"/>
          <p:cNvSpPr/>
          <p:nvPr/>
        </p:nvSpPr>
        <p:spPr>
          <a:xfrm>
            <a:off x="230793" y="209925"/>
            <a:ext cx="3745949" cy="3046988"/>
          </a:xfrm>
          <a:prstGeom prst="rect">
            <a:avLst/>
          </a:prstGeom>
          <a:solidFill>
            <a:srgbClr val="EEECE1"/>
          </a:solidFill>
        </p:spPr>
        <p:txBody>
          <a:bodyPr wrap="square">
            <a:spAutoFit/>
          </a:bodyPr>
          <a:lstStyle/>
          <a:p>
            <a:r>
              <a:rPr lang="en-US" sz="3200" i="1" dirty="0" smtClean="0"/>
              <a:t>Cell group </a:t>
            </a:r>
            <a:r>
              <a:rPr lang="en-US" sz="3200" dirty="0" smtClean="0"/>
              <a:t>= collection of place </a:t>
            </a:r>
            <a:r>
              <a:rPr lang="en-US" sz="3200" dirty="0"/>
              <a:t>cells </a:t>
            </a:r>
            <a:r>
              <a:rPr lang="en-US" sz="3200" dirty="0" smtClean="0"/>
              <a:t>that co</a:t>
            </a:r>
            <a:r>
              <a:rPr lang="en-US" sz="3200" dirty="0"/>
              <a:t>-</a:t>
            </a:r>
            <a:r>
              <a:rPr lang="en-US" sz="3200" dirty="0" smtClean="0"/>
              <a:t>fire </a:t>
            </a:r>
            <a:r>
              <a:rPr lang="en-US" sz="3200" dirty="0"/>
              <a:t>within a specified time </a:t>
            </a:r>
            <a:r>
              <a:rPr lang="en-US" sz="3200" dirty="0" smtClean="0"/>
              <a:t>period (above a specified threshold) .</a:t>
            </a:r>
            <a:endParaRPr lang="en-US" sz="3200" dirty="0"/>
          </a:p>
        </p:txBody>
      </p:sp>
      <p:sp>
        <p:nvSpPr>
          <p:cNvPr id="4" name="TextBox 3"/>
          <p:cNvSpPr txBox="1"/>
          <p:nvPr/>
        </p:nvSpPr>
        <p:spPr>
          <a:xfrm>
            <a:off x="230793" y="3749355"/>
            <a:ext cx="3745949" cy="2554545"/>
          </a:xfrm>
          <a:prstGeom prst="rect">
            <a:avLst/>
          </a:prstGeom>
          <a:solidFill>
            <a:schemeClr val="accent3">
              <a:lumMod val="20000"/>
              <a:lumOff val="80000"/>
            </a:schemeClr>
          </a:solidFill>
        </p:spPr>
        <p:txBody>
          <a:bodyPr wrap="square" rtlCol="0">
            <a:spAutoFit/>
          </a:bodyPr>
          <a:lstStyle/>
          <a:p>
            <a:r>
              <a:rPr lang="en-US" sz="3200" dirty="0" smtClean="0"/>
              <a:t>Simplices correspond to cell groups.</a:t>
            </a:r>
          </a:p>
          <a:p>
            <a:r>
              <a:rPr lang="en-US" sz="3200" dirty="0" smtClean="0"/>
              <a:t>dimension of simplex = number of place cells in cell group - 1</a:t>
            </a:r>
          </a:p>
        </p:txBody>
      </p:sp>
    </p:spTree>
    <p:extLst>
      <p:ext uri="{BB962C8B-B14F-4D97-AF65-F5344CB8AC3E}">
        <p14:creationId xmlns:p14="http://schemas.microsoft.com/office/powerpoint/2010/main" val="2226252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306"/>
            <a:ext cx="9077545" cy="4572000"/>
          </a:xfrm>
          <a:prstGeom prst="rect">
            <a:avLst/>
          </a:prstGeom>
        </p:spPr>
      </p:pic>
      <p:sp>
        <p:nvSpPr>
          <p:cNvPr id="3" name="Rectangle 2"/>
          <p:cNvSpPr/>
          <p:nvPr/>
        </p:nvSpPr>
        <p:spPr>
          <a:xfrm>
            <a:off x="55058" y="4334456"/>
            <a:ext cx="8967428" cy="2585323"/>
          </a:xfrm>
          <a:prstGeom prst="rect">
            <a:avLst/>
          </a:prstGeom>
        </p:spPr>
        <p:txBody>
          <a:bodyPr wrap="square">
            <a:spAutoFit/>
          </a:bodyPr>
          <a:lstStyle/>
          <a:p>
            <a:r>
              <a:rPr lang="en-US" dirty="0">
                <a:latin typeface="TimesNewRomanPSMT"/>
              </a:rPr>
              <a:t>The numbers in the first row are the average levels of expressions of genes belonging to </a:t>
            </a:r>
            <a:r>
              <a:rPr lang="en-US" dirty="0" smtClean="0">
                <a:latin typeface="TimesNewRomanPSMT"/>
              </a:rPr>
              <a:t>the chemokine </a:t>
            </a:r>
            <a:r>
              <a:rPr lang="en-US" dirty="0">
                <a:latin typeface="TimesNewRomanPSMT"/>
              </a:rPr>
              <a:t>pathway within the relevant groups. The second row gives these same </a:t>
            </a:r>
            <a:r>
              <a:rPr lang="en-US" dirty="0" smtClean="0">
                <a:latin typeface="TimesNewRomanPSMT"/>
              </a:rPr>
              <a:t>levels reported </a:t>
            </a:r>
            <a:r>
              <a:rPr lang="en-US" dirty="0">
                <a:latin typeface="TimesNewRomanPSMT"/>
              </a:rPr>
              <a:t>as percentiles belonging to the collection of the chemokine expression levels across </a:t>
            </a:r>
            <a:r>
              <a:rPr lang="en-US" i="1" dirty="0" smtClean="0">
                <a:latin typeface="TimesNewRomanPS-ItalicMT"/>
              </a:rPr>
              <a:t>all </a:t>
            </a:r>
            <a:r>
              <a:rPr lang="en-US" dirty="0" smtClean="0">
                <a:latin typeface="TimesNewRomanPSMT"/>
              </a:rPr>
              <a:t>the </a:t>
            </a:r>
            <a:r>
              <a:rPr lang="en-US" dirty="0">
                <a:latin typeface="TimesNewRomanPSMT"/>
              </a:rPr>
              <a:t>patients in the study to which the group belongs. Note that the </a:t>
            </a:r>
            <a:r>
              <a:rPr lang="en-US" dirty="0" err="1">
                <a:latin typeface="TimesNewRomanPSMT"/>
              </a:rPr>
              <a:t>lowERHS</a:t>
            </a:r>
            <a:r>
              <a:rPr lang="en-US" dirty="0">
                <a:latin typeface="TimesNewRomanPSMT"/>
              </a:rPr>
              <a:t> groups display </a:t>
            </a:r>
            <a:r>
              <a:rPr lang="en-US" dirty="0" smtClean="0">
                <a:latin typeface="TimesNewRomanPSMT"/>
              </a:rPr>
              <a:t>very high </a:t>
            </a:r>
            <a:r>
              <a:rPr lang="en-US" dirty="0">
                <a:latin typeface="TimesNewRomanPSMT"/>
              </a:rPr>
              <a:t>chemokine expression levels, 92</a:t>
            </a:r>
            <a:r>
              <a:rPr lang="en-US" sz="1050" dirty="0">
                <a:latin typeface="TimesNewRomanPSMT"/>
              </a:rPr>
              <a:t>nd </a:t>
            </a:r>
            <a:r>
              <a:rPr lang="en-US" dirty="0">
                <a:latin typeface="TimesNewRomanPSMT"/>
              </a:rPr>
              <a:t>percentile in the case of NKI and 84</a:t>
            </a:r>
            <a:r>
              <a:rPr lang="en-US" sz="1050" dirty="0">
                <a:latin typeface="TimesNewRomanPSMT"/>
              </a:rPr>
              <a:t>th </a:t>
            </a:r>
            <a:r>
              <a:rPr lang="en-US" dirty="0">
                <a:latin typeface="TimesNewRomanPSMT"/>
              </a:rPr>
              <a:t>percentile in </a:t>
            </a:r>
            <a:r>
              <a:rPr lang="en-US" dirty="0" smtClean="0">
                <a:latin typeface="TimesNewRomanPSMT"/>
              </a:rPr>
              <a:t>the case </a:t>
            </a:r>
            <a:r>
              <a:rPr lang="en-US" dirty="0">
                <a:latin typeface="TimesNewRomanPSMT"/>
              </a:rPr>
              <a:t>of GSE2304. The </a:t>
            </a:r>
            <a:r>
              <a:rPr lang="en-US" dirty="0" err="1">
                <a:latin typeface="TimesNewRomanPSMT"/>
              </a:rPr>
              <a:t>lowERNS</a:t>
            </a:r>
            <a:r>
              <a:rPr lang="en-US" dirty="0">
                <a:latin typeface="TimesNewRomanPSMT"/>
              </a:rPr>
              <a:t> groups are also consistently higher than the general </a:t>
            </a:r>
            <a:r>
              <a:rPr lang="en-US" dirty="0" smtClean="0">
                <a:latin typeface="TimesNewRomanPSMT"/>
              </a:rPr>
              <a:t>population in </a:t>
            </a:r>
            <a:r>
              <a:rPr lang="en-US" dirty="0">
                <a:latin typeface="TimesNewRomanPSMT"/>
              </a:rPr>
              <a:t>the study, although to different degrees in the studies. The difference can perhaps </a:t>
            </a:r>
            <a:r>
              <a:rPr lang="en-US" dirty="0" smtClean="0">
                <a:latin typeface="TimesNewRomanPSMT"/>
              </a:rPr>
              <a:t>be accounted </a:t>
            </a:r>
            <a:r>
              <a:rPr lang="en-US" dirty="0">
                <a:latin typeface="TimesNewRomanPSMT"/>
              </a:rPr>
              <a:t>for by the difference between the survival vs. non-relapse criteria in the two data sets.</a:t>
            </a:r>
            <a:endParaRPr lang="en-US" dirty="0"/>
          </a:p>
        </p:txBody>
      </p:sp>
      <p:sp>
        <p:nvSpPr>
          <p:cNvPr id="4" name="Rectangle 3"/>
          <p:cNvSpPr/>
          <p:nvPr/>
        </p:nvSpPr>
        <p:spPr>
          <a:xfrm>
            <a:off x="1099752" y="785448"/>
            <a:ext cx="8158091" cy="369332"/>
          </a:xfrm>
          <a:prstGeom prst="rect">
            <a:avLst/>
          </a:prstGeom>
        </p:spPr>
        <p:txBody>
          <a:bodyPr wrap="square">
            <a:spAutoFit/>
          </a:bodyPr>
          <a:lstStyle/>
          <a:p>
            <a:pPr algn="ctr"/>
            <a:r>
              <a:rPr lang="en-US" dirty="0" smtClean="0">
                <a:hlinkClick r:id="rId3"/>
              </a:rPr>
              <a:t>From:  http://www.nature.com/srep/2013/130207/srep01236/full/srep01236.html</a:t>
            </a:r>
            <a:r>
              <a:rPr lang="en-US" dirty="0" smtClean="0"/>
              <a:t> </a:t>
            </a:r>
            <a:endParaRPr lang="en-US" dirty="0"/>
          </a:p>
        </p:txBody>
      </p:sp>
    </p:spTree>
    <p:extLst>
      <p:ext uri="{BB962C8B-B14F-4D97-AF65-F5344CB8AC3E}">
        <p14:creationId xmlns:p14="http://schemas.microsoft.com/office/powerpoint/2010/main" val="260843588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09398" y="0"/>
            <a:ext cx="5311009" cy="6858000"/>
          </a:xfrm>
          <a:prstGeom prst="rect">
            <a:avLst/>
          </a:prstGeom>
        </p:spPr>
      </p:pic>
      <p:sp>
        <p:nvSpPr>
          <p:cNvPr id="3" name="Rectangle 2"/>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5" name="Rectangle 4"/>
          <p:cNvSpPr/>
          <p:nvPr/>
        </p:nvSpPr>
        <p:spPr>
          <a:xfrm>
            <a:off x="230793" y="209925"/>
            <a:ext cx="3512023" cy="3539430"/>
          </a:xfrm>
          <a:prstGeom prst="rect">
            <a:avLst/>
          </a:prstGeom>
          <a:solidFill>
            <a:srgbClr val="EEECE1"/>
          </a:solidFill>
        </p:spPr>
        <p:txBody>
          <a:bodyPr wrap="square">
            <a:spAutoFit/>
          </a:bodyPr>
          <a:lstStyle/>
          <a:p>
            <a:r>
              <a:rPr lang="en-US" sz="3200" dirty="0" smtClean="0"/>
              <a:t>Homology calculated via </a:t>
            </a:r>
            <a:r>
              <a:rPr lang="en-US" sz="3200" dirty="0"/>
              <a:t>the GAP software </a:t>
            </a:r>
            <a:r>
              <a:rPr lang="en-US" sz="3200" dirty="0" smtClean="0"/>
              <a:t>package:  </a:t>
            </a:r>
            <a:r>
              <a:rPr lang="en-US" sz="3200" dirty="0" smtClean="0">
                <a:hlinkClick r:id="rId3"/>
              </a:rPr>
              <a:t>http</a:t>
            </a:r>
            <a:r>
              <a:rPr lang="en-US" sz="3200" dirty="0">
                <a:hlinkClick r:id="rId3"/>
              </a:rPr>
              <a:t>://www.cis.udel.edu/linbox/</a:t>
            </a:r>
            <a:r>
              <a:rPr lang="en-US" sz="3200" dirty="0" smtClean="0">
                <a:hlinkClick r:id="rId3"/>
              </a:rPr>
              <a:t>gap.html</a:t>
            </a:r>
            <a:r>
              <a:rPr lang="en-US" sz="3200" dirty="0" smtClean="0"/>
              <a:t> </a:t>
            </a:r>
            <a:endParaRPr lang="en-US" sz="3200" dirty="0"/>
          </a:p>
        </p:txBody>
      </p:sp>
      <p:sp>
        <p:nvSpPr>
          <p:cNvPr id="4" name="TextBox 3"/>
          <p:cNvSpPr txBox="1"/>
          <p:nvPr/>
        </p:nvSpPr>
        <p:spPr>
          <a:xfrm>
            <a:off x="230793" y="4024191"/>
            <a:ext cx="3745949" cy="2554545"/>
          </a:xfrm>
          <a:prstGeom prst="rect">
            <a:avLst/>
          </a:prstGeom>
          <a:solidFill>
            <a:schemeClr val="accent3">
              <a:lumMod val="20000"/>
              <a:lumOff val="80000"/>
            </a:schemeClr>
          </a:solidFill>
        </p:spPr>
        <p:txBody>
          <a:bodyPr wrap="square" rtlCol="0">
            <a:spAutoFit/>
          </a:bodyPr>
          <a:lstStyle/>
          <a:p>
            <a:r>
              <a:rPr lang="en-US" sz="3200" dirty="0" smtClean="0"/>
              <a:t>Simplices correspond to cell groups.</a:t>
            </a:r>
          </a:p>
          <a:p>
            <a:r>
              <a:rPr lang="en-US" sz="3200" dirty="0" smtClean="0"/>
              <a:t>dimension of simplex = number of place cells in cell group - 1</a:t>
            </a:r>
          </a:p>
        </p:txBody>
      </p:sp>
    </p:spTree>
    <p:extLst>
      <p:ext uri="{BB962C8B-B14F-4D97-AF65-F5344CB8AC3E}">
        <p14:creationId xmlns:p14="http://schemas.microsoft.com/office/powerpoint/2010/main" val="325352889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pic>
        <p:nvPicPr>
          <p:cNvPr id="3" name="Picture 2"/>
          <p:cNvPicPr>
            <a:picLocks noChangeAspect="1"/>
          </p:cNvPicPr>
          <p:nvPr/>
        </p:nvPicPr>
        <p:blipFill>
          <a:blip r:embed="rId2"/>
          <a:stretch>
            <a:fillRect/>
          </a:stretch>
        </p:blipFill>
        <p:spPr>
          <a:xfrm>
            <a:off x="3430357" y="-15112"/>
            <a:ext cx="5779325" cy="6858000"/>
          </a:xfrm>
          <a:prstGeom prst="rect">
            <a:avLst/>
          </a:prstGeom>
        </p:spPr>
      </p:pic>
      <p:sp>
        <p:nvSpPr>
          <p:cNvPr id="4" name="TextBox 3"/>
          <p:cNvSpPr txBox="1"/>
          <p:nvPr/>
        </p:nvSpPr>
        <p:spPr>
          <a:xfrm>
            <a:off x="604806" y="4036559"/>
            <a:ext cx="2751894" cy="1569660"/>
          </a:xfrm>
          <a:prstGeom prst="rect">
            <a:avLst/>
          </a:prstGeom>
          <a:solidFill>
            <a:srgbClr val="EEECE1"/>
          </a:solidFill>
        </p:spPr>
        <p:txBody>
          <a:bodyPr wrap="square" rtlCol="0">
            <a:spAutoFit/>
          </a:bodyPr>
          <a:lstStyle/>
          <a:p>
            <a:r>
              <a:rPr lang="en-US" sz="3200" dirty="0" smtClean="0"/>
              <a:t>Trial is correct if H</a:t>
            </a:r>
            <a:r>
              <a:rPr lang="en-US" sz="3200" baseline="-25000" dirty="0" smtClean="0"/>
              <a:t>i</a:t>
            </a:r>
            <a:r>
              <a:rPr lang="en-US" sz="3200" dirty="0" smtClean="0"/>
              <a:t> correct for </a:t>
            </a:r>
            <a:r>
              <a:rPr lang="en-US" sz="3200" dirty="0" err="1" smtClean="0"/>
              <a:t>i</a:t>
            </a:r>
            <a:r>
              <a:rPr lang="en-US" sz="3200" dirty="0" smtClean="0"/>
              <a:t> = 0, 1, 2, 3, 4.</a:t>
            </a:r>
          </a:p>
        </p:txBody>
      </p:sp>
      <p:sp>
        <p:nvSpPr>
          <p:cNvPr id="5" name="TextBox 4"/>
          <p:cNvSpPr txBox="1"/>
          <p:nvPr/>
        </p:nvSpPr>
        <p:spPr>
          <a:xfrm>
            <a:off x="604806" y="2600332"/>
            <a:ext cx="2389007" cy="1077218"/>
          </a:xfrm>
          <a:prstGeom prst="rect">
            <a:avLst/>
          </a:prstGeom>
          <a:solidFill>
            <a:schemeClr val="accent3">
              <a:lumMod val="20000"/>
              <a:lumOff val="80000"/>
            </a:schemeClr>
          </a:solidFill>
        </p:spPr>
        <p:txBody>
          <a:bodyPr wrap="square" rtlCol="0">
            <a:spAutoFit/>
          </a:bodyPr>
          <a:lstStyle/>
          <a:p>
            <a:pPr algn="ctr"/>
            <a:r>
              <a:rPr lang="en-US" sz="3200" dirty="0" smtClean="0"/>
              <a:t>Recovering the topology</a:t>
            </a:r>
          </a:p>
        </p:txBody>
      </p:sp>
    </p:spTree>
    <p:extLst>
      <p:ext uri="{BB962C8B-B14F-4D97-AF65-F5344CB8AC3E}">
        <p14:creationId xmlns:p14="http://schemas.microsoft.com/office/powerpoint/2010/main" val="21463638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1411" y="2237496"/>
            <a:ext cx="7061179" cy="1569660"/>
          </a:xfrm>
          <a:prstGeom prst="rect">
            <a:avLst/>
          </a:prstGeom>
          <a:noFill/>
        </p:spPr>
        <p:txBody>
          <a:bodyPr wrap="square" rtlCol="0">
            <a:spAutoFit/>
          </a:bodyPr>
          <a:lstStyle/>
          <a:p>
            <a:pPr algn="ctr"/>
            <a:r>
              <a:rPr lang="en-US" sz="9600" dirty="0" smtClean="0"/>
              <a:t>Geometry???</a:t>
            </a:r>
          </a:p>
        </p:txBody>
      </p:sp>
    </p:spTree>
    <p:extLst>
      <p:ext uri="{BB962C8B-B14F-4D97-AF65-F5344CB8AC3E}">
        <p14:creationId xmlns:p14="http://schemas.microsoft.com/office/powerpoint/2010/main" val="13481402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10193"/>
            <a:ext cx="9144000" cy="4522549"/>
          </a:xfrm>
          <a:prstGeom prst="rect">
            <a:avLst/>
          </a:prstGeom>
        </p:spPr>
      </p:pic>
      <p:sp>
        <p:nvSpPr>
          <p:cNvPr id="4" name="Rectangle 3"/>
          <p:cNvSpPr/>
          <p:nvPr/>
        </p:nvSpPr>
        <p:spPr>
          <a:xfrm>
            <a:off x="0" y="40961"/>
            <a:ext cx="9144000" cy="384721"/>
          </a:xfrm>
          <a:prstGeom prst="rect">
            <a:avLst/>
          </a:prstGeom>
        </p:spPr>
        <p:txBody>
          <a:bodyPr wrap="square">
            <a:spAutoFit/>
          </a:bodyPr>
          <a:lstStyle/>
          <a:p>
            <a:pPr algn="ctr"/>
            <a:r>
              <a:rPr lang="en-US" sz="1900" dirty="0" smtClean="0"/>
              <a:t>http://</a:t>
            </a:r>
            <a:r>
              <a:rPr lang="en-US" sz="1900" dirty="0" err="1" smtClean="0"/>
              <a:t>www.ploscompbiol.org</a:t>
            </a:r>
            <a:r>
              <a:rPr lang="en-US" sz="1900" dirty="0" smtClean="0"/>
              <a:t>/article/info%3Adoi%2F10.1371%2Fjournal.pcbi.1000205</a:t>
            </a:r>
            <a:endParaRPr lang="en-US" sz="1900" dirty="0"/>
          </a:p>
        </p:txBody>
      </p:sp>
      <p:sp>
        <p:nvSpPr>
          <p:cNvPr id="5" name="TextBox 4"/>
          <p:cNvSpPr txBox="1"/>
          <p:nvPr/>
        </p:nvSpPr>
        <p:spPr>
          <a:xfrm>
            <a:off x="250635" y="5163861"/>
            <a:ext cx="8822352" cy="1569660"/>
          </a:xfrm>
          <a:prstGeom prst="rect">
            <a:avLst/>
          </a:prstGeom>
          <a:noFill/>
        </p:spPr>
        <p:txBody>
          <a:bodyPr wrap="square" rtlCol="0">
            <a:spAutoFit/>
          </a:bodyPr>
          <a:lstStyle/>
          <a:p>
            <a:r>
              <a:rPr lang="en-US" sz="3200" dirty="0" smtClean="0">
                <a:solidFill>
                  <a:srgbClr val="660066"/>
                </a:solidFill>
              </a:rPr>
              <a:t>First paper to use only the spiking activity of place cells to determine the topology (and geometry) of the environment using homology (and graphs).</a:t>
            </a:r>
            <a:endParaRPr lang="en-US" sz="3200" dirty="0">
              <a:solidFill>
                <a:srgbClr val="660066"/>
              </a:solidFill>
            </a:endParaRPr>
          </a:p>
        </p:txBody>
      </p:sp>
    </p:spTree>
    <p:extLst>
      <p:ext uri="{BB962C8B-B14F-4D97-AF65-F5344CB8AC3E}">
        <p14:creationId xmlns:p14="http://schemas.microsoft.com/office/powerpoint/2010/main" val="24609385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5600" y="0"/>
            <a:ext cx="8421713" cy="6858000"/>
          </a:xfrm>
          <a:prstGeom prst="rect">
            <a:avLst/>
          </a:prstGeom>
        </p:spPr>
      </p:pic>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Tree>
    <p:extLst>
      <p:ext uri="{BB962C8B-B14F-4D97-AF65-F5344CB8AC3E}">
        <p14:creationId xmlns:p14="http://schemas.microsoft.com/office/powerpoint/2010/main" val="238315423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5600" y="0"/>
            <a:ext cx="8421713" cy="6858000"/>
          </a:xfrm>
          <a:prstGeom prst="rect">
            <a:avLst/>
          </a:prstGeom>
        </p:spPr>
      </p:pic>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4" name="TextBox 3"/>
          <p:cNvSpPr txBox="1"/>
          <p:nvPr/>
        </p:nvSpPr>
        <p:spPr>
          <a:xfrm>
            <a:off x="370720" y="3250415"/>
            <a:ext cx="4165369" cy="3046988"/>
          </a:xfrm>
          <a:prstGeom prst="rect">
            <a:avLst/>
          </a:prstGeom>
          <a:solidFill>
            <a:srgbClr val="EBF1DE"/>
          </a:solidFill>
        </p:spPr>
        <p:txBody>
          <a:bodyPr wrap="square" rtlCol="0">
            <a:spAutoFit/>
          </a:bodyPr>
          <a:lstStyle/>
          <a:p>
            <a:r>
              <a:rPr lang="en-US" sz="3200" dirty="0">
                <a:latin typeface="Symbol" charset="2"/>
                <a:cs typeface="Symbol" charset="2"/>
              </a:rPr>
              <a:t>m</a:t>
            </a:r>
            <a:r>
              <a:rPr lang="en-US" sz="3200" baseline="-25000" dirty="0" smtClean="0"/>
              <a:t>1</a:t>
            </a:r>
            <a:r>
              <a:rPr lang="en-US" sz="3200" dirty="0" smtClean="0"/>
              <a:t> = 1</a:t>
            </a:r>
          </a:p>
          <a:p>
            <a:endParaRPr lang="en-US" sz="3200" dirty="0" smtClean="0"/>
          </a:p>
          <a:p>
            <a:r>
              <a:rPr lang="en-US" sz="3200" dirty="0" err="1">
                <a:latin typeface="Symbol" charset="2"/>
                <a:cs typeface="Symbol" charset="2"/>
              </a:rPr>
              <a:t>m</a:t>
            </a:r>
            <a:r>
              <a:rPr lang="en-US" sz="3200" baseline="-25000" dirty="0" err="1" smtClean="0"/>
              <a:t>k</a:t>
            </a:r>
            <a:r>
              <a:rPr lang="en-US" sz="3200" dirty="0" smtClean="0"/>
              <a:t> = 1 – </a:t>
            </a:r>
            <a:r>
              <a:rPr lang="en-US" sz="3200" dirty="0" smtClean="0">
                <a:latin typeface="Symbol" charset="2"/>
                <a:cs typeface="Symbol" charset="2"/>
              </a:rPr>
              <a:t>p √</a:t>
            </a:r>
            <a:r>
              <a:rPr lang="en-US" sz="3200" dirty="0" smtClean="0"/>
              <a:t>(k-1)/N </a:t>
            </a:r>
          </a:p>
          <a:p>
            <a:endParaRPr lang="en-US" sz="3200" dirty="0" smtClean="0"/>
          </a:p>
          <a:p>
            <a:r>
              <a:rPr lang="en-US" sz="3200" dirty="0" smtClean="0"/>
              <a:t>where N = number of cells.</a:t>
            </a:r>
            <a:endParaRPr lang="en-US" sz="3200" dirty="0"/>
          </a:p>
        </p:txBody>
      </p:sp>
      <p:cxnSp>
        <p:nvCxnSpPr>
          <p:cNvPr id="7" name="Straight Connector 6"/>
          <p:cNvCxnSpPr/>
          <p:nvPr/>
        </p:nvCxnSpPr>
        <p:spPr>
          <a:xfrm flipV="1">
            <a:off x="2328525" y="4308691"/>
            <a:ext cx="1300346" cy="302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554399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00"/>
          <a:stretch/>
        </p:blipFill>
        <p:spPr>
          <a:xfrm>
            <a:off x="94880" y="-17922"/>
            <a:ext cx="6799634" cy="6830568"/>
          </a:xfrm>
          <a:prstGeom prst="rect">
            <a:avLst/>
          </a:prstGeom>
        </p:spPr>
      </p:pic>
      <p:sp>
        <p:nvSpPr>
          <p:cNvPr id="3" name="TextBox 2"/>
          <p:cNvSpPr txBox="1"/>
          <p:nvPr/>
        </p:nvSpPr>
        <p:spPr>
          <a:xfrm>
            <a:off x="5586948" y="3613255"/>
            <a:ext cx="3587291" cy="2554545"/>
          </a:xfrm>
          <a:prstGeom prst="rect">
            <a:avLst/>
          </a:prstGeom>
          <a:noFill/>
        </p:spPr>
        <p:txBody>
          <a:bodyPr wrap="square" rtlCol="0">
            <a:spAutoFit/>
          </a:bodyPr>
          <a:lstStyle/>
          <a:p>
            <a:r>
              <a:rPr lang="en-US" sz="3200" dirty="0" smtClean="0"/>
              <a:t>Normalize distance so mean pairwise distances same for both simulated and calculated data.</a:t>
            </a:r>
          </a:p>
        </p:txBody>
      </p:sp>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Tree>
    <p:extLst>
      <p:ext uri="{BB962C8B-B14F-4D97-AF65-F5344CB8AC3E}">
        <p14:creationId xmlns:p14="http://schemas.microsoft.com/office/powerpoint/2010/main" val="402071267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pic>
        <p:nvPicPr>
          <p:cNvPr id="3" name="Picture 2"/>
          <p:cNvPicPr>
            <a:picLocks noChangeAspect="1"/>
          </p:cNvPicPr>
          <p:nvPr/>
        </p:nvPicPr>
        <p:blipFill>
          <a:blip r:embed="rId2"/>
          <a:stretch>
            <a:fillRect/>
          </a:stretch>
        </p:blipFill>
        <p:spPr>
          <a:xfrm>
            <a:off x="3086100" y="0"/>
            <a:ext cx="2966936" cy="6858000"/>
          </a:xfrm>
          <a:prstGeom prst="rect">
            <a:avLst/>
          </a:prstGeom>
        </p:spPr>
      </p:pic>
    </p:spTree>
    <p:extLst>
      <p:ext uri="{BB962C8B-B14F-4D97-AF65-F5344CB8AC3E}">
        <p14:creationId xmlns:p14="http://schemas.microsoft.com/office/powerpoint/2010/main" val="380542452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00"/>
          <a:stretch/>
        </p:blipFill>
        <p:spPr>
          <a:xfrm>
            <a:off x="94880" y="-17922"/>
            <a:ext cx="6799634" cy="6830568"/>
          </a:xfrm>
          <a:prstGeom prst="rect">
            <a:avLst/>
          </a:prstGeom>
        </p:spPr>
      </p:pic>
      <p:sp>
        <p:nvSpPr>
          <p:cNvPr id="3" name="TextBox 2"/>
          <p:cNvSpPr txBox="1"/>
          <p:nvPr/>
        </p:nvSpPr>
        <p:spPr>
          <a:xfrm>
            <a:off x="5586948" y="3613255"/>
            <a:ext cx="3587291" cy="2554545"/>
          </a:xfrm>
          <a:prstGeom prst="rect">
            <a:avLst/>
          </a:prstGeom>
          <a:noFill/>
        </p:spPr>
        <p:txBody>
          <a:bodyPr wrap="square" rtlCol="0">
            <a:spAutoFit/>
          </a:bodyPr>
          <a:lstStyle/>
          <a:p>
            <a:r>
              <a:rPr lang="en-US" sz="3200" dirty="0" smtClean="0"/>
              <a:t>Normalize distance so mean pairwise distances same for both simulated and calculated data.</a:t>
            </a:r>
          </a:p>
        </p:txBody>
      </p:sp>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Tree>
    <p:extLst>
      <p:ext uri="{BB962C8B-B14F-4D97-AF65-F5344CB8AC3E}">
        <p14:creationId xmlns:p14="http://schemas.microsoft.com/office/powerpoint/2010/main" val="165755289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pic>
        <p:nvPicPr>
          <p:cNvPr id="3" name="Picture 2" descr="Figure_S4.ps"/>
          <p:cNvPicPr>
            <a:picLocks noChangeAspect="1"/>
          </p:cNvPicPr>
          <p:nvPr/>
        </p:nvPicPr>
        <p:blipFill rotWithShape="1">
          <a:blip r:embed="rId2">
            <a:extLst>
              <a:ext uri="{28A0092B-C50C-407E-A947-70E740481C1C}">
                <a14:useLocalDpi xmlns:a14="http://schemas.microsoft.com/office/drawing/2010/main" val="0"/>
              </a:ext>
            </a:extLst>
          </a:blip>
          <a:srcRect t="2" b="21329"/>
          <a:stretch/>
        </p:blipFill>
        <p:spPr>
          <a:xfrm>
            <a:off x="2044700" y="33424"/>
            <a:ext cx="6126480" cy="6569775"/>
          </a:xfrm>
          <a:prstGeom prst="rect">
            <a:avLst/>
          </a:prstGeom>
        </p:spPr>
      </p:pic>
    </p:spTree>
    <p:extLst>
      <p:ext uri="{BB962C8B-B14F-4D97-AF65-F5344CB8AC3E}">
        <p14:creationId xmlns:p14="http://schemas.microsoft.com/office/powerpoint/2010/main" val="42133446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670"/>
            <a:ext cx="9144000" cy="6258560"/>
          </a:xfrm>
          <a:prstGeom prst="rect">
            <a:avLst/>
          </a:prstGeom>
        </p:spPr>
      </p:pic>
      <p:sp>
        <p:nvSpPr>
          <p:cNvPr id="3" name="Rectangle 2"/>
          <p:cNvSpPr/>
          <p:nvPr/>
        </p:nvSpPr>
        <p:spPr>
          <a:xfrm>
            <a:off x="0" y="6396335"/>
            <a:ext cx="9144000" cy="338532"/>
          </a:xfrm>
          <a:prstGeom prst="rect">
            <a:avLst/>
          </a:prstGeom>
        </p:spPr>
        <p:txBody>
          <a:bodyPr wrap="square" lIns="91419" tIns="45709" rIns="91419" bIns="45709">
            <a:spAutoFit/>
          </a:bodyPr>
          <a:lstStyle/>
          <a:p>
            <a:r>
              <a:rPr lang="en-US" sz="1600" dirty="0" err="1"/>
              <a:t>www.nature.com</a:t>
            </a:r>
            <a:r>
              <a:rPr lang="en-US" sz="1600" dirty="0"/>
              <a:t>/</a:t>
            </a:r>
            <a:r>
              <a:rPr lang="en-US" sz="1600" dirty="0" err="1"/>
              <a:t>scitable</a:t>
            </a:r>
            <a:r>
              <a:rPr lang="en-US" sz="1600" dirty="0"/>
              <a:t>/</a:t>
            </a:r>
            <a:r>
              <a:rPr lang="en-US" sz="1600" dirty="0" err="1"/>
              <a:t>topicpage</a:t>
            </a:r>
            <a:r>
              <a:rPr lang="en-US" sz="1600" dirty="0"/>
              <a:t>/microarray-based-comparative-genomic-hybridization-acgh-45432</a:t>
            </a:r>
          </a:p>
        </p:txBody>
      </p:sp>
    </p:spTree>
    <p:extLst>
      <p:ext uri="{BB962C8B-B14F-4D97-AF65-F5344CB8AC3E}">
        <p14:creationId xmlns:p14="http://schemas.microsoft.com/office/powerpoint/2010/main" val="328455790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pic>
        <p:nvPicPr>
          <p:cNvPr id="3" name="Picture 2"/>
          <p:cNvPicPr>
            <a:picLocks noChangeAspect="1"/>
          </p:cNvPicPr>
          <p:nvPr/>
        </p:nvPicPr>
        <p:blipFill>
          <a:blip r:embed="rId2"/>
          <a:stretch>
            <a:fillRect/>
          </a:stretch>
        </p:blipFill>
        <p:spPr>
          <a:xfrm>
            <a:off x="0" y="885972"/>
            <a:ext cx="9144000" cy="5196370"/>
          </a:xfrm>
          <a:prstGeom prst="rect">
            <a:avLst/>
          </a:prstGeom>
        </p:spPr>
      </p:pic>
      <p:sp>
        <p:nvSpPr>
          <p:cNvPr id="4" name="TextBox 3"/>
          <p:cNvSpPr txBox="1"/>
          <p:nvPr/>
        </p:nvSpPr>
        <p:spPr>
          <a:xfrm>
            <a:off x="1328696" y="181419"/>
            <a:ext cx="6486608" cy="584776"/>
          </a:xfrm>
          <a:prstGeom prst="rect">
            <a:avLst/>
          </a:prstGeom>
          <a:noFill/>
        </p:spPr>
        <p:txBody>
          <a:bodyPr wrap="square" rtlCol="0">
            <a:spAutoFit/>
          </a:bodyPr>
          <a:lstStyle/>
          <a:p>
            <a:pPr algn="ctr"/>
            <a:r>
              <a:rPr lang="en-US" sz="3200" dirty="0" err="1" smtClean="0"/>
              <a:t>Multipeaked</a:t>
            </a:r>
            <a:r>
              <a:rPr lang="en-US" sz="3200" dirty="0" smtClean="0"/>
              <a:t> place fields</a:t>
            </a:r>
          </a:p>
        </p:txBody>
      </p:sp>
    </p:spTree>
    <p:extLst>
      <p:ext uri="{BB962C8B-B14F-4D97-AF65-F5344CB8AC3E}">
        <p14:creationId xmlns:p14="http://schemas.microsoft.com/office/powerpoint/2010/main" val="115284583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S7.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2" y="508458"/>
            <a:ext cx="9044374" cy="4197063"/>
          </a:xfrm>
          <a:prstGeom prst="rect">
            <a:avLst/>
          </a:prstGeom>
        </p:spPr>
      </p:pic>
    </p:spTree>
    <p:extLst>
      <p:ext uri="{BB962C8B-B14F-4D97-AF65-F5344CB8AC3E}">
        <p14:creationId xmlns:p14="http://schemas.microsoft.com/office/powerpoint/2010/main" val="129752851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7800" y="-90708"/>
            <a:ext cx="8786505" cy="6858000"/>
          </a:xfrm>
          <a:prstGeom prst="rect">
            <a:avLst/>
          </a:prstGeom>
        </p:spPr>
      </p:pic>
      <p:sp>
        <p:nvSpPr>
          <p:cNvPr id="2" name="Rectangle 1"/>
          <p:cNvSpPr/>
          <p:nvPr/>
        </p:nvSpPr>
        <p:spPr>
          <a:xfrm>
            <a:off x="0" y="6587075"/>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Tree>
    <p:extLst>
      <p:ext uri="{BB962C8B-B14F-4D97-AF65-F5344CB8AC3E}">
        <p14:creationId xmlns:p14="http://schemas.microsoft.com/office/powerpoint/2010/main" val="4901971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S6.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711200"/>
            <a:ext cx="6248400" cy="5422900"/>
          </a:xfrm>
          <a:prstGeom prst="rect">
            <a:avLst/>
          </a:prstGeom>
        </p:spPr>
      </p:pic>
    </p:spTree>
    <p:extLst>
      <p:ext uri="{BB962C8B-B14F-4D97-AF65-F5344CB8AC3E}">
        <p14:creationId xmlns:p14="http://schemas.microsoft.com/office/powerpoint/2010/main" val="364483465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9144000" cy="6791602"/>
          </a:xfrm>
          <a:prstGeom prst="rect">
            <a:avLst/>
          </a:prstGeom>
        </p:spPr>
      </p:pic>
      <p:sp>
        <p:nvSpPr>
          <p:cNvPr id="3" name="Rectangle 2"/>
          <p:cNvSpPr/>
          <p:nvPr/>
        </p:nvSpPr>
        <p:spPr>
          <a:xfrm>
            <a:off x="-33418" y="248160"/>
            <a:ext cx="868868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/article/info%3Adoi%2F10.1371%2Fjournal.pcbi.1002581</a:t>
            </a:r>
            <a:endParaRPr lang="en-US" dirty="0"/>
          </a:p>
        </p:txBody>
      </p:sp>
      <p:sp>
        <p:nvSpPr>
          <p:cNvPr id="4" name="TextBox 3"/>
          <p:cNvSpPr txBox="1"/>
          <p:nvPr/>
        </p:nvSpPr>
        <p:spPr>
          <a:xfrm>
            <a:off x="8104478" y="1209458"/>
            <a:ext cx="1225553" cy="584776"/>
          </a:xfrm>
          <a:prstGeom prst="rect">
            <a:avLst/>
          </a:prstGeom>
          <a:noFill/>
        </p:spPr>
        <p:txBody>
          <a:bodyPr wrap="square" rtlCol="0">
            <a:spAutoFit/>
          </a:bodyPr>
          <a:lstStyle/>
          <a:p>
            <a:r>
              <a:rPr lang="en-US" sz="3200" dirty="0" smtClean="0">
                <a:solidFill>
                  <a:srgbClr val="660066"/>
                </a:solidFill>
              </a:rPr>
              <a:t>2012</a:t>
            </a:r>
          </a:p>
        </p:txBody>
      </p:sp>
    </p:spTree>
    <p:extLst>
      <p:ext uri="{BB962C8B-B14F-4D97-AF65-F5344CB8AC3E}">
        <p14:creationId xmlns:p14="http://schemas.microsoft.com/office/powerpoint/2010/main" val="231850762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68" t="58801"/>
          <a:stretch/>
        </p:blipFill>
        <p:spPr>
          <a:xfrm>
            <a:off x="53788" y="3911173"/>
            <a:ext cx="8412722" cy="2825454"/>
          </a:xfrm>
          <a:prstGeom prst="rect">
            <a:avLst/>
          </a:prstGeom>
        </p:spPr>
      </p:pic>
      <p:pic>
        <p:nvPicPr>
          <p:cNvPr id="7" name="Picture 6"/>
          <p:cNvPicPr>
            <a:picLocks noChangeAspect="1"/>
          </p:cNvPicPr>
          <p:nvPr/>
        </p:nvPicPr>
        <p:blipFill rotWithShape="1">
          <a:blip r:embed="rId3"/>
          <a:srcRect l="-268" t="40108" r="81932" b="2436"/>
          <a:stretch/>
        </p:blipFill>
        <p:spPr>
          <a:xfrm>
            <a:off x="358714" y="1326863"/>
            <a:ext cx="2894885" cy="2831405"/>
          </a:xfrm>
          <a:prstGeom prst="rect">
            <a:avLst/>
          </a:prstGeom>
        </p:spPr>
      </p:pic>
      <p:grpSp>
        <p:nvGrpSpPr>
          <p:cNvPr id="3" name="Group 2"/>
          <p:cNvGrpSpPr/>
          <p:nvPr/>
        </p:nvGrpSpPr>
        <p:grpSpPr>
          <a:xfrm>
            <a:off x="-2491" y="68781"/>
            <a:ext cx="9264956" cy="1281509"/>
            <a:chOff x="0" y="3129021"/>
            <a:chExt cx="9264956" cy="1281509"/>
          </a:xfrm>
        </p:grpSpPr>
        <p:pic>
          <p:nvPicPr>
            <p:cNvPr id="4" name="Picture 3"/>
            <p:cNvPicPr>
              <a:picLocks noChangeAspect="1"/>
            </p:cNvPicPr>
            <p:nvPr/>
          </p:nvPicPr>
          <p:blipFill>
            <a:blip r:embed="rId4"/>
            <a:stretch>
              <a:fillRect/>
            </a:stretch>
          </p:blipFill>
          <p:spPr>
            <a:xfrm>
              <a:off x="0" y="3129021"/>
              <a:ext cx="9144000" cy="1281509"/>
            </a:xfrm>
            <a:prstGeom prst="rect">
              <a:avLst/>
            </a:prstGeom>
          </p:spPr>
        </p:pic>
        <p:sp>
          <p:nvSpPr>
            <p:cNvPr id="5" name="TextBox 4"/>
            <p:cNvSpPr txBox="1"/>
            <p:nvPr/>
          </p:nvSpPr>
          <p:spPr>
            <a:xfrm>
              <a:off x="8043967" y="3569684"/>
              <a:ext cx="1220989" cy="584776"/>
            </a:xfrm>
            <a:prstGeom prst="rect">
              <a:avLst/>
            </a:prstGeom>
            <a:noFill/>
          </p:spPr>
          <p:txBody>
            <a:bodyPr wrap="square" rtlCol="0">
              <a:spAutoFit/>
            </a:bodyPr>
            <a:lstStyle/>
            <a:p>
              <a:r>
                <a:rPr lang="en-US" sz="3200" dirty="0" smtClean="0"/>
                <a:t>2012</a:t>
              </a:r>
            </a:p>
          </p:txBody>
        </p:sp>
      </p:grpSp>
    </p:spTree>
    <p:extLst>
      <p:ext uri="{BB962C8B-B14F-4D97-AF65-F5344CB8AC3E}">
        <p14:creationId xmlns:p14="http://schemas.microsoft.com/office/powerpoint/2010/main" val="19719053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68" t="58801"/>
          <a:stretch/>
        </p:blipFill>
        <p:spPr>
          <a:xfrm>
            <a:off x="53788" y="3911173"/>
            <a:ext cx="8412722" cy="2825454"/>
          </a:xfrm>
          <a:prstGeom prst="rect">
            <a:avLst/>
          </a:prstGeom>
        </p:spPr>
      </p:pic>
      <p:pic>
        <p:nvPicPr>
          <p:cNvPr id="7" name="Picture 6"/>
          <p:cNvPicPr>
            <a:picLocks noChangeAspect="1"/>
          </p:cNvPicPr>
          <p:nvPr/>
        </p:nvPicPr>
        <p:blipFill rotWithShape="1">
          <a:blip r:embed="rId3"/>
          <a:srcRect l="-268" t="40108" r="81932" b="2436"/>
          <a:stretch/>
        </p:blipFill>
        <p:spPr>
          <a:xfrm>
            <a:off x="358714" y="1326863"/>
            <a:ext cx="2894885" cy="2831405"/>
          </a:xfrm>
          <a:prstGeom prst="rect">
            <a:avLst/>
          </a:prstGeom>
        </p:spPr>
      </p:pic>
      <p:grpSp>
        <p:nvGrpSpPr>
          <p:cNvPr id="3" name="Group 2"/>
          <p:cNvGrpSpPr/>
          <p:nvPr/>
        </p:nvGrpSpPr>
        <p:grpSpPr>
          <a:xfrm>
            <a:off x="-2491" y="68781"/>
            <a:ext cx="9264956" cy="1281509"/>
            <a:chOff x="0" y="3129021"/>
            <a:chExt cx="9264956" cy="1281509"/>
          </a:xfrm>
        </p:grpSpPr>
        <p:pic>
          <p:nvPicPr>
            <p:cNvPr id="4" name="Picture 3"/>
            <p:cNvPicPr>
              <a:picLocks noChangeAspect="1"/>
            </p:cNvPicPr>
            <p:nvPr/>
          </p:nvPicPr>
          <p:blipFill>
            <a:blip r:embed="rId4"/>
            <a:stretch>
              <a:fillRect/>
            </a:stretch>
          </p:blipFill>
          <p:spPr>
            <a:xfrm>
              <a:off x="0" y="3129021"/>
              <a:ext cx="9144000" cy="1281509"/>
            </a:xfrm>
            <a:prstGeom prst="rect">
              <a:avLst/>
            </a:prstGeom>
          </p:spPr>
        </p:pic>
        <p:sp>
          <p:nvSpPr>
            <p:cNvPr id="5" name="TextBox 4"/>
            <p:cNvSpPr txBox="1"/>
            <p:nvPr/>
          </p:nvSpPr>
          <p:spPr>
            <a:xfrm>
              <a:off x="8043967" y="3569684"/>
              <a:ext cx="1220989" cy="584776"/>
            </a:xfrm>
            <a:prstGeom prst="rect">
              <a:avLst/>
            </a:prstGeom>
            <a:noFill/>
          </p:spPr>
          <p:txBody>
            <a:bodyPr wrap="square" rtlCol="0">
              <a:spAutoFit/>
            </a:bodyPr>
            <a:lstStyle/>
            <a:p>
              <a:r>
                <a:rPr lang="en-US" sz="3200" dirty="0" smtClean="0"/>
                <a:t>2012</a:t>
              </a:r>
            </a:p>
          </p:txBody>
        </p:sp>
      </p:grpSp>
    </p:spTree>
    <p:extLst>
      <p:ext uri="{BB962C8B-B14F-4D97-AF65-F5344CB8AC3E}">
        <p14:creationId xmlns:p14="http://schemas.microsoft.com/office/powerpoint/2010/main" val="93236020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9245"/>
            <a:ext cx="9144000" cy="2852186"/>
          </a:xfrm>
          <a:prstGeom prst="rect">
            <a:avLst/>
          </a:prstGeom>
        </p:spPr>
      </p:pic>
      <p:pic>
        <p:nvPicPr>
          <p:cNvPr id="3" name="Picture 2"/>
          <p:cNvPicPr>
            <a:picLocks noChangeAspect="1"/>
          </p:cNvPicPr>
          <p:nvPr/>
        </p:nvPicPr>
        <p:blipFill>
          <a:blip r:embed="rId3"/>
          <a:stretch>
            <a:fillRect/>
          </a:stretch>
        </p:blipFill>
        <p:spPr>
          <a:xfrm>
            <a:off x="0" y="3184659"/>
            <a:ext cx="9144000" cy="3690965"/>
          </a:xfrm>
          <a:prstGeom prst="rect">
            <a:avLst/>
          </a:prstGeom>
        </p:spPr>
      </p:pic>
    </p:spTree>
    <p:extLst>
      <p:ext uri="{BB962C8B-B14F-4D97-AF65-F5344CB8AC3E}">
        <p14:creationId xmlns:p14="http://schemas.microsoft.com/office/powerpoint/2010/main" val="424368314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9245"/>
            <a:ext cx="9144000" cy="2852186"/>
          </a:xfrm>
          <a:prstGeom prst="rect">
            <a:avLst/>
          </a:prstGeom>
        </p:spPr>
      </p:pic>
      <p:pic>
        <p:nvPicPr>
          <p:cNvPr id="3" name="Picture 2"/>
          <p:cNvPicPr>
            <a:picLocks noChangeAspect="1"/>
          </p:cNvPicPr>
          <p:nvPr/>
        </p:nvPicPr>
        <p:blipFill>
          <a:blip r:embed="rId3"/>
          <a:stretch>
            <a:fillRect/>
          </a:stretch>
        </p:blipFill>
        <p:spPr>
          <a:xfrm>
            <a:off x="0" y="3184659"/>
            <a:ext cx="9144000" cy="3690965"/>
          </a:xfrm>
          <a:prstGeom prst="rect">
            <a:avLst/>
          </a:prstGeom>
        </p:spPr>
      </p:pic>
      <p:sp>
        <p:nvSpPr>
          <p:cNvPr id="4" name="TextBox 3"/>
          <p:cNvSpPr txBox="1"/>
          <p:nvPr/>
        </p:nvSpPr>
        <p:spPr>
          <a:xfrm>
            <a:off x="1363851" y="119245"/>
            <a:ext cx="6648772" cy="1323439"/>
          </a:xfrm>
          <a:prstGeom prst="rect">
            <a:avLst/>
          </a:prstGeom>
          <a:solidFill>
            <a:srgbClr val="002060"/>
          </a:solidFill>
        </p:spPr>
        <p:txBody>
          <a:bodyPr wrap="square" rtlCol="0">
            <a:spAutoFit/>
          </a:bodyPr>
          <a:lstStyle/>
          <a:p>
            <a:pPr algn="ctr"/>
            <a:r>
              <a:rPr lang="en-US" sz="4000" dirty="0" smtClean="0">
                <a:solidFill>
                  <a:srgbClr val="FFFF00"/>
                </a:solidFill>
              </a:rPr>
              <a:t>Data obtained via computer simulations</a:t>
            </a:r>
            <a:endParaRPr lang="en-US" sz="4000" dirty="0">
              <a:solidFill>
                <a:srgbClr val="FFFF00"/>
              </a:solidFill>
            </a:endParaRPr>
          </a:p>
        </p:txBody>
      </p:sp>
    </p:spTree>
    <p:extLst>
      <p:ext uri="{BB962C8B-B14F-4D97-AF65-F5344CB8AC3E}">
        <p14:creationId xmlns:p14="http://schemas.microsoft.com/office/powerpoint/2010/main" val="77669864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25240"/>
            <a:ext cx="9144000" cy="4820951"/>
          </a:xfrm>
          <a:prstGeom prst="rect">
            <a:avLst/>
          </a:prstGeom>
        </p:spPr>
      </p:pic>
      <p:sp>
        <p:nvSpPr>
          <p:cNvPr id="3" name="Rectangle 2"/>
          <p:cNvSpPr/>
          <p:nvPr/>
        </p:nvSpPr>
        <p:spPr>
          <a:xfrm>
            <a:off x="68274" y="170100"/>
            <a:ext cx="9075725" cy="584776"/>
          </a:xfrm>
          <a:prstGeom prst="rect">
            <a:avLst/>
          </a:prstGeom>
        </p:spPr>
        <p:txBody>
          <a:bodyPr wrap="square">
            <a:spAutoFit/>
          </a:bodyPr>
          <a:lstStyle/>
          <a:p>
            <a:r>
              <a:rPr lang="en-US" sz="3200" dirty="0" smtClean="0"/>
              <a:t>http://</a:t>
            </a:r>
            <a:r>
              <a:rPr lang="en-US" sz="3200" dirty="0" err="1" smtClean="0"/>
              <a:t>www.ntnu.edu</a:t>
            </a:r>
            <a:r>
              <a:rPr lang="en-US" sz="3200" dirty="0" smtClean="0"/>
              <a:t>/</a:t>
            </a:r>
            <a:r>
              <a:rPr lang="en-US" sz="3200" dirty="0" err="1" smtClean="0"/>
              <a:t>kavli</a:t>
            </a:r>
            <a:r>
              <a:rPr lang="en-US" sz="3200" dirty="0" smtClean="0"/>
              <a:t>/research/grid-cell-data</a:t>
            </a:r>
            <a:endParaRPr lang="en-US" sz="3200" dirty="0"/>
          </a:p>
        </p:txBody>
      </p:sp>
    </p:spTree>
    <p:extLst>
      <p:ext uri="{BB962C8B-B14F-4D97-AF65-F5344CB8AC3E}">
        <p14:creationId xmlns:p14="http://schemas.microsoft.com/office/powerpoint/2010/main" val="15137862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73341" b="-4022"/>
          <a:stretch/>
        </p:blipFill>
        <p:spPr>
          <a:xfrm>
            <a:off x="5812079" y="3259386"/>
            <a:ext cx="3166261" cy="2103120"/>
          </a:xfrm>
          <a:prstGeom prst="rect">
            <a:avLst/>
          </a:prstGeom>
        </p:spPr>
      </p:pic>
      <p:pic>
        <p:nvPicPr>
          <p:cNvPr id="7" name="Picture 6"/>
          <p:cNvPicPr>
            <a:picLocks noChangeAspect="1"/>
          </p:cNvPicPr>
          <p:nvPr/>
        </p:nvPicPr>
        <p:blipFill rotWithShape="1">
          <a:blip r:embed="rId2"/>
          <a:srcRect l="17416" t="6710" r="17316" b="74614"/>
          <a:stretch/>
        </p:blipFill>
        <p:spPr>
          <a:xfrm>
            <a:off x="7002325" y="882099"/>
            <a:ext cx="2066544" cy="1280160"/>
          </a:xfrm>
          <a:prstGeom prst="rect">
            <a:avLst/>
          </a:prstGeom>
        </p:spPr>
      </p:pic>
      <p:sp>
        <p:nvSpPr>
          <p:cNvPr id="3" name="Rectangle 2"/>
          <p:cNvSpPr/>
          <p:nvPr/>
        </p:nvSpPr>
        <p:spPr>
          <a:xfrm>
            <a:off x="151855" y="174609"/>
            <a:ext cx="8917014" cy="6058046"/>
          </a:xfrm>
          <a:prstGeom prst="rect">
            <a:avLst/>
          </a:prstGeom>
        </p:spPr>
        <p:txBody>
          <a:bodyPr wrap="square" lIns="91419" tIns="45709" rIns="91419" bIns="45709">
            <a:spAutoFit/>
          </a:bodyPr>
          <a:lstStyle/>
          <a:p>
            <a:r>
              <a:rPr lang="en-US" sz="2800" dirty="0" smtClean="0"/>
              <a:t>Three key ideas of topology that make extracting of patterns via shape possible. </a:t>
            </a:r>
          </a:p>
          <a:p>
            <a:endParaRPr lang="en-US" sz="3000" dirty="0"/>
          </a:p>
          <a:p>
            <a:pPr marL="111125"/>
            <a:r>
              <a:rPr lang="en-US" sz="3000" i="1" dirty="0" smtClean="0"/>
              <a:t>1.)  coordinate free</a:t>
            </a:r>
            <a:r>
              <a:rPr lang="en-US" sz="3000" dirty="0" smtClean="0"/>
              <a:t>. </a:t>
            </a:r>
            <a:endParaRPr lang="en-US" sz="3000" dirty="0"/>
          </a:p>
          <a:p>
            <a:pPr marL="566738" indent="-222250">
              <a:buFont typeface="Arial"/>
              <a:buChar char="•"/>
            </a:pPr>
            <a:r>
              <a:rPr lang="en-US" sz="3000" dirty="0" smtClean="0"/>
              <a:t>No dependence on the coordinate system chosen. </a:t>
            </a:r>
          </a:p>
          <a:p>
            <a:pPr marL="566738" indent="-222250">
              <a:buFont typeface="Arial"/>
              <a:buChar char="•"/>
            </a:pPr>
            <a:r>
              <a:rPr lang="en-US" sz="3000" dirty="0" smtClean="0"/>
              <a:t>Can compare data derived from different platforms</a:t>
            </a:r>
          </a:p>
          <a:p>
            <a:pPr marL="566738" indent="-222250">
              <a:buFont typeface="Arial"/>
              <a:buChar char="•"/>
            </a:pPr>
            <a:endParaRPr lang="en-US" sz="3000" dirty="0" smtClean="0"/>
          </a:p>
          <a:p>
            <a:pPr marL="111125"/>
            <a:r>
              <a:rPr lang="en-US" sz="2800" i="1" dirty="0" smtClean="0"/>
              <a:t>2</a:t>
            </a:r>
            <a:r>
              <a:rPr lang="en-US" sz="2800" i="1" dirty="0"/>
              <a:t>.) invariant under “small” deformations</a:t>
            </a:r>
            <a:r>
              <a:rPr lang="en-US" sz="2800" dirty="0"/>
              <a:t>. </a:t>
            </a:r>
          </a:p>
          <a:p>
            <a:pPr marL="566738" indent="-222250">
              <a:buFont typeface="Arial"/>
              <a:buChar char="•"/>
            </a:pPr>
            <a:r>
              <a:rPr lang="en-US" sz="2800" dirty="0"/>
              <a:t> less sensitive to noise</a:t>
            </a:r>
          </a:p>
          <a:p>
            <a:pPr marL="566738" indent="-222250">
              <a:buFont typeface="Arial"/>
              <a:buChar char="•"/>
            </a:pPr>
            <a:endParaRPr lang="en-US" sz="3000" dirty="0" smtClean="0"/>
          </a:p>
          <a:p>
            <a:pPr marL="111125"/>
            <a:r>
              <a:rPr lang="en-US" sz="2800" i="1" dirty="0"/>
              <a:t>3.)  compressed representations of shapes</a:t>
            </a:r>
            <a:r>
              <a:rPr lang="en-US" sz="2800" dirty="0"/>
              <a:t>. </a:t>
            </a:r>
            <a:endParaRPr lang="en-US" sz="1400" dirty="0"/>
          </a:p>
          <a:p>
            <a:pPr marL="566738" indent="-222250">
              <a:buFont typeface="Arial"/>
              <a:buChar char="•"/>
            </a:pPr>
            <a:r>
              <a:rPr lang="en-US" sz="2800" dirty="0"/>
              <a:t>Input:  dataset with thousands of points</a:t>
            </a:r>
          </a:p>
          <a:p>
            <a:pPr marL="566738" indent="-222250">
              <a:buFont typeface="Arial"/>
              <a:buChar char="•"/>
            </a:pPr>
            <a:r>
              <a:rPr lang="en-US" sz="2800" dirty="0"/>
              <a:t>Output: network with </a:t>
            </a:r>
            <a:r>
              <a:rPr lang="en-US" sz="2800" dirty="0" smtClean="0"/>
              <a:t>13 </a:t>
            </a:r>
            <a:r>
              <a:rPr lang="en-US" sz="2800" dirty="0"/>
              <a:t>vertices and 12 edges. </a:t>
            </a:r>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742666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945" y="596685"/>
            <a:ext cx="8276096" cy="5632311"/>
          </a:xfrm>
          <a:prstGeom prst="rect">
            <a:avLst/>
          </a:prstGeom>
          <a:noFill/>
        </p:spPr>
        <p:txBody>
          <a:bodyPr wrap="square" rtlCol="0">
            <a:spAutoFit/>
          </a:bodyPr>
          <a:lstStyle/>
          <a:p>
            <a:r>
              <a:rPr lang="en-US" sz="3600" dirty="0" smtClean="0"/>
              <a:t>Note the above examples use the </a:t>
            </a:r>
            <a:r>
              <a:rPr lang="en-US" sz="3600" dirty="0" err="1" smtClean="0"/>
              <a:t>Čech</a:t>
            </a:r>
            <a:r>
              <a:rPr lang="en-US" sz="3600" dirty="0" smtClean="0"/>
              <a:t> complex to determine the topology of the mouse environment.</a:t>
            </a:r>
          </a:p>
          <a:p>
            <a:endParaRPr lang="en-US" sz="3600" dirty="0"/>
          </a:p>
          <a:p>
            <a:r>
              <a:rPr lang="en-US" sz="3600" dirty="0" smtClean="0"/>
              <a:t>But often in topological data analysis </a:t>
            </a:r>
            <a:r>
              <a:rPr lang="en-US" sz="3600" dirty="0"/>
              <a:t>for computational </a:t>
            </a:r>
            <a:r>
              <a:rPr lang="en-US" sz="3600" dirty="0" smtClean="0"/>
              <a:t>efficiency, one uses the Rips complex instead of the </a:t>
            </a:r>
            <a:r>
              <a:rPr lang="en-US" sz="3600" dirty="0" err="1" smtClean="0"/>
              <a:t>Čech</a:t>
            </a:r>
            <a:r>
              <a:rPr lang="en-US" sz="3600" dirty="0" smtClean="0"/>
              <a:t> complex.</a:t>
            </a:r>
          </a:p>
          <a:p>
            <a:endParaRPr lang="en-US" sz="3600" dirty="0"/>
          </a:p>
          <a:p>
            <a:r>
              <a:rPr lang="en-US" sz="3600" dirty="0" smtClean="0"/>
              <a:t>Unfortunately there is no nerve lemma for the Rips complex.</a:t>
            </a:r>
            <a:endParaRPr lang="en-US" sz="3600" dirty="0"/>
          </a:p>
        </p:txBody>
      </p:sp>
    </p:spTree>
    <p:extLst>
      <p:ext uri="{BB962C8B-B14F-4D97-AF65-F5344CB8AC3E}">
        <p14:creationId xmlns:p14="http://schemas.microsoft.com/office/powerpoint/2010/main" val="356092904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325627" y="4585971"/>
            <a:ext cx="8961395" cy="2185214"/>
          </a:xfrm>
          <a:prstGeom prst="rect">
            <a:avLst/>
          </a:prstGeom>
          <a:noFill/>
        </p:spPr>
        <p:txBody>
          <a:bodyPr wrap="square" rtlCol="0">
            <a:spAutoFit/>
          </a:bodyPr>
          <a:lstStyle/>
          <a:p>
            <a:r>
              <a:rPr lang="en-US" sz="3200" dirty="0" smtClean="0"/>
              <a:t>0.)  Start by adding 0-dimensional data points </a:t>
            </a:r>
            <a:endParaRPr lang="en-US" sz="3200" dirty="0"/>
          </a:p>
          <a:p>
            <a:endParaRPr lang="en-US" sz="800" dirty="0" smtClean="0"/>
          </a:p>
          <a:p>
            <a:r>
              <a:rPr lang="en-US" sz="3200" dirty="0" smtClean="0">
                <a:solidFill>
                  <a:srgbClr val="0000FF"/>
                </a:solidFill>
              </a:rPr>
              <a:t>Note:  we only need a definition of closeness between data points.  The data points do not need to be actual points in </a:t>
            </a:r>
            <a:r>
              <a:rPr lang="en-US" sz="3200" dirty="0" err="1" smtClean="0">
                <a:solidFill>
                  <a:srgbClr val="0000FF"/>
                </a:solidFill>
              </a:rPr>
              <a:t>R</a:t>
            </a:r>
            <a:r>
              <a:rPr lang="en-US" sz="3200" baseline="30000" dirty="0" err="1" smtClean="0">
                <a:solidFill>
                  <a:srgbClr val="0000FF"/>
                </a:solidFill>
              </a:rPr>
              <a:t>n</a:t>
            </a:r>
            <a:endParaRPr lang="en-US" sz="3200" baseline="30000" dirty="0" smtClean="0">
              <a:solidFill>
                <a:srgbClr val="0000FF"/>
              </a:solidFill>
            </a:endParaRPr>
          </a:p>
        </p:txBody>
      </p:sp>
      <p:sp>
        <p:nvSpPr>
          <p:cNvPr id="3" name="Oval 2"/>
          <p:cNvSpPr>
            <a:spLocks noChangeAspect="1"/>
          </p:cNvSpPr>
          <p:nvPr/>
        </p:nvSpPr>
        <p:spPr>
          <a:xfrm>
            <a:off x="1122356" y="265366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1974839" y="207346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128227" y="16176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3934466" y="124545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4786962" y="124545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4413794" y="151873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4397653" y="20246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6178046" y="17222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7229764" y="3219941"/>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6579568" y="3219941"/>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7013481" y="136529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3361376" y="3943720"/>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4182231" y="3754270"/>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983309" y="438756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6582534" y="3903169"/>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6993501" y="3546046"/>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7229764" y="3904659"/>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the </a:t>
            </a:r>
            <a:r>
              <a:rPr lang="en-US" sz="3200" dirty="0" err="1" smtClean="0">
                <a:solidFill>
                  <a:schemeClr val="tx1"/>
                </a:solidFill>
              </a:rPr>
              <a:t>Vietoris</a:t>
            </a:r>
            <a:r>
              <a:rPr lang="en-US" sz="3200" dirty="0" smtClean="0">
                <a:solidFill>
                  <a:schemeClr val="tx1"/>
                </a:solidFill>
              </a:rPr>
              <a:t> Rips simplicial complex</a:t>
            </a:r>
            <a:endParaRPr lang="en-US" sz="3200" dirty="0">
              <a:solidFill>
                <a:schemeClr val="tx1"/>
              </a:solidFill>
            </a:endParaRPr>
          </a:p>
        </p:txBody>
      </p:sp>
    </p:spTree>
    <p:extLst>
      <p:ext uri="{BB962C8B-B14F-4D97-AF65-F5344CB8AC3E}">
        <p14:creationId xmlns:p14="http://schemas.microsoft.com/office/powerpoint/2010/main" val="368748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400000" y="400000"/>
                                    </p:animScale>
                                  </p:childTnLst>
                                </p:cTn>
                              </p:par>
                              <p:par>
                                <p:cTn id="7" presetID="6" presetClass="emph" presetSubtype="0" fill="hold" grpId="0" nodeType="withEffect">
                                  <p:stCondLst>
                                    <p:cond delay="0"/>
                                  </p:stCondLst>
                                  <p:childTnLst>
                                    <p:animScale>
                                      <p:cBhvr>
                                        <p:cTn id="8" dur="2000" fill="hold"/>
                                        <p:tgtEl>
                                          <p:spTgt spid="11"/>
                                        </p:tgtEl>
                                      </p:cBhvr>
                                      <p:by x="400000" y="400000"/>
                                    </p:animScale>
                                  </p:childTnLst>
                                </p:cTn>
                              </p:par>
                              <p:par>
                                <p:cTn id="9" presetID="6" presetClass="emph" presetSubtype="0" fill="hold" grpId="0" nodeType="withEffect">
                                  <p:stCondLst>
                                    <p:cond delay="0"/>
                                  </p:stCondLst>
                                  <p:childTnLst>
                                    <p:animScale>
                                      <p:cBhvr>
                                        <p:cTn id="10" dur="2000" fill="hold"/>
                                        <p:tgtEl>
                                          <p:spTgt spid="12"/>
                                        </p:tgtEl>
                                      </p:cBhvr>
                                      <p:by x="400000" y="400000"/>
                                    </p:animScale>
                                  </p:childTnLst>
                                </p:cTn>
                              </p:par>
                              <p:par>
                                <p:cTn id="11" presetID="6" presetClass="emph" presetSubtype="0" fill="hold" grpId="0" nodeType="withEffect">
                                  <p:stCondLst>
                                    <p:cond delay="0"/>
                                  </p:stCondLst>
                                  <p:childTnLst>
                                    <p:animScale>
                                      <p:cBhvr>
                                        <p:cTn id="12" dur="2000" fill="hold"/>
                                        <p:tgtEl>
                                          <p:spTgt spid="13"/>
                                        </p:tgtEl>
                                      </p:cBhvr>
                                      <p:by x="400000" y="400000"/>
                                    </p:animScale>
                                  </p:childTnLst>
                                </p:cTn>
                              </p:par>
                              <p:par>
                                <p:cTn id="13" presetID="6" presetClass="emph" presetSubtype="0" fill="hold" grpId="0" nodeType="withEffect">
                                  <p:stCondLst>
                                    <p:cond delay="0"/>
                                  </p:stCondLst>
                                  <p:childTnLst>
                                    <p:animScale>
                                      <p:cBhvr>
                                        <p:cTn id="14" dur="2000" fill="hold"/>
                                        <p:tgtEl>
                                          <p:spTgt spid="14"/>
                                        </p:tgtEl>
                                      </p:cBhvr>
                                      <p:by x="400000" y="400000"/>
                                    </p:animScale>
                                  </p:childTnLst>
                                </p:cTn>
                              </p:par>
                              <p:par>
                                <p:cTn id="15" presetID="6" presetClass="emph" presetSubtype="0" fill="hold" grpId="0" nodeType="withEffect">
                                  <p:stCondLst>
                                    <p:cond delay="0"/>
                                  </p:stCondLst>
                                  <p:childTnLst>
                                    <p:animScale>
                                      <p:cBhvr>
                                        <p:cTn id="16" dur="2000" fill="hold"/>
                                        <p:tgtEl>
                                          <p:spTgt spid="15"/>
                                        </p:tgtEl>
                                      </p:cBhvr>
                                      <p:by x="400000" y="400000"/>
                                    </p:animScale>
                                  </p:childTnLst>
                                </p:cTn>
                              </p:par>
                              <p:par>
                                <p:cTn id="17" presetID="6" presetClass="emph" presetSubtype="0" fill="hold" grpId="0" nodeType="withEffect">
                                  <p:stCondLst>
                                    <p:cond delay="0"/>
                                  </p:stCondLst>
                                  <p:childTnLst>
                                    <p:animScale>
                                      <p:cBhvr>
                                        <p:cTn id="18" dur="2000" fill="hold"/>
                                        <p:tgtEl>
                                          <p:spTgt spid="16"/>
                                        </p:tgtEl>
                                      </p:cBhvr>
                                      <p:by x="400000" y="400000"/>
                                    </p:animScale>
                                  </p:childTnLst>
                                </p:cTn>
                              </p:par>
                              <p:par>
                                <p:cTn id="19" presetID="6" presetClass="emph" presetSubtype="0" fill="hold" grpId="0" nodeType="withEffect">
                                  <p:stCondLst>
                                    <p:cond delay="0"/>
                                  </p:stCondLst>
                                  <p:childTnLst>
                                    <p:animScale>
                                      <p:cBhvr>
                                        <p:cTn id="20" dur="2000" fill="hold"/>
                                        <p:tgtEl>
                                          <p:spTgt spid="17"/>
                                        </p:tgtEl>
                                      </p:cBhvr>
                                      <p:by x="400000" y="400000"/>
                                    </p:animScale>
                                  </p:childTnLst>
                                </p:cTn>
                              </p:par>
                              <p:par>
                                <p:cTn id="21" presetID="6" presetClass="emph" presetSubtype="0" fill="hold" grpId="0" nodeType="withEffect">
                                  <p:stCondLst>
                                    <p:cond delay="0"/>
                                  </p:stCondLst>
                                  <p:childTnLst>
                                    <p:animScale>
                                      <p:cBhvr>
                                        <p:cTn id="22" dur="2000" fill="hold"/>
                                        <p:tgtEl>
                                          <p:spTgt spid="18"/>
                                        </p:tgtEl>
                                      </p:cBhvr>
                                      <p:by x="400000" y="400000"/>
                                    </p:animScale>
                                  </p:childTnLst>
                                </p:cTn>
                              </p:par>
                              <p:par>
                                <p:cTn id="23" presetID="6" presetClass="emph" presetSubtype="0" fill="hold" grpId="0" nodeType="withEffect">
                                  <p:stCondLst>
                                    <p:cond delay="0"/>
                                  </p:stCondLst>
                                  <p:childTnLst>
                                    <p:animScale>
                                      <p:cBhvr>
                                        <p:cTn id="24" dur="2000" fill="hold"/>
                                        <p:tgtEl>
                                          <p:spTgt spid="19"/>
                                        </p:tgtEl>
                                      </p:cBhvr>
                                      <p:by x="400000" y="400000"/>
                                    </p:animScale>
                                  </p:childTnLst>
                                </p:cTn>
                              </p:par>
                              <p:par>
                                <p:cTn id="25" presetID="6" presetClass="emph" presetSubtype="0" fill="hold" grpId="0" nodeType="withEffect">
                                  <p:stCondLst>
                                    <p:cond delay="0"/>
                                  </p:stCondLst>
                                  <p:childTnLst>
                                    <p:animScale>
                                      <p:cBhvr>
                                        <p:cTn id="26" dur="2000" fill="hold"/>
                                        <p:tgtEl>
                                          <p:spTgt spid="20"/>
                                        </p:tgtEl>
                                      </p:cBhvr>
                                      <p:by x="400000" y="400000"/>
                                    </p:animScale>
                                  </p:childTnLst>
                                </p:cTn>
                              </p:par>
                              <p:par>
                                <p:cTn id="27" presetID="6" presetClass="emph" presetSubtype="0" fill="hold" grpId="0" nodeType="withEffect">
                                  <p:stCondLst>
                                    <p:cond delay="0"/>
                                  </p:stCondLst>
                                  <p:childTnLst>
                                    <p:animScale>
                                      <p:cBhvr>
                                        <p:cTn id="28" dur="2000" fill="hold"/>
                                        <p:tgtEl>
                                          <p:spTgt spid="22"/>
                                        </p:tgtEl>
                                      </p:cBhvr>
                                      <p:by x="400000" y="400000"/>
                                    </p:animScale>
                                  </p:childTnLst>
                                </p:cTn>
                              </p:par>
                              <p:par>
                                <p:cTn id="29" presetID="6" presetClass="emph" presetSubtype="0" fill="hold" grpId="0" nodeType="withEffect">
                                  <p:stCondLst>
                                    <p:cond delay="0"/>
                                  </p:stCondLst>
                                  <p:childTnLst>
                                    <p:animScale>
                                      <p:cBhvr>
                                        <p:cTn id="30" dur="2000" fill="hold"/>
                                        <p:tgtEl>
                                          <p:spTgt spid="24"/>
                                        </p:tgtEl>
                                      </p:cBhvr>
                                      <p:by x="400000" y="400000"/>
                                    </p:animScale>
                                  </p:childTnLst>
                                </p:cTn>
                              </p:par>
                              <p:par>
                                <p:cTn id="31" presetID="6" presetClass="emph" presetSubtype="0" fill="hold" grpId="0" nodeType="withEffect">
                                  <p:stCondLst>
                                    <p:cond delay="0"/>
                                  </p:stCondLst>
                                  <p:childTnLst>
                                    <p:animScale>
                                      <p:cBhvr>
                                        <p:cTn id="32" dur="2000" fill="hold"/>
                                        <p:tgtEl>
                                          <p:spTgt spid="25"/>
                                        </p:tgtEl>
                                      </p:cBhvr>
                                      <p:by x="400000" y="400000"/>
                                    </p:animScale>
                                  </p:childTnLst>
                                </p:cTn>
                              </p:par>
                              <p:par>
                                <p:cTn id="33" presetID="6" presetClass="emph" presetSubtype="0" fill="hold" grpId="0" nodeType="withEffect">
                                  <p:stCondLst>
                                    <p:cond delay="0"/>
                                  </p:stCondLst>
                                  <p:childTnLst>
                                    <p:animScale>
                                      <p:cBhvr>
                                        <p:cTn id="34" dur="2000" fill="hold"/>
                                        <p:tgtEl>
                                          <p:spTgt spid="26"/>
                                        </p:tgtEl>
                                      </p:cBhvr>
                                      <p:by x="400000" y="400000"/>
                                    </p:animScale>
                                  </p:childTnLst>
                                </p:cTn>
                              </p:par>
                              <p:par>
                                <p:cTn id="35" presetID="6" presetClass="emph" presetSubtype="0" fill="hold" grpId="0" nodeType="withEffect">
                                  <p:stCondLst>
                                    <p:cond delay="0"/>
                                  </p:stCondLst>
                                  <p:childTnLst>
                                    <p:animScale>
                                      <p:cBhvr>
                                        <p:cTn id="36" dur="2000" fill="hold"/>
                                        <p:tgtEl>
                                          <p:spTgt spid="27"/>
                                        </p:tgtEl>
                                      </p:cBhvr>
                                      <p:by x="400000" y="400000"/>
                                    </p:animScale>
                                  </p:childTnLst>
                                </p:cTn>
                              </p:par>
                              <p:par>
                                <p:cTn id="37" presetID="6" presetClass="emph" presetSubtype="0" fill="hold" grpId="0" nodeType="withEffect">
                                  <p:stCondLst>
                                    <p:cond delay="0"/>
                                  </p:stCondLst>
                                  <p:childTnLst>
                                    <p:animScale>
                                      <p:cBhvr>
                                        <p:cTn id="38" dur="2000" fill="hold"/>
                                        <p:tgtEl>
                                          <p:spTgt spid="28"/>
                                        </p:tgtEl>
                                      </p:cBhvr>
                                      <p:by x="400000" y="400000"/>
                                    </p:animScale>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2000" fill="hold"/>
                                        <p:tgtEl>
                                          <p:spTgt spid="3"/>
                                        </p:tgtEl>
                                      </p:cBhvr>
                                      <p:by x="400000" y="400000"/>
                                    </p:animScale>
                                  </p:childTnLst>
                                </p:cTn>
                              </p:par>
                              <p:par>
                                <p:cTn id="43" presetID="6" presetClass="emph" presetSubtype="0" fill="hold" grpId="1" nodeType="withEffect">
                                  <p:stCondLst>
                                    <p:cond delay="0"/>
                                  </p:stCondLst>
                                  <p:childTnLst>
                                    <p:animScale>
                                      <p:cBhvr>
                                        <p:cTn id="44" dur="2000" fill="hold"/>
                                        <p:tgtEl>
                                          <p:spTgt spid="11"/>
                                        </p:tgtEl>
                                      </p:cBhvr>
                                      <p:by x="400000" y="400000"/>
                                    </p:animScale>
                                  </p:childTnLst>
                                </p:cTn>
                              </p:par>
                              <p:par>
                                <p:cTn id="45" presetID="6" presetClass="emph" presetSubtype="0" fill="hold" grpId="1" nodeType="withEffect">
                                  <p:stCondLst>
                                    <p:cond delay="0"/>
                                  </p:stCondLst>
                                  <p:childTnLst>
                                    <p:animScale>
                                      <p:cBhvr>
                                        <p:cTn id="46" dur="2000" fill="hold"/>
                                        <p:tgtEl>
                                          <p:spTgt spid="12"/>
                                        </p:tgtEl>
                                      </p:cBhvr>
                                      <p:by x="400000" y="400000"/>
                                    </p:animScale>
                                  </p:childTnLst>
                                </p:cTn>
                              </p:par>
                              <p:par>
                                <p:cTn id="47" presetID="6" presetClass="emph" presetSubtype="0" fill="hold" grpId="1" nodeType="withEffect">
                                  <p:stCondLst>
                                    <p:cond delay="0"/>
                                  </p:stCondLst>
                                  <p:childTnLst>
                                    <p:animScale>
                                      <p:cBhvr>
                                        <p:cTn id="48" dur="2000" fill="hold"/>
                                        <p:tgtEl>
                                          <p:spTgt spid="13"/>
                                        </p:tgtEl>
                                      </p:cBhvr>
                                      <p:by x="400000" y="400000"/>
                                    </p:animScale>
                                  </p:childTnLst>
                                </p:cTn>
                              </p:par>
                              <p:par>
                                <p:cTn id="49" presetID="6" presetClass="emph" presetSubtype="0" fill="hold" grpId="1" nodeType="withEffect">
                                  <p:stCondLst>
                                    <p:cond delay="0"/>
                                  </p:stCondLst>
                                  <p:childTnLst>
                                    <p:animScale>
                                      <p:cBhvr>
                                        <p:cTn id="50" dur="2000" fill="hold"/>
                                        <p:tgtEl>
                                          <p:spTgt spid="14"/>
                                        </p:tgtEl>
                                      </p:cBhvr>
                                      <p:by x="400000" y="400000"/>
                                    </p:animScale>
                                  </p:childTnLst>
                                </p:cTn>
                              </p:par>
                              <p:par>
                                <p:cTn id="51" presetID="6" presetClass="emph" presetSubtype="0" fill="hold" grpId="1" nodeType="withEffect">
                                  <p:stCondLst>
                                    <p:cond delay="0"/>
                                  </p:stCondLst>
                                  <p:childTnLst>
                                    <p:animScale>
                                      <p:cBhvr>
                                        <p:cTn id="52" dur="2000" fill="hold"/>
                                        <p:tgtEl>
                                          <p:spTgt spid="15"/>
                                        </p:tgtEl>
                                      </p:cBhvr>
                                      <p:by x="400000" y="400000"/>
                                    </p:animScale>
                                  </p:childTnLst>
                                </p:cTn>
                              </p:par>
                              <p:par>
                                <p:cTn id="53" presetID="6" presetClass="emph" presetSubtype="0" fill="hold" grpId="1" nodeType="withEffect">
                                  <p:stCondLst>
                                    <p:cond delay="0"/>
                                  </p:stCondLst>
                                  <p:childTnLst>
                                    <p:animScale>
                                      <p:cBhvr>
                                        <p:cTn id="54" dur="2000" fill="hold"/>
                                        <p:tgtEl>
                                          <p:spTgt spid="16"/>
                                        </p:tgtEl>
                                      </p:cBhvr>
                                      <p:by x="400000" y="400000"/>
                                    </p:animScale>
                                  </p:childTnLst>
                                </p:cTn>
                              </p:par>
                              <p:par>
                                <p:cTn id="55" presetID="6" presetClass="emph" presetSubtype="0" fill="hold" grpId="1" nodeType="withEffect">
                                  <p:stCondLst>
                                    <p:cond delay="0"/>
                                  </p:stCondLst>
                                  <p:childTnLst>
                                    <p:animScale>
                                      <p:cBhvr>
                                        <p:cTn id="56" dur="2000" fill="hold"/>
                                        <p:tgtEl>
                                          <p:spTgt spid="17"/>
                                        </p:tgtEl>
                                      </p:cBhvr>
                                      <p:by x="400000" y="400000"/>
                                    </p:animScale>
                                  </p:childTnLst>
                                </p:cTn>
                              </p:par>
                              <p:par>
                                <p:cTn id="57" presetID="6" presetClass="emph" presetSubtype="0" fill="hold" grpId="1" nodeType="withEffect">
                                  <p:stCondLst>
                                    <p:cond delay="0"/>
                                  </p:stCondLst>
                                  <p:childTnLst>
                                    <p:animScale>
                                      <p:cBhvr>
                                        <p:cTn id="58" dur="2000" fill="hold"/>
                                        <p:tgtEl>
                                          <p:spTgt spid="18"/>
                                        </p:tgtEl>
                                      </p:cBhvr>
                                      <p:by x="400000" y="400000"/>
                                    </p:animScale>
                                  </p:childTnLst>
                                </p:cTn>
                              </p:par>
                              <p:par>
                                <p:cTn id="59" presetID="6" presetClass="emph" presetSubtype="0" fill="hold" grpId="1" nodeType="withEffect">
                                  <p:stCondLst>
                                    <p:cond delay="0"/>
                                  </p:stCondLst>
                                  <p:childTnLst>
                                    <p:animScale>
                                      <p:cBhvr>
                                        <p:cTn id="60" dur="2000" fill="hold"/>
                                        <p:tgtEl>
                                          <p:spTgt spid="19"/>
                                        </p:tgtEl>
                                      </p:cBhvr>
                                      <p:by x="400000" y="400000"/>
                                    </p:animScale>
                                  </p:childTnLst>
                                </p:cTn>
                              </p:par>
                              <p:par>
                                <p:cTn id="61" presetID="6" presetClass="emph" presetSubtype="0" fill="hold" grpId="1" nodeType="withEffect">
                                  <p:stCondLst>
                                    <p:cond delay="0"/>
                                  </p:stCondLst>
                                  <p:childTnLst>
                                    <p:animScale>
                                      <p:cBhvr>
                                        <p:cTn id="62" dur="2000" fill="hold"/>
                                        <p:tgtEl>
                                          <p:spTgt spid="20"/>
                                        </p:tgtEl>
                                      </p:cBhvr>
                                      <p:by x="400000" y="400000"/>
                                    </p:animScale>
                                  </p:childTnLst>
                                </p:cTn>
                              </p:par>
                              <p:par>
                                <p:cTn id="63" presetID="6" presetClass="emph" presetSubtype="0" fill="hold" grpId="1" nodeType="withEffect">
                                  <p:stCondLst>
                                    <p:cond delay="0"/>
                                  </p:stCondLst>
                                  <p:childTnLst>
                                    <p:animScale>
                                      <p:cBhvr>
                                        <p:cTn id="64" dur="2000" fill="hold"/>
                                        <p:tgtEl>
                                          <p:spTgt spid="22"/>
                                        </p:tgtEl>
                                      </p:cBhvr>
                                      <p:by x="400000" y="400000"/>
                                    </p:animScale>
                                  </p:childTnLst>
                                </p:cTn>
                              </p:par>
                              <p:par>
                                <p:cTn id="65" presetID="6" presetClass="emph" presetSubtype="0" fill="hold" grpId="1" nodeType="withEffect">
                                  <p:stCondLst>
                                    <p:cond delay="0"/>
                                  </p:stCondLst>
                                  <p:childTnLst>
                                    <p:animScale>
                                      <p:cBhvr>
                                        <p:cTn id="66" dur="2000" fill="hold"/>
                                        <p:tgtEl>
                                          <p:spTgt spid="24"/>
                                        </p:tgtEl>
                                      </p:cBhvr>
                                      <p:by x="400000" y="400000"/>
                                    </p:animScale>
                                  </p:childTnLst>
                                </p:cTn>
                              </p:par>
                              <p:par>
                                <p:cTn id="67" presetID="6" presetClass="emph" presetSubtype="0" fill="hold" grpId="1" nodeType="withEffect">
                                  <p:stCondLst>
                                    <p:cond delay="0"/>
                                  </p:stCondLst>
                                  <p:childTnLst>
                                    <p:animScale>
                                      <p:cBhvr>
                                        <p:cTn id="68" dur="2000" fill="hold"/>
                                        <p:tgtEl>
                                          <p:spTgt spid="25"/>
                                        </p:tgtEl>
                                      </p:cBhvr>
                                      <p:by x="400000" y="400000"/>
                                    </p:animScale>
                                  </p:childTnLst>
                                </p:cTn>
                              </p:par>
                              <p:par>
                                <p:cTn id="69" presetID="6" presetClass="emph" presetSubtype="0" fill="hold" grpId="1" nodeType="withEffect">
                                  <p:stCondLst>
                                    <p:cond delay="0"/>
                                  </p:stCondLst>
                                  <p:childTnLst>
                                    <p:animScale>
                                      <p:cBhvr>
                                        <p:cTn id="70" dur="2000" fill="hold"/>
                                        <p:tgtEl>
                                          <p:spTgt spid="26"/>
                                        </p:tgtEl>
                                      </p:cBhvr>
                                      <p:by x="400000" y="400000"/>
                                    </p:animScale>
                                  </p:childTnLst>
                                </p:cTn>
                              </p:par>
                              <p:par>
                                <p:cTn id="71" presetID="6" presetClass="emph" presetSubtype="0" fill="hold" grpId="1" nodeType="withEffect">
                                  <p:stCondLst>
                                    <p:cond delay="0"/>
                                  </p:stCondLst>
                                  <p:childTnLst>
                                    <p:animScale>
                                      <p:cBhvr>
                                        <p:cTn id="72" dur="2000" fill="hold"/>
                                        <p:tgtEl>
                                          <p:spTgt spid="27"/>
                                        </p:tgtEl>
                                      </p:cBhvr>
                                      <p:by x="400000" y="400000"/>
                                    </p:animScale>
                                  </p:childTnLst>
                                </p:cTn>
                              </p:par>
                              <p:par>
                                <p:cTn id="73" presetID="6" presetClass="emph" presetSubtype="0" fill="hold" grpId="1" nodeType="withEffect">
                                  <p:stCondLst>
                                    <p:cond delay="0"/>
                                  </p:stCondLst>
                                  <p:childTnLst>
                                    <p:animScale>
                                      <p:cBhvr>
                                        <p:cTn id="74" dur="2000" fill="hold"/>
                                        <p:tgtEl>
                                          <p:spTgt spid="28"/>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707789" y="5378785"/>
            <a:ext cx="8641684" cy="1077218"/>
          </a:xfrm>
          <a:prstGeom prst="rect">
            <a:avLst/>
          </a:prstGeom>
          <a:noFill/>
        </p:spPr>
        <p:txBody>
          <a:bodyPr wrap="square" rtlCol="0">
            <a:spAutoFit/>
          </a:bodyPr>
          <a:lstStyle/>
          <a:p>
            <a:r>
              <a:rPr lang="en-US" sz="3200" dirty="0" smtClean="0"/>
              <a:t>Step 0.)  Start by adding data points</a:t>
            </a:r>
          </a:p>
          <a:p>
            <a:pPr algn="ctr"/>
            <a:r>
              <a:rPr lang="en-US" sz="3200" dirty="0" smtClean="0"/>
              <a:t> =  0-dimensional vertices (0-simplices) </a:t>
            </a:r>
          </a:p>
        </p:txBody>
      </p:sp>
      <p:pic>
        <p:nvPicPr>
          <p:cNvPr id="10" name="Picture 9" descr="0simplex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96" y="1227496"/>
            <a:ext cx="6438900" cy="3403600"/>
          </a:xfrm>
          <a:prstGeom prst="rect">
            <a:avLst/>
          </a:prstGeom>
        </p:spPr>
      </p:pic>
      <p:sp>
        <p:nvSpPr>
          <p:cNvPr id="11" name="Rectangle 10"/>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the </a:t>
            </a:r>
            <a:r>
              <a:rPr lang="en-US" sz="3200" dirty="0" err="1" smtClean="0">
                <a:solidFill>
                  <a:schemeClr val="tx1"/>
                </a:solidFill>
              </a:rPr>
              <a:t>Vietoris</a:t>
            </a:r>
            <a:r>
              <a:rPr lang="en-US" sz="3200" dirty="0" smtClean="0">
                <a:solidFill>
                  <a:schemeClr val="tx1"/>
                </a:solidFill>
              </a:rPr>
              <a:t> Rips simplicial complex</a:t>
            </a:r>
            <a:endParaRPr lang="en-US" sz="3200" dirty="0">
              <a:solidFill>
                <a:schemeClr val="tx1"/>
              </a:solidFill>
            </a:endParaRPr>
          </a:p>
        </p:txBody>
      </p:sp>
    </p:spTree>
    <p:extLst>
      <p:ext uri="{BB962C8B-B14F-4D97-AF65-F5344CB8AC3E}">
        <p14:creationId xmlns:p14="http://schemas.microsoft.com/office/powerpoint/2010/main" val="152883003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325627" y="4835823"/>
            <a:ext cx="8961395" cy="1200329"/>
          </a:xfrm>
          <a:prstGeom prst="rect">
            <a:avLst/>
          </a:prstGeom>
          <a:noFill/>
        </p:spPr>
        <p:txBody>
          <a:bodyPr wrap="square" rtlCol="0">
            <a:spAutoFit/>
          </a:bodyPr>
          <a:lstStyle/>
          <a:p>
            <a:r>
              <a:rPr lang="en-US" sz="3200" dirty="0"/>
              <a:t>1</a:t>
            </a:r>
            <a:r>
              <a:rPr lang="en-US" sz="3200" dirty="0" smtClean="0"/>
              <a:t>.)  </a:t>
            </a:r>
            <a:r>
              <a:rPr lang="en-US" sz="3200" dirty="0"/>
              <a:t>A</a:t>
            </a:r>
            <a:r>
              <a:rPr lang="en-US" sz="3200" dirty="0" smtClean="0"/>
              <a:t>dding </a:t>
            </a:r>
            <a:r>
              <a:rPr lang="en-US" sz="3200" dirty="0"/>
              <a:t>1</a:t>
            </a:r>
            <a:r>
              <a:rPr lang="en-US" sz="3200" dirty="0" smtClean="0"/>
              <a:t>-dimensional edges (1-simplices)</a:t>
            </a:r>
            <a:endParaRPr lang="en-US" sz="3200" dirty="0"/>
          </a:p>
          <a:p>
            <a:endParaRPr lang="en-US" sz="800" dirty="0" smtClean="0"/>
          </a:p>
          <a:p>
            <a:r>
              <a:rPr lang="en-US" sz="3200" dirty="0" smtClean="0">
                <a:solidFill>
                  <a:srgbClr val="0000FF"/>
                </a:solidFill>
              </a:rPr>
              <a:t>Add an edge between data points that are “close”</a:t>
            </a:r>
            <a:endParaRPr lang="en-US" sz="3200" baseline="30000" dirty="0" smtClean="0">
              <a:solidFill>
                <a:srgbClr val="0000FF"/>
              </a:solidFill>
            </a:endParaRPr>
          </a:p>
        </p:txBody>
      </p:sp>
      <p:pic>
        <p:nvPicPr>
          <p:cNvPr id="9" name="Picture 8" descr="1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02096"/>
            <a:ext cx="6400800" cy="3441700"/>
          </a:xfrm>
          <a:prstGeom prst="rect">
            <a:avLst/>
          </a:prstGeom>
        </p:spPr>
      </p:pic>
      <p:sp>
        <p:nvSpPr>
          <p:cNvPr id="10" name="Rectangle 9"/>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the </a:t>
            </a:r>
            <a:r>
              <a:rPr lang="en-US" sz="3200" dirty="0" err="1" smtClean="0">
                <a:solidFill>
                  <a:schemeClr val="tx1"/>
                </a:solidFill>
              </a:rPr>
              <a:t>Vietoris</a:t>
            </a:r>
            <a:r>
              <a:rPr lang="en-US" sz="3200" dirty="0" smtClean="0">
                <a:solidFill>
                  <a:schemeClr val="tx1"/>
                </a:solidFill>
              </a:rPr>
              <a:t> Rips simplicial complex</a:t>
            </a:r>
            <a:endParaRPr lang="en-US" sz="3200" dirty="0">
              <a:solidFill>
                <a:schemeClr val="tx1"/>
              </a:solidFill>
            </a:endParaRPr>
          </a:p>
        </p:txBody>
      </p:sp>
    </p:spTree>
    <p:extLst>
      <p:ext uri="{BB962C8B-B14F-4D97-AF65-F5344CB8AC3E}">
        <p14:creationId xmlns:p14="http://schemas.microsoft.com/office/powerpoint/2010/main" val="315560232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the </a:t>
            </a:r>
            <a:r>
              <a:rPr lang="en-US" sz="3200" dirty="0" err="1" smtClean="0">
                <a:solidFill>
                  <a:schemeClr val="tx1"/>
                </a:solidFill>
              </a:rPr>
              <a:t>Vietoris</a:t>
            </a:r>
            <a:r>
              <a:rPr lang="en-US" sz="3200" dirty="0" smtClean="0">
                <a:solidFill>
                  <a:schemeClr val="tx1"/>
                </a:solidFill>
              </a:rPr>
              <a:t> Rips simplicial complex</a:t>
            </a:r>
            <a:endParaRPr lang="en-US" sz="3200" dirty="0">
              <a:solidFill>
                <a:schemeClr val="tx1"/>
              </a:solidFill>
            </a:endParaRP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sp>
        <p:nvSpPr>
          <p:cNvPr id="10" name="TextBox 9"/>
          <p:cNvSpPr txBox="1"/>
          <p:nvPr/>
        </p:nvSpPr>
        <p:spPr>
          <a:xfrm>
            <a:off x="325627" y="5023212"/>
            <a:ext cx="8961395" cy="584776"/>
          </a:xfrm>
          <a:prstGeom prst="rect">
            <a:avLst/>
          </a:prstGeom>
          <a:noFill/>
        </p:spPr>
        <p:txBody>
          <a:bodyPr wrap="square" rtlCol="0">
            <a:spAutoFit/>
          </a:bodyPr>
          <a:lstStyle/>
          <a:p>
            <a:r>
              <a:rPr lang="en-US" sz="3200" dirty="0"/>
              <a:t>2</a:t>
            </a:r>
            <a:r>
              <a:rPr lang="en-US" sz="3200" dirty="0" smtClean="0"/>
              <a:t>.)  Add all possible simplices of dimensional &gt; 1.</a:t>
            </a:r>
          </a:p>
        </p:txBody>
      </p:sp>
    </p:spTree>
    <p:extLst>
      <p:ext uri="{BB962C8B-B14F-4D97-AF65-F5344CB8AC3E}">
        <p14:creationId xmlns:p14="http://schemas.microsoft.com/office/powerpoint/2010/main" val="219911773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smtClean="0">
                <a:solidFill>
                  <a:srgbClr val="0000DD"/>
                </a:solidFill>
              </a:rPr>
              <a:t>Vietoris</a:t>
            </a:r>
            <a:r>
              <a:rPr lang="en-US" sz="3200" dirty="0" smtClean="0">
                <a:solidFill>
                  <a:srgbClr val="0000DD"/>
                </a:solidFill>
              </a:rPr>
              <a:t> Rips</a:t>
            </a:r>
            <a:r>
              <a:rPr lang="en-US" sz="3200" dirty="0" smtClean="0">
                <a:solidFill>
                  <a:schemeClr val="tx1"/>
                </a:solidFill>
              </a:rPr>
              <a:t> complex = </a:t>
            </a:r>
            <a:r>
              <a:rPr lang="en-US" sz="3200" dirty="0" smtClean="0">
                <a:solidFill>
                  <a:srgbClr val="0000FF"/>
                </a:solidFill>
              </a:rPr>
              <a:t>flag</a:t>
            </a:r>
            <a:r>
              <a:rPr lang="en-US" sz="3200" dirty="0" smtClean="0">
                <a:solidFill>
                  <a:schemeClr val="tx1"/>
                </a:solidFill>
              </a:rPr>
              <a:t> complex = </a:t>
            </a:r>
            <a:r>
              <a:rPr lang="en-US" sz="3200" dirty="0" smtClean="0">
                <a:solidFill>
                  <a:srgbClr val="0000FF"/>
                </a:solidFill>
              </a:rPr>
              <a:t>clique</a:t>
            </a:r>
            <a:r>
              <a:rPr lang="en-US" sz="3200" dirty="0" smtClean="0">
                <a:solidFill>
                  <a:schemeClr val="tx1"/>
                </a:solidFill>
              </a:rPr>
              <a:t> complex</a:t>
            </a:r>
            <a:endParaRPr lang="en-US" sz="3200" dirty="0">
              <a:solidFill>
                <a:schemeClr val="tx1"/>
              </a:solidFill>
            </a:endParaRP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sp>
        <p:nvSpPr>
          <p:cNvPr id="10" name="TextBox 9"/>
          <p:cNvSpPr txBox="1"/>
          <p:nvPr/>
        </p:nvSpPr>
        <p:spPr>
          <a:xfrm>
            <a:off x="325627" y="5023212"/>
            <a:ext cx="8961395" cy="584776"/>
          </a:xfrm>
          <a:prstGeom prst="rect">
            <a:avLst/>
          </a:prstGeom>
          <a:noFill/>
        </p:spPr>
        <p:txBody>
          <a:bodyPr wrap="square" rtlCol="0">
            <a:spAutoFit/>
          </a:bodyPr>
          <a:lstStyle/>
          <a:p>
            <a:r>
              <a:rPr lang="en-US" sz="3200" dirty="0"/>
              <a:t>2</a:t>
            </a:r>
            <a:r>
              <a:rPr lang="en-US" sz="3200" dirty="0" smtClean="0"/>
              <a:t>.)  Add all possible simplices of dimensional &gt; 1.</a:t>
            </a:r>
          </a:p>
        </p:txBody>
      </p:sp>
    </p:spTree>
    <p:extLst>
      <p:ext uri="{BB962C8B-B14F-4D97-AF65-F5344CB8AC3E}">
        <p14:creationId xmlns:p14="http://schemas.microsoft.com/office/powerpoint/2010/main" val="287629996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smtClean="0">
              <a:solidFill>
                <a:schemeClr val="tx1"/>
              </a:solidFill>
            </a:endParaRPr>
          </a:p>
          <a:p>
            <a:pPr algn="ctr"/>
            <a:r>
              <a:rPr lang="en-US" sz="3200" dirty="0" smtClean="0">
                <a:solidFill>
                  <a:schemeClr val="tx1"/>
                </a:solidFill>
              </a:rPr>
              <a:t>Creating </a:t>
            </a:r>
            <a:r>
              <a:rPr lang="en-US" sz="3200" dirty="0">
                <a:solidFill>
                  <a:schemeClr val="tx1"/>
                </a:solidFill>
              </a:rPr>
              <a:t>the </a:t>
            </a:r>
            <a:r>
              <a:rPr lang="en-US" sz="3200" dirty="0" err="1">
                <a:solidFill>
                  <a:schemeClr val="tx1"/>
                </a:solidFill>
              </a:rPr>
              <a:t>Čech</a:t>
            </a:r>
            <a:r>
              <a:rPr lang="en-US" sz="3200" dirty="0">
                <a:solidFill>
                  <a:schemeClr val="tx1"/>
                </a:solidFill>
              </a:rPr>
              <a:t> simplicial complex</a:t>
            </a:r>
          </a:p>
          <a:p>
            <a:pPr algn="ctr"/>
            <a:endParaRPr lang="en-US" sz="3200" dirty="0">
              <a:solidFill>
                <a:schemeClr val="tx1"/>
              </a:solidFill>
            </a:endParaRP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grpSp>
        <p:nvGrpSpPr>
          <p:cNvPr id="30" name="Group 29"/>
          <p:cNvGrpSpPr/>
          <p:nvPr/>
        </p:nvGrpSpPr>
        <p:grpSpPr>
          <a:xfrm>
            <a:off x="943279" y="1574820"/>
            <a:ext cx="1362964" cy="1353167"/>
            <a:chOff x="943279" y="1574820"/>
            <a:chExt cx="1362964" cy="1353167"/>
          </a:xfrm>
        </p:grpSpPr>
        <p:sp>
          <p:nvSpPr>
            <p:cNvPr id="31" name="Isosceles Triangle 30"/>
            <p:cNvSpPr/>
            <p:nvPr/>
          </p:nvSpPr>
          <p:spPr>
            <a:xfrm rot="19709233">
              <a:off x="943279" y="1653562"/>
              <a:ext cx="1072816" cy="932692"/>
            </a:xfrm>
            <a:prstGeom prst="triangle">
              <a:avLst/>
            </a:prstGeom>
            <a:solidFill>
              <a:schemeClr val="bg1"/>
            </a:solidFill>
            <a:ln w="76200" cmpd="sng">
              <a:solidFill>
                <a:srgbClr val="008000"/>
              </a:solidFill>
            </a:ln>
          </p:spPr>
          <p:txBody>
            <a:bodyPr wrap="square" rtlCol="0" anchor="ctr">
              <a:spAutoFit/>
            </a:bodyPr>
            <a:lstStyle/>
            <a:p>
              <a:pPr algn="ctr"/>
              <a:endParaRPr lang="en-US" sz="3200" dirty="0" smtClean="0"/>
            </a:p>
          </p:txBody>
        </p:sp>
        <p:sp>
          <p:nvSpPr>
            <p:cNvPr id="32" name="Oval 31"/>
            <p:cNvSpPr>
              <a:spLocks noChangeAspect="1"/>
            </p:cNvSpPr>
            <p:nvPr/>
          </p:nvSpPr>
          <p:spPr>
            <a:xfrm>
              <a:off x="1108085" y="265366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1113956" y="157482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2031923" y="2087736"/>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38079" y="765614"/>
            <a:ext cx="7349814" cy="4329160"/>
            <a:chOff x="638079" y="765614"/>
            <a:chExt cx="7349814" cy="4329160"/>
          </a:xfrm>
        </p:grpSpPr>
        <p:sp>
          <p:nvSpPr>
            <p:cNvPr id="12" name="Oval 11"/>
            <p:cNvSpPr>
              <a:spLocks noChangeAspect="1"/>
            </p:cNvSpPr>
            <p:nvPr/>
          </p:nvSpPr>
          <p:spPr>
            <a:xfrm>
              <a:off x="666506" y="2158774"/>
              <a:ext cx="1188720" cy="1188720"/>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3" name="Oval 12"/>
            <p:cNvSpPr>
              <a:spLocks noChangeAspect="1"/>
            </p:cNvSpPr>
            <p:nvPr/>
          </p:nvSpPr>
          <p:spPr>
            <a:xfrm>
              <a:off x="1604226" y="1618854"/>
              <a:ext cx="1181314" cy="1181314"/>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4" name="Oval 13"/>
            <p:cNvSpPr>
              <a:spLocks noChangeAspect="1"/>
            </p:cNvSpPr>
            <p:nvPr/>
          </p:nvSpPr>
          <p:spPr>
            <a:xfrm>
              <a:off x="638079" y="10942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5" name="Oval 14"/>
            <p:cNvSpPr>
              <a:spLocks noChangeAspect="1"/>
            </p:cNvSpPr>
            <p:nvPr/>
          </p:nvSpPr>
          <p:spPr>
            <a:xfrm>
              <a:off x="6550916" y="851499"/>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6" name="Oval 15"/>
            <p:cNvSpPr>
              <a:spLocks noChangeAspect="1"/>
            </p:cNvSpPr>
            <p:nvPr/>
          </p:nvSpPr>
          <p:spPr>
            <a:xfrm>
              <a:off x="5678887" y="124913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7" name="Oval 16"/>
            <p:cNvSpPr>
              <a:spLocks noChangeAspect="1"/>
            </p:cNvSpPr>
            <p:nvPr/>
          </p:nvSpPr>
          <p:spPr>
            <a:xfrm>
              <a:off x="4306152"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8" name="Oval 17"/>
            <p:cNvSpPr>
              <a:spLocks noChangeAspect="1"/>
            </p:cNvSpPr>
            <p:nvPr/>
          </p:nvSpPr>
          <p:spPr>
            <a:xfrm>
              <a:off x="3920224" y="102026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9" name="Oval 18"/>
            <p:cNvSpPr>
              <a:spLocks noChangeAspect="1"/>
            </p:cNvSpPr>
            <p:nvPr/>
          </p:nvSpPr>
          <p:spPr>
            <a:xfrm>
              <a:off x="3905953" y="1519535"/>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0" name="Oval 19"/>
            <p:cNvSpPr>
              <a:spLocks noChangeAspect="1"/>
            </p:cNvSpPr>
            <p:nvPr/>
          </p:nvSpPr>
          <p:spPr>
            <a:xfrm>
              <a:off x="3445423"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1" name="Oval 20"/>
            <p:cNvSpPr>
              <a:spLocks noChangeAspect="1"/>
            </p:cNvSpPr>
            <p:nvPr/>
          </p:nvSpPr>
          <p:spPr>
            <a:xfrm>
              <a:off x="3516752" y="391346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2" name="Oval 21"/>
            <p:cNvSpPr>
              <a:spLocks noChangeAspect="1"/>
            </p:cNvSpPr>
            <p:nvPr/>
          </p:nvSpPr>
          <p:spPr>
            <a:xfrm>
              <a:off x="2860613" y="346236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4" name="Oval 23"/>
            <p:cNvSpPr>
              <a:spLocks noChangeAspect="1"/>
            </p:cNvSpPr>
            <p:nvPr/>
          </p:nvSpPr>
          <p:spPr>
            <a:xfrm>
              <a:off x="3693629" y="324478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5" name="Oval 24"/>
            <p:cNvSpPr>
              <a:spLocks noChangeAspect="1"/>
            </p:cNvSpPr>
            <p:nvPr/>
          </p:nvSpPr>
          <p:spPr>
            <a:xfrm>
              <a:off x="6806579" y="346405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6" name="Oval 25"/>
            <p:cNvSpPr>
              <a:spLocks noChangeAspect="1"/>
            </p:cNvSpPr>
            <p:nvPr/>
          </p:nvSpPr>
          <p:spPr>
            <a:xfrm>
              <a:off x="6100243" y="342787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7" name="Oval 26"/>
            <p:cNvSpPr>
              <a:spLocks noChangeAspect="1"/>
            </p:cNvSpPr>
            <p:nvPr/>
          </p:nvSpPr>
          <p:spPr>
            <a:xfrm>
              <a:off x="6569859" y="309142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8" name="Oval 27"/>
            <p:cNvSpPr>
              <a:spLocks noChangeAspect="1"/>
            </p:cNvSpPr>
            <p:nvPr/>
          </p:nvSpPr>
          <p:spPr>
            <a:xfrm>
              <a:off x="6803213" y="26976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9" name="Oval 28"/>
            <p:cNvSpPr>
              <a:spLocks noChangeAspect="1"/>
            </p:cNvSpPr>
            <p:nvPr/>
          </p:nvSpPr>
          <p:spPr>
            <a:xfrm>
              <a:off x="6064828" y="271787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grpSp>
      <p:grpSp>
        <p:nvGrpSpPr>
          <p:cNvPr id="36" name="Group 35"/>
          <p:cNvGrpSpPr/>
          <p:nvPr/>
        </p:nvGrpSpPr>
        <p:grpSpPr>
          <a:xfrm>
            <a:off x="282814" y="5366851"/>
            <a:ext cx="8961395" cy="627583"/>
            <a:chOff x="325627" y="5052933"/>
            <a:chExt cx="8961395" cy="627583"/>
          </a:xfrm>
        </p:grpSpPr>
        <p:sp>
          <p:nvSpPr>
            <p:cNvPr id="10" name="TextBox 9"/>
            <p:cNvSpPr txBox="1"/>
            <p:nvPr/>
          </p:nvSpPr>
          <p:spPr>
            <a:xfrm>
              <a:off x="325627" y="5052933"/>
              <a:ext cx="8961395" cy="584776"/>
            </a:xfrm>
            <a:prstGeom prst="rect">
              <a:avLst/>
            </a:prstGeom>
            <a:noFill/>
          </p:spPr>
          <p:txBody>
            <a:bodyPr wrap="square" rtlCol="0">
              <a:spAutoFit/>
            </a:bodyPr>
            <a:lstStyle/>
            <a:p>
              <a:r>
                <a:rPr lang="en-US" sz="3200" dirty="0"/>
                <a:t>1</a:t>
              </a:r>
              <a:r>
                <a:rPr lang="en-US" sz="3200" dirty="0" smtClean="0"/>
                <a:t>.) B</a:t>
              </a:r>
              <a:r>
                <a:rPr lang="en-US" sz="3200" baseline="-25000" dirty="0" smtClean="0"/>
                <a:t>1</a:t>
              </a:r>
              <a:r>
                <a:rPr lang="en-US" sz="3200" dirty="0" smtClean="0"/>
                <a:t>    …    B</a:t>
              </a:r>
              <a:r>
                <a:rPr lang="en-US" sz="3200" baseline="-25000" dirty="0" smtClean="0"/>
                <a:t>k</a:t>
              </a:r>
              <a:r>
                <a:rPr lang="en-US" sz="3200" baseline="-25000" dirty="0"/>
                <a:t>+1</a:t>
              </a:r>
              <a:r>
                <a:rPr lang="en-US" sz="3200" dirty="0" smtClean="0"/>
                <a:t> ≠  ⁄ ,  create k-simplex {v</a:t>
              </a:r>
              <a:r>
                <a:rPr lang="en-US" sz="3200" baseline="-25000" dirty="0" smtClean="0"/>
                <a:t>1</a:t>
              </a:r>
              <a:r>
                <a:rPr lang="en-US" sz="3200" dirty="0" smtClean="0"/>
                <a:t>, ... , v</a:t>
              </a:r>
              <a:r>
                <a:rPr lang="en-US" sz="3200" baseline="-25000" dirty="0" smtClean="0"/>
                <a:t>k+1</a:t>
              </a:r>
              <a:r>
                <a:rPr lang="en-US" sz="3200" dirty="0" smtClean="0"/>
                <a:t>}.</a:t>
              </a:r>
            </a:p>
          </p:txBody>
        </p:sp>
        <p:sp>
          <p:nvSpPr>
            <p:cNvPr id="2" name="TextBox 1"/>
            <p:cNvSpPr txBox="1"/>
            <p:nvPr/>
          </p:nvSpPr>
          <p:spPr>
            <a:xfrm rot="10800000">
              <a:off x="1201737" y="5095740"/>
              <a:ext cx="474946" cy="584776"/>
            </a:xfrm>
            <a:prstGeom prst="rect">
              <a:avLst/>
            </a:prstGeom>
            <a:noFill/>
          </p:spPr>
          <p:txBody>
            <a:bodyPr wrap="square" rtlCol="0">
              <a:spAutoFit/>
            </a:bodyPr>
            <a:lstStyle/>
            <a:p>
              <a:r>
                <a:rPr lang="en-US" sz="3200" dirty="0" smtClean="0"/>
                <a:t>U</a:t>
              </a:r>
            </a:p>
          </p:txBody>
        </p:sp>
        <p:sp>
          <p:nvSpPr>
            <p:cNvPr id="35" name="TextBox 34"/>
            <p:cNvSpPr txBox="1"/>
            <p:nvPr/>
          </p:nvSpPr>
          <p:spPr>
            <a:xfrm rot="10800000">
              <a:off x="1885062" y="5095740"/>
              <a:ext cx="474946" cy="584776"/>
            </a:xfrm>
            <a:prstGeom prst="rect">
              <a:avLst/>
            </a:prstGeom>
            <a:noFill/>
          </p:spPr>
          <p:txBody>
            <a:bodyPr wrap="square" rtlCol="0">
              <a:spAutoFit/>
            </a:bodyPr>
            <a:lstStyle/>
            <a:p>
              <a:r>
                <a:rPr lang="en-US" sz="3200" dirty="0" smtClean="0"/>
                <a:t>U</a:t>
              </a:r>
            </a:p>
          </p:txBody>
        </p:sp>
        <p:sp>
          <p:nvSpPr>
            <p:cNvPr id="9" name="TextBox 8"/>
            <p:cNvSpPr txBox="1"/>
            <p:nvPr/>
          </p:nvSpPr>
          <p:spPr>
            <a:xfrm>
              <a:off x="3293877" y="5052933"/>
              <a:ext cx="540722" cy="584776"/>
            </a:xfrm>
            <a:prstGeom prst="rect">
              <a:avLst/>
            </a:prstGeom>
            <a:noFill/>
          </p:spPr>
          <p:txBody>
            <a:bodyPr wrap="square" rtlCol="0">
              <a:spAutoFit/>
            </a:bodyPr>
            <a:lstStyle/>
            <a:p>
              <a:r>
                <a:rPr lang="en-US" sz="3200" dirty="0" smtClean="0"/>
                <a:t>0</a:t>
              </a:r>
            </a:p>
          </p:txBody>
        </p:sp>
      </p:grpSp>
    </p:spTree>
    <p:extLst>
      <p:ext uri="{BB962C8B-B14F-4D97-AF65-F5344CB8AC3E}">
        <p14:creationId xmlns:p14="http://schemas.microsoft.com/office/powerpoint/2010/main" val="424760409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Creating the </a:t>
            </a:r>
            <a:r>
              <a:rPr lang="en-US" sz="3200" dirty="0" err="1">
                <a:solidFill>
                  <a:schemeClr val="tx1"/>
                </a:solidFill>
              </a:rPr>
              <a:t>Čech</a:t>
            </a:r>
            <a:r>
              <a:rPr lang="en-US" sz="3200" dirty="0">
                <a:solidFill>
                  <a:schemeClr val="tx1"/>
                </a:solidFill>
              </a:rPr>
              <a:t> simplicial complex</a:t>
            </a: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grpSp>
        <p:nvGrpSpPr>
          <p:cNvPr id="2" name="Group 1"/>
          <p:cNvGrpSpPr/>
          <p:nvPr/>
        </p:nvGrpSpPr>
        <p:grpSpPr>
          <a:xfrm>
            <a:off x="943279" y="1574820"/>
            <a:ext cx="1362964" cy="1353167"/>
            <a:chOff x="943279" y="1574820"/>
            <a:chExt cx="1362964" cy="1353167"/>
          </a:xfrm>
        </p:grpSpPr>
        <p:sp>
          <p:nvSpPr>
            <p:cNvPr id="11" name="Isosceles Triangle 10"/>
            <p:cNvSpPr/>
            <p:nvPr/>
          </p:nvSpPr>
          <p:spPr>
            <a:xfrm rot="19709233">
              <a:off x="943279" y="1653562"/>
              <a:ext cx="1072816" cy="932692"/>
            </a:xfrm>
            <a:prstGeom prst="triangle">
              <a:avLst/>
            </a:prstGeom>
            <a:solidFill>
              <a:schemeClr val="bg1"/>
            </a:solidFill>
            <a:ln w="76200" cmpd="sng">
              <a:solidFill>
                <a:srgbClr val="008000"/>
              </a:solidFill>
            </a:ln>
          </p:spPr>
          <p:txBody>
            <a:bodyPr wrap="square" rtlCol="0" anchor="ctr">
              <a:spAutoFit/>
            </a:bodyPr>
            <a:lstStyle/>
            <a:p>
              <a:pPr algn="ctr"/>
              <a:endParaRPr lang="en-US" sz="3200" dirty="0" smtClean="0"/>
            </a:p>
          </p:txBody>
        </p:sp>
        <p:sp>
          <p:nvSpPr>
            <p:cNvPr id="12" name="Oval 11"/>
            <p:cNvSpPr>
              <a:spLocks noChangeAspect="1"/>
            </p:cNvSpPr>
            <p:nvPr/>
          </p:nvSpPr>
          <p:spPr>
            <a:xfrm>
              <a:off x="1108085" y="265366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1113956" y="157482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2031923" y="2087736"/>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282814" y="5366851"/>
            <a:ext cx="8961395" cy="627583"/>
            <a:chOff x="325627" y="5052933"/>
            <a:chExt cx="8961395" cy="627583"/>
          </a:xfrm>
        </p:grpSpPr>
        <p:sp>
          <p:nvSpPr>
            <p:cNvPr id="16" name="TextBox 15"/>
            <p:cNvSpPr txBox="1"/>
            <p:nvPr/>
          </p:nvSpPr>
          <p:spPr>
            <a:xfrm>
              <a:off x="325627" y="5052933"/>
              <a:ext cx="8961395" cy="584776"/>
            </a:xfrm>
            <a:prstGeom prst="rect">
              <a:avLst/>
            </a:prstGeom>
            <a:noFill/>
          </p:spPr>
          <p:txBody>
            <a:bodyPr wrap="square" rtlCol="0">
              <a:spAutoFit/>
            </a:bodyPr>
            <a:lstStyle/>
            <a:p>
              <a:r>
                <a:rPr lang="en-US" sz="3200" dirty="0"/>
                <a:t>1</a:t>
              </a:r>
              <a:r>
                <a:rPr lang="en-US" sz="3200" dirty="0" smtClean="0"/>
                <a:t>.) B</a:t>
              </a:r>
              <a:r>
                <a:rPr lang="en-US" sz="3200" baseline="-25000" dirty="0" smtClean="0"/>
                <a:t>1</a:t>
              </a:r>
              <a:r>
                <a:rPr lang="en-US" sz="3200" dirty="0" smtClean="0"/>
                <a:t>    …    B</a:t>
              </a:r>
              <a:r>
                <a:rPr lang="en-US" sz="3200" baseline="-25000" dirty="0" smtClean="0"/>
                <a:t>k</a:t>
              </a:r>
              <a:r>
                <a:rPr lang="en-US" sz="3200" baseline="-25000" dirty="0"/>
                <a:t>+1</a:t>
              </a:r>
              <a:r>
                <a:rPr lang="en-US" sz="3200" dirty="0" smtClean="0"/>
                <a:t> ≠  ⁄ ,  create k-simplex {v</a:t>
              </a:r>
              <a:r>
                <a:rPr lang="en-US" sz="3200" baseline="-25000" dirty="0" smtClean="0"/>
                <a:t>1</a:t>
              </a:r>
              <a:r>
                <a:rPr lang="en-US" sz="3200" dirty="0" smtClean="0"/>
                <a:t>, ... , v</a:t>
              </a:r>
              <a:r>
                <a:rPr lang="en-US" sz="3200" baseline="-25000" dirty="0" smtClean="0"/>
                <a:t>k+1</a:t>
              </a:r>
              <a:r>
                <a:rPr lang="en-US" sz="3200" dirty="0" smtClean="0"/>
                <a:t>}.</a:t>
              </a:r>
            </a:p>
          </p:txBody>
        </p:sp>
        <p:sp>
          <p:nvSpPr>
            <p:cNvPr id="17" name="TextBox 16"/>
            <p:cNvSpPr txBox="1"/>
            <p:nvPr/>
          </p:nvSpPr>
          <p:spPr>
            <a:xfrm rot="10800000">
              <a:off x="1201737" y="5095740"/>
              <a:ext cx="474946" cy="584776"/>
            </a:xfrm>
            <a:prstGeom prst="rect">
              <a:avLst/>
            </a:prstGeom>
            <a:noFill/>
          </p:spPr>
          <p:txBody>
            <a:bodyPr wrap="square" rtlCol="0">
              <a:spAutoFit/>
            </a:bodyPr>
            <a:lstStyle/>
            <a:p>
              <a:r>
                <a:rPr lang="en-US" sz="3200" dirty="0" smtClean="0"/>
                <a:t>U</a:t>
              </a:r>
            </a:p>
          </p:txBody>
        </p:sp>
        <p:sp>
          <p:nvSpPr>
            <p:cNvPr id="18" name="TextBox 17"/>
            <p:cNvSpPr txBox="1"/>
            <p:nvPr/>
          </p:nvSpPr>
          <p:spPr>
            <a:xfrm rot="10800000">
              <a:off x="1885062" y="5095740"/>
              <a:ext cx="474946" cy="584776"/>
            </a:xfrm>
            <a:prstGeom prst="rect">
              <a:avLst/>
            </a:prstGeom>
            <a:noFill/>
          </p:spPr>
          <p:txBody>
            <a:bodyPr wrap="square" rtlCol="0">
              <a:spAutoFit/>
            </a:bodyPr>
            <a:lstStyle/>
            <a:p>
              <a:r>
                <a:rPr lang="en-US" sz="3200" dirty="0" smtClean="0"/>
                <a:t>U</a:t>
              </a:r>
            </a:p>
          </p:txBody>
        </p:sp>
        <p:sp>
          <p:nvSpPr>
            <p:cNvPr id="19" name="TextBox 18"/>
            <p:cNvSpPr txBox="1"/>
            <p:nvPr/>
          </p:nvSpPr>
          <p:spPr>
            <a:xfrm>
              <a:off x="3293877" y="5052933"/>
              <a:ext cx="540722" cy="584776"/>
            </a:xfrm>
            <a:prstGeom prst="rect">
              <a:avLst/>
            </a:prstGeom>
            <a:noFill/>
          </p:spPr>
          <p:txBody>
            <a:bodyPr wrap="square" rtlCol="0">
              <a:spAutoFit/>
            </a:bodyPr>
            <a:lstStyle/>
            <a:p>
              <a:r>
                <a:rPr lang="en-US" sz="3200" dirty="0" smtClean="0"/>
                <a:t>0</a:t>
              </a:r>
            </a:p>
          </p:txBody>
        </p:sp>
      </p:grpSp>
    </p:spTree>
    <p:extLst>
      <p:ext uri="{BB962C8B-B14F-4D97-AF65-F5344CB8AC3E}">
        <p14:creationId xmlns:p14="http://schemas.microsoft.com/office/powerpoint/2010/main" val="77186292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ain scan of our salmon with t-values uncorrected for multiple comparisons. Source: Bennett et al. (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348" y="1116621"/>
            <a:ext cx="5915025" cy="3219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rce: Bennett et al.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347" y="4343400"/>
            <a:ext cx="5915025"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4073" y="168072"/>
            <a:ext cx="8769927" cy="923330"/>
          </a:xfrm>
          <a:prstGeom prst="rect">
            <a:avLst/>
          </a:prstGeom>
          <a:noFill/>
        </p:spPr>
        <p:txBody>
          <a:bodyPr wrap="square" rtlCol="0">
            <a:spAutoFit/>
          </a:bodyPr>
          <a:lstStyle/>
          <a:p>
            <a:r>
              <a:rPr lang="en-US" dirty="0" smtClean="0"/>
              <a:t>2012 Ignoble Prize</a:t>
            </a:r>
          </a:p>
          <a:p>
            <a:r>
              <a:rPr lang="en-US" dirty="0"/>
              <a:t>The Ig Nobel Prizes honor achievements that make people </a:t>
            </a:r>
            <a:r>
              <a:rPr lang="en-US" b="1" dirty="0"/>
              <a:t>LAUGH</a:t>
            </a:r>
            <a:r>
              <a:rPr lang="en-US" dirty="0"/>
              <a:t>, and then </a:t>
            </a:r>
            <a:r>
              <a:rPr lang="en-US" b="1" dirty="0"/>
              <a:t>THINK</a:t>
            </a:r>
            <a:r>
              <a:rPr lang="en-US" dirty="0" smtClean="0"/>
              <a:t>.</a:t>
            </a:r>
          </a:p>
          <a:p>
            <a:r>
              <a:rPr lang="en-US" dirty="0"/>
              <a:t>http://www.improbable.com/ig/</a:t>
            </a:r>
          </a:p>
        </p:txBody>
      </p:sp>
    </p:spTree>
    <p:extLst>
      <p:ext uri="{BB962C8B-B14F-4D97-AF65-F5344CB8AC3E}">
        <p14:creationId xmlns:p14="http://schemas.microsoft.com/office/powerpoint/2010/main" val="363985934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ain scan of our salmon with t-values uncorrected for multiple comparisons. Source: Bennett et al. (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237" y="1137402"/>
            <a:ext cx="5915025" cy="3219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rce: Bennett et al.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236" y="4364181"/>
            <a:ext cx="5915025"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4073" y="168072"/>
            <a:ext cx="8769927" cy="923330"/>
          </a:xfrm>
          <a:prstGeom prst="rect">
            <a:avLst/>
          </a:prstGeom>
          <a:noFill/>
        </p:spPr>
        <p:txBody>
          <a:bodyPr wrap="square" rtlCol="0">
            <a:spAutoFit/>
          </a:bodyPr>
          <a:lstStyle/>
          <a:p>
            <a:r>
              <a:rPr lang="en-US" dirty="0" smtClean="0"/>
              <a:t>2012 Ignoble Prize</a:t>
            </a:r>
          </a:p>
          <a:p>
            <a:r>
              <a:rPr lang="en-US" dirty="0"/>
              <a:t>The Ig Nobel Prizes honor achievements that make people </a:t>
            </a:r>
            <a:r>
              <a:rPr lang="en-US" b="1" dirty="0"/>
              <a:t>LAUGH</a:t>
            </a:r>
            <a:r>
              <a:rPr lang="en-US" dirty="0"/>
              <a:t>, and then </a:t>
            </a:r>
            <a:r>
              <a:rPr lang="en-US" b="1" dirty="0"/>
              <a:t>THINK</a:t>
            </a:r>
            <a:r>
              <a:rPr lang="en-US" dirty="0" smtClean="0"/>
              <a:t>.</a:t>
            </a:r>
          </a:p>
          <a:p>
            <a:r>
              <a:rPr lang="en-US" dirty="0"/>
              <a:t>http://www.improbable.com/ig/</a:t>
            </a:r>
          </a:p>
        </p:txBody>
      </p:sp>
      <p:sp>
        <p:nvSpPr>
          <p:cNvPr id="2" name="Rectangle 1"/>
          <p:cNvSpPr/>
          <p:nvPr/>
        </p:nvSpPr>
        <p:spPr>
          <a:xfrm>
            <a:off x="374073" y="1755154"/>
            <a:ext cx="2286000" cy="4247317"/>
          </a:xfrm>
          <a:prstGeom prst="rect">
            <a:avLst/>
          </a:prstGeom>
        </p:spPr>
        <p:txBody>
          <a:bodyPr wrap="square">
            <a:spAutoFit/>
          </a:bodyPr>
          <a:lstStyle/>
          <a:p>
            <a:r>
              <a:rPr lang="en-US" dirty="0" smtClean="0"/>
              <a:t>fMRI of dead salmon </a:t>
            </a:r>
          </a:p>
          <a:p>
            <a:r>
              <a:rPr lang="en-US" dirty="0"/>
              <a:t> </a:t>
            </a:r>
            <a:r>
              <a:rPr lang="en-US" dirty="0" smtClean="0"/>
              <a:t> The salmon </a:t>
            </a:r>
            <a:r>
              <a:rPr lang="en-US" dirty="0"/>
              <a:t>was shown images of people in social situations, either socially inclusive situations or socially exclusive situations</a:t>
            </a:r>
            <a:r>
              <a:rPr lang="en-US" dirty="0" smtClean="0"/>
              <a:t>.</a:t>
            </a:r>
          </a:p>
          <a:p>
            <a:r>
              <a:rPr lang="en-US" dirty="0" smtClean="0"/>
              <a:t> </a:t>
            </a:r>
          </a:p>
          <a:p>
            <a:r>
              <a:rPr lang="en-US" dirty="0" smtClean="0"/>
              <a:t>The </a:t>
            </a:r>
            <a:r>
              <a:rPr lang="en-US" dirty="0"/>
              <a:t>salmon was asked to respond, saying how the person in the situation must be feeling. </a:t>
            </a:r>
            <a:endParaRPr lang="en-US" dirty="0" smtClean="0"/>
          </a:p>
          <a:p>
            <a:endParaRPr lang="en-US" dirty="0"/>
          </a:p>
        </p:txBody>
      </p:sp>
      <p:sp>
        <p:nvSpPr>
          <p:cNvPr id="3" name="Rectangle 2"/>
          <p:cNvSpPr/>
          <p:nvPr/>
        </p:nvSpPr>
        <p:spPr>
          <a:xfrm>
            <a:off x="120955" y="5793663"/>
            <a:ext cx="2605200" cy="830997"/>
          </a:xfrm>
          <a:prstGeom prst="rect">
            <a:avLst/>
          </a:prstGeom>
        </p:spPr>
        <p:txBody>
          <a:bodyPr wrap="square">
            <a:spAutoFit/>
          </a:bodyPr>
          <a:lstStyle/>
          <a:p>
            <a:r>
              <a:rPr lang="en-US" sz="1200" dirty="0"/>
              <a:t>http://blogs.scientificamerican.com/scicurious-brain/2012/09/25/ignobel-prize-in-neuroscience-the-dead-salmon-study/</a:t>
            </a:r>
          </a:p>
        </p:txBody>
      </p:sp>
      <p:sp>
        <p:nvSpPr>
          <p:cNvPr id="5" name="TextBox 4"/>
          <p:cNvSpPr txBox="1"/>
          <p:nvPr/>
        </p:nvSpPr>
        <p:spPr>
          <a:xfrm>
            <a:off x="4815447" y="789708"/>
            <a:ext cx="1157844" cy="1200329"/>
          </a:xfrm>
          <a:prstGeom prst="rect">
            <a:avLst/>
          </a:prstGeom>
          <a:solidFill>
            <a:schemeClr val="accent6">
              <a:lumMod val="20000"/>
              <a:lumOff val="80000"/>
            </a:schemeClr>
          </a:solidFill>
        </p:spPr>
        <p:txBody>
          <a:bodyPr wrap="square" rtlCol="0">
            <a:spAutoFit/>
          </a:bodyPr>
          <a:lstStyle/>
          <a:p>
            <a:r>
              <a:rPr lang="en-US" dirty="0" smtClean="0"/>
              <a:t>Activated compared to other voxels</a:t>
            </a:r>
            <a:endParaRPr lang="en-US" dirty="0"/>
          </a:p>
        </p:txBody>
      </p:sp>
      <p:cxnSp>
        <p:nvCxnSpPr>
          <p:cNvPr id="7" name="Straight Arrow Connector 6"/>
          <p:cNvCxnSpPr/>
          <p:nvPr/>
        </p:nvCxnSpPr>
        <p:spPr>
          <a:xfrm flipH="1">
            <a:off x="4560126" y="1972223"/>
            <a:ext cx="819396" cy="509719"/>
          </a:xfrm>
          <a:prstGeom prst="straightConnector1">
            <a:avLst/>
          </a:prstGeom>
          <a:ln w="57150">
            <a:solidFill>
              <a:schemeClr val="accent6">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379522" y="1981130"/>
            <a:ext cx="985652" cy="500812"/>
          </a:xfrm>
          <a:prstGeom prst="straightConnector1">
            <a:avLst/>
          </a:prstGeom>
          <a:ln w="57150">
            <a:solidFill>
              <a:schemeClr val="accent6">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374907" y="1953676"/>
            <a:ext cx="1051179" cy="880089"/>
          </a:xfrm>
          <a:prstGeom prst="straightConnector1">
            <a:avLst/>
          </a:prstGeom>
          <a:ln w="57150">
            <a:solidFill>
              <a:schemeClr val="accent6">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6299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hlinkClick r:id="rId3"/>
              </a:rPr>
              <a:t>http://www.nature.com/srep/2013/130207/srep01236/full/srep01236.html</a:t>
            </a:r>
            <a:r>
              <a:rPr lang="en-US" sz="2200" dirty="0" smtClean="0"/>
              <a:t> </a:t>
            </a:r>
            <a:endParaRPr lang="en-US" sz="2200" dirty="0"/>
          </a:p>
        </p:txBody>
      </p:sp>
    </p:spTree>
    <p:extLst>
      <p:ext uri="{BB962C8B-B14F-4D97-AF65-F5344CB8AC3E}">
        <p14:creationId xmlns:p14="http://schemas.microsoft.com/office/powerpoint/2010/main" val="67251329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2">
            <a:extLst>
              <a:ext uri="{28A0092B-C50C-407E-A947-70E740481C1C}">
                <a14:useLocalDpi xmlns:a14="http://schemas.microsoft.com/office/drawing/2010/main" val="0"/>
              </a:ext>
            </a:extLst>
          </a:blip>
          <a:srcRect t="-1" b="51937"/>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2">
            <a:extLst>
              <a:ext uri="{28A0092B-C50C-407E-A947-70E740481C1C}">
                <a14:useLocalDpi xmlns:a14="http://schemas.microsoft.com/office/drawing/2010/main" val="0"/>
              </a:ext>
            </a:extLst>
          </a:blip>
          <a:srcRect t="48463" b="409"/>
          <a:stretch/>
        </p:blipFill>
        <p:spPr bwMode="auto">
          <a:xfrm>
            <a:off x="5194286" y="895948"/>
            <a:ext cx="3949714" cy="5601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43500" y="159391"/>
            <a:ext cx="4000500" cy="553998"/>
          </a:xfrm>
          <a:prstGeom prst="rect">
            <a:avLst/>
          </a:prstGeom>
          <a:solidFill>
            <a:srgbClr val="293315"/>
          </a:solidFill>
        </p:spPr>
        <p:txBody>
          <a:bodyPr wrap="square" rtlCol="0">
            <a:spAutoFit/>
          </a:bodyPr>
          <a:lstStyle/>
          <a:p>
            <a:r>
              <a:rPr lang="en-US" sz="3000" dirty="0" smtClean="0">
                <a:solidFill>
                  <a:srgbClr val="A7DF7D"/>
                </a:solidFill>
              </a:rPr>
              <a:t>False Positives will occur</a:t>
            </a:r>
          </a:p>
        </p:txBody>
      </p:sp>
    </p:spTree>
    <p:extLst>
      <p:ext uri="{BB962C8B-B14F-4D97-AF65-F5344CB8AC3E}">
        <p14:creationId xmlns:p14="http://schemas.microsoft.com/office/powerpoint/2010/main" val="16164088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856" y="244550"/>
            <a:ext cx="8839945" cy="6124753"/>
          </a:xfrm>
          <a:prstGeom prst="rect">
            <a:avLst/>
          </a:prstGeom>
        </p:spPr>
        <p:txBody>
          <a:bodyPr wrap="square">
            <a:spAutoFit/>
          </a:bodyPr>
          <a:lstStyle/>
          <a:p>
            <a:r>
              <a:rPr lang="en-US" sz="2200" dirty="0" smtClean="0"/>
              <a:t>Identifying subtypes of cancer in a consistent manner is a challenge in the field since sub-populations can be small and their relationships complex</a:t>
            </a:r>
          </a:p>
          <a:p>
            <a:endParaRPr lang="en-US" sz="2200" dirty="0"/>
          </a:p>
          <a:p>
            <a:r>
              <a:rPr lang="en-US" sz="2200" dirty="0" smtClean="0"/>
              <a:t>High expression level of the estrogen receptor gene (ESR1) is positively correlated with improved prognosis, given that this set of patients is likely to respond to standard therapies.</a:t>
            </a:r>
          </a:p>
          <a:p>
            <a:pPr marL="285750" indent="-285750">
              <a:buFont typeface="Arial"/>
              <a:buChar char="•"/>
            </a:pPr>
            <a:r>
              <a:rPr lang="en-US" sz="2200" dirty="0" smtClean="0"/>
              <a:t>But , there are still sub-groups of high ESR1 that do not respond well to therapy. </a:t>
            </a:r>
          </a:p>
          <a:p>
            <a:endParaRPr lang="en-US" sz="2200" dirty="0"/>
          </a:p>
          <a:p>
            <a:r>
              <a:rPr lang="en-US" sz="2200" dirty="0"/>
              <a:t>L</a:t>
            </a:r>
            <a:r>
              <a:rPr lang="en-US" sz="2200" dirty="0" smtClean="0"/>
              <a:t>ow ESR1 levels are strongly correlated with poor prognosis </a:t>
            </a:r>
          </a:p>
          <a:p>
            <a:pPr marL="285750" indent="-285750">
              <a:buFont typeface="Arial"/>
              <a:buChar char="•"/>
            </a:pPr>
            <a:r>
              <a:rPr lang="en-US" sz="2200" dirty="0" smtClean="0"/>
              <a:t>But there are patients with low ESR1 levels but high survival rates</a:t>
            </a:r>
          </a:p>
          <a:p>
            <a:endParaRPr lang="en-US" sz="2200" dirty="0" smtClean="0"/>
          </a:p>
          <a:p>
            <a:r>
              <a:rPr lang="en-US" sz="2200" dirty="0"/>
              <a:t>M</a:t>
            </a:r>
            <a:r>
              <a:rPr lang="en-US" sz="2200" dirty="0" smtClean="0"/>
              <a:t>any molecular sub-groups have been identified, </a:t>
            </a:r>
          </a:p>
          <a:p>
            <a:pPr marL="285750" indent="-285750">
              <a:buFont typeface="Arial"/>
              <a:buChar char="•"/>
            </a:pPr>
            <a:r>
              <a:rPr lang="en-US" sz="2200" dirty="0" smtClean="0"/>
              <a:t>But often difficult to identify the same sub-group in a broader setting, where data sets are generated on different platforms, on different sets of patients and at a different times, because of the noise and complexity in the data.</a:t>
            </a:r>
          </a:p>
          <a:p>
            <a:endParaRPr lang="en-US"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39193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950404"/>
            <a:ext cx="9143999" cy="646331"/>
          </a:xfrm>
          <a:prstGeom prst="rect">
            <a:avLst/>
          </a:prstGeom>
        </p:spPr>
        <p:txBody>
          <a:bodyPr wrap="square">
            <a:spAutoFit/>
          </a:bodyPr>
          <a:lstStyle/>
          <a:p>
            <a:r>
              <a:rPr lang="en-US" dirty="0" smtClean="0"/>
              <a:t>Highlighted in red are the </a:t>
            </a:r>
            <a:r>
              <a:rPr lang="en-US" dirty="0" err="1" smtClean="0"/>
              <a:t>lowERNS</a:t>
            </a:r>
            <a:r>
              <a:rPr lang="en-US" dirty="0" smtClean="0"/>
              <a:t> (top panel) and the </a:t>
            </a:r>
            <a:r>
              <a:rPr lang="en-US" dirty="0" err="1" smtClean="0"/>
              <a:t>lowERHS</a:t>
            </a:r>
            <a:r>
              <a:rPr lang="en-US" dirty="0" smtClean="0"/>
              <a:t> (bottom panel) patient sub-groups.</a:t>
            </a:r>
            <a:endParaRPr lang="en-US"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576522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3571"/>
            <a:ext cx="9144000" cy="2329430"/>
          </a:xfrm>
          <a:prstGeom prst="rect">
            <a:avLst/>
          </a:prstGeom>
        </p:spPr>
      </p:pic>
      <p:sp>
        <p:nvSpPr>
          <p:cNvPr id="6" name="Rectangle 5"/>
          <p:cNvSpPr/>
          <p:nvPr/>
        </p:nvSpPr>
        <p:spPr>
          <a:xfrm>
            <a:off x="595760" y="2537174"/>
            <a:ext cx="6654190" cy="369332"/>
          </a:xfrm>
          <a:prstGeom prst="rect">
            <a:avLst/>
          </a:prstGeom>
        </p:spPr>
        <p:txBody>
          <a:bodyPr wrap="square">
            <a:spAutoFit/>
          </a:bodyPr>
          <a:lstStyle/>
          <a:p>
            <a:r>
              <a:rPr lang="en-US" dirty="0" smtClean="0"/>
              <a:t>http://</a:t>
            </a:r>
            <a:r>
              <a:rPr lang="en-US" dirty="0" err="1" smtClean="0"/>
              <a:t>www.pnas.org</a:t>
            </a:r>
            <a:r>
              <a:rPr lang="en-US" dirty="0" smtClean="0"/>
              <a:t>/content/early/2011/04/07/1102826108</a:t>
            </a:r>
            <a:endParaRPr lang="en-US" dirty="0"/>
          </a:p>
        </p:txBody>
      </p:sp>
    </p:spTree>
    <p:extLst>
      <p:ext uri="{BB962C8B-B14F-4D97-AF65-F5344CB8AC3E}">
        <p14:creationId xmlns:p14="http://schemas.microsoft.com/office/powerpoint/2010/main" val="2295981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DSGA decomposition of the original tumor vector into the Normal component its linear models fit onto the Healthy State Model and the Disease component vector of residuals.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40" y="979303"/>
            <a:ext cx="701424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67041"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Nicolau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Tree>
    <p:extLst>
      <p:ext uri="{BB962C8B-B14F-4D97-AF65-F5344CB8AC3E}">
        <p14:creationId xmlns:p14="http://schemas.microsoft.com/office/powerpoint/2010/main" val="2879198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r>
              <a:rPr lang="en-US" sz="2800" dirty="0" smtClean="0"/>
              <a:t>B)  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p>
          <a:p>
            <a:pPr marL="342900" indent="-342900">
              <a:lnSpc>
                <a:spcPct val="120000"/>
              </a:lnSpc>
              <a:buAutoNum type="alphaUcParenR" startAt="3"/>
            </a:pPr>
            <a:r>
              <a:rPr lang="en-US" sz="2800" dirty="0" smtClean="0"/>
              <a:t> Put data into overlapping bins. </a:t>
            </a:r>
          </a:p>
          <a:p>
            <a:pPr>
              <a:lnSpc>
                <a:spcPct val="120000"/>
              </a:lnSpc>
            </a:pPr>
            <a:r>
              <a:rPr lang="en-US" sz="2800" dirty="0" smtClean="0"/>
              <a:t>       </a:t>
            </a:r>
            <a:r>
              <a:rPr lang="en-US" sz="2800" dirty="0" smtClean="0">
                <a:solidFill>
                  <a:srgbClr val="0000FF"/>
                </a:solidFill>
              </a:rPr>
              <a:t>Example:  f</a:t>
            </a:r>
            <a:r>
              <a:rPr lang="en-US" sz="2800" baseline="30000" dirty="0" smtClean="0">
                <a:solidFill>
                  <a:srgbClr val="0000FF"/>
                </a:solidFill>
              </a:rPr>
              <a:t>-1</a:t>
            </a:r>
            <a:r>
              <a:rPr lang="en-US" sz="2800" dirty="0" smtClean="0">
                <a:solidFill>
                  <a:srgbClr val="0000FF"/>
                </a:solidFill>
              </a:rPr>
              <a:t>(</a:t>
            </a:r>
            <a:r>
              <a:rPr lang="en-US" sz="2800" dirty="0" err="1" smtClean="0">
                <a:solidFill>
                  <a:srgbClr val="0000FF"/>
                </a:solidFill>
              </a:rPr>
              <a:t>a</a:t>
            </a:r>
            <a:r>
              <a:rPr lang="en-US" sz="2800" baseline="-25000" dirty="0" err="1" smtClean="0">
                <a:solidFill>
                  <a:srgbClr val="0000FF"/>
                </a:solidFill>
              </a:rPr>
              <a:t>i</a:t>
            </a:r>
            <a:r>
              <a:rPr lang="en-US" sz="2800" dirty="0" smtClean="0">
                <a:solidFill>
                  <a:srgbClr val="0000FF"/>
                </a:solidFill>
              </a:rPr>
              <a:t>, b</a:t>
            </a:r>
            <a:r>
              <a:rPr lang="en-US" sz="2800" baseline="-25000" dirty="0" smtClean="0">
                <a:solidFill>
                  <a:srgbClr val="0000FF"/>
                </a:solidFill>
              </a:rPr>
              <a:t>i</a:t>
            </a:r>
            <a:r>
              <a:rPr lang="en-US" sz="2800" dirty="0" smtClean="0">
                <a:solidFill>
                  <a:srgbClr val="0000FF"/>
                </a:solidFill>
              </a:rPr>
              <a:t>) </a:t>
            </a:r>
          </a:p>
          <a:p>
            <a:pPr>
              <a:lnSpc>
                <a:spcPct val="120000"/>
              </a:lnSpc>
            </a:pPr>
            <a:endParaRPr lang="en-US" sz="800" dirty="0" smtClean="0">
              <a:solidFill>
                <a:srgbClr val="0000FF"/>
              </a:solidFill>
            </a:endParaRPr>
          </a:p>
          <a:p>
            <a:pPr marL="514350" indent="-514350">
              <a:lnSpc>
                <a:spcPct val="120000"/>
              </a:lnSpc>
              <a:buAutoNum type="alphaUcParenR" startAt="4"/>
            </a:pPr>
            <a:r>
              <a:rPr lang="en-US" sz="2800" dirty="0" smtClean="0"/>
              <a:t>Cluster each bin &amp; create network.</a:t>
            </a:r>
          </a:p>
          <a:p>
            <a:pPr>
              <a:lnSpc>
                <a:spcPct val="120000"/>
              </a:lnSpc>
            </a:pPr>
            <a:r>
              <a:rPr lang="en-US" sz="2800" dirty="0"/>
              <a:t> </a:t>
            </a:r>
            <a:r>
              <a:rPr lang="en-US" sz="2800" dirty="0" smtClean="0"/>
              <a:t>      Vertex = a cluster of a bin.  </a:t>
            </a:r>
            <a:endParaRPr lang="en-US" sz="2800" dirty="0"/>
          </a:p>
          <a:p>
            <a:pPr>
              <a:lnSpc>
                <a:spcPct val="120000"/>
              </a:lnSpc>
            </a:pPr>
            <a:r>
              <a:rPr lang="en-US" sz="2800" dirty="0"/>
              <a:t> </a:t>
            </a:r>
            <a:r>
              <a:rPr lang="en-US" sz="2800" dirty="0" smtClean="0"/>
              <a:t>         Edge = nonempty intersection             </a:t>
            </a:r>
          </a:p>
          <a:p>
            <a:r>
              <a:rPr lang="en-US" sz="2800" dirty="0"/>
              <a:t> </a:t>
            </a:r>
            <a:r>
              <a:rPr lang="en-US" sz="2800" dirty="0" smtClean="0"/>
              <a:t>                                between clusters</a:t>
            </a:r>
            <a:endParaRPr lang="en-US" sz="2800" dirty="0"/>
          </a:p>
        </p:txBody>
      </p:sp>
    </p:spTree>
    <p:extLst>
      <p:ext uri="{BB962C8B-B14F-4D97-AF65-F5344CB8AC3E}">
        <p14:creationId xmlns:p14="http://schemas.microsoft.com/office/powerpoint/2010/main" val="18055125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2990168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2">
            <a:extLst>
              <a:ext uri="{28A0092B-C50C-407E-A947-70E740481C1C}">
                <a14:useLocalDpi xmlns:a14="http://schemas.microsoft.com/office/drawing/2010/main" val="0"/>
              </a:ext>
            </a:extLst>
          </a:blip>
          <a:srcRect t="-1" b="51937"/>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2">
            <a:extLst>
              <a:ext uri="{28A0092B-C50C-407E-A947-70E740481C1C}">
                <a14:useLocalDpi xmlns:a14="http://schemas.microsoft.com/office/drawing/2010/main" val="0"/>
              </a:ext>
            </a:extLst>
          </a:blip>
          <a:srcRect t="48463" b="409"/>
          <a:stretch/>
        </p:blipFill>
        <p:spPr bwMode="auto">
          <a:xfrm>
            <a:off x="5194286" y="895948"/>
            <a:ext cx="3949714" cy="5601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43500" y="159391"/>
            <a:ext cx="4000500" cy="553998"/>
          </a:xfrm>
          <a:prstGeom prst="rect">
            <a:avLst/>
          </a:prstGeom>
          <a:solidFill>
            <a:srgbClr val="293315"/>
          </a:solidFill>
        </p:spPr>
        <p:txBody>
          <a:bodyPr wrap="square" rtlCol="0">
            <a:spAutoFit/>
          </a:bodyPr>
          <a:lstStyle/>
          <a:p>
            <a:r>
              <a:rPr lang="en-US" sz="3000" dirty="0" smtClean="0">
                <a:solidFill>
                  <a:srgbClr val="A7DF7D"/>
                </a:solidFill>
              </a:rPr>
              <a:t>False Positives will occur</a:t>
            </a:r>
          </a:p>
        </p:txBody>
      </p:sp>
    </p:spTree>
    <p:extLst>
      <p:ext uri="{BB962C8B-B14F-4D97-AF65-F5344CB8AC3E}">
        <p14:creationId xmlns:p14="http://schemas.microsoft.com/office/powerpoint/2010/main" val="37759192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455" y="120471"/>
            <a:ext cx="8613648" cy="4143165"/>
          </a:xfrm>
          <a:prstGeom prst="rect">
            <a:avLst/>
          </a:prstGeom>
        </p:spPr>
      </p:pic>
      <p:pic>
        <p:nvPicPr>
          <p:cNvPr id="3" name="Picture 2"/>
          <p:cNvPicPr>
            <a:picLocks noChangeAspect="1"/>
          </p:cNvPicPr>
          <p:nvPr/>
        </p:nvPicPr>
        <p:blipFill>
          <a:blip r:embed="rId3"/>
          <a:stretch>
            <a:fillRect/>
          </a:stretch>
        </p:blipFill>
        <p:spPr>
          <a:xfrm>
            <a:off x="788107" y="4527233"/>
            <a:ext cx="7324344" cy="2113851"/>
          </a:xfrm>
          <a:prstGeom prst="rect">
            <a:avLst/>
          </a:prstGeom>
        </p:spPr>
      </p:pic>
    </p:spTree>
    <p:extLst>
      <p:ext uri="{BB962C8B-B14F-4D97-AF65-F5344CB8AC3E}">
        <p14:creationId xmlns:p14="http://schemas.microsoft.com/office/powerpoint/2010/main" val="31188038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3D-Leveltorus-Reebgrap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874" y="773410"/>
            <a:ext cx="74676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62373" y="187300"/>
            <a:ext cx="6418104" cy="523220"/>
          </a:xfrm>
          <a:prstGeom prst="rect">
            <a:avLst/>
          </a:prstGeom>
        </p:spPr>
        <p:txBody>
          <a:bodyPr wrap="none">
            <a:spAutoFit/>
          </a:bodyPr>
          <a:lstStyle/>
          <a:p>
            <a:r>
              <a:rPr lang="en-US" sz="2800" dirty="0">
                <a:hlinkClick r:id="rId3"/>
              </a:rPr>
              <a:t>https://</a:t>
            </a:r>
            <a:r>
              <a:rPr lang="en-US" sz="2800" dirty="0" smtClean="0">
                <a:hlinkClick r:id="rId3"/>
              </a:rPr>
              <a:t>en.wikipedia.org/wiki/Reeb_graph</a:t>
            </a:r>
            <a:r>
              <a:rPr lang="en-US" sz="2800" dirty="0" smtClean="0"/>
              <a:t> </a:t>
            </a:r>
            <a:endParaRPr lang="en-US" sz="2800" dirty="0"/>
          </a:p>
        </p:txBody>
      </p:sp>
    </p:spTree>
    <p:extLst>
      <p:ext uri="{BB962C8B-B14F-4D97-AF65-F5344CB8AC3E}">
        <p14:creationId xmlns:p14="http://schemas.microsoft.com/office/powerpoint/2010/main" val="324825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6035" y="123534"/>
            <a:ext cx="6039373" cy="1463040"/>
          </a:xfrm>
          <a:prstGeom prst="rect">
            <a:avLst/>
          </a:prstGeom>
        </p:spPr>
      </p:pic>
      <p:sp>
        <p:nvSpPr>
          <p:cNvPr id="3" name="Rectangle 2"/>
          <p:cNvSpPr/>
          <p:nvPr/>
        </p:nvSpPr>
        <p:spPr>
          <a:xfrm>
            <a:off x="2425255" y="1064938"/>
            <a:ext cx="8789213" cy="461665"/>
          </a:xfrm>
          <a:prstGeom prst="rect">
            <a:avLst/>
          </a:prstGeom>
        </p:spPr>
        <p:txBody>
          <a:bodyPr wrap="square">
            <a:spAutoFit/>
          </a:bodyPr>
          <a:lstStyle/>
          <a:p>
            <a:r>
              <a:rPr lang="en-US" sz="2400" dirty="0"/>
              <a:t>http://www.ima.umn.edu/2008-2009/ND6.15-26.09</a:t>
            </a:r>
            <a:r>
              <a:rPr lang="en-US" sz="2400" dirty="0" smtClean="0"/>
              <a:t>/</a:t>
            </a:r>
            <a:endParaRPr lang="en-US" sz="2400" dirty="0"/>
          </a:p>
        </p:txBody>
      </p:sp>
      <p:pic>
        <p:nvPicPr>
          <p:cNvPr id="7" name="Picture 6"/>
          <p:cNvPicPr>
            <a:picLocks noChangeAspect="1"/>
          </p:cNvPicPr>
          <p:nvPr/>
        </p:nvPicPr>
        <p:blipFill>
          <a:blip r:embed="rId3"/>
          <a:stretch>
            <a:fillRect/>
          </a:stretch>
        </p:blipFill>
        <p:spPr>
          <a:xfrm>
            <a:off x="170579" y="1505363"/>
            <a:ext cx="8870979" cy="4023360"/>
          </a:xfrm>
          <a:prstGeom prst="rect">
            <a:avLst/>
          </a:prstGeom>
        </p:spPr>
      </p:pic>
      <p:pic>
        <p:nvPicPr>
          <p:cNvPr id="6" name="Picture 5"/>
          <p:cNvPicPr>
            <a:picLocks noChangeAspect="1"/>
          </p:cNvPicPr>
          <p:nvPr/>
        </p:nvPicPr>
        <p:blipFill>
          <a:blip r:embed="rId4"/>
          <a:stretch>
            <a:fillRect/>
          </a:stretch>
        </p:blipFill>
        <p:spPr>
          <a:xfrm>
            <a:off x="171875" y="5343515"/>
            <a:ext cx="7370544" cy="1371600"/>
          </a:xfrm>
          <a:prstGeom prst="rect">
            <a:avLst/>
          </a:prstGeom>
        </p:spPr>
      </p:pic>
    </p:spTree>
    <p:extLst>
      <p:ext uri="{BB962C8B-B14F-4D97-AF65-F5344CB8AC3E}">
        <p14:creationId xmlns:p14="http://schemas.microsoft.com/office/powerpoint/2010/main" val="2630511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chemeClr val="tx1"/>
                  </a:solidFill>
                </a:rPr>
                <a:t>Create your own </a:t>
              </a:r>
              <a:r>
                <a:rPr lang="en-US" sz="4800" dirty="0">
                  <a:solidFill>
                    <a:schemeClr val="tx1"/>
                  </a:solidFill>
                </a:rPr>
                <a:t>h</a:t>
              </a:r>
              <a:r>
                <a:rPr lang="en-US" sz="4800" dirty="0" smtClean="0">
                  <a:solidFill>
                    <a:schemeClr val="tx1"/>
                  </a:solidFill>
                </a:rPr>
                <a:t>omology</a:t>
              </a:r>
              <a:endParaRPr lang="en-US" sz="3200" dirty="0">
                <a:solidFill>
                  <a:schemeClr val="tx1"/>
                </a:solidFill>
              </a:endParaRPr>
            </a:p>
          </p:txBody>
        </p:sp>
      </p:grpSp>
      <p:sp>
        <p:nvSpPr>
          <p:cNvPr id="9" name="TextBox 8"/>
          <p:cNvSpPr txBox="1"/>
          <p:nvPr/>
        </p:nvSpPr>
        <p:spPr>
          <a:xfrm>
            <a:off x="1274532" y="1360474"/>
            <a:ext cx="6096000" cy="4579715"/>
          </a:xfrm>
          <a:prstGeom prst="rect">
            <a:avLst/>
          </a:prstGeom>
          <a:noFill/>
        </p:spPr>
        <p:txBody>
          <a:bodyPr wrap="square" rtlCol="0">
            <a:spAutoFit/>
          </a:bodyPr>
          <a:lstStyle/>
          <a:p>
            <a:r>
              <a:rPr lang="en-US" sz="5400" dirty="0" smtClean="0"/>
              <a:t>3 ingredients:</a:t>
            </a:r>
          </a:p>
          <a:p>
            <a:endParaRPr lang="en-US" sz="3600" dirty="0"/>
          </a:p>
          <a:p>
            <a:r>
              <a:rPr lang="en-US" sz="5400" dirty="0" smtClean="0"/>
              <a:t>1.)  Objects</a:t>
            </a:r>
          </a:p>
          <a:p>
            <a:pPr>
              <a:lnSpc>
                <a:spcPct val="140000"/>
              </a:lnSpc>
            </a:pPr>
            <a:r>
              <a:rPr lang="en-US" sz="5400" dirty="0" smtClean="0"/>
              <a:t>2.)  Grading</a:t>
            </a:r>
          </a:p>
          <a:p>
            <a:pPr>
              <a:lnSpc>
                <a:spcPct val="140000"/>
              </a:lnSpc>
            </a:pPr>
            <a:r>
              <a:rPr lang="en-US" sz="5400" dirty="0" smtClean="0"/>
              <a:t>3.)  Boundary map</a:t>
            </a:r>
            <a:endParaRPr lang="en-US" sz="5400" dirty="0"/>
          </a:p>
        </p:txBody>
      </p:sp>
    </p:spTree>
    <p:extLst>
      <p:ext uri="{BB962C8B-B14F-4D97-AF65-F5344CB8AC3E}">
        <p14:creationId xmlns:p14="http://schemas.microsoft.com/office/powerpoint/2010/main" val="3538158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Isosceles Triangle 100"/>
          <p:cNvSpPr/>
          <p:nvPr/>
        </p:nvSpPr>
        <p:spPr>
          <a:xfrm rot="10800000">
            <a:off x="1176087" y="5765765"/>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1195947" y="4141020"/>
            <a:ext cx="2932737" cy="2510394"/>
            <a:chOff x="643130" y="3761860"/>
            <a:chExt cx="2932737" cy="2510394"/>
          </a:xfrm>
        </p:grpSpPr>
        <p:sp>
          <p:nvSpPr>
            <p:cNvPr id="98" name="TextBox 97"/>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a:t>2</a:t>
              </a:r>
            </a:p>
          </p:txBody>
        </p:sp>
        <p:grpSp>
          <p:nvGrpSpPr>
            <p:cNvPr id="10" name="Group 9"/>
            <p:cNvGrpSpPr/>
            <p:nvPr/>
          </p:nvGrpSpPr>
          <p:grpSpPr>
            <a:xfrm>
              <a:off x="643130" y="4321013"/>
              <a:ext cx="2932737" cy="1951241"/>
              <a:chOff x="643130" y="4321013"/>
              <a:chExt cx="2932737" cy="1951241"/>
            </a:xfrm>
          </p:grpSpPr>
          <p:cxnSp>
            <p:nvCxnSpPr>
              <p:cNvPr id="104" name="Straight Connector 103"/>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Oval 105"/>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Isosceles Triangle 106"/>
              <p:cNvSpPr/>
              <p:nvPr/>
            </p:nvSpPr>
            <p:spPr>
              <a:xfrm>
                <a:off x="1221807" y="4413869"/>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Oval 107"/>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Oval 108"/>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Oval 109"/>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Oval 110"/>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Oval 113"/>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TextBox 114"/>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4747702"/>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9" name="TextBox 118"/>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8" name="Group 7"/>
              <p:cNvGrpSpPr/>
              <p:nvPr/>
            </p:nvGrpSpPr>
            <p:grpSpPr>
              <a:xfrm>
                <a:off x="643130" y="5427877"/>
                <a:ext cx="2932737" cy="584776"/>
                <a:chOff x="643130" y="5427877"/>
                <a:chExt cx="2932737" cy="584776"/>
              </a:xfrm>
            </p:grpSpPr>
            <p:sp>
              <p:nvSpPr>
                <p:cNvPr id="97" name="TextBox 96"/>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9" name="TextBox 98"/>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sp>
        <p:nvSpPr>
          <p:cNvPr id="3" name="TextBox 2"/>
          <p:cNvSpPr txBox="1"/>
          <p:nvPr/>
        </p:nvSpPr>
        <p:spPr>
          <a:xfrm>
            <a:off x="448285" y="3750477"/>
            <a:ext cx="8277364" cy="1077218"/>
          </a:xfrm>
          <a:prstGeom prst="rect">
            <a:avLst/>
          </a:prstGeom>
          <a:noFill/>
        </p:spPr>
        <p:txBody>
          <a:bodyPr wrap="square" rtlCol="0">
            <a:spAutoFit/>
          </a:bodyPr>
          <a:lstStyle/>
          <a:p>
            <a:r>
              <a:rPr lang="en-US" sz="3200" b="1" dirty="0" smtClean="0">
                <a:solidFill>
                  <a:srgbClr val="000000"/>
                </a:solidFill>
              </a:rPr>
              <a:t>2-simplex = triangle</a:t>
            </a:r>
            <a:endParaRPr lang="en-US" sz="3200" baseline="-25000" dirty="0">
              <a:solidFill>
                <a:srgbClr val="000000"/>
              </a:solidFill>
            </a:endParaRPr>
          </a:p>
          <a:p>
            <a:r>
              <a:rPr lang="en-US" sz="3200" dirty="0" smtClean="0"/>
              <a:t> </a:t>
            </a:r>
          </a:p>
        </p:txBody>
      </p:sp>
      <p:sp>
        <p:nvSpPr>
          <p:cNvPr id="62" name="TextBox 61"/>
          <p:cNvSpPr txBox="1"/>
          <p:nvPr/>
        </p:nvSpPr>
        <p:spPr>
          <a:xfrm>
            <a:off x="448285" y="1813359"/>
            <a:ext cx="8277364" cy="1077218"/>
          </a:xfrm>
          <a:prstGeom prst="rect">
            <a:avLst/>
          </a:prstGeom>
          <a:noFill/>
        </p:spPr>
        <p:txBody>
          <a:bodyPr wrap="square" rtlCol="0">
            <a:spAutoFit/>
          </a:bodyPr>
          <a:lstStyle/>
          <a:p>
            <a:r>
              <a:rPr lang="en-US" sz="3200" b="1" dirty="0">
                <a:solidFill>
                  <a:srgbClr val="000000"/>
                </a:solidFill>
              </a:rPr>
              <a:t>1</a:t>
            </a:r>
            <a:r>
              <a:rPr lang="en-US" sz="3200" b="1" dirty="0" smtClean="0">
                <a:solidFill>
                  <a:srgbClr val="000000"/>
                </a:solidFill>
              </a:rPr>
              <a:t>-simplex = edge</a:t>
            </a:r>
            <a:endParaRPr lang="en-US" sz="3200" baseline="-25000" dirty="0">
              <a:solidFill>
                <a:srgbClr val="000000"/>
              </a:solidFill>
            </a:endParaRPr>
          </a:p>
          <a:p>
            <a:r>
              <a:rPr lang="en-US" sz="3200" dirty="0" smtClean="0"/>
              <a:t> </a:t>
            </a:r>
          </a:p>
        </p:txBody>
      </p:sp>
      <p:grpSp>
        <p:nvGrpSpPr>
          <p:cNvPr id="9" name="Group 8"/>
          <p:cNvGrpSpPr/>
          <p:nvPr/>
        </p:nvGrpSpPr>
        <p:grpSpPr>
          <a:xfrm>
            <a:off x="1195947" y="2727392"/>
            <a:ext cx="2932737" cy="903181"/>
            <a:chOff x="591623" y="2196568"/>
            <a:chExt cx="2932737" cy="903181"/>
          </a:xfrm>
        </p:grpSpPr>
        <p:grpSp>
          <p:nvGrpSpPr>
            <p:cNvPr id="64" name="Group 63"/>
            <p:cNvGrpSpPr/>
            <p:nvPr/>
          </p:nvGrpSpPr>
          <p:grpSpPr>
            <a:xfrm>
              <a:off x="1042252" y="2411276"/>
              <a:ext cx="1838411" cy="688473"/>
              <a:chOff x="5835762" y="906089"/>
              <a:chExt cx="1838411" cy="688473"/>
            </a:xfrm>
          </p:grpSpPr>
          <p:cxnSp>
            <p:nvCxnSpPr>
              <p:cNvPr id="65" name="Straight Connector 64"/>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Oval 70"/>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TextBox 71"/>
              <p:cNvSpPr txBox="1"/>
              <p:nvPr/>
            </p:nvSpPr>
            <p:spPr>
              <a:xfrm>
                <a:off x="6524588" y="1009786"/>
                <a:ext cx="651252" cy="584776"/>
              </a:xfrm>
              <a:prstGeom prst="rect">
                <a:avLst/>
              </a:prstGeom>
              <a:noFill/>
            </p:spPr>
            <p:txBody>
              <a:bodyPr wrap="square" rtlCol="0">
                <a:spAutoFit/>
              </a:bodyPr>
              <a:lstStyle/>
              <a:p>
                <a:r>
                  <a:rPr lang="en-US" sz="3200" dirty="0" smtClean="0"/>
                  <a:t>e</a:t>
                </a:r>
                <a:endParaRPr lang="en-US" sz="3200" baseline="-25000" dirty="0"/>
              </a:p>
            </p:txBody>
          </p:sp>
        </p:grpSp>
        <p:grpSp>
          <p:nvGrpSpPr>
            <p:cNvPr id="75" name="Group 74"/>
            <p:cNvGrpSpPr/>
            <p:nvPr/>
          </p:nvGrpSpPr>
          <p:grpSpPr>
            <a:xfrm>
              <a:off x="591623" y="2196568"/>
              <a:ext cx="2932737" cy="584776"/>
              <a:chOff x="643130" y="5427877"/>
              <a:chExt cx="2932737" cy="584776"/>
            </a:xfrm>
          </p:grpSpPr>
          <p:sp>
            <p:nvSpPr>
              <p:cNvPr id="76" name="TextBox 75"/>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77" name="TextBox 76"/>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2</a:t>
                </a:r>
              </a:p>
            </p:txBody>
          </p:sp>
        </p:grpSp>
      </p:grpSp>
      <p:sp>
        <p:nvSpPr>
          <p:cNvPr id="78" name="TextBox 77"/>
          <p:cNvSpPr txBox="1"/>
          <p:nvPr/>
        </p:nvSpPr>
        <p:spPr>
          <a:xfrm>
            <a:off x="448285" y="1012425"/>
            <a:ext cx="8277364" cy="584776"/>
          </a:xfrm>
          <a:prstGeom prst="rect">
            <a:avLst/>
          </a:prstGeom>
          <a:noFill/>
        </p:spPr>
        <p:txBody>
          <a:bodyPr wrap="square" rtlCol="0">
            <a:spAutoFit/>
          </a:bodyPr>
          <a:lstStyle/>
          <a:p>
            <a:r>
              <a:rPr lang="en-US" sz="3200" b="1" dirty="0" smtClean="0">
                <a:solidFill>
                  <a:srgbClr val="000000"/>
                </a:solidFill>
              </a:rPr>
              <a:t>0-simplex = vertex </a:t>
            </a:r>
            <a:r>
              <a:rPr lang="en-US" sz="3200" dirty="0" smtClean="0">
                <a:solidFill>
                  <a:srgbClr val="000000"/>
                </a:solidFill>
              </a:rPr>
              <a:t>= v</a:t>
            </a:r>
            <a:endParaRPr lang="en-US" sz="3200" baseline="-25000" dirty="0">
              <a:solidFill>
                <a:srgbClr val="000000"/>
              </a:solidFill>
            </a:endParaRPr>
          </a:p>
        </p:txBody>
      </p:sp>
      <p:sp>
        <p:nvSpPr>
          <p:cNvPr id="79" name="Oval 78"/>
          <p:cNvSpPr/>
          <p:nvPr/>
        </p:nvSpPr>
        <p:spPr>
          <a:xfrm>
            <a:off x="4646703" y="122974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6963" y="-1"/>
            <a:ext cx="9171780" cy="6860229"/>
            <a:chOff x="-6963" y="-1"/>
            <a:chExt cx="9171780" cy="6860229"/>
          </a:xfrm>
          <a:solidFill>
            <a:srgbClr val="C6D9F1"/>
          </a:solidFill>
        </p:grpSpPr>
        <p:sp>
          <p:nvSpPr>
            <p:cNvPr id="54" name="Rectangle 53"/>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8" name="Rectangle 57"/>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Building blocks for a </a:t>
            </a:r>
            <a:r>
              <a:rPr lang="en-US" sz="3200" dirty="0" err="1" smtClean="0">
                <a:solidFill>
                  <a:schemeClr val="tx1"/>
                </a:solidFill>
              </a:rPr>
              <a:t>simplicial</a:t>
            </a:r>
            <a:r>
              <a:rPr lang="en-US" sz="3200" dirty="0" smtClean="0">
                <a:solidFill>
                  <a:schemeClr val="tx1"/>
                </a:solidFill>
              </a:rPr>
              <a:t> homology</a:t>
            </a:r>
            <a:endParaRPr lang="en-US" sz="3200" dirty="0">
              <a:solidFill>
                <a:schemeClr val="tx1"/>
              </a:solidFill>
            </a:endParaRPr>
          </a:p>
        </p:txBody>
      </p:sp>
    </p:spTree>
    <p:extLst>
      <p:ext uri="{BB962C8B-B14F-4D97-AF65-F5344CB8AC3E}">
        <p14:creationId xmlns:p14="http://schemas.microsoft.com/office/powerpoint/2010/main" val="1814488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23" name="Rectangle 22"/>
            <p:cNvSpPr/>
            <p:nvPr/>
          </p:nvSpPr>
          <p:spPr>
            <a:xfrm>
              <a:off x="20817" y="-2535"/>
              <a:ext cx="9144000" cy="10424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prstClr val="black"/>
                  </a:solidFill>
                  <a:latin typeface="Calibri"/>
                </a:rPr>
                <a:t>Grading</a:t>
              </a:r>
              <a:endParaRPr lang="en-US" sz="4800" dirty="0">
                <a:solidFill>
                  <a:prstClr val="black"/>
                </a:solidFill>
                <a:latin typeface="Calibri"/>
              </a:endParaRPr>
            </a:p>
          </p:txBody>
        </p:sp>
      </p:grpSp>
      <p:sp>
        <p:nvSpPr>
          <p:cNvPr id="2" name="TextBox 1"/>
          <p:cNvSpPr txBox="1"/>
          <p:nvPr/>
        </p:nvSpPr>
        <p:spPr>
          <a:xfrm>
            <a:off x="371231" y="1065296"/>
            <a:ext cx="8421077" cy="1815882"/>
          </a:xfrm>
          <a:prstGeom prst="rect">
            <a:avLst/>
          </a:prstGeom>
          <a:noFill/>
        </p:spPr>
        <p:txBody>
          <a:bodyPr wrap="square" rtlCol="0">
            <a:spAutoFit/>
          </a:bodyPr>
          <a:lstStyle/>
          <a:p>
            <a:r>
              <a:rPr lang="en-US" sz="3200" dirty="0" smtClean="0">
                <a:solidFill>
                  <a:srgbClr val="B60200"/>
                </a:solidFill>
              </a:rPr>
              <a:t>Grading:   Each object is assigned a unique grade</a:t>
            </a:r>
          </a:p>
          <a:p>
            <a:r>
              <a:rPr lang="en-US" sz="3200" dirty="0">
                <a:solidFill>
                  <a:schemeClr val="accent3">
                    <a:lumMod val="50000"/>
                  </a:schemeClr>
                </a:solidFill>
              </a:rPr>
              <a:t>Grading = Partition of R[x</a:t>
            </a:r>
            <a:r>
              <a:rPr lang="en-US" sz="3200" dirty="0" smtClean="0">
                <a:solidFill>
                  <a:schemeClr val="accent3">
                    <a:lumMod val="50000"/>
                  </a:schemeClr>
                </a:solidFill>
              </a:rPr>
              <a:t>]</a:t>
            </a:r>
          </a:p>
          <a:p>
            <a:endParaRPr lang="en-US" sz="1600" dirty="0"/>
          </a:p>
          <a:p>
            <a:r>
              <a:rPr lang="en-US" sz="3200" u="sng" dirty="0"/>
              <a:t>Ex:  Grade = </a:t>
            </a:r>
            <a:r>
              <a:rPr lang="en-US" sz="3200" u="sng" dirty="0" smtClean="0"/>
              <a:t>dimension</a:t>
            </a:r>
            <a:endParaRPr lang="en-US" sz="3200" u="sng" dirty="0"/>
          </a:p>
        </p:txBody>
      </p:sp>
      <p:sp>
        <p:nvSpPr>
          <p:cNvPr id="30" name="TextBox 29"/>
          <p:cNvSpPr txBox="1"/>
          <p:nvPr/>
        </p:nvSpPr>
        <p:spPr>
          <a:xfrm>
            <a:off x="7708973" y="4539007"/>
            <a:ext cx="524441" cy="481927"/>
          </a:xfrm>
          <a:prstGeom prst="rect">
            <a:avLst/>
          </a:prstGeom>
          <a:noFill/>
        </p:spPr>
        <p:txBody>
          <a:bodyPr wrap="square" rtlCol="0">
            <a:spAutoFit/>
          </a:bodyPr>
          <a:lstStyle/>
          <a:p>
            <a:r>
              <a:rPr lang="en-US" sz="3200" dirty="0" smtClean="0"/>
              <a:t>v</a:t>
            </a:r>
            <a:r>
              <a:rPr lang="en-US" sz="3200" baseline="-25000" dirty="0"/>
              <a:t>2</a:t>
            </a:r>
          </a:p>
        </p:txBody>
      </p:sp>
      <p:cxnSp>
        <p:nvCxnSpPr>
          <p:cNvPr id="32" name="Straight Connector 31"/>
          <p:cNvCxnSpPr/>
          <p:nvPr/>
        </p:nvCxnSpPr>
        <p:spPr>
          <a:xfrm rot="10800000" flipV="1">
            <a:off x="7325970" y="6287679"/>
            <a:ext cx="1121010"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33" name="Oval 32"/>
          <p:cNvSpPr/>
          <p:nvPr/>
        </p:nvSpPr>
        <p:spPr>
          <a:xfrm rot="10800000">
            <a:off x="8379938" y="6155803"/>
            <a:ext cx="220905" cy="226073"/>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rot="10800000">
            <a:off x="7128144" y="6155803"/>
            <a:ext cx="220905" cy="226073"/>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Isosceles Triangle 34"/>
          <p:cNvSpPr/>
          <p:nvPr/>
        </p:nvSpPr>
        <p:spPr>
          <a:xfrm>
            <a:off x="7220188" y="5124569"/>
            <a:ext cx="1288612" cy="1141670"/>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7128144" y="6159571"/>
            <a:ext cx="220905" cy="226073"/>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8379938" y="6155803"/>
            <a:ext cx="220905" cy="226073"/>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7756869" y="5048044"/>
            <a:ext cx="220905" cy="226073"/>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7120405" y="6158416"/>
            <a:ext cx="220905" cy="226073"/>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7133800" y="6155803"/>
            <a:ext cx="220905" cy="226073"/>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p:cNvSpPr txBox="1"/>
          <p:nvPr/>
        </p:nvSpPr>
        <p:spPr>
          <a:xfrm>
            <a:off x="8172132" y="5287163"/>
            <a:ext cx="524441" cy="481927"/>
          </a:xfrm>
          <a:prstGeom prst="rect">
            <a:avLst/>
          </a:prstGeom>
          <a:noFill/>
        </p:spPr>
        <p:txBody>
          <a:bodyPr wrap="square" rtlCol="0">
            <a:spAutoFit/>
          </a:bodyPr>
          <a:lstStyle/>
          <a:p>
            <a:r>
              <a:rPr lang="en-US" sz="3200" dirty="0" smtClean="0"/>
              <a:t>e</a:t>
            </a:r>
            <a:r>
              <a:rPr lang="en-US" sz="3200" baseline="-25000" dirty="0"/>
              <a:t>2</a:t>
            </a:r>
          </a:p>
        </p:txBody>
      </p:sp>
      <p:sp>
        <p:nvSpPr>
          <p:cNvPr id="42" name="TextBox 41"/>
          <p:cNvSpPr txBox="1"/>
          <p:nvPr/>
        </p:nvSpPr>
        <p:spPr>
          <a:xfrm>
            <a:off x="7061398" y="5287163"/>
            <a:ext cx="524441" cy="481927"/>
          </a:xfrm>
          <a:prstGeom prst="rect">
            <a:avLst/>
          </a:prstGeom>
          <a:noFill/>
        </p:spPr>
        <p:txBody>
          <a:bodyPr wrap="square" rtlCol="0">
            <a:spAutoFit/>
          </a:bodyPr>
          <a:lstStyle/>
          <a:p>
            <a:r>
              <a:rPr lang="en-US" sz="3200" dirty="0" smtClean="0"/>
              <a:t>e</a:t>
            </a:r>
            <a:r>
              <a:rPr lang="en-US" sz="3200" baseline="-25000" dirty="0"/>
              <a:t>1</a:t>
            </a:r>
          </a:p>
        </p:txBody>
      </p:sp>
      <p:sp>
        <p:nvSpPr>
          <p:cNvPr id="43" name="TextBox 42"/>
          <p:cNvSpPr txBox="1"/>
          <p:nvPr/>
        </p:nvSpPr>
        <p:spPr>
          <a:xfrm>
            <a:off x="7675104" y="6109878"/>
            <a:ext cx="524441" cy="481927"/>
          </a:xfrm>
          <a:prstGeom prst="rect">
            <a:avLst/>
          </a:prstGeom>
          <a:noFill/>
        </p:spPr>
        <p:txBody>
          <a:bodyPr wrap="square" rtlCol="0">
            <a:spAutoFit/>
          </a:bodyPr>
          <a:lstStyle/>
          <a:p>
            <a:r>
              <a:rPr lang="en-US" sz="3200" dirty="0" smtClean="0"/>
              <a:t>e</a:t>
            </a:r>
            <a:r>
              <a:rPr lang="en-US" sz="3200" baseline="-25000" dirty="0"/>
              <a:t>3</a:t>
            </a:r>
          </a:p>
        </p:txBody>
      </p:sp>
      <p:grpSp>
        <p:nvGrpSpPr>
          <p:cNvPr id="44" name="Group 43"/>
          <p:cNvGrpSpPr/>
          <p:nvPr/>
        </p:nvGrpSpPr>
        <p:grpSpPr>
          <a:xfrm>
            <a:off x="6754190" y="5960235"/>
            <a:ext cx="2361679" cy="481927"/>
            <a:chOff x="643130" y="5427877"/>
            <a:chExt cx="2932737" cy="584776"/>
          </a:xfrm>
        </p:grpSpPr>
        <p:sp>
          <p:nvSpPr>
            <p:cNvPr id="45" name="TextBox 44"/>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46" name="TextBox 45"/>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sp>
        <p:nvSpPr>
          <p:cNvPr id="12" name="TextBox 11"/>
          <p:cNvSpPr txBox="1"/>
          <p:nvPr/>
        </p:nvSpPr>
        <p:spPr>
          <a:xfrm>
            <a:off x="514944" y="4687692"/>
            <a:ext cx="8277364" cy="1077218"/>
          </a:xfrm>
          <a:prstGeom prst="rect">
            <a:avLst/>
          </a:prstGeom>
          <a:noFill/>
        </p:spPr>
        <p:txBody>
          <a:bodyPr wrap="square" rtlCol="0">
            <a:spAutoFit/>
          </a:bodyPr>
          <a:lstStyle/>
          <a:p>
            <a:r>
              <a:rPr lang="en-US" sz="3200" dirty="0">
                <a:solidFill>
                  <a:srgbClr val="000000"/>
                </a:solidFill>
              </a:rPr>
              <a:t>Grade </a:t>
            </a:r>
            <a:r>
              <a:rPr lang="en-US" sz="3200" dirty="0" smtClean="0">
                <a:solidFill>
                  <a:srgbClr val="000000"/>
                </a:solidFill>
              </a:rPr>
              <a:t>2:  </a:t>
            </a:r>
            <a:r>
              <a:rPr lang="en-US" sz="3200" b="1" dirty="0" smtClean="0">
                <a:solidFill>
                  <a:srgbClr val="000000"/>
                </a:solidFill>
              </a:rPr>
              <a:t>2-simplex = triangle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a:solidFill>
                  <a:srgbClr val="000000"/>
                </a:solidFill>
              </a:rPr>
              <a:t>2</a:t>
            </a:r>
            <a:r>
              <a:rPr lang="en-US" sz="3200" dirty="0" smtClean="0">
                <a:solidFill>
                  <a:srgbClr val="000000"/>
                </a:solidFill>
              </a:rPr>
              <a:t>, v</a:t>
            </a:r>
            <a:r>
              <a:rPr lang="en-US" sz="3200" baseline="-25000" dirty="0" smtClean="0">
                <a:solidFill>
                  <a:srgbClr val="000000"/>
                </a:solidFill>
              </a:rPr>
              <a:t>3</a:t>
            </a:r>
            <a:r>
              <a:rPr lang="en-US" sz="3200" dirty="0">
                <a:solidFill>
                  <a:srgbClr val="000000"/>
                </a:solidFill>
              </a:rPr>
              <a:t>}</a:t>
            </a:r>
            <a:endParaRPr lang="en-US" sz="3200" baseline="-25000" dirty="0">
              <a:solidFill>
                <a:srgbClr val="000000"/>
              </a:solidFill>
            </a:endParaRPr>
          </a:p>
          <a:p>
            <a:r>
              <a:rPr lang="en-US" sz="3200" dirty="0" smtClean="0"/>
              <a:t> </a:t>
            </a:r>
          </a:p>
        </p:txBody>
      </p:sp>
      <p:sp>
        <p:nvSpPr>
          <p:cNvPr id="13" name="TextBox 12"/>
          <p:cNvSpPr txBox="1"/>
          <p:nvPr/>
        </p:nvSpPr>
        <p:spPr>
          <a:xfrm>
            <a:off x="514944" y="3855936"/>
            <a:ext cx="8277364" cy="584776"/>
          </a:xfrm>
          <a:prstGeom prst="rect">
            <a:avLst/>
          </a:prstGeom>
          <a:noFill/>
        </p:spPr>
        <p:txBody>
          <a:bodyPr wrap="square" rtlCol="0">
            <a:spAutoFit/>
          </a:bodyPr>
          <a:lstStyle/>
          <a:p>
            <a:r>
              <a:rPr lang="en-US" sz="3200" dirty="0">
                <a:solidFill>
                  <a:srgbClr val="000000"/>
                </a:solidFill>
              </a:rPr>
              <a:t>Grade </a:t>
            </a:r>
            <a:r>
              <a:rPr lang="en-US" sz="3200" dirty="0" smtClean="0">
                <a:solidFill>
                  <a:srgbClr val="000000"/>
                </a:solidFill>
              </a:rPr>
              <a:t>1:  </a:t>
            </a:r>
            <a:r>
              <a:rPr lang="en-US" sz="3200" b="1" dirty="0" smtClean="0">
                <a:solidFill>
                  <a:srgbClr val="000000"/>
                </a:solidFill>
              </a:rPr>
              <a:t>1-simplex = edge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smtClean="0">
                <a:solidFill>
                  <a:srgbClr val="000000"/>
                </a:solidFill>
              </a:rPr>
              <a:t>2</a:t>
            </a:r>
            <a:r>
              <a:rPr lang="en-US" sz="3200" dirty="0" smtClean="0">
                <a:solidFill>
                  <a:srgbClr val="000000"/>
                </a:solidFill>
              </a:rPr>
              <a:t>}</a:t>
            </a:r>
            <a:endParaRPr lang="en-US" sz="3200" baseline="-25000" dirty="0">
              <a:solidFill>
                <a:srgbClr val="000000"/>
              </a:solidFill>
            </a:endParaRPr>
          </a:p>
        </p:txBody>
      </p:sp>
      <p:grpSp>
        <p:nvGrpSpPr>
          <p:cNvPr id="14" name="Group 13"/>
          <p:cNvGrpSpPr/>
          <p:nvPr/>
        </p:nvGrpSpPr>
        <p:grpSpPr>
          <a:xfrm>
            <a:off x="6998778" y="3554594"/>
            <a:ext cx="2073254" cy="800097"/>
            <a:chOff x="975902" y="1890071"/>
            <a:chExt cx="2251635" cy="800097"/>
          </a:xfrm>
        </p:grpSpPr>
        <p:grpSp>
          <p:nvGrpSpPr>
            <p:cNvPr id="17" name="Group 16"/>
            <p:cNvGrpSpPr/>
            <p:nvPr/>
          </p:nvGrpSpPr>
          <p:grpSpPr>
            <a:xfrm>
              <a:off x="1042252" y="2048798"/>
              <a:ext cx="1838411" cy="641370"/>
              <a:chOff x="5835762" y="543611"/>
              <a:chExt cx="1838411" cy="641370"/>
            </a:xfrm>
          </p:grpSpPr>
          <p:cxnSp>
            <p:nvCxnSpPr>
              <p:cNvPr id="21" name="Straight Connector 20"/>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22" name="Oval 21"/>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6524588" y="543611"/>
                <a:ext cx="651252" cy="584776"/>
              </a:xfrm>
              <a:prstGeom prst="rect">
                <a:avLst/>
              </a:prstGeom>
              <a:noFill/>
            </p:spPr>
            <p:txBody>
              <a:bodyPr wrap="square" rtlCol="0">
                <a:spAutoFit/>
              </a:bodyPr>
              <a:lstStyle/>
              <a:p>
                <a:r>
                  <a:rPr lang="en-US" sz="3200" dirty="0" smtClean="0"/>
                  <a:t>e</a:t>
                </a:r>
                <a:endParaRPr lang="en-US" sz="3200" baseline="-25000" dirty="0"/>
              </a:p>
            </p:txBody>
          </p:sp>
        </p:grpSp>
        <p:grpSp>
          <p:nvGrpSpPr>
            <p:cNvPr id="18" name="Group 17"/>
            <p:cNvGrpSpPr/>
            <p:nvPr/>
          </p:nvGrpSpPr>
          <p:grpSpPr>
            <a:xfrm>
              <a:off x="975902" y="1890071"/>
              <a:ext cx="2251635" cy="617998"/>
              <a:chOff x="1027409" y="5121380"/>
              <a:chExt cx="2251635" cy="617998"/>
            </a:xfrm>
          </p:grpSpPr>
          <p:sp>
            <p:nvSpPr>
              <p:cNvPr id="19" name="TextBox 18"/>
              <p:cNvSpPr txBox="1"/>
              <p:nvPr/>
            </p:nvSpPr>
            <p:spPr>
              <a:xfrm>
                <a:off x="1027409" y="5121380"/>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20" name="TextBox 19"/>
              <p:cNvSpPr txBox="1"/>
              <p:nvPr/>
            </p:nvSpPr>
            <p:spPr>
              <a:xfrm>
                <a:off x="2627791" y="5154602"/>
                <a:ext cx="651253" cy="584776"/>
              </a:xfrm>
              <a:prstGeom prst="rect">
                <a:avLst/>
              </a:prstGeom>
              <a:noFill/>
            </p:spPr>
            <p:txBody>
              <a:bodyPr wrap="square" rtlCol="0">
                <a:spAutoFit/>
              </a:bodyPr>
              <a:lstStyle/>
              <a:p>
                <a:r>
                  <a:rPr lang="en-US" sz="3200" dirty="0" smtClean="0"/>
                  <a:t>v</a:t>
                </a:r>
                <a:r>
                  <a:rPr lang="en-US" sz="3200" baseline="-25000" dirty="0"/>
                  <a:t>2</a:t>
                </a:r>
              </a:p>
            </p:txBody>
          </p:sp>
        </p:grpSp>
      </p:grpSp>
      <p:sp>
        <p:nvSpPr>
          <p:cNvPr id="15" name="TextBox 14"/>
          <p:cNvSpPr txBox="1"/>
          <p:nvPr/>
        </p:nvSpPr>
        <p:spPr>
          <a:xfrm>
            <a:off x="514944" y="3055002"/>
            <a:ext cx="8277364" cy="584776"/>
          </a:xfrm>
          <a:prstGeom prst="rect">
            <a:avLst/>
          </a:prstGeom>
          <a:noFill/>
        </p:spPr>
        <p:txBody>
          <a:bodyPr wrap="square" rtlCol="0">
            <a:spAutoFit/>
          </a:bodyPr>
          <a:lstStyle/>
          <a:p>
            <a:r>
              <a:rPr lang="en-US" sz="3200" dirty="0" smtClean="0">
                <a:solidFill>
                  <a:srgbClr val="000000"/>
                </a:solidFill>
              </a:rPr>
              <a:t>Grade 0:  </a:t>
            </a:r>
            <a:r>
              <a:rPr lang="en-US" sz="3200" b="1" dirty="0" smtClean="0">
                <a:solidFill>
                  <a:srgbClr val="000000"/>
                </a:solidFill>
              </a:rPr>
              <a:t>0-simplex = vertex </a:t>
            </a:r>
            <a:r>
              <a:rPr lang="en-US" sz="3200" dirty="0" smtClean="0">
                <a:solidFill>
                  <a:srgbClr val="000000"/>
                </a:solidFill>
              </a:rPr>
              <a:t>= v</a:t>
            </a:r>
            <a:endParaRPr lang="en-US" sz="3200" baseline="-25000" dirty="0">
              <a:solidFill>
                <a:srgbClr val="000000"/>
              </a:solidFill>
            </a:endParaRPr>
          </a:p>
        </p:txBody>
      </p:sp>
      <p:sp>
        <p:nvSpPr>
          <p:cNvPr id="16" name="Oval 15"/>
          <p:cNvSpPr/>
          <p:nvPr/>
        </p:nvSpPr>
        <p:spPr>
          <a:xfrm>
            <a:off x="6169277" y="327232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22225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sp>
        <p:nvSpPr>
          <p:cNvPr id="2" name="TextBox 1"/>
          <p:cNvSpPr txBox="1"/>
          <p:nvPr/>
        </p:nvSpPr>
        <p:spPr>
          <a:xfrm>
            <a:off x="2396532" y="86429"/>
            <a:ext cx="4350936" cy="830997"/>
          </a:xfrm>
          <a:prstGeom prst="rect">
            <a:avLst/>
          </a:prstGeom>
          <a:noFill/>
        </p:spPr>
        <p:txBody>
          <a:bodyPr wrap="square" rtlCol="0">
            <a:spAutoFit/>
          </a:bodyPr>
          <a:lstStyle/>
          <a:p>
            <a:r>
              <a:rPr lang="en-US" sz="4800" dirty="0" smtClean="0"/>
              <a:t>Boundary Map   </a:t>
            </a:r>
            <a:r>
              <a:rPr lang="en-US" sz="4400" dirty="0" smtClean="0"/>
              <a:t> </a:t>
            </a:r>
          </a:p>
        </p:txBody>
      </p:sp>
      <p:grpSp>
        <p:nvGrpSpPr>
          <p:cNvPr id="65" name="Group 64"/>
          <p:cNvGrpSpPr/>
          <p:nvPr/>
        </p:nvGrpSpPr>
        <p:grpSpPr>
          <a:xfrm>
            <a:off x="450175" y="1218976"/>
            <a:ext cx="8521002" cy="850099"/>
            <a:chOff x="450175" y="1444026"/>
            <a:chExt cx="8521002" cy="850099"/>
          </a:xfrm>
        </p:grpSpPr>
        <p:grpSp>
          <p:nvGrpSpPr>
            <p:cNvPr id="13" name="Group 12"/>
            <p:cNvGrpSpPr/>
            <p:nvPr/>
          </p:nvGrpSpPr>
          <p:grpSpPr>
            <a:xfrm>
              <a:off x="450175" y="1444026"/>
              <a:ext cx="8521002" cy="832917"/>
              <a:chOff x="3593592" y="100584"/>
              <a:chExt cx="8521002" cy="832917"/>
            </a:xfrm>
            <a:noFill/>
          </p:grpSpPr>
          <p:pic>
            <p:nvPicPr>
              <p:cNvPr id="14" name="Picture 13"/>
              <p:cNvPicPr>
                <a:picLocks noChangeAspect="1"/>
              </p:cNvPicPr>
              <p:nvPr/>
            </p:nvPicPr>
            <p:blipFill rotWithShape="1">
              <a:blip r:embed="rId3"/>
              <a:srcRect l="-22826" t="-31574" r="-24015" b="-15269"/>
              <a:stretch/>
            </p:blipFill>
            <p:spPr>
              <a:xfrm>
                <a:off x="3593592" y="100584"/>
                <a:ext cx="554736" cy="832104"/>
              </a:xfrm>
              <a:prstGeom prst="rect">
                <a:avLst/>
              </a:prstGeom>
              <a:grpFill/>
            </p:spPr>
          </p:pic>
          <p:sp>
            <p:nvSpPr>
              <p:cNvPr id="15" name="TextBox 14"/>
              <p:cNvSpPr txBox="1"/>
              <p:nvPr/>
            </p:nvSpPr>
            <p:spPr>
              <a:xfrm>
                <a:off x="3949673" y="102504"/>
                <a:ext cx="8164921" cy="830997"/>
              </a:xfrm>
              <a:prstGeom prst="rect">
                <a:avLst/>
              </a:prstGeom>
              <a:grpFill/>
            </p:spPr>
            <p:txBody>
              <a:bodyPr wrap="square" rtlCol="0">
                <a:spAutoFit/>
              </a:bodyPr>
              <a:lstStyle/>
              <a:p>
                <a:r>
                  <a:rPr lang="en-US" sz="4800" baseline="-25000" dirty="0" smtClean="0"/>
                  <a:t>n</a:t>
                </a:r>
                <a:r>
                  <a:rPr lang="en-US" sz="4800" dirty="0" smtClean="0"/>
                  <a:t> :  </a:t>
                </a:r>
                <a:r>
                  <a:rPr lang="en-US" sz="4800" dirty="0" err="1" smtClean="0"/>
                  <a:t>C</a:t>
                </a:r>
                <a:r>
                  <a:rPr lang="en-US" sz="4800" baseline="-25000" dirty="0" err="1" smtClean="0"/>
                  <a:t>n</a:t>
                </a:r>
                <a:r>
                  <a:rPr lang="en-US" sz="4800" baseline="-25000" dirty="0" smtClean="0"/>
                  <a:t>  </a:t>
                </a:r>
                <a:r>
                  <a:rPr lang="en-US" sz="4800" dirty="0" smtClean="0">
                    <a:sym typeface="Wingdings"/>
                  </a:rPr>
                  <a:t></a:t>
                </a:r>
                <a:r>
                  <a:rPr lang="en-US" sz="4800" dirty="0" smtClean="0"/>
                  <a:t>  C</a:t>
                </a:r>
                <a:r>
                  <a:rPr lang="en-US" sz="4800" baseline="-25000" dirty="0" smtClean="0"/>
                  <a:t>n-1</a:t>
                </a:r>
                <a:r>
                  <a:rPr lang="en-US" sz="4800" dirty="0" smtClean="0"/>
                  <a:t>  such that     </a:t>
                </a:r>
                <a:r>
                  <a:rPr lang="en-US" sz="4800" baseline="30000" dirty="0" smtClean="0"/>
                  <a:t>2</a:t>
                </a:r>
                <a:r>
                  <a:rPr lang="en-US" sz="4800" dirty="0" smtClean="0"/>
                  <a:t>  = 0</a:t>
                </a:r>
                <a:endParaRPr lang="en-US" sz="4800" baseline="-25000" dirty="0" smtClean="0"/>
              </a:p>
            </p:txBody>
          </p:sp>
        </p:grpSp>
        <p:pic>
          <p:nvPicPr>
            <p:cNvPr id="16" name="Picture 15"/>
            <p:cNvPicPr>
              <a:picLocks noChangeAspect="1"/>
            </p:cNvPicPr>
            <p:nvPr/>
          </p:nvPicPr>
          <p:blipFill rotWithShape="1">
            <a:blip r:embed="rId3"/>
            <a:srcRect l="-22826" t="-31574" r="-24015" b="-15269"/>
            <a:stretch/>
          </p:blipFill>
          <p:spPr>
            <a:xfrm>
              <a:off x="6920974" y="1462021"/>
              <a:ext cx="554736" cy="832104"/>
            </a:xfrm>
            <a:prstGeom prst="rect">
              <a:avLst/>
            </a:prstGeom>
            <a:noFill/>
          </p:spPr>
        </p:pic>
      </p:grpSp>
      <p:grpSp>
        <p:nvGrpSpPr>
          <p:cNvPr id="17" name="Group 16"/>
          <p:cNvGrpSpPr/>
          <p:nvPr/>
        </p:nvGrpSpPr>
        <p:grpSpPr>
          <a:xfrm>
            <a:off x="367982" y="4038238"/>
            <a:ext cx="2932737" cy="2510394"/>
            <a:chOff x="643130" y="3761860"/>
            <a:chExt cx="2932737" cy="2510394"/>
          </a:xfrm>
        </p:grpSpPr>
        <p:sp>
          <p:nvSpPr>
            <p:cNvPr id="18" name="TextBox 17"/>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a:t>2</a:t>
              </a:r>
            </a:p>
          </p:txBody>
        </p:sp>
        <p:grpSp>
          <p:nvGrpSpPr>
            <p:cNvPr id="19" name="Group 18"/>
            <p:cNvGrpSpPr/>
            <p:nvPr/>
          </p:nvGrpSpPr>
          <p:grpSpPr>
            <a:xfrm>
              <a:off x="643130" y="4321013"/>
              <a:ext cx="2932737" cy="1951241"/>
              <a:chOff x="643130" y="4321013"/>
              <a:chExt cx="2932737" cy="1951241"/>
            </a:xfrm>
          </p:grpSpPr>
          <p:cxnSp>
            <p:nvCxnSpPr>
              <p:cNvPr id="20" name="Straight Connector 19"/>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Isosceles Triangle 23"/>
              <p:cNvSpPr/>
              <p:nvPr/>
            </p:nvSpPr>
            <p:spPr>
              <a:xfrm>
                <a:off x="1221807" y="4413869"/>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31" name="TextBox 30"/>
              <p:cNvSpPr txBox="1"/>
              <p:nvPr/>
            </p:nvSpPr>
            <p:spPr>
              <a:xfrm>
                <a:off x="1081404" y="4747702"/>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32" name="TextBox 31"/>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33" name="Group 32"/>
              <p:cNvGrpSpPr/>
              <p:nvPr/>
            </p:nvGrpSpPr>
            <p:grpSpPr>
              <a:xfrm>
                <a:off x="643130" y="5427877"/>
                <a:ext cx="2932737" cy="584776"/>
                <a:chOff x="643130" y="5427877"/>
                <a:chExt cx="2932737" cy="584776"/>
              </a:xfrm>
            </p:grpSpPr>
            <p:sp>
              <p:nvSpPr>
                <p:cNvPr id="34" name="TextBox 33"/>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35" name="TextBox 34"/>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grpSp>
        <p:nvGrpSpPr>
          <p:cNvPr id="36" name="Group 35"/>
          <p:cNvGrpSpPr/>
          <p:nvPr/>
        </p:nvGrpSpPr>
        <p:grpSpPr>
          <a:xfrm>
            <a:off x="367982" y="2828772"/>
            <a:ext cx="2932737" cy="903181"/>
            <a:chOff x="591623" y="2196568"/>
            <a:chExt cx="2932737" cy="903181"/>
          </a:xfrm>
        </p:grpSpPr>
        <p:grpSp>
          <p:nvGrpSpPr>
            <p:cNvPr id="37" name="Group 36"/>
            <p:cNvGrpSpPr/>
            <p:nvPr/>
          </p:nvGrpSpPr>
          <p:grpSpPr>
            <a:xfrm>
              <a:off x="1042252" y="2411276"/>
              <a:ext cx="1838411" cy="688473"/>
              <a:chOff x="5835762" y="906089"/>
              <a:chExt cx="1838411" cy="688473"/>
            </a:xfrm>
          </p:grpSpPr>
          <p:cxnSp>
            <p:nvCxnSpPr>
              <p:cNvPr id="41" name="Straight Connector 40"/>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42" name="Oval 41"/>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Oval 46"/>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p:cNvSpPr txBox="1"/>
              <p:nvPr/>
            </p:nvSpPr>
            <p:spPr>
              <a:xfrm>
                <a:off x="6524588" y="1009786"/>
                <a:ext cx="651252" cy="584776"/>
              </a:xfrm>
              <a:prstGeom prst="rect">
                <a:avLst/>
              </a:prstGeom>
              <a:noFill/>
            </p:spPr>
            <p:txBody>
              <a:bodyPr wrap="square" rtlCol="0">
                <a:spAutoFit/>
              </a:bodyPr>
              <a:lstStyle/>
              <a:p>
                <a:r>
                  <a:rPr lang="en-US" sz="3200" dirty="0" smtClean="0"/>
                  <a:t>e</a:t>
                </a:r>
                <a:endParaRPr lang="en-US" sz="3200" baseline="-25000" dirty="0"/>
              </a:p>
            </p:txBody>
          </p:sp>
        </p:grpSp>
        <p:grpSp>
          <p:nvGrpSpPr>
            <p:cNvPr id="38" name="Group 37"/>
            <p:cNvGrpSpPr/>
            <p:nvPr/>
          </p:nvGrpSpPr>
          <p:grpSpPr>
            <a:xfrm>
              <a:off x="591623" y="2196568"/>
              <a:ext cx="2932737" cy="584776"/>
              <a:chOff x="643130" y="5427877"/>
              <a:chExt cx="2932737" cy="584776"/>
            </a:xfrm>
          </p:grpSpPr>
          <p:sp>
            <p:nvSpPr>
              <p:cNvPr id="39" name="TextBox 38"/>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40" name="TextBox 39"/>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2</a:t>
                </a:r>
              </a:p>
            </p:txBody>
          </p:sp>
        </p:grpSp>
      </p:grpSp>
      <p:grpSp>
        <p:nvGrpSpPr>
          <p:cNvPr id="52" name="Group 51"/>
          <p:cNvGrpSpPr/>
          <p:nvPr/>
        </p:nvGrpSpPr>
        <p:grpSpPr>
          <a:xfrm>
            <a:off x="3416745" y="2450160"/>
            <a:ext cx="737351" cy="1096322"/>
            <a:chOff x="3657900" y="2390518"/>
            <a:chExt cx="737351" cy="1096322"/>
          </a:xfrm>
        </p:grpSpPr>
        <p:pic>
          <p:nvPicPr>
            <p:cNvPr id="51" name="Picture 50"/>
            <p:cNvPicPr>
              <a:picLocks noChangeAspect="1"/>
            </p:cNvPicPr>
            <p:nvPr/>
          </p:nvPicPr>
          <p:blipFill rotWithShape="1">
            <a:blip r:embed="rId3"/>
            <a:srcRect l="-22826" t="-31574" r="-24015" b="-15269"/>
            <a:stretch/>
          </p:blipFill>
          <p:spPr>
            <a:xfrm>
              <a:off x="3718149" y="2390518"/>
              <a:ext cx="432816" cy="649224"/>
            </a:xfrm>
            <a:prstGeom prst="rect">
              <a:avLst/>
            </a:prstGeom>
            <a:noFill/>
          </p:spPr>
        </p:pic>
        <p:sp>
          <p:nvSpPr>
            <p:cNvPr id="12" name="Rectangle 11"/>
            <p:cNvSpPr/>
            <p:nvPr/>
          </p:nvSpPr>
          <p:spPr>
            <a:xfrm>
              <a:off x="3657900" y="2717399"/>
              <a:ext cx="737351" cy="769441"/>
            </a:xfrm>
            <a:prstGeom prst="rect">
              <a:avLst/>
            </a:prstGeom>
          </p:spPr>
          <p:txBody>
            <a:bodyPr wrap="none">
              <a:spAutoFit/>
            </a:bodyPr>
            <a:lstStyle/>
            <a:p>
              <a:r>
                <a:rPr lang="en-US" sz="4400" dirty="0">
                  <a:sym typeface="Wingdings"/>
                </a:rPr>
                <a:t></a:t>
              </a:r>
              <a:endParaRPr lang="en-US" sz="4400" dirty="0"/>
            </a:p>
          </p:txBody>
        </p:sp>
      </p:grpSp>
      <p:grpSp>
        <p:nvGrpSpPr>
          <p:cNvPr id="56" name="Group 55"/>
          <p:cNvGrpSpPr/>
          <p:nvPr/>
        </p:nvGrpSpPr>
        <p:grpSpPr>
          <a:xfrm>
            <a:off x="3416745" y="4522782"/>
            <a:ext cx="737351" cy="1096322"/>
            <a:chOff x="3657900" y="2390518"/>
            <a:chExt cx="737351" cy="1096322"/>
          </a:xfrm>
        </p:grpSpPr>
        <p:pic>
          <p:nvPicPr>
            <p:cNvPr id="57" name="Picture 56"/>
            <p:cNvPicPr>
              <a:picLocks noChangeAspect="1"/>
            </p:cNvPicPr>
            <p:nvPr/>
          </p:nvPicPr>
          <p:blipFill rotWithShape="1">
            <a:blip r:embed="rId3"/>
            <a:srcRect l="-22826" t="-31574" r="-24015" b="-15269"/>
            <a:stretch/>
          </p:blipFill>
          <p:spPr>
            <a:xfrm>
              <a:off x="3718149" y="2390518"/>
              <a:ext cx="432816" cy="649224"/>
            </a:xfrm>
            <a:prstGeom prst="rect">
              <a:avLst/>
            </a:prstGeom>
            <a:noFill/>
          </p:spPr>
        </p:pic>
        <p:sp>
          <p:nvSpPr>
            <p:cNvPr id="58" name="Rectangle 57"/>
            <p:cNvSpPr/>
            <p:nvPr/>
          </p:nvSpPr>
          <p:spPr>
            <a:xfrm>
              <a:off x="3657900" y="2717399"/>
              <a:ext cx="737351" cy="769441"/>
            </a:xfrm>
            <a:prstGeom prst="rect">
              <a:avLst/>
            </a:prstGeom>
          </p:spPr>
          <p:txBody>
            <a:bodyPr wrap="none">
              <a:spAutoFit/>
            </a:bodyPr>
            <a:lstStyle/>
            <a:p>
              <a:r>
                <a:rPr lang="en-US" sz="4400" dirty="0">
                  <a:sym typeface="Wingdings"/>
                </a:rPr>
                <a:t></a:t>
              </a:r>
              <a:endParaRPr lang="en-US" sz="4400" dirty="0"/>
            </a:p>
          </p:txBody>
        </p:sp>
      </p:grpSp>
      <p:grpSp>
        <p:nvGrpSpPr>
          <p:cNvPr id="59" name="Group 58"/>
          <p:cNvGrpSpPr/>
          <p:nvPr/>
        </p:nvGrpSpPr>
        <p:grpSpPr>
          <a:xfrm>
            <a:off x="7346648" y="2450160"/>
            <a:ext cx="1278465" cy="1096322"/>
            <a:chOff x="3657900" y="2390518"/>
            <a:chExt cx="1278465" cy="1096322"/>
          </a:xfrm>
        </p:grpSpPr>
        <p:pic>
          <p:nvPicPr>
            <p:cNvPr id="60" name="Picture 59"/>
            <p:cNvPicPr>
              <a:picLocks noChangeAspect="1"/>
            </p:cNvPicPr>
            <p:nvPr/>
          </p:nvPicPr>
          <p:blipFill rotWithShape="1">
            <a:blip r:embed="rId3"/>
            <a:srcRect l="-22826" t="-31574" r="-24015" b="-15269"/>
            <a:stretch/>
          </p:blipFill>
          <p:spPr>
            <a:xfrm>
              <a:off x="3718149" y="2390518"/>
              <a:ext cx="432816" cy="649224"/>
            </a:xfrm>
            <a:prstGeom prst="rect">
              <a:avLst/>
            </a:prstGeom>
            <a:noFill/>
          </p:spPr>
        </p:pic>
        <p:sp>
          <p:nvSpPr>
            <p:cNvPr id="61" name="Rectangle 60"/>
            <p:cNvSpPr/>
            <p:nvPr/>
          </p:nvSpPr>
          <p:spPr>
            <a:xfrm>
              <a:off x="3657900" y="2717399"/>
              <a:ext cx="1278465" cy="769441"/>
            </a:xfrm>
            <a:prstGeom prst="rect">
              <a:avLst/>
            </a:prstGeom>
          </p:spPr>
          <p:txBody>
            <a:bodyPr wrap="none">
              <a:spAutoFit/>
            </a:bodyPr>
            <a:lstStyle/>
            <a:p>
              <a:r>
                <a:rPr lang="en-US" sz="4400" dirty="0" smtClean="0">
                  <a:sym typeface="Wingdings"/>
                </a:rPr>
                <a:t>  0</a:t>
              </a:r>
              <a:endParaRPr lang="en-US" sz="4400" dirty="0"/>
            </a:p>
          </p:txBody>
        </p:sp>
      </p:grpSp>
      <p:grpSp>
        <p:nvGrpSpPr>
          <p:cNvPr id="62" name="Group 61"/>
          <p:cNvGrpSpPr/>
          <p:nvPr/>
        </p:nvGrpSpPr>
        <p:grpSpPr>
          <a:xfrm>
            <a:off x="7346648" y="4522782"/>
            <a:ext cx="1278465" cy="1096322"/>
            <a:chOff x="3657900" y="2390518"/>
            <a:chExt cx="1278465" cy="1096322"/>
          </a:xfrm>
        </p:grpSpPr>
        <p:pic>
          <p:nvPicPr>
            <p:cNvPr id="63" name="Picture 62"/>
            <p:cNvPicPr>
              <a:picLocks noChangeAspect="1"/>
            </p:cNvPicPr>
            <p:nvPr/>
          </p:nvPicPr>
          <p:blipFill rotWithShape="1">
            <a:blip r:embed="rId3"/>
            <a:srcRect l="-22826" t="-31574" r="-24015" b="-15269"/>
            <a:stretch/>
          </p:blipFill>
          <p:spPr>
            <a:xfrm>
              <a:off x="3718149" y="2390518"/>
              <a:ext cx="432816" cy="649224"/>
            </a:xfrm>
            <a:prstGeom prst="rect">
              <a:avLst/>
            </a:prstGeom>
            <a:noFill/>
          </p:spPr>
        </p:pic>
        <p:sp>
          <p:nvSpPr>
            <p:cNvPr id="64" name="Rectangle 63"/>
            <p:cNvSpPr/>
            <p:nvPr/>
          </p:nvSpPr>
          <p:spPr>
            <a:xfrm>
              <a:off x="3657900" y="2717399"/>
              <a:ext cx="1278465" cy="769441"/>
            </a:xfrm>
            <a:prstGeom prst="rect">
              <a:avLst/>
            </a:prstGeom>
          </p:spPr>
          <p:txBody>
            <a:bodyPr wrap="none">
              <a:spAutoFit/>
            </a:bodyPr>
            <a:lstStyle/>
            <a:p>
              <a:r>
                <a:rPr lang="en-US" sz="4400" dirty="0" smtClean="0">
                  <a:sym typeface="Wingdings"/>
                </a:rPr>
                <a:t>  0</a:t>
              </a:r>
              <a:endParaRPr lang="en-US" sz="4400" dirty="0"/>
            </a:p>
          </p:txBody>
        </p:sp>
      </p:grpSp>
      <p:grpSp>
        <p:nvGrpSpPr>
          <p:cNvPr id="69" name="Group 68"/>
          <p:cNvGrpSpPr/>
          <p:nvPr/>
        </p:nvGrpSpPr>
        <p:grpSpPr>
          <a:xfrm>
            <a:off x="4321940" y="2828772"/>
            <a:ext cx="2932737" cy="584776"/>
            <a:chOff x="591623" y="2196568"/>
            <a:chExt cx="2932737" cy="584776"/>
          </a:xfrm>
        </p:grpSpPr>
        <p:grpSp>
          <p:nvGrpSpPr>
            <p:cNvPr id="70" name="Group 69"/>
            <p:cNvGrpSpPr/>
            <p:nvPr/>
          </p:nvGrpSpPr>
          <p:grpSpPr>
            <a:xfrm>
              <a:off x="1042252" y="2411276"/>
              <a:ext cx="1838411" cy="278892"/>
              <a:chOff x="5835762" y="906089"/>
              <a:chExt cx="1838411" cy="278892"/>
            </a:xfrm>
          </p:grpSpPr>
          <p:sp>
            <p:nvSpPr>
              <p:cNvPr id="75" name="Oval 74"/>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Oval 75"/>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Oval 77"/>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Oval 78"/>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Oval 79"/>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1" name="Group 70"/>
            <p:cNvGrpSpPr/>
            <p:nvPr/>
          </p:nvGrpSpPr>
          <p:grpSpPr>
            <a:xfrm>
              <a:off x="591623" y="2196568"/>
              <a:ext cx="2932737" cy="584776"/>
              <a:chOff x="643130" y="5427877"/>
              <a:chExt cx="2932737" cy="584776"/>
            </a:xfrm>
          </p:grpSpPr>
          <p:sp>
            <p:nvSpPr>
              <p:cNvPr id="72" name="TextBox 71"/>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73" name="TextBox 72"/>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2</a:t>
                </a:r>
              </a:p>
            </p:txBody>
          </p:sp>
        </p:grpSp>
      </p:grpSp>
      <p:grpSp>
        <p:nvGrpSpPr>
          <p:cNvPr id="82" name="Group 81"/>
          <p:cNvGrpSpPr/>
          <p:nvPr/>
        </p:nvGrpSpPr>
        <p:grpSpPr>
          <a:xfrm>
            <a:off x="4322167" y="4038238"/>
            <a:ext cx="2932737" cy="2510394"/>
            <a:chOff x="643130" y="3761860"/>
            <a:chExt cx="2932737" cy="2510394"/>
          </a:xfrm>
        </p:grpSpPr>
        <p:sp>
          <p:nvSpPr>
            <p:cNvPr id="83" name="TextBox 82"/>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a:t>2</a:t>
              </a:r>
            </a:p>
          </p:txBody>
        </p:sp>
        <p:grpSp>
          <p:nvGrpSpPr>
            <p:cNvPr id="84" name="Group 83"/>
            <p:cNvGrpSpPr/>
            <p:nvPr/>
          </p:nvGrpSpPr>
          <p:grpSpPr>
            <a:xfrm>
              <a:off x="643130" y="4321013"/>
              <a:ext cx="2932737" cy="1951241"/>
              <a:chOff x="643130" y="4321013"/>
              <a:chExt cx="2932737" cy="1951241"/>
            </a:xfrm>
          </p:grpSpPr>
          <p:cxnSp>
            <p:nvCxnSpPr>
              <p:cNvPr id="85" name="Straight Connector 84"/>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86" name="Oval 85"/>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Oval 86"/>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Isosceles Triangle 87"/>
              <p:cNvSpPr/>
              <p:nvPr/>
            </p:nvSpPr>
            <p:spPr>
              <a:xfrm>
                <a:off x="1221807" y="4413869"/>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Oval 88"/>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Oval 89"/>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Oval 90"/>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Oval 91"/>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TextBox 93"/>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95" name="TextBox 94"/>
              <p:cNvSpPr txBox="1"/>
              <p:nvPr/>
            </p:nvSpPr>
            <p:spPr>
              <a:xfrm>
                <a:off x="1081404" y="4747702"/>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96" name="TextBox 95"/>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97" name="Group 96"/>
              <p:cNvGrpSpPr/>
              <p:nvPr/>
            </p:nvGrpSpPr>
            <p:grpSpPr>
              <a:xfrm>
                <a:off x="643130" y="5427877"/>
                <a:ext cx="2932737" cy="584776"/>
                <a:chOff x="643130" y="5427877"/>
                <a:chExt cx="2932737" cy="584776"/>
              </a:xfrm>
            </p:grpSpPr>
            <p:sp>
              <p:nvSpPr>
                <p:cNvPr id="98" name="TextBox 97"/>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9" name="TextBox 98"/>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spTree>
    <p:extLst>
      <p:ext uri="{BB962C8B-B14F-4D97-AF65-F5344CB8AC3E}">
        <p14:creationId xmlns:p14="http://schemas.microsoft.com/office/powerpoint/2010/main" val="12307265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93" y="996600"/>
            <a:ext cx="9289694" cy="584776"/>
          </a:xfrm>
          <a:prstGeom prst="rect">
            <a:avLst/>
          </a:prstGeom>
        </p:spPr>
        <p:txBody>
          <a:bodyPr wrap="square">
            <a:spAutoFit/>
          </a:bodyPr>
          <a:lstStyle/>
          <a:p>
            <a:r>
              <a:rPr lang="en-US" sz="3200" dirty="0" smtClean="0"/>
              <a:t>C</a:t>
            </a:r>
            <a:r>
              <a:rPr lang="en-US" sz="3200" baseline="-25000" dirty="0" smtClean="0"/>
              <a:t>n+1   </a:t>
            </a:r>
            <a:r>
              <a:rPr lang="en-US" sz="3200" dirty="0" smtClean="0">
                <a:sym typeface="Wingdings"/>
              </a:rPr>
              <a:t>   </a:t>
            </a:r>
            <a:r>
              <a:rPr lang="en-US" sz="3200" dirty="0" err="1" smtClean="0"/>
              <a:t>C</a:t>
            </a:r>
            <a:r>
              <a:rPr lang="en-US" sz="3200" baseline="-25000" dirty="0" err="1" smtClean="0"/>
              <a:t>n</a:t>
            </a:r>
            <a:r>
              <a:rPr lang="en-US" sz="3200" baseline="-25000" dirty="0" smtClean="0"/>
              <a:t>   </a:t>
            </a:r>
            <a:r>
              <a:rPr lang="en-US" sz="3200" dirty="0" smtClean="0">
                <a:sym typeface="Wingdings"/>
              </a:rPr>
              <a:t>   </a:t>
            </a:r>
            <a:r>
              <a:rPr lang="en-US" sz="3200" dirty="0" smtClean="0"/>
              <a:t>C</a:t>
            </a:r>
            <a:r>
              <a:rPr lang="en-US" sz="3200" baseline="-25000" dirty="0" smtClean="0"/>
              <a:t>n-1   </a:t>
            </a:r>
            <a:r>
              <a:rPr lang="en-US" sz="3200" dirty="0" smtClean="0">
                <a:sym typeface="Wingdings"/>
              </a:rPr>
              <a:t>. . .</a:t>
            </a:r>
            <a:r>
              <a:rPr lang="en-US" sz="3200" baseline="-25000" dirty="0" smtClean="0"/>
              <a:t> </a:t>
            </a:r>
            <a:r>
              <a:rPr lang="en-US" sz="3200" dirty="0" smtClean="0">
                <a:sym typeface="Wingdings"/>
              </a:rPr>
              <a:t>   </a:t>
            </a:r>
            <a:r>
              <a:rPr lang="en-US" sz="3200" dirty="0" smtClean="0"/>
              <a:t>C</a:t>
            </a:r>
            <a:r>
              <a:rPr lang="en-US" sz="3200" baseline="-25000" dirty="0"/>
              <a:t>2</a:t>
            </a:r>
            <a:r>
              <a:rPr lang="en-US" sz="3200" baseline="-25000" dirty="0" smtClean="0"/>
              <a:t>   </a:t>
            </a:r>
            <a:r>
              <a:rPr lang="en-US" sz="3200" dirty="0" smtClean="0">
                <a:sym typeface="Wingdings"/>
              </a:rPr>
              <a:t>   </a:t>
            </a:r>
            <a:r>
              <a:rPr lang="en-US" sz="3200" dirty="0" smtClean="0"/>
              <a:t>C</a:t>
            </a:r>
            <a:r>
              <a:rPr lang="en-US" sz="3200" baseline="-25000" dirty="0" smtClean="0"/>
              <a:t>1   </a:t>
            </a:r>
            <a:r>
              <a:rPr lang="en-US" sz="3200" dirty="0" smtClean="0">
                <a:sym typeface="Wingdings"/>
              </a:rPr>
              <a:t>   </a:t>
            </a:r>
            <a:r>
              <a:rPr lang="en-US" sz="3200" dirty="0" smtClean="0"/>
              <a:t>C</a:t>
            </a:r>
            <a:r>
              <a:rPr lang="en-US" sz="3200" baseline="-25000" dirty="0" smtClean="0"/>
              <a:t>0   </a:t>
            </a:r>
            <a:r>
              <a:rPr lang="en-US" sz="3200" dirty="0" smtClean="0">
                <a:sym typeface="Wingdings"/>
              </a:rPr>
              <a:t>   0</a:t>
            </a:r>
          </a:p>
        </p:txBody>
      </p:sp>
      <p:grpSp>
        <p:nvGrpSpPr>
          <p:cNvPr id="24" name="Group 23"/>
          <p:cNvGrpSpPr/>
          <p:nvPr/>
        </p:nvGrpSpPr>
        <p:grpSpPr>
          <a:xfrm>
            <a:off x="1026219" y="2367620"/>
            <a:ext cx="7576500" cy="2160591"/>
            <a:chOff x="112723" y="3602667"/>
            <a:chExt cx="7576500" cy="2160591"/>
          </a:xfrm>
        </p:grpSpPr>
        <p:sp>
          <p:nvSpPr>
            <p:cNvPr id="25" name="Rectangle 24"/>
            <p:cNvSpPr/>
            <p:nvPr/>
          </p:nvSpPr>
          <p:spPr>
            <a:xfrm>
              <a:off x="112723" y="3602667"/>
              <a:ext cx="7576500" cy="2160591"/>
            </a:xfrm>
            <a:prstGeom prst="rect">
              <a:avLst/>
            </a:prstGeom>
          </p:spPr>
          <p:txBody>
            <a:bodyPr wrap="square">
              <a:spAutoFit/>
            </a:bodyPr>
            <a:lstStyle/>
            <a:p>
              <a:r>
                <a:rPr lang="en-US" sz="3200" dirty="0" err="1" smtClean="0">
                  <a:sym typeface="Wingdings"/>
                </a:rPr>
                <a:t>H</a:t>
              </a:r>
              <a:r>
                <a:rPr lang="en-US" sz="3200" baseline="-25000" dirty="0" err="1">
                  <a:sym typeface="Wingdings"/>
                </a:rPr>
                <a:t>n</a:t>
              </a:r>
              <a:r>
                <a:rPr lang="en-US" sz="3200" dirty="0" smtClean="0">
                  <a:sym typeface="Wingdings"/>
                </a:rPr>
                <a:t> = Z</a:t>
              </a:r>
              <a:r>
                <a:rPr lang="en-US" sz="3200" baseline="-25000" dirty="0">
                  <a:sym typeface="Wingdings"/>
                </a:rPr>
                <a:t>n</a:t>
              </a:r>
              <a:r>
                <a:rPr lang="en-US" sz="3200" dirty="0" smtClean="0">
                  <a:sym typeface="Wingdings"/>
                </a:rPr>
                <a:t>/</a:t>
              </a:r>
              <a:r>
                <a:rPr lang="en-US" sz="3200" dirty="0" err="1" smtClean="0"/>
                <a:t>B</a:t>
              </a:r>
              <a:r>
                <a:rPr lang="en-US" sz="3200" baseline="-25000" dirty="0" err="1"/>
                <a:t>n</a:t>
              </a:r>
              <a:r>
                <a:rPr lang="en-US" sz="3200" dirty="0" smtClean="0"/>
                <a:t> = (kernel of      )/ (image of         )</a:t>
              </a:r>
            </a:p>
            <a:p>
              <a:endParaRPr lang="en-US" sz="3200" dirty="0"/>
            </a:p>
            <a:p>
              <a:r>
                <a:rPr lang="en-US" sz="3200" dirty="0" smtClean="0"/>
                <a:t>	</a:t>
              </a:r>
              <a:r>
                <a:rPr lang="en-US" sz="3200" dirty="0"/>
                <a:t> </a:t>
              </a:r>
              <a:r>
                <a:rPr lang="en-US" sz="3200" dirty="0" smtClean="0"/>
                <a:t>	       cycles</a:t>
              </a:r>
              <a:r>
                <a:rPr lang="en-US" sz="3200" baseline="-25000" dirty="0" smtClean="0"/>
                <a:t>       </a:t>
              </a:r>
            </a:p>
            <a:p>
              <a:pPr>
                <a:lnSpc>
                  <a:spcPct val="120000"/>
                </a:lnSpc>
              </a:pPr>
              <a:r>
                <a:rPr lang="en-US" sz="3200" dirty="0"/>
                <a:t>	 </a:t>
              </a:r>
              <a:r>
                <a:rPr lang="en-US" sz="3200" dirty="0" smtClean="0"/>
                <a:t>            boundaries</a:t>
              </a:r>
              <a:endParaRPr lang="en-US" sz="3200" baseline="-25000" dirty="0" smtClean="0"/>
            </a:p>
          </p:txBody>
        </p:sp>
        <p:cxnSp>
          <p:nvCxnSpPr>
            <p:cNvPr id="26" name="Straight Connector 25"/>
            <p:cNvCxnSpPr/>
            <p:nvPr/>
          </p:nvCxnSpPr>
          <p:spPr>
            <a:xfrm flipV="1">
              <a:off x="2313721" y="5201123"/>
              <a:ext cx="1857401"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2592050" y="3626632"/>
            <a:ext cx="521893" cy="584776"/>
          </a:xfrm>
          <a:prstGeom prst="rect">
            <a:avLst/>
          </a:prstGeom>
          <a:noFill/>
        </p:spPr>
        <p:txBody>
          <a:bodyPr wrap="square" rtlCol="0">
            <a:spAutoFit/>
          </a:bodyPr>
          <a:lstStyle/>
          <a:p>
            <a:r>
              <a:rPr lang="en-US" sz="3200" dirty="0" smtClean="0"/>
              <a:t>=</a:t>
            </a:r>
            <a:endParaRPr lang="en-US" sz="3200" dirty="0"/>
          </a:p>
        </p:txBody>
      </p:sp>
      <p:grpSp>
        <p:nvGrpSpPr>
          <p:cNvPr id="10" name="Group 9"/>
          <p:cNvGrpSpPr/>
          <p:nvPr/>
        </p:nvGrpSpPr>
        <p:grpSpPr>
          <a:xfrm>
            <a:off x="681195" y="564593"/>
            <a:ext cx="871219" cy="649224"/>
            <a:chOff x="793734" y="564593"/>
            <a:chExt cx="871219" cy="649224"/>
          </a:xfrm>
        </p:grpSpPr>
        <p:pic>
          <p:nvPicPr>
            <p:cNvPr id="33" name="Picture 32"/>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9" name="Rectangle 8"/>
            <p:cNvSpPr/>
            <p:nvPr/>
          </p:nvSpPr>
          <p:spPr>
            <a:xfrm>
              <a:off x="1061637" y="729500"/>
              <a:ext cx="603316" cy="420628"/>
            </a:xfrm>
            <a:prstGeom prst="rect">
              <a:avLst/>
            </a:prstGeom>
          </p:spPr>
          <p:txBody>
            <a:bodyPr wrap="none">
              <a:spAutoFit/>
            </a:bodyPr>
            <a:lstStyle/>
            <a:p>
              <a:r>
                <a:rPr lang="en-US" sz="3200" baseline="-25000" dirty="0"/>
                <a:t>n</a:t>
              </a:r>
              <a:r>
                <a:rPr lang="en-US" sz="3200" baseline="-25000" dirty="0" smtClean="0"/>
                <a:t>+1</a:t>
              </a:r>
              <a:endParaRPr lang="en-US" sz="3200" dirty="0"/>
            </a:p>
          </p:txBody>
        </p:sp>
      </p:grpSp>
      <p:grpSp>
        <p:nvGrpSpPr>
          <p:cNvPr id="35" name="Group 34"/>
          <p:cNvGrpSpPr/>
          <p:nvPr/>
        </p:nvGrpSpPr>
        <p:grpSpPr>
          <a:xfrm>
            <a:off x="7271992" y="2296779"/>
            <a:ext cx="871219" cy="649224"/>
            <a:chOff x="793734" y="564593"/>
            <a:chExt cx="871219" cy="649224"/>
          </a:xfrm>
        </p:grpSpPr>
        <p:pic>
          <p:nvPicPr>
            <p:cNvPr id="36" name="Picture 35"/>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37" name="Rectangle 36"/>
            <p:cNvSpPr/>
            <p:nvPr/>
          </p:nvSpPr>
          <p:spPr>
            <a:xfrm>
              <a:off x="1061637" y="729500"/>
              <a:ext cx="603316" cy="420628"/>
            </a:xfrm>
            <a:prstGeom prst="rect">
              <a:avLst/>
            </a:prstGeom>
          </p:spPr>
          <p:txBody>
            <a:bodyPr wrap="none">
              <a:spAutoFit/>
            </a:bodyPr>
            <a:lstStyle/>
            <a:p>
              <a:r>
                <a:rPr lang="en-US" sz="3200" baseline="-25000" dirty="0" smtClean="0"/>
                <a:t>n+1</a:t>
              </a:r>
              <a:endParaRPr lang="en-US" sz="3200" dirty="0"/>
            </a:p>
          </p:txBody>
        </p:sp>
      </p:grpSp>
      <p:grpSp>
        <p:nvGrpSpPr>
          <p:cNvPr id="38" name="Group 37"/>
          <p:cNvGrpSpPr/>
          <p:nvPr/>
        </p:nvGrpSpPr>
        <p:grpSpPr>
          <a:xfrm>
            <a:off x="4764171" y="2296779"/>
            <a:ext cx="596305" cy="649224"/>
            <a:chOff x="793734" y="564593"/>
            <a:chExt cx="596305" cy="649224"/>
          </a:xfrm>
        </p:grpSpPr>
        <p:pic>
          <p:nvPicPr>
            <p:cNvPr id="39" name="Picture 38"/>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40" name="Rectangle 39"/>
            <p:cNvSpPr/>
            <p:nvPr/>
          </p:nvSpPr>
          <p:spPr>
            <a:xfrm>
              <a:off x="1061637" y="729500"/>
              <a:ext cx="328402" cy="420628"/>
            </a:xfrm>
            <a:prstGeom prst="rect">
              <a:avLst/>
            </a:prstGeom>
          </p:spPr>
          <p:txBody>
            <a:bodyPr wrap="none">
              <a:spAutoFit/>
            </a:bodyPr>
            <a:lstStyle/>
            <a:p>
              <a:r>
                <a:rPr lang="en-US" sz="3200" baseline="-25000" dirty="0"/>
                <a:t>n</a:t>
              </a:r>
              <a:endParaRPr lang="en-US" sz="3200" dirty="0"/>
            </a:p>
          </p:txBody>
        </p:sp>
      </p:grpSp>
      <p:grpSp>
        <p:nvGrpSpPr>
          <p:cNvPr id="44" name="Group 43"/>
          <p:cNvGrpSpPr/>
          <p:nvPr/>
        </p:nvGrpSpPr>
        <p:grpSpPr>
          <a:xfrm>
            <a:off x="2043976" y="564593"/>
            <a:ext cx="596305" cy="649224"/>
            <a:chOff x="793734" y="564593"/>
            <a:chExt cx="596305" cy="649224"/>
          </a:xfrm>
        </p:grpSpPr>
        <p:pic>
          <p:nvPicPr>
            <p:cNvPr id="45" name="Picture 44"/>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46" name="Rectangle 45"/>
            <p:cNvSpPr/>
            <p:nvPr/>
          </p:nvSpPr>
          <p:spPr>
            <a:xfrm>
              <a:off x="1061637" y="729500"/>
              <a:ext cx="328402" cy="420628"/>
            </a:xfrm>
            <a:prstGeom prst="rect">
              <a:avLst/>
            </a:prstGeom>
          </p:spPr>
          <p:txBody>
            <a:bodyPr wrap="none">
              <a:spAutoFit/>
            </a:bodyPr>
            <a:lstStyle/>
            <a:p>
              <a:r>
                <a:rPr lang="en-US" sz="3200" baseline="-25000" dirty="0"/>
                <a:t>n</a:t>
              </a:r>
              <a:endParaRPr lang="en-US" sz="3200" dirty="0"/>
            </a:p>
          </p:txBody>
        </p:sp>
      </p:grpSp>
      <p:grpSp>
        <p:nvGrpSpPr>
          <p:cNvPr id="47" name="Group 46"/>
          <p:cNvGrpSpPr/>
          <p:nvPr/>
        </p:nvGrpSpPr>
        <p:grpSpPr>
          <a:xfrm>
            <a:off x="5639383" y="564593"/>
            <a:ext cx="591229" cy="649224"/>
            <a:chOff x="793734" y="564593"/>
            <a:chExt cx="591229" cy="649224"/>
          </a:xfrm>
        </p:grpSpPr>
        <p:pic>
          <p:nvPicPr>
            <p:cNvPr id="48" name="Picture 47"/>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49" name="Rectangle 48"/>
            <p:cNvSpPr/>
            <p:nvPr/>
          </p:nvSpPr>
          <p:spPr>
            <a:xfrm>
              <a:off x="1061637" y="729500"/>
              <a:ext cx="323326" cy="420628"/>
            </a:xfrm>
            <a:prstGeom prst="rect">
              <a:avLst/>
            </a:prstGeom>
          </p:spPr>
          <p:txBody>
            <a:bodyPr wrap="none">
              <a:spAutoFit/>
            </a:bodyPr>
            <a:lstStyle/>
            <a:p>
              <a:r>
                <a:rPr lang="en-US" sz="3200" baseline="-25000" dirty="0" smtClean="0"/>
                <a:t>2</a:t>
              </a:r>
              <a:endParaRPr lang="en-US" sz="3200" dirty="0"/>
            </a:p>
          </p:txBody>
        </p:sp>
      </p:grpSp>
      <p:grpSp>
        <p:nvGrpSpPr>
          <p:cNvPr id="50" name="Group 49"/>
          <p:cNvGrpSpPr/>
          <p:nvPr/>
        </p:nvGrpSpPr>
        <p:grpSpPr>
          <a:xfrm>
            <a:off x="6836812" y="564593"/>
            <a:ext cx="591229" cy="649224"/>
            <a:chOff x="793734" y="564593"/>
            <a:chExt cx="591229" cy="649224"/>
          </a:xfrm>
        </p:grpSpPr>
        <p:pic>
          <p:nvPicPr>
            <p:cNvPr id="51" name="Picture 50"/>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52" name="Rectangle 51"/>
            <p:cNvSpPr/>
            <p:nvPr/>
          </p:nvSpPr>
          <p:spPr>
            <a:xfrm>
              <a:off x="1061637" y="729500"/>
              <a:ext cx="323326" cy="420628"/>
            </a:xfrm>
            <a:prstGeom prst="rect">
              <a:avLst/>
            </a:prstGeom>
          </p:spPr>
          <p:txBody>
            <a:bodyPr wrap="none">
              <a:spAutoFit/>
            </a:bodyPr>
            <a:lstStyle/>
            <a:p>
              <a:r>
                <a:rPr lang="en-US" sz="3200" baseline="-25000" dirty="0" smtClean="0"/>
                <a:t>1</a:t>
              </a:r>
              <a:endParaRPr lang="en-US" sz="3200" dirty="0"/>
            </a:p>
          </p:txBody>
        </p:sp>
      </p:grpSp>
      <p:grpSp>
        <p:nvGrpSpPr>
          <p:cNvPr id="53" name="Group 52"/>
          <p:cNvGrpSpPr/>
          <p:nvPr/>
        </p:nvGrpSpPr>
        <p:grpSpPr>
          <a:xfrm>
            <a:off x="8028537" y="564593"/>
            <a:ext cx="591229" cy="649224"/>
            <a:chOff x="793734" y="564593"/>
            <a:chExt cx="591229" cy="649224"/>
          </a:xfrm>
        </p:grpSpPr>
        <p:pic>
          <p:nvPicPr>
            <p:cNvPr id="54" name="Picture 53"/>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55" name="Rectangle 54"/>
            <p:cNvSpPr/>
            <p:nvPr/>
          </p:nvSpPr>
          <p:spPr>
            <a:xfrm>
              <a:off x="1061637" y="729500"/>
              <a:ext cx="323326" cy="420628"/>
            </a:xfrm>
            <a:prstGeom prst="rect">
              <a:avLst/>
            </a:prstGeom>
          </p:spPr>
          <p:txBody>
            <a:bodyPr wrap="none">
              <a:spAutoFit/>
            </a:bodyPr>
            <a:lstStyle/>
            <a:p>
              <a:r>
                <a:rPr lang="en-US" sz="3200" baseline="-25000" dirty="0" smtClean="0"/>
                <a:t>0</a:t>
              </a:r>
              <a:endParaRPr lang="en-US" sz="3200" dirty="0"/>
            </a:p>
          </p:txBody>
        </p:sp>
      </p:grpSp>
      <p:grpSp>
        <p:nvGrpSpPr>
          <p:cNvPr id="29" name="Group 28"/>
          <p:cNvGrpSpPr/>
          <p:nvPr/>
        </p:nvGrpSpPr>
        <p:grpSpPr>
          <a:xfrm>
            <a:off x="167852" y="4265711"/>
            <a:ext cx="2932737" cy="2510394"/>
            <a:chOff x="643130" y="3761860"/>
            <a:chExt cx="2932737" cy="2510394"/>
          </a:xfrm>
        </p:grpSpPr>
        <p:sp>
          <p:nvSpPr>
            <p:cNvPr id="30" name="TextBox 29"/>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a:t>2</a:t>
              </a:r>
            </a:p>
          </p:txBody>
        </p:sp>
        <p:grpSp>
          <p:nvGrpSpPr>
            <p:cNvPr id="31" name="Group 30"/>
            <p:cNvGrpSpPr/>
            <p:nvPr/>
          </p:nvGrpSpPr>
          <p:grpSpPr>
            <a:xfrm>
              <a:off x="643130" y="4321013"/>
              <a:ext cx="2932737" cy="1951241"/>
              <a:chOff x="643130" y="4321013"/>
              <a:chExt cx="2932737" cy="1951241"/>
            </a:xfrm>
          </p:grpSpPr>
          <p:cxnSp>
            <p:nvCxnSpPr>
              <p:cNvPr id="32" name="Straight Connector 31"/>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Isosceles Triangle 42"/>
              <p:cNvSpPr/>
              <p:nvPr/>
            </p:nvSpPr>
            <p:spPr>
              <a:xfrm>
                <a:off x="1221807" y="4413869"/>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Oval 55"/>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Oval 56"/>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Oval 57"/>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62" name="TextBox 61"/>
              <p:cNvSpPr txBox="1"/>
              <p:nvPr/>
            </p:nvSpPr>
            <p:spPr>
              <a:xfrm>
                <a:off x="1081404" y="4747702"/>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63" name="TextBox 62"/>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64" name="Group 63"/>
              <p:cNvGrpSpPr/>
              <p:nvPr/>
            </p:nvGrpSpPr>
            <p:grpSpPr>
              <a:xfrm>
                <a:off x="643130" y="5427877"/>
                <a:ext cx="2932737" cy="584776"/>
                <a:chOff x="643130" y="5427877"/>
                <a:chExt cx="2932737" cy="584776"/>
              </a:xfrm>
            </p:grpSpPr>
            <p:sp>
              <p:nvSpPr>
                <p:cNvPr id="65" name="TextBox 64"/>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66" name="TextBox 65"/>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sp>
        <p:nvSpPr>
          <p:cNvPr id="5" name="Freeform 4"/>
          <p:cNvSpPr/>
          <p:nvPr/>
        </p:nvSpPr>
        <p:spPr>
          <a:xfrm>
            <a:off x="3442855" y="4619834"/>
            <a:ext cx="2015836" cy="1620982"/>
          </a:xfrm>
          <a:custGeom>
            <a:avLst/>
            <a:gdLst>
              <a:gd name="connsiteX0" fmla="*/ 249381 w 2015836"/>
              <a:gd name="connsiteY0" fmla="*/ 1620982 h 1620982"/>
              <a:gd name="connsiteX1" fmla="*/ 0 w 2015836"/>
              <a:gd name="connsiteY1" fmla="*/ 374073 h 1620982"/>
              <a:gd name="connsiteX2" fmla="*/ 1163781 w 2015836"/>
              <a:gd name="connsiteY2" fmla="*/ 644236 h 1620982"/>
              <a:gd name="connsiteX3" fmla="*/ 1849581 w 2015836"/>
              <a:gd name="connsiteY3" fmla="*/ 0 h 1620982"/>
              <a:gd name="connsiteX4" fmla="*/ 2015836 w 2015836"/>
              <a:gd name="connsiteY4" fmla="*/ 1558636 h 1620982"/>
              <a:gd name="connsiteX5" fmla="*/ 706581 w 2015836"/>
              <a:gd name="connsiteY5" fmla="*/ 1163782 h 1620982"/>
              <a:gd name="connsiteX6" fmla="*/ 249381 w 2015836"/>
              <a:gd name="connsiteY6" fmla="*/ 1620982 h 162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5836" h="1620982">
                <a:moveTo>
                  <a:pt x="249381" y="1620982"/>
                </a:moveTo>
                <a:lnTo>
                  <a:pt x="0" y="374073"/>
                </a:lnTo>
                <a:lnTo>
                  <a:pt x="1163781" y="644236"/>
                </a:lnTo>
                <a:lnTo>
                  <a:pt x="1849581" y="0"/>
                </a:lnTo>
                <a:lnTo>
                  <a:pt x="2015836" y="1558636"/>
                </a:lnTo>
                <a:lnTo>
                  <a:pt x="706581" y="1163782"/>
                </a:lnTo>
                <a:lnTo>
                  <a:pt x="249381" y="1620982"/>
                </a:lnTo>
                <a:close/>
              </a:path>
            </a:pathLst>
          </a:custGeom>
          <a:solidFill>
            <a:schemeClr val="tx2">
              <a:lumMod val="40000"/>
              <a:lumOff val="60000"/>
            </a:schemeClr>
          </a:solid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6165273" y="4724400"/>
            <a:ext cx="2161309" cy="1662545"/>
          </a:xfrm>
          <a:custGeom>
            <a:avLst/>
            <a:gdLst>
              <a:gd name="connsiteX0" fmla="*/ 290945 w 2161309"/>
              <a:gd name="connsiteY0" fmla="*/ 893618 h 1662545"/>
              <a:gd name="connsiteX1" fmla="*/ 0 w 2161309"/>
              <a:gd name="connsiteY1" fmla="*/ 0 h 1662545"/>
              <a:gd name="connsiteX2" fmla="*/ 872836 w 2161309"/>
              <a:gd name="connsiteY2" fmla="*/ 20782 h 1662545"/>
              <a:gd name="connsiteX3" fmla="*/ 1288472 w 2161309"/>
              <a:gd name="connsiteY3" fmla="*/ 852055 h 1662545"/>
              <a:gd name="connsiteX4" fmla="*/ 2161309 w 2161309"/>
              <a:gd name="connsiteY4" fmla="*/ 498764 h 1662545"/>
              <a:gd name="connsiteX5" fmla="*/ 1891145 w 2161309"/>
              <a:gd name="connsiteY5" fmla="*/ 1641764 h 1662545"/>
              <a:gd name="connsiteX6" fmla="*/ 644236 w 2161309"/>
              <a:gd name="connsiteY6" fmla="*/ 1662545 h 1662545"/>
              <a:gd name="connsiteX7" fmla="*/ 1080654 w 2161309"/>
              <a:gd name="connsiteY7" fmla="*/ 1039091 h 1662545"/>
              <a:gd name="connsiteX8" fmla="*/ 290945 w 2161309"/>
              <a:gd name="connsiteY8" fmla="*/ 893618 h 166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309" h="1662545">
                <a:moveTo>
                  <a:pt x="290945" y="893618"/>
                </a:moveTo>
                <a:lnTo>
                  <a:pt x="0" y="0"/>
                </a:lnTo>
                <a:lnTo>
                  <a:pt x="872836" y="20782"/>
                </a:lnTo>
                <a:lnTo>
                  <a:pt x="1288472" y="852055"/>
                </a:lnTo>
                <a:lnTo>
                  <a:pt x="2161309" y="498764"/>
                </a:lnTo>
                <a:lnTo>
                  <a:pt x="1891145" y="1641764"/>
                </a:lnTo>
                <a:lnTo>
                  <a:pt x="644236" y="1662545"/>
                </a:lnTo>
                <a:lnTo>
                  <a:pt x="1080654" y="1039091"/>
                </a:lnTo>
                <a:lnTo>
                  <a:pt x="290945" y="893618"/>
                </a:lnTo>
                <a:close/>
              </a:path>
            </a:pathLst>
          </a:cu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6664036" y="3519055"/>
            <a:ext cx="997528" cy="872836"/>
          </a:xfrm>
          <a:custGeom>
            <a:avLst/>
            <a:gdLst>
              <a:gd name="connsiteX0" fmla="*/ 0 w 997528"/>
              <a:gd name="connsiteY0" fmla="*/ 0 h 872836"/>
              <a:gd name="connsiteX1" fmla="*/ 145473 w 997528"/>
              <a:gd name="connsiteY1" fmla="*/ 561109 h 872836"/>
              <a:gd name="connsiteX2" fmla="*/ 893619 w 997528"/>
              <a:gd name="connsiteY2" fmla="*/ 872836 h 872836"/>
              <a:gd name="connsiteX3" fmla="*/ 997528 w 997528"/>
              <a:gd name="connsiteY3" fmla="*/ 103909 h 872836"/>
              <a:gd name="connsiteX4" fmla="*/ 0 w 997528"/>
              <a:gd name="connsiteY4" fmla="*/ 0 h 87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8" h="872836">
                <a:moveTo>
                  <a:pt x="0" y="0"/>
                </a:moveTo>
                <a:lnTo>
                  <a:pt x="145473" y="561109"/>
                </a:lnTo>
                <a:lnTo>
                  <a:pt x="893619" y="872836"/>
                </a:lnTo>
                <a:lnTo>
                  <a:pt x="997528" y="103909"/>
                </a:lnTo>
                <a:lnTo>
                  <a:pt x="0" y="0"/>
                </a:lnTo>
                <a:close/>
              </a:path>
            </a:pathLst>
          </a:custGeom>
          <a:solidFill>
            <a:schemeClr val="tx2">
              <a:lumMod val="40000"/>
              <a:lumOff val="60000"/>
            </a:schemeClr>
          </a:solid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rot="21386172">
            <a:off x="7536873" y="3588327"/>
            <a:ext cx="831272" cy="946811"/>
          </a:xfrm>
          <a:custGeom>
            <a:avLst/>
            <a:gdLst>
              <a:gd name="connsiteX0" fmla="*/ 145472 w 831272"/>
              <a:gd name="connsiteY0" fmla="*/ 20782 h 976745"/>
              <a:gd name="connsiteX1" fmla="*/ 831272 w 831272"/>
              <a:gd name="connsiteY1" fmla="*/ 0 h 976745"/>
              <a:gd name="connsiteX2" fmla="*/ 540327 w 831272"/>
              <a:gd name="connsiteY2" fmla="*/ 415636 h 976745"/>
              <a:gd name="connsiteX3" fmla="*/ 644236 w 831272"/>
              <a:gd name="connsiteY3" fmla="*/ 976745 h 976745"/>
              <a:gd name="connsiteX4" fmla="*/ 0 w 831272"/>
              <a:gd name="connsiteY4" fmla="*/ 831273 h 976745"/>
              <a:gd name="connsiteX5" fmla="*/ 145472 w 831272"/>
              <a:gd name="connsiteY5" fmla="*/ 20782 h 97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272" h="976745">
                <a:moveTo>
                  <a:pt x="145472" y="20782"/>
                </a:moveTo>
                <a:lnTo>
                  <a:pt x="831272" y="0"/>
                </a:lnTo>
                <a:lnTo>
                  <a:pt x="540327" y="415636"/>
                </a:lnTo>
                <a:lnTo>
                  <a:pt x="644236" y="976745"/>
                </a:lnTo>
                <a:lnTo>
                  <a:pt x="0" y="831273"/>
                </a:lnTo>
                <a:lnTo>
                  <a:pt x="145472" y="20782"/>
                </a:lnTo>
                <a:close/>
              </a:path>
            </a:pathLst>
          </a:cu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780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73341" b="-4022"/>
          <a:stretch/>
        </p:blipFill>
        <p:spPr>
          <a:xfrm>
            <a:off x="5812079" y="3259386"/>
            <a:ext cx="3166261" cy="2103120"/>
          </a:xfrm>
          <a:prstGeom prst="rect">
            <a:avLst/>
          </a:prstGeom>
        </p:spPr>
      </p:pic>
      <p:pic>
        <p:nvPicPr>
          <p:cNvPr id="7" name="Picture 6"/>
          <p:cNvPicPr>
            <a:picLocks noChangeAspect="1"/>
          </p:cNvPicPr>
          <p:nvPr/>
        </p:nvPicPr>
        <p:blipFill rotWithShape="1">
          <a:blip r:embed="rId2"/>
          <a:srcRect l="17416" t="6710" r="17316" b="74614"/>
          <a:stretch/>
        </p:blipFill>
        <p:spPr>
          <a:xfrm>
            <a:off x="7002325" y="882099"/>
            <a:ext cx="2066544" cy="1280160"/>
          </a:xfrm>
          <a:prstGeom prst="rect">
            <a:avLst/>
          </a:prstGeom>
        </p:spPr>
      </p:pic>
      <p:sp>
        <p:nvSpPr>
          <p:cNvPr id="3" name="Rectangle 2"/>
          <p:cNvSpPr/>
          <p:nvPr/>
        </p:nvSpPr>
        <p:spPr>
          <a:xfrm>
            <a:off x="151855" y="174609"/>
            <a:ext cx="8917014" cy="6058046"/>
          </a:xfrm>
          <a:prstGeom prst="rect">
            <a:avLst/>
          </a:prstGeom>
        </p:spPr>
        <p:txBody>
          <a:bodyPr wrap="square" lIns="91419" tIns="45709" rIns="91419" bIns="45709">
            <a:spAutoFit/>
          </a:bodyPr>
          <a:lstStyle/>
          <a:p>
            <a:r>
              <a:rPr lang="en-US" sz="2800" dirty="0" smtClean="0"/>
              <a:t>Three key ideas of topology that make extracting of patterns via shape possible. </a:t>
            </a:r>
          </a:p>
          <a:p>
            <a:endParaRPr lang="en-US" sz="3000" dirty="0"/>
          </a:p>
          <a:p>
            <a:pPr marL="111125"/>
            <a:r>
              <a:rPr lang="en-US" sz="3000" i="1" dirty="0" smtClean="0"/>
              <a:t>1.)  coordinate free</a:t>
            </a:r>
            <a:r>
              <a:rPr lang="en-US" sz="3000" dirty="0" smtClean="0"/>
              <a:t>. </a:t>
            </a:r>
            <a:endParaRPr lang="en-US" sz="3000" dirty="0"/>
          </a:p>
          <a:p>
            <a:pPr marL="566738" indent="-222250">
              <a:buFont typeface="Arial"/>
              <a:buChar char="•"/>
            </a:pPr>
            <a:r>
              <a:rPr lang="en-US" sz="3000" dirty="0" smtClean="0"/>
              <a:t>No dependence on the coordinate system chosen. </a:t>
            </a:r>
          </a:p>
          <a:p>
            <a:pPr marL="566738" indent="-222250">
              <a:buFont typeface="Arial"/>
              <a:buChar char="•"/>
            </a:pPr>
            <a:r>
              <a:rPr lang="en-US" sz="3000" dirty="0" smtClean="0"/>
              <a:t>Can compare data derived from different platforms</a:t>
            </a:r>
          </a:p>
          <a:p>
            <a:pPr marL="566738" indent="-222250">
              <a:buFont typeface="Arial"/>
              <a:buChar char="•"/>
            </a:pPr>
            <a:endParaRPr lang="en-US" sz="3000" dirty="0" smtClean="0"/>
          </a:p>
          <a:p>
            <a:pPr marL="111125"/>
            <a:r>
              <a:rPr lang="en-US" sz="2800" i="1" dirty="0" smtClean="0"/>
              <a:t>2</a:t>
            </a:r>
            <a:r>
              <a:rPr lang="en-US" sz="2800" i="1" dirty="0"/>
              <a:t>.) invariant under “small” deformations</a:t>
            </a:r>
            <a:r>
              <a:rPr lang="en-US" sz="2800" dirty="0"/>
              <a:t>. </a:t>
            </a:r>
          </a:p>
          <a:p>
            <a:pPr marL="566738" indent="-222250">
              <a:buFont typeface="Arial"/>
              <a:buChar char="•"/>
            </a:pPr>
            <a:r>
              <a:rPr lang="en-US" sz="2800" dirty="0"/>
              <a:t> less sensitive to noise</a:t>
            </a:r>
          </a:p>
          <a:p>
            <a:pPr marL="566738" indent="-222250">
              <a:buFont typeface="Arial"/>
              <a:buChar char="•"/>
            </a:pPr>
            <a:endParaRPr lang="en-US" sz="3000" dirty="0" smtClean="0"/>
          </a:p>
          <a:p>
            <a:pPr marL="111125"/>
            <a:r>
              <a:rPr lang="en-US" sz="2800" i="1" dirty="0"/>
              <a:t>3.)  compressed representations of shapes</a:t>
            </a:r>
            <a:r>
              <a:rPr lang="en-US" sz="2800" dirty="0"/>
              <a:t>. </a:t>
            </a:r>
            <a:endParaRPr lang="en-US" sz="1400" dirty="0"/>
          </a:p>
          <a:p>
            <a:pPr marL="566738" indent="-222250">
              <a:buFont typeface="Arial"/>
              <a:buChar char="•"/>
            </a:pPr>
            <a:r>
              <a:rPr lang="en-US" sz="2800" dirty="0"/>
              <a:t>Input:  dataset with thousands of points</a:t>
            </a:r>
          </a:p>
          <a:p>
            <a:pPr marL="566738" indent="-222250">
              <a:buFont typeface="Arial"/>
              <a:buChar char="•"/>
            </a:pPr>
            <a:r>
              <a:rPr lang="en-US" sz="2800" dirty="0"/>
              <a:t>Output: network with </a:t>
            </a:r>
            <a:r>
              <a:rPr lang="en-US" sz="2800" dirty="0" smtClean="0"/>
              <a:t>13 </a:t>
            </a:r>
            <a:r>
              <a:rPr lang="en-US" sz="2800" dirty="0"/>
              <a:t>vertices and 12 edges. </a:t>
            </a:r>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4195968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78581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sp>
        <p:nvSpPr>
          <p:cNvPr id="2" name="Rectangle 1"/>
          <p:cNvSpPr/>
          <p:nvPr/>
        </p:nvSpPr>
        <p:spPr>
          <a:xfrm>
            <a:off x="3033696" y="75394"/>
            <a:ext cx="3076608" cy="646331"/>
          </a:xfrm>
          <a:prstGeom prst="rect">
            <a:avLst/>
          </a:prstGeom>
        </p:spPr>
        <p:txBody>
          <a:bodyPr wrap="none">
            <a:spAutoFit/>
          </a:bodyPr>
          <a:lstStyle/>
          <a:p>
            <a:r>
              <a:rPr lang="en-US" sz="3600" dirty="0" err="1"/>
              <a:t>Čech</a:t>
            </a:r>
            <a:r>
              <a:rPr lang="en-US" sz="3600" dirty="0"/>
              <a:t> homology</a:t>
            </a:r>
          </a:p>
        </p:txBody>
      </p:sp>
      <p:sp>
        <p:nvSpPr>
          <p:cNvPr id="9" name="TextBox 8"/>
          <p:cNvSpPr txBox="1"/>
          <p:nvPr/>
        </p:nvSpPr>
        <p:spPr>
          <a:xfrm>
            <a:off x="529193" y="705650"/>
            <a:ext cx="8943347" cy="7253268"/>
          </a:xfrm>
          <a:prstGeom prst="rect">
            <a:avLst/>
          </a:prstGeom>
          <a:noFill/>
        </p:spPr>
        <p:txBody>
          <a:bodyPr wrap="square" rtlCol="0">
            <a:spAutoFit/>
          </a:bodyPr>
          <a:lstStyle/>
          <a:p>
            <a:r>
              <a:rPr lang="en-US" sz="3200" dirty="0" smtClean="0"/>
              <a:t>Given     U   </a:t>
            </a:r>
            <a:r>
              <a:rPr lang="en-US" sz="3200" dirty="0" err="1" smtClean="0"/>
              <a:t>V</a:t>
            </a:r>
            <a:r>
              <a:rPr lang="en-US" sz="3200" baseline="-25000" dirty="0" err="1" smtClean="0">
                <a:latin typeface="Symbol" charset="2"/>
                <a:cs typeface="Symbol" charset="2"/>
              </a:rPr>
              <a:t>a</a:t>
            </a:r>
            <a:r>
              <a:rPr lang="en-US" sz="3200" dirty="0">
                <a:latin typeface="Symbol" charset="2"/>
                <a:cs typeface="Symbol" charset="2"/>
              </a:rPr>
              <a:t> </a:t>
            </a:r>
            <a:r>
              <a:rPr lang="en-US" sz="3200" dirty="0" smtClean="0">
                <a:latin typeface="Symbol" charset="2"/>
                <a:cs typeface="Symbol" charset="2"/>
              </a:rPr>
              <a:t>   </a:t>
            </a:r>
            <a:r>
              <a:rPr lang="en-US" sz="3200" dirty="0" smtClean="0">
                <a:cs typeface="Symbol" charset="2"/>
              </a:rPr>
              <a:t>where</a:t>
            </a:r>
            <a:r>
              <a:rPr lang="en-US" sz="3200" dirty="0" smtClean="0">
                <a:latin typeface="Symbol" charset="2"/>
                <a:cs typeface="Symbol" charset="2"/>
              </a:rPr>
              <a:t>  </a:t>
            </a:r>
            <a:r>
              <a:rPr lang="en-US" sz="3200" dirty="0" err="1" smtClean="0"/>
              <a:t>V</a:t>
            </a:r>
            <a:r>
              <a:rPr lang="en-US" sz="3200" baseline="-25000" dirty="0" err="1" smtClean="0">
                <a:latin typeface="Symbol" charset="2"/>
                <a:cs typeface="Symbol" charset="2"/>
              </a:rPr>
              <a:t>a</a:t>
            </a:r>
            <a:r>
              <a:rPr lang="en-US" sz="3200" dirty="0" smtClean="0">
                <a:latin typeface="Symbol" charset="2"/>
                <a:cs typeface="Symbol" charset="2"/>
              </a:rPr>
              <a:t> </a:t>
            </a:r>
            <a:r>
              <a:rPr lang="en-US" sz="3200" dirty="0" smtClean="0">
                <a:cs typeface="Symbol" charset="2"/>
              </a:rPr>
              <a:t>open for all </a:t>
            </a:r>
            <a:r>
              <a:rPr lang="en-US" sz="3200" dirty="0" smtClean="0">
                <a:latin typeface="Symbol" charset="2"/>
                <a:cs typeface="Symbol" charset="2"/>
              </a:rPr>
              <a:t>a</a:t>
            </a:r>
            <a:r>
              <a:rPr lang="en-US" sz="3200" dirty="0" smtClean="0">
                <a:cs typeface="Symbol" charset="2"/>
              </a:rPr>
              <a:t> </a:t>
            </a:r>
            <a:r>
              <a:rPr lang="en-US" sz="3200" dirty="0">
                <a:cs typeface="Symbol" charset="2"/>
              </a:rPr>
              <a:t>in </a:t>
            </a:r>
            <a:r>
              <a:rPr lang="en-US" sz="3200" dirty="0" smtClean="0">
                <a:cs typeface="Symbol" charset="2"/>
              </a:rPr>
              <a:t>A.</a:t>
            </a:r>
            <a:endParaRPr lang="en-US" sz="3200" baseline="-25000" dirty="0" smtClean="0">
              <a:latin typeface="Symbol" charset="2"/>
              <a:cs typeface="Symbol" charset="2"/>
            </a:endParaRPr>
          </a:p>
          <a:p>
            <a:endParaRPr lang="en-US" sz="3200" dirty="0">
              <a:latin typeface="Symbol" charset="2"/>
              <a:cs typeface="Symbol" charset="2"/>
            </a:endParaRPr>
          </a:p>
          <a:p>
            <a:r>
              <a:rPr lang="en-US" sz="3200" dirty="0" smtClean="0"/>
              <a:t>Objects = finite intersections = {      </a:t>
            </a:r>
            <a:r>
              <a:rPr lang="en-US" sz="3200" dirty="0" err="1" smtClean="0"/>
              <a:t>V</a:t>
            </a:r>
            <a:r>
              <a:rPr lang="en-US" sz="3200" baseline="-25000" dirty="0" err="1" smtClean="0">
                <a:latin typeface="Symbol" charset="2"/>
                <a:cs typeface="Symbol" charset="2"/>
              </a:rPr>
              <a:t>a</a:t>
            </a:r>
            <a:r>
              <a:rPr lang="en-US" sz="3200" baseline="-25000" dirty="0" smtClean="0">
                <a:latin typeface="Symbol" charset="2"/>
                <a:cs typeface="Symbol" charset="2"/>
              </a:rPr>
              <a:t>   </a:t>
            </a:r>
            <a:r>
              <a:rPr lang="en-US" sz="3200" dirty="0" smtClean="0">
                <a:latin typeface="Symbol" charset="2"/>
                <a:cs typeface="Symbol" charset="2"/>
              </a:rPr>
              <a:t>:  </a:t>
            </a:r>
            <a:r>
              <a:rPr lang="en-US" sz="3200" dirty="0" err="1" smtClean="0">
                <a:latin typeface="Symbol" charset="2"/>
                <a:cs typeface="Symbol" charset="2"/>
              </a:rPr>
              <a:t>a</a:t>
            </a:r>
            <a:r>
              <a:rPr lang="en-US" sz="3200" baseline="-25000" dirty="0" err="1" smtClean="0">
                <a:cs typeface="Symbol" charset="2"/>
              </a:rPr>
              <a:t>i</a:t>
            </a:r>
            <a:r>
              <a:rPr lang="en-US" sz="3200" dirty="0" smtClean="0">
                <a:cs typeface="Symbol" charset="2"/>
              </a:rPr>
              <a:t> in A }</a:t>
            </a:r>
            <a:endParaRPr lang="en-US" sz="3200" baseline="-25000" dirty="0" smtClean="0">
              <a:latin typeface="Symbol" charset="2"/>
              <a:cs typeface="Symbol" charset="2"/>
            </a:endParaRPr>
          </a:p>
          <a:p>
            <a:endParaRPr lang="en-US" sz="3200" baseline="-25000" dirty="0">
              <a:latin typeface="Symbol" charset="2"/>
              <a:cs typeface="Symbol" charset="2"/>
            </a:endParaRPr>
          </a:p>
          <a:p>
            <a:endParaRPr lang="en-US" sz="800" baseline="-25000" dirty="0" smtClean="0">
              <a:latin typeface="Symbol" charset="2"/>
              <a:cs typeface="Symbol" charset="2"/>
            </a:endParaRPr>
          </a:p>
          <a:p>
            <a:r>
              <a:rPr lang="en-US" sz="3200" dirty="0" smtClean="0">
                <a:cs typeface="Symbol" charset="2"/>
              </a:rPr>
              <a:t>Grading  =  n = depth of intersection.</a:t>
            </a:r>
          </a:p>
          <a:p>
            <a:endParaRPr lang="en-US" sz="3200" dirty="0" smtClean="0">
              <a:cs typeface="Symbol" charset="2"/>
            </a:endParaRPr>
          </a:p>
          <a:p>
            <a:r>
              <a:rPr lang="en-US" sz="3200" dirty="0" smtClean="0">
                <a:cs typeface="Symbol" charset="2"/>
              </a:rPr>
              <a:t>          </a:t>
            </a:r>
            <a:r>
              <a:rPr lang="en-US" sz="4400" dirty="0" smtClean="0">
                <a:cs typeface="Symbol" charset="2"/>
              </a:rPr>
              <a:t>( </a:t>
            </a:r>
            <a:r>
              <a:rPr lang="en-US" sz="3200" dirty="0" smtClean="0">
                <a:cs typeface="Symbol" charset="2"/>
              </a:rPr>
              <a:t>      </a:t>
            </a:r>
            <a:r>
              <a:rPr lang="en-US" sz="3200" dirty="0" err="1" smtClean="0"/>
              <a:t>V</a:t>
            </a:r>
            <a:r>
              <a:rPr lang="en-US" sz="3200" baseline="-25000" dirty="0" err="1" smtClean="0">
                <a:latin typeface="Symbol" charset="2"/>
                <a:cs typeface="Symbol" charset="2"/>
              </a:rPr>
              <a:t>a</a:t>
            </a:r>
            <a:r>
              <a:rPr lang="en-US" sz="3200" baseline="-25000" dirty="0" smtClean="0">
                <a:latin typeface="Symbol" charset="2"/>
                <a:cs typeface="Symbol" charset="2"/>
              </a:rPr>
              <a:t>  </a:t>
            </a:r>
            <a:r>
              <a:rPr lang="en-US" sz="4400" dirty="0" smtClean="0">
                <a:latin typeface="Symbol" charset="2"/>
                <a:cs typeface="Symbol" charset="2"/>
              </a:rPr>
              <a:t>)  =  S        </a:t>
            </a:r>
            <a:r>
              <a:rPr lang="en-US" sz="3200" dirty="0" err="1" smtClean="0"/>
              <a:t>V</a:t>
            </a:r>
            <a:r>
              <a:rPr lang="en-US" sz="3200" baseline="-25000" dirty="0" err="1" smtClean="0">
                <a:latin typeface="Symbol" charset="2"/>
                <a:cs typeface="Symbol" charset="2"/>
              </a:rPr>
              <a:t>a</a:t>
            </a:r>
            <a:endParaRPr lang="en-US" sz="3200" baseline="-25000" dirty="0" smtClean="0">
              <a:latin typeface="Symbol" charset="2"/>
              <a:cs typeface="Symbol" charset="2"/>
            </a:endParaRPr>
          </a:p>
          <a:p>
            <a:endParaRPr lang="en-US" sz="3200" baseline="-25000" dirty="0">
              <a:latin typeface="Symbol" charset="2"/>
              <a:cs typeface="Symbol" charset="2"/>
            </a:endParaRPr>
          </a:p>
          <a:p>
            <a:endParaRPr lang="en-US" sz="3200" dirty="0" smtClean="0">
              <a:cs typeface="Symbol" charset="2"/>
            </a:endParaRPr>
          </a:p>
          <a:p>
            <a:r>
              <a:rPr lang="en-US" sz="3200" dirty="0" smtClean="0">
                <a:cs typeface="Symbol" charset="2"/>
              </a:rPr>
              <a:t>Ex:       (</a:t>
            </a:r>
            <a:r>
              <a:rPr lang="en-US" sz="3200" dirty="0" err="1" smtClean="0"/>
              <a:t>V</a:t>
            </a:r>
            <a:r>
              <a:rPr lang="en-US" sz="3200" baseline="-25000" dirty="0" err="1" smtClean="0">
                <a:latin typeface="Symbol" charset="2"/>
                <a:cs typeface="Symbol" charset="2"/>
              </a:rPr>
              <a:t>a</a:t>
            </a:r>
            <a:r>
              <a:rPr lang="en-US" sz="3200" dirty="0">
                <a:latin typeface="Symbol" charset="2"/>
                <a:cs typeface="Symbol" charset="2"/>
              </a:rPr>
              <a:t>)</a:t>
            </a:r>
            <a:r>
              <a:rPr lang="en-US" sz="3200" baseline="-25000" dirty="0" smtClean="0">
                <a:latin typeface="Symbol" charset="2"/>
                <a:cs typeface="Symbol" charset="2"/>
              </a:rPr>
              <a:t> </a:t>
            </a:r>
            <a:r>
              <a:rPr lang="en-US" sz="3200" dirty="0" smtClean="0">
                <a:latin typeface="Symbol" charset="2"/>
                <a:cs typeface="Symbol" charset="2"/>
              </a:rPr>
              <a:t>= 0,       (</a:t>
            </a:r>
            <a:r>
              <a:rPr lang="en-US" sz="3200" dirty="0" err="1" smtClean="0"/>
              <a:t>V</a:t>
            </a:r>
            <a:r>
              <a:rPr lang="en-US" sz="3200" baseline="-25000" dirty="0" err="1" smtClean="0">
                <a:latin typeface="Symbol" charset="2"/>
                <a:cs typeface="Symbol" charset="2"/>
              </a:rPr>
              <a:t>a</a:t>
            </a:r>
            <a:r>
              <a:rPr lang="en-US" sz="3200" baseline="-25000" dirty="0" smtClean="0">
                <a:latin typeface="Symbol" charset="2"/>
                <a:cs typeface="Symbol" charset="2"/>
              </a:rPr>
              <a:t>       </a:t>
            </a:r>
            <a:r>
              <a:rPr lang="en-US" sz="3200" dirty="0" err="1" smtClean="0"/>
              <a:t>V</a:t>
            </a:r>
            <a:r>
              <a:rPr lang="en-US" sz="3200" baseline="-25000" dirty="0" err="1" smtClean="0">
                <a:latin typeface="Symbol" charset="2"/>
                <a:cs typeface="Symbol" charset="2"/>
              </a:rPr>
              <a:t>b</a:t>
            </a:r>
            <a:r>
              <a:rPr lang="en-US" sz="3200" dirty="0" smtClean="0">
                <a:latin typeface="Symbol" charset="2"/>
                <a:cs typeface="Symbol" charset="2"/>
              </a:rPr>
              <a:t>)  = </a:t>
            </a:r>
            <a:r>
              <a:rPr lang="en-US" sz="3200" dirty="0" err="1" smtClean="0"/>
              <a:t>V</a:t>
            </a:r>
            <a:r>
              <a:rPr lang="en-US" sz="3200" baseline="-25000" dirty="0" err="1" smtClean="0">
                <a:latin typeface="Symbol" charset="2"/>
                <a:cs typeface="Symbol" charset="2"/>
              </a:rPr>
              <a:t>a</a:t>
            </a:r>
            <a:r>
              <a:rPr lang="en-US" sz="3200" dirty="0">
                <a:latin typeface="Symbol" charset="2"/>
                <a:cs typeface="Symbol" charset="2"/>
              </a:rPr>
              <a:t> </a:t>
            </a:r>
            <a:r>
              <a:rPr lang="en-US" sz="3200" dirty="0" smtClean="0">
                <a:latin typeface="Symbol" charset="2"/>
                <a:cs typeface="Symbol" charset="2"/>
              </a:rPr>
              <a:t>+ </a:t>
            </a:r>
            <a:r>
              <a:rPr lang="en-US" sz="3200" dirty="0" err="1" smtClean="0"/>
              <a:t>V</a:t>
            </a:r>
            <a:r>
              <a:rPr lang="en-US" sz="3200" baseline="-25000" dirty="0" err="1" smtClean="0">
                <a:latin typeface="Symbol" charset="2"/>
                <a:cs typeface="Symbol" charset="2"/>
              </a:rPr>
              <a:t>b</a:t>
            </a:r>
            <a:endParaRPr lang="en-US" sz="3200" baseline="-25000" dirty="0" smtClean="0">
              <a:latin typeface="Symbol" charset="2"/>
              <a:cs typeface="Symbol" charset="2"/>
            </a:endParaRPr>
          </a:p>
          <a:p>
            <a:endParaRPr lang="en-US" sz="3200" baseline="-25000" dirty="0">
              <a:latin typeface="Symbol" charset="2"/>
              <a:cs typeface="Symbol" charset="2"/>
            </a:endParaRPr>
          </a:p>
          <a:p>
            <a:r>
              <a:rPr lang="en-US" sz="3200" dirty="0" smtClean="0">
                <a:latin typeface="Symbol" charset="2"/>
                <a:cs typeface="Symbol" charset="2"/>
              </a:rPr>
              <a:t>  (</a:t>
            </a:r>
            <a:r>
              <a:rPr lang="en-US" sz="3200" dirty="0" err="1"/>
              <a:t>V</a:t>
            </a:r>
            <a:r>
              <a:rPr lang="en-US" sz="3200" baseline="-25000" dirty="0" err="1">
                <a:latin typeface="Symbol" charset="2"/>
                <a:cs typeface="Symbol" charset="2"/>
              </a:rPr>
              <a:t>a</a:t>
            </a:r>
            <a:r>
              <a:rPr lang="en-US" sz="3200" baseline="-25000" dirty="0">
                <a:latin typeface="Symbol" charset="2"/>
                <a:cs typeface="Symbol" charset="2"/>
              </a:rPr>
              <a:t> </a:t>
            </a:r>
            <a:r>
              <a:rPr lang="en-US" sz="3200" baseline="-25000" dirty="0" smtClean="0">
                <a:latin typeface="Symbol" charset="2"/>
                <a:cs typeface="Symbol" charset="2"/>
              </a:rPr>
              <a:t>     </a:t>
            </a:r>
            <a:r>
              <a:rPr lang="en-US" sz="3200" dirty="0" err="1" smtClean="0"/>
              <a:t>V</a:t>
            </a:r>
            <a:r>
              <a:rPr lang="en-US" sz="3200" baseline="-25000" dirty="0" err="1" smtClean="0">
                <a:latin typeface="Symbol" charset="2"/>
                <a:cs typeface="Symbol" charset="2"/>
              </a:rPr>
              <a:t>b</a:t>
            </a:r>
            <a:r>
              <a:rPr lang="en-US" sz="3200" baseline="-25000" dirty="0" smtClean="0">
                <a:latin typeface="Symbol" charset="2"/>
                <a:cs typeface="Symbol" charset="2"/>
              </a:rPr>
              <a:t>      </a:t>
            </a:r>
            <a:r>
              <a:rPr lang="en-US" sz="3200" dirty="0" smtClean="0">
                <a:cs typeface="Symbol" charset="2"/>
              </a:rPr>
              <a:t>V</a:t>
            </a:r>
            <a:r>
              <a:rPr lang="en-US" sz="3200" baseline="-25000" dirty="0" smtClean="0">
                <a:latin typeface="Symbol" charset="2"/>
                <a:cs typeface="Symbol" charset="2"/>
              </a:rPr>
              <a:t>g</a:t>
            </a:r>
            <a:r>
              <a:rPr lang="en-US" sz="3200" dirty="0" smtClean="0">
                <a:latin typeface="Symbol" charset="2"/>
                <a:cs typeface="Symbol" charset="2"/>
              </a:rPr>
              <a:t>)  </a:t>
            </a:r>
            <a:r>
              <a:rPr lang="en-US" sz="3200" dirty="0">
                <a:latin typeface="Symbol" charset="2"/>
                <a:cs typeface="Symbol" charset="2"/>
              </a:rPr>
              <a:t>= </a:t>
            </a:r>
            <a:r>
              <a:rPr lang="en-US" sz="3200" dirty="0" smtClean="0">
                <a:latin typeface="Symbol" charset="2"/>
                <a:cs typeface="Symbol" charset="2"/>
              </a:rPr>
              <a:t> (</a:t>
            </a:r>
            <a:r>
              <a:rPr lang="en-US" sz="3200" dirty="0" err="1" smtClean="0"/>
              <a:t>V</a:t>
            </a:r>
            <a:r>
              <a:rPr lang="en-US" sz="3200" baseline="-25000" dirty="0" err="1" smtClean="0">
                <a:latin typeface="Symbol" charset="2"/>
                <a:cs typeface="Symbol" charset="2"/>
              </a:rPr>
              <a:t>a</a:t>
            </a:r>
            <a:r>
              <a:rPr lang="en-US" sz="3200" dirty="0" smtClean="0">
                <a:latin typeface="Symbol" charset="2"/>
                <a:cs typeface="Symbol" charset="2"/>
              </a:rPr>
              <a:t>    </a:t>
            </a:r>
            <a:r>
              <a:rPr lang="en-US" sz="3200" dirty="0" err="1" smtClean="0"/>
              <a:t>V</a:t>
            </a:r>
            <a:r>
              <a:rPr lang="en-US" sz="3200" baseline="-25000" dirty="0" err="1" smtClean="0">
                <a:latin typeface="Symbol" charset="2"/>
                <a:cs typeface="Symbol" charset="2"/>
              </a:rPr>
              <a:t>b</a:t>
            </a:r>
            <a:r>
              <a:rPr lang="en-US" sz="3200" dirty="0">
                <a:latin typeface="Symbol" charset="2"/>
                <a:cs typeface="Symbol" charset="2"/>
              </a:rPr>
              <a:t>)</a:t>
            </a:r>
            <a:r>
              <a:rPr lang="en-US" sz="3200" baseline="-25000" dirty="0" smtClean="0">
                <a:latin typeface="Symbol" charset="2"/>
                <a:cs typeface="Symbol" charset="2"/>
              </a:rPr>
              <a:t>  </a:t>
            </a:r>
            <a:r>
              <a:rPr lang="en-US" sz="3200" dirty="0" smtClean="0">
                <a:latin typeface="Symbol" charset="2"/>
                <a:cs typeface="Symbol" charset="2"/>
              </a:rPr>
              <a:t>+ </a:t>
            </a:r>
            <a:r>
              <a:rPr lang="en-US" sz="3200" dirty="0">
                <a:latin typeface="Symbol" charset="2"/>
                <a:cs typeface="Symbol" charset="2"/>
              </a:rPr>
              <a:t>(</a:t>
            </a:r>
            <a:r>
              <a:rPr lang="en-US" sz="3200" dirty="0" err="1"/>
              <a:t>V</a:t>
            </a:r>
            <a:r>
              <a:rPr lang="en-US" sz="3200" baseline="-25000" dirty="0" err="1">
                <a:latin typeface="Symbol" charset="2"/>
                <a:cs typeface="Symbol" charset="2"/>
              </a:rPr>
              <a:t>a</a:t>
            </a:r>
            <a:r>
              <a:rPr lang="en-US" sz="3200" dirty="0">
                <a:latin typeface="Symbol" charset="2"/>
                <a:cs typeface="Symbol" charset="2"/>
              </a:rPr>
              <a:t>    </a:t>
            </a:r>
            <a:r>
              <a:rPr lang="en-US" sz="3200" dirty="0" smtClean="0"/>
              <a:t>V</a:t>
            </a:r>
            <a:r>
              <a:rPr lang="en-US" sz="3200" baseline="-25000" dirty="0" smtClean="0">
                <a:latin typeface="Symbol" charset="2"/>
                <a:cs typeface="Symbol" charset="2"/>
              </a:rPr>
              <a:t>g</a:t>
            </a:r>
            <a:r>
              <a:rPr lang="en-US" sz="3200" dirty="0" smtClean="0">
                <a:latin typeface="Symbol" charset="2"/>
                <a:cs typeface="Symbol" charset="2"/>
              </a:rPr>
              <a:t>)</a:t>
            </a:r>
            <a:r>
              <a:rPr lang="en-US" sz="3200" baseline="-25000" dirty="0" smtClean="0">
                <a:latin typeface="Symbol" charset="2"/>
                <a:cs typeface="Symbol" charset="2"/>
              </a:rPr>
              <a:t>  </a:t>
            </a:r>
            <a:r>
              <a:rPr lang="en-US" sz="3200" dirty="0" smtClean="0">
                <a:latin typeface="Symbol" charset="2"/>
                <a:cs typeface="Symbol" charset="2"/>
              </a:rPr>
              <a:t>+ </a:t>
            </a:r>
            <a:r>
              <a:rPr lang="en-US" sz="3200" dirty="0">
                <a:latin typeface="Symbol" charset="2"/>
                <a:cs typeface="Symbol" charset="2"/>
              </a:rPr>
              <a:t>(</a:t>
            </a:r>
            <a:r>
              <a:rPr lang="en-US" sz="3200" dirty="0" err="1" smtClean="0"/>
              <a:t>V</a:t>
            </a:r>
            <a:r>
              <a:rPr lang="en-US" sz="3200" baseline="-25000" dirty="0" err="1" smtClean="0">
                <a:latin typeface="Symbol" charset="2"/>
                <a:cs typeface="Symbol" charset="2"/>
              </a:rPr>
              <a:t>b</a:t>
            </a:r>
            <a:r>
              <a:rPr lang="en-US" sz="3200" dirty="0" smtClean="0">
                <a:latin typeface="Symbol" charset="2"/>
                <a:cs typeface="Symbol" charset="2"/>
              </a:rPr>
              <a:t>    </a:t>
            </a:r>
            <a:r>
              <a:rPr lang="en-US" sz="3200" dirty="0" smtClean="0"/>
              <a:t>V</a:t>
            </a:r>
            <a:r>
              <a:rPr lang="en-US" sz="3200" baseline="-25000" dirty="0" smtClean="0">
                <a:latin typeface="Symbol" charset="2"/>
                <a:cs typeface="Symbol" charset="2"/>
              </a:rPr>
              <a:t>g</a:t>
            </a:r>
            <a:r>
              <a:rPr lang="en-US" sz="3200" dirty="0" smtClean="0">
                <a:latin typeface="Symbol" charset="2"/>
                <a:cs typeface="Symbol" charset="2"/>
              </a:rPr>
              <a:t>)</a:t>
            </a:r>
            <a:r>
              <a:rPr lang="en-US" sz="3200" baseline="-25000" dirty="0" smtClean="0">
                <a:latin typeface="Symbol" charset="2"/>
                <a:cs typeface="Symbol" charset="2"/>
              </a:rPr>
              <a:t> </a:t>
            </a:r>
            <a:endParaRPr lang="en-US" sz="3200" dirty="0">
              <a:latin typeface="Symbol" charset="2"/>
              <a:cs typeface="Symbol" charset="2"/>
            </a:endParaRPr>
          </a:p>
          <a:p>
            <a:endParaRPr lang="en-US" sz="3200" dirty="0">
              <a:latin typeface="Symbol" charset="2"/>
              <a:cs typeface="Symbol" charset="2"/>
            </a:endParaRPr>
          </a:p>
          <a:p>
            <a:endParaRPr lang="en-US" sz="3200" dirty="0">
              <a:latin typeface="Symbol" charset="2"/>
              <a:cs typeface="Symbol" charset="2"/>
            </a:endParaRPr>
          </a:p>
          <a:p>
            <a:endParaRPr lang="en-US" sz="3200" dirty="0">
              <a:latin typeface="Symbol" charset="2"/>
              <a:cs typeface="Symbol" charset="2"/>
            </a:endParaRPr>
          </a:p>
        </p:txBody>
      </p:sp>
      <p:grpSp>
        <p:nvGrpSpPr>
          <p:cNvPr id="14" name="Group 13"/>
          <p:cNvGrpSpPr/>
          <p:nvPr/>
        </p:nvGrpSpPr>
        <p:grpSpPr>
          <a:xfrm>
            <a:off x="5819251" y="1428431"/>
            <a:ext cx="747823" cy="1080594"/>
            <a:chOff x="5783971" y="1869456"/>
            <a:chExt cx="747823" cy="1080594"/>
          </a:xfrm>
        </p:grpSpPr>
        <p:sp>
          <p:nvSpPr>
            <p:cNvPr id="10" name="Rectangle 9"/>
            <p:cNvSpPr/>
            <p:nvPr/>
          </p:nvSpPr>
          <p:spPr>
            <a:xfrm rot="10800000">
              <a:off x="5868684" y="2168224"/>
              <a:ext cx="447959" cy="584776"/>
            </a:xfrm>
            <a:prstGeom prst="rect">
              <a:avLst/>
            </a:prstGeom>
          </p:spPr>
          <p:txBody>
            <a:bodyPr wrap="none">
              <a:spAutoFit/>
            </a:bodyPr>
            <a:lstStyle/>
            <a:p>
              <a:r>
                <a:rPr lang="en-US" sz="3200" dirty="0"/>
                <a:t>U</a:t>
              </a:r>
              <a:r>
                <a:rPr lang="en-US" dirty="0"/>
                <a:t> </a:t>
              </a:r>
            </a:p>
          </p:txBody>
        </p:sp>
        <p:sp>
          <p:nvSpPr>
            <p:cNvPr id="11" name="TextBox 10"/>
            <p:cNvSpPr txBox="1"/>
            <p:nvPr/>
          </p:nvSpPr>
          <p:spPr>
            <a:xfrm>
              <a:off x="5783971" y="2488385"/>
              <a:ext cx="747823" cy="461665"/>
            </a:xfrm>
            <a:prstGeom prst="rect">
              <a:avLst/>
            </a:prstGeom>
            <a:noFill/>
          </p:spPr>
          <p:txBody>
            <a:bodyPr wrap="square" rtlCol="0">
              <a:spAutoFit/>
            </a:bodyPr>
            <a:lstStyle/>
            <a:p>
              <a:r>
                <a:rPr lang="en-US" sz="2400" dirty="0" err="1" smtClean="0"/>
                <a:t>i</a:t>
              </a:r>
              <a:r>
                <a:rPr lang="en-US" sz="2400" dirty="0" smtClean="0"/>
                <a:t> = 1</a:t>
              </a:r>
              <a:endParaRPr lang="en-US" sz="2400" dirty="0"/>
            </a:p>
          </p:txBody>
        </p:sp>
        <p:sp>
          <p:nvSpPr>
            <p:cNvPr id="12" name="TextBox 11"/>
            <p:cNvSpPr txBox="1"/>
            <p:nvPr/>
          </p:nvSpPr>
          <p:spPr>
            <a:xfrm>
              <a:off x="5910929" y="1869456"/>
              <a:ext cx="440994" cy="461665"/>
            </a:xfrm>
            <a:prstGeom prst="rect">
              <a:avLst/>
            </a:prstGeom>
            <a:noFill/>
          </p:spPr>
          <p:txBody>
            <a:bodyPr wrap="square" rtlCol="0">
              <a:spAutoFit/>
            </a:bodyPr>
            <a:lstStyle/>
            <a:p>
              <a:r>
                <a:rPr lang="en-US" sz="2400" dirty="0" smtClean="0"/>
                <a:t>n</a:t>
              </a:r>
              <a:endParaRPr lang="en-US" sz="2400" dirty="0"/>
            </a:p>
          </p:txBody>
        </p:sp>
      </p:grpSp>
      <p:sp>
        <p:nvSpPr>
          <p:cNvPr id="13" name="TextBox 12"/>
          <p:cNvSpPr txBox="1"/>
          <p:nvPr/>
        </p:nvSpPr>
        <p:spPr>
          <a:xfrm>
            <a:off x="6738381" y="2021463"/>
            <a:ext cx="458633" cy="369332"/>
          </a:xfrm>
          <a:prstGeom prst="rect">
            <a:avLst/>
          </a:prstGeom>
          <a:noFill/>
        </p:spPr>
        <p:txBody>
          <a:bodyPr wrap="square" rtlCol="0">
            <a:spAutoFit/>
          </a:bodyPr>
          <a:lstStyle/>
          <a:p>
            <a:r>
              <a:rPr lang="en-US" dirty="0" err="1" smtClean="0"/>
              <a:t>i</a:t>
            </a:r>
            <a:endParaRPr lang="en-US" dirty="0"/>
          </a:p>
        </p:txBody>
      </p:sp>
      <p:sp>
        <p:nvSpPr>
          <p:cNvPr id="15" name="Rectangle 14"/>
          <p:cNvSpPr/>
          <p:nvPr/>
        </p:nvSpPr>
        <p:spPr>
          <a:xfrm>
            <a:off x="1722746" y="1074111"/>
            <a:ext cx="928459" cy="461665"/>
          </a:xfrm>
          <a:prstGeom prst="rect">
            <a:avLst/>
          </a:prstGeom>
        </p:spPr>
        <p:txBody>
          <a:bodyPr wrap="none">
            <a:spAutoFit/>
          </a:bodyPr>
          <a:lstStyle/>
          <a:p>
            <a:r>
              <a:rPr lang="en-US" sz="2400" dirty="0" smtClean="0">
                <a:latin typeface="Symbol" charset="2"/>
                <a:cs typeface="Symbol" charset="2"/>
              </a:rPr>
              <a:t>a</a:t>
            </a:r>
            <a:r>
              <a:rPr lang="en-US" sz="2400" dirty="0" smtClean="0">
                <a:cs typeface="Symbol" charset="2"/>
              </a:rPr>
              <a:t> </a:t>
            </a:r>
            <a:r>
              <a:rPr lang="en-US" sz="2400" dirty="0">
                <a:cs typeface="Symbol" charset="2"/>
              </a:rPr>
              <a:t>in A </a:t>
            </a:r>
            <a:endParaRPr lang="en-US" sz="2400" dirty="0"/>
          </a:p>
        </p:txBody>
      </p:sp>
      <p:grpSp>
        <p:nvGrpSpPr>
          <p:cNvPr id="17" name="Group 16"/>
          <p:cNvGrpSpPr>
            <a:grpSpLocks noChangeAspect="1"/>
          </p:cNvGrpSpPr>
          <p:nvPr/>
        </p:nvGrpSpPr>
        <p:grpSpPr>
          <a:xfrm>
            <a:off x="599752" y="3545957"/>
            <a:ext cx="993926" cy="740664"/>
            <a:chOff x="793734" y="564593"/>
            <a:chExt cx="871219" cy="649224"/>
          </a:xfrm>
        </p:grpSpPr>
        <p:pic>
          <p:nvPicPr>
            <p:cNvPr id="18" name="Picture 17"/>
            <p:cNvPicPr>
              <a:picLocks noChangeAspect="1"/>
            </p:cNvPicPr>
            <p:nvPr/>
          </p:nvPicPr>
          <p:blipFill rotWithShape="1">
            <a:blip r:embed="rId3"/>
            <a:srcRect l="-22826" t="-31574" r="-24015" b="-15269"/>
            <a:stretch/>
          </p:blipFill>
          <p:spPr>
            <a:xfrm>
              <a:off x="793734" y="564593"/>
              <a:ext cx="432816" cy="649224"/>
            </a:xfrm>
            <a:prstGeom prst="rect">
              <a:avLst/>
            </a:prstGeom>
            <a:noFill/>
          </p:spPr>
        </p:pic>
        <p:sp>
          <p:nvSpPr>
            <p:cNvPr id="19" name="Rectangle 18"/>
            <p:cNvSpPr/>
            <p:nvPr/>
          </p:nvSpPr>
          <p:spPr>
            <a:xfrm>
              <a:off x="1061637" y="729500"/>
              <a:ext cx="603316" cy="420628"/>
            </a:xfrm>
            <a:prstGeom prst="rect">
              <a:avLst/>
            </a:prstGeom>
          </p:spPr>
          <p:txBody>
            <a:bodyPr wrap="none">
              <a:spAutoFit/>
            </a:bodyPr>
            <a:lstStyle/>
            <a:p>
              <a:r>
                <a:rPr lang="en-US" sz="3200" baseline="-25000" dirty="0"/>
                <a:t>n</a:t>
              </a:r>
              <a:r>
                <a:rPr lang="en-US" sz="3200" baseline="-25000" dirty="0" smtClean="0"/>
                <a:t>+1</a:t>
              </a:r>
              <a:endParaRPr lang="en-US" sz="3200" dirty="0"/>
            </a:p>
          </p:txBody>
        </p:sp>
      </p:grpSp>
      <p:grpSp>
        <p:nvGrpSpPr>
          <p:cNvPr id="21" name="Group 20"/>
          <p:cNvGrpSpPr/>
          <p:nvPr/>
        </p:nvGrpSpPr>
        <p:grpSpPr>
          <a:xfrm>
            <a:off x="3814277" y="3338485"/>
            <a:ext cx="747823" cy="1186440"/>
            <a:chOff x="5783971" y="1763610"/>
            <a:chExt cx="747823" cy="1186440"/>
          </a:xfrm>
        </p:grpSpPr>
        <p:sp>
          <p:nvSpPr>
            <p:cNvPr id="24" name="TextBox 23"/>
            <p:cNvSpPr txBox="1"/>
            <p:nvPr/>
          </p:nvSpPr>
          <p:spPr>
            <a:xfrm>
              <a:off x="5783971" y="2488385"/>
              <a:ext cx="747823" cy="461665"/>
            </a:xfrm>
            <a:prstGeom prst="rect">
              <a:avLst/>
            </a:prstGeom>
            <a:noFill/>
          </p:spPr>
          <p:txBody>
            <a:bodyPr wrap="square" rtlCol="0">
              <a:spAutoFit/>
            </a:bodyPr>
            <a:lstStyle/>
            <a:p>
              <a:r>
                <a:rPr lang="en-US" sz="2400" dirty="0"/>
                <a:t>j</a:t>
              </a:r>
              <a:r>
                <a:rPr lang="en-US" sz="2400" dirty="0" smtClean="0"/>
                <a:t> = 1</a:t>
              </a:r>
              <a:endParaRPr lang="en-US" sz="2400" dirty="0"/>
            </a:p>
          </p:txBody>
        </p:sp>
        <p:sp>
          <p:nvSpPr>
            <p:cNvPr id="25" name="TextBox 24"/>
            <p:cNvSpPr txBox="1"/>
            <p:nvPr/>
          </p:nvSpPr>
          <p:spPr>
            <a:xfrm>
              <a:off x="5910929" y="1763610"/>
              <a:ext cx="440994" cy="461665"/>
            </a:xfrm>
            <a:prstGeom prst="rect">
              <a:avLst/>
            </a:prstGeom>
            <a:noFill/>
          </p:spPr>
          <p:txBody>
            <a:bodyPr wrap="square" rtlCol="0">
              <a:spAutoFit/>
            </a:bodyPr>
            <a:lstStyle/>
            <a:p>
              <a:r>
                <a:rPr lang="en-US" sz="2400" dirty="0" smtClean="0"/>
                <a:t>n</a:t>
              </a:r>
              <a:endParaRPr lang="en-US" sz="2400" dirty="0"/>
            </a:p>
          </p:txBody>
        </p:sp>
      </p:grpSp>
      <p:sp>
        <p:nvSpPr>
          <p:cNvPr id="26" name="TextBox 25"/>
          <p:cNvSpPr txBox="1"/>
          <p:nvPr/>
        </p:nvSpPr>
        <p:spPr>
          <a:xfrm>
            <a:off x="2733823" y="4066335"/>
            <a:ext cx="458633" cy="369332"/>
          </a:xfrm>
          <a:prstGeom prst="rect">
            <a:avLst/>
          </a:prstGeom>
          <a:noFill/>
        </p:spPr>
        <p:txBody>
          <a:bodyPr wrap="square" rtlCol="0">
            <a:spAutoFit/>
          </a:bodyPr>
          <a:lstStyle/>
          <a:p>
            <a:r>
              <a:rPr lang="en-US" dirty="0" err="1" smtClean="0"/>
              <a:t>i</a:t>
            </a:r>
            <a:endParaRPr lang="en-US" dirty="0"/>
          </a:p>
        </p:txBody>
      </p:sp>
      <p:sp>
        <p:nvSpPr>
          <p:cNvPr id="27" name="TextBox 26"/>
          <p:cNvSpPr txBox="1"/>
          <p:nvPr/>
        </p:nvSpPr>
        <p:spPr>
          <a:xfrm>
            <a:off x="5483425" y="4020851"/>
            <a:ext cx="458633" cy="369332"/>
          </a:xfrm>
          <a:prstGeom prst="rect">
            <a:avLst/>
          </a:prstGeom>
          <a:noFill/>
        </p:spPr>
        <p:txBody>
          <a:bodyPr wrap="square" rtlCol="0">
            <a:spAutoFit/>
          </a:bodyPr>
          <a:lstStyle/>
          <a:p>
            <a:r>
              <a:rPr lang="en-US" dirty="0" err="1" smtClean="0"/>
              <a:t>i</a:t>
            </a:r>
            <a:endParaRPr lang="en-US" dirty="0"/>
          </a:p>
        </p:txBody>
      </p:sp>
      <p:grpSp>
        <p:nvGrpSpPr>
          <p:cNvPr id="28" name="Group 27"/>
          <p:cNvGrpSpPr/>
          <p:nvPr/>
        </p:nvGrpSpPr>
        <p:grpSpPr>
          <a:xfrm>
            <a:off x="4758594" y="3362161"/>
            <a:ext cx="747823" cy="1413723"/>
            <a:chOff x="5783971" y="1977683"/>
            <a:chExt cx="747823" cy="1238986"/>
          </a:xfrm>
        </p:grpSpPr>
        <p:sp>
          <p:nvSpPr>
            <p:cNvPr id="29" name="Rectangle 28"/>
            <p:cNvSpPr/>
            <p:nvPr/>
          </p:nvSpPr>
          <p:spPr>
            <a:xfrm rot="10800000">
              <a:off x="5868684" y="2168224"/>
              <a:ext cx="447959" cy="584776"/>
            </a:xfrm>
            <a:prstGeom prst="rect">
              <a:avLst/>
            </a:prstGeom>
          </p:spPr>
          <p:txBody>
            <a:bodyPr wrap="none">
              <a:spAutoFit/>
            </a:bodyPr>
            <a:lstStyle/>
            <a:p>
              <a:r>
                <a:rPr lang="en-US" sz="3200" dirty="0"/>
                <a:t>U</a:t>
              </a:r>
              <a:r>
                <a:rPr lang="en-US" dirty="0"/>
                <a:t> </a:t>
              </a:r>
            </a:p>
          </p:txBody>
        </p:sp>
        <p:sp>
          <p:nvSpPr>
            <p:cNvPr id="30" name="TextBox 29"/>
            <p:cNvSpPr txBox="1"/>
            <p:nvPr/>
          </p:nvSpPr>
          <p:spPr>
            <a:xfrm>
              <a:off x="5783971" y="2488385"/>
              <a:ext cx="747823" cy="728284"/>
            </a:xfrm>
            <a:prstGeom prst="rect">
              <a:avLst/>
            </a:prstGeom>
            <a:noFill/>
          </p:spPr>
          <p:txBody>
            <a:bodyPr wrap="square" rtlCol="0">
              <a:spAutoFit/>
            </a:bodyPr>
            <a:lstStyle/>
            <a:p>
              <a:r>
                <a:rPr lang="en-US" sz="2400" dirty="0" err="1" smtClean="0"/>
                <a:t>i</a:t>
              </a:r>
              <a:r>
                <a:rPr lang="en-US" sz="2400" dirty="0" smtClean="0"/>
                <a:t> = 1</a:t>
              </a:r>
            </a:p>
            <a:p>
              <a:r>
                <a:rPr lang="en-US" sz="2400" dirty="0" smtClean="0"/>
                <a:t> </a:t>
              </a:r>
              <a:r>
                <a:rPr lang="en-US" sz="2400" dirty="0" err="1" smtClean="0"/>
                <a:t>i</a:t>
              </a:r>
              <a:r>
                <a:rPr lang="en-US" sz="2400" dirty="0" smtClean="0"/>
                <a:t> ≠ j</a:t>
              </a:r>
              <a:endParaRPr lang="en-US" sz="2400" dirty="0"/>
            </a:p>
          </p:txBody>
        </p:sp>
        <p:sp>
          <p:nvSpPr>
            <p:cNvPr id="31" name="TextBox 30"/>
            <p:cNvSpPr txBox="1"/>
            <p:nvPr/>
          </p:nvSpPr>
          <p:spPr>
            <a:xfrm>
              <a:off x="5910929" y="1977683"/>
              <a:ext cx="440994" cy="461665"/>
            </a:xfrm>
            <a:prstGeom prst="rect">
              <a:avLst/>
            </a:prstGeom>
            <a:noFill/>
          </p:spPr>
          <p:txBody>
            <a:bodyPr wrap="square" rtlCol="0">
              <a:spAutoFit/>
            </a:bodyPr>
            <a:lstStyle/>
            <a:p>
              <a:r>
                <a:rPr lang="en-US" sz="2400" dirty="0" smtClean="0"/>
                <a:t>n</a:t>
              </a:r>
              <a:endParaRPr lang="en-US" sz="2400" dirty="0"/>
            </a:p>
          </p:txBody>
        </p:sp>
      </p:grpSp>
      <p:grpSp>
        <p:nvGrpSpPr>
          <p:cNvPr id="32" name="Group 31"/>
          <p:cNvGrpSpPr/>
          <p:nvPr/>
        </p:nvGrpSpPr>
        <p:grpSpPr>
          <a:xfrm>
            <a:off x="1722758" y="3421963"/>
            <a:ext cx="747823" cy="1080594"/>
            <a:chOff x="5783971" y="1869456"/>
            <a:chExt cx="747823" cy="1080594"/>
          </a:xfrm>
        </p:grpSpPr>
        <p:sp>
          <p:nvSpPr>
            <p:cNvPr id="33" name="Rectangle 32"/>
            <p:cNvSpPr/>
            <p:nvPr/>
          </p:nvSpPr>
          <p:spPr>
            <a:xfrm rot="10800000">
              <a:off x="5868684" y="2168224"/>
              <a:ext cx="447959" cy="584776"/>
            </a:xfrm>
            <a:prstGeom prst="rect">
              <a:avLst/>
            </a:prstGeom>
          </p:spPr>
          <p:txBody>
            <a:bodyPr wrap="none">
              <a:spAutoFit/>
            </a:bodyPr>
            <a:lstStyle/>
            <a:p>
              <a:r>
                <a:rPr lang="en-US" sz="3200" dirty="0"/>
                <a:t>U</a:t>
              </a:r>
              <a:r>
                <a:rPr lang="en-US" dirty="0"/>
                <a:t> </a:t>
              </a:r>
            </a:p>
          </p:txBody>
        </p:sp>
        <p:sp>
          <p:nvSpPr>
            <p:cNvPr id="34" name="TextBox 33"/>
            <p:cNvSpPr txBox="1"/>
            <p:nvPr/>
          </p:nvSpPr>
          <p:spPr>
            <a:xfrm>
              <a:off x="5783971" y="2488385"/>
              <a:ext cx="747823" cy="461665"/>
            </a:xfrm>
            <a:prstGeom prst="rect">
              <a:avLst/>
            </a:prstGeom>
            <a:noFill/>
          </p:spPr>
          <p:txBody>
            <a:bodyPr wrap="square" rtlCol="0">
              <a:spAutoFit/>
            </a:bodyPr>
            <a:lstStyle/>
            <a:p>
              <a:r>
                <a:rPr lang="en-US" sz="2400" dirty="0" err="1" smtClean="0"/>
                <a:t>i</a:t>
              </a:r>
              <a:r>
                <a:rPr lang="en-US" sz="2400" dirty="0" smtClean="0"/>
                <a:t> = 1</a:t>
              </a:r>
              <a:endParaRPr lang="en-US" sz="2400" dirty="0"/>
            </a:p>
          </p:txBody>
        </p:sp>
        <p:sp>
          <p:nvSpPr>
            <p:cNvPr id="35" name="TextBox 34"/>
            <p:cNvSpPr txBox="1"/>
            <p:nvPr/>
          </p:nvSpPr>
          <p:spPr>
            <a:xfrm>
              <a:off x="5910929" y="1869456"/>
              <a:ext cx="440994" cy="461665"/>
            </a:xfrm>
            <a:prstGeom prst="rect">
              <a:avLst/>
            </a:prstGeom>
            <a:noFill/>
          </p:spPr>
          <p:txBody>
            <a:bodyPr wrap="square" rtlCol="0">
              <a:spAutoFit/>
            </a:bodyPr>
            <a:lstStyle/>
            <a:p>
              <a:r>
                <a:rPr lang="en-US" sz="2400" dirty="0" smtClean="0"/>
                <a:t>n</a:t>
              </a:r>
              <a:endParaRPr lang="en-US" sz="2400" dirty="0"/>
            </a:p>
          </p:txBody>
        </p:sp>
      </p:grpSp>
      <p:sp>
        <p:nvSpPr>
          <p:cNvPr id="16" name="TextBox 15"/>
          <p:cNvSpPr txBox="1"/>
          <p:nvPr/>
        </p:nvSpPr>
        <p:spPr>
          <a:xfrm>
            <a:off x="4323352" y="3193138"/>
            <a:ext cx="2944221" cy="1569660"/>
          </a:xfrm>
          <a:prstGeom prst="rect">
            <a:avLst/>
          </a:prstGeom>
          <a:noFill/>
        </p:spPr>
        <p:txBody>
          <a:bodyPr wrap="square" rtlCol="0">
            <a:spAutoFit/>
          </a:bodyPr>
          <a:lstStyle/>
          <a:p>
            <a:r>
              <a:rPr lang="en-US" sz="9600" dirty="0" smtClean="0"/>
              <a:t>(    )</a:t>
            </a:r>
            <a:endParaRPr lang="en-US" sz="9600" dirty="0"/>
          </a:p>
        </p:txBody>
      </p:sp>
      <p:grpSp>
        <p:nvGrpSpPr>
          <p:cNvPr id="36" name="Group 35"/>
          <p:cNvGrpSpPr>
            <a:grpSpLocks noChangeAspect="1"/>
          </p:cNvGrpSpPr>
          <p:nvPr/>
        </p:nvGrpSpPr>
        <p:grpSpPr>
          <a:xfrm>
            <a:off x="1286970" y="5003083"/>
            <a:ext cx="539496" cy="635309"/>
            <a:chOff x="793734" y="564593"/>
            <a:chExt cx="551312" cy="649224"/>
          </a:xfrm>
        </p:grpSpPr>
        <p:pic>
          <p:nvPicPr>
            <p:cNvPr id="37" name="Picture 36"/>
            <p:cNvPicPr>
              <a:picLocks noChangeAspect="1"/>
            </p:cNvPicPr>
            <p:nvPr/>
          </p:nvPicPr>
          <p:blipFill rotWithShape="1">
            <a:blip r:embed="rId3"/>
            <a:srcRect l="-22826" t="-31574" r="-24015" b="-15269"/>
            <a:stretch/>
          </p:blipFill>
          <p:spPr>
            <a:xfrm>
              <a:off x="793734" y="564593"/>
              <a:ext cx="432816" cy="649224"/>
            </a:xfrm>
            <a:prstGeom prst="rect">
              <a:avLst/>
            </a:prstGeom>
            <a:noFill/>
          </p:spPr>
        </p:pic>
        <p:sp>
          <p:nvSpPr>
            <p:cNvPr id="38" name="Rectangle 37"/>
            <p:cNvSpPr/>
            <p:nvPr/>
          </p:nvSpPr>
          <p:spPr>
            <a:xfrm>
              <a:off x="1061637" y="806815"/>
              <a:ext cx="283409" cy="368699"/>
            </a:xfrm>
            <a:prstGeom prst="rect">
              <a:avLst/>
            </a:prstGeom>
          </p:spPr>
          <p:txBody>
            <a:bodyPr wrap="none">
              <a:spAutoFit/>
            </a:bodyPr>
            <a:lstStyle/>
            <a:p>
              <a:r>
                <a:rPr lang="en-US" sz="3200" baseline="-25000" dirty="0"/>
                <a:t>0</a:t>
              </a:r>
              <a:endParaRPr lang="en-US" sz="3200" dirty="0"/>
            </a:p>
          </p:txBody>
        </p:sp>
      </p:grpSp>
      <p:grpSp>
        <p:nvGrpSpPr>
          <p:cNvPr id="42" name="Group 41"/>
          <p:cNvGrpSpPr>
            <a:grpSpLocks noChangeAspect="1"/>
          </p:cNvGrpSpPr>
          <p:nvPr/>
        </p:nvGrpSpPr>
        <p:grpSpPr>
          <a:xfrm>
            <a:off x="3315937" y="5003083"/>
            <a:ext cx="585487" cy="657658"/>
            <a:chOff x="793734" y="564593"/>
            <a:chExt cx="598310" cy="672063"/>
          </a:xfrm>
        </p:grpSpPr>
        <p:pic>
          <p:nvPicPr>
            <p:cNvPr id="43" name="Picture 42"/>
            <p:cNvPicPr>
              <a:picLocks noChangeAspect="1"/>
            </p:cNvPicPr>
            <p:nvPr/>
          </p:nvPicPr>
          <p:blipFill rotWithShape="1">
            <a:blip r:embed="rId3"/>
            <a:srcRect l="-22826" t="-31574" r="-24015" b="-15269"/>
            <a:stretch/>
          </p:blipFill>
          <p:spPr>
            <a:xfrm>
              <a:off x="793734" y="564593"/>
              <a:ext cx="432816" cy="649224"/>
            </a:xfrm>
            <a:prstGeom prst="rect">
              <a:avLst/>
            </a:prstGeom>
            <a:noFill/>
          </p:spPr>
        </p:pic>
        <p:sp>
          <p:nvSpPr>
            <p:cNvPr id="44" name="Rectangle 43"/>
            <p:cNvSpPr/>
            <p:nvPr/>
          </p:nvSpPr>
          <p:spPr>
            <a:xfrm>
              <a:off x="1061637" y="806815"/>
              <a:ext cx="330407" cy="429841"/>
            </a:xfrm>
            <a:prstGeom prst="rect">
              <a:avLst/>
            </a:prstGeom>
          </p:spPr>
          <p:txBody>
            <a:bodyPr wrap="none">
              <a:spAutoFit/>
            </a:bodyPr>
            <a:lstStyle/>
            <a:p>
              <a:r>
                <a:rPr lang="en-US" sz="3200" baseline="-25000" dirty="0" smtClean="0"/>
                <a:t>1</a:t>
              </a:r>
              <a:endParaRPr lang="en-US" sz="3200" dirty="0"/>
            </a:p>
          </p:txBody>
        </p:sp>
      </p:grpSp>
      <p:sp>
        <p:nvSpPr>
          <p:cNvPr id="45" name="Rectangle 44"/>
          <p:cNvSpPr/>
          <p:nvPr/>
        </p:nvSpPr>
        <p:spPr>
          <a:xfrm rot="10800000">
            <a:off x="4250507" y="5075781"/>
            <a:ext cx="447959" cy="584776"/>
          </a:xfrm>
          <a:prstGeom prst="rect">
            <a:avLst/>
          </a:prstGeom>
        </p:spPr>
        <p:txBody>
          <a:bodyPr wrap="none">
            <a:spAutoFit/>
          </a:bodyPr>
          <a:lstStyle/>
          <a:p>
            <a:r>
              <a:rPr lang="en-US" sz="3200" dirty="0" smtClean="0"/>
              <a:t>U</a:t>
            </a:r>
            <a:r>
              <a:rPr lang="en-US" dirty="0" smtClean="0"/>
              <a:t> </a:t>
            </a:r>
            <a:endParaRPr lang="en-US" dirty="0"/>
          </a:p>
        </p:txBody>
      </p:sp>
      <p:sp>
        <p:nvSpPr>
          <p:cNvPr id="46" name="Rectangle 45"/>
          <p:cNvSpPr/>
          <p:nvPr/>
        </p:nvSpPr>
        <p:spPr>
          <a:xfrm rot="10800000">
            <a:off x="4155947" y="5898539"/>
            <a:ext cx="447959" cy="584776"/>
          </a:xfrm>
          <a:prstGeom prst="rect">
            <a:avLst/>
          </a:prstGeom>
        </p:spPr>
        <p:txBody>
          <a:bodyPr wrap="none">
            <a:spAutoFit/>
          </a:bodyPr>
          <a:lstStyle/>
          <a:p>
            <a:r>
              <a:rPr lang="en-US" sz="3200" dirty="0" smtClean="0"/>
              <a:t>U</a:t>
            </a:r>
            <a:r>
              <a:rPr lang="en-US" dirty="0" smtClean="0"/>
              <a:t> </a:t>
            </a:r>
            <a:endParaRPr lang="en-US" dirty="0"/>
          </a:p>
        </p:txBody>
      </p:sp>
      <p:sp>
        <p:nvSpPr>
          <p:cNvPr id="47" name="Rectangle 46"/>
          <p:cNvSpPr/>
          <p:nvPr/>
        </p:nvSpPr>
        <p:spPr>
          <a:xfrm rot="10800000">
            <a:off x="1309547" y="5898539"/>
            <a:ext cx="447959" cy="584776"/>
          </a:xfrm>
          <a:prstGeom prst="rect">
            <a:avLst/>
          </a:prstGeom>
        </p:spPr>
        <p:txBody>
          <a:bodyPr wrap="none">
            <a:spAutoFit/>
          </a:bodyPr>
          <a:lstStyle/>
          <a:p>
            <a:r>
              <a:rPr lang="en-US" sz="3200" dirty="0" smtClean="0"/>
              <a:t>U</a:t>
            </a:r>
            <a:r>
              <a:rPr lang="en-US" dirty="0" smtClean="0"/>
              <a:t> </a:t>
            </a:r>
            <a:endParaRPr lang="en-US" dirty="0"/>
          </a:p>
        </p:txBody>
      </p:sp>
      <p:sp>
        <p:nvSpPr>
          <p:cNvPr id="48" name="Rectangle 47"/>
          <p:cNvSpPr/>
          <p:nvPr/>
        </p:nvSpPr>
        <p:spPr>
          <a:xfrm rot="10800000">
            <a:off x="2114627" y="5898539"/>
            <a:ext cx="447959" cy="584776"/>
          </a:xfrm>
          <a:prstGeom prst="rect">
            <a:avLst/>
          </a:prstGeom>
        </p:spPr>
        <p:txBody>
          <a:bodyPr wrap="none">
            <a:spAutoFit/>
          </a:bodyPr>
          <a:lstStyle/>
          <a:p>
            <a:r>
              <a:rPr lang="en-US" sz="3200" dirty="0" smtClean="0"/>
              <a:t>U</a:t>
            </a:r>
            <a:r>
              <a:rPr lang="en-US" dirty="0" smtClean="0"/>
              <a:t> </a:t>
            </a:r>
            <a:endParaRPr lang="en-US" dirty="0"/>
          </a:p>
        </p:txBody>
      </p:sp>
      <p:sp>
        <p:nvSpPr>
          <p:cNvPr id="49" name="Rectangle 48"/>
          <p:cNvSpPr/>
          <p:nvPr/>
        </p:nvSpPr>
        <p:spPr>
          <a:xfrm rot="10800000">
            <a:off x="7964747" y="5898539"/>
            <a:ext cx="447959" cy="584776"/>
          </a:xfrm>
          <a:prstGeom prst="rect">
            <a:avLst/>
          </a:prstGeom>
        </p:spPr>
        <p:txBody>
          <a:bodyPr wrap="none">
            <a:spAutoFit/>
          </a:bodyPr>
          <a:lstStyle/>
          <a:p>
            <a:r>
              <a:rPr lang="en-US" sz="3200" dirty="0" smtClean="0"/>
              <a:t>U</a:t>
            </a:r>
            <a:r>
              <a:rPr lang="en-US" dirty="0" smtClean="0"/>
              <a:t> </a:t>
            </a:r>
            <a:endParaRPr lang="en-US" dirty="0"/>
          </a:p>
        </p:txBody>
      </p:sp>
      <p:sp>
        <p:nvSpPr>
          <p:cNvPr id="50" name="Rectangle 49"/>
          <p:cNvSpPr/>
          <p:nvPr/>
        </p:nvSpPr>
        <p:spPr>
          <a:xfrm rot="10800000">
            <a:off x="6123827" y="5898539"/>
            <a:ext cx="447959" cy="584776"/>
          </a:xfrm>
          <a:prstGeom prst="rect">
            <a:avLst/>
          </a:prstGeom>
        </p:spPr>
        <p:txBody>
          <a:bodyPr wrap="none">
            <a:spAutoFit/>
          </a:bodyPr>
          <a:lstStyle/>
          <a:p>
            <a:r>
              <a:rPr lang="en-US" sz="3200" dirty="0" smtClean="0"/>
              <a:t>U</a:t>
            </a:r>
            <a:r>
              <a:rPr lang="en-US" dirty="0" smtClean="0"/>
              <a:t> </a:t>
            </a:r>
            <a:endParaRPr lang="en-US" dirty="0"/>
          </a:p>
        </p:txBody>
      </p:sp>
      <p:grpSp>
        <p:nvGrpSpPr>
          <p:cNvPr id="51" name="Group 50"/>
          <p:cNvGrpSpPr>
            <a:grpSpLocks noChangeAspect="1"/>
          </p:cNvGrpSpPr>
          <p:nvPr/>
        </p:nvGrpSpPr>
        <p:grpSpPr>
          <a:xfrm>
            <a:off x="352793" y="5820969"/>
            <a:ext cx="585487" cy="657658"/>
            <a:chOff x="793734" y="564593"/>
            <a:chExt cx="598310" cy="672063"/>
          </a:xfrm>
        </p:grpSpPr>
        <p:pic>
          <p:nvPicPr>
            <p:cNvPr id="52" name="Picture 51"/>
            <p:cNvPicPr>
              <a:picLocks noChangeAspect="1"/>
            </p:cNvPicPr>
            <p:nvPr/>
          </p:nvPicPr>
          <p:blipFill rotWithShape="1">
            <a:blip r:embed="rId3"/>
            <a:srcRect l="-22826" t="-31574" r="-24015" b="-15269"/>
            <a:stretch/>
          </p:blipFill>
          <p:spPr>
            <a:xfrm>
              <a:off x="793734" y="564593"/>
              <a:ext cx="432816" cy="649224"/>
            </a:xfrm>
            <a:prstGeom prst="rect">
              <a:avLst/>
            </a:prstGeom>
            <a:noFill/>
          </p:spPr>
        </p:pic>
        <p:sp>
          <p:nvSpPr>
            <p:cNvPr id="53" name="Rectangle 52"/>
            <p:cNvSpPr/>
            <p:nvPr/>
          </p:nvSpPr>
          <p:spPr>
            <a:xfrm>
              <a:off x="1061637" y="806815"/>
              <a:ext cx="330407" cy="429841"/>
            </a:xfrm>
            <a:prstGeom prst="rect">
              <a:avLst/>
            </a:prstGeom>
          </p:spPr>
          <p:txBody>
            <a:bodyPr wrap="none">
              <a:spAutoFit/>
            </a:bodyPr>
            <a:lstStyle/>
            <a:p>
              <a:r>
                <a:rPr lang="en-US" sz="3200" baseline="-25000" dirty="0"/>
                <a:t>2</a:t>
              </a:r>
              <a:endParaRPr lang="en-US" sz="3200" dirty="0"/>
            </a:p>
          </p:txBody>
        </p:sp>
      </p:grpSp>
    </p:spTree>
    <p:extLst>
      <p:ext uri="{BB962C8B-B14F-4D97-AF65-F5344CB8AC3E}">
        <p14:creationId xmlns:p14="http://schemas.microsoft.com/office/powerpoint/2010/main" val="8926576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sp>
        <p:nvSpPr>
          <p:cNvPr id="2" name="TextBox 1"/>
          <p:cNvSpPr txBox="1"/>
          <p:nvPr/>
        </p:nvSpPr>
        <p:spPr>
          <a:xfrm>
            <a:off x="1110342" y="-24007"/>
            <a:ext cx="6923316" cy="1015663"/>
          </a:xfrm>
          <a:prstGeom prst="rect">
            <a:avLst/>
          </a:prstGeom>
          <a:noFill/>
        </p:spPr>
        <p:txBody>
          <a:bodyPr wrap="square" rtlCol="0">
            <a:spAutoFit/>
          </a:bodyPr>
          <a:lstStyle/>
          <a:p>
            <a:r>
              <a:rPr lang="en-US" sz="6000" dirty="0" smtClean="0"/>
              <a:t>Your name homology</a:t>
            </a:r>
          </a:p>
        </p:txBody>
      </p:sp>
      <p:sp>
        <p:nvSpPr>
          <p:cNvPr id="10" name="TextBox 9"/>
          <p:cNvSpPr txBox="1"/>
          <p:nvPr/>
        </p:nvSpPr>
        <p:spPr>
          <a:xfrm>
            <a:off x="1274532" y="1087199"/>
            <a:ext cx="6096000" cy="4579715"/>
          </a:xfrm>
          <a:prstGeom prst="rect">
            <a:avLst/>
          </a:prstGeom>
          <a:noFill/>
        </p:spPr>
        <p:txBody>
          <a:bodyPr wrap="square" rtlCol="0">
            <a:spAutoFit/>
          </a:bodyPr>
          <a:lstStyle/>
          <a:p>
            <a:r>
              <a:rPr lang="en-US" sz="5400" dirty="0" smtClean="0"/>
              <a:t>3 ingredients:</a:t>
            </a:r>
          </a:p>
          <a:p>
            <a:endParaRPr lang="en-US" sz="3600" dirty="0"/>
          </a:p>
          <a:p>
            <a:r>
              <a:rPr lang="en-US" sz="5400" dirty="0" smtClean="0"/>
              <a:t>1.)  Objects</a:t>
            </a:r>
          </a:p>
          <a:p>
            <a:pPr>
              <a:lnSpc>
                <a:spcPct val="140000"/>
              </a:lnSpc>
            </a:pPr>
            <a:r>
              <a:rPr lang="en-US" sz="5400" dirty="0" smtClean="0"/>
              <a:t>2.)  Grading</a:t>
            </a:r>
          </a:p>
          <a:p>
            <a:pPr>
              <a:lnSpc>
                <a:spcPct val="140000"/>
              </a:lnSpc>
            </a:pPr>
            <a:r>
              <a:rPr lang="en-US" sz="5400" dirty="0" smtClean="0"/>
              <a:t>3.)  Boundary map</a:t>
            </a:r>
            <a:endParaRPr lang="en-US" sz="5400" dirty="0"/>
          </a:p>
        </p:txBody>
      </p:sp>
      <p:grpSp>
        <p:nvGrpSpPr>
          <p:cNvPr id="11" name="Group 10"/>
          <p:cNvGrpSpPr/>
          <p:nvPr/>
        </p:nvGrpSpPr>
        <p:grpSpPr>
          <a:xfrm>
            <a:off x="450175" y="5600780"/>
            <a:ext cx="8521002" cy="850099"/>
            <a:chOff x="450175" y="1444026"/>
            <a:chExt cx="8521002" cy="850099"/>
          </a:xfrm>
        </p:grpSpPr>
        <p:grpSp>
          <p:nvGrpSpPr>
            <p:cNvPr id="12" name="Group 11"/>
            <p:cNvGrpSpPr/>
            <p:nvPr/>
          </p:nvGrpSpPr>
          <p:grpSpPr>
            <a:xfrm>
              <a:off x="450175" y="1444026"/>
              <a:ext cx="8521002" cy="832917"/>
              <a:chOff x="3593592" y="100584"/>
              <a:chExt cx="8521002" cy="832917"/>
            </a:xfrm>
            <a:noFill/>
          </p:grpSpPr>
          <p:pic>
            <p:nvPicPr>
              <p:cNvPr id="14" name="Picture 13"/>
              <p:cNvPicPr>
                <a:picLocks noChangeAspect="1"/>
              </p:cNvPicPr>
              <p:nvPr/>
            </p:nvPicPr>
            <p:blipFill rotWithShape="1">
              <a:blip r:embed="rId3"/>
              <a:srcRect l="-22826" t="-31574" r="-24015" b="-15269"/>
              <a:stretch/>
            </p:blipFill>
            <p:spPr>
              <a:xfrm>
                <a:off x="3593592" y="100584"/>
                <a:ext cx="554736" cy="832104"/>
              </a:xfrm>
              <a:prstGeom prst="rect">
                <a:avLst/>
              </a:prstGeom>
              <a:grpFill/>
            </p:spPr>
          </p:pic>
          <p:sp>
            <p:nvSpPr>
              <p:cNvPr id="15" name="TextBox 14"/>
              <p:cNvSpPr txBox="1"/>
              <p:nvPr/>
            </p:nvSpPr>
            <p:spPr>
              <a:xfrm>
                <a:off x="3949673" y="102504"/>
                <a:ext cx="8164921" cy="830997"/>
              </a:xfrm>
              <a:prstGeom prst="rect">
                <a:avLst/>
              </a:prstGeom>
              <a:grpFill/>
            </p:spPr>
            <p:txBody>
              <a:bodyPr wrap="square" rtlCol="0">
                <a:spAutoFit/>
              </a:bodyPr>
              <a:lstStyle/>
              <a:p>
                <a:r>
                  <a:rPr lang="en-US" sz="4800" baseline="-25000" dirty="0" smtClean="0"/>
                  <a:t>n</a:t>
                </a:r>
                <a:r>
                  <a:rPr lang="en-US" sz="4800" dirty="0" smtClean="0"/>
                  <a:t> :  </a:t>
                </a:r>
                <a:r>
                  <a:rPr lang="en-US" sz="4800" dirty="0" err="1" smtClean="0"/>
                  <a:t>C</a:t>
                </a:r>
                <a:r>
                  <a:rPr lang="en-US" sz="4800" baseline="-25000" dirty="0" err="1" smtClean="0"/>
                  <a:t>n</a:t>
                </a:r>
                <a:r>
                  <a:rPr lang="en-US" sz="4800" baseline="-25000" dirty="0" smtClean="0"/>
                  <a:t>  </a:t>
                </a:r>
                <a:r>
                  <a:rPr lang="en-US" sz="4800" dirty="0" smtClean="0">
                    <a:sym typeface="Wingdings"/>
                  </a:rPr>
                  <a:t></a:t>
                </a:r>
                <a:r>
                  <a:rPr lang="en-US" sz="4800" dirty="0" smtClean="0"/>
                  <a:t>  C</a:t>
                </a:r>
                <a:r>
                  <a:rPr lang="en-US" sz="4800" baseline="-25000" dirty="0" smtClean="0"/>
                  <a:t>n-1</a:t>
                </a:r>
                <a:r>
                  <a:rPr lang="en-US" sz="4800" dirty="0" smtClean="0"/>
                  <a:t>  such that     </a:t>
                </a:r>
                <a:r>
                  <a:rPr lang="en-US" sz="4800" baseline="30000" dirty="0" smtClean="0"/>
                  <a:t>2</a:t>
                </a:r>
                <a:r>
                  <a:rPr lang="en-US" sz="4800" dirty="0" smtClean="0"/>
                  <a:t>  = 0</a:t>
                </a:r>
                <a:endParaRPr lang="en-US" sz="4800" baseline="-25000" dirty="0" smtClean="0"/>
              </a:p>
            </p:txBody>
          </p:sp>
        </p:grpSp>
        <p:pic>
          <p:nvPicPr>
            <p:cNvPr id="13" name="Picture 12"/>
            <p:cNvPicPr>
              <a:picLocks noChangeAspect="1"/>
            </p:cNvPicPr>
            <p:nvPr/>
          </p:nvPicPr>
          <p:blipFill rotWithShape="1">
            <a:blip r:embed="rId3"/>
            <a:srcRect l="-22826" t="-31574" r="-24015" b="-15269"/>
            <a:stretch/>
          </p:blipFill>
          <p:spPr>
            <a:xfrm>
              <a:off x="6920974" y="1462021"/>
              <a:ext cx="554736" cy="832104"/>
            </a:xfrm>
            <a:prstGeom prst="rect">
              <a:avLst/>
            </a:prstGeom>
            <a:noFill/>
          </p:spPr>
        </p:pic>
      </p:grpSp>
    </p:spTree>
    <p:extLst>
      <p:ext uri="{BB962C8B-B14F-4D97-AF65-F5344CB8AC3E}">
        <p14:creationId xmlns:p14="http://schemas.microsoft.com/office/powerpoint/2010/main" val="37607256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Creating a </a:t>
            </a:r>
            <a:r>
              <a:rPr lang="en-US" sz="3200" dirty="0" err="1">
                <a:solidFill>
                  <a:schemeClr val="tx1"/>
                </a:solidFill>
              </a:rPr>
              <a:t>simplicial</a:t>
            </a:r>
            <a:r>
              <a:rPr lang="en-US" sz="3200" dirty="0">
                <a:solidFill>
                  <a:schemeClr val="tx1"/>
                </a:solidFill>
              </a:rPr>
              <a:t> complex from Data</a:t>
            </a:r>
          </a:p>
        </p:txBody>
      </p:sp>
      <p:sp>
        <p:nvSpPr>
          <p:cNvPr id="2" name="TextBox 1"/>
          <p:cNvSpPr txBox="1"/>
          <p:nvPr/>
        </p:nvSpPr>
        <p:spPr>
          <a:xfrm>
            <a:off x="707789" y="5378785"/>
            <a:ext cx="8641684" cy="1077218"/>
          </a:xfrm>
          <a:prstGeom prst="rect">
            <a:avLst/>
          </a:prstGeom>
          <a:noFill/>
        </p:spPr>
        <p:txBody>
          <a:bodyPr wrap="square" rtlCol="0">
            <a:spAutoFit/>
          </a:bodyPr>
          <a:lstStyle/>
          <a:p>
            <a:r>
              <a:rPr lang="en-US" sz="3200" dirty="0" smtClean="0"/>
              <a:t>Step 0.)  Start by adding data points</a:t>
            </a:r>
          </a:p>
          <a:p>
            <a:pPr algn="ctr"/>
            <a:r>
              <a:rPr lang="en-US" sz="3200" dirty="0" smtClean="0"/>
              <a:t> =  0-dimensional vertices (0-simplices) </a:t>
            </a:r>
          </a:p>
        </p:txBody>
      </p:sp>
      <p:pic>
        <p:nvPicPr>
          <p:cNvPr id="10" name="Picture 9" descr="0simplex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96" y="1227496"/>
            <a:ext cx="6438900" cy="3403600"/>
          </a:xfrm>
          <a:prstGeom prst="rect">
            <a:avLst/>
          </a:prstGeom>
        </p:spPr>
      </p:pic>
    </p:spTree>
    <p:extLst>
      <p:ext uri="{BB962C8B-B14F-4D97-AF65-F5344CB8AC3E}">
        <p14:creationId xmlns:p14="http://schemas.microsoft.com/office/powerpoint/2010/main" val="12035354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Creating a </a:t>
            </a:r>
            <a:r>
              <a:rPr lang="en-US" sz="3200" dirty="0" err="1">
                <a:solidFill>
                  <a:schemeClr val="tx1"/>
                </a:solidFill>
              </a:rPr>
              <a:t>simplicial</a:t>
            </a:r>
            <a:r>
              <a:rPr lang="en-US" sz="3200" dirty="0">
                <a:solidFill>
                  <a:schemeClr val="tx1"/>
                </a:solidFill>
              </a:rPr>
              <a:t> complex from Data</a:t>
            </a:r>
          </a:p>
        </p:txBody>
      </p:sp>
      <p:sp>
        <p:nvSpPr>
          <p:cNvPr id="2" name="TextBox 1"/>
          <p:cNvSpPr txBox="1"/>
          <p:nvPr/>
        </p:nvSpPr>
        <p:spPr>
          <a:xfrm>
            <a:off x="325627" y="4585971"/>
            <a:ext cx="8961395" cy="2185214"/>
          </a:xfrm>
          <a:prstGeom prst="rect">
            <a:avLst/>
          </a:prstGeom>
          <a:noFill/>
        </p:spPr>
        <p:txBody>
          <a:bodyPr wrap="square" rtlCol="0">
            <a:spAutoFit/>
          </a:bodyPr>
          <a:lstStyle/>
          <a:p>
            <a:r>
              <a:rPr lang="en-US" sz="3200" dirty="0" smtClean="0"/>
              <a:t>0.)  Start by adding 0-dimensional data points </a:t>
            </a:r>
            <a:endParaRPr lang="en-US" sz="3200" dirty="0"/>
          </a:p>
          <a:p>
            <a:endParaRPr lang="en-US" sz="800" dirty="0" smtClean="0"/>
          </a:p>
          <a:p>
            <a:r>
              <a:rPr lang="en-US" sz="3200" dirty="0" smtClean="0">
                <a:solidFill>
                  <a:srgbClr val="0000FF"/>
                </a:solidFill>
              </a:rPr>
              <a:t>Note:  we only need a definition of closeness between data points.  The data points do not need to be actual points in </a:t>
            </a:r>
            <a:r>
              <a:rPr lang="en-US" sz="3200" dirty="0" err="1" smtClean="0">
                <a:solidFill>
                  <a:srgbClr val="0000FF"/>
                </a:solidFill>
              </a:rPr>
              <a:t>R</a:t>
            </a:r>
            <a:r>
              <a:rPr lang="en-US" sz="3200" baseline="30000" dirty="0" err="1" smtClean="0">
                <a:solidFill>
                  <a:srgbClr val="0000FF"/>
                </a:solidFill>
              </a:rPr>
              <a:t>n</a:t>
            </a:r>
            <a:endParaRPr lang="en-US" sz="3200" baseline="30000" dirty="0" smtClean="0">
              <a:solidFill>
                <a:srgbClr val="0000FF"/>
              </a:solidFill>
            </a:endParaRPr>
          </a:p>
        </p:txBody>
      </p:sp>
      <p:pic>
        <p:nvPicPr>
          <p:cNvPr id="11" name="Picture 10" descr="0simplex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96" y="1227496"/>
            <a:ext cx="6438900" cy="3403600"/>
          </a:xfrm>
          <a:prstGeom prst="rect">
            <a:avLst/>
          </a:prstGeom>
        </p:spPr>
      </p:pic>
    </p:spTree>
    <p:extLst>
      <p:ext uri="{BB962C8B-B14F-4D97-AF65-F5344CB8AC3E}">
        <p14:creationId xmlns:p14="http://schemas.microsoft.com/office/powerpoint/2010/main" val="1910335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Creating a </a:t>
            </a:r>
            <a:r>
              <a:rPr lang="en-US" sz="3200" dirty="0" err="1">
                <a:solidFill>
                  <a:schemeClr val="tx1"/>
                </a:solidFill>
              </a:rPr>
              <a:t>simplicial</a:t>
            </a:r>
            <a:r>
              <a:rPr lang="en-US" sz="3200" dirty="0">
                <a:solidFill>
                  <a:schemeClr val="tx1"/>
                </a:solidFill>
              </a:rPr>
              <a:t> complex from Data</a:t>
            </a:r>
          </a:p>
        </p:txBody>
      </p:sp>
      <p:sp>
        <p:nvSpPr>
          <p:cNvPr id="2" name="TextBox 1"/>
          <p:cNvSpPr txBox="1"/>
          <p:nvPr/>
        </p:nvSpPr>
        <p:spPr>
          <a:xfrm>
            <a:off x="325627" y="4585971"/>
            <a:ext cx="8961395" cy="2185214"/>
          </a:xfrm>
          <a:prstGeom prst="rect">
            <a:avLst/>
          </a:prstGeom>
          <a:noFill/>
        </p:spPr>
        <p:txBody>
          <a:bodyPr wrap="square" rtlCol="0">
            <a:spAutoFit/>
          </a:bodyPr>
          <a:lstStyle/>
          <a:p>
            <a:r>
              <a:rPr lang="en-US" sz="3200" dirty="0" smtClean="0"/>
              <a:t>0.)  Start by adding 0-dimensional data points </a:t>
            </a:r>
            <a:endParaRPr lang="en-US" sz="3200" dirty="0"/>
          </a:p>
          <a:p>
            <a:endParaRPr lang="en-US" sz="800" dirty="0" smtClean="0"/>
          </a:p>
          <a:p>
            <a:r>
              <a:rPr lang="en-US" sz="3200" dirty="0" smtClean="0">
                <a:solidFill>
                  <a:srgbClr val="0000FF"/>
                </a:solidFill>
              </a:rPr>
              <a:t>Note:  we only need a definition of closeness between data points.  The data points do not need to be actual points in </a:t>
            </a:r>
            <a:r>
              <a:rPr lang="en-US" sz="3200" dirty="0" err="1" smtClean="0">
                <a:solidFill>
                  <a:srgbClr val="0000FF"/>
                </a:solidFill>
              </a:rPr>
              <a:t>R</a:t>
            </a:r>
            <a:r>
              <a:rPr lang="en-US" sz="3200" baseline="30000" dirty="0" err="1" smtClean="0">
                <a:solidFill>
                  <a:srgbClr val="0000FF"/>
                </a:solidFill>
              </a:rPr>
              <a:t>n</a:t>
            </a:r>
            <a:endParaRPr lang="en-US" sz="3200" baseline="30000" dirty="0" smtClean="0">
              <a:solidFill>
                <a:srgbClr val="0000FF"/>
              </a:solidFill>
            </a:endParaRPr>
          </a:p>
        </p:txBody>
      </p:sp>
      <p:sp>
        <p:nvSpPr>
          <p:cNvPr id="3" name="TextBox 2"/>
          <p:cNvSpPr txBox="1"/>
          <p:nvPr/>
        </p:nvSpPr>
        <p:spPr>
          <a:xfrm>
            <a:off x="222616" y="1012680"/>
            <a:ext cx="1155974" cy="584776"/>
          </a:xfrm>
          <a:prstGeom prst="rect">
            <a:avLst/>
          </a:prstGeom>
          <a:noFill/>
        </p:spPr>
        <p:txBody>
          <a:bodyPr wrap="square" rtlCol="0">
            <a:spAutoFit/>
          </a:bodyPr>
          <a:lstStyle/>
          <a:p>
            <a:r>
              <a:rPr lang="en-US" sz="3200" dirty="0" smtClean="0"/>
              <a:t>(1, 8)</a:t>
            </a:r>
            <a:endParaRPr lang="en-US" sz="3200" dirty="0"/>
          </a:p>
        </p:txBody>
      </p:sp>
      <p:sp>
        <p:nvSpPr>
          <p:cNvPr id="11" name="TextBox 10"/>
          <p:cNvSpPr txBox="1"/>
          <p:nvPr/>
        </p:nvSpPr>
        <p:spPr>
          <a:xfrm>
            <a:off x="222616" y="2736525"/>
            <a:ext cx="1155974" cy="584776"/>
          </a:xfrm>
          <a:prstGeom prst="rect">
            <a:avLst/>
          </a:prstGeom>
          <a:noFill/>
        </p:spPr>
        <p:txBody>
          <a:bodyPr wrap="square" rtlCol="0">
            <a:spAutoFit/>
          </a:bodyPr>
          <a:lstStyle/>
          <a:p>
            <a:r>
              <a:rPr lang="en-US" sz="3200" dirty="0" smtClean="0"/>
              <a:t>(1, 5)</a:t>
            </a:r>
            <a:endParaRPr lang="en-US" sz="3200" dirty="0"/>
          </a:p>
        </p:txBody>
      </p:sp>
      <p:sp>
        <p:nvSpPr>
          <p:cNvPr id="12" name="TextBox 11"/>
          <p:cNvSpPr txBox="1"/>
          <p:nvPr/>
        </p:nvSpPr>
        <p:spPr>
          <a:xfrm>
            <a:off x="2179797" y="2242783"/>
            <a:ext cx="1714115" cy="584776"/>
          </a:xfrm>
          <a:prstGeom prst="rect">
            <a:avLst/>
          </a:prstGeom>
          <a:noFill/>
        </p:spPr>
        <p:txBody>
          <a:bodyPr wrap="square" rtlCol="0">
            <a:spAutoFit/>
          </a:bodyPr>
          <a:lstStyle/>
          <a:p>
            <a:r>
              <a:rPr lang="en-US" sz="3200" dirty="0" smtClean="0"/>
              <a:t>(2, 7)</a:t>
            </a:r>
            <a:endParaRPr lang="en-US" sz="3200" dirty="0"/>
          </a:p>
        </p:txBody>
      </p:sp>
      <p:pic>
        <p:nvPicPr>
          <p:cNvPr id="16" name="Picture 15" descr="0simplex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96" y="1227496"/>
            <a:ext cx="6438900" cy="3403600"/>
          </a:xfrm>
          <a:prstGeom prst="rect">
            <a:avLst/>
          </a:prstGeom>
        </p:spPr>
      </p:pic>
    </p:spTree>
    <p:extLst>
      <p:ext uri="{BB962C8B-B14F-4D97-AF65-F5344CB8AC3E}">
        <p14:creationId xmlns:p14="http://schemas.microsoft.com/office/powerpoint/2010/main" val="10589646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Creating a </a:t>
            </a:r>
            <a:r>
              <a:rPr lang="en-US" sz="3200" dirty="0" err="1">
                <a:solidFill>
                  <a:schemeClr val="tx1"/>
                </a:solidFill>
              </a:rPr>
              <a:t>simplicial</a:t>
            </a:r>
            <a:r>
              <a:rPr lang="en-US" sz="3200" dirty="0">
                <a:solidFill>
                  <a:schemeClr val="tx1"/>
                </a:solidFill>
              </a:rPr>
              <a:t> complex from Data</a:t>
            </a:r>
          </a:p>
        </p:txBody>
      </p:sp>
      <p:sp>
        <p:nvSpPr>
          <p:cNvPr id="2" name="TextBox 1"/>
          <p:cNvSpPr txBox="1"/>
          <p:nvPr/>
        </p:nvSpPr>
        <p:spPr>
          <a:xfrm>
            <a:off x="325627" y="4585971"/>
            <a:ext cx="8961395" cy="2185214"/>
          </a:xfrm>
          <a:prstGeom prst="rect">
            <a:avLst/>
          </a:prstGeom>
          <a:noFill/>
        </p:spPr>
        <p:txBody>
          <a:bodyPr wrap="square" rtlCol="0">
            <a:spAutoFit/>
          </a:bodyPr>
          <a:lstStyle/>
          <a:p>
            <a:r>
              <a:rPr lang="en-US" sz="3200" dirty="0" smtClean="0"/>
              <a:t>0.)  Start by adding 0-dimensional data points </a:t>
            </a:r>
            <a:endParaRPr lang="en-US" sz="3200" dirty="0"/>
          </a:p>
          <a:p>
            <a:endParaRPr lang="en-US" sz="800" dirty="0" smtClean="0"/>
          </a:p>
          <a:p>
            <a:r>
              <a:rPr lang="en-US" sz="3200" dirty="0" smtClean="0">
                <a:solidFill>
                  <a:srgbClr val="0000FF"/>
                </a:solidFill>
              </a:rPr>
              <a:t>Note:  we only need a definition of closeness between data points.  The data points do not need to be actual points in </a:t>
            </a:r>
            <a:r>
              <a:rPr lang="en-US" sz="3200" dirty="0" err="1" smtClean="0">
                <a:solidFill>
                  <a:srgbClr val="0000FF"/>
                </a:solidFill>
              </a:rPr>
              <a:t>R</a:t>
            </a:r>
            <a:r>
              <a:rPr lang="en-US" sz="3200" baseline="30000" dirty="0" err="1" smtClean="0">
                <a:solidFill>
                  <a:srgbClr val="0000FF"/>
                </a:solidFill>
              </a:rPr>
              <a:t>n</a:t>
            </a:r>
            <a:endParaRPr lang="en-US" sz="3200" baseline="30000" dirty="0" smtClean="0">
              <a:solidFill>
                <a:srgbClr val="0000FF"/>
              </a:solidFill>
            </a:endParaRPr>
          </a:p>
        </p:txBody>
      </p:sp>
      <p:sp>
        <p:nvSpPr>
          <p:cNvPr id="3" name="TextBox 2"/>
          <p:cNvSpPr txBox="1"/>
          <p:nvPr/>
        </p:nvSpPr>
        <p:spPr>
          <a:xfrm>
            <a:off x="201798" y="1012680"/>
            <a:ext cx="2525272" cy="584776"/>
          </a:xfrm>
          <a:prstGeom prst="rect">
            <a:avLst/>
          </a:prstGeom>
          <a:noFill/>
        </p:spPr>
        <p:txBody>
          <a:bodyPr wrap="square" rtlCol="0">
            <a:spAutoFit/>
          </a:bodyPr>
          <a:lstStyle/>
          <a:p>
            <a:r>
              <a:rPr lang="en-US" sz="3200" dirty="0" smtClean="0"/>
              <a:t>(dog, happy)</a:t>
            </a:r>
            <a:endParaRPr lang="en-US" sz="3200" dirty="0"/>
          </a:p>
        </p:txBody>
      </p:sp>
      <p:sp>
        <p:nvSpPr>
          <p:cNvPr id="11" name="TextBox 10"/>
          <p:cNvSpPr txBox="1"/>
          <p:nvPr/>
        </p:nvSpPr>
        <p:spPr>
          <a:xfrm>
            <a:off x="201798" y="2840630"/>
            <a:ext cx="2911423" cy="584776"/>
          </a:xfrm>
          <a:prstGeom prst="rect">
            <a:avLst/>
          </a:prstGeom>
          <a:noFill/>
        </p:spPr>
        <p:txBody>
          <a:bodyPr wrap="square" rtlCol="0">
            <a:spAutoFit/>
          </a:bodyPr>
          <a:lstStyle/>
          <a:p>
            <a:r>
              <a:rPr lang="en-US" sz="3200" dirty="0" smtClean="0"/>
              <a:t>(dog, content)</a:t>
            </a:r>
            <a:endParaRPr lang="en-US" sz="3200" dirty="0"/>
          </a:p>
        </p:txBody>
      </p:sp>
      <p:sp>
        <p:nvSpPr>
          <p:cNvPr id="12" name="TextBox 11"/>
          <p:cNvSpPr txBox="1"/>
          <p:nvPr/>
        </p:nvSpPr>
        <p:spPr>
          <a:xfrm>
            <a:off x="2199671" y="2162669"/>
            <a:ext cx="2774722" cy="584776"/>
          </a:xfrm>
          <a:prstGeom prst="rect">
            <a:avLst/>
          </a:prstGeom>
          <a:noFill/>
        </p:spPr>
        <p:txBody>
          <a:bodyPr wrap="square" rtlCol="0">
            <a:spAutoFit/>
          </a:bodyPr>
          <a:lstStyle/>
          <a:p>
            <a:r>
              <a:rPr lang="en-US" sz="3200" dirty="0" smtClean="0"/>
              <a:t>(wolf, mirthful)</a:t>
            </a:r>
            <a:endParaRPr lang="en-US" sz="3200" dirty="0"/>
          </a:p>
        </p:txBody>
      </p:sp>
      <p:pic>
        <p:nvPicPr>
          <p:cNvPr id="14" name="Picture 13" descr="0simplex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96" y="1227496"/>
            <a:ext cx="6438900" cy="3403600"/>
          </a:xfrm>
          <a:prstGeom prst="rect">
            <a:avLst/>
          </a:prstGeom>
        </p:spPr>
      </p:pic>
    </p:spTree>
    <p:extLst>
      <p:ext uri="{BB962C8B-B14F-4D97-AF65-F5344CB8AC3E}">
        <p14:creationId xmlns:p14="http://schemas.microsoft.com/office/powerpoint/2010/main" val="10231717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Creating a </a:t>
            </a:r>
            <a:r>
              <a:rPr lang="en-US" sz="3200" dirty="0" err="1">
                <a:solidFill>
                  <a:schemeClr val="tx1"/>
                </a:solidFill>
              </a:rPr>
              <a:t>simplicial</a:t>
            </a:r>
            <a:r>
              <a:rPr lang="en-US" sz="3200" dirty="0">
                <a:solidFill>
                  <a:schemeClr val="tx1"/>
                </a:solidFill>
              </a:rPr>
              <a:t> complex from Data</a:t>
            </a:r>
          </a:p>
        </p:txBody>
      </p:sp>
      <p:sp>
        <p:nvSpPr>
          <p:cNvPr id="2" name="TextBox 1"/>
          <p:cNvSpPr txBox="1"/>
          <p:nvPr/>
        </p:nvSpPr>
        <p:spPr>
          <a:xfrm>
            <a:off x="325627" y="4585971"/>
            <a:ext cx="8961395" cy="1200329"/>
          </a:xfrm>
          <a:prstGeom prst="rect">
            <a:avLst/>
          </a:prstGeom>
          <a:noFill/>
        </p:spPr>
        <p:txBody>
          <a:bodyPr wrap="square" rtlCol="0">
            <a:spAutoFit/>
          </a:bodyPr>
          <a:lstStyle/>
          <a:p>
            <a:r>
              <a:rPr lang="en-US" sz="3200" dirty="0"/>
              <a:t>1</a:t>
            </a:r>
            <a:r>
              <a:rPr lang="en-US" sz="3200" dirty="0" smtClean="0"/>
              <a:t>.)  </a:t>
            </a:r>
            <a:r>
              <a:rPr lang="en-US" sz="3200" dirty="0"/>
              <a:t>A</a:t>
            </a:r>
            <a:r>
              <a:rPr lang="en-US" sz="3200" dirty="0" smtClean="0"/>
              <a:t>dding </a:t>
            </a:r>
            <a:r>
              <a:rPr lang="en-US" sz="3200" dirty="0"/>
              <a:t>1</a:t>
            </a:r>
            <a:r>
              <a:rPr lang="en-US" sz="3200" dirty="0" smtClean="0"/>
              <a:t>-dimensional edges (1-simplices)</a:t>
            </a:r>
            <a:endParaRPr lang="en-US" sz="3200" dirty="0"/>
          </a:p>
          <a:p>
            <a:endParaRPr lang="en-US" sz="800" dirty="0" smtClean="0"/>
          </a:p>
          <a:p>
            <a:r>
              <a:rPr lang="en-US" sz="3200" dirty="0" smtClean="0">
                <a:solidFill>
                  <a:srgbClr val="0000FF"/>
                </a:solidFill>
              </a:rPr>
              <a:t>Add an edge between data points that are “close”</a:t>
            </a:r>
            <a:endParaRPr lang="en-US" sz="3200" baseline="30000" dirty="0" smtClean="0">
              <a:solidFill>
                <a:srgbClr val="0000FF"/>
              </a:solidFill>
            </a:endParaRPr>
          </a:p>
        </p:txBody>
      </p:sp>
      <p:pic>
        <p:nvPicPr>
          <p:cNvPr id="10" name="Picture 9" descr="0simplex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96" y="1227496"/>
            <a:ext cx="6438900" cy="3403600"/>
          </a:xfrm>
          <a:prstGeom prst="rect">
            <a:avLst/>
          </a:prstGeom>
        </p:spPr>
      </p:pic>
    </p:spTree>
    <p:extLst>
      <p:ext uri="{BB962C8B-B14F-4D97-AF65-F5344CB8AC3E}">
        <p14:creationId xmlns:p14="http://schemas.microsoft.com/office/powerpoint/2010/main" val="29878761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Creating a </a:t>
            </a:r>
            <a:r>
              <a:rPr lang="en-US" sz="3200" dirty="0" err="1">
                <a:solidFill>
                  <a:schemeClr val="tx1"/>
                </a:solidFill>
              </a:rPr>
              <a:t>simplicial</a:t>
            </a:r>
            <a:r>
              <a:rPr lang="en-US" sz="3200" dirty="0">
                <a:solidFill>
                  <a:schemeClr val="tx1"/>
                </a:solidFill>
              </a:rPr>
              <a:t> complex from Data</a:t>
            </a:r>
          </a:p>
        </p:txBody>
      </p:sp>
      <p:sp>
        <p:nvSpPr>
          <p:cNvPr id="2" name="TextBox 1"/>
          <p:cNvSpPr txBox="1"/>
          <p:nvPr/>
        </p:nvSpPr>
        <p:spPr>
          <a:xfrm>
            <a:off x="325627" y="4585971"/>
            <a:ext cx="8961395" cy="1200329"/>
          </a:xfrm>
          <a:prstGeom prst="rect">
            <a:avLst/>
          </a:prstGeom>
          <a:noFill/>
        </p:spPr>
        <p:txBody>
          <a:bodyPr wrap="square" rtlCol="0">
            <a:spAutoFit/>
          </a:bodyPr>
          <a:lstStyle/>
          <a:p>
            <a:r>
              <a:rPr lang="en-US" sz="3200" dirty="0"/>
              <a:t>1</a:t>
            </a:r>
            <a:r>
              <a:rPr lang="en-US" sz="3200" dirty="0" smtClean="0"/>
              <a:t>.)  </a:t>
            </a:r>
            <a:r>
              <a:rPr lang="en-US" sz="3200" dirty="0"/>
              <a:t>A</a:t>
            </a:r>
            <a:r>
              <a:rPr lang="en-US" sz="3200" dirty="0" smtClean="0"/>
              <a:t>dding </a:t>
            </a:r>
            <a:r>
              <a:rPr lang="en-US" sz="3200" dirty="0"/>
              <a:t>1</a:t>
            </a:r>
            <a:r>
              <a:rPr lang="en-US" sz="3200" dirty="0" smtClean="0"/>
              <a:t>-dimensional edges (1-simplices)</a:t>
            </a:r>
            <a:endParaRPr lang="en-US" sz="3200" dirty="0"/>
          </a:p>
          <a:p>
            <a:endParaRPr lang="en-US" sz="800" dirty="0" smtClean="0"/>
          </a:p>
          <a:p>
            <a:r>
              <a:rPr lang="en-US" sz="3200" dirty="0" smtClean="0">
                <a:solidFill>
                  <a:srgbClr val="0000FF"/>
                </a:solidFill>
              </a:rPr>
              <a:t>Add an edge between data points that are “close”</a:t>
            </a:r>
            <a:endParaRPr lang="en-US" sz="3200" baseline="30000" dirty="0" smtClean="0">
              <a:solidFill>
                <a:srgbClr val="0000FF"/>
              </a:solidFill>
            </a:endParaRPr>
          </a:p>
        </p:txBody>
      </p:sp>
      <p:pic>
        <p:nvPicPr>
          <p:cNvPr id="10" name="Picture 9" descr="0simplex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96" y="1227496"/>
            <a:ext cx="6438900" cy="3403600"/>
          </a:xfrm>
          <a:prstGeom prst="rect">
            <a:avLst/>
          </a:prstGeom>
        </p:spPr>
      </p:pic>
      <p:pic>
        <p:nvPicPr>
          <p:cNvPr id="11" name="Picture 10" descr="ruler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44" y="5855008"/>
            <a:ext cx="5270500" cy="660400"/>
          </a:xfrm>
          <a:prstGeom prst="rect">
            <a:avLst/>
          </a:prstGeom>
        </p:spPr>
      </p:pic>
      <p:pic>
        <p:nvPicPr>
          <p:cNvPr id="13" name="Picture 12" descr="ruler2.png"/>
          <p:cNvPicPr>
            <a:picLocks noChangeAspect="1"/>
          </p:cNvPicPr>
          <p:nvPr/>
        </p:nvPicPr>
        <p:blipFill rotWithShape="1">
          <a:blip r:embed="rId4">
            <a:extLst>
              <a:ext uri="{28A0092B-C50C-407E-A947-70E740481C1C}">
                <a14:useLocalDpi xmlns:a14="http://schemas.microsoft.com/office/drawing/2010/main" val="0"/>
              </a:ext>
            </a:extLst>
          </a:blip>
          <a:srcRect r="62528"/>
          <a:stretch/>
        </p:blipFill>
        <p:spPr>
          <a:xfrm rot="19820810">
            <a:off x="1187295" y="2491806"/>
            <a:ext cx="1975104" cy="660400"/>
          </a:xfrm>
          <a:prstGeom prst="rect">
            <a:avLst/>
          </a:prstGeom>
        </p:spPr>
      </p:pic>
      <p:pic>
        <p:nvPicPr>
          <p:cNvPr id="14" name="Picture 13" descr="ruler2.png"/>
          <p:cNvPicPr>
            <a:picLocks noChangeAspect="1"/>
          </p:cNvPicPr>
          <p:nvPr/>
        </p:nvPicPr>
        <p:blipFill rotWithShape="1">
          <a:blip r:embed="rId4">
            <a:extLst>
              <a:ext uri="{28A0092B-C50C-407E-A947-70E740481C1C}">
                <a14:useLocalDpi xmlns:a14="http://schemas.microsoft.com/office/drawing/2010/main" val="0"/>
              </a:ext>
            </a:extLst>
          </a:blip>
          <a:srcRect l="-2" r="45178"/>
          <a:stretch/>
        </p:blipFill>
        <p:spPr>
          <a:xfrm rot="1800000">
            <a:off x="3877936" y="2810834"/>
            <a:ext cx="2889504" cy="660400"/>
          </a:xfrm>
          <a:prstGeom prst="rect">
            <a:avLst/>
          </a:prstGeom>
        </p:spPr>
      </p:pic>
      <p:pic>
        <p:nvPicPr>
          <p:cNvPr id="15" name="Picture 14" descr="ruler2.png"/>
          <p:cNvPicPr>
            <a:picLocks noChangeAspect="1"/>
          </p:cNvPicPr>
          <p:nvPr/>
        </p:nvPicPr>
        <p:blipFill rotWithShape="1">
          <a:blip r:embed="rId4">
            <a:extLst>
              <a:ext uri="{28A0092B-C50C-407E-A947-70E740481C1C}">
                <a14:useLocalDpi xmlns:a14="http://schemas.microsoft.com/office/drawing/2010/main" val="0"/>
              </a:ext>
            </a:extLst>
          </a:blip>
          <a:srcRect r="74673"/>
          <a:stretch/>
        </p:blipFill>
        <p:spPr>
          <a:xfrm rot="16200000">
            <a:off x="7267729" y="3281881"/>
            <a:ext cx="1335024" cy="660400"/>
          </a:xfrm>
          <a:prstGeom prst="rect">
            <a:avLst/>
          </a:prstGeom>
        </p:spPr>
      </p:pic>
    </p:spTree>
    <p:extLst>
      <p:ext uri="{BB962C8B-B14F-4D97-AF65-F5344CB8AC3E}">
        <p14:creationId xmlns:p14="http://schemas.microsoft.com/office/powerpoint/2010/main" val="36166067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Creating a </a:t>
            </a:r>
            <a:r>
              <a:rPr lang="en-US" sz="3200" dirty="0" err="1">
                <a:solidFill>
                  <a:schemeClr val="tx1"/>
                </a:solidFill>
              </a:rPr>
              <a:t>simplicial</a:t>
            </a:r>
            <a:r>
              <a:rPr lang="en-US" sz="3200" dirty="0">
                <a:solidFill>
                  <a:schemeClr val="tx1"/>
                </a:solidFill>
              </a:rPr>
              <a:t> complex from Data</a:t>
            </a:r>
          </a:p>
        </p:txBody>
      </p:sp>
      <p:sp>
        <p:nvSpPr>
          <p:cNvPr id="2" name="TextBox 1"/>
          <p:cNvSpPr txBox="1"/>
          <p:nvPr/>
        </p:nvSpPr>
        <p:spPr>
          <a:xfrm>
            <a:off x="325627" y="4585971"/>
            <a:ext cx="8961395" cy="2174954"/>
          </a:xfrm>
          <a:prstGeom prst="rect">
            <a:avLst/>
          </a:prstGeom>
          <a:noFill/>
        </p:spPr>
        <p:txBody>
          <a:bodyPr wrap="square" rtlCol="0">
            <a:spAutoFit/>
          </a:bodyPr>
          <a:lstStyle/>
          <a:p>
            <a:r>
              <a:rPr lang="en-US" sz="3200" dirty="0"/>
              <a:t>1</a:t>
            </a:r>
            <a:r>
              <a:rPr lang="en-US" sz="3200" dirty="0" smtClean="0"/>
              <a:t>.)  </a:t>
            </a:r>
            <a:r>
              <a:rPr lang="en-US" sz="3200" dirty="0"/>
              <a:t>A</a:t>
            </a:r>
            <a:r>
              <a:rPr lang="en-US" sz="3200" dirty="0" smtClean="0"/>
              <a:t>dding </a:t>
            </a:r>
            <a:r>
              <a:rPr lang="en-US" sz="3200" dirty="0"/>
              <a:t>1</a:t>
            </a:r>
            <a:r>
              <a:rPr lang="en-US" sz="3200" dirty="0" smtClean="0"/>
              <a:t>-dimensional edges (1-simplices)</a:t>
            </a:r>
            <a:endParaRPr lang="en-US" sz="3200" dirty="0"/>
          </a:p>
          <a:p>
            <a:r>
              <a:rPr lang="en-US" sz="3200" dirty="0" smtClean="0">
                <a:solidFill>
                  <a:srgbClr val="0000FF"/>
                </a:solidFill>
              </a:rPr>
              <a:t>Let T  =  Threshold   =</a:t>
            </a:r>
          </a:p>
          <a:p>
            <a:endParaRPr lang="en-US" sz="800" baseline="30000" dirty="0">
              <a:solidFill>
                <a:srgbClr val="0000FF"/>
              </a:solidFill>
            </a:endParaRPr>
          </a:p>
          <a:p>
            <a:r>
              <a:rPr lang="en-US" sz="3200" dirty="0" smtClean="0">
                <a:solidFill>
                  <a:srgbClr val="0000FF"/>
                </a:solidFill>
              </a:rPr>
              <a:t>Connect vertices v and w with an edge  </a:t>
            </a:r>
            <a:r>
              <a:rPr lang="en-US" sz="3200" dirty="0" err="1" smtClean="0">
                <a:solidFill>
                  <a:srgbClr val="0000FF"/>
                </a:solidFill>
              </a:rPr>
              <a:t>iff</a:t>
            </a:r>
            <a:r>
              <a:rPr lang="en-US" sz="3200" dirty="0" smtClean="0">
                <a:solidFill>
                  <a:srgbClr val="0000FF"/>
                </a:solidFill>
              </a:rPr>
              <a:t> </a:t>
            </a:r>
          </a:p>
          <a:p>
            <a:r>
              <a:rPr lang="en-US" sz="3200" dirty="0" smtClean="0">
                <a:solidFill>
                  <a:srgbClr val="0000FF"/>
                </a:solidFill>
              </a:rPr>
              <a:t>the distance between v and w is less than T</a:t>
            </a:r>
          </a:p>
        </p:txBody>
      </p:sp>
      <p:pic>
        <p:nvPicPr>
          <p:cNvPr id="10" name="Picture 9" descr="0simplex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96" y="1227496"/>
            <a:ext cx="6438900" cy="3403600"/>
          </a:xfrm>
          <a:prstGeom prst="rect">
            <a:avLst/>
          </a:prstGeom>
        </p:spPr>
      </p:pic>
      <p:pic>
        <p:nvPicPr>
          <p:cNvPr id="20" name="Picture 19" descr="ruler2.png"/>
          <p:cNvPicPr>
            <a:picLocks noChangeAspect="1"/>
          </p:cNvPicPr>
          <p:nvPr/>
        </p:nvPicPr>
        <p:blipFill rotWithShape="1">
          <a:blip r:embed="rId4">
            <a:extLst>
              <a:ext uri="{28A0092B-C50C-407E-A947-70E740481C1C}">
                <a14:useLocalDpi xmlns:a14="http://schemas.microsoft.com/office/drawing/2010/main" val="0"/>
              </a:ext>
            </a:extLst>
          </a:blip>
          <a:srcRect l="3983" r="71729"/>
          <a:stretch/>
        </p:blipFill>
        <p:spPr>
          <a:xfrm rot="1140000">
            <a:off x="4669138" y="1675363"/>
            <a:ext cx="1280160" cy="660400"/>
          </a:xfrm>
          <a:prstGeom prst="rect">
            <a:avLst/>
          </a:prstGeom>
        </p:spPr>
      </p:pic>
      <p:pic>
        <p:nvPicPr>
          <p:cNvPr id="21" name="Picture 20" descr="ruler2.png"/>
          <p:cNvPicPr>
            <a:picLocks noChangeAspect="1"/>
          </p:cNvPicPr>
          <p:nvPr/>
        </p:nvPicPr>
        <p:blipFill rotWithShape="1">
          <a:blip r:embed="rId4">
            <a:extLst>
              <a:ext uri="{28A0092B-C50C-407E-A947-70E740481C1C}">
                <a14:useLocalDpi xmlns:a14="http://schemas.microsoft.com/office/drawing/2010/main" val="0"/>
              </a:ext>
            </a:extLst>
          </a:blip>
          <a:srcRect l="3983" r="71729"/>
          <a:stretch/>
        </p:blipFill>
        <p:spPr>
          <a:xfrm rot="19740000">
            <a:off x="1412022" y="2536428"/>
            <a:ext cx="1280160" cy="660400"/>
          </a:xfrm>
          <a:prstGeom prst="rect">
            <a:avLst/>
          </a:prstGeom>
        </p:spPr>
      </p:pic>
      <p:pic>
        <p:nvPicPr>
          <p:cNvPr id="22" name="Picture 21" descr="ruler2.png"/>
          <p:cNvPicPr>
            <a:picLocks noChangeAspect="1"/>
          </p:cNvPicPr>
          <p:nvPr/>
        </p:nvPicPr>
        <p:blipFill rotWithShape="1">
          <a:blip r:embed="rId4">
            <a:extLst>
              <a:ext uri="{28A0092B-C50C-407E-A947-70E740481C1C}">
                <a14:useLocalDpi xmlns:a14="http://schemas.microsoft.com/office/drawing/2010/main" val="0"/>
              </a:ext>
            </a:extLst>
          </a:blip>
          <a:srcRect l="3983" r="71729"/>
          <a:stretch/>
        </p:blipFill>
        <p:spPr>
          <a:xfrm rot="5280000">
            <a:off x="126116" y="1967324"/>
            <a:ext cx="1280160" cy="660400"/>
          </a:xfrm>
          <a:prstGeom prst="rect">
            <a:avLst/>
          </a:prstGeom>
        </p:spPr>
      </p:pic>
      <p:pic>
        <p:nvPicPr>
          <p:cNvPr id="24" name="Picture 23" descr="ruler2.png"/>
          <p:cNvPicPr>
            <a:picLocks noChangeAspect="1"/>
          </p:cNvPicPr>
          <p:nvPr/>
        </p:nvPicPr>
        <p:blipFill rotWithShape="1">
          <a:blip r:embed="rId4">
            <a:extLst>
              <a:ext uri="{28A0092B-C50C-407E-A947-70E740481C1C}">
                <a14:useLocalDpi xmlns:a14="http://schemas.microsoft.com/office/drawing/2010/main" val="0"/>
              </a:ext>
            </a:extLst>
          </a:blip>
          <a:srcRect l="3983" r="71729"/>
          <a:stretch/>
        </p:blipFill>
        <p:spPr>
          <a:xfrm rot="20220000">
            <a:off x="6400717" y="1692921"/>
            <a:ext cx="1280160" cy="660400"/>
          </a:xfrm>
          <a:prstGeom prst="rect">
            <a:avLst/>
          </a:prstGeom>
        </p:spPr>
      </p:pic>
      <p:pic>
        <p:nvPicPr>
          <p:cNvPr id="25" name="Picture 24" descr="ruler2.png"/>
          <p:cNvPicPr>
            <a:picLocks noChangeAspect="1"/>
          </p:cNvPicPr>
          <p:nvPr/>
        </p:nvPicPr>
        <p:blipFill rotWithShape="1">
          <a:blip r:embed="rId4">
            <a:extLst>
              <a:ext uri="{28A0092B-C50C-407E-A947-70E740481C1C}">
                <a14:useLocalDpi xmlns:a14="http://schemas.microsoft.com/office/drawing/2010/main" val="0"/>
              </a:ext>
            </a:extLst>
          </a:blip>
          <a:srcRect l="3983" r="71729"/>
          <a:stretch/>
        </p:blipFill>
        <p:spPr>
          <a:xfrm>
            <a:off x="4221577" y="5119852"/>
            <a:ext cx="1280160" cy="660400"/>
          </a:xfrm>
          <a:prstGeom prst="rect">
            <a:avLst/>
          </a:prstGeom>
        </p:spPr>
      </p:pic>
      <p:pic>
        <p:nvPicPr>
          <p:cNvPr id="26" name="Picture 25" descr="ruler2.png"/>
          <p:cNvPicPr>
            <a:picLocks noChangeAspect="1"/>
          </p:cNvPicPr>
          <p:nvPr/>
        </p:nvPicPr>
        <p:blipFill rotWithShape="1">
          <a:blip r:embed="rId4">
            <a:extLst>
              <a:ext uri="{28A0092B-C50C-407E-A947-70E740481C1C}">
                <a14:useLocalDpi xmlns:a14="http://schemas.microsoft.com/office/drawing/2010/main" val="0"/>
              </a:ext>
            </a:extLst>
          </a:blip>
          <a:srcRect l="3983" r="71729"/>
          <a:stretch/>
        </p:blipFill>
        <p:spPr>
          <a:xfrm rot="12548454">
            <a:off x="1289911" y="1141613"/>
            <a:ext cx="1280160" cy="660400"/>
          </a:xfrm>
          <a:prstGeom prst="rect">
            <a:avLst/>
          </a:prstGeom>
        </p:spPr>
      </p:pic>
      <p:pic>
        <p:nvPicPr>
          <p:cNvPr id="27" name="Picture 26" descr="ruler2.png"/>
          <p:cNvPicPr>
            <a:picLocks noChangeAspect="1"/>
          </p:cNvPicPr>
          <p:nvPr/>
        </p:nvPicPr>
        <p:blipFill rotWithShape="1">
          <a:blip r:embed="rId4">
            <a:extLst>
              <a:ext uri="{28A0092B-C50C-407E-A947-70E740481C1C}">
                <a14:useLocalDpi xmlns:a14="http://schemas.microsoft.com/office/drawing/2010/main" val="0"/>
              </a:ext>
            </a:extLst>
          </a:blip>
          <a:srcRect l="3983" r="71729"/>
          <a:stretch/>
        </p:blipFill>
        <p:spPr>
          <a:xfrm rot="16200000">
            <a:off x="7246233" y="3059943"/>
            <a:ext cx="1280160" cy="660400"/>
          </a:xfrm>
          <a:prstGeom prst="rect">
            <a:avLst/>
          </a:prstGeom>
        </p:spPr>
      </p:pic>
      <p:pic>
        <p:nvPicPr>
          <p:cNvPr id="28" name="Picture 27" descr="ruler2.png"/>
          <p:cNvPicPr>
            <a:picLocks noChangeAspect="1"/>
          </p:cNvPicPr>
          <p:nvPr/>
        </p:nvPicPr>
        <p:blipFill rotWithShape="1">
          <a:blip r:embed="rId4">
            <a:extLst>
              <a:ext uri="{28A0092B-C50C-407E-A947-70E740481C1C}">
                <a14:useLocalDpi xmlns:a14="http://schemas.microsoft.com/office/drawing/2010/main" val="0"/>
              </a:ext>
            </a:extLst>
          </a:blip>
          <a:srcRect l="3983" r="71729"/>
          <a:stretch/>
        </p:blipFill>
        <p:spPr>
          <a:xfrm rot="3426123">
            <a:off x="3293332" y="1816421"/>
            <a:ext cx="1280160" cy="660400"/>
          </a:xfrm>
          <a:prstGeom prst="rect">
            <a:avLst/>
          </a:prstGeom>
        </p:spPr>
      </p:pic>
    </p:spTree>
    <p:extLst>
      <p:ext uri="{BB962C8B-B14F-4D97-AF65-F5344CB8AC3E}">
        <p14:creationId xmlns:p14="http://schemas.microsoft.com/office/powerpoint/2010/main" val="14405396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Creating a </a:t>
            </a:r>
            <a:r>
              <a:rPr lang="en-US" sz="3200" dirty="0" err="1">
                <a:solidFill>
                  <a:schemeClr val="tx1"/>
                </a:solidFill>
              </a:rPr>
              <a:t>simplicial</a:t>
            </a:r>
            <a:r>
              <a:rPr lang="en-US" sz="3200" dirty="0">
                <a:solidFill>
                  <a:schemeClr val="tx1"/>
                </a:solidFill>
              </a:rPr>
              <a:t> complex from Data</a:t>
            </a:r>
          </a:p>
        </p:txBody>
      </p:sp>
      <p:sp>
        <p:nvSpPr>
          <p:cNvPr id="2" name="TextBox 1"/>
          <p:cNvSpPr txBox="1"/>
          <p:nvPr/>
        </p:nvSpPr>
        <p:spPr>
          <a:xfrm>
            <a:off x="325627" y="5354371"/>
            <a:ext cx="8961395" cy="1200329"/>
          </a:xfrm>
          <a:prstGeom prst="rect">
            <a:avLst/>
          </a:prstGeom>
          <a:noFill/>
        </p:spPr>
        <p:txBody>
          <a:bodyPr wrap="square" rtlCol="0">
            <a:spAutoFit/>
          </a:bodyPr>
          <a:lstStyle/>
          <a:p>
            <a:r>
              <a:rPr lang="en-US" sz="3200" dirty="0"/>
              <a:t>1</a:t>
            </a:r>
            <a:r>
              <a:rPr lang="en-US" sz="3200" dirty="0" smtClean="0"/>
              <a:t>.)  </a:t>
            </a:r>
            <a:r>
              <a:rPr lang="en-US" sz="3200" dirty="0"/>
              <a:t>A</a:t>
            </a:r>
            <a:r>
              <a:rPr lang="en-US" sz="3200" dirty="0" smtClean="0"/>
              <a:t>dding </a:t>
            </a:r>
            <a:r>
              <a:rPr lang="en-US" sz="3200" dirty="0"/>
              <a:t>1</a:t>
            </a:r>
            <a:r>
              <a:rPr lang="en-US" sz="3200" dirty="0" smtClean="0"/>
              <a:t>-dimensional edges (1-simplices)</a:t>
            </a:r>
            <a:endParaRPr lang="en-US" sz="3200" dirty="0"/>
          </a:p>
          <a:p>
            <a:endParaRPr lang="en-US" sz="800" dirty="0" smtClean="0"/>
          </a:p>
          <a:p>
            <a:r>
              <a:rPr lang="en-US" sz="3200" dirty="0" smtClean="0">
                <a:solidFill>
                  <a:srgbClr val="0000FF"/>
                </a:solidFill>
              </a:rPr>
              <a:t>Add an edge between data points that are “close”</a:t>
            </a:r>
            <a:endParaRPr lang="en-US" sz="3200" baseline="30000" dirty="0" smtClean="0">
              <a:solidFill>
                <a:srgbClr val="0000FF"/>
              </a:solidFill>
            </a:endParaRPr>
          </a:p>
        </p:txBody>
      </p:sp>
      <p:pic>
        <p:nvPicPr>
          <p:cNvPr id="9" name="Picture 8" descr="1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02096"/>
            <a:ext cx="6400800" cy="3441700"/>
          </a:xfrm>
          <a:prstGeom prst="rect">
            <a:avLst/>
          </a:prstGeom>
        </p:spPr>
      </p:pic>
      <p:grpSp>
        <p:nvGrpSpPr>
          <p:cNvPr id="10" name="Group 9"/>
          <p:cNvGrpSpPr/>
          <p:nvPr/>
        </p:nvGrpSpPr>
        <p:grpSpPr>
          <a:xfrm>
            <a:off x="638079" y="765614"/>
            <a:ext cx="7349814" cy="4329160"/>
            <a:chOff x="638079" y="765614"/>
            <a:chExt cx="7349814" cy="4329160"/>
          </a:xfrm>
        </p:grpSpPr>
        <p:sp>
          <p:nvSpPr>
            <p:cNvPr id="11" name="Oval 10"/>
            <p:cNvSpPr>
              <a:spLocks noChangeAspect="1"/>
            </p:cNvSpPr>
            <p:nvPr/>
          </p:nvSpPr>
          <p:spPr>
            <a:xfrm>
              <a:off x="666506" y="2158774"/>
              <a:ext cx="1188720" cy="1188720"/>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2" name="Oval 11"/>
            <p:cNvSpPr>
              <a:spLocks noChangeAspect="1"/>
            </p:cNvSpPr>
            <p:nvPr/>
          </p:nvSpPr>
          <p:spPr>
            <a:xfrm>
              <a:off x="1604226" y="1618854"/>
              <a:ext cx="1181314" cy="1181314"/>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3" name="Oval 12"/>
            <p:cNvSpPr>
              <a:spLocks noChangeAspect="1"/>
            </p:cNvSpPr>
            <p:nvPr/>
          </p:nvSpPr>
          <p:spPr>
            <a:xfrm>
              <a:off x="638079" y="10942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4" name="Oval 13"/>
            <p:cNvSpPr>
              <a:spLocks noChangeAspect="1"/>
            </p:cNvSpPr>
            <p:nvPr/>
          </p:nvSpPr>
          <p:spPr>
            <a:xfrm>
              <a:off x="6550916" y="851499"/>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5" name="Oval 14"/>
            <p:cNvSpPr>
              <a:spLocks noChangeAspect="1"/>
            </p:cNvSpPr>
            <p:nvPr/>
          </p:nvSpPr>
          <p:spPr>
            <a:xfrm>
              <a:off x="5678887" y="124913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6" name="Oval 15"/>
            <p:cNvSpPr>
              <a:spLocks noChangeAspect="1"/>
            </p:cNvSpPr>
            <p:nvPr/>
          </p:nvSpPr>
          <p:spPr>
            <a:xfrm>
              <a:off x="4306152"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7" name="Oval 16"/>
            <p:cNvSpPr>
              <a:spLocks noChangeAspect="1"/>
            </p:cNvSpPr>
            <p:nvPr/>
          </p:nvSpPr>
          <p:spPr>
            <a:xfrm>
              <a:off x="3920224" y="102026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8" name="Oval 17"/>
            <p:cNvSpPr>
              <a:spLocks noChangeAspect="1"/>
            </p:cNvSpPr>
            <p:nvPr/>
          </p:nvSpPr>
          <p:spPr>
            <a:xfrm>
              <a:off x="3905953" y="1519535"/>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9" name="Oval 18"/>
            <p:cNvSpPr>
              <a:spLocks noChangeAspect="1"/>
            </p:cNvSpPr>
            <p:nvPr/>
          </p:nvSpPr>
          <p:spPr>
            <a:xfrm>
              <a:off x="3445423"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0" name="Oval 19"/>
            <p:cNvSpPr>
              <a:spLocks noChangeAspect="1"/>
            </p:cNvSpPr>
            <p:nvPr/>
          </p:nvSpPr>
          <p:spPr>
            <a:xfrm>
              <a:off x="3516752" y="391346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1" name="Oval 20"/>
            <p:cNvSpPr>
              <a:spLocks noChangeAspect="1"/>
            </p:cNvSpPr>
            <p:nvPr/>
          </p:nvSpPr>
          <p:spPr>
            <a:xfrm>
              <a:off x="2860613" y="346236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2" name="Oval 21"/>
            <p:cNvSpPr>
              <a:spLocks noChangeAspect="1"/>
            </p:cNvSpPr>
            <p:nvPr/>
          </p:nvSpPr>
          <p:spPr>
            <a:xfrm>
              <a:off x="3693629" y="324478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4" name="Oval 23"/>
            <p:cNvSpPr>
              <a:spLocks noChangeAspect="1"/>
            </p:cNvSpPr>
            <p:nvPr/>
          </p:nvSpPr>
          <p:spPr>
            <a:xfrm>
              <a:off x="6806579" y="346405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5" name="Oval 24"/>
            <p:cNvSpPr>
              <a:spLocks noChangeAspect="1"/>
            </p:cNvSpPr>
            <p:nvPr/>
          </p:nvSpPr>
          <p:spPr>
            <a:xfrm>
              <a:off x="6100243" y="342787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6" name="Oval 25"/>
            <p:cNvSpPr>
              <a:spLocks noChangeAspect="1"/>
            </p:cNvSpPr>
            <p:nvPr/>
          </p:nvSpPr>
          <p:spPr>
            <a:xfrm>
              <a:off x="6569859" y="309142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7" name="Oval 26"/>
            <p:cNvSpPr>
              <a:spLocks noChangeAspect="1"/>
            </p:cNvSpPr>
            <p:nvPr/>
          </p:nvSpPr>
          <p:spPr>
            <a:xfrm>
              <a:off x="6803213" y="26976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8" name="Oval 27"/>
            <p:cNvSpPr>
              <a:spLocks noChangeAspect="1"/>
            </p:cNvSpPr>
            <p:nvPr/>
          </p:nvSpPr>
          <p:spPr>
            <a:xfrm>
              <a:off x="6064828" y="271787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grpSp>
    </p:spTree>
    <p:extLst>
      <p:ext uri="{BB962C8B-B14F-4D97-AF65-F5344CB8AC3E}">
        <p14:creationId xmlns:p14="http://schemas.microsoft.com/office/powerpoint/2010/main" val="37019189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334" y="181700"/>
            <a:ext cx="8787881" cy="6795707"/>
          </a:xfrm>
          <a:prstGeom prst="rect">
            <a:avLst/>
          </a:prstGeom>
          <a:noFill/>
        </p:spPr>
        <p:txBody>
          <a:bodyPr wrap="square" rtlCol="0">
            <a:spAutoFit/>
          </a:bodyPr>
          <a:lstStyle/>
          <a:p>
            <a:r>
              <a:rPr lang="en-US" sz="3200" dirty="0" smtClean="0">
                <a:solidFill>
                  <a:srgbClr val="008000"/>
                </a:solidFill>
              </a:rPr>
              <a:t>Application 1:  breast cancer gene expression</a:t>
            </a:r>
            <a:endParaRPr lang="en-US" sz="1000" dirty="0" smtClean="0"/>
          </a:p>
          <a:p>
            <a:pPr>
              <a:lnSpc>
                <a:spcPct val="120000"/>
              </a:lnSpc>
            </a:pPr>
            <a:r>
              <a:rPr lang="en-US" sz="3200" dirty="0" smtClean="0">
                <a:solidFill>
                  <a:srgbClr val="0000FF"/>
                </a:solidFill>
              </a:rPr>
              <a:t>Data:  </a:t>
            </a:r>
            <a:r>
              <a:rPr lang="en-US" sz="3200" dirty="0" smtClean="0">
                <a:solidFill>
                  <a:srgbClr val="000000"/>
                </a:solidFill>
              </a:rPr>
              <a:t>microarray gene expression data from 2 data sets,</a:t>
            </a:r>
            <a:r>
              <a:rPr lang="en-US" sz="3200" dirty="0" smtClean="0">
                <a:solidFill>
                  <a:srgbClr val="0000FF"/>
                </a:solidFill>
              </a:rPr>
              <a:t>  </a:t>
            </a:r>
            <a:r>
              <a:rPr lang="en-US" sz="3200" dirty="0" smtClean="0">
                <a:solidFill>
                  <a:srgbClr val="000000"/>
                </a:solidFill>
              </a:rPr>
              <a:t>NKI and </a:t>
            </a:r>
            <a:r>
              <a:rPr lang="en-US" sz="3200" dirty="0" smtClean="0"/>
              <a:t>GSE2034</a:t>
            </a:r>
            <a:endParaRPr lang="en-US" sz="1000" dirty="0">
              <a:solidFill>
                <a:srgbClr val="0000FF"/>
              </a:solidFill>
            </a:endParaRPr>
          </a:p>
          <a:p>
            <a:pPr>
              <a:lnSpc>
                <a:spcPct val="120000"/>
              </a:lnSpc>
            </a:pPr>
            <a:r>
              <a:rPr lang="en-US" sz="3200" dirty="0" smtClean="0">
                <a:solidFill>
                  <a:srgbClr val="0000FF"/>
                </a:solidFill>
              </a:rPr>
              <a:t>Distance:  </a:t>
            </a:r>
            <a:r>
              <a:rPr lang="en-US" sz="3200" dirty="0" smtClean="0">
                <a:solidFill>
                  <a:srgbClr val="000000"/>
                </a:solidFill>
              </a:rPr>
              <a:t>correlation distance</a:t>
            </a:r>
            <a:endParaRPr lang="en-US" sz="1000" dirty="0" smtClean="0">
              <a:solidFill>
                <a:srgbClr val="000000"/>
              </a:solidFill>
            </a:endParaRPr>
          </a:p>
          <a:p>
            <a:pPr>
              <a:lnSpc>
                <a:spcPct val="140000"/>
              </a:lnSpc>
            </a:pPr>
            <a:r>
              <a:rPr lang="en-US" sz="3200" dirty="0" smtClean="0">
                <a:solidFill>
                  <a:srgbClr val="0000FF"/>
                </a:solidFill>
              </a:rPr>
              <a:t>Filters:  </a:t>
            </a:r>
            <a:r>
              <a:rPr lang="en-US" sz="3200" dirty="0" smtClean="0">
                <a:solidFill>
                  <a:srgbClr val="000000"/>
                </a:solidFill>
              </a:rPr>
              <a:t>(1) </a:t>
            </a:r>
            <a:r>
              <a:rPr lang="en-US" sz="3200" dirty="0" smtClean="0"/>
              <a:t>L</a:t>
            </a:r>
            <a:r>
              <a:rPr lang="en-US" sz="3200" dirty="0"/>
              <a:t>-infinity centrality:  </a:t>
            </a:r>
          </a:p>
          <a:p>
            <a:pPr marL="514350" indent="574675" algn="ctr"/>
            <a:r>
              <a:rPr lang="en-US" sz="3200" dirty="0"/>
              <a:t>f(x) = max{d(x, p) : p in data set</a:t>
            </a:r>
            <a:r>
              <a:rPr lang="en-US" sz="3200" dirty="0" smtClean="0"/>
              <a:t>}</a:t>
            </a:r>
          </a:p>
          <a:p>
            <a:pPr marL="800100" indent="690563" algn="ctr"/>
            <a:r>
              <a:rPr lang="en-US" sz="3200" dirty="0" smtClean="0"/>
              <a:t>captures </a:t>
            </a:r>
            <a:r>
              <a:rPr lang="en-US" sz="3200" dirty="0"/>
              <a:t>the structure of the points </a:t>
            </a:r>
            <a:r>
              <a:rPr lang="en-US" sz="3200" dirty="0" smtClean="0"/>
              <a:t>far      removed </a:t>
            </a:r>
            <a:r>
              <a:rPr lang="en-US" sz="3200" dirty="0"/>
              <a:t>from the center or norm. </a:t>
            </a:r>
          </a:p>
          <a:p>
            <a:pPr marL="1312863">
              <a:lnSpc>
                <a:spcPct val="130000"/>
              </a:lnSpc>
            </a:pPr>
            <a:r>
              <a:rPr lang="en-US" sz="3200" dirty="0" smtClean="0"/>
              <a:t>(2) NKI:  survival vs. death</a:t>
            </a:r>
          </a:p>
          <a:p>
            <a:pPr marL="1312863"/>
            <a:r>
              <a:rPr lang="en-US" sz="3200" dirty="0"/>
              <a:t> </a:t>
            </a:r>
            <a:r>
              <a:rPr lang="en-US" sz="3200" dirty="0" smtClean="0"/>
              <a:t>     GSE2034:  no relapse vs. relapse</a:t>
            </a:r>
          </a:p>
          <a:p>
            <a:pPr marL="1312863"/>
            <a:endParaRPr lang="en-US" sz="1400" dirty="0" smtClean="0"/>
          </a:p>
          <a:p>
            <a:pPr marL="111125" defTabSz="-803275"/>
            <a:r>
              <a:rPr lang="en-US" sz="3200" dirty="0">
                <a:solidFill>
                  <a:srgbClr val="0000FF"/>
                </a:solidFill>
              </a:rPr>
              <a:t>Clustering:  </a:t>
            </a:r>
            <a:r>
              <a:rPr lang="en-US" sz="3200" dirty="0"/>
              <a:t>Single linkage. </a:t>
            </a:r>
          </a:p>
          <a:p>
            <a:pPr marL="111125" defTabSz="-803275"/>
            <a:endParaRPr lang="en-US" sz="3200" dirty="0"/>
          </a:p>
        </p:txBody>
      </p:sp>
    </p:spTree>
    <p:extLst>
      <p:ext uri="{BB962C8B-B14F-4D97-AF65-F5344CB8AC3E}">
        <p14:creationId xmlns:p14="http://schemas.microsoft.com/office/powerpoint/2010/main" val="15273198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Creating a </a:t>
            </a:r>
            <a:r>
              <a:rPr lang="en-US" sz="3200" dirty="0" err="1">
                <a:solidFill>
                  <a:schemeClr val="tx1"/>
                </a:solidFill>
              </a:rPr>
              <a:t>simplicial</a:t>
            </a:r>
            <a:r>
              <a:rPr lang="en-US" sz="3200" dirty="0">
                <a:solidFill>
                  <a:schemeClr val="tx1"/>
                </a:solidFill>
              </a:rPr>
              <a:t> complex from Data</a:t>
            </a:r>
          </a:p>
        </p:txBody>
      </p:sp>
      <p:sp>
        <p:nvSpPr>
          <p:cNvPr id="2" name="TextBox 1"/>
          <p:cNvSpPr txBox="1"/>
          <p:nvPr/>
        </p:nvSpPr>
        <p:spPr>
          <a:xfrm>
            <a:off x="325627" y="4585971"/>
            <a:ext cx="8961395" cy="1200329"/>
          </a:xfrm>
          <a:prstGeom prst="rect">
            <a:avLst/>
          </a:prstGeom>
          <a:noFill/>
        </p:spPr>
        <p:txBody>
          <a:bodyPr wrap="square" rtlCol="0">
            <a:spAutoFit/>
          </a:bodyPr>
          <a:lstStyle/>
          <a:p>
            <a:r>
              <a:rPr lang="en-US" sz="3200" dirty="0"/>
              <a:t>1</a:t>
            </a:r>
            <a:r>
              <a:rPr lang="en-US" sz="3200" dirty="0" smtClean="0"/>
              <a:t>.)  </a:t>
            </a:r>
            <a:r>
              <a:rPr lang="en-US" sz="3200" dirty="0"/>
              <a:t>A</a:t>
            </a:r>
            <a:r>
              <a:rPr lang="en-US" sz="3200" dirty="0" smtClean="0"/>
              <a:t>dding </a:t>
            </a:r>
            <a:r>
              <a:rPr lang="en-US" sz="3200" dirty="0"/>
              <a:t>1</a:t>
            </a:r>
            <a:r>
              <a:rPr lang="en-US" sz="3200" dirty="0" smtClean="0"/>
              <a:t>-dimensional edges (1-simplices)</a:t>
            </a:r>
            <a:endParaRPr lang="en-US" sz="3200" dirty="0"/>
          </a:p>
          <a:p>
            <a:endParaRPr lang="en-US" sz="800" dirty="0" smtClean="0"/>
          </a:p>
          <a:p>
            <a:r>
              <a:rPr lang="en-US" sz="3200" dirty="0" smtClean="0">
                <a:solidFill>
                  <a:srgbClr val="0000FF"/>
                </a:solidFill>
              </a:rPr>
              <a:t>Add an edge between data points that are “close”</a:t>
            </a:r>
            <a:endParaRPr lang="en-US" sz="3200" baseline="30000" dirty="0" smtClean="0">
              <a:solidFill>
                <a:srgbClr val="0000FF"/>
              </a:solidFill>
            </a:endParaRPr>
          </a:p>
        </p:txBody>
      </p:sp>
      <p:pic>
        <p:nvPicPr>
          <p:cNvPr id="9" name="Picture 8" descr="1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02096"/>
            <a:ext cx="6400800" cy="3441700"/>
          </a:xfrm>
          <a:prstGeom prst="rect">
            <a:avLst/>
          </a:prstGeom>
        </p:spPr>
      </p:pic>
    </p:spTree>
    <p:extLst>
      <p:ext uri="{BB962C8B-B14F-4D97-AF65-F5344CB8AC3E}">
        <p14:creationId xmlns:p14="http://schemas.microsoft.com/office/powerpoint/2010/main" val="1584636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the </a:t>
            </a:r>
            <a:r>
              <a:rPr lang="en-US" sz="3200" dirty="0" err="1" smtClean="0">
                <a:solidFill>
                  <a:srgbClr val="0000DD"/>
                </a:solidFill>
              </a:rPr>
              <a:t>Vietoris</a:t>
            </a:r>
            <a:r>
              <a:rPr lang="en-US" sz="3200" dirty="0" smtClean="0">
                <a:solidFill>
                  <a:srgbClr val="0000DD"/>
                </a:solidFill>
              </a:rPr>
              <a:t> Rips </a:t>
            </a:r>
            <a:r>
              <a:rPr lang="en-US" sz="3200" dirty="0" smtClean="0">
                <a:solidFill>
                  <a:schemeClr val="tx1"/>
                </a:solidFill>
              </a:rPr>
              <a:t>simplicial complex</a:t>
            </a:r>
            <a:endParaRPr lang="en-US" sz="3200" dirty="0">
              <a:solidFill>
                <a:schemeClr val="tx1"/>
              </a:solidFill>
            </a:endParaRP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sp>
        <p:nvSpPr>
          <p:cNvPr id="10" name="TextBox 9"/>
          <p:cNvSpPr txBox="1"/>
          <p:nvPr/>
        </p:nvSpPr>
        <p:spPr>
          <a:xfrm>
            <a:off x="325627" y="5023212"/>
            <a:ext cx="8961395" cy="584776"/>
          </a:xfrm>
          <a:prstGeom prst="rect">
            <a:avLst/>
          </a:prstGeom>
          <a:noFill/>
        </p:spPr>
        <p:txBody>
          <a:bodyPr wrap="square" rtlCol="0">
            <a:spAutoFit/>
          </a:bodyPr>
          <a:lstStyle/>
          <a:p>
            <a:r>
              <a:rPr lang="en-US" sz="3200" dirty="0"/>
              <a:t>2</a:t>
            </a:r>
            <a:r>
              <a:rPr lang="en-US" sz="3200" dirty="0" smtClean="0"/>
              <a:t>.)  Add all possible simplices of dimensional &gt; 1.</a:t>
            </a:r>
          </a:p>
        </p:txBody>
      </p:sp>
    </p:spTree>
    <p:extLst>
      <p:ext uri="{BB962C8B-B14F-4D97-AF65-F5344CB8AC3E}">
        <p14:creationId xmlns:p14="http://schemas.microsoft.com/office/powerpoint/2010/main" val="14443397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325627" y="4585971"/>
            <a:ext cx="8961395" cy="2185214"/>
          </a:xfrm>
          <a:prstGeom prst="rect">
            <a:avLst/>
          </a:prstGeom>
          <a:noFill/>
        </p:spPr>
        <p:txBody>
          <a:bodyPr wrap="square" rtlCol="0">
            <a:spAutoFit/>
          </a:bodyPr>
          <a:lstStyle/>
          <a:p>
            <a:r>
              <a:rPr lang="en-US" sz="3200" dirty="0" smtClean="0"/>
              <a:t>0.)  Start by adding 0-dimensional data points </a:t>
            </a:r>
            <a:endParaRPr lang="en-US" sz="3200" dirty="0"/>
          </a:p>
          <a:p>
            <a:endParaRPr lang="en-US" sz="800" dirty="0" smtClean="0"/>
          </a:p>
          <a:p>
            <a:r>
              <a:rPr lang="en-US" sz="3200" dirty="0" smtClean="0">
                <a:solidFill>
                  <a:srgbClr val="0000FF"/>
                </a:solidFill>
              </a:rPr>
              <a:t>Note:  we only need a definition of closeness between data points.  The data points do not need to be actual points in </a:t>
            </a:r>
            <a:r>
              <a:rPr lang="en-US" sz="3200" dirty="0" err="1" smtClean="0">
                <a:solidFill>
                  <a:srgbClr val="0000FF"/>
                </a:solidFill>
              </a:rPr>
              <a:t>R</a:t>
            </a:r>
            <a:r>
              <a:rPr lang="en-US" sz="3200" baseline="30000" dirty="0" err="1" smtClean="0">
                <a:solidFill>
                  <a:srgbClr val="0000FF"/>
                </a:solidFill>
              </a:rPr>
              <a:t>n</a:t>
            </a:r>
            <a:endParaRPr lang="en-US" sz="3200" baseline="30000" dirty="0" smtClean="0">
              <a:solidFill>
                <a:srgbClr val="0000FF"/>
              </a:solidFill>
            </a:endParaRPr>
          </a:p>
        </p:txBody>
      </p:sp>
      <p:sp>
        <p:nvSpPr>
          <p:cNvPr id="3" name="Oval 2"/>
          <p:cNvSpPr>
            <a:spLocks noChangeAspect="1"/>
          </p:cNvSpPr>
          <p:nvPr/>
        </p:nvSpPr>
        <p:spPr>
          <a:xfrm>
            <a:off x="1122356" y="265366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1974839" y="207346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128227" y="16176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3934466" y="124545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4786962" y="124545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4413794" y="151873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4397653" y="20246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6178046" y="17222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7229764" y="3219941"/>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6579568" y="3219941"/>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7013481" y="136529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3361376" y="3943720"/>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4182231" y="3754270"/>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983309" y="438756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6582534" y="3903169"/>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6993501" y="3546046"/>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7229764" y="3904659"/>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the </a:t>
            </a:r>
            <a:r>
              <a:rPr lang="en-US" sz="3200" dirty="0" err="1" smtClean="0">
                <a:solidFill>
                  <a:schemeClr val="tx1"/>
                </a:solidFill>
              </a:rPr>
              <a:t>Vietoris</a:t>
            </a:r>
            <a:r>
              <a:rPr lang="en-US" sz="3200" dirty="0" smtClean="0">
                <a:solidFill>
                  <a:schemeClr val="tx1"/>
                </a:solidFill>
              </a:rPr>
              <a:t> Rips simplicial complex</a:t>
            </a:r>
            <a:endParaRPr lang="en-US" sz="3200" dirty="0">
              <a:solidFill>
                <a:schemeClr val="tx1"/>
              </a:solidFill>
            </a:endParaRPr>
          </a:p>
        </p:txBody>
      </p:sp>
    </p:spTree>
    <p:extLst>
      <p:ext uri="{BB962C8B-B14F-4D97-AF65-F5344CB8AC3E}">
        <p14:creationId xmlns:p14="http://schemas.microsoft.com/office/powerpoint/2010/main" val="289676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400000" y="400000"/>
                                    </p:animScale>
                                  </p:childTnLst>
                                </p:cTn>
                              </p:par>
                              <p:par>
                                <p:cTn id="7" presetID="6" presetClass="emph" presetSubtype="0" fill="hold" grpId="0" nodeType="withEffect">
                                  <p:stCondLst>
                                    <p:cond delay="0"/>
                                  </p:stCondLst>
                                  <p:childTnLst>
                                    <p:animScale>
                                      <p:cBhvr>
                                        <p:cTn id="8" dur="2000" fill="hold"/>
                                        <p:tgtEl>
                                          <p:spTgt spid="11"/>
                                        </p:tgtEl>
                                      </p:cBhvr>
                                      <p:by x="400000" y="400000"/>
                                    </p:animScale>
                                  </p:childTnLst>
                                </p:cTn>
                              </p:par>
                              <p:par>
                                <p:cTn id="9" presetID="6" presetClass="emph" presetSubtype="0" fill="hold" grpId="0" nodeType="withEffect">
                                  <p:stCondLst>
                                    <p:cond delay="0"/>
                                  </p:stCondLst>
                                  <p:childTnLst>
                                    <p:animScale>
                                      <p:cBhvr>
                                        <p:cTn id="10" dur="2000" fill="hold"/>
                                        <p:tgtEl>
                                          <p:spTgt spid="12"/>
                                        </p:tgtEl>
                                      </p:cBhvr>
                                      <p:by x="400000" y="400000"/>
                                    </p:animScale>
                                  </p:childTnLst>
                                </p:cTn>
                              </p:par>
                              <p:par>
                                <p:cTn id="11" presetID="6" presetClass="emph" presetSubtype="0" fill="hold" grpId="0" nodeType="withEffect">
                                  <p:stCondLst>
                                    <p:cond delay="0"/>
                                  </p:stCondLst>
                                  <p:childTnLst>
                                    <p:animScale>
                                      <p:cBhvr>
                                        <p:cTn id="12" dur="2000" fill="hold"/>
                                        <p:tgtEl>
                                          <p:spTgt spid="13"/>
                                        </p:tgtEl>
                                      </p:cBhvr>
                                      <p:by x="400000" y="400000"/>
                                    </p:animScale>
                                  </p:childTnLst>
                                </p:cTn>
                              </p:par>
                              <p:par>
                                <p:cTn id="13" presetID="6" presetClass="emph" presetSubtype="0" fill="hold" grpId="0" nodeType="withEffect">
                                  <p:stCondLst>
                                    <p:cond delay="0"/>
                                  </p:stCondLst>
                                  <p:childTnLst>
                                    <p:animScale>
                                      <p:cBhvr>
                                        <p:cTn id="14" dur="2000" fill="hold"/>
                                        <p:tgtEl>
                                          <p:spTgt spid="14"/>
                                        </p:tgtEl>
                                      </p:cBhvr>
                                      <p:by x="400000" y="400000"/>
                                    </p:animScale>
                                  </p:childTnLst>
                                </p:cTn>
                              </p:par>
                              <p:par>
                                <p:cTn id="15" presetID="6" presetClass="emph" presetSubtype="0" fill="hold" grpId="0" nodeType="withEffect">
                                  <p:stCondLst>
                                    <p:cond delay="0"/>
                                  </p:stCondLst>
                                  <p:childTnLst>
                                    <p:animScale>
                                      <p:cBhvr>
                                        <p:cTn id="16" dur="2000" fill="hold"/>
                                        <p:tgtEl>
                                          <p:spTgt spid="15"/>
                                        </p:tgtEl>
                                      </p:cBhvr>
                                      <p:by x="400000" y="400000"/>
                                    </p:animScale>
                                  </p:childTnLst>
                                </p:cTn>
                              </p:par>
                              <p:par>
                                <p:cTn id="17" presetID="6" presetClass="emph" presetSubtype="0" fill="hold" grpId="0" nodeType="withEffect">
                                  <p:stCondLst>
                                    <p:cond delay="0"/>
                                  </p:stCondLst>
                                  <p:childTnLst>
                                    <p:animScale>
                                      <p:cBhvr>
                                        <p:cTn id="18" dur="2000" fill="hold"/>
                                        <p:tgtEl>
                                          <p:spTgt spid="16"/>
                                        </p:tgtEl>
                                      </p:cBhvr>
                                      <p:by x="400000" y="400000"/>
                                    </p:animScale>
                                  </p:childTnLst>
                                </p:cTn>
                              </p:par>
                              <p:par>
                                <p:cTn id="19" presetID="6" presetClass="emph" presetSubtype="0" fill="hold" grpId="0" nodeType="withEffect">
                                  <p:stCondLst>
                                    <p:cond delay="0"/>
                                  </p:stCondLst>
                                  <p:childTnLst>
                                    <p:animScale>
                                      <p:cBhvr>
                                        <p:cTn id="20" dur="2000" fill="hold"/>
                                        <p:tgtEl>
                                          <p:spTgt spid="17"/>
                                        </p:tgtEl>
                                      </p:cBhvr>
                                      <p:by x="400000" y="400000"/>
                                    </p:animScale>
                                  </p:childTnLst>
                                </p:cTn>
                              </p:par>
                              <p:par>
                                <p:cTn id="21" presetID="6" presetClass="emph" presetSubtype="0" fill="hold" grpId="0" nodeType="withEffect">
                                  <p:stCondLst>
                                    <p:cond delay="0"/>
                                  </p:stCondLst>
                                  <p:childTnLst>
                                    <p:animScale>
                                      <p:cBhvr>
                                        <p:cTn id="22" dur="2000" fill="hold"/>
                                        <p:tgtEl>
                                          <p:spTgt spid="18"/>
                                        </p:tgtEl>
                                      </p:cBhvr>
                                      <p:by x="400000" y="400000"/>
                                    </p:animScale>
                                  </p:childTnLst>
                                </p:cTn>
                              </p:par>
                              <p:par>
                                <p:cTn id="23" presetID="6" presetClass="emph" presetSubtype="0" fill="hold" grpId="0" nodeType="withEffect">
                                  <p:stCondLst>
                                    <p:cond delay="0"/>
                                  </p:stCondLst>
                                  <p:childTnLst>
                                    <p:animScale>
                                      <p:cBhvr>
                                        <p:cTn id="24" dur="2000" fill="hold"/>
                                        <p:tgtEl>
                                          <p:spTgt spid="19"/>
                                        </p:tgtEl>
                                      </p:cBhvr>
                                      <p:by x="400000" y="400000"/>
                                    </p:animScale>
                                  </p:childTnLst>
                                </p:cTn>
                              </p:par>
                              <p:par>
                                <p:cTn id="25" presetID="6" presetClass="emph" presetSubtype="0" fill="hold" grpId="0" nodeType="withEffect">
                                  <p:stCondLst>
                                    <p:cond delay="0"/>
                                  </p:stCondLst>
                                  <p:childTnLst>
                                    <p:animScale>
                                      <p:cBhvr>
                                        <p:cTn id="26" dur="2000" fill="hold"/>
                                        <p:tgtEl>
                                          <p:spTgt spid="20"/>
                                        </p:tgtEl>
                                      </p:cBhvr>
                                      <p:by x="400000" y="400000"/>
                                    </p:animScale>
                                  </p:childTnLst>
                                </p:cTn>
                              </p:par>
                              <p:par>
                                <p:cTn id="27" presetID="6" presetClass="emph" presetSubtype="0" fill="hold" grpId="0" nodeType="withEffect">
                                  <p:stCondLst>
                                    <p:cond delay="0"/>
                                  </p:stCondLst>
                                  <p:childTnLst>
                                    <p:animScale>
                                      <p:cBhvr>
                                        <p:cTn id="28" dur="2000" fill="hold"/>
                                        <p:tgtEl>
                                          <p:spTgt spid="22"/>
                                        </p:tgtEl>
                                      </p:cBhvr>
                                      <p:by x="400000" y="400000"/>
                                    </p:animScale>
                                  </p:childTnLst>
                                </p:cTn>
                              </p:par>
                              <p:par>
                                <p:cTn id="29" presetID="6" presetClass="emph" presetSubtype="0" fill="hold" grpId="0" nodeType="withEffect">
                                  <p:stCondLst>
                                    <p:cond delay="0"/>
                                  </p:stCondLst>
                                  <p:childTnLst>
                                    <p:animScale>
                                      <p:cBhvr>
                                        <p:cTn id="30" dur="2000" fill="hold"/>
                                        <p:tgtEl>
                                          <p:spTgt spid="24"/>
                                        </p:tgtEl>
                                      </p:cBhvr>
                                      <p:by x="400000" y="400000"/>
                                    </p:animScale>
                                  </p:childTnLst>
                                </p:cTn>
                              </p:par>
                              <p:par>
                                <p:cTn id="31" presetID="6" presetClass="emph" presetSubtype="0" fill="hold" grpId="0" nodeType="withEffect">
                                  <p:stCondLst>
                                    <p:cond delay="0"/>
                                  </p:stCondLst>
                                  <p:childTnLst>
                                    <p:animScale>
                                      <p:cBhvr>
                                        <p:cTn id="32" dur="2000" fill="hold"/>
                                        <p:tgtEl>
                                          <p:spTgt spid="25"/>
                                        </p:tgtEl>
                                      </p:cBhvr>
                                      <p:by x="400000" y="400000"/>
                                    </p:animScale>
                                  </p:childTnLst>
                                </p:cTn>
                              </p:par>
                              <p:par>
                                <p:cTn id="33" presetID="6" presetClass="emph" presetSubtype="0" fill="hold" grpId="0" nodeType="withEffect">
                                  <p:stCondLst>
                                    <p:cond delay="0"/>
                                  </p:stCondLst>
                                  <p:childTnLst>
                                    <p:animScale>
                                      <p:cBhvr>
                                        <p:cTn id="34" dur="2000" fill="hold"/>
                                        <p:tgtEl>
                                          <p:spTgt spid="26"/>
                                        </p:tgtEl>
                                      </p:cBhvr>
                                      <p:by x="400000" y="400000"/>
                                    </p:animScale>
                                  </p:childTnLst>
                                </p:cTn>
                              </p:par>
                              <p:par>
                                <p:cTn id="35" presetID="6" presetClass="emph" presetSubtype="0" fill="hold" grpId="0" nodeType="withEffect">
                                  <p:stCondLst>
                                    <p:cond delay="0"/>
                                  </p:stCondLst>
                                  <p:childTnLst>
                                    <p:animScale>
                                      <p:cBhvr>
                                        <p:cTn id="36" dur="2000" fill="hold"/>
                                        <p:tgtEl>
                                          <p:spTgt spid="27"/>
                                        </p:tgtEl>
                                      </p:cBhvr>
                                      <p:by x="400000" y="400000"/>
                                    </p:animScale>
                                  </p:childTnLst>
                                </p:cTn>
                              </p:par>
                              <p:par>
                                <p:cTn id="37" presetID="6" presetClass="emph" presetSubtype="0" fill="hold" grpId="0" nodeType="withEffect">
                                  <p:stCondLst>
                                    <p:cond delay="0"/>
                                  </p:stCondLst>
                                  <p:childTnLst>
                                    <p:animScale>
                                      <p:cBhvr>
                                        <p:cTn id="38" dur="2000" fill="hold"/>
                                        <p:tgtEl>
                                          <p:spTgt spid="28"/>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4" grpId="0" animBg="1"/>
      <p:bldP spid="25" grpId="0" animBg="1"/>
      <p:bldP spid="26" grpId="0"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H</a:t>
            </a:r>
            <a:r>
              <a:rPr lang="en-US" sz="3200" baseline="-25000" dirty="0" smtClean="0">
                <a:solidFill>
                  <a:schemeClr val="tx1"/>
                </a:solidFill>
              </a:rPr>
              <a:t>0</a:t>
            </a:r>
            <a:r>
              <a:rPr lang="en-US" sz="3200" dirty="0" smtClean="0">
                <a:solidFill>
                  <a:schemeClr val="tx1"/>
                </a:solidFill>
              </a:rPr>
              <a:t> counts clusters</a:t>
            </a:r>
            <a:endParaRPr lang="en-US" sz="3200" dirty="0">
              <a:solidFill>
                <a:schemeClr val="tx1"/>
              </a:solidFill>
            </a:endParaRPr>
          </a:p>
        </p:txBody>
      </p:sp>
      <p:pic>
        <p:nvPicPr>
          <p:cNvPr id="9" name="Picture 8" descr="1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02096"/>
            <a:ext cx="6400800" cy="3441700"/>
          </a:xfrm>
          <a:prstGeom prst="rect">
            <a:avLst/>
          </a:prstGeom>
        </p:spPr>
      </p:pic>
      <p:grpSp>
        <p:nvGrpSpPr>
          <p:cNvPr id="10" name="Group 9"/>
          <p:cNvGrpSpPr/>
          <p:nvPr/>
        </p:nvGrpSpPr>
        <p:grpSpPr>
          <a:xfrm>
            <a:off x="638079" y="765614"/>
            <a:ext cx="7349814" cy="4329160"/>
            <a:chOff x="638079" y="765614"/>
            <a:chExt cx="7349814" cy="4329160"/>
          </a:xfrm>
        </p:grpSpPr>
        <p:sp>
          <p:nvSpPr>
            <p:cNvPr id="11" name="Oval 10"/>
            <p:cNvSpPr>
              <a:spLocks noChangeAspect="1"/>
            </p:cNvSpPr>
            <p:nvPr/>
          </p:nvSpPr>
          <p:spPr>
            <a:xfrm>
              <a:off x="666506" y="2158774"/>
              <a:ext cx="1188720" cy="1188720"/>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2" name="Oval 11"/>
            <p:cNvSpPr>
              <a:spLocks noChangeAspect="1"/>
            </p:cNvSpPr>
            <p:nvPr/>
          </p:nvSpPr>
          <p:spPr>
            <a:xfrm>
              <a:off x="1604226" y="1618854"/>
              <a:ext cx="1181314" cy="1181314"/>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3" name="Oval 12"/>
            <p:cNvSpPr>
              <a:spLocks noChangeAspect="1"/>
            </p:cNvSpPr>
            <p:nvPr/>
          </p:nvSpPr>
          <p:spPr>
            <a:xfrm>
              <a:off x="638079" y="10942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4" name="Oval 13"/>
            <p:cNvSpPr>
              <a:spLocks noChangeAspect="1"/>
            </p:cNvSpPr>
            <p:nvPr/>
          </p:nvSpPr>
          <p:spPr>
            <a:xfrm>
              <a:off x="6550916" y="851499"/>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5" name="Oval 14"/>
            <p:cNvSpPr>
              <a:spLocks noChangeAspect="1"/>
            </p:cNvSpPr>
            <p:nvPr/>
          </p:nvSpPr>
          <p:spPr>
            <a:xfrm>
              <a:off x="5678887" y="124913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6" name="Oval 15"/>
            <p:cNvSpPr>
              <a:spLocks noChangeAspect="1"/>
            </p:cNvSpPr>
            <p:nvPr/>
          </p:nvSpPr>
          <p:spPr>
            <a:xfrm>
              <a:off x="4306152"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7" name="Oval 16"/>
            <p:cNvSpPr>
              <a:spLocks noChangeAspect="1"/>
            </p:cNvSpPr>
            <p:nvPr/>
          </p:nvSpPr>
          <p:spPr>
            <a:xfrm>
              <a:off x="3920224" y="102026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8" name="Oval 17"/>
            <p:cNvSpPr>
              <a:spLocks noChangeAspect="1"/>
            </p:cNvSpPr>
            <p:nvPr/>
          </p:nvSpPr>
          <p:spPr>
            <a:xfrm>
              <a:off x="3905953" y="1519535"/>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9" name="Oval 18"/>
            <p:cNvSpPr>
              <a:spLocks noChangeAspect="1"/>
            </p:cNvSpPr>
            <p:nvPr/>
          </p:nvSpPr>
          <p:spPr>
            <a:xfrm>
              <a:off x="3445423"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0" name="Oval 19"/>
            <p:cNvSpPr>
              <a:spLocks noChangeAspect="1"/>
            </p:cNvSpPr>
            <p:nvPr/>
          </p:nvSpPr>
          <p:spPr>
            <a:xfrm>
              <a:off x="3516752" y="391346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1" name="Oval 20"/>
            <p:cNvSpPr>
              <a:spLocks noChangeAspect="1"/>
            </p:cNvSpPr>
            <p:nvPr/>
          </p:nvSpPr>
          <p:spPr>
            <a:xfrm>
              <a:off x="2860613" y="346236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2" name="Oval 21"/>
            <p:cNvSpPr>
              <a:spLocks noChangeAspect="1"/>
            </p:cNvSpPr>
            <p:nvPr/>
          </p:nvSpPr>
          <p:spPr>
            <a:xfrm>
              <a:off x="3693629" y="324478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4" name="Oval 23"/>
            <p:cNvSpPr>
              <a:spLocks noChangeAspect="1"/>
            </p:cNvSpPr>
            <p:nvPr/>
          </p:nvSpPr>
          <p:spPr>
            <a:xfrm>
              <a:off x="6806579" y="346405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5" name="Oval 24"/>
            <p:cNvSpPr>
              <a:spLocks noChangeAspect="1"/>
            </p:cNvSpPr>
            <p:nvPr/>
          </p:nvSpPr>
          <p:spPr>
            <a:xfrm>
              <a:off x="6100243" y="342787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6" name="Oval 25"/>
            <p:cNvSpPr>
              <a:spLocks noChangeAspect="1"/>
            </p:cNvSpPr>
            <p:nvPr/>
          </p:nvSpPr>
          <p:spPr>
            <a:xfrm>
              <a:off x="6569859" y="309142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7" name="Oval 26"/>
            <p:cNvSpPr>
              <a:spLocks noChangeAspect="1"/>
            </p:cNvSpPr>
            <p:nvPr/>
          </p:nvSpPr>
          <p:spPr>
            <a:xfrm>
              <a:off x="6803213" y="26976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8" name="Oval 27"/>
            <p:cNvSpPr>
              <a:spLocks noChangeAspect="1"/>
            </p:cNvSpPr>
            <p:nvPr/>
          </p:nvSpPr>
          <p:spPr>
            <a:xfrm>
              <a:off x="6064828" y="271787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grpSp>
    </p:spTree>
    <p:extLst>
      <p:ext uri="{BB962C8B-B14F-4D97-AF65-F5344CB8AC3E}">
        <p14:creationId xmlns:p14="http://schemas.microsoft.com/office/powerpoint/2010/main" val="39125042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H</a:t>
            </a:r>
            <a:r>
              <a:rPr lang="en-US" sz="3200" baseline="-25000" dirty="0">
                <a:solidFill>
                  <a:schemeClr val="tx1"/>
                </a:solidFill>
              </a:rPr>
              <a:t>0</a:t>
            </a:r>
            <a:r>
              <a:rPr lang="en-US" sz="3200" dirty="0" smtClean="0">
                <a:solidFill>
                  <a:schemeClr val="tx1"/>
                </a:solidFill>
              </a:rPr>
              <a:t> counts clusters</a:t>
            </a:r>
            <a:endParaRPr lang="en-US" sz="3200" dirty="0">
              <a:solidFill>
                <a:schemeClr val="tx1"/>
              </a:solidFill>
            </a:endParaRPr>
          </a:p>
        </p:txBody>
      </p:sp>
      <p:pic>
        <p:nvPicPr>
          <p:cNvPr id="9" name="Picture 8" descr="1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02096"/>
            <a:ext cx="6400800" cy="3441700"/>
          </a:xfrm>
          <a:prstGeom prst="rect">
            <a:avLst/>
          </a:prstGeom>
        </p:spPr>
      </p:pic>
      <p:grpSp>
        <p:nvGrpSpPr>
          <p:cNvPr id="10" name="Group 9"/>
          <p:cNvGrpSpPr/>
          <p:nvPr/>
        </p:nvGrpSpPr>
        <p:grpSpPr>
          <a:xfrm>
            <a:off x="638079" y="1094278"/>
            <a:ext cx="7113094" cy="4000496"/>
            <a:chOff x="638079" y="1094278"/>
            <a:chExt cx="7113094" cy="4000496"/>
          </a:xfrm>
        </p:grpSpPr>
        <p:sp>
          <p:nvSpPr>
            <p:cNvPr id="11" name="Oval 10"/>
            <p:cNvSpPr>
              <a:spLocks noChangeAspect="1"/>
            </p:cNvSpPr>
            <p:nvPr/>
          </p:nvSpPr>
          <p:spPr>
            <a:xfrm>
              <a:off x="666506" y="2158774"/>
              <a:ext cx="1188720" cy="1188720"/>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2" name="Oval 11"/>
            <p:cNvSpPr>
              <a:spLocks noChangeAspect="1"/>
            </p:cNvSpPr>
            <p:nvPr/>
          </p:nvSpPr>
          <p:spPr>
            <a:xfrm>
              <a:off x="1604226" y="1618854"/>
              <a:ext cx="1181314" cy="1181314"/>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3" name="Oval 12"/>
            <p:cNvSpPr>
              <a:spLocks noChangeAspect="1"/>
            </p:cNvSpPr>
            <p:nvPr/>
          </p:nvSpPr>
          <p:spPr>
            <a:xfrm>
              <a:off x="638079" y="10942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5" name="Oval 14"/>
            <p:cNvSpPr>
              <a:spLocks noChangeAspect="1"/>
            </p:cNvSpPr>
            <p:nvPr/>
          </p:nvSpPr>
          <p:spPr>
            <a:xfrm>
              <a:off x="5678887" y="124913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8" name="Oval 17"/>
            <p:cNvSpPr>
              <a:spLocks noChangeAspect="1"/>
            </p:cNvSpPr>
            <p:nvPr/>
          </p:nvSpPr>
          <p:spPr>
            <a:xfrm>
              <a:off x="3905953" y="1519535"/>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0" name="Oval 19"/>
            <p:cNvSpPr>
              <a:spLocks noChangeAspect="1"/>
            </p:cNvSpPr>
            <p:nvPr/>
          </p:nvSpPr>
          <p:spPr>
            <a:xfrm>
              <a:off x="3516752" y="391346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5" name="Oval 24"/>
            <p:cNvSpPr>
              <a:spLocks noChangeAspect="1"/>
            </p:cNvSpPr>
            <p:nvPr/>
          </p:nvSpPr>
          <p:spPr>
            <a:xfrm>
              <a:off x="6100243" y="342787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6" name="Oval 25"/>
            <p:cNvSpPr>
              <a:spLocks noChangeAspect="1"/>
            </p:cNvSpPr>
            <p:nvPr/>
          </p:nvSpPr>
          <p:spPr>
            <a:xfrm>
              <a:off x="6569859" y="309142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grpSp>
      <p:sp>
        <p:nvSpPr>
          <p:cNvPr id="29" name="Rectangle 28"/>
          <p:cNvSpPr/>
          <p:nvPr/>
        </p:nvSpPr>
        <p:spPr>
          <a:xfrm>
            <a:off x="3099874" y="1094278"/>
            <a:ext cx="2551885" cy="426009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504145" y="1162529"/>
            <a:ext cx="2683891" cy="36039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9542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325627" y="4585971"/>
            <a:ext cx="8961395" cy="2185214"/>
          </a:xfrm>
          <a:prstGeom prst="rect">
            <a:avLst/>
          </a:prstGeom>
          <a:noFill/>
        </p:spPr>
        <p:txBody>
          <a:bodyPr wrap="square" rtlCol="0">
            <a:spAutoFit/>
          </a:bodyPr>
          <a:lstStyle/>
          <a:p>
            <a:r>
              <a:rPr lang="en-US" sz="3200" dirty="0" smtClean="0"/>
              <a:t>0.)  Start by adding 0-dimensional data points </a:t>
            </a:r>
            <a:endParaRPr lang="en-US" sz="3200" dirty="0"/>
          </a:p>
          <a:p>
            <a:endParaRPr lang="en-US" sz="800" dirty="0" smtClean="0"/>
          </a:p>
          <a:p>
            <a:r>
              <a:rPr lang="en-US" sz="3200" dirty="0" smtClean="0">
                <a:solidFill>
                  <a:srgbClr val="0000FF"/>
                </a:solidFill>
              </a:rPr>
              <a:t>Note:  we only need a definition of closeness between data points.  The data points do not need to be actual points in </a:t>
            </a:r>
            <a:r>
              <a:rPr lang="en-US" sz="3200" dirty="0" err="1" smtClean="0">
                <a:solidFill>
                  <a:srgbClr val="0000FF"/>
                </a:solidFill>
              </a:rPr>
              <a:t>R</a:t>
            </a:r>
            <a:r>
              <a:rPr lang="en-US" sz="3200" baseline="30000" dirty="0" err="1" smtClean="0">
                <a:solidFill>
                  <a:srgbClr val="0000FF"/>
                </a:solidFill>
              </a:rPr>
              <a:t>n</a:t>
            </a:r>
            <a:endParaRPr lang="en-US" sz="3200" baseline="30000" dirty="0" smtClean="0">
              <a:solidFill>
                <a:srgbClr val="0000FF"/>
              </a:solidFill>
            </a:endParaRPr>
          </a:p>
        </p:txBody>
      </p:sp>
      <p:sp>
        <p:nvSpPr>
          <p:cNvPr id="3" name="Oval 2"/>
          <p:cNvSpPr>
            <a:spLocks noChangeAspect="1"/>
          </p:cNvSpPr>
          <p:nvPr/>
        </p:nvSpPr>
        <p:spPr>
          <a:xfrm>
            <a:off x="1122356" y="265366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1974839" y="207346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128227" y="16176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3934466" y="124545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4786962" y="124545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4413794" y="151873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4397653" y="20246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6178046" y="17222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7229764" y="3219941"/>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6579568" y="3219941"/>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7013481" y="136529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3361376" y="3943720"/>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4182231" y="3754270"/>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983309" y="438756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6582534" y="3903169"/>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6993501" y="3546046"/>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7229764" y="3904659"/>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the </a:t>
            </a:r>
            <a:r>
              <a:rPr lang="en-US" sz="3200" dirty="0" err="1" smtClean="0">
                <a:solidFill>
                  <a:schemeClr val="tx1"/>
                </a:solidFill>
              </a:rPr>
              <a:t>Vietoris</a:t>
            </a:r>
            <a:r>
              <a:rPr lang="en-US" sz="3200" dirty="0" smtClean="0">
                <a:solidFill>
                  <a:schemeClr val="tx1"/>
                </a:solidFill>
              </a:rPr>
              <a:t> Rips simplicial complex</a:t>
            </a:r>
            <a:endParaRPr lang="en-US" sz="3200" dirty="0">
              <a:solidFill>
                <a:schemeClr val="tx1"/>
              </a:solidFill>
            </a:endParaRPr>
          </a:p>
        </p:txBody>
      </p:sp>
    </p:spTree>
    <p:extLst>
      <p:ext uri="{BB962C8B-B14F-4D97-AF65-F5344CB8AC3E}">
        <p14:creationId xmlns:p14="http://schemas.microsoft.com/office/powerpoint/2010/main" val="45989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par>
                                <p:cTn id="7" presetID="6" presetClass="emph" presetSubtype="0" fill="hold" grpId="0" nodeType="withEffect">
                                  <p:stCondLst>
                                    <p:cond delay="0"/>
                                  </p:stCondLst>
                                  <p:childTnLst>
                                    <p:animScale>
                                      <p:cBhvr>
                                        <p:cTn id="8" dur="2000" fill="hold"/>
                                        <p:tgtEl>
                                          <p:spTgt spid="11"/>
                                        </p:tgtEl>
                                      </p:cBhvr>
                                      <p:by x="150000" y="150000"/>
                                    </p:animScale>
                                  </p:childTnLst>
                                </p:cTn>
                              </p:par>
                              <p:par>
                                <p:cTn id="9" presetID="6" presetClass="emph" presetSubtype="0" fill="hold" grpId="0" nodeType="withEffect">
                                  <p:stCondLst>
                                    <p:cond delay="0"/>
                                  </p:stCondLst>
                                  <p:childTnLst>
                                    <p:animScale>
                                      <p:cBhvr>
                                        <p:cTn id="10" dur="2000" fill="hold"/>
                                        <p:tgtEl>
                                          <p:spTgt spid="12"/>
                                        </p:tgtEl>
                                      </p:cBhvr>
                                      <p:by x="150000" y="150000"/>
                                    </p:animScale>
                                  </p:childTnLst>
                                </p:cTn>
                              </p:par>
                              <p:par>
                                <p:cTn id="11" presetID="6" presetClass="emph" presetSubtype="0" fill="hold" grpId="0" nodeType="withEffect">
                                  <p:stCondLst>
                                    <p:cond delay="0"/>
                                  </p:stCondLst>
                                  <p:childTnLst>
                                    <p:animScale>
                                      <p:cBhvr>
                                        <p:cTn id="12" dur="2000" fill="hold"/>
                                        <p:tgtEl>
                                          <p:spTgt spid="13"/>
                                        </p:tgtEl>
                                      </p:cBhvr>
                                      <p:by x="150000" y="150000"/>
                                    </p:animScale>
                                  </p:childTnLst>
                                </p:cTn>
                              </p:par>
                              <p:par>
                                <p:cTn id="13" presetID="6" presetClass="emph" presetSubtype="0" fill="hold" grpId="0" nodeType="withEffect">
                                  <p:stCondLst>
                                    <p:cond delay="0"/>
                                  </p:stCondLst>
                                  <p:childTnLst>
                                    <p:animScale>
                                      <p:cBhvr>
                                        <p:cTn id="14" dur="2000" fill="hold"/>
                                        <p:tgtEl>
                                          <p:spTgt spid="14"/>
                                        </p:tgtEl>
                                      </p:cBhvr>
                                      <p:by x="150000" y="150000"/>
                                    </p:animScale>
                                  </p:childTnLst>
                                </p:cTn>
                              </p:par>
                              <p:par>
                                <p:cTn id="15" presetID="6" presetClass="emph" presetSubtype="0" fill="hold" grpId="0" nodeType="withEffect">
                                  <p:stCondLst>
                                    <p:cond delay="0"/>
                                  </p:stCondLst>
                                  <p:childTnLst>
                                    <p:animScale>
                                      <p:cBhvr>
                                        <p:cTn id="16" dur="2000" fill="hold"/>
                                        <p:tgtEl>
                                          <p:spTgt spid="15"/>
                                        </p:tgtEl>
                                      </p:cBhvr>
                                      <p:by x="150000" y="150000"/>
                                    </p:animScale>
                                  </p:childTnLst>
                                </p:cTn>
                              </p:par>
                              <p:par>
                                <p:cTn id="17" presetID="6" presetClass="emph" presetSubtype="0" fill="hold" grpId="0" nodeType="withEffect">
                                  <p:stCondLst>
                                    <p:cond delay="0"/>
                                  </p:stCondLst>
                                  <p:childTnLst>
                                    <p:animScale>
                                      <p:cBhvr>
                                        <p:cTn id="18" dur="2000" fill="hold"/>
                                        <p:tgtEl>
                                          <p:spTgt spid="16"/>
                                        </p:tgtEl>
                                      </p:cBhvr>
                                      <p:by x="150000" y="150000"/>
                                    </p:animScale>
                                  </p:childTnLst>
                                </p:cTn>
                              </p:par>
                              <p:par>
                                <p:cTn id="19" presetID="6" presetClass="emph" presetSubtype="0" fill="hold" grpId="0" nodeType="withEffect">
                                  <p:stCondLst>
                                    <p:cond delay="0"/>
                                  </p:stCondLst>
                                  <p:childTnLst>
                                    <p:animScale>
                                      <p:cBhvr>
                                        <p:cTn id="20" dur="2000" fill="hold"/>
                                        <p:tgtEl>
                                          <p:spTgt spid="17"/>
                                        </p:tgtEl>
                                      </p:cBhvr>
                                      <p:by x="150000" y="150000"/>
                                    </p:animScale>
                                  </p:childTnLst>
                                </p:cTn>
                              </p:par>
                              <p:par>
                                <p:cTn id="21" presetID="6" presetClass="emph" presetSubtype="0" fill="hold" grpId="0" nodeType="withEffect">
                                  <p:stCondLst>
                                    <p:cond delay="0"/>
                                  </p:stCondLst>
                                  <p:childTnLst>
                                    <p:animScale>
                                      <p:cBhvr>
                                        <p:cTn id="22" dur="2000" fill="hold"/>
                                        <p:tgtEl>
                                          <p:spTgt spid="18"/>
                                        </p:tgtEl>
                                      </p:cBhvr>
                                      <p:by x="150000" y="150000"/>
                                    </p:animScale>
                                  </p:childTnLst>
                                </p:cTn>
                              </p:par>
                              <p:par>
                                <p:cTn id="23" presetID="6" presetClass="emph" presetSubtype="0" fill="hold" grpId="0" nodeType="withEffect">
                                  <p:stCondLst>
                                    <p:cond delay="0"/>
                                  </p:stCondLst>
                                  <p:childTnLst>
                                    <p:animScale>
                                      <p:cBhvr>
                                        <p:cTn id="24" dur="2000" fill="hold"/>
                                        <p:tgtEl>
                                          <p:spTgt spid="19"/>
                                        </p:tgtEl>
                                      </p:cBhvr>
                                      <p:by x="150000" y="150000"/>
                                    </p:animScale>
                                  </p:childTnLst>
                                </p:cTn>
                              </p:par>
                              <p:par>
                                <p:cTn id="25" presetID="6" presetClass="emph" presetSubtype="0" fill="hold" grpId="0" nodeType="withEffect">
                                  <p:stCondLst>
                                    <p:cond delay="0"/>
                                  </p:stCondLst>
                                  <p:childTnLst>
                                    <p:animScale>
                                      <p:cBhvr>
                                        <p:cTn id="26" dur="2000" fill="hold"/>
                                        <p:tgtEl>
                                          <p:spTgt spid="20"/>
                                        </p:tgtEl>
                                      </p:cBhvr>
                                      <p:by x="150000" y="150000"/>
                                    </p:animScale>
                                  </p:childTnLst>
                                </p:cTn>
                              </p:par>
                              <p:par>
                                <p:cTn id="27" presetID="6" presetClass="emph" presetSubtype="0" fill="hold" grpId="0" nodeType="withEffect">
                                  <p:stCondLst>
                                    <p:cond delay="0"/>
                                  </p:stCondLst>
                                  <p:childTnLst>
                                    <p:animScale>
                                      <p:cBhvr>
                                        <p:cTn id="28" dur="2000" fill="hold"/>
                                        <p:tgtEl>
                                          <p:spTgt spid="22"/>
                                        </p:tgtEl>
                                      </p:cBhvr>
                                      <p:by x="150000" y="150000"/>
                                    </p:animScale>
                                  </p:childTnLst>
                                </p:cTn>
                              </p:par>
                              <p:par>
                                <p:cTn id="29" presetID="6" presetClass="emph" presetSubtype="0" fill="hold" grpId="0" nodeType="withEffect">
                                  <p:stCondLst>
                                    <p:cond delay="0"/>
                                  </p:stCondLst>
                                  <p:childTnLst>
                                    <p:animScale>
                                      <p:cBhvr>
                                        <p:cTn id="30" dur="2000" fill="hold"/>
                                        <p:tgtEl>
                                          <p:spTgt spid="24"/>
                                        </p:tgtEl>
                                      </p:cBhvr>
                                      <p:by x="150000" y="150000"/>
                                    </p:animScale>
                                  </p:childTnLst>
                                </p:cTn>
                              </p:par>
                              <p:par>
                                <p:cTn id="31" presetID="6" presetClass="emph" presetSubtype="0" fill="hold" grpId="0" nodeType="withEffect">
                                  <p:stCondLst>
                                    <p:cond delay="0"/>
                                  </p:stCondLst>
                                  <p:childTnLst>
                                    <p:animScale>
                                      <p:cBhvr>
                                        <p:cTn id="32" dur="2000" fill="hold"/>
                                        <p:tgtEl>
                                          <p:spTgt spid="25"/>
                                        </p:tgtEl>
                                      </p:cBhvr>
                                      <p:by x="150000" y="150000"/>
                                    </p:animScale>
                                  </p:childTnLst>
                                </p:cTn>
                              </p:par>
                              <p:par>
                                <p:cTn id="33" presetID="6" presetClass="emph" presetSubtype="0" fill="hold" grpId="0" nodeType="withEffect">
                                  <p:stCondLst>
                                    <p:cond delay="0"/>
                                  </p:stCondLst>
                                  <p:childTnLst>
                                    <p:animScale>
                                      <p:cBhvr>
                                        <p:cTn id="34" dur="2000" fill="hold"/>
                                        <p:tgtEl>
                                          <p:spTgt spid="26"/>
                                        </p:tgtEl>
                                      </p:cBhvr>
                                      <p:by x="150000" y="150000"/>
                                    </p:animScale>
                                  </p:childTnLst>
                                </p:cTn>
                              </p:par>
                              <p:par>
                                <p:cTn id="35" presetID="6" presetClass="emph" presetSubtype="0" fill="hold" grpId="0" nodeType="withEffect">
                                  <p:stCondLst>
                                    <p:cond delay="0"/>
                                  </p:stCondLst>
                                  <p:childTnLst>
                                    <p:animScale>
                                      <p:cBhvr>
                                        <p:cTn id="36" dur="2000" fill="hold"/>
                                        <p:tgtEl>
                                          <p:spTgt spid="27"/>
                                        </p:tgtEl>
                                      </p:cBhvr>
                                      <p:by x="150000" y="150000"/>
                                    </p:animScale>
                                  </p:childTnLst>
                                </p:cTn>
                              </p:par>
                              <p:par>
                                <p:cTn id="37" presetID="6" presetClass="emph" presetSubtype="0" fill="hold" grpId="0" nodeType="withEffect">
                                  <p:stCondLst>
                                    <p:cond delay="0"/>
                                  </p:stCondLst>
                                  <p:childTnLst>
                                    <p:animScale>
                                      <p:cBhvr>
                                        <p:cTn id="38" dur="2000" fill="hold"/>
                                        <p:tgtEl>
                                          <p:spTgt spid="28"/>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2000" fill="hold"/>
                                        <p:tgtEl>
                                          <p:spTgt spid="3"/>
                                        </p:tgtEl>
                                      </p:cBhvr>
                                      <p:by x="150000" y="150000"/>
                                    </p:animScale>
                                  </p:childTnLst>
                                </p:cTn>
                              </p:par>
                              <p:par>
                                <p:cTn id="43" presetID="6" presetClass="emph" presetSubtype="0" fill="hold" grpId="1" nodeType="withEffect">
                                  <p:stCondLst>
                                    <p:cond delay="0"/>
                                  </p:stCondLst>
                                  <p:childTnLst>
                                    <p:animScale>
                                      <p:cBhvr>
                                        <p:cTn id="44" dur="2000" fill="hold"/>
                                        <p:tgtEl>
                                          <p:spTgt spid="11"/>
                                        </p:tgtEl>
                                      </p:cBhvr>
                                      <p:by x="150000" y="150000"/>
                                    </p:animScale>
                                  </p:childTnLst>
                                </p:cTn>
                              </p:par>
                              <p:par>
                                <p:cTn id="45" presetID="6" presetClass="emph" presetSubtype="0" fill="hold" grpId="1" nodeType="withEffect">
                                  <p:stCondLst>
                                    <p:cond delay="0"/>
                                  </p:stCondLst>
                                  <p:childTnLst>
                                    <p:animScale>
                                      <p:cBhvr>
                                        <p:cTn id="46" dur="2000" fill="hold"/>
                                        <p:tgtEl>
                                          <p:spTgt spid="12"/>
                                        </p:tgtEl>
                                      </p:cBhvr>
                                      <p:by x="150000" y="150000"/>
                                    </p:animScale>
                                  </p:childTnLst>
                                </p:cTn>
                              </p:par>
                              <p:par>
                                <p:cTn id="47" presetID="6" presetClass="emph" presetSubtype="0" fill="hold" grpId="1" nodeType="withEffect">
                                  <p:stCondLst>
                                    <p:cond delay="0"/>
                                  </p:stCondLst>
                                  <p:childTnLst>
                                    <p:animScale>
                                      <p:cBhvr>
                                        <p:cTn id="48" dur="2000" fill="hold"/>
                                        <p:tgtEl>
                                          <p:spTgt spid="13"/>
                                        </p:tgtEl>
                                      </p:cBhvr>
                                      <p:by x="150000" y="150000"/>
                                    </p:animScale>
                                  </p:childTnLst>
                                </p:cTn>
                              </p:par>
                              <p:par>
                                <p:cTn id="49" presetID="6" presetClass="emph" presetSubtype="0" fill="hold" grpId="1" nodeType="withEffect">
                                  <p:stCondLst>
                                    <p:cond delay="0"/>
                                  </p:stCondLst>
                                  <p:childTnLst>
                                    <p:animScale>
                                      <p:cBhvr>
                                        <p:cTn id="50" dur="2000" fill="hold"/>
                                        <p:tgtEl>
                                          <p:spTgt spid="14"/>
                                        </p:tgtEl>
                                      </p:cBhvr>
                                      <p:by x="150000" y="150000"/>
                                    </p:animScale>
                                  </p:childTnLst>
                                </p:cTn>
                              </p:par>
                              <p:par>
                                <p:cTn id="51" presetID="6" presetClass="emph" presetSubtype="0" fill="hold" grpId="1" nodeType="withEffect">
                                  <p:stCondLst>
                                    <p:cond delay="0"/>
                                  </p:stCondLst>
                                  <p:childTnLst>
                                    <p:animScale>
                                      <p:cBhvr>
                                        <p:cTn id="52" dur="2000" fill="hold"/>
                                        <p:tgtEl>
                                          <p:spTgt spid="15"/>
                                        </p:tgtEl>
                                      </p:cBhvr>
                                      <p:by x="150000" y="150000"/>
                                    </p:animScale>
                                  </p:childTnLst>
                                </p:cTn>
                              </p:par>
                              <p:par>
                                <p:cTn id="53" presetID="6" presetClass="emph" presetSubtype="0" fill="hold" grpId="1" nodeType="withEffect">
                                  <p:stCondLst>
                                    <p:cond delay="0"/>
                                  </p:stCondLst>
                                  <p:childTnLst>
                                    <p:animScale>
                                      <p:cBhvr>
                                        <p:cTn id="54" dur="2000" fill="hold"/>
                                        <p:tgtEl>
                                          <p:spTgt spid="16"/>
                                        </p:tgtEl>
                                      </p:cBhvr>
                                      <p:by x="150000" y="150000"/>
                                    </p:animScale>
                                  </p:childTnLst>
                                </p:cTn>
                              </p:par>
                              <p:par>
                                <p:cTn id="55" presetID="6" presetClass="emph" presetSubtype="0" fill="hold" grpId="1" nodeType="withEffect">
                                  <p:stCondLst>
                                    <p:cond delay="0"/>
                                  </p:stCondLst>
                                  <p:childTnLst>
                                    <p:animScale>
                                      <p:cBhvr>
                                        <p:cTn id="56" dur="2000" fill="hold"/>
                                        <p:tgtEl>
                                          <p:spTgt spid="17"/>
                                        </p:tgtEl>
                                      </p:cBhvr>
                                      <p:by x="150000" y="150000"/>
                                    </p:animScale>
                                  </p:childTnLst>
                                </p:cTn>
                              </p:par>
                              <p:par>
                                <p:cTn id="57" presetID="6" presetClass="emph" presetSubtype="0" fill="hold" grpId="1" nodeType="withEffect">
                                  <p:stCondLst>
                                    <p:cond delay="0"/>
                                  </p:stCondLst>
                                  <p:childTnLst>
                                    <p:animScale>
                                      <p:cBhvr>
                                        <p:cTn id="58" dur="2000" fill="hold"/>
                                        <p:tgtEl>
                                          <p:spTgt spid="18"/>
                                        </p:tgtEl>
                                      </p:cBhvr>
                                      <p:by x="150000" y="150000"/>
                                    </p:animScale>
                                  </p:childTnLst>
                                </p:cTn>
                              </p:par>
                              <p:par>
                                <p:cTn id="59" presetID="6" presetClass="emph" presetSubtype="0" fill="hold" grpId="1" nodeType="withEffect">
                                  <p:stCondLst>
                                    <p:cond delay="0"/>
                                  </p:stCondLst>
                                  <p:childTnLst>
                                    <p:animScale>
                                      <p:cBhvr>
                                        <p:cTn id="60" dur="2000" fill="hold"/>
                                        <p:tgtEl>
                                          <p:spTgt spid="19"/>
                                        </p:tgtEl>
                                      </p:cBhvr>
                                      <p:by x="150000" y="150000"/>
                                    </p:animScale>
                                  </p:childTnLst>
                                </p:cTn>
                              </p:par>
                              <p:par>
                                <p:cTn id="61" presetID="6" presetClass="emph" presetSubtype="0" fill="hold" grpId="1" nodeType="withEffect">
                                  <p:stCondLst>
                                    <p:cond delay="0"/>
                                  </p:stCondLst>
                                  <p:childTnLst>
                                    <p:animScale>
                                      <p:cBhvr>
                                        <p:cTn id="62" dur="2000" fill="hold"/>
                                        <p:tgtEl>
                                          <p:spTgt spid="20"/>
                                        </p:tgtEl>
                                      </p:cBhvr>
                                      <p:by x="150000" y="150000"/>
                                    </p:animScale>
                                  </p:childTnLst>
                                </p:cTn>
                              </p:par>
                              <p:par>
                                <p:cTn id="63" presetID="6" presetClass="emph" presetSubtype="0" fill="hold" grpId="1" nodeType="withEffect">
                                  <p:stCondLst>
                                    <p:cond delay="0"/>
                                  </p:stCondLst>
                                  <p:childTnLst>
                                    <p:animScale>
                                      <p:cBhvr>
                                        <p:cTn id="64" dur="2000" fill="hold"/>
                                        <p:tgtEl>
                                          <p:spTgt spid="22"/>
                                        </p:tgtEl>
                                      </p:cBhvr>
                                      <p:by x="150000" y="150000"/>
                                    </p:animScale>
                                  </p:childTnLst>
                                </p:cTn>
                              </p:par>
                              <p:par>
                                <p:cTn id="65" presetID="6" presetClass="emph" presetSubtype="0" fill="hold" grpId="1" nodeType="withEffect">
                                  <p:stCondLst>
                                    <p:cond delay="0"/>
                                  </p:stCondLst>
                                  <p:childTnLst>
                                    <p:animScale>
                                      <p:cBhvr>
                                        <p:cTn id="66" dur="2000" fill="hold"/>
                                        <p:tgtEl>
                                          <p:spTgt spid="24"/>
                                        </p:tgtEl>
                                      </p:cBhvr>
                                      <p:by x="150000" y="150000"/>
                                    </p:animScale>
                                  </p:childTnLst>
                                </p:cTn>
                              </p:par>
                              <p:par>
                                <p:cTn id="67" presetID="6" presetClass="emph" presetSubtype="0" fill="hold" grpId="1" nodeType="withEffect">
                                  <p:stCondLst>
                                    <p:cond delay="0"/>
                                  </p:stCondLst>
                                  <p:childTnLst>
                                    <p:animScale>
                                      <p:cBhvr>
                                        <p:cTn id="68" dur="2000" fill="hold"/>
                                        <p:tgtEl>
                                          <p:spTgt spid="25"/>
                                        </p:tgtEl>
                                      </p:cBhvr>
                                      <p:by x="150000" y="150000"/>
                                    </p:animScale>
                                  </p:childTnLst>
                                </p:cTn>
                              </p:par>
                              <p:par>
                                <p:cTn id="69" presetID="6" presetClass="emph" presetSubtype="0" fill="hold" grpId="1" nodeType="withEffect">
                                  <p:stCondLst>
                                    <p:cond delay="0"/>
                                  </p:stCondLst>
                                  <p:childTnLst>
                                    <p:animScale>
                                      <p:cBhvr>
                                        <p:cTn id="70" dur="2000" fill="hold"/>
                                        <p:tgtEl>
                                          <p:spTgt spid="26"/>
                                        </p:tgtEl>
                                      </p:cBhvr>
                                      <p:by x="150000" y="150000"/>
                                    </p:animScale>
                                  </p:childTnLst>
                                </p:cTn>
                              </p:par>
                              <p:par>
                                <p:cTn id="71" presetID="6" presetClass="emph" presetSubtype="0" fill="hold" grpId="1" nodeType="withEffect">
                                  <p:stCondLst>
                                    <p:cond delay="0"/>
                                  </p:stCondLst>
                                  <p:childTnLst>
                                    <p:animScale>
                                      <p:cBhvr>
                                        <p:cTn id="72" dur="2000" fill="hold"/>
                                        <p:tgtEl>
                                          <p:spTgt spid="27"/>
                                        </p:tgtEl>
                                      </p:cBhvr>
                                      <p:by x="150000" y="150000"/>
                                    </p:animScale>
                                  </p:childTnLst>
                                </p:cTn>
                              </p:par>
                              <p:par>
                                <p:cTn id="73" presetID="6" presetClass="emph" presetSubtype="0" fill="hold" grpId="1" nodeType="withEffect">
                                  <p:stCondLst>
                                    <p:cond delay="0"/>
                                  </p:stCondLst>
                                  <p:childTnLst>
                                    <p:animScale>
                                      <p:cBhvr>
                                        <p:cTn id="74" dur="2000" fill="hold"/>
                                        <p:tgtEl>
                                          <p:spTgt spid="28"/>
                                        </p:tgtEl>
                                      </p:cBhvr>
                                      <p:by x="150000" y="150000"/>
                                    </p:animScale>
                                  </p:childTnLst>
                                </p:cTn>
                              </p:par>
                            </p:childTnLst>
                          </p:cTn>
                        </p:par>
                      </p:childTnLst>
                    </p:cTn>
                  </p:par>
                  <p:par>
                    <p:cTn id="75" fill="hold">
                      <p:stCondLst>
                        <p:cond delay="indefinite"/>
                      </p:stCondLst>
                      <p:childTnLst>
                        <p:par>
                          <p:cTn id="76" fill="hold">
                            <p:stCondLst>
                              <p:cond delay="0"/>
                            </p:stCondLst>
                            <p:childTnLst>
                              <p:par>
                                <p:cTn id="77" presetID="6" presetClass="emph" presetSubtype="0" fill="hold" grpId="2" nodeType="clickEffect">
                                  <p:stCondLst>
                                    <p:cond delay="0"/>
                                  </p:stCondLst>
                                  <p:childTnLst>
                                    <p:animScale>
                                      <p:cBhvr>
                                        <p:cTn id="78" dur="2000" fill="hold"/>
                                        <p:tgtEl>
                                          <p:spTgt spid="3"/>
                                        </p:tgtEl>
                                      </p:cBhvr>
                                      <p:by x="400000" y="400000"/>
                                    </p:animScale>
                                  </p:childTnLst>
                                </p:cTn>
                              </p:par>
                              <p:par>
                                <p:cTn id="79" presetID="6" presetClass="emph" presetSubtype="0" fill="hold" grpId="2" nodeType="withEffect">
                                  <p:stCondLst>
                                    <p:cond delay="0"/>
                                  </p:stCondLst>
                                  <p:childTnLst>
                                    <p:animScale>
                                      <p:cBhvr>
                                        <p:cTn id="80" dur="2000" fill="hold"/>
                                        <p:tgtEl>
                                          <p:spTgt spid="11"/>
                                        </p:tgtEl>
                                      </p:cBhvr>
                                      <p:by x="400000" y="400000"/>
                                    </p:animScale>
                                  </p:childTnLst>
                                </p:cTn>
                              </p:par>
                              <p:par>
                                <p:cTn id="81" presetID="6" presetClass="emph" presetSubtype="0" fill="hold" grpId="2" nodeType="withEffect">
                                  <p:stCondLst>
                                    <p:cond delay="0"/>
                                  </p:stCondLst>
                                  <p:childTnLst>
                                    <p:animScale>
                                      <p:cBhvr>
                                        <p:cTn id="82" dur="2000" fill="hold"/>
                                        <p:tgtEl>
                                          <p:spTgt spid="12"/>
                                        </p:tgtEl>
                                      </p:cBhvr>
                                      <p:by x="400000" y="400000"/>
                                    </p:animScale>
                                  </p:childTnLst>
                                </p:cTn>
                              </p:par>
                              <p:par>
                                <p:cTn id="83" presetID="6" presetClass="emph" presetSubtype="0" fill="hold" grpId="2" nodeType="withEffect">
                                  <p:stCondLst>
                                    <p:cond delay="0"/>
                                  </p:stCondLst>
                                  <p:childTnLst>
                                    <p:animScale>
                                      <p:cBhvr>
                                        <p:cTn id="84" dur="2000" fill="hold"/>
                                        <p:tgtEl>
                                          <p:spTgt spid="13"/>
                                        </p:tgtEl>
                                      </p:cBhvr>
                                      <p:by x="400000" y="400000"/>
                                    </p:animScale>
                                  </p:childTnLst>
                                </p:cTn>
                              </p:par>
                              <p:par>
                                <p:cTn id="85" presetID="6" presetClass="emph" presetSubtype="0" fill="hold" grpId="2" nodeType="withEffect">
                                  <p:stCondLst>
                                    <p:cond delay="0"/>
                                  </p:stCondLst>
                                  <p:childTnLst>
                                    <p:animScale>
                                      <p:cBhvr>
                                        <p:cTn id="86" dur="2000" fill="hold"/>
                                        <p:tgtEl>
                                          <p:spTgt spid="14"/>
                                        </p:tgtEl>
                                      </p:cBhvr>
                                      <p:by x="400000" y="400000"/>
                                    </p:animScale>
                                  </p:childTnLst>
                                </p:cTn>
                              </p:par>
                              <p:par>
                                <p:cTn id="87" presetID="6" presetClass="emph" presetSubtype="0" fill="hold" grpId="2" nodeType="withEffect">
                                  <p:stCondLst>
                                    <p:cond delay="0"/>
                                  </p:stCondLst>
                                  <p:childTnLst>
                                    <p:animScale>
                                      <p:cBhvr>
                                        <p:cTn id="88" dur="2000" fill="hold"/>
                                        <p:tgtEl>
                                          <p:spTgt spid="15"/>
                                        </p:tgtEl>
                                      </p:cBhvr>
                                      <p:by x="400000" y="400000"/>
                                    </p:animScale>
                                  </p:childTnLst>
                                </p:cTn>
                              </p:par>
                              <p:par>
                                <p:cTn id="89" presetID="6" presetClass="emph" presetSubtype="0" fill="hold" grpId="2" nodeType="withEffect">
                                  <p:stCondLst>
                                    <p:cond delay="0"/>
                                  </p:stCondLst>
                                  <p:childTnLst>
                                    <p:animScale>
                                      <p:cBhvr>
                                        <p:cTn id="90" dur="2000" fill="hold"/>
                                        <p:tgtEl>
                                          <p:spTgt spid="16"/>
                                        </p:tgtEl>
                                      </p:cBhvr>
                                      <p:by x="400000" y="400000"/>
                                    </p:animScale>
                                  </p:childTnLst>
                                </p:cTn>
                              </p:par>
                              <p:par>
                                <p:cTn id="91" presetID="6" presetClass="emph" presetSubtype="0" fill="hold" grpId="2" nodeType="withEffect">
                                  <p:stCondLst>
                                    <p:cond delay="0"/>
                                  </p:stCondLst>
                                  <p:childTnLst>
                                    <p:animScale>
                                      <p:cBhvr>
                                        <p:cTn id="92" dur="2000" fill="hold"/>
                                        <p:tgtEl>
                                          <p:spTgt spid="17"/>
                                        </p:tgtEl>
                                      </p:cBhvr>
                                      <p:by x="400000" y="400000"/>
                                    </p:animScale>
                                  </p:childTnLst>
                                </p:cTn>
                              </p:par>
                              <p:par>
                                <p:cTn id="93" presetID="6" presetClass="emph" presetSubtype="0" fill="hold" grpId="2" nodeType="withEffect">
                                  <p:stCondLst>
                                    <p:cond delay="0"/>
                                  </p:stCondLst>
                                  <p:childTnLst>
                                    <p:animScale>
                                      <p:cBhvr>
                                        <p:cTn id="94" dur="2000" fill="hold"/>
                                        <p:tgtEl>
                                          <p:spTgt spid="18"/>
                                        </p:tgtEl>
                                      </p:cBhvr>
                                      <p:by x="400000" y="400000"/>
                                    </p:animScale>
                                  </p:childTnLst>
                                </p:cTn>
                              </p:par>
                              <p:par>
                                <p:cTn id="95" presetID="6" presetClass="emph" presetSubtype="0" fill="hold" grpId="2" nodeType="withEffect">
                                  <p:stCondLst>
                                    <p:cond delay="0"/>
                                  </p:stCondLst>
                                  <p:childTnLst>
                                    <p:animScale>
                                      <p:cBhvr>
                                        <p:cTn id="96" dur="2000" fill="hold"/>
                                        <p:tgtEl>
                                          <p:spTgt spid="19"/>
                                        </p:tgtEl>
                                      </p:cBhvr>
                                      <p:by x="400000" y="400000"/>
                                    </p:animScale>
                                  </p:childTnLst>
                                </p:cTn>
                              </p:par>
                              <p:par>
                                <p:cTn id="97" presetID="6" presetClass="emph" presetSubtype="0" fill="hold" grpId="2" nodeType="withEffect">
                                  <p:stCondLst>
                                    <p:cond delay="0"/>
                                  </p:stCondLst>
                                  <p:childTnLst>
                                    <p:animScale>
                                      <p:cBhvr>
                                        <p:cTn id="98" dur="2000" fill="hold"/>
                                        <p:tgtEl>
                                          <p:spTgt spid="20"/>
                                        </p:tgtEl>
                                      </p:cBhvr>
                                      <p:by x="400000" y="400000"/>
                                    </p:animScale>
                                  </p:childTnLst>
                                </p:cTn>
                              </p:par>
                              <p:par>
                                <p:cTn id="99" presetID="6" presetClass="emph" presetSubtype="0" fill="hold" grpId="2" nodeType="withEffect">
                                  <p:stCondLst>
                                    <p:cond delay="0"/>
                                  </p:stCondLst>
                                  <p:childTnLst>
                                    <p:animScale>
                                      <p:cBhvr>
                                        <p:cTn id="100" dur="2000" fill="hold"/>
                                        <p:tgtEl>
                                          <p:spTgt spid="22"/>
                                        </p:tgtEl>
                                      </p:cBhvr>
                                      <p:by x="400000" y="400000"/>
                                    </p:animScale>
                                  </p:childTnLst>
                                </p:cTn>
                              </p:par>
                              <p:par>
                                <p:cTn id="101" presetID="6" presetClass="emph" presetSubtype="0" fill="hold" grpId="2" nodeType="withEffect">
                                  <p:stCondLst>
                                    <p:cond delay="0"/>
                                  </p:stCondLst>
                                  <p:childTnLst>
                                    <p:animScale>
                                      <p:cBhvr>
                                        <p:cTn id="102" dur="2000" fill="hold"/>
                                        <p:tgtEl>
                                          <p:spTgt spid="24"/>
                                        </p:tgtEl>
                                      </p:cBhvr>
                                      <p:by x="400000" y="400000"/>
                                    </p:animScale>
                                  </p:childTnLst>
                                </p:cTn>
                              </p:par>
                              <p:par>
                                <p:cTn id="103" presetID="6" presetClass="emph" presetSubtype="0" fill="hold" grpId="2" nodeType="withEffect">
                                  <p:stCondLst>
                                    <p:cond delay="0"/>
                                  </p:stCondLst>
                                  <p:childTnLst>
                                    <p:animScale>
                                      <p:cBhvr>
                                        <p:cTn id="104" dur="2000" fill="hold"/>
                                        <p:tgtEl>
                                          <p:spTgt spid="25"/>
                                        </p:tgtEl>
                                      </p:cBhvr>
                                      <p:by x="400000" y="400000"/>
                                    </p:animScale>
                                  </p:childTnLst>
                                </p:cTn>
                              </p:par>
                              <p:par>
                                <p:cTn id="105" presetID="6" presetClass="emph" presetSubtype="0" fill="hold" grpId="2" nodeType="withEffect">
                                  <p:stCondLst>
                                    <p:cond delay="0"/>
                                  </p:stCondLst>
                                  <p:childTnLst>
                                    <p:animScale>
                                      <p:cBhvr>
                                        <p:cTn id="106" dur="2000" fill="hold"/>
                                        <p:tgtEl>
                                          <p:spTgt spid="26"/>
                                        </p:tgtEl>
                                      </p:cBhvr>
                                      <p:by x="400000" y="400000"/>
                                    </p:animScale>
                                  </p:childTnLst>
                                </p:cTn>
                              </p:par>
                              <p:par>
                                <p:cTn id="107" presetID="6" presetClass="emph" presetSubtype="0" fill="hold" grpId="2" nodeType="withEffect">
                                  <p:stCondLst>
                                    <p:cond delay="0"/>
                                  </p:stCondLst>
                                  <p:childTnLst>
                                    <p:animScale>
                                      <p:cBhvr>
                                        <p:cTn id="108" dur="2000" fill="hold"/>
                                        <p:tgtEl>
                                          <p:spTgt spid="27"/>
                                        </p:tgtEl>
                                      </p:cBhvr>
                                      <p:by x="400000" y="400000"/>
                                    </p:animScale>
                                  </p:childTnLst>
                                </p:cTn>
                              </p:par>
                              <p:par>
                                <p:cTn id="109" presetID="6" presetClass="emph" presetSubtype="0" fill="hold" grpId="2" nodeType="withEffect">
                                  <p:stCondLst>
                                    <p:cond delay="0"/>
                                  </p:stCondLst>
                                  <p:childTnLst>
                                    <p:animScale>
                                      <p:cBhvr>
                                        <p:cTn id="110" dur="2000" fill="hold"/>
                                        <p:tgtEl>
                                          <p:spTgt spid="28"/>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2" grpId="0" animBg="1"/>
      <p:bldP spid="22" grpId="1" animBg="1"/>
      <p:bldP spid="22"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le:Hierarchical clustering simple diagram.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41237" y="526908"/>
            <a:ext cx="3981450" cy="836451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44773" y="2248878"/>
            <a:ext cx="1304145" cy="4497049"/>
          </a:xfrm>
          <a:prstGeom prst="rect">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89382" y="2248878"/>
            <a:ext cx="1304145" cy="4497049"/>
          </a:xfrm>
          <a:prstGeom prst="rect">
            <a:avLst/>
          </a:pr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23107" y="2248878"/>
            <a:ext cx="1304145" cy="4497049"/>
          </a:xfrm>
          <a:prstGeom prst="rect">
            <a:avLst/>
          </a:prstGeom>
          <a:solidFill>
            <a:schemeClr val="accent6">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841665" y="2248878"/>
            <a:ext cx="1304145" cy="4497049"/>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586274" y="2248878"/>
            <a:ext cx="1304145" cy="4497049"/>
          </a:xfrm>
          <a:prstGeom prst="rect">
            <a:avLst/>
          </a:prstGeom>
          <a:solidFill>
            <a:srgbClr val="7030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59960" y="2136098"/>
            <a:ext cx="9084039" cy="40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p:cNvSpPr>
            <a:spLocks noChangeArrowheads="1"/>
          </p:cNvSpPr>
          <p:nvPr/>
        </p:nvSpPr>
        <p:spPr bwMode="auto">
          <a:xfrm>
            <a:off x="628650" y="40897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6" name="TextBox 95"/>
          <p:cNvSpPr txBox="1"/>
          <p:nvPr/>
        </p:nvSpPr>
        <p:spPr>
          <a:xfrm>
            <a:off x="3190027" y="148429"/>
            <a:ext cx="3794096" cy="461665"/>
          </a:xfrm>
          <a:prstGeom prst="rect">
            <a:avLst/>
          </a:prstGeom>
          <a:noFill/>
        </p:spPr>
        <p:txBody>
          <a:bodyPr wrap="square" rtlCol="0">
            <a:spAutoFit/>
          </a:bodyPr>
          <a:lstStyle/>
          <a:p>
            <a:r>
              <a:rPr lang="en-US" sz="2400" dirty="0" smtClean="0">
                <a:solidFill>
                  <a:srgbClr val="C00000"/>
                </a:solidFill>
              </a:rPr>
              <a:t>Increasing threshold</a:t>
            </a:r>
            <a:endParaRPr lang="en-US" sz="2400" dirty="0">
              <a:solidFill>
                <a:srgbClr val="C00000"/>
              </a:solidFill>
            </a:endParaRPr>
          </a:p>
        </p:txBody>
      </p:sp>
      <p:grpSp>
        <p:nvGrpSpPr>
          <p:cNvPr id="10" name="Group 9"/>
          <p:cNvGrpSpPr/>
          <p:nvPr/>
        </p:nvGrpSpPr>
        <p:grpSpPr>
          <a:xfrm>
            <a:off x="202366" y="869781"/>
            <a:ext cx="8679305" cy="1686393"/>
            <a:chOff x="202367" y="270181"/>
            <a:chExt cx="8094690" cy="1686393"/>
          </a:xfrm>
        </p:grpSpPr>
        <p:sp>
          <p:nvSpPr>
            <p:cNvPr id="2" name="Rectangle 1"/>
            <p:cNvSpPr/>
            <p:nvPr/>
          </p:nvSpPr>
          <p:spPr>
            <a:xfrm>
              <a:off x="202367"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1305"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40243"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59181"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78119"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p:cNvCxnSpPr/>
          <p:nvPr/>
        </p:nvCxnSpPr>
        <p:spPr>
          <a:xfrm>
            <a:off x="7859642" y="1186950"/>
            <a:ext cx="257330" cy="82296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7508573" y="2061272"/>
            <a:ext cx="559906" cy="20416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450718" y="2020274"/>
            <a:ext cx="676489" cy="24137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00269" y="1109751"/>
            <a:ext cx="1142069" cy="1206453"/>
            <a:chOff x="500269" y="478565"/>
            <a:chExt cx="1142069" cy="1206453"/>
          </a:xfrm>
        </p:grpSpPr>
        <p:sp>
          <p:nvSpPr>
            <p:cNvPr id="61" name="Oval 60"/>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234127" y="1109751"/>
            <a:ext cx="1142069" cy="1206453"/>
            <a:chOff x="2234127" y="533530"/>
            <a:chExt cx="1142069" cy="1206453"/>
          </a:xfrm>
        </p:grpSpPr>
        <p:cxnSp>
          <p:nvCxnSpPr>
            <p:cNvPr id="21" name="Straight Connector 20"/>
            <p:cNvCxnSpPr/>
            <p:nvPr/>
          </p:nvCxnSpPr>
          <p:spPr>
            <a:xfrm>
              <a:off x="2300991" y="143156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10591" y="144655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2234127" y="533530"/>
              <a:ext cx="1142069" cy="1206453"/>
              <a:chOff x="500269" y="478565"/>
              <a:chExt cx="1142069" cy="1206453"/>
            </a:xfrm>
          </p:grpSpPr>
          <p:sp>
            <p:nvSpPr>
              <p:cNvPr id="65" name="Oval 64"/>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5921712" y="1109751"/>
            <a:ext cx="1142069" cy="1206453"/>
            <a:chOff x="5921712" y="623470"/>
            <a:chExt cx="1142069" cy="1206453"/>
          </a:xfrm>
        </p:grpSpPr>
        <p:cxnSp>
          <p:nvCxnSpPr>
            <p:cNvPr id="55" name="Straight Connector 54"/>
            <p:cNvCxnSpPr/>
            <p:nvPr/>
          </p:nvCxnSpPr>
          <p:spPr>
            <a:xfrm>
              <a:off x="5981073" y="156647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rot="5400000">
              <a:off x="6668123" y="1459045"/>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a:stCxn id="53" idx="2"/>
            </p:cNvCxnSpPr>
            <p:nvPr/>
          </p:nvCxnSpPr>
          <p:spPr>
            <a:xfrm flipH="1">
              <a:off x="5994066" y="1527462"/>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968544" y="1786328"/>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5921712" y="623470"/>
              <a:ext cx="1142069" cy="1206453"/>
              <a:chOff x="500269" y="478565"/>
              <a:chExt cx="1142069" cy="1206453"/>
            </a:xfrm>
          </p:grpSpPr>
          <p:sp>
            <p:nvSpPr>
              <p:cNvPr id="79" name="Oval 78"/>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7443223" y="1109751"/>
            <a:ext cx="1142069" cy="1206453"/>
            <a:chOff x="7443223" y="533530"/>
            <a:chExt cx="1142069" cy="1206453"/>
          </a:xfrm>
        </p:grpSpPr>
        <p:cxnSp>
          <p:nvCxnSpPr>
            <p:cNvPr id="28" name="Straight Connector 27"/>
            <p:cNvCxnSpPr/>
            <p:nvPr/>
          </p:nvCxnSpPr>
          <p:spPr>
            <a:xfrm flipH="1">
              <a:off x="7488549" y="583168"/>
              <a:ext cx="353631" cy="915483"/>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501078" y="1491852"/>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Isosceles Triangle 37"/>
            <p:cNvSpPr/>
            <p:nvPr/>
          </p:nvSpPr>
          <p:spPr>
            <a:xfrm rot="5400000">
              <a:off x="8188128" y="1384422"/>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a:stCxn id="38" idx="2"/>
            </p:cNvCxnSpPr>
            <p:nvPr/>
          </p:nvCxnSpPr>
          <p:spPr>
            <a:xfrm flipH="1">
              <a:off x="7514071" y="1452839"/>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88549" y="1711705"/>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7443223" y="533530"/>
              <a:ext cx="1142069" cy="1206453"/>
              <a:chOff x="500269" y="478565"/>
              <a:chExt cx="1142069" cy="1206453"/>
            </a:xfrm>
          </p:grpSpPr>
          <p:sp>
            <p:nvSpPr>
              <p:cNvPr id="86" name="Oval 85"/>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p:cNvGrpSpPr/>
          <p:nvPr/>
        </p:nvGrpSpPr>
        <p:grpSpPr>
          <a:xfrm>
            <a:off x="3987985" y="1109751"/>
            <a:ext cx="1142069" cy="1206453"/>
            <a:chOff x="3987985" y="443590"/>
            <a:chExt cx="1142069" cy="1206453"/>
          </a:xfrm>
        </p:grpSpPr>
        <p:sp>
          <p:nvSpPr>
            <p:cNvPr id="34" name="Isosceles Triangle 33"/>
            <p:cNvSpPr/>
            <p:nvPr/>
          </p:nvSpPr>
          <p:spPr>
            <a:xfrm rot="5400000">
              <a:off x="4721902" y="1281660"/>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4057341" y="138159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987985" y="443590"/>
              <a:ext cx="1142069" cy="1206453"/>
              <a:chOff x="500269" y="478565"/>
              <a:chExt cx="1142069" cy="1206453"/>
            </a:xfrm>
          </p:grpSpPr>
          <p:sp>
            <p:nvSpPr>
              <p:cNvPr id="72" name="Oval 71"/>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99" name="Straight Arrow Connector 98"/>
          <p:cNvCxnSpPr/>
          <p:nvPr/>
        </p:nvCxnSpPr>
        <p:spPr>
          <a:xfrm>
            <a:off x="500269" y="667630"/>
            <a:ext cx="7703619" cy="0"/>
          </a:xfrm>
          <a:prstGeom prst="straightConnector1">
            <a:avLst/>
          </a:prstGeom>
          <a:ln w="381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310856" y="2817205"/>
            <a:ext cx="2290599" cy="1569660"/>
          </a:xfrm>
          <a:prstGeom prst="rect">
            <a:avLst/>
          </a:prstGeom>
          <a:solidFill>
            <a:srgbClr val="F3F3F3"/>
          </a:solidFill>
          <a:ln>
            <a:solidFill>
              <a:srgbClr val="C00000"/>
            </a:solidFill>
          </a:ln>
        </p:spPr>
        <p:txBody>
          <a:bodyPr wrap="square" rtlCol="0">
            <a:spAutoFit/>
          </a:bodyPr>
          <a:lstStyle/>
          <a:p>
            <a:r>
              <a:rPr lang="en-US" sz="2400" dirty="0" smtClean="0">
                <a:solidFill>
                  <a:srgbClr val="C00000"/>
                </a:solidFill>
              </a:rPr>
              <a:t>Connect vertices whose distance is less than a given threshold</a:t>
            </a:r>
            <a:endParaRPr lang="en-US" sz="2400" dirty="0">
              <a:solidFill>
                <a:srgbClr val="C00000"/>
              </a:solidFill>
            </a:endParaRPr>
          </a:p>
        </p:txBody>
      </p:sp>
      <p:sp>
        <p:nvSpPr>
          <p:cNvPr id="3" name="TextBox 2"/>
          <p:cNvSpPr txBox="1"/>
          <p:nvPr/>
        </p:nvSpPr>
        <p:spPr>
          <a:xfrm>
            <a:off x="2794005" y="6442365"/>
            <a:ext cx="3555991" cy="369332"/>
          </a:xfrm>
          <a:prstGeom prst="rect">
            <a:avLst/>
          </a:prstGeom>
          <a:solidFill>
            <a:srgbClr val="E8D9F3"/>
          </a:solidFill>
        </p:spPr>
        <p:txBody>
          <a:bodyPr wrap="square" rtlCol="0">
            <a:spAutoFit/>
          </a:bodyPr>
          <a:lstStyle/>
          <a:p>
            <a:pPr algn="ctr"/>
            <a:r>
              <a:rPr lang="en-US" dirty="0" smtClean="0">
                <a:solidFill>
                  <a:srgbClr val="7030A0"/>
                </a:solidFill>
              </a:rPr>
              <a:t>single </a:t>
            </a:r>
            <a:r>
              <a:rPr lang="en-US" dirty="0">
                <a:solidFill>
                  <a:srgbClr val="7030A0"/>
                </a:solidFill>
              </a:rPr>
              <a:t>l</a:t>
            </a:r>
            <a:r>
              <a:rPr lang="en-US" dirty="0" smtClean="0">
                <a:solidFill>
                  <a:srgbClr val="7030A0"/>
                </a:solidFill>
              </a:rPr>
              <a:t>inkage </a:t>
            </a:r>
            <a:r>
              <a:rPr lang="en-US" dirty="0">
                <a:solidFill>
                  <a:srgbClr val="7030A0"/>
                </a:solidFill>
              </a:rPr>
              <a:t>hierarchical clustering </a:t>
            </a:r>
          </a:p>
        </p:txBody>
      </p:sp>
    </p:spTree>
    <p:extLst>
      <p:ext uri="{BB962C8B-B14F-4D97-AF65-F5344CB8AC3E}">
        <p14:creationId xmlns:p14="http://schemas.microsoft.com/office/powerpoint/2010/main" val="3915545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18499"/>
            <a:ext cx="6948802" cy="6796427"/>
          </a:xfrm>
          <a:prstGeom prst="rect">
            <a:avLst/>
          </a:prstGeom>
        </p:spPr>
      </p:pic>
      <p:sp>
        <p:nvSpPr>
          <p:cNvPr id="3" name="Oval 2"/>
          <p:cNvSpPr/>
          <p:nvPr/>
        </p:nvSpPr>
        <p:spPr>
          <a:xfrm>
            <a:off x="5377546" y="62881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2901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55128" y="1283233"/>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4992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17138" y="1859536"/>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4687263" y="2504995"/>
            <a:ext cx="852928" cy="576302"/>
          </a:xfrm>
          <a:custGeom>
            <a:avLst/>
            <a:gdLst>
              <a:gd name="connsiteX0" fmla="*/ 852928 w 852928"/>
              <a:gd name="connsiteY0" fmla="*/ 322729 h 576302"/>
              <a:gd name="connsiteX1" fmla="*/ 737667 w 852928"/>
              <a:gd name="connsiteY1" fmla="*/ 391885 h 576302"/>
              <a:gd name="connsiteX2" fmla="*/ 714615 w 852928"/>
              <a:gd name="connsiteY2" fmla="*/ 414937 h 576302"/>
              <a:gd name="connsiteX3" fmla="*/ 691563 w 852928"/>
              <a:gd name="connsiteY3" fmla="*/ 437989 h 576302"/>
              <a:gd name="connsiteX4" fmla="*/ 622407 w 852928"/>
              <a:gd name="connsiteY4" fmla="*/ 553250 h 576302"/>
              <a:gd name="connsiteX5" fmla="*/ 599354 w 852928"/>
              <a:gd name="connsiteY5" fmla="*/ 576302 h 576302"/>
              <a:gd name="connsiteX6" fmla="*/ 322729 w 852928"/>
              <a:gd name="connsiteY6" fmla="*/ 484094 h 576302"/>
              <a:gd name="connsiteX7" fmla="*/ 299677 w 852928"/>
              <a:gd name="connsiteY7" fmla="*/ 461042 h 576302"/>
              <a:gd name="connsiteX8" fmla="*/ 253573 w 852928"/>
              <a:gd name="connsiteY8" fmla="*/ 276625 h 576302"/>
              <a:gd name="connsiteX9" fmla="*/ 207469 w 852928"/>
              <a:gd name="connsiteY9" fmla="*/ 161364 h 576302"/>
              <a:gd name="connsiteX10" fmla="*/ 161364 w 852928"/>
              <a:gd name="connsiteY10" fmla="*/ 138312 h 576302"/>
              <a:gd name="connsiteX11" fmla="*/ 69156 w 852928"/>
              <a:gd name="connsiteY11" fmla="*/ 0 h 576302"/>
              <a:gd name="connsiteX12" fmla="*/ 0 w 852928"/>
              <a:gd name="connsiteY12" fmla="*/ 0 h 5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928" h="576302">
                <a:moveTo>
                  <a:pt x="852928" y="322729"/>
                </a:moveTo>
                <a:cubicBezTo>
                  <a:pt x="763153" y="352654"/>
                  <a:pt x="800953" y="328599"/>
                  <a:pt x="737667" y="391885"/>
                </a:cubicBezTo>
                <a:lnTo>
                  <a:pt x="714615" y="414937"/>
                </a:lnTo>
                <a:lnTo>
                  <a:pt x="691563" y="437989"/>
                </a:lnTo>
                <a:cubicBezTo>
                  <a:pt x="664747" y="491622"/>
                  <a:pt x="664133" y="497616"/>
                  <a:pt x="622407" y="553250"/>
                </a:cubicBezTo>
                <a:cubicBezTo>
                  <a:pt x="615887" y="561944"/>
                  <a:pt x="607038" y="568618"/>
                  <a:pt x="599354" y="576302"/>
                </a:cubicBezTo>
                <a:cubicBezTo>
                  <a:pt x="230301" y="542752"/>
                  <a:pt x="398754" y="636143"/>
                  <a:pt x="322729" y="484094"/>
                </a:cubicBezTo>
                <a:cubicBezTo>
                  <a:pt x="317869" y="474374"/>
                  <a:pt x="307361" y="468726"/>
                  <a:pt x="299677" y="461042"/>
                </a:cubicBezTo>
                <a:cubicBezTo>
                  <a:pt x="256718" y="203287"/>
                  <a:pt x="303807" y="402212"/>
                  <a:pt x="253573" y="276625"/>
                </a:cubicBezTo>
                <a:cubicBezTo>
                  <a:pt x="247572" y="261621"/>
                  <a:pt x="225490" y="179384"/>
                  <a:pt x="207469" y="161364"/>
                </a:cubicBezTo>
                <a:cubicBezTo>
                  <a:pt x="195319" y="149214"/>
                  <a:pt x="176732" y="145996"/>
                  <a:pt x="161364" y="138312"/>
                </a:cubicBezTo>
                <a:cubicBezTo>
                  <a:pt x="161199" y="137982"/>
                  <a:pt x="104357" y="0"/>
                  <a:pt x="69156" y="0"/>
                </a:cubicBezTo>
                <a:lnTo>
                  <a:pt x="0"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18718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249273" y="2043953"/>
            <a:ext cx="461042" cy="487588"/>
          </a:xfrm>
          <a:custGeom>
            <a:avLst/>
            <a:gdLst>
              <a:gd name="connsiteX0" fmla="*/ 461042 w 461042"/>
              <a:gd name="connsiteY0" fmla="*/ 484094 h 487588"/>
              <a:gd name="connsiteX1" fmla="*/ 414938 w 461042"/>
              <a:gd name="connsiteY1" fmla="*/ 461042 h 487588"/>
              <a:gd name="connsiteX2" fmla="*/ 368833 w 461042"/>
              <a:gd name="connsiteY2" fmla="*/ 414937 h 487588"/>
              <a:gd name="connsiteX3" fmla="*/ 322729 w 461042"/>
              <a:gd name="connsiteY3" fmla="*/ 437989 h 487588"/>
              <a:gd name="connsiteX4" fmla="*/ 299677 w 461042"/>
              <a:gd name="connsiteY4" fmla="*/ 484094 h 487588"/>
              <a:gd name="connsiteX5" fmla="*/ 345781 w 461042"/>
              <a:gd name="connsiteY5" fmla="*/ 322729 h 487588"/>
              <a:gd name="connsiteX6" fmla="*/ 322729 w 461042"/>
              <a:gd name="connsiteY6" fmla="*/ 184416 h 487588"/>
              <a:gd name="connsiteX7" fmla="*/ 207469 w 461042"/>
              <a:gd name="connsiteY7" fmla="*/ 253573 h 487588"/>
              <a:gd name="connsiteX8" fmla="*/ 184417 w 461042"/>
              <a:gd name="connsiteY8" fmla="*/ 299677 h 487588"/>
              <a:gd name="connsiteX9" fmla="*/ 138312 w 461042"/>
              <a:gd name="connsiteY9" fmla="*/ 322729 h 487588"/>
              <a:gd name="connsiteX10" fmla="*/ 23052 w 461042"/>
              <a:gd name="connsiteY10" fmla="*/ 368833 h 487588"/>
              <a:gd name="connsiteX11" fmla="*/ 0 w 461042"/>
              <a:gd name="connsiteY11" fmla="*/ 345781 h 487588"/>
              <a:gd name="connsiteX12" fmla="*/ 23052 w 461042"/>
              <a:gd name="connsiteY12" fmla="*/ 299677 h 487588"/>
              <a:gd name="connsiteX13" fmla="*/ 46104 w 461042"/>
              <a:gd name="connsiteY13" fmla="*/ 230521 h 487588"/>
              <a:gd name="connsiteX14" fmla="*/ 115260 w 461042"/>
              <a:gd name="connsiteY14" fmla="*/ 161364 h 487588"/>
              <a:gd name="connsiteX15" fmla="*/ 161365 w 461042"/>
              <a:gd name="connsiteY15" fmla="*/ 115260 h 487588"/>
              <a:gd name="connsiteX16" fmla="*/ 184417 w 461042"/>
              <a:gd name="connsiteY16" fmla="*/ 92208 h 487588"/>
              <a:gd name="connsiteX17" fmla="*/ 253573 w 461042"/>
              <a:gd name="connsiteY17" fmla="*/ 46104 h 487588"/>
              <a:gd name="connsiteX18" fmla="*/ 276625 w 461042"/>
              <a:gd name="connsiteY18" fmla="*/ 0 h 4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1042" h="487588">
                <a:moveTo>
                  <a:pt x="461042" y="484094"/>
                </a:moveTo>
                <a:cubicBezTo>
                  <a:pt x="445674" y="476410"/>
                  <a:pt x="428684" y="471351"/>
                  <a:pt x="414938" y="461042"/>
                </a:cubicBezTo>
                <a:cubicBezTo>
                  <a:pt x="397551" y="448002"/>
                  <a:pt x="368833" y="414937"/>
                  <a:pt x="368833" y="414937"/>
                </a:cubicBezTo>
                <a:cubicBezTo>
                  <a:pt x="353465" y="422621"/>
                  <a:pt x="334878" y="425839"/>
                  <a:pt x="322729" y="437989"/>
                </a:cubicBezTo>
                <a:cubicBezTo>
                  <a:pt x="310579" y="450139"/>
                  <a:pt x="299677" y="501276"/>
                  <a:pt x="299677" y="484094"/>
                </a:cubicBezTo>
                <a:cubicBezTo>
                  <a:pt x="299677" y="455147"/>
                  <a:pt x="334910" y="355342"/>
                  <a:pt x="345781" y="322729"/>
                </a:cubicBezTo>
                <a:cubicBezTo>
                  <a:pt x="338097" y="276625"/>
                  <a:pt x="359227" y="213614"/>
                  <a:pt x="322729" y="184416"/>
                </a:cubicBezTo>
                <a:cubicBezTo>
                  <a:pt x="310965" y="175005"/>
                  <a:pt x="226308" y="225314"/>
                  <a:pt x="207469" y="253573"/>
                </a:cubicBezTo>
                <a:cubicBezTo>
                  <a:pt x="197938" y="267869"/>
                  <a:pt x="196567" y="287528"/>
                  <a:pt x="184417" y="299677"/>
                </a:cubicBezTo>
                <a:cubicBezTo>
                  <a:pt x="172267" y="311827"/>
                  <a:pt x="153680" y="315045"/>
                  <a:pt x="138312" y="322729"/>
                </a:cubicBezTo>
                <a:cubicBezTo>
                  <a:pt x="101668" y="359373"/>
                  <a:pt x="100115" y="368833"/>
                  <a:pt x="23052" y="368833"/>
                </a:cubicBezTo>
                <a:cubicBezTo>
                  <a:pt x="12185" y="368833"/>
                  <a:pt x="7684" y="353465"/>
                  <a:pt x="0" y="345781"/>
                </a:cubicBezTo>
                <a:cubicBezTo>
                  <a:pt x="7684" y="330413"/>
                  <a:pt x="16671" y="315630"/>
                  <a:pt x="23052" y="299677"/>
                </a:cubicBezTo>
                <a:cubicBezTo>
                  <a:pt x="32076" y="277116"/>
                  <a:pt x="32625" y="250739"/>
                  <a:pt x="46104" y="230521"/>
                </a:cubicBezTo>
                <a:cubicBezTo>
                  <a:pt x="64188" y="203396"/>
                  <a:pt x="92208" y="184416"/>
                  <a:pt x="115260" y="161364"/>
                </a:cubicBezTo>
                <a:lnTo>
                  <a:pt x="161365" y="115260"/>
                </a:lnTo>
                <a:cubicBezTo>
                  <a:pt x="169049" y="107576"/>
                  <a:pt x="174697" y="97068"/>
                  <a:pt x="184417" y="92208"/>
                </a:cubicBezTo>
                <a:cubicBezTo>
                  <a:pt x="212411" y="78211"/>
                  <a:pt x="235972" y="72505"/>
                  <a:pt x="253573" y="46104"/>
                </a:cubicBezTo>
                <a:cubicBezTo>
                  <a:pt x="263104" y="31808"/>
                  <a:pt x="276625" y="0"/>
                  <a:pt x="276625"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0203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58254" y="41622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4470400" y="925819"/>
            <a:ext cx="548640" cy="1160368"/>
          </a:xfrm>
          <a:custGeom>
            <a:avLst/>
            <a:gdLst>
              <a:gd name="connsiteX0" fmla="*/ 0 w 548640"/>
              <a:gd name="connsiteY0" fmla="*/ 1160368 h 1160368"/>
              <a:gd name="connsiteX1" fmla="*/ 40640 w 548640"/>
              <a:gd name="connsiteY1" fmla="*/ 1140048 h 1160368"/>
              <a:gd name="connsiteX2" fmla="*/ 162560 w 548640"/>
              <a:gd name="connsiteY2" fmla="*/ 1099408 h 1160368"/>
              <a:gd name="connsiteX3" fmla="*/ 223520 w 548640"/>
              <a:gd name="connsiteY3" fmla="*/ 1058768 h 1160368"/>
              <a:gd name="connsiteX4" fmla="*/ 264160 w 548640"/>
              <a:gd name="connsiteY4" fmla="*/ 1018128 h 1160368"/>
              <a:gd name="connsiteX5" fmla="*/ 284480 w 548640"/>
              <a:gd name="connsiteY5" fmla="*/ 997808 h 1160368"/>
              <a:gd name="connsiteX6" fmla="*/ 304800 w 548640"/>
              <a:gd name="connsiteY6" fmla="*/ 916528 h 1160368"/>
              <a:gd name="connsiteX7" fmla="*/ 264160 w 548640"/>
              <a:gd name="connsiteY7" fmla="*/ 652368 h 1160368"/>
              <a:gd name="connsiteX8" fmla="*/ 304800 w 548640"/>
              <a:gd name="connsiteY8" fmla="*/ 367888 h 1160368"/>
              <a:gd name="connsiteX9" fmla="*/ 325120 w 548640"/>
              <a:gd name="connsiteY9" fmla="*/ 347568 h 1160368"/>
              <a:gd name="connsiteX10" fmla="*/ 345440 w 548640"/>
              <a:gd name="connsiteY10" fmla="*/ 306928 h 1160368"/>
              <a:gd name="connsiteX11" fmla="*/ 386080 w 548640"/>
              <a:gd name="connsiteY11" fmla="*/ 266288 h 1160368"/>
              <a:gd name="connsiteX12" fmla="*/ 447040 w 548640"/>
              <a:gd name="connsiteY12" fmla="*/ 225648 h 1160368"/>
              <a:gd name="connsiteX13" fmla="*/ 487680 w 548640"/>
              <a:gd name="connsiteY13" fmla="*/ 144368 h 1160368"/>
              <a:gd name="connsiteX14" fmla="*/ 528320 w 548640"/>
              <a:gd name="connsiteY14" fmla="*/ 2128 h 1160368"/>
              <a:gd name="connsiteX15" fmla="*/ 548640 w 548640"/>
              <a:gd name="connsiteY15" fmla="*/ 2128 h 116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8640" h="1160368">
                <a:moveTo>
                  <a:pt x="0" y="1160368"/>
                </a:moveTo>
                <a:cubicBezTo>
                  <a:pt x="13547" y="1153595"/>
                  <a:pt x="26459" y="1145366"/>
                  <a:pt x="40640" y="1140048"/>
                </a:cubicBezTo>
                <a:cubicBezTo>
                  <a:pt x="80751" y="1125006"/>
                  <a:pt x="162560" y="1099408"/>
                  <a:pt x="162560" y="1099408"/>
                </a:cubicBezTo>
                <a:cubicBezTo>
                  <a:pt x="224711" y="1037257"/>
                  <a:pt x="125105" y="1132579"/>
                  <a:pt x="223520" y="1058768"/>
                </a:cubicBezTo>
                <a:cubicBezTo>
                  <a:pt x="238846" y="1047273"/>
                  <a:pt x="250613" y="1031675"/>
                  <a:pt x="264160" y="1018128"/>
                </a:cubicBezTo>
                <a:lnTo>
                  <a:pt x="284480" y="997808"/>
                </a:lnTo>
                <a:cubicBezTo>
                  <a:pt x="291253" y="970715"/>
                  <a:pt x="304800" y="944455"/>
                  <a:pt x="304800" y="916528"/>
                </a:cubicBezTo>
                <a:cubicBezTo>
                  <a:pt x="304800" y="721307"/>
                  <a:pt x="313547" y="751141"/>
                  <a:pt x="264160" y="652368"/>
                </a:cubicBezTo>
                <a:cubicBezTo>
                  <a:pt x="271173" y="568208"/>
                  <a:pt x="250709" y="449024"/>
                  <a:pt x="304800" y="367888"/>
                </a:cubicBezTo>
                <a:cubicBezTo>
                  <a:pt x="310113" y="359918"/>
                  <a:pt x="319807" y="355538"/>
                  <a:pt x="325120" y="347568"/>
                </a:cubicBezTo>
                <a:cubicBezTo>
                  <a:pt x="333521" y="334966"/>
                  <a:pt x="336353" y="319045"/>
                  <a:pt x="345440" y="306928"/>
                </a:cubicBezTo>
                <a:cubicBezTo>
                  <a:pt x="356935" y="291602"/>
                  <a:pt x="368945" y="274856"/>
                  <a:pt x="386080" y="266288"/>
                </a:cubicBezTo>
                <a:cubicBezTo>
                  <a:pt x="407252" y="255702"/>
                  <a:pt x="433742" y="247812"/>
                  <a:pt x="447040" y="225648"/>
                </a:cubicBezTo>
                <a:cubicBezTo>
                  <a:pt x="462625" y="199673"/>
                  <a:pt x="487680" y="144368"/>
                  <a:pt x="487680" y="144368"/>
                </a:cubicBezTo>
                <a:cubicBezTo>
                  <a:pt x="490581" y="129864"/>
                  <a:pt x="501496" y="28952"/>
                  <a:pt x="528320" y="2128"/>
                </a:cubicBezTo>
                <a:cubicBezTo>
                  <a:pt x="533109" y="-2661"/>
                  <a:pt x="541867" y="2128"/>
                  <a:pt x="548640" y="2128"/>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4998720" y="887307"/>
            <a:ext cx="557025" cy="93162"/>
          </a:xfrm>
          <a:custGeom>
            <a:avLst/>
            <a:gdLst>
              <a:gd name="connsiteX0" fmla="*/ 0 w 557025"/>
              <a:gd name="connsiteY0" fmla="*/ 60960 h 93162"/>
              <a:gd name="connsiteX1" fmla="*/ 121920 w 557025"/>
              <a:gd name="connsiteY1" fmla="*/ 40640 h 93162"/>
              <a:gd name="connsiteX2" fmla="*/ 162560 w 557025"/>
              <a:gd name="connsiteY2" fmla="*/ 20320 h 93162"/>
              <a:gd name="connsiteX3" fmla="*/ 243840 w 557025"/>
              <a:gd name="connsiteY3" fmla="*/ 0 h 93162"/>
              <a:gd name="connsiteX4" fmla="*/ 426720 w 557025"/>
              <a:gd name="connsiteY4" fmla="*/ 20320 h 93162"/>
              <a:gd name="connsiteX5" fmla="*/ 548640 w 557025"/>
              <a:gd name="connsiteY5" fmla="*/ 60960 h 93162"/>
              <a:gd name="connsiteX6" fmla="*/ 548640 w 557025"/>
              <a:gd name="connsiteY6" fmla="*/ 0 h 9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025" h="93162">
                <a:moveTo>
                  <a:pt x="0" y="60960"/>
                </a:moveTo>
                <a:cubicBezTo>
                  <a:pt x="40640" y="54187"/>
                  <a:pt x="81950" y="50633"/>
                  <a:pt x="121920" y="40640"/>
                </a:cubicBezTo>
                <a:cubicBezTo>
                  <a:pt x="136613" y="36967"/>
                  <a:pt x="148192" y="25109"/>
                  <a:pt x="162560" y="20320"/>
                </a:cubicBezTo>
                <a:cubicBezTo>
                  <a:pt x="189054" y="11489"/>
                  <a:pt x="216747" y="6773"/>
                  <a:pt x="243840" y="0"/>
                </a:cubicBezTo>
                <a:cubicBezTo>
                  <a:pt x="304800" y="6773"/>
                  <a:pt x="366576" y="8291"/>
                  <a:pt x="426720" y="20320"/>
                </a:cubicBezTo>
                <a:cubicBezTo>
                  <a:pt x="500333" y="35043"/>
                  <a:pt x="333549" y="146996"/>
                  <a:pt x="548640" y="60960"/>
                </a:cubicBezTo>
                <a:cubicBezTo>
                  <a:pt x="567507" y="53413"/>
                  <a:pt x="548640" y="20320"/>
                  <a:pt x="548640"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4152053" y="690879"/>
            <a:ext cx="1402080" cy="747803"/>
          </a:xfrm>
          <a:custGeom>
            <a:avLst/>
            <a:gdLst>
              <a:gd name="connsiteX0" fmla="*/ 1402080 w 1402080"/>
              <a:gd name="connsiteY0" fmla="*/ 203200 h 670560"/>
              <a:gd name="connsiteX1" fmla="*/ 1280160 w 1402080"/>
              <a:gd name="connsiteY1" fmla="*/ 121920 h 670560"/>
              <a:gd name="connsiteX2" fmla="*/ 1198880 w 1402080"/>
              <a:gd name="connsiteY2" fmla="*/ 81280 h 670560"/>
              <a:gd name="connsiteX3" fmla="*/ 1158240 w 1402080"/>
              <a:gd name="connsiteY3" fmla="*/ 60960 h 670560"/>
              <a:gd name="connsiteX4" fmla="*/ 975360 w 1402080"/>
              <a:gd name="connsiteY4" fmla="*/ 0 h 670560"/>
              <a:gd name="connsiteX5" fmla="*/ 670560 w 1402080"/>
              <a:gd name="connsiteY5" fmla="*/ 40640 h 670560"/>
              <a:gd name="connsiteX6" fmla="*/ 650240 w 1402080"/>
              <a:gd name="connsiteY6" fmla="*/ 60960 h 670560"/>
              <a:gd name="connsiteX7" fmla="*/ 568960 w 1402080"/>
              <a:gd name="connsiteY7" fmla="*/ 182880 h 670560"/>
              <a:gd name="connsiteX8" fmla="*/ 528320 w 1402080"/>
              <a:gd name="connsiteY8" fmla="*/ 304800 h 670560"/>
              <a:gd name="connsiteX9" fmla="*/ 508000 w 1402080"/>
              <a:gd name="connsiteY9" fmla="*/ 365760 h 670560"/>
              <a:gd name="connsiteX10" fmla="*/ 467360 w 1402080"/>
              <a:gd name="connsiteY10" fmla="*/ 548640 h 670560"/>
              <a:gd name="connsiteX11" fmla="*/ 426720 w 1402080"/>
              <a:gd name="connsiteY11" fmla="*/ 589280 h 670560"/>
              <a:gd name="connsiteX12" fmla="*/ 365760 w 1402080"/>
              <a:gd name="connsiteY12" fmla="*/ 650240 h 670560"/>
              <a:gd name="connsiteX13" fmla="*/ 325120 w 1402080"/>
              <a:gd name="connsiteY13" fmla="*/ 670560 h 670560"/>
              <a:gd name="connsiteX14" fmla="*/ 223520 w 1402080"/>
              <a:gd name="connsiteY14" fmla="*/ 650240 h 670560"/>
              <a:gd name="connsiteX15" fmla="*/ 203200 w 1402080"/>
              <a:gd name="connsiteY15" fmla="*/ 609600 h 670560"/>
              <a:gd name="connsiteX16" fmla="*/ 162560 w 1402080"/>
              <a:gd name="connsiteY16" fmla="*/ 548640 h 670560"/>
              <a:gd name="connsiteX17" fmla="*/ 142240 w 1402080"/>
              <a:gd name="connsiteY17" fmla="*/ 508000 h 670560"/>
              <a:gd name="connsiteX18" fmla="*/ 101600 w 1402080"/>
              <a:gd name="connsiteY18" fmla="*/ 447040 h 670560"/>
              <a:gd name="connsiteX19" fmla="*/ 40640 w 1402080"/>
              <a:gd name="connsiteY19" fmla="*/ 264160 h 670560"/>
              <a:gd name="connsiteX20" fmla="*/ 0 w 1402080"/>
              <a:gd name="connsiteY20" fmla="*/ 24384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2080" h="670560">
                <a:moveTo>
                  <a:pt x="1402080" y="203200"/>
                </a:moveTo>
                <a:cubicBezTo>
                  <a:pt x="1325974" y="127094"/>
                  <a:pt x="1368382" y="151327"/>
                  <a:pt x="1280160" y="121920"/>
                </a:cubicBezTo>
                <a:cubicBezTo>
                  <a:pt x="1241214" y="82974"/>
                  <a:pt x="1276710" y="112412"/>
                  <a:pt x="1198880" y="81280"/>
                </a:cubicBezTo>
                <a:cubicBezTo>
                  <a:pt x="1184818" y="75655"/>
                  <a:pt x="1172474" y="66136"/>
                  <a:pt x="1158240" y="60960"/>
                </a:cubicBezTo>
                <a:cubicBezTo>
                  <a:pt x="1097851" y="39000"/>
                  <a:pt x="975360" y="0"/>
                  <a:pt x="975360" y="0"/>
                </a:cubicBezTo>
                <a:cubicBezTo>
                  <a:pt x="873760" y="13547"/>
                  <a:pt x="771304" y="21751"/>
                  <a:pt x="670560" y="40640"/>
                </a:cubicBezTo>
                <a:cubicBezTo>
                  <a:pt x="661145" y="42405"/>
                  <a:pt x="655168" y="52746"/>
                  <a:pt x="650240" y="60960"/>
                </a:cubicBezTo>
                <a:cubicBezTo>
                  <a:pt x="576429" y="183979"/>
                  <a:pt x="646580" y="105260"/>
                  <a:pt x="568960" y="182880"/>
                </a:cubicBezTo>
                <a:lnTo>
                  <a:pt x="528320" y="304800"/>
                </a:lnTo>
                <a:cubicBezTo>
                  <a:pt x="521547" y="325120"/>
                  <a:pt x="511521" y="344632"/>
                  <a:pt x="508000" y="365760"/>
                </a:cubicBezTo>
                <a:cubicBezTo>
                  <a:pt x="503896" y="390381"/>
                  <a:pt x="490448" y="510161"/>
                  <a:pt x="467360" y="548640"/>
                </a:cubicBezTo>
                <a:cubicBezTo>
                  <a:pt x="457503" y="565068"/>
                  <a:pt x="440267" y="575733"/>
                  <a:pt x="426720" y="589280"/>
                </a:cubicBezTo>
                <a:lnTo>
                  <a:pt x="365760" y="650240"/>
                </a:lnTo>
                <a:lnTo>
                  <a:pt x="325120" y="670560"/>
                </a:lnTo>
                <a:cubicBezTo>
                  <a:pt x="291253" y="663787"/>
                  <a:pt x="254411" y="665686"/>
                  <a:pt x="223520" y="650240"/>
                </a:cubicBezTo>
                <a:cubicBezTo>
                  <a:pt x="209973" y="643467"/>
                  <a:pt x="210992" y="622587"/>
                  <a:pt x="203200" y="609600"/>
                </a:cubicBezTo>
                <a:cubicBezTo>
                  <a:pt x="190635" y="588659"/>
                  <a:pt x="175125" y="569581"/>
                  <a:pt x="162560" y="548640"/>
                </a:cubicBezTo>
                <a:cubicBezTo>
                  <a:pt x="154768" y="535653"/>
                  <a:pt x="150641" y="520602"/>
                  <a:pt x="142240" y="508000"/>
                </a:cubicBezTo>
                <a:cubicBezTo>
                  <a:pt x="80181" y="414911"/>
                  <a:pt x="175266" y="594372"/>
                  <a:pt x="101600" y="447040"/>
                </a:cubicBezTo>
                <a:cubicBezTo>
                  <a:pt x="78571" y="285835"/>
                  <a:pt x="115147" y="338667"/>
                  <a:pt x="40640" y="264160"/>
                </a:cubicBezTo>
                <a:cubicBezTo>
                  <a:pt x="15531" y="239051"/>
                  <a:pt x="29899" y="243840"/>
                  <a:pt x="0" y="24384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rotWithShape="1">
          <a:blip r:embed="rId4"/>
          <a:srcRect l="74465" t="1077" r="18438" b="83840"/>
          <a:stretch/>
        </p:blipFill>
        <p:spPr>
          <a:xfrm>
            <a:off x="3881651" y="583804"/>
            <a:ext cx="599356" cy="691563"/>
          </a:xfrm>
          <a:prstGeom prst="rect">
            <a:avLst/>
          </a:prstGeom>
        </p:spPr>
      </p:pic>
      <p:grpSp>
        <p:nvGrpSpPr>
          <p:cNvPr id="24" name="Group 23"/>
          <p:cNvGrpSpPr/>
          <p:nvPr/>
        </p:nvGrpSpPr>
        <p:grpSpPr>
          <a:xfrm>
            <a:off x="6807743" y="2303621"/>
            <a:ext cx="2259417" cy="2250759"/>
            <a:chOff x="6807743" y="2303621"/>
            <a:chExt cx="2259417" cy="2250759"/>
          </a:xfrm>
        </p:grpSpPr>
        <p:grpSp>
          <p:nvGrpSpPr>
            <p:cNvPr id="26" name="Group 25"/>
            <p:cNvGrpSpPr/>
            <p:nvPr/>
          </p:nvGrpSpPr>
          <p:grpSpPr>
            <a:xfrm>
              <a:off x="6807743" y="2303621"/>
              <a:ext cx="2259417" cy="2250759"/>
              <a:chOff x="6807743" y="3717792"/>
              <a:chExt cx="2259417" cy="2250759"/>
            </a:xfrm>
          </p:grpSpPr>
          <p:sp>
            <p:nvSpPr>
              <p:cNvPr id="28" name="TextBox 27"/>
              <p:cNvSpPr txBox="1"/>
              <p:nvPr/>
            </p:nvSpPr>
            <p:spPr>
              <a:xfrm rot="16200000">
                <a:off x="6370065" y="4155470"/>
                <a:ext cx="1337022" cy="461665"/>
              </a:xfrm>
              <a:prstGeom prst="rect">
                <a:avLst/>
              </a:prstGeom>
              <a:noFill/>
            </p:spPr>
            <p:txBody>
              <a:bodyPr wrap="square" rtlCol="0">
                <a:spAutoFit/>
              </a:bodyPr>
              <a:lstStyle/>
              <a:p>
                <a:r>
                  <a:rPr lang="en-US" sz="2400" dirty="0" smtClean="0"/>
                  <a:t>Cycles</a:t>
                </a:r>
                <a:endParaRPr lang="en-US" sz="2400" dirty="0"/>
              </a:p>
            </p:txBody>
          </p:sp>
          <p:sp>
            <p:nvSpPr>
              <p:cNvPr id="31" name="TextBox 30"/>
              <p:cNvSpPr txBox="1"/>
              <p:nvPr/>
            </p:nvSpPr>
            <p:spPr>
              <a:xfrm>
                <a:off x="7730138" y="5506886"/>
                <a:ext cx="1337022" cy="461665"/>
              </a:xfrm>
              <a:prstGeom prst="rect">
                <a:avLst/>
              </a:prstGeom>
              <a:noFill/>
            </p:spPr>
            <p:txBody>
              <a:bodyPr wrap="square" rtlCol="0">
                <a:spAutoFit/>
              </a:bodyPr>
              <a:lstStyle/>
              <a:p>
                <a:r>
                  <a:rPr lang="en-US" sz="2400" dirty="0" smtClean="0"/>
                  <a:t>Time</a:t>
                </a:r>
                <a:endParaRPr lang="en-US" sz="2400" dirty="0"/>
              </a:p>
            </p:txBody>
          </p:sp>
          <p:cxnSp>
            <p:nvCxnSpPr>
              <p:cNvPr id="33" name="Straight Connector 32"/>
              <p:cNvCxnSpPr/>
              <p:nvPr/>
            </p:nvCxnSpPr>
            <p:spPr>
              <a:xfrm>
                <a:off x="7292148" y="5486400"/>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414888" y="4605298"/>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7" name="Straight Connector 26"/>
            <p:cNvCxnSpPr/>
            <p:nvPr/>
          </p:nvCxnSpPr>
          <p:spPr>
            <a:xfrm flipV="1">
              <a:off x="7474527" y="3556422"/>
              <a:ext cx="311728" cy="0"/>
            </a:xfrm>
            <a:prstGeom prst="line">
              <a:avLst/>
            </a:prstGeom>
            <a:ln w="57150"/>
            <a:effectLst/>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90055" y="5336168"/>
            <a:ext cx="6694949" cy="1569660"/>
          </a:xfrm>
          <a:prstGeom prst="rect">
            <a:avLst/>
          </a:prstGeom>
          <a:noFill/>
        </p:spPr>
        <p:txBody>
          <a:bodyPr wrap="square" rtlCol="0">
            <a:spAutoFit/>
          </a:bodyPr>
          <a:lstStyle/>
          <a:p>
            <a:r>
              <a:rPr lang="en-US" sz="3200" dirty="0" smtClean="0"/>
              <a:t>Instead of growing balls, we have a growing path (along with the cover of the path)</a:t>
            </a:r>
          </a:p>
        </p:txBody>
      </p:sp>
    </p:spTree>
    <p:extLst>
      <p:ext uri="{BB962C8B-B14F-4D97-AF65-F5344CB8AC3E}">
        <p14:creationId xmlns:p14="http://schemas.microsoft.com/office/powerpoint/2010/main" val="32099432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325627" y="4585971"/>
            <a:ext cx="8961395" cy="2185214"/>
          </a:xfrm>
          <a:prstGeom prst="rect">
            <a:avLst/>
          </a:prstGeom>
          <a:noFill/>
        </p:spPr>
        <p:txBody>
          <a:bodyPr wrap="square" rtlCol="0">
            <a:spAutoFit/>
          </a:bodyPr>
          <a:lstStyle/>
          <a:p>
            <a:r>
              <a:rPr lang="en-US" sz="3200" dirty="0" smtClean="0"/>
              <a:t>0.)  Start by adding 0-dimensional data points </a:t>
            </a:r>
            <a:endParaRPr lang="en-US" sz="3200" dirty="0"/>
          </a:p>
          <a:p>
            <a:endParaRPr lang="en-US" sz="800" dirty="0" smtClean="0"/>
          </a:p>
          <a:p>
            <a:r>
              <a:rPr lang="en-US" sz="3200" dirty="0" smtClean="0">
                <a:solidFill>
                  <a:srgbClr val="0000FF"/>
                </a:solidFill>
              </a:rPr>
              <a:t>Note:  we only need a definition of closeness between data points.  The data points do not need to be actual points in </a:t>
            </a:r>
            <a:r>
              <a:rPr lang="en-US" sz="3200" dirty="0" err="1" smtClean="0">
                <a:solidFill>
                  <a:srgbClr val="0000FF"/>
                </a:solidFill>
              </a:rPr>
              <a:t>R</a:t>
            </a:r>
            <a:r>
              <a:rPr lang="en-US" sz="3200" baseline="30000" dirty="0" err="1" smtClean="0">
                <a:solidFill>
                  <a:srgbClr val="0000FF"/>
                </a:solidFill>
              </a:rPr>
              <a:t>n</a:t>
            </a:r>
            <a:endParaRPr lang="en-US" sz="3200" baseline="30000" dirty="0" smtClean="0">
              <a:solidFill>
                <a:srgbClr val="0000FF"/>
              </a:solidFill>
            </a:endParaRPr>
          </a:p>
        </p:txBody>
      </p:sp>
      <p:sp>
        <p:nvSpPr>
          <p:cNvPr id="3" name="Oval 2"/>
          <p:cNvSpPr>
            <a:spLocks noChangeAspect="1"/>
          </p:cNvSpPr>
          <p:nvPr/>
        </p:nvSpPr>
        <p:spPr>
          <a:xfrm>
            <a:off x="1122356" y="265366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1974839" y="207346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128227" y="16176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3934466" y="124545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4786962" y="124545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4413794" y="151873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4397653" y="20246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6178046" y="17222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7229764" y="3219941"/>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6579568" y="3219941"/>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7013481" y="136529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3361376" y="3943720"/>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4182231" y="3754270"/>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983309" y="438756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6582534" y="3903169"/>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6993501" y="3546046"/>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7229764" y="3904659"/>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the </a:t>
            </a:r>
            <a:r>
              <a:rPr lang="en-US" sz="3200" dirty="0" err="1" smtClean="0">
                <a:solidFill>
                  <a:schemeClr val="tx1"/>
                </a:solidFill>
              </a:rPr>
              <a:t>Vietoris</a:t>
            </a:r>
            <a:r>
              <a:rPr lang="en-US" sz="3200" dirty="0" smtClean="0">
                <a:solidFill>
                  <a:schemeClr val="tx1"/>
                </a:solidFill>
              </a:rPr>
              <a:t> Rips simplicial complex</a:t>
            </a:r>
            <a:endParaRPr lang="en-US" sz="3200" dirty="0">
              <a:solidFill>
                <a:schemeClr val="tx1"/>
              </a:solidFill>
            </a:endParaRPr>
          </a:p>
        </p:txBody>
      </p:sp>
    </p:spTree>
    <p:extLst>
      <p:ext uri="{BB962C8B-B14F-4D97-AF65-F5344CB8AC3E}">
        <p14:creationId xmlns:p14="http://schemas.microsoft.com/office/powerpoint/2010/main" val="2700954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par>
                                <p:cTn id="7" presetID="6" presetClass="emph" presetSubtype="0" fill="hold" grpId="0" nodeType="withEffect">
                                  <p:stCondLst>
                                    <p:cond delay="0"/>
                                  </p:stCondLst>
                                  <p:childTnLst>
                                    <p:animScale>
                                      <p:cBhvr>
                                        <p:cTn id="8" dur="2000" fill="hold"/>
                                        <p:tgtEl>
                                          <p:spTgt spid="11"/>
                                        </p:tgtEl>
                                      </p:cBhvr>
                                      <p:by x="150000" y="150000"/>
                                    </p:animScale>
                                  </p:childTnLst>
                                </p:cTn>
                              </p:par>
                              <p:par>
                                <p:cTn id="9" presetID="6" presetClass="emph" presetSubtype="0" fill="hold" grpId="0" nodeType="withEffect">
                                  <p:stCondLst>
                                    <p:cond delay="0"/>
                                  </p:stCondLst>
                                  <p:childTnLst>
                                    <p:animScale>
                                      <p:cBhvr>
                                        <p:cTn id="10" dur="2000" fill="hold"/>
                                        <p:tgtEl>
                                          <p:spTgt spid="12"/>
                                        </p:tgtEl>
                                      </p:cBhvr>
                                      <p:by x="150000" y="150000"/>
                                    </p:animScale>
                                  </p:childTnLst>
                                </p:cTn>
                              </p:par>
                              <p:par>
                                <p:cTn id="11" presetID="6" presetClass="emph" presetSubtype="0" fill="hold" grpId="0" nodeType="withEffect">
                                  <p:stCondLst>
                                    <p:cond delay="0"/>
                                  </p:stCondLst>
                                  <p:childTnLst>
                                    <p:animScale>
                                      <p:cBhvr>
                                        <p:cTn id="12" dur="2000" fill="hold"/>
                                        <p:tgtEl>
                                          <p:spTgt spid="13"/>
                                        </p:tgtEl>
                                      </p:cBhvr>
                                      <p:by x="150000" y="150000"/>
                                    </p:animScale>
                                  </p:childTnLst>
                                </p:cTn>
                              </p:par>
                              <p:par>
                                <p:cTn id="13" presetID="6" presetClass="emph" presetSubtype="0" fill="hold" grpId="0" nodeType="withEffect">
                                  <p:stCondLst>
                                    <p:cond delay="0"/>
                                  </p:stCondLst>
                                  <p:childTnLst>
                                    <p:animScale>
                                      <p:cBhvr>
                                        <p:cTn id="14" dur="2000" fill="hold"/>
                                        <p:tgtEl>
                                          <p:spTgt spid="14"/>
                                        </p:tgtEl>
                                      </p:cBhvr>
                                      <p:by x="150000" y="150000"/>
                                    </p:animScale>
                                  </p:childTnLst>
                                </p:cTn>
                              </p:par>
                              <p:par>
                                <p:cTn id="15" presetID="6" presetClass="emph" presetSubtype="0" fill="hold" grpId="0" nodeType="withEffect">
                                  <p:stCondLst>
                                    <p:cond delay="0"/>
                                  </p:stCondLst>
                                  <p:childTnLst>
                                    <p:animScale>
                                      <p:cBhvr>
                                        <p:cTn id="16" dur="2000" fill="hold"/>
                                        <p:tgtEl>
                                          <p:spTgt spid="15"/>
                                        </p:tgtEl>
                                      </p:cBhvr>
                                      <p:by x="150000" y="150000"/>
                                    </p:animScale>
                                  </p:childTnLst>
                                </p:cTn>
                              </p:par>
                              <p:par>
                                <p:cTn id="17" presetID="6" presetClass="emph" presetSubtype="0" fill="hold" grpId="0" nodeType="withEffect">
                                  <p:stCondLst>
                                    <p:cond delay="0"/>
                                  </p:stCondLst>
                                  <p:childTnLst>
                                    <p:animScale>
                                      <p:cBhvr>
                                        <p:cTn id="18" dur="2000" fill="hold"/>
                                        <p:tgtEl>
                                          <p:spTgt spid="16"/>
                                        </p:tgtEl>
                                      </p:cBhvr>
                                      <p:by x="150000" y="150000"/>
                                    </p:animScale>
                                  </p:childTnLst>
                                </p:cTn>
                              </p:par>
                              <p:par>
                                <p:cTn id="19" presetID="6" presetClass="emph" presetSubtype="0" fill="hold" grpId="0" nodeType="withEffect">
                                  <p:stCondLst>
                                    <p:cond delay="0"/>
                                  </p:stCondLst>
                                  <p:childTnLst>
                                    <p:animScale>
                                      <p:cBhvr>
                                        <p:cTn id="20" dur="2000" fill="hold"/>
                                        <p:tgtEl>
                                          <p:spTgt spid="17"/>
                                        </p:tgtEl>
                                      </p:cBhvr>
                                      <p:by x="150000" y="150000"/>
                                    </p:animScale>
                                  </p:childTnLst>
                                </p:cTn>
                              </p:par>
                              <p:par>
                                <p:cTn id="21" presetID="6" presetClass="emph" presetSubtype="0" fill="hold" grpId="0" nodeType="withEffect">
                                  <p:stCondLst>
                                    <p:cond delay="0"/>
                                  </p:stCondLst>
                                  <p:childTnLst>
                                    <p:animScale>
                                      <p:cBhvr>
                                        <p:cTn id="22" dur="2000" fill="hold"/>
                                        <p:tgtEl>
                                          <p:spTgt spid="18"/>
                                        </p:tgtEl>
                                      </p:cBhvr>
                                      <p:by x="150000" y="150000"/>
                                    </p:animScale>
                                  </p:childTnLst>
                                </p:cTn>
                              </p:par>
                              <p:par>
                                <p:cTn id="23" presetID="6" presetClass="emph" presetSubtype="0" fill="hold" grpId="0" nodeType="withEffect">
                                  <p:stCondLst>
                                    <p:cond delay="0"/>
                                  </p:stCondLst>
                                  <p:childTnLst>
                                    <p:animScale>
                                      <p:cBhvr>
                                        <p:cTn id="24" dur="2000" fill="hold"/>
                                        <p:tgtEl>
                                          <p:spTgt spid="19"/>
                                        </p:tgtEl>
                                      </p:cBhvr>
                                      <p:by x="150000" y="150000"/>
                                    </p:animScale>
                                  </p:childTnLst>
                                </p:cTn>
                              </p:par>
                              <p:par>
                                <p:cTn id="25" presetID="6" presetClass="emph" presetSubtype="0" fill="hold" grpId="0" nodeType="withEffect">
                                  <p:stCondLst>
                                    <p:cond delay="0"/>
                                  </p:stCondLst>
                                  <p:childTnLst>
                                    <p:animScale>
                                      <p:cBhvr>
                                        <p:cTn id="26" dur="2000" fill="hold"/>
                                        <p:tgtEl>
                                          <p:spTgt spid="20"/>
                                        </p:tgtEl>
                                      </p:cBhvr>
                                      <p:by x="150000" y="150000"/>
                                    </p:animScale>
                                  </p:childTnLst>
                                </p:cTn>
                              </p:par>
                              <p:par>
                                <p:cTn id="27" presetID="6" presetClass="emph" presetSubtype="0" fill="hold" grpId="0" nodeType="withEffect">
                                  <p:stCondLst>
                                    <p:cond delay="0"/>
                                  </p:stCondLst>
                                  <p:childTnLst>
                                    <p:animScale>
                                      <p:cBhvr>
                                        <p:cTn id="28" dur="2000" fill="hold"/>
                                        <p:tgtEl>
                                          <p:spTgt spid="22"/>
                                        </p:tgtEl>
                                      </p:cBhvr>
                                      <p:by x="150000" y="150000"/>
                                    </p:animScale>
                                  </p:childTnLst>
                                </p:cTn>
                              </p:par>
                              <p:par>
                                <p:cTn id="29" presetID="6" presetClass="emph" presetSubtype="0" fill="hold" grpId="0" nodeType="withEffect">
                                  <p:stCondLst>
                                    <p:cond delay="0"/>
                                  </p:stCondLst>
                                  <p:childTnLst>
                                    <p:animScale>
                                      <p:cBhvr>
                                        <p:cTn id="30" dur="2000" fill="hold"/>
                                        <p:tgtEl>
                                          <p:spTgt spid="24"/>
                                        </p:tgtEl>
                                      </p:cBhvr>
                                      <p:by x="150000" y="150000"/>
                                    </p:animScale>
                                  </p:childTnLst>
                                </p:cTn>
                              </p:par>
                              <p:par>
                                <p:cTn id="31" presetID="6" presetClass="emph" presetSubtype="0" fill="hold" grpId="0" nodeType="withEffect">
                                  <p:stCondLst>
                                    <p:cond delay="0"/>
                                  </p:stCondLst>
                                  <p:childTnLst>
                                    <p:animScale>
                                      <p:cBhvr>
                                        <p:cTn id="32" dur="2000" fill="hold"/>
                                        <p:tgtEl>
                                          <p:spTgt spid="25"/>
                                        </p:tgtEl>
                                      </p:cBhvr>
                                      <p:by x="150000" y="150000"/>
                                    </p:animScale>
                                  </p:childTnLst>
                                </p:cTn>
                              </p:par>
                              <p:par>
                                <p:cTn id="33" presetID="6" presetClass="emph" presetSubtype="0" fill="hold" grpId="0" nodeType="withEffect">
                                  <p:stCondLst>
                                    <p:cond delay="0"/>
                                  </p:stCondLst>
                                  <p:childTnLst>
                                    <p:animScale>
                                      <p:cBhvr>
                                        <p:cTn id="34" dur="2000" fill="hold"/>
                                        <p:tgtEl>
                                          <p:spTgt spid="26"/>
                                        </p:tgtEl>
                                      </p:cBhvr>
                                      <p:by x="150000" y="150000"/>
                                    </p:animScale>
                                  </p:childTnLst>
                                </p:cTn>
                              </p:par>
                              <p:par>
                                <p:cTn id="35" presetID="6" presetClass="emph" presetSubtype="0" fill="hold" grpId="0" nodeType="withEffect">
                                  <p:stCondLst>
                                    <p:cond delay="0"/>
                                  </p:stCondLst>
                                  <p:childTnLst>
                                    <p:animScale>
                                      <p:cBhvr>
                                        <p:cTn id="36" dur="2000" fill="hold"/>
                                        <p:tgtEl>
                                          <p:spTgt spid="27"/>
                                        </p:tgtEl>
                                      </p:cBhvr>
                                      <p:by x="150000" y="150000"/>
                                    </p:animScale>
                                  </p:childTnLst>
                                </p:cTn>
                              </p:par>
                              <p:par>
                                <p:cTn id="37" presetID="6" presetClass="emph" presetSubtype="0" fill="hold" grpId="0" nodeType="withEffect">
                                  <p:stCondLst>
                                    <p:cond delay="0"/>
                                  </p:stCondLst>
                                  <p:childTnLst>
                                    <p:animScale>
                                      <p:cBhvr>
                                        <p:cTn id="38" dur="2000" fill="hold"/>
                                        <p:tgtEl>
                                          <p:spTgt spid="28"/>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2000" fill="hold"/>
                                        <p:tgtEl>
                                          <p:spTgt spid="3"/>
                                        </p:tgtEl>
                                      </p:cBhvr>
                                      <p:by x="150000" y="150000"/>
                                    </p:animScale>
                                  </p:childTnLst>
                                </p:cTn>
                              </p:par>
                              <p:par>
                                <p:cTn id="43" presetID="6" presetClass="emph" presetSubtype="0" fill="hold" grpId="1" nodeType="withEffect">
                                  <p:stCondLst>
                                    <p:cond delay="0"/>
                                  </p:stCondLst>
                                  <p:childTnLst>
                                    <p:animScale>
                                      <p:cBhvr>
                                        <p:cTn id="44" dur="2000" fill="hold"/>
                                        <p:tgtEl>
                                          <p:spTgt spid="11"/>
                                        </p:tgtEl>
                                      </p:cBhvr>
                                      <p:by x="150000" y="150000"/>
                                    </p:animScale>
                                  </p:childTnLst>
                                </p:cTn>
                              </p:par>
                              <p:par>
                                <p:cTn id="45" presetID="6" presetClass="emph" presetSubtype="0" fill="hold" grpId="1" nodeType="withEffect">
                                  <p:stCondLst>
                                    <p:cond delay="0"/>
                                  </p:stCondLst>
                                  <p:childTnLst>
                                    <p:animScale>
                                      <p:cBhvr>
                                        <p:cTn id="46" dur="2000" fill="hold"/>
                                        <p:tgtEl>
                                          <p:spTgt spid="12"/>
                                        </p:tgtEl>
                                      </p:cBhvr>
                                      <p:by x="150000" y="150000"/>
                                    </p:animScale>
                                  </p:childTnLst>
                                </p:cTn>
                              </p:par>
                              <p:par>
                                <p:cTn id="47" presetID="6" presetClass="emph" presetSubtype="0" fill="hold" grpId="1" nodeType="withEffect">
                                  <p:stCondLst>
                                    <p:cond delay="0"/>
                                  </p:stCondLst>
                                  <p:childTnLst>
                                    <p:animScale>
                                      <p:cBhvr>
                                        <p:cTn id="48" dur="2000" fill="hold"/>
                                        <p:tgtEl>
                                          <p:spTgt spid="13"/>
                                        </p:tgtEl>
                                      </p:cBhvr>
                                      <p:by x="150000" y="150000"/>
                                    </p:animScale>
                                  </p:childTnLst>
                                </p:cTn>
                              </p:par>
                              <p:par>
                                <p:cTn id="49" presetID="6" presetClass="emph" presetSubtype="0" fill="hold" grpId="1" nodeType="withEffect">
                                  <p:stCondLst>
                                    <p:cond delay="0"/>
                                  </p:stCondLst>
                                  <p:childTnLst>
                                    <p:animScale>
                                      <p:cBhvr>
                                        <p:cTn id="50" dur="2000" fill="hold"/>
                                        <p:tgtEl>
                                          <p:spTgt spid="14"/>
                                        </p:tgtEl>
                                      </p:cBhvr>
                                      <p:by x="150000" y="150000"/>
                                    </p:animScale>
                                  </p:childTnLst>
                                </p:cTn>
                              </p:par>
                              <p:par>
                                <p:cTn id="51" presetID="6" presetClass="emph" presetSubtype="0" fill="hold" grpId="1" nodeType="withEffect">
                                  <p:stCondLst>
                                    <p:cond delay="0"/>
                                  </p:stCondLst>
                                  <p:childTnLst>
                                    <p:animScale>
                                      <p:cBhvr>
                                        <p:cTn id="52" dur="2000" fill="hold"/>
                                        <p:tgtEl>
                                          <p:spTgt spid="15"/>
                                        </p:tgtEl>
                                      </p:cBhvr>
                                      <p:by x="150000" y="150000"/>
                                    </p:animScale>
                                  </p:childTnLst>
                                </p:cTn>
                              </p:par>
                              <p:par>
                                <p:cTn id="53" presetID="6" presetClass="emph" presetSubtype="0" fill="hold" grpId="1" nodeType="withEffect">
                                  <p:stCondLst>
                                    <p:cond delay="0"/>
                                  </p:stCondLst>
                                  <p:childTnLst>
                                    <p:animScale>
                                      <p:cBhvr>
                                        <p:cTn id="54" dur="2000" fill="hold"/>
                                        <p:tgtEl>
                                          <p:spTgt spid="16"/>
                                        </p:tgtEl>
                                      </p:cBhvr>
                                      <p:by x="150000" y="150000"/>
                                    </p:animScale>
                                  </p:childTnLst>
                                </p:cTn>
                              </p:par>
                              <p:par>
                                <p:cTn id="55" presetID="6" presetClass="emph" presetSubtype="0" fill="hold" grpId="1" nodeType="withEffect">
                                  <p:stCondLst>
                                    <p:cond delay="0"/>
                                  </p:stCondLst>
                                  <p:childTnLst>
                                    <p:animScale>
                                      <p:cBhvr>
                                        <p:cTn id="56" dur="2000" fill="hold"/>
                                        <p:tgtEl>
                                          <p:spTgt spid="17"/>
                                        </p:tgtEl>
                                      </p:cBhvr>
                                      <p:by x="150000" y="150000"/>
                                    </p:animScale>
                                  </p:childTnLst>
                                </p:cTn>
                              </p:par>
                              <p:par>
                                <p:cTn id="57" presetID="6" presetClass="emph" presetSubtype="0" fill="hold" grpId="1" nodeType="withEffect">
                                  <p:stCondLst>
                                    <p:cond delay="0"/>
                                  </p:stCondLst>
                                  <p:childTnLst>
                                    <p:animScale>
                                      <p:cBhvr>
                                        <p:cTn id="58" dur="2000" fill="hold"/>
                                        <p:tgtEl>
                                          <p:spTgt spid="18"/>
                                        </p:tgtEl>
                                      </p:cBhvr>
                                      <p:by x="150000" y="150000"/>
                                    </p:animScale>
                                  </p:childTnLst>
                                </p:cTn>
                              </p:par>
                              <p:par>
                                <p:cTn id="59" presetID="6" presetClass="emph" presetSubtype="0" fill="hold" grpId="1" nodeType="withEffect">
                                  <p:stCondLst>
                                    <p:cond delay="0"/>
                                  </p:stCondLst>
                                  <p:childTnLst>
                                    <p:animScale>
                                      <p:cBhvr>
                                        <p:cTn id="60" dur="2000" fill="hold"/>
                                        <p:tgtEl>
                                          <p:spTgt spid="19"/>
                                        </p:tgtEl>
                                      </p:cBhvr>
                                      <p:by x="150000" y="150000"/>
                                    </p:animScale>
                                  </p:childTnLst>
                                </p:cTn>
                              </p:par>
                              <p:par>
                                <p:cTn id="61" presetID="6" presetClass="emph" presetSubtype="0" fill="hold" grpId="1" nodeType="withEffect">
                                  <p:stCondLst>
                                    <p:cond delay="0"/>
                                  </p:stCondLst>
                                  <p:childTnLst>
                                    <p:animScale>
                                      <p:cBhvr>
                                        <p:cTn id="62" dur="2000" fill="hold"/>
                                        <p:tgtEl>
                                          <p:spTgt spid="20"/>
                                        </p:tgtEl>
                                      </p:cBhvr>
                                      <p:by x="150000" y="150000"/>
                                    </p:animScale>
                                  </p:childTnLst>
                                </p:cTn>
                              </p:par>
                              <p:par>
                                <p:cTn id="63" presetID="6" presetClass="emph" presetSubtype="0" fill="hold" grpId="1" nodeType="withEffect">
                                  <p:stCondLst>
                                    <p:cond delay="0"/>
                                  </p:stCondLst>
                                  <p:childTnLst>
                                    <p:animScale>
                                      <p:cBhvr>
                                        <p:cTn id="64" dur="2000" fill="hold"/>
                                        <p:tgtEl>
                                          <p:spTgt spid="22"/>
                                        </p:tgtEl>
                                      </p:cBhvr>
                                      <p:by x="150000" y="150000"/>
                                    </p:animScale>
                                  </p:childTnLst>
                                </p:cTn>
                              </p:par>
                              <p:par>
                                <p:cTn id="65" presetID="6" presetClass="emph" presetSubtype="0" fill="hold" grpId="1" nodeType="withEffect">
                                  <p:stCondLst>
                                    <p:cond delay="0"/>
                                  </p:stCondLst>
                                  <p:childTnLst>
                                    <p:animScale>
                                      <p:cBhvr>
                                        <p:cTn id="66" dur="2000" fill="hold"/>
                                        <p:tgtEl>
                                          <p:spTgt spid="24"/>
                                        </p:tgtEl>
                                      </p:cBhvr>
                                      <p:by x="150000" y="150000"/>
                                    </p:animScale>
                                  </p:childTnLst>
                                </p:cTn>
                              </p:par>
                              <p:par>
                                <p:cTn id="67" presetID="6" presetClass="emph" presetSubtype="0" fill="hold" grpId="1" nodeType="withEffect">
                                  <p:stCondLst>
                                    <p:cond delay="0"/>
                                  </p:stCondLst>
                                  <p:childTnLst>
                                    <p:animScale>
                                      <p:cBhvr>
                                        <p:cTn id="68" dur="2000" fill="hold"/>
                                        <p:tgtEl>
                                          <p:spTgt spid="25"/>
                                        </p:tgtEl>
                                      </p:cBhvr>
                                      <p:by x="150000" y="150000"/>
                                    </p:animScale>
                                  </p:childTnLst>
                                </p:cTn>
                              </p:par>
                              <p:par>
                                <p:cTn id="69" presetID="6" presetClass="emph" presetSubtype="0" fill="hold" grpId="1" nodeType="withEffect">
                                  <p:stCondLst>
                                    <p:cond delay="0"/>
                                  </p:stCondLst>
                                  <p:childTnLst>
                                    <p:animScale>
                                      <p:cBhvr>
                                        <p:cTn id="70" dur="2000" fill="hold"/>
                                        <p:tgtEl>
                                          <p:spTgt spid="26"/>
                                        </p:tgtEl>
                                      </p:cBhvr>
                                      <p:by x="150000" y="150000"/>
                                    </p:animScale>
                                  </p:childTnLst>
                                </p:cTn>
                              </p:par>
                              <p:par>
                                <p:cTn id="71" presetID="6" presetClass="emph" presetSubtype="0" fill="hold" grpId="1" nodeType="withEffect">
                                  <p:stCondLst>
                                    <p:cond delay="0"/>
                                  </p:stCondLst>
                                  <p:childTnLst>
                                    <p:animScale>
                                      <p:cBhvr>
                                        <p:cTn id="72" dur="2000" fill="hold"/>
                                        <p:tgtEl>
                                          <p:spTgt spid="27"/>
                                        </p:tgtEl>
                                      </p:cBhvr>
                                      <p:by x="150000" y="150000"/>
                                    </p:animScale>
                                  </p:childTnLst>
                                </p:cTn>
                              </p:par>
                              <p:par>
                                <p:cTn id="73" presetID="6" presetClass="emph" presetSubtype="0" fill="hold" grpId="1" nodeType="withEffect">
                                  <p:stCondLst>
                                    <p:cond delay="0"/>
                                  </p:stCondLst>
                                  <p:childTnLst>
                                    <p:animScale>
                                      <p:cBhvr>
                                        <p:cTn id="74" dur="2000" fill="hold"/>
                                        <p:tgtEl>
                                          <p:spTgt spid="28"/>
                                        </p:tgtEl>
                                      </p:cBhvr>
                                      <p:by x="150000" y="150000"/>
                                    </p:animScale>
                                  </p:childTnLst>
                                </p:cTn>
                              </p:par>
                            </p:childTnLst>
                          </p:cTn>
                        </p:par>
                      </p:childTnLst>
                    </p:cTn>
                  </p:par>
                  <p:par>
                    <p:cTn id="75" fill="hold">
                      <p:stCondLst>
                        <p:cond delay="indefinite"/>
                      </p:stCondLst>
                      <p:childTnLst>
                        <p:par>
                          <p:cTn id="76" fill="hold">
                            <p:stCondLst>
                              <p:cond delay="0"/>
                            </p:stCondLst>
                            <p:childTnLst>
                              <p:par>
                                <p:cTn id="77" presetID="6" presetClass="emph" presetSubtype="0" fill="hold" grpId="2" nodeType="clickEffect">
                                  <p:stCondLst>
                                    <p:cond delay="0"/>
                                  </p:stCondLst>
                                  <p:childTnLst>
                                    <p:animScale>
                                      <p:cBhvr>
                                        <p:cTn id="78" dur="2000" fill="hold"/>
                                        <p:tgtEl>
                                          <p:spTgt spid="3"/>
                                        </p:tgtEl>
                                      </p:cBhvr>
                                      <p:by x="400000" y="400000"/>
                                    </p:animScale>
                                  </p:childTnLst>
                                </p:cTn>
                              </p:par>
                              <p:par>
                                <p:cTn id="79" presetID="6" presetClass="emph" presetSubtype="0" fill="hold" grpId="2" nodeType="withEffect">
                                  <p:stCondLst>
                                    <p:cond delay="0"/>
                                  </p:stCondLst>
                                  <p:childTnLst>
                                    <p:animScale>
                                      <p:cBhvr>
                                        <p:cTn id="80" dur="2000" fill="hold"/>
                                        <p:tgtEl>
                                          <p:spTgt spid="11"/>
                                        </p:tgtEl>
                                      </p:cBhvr>
                                      <p:by x="400000" y="400000"/>
                                    </p:animScale>
                                  </p:childTnLst>
                                </p:cTn>
                              </p:par>
                              <p:par>
                                <p:cTn id="81" presetID="6" presetClass="emph" presetSubtype="0" fill="hold" grpId="2" nodeType="withEffect">
                                  <p:stCondLst>
                                    <p:cond delay="0"/>
                                  </p:stCondLst>
                                  <p:childTnLst>
                                    <p:animScale>
                                      <p:cBhvr>
                                        <p:cTn id="82" dur="2000" fill="hold"/>
                                        <p:tgtEl>
                                          <p:spTgt spid="12"/>
                                        </p:tgtEl>
                                      </p:cBhvr>
                                      <p:by x="400000" y="400000"/>
                                    </p:animScale>
                                  </p:childTnLst>
                                </p:cTn>
                              </p:par>
                              <p:par>
                                <p:cTn id="83" presetID="6" presetClass="emph" presetSubtype="0" fill="hold" grpId="2" nodeType="withEffect">
                                  <p:stCondLst>
                                    <p:cond delay="0"/>
                                  </p:stCondLst>
                                  <p:childTnLst>
                                    <p:animScale>
                                      <p:cBhvr>
                                        <p:cTn id="84" dur="2000" fill="hold"/>
                                        <p:tgtEl>
                                          <p:spTgt spid="13"/>
                                        </p:tgtEl>
                                      </p:cBhvr>
                                      <p:by x="400000" y="400000"/>
                                    </p:animScale>
                                  </p:childTnLst>
                                </p:cTn>
                              </p:par>
                              <p:par>
                                <p:cTn id="85" presetID="6" presetClass="emph" presetSubtype="0" fill="hold" grpId="2" nodeType="withEffect">
                                  <p:stCondLst>
                                    <p:cond delay="0"/>
                                  </p:stCondLst>
                                  <p:childTnLst>
                                    <p:animScale>
                                      <p:cBhvr>
                                        <p:cTn id="86" dur="2000" fill="hold"/>
                                        <p:tgtEl>
                                          <p:spTgt spid="14"/>
                                        </p:tgtEl>
                                      </p:cBhvr>
                                      <p:by x="400000" y="400000"/>
                                    </p:animScale>
                                  </p:childTnLst>
                                </p:cTn>
                              </p:par>
                              <p:par>
                                <p:cTn id="87" presetID="6" presetClass="emph" presetSubtype="0" fill="hold" grpId="2" nodeType="withEffect">
                                  <p:stCondLst>
                                    <p:cond delay="0"/>
                                  </p:stCondLst>
                                  <p:childTnLst>
                                    <p:animScale>
                                      <p:cBhvr>
                                        <p:cTn id="88" dur="2000" fill="hold"/>
                                        <p:tgtEl>
                                          <p:spTgt spid="15"/>
                                        </p:tgtEl>
                                      </p:cBhvr>
                                      <p:by x="400000" y="400000"/>
                                    </p:animScale>
                                  </p:childTnLst>
                                </p:cTn>
                              </p:par>
                              <p:par>
                                <p:cTn id="89" presetID="6" presetClass="emph" presetSubtype="0" fill="hold" grpId="2" nodeType="withEffect">
                                  <p:stCondLst>
                                    <p:cond delay="0"/>
                                  </p:stCondLst>
                                  <p:childTnLst>
                                    <p:animScale>
                                      <p:cBhvr>
                                        <p:cTn id="90" dur="2000" fill="hold"/>
                                        <p:tgtEl>
                                          <p:spTgt spid="16"/>
                                        </p:tgtEl>
                                      </p:cBhvr>
                                      <p:by x="400000" y="400000"/>
                                    </p:animScale>
                                  </p:childTnLst>
                                </p:cTn>
                              </p:par>
                              <p:par>
                                <p:cTn id="91" presetID="6" presetClass="emph" presetSubtype="0" fill="hold" grpId="2" nodeType="withEffect">
                                  <p:stCondLst>
                                    <p:cond delay="0"/>
                                  </p:stCondLst>
                                  <p:childTnLst>
                                    <p:animScale>
                                      <p:cBhvr>
                                        <p:cTn id="92" dur="2000" fill="hold"/>
                                        <p:tgtEl>
                                          <p:spTgt spid="17"/>
                                        </p:tgtEl>
                                      </p:cBhvr>
                                      <p:by x="400000" y="400000"/>
                                    </p:animScale>
                                  </p:childTnLst>
                                </p:cTn>
                              </p:par>
                              <p:par>
                                <p:cTn id="93" presetID="6" presetClass="emph" presetSubtype="0" fill="hold" grpId="2" nodeType="withEffect">
                                  <p:stCondLst>
                                    <p:cond delay="0"/>
                                  </p:stCondLst>
                                  <p:childTnLst>
                                    <p:animScale>
                                      <p:cBhvr>
                                        <p:cTn id="94" dur="2000" fill="hold"/>
                                        <p:tgtEl>
                                          <p:spTgt spid="18"/>
                                        </p:tgtEl>
                                      </p:cBhvr>
                                      <p:by x="400000" y="400000"/>
                                    </p:animScale>
                                  </p:childTnLst>
                                </p:cTn>
                              </p:par>
                              <p:par>
                                <p:cTn id="95" presetID="6" presetClass="emph" presetSubtype="0" fill="hold" grpId="2" nodeType="withEffect">
                                  <p:stCondLst>
                                    <p:cond delay="0"/>
                                  </p:stCondLst>
                                  <p:childTnLst>
                                    <p:animScale>
                                      <p:cBhvr>
                                        <p:cTn id="96" dur="2000" fill="hold"/>
                                        <p:tgtEl>
                                          <p:spTgt spid="19"/>
                                        </p:tgtEl>
                                      </p:cBhvr>
                                      <p:by x="400000" y="400000"/>
                                    </p:animScale>
                                  </p:childTnLst>
                                </p:cTn>
                              </p:par>
                              <p:par>
                                <p:cTn id="97" presetID="6" presetClass="emph" presetSubtype="0" fill="hold" grpId="2" nodeType="withEffect">
                                  <p:stCondLst>
                                    <p:cond delay="0"/>
                                  </p:stCondLst>
                                  <p:childTnLst>
                                    <p:animScale>
                                      <p:cBhvr>
                                        <p:cTn id="98" dur="2000" fill="hold"/>
                                        <p:tgtEl>
                                          <p:spTgt spid="20"/>
                                        </p:tgtEl>
                                      </p:cBhvr>
                                      <p:by x="400000" y="400000"/>
                                    </p:animScale>
                                  </p:childTnLst>
                                </p:cTn>
                              </p:par>
                              <p:par>
                                <p:cTn id="99" presetID="6" presetClass="emph" presetSubtype="0" fill="hold" grpId="2" nodeType="withEffect">
                                  <p:stCondLst>
                                    <p:cond delay="0"/>
                                  </p:stCondLst>
                                  <p:childTnLst>
                                    <p:animScale>
                                      <p:cBhvr>
                                        <p:cTn id="100" dur="2000" fill="hold"/>
                                        <p:tgtEl>
                                          <p:spTgt spid="22"/>
                                        </p:tgtEl>
                                      </p:cBhvr>
                                      <p:by x="400000" y="400000"/>
                                    </p:animScale>
                                  </p:childTnLst>
                                </p:cTn>
                              </p:par>
                              <p:par>
                                <p:cTn id="101" presetID="6" presetClass="emph" presetSubtype="0" fill="hold" grpId="2" nodeType="withEffect">
                                  <p:stCondLst>
                                    <p:cond delay="0"/>
                                  </p:stCondLst>
                                  <p:childTnLst>
                                    <p:animScale>
                                      <p:cBhvr>
                                        <p:cTn id="102" dur="2000" fill="hold"/>
                                        <p:tgtEl>
                                          <p:spTgt spid="24"/>
                                        </p:tgtEl>
                                      </p:cBhvr>
                                      <p:by x="400000" y="400000"/>
                                    </p:animScale>
                                  </p:childTnLst>
                                </p:cTn>
                              </p:par>
                              <p:par>
                                <p:cTn id="103" presetID="6" presetClass="emph" presetSubtype="0" fill="hold" grpId="2" nodeType="withEffect">
                                  <p:stCondLst>
                                    <p:cond delay="0"/>
                                  </p:stCondLst>
                                  <p:childTnLst>
                                    <p:animScale>
                                      <p:cBhvr>
                                        <p:cTn id="104" dur="2000" fill="hold"/>
                                        <p:tgtEl>
                                          <p:spTgt spid="25"/>
                                        </p:tgtEl>
                                      </p:cBhvr>
                                      <p:by x="400000" y="400000"/>
                                    </p:animScale>
                                  </p:childTnLst>
                                </p:cTn>
                              </p:par>
                              <p:par>
                                <p:cTn id="105" presetID="6" presetClass="emph" presetSubtype="0" fill="hold" grpId="2" nodeType="withEffect">
                                  <p:stCondLst>
                                    <p:cond delay="0"/>
                                  </p:stCondLst>
                                  <p:childTnLst>
                                    <p:animScale>
                                      <p:cBhvr>
                                        <p:cTn id="106" dur="2000" fill="hold"/>
                                        <p:tgtEl>
                                          <p:spTgt spid="26"/>
                                        </p:tgtEl>
                                      </p:cBhvr>
                                      <p:by x="400000" y="400000"/>
                                    </p:animScale>
                                  </p:childTnLst>
                                </p:cTn>
                              </p:par>
                              <p:par>
                                <p:cTn id="107" presetID="6" presetClass="emph" presetSubtype="0" fill="hold" grpId="2" nodeType="withEffect">
                                  <p:stCondLst>
                                    <p:cond delay="0"/>
                                  </p:stCondLst>
                                  <p:childTnLst>
                                    <p:animScale>
                                      <p:cBhvr>
                                        <p:cTn id="108" dur="2000" fill="hold"/>
                                        <p:tgtEl>
                                          <p:spTgt spid="27"/>
                                        </p:tgtEl>
                                      </p:cBhvr>
                                      <p:by x="400000" y="400000"/>
                                    </p:animScale>
                                  </p:childTnLst>
                                </p:cTn>
                              </p:par>
                              <p:par>
                                <p:cTn id="109" presetID="6" presetClass="emph" presetSubtype="0" fill="hold" grpId="2" nodeType="withEffect">
                                  <p:stCondLst>
                                    <p:cond delay="0"/>
                                  </p:stCondLst>
                                  <p:childTnLst>
                                    <p:animScale>
                                      <p:cBhvr>
                                        <p:cTn id="110" dur="2000" fill="hold"/>
                                        <p:tgtEl>
                                          <p:spTgt spid="28"/>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2" grpId="0" animBg="1"/>
      <p:bldP spid="22" grpId="1" animBg="1"/>
      <p:bldP spid="22"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07340" y="2552548"/>
            <a:ext cx="4446651" cy="2522982"/>
          </a:xfrm>
          <a:prstGeom prst="rect">
            <a:avLst/>
          </a:prstGeom>
        </p:spPr>
      </p:pic>
      <p:sp>
        <p:nvSpPr>
          <p:cNvPr id="2" name="Rectangle 1"/>
          <p:cNvSpPr/>
          <p:nvPr/>
        </p:nvSpPr>
        <p:spPr>
          <a:xfrm>
            <a:off x="121550" y="1294224"/>
            <a:ext cx="9202489" cy="5386089"/>
          </a:xfrm>
          <a:prstGeom prst="rect">
            <a:avLst/>
          </a:prstGeom>
        </p:spPr>
        <p:txBody>
          <a:bodyPr wrap="square">
            <a:spAutoFit/>
          </a:bodyPr>
          <a:lstStyle/>
          <a:p>
            <a:r>
              <a:rPr lang="en-US" sz="2400" dirty="0" smtClean="0"/>
              <a:t>Constructing functional brain </a:t>
            </a:r>
            <a:r>
              <a:rPr lang="en-US" sz="2400" dirty="0"/>
              <a:t>networks with 97 regions of interest (ROIs) </a:t>
            </a:r>
            <a:r>
              <a:rPr lang="en-US" sz="2400" dirty="0" smtClean="0"/>
              <a:t>extracted from </a:t>
            </a:r>
            <a:r>
              <a:rPr lang="en-US" sz="2400" dirty="0"/>
              <a:t>FDG-PET data for </a:t>
            </a:r>
            <a:endParaRPr lang="en-US" sz="2400" dirty="0" smtClean="0"/>
          </a:p>
          <a:p>
            <a:r>
              <a:rPr lang="en-US" sz="2400" dirty="0" smtClean="0"/>
              <a:t>24 </a:t>
            </a:r>
            <a:r>
              <a:rPr lang="en-US" sz="2400" dirty="0"/>
              <a:t>attention-deficit hyperactivity </a:t>
            </a:r>
            <a:r>
              <a:rPr lang="en-US" sz="2400" dirty="0" smtClean="0"/>
              <a:t>disorder (</a:t>
            </a:r>
            <a:r>
              <a:rPr lang="en-US" sz="2400" dirty="0"/>
              <a:t>ADHD)</a:t>
            </a:r>
            <a:r>
              <a:rPr lang="en-US" sz="2400" dirty="0" smtClean="0"/>
              <a:t>,</a:t>
            </a:r>
          </a:p>
          <a:p>
            <a:r>
              <a:rPr lang="en-US" sz="2400" dirty="0" smtClean="0"/>
              <a:t>26 </a:t>
            </a:r>
            <a:r>
              <a:rPr lang="en-US" sz="2400" dirty="0"/>
              <a:t>autism spectrum disorder (ASD) </a:t>
            </a:r>
            <a:r>
              <a:rPr lang="en-US" sz="2400" dirty="0" smtClean="0"/>
              <a:t>and</a:t>
            </a:r>
          </a:p>
          <a:p>
            <a:r>
              <a:rPr lang="en-US" sz="2400" dirty="0" smtClean="0"/>
              <a:t>11 pediatric </a:t>
            </a:r>
            <a:r>
              <a:rPr lang="en-US" sz="2400" dirty="0"/>
              <a:t>control (</a:t>
            </a:r>
            <a:r>
              <a:rPr lang="en-US" sz="2400" dirty="0" err="1"/>
              <a:t>PedCon</a:t>
            </a:r>
            <a:r>
              <a:rPr lang="en-US" sz="2400" dirty="0"/>
              <a:t>)</a:t>
            </a:r>
            <a:r>
              <a:rPr lang="en-US" sz="2400" dirty="0" smtClean="0"/>
              <a:t>.</a:t>
            </a:r>
          </a:p>
          <a:p>
            <a:endParaRPr lang="en-US" sz="2400" dirty="0"/>
          </a:p>
          <a:p>
            <a:endParaRPr lang="en-US" sz="2400" dirty="0"/>
          </a:p>
          <a:p>
            <a:r>
              <a:rPr lang="en-US" sz="2400" dirty="0" smtClean="0"/>
              <a:t>Data = measurement </a:t>
            </a:r>
            <a:r>
              <a:rPr lang="en-US" sz="2400" dirty="0" err="1" smtClean="0"/>
              <a:t>f</a:t>
            </a:r>
            <a:r>
              <a:rPr lang="en-US" sz="2400" baseline="-25000" dirty="0" err="1"/>
              <a:t>j</a:t>
            </a:r>
            <a:r>
              <a:rPr lang="en-US" sz="2400" dirty="0" smtClean="0"/>
              <a:t> </a:t>
            </a:r>
          </a:p>
          <a:p>
            <a:r>
              <a:rPr lang="en-US" sz="2400" dirty="0" smtClean="0"/>
              <a:t>            taken at region j</a:t>
            </a:r>
          </a:p>
          <a:p>
            <a:endParaRPr lang="en-US" sz="2400" dirty="0"/>
          </a:p>
          <a:p>
            <a:r>
              <a:rPr lang="en-US" sz="2400" dirty="0" smtClean="0"/>
              <a:t>Graph:  97 vertices representing 97 regions of interest</a:t>
            </a:r>
          </a:p>
          <a:p>
            <a:r>
              <a:rPr lang="en-US" sz="2400" dirty="0" smtClean="0"/>
              <a:t>              edge exists between two vertices </a:t>
            </a:r>
            <a:r>
              <a:rPr lang="en-US" sz="2400" dirty="0" err="1" smtClean="0"/>
              <a:t>i,j</a:t>
            </a:r>
            <a:r>
              <a:rPr lang="en-US" sz="2400" dirty="0"/>
              <a:t> </a:t>
            </a:r>
            <a:r>
              <a:rPr lang="en-US" sz="2400" dirty="0" smtClean="0"/>
              <a:t>if correlation</a:t>
            </a:r>
          </a:p>
          <a:p>
            <a:r>
              <a:rPr lang="en-US" sz="2400" dirty="0"/>
              <a:t> </a:t>
            </a:r>
            <a:r>
              <a:rPr lang="en-US" sz="2400" dirty="0" smtClean="0"/>
              <a:t>             between  </a:t>
            </a:r>
            <a:r>
              <a:rPr lang="en-US" sz="2400" dirty="0" err="1" smtClean="0"/>
              <a:t>f</a:t>
            </a:r>
            <a:r>
              <a:rPr lang="en-US" sz="2400" baseline="-25000" dirty="0" err="1" smtClean="0"/>
              <a:t>j</a:t>
            </a:r>
            <a:r>
              <a:rPr lang="en-US" sz="2400" dirty="0" smtClean="0"/>
              <a:t> and </a:t>
            </a:r>
            <a:r>
              <a:rPr lang="en-US" sz="2400" dirty="0" err="1" smtClean="0"/>
              <a:t>f</a:t>
            </a:r>
            <a:r>
              <a:rPr lang="en-US" sz="2400" baseline="-25000" dirty="0" err="1" smtClean="0"/>
              <a:t>j</a:t>
            </a:r>
            <a:r>
              <a:rPr lang="en-US" sz="2400" dirty="0" smtClean="0"/>
              <a:t> ≥ threshold</a:t>
            </a:r>
          </a:p>
          <a:p>
            <a:endParaRPr lang="en-US" sz="800" dirty="0"/>
          </a:p>
          <a:p>
            <a:r>
              <a:rPr lang="en-US" sz="2400" dirty="0" smtClean="0">
                <a:solidFill>
                  <a:srgbClr val="0000FF"/>
                </a:solidFill>
              </a:rPr>
              <a:t>How to choose the threshold?  </a:t>
            </a:r>
            <a:r>
              <a:rPr lang="en-US" sz="2400" dirty="0" smtClean="0">
                <a:solidFill>
                  <a:srgbClr val="FF0000"/>
                </a:solidFill>
              </a:rPr>
              <a:t>Don’t, instead use persistent homology</a:t>
            </a:r>
            <a:endParaRPr lang="en-US" sz="2400" dirty="0">
              <a:solidFill>
                <a:srgbClr val="FF0000"/>
              </a:solidFill>
            </a:endParaRPr>
          </a:p>
        </p:txBody>
      </p:sp>
      <p:sp>
        <p:nvSpPr>
          <p:cNvPr id="4" name="Rectangle 3"/>
          <p:cNvSpPr/>
          <p:nvPr/>
        </p:nvSpPr>
        <p:spPr>
          <a:xfrm>
            <a:off x="99268" y="90609"/>
            <a:ext cx="9202489" cy="892552"/>
          </a:xfrm>
          <a:prstGeom prst="rect">
            <a:avLst/>
          </a:prstGeom>
        </p:spPr>
        <p:txBody>
          <a:bodyPr wrap="square">
            <a:spAutoFit/>
          </a:bodyPr>
          <a:lstStyle/>
          <a:p>
            <a:r>
              <a:rPr lang="en-US" sz="2800" dirty="0" smtClean="0"/>
              <a:t>Discriminative persistent homology of brain networks, 2011 </a:t>
            </a:r>
            <a:r>
              <a:rPr lang="en-US" sz="2400" dirty="0" smtClean="0">
                <a:hlinkClick r:id="rId3"/>
              </a:rPr>
              <a:t>Hyekyoung Lee</a:t>
            </a:r>
            <a:r>
              <a:rPr lang="en-US" sz="2400" dirty="0" smtClean="0"/>
              <a:t> </a:t>
            </a:r>
            <a:r>
              <a:rPr lang="en-US" sz="2400" dirty="0" smtClean="0">
                <a:hlinkClick r:id="rId4"/>
              </a:rPr>
              <a:t>Chung, M.K.</a:t>
            </a:r>
            <a:r>
              <a:rPr lang="en-US" sz="2400" dirty="0" smtClean="0"/>
              <a:t>; </a:t>
            </a:r>
            <a:r>
              <a:rPr lang="en-US" sz="2400" dirty="0" smtClean="0">
                <a:hlinkClick r:id="rId5"/>
              </a:rPr>
              <a:t>Hyejin Kang</a:t>
            </a:r>
            <a:r>
              <a:rPr lang="en-US" sz="2400" dirty="0" smtClean="0"/>
              <a:t>; </a:t>
            </a:r>
            <a:r>
              <a:rPr lang="en-US" sz="2400" dirty="0" smtClean="0">
                <a:hlinkClick r:id="rId6"/>
              </a:rPr>
              <a:t>Bung-Nyun </a:t>
            </a:r>
            <a:r>
              <a:rPr lang="en-US" sz="2400" dirty="0" err="1" smtClean="0">
                <a:hlinkClick r:id="rId6"/>
              </a:rPr>
              <a:t>Kim</a:t>
            </a:r>
            <a:r>
              <a:rPr lang="en-US" sz="2400" dirty="0" err="1" smtClean="0"/>
              <a:t>;</a:t>
            </a:r>
            <a:r>
              <a:rPr lang="en-US" sz="2400" dirty="0" err="1" smtClean="0">
                <a:hlinkClick r:id="rId7"/>
              </a:rPr>
              <a:t>Dong</a:t>
            </a:r>
            <a:r>
              <a:rPr lang="en-US" sz="2400" dirty="0" smtClean="0">
                <a:hlinkClick r:id="rId7"/>
              </a:rPr>
              <a:t> Soo Lee</a:t>
            </a:r>
            <a:r>
              <a:rPr lang="en-US" sz="2400" dirty="0" smtClean="0"/>
              <a:t>  </a:t>
            </a:r>
          </a:p>
        </p:txBody>
      </p:sp>
    </p:spTree>
    <p:extLst>
      <p:ext uri="{BB962C8B-B14F-4D97-AF65-F5344CB8AC3E}">
        <p14:creationId xmlns:p14="http://schemas.microsoft.com/office/powerpoint/2010/main" val="1667044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670"/>
            <a:ext cx="9144000" cy="6258560"/>
          </a:xfrm>
          <a:prstGeom prst="rect">
            <a:avLst/>
          </a:prstGeom>
        </p:spPr>
      </p:pic>
      <p:sp>
        <p:nvSpPr>
          <p:cNvPr id="3" name="Rectangle 2"/>
          <p:cNvSpPr/>
          <p:nvPr/>
        </p:nvSpPr>
        <p:spPr>
          <a:xfrm>
            <a:off x="0" y="6396335"/>
            <a:ext cx="9144000" cy="338532"/>
          </a:xfrm>
          <a:prstGeom prst="rect">
            <a:avLst/>
          </a:prstGeom>
        </p:spPr>
        <p:txBody>
          <a:bodyPr wrap="square" lIns="91419" tIns="45709" rIns="91419" bIns="45709">
            <a:spAutoFit/>
          </a:bodyPr>
          <a:lstStyle/>
          <a:p>
            <a:r>
              <a:rPr lang="en-US" sz="1600" dirty="0" err="1"/>
              <a:t>www.nature.com</a:t>
            </a:r>
            <a:r>
              <a:rPr lang="en-US" sz="1600" dirty="0"/>
              <a:t>/</a:t>
            </a:r>
            <a:r>
              <a:rPr lang="en-US" sz="1600" dirty="0" err="1"/>
              <a:t>scitable</a:t>
            </a:r>
            <a:r>
              <a:rPr lang="en-US" sz="1600" dirty="0"/>
              <a:t>/</a:t>
            </a:r>
            <a:r>
              <a:rPr lang="en-US" sz="1600" dirty="0" err="1"/>
              <a:t>topicpage</a:t>
            </a:r>
            <a:r>
              <a:rPr lang="en-US" sz="1600" dirty="0"/>
              <a:t>/microarray-based-comparative-genomic-hybridization-acgh-45432</a:t>
            </a:r>
          </a:p>
        </p:txBody>
      </p:sp>
    </p:spTree>
    <p:extLst>
      <p:ext uri="{BB962C8B-B14F-4D97-AF65-F5344CB8AC3E}">
        <p14:creationId xmlns:p14="http://schemas.microsoft.com/office/powerpoint/2010/main" val="24010313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0" y="0"/>
            <a:ext cx="8621486" cy="6858000"/>
          </a:xfrm>
          <a:prstGeom prst="rect">
            <a:avLst/>
          </a:prstGeom>
        </p:spPr>
      </p:pic>
    </p:spTree>
    <p:extLst>
      <p:ext uri="{BB962C8B-B14F-4D97-AF65-F5344CB8AC3E}">
        <p14:creationId xmlns:p14="http://schemas.microsoft.com/office/powerpoint/2010/main" val="8371638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41870" y="0"/>
            <a:ext cx="4643051" cy="6858000"/>
          </a:xfrm>
          <a:prstGeom prst="rect">
            <a:avLst/>
          </a:prstGeom>
        </p:spPr>
      </p:pic>
      <p:sp>
        <p:nvSpPr>
          <p:cNvPr id="3" name="TextBox 2"/>
          <p:cNvSpPr txBox="1"/>
          <p:nvPr/>
        </p:nvSpPr>
        <p:spPr>
          <a:xfrm>
            <a:off x="356513" y="646245"/>
            <a:ext cx="3030360" cy="5262979"/>
          </a:xfrm>
          <a:prstGeom prst="rect">
            <a:avLst/>
          </a:prstGeom>
          <a:noFill/>
        </p:spPr>
        <p:txBody>
          <a:bodyPr wrap="square" rtlCol="0">
            <a:spAutoFit/>
          </a:bodyPr>
          <a:lstStyle/>
          <a:p>
            <a:r>
              <a:rPr lang="en-US" sz="2400" dirty="0" smtClean="0"/>
              <a:t>Vertices = Regions of Interest </a:t>
            </a:r>
          </a:p>
          <a:p>
            <a:endParaRPr lang="en-US" sz="2400" dirty="0"/>
          </a:p>
          <a:p>
            <a:r>
              <a:rPr lang="en-US" sz="2400" dirty="0" smtClean="0"/>
              <a:t>Create Rips complex by growing epsilon balls (i.e. decreasing threshold) where distance between two vertices is given by</a:t>
            </a:r>
          </a:p>
          <a:p>
            <a:endParaRPr lang="en-US" sz="2400" dirty="0"/>
          </a:p>
          <a:p>
            <a:endParaRPr lang="en-US" sz="2400" dirty="0" smtClean="0"/>
          </a:p>
          <a:p>
            <a:r>
              <a:rPr lang="en-US" sz="2400" dirty="0"/>
              <a:t>w</a:t>
            </a:r>
            <a:r>
              <a:rPr lang="en-US" sz="2400" dirty="0" smtClean="0"/>
              <a:t>here </a:t>
            </a:r>
            <a:r>
              <a:rPr lang="en-US" sz="2400" b="1" i="1" dirty="0" smtClean="0"/>
              <a:t>f</a:t>
            </a:r>
            <a:r>
              <a:rPr lang="en-US" sz="2400" b="1" i="1" baseline="-25000" dirty="0" smtClean="0"/>
              <a:t>i</a:t>
            </a:r>
            <a:r>
              <a:rPr lang="en-US" sz="2400" dirty="0" smtClean="0"/>
              <a:t> = </a:t>
            </a:r>
          </a:p>
          <a:p>
            <a:pPr algn="ctr"/>
            <a:r>
              <a:rPr lang="en-US" sz="2400" dirty="0" smtClean="0"/>
              <a:t>measurement at location </a:t>
            </a:r>
            <a:r>
              <a:rPr lang="en-US" sz="2400" i="1" dirty="0" err="1" smtClean="0"/>
              <a:t>i</a:t>
            </a:r>
            <a:endParaRPr lang="en-US" sz="2400" i="1" dirty="0" smtClean="0"/>
          </a:p>
        </p:txBody>
      </p:sp>
      <p:pic>
        <p:nvPicPr>
          <p:cNvPr id="5" name="Picture 4"/>
          <p:cNvPicPr>
            <a:picLocks noChangeAspect="1"/>
          </p:cNvPicPr>
          <p:nvPr/>
        </p:nvPicPr>
        <p:blipFill>
          <a:blip r:embed="rId4"/>
          <a:stretch>
            <a:fillRect/>
          </a:stretch>
        </p:blipFill>
        <p:spPr>
          <a:xfrm>
            <a:off x="181404" y="4124602"/>
            <a:ext cx="3632200" cy="472440"/>
          </a:xfrm>
          <a:prstGeom prst="rect">
            <a:avLst/>
          </a:prstGeom>
        </p:spPr>
      </p:pic>
    </p:spTree>
    <p:extLst>
      <p:ext uri="{BB962C8B-B14F-4D97-AF65-F5344CB8AC3E}">
        <p14:creationId xmlns:p14="http://schemas.microsoft.com/office/powerpoint/2010/main" val="6018606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07340" y="2552548"/>
            <a:ext cx="4446651" cy="2522982"/>
          </a:xfrm>
          <a:prstGeom prst="rect">
            <a:avLst/>
          </a:prstGeom>
        </p:spPr>
      </p:pic>
      <p:sp>
        <p:nvSpPr>
          <p:cNvPr id="2" name="Rectangle 1"/>
          <p:cNvSpPr/>
          <p:nvPr/>
        </p:nvSpPr>
        <p:spPr>
          <a:xfrm>
            <a:off x="121550" y="1294224"/>
            <a:ext cx="9202489" cy="5386089"/>
          </a:xfrm>
          <a:prstGeom prst="rect">
            <a:avLst/>
          </a:prstGeom>
        </p:spPr>
        <p:txBody>
          <a:bodyPr wrap="square">
            <a:spAutoFit/>
          </a:bodyPr>
          <a:lstStyle/>
          <a:p>
            <a:r>
              <a:rPr lang="en-US" sz="2400" dirty="0" smtClean="0"/>
              <a:t>Constructing functional brain </a:t>
            </a:r>
            <a:r>
              <a:rPr lang="en-US" sz="2400" dirty="0"/>
              <a:t>networks with 97 regions of interest (ROIs) </a:t>
            </a:r>
            <a:r>
              <a:rPr lang="en-US" sz="2400" dirty="0" smtClean="0"/>
              <a:t>extracted from </a:t>
            </a:r>
            <a:r>
              <a:rPr lang="en-US" sz="2400" dirty="0"/>
              <a:t>FDG-PET data for </a:t>
            </a:r>
            <a:endParaRPr lang="en-US" sz="2400" dirty="0" smtClean="0"/>
          </a:p>
          <a:p>
            <a:r>
              <a:rPr lang="en-US" sz="2400" dirty="0" smtClean="0"/>
              <a:t>24 </a:t>
            </a:r>
            <a:r>
              <a:rPr lang="en-US" sz="2400" dirty="0"/>
              <a:t>attention-deficit hyperactivity </a:t>
            </a:r>
            <a:r>
              <a:rPr lang="en-US" sz="2400" dirty="0" smtClean="0"/>
              <a:t>disorder (</a:t>
            </a:r>
            <a:r>
              <a:rPr lang="en-US" sz="2400" dirty="0"/>
              <a:t>ADHD)</a:t>
            </a:r>
            <a:r>
              <a:rPr lang="en-US" sz="2400" dirty="0" smtClean="0"/>
              <a:t>,</a:t>
            </a:r>
          </a:p>
          <a:p>
            <a:r>
              <a:rPr lang="en-US" sz="2400" dirty="0" smtClean="0"/>
              <a:t>26 </a:t>
            </a:r>
            <a:r>
              <a:rPr lang="en-US" sz="2400" dirty="0"/>
              <a:t>autism spectrum disorder (ASD) </a:t>
            </a:r>
            <a:r>
              <a:rPr lang="en-US" sz="2400" dirty="0" smtClean="0"/>
              <a:t>and</a:t>
            </a:r>
          </a:p>
          <a:p>
            <a:r>
              <a:rPr lang="en-US" sz="2400" dirty="0" smtClean="0"/>
              <a:t>11 pediatric </a:t>
            </a:r>
            <a:r>
              <a:rPr lang="en-US" sz="2400" dirty="0"/>
              <a:t>control (</a:t>
            </a:r>
            <a:r>
              <a:rPr lang="en-US" sz="2400" dirty="0" err="1"/>
              <a:t>PedCon</a:t>
            </a:r>
            <a:r>
              <a:rPr lang="en-US" sz="2400" dirty="0"/>
              <a:t>)</a:t>
            </a:r>
            <a:r>
              <a:rPr lang="en-US" sz="2400" dirty="0" smtClean="0"/>
              <a:t>.</a:t>
            </a:r>
          </a:p>
          <a:p>
            <a:endParaRPr lang="en-US" sz="2400" dirty="0"/>
          </a:p>
          <a:p>
            <a:endParaRPr lang="en-US" sz="2400" dirty="0"/>
          </a:p>
          <a:p>
            <a:r>
              <a:rPr lang="en-US" sz="2400" dirty="0" smtClean="0"/>
              <a:t>Data = measurement </a:t>
            </a:r>
            <a:r>
              <a:rPr lang="en-US" sz="2400" dirty="0" err="1" smtClean="0"/>
              <a:t>f</a:t>
            </a:r>
            <a:r>
              <a:rPr lang="en-US" sz="2400" baseline="-25000" dirty="0" err="1"/>
              <a:t>j</a:t>
            </a:r>
            <a:r>
              <a:rPr lang="en-US" sz="2400" dirty="0" smtClean="0"/>
              <a:t> </a:t>
            </a:r>
          </a:p>
          <a:p>
            <a:r>
              <a:rPr lang="en-US" sz="2400" dirty="0" smtClean="0"/>
              <a:t>            taken at region j</a:t>
            </a:r>
          </a:p>
          <a:p>
            <a:endParaRPr lang="en-US" sz="2400" dirty="0"/>
          </a:p>
          <a:p>
            <a:r>
              <a:rPr lang="en-US" sz="2400" dirty="0" smtClean="0"/>
              <a:t>Graph:  97 vertices representing 97 regions of interest</a:t>
            </a:r>
          </a:p>
          <a:p>
            <a:r>
              <a:rPr lang="en-US" sz="2400" dirty="0" smtClean="0"/>
              <a:t>              edge exists between two vertices </a:t>
            </a:r>
            <a:r>
              <a:rPr lang="en-US" sz="2400" dirty="0" err="1" smtClean="0"/>
              <a:t>i,j</a:t>
            </a:r>
            <a:r>
              <a:rPr lang="en-US" sz="2400" dirty="0"/>
              <a:t> </a:t>
            </a:r>
            <a:r>
              <a:rPr lang="en-US" sz="2400" dirty="0" smtClean="0"/>
              <a:t>if correlation</a:t>
            </a:r>
          </a:p>
          <a:p>
            <a:r>
              <a:rPr lang="en-US" sz="2400" dirty="0"/>
              <a:t> </a:t>
            </a:r>
            <a:r>
              <a:rPr lang="en-US" sz="2400" dirty="0" smtClean="0"/>
              <a:t>             between  </a:t>
            </a:r>
            <a:r>
              <a:rPr lang="en-US" sz="2400" dirty="0" err="1" smtClean="0"/>
              <a:t>f</a:t>
            </a:r>
            <a:r>
              <a:rPr lang="en-US" sz="2400" baseline="-25000" dirty="0" err="1" smtClean="0"/>
              <a:t>j</a:t>
            </a:r>
            <a:r>
              <a:rPr lang="en-US" sz="2400" dirty="0" smtClean="0"/>
              <a:t> and </a:t>
            </a:r>
            <a:r>
              <a:rPr lang="en-US" sz="2400" dirty="0" err="1" smtClean="0"/>
              <a:t>f</a:t>
            </a:r>
            <a:r>
              <a:rPr lang="en-US" sz="2400" baseline="-25000" dirty="0" err="1" smtClean="0"/>
              <a:t>j</a:t>
            </a:r>
            <a:r>
              <a:rPr lang="en-US" sz="2400" dirty="0" smtClean="0"/>
              <a:t> ≥ threshold</a:t>
            </a:r>
          </a:p>
          <a:p>
            <a:endParaRPr lang="en-US" sz="800" dirty="0"/>
          </a:p>
          <a:p>
            <a:r>
              <a:rPr lang="en-US" sz="2400" dirty="0" smtClean="0">
                <a:solidFill>
                  <a:srgbClr val="0000FF"/>
                </a:solidFill>
              </a:rPr>
              <a:t>How to choose the threshold?  </a:t>
            </a:r>
            <a:r>
              <a:rPr lang="en-US" sz="2400" dirty="0" smtClean="0">
                <a:solidFill>
                  <a:srgbClr val="FF0000"/>
                </a:solidFill>
              </a:rPr>
              <a:t>Don’t, instead use persistent homology</a:t>
            </a:r>
            <a:endParaRPr lang="en-US" sz="2400" dirty="0">
              <a:solidFill>
                <a:srgbClr val="FF0000"/>
              </a:solidFill>
            </a:endParaRPr>
          </a:p>
        </p:txBody>
      </p:sp>
      <p:sp>
        <p:nvSpPr>
          <p:cNvPr id="4" name="Rectangle 3"/>
          <p:cNvSpPr/>
          <p:nvPr/>
        </p:nvSpPr>
        <p:spPr>
          <a:xfrm>
            <a:off x="99268" y="90609"/>
            <a:ext cx="9202489" cy="892552"/>
          </a:xfrm>
          <a:prstGeom prst="rect">
            <a:avLst/>
          </a:prstGeom>
        </p:spPr>
        <p:txBody>
          <a:bodyPr wrap="square">
            <a:spAutoFit/>
          </a:bodyPr>
          <a:lstStyle/>
          <a:p>
            <a:r>
              <a:rPr lang="en-US" sz="2800" dirty="0" smtClean="0"/>
              <a:t>Discriminative persistent homology of brain networks, 2011 </a:t>
            </a:r>
            <a:r>
              <a:rPr lang="en-US" sz="2400" dirty="0" smtClean="0">
                <a:hlinkClick r:id="rId3"/>
              </a:rPr>
              <a:t>Hyekyoung Lee</a:t>
            </a:r>
            <a:r>
              <a:rPr lang="en-US" sz="2400" dirty="0" smtClean="0"/>
              <a:t> </a:t>
            </a:r>
            <a:r>
              <a:rPr lang="en-US" sz="2400" dirty="0" smtClean="0">
                <a:hlinkClick r:id="rId4"/>
              </a:rPr>
              <a:t>Chung, M.K.</a:t>
            </a:r>
            <a:r>
              <a:rPr lang="en-US" sz="2400" dirty="0" smtClean="0"/>
              <a:t>; </a:t>
            </a:r>
            <a:r>
              <a:rPr lang="en-US" sz="2400" dirty="0" smtClean="0">
                <a:hlinkClick r:id="rId5"/>
              </a:rPr>
              <a:t>Hyejin Kang</a:t>
            </a:r>
            <a:r>
              <a:rPr lang="en-US" sz="2400" dirty="0" smtClean="0"/>
              <a:t>; </a:t>
            </a:r>
            <a:r>
              <a:rPr lang="en-US" sz="2400" dirty="0" smtClean="0">
                <a:hlinkClick r:id="rId6"/>
              </a:rPr>
              <a:t>Bung-Nyun </a:t>
            </a:r>
            <a:r>
              <a:rPr lang="en-US" sz="2400" dirty="0" err="1" smtClean="0">
                <a:hlinkClick r:id="rId6"/>
              </a:rPr>
              <a:t>Kim</a:t>
            </a:r>
            <a:r>
              <a:rPr lang="en-US" sz="2400" dirty="0" err="1" smtClean="0"/>
              <a:t>;</a:t>
            </a:r>
            <a:r>
              <a:rPr lang="en-US" sz="2400" dirty="0" err="1" smtClean="0">
                <a:hlinkClick r:id="rId7"/>
              </a:rPr>
              <a:t>Dong</a:t>
            </a:r>
            <a:r>
              <a:rPr lang="en-US" sz="2400" dirty="0" smtClean="0">
                <a:hlinkClick r:id="rId7"/>
              </a:rPr>
              <a:t> Soo Lee</a:t>
            </a:r>
            <a:r>
              <a:rPr lang="en-US" sz="2400" dirty="0" smtClean="0"/>
              <a:t>  </a:t>
            </a:r>
          </a:p>
        </p:txBody>
      </p:sp>
    </p:spTree>
    <p:extLst>
      <p:ext uri="{BB962C8B-B14F-4D97-AF65-F5344CB8AC3E}">
        <p14:creationId xmlns:p14="http://schemas.microsoft.com/office/powerpoint/2010/main" val="1074071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ain scan of our salmon with t-values uncorrected for multiple comparisons. Source: Bennett et al. (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348" y="1116621"/>
            <a:ext cx="5915025" cy="3219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rce: Bennett et al.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347" y="4343400"/>
            <a:ext cx="5915025"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4073" y="168072"/>
            <a:ext cx="8769927" cy="923330"/>
          </a:xfrm>
          <a:prstGeom prst="rect">
            <a:avLst/>
          </a:prstGeom>
          <a:noFill/>
        </p:spPr>
        <p:txBody>
          <a:bodyPr wrap="square" rtlCol="0">
            <a:spAutoFit/>
          </a:bodyPr>
          <a:lstStyle/>
          <a:p>
            <a:r>
              <a:rPr lang="en-US" dirty="0" smtClean="0"/>
              <a:t>2012 Ignoble Prize</a:t>
            </a:r>
          </a:p>
          <a:p>
            <a:r>
              <a:rPr lang="en-US" dirty="0"/>
              <a:t>The Ig Nobel Prizes honor achievements that make people </a:t>
            </a:r>
            <a:r>
              <a:rPr lang="en-US" b="1" dirty="0"/>
              <a:t>LAUGH</a:t>
            </a:r>
            <a:r>
              <a:rPr lang="en-US" dirty="0"/>
              <a:t>, and then </a:t>
            </a:r>
            <a:r>
              <a:rPr lang="en-US" b="1" dirty="0"/>
              <a:t>THINK</a:t>
            </a:r>
            <a:r>
              <a:rPr lang="en-US" dirty="0" smtClean="0"/>
              <a:t>.</a:t>
            </a:r>
          </a:p>
          <a:p>
            <a:r>
              <a:rPr lang="en-US" dirty="0"/>
              <a:t>http://www.improbable.com/ig/</a:t>
            </a:r>
          </a:p>
        </p:txBody>
      </p:sp>
    </p:spTree>
    <p:extLst>
      <p:ext uri="{BB962C8B-B14F-4D97-AF65-F5344CB8AC3E}">
        <p14:creationId xmlns:p14="http://schemas.microsoft.com/office/powerpoint/2010/main" val="13915105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ain scan of our salmon with t-values uncorrected for multiple comparisons. Source: Bennett et al. (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237" y="1137402"/>
            <a:ext cx="5915025" cy="3219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rce: Bennett et al.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236" y="4364181"/>
            <a:ext cx="5915025"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4073" y="168072"/>
            <a:ext cx="8769927" cy="923330"/>
          </a:xfrm>
          <a:prstGeom prst="rect">
            <a:avLst/>
          </a:prstGeom>
          <a:noFill/>
        </p:spPr>
        <p:txBody>
          <a:bodyPr wrap="square" rtlCol="0">
            <a:spAutoFit/>
          </a:bodyPr>
          <a:lstStyle/>
          <a:p>
            <a:r>
              <a:rPr lang="en-US" dirty="0" smtClean="0"/>
              <a:t>2012 Ignoble Prize</a:t>
            </a:r>
          </a:p>
          <a:p>
            <a:r>
              <a:rPr lang="en-US" dirty="0"/>
              <a:t>The Ig Nobel Prizes honor achievements that make people </a:t>
            </a:r>
            <a:r>
              <a:rPr lang="en-US" b="1" dirty="0"/>
              <a:t>LAUGH</a:t>
            </a:r>
            <a:r>
              <a:rPr lang="en-US" dirty="0"/>
              <a:t>, and then </a:t>
            </a:r>
            <a:r>
              <a:rPr lang="en-US" b="1" dirty="0"/>
              <a:t>THINK</a:t>
            </a:r>
            <a:r>
              <a:rPr lang="en-US" dirty="0" smtClean="0"/>
              <a:t>.</a:t>
            </a:r>
          </a:p>
          <a:p>
            <a:r>
              <a:rPr lang="en-US" dirty="0"/>
              <a:t>http://www.improbable.com/ig/</a:t>
            </a:r>
          </a:p>
        </p:txBody>
      </p:sp>
      <p:sp>
        <p:nvSpPr>
          <p:cNvPr id="2" name="Rectangle 1"/>
          <p:cNvSpPr/>
          <p:nvPr/>
        </p:nvSpPr>
        <p:spPr>
          <a:xfrm>
            <a:off x="374073" y="1755154"/>
            <a:ext cx="2286000" cy="4247317"/>
          </a:xfrm>
          <a:prstGeom prst="rect">
            <a:avLst/>
          </a:prstGeom>
        </p:spPr>
        <p:txBody>
          <a:bodyPr wrap="square">
            <a:spAutoFit/>
          </a:bodyPr>
          <a:lstStyle/>
          <a:p>
            <a:r>
              <a:rPr lang="en-US" dirty="0" smtClean="0"/>
              <a:t>fMRI of dead salmon </a:t>
            </a:r>
          </a:p>
          <a:p>
            <a:r>
              <a:rPr lang="en-US" dirty="0"/>
              <a:t> </a:t>
            </a:r>
            <a:r>
              <a:rPr lang="en-US" dirty="0" smtClean="0"/>
              <a:t> The salmon </a:t>
            </a:r>
            <a:r>
              <a:rPr lang="en-US" dirty="0"/>
              <a:t>was shown images of people in social situations, either socially inclusive situations or socially exclusive situations</a:t>
            </a:r>
            <a:r>
              <a:rPr lang="en-US" dirty="0" smtClean="0"/>
              <a:t>.</a:t>
            </a:r>
          </a:p>
          <a:p>
            <a:r>
              <a:rPr lang="en-US" dirty="0" smtClean="0"/>
              <a:t> </a:t>
            </a:r>
          </a:p>
          <a:p>
            <a:r>
              <a:rPr lang="en-US" dirty="0" smtClean="0"/>
              <a:t>The </a:t>
            </a:r>
            <a:r>
              <a:rPr lang="en-US" dirty="0"/>
              <a:t>salmon was asked to respond, saying how the person in the situation must be feeling. </a:t>
            </a:r>
            <a:endParaRPr lang="en-US" dirty="0" smtClean="0"/>
          </a:p>
          <a:p>
            <a:endParaRPr lang="en-US" dirty="0"/>
          </a:p>
        </p:txBody>
      </p:sp>
      <p:sp>
        <p:nvSpPr>
          <p:cNvPr id="3" name="Rectangle 2"/>
          <p:cNvSpPr/>
          <p:nvPr/>
        </p:nvSpPr>
        <p:spPr>
          <a:xfrm>
            <a:off x="120955" y="5793663"/>
            <a:ext cx="2605200" cy="830997"/>
          </a:xfrm>
          <a:prstGeom prst="rect">
            <a:avLst/>
          </a:prstGeom>
        </p:spPr>
        <p:txBody>
          <a:bodyPr wrap="square">
            <a:spAutoFit/>
          </a:bodyPr>
          <a:lstStyle/>
          <a:p>
            <a:r>
              <a:rPr lang="en-US" sz="1200" dirty="0"/>
              <a:t>http://blogs.scientificamerican.com/scicurious-brain/2012/09/25/ignobel-prize-in-neuroscience-the-dead-salmon-study/</a:t>
            </a:r>
          </a:p>
        </p:txBody>
      </p:sp>
      <p:sp>
        <p:nvSpPr>
          <p:cNvPr id="5" name="TextBox 4"/>
          <p:cNvSpPr txBox="1"/>
          <p:nvPr/>
        </p:nvSpPr>
        <p:spPr>
          <a:xfrm>
            <a:off x="4815447" y="789708"/>
            <a:ext cx="1157844" cy="1200329"/>
          </a:xfrm>
          <a:prstGeom prst="rect">
            <a:avLst/>
          </a:prstGeom>
          <a:solidFill>
            <a:schemeClr val="accent6">
              <a:lumMod val="20000"/>
              <a:lumOff val="80000"/>
            </a:schemeClr>
          </a:solidFill>
        </p:spPr>
        <p:txBody>
          <a:bodyPr wrap="square" rtlCol="0">
            <a:spAutoFit/>
          </a:bodyPr>
          <a:lstStyle/>
          <a:p>
            <a:r>
              <a:rPr lang="en-US" dirty="0" smtClean="0"/>
              <a:t>Activated compared to other voxels</a:t>
            </a:r>
            <a:endParaRPr lang="en-US" dirty="0"/>
          </a:p>
        </p:txBody>
      </p:sp>
      <p:cxnSp>
        <p:nvCxnSpPr>
          <p:cNvPr id="7" name="Straight Arrow Connector 6"/>
          <p:cNvCxnSpPr/>
          <p:nvPr/>
        </p:nvCxnSpPr>
        <p:spPr>
          <a:xfrm flipH="1">
            <a:off x="4560126" y="1972223"/>
            <a:ext cx="819396" cy="509719"/>
          </a:xfrm>
          <a:prstGeom prst="straightConnector1">
            <a:avLst/>
          </a:prstGeom>
          <a:ln w="57150">
            <a:solidFill>
              <a:schemeClr val="accent6">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379522" y="1981130"/>
            <a:ext cx="985652" cy="500812"/>
          </a:xfrm>
          <a:prstGeom prst="straightConnector1">
            <a:avLst/>
          </a:prstGeom>
          <a:ln w="57150">
            <a:solidFill>
              <a:schemeClr val="accent6">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374907" y="1953676"/>
            <a:ext cx="1051179" cy="880089"/>
          </a:xfrm>
          <a:prstGeom prst="straightConnector1">
            <a:avLst/>
          </a:prstGeom>
          <a:ln w="57150">
            <a:solidFill>
              <a:schemeClr val="accent6">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46912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6" descr="KPS-title3"/>
          <p:cNvPicPr>
            <a:picLocks noChangeAspect="1" noChangeArrowheads="1"/>
          </p:cNvPicPr>
          <p:nvPr/>
        </p:nvPicPr>
        <p:blipFill>
          <a:blip r:embed="rId2" cstate="print"/>
          <a:srcRect/>
          <a:stretch>
            <a:fillRect/>
          </a:stretch>
        </p:blipFill>
        <p:spPr bwMode="auto">
          <a:xfrm>
            <a:off x="152400" y="2362200"/>
            <a:ext cx="2667000" cy="2667000"/>
          </a:xfrm>
          <a:prstGeom prst="rect">
            <a:avLst/>
          </a:prstGeom>
          <a:noFill/>
          <a:ln w="9525">
            <a:noFill/>
            <a:miter lim="800000"/>
            <a:headEnd/>
            <a:tailEnd/>
          </a:ln>
        </p:spPr>
      </p:pic>
      <p:sp>
        <p:nvSpPr>
          <p:cNvPr id="13316" name="WordArt 11"/>
          <p:cNvSpPr>
            <a:spLocks noChangeArrowheads="1" noChangeShapeType="1" noTextEdit="1"/>
          </p:cNvSpPr>
          <p:nvPr/>
        </p:nvSpPr>
        <p:spPr bwMode="auto">
          <a:xfrm>
            <a:off x="533400" y="347140"/>
            <a:ext cx="8153400" cy="1371600"/>
          </a:xfrm>
          <a:prstGeom prst="rect">
            <a:avLst/>
          </a:prstGeom>
        </p:spPr>
        <p:txBody>
          <a:bodyPr wrap="none" fromWordArt="1">
            <a:prstTxWarp prst="textPlain">
              <a:avLst>
                <a:gd name="adj" fmla="val 50000"/>
              </a:avLst>
            </a:prstTxWarp>
          </a:bodyPr>
          <a:lstStyle/>
          <a:p>
            <a:pPr algn="ctr"/>
            <a:r>
              <a:rPr lang="en-US" sz="4000" dirty="0" smtClean="0">
                <a:latin typeface="+mj-lt"/>
              </a:rPr>
              <a:t>Persistent Homology</a:t>
            </a:r>
          </a:p>
          <a:p>
            <a:pPr algn="ctr"/>
            <a:r>
              <a:rPr lang="en-US" sz="4000" dirty="0" smtClean="0">
                <a:latin typeface="+mj-lt"/>
              </a:rPr>
              <a:t>Place Cell Application</a:t>
            </a:r>
          </a:p>
        </p:txBody>
      </p:sp>
      <p:pic>
        <p:nvPicPr>
          <p:cNvPr id="13317" name="Picture 12"/>
          <p:cNvPicPr>
            <a:picLocks noChangeAspect="1" noChangeArrowheads="1"/>
          </p:cNvPicPr>
          <p:nvPr/>
        </p:nvPicPr>
        <p:blipFill>
          <a:blip r:embed="rId3" cstate="print"/>
          <a:srcRect/>
          <a:stretch>
            <a:fillRect/>
          </a:stretch>
        </p:blipFill>
        <p:spPr bwMode="auto">
          <a:xfrm>
            <a:off x="457200" y="1981194"/>
            <a:ext cx="8191500" cy="241300"/>
          </a:xfrm>
          <a:prstGeom prst="rect">
            <a:avLst/>
          </a:prstGeom>
          <a:noFill/>
          <a:ln w="9525">
            <a:noFill/>
            <a:miter lim="800000"/>
            <a:headEnd/>
            <a:tailEnd/>
          </a:ln>
        </p:spPr>
      </p:pic>
      <p:sp>
        <p:nvSpPr>
          <p:cNvPr id="13318" name="Rectangle 14"/>
          <p:cNvSpPr>
            <a:spLocks noChangeArrowheads="1"/>
          </p:cNvSpPr>
          <p:nvPr/>
        </p:nvSpPr>
        <p:spPr bwMode="auto">
          <a:xfrm>
            <a:off x="6967538" y="6613525"/>
            <a:ext cx="2176462" cy="244475"/>
          </a:xfrm>
          <a:prstGeom prst="rect">
            <a:avLst/>
          </a:prstGeom>
          <a:noFill/>
          <a:ln w="9525">
            <a:noFill/>
            <a:miter lim="800000"/>
            <a:headEnd/>
            <a:tailEnd/>
          </a:ln>
        </p:spPr>
        <p:txBody>
          <a:bodyPr>
            <a:spAutoFit/>
          </a:bodyPr>
          <a:lstStyle/>
          <a:p>
            <a:r>
              <a:rPr lang="en-US" sz="1000"/>
              <a:t>©2008 I.K. Darcy. All rights reserved</a:t>
            </a:r>
            <a:endParaRPr lang="en-US"/>
          </a:p>
        </p:txBody>
      </p:sp>
      <p:sp>
        <p:nvSpPr>
          <p:cNvPr id="13319" name="Rectangle 6"/>
          <p:cNvSpPr>
            <a:spLocks noChangeArrowheads="1"/>
          </p:cNvSpPr>
          <p:nvPr/>
        </p:nvSpPr>
        <p:spPr bwMode="auto">
          <a:xfrm>
            <a:off x="152401" y="6087523"/>
            <a:ext cx="8856132" cy="707886"/>
          </a:xfrm>
          <a:prstGeom prst="rect">
            <a:avLst/>
          </a:prstGeom>
          <a:noFill/>
          <a:ln w="9525">
            <a:noFill/>
            <a:miter lim="800000"/>
            <a:headEnd/>
            <a:tailEnd/>
          </a:ln>
        </p:spPr>
        <p:txBody>
          <a:bodyPr wrap="square">
            <a:spAutoFit/>
          </a:bodyPr>
          <a:lstStyle/>
          <a:p>
            <a:r>
              <a:rPr lang="en-US" sz="2000" dirty="0"/>
              <a:t>This work was partially supported by  the Joint DMS/NIGMS Initiative to Support Research in the Area of Mathematical Biology (NSF 0800285).</a:t>
            </a:r>
          </a:p>
        </p:txBody>
      </p:sp>
      <p:sp>
        <p:nvSpPr>
          <p:cNvPr id="2" name="Rectangle 1"/>
          <p:cNvSpPr/>
          <p:nvPr/>
        </p:nvSpPr>
        <p:spPr>
          <a:xfrm>
            <a:off x="2958509" y="2456535"/>
            <a:ext cx="6050024" cy="2970044"/>
          </a:xfrm>
          <a:prstGeom prst="rect">
            <a:avLst/>
          </a:prstGeom>
        </p:spPr>
        <p:txBody>
          <a:bodyPr wrap="square">
            <a:spAutoFit/>
          </a:bodyPr>
          <a:lstStyle/>
          <a:p>
            <a:pPr>
              <a:lnSpc>
                <a:spcPct val="110000"/>
              </a:lnSpc>
              <a:defRPr/>
            </a:pPr>
            <a:r>
              <a:rPr lang="en-US" sz="4000" dirty="0">
                <a:solidFill>
                  <a:schemeClr val="accent4">
                    <a:lumMod val="50000"/>
                  </a:schemeClr>
                </a:solidFill>
              </a:rPr>
              <a:t>Isabel K. Darcy</a:t>
            </a:r>
          </a:p>
          <a:p>
            <a:pPr>
              <a:lnSpc>
                <a:spcPct val="110000"/>
              </a:lnSpc>
              <a:defRPr/>
            </a:pPr>
            <a:endParaRPr lang="en-US" sz="1000" dirty="0">
              <a:solidFill>
                <a:schemeClr val="accent4">
                  <a:lumMod val="50000"/>
                </a:schemeClr>
              </a:solidFill>
            </a:endParaRPr>
          </a:p>
          <a:p>
            <a:pPr>
              <a:lnSpc>
                <a:spcPct val="110000"/>
              </a:lnSpc>
              <a:defRPr/>
            </a:pPr>
            <a:r>
              <a:rPr lang="en-US" sz="2400" dirty="0">
                <a:solidFill>
                  <a:schemeClr val="accent4">
                    <a:lumMod val="50000"/>
                  </a:schemeClr>
                </a:solidFill>
              </a:rPr>
              <a:t>Mathematics Department </a:t>
            </a:r>
          </a:p>
          <a:p>
            <a:pPr>
              <a:lnSpc>
                <a:spcPct val="110000"/>
              </a:lnSpc>
              <a:defRPr/>
            </a:pPr>
            <a:r>
              <a:rPr lang="en-US" sz="2400" dirty="0">
                <a:solidFill>
                  <a:schemeClr val="accent4">
                    <a:lumMod val="50000"/>
                  </a:schemeClr>
                </a:solidFill>
              </a:rPr>
              <a:t>Applied Mathematical and </a:t>
            </a:r>
            <a:endParaRPr lang="en-US" sz="2400" dirty="0" smtClean="0">
              <a:solidFill>
                <a:schemeClr val="accent4">
                  <a:lumMod val="50000"/>
                </a:schemeClr>
              </a:solidFill>
            </a:endParaRPr>
          </a:p>
          <a:p>
            <a:pPr>
              <a:lnSpc>
                <a:spcPct val="110000"/>
              </a:lnSpc>
              <a:defRPr/>
            </a:pPr>
            <a:r>
              <a:rPr lang="en-US" sz="2400" dirty="0" smtClean="0">
                <a:solidFill>
                  <a:schemeClr val="accent4">
                    <a:lumMod val="50000"/>
                  </a:schemeClr>
                </a:solidFill>
              </a:rPr>
              <a:t>Computational </a:t>
            </a:r>
            <a:r>
              <a:rPr lang="en-US" sz="2400" dirty="0">
                <a:solidFill>
                  <a:schemeClr val="accent4">
                    <a:lumMod val="50000"/>
                  </a:schemeClr>
                </a:solidFill>
              </a:rPr>
              <a:t>Sciences (AMCS)</a:t>
            </a:r>
          </a:p>
          <a:p>
            <a:pPr>
              <a:lnSpc>
                <a:spcPct val="110000"/>
              </a:lnSpc>
              <a:defRPr/>
            </a:pPr>
            <a:r>
              <a:rPr lang="en-US" sz="2400" dirty="0">
                <a:solidFill>
                  <a:schemeClr val="accent4">
                    <a:lumMod val="50000"/>
                  </a:schemeClr>
                </a:solidFill>
              </a:rPr>
              <a:t>University of Iowa</a:t>
            </a:r>
          </a:p>
          <a:p>
            <a:pPr>
              <a:lnSpc>
                <a:spcPct val="110000"/>
              </a:lnSpc>
              <a:defRPr/>
            </a:pPr>
            <a:r>
              <a:rPr lang="en-US" sz="2400" dirty="0">
                <a:solidFill>
                  <a:schemeClr val="accent4">
                    <a:lumMod val="50000"/>
                  </a:schemeClr>
                </a:solidFill>
              </a:rPr>
              <a:t>http://www.math.uiowa.edu/~idarcy </a:t>
            </a:r>
          </a:p>
        </p:txBody>
      </p:sp>
    </p:spTree>
    <p:extLst>
      <p:ext uri="{BB962C8B-B14F-4D97-AF65-F5344CB8AC3E}">
        <p14:creationId xmlns:p14="http://schemas.microsoft.com/office/powerpoint/2010/main" val="2791506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10193"/>
            <a:ext cx="9144000" cy="4522549"/>
          </a:xfrm>
          <a:prstGeom prst="rect">
            <a:avLst/>
          </a:prstGeom>
        </p:spPr>
      </p:pic>
      <p:sp>
        <p:nvSpPr>
          <p:cNvPr id="4" name="Rectangle 3"/>
          <p:cNvSpPr/>
          <p:nvPr/>
        </p:nvSpPr>
        <p:spPr>
          <a:xfrm>
            <a:off x="0" y="40961"/>
            <a:ext cx="9144000" cy="384721"/>
          </a:xfrm>
          <a:prstGeom prst="rect">
            <a:avLst/>
          </a:prstGeom>
        </p:spPr>
        <p:txBody>
          <a:bodyPr wrap="square">
            <a:spAutoFit/>
          </a:bodyPr>
          <a:lstStyle/>
          <a:p>
            <a:pPr algn="ctr"/>
            <a:r>
              <a:rPr lang="en-US" sz="1900" dirty="0" smtClean="0"/>
              <a:t>http://</a:t>
            </a:r>
            <a:r>
              <a:rPr lang="en-US" sz="1900" dirty="0" err="1" smtClean="0"/>
              <a:t>www.ploscompbiol.org</a:t>
            </a:r>
            <a:r>
              <a:rPr lang="en-US" sz="1900" dirty="0" smtClean="0"/>
              <a:t>/article/info%3Adoi%2F10.1371%2Fjournal.pcbi.1000205</a:t>
            </a:r>
            <a:endParaRPr lang="en-US" sz="1900" dirty="0"/>
          </a:p>
        </p:txBody>
      </p:sp>
      <p:sp>
        <p:nvSpPr>
          <p:cNvPr id="5" name="TextBox 4"/>
          <p:cNvSpPr txBox="1"/>
          <p:nvPr/>
        </p:nvSpPr>
        <p:spPr>
          <a:xfrm>
            <a:off x="250635" y="5163861"/>
            <a:ext cx="8822352" cy="1569660"/>
          </a:xfrm>
          <a:prstGeom prst="rect">
            <a:avLst/>
          </a:prstGeom>
          <a:noFill/>
        </p:spPr>
        <p:txBody>
          <a:bodyPr wrap="square" rtlCol="0">
            <a:spAutoFit/>
          </a:bodyPr>
          <a:lstStyle/>
          <a:p>
            <a:r>
              <a:rPr lang="en-US" sz="3200" dirty="0" smtClean="0">
                <a:solidFill>
                  <a:srgbClr val="660066"/>
                </a:solidFill>
              </a:rPr>
              <a:t>First paper to use only the spiking activity of place cells to determine the topology (and geometry) of the environment using homology (and graphs).</a:t>
            </a:r>
            <a:endParaRPr lang="en-US" sz="3200" dirty="0">
              <a:solidFill>
                <a:srgbClr val="660066"/>
              </a:solidFill>
            </a:endParaRPr>
          </a:p>
        </p:txBody>
      </p:sp>
      <p:sp>
        <p:nvSpPr>
          <p:cNvPr id="2" name="TextBox 1"/>
          <p:cNvSpPr txBox="1"/>
          <p:nvPr/>
        </p:nvSpPr>
        <p:spPr>
          <a:xfrm>
            <a:off x="8104478" y="1209458"/>
            <a:ext cx="1225553" cy="584776"/>
          </a:xfrm>
          <a:prstGeom prst="rect">
            <a:avLst/>
          </a:prstGeom>
          <a:noFill/>
        </p:spPr>
        <p:txBody>
          <a:bodyPr wrap="square" rtlCol="0">
            <a:spAutoFit/>
          </a:bodyPr>
          <a:lstStyle/>
          <a:p>
            <a:r>
              <a:rPr lang="en-US" sz="3200" dirty="0" smtClean="0">
                <a:solidFill>
                  <a:srgbClr val="660066"/>
                </a:solidFill>
              </a:rPr>
              <a:t>2008</a:t>
            </a:r>
          </a:p>
        </p:txBody>
      </p:sp>
    </p:spTree>
    <p:extLst>
      <p:ext uri="{BB962C8B-B14F-4D97-AF65-F5344CB8AC3E}">
        <p14:creationId xmlns:p14="http://schemas.microsoft.com/office/powerpoint/2010/main" val="789619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2600" y="0"/>
            <a:ext cx="8155188" cy="6858000"/>
          </a:xfrm>
          <a:prstGeom prst="rect">
            <a:avLst/>
          </a:prstGeom>
        </p:spPr>
      </p:pic>
      <p:sp>
        <p:nvSpPr>
          <p:cNvPr id="4" name="Rectangle 3"/>
          <p:cNvSpPr/>
          <p:nvPr/>
        </p:nvSpPr>
        <p:spPr>
          <a:xfrm>
            <a:off x="482600" y="6488668"/>
            <a:ext cx="8465941" cy="369332"/>
          </a:xfrm>
          <a:prstGeom prst="rect">
            <a:avLst/>
          </a:prstGeom>
          <a:solidFill>
            <a:schemeClr val="bg1"/>
          </a:solidFill>
        </p:spPr>
        <p:txBody>
          <a:bodyPr wrap="square">
            <a:spAutoFit/>
          </a:bodyPr>
          <a:lstStyle/>
          <a:p>
            <a:r>
              <a:rPr lang="en-US" dirty="0"/>
              <a:t>http://</a:t>
            </a:r>
            <a:r>
              <a:rPr lang="en-US" dirty="0" err="1"/>
              <a:t>www.nature.com</a:t>
            </a:r>
            <a:r>
              <a:rPr lang="en-US" dirty="0"/>
              <a:t>/news/nobel-prize-for-decoding-brain-s-sense-of-place-1.16093</a:t>
            </a:r>
          </a:p>
        </p:txBody>
      </p:sp>
      <p:sp>
        <p:nvSpPr>
          <p:cNvPr id="2" name="Rectangle 1"/>
          <p:cNvSpPr/>
          <p:nvPr/>
        </p:nvSpPr>
        <p:spPr>
          <a:xfrm>
            <a:off x="987984" y="6135016"/>
            <a:ext cx="1492716" cy="369332"/>
          </a:xfrm>
          <a:prstGeom prst="rect">
            <a:avLst/>
          </a:prstGeom>
          <a:solidFill>
            <a:srgbClr val="FFFFFF"/>
          </a:solidFill>
        </p:spPr>
        <p:txBody>
          <a:bodyPr wrap="none">
            <a:spAutoFit/>
          </a:bodyPr>
          <a:lstStyle/>
          <a:p>
            <a:r>
              <a:rPr lang="en-US" dirty="0" err="1" smtClean="0"/>
              <a:t>Edvard</a:t>
            </a:r>
            <a:r>
              <a:rPr lang="en-US" dirty="0" smtClean="0"/>
              <a:t> Moser</a:t>
            </a:r>
            <a:endParaRPr lang="en-US" dirty="0"/>
          </a:p>
        </p:txBody>
      </p:sp>
      <p:sp>
        <p:nvSpPr>
          <p:cNvPr id="7" name="Rectangle 6"/>
          <p:cNvSpPr/>
          <p:nvPr/>
        </p:nvSpPr>
        <p:spPr>
          <a:xfrm>
            <a:off x="3675625" y="6133609"/>
            <a:ext cx="1730048" cy="369332"/>
          </a:xfrm>
          <a:prstGeom prst="rect">
            <a:avLst/>
          </a:prstGeom>
          <a:solidFill>
            <a:srgbClr val="FFFFFF"/>
          </a:solidFill>
        </p:spPr>
        <p:txBody>
          <a:bodyPr wrap="none">
            <a:spAutoFit/>
          </a:bodyPr>
          <a:lstStyle/>
          <a:p>
            <a:r>
              <a:rPr lang="en-US" dirty="0"/>
              <a:t>May-Britt Moser</a:t>
            </a:r>
          </a:p>
        </p:txBody>
      </p:sp>
      <p:sp>
        <p:nvSpPr>
          <p:cNvPr id="8" name="Rectangle 7"/>
          <p:cNvSpPr/>
          <p:nvPr/>
        </p:nvSpPr>
        <p:spPr>
          <a:xfrm>
            <a:off x="6531705" y="6150696"/>
            <a:ext cx="1420093" cy="369332"/>
          </a:xfrm>
          <a:prstGeom prst="rect">
            <a:avLst/>
          </a:prstGeom>
          <a:solidFill>
            <a:srgbClr val="FFFFFF"/>
          </a:solidFill>
        </p:spPr>
        <p:txBody>
          <a:bodyPr wrap="none">
            <a:spAutoFit/>
          </a:bodyPr>
          <a:lstStyle/>
          <a:p>
            <a:r>
              <a:rPr lang="en-US" dirty="0"/>
              <a:t>John O’Keefe</a:t>
            </a:r>
          </a:p>
        </p:txBody>
      </p:sp>
    </p:spTree>
    <p:extLst>
      <p:ext uri="{BB962C8B-B14F-4D97-AF65-F5344CB8AC3E}">
        <p14:creationId xmlns:p14="http://schemas.microsoft.com/office/powerpoint/2010/main" val="3965608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2600" y="0"/>
            <a:ext cx="8155188" cy="6858000"/>
          </a:xfrm>
          <a:prstGeom prst="rect">
            <a:avLst/>
          </a:prstGeom>
        </p:spPr>
      </p:pic>
      <p:sp>
        <p:nvSpPr>
          <p:cNvPr id="4" name="Rectangle 3"/>
          <p:cNvSpPr/>
          <p:nvPr/>
        </p:nvSpPr>
        <p:spPr>
          <a:xfrm>
            <a:off x="482600" y="6488668"/>
            <a:ext cx="8465941" cy="369332"/>
          </a:xfrm>
          <a:prstGeom prst="rect">
            <a:avLst/>
          </a:prstGeom>
          <a:solidFill>
            <a:schemeClr val="bg1"/>
          </a:solidFill>
        </p:spPr>
        <p:txBody>
          <a:bodyPr wrap="square">
            <a:spAutoFit/>
          </a:bodyPr>
          <a:lstStyle/>
          <a:p>
            <a:r>
              <a:rPr lang="en-US" dirty="0"/>
              <a:t>http://</a:t>
            </a:r>
            <a:r>
              <a:rPr lang="en-US" dirty="0" err="1"/>
              <a:t>www.nature.com</a:t>
            </a:r>
            <a:r>
              <a:rPr lang="en-US" dirty="0"/>
              <a:t>/news/nobel-prize-for-decoding-brain-s-sense-of-place-1.16093</a:t>
            </a:r>
          </a:p>
        </p:txBody>
      </p:sp>
      <p:pic>
        <p:nvPicPr>
          <p:cNvPr id="5" name="Picture 4"/>
          <p:cNvPicPr>
            <a:picLocks noChangeAspect="1"/>
          </p:cNvPicPr>
          <p:nvPr/>
        </p:nvPicPr>
        <p:blipFill>
          <a:blip r:embed="rId3"/>
          <a:stretch>
            <a:fillRect/>
          </a:stretch>
        </p:blipFill>
        <p:spPr>
          <a:xfrm>
            <a:off x="148312" y="2671615"/>
            <a:ext cx="5448300" cy="3822700"/>
          </a:xfrm>
          <a:prstGeom prst="rect">
            <a:avLst/>
          </a:prstGeom>
        </p:spPr>
      </p:pic>
      <p:sp>
        <p:nvSpPr>
          <p:cNvPr id="6" name="Rectangle 5"/>
          <p:cNvSpPr/>
          <p:nvPr/>
        </p:nvSpPr>
        <p:spPr>
          <a:xfrm>
            <a:off x="132634" y="2933357"/>
            <a:ext cx="5448300" cy="646331"/>
          </a:xfrm>
          <a:prstGeom prst="rect">
            <a:avLst/>
          </a:prstGeom>
        </p:spPr>
        <p:txBody>
          <a:bodyPr wrap="square">
            <a:spAutoFit/>
          </a:bodyPr>
          <a:lstStyle/>
          <a:p>
            <a:r>
              <a:rPr lang="en-US" dirty="0"/>
              <a:t>http://</a:t>
            </a:r>
            <a:r>
              <a:rPr lang="en-US" dirty="0" err="1"/>
              <a:t>www.nature.com</a:t>
            </a:r>
            <a:r>
              <a:rPr lang="en-US" dirty="0"/>
              <a:t>/news/neuroscience-brains-of-norway-1.16079</a:t>
            </a:r>
          </a:p>
        </p:txBody>
      </p:sp>
      <p:sp>
        <p:nvSpPr>
          <p:cNvPr id="7" name="Rectangle 6"/>
          <p:cNvSpPr/>
          <p:nvPr/>
        </p:nvSpPr>
        <p:spPr>
          <a:xfrm>
            <a:off x="6531705" y="6150696"/>
            <a:ext cx="1420093" cy="369332"/>
          </a:xfrm>
          <a:prstGeom prst="rect">
            <a:avLst/>
          </a:prstGeom>
          <a:solidFill>
            <a:srgbClr val="FFFFFF"/>
          </a:solidFill>
        </p:spPr>
        <p:txBody>
          <a:bodyPr wrap="none">
            <a:spAutoFit/>
          </a:bodyPr>
          <a:lstStyle/>
          <a:p>
            <a:r>
              <a:rPr lang="en-US" dirty="0"/>
              <a:t>John O’Keefe</a:t>
            </a:r>
          </a:p>
        </p:txBody>
      </p:sp>
      <p:sp>
        <p:nvSpPr>
          <p:cNvPr id="8" name="Rectangle 7"/>
          <p:cNvSpPr/>
          <p:nvPr/>
        </p:nvSpPr>
        <p:spPr>
          <a:xfrm>
            <a:off x="3224038" y="5797106"/>
            <a:ext cx="1492716" cy="369332"/>
          </a:xfrm>
          <a:prstGeom prst="rect">
            <a:avLst/>
          </a:prstGeom>
          <a:solidFill>
            <a:srgbClr val="FFFFFF"/>
          </a:solidFill>
        </p:spPr>
        <p:txBody>
          <a:bodyPr wrap="none">
            <a:spAutoFit/>
          </a:bodyPr>
          <a:lstStyle/>
          <a:p>
            <a:r>
              <a:rPr lang="en-US" dirty="0" err="1" smtClean="0"/>
              <a:t>Edvard</a:t>
            </a:r>
            <a:r>
              <a:rPr lang="en-US" dirty="0" smtClean="0"/>
              <a:t> Moser</a:t>
            </a:r>
            <a:endParaRPr lang="en-US" dirty="0"/>
          </a:p>
        </p:txBody>
      </p:sp>
      <p:sp>
        <p:nvSpPr>
          <p:cNvPr id="9" name="Rectangle 8"/>
          <p:cNvSpPr/>
          <p:nvPr/>
        </p:nvSpPr>
        <p:spPr>
          <a:xfrm>
            <a:off x="909395" y="5795699"/>
            <a:ext cx="1730048" cy="369332"/>
          </a:xfrm>
          <a:prstGeom prst="rect">
            <a:avLst/>
          </a:prstGeom>
          <a:solidFill>
            <a:srgbClr val="FFFFFF"/>
          </a:solidFill>
        </p:spPr>
        <p:txBody>
          <a:bodyPr wrap="none">
            <a:spAutoFit/>
          </a:bodyPr>
          <a:lstStyle/>
          <a:p>
            <a:r>
              <a:rPr lang="en-US" dirty="0"/>
              <a:t>May-Britt Moser</a:t>
            </a:r>
          </a:p>
        </p:txBody>
      </p:sp>
    </p:spTree>
    <p:extLst>
      <p:ext uri="{BB962C8B-B14F-4D97-AF65-F5344CB8AC3E}">
        <p14:creationId xmlns:p14="http://schemas.microsoft.com/office/powerpoint/2010/main" val="19107389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974" y="5962684"/>
            <a:ext cx="9010328" cy="1477328"/>
          </a:xfrm>
          <a:prstGeom prst="rect">
            <a:avLst/>
          </a:prstGeom>
        </p:spPr>
        <p:txBody>
          <a:bodyPr wrap="square">
            <a:spAutoFit/>
          </a:bodyPr>
          <a:lstStyle/>
          <a:p>
            <a:r>
              <a:rPr lang="en-US" dirty="0">
                <a:hlinkClick r:id="rId2"/>
              </a:rPr>
              <a:t>http://en.wikipedia.org/wiki/File:Gray739-emphasizing-</a:t>
            </a:r>
            <a:r>
              <a:rPr lang="en-US" dirty="0" smtClean="0">
                <a:hlinkClick r:id="rId2"/>
              </a:rPr>
              <a:t>hippocampus.png</a:t>
            </a:r>
            <a:endParaRPr lang="en-US" dirty="0" smtClean="0"/>
          </a:p>
          <a:p>
            <a:r>
              <a:rPr lang="en-US" dirty="0">
                <a:hlinkClick r:id="rId3"/>
              </a:rPr>
              <a:t>http://en.wikipedia.org/wiki/</a:t>
            </a:r>
            <a:r>
              <a:rPr lang="en-US" dirty="0" smtClean="0">
                <a:hlinkClick r:id="rId3"/>
              </a:rPr>
              <a:t>File:Hippocampus.gif</a:t>
            </a:r>
            <a:endParaRPr lang="en-US" dirty="0" smtClean="0"/>
          </a:p>
          <a:p>
            <a:r>
              <a:rPr lang="en-US" dirty="0">
                <a:hlinkClick r:id="rId4"/>
              </a:rPr>
              <a:t>http://en.wikipedia.org/wiki/File:Hippocampal-pyramidal-</a:t>
            </a:r>
            <a:r>
              <a:rPr lang="en-US" dirty="0" smtClean="0">
                <a:hlinkClick r:id="rId4"/>
              </a:rPr>
              <a:t>cell.png</a:t>
            </a:r>
            <a:endParaRPr lang="en-US" dirty="0" smtClean="0"/>
          </a:p>
          <a:p>
            <a:endParaRPr lang="en-US" dirty="0" smtClean="0"/>
          </a:p>
          <a:p>
            <a:endParaRPr lang="en-US" dirty="0"/>
          </a:p>
        </p:txBody>
      </p:sp>
      <p:pic>
        <p:nvPicPr>
          <p:cNvPr id="4" name="Picture 3"/>
          <p:cNvPicPr>
            <a:picLocks noChangeAspect="1"/>
          </p:cNvPicPr>
          <p:nvPr/>
        </p:nvPicPr>
        <p:blipFill>
          <a:blip r:embed="rId5"/>
          <a:stretch>
            <a:fillRect/>
          </a:stretch>
        </p:blipFill>
        <p:spPr>
          <a:xfrm>
            <a:off x="4179975" y="-804297"/>
            <a:ext cx="5934405" cy="5934405"/>
          </a:xfrm>
          <a:prstGeom prst="rect">
            <a:avLst/>
          </a:prstGeom>
        </p:spPr>
      </p:pic>
      <p:pic>
        <p:nvPicPr>
          <p:cNvPr id="2" name="Picture 1"/>
          <p:cNvPicPr>
            <a:picLocks noChangeAspect="1"/>
          </p:cNvPicPr>
          <p:nvPr/>
        </p:nvPicPr>
        <p:blipFill>
          <a:blip r:embed="rId6"/>
          <a:stretch>
            <a:fillRect/>
          </a:stretch>
        </p:blipFill>
        <p:spPr>
          <a:xfrm>
            <a:off x="85844" y="1531658"/>
            <a:ext cx="5782989" cy="4383507"/>
          </a:xfrm>
          <a:prstGeom prst="rect">
            <a:avLst/>
          </a:prstGeom>
        </p:spPr>
      </p:pic>
      <p:sp>
        <p:nvSpPr>
          <p:cNvPr id="5" name="TextBox 4"/>
          <p:cNvSpPr txBox="1"/>
          <p:nvPr/>
        </p:nvSpPr>
        <p:spPr>
          <a:xfrm>
            <a:off x="434434" y="284096"/>
            <a:ext cx="5296753" cy="1569660"/>
          </a:xfrm>
          <a:prstGeom prst="rect">
            <a:avLst/>
          </a:prstGeom>
          <a:noFill/>
        </p:spPr>
        <p:txBody>
          <a:bodyPr wrap="square" rtlCol="0">
            <a:spAutoFit/>
          </a:bodyPr>
          <a:lstStyle/>
          <a:p>
            <a:r>
              <a:rPr lang="en-US" sz="3200" dirty="0" smtClean="0"/>
              <a:t>place cells = neurons in the hippocampus that are involved in spatial navigation</a:t>
            </a:r>
          </a:p>
        </p:txBody>
      </p:sp>
      <p:pic>
        <p:nvPicPr>
          <p:cNvPr id="6" name="Picture 5"/>
          <p:cNvPicPr>
            <a:picLocks noChangeAspect="1"/>
          </p:cNvPicPr>
          <p:nvPr/>
        </p:nvPicPr>
        <p:blipFill>
          <a:blip r:embed="rId7"/>
          <a:stretch>
            <a:fillRect/>
          </a:stretch>
        </p:blipFill>
        <p:spPr>
          <a:xfrm>
            <a:off x="6978121" y="4401853"/>
            <a:ext cx="1992233" cy="1956816"/>
          </a:xfrm>
          <a:prstGeom prst="rect">
            <a:avLst/>
          </a:prstGeom>
        </p:spPr>
      </p:pic>
    </p:spTree>
    <p:extLst>
      <p:ext uri="{BB962C8B-B14F-4D97-AF65-F5344CB8AC3E}">
        <p14:creationId xmlns:p14="http://schemas.microsoft.com/office/powerpoint/2010/main" val="32649613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0531" y="13806"/>
            <a:ext cx="5216769" cy="6858000"/>
          </a:xfrm>
          <a:prstGeom prst="rect">
            <a:avLst/>
          </a:prstGeom>
        </p:spPr>
      </p:pic>
      <p:sp>
        <p:nvSpPr>
          <p:cNvPr id="3" name="Rectangle 2"/>
          <p:cNvSpPr/>
          <p:nvPr/>
        </p:nvSpPr>
        <p:spPr>
          <a:xfrm>
            <a:off x="270491" y="245389"/>
            <a:ext cx="3153117" cy="6370974"/>
          </a:xfrm>
          <a:prstGeom prst="rect">
            <a:avLst/>
          </a:prstGeom>
        </p:spPr>
        <p:txBody>
          <a:bodyPr wrap="square">
            <a:spAutoFit/>
          </a:bodyPr>
          <a:lstStyle/>
          <a:p>
            <a:r>
              <a:rPr lang="en-US" sz="2400" dirty="0"/>
              <a:t>Gene expression profiling predicts clinical outcome of breast cancer </a:t>
            </a:r>
            <a:endParaRPr lang="en-US" sz="2400" dirty="0" smtClean="0"/>
          </a:p>
          <a:p>
            <a:endParaRPr lang="en-US" sz="1200" dirty="0"/>
          </a:p>
          <a:p>
            <a:r>
              <a:rPr lang="en-US" sz="2400" dirty="0"/>
              <a:t>van 't Veer LJ, Dai H, van de </a:t>
            </a:r>
            <a:r>
              <a:rPr lang="en-US" sz="2400" dirty="0" err="1"/>
              <a:t>Vijver</a:t>
            </a:r>
            <a:r>
              <a:rPr lang="en-US" sz="2400" dirty="0"/>
              <a:t> MJ, He YD, Hart AA, Mao M, </a:t>
            </a:r>
            <a:r>
              <a:rPr lang="en-US" sz="2400" dirty="0" err="1"/>
              <a:t>Peterse</a:t>
            </a:r>
            <a:r>
              <a:rPr lang="en-US" sz="2400" dirty="0"/>
              <a:t> HL, van der </a:t>
            </a:r>
            <a:r>
              <a:rPr lang="en-US" sz="2400" dirty="0" err="1"/>
              <a:t>Kooy</a:t>
            </a:r>
            <a:r>
              <a:rPr lang="en-US" sz="2400" dirty="0"/>
              <a:t> K, </a:t>
            </a:r>
            <a:r>
              <a:rPr lang="en-US" sz="2400" dirty="0" err="1"/>
              <a:t>Marton</a:t>
            </a:r>
            <a:r>
              <a:rPr lang="en-US" sz="2400" dirty="0"/>
              <a:t> MJ, </a:t>
            </a:r>
            <a:r>
              <a:rPr lang="en-US" sz="2400" dirty="0" err="1"/>
              <a:t>Witteveen</a:t>
            </a:r>
            <a:r>
              <a:rPr lang="en-US" sz="2400" dirty="0"/>
              <a:t> AT, Schreiber GJ, </a:t>
            </a:r>
            <a:r>
              <a:rPr lang="en-US" sz="2400" dirty="0" err="1"/>
              <a:t>Kerkhoven</a:t>
            </a:r>
            <a:r>
              <a:rPr lang="en-US" sz="2400" dirty="0"/>
              <a:t> RM, Roberts C, </a:t>
            </a:r>
            <a:r>
              <a:rPr lang="en-US" sz="2400" dirty="0" err="1"/>
              <a:t>Linsley</a:t>
            </a:r>
            <a:r>
              <a:rPr lang="en-US" sz="2400" dirty="0"/>
              <a:t> PS, </a:t>
            </a:r>
            <a:r>
              <a:rPr lang="en-US" sz="2400" dirty="0" err="1"/>
              <a:t>Bernards</a:t>
            </a:r>
            <a:r>
              <a:rPr lang="en-US" sz="2400" dirty="0"/>
              <a:t> R, Friend SH </a:t>
            </a:r>
            <a:endParaRPr lang="en-US" sz="2400" dirty="0" smtClean="0"/>
          </a:p>
          <a:p>
            <a:endParaRPr lang="en-US" sz="1200" dirty="0"/>
          </a:p>
          <a:p>
            <a:r>
              <a:rPr lang="en-US" sz="2400" dirty="0"/>
              <a:t>Nature. 2002 Jan 31;415(6871):530-6.</a:t>
            </a:r>
          </a:p>
        </p:txBody>
      </p:sp>
    </p:spTree>
    <p:extLst>
      <p:ext uri="{BB962C8B-B14F-4D97-AF65-F5344CB8AC3E}">
        <p14:creationId xmlns:p14="http://schemas.microsoft.com/office/powerpoint/2010/main" val="35038931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35115"/>
          </a:xfrm>
          <a:prstGeom prst="rect">
            <a:avLst/>
          </a:prstGeom>
        </p:spPr>
      </p:pic>
      <p:sp>
        <p:nvSpPr>
          <p:cNvPr id="7" name="Rectangle 6"/>
          <p:cNvSpPr/>
          <p:nvPr/>
        </p:nvSpPr>
        <p:spPr>
          <a:xfrm>
            <a:off x="326294" y="9072"/>
            <a:ext cx="4572000" cy="646331"/>
          </a:xfrm>
          <a:prstGeom prst="rect">
            <a:avLst/>
          </a:prstGeom>
        </p:spPr>
        <p:txBody>
          <a:bodyPr>
            <a:spAutoFit/>
          </a:bodyPr>
          <a:lstStyle/>
          <a:p>
            <a:r>
              <a:rPr lang="en-US" dirty="0" smtClean="0"/>
              <a:t>http://</a:t>
            </a:r>
            <a:r>
              <a:rPr lang="en-US" dirty="0" err="1" smtClean="0"/>
              <a:t>www.nytimes.com</a:t>
            </a:r>
            <a:r>
              <a:rPr lang="en-US" dirty="0" smtClean="0"/>
              <a:t>/2014/10/07/science/</a:t>
            </a:r>
            <a:r>
              <a:rPr lang="en-US" dirty="0" err="1" smtClean="0"/>
              <a:t>nobel</a:t>
            </a:r>
            <a:r>
              <a:rPr lang="en-US" dirty="0" smtClean="0"/>
              <a:t>-prize-</a:t>
            </a:r>
            <a:r>
              <a:rPr lang="en-US" dirty="0" err="1" smtClean="0"/>
              <a:t>medicine.html</a:t>
            </a:r>
            <a:endParaRPr lang="en-US" dirty="0"/>
          </a:p>
        </p:txBody>
      </p:sp>
    </p:spTree>
    <p:extLst>
      <p:ext uri="{BB962C8B-B14F-4D97-AF65-F5344CB8AC3E}">
        <p14:creationId xmlns:p14="http://schemas.microsoft.com/office/powerpoint/2010/main" val="15213163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3140" y="1003373"/>
            <a:ext cx="8445500" cy="4584700"/>
          </a:xfrm>
          <a:prstGeom prst="rect">
            <a:avLst/>
          </a:prstGeom>
        </p:spPr>
      </p:pic>
      <p:sp>
        <p:nvSpPr>
          <p:cNvPr id="5" name="Rectangle 4"/>
          <p:cNvSpPr/>
          <p:nvPr/>
        </p:nvSpPr>
        <p:spPr>
          <a:xfrm>
            <a:off x="0" y="6488668"/>
            <a:ext cx="9465306" cy="369332"/>
          </a:xfrm>
          <a:prstGeom prst="rect">
            <a:avLst/>
          </a:prstGeom>
        </p:spPr>
        <p:txBody>
          <a:bodyPr wrap="square">
            <a:spAutoFit/>
          </a:bodyPr>
          <a:lstStyle/>
          <a:p>
            <a:r>
              <a:rPr lang="en-US" dirty="0"/>
              <a:t>http://</a:t>
            </a:r>
            <a:r>
              <a:rPr lang="en-US" dirty="0" err="1"/>
              <a:t>www.ploscompbiol.org</a:t>
            </a:r>
            <a:r>
              <a:rPr lang="en-US" dirty="0"/>
              <a:t>/article/info%3Adoi%2F10.1371%2Fjournal.pcbi.1002581</a:t>
            </a:r>
          </a:p>
        </p:txBody>
      </p:sp>
    </p:spTree>
    <p:extLst>
      <p:ext uri="{BB962C8B-B14F-4D97-AF65-F5344CB8AC3E}">
        <p14:creationId xmlns:p14="http://schemas.microsoft.com/office/powerpoint/2010/main" val="1115868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25240"/>
            <a:ext cx="9144000" cy="4820951"/>
          </a:xfrm>
          <a:prstGeom prst="rect">
            <a:avLst/>
          </a:prstGeom>
        </p:spPr>
      </p:pic>
      <p:sp>
        <p:nvSpPr>
          <p:cNvPr id="3" name="Rectangle 2"/>
          <p:cNvSpPr/>
          <p:nvPr/>
        </p:nvSpPr>
        <p:spPr>
          <a:xfrm>
            <a:off x="68274" y="170100"/>
            <a:ext cx="9075725" cy="584776"/>
          </a:xfrm>
          <a:prstGeom prst="rect">
            <a:avLst/>
          </a:prstGeom>
        </p:spPr>
        <p:txBody>
          <a:bodyPr wrap="square">
            <a:spAutoFit/>
          </a:bodyPr>
          <a:lstStyle/>
          <a:p>
            <a:r>
              <a:rPr lang="en-US" sz="3200" dirty="0" smtClean="0"/>
              <a:t>http://</a:t>
            </a:r>
            <a:r>
              <a:rPr lang="en-US" sz="3200" dirty="0" err="1" smtClean="0"/>
              <a:t>www.ntnu.edu</a:t>
            </a:r>
            <a:r>
              <a:rPr lang="en-US" sz="3200" dirty="0" smtClean="0"/>
              <a:t>/</a:t>
            </a:r>
            <a:r>
              <a:rPr lang="en-US" sz="3200" dirty="0" err="1" smtClean="0"/>
              <a:t>kavli</a:t>
            </a:r>
            <a:r>
              <a:rPr lang="en-US" sz="3200" dirty="0" smtClean="0"/>
              <a:t>/research/grid-cell-data</a:t>
            </a:r>
            <a:endParaRPr lang="en-US" sz="3200" dirty="0"/>
          </a:p>
        </p:txBody>
      </p:sp>
    </p:spTree>
    <p:extLst>
      <p:ext uri="{BB962C8B-B14F-4D97-AF65-F5344CB8AC3E}">
        <p14:creationId xmlns:p14="http://schemas.microsoft.com/office/powerpoint/2010/main" val="39665401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10193"/>
            <a:ext cx="9144000" cy="4522549"/>
          </a:xfrm>
          <a:prstGeom prst="rect">
            <a:avLst/>
          </a:prstGeom>
        </p:spPr>
      </p:pic>
      <p:sp>
        <p:nvSpPr>
          <p:cNvPr id="4" name="Rectangle 3"/>
          <p:cNvSpPr/>
          <p:nvPr/>
        </p:nvSpPr>
        <p:spPr>
          <a:xfrm>
            <a:off x="0" y="40961"/>
            <a:ext cx="9144000" cy="384721"/>
          </a:xfrm>
          <a:prstGeom prst="rect">
            <a:avLst/>
          </a:prstGeom>
        </p:spPr>
        <p:txBody>
          <a:bodyPr wrap="square">
            <a:spAutoFit/>
          </a:bodyPr>
          <a:lstStyle/>
          <a:p>
            <a:pPr algn="ctr"/>
            <a:r>
              <a:rPr lang="en-US" sz="1900" dirty="0" smtClean="0"/>
              <a:t>http://</a:t>
            </a:r>
            <a:r>
              <a:rPr lang="en-US" sz="1900" dirty="0" err="1" smtClean="0"/>
              <a:t>www.ploscompbiol.org</a:t>
            </a:r>
            <a:r>
              <a:rPr lang="en-US" sz="1900" dirty="0" smtClean="0"/>
              <a:t>/article/info%3Adoi%2F10.1371%2Fjournal.pcbi.1000205</a:t>
            </a:r>
            <a:endParaRPr lang="en-US" sz="1900" dirty="0"/>
          </a:p>
        </p:txBody>
      </p:sp>
      <p:sp>
        <p:nvSpPr>
          <p:cNvPr id="5" name="TextBox 4"/>
          <p:cNvSpPr txBox="1"/>
          <p:nvPr/>
        </p:nvSpPr>
        <p:spPr>
          <a:xfrm>
            <a:off x="250635" y="5163861"/>
            <a:ext cx="8822352" cy="1569660"/>
          </a:xfrm>
          <a:prstGeom prst="rect">
            <a:avLst/>
          </a:prstGeom>
          <a:noFill/>
        </p:spPr>
        <p:txBody>
          <a:bodyPr wrap="square" rtlCol="0">
            <a:spAutoFit/>
          </a:bodyPr>
          <a:lstStyle/>
          <a:p>
            <a:r>
              <a:rPr lang="en-US" sz="3200" dirty="0" smtClean="0">
                <a:solidFill>
                  <a:srgbClr val="660066"/>
                </a:solidFill>
              </a:rPr>
              <a:t>First paper to use only the spiking activity of place cells to determine the topology (and geometry) of the environment using homology (and graphs).</a:t>
            </a:r>
            <a:endParaRPr lang="en-US" sz="3200" dirty="0">
              <a:solidFill>
                <a:srgbClr val="660066"/>
              </a:solidFill>
            </a:endParaRPr>
          </a:p>
        </p:txBody>
      </p:sp>
      <p:sp>
        <p:nvSpPr>
          <p:cNvPr id="2" name="TextBox 1"/>
          <p:cNvSpPr txBox="1"/>
          <p:nvPr/>
        </p:nvSpPr>
        <p:spPr>
          <a:xfrm>
            <a:off x="8104478" y="1209458"/>
            <a:ext cx="1225553" cy="584776"/>
          </a:xfrm>
          <a:prstGeom prst="rect">
            <a:avLst/>
          </a:prstGeom>
          <a:noFill/>
        </p:spPr>
        <p:txBody>
          <a:bodyPr wrap="square" rtlCol="0">
            <a:spAutoFit/>
          </a:bodyPr>
          <a:lstStyle/>
          <a:p>
            <a:r>
              <a:rPr lang="en-US" sz="3200" dirty="0" smtClean="0">
                <a:solidFill>
                  <a:srgbClr val="660066"/>
                </a:solidFill>
              </a:rPr>
              <a:t>2008</a:t>
            </a:r>
          </a:p>
        </p:txBody>
      </p:sp>
    </p:spTree>
    <p:extLst>
      <p:ext uri="{BB962C8B-B14F-4D97-AF65-F5344CB8AC3E}">
        <p14:creationId xmlns:p14="http://schemas.microsoft.com/office/powerpoint/2010/main" val="20704554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3140" y="1102230"/>
            <a:ext cx="8445500" cy="4584700"/>
          </a:xfrm>
          <a:prstGeom prst="rect">
            <a:avLst/>
          </a:prstGeom>
        </p:spPr>
      </p:pic>
      <p:sp>
        <p:nvSpPr>
          <p:cNvPr id="5" name="Rectangle 4"/>
          <p:cNvSpPr/>
          <p:nvPr/>
        </p:nvSpPr>
        <p:spPr>
          <a:xfrm>
            <a:off x="0" y="6488668"/>
            <a:ext cx="9465306" cy="369332"/>
          </a:xfrm>
          <a:prstGeom prst="rect">
            <a:avLst/>
          </a:prstGeom>
        </p:spPr>
        <p:txBody>
          <a:bodyPr wrap="square">
            <a:spAutoFit/>
          </a:bodyPr>
          <a:lstStyle/>
          <a:p>
            <a:r>
              <a:rPr lang="en-US" dirty="0"/>
              <a:t>http://</a:t>
            </a:r>
            <a:r>
              <a:rPr lang="en-US" dirty="0" err="1"/>
              <a:t>www.ploscompbiol.org</a:t>
            </a:r>
            <a:r>
              <a:rPr lang="en-US" dirty="0"/>
              <a:t>/article/info%3Adoi%2F10.1371%2Fjournal.pcbi.1002581</a:t>
            </a:r>
          </a:p>
        </p:txBody>
      </p:sp>
      <p:sp>
        <p:nvSpPr>
          <p:cNvPr id="6" name="TextBox 5"/>
          <p:cNvSpPr txBox="1"/>
          <p:nvPr/>
        </p:nvSpPr>
        <p:spPr>
          <a:xfrm>
            <a:off x="1705780" y="102778"/>
            <a:ext cx="7333188" cy="1077218"/>
          </a:xfrm>
          <a:prstGeom prst="rect">
            <a:avLst/>
          </a:prstGeom>
          <a:solidFill>
            <a:schemeClr val="bg2"/>
          </a:solidFill>
        </p:spPr>
        <p:txBody>
          <a:bodyPr wrap="square" rtlCol="0">
            <a:spAutoFit/>
          </a:bodyPr>
          <a:lstStyle/>
          <a:p>
            <a:r>
              <a:rPr lang="en-US" sz="3200" i="1" dirty="0" smtClean="0"/>
              <a:t>Place field</a:t>
            </a:r>
            <a:r>
              <a:rPr lang="en-US" sz="3200" dirty="0" smtClean="0"/>
              <a:t> = region in space where the firing rates are </a:t>
            </a:r>
            <a:r>
              <a:rPr lang="en-US" sz="3200" b="1" dirty="0" smtClean="0"/>
              <a:t>significantly above baseline</a:t>
            </a:r>
          </a:p>
        </p:txBody>
      </p:sp>
      <p:sp>
        <p:nvSpPr>
          <p:cNvPr id="7" name="TextBox 6"/>
          <p:cNvSpPr txBox="1"/>
          <p:nvPr/>
        </p:nvSpPr>
        <p:spPr>
          <a:xfrm>
            <a:off x="86497" y="5436860"/>
            <a:ext cx="7506729" cy="1077218"/>
          </a:xfrm>
          <a:prstGeom prst="rect">
            <a:avLst/>
          </a:prstGeom>
          <a:solidFill>
            <a:schemeClr val="accent4">
              <a:lumMod val="40000"/>
              <a:lumOff val="60000"/>
            </a:schemeClr>
          </a:solidFill>
        </p:spPr>
        <p:txBody>
          <a:bodyPr wrap="square" rtlCol="0">
            <a:spAutoFit/>
          </a:bodyPr>
          <a:lstStyle/>
          <a:p>
            <a:r>
              <a:rPr lang="en-US" sz="3200" dirty="0" smtClean="0"/>
              <a:t>place cells = neurons in the hippocampus that are involved in spatial navigation</a:t>
            </a:r>
          </a:p>
        </p:txBody>
      </p:sp>
    </p:spTree>
    <p:extLst>
      <p:ext uri="{BB962C8B-B14F-4D97-AF65-F5344CB8AC3E}">
        <p14:creationId xmlns:p14="http://schemas.microsoft.com/office/powerpoint/2010/main" val="2764043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1273" y="1033836"/>
            <a:ext cx="8139951" cy="5486400"/>
          </a:xfrm>
          <a:prstGeom prst="rect">
            <a:avLst/>
          </a:prstGeom>
        </p:spPr>
      </p:pic>
      <p:sp>
        <p:nvSpPr>
          <p:cNvPr id="3" name="Rectangle 2"/>
          <p:cNvSpPr/>
          <p:nvPr/>
        </p:nvSpPr>
        <p:spPr>
          <a:xfrm>
            <a:off x="0" y="6520236"/>
            <a:ext cx="9144000" cy="369332"/>
          </a:xfrm>
          <a:prstGeom prst="rect">
            <a:avLst/>
          </a:prstGeom>
        </p:spPr>
        <p:txBody>
          <a:bodyPr wrap="square">
            <a:spAutoFit/>
          </a:bodyPr>
          <a:lstStyle/>
          <a:p>
            <a:r>
              <a:rPr lang="en-US" dirty="0"/>
              <a:t>http://</a:t>
            </a:r>
            <a:r>
              <a:rPr lang="en-US" dirty="0" err="1"/>
              <a:t>upload.wikimedia.org</a:t>
            </a:r>
            <a:r>
              <a:rPr lang="en-US" dirty="0"/>
              <a:t>/</a:t>
            </a:r>
            <a:r>
              <a:rPr lang="en-US" dirty="0" err="1"/>
              <a:t>wikipedia</a:t>
            </a:r>
            <a:r>
              <a:rPr lang="en-US" dirty="0"/>
              <a:t>/en/5/5e/</a:t>
            </a:r>
            <a:r>
              <a:rPr lang="en-US" dirty="0" err="1"/>
              <a:t>Place_Cell_Spiking_Activity_Example.png</a:t>
            </a:r>
            <a:endParaRPr lang="en-US" dirty="0"/>
          </a:p>
        </p:txBody>
      </p:sp>
      <p:sp>
        <p:nvSpPr>
          <p:cNvPr id="4" name="TextBox 3"/>
          <p:cNvSpPr txBox="1"/>
          <p:nvPr/>
        </p:nvSpPr>
        <p:spPr>
          <a:xfrm>
            <a:off x="183799" y="-41476"/>
            <a:ext cx="8960201" cy="1569660"/>
          </a:xfrm>
          <a:prstGeom prst="rect">
            <a:avLst/>
          </a:prstGeom>
          <a:noFill/>
        </p:spPr>
        <p:txBody>
          <a:bodyPr wrap="square" rtlCol="0">
            <a:spAutoFit/>
          </a:bodyPr>
          <a:lstStyle/>
          <a:p>
            <a:r>
              <a:rPr lang="en-US" sz="3200" dirty="0" smtClean="0"/>
              <a:t>How can the brain understand the spatial environment based only on action potentials (spikes) of place cells?</a:t>
            </a:r>
          </a:p>
        </p:txBody>
      </p:sp>
    </p:spTree>
    <p:extLst>
      <p:ext uri="{BB962C8B-B14F-4D97-AF65-F5344CB8AC3E}">
        <p14:creationId xmlns:p14="http://schemas.microsoft.com/office/powerpoint/2010/main" val="11197424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7684"/>
            <a:ext cx="6948802" cy="6796427"/>
          </a:xfrm>
          <a:prstGeom prst="rect">
            <a:avLst/>
          </a:prstGeom>
        </p:spPr>
      </p:pic>
    </p:spTree>
    <p:extLst>
      <p:ext uri="{BB962C8B-B14F-4D97-AF65-F5344CB8AC3E}">
        <p14:creationId xmlns:p14="http://schemas.microsoft.com/office/powerpoint/2010/main" val="18554164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71482" y="23052"/>
            <a:ext cx="6948802" cy="6796427"/>
          </a:xfrm>
          <a:prstGeom prst="rect">
            <a:avLst/>
          </a:prstGeom>
        </p:spPr>
      </p:pic>
      <p:pic>
        <p:nvPicPr>
          <p:cNvPr id="4" name="Picture 3"/>
          <p:cNvPicPr>
            <a:picLocks noChangeAspect="1"/>
          </p:cNvPicPr>
          <p:nvPr/>
        </p:nvPicPr>
        <p:blipFill rotWithShape="1">
          <a:blip r:embed="rId4"/>
          <a:srcRect l="74465" t="1077" r="18438" b="83840"/>
          <a:stretch/>
        </p:blipFill>
        <p:spPr>
          <a:xfrm>
            <a:off x="5716923" y="768403"/>
            <a:ext cx="599356" cy="691563"/>
          </a:xfrm>
          <a:prstGeom prst="rect">
            <a:avLst/>
          </a:prstGeom>
        </p:spPr>
      </p:pic>
    </p:spTree>
    <p:extLst>
      <p:ext uri="{BB962C8B-B14F-4D97-AF65-F5344CB8AC3E}">
        <p14:creationId xmlns:p14="http://schemas.microsoft.com/office/powerpoint/2010/main" val="37812830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71482" y="23052"/>
            <a:ext cx="6948802" cy="6796427"/>
          </a:xfrm>
          <a:prstGeom prst="rect">
            <a:avLst/>
          </a:prstGeom>
        </p:spPr>
      </p:pic>
      <p:sp>
        <p:nvSpPr>
          <p:cNvPr id="3" name="Oval 2"/>
          <p:cNvSpPr/>
          <p:nvPr/>
        </p:nvSpPr>
        <p:spPr>
          <a:xfrm>
            <a:off x="5369862" y="66723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srcRect l="74465" t="1077" r="18438" b="83840"/>
          <a:stretch/>
        </p:blipFill>
        <p:spPr>
          <a:xfrm>
            <a:off x="5716923" y="768403"/>
            <a:ext cx="599356" cy="691563"/>
          </a:xfrm>
          <a:prstGeom prst="rect">
            <a:avLst/>
          </a:prstGeom>
        </p:spPr>
      </p:pic>
    </p:spTree>
    <p:extLst>
      <p:ext uri="{BB962C8B-B14F-4D97-AF65-F5344CB8AC3E}">
        <p14:creationId xmlns:p14="http://schemas.microsoft.com/office/powerpoint/2010/main" val="31155731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23052"/>
            <a:ext cx="6948802" cy="6796427"/>
          </a:xfrm>
          <a:prstGeom prst="rect">
            <a:avLst/>
          </a:prstGeom>
        </p:spPr>
      </p:pic>
      <p:sp>
        <p:nvSpPr>
          <p:cNvPr id="3" name="Oval 2"/>
          <p:cNvSpPr/>
          <p:nvPr/>
        </p:nvSpPr>
        <p:spPr>
          <a:xfrm>
            <a:off x="5377546" y="63649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srcRect l="74465" t="1077" r="18438" b="83840"/>
          <a:stretch/>
        </p:blipFill>
        <p:spPr>
          <a:xfrm>
            <a:off x="5709880" y="1844166"/>
            <a:ext cx="599356" cy="691563"/>
          </a:xfrm>
          <a:prstGeom prst="rect">
            <a:avLst/>
          </a:prstGeom>
        </p:spPr>
      </p:pic>
      <p:sp>
        <p:nvSpPr>
          <p:cNvPr id="5" name="Oval 4"/>
          <p:cNvSpPr/>
          <p:nvPr/>
        </p:nvSpPr>
        <p:spPr>
          <a:xfrm>
            <a:off x="5493446" y="1636698"/>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55128" y="1290917"/>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365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5613"/>
            <a:ext cx="9144000" cy="5316794"/>
          </a:xfrm>
          <a:prstGeom prst="rect">
            <a:avLst/>
          </a:prstGeom>
        </p:spPr>
      </p:pic>
      <p:sp>
        <p:nvSpPr>
          <p:cNvPr id="3" name="Rectangle 2"/>
          <p:cNvSpPr/>
          <p:nvPr/>
        </p:nvSpPr>
        <p:spPr>
          <a:xfrm>
            <a:off x="1053297" y="289891"/>
            <a:ext cx="6379070" cy="584776"/>
          </a:xfrm>
          <a:prstGeom prst="rect">
            <a:avLst/>
          </a:prstGeom>
        </p:spPr>
        <p:txBody>
          <a:bodyPr wrap="none">
            <a:spAutoFit/>
          </a:bodyPr>
          <a:lstStyle/>
          <a:p>
            <a:r>
              <a:rPr lang="en-US" sz="3200" dirty="0"/>
              <a:t>http://</a:t>
            </a:r>
            <a:r>
              <a:rPr lang="en-US" sz="3200" dirty="0" err="1"/>
              <a:t>bioinformatics.nki.nl</a:t>
            </a:r>
            <a:r>
              <a:rPr lang="en-US" sz="3200" dirty="0"/>
              <a:t>/</a:t>
            </a:r>
            <a:r>
              <a:rPr lang="en-US" sz="3200" dirty="0" err="1"/>
              <a:t>data.php</a:t>
            </a:r>
            <a:endParaRPr lang="en-US" sz="3200" dirty="0"/>
          </a:p>
        </p:txBody>
      </p:sp>
    </p:spTree>
    <p:extLst>
      <p:ext uri="{BB962C8B-B14F-4D97-AF65-F5344CB8AC3E}">
        <p14:creationId xmlns:p14="http://schemas.microsoft.com/office/powerpoint/2010/main" val="34618360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56114" y="15368"/>
            <a:ext cx="6948802" cy="6796427"/>
          </a:xfrm>
          <a:prstGeom prst="rect">
            <a:avLst/>
          </a:prstGeom>
        </p:spPr>
      </p:pic>
      <p:sp>
        <p:nvSpPr>
          <p:cNvPr id="3" name="Oval 2"/>
          <p:cNvSpPr/>
          <p:nvPr/>
        </p:nvSpPr>
        <p:spPr>
          <a:xfrm>
            <a:off x="5385230" y="62881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501130" y="162901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62812" y="1283233"/>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15974" y="244992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24822" y="1859536"/>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srcRect l="74465" t="1077" r="18438" b="83840"/>
          <a:stretch/>
        </p:blipFill>
        <p:spPr>
          <a:xfrm>
            <a:off x="5032408" y="2657390"/>
            <a:ext cx="599356" cy="691563"/>
          </a:xfrm>
          <a:prstGeom prst="rect">
            <a:avLst/>
          </a:prstGeom>
        </p:spPr>
      </p:pic>
    </p:spTree>
    <p:extLst>
      <p:ext uri="{BB962C8B-B14F-4D97-AF65-F5344CB8AC3E}">
        <p14:creationId xmlns:p14="http://schemas.microsoft.com/office/powerpoint/2010/main" val="35556608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56114" y="7684"/>
            <a:ext cx="6948802" cy="6796427"/>
          </a:xfrm>
          <a:prstGeom prst="rect">
            <a:avLst/>
          </a:prstGeom>
        </p:spPr>
      </p:pic>
      <p:sp>
        <p:nvSpPr>
          <p:cNvPr id="3" name="Oval 2"/>
          <p:cNvSpPr/>
          <p:nvPr/>
        </p:nvSpPr>
        <p:spPr>
          <a:xfrm>
            <a:off x="5385230" y="65954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501130" y="165975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62812" y="1313969"/>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15974" y="2480658"/>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24822" y="1890272"/>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907982" y="1903078"/>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a:srcRect l="74465" t="1077" r="18438" b="83840"/>
          <a:stretch/>
        </p:blipFill>
        <p:spPr>
          <a:xfrm>
            <a:off x="4124416" y="2110546"/>
            <a:ext cx="599356" cy="691563"/>
          </a:xfrm>
          <a:prstGeom prst="rect">
            <a:avLst/>
          </a:prstGeom>
        </p:spPr>
      </p:pic>
      <p:sp>
        <p:nvSpPr>
          <p:cNvPr id="4" name="Freeform 3"/>
          <p:cNvSpPr/>
          <p:nvPr/>
        </p:nvSpPr>
        <p:spPr>
          <a:xfrm>
            <a:off x="4694947" y="2535731"/>
            <a:ext cx="852928" cy="576302"/>
          </a:xfrm>
          <a:custGeom>
            <a:avLst/>
            <a:gdLst>
              <a:gd name="connsiteX0" fmla="*/ 852928 w 852928"/>
              <a:gd name="connsiteY0" fmla="*/ 322729 h 576302"/>
              <a:gd name="connsiteX1" fmla="*/ 737667 w 852928"/>
              <a:gd name="connsiteY1" fmla="*/ 391885 h 576302"/>
              <a:gd name="connsiteX2" fmla="*/ 714615 w 852928"/>
              <a:gd name="connsiteY2" fmla="*/ 414937 h 576302"/>
              <a:gd name="connsiteX3" fmla="*/ 691563 w 852928"/>
              <a:gd name="connsiteY3" fmla="*/ 437989 h 576302"/>
              <a:gd name="connsiteX4" fmla="*/ 622407 w 852928"/>
              <a:gd name="connsiteY4" fmla="*/ 553250 h 576302"/>
              <a:gd name="connsiteX5" fmla="*/ 599354 w 852928"/>
              <a:gd name="connsiteY5" fmla="*/ 576302 h 576302"/>
              <a:gd name="connsiteX6" fmla="*/ 322729 w 852928"/>
              <a:gd name="connsiteY6" fmla="*/ 484094 h 576302"/>
              <a:gd name="connsiteX7" fmla="*/ 299677 w 852928"/>
              <a:gd name="connsiteY7" fmla="*/ 461042 h 576302"/>
              <a:gd name="connsiteX8" fmla="*/ 253573 w 852928"/>
              <a:gd name="connsiteY8" fmla="*/ 276625 h 576302"/>
              <a:gd name="connsiteX9" fmla="*/ 207469 w 852928"/>
              <a:gd name="connsiteY9" fmla="*/ 161364 h 576302"/>
              <a:gd name="connsiteX10" fmla="*/ 161364 w 852928"/>
              <a:gd name="connsiteY10" fmla="*/ 138312 h 576302"/>
              <a:gd name="connsiteX11" fmla="*/ 69156 w 852928"/>
              <a:gd name="connsiteY11" fmla="*/ 0 h 576302"/>
              <a:gd name="connsiteX12" fmla="*/ 0 w 852928"/>
              <a:gd name="connsiteY12" fmla="*/ 0 h 5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928" h="576302">
                <a:moveTo>
                  <a:pt x="852928" y="322729"/>
                </a:moveTo>
                <a:cubicBezTo>
                  <a:pt x="763153" y="352654"/>
                  <a:pt x="800953" y="328599"/>
                  <a:pt x="737667" y="391885"/>
                </a:cubicBezTo>
                <a:lnTo>
                  <a:pt x="714615" y="414937"/>
                </a:lnTo>
                <a:lnTo>
                  <a:pt x="691563" y="437989"/>
                </a:lnTo>
                <a:cubicBezTo>
                  <a:pt x="664747" y="491622"/>
                  <a:pt x="664133" y="497616"/>
                  <a:pt x="622407" y="553250"/>
                </a:cubicBezTo>
                <a:cubicBezTo>
                  <a:pt x="615887" y="561944"/>
                  <a:pt x="607038" y="568618"/>
                  <a:pt x="599354" y="576302"/>
                </a:cubicBezTo>
                <a:cubicBezTo>
                  <a:pt x="230301" y="542752"/>
                  <a:pt x="398754" y="636143"/>
                  <a:pt x="322729" y="484094"/>
                </a:cubicBezTo>
                <a:cubicBezTo>
                  <a:pt x="317869" y="474374"/>
                  <a:pt x="307361" y="468726"/>
                  <a:pt x="299677" y="461042"/>
                </a:cubicBezTo>
                <a:cubicBezTo>
                  <a:pt x="256718" y="203287"/>
                  <a:pt x="303807" y="402212"/>
                  <a:pt x="253573" y="276625"/>
                </a:cubicBezTo>
                <a:cubicBezTo>
                  <a:pt x="247572" y="261621"/>
                  <a:pt x="225490" y="179384"/>
                  <a:pt x="207469" y="161364"/>
                </a:cubicBezTo>
                <a:cubicBezTo>
                  <a:pt x="195319" y="149214"/>
                  <a:pt x="176732" y="145996"/>
                  <a:pt x="161364" y="138312"/>
                </a:cubicBezTo>
                <a:cubicBezTo>
                  <a:pt x="161199" y="137982"/>
                  <a:pt x="104357" y="0"/>
                  <a:pt x="69156" y="0"/>
                </a:cubicBezTo>
                <a:lnTo>
                  <a:pt x="0"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8113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56114" y="7684"/>
            <a:ext cx="6948802" cy="6796427"/>
          </a:xfrm>
          <a:prstGeom prst="rect">
            <a:avLst/>
          </a:prstGeom>
        </p:spPr>
      </p:pic>
      <p:sp>
        <p:nvSpPr>
          <p:cNvPr id="3" name="Oval 2"/>
          <p:cNvSpPr/>
          <p:nvPr/>
        </p:nvSpPr>
        <p:spPr>
          <a:xfrm>
            <a:off x="5385230" y="62112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501130" y="162133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62812" y="1275549"/>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15974" y="2442238"/>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24822" y="1851852"/>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907982" y="1864658"/>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4694947" y="2497311"/>
            <a:ext cx="852928" cy="576302"/>
          </a:xfrm>
          <a:custGeom>
            <a:avLst/>
            <a:gdLst>
              <a:gd name="connsiteX0" fmla="*/ 852928 w 852928"/>
              <a:gd name="connsiteY0" fmla="*/ 322729 h 576302"/>
              <a:gd name="connsiteX1" fmla="*/ 737667 w 852928"/>
              <a:gd name="connsiteY1" fmla="*/ 391885 h 576302"/>
              <a:gd name="connsiteX2" fmla="*/ 714615 w 852928"/>
              <a:gd name="connsiteY2" fmla="*/ 414937 h 576302"/>
              <a:gd name="connsiteX3" fmla="*/ 691563 w 852928"/>
              <a:gd name="connsiteY3" fmla="*/ 437989 h 576302"/>
              <a:gd name="connsiteX4" fmla="*/ 622407 w 852928"/>
              <a:gd name="connsiteY4" fmla="*/ 553250 h 576302"/>
              <a:gd name="connsiteX5" fmla="*/ 599354 w 852928"/>
              <a:gd name="connsiteY5" fmla="*/ 576302 h 576302"/>
              <a:gd name="connsiteX6" fmla="*/ 322729 w 852928"/>
              <a:gd name="connsiteY6" fmla="*/ 484094 h 576302"/>
              <a:gd name="connsiteX7" fmla="*/ 299677 w 852928"/>
              <a:gd name="connsiteY7" fmla="*/ 461042 h 576302"/>
              <a:gd name="connsiteX8" fmla="*/ 253573 w 852928"/>
              <a:gd name="connsiteY8" fmla="*/ 276625 h 576302"/>
              <a:gd name="connsiteX9" fmla="*/ 207469 w 852928"/>
              <a:gd name="connsiteY9" fmla="*/ 161364 h 576302"/>
              <a:gd name="connsiteX10" fmla="*/ 161364 w 852928"/>
              <a:gd name="connsiteY10" fmla="*/ 138312 h 576302"/>
              <a:gd name="connsiteX11" fmla="*/ 69156 w 852928"/>
              <a:gd name="connsiteY11" fmla="*/ 0 h 576302"/>
              <a:gd name="connsiteX12" fmla="*/ 0 w 852928"/>
              <a:gd name="connsiteY12" fmla="*/ 0 h 5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928" h="576302">
                <a:moveTo>
                  <a:pt x="852928" y="322729"/>
                </a:moveTo>
                <a:cubicBezTo>
                  <a:pt x="763153" y="352654"/>
                  <a:pt x="800953" y="328599"/>
                  <a:pt x="737667" y="391885"/>
                </a:cubicBezTo>
                <a:lnTo>
                  <a:pt x="714615" y="414937"/>
                </a:lnTo>
                <a:lnTo>
                  <a:pt x="691563" y="437989"/>
                </a:lnTo>
                <a:cubicBezTo>
                  <a:pt x="664747" y="491622"/>
                  <a:pt x="664133" y="497616"/>
                  <a:pt x="622407" y="553250"/>
                </a:cubicBezTo>
                <a:cubicBezTo>
                  <a:pt x="615887" y="561944"/>
                  <a:pt x="607038" y="568618"/>
                  <a:pt x="599354" y="576302"/>
                </a:cubicBezTo>
                <a:cubicBezTo>
                  <a:pt x="230301" y="542752"/>
                  <a:pt x="398754" y="636143"/>
                  <a:pt x="322729" y="484094"/>
                </a:cubicBezTo>
                <a:cubicBezTo>
                  <a:pt x="317869" y="474374"/>
                  <a:pt x="307361" y="468726"/>
                  <a:pt x="299677" y="461042"/>
                </a:cubicBezTo>
                <a:cubicBezTo>
                  <a:pt x="256718" y="203287"/>
                  <a:pt x="303807" y="402212"/>
                  <a:pt x="253573" y="276625"/>
                </a:cubicBezTo>
                <a:cubicBezTo>
                  <a:pt x="247572" y="261621"/>
                  <a:pt x="225490" y="179384"/>
                  <a:pt x="207469" y="161364"/>
                </a:cubicBezTo>
                <a:cubicBezTo>
                  <a:pt x="195319" y="149214"/>
                  <a:pt x="176732" y="145996"/>
                  <a:pt x="161364" y="138312"/>
                </a:cubicBezTo>
                <a:cubicBezTo>
                  <a:pt x="161199" y="137982"/>
                  <a:pt x="104357" y="0"/>
                  <a:pt x="69156" y="0"/>
                </a:cubicBezTo>
                <a:lnTo>
                  <a:pt x="0"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60382" y="117950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4"/>
          <a:srcRect l="74465" t="1077" r="18438" b="83840"/>
          <a:stretch/>
        </p:blipFill>
        <p:spPr>
          <a:xfrm>
            <a:off x="4276816" y="1386970"/>
            <a:ext cx="599356" cy="691563"/>
          </a:xfrm>
          <a:prstGeom prst="rect">
            <a:avLst/>
          </a:prstGeom>
        </p:spPr>
      </p:pic>
      <p:sp>
        <p:nvSpPr>
          <p:cNvPr id="6" name="Freeform 5"/>
          <p:cNvSpPr/>
          <p:nvPr/>
        </p:nvSpPr>
        <p:spPr>
          <a:xfrm>
            <a:off x="4256957" y="2036269"/>
            <a:ext cx="461042" cy="487588"/>
          </a:xfrm>
          <a:custGeom>
            <a:avLst/>
            <a:gdLst>
              <a:gd name="connsiteX0" fmla="*/ 461042 w 461042"/>
              <a:gd name="connsiteY0" fmla="*/ 484094 h 487588"/>
              <a:gd name="connsiteX1" fmla="*/ 414938 w 461042"/>
              <a:gd name="connsiteY1" fmla="*/ 461042 h 487588"/>
              <a:gd name="connsiteX2" fmla="*/ 368833 w 461042"/>
              <a:gd name="connsiteY2" fmla="*/ 414937 h 487588"/>
              <a:gd name="connsiteX3" fmla="*/ 322729 w 461042"/>
              <a:gd name="connsiteY3" fmla="*/ 437989 h 487588"/>
              <a:gd name="connsiteX4" fmla="*/ 299677 w 461042"/>
              <a:gd name="connsiteY4" fmla="*/ 484094 h 487588"/>
              <a:gd name="connsiteX5" fmla="*/ 345781 w 461042"/>
              <a:gd name="connsiteY5" fmla="*/ 322729 h 487588"/>
              <a:gd name="connsiteX6" fmla="*/ 322729 w 461042"/>
              <a:gd name="connsiteY6" fmla="*/ 184416 h 487588"/>
              <a:gd name="connsiteX7" fmla="*/ 207469 w 461042"/>
              <a:gd name="connsiteY7" fmla="*/ 253573 h 487588"/>
              <a:gd name="connsiteX8" fmla="*/ 184417 w 461042"/>
              <a:gd name="connsiteY8" fmla="*/ 299677 h 487588"/>
              <a:gd name="connsiteX9" fmla="*/ 138312 w 461042"/>
              <a:gd name="connsiteY9" fmla="*/ 322729 h 487588"/>
              <a:gd name="connsiteX10" fmla="*/ 23052 w 461042"/>
              <a:gd name="connsiteY10" fmla="*/ 368833 h 487588"/>
              <a:gd name="connsiteX11" fmla="*/ 0 w 461042"/>
              <a:gd name="connsiteY11" fmla="*/ 345781 h 487588"/>
              <a:gd name="connsiteX12" fmla="*/ 23052 w 461042"/>
              <a:gd name="connsiteY12" fmla="*/ 299677 h 487588"/>
              <a:gd name="connsiteX13" fmla="*/ 46104 w 461042"/>
              <a:gd name="connsiteY13" fmla="*/ 230521 h 487588"/>
              <a:gd name="connsiteX14" fmla="*/ 115260 w 461042"/>
              <a:gd name="connsiteY14" fmla="*/ 161364 h 487588"/>
              <a:gd name="connsiteX15" fmla="*/ 161365 w 461042"/>
              <a:gd name="connsiteY15" fmla="*/ 115260 h 487588"/>
              <a:gd name="connsiteX16" fmla="*/ 184417 w 461042"/>
              <a:gd name="connsiteY16" fmla="*/ 92208 h 487588"/>
              <a:gd name="connsiteX17" fmla="*/ 253573 w 461042"/>
              <a:gd name="connsiteY17" fmla="*/ 46104 h 487588"/>
              <a:gd name="connsiteX18" fmla="*/ 276625 w 461042"/>
              <a:gd name="connsiteY18" fmla="*/ 0 h 4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1042" h="487588">
                <a:moveTo>
                  <a:pt x="461042" y="484094"/>
                </a:moveTo>
                <a:cubicBezTo>
                  <a:pt x="445674" y="476410"/>
                  <a:pt x="428684" y="471351"/>
                  <a:pt x="414938" y="461042"/>
                </a:cubicBezTo>
                <a:cubicBezTo>
                  <a:pt x="397551" y="448002"/>
                  <a:pt x="368833" y="414937"/>
                  <a:pt x="368833" y="414937"/>
                </a:cubicBezTo>
                <a:cubicBezTo>
                  <a:pt x="353465" y="422621"/>
                  <a:pt x="334878" y="425839"/>
                  <a:pt x="322729" y="437989"/>
                </a:cubicBezTo>
                <a:cubicBezTo>
                  <a:pt x="310579" y="450139"/>
                  <a:pt x="299677" y="501276"/>
                  <a:pt x="299677" y="484094"/>
                </a:cubicBezTo>
                <a:cubicBezTo>
                  <a:pt x="299677" y="455147"/>
                  <a:pt x="334910" y="355342"/>
                  <a:pt x="345781" y="322729"/>
                </a:cubicBezTo>
                <a:cubicBezTo>
                  <a:pt x="338097" y="276625"/>
                  <a:pt x="359227" y="213614"/>
                  <a:pt x="322729" y="184416"/>
                </a:cubicBezTo>
                <a:cubicBezTo>
                  <a:pt x="310965" y="175005"/>
                  <a:pt x="226308" y="225314"/>
                  <a:pt x="207469" y="253573"/>
                </a:cubicBezTo>
                <a:cubicBezTo>
                  <a:pt x="197938" y="267869"/>
                  <a:pt x="196567" y="287528"/>
                  <a:pt x="184417" y="299677"/>
                </a:cubicBezTo>
                <a:cubicBezTo>
                  <a:pt x="172267" y="311827"/>
                  <a:pt x="153680" y="315045"/>
                  <a:pt x="138312" y="322729"/>
                </a:cubicBezTo>
                <a:cubicBezTo>
                  <a:pt x="101668" y="359373"/>
                  <a:pt x="100115" y="368833"/>
                  <a:pt x="23052" y="368833"/>
                </a:cubicBezTo>
                <a:cubicBezTo>
                  <a:pt x="12185" y="368833"/>
                  <a:pt x="7684" y="353465"/>
                  <a:pt x="0" y="345781"/>
                </a:cubicBezTo>
                <a:cubicBezTo>
                  <a:pt x="7684" y="330413"/>
                  <a:pt x="16671" y="315630"/>
                  <a:pt x="23052" y="299677"/>
                </a:cubicBezTo>
                <a:cubicBezTo>
                  <a:pt x="32076" y="277116"/>
                  <a:pt x="32625" y="250739"/>
                  <a:pt x="46104" y="230521"/>
                </a:cubicBezTo>
                <a:cubicBezTo>
                  <a:pt x="64188" y="203396"/>
                  <a:pt x="92208" y="184416"/>
                  <a:pt x="115260" y="161364"/>
                </a:cubicBezTo>
                <a:lnTo>
                  <a:pt x="161365" y="115260"/>
                </a:lnTo>
                <a:cubicBezTo>
                  <a:pt x="169049" y="107576"/>
                  <a:pt x="174697" y="97068"/>
                  <a:pt x="184417" y="92208"/>
                </a:cubicBezTo>
                <a:cubicBezTo>
                  <a:pt x="212411" y="78211"/>
                  <a:pt x="235972" y="72505"/>
                  <a:pt x="253573" y="46104"/>
                </a:cubicBezTo>
                <a:cubicBezTo>
                  <a:pt x="263104" y="31808"/>
                  <a:pt x="276625" y="0"/>
                  <a:pt x="276625"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5689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15368"/>
            <a:ext cx="6948802" cy="6796427"/>
          </a:xfrm>
          <a:prstGeom prst="rect">
            <a:avLst/>
          </a:prstGeom>
        </p:spPr>
      </p:pic>
      <p:sp>
        <p:nvSpPr>
          <p:cNvPr id="3" name="Oval 2"/>
          <p:cNvSpPr/>
          <p:nvPr/>
        </p:nvSpPr>
        <p:spPr>
          <a:xfrm>
            <a:off x="5377546" y="62881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2901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55128" y="1283233"/>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4992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17138" y="1859536"/>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900298" y="187234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4687263" y="2504995"/>
            <a:ext cx="852928" cy="576302"/>
          </a:xfrm>
          <a:custGeom>
            <a:avLst/>
            <a:gdLst>
              <a:gd name="connsiteX0" fmla="*/ 852928 w 852928"/>
              <a:gd name="connsiteY0" fmla="*/ 322729 h 576302"/>
              <a:gd name="connsiteX1" fmla="*/ 737667 w 852928"/>
              <a:gd name="connsiteY1" fmla="*/ 391885 h 576302"/>
              <a:gd name="connsiteX2" fmla="*/ 714615 w 852928"/>
              <a:gd name="connsiteY2" fmla="*/ 414937 h 576302"/>
              <a:gd name="connsiteX3" fmla="*/ 691563 w 852928"/>
              <a:gd name="connsiteY3" fmla="*/ 437989 h 576302"/>
              <a:gd name="connsiteX4" fmla="*/ 622407 w 852928"/>
              <a:gd name="connsiteY4" fmla="*/ 553250 h 576302"/>
              <a:gd name="connsiteX5" fmla="*/ 599354 w 852928"/>
              <a:gd name="connsiteY5" fmla="*/ 576302 h 576302"/>
              <a:gd name="connsiteX6" fmla="*/ 322729 w 852928"/>
              <a:gd name="connsiteY6" fmla="*/ 484094 h 576302"/>
              <a:gd name="connsiteX7" fmla="*/ 299677 w 852928"/>
              <a:gd name="connsiteY7" fmla="*/ 461042 h 576302"/>
              <a:gd name="connsiteX8" fmla="*/ 253573 w 852928"/>
              <a:gd name="connsiteY8" fmla="*/ 276625 h 576302"/>
              <a:gd name="connsiteX9" fmla="*/ 207469 w 852928"/>
              <a:gd name="connsiteY9" fmla="*/ 161364 h 576302"/>
              <a:gd name="connsiteX10" fmla="*/ 161364 w 852928"/>
              <a:gd name="connsiteY10" fmla="*/ 138312 h 576302"/>
              <a:gd name="connsiteX11" fmla="*/ 69156 w 852928"/>
              <a:gd name="connsiteY11" fmla="*/ 0 h 576302"/>
              <a:gd name="connsiteX12" fmla="*/ 0 w 852928"/>
              <a:gd name="connsiteY12" fmla="*/ 0 h 5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928" h="576302">
                <a:moveTo>
                  <a:pt x="852928" y="322729"/>
                </a:moveTo>
                <a:cubicBezTo>
                  <a:pt x="763153" y="352654"/>
                  <a:pt x="800953" y="328599"/>
                  <a:pt x="737667" y="391885"/>
                </a:cubicBezTo>
                <a:lnTo>
                  <a:pt x="714615" y="414937"/>
                </a:lnTo>
                <a:lnTo>
                  <a:pt x="691563" y="437989"/>
                </a:lnTo>
                <a:cubicBezTo>
                  <a:pt x="664747" y="491622"/>
                  <a:pt x="664133" y="497616"/>
                  <a:pt x="622407" y="553250"/>
                </a:cubicBezTo>
                <a:cubicBezTo>
                  <a:pt x="615887" y="561944"/>
                  <a:pt x="607038" y="568618"/>
                  <a:pt x="599354" y="576302"/>
                </a:cubicBezTo>
                <a:cubicBezTo>
                  <a:pt x="230301" y="542752"/>
                  <a:pt x="398754" y="636143"/>
                  <a:pt x="322729" y="484094"/>
                </a:cubicBezTo>
                <a:cubicBezTo>
                  <a:pt x="317869" y="474374"/>
                  <a:pt x="307361" y="468726"/>
                  <a:pt x="299677" y="461042"/>
                </a:cubicBezTo>
                <a:cubicBezTo>
                  <a:pt x="256718" y="203287"/>
                  <a:pt x="303807" y="402212"/>
                  <a:pt x="253573" y="276625"/>
                </a:cubicBezTo>
                <a:cubicBezTo>
                  <a:pt x="247572" y="261621"/>
                  <a:pt x="225490" y="179384"/>
                  <a:pt x="207469" y="161364"/>
                </a:cubicBezTo>
                <a:cubicBezTo>
                  <a:pt x="195319" y="149214"/>
                  <a:pt x="176732" y="145996"/>
                  <a:pt x="161364" y="138312"/>
                </a:cubicBezTo>
                <a:cubicBezTo>
                  <a:pt x="161199" y="137982"/>
                  <a:pt x="104357" y="0"/>
                  <a:pt x="69156" y="0"/>
                </a:cubicBezTo>
                <a:lnTo>
                  <a:pt x="0"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18718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249273" y="2043953"/>
            <a:ext cx="461042" cy="487588"/>
          </a:xfrm>
          <a:custGeom>
            <a:avLst/>
            <a:gdLst>
              <a:gd name="connsiteX0" fmla="*/ 461042 w 461042"/>
              <a:gd name="connsiteY0" fmla="*/ 484094 h 487588"/>
              <a:gd name="connsiteX1" fmla="*/ 414938 w 461042"/>
              <a:gd name="connsiteY1" fmla="*/ 461042 h 487588"/>
              <a:gd name="connsiteX2" fmla="*/ 368833 w 461042"/>
              <a:gd name="connsiteY2" fmla="*/ 414937 h 487588"/>
              <a:gd name="connsiteX3" fmla="*/ 322729 w 461042"/>
              <a:gd name="connsiteY3" fmla="*/ 437989 h 487588"/>
              <a:gd name="connsiteX4" fmla="*/ 299677 w 461042"/>
              <a:gd name="connsiteY4" fmla="*/ 484094 h 487588"/>
              <a:gd name="connsiteX5" fmla="*/ 345781 w 461042"/>
              <a:gd name="connsiteY5" fmla="*/ 322729 h 487588"/>
              <a:gd name="connsiteX6" fmla="*/ 322729 w 461042"/>
              <a:gd name="connsiteY6" fmla="*/ 184416 h 487588"/>
              <a:gd name="connsiteX7" fmla="*/ 207469 w 461042"/>
              <a:gd name="connsiteY7" fmla="*/ 253573 h 487588"/>
              <a:gd name="connsiteX8" fmla="*/ 184417 w 461042"/>
              <a:gd name="connsiteY8" fmla="*/ 299677 h 487588"/>
              <a:gd name="connsiteX9" fmla="*/ 138312 w 461042"/>
              <a:gd name="connsiteY9" fmla="*/ 322729 h 487588"/>
              <a:gd name="connsiteX10" fmla="*/ 23052 w 461042"/>
              <a:gd name="connsiteY10" fmla="*/ 368833 h 487588"/>
              <a:gd name="connsiteX11" fmla="*/ 0 w 461042"/>
              <a:gd name="connsiteY11" fmla="*/ 345781 h 487588"/>
              <a:gd name="connsiteX12" fmla="*/ 23052 w 461042"/>
              <a:gd name="connsiteY12" fmla="*/ 299677 h 487588"/>
              <a:gd name="connsiteX13" fmla="*/ 46104 w 461042"/>
              <a:gd name="connsiteY13" fmla="*/ 230521 h 487588"/>
              <a:gd name="connsiteX14" fmla="*/ 115260 w 461042"/>
              <a:gd name="connsiteY14" fmla="*/ 161364 h 487588"/>
              <a:gd name="connsiteX15" fmla="*/ 161365 w 461042"/>
              <a:gd name="connsiteY15" fmla="*/ 115260 h 487588"/>
              <a:gd name="connsiteX16" fmla="*/ 184417 w 461042"/>
              <a:gd name="connsiteY16" fmla="*/ 92208 h 487588"/>
              <a:gd name="connsiteX17" fmla="*/ 253573 w 461042"/>
              <a:gd name="connsiteY17" fmla="*/ 46104 h 487588"/>
              <a:gd name="connsiteX18" fmla="*/ 276625 w 461042"/>
              <a:gd name="connsiteY18" fmla="*/ 0 h 4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1042" h="487588">
                <a:moveTo>
                  <a:pt x="461042" y="484094"/>
                </a:moveTo>
                <a:cubicBezTo>
                  <a:pt x="445674" y="476410"/>
                  <a:pt x="428684" y="471351"/>
                  <a:pt x="414938" y="461042"/>
                </a:cubicBezTo>
                <a:cubicBezTo>
                  <a:pt x="397551" y="448002"/>
                  <a:pt x="368833" y="414937"/>
                  <a:pt x="368833" y="414937"/>
                </a:cubicBezTo>
                <a:cubicBezTo>
                  <a:pt x="353465" y="422621"/>
                  <a:pt x="334878" y="425839"/>
                  <a:pt x="322729" y="437989"/>
                </a:cubicBezTo>
                <a:cubicBezTo>
                  <a:pt x="310579" y="450139"/>
                  <a:pt x="299677" y="501276"/>
                  <a:pt x="299677" y="484094"/>
                </a:cubicBezTo>
                <a:cubicBezTo>
                  <a:pt x="299677" y="455147"/>
                  <a:pt x="334910" y="355342"/>
                  <a:pt x="345781" y="322729"/>
                </a:cubicBezTo>
                <a:cubicBezTo>
                  <a:pt x="338097" y="276625"/>
                  <a:pt x="359227" y="213614"/>
                  <a:pt x="322729" y="184416"/>
                </a:cubicBezTo>
                <a:cubicBezTo>
                  <a:pt x="310965" y="175005"/>
                  <a:pt x="226308" y="225314"/>
                  <a:pt x="207469" y="253573"/>
                </a:cubicBezTo>
                <a:cubicBezTo>
                  <a:pt x="197938" y="267869"/>
                  <a:pt x="196567" y="287528"/>
                  <a:pt x="184417" y="299677"/>
                </a:cubicBezTo>
                <a:cubicBezTo>
                  <a:pt x="172267" y="311827"/>
                  <a:pt x="153680" y="315045"/>
                  <a:pt x="138312" y="322729"/>
                </a:cubicBezTo>
                <a:cubicBezTo>
                  <a:pt x="101668" y="359373"/>
                  <a:pt x="100115" y="368833"/>
                  <a:pt x="23052" y="368833"/>
                </a:cubicBezTo>
                <a:cubicBezTo>
                  <a:pt x="12185" y="368833"/>
                  <a:pt x="7684" y="353465"/>
                  <a:pt x="0" y="345781"/>
                </a:cubicBezTo>
                <a:cubicBezTo>
                  <a:pt x="7684" y="330413"/>
                  <a:pt x="16671" y="315630"/>
                  <a:pt x="23052" y="299677"/>
                </a:cubicBezTo>
                <a:cubicBezTo>
                  <a:pt x="32076" y="277116"/>
                  <a:pt x="32625" y="250739"/>
                  <a:pt x="46104" y="230521"/>
                </a:cubicBezTo>
                <a:cubicBezTo>
                  <a:pt x="64188" y="203396"/>
                  <a:pt x="92208" y="184416"/>
                  <a:pt x="115260" y="161364"/>
                </a:cubicBezTo>
                <a:lnTo>
                  <a:pt x="161365" y="115260"/>
                </a:lnTo>
                <a:cubicBezTo>
                  <a:pt x="169049" y="107576"/>
                  <a:pt x="174697" y="97068"/>
                  <a:pt x="184417" y="92208"/>
                </a:cubicBezTo>
                <a:cubicBezTo>
                  <a:pt x="212411" y="78211"/>
                  <a:pt x="235972" y="72505"/>
                  <a:pt x="253573" y="46104"/>
                </a:cubicBezTo>
                <a:cubicBezTo>
                  <a:pt x="263104" y="31808"/>
                  <a:pt x="276625" y="0"/>
                  <a:pt x="276625"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0203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4"/>
          <a:srcRect l="74465" t="1077" r="18438" b="83840"/>
          <a:stretch/>
        </p:blipFill>
        <p:spPr>
          <a:xfrm>
            <a:off x="4682788" y="709498"/>
            <a:ext cx="599356" cy="691563"/>
          </a:xfrm>
          <a:prstGeom prst="rect">
            <a:avLst/>
          </a:prstGeom>
        </p:spPr>
      </p:pic>
      <p:sp>
        <p:nvSpPr>
          <p:cNvPr id="8" name="Freeform 7"/>
          <p:cNvSpPr/>
          <p:nvPr/>
        </p:nvSpPr>
        <p:spPr>
          <a:xfrm>
            <a:off x="4502846" y="1325922"/>
            <a:ext cx="391886" cy="787187"/>
          </a:xfrm>
          <a:custGeom>
            <a:avLst/>
            <a:gdLst>
              <a:gd name="connsiteX0" fmla="*/ 0 w 391886"/>
              <a:gd name="connsiteY0" fmla="*/ 787187 h 787187"/>
              <a:gd name="connsiteX1" fmla="*/ 69156 w 391886"/>
              <a:gd name="connsiteY1" fmla="*/ 694978 h 787187"/>
              <a:gd name="connsiteX2" fmla="*/ 92208 w 391886"/>
              <a:gd name="connsiteY2" fmla="*/ 648874 h 787187"/>
              <a:gd name="connsiteX3" fmla="*/ 161365 w 391886"/>
              <a:gd name="connsiteY3" fmla="*/ 602770 h 787187"/>
              <a:gd name="connsiteX4" fmla="*/ 253573 w 391886"/>
              <a:gd name="connsiteY4" fmla="*/ 487510 h 787187"/>
              <a:gd name="connsiteX5" fmla="*/ 276625 w 391886"/>
              <a:gd name="connsiteY5" fmla="*/ 464457 h 787187"/>
              <a:gd name="connsiteX6" fmla="*/ 299677 w 391886"/>
              <a:gd name="connsiteY6" fmla="*/ 395301 h 787187"/>
              <a:gd name="connsiteX7" fmla="*/ 322729 w 391886"/>
              <a:gd name="connsiteY7" fmla="*/ 372249 h 787187"/>
              <a:gd name="connsiteX8" fmla="*/ 345781 w 391886"/>
              <a:gd name="connsiteY8" fmla="*/ 280041 h 787187"/>
              <a:gd name="connsiteX9" fmla="*/ 391886 w 391886"/>
              <a:gd name="connsiteY9" fmla="*/ 187832 h 787187"/>
              <a:gd name="connsiteX10" fmla="*/ 368834 w 391886"/>
              <a:gd name="connsiteY10" fmla="*/ 26468 h 787187"/>
              <a:gd name="connsiteX11" fmla="*/ 345781 w 391886"/>
              <a:gd name="connsiteY11" fmla="*/ 3415 h 787187"/>
              <a:gd name="connsiteX12" fmla="*/ 368834 w 391886"/>
              <a:gd name="connsiteY12" fmla="*/ 3415 h 78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886" h="787187">
                <a:moveTo>
                  <a:pt x="0" y="787187"/>
                </a:moveTo>
                <a:cubicBezTo>
                  <a:pt x="55798" y="675591"/>
                  <a:pt x="-18224" y="811486"/>
                  <a:pt x="69156" y="694978"/>
                </a:cubicBezTo>
                <a:cubicBezTo>
                  <a:pt x="79465" y="681232"/>
                  <a:pt x="82677" y="663170"/>
                  <a:pt x="92208" y="648874"/>
                </a:cubicBezTo>
                <a:cubicBezTo>
                  <a:pt x="109809" y="622472"/>
                  <a:pt x="133370" y="616767"/>
                  <a:pt x="161365" y="602770"/>
                </a:cubicBezTo>
                <a:cubicBezTo>
                  <a:pt x="198997" y="527506"/>
                  <a:pt x="172267" y="568817"/>
                  <a:pt x="253573" y="487510"/>
                </a:cubicBezTo>
                <a:lnTo>
                  <a:pt x="276625" y="464457"/>
                </a:lnTo>
                <a:cubicBezTo>
                  <a:pt x="284309" y="441405"/>
                  <a:pt x="288810" y="417035"/>
                  <a:pt x="299677" y="395301"/>
                </a:cubicBezTo>
                <a:cubicBezTo>
                  <a:pt x="304537" y="385581"/>
                  <a:pt x="318693" y="382339"/>
                  <a:pt x="322729" y="372249"/>
                </a:cubicBezTo>
                <a:cubicBezTo>
                  <a:pt x="334495" y="342833"/>
                  <a:pt x="334657" y="309706"/>
                  <a:pt x="345781" y="280041"/>
                </a:cubicBezTo>
                <a:cubicBezTo>
                  <a:pt x="357847" y="247865"/>
                  <a:pt x="391886" y="187832"/>
                  <a:pt x="391886" y="187832"/>
                </a:cubicBezTo>
                <a:cubicBezTo>
                  <a:pt x="384202" y="134044"/>
                  <a:pt x="382012" y="79180"/>
                  <a:pt x="368834" y="26468"/>
                </a:cubicBezTo>
                <a:cubicBezTo>
                  <a:pt x="366198" y="15925"/>
                  <a:pt x="345781" y="14282"/>
                  <a:pt x="345781" y="3415"/>
                </a:cubicBezTo>
                <a:cubicBezTo>
                  <a:pt x="345781" y="-4269"/>
                  <a:pt x="361150" y="3415"/>
                  <a:pt x="368834" y="3415"/>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6573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15368"/>
            <a:ext cx="6948802" cy="6796427"/>
          </a:xfrm>
          <a:prstGeom prst="rect">
            <a:avLst/>
          </a:prstGeom>
        </p:spPr>
      </p:pic>
      <p:sp>
        <p:nvSpPr>
          <p:cNvPr id="3" name="Oval 2"/>
          <p:cNvSpPr/>
          <p:nvPr/>
        </p:nvSpPr>
        <p:spPr>
          <a:xfrm>
            <a:off x="5377546" y="62881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2901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55128" y="1283233"/>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4992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17138" y="1859536"/>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900298" y="187234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4687263" y="2504995"/>
            <a:ext cx="852928" cy="576302"/>
          </a:xfrm>
          <a:custGeom>
            <a:avLst/>
            <a:gdLst>
              <a:gd name="connsiteX0" fmla="*/ 852928 w 852928"/>
              <a:gd name="connsiteY0" fmla="*/ 322729 h 576302"/>
              <a:gd name="connsiteX1" fmla="*/ 737667 w 852928"/>
              <a:gd name="connsiteY1" fmla="*/ 391885 h 576302"/>
              <a:gd name="connsiteX2" fmla="*/ 714615 w 852928"/>
              <a:gd name="connsiteY2" fmla="*/ 414937 h 576302"/>
              <a:gd name="connsiteX3" fmla="*/ 691563 w 852928"/>
              <a:gd name="connsiteY3" fmla="*/ 437989 h 576302"/>
              <a:gd name="connsiteX4" fmla="*/ 622407 w 852928"/>
              <a:gd name="connsiteY4" fmla="*/ 553250 h 576302"/>
              <a:gd name="connsiteX5" fmla="*/ 599354 w 852928"/>
              <a:gd name="connsiteY5" fmla="*/ 576302 h 576302"/>
              <a:gd name="connsiteX6" fmla="*/ 322729 w 852928"/>
              <a:gd name="connsiteY6" fmla="*/ 484094 h 576302"/>
              <a:gd name="connsiteX7" fmla="*/ 299677 w 852928"/>
              <a:gd name="connsiteY7" fmla="*/ 461042 h 576302"/>
              <a:gd name="connsiteX8" fmla="*/ 253573 w 852928"/>
              <a:gd name="connsiteY8" fmla="*/ 276625 h 576302"/>
              <a:gd name="connsiteX9" fmla="*/ 207469 w 852928"/>
              <a:gd name="connsiteY9" fmla="*/ 161364 h 576302"/>
              <a:gd name="connsiteX10" fmla="*/ 161364 w 852928"/>
              <a:gd name="connsiteY10" fmla="*/ 138312 h 576302"/>
              <a:gd name="connsiteX11" fmla="*/ 69156 w 852928"/>
              <a:gd name="connsiteY11" fmla="*/ 0 h 576302"/>
              <a:gd name="connsiteX12" fmla="*/ 0 w 852928"/>
              <a:gd name="connsiteY12" fmla="*/ 0 h 5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928" h="576302">
                <a:moveTo>
                  <a:pt x="852928" y="322729"/>
                </a:moveTo>
                <a:cubicBezTo>
                  <a:pt x="763153" y="352654"/>
                  <a:pt x="800953" y="328599"/>
                  <a:pt x="737667" y="391885"/>
                </a:cubicBezTo>
                <a:lnTo>
                  <a:pt x="714615" y="414937"/>
                </a:lnTo>
                <a:lnTo>
                  <a:pt x="691563" y="437989"/>
                </a:lnTo>
                <a:cubicBezTo>
                  <a:pt x="664747" y="491622"/>
                  <a:pt x="664133" y="497616"/>
                  <a:pt x="622407" y="553250"/>
                </a:cubicBezTo>
                <a:cubicBezTo>
                  <a:pt x="615887" y="561944"/>
                  <a:pt x="607038" y="568618"/>
                  <a:pt x="599354" y="576302"/>
                </a:cubicBezTo>
                <a:cubicBezTo>
                  <a:pt x="230301" y="542752"/>
                  <a:pt x="398754" y="636143"/>
                  <a:pt x="322729" y="484094"/>
                </a:cubicBezTo>
                <a:cubicBezTo>
                  <a:pt x="317869" y="474374"/>
                  <a:pt x="307361" y="468726"/>
                  <a:pt x="299677" y="461042"/>
                </a:cubicBezTo>
                <a:cubicBezTo>
                  <a:pt x="256718" y="203287"/>
                  <a:pt x="303807" y="402212"/>
                  <a:pt x="253573" y="276625"/>
                </a:cubicBezTo>
                <a:cubicBezTo>
                  <a:pt x="247572" y="261621"/>
                  <a:pt x="225490" y="179384"/>
                  <a:pt x="207469" y="161364"/>
                </a:cubicBezTo>
                <a:cubicBezTo>
                  <a:pt x="195319" y="149214"/>
                  <a:pt x="176732" y="145996"/>
                  <a:pt x="161364" y="138312"/>
                </a:cubicBezTo>
                <a:cubicBezTo>
                  <a:pt x="161199" y="137982"/>
                  <a:pt x="104357" y="0"/>
                  <a:pt x="69156" y="0"/>
                </a:cubicBezTo>
                <a:lnTo>
                  <a:pt x="0"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18718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249273" y="2043953"/>
            <a:ext cx="461042" cy="487588"/>
          </a:xfrm>
          <a:custGeom>
            <a:avLst/>
            <a:gdLst>
              <a:gd name="connsiteX0" fmla="*/ 461042 w 461042"/>
              <a:gd name="connsiteY0" fmla="*/ 484094 h 487588"/>
              <a:gd name="connsiteX1" fmla="*/ 414938 w 461042"/>
              <a:gd name="connsiteY1" fmla="*/ 461042 h 487588"/>
              <a:gd name="connsiteX2" fmla="*/ 368833 w 461042"/>
              <a:gd name="connsiteY2" fmla="*/ 414937 h 487588"/>
              <a:gd name="connsiteX3" fmla="*/ 322729 w 461042"/>
              <a:gd name="connsiteY3" fmla="*/ 437989 h 487588"/>
              <a:gd name="connsiteX4" fmla="*/ 299677 w 461042"/>
              <a:gd name="connsiteY4" fmla="*/ 484094 h 487588"/>
              <a:gd name="connsiteX5" fmla="*/ 345781 w 461042"/>
              <a:gd name="connsiteY5" fmla="*/ 322729 h 487588"/>
              <a:gd name="connsiteX6" fmla="*/ 322729 w 461042"/>
              <a:gd name="connsiteY6" fmla="*/ 184416 h 487588"/>
              <a:gd name="connsiteX7" fmla="*/ 207469 w 461042"/>
              <a:gd name="connsiteY7" fmla="*/ 253573 h 487588"/>
              <a:gd name="connsiteX8" fmla="*/ 184417 w 461042"/>
              <a:gd name="connsiteY8" fmla="*/ 299677 h 487588"/>
              <a:gd name="connsiteX9" fmla="*/ 138312 w 461042"/>
              <a:gd name="connsiteY9" fmla="*/ 322729 h 487588"/>
              <a:gd name="connsiteX10" fmla="*/ 23052 w 461042"/>
              <a:gd name="connsiteY10" fmla="*/ 368833 h 487588"/>
              <a:gd name="connsiteX11" fmla="*/ 0 w 461042"/>
              <a:gd name="connsiteY11" fmla="*/ 345781 h 487588"/>
              <a:gd name="connsiteX12" fmla="*/ 23052 w 461042"/>
              <a:gd name="connsiteY12" fmla="*/ 299677 h 487588"/>
              <a:gd name="connsiteX13" fmla="*/ 46104 w 461042"/>
              <a:gd name="connsiteY13" fmla="*/ 230521 h 487588"/>
              <a:gd name="connsiteX14" fmla="*/ 115260 w 461042"/>
              <a:gd name="connsiteY14" fmla="*/ 161364 h 487588"/>
              <a:gd name="connsiteX15" fmla="*/ 161365 w 461042"/>
              <a:gd name="connsiteY15" fmla="*/ 115260 h 487588"/>
              <a:gd name="connsiteX16" fmla="*/ 184417 w 461042"/>
              <a:gd name="connsiteY16" fmla="*/ 92208 h 487588"/>
              <a:gd name="connsiteX17" fmla="*/ 253573 w 461042"/>
              <a:gd name="connsiteY17" fmla="*/ 46104 h 487588"/>
              <a:gd name="connsiteX18" fmla="*/ 276625 w 461042"/>
              <a:gd name="connsiteY18" fmla="*/ 0 h 4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1042" h="487588">
                <a:moveTo>
                  <a:pt x="461042" y="484094"/>
                </a:moveTo>
                <a:cubicBezTo>
                  <a:pt x="445674" y="476410"/>
                  <a:pt x="428684" y="471351"/>
                  <a:pt x="414938" y="461042"/>
                </a:cubicBezTo>
                <a:cubicBezTo>
                  <a:pt x="397551" y="448002"/>
                  <a:pt x="368833" y="414937"/>
                  <a:pt x="368833" y="414937"/>
                </a:cubicBezTo>
                <a:cubicBezTo>
                  <a:pt x="353465" y="422621"/>
                  <a:pt x="334878" y="425839"/>
                  <a:pt x="322729" y="437989"/>
                </a:cubicBezTo>
                <a:cubicBezTo>
                  <a:pt x="310579" y="450139"/>
                  <a:pt x="299677" y="501276"/>
                  <a:pt x="299677" y="484094"/>
                </a:cubicBezTo>
                <a:cubicBezTo>
                  <a:pt x="299677" y="455147"/>
                  <a:pt x="334910" y="355342"/>
                  <a:pt x="345781" y="322729"/>
                </a:cubicBezTo>
                <a:cubicBezTo>
                  <a:pt x="338097" y="276625"/>
                  <a:pt x="359227" y="213614"/>
                  <a:pt x="322729" y="184416"/>
                </a:cubicBezTo>
                <a:cubicBezTo>
                  <a:pt x="310965" y="175005"/>
                  <a:pt x="226308" y="225314"/>
                  <a:pt x="207469" y="253573"/>
                </a:cubicBezTo>
                <a:cubicBezTo>
                  <a:pt x="197938" y="267869"/>
                  <a:pt x="196567" y="287528"/>
                  <a:pt x="184417" y="299677"/>
                </a:cubicBezTo>
                <a:cubicBezTo>
                  <a:pt x="172267" y="311827"/>
                  <a:pt x="153680" y="315045"/>
                  <a:pt x="138312" y="322729"/>
                </a:cubicBezTo>
                <a:cubicBezTo>
                  <a:pt x="101668" y="359373"/>
                  <a:pt x="100115" y="368833"/>
                  <a:pt x="23052" y="368833"/>
                </a:cubicBezTo>
                <a:cubicBezTo>
                  <a:pt x="12185" y="368833"/>
                  <a:pt x="7684" y="353465"/>
                  <a:pt x="0" y="345781"/>
                </a:cubicBezTo>
                <a:cubicBezTo>
                  <a:pt x="7684" y="330413"/>
                  <a:pt x="16671" y="315630"/>
                  <a:pt x="23052" y="299677"/>
                </a:cubicBezTo>
                <a:cubicBezTo>
                  <a:pt x="32076" y="277116"/>
                  <a:pt x="32625" y="250739"/>
                  <a:pt x="46104" y="230521"/>
                </a:cubicBezTo>
                <a:cubicBezTo>
                  <a:pt x="64188" y="203396"/>
                  <a:pt x="92208" y="184416"/>
                  <a:pt x="115260" y="161364"/>
                </a:cubicBezTo>
                <a:lnTo>
                  <a:pt x="161365" y="115260"/>
                </a:lnTo>
                <a:cubicBezTo>
                  <a:pt x="169049" y="107576"/>
                  <a:pt x="174697" y="97068"/>
                  <a:pt x="184417" y="92208"/>
                </a:cubicBezTo>
                <a:cubicBezTo>
                  <a:pt x="212411" y="78211"/>
                  <a:pt x="235972" y="72505"/>
                  <a:pt x="253573" y="46104"/>
                </a:cubicBezTo>
                <a:cubicBezTo>
                  <a:pt x="263104" y="31808"/>
                  <a:pt x="276625" y="0"/>
                  <a:pt x="276625"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0203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4"/>
          <a:srcRect l="74465" t="1077" r="18438" b="83840"/>
          <a:stretch/>
        </p:blipFill>
        <p:spPr>
          <a:xfrm>
            <a:off x="4682788" y="709498"/>
            <a:ext cx="599356" cy="691563"/>
          </a:xfrm>
          <a:prstGeom prst="rect">
            <a:avLst/>
          </a:prstGeom>
        </p:spPr>
      </p:pic>
      <p:sp>
        <p:nvSpPr>
          <p:cNvPr id="8" name="Freeform 7"/>
          <p:cNvSpPr/>
          <p:nvPr/>
        </p:nvSpPr>
        <p:spPr>
          <a:xfrm>
            <a:off x="4502846" y="1325922"/>
            <a:ext cx="391886" cy="787187"/>
          </a:xfrm>
          <a:custGeom>
            <a:avLst/>
            <a:gdLst>
              <a:gd name="connsiteX0" fmla="*/ 0 w 391886"/>
              <a:gd name="connsiteY0" fmla="*/ 787187 h 787187"/>
              <a:gd name="connsiteX1" fmla="*/ 69156 w 391886"/>
              <a:gd name="connsiteY1" fmla="*/ 694978 h 787187"/>
              <a:gd name="connsiteX2" fmla="*/ 92208 w 391886"/>
              <a:gd name="connsiteY2" fmla="*/ 648874 h 787187"/>
              <a:gd name="connsiteX3" fmla="*/ 161365 w 391886"/>
              <a:gd name="connsiteY3" fmla="*/ 602770 h 787187"/>
              <a:gd name="connsiteX4" fmla="*/ 253573 w 391886"/>
              <a:gd name="connsiteY4" fmla="*/ 487510 h 787187"/>
              <a:gd name="connsiteX5" fmla="*/ 276625 w 391886"/>
              <a:gd name="connsiteY5" fmla="*/ 464457 h 787187"/>
              <a:gd name="connsiteX6" fmla="*/ 299677 w 391886"/>
              <a:gd name="connsiteY6" fmla="*/ 395301 h 787187"/>
              <a:gd name="connsiteX7" fmla="*/ 322729 w 391886"/>
              <a:gd name="connsiteY7" fmla="*/ 372249 h 787187"/>
              <a:gd name="connsiteX8" fmla="*/ 345781 w 391886"/>
              <a:gd name="connsiteY8" fmla="*/ 280041 h 787187"/>
              <a:gd name="connsiteX9" fmla="*/ 391886 w 391886"/>
              <a:gd name="connsiteY9" fmla="*/ 187832 h 787187"/>
              <a:gd name="connsiteX10" fmla="*/ 368834 w 391886"/>
              <a:gd name="connsiteY10" fmla="*/ 26468 h 787187"/>
              <a:gd name="connsiteX11" fmla="*/ 345781 w 391886"/>
              <a:gd name="connsiteY11" fmla="*/ 3415 h 787187"/>
              <a:gd name="connsiteX12" fmla="*/ 368834 w 391886"/>
              <a:gd name="connsiteY12" fmla="*/ 3415 h 78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886" h="787187">
                <a:moveTo>
                  <a:pt x="0" y="787187"/>
                </a:moveTo>
                <a:cubicBezTo>
                  <a:pt x="55798" y="675591"/>
                  <a:pt x="-18224" y="811486"/>
                  <a:pt x="69156" y="694978"/>
                </a:cubicBezTo>
                <a:cubicBezTo>
                  <a:pt x="79465" y="681232"/>
                  <a:pt x="82677" y="663170"/>
                  <a:pt x="92208" y="648874"/>
                </a:cubicBezTo>
                <a:cubicBezTo>
                  <a:pt x="109809" y="622472"/>
                  <a:pt x="133370" y="616767"/>
                  <a:pt x="161365" y="602770"/>
                </a:cubicBezTo>
                <a:cubicBezTo>
                  <a:pt x="198997" y="527506"/>
                  <a:pt x="172267" y="568817"/>
                  <a:pt x="253573" y="487510"/>
                </a:cubicBezTo>
                <a:lnTo>
                  <a:pt x="276625" y="464457"/>
                </a:lnTo>
                <a:cubicBezTo>
                  <a:pt x="284309" y="441405"/>
                  <a:pt x="288810" y="417035"/>
                  <a:pt x="299677" y="395301"/>
                </a:cubicBezTo>
                <a:cubicBezTo>
                  <a:pt x="304537" y="385581"/>
                  <a:pt x="318693" y="382339"/>
                  <a:pt x="322729" y="372249"/>
                </a:cubicBezTo>
                <a:cubicBezTo>
                  <a:pt x="334495" y="342833"/>
                  <a:pt x="334657" y="309706"/>
                  <a:pt x="345781" y="280041"/>
                </a:cubicBezTo>
                <a:cubicBezTo>
                  <a:pt x="357847" y="247865"/>
                  <a:pt x="391886" y="187832"/>
                  <a:pt x="391886" y="187832"/>
                </a:cubicBezTo>
                <a:cubicBezTo>
                  <a:pt x="384202" y="134044"/>
                  <a:pt x="382012" y="79180"/>
                  <a:pt x="368834" y="26468"/>
                </a:cubicBezTo>
                <a:cubicBezTo>
                  <a:pt x="366198" y="15925"/>
                  <a:pt x="345781" y="14282"/>
                  <a:pt x="345781" y="3415"/>
                </a:cubicBezTo>
                <a:cubicBezTo>
                  <a:pt x="345781" y="-4269"/>
                  <a:pt x="361150" y="3415"/>
                  <a:pt x="368834" y="3415"/>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6807743" y="2303621"/>
            <a:ext cx="2259417" cy="2250759"/>
            <a:chOff x="6807743" y="3717792"/>
            <a:chExt cx="2259417" cy="2250759"/>
          </a:xfrm>
        </p:grpSpPr>
        <p:sp>
          <p:nvSpPr>
            <p:cNvPr id="18" name="TextBox 17"/>
            <p:cNvSpPr txBox="1"/>
            <p:nvPr/>
          </p:nvSpPr>
          <p:spPr>
            <a:xfrm rot="16200000">
              <a:off x="6370065" y="4155470"/>
              <a:ext cx="1337022" cy="461665"/>
            </a:xfrm>
            <a:prstGeom prst="rect">
              <a:avLst/>
            </a:prstGeom>
            <a:noFill/>
          </p:spPr>
          <p:txBody>
            <a:bodyPr wrap="square" rtlCol="0">
              <a:spAutoFit/>
            </a:bodyPr>
            <a:lstStyle/>
            <a:p>
              <a:r>
                <a:rPr lang="en-US" sz="2400" dirty="0" smtClean="0"/>
                <a:t>Cycles</a:t>
              </a:r>
              <a:endParaRPr lang="en-US" sz="2400" dirty="0"/>
            </a:p>
          </p:txBody>
        </p:sp>
        <p:sp>
          <p:nvSpPr>
            <p:cNvPr id="19" name="TextBox 18"/>
            <p:cNvSpPr txBox="1"/>
            <p:nvPr/>
          </p:nvSpPr>
          <p:spPr>
            <a:xfrm>
              <a:off x="7730138" y="5506886"/>
              <a:ext cx="1337022" cy="461665"/>
            </a:xfrm>
            <a:prstGeom prst="rect">
              <a:avLst/>
            </a:prstGeom>
            <a:noFill/>
          </p:spPr>
          <p:txBody>
            <a:bodyPr wrap="square" rtlCol="0">
              <a:spAutoFit/>
            </a:bodyPr>
            <a:lstStyle/>
            <a:p>
              <a:r>
                <a:rPr lang="en-US" sz="2400" dirty="0" smtClean="0"/>
                <a:t>Time</a:t>
              </a:r>
              <a:endParaRPr lang="en-US" sz="2400" dirty="0"/>
            </a:p>
          </p:txBody>
        </p:sp>
        <p:cxnSp>
          <p:nvCxnSpPr>
            <p:cNvPr id="21" name="Straight Connector 20"/>
            <p:cNvCxnSpPr/>
            <p:nvPr/>
          </p:nvCxnSpPr>
          <p:spPr>
            <a:xfrm>
              <a:off x="7292148" y="5486400"/>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414888" y="4605298"/>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632645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18499"/>
            <a:ext cx="6948802" cy="6796427"/>
          </a:xfrm>
          <a:prstGeom prst="rect">
            <a:avLst/>
          </a:prstGeom>
        </p:spPr>
      </p:pic>
      <p:sp>
        <p:nvSpPr>
          <p:cNvPr id="3" name="Oval 2"/>
          <p:cNvSpPr/>
          <p:nvPr/>
        </p:nvSpPr>
        <p:spPr>
          <a:xfrm>
            <a:off x="5377546" y="62881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2901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55128" y="1283233"/>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4992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17138" y="1859536"/>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4687263" y="2504995"/>
            <a:ext cx="852928" cy="576302"/>
          </a:xfrm>
          <a:custGeom>
            <a:avLst/>
            <a:gdLst>
              <a:gd name="connsiteX0" fmla="*/ 852928 w 852928"/>
              <a:gd name="connsiteY0" fmla="*/ 322729 h 576302"/>
              <a:gd name="connsiteX1" fmla="*/ 737667 w 852928"/>
              <a:gd name="connsiteY1" fmla="*/ 391885 h 576302"/>
              <a:gd name="connsiteX2" fmla="*/ 714615 w 852928"/>
              <a:gd name="connsiteY2" fmla="*/ 414937 h 576302"/>
              <a:gd name="connsiteX3" fmla="*/ 691563 w 852928"/>
              <a:gd name="connsiteY3" fmla="*/ 437989 h 576302"/>
              <a:gd name="connsiteX4" fmla="*/ 622407 w 852928"/>
              <a:gd name="connsiteY4" fmla="*/ 553250 h 576302"/>
              <a:gd name="connsiteX5" fmla="*/ 599354 w 852928"/>
              <a:gd name="connsiteY5" fmla="*/ 576302 h 576302"/>
              <a:gd name="connsiteX6" fmla="*/ 322729 w 852928"/>
              <a:gd name="connsiteY6" fmla="*/ 484094 h 576302"/>
              <a:gd name="connsiteX7" fmla="*/ 299677 w 852928"/>
              <a:gd name="connsiteY7" fmla="*/ 461042 h 576302"/>
              <a:gd name="connsiteX8" fmla="*/ 253573 w 852928"/>
              <a:gd name="connsiteY8" fmla="*/ 276625 h 576302"/>
              <a:gd name="connsiteX9" fmla="*/ 207469 w 852928"/>
              <a:gd name="connsiteY9" fmla="*/ 161364 h 576302"/>
              <a:gd name="connsiteX10" fmla="*/ 161364 w 852928"/>
              <a:gd name="connsiteY10" fmla="*/ 138312 h 576302"/>
              <a:gd name="connsiteX11" fmla="*/ 69156 w 852928"/>
              <a:gd name="connsiteY11" fmla="*/ 0 h 576302"/>
              <a:gd name="connsiteX12" fmla="*/ 0 w 852928"/>
              <a:gd name="connsiteY12" fmla="*/ 0 h 5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928" h="576302">
                <a:moveTo>
                  <a:pt x="852928" y="322729"/>
                </a:moveTo>
                <a:cubicBezTo>
                  <a:pt x="763153" y="352654"/>
                  <a:pt x="800953" y="328599"/>
                  <a:pt x="737667" y="391885"/>
                </a:cubicBezTo>
                <a:lnTo>
                  <a:pt x="714615" y="414937"/>
                </a:lnTo>
                <a:lnTo>
                  <a:pt x="691563" y="437989"/>
                </a:lnTo>
                <a:cubicBezTo>
                  <a:pt x="664747" y="491622"/>
                  <a:pt x="664133" y="497616"/>
                  <a:pt x="622407" y="553250"/>
                </a:cubicBezTo>
                <a:cubicBezTo>
                  <a:pt x="615887" y="561944"/>
                  <a:pt x="607038" y="568618"/>
                  <a:pt x="599354" y="576302"/>
                </a:cubicBezTo>
                <a:cubicBezTo>
                  <a:pt x="230301" y="542752"/>
                  <a:pt x="398754" y="636143"/>
                  <a:pt x="322729" y="484094"/>
                </a:cubicBezTo>
                <a:cubicBezTo>
                  <a:pt x="317869" y="474374"/>
                  <a:pt x="307361" y="468726"/>
                  <a:pt x="299677" y="461042"/>
                </a:cubicBezTo>
                <a:cubicBezTo>
                  <a:pt x="256718" y="203287"/>
                  <a:pt x="303807" y="402212"/>
                  <a:pt x="253573" y="276625"/>
                </a:cubicBezTo>
                <a:cubicBezTo>
                  <a:pt x="247572" y="261621"/>
                  <a:pt x="225490" y="179384"/>
                  <a:pt x="207469" y="161364"/>
                </a:cubicBezTo>
                <a:cubicBezTo>
                  <a:pt x="195319" y="149214"/>
                  <a:pt x="176732" y="145996"/>
                  <a:pt x="161364" y="138312"/>
                </a:cubicBezTo>
                <a:cubicBezTo>
                  <a:pt x="161199" y="137982"/>
                  <a:pt x="104357" y="0"/>
                  <a:pt x="69156" y="0"/>
                </a:cubicBezTo>
                <a:lnTo>
                  <a:pt x="0"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18718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249273" y="2043953"/>
            <a:ext cx="461042" cy="487588"/>
          </a:xfrm>
          <a:custGeom>
            <a:avLst/>
            <a:gdLst>
              <a:gd name="connsiteX0" fmla="*/ 461042 w 461042"/>
              <a:gd name="connsiteY0" fmla="*/ 484094 h 487588"/>
              <a:gd name="connsiteX1" fmla="*/ 414938 w 461042"/>
              <a:gd name="connsiteY1" fmla="*/ 461042 h 487588"/>
              <a:gd name="connsiteX2" fmla="*/ 368833 w 461042"/>
              <a:gd name="connsiteY2" fmla="*/ 414937 h 487588"/>
              <a:gd name="connsiteX3" fmla="*/ 322729 w 461042"/>
              <a:gd name="connsiteY3" fmla="*/ 437989 h 487588"/>
              <a:gd name="connsiteX4" fmla="*/ 299677 w 461042"/>
              <a:gd name="connsiteY4" fmla="*/ 484094 h 487588"/>
              <a:gd name="connsiteX5" fmla="*/ 345781 w 461042"/>
              <a:gd name="connsiteY5" fmla="*/ 322729 h 487588"/>
              <a:gd name="connsiteX6" fmla="*/ 322729 w 461042"/>
              <a:gd name="connsiteY6" fmla="*/ 184416 h 487588"/>
              <a:gd name="connsiteX7" fmla="*/ 207469 w 461042"/>
              <a:gd name="connsiteY7" fmla="*/ 253573 h 487588"/>
              <a:gd name="connsiteX8" fmla="*/ 184417 w 461042"/>
              <a:gd name="connsiteY8" fmla="*/ 299677 h 487588"/>
              <a:gd name="connsiteX9" fmla="*/ 138312 w 461042"/>
              <a:gd name="connsiteY9" fmla="*/ 322729 h 487588"/>
              <a:gd name="connsiteX10" fmla="*/ 23052 w 461042"/>
              <a:gd name="connsiteY10" fmla="*/ 368833 h 487588"/>
              <a:gd name="connsiteX11" fmla="*/ 0 w 461042"/>
              <a:gd name="connsiteY11" fmla="*/ 345781 h 487588"/>
              <a:gd name="connsiteX12" fmla="*/ 23052 w 461042"/>
              <a:gd name="connsiteY12" fmla="*/ 299677 h 487588"/>
              <a:gd name="connsiteX13" fmla="*/ 46104 w 461042"/>
              <a:gd name="connsiteY13" fmla="*/ 230521 h 487588"/>
              <a:gd name="connsiteX14" fmla="*/ 115260 w 461042"/>
              <a:gd name="connsiteY14" fmla="*/ 161364 h 487588"/>
              <a:gd name="connsiteX15" fmla="*/ 161365 w 461042"/>
              <a:gd name="connsiteY15" fmla="*/ 115260 h 487588"/>
              <a:gd name="connsiteX16" fmla="*/ 184417 w 461042"/>
              <a:gd name="connsiteY16" fmla="*/ 92208 h 487588"/>
              <a:gd name="connsiteX17" fmla="*/ 253573 w 461042"/>
              <a:gd name="connsiteY17" fmla="*/ 46104 h 487588"/>
              <a:gd name="connsiteX18" fmla="*/ 276625 w 461042"/>
              <a:gd name="connsiteY18" fmla="*/ 0 h 4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1042" h="487588">
                <a:moveTo>
                  <a:pt x="461042" y="484094"/>
                </a:moveTo>
                <a:cubicBezTo>
                  <a:pt x="445674" y="476410"/>
                  <a:pt x="428684" y="471351"/>
                  <a:pt x="414938" y="461042"/>
                </a:cubicBezTo>
                <a:cubicBezTo>
                  <a:pt x="397551" y="448002"/>
                  <a:pt x="368833" y="414937"/>
                  <a:pt x="368833" y="414937"/>
                </a:cubicBezTo>
                <a:cubicBezTo>
                  <a:pt x="353465" y="422621"/>
                  <a:pt x="334878" y="425839"/>
                  <a:pt x="322729" y="437989"/>
                </a:cubicBezTo>
                <a:cubicBezTo>
                  <a:pt x="310579" y="450139"/>
                  <a:pt x="299677" y="501276"/>
                  <a:pt x="299677" y="484094"/>
                </a:cubicBezTo>
                <a:cubicBezTo>
                  <a:pt x="299677" y="455147"/>
                  <a:pt x="334910" y="355342"/>
                  <a:pt x="345781" y="322729"/>
                </a:cubicBezTo>
                <a:cubicBezTo>
                  <a:pt x="338097" y="276625"/>
                  <a:pt x="359227" y="213614"/>
                  <a:pt x="322729" y="184416"/>
                </a:cubicBezTo>
                <a:cubicBezTo>
                  <a:pt x="310965" y="175005"/>
                  <a:pt x="226308" y="225314"/>
                  <a:pt x="207469" y="253573"/>
                </a:cubicBezTo>
                <a:cubicBezTo>
                  <a:pt x="197938" y="267869"/>
                  <a:pt x="196567" y="287528"/>
                  <a:pt x="184417" y="299677"/>
                </a:cubicBezTo>
                <a:cubicBezTo>
                  <a:pt x="172267" y="311827"/>
                  <a:pt x="153680" y="315045"/>
                  <a:pt x="138312" y="322729"/>
                </a:cubicBezTo>
                <a:cubicBezTo>
                  <a:pt x="101668" y="359373"/>
                  <a:pt x="100115" y="368833"/>
                  <a:pt x="23052" y="368833"/>
                </a:cubicBezTo>
                <a:cubicBezTo>
                  <a:pt x="12185" y="368833"/>
                  <a:pt x="7684" y="353465"/>
                  <a:pt x="0" y="345781"/>
                </a:cubicBezTo>
                <a:cubicBezTo>
                  <a:pt x="7684" y="330413"/>
                  <a:pt x="16671" y="315630"/>
                  <a:pt x="23052" y="299677"/>
                </a:cubicBezTo>
                <a:cubicBezTo>
                  <a:pt x="32076" y="277116"/>
                  <a:pt x="32625" y="250739"/>
                  <a:pt x="46104" y="230521"/>
                </a:cubicBezTo>
                <a:cubicBezTo>
                  <a:pt x="64188" y="203396"/>
                  <a:pt x="92208" y="184416"/>
                  <a:pt x="115260" y="161364"/>
                </a:cubicBezTo>
                <a:lnTo>
                  <a:pt x="161365" y="115260"/>
                </a:lnTo>
                <a:cubicBezTo>
                  <a:pt x="169049" y="107576"/>
                  <a:pt x="174697" y="97068"/>
                  <a:pt x="184417" y="92208"/>
                </a:cubicBezTo>
                <a:cubicBezTo>
                  <a:pt x="212411" y="78211"/>
                  <a:pt x="235972" y="72505"/>
                  <a:pt x="253573" y="46104"/>
                </a:cubicBezTo>
                <a:cubicBezTo>
                  <a:pt x="263104" y="31808"/>
                  <a:pt x="276625" y="0"/>
                  <a:pt x="276625"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0203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4470400" y="925819"/>
            <a:ext cx="548640" cy="1160368"/>
          </a:xfrm>
          <a:custGeom>
            <a:avLst/>
            <a:gdLst>
              <a:gd name="connsiteX0" fmla="*/ 0 w 548640"/>
              <a:gd name="connsiteY0" fmla="*/ 1160368 h 1160368"/>
              <a:gd name="connsiteX1" fmla="*/ 40640 w 548640"/>
              <a:gd name="connsiteY1" fmla="*/ 1140048 h 1160368"/>
              <a:gd name="connsiteX2" fmla="*/ 162560 w 548640"/>
              <a:gd name="connsiteY2" fmla="*/ 1099408 h 1160368"/>
              <a:gd name="connsiteX3" fmla="*/ 223520 w 548640"/>
              <a:gd name="connsiteY3" fmla="*/ 1058768 h 1160368"/>
              <a:gd name="connsiteX4" fmla="*/ 264160 w 548640"/>
              <a:gd name="connsiteY4" fmla="*/ 1018128 h 1160368"/>
              <a:gd name="connsiteX5" fmla="*/ 284480 w 548640"/>
              <a:gd name="connsiteY5" fmla="*/ 997808 h 1160368"/>
              <a:gd name="connsiteX6" fmla="*/ 304800 w 548640"/>
              <a:gd name="connsiteY6" fmla="*/ 916528 h 1160368"/>
              <a:gd name="connsiteX7" fmla="*/ 264160 w 548640"/>
              <a:gd name="connsiteY7" fmla="*/ 652368 h 1160368"/>
              <a:gd name="connsiteX8" fmla="*/ 304800 w 548640"/>
              <a:gd name="connsiteY8" fmla="*/ 367888 h 1160368"/>
              <a:gd name="connsiteX9" fmla="*/ 325120 w 548640"/>
              <a:gd name="connsiteY9" fmla="*/ 347568 h 1160368"/>
              <a:gd name="connsiteX10" fmla="*/ 345440 w 548640"/>
              <a:gd name="connsiteY10" fmla="*/ 306928 h 1160368"/>
              <a:gd name="connsiteX11" fmla="*/ 386080 w 548640"/>
              <a:gd name="connsiteY11" fmla="*/ 266288 h 1160368"/>
              <a:gd name="connsiteX12" fmla="*/ 447040 w 548640"/>
              <a:gd name="connsiteY12" fmla="*/ 225648 h 1160368"/>
              <a:gd name="connsiteX13" fmla="*/ 487680 w 548640"/>
              <a:gd name="connsiteY13" fmla="*/ 144368 h 1160368"/>
              <a:gd name="connsiteX14" fmla="*/ 528320 w 548640"/>
              <a:gd name="connsiteY14" fmla="*/ 2128 h 1160368"/>
              <a:gd name="connsiteX15" fmla="*/ 548640 w 548640"/>
              <a:gd name="connsiteY15" fmla="*/ 2128 h 116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8640" h="1160368">
                <a:moveTo>
                  <a:pt x="0" y="1160368"/>
                </a:moveTo>
                <a:cubicBezTo>
                  <a:pt x="13547" y="1153595"/>
                  <a:pt x="26459" y="1145366"/>
                  <a:pt x="40640" y="1140048"/>
                </a:cubicBezTo>
                <a:cubicBezTo>
                  <a:pt x="80751" y="1125006"/>
                  <a:pt x="162560" y="1099408"/>
                  <a:pt x="162560" y="1099408"/>
                </a:cubicBezTo>
                <a:cubicBezTo>
                  <a:pt x="224711" y="1037257"/>
                  <a:pt x="125105" y="1132579"/>
                  <a:pt x="223520" y="1058768"/>
                </a:cubicBezTo>
                <a:cubicBezTo>
                  <a:pt x="238846" y="1047273"/>
                  <a:pt x="250613" y="1031675"/>
                  <a:pt x="264160" y="1018128"/>
                </a:cubicBezTo>
                <a:lnTo>
                  <a:pt x="284480" y="997808"/>
                </a:lnTo>
                <a:cubicBezTo>
                  <a:pt x="291253" y="970715"/>
                  <a:pt x="304800" y="944455"/>
                  <a:pt x="304800" y="916528"/>
                </a:cubicBezTo>
                <a:cubicBezTo>
                  <a:pt x="304800" y="721307"/>
                  <a:pt x="313547" y="751141"/>
                  <a:pt x="264160" y="652368"/>
                </a:cubicBezTo>
                <a:cubicBezTo>
                  <a:pt x="271173" y="568208"/>
                  <a:pt x="250709" y="449024"/>
                  <a:pt x="304800" y="367888"/>
                </a:cubicBezTo>
                <a:cubicBezTo>
                  <a:pt x="310113" y="359918"/>
                  <a:pt x="319807" y="355538"/>
                  <a:pt x="325120" y="347568"/>
                </a:cubicBezTo>
                <a:cubicBezTo>
                  <a:pt x="333521" y="334966"/>
                  <a:pt x="336353" y="319045"/>
                  <a:pt x="345440" y="306928"/>
                </a:cubicBezTo>
                <a:cubicBezTo>
                  <a:pt x="356935" y="291602"/>
                  <a:pt x="368945" y="274856"/>
                  <a:pt x="386080" y="266288"/>
                </a:cubicBezTo>
                <a:cubicBezTo>
                  <a:pt x="407252" y="255702"/>
                  <a:pt x="433742" y="247812"/>
                  <a:pt x="447040" y="225648"/>
                </a:cubicBezTo>
                <a:cubicBezTo>
                  <a:pt x="462625" y="199673"/>
                  <a:pt x="487680" y="144368"/>
                  <a:pt x="487680" y="144368"/>
                </a:cubicBezTo>
                <a:cubicBezTo>
                  <a:pt x="490581" y="129864"/>
                  <a:pt x="501496" y="28952"/>
                  <a:pt x="528320" y="2128"/>
                </a:cubicBezTo>
                <a:cubicBezTo>
                  <a:pt x="533109" y="-2661"/>
                  <a:pt x="541867" y="2128"/>
                  <a:pt x="548640" y="2128"/>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4998720" y="887307"/>
            <a:ext cx="557025" cy="93162"/>
          </a:xfrm>
          <a:custGeom>
            <a:avLst/>
            <a:gdLst>
              <a:gd name="connsiteX0" fmla="*/ 0 w 557025"/>
              <a:gd name="connsiteY0" fmla="*/ 60960 h 93162"/>
              <a:gd name="connsiteX1" fmla="*/ 121920 w 557025"/>
              <a:gd name="connsiteY1" fmla="*/ 40640 h 93162"/>
              <a:gd name="connsiteX2" fmla="*/ 162560 w 557025"/>
              <a:gd name="connsiteY2" fmla="*/ 20320 h 93162"/>
              <a:gd name="connsiteX3" fmla="*/ 243840 w 557025"/>
              <a:gd name="connsiteY3" fmla="*/ 0 h 93162"/>
              <a:gd name="connsiteX4" fmla="*/ 426720 w 557025"/>
              <a:gd name="connsiteY4" fmla="*/ 20320 h 93162"/>
              <a:gd name="connsiteX5" fmla="*/ 548640 w 557025"/>
              <a:gd name="connsiteY5" fmla="*/ 60960 h 93162"/>
              <a:gd name="connsiteX6" fmla="*/ 548640 w 557025"/>
              <a:gd name="connsiteY6" fmla="*/ 0 h 9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025" h="93162">
                <a:moveTo>
                  <a:pt x="0" y="60960"/>
                </a:moveTo>
                <a:cubicBezTo>
                  <a:pt x="40640" y="54187"/>
                  <a:pt x="81950" y="50633"/>
                  <a:pt x="121920" y="40640"/>
                </a:cubicBezTo>
                <a:cubicBezTo>
                  <a:pt x="136613" y="36967"/>
                  <a:pt x="148192" y="25109"/>
                  <a:pt x="162560" y="20320"/>
                </a:cubicBezTo>
                <a:cubicBezTo>
                  <a:pt x="189054" y="11489"/>
                  <a:pt x="216747" y="6773"/>
                  <a:pt x="243840" y="0"/>
                </a:cubicBezTo>
                <a:cubicBezTo>
                  <a:pt x="304800" y="6773"/>
                  <a:pt x="366576" y="8291"/>
                  <a:pt x="426720" y="20320"/>
                </a:cubicBezTo>
                <a:cubicBezTo>
                  <a:pt x="500333" y="35043"/>
                  <a:pt x="333549" y="146996"/>
                  <a:pt x="548640" y="60960"/>
                </a:cubicBezTo>
                <a:cubicBezTo>
                  <a:pt x="567507" y="53413"/>
                  <a:pt x="548640" y="20320"/>
                  <a:pt x="548640"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rotWithShape="1">
          <a:blip r:embed="rId4"/>
          <a:srcRect l="74465" t="1077" r="18438" b="83840"/>
          <a:stretch/>
        </p:blipFill>
        <p:spPr>
          <a:xfrm>
            <a:off x="5222092" y="708208"/>
            <a:ext cx="599356" cy="691563"/>
          </a:xfrm>
          <a:prstGeom prst="rect">
            <a:avLst/>
          </a:prstGeom>
        </p:spPr>
      </p:pic>
      <p:sp>
        <p:nvSpPr>
          <p:cNvPr id="40" name="TextBox 39"/>
          <p:cNvSpPr txBox="1"/>
          <p:nvPr/>
        </p:nvSpPr>
        <p:spPr>
          <a:xfrm rot="16200000">
            <a:off x="6370065" y="2741299"/>
            <a:ext cx="1337022" cy="461665"/>
          </a:xfrm>
          <a:prstGeom prst="rect">
            <a:avLst/>
          </a:prstGeom>
          <a:noFill/>
        </p:spPr>
        <p:txBody>
          <a:bodyPr wrap="square" rtlCol="0">
            <a:spAutoFit/>
          </a:bodyPr>
          <a:lstStyle/>
          <a:p>
            <a:r>
              <a:rPr lang="en-US" sz="2400" dirty="0" smtClean="0"/>
              <a:t>Cycles</a:t>
            </a:r>
            <a:endParaRPr lang="en-US" sz="2400" dirty="0"/>
          </a:p>
        </p:txBody>
      </p:sp>
      <p:sp>
        <p:nvSpPr>
          <p:cNvPr id="41" name="TextBox 40"/>
          <p:cNvSpPr txBox="1"/>
          <p:nvPr/>
        </p:nvSpPr>
        <p:spPr>
          <a:xfrm>
            <a:off x="7730138" y="4092715"/>
            <a:ext cx="1337022" cy="461665"/>
          </a:xfrm>
          <a:prstGeom prst="rect">
            <a:avLst/>
          </a:prstGeom>
          <a:noFill/>
        </p:spPr>
        <p:txBody>
          <a:bodyPr wrap="square" rtlCol="0">
            <a:spAutoFit/>
          </a:bodyPr>
          <a:lstStyle/>
          <a:p>
            <a:r>
              <a:rPr lang="en-US" sz="2400" dirty="0" smtClean="0"/>
              <a:t>Time</a:t>
            </a:r>
            <a:endParaRPr lang="en-US" sz="2400" dirty="0"/>
          </a:p>
        </p:txBody>
      </p:sp>
      <p:cxnSp>
        <p:nvCxnSpPr>
          <p:cNvPr id="42" name="Straight Connector 41"/>
          <p:cNvCxnSpPr/>
          <p:nvPr/>
        </p:nvCxnSpPr>
        <p:spPr>
          <a:xfrm>
            <a:off x="7292148" y="4072229"/>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6414888" y="3191127"/>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7474527" y="3556422"/>
            <a:ext cx="45720" cy="0"/>
          </a:xfrm>
          <a:prstGeom prst="line">
            <a:avLst/>
          </a:prstGeom>
          <a:ln w="57150"/>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3900298" y="188619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4995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18499"/>
            <a:ext cx="6948802" cy="6796427"/>
          </a:xfrm>
          <a:prstGeom prst="rect">
            <a:avLst/>
          </a:prstGeom>
        </p:spPr>
      </p:pic>
      <p:sp>
        <p:nvSpPr>
          <p:cNvPr id="3" name="Oval 2"/>
          <p:cNvSpPr/>
          <p:nvPr/>
        </p:nvSpPr>
        <p:spPr>
          <a:xfrm>
            <a:off x="5377546" y="62881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2901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55128" y="1283233"/>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4992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17138" y="1859536"/>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4687263" y="2504995"/>
            <a:ext cx="852928" cy="576302"/>
          </a:xfrm>
          <a:custGeom>
            <a:avLst/>
            <a:gdLst>
              <a:gd name="connsiteX0" fmla="*/ 852928 w 852928"/>
              <a:gd name="connsiteY0" fmla="*/ 322729 h 576302"/>
              <a:gd name="connsiteX1" fmla="*/ 737667 w 852928"/>
              <a:gd name="connsiteY1" fmla="*/ 391885 h 576302"/>
              <a:gd name="connsiteX2" fmla="*/ 714615 w 852928"/>
              <a:gd name="connsiteY2" fmla="*/ 414937 h 576302"/>
              <a:gd name="connsiteX3" fmla="*/ 691563 w 852928"/>
              <a:gd name="connsiteY3" fmla="*/ 437989 h 576302"/>
              <a:gd name="connsiteX4" fmla="*/ 622407 w 852928"/>
              <a:gd name="connsiteY4" fmla="*/ 553250 h 576302"/>
              <a:gd name="connsiteX5" fmla="*/ 599354 w 852928"/>
              <a:gd name="connsiteY5" fmla="*/ 576302 h 576302"/>
              <a:gd name="connsiteX6" fmla="*/ 322729 w 852928"/>
              <a:gd name="connsiteY6" fmla="*/ 484094 h 576302"/>
              <a:gd name="connsiteX7" fmla="*/ 299677 w 852928"/>
              <a:gd name="connsiteY7" fmla="*/ 461042 h 576302"/>
              <a:gd name="connsiteX8" fmla="*/ 253573 w 852928"/>
              <a:gd name="connsiteY8" fmla="*/ 276625 h 576302"/>
              <a:gd name="connsiteX9" fmla="*/ 207469 w 852928"/>
              <a:gd name="connsiteY9" fmla="*/ 161364 h 576302"/>
              <a:gd name="connsiteX10" fmla="*/ 161364 w 852928"/>
              <a:gd name="connsiteY10" fmla="*/ 138312 h 576302"/>
              <a:gd name="connsiteX11" fmla="*/ 69156 w 852928"/>
              <a:gd name="connsiteY11" fmla="*/ 0 h 576302"/>
              <a:gd name="connsiteX12" fmla="*/ 0 w 852928"/>
              <a:gd name="connsiteY12" fmla="*/ 0 h 5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928" h="576302">
                <a:moveTo>
                  <a:pt x="852928" y="322729"/>
                </a:moveTo>
                <a:cubicBezTo>
                  <a:pt x="763153" y="352654"/>
                  <a:pt x="800953" y="328599"/>
                  <a:pt x="737667" y="391885"/>
                </a:cubicBezTo>
                <a:lnTo>
                  <a:pt x="714615" y="414937"/>
                </a:lnTo>
                <a:lnTo>
                  <a:pt x="691563" y="437989"/>
                </a:lnTo>
                <a:cubicBezTo>
                  <a:pt x="664747" y="491622"/>
                  <a:pt x="664133" y="497616"/>
                  <a:pt x="622407" y="553250"/>
                </a:cubicBezTo>
                <a:cubicBezTo>
                  <a:pt x="615887" y="561944"/>
                  <a:pt x="607038" y="568618"/>
                  <a:pt x="599354" y="576302"/>
                </a:cubicBezTo>
                <a:cubicBezTo>
                  <a:pt x="230301" y="542752"/>
                  <a:pt x="398754" y="636143"/>
                  <a:pt x="322729" y="484094"/>
                </a:cubicBezTo>
                <a:cubicBezTo>
                  <a:pt x="317869" y="474374"/>
                  <a:pt x="307361" y="468726"/>
                  <a:pt x="299677" y="461042"/>
                </a:cubicBezTo>
                <a:cubicBezTo>
                  <a:pt x="256718" y="203287"/>
                  <a:pt x="303807" y="402212"/>
                  <a:pt x="253573" y="276625"/>
                </a:cubicBezTo>
                <a:cubicBezTo>
                  <a:pt x="247572" y="261621"/>
                  <a:pt x="225490" y="179384"/>
                  <a:pt x="207469" y="161364"/>
                </a:cubicBezTo>
                <a:cubicBezTo>
                  <a:pt x="195319" y="149214"/>
                  <a:pt x="176732" y="145996"/>
                  <a:pt x="161364" y="138312"/>
                </a:cubicBezTo>
                <a:cubicBezTo>
                  <a:pt x="161199" y="137982"/>
                  <a:pt x="104357" y="0"/>
                  <a:pt x="69156" y="0"/>
                </a:cubicBezTo>
                <a:lnTo>
                  <a:pt x="0"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18718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249273" y="2043953"/>
            <a:ext cx="461042" cy="487588"/>
          </a:xfrm>
          <a:custGeom>
            <a:avLst/>
            <a:gdLst>
              <a:gd name="connsiteX0" fmla="*/ 461042 w 461042"/>
              <a:gd name="connsiteY0" fmla="*/ 484094 h 487588"/>
              <a:gd name="connsiteX1" fmla="*/ 414938 w 461042"/>
              <a:gd name="connsiteY1" fmla="*/ 461042 h 487588"/>
              <a:gd name="connsiteX2" fmla="*/ 368833 w 461042"/>
              <a:gd name="connsiteY2" fmla="*/ 414937 h 487588"/>
              <a:gd name="connsiteX3" fmla="*/ 322729 w 461042"/>
              <a:gd name="connsiteY3" fmla="*/ 437989 h 487588"/>
              <a:gd name="connsiteX4" fmla="*/ 299677 w 461042"/>
              <a:gd name="connsiteY4" fmla="*/ 484094 h 487588"/>
              <a:gd name="connsiteX5" fmla="*/ 345781 w 461042"/>
              <a:gd name="connsiteY5" fmla="*/ 322729 h 487588"/>
              <a:gd name="connsiteX6" fmla="*/ 322729 w 461042"/>
              <a:gd name="connsiteY6" fmla="*/ 184416 h 487588"/>
              <a:gd name="connsiteX7" fmla="*/ 207469 w 461042"/>
              <a:gd name="connsiteY7" fmla="*/ 253573 h 487588"/>
              <a:gd name="connsiteX8" fmla="*/ 184417 w 461042"/>
              <a:gd name="connsiteY8" fmla="*/ 299677 h 487588"/>
              <a:gd name="connsiteX9" fmla="*/ 138312 w 461042"/>
              <a:gd name="connsiteY9" fmla="*/ 322729 h 487588"/>
              <a:gd name="connsiteX10" fmla="*/ 23052 w 461042"/>
              <a:gd name="connsiteY10" fmla="*/ 368833 h 487588"/>
              <a:gd name="connsiteX11" fmla="*/ 0 w 461042"/>
              <a:gd name="connsiteY11" fmla="*/ 345781 h 487588"/>
              <a:gd name="connsiteX12" fmla="*/ 23052 w 461042"/>
              <a:gd name="connsiteY12" fmla="*/ 299677 h 487588"/>
              <a:gd name="connsiteX13" fmla="*/ 46104 w 461042"/>
              <a:gd name="connsiteY13" fmla="*/ 230521 h 487588"/>
              <a:gd name="connsiteX14" fmla="*/ 115260 w 461042"/>
              <a:gd name="connsiteY14" fmla="*/ 161364 h 487588"/>
              <a:gd name="connsiteX15" fmla="*/ 161365 w 461042"/>
              <a:gd name="connsiteY15" fmla="*/ 115260 h 487588"/>
              <a:gd name="connsiteX16" fmla="*/ 184417 w 461042"/>
              <a:gd name="connsiteY16" fmla="*/ 92208 h 487588"/>
              <a:gd name="connsiteX17" fmla="*/ 253573 w 461042"/>
              <a:gd name="connsiteY17" fmla="*/ 46104 h 487588"/>
              <a:gd name="connsiteX18" fmla="*/ 276625 w 461042"/>
              <a:gd name="connsiteY18" fmla="*/ 0 h 4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1042" h="487588">
                <a:moveTo>
                  <a:pt x="461042" y="484094"/>
                </a:moveTo>
                <a:cubicBezTo>
                  <a:pt x="445674" y="476410"/>
                  <a:pt x="428684" y="471351"/>
                  <a:pt x="414938" y="461042"/>
                </a:cubicBezTo>
                <a:cubicBezTo>
                  <a:pt x="397551" y="448002"/>
                  <a:pt x="368833" y="414937"/>
                  <a:pt x="368833" y="414937"/>
                </a:cubicBezTo>
                <a:cubicBezTo>
                  <a:pt x="353465" y="422621"/>
                  <a:pt x="334878" y="425839"/>
                  <a:pt x="322729" y="437989"/>
                </a:cubicBezTo>
                <a:cubicBezTo>
                  <a:pt x="310579" y="450139"/>
                  <a:pt x="299677" y="501276"/>
                  <a:pt x="299677" y="484094"/>
                </a:cubicBezTo>
                <a:cubicBezTo>
                  <a:pt x="299677" y="455147"/>
                  <a:pt x="334910" y="355342"/>
                  <a:pt x="345781" y="322729"/>
                </a:cubicBezTo>
                <a:cubicBezTo>
                  <a:pt x="338097" y="276625"/>
                  <a:pt x="359227" y="213614"/>
                  <a:pt x="322729" y="184416"/>
                </a:cubicBezTo>
                <a:cubicBezTo>
                  <a:pt x="310965" y="175005"/>
                  <a:pt x="226308" y="225314"/>
                  <a:pt x="207469" y="253573"/>
                </a:cubicBezTo>
                <a:cubicBezTo>
                  <a:pt x="197938" y="267869"/>
                  <a:pt x="196567" y="287528"/>
                  <a:pt x="184417" y="299677"/>
                </a:cubicBezTo>
                <a:cubicBezTo>
                  <a:pt x="172267" y="311827"/>
                  <a:pt x="153680" y="315045"/>
                  <a:pt x="138312" y="322729"/>
                </a:cubicBezTo>
                <a:cubicBezTo>
                  <a:pt x="101668" y="359373"/>
                  <a:pt x="100115" y="368833"/>
                  <a:pt x="23052" y="368833"/>
                </a:cubicBezTo>
                <a:cubicBezTo>
                  <a:pt x="12185" y="368833"/>
                  <a:pt x="7684" y="353465"/>
                  <a:pt x="0" y="345781"/>
                </a:cubicBezTo>
                <a:cubicBezTo>
                  <a:pt x="7684" y="330413"/>
                  <a:pt x="16671" y="315630"/>
                  <a:pt x="23052" y="299677"/>
                </a:cubicBezTo>
                <a:cubicBezTo>
                  <a:pt x="32076" y="277116"/>
                  <a:pt x="32625" y="250739"/>
                  <a:pt x="46104" y="230521"/>
                </a:cubicBezTo>
                <a:cubicBezTo>
                  <a:pt x="64188" y="203396"/>
                  <a:pt x="92208" y="184416"/>
                  <a:pt x="115260" y="161364"/>
                </a:cubicBezTo>
                <a:lnTo>
                  <a:pt x="161365" y="115260"/>
                </a:lnTo>
                <a:cubicBezTo>
                  <a:pt x="169049" y="107576"/>
                  <a:pt x="174697" y="97068"/>
                  <a:pt x="184417" y="92208"/>
                </a:cubicBezTo>
                <a:cubicBezTo>
                  <a:pt x="212411" y="78211"/>
                  <a:pt x="235972" y="72505"/>
                  <a:pt x="253573" y="46104"/>
                </a:cubicBezTo>
                <a:cubicBezTo>
                  <a:pt x="263104" y="31808"/>
                  <a:pt x="276625" y="0"/>
                  <a:pt x="276625"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0203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58254" y="41622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4470400" y="925819"/>
            <a:ext cx="548640" cy="1160368"/>
          </a:xfrm>
          <a:custGeom>
            <a:avLst/>
            <a:gdLst>
              <a:gd name="connsiteX0" fmla="*/ 0 w 548640"/>
              <a:gd name="connsiteY0" fmla="*/ 1160368 h 1160368"/>
              <a:gd name="connsiteX1" fmla="*/ 40640 w 548640"/>
              <a:gd name="connsiteY1" fmla="*/ 1140048 h 1160368"/>
              <a:gd name="connsiteX2" fmla="*/ 162560 w 548640"/>
              <a:gd name="connsiteY2" fmla="*/ 1099408 h 1160368"/>
              <a:gd name="connsiteX3" fmla="*/ 223520 w 548640"/>
              <a:gd name="connsiteY3" fmla="*/ 1058768 h 1160368"/>
              <a:gd name="connsiteX4" fmla="*/ 264160 w 548640"/>
              <a:gd name="connsiteY4" fmla="*/ 1018128 h 1160368"/>
              <a:gd name="connsiteX5" fmla="*/ 284480 w 548640"/>
              <a:gd name="connsiteY5" fmla="*/ 997808 h 1160368"/>
              <a:gd name="connsiteX6" fmla="*/ 304800 w 548640"/>
              <a:gd name="connsiteY6" fmla="*/ 916528 h 1160368"/>
              <a:gd name="connsiteX7" fmla="*/ 264160 w 548640"/>
              <a:gd name="connsiteY7" fmla="*/ 652368 h 1160368"/>
              <a:gd name="connsiteX8" fmla="*/ 304800 w 548640"/>
              <a:gd name="connsiteY8" fmla="*/ 367888 h 1160368"/>
              <a:gd name="connsiteX9" fmla="*/ 325120 w 548640"/>
              <a:gd name="connsiteY9" fmla="*/ 347568 h 1160368"/>
              <a:gd name="connsiteX10" fmla="*/ 345440 w 548640"/>
              <a:gd name="connsiteY10" fmla="*/ 306928 h 1160368"/>
              <a:gd name="connsiteX11" fmla="*/ 386080 w 548640"/>
              <a:gd name="connsiteY11" fmla="*/ 266288 h 1160368"/>
              <a:gd name="connsiteX12" fmla="*/ 447040 w 548640"/>
              <a:gd name="connsiteY12" fmla="*/ 225648 h 1160368"/>
              <a:gd name="connsiteX13" fmla="*/ 487680 w 548640"/>
              <a:gd name="connsiteY13" fmla="*/ 144368 h 1160368"/>
              <a:gd name="connsiteX14" fmla="*/ 528320 w 548640"/>
              <a:gd name="connsiteY14" fmla="*/ 2128 h 1160368"/>
              <a:gd name="connsiteX15" fmla="*/ 548640 w 548640"/>
              <a:gd name="connsiteY15" fmla="*/ 2128 h 116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8640" h="1160368">
                <a:moveTo>
                  <a:pt x="0" y="1160368"/>
                </a:moveTo>
                <a:cubicBezTo>
                  <a:pt x="13547" y="1153595"/>
                  <a:pt x="26459" y="1145366"/>
                  <a:pt x="40640" y="1140048"/>
                </a:cubicBezTo>
                <a:cubicBezTo>
                  <a:pt x="80751" y="1125006"/>
                  <a:pt x="162560" y="1099408"/>
                  <a:pt x="162560" y="1099408"/>
                </a:cubicBezTo>
                <a:cubicBezTo>
                  <a:pt x="224711" y="1037257"/>
                  <a:pt x="125105" y="1132579"/>
                  <a:pt x="223520" y="1058768"/>
                </a:cubicBezTo>
                <a:cubicBezTo>
                  <a:pt x="238846" y="1047273"/>
                  <a:pt x="250613" y="1031675"/>
                  <a:pt x="264160" y="1018128"/>
                </a:cubicBezTo>
                <a:lnTo>
                  <a:pt x="284480" y="997808"/>
                </a:lnTo>
                <a:cubicBezTo>
                  <a:pt x="291253" y="970715"/>
                  <a:pt x="304800" y="944455"/>
                  <a:pt x="304800" y="916528"/>
                </a:cubicBezTo>
                <a:cubicBezTo>
                  <a:pt x="304800" y="721307"/>
                  <a:pt x="313547" y="751141"/>
                  <a:pt x="264160" y="652368"/>
                </a:cubicBezTo>
                <a:cubicBezTo>
                  <a:pt x="271173" y="568208"/>
                  <a:pt x="250709" y="449024"/>
                  <a:pt x="304800" y="367888"/>
                </a:cubicBezTo>
                <a:cubicBezTo>
                  <a:pt x="310113" y="359918"/>
                  <a:pt x="319807" y="355538"/>
                  <a:pt x="325120" y="347568"/>
                </a:cubicBezTo>
                <a:cubicBezTo>
                  <a:pt x="333521" y="334966"/>
                  <a:pt x="336353" y="319045"/>
                  <a:pt x="345440" y="306928"/>
                </a:cubicBezTo>
                <a:cubicBezTo>
                  <a:pt x="356935" y="291602"/>
                  <a:pt x="368945" y="274856"/>
                  <a:pt x="386080" y="266288"/>
                </a:cubicBezTo>
                <a:cubicBezTo>
                  <a:pt x="407252" y="255702"/>
                  <a:pt x="433742" y="247812"/>
                  <a:pt x="447040" y="225648"/>
                </a:cubicBezTo>
                <a:cubicBezTo>
                  <a:pt x="462625" y="199673"/>
                  <a:pt x="487680" y="144368"/>
                  <a:pt x="487680" y="144368"/>
                </a:cubicBezTo>
                <a:cubicBezTo>
                  <a:pt x="490581" y="129864"/>
                  <a:pt x="501496" y="28952"/>
                  <a:pt x="528320" y="2128"/>
                </a:cubicBezTo>
                <a:cubicBezTo>
                  <a:pt x="533109" y="-2661"/>
                  <a:pt x="541867" y="2128"/>
                  <a:pt x="548640" y="2128"/>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4998720" y="887307"/>
            <a:ext cx="557025" cy="93162"/>
          </a:xfrm>
          <a:custGeom>
            <a:avLst/>
            <a:gdLst>
              <a:gd name="connsiteX0" fmla="*/ 0 w 557025"/>
              <a:gd name="connsiteY0" fmla="*/ 60960 h 93162"/>
              <a:gd name="connsiteX1" fmla="*/ 121920 w 557025"/>
              <a:gd name="connsiteY1" fmla="*/ 40640 h 93162"/>
              <a:gd name="connsiteX2" fmla="*/ 162560 w 557025"/>
              <a:gd name="connsiteY2" fmla="*/ 20320 h 93162"/>
              <a:gd name="connsiteX3" fmla="*/ 243840 w 557025"/>
              <a:gd name="connsiteY3" fmla="*/ 0 h 93162"/>
              <a:gd name="connsiteX4" fmla="*/ 426720 w 557025"/>
              <a:gd name="connsiteY4" fmla="*/ 20320 h 93162"/>
              <a:gd name="connsiteX5" fmla="*/ 548640 w 557025"/>
              <a:gd name="connsiteY5" fmla="*/ 60960 h 93162"/>
              <a:gd name="connsiteX6" fmla="*/ 548640 w 557025"/>
              <a:gd name="connsiteY6" fmla="*/ 0 h 9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025" h="93162">
                <a:moveTo>
                  <a:pt x="0" y="60960"/>
                </a:moveTo>
                <a:cubicBezTo>
                  <a:pt x="40640" y="54187"/>
                  <a:pt x="81950" y="50633"/>
                  <a:pt x="121920" y="40640"/>
                </a:cubicBezTo>
                <a:cubicBezTo>
                  <a:pt x="136613" y="36967"/>
                  <a:pt x="148192" y="25109"/>
                  <a:pt x="162560" y="20320"/>
                </a:cubicBezTo>
                <a:cubicBezTo>
                  <a:pt x="189054" y="11489"/>
                  <a:pt x="216747" y="6773"/>
                  <a:pt x="243840" y="0"/>
                </a:cubicBezTo>
                <a:cubicBezTo>
                  <a:pt x="304800" y="6773"/>
                  <a:pt x="366576" y="8291"/>
                  <a:pt x="426720" y="20320"/>
                </a:cubicBezTo>
                <a:cubicBezTo>
                  <a:pt x="500333" y="35043"/>
                  <a:pt x="333549" y="146996"/>
                  <a:pt x="548640" y="60960"/>
                </a:cubicBezTo>
                <a:cubicBezTo>
                  <a:pt x="567507" y="53413"/>
                  <a:pt x="548640" y="20320"/>
                  <a:pt x="548640"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4152053" y="690879"/>
            <a:ext cx="1402080" cy="747803"/>
          </a:xfrm>
          <a:custGeom>
            <a:avLst/>
            <a:gdLst>
              <a:gd name="connsiteX0" fmla="*/ 1402080 w 1402080"/>
              <a:gd name="connsiteY0" fmla="*/ 203200 h 670560"/>
              <a:gd name="connsiteX1" fmla="*/ 1280160 w 1402080"/>
              <a:gd name="connsiteY1" fmla="*/ 121920 h 670560"/>
              <a:gd name="connsiteX2" fmla="*/ 1198880 w 1402080"/>
              <a:gd name="connsiteY2" fmla="*/ 81280 h 670560"/>
              <a:gd name="connsiteX3" fmla="*/ 1158240 w 1402080"/>
              <a:gd name="connsiteY3" fmla="*/ 60960 h 670560"/>
              <a:gd name="connsiteX4" fmla="*/ 975360 w 1402080"/>
              <a:gd name="connsiteY4" fmla="*/ 0 h 670560"/>
              <a:gd name="connsiteX5" fmla="*/ 670560 w 1402080"/>
              <a:gd name="connsiteY5" fmla="*/ 40640 h 670560"/>
              <a:gd name="connsiteX6" fmla="*/ 650240 w 1402080"/>
              <a:gd name="connsiteY6" fmla="*/ 60960 h 670560"/>
              <a:gd name="connsiteX7" fmla="*/ 568960 w 1402080"/>
              <a:gd name="connsiteY7" fmla="*/ 182880 h 670560"/>
              <a:gd name="connsiteX8" fmla="*/ 528320 w 1402080"/>
              <a:gd name="connsiteY8" fmla="*/ 304800 h 670560"/>
              <a:gd name="connsiteX9" fmla="*/ 508000 w 1402080"/>
              <a:gd name="connsiteY9" fmla="*/ 365760 h 670560"/>
              <a:gd name="connsiteX10" fmla="*/ 467360 w 1402080"/>
              <a:gd name="connsiteY10" fmla="*/ 548640 h 670560"/>
              <a:gd name="connsiteX11" fmla="*/ 426720 w 1402080"/>
              <a:gd name="connsiteY11" fmla="*/ 589280 h 670560"/>
              <a:gd name="connsiteX12" fmla="*/ 365760 w 1402080"/>
              <a:gd name="connsiteY12" fmla="*/ 650240 h 670560"/>
              <a:gd name="connsiteX13" fmla="*/ 325120 w 1402080"/>
              <a:gd name="connsiteY13" fmla="*/ 670560 h 670560"/>
              <a:gd name="connsiteX14" fmla="*/ 223520 w 1402080"/>
              <a:gd name="connsiteY14" fmla="*/ 650240 h 670560"/>
              <a:gd name="connsiteX15" fmla="*/ 203200 w 1402080"/>
              <a:gd name="connsiteY15" fmla="*/ 609600 h 670560"/>
              <a:gd name="connsiteX16" fmla="*/ 162560 w 1402080"/>
              <a:gd name="connsiteY16" fmla="*/ 548640 h 670560"/>
              <a:gd name="connsiteX17" fmla="*/ 142240 w 1402080"/>
              <a:gd name="connsiteY17" fmla="*/ 508000 h 670560"/>
              <a:gd name="connsiteX18" fmla="*/ 101600 w 1402080"/>
              <a:gd name="connsiteY18" fmla="*/ 447040 h 670560"/>
              <a:gd name="connsiteX19" fmla="*/ 40640 w 1402080"/>
              <a:gd name="connsiteY19" fmla="*/ 264160 h 670560"/>
              <a:gd name="connsiteX20" fmla="*/ 0 w 1402080"/>
              <a:gd name="connsiteY20" fmla="*/ 24384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2080" h="670560">
                <a:moveTo>
                  <a:pt x="1402080" y="203200"/>
                </a:moveTo>
                <a:cubicBezTo>
                  <a:pt x="1325974" y="127094"/>
                  <a:pt x="1368382" y="151327"/>
                  <a:pt x="1280160" y="121920"/>
                </a:cubicBezTo>
                <a:cubicBezTo>
                  <a:pt x="1241214" y="82974"/>
                  <a:pt x="1276710" y="112412"/>
                  <a:pt x="1198880" y="81280"/>
                </a:cubicBezTo>
                <a:cubicBezTo>
                  <a:pt x="1184818" y="75655"/>
                  <a:pt x="1172474" y="66136"/>
                  <a:pt x="1158240" y="60960"/>
                </a:cubicBezTo>
                <a:cubicBezTo>
                  <a:pt x="1097851" y="39000"/>
                  <a:pt x="975360" y="0"/>
                  <a:pt x="975360" y="0"/>
                </a:cubicBezTo>
                <a:cubicBezTo>
                  <a:pt x="873760" y="13547"/>
                  <a:pt x="771304" y="21751"/>
                  <a:pt x="670560" y="40640"/>
                </a:cubicBezTo>
                <a:cubicBezTo>
                  <a:pt x="661145" y="42405"/>
                  <a:pt x="655168" y="52746"/>
                  <a:pt x="650240" y="60960"/>
                </a:cubicBezTo>
                <a:cubicBezTo>
                  <a:pt x="576429" y="183979"/>
                  <a:pt x="646580" y="105260"/>
                  <a:pt x="568960" y="182880"/>
                </a:cubicBezTo>
                <a:lnTo>
                  <a:pt x="528320" y="304800"/>
                </a:lnTo>
                <a:cubicBezTo>
                  <a:pt x="521547" y="325120"/>
                  <a:pt x="511521" y="344632"/>
                  <a:pt x="508000" y="365760"/>
                </a:cubicBezTo>
                <a:cubicBezTo>
                  <a:pt x="503896" y="390381"/>
                  <a:pt x="490448" y="510161"/>
                  <a:pt x="467360" y="548640"/>
                </a:cubicBezTo>
                <a:cubicBezTo>
                  <a:pt x="457503" y="565068"/>
                  <a:pt x="440267" y="575733"/>
                  <a:pt x="426720" y="589280"/>
                </a:cubicBezTo>
                <a:lnTo>
                  <a:pt x="365760" y="650240"/>
                </a:lnTo>
                <a:lnTo>
                  <a:pt x="325120" y="670560"/>
                </a:lnTo>
                <a:cubicBezTo>
                  <a:pt x="291253" y="663787"/>
                  <a:pt x="254411" y="665686"/>
                  <a:pt x="223520" y="650240"/>
                </a:cubicBezTo>
                <a:cubicBezTo>
                  <a:pt x="209973" y="643467"/>
                  <a:pt x="210992" y="622587"/>
                  <a:pt x="203200" y="609600"/>
                </a:cubicBezTo>
                <a:cubicBezTo>
                  <a:pt x="190635" y="588659"/>
                  <a:pt x="175125" y="569581"/>
                  <a:pt x="162560" y="548640"/>
                </a:cubicBezTo>
                <a:cubicBezTo>
                  <a:pt x="154768" y="535653"/>
                  <a:pt x="150641" y="520602"/>
                  <a:pt x="142240" y="508000"/>
                </a:cubicBezTo>
                <a:cubicBezTo>
                  <a:pt x="80181" y="414911"/>
                  <a:pt x="175266" y="594372"/>
                  <a:pt x="101600" y="447040"/>
                </a:cubicBezTo>
                <a:cubicBezTo>
                  <a:pt x="78571" y="285835"/>
                  <a:pt x="115147" y="338667"/>
                  <a:pt x="40640" y="264160"/>
                </a:cubicBezTo>
                <a:cubicBezTo>
                  <a:pt x="15531" y="239051"/>
                  <a:pt x="29899" y="243840"/>
                  <a:pt x="0" y="24384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rotWithShape="1">
          <a:blip r:embed="rId4"/>
          <a:srcRect l="74465" t="1077" r="18438" b="83840"/>
          <a:stretch/>
        </p:blipFill>
        <p:spPr>
          <a:xfrm>
            <a:off x="3881651" y="583804"/>
            <a:ext cx="599356" cy="691563"/>
          </a:xfrm>
          <a:prstGeom prst="rect">
            <a:avLst/>
          </a:prstGeom>
        </p:spPr>
      </p:pic>
      <p:grpSp>
        <p:nvGrpSpPr>
          <p:cNvPr id="24" name="Group 23"/>
          <p:cNvGrpSpPr/>
          <p:nvPr/>
        </p:nvGrpSpPr>
        <p:grpSpPr>
          <a:xfrm>
            <a:off x="6807743" y="2303621"/>
            <a:ext cx="2259417" cy="2250759"/>
            <a:chOff x="6807743" y="2303621"/>
            <a:chExt cx="2259417" cy="2250759"/>
          </a:xfrm>
        </p:grpSpPr>
        <p:grpSp>
          <p:nvGrpSpPr>
            <p:cNvPr id="26" name="Group 25"/>
            <p:cNvGrpSpPr/>
            <p:nvPr/>
          </p:nvGrpSpPr>
          <p:grpSpPr>
            <a:xfrm>
              <a:off x="6807743" y="2303621"/>
              <a:ext cx="2259417" cy="2250759"/>
              <a:chOff x="6807743" y="3717792"/>
              <a:chExt cx="2259417" cy="2250759"/>
            </a:xfrm>
          </p:grpSpPr>
          <p:sp>
            <p:nvSpPr>
              <p:cNvPr id="28" name="TextBox 27"/>
              <p:cNvSpPr txBox="1"/>
              <p:nvPr/>
            </p:nvSpPr>
            <p:spPr>
              <a:xfrm rot="16200000">
                <a:off x="6370065" y="4155470"/>
                <a:ext cx="1337022" cy="461665"/>
              </a:xfrm>
              <a:prstGeom prst="rect">
                <a:avLst/>
              </a:prstGeom>
              <a:noFill/>
            </p:spPr>
            <p:txBody>
              <a:bodyPr wrap="square" rtlCol="0">
                <a:spAutoFit/>
              </a:bodyPr>
              <a:lstStyle/>
              <a:p>
                <a:r>
                  <a:rPr lang="en-US" sz="2400" dirty="0" smtClean="0"/>
                  <a:t>Cycles</a:t>
                </a:r>
                <a:endParaRPr lang="en-US" sz="2400" dirty="0"/>
              </a:p>
            </p:txBody>
          </p:sp>
          <p:sp>
            <p:nvSpPr>
              <p:cNvPr id="31" name="TextBox 30"/>
              <p:cNvSpPr txBox="1"/>
              <p:nvPr/>
            </p:nvSpPr>
            <p:spPr>
              <a:xfrm>
                <a:off x="7730138" y="5506886"/>
                <a:ext cx="1337022" cy="461665"/>
              </a:xfrm>
              <a:prstGeom prst="rect">
                <a:avLst/>
              </a:prstGeom>
              <a:noFill/>
            </p:spPr>
            <p:txBody>
              <a:bodyPr wrap="square" rtlCol="0">
                <a:spAutoFit/>
              </a:bodyPr>
              <a:lstStyle/>
              <a:p>
                <a:r>
                  <a:rPr lang="en-US" sz="2400" dirty="0" smtClean="0"/>
                  <a:t>Time</a:t>
                </a:r>
                <a:endParaRPr lang="en-US" sz="2400" dirty="0"/>
              </a:p>
            </p:txBody>
          </p:sp>
          <p:cxnSp>
            <p:nvCxnSpPr>
              <p:cNvPr id="33" name="Straight Connector 32"/>
              <p:cNvCxnSpPr/>
              <p:nvPr/>
            </p:nvCxnSpPr>
            <p:spPr>
              <a:xfrm>
                <a:off x="7292148" y="5486400"/>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414888" y="4605298"/>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7" name="Straight Connector 26"/>
            <p:cNvCxnSpPr/>
            <p:nvPr/>
          </p:nvCxnSpPr>
          <p:spPr>
            <a:xfrm flipV="1">
              <a:off x="7474527" y="3556422"/>
              <a:ext cx="311728" cy="0"/>
            </a:xfrm>
            <a:prstGeom prst="line">
              <a:avLst/>
            </a:prstGeom>
            <a:ln w="57150"/>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a:xfrm>
            <a:off x="3900298" y="188619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2768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33123"/>
            <a:ext cx="6948802" cy="6796427"/>
          </a:xfrm>
          <a:prstGeom prst="rect">
            <a:avLst/>
          </a:prstGeom>
        </p:spPr>
      </p:pic>
      <p:grpSp>
        <p:nvGrpSpPr>
          <p:cNvPr id="23" name="Group 22"/>
          <p:cNvGrpSpPr/>
          <p:nvPr/>
        </p:nvGrpSpPr>
        <p:grpSpPr>
          <a:xfrm>
            <a:off x="6807743" y="2303621"/>
            <a:ext cx="2259417" cy="2250759"/>
            <a:chOff x="6807743" y="3717792"/>
            <a:chExt cx="2259417" cy="2250759"/>
          </a:xfrm>
        </p:grpSpPr>
        <p:sp>
          <p:nvSpPr>
            <p:cNvPr id="18" name="TextBox 17"/>
            <p:cNvSpPr txBox="1"/>
            <p:nvPr/>
          </p:nvSpPr>
          <p:spPr>
            <a:xfrm rot="16200000">
              <a:off x="6370065" y="4155470"/>
              <a:ext cx="1337022" cy="461665"/>
            </a:xfrm>
            <a:prstGeom prst="rect">
              <a:avLst/>
            </a:prstGeom>
            <a:noFill/>
          </p:spPr>
          <p:txBody>
            <a:bodyPr wrap="square" rtlCol="0">
              <a:spAutoFit/>
            </a:bodyPr>
            <a:lstStyle/>
            <a:p>
              <a:r>
                <a:rPr lang="en-US" sz="2400" dirty="0" smtClean="0"/>
                <a:t>Cycles</a:t>
              </a:r>
              <a:endParaRPr lang="en-US" sz="2400" dirty="0"/>
            </a:p>
          </p:txBody>
        </p:sp>
        <p:sp>
          <p:nvSpPr>
            <p:cNvPr id="19" name="TextBox 18"/>
            <p:cNvSpPr txBox="1"/>
            <p:nvPr/>
          </p:nvSpPr>
          <p:spPr>
            <a:xfrm>
              <a:off x="7730138" y="5506886"/>
              <a:ext cx="1337022" cy="461665"/>
            </a:xfrm>
            <a:prstGeom prst="rect">
              <a:avLst/>
            </a:prstGeom>
            <a:noFill/>
          </p:spPr>
          <p:txBody>
            <a:bodyPr wrap="square" rtlCol="0">
              <a:spAutoFit/>
            </a:bodyPr>
            <a:lstStyle/>
            <a:p>
              <a:r>
                <a:rPr lang="en-US" sz="2400" dirty="0" smtClean="0"/>
                <a:t>Time</a:t>
              </a:r>
              <a:endParaRPr lang="en-US" sz="2400" dirty="0"/>
            </a:p>
          </p:txBody>
        </p:sp>
        <p:cxnSp>
          <p:nvCxnSpPr>
            <p:cNvPr id="21" name="Straight Connector 20"/>
            <p:cNvCxnSpPr/>
            <p:nvPr/>
          </p:nvCxnSpPr>
          <p:spPr>
            <a:xfrm>
              <a:off x="7292148" y="5486400"/>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414888" y="4605298"/>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Oval 2"/>
          <p:cNvSpPr/>
          <p:nvPr/>
        </p:nvSpPr>
        <p:spPr>
          <a:xfrm>
            <a:off x="5377546" y="64266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42868"/>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6377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900298" y="188619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20104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1588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58254" y="43008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7474527" y="3556422"/>
            <a:ext cx="311728" cy="0"/>
          </a:xfrm>
          <a:prstGeom prst="line">
            <a:avLst/>
          </a:prstGeom>
          <a:ln w="571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95833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33123"/>
            <a:ext cx="6948802" cy="6796427"/>
          </a:xfrm>
          <a:prstGeom prst="rect">
            <a:avLst/>
          </a:prstGeom>
        </p:spPr>
      </p:pic>
      <p:grpSp>
        <p:nvGrpSpPr>
          <p:cNvPr id="23" name="Group 22"/>
          <p:cNvGrpSpPr/>
          <p:nvPr/>
        </p:nvGrpSpPr>
        <p:grpSpPr>
          <a:xfrm>
            <a:off x="6807743" y="2303621"/>
            <a:ext cx="2259417" cy="2250759"/>
            <a:chOff x="6807743" y="3717792"/>
            <a:chExt cx="2259417" cy="2250759"/>
          </a:xfrm>
        </p:grpSpPr>
        <p:sp>
          <p:nvSpPr>
            <p:cNvPr id="18" name="TextBox 17"/>
            <p:cNvSpPr txBox="1"/>
            <p:nvPr/>
          </p:nvSpPr>
          <p:spPr>
            <a:xfrm rot="16200000">
              <a:off x="6370065" y="4155470"/>
              <a:ext cx="1337022" cy="461665"/>
            </a:xfrm>
            <a:prstGeom prst="rect">
              <a:avLst/>
            </a:prstGeom>
            <a:noFill/>
          </p:spPr>
          <p:txBody>
            <a:bodyPr wrap="square" rtlCol="0">
              <a:spAutoFit/>
            </a:bodyPr>
            <a:lstStyle/>
            <a:p>
              <a:r>
                <a:rPr lang="en-US" sz="2400" dirty="0" smtClean="0"/>
                <a:t>Cycles</a:t>
              </a:r>
              <a:endParaRPr lang="en-US" sz="2400" dirty="0"/>
            </a:p>
          </p:txBody>
        </p:sp>
        <p:sp>
          <p:nvSpPr>
            <p:cNvPr id="19" name="TextBox 18"/>
            <p:cNvSpPr txBox="1"/>
            <p:nvPr/>
          </p:nvSpPr>
          <p:spPr>
            <a:xfrm>
              <a:off x="7730138" y="5506886"/>
              <a:ext cx="1337022" cy="461665"/>
            </a:xfrm>
            <a:prstGeom prst="rect">
              <a:avLst/>
            </a:prstGeom>
            <a:noFill/>
          </p:spPr>
          <p:txBody>
            <a:bodyPr wrap="square" rtlCol="0">
              <a:spAutoFit/>
            </a:bodyPr>
            <a:lstStyle/>
            <a:p>
              <a:r>
                <a:rPr lang="en-US" sz="2400" dirty="0" smtClean="0"/>
                <a:t>Time</a:t>
              </a:r>
              <a:endParaRPr lang="en-US" sz="2400" dirty="0"/>
            </a:p>
          </p:txBody>
        </p:sp>
        <p:cxnSp>
          <p:nvCxnSpPr>
            <p:cNvPr id="21" name="Straight Connector 20"/>
            <p:cNvCxnSpPr/>
            <p:nvPr/>
          </p:nvCxnSpPr>
          <p:spPr>
            <a:xfrm>
              <a:off x="7292148" y="5486400"/>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414888" y="4605298"/>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Oval 2"/>
          <p:cNvSpPr/>
          <p:nvPr/>
        </p:nvSpPr>
        <p:spPr>
          <a:xfrm>
            <a:off x="5377546" y="64266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42868"/>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6377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900298" y="188619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20104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1588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58254" y="43008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43"/>
          <p:cNvSpPr>
            <a:spLocks/>
          </p:cNvSpPr>
          <p:nvPr/>
        </p:nvSpPr>
        <p:spPr bwMode="auto">
          <a:xfrm>
            <a:off x="4116700" y="826016"/>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43"/>
          <p:cNvSpPr>
            <a:spLocks/>
          </p:cNvSpPr>
          <p:nvPr/>
        </p:nvSpPr>
        <p:spPr bwMode="auto">
          <a:xfrm>
            <a:off x="4521819" y="1622384"/>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43"/>
          <p:cNvSpPr>
            <a:spLocks/>
          </p:cNvSpPr>
          <p:nvPr/>
        </p:nvSpPr>
        <p:spPr bwMode="auto">
          <a:xfrm>
            <a:off x="4335781" y="2298966"/>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43"/>
          <p:cNvSpPr>
            <a:spLocks/>
          </p:cNvSpPr>
          <p:nvPr/>
        </p:nvSpPr>
        <p:spPr bwMode="auto">
          <a:xfrm>
            <a:off x="4924800" y="918091"/>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43"/>
          <p:cNvSpPr>
            <a:spLocks/>
          </p:cNvSpPr>
          <p:nvPr/>
        </p:nvSpPr>
        <p:spPr bwMode="auto">
          <a:xfrm>
            <a:off x="5854565" y="1071355"/>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43"/>
          <p:cNvSpPr>
            <a:spLocks/>
          </p:cNvSpPr>
          <p:nvPr/>
        </p:nvSpPr>
        <p:spPr bwMode="auto">
          <a:xfrm>
            <a:off x="5965374" y="2063674"/>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43"/>
          <p:cNvSpPr>
            <a:spLocks/>
          </p:cNvSpPr>
          <p:nvPr/>
        </p:nvSpPr>
        <p:spPr bwMode="auto">
          <a:xfrm>
            <a:off x="5276009" y="2869448"/>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35" name="Straight Connector 34"/>
          <p:cNvCxnSpPr/>
          <p:nvPr/>
        </p:nvCxnSpPr>
        <p:spPr>
          <a:xfrm flipV="1">
            <a:off x="7474527" y="3556422"/>
            <a:ext cx="311728" cy="0"/>
          </a:xfrm>
          <a:prstGeom prst="line">
            <a:avLst/>
          </a:prstGeom>
          <a:ln w="571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89482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33123"/>
            <a:ext cx="6948802" cy="6796427"/>
          </a:xfrm>
          <a:prstGeom prst="rect">
            <a:avLst/>
          </a:prstGeom>
        </p:spPr>
      </p:pic>
      <p:grpSp>
        <p:nvGrpSpPr>
          <p:cNvPr id="23" name="Group 22"/>
          <p:cNvGrpSpPr/>
          <p:nvPr/>
        </p:nvGrpSpPr>
        <p:grpSpPr>
          <a:xfrm>
            <a:off x="6807743" y="2303621"/>
            <a:ext cx="2259417" cy="2250759"/>
            <a:chOff x="6807743" y="3717792"/>
            <a:chExt cx="2259417" cy="2250759"/>
          </a:xfrm>
        </p:grpSpPr>
        <p:sp>
          <p:nvSpPr>
            <p:cNvPr id="18" name="TextBox 17"/>
            <p:cNvSpPr txBox="1"/>
            <p:nvPr/>
          </p:nvSpPr>
          <p:spPr>
            <a:xfrm rot="16200000">
              <a:off x="6370065" y="4155470"/>
              <a:ext cx="1337022" cy="461665"/>
            </a:xfrm>
            <a:prstGeom prst="rect">
              <a:avLst/>
            </a:prstGeom>
            <a:noFill/>
          </p:spPr>
          <p:txBody>
            <a:bodyPr wrap="square" rtlCol="0">
              <a:spAutoFit/>
            </a:bodyPr>
            <a:lstStyle/>
            <a:p>
              <a:r>
                <a:rPr lang="en-US" sz="2400" dirty="0" smtClean="0"/>
                <a:t>Cycles</a:t>
              </a:r>
              <a:endParaRPr lang="en-US" sz="2400" dirty="0"/>
            </a:p>
          </p:txBody>
        </p:sp>
        <p:sp>
          <p:nvSpPr>
            <p:cNvPr id="19" name="TextBox 18"/>
            <p:cNvSpPr txBox="1"/>
            <p:nvPr/>
          </p:nvSpPr>
          <p:spPr>
            <a:xfrm>
              <a:off x="7730138" y="5506886"/>
              <a:ext cx="1337022" cy="461665"/>
            </a:xfrm>
            <a:prstGeom prst="rect">
              <a:avLst/>
            </a:prstGeom>
            <a:noFill/>
          </p:spPr>
          <p:txBody>
            <a:bodyPr wrap="square" rtlCol="0">
              <a:spAutoFit/>
            </a:bodyPr>
            <a:lstStyle/>
            <a:p>
              <a:r>
                <a:rPr lang="en-US" sz="2400" dirty="0" smtClean="0"/>
                <a:t>Time</a:t>
              </a:r>
              <a:endParaRPr lang="en-US" sz="2400" dirty="0"/>
            </a:p>
          </p:txBody>
        </p:sp>
        <p:cxnSp>
          <p:nvCxnSpPr>
            <p:cNvPr id="21" name="Straight Connector 20"/>
            <p:cNvCxnSpPr/>
            <p:nvPr/>
          </p:nvCxnSpPr>
          <p:spPr>
            <a:xfrm>
              <a:off x="7292148" y="5486400"/>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414888" y="4605298"/>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4" name="Straight Connector 33"/>
          <p:cNvCxnSpPr/>
          <p:nvPr/>
        </p:nvCxnSpPr>
        <p:spPr>
          <a:xfrm rot="300000" flipH="1">
            <a:off x="5473171" y="2163654"/>
            <a:ext cx="601718" cy="835969"/>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31" idx="2"/>
          </p:cNvCxnSpPr>
          <p:nvPr/>
        </p:nvCxnSpPr>
        <p:spPr>
          <a:xfrm>
            <a:off x="5983947" y="1331705"/>
            <a:ext cx="140138" cy="835265"/>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469604" y="2445787"/>
            <a:ext cx="945543" cy="553836"/>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4488126" y="1756021"/>
            <a:ext cx="161978" cy="657415"/>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045675" y="1044670"/>
            <a:ext cx="937828" cy="196918"/>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26" name="Isosceles Triangle 25"/>
          <p:cNvSpPr/>
          <p:nvPr/>
        </p:nvSpPr>
        <p:spPr>
          <a:xfrm rot="18120000">
            <a:off x="4134136" y="801017"/>
            <a:ext cx="816473" cy="751516"/>
          </a:xfrm>
          <a:prstGeom prst="triangle">
            <a:avLst/>
          </a:prstGeom>
          <a:solidFill>
            <a:schemeClr val="accent5">
              <a:lumMod val="60000"/>
              <a:lumOff val="40000"/>
            </a:schemeClr>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p:cNvGrpSpPr/>
          <p:nvPr/>
        </p:nvGrpSpPr>
        <p:grpSpPr>
          <a:xfrm>
            <a:off x="3658254" y="430080"/>
            <a:ext cx="3010849" cy="3140196"/>
            <a:chOff x="3658254" y="430080"/>
            <a:chExt cx="3010849" cy="3140196"/>
          </a:xfrm>
        </p:grpSpPr>
        <p:sp>
          <p:nvSpPr>
            <p:cNvPr id="3" name="Oval 2"/>
            <p:cNvSpPr/>
            <p:nvPr/>
          </p:nvSpPr>
          <p:spPr>
            <a:xfrm>
              <a:off x="5377546" y="64266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42868"/>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6377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900298" y="188619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20104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1588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58254" y="43008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43"/>
            <p:cNvSpPr>
              <a:spLocks/>
            </p:cNvSpPr>
            <p:nvPr/>
          </p:nvSpPr>
          <p:spPr bwMode="auto">
            <a:xfrm>
              <a:off x="4116700" y="826016"/>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43"/>
            <p:cNvSpPr>
              <a:spLocks/>
            </p:cNvSpPr>
            <p:nvPr/>
          </p:nvSpPr>
          <p:spPr bwMode="auto">
            <a:xfrm>
              <a:off x="4521819" y="1622384"/>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43"/>
            <p:cNvSpPr>
              <a:spLocks/>
            </p:cNvSpPr>
            <p:nvPr/>
          </p:nvSpPr>
          <p:spPr bwMode="auto">
            <a:xfrm>
              <a:off x="4335781" y="2298966"/>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43"/>
            <p:cNvSpPr>
              <a:spLocks/>
            </p:cNvSpPr>
            <p:nvPr/>
          </p:nvSpPr>
          <p:spPr bwMode="auto">
            <a:xfrm>
              <a:off x="4924800" y="918091"/>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43"/>
            <p:cNvSpPr>
              <a:spLocks/>
            </p:cNvSpPr>
            <p:nvPr/>
          </p:nvSpPr>
          <p:spPr bwMode="auto">
            <a:xfrm>
              <a:off x="5854565" y="1071355"/>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43"/>
            <p:cNvSpPr>
              <a:spLocks/>
            </p:cNvSpPr>
            <p:nvPr/>
          </p:nvSpPr>
          <p:spPr bwMode="auto">
            <a:xfrm>
              <a:off x="5965374" y="2063674"/>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43"/>
            <p:cNvSpPr>
              <a:spLocks/>
            </p:cNvSpPr>
            <p:nvPr/>
          </p:nvSpPr>
          <p:spPr bwMode="auto">
            <a:xfrm>
              <a:off x="5276009" y="2869448"/>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42" name="Straight Connector 41"/>
          <p:cNvCxnSpPr/>
          <p:nvPr/>
        </p:nvCxnSpPr>
        <p:spPr>
          <a:xfrm flipV="1">
            <a:off x="7474527" y="3556422"/>
            <a:ext cx="311728" cy="0"/>
          </a:xfrm>
          <a:prstGeom prst="line">
            <a:avLst/>
          </a:prstGeom>
          <a:ln w="571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411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50" y="55224"/>
            <a:ext cx="8839945" cy="6524863"/>
          </a:xfrm>
          <a:prstGeom prst="rect">
            <a:avLst/>
          </a:prstGeom>
        </p:spPr>
        <p:txBody>
          <a:bodyPr wrap="square">
            <a:spAutoFit/>
          </a:bodyPr>
          <a:lstStyle/>
          <a:p>
            <a:r>
              <a:rPr lang="en-US" sz="3200" dirty="0" smtClean="0"/>
              <a:t>2 breast cancer data sets:</a:t>
            </a:r>
          </a:p>
          <a:p>
            <a:endParaRPr lang="en-US" sz="1600" dirty="0"/>
          </a:p>
          <a:p>
            <a:r>
              <a:rPr lang="en-US" sz="3200" dirty="0" smtClean="0"/>
              <a:t>1.)  NKI (2002)</a:t>
            </a:r>
            <a:r>
              <a:rPr lang="en-US" sz="3200" dirty="0"/>
              <a:t>:</a:t>
            </a:r>
            <a:r>
              <a:rPr lang="en-US" sz="3200" dirty="0" smtClean="0"/>
              <a:t> </a:t>
            </a:r>
          </a:p>
          <a:p>
            <a:r>
              <a:rPr lang="en-US" sz="3200" dirty="0" smtClean="0"/>
              <a:t>gene expression </a:t>
            </a:r>
            <a:r>
              <a:rPr lang="en-US" sz="3200" dirty="0"/>
              <a:t>levels of </a:t>
            </a:r>
            <a:r>
              <a:rPr lang="en-US" sz="3200" dirty="0" smtClean="0"/>
              <a:t>24,000 from 272 tumors</a:t>
            </a:r>
            <a:r>
              <a:rPr lang="en-US" sz="3200" dirty="0"/>
              <a:t>. I</a:t>
            </a:r>
            <a:r>
              <a:rPr lang="en-US" sz="3200" dirty="0" smtClean="0"/>
              <a:t>ncludes </a:t>
            </a:r>
            <a:r>
              <a:rPr lang="en-US" sz="3200" dirty="0"/>
              <a:t>node-negative and node-positive patients, who had or had not received adjuvant systemic </a:t>
            </a:r>
            <a:r>
              <a:rPr lang="en-US" sz="3200" dirty="0" smtClean="0"/>
              <a:t>therapy</a:t>
            </a:r>
            <a:r>
              <a:rPr lang="en-US" sz="3200" dirty="0"/>
              <a:t>.</a:t>
            </a:r>
            <a:r>
              <a:rPr lang="en-US" sz="3200" dirty="0" smtClean="0"/>
              <a:t> </a:t>
            </a:r>
            <a:r>
              <a:rPr lang="en-US" sz="3200" dirty="0"/>
              <a:t> </a:t>
            </a:r>
            <a:r>
              <a:rPr lang="en-US" sz="3200" dirty="0" smtClean="0"/>
              <a:t> Also includes survival information.</a:t>
            </a:r>
          </a:p>
          <a:p>
            <a:endParaRPr lang="en-US" dirty="0"/>
          </a:p>
          <a:p>
            <a:r>
              <a:rPr lang="en-US" sz="3200" dirty="0" smtClean="0"/>
              <a:t>2.) GSE203414 (2005</a:t>
            </a:r>
            <a:r>
              <a:rPr lang="en-US" sz="3200" dirty="0"/>
              <a:t>) </a:t>
            </a:r>
            <a:endParaRPr lang="en-US" sz="3200" dirty="0" smtClean="0"/>
          </a:p>
          <a:p>
            <a:r>
              <a:rPr lang="en-US" sz="3200" dirty="0" smtClean="0"/>
              <a:t>expression </a:t>
            </a:r>
            <a:r>
              <a:rPr lang="en-US" sz="3200" dirty="0"/>
              <a:t>of </a:t>
            </a:r>
            <a:r>
              <a:rPr lang="en-US" sz="3200" dirty="0" smtClean="0"/>
              <a:t>22,000 </a:t>
            </a:r>
            <a:r>
              <a:rPr lang="en-US" sz="3200" dirty="0"/>
              <a:t>transcripts from total RNA of frozen </a:t>
            </a:r>
            <a:r>
              <a:rPr lang="en-US" sz="3200" dirty="0" err="1"/>
              <a:t>tumour</a:t>
            </a:r>
            <a:r>
              <a:rPr lang="en-US" sz="3200" dirty="0"/>
              <a:t> samples from 286 lymph-node-negative patients who had not received adjuvant systemic treatment</a:t>
            </a:r>
            <a:r>
              <a:rPr lang="en-US" sz="3200" dirty="0" smtClean="0"/>
              <a:t>.  Also includes time to relapse information.</a:t>
            </a:r>
            <a:endParaRPr lang="en-US" sz="3200" dirty="0"/>
          </a:p>
        </p:txBody>
      </p:sp>
    </p:spTree>
    <p:extLst>
      <p:ext uri="{BB962C8B-B14F-4D97-AF65-F5344CB8AC3E}">
        <p14:creationId xmlns:p14="http://schemas.microsoft.com/office/powerpoint/2010/main" val="28949339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33123"/>
            <a:ext cx="6948802" cy="6796427"/>
          </a:xfrm>
          <a:prstGeom prst="rect">
            <a:avLst/>
          </a:prstGeom>
        </p:spPr>
      </p:pic>
      <p:grpSp>
        <p:nvGrpSpPr>
          <p:cNvPr id="23" name="Group 22"/>
          <p:cNvGrpSpPr/>
          <p:nvPr/>
        </p:nvGrpSpPr>
        <p:grpSpPr>
          <a:xfrm>
            <a:off x="6807743" y="2303621"/>
            <a:ext cx="2259417" cy="2250759"/>
            <a:chOff x="6807743" y="3717792"/>
            <a:chExt cx="2259417" cy="2250759"/>
          </a:xfrm>
        </p:grpSpPr>
        <p:sp>
          <p:nvSpPr>
            <p:cNvPr id="18" name="TextBox 17"/>
            <p:cNvSpPr txBox="1"/>
            <p:nvPr/>
          </p:nvSpPr>
          <p:spPr>
            <a:xfrm rot="16200000">
              <a:off x="6370065" y="4155470"/>
              <a:ext cx="1337022" cy="461665"/>
            </a:xfrm>
            <a:prstGeom prst="rect">
              <a:avLst/>
            </a:prstGeom>
            <a:noFill/>
          </p:spPr>
          <p:txBody>
            <a:bodyPr wrap="square" rtlCol="0">
              <a:spAutoFit/>
            </a:bodyPr>
            <a:lstStyle/>
            <a:p>
              <a:r>
                <a:rPr lang="en-US" sz="2400" dirty="0" smtClean="0"/>
                <a:t>Cycles</a:t>
              </a:r>
              <a:endParaRPr lang="en-US" sz="2400" dirty="0"/>
            </a:p>
          </p:txBody>
        </p:sp>
        <p:sp>
          <p:nvSpPr>
            <p:cNvPr id="19" name="TextBox 18"/>
            <p:cNvSpPr txBox="1"/>
            <p:nvPr/>
          </p:nvSpPr>
          <p:spPr>
            <a:xfrm>
              <a:off x="7730138" y="5506886"/>
              <a:ext cx="1337022" cy="461665"/>
            </a:xfrm>
            <a:prstGeom prst="rect">
              <a:avLst/>
            </a:prstGeom>
            <a:noFill/>
          </p:spPr>
          <p:txBody>
            <a:bodyPr wrap="square" rtlCol="0">
              <a:spAutoFit/>
            </a:bodyPr>
            <a:lstStyle/>
            <a:p>
              <a:r>
                <a:rPr lang="en-US" sz="2400" dirty="0" smtClean="0"/>
                <a:t>Time</a:t>
              </a:r>
              <a:endParaRPr lang="en-US" sz="2400" dirty="0"/>
            </a:p>
          </p:txBody>
        </p:sp>
        <p:cxnSp>
          <p:nvCxnSpPr>
            <p:cNvPr id="21" name="Straight Connector 20"/>
            <p:cNvCxnSpPr/>
            <p:nvPr/>
          </p:nvCxnSpPr>
          <p:spPr>
            <a:xfrm>
              <a:off x="7292148" y="5486400"/>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414888" y="4605298"/>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4" name="Straight Connector 33"/>
          <p:cNvCxnSpPr/>
          <p:nvPr/>
        </p:nvCxnSpPr>
        <p:spPr>
          <a:xfrm rot="300000" flipH="1">
            <a:off x="5473171" y="2163654"/>
            <a:ext cx="601718" cy="835969"/>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31" idx="2"/>
          </p:cNvCxnSpPr>
          <p:nvPr/>
        </p:nvCxnSpPr>
        <p:spPr>
          <a:xfrm>
            <a:off x="5983947" y="1331705"/>
            <a:ext cx="140138" cy="835265"/>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469604" y="2445787"/>
            <a:ext cx="945543" cy="553836"/>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4488126" y="1756021"/>
            <a:ext cx="161978" cy="657415"/>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045675" y="1044670"/>
            <a:ext cx="937828" cy="196918"/>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26" name="Isosceles Triangle 25"/>
          <p:cNvSpPr/>
          <p:nvPr/>
        </p:nvSpPr>
        <p:spPr>
          <a:xfrm rot="18120000">
            <a:off x="4134136" y="801017"/>
            <a:ext cx="816473" cy="751516"/>
          </a:xfrm>
          <a:prstGeom prst="triangle">
            <a:avLst/>
          </a:prstGeom>
          <a:solidFill>
            <a:schemeClr val="accent5">
              <a:lumMod val="60000"/>
              <a:lumOff val="40000"/>
            </a:schemeClr>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Freeform 43"/>
          <p:cNvSpPr>
            <a:spLocks/>
          </p:cNvSpPr>
          <p:nvPr/>
        </p:nvSpPr>
        <p:spPr bwMode="auto">
          <a:xfrm>
            <a:off x="4116700" y="826016"/>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43"/>
          <p:cNvSpPr>
            <a:spLocks/>
          </p:cNvSpPr>
          <p:nvPr/>
        </p:nvSpPr>
        <p:spPr bwMode="auto">
          <a:xfrm>
            <a:off x="4521819" y="1622384"/>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43"/>
          <p:cNvSpPr>
            <a:spLocks/>
          </p:cNvSpPr>
          <p:nvPr/>
        </p:nvSpPr>
        <p:spPr bwMode="auto">
          <a:xfrm>
            <a:off x="4335781" y="2298966"/>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43"/>
          <p:cNvSpPr>
            <a:spLocks/>
          </p:cNvSpPr>
          <p:nvPr/>
        </p:nvSpPr>
        <p:spPr bwMode="auto">
          <a:xfrm>
            <a:off x="4924800" y="918091"/>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43"/>
          <p:cNvSpPr>
            <a:spLocks/>
          </p:cNvSpPr>
          <p:nvPr/>
        </p:nvSpPr>
        <p:spPr bwMode="auto">
          <a:xfrm>
            <a:off x="5854565" y="1071355"/>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43"/>
          <p:cNvSpPr>
            <a:spLocks/>
          </p:cNvSpPr>
          <p:nvPr/>
        </p:nvSpPr>
        <p:spPr bwMode="auto">
          <a:xfrm>
            <a:off x="5965374" y="2063674"/>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43"/>
          <p:cNvSpPr>
            <a:spLocks/>
          </p:cNvSpPr>
          <p:nvPr/>
        </p:nvSpPr>
        <p:spPr bwMode="auto">
          <a:xfrm>
            <a:off x="5276009" y="2869448"/>
            <a:ext cx="258763" cy="260350"/>
          </a:xfrm>
          <a:custGeom>
            <a:avLst/>
            <a:gdLst>
              <a:gd name="T0" fmla="*/ 272 w 272"/>
              <a:gd name="T1" fmla="*/ 136 h 272"/>
              <a:gd name="T2" fmla="*/ 272 w 272"/>
              <a:gd name="T3" fmla="*/ 136 h 272"/>
              <a:gd name="T4" fmla="*/ 136 w 272"/>
              <a:gd name="T5" fmla="*/ 272 h 272"/>
              <a:gd name="T6" fmla="*/ 0 w 272"/>
              <a:gd name="T7" fmla="*/ 136 h 272"/>
              <a:gd name="T8" fmla="*/ 136 w 272"/>
              <a:gd name="T9" fmla="*/ 0 h 272"/>
              <a:gd name="T10" fmla="*/ 272 w 272"/>
              <a:gd name="T11" fmla="*/ 136 h 272"/>
              <a:gd name="T12" fmla="*/ 272 w 272"/>
              <a:gd name="T13" fmla="*/ 13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72" y="136"/>
                </a:moveTo>
                <a:lnTo>
                  <a:pt x="272" y="136"/>
                </a:lnTo>
                <a:cubicBezTo>
                  <a:pt x="272" y="211"/>
                  <a:pt x="211" y="272"/>
                  <a:pt x="136" y="272"/>
                </a:cubicBezTo>
                <a:cubicBezTo>
                  <a:pt x="61" y="272"/>
                  <a:pt x="0" y="211"/>
                  <a:pt x="0" y="136"/>
                </a:cubicBezTo>
                <a:cubicBezTo>
                  <a:pt x="0" y="61"/>
                  <a:pt x="61" y="0"/>
                  <a:pt x="136" y="0"/>
                </a:cubicBezTo>
                <a:cubicBezTo>
                  <a:pt x="211" y="0"/>
                  <a:pt x="272" y="61"/>
                  <a:pt x="272" y="136"/>
                </a:cubicBezTo>
                <a:lnTo>
                  <a:pt x="272" y="136"/>
                </a:lnTo>
                <a:close/>
              </a:path>
            </a:pathLst>
          </a:custGeom>
          <a:solidFill>
            <a:srgbClr val="8F008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38" name="Straight Connector 37"/>
          <p:cNvCxnSpPr/>
          <p:nvPr/>
        </p:nvCxnSpPr>
        <p:spPr>
          <a:xfrm flipV="1">
            <a:off x="7474527" y="3556422"/>
            <a:ext cx="311728" cy="0"/>
          </a:xfrm>
          <a:prstGeom prst="line">
            <a:avLst/>
          </a:prstGeom>
          <a:ln w="571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2605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18499"/>
            <a:ext cx="6948802" cy="6796427"/>
          </a:xfrm>
          <a:prstGeom prst="rect">
            <a:avLst/>
          </a:prstGeom>
        </p:spPr>
      </p:pic>
      <p:sp>
        <p:nvSpPr>
          <p:cNvPr id="3" name="Oval 2"/>
          <p:cNvSpPr/>
          <p:nvPr/>
        </p:nvSpPr>
        <p:spPr>
          <a:xfrm>
            <a:off x="5377546" y="62881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2901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55128" y="1283233"/>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4992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17138" y="1859536"/>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4687263" y="2504995"/>
            <a:ext cx="852928" cy="576302"/>
          </a:xfrm>
          <a:custGeom>
            <a:avLst/>
            <a:gdLst>
              <a:gd name="connsiteX0" fmla="*/ 852928 w 852928"/>
              <a:gd name="connsiteY0" fmla="*/ 322729 h 576302"/>
              <a:gd name="connsiteX1" fmla="*/ 737667 w 852928"/>
              <a:gd name="connsiteY1" fmla="*/ 391885 h 576302"/>
              <a:gd name="connsiteX2" fmla="*/ 714615 w 852928"/>
              <a:gd name="connsiteY2" fmla="*/ 414937 h 576302"/>
              <a:gd name="connsiteX3" fmla="*/ 691563 w 852928"/>
              <a:gd name="connsiteY3" fmla="*/ 437989 h 576302"/>
              <a:gd name="connsiteX4" fmla="*/ 622407 w 852928"/>
              <a:gd name="connsiteY4" fmla="*/ 553250 h 576302"/>
              <a:gd name="connsiteX5" fmla="*/ 599354 w 852928"/>
              <a:gd name="connsiteY5" fmla="*/ 576302 h 576302"/>
              <a:gd name="connsiteX6" fmla="*/ 322729 w 852928"/>
              <a:gd name="connsiteY6" fmla="*/ 484094 h 576302"/>
              <a:gd name="connsiteX7" fmla="*/ 299677 w 852928"/>
              <a:gd name="connsiteY7" fmla="*/ 461042 h 576302"/>
              <a:gd name="connsiteX8" fmla="*/ 253573 w 852928"/>
              <a:gd name="connsiteY8" fmla="*/ 276625 h 576302"/>
              <a:gd name="connsiteX9" fmla="*/ 207469 w 852928"/>
              <a:gd name="connsiteY9" fmla="*/ 161364 h 576302"/>
              <a:gd name="connsiteX10" fmla="*/ 161364 w 852928"/>
              <a:gd name="connsiteY10" fmla="*/ 138312 h 576302"/>
              <a:gd name="connsiteX11" fmla="*/ 69156 w 852928"/>
              <a:gd name="connsiteY11" fmla="*/ 0 h 576302"/>
              <a:gd name="connsiteX12" fmla="*/ 0 w 852928"/>
              <a:gd name="connsiteY12" fmla="*/ 0 h 5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928" h="576302">
                <a:moveTo>
                  <a:pt x="852928" y="322729"/>
                </a:moveTo>
                <a:cubicBezTo>
                  <a:pt x="763153" y="352654"/>
                  <a:pt x="800953" y="328599"/>
                  <a:pt x="737667" y="391885"/>
                </a:cubicBezTo>
                <a:lnTo>
                  <a:pt x="714615" y="414937"/>
                </a:lnTo>
                <a:lnTo>
                  <a:pt x="691563" y="437989"/>
                </a:lnTo>
                <a:cubicBezTo>
                  <a:pt x="664747" y="491622"/>
                  <a:pt x="664133" y="497616"/>
                  <a:pt x="622407" y="553250"/>
                </a:cubicBezTo>
                <a:cubicBezTo>
                  <a:pt x="615887" y="561944"/>
                  <a:pt x="607038" y="568618"/>
                  <a:pt x="599354" y="576302"/>
                </a:cubicBezTo>
                <a:cubicBezTo>
                  <a:pt x="230301" y="542752"/>
                  <a:pt x="398754" y="636143"/>
                  <a:pt x="322729" y="484094"/>
                </a:cubicBezTo>
                <a:cubicBezTo>
                  <a:pt x="317869" y="474374"/>
                  <a:pt x="307361" y="468726"/>
                  <a:pt x="299677" y="461042"/>
                </a:cubicBezTo>
                <a:cubicBezTo>
                  <a:pt x="256718" y="203287"/>
                  <a:pt x="303807" y="402212"/>
                  <a:pt x="253573" y="276625"/>
                </a:cubicBezTo>
                <a:cubicBezTo>
                  <a:pt x="247572" y="261621"/>
                  <a:pt x="225490" y="179384"/>
                  <a:pt x="207469" y="161364"/>
                </a:cubicBezTo>
                <a:cubicBezTo>
                  <a:pt x="195319" y="149214"/>
                  <a:pt x="176732" y="145996"/>
                  <a:pt x="161364" y="138312"/>
                </a:cubicBezTo>
                <a:cubicBezTo>
                  <a:pt x="161199" y="137982"/>
                  <a:pt x="104357" y="0"/>
                  <a:pt x="69156" y="0"/>
                </a:cubicBezTo>
                <a:lnTo>
                  <a:pt x="0"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18718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249273" y="2043953"/>
            <a:ext cx="461042" cy="487588"/>
          </a:xfrm>
          <a:custGeom>
            <a:avLst/>
            <a:gdLst>
              <a:gd name="connsiteX0" fmla="*/ 461042 w 461042"/>
              <a:gd name="connsiteY0" fmla="*/ 484094 h 487588"/>
              <a:gd name="connsiteX1" fmla="*/ 414938 w 461042"/>
              <a:gd name="connsiteY1" fmla="*/ 461042 h 487588"/>
              <a:gd name="connsiteX2" fmla="*/ 368833 w 461042"/>
              <a:gd name="connsiteY2" fmla="*/ 414937 h 487588"/>
              <a:gd name="connsiteX3" fmla="*/ 322729 w 461042"/>
              <a:gd name="connsiteY3" fmla="*/ 437989 h 487588"/>
              <a:gd name="connsiteX4" fmla="*/ 299677 w 461042"/>
              <a:gd name="connsiteY4" fmla="*/ 484094 h 487588"/>
              <a:gd name="connsiteX5" fmla="*/ 345781 w 461042"/>
              <a:gd name="connsiteY5" fmla="*/ 322729 h 487588"/>
              <a:gd name="connsiteX6" fmla="*/ 322729 w 461042"/>
              <a:gd name="connsiteY6" fmla="*/ 184416 h 487588"/>
              <a:gd name="connsiteX7" fmla="*/ 207469 w 461042"/>
              <a:gd name="connsiteY7" fmla="*/ 253573 h 487588"/>
              <a:gd name="connsiteX8" fmla="*/ 184417 w 461042"/>
              <a:gd name="connsiteY8" fmla="*/ 299677 h 487588"/>
              <a:gd name="connsiteX9" fmla="*/ 138312 w 461042"/>
              <a:gd name="connsiteY9" fmla="*/ 322729 h 487588"/>
              <a:gd name="connsiteX10" fmla="*/ 23052 w 461042"/>
              <a:gd name="connsiteY10" fmla="*/ 368833 h 487588"/>
              <a:gd name="connsiteX11" fmla="*/ 0 w 461042"/>
              <a:gd name="connsiteY11" fmla="*/ 345781 h 487588"/>
              <a:gd name="connsiteX12" fmla="*/ 23052 w 461042"/>
              <a:gd name="connsiteY12" fmla="*/ 299677 h 487588"/>
              <a:gd name="connsiteX13" fmla="*/ 46104 w 461042"/>
              <a:gd name="connsiteY13" fmla="*/ 230521 h 487588"/>
              <a:gd name="connsiteX14" fmla="*/ 115260 w 461042"/>
              <a:gd name="connsiteY14" fmla="*/ 161364 h 487588"/>
              <a:gd name="connsiteX15" fmla="*/ 161365 w 461042"/>
              <a:gd name="connsiteY15" fmla="*/ 115260 h 487588"/>
              <a:gd name="connsiteX16" fmla="*/ 184417 w 461042"/>
              <a:gd name="connsiteY16" fmla="*/ 92208 h 487588"/>
              <a:gd name="connsiteX17" fmla="*/ 253573 w 461042"/>
              <a:gd name="connsiteY17" fmla="*/ 46104 h 487588"/>
              <a:gd name="connsiteX18" fmla="*/ 276625 w 461042"/>
              <a:gd name="connsiteY18" fmla="*/ 0 h 4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1042" h="487588">
                <a:moveTo>
                  <a:pt x="461042" y="484094"/>
                </a:moveTo>
                <a:cubicBezTo>
                  <a:pt x="445674" y="476410"/>
                  <a:pt x="428684" y="471351"/>
                  <a:pt x="414938" y="461042"/>
                </a:cubicBezTo>
                <a:cubicBezTo>
                  <a:pt x="397551" y="448002"/>
                  <a:pt x="368833" y="414937"/>
                  <a:pt x="368833" y="414937"/>
                </a:cubicBezTo>
                <a:cubicBezTo>
                  <a:pt x="353465" y="422621"/>
                  <a:pt x="334878" y="425839"/>
                  <a:pt x="322729" y="437989"/>
                </a:cubicBezTo>
                <a:cubicBezTo>
                  <a:pt x="310579" y="450139"/>
                  <a:pt x="299677" y="501276"/>
                  <a:pt x="299677" y="484094"/>
                </a:cubicBezTo>
                <a:cubicBezTo>
                  <a:pt x="299677" y="455147"/>
                  <a:pt x="334910" y="355342"/>
                  <a:pt x="345781" y="322729"/>
                </a:cubicBezTo>
                <a:cubicBezTo>
                  <a:pt x="338097" y="276625"/>
                  <a:pt x="359227" y="213614"/>
                  <a:pt x="322729" y="184416"/>
                </a:cubicBezTo>
                <a:cubicBezTo>
                  <a:pt x="310965" y="175005"/>
                  <a:pt x="226308" y="225314"/>
                  <a:pt x="207469" y="253573"/>
                </a:cubicBezTo>
                <a:cubicBezTo>
                  <a:pt x="197938" y="267869"/>
                  <a:pt x="196567" y="287528"/>
                  <a:pt x="184417" y="299677"/>
                </a:cubicBezTo>
                <a:cubicBezTo>
                  <a:pt x="172267" y="311827"/>
                  <a:pt x="153680" y="315045"/>
                  <a:pt x="138312" y="322729"/>
                </a:cubicBezTo>
                <a:cubicBezTo>
                  <a:pt x="101668" y="359373"/>
                  <a:pt x="100115" y="368833"/>
                  <a:pt x="23052" y="368833"/>
                </a:cubicBezTo>
                <a:cubicBezTo>
                  <a:pt x="12185" y="368833"/>
                  <a:pt x="7684" y="353465"/>
                  <a:pt x="0" y="345781"/>
                </a:cubicBezTo>
                <a:cubicBezTo>
                  <a:pt x="7684" y="330413"/>
                  <a:pt x="16671" y="315630"/>
                  <a:pt x="23052" y="299677"/>
                </a:cubicBezTo>
                <a:cubicBezTo>
                  <a:pt x="32076" y="277116"/>
                  <a:pt x="32625" y="250739"/>
                  <a:pt x="46104" y="230521"/>
                </a:cubicBezTo>
                <a:cubicBezTo>
                  <a:pt x="64188" y="203396"/>
                  <a:pt x="92208" y="184416"/>
                  <a:pt x="115260" y="161364"/>
                </a:cubicBezTo>
                <a:lnTo>
                  <a:pt x="161365" y="115260"/>
                </a:lnTo>
                <a:cubicBezTo>
                  <a:pt x="169049" y="107576"/>
                  <a:pt x="174697" y="97068"/>
                  <a:pt x="184417" y="92208"/>
                </a:cubicBezTo>
                <a:cubicBezTo>
                  <a:pt x="212411" y="78211"/>
                  <a:pt x="235972" y="72505"/>
                  <a:pt x="253573" y="46104"/>
                </a:cubicBezTo>
                <a:cubicBezTo>
                  <a:pt x="263104" y="31808"/>
                  <a:pt x="276625" y="0"/>
                  <a:pt x="276625"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0203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58254" y="41622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4470400" y="925819"/>
            <a:ext cx="548640" cy="1160368"/>
          </a:xfrm>
          <a:custGeom>
            <a:avLst/>
            <a:gdLst>
              <a:gd name="connsiteX0" fmla="*/ 0 w 548640"/>
              <a:gd name="connsiteY0" fmla="*/ 1160368 h 1160368"/>
              <a:gd name="connsiteX1" fmla="*/ 40640 w 548640"/>
              <a:gd name="connsiteY1" fmla="*/ 1140048 h 1160368"/>
              <a:gd name="connsiteX2" fmla="*/ 162560 w 548640"/>
              <a:gd name="connsiteY2" fmla="*/ 1099408 h 1160368"/>
              <a:gd name="connsiteX3" fmla="*/ 223520 w 548640"/>
              <a:gd name="connsiteY3" fmla="*/ 1058768 h 1160368"/>
              <a:gd name="connsiteX4" fmla="*/ 264160 w 548640"/>
              <a:gd name="connsiteY4" fmla="*/ 1018128 h 1160368"/>
              <a:gd name="connsiteX5" fmla="*/ 284480 w 548640"/>
              <a:gd name="connsiteY5" fmla="*/ 997808 h 1160368"/>
              <a:gd name="connsiteX6" fmla="*/ 304800 w 548640"/>
              <a:gd name="connsiteY6" fmla="*/ 916528 h 1160368"/>
              <a:gd name="connsiteX7" fmla="*/ 264160 w 548640"/>
              <a:gd name="connsiteY7" fmla="*/ 652368 h 1160368"/>
              <a:gd name="connsiteX8" fmla="*/ 304800 w 548640"/>
              <a:gd name="connsiteY8" fmla="*/ 367888 h 1160368"/>
              <a:gd name="connsiteX9" fmla="*/ 325120 w 548640"/>
              <a:gd name="connsiteY9" fmla="*/ 347568 h 1160368"/>
              <a:gd name="connsiteX10" fmla="*/ 345440 w 548640"/>
              <a:gd name="connsiteY10" fmla="*/ 306928 h 1160368"/>
              <a:gd name="connsiteX11" fmla="*/ 386080 w 548640"/>
              <a:gd name="connsiteY11" fmla="*/ 266288 h 1160368"/>
              <a:gd name="connsiteX12" fmla="*/ 447040 w 548640"/>
              <a:gd name="connsiteY12" fmla="*/ 225648 h 1160368"/>
              <a:gd name="connsiteX13" fmla="*/ 487680 w 548640"/>
              <a:gd name="connsiteY13" fmla="*/ 144368 h 1160368"/>
              <a:gd name="connsiteX14" fmla="*/ 528320 w 548640"/>
              <a:gd name="connsiteY14" fmla="*/ 2128 h 1160368"/>
              <a:gd name="connsiteX15" fmla="*/ 548640 w 548640"/>
              <a:gd name="connsiteY15" fmla="*/ 2128 h 116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8640" h="1160368">
                <a:moveTo>
                  <a:pt x="0" y="1160368"/>
                </a:moveTo>
                <a:cubicBezTo>
                  <a:pt x="13547" y="1153595"/>
                  <a:pt x="26459" y="1145366"/>
                  <a:pt x="40640" y="1140048"/>
                </a:cubicBezTo>
                <a:cubicBezTo>
                  <a:pt x="80751" y="1125006"/>
                  <a:pt x="162560" y="1099408"/>
                  <a:pt x="162560" y="1099408"/>
                </a:cubicBezTo>
                <a:cubicBezTo>
                  <a:pt x="224711" y="1037257"/>
                  <a:pt x="125105" y="1132579"/>
                  <a:pt x="223520" y="1058768"/>
                </a:cubicBezTo>
                <a:cubicBezTo>
                  <a:pt x="238846" y="1047273"/>
                  <a:pt x="250613" y="1031675"/>
                  <a:pt x="264160" y="1018128"/>
                </a:cubicBezTo>
                <a:lnTo>
                  <a:pt x="284480" y="997808"/>
                </a:lnTo>
                <a:cubicBezTo>
                  <a:pt x="291253" y="970715"/>
                  <a:pt x="304800" y="944455"/>
                  <a:pt x="304800" y="916528"/>
                </a:cubicBezTo>
                <a:cubicBezTo>
                  <a:pt x="304800" y="721307"/>
                  <a:pt x="313547" y="751141"/>
                  <a:pt x="264160" y="652368"/>
                </a:cubicBezTo>
                <a:cubicBezTo>
                  <a:pt x="271173" y="568208"/>
                  <a:pt x="250709" y="449024"/>
                  <a:pt x="304800" y="367888"/>
                </a:cubicBezTo>
                <a:cubicBezTo>
                  <a:pt x="310113" y="359918"/>
                  <a:pt x="319807" y="355538"/>
                  <a:pt x="325120" y="347568"/>
                </a:cubicBezTo>
                <a:cubicBezTo>
                  <a:pt x="333521" y="334966"/>
                  <a:pt x="336353" y="319045"/>
                  <a:pt x="345440" y="306928"/>
                </a:cubicBezTo>
                <a:cubicBezTo>
                  <a:pt x="356935" y="291602"/>
                  <a:pt x="368945" y="274856"/>
                  <a:pt x="386080" y="266288"/>
                </a:cubicBezTo>
                <a:cubicBezTo>
                  <a:pt x="407252" y="255702"/>
                  <a:pt x="433742" y="247812"/>
                  <a:pt x="447040" y="225648"/>
                </a:cubicBezTo>
                <a:cubicBezTo>
                  <a:pt x="462625" y="199673"/>
                  <a:pt x="487680" y="144368"/>
                  <a:pt x="487680" y="144368"/>
                </a:cubicBezTo>
                <a:cubicBezTo>
                  <a:pt x="490581" y="129864"/>
                  <a:pt x="501496" y="28952"/>
                  <a:pt x="528320" y="2128"/>
                </a:cubicBezTo>
                <a:cubicBezTo>
                  <a:pt x="533109" y="-2661"/>
                  <a:pt x="541867" y="2128"/>
                  <a:pt x="548640" y="2128"/>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4998720" y="887307"/>
            <a:ext cx="557025" cy="93162"/>
          </a:xfrm>
          <a:custGeom>
            <a:avLst/>
            <a:gdLst>
              <a:gd name="connsiteX0" fmla="*/ 0 w 557025"/>
              <a:gd name="connsiteY0" fmla="*/ 60960 h 93162"/>
              <a:gd name="connsiteX1" fmla="*/ 121920 w 557025"/>
              <a:gd name="connsiteY1" fmla="*/ 40640 h 93162"/>
              <a:gd name="connsiteX2" fmla="*/ 162560 w 557025"/>
              <a:gd name="connsiteY2" fmla="*/ 20320 h 93162"/>
              <a:gd name="connsiteX3" fmla="*/ 243840 w 557025"/>
              <a:gd name="connsiteY3" fmla="*/ 0 h 93162"/>
              <a:gd name="connsiteX4" fmla="*/ 426720 w 557025"/>
              <a:gd name="connsiteY4" fmla="*/ 20320 h 93162"/>
              <a:gd name="connsiteX5" fmla="*/ 548640 w 557025"/>
              <a:gd name="connsiteY5" fmla="*/ 60960 h 93162"/>
              <a:gd name="connsiteX6" fmla="*/ 548640 w 557025"/>
              <a:gd name="connsiteY6" fmla="*/ 0 h 9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025" h="93162">
                <a:moveTo>
                  <a:pt x="0" y="60960"/>
                </a:moveTo>
                <a:cubicBezTo>
                  <a:pt x="40640" y="54187"/>
                  <a:pt x="81950" y="50633"/>
                  <a:pt x="121920" y="40640"/>
                </a:cubicBezTo>
                <a:cubicBezTo>
                  <a:pt x="136613" y="36967"/>
                  <a:pt x="148192" y="25109"/>
                  <a:pt x="162560" y="20320"/>
                </a:cubicBezTo>
                <a:cubicBezTo>
                  <a:pt x="189054" y="11489"/>
                  <a:pt x="216747" y="6773"/>
                  <a:pt x="243840" y="0"/>
                </a:cubicBezTo>
                <a:cubicBezTo>
                  <a:pt x="304800" y="6773"/>
                  <a:pt x="366576" y="8291"/>
                  <a:pt x="426720" y="20320"/>
                </a:cubicBezTo>
                <a:cubicBezTo>
                  <a:pt x="500333" y="35043"/>
                  <a:pt x="333549" y="146996"/>
                  <a:pt x="548640" y="60960"/>
                </a:cubicBezTo>
                <a:cubicBezTo>
                  <a:pt x="567507" y="53413"/>
                  <a:pt x="548640" y="20320"/>
                  <a:pt x="548640"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4152053" y="690879"/>
            <a:ext cx="1402080" cy="747803"/>
          </a:xfrm>
          <a:custGeom>
            <a:avLst/>
            <a:gdLst>
              <a:gd name="connsiteX0" fmla="*/ 1402080 w 1402080"/>
              <a:gd name="connsiteY0" fmla="*/ 203200 h 670560"/>
              <a:gd name="connsiteX1" fmla="*/ 1280160 w 1402080"/>
              <a:gd name="connsiteY1" fmla="*/ 121920 h 670560"/>
              <a:gd name="connsiteX2" fmla="*/ 1198880 w 1402080"/>
              <a:gd name="connsiteY2" fmla="*/ 81280 h 670560"/>
              <a:gd name="connsiteX3" fmla="*/ 1158240 w 1402080"/>
              <a:gd name="connsiteY3" fmla="*/ 60960 h 670560"/>
              <a:gd name="connsiteX4" fmla="*/ 975360 w 1402080"/>
              <a:gd name="connsiteY4" fmla="*/ 0 h 670560"/>
              <a:gd name="connsiteX5" fmla="*/ 670560 w 1402080"/>
              <a:gd name="connsiteY5" fmla="*/ 40640 h 670560"/>
              <a:gd name="connsiteX6" fmla="*/ 650240 w 1402080"/>
              <a:gd name="connsiteY6" fmla="*/ 60960 h 670560"/>
              <a:gd name="connsiteX7" fmla="*/ 568960 w 1402080"/>
              <a:gd name="connsiteY7" fmla="*/ 182880 h 670560"/>
              <a:gd name="connsiteX8" fmla="*/ 528320 w 1402080"/>
              <a:gd name="connsiteY8" fmla="*/ 304800 h 670560"/>
              <a:gd name="connsiteX9" fmla="*/ 508000 w 1402080"/>
              <a:gd name="connsiteY9" fmla="*/ 365760 h 670560"/>
              <a:gd name="connsiteX10" fmla="*/ 467360 w 1402080"/>
              <a:gd name="connsiteY10" fmla="*/ 548640 h 670560"/>
              <a:gd name="connsiteX11" fmla="*/ 426720 w 1402080"/>
              <a:gd name="connsiteY11" fmla="*/ 589280 h 670560"/>
              <a:gd name="connsiteX12" fmla="*/ 365760 w 1402080"/>
              <a:gd name="connsiteY12" fmla="*/ 650240 h 670560"/>
              <a:gd name="connsiteX13" fmla="*/ 325120 w 1402080"/>
              <a:gd name="connsiteY13" fmla="*/ 670560 h 670560"/>
              <a:gd name="connsiteX14" fmla="*/ 223520 w 1402080"/>
              <a:gd name="connsiteY14" fmla="*/ 650240 h 670560"/>
              <a:gd name="connsiteX15" fmla="*/ 203200 w 1402080"/>
              <a:gd name="connsiteY15" fmla="*/ 609600 h 670560"/>
              <a:gd name="connsiteX16" fmla="*/ 162560 w 1402080"/>
              <a:gd name="connsiteY16" fmla="*/ 548640 h 670560"/>
              <a:gd name="connsiteX17" fmla="*/ 142240 w 1402080"/>
              <a:gd name="connsiteY17" fmla="*/ 508000 h 670560"/>
              <a:gd name="connsiteX18" fmla="*/ 101600 w 1402080"/>
              <a:gd name="connsiteY18" fmla="*/ 447040 h 670560"/>
              <a:gd name="connsiteX19" fmla="*/ 40640 w 1402080"/>
              <a:gd name="connsiteY19" fmla="*/ 264160 h 670560"/>
              <a:gd name="connsiteX20" fmla="*/ 0 w 1402080"/>
              <a:gd name="connsiteY20" fmla="*/ 24384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2080" h="670560">
                <a:moveTo>
                  <a:pt x="1402080" y="203200"/>
                </a:moveTo>
                <a:cubicBezTo>
                  <a:pt x="1325974" y="127094"/>
                  <a:pt x="1368382" y="151327"/>
                  <a:pt x="1280160" y="121920"/>
                </a:cubicBezTo>
                <a:cubicBezTo>
                  <a:pt x="1241214" y="82974"/>
                  <a:pt x="1276710" y="112412"/>
                  <a:pt x="1198880" y="81280"/>
                </a:cubicBezTo>
                <a:cubicBezTo>
                  <a:pt x="1184818" y="75655"/>
                  <a:pt x="1172474" y="66136"/>
                  <a:pt x="1158240" y="60960"/>
                </a:cubicBezTo>
                <a:cubicBezTo>
                  <a:pt x="1097851" y="39000"/>
                  <a:pt x="975360" y="0"/>
                  <a:pt x="975360" y="0"/>
                </a:cubicBezTo>
                <a:cubicBezTo>
                  <a:pt x="873760" y="13547"/>
                  <a:pt x="771304" y="21751"/>
                  <a:pt x="670560" y="40640"/>
                </a:cubicBezTo>
                <a:cubicBezTo>
                  <a:pt x="661145" y="42405"/>
                  <a:pt x="655168" y="52746"/>
                  <a:pt x="650240" y="60960"/>
                </a:cubicBezTo>
                <a:cubicBezTo>
                  <a:pt x="576429" y="183979"/>
                  <a:pt x="646580" y="105260"/>
                  <a:pt x="568960" y="182880"/>
                </a:cubicBezTo>
                <a:lnTo>
                  <a:pt x="528320" y="304800"/>
                </a:lnTo>
                <a:cubicBezTo>
                  <a:pt x="521547" y="325120"/>
                  <a:pt x="511521" y="344632"/>
                  <a:pt x="508000" y="365760"/>
                </a:cubicBezTo>
                <a:cubicBezTo>
                  <a:pt x="503896" y="390381"/>
                  <a:pt x="490448" y="510161"/>
                  <a:pt x="467360" y="548640"/>
                </a:cubicBezTo>
                <a:cubicBezTo>
                  <a:pt x="457503" y="565068"/>
                  <a:pt x="440267" y="575733"/>
                  <a:pt x="426720" y="589280"/>
                </a:cubicBezTo>
                <a:lnTo>
                  <a:pt x="365760" y="650240"/>
                </a:lnTo>
                <a:lnTo>
                  <a:pt x="325120" y="670560"/>
                </a:lnTo>
                <a:cubicBezTo>
                  <a:pt x="291253" y="663787"/>
                  <a:pt x="254411" y="665686"/>
                  <a:pt x="223520" y="650240"/>
                </a:cubicBezTo>
                <a:cubicBezTo>
                  <a:pt x="209973" y="643467"/>
                  <a:pt x="210992" y="622587"/>
                  <a:pt x="203200" y="609600"/>
                </a:cubicBezTo>
                <a:cubicBezTo>
                  <a:pt x="190635" y="588659"/>
                  <a:pt x="175125" y="569581"/>
                  <a:pt x="162560" y="548640"/>
                </a:cubicBezTo>
                <a:cubicBezTo>
                  <a:pt x="154768" y="535653"/>
                  <a:pt x="150641" y="520602"/>
                  <a:pt x="142240" y="508000"/>
                </a:cubicBezTo>
                <a:cubicBezTo>
                  <a:pt x="80181" y="414911"/>
                  <a:pt x="175266" y="594372"/>
                  <a:pt x="101600" y="447040"/>
                </a:cubicBezTo>
                <a:cubicBezTo>
                  <a:pt x="78571" y="285835"/>
                  <a:pt x="115147" y="338667"/>
                  <a:pt x="40640" y="264160"/>
                </a:cubicBezTo>
                <a:cubicBezTo>
                  <a:pt x="15531" y="239051"/>
                  <a:pt x="29899" y="243840"/>
                  <a:pt x="0" y="24384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rotWithShape="1">
          <a:blip r:embed="rId4"/>
          <a:srcRect l="74465" t="1077" r="18438" b="83840"/>
          <a:stretch/>
        </p:blipFill>
        <p:spPr>
          <a:xfrm>
            <a:off x="3881651" y="583804"/>
            <a:ext cx="599356" cy="691563"/>
          </a:xfrm>
          <a:prstGeom prst="rect">
            <a:avLst/>
          </a:prstGeom>
        </p:spPr>
      </p:pic>
      <p:grpSp>
        <p:nvGrpSpPr>
          <p:cNvPr id="24" name="Group 23"/>
          <p:cNvGrpSpPr/>
          <p:nvPr/>
        </p:nvGrpSpPr>
        <p:grpSpPr>
          <a:xfrm>
            <a:off x="6807743" y="2303621"/>
            <a:ext cx="2259417" cy="2250759"/>
            <a:chOff x="6807743" y="2303621"/>
            <a:chExt cx="2259417" cy="2250759"/>
          </a:xfrm>
        </p:grpSpPr>
        <p:grpSp>
          <p:nvGrpSpPr>
            <p:cNvPr id="26" name="Group 25"/>
            <p:cNvGrpSpPr/>
            <p:nvPr/>
          </p:nvGrpSpPr>
          <p:grpSpPr>
            <a:xfrm>
              <a:off x="6807743" y="2303621"/>
              <a:ext cx="2259417" cy="2250759"/>
              <a:chOff x="6807743" y="3717792"/>
              <a:chExt cx="2259417" cy="2250759"/>
            </a:xfrm>
          </p:grpSpPr>
          <p:sp>
            <p:nvSpPr>
              <p:cNvPr id="28" name="TextBox 27"/>
              <p:cNvSpPr txBox="1"/>
              <p:nvPr/>
            </p:nvSpPr>
            <p:spPr>
              <a:xfrm rot="16200000">
                <a:off x="6370065" y="4155470"/>
                <a:ext cx="1337022" cy="461665"/>
              </a:xfrm>
              <a:prstGeom prst="rect">
                <a:avLst/>
              </a:prstGeom>
              <a:noFill/>
            </p:spPr>
            <p:txBody>
              <a:bodyPr wrap="square" rtlCol="0">
                <a:spAutoFit/>
              </a:bodyPr>
              <a:lstStyle/>
              <a:p>
                <a:r>
                  <a:rPr lang="en-US" sz="2400" dirty="0" smtClean="0"/>
                  <a:t>Cycles</a:t>
                </a:r>
                <a:endParaRPr lang="en-US" sz="2400" dirty="0"/>
              </a:p>
            </p:txBody>
          </p:sp>
          <p:sp>
            <p:nvSpPr>
              <p:cNvPr id="31" name="TextBox 30"/>
              <p:cNvSpPr txBox="1"/>
              <p:nvPr/>
            </p:nvSpPr>
            <p:spPr>
              <a:xfrm>
                <a:off x="7730138" y="5506886"/>
                <a:ext cx="1337022" cy="461665"/>
              </a:xfrm>
              <a:prstGeom prst="rect">
                <a:avLst/>
              </a:prstGeom>
              <a:noFill/>
            </p:spPr>
            <p:txBody>
              <a:bodyPr wrap="square" rtlCol="0">
                <a:spAutoFit/>
              </a:bodyPr>
              <a:lstStyle/>
              <a:p>
                <a:r>
                  <a:rPr lang="en-US" sz="2400" dirty="0" smtClean="0"/>
                  <a:t>Time</a:t>
                </a:r>
                <a:endParaRPr lang="en-US" sz="2400" dirty="0"/>
              </a:p>
            </p:txBody>
          </p:sp>
          <p:cxnSp>
            <p:nvCxnSpPr>
              <p:cNvPr id="33" name="Straight Connector 32"/>
              <p:cNvCxnSpPr/>
              <p:nvPr/>
            </p:nvCxnSpPr>
            <p:spPr>
              <a:xfrm>
                <a:off x="7292148" y="5486400"/>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414888" y="4605298"/>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7" name="Straight Connector 26"/>
            <p:cNvCxnSpPr/>
            <p:nvPr/>
          </p:nvCxnSpPr>
          <p:spPr>
            <a:xfrm flipV="1">
              <a:off x="7474527" y="3556422"/>
              <a:ext cx="311728" cy="0"/>
            </a:xfrm>
            <a:prstGeom prst="line">
              <a:avLst/>
            </a:prstGeom>
            <a:ln w="57150"/>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a:xfrm>
            <a:off x="3900298" y="188619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42998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18499"/>
            <a:ext cx="6948802" cy="6796427"/>
          </a:xfrm>
          <a:prstGeom prst="rect">
            <a:avLst/>
          </a:prstGeom>
        </p:spPr>
      </p:pic>
      <p:grpSp>
        <p:nvGrpSpPr>
          <p:cNvPr id="23" name="Group 22"/>
          <p:cNvGrpSpPr/>
          <p:nvPr/>
        </p:nvGrpSpPr>
        <p:grpSpPr>
          <a:xfrm>
            <a:off x="6807743" y="2303621"/>
            <a:ext cx="2259417" cy="2250759"/>
            <a:chOff x="6807743" y="3717792"/>
            <a:chExt cx="2259417" cy="2250759"/>
          </a:xfrm>
        </p:grpSpPr>
        <p:sp>
          <p:nvSpPr>
            <p:cNvPr id="18" name="TextBox 17"/>
            <p:cNvSpPr txBox="1"/>
            <p:nvPr/>
          </p:nvSpPr>
          <p:spPr>
            <a:xfrm rot="16200000">
              <a:off x="6370065" y="4155470"/>
              <a:ext cx="1337022" cy="461665"/>
            </a:xfrm>
            <a:prstGeom prst="rect">
              <a:avLst/>
            </a:prstGeom>
            <a:noFill/>
          </p:spPr>
          <p:txBody>
            <a:bodyPr wrap="square" rtlCol="0">
              <a:spAutoFit/>
            </a:bodyPr>
            <a:lstStyle/>
            <a:p>
              <a:r>
                <a:rPr lang="en-US" sz="2400" dirty="0" smtClean="0"/>
                <a:t>Cycles</a:t>
              </a:r>
              <a:endParaRPr lang="en-US" sz="2400" dirty="0"/>
            </a:p>
          </p:txBody>
        </p:sp>
        <p:sp>
          <p:nvSpPr>
            <p:cNvPr id="19" name="TextBox 18"/>
            <p:cNvSpPr txBox="1"/>
            <p:nvPr/>
          </p:nvSpPr>
          <p:spPr>
            <a:xfrm>
              <a:off x="7730138" y="5506886"/>
              <a:ext cx="1337022" cy="461665"/>
            </a:xfrm>
            <a:prstGeom prst="rect">
              <a:avLst/>
            </a:prstGeom>
            <a:noFill/>
          </p:spPr>
          <p:txBody>
            <a:bodyPr wrap="square" rtlCol="0">
              <a:spAutoFit/>
            </a:bodyPr>
            <a:lstStyle/>
            <a:p>
              <a:r>
                <a:rPr lang="en-US" sz="2400" dirty="0" smtClean="0"/>
                <a:t>Time</a:t>
              </a:r>
              <a:endParaRPr lang="en-US" sz="2400" dirty="0"/>
            </a:p>
          </p:txBody>
        </p:sp>
        <p:cxnSp>
          <p:nvCxnSpPr>
            <p:cNvPr id="21" name="Straight Connector 20"/>
            <p:cNvCxnSpPr/>
            <p:nvPr/>
          </p:nvCxnSpPr>
          <p:spPr>
            <a:xfrm>
              <a:off x="7292148" y="5486400"/>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414888" y="4605298"/>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Oval 2"/>
          <p:cNvSpPr/>
          <p:nvPr/>
        </p:nvSpPr>
        <p:spPr>
          <a:xfrm>
            <a:off x="5377546" y="62881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2901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55128" y="1283233"/>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4992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17138" y="1859536"/>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4687263" y="2504995"/>
            <a:ext cx="852928" cy="576302"/>
          </a:xfrm>
          <a:custGeom>
            <a:avLst/>
            <a:gdLst>
              <a:gd name="connsiteX0" fmla="*/ 852928 w 852928"/>
              <a:gd name="connsiteY0" fmla="*/ 322729 h 576302"/>
              <a:gd name="connsiteX1" fmla="*/ 737667 w 852928"/>
              <a:gd name="connsiteY1" fmla="*/ 391885 h 576302"/>
              <a:gd name="connsiteX2" fmla="*/ 714615 w 852928"/>
              <a:gd name="connsiteY2" fmla="*/ 414937 h 576302"/>
              <a:gd name="connsiteX3" fmla="*/ 691563 w 852928"/>
              <a:gd name="connsiteY3" fmla="*/ 437989 h 576302"/>
              <a:gd name="connsiteX4" fmla="*/ 622407 w 852928"/>
              <a:gd name="connsiteY4" fmla="*/ 553250 h 576302"/>
              <a:gd name="connsiteX5" fmla="*/ 599354 w 852928"/>
              <a:gd name="connsiteY5" fmla="*/ 576302 h 576302"/>
              <a:gd name="connsiteX6" fmla="*/ 322729 w 852928"/>
              <a:gd name="connsiteY6" fmla="*/ 484094 h 576302"/>
              <a:gd name="connsiteX7" fmla="*/ 299677 w 852928"/>
              <a:gd name="connsiteY7" fmla="*/ 461042 h 576302"/>
              <a:gd name="connsiteX8" fmla="*/ 253573 w 852928"/>
              <a:gd name="connsiteY8" fmla="*/ 276625 h 576302"/>
              <a:gd name="connsiteX9" fmla="*/ 207469 w 852928"/>
              <a:gd name="connsiteY9" fmla="*/ 161364 h 576302"/>
              <a:gd name="connsiteX10" fmla="*/ 161364 w 852928"/>
              <a:gd name="connsiteY10" fmla="*/ 138312 h 576302"/>
              <a:gd name="connsiteX11" fmla="*/ 69156 w 852928"/>
              <a:gd name="connsiteY11" fmla="*/ 0 h 576302"/>
              <a:gd name="connsiteX12" fmla="*/ 0 w 852928"/>
              <a:gd name="connsiteY12" fmla="*/ 0 h 5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928" h="576302">
                <a:moveTo>
                  <a:pt x="852928" y="322729"/>
                </a:moveTo>
                <a:cubicBezTo>
                  <a:pt x="763153" y="352654"/>
                  <a:pt x="800953" y="328599"/>
                  <a:pt x="737667" y="391885"/>
                </a:cubicBezTo>
                <a:lnTo>
                  <a:pt x="714615" y="414937"/>
                </a:lnTo>
                <a:lnTo>
                  <a:pt x="691563" y="437989"/>
                </a:lnTo>
                <a:cubicBezTo>
                  <a:pt x="664747" y="491622"/>
                  <a:pt x="664133" y="497616"/>
                  <a:pt x="622407" y="553250"/>
                </a:cubicBezTo>
                <a:cubicBezTo>
                  <a:pt x="615887" y="561944"/>
                  <a:pt x="607038" y="568618"/>
                  <a:pt x="599354" y="576302"/>
                </a:cubicBezTo>
                <a:cubicBezTo>
                  <a:pt x="230301" y="542752"/>
                  <a:pt x="398754" y="636143"/>
                  <a:pt x="322729" y="484094"/>
                </a:cubicBezTo>
                <a:cubicBezTo>
                  <a:pt x="317869" y="474374"/>
                  <a:pt x="307361" y="468726"/>
                  <a:pt x="299677" y="461042"/>
                </a:cubicBezTo>
                <a:cubicBezTo>
                  <a:pt x="256718" y="203287"/>
                  <a:pt x="303807" y="402212"/>
                  <a:pt x="253573" y="276625"/>
                </a:cubicBezTo>
                <a:cubicBezTo>
                  <a:pt x="247572" y="261621"/>
                  <a:pt x="225490" y="179384"/>
                  <a:pt x="207469" y="161364"/>
                </a:cubicBezTo>
                <a:cubicBezTo>
                  <a:pt x="195319" y="149214"/>
                  <a:pt x="176732" y="145996"/>
                  <a:pt x="161364" y="138312"/>
                </a:cubicBezTo>
                <a:cubicBezTo>
                  <a:pt x="161199" y="137982"/>
                  <a:pt x="104357" y="0"/>
                  <a:pt x="69156" y="0"/>
                </a:cubicBezTo>
                <a:lnTo>
                  <a:pt x="0"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18718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249273" y="2043953"/>
            <a:ext cx="461042" cy="487588"/>
          </a:xfrm>
          <a:custGeom>
            <a:avLst/>
            <a:gdLst>
              <a:gd name="connsiteX0" fmla="*/ 461042 w 461042"/>
              <a:gd name="connsiteY0" fmla="*/ 484094 h 487588"/>
              <a:gd name="connsiteX1" fmla="*/ 414938 w 461042"/>
              <a:gd name="connsiteY1" fmla="*/ 461042 h 487588"/>
              <a:gd name="connsiteX2" fmla="*/ 368833 w 461042"/>
              <a:gd name="connsiteY2" fmla="*/ 414937 h 487588"/>
              <a:gd name="connsiteX3" fmla="*/ 322729 w 461042"/>
              <a:gd name="connsiteY3" fmla="*/ 437989 h 487588"/>
              <a:gd name="connsiteX4" fmla="*/ 299677 w 461042"/>
              <a:gd name="connsiteY4" fmla="*/ 484094 h 487588"/>
              <a:gd name="connsiteX5" fmla="*/ 345781 w 461042"/>
              <a:gd name="connsiteY5" fmla="*/ 322729 h 487588"/>
              <a:gd name="connsiteX6" fmla="*/ 322729 w 461042"/>
              <a:gd name="connsiteY6" fmla="*/ 184416 h 487588"/>
              <a:gd name="connsiteX7" fmla="*/ 207469 w 461042"/>
              <a:gd name="connsiteY7" fmla="*/ 253573 h 487588"/>
              <a:gd name="connsiteX8" fmla="*/ 184417 w 461042"/>
              <a:gd name="connsiteY8" fmla="*/ 299677 h 487588"/>
              <a:gd name="connsiteX9" fmla="*/ 138312 w 461042"/>
              <a:gd name="connsiteY9" fmla="*/ 322729 h 487588"/>
              <a:gd name="connsiteX10" fmla="*/ 23052 w 461042"/>
              <a:gd name="connsiteY10" fmla="*/ 368833 h 487588"/>
              <a:gd name="connsiteX11" fmla="*/ 0 w 461042"/>
              <a:gd name="connsiteY11" fmla="*/ 345781 h 487588"/>
              <a:gd name="connsiteX12" fmla="*/ 23052 w 461042"/>
              <a:gd name="connsiteY12" fmla="*/ 299677 h 487588"/>
              <a:gd name="connsiteX13" fmla="*/ 46104 w 461042"/>
              <a:gd name="connsiteY13" fmla="*/ 230521 h 487588"/>
              <a:gd name="connsiteX14" fmla="*/ 115260 w 461042"/>
              <a:gd name="connsiteY14" fmla="*/ 161364 h 487588"/>
              <a:gd name="connsiteX15" fmla="*/ 161365 w 461042"/>
              <a:gd name="connsiteY15" fmla="*/ 115260 h 487588"/>
              <a:gd name="connsiteX16" fmla="*/ 184417 w 461042"/>
              <a:gd name="connsiteY16" fmla="*/ 92208 h 487588"/>
              <a:gd name="connsiteX17" fmla="*/ 253573 w 461042"/>
              <a:gd name="connsiteY17" fmla="*/ 46104 h 487588"/>
              <a:gd name="connsiteX18" fmla="*/ 276625 w 461042"/>
              <a:gd name="connsiteY18" fmla="*/ 0 h 4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1042" h="487588">
                <a:moveTo>
                  <a:pt x="461042" y="484094"/>
                </a:moveTo>
                <a:cubicBezTo>
                  <a:pt x="445674" y="476410"/>
                  <a:pt x="428684" y="471351"/>
                  <a:pt x="414938" y="461042"/>
                </a:cubicBezTo>
                <a:cubicBezTo>
                  <a:pt x="397551" y="448002"/>
                  <a:pt x="368833" y="414937"/>
                  <a:pt x="368833" y="414937"/>
                </a:cubicBezTo>
                <a:cubicBezTo>
                  <a:pt x="353465" y="422621"/>
                  <a:pt x="334878" y="425839"/>
                  <a:pt x="322729" y="437989"/>
                </a:cubicBezTo>
                <a:cubicBezTo>
                  <a:pt x="310579" y="450139"/>
                  <a:pt x="299677" y="501276"/>
                  <a:pt x="299677" y="484094"/>
                </a:cubicBezTo>
                <a:cubicBezTo>
                  <a:pt x="299677" y="455147"/>
                  <a:pt x="334910" y="355342"/>
                  <a:pt x="345781" y="322729"/>
                </a:cubicBezTo>
                <a:cubicBezTo>
                  <a:pt x="338097" y="276625"/>
                  <a:pt x="359227" y="213614"/>
                  <a:pt x="322729" y="184416"/>
                </a:cubicBezTo>
                <a:cubicBezTo>
                  <a:pt x="310965" y="175005"/>
                  <a:pt x="226308" y="225314"/>
                  <a:pt x="207469" y="253573"/>
                </a:cubicBezTo>
                <a:cubicBezTo>
                  <a:pt x="197938" y="267869"/>
                  <a:pt x="196567" y="287528"/>
                  <a:pt x="184417" y="299677"/>
                </a:cubicBezTo>
                <a:cubicBezTo>
                  <a:pt x="172267" y="311827"/>
                  <a:pt x="153680" y="315045"/>
                  <a:pt x="138312" y="322729"/>
                </a:cubicBezTo>
                <a:cubicBezTo>
                  <a:pt x="101668" y="359373"/>
                  <a:pt x="100115" y="368833"/>
                  <a:pt x="23052" y="368833"/>
                </a:cubicBezTo>
                <a:cubicBezTo>
                  <a:pt x="12185" y="368833"/>
                  <a:pt x="7684" y="353465"/>
                  <a:pt x="0" y="345781"/>
                </a:cubicBezTo>
                <a:cubicBezTo>
                  <a:pt x="7684" y="330413"/>
                  <a:pt x="16671" y="315630"/>
                  <a:pt x="23052" y="299677"/>
                </a:cubicBezTo>
                <a:cubicBezTo>
                  <a:pt x="32076" y="277116"/>
                  <a:pt x="32625" y="250739"/>
                  <a:pt x="46104" y="230521"/>
                </a:cubicBezTo>
                <a:cubicBezTo>
                  <a:pt x="64188" y="203396"/>
                  <a:pt x="92208" y="184416"/>
                  <a:pt x="115260" y="161364"/>
                </a:cubicBezTo>
                <a:lnTo>
                  <a:pt x="161365" y="115260"/>
                </a:lnTo>
                <a:cubicBezTo>
                  <a:pt x="169049" y="107576"/>
                  <a:pt x="174697" y="97068"/>
                  <a:pt x="184417" y="92208"/>
                </a:cubicBezTo>
                <a:cubicBezTo>
                  <a:pt x="212411" y="78211"/>
                  <a:pt x="235972" y="72505"/>
                  <a:pt x="253573" y="46104"/>
                </a:cubicBezTo>
                <a:cubicBezTo>
                  <a:pt x="263104" y="31808"/>
                  <a:pt x="276625" y="0"/>
                  <a:pt x="276625"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0203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58254" y="41622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798288" y="919685"/>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4470400" y="925819"/>
            <a:ext cx="548640" cy="1160368"/>
          </a:xfrm>
          <a:custGeom>
            <a:avLst/>
            <a:gdLst>
              <a:gd name="connsiteX0" fmla="*/ 0 w 548640"/>
              <a:gd name="connsiteY0" fmla="*/ 1160368 h 1160368"/>
              <a:gd name="connsiteX1" fmla="*/ 40640 w 548640"/>
              <a:gd name="connsiteY1" fmla="*/ 1140048 h 1160368"/>
              <a:gd name="connsiteX2" fmla="*/ 162560 w 548640"/>
              <a:gd name="connsiteY2" fmla="*/ 1099408 h 1160368"/>
              <a:gd name="connsiteX3" fmla="*/ 223520 w 548640"/>
              <a:gd name="connsiteY3" fmla="*/ 1058768 h 1160368"/>
              <a:gd name="connsiteX4" fmla="*/ 264160 w 548640"/>
              <a:gd name="connsiteY4" fmla="*/ 1018128 h 1160368"/>
              <a:gd name="connsiteX5" fmla="*/ 284480 w 548640"/>
              <a:gd name="connsiteY5" fmla="*/ 997808 h 1160368"/>
              <a:gd name="connsiteX6" fmla="*/ 304800 w 548640"/>
              <a:gd name="connsiteY6" fmla="*/ 916528 h 1160368"/>
              <a:gd name="connsiteX7" fmla="*/ 264160 w 548640"/>
              <a:gd name="connsiteY7" fmla="*/ 652368 h 1160368"/>
              <a:gd name="connsiteX8" fmla="*/ 304800 w 548640"/>
              <a:gd name="connsiteY8" fmla="*/ 367888 h 1160368"/>
              <a:gd name="connsiteX9" fmla="*/ 325120 w 548640"/>
              <a:gd name="connsiteY9" fmla="*/ 347568 h 1160368"/>
              <a:gd name="connsiteX10" fmla="*/ 345440 w 548640"/>
              <a:gd name="connsiteY10" fmla="*/ 306928 h 1160368"/>
              <a:gd name="connsiteX11" fmla="*/ 386080 w 548640"/>
              <a:gd name="connsiteY11" fmla="*/ 266288 h 1160368"/>
              <a:gd name="connsiteX12" fmla="*/ 447040 w 548640"/>
              <a:gd name="connsiteY12" fmla="*/ 225648 h 1160368"/>
              <a:gd name="connsiteX13" fmla="*/ 487680 w 548640"/>
              <a:gd name="connsiteY13" fmla="*/ 144368 h 1160368"/>
              <a:gd name="connsiteX14" fmla="*/ 528320 w 548640"/>
              <a:gd name="connsiteY14" fmla="*/ 2128 h 1160368"/>
              <a:gd name="connsiteX15" fmla="*/ 548640 w 548640"/>
              <a:gd name="connsiteY15" fmla="*/ 2128 h 116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8640" h="1160368">
                <a:moveTo>
                  <a:pt x="0" y="1160368"/>
                </a:moveTo>
                <a:cubicBezTo>
                  <a:pt x="13547" y="1153595"/>
                  <a:pt x="26459" y="1145366"/>
                  <a:pt x="40640" y="1140048"/>
                </a:cubicBezTo>
                <a:cubicBezTo>
                  <a:pt x="80751" y="1125006"/>
                  <a:pt x="162560" y="1099408"/>
                  <a:pt x="162560" y="1099408"/>
                </a:cubicBezTo>
                <a:cubicBezTo>
                  <a:pt x="224711" y="1037257"/>
                  <a:pt x="125105" y="1132579"/>
                  <a:pt x="223520" y="1058768"/>
                </a:cubicBezTo>
                <a:cubicBezTo>
                  <a:pt x="238846" y="1047273"/>
                  <a:pt x="250613" y="1031675"/>
                  <a:pt x="264160" y="1018128"/>
                </a:cubicBezTo>
                <a:lnTo>
                  <a:pt x="284480" y="997808"/>
                </a:lnTo>
                <a:cubicBezTo>
                  <a:pt x="291253" y="970715"/>
                  <a:pt x="304800" y="944455"/>
                  <a:pt x="304800" y="916528"/>
                </a:cubicBezTo>
                <a:cubicBezTo>
                  <a:pt x="304800" y="721307"/>
                  <a:pt x="313547" y="751141"/>
                  <a:pt x="264160" y="652368"/>
                </a:cubicBezTo>
                <a:cubicBezTo>
                  <a:pt x="271173" y="568208"/>
                  <a:pt x="250709" y="449024"/>
                  <a:pt x="304800" y="367888"/>
                </a:cubicBezTo>
                <a:cubicBezTo>
                  <a:pt x="310113" y="359918"/>
                  <a:pt x="319807" y="355538"/>
                  <a:pt x="325120" y="347568"/>
                </a:cubicBezTo>
                <a:cubicBezTo>
                  <a:pt x="333521" y="334966"/>
                  <a:pt x="336353" y="319045"/>
                  <a:pt x="345440" y="306928"/>
                </a:cubicBezTo>
                <a:cubicBezTo>
                  <a:pt x="356935" y="291602"/>
                  <a:pt x="368945" y="274856"/>
                  <a:pt x="386080" y="266288"/>
                </a:cubicBezTo>
                <a:cubicBezTo>
                  <a:pt x="407252" y="255702"/>
                  <a:pt x="433742" y="247812"/>
                  <a:pt x="447040" y="225648"/>
                </a:cubicBezTo>
                <a:cubicBezTo>
                  <a:pt x="462625" y="199673"/>
                  <a:pt x="487680" y="144368"/>
                  <a:pt x="487680" y="144368"/>
                </a:cubicBezTo>
                <a:cubicBezTo>
                  <a:pt x="490581" y="129864"/>
                  <a:pt x="501496" y="28952"/>
                  <a:pt x="528320" y="2128"/>
                </a:cubicBezTo>
                <a:cubicBezTo>
                  <a:pt x="533109" y="-2661"/>
                  <a:pt x="541867" y="2128"/>
                  <a:pt x="548640" y="2128"/>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4998720" y="887307"/>
            <a:ext cx="557025" cy="93162"/>
          </a:xfrm>
          <a:custGeom>
            <a:avLst/>
            <a:gdLst>
              <a:gd name="connsiteX0" fmla="*/ 0 w 557025"/>
              <a:gd name="connsiteY0" fmla="*/ 60960 h 93162"/>
              <a:gd name="connsiteX1" fmla="*/ 121920 w 557025"/>
              <a:gd name="connsiteY1" fmla="*/ 40640 h 93162"/>
              <a:gd name="connsiteX2" fmla="*/ 162560 w 557025"/>
              <a:gd name="connsiteY2" fmla="*/ 20320 h 93162"/>
              <a:gd name="connsiteX3" fmla="*/ 243840 w 557025"/>
              <a:gd name="connsiteY3" fmla="*/ 0 h 93162"/>
              <a:gd name="connsiteX4" fmla="*/ 426720 w 557025"/>
              <a:gd name="connsiteY4" fmla="*/ 20320 h 93162"/>
              <a:gd name="connsiteX5" fmla="*/ 548640 w 557025"/>
              <a:gd name="connsiteY5" fmla="*/ 60960 h 93162"/>
              <a:gd name="connsiteX6" fmla="*/ 548640 w 557025"/>
              <a:gd name="connsiteY6" fmla="*/ 0 h 9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025" h="93162">
                <a:moveTo>
                  <a:pt x="0" y="60960"/>
                </a:moveTo>
                <a:cubicBezTo>
                  <a:pt x="40640" y="54187"/>
                  <a:pt x="81950" y="50633"/>
                  <a:pt x="121920" y="40640"/>
                </a:cubicBezTo>
                <a:cubicBezTo>
                  <a:pt x="136613" y="36967"/>
                  <a:pt x="148192" y="25109"/>
                  <a:pt x="162560" y="20320"/>
                </a:cubicBezTo>
                <a:cubicBezTo>
                  <a:pt x="189054" y="11489"/>
                  <a:pt x="216747" y="6773"/>
                  <a:pt x="243840" y="0"/>
                </a:cubicBezTo>
                <a:cubicBezTo>
                  <a:pt x="304800" y="6773"/>
                  <a:pt x="366576" y="8291"/>
                  <a:pt x="426720" y="20320"/>
                </a:cubicBezTo>
                <a:cubicBezTo>
                  <a:pt x="500333" y="35043"/>
                  <a:pt x="333549" y="146996"/>
                  <a:pt x="548640" y="60960"/>
                </a:cubicBezTo>
                <a:cubicBezTo>
                  <a:pt x="567507" y="53413"/>
                  <a:pt x="548640" y="20320"/>
                  <a:pt x="548640"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rotWithShape="1">
          <a:blip r:embed="rId4"/>
          <a:srcRect l="74465" t="1077" r="18438" b="83840"/>
          <a:stretch/>
        </p:blipFill>
        <p:spPr>
          <a:xfrm>
            <a:off x="3124781" y="1187988"/>
            <a:ext cx="599356" cy="691563"/>
          </a:xfrm>
          <a:prstGeom prst="rect">
            <a:avLst/>
          </a:prstGeom>
        </p:spPr>
      </p:pic>
      <p:grpSp>
        <p:nvGrpSpPr>
          <p:cNvPr id="31" name="Group 30"/>
          <p:cNvGrpSpPr/>
          <p:nvPr/>
        </p:nvGrpSpPr>
        <p:grpSpPr>
          <a:xfrm>
            <a:off x="3608614" y="690879"/>
            <a:ext cx="1945519" cy="747803"/>
            <a:chOff x="3608614" y="690880"/>
            <a:chExt cx="1945519" cy="670560"/>
          </a:xfrm>
        </p:grpSpPr>
        <p:sp>
          <p:nvSpPr>
            <p:cNvPr id="34" name="Freeform 33"/>
            <p:cNvSpPr/>
            <p:nvPr/>
          </p:nvSpPr>
          <p:spPr>
            <a:xfrm>
              <a:off x="3608614" y="930729"/>
              <a:ext cx="553513" cy="367392"/>
            </a:xfrm>
            <a:custGeom>
              <a:avLst/>
              <a:gdLst>
                <a:gd name="connsiteX0" fmla="*/ 906236 w 906236"/>
                <a:gd name="connsiteY0" fmla="*/ 0 h 367392"/>
                <a:gd name="connsiteX1" fmla="*/ 318407 w 906236"/>
                <a:gd name="connsiteY1" fmla="*/ 24492 h 367392"/>
                <a:gd name="connsiteX2" fmla="*/ 293915 w 906236"/>
                <a:gd name="connsiteY2" fmla="*/ 48985 h 367392"/>
                <a:gd name="connsiteX3" fmla="*/ 244929 w 906236"/>
                <a:gd name="connsiteY3" fmla="*/ 73478 h 367392"/>
                <a:gd name="connsiteX4" fmla="*/ 195943 w 906236"/>
                <a:gd name="connsiteY4" fmla="*/ 122464 h 367392"/>
                <a:gd name="connsiteX5" fmla="*/ 146957 w 906236"/>
                <a:gd name="connsiteY5" fmla="*/ 293914 h 367392"/>
                <a:gd name="connsiteX6" fmla="*/ 97972 w 906236"/>
                <a:gd name="connsiteY6" fmla="*/ 342900 h 367392"/>
                <a:gd name="connsiteX7" fmla="*/ 73479 w 906236"/>
                <a:gd name="connsiteY7" fmla="*/ 367392 h 367392"/>
                <a:gd name="connsiteX8" fmla="*/ 0 w 906236"/>
                <a:gd name="connsiteY8" fmla="*/ 367392 h 36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236" h="367392">
                  <a:moveTo>
                    <a:pt x="906236" y="0"/>
                  </a:moveTo>
                  <a:cubicBezTo>
                    <a:pt x="710293" y="8164"/>
                    <a:pt x="513895" y="8853"/>
                    <a:pt x="318407" y="24492"/>
                  </a:cubicBezTo>
                  <a:cubicBezTo>
                    <a:pt x="306898" y="25413"/>
                    <a:pt x="303522" y="42580"/>
                    <a:pt x="293915" y="48985"/>
                  </a:cubicBezTo>
                  <a:cubicBezTo>
                    <a:pt x="278725" y="59112"/>
                    <a:pt x="259534" y="62524"/>
                    <a:pt x="244929" y="73478"/>
                  </a:cubicBezTo>
                  <a:cubicBezTo>
                    <a:pt x="226455" y="87333"/>
                    <a:pt x="195943" y="122464"/>
                    <a:pt x="195943" y="122464"/>
                  </a:cubicBezTo>
                  <a:cubicBezTo>
                    <a:pt x="179614" y="179614"/>
                    <a:pt x="171097" y="239600"/>
                    <a:pt x="146957" y="293914"/>
                  </a:cubicBezTo>
                  <a:cubicBezTo>
                    <a:pt x="137579" y="315016"/>
                    <a:pt x="114301" y="326571"/>
                    <a:pt x="97972" y="342900"/>
                  </a:cubicBezTo>
                  <a:cubicBezTo>
                    <a:pt x="89808" y="351064"/>
                    <a:pt x="85025" y="367392"/>
                    <a:pt x="73479" y="367392"/>
                  </a:cubicBezTo>
                  <a:lnTo>
                    <a:pt x="0" y="367392"/>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4152053" y="690880"/>
              <a:ext cx="1402080" cy="670560"/>
            </a:xfrm>
            <a:custGeom>
              <a:avLst/>
              <a:gdLst>
                <a:gd name="connsiteX0" fmla="*/ 1402080 w 1402080"/>
                <a:gd name="connsiteY0" fmla="*/ 203200 h 670560"/>
                <a:gd name="connsiteX1" fmla="*/ 1280160 w 1402080"/>
                <a:gd name="connsiteY1" fmla="*/ 121920 h 670560"/>
                <a:gd name="connsiteX2" fmla="*/ 1198880 w 1402080"/>
                <a:gd name="connsiteY2" fmla="*/ 81280 h 670560"/>
                <a:gd name="connsiteX3" fmla="*/ 1158240 w 1402080"/>
                <a:gd name="connsiteY3" fmla="*/ 60960 h 670560"/>
                <a:gd name="connsiteX4" fmla="*/ 975360 w 1402080"/>
                <a:gd name="connsiteY4" fmla="*/ 0 h 670560"/>
                <a:gd name="connsiteX5" fmla="*/ 670560 w 1402080"/>
                <a:gd name="connsiteY5" fmla="*/ 40640 h 670560"/>
                <a:gd name="connsiteX6" fmla="*/ 650240 w 1402080"/>
                <a:gd name="connsiteY6" fmla="*/ 60960 h 670560"/>
                <a:gd name="connsiteX7" fmla="*/ 568960 w 1402080"/>
                <a:gd name="connsiteY7" fmla="*/ 182880 h 670560"/>
                <a:gd name="connsiteX8" fmla="*/ 528320 w 1402080"/>
                <a:gd name="connsiteY8" fmla="*/ 304800 h 670560"/>
                <a:gd name="connsiteX9" fmla="*/ 508000 w 1402080"/>
                <a:gd name="connsiteY9" fmla="*/ 365760 h 670560"/>
                <a:gd name="connsiteX10" fmla="*/ 467360 w 1402080"/>
                <a:gd name="connsiteY10" fmla="*/ 548640 h 670560"/>
                <a:gd name="connsiteX11" fmla="*/ 426720 w 1402080"/>
                <a:gd name="connsiteY11" fmla="*/ 589280 h 670560"/>
                <a:gd name="connsiteX12" fmla="*/ 365760 w 1402080"/>
                <a:gd name="connsiteY12" fmla="*/ 650240 h 670560"/>
                <a:gd name="connsiteX13" fmla="*/ 325120 w 1402080"/>
                <a:gd name="connsiteY13" fmla="*/ 670560 h 670560"/>
                <a:gd name="connsiteX14" fmla="*/ 223520 w 1402080"/>
                <a:gd name="connsiteY14" fmla="*/ 650240 h 670560"/>
                <a:gd name="connsiteX15" fmla="*/ 203200 w 1402080"/>
                <a:gd name="connsiteY15" fmla="*/ 609600 h 670560"/>
                <a:gd name="connsiteX16" fmla="*/ 162560 w 1402080"/>
                <a:gd name="connsiteY16" fmla="*/ 548640 h 670560"/>
                <a:gd name="connsiteX17" fmla="*/ 142240 w 1402080"/>
                <a:gd name="connsiteY17" fmla="*/ 508000 h 670560"/>
                <a:gd name="connsiteX18" fmla="*/ 101600 w 1402080"/>
                <a:gd name="connsiteY18" fmla="*/ 447040 h 670560"/>
                <a:gd name="connsiteX19" fmla="*/ 40640 w 1402080"/>
                <a:gd name="connsiteY19" fmla="*/ 264160 h 670560"/>
                <a:gd name="connsiteX20" fmla="*/ 0 w 1402080"/>
                <a:gd name="connsiteY20" fmla="*/ 24384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2080" h="670560">
                  <a:moveTo>
                    <a:pt x="1402080" y="203200"/>
                  </a:moveTo>
                  <a:cubicBezTo>
                    <a:pt x="1325974" y="127094"/>
                    <a:pt x="1368382" y="151327"/>
                    <a:pt x="1280160" y="121920"/>
                  </a:cubicBezTo>
                  <a:cubicBezTo>
                    <a:pt x="1241214" y="82974"/>
                    <a:pt x="1276710" y="112412"/>
                    <a:pt x="1198880" y="81280"/>
                  </a:cubicBezTo>
                  <a:cubicBezTo>
                    <a:pt x="1184818" y="75655"/>
                    <a:pt x="1172474" y="66136"/>
                    <a:pt x="1158240" y="60960"/>
                  </a:cubicBezTo>
                  <a:cubicBezTo>
                    <a:pt x="1097851" y="39000"/>
                    <a:pt x="975360" y="0"/>
                    <a:pt x="975360" y="0"/>
                  </a:cubicBezTo>
                  <a:cubicBezTo>
                    <a:pt x="873760" y="13547"/>
                    <a:pt x="771304" y="21751"/>
                    <a:pt x="670560" y="40640"/>
                  </a:cubicBezTo>
                  <a:cubicBezTo>
                    <a:pt x="661145" y="42405"/>
                    <a:pt x="655168" y="52746"/>
                    <a:pt x="650240" y="60960"/>
                  </a:cubicBezTo>
                  <a:cubicBezTo>
                    <a:pt x="576429" y="183979"/>
                    <a:pt x="646580" y="105260"/>
                    <a:pt x="568960" y="182880"/>
                  </a:cubicBezTo>
                  <a:lnTo>
                    <a:pt x="528320" y="304800"/>
                  </a:lnTo>
                  <a:cubicBezTo>
                    <a:pt x="521547" y="325120"/>
                    <a:pt x="511521" y="344632"/>
                    <a:pt x="508000" y="365760"/>
                  </a:cubicBezTo>
                  <a:cubicBezTo>
                    <a:pt x="503896" y="390381"/>
                    <a:pt x="490448" y="510161"/>
                    <a:pt x="467360" y="548640"/>
                  </a:cubicBezTo>
                  <a:cubicBezTo>
                    <a:pt x="457503" y="565068"/>
                    <a:pt x="440267" y="575733"/>
                    <a:pt x="426720" y="589280"/>
                  </a:cubicBezTo>
                  <a:lnTo>
                    <a:pt x="365760" y="650240"/>
                  </a:lnTo>
                  <a:lnTo>
                    <a:pt x="325120" y="670560"/>
                  </a:lnTo>
                  <a:cubicBezTo>
                    <a:pt x="291253" y="663787"/>
                    <a:pt x="254411" y="665686"/>
                    <a:pt x="223520" y="650240"/>
                  </a:cubicBezTo>
                  <a:cubicBezTo>
                    <a:pt x="209973" y="643467"/>
                    <a:pt x="210992" y="622587"/>
                    <a:pt x="203200" y="609600"/>
                  </a:cubicBezTo>
                  <a:cubicBezTo>
                    <a:pt x="190635" y="588659"/>
                    <a:pt x="175125" y="569581"/>
                    <a:pt x="162560" y="548640"/>
                  </a:cubicBezTo>
                  <a:cubicBezTo>
                    <a:pt x="154768" y="535653"/>
                    <a:pt x="150641" y="520602"/>
                    <a:pt x="142240" y="508000"/>
                  </a:cubicBezTo>
                  <a:cubicBezTo>
                    <a:pt x="80181" y="414911"/>
                    <a:pt x="175266" y="594372"/>
                    <a:pt x="101600" y="447040"/>
                  </a:cubicBezTo>
                  <a:cubicBezTo>
                    <a:pt x="78571" y="285835"/>
                    <a:pt x="115147" y="338667"/>
                    <a:pt x="40640" y="264160"/>
                  </a:cubicBezTo>
                  <a:cubicBezTo>
                    <a:pt x="15531" y="239051"/>
                    <a:pt x="29899" y="243840"/>
                    <a:pt x="0" y="24384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2" name="Straight Connector 41"/>
          <p:cNvCxnSpPr/>
          <p:nvPr/>
        </p:nvCxnSpPr>
        <p:spPr>
          <a:xfrm>
            <a:off x="7474527" y="3556422"/>
            <a:ext cx="567294" cy="0"/>
          </a:xfrm>
          <a:prstGeom prst="line">
            <a:avLst/>
          </a:prstGeom>
          <a:ln w="57150"/>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3900298" y="188619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6448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18499"/>
            <a:ext cx="6948802" cy="6796427"/>
          </a:xfrm>
          <a:prstGeom prst="rect">
            <a:avLst/>
          </a:prstGeom>
        </p:spPr>
      </p:pic>
      <p:grpSp>
        <p:nvGrpSpPr>
          <p:cNvPr id="23" name="Group 22"/>
          <p:cNvGrpSpPr/>
          <p:nvPr/>
        </p:nvGrpSpPr>
        <p:grpSpPr>
          <a:xfrm>
            <a:off x="6807743" y="2303621"/>
            <a:ext cx="2259417" cy="2250759"/>
            <a:chOff x="6807743" y="3717792"/>
            <a:chExt cx="2259417" cy="2250759"/>
          </a:xfrm>
        </p:grpSpPr>
        <p:sp>
          <p:nvSpPr>
            <p:cNvPr id="18" name="TextBox 17"/>
            <p:cNvSpPr txBox="1"/>
            <p:nvPr/>
          </p:nvSpPr>
          <p:spPr>
            <a:xfrm rot="16200000">
              <a:off x="6370065" y="4155470"/>
              <a:ext cx="1337022" cy="461665"/>
            </a:xfrm>
            <a:prstGeom prst="rect">
              <a:avLst/>
            </a:prstGeom>
            <a:noFill/>
          </p:spPr>
          <p:txBody>
            <a:bodyPr wrap="square" rtlCol="0">
              <a:spAutoFit/>
            </a:bodyPr>
            <a:lstStyle/>
            <a:p>
              <a:r>
                <a:rPr lang="en-US" sz="2400" dirty="0" smtClean="0"/>
                <a:t>Cycles</a:t>
              </a:r>
              <a:endParaRPr lang="en-US" sz="2400" dirty="0"/>
            </a:p>
          </p:txBody>
        </p:sp>
        <p:sp>
          <p:nvSpPr>
            <p:cNvPr id="19" name="TextBox 18"/>
            <p:cNvSpPr txBox="1"/>
            <p:nvPr/>
          </p:nvSpPr>
          <p:spPr>
            <a:xfrm>
              <a:off x="7730138" y="5506886"/>
              <a:ext cx="1337022" cy="461665"/>
            </a:xfrm>
            <a:prstGeom prst="rect">
              <a:avLst/>
            </a:prstGeom>
            <a:noFill/>
          </p:spPr>
          <p:txBody>
            <a:bodyPr wrap="square" rtlCol="0">
              <a:spAutoFit/>
            </a:bodyPr>
            <a:lstStyle/>
            <a:p>
              <a:r>
                <a:rPr lang="en-US" sz="2400" dirty="0" smtClean="0"/>
                <a:t>Time</a:t>
              </a:r>
              <a:endParaRPr lang="en-US" sz="2400" dirty="0"/>
            </a:p>
          </p:txBody>
        </p:sp>
        <p:cxnSp>
          <p:nvCxnSpPr>
            <p:cNvPr id="21" name="Straight Connector 20"/>
            <p:cNvCxnSpPr/>
            <p:nvPr/>
          </p:nvCxnSpPr>
          <p:spPr>
            <a:xfrm>
              <a:off x="7292148" y="5486400"/>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414888" y="4605298"/>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Oval 2"/>
          <p:cNvSpPr/>
          <p:nvPr/>
        </p:nvSpPr>
        <p:spPr>
          <a:xfrm>
            <a:off x="5377546" y="62881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2901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55128" y="1283233"/>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4992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17138" y="1859536"/>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4687263" y="2504995"/>
            <a:ext cx="852928" cy="576302"/>
          </a:xfrm>
          <a:custGeom>
            <a:avLst/>
            <a:gdLst>
              <a:gd name="connsiteX0" fmla="*/ 852928 w 852928"/>
              <a:gd name="connsiteY0" fmla="*/ 322729 h 576302"/>
              <a:gd name="connsiteX1" fmla="*/ 737667 w 852928"/>
              <a:gd name="connsiteY1" fmla="*/ 391885 h 576302"/>
              <a:gd name="connsiteX2" fmla="*/ 714615 w 852928"/>
              <a:gd name="connsiteY2" fmla="*/ 414937 h 576302"/>
              <a:gd name="connsiteX3" fmla="*/ 691563 w 852928"/>
              <a:gd name="connsiteY3" fmla="*/ 437989 h 576302"/>
              <a:gd name="connsiteX4" fmla="*/ 622407 w 852928"/>
              <a:gd name="connsiteY4" fmla="*/ 553250 h 576302"/>
              <a:gd name="connsiteX5" fmla="*/ 599354 w 852928"/>
              <a:gd name="connsiteY5" fmla="*/ 576302 h 576302"/>
              <a:gd name="connsiteX6" fmla="*/ 322729 w 852928"/>
              <a:gd name="connsiteY6" fmla="*/ 484094 h 576302"/>
              <a:gd name="connsiteX7" fmla="*/ 299677 w 852928"/>
              <a:gd name="connsiteY7" fmla="*/ 461042 h 576302"/>
              <a:gd name="connsiteX8" fmla="*/ 253573 w 852928"/>
              <a:gd name="connsiteY8" fmla="*/ 276625 h 576302"/>
              <a:gd name="connsiteX9" fmla="*/ 207469 w 852928"/>
              <a:gd name="connsiteY9" fmla="*/ 161364 h 576302"/>
              <a:gd name="connsiteX10" fmla="*/ 161364 w 852928"/>
              <a:gd name="connsiteY10" fmla="*/ 138312 h 576302"/>
              <a:gd name="connsiteX11" fmla="*/ 69156 w 852928"/>
              <a:gd name="connsiteY11" fmla="*/ 0 h 576302"/>
              <a:gd name="connsiteX12" fmla="*/ 0 w 852928"/>
              <a:gd name="connsiteY12" fmla="*/ 0 h 5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928" h="576302">
                <a:moveTo>
                  <a:pt x="852928" y="322729"/>
                </a:moveTo>
                <a:cubicBezTo>
                  <a:pt x="763153" y="352654"/>
                  <a:pt x="800953" y="328599"/>
                  <a:pt x="737667" y="391885"/>
                </a:cubicBezTo>
                <a:lnTo>
                  <a:pt x="714615" y="414937"/>
                </a:lnTo>
                <a:lnTo>
                  <a:pt x="691563" y="437989"/>
                </a:lnTo>
                <a:cubicBezTo>
                  <a:pt x="664747" y="491622"/>
                  <a:pt x="664133" y="497616"/>
                  <a:pt x="622407" y="553250"/>
                </a:cubicBezTo>
                <a:cubicBezTo>
                  <a:pt x="615887" y="561944"/>
                  <a:pt x="607038" y="568618"/>
                  <a:pt x="599354" y="576302"/>
                </a:cubicBezTo>
                <a:cubicBezTo>
                  <a:pt x="230301" y="542752"/>
                  <a:pt x="398754" y="636143"/>
                  <a:pt x="322729" y="484094"/>
                </a:cubicBezTo>
                <a:cubicBezTo>
                  <a:pt x="317869" y="474374"/>
                  <a:pt x="307361" y="468726"/>
                  <a:pt x="299677" y="461042"/>
                </a:cubicBezTo>
                <a:cubicBezTo>
                  <a:pt x="256718" y="203287"/>
                  <a:pt x="303807" y="402212"/>
                  <a:pt x="253573" y="276625"/>
                </a:cubicBezTo>
                <a:cubicBezTo>
                  <a:pt x="247572" y="261621"/>
                  <a:pt x="225490" y="179384"/>
                  <a:pt x="207469" y="161364"/>
                </a:cubicBezTo>
                <a:cubicBezTo>
                  <a:pt x="195319" y="149214"/>
                  <a:pt x="176732" y="145996"/>
                  <a:pt x="161364" y="138312"/>
                </a:cubicBezTo>
                <a:cubicBezTo>
                  <a:pt x="161199" y="137982"/>
                  <a:pt x="104357" y="0"/>
                  <a:pt x="69156" y="0"/>
                </a:cubicBezTo>
                <a:lnTo>
                  <a:pt x="0"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18718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249273" y="2043953"/>
            <a:ext cx="461042" cy="487588"/>
          </a:xfrm>
          <a:custGeom>
            <a:avLst/>
            <a:gdLst>
              <a:gd name="connsiteX0" fmla="*/ 461042 w 461042"/>
              <a:gd name="connsiteY0" fmla="*/ 484094 h 487588"/>
              <a:gd name="connsiteX1" fmla="*/ 414938 w 461042"/>
              <a:gd name="connsiteY1" fmla="*/ 461042 h 487588"/>
              <a:gd name="connsiteX2" fmla="*/ 368833 w 461042"/>
              <a:gd name="connsiteY2" fmla="*/ 414937 h 487588"/>
              <a:gd name="connsiteX3" fmla="*/ 322729 w 461042"/>
              <a:gd name="connsiteY3" fmla="*/ 437989 h 487588"/>
              <a:gd name="connsiteX4" fmla="*/ 299677 w 461042"/>
              <a:gd name="connsiteY4" fmla="*/ 484094 h 487588"/>
              <a:gd name="connsiteX5" fmla="*/ 345781 w 461042"/>
              <a:gd name="connsiteY5" fmla="*/ 322729 h 487588"/>
              <a:gd name="connsiteX6" fmla="*/ 322729 w 461042"/>
              <a:gd name="connsiteY6" fmla="*/ 184416 h 487588"/>
              <a:gd name="connsiteX7" fmla="*/ 207469 w 461042"/>
              <a:gd name="connsiteY7" fmla="*/ 253573 h 487588"/>
              <a:gd name="connsiteX8" fmla="*/ 184417 w 461042"/>
              <a:gd name="connsiteY8" fmla="*/ 299677 h 487588"/>
              <a:gd name="connsiteX9" fmla="*/ 138312 w 461042"/>
              <a:gd name="connsiteY9" fmla="*/ 322729 h 487588"/>
              <a:gd name="connsiteX10" fmla="*/ 23052 w 461042"/>
              <a:gd name="connsiteY10" fmla="*/ 368833 h 487588"/>
              <a:gd name="connsiteX11" fmla="*/ 0 w 461042"/>
              <a:gd name="connsiteY11" fmla="*/ 345781 h 487588"/>
              <a:gd name="connsiteX12" fmla="*/ 23052 w 461042"/>
              <a:gd name="connsiteY12" fmla="*/ 299677 h 487588"/>
              <a:gd name="connsiteX13" fmla="*/ 46104 w 461042"/>
              <a:gd name="connsiteY13" fmla="*/ 230521 h 487588"/>
              <a:gd name="connsiteX14" fmla="*/ 115260 w 461042"/>
              <a:gd name="connsiteY14" fmla="*/ 161364 h 487588"/>
              <a:gd name="connsiteX15" fmla="*/ 161365 w 461042"/>
              <a:gd name="connsiteY15" fmla="*/ 115260 h 487588"/>
              <a:gd name="connsiteX16" fmla="*/ 184417 w 461042"/>
              <a:gd name="connsiteY16" fmla="*/ 92208 h 487588"/>
              <a:gd name="connsiteX17" fmla="*/ 253573 w 461042"/>
              <a:gd name="connsiteY17" fmla="*/ 46104 h 487588"/>
              <a:gd name="connsiteX18" fmla="*/ 276625 w 461042"/>
              <a:gd name="connsiteY18" fmla="*/ 0 h 4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1042" h="487588">
                <a:moveTo>
                  <a:pt x="461042" y="484094"/>
                </a:moveTo>
                <a:cubicBezTo>
                  <a:pt x="445674" y="476410"/>
                  <a:pt x="428684" y="471351"/>
                  <a:pt x="414938" y="461042"/>
                </a:cubicBezTo>
                <a:cubicBezTo>
                  <a:pt x="397551" y="448002"/>
                  <a:pt x="368833" y="414937"/>
                  <a:pt x="368833" y="414937"/>
                </a:cubicBezTo>
                <a:cubicBezTo>
                  <a:pt x="353465" y="422621"/>
                  <a:pt x="334878" y="425839"/>
                  <a:pt x="322729" y="437989"/>
                </a:cubicBezTo>
                <a:cubicBezTo>
                  <a:pt x="310579" y="450139"/>
                  <a:pt x="299677" y="501276"/>
                  <a:pt x="299677" y="484094"/>
                </a:cubicBezTo>
                <a:cubicBezTo>
                  <a:pt x="299677" y="455147"/>
                  <a:pt x="334910" y="355342"/>
                  <a:pt x="345781" y="322729"/>
                </a:cubicBezTo>
                <a:cubicBezTo>
                  <a:pt x="338097" y="276625"/>
                  <a:pt x="359227" y="213614"/>
                  <a:pt x="322729" y="184416"/>
                </a:cubicBezTo>
                <a:cubicBezTo>
                  <a:pt x="310965" y="175005"/>
                  <a:pt x="226308" y="225314"/>
                  <a:pt x="207469" y="253573"/>
                </a:cubicBezTo>
                <a:cubicBezTo>
                  <a:pt x="197938" y="267869"/>
                  <a:pt x="196567" y="287528"/>
                  <a:pt x="184417" y="299677"/>
                </a:cubicBezTo>
                <a:cubicBezTo>
                  <a:pt x="172267" y="311827"/>
                  <a:pt x="153680" y="315045"/>
                  <a:pt x="138312" y="322729"/>
                </a:cubicBezTo>
                <a:cubicBezTo>
                  <a:pt x="101668" y="359373"/>
                  <a:pt x="100115" y="368833"/>
                  <a:pt x="23052" y="368833"/>
                </a:cubicBezTo>
                <a:cubicBezTo>
                  <a:pt x="12185" y="368833"/>
                  <a:pt x="7684" y="353465"/>
                  <a:pt x="0" y="345781"/>
                </a:cubicBezTo>
                <a:cubicBezTo>
                  <a:pt x="7684" y="330413"/>
                  <a:pt x="16671" y="315630"/>
                  <a:pt x="23052" y="299677"/>
                </a:cubicBezTo>
                <a:cubicBezTo>
                  <a:pt x="32076" y="277116"/>
                  <a:pt x="32625" y="250739"/>
                  <a:pt x="46104" y="230521"/>
                </a:cubicBezTo>
                <a:cubicBezTo>
                  <a:pt x="64188" y="203396"/>
                  <a:pt x="92208" y="184416"/>
                  <a:pt x="115260" y="161364"/>
                </a:cubicBezTo>
                <a:lnTo>
                  <a:pt x="161365" y="115260"/>
                </a:lnTo>
                <a:cubicBezTo>
                  <a:pt x="169049" y="107576"/>
                  <a:pt x="174697" y="97068"/>
                  <a:pt x="184417" y="92208"/>
                </a:cubicBezTo>
                <a:cubicBezTo>
                  <a:pt x="212411" y="78211"/>
                  <a:pt x="235972" y="72505"/>
                  <a:pt x="253573" y="46104"/>
                </a:cubicBezTo>
                <a:cubicBezTo>
                  <a:pt x="263104" y="31808"/>
                  <a:pt x="276625" y="0"/>
                  <a:pt x="276625"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0203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58254" y="41622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798288" y="919685"/>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375231" y="1749721"/>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3388179" y="1347107"/>
            <a:ext cx="269421" cy="808264"/>
          </a:xfrm>
          <a:custGeom>
            <a:avLst/>
            <a:gdLst>
              <a:gd name="connsiteX0" fmla="*/ 269421 w 269421"/>
              <a:gd name="connsiteY0" fmla="*/ 0 h 808264"/>
              <a:gd name="connsiteX1" fmla="*/ 195942 w 269421"/>
              <a:gd name="connsiteY1" fmla="*/ 122464 h 808264"/>
              <a:gd name="connsiteX2" fmla="*/ 171450 w 269421"/>
              <a:gd name="connsiteY2" fmla="*/ 171450 h 808264"/>
              <a:gd name="connsiteX3" fmla="*/ 146957 w 269421"/>
              <a:gd name="connsiteY3" fmla="*/ 195943 h 808264"/>
              <a:gd name="connsiteX4" fmla="*/ 73478 w 269421"/>
              <a:gd name="connsiteY4" fmla="*/ 293914 h 808264"/>
              <a:gd name="connsiteX5" fmla="*/ 0 w 269421"/>
              <a:gd name="connsiteY5" fmla="*/ 318407 h 808264"/>
              <a:gd name="connsiteX6" fmla="*/ 24492 w 269421"/>
              <a:gd name="connsiteY6" fmla="*/ 612322 h 808264"/>
              <a:gd name="connsiteX7" fmla="*/ 73478 w 269421"/>
              <a:gd name="connsiteY7" fmla="*/ 636814 h 808264"/>
              <a:gd name="connsiteX8" fmla="*/ 122464 w 269421"/>
              <a:gd name="connsiteY8" fmla="*/ 685800 h 808264"/>
              <a:gd name="connsiteX9" fmla="*/ 146957 w 269421"/>
              <a:gd name="connsiteY9" fmla="*/ 710293 h 808264"/>
              <a:gd name="connsiteX10" fmla="*/ 171450 w 269421"/>
              <a:gd name="connsiteY10" fmla="*/ 734786 h 808264"/>
              <a:gd name="connsiteX11" fmla="*/ 195942 w 269421"/>
              <a:gd name="connsiteY11" fmla="*/ 783772 h 808264"/>
              <a:gd name="connsiteX12" fmla="*/ 220435 w 269421"/>
              <a:gd name="connsiteY12" fmla="*/ 808264 h 80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21" h="808264">
                <a:moveTo>
                  <a:pt x="269421" y="0"/>
                </a:moveTo>
                <a:cubicBezTo>
                  <a:pt x="215272" y="108299"/>
                  <a:pt x="246253" y="72155"/>
                  <a:pt x="195942" y="122464"/>
                </a:cubicBezTo>
                <a:cubicBezTo>
                  <a:pt x="187778" y="138793"/>
                  <a:pt x="181576" y="156260"/>
                  <a:pt x="171450" y="171450"/>
                </a:cubicBezTo>
                <a:cubicBezTo>
                  <a:pt x="165045" y="181057"/>
                  <a:pt x="153362" y="186336"/>
                  <a:pt x="146957" y="195943"/>
                </a:cubicBezTo>
                <a:cubicBezTo>
                  <a:pt x="125175" y="228616"/>
                  <a:pt x="118882" y="278779"/>
                  <a:pt x="73478" y="293914"/>
                </a:cubicBezTo>
                <a:lnTo>
                  <a:pt x="0" y="318407"/>
                </a:lnTo>
                <a:cubicBezTo>
                  <a:pt x="8164" y="416379"/>
                  <a:pt x="2386" y="516528"/>
                  <a:pt x="24492" y="612322"/>
                </a:cubicBezTo>
                <a:cubicBezTo>
                  <a:pt x="28597" y="630110"/>
                  <a:pt x="58873" y="625861"/>
                  <a:pt x="73478" y="636814"/>
                </a:cubicBezTo>
                <a:cubicBezTo>
                  <a:pt x="91952" y="650669"/>
                  <a:pt x="106135" y="669471"/>
                  <a:pt x="122464" y="685800"/>
                </a:cubicBezTo>
                <a:lnTo>
                  <a:pt x="146957" y="710293"/>
                </a:lnTo>
                <a:lnTo>
                  <a:pt x="171450" y="734786"/>
                </a:lnTo>
                <a:cubicBezTo>
                  <a:pt x="179614" y="751115"/>
                  <a:pt x="185816" y="768582"/>
                  <a:pt x="195942" y="783772"/>
                </a:cubicBezTo>
                <a:cubicBezTo>
                  <a:pt x="202346" y="793379"/>
                  <a:pt x="220435" y="808264"/>
                  <a:pt x="220435" y="808264"/>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4470400" y="925819"/>
            <a:ext cx="548640" cy="1160368"/>
          </a:xfrm>
          <a:custGeom>
            <a:avLst/>
            <a:gdLst>
              <a:gd name="connsiteX0" fmla="*/ 0 w 548640"/>
              <a:gd name="connsiteY0" fmla="*/ 1160368 h 1160368"/>
              <a:gd name="connsiteX1" fmla="*/ 40640 w 548640"/>
              <a:gd name="connsiteY1" fmla="*/ 1140048 h 1160368"/>
              <a:gd name="connsiteX2" fmla="*/ 162560 w 548640"/>
              <a:gd name="connsiteY2" fmla="*/ 1099408 h 1160368"/>
              <a:gd name="connsiteX3" fmla="*/ 223520 w 548640"/>
              <a:gd name="connsiteY3" fmla="*/ 1058768 h 1160368"/>
              <a:gd name="connsiteX4" fmla="*/ 264160 w 548640"/>
              <a:gd name="connsiteY4" fmla="*/ 1018128 h 1160368"/>
              <a:gd name="connsiteX5" fmla="*/ 284480 w 548640"/>
              <a:gd name="connsiteY5" fmla="*/ 997808 h 1160368"/>
              <a:gd name="connsiteX6" fmla="*/ 304800 w 548640"/>
              <a:gd name="connsiteY6" fmla="*/ 916528 h 1160368"/>
              <a:gd name="connsiteX7" fmla="*/ 264160 w 548640"/>
              <a:gd name="connsiteY7" fmla="*/ 652368 h 1160368"/>
              <a:gd name="connsiteX8" fmla="*/ 304800 w 548640"/>
              <a:gd name="connsiteY8" fmla="*/ 367888 h 1160368"/>
              <a:gd name="connsiteX9" fmla="*/ 325120 w 548640"/>
              <a:gd name="connsiteY9" fmla="*/ 347568 h 1160368"/>
              <a:gd name="connsiteX10" fmla="*/ 345440 w 548640"/>
              <a:gd name="connsiteY10" fmla="*/ 306928 h 1160368"/>
              <a:gd name="connsiteX11" fmla="*/ 386080 w 548640"/>
              <a:gd name="connsiteY11" fmla="*/ 266288 h 1160368"/>
              <a:gd name="connsiteX12" fmla="*/ 447040 w 548640"/>
              <a:gd name="connsiteY12" fmla="*/ 225648 h 1160368"/>
              <a:gd name="connsiteX13" fmla="*/ 487680 w 548640"/>
              <a:gd name="connsiteY13" fmla="*/ 144368 h 1160368"/>
              <a:gd name="connsiteX14" fmla="*/ 528320 w 548640"/>
              <a:gd name="connsiteY14" fmla="*/ 2128 h 1160368"/>
              <a:gd name="connsiteX15" fmla="*/ 548640 w 548640"/>
              <a:gd name="connsiteY15" fmla="*/ 2128 h 116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8640" h="1160368">
                <a:moveTo>
                  <a:pt x="0" y="1160368"/>
                </a:moveTo>
                <a:cubicBezTo>
                  <a:pt x="13547" y="1153595"/>
                  <a:pt x="26459" y="1145366"/>
                  <a:pt x="40640" y="1140048"/>
                </a:cubicBezTo>
                <a:cubicBezTo>
                  <a:pt x="80751" y="1125006"/>
                  <a:pt x="162560" y="1099408"/>
                  <a:pt x="162560" y="1099408"/>
                </a:cubicBezTo>
                <a:cubicBezTo>
                  <a:pt x="224711" y="1037257"/>
                  <a:pt x="125105" y="1132579"/>
                  <a:pt x="223520" y="1058768"/>
                </a:cubicBezTo>
                <a:cubicBezTo>
                  <a:pt x="238846" y="1047273"/>
                  <a:pt x="250613" y="1031675"/>
                  <a:pt x="264160" y="1018128"/>
                </a:cubicBezTo>
                <a:lnTo>
                  <a:pt x="284480" y="997808"/>
                </a:lnTo>
                <a:cubicBezTo>
                  <a:pt x="291253" y="970715"/>
                  <a:pt x="304800" y="944455"/>
                  <a:pt x="304800" y="916528"/>
                </a:cubicBezTo>
                <a:cubicBezTo>
                  <a:pt x="304800" y="721307"/>
                  <a:pt x="313547" y="751141"/>
                  <a:pt x="264160" y="652368"/>
                </a:cubicBezTo>
                <a:cubicBezTo>
                  <a:pt x="271173" y="568208"/>
                  <a:pt x="250709" y="449024"/>
                  <a:pt x="304800" y="367888"/>
                </a:cubicBezTo>
                <a:cubicBezTo>
                  <a:pt x="310113" y="359918"/>
                  <a:pt x="319807" y="355538"/>
                  <a:pt x="325120" y="347568"/>
                </a:cubicBezTo>
                <a:cubicBezTo>
                  <a:pt x="333521" y="334966"/>
                  <a:pt x="336353" y="319045"/>
                  <a:pt x="345440" y="306928"/>
                </a:cubicBezTo>
                <a:cubicBezTo>
                  <a:pt x="356935" y="291602"/>
                  <a:pt x="368945" y="274856"/>
                  <a:pt x="386080" y="266288"/>
                </a:cubicBezTo>
                <a:cubicBezTo>
                  <a:pt x="407252" y="255702"/>
                  <a:pt x="433742" y="247812"/>
                  <a:pt x="447040" y="225648"/>
                </a:cubicBezTo>
                <a:cubicBezTo>
                  <a:pt x="462625" y="199673"/>
                  <a:pt x="487680" y="144368"/>
                  <a:pt x="487680" y="144368"/>
                </a:cubicBezTo>
                <a:cubicBezTo>
                  <a:pt x="490581" y="129864"/>
                  <a:pt x="501496" y="28952"/>
                  <a:pt x="528320" y="2128"/>
                </a:cubicBezTo>
                <a:cubicBezTo>
                  <a:pt x="533109" y="-2661"/>
                  <a:pt x="541867" y="2128"/>
                  <a:pt x="548640" y="2128"/>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4998720" y="887307"/>
            <a:ext cx="557025" cy="93162"/>
          </a:xfrm>
          <a:custGeom>
            <a:avLst/>
            <a:gdLst>
              <a:gd name="connsiteX0" fmla="*/ 0 w 557025"/>
              <a:gd name="connsiteY0" fmla="*/ 60960 h 93162"/>
              <a:gd name="connsiteX1" fmla="*/ 121920 w 557025"/>
              <a:gd name="connsiteY1" fmla="*/ 40640 h 93162"/>
              <a:gd name="connsiteX2" fmla="*/ 162560 w 557025"/>
              <a:gd name="connsiteY2" fmla="*/ 20320 h 93162"/>
              <a:gd name="connsiteX3" fmla="*/ 243840 w 557025"/>
              <a:gd name="connsiteY3" fmla="*/ 0 h 93162"/>
              <a:gd name="connsiteX4" fmla="*/ 426720 w 557025"/>
              <a:gd name="connsiteY4" fmla="*/ 20320 h 93162"/>
              <a:gd name="connsiteX5" fmla="*/ 548640 w 557025"/>
              <a:gd name="connsiteY5" fmla="*/ 60960 h 93162"/>
              <a:gd name="connsiteX6" fmla="*/ 548640 w 557025"/>
              <a:gd name="connsiteY6" fmla="*/ 0 h 9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025" h="93162">
                <a:moveTo>
                  <a:pt x="0" y="60960"/>
                </a:moveTo>
                <a:cubicBezTo>
                  <a:pt x="40640" y="54187"/>
                  <a:pt x="81950" y="50633"/>
                  <a:pt x="121920" y="40640"/>
                </a:cubicBezTo>
                <a:cubicBezTo>
                  <a:pt x="136613" y="36967"/>
                  <a:pt x="148192" y="25109"/>
                  <a:pt x="162560" y="20320"/>
                </a:cubicBezTo>
                <a:cubicBezTo>
                  <a:pt x="189054" y="11489"/>
                  <a:pt x="216747" y="6773"/>
                  <a:pt x="243840" y="0"/>
                </a:cubicBezTo>
                <a:cubicBezTo>
                  <a:pt x="304800" y="6773"/>
                  <a:pt x="366576" y="8291"/>
                  <a:pt x="426720" y="20320"/>
                </a:cubicBezTo>
                <a:cubicBezTo>
                  <a:pt x="500333" y="35043"/>
                  <a:pt x="333549" y="146996"/>
                  <a:pt x="548640" y="60960"/>
                </a:cubicBezTo>
                <a:cubicBezTo>
                  <a:pt x="567507" y="53413"/>
                  <a:pt x="548640" y="20320"/>
                  <a:pt x="548640"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rotWithShape="1">
          <a:blip r:embed="rId4"/>
          <a:srcRect l="74465" t="1077" r="18438" b="83840"/>
          <a:stretch/>
        </p:blipFill>
        <p:spPr>
          <a:xfrm>
            <a:off x="3593002" y="1974326"/>
            <a:ext cx="599356" cy="691563"/>
          </a:xfrm>
          <a:prstGeom prst="rect">
            <a:avLst/>
          </a:prstGeom>
        </p:spPr>
      </p:pic>
      <p:grpSp>
        <p:nvGrpSpPr>
          <p:cNvPr id="28" name="Group 27"/>
          <p:cNvGrpSpPr/>
          <p:nvPr/>
        </p:nvGrpSpPr>
        <p:grpSpPr>
          <a:xfrm>
            <a:off x="3608614" y="690879"/>
            <a:ext cx="1945519" cy="747803"/>
            <a:chOff x="3608614" y="690880"/>
            <a:chExt cx="1945519" cy="670560"/>
          </a:xfrm>
        </p:grpSpPr>
        <p:sp>
          <p:nvSpPr>
            <p:cNvPr id="31" name="Freeform 30"/>
            <p:cNvSpPr/>
            <p:nvPr/>
          </p:nvSpPr>
          <p:spPr>
            <a:xfrm>
              <a:off x="3608614" y="930729"/>
              <a:ext cx="553513" cy="367392"/>
            </a:xfrm>
            <a:custGeom>
              <a:avLst/>
              <a:gdLst>
                <a:gd name="connsiteX0" fmla="*/ 906236 w 906236"/>
                <a:gd name="connsiteY0" fmla="*/ 0 h 367392"/>
                <a:gd name="connsiteX1" fmla="*/ 318407 w 906236"/>
                <a:gd name="connsiteY1" fmla="*/ 24492 h 367392"/>
                <a:gd name="connsiteX2" fmla="*/ 293915 w 906236"/>
                <a:gd name="connsiteY2" fmla="*/ 48985 h 367392"/>
                <a:gd name="connsiteX3" fmla="*/ 244929 w 906236"/>
                <a:gd name="connsiteY3" fmla="*/ 73478 h 367392"/>
                <a:gd name="connsiteX4" fmla="*/ 195943 w 906236"/>
                <a:gd name="connsiteY4" fmla="*/ 122464 h 367392"/>
                <a:gd name="connsiteX5" fmla="*/ 146957 w 906236"/>
                <a:gd name="connsiteY5" fmla="*/ 293914 h 367392"/>
                <a:gd name="connsiteX6" fmla="*/ 97972 w 906236"/>
                <a:gd name="connsiteY6" fmla="*/ 342900 h 367392"/>
                <a:gd name="connsiteX7" fmla="*/ 73479 w 906236"/>
                <a:gd name="connsiteY7" fmla="*/ 367392 h 367392"/>
                <a:gd name="connsiteX8" fmla="*/ 0 w 906236"/>
                <a:gd name="connsiteY8" fmla="*/ 367392 h 36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236" h="367392">
                  <a:moveTo>
                    <a:pt x="906236" y="0"/>
                  </a:moveTo>
                  <a:cubicBezTo>
                    <a:pt x="710293" y="8164"/>
                    <a:pt x="513895" y="8853"/>
                    <a:pt x="318407" y="24492"/>
                  </a:cubicBezTo>
                  <a:cubicBezTo>
                    <a:pt x="306898" y="25413"/>
                    <a:pt x="303522" y="42580"/>
                    <a:pt x="293915" y="48985"/>
                  </a:cubicBezTo>
                  <a:cubicBezTo>
                    <a:pt x="278725" y="59112"/>
                    <a:pt x="259534" y="62524"/>
                    <a:pt x="244929" y="73478"/>
                  </a:cubicBezTo>
                  <a:cubicBezTo>
                    <a:pt x="226455" y="87333"/>
                    <a:pt x="195943" y="122464"/>
                    <a:pt x="195943" y="122464"/>
                  </a:cubicBezTo>
                  <a:cubicBezTo>
                    <a:pt x="179614" y="179614"/>
                    <a:pt x="171097" y="239600"/>
                    <a:pt x="146957" y="293914"/>
                  </a:cubicBezTo>
                  <a:cubicBezTo>
                    <a:pt x="137579" y="315016"/>
                    <a:pt x="114301" y="326571"/>
                    <a:pt x="97972" y="342900"/>
                  </a:cubicBezTo>
                  <a:cubicBezTo>
                    <a:pt x="89808" y="351064"/>
                    <a:pt x="85025" y="367392"/>
                    <a:pt x="73479" y="367392"/>
                  </a:cubicBezTo>
                  <a:lnTo>
                    <a:pt x="0" y="367392"/>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4152053" y="690880"/>
              <a:ext cx="1402080" cy="670560"/>
            </a:xfrm>
            <a:custGeom>
              <a:avLst/>
              <a:gdLst>
                <a:gd name="connsiteX0" fmla="*/ 1402080 w 1402080"/>
                <a:gd name="connsiteY0" fmla="*/ 203200 h 670560"/>
                <a:gd name="connsiteX1" fmla="*/ 1280160 w 1402080"/>
                <a:gd name="connsiteY1" fmla="*/ 121920 h 670560"/>
                <a:gd name="connsiteX2" fmla="*/ 1198880 w 1402080"/>
                <a:gd name="connsiteY2" fmla="*/ 81280 h 670560"/>
                <a:gd name="connsiteX3" fmla="*/ 1158240 w 1402080"/>
                <a:gd name="connsiteY3" fmla="*/ 60960 h 670560"/>
                <a:gd name="connsiteX4" fmla="*/ 975360 w 1402080"/>
                <a:gd name="connsiteY4" fmla="*/ 0 h 670560"/>
                <a:gd name="connsiteX5" fmla="*/ 670560 w 1402080"/>
                <a:gd name="connsiteY5" fmla="*/ 40640 h 670560"/>
                <a:gd name="connsiteX6" fmla="*/ 650240 w 1402080"/>
                <a:gd name="connsiteY6" fmla="*/ 60960 h 670560"/>
                <a:gd name="connsiteX7" fmla="*/ 568960 w 1402080"/>
                <a:gd name="connsiteY7" fmla="*/ 182880 h 670560"/>
                <a:gd name="connsiteX8" fmla="*/ 528320 w 1402080"/>
                <a:gd name="connsiteY8" fmla="*/ 304800 h 670560"/>
                <a:gd name="connsiteX9" fmla="*/ 508000 w 1402080"/>
                <a:gd name="connsiteY9" fmla="*/ 365760 h 670560"/>
                <a:gd name="connsiteX10" fmla="*/ 467360 w 1402080"/>
                <a:gd name="connsiteY10" fmla="*/ 548640 h 670560"/>
                <a:gd name="connsiteX11" fmla="*/ 426720 w 1402080"/>
                <a:gd name="connsiteY11" fmla="*/ 589280 h 670560"/>
                <a:gd name="connsiteX12" fmla="*/ 365760 w 1402080"/>
                <a:gd name="connsiteY12" fmla="*/ 650240 h 670560"/>
                <a:gd name="connsiteX13" fmla="*/ 325120 w 1402080"/>
                <a:gd name="connsiteY13" fmla="*/ 670560 h 670560"/>
                <a:gd name="connsiteX14" fmla="*/ 223520 w 1402080"/>
                <a:gd name="connsiteY14" fmla="*/ 650240 h 670560"/>
                <a:gd name="connsiteX15" fmla="*/ 203200 w 1402080"/>
                <a:gd name="connsiteY15" fmla="*/ 609600 h 670560"/>
                <a:gd name="connsiteX16" fmla="*/ 162560 w 1402080"/>
                <a:gd name="connsiteY16" fmla="*/ 548640 h 670560"/>
                <a:gd name="connsiteX17" fmla="*/ 142240 w 1402080"/>
                <a:gd name="connsiteY17" fmla="*/ 508000 h 670560"/>
                <a:gd name="connsiteX18" fmla="*/ 101600 w 1402080"/>
                <a:gd name="connsiteY18" fmla="*/ 447040 h 670560"/>
                <a:gd name="connsiteX19" fmla="*/ 40640 w 1402080"/>
                <a:gd name="connsiteY19" fmla="*/ 264160 h 670560"/>
                <a:gd name="connsiteX20" fmla="*/ 0 w 1402080"/>
                <a:gd name="connsiteY20" fmla="*/ 24384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2080" h="670560">
                  <a:moveTo>
                    <a:pt x="1402080" y="203200"/>
                  </a:moveTo>
                  <a:cubicBezTo>
                    <a:pt x="1325974" y="127094"/>
                    <a:pt x="1368382" y="151327"/>
                    <a:pt x="1280160" y="121920"/>
                  </a:cubicBezTo>
                  <a:cubicBezTo>
                    <a:pt x="1241214" y="82974"/>
                    <a:pt x="1276710" y="112412"/>
                    <a:pt x="1198880" y="81280"/>
                  </a:cubicBezTo>
                  <a:cubicBezTo>
                    <a:pt x="1184818" y="75655"/>
                    <a:pt x="1172474" y="66136"/>
                    <a:pt x="1158240" y="60960"/>
                  </a:cubicBezTo>
                  <a:cubicBezTo>
                    <a:pt x="1097851" y="39000"/>
                    <a:pt x="975360" y="0"/>
                    <a:pt x="975360" y="0"/>
                  </a:cubicBezTo>
                  <a:cubicBezTo>
                    <a:pt x="873760" y="13547"/>
                    <a:pt x="771304" y="21751"/>
                    <a:pt x="670560" y="40640"/>
                  </a:cubicBezTo>
                  <a:cubicBezTo>
                    <a:pt x="661145" y="42405"/>
                    <a:pt x="655168" y="52746"/>
                    <a:pt x="650240" y="60960"/>
                  </a:cubicBezTo>
                  <a:cubicBezTo>
                    <a:pt x="576429" y="183979"/>
                    <a:pt x="646580" y="105260"/>
                    <a:pt x="568960" y="182880"/>
                  </a:cubicBezTo>
                  <a:lnTo>
                    <a:pt x="528320" y="304800"/>
                  </a:lnTo>
                  <a:cubicBezTo>
                    <a:pt x="521547" y="325120"/>
                    <a:pt x="511521" y="344632"/>
                    <a:pt x="508000" y="365760"/>
                  </a:cubicBezTo>
                  <a:cubicBezTo>
                    <a:pt x="503896" y="390381"/>
                    <a:pt x="490448" y="510161"/>
                    <a:pt x="467360" y="548640"/>
                  </a:cubicBezTo>
                  <a:cubicBezTo>
                    <a:pt x="457503" y="565068"/>
                    <a:pt x="440267" y="575733"/>
                    <a:pt x="426720" y="589280"/>
                  </a:cubicBezTo>
                  <a:lnTo>
                    <a:pt x="365760" y="650240"/>
                  </a:lnTo>
                  <a:lnTo>
                    <a:pt x="325120" y="670560"/>
                  </a:lnTo>
                  <a:cubicBezTo>
                    <a:pt x="291253" y="663787"/>
                    <a:pt x="254411" y="665686"/>
                    <a:pt x="223520" y="650240"/>
                  </a:cubicBezTo>
                  <a:cubicBezTo>
                    <a:pt x="209973" y="643467"/>
                    <a:pt x="210992" y="622587"/>
                    <a:pt x="203200" y="609600"/>
                  </a:cubicBezTo>
                  <a:cubicBezTo>
                    <a:pt x="190635" y="588659"/>
                    <a:pt x="175125" y="569581"/>
                    <a:pt x="162560" y="548640"/>
                  </a:cubicBezTo>
                  <a:cubicBezTo>
                    <a:pt x="154768" y="535653"/>
                    <a:pt x="150641" y="520602"/>
                    <a:pt x="142240" y="508000"/>
                  </a:cubicBezTo>
                  <a:cubicBezTo>
                    <a:pt x="80181" y="414911"/>
                    <a:pt x="175266" y="594372"/>
                    <a:pt x="101600" y="447040"/>
                  </a:cubicBezTo>
                  <a:cubicBezTo>
                    <a:pt x="78571" y="285835"/>
                    <a:pt x="115147" y="338667"/>
                    <a:pt x="40640" y="264160"/>
                  </a:cubicBezTo>
                  <a:cubicBezTo>
                    <a:pt x="15531" y="239051"/>
                    <a:pt x="29899" y="243840"/>
                    <a:pt x="0" y="24384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5" name="Straight Connector 34"/>
          <p:cNvCxnSpPr/>
          <p:nvPr/>
        </p:nvCxnSpPr>
        <p:spPr>
          <a:xfrm>
            <a:off x="7474527" y="3556422"/>
            <a:ext cx="755073" cy="0"/>
          </a:xfrm>
          <a:prstGeom prst="line">
            <a:avLst/>
          </a:prstGeom>
          <a:ln w="571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72803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18499"/>
            <a:ext cx="6948802" cy="6796427"/>
          </a:xfrm>
          <a:prstGeom prst="rect">
            <a:avLst/>
          </a:prstGeom>
        </p:spPr>
      </p:pic>
      <p:grpSp>
        <p:nvGrpSpPr>
          <p:cNvPr id="23" name="Group 22"/>
          <p:cNvGrpSpPr/>
          <p:nvPr/>
        </p:nvGrpSpPr>
        <p:grpSpPr>
          <a:xfrm>
            <a:off x="6807743" y="2303621"/>
            <a:ext cx="2259417" cy="2250759"/>
            <a:chOff x="6807743" y="3717792"/>
            <a:chExt cx="2259417" cy="2250759"/>
          </a:xfrm>
        </p:grpSpPr>
        <p:sp>
          <p:nvSpPr>
            <p:cNvPr id="18" name="TextBox 17"/>
            <p:cNvSpPr txBox="1"/>
            <p:nvPr/>
          </p:nvSpPr>
          <p:spPr>
            <a:xfrm rot="16200000">
              <a:off x="6370065" y="4155470"/>
              <a:ext cx="1337022" cy="461665"/>
            </a:xfrm>
            <a:prstGeom prst="rect">
              <a:avLst/>
            </a:prstGeom>
            <a:noFill/>
          </p:spPr>
          <p:txBody>
            <a:bodyPr wrap="square" rtlCol="0">
              <a:spAutoFit/>
            </a:bodyPr>
            <a:lstStyle/>
            <a:p>
              <a:r>
                <a:rPr lang="en-US" sz="2400" dirty="0" smtClean="0"/>
                <a:t>Cycles</a:t>
              </a:r>
              <a:endParaRPr lang="en-US" sz="2400" dirty="0"/>
            </a:p>
          </p:txBody>
        </p:sp>
        <p:sp>
          <p:nvSpPr>
            <p:cNvPr id="19" name="TextBox 18"/>
            <p:cNvSpPr txBox="1"/>
            <p:nvPr/>
          </p:nvSpPr>
          <p:spPr>
            <a:xfrm>
              <a:off x="7730138" y="5506886"/>
              <a:ext cx="1337022" cy="461665"/>
            </a:xfrm>
            <a:prstGeom prst="rect">
              <a:avLst/>
            </a:prstGeom>
            <a:noFill/>
          </p:spPr>
          <p:txBody>
            <a:bodyPr wrap="square" rtlCol="0">
              <a:spAutoFit/>
            </a:bodyPr>
            <a:lstStyle/>
            <a:p>
              <a:r>
                <a:rPr lang="en-US" sz="2400" dirty="0" smtClean="0"/>
                <a:t>Time</a:t>
              </a:r>
              <a:endParaRPr lang="en-US" sz="2400" dirty="0"/>
            </a:p>
          </p:txBody>
        </p:sp>
        <p:cxnSp>
          <p:nvCxnSpPr>
            <p:cNvPr id="21" name="Straight Connector 20"/>
            <p:cNvCxnSpPr/>
            <p:nvPr/>
          </p:nvCxnSpPr>
          <p:spPr>
            <a:xfrm>
              <a:off x="7292148" y="5486400"/>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414888" y="4605298"/>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Oval 2"/>
          <p:cNvSpPr/>
          <p:nvPr/>
        </p:nvSpPr>
        <p:spPr>
          <a:xfrm>
            <a:off x="5377546" y="62881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2901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55128" y="1283233"/>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4992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17138" y="1859536"/>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900298" y="187234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4687263" y="2504995"/>
            <a:ext cx="852928" cy="576302"/>
          </a:xfrm>
          <a:custGeom>
            <a:avLst/>
            <a:gdLst>
              <a:gd name="connsiteX0" fmla="*/ 852928 w 852928"/>
              <a:gd name="connsiteY0" fmla="*/ 322729 h 576302"/>
              <a:gd name="connsiteX1" fmla="*/ 737667 w 852928"/>
              <a:gd name="connsiteY1" fmla="*/ 391885 h 576302"/>
              <a:gd name="connsiteX2" fmla="*/ 714615 w 852928"/>
              <a:gd name="connsiteY2" fmla="*/ 414937 h 576302"/>
              <a:gd name="connsiteX3" fmla="*/ 691563 w 852928"/>
              <a:gd name="connsiteY3" fmla="*/ 437989 h 576302"/>
              <a:gd name="connsiteX4" fmla="*/ 622407 w 852928"/>
              <a:gd name="connsiteY4" fmla="*/ 553250 h 576302"/>
              <a:gd name="connsiteX5" fmla="*/ 599354 w 852928"/>
              <a:gd name="connsiteY5" fmla="*/ 576302 h 576302"/>
              <a:gd name="connsiteX6" fmla="*/ 322729 w 852928"/>
              <a:gd name="connsiteY6" fmla="*/ 484094 h 576302"/>
              <a:gd name="connsiteX7" fmla="*/ 299677 w 852928"/>
              <a:gd name="connsiteY7" fmla="*/ 461042 h 576302"/>
              <a:gd name="connsiteX8" fmla="*/ 253573 w 852928"/>
              <a:gd name="connsiteY8" fmla="*/ 276625 h 576302"/>
              <a:gd name="connsiteX9" fmla="*/ 207469 w 852928"/>
              <a:gd name="connsiteY9" fmla="*/ 161364 h 576302"/>
              <a:gd name="connsiteX10" fmla="*/ 161364 w 852928"/>
              <a:gd name="connsiteY10" fmla="*/ 138312 h 576302"/>
              <a:gd name="connsiteX11" fmla="*/ 69156 w 852928"/>
              <a:gd name="connsiteY11" fmla="*/ 0 h 576302"/>
              <a:gd name="connsiteX12" fmla="*/ 0 w 852928"/>
              <a:gd name="connsiteY12" fmla="*/ 0 h 5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928" h="576302">
                <a:moveTo>
                  <a:pt x="852928" y="322729"/>
                </a:moveTo>
                <a:cubicBezTo>
                  <a:pt x="763153" y="352654"/>
                  <a:pt x="800953" y="328599"/>
                  <a:pt x="737667" y="391885"/>
                </a:cubicBezTo>
                <a:lnTo>
                  <a:pt x="714615" y="414937"/>
                </a:lnTo>
                <a:lnTo>
                  <a:pt x="691563" y="437989"/>
                </a:lnTo>
                <a:cubicBezTo>
                  <a:pt x="664747" y="491622"/>
                  <a:pt x="664133" y="497616"/>
                  <a:pt x="622407" y="553250"/>
                </a:cubicBezTo>
                <a:cubicBezTo>
                  <a:pt x="615887" y="561944"/>
                  <a:pt x="607038" y="568618"/>
                  <a:pt x="599354" y="576302"/>
                </a:cubicBezTo>
                <a:cubicBezTo>
                  <a:pt x="230301" y="542752"/>
                  <a:pt x="398754" y="636143"/>
                  <a:pt x="322729" y="484094"/>
                </a:cubicBezTo>
                <a:cubicBezTo>
                  <a:pt x="317869" y="474374"/>
                  <a:pt x="307361" y="468726"/>
                  <a:pt x="299677" y="461042"/>
                </a:cubicBezTo>
                <a:cubicBezTo>
                  <a:pt x="256718" y="203287"/>
                  <a:pt x="303807" y="402212"/>
                  <a:pt x="253573" y="276625"/>
                </a:cubicBezTo>
                <a:cubicBezTo>
                  <a:pt x="247572" y="261621"/>
                  <a:pt x="225490" y="179384"/>
                  <a:pt x="207469" y="161364"/>
                </a:cubicBezTo>
                <a:cubicBezTo>
                  <a:pt x="195319" y="149214"/>
                  <a:pt x="176732" y="145996"/>
                  <a:pt x="161364" y="138312"/>
                </a:cubicBezTo>
                <a:cubicBezTo>
                  <a:pt x="161199" y="137982"/>
                  <a:pt x="104357" y="0"/>
                  <a:pt x="69156" y="0"/>
                </a:cubicBezTo>
                <a:lnTo>
                  <a:pt x="0"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18718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249273" y="2043953"/>
            <a:ext cx="461042" cy="487588"/>
          </a:xfrm>
          <a:custGeom>
            <a:avLst/>
            <a:gdLst>
              <a:gd name="connsiteX0" fmla="*/ 461042 w 461042"/>
              <a:gd name="connsiteY0" fmla="*/ 484094 h 487588"/>
              <a:gd name="connsiteX1" fmla="*/ 414938 w 461042"/>
              <a:gd name="connsiteY1" fmla="*/ 461042 h 487588"/>
              <a:gd name="connsiteX2" fmla="*/ 368833 w 461042"/>
              <a:gd name="connsiteY2" fmla="*/ 414937 h 487588"/>
              <a:gd name="connsiteX3" fmla="*/ 322729 w 461042"/>
              <a:gd name="connsiteY3" fmla="*/ 437989 h 487588"/>
              <a:gd name="connsiteX4" fmla="*/ 299677 w 461042"/>
              <a:gd name="connsiteY4" fmla="*/ 484094 h 487588"/>
              <a:gd name="connsiteX5" fmla="*/ 345781 w 461042"/>
              <a:gd name="connsiteY5" fmla="*/ 322729 h 487588"/>
              <a:gd name="connsiteX6" fmla="*/ 322729 w 461042"/>
              <a:gd name="connsiteY6" fmla="*/ 184416 h 487588"/>
              <a:gd name="connsiteX7" fmla="*/ 207469 w 461042"/>
              <a:gd name="connsiteY7" fmla="*/ 253573 h 487588"/>
              <a:gd name="connsiteX8" fmla="*/ 184417 w 461042"/>
              <a:gd name="connsiteY8" fmla="*/ 299677 h 487588"/>
              <a:gd name="connsiteX9" fmla="*/ 138312 w 461042"/>
              <a:gd name="connsiteY9" fmla="*/ 322729 h 487588"/>
              <a:gd name="connsiteX10" fmla="*/ 23052 w 461042"/>
              <a:gd name="connsiteY10" fmla="*/ 368833 h 487588"/>
              <a:gd name="connsiteX11" fmla="*/ 0 w 461042"/>
              <a:gd name="connsiteY11" fmla="*/ 345781 h 487588"/>
              <a:gd name="connsiteX12" fmla="*/ 23052 w 461042"/>
              <a:gd name="connsiteY12" fmla="*/ 299677 h 487588"/>
              <a:gd name="connsiteX13" fmla="*/ 46104 w 461042"/>
              <a:gd name="connsiteY13" fmla="*/ 230521 h 487588"/>
              <a:gd name="connsiteX14" fmla="*/ 115260 w 461042"/>
              <a:gd name="connsiteY14" fmla="*/ 161364 h 487588"/>
              <a:gd name="connsiteX15" fmla="*/ 161365 w 461042"/>
              <a:gd name="connsiteY15" fmla="*/ 115260 h 487588"/>
              <a:gd name="connsiteX16" fmla="*/ 184417 w 461042"/>
              <a:gd name="connsiteY16" fmla="*/ 92208 h 487588"/>
              <a:gd name="connsiteX17" fmla="*/ 253573 w 461042"/>
              <a:gd name="connsiteY17" fmla="*/ 46104 h 487588"/>
              <a:gd name="connsiteX18" fmla="*/ 276625 w 461042"/>
              <a:gd name="connsiteY18" fmla="*/ 0 h 4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1042" h="487588">
                <a:moveTo>
                  <a:pt x="461042" y="484094"/>
                </a:moveTo>
                <a:cubicBezTo>
                  <a:pt x="445674" y="476410"/>
                  <a:pt x="428684" y="471351"/>
                  <a:pt x="414938" y="461042"/>
                </a:cubicBezTo>
                <a:cubicBezTo>
                  <a:pt x="397551" y="448002"/>
                  <a:pt x="368833" y="414937"/>
                  <a:pt x="368833" y="414937"/>
                </a:cubicBezTo>
                <a:cubicBezTo>
                  <a:pt x="353465" y="422621"/>
                  <a:pt x="334878" y="425839"/>
                  <a:pt x="322729" y="437989"/>
                </a:cubicBezTo>
                <a:cubicBezTo>
                  <a:pt x="310579" y="450139"/>
                  <a:pt x="299677" y="501276"/>
                  <a:pt x="299677" y="484094"/>
                </a:cubicBezTo>
                <a:cubicBezTo>
                  <a:pt x="299677" y="455147"/>
                  <a:pt x="334910" y="355342"/>
                  <a:pt x="345781" y="322729"/>
                </a:cubicBezTo>
                <a:cubicBezTo>
                  <a:pt x="338097" y="276625"/>
                  <a:pt x="359227" y="213614"/>
                  <a:pt x="322729" y="184416"/>
                </a:cubicBezTo>
                <a:cubicBezTo>
                  <a:pt x="310965" y="175005"/>
                  <a:pt x="226308" y="225314"/>
                  <a:pt x="207469" y="253573"/>
                </a:cubicBezTo>
                <a:cubicBezTo>
                  <a:pt x="197938" y="267869"/>
                  <a:pt x="196567" y="287528"/>
                  <a:pt x="184417" y="299677"/>
                </a:cubicBezTo>
                <a:cubicBezTo>
                  <a:pt x="172267" y="311827"/>
                  <a:pt x="153680" y="315045"/>
                  <a:pt x="138312" y="322729"/>
                </a:cubicBezTo>
                <a:cubicBezTo>
                  <a:pt x="101668" y="359373"/>
                  <a:pt x="100115" y="368833"/>
                  <a:pt x="23052" y="368833"/>
                </a:cubicBezTo>
                <a:cubicBezTo>
                  <a:pt x="12185" y="368833"/>
                  <a:pt x="7684" y="353465"/>
                  <a:pt x="0" y="345781"/>
                </a:cubicBezTo>
                <a:cubicBezTo>
                  <a:pt x="7684" y="330413"/>
                  <a:pt x="16671" y="315630"/>
                  <a:pt x="23052" y="299677"/>
                </a:cubicBezTo>
                <a:cubicBezTo>
                  <a:pt x="32076" y="277116"/>
                  <a:pt x="32625" y="250739"/>
                  <a:pt x="46104" y="230521"/>
                </a:cubicBezTo>
                <a:cubicBezTo>
                  <a:pt x="64188" y="203396"/>
                  <a:pt x="92208" y="184416"/>
                  <a:pt x="115260" y="161364"/>
                </a:cubicBezTo>
                <a:lnTo>
                  <a:pt x="161365" y="115260"/>
                </a:lnTo>
                <a:cubicBezTo>
                  <a:pt x="169049" y="107576"/>
                  <a:pt x="174697" y="97068"/>
                  <a:pt x="184417" y="92208"/>
                </a:cubicBezTo>
                <a:cubicBezTo>
                  <a:pt x="212411" y="78211"/>
                  <a:pt x="235972" y="72505"/>
                  <a:pt x="253573" y="46104"/>
                </a:cubicBezTo>
                <a:cubicBezTo>
                  <a:pt x="263104" y="31808"/>
                  <a:pt x="276625" y="0"/>
                  <a:pt x="276625"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0203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58254" y="41622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798288" y="919685"/>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375231" y="1749721"/>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3388179" y="1347107"/>
            <a:ext cx="269421" cy="808264"/>
          </a:xfrm>
          <a:custGeom>
            <a:avLst/>
            <a:gdLst>
              <a:gd name="connsiteX0" fmla="*/ 269421 w 269421"/>
              <a:gd name="connsiteY0" fmla="*/ 0 h 808264"/>
              <a:gd name="connsiteX1" fmla="*/ 195942 w 269421"/>
              <a:gd name="connsiteY1" fmla="*/ 122464 h 808264"/>
              <a:gd name="connsiteX2" fmla="*/ 171450 w 269421"/>
              <a:gd name="connsiteY2" fmla="*/ 171450 h 808264"/>
              <a:gd name="connsiteX3" fmla="*/ 146957 w 269421"/>
              <a:gd name="connsiteY3" fmla="*/ 195943 h 808264"/>
              <a:gd name="connsiteX4" fmla="*/ 73478 w 269421"/>
              <a:gd name="connsiteY4" fmla="*/ 293914 h 808264"/>
              <a:gd name="connsiteX5" fmla="*/ 0 w 269421"/>
              <a:gd name="connsiteY5" fmla="*/ 318407 h 808264"/>
              <a:gd name="connsiteX6" fmla="*/ 24492 w 269421"/>
              <a:gd name="connsiteY6" fmla="*/ 612322 h 808264"/>
              <a:gd name="connsiteX7" fmla="*/ 73478 w 269421"/>
              <a:gd name="connsiteY7" fmla="*/ 636814 h 808264"/>
              <a:gd name="connsiteX8" fmla="*/ 122464 w 269421"/>
              <a:gd name="connsiteY8" fmla="*/ 685800 h 808264"/>
              <a:gd name="connsiteX9" fmla="*/ 146957 w 269421"/>
              <a:gd name="connsiteY9" fmla="*/ 710293 h 808264"/>
              <a:gd name="connsiteX10" fmla="*/ 171450 w 269421"/>
              <a:gd name="connsiteY10" fmla="*/ 734786 h 808264"/>
              <a:gd name="connsiteX11" fmla="*/ 195942 w 269421"/>
              <a:gd name="connsiteY11" fmla="*/ 783772 h 808264"/>
              <a:gd name="connsiteX12" fmla="*/ 220435 w 269421"/>
              <a:gd name="connsiteY12" fmla="*/ 808264 h 80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21" h="808264">
                <a:moveTo>
                  <a:pt x="269421" y="0"/>
                </a:moveTo>
                <a:cubicBezTo>
                  <a:pt x="215272" y="108299"/>
                  <a:pt x="246253" y="72155"/>
                  <a:pt x="195942" y="122464"/>
                </a:cubicBezTo>
                <a:cubicBezTo>
                  <a:pt x="187778" y="138793"/>
                  <a:pt x="181576" y="156260"/>
                  <a:pt x="171450" y="171450"/>
                </a:cubicBezTo>
                <a:cubicBezTo>
                  <a:pt x="165045" y="181057"/>
                  <a:pt x="153362" y="186336"/>
                  <a:pt x="146957" y="195943"/>
                </a:cubicBezTo>
                <a:cubicBezTo>
                  <a:pt x="125175" y="228616"/>
                  <a:pt x="118882" y="278779"/>
                  <a:pt x="73478" y="293914"/>
                </a:cubicBezTo>
                <a:lnTo>
                  <a:pt x="0" y="318407"/>
                </a:lnTo>
                <a:cubicBezTo>
                  <a:pt x="8164" y="416379"/>
                  <a:pt x="2386" y="516528"/>
                  <a:pt x="24492" y="612322"/>
                </a:cubicBezTo>
                <a:cubicBezTo>
                  <a:pt x="28597" y="630110"/>
                  <a:pt x="58873" y="625861"/>
                  <a:pt x="73478" y="636814"/>
                </a:cubicBezTo>
                <a:cubicBezTo>
                  <a:pt x="91952" y="650669"/>
                  <a:pt x="106135" y="669471"/>
                  <a:pt x="122464" y="685800"/>
                </a:cubicBezTo>
                <a:lnTo>
                  <a:pt x="146957" y="710293"/>
                </a:lnTo>
                <a:lnTo>
                  <a:pt x="171450" y="734786"/>
                </a:lnTo>
                <a:cubicBezTo>
                  <a:pt x="179614" y="751115"/>
                  <a:pt x="185816" y="768582"/>
                  <a:pt x="195942" y="783772"/>
                </a:cubicBezTo>
                <a:cubicBezTo>
                  <a:pt x="202346" y="793379"/>
                  <a:pt x="220435" y="808264"/>
                  <a:pt x="220435" y="808264"/>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3608614" y="2155371"/>
            <a:ext cx="1077686" cy="171450"/>
          </a:xfrm>
          <a:custGeom>
            <a:avLst/>
            <a:gdLst>
              <a:gd name="connsiteX0" fmla="*/ 0 w 1077686"/>
              <a:gd name="connsiteY0" fmla="*/ 0 h 171450"/>
              <a:gd name="connsiteX1" fmla="*/ 48986 w 1077686"/>
              <a:gd name="connsiteY1" fmla="*/ 24493 h 171450"/>
              <a:gd name="connsiteX2" fmla="*/ 73479 w 1077686"/>
              <a:gd name="connsiteY2" fmla="*/ 48986 h 171450"/>
              <a:gd name="connsiteX3" fmla="*/ 146957 w 1077686"/>
              <a:gd name="connsiteY3" fmla="*/ 73479 h 171450"/>
              <a:gd name="connsiteX4" fmla="*/ 269422 w 1077686"/>
              <a:gd name="connsiteY4" fmla="*/ 122465 h 171450"/>
              <a:gd name="connsiteX5" fmla="*/ 318407 w 1077686"/>
              <a:gd name="connsiteY5" fmla="*/ 171450 h 171450"/>
              <a:gd name="connsiteX6" fmla="*/ 783772 w 1077686"/>
              <a:gd name="connsiteY6" fmla="*/ 146958 h 171450"/>
              <a:gd name="connsiteX7" fmla="*/ 808265 w 1077686"/>
              <a:gd name="connsiteY7" fmla="*/ 122465 h 171450"/>
              <a:gd name="connsiteX8" fmla="*/ 979715 w 1077686"/>
              <a:gd name="connsiteY8" fmla="*/ 97972 h 171450"/>
              <a:gd name="connsiteX9" fmla="*/ 1077686 w 1077686"/>
              <a:gd name="connsiteY9" fmla="*/ 73479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7686" h="171450">
                <a:moveTo>
                  <a:pt x="0" y="0"/>
                </a:moveTo>
                <a:cubicBezTo>
                  <a:pt x="16329" y="8164"/>
                  <a:pt x="33796" y="14366"/>
                  <a:pt x="48986" y="24493"/>
                </a:cubicBezTo>
                <a:cubicBezTo>
                  <a:pt x="58593" y="30898"/>
                  <a:pt x="63152" y="43822"/>
                  <a:pt x="73479" y="48986"/>
                </a:cubicBezTo>
                <a:cubicBezTo>
                  <a:pt x="96571" y="60532"/>
                  <a:pt x="122464" y="65315"/>
                  <a:pt x="146957" y="73479"/>
                </a:cubicBezTo>
                <a:cubicBezTo>
                  <a:pt x="213976" y="140498"/>
                  <a:pt x="105663" y="40586"/>
                  <a:pt x="269422" y="122465"/>
                </a:cubicBezTo>
                <a:cubicBezTo>
                  <a:pt x="290076" y="132792"/>
                  <a:pt x="318407" y="171450"/>
                  <a:pt x="318407" y="171450"/>
                </a:cubicBezTo>
                <a:cubicBezTo>
                  <a:pt x="473529" y="163286"/>
                  <a:pt x="629207" y="162414"/>
                  <a:pt x="783772" y="146958"/>
                </a:cubicBezTo>
                <a:cubicBezTo>
                  <a:pt x="795261" y="145809"/>
                  <a:pt x="797064" y="125265"/>
                  <a:pt x="808265" y="122465"/>
                </a:cubicBezTo>
                <a:cubicBezTo>
                  <a:pt x="864272" y="108463"/>
                  <a:pt x="922565" y="106136"/>
                  <a:pt x="979715" y="97972"/>
                </a:cubicBezTo>
                <a:cubicBezTo>
                  <a:pt x="1043305" y="66176"/>
                  <a:pt x="1010444" y="73479"/>
                  <a:pt x="1077686" y="73479"/>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4470400" y="925819"/>
            <a:ext cx="548640" cy="1160368"/>
          </a:xfrm>
          <a:custGeom>
            <a:avLst/>
            <a:gdLst>
              <a:gd name="connsiteX0" fmla="*/ 0 w 548640"/>
              <a:gd name="connsiteY0" fmla="*/ 1160368 h 1160368"/>
              <a:gd name="connsiteX1" fmla="*/ 40640 w 548640"/>
              <a:gd name="connsiteY1" fmla="*/ 1140048 h 1160368"/>
              <a:gd name="connsiteX2" fmla="*/ 162560 w 548640"/>
              <a:gd name="connsiteY2" fmla="*/ 1099408 h 1160368"/>
              <a:gd name="connsiteX3" fmla="*/ 223520 w 548640"/>
              <a:gd name="connsiteY3" fmla="*/ 1058768 h 1160368"/>
              <a:gd name="connsiteX4" fmla="*/ 264160 w 548640"/>
              <a:gd name="connsiteY4" fmla="*/ 1018128 h 1160368"/>
              <a:gd name="connsiteX5" fmla="*/ 284480 w 548640"/>
              <a:gd name="connsiteY5" fmla="*/ 997808 h 1160368"/>
              <a:gd name="connsiteX6" fmla="*/ 304800 w 548640"/>
              <a:gd name="connsiteY6" fmla="*/ 916528 h 1160368"/>
              <a:gd name="connsiteX7" fmla="*/ 264160 w 548640"/>
              <a:gd name="connsiteY7" fmla="*/ 652368 h 1160368"/>
              <a:gd name="connsiteX8" fmla="*/ 304800 w 548640"/>
              <a:gd name="connsiteY8" fmla="*/ 367888 h 1160368"/>
              <a:gd name="connsiteX9" fmla="*/ 325120 w 548640"/>
              <a:gd name="connsiteY9" fmla="*/ 347568 h 1160368"/>
              <a:gd name="connsiteX10" fmla="*/ 345440 w 548640"/>
              <a:gd name="connsiteY10" fmla="*/ 306928 h 1160368"/>
              <a:gd name="connsiteX11" fmla="*/ 386080 w 548640"/>
              <a:gd name="connsiteY11" fmla="*/ 266288 h 1160368"/>
              <a:gd name="connsiteX12" fmla="*/ 447040 w 548640"/>
              <a:gd name="connsiteY12" fmla="*/ 225648 h 1160368"/>
              <a:gd name="connsiteX13" fmla="*/ 487680 w 548640"/>
              <a:gd name="connsiteY13" fmla="*/ 144368 h 1160368"/>
              <a:gd name="connsiteX14" fmla="*/ 528320 w 548640"/>
              <a:gd name="connsiteY14" fmla="*/ 2128 h 1160368"/>
              <a:gd name="connsiteX15" fmla="*/ 548640 w 548640"/>
              <a:gd name="connsiteY15" fmla="*/ 2128 h 116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8640" h="1160368">
                <a:moveTo>
                  <a:pt x="0" y="1160368"/>
                </a:moveTo>
                <a:cubicBezTo>
                  <a:pt x="13547" y="1153595"/>
                  <a:pt x="26459" y="1145366"/>
                  <a:pt x="40640" y="1140048"/>
                </a:cubicBezTo>
                <a:cubicBezTo>
                  <a:pt x="80751" y="1125006"/>
                  <a:pt x="162560" y="1099408"/>
                  <a:pt x="162560" y="1099408"/>
                </a:cubicBezTo>
                <a:cubicBezTo>
                  <a:pt x="224711" y="1037257"/>
                  <a:pt x="125105" y="1132579"/>
                  <a:pt x="223520" y="1058768"/>
                </a:cubicBezTo>
                <a:cubicBezTo>
                  <a:pt x="238846" y="1047273"/>
                  <a:pt x="250613" y="1031675"/>
                  <a:pt x="264160" y="1018128"/>
                </a:cubicBezTo>
                <a:lnTo>
                  <a:pt x="284480" y="997808"/>
                </a:lnTo>
                <a:cubicBezTo>
                  <a:pt x="291253" y="970715"/>
                  <a:pt x="304800" y="944455"/>
                  <a:pt x="304800" y="916528"/>
                </a:cubicBezTo>
                <a:cubicBezTo>
                  <a:pt x="304800" y="721307"/>
                  <a:pt x="313547" y="751141"/>
                  <a:pt x="264160" y="652368"/>
                </a:cubicBezTo>
                <a:cubicBezTo>
                  <a:pt x="271173" y="568208"/>
                  <a:pt x="250709" y="449024"/>
                  <a:pt x="304800" y="367888"/>
                </a:cubicBezTo>
                <a:cubicBezTo>
                  <a:pt x="310113" y="359918"/>
                  <a:pt x="319807" y="355538"/>
                  <a:pt x="325120" y="347568"/>
                </a:cubicBezTo>
                <a:cubicBezTo>
                  <a:pt x="333521" y="334966"/>
                  <a:pt x="336353" y="319045"/>
                  <a:pt x="345440" y="306928"/>
                </a:cubicBezTo>
                <a:cubicBezTo>
                  <a:pt x="356935" y="291602"/>
                  <a:pt x="368945" y="274856"/>
                  <a:pt x="386080" y="266288"/>
                </a:cubicBezTo>
                <a:cubicBezTo>
                  <a:pt x="407252" y="255702"/>
                  <a:pt x="433742" y="247812"/>
                  <a:pt x="447040" y="225648"/>
                </a:cubicBezTo>
                <a:cubicBezTo>
                  <a:pt x="462625" y="199673"/>
                  <a:pt x="487680" y="144368"/>
                  <a:pt x="487680" y="144368"/>
                </a:cubicBezTo>
                <a:cubicBezTo>
                  <a:pt x="490581" y="129864"/>
                  <a:pt x="501496" y="28952"/>
                  <a:pt x="528320" y="2128"/>
                </a:cubicBezTo>
                <a:cubicBezTo>
                  <a:pt x="533109" y="-2661"/>
                  <a:pt x="541867" y="2128"/>
                  <a:pt x="548640" y="2128"/>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4998720" y="887307"/>
            <a:ext cx="557025" cy="93162"/>
          </a:xfrm>
          <a:custGeom>
            <a:avLst/>
            <a:gdLst>
              <a:gd name="connsiteX0" fmla="*/ 0 w 557025"/>
              <a:gd name="connsiteY0" fmla="*/ 60960 h 93162"/>
              <a:gd name="connsiteX1" fmla="*/ 121920 w 557025"/>
              <a:gd name="connsiteY1" fmla="*/ 40640 h 93162"/>
              <a:gd name="connsiteX2" fmla="*/ 162560 w 557025"/>
              <a:gd name="connsiteY2" fmla="*/ 20320 h 93162"/>
              <a:gd name="connsiteX3" fmla="*/ 243840 w 557025"/>
              <a:gd name="connsiteY3" fmla="*/ 0 h 93162"/>
              <a:gd name="connsiteX4" fmla="*/ 426720 w 557025"/>
              <a:gd name="connsiteY4" fmla="*/ 20320 h 93162"/>
              <a:gd name="connsiteX5" fmla="*/ 548640 w 557025"/>
              <a:gd name="connsiteY5" fmla="*/ 60960 h 93162"/>
              <a:gd name="connsiteX6" fmla="*/ 548640 w 557025"/>
              <a:gd name="connsiteY6" fmla="*/ 0 h 9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025" h="93162">
                <a:moveTo>
                  <a:pt x="0" y="60960"/>
                </a:moveTo>
                <a:cubicBezTo>
                  <a:pt x="40640" y="54187"/>
                  <a:pt x="81950" y="50633"/>
                  <a:pt x="121920" y="40640"/>
                </a:cubicBezTo>
                <a:cubicBezTo>
                  <a:pt x="136613" y="36967"/>
                  <a:pt x="148192" y="25109"/>
                  <a:pt x="162560" y="20320"/>
                </a:cubicBezTo>
                <a:cubicBezTo>
                  <a:pt x="189054" y="11489"/>
                  <a:pt x="216747" y="6773"/>
                  <a:pt x="243840" y="0"/>
                </a:cubicBezTo>
                <a:cubicBezTo>
                  <a:pt x="304800" y="6773"/>
                  <a:pt x="366576" y="8291"/>
                  <a:pt x="426720" y="20320"/>
                </a:cubicBezTo>
                <a:cubicBezTo>
                  <a:pt x="500333" y="35043"/>
                  <a:pt x="333549" y="146996"/>
                  <a:pt x="548640" y="60960"/>
                </a:cubicBezTo>
                <a:cubicBezTo>
                  <a:pt x="567507" y="53413"/>
                  <a:pt x="548640" y="20320"/>
                  <a:pt x="548640"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rotWithShape="1">
          <a:blip r:embed="rId4"/>
          <a:srcRect l="74465" t="1077" r="18438" b="83840"/>
          <a:stretch/>
        </p:blipFill>
        <p:spPr>
          <a:xfrm>
            <a:off x="4262580" y="2029009"/>
            <a:ext cx="599356" cy="691563"/>
          </a:xfrm>
          <a:prstGeom prst="rect">
            <a:avLst/>
          </a:prstGeom>
        </p:spPr>
      </p:pic>
      <p:grpSp>
        <p:nvGrpSpPr>
          <p:cNvPr id="31" name="Group 30"/>
          <p:cNvGrpSpPr/>
          <p:nvPr/>
        </p:nvGrpSpPr>
        <p:grpSpPr>
          <a:xfrm>
            <a:off x="3608614" y="690879"/>
            <a:ext cx="1945519" cy="747803"/>
            <a:chOff x="3608614" y="690880"/>
            <a:chExt cx="1945519" cy="670560"/>
          </a:xfrm>
        </p:grpSpPr>
        <p:sp>
          <p:nvSpPr>
            <p:cNvPr id="34" name="Freeform 33"/>
            <p:cNvSpPr/>
            <p:nvPr/>
          </p:nvSpPr>
          <p:spPr>
            <a:xfrm>
              <a:off x="3608614" y="930729"/>
              <a:ext cx="553513" cy="367392"/>
            </a:xfrm>
            <a:custGeom>
              <a:avLst/>
              <a:gdLst>
                <a:gd name="connsiteX0" fmla="*/ 906236 w 906236"/>
                <a:gd name="connsiteY0" fmla="*/ 0 h 367392"/>
                <a:gd name="connsiteX1" fmla="*/ 318407 w 906236"/>
                <a:gd name="connsiteY1" fmla="*/ 24492 h 367392"/>
                <a:gd name="connsiteX2" fmla="*/ 293915 w 906236"/>
                <a:gd name="connsiteY2" fmla="*/ 48985 h 367392"/>
                <a:gd name="connsiteX3" fmla="*/ 244929 w 906236"/>
                <a:gd name="connsiteY3" fmla="*/ 73478 h 367392"/>
                <a:gd name="connsiteX4" fmla="*/ 195943 w 906236"/>
                <a:gd name="connsiteY4" fmla="*/ 122464 h 367392"/>
                <a:gd name="connsiteX5" fmla="*/ 146957 w 906236"/>
                <a:gd name="connsiteY5" fmla="*/ 293914 h 367392"/>
                <a:gd name="connsiteX6" fmla="*/ 97972 w 906236"/>
                <a:gd name="connsiteY6" fmla="*/ 342900 h 367392"/>
                <a:gd name="connsiteX7" fmla="*/ 73479 w 906236"/>
                <a:gd name="connsiteY7" fmla="*/ 367392 h 367392"/>
                <a:gd name="connsiteX8" fmla="*/ 0 w 906236"/>
                <a:gd name="connsiteY8" fmla="*/ 367392 h 36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236" h="367392">
                  <a:moveTo>
                    <a:pt x="906236" y="0"/>
                  </a:moveTo>
                  <a:cubicBezTo>
                    <a:pt x="710293" y="8164"/>
                    <a:pt x="513895" y="8853"/>
                    <a:pt x="318407" y="24492"/>
                  </a:cubicBezTo>
                  <a:cubicBezTo>
                    <a:pt x="306898" y="25413"/>
                    <a:pt x="303522" y="42580"/>
                    <a:pt x="293915" y="48985"/>
                  </a:cubicBezTo>
                  <a:cubicBezTo>
                    <a:pt x="278725" y="59112"/>
                    <a:pt x="259534" y="62524"/>
                    <a:pt x="244929" y="73478"/>
                  </a:cubicBezTo>
                  <a:cubicBezTo>
                    <a:pt x="226455" y="87333"/>
                    <a:pt x="195943" y="122464"/>
                    <a:pt x="195943" y="122464"/>
                  </a:cubicBezTo>
                  <a:cubicBezTo>
                    <a:pt x="179614" y="179614"/>
                    <a:pt x="171097" y="239600"/>
                    <a:pt x="146957" y="293914"/>
                  </a:cubicBezTo>
                  <a:cubicBezTo>
                    <a:pt x="137579" y="315016"/>
                    <a:pt x="114301" y="326571"/>
                    <a:pt x="97972" y="342900"/>
                  </a:cubicBezTo>
                  <a:cubicBezTo>
                    <a:pt x="89808" y="351064"/>
                    <a:pt x="85025" y="367392"/>
                    <a:pt x="73479" y="367392"/>
                  </a:cubicBezTo>
                  <a:lnTo>
                    <a:pt x="0" y="367392"/>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4152053" y="690880"/>
              <a:ext cx="1402080" cy="670560"/>
            </a:xfrm>
            <a:custGeom>
              <a:avLst/>
              <a:gdLst>
                <a:gd name="connsiteX0" fmla="*/ 1402080 w 1402080"/>
                <a:gd name="connsiteY0" fmla="*/ 203200 h 670560"/>
                <a:gd name="connsiteX1" fmla="*/ 1280160 w 1402080"/>
                <a:gd name="connsiteY1" fmla="*/ 121920 h 670560"/>
                <a:gd name="connsiteX2" fmla="*/ 1198880 w 1402080"/>
                <a:gd name="connsiteY2" fmla="*/ 81280 h 670560"/>
                <a:gd name="connsiteX3" fmla="*/ 1158240 w 1402080"/>
                <a:gd name="connsiteY3" fmla="*/ 60960 h 670560"/>
                <a:gd name="connsiteX4" fmla="*/ 975360 w 1402080"/>
                <a:gd name="connsiteY4" fmla="*/ 0 h 670560"/>
                <a:gd name="connsiteX5" fmla="*/ 670560 w 1402080"/>
                <a:gd name="connsiteY5" fmla="*/ 40640 h 670560"/>
                <a:gd name="connsiteX6" fmla="*/ 650240 w 1402080"/>
                <a:gd name="connsiteY6" fmla="*/ 60960 h 670560"/>
                <a:gd name="connsiteX7" fmla="*/ 568960 w 1402080"/>
                <a:gd name="connsiteY7" fmla="*/ 182880 h 670560"/>
                <a:gd name="connsiteX8" fmla="*/ 528320 w 1402080"/>
                <a:gd name="connsiteY8" fmla="*/ 304800 h 670560"/>
                <a:gd name="connsiteX9" fmla="*/ 508000 w 1402080"/>
                <a:gd name="connsiteY9" fmla="*/ 365760 h 670560"/>
                <a:gd name="connsiteX10" fmla="*/ 467360 w 1402080"/>
                <a:gd name="connsiteY10" fmla="*/ 548640 h 670560"/>
                <a:gd name="connsiteX11" fmla="*/ 426720 w 1402080"/>
                <a:gd name="connsiteY11" fmla="*/ 589280 h 670560"/>
                <a:gd name="connsiteX12" fmla="*/ 365760 w 1402080"/>
                <a:gd name="connsiteY12" fmla="*/ 650240 h 670560"/>
                <a:gd name="connsiteX13" fmla="*/ 325120 w 1402080"/>
                <a:gd name="connsiteY13" fmla="*/ 670560 h 670560"/>
                <a:gd name="connsiteX14" fmla="*/ 223520 w 1402080"/>
                <a:gd name="connsiteY14" fmla="*/ 650240 h 670560"/>
                <a:gd name="connsiteX15" fmla="*/ 203200 w 1402080"/>
                <a:gd name="connsiteY15" fmla="*/ 609600 h 670560"/>
                <a:gd name="connsiteX16" fmla="*/ 162560 w 1402080"/>
                <a:gd name="connsiteY16" fmla="*/ 548640 h 670560"/>
                <a:gd name="connsiteX17" fmla="*/ 142240 w 1402080"/>
                <a:gd name="connsiteY17" fmla="*/ 508000 h 670560"/>
                <a:gd name="connsiteX18" fmla="*/ 101600 w 1402080"/>
                <a:gd name="connsiteY18" fmla="*/ 447040 h 670560"/>
                <a:gd name="connsiteX19" fmla="*/ 40640 w 1402080"/>
                <a:gd name="connsiteY19" fmla="*/ 264160 h 670560"/>
                <a:gd name="connsiteX20" fmla="*/ 0 w 1402080"/>
                <a:gd name="connsiteY20" fmla="*/ 24384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2080" h="670560">
                  <a:moveTo>
                    <a:pt x="1402080" y="203200"/>
                  </a:moveTo>
                  <a:cubicBezTo>
                    <a:pt x="1325974" y="127094"/>
                    <a:pt x="1368382" y="151327"/>
                    <a:pt x="1280160" y="121920"/>
                  </a:cubicBezTo>
                  <a:cubicBezTo>
                    <a:pt x="1241214" y="82974"/>
                    <a:pt x="1276710" y="112412"/>
                    <a:pt x="1198880" y="81280"/>
                  </a:cubicBezTo>
                  <a:cubicBezTo>
                    <a:pt x="1184818" y="75655"/>
                    <a:pt x="1172474" y="66136"/>
                    <a:pt x="1158240" y="60960"/>
                  </a:cubicBezTo>
                  <a:cubicBezTo>
                    <a:pt x="1097851" y="39000"/>
                    <a:pt x="975360" y="0"/>
                    <a:pt x="975360" y="0"/>
                  </a:cubicBezTo>
                  <a:cubicBezTo>
                    <a:pt x="873760" y="13547"/>
                    <a:pt x="771304" y="21751"/>
                    <a:pt x="670560" y="40640"/>
                  </a:cubicBezTo>
                  <a:cubicBezTo>
                    <a:pt x="661145" y="42405"/>
                    <a:pt x="655168" y="52746"/>
                    <a:pt x="650240" y="60960"/>
                  </a:cubicBezTo>
                  <a:cubicBezTo>
                    <a:pt x="576429" y="183979"/>
                    <a:pt x="646580" y="105260"/>
                    <a:pt x="568960" y="182880"/>
                  </a:cubicBezTo>
                  <a:lnTo>
                    <a:pt x="528320" y="304800"/>
                  </a:lnTo>
                  <a:cubicBezTo>
                    <a:pt x="521547" y="325120"/>
                    <a:pt x="511521" y="344632"/>
                    <a:pt x="508000" y="365760"/>
                  </a:cubicBezTo>
                  <a:cubicBezTo>
                    <a:pt x="503896" y="390381"/>
                    <a:pt x="490448" y="510161"/>
                    <a:pt x="467360" y="548640"/>
                  </a:cubicBezTo>
                  <a:cubicBezTo>
                    <a:pt x="457503" y="565068"/>
                    <a:pt x="440267" y="575733"/>
                    <a:pt x="426720" y="589280"/>
                  </a:cubicBezTo>
                  <a:lnTo>
                    <a:pt x="365760" y="650240"/>
                  </a:lnTo>
                  <a:lnTo>
                    <a:pt x="325120" y="670560"/>
                  </a:lnTo>
                  <a:cubicBezTo>
                    <a:pt x="291253" y="663787"/>
                    <a:pt x="254411" y="665686"/>
                    <a:pt x="223520" y="650240"/>
                  </a:cubicBezTo>
                  <a:cubicBezTo>
                    <a:pt x="209973" y="643467"/>
                    <a:pt x="210992" y="622587"/>
                    <a:pt x="203200" y="609600"/>
                  </a:cubicBezTo>
                  <a:cubicBezTo>
                    <a:pt x="190635" y="588659"/>
                    <a:pt x="175125" y="569581"/>
                    <a:pt x="162560" y="548640"/>
                  </a:cubicBezTo>
                  <a:cubicBezTo>
                    <a:pt x="154768" y="535653"/>
                    <a:pt x="150641" y="520602"/>
                    <a:pt x="142240" y="508000"/>
                  </a:cubicBezTo>
                  <a:cubicBezTo>
                    <a:pt x="80181" y="414911"/>
                    <a:pt x="175266" y="594372"/>
                    <a:pt x="101600" y="447040"/>
                  </a:cubicBezTo>
                  <a:cubicBezTo>
                    <a:pt x="78571" y="285835"/>
                    <a:pt x="115147" y="338667"/>
                    <a:pt x="40640" y="264160"/>
                  </a:cubicBezTo>
                  <a:cubicBezTo>
                    <a:pt x="15531" y="239051"/>
                    <a:pt x="29899" y="243840"/>
                    <a:pt x="0" y="24384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7" name="Straight Connector 36"/>
          <p:cNvCxnSpPr/>
          <p:nvPr/>
        </p:nvCxnSpPr>
        <p:spPr>
          <a:xfrm>
            <a:off x="7474527" y="3556422"/>
            <a:ext cx="885702" cy="0"/>
          </a:xfrm>
          <a:prstGeom prst="line">
            <a:avLst/>
          </a:prstGeom>
          <a:ln w="57150"/>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8237764" y="3333268"/>
            <a:ext cx="136072" cy="0"/>
          </a:xfrm>
          <a:prstGeom prst="line">
            <a:avLst/>
          </a:prstGeom>
          <a:ln w="571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56425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18499"/>
            <a:ext cx="6948802" cy="6796427"/>
          </a:xfrm>
          <a:prstGeom prst="rect">
            <a:avLst/>
          </a:prstGeom>
        </p:spPr>
      </p:pic>
      <p:grpSp>
        <p:nvGrpSpPr>
          <p:cNvPr id="23" name="Group 22"/>
          <p:cNvGrpSpPr/>
          <p:nvPr/>
        </p:nvGrpSpPr>
        <p:grpSpPr>
          <a:xfrm>
            <a:off x="6807743" y="2303621"/>
            <a:ext cx="2259417" cy="2250759"/>
            <a:chOff x="6807743" y="3717792"/>
            <a:chExt cx="2259417" cy="2250759"/>
          </a:xfrm>
        </p:grpSpPr>
        <p:sp>
          <p:nvSpPr>
            <p:cNvPr id="18" name="TextBox 17"/>
            <p:cNvSpPr txBox="1"/>
            <p:nvPr/>
          </p:nvSpPr>
          <p:spPr>
            <a:xfrm rot="16200000">
              <a:off x="6370065" y="4155470"/>
              <a:ext cx="1337022" cy="461665"/>
            </a:xfrm>
            <a:prstGeom prst="rect">
              <a:avLst/>
            </a:prstGeom>
            <a:noFill/>
          </p:spPr>
          <p:txBody>
            <a:bodyPr wrap="square" rtlCol="0">
              <a:spAutoFit/>
            </a:bodyPr>
            <a:lstStyle/>
            <a:p>
              <a:r>
                <a:rPr lang="en-US" sz="2400" dirty="0" smtClean="0"/>
                <a:t>Cycles</a:t>
              </a:r>
              <a:endParaRPr lang="en-US" sz="2400" dirty="0"/>
            </a:p>
          </p:txBody>
        </p:sp>
        <p:sp>
          <p:nvSpPr>
            <p:cNvPr id="19" name="TextBox 18"/>
            <p:cNvSpPr txBox="1"/>
            <p:nvPr/>
          </p:nvSpPr>
          <p:spPr>
            <a:xfrm>
              <a:off x="7730138" y="5506886"/>
              <a:ext cx="1337022" cy="461665"/>
            </a:xfrm>
            <a:prstGeom prst="rect">
              <a:avLst/>
            </a:prstGeom>
            <a:noFill/>
          </p:spPr>
          <p:txBody>
            <a:bodyPr wrap="square" rtlCol="0">
              <a:spAutoFit/>
            </a:bodyPr>
            <a:lstStyle/>
            <a:p>
              <a:r>
                <a:rPr lang="en-US" sz="2400" dirty="0" smtClean="0"/>
                <a:t>Time</a:t>
              </a:r>
              <a:endParaRPr lang="en-US" sz="2400" dirty="0"/>
            </a:p>
          </p:txBody>
        </p:sp>
        <p:cxnSp>
          <p:nvCxnSpPr>
            <p:cNvPr id="21" name="Straight Connector 20"/>
            <p:cNvCxnSpPr/>
            <p:nvPr/>
          </p:nvCxnSpPr>
          <p:spPr>
            <a:xfrm>
              <a:off x="7292148" y="5486400"/>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414888" y="4605298"/>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Oval 2"/>
          <p:cNvSpPr/>
          <p:nvPr/>
        </p:nvSpPr>
        <p:spPr>
          <a:xfrm>
            <a:off x="5377546" y="62881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2901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55128" y="1283233"/>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4992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17138" y="1859536"/>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900298" y="187234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4687263" y="2504995"/>
            <a:ext cx="852928" cy="576302"/>
          </a:xfrm>
          <a:custGeom>
            <a:avLst/>
            <a:gdLst>
              <a:gd name="connsiteX0" fmla="*/ 852928 w 852928"/>
              <a:gd name="connsiteY0" fmla="*/ 322729 h 576302"/>
              <a:gd name="connsiteX1" fmla="*/ 737667 w 852928"/>
              <a:gd name="connsiteY1" fmla="*/ 391885 h 576302"/>
              <a:gd name="connsiteX2" fmla="*/ 714615 w 852928"/>
              <a:gd name="connsiteY2" fmla="*/ 414937 h 576302"/>
              <a:gd name="connsiteX3" fmla="*/ 691563 w 852928"/>
              <a:gd name="connsiteY3" fmla="*/ 437989 h 576302"/>
              <a:gd name="connsiteX4" fmla="*/ 622407 w 852928"/>
              <a:gd name="connsiteY4" fmla="*/ 553250 h 576302"/>
              <a:gd name="connsiteX5" fmla="*/ 599354 w 852928"/>
              <a:gd name="connsiteY5" fmla="*/ 576302 h 576302"/>
              <a:gd name="connsiteX6" fmla="*/ 322729 w 852928"/>
              <a:gd name="connsiteY6" fmla="*/ 484094 h 576302"/>
              <a:gd name="connsiteX7" fmla="*/ 299677 w 852928"/>
              <a:gd name="connsiteY7" fmla="*/ 461042 h 576302"/>
              <a:gd name="connsiteX8" fmla="*/ 253573 w 852928"/>
              <a:gd name="connsiteY8" fmla="*/ 276625 h 576302"/>
              <a:gd name="connsiteX9" fmla="*/ 207469 w 852928"/>
              <a:gd name="connsiteY9" fmla="*/ 161364 h 576302"/>
              <a:gd name="connsiteX10" fmla="*/ 161364 w 852928"/>
              <a:gd name="connsiteY10" fmla="*/ 138312 h 576302"/>
              <a:gd name="connsiteX11" fmla="*/ 69156 w 852928"/>
              <a:gd name="connsiteY11" fmla="*/ 0 h 576302"/>
              <a:gd name="connsiteX12" fmla="*/ 0 w 852928"/>
              <a:gd name="connsiteY12" fmla="*/ 0 h 5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928" h="576302">
                <a:moveTo>
                  <a:pt x="852928" y="322729"/>
                </a:moveTo>
                <a:cubicBezTo>
                  <a:pt x="763153" y="352654"/>
                  <a:pt x="800953" y="328599"/>
                  <a:pt x="737667" y="391885"/>
                </a:cubicBezTo>
                <a:lnTo>
                  <a:pt x="714615" y="414937"/>
                </a:lnTo>
                <a:lnTo>
                  <a:pt x="691563" y="437989"/>
                </a:lnTo>
                <a:cubicBezTo>
                  <a:pt x="664747" y="491622"/>
                  <a:pt x="664133" y="497616"/>
                  <a:pt x="622407" y="553250"/>
                </a:cubicBezTo>
                <a:cubicBezTo>
                  <a:pt x="615887" y="561944"/>
                  <a:pt x="607038" y="568618"/>
                  <a:pt x="599354" y="576302"/>
                </a:cubicBezTo>
                <a:cubicBezTo>
                  <a:pt x="230301" y="542752"/>
                  <a:pt x="398754" y="636143"/>
                  <a:pt x="322729" y="484094"/>
                </a:cubicBezTo>
                <a:cubicBezTo>
                  <a:pt x="317869" y="474374"/>
                  <a:pt x="307361" y="468726"/>
                  <a:pt x="299677" y="461042"/>
                </a:cubicBezTo>
                <a:cubicBezTo>
                  <a:pt x="256718" y="203287"/>
                  <a:pt x="303807" y="402212"/>
                  <a:pt x="253573" y="276625"/>
                </a:cubicBezTo>
                <a:cubicBezTo>
                  <a:pt x="247572" y="261621"/>
                  <a:pt x="225490" y="179384"/>
                  <a:pt x="207469" y="161364"/>
                </a:cubicBezTo>
                <a:cubicBezTo>
                  <a:pt x="195319" y="149214"/>
                  <a:pt x="176732" y="145996"/>
                  <a:pt x="161364" y="138312"/>
                </a:cubicBezTo>
                <a:cubicBezTo>
                  <a:pt x="161199" y="137982"/>
                  <a:pt x="104357" y="0"/>
                  <a:pt x="69156" y="0"/>
                </a:cubicBezTo>
                <a:lnTo>
                  <a:pt x="0"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18718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249273" y="2043953"/>
            <a:ext cx="461042" cy="487588"/>
          </a:xfrm>
          <a:custGeom>
            <a:avLst/>
            <a:gdLst>
              <a:gd name="connsiteX0" fmla="*/ 461042 w 461042"/>
              <a:gd name="connsiteY0" fmla="*/ 484094 h 487588"/>
              <a:gd name="connsiteX1" fmla="*/ 414938 w 461042"/>
              <a:gd name="connsiteY1" fmla="*/ 461042 h 487588"/>
              <a:gd name="connsiteX2" fmla="*/ 368833 w 461042"/>
              <a:gd name="connsiteY2" fmla="*/ 414937 h 487588"/>
              <a:gd name="connsiteX3" fmla="*/ 322729 w 461042"/>
              <a:gd name="connsiteY3" fmla="*/ 437989 h 487588"/>
              <a:gd name="connsiteX4" fmla="*/ 299677 w 461042"/>
              <a:gd name="connsiteY4" fmla="*/ 484094 h 487588"/>
              <a:gd name="connsiteX5" fmla="*/ 345781 w 461042"/>
              <a:gd name="connsiteY5" fmla="*/ 322729 h 487588"/>
              <a:gd name="connsiteX6" fmla="*/ 322729 w 461042"/>
              <a:gd name="connsiteY6" fmla="*/ 184416 h 487588"/>
              <a:gd name="connsiteX7" fmla="*/ 207469 w 461042"/>
              <a:gd name="connsiteY7" fmla="*/ 253573 h 487588"/>
              <a:gd name="connsiteX8" fmla="*/ 184417 w 461042"/>
              <a:gd name="connsiteY8" fmla="*/ 299677 h 487588"/>
              <a:gd name="connsiteX9" fmla="*/ 138312 w 461042"/>
              <a:gd name="connsiteY9" fmla="*/ 322729 h 487588"/>
              <a:gd name="connsiteX10" fmla="*/ 23052 w 461042"/>
              <a:gd name="connsiteY10" fmla="*/ 368833 h 487588"/>
              <a:gd name="connsiteX11" fmla="*/ 0 w 461042"/>
              <a:gd name="connsiteY11" fmla="*/ 345781 h 487588"/>
              <a:gd name="connsiteX12" fmla="*/ 23052 w 461042"/>
              <a:gd name="connsiteY12" fmla="*/ 299677 h 487588"/>
              <a:gd name="connsiteX13" fmla="*/ 46104 w 461042"/>
              <a:gd name="connsiteY13" fmla="*/ 230521 h 487588"/>
              <a:gd name="connsiteX14" fmla="*/ 115260 w 461042"/>
              <a:gd name="connsiteY14" fmla="*/ 161364 h 487588"/>
              <a:gd name="connsiteX15" fmla="*/ 161365 w 461042"/>
              <a:gd name="connsiteY15" fmla="*/ 115260 h 487588"/>
              <a:gd name="connsiteX16" fmla="*/ 184417 w 461042"/>
              <a:gd name="connsiteY16" fmla="*/ 92208 h 487588"/>
              <a:gd name="connsiteX17" fmla="*/ 253573 w 461042"/>
              <a:gd name="connsiteY17" fmla="*/ 46104 h 487588"/>
              <a:gd name="connsiteX18" fmla="*/ 276625 w 461042"/>
              <a:gd name="connsiteY18" fmla="*/ 0 h 4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1042" h="487588">
                <a:moveTo>
                  <a:pt x="461042" y="484094"/>
                </a:moveTo>
                <a:cubicBezTo>
                  <a:pt x="445674" y="476410"/>
                  <a:pt x="428684" y="471351"/>
                  <a:pt x="414938" y="461042"/>
                </a:cubicBezTo>
                <a:cubicBezTo>
                  <a:pt x="397551" y="448002"/>
                  <a:pt x="368833" y="414937"/>
                  <a:pt x="368833" y="414937"/>
                </a:cubicBezTo>
                <a:cubicBezTo>
                  <a:pt x="353465" y="422621"/>
                  <a:pt x="334878" y="425839"/>
                  <a:pt x="322729" y="437989"/>
                </a:cubicBezTo>
                <a:cubicBezTo>
                  <a:pt x="310579" y="450139"/>
                  <a:pt x="299677" y="501276"/>
                  <a:pt x="299677" y="484094"/>
                </a:cubicBezTo>
                <a:cubicBezTo>
                  <a:pt x="299677" y="455147"/>
                  <a:pt x="334910" y="355342"/>
                  <a:pt x="345781" y="322729"/>
                </a:cubicBezTo>
                <a:cubicBezTo>
                  <a:pt x="338097" y="276625"/>
                  <a:pt x="359227" y="213614"/>
                  <a:pt x="322729" y="184416"/>
                </a:cubicBezTo>
                <a:cubicBezTo>
                  <a:pt x="310965" y="175005"/>
                  <a:pt x="226308" y="225314"/>
                  <a:pt x="207469" y="253573"/>
                </a:cubicBezTo>
                <a:cubicBezTo>
                  <a:pt x="197938" y="267869"/>
                  <a:pt x="196567" y="287528"/>
                  <a:pt x="184417" y="299677"/>
                </a:cubicBezTo>
                <a:cubicBezTo>
                  <a:pt x="172267" y="311827"/>
                  <a:pt x="153680" y="315045"/>
                  <a:pt x="138312" y="322729"/>
                </a:cubicBezTo>
                <a:cubicBezTo>
                  <a:pt x="101668" y="359373"/>
                  <a:pt x="100115" y="368833"/>
                  <a:pt x="23052" y="368833"/>
                </a:cubicBezTo>
                <a:cubicBezTo>
                  <a:pt x="12185" y="368833"/>
                  <a:pt x="7684" y="353465"/>
                  <a:pt x="0" y="345781"/>
                </a:cubicBezTo>
                <a:cubicBezTo>
                  <a:pt x="7684" y="330413"/>
                  <a:pt x="16671" y="315630"/>
                  <a:pt x="23052" y="299677"/>
                </a:cubicBezTo>
                <a:cubicBezTo>
                  <a:pt x="32076" y="277116"/>
                  <a:pt x="32625" y="250739"/>
                  <a:pt x="46104" y="230521"/>
                </a:cubicBezTo>
                <a:cubicBezTo>
                  <a:pt x="64188" y="203396"/>
                  <a:pt x="92208" y="184416"/>
                  <a:pt x="115260" y="161364"/>
                </a:cubicBezTo>
                <a:lnTo>
                  <a:pt x="161365" y="115260"/>
                </a:lnTo>
                <a:cubicBezTo>
                  <a:pt x="169049" y="107576"/>
                  <a:pt x="174697" y="97068"/>
                  <a:pt x="184417" y="92208"/>
                </a:cubicBezTo>
                <a:cubicBezTo>
                  <a:pt x="212411" y="78211"/>
                  <a:pt x="235972" y="72505"/>
                  <a:pt x="253573" y="46104"/>
                </a:cubicBezTo>
                <a:cubicBezTo>
                  <a:pt x="263104" y="31808"/>
                  <a:pt x="276625" y="0"/>
                  <a:pt x="276625"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0203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58254" y="41622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798288" y="919685"/>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375231" y="1749721"/>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3388179" y="1347107"/>
            <a:ext cx="269421" cy="808264"/>
          </a:xfrm>
          <a:custGeom>
            <a:avLst/>
            <a:gdLst>
              <a:gd name="connsiteX0" fmla="*/ 269421 w 269421"/>
              <a:gd name="connsiteY0" fmla="*/ 0 h 808264"/>
              <a:gd name="connsiteX1" fmla="*/ 195942 w 269421"/>
              <a:gd name="connsiteY1" fmla="*/ 122464 h 808264"/>
              <a:gd name="connsiteX2" fmla="*/ 171450 w 269421"/>
              <a:gd name="connsiteY2" fmla="*/ 171450 h 808264"/>
              <a:gd name="connsiteX3" fmla="*/ 146957 w 269421"/>
              <a:gd name="connsiteY3" fmla="*/ 195943 h 808264"/>
              <a:gd name="connsiteX4" fmla="*/ 73478 w 269421"/>
              <a:gd name="connsiteY4" fmla="*/ 293914 h 808264"/>
              <a:gd name="connsiteX5" fmla="*/ 0 w 269421"/>
              <a:gd name="connsiteY5" fmla="*/ 318407 h 808264"/>
              <a:gd name="connsiteX6" fmla="*/ 24492 w 269421"/>
              <a:gd name="connsiteY6" fmla="*/ 612322 h 808264"/>
              <a:gd name="connsiteX7" fmla="*/ 73478 w 269421"/>
              <a:gd name="connsiteY7" fmla="*/ 636814 h 808264"/>
              <a:gd name="connsiteX8" fmla="*/ 122464 w 269421"/>
              <a:gd name="connsiteY8" fmla="*/ 685800 h 808264"/>
              <a:gd name="connsiteX9" fmla="*/ 146957 w 269421"/>
              <a:gd name="connsiteY9" fmla="*/ 710293 h 808264"/>
              <a:gd name="connsiteX10" fmla="*/ 171450 w 269421"/>
              <a:gd name="connsiteY10" fmla="*/ 734786 h 808264"/>
              <a:gd name="connsiteX11" fmla="*/ 195942 w 269421"/>
              <a:gd name="connsiteY11" fmla="*/ 783772 h 808264"/>
              <a:gd name="connsiteX12" fmla="*/ 220435 w 269421"/>
              <a:gd name="connsiteY12" fmla="*/ 808264 h 80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21" h="808264">
                <a:moveTo>
                  <a:pt x="269421" y="0"/>
                </a:moveTo>
                <a:cubicBezTo>
                  <a:pt x="215272" y="108299"/>
                  <a:pt x="246253" y="72155"/>
                  <a:pt x="195942" y="122464"/>
                </a:cubicBezTo>
                <a:cubicBezTo>
                  <a:pt x="187778" y="138793"/>
                  <a:pt x="181576" y="156260"/>
                  <a:pt x="171450" y="171450"/>
                </a:cubicBezTo>
                <a:cubicBezTo>
                  <a:pt x="165045" y="181057"/>
                  <a:pt x="153362" y="186336"/>
                  <a:pt x="146957" y="195943"/>
                </a:cubicBezTo>
                <a:cubicBezTo>
                  <a:pt x="125175" y="228616"/>
                  <a:pt x="118882" y="278779"/>
                  <a:pt x="73478" y="293914"/>
                </a:cubicBezTo>
                <a:lnTo>
                  <a:pt x="0" y="318407"/>
                </a:lnTo>
                <a:cubicBezTo>
                  <a:pt x="8164" y="416379"/>
                  <a:pt x="2386" y="516528"/>
                  <a:pt x="24492" y="612322"/>
                </a:cubicBezTo>
                <a:cubicBezTo>
                  <a:pt x="28597" y="630110"/>
                  <a:pt x="58873" y="625861"/>
                  <a:pt x="73478" y="636814"/>
                </a:cubicBezTo>
                <a:cubicBezTo>
                  <a:pt x="91952" y="650669"/>
                  <a:pt x="106135" y="669471"/>
                  <a:pt x="122464" y="685800"/>
                </a:cubicBezTo>
                <a:lnTo>
                  <a:pt x="146957" y="710293"/>
                </a:lnTo>
                <a:lnTo>
                  <a:pt x="171450" y="734786"/>
                </a:lnTo>
                <a:cubicBezTo>
                  <a:pt x="179614" y="751115"/>
                  <a:pt x="185816" y="768582"/>
                  <a:pt x="195942" y="783772"/>
                </a:cubicBezTo>
                <a:cubicBezTo>
                  <a:pt x="202346" y="793379"/>
                  <a:pt x="220435" y="808264"/>
                  <a:pt x="220435" y="808264"/>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3608614" y="2155371"/>
            <a:ext cx="1077686" cy="171450"/>
          </a:xfrm>
          <a:custGeom>
            <a:avLst/>
            <a:gdLst>
              <a:gd name="connsiteX0" fmla="*/ 0 w 1077686"/>
              <a:gd name="connsiteY0" fmla="*/ 0 h 171450"/>
              <a:gd name="connsiteX1" fmla="*/ 48986 w 1077686"/>
              <a:gd name="connsiteY1" fmla="*/ 24493 h 171450"/>
              <a:gd name="connsiteX2" fmla="*/ 73479 w 1077686"/>
              <a:gd name="connsiteY2" fmla="*/ 48986 h 171450"/>
              <a:gd name="connsiteX3" fmla="*/ 146957 w 1077686"/>
              <a:gd name="connsiteY3" fmla="*/ 73479 h 171450"/>
              <a:gd name="connsiteX4" fmla="*/ 269422 w 1077686"/>
              <a:gd name="connsiteY4" fmla="*/ 122465 h 171450"/>
              <a:gd name="connsiteX5" fmla="*/ 318407 w 1077686"/>
              <a:gd name="connsiteY5" fmla="*/ 171450 h 171450"/>
              <a:gd name="connsiteX6" fmla="*/ 783772 w 1077686"/>
              <a:gd name="connsiteY6" fmla="*/ 146958 h 171450"/>
              <a:gd name="connsiteX7" fmla="*/ 808265 w 1077686"/>
              <a:gd name="connsiteY7" fmla="*/ 122465 h 171450"/>
              <a:gd name="connsiteX8" fmla="*/ 979715 w 1077686"/>
              <a:gd name="connsiteY8" fmla="*/ 97972 h 171450"/>
              <a:gd name="connsiteX9" fmla="*/ 1077686 w 1077686"/>
              <a:gd name="connsiteY9" fmla="*/ 73479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7686" h="171450">
                <a:moveTo>
                  <a:pt x="0" y="0"/>
                </a:moveTo>
                <a:cubicBezTo>
                  <a:pt x="16329" y="8164"/>
                  <a:pt x="33796" y="14366"/>
                  <a:pt x="48986" y="24493"/>
                </a:cubicBezTo>
                <a:cubicBezTo>
                  <a:pt x="58593" y="30898"/>
                  <a:pt x="63152" y="43822"/>
                  <a:pt x="73479" y="48986"/>
                </a:cubicBezTo>
                <a:cubicBezTo>
                  <a:pt x="96571" y="60532"/>
                  <a:pt x="122464" y="65315"/>
                  <a:pt x="146957" y="73479"/>
                </a:cubicBezTo>
                <a:cubicBezTo>
                  <a:pt x="213976" y="140498"/>
                  <a:pt x="105663" y="40586"/>
                  <a:pt x="269422" y="122465"/>
                </a:cubicBezTo>
                <a:cubicBezTo>
                  <a:pt x="290076" y="132792"/>
                  <a:pt x="318407" y="171450"/>
                  <a:pt x="318407" y="171450"/>
                </a:cubicBezTo>
                <a:cubicBezTo>
                  <a:pt x="473529" y="163286"/>
                  <a:pt x="629207" y="162414"/>
                  <a:pt x="783772" y="146958"/>
                </a:cubicBezTo>
                <a:cubicBezTo>
                  <a:pt x="795261" y="145809"/>
                  <a:pt x="797064" y="125265"/>
                  <a:pt x="808265" y="122465"/>
                </a:cubicBezTo>
                <a:cubicBezTo>
                  <a:pt x="864272" y="108463"/>
                  <a:pt x="922565" y="106136"/>
                  <a:pt x="979715" y="97972"/>
                </a:cubicBezTo>
                <a:cubicBezTo>
                  <a:pt x="1043305" y="66176"/>
                  <a:pt x="1010444" y="73479"/>
                  <a:pt x="1077686" y="73479"/>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4470400" y="925819"/>
            <a:ext cx="548640" cy="1160368"/>
          </a:xfrm>
          <a:custGeom>
            <a:avLst/>
            <a:gdLst>
              <a:gd name="connsiteX0" fmla="*/ 0 w 548640"/>
              <a:gd name="connsiteY0" fmla="*/ 1160368 h 1160368"/>
              <a:gd name="connsiteX1" fmla="*/ 40640 w 548640"/>
              <a:gd name="connsiteY1" fmla="*/ 1140048 h 1160368"/>
              <a:gd name="connsiteX2" fmla="*/ 162560 w 548640"/>
              <a:gd name="connsiteY2" fmla="*/ 1099408 h 1160368"/>
              <a:gd name="connsiteX3" fmla="*/ 223520 w 548640"/>
              <a:gd name="connsiteY3" fmla="*/ 1058768 h 1160368"/>
              <a:gd name="connsiteX4" fmla="*/ 264160 w 548640"/>
              <a:gd name="connsiteY4" fmla="*/ 1018128 h 1160368"/>
              <a:gd name="connsiteX5" fmla="*/ 284480 w 548640"/>
              <a:gd name="connsiteY5" fmla="*/ 997808 h 1160368"/>
              <a:gd name="connsiteX6" fmla="*/ 304800 w 548640"/>
              <a:gd name="connsiteY6" fmla="*/ 916528 h 1160368"/>
              <a:gd name="connsiteX7" fmla="*/ 264160 w 548640"/>
              <a:gd name="connsiteY7" fmla="*/ 652368 h 1160368"/>
              <a:gd name="connsiteX8" fmla="*/ 304800 w 548640"/>
              <a:gd name="connsiteY8" fmla="*/ 367888 h 1160368"/>
              <a:gd name="connsiteX9" fmla="*/ 325120 w 548640"/>
              <a:gd name="connsiteY9" fmla="*/ 347568 h 1160368"/>
              <a:gd name="connsiteX10" fmla="*/ 345440 w 548640"/>
              <a:gd name="connsiteY10" fmla="*/ 306928 h 1160368"/>
              <a:gd name="connsiteX11" fmla="*/ 386080 w 548640"/>
              <a:gd name="connsiteY11" fmla="*/ 266288 h 1160368"/>
              <a:gd name="connsiteX12" fmla="*/ 447040 w 548640"/>
              <a:gd name="connsiteY12" fmla="*/ 225648 h 1160368"/>
              <a:gd name="connsiteX13" fmla="*/ 487680 w 548640"/>
              <a:gd name="connsiteY13" fmla="*/ 144368 h 1160368"/>
              <a:gd name="connsiteX14" fmla="*/ 528320 w 548640"/>
              <a:gd name="connsiteY14" fmla="*/ 2128 h 1160368"/>
              <a:gd name="connsiteX15" fmla="*/ 548640 w 548640"/>
              <a:gd name="connsiteY15" fmla="*/ 2128 h 116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8640" h="1160368">
                <a:moveTo>
                  <a:pt x="0" y="1160368"/>
                </a:moveTo>
                <a:cubicBezTo>
                  <a:pt x="13547" y="1153595"/>
                  <a:pt x="26459" y="1145366"/>
                  <a:pt x="40640" y="1140048"/>
                </a:cubicBezTo>
                <a:cubicBezTo>
                  <a:pt x="80751" y="1125006"/>
                  <a:pt x="162560" y="1099408"/>
                  <a:pt x="162560" y="1099408"/>
                </a:cubicBezTo>
                <a:cubicBezTo>
                  <a:pt x="224711" y="1037257"/>
                  <a:pt x="125105" y="1132579"/>
                  <a:pt x="223520" y="1058768"/>
                </a:cubicBezTo>
                <a:cubicBezTo>
                  <a:pt x="238846" y="1047273"/>
                  <a:pt x="250613" y="1031675"/>
                  <a:pt x="264160" y="1018128"/>
                </a:cubicBezTo>
                <a:lnTo>
                  <a:pt x="284480" y="997808"/>
                </a:lnTo>
                <a:cubicBezTo>
                  <a:pt x="291253" y="970715"/>
                  <a:pt x="304800" y="944455"/>
                  <a:pt x="304800" y="916528"/>
                </a:cubicBezTo>
                <a:cubicBezTo>
                  <a:pt x="304800" y="721307"/>
                  <a:pt x="313547" y="751141"/>
                  <a:pt x="264160" y="652368"/>
                </a:cubicBezTo>
                <a:cubicBezTo>
                  <a:pt x="271173" y="568208"/>
                  <a:pt x="250709" y="449024"/>
                  <a:pt x="304800" y="367888"/>
                </a:cubicBezTo>
                <a:cubicBezTo>
                  <a:pt x="310113" y="359918"/>
                  <a:pt x="319807" y="355538"/>
                  <a:pt x="325120" y="347568"/>
                </a:cubicBezTo>
                <a:cubicBezTo>
                  <a:pt x="333521" y="334966"/>
                  <a:pt x="336353" y="319045"/>
                  <a:pt x="345440" y="306928"/>
                </a:cubicBezTo>
                <a:cubicBezTo>
                  <a:pt x="356935" y="291602"/>
                  <a:pt x="368945" y="274856"/>
                  <a:pt x="386080" y="266288"/>
                </a:cubicBezTo>
                <a:cubicBezTo>
                  <a:pt x="407252" y="255702"/>
                  <a:pt x="433742" y="247812"/>
                  <a:pt x="447040" y="225648"/>
                </a:cubicBezTo>
                <a:cubicBezTo>
                  <a:pt x="462625" y="199673"/>
                  <a:pt x="487680" y="144368"/>
                  <a:pt x="487680" y="144368"/>
                </a:cubicBezTo>
                <a:cubicBezTo>
                  <a:pt x="490581" y="129864"/>
                  <a:pt x="501496" y="28952"/>
                  <a:pt x="528320" y="2128"/>
                </a:cubicBezTo>
                <a:cubicBezTo>
                  <a:pt x="533109" y="-2661"/>
                  <a:pt x="541867" y="2128"/>
                  <a:pt x="548640" y="2128"/>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734663" y="1613107"/>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4998720" y="887307"/>
            <a:ext cx="557025" cy="93162"/>
          </a:xfrm>
          <a:custGeom>
            <a:avLst/>
            <a:gdLst>
              <a:gd name="connsiteX0" fmla="*/ 0 w 557025"/>
              <a:gd name="connsiteY0" fmla="*/ 60960 h 93162"/>
              <a:gd name="connsiteX1" fmla="*/ 121920 w 557025"/>
              <a:gd name="connsiteY1" fmla="*/ 40640 h 93162"/>
              <a:gd name="connsiteX2" fmla="*/ 162560 w 557025"/>
              <a:gd name="connsiteY2" fmla="*/ 20320 h 93162"/>
              <a:gd name="connsiteX3" fmla="*/ 243840 w 557025"/>
              <a:gd name="connsiteY3" fmla="*/ 0 h 93162"/>
              <a:gd name="connsiteX4" fmla="*/ 426720 w 557025"/>
              <a:gd name="connsiteY4" fmla="*/ 20320 h 93162"/>
              <a:gd name="connsiteX5" fmla="*/ 548640 w 557025"/>
              <a:gd name="connsiteY5" fmla="*/ 60960 h 93162"/>
              <a:gd name="connsiteX6" fmla="*/ 548640 w 557025"/>
              <a:gd name="connsiteY6" fmla="*/ 0 h 9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025" h="93162">
                <a:moveTo>
                  <a:pt x="0" y="60960"/>
                </a:moveTo>
                <a:cubicBezTo>
                  <a:pt x="40640" y="54187"/>
                  <a:pt x="81950" y="50633"/>
                  <a:pt x="121920" y="40640"/>
                </a:cubicBezTo>
                <a:cubicBezTo>
                  <a:pt x="136613" y="36967"/>
                  <a:pt x="148192" y="25109"/>
                  <a:pt x="162560" y="20320"/>
                </a:cubicBezTo>
                <a:cubicBezTo>
                  <a:pt x="189054" y="11489"/>
                  <a:pt x="216747" y="6773"/>
                  <a:pt x="243840" y="0"/>
                </a:cubicBezTo>
                <a:cubicBezTo>
                  <a:pt x="304800" y="6773"/>
                  <a:pt x="366576" y="8291"/>
                  <a:pt x="426720" y="20320"/>
                </a:cubicBezTo>
                <a:cubicBezTo>
                  <a:pt x="500333" y="35043"/>
                  <a:pt x="333549" y="146996"/>
                  <a:pt x="548640" y="60960"/>
                </a:cubicBezTo>
                <a:cubicBezTo>
                  <a:pt x="567507" y="53413"/>
                  <a:pt x="548640" y="20320"/>
                  <a:pt x="548640"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4686300" y="1934936"/>
            <a:ext cx="612321" cy="293914"/>
          </a:xfrm>
          <a:custGeom>
            <a:avLst/>
            <a:gdLst>
              <a:gd name="connsiteX0" fmla="*/ 0 w 612321"/>
              <a:gd name="connsiteY0" fmla="*/ 293914 h 293914"/>
              <a:gd name="connsiteX1" fmla="*/ 97971 w 612321"/>
              <a:gd name="connsiteY1" fmla="*/ 269421 h 293914"/>
              <a:gd name="connsiteX2" fmla="*/ 342900 w 612321"/>
              <a:gd name="connsiteY2" fmla="*/ 244928 h 293914"/>
              <a:gd name="connsiteX3" fmla="*/ 489857 w 612321"/>
              <a:gd name="connsiteY3" fmla="*/ 195943 h 293914"/>
              <a:gd name="connsiteX4" fmla="*/ 563336 w 612321"/>
              <a:gd name="connsiteY4" fmla="*/ 122464 h 293914"/>
              <a:gd name="connsiteX5" fmla="*/ 587829 w 612321"/>
              <a:gd name="connsiteY5" fmla="*/ 97971 h 293914"/>
              <a:gd name="connsiteX6" fmla="*/ 612321 w 612321"/>
              <a:gd name="connsiteY6" fmla="*/ 0 h 29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321" h="293914">
                <a:moveTo>
                  <a:pt x="0" y="293914"/>
                </a:moveTo>
                <a:cubicBezTo>
                  <a:pt x="32657" y="285750"/>
                  <a:pt x="64647" y="274182"/>
                  <a:pt x="97971" y="269421"/>
                </a:cubicBezTo>
                <a:cubicBezTo>
                  <a:pt x="179197" y="257817"/>
                  <a:pt x="262255" y="260049"/>
                  <a:pt x="342900" y="244928"/>
                </a:cubicBezTo>
                <a:cubicBezTo>
                  <a:pt x="393651" y="235412"/>
                  <a:pt x="489857" y="195943"/>
                  <a:pt x="489857" y="195943"/>
                </a:cubicBezTo>
                <a:lnTo>
                  <a:pt x="563336" y="122464"/>
                </a:lnTo>
                <a:lnTo>
                  <a:pt x="587829" y="97971"/>
                </a:lnTo>
                <a:lnTo>
                  <a:pt x="612321"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rotWithShape="1">
          <a:blip r:embed="rId4"/>
          <a:srcRect l="74465" t="1077" r="18438" b="83840"/>
          <a:stretch/>
        </p:blipFill>
        <p:spPr>
          <a:xfrm>
            <a:off x="4993989" y="1725177"/>
            <a:ext cx="599356" cy="691563"/>
          </a:xfrm>
          <a:prstGeom prst="rect">
            <a:avLst/>
          </a:prstGeom>
        </p:spPr>
      </p:pic>
      <p:grpSp>
        <p:nvGrpSpPr>
          <p:cNvPr id="34" name="Group 33"/>
          <p:cNvGrpSpPr/>
          <p:nvPr/>
        </p:nvGrpSpPr>
        <p:grpSpPr>
          <a:xfrm>
            <a:off x="3608614" y="690879"/>
            <a:ext cx="1945519" cy="747803"/>
            <a:chOff x="3608614" y="690880"/>
            <a:chExt cx="1945519" cy="670560"/>
          </a:xfrm>
        </p:grpSpPr>
        <p:sp>
          <p:nvSpPr>
            <p:cNvPr id="35" name="Freeform 34"/>
            <p:cNvSpPr/>
            <p:nvPr/>
          </p:nvSpPr>
          <p:spPr>
            <a:xfrm>
              <a:off x="3608614" y="930729"/>
              <a:ext cx="553513" cy="367392"/>
            </a:xfrm>
            <a:custGeom>
              <a:avLst/>
              <a:gdLst>
                <a:gd name="connsiteX0" fmla="*/ 906236 w 906236"/>
                <a:gd name="connsiteY0" fmla="*/ 0 h 367392"/>
                <a:gd name="connsiteX1" fmla="*/ 318407 w 906236"/>
                <a:gd name="connsiteY1" fmla="*/ 24492 h 367392"/>
                <a:gd name="connsiteX2" fmla="*/ 293915 w 906236"/>
                <a:gd name="connsiteY2" fmla="*/ 48985 h 367392"/>
                <a:gd name="connsiteX3" fmla="*/ 244929 w 906236"/>
                <a:gd name="connsiteY3" fmla="*/ 73478 h 367392"/>
                <a:gd name="connsiteX4" fmla="*/ 195943 w 906236"/>
                <a:gd name="connsiteY4" fmla="*/ 122464 h 367392"/>
                <a:gd name="connsiteX5" fmla="*/ 146957 w 906236"/>
                <a:gd name="connsiteY5" fmla="*/ 293914 h 367392"/>
                <a:gd name="connsiteX6" fmla="*/ 97972 w 906236"/>
                <a:gd name="connsiteY6" fmla="*/ 342900 h 367392"/>
                <a:gd name="connsiteX7" fmla="*/ 73479 w 906236"/>
                <a:gd name="connsiteY7" fmla="*/ 367392 h 367392"/>
                <a:gd name="connsiteX8" fmla="*/ 0 w 906236"/>
                <a:gd name="connsiteY8" fmla="*/ 367392 h 36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236" h="367392">
                  <a:moveTo>
                    <a:pt x="906236" y="0"/>
                  </a:moveTo>
                  <a:cubicBezTo>
                    <a:pt x="710293" y="8164"/>
                    <a:pt x="513895" y="8853"/>
                    <a:pt x="318407" y="24492"/>
                  </a:cubicBezTo>
                  <a:cubicBezTo>
                    <a:pt x="306898" y="25413"/>
                    <a:pt x="303522" y="42580"/>
                    <a:pt x="293915" y="48985"/>
                  </a:cubicBezTo>
                  <a:cubicBezTo>
                    <a:pt x="278725" y="59112"/>
                    <a:pt x="259534" y="62524"/>
                    <a:pt x="244929" y="73478"/>
                  </a:cubicBezTo>
                  <a:cubicBezTo>
                    <a:pt x="226455" y="87333"/>
                    <a:pt x="195943" y="122464"/>
                    <a:pt x="195943" y="122464"/>
                  </a:cubicBezTo>
                  <a:cubicBezTo>
                    <a:pt x="179614" y="179614"/>
                    <a:pt x="171097" y="239600"/>
                    <a:pt x="146957" y="293914"/>
                  </a:cubicBezTo>
                  <a:cubicBezTo>
                    <a:pt x="137579" y="315016"/>
                    <a:pt x="114301" y="326571"/>
                    <a:pt x="97972" y="342900"/>
                  </a:cubicBezTo>
                  <a:cubicBezTo>
                    <a:pt x="89808" y="351064"/>
                    <a:pt x="85025" y="367392"/>
                    <a:pt x="73479" y="367392"/>
                  </a:cubicBezTo>
                  <a:lnTo>
                    <a:pt x="0" y="367392"/>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a:off x="4152053" y="690880"/>
              <a:ext cx="1402080" cy="670560"/>
            </a:xfrm>
            <a:custGeom>
              <a:avLst/>
              <a:gdLst>
                <a:gd name="connsiteX0" fmla="*/ 1402080 w 1402080"/>
                <a:gd name="connsiteY0" fmla="*/ 203200 h 670560"/>
                <a:gd name="connsiteX1" fmla="*/ 1280160 w 1402080"/>
                <a:gd name="connsiteY1" fmla="*/ 121920 h 670560"/>
                <a:gd name="connsiteX2" fmla="*/ 1198880 w 1402080"/>
                <a:gd name="connsiteY2" fmla="*/ 81280 h 670560"/>
                <a:gd name="connsiteX3" fmla="*/ 1158240 w 1402080"/>
                <a:gd name="connsiteY3" fmla="*/ 60960 h 670560"/>
                <a:gd name="connsiteX4" fmla="*/ 975360 w 1402080"/>
                <a:gd name="connsiteY4" fmla="*/ 0 h 670560"/>
                <a:gd name="connsiteX5" fmla="*/ 670560 w 1402080"/>
                <a:gd name="connsiteY5" fmla="*/ 40640 h 670560"/>
                <a:gd name="connsiteX6" fmla="*/ 650240 w 1402080"/>
                <a:gd name="connsiteY6" fmla="*/ 60960 h 670560"/>
                <a:gd name="connsiteX7" fmla="*/ 568960 w 1402080"/>
                <a:gd name="connsiteY7" fmla="*/ 182880 h 670560"/>
                <a:gd name="connsiteX8" fmla="*/ 528320 w 1402080"/>
                <a:gd name="connsiteY8" fmla="*/ 304800 h 670560"/>
                <a:gd name="connsiteX9" fmla="*/ 508000 w 1402080"/>
                <a:gd name="connsiteY9" fmla="*/ 365760 h 670560"/>
                <a:gd name="connsiteX10" fmla="*/ 467360 w 1402080"/>
                <a:gd name="connsiteY10" fmla="*/ 548640 h 670560"/>
                <a:gd name="connsiteX11" fmla="*/ 426720 w 1402080"/>
                <a:gd name="connsiteY11" fmla="*/ 589280 h 670560"/>
                <a:gd name="connsiteX12" fmla="*/ 365760 w 1402080"/>
                <a:gd name="connsiteY12" fmla="*/ 650240 h 670560"/>
                <a:gd name="connsiteX13" fmla="*/ 325120 w 1402080"/>
                <a:gd name="connsiteY13" fmla="*/ 670560 h 670560"/>
                <a:gd name="connsiteX14" fmla="*/ 223520 w 1402080"/>
                <a:gd name="connsiteY14" fmla="*/ 650240 h 670560"/>
                <a:gd name="connsiteX15" fmla="*/ 203200 w 1402080"/>
                <a:gd name="connsiteY15" fmla="*/ 609600 h 670560"/>
                <a:gd name="connsiteX16" fmla="*/ 162560 w 1402080"/>
                <a:gd name="connsiteY16" fmla="*/ 548640 h 670560"/>
                <a:gd name="connsiteX17" fmla="*/ 142240 w 1402080"/>
                <a:gd name="connsiteY17" fmla="*/ 508000 h 670560"/>
                <a:gd name="connsiteX18" fmla="*/ 101600 w 1402080"/>
                <a:gd name="connsiteY18" fmla="*/ 447040 h 670560"/>
                <a:gd name="connsiteX19" fmla="*/ 40640 w 1402080"/>
                <a:gd name="connsiteY19" fmla="*/ 264160 h 670560"/>
                <a:gd name="connsiteX20" fmla="*/ 0 w 1402080"/>
                <a:gd name="connsiteY20" fmla="*/ 24384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2080" h="670560">
                  <a:moveTo>
                    <a:pt x="1402080" y="203200"/>
                  </a:moveTo>
                  <a:cubicBezTo>
                    <a:pt x="1325974" y="127094"/>
                    <a:pt x="1368382" y="151327"/>
                    <a:pt x="1280160" y="121920"/>
                  </a:cubicBezTo>
                  <a:cubicBezTo>
                    <a:pt x="1241214" y="82974"/>
                    <a:pt x="1276710" y="112412"/>
                    <a:pt x="1198880" y="81280"/>
                  </a:cubicBezTo>
                  <a:cubicBezTo>
                    <a:pt x="1184818" y="75655"/>
                    <a:pt x="1172474" y="66136"/>
                    <a:pt x="1158240" y="60960"/>
                  </a:cubicBezTo>
                  <a:cubicBezTo>
                    <a:pt x="1097851" y="39000"/>
                    <a:pt x="975360" y="0"/>
                    <a:pt x="975360" y="0"/>
                  </a:cubicBezTo>
                  <a:cubicBezTo>
                    <a:pt x="873760" y="13547"/>
                    <a:pt x="771304" y="21751"/>
                    <a:pt x="670560" y="40640"/>
                  </a:cubicBezTo>
                  <a:cubicBezTo>
                    <a:pt x="661145" y="42405"/>
                    <a:pt x="655168" y="52746"/>
                    <a:pt x="650240" y="60960"/>
                  </a:cubicBezTo>
                  <a:cubicBezTo>
                    <a:pt x="576429" y="183979"/>
                    <a:pt x="646580" y="105260"/>
                    <a:pt x="568960" y="182880"/>
                  </a:cubicBezTo>
                  <a:lnTo>
                    <a:pt x="528320" y="304800"/>
                  </a:lnTo>
                  <a:cubicBezTo>
                    <a:pt x="521547" y="325120"/>
                    <a:pt x="511521" y="344632"/>
                    <a:pt x="508000" y="365760"/>
                  </a:cubicBezTo>
                  <a:cubicBezTo>
                    <a:pt x="503896" y="390381"/>
                    <a:pt x="490448" y="510161"/>
                    <a:pt x="467360" y="548640"/>
                  </a:cubicBezTo>
                  <a:cubicBezTo>
                    <a:pt x="457503" y="565068"/>
                    <a:pt x="440267" y="575733"/>
                    <a:pt x="426720" y="589280"/>
                  </a:cubicBezTo>
                  <a:lnTo>
                    <a:pt x="365760" y="650240"/>
                  </a:lnTo>
                  <a:lnTo>
                    <a:pt x="325120" y="670560"/>
                  </a:lnTo>
                  <a:cubicBezTo>
                    <a:pt x="291253" y="663787"/>
                    <a:pt x="254411" y="665686"/>
                    <a:pt x="223520" y="650240"/>
                  </a:cubicBezTo>
                  <a:cubicBezTo>
                    <a:pt x="209973" y="643467"/>
                    <a:pt x="210992" y="622587"/>
                    <a:pt x="203200" y="609600"/>
                  </a:cubicBezTo>
                  <a:cubicBezTo>
                    <a:pt x="190635" y="588659"/>
                    <a:pt x="175125" y="569581"/>
                    <a:pt x="162560" y="548640"/>
                  </a:cubicBezTo>
                  <a:cubicBezTo>
                    <a:pt x="154768" y="535653"/>
                    <a:pt x="150641" y="520602"/>
                    <a:pt x="142240" y="508000"/>
                  </a:cubicBezTo>
                  <a:cubicBezTo>
                    <a:pt x="80181" y="414911"/>
                    <a:pt x="175266" y="594372"/>
                    <a:pt x="101600" y="447040"/>
                  </a:cubicBezTo>
                  <a:cubicBezTo>
                    <a:pt x="78571" y="285835"/>
                    <a:pt x="115147" y="338667"/>
                    <a:pt x="40640" y="264160"/>
                  </a:cubicBezTo>
                  <a:cubicBezTo>
                    <a:pt x="15531" y="239051"/>
                    <a:pt x="29899" y="243840"/>
                    <a:pt x="0" y="24384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a:off x="7474527" y="3556422"/>
            <a:ext cx="1179616" cy="0"/>
          </a:xfrm>
          <a:prstGeom prst="line">
            <a:avLst/>
          </a:prstGeom>
          <a:ln w="57150"/>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8237764" y="3333268"/>
            <a:ext cx="416379" cy="0"/>
          </a:xfrm>
          <a:prstGeom prst="line">
            <a:avLst/>
          </a:prstGeom>
          <a:ln w="571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68065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8" t="40108" r="81932" b="2436"/>
          <a:stretch/>
        </p:blipFill>
        <p:spPr>
          <a:xfrm>
            <a:off x="-163798" y="-18499"/>
            <a:ext cx="6948802" cy="6796427"/>
          </a:xfrm>
          <a:prstGeom prst="rect">
            <a:avLst/>
          </a:prstGeom>
        </p:spPr>
      </p:pic>
      <p:grpSp>
        <p:nvGrpSpPr>
          <p:cNvPr id="23" name="Group 22"/>
          <p:cNvGrpSpPr/>
          <p:nvPr/>
        </p:nvGrpSpPr>
        <p:grpSpPr>
          <a:xfrm>
            <a:off x="6807743" y="2303621"/>
            <a:ext cx="2259417" cy="2250759"/>
            <a:chOff x="6807743" y="3717792"/>
            <a:chExt cx="2259417" cy="2250759"/>
          </a:xfrm>
        </p:grpSpPr>
        <p:sp>
          <p:nvSpPr>
            <p:cNvPr id="18" name="TextBox 17"/>
            <p:cNvSpPr txBox="1"/>
            <p:nvPr/>
          </p:nvSpPr>
          <p:spPr>
            <a:xfrm rot="16200000">
              <a:off x="6370065" y="4155470"/>
              <a:ext cx="1337022" cy="461665"/>
            </a:xfrm>
            <a:prstGeom prst="rect">
              <a:avLst/>
            </a:prstGeom>
            <a:noFill/>
          </p:spPr>
          <p:txBody>
            <a:bodyPr wrap="square" rtlCol="0">
              <a:spAutoFit/>
            </a:bodyPr>
            <a:lstStyle/>
            <a:p>
              <a:r>
                <a:rPr lang="en-US" sz="2400" dirty="0" smtClean="0"/>
                <a:t>Cycles</a:t>
              </a:r>
              <a:endParaRPr lang="en-US" sz="2400" dirty="0"/>
            </a:p>
          </p:txBody>
        </p:sp>
        <p:sp>
          <p:nvSpPr>
            <p:cNvPr id="19" name="TextBox 18"/>
            <p:cNvSpPr txBox="1"/>
            <p:nvPr/>
          </p:nvSpPr>
          <p:spPr>
            <a:xfrm>
              <a:off x="7730138" y="5506886"/>
              <a:ext cx="1337022" cy="461665"/>
            </a:xfrm>
            <a:prstGeom prst="rect">
              <a:avLst/>
            </a:prstGeom>
            <a:noFill/>
          </p:spPr>
          <p:txBody>
            <a:bodyPr wrap="square" rtlCol="0">
              <a:spAutoFit/>
            </a:bodyPr>
            <a:lstStyle/>
            <a:p>
              <a:r>
                <a:rPr lang="en-US" sz="2400" dirty="0" smtClean="0"/>
                <a:t>Time</a:t>
              </a:r>
              <a:endParaRPr lang="en-US" sz="2400" dirty="0"/>
            </a:p>
          </p:txBody>
        </p:sp>
        <p:cxnSp>
          <p:nvCxnSpPr>
            <p:cNvPr id="21" name="Straight Connector 20"/>
            <p:cNvCxnSpPr/>
            <p:nvPr/>
          </p:nvCxnSpPr>
          <p:spPr>
            <a:xfrm>
              <a:off x="7292148" y="5486400"/>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414888" y="4605298"/>
              <a:ext cx="17750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Oval 2"/>
          <p:cNvSpPr/>
          <p:nvPr/>
        </p:nvSpPr>
        <p:spPr>
          <a:xfrm>
            <a:off x="5377546" y="62881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93446" y="1629014"/>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955128" y="1283233"/>
            <a:ext cx="140953" cy="576303"/>
          </a:xfrm>
          <a:custGeom>
            <a:avLst/>
            <a:gdLst>
              <a:gd name="connsiteX0" fmla="*/ 0 w 140953"/>
              <a:gd name="connsiteY0" fmla="*/ 0 h 576303"/>
              <a:gd name="connsiteX1" fmla="*/ 23052 w 140953"/>
              <a:gd name="connsiteY1" fmla="*/ 46104 h 576303"/>
              <a:gd name="connsiteX2" fmla="*/ 69157 w 140953"/>
              <a:gd name="connsiteY2" fmla="*/ 276625 h 576303"/>
              <a:gd name="connsiteX3" fmla="*/ 92209 w 140953"/>
              <a:gd name="connsiteY3" fmla="*/ 345782 h 576303"/>
              <a:gd name="connsiteX4" fmla="*/ 138313 w 140953"/>
              <a:gd name="connsiteY4" fmla="*/ 414938 h 576303"/>
              <a:gd name="connsiteX5" fmla="*/ 138313 w 140953"/>
              <a:gd name="connsiteY5" fmla="*/ 576303 h 57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3" h="576303">
                <a:moveTo>
                  <a:pt x="0" y="0"/>
                </a:moveTo>
                <a:cubicBezTo>
                  <a:pt x="7684" y="15368"/>
                  <a:pt x="17619" y="29804"/>
                  <a:pt x="23052" y="46104"/>
                </a:cubicBezTo>
                <a:cubicBezTo>
                  <a:pt x="53673" y="137966"/>
                  <a:pt x="46456" y="174468"/>
                  <a:pt x="69157" y="276625"/>
                </a:cubicBezTo>
                <a:cubicBezTo>
                  <a:pt x="74428" y="300346"/>
                  <a:pt x="81342" y="324048"/>
                  <a:pt x="92209" y="345782"/>
                </a:cubicBezTo>
                <a:cubicBezTo>
                  <a:pt x="114786" y="390937"/>
                  <a:pt x="130362" y="343376"/>
                  <a:pt x="138313" y="414938"/>
                </a:cubicBezTo>
                <a:cubicBezTo>
                  <a:pt x="144253" y="468397"/>
                  <a:pt x="138313" y="522515"/>
                  <a:pt x="138313" y="5763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08290" y="244992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17138" y="1859536"/>
            <a:ext cx="806824" cy="968188"/>
          </a:xfrm>
          <a:custGeom>
            <a:avLst/>
            <a:gdLst>
              <a:gd name="connsiteX0" fmla="*/ 576303 w 806824"/>
              <a:gd name="connsiteY0" fmla="*/ 0 h 968188"/>
              <a:gd name="connsiteX1" fmla="*/ 691563 w 806824"/>
              <a:gd name="connsiteY1" fmla="*/ 92208 h 968188"/>
              <a:gd name="connsiteX2" fmla="*/ 737668 w 806824"/>
              <a:gd name="connsiteY2" fmla="*/ 138312 h 968188"/>
              <a:gd name="connsiteX3" fmla="*/ 760720 w 806824"/>
              <a:gd name="connsiteY3" fmla="*/ 161364 h 968188"/>
              <a:gd name="connsiteX4" fmla="*/ 806824 w 806824"/>
              <a:gd name="connsiteY4" fmla="*/ 184417 h 968188"/>
              <a:gd name="connsiteX5" fmla="*/ 760720 w 806824"/>
              <a:gd name="connsiteY5" fmla="*/ 414938 h 968188"/>
              <a:gd name="connsiteX6" fmla="*/ 737668 w 806824"/>
              <a:gd name="connsiteY6" fmla="*/ 437990 h 968188"/>
              <a:gd name="connsiteX7" fmla="*/ 714616 w 806824"/>
              <a:gd name="connsiteY7" fmla="*/ 484094 h 968188"/>
              <a:gd name="connsiteX8" fmla="*/ 668511 w 806824"/>
              <a:gd name="connsiteY8" fmla="*/ 530198 h 968188"/>
              <a:gd name="connsiteX9" fmla="*/ 645459 w 806824"/>
              <a:gd name="connsiteY9" fmla="*/ 553250 h 968188"/>
              <a:gd name="connsiteX10" fmla="*/ 461042 w 806824"/>
              <a:gd name="connsiteY10" fmla="*/ 576302 h 968188"/>
              <a:gd name="connsiteX11" fmla="*/ 345782 w 806824"/>
              <a:gd name="connsiteY11" fmla="*/ 645459 h 968188"/>
              <a:gd name="connsiteX12" fmla="*/ 207469 w 806824"/>
              <a:gd name="connsiteY12" fmla="*/ 783771 h 968188"/>
              <a:gd name="connsiteX13" fmla="*/ 184417 w 806824"/>
              <a:gd name="connsiteY13" fmla="*/ 806823 h 968188"/>
              <a:gd name="connsiteX14" fmla="*/ 161365 w 806824"/>
              <a:gd name="connsiteY14" fmla="*/ 829875 h 968188"/>
              <a:gd name="connsiteX15" fmla="*/ 115261 w 806824"/>
              <a:gd name="connsiteY15" fmla="*/ 852927 h 968188"/>
              <a:gd name="connsiteX16" fmla="*/ 23053 w 806824"/>
              <a:gd name="connsiteY16" fmla="*/ 922084 h 968188"/>
              <a:gd name="connsiteX17" fmla="*/ 0 w 806824"/>
              <a:gd name="connsiteY17" fmla="*/ 968188 h 9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6824" h="968188">
                <a:moveTo>
                  <a:pt x="576303" y="0"/>
                </a:moveTo>
                <a:cubicBezTo>
                  <a:pt x="641615" y="130625"/>
                  <a:pt x="530202" y="-69149"/>
                  <a:pt x="691563" y="92208"/>
                </a:cubicBezTo>
                <a:lnTo>
                  <a:pt x="737668" y="138312"/>
                </a:lnTo>
                <a:cubicBezTo>
                  <a:pt x="745352" y="145996"/>
                  <a:pt x="751001" y="156504"/>
                  <a:pt x="760720" y="161364"/>
                </a:cubicBezTo>
                <a:lnTo>
                  <a:pt x="806824" y="184417"/>
                </a:lnTo>
                <a:cubicBezTo>
                  <a:pt x="791456" y="261257"/>
                  <a:pt x="781338" y="339337"/>
                  <a:pt x="760720" y="414938"/>
                </a:cubicBezTo>
                <a:cubicBezTo>
                  <a:pt x="757861" y="425422"/>
                  <a:pt x="743696" y="428948"/>
                  <a:pt x="737668" y="437990"/>
                </a:cubicBezTo>
                <a:cubicBezTo>
                  <a:pt x="728137" y="452286"/>
                  <a:pt x="724925" y="470349"/>
                  <a:pt x="714616" y="484094"/>
                </a:cubicBezTo>
                <a:cubicBezTo>
                  <a:pt x="701576" y="501481"/>
                  <a:pt x="683879" y="514830"/>
                  <a:pt x="668511" y="530198"/>
                </a:cubicBezTo>
                <a:cubicBezTo>
                  <a:pt x="660827" y="537882"/>
                  <a:pt x="656242" y="551902"/>
                  <a:pt x="645459" y="553250"/>
                </a:cubicBezTo>
                <a:lnTo>
                  <a:pt x="461042" y="576302"/>
                </a:lnTo>
                <a:cubicBezTo>
                  <a:pt x="397756" y="639588"/>
                  <a:pt x="435556" y="615533"/>
                  <a:pt x="345782" y="645459"/>
                </a:cubicBezTo>
                <a:lnTo>
                  <a:pt x="207469" y="783771"/>
                </a:lnTo>
                <a:lnTo>
                  <a:pt x="184417" y="806823"/>
                </a:lnTo>
                <a:cubicBezTo>
                  <a:pt x="176733" y="814507"/>
                  <a:pt x="171085" y="825015"/>
                  <a:pt x="161365" y="829875"/>
                </a:cubicBezTo>
                <a:lnTo>
                  <a:pt x="115261" y="852927"/>
                </a:lnTo>
                <a:cubicBezTo>
                  <a:pt x="57008" y="911182"/>
                  <a:pt x="88596" y="889312"/>
                  <a:pt x="23053" y="922084"/>
                </a:cubicBezTo>
                <a:lnTo>
                  <a:pt x="0" y="968188"/>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900298" y="1872342"/>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4687263" y="2504995"/>
            <a:ext cx="852928" cy="576302"/>
          </a:xfrm>
          <a:custGeom>
            <a:avLst/>
            <a:gdLst>
              <a:gd name="connsiteX0" fmla="*/ 852928 w 852928"/>
              <a:gd name="connsiteY0" fmla="*/ 322729 h 576302"/>
              <a:gd name="connsiteX1" fmla="*/ 737667 w 852928"/>
              <a:gd name="connsiteY1" fmla="*/ 391885 h 576302"/>
              <a:gd name="connsiteX2" fmla="*/ 714615 w 852928"/>
              <a:gd name="connsiteY2" fmla="*/ 414937 h 576302"/>
              <a:gd name="connsiteX3" fmla="*/ 691563 w 852928"/>
              <a:gd name="connsiteY3" fmla="*/ 437989 h 576302"/>
              <a:gd name="connsiteX4" fmla="*/ 622407 w 852928"/>
              <a:gd name="connsiteY4" fmla="*/ 553250 h 576302"/>
              <a:gd name="connsiteX5" fmla="*/ 599354 w 852928"/>
              <a:gd name="connsiteY5" fmla="*/ 576302 h 576302"/>
              <a:gd name="connsiteX6" fmla="*/ 322729 w 852928"/>
              <a:gd name="connsiteY6" fmla="*/ 484094 h 576302"/>
              <a:gd name="connsiteX7" fmla="*/ 299677 w 852928"/>
              <a:gd name="connsiteY7" fmla="*/ 461042 h 576302"/>
              <a:gd name="connsiteX8" fmla="*/ 253573 w 852928"/>
              <a:gd name="connsiteY8" fmla="*/ 276625 h 576302"/>
              <a:gd name="connsiteX9" fmla="*/ 207469 w 852928"/>
              <a:gd name="connsiteY9" fmla="*/ 161364 h 576302"/>
              <a:gd name="connsiteX10" fmla="*/ 161364 w 852928"/>
              <a:gd name="connsiteY10" fmla="*/ 138312 h 576302"/>
              <a:gd name="connsiteX11" fmla="*/ 69156 w 852928"/>
              <a:gd name="connsiteY11" fmla="*/ 0 h 576302"/>
              <a:gd name="connsiteX12" fmla="*/ 0 w 852928"/>
              <a:gd name="connsiteY12" fmla="*/ 0 h 5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928" h="576302">
                <a:moveTo>
                  <a:pt x="852928" y="322729"/>
                </a:moveTo>
                <a:cubicBezTo>
                  <a:pt x="763153" y="352654"/>
                  <a:pt x="800953" y="328599"/>
                  <a:pt x="737667" y="391885"/>
                </a:cubicBezTo>
                <a:lnTo>
                  <a:pt x="714615" y="414937"/>
                </a:lnTo>
                <a:lnTo>
                  <a:pt x="691563" y="437989"/>
                </a:lnTo>
                <a:cubicBezTo>
                  <a:pt x="664747" y="491622"/>
                  <a:pt x="664133" y="497616"/>
                  <a:pt x="622407" y="553250"/>
                </a:cubicBezTo>
                <a:cubicBezTo>
                  <a:pt x="615887" y="561944"/>
                  <a:pt x="607038" y="568618"/>
                  <a:pt x="599354" y="576302"/>
                </a:cubicBezTo>
                <a:cubicBezTo>
                  <a:pt x="230301" y="542752"/>
                  <a:pt x="398754" y="636143"/>
                  <a:pt x="322729" y="484094"/>
                </a:cubicBezTo>
                <a:cubicBezTo>
                  <a:pt x="317869" y="474374"/>
                  <a:pt x="307361" y="468726"/>
                  <a:pt x="299677" y="461042"/>
                </a:cubicBezTo>
                <a:cubicBezTo>
                  <a:pt x="256718" y="203287"/>
                  <a:pt x="303807" y="402212"/>
                  <a:pt x="253573" y="276625"/>
                </a:cubicBezTo>
                <a:cubicBezTo>
                  <a:pt x="247572" y="261621"/>
                  <a:pt x="225490" y="179384"/>
                  <a:pt x="207469" y="161364"/>
                </a:cubicBezTo>
                <a:cubicBezTo>
                  <a:pt x="195319" y="149214"/>
                  <a:pt x="176732" y="145996"/>
                  <a:pt x="161364" y="138312"/>
                </a:cubicBezTo>
                <a:cubicBezTo>
                  <a:pt x="161199" y="137982"/>
                  <a:pt x="104357" y="0"/>
                  <a:pt x="69156" y="0"/>
                </a:cubicBezTo>
                <a:lnTo>
                  <a:pt x="0"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2698" y="118718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249273" y="2043953"/>
            <a:ext cx="461042" cy="487588"/>
          </a:xfrm>
          <a:custGeom>
            <a:avLst/>
            <a:gdLst>
              <a:gd name="connsiteX0" fmla="*/ 461042 w 461042"/>
              <a:gd name="connsiteY0" fmla="*/ 484094 h 487588"/>
              <a:gd name="connsiteX1" fmla="*/ 414938 w 461042"/>
              <a:gd name="connsiteY1" fmla="*/ 461042 h 487588"/>
              <a:gd name="connsiteX2" fmla="*/ 368833 w 461042"/>
              <a:gd name="connsiteY2" fmla="*/ 414937 h 487588"/>
              <a:gd name="connsiteX3" fmla="*/ 322729 w 461042"/>
              <a:gd name="connsiteY3" fmla="*/ 437989 h 487588"/>
              <a:gd name="connsiteX4" fmla="*/ 299677 w 461042"/>
              <a:gd name="connsiteY4" fmla="*/ 484094 h 487588"/>
              <a:gd name="connsiteX5" fmla="*/ 345781 w 461042"/>
              <a:gd name="connsiteY5" fmla="*/ 322729 h 487588"/>
              <a:gd name="connsiteX6" fmla="*/ 322729 w 461042"/>
              <a:gd name="connsiteY6" fmla="*/ 184416 h 487588"/>
              <a:gd name="connsiteX7" fmla="*/ 207469 w 461042"/>
              <a:gd name="connsiteY7" fmla="*/ 253573 h 487588"/>
              <a:gd name="connsiteX8" fmla="*/ 184417 w 461042"/>
              <a:gd name="connsiteY8" fmla="*/ 299677 h 487588"/>
              <a:gd name="connsiteX9" fmla="*/ 138312 w 461042"/>
              <a:gd name="connsiteY9" fmla="*/ 322729 h 487588"/>
              <a:gd name="connsiteX10" fmla="*/ 23052 w 461042"/>
              <a:gd name="connsiteY10" fmla="*/ 368833 h 487588"/>
              <a:gd name="connsiteX11" fmla="*/ 0 w 461042"/>
              <a:gd name="connsiteY11" fmla="*/ 345781 h 487588"/>
              <a:gd name="connsiteX12" fmla="*/ 23052 w 461042"/>
              <a:gd name="connsiteY12" fmla="*/ 299677 h 487588"/>
              <a:gd name="connsiteX13" fmla="*/ 46104 w 461042"/>
              <a:gd name="connsiteY13" fmla="*/ 230521 h 487588"/>
              <a:gd name="connsiteX14" fmla="*/ 115260 w 461042"/>
              <a:gd name="connsiteY14" fmla="*/ 161364 h 487588"/>
              <a:gd name="connsiteX15" fmla="*/ 161365 w 461042"/>
              <a:gd name="connsiteY15" fmla="*/ 115260 h 487588"/>
              <a:gd name="connsiteX16" fmla="*/ 184417 w 461042"/>
              <a:gd name="connsiteY16" fmla="*/ 92208 h 487588"/>
              <a:gd name="connsiteX17" fmla="*/ 253573 w 461042"/>
              <a:gd name="connsiteY17" fmla="*/ 46104 h 487588"/>
              <a:gd name="connsiteX18" fmla="*/ 276625 w 461042"/>
              <a:gd name="connsiteY18" fmla="*/ 0 h 4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1042" h="487588">
                <a:moveTo>
                  <a:pt x="461042" y="484094"/>
                </a:moveTo>
                <a:cubicBezTo>
                  <a:pt x="445674" y="476410"/>
                  <a:pt x="428684" y="471351"/>
                  <a:pt x="414938" y="461042"/>
                </a:cubicBezTo>
                <a:cubicBezTo>
                  <a:pt x="397551" y="448002"/>
                  <a:pt x="368833" y="414937"/>
                  <a:pt x="368833" y="414937"/>
                </a:cubicBezTo>
                <a:cubicBezTo>
                  <a:pt x="353465" y="422621"/>
                  <a:pt x="334878" y="425839"/>
                  <a:pt x="322729" y="437989"/>
                </a:cubicBezTo>
                <a:cubicBezTo>
                  <a:pt x="310579" y="450139"/>
                  <a:pt x="299677" y="501276"/>
                  <a:pt x="299677" y="484094"/>
                </a:cubicBezTo>
                <a:cubicBezTo>
                  <a:pt x="299677" y="455147"/>
                  <a:pt x="334910" y="355342"/>
                  <a:pt x="345781" y="322729"/>
                </a:cubicBezTo>
                <a:cubicBezTo>
                  <a:pt x="338097" y="276625"/>
                  <a:pt x="359227" y="213614"/>
                  <a:pt x="322729" y="184416"/>
                </a:cubicBezTo>
                <a:cubicBezTo>
                  <a:pt x="310965" y="175005"/>
                  <a:pt x="226308" y="225314"/>
                  <a:pt x="207469" y="253573"/>
                </a:cubicBezTo>
                <a:cubicBezTo>
                  <a:pt x="197938" y="267869"/>
                  <a:pt x="196567" y="287528"/>
                  <a:pt x="184417" y="299677"/>
                </a:cubicBezTo>
                <a:cubicBezTo>
                  <a:pt x="172267" y="311827"/>
                  <a:pt x="153680" y="315045"/>
                  <a:pt x="138312" y="322729"/>
                </a:cubicBezTo>
                <a:cubicBezTo>
                  <a:pt x="101668" y="359373"/>
                  <a:pt x="100115" y="368833"/>
                  <a:pt x="23052" y="368833"/>
                </a:cubicBezTo>
                <a:cubicBezTo>
                  <a:pt x="12185" y="368833"/>
                  <a:pt x="7684" y="353465"/>
                  <a:pt x="0" y="345781"/>
                </a:cubicBezTo>
                <a:cubicBezTo>
                  <a:pt x="7684" y="330413"/>
                  <a:pt x="16671" y="315630"/>
                  <a:pt x="23052" y="299677"/>
                </a:cubicBezTo>
                <a:cubicBezTo>
                  <a:pt x="32076" y="277116"/>
                  <a:pt x="32625" y="250739"/>
                  <a:pt x="46104" y="230521"/>
                </a:cubicBezTo>
                <a:cubicBezTo>
                  <a:pt x="64188" y="203396"/>
                  <a:pt x="92208" y="184416"/>
                  <a:pt x="115260" y="161364"/>
                </a:cubicBezTo>
                <a:lnTo>
                  <a:pt x="161365" y="115260"/>
                </a:lnTo>
                <a:cubicBezTo>
                  <a:pt x="169049" y="107576"/>
                  <a:pt x="174697" y="97068"/>
                  <a:pt x="184417" y="92208"/>
                </a:cubicBezTo>
                <a:cubicBezTo>
                  <a:pt x="212411" y="78211"/>
                  <a:pt x="235972" y="72505"/>
                  <a:pt x="253573" y="46104"/>
                </a:cubicBezTo>
                <a:cubicBezTo>
                  <a:pt x="263104" y="31808"/>
                  <a:pt x="276625" y="0"/>
                  <a:pt x="276625"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66354" y="502030"/>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58254" y="416226"/>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798288" y="919685"/>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375231" y="1749721"/>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3388179" y="1347107"/>
            <a:ext cx="269421" cy="808264"/>
          </a:xfrm>
          <a:custGeom>
            <a:avLst/>
            <a:gdLst>
              <a:gd name="connsiteX0" fmla="*/ 269421 w 269421"/>
              <a:gd name="connsiteY0" fmla="*/ 0 h 808264"/>
              <a:gd name="connsiteX1" fmla="*/ 195942 w 269421"/>
              <a:gd name="connsiteY1" fmla="*/ 122464 h 808264"/>
              <a:gd name="connsiteX2" fmla="*/ 171450 w 269421"/>
              <a:gd name="connsiteY2" fmla="*/ 171450 h 808264"/>
              <a:gd name="connsiteX3" fmla="*/ 146957 w 269421"/>
              <a:gd name="connsiteY3" fmla="*/ 195943 h 808264"/>
              <a:gd name="connsiteX4" fmla="*/ 73478 w 269421"/>
              <a:gd name="connsiteY4" fmla="*/ 293914 h 808264"/>
              <a:gd name="connsiteX5" fmla="*/ 0 w 269421"/>
              <a:gd name="connsiteY5" fmla="*/ 318407 h 808264"/>
              <a:gd name="connsiteX6" fmla="*/ 24492 w 269421"/>
              <a:gd name="connsiteY6" fmla="*/ 612322 h 808264"/>
              <a:gd name="connsiteX7" fmla="*/ 73478 w 269421"/>
              <a:gd name="connsiteY7" fmla="*/ 636814 h 808264"/>
              <a:gd name="connsiteX8" fmla="*/ 122464 w 269421"/>
              <a:gd name="connsiteY8" fmla="*/ 685800 h 808264"/>
              <a:gd name="connsiteX9" fmla="*/ 146957 w 269421"/>
              <a:gd name="connsiteY9" fmla="*/ 710293 h 808264"/>
              <a:gd name="connsiteX10" fmla="*/ 171450 w 269421"/>
              <a:gd name="connsiteY10" fmla="*/ 734786 h 808264"/>
              <a:gd name="connsiteX11" fmla="*/ 195942 w 269421"/>
              <a:gd name="connsiteY11" fmla="*/ 783772 h 808264"/>
              <a:gd name="connsiteX12" fmla="*/ 220435 w 269421"/>
              <a:gd name="connsiteY12" fmla="*/ 808264 h 80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21" h="808264">
                <a:moveTo>
                  <a:pt x="269421" y="0"/>
                </a:moveTo>
                <a:cubicBezTo>
                  <a:pt x="215272" y="108299"/>
                  <a:pt x="246253" y="72155"/>
                  <a:pt x="195942" y="122464"/>
                </a:cubicBezTo>
                <a:cubicBezTo>
                  <a:pt x="187778" y="138793"/>
                  <a:pt x="181576" y="156260"/>
                  <a:pt x="171450" y="171450"/>
                </a:cubicBezTo>
                <a:cubicBezTo>
                  <a:pt x="165045" y="181057"/>
                  <a:pt x="153362" y="186336"/>
                  <a:pt x="146957" y="195943"/>
                </a:cubicBezTo>
                <a:cubicBezTo>
                  <a:pt x="125175" y="228616"/>
                  <a:pt x="118882" y="278779"/>
                  <a:pt x="73478" y="293914"/>
                </a:cubicBezTo>
                <a:lnTo>
                  <a:pt x="0" y="318407"/>
                </a:lnTo>
                <a:cubicBezTo>
                  <a:pt x="8164" y="416379"/>
                  <a:pt x="2386" y="516528"/>
                  <a:pt x="24492" y="612322"/>
                </a:cubicBezTo>
                <a:cubicBezTo>
                  <a:pt x="28597" y="630110"/>
                  <a:pt x="58873" y="625861"/>
                  <a:pt x="73478" y="636814"/>
                </a:cubicBezTo>
                <a:cubicBezTo>
                  <a:pt x="91952" y="650669"/>
                  <a:pt x="106135" y="669471"/>
                  <a:pt x="122464" y="685800"/>
                </a:cubicBezTo>
                <a:lnTo>
                  <a:pt x="146957" y="710293"/>
                </a:lnTo>
                <a:lnTo>
                  <a:pt x="171450" y="734786"/>
                </a:lnTo>
                <a:cubicBezTo>
                  <a:pt x="179614" y="751115"/>
                  <a:pt x="185816" y="768582"/>
                  <a:pt x="195942" y="783772"/>
                </a:cubicBezTo>
                <a:cubicBezTo>
                  <a:pt x="202346" y="793379"/>
                  <a:pt x="220435" y="808264"/>
                  <a:pt x="220435" y="808264"/>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7474527" y="3556422"/>
            <a:ext cx="1234440" cy="0"/>
          </a:xfrm>
          <a:prstGeom prst="line">
            <a:avLst/>
          </a:prstGeom>
          <a:ln w="57150"/>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237764" y="3333268"/>
            <a:ext cx="829396" cy="0"/>
          </a:xfrm>
          <a:prstGeom prst="line">
            <a:avLst/>
          </a:prstGeom>
          <a:ln w="57150"/>
          <a:effectLst/>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3608614" y="2155371"/>
            <a:ext cx="1077686" cy="171450"/>
          </a:xfrm>
          <a:custGeom>
            <a:avLst/>
            <a:gdLst>
              <a:gd name="connsiteX0" fmla="*/ 0 w 1077686"/>
              <a:gd name="connsiteY0" fmla="*/ 0 h 171450"/>
              <a:gd name="connsiteX1" fmla="*/ 48986 w 1077686"/>
              <a:gd name="connsiteY1" fmla="*/ 24493 h 171450"/>
              <a:gd name="connsiteX2" fmla="*/ 73479 w 1077686"/>
              <a:gd name="connsiteY2" fmla="*/ 48986 h 171450"/>
              <a:gd name="connsiteX3" fmla="*/ 146957 w 1077686"/>
              <a:gd name="connsiteY3" fmla="*/ 73479 h 171450"/>
              <a:gd name="connsiteX4" fmla="*/ 269422 w 1077686"/>
              <a:gd name="connsiteY4" fmla="*/ 122465 h 171450"/>
              <a:gd name="connsiteX5" fmla="*/ 318407 w 1077686"/>
              <a:gd name="connsiteY5" fmla="*/ 171450 h 171450"/>
              <a:gd name="connsiteX6" fmla="*/ 783772 w 1077686"/>
              <a:gd name="connsiteY6" fmla="*/ 146958 h 171450"/>
              <a:gd name="connsiteX7" fmla="*/ 808265 w 1077686"/>
              <a:gd name="connsiteY7" fmla="*/ 122465 h 171450"/>
              <a:gd name="connsiteX8" fmla="*/ 979715 w 1077686"/>
              <a:gd name="connsiteY8" fmla="*/ 97972 h 171450"/>
              <a:gd name="connsiteX9" fmla="*/ 1077686 w 1077686"/>
              <a:gd name="connsiteY9" fmla="*/ 73479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7686" h="171450">
                <a:moveTo>
                  <a:pt x="0" y="0"/>
                </a:moveTo>
                <a:cubicBezTo>
                  <a:pt x="16329" y="8164"/>
                  <a:pt x="33796" y="14366"/>
                  <a:pt x="48986" y="24493"/>
                </a:cubicBezTo>
                <a:cubicBezTo>
                  <a:pt x="58593" y="30898"/>
                  <a:pt x="63152" y="43822"/>
                  <a:pt x="73479" y="48986"/>
                </a:cubicBezTo>
                <a:cubicBezTo>
                  <a:pt x="96571" y="60532"/>
                  <a:pt x="122464" y="65315"/>
                  <a:pt x="146957" y="73479"/>
                </a:cubicBezTo>
                <a:cubicBezTo>
                  <a:pt x="213976" y="140498"/>
                  <a:pt x="105663" y="40586"/>
                  <a:pt x="269422" y="122465"/>
                </a:cubicBezTo>
                <a:cubicBezTo>
                  <a:pt x="290076" y="132792"/>
                  <a:pt x="318407" y="171450"/>
                  <a:pt x="318407" y="171450"/>
                </a:cubicBezTo>
                <a:cubicBezTo>
                  <a:pt x="473529" y="163286"/>
                  <a:pt x="629207" y="162414"/>
                  <a:pt x="783772" y="146958"/>
                </a:cubicBezTo>
                <a:cubicBezTo>
                  <a:pt x="795261" y="145809"/>
                  <a:pt x="797064" y="125265"/>
                  <a:pt x="808265" y="122465"/>
                </a:cubicBezTo>
                <a:cubicBezTo>
                  <a:pt x="864272" y="108463"/>
                  <a:pt x="922565" y="106136"/>
                  <a:pt x="979715" y="97972"/>
                </a:cubicBezTo>
                <a:cubicBezTo>
                  <a:pt x="1043305" y="66176"/>
                  <a:pt x="1010444" y="73479"/>
                  <a:pt x="1077686" y="73479"/>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4470400" y="925819"/>
            <a:ext cx="548640" cy="1160368"/>
          </a:xfrm>
          <a:custGeom>
            <a:avLst/>
            <a:gdLst>
              <a:gd name="connsiteX0" fmla="*/ 0 w 548640"/>
              <a:gd name="connsiteY0" fmla="*/ 1160368 h 1160368"/>
              <a:gd name="connsiteX1" fmla="*/ 40640 w 548640"/>
              <a:gd name="connsiteY1" fmla="*/ 1140048 h 1160368"/>
              <a:gd name="connsiteX2" fmla="*/ 162560 w 548640"/>
              <a:gd name="connsiteY2" fmla="*/ 1099408 h 1160368"/>
              <a:gd name="connsiteX3" fmla="*/ 223520 w 548640"/>
              <a:gd name="connsiteY3" fmla="*/ 1058768 h 1160368"/>
              <a:gd name="connsiteX4" fmla="*/ 264160 w 548640"/>
              <a:gd name="connsiteY4" fmla="*/ 1018128 h 1160368"/>
              <a:gd name="connsiteX5" fmla="*/ 284480 w 548640"/>
              <a:gd name="connsiteY5" fmla="*/ 997808 h 1160368"/>
              <a:gd name="connsiteX6" fmla="*/ 304800 w 548640"/>
              <a:gd name="connsiteY6" fmla="*/ 916528 h 1160368"/>
              <a:gd name="connsiteX7" fmla="*/ 264160 w 548640"/>
              <a:gd name="connsiteY7" fmla="*/ 652368 h 1160368"/>
              <a:gd name="connsiteX8" fmla="*/ 304800 w 548640"/>
              <a:gd name="connsiteY8" fmla="*/ 367888 h 1160368"/>
              <a:gd name="connsiteX9" fmla="*/ 325120 w 548640"/>
              <a:gd name="connsiteY9" fmla="*/ 347568 h 1160368"/>
              <a:gd name="connsiteX10" fmla="*/ 345440 w 548640"/>
              <a:gd name="connsiteY10" fmla="*/ 306928 h 1160368"/>
              <a:gd name="connsiteX11" fmla="*/ 386080 w 548640"/>
              <a:gd name="connsiteY11" fmla="*/ 266288 h 1160368"/>
              <a:gd name="connsiteX12" fmla="*/ 447040 w 548640"/>
              <a:gd name="connsiteY12" fmla="*/ 225648 h 1160368"/>
              <a:gd name="connsiteX13" fmla="*/ 487680 w 548640"/>
              <a:gd name="connsiteY13" fmla="*/ 144368 h 1160368"/>
              <a:gd name="connsiteX14" fmla="*/ 528320 w 548640"/>
              <a:gd name="connsiteY14" fmla="*/ 2128 h 1160368"/>
              <a:gd name="connsiteX15" fmla="*/ 548640 w 548640"/>
              <a:gd name="connsiteY15" fmla="*/ 2128 h 116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8640" h="1160368">
                <a:moveTo>
                  <a:pt x="0" y="1160368"/>
                </a:moveTo>
                <a:cubicBezTo>
                  <a:pt x="13547" y="1153595"/>
                  <a:pt x="26459" y="1145366"/>
                  <a:pt x="40640" y="1140048"/>
                </a:cubicBezTo>
                <a:cubicBezTo>
                  <a:pt x="80751" y="1125006"/>
                  <a:pt x="162560" y="1099408"/>
                  <a:pt x="162560" y="1099408"/>
                </a:cubicBezTo>
                <a:cubicBezTo>
                  <a:pt x="224711" y="1037257"/>
                  <a:pt x="125105" y="1132579"/>
                  <a:pt x="223520" y="1058768"/>
                </a:cubicBezTo>
                <a:cubicBezTo>
                  <a:pt x="238846" y="1047273"/>
                  <a:pt x="250613" y="1031675"/>
                  <a:pt x="264160" y="1018128"/>
                </a:cubicBezTo>
                <a:lnTo>
                  <a:pt x="284480" y="997808"/>
                </a:lnTo>
                <a:cubicBezTo>
                  <a:pt x="291253" y="970715"/>
                  <a:pt x="304800" y="944455"/>
                  <a:pt x="304800" y="916528"/>
                </a:cubicBezTo>
                <a:cubicBezTo>
                  <a:pt x="304800" y="721307"/>
                  <a:pt x="313547" y="751141"/>
                  <a:pt x="264160" y="652368"/>
                </a:cubicBezTo>
                <a:cubicBezTo>
                  <a:pt x="271173" y="568208"/>
                  <a:pt x="250709" y="449024"/>
                  <a:pt x="304800" y="367888"/>
                </a:cubicBezTo>
                <a:cubicBezTo>
                  <a:pt x="310113" y="359918"/>
                  <a:pt x="319807" y="355538"/>
                  <a:pt x="325120" y="347568"/>
                </a:cubicBezTo>
                <a:cubicBezTo>
                  <a:pt x="333521" y="334966"/>
                  <a:pt x="336353" y="319045"/>
                  <a:pt x="345440" y="306928"/>
                </a:cubicBezTo>
                <a:cubicBezTo>
                  <a:pt x="356935" y="291602"/>
                  <a:pt x="368945" y="274856"/>
                  <a:pt x="386080" y="266288"/>
                </a:cubicBezTo>
                <a:cubicBezTo>
                  <a:pt x="407252" y="255702"/>
                  <a:pt x="433742" y="247812"/>
                  <a:pt x="447040" y="225648"/>
                </a:cubicBezTo>
                <a:cubicBezTo>
                  <a:pt x="462625" y="199673"/>
                  <a:pt x="487680" y="144368"/>
                  <a:pt x="487680" y="144368"/>
                </a:cubicBezTo>
                <a:cubicBezTo>
                  <a:pt x="490581" y="129864"/>
                  <a:pt x="501496" y="28952"/>
                  <a:pt x="528320" y="2128"/>
                </a:cubicBezTo>
                <a:cubicBezTo>
                  <a:pt x="533109" y="-2661"/>
                  <a:pt x="541867" y="2128"/>
                  <a:pt x="548640" y="2128"/>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734663" y="1613107"/>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4998720" y="887307"/>
            <a:ext cx="557025" cy="93162"/>
          </a:xfrm>
          <a:custGeom>
            <a:avLst/>
            <a:gdLst>
              <a:gd name="connsiteX0" fmla="*/ 0 w 557025"/>
              <a:gd name="connsiteY0" fmla="*/ 60960 h 93162"/>
              <a:gd name="connsiteX1" fmla="*/ 121920 w 557025"/>
              <a:gd name="connsiteY1" fmla="*/ 40640 h 93162"/>
              <a:gd name="connsiteX2" fmla="*/ 162560 w 557025"/>
              <a:gd name="connsiteY2" fmla="*/ 20320 h 93162"/>
              <a:gd name="connsiteX3" fmla="*/ 243840 w 557025"/>
              <a:gd name="connsiteY3" fmla="*/ 0 h 93162"/>
              <a:gd name="connsiteX4" fmla="*/ 426720 w 557025"/>
              <a:gd name="connsiteY4" fmla="*/ 20320 h 93162"/>
              <a:gd name="connsiteX5" fmla="*/ 548640 w 557025"/>
              <a:gd name="connsiteY5" fmla="*/ 60960 h 93162"/>
              <a:gd name="connsiteX6" fmla="*/ 548640 w 557025"/>
              <a:gd name="connsiteY6" fmla="*/ 0 h 9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025" h="93162">
                <a:moveTo>
                  <a:pt x="0" y="60960"/>
                </a:moveTo>
                <a:cubicBezTo>
                  <a:pt x="40640" y="54187"/>
                  <a:pt x="81950" y="50633"/>
                  <a:pt x="121920" y="40640"/>
                </a:cubicBezTo>
                <a:cubicBezTo>
                  <a:pt x="136613" y="36967"/>
                  <a:pt x="148192" y="25109"/>
                  <a:pt x="162560" y="20320"/>
                </a:cubicBezTo>
                <a:cubicBezTo>
                  <a:pt x="189054" y="11489"/>
                  <a:pt x="216747" y="6773"/>
                  <a:pt x="243840" y="0"/>
                </a:cubicBezTo>
                <a:cubicBezTo>
                  <a:pt x="304800" y="6773"/>
                  <a:pt x="366576" y="8291"/>
                  <a:pt x="426720" y="20320"/>
                </a:cubicBezTo>
                <a:cubicBezTo>
                  <a:pt x="500333" y="35043"/>
                  <a:pt x="333549" y="146996"/>
                  <a:pt x="548640" y="60960"/>
                </a:cubicBezTo>
                <a:cubicBezTo>
                  <a:pt x="567507" y="53413"/>
                  <a:pt x="548640" y="20320"/>
                  <a:pt x="548640" y="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4686300" y="1934936"/>
            <a:ext cx="612321" cy="293914"/>
          </a:xfrm>
          <a:custGeom>
            <a:avLst/>
            <a:gdLst>
              <a:gd name="connsiteX0" fmla="*/ 0 w 612321"/>
              <a:gd name="connsiteY0" fmla="*/ 293914 h 293914"/>
              <a:gd name="connsiteX1" fmla="*/ 97971 w 612321"/>
              <a:gd name="connsiteY1" fmla="*/ 269421 h 293914"/>
              <a:gd name="connsiteX2" fmla="*/ 342900 w 612321"/>
              <a:gd name="connsiteY2" fmla="*/ 244928 h 293914"/>
              <a:gd name="connsiteX3" fmla="*/ 489857 w 612321"/>
              <a:gd name="connsiteY3" fmla="*/ 195943 h 293914"/>
              <a:gd name="connsiteX4" fmla="*/ 563336 w 612321"/>
              <a:gd name="connsiteY4" fmla="*/ 122464 h 293914"/>
              <a:gd name="connsiteX5" fmla="*/ 587829 w 612321"/>
              <a:gd name="connsiteY5" fmla="*/ 97971 h 293914"/>
              <a:gd name="connsiteX6" fmla="*/ 612321 w 612321"/>
              <a:gd name="connsiteY6" fmla="*/ 0 h 29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321" h="293914">
                <a:moveTo>
                  <a:pt x="0" y="293914"/>
                </a:moveTo>
                <a:cubicBezTo>
                  <a:pt x="32657" y="285750"/>
                  <a:pt x="64647" y="274182"/>
                  <a:pt x="97971" y="269421"/>
                </a:cubicBezTo>
                <a:cubicBezTo>
                  <a:pt x="179197" y="257817"/>
                  <a:pt x="262255" y="260049"/>
                  <a:pt x="342900" y="244928"/>
                </a:cubicBezTo>
                <a:cubicBezTo>
                  <a:pt x="393651" y="235412"/>
                  <a:pt x="489857" y="195943"/>
                  <a:pt x="489857" y="195943"/>
                </a:cubicBezTo>
                <a:lnTo>
                  <a:pt x="563336" y="122464"/>
                </a:lnTo>
                <a:lnTo>
                  <a:pt x="587829" y="97971"/>
                </a:lnTo>
                <a:lnTo>
                  <a:pt x="612321" y="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p:cNvGrpSpPr/>
          <p:nvPr/>
        </p:nvGrpSpPr>
        <p:grpSpPr>
          <a:xfrm>
            <a:off x="3608614" y="690879"/>
            <a:ext cx="1945519" cy="747803"/>
            <a:chOff x="3608614" y="690880"/>
            <a:chExt cx="1945519" cy="670560"/>
          </a:xfrm>
        </p:grpSpPr>
        <p:sp>
          <p:nvSpPr>
            <p:cNvPr id="35" name="Freeform 34"/>
            <p:cNvSpPr/>
            <p:nvPr/>
          </p:nvSpPr>
          <p:spPr>
            <a:xfrm>
              <a:off x="3608614" y="930729"/>
              <a:ext cx="553513" cy="367392"/>
            </a:xfrm>
            <a:custGeom>
              <a:avLst/>
              <a:gdLst>
                <a:gd name="connsiteX0" fmla="*/ 906236 w 906236"/>
                <a:gd name="connsiteY0" fmla="*/ 0 h 367392"/>
                <a:gd name="connsiteX1" fmla="*/ 318407 w 906236"/>
                <a:gd name="connsiteY1" fmla="*/ 24492 h 367392"/>
                <a:gd name="connsiteX2" fmla="*/ 293915 w 906236"/>
                <a:gd name="connsiteY2" fmla="*/ 48985 h 367392"/>
                <a:gd name="connsiteX3" fmla="*/ 244929 w 906236"/>
                <a:gd name="connsiteY3" fmla="*/ 73478 h 367392"/>
                <a:gd name="connsiteX4" fmla="*/ 195943 w 906236"/>
                <a:gd name="connsiteY4" fmla="*/ 122464 h 367392"/>
                <a:gd name="connsiteX5" fmla="*/ 146957 w 906236"/>
                <a:gd name="connsiteY5" fmla="*/ 293914 h 367392"/>
                <a:gd name="connsiteX6" fmla="*/ 97972 w 906236"/>
                <a:gd name="connsiteY6" fmla="*/ 342900 h 367392"/>
                <a:gd name="connsiteX7" fmla="*/ 73479 w 906236"/>
                <a:gd name="connsiteY7" fmla="*/ 367392 h 367392"/>
                <a:gd name="connsiteX8" fmla="*/ 0 w 906236"/>
                <a:gd name="connsiteY8" fmla="*/ 367392 h 36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236" h="367392">
                  <a:moveTo>
                    <a:pt x="906236" y="0"/>
                  </a:moveTo>
                  <a:cubicBezTo>
                    <a:pt x="710293" y="8164"/>
                    <a:pt x="513895" y="8853"/>
                    <a:pt x="318407" y="24492"/>
                  </a:cubicBezTo>
                  <a:cubicBezTo>
                    <a:pt x="306898" y="25413"/>
                    <a:pt x="303522" y="42580"/>
                    <a:pt x="293915" y="48985"/>
                  </a:cubicBezTo>
                  <a:cubicBezTo>
                    <a:pt x="278725" y="59112"/>
                    <a:pt x="259534" y="62524"/>
                    <a:pt x="244929" y="73478"/>
                  </a:cubicBezTo>
                  <a:cubicBezTo>
                    <a:pt x="226455" y="87333"/>
                    <a:pt x="195943" y="122464"/>
                    <a:pt x="195943" y="122464"/>
                  </a:cubicBezTo>
                  <a:cubicBezTo>
                    <a:pt x="179614" y="179614"/>
                    <a:pt x="171097" y="239600"/>
                    <a:pt x="146957" y="293914"/>
                  </a:cubicBezTo>
                  <a:cubicBezTo>
                    <a:pt x="137579" y="315016"/>
                    <a:pt x="114301" y="326571"/>
                    <a:pt x="97972" y="342900"/>
                  </a:cubicBezTo>
                  <a:cubicBezTo>
                    <a:pt x="89808" y="351064"/>
                    <a:pt x="85025" y="367392"/>
                    <a:pt x="73479" y="367392"/>
                  </a:cubicBezTo>
                  <a:lnTo>
                    <a:pt x="0" y="367392"/>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a:off x="4152053" y="690880"/>
              <a:ext cx="1402080" cy="670560"/>
            </a:xfrm>
            <a:custGeom>
              <a:avLst/>
              <a:gdLst>
                <a:gd name="connsiteX0" fmla="*/ 1402080 w 1402080"/>
                <a:gd name="connsiteY0" fmla="*/ 203200 h 670560"/>
                <a:gd name="connsiteX1" fmla="*/ 1280160 w 1402080"/>
                <a:gd name="connsiteY1" fmla="*/ 121920 h 670560"/>
                <a:gd name="connsiteX2" fmla="*/ 1198880 w 1402080"/>
                <a:gd name="connsiteY2" fmla="*/ 81280 h 670560"/>
                <a:gd name="connsiteX3" fmla="*/ 1158240 w 1402080"/>
                <a:gd name="connsiteY3" fmla="*/ 60960 h 670560"/>
                <a:gd name="connsiteX4" fmla="*/ 975360 w 1402080"/>
                <a:gd name="connsiteY4" fmla="*/ 0 h 670560"/>
                <a:gd name="connsiteX5" fmla="*/ 670560 w 1402080"/>
                <a:gd name="connsiteY5" fmla="*/ 40640 h 670560"/>
                <a:gd name="connsiteX6" fmla="*/ 650240 w 1402080"/>
                <a:gd name="connsiteY6" fmla="*/ 60960 h 670560"/>
                <a:gd name="connsiteX7" fmla="*/ 568960 w 1402080"/>
                <a:gd name="connsiteY7" fmla="*/ 182880 h 670560"/>
                <a:gd name="connsiteX8" fmla="*/ 528320 w 1402080"/>
                <a:gd name="connsiteY8" fmla="*/ 304800 h 670560"/>
                <a:gd name="connsiteX9" fmla="*/ 508000 w 1402080"/>
                <a:gd name="connsiteY9" fmla="*/ 365760 h 670560"/>
                <a:gd name="connsiteX10" fmla="*/ 467360 w 1402080"/>
                <a:gd name="connsiteY10" fmla="*/ 548640 h 670560"/>
                <a:gd name="connsiteX11" fmla="*/ 426720 w 1402080"/>
                <a:gd name="connsiteY11" fmla="*/ 589280 h 670560"/>
                <a:gd name="connsiteX12" fmla="*/ 365760 w 1402080"/>
                <a:gd name="connsiteY12" fmla="*/ 650240 h 670560"/>
                <a:gd name="connsiteX13" fmla="*/ 325120 w 1402080"/>
                <a:gd name="connsiteY13" fmla="*/ 670560 h 670560"/>
                <a:gd name="connsiteX14" fmla="*/ 223520 w 1402080"/>
                <a:gd name="connsiteY14" fmla="*/ 650240 h 670560"/>
                <a:gd name="connsiteX15" fmla="*/ 203200 w 1402080"/>
                <a:gd name="connsiteY15" fmla="*/ 609600 h 670560"/>
                <a:gd name="connsiteX16" fmla="*/ 162560 w 1402080"/>
                <a:gd name="connsiteY16" fmla="*/ 548640 h 670560"/>
                <a:gd name="connsiteX17" fmla="*/ 142240 w 1402080"/>
                <a:gd name="connsiteY17" fmla="*/ 508000 h 670560"/>
                <a:gd name="connsiteX18" fmla="*/ 101600 w 1402080"/>
                <a:gd name="connsiteY18" fmla="*/ 447040 h 670560"/>
                <a:gd name="connsiteX19" fmla="*/ 40640 w 1402080"/>
                <a:gd name="connsiteY19" fmla="*/ 264160 h 670560"/>
                <a:gd name="connsiteX20" fmla="*/ 0 w 1402080"/>
                <a:gd name="connsiteY20" fmla="*/ 24384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2080" h="670560">
                  <a:moveTo>
                    <a:pt x="1402080" y="203200"/>
                  </a:moveTo>
                  <a:cubicBezTo>
                    <a:pt x="1325974" y="127094"/>
                    <a:pt x="1368382" y="151327"/>
                    <a:pt x="1280160" y="121920"/>
                  </a:cubicBezTo>
                  <a:cubicBezTo>
                    <a:pt x="1241214" y="82974"/>
                    <a:pt x="1276710" y="112412"/>
                    <a:pt x="1198880" y="81280"/>
                  </a:cubicBezTo>
                  <a:cubicBezTo>
                    <a:pt x="1184818" y="75655"/>
                    <a:pt x="1172474" y="66136"/>
                    <a:pt x="1158240" y="60960"/>
                  </a:cubicBezTo>
                  <a:cubicBezTo>
                    <a:pt x="1097851" y="39000"/>
                    <a:pt x="975360" y="0"/>
                    <a:pt x="975360" y="0"/>
                  </a:cubicBezTo>
                  <a:cubicBezTo>
                    <a:pt x="873760" y="13547"/>
                    <a:pt x="771304" y="21751"/>
                    <a:pt x="670560" y="40640"/>
                  </a:cubicBezTo>
                  <a:cubicBezTo>
                    <a:pt x="661145" y="42405"/>
                    <a:pt x="655168" y="52746"/>
                    <a:pt x="650240" y="60960"/>
                  </a:cubicBezTo>
                  <a:cubicBezTo>
                    <a:pt x="576429" y="183979"/>
                    <a:pt x="646580" y="105260"/>
                    <a:pt x="568960" y="182880"/>
                  </a:cubicBezTo>
                  <a:lnTo>
                    <a:pt x="528320" y="304800"/>
                  </a:lnTo>
                  <a:cubicBezTo>
                    <a:pt x="521547" y="325120"/>
                    <a:pt x="511521" y="344632"/>
                    <a:pt x="508000" y="365760"/>
                  </a:cubicBezTo>
                  <a:cubicBezTo>
                    <a:pt x="503896" y="390381"/>
                    <a:pt x="490448" y="510161"/>
                    <a:pt x="467360" y="548640"/>
                  </a:cubicBezTo>
                  <a:cubicBezTo>
                    <a:pt x="457503" y="565068"/>
                    <a:pt x="440267" y="575733"/>
                    <a:pt x="426720" y="589280"/>
                  </a:cubicBezTo>
                  <a:lnTo>
                    <a:pt x="365760" y="650240"/>
                  </a:lnTo>
                  <a:lnTo>
                    <a:pt x="325120" y="670560"/>
                  </a:lnTo>
                  <a:cubicBezTo>
                    <a:pt x="291253" y="663787"/>
                    <a:pt x="254411" y="665686"/>
                    <a:pt x="223520" y="650240"/>
                  </a:cubicBezTo>
                  <a:cubicBezTo>
                    <a:pt x="209973" y="643467"/>
                    <a:pt x="210992" y="622587"/>
                    <a:pt x="203200" y="609600"/>
                  </a:cubicBezTo>
                  <a:cubicBezTo>
                    <a:pt x="190635" y="588659"/>
                    <a:pt x="175125" y="569581"/>
                    <a:pt x="162560" y="548640"/>
                  </a:cubicBezTo>
                  <a:cubicBezTo>
                    <a:pt x="154768" y="535653"/>
                    <a:pt x="150641" y="520602"/>
                    <a:pt x="142240" y="508000"/>
                  </a:cubicBezTo>
                  <a:cubicBezTo>
                    <a:pt x="80181" y="414911"/>
                    <a:pt x="175266" y="594372"/>
                    <a:pt x="101600" y="447040"/>
                  </a:cubicBezTo>
                  <a:cubicBezTo>
                    <a:pt x="78571" y="285835"/>
                    <a:pt x="115147" y="338667"/>
                    <a:pt x="40640" y="264160"/>
                  </a:cubicBezTo>
                  <a:cubicBezTo>
                    <a:pt x="15531" y="239051"/>
                    <a:pt x="29899" y="243840"/>
                    <a:pt x="0" y="24384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Oval 32"/>
          <p:cNvSpPr/>
          <p:nvPr/>
        </p:nvSpPr>
        <p:spPr>
          <a:xfrm>
            <a:off x="4823028" y="1050325"/>
            <a:ext cx="1175657" cy="11065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4870904" y="1097280"/>
            <a:ext cx="1272509" cy="1686560"/>
          </a:xfrm>
          <a:custGeom>
            <a:avLst/>
            <a:gdLst>
              <a:gd name="connsiteX0" fmla="*/ 419069 w 1272509"/>
              <a:gd name="connsiteY0" fmla="*/ 853440 h 1686560"/>
              <a:gd name="connsiteX1" fmla="*/ 337789 w 1272509"/>
              <a:gd name="connsiteY1" fmla="*/ 833120 h 1686560"/>
              <a:gd name="connsiteX2" fmla="*/ 297149 w 1272509"/>
              <a:gd name="connsiteY2" fmla="*/ 792480 h 1686560"/>
              <a:gd name="connsiteX3" fmla="*/ 114269 w 1272509"/>
              <a:gd name="connsiteY3" fmla="*/ 751840 h 1686560"/>
              <a:gd name="connsiteX4" fmla="*/ 134589 w 1272509"/>
              <a:gd name="connsiteY4" fmla="*/ 568960 h 1686560"/>
              <a:gd name="connsiteX5" fmla="*/ 154909 w 1272509"/>
              <a:gd name="connsiteY5" fmla="*/ 487680 h 1686560"/>
              <a:gd name="connsiteX6" fmla="*/ 175229 w 1272509"/>
              <a:gd name="connsiteY6" fmla="*/ 203200 h 1686560"/>
              <a:gd name="connsiteX7" fmla="*/ 256509 w 1272509"/>
              <a:gd name="connsiteY7" fmla="*/ 142240 h 1686560"/>
              <a:gd name="connsiteX8" fmla="*/ 276829 w 1272509"/>
              <a:gd name="connsiteY8" fmla="*/ 121920 h 1686560"/>
              <a:gd name="connsiteX9" fmla="*/ 358109 w 1272509"/>
              <a:gd name="connsiteY9" fmla="*/ 81280 h 1686560"/>
              <a:gd name="connsiteX10" fmla="*/ 419069 w 1272509"/>
              <a:gd name="connsiteY10" fmla="*/ 40640 h 1686560"/>
              <a:gd name="connsiteX11" fmla="*/ 439389 w 1272509"/>
              <a:gd name="connsiteY11" fmla="*/ 0 h 1686560"/>
              <a:gd name="connsiteX12" fmla="*/ 703549 w 1272509"/>
              <a:gd name="connsiteY12" fmla="*/ 40640 h 1686560"/>
              <a:gd name="connsiteX13" fmla="*/ 764509 w 1272509"/>
              <a:gd name="connsiteY13" fmla="*/ 81280 h 1686560"/>
              <a:gd name="connsiteX14" fmla="*/ 825469 w 1272509"/>
              <a:gd name="connsiteY14" fmla="*/ 162560 h 1686560"/>
              <a:gd name="connsiteX15" fmla="*/ 845789 w 1272509"/>
              <a:gd name="connsiteY15" fmla="*/ 345440 h 1686560"/>
              <a:gd name="connsiteX16" fmla="*/ 866109 w 1272509"/>
              <a:gd name="connsiteY16" fmla="*/ 406400 h 1686560"/>
              <a:gd name="connsiteX17" fmla="*/ 886429 w 1272509"/>
              <a:gd name="connsiteY17" fmla="*/ 447040 h 1686560"/>
              <a:gd name="connsiteX18" fmla="*/ 967709 w 1272509"/>
              <a:gd name="connsiteY18" fmla="*/ 508000 h 1686560"/>
              <a:gd name="connsiteX19" fmla="*/ 1109949 w 1272509"/>
              <a:gd name="connsiteY19" fmla="*/ 528320 h 1686560"/>
              <a:gd name="connsiteX20" fmla="*/ 1069309 w 1272509"/>
              <a:gd name="connsiteY20" fmla="*/ 873760 h 1686560"/>
              <a:gd name="connsiteX21" fmla="*/ 1048989 w 1272509"/>
              <a:gd name="connsiteY21" fmla="*/ 894080 h 1686560"/>
              <a:gd name="connsiteX22" fmla="*/ 988029 w 1272509"/>
              <a:gd name="connsiteY22" fmla="*/ 995680 h 1686560"/>
              <a:gd name="connsiteX23" fmla="*/ 967709 w 1272509"/>
              <a:gd name="connsiteY23" fmla="*/ 1056640 h 1686560"/>
              <a:gd name="connsiteX24" fmla="*/ 927069 w 1272509"/>
              <a:gd name="connsiteY24" fmla="*/ 1117600 h 1686560"/>
              <a:gd name="connsiteX25" fmla="*/ 906749 w 1272509"/>
              <a:gd name="connsiteY25" fmla="*/ 1463040 h 1686560"/>
              <a:gd name="connsiteX26" fmla="*/ 866109 w 1272509"/>
              <a:gd name="connsiteY26" fmla="*/ 1503680 h 1686560"/>
              <a:gd name="connsiteX27" fmla="*/ 845789 w 1272509"/>
              <a:gd name="connsiteY27" fmla="*/ 1524000 h 1686560"/>
              <a:gd name="connsiteX28" fmla="*/ 784829 w 1272509"/>
              <a:gd name="connsiteY28" fmla="*/ 1564640 h 1686560"/>
              <a:gd name="connsiteX29" fmla="*/ 744189 w 1272509"/>
              <a:gd name="connsiteY29" fmla="*/ 1605280 h 1686560"/>
              <a:gd name="connsiteX30" fmla="*/ 723869 w 1272509"/>
              <a:gd name="connsiteY30" fmla="*/ 1625600 h 1686560"/>
              <a:gd name="connsiteX31" fmla="*/ 561309 w 1272509"/>
              <a:gd name="connsiteY31" fmla="*/ 1686560 h 1686560"/>
              <a:gd name="connsiteX32" fmla="*/ 378429 w 1272509"/>
              <a:gd name="connsiteY32" fmla="*/ 1645920 h 1686560"/>
              <a:gd name="connsiteX33" fmla="*/ 337789 w 1272509"/>
              <a:gd name="connsiteY33" fmla="*/ 1605280 h 1686560"/>
              <a:gd name="connsiteX34" fmla="*/ 378429 w 1272509"/>
              <a:gd name="connsiteY34" fmla="*/ 1341120 h 1686560"/>
              <a:gd name="connsiteX35" fmla="*/ 419069 w 1272509"/>
              <a:gd name="connsiteY35" fmla="*/ 1320800 h 1686560"/>
              <a:gd name="connsiteX36" fmla="*/ 683229 w 1272509"/>
              <a:gd name="connsiteY36" fmla="*/ 1300480 h 1686560"/>
              <a:gd name="connsiteX37" fmla="*/ 622269 w 1272509"/>
              <a:gd name="connsiteY37" fmla="*/ 1097280 h 1686560"/>
              <a:gd name="connsiteX38" fmla="*/ 561309 w 1272509"/>
              <a:gd name="connsiteY38" fmla="*/ 1076960 h 1686560"/>
              <a:gd name="connsiteX39" fmla="*/ 134589 w 1272509"/>
              <a:gd name="connsiteY39" fmla="*/ 1097280 h 1686560"/>
              <a:gd name="connsiteX40" fmla="*/ 114269 w 1272509"/>
              <a:gd name="connsiteY40" fmla="*/ 1117600 h 1686560"/>
              <a:gd name="connsiteX41" fmla="*/ 175229 w 1272509"/>
              <a:gd name="connsiteY41" fmla="*/ 1402080 h 1686560"/>
              <a:gd name="connsiteX42" fmla="*/ 317469 w 1272509"/>
              <a:gd name="connsiteY42" fmla="*/ 1381760 h 1686560"/>
              <a:gd name="connsiteX43" fmla="*/ 398749 w 1272509"/>
              <a:gd name="connsiteY43" fmla="*/ 1320800 h 1686560"/>
              <a:gd name="connsiteX44" fmla="*/ 439389 w 1272509"/>
              <a:gd name="connsiteY44" fmla="*/ 1280160 h 1686560"/>
              <a:gd name="connsiteX45" fmla="*/ 459709 w 1272509"/>
              <a:gd name="connsiteY45" fmla="*/ 1259840 h 1686560"/>
              <a:gd name="connsiteX46" fmla="*/ 480029 w 1272509"/>
              <a:gd name="connsiteY46" fmla="*/ 1219200 h 1686560"/>
              <a:gd name="connsiteX47" fmla="*/ 540989 w 1272509"/>
              <a:gd name="connsiteY47" fmla="*/ 1178560 h 1686560"/>
              <a:gd name="connsiteX48" fmla="*/ 581629 w 1272509"/>
              <a:gd name="connsiteY48" fmla="*/ 1137920 h 1686560"/>
              <a:gd name="connsiteX49" fmla="*/ 622269 w 1272509"/>
              <a:gd name="connsiteY49" fmla="*/ 1097280 h 1686560"/>
              <a:gd name="connsiteX50" fmla="*/ 581629 w 1272509"/>
              <a:gd name="connsiteY50" fmla="*/ 833120 h 1686560"/>
              <a:gd name="connsiteX51" fmla="*/ 540989 w 1272509"/>
              <a:gd name="connsiteY51" fmla="*/ 792480 h 1686560"/>
              <a:gd name="connsiteX52" fmla="*/ 520669 w 1272509"/>
              <a:gd name="connsiteY52" fmla="*/ 772160 h 1686560"/>
              <a:gd name="connsiteX53" fmla="*/ 215869 w 1272509"/>
              <a:gd name="connsiteY53" fmla="*/ 792480 h 1686560"/>
              <a:gd name="connsiteX54" fmla="*/ 53309 w 1272509"/>
              <a:gd name="connsiteY54" fmla="*/ 792480 h 1686560"/>
              <a:gd name="connsiteX55" fmla="*/ 53309 w 1272509"/>
              <a:gd name="connsiteY55" fmla="*/ 467360 h 1686560"/>
              <a:gd name="connsiteX56" fmla="*/ 73629 w 1272509"/>
              <a:gd name="connsiteY56" fmla="*/ 406400 h 1686560"/>
              <a:gd name="connsiteX57" fmla="*/ 93949 w 1272509"/>
              <a:gd name="connsiteY57" fmla="*/ 304800 h 1686560"/>
              <a:gd name="connsiteX58" fmla="*/ 114269 w 1272509"/>
              <a:gd name="connsiteY58" fmla="*/ 284480 h 1686560"/>
              <a:gd name="connsiteX59" fmla="*/ 154909 w 1272509"/>
              <a:gd name="connsiteY59" fmla="*/ 203200 h 1686560"/>
              <a:gd name="connsiteX60" fmla="*/ 215869 w 1272509"/>
              <a:gd name="connsiteY60" fmla="*/ 121920 h 1686560"/>
              <a:gd name="connsiteX61" fmla="*/ 276829 w 1272509"/>
              <a:gd name="connsiteY61" fmla="*/ 81280 h 1686560"/>
              <a:gd name="connsiteX62" fmla="*/ 378429 w 1272509"/>
              <a:gd name="connsiteY62" fmla="*/ 40640 h 1686560"/>
              <a:gd name="connsiteX63" fmla="*/ 662909 w 1272509"/>
              <a:gd name="connsiteY63" fmla="*/ 60960 h 1686560"/>
              <a:gd name="connsiteX64" fmla="*/ 622269 w 1272509"/>
              <a:gd name="connsiteY64" fmla="*/ 182880 h 1686560"/>
              <a:gd name="connsiteX65" fmla="*/ 581629 w 1272509"/>
              <a:gd name="connsiteY65" fmla="*/ 203200 h 1686560"/>
              <a:gd name="connsiteX66" fmla="*/ 520669 w 1272509"/>
              <a:gd name="connsiteY66" fmla="*/ 284480 h 1686560"/>
              <a:gd name="connsiteX67" fmla="*/ 500349 w 1272509"/>
              <a:gd name="connsiteY67" fmla="*/ 304800 h 1686560"/>
              <a:gd name="connsiteX68" fmla="*/ 480029 w 1272509"/>
              <a:gd name="connsiteY68" fmla="*/ 325120 h 1686560"/>
              <a:gd name="connsiteX69" fmla="*/ 500349 w 1272509"/>
              <a:gd name="connsiteY69" fmla="*/ 467360 h 1686560"/>
              <a:gd name="connsiteX70" fmla="*/ 540989 w 1272509"/>
              <a:gd name="connsiteY70" fmla="*/ 508000 h 1686560"/>
              <a:gd name="connsiteX71" fmla="*/ 764509 w 1272509"/>
              <a:gd name="connsiteY71" fmla="*/ 487680 h 1686560"/>
              <a:gd name="connsiteX72" fmla="*/ 784829 w 1272509"/>
              <a:gd name="connsiteY72" fmla="*/ 467360 h 1686560"/>
              <a:gd name="connsiteX73" fmla="*/ 825469 w 1272509"/>
              <a:gd name="connsiteY73" fmla="*/ 447040 h 1686560"/>
              <a:gd name="connsiteX74" fmla="*/ 845789 w 1272509"/>
              <a:gd name="connsiteY74" fmla="*/ 406400 h 1686560"/>
              <a:gd name="connsiteX75" fmla="*/ 906749 w 1272509"/>
              <a:gd name="connsiteY75" fmla="*/ 345440 h 1686560"/>
              <a:gd name="connsiteX76" fmla="*/ 947389 w 1272509"/>
              <a:gd name="connsiteY76" fmla="*/ 304800 h 1686560"/>
              <a:gd name="connsiteX77" fmla="*/ 967709 w 1272509"/>
              <a:gd name="connsiteY77" fmla="*/ 284480 h 1686560"/>
              <a:gd name="connsiteX78" fmla="*/ 1150589 w 1272509"/>
              <a:gd name="connsiteY78" fmla="*/ 304800 h 1686560"/>
              <a:gd name="connsiteX79" fmla="*/ 1170909 w 1272509"/>
              <a:gd name="connsiteY79" fmla="*/ 325120 h 1686560"/>
              <a:gd name="connsiteX80" fmla="*/ 1231869 w 1272509"/>
              <a:gd name="connsiteY80" fmla="*/ 467360 h 1686560"/>
              <a:gd name="connsiteX81" fmla="*/ 1272509 w 1272509"/>
              <a:gd name="connsiteY81" fmla="*/ 629920 h 1686560"/>
              <a:gd name="connsiteX82" fmla="*/ 1252189 w 1272509"/>
              <a:gd name="connsiteY82" fmla="*/ 995680 h 1686560"/>
              <a:gd name="connsiteX83" fmla="*/ 1191229 w 1272509"/>
              <a:gd name="connsiteY83" fmla="*/ 1056640 h 1686560"/>
              <a:gd name="connsiteX84" fmla="*/ 1069309 w 1272509"/>
              <a:gd name="connsiteY84" fmla="*/ 1097280 h 1686560"/>
              <a:gd name="connsiteX85" fmla="*/ 744189 w 1272509"/>
              <a:gd name="connsiteY85" fmla="*/ 1076960 h 1686560"/>
              <a:gd name="connsiteX86" fmla="*/ 723869 w 1272509"/>
              <a:gd name="connsiteY86" fmla="*/ 894080 h 1686560"/>
              <a:gd name="connsiteX87" fmla="*/ 703549 w 1272509"/>
              <a:gd name="connsiteY87" fmla="*/ 853440 h 1686560"/>
              <a:gd name="connsiteX88" fmla="*/ 662909 w 1272509"/>
              <a:gd name="connsiteY88" fmla="*/ 812800 h 1686560"/>
              <a:gd name="connsiteX89" fmla="*/ 642589 w 1272509"/>
              <a:gd name="connsiteY89" fmla="*/ 792480 h 1686560"/>
              <a:gd name="connsiteX90" fmla="*/ 622269 w 1272509"/>
              <a:gd name="connsiteY90" fmla="*/ 772160 h 1686560"/>
              <a:gd name="connsiteX91" fmla="*/ 540989 w 1272509"/>
              <a:gd name="connsiteY91" fmla="*/ 731520 h 168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72509" h="1686560">
                <a:moveTo>
                  <a:pt x="419069" y="853440"/>
                </a:moveTo>
                <a:cubicBezTo>
                  <a:pt x="391976" y="846667"/>
                  <a:pt x="362768" y="845609"/>
                  <a:pt x="337789" y="833120"/>
                </a:cubicBezTo>
                <a:cubicBezTo>
                  <a:pt x="320654" y="824552"/>
                  <a:pt x="316046" y="795630"/>
                  <a:pt x="297149" y="792480"/>
                </a:cubicBezTo>
                <a:cubicBezTo>
                  <a:pt x="154101" y="768639"/>
                  <a:pt x="214315" y="785189"/>
                  <a:pt x="114269" y="751840"/>
                </a:cubicBezTo>
                <a:cubicBezTo>
                  <a:pt x="121042" y="690880"/>
                  <a:pt x="125263" y="629582"/>
                  <a:pt x="134589" y="568960"/>
                </a:cubicBezTo>
                <a:cubicBezTo>
                  <a:pt x="138836" y="541358"/>
                  <a:pt x="151825" y="515436"/>
                  <a:pt x="154909" y="487680"/>
                </a:cubicBezTo>
                <a:cubicBezTo>
                  <a:pt x="165408" y="393193"/>
                  <a:pt x="157709" y="296640"/>
                  <a:pt x="175229" y="203200"/>
                </a:cubicBezTo>
                <a:cubicBezTo>
                  <a:pt x="181507" y="169718"/>
                  <a:pt x="234366" y="157002"/>
                  <a:pt x="256509" y="142240"/>
                </a:cubicBezTo>
                <a:cubicBezTo>
                  <a:pt x="264479" y="136927"/>
                  <a:pt x="268615" y="126848"/>
                  <a:pt x="276829" y="121920"/>
                </a:cubicBezTo>
                <a:cubicBezTo>
                  <a:pt x="302804" y="106335"/>
                  <a:pt x="336690" y="102699"/>
                  <a:pt x="358109" y="81280"/>
                </a:cubicBezTo>
                <a:cubicBezTo>
                  <a:pt x="389139" y="50250"/>
                  <a:pt x="369861" y="65244"/>
                  <a:pt x="419069" y="40640"/>
                </a:cubicBezTo>
                <a:cubicBezTo>
                  <a:pt x="425842" y="27093"/>
                  <a:pt x="424243" y="0"/>
                  <a:pt x="439389" y="0"/>
                </a:cubicBezTo>
                <a:cubicBezTo>
                  <a:pt x="528478" y="0"/>
                  <a:pt x="616190" y="23168"/>
                  <a:pt x="703549" y="40640"/>
                </a:cubicBezTo>
                <a:cubicBezTo>
                  <a:pt x="722531" y="44436"/>
                  <a:pt x="752596" y="63410"/>
                  <a:pt x="764509" y="81280"/>
                </a:cubicBezTo>
                <a:cubicBezTo>
                  <a:pt x="822284" y="167943"/>
                  <a:pt x="737579" y="74670"/>
                  <a:pt x="825469" y="162560"/>
                </a:cubicBezTo>
                <a:cubicBezTo>
                  <a:pt x="832242" y="223520"/>
                  <a:pt x="835706" y="284939"/>
                  <a:pt x="845789" y="345440"/>
                </a:cubicBezTo>
                <a:cubicBezTo>
                  <a:pt x="849310" y="366568"/>
                  <a:pt x="858154" y="386513"/>
                  <a:pt x="866109" y="406400"/>
                </a:cubicBezTo>
                <a:cubicBezTo>
                  <a:pt x="871734" y="420462"/>
                  <a:pt x="877342" y="434923"/>
                  <a:pt x="886429" y="447040"/>
                </a:cubicBezTo>
                <a:cubicBezTo>
                  <a:pt x="904104" y="470606"/>
                  <a:pt x="936556" y="501077"/>
                  <a:pt x="967709" y="508000"/>
                </a:cubicBezTo>
                <a:cubicBezTo>
                  <a:pt x="1014463" y="518390"/>
                  <a:pt x="1062536" y="521547"/>
                  <a:pt x="1109949" y="528320"/>
                </a:cubicBezTo>
                <a:cubicBezTo>
                  <a:pt x="1105020" y="602250"/>
                  <a:pt x="1132728" y="778632"/>
                  <a:pt x="1069309" y="873760"/>
                </a:cubicBezTo>
                <a:cubicBezTo>
                  <a:pt x="1063996" y="881730"/>
                  <a:pt x="1055762" y="887307"/>
                  <a:pt x="1048989" y="894080"/>
                </a:cubicBezTo>
                <a:cubicBezTo>
                  <a:pt x="991426" y="1066770"/>
                  <a:pt x="1071707" y="856216"/>
                  <a:pt x="988029" y="995680"/>
                </a:cubicBezTo>
                <a:cubicBezTo>
                  <a:pt x="977009" y="1014047"/>
                  <a:pt x="975664" y="1036753"/>
                  <a:pt x="967709" y="1056640"/>
                </a:cubicBezTo>
                <a:cubicBezTo>
                  <a:pt x="951306" y="1097646"/>
                  <a:pt x="952912" y="1091757"/>
                  <a:pt x="927069" y="1117600"/>
                </a:cubicBezTo>
                <a:cubicBezTo>
                  <a:pt x="920296" y="1232747"/>
                  <a:pt x="924739" y="1349106"/>
                  <a:pt x="906749" y="1463040"/>
                </a:cubicBezTo>
                <a:cubicBezTo>
                  <a:pt x="903761" y="1481963"/>
                  <a:pt x="879656" y="1490133"/>
                  <a:pt x="866109" y="1503680"/>
                </a:cubicBezTo>
                <a:lnTo>
                  <a:pt x="845789" y="1524000"/>
                </a:lnTo>
                <a:cubicBezTo>
                  <a:pt x="783638" y="1586151"/>
                  <a:pt x="883244" y="1490829"/>
                  <a:pt x="784829" y="1564640"/>
                </a:cubicBezTo>
                <a:cubicBezTo>
                  <a:pt x="769503" y="1576135"/>
                  <a:pt x="757736" y="1591733"/>
                  <a:pt x="744189" y="1605280"/>
                </a:cubicBezTo>
                <a:cubicBezTo>
                  <a:pt x="737416" y="1612053"/>
                  <a:pt x="733162" y="1623277"/>
                  <a:pt x="723869" y="1625600"/>
                </a:cubicBezTo>
                <a:cubicBezTo>
                  <a:pt x="613202" y="1653267"/>
                  <a:pt x="667568" y="1633431"/>
                  <a:pt x="561309" y="1686560"/>
                </a:cubicBezTo>
                <a:cubicBezTo>
                  <a:pt x="500349" y="1673013"/>
                  <a:pt x="437116" y="1667261"/>
                  <a:pt x="378429" y="1645920"/>
                </a:cubicBezTo>
                <a:cubicBezTo>
                  <a:pt x="360425" y="1639373"/>
                  <a:pt x="337789" y="1605280"/>
                  <a:pt x="337789" y="1605280"/>
                </a:cubicBezTo>
                <a:cubicBezTo>
                  <a:pt x="339373" y="1586277"/>
                  <a:pt x="302730" y="1391586"/>
                  <a:pt x="378429" y="1341120"/>
                </a:cubicBezTo>
                <a:cubicBezTo>
                  <a:pt x="391031" y="1332719"/>
                  <a:pt x="404056" y="1322802"/>
                  <a:pt x="419069" y="1320800"/>
                </a:cubicBezTo>
                <a:cubicBezTo>
                  <a:pt x="506608" y="1309128"/>
                  <a:pt x="595176" y="1307253"/>
                  <a:pt x="683229" y="1300480"/>
                </a:cubicBezTo>
                <a:cubicBezTo>
                  <a:pt x="665733" y="1143020"/>
                  <a:pt x="716658" y="1135036"/>
                  <a:pt x="622269" y="1097280"/>
                </a:cubicBezTo>
                <a:cubicBezTo>
                  <a:pt x="602382" y="1089325"/>
                  <a:pt x="581629" y="1083733"/>
                  <a:pt x="561309" y="1076960"/>
                </a:cubicBezTo>
                <a:cubicBezTo>
                  <a:pt x="419069" y="1083733"/>
                  <a:pt x="276405" y="1084388"/>
                  <a:pt x="134589" y="1097280"/>
                </a:cubicBezTo>
                <a:cubicBezTo>
                  <a:pt x="125049" y="1098147"/>
                  <a:pt x="114269" y="1108021"/>
                  <a:pt x="114269" y="1117600"/>
                </a:cubicBezTo>
                <a:cubicBezTo>
                  <a:pt x="114269" y="1386120"/>
                  <a:pt x="59283" y="1344107"/>
                  <a:pt x="175229" y="1402080"/>
                </a:cubicBezTo>
                <a:cubicBezTo>
                  <a:pt x="222642" y="1395307"/>
                  <a:pt x="270715" y="1392150"/>
                  <a:pt x="317469" y="1381760"/>
                </a:cubicBezTo>
                <a:cubicBezTo>
                  <a:pt x="354610" y="1373506"/>
                  <a:pt x="373500" y="1346049"/>
                  <a:pt x="398749" y="1320800"/>
                </a:cubicBezTo>
                <a:lnTo>
                  <a:pt x="439389" y="1280160"/>
                </a:lnTo>
                <a:cubicBezTo>
                  <a:pt x="446162" y="1273387"/>
                  <a:pt x="455425" y="1268408"/>
                  <a:pt x="459709" y="1259840"/>
                </a:cubicBezTo>
                <a:cubicBezTo>
                  <a:pt x="466482" y="1246293"/>
                  <a:pt x="471628" y="1231802"/>
                  <a:pt x="480029" y="1219200"/>
                </a:cubicBezTo>
                <a:cubicBezTo>
                  <a:pt x="500746" y="1188124"/>
                  <a:pt x="508087" y="1203237"/>
                  <a:pt x="540989" y="1178560"/>
                </a:cubicBezTo>
                <a:cubicBezTo>
                  <a:pt x="556315" y="1167065"/>
                  <a:pt x="568082" y="1151467"/>
                  <a:pt x="581629" y="1137920"/>
                </a:cubicBezTo>
                <a:lnTo>
                  <a:pt x="622269" y="1097280"/>
                </a:lnTo>
                <a:cubicBezTo>
                  <a:pt x="608722" y="1009227"/>
                  <a:pt x="604584" y="919201"/>
                  <a:pt x="581629" y="833120"/>
                </a:cubicBezTo>
                <a:cubicBezTo>
                  <a:pt x="576693" y="814609"/>
                  <a:pt x="554536" y="806027"/>
                  <a:pt x="540989" y="792480"/>
                </a:cubicBezTo>
                <a:lnTo>
                  <a:pt x="520669" y="772160"/>
                </a:lnTo>
                <a:cubicBezTo>
                  <a:pt x="419069" y="778933"/>
                  <a:pt x="317135" y="781820"/>
                  <a:pt x="215869" y="792480"/>
                </a:cubicBezTo>
                <a:cubicBezTo>
                  <a:pt x="63344" y="808535"/>
                  <a:pt x="205834" y="830611"/>
                  <a:pt x="53309" y="792480"/>
                </a:cubicBezTo>
                <a:cubicBezTo>
                  <a:pt x="-34673" y="660507"/>
                  <a:pt x="1383" y="744299"/>
                  <a:pt x="53309" y="467360"/>
                </a:cubicBezTo>
                <a:cubicBezTo>
                  <a:pt x="57256" y="446308"/>
                  <a:pt x="68434" y="427180"/>
                  <a:pt x="73629" y="406400"/>
                </a:cubicBezTo>
                <a:cubicBezTo>
                  <a:pt x="82006" y="372894"/>
                  <a:pt x="83027" y="337565"/>
                  <a:pt x="93949" y="304800"/>
                </a:cubicBezTo>
                <a:cubicBezTo>
                  <a:pt x="96978" y="295713"/>
                  <a:pt x="109341" y="292694"/>
                  <a:pt x="114269" y="284480"/>
                </a:cubicBezTo>
                <a:cubicBezTo>
                  <a:pt x="129854" y="258505"/>
                  <a:pt x="141362" y="230293"/>
                  <a:pt x="154909" y="203200"/>
                </a:cubicBezTo>
                <a:cubicBezTo>
                  <a:pt x="170265" y="172488"/>
                  <a:pt x="181636" y="139037"/>
                  <a:pt x="215869" y="121920"/>
                </a:cubicBezTo>
                <a:cubicBezTo>
                  <a:pt x="363201" y="48254"/>
                  <a:pt x="183740" y="143339"/>
                  <a:pt x="276829" y="81280"/>
                </a:cubicBezTo>
                <a:cubicBezTo>
                  <a:pt x="306728" y="61347"/>
                  <a:pt x="345384" y="51655"/>
                  <a:pt x="378429" y="40640"/>
                </a:cubicBezTo>
                <a:cubicBezTo>
                  <a:pt x="473256" y="47413"/>
                  <a:pt x="576591" y="21121"/>
                  <a:pt x="662909" y="60960"/>
                </a:cubicBezTo>
                <a:cubicBezTo>
                  <a:pt x="700510" y="78314"/>
                  <a:pt x="650425" y="164109"/>
                  <a:pt x="622269" y="182880"/>
                </a:cubicBezTo>
                <a:cubicBezTo>
                  <a:pt x="609667" y="191281"/>
                  <a:pt x="595176" y="196427"/>
                  <a:pt x="581629" y="203200"/>
                </a:cubicBezTo>
                <a:cubicBezTo>
                  <a:pt x="552741" y="260975"/>
                  <a:pt x="572019" y="233130"/>
                  <a:pt x="520669" y="284480"/>
                </a:cubicBezTo>
                <a:lnTo>
                  <a:pt x="500349" y="304800"/>
                </a:lnTo>
                <a:lnTo>
                  <a:pt x="480029" y="325120"/>
                </a:lnTo>
                <a:cubicBezTo>
                  <a:pt x="486802" y="372533"/>
                  <a:pt x="485203" y="421923"/>
                  <a:pt x="500349" y="467360"/>
                </a:cubicBezTo>
                <a:cubicBezTo>
                  <a:pt x="506407" y="485535"/>
                  <a:pt x="540989" y="508000"/>
                  <a:pt x="540989" y="508000"/>
                </a:cubicBezTo>
                <a:cubicBezTo>
                  <a:pt x="615496" y="501227"/>
                  <a:pt x="690713" y="499979"/>
                  <a:pt x="764509" y="487680"/>
                </a:cubicBezTo>
                <a:cubicBezTo>
                  <a:pt x="773958" y="486105"/>
                  <a:pt x="776859" y="472673"/>
                  <a:pt x="784829" y="467360"/>
                </a:cubicBezTo>
                <a:cubicBezTo>
                  <a:pt x="797431" y="458959"/>
                  <a:pt x="811922" y="453813"/>
                  <a:pt x="825469" y="447040"/>
                </a:cubicBezTo>
                <a:cubicBezTo>
                  <a:pt x="832242" y="433493"/>
                  <a:pt x="836702" y="418517"/>
                  <a:pt x="845789" y="406400"/>
                </a:cubicBezTo>
                <a:lnTo>
                  <a:pt x="906749" y="345440"/>
                </a:lnTo>
                <a:lnTo>
                  <a:pt x="947389" y="304800"/>
                </a:lnTo>
                <a:lnTo>
                  <a:pt x="967709" y="284480"/>
                </a:lnTo>
                <a:cubicBezTo>
                  <a:pt x="1028669" y="291253"/>
                  <a:pt x="1090445" y="292771"/>
                  <a:pt x="1150589" y="304800"/>
                </a:cubicBezTo>
                <a:cubicBezTo>
                  <a:pt x="1159982" y="306679"/>
                  <a:pt x="1166625" y="316552"/>
                  <a:pt x="1170909" y="325120"/>
                </a:cubicBezTo>
                <a:cubicBezTo>
                  <a:pt x="1193978" y="371258"/>
                  <a:pt x="1215557" y="418423"/>
                  <a:pt x="1231869" y="467360"/>
                </a:cubicBezTo>
                <a:cubicBezTo>
                  <a:pt x="1249532" y="520348"/>
                  <a:pt x="1272509" y="629920"/>
                  <a:pt x="1272509" y="629920"/>
                </a:cubicBezTo>
                <a:cubicBezTo>
                  <a:pt x="1265736" y="751840"/>
                  <a:pt x="1275037" y="875729"/>
                  <a:pt x="1252189" y="995680"/>
                </a:cubicBezTo>
                <a:cubicBezTo>
                  <a:pt x="1246812" y="1023909"/>
                  <a:pt x="1211549" y="1036320"/>
                  <a:pt x="1191229" y="1056640"/>
                </a:cubicBezTo>
                <a:cubicBezTo>
                  <a:pt x="1146487" y="1101382"/>
                  <a:pt x="1180302" y="1075081"/>
                  <a:pt x="1069309" y="1097280"/>
                </a:cubicBezTo>
                <a:cubicBezTo>
                  <a:pt x="960936" y="1090507"/>
                  <a:pt x="837782" y="1132015"/>
                  <a:pt x="744189" y="1076960"/>
                </a:cubicBezTo>
                <a:cubicBezTo>
                  <a:pt x="691322" y="1045862"/>
                  <a:pt x="734841" y="954426"/>
                  <a:pt x="723869" y="894080"/>
                </a:cubicBezTo>
                <a:cubicBezTo>
                  <a:pt x="721160" y="879179"/>
                  <a:pt x="712636" y="865557"/>
                  <a:pt x="703549" y="853440"/>
                </a:cubicBezTo>
                <a:cubicBezTo>
                  <a:pt x="692054" y="838114"/>
                  <a:pt x="676456" y="826347"/>
                  <a:pt x="662909" y="812800"/>
                </a:cubicBezTo>
                <a:lnTo>
                  <a:pt x="642589" y="792480"/>
                </a:lnTo>
                <a:cubicBezTo>
                  <a:pt x="635816" y="785707"/>
                  <a:pt x="630837" y="776444"/>
                  <a:pt x="622269" y="772160"/>
                </a:cubicBezTo>
                <a:lnTo>
                  <a:pt x="540989" y="731520"/>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rotWithShape="1">
          <a:blip r:embed="rId4"/>
          <a:srcRect l="74465" t="1077" r="18438" b="83840"/>
          <a:stretch/>
        </p:blipFill>
        <p:spPr>
          <a:xfrm>
            <a:off x="5114844" y="1299444"/>
            <a:ext cx="599356" cy="691563"/>
          </a:xfrm>
          <a:prstGeom prst="rect">
            <a:avLst/>
          </a:prstGeom>
        </p:spPr>
      </p:pic>
    </p:spTree>
    <p:extLst>
      <p:ext uri="{BB962C8B-B14F-4D97-AF65-F5344CB8AC3E}">
        <p14:creationId xmlns:p14="http://schemas.microsoft.com/office/powerpoint/2010/main" val="12391058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218563" y="2086311"/>
            <a:ext cx="3507926" cy="13258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501273" y="1033836"/>
            <a:ext cx="8139951" cy="5486400"/>
          </a:xfrm>
          <a:prstGeom prst="rect">
            <a:avLst/>
          </a:prstGeom>
        </p:spPr>
      </p:pic>
      <p:sp>
        <p:nvSpPr>
          <p:cNvPr id="3" name="Rectangle 2"/>
          <p:cNvSpPr/>
          <p:nvPr/>
        </p:nvSpPr>
        <p:spPr>
          <a:xfrm>
            <a:off x="0" y="6520236"/>
            <a:ext cx="9144000" cy="369332"/>
          </a:xfrm>
          <a:prstGeom prst="rect">
            <a:avLst/>
          </a:prstGeom>
        </p:spPr>
        <p:txBody>
          <a:bodyPr wrap="square">
            <a:spAutoFit/>
          </a:bodyPr>
          <a:lstStyle/>
          <a:p>
            <a:r>
              <a:rPr lang="en-US" dirty="0"/>
              <a:t>http://</a:t>
            </a:r>
            <a:r>
              <a:rPr lang="en-US" dirty="0" err="1"/>
              <a:t>upload.wikimedia.org</a:t>
            </a:r>
            <a:r>
              <a:rPr lang="en-US" dirty="0"/>
              <a:t>/</a:t>
            </a:r>
            <a:r>
              <a:rPr lang="en-US" dirty="0" err="1"/>
              <a:t>wikipedia</a:t>
            </a:r>
            <a:r>
              <a:rPr lang="en-US" dirty="0"/>
              <a:t>/en/5/5e/</a:t>
            </a:r>
            <a:r>
              <a:rPr lang="en-US" dirty="0" err="1"/>
              <a:t>Place_Cell_Spiking_Activity_Example.png</a:t>
            </a:r>
            <a:endParaRPr lang="en-US" dirty="0"/>
          </a:p>
        </p:txBody>
      </p:sp>
      <p:sp>
        <p:nvSpPr>
          <p:cNvPr id="4" name="TextBox 3"/>
          <p:cNvSpPr txBox="1"/>
          <p:nvPr/>
        </p:nvSpPr>
        <p:spPr>
          <a:xfrm>
            <a:off x="183799" y="-41476"/>
            <a:ext cx="8960201" cy="1569660"/>
          </a:xfrm>
          <a:prstGeom prst="rect">
            <a:avLst/>
          </a:prstGeom>
          <a:noFill/>
        </p:spPr>
        <p:txBody>
          <a:bodyPr wrap="square" rtlCol="0">
            <a:spAutoFit/>
          </a:bodyPr>
          <a:lstStyle/>
          <a:p>
            <a:r>
              <a:rPr lang="en-US" sz="3200" dirty="0" smtClean="0"/>
              <a:t>How can the brain understand the spatial environment based only on action potentials (spikes) of place cells?</a:t>
            </a:r>
          </a:p>
        </p:txBody>
      </p:sp>
      <p:grpSp>
        <p:nvGrpSpPr>
          <p:cNvPr id="11" name="Group 10"/>
          <p:cNvGrpSpPr/>
          <p:nvPr/>
        </p:nvGrpSpPr>
        <p:grpSpPr>
          <a:xfrm>
            <a:off x="4384842" y="2172512"/>
            <a:ext cx="1276090" cy="272128"/>
            <a:chOff x="7303061" y="5422928"/>
            <a:chExt cx="1276090" cy="272128"/>
          </a:xfrm>
        </p:grpSpPr>
        <p:cxnSp>
          <p:nvCxnSpPr>
            <p:cNvPr id="5" name="Straight Connector 4"/>
            <p:cNvCxnSpPr/>
            <p:nvPr/>
          </p:nvCxnSpPr>
          <p:spPr>
            <a:xfrm>
              <a:off x="7303061" y="5422928"/>
              <a:ext cx="0" cy="272128"/>
            </a:xfrm>
            <a:prstGeom prst="line">
              <a:avLst/>
            </a:prstGeom>
            <a:ln>
              <a:solidFill>
                <a:srgbClr val="BB37B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486899" y="5422928"/>
              <a:ext cx="0" cy="272128"/>
            </a:xfrm>
            <a:prstGeom prst="line">
              <a:avLst/>
            </a:prstGeom>
            <a:ln>
              <a:solidFill>
                <a:srgbClr val="BB37B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610255" y="5422928"/>
              <a:ext cx="0" cy="272128"/>
            </a:xfrm>
            <a:prstGeom prst="line">
              <a:avLst/>
            </a:prstGeom>
            <a:ln>
              <a:solidFill>
                <a:srgbClr val="BB37B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760261" y="5422928"/>
              <a:ext cx="0" cy="272128"/>
            </a:xfrm>
            <a:prstGeom prst="line">
              <a:avLst/>
            </a:prstGeom>
            <a:ln>
              <a:solidFill>
                <a:srgbClr val="BB37B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8184826" y="5422928"/>
              <a:ext cx="0" cy="272128"/>
            </a:xfrm>
            <a:prstGeom prst="line">
              <a:avLst/>
            </a:prstGeom>
            <a:ln>
              <a:solidFill>
                <a:srgbClr val="BB37B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579151" y="5422928"/>
              <a:ext cx="0" cy="272128"/>
            </a:xfrm>
            <a:prstGeom prst="line">
              <a:avLst/>
            </a:prstGeom>
            <a:ln>
              <a:solidFill>
                <a:srgbClr val="BB37B0"/>
              </a:solidFill>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5330636" y="2597040"/>
            <a:ext cx="1276090" cy="272128"/>
            <a:chOff x="7303061" y="5422928"/>
            <a:chExt cx="1276090" cy="272128"/>
          </a:xfrm>
        </p:grpSpPr>
        <p:cxnSp>
          <p:nvCxnSpPr>
            <p:cNvPr id="14" name="Straight Connector 13"/>
            <p:cNvCxnSpPr/>
            <p:nvPr/>
          </p:nvCxnSpPr>
          <p:spPr>
            <a:xfrm>
              <a:off x="7303061" y="5422928"/>
              <a:ext cx="0" cy="27212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486899" y="5422928"/>
              <a:ext cx="0" cy="27212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610255" y="5422928"/>
              <a:ext cx="0" cy="27212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002181" y="5422928"/>
              <a:ext cx="0" cy="27212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184826" y="5422928"/>
              <a:ext cx="0" cy="27212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8579151" y="5422928"/>
              <a:ext cx="0" cy="27212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77277" y="3066924"/>
            <a:ext cx="1276090" cy="272128"/>
            <a:chOff x="7303061" y="5422928"/>
            <a:chExt cx="1276090" cy="272128"/>
          </a:xfrm>
        </p:grpSpPr>
        <p:cxnSp>
          <p:nvCxnSpPr>
            <p:cNvPr id="21" name="Straight Connector 20"/>
            <p:cNvCxnSpPr/>
            <p:nvPr/>
          </p:nvCxnSpPr>
          <p:spPr>
            <a:xfrm>
              <a:off x="7303061" y="5422928"/>
              <a:ext cx="0" cy="272128"/>
            </a:xfrm>
            <a:prstGeom prst="line">
              <a:avLst/>
            </a:prstGeom>
            <a:ln>
              <a:solidFill>
                <a:srgbClr val="91FAFF"/>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409237" y="5422928"/>
              <a:ext cx="0" cy="272128"/>
            </a:xfrm>
            <a:prstGeom prst="line">
              <a:avLst/>
            </a:prstGeom>
            <a:ln>
              <a:solidFill>
                <a:srgbClr val="91FA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564895" y="5422928"/>
              <a:ext cx="0" cy="272128"/>
            </a:xfrm>
            <a:prstGeom prst="line">
              <a:avLst/>
            </a:prstGeom>
            <a:ln>
              <a:solidFill>
                <a:srgbClr val="91FA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760261" y="5422928"/>
              <a:ext cx="0" cy="272128"/>
            </a:xfrm>
            <a:prstGeom prst="line">
              <a:avLst/>
            </a:prstGeom>
            <a:ln>
              <a:solidFill>
                <a:srgbClr val="91FA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184826" y="5422928"/>
              <a:ext cx="0" cy="272128"/>
            </a:xfrm>
            <a:prstGeom prst="line">
              <a:avLst/>
            </a:prstGeom>
            <a:ln>
              <a:solidFill>
                <a:srgbClr val="91FA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579151" y="5422928"/>
              <a:ext cx="0" cy="272128"/>
            </a:xfrm>
            <a:prstGeom prst="line">
              <a:avLst/>
            </a:prstGeom>
            <a:ln>
              <a:solidFill>
                <a:srgbClr val="91FA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2712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09398" y="0"/>
            <a:ext cx="5311009" cy="6858000"/>
          </a:xfrm>
          <a:prstGeom prst="rect">
            <a:avLst/>
          </a:prstGeom>
        </p:spPr>
      </p:pic>
      <p:sp>
        <p:nvSpPr>
          <p:cNvPr id="3" name="Rectangle 2"/>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4" name="TextBox 3"/>
          <p:cNvSpPr txBox="1"/>
          <p:nvPr/>
        </p:nvSpPr>
        <p:spPr>
          <a:xfrm>
            <a:off x="334180" y="3609694"/>
            <a:ext cx="3375218" cy="2554545"/>
          </a:xfrm>
          <a:prstGeom prst="rect">
            <a:avLst/>
          </a:prstGeom>
          <a:solidFill>
            <a:schemeClr val="bg2"/>
          </a:solidFill>
        </p:spPr>
        <p:txBody>
          <a:bodyPr wrap="square" rtlCol="0">
            <a:spAutoFit/>
          </a:bodyPr>
          <a:lstStyle/>
          <a:p>
            <a:r>
              <a:rPr lang="en-US" sz="3200" i="1" dirty="0" smtClean="0"/>
              <a:t>Place field</a:t>
            </a:r>
            <a:r>
              <a:rPr lang="en-US" sz="3200" dirty="0" smtClean="0"/>
              <a:t> = region in space where the firing rates are </a:t>
            </a:r>
            <a:r>
              <a:rPr lang="en-US" sz="3200" b="1" dirty="0" smtClean="0"/>
              <a:t>significantly above baseline</a:t>
            </a:r>
          </a:p>
        </p:txBody>
      </p:sp>
    </p:spTree>
    <p:extLst>
      <p:ext uri="{BB962C8B-B14F-4D97-AF65-F5344CB8AC3E}">
        <p14:creationId xmlns:p14="http://schemas.microsoft.com/office/powerpoint/2010/main" val="10936864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09398" y="-18918"/>
            <a:ext cx="5311009" cy="6858000"/>
          </a:xfrm>
          <a:prstGeom prst="rect">
            <a:avLst/>
          </a:prstGeom>
        </p:spPr>
      </p:pic>
      <p:sp>
        <p:nvSpPr>
          <p:cNvPr id="3" name="Rectangle 2"/>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5" name="Rectangle 4"/>
          <p:cNvSpPr/>
          <p:nvPr/>
        </p:nvSpPr>
        <p:spPr>
          <a:xfrm>
            <a:off x="230793" y="209925"/>
            <a:ext cx="3512023" cy="3539430"/>
          </a:xfrm>
          <a:prstGeom prst="rect">
            <a:avLst/>
          </a:prstGeom>
          <a:solidFill>
            <a:srgbClr val="EEECE1"/>
          </a:solidFill>
        </p:spPr>
        <p:txBody>
          <a:bodyPr wrap="square">
            <a:spAutoFit/>
          </a:bodyPr>
          <a:lstStyle/>
          <a:p>
            <a:r>
              <a:rPr lang="en-US" sz="3200" dirty="0"/>
              <a:t>Idea:  Can recover the topology of the space traversed by the mouse by looking only at the spiking activity of place cells. </a:t>
            </a:r>
          </a:p>
        </p:txBody>
      </p:sp>
    </p:spTree>
    <p:extLst>
      <p:ext uri="{BB962C8B-B14F-4D97-AF65-F5344CB8AC3E}">
        <p14:creationId xmlns:p14="http://schemas.microsoft.com/office/powerpoint/2010/main" val="28193792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 r="51995"/>
          <a:stretch/>
        </p:blipFill>
        <p:spPr>
          <a:xfrm>
            <a:off x="0" y="0"/>
            <a:ext cx="4389120" cy="6858000"/>
          </a:xfrm>
          <a:prstGeom prst="rect">
            <a:avLst/>
          </a:prstGeom>
        </p:spPr>
      </p:pic>
      <p:sp>
        <p:nvSpPr>
          <p:cNvPr id="3" name="Rectangle 2"/>
          <p:cNvSpPr/>
          <p:nvPr/>
        </p:nvSpPr>
        <p:spPr>
          <a:xfrm>
            <a:off x="4238095" y="49458"/>
            <a:ext cx="4905905" cy="6001642"/>
          </a:xfrm>
          <a:prstGeom prst="rect">
            <a:avLst/>
          </a:prstGeom>
        </p:spPr>
        <p:txBody>
          <a:bodyPr wrap="square">
            <a:spAutoFit/>
          </a:bodyPr>
          <a:lstStyle/>
          <a:p>
            <a:r>
              <a:rPr lang="en-US" sz="2400" dirty="0"/>
              <a:t>Fig. S1. Shape of the data becomes more distinct as the analysis columns are restricted to the top</a:t>
            </a:r>
          </a:p>
          <a:p>
            <a:r>
              <a:rPr lang="en-US" sz="2400" dirty="0"/>
              <a:t>varying genes. </a:t>
            </a:r>
          </a:p>
          <a:p>
            <a:r>
              <a:rPr lang="en-US" sz="2400" dirty="0" smtClean="0">
                <a:solidFill>
                  <a:srgbClr val="008000"/>
                </a:solidFill>
              </a:rPr>
              <a:t>24K</a:t>
            </a:r>
            <a:r>
              <a:rPr lang="en-US" sz="2400" dirty="0">
                <a:solidFill>
                  <a:srgbClr val="008000"/>
                </a:solidFill>
              </a:rPr>
              <a:t>: all the genes </a:t>
            </a:r>
            <a:r>
              <a:rPr lang="en-US" sz="2400" dirty="0"/>
              <a:t>on the microarray were used in the analysis; </a:t>
            </a:r>
            <a:endParaRPr lang="en-US" sz="2400" dirty="0" smtClean="0"/>
          </a:p>
          <a:p>
            <a:r>
              <a:rPr lang="en-US" sz="2400" dirty="0" smtClean="0">
                <a:solidFill>
                  <a:srgbClr val="008000"/>
                </a:solidFill>
              </a:rPr>
              <a:t>11K: 10,731 </a:t>
            </a:r>
            <a:r>
              <a:rPr lang="en-US" sz="2400" dirty="0">
                <a:solidFill>
                  <a:srgbClr val="008000"/>
                </a:solidFill>
              </a:rPr>
              <a:t>top most varying </a:t>
            </a:r>
            <a:r>
              <a:rPr lang="en-US" sz="2400" dirty="0"/>
              <a:t>genes were used in the analysis; </a:t>
            </a:r>
            <a:endParaRPr lang="en-US" sz="2400" dirty="0" smtClean="0"/>
          </a:p>
          <a:p>
            <a:r>
              <a:rPr lang="en-US" sz="2400" dirty="0" smtClean="0">
                <a:solidFill>
                  <a:srgbClr val="008000"/>
                </a:solidFill>
              </a:rPr>
              <a:t>7K</a:t>
            </a:r>
            <a:r>
              <a:rPr lang="en-US" sz="2400" dirty="0"/>
              <a:t>: 6.688 top most varying genes </a:t>
            </a:r>
            <a:r>
              <a:rPr lang="en-US" sz="2400" dirty="0" smtClean="0"/>
              <a:t>were used </a:t>
            </a:r>
            <a:r>
              <a:rPr lang="en-US" sz="2400" dirty="0"/>
              <a:t>in the analysis; </a:t>
            </a:r>
            <a:endParaRPr lang="en-US" sz="2400" dirty="0" smtClean="0"/>
          </a:p>
          <a:p>
            <a:r>
              <a:rPr lang="en-US" sz="2400" dirty="0" smtClean="0">
                <a:solidFill>
                  <a:srgbClr val="008000"/>
                </a:solidFill>
              </a:rPr>
              <a:t>3K</a:t>
            </a:r>
            <a:r>
              <a:rPr lang="en-US" sz="2400" dirty="0"/>
              <a:t>: 3212 top most varying genes were used in the analysis; </a:t>
            </a:r>
            <a:endParaRPr lang="en-US" sz="2400" dirty="0" smtClean="0"/>
          </a:p>
          <a:p>
            <a:r>
              <a:rPr lang="en-US" sz="2400" dirty="0" smtClean="0">
                <a:solidFill>
                  <a:srgbClr val="008000"/>
                </a:solidFill>
              </a:rPr>
              <a:t>1.5K</a:t>
            </a:r>
            <a:r>
              <a:rPr lang="en-US" sz="2400" dirty="0"/>
              <a:t>: 1553 </a:t>
            </a:r>
            <a:r>
              <a:rPr lang="en-US" sz="2400" dirty="0" smtClean="0"/>
              <a:t>top most </a:t>
            </a:r>
            <a:r>
              <a:rPr lang="en-US" sz="2400" dirty="0"/>
              <a:t>varying genes were used in the analysis. </a:t>
            </a:r>
            <a:endParaRPr lang="en-US" sz="2400" dirty="0" smtClean="0"/>
          </a:p>
          <a:p>
            <a:r>
              <a:rPr lang="en-US" sz="2400" dirty="0" smtClean="0">
                <a:solidFill>
                  <a:srgbClr val="008000"/>
                </a:solidFill>
              </a:rPr>
              <a:t>Graphs </a:t>
            </a:r>
            <a:r>
              <a:rPr lang="en-US" sz="2400" dirty="0">
                <a:solidFill>
                  <a:srgbClr val="008000"/>
                </a:solidFill>
              </a:rPr>
              <a:t>colored by the L-infinity </a:t>
            </a:r>
            <a:r>
              <a:rPr lang="en-US" sz="2400" dirty="0" smtClean="0">
                <a:solidFill>
                  <a:srgbClr val="008000"/>
                </a:solidFill>
              </a:rPr>
              <a:t>centrality values</a:t>
            </a:r>
            <a:r>
              <a:rPr lang="en-US" sz="2400" dirty="0">
                <a:solidFill>
                  <a:srgbClr val="008000"/>
                </a:solidFill>
              </a:rPr>
              <a:t>. </a:t>
            </a:r>
            <a:r>
              <a:rPr lang="en-US" sz="2400" dirty="0" smtClean="0">
                <a:solidFill>
                  <a:srgbClr val="FF0000"/>
                </a:solidFill>
              </a:rPr>
              <a:t>Red</a:t>
            </a:r>
            <a:r>
              <a:rPr lang="en-US" sz="2400" dirty="0">
                <a:solidFill>
                  <a:srgbClr val="FF0000"/>
                </a:solidFill>
              </a:rPr>
              <a:t>: high</a:t>
            </a:r>
            <a:r>
              <a:rPr lang="en-US" sz="2400" dirty="0">
                <a:solidFill>
                  <a:srgbClr val="008000"/>
                </a:solidFill>
              </a:rPr>
              <a:t>; </a:t>
            </a:r>
            <a:r>
              <a:rPr lang="en-US" sz="2400" dirty="0">
                <a:solidFill>
                  <a:srgbClr val="0000FF"/>
                </a:solidFill>
              </a:rPr>
              <a:t>Blue: low</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77681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a simplicial complex</a:t>
            </a:r>
            <a:endParaRPr lang="en-US" sz="3200" dirty="0">
              <a:solidFill>
                <a:schemeClr val="tx1"/>
              </a:solidFill>
            </a:endParaRPr>
          </a:p>
        </p:txBody>
      </p:sp>
      <p:pic>
        <p:nvPicPr>
          <p:cNvPr id="10" name="Picture 9" descr="0simplex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96" y="1227496"/>
            <a:ext cx="6438900" cy="3403600"/>
          </a:xfrm>
          <a:prstGeom prst="rect">
            <a:avLst/>
          </a:prstGeom>
        </p:spPr>
      </p:pic>
      <p:grpSp>
        <p:nvGrpSpPr>
          <p:cNvPr id="3" name="Group 2"/>
          <p:cNvGrpSpPr/>
          <p:nvPr/>
        </p:nvGrpSpPr>
        <p:grpSpPr>
          <a:xfrm>
            <a:off x="638079" y="765614"/>
            <a:ext cx="7349814" cy="4329160"/>
            <a:chOff x="638079" y="765614"/>
            <a:chExt cx="7349814" cy="4329160"/>
          </a:xfrm>
        </p:grpSpPr>
        <p:sp>
          <p:nvSpPr>
            <p:cNvPr id="9" name="Oval 8"/>
            <p:cNvSpPr>
              <a:spLocks noChangeAspect="1"/>
            </p:cNvSpPr>
            <p:nvPr/>
          </p:nvSpPr>
          <p:spPr>
            <a:xfrm>
              <a:off x="666506" y="2158774"/>
              <a:ext cx="1188720" cy="1188720"/>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29" name="Oval 28"/>
            <p:cNvSpPr>
              <a:spLocks noChangeAspect="1"/>
            </p:cNvSpPr>
            <p:nvPr/>
          </p:nvSpPr>
          <p:spPr>
            <a:xfrm>
              <a:off x="1604226" y="1618854"/>
              <a:ext cx="1181314" cy="1181314"/>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30" name="Oval 29"/>
            <p:cNvSpPr>
              <a:spLocks noChangeAspect="1"/>
            </p:cNvSpPr>
            <p:nvPr/>
          </p:nvSpPr>
          <p:spPr>
            <a:xfrm>
              <a:off x="638079" y="10942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31" name="Oval 30"/>
            <p:cNvSpPr>
              <a:spLocks noChangeAspect="1"/>
            </p:cNvSpPr>
            <p:nvPr/>
          </p:nvSpPr>
          <p:spPr>
            <a:xfrm>
              <a:off x="6550916" y="851499"/>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32" name="Oval 31"/>
            <p:cNvSpPr>
              <a:spLocks noChangeAspect="1"/>
            </p:cNvSpPr>
            <p:nvPr/>
          </p:nvSpPr>
          <p:spPr>
            <a:xfrm>
              <a:off x="5678887" y="124913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33" name="Oval 32"/>
            <p:cNvSpPr>
              <a:spLocks noChangeAspect="1"/>
            </p:cNvSpPr>
            <p:nvPr/>
          </p:nvSpPr>
          <p:spPr>
            <a:xfrm>
              <a:off x="4306152"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34" name="Oval 33"/>
            <p:cNvSpPr>
              <a:spLocks noChangeAspect="1"/>
            </p:cNvSpPr>
            <p:nvPr/>
          </p:nvSpPr>
          <p:spPr>
            <a:xfrm>
              <a:off x="3920224" y="102026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35" name="Oval 34"/>
            <p:cNvSpPr>
              <a:spLocks noChangeAspect="1"/>
            </p:cNvSpPr>
            <p:nvPr/>
          </p:nvSpPr>
          <p:spPr>
            <a:xfrm>
              <a:off x="3905953" y="1519535"/>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36" name="Oval 35"/>
            <p:cNvSpPr>
              <a:spLocks noChangeAspect="1"/>
            </p:cNvSpPr>
            <p:nvPr/>
          </p:nvSpPr>
          <p:spPr>
            <a:xfrm>
              <a:off x="3445423"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37" name="Oval 36"/>
            <p:cNvSpPr>
              <a:spLocks noChangeAspect="1"/>
            </p:cNvSpPr>
            <p:nvPr/>
          </p:nvSpPr>
          <p:spPr>
            <a:xfrm>
              <a:off x="3516752" y="391346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38" name="Oval 37"/>
            <p:cNvSpPr>
              <a:spLocks noChangeAspect="1"/>
            </p:cNvSpPr>
            <p:nvPr/>
          </p:nvSpPr>
          <p:spPr>
            <a:xfrm>
              <a:off x="2860613" y="346236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39" name="Oval 38"/>
            <p:cNvSpPr>
              <a:spLocks noChangeAspect="1"/>
            </p:cNvSpPr>
            <p:nvPr/>
          </p:nvSpPr>
          <p:spPr>
            <a:xfrm>
              <a:off x="3693629" y="324478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40" name="Oval 39"/>
            <p:cNvSpPr>
              <a:spLocks noChangeAspect="1"/>
            </p:cNvSpPr>
            <p:nvPr/>
          </p:nvSpPr>
          <p:spPr>
            <a:xfrm>
              <a:off x="6806579" y="346405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41" name="Oval 40"/>
            <p:cNvSpPr>
              <a:spLocks noChangeAspect="1"/>
            </p:cNvSpPr>
            <p:nvPr/>
          </p:nvSpPr>
          <p:spPr>
            <a:xfrm>
              <a:off x="6100243" y="342787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42" name="Oval 41"/>
            <p:cNvSpPr>
              <a:spLocks noChangeAspect="1"/>
            </p:cNvSpPr>
            <p:nvPr/>
          </p:nvSpPr>
          <p:spPr>
            <a:xfrm>
              <a:off x="6569859" y="309142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43" name="Oval 42"/>
            <p:cNvSpPr>
              <a:spLocks noChangeAspect="1"/>
            </p:cNvSpPr>
            <p:nvPr/>
          </p:nvSpPr>
          <p:spPr>
            <a:xfrm>
              <a:off x="6803213" y="26976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44" name="Oval 43"/>
            <p:cNvSpPr>
              <a:spLocks noChangeAspect="1"/>
            </p:cNvSpPr>
            <p:nvPr/>
          </p:nvSpPr>
          <p:spPr>
            <a:xfrm>
              <a:off x="6064828" y="271787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grpSp>
    </p:spTree>
    <p:extLst>
      <p:ext uri="{BB962C8B-B14F-4D97-AF65-F5344CB8AC3E}">
        <p14:creationId xmlns:p14="http://schemas.microsoft.com/office/powerpoint/2010/main" val="13701174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a simplicial complex</a:t>
            </a:r>
            <a:endParaRPr lang="en-US" sz="3200" dirty="0">
              <a:solidFill>
                <a:schemeClr val="tx1"/>
              </a:solidFill>
            </a:endParaRPr>
          </a:p>
        </p:txBody>
      </p:sp>
      <p:sp>
        <p:nvSpPr>
          <p:cNvPr id="2" name="TextBox 1"/>
          <p:cNvSpPr txBox="1"/>
          <p:nvPr/>
        </p:nvSpPr>
        <p:spPr>
          <a:xfrm>
            <a:off x="325627" y="5354371"/>
            <a:ext cx="8961395" cy="1200329"/>
          </a:xfrm>
          <a:prstGeom prst="rect">
            <a:avLst/>
          </a:prstGeom>
          <a:noFill/>
        </p:spPr>
        <p:txBody>
          <a:bodyPr wrap="square" rtlCol="0">
            <a:spAutoFit/>
          </a:bodyPr>
          <a:lstStyle/>
          <a:p>
            <a:r>
              <a:rPr lang="en-US" sz="3200" dirty="0"/>
              <a:t>1</a:t>
            </a:r>
            <a:r>
              <a:rPr lang="en-US" sz="3200" dirty="0" smtClean="0"/>
              <a:t>.)  </a:t>
            </a:r>
            <a:r>
              <a:rPr lang="en-US" sz="3200" dirty="0"/>
              <a:t>A</a:t>
            </a:r>
            <a:r>
              <a:rPr lang="en-US" sz="3200" dirty="0" smtClean="0"/>
              <a:t>dding </a:t>
            </a:r>
            <a:r>
              <a:rPr lang="en-US" sz="3200" dirty="0"/>
              <a:t>1</a:t>
            </a:r>
            <a:r>
              <a:rPr lang="en-US" sz="3200" dirty="0" smtClean="0"/>
              <a:t>-dimensional edges (1-simplices)</a:t>
            </a:r>
            <a:endParaRPr lang="en-US" sz="3200" dirty="0"/>
          </a:p>
          <a:p>
            <a:endParaRPr lang="en-US" sz="800" dirty="0" smtClean="0"/>
          </a:p>
          <a:p>
            <a:r>
              <a:rPr lang="en-US" sz="3200" dirty="0" smtClean="0">
                <a:solidFill>
                  <a:srgbClr val="0000FF"/>
                </a:solidFill>
              </a:rPr>
              <a:t>Add an edge between data points that are “close”</a:t>
            </a:r>
            <a:endParaRPr lang="en-US" sz="3200" baseline="30000" dirty="0" smtClean="0">
              <a:solidFill>
                <a:srgbClr val="0000FF"/>
              </a:solidFill>
            </a:endParaRPr>
          </a:p>
        </p:txBody>
      </p:sp>
      <p:pic>
        <p:nvPicPr>
          <p:cNvPr id="9" name="Picture 8" descr="1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02096"/>
            <a:ext cx="6400800" cy="3441700"/>
          </a:xfrm>
          <a:prstGeom prst="rect">
            <a:avLst/>
          </a:prstGeom>
        </p:spPr>
      </p:pic>
      <p:grpSp>
        <p:nvGrpSpPr>
          <p:cNvPr id="10" name="Group 9"/>
          <p:cNvGrpSpPr/>
          <p:nvPr/>
        </p:nvGrpSpPr>
        <p:grpSpPr>
          <a:xfrm>
            <a:off x="638079" y="765614"/>
            <a:ext cx="7349814" cy="4329160"/>
            <a:chOff x="638079" y="765614"/>
            <a:chExt cx="7349814" cy="4329160"/>
          </a:xfrm>
        </p:grpSpPr>
        <p:sp>
          <p:nvSpPr>
            <p:cNvPr id="11" name="Oval 10"/>
            <p:cNvSpPr>
              <a:spLocks noChangeAspect="1"/>
            </p:cNvSpPr>
            <p:nvPr/>
          </p:nvSpPr>
          <p:spPr>
            <a:xfrm>
              <a:off x="666506" y="2158774"/>
              <a:ext cx="1188720" cy="1188720"/>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2" name="Oval 11"/>
            <p:cNvSpPr>
              <a:spLocks noChangeAspect="1"/>
            </p:cNvSpPr>
            <p:nvPr/>
          </p:nvSpPr>
          <p:spPr>
            <a:xfrm>
              <a:off x="1604226" y="1618854"/>
              <a:ext cx="1181314" cy="1181314"/>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3" name="Oval 12"/>
            <p:cNvSpPr>
              <a:spLocks noChangeAspect="1"/>
            </p:cNvSpPr>
            <p:nvPr/>
          </p:nvSpPr>
          <p:spPr>
            <a:xfrm>
              <a:off x="638079" y="10942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4" name="Oval 13"/>
            <p:cNvSpPr>
              <a:spLocks noChangeAspect="1"/>
            </p:cNvSpPr>
            <p:nvPr/>
          </p:nvSpPr>
          <p:spPr>
            <a:xfrm>
              <a:off x="6550916" y="851499"/>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5" name="Oval 14"/>
            <p:cNvSpPr>
              <a:spLocks noChangeAspect="1"/>
            </p:cNvSpPr>
            <p:nvPr/>
          </p:nvSpPr>
          <p:spPr>
            <a:xfrm>
              <a:off x="5678887" y="124913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6" name="Oval 15"/>
            <p:cNvSpPr>
              <a:spLocks noChangeAspect="1"/>
            </p:cNvSpPr>
            <p:nvPr/>
          </p:nvSpPr>
          <p:spPr>
            <a:xfrm>
              <a:off x="4306152"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7" name="Oval 16"/>
            <p:cNvSpPr>
              <a:spLocks noChangeAspect="1"/>
            </p:cNvSpPr>
            <p:nvPr/>
          </p:nvSpPr>
          <p:spPr>
            <a:xfrm>
              <a:off x="3920224" y="102026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8" name="Oval 17"/>
            <p:cNvSpPr>
              <a:spLocks noChangeAspect="1"/>
            </p:cNvSpPr>
            <p:nvPr/>
          </p:nvSpPr>
          <p:spPr>
            <a:xfrm>
              <a:off x="3905953" y="1519535"/>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9" name="Oval 18"/>
            <p:cNvSpPr>
              <a:spLocks noChangeAspect="1"/>
            </p:cNvSpPr>
            <p:nvPr/>
          </p:nvSpPr>
          <p:spPr>
            <a:xfrm>
              <a:off x="3445423"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0" name="Oval 19"/>
            <p:cNvSpPr>
              <a:spLocks noChangeAspect="1"/>
            </p:cNvSpPr>
            <p:nvPr/>
          </p:nvSpPr>
          <p:spPr>
            <a:xfrm>
              <a:off x="3516752" y="391346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1" name="Oval 20"/>
            <p:cNvSpPr>
              <a:spLocks noChangeAspect="1"/>
            </p:cNvSpPr>
            <p:nvPr/>
          </p:nvSpPr>
          <p:spPr>
            <a:xfrm>
              <a:off x="2860613" y="346236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2" name="Oval 21"/>
            <p:cNvSpPr>
              <a:spLocks noChangeAspect="1"/>
            </p:cNvSpPr>
            <p:nvPr/>
          </p:nvSpPr>
          <p:spPr>
            <a:xfrm>
              <a:off x="3693629" y="324478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4" name="Oval 23"/>
            <p:cNvSpPr>
              <a:spLocks noChangeAspect="1"/>
            </p:cNvSpPr>
            <p:nvPr/>
          </p:nvSpPr>
          <p:spPr>
            <a:xfrm>
              <a:off x="6806579" y="346405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5" name="Oval 24"/>
            <p:cNvSpPr>
              <a:spLocks noChangeAspect="1"/>
            </p:cNvSpPr>
            <p:nvPr/>
          </p:nvSpPr>
          <p:spPr>
            <a:xfrm>
              <a:off x="6100243" y="342787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6" name="Oval 25"/>
            <p:cNvSpPr>
              <a:spLocks noChangeAspect="1"/>
            </p:cNvSpPr>
            <p:nvPr/>
          </p:nvSpPr>
          <p:spPr>
            <a:xfrm>
              <a:off x="6569859" y="309142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7" name="Oval 26"/>
            <p:cNvSpPr>
              <a:spLocks noChangeAspect="1"/>
            </p:cNvSpPr>
            <p:nvPr/>
          </p:nvSpPr>
          <p:spPr>
            <a:xfrm>
              <a:off x="6803213" y="26976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8" name="Oval 27"/>
            <p:cNvSpPr>
              <a:spLocks noChangeAspect="1"/>
            </p:cNvSpPr>
            <p:nvPr/>
          </p:nvSpPr>
          <p:spPr>
            <a:xfrm>
              <a:off x="6064828" y="271787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grpSp>
    </p:spTree>
    <p:extLst>
      <p:ext uri="{BB962C8B-B14F-4D97-AF65-F5344CB8AC3E}">
        <p14:creationId xmlns:p14="http://schemas.microsoft.com/office/powerpoint/2010/main" val="306815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smtClean="0">
              <a:solidFill>
                <a:schemeClr val="tx1"/>
              </a:solidFill>
            </a:endParaRPr>
          </a:p>
          <a:p>
            <a:pPr algn="ctr"/>
            <a:r>
              <a:rPr lang="en-US" sz="3200" dirty="0" smtClean="0">
                <a:solidFill>
                  <a:schemeClr val="tx1"/>
                </a:solidFill>
              </a:rPr>
              <a:t>Creating </a:t>
            </a:r>
            <a:r>
              <a:rPr lang="en-US" sz="3200" dirty="0">
                <a:solidFill>
                  <a:schemeClr val="tx1"/>
                </a:solidFill>
              </a:rPr>
              <a:t>the </a:t>
            </a:r>
            <a:r>
              <a:rPr lang="en-US" sz="3200" dirty="0" err="1">
                <a:solidFill>
                  <a:schemeClr val="tx1"/>
                </a:solidFill>
              </a:rPr>
              <a:t>Čech</a:t>
            </a:r>
            <a:r>
              <a:rPr lang="en-US" sz="3200" dirty="0">
                <a:solidFill>
                  <a:schemeClr val="tx1"/>
                </a:solidFill>
              </a:rPr>
              <a:t> simplicial complex</a:t>
            </a:r>
          </a:p>
          <a:p>
            <a:pPr algn="ctr"/>
            <a:endParaRPr lang="en-US" sz="3200" dirty="0">
              <a:solidFill>
                <a:schemeClr val="tx1"/>
              </a:solidFill>
            </a:endParaRP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grpSp>
        <p:nvGrpSpPr>
          <p:cNvPr id="30" name="Group 29"/>
          <p:cNvGrpSpPr/>
          <p:nvPr/>
        </p:nvGrpSpPr>
        <p:grpSpPr>
          <a:xfrm>
            <a:off x="943279" y="1574820"/>
            <a:ext cx="1362964" cy="1353167"/>
            <a:chOff x="943279" y="1574820"/>
            <a:chExt cx="1362964" cy="1353167"/>
          </a:xfrm>
        </p:grpSpPr>
        <p:sp>
          <p:nvSpPr>
            <p:cNvPr id="31" name="Isosceles Triangle 30"/>
            <p:cNvSpPr/>
            <p:nvPr/>
          </p:nvSpPr>
          <p:spPr>
            <a:xfrm rot="19709233">
              <a:off x="943279" y="1653562"/>
              <a:ext cx="1072816" cy="932692"/>
            </a:xfrm>
            <a:prstGeom prst="triangle">
              <a:avLst/>
            </a:prstGeom>
            <a:solidFill>
              <a:schemeClr val="bg1"/>
            </a:solidFill>
            <a:ln w="76200" cmpd="sng">
              <a:solidFill>
                <a:srgbClr val="008000"/>
              </a:solidFill>
            </a:ln>
          </p:spPr>
          <p:txBody>
            <a:bodyPr wrap="square" rtlCol="0" anchor="ctr">
              <a:spAutoFit/>
            </a:bodyPr>
            <a:lstStyle/>
            <a:p>
              <a:pPr algn="ctr"/>
              <a:endParaRPr lang="en-US" sz="3200" dirty="0" smtClean="0"/>
            </a:p>
          </p:txBody>
        </p:sp>
        <p:sp>
          <p:nvSpPr>
            <p:cNvPr id="32" name="Oval 31"/>
            <p:cNvSpPr>
              <a:spLocks noChangeAspect="1"/>
            </p:cNvSpPr>
            <p:nvPr/>
          </p:nvSpPr>
          <p:spPr>
            <a:xfrm>
              <a:off x="1108085" y="265366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1113956" y="157482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2031923" y="2087736"/>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38079" y="765614"/>
            <a:ext cx="7349814" cy="4329160"/>
            <a:chOff x="638079" y="765614"/>
            <a:chExt cx="7349814" cy="4329160"/>
          </a:xfrm>
        </p:grpSpPr>
        <p:sp>
          <p:nvSpPr>
            <p:cNvPr id="12" name="Oval 11"/>
            <p:cNvSpPr>
              <a:spLocks noChangeAspect="1"/>
            </p:cNvSpPr>
            <p:nvPr/>
          </p:nvSpPr>
          <p:spPr>
            <a:xfrm>
              <a:off x="666506" y="2158774"/>
              <a:ext cx="1188720" cy="1188720"/>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3" name="Oval 12"/>
            <p:cNvSpPr>
              <a:spLocks noChangeAspect="1"/>
            </p:cNvSpPr>
            <p:nvPr/>
          </p:nvSpPr>
          <p:spPr>
            <a:xfrm>
              <a:off x="1604226" y="1618854"/>
              <a:ext cx="1181314" cy="1181314"/>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4" name="Oval 13"/>
            <p:cNvSpPr>
              <a:spLocks noChangeAspect="1"/>
            </p:cNvSpPr>
            <p:nvPr/>
          </p:nvSpPr>
          <p:spPr>
            <a:xfrm>
              <a:off x="638079" y="10942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5" name="Oval 14"/>
            <p:cNvSpPr>
              <a:spLocks noChangeAspect="1"/>
            </p:cNvSpPr>
            <p:nvPr/>
          </p:nvSpPr>
          <p:spPr>
            <a:xfrm>
              <a:off x="6550916" y="851499"/>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6" name="Oval 15"/>
            <p:cNvSpPr>
              <a:spLocks noChangeAspect="1"/>
            </p:cNvSpPr>
            <p:nvPr/>
          </p:nvSpPr>
          <p:spPr>
            <a:xfrm>
              <a:off x="5678887" y="124913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7" name="Oval 16"/>
            <p:cNvSpPr>
              <a:spLocks noChangeAspect="1"/>
            </p:cNvSpPr>
            <p:nvPr/>
          </p:nvSpPr>
          <p:spPr>
            <a:xfrm>
              <a:off x="4306152"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8" name="Oval 17"/>
            <p:cNvSpPr>
              <a:spLocks noChangeAspect="1"/>
            </p:cNvSpPr>
            <p:nvPr/>
          </p:nvSpPr>
          <p:spPr>
            <a:xfrm>
              <a:off x="3920224" y="102026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9" name="Oval 18"/>
            <p:cNvSpPr>
              <a:spLocks noChangeAspect="1"/>
            </p:cNvSpPr>
            <p:nvPr/>
          </p:nvSpPr>
          <p:spPr>
            <a:xfrm>
              <a:off x="3905953" y="1519535"/>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0" name="Oval 19"/>
            <p:cNvSpPr>
              <a:spLocks noChangeAspect="1"/>
            </p:cNvSpPr>
            <p:nvPr/>
          </p:nvSpPr>
          <p:spPr>
            <a:xfrm>
              <a:off x="3445423"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1" name="Oval 20"/>
            <p:cNvSpPr>
              <a:spLocks noChangeAspect="1"/>
            </p:cNvSpPr>
            <p:nvPr/>
          </p:nvSpPr>
          <p:spPr>
            <a:xfrm>
              <a:off x="3516752" y="391346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2" name="Oval 21"/>
            <p:cNvSpPr>
              <a:spLocks noChangeAspect="1"/>
            </p:cNvSpPr>
            <p:nvPr/>
          </p:nvSpPr>
          <p:spPr>
            <a:xfrm>
              <a:off x="2860613" y="346236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4" name="Oval 23"/>
            <p:cNvSpPr>
              <a:spLocks noChangeAspect="1"/>
            </p:cNvSpPr>
            <p:nvPr/>
          </p:nvSpPr>
          <p:spPr>
            <a:xfrm>
              <a:off x="3693629" y="324478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5" name="Oval 24"/>
            <p:cNvSpPr>
              <a:spLocks noChangeAspect="1"/>
            </p:cNvSpPr>
            <p:nvPr/>
          </p:nvSpPr>
          <p:spPr>
            <a:xfrm>
              <a:off x="6806579" y="346405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6" name="Oval 25"/>
            <p:cNvSpPr>
              <a:spLocks noChangeAspect="1"/>
            </p:cNvSpPr>
            <p:nvPr/>
          </p:nvSpPr>
          <p:spPr>
            <a:xfrm>
              <a:off x="6100243" y="342787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7" name="Oval 26"/>
            <p:cNvSpPr>
              <a:spLocks noChangeAspect="1"/>
            </p:cNvSpPr>
            <p:nvPr/>
          </p:nvSpPr>
          <p:spPr>
            <a:xfrm>
              <a:off x="6569859" y="309142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8" name="Oval 27"/>
            <p:cNvSpPr>
              <a:spLocks noChangeAspect="1"/>
            </p:cNvSpPr>
            <p:nvPr/>
          </p:nvSpPr>
          <p:spPr>
            <a:xfrm>
              <a:off x="6803213" y="26976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9" name="Oval 28"/>
            <p:cNvSpPr>
              <a:spLocks noChangeAspect="1"/>
            </p:cNvSpPr>
            <p:nvPr/>
          </p:nvSpPr>
          <p:spPr>
            <a:xfrm>
              <a:off x="6064828" y="271787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grpSp>
      <p:grpSp>
        <p:nvGrpSpPr>
          <p:cNvPr id="36" name="Group 35"/>
          <p:cNvGrpSpPr/>
          <p:nvPr/>
        </p:nvGrpSpPr>
        <p:grpSpPr>
          <a:xfrm>
            <a:off x="282814" y="5366851"/>
            <a:ext cx="8961395" cy="627583"/>
            <a:chOff x="325627" y="5052933"/>
            <a:chExt cx="8961395" cy="627583"/>
          </a:xfrm>
        </p:grpSpPr>
        <p:sp>
          <p:nvSpPr>
            <p:cNvPr id="10" name="TextBox 9"/>
            <p:cNvSpPr txBox="1"/>
            <p:nvPr/>
          </p:nvSpPr>
          <p:spPr>
            <a:xfrm>
              <a:off x="325627" y="5052933"/>
              <a:ext cx="8961395" cy="584776"/>
            </a:xfrm>
            <a:prstGeom prst="rect">
              <a:avLst/>
            </a:prstGeom>
            <a:noFill/>
          </p:spPr>
          <p:txBody>
            <a:bodyPr wrap="square" rtlCol="0">
              <a:spAutoFit/>
            </a:bodyPr>
            <a:lstStyle/>
            <a:p>
              <a:r>
                <a:rPr lang="en-US" sz="3200" dirty="0"/>
                <a:t>1</a:t>
              </a:r>
              <a:r>
                <a:rPr lang="en-US" sz="3200" dirty="0" smtClean="0"/>
                <a:t>.) B</a:t>
              </a:r>
              <a:r>
                <a:rPr lang="en-US" sz="3200" baseline="-25000" dirty="0" smtClean="0"/>
                <a:t>1</a:t>
              </a:r>
              <a:r>
                <a:rPr lang="en-US" sz="3200" dirty="0" smtClean="0"/>
                <a:t>    …    B</a:t>
              </a:r>
              <a:r>
                <a:rPr lang="en-US" sz="3200" baseline="-25000" dirty="0" smtClean="0"/>
                <a:t>k</a:t>
              </a:r>
              <a:r>
                <a:rPr lang="en-US" sz="3200" baseline="-25000" dirty="0"/>
                <a:t>+1</a:t>
              </a:r>
              <a:r>
                <a:rPr lang="en-US" sz="3200" dirty="0" smtClean="0"/>
                <a:t> ≠  ⁄ ,  create k-simplex {v</a:t>
              </a:r>
              <a:r>
                <a:rPr lang="en-US" sz="3200" baseline="-25000" dirty="0" smtClean="0"/>
                <a:t>1</a:t>
              </a:r>
              <a:r>
                <a:rPr lang="en-US" sz="3200" dirty="0" smtClean="0"/>
                <a:t>, ... , v</a:t>
              </a:r>
              <a:r>
                <a:rPr lang="en-US" sz="3200" baseline="-25000" dirty="0" smtClean="0"/>
                <a:t>k+1</a:t>
              </a:r>
              <a:r>
                <a:rPr lang="en-US" sz="3200" dirty="0" smtClean="0"/>
                <a:t>}.</a:t>
              </a:r>
            </a:p>
          </p:txBody>
        </p:sp>
        <p:sp>
          <p:nvSpPr>
            <p:cNvPr id="2" name="TextBox 1"/>
            <p:cNvSpPr txBox="1"/>
            <p:nvPr/>
          </p:nvSpPr>
          <p:spPr>
            <a:xfrm rot="10800000">
              <a:off x="1201737" y="5095740"/>
              <a:ext cx="474946" cy="584776"/>
            </a:xfrm>
            <a:prstGeom prst="rect">
              <a:avLst/>
            </a:prstGeom>
            <a:noFill/>
          </p:spPr>
          <p:txBody>
            <a:bodyPr wrap="square" rtlCol="0">
              <a:spAutoFit/>
            </a:bodyPr>
            <a:lstStyle/>
            <a:p>
              <a:r>
                <a:rPr lang="en-US" sz="3200" dirty="0" smtClean="0"/>
                <a:t>U</a:t>
              </a:r>
            </a:p>
          </p:txBody>
        </p:sp>
        <p:sp>
          <p:nvSpPr>
            <p:cNvPr id="35" name="TextBox 34"/>
            <p:cNvSpPr txBox="1"/>
            <p:nvPr/>
          </p:nvSpPr>
          <p:spPr>
            <a:xfrm rot="10800000">
              <a:off x="1885062" y="5095740"/>
              <a:ext cx="474946" cy="584776"/>
            </a:xfrm>
            <a:prstGeom prst="rect">
              <a:avLst/>
            </a:prstGeom>
            <a:noFill/>
          </p:spPr>
          <p:txBody>
            <a:bodyPr wrap="square" rtlCol="0">
              <a:spAutoFit/>
            </a:bodyPr>
            <a:lstStyle/>
            <a:p>
              <a:r>
                <a:rPr lang="en-US" sz="3200" dirty="0" smtClean="0"/>
                <a:t>U</a:t>
              </a:r>
            </a:p>
          </p:txBody>
        </p:sp>
        <p:sp>
          <p:nvSpPr>
            <p:cNvPr id="9" name="TextBox 8"/>
            <p:cNvSpPr txBox="1"/>
            <p:nvPr/>
          </p:nvSpPr>
          <p:spPr>
            <a:xfrm>
              <a:off x="3293877" y="5052933"/>
              <a:ext cx="540722" cy="584776"/>
            </a:xfrm>
            <a:prstGeom prst="rect">
              <a:avLst/>
            </a:prstGeom>
            <a:noFill/>
          </p:spPr>
          <p:txBody>
            <a:bodyPr wrap="square" rtlCol="0">
              <a:spAutoFit/>
            </a:bodyPr>
            <a:lstStyle/>
            <a:p>
              <a:r>
                <a:rPr lang="en-US" sz="3200" dirty="0" smtClean="0"/>
                <a:t>0</a:t>
              </a:r>
            </a:p>
          </p:txBody>
        </p:sp>
      </p:grpSp>
    </p:spTree>
    <p:extLst>
      <p:ext uri="{BB962C8B-B14F-4D97-AF65-F5344CB8AC3E}">
        <p14:creationId xmlns:p14="http://schemas.microsoft.com/office/powerpoint/2010/main" val="33113133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Creating the </a:t>
            </a:r>
            <a:r>
              <a:rPr lang="en-US" sz="3200" dirty="0" err="1">
                <a:solidFill>
                  <a:schemeClr val="tx1"/>
                </a:solidFill>
              </a:rPr>
              <a:t>Čech</a:t>
            </a:r>
            <a:r>
              <a:rPr lang="en-US" sz="3200" dirty="0">
                <a:solidFill>
                  <a:schemeClr val="tx1"/>
                </a:solidFill>
              </a:rPr>
              <a:t> simplicial complex</a:t>
            </a: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grpSp>
        <p:nvGrpSpPr>
          <p:cNvPr id="2" name="Group 1"/>
          <p:cNvGrpSpPr/>
          <p:nvPr/>
        </p:nvGrpSpPr>
        <p:grpSpPr>
          <a:xfrm>
            <a:off x="943279" y="1574820"/>
            <a:ext cx="1362964" cy="1353167"/>
            <a:chOff x="943279" y="1574820"/>
            <a:chExt cx="1362964" cy="1353167"/>
          </a:xfrm>
        </p:grpSpPr>
        <p:sp>
          <p:nvSpPr>
            <p:cNvPr id="11" name="Isosceles Triangle 10"/>
            <p:cNvSpPr/>
            <p:nvPr/>
          </p:nvSpPr>
          <p:spPr>
            <a:xfrm rot="19709233">
              <a:off x="943279" y="1653562"/>
              <a:ext cx="1072816" cy="932692"/>
            </a:xfrm>
            <a:prstGeom prst="triangle">
              <a:avLst/>
            </a:prstGeom>
            <a:solidFill>
              <a:schemeClr val="bg1"/>
            </a:solidFill>
            <a:ln w="76200" cmpd="sng">
              <a:solidFill>
                <a:srgbClr val="008000"/>
              </a:solidFill>
            </a:ln>
          </p:spPr>
          <p:txBody>
            <a:bodyPr wrap="square" rtlCol="0" anchor="ctr">
              <a:spAutoFit/>
            </a:bodyPr>
            <a:lstStyle/>
            <a:p>
              <a:pPr algn="ctr"/>
              <a:endParaRPr lang="en-US" sz="3200" dirty="0" smtClean="0"/>
            </a:p>
          </p:txBody>
        </p:sp>
        <p:sp>
          <p:nvSpPr>
            <p:cNvPr id="12" name="Oval 11"/>
            <p:cNvSpPr>
              <a:spLocks noChangeAspect="1"/>
            </p:cNvSpPr>
            <p:nvPr/>
          </p:nvSpPr>
          <p:spPr>
            <a:xfrm>
              <a:off x="1108085" y="265366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1113956" y="157482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2031923" y="2087736"/>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282814" y="5366851"/>
            <a:ext cx="8961395" cy="627583"/>
            <a:chOff x="325627" y="5052933"/>
            <a:chExt cx="8961395" cy="627583"/>
          </a:xfrm>
        </p:grpSpPr>
        <p:sp>
          <p:nvSpPr>
            <p:cNvPr id="16" name="TextBox 15"/>
            <p:cNvSpPr txBox="1"/>
            <p:nvPr/>
          </p:nvSpPr>
          <p:spPr>
            <a:xfrm>
              <a:off x="325627" y="5052933"/>
              <a:ext cx="8961395" cy="584776"/>
            </a:xfrm>
            <a:prstGeom prst="rect">
              <a:avLst/>
            </a:prstGeom>
            <a:noFill/>
          </p:spPr>
          <p:txBody>
            <a:bodyPr wrap="square" rtlCol="0">
              <a:spAutoFit/>
            </a:bodyPr>
            <a:lstStyle/>
            <a:p>
              <a:r>
                <a:rPr lang="en-US" sz="3200" dirty="0"/>
                <a:t>1</a:t>
              </a:r>
              <a:r>
                <a:rPr lang="en-US" sz="3200" dirty="0" smtClean="0"/>
                <a:t>.) B</a:t>
              </a:r>
              <a:r>
                <a:rPr lang="en-US" sz="3200" baseline="-25000" dirty="0" smtClean="0"/>
                <a:t>1</a:t>
              </a:r>
              <a:r>
                <a:rPr lang="en-US" sz="3200" dirty="0" smtClean="0"/>
                <a:t>    …    B</a:t>
              </a:r>
              <a:r>
                <a:rPr lang="en-US" sz="3200" baseline="-25000" dirty="0" smtClean="0"/>
                <a:t>k</a:t>
              </a:r>
              <a:r>
                <a:rPr lang="en-US" sz="3200" baseline="-25000" dirty="0"/>
                <a:t>+1</a:t>
              </a:r>
              <a:r>
                <a:rPr lang="en-US" sz="3200" dirty="0" smtClean="0"/>
                <a:t> ≠  ⁄ ,  create k-simplex {v</a:t>
              </a:r>
              <a:r>
                <a:rPr lang="en-US" sz="3200" baseline="-25000" dirty="0" smtClean="0"/>
                <a:t>1</a:t>
              </a:r>
              <a:r>
                <a:rPr lang="en-US" sz="3200" dirty="0" smtClean="0"/>
                <a:t>, ... , v</a:t>
              </a:r>
              <a:r>
                <a:rPr lang="en-US" sz="3200" baseline="-25000" dirty="0" smtClean="0"/>
                <a:t>k+1</a:t>
              </a:r>
              <a:r>
                <a:rPr lang="en-US" sz="3200" dirty="0" smtClean="0"/>
                <a:t>}.</a:t>
              </a:r>
            </a:p>
          </p:txBody>
        </p:sp>
        <p:sp>
          <p:nvSpPr>
            <p:cNvPr id="17" name="TextBox 16"/>
            <p:cNvSpPr txBox="1"/>
            <p:nvPr/>
          </p:nvSpPr>
          <p:spPr>
            <a:xfrm rot="10800000">
              <a:off x="1201737" y="5095740"/>
              <a:ext cx="474946" cy="584776"/>
            </a:xfrm>
            <a:prstGeom prst="rect">
              <a:avLst/>
            </a:prstGeom>
            <a:noFill/>
          </p:spPr>
          <p:txBody>
            <a:bodyPr wrap="square" rtlCol="0">
              <a:spAutoFit/>
            </a:bodyPr>
            <a:lstStyle/>
            <a:p>
              <a:r>
                <a:rPr lang="en-US" sz="3200" dirty="0" smtClean="0"/>
                <a:t>U</a:t>
              </a:r>
            </a:p>
          </p:txBody>
        </p:sp>
        <p:sp>
          <p:nvSpPr>
            <p:cNvPr id="18" name="TextBox 17"/>
            <p:cNvSpPr txBox="1"/>
            <p:nvPr/>
          </p:nvSpPr>
          <p:spPr>
            <a:xfrm rot="10800000">
              <a:off x="1885062" y="5095740"/>
              <a:ext cx="474946" cy="584776"/>
            </a:xfrm>
            <a:prstGeom prst="rect">
              <a:avLst/>
            </a:prstGeom>
            <a:noFill/>
          </p:spPr>
          <p:txBody>
            <a:bodyPr wrap="square" rtlCol="0">
              <a:spAutoFit/>
            </a:bodyPr>
            <a:lstStyle/>
            <a:p>
              <a:r>
                <a:rPr lang="en-US" sz="3200" dirty="0" smtClean="0"/>
                <a:t>U</a:t>
              </a:r>
            </a:p>
          </p:txBody>
        </p:sp>
        <p:sp>
          <p:nvSpPr>
            <p:cNvPr id="19" name="TextBox 18"/>
            <p:cNvSpPr txBox="1"/>
            <p:nvPr/>
          </p:nvSpPr>
          <p:spPr>
            <a:xfrm>
              <a:off x="3293877" y="5052933"/>
              <a:ext cx="540722" cy="584776"/>
            </a:xfrm>
            <a:prstGeom prst="rect">
              <a:avLst/>
            </a:prstGeom>
            <a:noFill/>
          </p:spPr>
          <p:txBody>
            <a:bodyPr wrap="square" rtlCol="0">
              <a:spAutoFit/>
            </a:bodyPr>
            <a:lstStyle/>
            <a:p>
              <a:r>
                <a:rPr lang="en-US" sz="3200" dirty="0" smtClean="0"/>
                <a:t>0</a:t>
              </a:r>
            </a:p>
          </p:txBody>
        </p:sp>
      </p:grpSp>
    </p:spTree>
    <p:extLst>
      <p:ext uri="{BB962C8B-B14F-4D97-AF65-F5344CB8AC3E}">
        <p14:creationId xmlns:p14="http://schemas.microsoft.com/office/powerpoint/2010/main" val="3467059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5439" y="141128"/>
            <a:ext cx="8998561" cy="7540526"/>
          </a:xfrm>
          <a:prstGeom prst="rect">
            <a:avLst/>
          </a:prstGeom>
        </p:spPr>
        <p:txBody>
          <a:bodyPr wrap="square">
            <a:spAutoFit/>
          </a:bodyPr>
          <a:lstStyle/>
          <a:p>
            <a:r>
              <a:rPr lang="en-US" sz="3200" dirty="0" smtClean="0"/>
              <a:t>Consider </a:t>
            </a:r>
            <a:r>
              <a:rPr lang="en-US" sz="3200" dirty="0"/>
              <a:t>X  an arbitrary topological space. </a:t>
            </a:r>
            <a:endParaRPr lang="en-US" sz="3200" dirty="0" smtClean="0"/>
          </a:p>
          <a:p>
            <a:endParaRPr lang="en-US" sz="2400" dirty="0" smtClean="0"/>
          </a:p>
          <a:p>
            <a:r>
              <a:rPr lang="en-US" sz="3200" dirty="0" smtClean="0"/>
              <a:t>Let </a:t>
            </a:r>
            <a:r>
              <a:rPr lang="en-US" sz="3200" i="1" dirty="0"/>
              <a:t>V</a:t>
            </a:r>
            <a:r>
              <a:rPr lang="en-US" sz="3200" dirty="0" smtClean="0"/>
              <a:t> </a:t>
            </a:r>
            <a:r>
              <a:rPr lang="en-US" sz="3200" dirty="0"/>
              <a:t>= </a:t>
            </a:r>
            <a:r>
              <a:rPr lang="en-US" sz="3200" dirty="0" smtClean="0"/>
              <a:t>{</a:t>
            </a:r>
            <a:r>
              <a:rPr lang="en-US" sz="3200" dirty="0"/>
              <a:t>V</a:t>
            </a:r>
            <a:r>
              <a:rPr lang="en-US" sz="3200" baseline="-25000" dirty="0" smtClean="0"/>
              <a:t>i </a:t>
            </a:r>
            <a:r>
              <a:rPr lang="en-US" sz="3200" dirty="0"/>
              <a:t>| </a:t>
            </a:r>
            <a:r>
              <a:rPr lang="en-US" sz="3200" dirty="0" err="1"/>
              <a:t>i</a:t>
            </a:r>
            <a:r>
              <a:rPr lang="en-US" sz="3200" dirty="0"/>
              <a:t> = 1, …, n </a:t>
            </a:r>
            <a:r>
              <a:rPr lang="en-US" sz="3200" dirty="0" smtClean="0"/>
              <a:t>} </a:t>
            </a:r>
            <a:r>
              <a:rPr lang="en-US" sz="3200" dirty="0"/>
              <a:t> </a:t>
            </a:r>
            <a:r>
              <a:rPr lang="en-US" sz="3200" dirty="0" smtClean="0"/>
              <a:t>where V</a:t>
            </a:r>
            <a:r>
              <a:rPr lang="en-US" sz="3200" baseline="-25000" dirty="0" smtClean="0"/>
              <a:t>i</a:t>
            </a:r>
            <a:r>
              <a:rPr lang="en-US" sz="3200" dirty="0" smtClean="0"/>
              <a:t>     X </a:t>
            </a:r>
            <a:r>
              <a:rPr lang="en-US" sz="3200" dirty="0"/>
              <a:t>, </a:t>
            </a:r>
            <a:endParaRPr lang="en-US" sz="3200" dirty="0" smtClean="0"/>
          </a:p>
          <a:p>
            <a:endParaRPr lang="en-US" sz="2400" dirty="0"/>
          </a:p>
          <a:p>
            <a:r>
              <a:rPr lang="en-US" sz="3200" dirty="0"/>
              <a:t>T</a:t>
            </a:r>
            <a:r>
              <a:rPr lang="en-US" sz="3200" dirty="0" smtClean="0"/>
              <a:t>he nerve </a:t>
            </a:r>
            <a:r>
              <a:rPr lang="en-US" sz="3200" dirty="0"/>
              <a:t>of </a:t>
            </a:r>
            <a:r>
              <a:rPr lang="en-US" sz="3200" i="1" dirty="0"/>
              <a:t>V</a:t>
            </a:r>
            <a:r>
              <a:rPr lang="en-US" sz="3200" dirty="0" smtClean="0"/>
              <a:t> = </a:t>
            </a:r>
            <a:r>
              <a:rPr lang="en-US" sz="3200" i="1" dirty="0"/>
              <a:t>N</a:t>
            </a:r>
            <a:r>
              <a:rPr lang="en-US" sz="3200" dirty="0" smtClean="0"/>
              <a:t>(</a:t>
            </a:r>
            <a:r>
              <a:rPr lang="en-US" sz="3200" i="1" dirty="0"/>
              <a:t>V</a:t>
            </a:r>
            <a:r>
              <a:rPr lang="en-US" sz="3200" dirty="0" smtClean="0"/>
              <a:t>) where </a:t>
            </a:r>
          </a:p>
          <a:p>
            <a:endParaRPr lang="en-US" sz="2400" dirty="0"/>
          </a:p>
          <a:p>
            <a:r>
              <a:rPr lang="en-US" sz="3200" dirty="0" smtClean="0"/>
              <a:t>The </a:t>
            </a:r>
            <a:r>
              <a:rPr lang="en-US" sz="3200" dirty="0"/>
              <a:t>k -simplices of N</a:t>
            </a:r>
            <a:r>
              <a:rPr lang="en-US" sz="3200" dirty="0" smtClean="0"/>
              <a:t>(</a:t>
            </a:r>
            <a:r>
              <a:rPr lang="en-US" sz="3200" i="1" dirty="0" smtClean="0"/>
              <a:t>V</a:t>
            </a:r>
            <a:r>
              <a:rPr lang="en-US" sz="3200" dirty="0" smtClean="0"/>
              <a:t>)  = </a:t>
            </a:r>
          </a:p>
          <a:p>
            <a:r>
              <a:rPr lang="en-US" sz="3200" dirty="0" smtClean="0"/>
              <a:t>		nonempty </a:t>
            </a:r>
            <a:r>
              <a:rPr lang="en-US" sz="3200" dirty="0"/>
              <a:t>intersections of </a:t>
            </a:r>
            <a:endParaRPr lang="en-US" sz="3200" dirty="0" smtClean="0"/>
          </a:p>
          <a:p>
            <a:r>
              <a:rPr lang="en-US" sz="3200" dirty="0"/>
              <a:t>	</a:t>
            </a:r>
            <a:r>
              <a:rPr lang="en-US" sz="3200" dirty="0" smtClean="0"/>
              <a:t>	k </a:t>
            </a:r>
            <a:r>
              <a:rPr lang="en-US" sz="3200" dirty="0"/>
              <a:t>+1  distinct </a:t>
            </a:r>
            <a:r>
              <a:rPr lang="en-US" sz="3200" dirty="0" smtClean="0"/>
              <a:t>elements of </a:t>
            </a:r>
            <a:r>
              <a:rPr lang="en-US" sz="3200" i="1" dirty="0"/>
              <a:t>V</a:t>
            </a:r>
            <a:r>
              <a:rPr lang="en-US" sz="3200" dirty="0" smtClean="0"/>
              <a:t> </a:t>
            </a:r>
            <a:r>
              <a:rPr lang="en-US" sz="3200" dirty="0"/>
              <a:t>. </a:t>
            </a:r>
            <a:endParaRPr lang="en-US" sz="3200" dirty="0" smtClean="0"/>
          </a:p>
          <a:p>
            <a:endParaRPr lang="en-US" sz="2400" dirty="0"/>
          </a:p>
          <a:p>
            <a:r>
              <a:rPr lang="en-US" sz="2800" dirty="0" smtClean="0"/>
              <a:t>For </a:t>
            </a:r>
            <a:r>
              <a:rPr lang="en-US" sz="2800" dirty="0"/>
              <a:t>example, </a:t>
            </a:r>
            <a:endParaRPr lang="en-US" sz="2800" dirty="0" smtClean="0"/>
          </a:p>
          <a:p>
            <a:r>
              <a:rPr lang="en-US" sz="3200" dirty="0" smtClean="0"/>
              <a:t>Vertices = elements of </a:t>
            </a:r>
            <a:r>
              <a:rPr lang="en-US" sz="3200" i="1" dirty="0"/>
              <a:t>V</a:t>
            </a:r>
            <a:r>
              <a:rPr lang="en-US" sz="3200" dirty="0" smtClean="0"/>
              <a:t> </a:t>
            </a:r>
            <a:endParaRPr lang="en-US" sz="3200" dirty="0"/>
          </a:p>
          <a:p>
            <a:r>
              <a:rPr lang="en-US" sz="3200" dirty="0" smtClean="0"/>
              <a:t>Edges = </a:t>
            </a:r>
            <a:r>
              <a:rPr lang="en-US" sz="3200" dirty="0"/>
              <a:t>pairs in </a:t>
            </a:r>
            <a:r>
              <a:rPr lang="en-US" sz="3200" i="1" dirty="0"/>
              <a:t>V</a:t>
            </a:r>
            <a:r>
              <a:rPr lang="en-US" sz="3200" dirty="0" smtClean="0"/>
              <a:t>  </a:t>
            </a:r>
            <a:r>
              <a:rPr lang="en-US" sz="3200" dirty="0"/>
              <a:t>which </a:t>
            </a:r>
            <a:r>
              <a:rPr lang="en-US" sz="3200" dirty="0" smtClean="0"/>
              <a:t>intersect nontrivially.</a:t>
            </a:r>
          </a:p>
          <a:p>
            <a:r>
              <a:rPr lang="en-US" sz="3200" dirty="0" smtClean="0"/>
              <a:t>Triangles = triples </a:t>
            </a:r>
            <a:r>
              <a:rPr lang="en-US" sz="3200" dirty="0"/>
              <a:t>in </a:t>
            </a:r>
            <a:r>
              <a:rPr lang="en-US" sz="3200" i="1" dirty="0"/>
              <a:t>V</a:t>
            </a:r>
            <a:r>
              <a:rPr lang="en-US" sz="3200" dirty="0"/>
              <a:t>  which intersect nontrivially.</a:t>
            </a:r>
          </a:p>
          <a:p>
            <a:endParaRPr lang="en-US" sz="3200" dirty="0" smtClean="0"/>
          </a:p>
          <a:p>
            <a:endParaRPr lang="en-US" sz="2400" dirty="0"/>
          </a:p>
        </p:txBody>
      </p:sp>
      <p:pic>
        <p:nvPicPr>
          <p:cNvPr id="8" name="Picture 7"/>
          <p:cNvPicPr>
            <a:picLocks noChangeAspect="1"/>
          </p:cNvPicPr>
          <p:nvPr/>
        </p:nvPicPr>
        <p:blipFill>
          <a:blip r:embed="rId3"/>
          <a:stretch>
            <a:fillRect/>
          </a:stretch>
        </p:blipFill>
        <p:spPr>
          <a:xfrm>
            <a:off x="6009257" y="1983940"/>
            <a:ext cx="2992830" cy="3029552"/>
          </a:xfrm>
          <a:prstGeom prst="rect">
            <a:avLst/>
          </a:prstGeom>
        </p:spPr>
      </p:pic>
      <p:sp>
        <p:nvSpPr>
          <p:cNvPr id="4" name="Rectangle 3"/>
          <p:cNvSpPr/>
          <p:nvPr/>
        </p:nvSpPr>
        <p:spPr>
          <a:xfrm>
            <a:off x="2663641" y="6428320"/>
            <a:ext cx="6480360" cy="400110"/>
          </a:xfrm>
          <a:prstGeom prst="rect">
            <a:avLst/>
          </a:prstGeom>
        </p:spPr>
        <p:txBody>
          <a:bodyPr wrap="square">
            <a:spAutoFit/>
          </a:bodyPr>
          <a:lstStyle/>
          <a:p>
            <a:r>
              <a:rPr lang="en-US" sz="2000" dirty="0"/>
              <a:t>http://</a:t>
            </a:r>
            <a:r>
              <a:rPr lang="en-US" sz="2000" dirty="0" err="1"/>
              <a:t>www.math.upenn.edu</a:t>
            </a:r>
            <a:r>
              <a:rPr lang="en-US" sz="2000" dirty="0"/>
              <a:t>/~</a:t>
            </a:r>
            <a:r>
              <a:rPr lang="en-US" sz="2000" dirty="0" err="1"/>
              <a:t>ghrist</a:t>
            </a:r>
            <a:r>
              <a:rPr lang="en-US" sz="2000" dirty="0"/>
              <a:t>/EAT/EATchapter2.pdf</a:t>
            </a:r>
          </a:p>
        </p:txBody>
      </p:sp>
    </p:spTree>
    <p:extLst>
      <p:ext uri="{BB962C8B-B14F-4D97-AF65-F5344CB8AC3E}">
        <p14:creationId xmlns:p14="http://schemas.microsoft.com/office/powerpoint/2010/main" val="20417625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5439" y="141128"/>
            <a:ext cx="8998561" cy="7540526"/>
          </a:xfrm>
          <a:prstGeom prst="rect">
            <a:avLst/>
          </a:prstGeom>
        </p:spPr>
        <p:txBody>
          <a:bodyPr wrap="square">
            <a:spAutoFit/>
          </a:bodyPr>
          <a:lstStyle/>
          <a:p>
            <a:r>
              <a:rPr lang="en-US" sz="3200" dirty="0" smtClean="0"/>
              <a:t>Consider </a:t>
            </a:r>
            <a:r>
              <a:rPr lang="en-US" sz="3200" dirty="0"/>
              <a:t>X  an arbitrary topological space. </a:t>
            </a:r>
            <a:endParaRPr lang="en-US" sz="3200" dirty="0" smtClean="0"/>
          </a:p>
          <a:p>
            <a:endParaRPr lang="en-US" sz="2400" dirty="0" smtClean="0"/>
          </a:p>
          <a:p>
            <a:r>
              <a:rPr lang="en-US" sz="3200" dirty="0" smtClean="0"/>
              <a:t>Let </a:t>
            </a:r>
            <a:r>
              <a:rPr lang="en-US" sz="3200" i="1" dirty="0"/>
              <a:t>V</a:t>
            </a:r>
            <a:r>
              <a:rPr lang="en-US" sz="3200" dirty="0" smtClean="0"/>
              <a:t> </a:t>
            </a:r>
            <a:r>
              <a:rPr lang="en-US" sz="3200" dirty="0"/>
              <a:t>= </a:t>
            </a:r>
            <a:r>
              <a:rPr lang="en-US" sz="3200" dirty="0" smtClean="0"/>
              <a:t>{</a:t>
            </a:r>
            <a:r>
              <a:rPr lang="en-US" sz="3200" dirty="0"/>
              <a:t>V</a:t>
            </a:r>
            <a:r>
              <a:rPr lang="en-US" sz="3200" baseline="-25000" dirty="0" smtClean="0"/>
              <a:t>i </a:t>
            </a:r>
            <a:r>
              <a:rPr lang="en-US" sz="3200" dirty="0"/>
              <a:t>| </a:t>
            </a:r>
            <a:r>
              <a:rPr lang="en-US" sz="3200" dirty="0" err="1"/>
              <a:t>i</a:t>
            </a:r>
            <a:r>
              <a:rPr lang="en-US" sz="3200" dirty="0"/>
              <a:t> = 1, …, n </a:t>
            </a:r>
            <a:r>
              <a:rPr lang="en-US" sz="3200" dirty="0" smtClean="0"/>
              <a:t>} </a:t>
            </a:r>
            <a:r>
              <a:rPr lang="en-US" sz="3200" dirty="0"/>
              <a:t> </a:t>
            </a:r>
            <a:r>
              <a:rPr lang="en-US" sz="3200" dirty="0" smtClean="0"/>
              <a:t>where V</a:t>
            </a:r>
            <a:r>
              <a:rPr lang="en-US" sz="3200" baseline="-25000" dirty="0" smtClean="0"/>
              <a:t>i</a:t>
            </a:r>
            <a:r>
              <a:rPr lang="en-US" sz="3200" dirty="0" smtClean="0"/>
              <a:t>     X </a:t>
            </a:r>
            <a:r>
              <a:rPr lang="en-US" sz="3200" dirty="0"/>
              <a:t>, </a:t>
            </a:r>
            <a:endParaRPr lang="en-US" sz="3200" dirty="0" smtClean="0"/>
          </a:p>
          <a:p>
            <a:endParaRPr lang="en-US" sz="2400" dirty="0"/>
          </a:p>
          <a:p>
            <a:r>
              <a:rPr lang="en-US" sz="3200" dirty="0"/>
              <a:t>T</a:t>
            </a:r>
            <a:r>
              <a:rPr lang="en-US" sz="3200" dirty="0" smtClean="0"/>
              <a:t>he nerve </a:t>
            </a:r>
            <a:r>
              <a:rPr lang="en-US" sz="3200" dirty="0"/>
              <a:t>of </a:t>
            </a:r>
            <a:r>
              <a:rPr lang="en-US" sz="3200" i="1" dirty="0"/>
              <a:t>V</a:t>
            </a:r>
            <a:r>
              <a:rPr lang="en-US" sz="3200" dirty="0" smtClean="0"/>
              <a:t> = </a:t>
            </a:r>
            <a:r>
              <a:rPr lang="en-US" sz="3200" i="1" dirty="0"/>
              <a:t>N</a:t>
            </a:r>
            <a:r>
              <a:rPr lang="en-US" sz="3200" dirty="0" smtClean="0"/>
              <a:t>(</a:t>
            </a:r>
            <a:r>
              <a:rPr lang="en-US" sz="3200" i="1" dirty="0"/>
              <a:t>V</a:t>
            </a:r>
            <a:r>
              <a:rPr lang="en-US" sz="3200" dirty="0" smtClean="0"/>
              <a:t>) where </a:t>
            </a:r>
          </a:p>
          <a:p>
            <a:endParaRPr lang="en-US" sz="2400" dirty="0"/>
          </a:p>
          <a:p>
            <a:r>
              <a:rPr lang="en-US" sz="3200" dirty="0" smtClean="0"/>
              <a:t>The </a:t>
            </a:r>
            <a:r>
              <a:rPr lang="en-US" sz="3200" dirty="0"/>
              <a:t>k -simplices of N</a:t>
            </a:r>
            <a:r>
              <a:rPr lang="en-US" sz="3200" dirty="0" smtClean="0"/>
              <a:t>(</a:t>
            </a:r>
            <a:r>
              <a:rPr lang="en-US" sz="3200" i="1" dirty="0" smtClean="0"/>
              <a:t>V</a:t>
            </a:r>
            <a:r>
              <a:rPr lang="en-US" sz="3200" dirty="0" smtClean="0"/>
              <a:t>)  = </a:t>
            </a:r>
          </a:p>
          <a:p>
            <a:r>
              <a:rPr lang="en-US" sz="3200" dirty="0" smtClean="0"/>
              <a:t>		nonempty </a:t>
            </a:r>
            <a:r>
              <a:rPr lang="en-US" sz="3200" dirty="0"/>
              <a:t>intersections of </a:t>
            </a:r>
            <a:endParaRPr lang="en-US" sz="3200" dirty="0" smtClean="0"/>
          </a:p>
          <a:p>
            <a:r>
              <a:rPr lang="en-US" sz="3200" dirty="0"/>
              <a:t>	</a:t>
            </a:r>
            <a:r>
              <a:rPr lang="en-US" sz="3200" dirty="0" smtClean="0"/>
              <a:t>	k </a:t>
            </a:r>
            <a:r>
              <a:rPr lang="en-US" sz="3200" dirty="0"/>
              <a:t>+1  distinct </a:t>
            </a:r>
            <a:r>
              <a:rPr lang="en-US" sz="3200" dirty="0" smtClean="0"/>
              <a:t>elements of </a:t>
            </a:r>
            <a:r>
              <a:rPr lang="en-US" sz="3200" i="1" dirty="0"/>
              <a:t>V</a:t>
            </a:r>
            <a:r>
              <a:rPr lang="en-US" sz="3200" dirty="0" smtClean="0"/>
              <a:t> </a:t>
            </a:r>
            <a:r>
              <a:rPr lang="en-US" sz="3200" dirty="0"/>
              <a:t>. </a:t>
            </a:r>
            <a:endParaRPr lang="en-US" sz="3200" dirty="0" smtClean="0"/>
          </a:p>
          <a:p>
            <a:endParaRPr lang="en-US" sz="2400" dirty="0"/>
          </a:p>
          <a:p>
            <a:r>
              <a:rPr lang="en-US" sz="2800" dirty="0" smtClean="0"/>
              <a:t>For </a:t>
            </a:r>
            <a:r>
              <a:rPr lang="en-US" sz="2800" dirty="0"/>
              <a:t>example, </a:t>
            </a:r>
            <a:endParaRPr lang="en-US" sz="2800" dirty="0" smtClean="0"/>
          </a:p>
          <a:p>
            <a:r>
              <a:rPr lang="en-US" sz="3200" dirty="0" smtClean="0"/>
              <a:t>Vertices = elements of </a:t>
            </a:r>
            <a:r>
              <a:rPr lang="en-US" sz="3200" i="1" dirty="0"/>
              <a:t>V</a:t>
            </a:r>
            <a:r>
              <a:rPr lang="en-US" sz="3200" dirty="0" smtClean="0"/>
              <a:t> </a:t>
            </a:r>
            <a:endParaRPr lang="en-US" sz="3200" dirty="0"/>
          </a:p>
          <a:p>
            <a:r>
              <a:rPr lang="en-US" sz="3200" dirty="0" smtClean="0"/>
              <a:t>Edges = </a:t>
            </a:r>
            <a:r>
              <a:rPr lang="en-US" sz="3200" dirty="0"/>
              <a:t>pairs in </a:t>
            </a:r>
            <a:r>
              <a:rPr lang="en-US" sz="3200" i="1" dirty="0"/>
              <a:t>V</a:t>
            </a:r>
            <a:r>
              <a:rPr lang="en-US" sz="3200" dirty="0" smtClean="0"/>
              <a:t>  </a:t>
            </a:r>
            <a:r>
              <a:rPr lang="en-US" sz="3200" dirty="0"/>
              <a:t>which </a:t>
            </a:r>
            <a:r>
              <a:rPr lang="en-US" sz="3200" dirty="0" smtClean="0"/>
              <a:t>intersect nontrivially.</a:t>
            </a:r>
          </a:p>
          <a:p>
            <a:r>
              <a:rPr lang="en-US" sz="3200" dirty="0" smtClean="0"/>
              <a:t>Triangles = triples </a:t>
            </a:r>
            <a:r>
              <a:rPr lang="en-US" sz="3200" dirty="0"/>
              <a:t>in </a:t>
            </a:r>
            <a:r>
              <a:rPr lang="en-US" sz="3200" i="1" dirty="0"/>
              <a:t>V</a:t>
            </a:r>
            <a:r>
              <a:rPr lang="en-US" sz="3200" dirty="0"/>
              <a:t>  which intersect nontrivially.</a:t>
            </a:r>
          </a:p>
          <a:p>
            <a:endParaRPr lang="en-US" sz="3200" dirty="0" smtClean="0"/>
          </a:p>
          <a:p>
            <a:endParaRPr lang="en-US" sz="2400" dirty="0"/>
          </a:p>
        </p:txBody>
      </p:sp>
      <p:pic>
        <p:nvPicPr>
          <p:cNvPr id="8" name="Picture 7"/>
          <p:cNvPicPr>
            <a:picLocks noChangeAspect="1"/>
          </p:cNvPicPr>
          <p:nvPr/>
        </p:nvPicPr>
        <p:blipFill>
          <a:blip r:embed="rId3"/>
          <a:stretch>
            <a:fillRect/>
          </a:stretch>
        </p:blipFill>
        <p:spPr>
          <a:xfrm>
            <a:off x="6009257" y="1983940"/>
            <a:ext cx="2992830" cy="3029552"/>
          </a:xfrm>
          <a:prstGeom prst="rect">
            <a:avLst/>
          </a:prstGeom>
        </p:spPr>
      </p:pic>
      <p:sp>
        <p:nvSpPr>
          <p:cNvPr id="4" name="Rectangle 3"/>
          <p:cNvSpPr/>
          <p:nvPr/>
        </p:nvSpPr>
        <p:spPr>
          <a:xfrm>
            <a:off x="2663641" y="6428320"/>
            <a:ext cx="6480360" cy="400110"/>
          </a:xfrm>
          <a:prstGeom prst="rect">
            <a:avLst/>
          </a:prstGeom>
        </p:spPr>
        <p:txBody>
          <a:bodyPr wrap="square">
            <a:spAutoFit/>
          </a:bodyPr>
          <a:lstStyle/>
          <a:p>
            <a:r>
              <a:rPr lang="en-US" sz="2000" dirty="0"/>
              <a:t>http://</a:t>
            </a:r>
            <a:r>
              <a:rPr lang="en-US" sz="2000" dirty="0" err="1"/>
              <a:t>www.math.upenn.edu</a:t>
            </a:r>
            <a:r>
              <a:rPr lang="en-US" sz="2000" dirty="0"/>
              <a:t>/~</a:t>
            </a:r>
            <a:r>
              <a:rPr lang="en-US" sz="2000" dirty="0" err="1"/>
              <a:t>ghrist</a:t>
            </a:r>
            <a:r>
              <a:rPr lang="en-US" sz="2000" dirty="0"/>
              <a:t>/EAT/EATchapter2.pdf</a:t>
            </a:r>
          </a:p>
        </p:txBody>
      </p:sp>
      <p:sp>
        <p:nvSpPr>
          <p:cNvPr id="2" name="TextBox 1"/>
          <p:cNvSpPr txBox="1"/>
          <p:nvPr/>
        </p:nvSpPr>
        <p:spPr>
          <a:xfrm>
            <a:off x="4190941" y="615920"/>
            <a:ext cx="4797292" cy="1384995"/>
          </a:xfrm>
          <a:prstGeom prst="rect">
            <a:avLst/>
          </a:prstGeom>
          <a:solidFill>
            <a:srgbClr val="002060"/>
          </a:solidFill>
        </p:spPr>
        <p:txBody>
          <a:bodyPr wrap="square" rtlCol="0">
            <a:spAutoFit/>
          </a:bodyPr>
          <a:lstStyle/>
          <a:p>
            <a:r>
              <a:rPr lang="en-US" sz="2800" dirty="0" err="1">
                <a:solidFill>
                  <a:srgbClr val="FFFF00"/>
                </a:solidFill>
              </a:rPr>
              <a:t>Čech</a:t>
            </a:r>
            <a:r>
              <a:rPr lang="en-US" sz="2800" dirty="0" smtClean="0">
                <a:solidFill>
                  <a:srgbClr val="FFFF00"/>
                </a:solidFill>
              </a:rPr>
              <a:t> complex = </a:t>
            </a:r>
          </a:p>
          <a:p>
            <a:pPr algn="r"/>
            <a:r>
              <a:rPr lang="en-US" sz="2800" dirty="0" smtClean="0">
                <a:solidFill>
                  <a:srgbClr val="FFFF00"/>
                </a:solidFill>
              </a:rPr>
              <a:t>Mathematical nerve, </a:t>
            </a:r>
          </a:p>
          <a:p>
            <a:r>
              <a:rPr lang="en-US" sz="2800" dirty="0" smtClean="0">
                <a:solidFill>
                  <a:srgbClr val="FFFF00"/>
                </a:solidFill>
              </a:rPr>
              <a:t>not biological nerve</a:t>
            </a:r>
            <a:endParaRPr lang="en-US" sz="2800" dirty="0">
              <a:solidFill>
                <a:srgbClr val="FFFF00"/>
              </a:solidFill>
            </a:endParaRPr>
          </a:p>
        </p:txBody>
      </p:sp>
    </p:spTree>
    <p:extLst>
      <p:ext uri="{BB962C8B-B14F-4D97-AF65-F5344CB8AC3E}">
        <p14:creationId xmlns:p14="http://schemas.microsoft.com/office/powerpoint/2010/main" val="39524787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smtClean="0">
              <a:solidFill>
                <a:schemeClr val="tx1"/>
              </a:solidFill>
            </a:endParaRPr>
          </a:p>
          <a:p>
            <a:pPr algn="ctr"/>
            <a:r>
              <a:rPr lang="en-US" sz="3200" dirty="0" smtClean="0">
                <a:solidFill>
                  <a:schemeClr val="tx1"/>
                </a:solidFill>
              </a:rPr>
              <a:t>Creating </a:t>
            </a:r>
            <a:r>
              <a:rPr lang="en-US" sz="3200" dirty="0">
                <a:solidFill>
                  <a:schemeClr val="tx1"/>
                </a:solidFill>
              </a:rPr>
              <a:t>the </a:t>
            </a:r>
            <a:r>
              <a:rPr lang="en-US" sz="3200" dirty="0" err="1">
                <a:solidFill>
                  <a:schemeClr val="tx1"/>
                </a:solidFill>
              </a:rPr>
              <a:t>Čech</a:t>
            </a:r>
            <a:r>
              <a:rPr lang="en-US" sz="3200" dirty="0">
                <a:solidFill>
                  <a:schemeClr val="tx1"/>
                </a:solidFill>
              </a:rPr>
              <a:t> simplicial complex</a:t>
            </a:r>
          </a:p>
          <a:p>
            <a:pPr algn="ctr"/>
            <a:endParaRPr lang="en-US" sz="3200" dirty="0">
              <a:solidFill>
                <a:schemeClr val="tx1"/>
              </a:solidFill>
            </a:endParaRP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grpSp>
        <p:nvGrpSpPr>
          <p:cNvPr id="30" name="Group 29"/>
          <p:cNvGrpSpPr/>
          <p:nvPr/>
        </p:nvGrpSpPr>
        <p:grpSpPr>
          <a:xfrm>
            <a:off x="943279" y="1574820"/>
            <a:ext cx="1362964" cy="1353167"/>
            <a:chOff x="943279" y="1574820"/>
            <a:chExt cx="1362964" cy="1353167"/>
          </a:xfrm>
        </p:grpSpPr>
        <p:sp>
          <p:nvSpPr>
            <p:cNvPr id="31" name="Isosceles Triangle 30"/>
            <p:cNvSpPr/>
            <p:nvPr/>
          </p:nvSpPr>
          <p:spPr>
            <a:xfrm rot="19709233">
              <a:off x="943279" y="1653562"/>
              <a:ext cx="1072816" cy="932692"/>
            </a:xfrm>
            <a:prstGeom prst="triangle">
              <a:avLst/>
            </a:prstGeom>
            <a:solidFill>
              <a:schemeClr val="bg1"/>
            </a:solidFill>
            <a:ln w="76200" cmpd="sng">
              <a:solidFill>
                <a:srgbClr val="008000"/>
              </a:solidFill>
            </a:ln>
          </p:spPr>
          <p:txBody>
            <a:bodyPr wrap="square" rtlCol="0" anchor="ctr">
              <a:spAutoFit/>
            </a:bodyPr>
            <a:lstStyle/>
            <a:p>
              <a:pPr algn="ctr"/>
              <a:endParaRPr lang="en-US" sz="3200" dirty="0" smtClean="0"/>
            </a:p>
          </p:txBody>
        </p:sp>
        <p:sp>
          <p:nvSpPr>
            <p:cNvPr id="32" name="Oval 31"/>
            <p:cNvSpPr>
              <a:spLocks noChangeAspect="1"/>
            </p:cNvSpPr>
            <p:nvPr/>
          </p:nvSpPr>
          <p:spPr>
            <a:xfrm>
              <a:off x="1108085" y="265366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1113956" y="157482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2031923" y="2087736"/>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38079" y="765614"/>
            <a:ext cx="7349814" cy="4329160"/>
            <a:chOff x="638079" y="765614"/>
            <a:chExt cx="7349814" cy="4329160"/>
          </a:xfrm>
        </p:grpSpPr>
        <p:sp>
          <p:nvSpPr>
            <p:cNvPr id="12" name="Oval 11"/>
            <p:cNvSpPr>
              <a:spLocks noChangeAspect="1"/>
            </p:cNvSpPr>
            <p:nvPr/>
          </p:nvSpPr>
          <p:spPr>
            <a:xfrm>
              <a:off x="666506" y="2158774"/>
              <a:ext cx="1188720" cy="1188720"/>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3" name="Oval 12"/>
            <p:cNvSpPr>
              <a:spLocks noChangeAspect="1"/>
            </p:cNvSpPr>
            <p:nvPr/>
          </p:nvSpPr>
          <p:spPr>
            <a:xfrm>
              <a:off x="1604226" y="1618854"/>
              <a:ext cx="1181314" cy="1181314"/>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4" name="Oval 13"/>
            <p:cNvSpPr>
              <a:spLocks noChangeAspect="1"/>
            </p:cNvSpPr>
            <p:nvPr/>
          </p:nvSpPr>
          <p:spPr>
            <a:xfrm>
              <a:off x="638079" y="10942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5" name="Oval 14"/>
            <p:cNvSpPr>
              <a:spLocks noChangeAspect="1"/>
            </p:cNvSpPr>
            <p:nvPr/>
          </p:nvSpPr>
          <p:spPr>
            <a:xfrm>
              <a:off x="6550916" y="851499"/>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6" name="Oval 15"/>
            <p:cNvSpPr>
              <a:spLocks noChangeAspect="1"/>
            </p:cNvSpPr>
            <p:nvPr/>
          </p:nvSpPr>
          <p:spPr>
            <a:xfrm>
              <a:off x="5678887" y="124913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7" name="Oval 16"/>
            <p:cNvSpPr>
              <a:spLocks noChangeAspect="1"/>
            </p:cNvSpPr>
            <p:nvPr/>
          </p:nvSpPr>
          <p:spPr>
            <a:xfrm>
              <a:off x="4306152"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8" name="Oval 17"/>
            <p:cNvSpPr>
              <a:spLocks noChangeAspect="1"/>
            </p:cNvSpPr>
            <p:nvPr/>
          </p:nvSpPr>
          <p:spPr>
            <a:xfrm>
              <a:off x="3920224" y="102026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9" name="Oval 18"/>
            <p:cNvSpPr>
              <a:spLocks noChangeAspect="1"/>
            </p:cNvSpPr>
            <p:nvPr/>
          </p:nvSpPr>
          <p:spPr>
            <a:xfrm>
              <a:off x="3905953" y="1519535"/>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0" name="Oval 19"/>
            <p:cNvSpPr>
              <a:spLocks noChangeAspect="1"/>
            </p:cNvSpPr>
            <p:nvPr/>
          </p:nvSpPr>
          <p:spPr>
            <a:xfrm>
              <a:off x="3445423"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1" name="Oval 20"/>
            <p:cNvSpPr>
              <a:spLocks noChangeAspect="1"/>
            </p:cNvSpPr>
            <p:nvPr/>
          </p:nvSpPr>
          <p:spPr>
            <a:xfrm>
              <a:off x="3516752" y="391346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2" name="Oval 21"/>
            <p:cNvSpPr>
              <a:spLocks noChangeAspect="1"/>
            </p:cNvSpPr>
            <p:nvPr/>
          </p:nvSpPr>
          <p:spPr>
            <a:xfrm>
              <a:off x="2860613" y="346236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4" name="Oval 23"/>
            <p:cNvSpPr>
              <a:spLocks noChangeAspect="1"/>
            </p:cNvSpPr>
            <p:nvPr/>
          </p:nvSpPr>
          <p:spPr>
            <a:xfrm>
              <a:off x="3693629" y="324478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5" name="Oval 24"/>
            <p:cNvSpPr>
              <a:spLocks noChangeAspect="1"/>
            </p:cNvSpPr>
            <p:nvPr/>
          </p:nvSpPr>
          <p:spPr>
            <a:xfrm>
              <a:off x="6806579" y="346405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6" name="Oval 25"/>
            <p:cNvSpPr>
              <a:spLocks noChangeAspect="1"/>
            </p:cNvSpPr>
            <p:nvPr/>
          </p:nvSpPr>
          <p:spPr>
            <a:xfrm>
              <a:off x="6100243" y="342787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7" name="Oval 26"/>
            <p:cNvSpPr>
              <a:spLocks noChangeAspect="1"/>
            </p:cNvSpPr>
            <p:nvPr/>
          </p:nvSpPr>
          <p:spPr>
            <a:xfrm>
              <a:off x="6569859" y="309142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8" name="Oval 27"/>
            <p:cNvSpPr>
              <a:spLocks noChangeAspect="1"/>
            </p:cNvSpPr>
            <p:nvPr/>
          </p:nvSpPr>
          <p:spPr>
            <a:xfrm>
              <a:off x="6803213" y="26976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9" name="Oval 28"/>
            <p:cNvSpPr>
              <a:spLocks noChangeAspect="1"/>
            </p:cNvSpPr>
            <p:nvPr/>
          </p:nvSpPr>
          <p:spPr>
            <a:xfrm>
              <a:off x="6064828" y="271787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grpSp>
      <p:grpSp>
        <p:nvGrpSpPr>
          <p:cNvPr id="36" name="Group 35"/>
          <p:cNvGrpSpPr/>
          <p:nvPr/>
        </p:nvGrpSpPr>
        <p:grpSpPr>
          <a:xfrm>
            <a:off x="282814" y="5366851"/>
            <a:ext cx="8961395" cy="627583"/>
            <a:chOff x="325627" y="5052933"/>
            <a:chExt cx="8961395" cy="627583"/>
          </a:xfrm>
        </p:grpSpPr>
        <p:sp>
          <p:nvSpPr>
            <p:cNvPr id="10" name="TextBox 9"/>
            <p:cNvSpPr txBox="1"/>
            <p:nvPr/>
          </p:nvSpPr>
          <p:spPr>
            <a:xfrm>
              <a:off x="325627" y="5052933"/>
              <a:ext cx="8961395" cy="584776"/>
            </a:xfrm>
            <a:prstGeom prst="rect">
              <a:avLst/>
            </a:prstGeom>
            <a:noFill/>
          </p:spPr>
          <p:txBody>
            <a:bodyPr wrap="square" rtlCol="0">
              <a:spAutoFit/>
            </a:bodyPr>
            <a:lstStyle/>
            <a:p>
              <a:r>
                <a:rPr lang="en-US" sz="3200" dirty="0"/>
                <a:t>1</a:t>
              </a:r>
              <a:r>
                <a:rPr lang="en-US" sz="3200" dirty="0" smtClean="0"/>
                <a:t>.) B</a:t>
              </a:r>
              <a:r>
                <a:rPr lang="en-US" sz="3200" baseline="-25000" dirty="0" smtClean="0"/>
                <a:t>1</a:t>
              </a:r>
              <a:r>
                <a:rPr lang="en-US" sz="3200" dirty="0" smtClean="0"/>
                <a:t>    …    B</a:t>
              </a:r>
              <a:r>
                <a:rPr lang="en-US" sz="3200" baseline="-25000" dirty="0" smtClean="0"/>
                <a:t>k</a:t>
              </a:r>
              <a:r>
                <a:rPr lang="en-US" sz="3200" baseline="-25000" dirty="0"/>
                <a:t>+1</a:t>
              </a:r>
              <a:r>
                <a:rPr lang="en-US" sz="3200" dirty="0" smtClean="0"/>
                <a:t> ≠  ⁄ ,  create k-simplex {v</a:t>
              </a:r>
              <a:r>
                <a:rPr lang="en-US" sz="3200" baseline="-25000" dirty="0" smtClean="0"/>
                <a:t>1</a:t>
              </a:r>
              <a:r>
                <a:rPr lang="en-US" sz="3200" dirty="0" smtClean="0"/>
                <a:t>, ... , v</a:t>
              </a:r>
              <a:r>
                <a:rPr lang="en-US" sz="3200" baseline="-25000" dirty="0" smtClean="0"/>
                <a:t>k+1</a:t>
              </a:r>
              <a:r>
                <a:rPr lang="en-US" sz="3200" dirty="0" smtClean="0"/>
                <a:t>}.</a:t>
              </a:r>
            </a:p>
          </p:txBody>
        </p:sp>
        <p:sp>
          <p:nvSpPr>
            <p:cNvPr id="2" name="TextBox 1"/>
            <p:cNvSpPr txBox="1"/>
            <p:nvPr/>
          </p:nvSpPr>
          <p:spPr>
            <a:xfrm rot="10800000">
              <a:off x="1201737" y="5095740"/>
              <a:ext cx="474946" cy="584776"/>
            </a:xfrm>
            <a:prstGeom prst="rect">
              <a:avLst/>
            </a:prstGeom>
            <a:noFill/>
          </p:spPr>
          <p:txBody>
            <a:bodyPr wrap="square" rtlCol="0">
              <a:spAutoFit/>
            </a:bodyPr>
            <a:lstStyle/>
            <a:p>
              <a:r>
                <a:rPr lang="en-US" sz="3200" dirty="0" smtClean="0"/>
                <a:t>U</a:t>
              </a:r>
            </a:p>
          </p:txBody>
        </p:sp>
        <p:sp>
          <p:nvSpPr>
            <p:cNvPr id="35" name="TextBox 34"/>
            <p:cNvSpPr txBox="1"/>
            <p:nvPr/>
          </p:nvSpPr>
          <p:spPr>
            <a:xfrm rot="10800000">
              <a:off x="1885062" y="5095740"/>
              <a:ext cx="474946" cy="584776"/>
            </a:xfrm>
            <a:prstGeom prst="rect">
              <a:avLst/>
            </a:prstGeom>
            <a:noFill/>
          </p:spPr>
          <p:txBody>
            <a:bodyPr wrap="square" rtlCol="0">
              <a:spAutoFit/>
            </a:bodyPr>
            <a:lstStyle/>
            <a:p>
              <a:r>
                <a:rPr lang="en-US" sz="3200" dirty="0" smtClean="0"/>
                <a:t>U</a:t>
              </a:r>
            </a:p>
          </p:txBody>
        </p:sp>
        <p:sp>
          <p:nvSpPr>
            <p:cNvPr id="9" name="TextBox 8"/>
            <p:cNvSpPr txBox="1"/>
            <p:nvPr/>
          </p:nvSpPr>
          <p:spPr>
            <a:xfrm>
              <a:off x="3293877" y="5052933"/>
              <a:ext cx="540722" cy="584776"/>
            </a:xfrm>
            <a:prstGeom prst="rect">
              <a:avLst/>
            </a:prstGeom>
            <a:noFill/>
          </p:spPr>
          <p:txBody>
            <a:bodyPr wrap="square" rtlCol="0">
              <a:spAutoFit/>
            </a:bodyPr>
            <a:lstStyle/>
            <a:p>
              <a:r>
                <a:rPr lang="en-US" sz="3200" dirty="0" smtClean="0"/>
                <a:t>0</a:t>
              </a:r>
            </a:p>
          </p:txBody>
        </p:sp>
      </p:grpSp>
    </p:spTree>
    <p:extLst>
      <p:ext uri="{BB962C8B-B14F-4D97-AF65-F5344CB8AC3E}">
        <p14:creationId xmlns:p14="http://schemas.microsoft.com/office/powerpoint/2010/main" val="267035533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49546" y="2090659"/>
            <a:ext cx="4470307" cy="4525158"/>
          </a:xfrm>
          <a:prstGeom prst="rect">
            <a:avLst/>
          </a:prstGeom>
        </p:spPr>
      </p:pic>
      <p:sp>
        <p:nvSpPr>
          <p:cNvPr id="4" name="Rectangle 3"/>
          <p:cNvSpPr/>
          <p:nvPr/>
        </p:nvSpPr>
        <p:spPr>
          <a:xfrm>
            <a:off x="217493" y="285426"/>
            <a:ext cx="8855947" cy="2062103"/>
          </a:xfrm>
          <a:prstGeom prst="rect">
            <a:avLst/>
          </a:prstGeom>
        </p:spPr>
        <p:txBody>
          <a:bodyPr wrap="square">
            <a:spAutoFit/>
          </a:bodyPr>
          <a:lstStyle/>
          <a:p>
            <a:r>
              <a:rPr lang="en-US" sz="3200" dirty="0" smtClean="0"/>
              <a:t>Nerve Lemma</a:t>
            </a:r>
            <a:r>
              <a:rPr lang="en-US" sz="3200" dirty="0"/>
              <a:t>:</a:t>
            </a:r>
            <a:r>
              <a:rPr lang="en-US" sz="3200" dirty="0" smtClean="0"/>
              <a:t> </a:t>
            </a:r>
            <a:r>
              <a:rPr lang="en-US" sz="3200" dirty="0"/>
              <a:t>If </a:t>
            </a:r>
            <a:r>
              <a:rPr lang="en-US" sz="3200" i="1" dirty="0"/>
              <a:t>V</a:t>
            </a:r>
            <a:r>
              <a:rPr lang="en-US" sz="3200" dirty="0" smtClean="0"/>
              <a:t> </a:t>
            </a:r>
            <a:r>
              <a:rPr lang="en-US" sz="3200" dirty="0"/>
              <a:t>is </a:t>
            </a:r>
            <a:r>
              <a:rPr lang="en-US" sz="3200" dirty="0" smtClean="0"/>
              <a:t>a finite </a:t>
            </a:r>
            <a:r>
              <a:rPr lang="en-US" sz="3200" dirty="0"/>
              <a:t>collection of subsets of X with </a:t>
            </a:r>
            <a:r>
              <a:rPr lang="en-US" sz="3200" dirty="0" smtClean="0"/>
              <a:t>all non</a:t>
            </a:r>
            <a:r>
              <a:rPr lang="en-US" sz="3200" dirty="0"/>
              <a:t>-empty intersections of </a:t>
            </a:r>
            <a:r>
              <a:rPr lang="en-US" sz="3200" dirty="0" err="1"/>
              <a:t>subcollections</a:t>
            </a:r>
            <a:r>
              <a:rPr lang="en-US" sz="3200" dirty="0"/>
              <a:t> of </a:t>
            </a:r>
            <a:r>
              <a:rPr lang="en-US" sz="3200" i="1" dirty="0"/>
              <a:t>V</a:t>
            </a:r>
            <a:r>
              <a:rPr lang="en-US" sz="3200" dirty="0" smtClean="0"/>
              <a:t> </a:t>
            </a:r>
            <a:r>
              <a:rPr lang="en-US" sz="3200" dirty="0"/>
              <a:t>contractible, then </a:t>
            </a:r>
            <a:r>
              <a:rPr lang="en-US" sz="3200" dirty="0" smtClean="0"/>
              <a:t>N(V) is </a:t>
            </a:r>
            <a:r>
              <a:rPr lang="en-US" sz="3200" dirty="0" err="1"/>
              <a:t>homotopic</a:t>
            </a:r>
            <a:r>
              <a:rPr lang="en-US" sz="3200" dirty="0"/>
              <a:t> </a:t>
            </a:r>
            <a:r>
              <a:rPr lang="en-US" sz="3200" dirty="0" smtClean="0"/>
              <a:t>to the </a:t>
            </a:r>
            <a:r>
              <a:rPr lang="en-US" sz="3200" dirty="0"/>
              <a:t>union of elements of </a:t>
            </a:r>
            <a:r>
              <a:rPr lang="en-US" sz="3200" i="1" dirty="0"/>
              <a:t>V</a:t>
            </a:r>
            <a:r>
              <a:rPr lang="en-US" sz="3200" dirty="0" smtClean="0"/>
              <a:t>.</a:t>
            </a:r>
            <a:endParaRPr lang="en-US" sz="3200" dirty="0"/>
          </a:p>
        </p:txBody>
      </p:sp>
      <p:sp>
        <p:nvSpPr>
          <p:cNvPr id="2" name="Rectangle 1"/>
          <p:cNvSpPr/>
          <p:nvPr/>
        </p:nvSpPr>
        <p:spPr>
          <a:xfrm>
            <a:off x="176400" y="6340115"/>
            <a:ext cx="8855947" cy="523220"/>
          </a:xfrm>
          <a:prstGeom prst="rect">
            <a:avLst/>
          </a:prstGeom>
        </p:spPr>
        <p:txBody>
          <a:bodyPr wrap="square">
            <a:spAutoFit/>
          </a:bodyPr>
          <a:lstStyle/>
          <a:p>
            <a:r>
              <a:rPr lang="en-US" sz="2800" dirty="0"/>
              <a:t>http://</a:t>
            </a:r>
            <a:r>
              <a:rPr lang="en-US" sz="2800" dirty="0" err="1"/>
              <a:t>www.math.upenn.edu</a:t>
            </a:r>
            <a:r>
              <a:rPr lang="en-US" sz="2800" dirty="0"/>
              <a:t>/~</a:t>
            </a:r>
            <a:r>
              <a:rPr lang="en-US" sz="2800" dirty="0" err="1"/>
              <a:t>ghrist</a:t>
            </a:r>
            <a:r>
              <a:rPr lang="en-US" sz="2800" dirty="0"/>
              <a:t>/EAT/EATchapter2.pdf</a:t>
            </a:r>
          </a:p>
        </p:txBody>
      </p:sp>
      <p:sp>
        <p:nvSpPr>
          <p:cNvPr id="3" name="TextBox 2"/>
          <p:cNvSpPr txBox="1"/>
          <p:nvPr/>
        </p:nvSpPr>
        <p:spPr>
          <a:xfrm>
            <a:off x="41566" y="27706"/>
            <a:ext cx="1486561" cy="369332"/>
          </a:xfrm>
          <a:prstGeom prst="rect">
            <a:avLst/>
          </a:prstGeom>
          <a:solidFill>
            <a:srgbClr val="002060"/>
          </a:solidFill>
        </p:spPr>
        <p:txBody>
          <a:bodyPr wrap="none" rtlCol="0">
            <a:spAutoFit/>
          </a:bodyPr>
          <a:lstStyle/>
          <a:p>
            <a:r>
              <a:rPr lang="en-US" smtClean="0">
                <a:solidFill>
                  <a:srgbClr val="FFFF00"/>
                </a:solidFill>
              </a:rPr>
              <a:t>Mathematical</a:t>
            </a:r>
            <a:endParaRPr lang="en-US" dirty="0">
              <a:solidFill>
                <a:srgbClr val="FFFF00"/>
              </a:solidFill>
            </a:endParaRPr>
          </a:p>
        </p:txBody>
      </p:sp>
    </p:spTree>
    <p:extLst>
      <p:ext uri="{BB962C8B-B14F-4D97-AF65-F5344CB8AC3E}">
        <p14:creationId xmlns:p14="http://schemas.microsoft.com/office/powerpoint/2010/main" val="267016555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09398" y="11318"/>
            <a:ext cx="5311009" cy="6858000"/>
          </a:xfrm>
          <a:prstGeom prst="rect">
            <a:avLst/>
          </a:prstGeom>
        </p:spPr>
      </p:pic>
      <p:sp>
        <p:nvSpPr>
          <p:cNvPr id="3" name="Rectangle 2"/>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5" name="Rectangle 4"/>
          <p:cNvSpPr/>
          <p:nvPr/>
        </p:nvSpPr>
        <p:spPr>
          <a:xfrm>
            <a:off x="230793" y="209925"/>
            <a:ext cx="3512023" cy="3539430"/>
          </a:xfrm>
          <a:prstGeom prst="rect">
            <a:avLst/>
          </a:prstGeom>
          <a:solidFill>
            <a:srgbClr val="EEECE1"/>
          </a:solidFill>
        </p:spPr>
        <p:txBody>
          <a:bodyPr wrap="square">
            <a:spAutoFit/>
          </a:bodyPr>
          <a:lstStyle/>
          <a:p>
            <a:r>
              <a:rPr lang="en-US" sz="3200" dirty="0"/>
              <a:t>Idea:  Can recover the topology of the space traversed by the mouse by looking only at the spiking activity of place cells. </a:t>
            </a:r>
          </a:p>
        </p:txBody>
      </p:sp>
      <p:sp>
        <p:nvSpPr>
          <p:cNvPr id="4" name="TextBox 3"/>
          <p:cNvSpPr txBox="1"/>
          <p:nvPr/>
        </p:nvSpPr>
        <p:spPr>
          <a:xfrm>
            <a:off x="230793" y="4177886"/>
            <a:ext cx="3745949" cy="2062103"/>
          </a:xfrm>
          <a:prstGeom prst="rect">
            <a:avLst/>
          </a:prstGeom>
          <a:solidFill>
            <a:schemeClr val="accent3">
              <a:lumMod val="20000"/>
              <a:lumOff val="80000"/>
            </a:schemeClr>
          </a:solidFill>
        </p:spPr>
        <p:txBody>
          <a:bodyPr wrap="square" rtlCol="0">
            <a:spAutoFit/>
          </a:bodyPr>
          <a:lstStyle/>
          <a:p>
            <a:r>
              <a:rPr lang="en-US" sz="3200" dirty="0" smtClean="0"/>
              <a:t>Vertices = place cells</a:t>
            </a:r>
          </a:p>
          <a:p>
            <a:r>
              <a:rPr lang="en-US" sz="3200" dirty="0" smtClean="0"/>
              <a:t>Add simplex if place cells co-fare within a specified time period</a:t>
            </a:r>
          </a:p>
        </p:txBody>
      </p:sp>
    </p:spTree>
    <p:extLst>
      <p:ext uri="{BB962C8B-B14F-4D97-AF65-F5344CB8AC3E}">
        <p14:creationId xmlns:p14="http://schemas.microsoft.com/office/powerpoint/2010/main" val="216857541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09398" y="-18918"/>
            <a:ext cx="5311009" cy="6858000"/>
          </a:xfrm>
          <a:prstGeom prst="rect">
            <a:avLst/>
          </a:prstGeom>
        </p:spPr>
      </p:pic>
      <p:sp>
        <p:nvSpPr>
          <p:cNvPr id="3" name="Rectangle 2"/>
          <p:cNvSpPr/>
          <p:nvPr/>
        </p:nvSpPr>
        <p:spPr>
          <a:xfrm>
            <a:off x="0" y="6556839"/>
            <a:ext cx="9144000" cy="369332"/>
          </a:xfrm>
          <a:prstGeom prst="rect">
            <a:avLst/>
          </a:prstGeom>
        </p:spPr>
        <p:txBody>
          <a:bodyPr wrap="square">
            <a:spAutoFit/>
          </a:bodyPr>
          <a:lstStyle/>
          <a:p>
            <a:r>
              <a:rPr lang="en-US" dirty="0" smtClean="0"/>
              <a:t>http://</a:t>
            </a:r>
            <a:r>
              <a:rPr lang="en-US" dirty="0" err="1" smtClean="0"/>
              <a:t>www.ploscompbiol.org</a:t>
            </a:r>
            <a:r>
              <a:rPr lang="en-US" dirty="0" smtClean="0"/>
              <a:t>/article/info%3Adoi%2F10.1371%2Fjournal.pcbi.1000205</a:t>
            </a:r>
            <a:endParaRPr lang="en-US" dirty="0"/>
          </a:p>
        </p:txBody>
      </p:sp>
      <p:sp>
        <p:nvSpPr>
          <p:cNvPr id="5" name="Rectangle 4"/>
          <p:cNvSpPr/>
          <p:nvPr/>
        </p:nvSpPr>
        <p:spPr>
          <a:xfrm>
            <a:off x="230793" y="209925"/>
            <a:ext cx="3745949" cy="3046988"/>
          </a:xfrm>
          <a:prstGeom prst="rect">
            <a:avLst/>
          </a:prstGeom>
          <a:solidFill>
            <a:srgbClr val="EEECE1"/>
          </a:solidFill>
        </p:spPr>
        <p:txBody>
          <a:bodyPr wrap="square">
            <a:spAutoFit/>
          </a:bodyPr>
          <a:lstStyle/>
          <a:p>
            <a:r>
              <a:rPr lang="en-US" sz="3200" i="1" dirty="0" smtClean="0"/>
              <a:t>Cell group </a:t>
            </a:r>
            <a:r>
              <a:rPr lang="en-US" sz="3200" dirty="0" smtClean="0"/>
              <a:t>= collection of place </a:t>
            </a:r>
            <a:r>
              <a:rPr lang="en-US" sz="3200" dirty="0"/>
              <a:t>cells </a:t>
            </a:r>
            <a:r>
              <a:rPr lang="en-US" sz="3200" dirty="0" smtClean="0"/>
              <a:t>that co</a:t>
            </a:r>
            <a:r>
              <a:rPr lang="en-US" sz="3200" dirty="0"/>
              <a:t>-</a:t>
            </a:r>
            <a:r>
              <a:rPr lang="en-US" sz="3200" dirty="0" smtClean="0"/>
              <a:t>fire </a:t>
            </a:r>
            <a:r>
              <a:rPr lang="en-US" sz="3200" dirty="0"/>
              <a:t>within a specified time </a:t>
            </a:r>
            <a:r>
              <a:rPr lang="en-US" sz="3200" dirty="0" smtClean="0"/>
              <a:t>period (above a specified threshold) .</a:t>
            </a:r>
            <a:endParaRPr lang="en-US" sz="3200" dirty="0"/>
          </a:p>
        </p:txBody>
      </p:sp>
      <p:sp>
        <p:nvSpPr>
          <p:cNvPr id="4" name="TextBox 3"/>
          <p:cNvSpPr txBox="1"/>
          <p:nvPr/>
        </p:nvSpPr>
        <p:spPr>
          <a:xfrm>
            <a:off x="230793" y="3749355"/>
            <a:ext cx="3745949" cy="2554545"/>
          </a:xfrm>
          <a:prstGeom prst="rect">
            <a:avLst/>
          </a:prstGeom>
          <a:solidFill>
            <a:schemeClr val="accent3">
              <a:lumMod val="20000"/>
              <a:lumOff val="80000"/>
            </a:schemeClr>
          </a:solidFill>
        </p:spPr>
        <p:txBody>
          <a:bodyPr wrap="square" rtlCol="0">
            <a:spAutoFit/>
          </a:bodyPr>
          <a:lstStyle/>
          <a:p>
            <a:r>
              <a:rPr lang="en-US" sz="3200" dirty="0" smtClean="0"/>
              <a:t>Simplices correspond to cell groups.</a:t>
            </a:r>
          </a:p>
          <a:p>
            <a:r>
              <a:rPr lang="en-US" sz="3200" dirty="0" smtClean="0"/>
              <a:t>dimension of simplex = number of place cells in cell group - 1</a:t>
            </a:r>
          </a:p>
        </p:txBody>
      </p:sp>
    </p:spTree>
    <p:extLst>
      <p:ext uri="{BB962C8B-B14F-4D97-AF65-F5344CB8AC3E}">
        <p14:creationId xmlns:p14="http://schemas.microsoft.com/office/powerpoint/2010/main" val="2298767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2F0D9"/>
        </a:solid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1223</TotalTime>
  <Words>6903</Words>
  <Application>Microsoft Office PowerPoint</Application>
  <PresentationFormat>On-screen Show (4:3)</PresentationFormat>
  <Paragraphs>839</Paragraphs>
  <Slides>150</Slides>
  <Notes>60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150</vt:i4>
      </vt:variant>
    </vt:vector>
  </HeadingPairs>
  <TitlesOfParts>
    <vt:vector size="160" baseType="lpstr">
      <vt:lpstr>MS PGothic</vt:lpstr>
      <vt:lpstr>Arial</vt:lpstr>
      <vt:lpstr>Calibri</vt:lpstr>
      <vt:lpstr>Calibri Light</vt:lpstr>
      <vt:lpstr>msgothic</vt:lpstr>
      <vt:lpstr>Symbol</vt:lpstr>
      <vt:lpstr>TimesNewRomanPS-ItalicMT</vt:lpstr>
      <vt:lpstr>TimesNewRomanPSMT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Iowa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Darcy, Isabel K</dc:creator>
  <cp:keywords/>
  <dc:description/>
  <cp:lastModifiedBy>Darcy, Isabel K</cp:lastModifiedBy>
  <cp:revision>50</cp:revision>
  <dcterms:created xsi:type="dcterms:W3CDTF">2017-01-17T19:31:54Z</dcterms:created>
  <dcterms:modified xsi:type="dcterms:W3CDTF">2017-01-31T15:00:28Z</dcterms:modified>
  <cp:category/>
</cp:coreProperties>
</file>