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611" r:id="rId2"/>
    <p:sldId id="662" r:id="rId3"/>
    <p:sldId id="612" r:id="rId4"/>
    <p:sldId id="663" r:id="rId5"/>
    <p:sldId id="664" r:id="rId6"/>
    <p:sldId id="665" r:id="rId7"/>
    <p:sldId id="613" r:id="rId8"/>
    <p:sldId id="646" r:id="rId9"/>
    <p:sldId id="647" r:id="rId10"/>
    <p:sldId id="648" r:id="rId11"/>
    <p:sldId id="614" r:id="rId12"/>
    <p:sldId id="666" r:id="rId13"/>
    <p:sldId id="615" r:id="rId14"/>
    <p:sldId id="617" r:id="rId15"/>
    <p:sldId id="618" r:id="rId16"/>
    <p:sldId id="619" r:id="rId17"/>
    <p:sldId id="616" r:id="rId18"/>
    <p:sldId id="583" r:id="rId19"/>
    <p:sldId id="667" r:id="rId20"/>
    <p:sldId id="669" r:id="rId21"/>
    <p:sldId id="668" r:id="rId22"/>
    <p:sldId id="584" r:id="rId23"/>
    <p:sldId id="670" r:id="rId24"/>
    <p:sldId id="5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661" autoAdjust="0"/>
    <p:restoredTop sz="95153" autoAdjust="0"/>
  </p:normalViewPr>
  <p:slideViewPr>
    <p:cSldViewPr snapToGrid="0" snapToObjects="1">
      <p:cViewPr varScale="1">
        <p:scale>
          <a:sx n="95" d="100"/>
          <a:sy n="95" d="100"/>
        </p:scale>
        <p:origin x="749" y="6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40FE4-CBB4-214A-8C32-30A1B6D7E27F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1E51-86DC-3047-A7D4-94C962C5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ECF8-9160-0948-BBAE-ECC339A7C2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ltidimensional_scal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48" y="1176549"/>
            <a:ext cx="831088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3.1 Clustering</a:t>
            </a:r>
          </a:p>
          <a:p>
            <a:endParaRPr lang="en-US" sz="2800" dirty="0"/>
          </a:p>
          <a:p>
            <a:r>
              <a:rPr lang="en-US" sz="2800" dirty="0" smtClean="0"/>
              <a:t>Finding </a:t>
            </a:r>
            <a:r>
              <a:rPr lang="en-US" sz="2800" dirty="0"/>
              <a:t>a good clustering of the points is a fundamental </a:t>
            </a:r>
            <a:r>
              <a:rPr lang="en-US" sz="2800" dirty="0" smtClean="0"/>
              <a:t>issue in </a:t>
            </a:r>
            <a:r>
              <a:rPr lang="en-US" sz="2800" dirty="0"/>
              <a:t>computing a representative simplicial complex.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Mapper does </a:t>
            </a:r>
            <a:r>
              <a:rPr lang="en-US" sz="2800" dirty="0"/>
              <a:t>not place any conditions on the clustering </a:t>
            </a:r>
            <a:r>
              <a:rPr lang="en-US" sz="2800" dirty="0" smtClean="0"/>
              <a:t>algorithm.  Thus </a:t>
            </a:r>
            <a:r>
              <a:rPr lang="en-US" sz="2800" dirty="0"/>
              <a:t>any domain-specific clustering algorithm can </a:t>
            </a:r>
            <a:r>
              <a:rPr lang="en-US" sz="2800" dirty="0" smtClean="0"/>
              <a:t>be used.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027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" y="820717"/>
            <a:ext cx="8951976" cy="447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328" y="5957423"/>
            <a:ext cx="846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http://scikit-learn.org/stable/auto_examples/cluster/plot_cluster_comparison.html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427" y="674175"/>
            <a:ext cx="78808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3.2. Higher Dimensional Parameter Spaces</a:t>
            </a:r>
          </a:p>
          <a:p>
            <a:endParaRPr lang="en-US" sz="2800" dirty="0" smtClean="0"/>
          </a:p>
          <a:p>
            <a:r>
              <a:rPr lang="en-US" sz="2800" dirty="0" smtClean="0"/>
              <a:t>Using </a:t>
            </a:r>
            <a:r>
              <a:rPr lang="en-US" sz="2800" dirty="0"/>
              <a:t>a single function as a filter we get as output a </a:t>
            </a:r>
            <a:r>
              <a:rPr lang="en-US" sz="2800" dirty="0" smtClean="0"/>
              <a:t>complex in </a:t>
            </a:r>
            <a:r>
              <a:rPr lang="en-US" sz="2800" dirty="0"/>
              <a:t>which the highest dimension of </a:t>
            </a:r>
            <a:r>
              <a:rPr lang="en-US" sz="2800" dirty="0" err="1"/>
              <a:t>simplices</a:t>
            </a:r>
            <a:r>
              <a:rPr lang="en-US" sz="2800" dirty="0"/>
              <a:t> is 1 (</a:t>
            </a:r>
            <a:r>
              <a:rPr lang="en-US" sz="2800" dirty="0" smtClean="0"/>
              <a:t>edges in </a:t>
            </a:r>
            <a:r>
              <a:rPr lang="en-US" sz="2800" dirty="0"/>
              <a:t>a graph).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Qualitatively</a:t>
            </a:r>
            <a:r>
              <a:rPr lang="en-US" sz="2800" dirty="0"/>
              <a:t>, the only information we get out </a:t>
            </a:r>
            <a:r>
              <a:rPr lang="en-US" sz="2800" dirty="0" smtClean="0"/>
              <a:t>of this </a:t>
            </a:r>
            <a:r>
              <a:rPr lang="en-US" sz="2800" dirty="0"/>
              <a:t>is the number of components, the number of loops </a:t>
            </a:r>
            <a:r>
              <a:rPr lang="en-US" sz="2800" dirty="0" smtClean="0"/>
              <a:t>and knowledge </a:t>
            </a:r>
            <a:r>
              <a:rPr lang="en-US" sz="2800" dirty="0"/>
              <a:t>about structure of the component flares etc.).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900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682" y="418458"/>
            <a:ext cx="7880888" cy="6247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get </a:t>
            </a:r>
            <a:r>
              <a:rPr lang="en-US" sz="2800" dirty="0"/>
              <a:t>information about higher dimensional voids in the </a:t>
            </a:r>
            <a:r>
              <a:rPr lang="en-US" sz="2800" dirty="0" smtClean="0"/>
              <a:t>data one </a:t>
            </a:r>
            <a:r>
              <a:rPr lang="en-US" sz="2800" dirty="0"/>
              <a:t>would need to build a higher dimensional complex </a:t>
            </a:r>
            <a:r>
              <a:rPr lang="en-US" sz="2800" dirty="0" smtClean="0"/>
              <a:t>using more </a:t>
            </a:r>
            <a:r>
              <a:rPr lang="en-US" sz="2800" dirty="0"/>
              <a:t>functions on the data. In general, the Mapper </a:t>
            </a:r>
            <a:r>
              <a:rPr lang="en-US" sz="2800" dirty="0" smtClean="0"/>
              <a:t>construction requires </a:t>
            </a:r>
            <a:r>
              <a:rPr lang="en-US" sz="2800" dirty="0"/>
              <a:t>as input: </a:t>
            </a:r>
            <a:endParaRPr lang="en-US" sz="2800" dirty="0" smtClean="0"/>
          </a:p>
          <a:p>
            <a:endParaRPr lang="en-US" sz="1600" dirty="0"/>
          </a:p>
          <a:p>
            <a:pPr marL="514350" indent="-514350">
              <a:buAutoNum type="alphaLcParenBoth"/>
            </a:pPr>
            <a:r>
              <a:rPr lang="en-US" sz="2800" dirty="0" smtClean="0"/>
              <a:t>A </a:t>
            </a:r>
            <a:r>
              <a:rPr lang="en-US" sz="2800" dirty="0"/>
              <a:t>Parameter space defined </a:t>
            </a:r>
            <a:r>
              <a:rPr lang="en-US" sz="2800" dirty="0" smtClean="0"/>
              <a:t>by the </a:t>
            </a:r>
            <a:r>
              <a:rPr lang="en-US" sz="2800" dirty="0"/>
              <a:t>functions and </a:t>
            </a:r>
            <a:endParaRPr lang="en-US" sz="2800" dirty="0" smtClean="0"/>
          </a:p>
          <a:p>
            <a:pPr marL="514350" indent="-514350">
              <a:buAutoNum type="alphaLcParenBoth"/>
            </a:pPr>
            <a:r>
              <a:rPr lang="en-US" sz="2800" dirty="0" smtClean="0"/>
              <a:t>a </a:t>
            </a:r>
            <a:r>
              <a:rPr lang="en-US" sz="2800" dirty="0"/>
              <a:t>covering of this space. </a:t>
            </a:r>
            <a:endParaRPr lang="en-US" sz="2800" dirty="0" smtClean="0"/>
          </a:p>
          <a:p>
            <a:pPr marL="514350" indent="-514350">
              <a:buAutoNum type="alphaLcParenBoth"/>
            </a:pPr>
            <a:endParaRPr lang="en-US" sz="1600" dirty="0"/>
          </a:p>
          <a:p>
            <a:r>
              <a:rPr lang="en-US" sz="2800" dirty="0" smtClean="0"/>
              <a:t>Note </a:t>
            </a:r>
            <a:r>
              <a:rPr lang="en-US" sz="2800" dirty="0"/>
              <a:t>that </a:t>
            </a:r>
            <a:r>
              <a:rPr lang="en-US" sz="2800" i="1" dirty="0" smtClean="0"/>
              <a:t>any </a:t>
            </a:r>
            <a:r>
              <a:rPr lang="en-US" sz="2800" dirty="0" smtClean="0"/>
              <a:t>covering </a:t>
            </a:r>
            <a:r>
              <a:rPr lang="en-US" sz="2800" dirty="0"/>
              <a:t>of the parameter space may be used. As an </a:t>
            </a:r>
            <a:r>
              <a:rPr lang="en-US" sz="2800" dirty="0" smtClean="0"/>
              <a:t>example of </a:t>
            </a:r>
            <a:r>
              <a:rPr lang="en-US" sz="2800" dirty="0"/>
              <a:t>the parameter space </a:t>
            </a:r>
            <a:r>
              <a:rPr lang="en-US" sz="2800" i="1" dirty="0"/>
              <a:t>S</a:t>
            </a:r>
            <a:r>
              <a:rPr lang="en-US" sz="2800" baseline="30000" dirty="0"/>
              <a:t>1</a:t>
            </a:r>
            <a:r>
              <a:rPr lang="en-US" sz="2800" dirty="0"/>
              <a:t>, consider a parameter </a:t>
            </a:r>
            <a:r>
              <a:rPr lang="en-US" sz="2800" dirty="0" smtClean="0"/>
              <a:t>space defined </a:t>
            </a:r>
            <a:r>
              <a:rPr lang="en-US" sz="2800" dirty="0"/>
              <a:t>by two functions </a:t>
            </a:r>
            <a:r>
              <a:rPr lang="en-US" sz="2800" i="1" dirty="0"/>
              <a:t>f </a:t>
            </a:r>
            <a:r>
              <a:rPr lang="en-US" sz="2800" dirty="0"/>
              <a:t>and </a:t>
            </a:r>
            <a:r>
              <a:rPr lang="en-US" sz="2800" i="1" dirty="0"/>
              <a:t>g </a:t>
            </a:r>
            <a:r>
              <a:rPr lang="en-US" sz="2800" dirty="0"/>
              <a:t>which are related such </a:t>
            </a:r>
            <a:r>
              <a:rPr lang="en-US" sz="2800" dirty="0" smtClean="0"/>
              <a:t>that </a:t>
            </a:r>
            <a:r>
              <a:rPr lang="en-US" sz="2800" i="1" dirty="0" smtClean="0"/>
              <a:t>f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+</a:t>
            </a:r>
            <a:r>
              <a:rPr lang="en-US" sz="2800" i="1" dirty="0" smtClean="0"/>
              <a:t>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= 1. A very simple covering for such a space is </a:t>
            </a:r>
            <a:r>
              <a:rPr lang="en-US" sz="2800" dirty="0" smtClean="0"/>
              <a:t>generated by </a:t>
            </a:r>
            <a:r>
              <a:rPr lang="en-US" sz="2800" dirty="0"/>
              <a:t>considering overlapping angular intervals.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27" y="1284209"/>
            <a:ext cx="746494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11" y="538576"/>
            <a:ext cx="82296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An algorithm for building a reduced simplicial complex is</a:t>
            </a:r>
            <a:r>
              <a:rPr lang="en-US" dirty="0" smtClean="0">
                <a:latin typeface="Times-Roman"/>
              </a:rPr>
              <a:t>:</a:t>
            </a:r>
          </a:p>
          <a:p>
            <a:endParaRPr lang="en-US" dirty="0">
              <a:latin typeface="Times-Roman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-Roman"/>
              </a:rPr>
              <a:t>For </a:t>
            </a:r>
            <a:r>
              <a:rPr lang="en-US" dirty="0">
                <a:latin typeface="Times-Roman"/>
              </a:rPr>
              <a:t>each </a:t>
            </a:r>
            <a:r>
              <a:rPr lang="en-US" i="1" dirty="0" err="1">
                <a:latin typeface="Times-Italic"/>
              </a:rPr>
              <a:t>i</a:t>
            </a:r>
            <a:r>
              <a:rPr lang="en-US" dirty="0">
                <a:latin typeface="CMMI10"/>
              </a:rPr>
              <a:t>, </a:t>
            </a:r>
            <a:r>
              <a:rPr lang="en-US" i="1" dirty="0">
                <a:latin typeface="Times-Italic"/>
              </a:rPr>
              <a:t>j</a:t>
            </a:r>
            <a:r>
              <a:rPr lang="en-US" dirty="0">
                <a:latin typeface="Times-Roman"/>
              </a:rPr>
              <a:t>, select all data points for which the </a:t>
            </a:r>
            <a:r>
              <a:rPr lang="en-US" dirty="0" smtClean="0">
                <a:latin typeface="Times-Roman"/>
              </a:rPr>
              <a:t>function values </a:t>
            </a:r>
            <a:r>
              <a:rPr lang="en-US" dirty="0">
                <a:latin typeface="Times-Roman"/>
              </a:rPr>
              <a:t>of </a:t>
            </a:r>
            <a:r>
              <a:rPr lang="en-US" i="1" dirty="0">
                <a:latin typeface="Times-Italic"/>
              </a:rPr>
              <a:t>f</a:t>
            </a:r>
            <a:r>
              <a:rPr lang="en-US" sz="800" dirty="0">
                <a:latin typeface="Times-Roman"/>
              </a:rPr>
              <a:t>1 </a:t>
            </a:r>
            <a:r>
              <a:rPr lang="en-US" dirty="0">
                <a:latin typeface="Times-Roman"/>
              </a:rPr>
              <a:t>and </a:t>
            </a:r>
            <a:r>
              <a:rPr lang="en-US" i="1" dirty="0">
                <a:latin typeface="Times-Italic"/>
              </a:rPr>
              <a:t>f</a:t>
            </a:r>
            <a:r>
              <a:rPr lang="en-US" sz="800" dirty="0">
                <a:latin typeface="Times-Roman"/>
              </a:rPr>
              <a:t>2 </a:t>
            </a:r>
            <a:r>
              <a:rPr lang="en-US" dirty="0">
                <a:latin typeface="Times-Roman"/>
              </a:rPr>
              <a:t>lie within </a:t>
            </a:r>
            <a:r>
              <a:rPr lang="en-US" i="1" dirty="0">
                <a:latin typeface="Times-Italic"/>
              </a:rPr>
              <a:t>A</a:t>
            </a:r>
            <a:r>
              <a:rPr lang="en-US" sz="800" i="1" dirty="0">
                <a:latin typeface="Times-Italic"/>
              </a:rPr>
              <a:t>i</a:t>
            </a:r>
            <a:r>
              <a:rPr lang="en-US" sz="800" dirty="0">
                <a:latin typeface="CMMI10"/>
              </a:rPr>
              <a:t>, </a:t>
            </a:r>
            <a:r>
              <a:rPr lang="en-US" sz="800" i="1" dirty="0">
                <a:latin typeface="Times-Italic"/>
              </a:rPr>
              <a:t>j </a:t>
            </a:r>
            <a:r>
              <a:rPr lang="en-US" dirty="0">
                <a:latin typeface="Times-Roman"/>
              </a:rPr>
              <a:t>. Find a clustering </a:t>
            </a:r>
            <a:r>
              <a:rPr lang="en-US" dirty="0" smtClean="0">
                <a:latin typeface="Times-Roman"/>
              </a:rPr>
              <a:t>of points </a:t>
            </a:r>
            <a:r>
              <a:rPr lang="en-US" dirty="0">
                <a:latin typeface="Times-Roman"/>
              </a:rPr>
              <a:t>for this set and consider each cluster to </a:t>
            </a:r>
            <a:r>
              <a:rPr lang="en-US" dirty="0" smtClean="0">
                <a:latin typeface="Times-Roman"/>
              </a:rPr>
              <a:t>represent a </a:t>
            </a:r>
            <a:r>
              <a:rPr lang="en-US" dirty="0">
                <a:latin typeface="Times-Roman"/>
              </a:rPr>
              <a:t>0 dimensional simplex (referred to as a </a:t>
            </a:r>
            <a:r>
              <a:rPr lang="en-US" i="1" dirty="0">
                <a:latin typeface="Times-Italic"/>
              </a:rPr>
              <a:t>vertex </a:t>
            </a:r>
            <a:r>
              <a:rPr lang="en-US" dirty="0">
                <a:latin typeface="Times-Roman"/>
              </a:rPr>
              <a:t>in </a:t>
            </a:r>
            <a:r>
              <a:rPr lang="en-US" dirty="0" smtClean="0">
                <a:latin typeface="Times-Roman"/>
              </a:rPr>
              <a:t>this algorithm</a:t>
            </a:r>
            <a:r>
              <a:rPr lang="en-US" dirty="0">
                <a:latin typeface="Times-Roman"/>
              </a:rPr>
              <a:t>). Also, maintain a list of vertices for each </a:t>
            </a:r>
            <a:r>
              <a:rPr lang="en-US" i="1" dirty="0">
                <a:latin typeface="Times-Italic"/>
              </a:rPr>
              <a:t>A</a:t>
            </a:r>
            <a:r>
              <a:rPr lang="en-US" sz="800" i="1" dirty="0">
                <a:latin typeface="Times-Italic"/>
              </a:rPr>
              <a:t>i</a:t>
            </a:r>
            <a:r>
              <a:rPr lang="en-US" sz="800" dirty="0">
                <a:latin typeface="CMMI10"/>
              </a:rPr>
              <a:t>, </a:t>
            </a:r>
            <a:r>
              <a:rPr lang="en-US" sz="800" i="1" dirty="0" smtClean="0">
                <a:latin typeface="Times-Italic"/>
              </a:rPr>
              <a:t>j </a:t>
            </a:r>
            <a:r>
              <a:rPr lang="en-US" dirty="0" smtClean="0">
                <a:latin typeface="Times-Roman"/>
              </a:rPr>
              <a:t>and </a:t>
            </a:r>
            <a:r>
              <a:rPr lang="en-US" dirty="0">
                <a:latin typeface="Times-Roman"/>
              </a:rPr>
              <a:t>a set of indices of the data points (the cluster </a:t>
            </a:r>
            <a:r>
              <a:rPr lang="en-US" dirty="0" smtClean="0">
                <a:latin typeface="Times-Roman"/>
              </a:rPr>
              <a:t>members) associated </a:t>
            </a:r>
            <a:r>
              <a:rPr lang="en-US" dirty="0">
                <a:latin typeface="Times-Roman"/>
              </a:rPr>
              <a:t>with each </a:t>
            </a:r>
            <a:r>
              <a:rPr lang="en-US" dirty="0" smtClean="0">
                <a:latin typeface="Times-Roman"/>
              </a:rPr>
              <a:t>vertex.</a:t>
            </a:r>
          </a:p>
          <a:p>
            <a:pPr marL="342900" indent="-342900">
              <a:buAutoNum type="arabicPeriod"/>
            </a:pPr>
            <a:endParaRPr lang="en-US" dirty="0">
              <a:latin typeface="Times-Roman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-Roman"/>
              </a:rPr>
              <a:t>For </a:t>
            </a:r>
            <a:r>
              <a:rPr lang="en-US" dirty="0">
                <a:latin typeface="Times-Roman"/>
              </a:rPr>
              <a:t>all vertices in the sets </a:t>
            </a:r>
            <a:r>
              <a:rPr lang="en-US" dirty="0">
                <a:latin typeface="CMSY9"/>
              </a:rPr>
              <a:t>{</a:t>
            </a:r>
            <a:r>
              <a:rPr lang="en-US" i="1" dirty="0">
                <a:latin typeface="Times-Italic"/>
              </a:rPr>
              <a:t>A</a:t>
            </a:r>
            <a:r>
              <a:rPr lang="en-US" sz="800" i="1" dirty="0">
                <a:latin typeface="Times-Italic"/>
              </a:rPr>
              <a:t>i</a:t>
            </a:r>
            <a:r>
              <a:rPr lang="en-US" sz="800" dirty="0">
                <a:latin typeface="CMMI10"/>
              </a:rPr>
              <a:t>, </a:t>
            </a:r>
            <a:r>
              <a:rPr lang="en-US" sz="800" i="1" dirty="0">
                <a:latin typeface="Times-Italic"/>
              </a:rPr>
              <a:t>j </a:t>
            </a:r>
            <a:r>
              <a:rPr lang="en-US" dirty="0">
                <a:latin typeface="CMMI10"/>
              </a:rPr>
              <a:t>,</a:t>
            </a:r>
            <a:r>
              <a:rPr lang="en-US" i="1" dirty="0">
                <a:latin typeface="Times-Italic"/>
              </a:rPr>
              <a:t>A</a:t>
            </a:r>
            <a:r>
              <a:rPr lang="en-US" sz="800" i="1" dirty="0">
                <a:latin typeface="Times-Italic"/>
              </a:rPr>
              <a:t>i</a:t>
            </a:r>
            <a:r>
              <a:rPr lang="en-US" sz="800" dirty="0">
                <a:latin typeface="CMR10"/>
              </a:rPr>
              <a:t>+</a:t>
            </a:r>
            <a:r>
              <a:rPr lang="en-US" sz="800" dirty="0">
                <a:latin typeface="Times-Roman"/>
              </a:rPr>
              <a:t>1</a:t>
            </a:r>
            <a:r>
              <a:rPr lang="en-US" sz="800" dirty="0">
                <a:latin typeface="CMMI10"/>
              </a:rPr>
              <a:t>, </a:t>
            </a:r>
            <a:r>
              <a:rPr lang="en-US" sz="800" i="1" dirty="0">
                <a:latin typeface="Times-Italic"/>
              </a:rPr>
              <a:t>j </a:t>
            </a:r>
            <a:r>
              <a:rPr lang="en-US" dirty="0">
                <a:latin typeface="CMMI10"/>
              </a:rPr>
              <a:t>,</a:t>
            </a:r>
            <a:r>
              <a:rPr lang="en-US" i="1" dirty="0">
                <a:latin typeface="Times-Italic"/>
              </a:rPr>
              <a:t>A</a:t>
            </a:r>
            <a:r>
              <a:rPr lang="en-US" sz="800" i="1" dirty="0">
                <a:latin typeface="Times-Italic"/>
              </a:rPr>
              <a:t>i</a:t>
            </a:r>
            <a:r>
              <a:rPr lang="en-US" sz="800" dirty="0">
                <a:latin typeface="CMMI10"/>
              </a:rPr>
              <a:t>, </a:t>
            </a:r>
            <a:r>
              <a:rPr lang="en-US" sz="800" i="1" dirty="0">
                <a:latin typeface="Times-Italic"/>
              </a:rPr>
              <a:t>j</a:t>
            </a:r>
            <a:r>
              <a:rPr lang="en-US" sz="800" dirty="0">
                <a:latin typeface="CMR10"/>
              </a:rPr>
              <a:t>+</a:t>
            </a:r>
            <a:r>
              <a:rPr lang="en-US" sz="800" dirty="0">
                <a:latin typeface="Times-Roman"/>
              </a:rPr>
              <a:t>1</a:t>
            </a:r>
            <a:r>
              <a:rPr lang="en-US" dirty="0">
                <a:latin typeface="CMMI10"/>
              </a:rPr>
              <a:t>,</a:t>
            </a:r>
            <a:r>
              <a:rPr lang="en-US" i="1" dirty="0">
                <a:latin typeface="Times-Italic"/>
              </a:rPr>
              <a:t>A</a:t>
            </a:r>
            <a:r>
              <a:rPr lang="en-US" sz="800" i="1" dirty="0">
                <a:latin typeface="Times-Italic"/>
              </a:rPr>
              <a:t>i</a:t>
            </a:r>
            <a:r>
              <a:rPr lang="en-US" sz="800" dirty="0">
                <a:latin typeface="CMR10"/>
              </a:rPr>
              <a:t>+</a:t>
            </a:r>
            <a:r>
              <a:rPr lang="en-US" sz="800" dirty="0">
                <a:latin typeface="Times-Roman"/>
              </a:rPr>
              <a:t>1</a:t>
            </a:r>
            <a:r>
              <a:rPr lang="en-US" sz="800" dirty="0">
                <a:latin typeface="CMMI10"/>
              </a:rPr>
              <a:t>, </a:t>
            </a:r>
            <a:r>
              <a:rPr lang="en-US" sz="800" i="1" dirty="0">
                <a:latin typeface="Times-Italic"/>
              </a:rPr>
              <a:t>j</a:t>
            </a:r>
            <a:r>
              <a:rPr lang="en-US" sz="800" dirty="0">
                <a:latin typeface="CMR10"/>
              </a:rPr>
              <a:t>+</a:t>
            </a:r>
            <a:r>
              <a:rPr lang="en-US" sz="800" dirty="0">
                <a:latin typeface="Times-Roman"/>
              </a:rPr>
              <a:t>1</a:t>
            </a:r>
            <a:r>
              <a:rPr lang="en-US" dirty="0" smtClean="0">
                <a:latin typeface="CMSY9"/>
              </a:rPr>
              <a:t>}</a:t>
            </a:r>
            <a:r>
              <a:rPr lang="en-US" dirty="0" smtClean="0">
                <a:latin typeface="Times-Roman"/>
              </a:rPr>
              <a:t>, if </a:t>
            </a:r>
            <a:r>
              <a:rPr lang="en-US" dirty="0">
                <a:latin typeface="Times-Roman"/>
              </a:rPr>
              <a:t>the intersection of the cluster associated with the </a:t>
            </a:r>
            <a:r>
              <a:rPr lang="en-US" dirty="0" smtClean="0">
                <a:latin typeface="Times-Roman"/>
              </a:rPr>
              <a:t>vertices is </a:t>
            </a:r>
            <a:r>
              <a:rPr lang="en-US" dirty="0">
                <a:latin typeface="Times-Roman"/>
              </a:rPr>
              <a:t>non-empty then add a 1-simplex (referred to as </a:t>
            </a:r>
            <a:r>
              <a:rPr lang="en-US" dirty="0" smtClean="0">
                <a:latin typeface="Times-Roman"/>
              </a:rPr>
              <a:t>an </a:t>
            </a:r>
            <a:r>
              <a:rPr lang="en-US" i="1" dirty="0" smtClean="0">
                <a:latin typeface="Times-Italic"/>
              </a:rPr>
              <a:t>edge </a:t>
            </a:r>
            <a:r>
              <a:rPr lang="en-US" dirty="0">
                <a:latin typeface="Times-Roman"/>
              </a:rPr>
              <a:t>in this algorithm</a:t>
            </a:r>
            <a:r>
              <a:rPr lang="en-US" dirty="0" smtClean="0">
                <a:latin typeface="Times-Roman"/>
              </a:rPr>
              <a:t>).</a:t>
            </a:r>
          </a:p>
          <a:p>
            <a:pPr marL="342900" indent="-342900">
              <a:buAutoNum type="arabicPeriod"/>
            </a:pPr>
            <a:endParaRPr lang="en-US" dirty="0">
              <a:latin typeface="Times-Roman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-Roman"/>
              </a:rPr>
              <a:t>Whenever </a:t>
            </a:r>
            <a:r>
              <a:rPr lang="en-US" dirty="0">
                <a:latin typeface="Times-Roman"/>
              </a:rPr>
              <a:t>clusters corresponding to any three </a:t>
            </a:r>
            <a:r>
              <a:rPr lang="en-US" dirty="0" smtClean="0">
                <a:latin typeface="Times-Roman"/>
              </a:rPr>
              <a:t>vertices have </a:t>
            </a:r>
            <a:r>
              <a:rPr lang="en-US" dirty="0">
                <a:latin typeface="Times-Roman"/>
              </a:rPr>
              <a:t>non empty intersection, add a corresponding 2 </a:t>
            </a:r>
            <a:r>
              <a:rPr lang="en-US" dirty="0" smtClean="0">
                <a:latin typeface="Times-Roman"/>
              </a:rPr>
              <a:t>simplex (referred </a:t>
            </a:r>
            <a:r>
              <a:rPr lang="en-US" dirty="0">
                <a:latin typeface="Times-Roman"/>
              </a:rPr>
              <a:t>to as a </a:t>
            </a:r>
            <a:r>
              <a:rPr lang="en-US" i="1" dirty="0">
                <a:latin typeface="Times-Italic"/>
              </a:rPr>
              <a:t>triangle </a:t>
            </a:r>
            <a:r>
              <a:rPr lang="en-US" dirty="0">
                <a:latin typeface="Times-Roman"/>
              </a:rPr>
              <a:t>in this algorithm) with </a:t>
            </a:r>
            <a:r>
              <a:rPr lang="en-US" dirty="0" smtClean="0">
                <a:latin typeface="Times-Roman"/>
              </a:rPr>
              <a:t>the three </a:t>
            </a:r>
            <a:r>
              <a:rPr lang="en-US" dirty="0">
                <a:latin typeface="Times-Roman"/>
              </a:rPr>
              <a:t>vertices forming its vertex </a:t>
            </a:r>
            <a:r>
              <a:rPr lang="en-US" dirty="0" smtClean="0">
                <a:latin typeface="Times-Roman"/>
              </a:rPr>
              <a:t>set.</a:t>
            </a:r>
          </a:p>
          <a:p>
            <a:pPr marL="342900" indent="-342900">
              <a:buAutoNum type="arabicPeriod"/>
            </a:pPr>
            <a:endParaRPr lang="en-US" dirty="0">
              <a:latin typeface="Times-Roman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-Roman"/>
              </a:rPr>
              <a:t>Whenever </a:t>
            </a:r>
            <a:r>
              <a:rPr lang="en-US" dirty="0">
                <a:latin typeface="Times-Roman"/>
              </a:rPr>
              <a:t>clusters corresponding to any four </a:t>
            </a:r>
            <a:r>
              <a:rPr lang="en-US" dirty="0" smtClean="0">
                <a:latin typeface="Times-Roman"/>
              </a:rPr>
              <a:t>vertices have </a:t>
            </a:r>
            <a:r>
              <a:rPr lang="en-US" dirty="0">
                <a:latin typeface="Times-Roman"/>
              </a:rPr>
              <a:t>non-empty intersection, add a 3 simplex (</a:t>
            </a:r>
            <a:r>
              <a:rPr lang="en-US" dirty="0" smtClean="0">
                <a:latin typeface="Times-Roman"/>
              </a:rPr>
              <a:t>referred to </a:t>
            </a:r>
            <a:r>
              <a:rPr lang="en-US" dirty="0">
                <a:latin typeface="Times-Roman"/>
              </a:rPr>
              <a:t>as </a:t>
            </a:r>
            <a:r>
              <a:rPr lang="en-US" i="1" dirty="0">
                <a:latin typeface="Times-Italic"/>
              </a:rPr>
              <a:t>tetrahedron </a:t>
            </a:r>
            <a:r>
              <a:rPr lang="en-US" dirty="0">
                <a:latin typeface="Times-Roman"/>
              </a:rPr>
              <a:t>in this algorithm) with the four </a:t>
            </a:r>
            <a:r>
              <a:rPr lang="en-US" dirty="0" smtClean="0">
                <a:latin typeface="Times-Roman"/>
              </a:rPr>
              <a:t>vertices forming </a:t>
            </a:r>
            <a:r>
              <a:rPr lang="en-US" dirty="0">
                <a:latin typeface="Times-Roman"/>
              </a:rPr>
              <a:t>its vertex set</a:t>
            </a:r>
            <a:r>
              <a:rPr lang="en-US" dirty="0" smtClean="0">
                <a:latin typeface="Times-Roman"/>
              </a:rPr>
              <a:t>.</a:t>
            </a:r>
          </a:p>
          <a:p>
            <a:endParaRPr lang="en-US" dirty="0">
              <a:latin typeface="Times-Roman"/>
            </a:endParaRPr>
          </a:p>
          <a:p>
            <a:r>
              <a:rPr lang="en-US" dirty="0">
                <a:latin typeface="Times-Roman"/>
              </a:rPr>
              <a:t>It is very easy to extend </a:t>
            </a:r>
            <a:r>
              <a:rPr lang="en-US" dirty="0">
                <a:latin typeface="Courier"/>
              </a:rPr>
              <a:t>Mapper </a:t>
            </a:r>
            <a:r>
              <a:rPr lang="en-US" dirty="0">
                <a:latin typeface="Times-Roman"/>
              </a:rPr>
              <a:t>to the parameter space </a:t>
            </a:r>
            <a:r>
              <a:rPr lang="en-US" dirty="0" err="1" smtClean="0">
                <a:latin typeface="MSBM10"/>
              </a:rPr>
              <a:t>R</a:t>
            </a:r>
            <a:r>
              <a:rPr lang="en-US" sz="800" i="1" dirty="0" err="1" smtClean="0">
                <a:latin typeface="Times-Italic"/>
              </a:rPr>
              <a:t>M</a:t>
            </a:r>
            <a:r>
              <a:rPr lang="en-US" dirty="0" err="1" smtClean="0">
                <a:latin typeface="Times-Roman"/>
              </a:rPr>
              <a:t>in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a similar fashion.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447" y="337175"/>
            <a:ext cx="81831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-Bold"/>
              </a:rPr>
              <a:t>Example 3.4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Consider the unit sphere in </a:t>
            </a:r>
            <a:r>
              <a:rPr lang="en-US" dirty="0">
                <a:solidFill>
                  <a:srgbClr val="000000"/>
                </a:solidFill>
                <a:latin typeface="MSBM10"/>
              </a:rPr>
              <a:t>R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 Refer to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Figure </a:t>
            </a:r>
            <a:r>
              <a:rPr lang="en-US" dirty="0" smtClean="0">
                <a:solidFill>
                  <a:srgbClr val="0000FF"/>
                </a:solidFill>
                <a:latin typeface="Times-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 The functions are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) =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) =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where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x 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= (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CMMI1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CMMI1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 As intervals in the range of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2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are scanned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, we select points from the dataset whose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function values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lie in both the intervals and then perform clustering.</a:t>
            </a:r>
          </a:p>
          <a:p>
            <a:endParaRPr lang="en-US" dirty="0" smtClean="0">
              <a:solidFill>
                <a:srgbClr val="000000"/>
              </a:solidFill>
              <a:latin typeface="Times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-Roman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case of a sphere, clearly only three possibilities exist:</a:t>
            </a:r>
          </a:p>
          <a:p>
            <a:endParaRPr lang="en-US" dirty="0" smtClean="0">
              <a:solidFill>
                <a:srgbClr val="000000"/>
              </a:solidFill>
              <a:latin typeface="Times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-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 The intersection is empty, and we get no clusters.</a:t>
            </a:r>
          </a:p>
          <a:p>
            <a:endParaRPr lang="en-US" dirty="0" smtClean="0">
              <a:solidFill>
                <a:srgbClr val="000000"/>
              </a:solidFill>
              <a:latin typeface="Times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-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 The intersection contains only one cluster.</a:t>
            </a:r>
          </a:p>
          <a:p>
            <a:endParaRPr lang="en-US" dirty="0" smtClean="0">
              <a:solidFill>
                <a:srgbClr val="000000"/>
              </a:solidFill>
              <a:latin typeface="Times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-Roman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 The intersection contains two clusters.</a:t>
            </a:r>
          </a:p>
          <a:p>
            <a:endParaRPr lang="en-US" dirty="0" smtClean="0">
              <a:solidFill>
                <a:srgbClr val="000000"/>
              </a:solidFill>
              <a:latin typeface="Times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-Roman"/>
              </a:rPr>
              <a:t>After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finding clusters for the covering, we form higher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dimensional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simplices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as described above. We then used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 </a:t>
            </a:r>
            <a:r>
              <a:rPr lang="en-US" dirty="0"/>
              <a:t>homology detection software PLEX ( [</a:t>
            </a:r>
            <a:r>
              <a:rPr lang="en-US" dirty="0" err="1"/>
              <a:t>PdS</a:t>
            </a:r>
            <a:r>
              <a:rPr lang="en-US" dirty="0"/>
              <a:t>]) to analyze </a:t>
            </a:r>
            <a:r>
              <a:rPr lang="en-US" dirty="0" smtClean="0"/>
              <a:t>the resulting </a:t>
            </a:r>
            <a:r>
              <a:rPr lang="en-US" dirty="0"/>
              <a:t>complex and to verify that this procedure </a:t>
            </a:r>
            <a:r>
              <a:rPr lang="en-US" dirty="0" smtClean="0"/>
              <a:t>recovers the </a:t>
            </a:r>
            <a:r>
              <a:rPr lang="en-US" dirty="0"/>
              <a:t>correct </a:t>
            </a:r>
            <a:r>
              <a:rPr lang="en-US" dirty="0" err="1"/>
              <a:t>Betti</a:t>
            </a:r>
            <a:r>
              <a:rPr lang="en-US" dirty="0"/>
              <a:t> numbers: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smtClean="0"/>
              <a:t>1,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0,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1.</a:t>
            </a:r>
          </a:p>
        </p:txBody>
      </p:sp>
    </p:spTree>
    <p:extLst>
      <p:ext uri="{BB962C8B-B14F-4D97-AF65-F5344CB8AC3E}">
        <p14:creationId xmlns:p14="http://schemas.microsoft.com/office/powerpoint/2010/main" val="10118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625" y="259592"/>
            <a:ext cx="3554749" cy="4480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684" y="4838955"/>
            <a:ext cx="8438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-Bold"/>
              </a:rPr>
              <a:t>Figure 3: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Refer to Example </a:t>
            </a:r>
            <a:r>
              <a:rPr lang="en-US" i="1" dirty="0">
                <a:solidFill>
                  <a:srgbClr val="0000FF"/>
                </a:solidFill>
                <a:latin typeface="Times-Italic"/>
              </a:rPr>
              <a:t>3.4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for details. Let the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filtering functions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be 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) =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3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, 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) =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, where x</a:t>
            </a:r>
            <a:r>
              <a:rPr lang="en-US" sz="800" i="1" dirty="0">
                <a:solidFill>
                  <a:srgbClr val="000000"/>
                </a:solidFill>
                <a:latin typeface="Times-Italic"/>
              </a:rPr>
              <a:t>i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is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the </a:t>
            </a:r>
            <a:r>
              <a:rPr lang="en-US" i="1" dirty="0" err="1" smtClean="0">
                <a:solidFill>
                  <a:srgbClr val="000000"/>
                </a:solidFill>
                <a:latin typeface="Times-Italic"/>
              </a:rPr>
              <a:t>ith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coordinate. The top two images just show the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contours of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the function 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and 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2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respectively. The three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images in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the middle row illustrate the possible </a:t>
            </a:r>
            <a:r>
              <a:rPr lang="en-US" i="1" dirty="0" err="1">
                <a:solidFill>
                  <a:srgbClr val="000000"/>
                </a:solidFill>
                <a:latin typeface="Times-Italic"/>
              </a:rPr>
              <a:t>clusterings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as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the ranges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of 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and 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2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are scanned. The image in the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bottom row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shows the number of clusters as each region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in the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(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)</a:t>
            </a:r>
            <a:r>
              <a:rPr lang="en-US" dirty="0">
                <a:solidFill>
                  <a:srgbClr val="000000"/>
                </a:solidFill>
                <a:latin typeface="CMSY9"/>
              </a:rPr>
              <a:t>×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(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f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is considered.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92" y="387461"/>
            <a:ext cx="8066867" cy="6124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5. Sample Applications</a:t>
            </a:r>
          </a:p>
          <a:p>
            <a:r>
              <a:rPr lang="en-US" sz="2800" dirty="0"/>
              <a:t>In this section, we discuss a few applications of the </a:t>
            </a:r>
            <a:r>
              <a:rPr lang="en-US" sz="2800" dirty="0" smtClean="0"/>
              <a:t>Mapper algorithm </a:t>
            </a:r>
            <a:r>
              <a:rPr lang="en-US" sz="2800" dirty="0"/>
              <a:t>using our implementation. Our aim is to </a:t>
            </a:r>
            <a:r>
              <a:rPr lang="en-US" sz="2800" dirty="0" smtClean="0"/>
              <a:t>demonstrate the </a:t>
            </a:r>
            <a:r>
              <a:rPr lang="en-US" sz="2800" dirty="0"/>
              <a:t>usefulness of reducing a point cloud to a </a:t>
            </a:r>
            <a:r>
              <a:rPr lang="en-US" sz="2800" dirty="0" smtClean="0"/>
              <a:t>much smaller </a:t>
            </a:r>
            <a:r>
              <a:rPr lang="en-US" sz="2800" dirty="0"/>
              <a:t>simplicial complex in synthetic examples and </a:t>
            </a:r>
            <a:r>
              <a:rPr lang="en-US" sz="2800" dirty="0" smtClean="0"/>
              <a:t>some real </a:t>
            </a:r>
            <a:r>
              <a:rPr lang="en-US" sz="2800" dirty="0"/>
              <a:t>data sets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We have implemented the Mapper algorithm for </a:t>
            </a:r>
            <a:r>
              <a:rPr lang="en-US" sz="2800" dirty="0" smtClean="0"/>
              <a:t>computing and </a:t>
            </a:r>
            <a:r>
              <a:rPr lang="en-US" sz="2800" dirty="0"/>
              <a:t>visualizing a representative graph (derived </a:t>
            </a:r>
            <a:r>
              <a:rPr lang="en-US" sz="2800" dirty="0" smtClean="0"/>
              <a:t>using one </a:t>
            </a:r>
            <a:r>
              <a:rPr lang="en-US" sz="2800" dirty="0"/>
              <a:t>function on the data) and the algorithm for </a:t>
            </a:r>
            <a:r>
              <a:rPr lang="en-US" sz="2800" dirty="0" smtClean="0"/>
              <a:t>computing a </a:t>
            </a:r>
            <a:r>
              <a:rPr lang="en-US" sz="2800" dirty="0"/>
              <a:t>higher order complex using multiple functions on the </a:t>
            </a:r>
            <a:r>
              <a:rPr lang="en-US" sz="2800" dirty="0" smtClean="0"/>
              <a:t>data. Our </a:t>
            </a:r>
            <a:r>
              <a:rPr lang="en-US" sz="2800" dirty="0"/>
              <a:t>implementation is in MATLAB and utilizes </a:t>
            </a:r>
            <a:r>
              <a:rPr lang="en-US" sz="2800" dirty="0" err="1" smtClean="0"/>
              <a:t>GraphViz</a:t>
            </a:r>
            <a:r>
              <a:rPr lang="en-US" sz="2800" dirty="0"/>
              <a:t> </a:t>
            </a:r>
            <a:r>
              <a:rPr lang="en-US" sz="2800" dirty="0" smtClean="0"/>
              <a:t>for </a:t>
            </a:r>
            <a:r>
              <a:rPr lang="en-US" sz="2800" dirty="0"/>
              <a:t>visualization of the reduced graphs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15" y="461832"/>
            <a:ext cx="816722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5.2. Mapper on Torus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We </a:t>
            </a:r>
            <a:r>
              <a:rPr lang="en-US" sz="2800" dirty="0"/>
              <a:t>generated 1500 points evenly sampled on the surface </a:t>
            </a:r>
            <a:r>
              <a:rPr lang="en-US" sz="2800" dirty="0" smtClean="0"/>
              <a:t>of a </a:t>
            </a:r>
            <a:r>
              <a:rPr lang="en-US" sz="2800" dirty="0"/>
              <a:t>two dimensional torus (with inner radius </a:t>
            </a:r>
            <a:r>
              <a:rPr lang="en-US" sz="2800" dirty="0" smtClean="0"/>
              <a:t>0.5 </a:t>
            </a:r>
            <a:r>
              <a:rPr lang="en-US" sz="2800" dirty="0"/>
              <a:t>and </a:t>
            </a:r>
            <a:r>
              <a:rPr lang="en-US" sz="2800" dirty="0" smtClean="0"/>
              <a:t>exterior radius </a:t>
            </a:r>
            <a:r>
              <a:rPr lang="en-US" sz="2800" dirty="0"/>
              <a:t>1) in R</a:t>
            </a:r>
            <a:r>
              <a:rPr lang="en-US" sz="2800" baseline="30000" dirty="0"/>
              <a:t>3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We </a:t>
            </a:r>
            <a:r>
              <a:rPr lang="en-US" sz="2800" dirty="0"/>
              <a:t>embedded this torus into R</a:t>
            </a:r>
            <a:r>
              <a:rPr lang="en-US" sz="2800" baseline="30000" dirty="0"/>
              <a:t>30</a:t>
            </a:r>
            <a:r>
              <a:rPr lang="en-US" sz="2800" dirty="0"/>
              <a:t> by </a:t>
            </a:r>
            <a:r>
              <a:rPr lang="en-US" sz="2800" dirty="0" smtClean="0"/>
              <a:t>first padding </a:t>
            </a:r>
            <a:r>
              <a:rPr lang="en-US" sz="2800" dirty="0"/>
              <a:t>dimensions 4 to 30 with zeros and then applying </a:t>
            </a:r>
            <a:r>
              <a:rPr lang="en-US" sz="2800" dirty="0" smtClean="0"/>
              <a:t>a random </a:t>
            </a:r>
            <a:r>
              <a:rPr lang="en-US" sz="2800" dirty="0"/>
              <a:t>rotation to the resulting point cloud.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10" y="429208"/>
            <a:ext cx="8378890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 </a:t>
            </a:r>
            <a:r>
              <a:rPr lang="en-US" sz="2800" dirty="0" smtClean="0"/>
              <a:t>computed  the </a:t>
            </a:r>
            <a:r>
              <a:rPr lang="en-US" sz="2800" dirty="0"/>
              <a:t>first two non-trivial </a:t>
            </a:r>
            <a:r>
              <a:rPr lang="en-US" sz="2800" dirty="0" err="1"/>
              <a:t>eigenfunctions</a:t>
            </a:r>
            <a:r>
              <a:rPr lang="en-US" sz="2800" dirty="0"/>
              <a:t> of the Laplacian, </a:t>
            </a:r>
            <a:r>
              <a:rPr lang="en-US" sz="2800" i="1" dirty="0" smtClean="0"/>
              <a:t>f</a:t>
            </a:r>
            <a:r>
              <a:rPr lang="en-US" sz="2800" baseline="-25000" dirty="0"/>
              <a:t>1</a:t>
            </a:r>
            <a:r>
              <a:rPr lang="en-US" sz="2800" dirty="0" smtClean="0"/>
              <a:t> and </a:t>
            </a:r>
            <a:r>
              <a:rPr lang="en-US" sz="2800" i="1" dirty="0" smtClean="0"/>
              <a:t>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(see Section 4.3) and used them as filter </a:t>
            </a:r>
            <a:r>
              <a:rPr lang="en-US" sz="2800" dirty="0" smtClean="0"/>
              <a:t>functions for </a:t>
            </a:r>
            <a:r>
              <a:rPr lang="en-US" sz="2800" dirty="0"/>
              <a:t>Mapper.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Other </a:t>
            </a:r>
            <a:r>
              <a:rPr lang="en-US" sz="2800" dirty="0"/>
              <a:t>parameters for the procedure were </a:t>
            </a:r>
            <a:r>
              <a:rPr lang="en-US" sz="2800" dirty="0" smtClean="0"/>
              <a:t>as follows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number of intervals in the range of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 &amp;</a:t>
            </a:r>
            <a:r>
              <a:rPr lang="en-US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was 8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and </a:t>
            </a:r>
            <a:r>
              <a:rPr lang="en-US" sz="2800" dirty="0"/>
              <a:t>any two adjacent intervals in the range of </a:t>
            </a:r>
            <a:r>
              <a:rPr lang="en-US" sz="2800" i="1" dirty="0"/>
              <a:t>f</a:t>
            </a:r>
            <a:r>
              <a:rPr lang="en-US" sz="2800" i="1" baseline="-25000" dirty="0"/>
              <a:t>i</a:t>
            </a:r>
            <a:r>
              <a:rPr lang="en-US" sz="2800" i="1" dirty="0"/>
              <a:t> </a:t>
            </a:r>
            <a:r>
              <a:rPr lang="en-US" sz="2800" dirty="0"/>
              <a:t>had</a:t>
            </a:r>
          </a:p>
          <a:p>
            <a:r>
              <a:rPr lang="en-US" sz="2800" dirty="0"/>
              <a:t>50% overlap.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output was a set of 325 (clusters of) points</a:t>
            </a:r>
          </a:p>
          <a:p>
            <a:r>
              <a:rPr lang="en-US" sz="2800" dirty="0"/>
              <a:t>together with a four dimensional simplicial complex.</a:t>
            </a:r>
          </a:p>
        </p:txBody>
      </p:sp>
    </p:spTree>
    <p:extLst>
      <p:ext uri="{BB962C8B-B14F-4D97-AF65-F5344CB8AC3E}">
        <p14:creationId xmlns:p14="http://schemas.microsoft.com/office/powerpoint/2010/main" val="31067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48" y="455877"/>
            <a:ext cx="8310880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</a:t>
            </a:r>
            <a:r>
              <a:rPr lang="en-US" sz="2800" dirty="0"/>
              <a:t>implemented a clustering algorithm for testing the </a:t>
            </a:r>
            <a:r>
              <a:rPr lang="en-US" sz="2800" dirty="0" smtClean="0"/>
              <a:t>ideas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presented here. The desired characteristics of the </a:t>
            </a:r>
            <a:r>
              <a:rPr lang="en-US" sz="2800" dirty="0" smtClean="0"/>
              <a:t>clustering were: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/>
              <a:t>Take </a:t>
            </a:r>
            <a:r>
              <a:rPr lang="en-US" sz="2800" dirty="0"/>
              <a:t>the inter-point distance matrix (</a:t>
            </a:r>
            <a:r>
              <a:rPr lang="en-US" sz="2800" i="1" dirty="0"/>
              <a:t>D</a:t>
            </a:r>
            <a:r>
              <a:rPr lang="en-US" sz="2800" dirty="0"/>
              <a:t>∈R</a:t>
            </a:r>
            <a:r>
              <a:rPr lang="en-US" sz="2800" i="1" baseline="30000" dirty="0"/>
              <a:t>N</a:t>
            </a:r>
            <a:r>
              <a:rPr lang="en-US" sz="2800" baseline="30000" dirty="0"/>
              <a:t>×</a:t>
            </a:r>
            <a:r>
              <a:rPr lang="en-US" sz="2800" i="1" baseline="30000" dirty="0"/>
              <a:t>N</a:t>
            </a:r>
            <a:r>
              <a:rPr lang="en-US" sz="2800" dirty="0"/>
              <a:t>) as an </a:t>
            </a:r>
            <a:r>
              <a:rPr lang="en-US" sz="2800" dirty="0" smtClean="0"/>
              <a:t>input.  We </a:t>
            </a:r>
            <a:r>
              <a:rPr lang="en-US" sz="2800" dirty="0"/>
              <a:t>did not want to be restricted to data in </a:t>
            </a:r>
            <a:r>
              <a:rPr lang="en-US" sz="2800" dirty="0" smtClean="0"/>
              <a:t>Euclidean Space.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Do </a:t>
            </a:r>
            <a:r>
              <a:rPr lang="en-US" sz="2800" dirty="0"/>
              <a:t>not require specifying the number of clusters beforehand.</a:t>
            </a:r>
            <a:endParaRPr lang="en-US" sz="2800" dirty="0" smtClean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631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3" y="2648510"/>
            <a:ext cx="8302715" cy="3108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210" y="429208"/>
            <a:ext cx="847669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3-D </a:t>
            </a:r>
            <a:r>
              <a:rPr lang="en-US" sz="2800" dirty="0"/>
              <a:t>visualization shown in Figure 6 was obtained by </a:t>
            </a:r>
            <a:r>
              <a:rPr lang="en-US" sz="2800" dirty="0" smtClean="0"/>
              <a:t>first endowing </a:t>
            </a:r>
            <a:r>
              <a:rPr lang="en-US" sz="2800" dirty="0"/>
              <a:t>the output points with the metric </a:t>
            </a:r>
            <a:r>
              <a:rPr lang="en-US" sz="2800" i="1" dirty="0"/>
              <a:t>DH </a:t>
            </a:r>
            <a:r>
              <a:rPr lang="en-US" sz="2800" dirty="0"/>
              <a:t>as </a:t>
            </a:r>
            <a:r>
              <a:rPr lang="en-US" sz="2800" dirty="0" smtClean="0"/>
              <a:t>defined above </a:t>
            </a:r>
            <a:r>
              <a:rPr lang="en-US" sz="2800" dirty="0"/>
              <a:t>and </a:t>
            </a:r>
            <a:r>
              <a:rPr lang="en-US" sz="2800" dirty="0" err="1" smtClean="0"/>
              <a:t>usingMatlab’s</a:t>
            </a:r>
            <a:r>
              <a:rPr lang="en-US" sz="2800" dirty="0" smtClean="0"/>
              <a:t> MDS </a:t>
            </a:r>
            <a:r>
              <a:rPr lang="en-US" sz="2800" dirty="0"/>
              <a:t>function </a:t>
            </a:r>
            <a:r>
              <a:rPr lang="en-US" sz="2800" dirty="0" err="1"/>
              <a:t>mdscale</a:t>
            </a:r>
            <a:r>
              <a:rPr lang="en-US" sz="2800" dirty="0"/>
              <a:t> and </a:t>
            </a:r>
            <a:r>
              <a:rPr lang="en-US" sz="2800" dirty="0" smtClean="0"/>
              <a:t>then attaching </a:t>
            </a:r>
            <a:r>
              <a:rPr lang="en-US" sz="2800" dirty="0"/>
              <a:t>1 and 2-simplices inferred from the four </a:t>
            </a:r>
            <a:r>
              <a:rPr lang="en-US" sz="2800" dirty="0" smtClean="0"/>
              <a:t>dimensional simplicial </a:t>
            </a:r>
            <a:r>
              <a:rPr lang="en-US" sz="2800" dirty="0"/>
              <a:t>complex returned by </a:t>
            </a:r>
            <a:r>
              <a:rPr lang="en-US" sz="2800" dirty="0" smtClean="0"/>
              <a:t>Mapper.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018" y="5782258"/>
            <a:ext cx="837889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three dimensional</a:t>
            </a:r>
            <a:r>
              <a:rPr lang="en-US" sz="2800" dirty="0"/>
              <a:t> </a:t>
            </a:r>
            <a:r>
              <a:rPr lang="en-US" sz="2800" dirty="0" smtClean="0"/>
              <a:t>renderings </a:t>
            </a:r>
            <a:r>
              <a:rPr lang="en-US" sz="2800" dirty="0"/>
              <a:t>of the 2-skeleton are colored by </a:t>
            </a:r>
            <a:r>
              <a:rPr lang="en-US" sz="2800" dirty="0" smtClean="0"/>
              <a:t>the functions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3" y="380661"/>
            <a:ext cx="8302752" cy="1573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299" y="2114780"/>
            <a:ext cx="8197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-Roman"/>
              </a:rPr>
              <a:t>where </a:t>
            </a:r>
            <a:r>
              <a:rPr lang="en-US" sz="2400" i="1" dirty="0">
                <a:latin typeface="Times-Italic"/>
              </a:rPr>
              <a:t>N</a:t>
            </a:r>
            <a:r>
              <a:rPr lang="en-US" sz="1000" i="1" dirty="0">
                <a:latin typeface="Times-Italic"/>
              </a:rPr>
              <a:t>i </a:t>
            </a:r>
            <a:r>
              <a:rPr lang="en-US" sz="2400" dirty="0">
                <a:latin typeface="Times-Roman"/>
              </a:rPr>
              <a:t> </a:t>
            </a:r>
            <a:r>
              <a:rPr lang="en-US" sz="2400" dirty="0" smtClean="0">
                <a:latin typeface="Times-Roman"/>
              </a:rPr>
              <a:t>is the </a:t>
            </a:r>
            <a:r>
              <a:rPr lang="en-US" sz="2400" dirty="0">
                <a:latin typeface="Times-Roman"/>
              </a:rPr>
              <a:t>cardinality of the cluster associated with </a:t>
            </a:r>
            <a:r>
              <a:rPr lang="en-US" sz="2400" i="1" dirty="0">
                <a:latin typeface="Times-Italic"/>
              </a:rPr>
              <a:t>X</a:t>
            </a:r>
            <a:r>
              <a:rPr lang="en-US" sz="1000" i="1" dirty="0">
                <a:latin typeface="Times-Italic"/>
              </a:rPr>
              <a:t>i</a:t>
            </a:r>
            <a:r>
              <a:rPr lang="en-US" sz="2400" dirty="0">
                <a:latin typeface="Times-Roman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3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985837"/>
            <a:ext cx="7867650" cy="4886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779" y="282425"/>
            <a:ext cx="6424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en.wikipedia.org/wiki/Multidimensional_scaling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063" y="1824871"/>
            <a:ext cx="837889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These experiments were performed </a:t>
            </a:r>
            <a:r>
              <a:rPr lang="en-US" sz="2800" dirty="0" smtClean="0"/>
              <a:t>only to </a:t>
            </a:r>
            <a:r>
              <a:rPr lang="en-US" sz="2800" dirty="0"/>
              <a:t>verify that the embedding produced by using the </a:t>
            </a:r>
            <a:r>
              <a:rPr lang="en-US" sz="2800" dirty="0" smtClean="0"/>
              <a:t>inferred distance </a:t>
            </a:r>
            <a:r>
              <a:rPr lang="en-US" sz="2800" dirty="0"/>
              <a:t>metric actually looked like a torus and to demonstrate</a:t>
            </a:r>
          </a:p>
          <a:p>
            <a:r>
              <a:rPr lang="en-US" sz="2800" dirty="0"/>
              <a:t>that the abstract simplicial complex returned by Mapper</a:t>
            </a:r>
          </a:p>
          <a:p>
            <a:r>
              <a:rPr lang="en-US" sz="2800" dirty="0"/>
              <a:t>has the correct </a:t>
            </a:r>
            <a:r>
              <a:rPr lang="en-US" sz="2800" dirty="0" err="1"/>
              <a:t>Betti</a:t>
            </a:r>
            <a:r>
              <a:rPr lang="en-US" sz="2800" dirty="0"/>
              <a:t> numbers: b</a:t>
            </a:r>
            <a:r>
              <a:rPr lang="en-US" sz="2800" baseline="-25000" dirty="0"/>
              <a:t>0</a:t>
            </a:r>
            <a:r>
              <a:rPr lang="en-US" sz="2800" dirty="0"/>
              <a:t> = </a:t>
            </a:r>
            <a:r>
              <a:rPr lang="en-US" sz="2800" dirty="0" smtClean="0"/>
              <a:t>1,b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2,b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= 1</a:t>
            </a:r>
          </a:p>
          <a:p>
            <a:r>
              <a:rPr lang="en-US" sz="2800" dirty="0"/>
              <a:t>(as computed using PLEX).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70" y="1078170"/>
            <a:ext cx="9181570" cy="2377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034" y="340713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Bold"/>
              </a:rPr>
              <a:t>5.3. </a:t>
            </a:r>
            <a:r>
              <a:rPr lang="en-US" b="1" dirty="0">
                <a:latin typeface="Courier-Bold"/>
              </a:rPr>
              <a:t>Mapper </a:t>
            </a:r>
            <a:r>
              <a:rPr lang="en-US" b="1" dirty="0">
                <a:latin typeface="Times-Bold"/>
              </a:rPr>
              <a:t>on </a:t>
            </a:r>
            <a:r>
              <a:rPr lang="en-US" dirty="0">
                <a:latin typeface="Times-Roman"/>
              </a:rPr>
              <a:t>3</a:t>
            </a:r>
            <a:r>
              <a:rPr lang="en-US" i="1" dirty="0">
                <a:latin typeface="Times-Italic"/>
              </a:rPr>
              <a:t>D </a:t>
            </a:r>
            <a:r>
              <a:rPr lang="en-US" b="1" dirty="0">
                <a:latin typeface="Times-Bold"/>
              </a:rPr>
              <a:t>Shape Database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7095" y="3720769"/>
            <a:ext cx="3722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-Italic"/>
              </a:rPr>
              <a:t>The top row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shows the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rendering of one model from each of the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7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classes. </a:t>
            </a:r>
            <a:endParaRPr lang="en-US" i="1" dirty="0" smtClean="0">
              <a:solidFill>
                <a:srgbClr val="000000"/>
              </a:solidFill>
              <a:latin typeface="Times-Italic"/>
            </a:endParaRPr>
          </a:p>
          <a:p>
            <a:endParaRPr lang="en-US" i="1" dirty="0" smtClean="0">
              <a:solidFill>
                <a:srgbClr val="000000"/>
              </a:solidFill>
              <a:latin typeface="Times-Italic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The bottom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row shows the same model colored by the E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1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function</a:t>
            </a:r>
          </a:p>
          <a:p>
            <a:r>
              <a:rPr lang="en-US" i="1" dirty="0">
                <a:solidFill>
                  <a:srgbClr val="000000"/>
                </a:solidFill>
                <a:latin typeface="Times-Italic"/>
              </a:rPr>
              <a:t>(setting p </a:t>
            </a:r>
            <a:r>
              <a:rPr lang="en-US" dirty="0">
                <a:solidFill>
                  <a:srgbClr val="000000"/>
                </a:solidFill>
                <a:latin typeface="cmr10" panose="020B0500000000000000" pitchFamily="34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1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in equation </a:t>
            </a:r>
            <a:r>
              <a:rPr lang="en-US" i="1" dirty="0">
                <a:solidFill>
                  <a:srgbClr val="0000FF"/>
                </a:solidFill>
                <a:latin typeface="Times-Italic"/>
              </a:rPr>
              <a:t>4–1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) computed on the mesh.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104" y="3448591"/>
            <a:ext cx="441924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935" y="743917"/>
            <a:ext cx="788863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 have implemented an algorithm based on </a:t>
            </a:r>
            <a:r>
              <a:rPr lang="en-US" sz="2800" i="1" dirty="0" smtClean="0"/>
              <a:t>single-linkage clustering </a:t>
            </a:r>
            <a:r>
              <a:rPr lang="en-US" sz="2800" dirty="0"/>
              <a:t>[Joh67], [JD88].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algorithm returns a </a:t>
            </a:r>
            <a:r>
              <a:rPr lang="en-US" sz="2800" dirty="0" smtClean="0"/>
              <a:t>vector </a:t>
            </a:r>
            <a:r>
              <a:rPr lang="en-US" sz="2800" i="1" dirty="0" smtClean="0"/>
              <a:t>C </a:t>
            </a:r>
            <a:r>
              <a:rPr lang="en-US" sz="2800" dirty="0"/>
              <a:t>∈ R</a:t>
            </a:r>
            <a:r>
              <a:rPr lang="en-US" sz="2800" i="1" baseline="30000" dirty="0"/>
              <a:t>N</a:t>
            </a:r>
            <a:r>
              <a:rPr lang="en-US" sz="2800" baseline="30000" dirty="0"/>
              <a:t>−1 </a:t>
            </a:r>
            <a:r>
              <a:rPr lang="en-US" sz="2800" dirty="0"/>
              <a:t>which holds the length of the edge which </a:t>
            </a:r>
            <a:r>
              <a:rPr lang="en-US" sz="2800" dirty="0" smtClean="0"/>
              <a:t>was added </a:t>
            </a:r>
            <a:r>
              <a:rPr lang="en-US" sz="2800" dirty="0"/>
              <a:t>to reduce the number of clusters by one at each </a:t>
            </a:r>
            <a:r>
              <a:rPr lang="en-US" sz="2800" dirty="0" smtClean="0"/>
              <a:t>step in </a:t>
            </a:r>
            <a:r>
              <a:rPr lang="en-US" sz="2800" dirty="0"/>
              <a:t>the </a:t>
            </a:r>
            <a:r>
              <a:rPr lang="en-US" sz="2800" dirty="0" smtClean="0"/>
              <a:t>algorithm.  </a:t>
            </a:r>
          </a:p>
          <a:p>
            <a:endParaRPr lang="en-US" sz="2800" dirty="0"/>
          </a:p>
          <a:p>
            <a:r>
              <a:rPr lang="en-US" sz="2800" dirty="0" smtClean="0"/>
              <a:t>Now</a:t>
            </a:r>
            <a:r>
              <a:rPr lang="en-US" sz="2800" dirty="0"/>
              <a:t>, to find the number of clusters we use the edge </a:t>
            </a:r>
            <a:r>
              <a:rPr lang="en-US" sz="2800" dirty="0" smtClean="0"/>
              <a:t>length at </a:t>
            </a:r>
            <a:r>
              <a:rPr lang="en-US" sz="2800" dirty="0"/>
              <a:t>which each cluster was merged.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8269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935" y="836907"/>
            <a:ext cx="788863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heuristic is that </a:t>
            </a:r>
            <a:r>
              <a:rPr lang="en-US" sz="2800" dirty="0" smtClean="0"/>
              <a:t>the inter-point </a:t>
            </a:r>
            <a:r>
              <a:rPr lang="en-US" sz="2800" dirty="0"/>
              <a:t>distance within each cluster would be </a:t>
            </a:r>
            <a:r>
              <a:rPr lang="en-US" sz="2800" dirty="0" smtClean="0"/>
              <a:t>smaller than </a:t>
            </a:r>
            <a:r>
              <a:rPr lang="en-US" sz="2800" dirty="0"/>
              <a:t>the distance between clusters, so shorter edges are </a:t>
            </a:r>
            <a:r>
              <a:rPr lang="en-US" sz="2800" dirty="0" smtClean="0"/>
              <a:t>required to </a:t>
            </a:r>
            <a:r>
              <a:rPr lang="en-US" sz="2800" dirty="0"/>
              <a:t>connect points within each cluster, but </a:t>
            </a:r>
            <a:r>
              <a:rPr lang="en-US" sz="2800" dirty="0" smtClean="0"/>
              <a:t>relatively longer </a:t>
            </a:r>
            <a:r>
              <a:rPr lang="en-US" sz="2800" dirty="0"/>
              <a:t>edges are required to merge the clusters.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5290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935" y="550191"/>
            <a:ext cx="7888636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we look </a:t>
            </a:r>
            <a:r>
              <a:rPr lang="en-US" sz="2800" dirty="0" smtClean="0"/>
              <a:t>at the </a:t>
            </a:r>
            <a:r>
              <a:rPr lang="en-US" sz="2800" dirty="0"/>
              <a:t>histogram of edge lengths </a:t>
            </a:r>
            <a:r>
              <a:rPr lang="en-US" sz="2800" dirty="0" smtClean="0"/>
              <a:t>in </a:t>
            </a:r>
            <a:r>
              <a:rPr lang="en-US" sz="2800" i="1" dirty="0" smtClean="0"/>
              <a:t>C</a:t>
            </a:r>
            <a:r>
              <a:rPr lang="en-US" sz="2800" dirty="0"/>
              <a:t>, it is observed </a:t>
            </a:r>
            <a:r>
              <a:rPr lang="en-US" sz="2800" dirty="0" smtClean="0"/>
              <a:t>experimentally, that </a:t>
            </a:r>
          </a:p>
          <a:p>
            <a:endParaRPr lang="en-US" sz="2800" dirty="0"/>
          </a:p>
          <a:p>
            <a:r>
              <a:rPr lang="en-US" sz="2800" dirty="0" smtClean="0"/>
              <a:t>shorter </a:t>
            </a:r>
            <a:r>
              <a:rPr lang="en-US" sz="2800" dirty="0"/>
              <a:t>edges which connect points within </a:t>
            </a:r>
            <a:r>
              <a:rPr lang="en-US" sz="2800" dirty="0" smtClean="0"/>
              <a:t>each cluster </a:t>
            </a:r>
            <a:r>
              <a:rPr lang="en-US" sz="2800" dirty="0"/>
              <a:t>have a relatively smooth distribution and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edges which </a:t>
            </a:r>
            <a:r>
              <a:rPr lang="en-US" sz="2800" dirty="0"/>
              <a:t>are required to merge the clusters are disjoint </a:t>
            </a:r>
            <a:r>
              <a:rPr lang="en-US" sz="2800" dirty="0" smtClean="0"/>
              <a:t>from this </a:t>
            </a:r>
            <a:r>
              <a:rPr lang="en-US" sz="2800" dirty="0"/>
              <a:t>in the histogram.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7773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935" y="379708"/>
            <a:ext cx="7888636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we determine the histogram of </a:t>
            </a:r>
            <a:r>
              <a:rPr lang="en-US" sz="2800" i="1" dirty="0" smtClean="0"/>
              <a:t>C </a:t>
            </a:r>
            <a:r>
              <a:rPr lang="en-US" sz="2800" dirty="0" smtClean="0"/>
              <a:t>using </a:t>
            </a:r>
            <a:r>
              <a:rPr lang="en-US" sz="2800" i="1" dirty="0"/>
              <a:t>k </a:t>
            </a:r>
            <a:r>
              <a:rPr lang="en-US" sz="2800" dirty="0"/>
              <a:t>intervals, then we expect to find a set of empty </a:t>
            </a:r>
            <a:r>
              <a:rPr lang="en-US" sz="2800" dirty="0" smtClean="0"/>
              <a:t>interval(s</a:t>
            </a:r>
            <a:r>
              <a:rPr lang="en-US" sz="2800" dirty="0"/>
              <a:t>) after which the edges which are required to </a:t>
            </a:r>
            <a:r>
              <a:rPr lang="en-US" sz="2800" dirty="0" smtClean="0"/>
              <a:t>merge the </a:t>
            </a:r>
            <a:r>
              <a:rPr lang="en-US" sz="2800" dirty="0"/>
              <a:t>clusters appear.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</a:t>
            </a:r>
            <a:r>
              <a:rPr lang="en-US" sz="2800" dirty="0"/>
              <a:t>we allow all edges of length </a:t>
            </a:r>
            <a:r>
              <a:rPr lang="en-US" sz="2800" dirty="0" smtClean="0"/>
              <a:t>shorter than </a:t>
            </a:r>
            <a:r>
              <a:rPr lang="en-US" sz="2800" dirty="0"/>
              <a:t>the length at which we observe the empty interval </a:t>
            </a:r>
            <a:r>
              <a:rPr lang="en-US" sz="2800" dirty="0" smtClean="0"/>
              <a:t>in the </a:t>
            </a:r>
            <a:r>
              <a:rPr lang="en-US" sz="2800" dirty="0"/>
              <a:t>histogram, then we can recover a clustering of the data.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7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186" y="534692"/>
            <a:ext cx="7973878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Increasing </a:t>
            </a:r>
            <a:r>
              <a:rPr lang="en-US" sz="2800" i="1" dirty="0"/>
              <a:t>k </a:t>
            </a:r>
            <a:r>
              <a:rPr lang="en-US" sz="2800" dirty="0"/>
              <a:t>will increase the number of clusters we </a:t>
            </a:r>
            <a:r>
              <a:rPr lang="en-US" sz="2800" dirty="0" smtClean="0"/>
              <a:t>observe and </a:t>
            </a:r>
            <a:r>
              <a:rPr lang="en-US" sz="2800" dirty="0"/>
              <a:t>decreasing </a:t>
            </a:r>
            <a:r>
              <a:rPr lang="en-US" sz="2800" i="1" dirty="0"/>
              <a:t>k </a:t>
            </a:r>
            <a:r>
              <a:rPr lang="en-US" sz="2800" dirty="0"/>
              <a:t>will reduce it. Although this heuristic </a:t>
            </a:r>
            <a:r>
              <a:rPr lang="en-US" sz="2800" dirty="0" smtClean="0"/>
              <a:t>has worked </a:t>
            </a:r>
            <a:r>
              <a:rPr lang="en-US" sz="2800" dirty="0"/>
              <a:t>well for many datasets that we have tried, it </a:t>
            </a:r>
            <a:r>
              <a:rPr lang="en-US" sz="2800" dirty="0" smtClean="0"/>
              <a:t>suffers from </a:t>
            </a:r>
            <a:r>
              <a:rPr lang="en-US" sz="2800" dirty="0"/>
              <a:t>the following limitations: </a:t>
            </a:r>
            <a:endParaRPr lang="en-US" sz="2800" dirty="0" smtClean="0"/>
          </a:p>
          <a:p>
            <a:endParaRPr lang="en-US" sz="2800" dirty="0"/>
          </a:p>
          <a:p>
            <a:pPr marL="514350" indent="-514350">
              <a:buAutoNum type="arabicParenBoth"/>
            </a:pPr>
            <a:r>
              <a:rPr lang="en-US" sz="2800" dirty="0" smtClean="0"/>
              <a:t>If </a:t>
            </a:r>
            <a:r>
              <a:rPr lang="en-US" sz="2800" dirty="0"/>
              <a:t>the clusters have </a:t>
            </a:r>
            <a:r>
              <a:rPr lang="en-US" sz="2800" dirty="0" smtClean="0"/>
              <a:t>very different </a:t>
            </a:r>
            <a:r>
              <a:rPr lang="en-US" sz="2800" dirty="0"/>
              <a:t>densities, it will tend to pick out clusters of </a:t>
            </a:r>
            <a:r>
              <a:rPr lang="en-US" sz="2800" dirty="0" smtClean="0"/>
              <a:t>high density only.</a:t>
            </a:r>
          </a:p>
          <a:p>
            <a:pPr marL="514350" indent="-514350">
              <a:buAutoNum type="arabicParenBoth"/>
            </a:pPr>
            <a:endParaRPr lang="en-US" sz="2800" dirty="0" smtClean="0"/>
          </a:p>
          <a:p>
            <a:pPr marL="514350" indent="-514350">
              <a:buAutoNum type="arabicParenBoth"/>
            </a:pPr>
            <a:r>
              <a:rPr lang="en-US" sz="2800" dirty="0" smtClean="0"/>
              <a:t>It </a:t>
            </a:r>
            <a:r>
              <a:rPr lang="en-US" sz="2800" dirty="0"/>
              <a:t>is possible to construct examples </a:t>
            </a:r>
            <a:r>
              <a:rPr lang="en-US" sz="2800" dirty="0" smtClean="0"/>
              <a:t>where the </a:t>
            </a:r>
            <a:r>
              <a:rPr lang="en-US" sz="2800" dirty="0"/>
              <a:t>clusters are distributed in such a way such that we </a:t>
            </a:r>
            <a:r>
              <a:rPr lang="en-US" sz="2800" dirty="0" smtClean="0"/>
              <a:t>recover the </a:t>
            </a:r>
            <a:r>
              <a:rPr lang="en-US" sz="2800" dirty="0"/>
              <a:t>incorrect clustering. Due to such limitations, </a:t>
            </a:r>
            <a:r>
              <a:rPr lang="en-US" sz="2800" dirty="0" smtClean="0"/>
              <a:t>this part </a:t>
            </a:r>
            <a:r>
              <a:rPr lang="en-US" sz="2800" dirty="0"/>
              <a:t>of the procedure is open to exploration and change </a:t>
            </a:r>
            <a:r>
              <a:rPr lang="en-US" sz="2800" dirty="0" smtClean="0"/>
              <a:t>in the </a:t>
            </a:r>
            <a:r>
              <a:rPr lang="en-US" sz="2800" dirty="0"/>
              <a:t>future.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97" y="2610127"/>
            <a:ext cx="4254681" cy="2926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7597" y="5987534"/>
            <a:ext cx="396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http://www.multid.se/genex/hs515.htm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703" y="470625"/>
            <a:ext cx="76322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Linux Libertine"/>
              </a:rPr>
              <a:t>Different type of h</a:t>
            </a:r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ierarchical clustering </a:t>
            </a:r>
          </a:p>
          <a:p>
            <a:endParaRPr lang="en-US" sz="3200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What is the distance between 2 clusters?</a:t>
            </a:r>
            <a:endParaRPr lang="en-US" sz="3200" b="0" i="0" dirty="0">
              <a:solidFill>
                <a:srgbClr val="7030A0"/>
              </a:solidFill>
              <a:effectLst/>
              <a:latin typeface="Linux Libertine"/>
            </a:endParaRP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" y="2602244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332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http://en.wikipedia.org/wiki/File:Hierarchical_clustering_simple_diagram.svg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25" y="98001"/>
            <a:ext cx="8414766" cy="6424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7217" y="5530256"/>
            <a:ext cx="625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http://statweb.stanford.edu/~tibs/ElemStatLearn/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9234" y="6465382"/>
            <a:ext cx="918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Hastie,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Tibshirani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Friedman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buAutoNum type="arabicPeriod"/>
          <a:defRPr sz="3200" b="1" dirty="0" smtClean="0">
            <a:latin typeface="Times-Bold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6">
            <a:lumMod val="20000"/>
            <a:lumOff val="80000"/>
          </a:schemeClr>
        </a:solidFill>
      </a:spPr>
      <a:bodyPr wrap="square" rtlCol="0">
        <a:spAutoFit/>
      </a:bodyPr>
      <a:lstStyle>
        <a:defPPr algn="ctr">
          <a:defRPr sz="2800" dirty="0" err="1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13444</TotalTime>
  <Words>1549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CMMI10</vt:lpstr>
      <vt:lpstr>cmr10</vt:lpstr>
      <vt:lpstr>cmr10</vt:lpstr>
      <vt:lpstr>CMSY9</vt:lpstr>
      <vt:lpstr>Courier</vt:lpstr>
      <vt:lpstr>Courier-Bold</vt:lpstr>
      <vt:lpstr>Linux Libertine</vt:lpstr>
      <vt:lpstr>MSBM10</vt:lpstr>
      <vt:lpstr>Symbol</vt:lpstr>
      <vt:lpstr>Times New Roman</vt:lpstr>
      <vt:lpstr>Times-Bold</vt:lpstr>
      <vt:lpstr>Times-Italic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213</cp:revision>
  <dcterms:created xsi:type="dcterms:W3CDTF">2013-11-08T02:36:41Z</dcterms:created>
  <dcterms:modified xsi:type="dcterms:W3CDTF">2017-04-18T19:29:26Z</dcterms:modified>
  <cp:category/>
</cp:coreProperties>
</file>