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302" r:id="rId2"/>
    <p:sldId id="274" r:id="rId3"/>
    <p:sldId id="301" r:id="rId4"/>
    <p:sldId id="299" r:id="rId5"/>
    <p:sldId id="300" r:id="rId6"/>
    <p:sldId id="395" r:id="rId7"/>
    <p:sldId id="287" r:id="rId8"/>
    <p:sldId id="288" r:id="rId9"/>
    <p:sldId id="289" r:id="rId10"/>
    <p:sldId id="290" r:id="rId11"/>
    <p:sldId id="375" r:id="rId12"/>
    <p:sldId id="379" r:id="rId13"/>
    <p:sldId id="291" r:id="rId14"/>
    <p:sldId id="303" r:id="rId15"/>
    <p:sldId id="376" r:id="rId16"/>
    <p:sldId id="292" r:id="rId17"/>
    <p:sldId id="377" r:id="rId18"/>
    <p:sldId id="293" r:id="rId19"/>
    <p:sldId id="378" r:id="rId20"/>
    <p:sldId id="304" r:id="rId21"/>
    <p:sldId id="305" r:id="rId22"/>
    <p:sldId id="306" r:id="rId23"/>
    <p:sldId id="307" r:id="rId24"/>
    <p:sldId id="380" r:id="rId25"/>
    <p:sldId id="381" r:id="rId26"/>
    <p:sldId id="382" r:id="rId27"/>
    <p:sldId id="383" r:id="rId28"/>
    <p:sldId id="384" r:id="rId29"/>
    <p:sldId id="385" r:id="rId30"/>
    <p:sldId id="386" r:id="rId31"/>
    <p:sldId id="387" r:id="rId32"/>
    <p:sldId id="388" r:id="rId33"/>
    <p:sldId id="389" r:id="rId34"/>
    <p:sldId id="390" r:id="rId35"/>
    <p:sldId id="391" r:id="rId36"/>
    <p:sldId id="392" r:id="rId37"/>
    <p:sldId id="393" r:id="rId38"/>
    <p:sldId id="286" r:id="rId39"/>
    <p:sldId id="394"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8">
          <p15:clr>
            <a:srgbClr val="A4A3A4"/>
          </p15:clr>
        </p15:guide>
        <p15:guide id="2" pos="15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153" autoAdjust="0"/>
  </p:normalViewPr>
  <p:slideViewPr>
    <p:cSldViewPr snapToGrid="0" snapToObjects="1" showGuides="1">
      <p:cViewPr varScale="1">
        <p:scale>
          <a:sx n="90" d="100"/>
          <a:sy n="90" d="100"/>
        </p:scale>
        <p:origin x="773" y="67"/>
      </p:cViewPr>
      <p:guideLst>
        <p:guide orient="horz" pos="798"/>
        <p:guide pos="1536"/>
      </p:guideLst>
    </p:cSldViewPr>
  </p:slideViewPr>
  <p:notesTextViewPr>
    <p:cViewPr>
      <p:scale>
        <a:sx n="100" d="100"/>
        <a:sy n="100" d="100"/>
      </p:scale>
      <p:origin x="0" y="0"/>
    </p:cViewPr>
  </p:notesTextViewPr>
  <p:sorterViewPr>
    <p:cViewPr varScale="1">
      <p:scale>
        <a:sx n="1" d="1"/>
        <a:sy n="1" d="1"/>
      </p:scale>
      <p:origin x="0" y="-2707"/>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59FC1A-8137-4CEE-92E2-6A5095A7EC94}" type="datetimeFigureOut">
              <a:rPr lang="en-US" smtClean="0"/>
              <a:t>3/23/2017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DE7D2-C025-49C6-98D4-8A7AC79D9B97}" type="slidenum">
              <a:rPr lang="en-US" smtClean="0"/>
              <a:t>‹#›</a:t>
            </a:fld>
            <a:endParaRPr lang="en-US"/>
          </a:p>
        </p:txBody>
      </p:sp>
    </p:spTree>
    <p:extLst>
      <p:ext uri="{BB962C8B-B14F-4D97-AF65-F5344CB8AC3E}">
        <p14:creationId xmlns:p14="http://schemas.microsoft.com/office/powerpoint/2010/main" val="1741154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533819-8353-3940-B7D6-4527171C65EB}" type="slidenum">
              <a:rPr lang="en-US" smtClean="0"/>
              <a:t>32</a:t>
            </a:fld>
            <a:endParaRPr lang="en-US"/>
          </a:p>
        </p:txBody>
      </p:sp>
    </p:spTree>
    <p:extLst>
      <p:ext uri="{BB962C8B-B14F-4D97-AF65-F5344CB8AC3E}">
        <p14:creationId xmlns:p14="http://schemas.microsoft.com/office/powerpoint/2010/main" val="761993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4A1E51-86DC-3047-A7D4-94C962C5D580}" type="slidenum">
              <a:rPr lang="en-US" smtClean="0"/>
              <a:t>35</a:t>
            </a:fld>
            <a:endParaRPr lang="en-US"/>
          </a:p>
        </p:txBody>
      </p:sp>
    </p:spTree>
    <p:extLst>
      <p:ext uri="{BB962C8B-B14F-4D97-AF65-F5344CB8AC3E}">
        <p14:creationId xmlns:p14="http://schemas.microsoft.com/office/powerpoint/2010/main" val="3746302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BF167D-888F-604E-95B9-5E1B57D6D293}" type="datetimeFigureOut">
              <a:rPr lang="en-US" smtClean="0"/>
              <a:t>3/23/2017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1EE124-09D9-9445-AF90-3BEE1C337EA0}" type="slidenum">
              <a:rPr lang="en-US" smtClean="0"/>
              <a:t>‹#›</a:t>
            </a:fld>
            <a:endParaRPr lang="en-US"/>
          </a:p>
        </p:txBody>
      </p:sp>
    </p:spTree>
    <p:extLst>
      <p:ext uri="{BB962C8B-B14F-4D97-AF65-F5344CB8AC3E}">
        <p14:creationId xmlns:p14="http://schemas.microsoft.com/office/powerpoint/2010/main" val="3684004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BF167D-888F-604E-95B9-5E1B57D6D293}" type="datetimeFigureOut">
              <a:rPr lang="en-US" smtClean="0"/>
              <a:t>3/23/2017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1EE124-09D9-9445-AF90-3BEE1C337EA0}" type="slidenum">
              <a:rPr lang="en-US" smtClean="0"/>
              <a:t>‹#›</a:t>
            </a:fld>
            <a:endParaRPr lang="en-US"/>
          </a:p>
        </p:txBody>
      </p:sp>
    </p:spTree>
    <p:extLst>
      <p:ext uri="{BB962C8B-B14F-4D97-AF65-F5344CB8AC3E}">
        <p14:creationId xmlns:p14="http://schemas.microsoft.com/office/powerpoint/2010/main" val="399799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BF167D-888F-604E-95B9-5E1B57D6D293}" type="datetimeFigureOut">
              <a:rPr lang="en-US" smtClean="0"/>
              <a:t>3/23/2017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1EE124-09D9-9445-AF90-3BEE1C337EA0}" type="slidenum">
              <a:rPr lang="en-US" smtClean="0"/>
              <a:t>‹#›</a:t>
            </a:fld>
            <a:endParaRPr lang="en-US"/>
          </a:p>
        </p:txBody>
      </p:sp>
    </p:spTree>
    <p:extLst>
      <p:ext uri="{BB962C8B-B14F-4D97-AF65-F5344CB8AC3E}">
        <p14:creationId xmlns:p14="http://schemas.microsoft.com/office/powerpoint/2010/main" val="293994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BF167D-888F-604E-95B9-5E1B57D6D293}" type="datetimeFigureOut">
              <a:rPr lang="en-US" smtClean="0"/>
              <a:t>3/23/2017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1EE124-09D9-9445-AF90-3BEE1C337EA0}" type="slidenum">
              <a:rPr lang="en-US" smtClean="0"/>
              <a:t>‹#›</a:t>
            </a:fld>
            <a:endParaRPr lang="en-US"/>
          </a:p>
        </p:txBody>
      </p:sp>
    </p:spTree>
    <p:extLst>
      <p:ext uri="{BB962C8B-B14F-4D97-AF65-F5344CB8AC3E}">
        <p14:creationId xmlns:p14="http://schemas.microsoft.com/office/powerpoint/2010/main" val="2290334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BF167D-888F-604E-95B9-5E1B57D6D293}" type="datetimeFigureOut">
              <a:rPr lang="en-US" smtClean="0"/>
              <a:t>3/23/2017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1EE124-09D9-9445-AF90-3BEE1C337EA0}" type="slidenum">
              <a:rPr lang="en-US" smtClean="0"/>
              <a:t>‹#›</a:t>
            </a:fld>
            <a:endParaRPr lang="en-US"/>
          </a:p>
        </p:txBody>
      </p:sp>
    </p:spTree>
    <p:extLst>
      <p:ext uri="{BB962C8B-B14F-4D97-AF65-F5344CB8AC3E}">
        <p14:creationId xmlns:p14="http://schemas.microsoft.com/office/powerpoint/2010/main" val="380300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BF167D-888F-604E-95B9-5E1B57D6D293}" type="datetimeFigureOut">
              <a:rPr lang="en-US" smtClean="0"/>
              <a:t>3/23/2017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1EE124-09D9-9445-AF90-3BEE1C337EA0}" type="slidenum">
              <a:rPr lang="en-US" smtClean="0"/>
              <a:t>‹#›</a:t>
            </a:fld>
            <a:endParaRPr lang="en-US"/>
          </a:p>
        </p:txBody>
      </p:sp>
    </p:spTree>
    <p:extLst>
      <p:ext uri="{BB962C8B-B14F-4D97-AF65-F5344CB8AC3E}">
        <p14:creationId xmlns:p14="http://schemas.microsoft.com/office/powerpoint/2010/main" val="3031908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BF167D-888F-604E-95B9-5E1B57D6D293}" type="datetimeFigureOut">
              <a:rPr lang="en-US" smtClean="0"/>
              <a:t>3/23/2017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1EE124-09D9-9445-AF90-3BEE1C337EA0}" type="slidenum">
              <a:rPr lang="en-US" smtClean="0"/>
              <a:t>‹#›</a:t>
            </a:fld>
            <a:endParaRPr lang="en-US"/>
          </a:p>
        </p:txBody>
      </p:sp>
    </p:spTree>
    <p:extLst>
      <p:ext uri="{BB962C8B-B14F-4D97-AF65-F5344CB8AC3E}">
        <p14:creationId xmlns:p14="http://schemas.microsoft.com/office/powerpoint/2010/main" val="1461123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BF167D-888F-604E-95B9-5E1B57D6D293}" type="datetimeFigureOut">
              <a:rPr lang="en-US" smtClean="0"/>
              <a:t>3/23/2017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1EE124-09D9-9445-AF90-3BEE1C337EA0}" type="slidenum">
              <a:rPr lang="en-US" smtClean="0"/>
              <a:t>‹#›</a:t>
            </a:fld>
            <a:endParaRPr lang="en-US"/>
          </a:p>
        </p:txBody>
      </p:sp>
    </p:spTree>
    <p:extLst>
      <p:ext uri="{BB962C8B-B14F-4D97-AF65-F5344CB8AC3E}">
        <p14:creationId xmlns:p14="http://schemas.microsoft.com/office/powerpoint/2010/main" val="3236550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BF167D-888F-604E-95B9-5E1B57D6D293}" type="datetimeFigureOut">
              <a:rPr lang="en-US" smtClean="0"/>
              <a:t>3/23/2017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1EE124-09D9-9445-AF90-3BEE1C337EA0}" type="slidenum">
              <a:rPr lang="en-US" smtClean="0"/>
              <a:t>‹#›</a:t>
            </a:fld>
            <a:endParaRPr lang="en-US"/>
          </a:p>
        </p:txBody>
      </p:sp>
    </p:spTree>
    <p:extLst>
      <p:ext uri="{BB962C8B-B14F-4D97-AF65-F5344CB8AC3E}">
        <p14:creationId xmlns:p14="http://schemas.microsoft.com/office/powerpoint/2010/main" val="3804624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BF167D-888F-604E-95B9-5E1B57D6D293}" type="datetimeFigureOut">
              <a:rPr lang="en-US" smtClean="0"/>
              <a:t>3/23/2017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1EE124-09D9-9445-AF90-3BEE1C337EA0}" type="slidenum">
              <a:rPr lang="en-US" smtClean="0"/>
              <a:t>‹#›</a:t>
            </a:fld>
            <a:endParaRPr lang="en-US"/>
          </a:p>
        </p:txBody>
      </p:sp>
    </p:spTree>
    <p:extLst>
      <p:ext uri="{BB962C8B-B14F-4D97-AF65-F5344CB8AC3E}">
        <p14:creationId xmlns:p14="http://schemas.microsoft.com/office/powerpoint/2010/main" val="3944335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BF167D-888F-604E-95B9-5E1B57D6D293}" type="datetimeFigureOut">
              <a:rPr lang="en-US" smtClean="0"/>
              <a:t>3/23/2017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1EE124-09D9-9445-AF90-3BEE1C337EA0}" type="slidenum">
              <a:rPr lang="en-US" smtClean="0"/>
              <a:t>‹#›</a:t>
            </a:fld>
            <a:endParaRPr lang="en-US"/>
          </a:p>
        </p:txBody>
      </p:sp>
    </p:spTree>
    <p:extLst>
      <p:ext uri="{BB962C8B-B14F-4D97-AF65-F5344CB8AC3E}">
        <p14:creationId xmlns:p14="http://schemas.microsoft.com/office/powerpoint/2010/main" val="4204458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BF167D-888F-604E-95B9-5E1B57D6D293}" type="datetimeFigureOut">
              <a:rPr lang="en-US" smtClean="0"/>
              <a:t>3/23/2017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1EE124-09D9-9445-AF90-3BEE1C337EA0}" type="slidenum">
              <a:rPr lang="en-US" smtClean="0"/>
              <a:t>‹#›</a:t>
            </a:fld>
            <a:endParaRPr lang="en-US"/>
          </a:p>
        </p:txBody>
      </p:sp>
    </p:spTree>
    <p:extLst>
      <p:ext uri="{BB962C8B-B14F-4D97-AF65-F5344CB8AC3E}">
        <p14:creationId xmlns:p14="http://schemas.microsoft.com/office/powerpoint/2010/main" val="34951856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d-roger.com/2016/09/07/finding-similar-items-&#26597;&#25214;&#30456;&#20284;&#39033;/" TargetMode="External"/><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Jaccard_index" TargetMode="External"/><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people.rit.edu/rmb5229/320/project3/hamming.html" TargetMode="Externa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hyperlink" Target="http://rosalind.info/glossary/hamming-distance/"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hyperlink" Target="http://www.improvedoutcomes.com/docs/WebSiteDocs/Clustering/Clustering_Parameters/Manhattan_Distance_Metric.htm" TargetMode="External"/><Relationship Id="rId2" Type="http://schemas.openxmlformats.org/officeDocument/2006/relationships/hyperlink" Target="http://bloggity.nurdz.com/gamedev-math/manhattan/" TargetMode="External"/><Relationship Id="rId1" Type="http://schemas.openxmlformats.org/officeDocument/2006/relationships/slideLayout" Target="../slideLayouts/slideLayout7.xml"/><Relationship Id="rId6" Type="http://schemas.openxmlformats.org/officeDocument/2006/relationships/image" Target="../media/image24.gif"/><Relationship Id="rId5" Type="http://schemas.openxmlformats.org/officeDocument/2006/relationships/image" Target="../media/image23.png"/><Relationship Id="rId4" Type="http://schemas.openxmlformats.org/officeDocument/2006/relationships/hyperlink" Target="http://www.joachimdespland.com/mammoth.html"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www.nytimes.com/2017/03/22/science/open-access-journals.html" TargetMode="External"/><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austms.org.au/Rankings/0101_AustMS_final_ranked.html"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austms.org.au/Rankings/0101_AustMS_final_ranked.html"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www.ncbi.nlm.nih.gov/pubmed/2406472?dopt=Abstract&amp;holding=npg" TargetMode="External"/><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xkcd.com/882/"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pore.swmed.edu/dejavu" TargetMode="External"/><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hyperlink" Target="https://www.ncbi.nlm.nih.gov/pmc/articles/PMC2686470/" TargetMode="External"/><Relationship Id="rId4" Type="http://schemas.openxmlformats.org/officeDocument/2006/relationships/hyperlink" Target="http://etblast.org/"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invention.swmed.edu/etblast/etblast.shtml" TargetMode="External"/><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hyperlink" Target="https://www.ncbi.nlm.nih.gov/pmc/articles/PMC1933238/"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link.springer.com/article/10.3758/s13428-015-0664-2" TargetMode="External"/><Relationship Id="rId5" Type="http://schemas.openxmlformats.org/officeDocument/2006/relationships/hyperlink" Target="http://www.nature.com/news/stat-checking-software-stirs-up-psychology-1.21049" TargetMode="External"/><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jcs.biologists.org/content/121/11/1771" TargetMode="External"/><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0040" y="1456765"/>
            <a:ext cx="8503920" cy="737283"/>
          </a:xfrm>
          <a:prstGeom prst="rect">
            <a:avLst/>
          </a:prstGeom>
        </p:spPr>
      </p:pic>
      <p:sp>
        <p:nvSpPr>
          <p:cNvPr id="3" name="TextBox 2"/>
          <p:cNvSpPr txBox="1"/>
          <p:nvPr/>
        </p:nvSpPr>
        <p:spPr>
          <a:xfrm>
            <a:off x="2272553" y="437029"/>
            <a:ext cx="4605617" cy="523220"/>
          </a:xfrm>
          <a:prstGeom prst="rect">
            <a:avLst/>
          </a:prstGeom>
          <a:noFill/>
        </p:spPr>
        <p:txBody>
          <a:bodyPr wrap="square" rtlCol="0">
            <a:spAutoFit/>
          </a:bodyPr>
          <a:lstStyle/>
          <a:p>
            <a:r>
              <a:rPr lang="en-US" sz="2800" dirty="0" smtClean="0"/>
              <a:t>Main Project total points:  500</a:t>
            </a:r>
            <a:endParaRPr lang="en-US" sz="2800" dirty="0"/>
          </a:p>
        </p:txBody>
      </p:sp>
      <p:grpSp>
        <p:nvGrpSpPr>
          <p:cNvPr id="10" name="Group 9"/>
          <p:cNvGrpSpPr/>
          <p:nvPr/>
        </p:nvGrpSpPr>
        <p:grpSpPr>
          <a:xfrm>
            <a:off x="320042" y="2393576"/>
            <a:ext cx="7884116" cy="1537962"/>
            <a:chOff x="320042" y="2393576"/>
            <a:chExt cx="7884116" cy="1537962"/>
          </a:xfrm>
        </p:grpSpPr>
        <p:sp>
          <p:nvSpPr>
            <p:cNvPr id="4" name="Left Brace 3"/>
            <p:cNvSpPr/>
            <p:nvPr/>
          </p:nvSpPr>
          <p:spPr>
            <a:xfrm rot="16200000">
              <a:off x="2113207" y="600411"/>
              <a:ext cx="363072" cy="3949402"/>
            </a:xfrm>
            <a:prstGeom prst="leftBrace">
              <a:avLst/>
            </a:prstGeom>
            <a:ln w="762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1266651" y="3053489"/>
              <a:ext cx="2339788" cy="646331"/>
            </a:xfrm>
            <a:prstGeom prst="rect">
              <a:avLst/>
            </a:prstGeom>
            <a:solidFill>
              <a:srgbClr val="ECDFF5"/>
            </a:solidFill>
          </p:spPr>
          <p:txBody>
            <a:bodyPr wrap="square" rtlCol="0">
              <a:spAutoFit/>
            </a:bodyPr>
            <a:lstStyle/>
            <a:p>
              <a:r>
                <a:rPr lang="en-US" dirty="0" smtClean="0"/>
                <a:t>200/500 = 40% finished by March 27</a:t>
              </a:r>
              <a:endParaRPr lang="en-US" dirty="0"/>
            </a:p>
          </p:txBody>
        </p:sp>
        <p:sp>
          <p:nvSpPr>
            <p:cNvPr id="6" name="Rectangle 5"/>
            <p:cNvSpPr/>
            <p:nvPr/>
          </p:nvSpPr>
          <p:spPr>
            <a:xfrm>
              <a:off x="4217104" y="2731209"/>
              <a:ext cx="3987054" cy="1200329"/>
            </a:xfrm>
            <a:prstGeom prst="rect">
              <a:avLst/>
            </a:prstGeom>
            <a:solidFill>
              <a:schemeClr val="accent4">
                <a:lumMod val="20000"/>
                <a:lumOff val="80000"/>
              </a:schemeClr>
            </a:solidFill>
          </p:spPr>
          <p:txBody>
            <a:bodyPr wrap="none">
              <a:spAutoFit/>
            </a:bodyPr>
            <a:lstStyle/>
            <a:p>
              <a:r>
                <a:rPr lang="en-US" dirty="0" smtClean="0">
                  <a:latin typeface="Times New Roman" panose="02020603050405020304" pitchFamily="18" charset="0"/>
                </a:rPr>
                <a:t>Introduction, Background, </a:t>
              </a:r>
            </a:p>
            <a:p>
              <a:r>
                <a:rPr lang="en-US" dirty="0" smtClean="0">
                  <a:latin typeface="Times New Roman" panose="02020603050405020304" pitchFamily="18" charset="0"/>
                </a:rPr>
                <a:t>Partial Results/Discussion, </a:t>
              </a:r>
            </a:p>
            <a:p>
              <a:r>
                <a:rPr lang="en-US" dirty="0" smtClean="0">
                  <a:latin typeface="Times New Roman" panose="02020603050405020304" pitchFamily="18" charset="0"/>
                </a:rPr>
                <a:t>Acknowledgement, Author contribution, </a:t>
              </a:r>
            </a:p>
            <a:p>
              <a:r>
                <a:rPr lang="en-US" dirty="0" smtClean="0">
                  <a:latin typeface="Times New Roman" panose="02020603050405020304" pitchFamily="18" charset="0"/>
                </a:rPr>
                <a:t>funding/conflicts, References</a:t>
              </a:r>
              <a:endParaRPr lang="en-US" dirty="0"/>
            </a:p>
          </p:txBody>
        </p:sp>
        <p:cxnSp>
          <p:nvCxnSpPr>
            <p:cNvPr id="8" name="Straight Arrow Connector 7"/>
            <p:cNvCxnSpPr>
              <a:stCxn id="6" idx="1"/>
              <a:endCxn id="5" idx="3"/>
            </p:cNvCxnSpPr>
            <p:nvPr/>
          </p:nvCxnSpPr>
          <p:spPr>
            <a:xfrm flipH="1">
              <a:off x="3606439" y="3331374"/>
              <a:ext cx="610665" cy="0"/>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320042" y="4061558"/>
            <a:ext cx="5151490" cy="761621"/>
            <a:chOff x="320042" y="2393576"/>
            <a:chExt cx="5151490" cy="761621"/>
          </a:xfrm>
        </p:grpSpPr>
        <p:sp>
          <p:nvSpPr>
            <p:cNvPr id="12" name="Left Brace 11"/>
            <p:cNvSpPr/>
            <p:nvPr/>
          </p:nvSpPr>
          <p:spPr>
            <a:xfrm rot="16200000">
              <a:off x="2714251" y="-633"/>
              <a:ext cx="363072" cy="5151490"/>
            </a:xfrm>
            <a:prstGeom prst="leftBrace">
              <a:avLst/>
            </a:prstGeom>
            <a:ln w="762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1192310" y="2785865"/>
              <a:ext cx="3401993" cy="369332"/>
            </a:xfrm>
            <a:prstGeom prst="rect">
              <a:avLst/>
            </a:prstGeom>
            <a:solidFill>
              <a:srgbClr val="ECDFF5"/>
            </a:solidFill>
          </p:spPr>
          <p:txBody>
            <a:bodyPr wrap="square" rtlCol="0">
              <a:spAutoFit/>
            </a:bodyPr>
            <a:lstStyle/>
            <a:p>
              <a:r>
                <a:rPr lang="en-US" dirty="0" smtClean="0"/>
                <a:t>250/500 = 50% finished by April 5</a:t>
              </a:r>
              <a:endParaRPr lang="en-US" dirty="0"/>
            </a:p>
          </p:txBody>
        </p:sp>
      </p:grpSp>
      <p:grpSp>
        <p:nvGrpSpPr>
          <p:cNvPr id="17" name="Group 16"/>
          <p:cNvGrpSpPr/>
          <p:nvPr/>
        </p:nvGrpSpPr>
        <p:grpSpPr>
          <a:xfrm>
            <a:off x="320040" y="4848187"/>
            <a:ext cx="6400428" cy="732404"/>
            <a:chOff x="320042" y="2393576"/>
            <a:chExt cx="6400428" cy="732404"/>
          </a:xfrm>
        </p:grpSpPr>
        <p:sp>
          <p:nvSpPr>
            <p:cNvPr id="18" name="Left Brace 17"/>
            <p:cNvSpPr/>
            <p:nvPr/>
          </p:nvSpPr>
          <p:spPr>
            <a:xfrm rot="16200000">
              <a:off x="3338720" y="-625102"/>
              <a:ext cx="363072" cy="6400428"/>
            </a:xfrm>
            <a:prstGeom prst="leftBrace">
              <a:avLst/>
            </a:prstGeom>
            <a:ln w="762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p:cNvSpPr txBox="1"/>
            <p:nvPr/>
          </p:nvSpPr>
          <p:spPr>
            <a:xfrm>
              <a:off x="1578342" y="2756648"/>
              <a:ext cx="3892649" cy="369332"/>
            </a:xfrm>
            <a:prstGeom prst="rect">
              <a:avLst/>
            </a:prstGeom>
            <a:solidFill>
              <a:srgbClr val="ECDFF5"/>
            </a:solidFill>
          </p:spPr>
          <p:txBody>
            <a:bodyPr wrap="square" rtlCol="0">
              <a:spAutoFit/>
            </a:bodyPr>
            <a:lstStyle/>
            <a:p>
              <a:r>
                <a:rPr lang="en-US" dirty="0" smtClean="0"/>
                <a:t>400/500 = 80% finished by April 17</a:t>
              </a:r>
              <a:endParaRPr lang="en-US" dirty="0"/>
            </a:p>
          </p:txBody>
        </p:sp>
      </p:grpSp>
      <p:grpSp>
        <p:nvGrpSpPr>
          <p:cNvPr id="21" name="Group 20"/>
          <p:cNvGrpSpPr/>
          <p:nvPr/>
        </p:nvGrpSpPr>
        <p:grpSpPr>
          <a:xfrm>
            <a:off x="320040" y="5621554"/>
            <a:ext cx="8503920" cy="754845"/>
            <a:chOff x="320042" y="2393576"/>
            <a:chExt cx="8503920" cy="754845"/>
          </a:xfrm>
        </p:grpSpPr>
        <p:sp>
          <p:nvSpPr>
            <p:cNvPr id="22" name="Left Brace 21"/>
            <p:cNvSpPr/>
            <p:nvPr/>
          </p:nvSpPr>
          <p:spPr>
            <a:xfrm rot="16200000">
              <a:off x="4390466" y="-1676848"/>
              <a:ext cx="363072" cy="8503920"/>
            </a:xfrm>
            <a:prstGeom prst="leftBrace">
              <a:avLst/>
            </a:prstGeom>
            <a:ln w="762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p:cNvSpPr txBox="1"/>
            <p:nvPr/>
          </p:nvSpPr>
          <p:spPr>
            <a:xfrm>
              <a:off x="2619121" y="2779089"/>
              <a:ext cx="3892649" cy="369332"/>
            </a:xfrm>
            <a:prstGeom prst="rect">
              <a:avLst/>
            </a:prstGeom>
            <a:solidFill>
              <a:srgbClr val="ECDFF5"/>
            </a:solidFill>
          </p:spPr>
          <p:txBody>
            <a:bodyPr wrap="square" rtlCol="0">
              <a:spAutoFit/>
            </a:bodyPr>
            <a:lstStyle/>
            <a:p>
              <a:r>
                <a:rPr lang="en-US" dirty="0"/>
                <a:t>5</a:t>
              </a:r>
              <a:r>
                <a:rPr lang="en-US" dirty="0" smtClean="0"/>
                <a:t>00/500 = 100% finished by April 26</a:t>
              </a:r>
              <a:endParaRPr lang="en-US" dirty="0"/>
            </a:p>
          </p:txBody>
        </p:sp>
      </p:grpSp>
    </p:spTree>
    <p:extLst>
      <p:ext uri="{BB962C8B-B14F-4D97-AF65-F5344CB8AC3E}">
        <p14:creationId xmlns:p14="http://schemas.microsoft.com/office/powerpoint/2010/main" val="7421950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6378" y="322987"/>
            <a:ext cx="8556171" cy="4893647"/>
          </a:xfrm>
          <a:prstGeom prst="rect">
            <a:avLst/>
          </a:prstGeom>
        </p:spPr>
        <p:txBody>
          <a:bodyPr wrap="square">
            <a:spAutoFit/>
          </a:bodyPr>
          <a:lstStyle/>
          <a:p>
            <a:r>
              <a:rPr lang="en-US" sz="2400" dirty="0" smtClean="0">
                <a:latin typeface="Go033Pif"/>
              </a:rPr>
              <a:t>Relationship numerically </a:t>
            </a:r>
            <a:r>
              <a:rPr lang="en-US" sz="2400" dirty="0">
                <a:latin typeface="Go033Pif"/>
              </a:rPr>
              <a:t>coded as </a:t>
            </a:r>
            <a:endParaRPr lang="en-US" sz="2400" dirty="0" smtClean="0">
              <a:latin typeface="Go033Pif"/>
            </a:endParaRPr>
          </a:p>
          <a:p>
            <a:endParaRPr lang="en-US" sz="2400" dirty="0">
              <a:latin typeface="Go033Pif"/>
            </a:endParaRPr>
          </a:p>
          <a:p>
            <a:r>
              <a:rPr lang="en-US" sz="2400" dirty="0" smtClean="0">
                <a:latin typeface="Go033Pif"/>
              </a:rPr>
              <a:t>1:  A  tweet</a:t>
            </a:r>
            <a:r>
              <a:rPr lang="en-US" sz="2400" dirty="0">
                <a:latin typeface="Go033Pif"/>
              </a:rPr>
              <a:t> </a:t>
            </a:r>
            <a:r>
              <a:rPr lang="en-US" sz="2400" dirty="0" smtClean="0">
                <a:latin typeface="Go033Pif"/>
              </a:rPr>
              <a:t>which contains the keyword “Ebola”, but does not contain @foo where foo </a:t>
            </a:r>
            <a:r>
              <a:rPr lang="en-US" sz="2400" dirty="0">
                <a:latin typeface="Go033Pif"/>
              </a:rPr>
              <a:t>is the twitter name of someone who has sent a tweet containing the keyword “Ebola</a:t>
            </a:r>
            <a:r>
              <a:rPr lang="en-US" sz="2400" dirty="0" smtClean="0">
                <a:latin typeface="Go033Pif"/>
              </a:rPr>
              <a:t>”</a:t>
            </a:r>
          </a:p>
          <a:p>
            <a:endParaRPr lang="en-US" sz="2400" dirty="0" smtClean="0">
              <a:latin typeface="Go033Pif"/>
            </a:endParaRPr>
          </a:p>
          <a:p>
            <a:r>
              <a:rPr lang="en-US" sz="2400" dirty="0" smtClean="0">
                <a:latin typeface="Go033Pif"/>
              </a:rPr>
              <a:t>2:   A mention:  a tweet that contains @foo anyplace except at the beginning.</a:t>
            </a:r>
          </a:p>
          <a:p>
            <a:endParaRPr lang="en-US" sz="2400" dirty="0">
              <a:latin typeface="Go033Pif"/>
            </a:endParaRPr>
          </a:p>
          <a:p>
            <a:r>
              <a:rPr lang="en-US" sz="2400" dirty="0" smtClean="0">
                <a:latin typeface="Go033Pif"/>
              </a:rPr>
              <a:t>3: a </a:t>
            </a:r>
            <a:r>
              <a:rPr lang="en-US" sz="2400" dirty="0">
                <a:latin typeface="Go033Pif"/>
              </a:rPr>
              <a:t>replies-to </a:t>
            </a:r>
            <a:r>
              <a:rPr lang="en-US" sz="2400" dirty="0" smtClean="0">
                <a:latin typeface="Go033Pif"/>
              </a:rPr>
              <a:t>relationship:  </a:t>
            </a:r>
            <a:r>
              <a:rPr lang="en-US" sz="2400" dirty="0">
                <a:latin typeface="Go033Pif"/>
              </a:rPr>
              <a:t>a tweet that contains @</a:t>
            </a:r>
            <a:r>
              <a:rPr lang="en-US" sz="2400" dirty="0" smtClean="0">
                <a:latin typeface="Go033Pif"/>
              </a:rPr>
              <a:t>foo at </a:t>
            </a:r>
            <a:r>
              <a:rPr lang="en-US" sz="2400" dirty="0">
                <a:latin typeface="Go033Pif"/>
              </a:rPr>
              <a:t>the </a:t>
            </a:r>
            <a:r>
              <a:rPr lang="en-US" sz="2400" dirty="0" smtClean="0">
                <a:latin typeface="Go033Pif"/>
              </a:rPr>
              <a:t>beginning.</a:t>
            </a:r>
          </a:p>
          <a:p>
            <a:endParaRPr lang="en-US" sz="2400" dirty="0">
              <a:latin typeface="Go033Pif"/>
            </a:endParaRPr>
          </a:p>
          <a:p>
            <a:endParaRPr lang="en-US" sz="2400" dirty="0">
              <a:latin typeface="Go033Pif"/>
            </a:endParaRPr>
          </a:p>
        </p:txBody>
      </p:sp>
    </p:spTree>
    <p:extLst>
      <p:ext uri="{BB962C8B-B14F-4D97-AF65-F5344CB8AC3E}">
        <p14:creationId xmlns:p14="http://schemas.microsoft.com/office/powerpoint/2010/main" val="2964382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5557" y="140842"/>
            <a:ext cx="8768443" cy="646331"/>
          </a:xfrm>
          <a:prstGeom prst="rect">
            <a:avLst/>
          </a:prstGeom>
        </p:spPr>
        <p:txBody>
          <a:bodyPr wrap="square">
            <a:spAutoFit/>
          </a:bodyPr>
          <a:lstStyle/>
          <a:p>
            <a:r>
              <a:rPr lang="en-US" dirty="0" smtClean="0">
                <a:latin typeface="Go033Pif"/>
              </a:rPr>
              <a:t>“However, this </a:t>
            </a:r>
            <a:r>
              <a:rPr lang="en-US" dirty="0">
                <a:latin typeface="Go033Pif"/>
              </a:rPr>
              <a:t>is only a visual comparison, and </a:t>
            </a:r>
            <a:r>
              <a:rPr lang="en-US" dirty="0" smtClean="0">
                <a:latin typeface="Go033Pif"/>
              </a:rPr>
              <a:t>thus the </a:t>
            </a:r>
            <a:r>
              <a:rPr lang="en-US" dirty="0">
                <a:latin typeface="Go033Pif"/>
              </a:rPr>
              <a:t>metric that suits the data better needs to </a:t>
            </a:r>
            <a:r>
              <a:rPr lang="en-US" dirty="0" smtClean="0">
                <a:latin typeface="Go033Pif"/>
              </a:rPr>
              <a:t>be determined.”</a:t>
            </a:r>
            <a:endParaRPr lang="en-US" dirty="0"/>
          </a:p>
        </p:txBody>
      </p:sp>
      <p:pic>
        <p:nvPicPr>
          <p:cNvPr id="3" name="Picture 2"/>
          <p:cNvPicPr>
            <a:picLocks noChangeAspect="1"/>
          </p:cNvPicPr>
          <p:nvPr/>
        </p:nvPicPr>
        <p:blipFill>
          <a:blip r:embed="rId2"/>
          <a:stretch>
            <a:fillRect/>
          </a:stretch>
        </p:blipFill>
        <p:spPr>
          <a:xfrm>
            <a:off x="240166" y="787173"/>
            <a:ext cx="8695944" cy="6146183"/>
          </a:xfrm>
          <a:prstGeom prst="rect">
            <a:avLst/>
          </a:prstGeom>
        </p:spPr>
      </p:pic>
      <p:cxnSp>
        <p:nvCxnSpPr>
          <p:cNvPr id="5" name="Straight Connector 4"/>
          <p:cNvCxnSpPr/>
          <p:nvPr/>
        </p:nvCxnSpPr>
        <p:spPr>
          <a:xfrm>
            <a:off x="4980024" y="787173"/>
            <a:ext cx="0" cy="6146183"/>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0" y="3290209"/>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3743788" y="2910772"/>
            <a:ext cx="1236236" cy="369332"/>
          </a:xfrm>
          <a:prstGeom prst="rect">
            <a:avLst/>
          </a:prstGeom>
        </p:spPr>
        <p:txBody>
          <a:bodyPr wrap="none">
            <a:spAutoFit/>
          </a:bodyPr>
          <a:lstStyle/>
          <a:p>
            <a:r>
              <a:rPr lang="en-US" dirty="0" smtClean="0">
                <a:solidFill>
                  <a:srgbClr val="C00000"/>
                </a:solidFill>
                <a:latin typeface="Go033Pif"/>
              </a:rPr>
              <a:t>Hamming,</a:t>
            </a:r>
            <a:endParaRPr lang="en-US" dirty="0">
              <a:solidFill>
                <a:srgbClr val="C00000"/>
              </a:solidFill>
            </a:endParaRPr>
          </a:p>
        </p:txBody>
      </p:sp>
      <p:sp>
        <p:nvSpPr>
          <p:cNvPr id="9" name="Rectangle 8"/>
          <p:cNvSpPr/>
          <p:nvPr/>
        </p:nvSpPr>
        <p:spPr>
          <a:xfrm>
            <a:off x="3865617" y="3429000"/>
            <a:ext cx="992579" cy="369332"/>
          </a:xfrm>
          <a:prstGeom prst="rect">
            <a:avLst/>
          </a:prstGeom>
        </p:spPr>
        <p:txBody>
          <a:bodyPr wrap="none">
            <a:spAutoFit/>
          </a:bodyPr>
          <a:lstStyle/>
          <a:p>
            <a:r>
              <a:rPr lang="en-US" dirty="0" err="1">
                <a:solidFill>
                  <a:srgbClr val="7030A0"/>
                </a:solidFill>
                <a:latin typeface="Go033Pif"/>
              </a:rPr>
              <a:t>Jaccard</a:t>
            </a:r>
            <a:endParaRPr lang="en-US" dirty="0">
              <a:solidFill>
                <a:srgbClr val="7030A0"/>
              </a:solidFill>
            </a:endParaRPr>
          </a:p>
        </p:txBody>
      </p:sp>
      <p:sp>
        <p:nvSpPr>
          <p:cNvPr id="10" name="Rectangle 9"/>
          <p:cNvSpPr/>
          <p:nvPr/>
        </p:nvSpPr>
        <p:spPr>
          <a:xfrm>
            <a:off x="5016529" y="2920877"/>
            <a:ext cx="1274708" cy="369332"/>
          </a:xfrm>
          <a:prstGeom prst="rect">
            <a:avLst/>
          </a:prstGeom>
        </p:spPr>
        <p:txBody>
          <a:bodyPr wrap="none">
            <a:spAutoFit/>
          </a:bodyPr>
          <a:lstStyle/>
          <a:p>
            <a:r>
              <a:rPr lang="en-US" dirty="0">
                <a:solidFill>
                  <a:srgbClr val="0070C0"/>
                </a:solidFill>
                <a:latin typeface="Go033Pif"/>
              </a:rPr>
              <a:t>Manhattan</a:t>
            </a:r>
            <a:endParaRPr lang="en-US" dirty="0">
              <a:solidFill>
                <a:srgbClr val="0070C0"/>
              </a:solidFill>
            </a:endParaRPr>
          </a:p>
        </p:txBody>
      </p:sp>
      <p:sp>
        <p:nvSpPr>
          <p:cNvPr id="11" name="Rectangle 10"/>
          <p:cNvSpPr/>
          <p:nvPr/>
        </p:nvSpPr>
        <p:spPr>
          <a:xfrm>
            <a:off x="5101853" y="5099569"/>
            <a:ext cx="1415772" cy="923330"/>
          </a:xfrm>
          <a:prstGeom prst="rect">
            <a:avLst/>
          </a:prstGeom>
        </p:spPr>
        <p:txBody>
          <a:bodyPr wrap="none">
            <a:spAutoFit/>
          </a:bodyPr>
          <a:lstStyle/>
          <a:p>
            <a:r>
              <a:rPr lang="en-US" dirty="0">
                <a:solidFill>
                  <a:schemeClr val="accent3">
                    <a:lumMod val="50000"/>
                  </a:schemeClr>
                </a:solidFill>
                <a:latin typeface="Go033Pif"/>
              </a:rPr>
              <a:t>Variance </a:t>
            </a:r>
            <a:endParaRPr lang="en-US" dirty="0" smtClean="0">
              <a:solidFill>
                <a:schemeClr val="accent3">
                  <a:lumMod val="50000"/>
                </a:schemeClr>
              </a:solidFill>
              <a:latin typeface="Go033Pif"/>
            </a:endParaRPr>
          </a:p>
          <a:p>
            <a:r>
              <a:rPr lang="en-US" dirty="0" smtClean="0">
                <a:solidFill>
                  <a:schemeClr val="accent3">
                    <a:lumMod val="50000"/>
                  </a:schemeClr>
                </a:solidFill>
                <a:latin typeface="Go033Pif"/>
              </a:rPr>
              <a:t>Normalized </a:t>
            </a:r>
          </a:p>
          <a:p>
            <a:r>
              <a:rPr lang="en-US" dirty="0" smtClean="0">
                <a:solidFill>
                  <a:schemeClr val="accent3">
                    <a:lumMod val="50000"/>
                  </a:schemeClr>
                </a:solidFill>
                <a:latin typeface="Go033Pif"/>
              </a:rPr>
              <a:t>Euclidean</a:t>
            </a:r>
            <a:r>
              <a:rPr lang="en-US" dirty="0">
                <a:solidFill>
                  <a:schemeClr val="accent3">
                    <a:lumMod val="50000"/>
                  </a:schemeClr>
                </a:solidFill>
                <a:latin typeface="Go033Pif"/>
              </a:rPr>
              <a:t>.</a:t>
            </a:r>
            <a:endParaRPr lang="en-US" dirty="0">
              <a:solidFill>
                <a:schemeClr val="accent3">
                  <a:lumMod val="50000"/>
                </a:schemeClr>
              </a:solidFill>
            </a:endParaRPr>
          </a:p>
        </p:txBody>
      </p:sp>
    </p:spTree>
    <p:extLst>
      <p:ext uri="{BB962C8B-B14F-4D97-AF65-F5344CB8AC3E}">
        <p14:creationId xmlns:p14="http://schemas.microsoft.com/office/powerpoint/2010/main" val="1058787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8150" y="1209675"/>
            <a:ext cx="8267700" cy="4438650"/>
          </a:xfrm>
          <a:prstGeom prst="rect">
            <a:avLst/>
          </a:prstGeom>
        </p:spPr>
      </p:pic>
    </p:spTree>
    <p:extLst>
      <p:ext uri="{BB962C8B-B14F-4D97-AF65-F5344CB8AC3E}">
        <p14:creationId xmlns:p14="http://schemas.microsoft.com/office/powerpoint/2010/main" val="334654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accard_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829938"/>
            <a:ext cx="6076950" cy="4562476"/>
          </a:xfrm>
          <a:prstGeom prst="rect">
            <a:avLst/>
          </a:prstGeom>
          <a:noFill/>
          <a:ln w="57150">
            <a:solidFill>
              <a:srgbClr val="0070C0"/>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408214" y="264663"/>
            <a:ext cx="6621236" cy="369332"/>
          </a:xfrm>
          <a:prstGeom prst="rect">
            <a:avLst/>
          </a:prstGeom>
        </p:spPr>
        <p:txBody>
          <a:bodyPr wrap="square">
            <a:spAutoFit/>
          </a:bodyPr>
          <a:lstStyle/>
          <a:p>
            <a:r>
              <a:rPr lang="en-US" dirty="0">
                <a:hlinkClick r:id="rId3"/>
              </a:rPr>
              <a:t>http://d-roger.com/2016/09/07/finding-similar-items-查找相似项</a:t>
            </a:r>
            <a:r>
              <a:rPr lang="en-US" dirty="0" smtClean="0">
                <a:hlinkClick r:id="rId3"/>
              </a:rPr>
              <a:t>/</a:t>
            </a:r>
            <a:r>
              <a:rPr lang="en-US" dirty="0" smtClean="0"/>
              <a:t> </a:t>
            </a:r>
            <a:endParaRPr lang="en-US" dirty="0"/>
          </a:p>
        </p:txBody>
      </p:sp>
      <p:sp>
        <p:nvSpPr>
          <p:cNvPr id="5" name="TextBox 4"/>
          <p:cNvSpPr txBox="1"/>
          <p:nvPr/>
        </p:nvSpPr>
        <p:spPr>
          <a:xfrm>
            <a:off x="579664" y="5706836"/>
            <a:ext cx="8645979" cy="461665"/>
          </a:xfrm>
          <a:prstGeom prst="rect">
            <a:avLst/>
          </a:prstGeom>
          <a:noFill/>
        </p:spPr>
        <p:txBody>
          <a:bodyPr wrap="square" rtlCol="0">
            <a:spAutoFit/>
          </a:bodyPr>
          <a:lstStyle/>
          <a:p>
            <a:r>
              <a:rPr lang="en-US" sz="2400" dirty="0" err="1" smtClean="0">
                <a:solidFill>
                  <a:srgbClr val="7030A0"/>
                </a:solidFill>
              </a:rPr>
              <a:t>Jacard</a:t>
            </a:r>
            <a:r>
              <a:rPr lang="en-US" sz="2400" dirty="0" smtClean="0">
                <a:solidFill>
                  <a:srgbClr val="7030A0"/>
                </a:solidFill>
              </a:rPr>
              <a:t> Distance = 1 – J(A, B)</a:t>
            </a:r>
          </a:p>
        </p:txBody>
      </p:sp>
    </p:spTree>
    <p:extLst>
      <p:ext uri="{BB962C8B-B14F-4D97-AF65-F5344CB8AC3E}">
        <p14:creationId xmlns:p14="http://schemas.microsoft.com/office/powerpoint/2010/main" val="2964382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1440" y="1597929"/>
            <a:ext cx="8961120" cy="3540495"/>
          </a:xfrm>
          <a:prstGeom prst="rect">
            <a:avLst/>
          </a:prstGeom>
        </p:spPr>
      </p:pic>
      <p:sp>
        <p:nvSpPr>
          <p:cNvPr id="3" name="Rectangle 2"/>
          <p:cNvSpPr/>
          <p:nvPr/>
        </p:nvSpPr>
        <p:spPr>
          <a:xfrm>
            <a:off x="2410382" y="256205"/>
            <a:ext cx="4376134" cy="369332"/>
          </a:xfrm>
          <a:prstGeom prst="rect">
            <a:avLst/>
          </a:prstGeom>
        </p:spPr>
        <p:txBody>
          <a:bodyPr wrap="none">
            <a:spAutoFit/>
          </a:bodyPr>
          <a:lstStyle/>
          <a:p>
            <a:r>
              <a:rPr lang="en-US" dirty="0">
                <a:hlinkClick r:id="rId3"/>
              </a:rPr>
              <a:t>https://</a:t>
            </a:r>
            <a:r>
              <a:rPr lang="en-US" dirty="0" smtClean="0">
                <a:hlinkClick r:id="rId3"/>
              </a:rPr>
              <a:t>en.wikipedia.org/wiki/Jaccard_index</a:t>
            </a:r>
            <a:r>
              <a:rPr lang="en-US" dirty="0" smtClean="0"/>
              <a:t> </a:t>
            </a:r>
            <a:endParaRPr lang="en-US" dirty="0"/>
          </a:p>
        </p:txBody>
      </p:sp>
    </p:spTree>
    <p:extLst>
      <p:ext uri="{BB962C8B-B14F-4D97-AF65-F5344CB8AC3E}">
        <p14:creationId xmlns:p14="http://schemas.microsoft.com/office/powerpoint/2010/main" val="4055392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9549" y="1666876"/>
            <a:ext cx="8778240" cy="4660267"/>
          </a:xfrm>
          <a:prstGeom prst="rect">
            <a:avLst/>
          </a:prstGeom>
        </p:spPr>
      </p:pic>
      <p:sp>
        <p:nvSpPr>
          <p:cNvPr id="3" name="TextBox 2"/>
          <p:cNvSpPr txBox="1"/>
          <p:nvPr/>
        </p:nvSpPr>
        <p:spPr>
          <a:xfrm>
            <a:off x="971550" y="636814"/>
            <a:ext cx="6294665" cy="461665"/>
          </a:xfrm>
          <a:prstGeom prst="rect">
            <a:avLst/>
          </a:prstGeom>
          <a:noFill/>
        </p:spPr>
        <p:txBody>
          <a:bodyPr wrap="square" rtlCol="0">
            <a:spAutoFit/>
          </a:bodyPr>
          <a:lstStyle/>
          <a:p>
            <a:r>
              <a:rPr lang="en-US" sz="2400" dirty="0" smtClean="0">
                <a:solidFill>
                  <a:srgbClr val="7030A0"/>
                </a:solidFill>
              </a:rPr>
              <a:t>Data points = tweets </a:t>
            </a:r>
            <a:endParaRPr lang="en-US" sz="2400" dirty="0">
              <a:solidFill>
                <a:srgbClr val="7030A0"/>
              </a:solidFill>
            </a:endParaRPr>
          </a:p>
        </p:txBody>
      </p:sp>
    </p:spTree>
    <p:extLst>
      <p:ext uri="{BB962C8B-B14F-4D97-AF65-F5344CB8AC3E}">
        <p14:creationId xmlns:p14="http://schemas.microsoft.com/office/powerpoint/2010/main" val="1476961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9422" y="264663"/>
            <a:ext cx="6858000" cy="369332"/>
          </a:xfrm>
          <a:prstGeom prst="rect">
            <a:avLst/>
          </a:prstGeom>
        </p:spPr>
        <p:txBody>
          <a:bodyPr wrap="square">
            <a:spAutoFit/>
          </a:bodyPr>
          <a:lstStyle/>
          <a:p>
            <a:r>
              <a:rPr lang="en-US" dirty="0">
                <a:hlinkClick r:id="rId2"/>
              </a:rPr>
              <a:t>https://</a:t>
            </a:r>
            <a:r>
              <a:rPr lang="en-US" dirty="0" smtClean="0">
                <a:hlinkClick r:id="rId2"/>
              </a:rPr>
              <a:t>people.rit.edu/rmb5229/320/project3/hamming.html</a:t>
            </a:r>
            <a:r>
              <a:rPr lang="en-US" dirty="0" smtClean="0"/>
              <a:t> </a:t>
            </a:r>
            <a:endParaRPr lang="en-US" dirty="0"/>
          </a:p>
        </p:txBody>
      </p:sp>
      <p:pic>
        <p:nvPicPr>
          <p:cNvPr id="2054" name="Picture 6" descr="https://people.rit.edu/rmb5229/320/project3/images/hamming_example_optimiz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4432" y="588289"/>
            <a:ext cx="6275136" cy="338328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75557" y="4387944"/>
            <a:ext cx="6645729" cy="369332"/>
          </a:xfrm>
          <a:prstGeom prst="rect">
            <a:avLst/>
          </a:prstGeom>
        </p:spPr>
        <p:txBody>
          <a:bodyPr wrap="square">
            <a:spAutoFit/>
          </a:bodyPr>
          <a:lstStyle/>
          <a:p>
            <a:r>
              <a:rPr lang="en-US" dirty="0">
                <a:hlinkClick r:id="rId4"/>
              </a:rPr>
              <a:t>http://rosalind.info/glossary/hamming-distance</a:t>
            </a:r>
            <a:r>
              <a:rPr lang="en-US" dirty="0" smtClean="0">
                <a:hlinkClick r:id="rId4"/>
              </a:rPr>
              <a:t>/</a:t>
            </a:r>
            <a:r>
              <a:rPr lang="en-US" dirty="0" smtClean="0"/>
              <a:t> </a:t>
            </a:r>
            <a:endParaRPr lang="en-US" dirty="0"/>
          </a:p>
        </p:txBody>
      </p:sp>
      <p:pic>
        <p:nvPicPr>
          <p:cNvPr id="2058" name="Picture 10" descr="http://rosalind.info/media/Hamming_distanc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0750" y="5096554"/>
            <a:ext cx="4762500" cy="75247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979965" y="6037105"/>
            <a:ext cx="3069772" cy="461665"/>
          </a:xfrm>
          <a:prstGeom prst="rect">
            <a:avLst/>
          </a:prstGeom>
          <a:noFill/>
        </p:spPr>
        <p:txBody>
          <a:bodyPr wrap="square" rtlCol="0">
            <a:spAutoFit/>
          </a:bodyPr>
          <a:lstStyle/>
          <a:p>
            <a:r>
              <a:rPr lang="en-US" sz="2400" dirty="0" smtClean="0">
                <a:solidFill>
                  <a:srgbClr val="7030A0"/>
                </a:solidFill>
              </a:rPr>
              <a:t>Hamming Distance = 7</a:t>
            </a:r>
          </a:p>
        </p:txBody>
      </p:sp>
      <p:cxnSp>
        <p:nvCxnSpPr>
          <p:cNvPr id="9" name="Straight Connector 8"/>
          <p:cNvCxnSpPr/>
          <p:nvPr/>
        </p:nvCxnSpPr>
        <p:spPr>
          <a:xfrm>
            <a:off x="0" y="4089987"/>
            <a:ext cx="91440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43826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9549" y="1666876"/>
            <a:ext cx="8778240" cy="4660267"/>
          </a:xfrm>
          <a:prstGeom prst="rect">
            <a:avLst/>
          </a:prstGeom>
        </p:spPr>
      </p:pic>
      <p:sp>
        <p:nvSpPr>
          <p:cNvPr id="3" name="TextBox 2"/>
          <p:cNvSpPr txBox="1"/>
          <p:nvPr/>
        </p:nvSpPr>
        <p:spPr>
          <a:xfrm>
            <a:off x="971550" y="636814"/>
            <a:ext cx="6294665" cy="461665"/>
          </a:xfrm>
          <a:prstGeom prst="rect">
            <a:avLst/>
          </a:prstGeom>
          <a:noFill/>
        </p:spPr>
        <p:txBody>
          <a:bodyPr wrap="square" rtlCol="0">
            <a:spAutoFit/>
          </a:bodyPr>
          <a:lstStyle/>
          <a:p>
            <a:r>
              <a:rPr lang="en-US" sz="2400" dirty="0" smtClean="0">
                <a:solidFill>
                  <a:srgbClr val="7030A0"/>
                </a:solidFill>
              </a:rPr>
              <a:t>Data points = tweets </a:t>
            </a:r>
            <a:endParaRPr lang="en-US" sz="2400" dirty="0">
              <a:solidFill>
                <a:srgbClr val="7030A0"/>
              </a:solidFill>
            </a:endParaRPr>
          </a:p>
        </p:txBody>
      </p:sp>
    </p:spTree>
    <p:extLst>
      <p:ext uri="{BB962C8B-B14F-4D97-AF65-F5344CB8AC3E}">
        <p14:creationId xmlns:p14="http://schemas.microsoft.com/office/powerpoint/2010/main" val="3372818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6713" y="1709742"/>
            <a:ext cx="6164036" cy="369332"/>
          </a:xfrm>
          <a:prstGeom prst="rect">
            <a:avLst/>
          </a:prstGeom>
        </p:spPr>
        <p:txBody>
          <a:bodyPr wrap="square">
            <a:spAutoFit/>
          </a:bodyPr>
          <a:lstStyle/>
          <a:p>
            <a:r>
              <a:rPr lang="en-US" dirty="0">
                <a:hlinkClick r:id="rId2"/>
              </a:rPr>
              <a:t>http://bloggity.nurdz.com/gamedev-math/manhattan</a:t>
            </a:r>
            <a:r>
              <a:rPr lang="en-US" dirty="0" smtClean="0">
                <a:hlinkClick r:id="rId2"/>
              </a:rPr>
              <a:t>/</a:t>
            </a:r>
            <a:r>
              <a:rPr lang="en-US" dirty="0" smtClean="0"/>
              <a:t> </a:t>
            </a:r>
            <a:endParaRPr lang="en-US" dirty="0"/>
          </a:p>
        </p:txBody>
      </p:sp>
      <p:pic>
        <p:nvPicPr>
          <p:cNvPr id="3074" name="Picture 2" descr="http://bloggity.nurdz.com/wp-content/uploads/2015/01/Manhatta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04" y="2079074"/>
            <a:ext cx="6339840" cy="475488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387928" y="101966"/>
            <a:ext cx="6253843" cy="369332"/>
          </a:xfrm>
          <a:prstGeom prst="rect">
            <a:avLst/>
          </a:prstGeom>
        </p:spPr>
        <p:txBody>
          <a:bodyPr wrap="square">
            <a:spAutoFit/>
          </a:bodyPr>
          <a:lstStyle/>
          <a:p>
            <a:r>
              <a:rPr lang="en-US" dirty="0">
                <a:hlinkClick r:id="rId4"/>
              </a:rPr>
              <a:t>http://</a:t>
            </a:r>
            <a:r>
              <a:rPr lang="en-US" dirty="0" smtClean="0">
                <a:hlinkClick r:id="rId4"/>
              </a:rPr>
              <a:t>www.joachimdespland.com/mammoth.html</a:t>
            </a:r>
            <a:r>
              <a:rPr lang="en-US" dirty="0" smtClean="0"/>
              <a:t> </a:t>
            </a:r>
            <a:endParaRPr lang="en-US" dirty="0"/>
          </a:p>
        </p:txBody>
      </p:sp>
      <p:pic>
        <p:nvPicPr>
          <p:cNvPr id="3076" name="Picture 4" descr="http://www.joachimdespland.com/img/mammoth/pathfinding.fig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2571" y="191185"/>
            <a:ext cx="2438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7940" y="1600199"/>
            <a:ext cx="6343196" cy="5257800"/>
          </a:xfrm>
          <a:prstGeom prst="rect">
            <a:avLst/>
          </a:prstGeom>
          <a:ln w="57150">
            <a:solidFill>
              <a:schemeClr val="tx1"/>
            </a:solidFill>
          </a:ln>
        </p:spPr>
        <p:txBody>
          <a:bodyPr wrap="square" rtlCol="0" anchor="ctr">
            <a:spAutoFit/>
          </a:bodyPr>
          <a:lstStyle/>
          <a:p>
            <a:pPr algn="ctr"/>
            <a:endParaRPr lang="en-US" sz="2400" dirty="0" smtClean="0"/>
          </a:p>
        </p:txBody>
      </p:sp>
      <p:pic>
        <p:nvPicPr>
          <p:cNvPr id="3078" name="Picture 6" descr="http://www.improvedoutcomes.com/docs/WebSiteDocs/image/diagram_manhattan_distance_metric.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17846" y="4348162"/>
            <a:ext cx="2143125" cy="8382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530749" y="5382306"/>
            <a:ext cx="2564265" cy="1477328"/>
          </a:xfrm>
          <a:prstGeom prst="rect">
            <a:avLst/>
          </a:prstGeom>
        </p:spPr>
        <p:txBody>
          <a:bodyPr wrap="square">
            <a:spAutoFit/>
          </a:bodyPr>
          <a:lstStyle/>
          <a:p>
            <a:r>
              <a:rPr lang="en-US" dirty="0">
                <a:hlinkClick r:id="rId7"/>
              </a:rPr>
              <a:t>http://</a:t>
            </a:r>
            <a:r>
              <a:rPr lang="en-US" dirty="0" smtClean="0">
                <a:hlinkClick r:id="rId7"/>
              </a:rPr>
              <a:t>www.improvedoutcomes.com/docs/WebSiteDocs/Clustering/Clustering_Parameters/Manhattan_Distance_Metric.htm</a:t>
            </a:r>
            <a:r>
              <a:rPr lang="en-US" dirty="0" smtClean="0"/>
              <a:t> </a:t>
            </a:r>
            <a:endParaRPr lang="en-US" dirty="0"/>
          </a:p>
        </p:txBody>
      </p:sp>
    </p:spTree>
    <p:extLst>
      <p:ext uri="{BB962C8B-B14F-4D97-AF65-F5344CB8AC3E}">
        <p14:creationId xmlns:p14="http://schemas.microsoft.com/office/powerpoint/2010/main" val="29643826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9549" y="1666876"/>
            <a:ext cx="8778240" cy="4660267"/>
          </a:xfrm>
          <a:prstGeom prst="rect">
            <a:avLst/>
          </a:prstGeom>
        </p:spPr>
      </p:pic>
      <p:sp>
        <p:nvSpPr>
          <p:cNvPr id="3" name="TextBox 2"/>
          <p:cNvSpPr txBox="1"/>
          <p:nvPr/>
        </p:nvSpPr>
        <p:spPr>
          <a:xfrm>
            <a:off x="971550" y="636814"/>
            <a:ext cx="6294665" cy="461665"/>
          </a:xfrm>
          <a:prstGeom prst="rect">
            <a:avLst/>
          </a:prstGeom>
          <a:noFill/>
        </p:spPr>
        <p:txBody>
          <a:bodyPr wrap="square" rtlCol="0">
            <a:spAutoFit/>
          </a:bodyPr>
          <a:lstStyle/>
          <a:p>
            <a:r>
              <a:rPr lang="en-US" sz="2400" dirty="0" smtClean="0">
                <a:solidFill>
                  <a:srgbClr val="7030A0"/>
                </a:solidFill>
              </a:rPr>
              <a:t>Data points = tweets </a:t>
            </a:r>
            <a:endParaRPr lang="en-US" sz="2400" dirty="0">
              <a:solidFill>
                <a:srgbClr val="7030A0"/>
              </a:solidFill>
            </a:endParaRPr>
          </a:p>
        </p:txBody>
      </p:sp>
    </p:spTree>
    <p:extLst>
      <p:ext uri="{BB962C8B-B14F-4D97-AF65-F5344CB8AC3E}">
        <p14:creationId xmlns:p14="http://schemas.microsoft.com/office/powerpoint/2010/main" val="2110728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2707" y="175445"/>
            <a:ext cx="8645979" cy="6463308"/>
          </a:xfrm>
          <a:prstGeom prst="rect">
            <a:avLst/>
          </a:prstGeom>
        </p:spPr>
        <p:txBody>
          <a:bodyPr wrap="square">
            <a:spAutoFit/>
          </a:bodyPr>
          <a:lstStyle/>
          <a:p>
            <a:r>
              <a:rPr lang="en-US" dirty="0" smtClean="0"/>
              <a:t>For 200 point draft due </a:t>
            </a:r>
            <a:r>
              <a:rPr lang="en-US" dirty="0"/>
              <a:t>March </a:t>
            </a:r>
            <a:r>
              <a:rPr lang="en-US" dirty="0" smtClean="0"/>
              <a:t>27, I recommend </a:t>
            </a:r>
            <a:endParaRPr lang="en-US" dirty="0" smtClean="0">
              <a:latin typeface="Times New Roman" panose="02020603050405020304" pitchFamily="18" charset="0"/>
            </a:endParaRPr>
          </a:p>
          <a:p>
            <a:endParaRPr lang="en-US" dirty="0">
              <a:latin typeface="Times New Roman" panose="02020603050405020304" pitchFamily="18" charset="0"/>
            </a:endParaRPr>
          </a:p>
          <a:p>
            <a:r>
              <a:rPr lang="en-US" dirty="0" smtClean="0">
                <a:latin typeface="Times New Roman" panose="02020603050405020304" pitchFamily="18" charset="0"/>
              </a:rPr>
              <a:t>Introduction  </a:t>
            </a:r>
            <a:r>
              <a:rPr lang="en-US" dirty="0" smtClean="0">
                <a:solidFill>
                  <a:srgbClr val="C00000"/>
                </a:solidFill>
                <a:latin typeface="Times New Roman" panose="02020603050405020304" pitchFamily="18" charset="0"/>
              </a:rPr>
              <a:t>(25 points)</a:t>
            </a:r>
          </a:p>
          <a:p>
            <a:pPr marL="285750" indent="-285750">
              <a:buFont typeface="Arial" panose="020B0604020202020204" pitchFamily="34" charset="0"/>
              <a:buChar char="•"/>
            </a:pPr>
            <a:r>
              <a:rPr lang="en-US" dirty="0" smtClean="0">
                <a:latin typeface="Times New Roman" panose="02020603050405020304" pitchFamily="18" charset="0"/>
              </a:rPr>
              <a:t>Include description of your data set. </a:t>
            </a:r>
          </a:p>
          <a:p>
            <a:pPr marL="742950" lvl="1" indent="-285750">
              <a:buFont typeface="Wingdings" panose="05000000000000000000" pitchFamily="2" charset="2"/>
              <a:buChar char="§"/>
            </a:pPr>
            <a:r>
              <a:rPr lang="en-US" dirty="0" smtClean="0">
                <a:latin typeface="Times New Roman" panose="02020603050405020304" pitchFamily="18" charset="0"/>
              </a:rPr>
              <a:t>How many points and in what dimension?  </a:t>
            </a:r>
          </a:p>
          <a:p>
            <a:pPr marL="742950" lvl="1" indent="-285750">
              <a:buFont typeface="Wingdings" panose="05000000000000000000" pitchFamily="2" charset="2"/>
              <a:buChar char="§"/>
            </a:pPr>
            <a:r>
              <a:rPr lang="en-US" dirty="0" smtClean="0">
                <a:latin typeface="Times New Roman" panose="02020603050405020304" pitchFamily="18" charset="0"/>
              </a:rPr>
              <a:t>Describe each coordinate of a point in your dataset (what do the variables mean).</a:t>
            </a:r>
          </a:p>
          <a:p>
            <a:pPr marL="742950" lvl="1" indent="-285750">
              <a:buFont typeface="Wingdings" panose="05000000000000000000" pitchFamily="2" charset="2"/>
              <a:buChar char="§"/>
            </a:pPr>
            <a:r>
              <a:rPr lang="en-US" dirty="0" smtClean="0">
                <a:latin typeface="Times New Roman" panose="02020603050405020304" pitchFamily="18" charset="0"/>
              </a:rPr>
              <a:t>How will you compute distances between data points (or put in later section).  </a:t>
            </a:r>
          </a:p>
          <a:p>
            <a:pPr marL="285750" indent="-285750">
              <a:buFont typeface="Arial" panose="020B0604020202020204" pitchFamily="34" charset="0"/>
              <a:buChar char="•"/>
            </a:pPr>
            <a:r>
              <a:rPr lang="en-US" dirty="0" smtClean="0">
                <a:latin typeface="Times New Roman" panose="02020603050405020304" pitchFamily="18" charset="0"/>
              </a:rPr>
              <a:t>What is your goal and how do you plan to achieve it?</a:t>
            </a:r>
            <a:endParaRPr lang="en-US" dirty="0">
              <a:latin typeface="Times New Roman" panose="02020603050405020304" pitchFamily="18" charset="0"/>
            </a:endParaRPr>
          </a:p>
          <a:p>
            <a:endParaRPr lang="en-US" dirty="0" smtClean="0">
              <a:latin typeface="Times New Roman" panose="02020603050405020304" pitchFamily="18" charset="0"/>
            </a:endParaRPr>
          </a:p>
          <a:p>
            <a:r>
              <a:rPr lang="en-US" dirty="0" smtClean="0">
                <a:latin typeface="Times New Roman" panose="02020603050405020304" pitchFamily="18" charset="0"/>
              </a:rPr>
              <a:t>Background</a:t>
            </a:r>
          </a:p>
          <a:p>
            <a:pPr marL="285750" indent="-285750">
              <a:buFont typeface="Arial" panose="020B0604020202020204" pitchFamily="34" charset="0"/>
              <a:buChar char="•"/>
            </a:pPr>
            <a:r>
              <a:rPr lang="en-US" dirty="0" smtClean="0">
                <a:latin typeface="Times New Roman" panose="02020603050405020304" pitchFamily="18" charset="0"/>
              </a:rPr>
              <a:t>Describe the TDA algorithm including benefits and limitations.  Consider using example(s) to illustrate your points. </a:t>
            </a:r>
            <a:r>
              <a:rPr lang="en-US" dirty="0" smtClean="0">
                <a:solidFill>
                  <a:srgbClr val="C00000"/>
                </a:solidFill>
                <a:latin typeface="Times New Roman" panose="02020603050405020304" pitchFamily="18" charset="0"/>
              </a:rPr>
              <a:t>(100 points)</a:t>
            </a:r>
            <a:endParaRPr lang="en-US" dirty="0">
              <a:solidFill>
                <a:srgbClr val="C00000"/>
              </a:solidFill>
              <a:latin typeface="Times New Roman" panose="02020603050405020304" pitchFamily="18" charset="0"/>
            </a:endParaRPr>
          </a:p>
          <a:p>
            <a:pPr marL="285750" indent="-285750">
              <a:buFont typeface="Arial" panose="020B0604020202020204" pitchFamily="34" charset="0"/>
              <a:buChar char="•"/>
            </a:pPr>
            <a:r>
              <a:rPr lang="en-US" dirty="0" smtClean="0">
                <a:latin typeface="Times New Roman" panose="02020603050405020304" pitchFamily="18" charset="0"/>
              </a:rPr>
              <a:t>Describe background needed to understand your data set </a:t>
            </a:r>
            <a:r>
              <a:rPr lang="en-US" dirty="0" smtClean="0">
                <a:solidFill>
                  <a:srgbClr val="C00000"/>
                </a:solidFill>
                <a:latin typeface="Times New Roman" panose="02020603050405020304" pitchFamily="18" charset="0"/>
              </a:rPr>
              <a:t>(50+ points).</a:t>
            </a:r>
          </a:p>
          <a:p>
            <a:endParaRPr lang="en-US" dirty="0">
              <a:latin typeface="Times New Roman" panose="02020603050405020304" pitchFamily="18" charset="0"/>
            </a:endParaRPr>
          </a:p>
          <a:p>
            <a:r>
              <a:rPr lang="en-US" dirty="0">
                <a:latin typeface="Times New Roman" panose="02020603050405020304" pitchFamily="18" charset="0"/>
              </a:rPr>
              <a:t>Partial </a:t>
            </a:r>
            <a:r>
              <a:rPr lang="en-US" dirty="0" smtClean="0">
                <a:latin typeface="Times New Roman" panose="02020603050405020304" pitchFamily="18" charset="0"/>
              </a:rPr>
              <a:t>Results/Discussion </a:t>
            </a:r>
            <a:r>
              <a:rPr lang="en-US" dirty="0" smtClean="0">
                <a:solidFill>
                  <a:srgbClr val="C00000"/>
                </a:solidFill>
                <a:latin typeface="Times New Roman" panose="02020603050405020304" pitchFamily="18" charset="0"/>
              </a:rPr>
              <a:t>(50+ </a:t>
            </a:r>
            <a:r>
              <a:rPr lang="en-US" dirty="0">
                <a:solidFill>
                  <a:srgbClr val="C00000"/>
                </a:solidFill>
                <a:latin typeface="Times New Roman" panose="02020603050405020304" pitchFamily="18" charset="0"/>
              </a:rPr>
              <a:t>points</a:t>
            </a:r>
            <a:r>
              <a:rPr lang="en-US" dirty="0" smtClean="0">
                <a:solidFill>
                  <a:srgbClr val="C00000"/>
                </a:solidFill>
                <a:latin typeface="Times New Roman" panose="02020603050405020304" pitchFamily="18" charset="0"/>
              </a:rPr>
              <a:t>)</a:t>
            </a:r>
            <a:endParaRPr lang="en-US" dirty="0" smtClean="0">
              <a:latin typeface="Times New Roman" panose="02020603050405020304" pitchFamily="18" charset="0"/>
            </a:endParaRPr>
          </a:p>
          <a:p>
            <a:pPr marL="285750" indent="-285750">
              <a:buFont typeface="Arial" panose="020B0604020202020204" pitchFamily="34" charset="0"/>
              <a:buChar char="•"/>
            </a:pPr>
            <a:r>
              <a:rPr lang="en-US" dirty="0" smtClean="0">
                <a:latin typeface="Times New Roman" panose="02020603050405020304" pitchFamily="18" charset="0"/>
              </a:rPr>
              <a:t>Include many images from python TDA mapper and analyze these images.</a:t>
            </a:r>
          </a:p>
          <a:p>
            <a:pPr marL="742950" lvl="1" indent="-285750">
              <a:buFont typeface="Wingdings" panose="05000000000000000000" pitchFamily="2" charset="2"/>
              <a:buChar char="§"/>
            </a:pPr>
            <a:r>
              <a:rPr lang="en-US" dirty="0" smtClean="0">
                <a:latin typeface="Times New Roman" panose="02020603050405020304" pitchFamily="18" charset="0"/>
              </a:rPr>
              <a:t>Can put some images in appendix if you don’t have time to analyze all images.</a:t>
            </a:r>
          </a:p>
          <a:p>
            <a:pPr marL="285750" indent="-285750">
              <a:buFont typeface="Arial" panose="020B0604020202020204" pitchFamily="34" charset="0"/>
              <a:buChar char="•"/>
            </a:pPr>
            <a:r>
              <a:rPr lang="en-US" dirty="0" smtClean="0">
                <a:latin typeface="Times New Roman" panose="02020603050405020304" pitchFamily="18" charset="0"/>
              </a:rPr>
              <a:t>Consider comparing to other techniques (e.g. hierarchical clustering).</a:t>
            </a:r>
          </a:p>
          <a:p>
            <a:endParaRPr lang="en-US" dirty="0">
              <a:latin typeface="Times New Roman" panose="02020603050405020304" pitchFamily="18" charset="0"/>
            </a:endParaRPr>
          </a:p>
          <a:p>
            <a:r>
              <a:rPr lang="en-US" dirty="0">
                <a:latin typeface="Times New Roman" panose="02020603050405020304" pitchFamily="18" charset="0"/>
              </a:rPr>
              <a:t>Acknowledgement, </a:t>
            </a:r>
            <a:endParaRPr lang="en-US" dirty="0" smtClean="0">
              <a:latin typeface="Times New Roman" panose="02020603050405020304" pitchFamily="18" charset="0"/>
            </a:endParaRPr>
          </a:p>
          <a:p>
            <a:r>
              <a:rPr lang="en-US" dirty="0" smtClean="0">
                <a:latin typeface="Times New Roman" panose="02020603050405020304" pitchFamily="18" charset="0"/>
              </a:rPr>
              <a:t>Author </a:t>
            </a:r>
            <a:r>
              <a:rPr lang="en-US" dirty="0">
                <a:latin typeface="Times New Roman" panose="02020603050405020304" pitchFamily="18" charset="0"/>
              </a:rPr>
              <a:t>contribution, </a:t>
            </a:r>
            <a:r>
              <a:rPr lang="en-US" dirty="0" smtClean="0">
                <a:latin typeface="Times New Roman" panose="02020603050405020304" pitchFamily="18" charset="0"/>
              </a:rPr>
              <a:t>                                        </a:t>
            </a:r>
            <a:r>
              <a:rPr lang="en-US" dirty="0" smtClean="0">
                <a:solidFill>
                  <a:srgbClr val="C00000"/>
                </a:solidFill>
                <a:latin typeface="Times New Roman" panose="02020603050405020304" pitchFamily="18" charset="0"/>
              </a:rPr>
              <a:t>Please also include your commented R code.</a:t>
            </a:r>
            <a:endParaRPr lang="en-US" dirty="0">
              <a:solidFill>
                <a:srgbClr val="C00000"/>
              </a:solidFill>
              <a:latin typeface="Times New Roman" panose="02020603050405020304" pitchFamily="18" charset="0"/>
            </a:endParaRPr>
          </a:p>
          <a:p>
            <a:r>
              <a:rPr lang="en-US" dirty="0" smtClean="0">
                <a:latin typeface="Times New Roman" panose="02020603050405020304" pitchFamily="18" charset="0"/>
              </a:rPr>
              <a:t>Funding/conflicts</a:t>
            </a:r>
            <a:r>
              <a:rPr lang="en-US" dirty="0">
                <a:latin typeface="Times New Roman" panose="02020603050405020304" pitchFamily="18" charset="0"/>
              </a:rPr>
              <a:t>, </a:t>
            </a:r>
            <a:endParaRPr lang="en-US" dirty="0" smtClean="0">
              <a:latin typeface="Times New Roman" panose="02020603050405020304" pitchFamily="18" charset="0"/>
            </a:endParaRPr>
          </a:p>
          <a:p>
            <a:r>
              <a:rPr lang="en-US" b="1" dirty="0" smtClean="0">
                <a:latin typeface="Times New Roman" panose="02020603050405020304" pitchFamily="18" charset="0"/>
              </a:rPr>
              <a:t>References                                                          </a:t>
            </a:r>
            <a:r>
              <a:rPr lang="en-US" dirty="0" smtClean="0">
                <a:latin typeface="Times New Roman" panose="02020603050405020304" pitchFamily="18" charset="0"/>
              </a:rPr>
              <a:t> </a:t>
            </a:r>
            <a:r>
              <a:rPr lang="en-US" dirty="0" smtClean="0">
                <a:solidFill>
                  <a:schemeClr val="accent5">
                    <a:lumMod val="50000"/>
                  </a:schemeClr>
                </a:solidFill>
                <a:latin typeface="Times New Roman" panose="02020603050405020304" pitchFamily="18" charset="0"/>
              </a:rPr>
              <a:t>(yes, these points add up to more than 200)</a:t>
            </a:r>
            <a:endParaRPr lang="en-US" dirty="0">
              <a:solidFill>
                <a:schemeClr val="accent5">
                  <a:lumMod val="50000"/>
                </a:schemeClr>
              </a:solidFill>
            </a:endParaRPr>
          </a:p>
        </p:txBody>
      </p:sp>
      <p:sp>
        <p:nvSpPr>
          <p:cNvPr id="3" name="Right Brace 2"/>
          <p:cNvSpPr/>
          <p:nvPr/>
        </p:nvSpPr>
        <p:spPr>
          <a:xfrm>
            <a:off x="2237017" y="5412923"/>
            <a:ext cx="489857" cy="1151164"/>
          </a:xfrm>
          <a:prstGeom prst="rightBrace">
            <a:avLst/>
          </a:prstGeom>
          <a:noFill/>
          <a:ln>
            <a:solidFill>
              <a:srgbClr val="C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 name="Rectangle 3"/>
          <p:cNvSpPr/>
          <p:nvPr/>
        </p:nvSpPr>
        <p:spPr>
          <a:xfrm>
            <a:off x="2874149" y="5803839"/>
            <a:ext cx="1249060" cy="369332"/>
          </a:xfrm>
          <a:prstGeom prst="rect">
            <a:avLst/>
          </a:prstGeom>
        </p:spPr>
        <p:txBody>
          <a:bodyPr wrap="none">
            <a:spAutoFit/>
          </a:bodyPr>
          <a:lstStyle/>
          <a:p>
            <a:r>
              <a:rPr lang="en-US" dirty="0">
                <a:solidFill>
                  <a:srgbClr val="C00000"/>
                </a:solidFill>
                <a:latin typeface="Times New Roman" panose="02020603050405020304" pitchFamily="18" charset="0"/>
              </a:rPr>
              <a:t>(</a:t>
            </a:r>
            <a:r>
              <a:rPr lang="en-US" dirty="0" smtClean="0">
                <a:solidFill>
                  <a:srgbClr val="C00000"/>
                </a:solidFill>
                <a:latin typeface="Times New Roman" panose="02020603050405020304" pitchFamily="18" charset="0"/>
              </a:rPr>
              <a:t>20 </a:t>
            </a:r>
            <a:r>
              <a:rPr lang="en-US" dirty="0">
                <a:solidFill>
                  <a:srgbClr val="C00000"/>
                </a:solidFill>
                <a:latin typeface="Times New Roman" panose="02020603050405020304" pitchFamily="18" charset="0"/>
              </a:rPr>
              <a:t>points</a:t>
            </a:r>
            <a:r>
              <a:rPr lang="en-US" dirty="0" smtClean="0">
                <a:solidFill>
                  <a:srgbClr val="C00000"/>
                </a:solidFill>
                <a:latin typeface="Times New Roman" panose="02020603050405020304" pitchFamily="18" charset="0"/>
              </a:rPr>
              <a:t>) </a:t>
            </a:r>
            <a:endParaRPr lang="en-US" dirty="0">
              <a:solidFill>
                <a:srgbClr val="C00000"/>
              </a:solidFill>
              <a:latin typeface="Times New Roman" panose="02020603050405020304" pitchFamily="18" charset="0"/>
            </a:endParaRPr>
          </a:p>
        </p:txBody>
      </p:sp>
      <p:sp>
        <p:nvSpPr>
          <p:cNvPr id="5" name="TextBox 4"/>
          <p:cNvSpPr txBox="1"/>
          <p:nvPr/>
        </p:nvSpPr>
        <p:spPr>
          <a:xfrm>
            <a:off x="4604657" y="3951514"/>
            <a:ext cx="3918857" cy="369332"/>
          </a:xfrm>
          <a:prstGeom prst="rect">
            <a:avLst/>
          </a:prstGeom>
          <a:solidFill>
            <a:schemeClr val="bg2"/>
          </a:solidFill>
          <a:ln>
            <a:solidFill>
              <a:srgbClr val="7030A0"/>
            </a:solidFill>
          </a:ln>
        </p:spPr>
        <p:txBody>
          <a:bodyPr wrap="square" rtlCol="0">
            <a:spAutoFit/>
          </a:bodyPr>
          <a:lstStyle/>
          <a:p>
            <a:pPr algn="ctr"/>
            <a:r>
              <a:rPr lang="en-US" dirty="0" smtClean="0">
                <a:solidFill>
                  <a:srgbClr val="7030A0"/>
                </a:solidFill>
              </a:rPr>
              <a:t>Include all parameters in figure caption.</a:t>
            </a:r>
          </a:p>
        </p:txBody>
      </p:sp>
      <p:sp>
        <p:nvSpPr>
          <p:cNvPr id="6" name="Arc 5"/>
          <p:cNvSpPr/>
          <p:nvPr/>
        </p:nvSpPr>
        <p:spPr>
          <a:xfrm flipV="1">
            <a:off x="6735537" y="4147456"/>
            <a:ext cx="1787978" cy="367395"/>
          </a:xfrm>
          <a:prstGeom prst="arc">
            <a:avLst>
              <a:gd name="adj1" fmla="val 17884349"/>
              <a:gd name="adj2" fmla="val 0"/>
            </a:avLst>
          </a:prstGeom>
          <a:ln w="28575">
            <a:solidFill>
              <a:srgbClr val="7030A0"/>
            </a:solidFill>
            <a:headEnd type="stealth" w="lg" len="lg"/>
            <a:tailEnd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964382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8150" y="1209675"/>
            <a:ext cx="8267700" cy="4438650"/>
          </a:xfrm>
          <a:prstGeom prst="rect">
            <a:avLst/>
          </a:prstGeom>
        </p:spPr>
      </p:pic>
    </p:spTree>
    <p:extLst>
      <p:ext uri="{BB962C8B-B14F-4D97-AF65-F5344CB8AC3E}">
        <p14:creationId xmlns:p14="http://schemas.microsoft.com/office/powerpoint/2010/main" val="3715853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5557" y="140842"/>
            <a:ext cx="8768443" cy="646331"/>
          </a:xfrm>
          <a:prstGeom prst="rect">
            <a:avLst/>
          </a:prstGeom>
        </p:spPr>
        <p:txBody>
          <a:bodyPr wrap="square">
            <a:spAutoFit/>
          </a:bodyPr>
          <a:lstStyle/>
          <a:p>
            <a:r>
              <a:rPr lang="en-US" dirty="0" smtClean="0">
                <a:latin typeface="Go033Pif"/>
              </a:rPr>
              <a:t>“However, this </a:t>
            </a:r>
            <a:r>
              <a:rPr lang="en-US" dirty="0">
                <a:latin typeface="Go033Pif"/>
              </a:rPr>
              <a:t>is only a visual comparison, and </a:t>
            </a:r>
            <a:r>
              <a:rPr lang="en-US" dirty="0" smtClean="0">
                <a:latin typeface="Go033Pif"/>
              </a:rPr>
              <a:t>thus the </a:t>
            </a:r>
            <a:r>
              <a:rPr lang="en-US" dirty="0">
                <a:latin typeface="Go033Pif"/>
              </a:rPr>
              <a:t>metric that suits the data better needs to </a:t>
            </a:r>
            <a:r>
              <a:rPr lang="en-US" dirty="0" smtClean="0">
                <a:latin typeface="Go033Pif"/>
              </a:rPr>
              <a:t>be determined.”</a:t>
            </a:r>
            <a:endParaRPr lang="en-US" dirty="0"/>
          </a:p>
        </p:txBody>
      </p:sp>
      <p:pic>
        <p:nvPicPr>
          <p:cNvPr id="3" name="Picture 2"/>
          <p:cNvPicPr>
            <a:picLocks noChangeAspect="1"/>
          </p:cNvPicPr>
          <p:nvPr/>
        </p:nvPicPr>
        <p:blipFill>
          <a:blip r:embed="rId2"/>
          <a:stretch>
            <a:fillRect/>
          </a:stretch>
        </p:blipFill>
        <p:spPr>
          <a:xfrm>
            <a:off x="240166" y="787173"/>
            <a:ext cx="8695944" cy="6146183"/>
          </a:xfrm>
          <a:prstGeom prst="rect">
            <a:avLst/>
          </a:prstGeom>
        </p:spPr>
      </p:pic>
      <p:cxnSp>
        <p:nvCxnSpPr>
          <p:cNvPr id="5" name="Straight Connector 4"/>
          <p:cNvCxnSpPr/>
          <p:nvPr/>
        </p:nvCxnSpPr>
        <p:spPr>
          <a:xfrm>
            <a:off x="4980024" y="787173"/>
            <a:ext cx="0" cy="6146183"/>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0" y="3290209"/>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3743788" y="2910772"/>
            <a:ext cx="1236236" cy="369332"/>
          </a:xfrm>
          <a:prstGeom prst="rect">
            <a:avLst/>
          </a:prstGeom>
        </p:spPr>
        <p:txBody>
          <a:bodyPr wrap="none">
            <a:spAutoFit/>
          </a:bodyPr>
          <a:lstStyle/>
          <a:p>
            <a:r>
              <a:rPr lang="en-US" dirty="0" smtClean="0">
                <a:solidFill>
                  <a:srgbClr val="C00000"/>
                </a:solidFill>
                <a:latin typeface="Go033Pif"/>
              </a:rPr>
              <a:t>Hamming,</a:t>
            </a:r>
            <a:endParaRPr lang="en-US" dirty="0">
              <a:solidFill>
                <a:srgbClr val="C00000"/>
              </a:solidFill>
            </a:endParaRPr>
          </a:p>
        </p:txBody>
      </p:sp>
      <p:sp>
        <p:nvSpPr>
          <p:cNvPr id="9" name="Rectangle 8"/>
          <p:cNvSpPr/>
          <p:nvPr/>
        </p:nvSpPr>
        <p:spPr>
          <a:xfrm>
            <a:off x="3865617" y="3429000"/>
            <a:ext cx="992579" cy="369332"/>
          </a:xfrm>
          <a:prstGeom prst="rect">
            <a:avLst/>
          </a:prstGeom>
        </p:spPr>
        <p:txBody>
          <a:bodyPr wrap="none">
            <a:spAutoFit/>
          </a:bodyPr>
          <a:lstStyle/>
          <a:p>
            <a:r>
              <a:rPr lang="en-US" dirty="0" err="1">
                <a:solidFill>
                  <a:srgbClr val="7030A0"/>
                </a:solidFill>
                <a:latin typeface="Go033Pif"/>
              </a:rPr>
              <a:t>Jaccard</a:t>
            </a:r>
            <a:endParaRPr lang="en-US" dirty="0">
              <a:solidFill>
                <a:srgbClr val="7030A0"/>
              </a:solidFill>
            </a:endParaRPr>
          </a:p>
        </p:txBody>
      </p:sp>
      <p:sp>
        <p:nvSpPr>
          <p:cNvPr id="10" name="Rectangle 9"/>
          <p:cNvSpPr/>
          <p:nvPr/>
        </p:nvSpPr>
        <p:spPr>
          <a:xfrm>
            <a:off x="5016529" y="2920877"/>
            <a:ext cx="1274708" cy="369332"/>
          </a:xfrm>
          <a:prstGeom prst="rect">
            <a:avLst/>
          </a:prstGeom>
        </p:spPr>
        <p:txBody>
          <a:bodyPr wrap="none">
            <a:spAutoFit/>
          </a:bodyPr>
          <a:lstStyle/>
          <a:p>
            <a:r>
              <a:rPr lang="en-US" dirty="0">
                <a:solidFill>
                  <a:srgbClr val="0070C0"/>
                </a:solidFill>
                <a:latin typeface="Go033Pif"/>
              </a:rPr>
              <a:t>Manhattan</a:t>
            </a:r>
            <a:endParaRPr lang="en-US" dirty="0">
              <a:solidFill>
                <a:srgbClr val="0070C0"/>
              </a:solidFill>
            </a:endParaRPr>
          </a:p>
        </p:txBody>
      </p:sp>
      <p:sp>
        <p:nvSpPr>
          <p:cNvPr id="11" name="Rectangle 10"/>
          <p:cNvSpPr/>
          <p:nvPr/>
        </p:nvSpPr>
        <p:spPr>
          <a:xfrm>
            <a:off x="5101853" y="5099569"/>
            <a:ext cx="1415772" cy="923330"/>
          </a:xfrm>
          <a:prstGeom prst="rect">
            <a:avLst/>
          </a:prstGeom>
        </p:spPr>
        <p:txBody>
          <a:bodyPr wrap="none">
            <a:spAutoFit/>
          </a:bodyPr>
          <a:lstStyle/>
          <a:p>
            <a:r>
              <a:rPr lang="en-US" dirty="0">
                <a:solidFill>
                  <a:schemeClr val="accent3">
                    <a:lumMod val="50000"/>
                  </a:schemeClr>
                </a:solidFill>
                <a:latin typeface="Go033Pif"/>
              </a:rPr>
              <a:t>Variance </a:t>
            </a:r>
            <a:endParaRPr lang="en-US" dirty="0" smtClean="0">
              <a:solidFill>
                <a:schemeClr val="accent3">
                  <a:lumMod val="50000"/>
                </a:schemeClr>
              </a:solidFill>
              <a:latin typeface="Go033Pif"/>
            </a:endParaRPr>
          </a:p>
          <a:p>
            <a:r>
              <a:rPr lang="en-US" dirty="0" smtClean="0">
                <a:solidFill>
                  <a:schemeClr val="accent3">
                    <a:lumMod val="50000"/>
                  </a:schemeClr>
                </a:solidFill>
                <a:latin typeface="Go033Pif"/>
              </a:rPr>
              <a:t>Normalized </a:t>
            </a:r>
          </a:p>
          <a:p>
            <a:r>
              <a:rPr lang="en-US" dirty="0" smtClean="0">
                <a:solidFill>
                  <a:schemeClr val="accent3">
                    <a:lumMod val="50000"/>
                  </a:schemeClr>
                </a:solidFill>
                <a:latin typeface="Go033Pif"/>
              </a:rPr>
              <a:t>Euclidean</a:t>
            </a:r>
            <a:r>
              <a:rPr lang="en-US" dirty="0">
                <a:solidFill>
                  <a:schemeClr val="accent3">
                    <a:lumMod val="50000"/>
                  </a:schemeClr>
                </a:solidFill>
                <a:latin typeface="Go033Pif"/>
              </a:rPr>
              <a:t>.</a:t>
            </a:r>
            <a:endParaRPr lang="en-US" dirty="0">
              <a:solidFill>
                <a:schemeClr val="accent3">
                  <a:lumMod val="50000"/>
                </a:schemeClr>
              </a:solidFill>
            </a:endParaRPr>
          </a:p>
        </p:txBody>
      </p:sp>
      <p:sp>
        <p:nvSpPr>
          <p:cNvPr id="12" name="Rectangle 11"/>
          <p:cNvSpPr/>
          <p:nvPr/>
        </p:nvSpPr>
        <p:spPr>
          <a:xfrm>
            <a:off x="133313" y="6254234"/>
            <a:ext cx="4785797" cy="369332"/>
          </a:xfrm>
          <a:prstGeom prst="rect">
            <a:avLst/>
          </a:prstGeom>
        </p:spPr>
        <p:txBody>
          <a:bodyPr wrap="none">
            <a:spAutoFit/>
          </a:bodyPr>
          <a:lstStyle/>
          <a:p>
            <a:r>
              <a:rPr lang="en-US" dirty="0">
                <a:latin typeface="Go033Pif"/>
              </a:rPr>
              <a:t>k-nearest </a:t>
            </a:r>
            <a:r>
              <a:rPr lang="en-US" dirty="0" smtClean="0">
                <a:latin typeface="Go033Pif"/>
              </a:rPr>
              <a:t>neighbors, </a:t>
            </a:r>
            <a:r>
              <a:rPr lang="en-US" dirty="0" smtClean="0">
                <a:latin typeface="Go033Pif"/>
              </a:rPr>
              <a:t>resolution </a:t>
            </a:r>
            <a:r>
              <a:rPr lang="en-US" dirty="0" smtClean="0">
                <a:latin typeface="Go033Pif"/>
              </a:rPr>
              <a:t>= 15, </a:t>
            </a:r>
            <a:r>
              <a:rPr lang="en-US" dirty="0"/>
              <a:t>gain =</a:t>
            </a:r>
            <a:r>
              <a:rPr lang="en-US" dirty="0" smtClean="0"/>
              <a:t> </a:t>
            </a:r>
            <a:r>
              <a:rPr lang="en-US" dirty="0"/>
              <a:t>2.</a:t>
            </a:r>
          </a:p>
        </p:txBody>
      </p:sp>
    </p:spTree>
    <p:extLst>
      <p:ext uri="{BB962C8B-B14F-4D97-AF65-F5344CB8AC3E}">
        <p14:creationId xmlns:p14="http://schemas.microsoft.com/office/powerpoint/2010/main" val="5586708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3837" y="440189"/>
            <a:ext cx="9027192" cy="6400800"/>
          </a:xfrm>
          <a:prstGeom prst="rect">
            <a:avLst/>
          </a:prstGeom>
        </p:spPr>
      </p:pic>
      <p:sp>
        <p:nvSpPr>
          <p:cNvPr id="3" name="TextBox 2"/>
          <p:cNvSpPr txBox="1"/>
          <p:nvPr/>
        </p:nvSpPr>
        <p:spPr>
          <a:xfrm>
            <a:off x="334736" y="40821"/>
            <a:ext cx="2743200" cy="461665"/>
          </a:xfrm>
          <a:prstGeom prst="rect">
            <a:avLst/>
          </a:prstGeom>
          <a:noFill/>
        </p:spPr>
        <p:txBody>
          <a:bodyPr wrap="square" rtlCol="0">
            <a:spAutoFit/>
          </a:bodyPr>
          <a:lstStyle/>
          <a:p>
            <a:r>
              <a:rPr lang="en-US" sz="2400" dirty="0" smtClean="0">
                <a:solidFill>
                  <a:srgbClr val="7030A0"/>
                </a:solidFill>
              </a:rPr>
              <a:t>2D filter:</a:t>
            </a:r>
          </a:p>
        </p:txBody>
      </p:sp>
    </p:spTree>
    <p:extLst>
      <p:ext uri="{BB962C8B-B14F-4D97-AF65-F5344CB8AC3E}">
        <p14:creationId xmlns:p14="http://schemas.microsoft.com/office/powerpoint/2010/main" val="13004035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06737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358900"/>
            <a:ext cx="9144000" cy="4135185"/>
          </a:xfrm>
          <a:prstGeom prst="rect">
            <a:avLst/>
          </a:prstGeom>
        </p:spPr>
      </p:pic>
      <p:sp>
        <p:nvSpPr>
          <p:cNvPr id="4" name="Rectangle 3"/>
          <p:cNvSpPr/>
          <p:nvPr/>
        </p:nvSpPr>
        <p:spPr>
          <a:xfrm>
            <a:off x="446615" y="317377"/>
            <a:ext cx="8122577" cy="369332"/>
          </a:xfrm>
          <a:prstGeom prst="rect">
            <a:avLst/>
          </a:prstGeom>
        </p:spPr>
        <p:txBody>
          <a:bodyPr wrap="square">
            <a:spAutoFit/>
          </a:bodyPr>
          <a:lstStyle/>
          <a:p>
            <a:r>
              <a:rPr lang="en-US" dirty="0" smtClean="0">
                <a:hlinkClick r:id="rId3"/>
              </a:rPr>
              <a:t>https://www.nytimes.com/2017/03/22/science/open-access-journals.html</a:t>
            </a:r>
            <a:r>
              <a:rPr lang="en-US" dirty="0"/>
              <a:t> </a:t>
            </a:r>
          </a:p>
        </p:txBody>
      </p:sp>
    </p:spTree>
    <p:extLst>
      <p:ext uri="{BB962C8B-B14F-4D97-AF65-F5344CB8AC3E}">
        <p14:creationId xmlns:p14="http://schemas.microsoft.com/office/powerpoint/2010/main" val="41363865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413020"/>
            <a:ext cx="9144000" cy="1428049"/>
          </a:xfrm>
          <a:prstGeom prst="rect">
            <a:avLst/>
          </a:prstGeom>
        </p:spPr>
      </p:pic>
      <p:sp>
        <p:nvSpPr>
          <p:cNvPr id="3" name="TextBox 2"/>
          <p:cNvSpPr txBox="1"/>
          <p:nvPr/>
        </p:nvSpPr>
        <p:spPr>
          <a:xfrm>
            <a:off x="2423315" y="14602"/>
            <a:ext cx="4963416" cy="369332"/>
          </a:xfrm>
          <a:prstGeom prst="rect">
            <a:avLst/>
          </a:prstGeom>
          <a:noFill/>
        </p:spPr>
        <p:txBody>
          <a:bodyPr wrap="square" rtlCol="0">
            <a:spAutoFit/>
          </a:bodyPr>
          <a:lstStyle/>
          <a:p>
            <a:r>
              <a:rPr lang="en-US" dirty="0" smtClean="0"/>
              <a:t>Web of Science Journal Citation Reports</a:t>
            </a:r>
            <a:endParaRPr lang="en-US" dirty="0"/>
          </a:p>
        </p:txBody>
      </p:sp>
      <p:pic>
        <p:nvPicPr>
          <p:cNvPr id="4" name="Picture 3"/>
          <p:cNvPicPr>
            <a:picLocks noChangeAspect="1"/>
          </p:cNvPicPr>
          <p:nvPr/>
        </p:nvPicPr>
        <p:blipFill>
          <a:blip r:embed="rId3"/>
          <a:stretch>
            <a:fillRect/>
          </a:stretch>
        </p:blipFill>
        <p:spPr>
          <a:xfrm>
            <a:off x="163031" y="1841069"/>
            <a:ext cx="8980969" cy="6045042"/>
          </a:xfrm>
          <a:prstGeom prst="rect">
            <a:avLst/>
          </a:prstGeom>
        </p:spPr>
      </p:pic>
    </p:spTree>
    <p:extLst>
      <p:ext uri="{BB962C8B-B14F-4D97-AF65-F5344CB8AC3E}">
        <p14:creationId xmlns:p14="http://schemas.microsoft.com/office/powerpoint/2010/main" val="42479563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42900"/>
            <a:ext cx="9144000" cy="6154777"/>
          </a:xfrm>
          <a:prstGeom prst="rect">
            <a:avLst/>
          </a:prstGeom>
        </p:spPr>
      </p:pic>
    </p:spTree>
    <p:extLst>
      <p:ext uri="{BB962C8B-B14F-4D97-AF65-F5344CB8AC3E}">
        <p14:creationId xmlns:p14="http://schemas.microsoft.com/office/powerpoint/2010/main" val="354619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1437" y="35641"/>
            <a:ext cx="8633516" cy="369332"/>
          </a:xfrm>
          <a:prstGeom prst="rect">
            <a:avLst/>
          </a:prstGeom>
        </p:spPr>
        <p:txBody>
          <a:bodyPr wrap="square">
            <a:spAutoFit/>
          </a:bodyPr>
          <a:lstStyle/>
          <a:p>
            <a:r>
              <a:rPr lang="en-US" dirty="0" smtClean="0">
                <a:hlinkClick r:id="rId2"/>
              </a:rPr>
              <a:t>http://www.austms.org.au/Rankings/0101_AustMS_final_ranked.html</a:t>
            </a:r>
            <a:r>
              <a:rPr lang="en-US" dirty="0" smtClean="0"/>
              <a:t> </a:t>
            </a:r>
            <a:endParaRPr lang="en-US" dirty="0"/>
          </a:p>
        </p:txBody>
      </p:sp>
      <p:pic>
        <p:nvPicPr>
          <p:cNvPr id="3" name="Picture 2"/>
          <p:cNvPicPr>
            <a:picLocks noChangeAspect="1"/>
          </p:cNvPicPr>
          <p:nvPr/>
        </p:nvPicPr>
        <p:blipFill>
          <a:blip r:embed="rId3"/>
          <a:stretch>
            <a:fillRect/>
          </a:stretch>
        </p:blipFill>
        <p:spPr>
          <a:xfrm>
            <a:off x="0" y="463024"/>
            <a:ext cx="9144000" cy="6394976"/>
          </a:xfrm>
          <a:prstGeom prst="rect">
            <a:avLst/>
          </a:prstGeom>
        </p:spPr>
      </p:pic>
    </p:spTree>
    <p:extLst>
      <p:ext uri="{BB962C8B-B14F-4D97-AF65-F5344CB8AC3E}">
        <p14:creationId xmlns:p14="http://schemas.microsoft.com/office/powerpoint/2010/main" val="27138341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1437" y="35641"/>
            <a:ext cx="8633516" cy="369332"/>
          </a:xfrm>
          <a:prstGeom prst="rect">
            <a:avLst/>
          </a:prstGeom>
        </p:spPr>
        <p:txBody>
          <a:bodyPr wrap="square">
            <a:spAutoFit/>
          </a:bodyPr>
          <a:lstStyle/>
          <a:p>
            <a:r>
              <a:rPr lang="en-US" dirty="0" smtClean="0">
                <a:hlinkClick r:id="rId2"/>
              </a:rPr>
              <a:t>http://www.austms.org.au/Rankings/0101_AustMS_final_ranked.html</a:t>
            </a:r>
            <a:r>
              <a:rPr lang="en-US" dirty="0" smtClean="0"/>
              <a:t> </a:t>
            </a:r>
            <a:endParaRPr lang="en-US" dirty="0"/>
          </a:p>
        </p:txBody>
      </p:sp>
      <p:pic>
        <p:nvPicPr>
          <p:cNvPr id="3" name="Picture 2"/>
          <p:cNvPicPr>
            <a:picLocks noChangeAspect="1"/>
          </p:cNvPicPr>
          <p:nvPr/>
        </p:nvPicPr>
        <p:blipFill>
          <a:blip r:embed="rId3"/>
          <a:stretch>
            <a:fillRect/>
          </a:stretch>
        </p:blipFill>
        <p:spPr>
          <a:xfrm>
            <a:off x="0" y="463024"/>
            <a:ext cx="9144000" cy="6394976"/>
          </a:xfrm>
          <a:prstGeom prst="rect">
            <a:avLst/>
          </a:prstGeom>
        </p:spPr>
      </p:pic>
    </p:spTree>
    <p:extLst>
      <p:ext uri="{BB962C8B-B14F-4D97-AF65-F5344CB8AC3E}">
        <p14:creationId xmlns:p14="http://schemas.microsoft.com/office/powerpoint/2010/main" val="2595708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312262"/>
            <a:ext cx="9144000" cy="3793877"/>
          </a:xfrm>
          <a:prstGeom prst="rect">
            <a:avLst/>
          </a:prstGeom>
        </p:spPr>
      </p:pic>
      <p:pic>
        <p:nvPicPr>
          <p:cNvPr id="4" name="Picture 3"/>
          <p:cNvPicPr>
            <a:picLocks noChangeAspect="1"/>
          </p:cNvPicPr>
          <p:nvPr/>
        </p:nvPicPr>
        <p:blipFill>
          <a:blip r:embed="rId3"/>
          <a:stretch>
            <a:fillRect/>
          </a:stretch>
        </p:blipFill>
        <p:spPr>
          <a:xfrm>
            <a:off x="43797" y="4056565"/>
            <a:ext cx="9144000" cy="4290391"/>
          </a:xfrm>
          <a:prstGeom prst="rect">
            <a:avLst/>
          </a:prstGeom>
        </p:spPr>
      </p:pic>
    </p:spTree>
    <p:extLst>
      <p:ext uri="{BB962C8B-B14F-4D97-AF65-F5344CB8AC3E}">
        <p14:creationId xmlns:p14="http://schemas.microsoft.com/office/powerpoint/2010/main" val="2569749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85482" y="56751"/>
            <a:ext cx="7610475" cy="4981575"/>
          </a:xfrm>
          <a:prstGeom prst="rect">
            <a:avLst/>
          </a:prstGeom>
        </p:spPr>
      </p:pic>
      <p:pic>
        <p:nvPicPr>
          <p:cNvPr id="5" name="Picture 4"/>
          <p:cNvPicPr>
            <a:picLocks noChangeAspect="1"/>
          </p:cNvPicPr>
          <p:nvPr/>
        </p:nvPicPr>
        <p:blipFill>
          <a:blip r:embed="rId3"/>
          <a:stretch>
            <a:fillRect/>
          </a:stretch>
        </p:blipFill>
        <p:spPr>
          <a:xfrm>
            <a:off x="3524250" y="3279622"/>
            <a:ext cx="2095500" cy="552450"/>
          </a:xfrm>
          <a:prstGeom prst="rect">
            <a:avLst/>
          </a:prstGeom>
        </p:spPr>
      </p:pic>
      <p:pic>
        <p:nvPicPr>
          <p:cNvPr id="6" name="Picture 5"/>
          <p:cNvPicPr>
            <a:picLocks noChangeAspect="1"/>
          </p:cNvPicPr>
          <p:nvPr/>
        </p:nvPicPr>
        <p:blipFill>
          <a:blip r:embed="rId4"/>
          <a:stretch>
            <a:fillRect/>
          </a:stretch>
        </p:blipFill>
        <p:spPr>
          <a:xfrm>
            <a:off x="1766887" y="5126796"/>
            <a:ext cx="5610225" cy="923925"/>
          </a:xfrm>
          <a:prstGeom prst="rect">
            <a:avLst/>
          </a:prstGeom>
        </p:spPr>
      </p:pic>
      <p:sp>
        <p:nvSpPr>
          <p:cNvPr id="7" name="Rectangle 6"/>
          <p:cNvSpPr/>
          <p:nvPr/>
        </p:nvSpPr>
        <p:spPr>
          <a:xfrm>
            <a:off x="407322" y="6078664"/>
            <a:ext cx="8005157" cy="646331"/>
          </a:xfrm>
          <a:prstGeom prst="rect">
            <a:avLst/>
          </a:prstGeom>
        </p:spPr>
        <p:txBody>
          <a:bodyPr wrap="square">
            <a:spAutoFit/>
          </a:bodyPr>
          <a:lstStyle/>
          <a:p>
            <a:r>
              <a:rPr lang="en-US" dirty="0" smtClean="0">
                <a:hlinkClick r:id=""/>
              </a:rPr>
              <a:t>http://www.bigdata.uni-frankfurt.de/wp-content/uploads/2015/10/</a:t>
            </a:r>
          </a:p>
          <a:p>
            <a:r>
              <a:rPr lang="en-US" dirty="0" smtClean="0">
                <a:hlinkClick r:id=""/>
              </a:rPr>
              <a:t>Evaluating-Ayasdi’s-Topological-Data-Analysis-For-Big-Data_HKim2015.pdf</a:t>
            </a:r>
            <a:r>
              <a:rPr lang="en-US" dirty="0" smtClean="0"/>
              <a:t> </a:t>
            </a:r>
            <a:endParaRPr lang="en-US" dirty="0"/>
          </a:p>
        </p:txBody>
      </p:sp>
    </p:spTree>
    <p:extLst>
      <p:ext uri="{BB962C8B-B14F-4D97-AF65-F5344CB8AC3E}">
        <p14:creationId xmlns:p14="http://schemas.microsoft.com/office/powerpoint/2010/main" val="42423304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24816" y="144546"/>
            <a:ext cx="14362900" cy="6739127"/>
          </a:xfrm>
          <a:prstGeom prst="rect">
            <a:avLst/>
          </a:prstGeom>
        </p:spPr>
      </p:pic>
    </p:spTree>
    <p:extLst>
      <p:ext uri="{BB962C8B-B14F-4D97-AF65-F5344CB8AC3E}">
        <p14:creationId xmlns:p14="http://schemas.microsoft.com/office/powerpoint/2010/main" val="3172063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0556" y="486452"/>
            <a:ext cx="8961120" cy="6351431"/>
          </a:xfrm>
          <a:prstGeom prst="rect">
            <a:avLst/>
          </a:prstGeom>
        </p:spPr>
      </p:pic>
      <p:sp>
        <p:nvSpPr>
          <p:cNvPr id="3" name="Rectangle 2"/>
          <p:cNvSpPr/>
          <p:nvPr/>
        </p:nvSpPr>
        <p:spPr>
          <a:xfrm>
            <a:off x="174328" y="40296"/>
            <a:ext cx="9035456" cy="400110"/>
          </a:xfrm>
          <a:prstGeom prst="rect">
            <a:avLst/>
          </a:prstGeom>
        </p:spPr>
        <p:txBody>
          <a:bodyPr wrap="square">
            <a:spAutoFit/>
          </a:bodyPr>
          <a:lstStyle/>
          <a:p>
            <a:r>
              <a:rPr lang="en-US" sz="2000" dirty="0">
                <a:hlinkClick r:id="rId3"/>
              </a:rPr>
              <a:t>http://</a:t>
            </a:r>
            <a:r>
              <a:rPr lang="en-US" sz="2000" dirty="0" smtClean="0">
                <a:hlinkClick r:id="rId3"/>
              </a:rPr>
              <a:t>www.ncbi.nlm.nih.gov/pubmed/2406472?dopt=Abstract&amp;holding=npg</a:t>
            </a:r>
            <a:r>
              <a:rPr lang="en-US" sz="2000" dirty="0" smtClean="0"/>
              <a:t> </a:t>
            </a:r>
            <a:endParaRPr lang="en-US" sz="2000" dirty="0"/>
          </a:p>
        </p:txBody>
      </p:sp>
    </p:spTree>
    <p:extLst>
      <p:ext uri="{BB962C8B-B14F-4D97-AF65-F5344CB8AC3E}">
        <p14:creationId xmlns:p14="http://schemas.microsoft.com/office/powerpoint/2010/main" val="28006619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o, uh, we did the green study again and got no link. It was probably a-- &quot;RESEARCH CONFLICTED ON GREEN JELLY BEAN/ACNE LINK; MORE STUDY RECOMMENDED!&quot;"/>
          <p:cNvPicPr>
            <a:picLocks noChangeAspect="1" noChangeArrowheads="1"/>
          </p:cNvPicPr>
          <p:nvPr/>
        </p:nvPicPr>
        <p:blipFill rotWithShape="1">
          <a:blip r:embed="rId3">
            <a:extLst>
              <a:ext uri="{28A0092B-C50C-407E-A947-70E740481C1C}">
                <a14:useLocalDpi xmlns:a14="http://schemas.microsoft.com/office/drawing/2010/main" val="0"/>
              </a:ext>
            </a:extLst>
          </a:blip>
          <a:srcRect t="-1" b="51937"/>
          <a:stretch/>
        </p:blipFill>
        <p:spPr bwMode="auto">
          <a:xfrm>
            <a:off x="0" y="0"/>
            <a:ext cx="51435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o, uh, we did the green study again and got no link. It was probably a-- &quot;RESEARCH CONFLICTED ON GREEN JELLY BEAN/ACNE LINK; MORE STUDY RECOMMENDED!&quot;"/>
          <p:cNvPicPr>
            <a:picLocks noChangeAspect="1" noChangeArrowheads="1"/>
          </p:cNvPicPr>
          <p:nvPr/>
        </p:nvPicPr>
        <p:blipFill rotWithShape="1">
          <a:blip r:embed="rId3">
            <a:extLst>
              <a:ext uri="{28A0092B-C50C-407E-A947-70E740481C1C}">
                <a14:useLocalDpi xmlns:a14="http://schemas.microsoft.com/office/drawing/2010/main" val="0"/>
              </a:ext>
            </a:extLst>
          </a:blip>
          <a:srcRect t="48463" b="409"/>
          <a:stretch/>
        </p:blipFill>
        <p:spPr bwMode="auto">
          <a:xfrm>
            <a:off x="5194286" y="768948"/>
            <a:ext cx="3949714" cy="560199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143500" y="159391"/>
            <a:ext cx="4000500" cy="553998"/>
          </a:xfrm>
          <a:prstGeom prst="rect">
            <a:avLst/>
          </a:prstGeom>
          <a:solidFill>
            <a:srgbClr val="293315"/>
          </a:solidFill>
        </p:spPr>
        <p:txBody>
          <a:bodyPr wrap="square" rtlCol="0">
            <a:spAutoFit/>
          </a:bodyPr>
          <a:lstStyle/>
          <a:p>
            <a:r>
              <a:rPr lang="en-US" sz="3000" dirty="0" smtClean="0">
                <a:solidFill>
                  <a:srgbClr val="A7DF7D"/>
                </a:solidFill>
              </a:rPr>
              <a:t>False Positives will occur</a:t>
            </a:r>
          </a:p>
        </p:txBody>
      </p:sp>
      <p:sp>
        <p:nvSpPr>
          <p:cNvPr id="6" name="Rectangle 5"/>
          <p:cNvSpPr/>
          <p:nvPr/>
        </p:nvSpPr>
        <p:spPr>
          <a:xfrm>
            <a:off x="6129674" y="6488668"/>
            <a:ext cx="2368534" cy="369332"/>
          </a:xfrm>
          <a:prstGeom prst="rect">
            <a:avLst/>
          </a:prstGeom>
        </p:spPr>
        <p:txBody>
          <a:bodyPr wrap="none">
            <a:spAutoFit/>
          </a:bodyPr>
          <a:lstStyle/>
          <a:p>
            <a:r>
              <a:rPr lang="en-US" dirty="0">
                <a:hlinkClick r:id="rId4"/>
              </a:rPr>
              <a:t>https://xkcd.com/882</a:t>
            </a:r>
            <a:r>
              <a:rPr lang="en-US" dirty="0" smtClean="0">
                <a:hlinkClick r:id="rId4"/>
              </a:rPr>
              <a:t>/</a:t>
            </a:r>
            <a:r>
              <a:rPr lang="en-US" dirty="0" smtClean="0"/>
              <a:t> </a:t>
            </a:r>
            <a:endParaRPr lang="en-US" dirty="0"/>
          </a:p>
        </p:txBody>
      </p:sp>
    </p:spTree>
    <p:extLst>
      <p:ext uri="{BB962C8B-B14F-4D97-AF65-F5344CB8AC3E}">
        <p14:creationId xmlns:p14="http://schemas.microsoft.com/office/powerpoint/2010/main" val="11235500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2328" y="112395"/>
            <a:ext cx="8861672" cy="2011680"/>
          </a:xfrm>
          <a:prstGeom prst="rect">
            <a:avLst/>
          </a:prstGeom>
        </p:spPr>
      </p:pic>
      <p:sp>
        <p:nvSpPr>
          <p:cNvPr id="3" name="Rectangle 2"/>
          <p:cNvSpPr/>
          <p:nvPr/>
        </p:nvSpPr>
        <p:spPr>
          <a:xfrm>
            <a:off x="241832" y="2222720"/>
            <a:ext cx="8767944" cy="4524315"/>
          </a:xfrm>
          <a:prstGeom prst="rect">
            <a:avLst/>
          </a:prstGeom>
        </p:spPr>
        <p:txBody>
          <a:bodyPr wrap="square">
            <a:spAutoFit/>
          </a:bodyPr>
          <a:lstStyle/>
          <a:p>
            <a:r>
              <a:rPr lang="en-US" b="1" cap="all" dirty="0">
                <a:solidFill>
                  <a:srgbClr val="985735"/>
                </a:solidFill>
                <a:latin typeface="arial" panose="020B0604020202020204" pitchFamily="34" charset="0"/>
              </a:rPr>
              <a:t>ABSTRACT</a:t>
            </a:r>
          </a:p>
          <a:p>
            <a:r>
              <a:rPr lang="en-US" dirty="0">
                <a:solidFill>
                  <a:srgbClr val="000000"/>
                </a:solidFill>
                <a:latin typeface="Times New Roman" panose="02020603050405020304" pitchFamily="18" charset="0"/>
              </a:rPr>
              <a:t>In the scientific research community, plagiarism and covert multiple publications of the same data are considered unacceptable because they undermine the public confidence in the scientific integrity. Yet, little has been done to help authors and editors to identify highly similar citations, which sometimes may represent cases of unethical duplication. For this reason, we have made available Déjà vu, a publicly available database of highly similar Medline citations identified by the text similarity search engine </a:t>
            </a:r>
            <a:r>
              <a:rPr lang="en-US" dirty="0" err="1">
                <a:solidFill>
                  <a:srgbClr val="000000"/>
                </a:solidFill>
                <a:latin typeface="Times New Roman" panose="02020603050405020304" pitchFamily="18" charset="0"/>
              </a:rPr>
              <a:t>eTBLAST</a:t>
            </a:r>
            <a:r>
              <a:rPr lang="en-US" dirty="0">
                <a:solidFill>
                  <a:srgbClr val="000000"/>
                </a:solidFill>
                <a:latin typeface="Times New Roman" panose="02020603050405020304" pitchFamily="18" charset="0"/>
              </a:rPr>
              <a:t>. Following manual verification, highly similar citation pairs are classified into various categories ranging from duplicates with different authors to sanctioned duplicates. Déjà vu records also contain user-provided commentary and supporting information to substantiate each document's categorization. Déjà vu and </a:t>
            </a:r>
            <a:r>
              <a:rPr lang="en-US" dirty="0" err="1">
                <a:solidFill>
                  <a:srgbClr val="000000"/>
                </a:solidFill>
                <a:latin typeface="Times New Roman" panose="02020603050405020304" pitchFamily="18" charset="0"/>
              </a:rPr>
              <a:t>eTBLAST</a:t>
            </a:r>
            <a:r>
              <a:rPr lang="en-US" dirty="0">
                <a:solidFill>
                  <a:srgbClr val="000000"/>
                </a:solidFill>
                <a:latin typeface="Times New Roman" panose="02020603050405020304" pitchFamily="18" charset="0"/>
              </a:rPr>
              <a:t> are available to authors, editors, reviewers, ethicists and sociologists to study, intercept, annotate and deter questionable publication practices. These tools are part of a sustained effort to enhance the quality of Medline as ‘the’ biomedical corpus. The Déjà vu database is freely </a:t>
            </a:r>
            <a:r>
              <a:rPr lang="en-US" dirty="0" smtClean="0">
                <a:solidFill>
                  <a:srgbClr val="000000"/>
                </a:solidFill>
                <a:latin typeface="Times New Roman" panose="02020603050405020304" pitchFamily="18" charset="0"/>
              </a:rPr>
              <a:t>accessible at</a:t>
            </a:r>
            <a:r>
              <a:rPr lang="en-US" dirty="0">
                <a:solidFill>
                  <a:srgbClr val="000000"/>
                </a:solidFill>
                <a:latin typeface="Times New Roman" panose="02020603050405020304" pitchFamily="18" charset="0"/>
              </a:rPr>
              <a:t> </a:t>
            </a:r>
            <a:r>
              <a:rPr lang="en-US" dirty="0">
                <a:solidFill>
                  <a:srgbClr val="642A8F"/>
                </a:solidFill>
                <a:latin typeface="Times New Roman" panose="02020603050405020304" pitchFamily="18" charset="0"/>
                <a:hlinkClick r:id="rId3"/>
              </a:rPr>
              <a:t>http://spore.swmed.edu/dejavu</a:t>
            </a:r>
            <a:r>
              <a:rPr lang="en-US" dirty="0">
                <a:solidFill>
                  <a:srgbClr val="000000"/>
                </a:solidFill>
                <a:latin typeface="Times New Roman" panose="02020603050405020304" pitchFamily="18" charset="0"/>
              </a:rPr>
              <a:t>. The tool </a:t>
            </a:r>
            <a:r>
              <a:rPr lang="en-US" dirty="0" err="1">
                <a:solidFill>
                  <a:srgbClr val="000000"/>
                </a:solidFill>
                <a:latin typeface="Times New Roman" panose="02020603050405020304" pitchFamily="18" charset="0"/>
              </a:rPr>
              <a:t>eTBLAST</a:t>
            </a:r>
            <a:r>
              <a:rPr lang="en-US" dirty="0">
                <a:solidFill>
                  <a:srgbClr val="000000"/>
                </a:solidFill>
                <a:latin typeface="Times New Roman" panose="02020603050405020304" pitchFamily="18" charset="0"/>
              </a:rPr>
              <a:t> is also freely available at </a:t>
            </a:r>
            <a:r>
              <a:rPr lang="en-US" dirty="0">
                <a:solidFill>
                  <a:srgbClr val="642A8F"/>
                </a:solidFill>
                <a:latin typeface="Times New Roman" panose="02020603050405020304" pitchFamily="18" charset="0"/>
                <a:hlinkClick r:id="rId4"/>
              </a:rPr>
              <a:t>http://etblast.org</a:t>
            </a:r>
            <a:r>
              <a:rPr lang="en-US" dirty="0">
                <a:solidFill>
                  <a:srgbClr val="000000"/>
                </a:solidFill>
                <a:latin typeface="Times New Roman" panose="02020603050405020304" pitchFamily="18" charset="0"/>
              </a:rPr>
              <a:t>.</a:t>
            </a:r>
            <a:endParaRPr lang="en-US" b="0" i="0" dirty="0">
              <a:solidFill>
                <a:srgbClr val="000000"/>
              </a:solidFill>
              <a:effectLst/>
              <a:latin typeface="Times New Roman" panose="02020603050405020304" pitchFamily="18" charset="0"/>
            </a:endParaRPr>
          </a:p>
        </p:txBody>
      </p:sp>
      <p:sp>
        <p:nvSpPr>
          <p:cNvPr id="4" name="Rectangle 3"/>
          <p:cNvSpPr/>
          <p:nvPr/>
        </p:nvSpPr>
        <p:spPr>
          <a:xfrm>
            <a:off x="3436589" y="614304"/>
            <a:ext cx="5707411" cy="369332"/>
          </a:xfrm>
          <a:prstGeom prst="rect">
            <a:avLst/>
          </a:prstGeom>
        </p:spPr>
        <p:txBody>
          <a:bodyPr wrap="square">
            <a:spAutoFit/>
          </a:bodyPr>
          <a:lstStyle/>
          <a:p>
            <a:r>
              <a:rPr lang="en-US" dirty="0">
                <a:hlinkClick r:id="rId5"/>
              </a:rPr>
              <a:t>https://www.ncbi.nlm.nih.gov/pmc/articles/PMC2686470</a:t>
            </a:r>
            <a:r>
              <a:rPr lang="en-US" dirty="0" smtClean="0">
                <a:hlinkClick r:id="rId5"/>
              </a:rPr>
              <a:t>/</a:t>
            </a:r>
            <a:r>
              <a:rPr lang="en-US" dirty="0" smtClean="0"/>
              <a:t>  </a:t>
            </a:r>
            <a:endParaRPr lang="en-US" dirty="0"/>
          </a:p>
        </p:txBody>
      </p:sp>
    </p:spTree>
    <p:extLst>
      <p:ext uri="{BB962C8B-B14F-4D97-AF65-F5344CB8AC3E}">
        <p14:creationId xmlns:p14="http://schemas.microsoft.com/office/powerpoint/2010/main" val="9011392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1670" y="313364"/>
            <a:ext cx="8814816" cy="2296358"/>
          </a:xfrm>
          <a:prstGeom prst="rect">
            <a:avLst/>
          </a:prstGeom>
        </p:spPr>
      </p:pic>
      <p:sp>
        <p:nvSpPr>
          <p:cNvPr id="3" name="Rectangle 2"/>
          <p:cNvSpPr/>
          <p:nvPr/>
        </p:nvSpPr>
        <p:spPr>
          <a:xfrm>
            <a:off x="251670" y="2898439"/>
            <a:ext cx="8493853" cy="3693319"/>
          </a:xfrm>
          <a:prstGeom prst="rect">
            <a:avLst/>
          </a:prstGeom>
        </p:spPr>
        <p:txBody>
          <a:bodyPr wrap="square">
            <a:spAutoFit/>
          </a:bodyPr>
          <a:lstStyle/>
          <a:p>
            <a:r>
              <a:rPr lang="en-US" b="1" cap="all" dirty="0">
                <a:solidFill>
                  <a:srgbClr val="985735"/>
                </a:solidFill>
                <a:latin typeface="arial" panose="020B0604020202020204" pitchFamily="34" charset="0"/>
              </a:rPr>
              <a:t>ABSTRACT</a:t>
            </a:r>
          </a:p>
          <a:p>
            <a:r>
              <a:rPr lang="en-US" dirty="0">
                <a:solidFill>
                  <a:srgbClr val="000000"/>
                </a:solidFill>
                <a:latin typeface="Times New Roman" panose="02020603050405020304" pitchFamily="18" charset="0"/>
              </a:rPr>
              <a:t>Authors, editors and reviewers alike use the biomedical literature to identify appropriate journals in which to publish, potential reviewers for papers or grants, and collaborators (or competitors) with similar interests. Traditionally, this process has either relied upon personal expertise and knowledge or upon a somewhat unsystematic and laborious process of manually searching through the literature for trends. To help with these tasks, we report three utilities that parse and summarize the results of an abstract similarity search to find appropriate journals for publication, authors with expertise in a given field, and documents similar to a submitted query. The utilities are based upon a program, </a:t>
            </a:r>
            <a:r>
              <a:rPr lang="en-US" dirty="0" err="1">
                <a:solidFill>
                  <a:srgbClr val="000000"/>
                </a:solidFill>
                <a:latin typeface="Times New Roman" panose="02020603050405020304" pitchFamily="18" charset="0"/>
              </a:rPr>
              <a:t>eTBLAST</a:t>
            </a:r>
            <a:r>
              <a:rPr lang="en-US" dirty="0">
                <a:solidFill>
                  <a:srgbClr val="000000"/>
                </a:solidFill>
                <a:latin typeface="Times New Roman" panose="02020603050405020304" pitchFamily="18" charset="0"/>
              </a:rPr>
              <a:t>, designed to identify similar documents within literature databases such as (but not limited to) MEDLINE. These services are freely accessible through the Internet at </a:t>
            </a:r>
            <a:r>
              <a:rPr lang="en-US" dirty="0">
                <a:solidFill>
                  <a:srgbClr val="642A8F"/>
                </a:solidFill>
                <a:latin typeface="Times New Roman" panose="02020603050405020304" pitchFamily="18" charset="0"/>
                <a:hlinkClick r:id="rId3"/>
              </a:rPr>
              <a:t>http://invention.swmed.edu/etblast/etblast.shtml</a:t>
            </a:r>
            <a:r>
              <a:rPr lang="en-US" dirty="0">
                <a:solidFill>
                  <a:srgbClr val="000000"/>
                </a:solidFill>
                <a:latin typeface="Times New Roman" panose="02020603050405020304" pitchFamily="18" charset="0"/>
              </a:rPr>
              <a:t>, where users can upload a file or paste text such as an abstract into the browser interface.</a:t>
            </a:r>
            <a:endParaRPr lang="en-US" b="0" i="0" dirty="0">
              <a:solidFill>
                <a:srgbClr val="000000"/>
              </a:solidFill>
              <a:effectLst/>
              <a:latin typeface="Times New Roman" panose="02020603050405020304" pitchFamily="18" charset="0"/>
            </a:endParaRPr>
          </a:p>
        </p:txBody>
      </p:sp>
      <p:sp>
        <p:nvSpPr>
          <p:cNvPr id="4" name="Rectangle 3"/>
          <p:cNvSpPr/>
          <p:nvPr/>
        </p:nvSpPr>
        <p:spPr>
          <a:xfrm>
            <a:off x="3206692" y="714972"/>
            <a:ext cx="5767432" cy="369332"/>
          </a:xfrm>
          <a:prstGeom prst="rect">
            <a:avLst/>
          </a:prstGeom>
        </p:spPr>
        <p:txBody>
          <a:bodyPr wrap="square">
            <a:spAutoFit/>
          </a:bodyPr>
          <a:lstStyle/>
          <a:p>
            <a:r>
              <a:rPr lang="en-US" dirty="0">
                <a:hlinkClick r:id="rId4"/>
              </a:rPr>
              <a:t>https://</a:t>
            </a:r>
            <a:r>
              <a:rPr lang="en-US" dirty="0" smtClean="0">
                <a:hlinkClick r:id="rId4"/>
              </a:rPr>
              <a:t>www.ncbi.nlm.nih.gov/pmc/articles/PMC1933238/</a:t>
            </a:r>
            <a:r>
              <a:rPr lang="en-US" dirty="0" smtClean="0"/>
              <a:t>  </a:t>
            </a:r>
            <a:endParaRPr lang="en-US" dirty="0"/>
          </a:p>
        </p:txBody>
      </p:sp>
    </p:spTree>
    <p:extLst>
      <p:ext uri="{BB962C8B-B14F-4D97-AF65-F5344CB8AC3E}">
        <p14:creationId xmlns:p14="http://schemas.microsoft.com/office/powerpoint/2010/main" val="5172476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2714" y="207101"/>
            <a:ext cx="8918572" cy="2651760"/>
          </a:xfrm>
          <a:prstGeom prst="rect">
            <a:avLst/>
          </a:prstGeom>
        </p:spPr>
      </p:pic>
      <p:pic>
        <p:nvPicPr>
          <p:cNvPr id="3" name="Picture 2"/>
          <p:cNvPicPr>
            <a:picLocks noChangeAspect="1"/>
          </p:cNvPicPr>
          <p:nvPr/>
        </p:nvPicPr>
        <p:blipFill>
          <a:blip r:embed="rId4"/>
          <a:stretch>
            <a:fillRect/>
          </a:stretch>
        </p:blipFill>
        <p:spPr>
          <a:xfrm>
            <a:off x="77878" y="3494453"/>
            <a:ext cx="8869680" cy="3106706"/>
          </a:xfrm>
          <a:prstGeom prst="rect">
            <a:avLst/>
          </a:prstGeom>
        </p:spPr>
      </p:pic>
      <p:sp>
        <p:nvSpPr>
          <p:cNvPr id="4" name="Rectangle 3"/>
          <p:cNvSpPr/>
          <p:nvPr/>
        </p:nvSpPr>
        <p:spPr>
          <a:xfrm>
            <a:off x="411480" y="3758978"/>
            <a:ext cx="8321040" cy="369332"/>
          </a:xfrm>
          <a:prstGeom prst="rect">
            <a:avLst/>
          </a:prstGeom>
        </p:spPr>
        <p:txBody>
          <a:bodyPr wrap="square">
            <a:spAutoFit/>
          </a:bodyPr>
          <a:lstStyle/>
          <a:p>
            <a:r>
              <a:rPr lang="en-US" dirty="0">
                <a:hlinkClick r:id="rId5"/>
              </a:rPr>
              <a:t>http://</a:t>
            </a:r>
            <a:r>
              <a:rPr lang="en-US" dirty="0" smtClean="0">
                <a:hlinkClick r:id="rId5"/>
              </a:rPr>
              <a:t>www.nature.com/news/stat-checking-software-stirs-up-psychology-1.21049</a:t>
            </a:r>
            <a:r>
              <a:rPr lang="en-US" dirty="0" smtClean="0"/>
              <a:t> </a:t>
            </a:r>
            <a:endParaRPr lang="en-US" dirty="0"/>
          </a:p>
        </p:txBody>
      </p:sp>
      <p:sp>
        <p:nvSpPr>
          <p:cNvPr id="5" name="Rectangle 4"/>
          <p:cNvSpPr/>
          <p:nvPr/>
        </p:nvSpPr>
        <p:spPr>
          <a:xfrm>
            <a:off x="1310144" y="1773426"/>
            <a:ext cx="6527074" cy="369332"/>
          </a:xfrm>
          <a:prstGeom prst="rect">
            <a:avLst/>
          </a:prstGeom>
        </p:spPr>
        <p:txBody>
          <a:bodyPr wrap="square">
            <a:spAutoFit/>
          </a:bodyPr>
          <a:lstStyle/>
          <a:p>
            <a:r>
              <a:rPr lang="en-US" dirty="0">
                <a:hlinkClick r:id="rId6"/>
              </a:rPr>
              <a:t>https://</a:t>
            </a:r>
            <a:r>
              <a:rPr lang="en-US" dirty="0" smtClean="0">
                <a:hlinkClick r:id="rId6"/>
              </a:rPr>
              <a:t>link.springer.com/article/10.3758%2Fs13428-015-0664-2</a:t>
            </a:r>
            <a:r>
              <a:rPr lang="en-US" dirty="0" smtClean="0"/>
              <a:t> </a:t>
            </a:r>
            <a:endParaRPr lang="en-US" dirty="0"/>
          </a:p>
        </p:txBody>
      </p:sp>
    </p:spTree>
    <p:extLst>
      <p:ext uri="{BB962C8B-B14F-4D97-AF65-F5344CB8AC3E}">
        <p14:creationId xmlns:p14="http://schemas.microsoft.com/office/powerpoint/2010/main" val="10107105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2425" y="1500733"/>
            <a:ext cx="8439150" cy="3438525"/>
          </a:xfrm>
          <a:prstGeom prst="rect">
            <a:avLst/>
          </a:prstGeom>
        </p:spPr>
      </p:pic>
      <p:sp>
        <p:nvSpPr>
          <p:cNvPr id="3" name="Rectangle 2"/>
          <p:cNvSpPr/>
          <p:nvPr/>
        </p:nvSpPr>
        <p:spPr>
          <a:xfrm>
            <a:off x="464961" y="422757"/>
            <a:ext cx="3302443" cy="369332"/>
          </a:xfrm>
          <a:prstGeom prst="rect">
            <a:avLst/>
          </a:prstGeom>
        </p:spPr>
        <p:txBody>
          <a:bodyPr wrap="none">
            <a:spAutoFit/>
          </a:bodyPr>
          <a:lstStyle/>
          <a:p>
            <a:r>
              <a:rPr lang="en-US" dirty="0"/>
              <a:t>http://blog.pubpeer.com/?p=190</a:t>
            </a:r>
          </a:p>
        </p:txBody>
      </p:sp>
    </p:spTree>
    <p:extLst>
      <p:ext uri="{BB962C8B-B14F-4D97-AF65-F5344CB8AC3E}">
        <p14:creationId xmlns:p14="http://schemas.microsoft.com/office/powerpoint/2010/main" val="3320477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1040" y="-182880"/>
            <a:ext cx="8972960" cy="7040880"/>
          </a:xfrm>
          <a:prstGeom prst="rect">
            <a:avLst/>
          </a:prstGeom>
        </p:spPr>
      </p:pic>
      <p:sp>
        <p:nvSpPr>
          <p:cNvPr id="3" name="Rectangle 2"/>
          <p:cNvSpPr/>
          <p:nvPr/>
        </p:nvSpPr>
        <p:spPr>
          <a:xfrm>
            <a:off x="430470" y="199131"/>
            <a:ext cx="2142318" cy="369332"/>
          </a:xfrm>
          <a:prstGeom prst="rect">
            <a:avLst/>
          </a:prstGeom>
          <a:solidFill>
            <a:schemeClr val="bg1"/>
          </a:solidFill>
        </p:spPr>
        <p:txBody>
          <a:bodyPr wrap="none">
            <a:spAutoFit/>
          </a:bodyPr>
          <a:lstStyle/>
          <a:p>
            <a:r>
              <a:rPr lang="en-US" dirty="0"/>
              <a:t>https://pubpeer.com</a:t>
            </a:r>
          </a:p>
        </p:txBody>
      </p:sp>
    </p:spTree>
    <p:extLst>
      <p:ext uri="{BB962C8B-B14F-4D97-AF65-F5344CB8AC3E}">
        <p14:creationId xmlns:p14="http://schemas.microsoft.com/office/powerpoint/2010/main" val="1140822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7932" y="464684"/>
            <a:ext cx="8668512" cy="4800932"/>
          </a:xfrm>
          <a:prstGeom prst="rect">
            <a:avLst/>
          </a:prstGeom>
        </p:spPr>
      </p:pic>
      <p:sp>
        <p:nvSpPr>
          <p:cNvPr id="3" name="TextBox 2"/>
          <p:cNvSpPr txBox="1"/>
          <p:nvPr/>
        </p:nvSpPr>
        <p:spPr>
          <a:xfrm>
            <a:off x="327932" y="5657850"/>
            <a:ext cx="8579304" cy="830997"/>
          </a:xfrm>
          <a:prstGeom prst="rect">
            <a:avLst/>
          </a:prstGeom>
          <a:noFill/>
        </p:spPr>
        <p:txBody>
          <a:bodyPr wrap="square" rtlCol="0">
            <a:spAutoFit/>
          </a:bodyPr>
          <a:lstStyle/>
          <a:p>
            <a:r>
              <a:rPr lang="en-US" sz="2400" dirty="0" smtClean="0">
                <a:solidFill>
                  <a:srgbClr val="7030A0"/>
                </a:solidFill>
              </a:rPr>
              <a:t>Most journals now require at least a conflicts of interest statement.</a:t>
            </a:r>
          </a:p>
          <a:p>
            <a:r>
              <a:rPr lang="en-US" sz="2400" dirty="0" smtClean="0">
                <a:solidFill>
                  <a:srgbClr val="7030A0"/>
                </a:solidFill>
              </a:rPr>
              <a:t>Many also require author contribution list.</a:t>
            </a:r>
          </a:p>
        </p:txBody>
      </p:sp>
    </p:spTree>
    <p:extLst>
      <p:ext uri="{BB962C8B-B14F-4D97-AF65-F5344CB8AC3E}">
        <p14:creationId xmlns:p14="http://schemas.microsoft.com/office/powerpoint/2010/main" val="29643826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6777" y="849710"/>
            <a:ext cx="9010750" cy="2651760"/>
          </a:xfrm>
          <a:prstGeom prst="rect">
            <a:avLst/>
          </a:prstGeom>
        </p:spPr>
      </p:pic>
      <p:sp>
        <p:nvSpPr>
          <p:cNvPr id="3" name="Rectangle 2"/>
          <p:cNvSpPr/>
          <p:nvPr/>
        </p:nvSpPr>
        <p:spPr>
          <a:xfrm>
            <a:off x="66777" y="165635"/>
            <a:ext cx="6004785" cy="461665"/>
          </a:xfrm>
          <a:prstGeom prst="rect">
            <a:avLst/>
          </a:prstGeom>
        </p:spPr>
        <p:txBody>
          <a:bodyPr wrap="none">
            <a:spAutoFit/>
          </a:bodyPr>
          <a:lstStyle/>
          <a:p>
            <a:r>
              <a:rPr lang="en-US" sz="2400" dirty="0">
                <a:hlinkClick r:id="rId3"/>
              </a:rPr>
              <a:t>http://</a:t>
            </a:r>
            <a:r>
              <a:rPr lang="en-US" sz="2400" dirty="0" smtClean="0">
                <a:hlinkClick r:id="rId3"/>
              </a:rPr>
              <a:t>jcs.biologists.org/content/121/11/1771</a:t>
            </a:r>
            <a:r>
              <a:rPr lang="en-US" sz="2400" dirty="0" smtClean="0"/>
              <a:t> </a:t>
            </a:r>
            <a:endParaRPr lang="en-US" sz="2400" dirty="0"/>
          </a:p>
        </p:txBody>
      </p:sp>
      <p:sp>
        <p:nvSpPr>
          <p:cNvPr id="4" name="Rectangle 3"/>
          <p:cNvSpPr/>
          <p:nvPr/>
        </p:nvSpPr>
        <p:spPr>
          <a:xfrm>
            <a:off x="236823" y="3723880"/>
            <a:ext cx="8683511" cy="3046988"/>
          </a:xfrm>
          <a:prstGeom prst="rect">
            <a:avLst/>
          </a:prstGeom>
          <a:effectLst>
            <a:glow rad="228600">
              <a:schemeClr val="accent4">
                <a:satMod val="175000"/>
                <a:alpha val="40000"/>
              </a:schemeClr>
            </a:glow>
          </a:effectLst>
        </p:spPr>
        <p:txBody>
          <a:bodyPr wrap="square">
            <a:spAutoFit/>
          </a:bodyPr>
          <a:lstStyle/>
          <a:p>
            <a:r>
              <a:rPr lang="en-US" sz="2400" dirty="0"/>
              <a:t>I'd like to suggest that our Ph.D. programs often do students a disservice in two ways. First, I don't think students are made to understand how hard it is to do research. And how very, very hard it is to do important research. It's a lot harder than taking even very demanding courses. What makes it difficult is that research is immersion in the unknown. </a:t>
            </a:r>
            <a:r>
              <a:rPr lang="en-US" sz="2400" dirty="0">
                <a:solidFill>
                  <a:srgbClr val="C00000"/>
                </a:solidFill>
              </a:rPr>
              <a:t>We just don't know what we're doing. </a:t>
            </a:r>
            <a:r>
              <a:rPr lang="en-US" sz="2400" dirty="0"/>
              <a:t>We can't be sure whether we're asking the right question or doing the right experiment until we get the answer or the result. </a:t>
            </a:r>
          </a:p>
        </p:txBody>
      </p:sp>
    </p:spTree>
    <p:extLst>
      <p:ext uri="{BB962C8B-B14F-4D97-AF65-F5344CB8AC3E}">
        <p14:creationId xmlns:p14="http://schemas.microsoft.com/office/powerpoint/2010/main" val="26823694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97184" y="235008"/>
            <a:ext cx="4389120" cy="6457587"/>
          </a:xfrm>
          <a:prstGeom prst="rect">
            <a:avLst/>
          </a:prstGeom>
        </p:spPr>
      </p:pic>
      <p:pic>
        <p:nvPicPr>
          <p:cNvPr id="3" name="Picture 2"/>
          <p:cNvPicPr>
            <a:picLocks noChangeAspect="1"/>
          </p:cNvPicPr>
          <p:nvPr/>
        </p:nvPicPr>
        <p:blipFill>
          <a:blip r:embed="rId3"/>
          <a:stretch>
            <a:fillRect/>
          </a:stretch>
        </p:blipFill>
        <p:spPr>
          <a:xfrm>
            <a:off x="258647" y="235008"/>
            <a:ext cx="3474720" cy="500083"/>
          </a:xfrm>
          <a:prstGeom prst="rect">
            <a:avLst/>
          </a:prstGeom>
        </p:spPr>
      </p:pic>
      <p:sp>
        <p:nvSpPr>
          <p:cNvPr id="4" name="Rectangle 3"/>
          <p:cNvSpPr/>
          <p:nvPr/>
        </p:nvSpPr>
        <p:spPr>
          <a:xfrm>
            <a:off x="375023" y="736985"/>
            <a:ext cx="4039033" cy="4893647"/>
          </a:xfrm>
          <a:prstGeom prst="rect">
            <a:avLst/>
          </a:prstGeom>
        </p:spPr>
        <p:txBody>
          <a:bodyPr wrap="square">
            <a:spAutoFit/>
          </a:bodyPr>
          <a:lstStyle/>
          <a:p>
            <a:r>
              <a:rPr lang="en-US" sz="2400" b="0" i="0" u="none" strike="noStrike" baseline="0" dirty="0" smtClean="0">
                <a:solidFill>
                  <a:srgbClr val="000000"/>
                </a:solidFill>
                <a:latin typeface="Times New Roman" panose="02020603050405020304" pitchFamily="18" charset="0"/>
              </a:rPr>
              <a:t>“Color ranges over red to blue and it has different meanings, depending on the type of attributes. For the continuous values, color represents an average of value. A red node contains data samples that have higher average values. In contrast, a blue node contains lower average values. In contrast, for the categorical values, color represents a value concentration.” </a:t>
            </a:r>
            <a:endParaRPr lang="en-US" sz="2400" dirty="0"/>
          </a:p>
        </p:txBody>
      </p:sp>
      <p:sp>
        <p:nvSpPr>
          <p:cNvPr id="5" name="TextBox 4"/>
          <p:cNvSpPr txBox="1"/>
          <p:nvPr/>
        </p:nvSpPr>
        <p:spPr>
          <a:xfrm>
            <a:off x="507078" y="5821823"/>
            <a:ext cx="3276167" cy="584775"/>
          </a:xfrm>
          <a:prstGeom prst="rect">
            <a:avLst/>
          </a:prstGeom>
          <a:solidFill>
            <a:schemeClr val="accent4">
              <a:lumMod val="20000"/>
              <a:lumOff val="80000"/>
            </a:schemeClr>
          </a:solidFill>
        </p:spPr>
        <p:txBody>
          <a:bodyPr wrap="square" rtlCol="0">
            <a:spAutoFit/>
          </a:bodyPr>
          <a:lstStyle/>
          <a:p>
            <a:r>
              <a:rPr lang="en-US" sz="3200" b="1" dirty="0" smtClean="0">
                <a:solidFill>
                  <a:srgbClr val="C00000"/>
                </a:solidFill>
              </a:rPr>
              <a:t>Analyze your data</a:t>
            </a:r>
            <a:endParaRPr lang="en-US" sz="3200" b="1" dirty="0">
              <a:solidFill>
                <a:srgbClr val="C00000"/>
              </a:solidFill>
            </a:endParaRPr>
          </a:p>
        </p:txBody>
      </p:sp>
    </p:spTree>
    <p:extLst>
      <p:ext uri="{BB962C8B-B14F-4D97-AF65-F5344CB8AC3E}">
        <p14:creationId xmlns:p14="http://schemas.microsoft.com/office/powerpoint/2010/main" val="34273432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8625" y="-77750"/>
            <a:ext cx="8668512" cy="2386298"/>
          </a:xfrm>
          <a:prstGeom prst="rect">
            <a:avLst/>
          </a:prstGeom>
        </p:spPr>
      </p:pic>
      <p:pic>
        <p:nvPicPr>
          <p:cNvPr id="3" name="Picture 2"/>
          <p:cNvPicPr>
            <a:picLocks noChangeAspect="1"/>
          </p:cNvPicPr>
          <p:nvPr/>
        </p:nvPicPr>
        <p:blipFill>
          <a:blip r:embed="rId3"/>
          <a:stretch>
            <a:fillRect/>
          </a:stretch>
        </p:blipFill>
        <p:spPr>
          <a:xfrm>
            <a:off x="323517" y="4458652"/>
            <a:ext cx="8723376" cy="2439442"/>
          </a:xfrm>
          <a:prstGeom prst="rect">
            <a:avLst/>
          </a:prstGeom>
        </p:spPr>
      </p:pic>
      <p:sp>
        <p:nvSpPr>
          <p:cNvPr id="4" name="Rectangle 3"/>
          <p:cNvSpPr/>
          <p:nvPr/>
        </p:nvSpPr>
        <p:spPr>
          <a:xfrm>
            <a:off x="378381" y="2349927"/>
            <a:ext cx="8668512" cy="2308324"/>
          </a:xfrm>
          <a:prstGeom prst="rect">
            <a:avLst/>
          </a:prstGeom>
        </p:spPr>
        <p:txBody>
          <a:bodyPr wrap="square">
            <a:spAutoFit/>
          </a:bodyPr>
          <a:lstStyle/>
          <a:p>
            <a:r>
              <a:rPr lang="en-US" b="1" i="0" u="none" strike="noStrike" baseline="0" dirty="0" smtClean="0">
                <a:solidFill>
                  <a:srgbClr val="000000"/>
                </a:solidFill>
                <a:latin typeface="Times New Roman" panose="02020603050405020304" pitchFamily="18" charset="0"/>
              </a:rPr>
              <a:t>3.2.2.2 Insight by Ranked Variables </a:t>
            </a:r>
            <a:r>
              <a:rPr lang="en-US" dirty="0">
                <a:solidFill>
                  <a:srgbClr val="000000"/>
                </a:solidFill>
                <a:latin typeface="Times New Roman" panose="02020603050405020304" pitchFamily="18" charset="0"/>
              </a:rPr>
              <a:t> </a:t>
            </a:r>
            <a:endParaRPr lang="en-US" dirty="0" smtClean="0">
              <a:solidFill>
                <a:srgbClr val="000000"/>
              </a:solidFill>
              <a:latin typeface="Times New Roman" panose="02020603050405020304" pitchFamily="18" charset="0"/>
            </a:endParaRPr>
          </a:p>
          <a:p>
            <a:r>
              <a:rPr lang="en-US" b="0" i="0" u="none" strike="noStrike" baseline="0" dirty="0" smtClean="0">
                <a:solidFill>
                  <a:srgbClr val="000000"/>
                </a:solidFill>
                <a:latin typeface="Times New Roman" panose="02020603050405020304" pitchFamily="18" charset="0"/>
              </a:rPr>
              <a:t>Going back to the Titanic example, the result of the KS-statistic show, that the variable “Sex” is the most strongly related to passengers death. We could generally assume that men conceded the places in lifeboats to women. Furthermore, it is feasible to deduct the subtle reasons of the death of each group. The passengers in group A died because of two reasons: they were man and the cabin class type was low. The passengers in the group B died because they were man. Finally, the passengers in the group C died because they were staying at third class even though most of them were women. </a:t>
            </a:r>
            <a:endParaRPr lang="en-US" dirty="0"/>
          </a:p>
        </p:txBody>
      </p:sp>
    </p:spTree>
    <p:extLst>
      <p:ext uri="{BB962C8B-B14F-4D97-AF65-F5344CB8AC3E}">
        <p14:creationId xmlns:p14="http://schemas.microsoft.com/office/powerpoint/2010/main" val="7629154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001333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52550" y="1036183"/>
            <a:ext cx="6438900" cy="4752975"/>
          </a:xfrm>
          <a:prstGeom prst="rect">
            <a:avLst/>
          </a:prstGeom>
        </p:spPr>
      </p:pic>
      <p:sp>
        <p:nvSpPr>
          <p:cNvPr id="5" name="Rectangle 4"/>
          <p:cNvSpPr/>
          <p:nvPr/>
        </p:nvSpPr>
        <p:spPr>
          <a:xfrm>
            <a:off x="195943" y="5589829"/>
            <a:ext cx="8792936" cy="1200329"/>
          </a:xfrm>
          <a:prstGeom prst="rect">
            <a:avLst/>
          </a:prstGeom>
        </p:spPr>
        <p:txBody>
          <a:bodyPr wrap="square">
            <a:spAutoFit/>
          </a:bodyPr>
          <a:lstStyle/>
          <a:p>
            <a:r>
              <a:rPr lang="en-US" dirty="0">
                <a:latin typeface="Go009Pif"/>
              </a:rPr>
              <a:t>Fig. 1</a:t>
            </a:r>
            <a:r>
              <a:rPr lang="en-US" dirty="0">
                <a:latin typeface="IwaGoTPT-Md"/>
              </a:rPr>
              <a:t>　</a:t>
            </a:r>
            <a:r>
              <a:rPr lang="en-US" dirty="0">
                <a:latin typeface="Go009Pif"/>
              </a:rPr>
              <a:t>Ebola Tweet Network Plotted with </a:t>
            </a:r>
            <a:r>
              <a:rPr lang="en-US" dirty="0" err="1" smtClean="0">
                <a:latin typeface="Go009Pif"/>
              </a:rPr>
              <a:t>NodeXL</a:t>
            </a:r>
            <a:r>
              <a:rPr lang="en-US" dirty="0" smtClean="0">
                <a:latin typeface="Go009Pif"/>
              </a:rPr>
              <a:t>.  </a:t>
            </a:r>
            <a:r>
              <a:rPr lang="en-US" dirty="0" smtClean="0">
                <a:latin typeface="Go033Pif"/>
              </a:rPr>
              <a:t>Nodes </a:t>
            </a:r>
            <a:r>
              <a:rPr lang="en-US" dirty="0">
                <a:latin typeface="Go033Pif"/>
              </a:rPr>
              <a:t>represent vertices whose tweets contain the keyword </a:t>
            </a:r>
            <a:r>
              <a:rPr lang="en-US" dirty="0">
                <a:latin typeface="DFHSMincho-W3-WIN-RKSJ-H"/>
              </a:rPr>
              <a:t>“</a:t>
            </a:r>
            <a:r>
              <a:rPr lang="en-US" dirty="0" err="1">
                <a:latin typeface="Go033Pif"/>
              </a:rPr>
              <a:t>ebola</a:t>
            </a:r>
            <a:r>
              <a:rPr lang="en-US" dirty="0" smtClean="0">
                <a:latin typeface="DFHSMincho-W3-WIN-RKSJ-H"/>
              </a:rPr>
              <a:t>”</a:t>
            </a:r>
            <a:r>
              <a:rPr lang="en-US" dirty="0" smtClean="0">
                <a:latin typeface="Go033Pif"/>
              </a:rPr>
              <a:t>, mentions </a:t>
            </a:r>
            <a:r>
              <a:rPr lang="en-US" dirty="0">
                <a:latin typeface="Go033Pif"/>
              </a:rPr>
              <a:t>or replies-to other vertices. The </a:t>
            </a:r>
            <a:r>
              <a:rPr lang="en-US" dirty="0">
                <a:latin typeface="DFHSMincho-W3-WIN-RKSJ-H"/>
              </a:rPr>
              <a:t>“</a:t>
            </a:r>
            <a:r>
              <a:rPr lang="en-US" dirty="0">
                <a:latin typeface="Go034Pif"/>
              </a:rPr>
              <a:t>who-mentions-who</a:t>
            </a:r>
            <a:r>
              <a:rPr lang="en-US" dirty="0">
                <a:latin typeface="DFHSMincho-W3-WIN-RKSJ-H"/>
              </a:rPr>
              <a:t>” </a:t>
            </a:r>
            <a:r>
              <a:rPr lang="en-US" dirty="0">
                <a:latin typeface="Go033Pif"/>
              </a:rPr>
              <a:t>or </a:t>
            </a:r>
            <a:r>
              <a:rPr lang="en-US" dirty="0">
                <a:latin typeface="DFHSMincho-W3-WIN-RKSJ-H"/>
              </a:rPr>
              <a:t>“</a:t>
            </a:r>
            <a:r>
              <a:rPr lang="en-US" dirty="0" smtClean="0">
                <a:latin typeface="Go034Pif"/>
              </a:rPr>
              <a:t>who-replies to-whom</a:t>
            </a:r>
            <a:r>
              <a:rPr lang="en-US" dirty="0">
                <a:latin typeface="DFHSMincho-W3-WIN-RKSJ-H"/>
              </a:rPr>
              <a:t>” </a:t>
            </a:r>
            <a:r>
              <a:rPr lang="en-US" dirty="0">
                <a:latin typeface="Go033Pif"/>
              </a:rPr>
              <a:t>relationship between </a:t>
            </a:r>
            <a:r>
              <a:rPr lang="en-US" dirty="0" err="1">
                <a:latin typeface="Go034Pif"/>
              </a:rPr>
              <a:t>msf</a:t>
            </a:r>
            <a:r>
              <a:rPr lang="en-US" dirty="0" err="1">
                <a:latin typeface="RyuminPro-Regular"/>
              </a:rPr>
              <a:t>_</a:t>
            </a:r>
            <a:r>
              <a:rPr lang="en-US" dirty="0" err="1">
                <a:latin typeface="Go034Pif"/>
              </a:rPr>
              <a:t>uk</a:t>
            </a:r>
            <a:r>
              <a:rPr lang="en-US" dirty="0">
                <a:latin typeface="Go034Pif"/>
              </a:rPr>
              <a:t> </a:t>
            </a:r>
            <a:r>
              <a:rPr lang="en-US" dirty="0">
                <a:latin typeface="Go033Pif"/>
              </a:rPr>
              <a:t>and </a:t>
            </a:r>
            <a:r>
              <a:rPr lang="en-US" dirty="0" err="1">
                <a:latin typeface="Go034Pif"/>
              </a:rPr>
              <a:t>nytimes</a:t>
            </a:r>
            <a:r>
              <a:rPr lang="en-US" dirty="0">
                <a:latin typeface="Go034Pif"/>
              </a:rPr>
              <a:t> </a:t>
            </a:r>
            <a:r>
              <a:rPr lang="en-US" dirty="0">
                <a:latin typeface="Go033Pif"/>
              </a:rPr>
              <a:t>is </a:t>
            </a:r>
            <a:r>
              <a:rPr lang="en-US" dirty="0" smtClean="0">
                <a:latin typeface="Go033Pif"/>
              </a:rPr>
              <a:t>illustrated above</a:t>
            </a:r>
            <a:r>
              <a:rPr lang="en-US" dirty="0">
                <a:latin typeface="Go033Pif"/>
              </a:rPr>
              <a:t>. Here, </a:t>
            </a:r>
            <a:r>
              <a:rPr lang="en-US" dirty="0" err="1">
                <a:latin typeface="Go034Pif"/>
              </a:rPr>
              <a:t>msf</a:t>
            </a:r>
            <a:r>
              <a:rPr lang="en-US" dirty="0" err="1">
                <a:latin typeface="RyuminPro-Regular"/>
              </a:rPr>
              <a:t>_</a:t>
            </a:r>
            <a:r>
              <a:rPr lang="en-US" dirty="0" err="1">
                <a:latin typeface="Go034Pif"/>
              </a:rPr>
              <a:t>uk</a:t>
            </a:r>
            <a:r>
              <a:rPr lang="en-US" dirty="0">
                <a:latin typeface="Go034Pif"/>
              </a:rPr>
              <a:t> </a:t>
            </a:r>
            <a:r>
              <a:rPr lang="en-US" dirty="0">
                <a:latin typeface="Go033Pif"/>
              </a:rPr>
              <a:t>follows the </a:t>
            </a:r>
            <a:r>
              <a:rPr lang="en-US" dirty="0" err="1">
                <a:latin typeface="Go034Pif"/>
              </a:rPr>
              <a:t>nytimes</a:t>
            </a:r>
            <a:endParaRPr lang="en-US" dirty="0"/>
          </a:p>
        </p:txBody>
      </p:sp>
      <p:pic>
        <p:nvPicPr>
          <p:cNvPr id="6" name="Picture 5"/>
          <p:cNvPicPr>
            <a:picLocks noChangeAspect="1"/>
          </p:cNvPicPr>
          <p:nvPr/>
        </p:nvPicPr>
        <p:blipFill>
          <a:blip r:embed="rId3"/>
          <a:stretch>
            <a:fillRect/>
          </a:stretch>
        </p:blipFill>
        <p:spPr>
          <a:xfrm>
            <a:off x="6191250" y="0"/>
            <a:ext cx="2952750" cy="323850"/>
          </a:xfrm>
          <a:prstGeom prst="rect">
            <a:avLst/>
          </a:prstGeom>
        </p:spPr>
      </p:pic>
      <p:pic>
        <p:nvPicPr>
          <p:cNvPr id="7" name="Picture 6"/>
          <p:cNvPicPr>
            <a:picLocks noChangeAspect="1"/>
          </p:cNvPicPr>
          <p:nvPr/>
        </p:nvPicPr>
        <p:blipFill>
          <a:blip r:embed="rId4"/>
          <a:stretch>
            <a:fillRect/>
          </a:stretch>
        </p:blipFill>
        <p:spPr>
          <a:xfrm>
            <a:off x="-119063" y="-106818"/>
            <a:ext cx="3022150" cy="640080"/>
          </a:xfrm>
          <a:prstGeom prst="rect">
            <a:avLst/>
          </a:prstGeom>
        </p:spPr>
      </p:pic>
      <p:pic>
        <p:nvPicPr>
          <p:cNvPr id="9" name="Picture 8"/>
          <p:cNvPicPr>
            <a:picLocks noChangeAspect="1"/>
          </p:cNvPicPr>
          <p:nvPr/>
        </p:nvPicPr>
        <p:blipFill rotWithShape="1">
          <a:blip r:embed="rId5"/>
          <a:srcRect t="15818" r="6493"/>
          <a:stretch/>
        </p:blipFill>
        <p:spPr>
          <a:xfrm>
            <a:off x="351065" y="922567"/>
            <a:ext cx="2841171" cy="344790"/>
          </a:xfrm>
          <a:prstGeom prst="rect">
            <a:avLst/>
          </a:prstGeom>
        </p:spPr>
      </p:pic>
      <p:pic>
        <p:nvPicPr>
          <p:cNvPr id="8" name="Picture 7"/>
          <p:cNvPicPr>
            <a:picLocks noChangeAspect="1"/>
          </p:cNvPicPr>
          <p:nvPr/>
        </p:nvPicPr>
        <p:blipFill>
          <a:blip r:embed="rId6"/>
          <a:stretch>
            <a:fillRect/>
          </a:stretch>
        </p:blipFill>
        <p:spPr>
          <a:xfrm>
            <a:off x="195943" y="479657"/>
            <a:ext cx="8778240" cy="443437"/>
          </a:xfrm>
          <a:prstGeom prst="rect">
            <a:avLst/>
          </a:prstGeom>
        </p:spPr>
      </p:pic>
    </p:spTree>
    <p:extLst>
      <p:ext uri="{BB962C8B-B14F-4D97-AF65-F5344CB8AC3E}">
        <p14:creationId xmlns:p14="http://schemas.microsoft.com/office/powerpoint/2010/main" val="2964382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1472" y="634093"/>
            <a:ext cx="8941055" cy="4663440"/>
          </a:xfrm>
          <a:prstGeom prst="rect">
            <a:avLst/>
          </a:prstGeom>
        </p:spPr>
      </p:pic>
    </p:spTree>
    <p:extLst>
      <p:ext uri="{BB962C8B-B14F-4D97-AF65-F5344CB8AC3E}">
        <p14:creationId xmlns:p14="http://schemas.microsoft.com/office/powerpoint/2010/main" val="2964382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9549" y="1666876"/>
            <a:ext cx="8778240" cy="4660267"/>
          </a:xfrm>
          <a:prstGeom prst="rect">
            <a:avLst/>
          </a:prstGeom>
        </p:spPr>
      </p:pic>
      <p:sp>
        <p:nvSpPr>
          <p:cNvPr id="3" name="TextBox 2"/>
          <p:cNvSpPr txBox="1"/>
          <p:nvPr/>
        </p:nvSpPr>
        <p:spPr>
          <a:xfrm>
            <a:off x="971550" y="636814"/>
            <a:ext cx="6294665" cy="461665"/>
          </a:xfrm>
          <a:prstGeom prst="rect">
            <a:avLst/>
          </a:prstGeom>
          <a:noFill/>
        </p:spPr>
        <p:txBody>
          <a:bodyPr wrap="square" rtlCol="0">
            <a:spAutoFit/>
          </a:bodyPr>
          <a:lstStyle/>
          <a:p>
            <a:r>
              <a:rPr lang="en-US" sz="2400" dirty="0" smtClean="0">
                <a:solidFill>
                  <a:srgbClr val="7030A0"/>
                </a:solidFill>
              </a:rPr>
              <a:t>Data points = tweets </a:t>
            </a:r>
            <a:endParaRPr lang="en-US" sz="2400" dirty="0">
              <a:solidFill>
                <a:srgbClr val="7030A0"/>
              </a:solidFill>
            </a:endParaRPr>
          </a:p>
        </p:txBody>
      </p:sp>
    </p:spTree>
    <p:extLst>
      <p:ext uri="{BB962C8B-B14F-4D97-AF65-F5344CB8AC3E}">
        <p14:creationId xmlns:p14="http://schemas.microsoft.com/office/powerpoint/2010/main" val="29643826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a:defRPr sz="2400" dirty="0" smtClean="0"/>
        </a:defPPr>
      </a:lst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7030A0"/>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1310</TotalTime>
  <Words>1161</Words>
  <Application>Microsoft Office PowerPoint</Application>
  <PresentationFormat>On-screen Show (4:3)</PresentationFormat>
  <Paragraphs>99</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Arial</vt:lpstr>
      <vt:lpstr>Calibri</vt:lpstr>
      <vt:lpstr>DFHSMincho-W3-WIN-RKSJ-H</vt:lpstr>
      <vt:lpstr>Go009Pif</vt:lpstr>
      <vt:lpstr>Go033Pif</vt:lpstr>
      <vt:lpstr>Go034Pif</vt:lpstr>
      <vt:lpstr>IwaGoTPT-Md</vt:lpstr>
      <vt:lpstr>RyuminPro-Regular</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 anonymous</dc:creator>
  <cp:keywords/>
  <dc:description/>
  <cp:lastModifiedBy>Darcy, Isabel K</cp:lastModifiedBy>
  <cp:revision>55</cp:revision>
  <dcterms:created xsi:type="dcterms:W3CDTF">2017-03-20T21:10:42Z</dcterms:created>
  <dcterms:modified xsi:type="dcterms:W3CDTF">2017-03-23T14:01:04Z</dcterms:modified>
  <cp:category/>
</cp:coreProperties>
</file>