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2" autoAdjust="0"/>
    <p:restoredTop sz="94660"/>
  </p:normalViewPr>
  <p:slideViewPr>
    <p:cSldViewPr snapToGrid="0">
      <p:cViewPr varScale="1">
        <p:scale>
          <a:sx n="95" d="100"/>
          <a:sy n="95" d="100"/>
        </p:scale>
        <p:origin x="53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1/17/2017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12</a:t>
            </a:fld>
            <a:endParaRPr lang="en-US"/>
          </a:p>
        </p:txBody>
      </p:sp>
    </p:spTree>
    <p:extLst>
      <p:ext uri="{BB962C8B-B14F-4D97-AF65-F5344CB8AC3E}">
        <p14:creationId xmlns:p14="http://schemas.microsoft.com/office/powerpoint/2010/main" val="265671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5533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21303-D34A-FD48-B92D-D4482349C432}" type="slidenum">
              <a:rPr lang="en-US" smtClean="0"/>
              <a:t>50</a:t>
            </a:fld>
            <a:endParaRPr lang="en-US"/>
          </a:p>
        </p:txBody>
      </p:sp>
    </p:spTree>
    <p:extLst>
      <p:ext uri="{BB962C8B-B14F-4D97-AF65-F5344CB8AC3E}">
        <p14:creationId xmlns:p14="http://schemas.microsoft.com/office/powerpoint/2010/main" val="31672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Clustering vs. PAD. Can Mapper extract something new from the data that clustering does not? We compare the outputs of clustering (average linkage) vs. Mapper as applied to the same exact data matrix (DSGA-transformed NKI) to show that these two procedures are different. The bins defining the c-MYB+ group were marked on the cluster dendrogram (red for the tighter—no outliers—group, and orange for the larger c-MYB+ group containing outliers) The c-MYB+ tumors are scattered among different clusters, but PAD has been able to extract this group that turns out to be both statistically and biologically/clinically coherent.</a:t>
            </a:r>
          </a:p>
        </p:txBody>
      </p:sp>
    </p:spTree>
    <p:extLst>
      <p:ext uri="{BB962C8B-B14F-4D97-AF65-F5344CB8AC3E}">
        <p14:creationId xmlns:p14="http://schemas.microsoft.com/office/powerpoint/2010/main" val="200523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64298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120143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biomedcentral.com/1471-2105/13/S8/S8"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ayasdi.com/"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ayasdi.com/company/media/seriesc/"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www.ayasdi.com/company/media/seriesc/"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diglib.eg.org/handle/10.2312/SPBG.SPBG07.091-100"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145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smtClean="0">
                <a:solidFill>
                  <a:srgbClr val="0000FF"/>
                </a:solidFill>
              </a:rPr>
              <a:t>Filters</a:t>
            </a:r>
            <a:r>
              <a:rPr lang="en-US" sz="3200" dirty="0">
                <a:solidFill>
                  <a:srgbClr val="0000FF"/>
                </a:solidFill>
              </a:rPr>
              <a:t>:  </a:t>
            </a:r>
            <a:r>
              <a:rPr lang="en-US" sz="3200" dirty="0"/>
              <a:t>principle and secondary SVD values</a:t>
            </a:r>
            <a:r>
              <a:rPr lang="en-US" sz="3200" dirty="0" smtClean="0"/>
              <a:t>.</a:t>
            </a:r>
            <a:endParaRPr lang="en-US" sz="3200" dirty="0"/>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smtClean="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24429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smtClean="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endParaRPr lang="en-US" dirty="0"/>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a:t>
            </a:r>
            <a:r>
              <a:rPr lang="en-US" dirty="0" smtClean="0">
                <a:solidFill>
                  <a:srgbClr val="FFD4EF"/>
                </a:solidFill>
              </a:rPr>
              <a:t> </a:t>
            </a:r>
            <a:r>
              <a:rPr lang="en-US" dirty="0">
                <a:solidFill>
                  <a:srgbClr val="FFD4EF"/>
                </a:solidFill>
              </a:rPr>
              <a:t>Kobe </a:t>
            </a:r>
            <a:r>
              <a:rPr lang="en-US" dirty="0" smtClean="0">
                <a:solidFill>
                  <a:srgbClr val="FFD4EF"/>
                </a:solidFill>
              </a:rPr>
              <a:t>Bryant, Brook </a:t>
            </a:r>
            <a:r>
              <a:rPr lang="en-US" dirty="0">
                <a:solidFill>
                  <a:srgbClr val="FFD4EF"/>
                </a:solidFill>
              </a:rPr>
              <a:t>Lopez</a:t>
            </a:r>
          </a:p>
        </p:txBody>
      </p:sp>
    </p:spTree>
    <p:extLst>
      <p:ext uri="{BB962C8B-B14F-4D97-AF65-F5344CB8AC3E}">
        <p14:creationId xmlns:p14="http://schemas.microsoft.com/office/powerpoint/2010/main" val="13469212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smtClean="0">
                <a:solidFill>
                  <a:srgbClr val="008000"/>
                </a:solidFill>
              </a:rPr>
              <a:t>Application 2:  US House of Representatives Voting records</a:t>
            </a:r>
          </a:p>
          <a:p>
            <a:endParaRPr lang="en-US" sz="3200" dirty="0" smtClean="0"/>
          </a:p>
          <a:p>
            <a:pPr>
              <a:lnSpc>
                <a:spcPct val="120000"/>
              </a:lnSpc>
            </a:pPr>
            <a:r>
              <a:rPr lang="en-US" sz="3200" dirty="0" smtClean="0">
                <a:solidFill>
                  <a:srgbClr val="0000FF"/>
                </a:solidFill>
              </a:rPr>
              <a:t>Data:  </a:t>
            </a:r>
            <a:r>
              <a:rPr lang="en-US" sz="3200" dirty="0" smtClean="0"/>
              <a:t>(aye, abstain, nay, ….                                          )</a:t>
            </a:r>
          </a:p>
          <a:p>
            <a:pPr>
              <a:lnSpc>
                <a:spcPct val="140000"/>
              </a:lnSpc>
            </a:pPr>
            <a:r>
              <a:rPr lang="en-US" sz="3200" dirty="0"/>
              <a:t> </a:t>
            </a:r>
            <a:r>
              <a:rPr lang="en-US" sz="3200" dirty="0" smtClean="0"/>
              <a:t>       = ( +1  ,      0     ,  -1  , …                                           )</a:t>
            </a:r>
          </a:p>
          <a:p>
            <a:pPr>
              <a:lnSpc>
                <a:spcPct val="140000"/>
              </a:lnSpc>
            </a:pPr>
            <a:endParaRPr lang="en-US" sz="1600" dirty="0"/>
          </a:p>
          <a:p>
            <a:pPr>
              <a:lnSpc>
                <a:spcPct val="140000"/>
              </a:lnSpc>
            </a:pPr>
            <a:r>
              <a:rPr lang="en-US" sz="3200" dirty="0" smtClean="0">
                <a:solidFill>
                  <a:srgbClr val="0000FF"/>
                </a:solidFill>
              </a:rPr>
              <a:t>Distance:  </a:t>
            </a:r>
            <a:r>
              <a:rPr lang="en-US" sz="3200" dirty="0" smtClean="0"/>
              <a:t>Pearson correlation</a:t>
            </a:r>
          </a:p>
          <a:p>
            <a:pPr>
              <a:lnSpc>
                <a:spcPct val="140000"/>
              </a:lnSpc>
            </a:pPr>
            <a:endParaRPr lang="en-US" sz="1600" dirty="0"/>
          </a:p>
          <a:p>
            <a:pPr>
              <a:lnSpc>
                <a:spcPct val="140000"/>
              </a:lnSpc>
            </a:pPr>
            <a:r>
              <a:rPr lang="en-US" sz="3200" dirty="0" smtClean="0">
                <a:solidFill>
                  <a:srgbClr val="0000FF"/>
                </a:solidFill>
              </a:rPr>
              <a:t>Filters:  </a:t>
            </a:r>
            <a:r>
              <a:rPr lang="en-US" sz="3200" dirty="0" smtClean="0"/>
              <a:t>principal </a:t>
            </a:r>
            <a:r>
              <a:rPr lang="en-US" sz="3200" dirty="0"/>
              <a:t>and secondary metric </a:t>
            </a:r>
            <a:r>
              <a:rPr lang="en-US" sz="3200" dirty="0" smtClean="0"/>
              <a:t>SVD</a:t>
            </a:r>
          </a:p>
          <a:p>
            <a:pPr>
              <a:lnSpc>
                <a:spcPct val="140000"/>
              </a:lnSpc>
            </a:pPr>
            <a:endParaRPr lang="en-US" sz="1600" dirty="0" smtClean="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4225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smtClean="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endParaRPr lang="en-US" sz="800" dirty="0"/>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049000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smtClean="0"/>
              <a:t>They determined </a:t>
            </a:r>
            <a:r>
              <a:rPr lang="en-US" sz="3200" dirty="0"/>
              <a:t>what issues </a:t>
            </a:r>
            <a:r>
              <a:rPr lang="en-US" sz="3200" dirty="0" smtClean="0"/>
              <a:t>divided </a:t>
            </a:r>
            <a:r>
              <a:rPr lang="en-US" sz="3200" dirty="0"/>
              <a:t>Republicans into the two main sub-groups </a:t>
            </a:r>
            <a:r>
              <a:rPr lang="en-US" sz="3200" dirty="0" smtClean="0"/>
              <a:t>in 2009:</a:t>
            </a:r>
          </a:p>
          <a:p>
            <a:endParaRPr lang="en-US" sz="2800" dirty="0"/>
          </a:p>
          <a:p>
            <a:r>
              <a:rPr lang="en-US" sz="2800" dirty="0" smtClean="0"/>
              <a:t>The </a:t>
            </a:r>
            <a:r>
              <a:rPr lang="en-US" sz="2800" dirty="0"/>
              <a:t>Credit Cardholders' Bill of Rights, </a:t>
            </a:r>
            <a:endParaRPr lang="en-US" sz="2800" dirty="0" smtClean="0"/>
          </a:p>
          <a:p>
            <a:endParaRPr lang="en-US" sz="1600" dirty="0" smtClean="0"/>
          </a:p>
          <a:p>
            <a:r>
              <a:rPr lang="en-US" sz="2800" dirty="0" smtClean="0"/>
              <a:t>To </a:t>
            </a:r>
            <a:r>
              <a:rPr lang="en-US" sz="2800" dirty="0"/>
              <a:t>reauthorize the Marine Turtle Conservation Act of 2004, </a:t>
            </a:r>
            <a:endParaRPr lang="en-US" sz="2800" dirty="0" smtClean="0"/>
          </a:p>
          <a:p>
            <a:endParaRPr lang="en-US" sz="1600" dirty="0" smtClean="0"/>
          </a:p>
          <a:p>
            <a:r>
              <a:rPr lang="en-US" sz="2800" dirty="0" smtClean="0"/>
              <a:t>Generations </a:t>
            </a:r>
            <a:r>
              <a:rPr lang="en-US" sz="2800" dirty="0"/>
              <a:t>Invigorating Volunteerism and Education (GIVE) Act, </a:t>
            </a:r>
            <a:endParaRPr lang="en-US" sz="2800" dirty="0" smtClean="0"/>
          </a:p>
          <a:p>
            <a:endParaRPr lang="en-US" sz="1600" dirty="0" smtClean="0"/>
          </a:p>
          <a:p>
            <a:r>
              <a:rPr lang="en-US" sz="2800" dirty="0" smtClean="0"/>
              <a:t>To </a:t>
            </a:r>
            <a:r>
              <a:rPr lang="en-US" sz="2800" dirty="0"/>
              <a:t>restore sums to the Highway Trust Fund and for other purposes, </a:t>
            </a:r>
            <a:endParaRPr lang="en-US" sz="2800" dirty="0" smtClean="0"/>
          </a:p>
          <a:p>
            <a:endParaRPr lang="en-US" sz="1600" dirty="0" smtClean="0"/>
          </a:p>
          <a:p>
            <a:r>
              <a:rPr lang="en-US" sz="2800" dirty="0" smtClean="0"/>
              <a:t>Captive </a:t>
            </a:r>
            <a:r>
              <a:rPr lang="en-US" sz="2800" dirty="0"/>
              <a:t>Primate Safety Act, Solar Technology Roadmap </a:t>
            </a:r>
            <a:r>
              <a:rPr lang="en-US" sz="2800" dirty="0" smtClean="0"/>
              <a:t>Act, Southern </a:t>
            </a:r>
            <a:r>
              <a:rPr lang="en-US" sz="2800" dirty="0"/>
              <a:t>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681623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29065"/>
          </a:xfrm>
          <a:prstGeom prst="rect">
            <a:avLst/>
          </a:prstGeom>
        </p:spPr>
      </p:pic>
    </p:spTree>
    <p:extLst>
      <p:ext uri="{BB962C8B-B14F-4D97-AF65-F5344CB8AC3E}">
        <p14:creationId xmlns:p14="http://schemas.microsoft.com/office/powerpoint/2010/main" val="223343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smtClean="0">
                <a:solidFill>
                  <a:srgbClr val="008000"/>
                </a:solidFill>
              </a:rPr>
              <a:t>Application 1:  breast cancer gene expression</a:t>
            </a:r>
            <a:endParaRPr lang="en-US" sz="1000" dirty="0" smtClean="0"/>
          </a:p>
          <a:p>
            <a:pPr>
              <a:lnSpc>
                <a:spcPct val="120000"/>
              </a:lnSpc>
            </a:pPr>
            <a:r>
              <a:rPr lang="en-US" sz="3200" dirty="0" smtClean="0">
                <a:solidFill>
                  <a:srgbClr val="0000FF"/>
                </a:solidFill>
              </a:rPr>
              <a:t>Data:  </a:t>
            </a:r>
            <a:r>
              <a:rPr lang="en-US" sz="3200" dirty="0" smtClean="0">
                <a:solidFill>
                  <a:srgbClr val="000000"/>
                </a:solidFill>
              </a:rPr>
              <a:t>microarray gene expression data from 2 data sets,</a:t>
            </a:r>
            <a:r>
              <a:rPr lang="en-US" sz="3200" dirty="0" smtClean="0">
                <a:solidFill>
                  <a:srgbClr val="0000FF"/>
                </a:solidFill>
              </a:rPr>
              <a:t>  </a:t>
            </a:r>
            <a:r>
              <a:rPr lang="en-US" sz="3200" dirty="0" smtClean="0">
                <a:solidFill>
                  <a:srgbClr val="000000"/>
                </a:solidFill>
              </a:rPr>
              <a:t>NKI and </a:t>
            </a:r>
            <a:r>
              <a:rPr lang="en-US" sz="3200" dirty="0" smtClean="0"/>
              <a:t>GSE2034</a:t>
            </a:r>
            <a:endParaRPr lang="en-US" sz="1000" dirty="0">
              <a:solidFill>
                <a:srgbClr val="0000FF"/>
              </a:solidFill>
            </a:endParaRPr>
          </a:p>
          <a:p>
            <a:pPr>
              <a:lnSpc>
                <a:spcPct val="120000"/>
              </a:lnSpc>
            </a:pPr>
            <a:r>
              <a:rPr lang="en-US" sz="3200" dirty="0" smtClean="0">
                <a:solidFill>
                  <a:srgbClr val="0000FF"/>
                </a:solidFill>
              </a:rPr>
              <a:t>Distance:  </a:t>
            </a:r>
            <a:r>
              <a:rPr lang="en-US" sz="3200" dirty="0" smtClean="0">
                <a:solidFill>
                  <a:srgbClr val="000000"/>
                </a:solidFill>
              </a:rPr>
              <a:t>correlation distance</a:t>
            </a:r>
            <a:endParaRPr lang="en-US" sz="1000" dirty="0" smtClean="0">
              <a:solidFill>
                <a:srgbClr val="000000"/>
              </a:solidFill>
            </a:endParaRPr>
          </a:p>
          <a:p>
            <a:pPr>
              <a:lnSpc>
                <a:spcPct val="140000"/>
              </a:lnSpc>
            </a:pPr>
            <a:r>
              <a:rPr lang="en-US" sz="3200" dirty="0" smtClean="0">
                <a:solidFill>
                  <a:srgbClr val="0000FF"/>
                </a:solidFill>
              </a:rPr>
              <a:t>Filters:  </a:t>
            </a:r>
            <a:r>
              <a:rPr lang="en-US" sz="3200" dirty="0" smtClean="0">
                <a:solidFill>
                  <a:srgbClr val="000000"/>
                </a:solidFill>
              </a:rPr>
              <a:t>(1) </a:t>
            </a:r>
            <a:r>
              <a:rPr lang="en-US" sz="3200" dirty="0" smtClean="0"/>
              <a:t>L</a:t>
            </a:r>
            <a:r>
              <a:rPr lang="en-US" sz="3200" dirty="0"/>
              <a:t>-infinity centrality:  </a:t>
            </a:r>
          </a:p>
          <a:p>
            <a:pPr marL="514350" indent="574675" algn="ctr"/>
            <a:r>
              <a:rPr lang="en-US" sz="3200" dirty="0"/>
              <a:t>f(x) = max{d(x, p) : p in data set</a:t>
            </a:r>
            <a:r>
              <a:rPr lang="en-US" sz="3200" dirty="0" smtClean="0"/>
              <a:t>}</a:t>
            </a:r>
          </a:p>
          <a:p>
            <a:pPr marL="800100" indent="690563" algn="ctr"/>
            <a:r>
              <a:rPr lang="en-US" sz="3200" dirty="0" smtClean="0"/>
              <a:t>captures </a:t>
            </a:r>
            <a:r>
              <a:rPr lang="en-US" sz="3200" dirty="0"/>
              <a:t>the structure of the points </a:t>
            </a:r>
            <a:r>
              <a:rPr lang="en-US" sz="3200" dirty="0" smtClean="0"/>
              <a:t>far      removed </a:t>
            </a:r>
            <a:r>
              <a:rPr lang="en-US" sz="3200" dirty="0"/>
              <a:t>from the center or norm. </a:t>
            </a:r>
          </a:p>
          <a:p>
            <a:pPr marL="1312863">
              <a:lnSpc>
                <a:spcPct val="130000"/>
              </a:lnSpc>
            </a:pPr>
            <a:r>
              <a:rPr lang="en-US" sz="3200" dirty="0" smtClean="0"/>
              <a:t>(2) NKI:  survival vs. death</a:t>
            </a:r>
          </a:p>
          <a:p>
            <a:pPr marL="1312863"/>
            <a:r>
              <a:rPr lang="en-US" sz="3200" dirty="0"/>
              <a:t> </a:t>
            </a:r>
            <a:r>
              <a:rPr lang="en-US" sz="3200" dirty="0" smtClean="0"/>
              <a:t>     GSE2034:  no relapse vs. relapse</a:t>
            </a:r>
          </a:p>
          <a:p>
            <a:pPr marL="1312863"/>
            <a:endParaRPr lang="en-US" sz="1400" dirty="0" smtClean="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smtClean="0"/>
              <a:t>Topological Data Analysis (TDA): Three key ideas of topology that make extracting of patterns via shape possible. </a:t>
            </a:r>
          </a:p>
          <a:p>
            <a:endParaRPr lang="en-US" sz="3000" dirty="0"/>
          </a:p>
          <a:p>
            <a:r>
              <a:rPr lang="en-US" sz="3000" i="1" dirty="0" smtClean="0"/>
              <a:t>1.)  coordinate free</a:t>
            </a:r>
            <a:r>
              <a:rPr lang="en-US" sz="3000" dirty="0" smtClean="0"/>
              <a:t>. </a:t>
            </a:r>
          </a:p>
          <a:p>
            <a:endParaRPr lang="en-US" sz="3000" dirty="0"/>
          </a:p>
          <a:p>
            <a:pPr marL="285683" indent="-285683">
              <a:buFont typeface="Arial"/>
              <a:buChar char="•"/>
            </a:pPr>
            <a:r>
              <a:rPr lang="en-US" sz="3000" dirty="0" smtClean="0"/>
              <a:t>No dependence on the coordinate system chosen. </a:t>
            </a:r>
          </a:p>
          <a:p>
            <a:endParaRPr lang="en-US" sz="3000" dirty="0"/>
          </a:p>
          <a:p>
            <a:pPr marL="285683" indent="-285683">
              <a:buFont typeface="Arial"/>
              <a:buChar char="•"/>
            </a:pPr>
            <a:r>
              <a:rPr lang="en-US" sz="3000" dirty="0" smtClean="0"/>
              <a:t>Can compare data derived from different platforms</a:t>
            </a:r>
          </a:p>
          <a:p>
            <a:endParaRPr lang="en-US" sz="3000" dirty="0"/>
          </a:p>
          <a:p>
            <a:pPr marL="285683" indent="-285683">
              <a:buFont typeface="Arial"/>
              <a:buChar char="•"/>
            </a:pPr>
            <a:r>
              <a:rPr lang="en-US" sz="3000" dirty="0" smtClean="0"/>
              <a:t>vital when one is studying data collected with different technologies, or from different labs when the methodologies cannot be standardized. </a:t>
            </a:r>
            <a:endParaRPr lang="en-US" sz="3000" dirty="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3086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endParaRPr lang="en-US" sz="2400" dirty="0" smtClean="0"/>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endParaRPr lang="en-US" sz="2400" dirty="0" smtClean="0"/>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smtClean="0"/>
              <a:t>2 breast cancer data sets:</a:t>
            </a:r>
          </a:p>
          <a:p>
            <a:endParaRPr lang="en-US" sz="1600" dirty="0"/>
          </a:p>
          <a:p>
            <a:r>
              <a:rPr lang="en-US" sz="3200" dirty="0" smtClean="0"/>
              <a:t>1.)  NKI (2002)</a:t>
            </a:r>
            <a:r>
              <a:rPr lang="en-US" sz="3200" dirty="0"/>
              <a:t>:</a:t>
            </a:r>
            <a:r>
              <a:rPr lang="en-US" sz="3200" dirty="0" smtClean="0"/>
              <a:t> </a:t>
            </a:r>
          </a:p>
          <a:p>
            <a:r>
              <a:rPr lang="en-US" sz="3200" dirty="0" smtClean="0"/>
              <a:t>gene expression </a:t>
            </a:r>
            <a:r>
              <a:rPr lang="en-US" sz="3200" dirty="0"/>
              <a:t>levels of </a:t>
            </a:r>
            <a:r>
              <a:rPr lang="en-US" sz="3200" dirty="0" smtClean="0"/>
              <a:t>24,000 from 272 tumors</a:t>
            </a:r>
            <a:r>
              <a:rPr lang="en-US" sz="3200" dirty="0"/>
              <a:t>. I</a:t>
            </a:r>
            <a:r>
              <a:rPr lang="en-US" sz="3200" dirty="0" smtClean="0"/>
              <a:t>ncludes </a:t>
            </a:r>
            <a:r>
              <a:rPr lang="en-US" sz="3200" dirty="0"/>
              <a:t>node-negative and node-positive patients, who had or had not received adjuvant systemic </a:t>
            </a:r>
            <a:r>
              <a:rPr lang="en-US" sz="3200" dirty="0" smtClean="0"/>
              <a:t>therapy</a:t>
            </a:r>
            <a:r>
              <a:rPr lang="en-US" sz="3200" dirty="0"/>
              <a:t>.</a:t>
            </a:r>
            <a:r>
              <a:rPr lang="en-US" sz="3200" dirty="0" smtClean="0"/>
              <a:t> </a:t>
            </a:r>
            <a:r>
              <a:rPr lang="en-US" sz="3200" dirty="0"/>
              <a:t> </a:t>
            </a:r>
            <a:r>
              <a:rPr lang="en-US" sz="3200" dirty="0" smtClean="0"/>
              <a:t> Also includes survival information.</a:t>
            </a:r>
          </a:p>
          <a:p>
            <a:endParaRPr lang="en-US" dirty="0"/>
          </a:p>
          <a:p>
            <a:r>
              <a:rPr lang="en-US" sz="3200" dirty="0" smtClean="0"/>
              <a:t>2.) GSE203414 (2005</a:t>
            </a:r>
            <a:r>
              <a:rPr lang="en-US" sz="3200" dirty="0"/>
              <a:t>) </a:t>
            </a:r>
            <a:endParaRPr lang="en-US" sz="3200" dirty="0" smtClean="0"/>
          </a:p>
          <a:p>
            <a:r>
              <a:rPr lang="en-US" sz="3200" dirty="0" smtClean="0"/>
              <a:t>expression </a:t>
            </a:r>
            <a:r>
              <a:rPr lang="en-US" sz="3200" dirty="0"/>
              <a:t>of </a:t>
            </a:r>
            <a:r>
              <a:rPr lang="en-US" sz="3200" dirty="0" smtClean="0"/>
              <a:t>22,000 </a:t>
            </a:r>
            <a:r>
              <a:rPr lang="en-US" sz="3200" dirty="0"/>
              <a:t>transcripts from total RNA of frozen </a:t>
            </a:r>
            <a:r>
              <a:rPr lang="en-US" sz="3200" dirty="0" err="1"/>
              <a:t>tumour</a:t>
            </a:r>
            <a:r>
              <a:rPr lang="en-US" sz="3200" dirty="0"/>
              <a:t> samples from 286 lymph-node-negative patients who had not received adjuvant systemic treatment</a:t>
            </a:r>
            <a:r>
              <a:rPr lang="en-US" sz="3200" dirty="0" smtClean="0"/>
              <a:t>.  Also includes time to relapse information.</a:t>
            </a:r>
            <a:endParaRPr lang="en-US" sz="3200" dirty="0"/>
          </a:p>
        </p:txBody>
      </p:sp>
    </p:spTree>
    <p:extLst>
      <p:ext uri="{BB962C8B-B14F-4D97-AF65-F5344CB8AC3E}">
        <p14:creationId xmlns:p14="http://schemas.microsoft.com/office/powerpoint/2010/main" val="2894933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7768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a:t>
            </a:r>
            <a:r>
              <a:rPr lang="en-US" sz="2800" dirty="0" smtClean="0"/>
              <a:t>colleagues </a:t>
            </a:r>
            <a:r>
              <a:rPr lang="en-US" sz="2800" dirty="0"/>
              <a:t>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72513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639193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576522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295981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p>
          <a:p>
            <a:r>
              <a:rPr lang="en-US" sz="3200" dirty="0" smtClean="0"/>
              <a:t> </a:t>
            </a:r>
            <a:endParaRPr lang="en-US" sz="3200" dirty="0"/>
          </a:p>
          <a:p>
            <a:r>
              <a:rPr lang="en-US" sz="3200" i="1" dirty="0" smtClean="0"/>
              <a:t>2.) invariant under “small” deformations</a:t>
            </a:r>
            <a:r>
              <a:rPr lang="en-US" sz="3200" dirty="0" smtClean="0"/>
              <a:t>. </a:t>
            </a:r>
          </a:p>
          <a:p>
            <a:endParaRPr lang="en-US" sz="3200" dirty="0"/>
          </a:p>
          <a:p>
            <a:pPr marL="285683" indent="-285683">
              <a:buFont typeface="Arial"/>
              <a:buChar char="•"/>
            </a:pPr>
            <a:r>
              <a:rPr lang="en-US" sz="3200" dirty="0" smtClean="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smtClean="0"/>
              <a:t>Figure from http://</a:t>
            </a:r>
            <a:r>
              <a:rPr lang="en-US" dirty="0" err="1" smtClean="0"/>
              <a:t>comptop.stanford.edu</a:t>
            </a:r>
            <a:r>
              <a:rPr lang="en-US" dirty="0" smtClean="0"/>
              <a:t>/u/preprints/</a:t>
            </a:r>
            <a:r>
              <a:rPr lang="en-US" dirty="0" err="1" smtClean="0"/>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smtClean="0">
                <a:solidFill>
                  <a:schemeClr val="bg1">
                    <a:lumMod val="50000"/>
                  </a:schemeClr>
                </a:solidFill>
              </a:rPr>
              <a:t>Topological </a:t>
            </a:r>
            <a:r>
              <a:rPr lang="en-US" sz="1100" dirty="0">
                <a:solidFill>
                  <a:schemeClr val="bg1">
                    <a:lumMod val="50000"/>
                  </a:schemeClr>
                </a:solidFill>
              </a:rPr>
              <a:t>Methods for the Analysis of High Dimensional</a:t>
            </a:r>
          </a:p>
          <a:p>
            <a:r>
              <a:rPr lang="en-US" sz="1100" dirty="0">
                <a:solidFill>
                  <a:schemeClr val="bg1">
                    <a:lumMod val="50000"/>
                  </a:schemeClr>
                </a:solidFill>
              </a:rPr>
              <a:t>Data Sets and 3D Object </a:t>
            </a:r>
            <a:r>
              <a:rPr lang="en-US" sz="1100" dirty="0" smtClean="0">
                <a:solidFill>
                  <a:schemeClr val="bg1">
                    <a:lumMod val="50000"/>
                  </a:schemeClr>
                </a:solidFill>
              </a:rPr>
              <a:t>Recognition, Singh, </a:t>
            </a:r>
            <a:r>
              <a:rPr lang="en-US" sz="1100" dirty="0" err="1" smtClean="0">
                <a:solidFill>
                  <a:schemeClr val="bg1">
                    <a:lumMod val="50000"/>
                  </a:schemeClr>
                </a:solidFill>
              </a:rPr>
              <a:t>Mémoli</a:t>
            </a:r>
            <a:r>
              <a:rPr lang="en-US" sz="1100" dirty="0" smtClean="0">
                <a:solidFill>
                  <a:schemeClr val="bg1">
                    <a:lumMod val="50000"/>
                  </a:schemeClr>
                </a:solidFill>
              </a:rPr>
              <a:t>, </a:t>
            </a:r>
            <a:r>
              <a:rPr lang="en-US" sz="1100" dirty="0" err="1" smtClean="0">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95702"/>
            <a:ext cx="8974667" cy="369332"/>
          </a:xfrm>
          <a:prstGeom prst="rect">
            <a:avLst/>
          </a:prstGeom>
        </p:spPr>
        <p:txBody>
          <a:bodyPr wrap="square">
            <a:spAutoFit/>
          </a:bodyPr>
          <a:lstStyle/>
          <a:p>
            <a:r>
              <a:rPr lang="en-US" dirty="0" smtClean="0"/>
              <a:t>http://</a:t>
            </a:r>
            <a:r>
              <a:rPr lang="en-US" dirty="0" err="1" smtClean="0"/>
              <a:t>scitation.aip.org</a:t>
            </a:r>
            <a:r>
              <a:rPr lang="en-US" dirty="0" smtClean="0"/>
              <a:t>/content/</a:t>
            </a:r>
            <a:r>
              <a:rPr lang="en-US" dirty="0" err="1" smtClean="0"/>
              <a:t>aip</a:t>
            </a:r>
            <a:r>
              <a:rPr lang="en-US" dirty="0" smtClean="0"/>
              <a:t>/journal/</a:t>
            </a:r>
            <a:r>
              <a:rPr lang="en-US" dirty="0" err="1" smtClean="0"/>
              <a:t>jcp</a:t>
            </a:r>
            <a:r>
              <a:rPr lang="en-US" dirty="0" smtClean="0"/>
              <a:t>/130/14/10.1063/1.3103496</a:t>
            </a:r>
            <a:endParaRPr lang="en-US" dirty="0"/>
          </a:p>
        </p:txBody>
      </p:sp>
      <p:pic>
        <p:nvPicPr>
          <p:cNvPr id="5" name="Picture 4"/>
          <p:cNvPicPr>
            <a:picLocks noChangeAspect="1"/>
          </p:cNvPicPr>
          <p:nvPr/>
        </p:nvPicPr>
        <p:blipFill rotWithShape="1">
          <a:blip r:embed="rId2"/>
          <a:srcRect t="1" b="43174"/>
          <a:stretch/>
        </p:blipFill>
        <p:spPr>
          <a:xfrm>
            <a:off x="406401" y="3269899"/>
            <a:ext cx="3758184" cy="3136392"/>
          </a:xfrm>
          <a:prstGeom prst="rect">
            <a:avLst/>
          </a:prstGeom>
        </p:spPr>
      </p:pic>
      <p:pic>
        <p:nvPicPr>
          <p:cNvPr id="2" name="Picture 1"/>
          <p:cNvPicPr>
            <a:picLocks noChangeAspect="1"/>
          </p:cNvPicPr>
          <p:nvPr/>
        </p:nvPicPr>
        <p:blipFill>
          <a:blip r:embed="rId3"/>
          <a:stretch>
            <a:fillRect/>
          </a:stretch>
        </p:blipFill>
        <p:spPr>
          <a:xfrm>
            <a:off x="0" y="18193"/>
            <a:ext cx="9144000" cy="3217040"/>
          </a:xfrm>
          <a:prstGeom prst="rect">
            <a:avLst/>
          </a:prstGeom>
        </p:spPr>
      </p:pic>
      <p:pic>
        <p:nvPicPr>
          <p:cNvPr id="6" name="Picture 5"/>
          <p:cNvPicPr>
            <a:picLocks noChangeAspect="1"/>
          </p:cNvPicPr>
          <p:nvPr/>
        </p:nvPicPr>
        <p:blipFill rotWithShape="1">
          <a:blip r:embed="rId2"/>
          <a:srcRect t="64666" b="3344"/>
          <a:stretch/>
        </p:blipFill>
        <p:spPr>
          <a:xfrm>
            <a:off x="4909648" y="3958338"/>
            <a:ext cx="3758184" cy="1764792"/>
          </a:xfrm>
          <a:prstGeom prst="rect">
            <a:avLst/>
          </a:prstGeom>
        </p:spPr>
      </p:pic>
    </p:spTree>
    <p:extLst>
      <p:ext uri="{BB962C8B-B14F-4D97-AF65-F5344CB8AC3E}">
        <p14:creationId xmlns:p14="http://schemas.microsoft.com/office/powerpoint/2010/main" val="2799789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7308"/>
            <a:ext cx="8940799" cy="3440942"/>
          </a:xfrm>
          <a:prstGeom prst="rect">
            <a:avLst/>
          </a:prstGeom>
        </p:spPr>
        <p:txBody>
          <a:bodyPr wrap="square">
            <a:spAutoFit/>
          </a:bodyPr>
          <a:lstStyle/>
          <a:p>
            <a:r>
              <a:rPr lang="en-US" sz="3200" dirty="0" smtClean="0"/>
              <a:t>Data:  Contact maps from 2,800 Serial Replica Exchange Molecular Dynamics (SREMD) simulations </a:t>
            </a:r>
            <a:r>
              <a:rPr lang="en-US" sz="3200" dirty="0"/>
              <a:t>of the GCAA </a:t>
            </a:r>
            <a:r>
              <a:rPr lang="en-US" sz="3200" dirty="0" err="1" smtClean="0"/>
              <a:t>tetraloop</a:t>
            </a:r>
            <a:r>
              <a:rPr lang="en-US" sz="3200" baseline="30000" dirty="0" smtClean="0"/>
              <a:t> </a:t>
            </a:r>
            <a:r>
              <a:rPr lang="en-US" sz="3200" dirty="0" smtClean="0"/>
              <a:t>on </a:t>
            </a:r>
            <a:r>
              <a:rPr lang="en-US" sz="3200" dirty="0"/>
              <a:t>the </a:t>
            </a:r>
            <a:r>
              <a:rPr lang="en-US" sz="3200" dirty="0" err="1"/>
              <a:t>Folding@home</a:t>
            </a:r>
            <a:r>
              <a:rPr lang="en-US" sz="3200" dirty="0"/>
              <a:t> distributed computing platform. </a:t>
            </a:r>
            <a:endParaRPr lang="en-US" sz="3200" dirty="0" smtClean="0"/>
          </a:p>
          <a:p>
            <a:pPr>
              <a:lnSpc>
                <a:spcPct val="80000"/>
              </a:lnSpc>
            </a:pPr>
            <a:endParaRPr lang="en-US" sz="3200" dirty="0"/>
          </a:p>
          <a:p>
            <a:pPr marL="457200" indent="-457200">
              <a:buFont typeface="Arial"/>
              <a:buChar char="•"/>
            </a:pPr>
            <a:r>
              <a:rPr lang="en-US" sz="3200" dirty="0"/>
              <a:t>760 trajectories with a complete unfolding </a:t>
            </a:r>
            <a:r>
              <a:rPr lang="en-US" sz="3200" dirty="0" smtClean="0"/>
              <a:t>event</a:t>
            </a:r>
          </a:p>
          <a:p>
            <a:pPr marL="457200" indent="-457200">
              <a:buFont typeface="Arial"/>
              <a:buChar char="•"/>
            </a:pPr>
            <a:r>
              <a:rPr lang="en-US" sz="3200" dirty="0" smtClean="0"/>
              <a:t>550 </a:t>
            </a:r>
            <a:r>
              <a:rPr lang="en-US" sz="3200" dirty="0"/>
              <a:t>trajectories with a complete refolding event.</a:t>
            </a:r>
          </a:p>
        </p:txBody>
      </p:sp>
      <p:pic>
        <p:nvPicPr>
          <p:cNvPr id="3" name="Picture 2"/>
          <p:cNvPicPr>
            <a:picLocks noChangeAspect="1"/>
          </p:cNvPicPr>
          <p:nvPr/>
        </p:nvPicPr>
        <p:blipFill rotWithShape="1">
          <a:blip r:embed="rId2"/>
          <a:srcRect t="64666" b="3344"/>
          <a:stretch/>
        </p:blipFill>
        <p:spPr>
          <a:xfrm>
            <a:off x="4909648" y="3755142"/>
            <a:ext cx="3758184" cy="1764792"/>
          </a:xfrm>
          <a:prstGeom prst="rect">
            <a:avLst/>
          </a:prstGeom>
        </p:spPr>
      </p:pic>
      <p:sp>
        <p:nvSpPr>
          <p:cNvPr id="4" name="TextBox 3"/>
          <p:cNvSpPr txBox="1"/>
          <p:nvPr/>
        </p:nvSpPr>
        <p:spPr>
          <a:xfrm>
            <a:off x="321736" y="3755142"/>
            <a:ext cx="3640667" cy="2554545"/>
          </a:xfrm>
          <a:prstGeom prst="rect">
            <a:avLst/>
          </a:prstGeom>
          <a:solidFill>
            <a:schemeClr val="accent6">
              <a:lumMod val="20000"/>
              <a:lumOff val="80000"/>
            </a:schemeClr>
          </a:solidFill>
        </p:spPr>
        <p:txBody>
          <a:bodyPr wrap="square" rtlCol="0">
            <a:spAutoFit/>
          </a:bodyPr>
          <a:lstStyle/>
          <a:p>
            <a:r>
              <a:rPr lang="en-US" sz="3200" dirty="0" smtClean="0"/>
              <a:t>Goal:  To determine secondary structure pathways between folded and unfolded state</a:t>
            </a:r>
            <a:endParaRPr lang="en-US" sz="3200" dirty="0"/>
          </a:p>
        </p:txBody>
      </p:sp>
    </p:spTree>
    <p:extLst>
      <p:ext uri="{BB962C8B-B14F-4D97-AF65-F5344CB8AC3E}">
        <p14:creationId xmlns:p14="http://schemas.microsoft.com/office/powerpoint/2010/main" val="40573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4507" b="-28"/>
          <a:stretch/>
        </p:blipFill>
        <p:spPr>
          <a:xfrm>
            <a:off x="0" y="1700120"/>
            <a:ext cx="9144000" cy="3099816"/>
          </a:xfrm>
          <a:prstGeom prst="rect">
            <a:avLst/>
          </a:prstGeom>
        </p:spPr>
      </p:pic>
      <p:sp>
        <p:nvSpPr>
          <p:cNvPr id="5" name="TextBox 4"/>
          <p:cNvSpPr txBox="1"/>
          <p:nvPr/>
        </p:nvSpPr>
        <p:spPr>
          <a:xfrm>
            <a:off x="152400" y="152402"/>
            <a:ext cx="8923868" cy="2062103"/>
          </a:xfrm>
          <a:prstGeom prst="rect">
            <a:avLst/>
          </a:prstGeom>
          <a:noFill/>
        </p:spPr>
        <p:txBody>
          <a:bodyPr wrap="square" rtlCol="0">
            <a:spAutoFit/>
          </a:bodyPr>
          <a:lstStyle/>
          <a:p>
            <a:r>
              <a:rPr lang="en-US" sz="3200" dirty="0" smtClean="0"/>
              <a:t>Problem:  Many more folded and unfolded conformations than intermediate conformations</a:t>
            </a:r>
          </a:p>
          <a:p>
            <a:r>
              <a:rPr lang="en-US" sz="3200" dirty="0" smtClean="0">
                <a:solidFill>
                  <a:srgbClr val="FF0000"/>
                </a:solidFill>
              </a:rPr>
              <a:t>How to distinguish intermediate conformations from noise?</a:t>
            </a:r>
            <a:endParaRPr lang="en-US" sz="3200" dirty="0">
              <a:solidFill>
                <a:srgbClr val="FF0000"/>
              </a:solidFill>
            </a:endParaRPr>
          </a:p>
        </p:txBody>
      </p:sp>
      <p:sp>
        <p:nvSpPr>
          <p:cNvPr id="8" name="TextBox 7"/>
          <p:cNvSpPr txBox="1"/>
          <p:nvPr/>
        </p:nvSpPr>
        <p:spPr>
          <a:xfrm>
            <a:off x="0" y="4381213"/>
            <a:ext cx="7569200" cy="1800493"/>
          </a:xfrm>
          <a:prstGeom prst="rect">
            <a:avLst/>
          </a:prstGeom>
          <a:solidFill>
            <a:schemeClr val="bg1"/>
          </a:solidFill>
        </p:spPr>
        <p:txBody>
          <a:bodyPr wrap="square" rtlCol="0">
            <a:spAutoFit/>
          </a:bodyPr>
          <a:lstStyle/>
          <a:p>
            <a:r>
              <a:rPr lang="en-US" sz="3200" dirty="0" smtClean="0"/>
              <a:t> Solution</a:t>
            </a:r>
          </a:p>
          <a:p>
            <a:endParaRPr lang="en-US" sz="800" dirty="0" smtClean="0"/>
          </a:p>
          <a:p>
            <a:r>
              <a:rPr lang="en-US" sz="3200" dirty="0" smtClean="0"/>
              <a:t> Choose  f: space of conformations  </a:t>
            </a:r>
            <a:r>
              <a:rPr lang="en-US" sz="3200" dirty="0" smtClean="0">
                <a:sym typeface="Wingdings"/>
              </a:rPr>
              <a:t>  R</a:t>
            </a:r>
          </a:p>
          <a:p>
            <a:pPr>
              <a:lnSpc>
                <a:spcPct val="50000"/>
              </a:lnSpc>
            </a:pPr>
            <a:endParaRPr lang="en-US" sz="1400" dirty="0" smtClean="0">
              <a:sym typeface="Wingdings"/>
            </a:endParaRPr>
          </a:p>
          <a:p>
            <a:pPr algn="r"/>
            <a:r>
              <a:rPr lang="en-US" sz="3200" dirty="0" smtClean="0">
                <a:sym typeface="Wingdings"/>
              </a:rPr>
              <a:t> f(conformation) = density</a:t>
            </a:r>
            <a:endParaRPr lang="en-US" sz="3200" dirty="0" smtClean="0"/>
          </a:p>
        </p:txBody>
      </p:sp>
    </p:spTree>
    <p:extLst>
      <p:ext uri="{BB962C8B-B14F-4D97-AF65-F5344CB8AC3E}">
        <p14:creationId xmlns:p14="http://schemas.microsoft.com/office/powerpoint/2010/main" val="32155160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4290913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256635"/>
            <a:ext cx="9144000" cy="527538"/>
          </a:xfrm>
          <a:prstGeom prst="rect">
            <a:avLst/>
          </a:prstGeom>
        </p:spPr>
      </p:pic>
      <p:pic>
        <p:nvPicPr>
          <p:cNvPr id="4" name="Picture 3"/>
          <p:cNvPicPr>
            <a:picLocks noChangeAspect="1"/>
          </p:cNvPicPr>
          <p:nvPr/>
        </p:nvPicPr>
        <p:blipFill>
          <a:blip r:embed="rId3"/>
          <a:stretch>
            <a:fillRect/>
          </a:stretch>
        </p:blipFill>
        <p:spPr>
          <a:xfrm>
            <a:off x="2159004" y="4969944"/>
            <a:ext cx="4708284" cy="561848"/>
          </a:xfrm>
          <a:prstGeom prst="rect">
            <a:avLst/>
          </a:prstGeom>
        </p:spPr>
      </p:pic>
      <p:pic>
        <p:nvPicPr>
          <p:cNvPr id="5" name="Picture 4"/>
          <p:cNvPicPr>
            <a:picLocks noChangeAspect="1"/>
          </p:cNvPicPr>
          <p:nvPr/>
        </p:nvPicPr>
        <p:blipFill>
          <a:blip r:embed="rId4"/>
          <a:stretch>
            <a:fillRect/>
          </a:stretch>
        </p:blipFill>
        <p:spPr>
          <a:xfrm>
            <a:off x="228602" y="241307"/>
            <a:ext cx="5626100" cy="584200"/>
          </a:xfrm>
          <a:prstGeom prst="rect">
            <a:avLst/>
          </a:prstGeom>
        </p:spPr>
      </p:pic>
      <p:pic>
        <p:nvPicPr>
          <p:cNvPr id="6" name="Picture 5"/>
          <p:cNvPicPr>
            <a:picLocks noChangeAspect="1"/>
          </p:cNvPicPr>
          <p:nvPr/>
        </p:nvPicPr>
        <p:blipFill>
          <a:blip r:embed="rId5"/>
          <a:stretch>
            <a:fillRect/>
          </a:stretch>
        </p:blipFill>
        <p:spPr>
          <a:xfrm>
            <a:off x="1028700" y="791641"/>
            <a:ext cx="7073900" cy="2197100"/>
          </a:xfrm>
          <a:prstGeom prst="rect">
            <a:avLst/>
          </a:prstGeom>
        </p:spPr>
      </p:pic>
      <p:pic>
        <p:nvPicPr>
          <p:cNvPr id="7" name="Picture 6"/>
          <p:cNvPicPr>
            <a:picLocks noChangeAspect="1"/>
          </p:cNvPicPr>
          <p:nvPr/>
        </p:nvPicPr>
        <p:blipFill>
          <a:blip r:embed="rId6"/>
          <a:stretch>
            <a:fillRect/>
          </a:stretch>
        </p:blipFill>
        <p:spPr>
          <a:xfrm>
            <a:off x="2324100" y="3268126"/>
            <a:ext cx="4483100" cy="1054100"/>
          </a:xfrm>
          <a:prstGeom prst="rect">
            <a:avLst/>
          </a:prstGeom>
        </p:spPr>
      </p:pic>
      <p:sp>
        <p:nvSpPr>
          <p:cNvPr id="8" name="TextBox 7"/>
          <p:cNvSpPr txBox="1"/>
          <p:nvPr/>
        </p:nvSpPr>
        <p:spPr>
          <a:xfrm>
            <a:off x="186275" y="5977477"/>
            <a:ext cx="5110293" cy="584776"/>
          </a:xfrm>
          <a:prstGeom prst="rect">
            <a:avLst/>
          </a:prstGeom>
          <a:noFill/>
        </p:spPr>
        <p:txBody>
          <a:bodyPr wrap="none" rtlCol="0">
            <a:spAutoFit/>
          </a:bodyPr>
          <a:lstStyle/>
          <a:p>
            <a:r>
              <a:rPr lang="en-US" sz="3200" dirty="0" smtClean="0"/>
              <a:t>Distance = Hamming distance</a:t>
            </a:r>
          </a:p>
        </p:txBody>
      </p:sp>
    </p:spTree>
    <p:extLst>
      <p:ext uri="{BB962C8B-B14F-4D97-AF65-F5344CB8AC3E}">
        <p14:creationId xmlns:p14="http://schemas.microsoft.com/office/powerpoint/2010/main" val="355442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3" y="0"/>
            <a:ext cx="8295485" cy="6858000"/>
          </a:xfrm>
          <a:prstGeom prst="rect">
            <a:avLst/>
          </a:prstGeom>
        </p:spPr>
      </p:pic>
      <p:sp>
        <p:nvSpPr>
          <p:cNvPr id="3" name="Rectangle 2"/>
          <p:cNvSpPr/>
          <p:nvPr/>
        </p:nvSpPr>
        <p:spPr>
          <a:xfrm>
            <a:off x="4724404" y="4958603"/>
            <a:ext cx="4555066" cy="1708160"/>
          </a:xfrm>
          <a:prstGeom prst="rect">
            <a:avLst/>
          </a:prstGeom>
        </p:spPr>
        <p:txBody>
          <a:bodyPr wrap="square">
            <a:spAutoFit/>
          </a:bodyPr>
          <a:lstStyle/>
          <a:p>
            <a:r>
              <a:rPr lang="en-US" sz="3200" dirty="0" smtClean="0"/>
              <a:t>550 trajectories with a complete refolding event</a:t>
            </a:r>
          </a:p>
          <a:p>
            <a:endParaRPr lang="en-US" sz="900" dirty="0"/>
          </a:p>
          <a:p>
            <a:r>
              <a:rPr lang="en-US" sz="3200" dirty="0" smtClean="0"/>
              <a:t>2952 configurations</a:t>
            </a:r>
            <a:endParaRPr lang="en-US" sz="3200" dirty="0"/>
          </a:p>
        </p:txBody>
      </p:sp>
    </p:spTree>
    <p:extLst>
      <p:ext uri="{BB962C8B-B14F-4D97-AF65-F5344CB8AC3E}">
        <p14:creationId xmlns:p14="http://schemas.microsoft.com/office/powerpoint/2010/main" val="2742018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400"/>
            <a:ext cx="9144000" cy="5765962"/>
          </a:xfrm>
          <a:prstGeom prst="rect">
            <a:avLst/>
          </a:prstGeom>
        </p:spPr>
      </p:pic>
    </p:spTree>
    <p:extLst>
      <p:ext uri="{BB962C8B-B14F-4D97-AF65-F5344CB8AC3E}">
        <p14:creationId xmlns:p14="http://schemas.microsoft.com/office/powerpoint/2010/main" val="16870824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5749"/>
            <a:ext cx="9144000" cy="4104721"/>
          </a:xfrm>
          <a:prstGeom prst="rect">
            <a:avLst/>
          </a:prstGeom>
        </p:spPr>
      </p:pic>
      <p:sp>
        <p:nvSpPr>
          <p:cNvPr id="3" name="Rectangle 2"/>
          <p:cNvSpPr/>
          <p:nvPr/>
        </p:nvSpPr>
        <p:spPr>
          <a:xfrm>
            <a:off x="2404537" y="4438650"/>
            <a:ext cx="4555066" cy="1708160"/>
          </a:xfrm>
          <a:prstGeom prst="rect">
            <a:avLst/>
          </a:prstGeom>
        </p:spPr>
        <p:txBody>
          <a:bodyPr wrap="square">
            <a:spAutoFit/>
          </a:bodyPr>
          <a:lstStyle/>
          <a:p>
            <a:r>
              <a:rPr lang="en-US" sz="3200" dirty="0" smtClean="0"/>
              <a:t>760 trajectories with a complete refolding event</a:t>
            </a:r>
          </a:p>
          <a:p>
            <a:endParaRPr lang="en-US" sz="900" dirty="0"/>
          </a:p>
          <a:p>
            <a:r>
              <a:rPr lang="en-US" sz="3200" dirty="0" smtClean="0"/>
              <a:t>4330 configurations</a:t>
            </a:r>
            <a:endParaRPr lang="en-US" sz="3200" dirty="0"/>
          </a:p>
        </p:txBody>
      </p:sp>
    </p:spTree>
    <p:extLst>
      <p:ext uri="{BB962C8B-B14F-4D97-AF65-F5344CB8AC3E}">
        <p14:creationId xmlns:p14="http://schemas.microsoft.com/office/powerpoint/2010/main" val="2683985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smtClean="0"/>
              <a:t>Topological Data Analysis (TDA): Three key ideas of topology that make extracting of patterns via shape possible. </a:t>
            </a:r>
            <a:endParaRPr lang="en-US" sz="3200" dirty="0"/>
          </a:p>
          <a:p>
            <a:endParaRPr lang="en-US" sz="3200" dirty="0"/>
          </a:p>
          <a:p>
            <a:r>
              <a:rPr lang="en-US" sz="3200" i="1" dirty="0" smtClean="0"/>
              <a:t>3.)  compressed representations of shapes</a:t>
            </a:r>
            <a:r>
              <a:rPr lang="en-US" sz="3200" dirty="0" smtClean="0"/>
              <a:t>. </a:t>
            </a:r>
          </a:p>
          <a:p>
            <a:endParaRPr lang="en-US" sz="1600" dirty="0"/>
          </a:p>
          <a:p>
            <a:pPr marL="285683" indent="-285683">
              <a:buFont typeface="Arial"/>
              <a:buChar char="•"/>
            </a:pPr>
            <a:r>
              <a:rPr lang="en-US" sz="3200" dirty="0" smtClean="0"/>
              <a:t>Input:  dataset with thousands of points</a:t>
            </a:r>
          </a:p>
          <a:p>
            <a:pPr marL="285683" indent="-285683">
              <a:lnSpc>
                <a:spcPct val="150000"/>
              </a:lnSpc>
              <a:buFont typeface="Arial"/>
              <a:buChar char="•"/>
            </a:pPr>
            <a:r>
              <a:rPr lang="en-US" sz="3200" dirty="0" smtClean="0"/>
              <a:t>Output: network with </a:t>
            </a:r>
          </a:p>
          <a:p>
            <a:r>
              <a:rPr lang="en-US" sz="3200" dirty="0"/>
              <a:t> </a:t>
            </a:r>
            <a:r>
              <a:rPr lang="en-US" sz="3200" dirty="0" smtClean="0"/>
              <a:t>  13 vertices and 12 edges. </a:t>
            </a:r>
          </a:p>
          <a:p>
            <a:endParaRPr lang="en-US" dirty="0"/>
          </a:p>
          <a:p>
            <a:endParaRPr lang="en-US" dirty="0"/>
          </a:p>
          <a:p>
            <a:pPr marL="342819" indent="-342819">
              <a:buAutoNum type="alphaUcParenR"/>
            </a:pPr>
            <a:endParaRPr lang="en-US" dirty="0" smtClean="0"/>
          </a:p>
        </p:txBody>
      </p:sp>
      <p:sp>
        <p:nvSpPr>
          <p:cNvPr id="4" name="Rectangle 3"/>
          <p:cNvSpPr/>
          <p:nvPr/>
        </p:nvSpPr>
        <p:spPr>
          <a:xfrm>
            <a:off x="0" y="6477486"/>
            <a:ext cx="9068869" cy="338554"/>
          </a:xfrm>
          <a:prstGeom prst="rect">
            <a:avLst/>
          </a:prstGeom>
        </p:spPr>
        <p:txBody>
          <a:bodyPr wrap="square">
            <a:spAutoFit/>
          </a:bodyPr>
          <a:lstStyle/>
          <a:p>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191365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 r="50001"/>
          <a:stretch/>
        </p:blipFill>
        <p:spPr>
          <a:xfrm>
            <a:off x="3605230" y="1137790"/>
            <a:ext cx="5504904" cy="5440680"/>
          </a:xfrm>
          <a:prstGeom prst="rect">
            <a:avLst/>
          </a:prstGeom>
        </p:spPr>
      </p:pic>
      <p:sp>
        <p:nvSpPr>
          <p:cNvPr id="4" name="Rectangle 3"/>
          <p:cNvSpPr/>
          <p:nvPr/>
        </p:nvSpPr>
        <p:spPr>
          <a:xfrm>
            <a:off x="33866" y="34840"/>
            <a:ext cx="9364134" cy="4308872"/>
          </a:xfrm>
          <a:prstGeom prst="rect">
            <a:avLst/>
          </a:prstGeom>
        </p:spPr>
        <p:txBody>
          <a:bodyPr wrap="square">
            <a:spAutoFit/>
          </a:bodyPr>
          <a:lstStyle/>
          <a:p>
            <a:r>
              <a:rPr lang="en-US" sz="3200" dirty="0" smtClean="0">
                <a:solidFill>
                  <a:srgbClr val="660066"/>
                </a:solidFill>
              </a:rPr>
              <a:t>An </a:t>
            </a:r>
            <a:r>
              <a:rPr lang="en-US" sz="3200" dirty="0" err="1">
                <a:solidFill>
                  <a:srgbClr val="660066"/>
                </a:solidFill>
              </a:rPr>
              <a:t>eQTL</a:t>
            </a:r>
            <a:r>
              <a:rPr lang="en-US" sz="3200" dirty="0">
                <a:solidFill>
                  <a:srgbClr val="660066"/>
                </a:solidFill>
              </a:rPr>
              <a:t> biological data visualization </a:t>
            </a:r>
            <a:r>
              <a:rPr lang="en-US" sz="3200" dirty="0" smtClean="0">
                <a:solidFill>
                  <a:srgbClr val="660066"/>
                </a:solidFill>
              </a:rPr>
              <a:t>challenge and </a:t>
            </a:r>
            <a:r>
              <a:rPr lang="en-US" sz="3200" dirty="0">
                <a:solidFill>
                  <a:srgbClr val="660066"/>
                </a:solidFill>
              </a:rPr>
              <a:t>approaches from the </a:t>
            </a:r>
            <a:r>
              <a:rPr lang="en-US" sz="3200" dirty="0" smtClean="0">
                <a:solidFill>
                  <a:srgbClr val="660066"/>
                </a:solidFill>
              </a:rPr>
              <a:t>visualization community, </a:t>
            </a:r>
          </a:p>
          <a:p>
            <a:r>
              <a:rPr lang="en-US" sz="3200" dirty="0" smtClean="0"/>
              <a:t>Bartlett </a:t>
            </a:r>
            <a:r>
              <a:rPr lang="en-US" sz="3200" dirty="0"/>
              <a:t>et al. </a:t>
            </a:r>
            <a:endParaRPr lang="en-US" sz="3200" dirty="0" smtClean="0"/>
          </a:p>
          <a:p>
            <a:r>
              <a:rPr lang="en-US" sz="3200" dirty="0" smtClean="0"/>
              <a:t>BMC </a:t>
            </a:r>
            <a:r>
              <a:rPr lang="en-US" sz="3200" dirty="0"/>
              <a:t>Bioinformatics </a:t>
            </a:r>
            <a:endParaRPr lang="en-US" sz="3200" dirty="0" smtClean="0"/>
          </a:p>
          <a:p>
            <a:r>
              <a:rPr lang="en-US" sz="3200" dirty="0" smtClean="0"/>
              <a:t>2012</a:t>
            </a:r>
            <a:r>
              <a:rPr lang="en-US" sz="3200" dirty="0"/>
              <a:t>, 13(</a:t>
            </a:r>
            <a:r>
              <a:rPr lang="en-US" sz="3200" dirty="0" err="1"/>
              <a:t>Suppl</a:t>
            </a:r>
            <a:r>
              <a:rPr lang="en-US" sz="3200" dirty="0"/>
              <a:t> 8):</a:t>
            </a:r>
            <a:r>
              <a:rPr lang="en-US" sz="3200" dirty="0" smtClean="0"/>
              <a:t>S8</a:t>
            </a:r>
          </a:p>
          <a:p>
            <a:endParaRPr lang="en-US" sz="3200" dirty="0" smtClean="0"/>
          </a:p>
          <a:p>
            <a:r>
              <a:rPr lang="en-US" sz="3200" dirty="0">
                <a:solidFill>
                  <a:schemeClr val="accent3">
                    <a:lumMod val="50000"/>
                  </a:schemeClr>
                </a:solidFill>
              </a:rPr>
              <a:t> </a:t>
            </a:r>
            <a:r>
              <a:rPr lang="en-US" sz="3200" dirty="0" smtClean="0">
                <a:solidFill>
                  <a:schemeClr val="accent3">
                    <a:lumMod val="50000"/>
                  </a:schemeClr>
                </a:solidFill>
              </a:rPr>
              <a:t>  Mapper applied </a:t>
            </a:r>
          </a:p>
          <a:p>
            <a:r>
              <a:rPr lang="en-US" sz="3200" dirty="0" smtClean="0">
                <a:solidFill>
                  <a:schemeClr val="accent3">
                    <a:lumMod val="50000"/>
                  </a:schemeClr>
                </a:solidFill>
              </a:rPr>
              <a:t>      to SNP data:</a:t>
            </a:r>
            <a:endParaRPr lang="en-US" sz="3200" dirty="0">
              <a:solidFill>
                <a:schemeClr val="accent3">
                  <a:lumMod val="50000"/>
                </a:schemeClr>
              </a:solidFill>
            </a:endParaRPr>
          </a:p>
          <a:p>
            <a:endParaRPr lang="en-US" dirty="0"/>
          </a:p>
        </p:txBody>
      </p:sp>
      <p:sp>
        <p:nvSpPr>
          <p:cNvPr id="5" name="Rectangle 4"/>
          <p:cNvSpPr/>
          <p:nvPr/>
        </p:nvSpPr>
        <p:spPr>
          <a:xfrm>
            <a:off x="0" y="6499530"/>
            <a:ext cx="6858000" cy="646331"/>
          </a:xfrm>
          <a:prstGeom prst="rect">
            <a:avLst/>
          </a:prstGeom>
        </p:spPr>
        <p:txBody>
          <a:bodyPr wrap="square">
            <a:spAutoFit/>
          </a:bodyPr>
          <a:lstStyle/>
          <a:p>
            <a:r>
              <a:rPr lang="en-US" dirty="0" smtClean="0">
                <a:hlinkClick r:id="rId3"/>
              </a:rPr>
              <a:t>http://www.biomedcentral.com/1471-2105/13/S8/S8</a:t>
            </a:r>
            <a:endParaRPr lang="en-US" dirty="0" smtClean="0"/>
          </a:p>
          <a:p>
            <a:endParaRPr lang="en-US" dirty="0"/>
          </a:p>
        </p:txBody>
      </p:sp>
    </p:spTree>
    <p:extLst>
      <p:ext uri="{BB962C8B-B14F-4D97-AF65-F5344CB8AC3E}">
        <p14:creationId xmlns:p14="http://schemas.microsoft.com/office/powerpoint/2010/main" val="3560717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44096"/>
            <a:ext cx="9144000" cy="5632809"/>
          </a:xfrm>
          <a:prstGeom prst="rect">
            <a:avLst/>
          </a:prstGeom>
        </p:spPr>
      </p:pic>
      <p:sp>
        <p:nvSpPr>
          <p:cNvPr id="4" name="Rectangle 3"/>
          <p:cNvSpPr/>
          <p:nvPr/>
        </p:nvSpPr>
        <p:spPr>
          <a:xfrm>
            <a:off x="1661460" y="208528"/>
            <a:ext cx="5821081" cy="1446550"/>
          </a:xfrm>
          <a:prstGeom prst="rect">
            <a:avLst/>
          </a:prstGeom>
        </p:spPr>
        <p:txBody>
          <a:bodyPr wrap="none">
            <a:spAutoFit/>
          </a:bodyPr>
          <a:lstStyle/>
          <a:p>
            <a:r>
              <a:rPr lang="en-US" sz="4400" dirty="0">
                <a:hlinkClick r:id="rId3"/>
              </a:rPr>
              <a:t>http://www.ayasdi.com</a:t>
            </a:r>
            <a:r>
              <a:rPr lang="en-US" sz="4400" dirty="0" smtClean="0">
                <a:hlinkClick r:id="rId3"/>
              </a:rPr>
              <a:t>/</a:t>
            </a:r>
            <a:endParaRPr lang="en-US" sz="4400" dirty="0" smtClean="0"/>
          </a:p>
          <a:p>
            <a:endParaRPr lang="en-US" sz="4400" dirty="0"/>
          </a:p>
        </p:txBody>
      </p:sp>
    </p:spTree>
    <p:extLst>
      <p:ext uri="{BB962C8B-B14F-4D97-AF65-F5344CB8AC3E}">
        <p14:creationId xmlns:p14="http://schemas.microsoft.com/office/powerpoint/2010/main" val="224458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47" y="236833"/>
            <a:ext cx="8800185" cy="4893647"/>
          </a:xfrm>
          <a:prstGeom prst="rect">
            <a:avLst/>
          </a:prstGeom>
        </p:spPr>
        <p:txBody>
          <a:bodyPr wrap="square">
            <a:spAutoFit/>
          </a:bodyPr>
          <a:lstStyle/>
          <a:p>
            <a:r>
              <a:rPr lang="en-US" sz="2400" dirty="0">
                <a:solidFill>
                  <a:srgbClr val="333333"/>
                </a:solidFill>
                <a:latin typeface="Gotham Narrow SSm A"/>
              </a:rPr>
              <a:t>From:  </a:t>
            </a:r>
            <a:r>
              <a:rPr lang="en-US" sz="2400" dirty="0">
                <a:solidFill>
                  <a:srgbClr val="333333"/>
                </a:solidFill>
                <a:latin typeface="Gotham Narrow SSm A"/>
                <a:hlinkClick r:id="rId2"/>
              </a:rPr>
              <a:t>http://www.ayasdi.com/company/media/seriesc</a:t>
            </a:r>
            <a:r>
              <a:rPr lang="en-US" sz="2400" dirty="0" smtClean="0">
                <a:solidFill>
                  <a:srgbClr val="333333"/>
                </a:solidFill>
                <a:latin typeface="Gotham Narrow SSm A"/>
                <a:hlinkClick r:id="rId2"/>
              </a:rPr>
              <a:t>/</a:t>
            </a:r>
            <a:endParaRPr lang="en-US" sz="2400" dirty="0" smtClean="0">
              <a:solidFill>
                <a:srgbClr val="333333"/>
              </a:solidFill>
              <a:latin typeface="Gotham Narrow SSm A"/>
            </a:endParaRPr>
          </a:p>
          <a:p>
            <a:endParaRPr lang="en-US" sz="2400" dirty="0">
              <a:solidFill>
                <a:srgbClr val="333333"/>
              </a:solidFill>
              <a:latin typeface="Gotham Narrow SSm A"/>
            </a:endParaRPr>
          </a:p>
          <a:p>
            <a:r>
              <a:rPr lang="en-US" sz="2400" dirty="0" smtClean="0">
                <a:solidFill>
                  <a:srgbClr val="333333"/>
                </a:solidFill>
                <a:latin typeface="Gotham Narrow SSm A"/>
              </a:rPr>
              <a:t>Customers </a:t>
            </a:r>
            <a:r>
              <a:rPr lang="en-US" sz="2400" dirty="0">
                <a:solidFill>
                  <a:srgbClr val="333333"/>
                </a:solidFill>
                <a:latin typeface="Gotham Narrow SSm A"/>
              </a:rPr>
              <a:t>Discover Breakthrough Insights That Deliver Significant </a:t>
            </a:r>
            <a:r>
              <a:rPr lang="en-US" sz="2400" dirty="0" smtClean="0">
                <a:solidFill>
                  <a:srgbClr val="333333"/>
                </a:solidFill>
                <a:latin typeface="Gotham Narrow SSm A"/>
              </a:rPr>
              <a:t>ROI</a:t>
            </a:r>
          </a:p>
          <a:p>
            <a:endParaRPr lang="en-US" sz="2400" dirty="0">
              <a:solidFill>
                <a:srgbClr val="333333"/>
              </a:solidFill>
              <a:latin typeface="Gotham Narrow SSm A"/>
            </a:endParaRPr>
          </a:p>
          <a:p>
            <a:r>
              <a:rPr lang="en-US" sz="2400" dirty="0" err="1">
                <a:solidFill>
                  <a:srgbClr val="666666"/>
                </a:solidFill>
                <a:latin typeface="Gotham Narrow SSm A"/>
              </a:rPr>
              <a:t>Ayasdi</a:t>
            </a:r>
            <a:r>
              <a:rPr lang="en-US" sz="2400" dirty="0">
                <a:solidFill>
                  <a:srgbClr val="666666"/>
                </a:solidFill>
                <a:latin typeface="Gotham Narrow SSm A"/>
              </a:rPr>
              <a:t> currently does business with three of the five largest financial institutions in the world. The company’s financial services customers use </a:t>
            </a:r>
            <a:r>
              <a:rPr lang="en-US" sz="2400" dirty="0" err="1">
                <a:solidFill>
                  <a:srgbClr val="666666"/>
                </a:solidFill>
                <a:latin typeface="Gotham Narrow SSm A"/>
              </a:rPr>
              <a:t>Ayasdi</a:t>
            </a:r>
            <a:r>
              <a:rPr lang="en-US" sz="2400" dirty="0">
                <a:solidFill>
                  <a:srgbClr val="666666"/>
                </a:solidFill>
                <a:latin typeface="Gotham Narrow SSm A"/>
              </a:rPr>
              <a:t> to enhance their consumer credit decisions, accelerate the development and accuracy of risk and regulatory models, optimize services for private banking clients, and improve fraud detection models. In each case, financial institutions are finding critical insights and patterns that return hundreds of millions of dollars in ROI</a:t>
            </a:r>
            <a:r>
              <a:rPr lang="en-US" sz="2400" dirty="0" smtClean="0">
                <a:solidFill>
                  <a:srgbClr val="666666"/>
                </a:solidFill>
                <a:latin typeface="Gotham Narrow SSm A"/>
              </a:rPr>
              <a:t>.</a:t>
            </a:r>
          </a:p>
        </p:txBody>
      </p:sp>
    </p:spTree>
    <p:extLst>
      <p:ext uri="{BB962C8B-B14F-4D97-AF65-F5344CB8AC3E}">
        <p14:creationId xmlns:p14="http://schemas.microsoft.com/office/powerpoint/2010/main" val="114203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934" y="61272"/>
            <a:ext cx="8983065" cy="7232749"/>
          </a:xfrm>
          <a:prstGeom prst="rect">
            <a:avLst/>
          </a:prstGeom>
        </p:spPr>
        <p:txBody>
          <a:bodyPr wrap="square">
            <a:spAutoFit/>
          </a:bodyPr>
          <a:lstStyle/>
          <a:p>
            <a:r>
              <a:rPr lang="en-US" sz="2200" dirty="0">
                <a:solidFill>
                  <a:srgbClr val="333333"/>
                </a:solidFill>
                <a:latin typeface="Gotham Narrow SSm A"/>
              </a:rPr>
              <a:t>From:  </a:t>
            </a:r>
            <a:r>
              <a:rPr lang="en-US" sz="2200" dirty="0">
                <a:solidFill>
                  <a:srgbClr val="333333"/>
                </a:solidFill>
                <a:latin typeface="Gotham Narrow SSm A"/>
                <a:hlinkClick r:id="rId2"/>
              </a:rPr>
              <a:t>http://www.ayasdi.com/company/media/seriesc</a:t>
            </a:r>
            <a:r>
              <a:rPr lang="en-US" sz="2200" dirty="0" smtClean="0">
                <a:solidFill>
                  <a:srgbClr val="333333"/>
                </a:solidFill>
                <a:latin typeface="Gotham Narrow SSm A"/>
                <a:hlinkClick r:id="rId2"/>
              </a:rPr>
              <a:t>/</a:t>
            </a:r>
            <a:endParaRPr lang="en-US" sz="2200" dirty="0" smtClean="0">
              <a:solidFill>
                <a:srgbClr val="333333"/>
              </a:solidFill>
              <a:latin typeface="Gotham Narrow SSm A"/>
            </a:endParaRPr>
          </a:p>
          <a:p>
            <a:endParaRPr lang="en-US" sz="1400" b="0" i="0" dirty="0">
              <a:solidFill>
                <a:srgbClr val="666666"/>
              </a:solidFill>
              <a:effectLst/>
              <a:latin typeface="Gotham Narrow SSm A"/>
            </a:endParaRPr>
          </a:p>
          <a:p>
            <a:r>
              <a:rPr lang="en-US" sz="2200" dirty="0" err="1"/>
              <a:t>Ayasdi</a:t>
            </a:r>
            <a:r>
              <a:rPr lang="en-US" sz="2200" dirty="0"/>
              <a:t> expanded its healthcare portfolio with client wins in both the provider and payer space. Healthcare service providers rely upon </a:t>
            </a:r>
            <a:r>
              <a:rPr lang="en-US" sz="2200" dirty="0" err="1"/>
              <a:t>Ayasdi</a:t>
            </a:r>
            <a:r>
              <a:rPr lang="en-US" sz="2200" dirty="0"/>
              <a:t> to analyze extensive clinical records to identify best practices that will improve both patient and financial outcomes. </a:t>
            </a:r>
            <a:r>
              <a:rPr lang="en-US" sz="2200" dirty="0" err="1"/>
              <a:t>Ayasdi</a:t>
            </a:r>
            <a:r>
              <a:rPr lang="en-US" sz="2200" dirty="0"/>
              <a:t> can analyze a broad set of data types (e.g. lab tests, pharmaceuticals, patient records and billing information) to find important patterns that reduce costs while delivering a higher quality of care. Additionally, healthcare payers are leveraging their data to improve their revenue cycle through better identification of fraud, waste and abuse within their claims processing operations</a:t>
            </a:r>
            <a:r>
              <a:rPr lang="en-US" sz="2200" dirty="0" smtClean="0"/>
              <a:t>.</a:t>
            </a:r>
          </a:p>
          <a:p>
            <a:endParaRPr lang="en-US" sz="1400" dirty="0"/>
          </a:p>
          <a:p>
            <a:r>
              <a:rPr lang="en-US" sz="2200" dirty="0"/>
              <a:t>"Our mission is to detect and help diagnose disabling spinal cord and brain injuries, that would not necessarily show up on a standard MRI,” said Adam Ferguson, Assistant Professor and Wings for Life and GE-NFL Head-Health challenge Principal Investigator, Brain and Spinal Injury Center at the University of California San Francisco Medical Center. "By analyzing brain image scans and clinical information, </a:t>
            </a:r>
            <a:r>
              <a:rPr lang="en-US" sz="2200" dirty="0" err="1"/>
              <a:t>Ayasdi’s</a:t>
            </a:r>
            <a:r>
              <a:rPr lang="en-US" sz="2200" dirty="0"/>
              <a:t> intelligent analytics software helps us quickly find critical patterns in our data that would be extremely difficult to identify with conventional statistical tools."</a:t>
            </a:r>
          </a:p>
          <a:p>
            <a:endParaRPr lang="en-US" sz="2400" b="0" i="0" dirty="0">
              <a:solidFill>
                <a:srgbClr val="666666"/>
              </a:solidFill>
              <a:effectLst/>
              <a:latin typeface="Gotham Narrow SSm A"/>
            </a:endParaRPr>
          </a:p>
        </p:txBody>
      </p:sp>
    </p:spTree>
    <p:extLst>
      <p:ext uri="{BB962C8B-B14F-4D97-AF65-F5344CB8AC3E}">
        <p14:creationId xmlns:p14="http://schemas.microsoft.com/office/powerpoint/2010/main" val="180218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Mapper Software </a:t>
            </a:r>
            <a:endParaRPr lang="en-US" dirty="0"/>
          </a:p>
        </p:txBody>
      </p:sp>
    </p:spTree>
    <p:extLst>
      <p:ext uri="{BB962C8B-B14F-4D97-AF65-F5344CB8AC3E}">
        <p14:creationId xmlns:p14="http://schemas.microsoft.com/office/powerpoint/2010/main" val="3096479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01708"/>
            <a:ext cx="9144000" cy="5186374"/>
          </a:xfrm>
          <a:prstGeom prst="rect">
            <a:avLst/>
          </a:prstGeom>
        </p:spPr>
      </p:pic>
      <p:sp>
        <p:nvSpPr>
          <p:cNvPr id="3" name="Rectangle 2"/>
          <p:cNvSpPr/>
          <p:nvPr/>
        </p:nvSpPr>
        <p:spPr>
          <a:xfrm>
            <a:off x="977588" y="376998"/>
            <a:ext cx="6737742" cy="646331"/>
          </a:xfrm>
          <a:prstGeom prst="rect">
            <a:avLst/>
          </a:prstGeom>
        </p:spPr>
        <p:txBody>
          <a:bodyPr wrap="none">
            <a:spAutoFit/>
          </a:bodyPr>
          <a:lstStyle/>
          <a:p>
            <a:r>
              <a:rPr lang="en-US" sz="3600" dirty="0" smtClean="0"/>
              <a:t>http://</a:t>
            </a:r>
            <a:r>
              <a:rPr lang="en-US" sz="3600" dirty="0" err="1" smtClean="0"/>
              <a:t>comptop.stanford.edu</a:t>
            </a:r>
            <a:r>
              <a:rPr lang="en-US" sz="3600" dirty="0" smtClean="0"/>
              <a:t>/pad/</a:t>
            </a:r>
            <a:endParaRPr lang="en-US" sz="3600" dirty="0"/>
          </a:p>
        </p:txBody>
      </p:sp>
    </p:spTree>
    <p:extLst>
      <p:ext uri="{BB962C8B-B14F-4D97-AF65-F5344CB8AC3E}">
        <p14:creationId xmlns:p14="http://schemas.microsoft.com/office/powerpoint/2010/main" val="1825515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pic>
        <p:nvPicPr>
          <p:cNvPr id="7" name="Picture 6"/>
          <p:cNvPicPr>
            <a:picLocks noChangeAspect="1"/>
          </p:cNvPicPr>
          <p:nvPr/>
        </p:nvPicPr>
        <p:blipFill>
          <a:blip r:embed="rId5"/>
          <a:stretch>
            <a:fillRect/>
          </a:stretch>
        </p:blipFill>
        <p:spPr>
          <a:xfrm>
            <a:off x="325440" y="979303"/>
            <a:ext cx="1905961" cy="2544644"/>
          </a:xfrm>
          <a:prstGeom prst="rect">
            <a:avLst/>
          </a:prstGeom>
        </p:spPr>
      </p:pic>
    </p:spTree>
    <p:extLst>
      <p:ext uri="{BB962C8B-B14F-4D97-AF65-F5344CB8AC3E}">
        <p14:creationId xmlns:p14="http://schemas.microsoft.com/office/powerpoint/2010/main" val="1025677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68" y="80300"/>
            <a:ext cx="6204236" cy="38385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p:nvPr/>
        </p:nvSpPr>
        <p:spPr>
          <a:xfrm>
            <a:off x="191357" y="3918858"/>
            <a:ext cx="9022225" cy="2862300"/>
          </a:xfrm>
          <a:prstGeom prst="rect">
            <a:avLst/>
          </a:prstGeom>
        </p:spPr>
        <p:txBody>
          <a:bodyPr wrap="square" lIns="91419" tIns="45709" rIns="91419" bIns="45709">
            <a:spAutoFit/>
          </a:bodyPr>
          <a:lstStyle/>
          <a:p>
            <a:endParaRPr lang="en-US" dirty="0"/>
          </a:p>
          <a:p>
            <a:r>
              <a:rPr lang="en-US" dirty="0" smtClean="0"/>
              <a:t>Normal tissue samples all fall in the same bin together with 15 additional ER+ tumors. </a:t>
            </a:r>
          </a:p>
          <a:p>
            <a:r>
              <a:rPr lang="en-US" dirty="0"/>
              <a:t> </a:t>
            </a:r>
            <a:r>
              <a:rPr lang="en-US" dirty="0" smtClean="0"/>
              <a:t>    The known group of her2+ tumors is not yet visible, owing to the well-understood problem that only a small number of genes (on 17q) identify it, making them mathematically less visible, despite the fact that the small number of coordinates (17q genes) are biologically important. </a:t>
            </a:r>
          </a:p>
          <a:p>
            <a:endParaRPr lang="en-US" dirty="0"/>
          </a:p>
          <a:p>
            <a:r>
              <a:rPr lang="en-US" dirty="0" smtClean="0"/>
              <a:t>A long tumor sequence on the graph, the ER+ sequence showing large deviation from normal, is visible, as defined by the filter. This tumor sequence also consists of ER+ tumors, but unlike the first (blue) group of tumors, these are distinct from normal tissue in that the value of the filter function—the </a:t>
            </a:r>
            <a:r>
              <a:rPr lang="en-US" dirty="0" err="1" smtClean="0"/>
              <a:t>Lp</a:t>
            </a:r>
            <a:r>
              <a:rPr lang="en-US" dirty="0" smtClean="0"/>
              <a:t> magnitudes of the tumor vectors  in these bins—is very large. </a:t>
            </a:r>
            <a:endParaRPr lang="en-US" dirty="0"/>
          </a:p>
        </p:txBody>
      </p:sp>
      <p:sp>
        <p:nvSpPr>
          <p:cNvPr id="4" name="Rectangle 3"/>
          <p:cNvSpPr/>
          <p:nvPr/>
        </p:nvSpPr>
        <p:spPr>
          <a:xfrm>
            <a:off x="5678305" y="63023"/>
            <a:ext cx="3343920" cy="1754304"/>
          </a:xfrm>
          <a:prstGeom prst="rect">
            <a:avLst/>
          </a:prstGeom>
        </p:spPr>
        <p:txBody>
          <a:bodyPr wrap="square" lIns="91419" tIns="45709" rIns="91419" bIns="45709">
            <a:spAutoFit/>
          </a:bodyPr>
          <a:lstStyle/>
          <a:p>
            <a:r>
              <a:rPr lang="en-US" dirty="0" smtClean="0"/>
              <a:t> Basal tumors occupy most of the bins in the tumor sequence denoted as ER− sequence. They are immediately visible and stand out with large value (red) in the filter function</a:t>
            </a:r>
          </a:p>
        </p:txBody>
      </p:sp>
    </p:spTree>
    <p:extLst>
      <p:ext uri="{BB962C8B-B14F-4D97-AF65-F5344CB8AC3E}">
        <p14:creationId xmlns:p14="http://schemas.microsoft.com/office/powerpoint/2010/main" val="3253726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56434"/>
            <a:ext cx="9144000" cy="5810427"/>
          </a:xfrm>
          <a:prstGeom prst="rect">
            <a:avLst/>
          </a:prstGeom>
        </p:spPr>
      </p:pic>
      <p:sp>
        <p:nvSpPr>
          <p:cNvPr id="5" name="Rectangle 4"/>
          <p:cNvSpPr/>
          <p:nvPr/>
        </p:nvSpPr>
        <p:spPr>
          <a:xfrm>
            <a:off x="201859" y="287830"/>
            <a:ext cx="8881232" cy="646331"/>
          </a:xfrm>
          <a:prstGeom prst="rect">
            <a:avLst/>
          </a:prstGeom>
        </p:spPr>
        <p:txBody>
          <a:bodyPr wrap="none">
            <a:spAutoFit/>
          </a:bodyPr>
          <a:lstStyle/>
          <a:p>
            <a:r>
              <a:rPr lang="en-US" sz="3600" dirty="0" smtClean="0"/>
              <a:t>http://</a:t>
            </a:r>
            <a:r>
              <a:rPr lang="en-US" sz="3600" dirty="0" err="1" smtClean="0"/>
              <a:t>math.stanford.edu</a:t>
            </a:r>
            <a:r>
              <a:rPr lang="en-US" sz="3600" dirty="0" smtClean="0"/>
              <a:t>/~</a:t>
            </a:r>
            <a:r>
              <a:rPr lang="en-US" sz="3600" dirty="0" err="1" smtClean="0"/>
              <a:t>muellner</a:t>
            </a:r>
            <a:r>
              <a:rPr lang="en-US" sz="3600" dirty="0" smtClean="0"/>
              <a:t>/mapper/</a:t>
            </a:r>
            <a:endParaRPr lang="en-US" sz="3600" dirty="0"/>
          </a:p>
        </p:txBody>
      </p:sp>
    </p:spTree>
    <p:extLst>
      <p:ext uri="{BB962C8B-B14F-4D97-AF65-F5344CB8AC3E}">
        <p14:creationId xmlns:p14="http://schemas.microsoft.com/office/powerpoint/2010/main" val="32148773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6700" y="0"/>
            <a:ext cx="6060782" cy="6858000"/>
          </a:xfrm>
          <a:prstGeom prst="rect">
            <a:avLst/>
          </a:prstGeom>
        </p:spPr>
      </p:pic>
    </p:spTree>
    <p:extLst>
      <p:ext uri="{BB962C8B-B14F-4D97-AF65-F5344CB8AC3E}">
        <p14:creationId xmlns:p14="http://schemas.microsoft.com/office/powerpoint/2010/main" val="3738490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smtClean="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smtClean="0"/>
              <a:t>http://www.nature.com/srep/2013/130207/srep01236/full/srep01236.html</a:t>
            </a:r>
            <a:endParaRPr lang="en-US" sz="2200" dirty="0"/>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586681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0642"/>
            <a:ext cx="9144000" cy="6740215"/>
          </a:xfrm>
          <a:prstGeom prst="rect">
            <a:avLst/>
          </a:prstGeom>
        </p:spPr>
      </p:pic>
      <p:sp>
        <p:nvSpPr>
          <p:cNvPr id="3" name="Rectangle 2"/>
          <p:cNvSpPr/>
          <p:nvPr/>
        </p:nvSpPr>
        <p:spPr>
          <a:xfrm>
            <a:off x="5536962" y="4722452"/>
            <a:ext cx="3573890" cy="1200329"/>
          </a:xfrm>
          <a:prstGeom prst="rect">
            <a:avLst/>
          </a:prstGeom>
        </p:spPr>
        <p:txBody>
          <a:bodyPr wrap="none">
            <a:spAutoFit/>
          </a:bodyPr>
          <a:lstStyle/>
          <a:p>
            <a:r>
              <a:rPr lang="en-US" sz="3600" dirty="0" err="1" smtClean="0">
                <a:solidFill>
                  <a:srgbClr val="FFFF00"/>
                </a:solidFill>
              </a:rPr>
              <a:t>www.ayasdi.com</a:t>
            </a:r>
            <a:r>
              <a:rPr lang="en-US" sz="3600" dirty="0" smtClean="0">
                <a:solidFill>
                  <a:srgbClr val="FFFF00"/>
                </a:solidFill>
              </a:rPr>
              <a:t>/</a:t>
            </a:r>
          </a:p>
          <a:p>
            <a:r>
              <a:rPr lang="en-US" sz="3600" dirty="0" smtClean="0">
                <a:solidFill>
                  <a:srgbClr val="FFFF00"/>
                </a:solidFill>
              </a:rPr>
              <a:t>product/</a:t>
            </a:r>
            <a:endParaRPr lang="en-US" sz="3600" dirty="0">
              <a:solidFill>
                <a:srgbClr val="FFFF00"/>
              </a:solidFill>
            </a:endParaRPr>
          </a:p>
        </p:txBody>
      </p:sp>
    </p:spTree>
    <p:extLst>
      <p:ext uri="{BB962C8B-B14F-4D97-AF65-F5344CB8AC3E}">
        <p14:creationId xmlns:p14="http://schemas.microsoft.com/office/powerpoint/2010/main" val="502998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92970"/>
            <a:ext cx="9144000" cy="5451983"/>
          </a:xfrm>
          <a:prstGeom prst="rect">
            <a:avLst/>
          </a:prstGeom>
        </p:spPr>
      </p:pic>
      <p:sp>
        <p:nvSpPr>
          <p:cNvPr id="3" name="Rectangle 2"/>
          <p:cNvSpPr/>
          <p:nvPr/>
        </p:nvSpPr>
        <p:spPr>
          <a:xfrm>
            <a:off x="178614" y="451124"/>
            <a:ext cx="9208498" cy="584776"/>
          </a:xfrm>
          <a:prstGeom prst="rect">
            <a:avLst/>
          </a:prstGeom>
        </p:spPr>
        <p:txBody>
          <a:bodyPr wrap="square">
            <a:spAutoFit/>
          </a:bodyPr>
          <a:lstStyle/>
          <a:p>
            <a:r>
              <a:rPr lang="en-US" sz="3200" dirty="0" smtClean="0"/>
              <a:t>http://</a:t>
            </a:r>
            <a:r>
              <a:rPr lang="en-US" sz="3200" dirty="0" err="1" smtClean="0"/>
              <a:t>www.ayasdi.com</a:t>
            </a:r>
            <a:r>
              <a:rPr lang="en-US" sz="3200" dirty="0" smtClean="0"/>
              <a:t>/inquiry/academic-</a:t>
            </a:r>
            <a:r>
              <a:rPr lang="en-US" sz="3200" dirty="0" err="1" smtClean="0"/>
              <a:t>trial.html</a:t>
            </a:r>
            <a:endParaRPr lang="en-US" sz="3200" dirty="0"/>
          </a:p>
        </p:txBody>
      </p:sp>
    </p:spTree>
    <p:extLst>
      <p:ext uri="{BB962C8B-B14F-4D97-AF65-F5344CB8AC3E}">
        <p14:creationId xmlns:p14="http://schemas.microsoft.com/office/powerpoint/2010/main" val="19574243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5823" y="2043758"/>
            <a:ext cx="5795004" cy="1569660"/>
          </a:xfrm>
          <a:prstGeom prst="rect">
            <a:avLst/>
          </a:prstGeom>
          <a:noFill/>
        </p:spPr>
        <p:txBody>
          <a:bodyPr wrap="square" rtlCol="0">
            <a:spAutoFit/>
          </a:bodyPr>
          <a:lstStyle/>
          <a:p>
            <a:pPr algn="ctr"/>
            <a:r>
              <a:rPr lang="en-US" sz="4800" dirty="0" err="1" smtClean="0"/>
              <a:t>Matlab</a:t>
            </a:r>
            <a:r>
              <a:rPr lang="en-US" sz="4800" dirty="0" smtClean="0"/>
              <a:t> version demonstration</a:t>
            </a:r>
            <a:endParaRPr lang="en-US" sz="4800" dirty="0"/>
          </a:p>
        </p:txBody>
      </p:sp>
    </p:spTree>
    <p:extLst>
      <p:ext uri="{BB962C8B-B14F-4D97-AF65-F5344CB8AC3E}">
        <p14:creationId xmlns:p14="http://schemas.microsoft.com/office/powerpoint/2010/main" val="2813794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smtClean="0">
                <a:solidFill>
                  <a:srgbClr val="008000"/>
                </a:solidFill>
              </a:rPr>
              <a:t>24K</a:t>
            </a:r>
            <a:r>
              <a:rPr lang="en-US" sz="2400" dirty="0">
                <a:solidFill>
                  <a:srgbClr val="008000"/>
                </a:solidFill>
              </a:rPr>
              <a:t>: all the genes </a:t>
            </a:r>
            <a:r>
              <a:rPr lang="en-US" sz="2400" dirty="0"/>
              <a:t>on the microarray were used in the analysis; </a:t>
            </a:r>
            <a:endParaRPr lang="en-US" sz="2400" dirty="0" smtClean="0"/>
          </a:p>
          <a:p>
            <a:r>
              <a:rPr lang="en-US" sz="2400" dirty="0" smtClean="0">
                <a:solidFill>
                  <a:srgbClr val="008000"/>
                </a:solidFill>
              </a:rPr>
              <a:t>11K: 10,731 </a:t>
            </a:r>
            <a:r>
              <a:rPr lang="en-US" sz="2400" dirty="0">
                <a:solidFill>
                  <a:srgbClr val="008000"/>
                </a:solidFill>
              </a:rPr>
              <a:t>top most varying </a:t>
            </a:r>
            <a:r>
              <a:rPr lang="en-US" sz="2400" dirty="0"/>
              <a:t>genes were used in the analysis; </a:t>
            </a:r>
            <a:endParaRPr lang="en-US" sz="2400" dirty="0" smtClean="0"/>
          </a:p>
          <a:p>
            <a:r>
              <a:rPr lang="en-US" sz="2400" dirty="0" smtClean="0">
                <a:solidFill>
                  <a:srgbClr val="008000"/>
                </a:solidFill>
              </a:rPr>
              <a:t>7K</a:t>
            </a:r>
            <a:r>
              <a:rPr lang="en-US" sz="2400" dirty="0"/>
              <a:t>: 6.688 top most varying genes </a:t>
            </a:r>
            <a:r>
              <a:rPr lang="en-US" sz="2400" dirty="0" smtClean="0"/>
              <a:t>were used </a:t>
            </a:r>
            <a:r>
              <a:rPr lang="en-US" sz="2400" dirty="0"/>
              <a:t>in the analysis; </a:t>
            </a:r>
            <a:endParaRPr lang="en-US" sz="2400" dirty="0" smtClean="0"/>
          </a:p>
          <a:p>
            <a:r>
              <a:rPr lang="en-US" sz="2400" dirty="0" smtClean="0">
                <a:solidFill>
                  <a:srgbClr val="008000"/>
                </a:solidFill>
              </a:rPr>
              <a:t>3K</a:t>
            </a:r>
            <a:r>
              <a:rPr lang="en-US" sz="2400" dirty="0"/>
              <a:t>: 3212 top most varying genes were used in the analysis; </a:t>
            </a:r>
            <a:endParaRPr lang="en-US" sz="2400" dirty="0" smtClean="0"/>
          </a:p>
          <a:p>
            <a:r>
              <a:rPr lang="en-US" sz="2400" dirty="0" smtClean="0">
                <a:solidFill>
                  <a:srgbClr val="008000"/>
                </a:solidFill>
              </a:rPr>
              <a:t>1.5K</a:t>
            </a:r>
            <a:r>
              <a:rPr lang="en-US" sz="2400" dirty="0"/>
              <a:t>: 1553 </a:t>
            </a:r>
            <a:r>
              <a:rPr lang="en-US" sz="2400" dirty="0" smtClean="0"/>
              <a:t>top most </a:t>
            </a:r>
            <a:r>
              <a:rPr lang="en-US" sz="2400" dirty="0"/>
              <a:t>varying genes were used in the analysis. </a:t>
            </a:r>
            <a:endParaRPr lang="en-US" sz="2400" dirty="0" smtClean="0"/>
          </a:p>
          <a:p>
            <a:r>
              <a:rPr lang="en-US" sz="2400" dirty="0" smtClean="0">
                <a:solidFill>
                  <a:srgbClr val="008000"/>
                </a:solidFill>
              </a:rPr>
              <a:t>Graphs </a:t>
            </a:r>
            <a:r>
              <a:rPr lang="en-US" sz="2400" dirty="0">
                <a:solidFill>
                  <a:srgbClr val="008000"/>
                </a:solidFill>
              </a:rPr>
              <a:t>colored by the L-infinity </a:t>
            </a:r>
            <a:r>
              <a:rPr lang="en-US" sz="2400" dirty="0" smtClean="0">
                <a:solidFill>
                  <a:srgbClr val="008000"/>
                </a:solidFill>
              </a:rPr>
              <a:t>centrality values</a:t>
            </a:r>
            <a:r>
              <a:rPr lang="en-US" sz="2400" dirty="0">
                <a:solidFill>
                  <a:srgbClr val="008000"/>
                </a:solidFill>
              </a:rPr>
              <a:t>. </a:t>
            </a:r>
            <a:r>
              <a:rPr lang="en-US" sz="2400" dirty="0" smtClean="0">
                <a:solidFill>
                  <a:srgbClr val="FF0000"/>
                </a:solidFill>
              </a:rPr>
              <a:t>Red</a:t>
            </a:r>
            <a:r>
              <a:rPr lang="en-US" sz="2400" dirty="0">
                <a:solidFill>
                  <a:srgbClr val="FF0000"/>
                </a:solidFill>
              </a:rPr>
              <a:t>: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3637058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2049008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colleagues12 is difficult because of differences in patients, techniques, and materials used. </a:t>
            </a:r>
            <a:endParaRPr lang="en-US" sz="2800" dirty="0" smtClean="0"/>
          </a:p>
          <a:p>
            <a:endParaRPr lang="en-US" dirty="0"/>
          </a:p>
          <a:p>
            <a:r>
              <a:rPr lang="en-US" dirty="0" smtClean="0"/>
              <a:t>Their </a:t>
            </a:r>
            <a:r>
              <a:rPr lang="en-US" dirty="0"/>
              <a:t>study included node-negative and node-positive patients, who had or had not received adjuvant systemic therapy, and only women younger than 53 years. </a:t>
            </a:r>
            <a:endParaRPr lang="en-US" dirty="0" smtClean="0"/>
          </a:p>
          <a:p>
            <a:endParaRPr lang="en-US" dirty="0"/>
          </a:p>
          <a:p>
            <a:r>
              <a:rPr lang="en-US" dirty="0" smtClean="0"/>
              <a:t>microarray </a:t>
            </a:r>
            <a:r>
              <a:rPr lang="en-US" dirty="0"/>
              <a:t>platforms used in the studies differ—</a:t>
            </a:r>
            <a:r>
              <a:rPr lang="en-US" dirty="0" err="1"/>
              <a:t>Affymetrix</a:t>
            </a:r>
            <a:r>
              <a:rPr lang="en-US" dirty="0"/>
              <a:t> and Agilent. </a:t>
            </a:r>
            <a:endParaRPr lang="en-US" dirty="0" smtClean="0"/>
          </a:p>
          <a:p>
            <a:endParaRPr lang="en-US" dirty="0"/>
          </a:p>
          <a:p>
            <a:r>
              <a:rPr lang="en-US" dirty="0" smtClean="0"/>
              <a:t>Of </a:t>
            </a:r>
            <a:r>
              <a:rPr lang="en-US" dirty="0"/>
              <a:t>the 70 genes in the study by </a:t>
            </a:r>
            <a:r>
              <a:rPr lang="en-US" dirty="0" err="1"/>
              <a:t>van't</a:t>
            </a:r>
            <a:r>
              <a:rPr lang="en-US" dirty="0"/>
              <a:t> Veer and co-workers</a:t>
            </a:r>
            <a:r>
              <a:rPr lang="en-US" dirty="0" smtClean="0"/>
              <a:t>, </a:t>
            </a:r>
            <a:r>
              <a:rPr lang="en-US" dirty="0"/>
              <a:t>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endParaRPr lang="en-US" dirty="0" smtClean="0"/>
          </a:p>
          <a:p>
            <a:endParaRPr lang="en-US" dirty="0"/>
          </a:p>
          <a:p>
            <a:r>
              <a:rPr lang="en-US" dirty="0" smtClean="0"/>
              <a:t>Despite </a:t>
            </a:r>
            <a:r>
              <a:rPr lang="en-US" dirty="0"/>
              <a:t>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r>
              <a:rPr lang="en-US" dirty="0" smtClean="0"/>
              <a:t>.</a:t>
            </a:r>
          </a:p>
          <a:p>
            <a:endParaRPr lang="en-US" dirty="0"/>
          </a:p>
          <a:p>
            <a:r>
              <a:rPr lang="en-US" dirty="0" smtClean="0"/>
              <a:t>From:  Gene</a:t>
            </a:r>
            <a:r>
              <a:rPr lang="en-US" dirty="0"/>
              <a:t>-expression profiles to predict distant metastasis of lymph-node-negative primary breast </a:t>
            </a:r>
            <a:r>
              <a:rPr lang="en-US" dirty="0" smtClean="0"/>
              <a:t>cancer, </a:t>
            </a:r>
            <a:r>
              <a:rPr lang="en-US" dirty="0" err="1" smtClean="0"/>
              <a:t>Yixin</a:t>
            </a:r>
            <a:r>
              <a:rPr lang="en-US" dirty="0" smtClean="0"/>
              <a:t> Wang et al, </a:t>
            </a:r>
            <a:r>
              <a:rPr lang="en-US" dirty="0"/>
              <a:t>The </a:t>
            </a:r>
            <a:r>
              <a:rPr lang="en-US" dirty="0" smtClean="0"/>
              <a:t>Lancet, Volume </a:t>
            </a:r>
            <a:r>
              <a:rPr lang="en-US" dirty="0"/>
              <a:t>365, Issue 9460, 19–25 February 2005, Pages 671–679</a:t>
            </a:r>
          </a:p>
          <a:p>
            <a:endParaRPr lang="en-US" dirty="0"/>
          </a:p>
        </p:txBody>
      </p:sp>
    </p:spTree>
    <p:extLst>
      <p:ext uri="{BB962C8B-B14F-4D97-AF65-F5344CB8AC3E}">
        <p14:creationId xmlns:p14="http://schemas.microsoft.com/office/powerpoint/2010/main" val="39011620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smtClean="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endParaRPr lang="en-US" sz="1400"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6144400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smtClean="0"/>
              <a:t>Identifying subtypes of cancer in a consistent manner is a challenge in the field since sub-populations can be small and their relationships complex</a:t>
            </a:r>
          </a:p>
          <a:p>
            <a:endParaRPr lang="en-US" sz="2200" dirty="0"/>
          </a:p>
          <a:p>
            <a:r>
              <a:rPr lang="en-US" sz="2200" dirty="0" smtClean="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smtClean="0"/>
              <a:t>But , there are still sub-groups of high ESR1 that do not respond well to therapy. </a:t>
            </a:r>
          </a:p>
          <a:p>
            <a:endParaRPr lang="en-US" sz="2200" dirty="0"/>
          </a:p>
          <a:p>
            <a:r>
              <a:rPr lang="en-US" sz="2200" dirty="0"/>
              <a:t>L</a:t>
            </a:r>
            <a:r>
              <a:rPr lang="en-US" sz="2200" dirty="0" smtClean="0"/>
              <a:t>ow ESR1 levels are strongly correlated with poor prognosis </a:t>
            </a:r>
          </a:p>
          <a:p>
            <a:pPr marL="285750" indent="-285750">
              <a:buFont typeface="Arial"/>
              <a:buChar char="•"/>
            </a:pPr>
            <a:r>
              <a:rPr lang="en-US" sz="2200" dirty="0" smtClean="0"/>
              <a:t>But there are patients with low ESR1 levels but high survival rates</a:t>
            </a:r>
          </a:p>
          <a:p>
            <a:endParaRPr lang="en-US" sz="2200" dirty="0" smtClean="0"/>
          </a:p>
          <a:p>
            <a:r>
              <a:rPr lang="en-US" sz="2200" dirty="0"/>
              <a:t>M</a:t>
            </a:r>
            <a:r>
              <a:rPr lang="en-US" sz="2200" dirty="0" smtClean="0"/>
              <a:t>any molecular sub-groups have been identified, </a:t>
            </a:r>
          </a:p>
          <a:p>
            <a:pPr marL="285750" indent="-285750">
              <a:buFont typeface="Arial"/>
              <a:buChar char="•"/>
            </a:pPr>
            <a:r>
              <a:rPr lang="en-US" sz="2200" dirty="0" smtClean="0"/>
              <a:t>But often difficult to identify the same sub-group in a broader setting, where data sets are generated on different platforms, on different sets of patients and at a different times, because of the noise and complexity in the data.</a:t>
            </a:r>
          </a:p>
          <a:p>
            <a:endParaRPr lang="en-US" dirty="0" smtClean="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1043942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smtClean="0"/>
              <a:t>Highlighted in red are the </a:t>
            </a:r>
            <a:r>
              <a:rPr lang="en-US" dirty="0" err="1" smtClean="0"/>
              <a:t>lowERNS</a:t>
            </a:r>
            <a:r>
              <a:rPr lang="en-US" dirty="0" smtClean="0"/>
              <a:t> (top panel) and the </a:t>
            </a:r>
            <a:r>
              <a:rPr lang="en-US" dirty="0" err="1" smtClean="0"/>
              <a:t>lowERHS</a:t>
            </a:r>
            <a:r>
              <a:rPr lang="en-US" dirty="0" smtClean="0"/>
              <a:t> (bottom panel) patient sub-groups.</a:t>
            </a:r>
            <a:endParaRPr lang="en-US" dirty="0"/>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Tree>
    <p:extLst>
      <p:ext uri="{BB962C8B-B14F-4D97-AF65-F5344CB8AC3E}">
        <p14:creationId xmlns:p14="http://schemas.microsoft.com/office/powerpoint/2010/main" val="23236924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Clustering vs.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236555"/>
            <a:ext cx="7804800" cy="237768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41719567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smtClean="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smtClean="0"/>
              <a:t>Only need to cover the data points.</a:t>
            </a:r>
          </a:p>
        </p:txBody>
      </p:sp>
    </p:spTree>
    <p:extLst>
      <p:ext uri="{BB962C8B-B14F-4D97-AF65-F5344CB8AC3E}">
        <p14:creationId xmlns:p14="http://schemas.microsoft.com/office/powerpoint/2010/main" val="340899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smtClean="0"/>
              <a:t>http://</a:t>
            </a:r>
            <a:r>
              <a:rPr lang="en-US" dirty="0" err="1" smtClean="0"/>
              <a:t>www.pnas.org</a:t>
            </a:r>
            <a:r>
              <a:rPr lang="en-US" dirty="0" smtClean="0"/>
              <a:t>/content/early/2011/04/07/1102826108</a:t>
            </a:r>
            <a:endParaRPr lang="en-US" dirty="0"/>
          </a:p>
        </p:txBody>
      </p:sp>
    </p:spTree>
    <p:extLst>
      <p:ext uri="{BB962C8B-B14F-4D97-AF65-F5344CB8AC3E}">
        <p14:creationId xmlns:p14="http://schemas.microsoft.com/office/powerpoint/2010/main" val="2557266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955159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smtClean="0">
                <a:latin typeface="Arial" charset="0"/>
                <a:cs typeface="msgothic" charset="0"/>
              </a:rPr>
              <a:t>PAD analysis of the NKI data. The output has three progression arms, because </a:t>
            </a:r>
            <a:r>
              <a:rPr lang="en-GB" sz="1400" dirty="0" err="1" smtClean="0">
                <a:latin typeface="Arial" charset="0"/>
                <a:cs typeface="msgothic" charset="0"/>
              </a:rPr>
              <a:t>tumors</a:t>
            </a:r>
            <a:r>
              <a:rPr lang="en-GB" sz="1400" dirty="0" smtClean="0">
                <a:latin typeface="Arial" charset="0"/>
                <a:cs typeface="msgothic" charset="0"/>
              </a:rPr>
              <a:t> (data points) are ordered by the magnitude of deviation from normal (the HSM). Each bin is </a:t>
            </a:r>
            <a:r>
              <a:rPr lang="en-GB" sz="1400" dirty="0" err="1" smtClean="0">
                <a:latin typeface="Arial" charset="0"/>
                <a:cs typeface="msgothic" charset="0"/>
              </a:rPr>
              <a:t>colored</a:t>
            </a:r>
            <a:r>
              <a:rPr lang="en-GB" sz="1400" dirty="0" smtClean="0">
                <a:latin typeface="Arial" charset="0"/>
                <a:cs typeface="msgothic" charset="0"/>
              </a:rPr>
              <a:t> by the mean of the filter map on the points. Blue bins contain </a:t>
            </a:r>
            <a:r>
              <a:rPr lang="en-GB" sz="1400" dirty="0" err="1" smtClean="0">
                <a:latin typeface="Arial" charset="0"/>
                <a:cs typeface="msgothic" charset="0"/>
              </a:rPr>
              <a:t>tumors</a:t>
            </a:r>
            <a:r>
              <a:rPr lang="en-GB" sz="1400" dirty="0" smtClean="0">
                <a:latin typeface="Arial" charset="0"/>
                <a:cs typeface="msgothic" charset="0"/>
              </a:rPr>
              <a:t> whose total deviation from HSM is small (normal and Normal-like </a:t>
            </a:r>
            <a:r>
              <a:rPr lang="en-GB" sz="1400" dirty="0" err="1" smtClean="0">
                <a:latin typeface="Arial" charset="0"/>
                <a:cs typeface="msgothic" charset="0"/>
              </a:rPr>
              <a:t>tumors</a:t>
            </a:r>
            <a:r>
              <a:rPr lang="en-GB" sz="1400" dirty="0" smtClean="0">
                <a:latin typeface="Arial" charset="0"/>
                <a:cs typeface="msgothic" charset="0"/>
              </a:rPr>
              <a:t>). Red bins contain </a:t>
            </a:r>
            <a:r>
              <a:rPr lang="en-GB" sz="1400" dirty="0" err="1" smtClean="0">
                <a:latin typeface="Arial" charset="0"/>
                <a:cs typeface="msgothic" charset="0"/>
              </a:rPr>
              <a:t>tumors</a:t>
            </a:r>
            <a:r>
              <a:rPr lang="en-GB" sz="1400" dirty="0" smtClean="0">
                <a:latin typeface="Arial" charset="0"/>
                <a:cs typeface="msgothic" charset="0"/>
              </a:rPr>
              <a:t> whose deviation from HSM is large. </a:t>
            </a:r>
            <a:r>
              <a:rPr lang="en-GB" sz="1400" dirty="0" smtClean="0">
                <a:solidFill>
                  <a:srgbClr val="0000FF"/>
                </a:solidFill>
                <a:latin typeface="Arial" charset="0"/>
                <a:cs typeface="msgothic" charset="0"/>
              </a:rPr>
              <a:t>The image of f was subdivided into 15 intervals with 80% overlap</a:t>
            </a:r>
            <a:r>
              <a:rPr lang="en-GB" sz="1400" dirty="0" smtClean="0">
                <a:latin typeface="Arial" charset="0"/>
                <a:cs typeface="msgothic" charset="0"/>
              </a:rPr>
              <a:t>. All bins are seen (outliers included). Regions of sparse data show branching. Several bins are disconnected from the main graph. The ER− arm consists mostly of Basal </a:t>
            </a:r>
            <a:r>
              <a:rPr lang="en-GB" sz="1400" dirty="0" err="1" smtClean="0">
                <a:latin typeface="Arial" charset="0"/>
                <a:cs typeface="msgothic" charset="0"/>
              </a:rPr>
              <a:t>tumors</a:t>
            </a:r>
            <a:r>
              <a:rPr lang="en-GB" sz="1400" dirty="0" smtClean="0">
                <a:latin typeface="Arial" charset="0"/>
                <a:cs typeface="msgothic" charset="0"/>
              </a:rPr>
              <a:t>. The c-MYB+ group was chosen within the ER arm as the tightest subset, between the two sparse regions.</a:t>
            </a:r>
            <a:endParaRPr lang="en-GB" sz="1400" dirty="0">
              <a:latin typeface="Arial" charset="0"/>
              <a:cs typeface="msgothic" charset="0"/>
            </a:endParaRPr>
          </a:p>
        </p:txBody>
      </p:sp>
    </p:spTree>
    <p:extLst>
      <p:ext uri="{BB962C8B-B14F-4D97-AF65-F5344CB8AC3E}">
        <p14:creationId xmlns:p14="http://schemas.microsoft.com/office/powerpoint/2010/main" val="911298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568" y="80299"/>
            <a:ext cx="6204236" cy="383855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p:nvPr/>
        </p:nvSpPr>
        <p:spPr>
          <a:xfrm>
            <a:off x="191356" y="3918858"/>
            <a:ext cx="9022225" cy="2862323"/>
          </a:xfrm>
          <a:prstGeom prst="rect">
            <a:avLst/>
          </a:prstGeom>
        </p:spPr>
        <p:txBody>
          <a:bodyPr wrap="square">
            <a:spAutoFit/>
          </a:bodyPr>
          <a:lstStyle/>
          <a:p>
            <a:endParaRPr lang="en-US" dirty="0"/>
          </a:p>
          <a:p>
            <a:r>
              <a:rPr lang="en-US" dirty="0" smtClean="0"/>
              <a:t>Normal tissue samples all fall in the same bin together with 15 additional ER+ tumors. </a:t>
            </a:r>
          </a:p>
          <a:p>
            <a:r>
              <a:rPr lang="en-US" dirty="0"/>
              <a:t> </a:t>
            </a:r>
            <a:r>
              <a:rPr lang="en-US" dirty="0" smtClean="0"/>
              <a:t>    The known group of her2+ tumors is not yet visible, owing to the well-understood problem that only a small number of genes (on 17q) identify it, making them mathematically less visible, despite the fact that the small number of coordinates (17q genes) are biologically important. </a:t>
            </a:r>
          </a:p>
          <a:p>
            <a:endParaRPr lang="en-US" dirty="0"/>
          </a:p>
          <a:p>
            <a:r>
              <a:rPr lang="en-US" dirty="0" smtClean="0"/>
              <a:t>A long tumor sequence on the graph, the ER+ sequence showing large deviation from normal, is visible, as defined by the filter. This tumor sequence also consists of ER+ tumors, but unlike the first (blue) group of tumors, these are distinct from normal tissue in that the value of the filter function—the </a:t>
            </a:r>
            <a:r>
              <a:rPr lang="en-US" dirty="0" err="1" smtClean="0"/>
              <a:t>Lp</a:t>
            </a:r>
            <a:r>
              <a:rPr lang="en-US" dirty="0" smtClean="0"/>
              <a:t> magnitudes of the tumor vectors  in these bins—is very large. </a:t>
            </a:r>
            <a:endParaRPr lang="en-US" dirty="0"/>
          </a:p>
        </p:txBody>
      </p:sp>
      <p:sp>
        <p:nvSpPr>
          <p:cNvPr id="4" name="Rectangle 3"/>
          <p:cNvSpPr/>
          <p:nvPr/>
        </p:nvSpPr>
        <p:spPr>
          <a:xfrm>
            <a:off x="5678305" y="63022"/>
            <a:ext cx="3343920" cy="1754327"/>
          </a:xfrm>
          <a:prstGeom prst="rect">
            <a:avLst/>
          </a:prstGeom>
        </p:spPr>
        <p:txBody>
          <a:bodyPr wrap="square">
            <a:spAutoFit/>
          </a:bodyPr>
          <a:lstStyle/>
          <a:p>
            <a:r>
              <a:rPr lang="en-US" dirty="0" smtClean="0"/>
              <a:t> Basal tumors occupy most of the bins in the tumor sequence denoted as ER− sequence. They are immediately visible and stand out with large value (red) in the filter function</a:t>
            </a:r>
          </a:p>
        </p:txBody>
      </p:sp>
    </p:spTree>
    <p:extLst>
      <p:ext uri="{BB962C8B-B14F-4D97-AF65-F5344CB8AC3E}">
        <p14:creationId xmlns:p14="http://schemas.microsoft.com/office/powerpoint/2010/main" val="2891553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5052" y="0"/>
            <a:ext cx="6969760" cy="6858000"/>
          </a:xfrm>
          <a:prstGeom prst="rect">
            <a:avLst/>
          </a:prstGeom>
        </p:spPr>
      </p:pic>
      <p:sp>
        <p:nvSpPr>
          <p:cNvPr id="3" name="Rectangle 2"/>
          <p:cNvSpPr/>
          <p:nvPr/>
        </p:nvSpPr>
        <p:spPr>
          <a:xfrm>
            <a:off x="41863" y="77814"/>
            <a:ext cx="2567602" cy="6601804"/>
          </a:xfrm>
          <a:prstGeom prst="rect">
            <a:avLst/>
          </a:prstGeom>
        </p:spPr>
        <p:txBody>
          <a:bodyPr wrap="square">
            <a:spAutoFit/>
          </a:bodyPr>
          <a:lstStyle/>
          <a:p>
            <a:r>
              <a:rPr lang="en-US" sz="900" dirty="0" smtClean="0"/>
              <a:t>Fig. S4. Comparison between cluster analysis and PAD. Speciﬁcally, PAD consists of two major steps: the ﬁrst step, DSGA, deﬁnes a transformation of the original data to detect extent of deviation from normal. It also provides a means to threshold genes so that only genes that deviate signiﬁcantly from normal are retained. The second step, Mapper, involves detecting the shape of the data points in space. Cluster analysis is a different method to detect the shape of the data in space. This ﬁgure shows the difference between using cluster analysis as opposed to using </a:t>
            </a:r>
            <a:r>
              <a:rPr lang="en-US" sz="900" dirty="0" err="1" smtClean="0"/>
              <a:t>Mapperto</a:t>
            </a:r>
            <a:r>
              <a:rPr lang="en-US" sz="900" dirty="0" smtClean="0"/>
              <a:t> detect the shape of the same data matrix. We</a:t>
            </a:r>
            <a:r>
              <a:rPr lang="en-US" sz="900" dirty="0"/>
              <a:t> </a:t>
            </a:r>
            <a:r>
              <a:rPr lang="en-US" sz="900" dirty="0" smtClean="0"/>
              <a:t>took the matrix whose columns are the disease components of the DSGA-transformed data, with only the 262 genes obtained by </a:t>
            </a:r>
            <a:r>
              <a:rPr lang="en-US" sz="900" dirty="0" err="1" smtClean="0"/>
              <a:t>thresholding</a:t>
            </a:r>
            <a:r>
              <a:rPr lang="en-US" sz="900" dirty="0" smtClean="0"/>
              <a:t> genes according to deviation from normal. This matrix was analyzed to detect its shape in space in two distinct ways: (</a:t>
            </a:r>
            <a:r>
              <a:rPr lang="en-US" sz="900" dirty="0" err="1" smtClean="0"/>
              <a:t>i</a:t>
            </a:r>
            <a:r>
              <a:rPr lang="en-US" sz="900" dirty="0" smtClean="0"/>
              <a:t>) it was clustered with associated </a:t>
            </a:r>
            <a:r>
              <a:rPr lang="en-US" sz="900" dirty="0" err="1" smtClean="0"/>
              <a:t>heatmap</a:t>
            </a:r>
            <a:r>
              <a:rPr lang="en-US" sz="900" dirty="0" smtClean="0"/>
              <a:t> and </a:t>
            </a:r>
            <a:r>
              <a:rPr lang="en-US" sz="900" dirty="0" err="1" smtClean="0"/>
              <a:t>dendrograms</a:t>
            </a:r>
            <a:r>
              <a:rPr lang="en-US" sz="900" dirty="0" smtClean="0"/>
              <a:t> shown, and (ii) it was processed with Mapper, with the output shown. The ER+ arm is magniﬁed, and the position of each tumor in each consecutive bin is shown relative to its placement in the clustering </a:t>
            </a:r>
            <a:r>
              <a:rPr lang="en-US" sz="900" dirty="0" err="1" smtClean="0"/>
              <a:t>dendrogram</a:t>
            </a:r>
            <a:r>
              <a:rPr lang="en-US" sz="900" dirty="0" smtClean="0"/>
              <a:t>. It is easily visible that whereas the c-MYB+ group of tumors are close to one another in the PAD output, they are scattered throughout the ER+ portion of the clustering diagrams. It is important to note that the same matrix was fed into the Mapper and the cluster analysis. The ﬁgure shows these outputs to be very distinct. The ﬁgure does not and cannot identify which output is identifying features that deserve to be noticed: cluster analysis did not identify the c-MYB+ group, but it is not clear, simply on the basis of this ﬁgure, that the group is a real feature rather than an artifact of Mapper. It is through subsequent analysis methods that we see that the c-MYB+ group is indeed both mathematically and biologically distinct. Thus, the PAM analysis shows the group to be mathematically coherent and easily distinct, and functional exploration of the genes identiﬁed by SAM analysis, along with survival analysis of the group, show it to be a biologically coherent and meaningful group of tumors. This ﬁgure shows that the shape analysis provided by clustering is different from that provided by Mapper.</a:t>
            </a:r>
            <a:endParaRPr lang="en-US" sz="900" dirty="0"/>
          </a:p>
        </p:txBody>
      </p:sp>
    </p:spTree>
    <p:extLst>
      <p:ext uri="{BB962C8B-B14F-4D97-AF65-F5344CB8AC3E}">
        <p14:creationId xmlns:p14="http://schemas.microsoft.com/office/powerpoint/2010/main" val="13732054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7700"/>
            <a:ext cx="9144000" cy="5560676"/>
          </a:xfrm>
          <a:prstGeom prst="rect">
            <a:avLst/>
          </a:prstGeom>
        </p:spPr>
      </p:pic>
    </p:spTree>
    <p:extLst>
      <p:ext uri="{BB962C8B-B14F-4D97-AF65-F5344CB8AC3E}">
        <p14:creationId xmlns:p14="http://schemas.microsoft.com/office/powerpoint/2010/main" val="2058594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564" y="635737"/>
            <a:ext cx="8430202" cy="3416320"/>
          </a:xfrm>
          <a:prstGeom prst="rect">
            <a:avLst/>
          </a:prstGeom>
        </p:spPr>
        <p:txBody>
          <a:bodyPr wrap="square">
            <a:spAutoFit/>
          </a:bodyPr>
          <a:lstStyle/>
          <a:p>
            <a:r>
              <a:rPr lang="en-US" sz="2400" dirty="0" smtClean="0"/>
              <a:t>Mapper is able to find long gradual progressions.</a:t>
            </a:r>
          </a:p>
          <a:p>
            <a:endParaRPr lang="en-US" sz="2400" dirty="0"/>
          </a:p>
          <a:p>
            <a:r>
              <a:rPr lang="en-US" sz="2400" dirty="0" smtClean="0"/>
              <a:t>Can use different filters or combine filter</a:t>
            </a:r>
          </a:p>
          <a:p>
            <a:pPr marL="342900" indent="-342900">
              <a:buFont typeface="Arial"/>
              <a:buChar char="•"/>
            </a:pPr>
            <a:r>
              <a:rPr lang="en-US" sz="2400" dirty="0" smtClean="0"/>
              <a:t>e.g. – just use over-expression and omit under-expression and vice versa</a:t>
            </a:r>
          </a:p>
          <a:p>
            <a:pPr marL="1257300" lvl="2" indent="-342900">
              <a:buFont typeface="Arial"/>
              <a:buChar char="•"/>
            </a:pPr>
            <a:r>
              <a:rPr lang="en-US" sz="2400" dirty="0" smtClean="0"/>
              <a:t>but probably not biologically relevant choice</a:t>
            </a:r>
            <a:endParaRPr lang="en-US" sz="2400" dirty="0"/>
          </a:p>
          <a:p>
            <a:pPr marL="0" lvl="2"/>
            <a:endParaRPr lang="en-US" sz="2400" dirty="0"/>
          </a:p>
          <a:p>
            <a:pPr marL="0" lvl="2"/>
            <a:r>
              <a:rPr lang="en-US" sz="2400" dirty="0"/>
              <a:t>T</a:t>
            </a:r>
            <a:r>
              <a:rPr lang="en-US" sz="2400" dirty="0" smtClean="0"/>
              <a:t>he central problem of robustness of output can be addressed in a rigorous manner, using the concept of persistence </a:t>
            </a:r>
            <a:endParaRPr lang="en-US" sz="2400" dirty="0"/>
          </a:p>
        </p:txBody>
      </p:sp>
    </p:spTree>
    <p:extLst>
      <p:ext uri="{BB962C8B-B14F-4D97-AF65-F5344CB8AC3E}">
        <p14:creationId xmlns:p14="http://schemas.microsoft.com/office/powerpoint/2010/main" val="1218130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7375"/>
            <a:ext cx="9144000" cy="6088862"/>
          </a:xfrm>
          <a:prstGeom prst="rect">
            <a:avLst/>
          </a:prstGeom>
        </p:spPr>
      </p:pic>
      <p:sp>
        <p:nvSpPr>
          <p:cNvPr id="5" name="Rectangle 4"/>
          <p:cNvSpPr/>
          <p:nvPr/>
        </p:nvSpPr>
        <p:spPr>
          <a:xfrm>
            <a:off x="1476087" y="6488346"/>
            <a:ext cx="5762913" cy="369332"/>
          </a:xfrm>
          <a:prstGeom prst="rect">
            <a:avLst/>
          </a:prstGeom>
          <a:solidFill>
            <a:srgbClr val="FDEADA"/>
          </a:solidFill>
        </p:spPr>
        <p:txBody>
          <a:bodyPr wrap="square">
            <a:spAutoFit/>
          </a:bodyPr>
          <a:lstStyle/>
          <a:p>
            <a:r>
              <a:rPr lang="en-US" dirty="0">
                <a:hlinkClick r:id="rId3"/>
              </a:rPr>
              <a:t>http://diglib.eg.org/handle/10.2312/SPBG.SPBG07.091-</a:t>
            </a:r>
            <a:r>
              <a:rPr lang="en-US" dirty="0" smtClean="0">
                <a:hlinkClick r:id="rId3"/>
              </a:rPr>
              <a:t>100</a:t>
            </a:r>
            <a:r>
              <a:rPr lang="en-US" dirty="0" smtClean="0"/>
              <a:t> </a:t>
            </a:r>
            <a:endParaRPr lang="en-US" dirty="0"/>
          </a:p>
        </p:txBody>
      </p:sp>
      <p:sp>
        <p:nvSpPr>
          <p:cNvPr id="6" name="Rectangle 5"/>
          <p:cNvSpPr/>
          <p:nvPr/>
        </p:nvSpPr>
        <p:spPr>
          <a:xfrm>
            <a:off x="1" y="30368"/>
            <a:ext cx="9144000" cy="646331"/>
          </a:xfrm>
          <a:prstGeom prst="rect">
            <a:avLst/>
          </a:prstGeom>
          <a:solidFill>
            <a:schemeClr val="accent6">
              <a:lumMod val="20000"/>
              <a:lumOff val="80000"/>
            </a:schemeClr>
          </a:solidFill>
        </p:spPr>
        <p:txBody>
          <a:bodyPr wrap="square">
            <a:spAutoFit/>
          </a:bodyPr>
          <a:lstStyle/>
          <a:p>
            <a:r>
              <a:rPr lang="en-US" dirty="0"/>
              <a:t>Topological Methods for the Analysis of High Dimensional Data Sets and 3D Object Recognition</a:t>
            </a:r>
          </a:p>
          <a:p>
            <a:r>
              <a:rPr lang="en-US" dirty="0"/>
              <a:t>Singh, </a:t>
            </a:r>
            <a:r>
              <a:rPr lang="en-US" dirty="0" err="1"/>
              <a:t>Gurjeet</a:t>
            </a:r>
            <a:r>
              <a:rPr lang="en-US" dirty="0"/>
              <a:t>; </a:t>
            </a:r>
            <a:r>
              <a:rPr lang="en-US" dirty="0" err="1"/>
              <a:t>Memoli</a:t>
            </a:r>
            <a:r>
              <a:rPr lang="en-US" dirty="0"/>
              <a:t>, </a:t>
            </a:r>
            <a:r>
              <a:rPr lang="en-US" dirty="0" err="1"/>
              <a:t>Facundo</a:t>
            </a:r>
            <a:r>
              <a:rPr lang="en-US" dirty="0"/>
              <a:t>; </a:t>
            </a:r>
            <a:r>
              <a:rPr lang="en-US" dirty="0" err="1"/>
              <a:t>Carlsson</a:t>
            </a:r>
            <a:r>
              <a:rPr lang="en-US" dirty="0"/>
              <a:t>, Gunnar</a:t>
            </a:r>
          </a:p>
        </p:txBody>
      </p:sp>
    </p:spTree>
    <p:extLst>
      <p:ext uri="{BB962C8B-B14F-4D97-AF65-F5344CB8AC3E}">
        <p14:creationId xmlns:p14="http://schemas.microsoft.com/office/powerpoint/2010/main" val="5980918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040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564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28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49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23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2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smtClean="0"/>
              <a:t>http://</a:t>
            </a:r>
            <a:r>
              <a:rPr lang="en-US" sz="2200" dirty="0" err="1" smtClean="0"/>
              <a:t>www.nature.com</a:t>
            </a:r>
            <a:r>
              <a:rPr lang="en-US" sz="2200" dirty="0" smtClean="0"/>
              <a:t>/</a:t>
            </a:r>
            <a:r>
              <a:rPr lang="en-US" sz="2200" dirty="0" err="1" smtClean="0"/>
              <a:t>srep</a:t>
            </a:r>
            <a:r>
              <a:rPr lang="en-US" sz="2200" dirty="0" smtClean="0"/>
              <a:t>/2013/130207/srep01236/full/srep01236.html</a:t>
            </a:r>
            <a:endParaRPr lang="en-US" sz="2200" dirty="0"/>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smtClean="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2201964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smtClean="0">
                <a:solidFill>
                  <a:srgbClr val="008000"/>
                </a:solidFill>
              </a:rPr>
              <a:t>Application 3 (in paper):  Basketball</a:t>
            </a:r>
          </a:p>
          <a:p>
            <a:endParaRPr lang="en-US" sz="1200" dirty="0"/>
          </a:p>
          <a:p>
            <a:r>
              <a:rPr lang="en-US" sz="3200" dirty="0" smtClean="0">
                <a:solidFill>
                  <a:srgbClr val="0000FF"/>
                </a:solidFill>
              </a:rPr>
              <a:t>Data:  </a:t>
            </a:r>
            <a:r>
              <a:rPr lang="en-US" sz="3200" dirty="0" smtClean="0"/>
              <a:t>rates </a:t>
            </a:r>
            <a:r>
              <a:rPr lang="en-US" sz="3200" dirty="0"/>
              <a:t>(per minute played) of rebounds, assists, turnovers, steals, blocked shots, personal fouls, and points </a:t>
            </a:r>
            <a:r>
              <a:rPr lang="en-US" sz="3200" dirty="0" smtClean="0"/>
              <a:t>scored for 452 players.</a:t>
            </a:r>
          </a:p>
          <a:p>
            <a:endParaRPr lang="en-US" sz="2000" dirty="0" smtClean="0">
              <a:sym typeface="Wingdings"/>
            </a:endParaRPr>
          </a:p>
          <a:p>
            <a:r>
              <a:rPr lang="en-US" sz="3200" dirty="0" smtClean="0">
                <a:sym typeface="Wingdings"/>
              </a:rPr>
              <a:t>                   </a:t>
            </a:r>
            <a:r>
              <a:rPr lang="en-US" sz="3200" dirty="0" smtClean="0"/>
              <a:t>Input:  452 points in </a:t>
            </a:r>
            <a:r>
              <a:rPr lang="en-US" sz="3200" b="1" dirty="0" smtClean="0"/>
              <a:t>R</a:t>
            </a:r>
            <a:r>
              <a:rPr lang="en-US" sz="3200" baseline="30000" dirty="0" smtClean="0"/>
              <a:t>7</a:t>
            </a:r>
          </a:p>
          <a:p>
            <a:endParaRPr lang="en-US" sz="2000" baseline="30000" dirty="0"/>
          </a:p>
          <a:p>
            <a:r>
              <a:rPr lang="en-US" sz="3200" dirty="0" smtClean="0"/>
              <a:t>For each player, we have a vector</a:t>
            </a:r>
            <a:endParaRPr lang="en-US" sz="2000" dirty="0" smtClean="0"/>
          </a:p>
          <a:p>
            <a:endParaRPr lang="en-US" sz="6000" dirty="0" smtClean="0"/>
          </a:p>
          <a:p>
            <a:r>
              <a:rPr lang="en-US" sz="3200" dirty="0"/>
              <a:t> </a:t>
            </a:r>
            <a:r>
              <a:rPr lang="en-US" sz="3200" dirty="0" smtClean="0"/>
              <a:t>                       =  (r, a, t, s, b, f, p)   in  </a:t>
            </a:r>
            <a:r>
              <a:rPr lang="en-US" sz="3200" b="1" dirty="0" smtClean="0"/>
              <a:t>R</a:t>
            </a:r>
            <a:r>
              <a:rPr lang="en-US" sz="3200" baseline="30000" dirty="0" smtClean="0"/>
              <a:t>7</a:t>
            </a:r>
            <a:endParaRPr lang="en-US" sz="3200" baseline="30000" dirty="0"/>
          </a:p>
          <a:p>
            <a:endParaRPr lang="en-US" sz="1200" dirty="0" smtClean="0">
              <a:solidFill>
                <a:srgbClr val="0000FF"/>
              </a:solidFill>
            </a:endParaRPr>
          </a:p>
          <a:p>
            <a:r>
              <a:rPr lang="en-US" sz="3200" dirty="0" smtClean="0">
                <a:solidFill>
                  <a:srgbClr val="0000FF"/>
                </a:solidFill>
              </a:rPr>
              <a:t>Distance</a:t>
            </a:r>
            <a:r>
              <a:rPr lang="en-US" sz="3200" dirty="0">
                <a:solidFill>
                  <a:srgbClr val="0000FF"/>
                </a:solidFill>
              </a:rPr>
              <a:t>: </a:t>
            </a:r>
            <a:r>
              <a:rPr lang="en-US" sz="3200" dirty="0"/>
              <a:t>variance normalized </a:t>
            </a:r>
            <a:r>
              <a:rPr lang="en-US" sz="3200" dirty="0" smtClean="0"/>
              <a:t>Euclidean distance.</a:t>
            </a:r>
          </a:p>
          <a:p>
            <a:r>
              <a:rPr lang="en-US" sz="3200" dirty="0" smtClean="0">
                <a:solidFill>
                  <a:srgbClr val="0000FF"/>
                </a:solidFill>
              </a:rPr>
              <a:t>Clustering:  </a:t>
            </a:r>
            <a:r>
              <a:rPr lang="en-US" sz="3200" dirty="0" smtClean="0"/>
              <a:t>Single linkage. </a:t>
            </a:r>
            <a:endParaRPr lang="en-US" sz="3200" dirty="0"/>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smtClean="0"/>
                <a:t>(</a:t>
              </a:r>
              <a:r>
                <a:rPr lang="en-US" sz="2000" dirty="0" smtClean="0"/>
                <a:t>     min      ,    min </a:t>
              </a:r>
              <a:r>
                <a:rPr lang="en-US" sz="4800" dirty="0" smtClean="0"/>
                <a:t> </a:t>
              </a:r>
              <a:r>
                <a:rPr lang="en-US" sz="2000" dirty="0"/>
                <a:t>,     </a:t>
              </a:r>
              <a:r>
                <a:rPr lang="en-US" sz="2000" dirty="0" smtClean="0"/>
                <a:t>  min     ,   min  ,          min          ,           min         ,          min        </a:t>
              </a:r>
              <a:r>
                <a:rPr lang="en-US" sz="4800" dirty="0" smtClean="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smtClean="0"/>
                <a:t>rebounds   </a:t>
              </a:r>
              <a:r>
                <a:rPr lang="en-US" sz="2000" dirty="0"/>
                <a:t>assists   turnovers   steals   blocked shots   personal fouls   points </a:t>
              </a:r>
              <a:r>
                <a:rPr lang="en-US" sz="2000" dirty="0" smtClean="0"/>
                <a:t>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smtClean="0"/>
              <a:t>http://</a:t>
            </a:r>
            <a:r>
              <a:rPr lang="en-US" sz="1600" dirty="0" err="1" smtClean="0"/>
              <a:t>www.nature.com</a:t>
            </a:r>
            <a:r>
              <a:rPr lang="en-US" sz="1600" dirty="0" smtClean="0"/>
              <a:t>/</a:t>
            </a:r>
            <a:r>
              <a:rPr lang="en-US" sz="1600" dirty="0" err="1" smtClean="0"/>
              <a:t>srep</a:t>
            </a:r>
            <a:r>
              <a:rPr lang="en-US" sz="1600" dirty="0" smtClean="0"/>
              <a:t>/2013/130207/srep01236/full/srep01236.html</a:t>
            </a:r>
            <a:endParaRPr lang="en-US" sz="1600" dirty="0"/>
          </a:p>
        </p:txBody>
      </p:sp>
    </p:spTree>
    <p:extLst>
      <p:ext uri="{BB962C8B-B14F-4D97-AF65-F5344CB8AC3E}">
        <p14:creationId xmlns:p14="http://schemas.microsoft.com/office/powerpoint/2010/main" val="2212119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4711</Words>
  <Application>Microsoft Office PowerPoint</Application>
  <PresentationFormat>On-screen Show (4:3)</PresentationFormat>
  <Paragraphs>284</Paragraphs>
  <Slides>73</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ＭＳ Ｐゴシック</vt:lpstr>
      <vt:lpstr>Arial</vt:lpstr>
      <vt:lpstr>Calibri</vt:lpstr>
      <vt:lpstr>Calibri Light</vt:lpstr>
      <vt:lpstr>Gotham Narrow SSm A</vt:lpstr>
      <vt:lpstr>msgothic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Mapper Software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Darcy, Isabel K</dc:creator>
  <cp:lastModifiedBy>Darcy, Isabel K</cp:lastModifiedBy>
  <cp:revision>1</cp:revision>
  <dcterms:created xsi:type="dcterms:W3CDTF">2017-01-17T19:31:54Z</dcterms:created>
  <dcterms:modified xsi:type="dcterms:W3CDTF">2017-01-17T19:34:02Z</dcterms:modified>
</cp:coreProperties>
</file>