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2" autoAdjust="0"/>
    <p:restoredTop sz="94660"/>
  </p:normalViewPr>
  <p:slideViewPr>
    <p:cSldViewPr snapToGrid="0">
      <p:cViewPr varScale="1">
        <p:scale>
          <a:sx n="95" d="100"/>
          <a:sy n="95" d="100"/>
        </p:scale>
        <p:origin x="53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7731D-84E9-47B9-AD3C-3F4FA4569F2E}" type="datetimeFigureOut">
              <a:rPr lang="en-US" smtClean="0"/>
              <a:t>1/17/2017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D4CDF-6152-4732-BD2D-899251119960}" type="slidenum">
              <a:rPr lang="en-US" smtClean="0"/>
              <a:t>‹#›</a:t>
            </a:fld>
            <a:endParaRPr lang="en-US"/>
          </a:p>
        </p:txBody>
      </p:sp>
    </p:spTree>
    <p:extLst>
      <p:ext uri="{BB962C8B-B14F-4D97-AF65-F5344CB8AC3E}">
        <p14:creationId xmlns:p14="http://schemas.microsoft.com/office/powerpoint/2010/main" val="159025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a:t>
            </a:fld>
            <a:endParaRPr lang="en-US"/>
          </a:p>
        </p:txBody>
      </p:sp>
    </p:spTree>
    <p:extLst>
      <p:ext uri="{BB962C8B-B14F-4D97-AF65-F5344CB8AC3E}">
        <p14:creationId xmlns:p14="http://schemas.microsoft.com/office/powerpoint/2010/main" val="280701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creative.  Use ideas from pure and applied math (including stat) as well as area of application</a:t>
            </a:r>
          </a:p>
          <a:p>
            <a:r>
              <a:rPr lang="en-US" dirty="0" smtClean="0"/>
              <a:t>Missing data, noise</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13</a:t>
            </a:fld>
            <a:endParaRPr lang="en-US"/>
          </a:p>
        </p:txBody>
      </p:sp>
    </p:spTree>
    <p:extLst>
      <p:ext uri="{BB962C8B-B14F-4D97-AF65-F5344CB8AC3E}">
        <p14:creationId xmlns:p14="http://schemas.microsoft.com/office/powerpoint/2010/main" val="229392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distance</a:t>
            </a:r>
          </a:p>
          <a:p>
            <a:r>
              <a:rPr lang="en-US" dirty="0" smtClean="0"/>
              <a:t>Depends on what prop you want to explore</a:t>
            </a:r>
          </a:p>
          <a:p>
            <a:r>
              <a:rPr lang="en-US" dirty="0" smtClean="0"/>
              <a:t>Can also choose any co-domain</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16</a:t>
            </a:fld>
            <a:endParaRPr lang="en-US"/>
          </a:p>
        </p:txBody>
      </p:sp>
    </p:spTree>
    <p:extLst>
      <p:ext uri="{BB962C8B-B14F-4D97-AF65-F5344CB8AC3E}">
        <p14:creationId xmlns:p14="http://schemas.microsoft.com/office/powerpoint/2010/main" val="210559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covering Resolution  </a:t>
            </a:r>
            <a:r>
              <a:rPr lang="en-US" dirty="0" err="1" smtClean="0"/>
              <a:t>multiscale</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17</a:t>
            </a:fld>
            <a:endParaRPr lang="en-US"/>
          </a:p>
        </p:txBody>
      </p:sp>
    </p:spTree>
    <p:extLst>
      <p:ext uri="{BB962C8B-B14F-4D97-AF65-F5344CB8AC3E}">
        <p14:creationId xmlns:p14="http://schemas.microsoft.com/office/powerpoint/2010/main" val="69914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23</a:t>
            </a:fld>
            <a:endParaRPr lang="en-US"/>
          </a:p>
        </p:txBody>
      </p:sp>
    </p:spTree>
    <p:extLst>
      <p:ext uri="{BB962C8B-B14F-4D97-AF65-F5344CB8AC3E}">
        <p14:creationId xmlns:p14="http://schemas.microsoft.com/office/powerpoint/2010/main" val="116910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a:t>
            </a:r>
            <a:r>
              <a:rPr lang="en-US" baseline="0" dirty="0" smtClean="0"/>
              <a:t> how graphs drawn.   Note disconnected means not close  Don’t be mislead by graph drawing</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36</a:t>
            </a:fld>
            <a:endParaRPr lang="en-US"/>
          </a:p>
        </p:txBody>
      </p:sp>
    </p:spTree>
    <p:extLst>
      <p:ext uri="{BB962C8B-B14F-4D97-AF65-F5344CB8AC3E}">
        <p14:creationId xmlns:p14="http://schemas.microsoft.com/office/powerpoint/2010/main" val="2266075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00E098-197E-49E1-8038-21109994F1F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164092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0E098-197E-49E1-8038-21109994F1F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15386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0E098-197E-49E1-8038-21109994F1F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354775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0E098-197E-49E1-8038-21109994F1F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423902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0E098-197E-49E1-8038-21109994F1F6}"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288273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0E098-197E-49E1-8038-21109994F1F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343303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0E098-197E-49E1-8038-21109994F1F6}"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61030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0E098-197E-49E1-8038-21109994F1F6}"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121256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0E098-197E-49E1-8038-21109994F1F6}"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298023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0E098-197E-49E1-8038-21109994F1F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165601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0E098-197E-49E1-8038-21109994F1F6}"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A668-D183-4C7A-A39A-8110694805CB}" type="slidenum">
              <a:rPr lang="en-US" smtClean="0"/>
              <a:t>‹#›</a:t>
            </a:fld>
            <a:endParaRPr lang="en-US"/>
          </a:p>
        </p:txBody>
      </p:sp>
    </p:spTree>
    <p:extLst>
      <p:ext uri="{BB962C8B-B14F-4D97-AF65-F5344CB8AC3E}">
        <p14:creationId xmlns:p14="http://schemas.microsoft.com/office/powerpoint/2010/main" val="393201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0E098-197E-49E1-8038-21109994F1F6}" type="datetimeFigureOut">
              <a:rPr lang="en-US" smtClean="0"/>
              <a:t>1/17/2017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0A668-D183-4C7A-A39A-8110694805CB}" type="slidenum">
              <a:rPr lang="en-US" smtClean="0"/>
              <a:t>‹#›</a:t>
            </a:fld>
            <a:endParaRPr lang="en-US"/>
          </a:p>
        </p:txBody>
      </p:sp>
    </p:spTree>
    <p:extLst>
      <p:ext uri="{BB962C8B-B14F-4D97-AF65-F5344CB8AC3E}">
        <p14:creationId xmlns:p14="http://schemas.microsoft.com/office/powerpoint/2010/main" val="1875321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th.uiowa.edu/~idarc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xkcd.com/88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math.uiowa.edu/~idarcy/"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100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3274" y="242183"/>
            <a:ext cx="9144000" cy="4614412"/>
          </a:xfrm>
          <a:prstGeom prst="rect">
            <a:avLst/>
          </a:prstGeom>
        </p:spPr>
      </p:pic>
      <p:sp>
        <p:nvSpPr>
          <p:cNvPr id="5" name="TextBox 4"/>
          <p:cNvSpPr txBox="1"/>
          <p:nvPr/>
        </p:nvSpPr>
        <p:spPr>
          <a:xfrm>
            <a:off x="12053455" y="4502729"/>
            <a:ext cx="184666" cy="584776"/>
          </a:xfrm>
          <a:prstGeom prst="rect">
            <a:avLst/>
          </a:prstGeom>
          <a:noFill/>
        </p:spPr>
        <p:txBody>
          <a:bodyPr wrap="none" rtlCol="0">
            <a:spAutoFit/>
          </a:bodyPr>
          <a:lstStyle/>
          <a:p>
            <a:endParaRPr lang="en-US" sz="3200" dirty="0" smtClean="0"/>
          </a:p>
        </p:txBody>
      </p:sp>
      <p:sp>
        <p:nvSpPr>
          <p:cNvPr id="6" name="Rectangle 5"/>
          <p:cNvSpPr/>
          <p:nvPr/>
        </p:nvSpPr>
        <p:spPr>
          <a:xfrm>
            <a:off x="0" y="609953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3"/>
          <a:srcRect l="17416" t="6710" r="17316" b="74614"/>
          <a:stretch/>
        </p:blipFill>
        <p:spPr>
          <a:xfrm>
            <a:off x="173274" y="4678677"/>
            <a:ext cx="2066544" cy="1280160"/>
          </a:xfrm>
          <a:prstGeom prst="rect">
            <a:avLst/>
          </a:prstGeom>
        </p:spPr>
      </p:pic>
      <p:pic>
        <p:nvPicPr>
          <p:cNvPr id="8" name="Picture 7"/>
          <p:cNvPicPr>
            <a:picLocks noChangeAspect="1"/>
          </p:cNvPicPr>
          <p:nvPr/>
        </p:nvPicPr>
        <p:blipFill rotWithShape="1">
          <a:blip r:embed="rId3"/>
          <a:srcRect t="73341" b="-4022"/>
          <a:stretch/>
        </p:blipFill>
        <p:spPr>
          <a:xfrm>
            <a:off x="5902608" y="4267197"/>
            <a:ext cx="3166261" cy="2103120"/>
          </a:xfrm>
          <a:prstGeom prst="rect">
            <a:avLst/>
          </a:prstGeom>
        </p:spPr>
      </p:pic>
      <p:pic>
        <p:nvPicPr>
          <p:cNvPr id="9" name="Picture 8"/>
          <p:cNvPicPr>
            <a:picLocks noChangeAspect="1"/>
          </p:cNvPicPr>
          <p:nvPr/>
        </p:nvPicPr>
        <p:blipFill rotWithShape="1">
          <a:blip r:embed="rId3"/>
          <a:srcRect t="52669" b="32396"/>
          <a:stretch/>
        </p:blipFill>
        <p:spPr>
          <a:xfrm>
            <a:off x="2438967" y="4806693"/>
            <a:ext cx="3166261" cy="1024128"/>
          </a:xfrm>
          <a:prstGeom prst="rect">
            <a:avLst/>
          </a:prstGeom>
        </p:spPr>
      </p:pic>
    </p:spTree>
    <p:extLst>
      <p:ext uri="{BB962C8B-B14F-4D97-AF65-F5344CB8AC3E}">
        <p14:creationId xmlns:p14="http://schemas.microsoft.com/office/powerpoint/2010/main" val="334459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191" y="6562043"/>
            <a:ext cx="7586610"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2" name="Picture 1"/>
          <p:cNvPicPr>
            <a:picLocks noChangeAspect="1"/>
          </p:cNvPicPr>
          <p:nvPr/>
        </p:nvPicPr>
        <p:blipFill>
          <a:blip r:embed="rId2"/>
          <a:stretch>
            <a:fillRect/>
          </a:stretch>
        </p:blipFill>
        <p:spPr>
          <a:xfrm>
            <a:off x="293103" y="166300"/>
            <a:ext cx="3003550" cy="6505575"/>
          </a:xfrm>
          <a:prstGeom prst="rect">
            <a:avLst/>
          </a:prstGeom>
        </p:spPr>
      </p:pic>
      <p:sp>
        <p:nvSpPr>
          <p:cNvPr id="4" name="Rectangle 3"/>
          <p:cNvSpPr/>
          <p:nvPr/>
        </p:nvSpPr>
        <p:spPr>
          <a:xfrm>
            <a:off x="3447852" y="30238"/>
            <a:ext cx="5836012" cy="6580263"/>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a:p>
            <a:pPr>
              <a:lnSpc>
                <a:spcPct val="120000"/>
              </a:lnSpc>
            </a:pPr>
            <a:r>
              <a:rPr lang="en-US" sz="2800" dirty="0" smtClean="0"/>
              <a:t>B)  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Example: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endParaRPr lang="en-US" sz="2800" dirty="0"/>
          </a:p>
          <a:p>
            <a:pPr marL="342900" indent="-342900">
              <a:lnSpc>
                <a:spcPct val="120000"/>
              </a:lnSpc>
              <a:buAutoNum type="alphaUcParenR" startAt="3"/>
            </a:pPr>
            <a:r>
              <a:rPr lang="en-US" sz="2800" dirty="0" smtClean="0"/>
              <a:t> Put data into overlapping bins. </a:t>
            </a:r>
          </a:p>
          <a:p>
            <a:pPr>
              <a:lnSpc>
                <a:spcPct val="120000"/>
              </a:lnSpc>
            </a:pPr>
            <a:r>
              <a:rPr lang="en-US" sz="2800" dirty="0" smtClean="0"/>
              <a:t>       </a:t>
            </a:r>
            <a:r>
              <a:rPr lang="en-US" sz="2800" dirty="0" smtClean="0">
                <a:solidFill>
                  <a:srgbClr val="0000FF"/>
                </a:solidFill>
              </a:rPr>
              <a:t>Example:  f</a:t>
            </a:r>
            <a:r>
              <a:rPr lang="en-US" sz="2800" baseline="30000" dirty="0" smtClean="0">
                <a:solidFill>
                  <a:srgbClr val="0000FF"/>
                </a:solidFill>
              </a:rPr>
              <a:t>-1</a:t>
            </a:r>
            <a:r>
              <a:rPr lang="en-US" sz="2800" dirty="0" smtClean="0">
                <a:solidFill>
                  <a:srgbClr val="0000FF"/>
                </a:solidFill>
              </a:rPr>
              <a:t>(</a:t>
            </a:r>
            <a:r>
              <a:rPr lang="en-US" sz="2800" dirty="0" err="1" smtClean="0">
                <a:solidFill>
                  <a:srgbClr val="0000FF"/>
                </a:solidFill>
              </a:rPr>
              <a:t>a</a:t>
            </a:r>
            <a:r>
              <a:rPr lang="en-US" sz="2800" baseline="-25000" dirty="0" err="1" smtClean="0">
                <a:solidFill>
                  <a:srgbClr val="0000FF"/>
                </a:solidFill>
              </a:rPr>
              <a:t>i</a:t>
            </a:r>
            <a:r>
              <a:rPr lang="en-US" sz="2800" dirty="0" smtClean="0">
                <a:solidFill>
                  <a:srgbClr val="0000FF"/>
                </a:solidFill>
              </a:rPr>
              <a:t>, b</a:t>
            </a:r>
            <a:r>
              <a:rPr lang="en-US" sz="2800" baseline="-25000" dirty="0" smtClean="0">
                <a:solidFill>
                  <a:srgbClr val="0000FF"/>
                </a:solidFill>
              </a:rPr>
              <a:t>i</a:t>
            </a:r>
            <a:r>
              <a:rPr lang="en-US" sz="2800" dirty="0" smtClean="0">
                <a:solidFill>
                  <a:srgbClr val="0000FF"/>
                </a:solidFill>
              </a:rPr>
              <a:t>) </a:t>
            </a:r>
          </a:p>
          <a:p>
            <a:pPr>
              <a:lnSpc>
                <a:spcPct val="120000"/>
              </a:lnSpc>
            </a:pPr>
            <a:endParaRPr lang="en-US" sz="800" dirty="0" smtClean="0">
              <a:solidFill>
                <a:srgbClr val="0000FF"/>
              </a:solidFill>
            </a:endParaRPr>
          </a:p>
          <a:p>
            <a:pPr marL="514350" indent="-514350">
              <a:lnSpc>
                <a:spcPct val="120000"/>
              </a:lnSpc>
              <a:buAutoNum type="alphaUcParenR" startAt="4"/>
            </a:pPr>
            <a:r>
              <a:rPr lang="en-US" sz="2800" dirty="0" smtClean="0"/>
              <a:t>Cluster each bin &amp; create network.</a:t>
            </a:r>
          </a:p>
          <a:p>
            <a:pPr>
              <a:lnSpc>
                <a:spcPct val="120000"/>
              </a:lnSpc>
            </a:pPr>
            <a:r>
              <a:rPr lang="en-US" sz="2800" dirty="0"/>
              <a:t> </a:t>
            </a:r>
            <a:r>
              <a:rPr lang="en-US" sz="2800" dirty="0" smtClean="0"/>
              <a:t>      Vertex = a cluster of a bin.  </a:t>
            </a:r>
            <a:endParaRPr lang="en-US" sz="2800" dirty="0"/>
          </a:p>
          <a:p>
            <a:pPr>
              <a:lnSpc>
                <a:spcPct val="120000"/>
              </a:lnSpc>
            </a:pPr>
            <a:r>
              <a:rPr lang="en-US" sz="2800" dirty="0"/>
              <a:t> </a:t>
            </a:r>
            <a:r>
              <a:rPr lang="en-US" sz="2800" dirty="0" smtClean="0"/>
              <a:t>         Edge = nonempty intersection             </a:t>
            </a:r>
          </a:p>
          <a:p>
            <a:r>
              <a:rPr lang="en-US" sz="2800" dirty="0"/>
              <a:t> </a:t>
            </a:r>
            <a:r>
              <a:rPr lang="en-US" sz="2800" dirty="0" smtClean="0"/>
              <a:t>                                between clusters</a:t>
            </a:r>
            <a:endParaRPr lang="en-US" sz="2800" dirty="0"/>
          </a:p>
        </p:txBody>
      </p:sp>
    </p:spTree>
    <p:extLst>
      <p:ext uri="{BB962C8B-B14F-4D97-AF65-F5344CB8AC3E}">
        <p14:creationId xmlns:p14="http://schemas.microsoft.com/office/powerpoint/2010/main" val="3457392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26" y="17867"/>
            <a:ext cx="7713241" cy="6494085"/>
          </a:xfrm>
          <a:prstGeom prst="rect">
            <a:avLst/>
          </a:prstGeom>
          <a:noFill/>
        </p:spPr>
        <p:txBody>
          <a:bodyPr wrap="square" rtlCol="0">
            <a:spAutoFit/>
          </a:bodyPr>
          <a:lstStyle/>
          <a:p>
            <a:pPr algn="ctr"/>
            <a:r>
              <a:rPr lang="en-US" sz="9600" dirty="0" smtClean="0">
                <a:solidFill>
                  <a:srgbClr val="FF0000"/>
                </a:solidFill>
              </a:rPr>
              <a:t>Note: we made many, many choices</a:t>
            </a:r>
          </a:p>
          <a:p>
            <a:pPr algn="ctr"/>
            <a:endParaRPr lang="en-US" sz="3200" dirty="0">
              <a:solidFill>
                <a:srgbClr val="FF0000"/>
              </a:solidFill>
            </a:endParaRPr>
          </a:p>
          <a:p>
            <a:pPr algn="ctr"/>
            <a:r>
              <a:rPr lang="en-US" sz="3200" dirty="0" smtClean="0">
                <a:solidFill>
                  <a:srgbClr val="000000"/>
                </a:solidFill>
              </a:rPr>
              <a:t>It helps to know what you are doing when you make choices, so collaborating with others is highly recommended.</a:t>
            </a:r>
          </a:p>
        </p:txBody>
      </p:sp>
    </p:spTree>
    <p:extLst>
      <p:ext uri="{BB962C8B-B14F-4D97-AF65-F5344CB8AC3E}">
        <p14:creationId xmlns:p14="http://schemas.microsoft.com/office/powerpoint/2010/main" val="3006440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 b="76001"/>
          <a:stretch/>
        </p:blipFill>
        <p:spPr>
          <a:xfrm>
            <a:off x="1451989" y="461819"/>
            <a:ext cx="7328662" cy="3808713"/>
          </a:xfrm>
          <a:prstGeom prst="rect">
            <a:avLst/>
          </a:prstGeom>
        </p:spPr>
      </p:pic>
      <p:sp>
        <p:nvSpPr>
          <p:cNvPr id="5" name="Rectangle 4"/>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7" name="Rectangle 6"/>
          <p:cNvSpPr/>
          <p:nvPr/>
        </p:nvSpPr>
        <p:spPr>
          <a:xfrm>
            <a:off x="1829978" y="4270532"/>
            <a:ext cx="5836012" cy="1858970"/>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p:txBody>
      </p:sp>
      <p:sp>
        <p:nvSpPr>
          <p:cNvPr id="2" name="TextBox 1"/>
          <p:cNvSpPr txBox="1"/>
          <p:nvPr/>
        </p:nvSpPr>
        <p:spPr>
          <a:xfrm>
            <a:off x="438487" y="1526942"/>
            <a:ext cx="2389007" cy="2062103"/>
          </a:xfrm>
          <a:prstGeom prst="rect">
            <a:avLst/>
          </a:prstGeom>
          <a:noFill/>
        </p:spPr>
        <p:txBody>
          <a:bodyPr wrap="square" rtlCol="0">
            <a:spAutoFit/>
          </a:bodyPr>
          <a:lstStyle/>
          <a:p>
            <a:r>
              <a:rPr lang="en-US" sz="3200" dirty="0" smtClean="0">
                <a:solidFill>
                  <a:srgbClr val="FF0000"/>
                </a:solidFill>
              </a:rPr>
              <a:t>We chose how to model the data set</a:t>
            </a:r>
          </a:p>
        </p:txBody>
      </p:sp>
    </p:spTree>
    <p:extLst>
      <p:ext uri="{BB962C8B-B14F-4D97-AF65-F5344CB8AC3E}">
        <p14:creationId xmlns:p14="http://schemas.microsoft.com/office/powerpoint/2010/main" val="4128831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7" name="Picture 6"/>
          <p:cNvPicPr>
            <a:picLocks noChangeAspect="1"/>
          </p:cNvPicPr>
          <p:nvPr/>
        </p:nvPicPr>
        <p:blipFill rotWithShape="1">
          <a:blip r:embed="rId2"/>
          <a:srcRect t="26504" b="53832"/>
          <a:stretch/>
        </p:blipFill>
        <p:spPr>
          <a:xfrm>
            <a:off x="223597" y="384558"/>
            <a:ext cx="6967814" cy="2967694"/>
          </a:xfrm>
          <a:prstGeom prst="rect">
            <a:avLst/>
          </a:prstGeom>
        </p:spPr>
      </p:pic>
      <p:sp>
        <p:nvSpPr>
          <p:cNvPr id="8" name="Rectangle 7"/>
          <p:cNvSpPr/>
          <p:nvPr/>
        </p:nvSpPr>
        <p:spPr>
          <a:xfrm>
            <a:off x="4929641" y="781833"/>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sp>
        <p:nvSpPr>
          <p:cNvPr id="9" name="TextBox 8"/>
          <p:cNvSpPr txBox="1"/>
          <p:nvPr/>
        </p:nvSpPr>
        <p:spPr>
          <a:xfrm>
            <a:off x="389901" y="1028045"/>
            <a:ext cx="1874917" cy="1569660"/>
          </a:xfrm>
          <a:prstGeom prst="rect">
            <a:avLst/>
          </a:prstGeom>
          <a:noFill/>
        </p:spPr>
        <p:txBody>
          <a:bodyPr wrap="square" rtlCol="0">
            <a:spAutoFit/>
          </a:bodyPr>
          <a:lstStyle/>
          <a:p>
            <a:r>
              <a:rPr lang="en-US" sz="3200" dirty="0" smtClean="0">
                <a:solidFill>
                  <a:srgbClr val="FF0000"/>
                </a:solidFill>
              </a:rPr>
              <a:t>Chose filter function</a:t>
            </a:r>
          </a:p>
        </p:txBody>
      </p:sp>
    </p:spTree>
    <p:extLst>
      <p:ext uri="{BB962C8B-B14F-4D97-AF65-F5344CB8AC3E}">
        <p14:creationId xmlns:p14="http://schemas.microsoft.com/office/powerpoint/2010/main" val="10617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6" name="Picture 5"/>
          <p:cNvPicPr>
            <a:picLocks noChangeAspect="1"/>
          </p:cNvPicPr>
          <p:nvPr/>
        </p:nvPicPr>
        <p:blipFill rotWithShape="1">
          <a:blip r:embed="rId2"/>
          <a:srcRect l="17416" t="6710" r="17316" b="74614"/>
          <a:stretch/>
        </p:blipFill>
        <p:spPr>
          <a:xfrm>
            <a:off x="1670188" y="3352252"/>
            <a:ext cx="4391200" cy="2721558"/>
          </a:xfrm>
          <a:prstGeom prst="rect">
            <a:avLst/>
          </a:prstGeom>
        </p:spPr>
      </p:pic>
      <p:pic>
        <p:nvPicPr>
          <p:cNvPr id="7" name="Picture 6"/>
          <p:cNvPicPr>
            <a:picLocks noChangeAspect="1"/>
          </p:cNvPicPr>
          <p:nvPr/>
        </p:nvPicPr>
        <p:blipFill rotWithShape="1">
          <a:blip r:embed="rId3"/>
          <a:srcRect t="26504" b="53832"/>
          <a:stretch/>
        </p:blipFill>
        <p:spPr>
          <a:xfrm>
            <a:off x="223597" y="384558"/>
            <a:ext cx="6967814" cy="2967694"/>
          </a:xfrm>
          <a:prstGeom prst="rect">
            <a:avLst/>
          </a:prstGeom>
        </p:spPr>
      </p:pic>
      <p:sp>
        <p:nvSpPr>
          <p:cNvPr id="9" name="TextBox 8"/>
          <p:cNvSpPr txBox="1"/>
          <p:nvPr/>
        </p:nvSpPr>
        <p:spPr>
          <a:xfrm>
            <a:off x="389901" y="1028045"/>
            <a:ext cx="1874917" cy="1569660"/>
          </a:xfrm>
          <a:prstGeom prst="rect">
            <a:avLst/>
          </a:prstGeom>
          <a:noFill/>
        </p:spPr>
        <p:txBody>
          <a:bodyPr wrap="square" rtlCol="0">
            <a:spAutoFit/>
          </a:bodyPr>
          <a:lstStyle/>
          <a:p>
            <a:r>
              <a:rPr lang="en-US" sz="3200" dirty="0" smtClean="0">
                <a:solidFill>
                  <a:srgbClr val="FF0000"/>
                </a:solidFill>
              </a:rPr>
              <a:t>Chose filter function</a:t>
            </a:r>
          </a:p>
        </p:txBody>
      </p:sp>
      <p:sp>
        <p:nvSpPr>
          <p:cNvPr id="5" name="Rectangle 4"/>
          <p:cNvSpPr/>
          <p:nvPr/>
        </p:nvSpPr>
        <p:spPr>
          <a:xfrm>
            <a:off x="4929640" y="781833"/>
            <a:ext cx="5836012" cy="4731552"/>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a:p>
            <a:pPr>
              <a:lnSpc>
                <a:spcPct val="120000"/>
              </a:lnSpc>
            </a:pPr>
            <a:endParaRPr lang="en-US" sz="2800" dirty="0">
              <a:solidFill>
                <a:srgbClr val="0000FF"/>
              </a:solidFill>
              <a:sym typeface="Wingdings"/>
            </a:endParaRPr>
          </a:p>
          <a:p>
            <a:pPr>
              <a:lnSpc>
                <a:spcPct val="120000"/>
              </a:lnSpc>
            </a:pPr>
            <a:endParaRPr lang="en-US" sz="2800" dirty="0" smtClean="0">
              <a:solidFill>
                <a:srgbClr val="0000FF"/>
              </a:solidFill>
              <a:sym typeface="Wingdings"/>
            </a:endParaRPr>
          </a:p>
          <a:p>
            <a:pPr>
              <a:lnSpc>
                <a:spcPct val="120000"/>
              </a:lnSpc>
            </a:pPr>
            <a:endParaRPr lang="en-US" sz="2800" dirty="0">
              <a:solidFill>
                <a:srgbClr val="0000FF"/>
              </a:solidFill>
              <a:sym typeface="Wingdings"/>
            </a:endParaRPr>
          </a:p>
          <a:p>
            <a:pPr>
              <a:lnSpc>
                <a:spcPct val="120000"/>
              </a:lnSpc>
            </a:pPr>
            <a:r>
              <a:rPr lang="en-US" sz="2800" dirty="0" smtClean="0">
                <a:solidFill>
                  <a:srgbClr val="0000FF"/>
                </a:solidFill>
              </a:rPr>
              <a:t>             </a:t>
            </a:r>
            <a:r>
              <a:rPr lang="en-US" sz="2800" dirty="0" smtClean="0">
                <a:solidFill>
                  <a:srgbClr val="660066"/>
                </a:solidFill>
              </a:rPr>
              <a:t>Ex 2:  y-coordinate</a:t>
            </a:r>
          </a:p>
          <a:p>
            <a:pPr>
              <a:lnSpc>
                <a:spcPct val="120000"/>
              </a:lnSpc>
            </a:pPr>
            <a:r>
              <a:rPr lang="en-US" sz="2800" dirty="0" smtClean="0">
                <a:solidFill>
                  <a:srgbClr val="660066"/>
                </a:solidFill>
              </a:rPr>
              <a:t>                   g : (x, y, z) </a:t>
            </a:r>
            <a:r>
              <a:rPr lang="en-US" sz="2800" dirty="0" smtClean="0">
                <a:solidFill>
                  <a:srgbClr val="660066"/>
                </a:solidFill>
                <a:sym typeface="Wingdings"/>
              </a:rPr>
              <a:t> y</a:t>
            </a:r>
            <a:endParaRPr lang="en-US" sz="2800" dirty="0" smtClean="0">
              <a:solidFill>
                <a:srgbClr val="660066"/>
              </a:solidFill>
            </a:endParaRPr>
          </a:p>
          <a:p>
            <a:pPr>
              <a:lnSpc>
                <a:spcPct val="120000"/>
              </a:lnSpc>
            </a:pPr>
            <a:endParaRPr lang="en-US" sz="2800" dirty="0"/>
          </a:p>
        </p:txBody>
      </p:sp>
    </p:spTree>
    <p:extLst>
      <p:ext uri="{BB962C8B-B14F-4D97-AF65-F5344CB8AC3E}">
        <p14:creationId xmlns:p14="http://schemas.microsoft.com/office/powerpoint/2010/main" val="3349168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6504" b="53832"/>
          <a:stretch/>
        </p:blipFill>
        <p:spPr>
          <a:xfrm>
            <a:off x="223597" y="384558"/>
            <a:ext cx="6967814" cy="2967694"/>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solidFill>
                  <a:srgbClr val="660066"/>
                </a:solidFill>
              </a:rPr>
              <a:t>http://</a:t>
            </a:r>
            <a:r>
              <a:rPr lang="en-US" sz="2200" dirty="0" err="1" smtClean="0">
                <a:solidFill>
                  <a:srgbClr val="660066"/>
                </a:solidFill>
              </a:rPr>
              <a:t>www.nature.com</a:t>
            </a:r>
            <a:r>
              <a:rPr lang="en-US" sz="2200" dirty="0" smtClean="0">
                <a:solidFill>
                  <a:srgbClr val="660066"/>
                </a:solidFill>
              </a:rPr>
              <a:t>/</a:t>
            </a:r>
            <a:r>
              <a:rPr lang="en-US" sz="2200" dirty="0" err="1" smtClean="0">
                <a:solidFill>
                  <a:srgbClr val="660066"/>
                </a:solidFill>
              </a:rPr>
              <a:t>srep</a:t>
            </a:r>
            <a:r>
              <a:rPr lang="en-US" sz="2200" dirty="0" smtClean="0">
                <a:solidFill>
                  <a:srgbClr val="660066"/>
                </a:solidFill>
              </a:rPr>
              <a:t>/2013/130207/srep01236/full/srep01236.html</a:t>
            </a:r>
            <a:endParaRPr lang="en-US" sz="2200" dirty="0">
              <a:solidFill>
                <a:srgbClr val="660066"/>
              </a:solidFill>
            </a:endParaRPr>
          </a:p>
        </p:txBody>
      </p:sp>
      <p:sp>
        <p:nvSpPr>
          <p:cNvPr id="5" name="Rectangle 4"/>
          <p:cNvSpPr/>
          <p:nvPr/>
        </p:nvSpPr>
        <p:spPr>
          <a:xfrm>
            <a:off x="4929641" y="781833"/>
            <a:ext cx="4214360" cy="1629164"/>
          </a:xfrm>
          <a:prstGeom prst="rect">
            <a:avLst/>
          </a:prstGeom>
        </p:spPr>
        <p:txBody>
          <a:bodyPr wrap="square">
            <a:spAutoFit/>
          </a:bodyPr>
          <a:lstStyle/>
          <a:p>
            <a:pPr>
              <a:lnSpc>
                <a:spcPct val="120000"/>
              </a:lnSpc>
            </a:pPr>
            <a:r>
              <a:rPr lang="en-US" sz="2800" dirty="0" smtClean="0"/>
              <a:t>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 1: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p>
        </p:txBody>
      </p:sp>
      <p:sp>
        <p:nvSpPr>
          <p:cNvPr id="3" name="TextBox 2"/>
          <p:cNvSpPr txBox="1"/>
          <p:nvPr/>
        </p:nvSpPr>
        <p:spPr>
          <a:xfrm>
            <a:off x="389901" y="1028045"/>
            <a:ext cx="1874917" cy="1569660"/>
          </a:xfrm>
          <a:prstGeom prst="rect">
            <a:avLst/>
          </a:prstGeom>
          <a:noFill/>
        </p:spPr>
        <p:txBody>
          <a:bodyPr wrap="square" rtlCol="0">
            <a:spAutoFit/>
          </a:bodyPr>
          <a:lstStyle/>
          <a:p>
            <a:r>
              <a:rPr lang="en-US" sz="3200" dirty="0" smtClean="0">
                <a:solidFill>
                  <a:srgbClr val="FF0000"/>
                </a:solidFill>
              </a:rPr>
              <a:t>Chose filter function</a:t>
            </a:r>
          </a:p>
        </p:txBody>
      </p:sp>
      <p:sp>
        <p:nvSpPr>
          <p:cNvPr id="6" name="Rectangle 5"/>
          <p:cNvSpPr/>
          <p:nvPr/>
        </p:nvSpPr>
        <p:spPr>
          <a:xfrm>
            <a:off x="510863" y="3163881"/>
            <a:ext cx="8304271" cy="3252172"/>
          </a:xfrm>
          <a:prstGeom prst="rect">
            <a:avLst/>
          </a:prstGeom>
        </p:spPr>
        <p:txBody>
          <a:bodyPr wrap="square">
            <a:spAutoFit/>
          </a:bodyPr>
          <a:lstStyle/>
          <a:p>
            <a:r>
              <a:rPr lang="en-US" sz="3200" dirty="0" smtClean="0"/>
              <a:t>Possible filter functions:</a:t>
            </a:r>
          </a:p>
          <a:p>
            <a:pPr marL="514350" indent="574675">
              <a:lnSpc>
                <a:spcPct val="150000"/>
              </a:lnSpc>
            </a:pPr>
            <a:r>
              <a:rPr lang="en-US" sz="3200" dirty="0" smtClean="0"/>
              <a:t>Principle component analysis</a:t>
            </a:r>
          </a:p>
          <a:p>
            <a:pPr marL="514350" indent="574675">
              <a:lnSpc>
                <a:spcPct val="150000"/>
              </a:lnSpc>
            </a:pPr>
            <a:r>
              <a:rPr lang="en-US" sz="3200" dirty="0" smtClean="0"/>
              <a:t>L-infinity centrality:  </a:t>
            </a:r>
          </a:p>
          <a:p>
            <a:pPr marL="514350" indent="574675" algn="ctr"/>
            <a:r>
              <a:rPr lang="en-US" sz="3200" dirty="0" smtClean="0"/>
              <a:t>f(x) = max{d(x, p) : p in data set}</a:t>
            </a:r>
          </a:p>
          <a:p>
            <a:pPr marL="514350" indent="574675">
              <a:lnSpc>
                <a:spcPct val="150000"/>
              </a:lnSpc>
            </a:pPr>
            <a:r>
              <a:rPr lang="en-US" sz="3200" dirty="0" smtClean="0"/>
              <a:t>Norm:   f(x) = ||x || = length of x</a:t>
            </a:r>
            <a:endParaRPr lang="en-US" sz="3200" dirty="0"/>
          </a:p>
        </p:txBody>
      </p:sp>
    </p:spTree>
    <p:extLst>
      <p:ext uri="{BB962C8B-B14F-4D97-AF65-F5344CB8AC3E}">
        <p14:creationId xmlns:p14="http://schemas.microsoft.com/office/powerpoint/2010/main" val="1660655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9246" b="32208"/>
          <a:stretch/>
        </p:blipFill>
        <p:spPr>
          <a:xfrm>
            <a:off x="3392793" y="325226"/>
            <a:ext cx="5195961" cy="2087168"/>
          </a:xfrm>
          <a:prstGeom prst="rect">
            <a:avLst/>
          </a:prstGeom>
        </p:spPr>
      </p:pic>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4" name="Rectangle 3"/>
          <p:cNvSpPr/>
          <p:nvPr/>
        </p:nvSpPr>
        <p:spPr>
          <a:xfrm>
            <a:off x="1845100" y="2862307"/>
            <a:ext cx="5836012" cy="3919022"/>
          </a:xfrm>
          <a:prstGeom prst="rect">
            <a:avLst/>
          </a:prstGeom>
        </p:spPr>
        <p:txBody>
          <a:bodyPr wrap="square">
            <a:spAutoFit/>
          </a:bodyPr>
          <a:lstStyle/>
          <a:p>
            <a:pPr>
              <a:lnSpc>
                <a:spcPct val="120000"/>
              </a:lnSpc>
            </a:pPr>
            <a:r>
              <a:rPr lang="en-US" sz="3200" dirty="0" smtClean="0"/>
              <a:t>Put data into overlapping bins. </a:t>
            </a:r>
          </a:p>
          <a:p>
            <a:pPr>
              <a:lnSpc>
                <a:spcPct val="120000"/>
              </a:lnSpc>
            </a:pPr>
            <a:r>
              <a:rPr lang="en-US" sz="3200" dirty="0" smtClean="0"/>
              <a:t>         </a:t>
            </a:r>
            <a:r>
              <a:rPr lang="en-US" sz="3200" dirty="0" smtClean="0">
                <a:solidFill>
                  <a:srgbClr val="0000FF"/>
                </a:solidFill>
              </a:rPr>
              <a:t>Example:  f</a:t>
            </a:r>
            <a:r>
              <a:rPr lang="en-US" sz="3200" baseline="30000" dirty="0" smtClean="0">
                <a:solidFill>
                  <a:srgbClr val="0000FF"/>
                </a:solidFill>
              </a:rPr>
              <a:t>-1</a:t>
            </a:r>
            <a:r>
              <a:rPr lang="en-US" sz="3200" dirty="0" smtClean="0">
                <a:solidFill>
                  <a:srgbClr val="0000FF"/>
                </a:solidFill>
              </a:rPr>
              <a:t>(</a:t>
            </a:r>
            <a:r>
              <a:rPr lang="en-US" sz="3200" dirty="0" err="1" smtClean="0">
                <a:solidFill>
                  <a:srgbClr val="0000FF"/>
                </a:solidFill>
              </a:rPr>
              <a:t>a</a:t>
            </a:r>
            <a:r>
              <a:rPr lang="en-US" sz="3200" baseline="-25000" dirty="0" err="1" smtClean="0">
                <a:solidFill>
                  <a:srgbClr val="0000FF"/>
                </a:solidFill>
              </a:rPr>
              <a:t>i</a:t>
            </a:r>
            <a:r>
              <a:rPr lang="en-US" sz="3200" dirty="0" smtClean="0">
                <a:solidFill>
                  <a:srgbClr val="0000FF"/>
                </a:solidFill>
              </a:rPr>
              <a:t>, b</a:t>
            </a:r>
            <a:r>
              <a:rPr lang="en-US" sz="3200" baseline="-25000" dirty="0" smtClean="0">
                <a:solidFill>
                  <a:srgbClr val="0000FF"/>
                </a:solidFill>
              </a:rPr>
              <a:t>i</a:t>
            </a:r>
            <a:r>
              <a:rPr lang="en-US" sz="3200" dirty="0" smtClean="0">
                <a:solidFill>
                  <a:srgbClr val="0000FF"/>
                </a:solidFill>
              </a:rPr>
              <a:t>) </a:t>
            </a:r>
          </a:p>
          <a:p>
            <a:pPr>
              <a:lnSpc>
                <a:spcPct val="120000"/>
              </a:lnSpc>
            </a:pPr>
            <a:endParaRPr lang="en-US" sz="2000" dirty="0" smtClean="0">
              <a:solidFill>
                <a:srgbClr val="0000FF"/>
              </a:solidFill>
            </a:endParaRPr>
          </a:p>
          <a:p>
            <a:pPr>
              <a:lnSpc>
                <a:spcPct val="120000"/>
              </a:lnSpc>
            </a:pPr>
            <a:r>
              <a:rPr lang="en-US" sz="3200" dirty="0" smtClean="0">
                <a:solidFill>
                  <a:srgbClr val="660066"/>
                </a:solidFill>
              </a:rPr>
              <a:t>If equal length intervals:</a:t>
            </a:r>
          </a:p>
          <a:p>
            <a:pPr>
              <a:lnSpc>
                <a:spcPct val="120000"/>
              </a:lnSpc>
            </a:pPr>
            <a:r>
              <a:rPr lang="en-US" sz="3200" dirty="0">
                <a:solidFill>
                  <a:srgbClr val="660066"/>
                </a:solidFill>
              </a:rPr>
              <a:t>	</a:t>
            </a:r>
            <a:r>
              <a:rPr lang="en-US" sz="3200" dirty="0" smtClean="0">
                <a:solidFill>
                  <a:srgbClr val="660066"/>
                </a:solidFill>
              </a:rPr>
              <a:t>	Choose length.</a:t>
            </a:r>
          </a:p>
          <a:p>
            <a:pPr>
              <a:lnSpc>
                <a:spcPct val="120000"/>
              </a:lnSpc>
            </a:pPr>
            <a:r>
              <a:rPr lang="en-US" sz="3200" dirty="0">
                <a:solidFill>
                  <a:srgbClr val="660066"/>
                </a:solidFill>
              </a:rPr>
              <a:t>	</a:t>
            </a:r>
            <a:r>
              <a:rPr lang="en-US" sz="3200" dirty="0" smtClean="0">
                <a:solidFill>
                  <a:srgbClr val="660066"/>
                </a:solidFill>
              </a:rPr>
              <a:t>	Choose % overlap.</a:t>
            </a:r>
            <a:endParaRPr lang="en-US" sz="3200" dirty="0">
              <a:solidFill>
                <a:srgbClr val="660066"/>
              </a:solidFill>
            </a:endParaRPr>
          </a:p>
          <a:p>
            <a:pPr>
              <a:lnSpc>
                <a:spcPct val="120000"/>
              </a:lnSpc>
            </a:pPr>
            <a:endParaRPr lang="en-US" sz="2800" dirty="0" smtClean="0">
              <a:solidFill>
                <a:srgbClr val="0000FF"/>
              </a:solidFill>
            </a:endParaRPr>
          </a:p>
        </p:txBody>
      </p:sp>
      <p:sp>
        <p:nvSpPr>
          <p:cNvPr id="5" name="TextBox 4"/>
          <p:cNvSpPr txBox="1"/>
          <p:nvPr/>
        </p:nvSpPr>
        <p:spPr>
          <a:xfrm>
            <a:off x="677187" y="1088517"/>
            <a:ext cx="2337599" cy="584776"/>
          </a:xfrm>
          <a:prstGeom prst="rect">
            <a:avLst/>
          </a:prstGeom>
          <a:noFill/>
        </p:spPr>
        <p:txBody>
          <a:bodyPr wrap="square" rtlCol="0">
            <a:spAutoFit/>
          </a:bodyPr>
          <a:lstStyle/>
          <a:p>
            <a:r>
              <a:rPr lang="en-US" sz="3200" dirty="0" smtClean="0">
                <a:solidFill>
                  <a:srgbClr val="FF0000"/>
                </a:solidFill>
              </a:rPr>
              <a:t>Chose bins</a:t>
            </a:r>
          </a:p>
        </p:txBody>
      </p:sp>
    </p:spTree>
    <p:extLst>
      <p:ext uri="{BB962C8B-B14F-4D97-AF65-F5344CB8AC3E}">
        <p14:creationId xmlns:p14="http://schemas.microsoft.com/office/powerpoint/2010/main" val="863124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0" y="2164708"/>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6" name="Picture 5"/>
          <p:cNvPicPr>
            <a:picLocks noChangeAspect="1"/>
          </p:cNvPicPr>
          <p:nvPr/>
        </p:nvPicPr>
        <p:blipFill rotWithShape="1">
          <a:blip r:embed="rId3"/>
          <a:srcRect r="60000"/>
          <a:stretch/>
        </p:blipFill>
        <p:spPr>
          <a:xfrm>
            <a:off x="5120691" y="705478"/>
            <a:ext cx="3657600" cy="5791487"/>
          </a:xfrm>
          <a:prstGeom prst="rect">
            <a:avLst/>
          </a:prstGeom>
        </p:spPr>
      </p:pic>
      <p:cxnSp>
        <p:nvCxnSpPr>
          <p:cNvPr id="5" name="Straight Arrow Connector 4"/>
          <p:cNvCxnSpPr/>
          <p:nvPr/>
        </p:nvCxnSpPr>
        <p:spPr>
          <a:xfrm>
            <a:off x="4218564" y="3555860"/>
            <a:ext cx="871887" cy="0"/>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5983" y="228588"/>
            <a:ext cx="7620490" cy="830997"/>
          </a:xfrm>
          <a:prstGeom prst="rect">
            <a:avLst/>
          </a:prstGeom>
          <a:noFill/>
        </p:spPr>
        <p:txBody>
          <a:bodyPr wrap="square" rtlCol="0">
            <a:spAutoFit/>
          </a:bodyPr>
          <a:lstStyle/>
          <a:p>
            <a:r>
              <a:rPr lang="en-US" sz="4800" dirty="0" smtClean="0">
                <a:solidFill>
                  <a:srgbClr val="FF0000"/>
                </a:solidFill>
              </a:rPr>
              <a:t>Create overlapping bins: </a:t>
            </a:r>
          </a:p>
        </p:txBody>
      </p:sp>
    </p:spTree>
    <p:extLst>
      <p:ext uri="{BB962C8B-B14F-4D97-AF65-F5344CB8AC3E}">
        <p14:creationId xmlns:p14="http://schemas.microsoft.com/office/powerpoint/2010/main" val="3172531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5" name="Picture 4"/>
          <p:cNvPicPr>
            <a:picLocks noChangeAspect="1"/>
          </p:cNvPicPr>
          <p:nvPr/>
        </p:nvPicPr>
        <p:blipFill rotWithShape="1">
          <a:blip r:embed="rId2"/>
          <a:srcRect t="67722" b="-190"/>
          <a:stretch/>
        </p:blipFill>
        <p:spPr>
          <a:xfrm>
            <a:off x="4179017" y="429608"/>
            <a:ext cx="3900688" cy="2743200"/>
          </a:xfrm>
          <a:prstGeom prst="rect">
            <a:avLst/>
          </a:prstGeom>
        </p:spPr>
      </p:pic>
      <p:sp>
        <p:nvSpPr>
          <p:cNvPr id="6" name="Rectangle 5"/>
          <p:cNvSpPr/>
          <p:nvPr/>
        </p:nvSpPr>
        <p:spPr>
          <a:xfrm>
            <a:off x="3631701" y="3674568"/>
            <a:ext cx="5894081" cy="2074414"/>
          </a:xfrm>
          <a:prstGeom prst="rect">
            <a:avLst/>
          </a:prstGeom>
        </p:spPr>
        <p:txBody>
          <a:bodyPr wrap="square">
            <a:spAutoFit/>
          </a:bodyPr>
          <a:lstStyle/>
          <a:p>
            <a:pPr>
              <a:lnSpc>
                <a:spcPct val="120000"/>
              </a:lnSpc>
            </a:pPr>
            <a:r>
              <a:rPr lang="en-US" sz="2800" dirty="0" smtClean="0"/>
              <a:t> Cluster each bin &amp; create network.</a:t>
            </a:r>
          </a:p>
          <a:p>
            <a:pPr>
              <a:lnSpc>
                <a:spcPct val="120000"/>
              </a:lnSpc>
            </a:pPr>
            <a:r>
              <a:rPr lang="en-US" sz="2800" dirty="0" smtClean="0"/>
              <a:t>        Vertex = a cluster of a bin.  </a:t>
            </a:r>
          </a:p>
          <a:p>
            <a:pPr>
              <a:lnSpc>
                <a:spcPct val="120000"/>
              </a:lnSpc>
            </a:pPr>
            <a:r>
              <a:rPr lang="en-US" sz="2800" dirty="0" smtClean="0"/>
              <a:t>          Edge = nonempty intersection             </a:t>
            </a:r>
          </a:p>
          <a:p>
            <a:r>
              <a:rPr lang="en-US" sz="2800" dirty="0" smtClean="0"/>
              <a:t>                                 between clusters</a:t>
            </a:r>
            <a:endParaRPr lang="en-US" sz="2800" dirty="0"/>
          </a:p>
        </p:txBody>
      </p:sp>
      <p:sp>
        <p:nvSpPr>
          <p:cNvPr id="7" name="TextBox 6"/>
          <p:cNvSpPr txBox="1"/>
          <p:nvPr/>
        </p:nvSpPr>
        <p:spPr>
          <a:xfrm>
            <a:off x="516924" y="664429"/>
            <a:ext cx="2434368" cy="4770536"/>
          </a:xfrm>
          <a:prstGeom prst="rect">
            <a:avLst/>
          </a:prstGeom>
          <a:noFill/>
        </p:spPr>
        <p:txBody>
          <a:bodyPr wrap="square" rtlCol="0">
            <a:spAutoFit/>
          </a:bodyPr>
          <a:lstStyle/>
          <a:p>
            <a:r>
              <a:rPr lang="en-US" sz="3200" dirty="0" smtClean="0">
                <a:solidFill>
                  <a:srgbClr val="FF0000"/>
                </a:solidFill>
              </a:rPr>
              <a:t>Chose how to cluster.</a:t>
            </a:r>
          </a:p>
          <a:p>
            <a:endParaRPr lang="en-US" sz="1600" dirty="0">
              <a:solidFill>
                <a:srgbClr val="660066"/>
              </a:solidFill>
            </a:endParaRPr>
          </a:p>
          <a:p>
            <a:r>
              <a:rPr lang="en-US" sz="3200" dirty="0" smtClean="0">
                <a:solidFill>
                  <a:srgbClr val="660066"/>
                </a:solidFill>
              </a:rPr>
              <a:t>Normally need a definition of distance between data points</a:t>
            </a:r>
          </a:p>
          <a:p>
            <a:endParaRPr lang="en-US" sz="3200" dirty="0" smtClean="0">
              <a:solidFill>
                <a:srgbClr val="FF0000"/>
              </a:solidFill>
            </a:endParaRPr>
          </a:p>
        </p:txBody>
      </p:sp>
      <p:pic>
        <p:nvPicPr>
          <p:cNvPr id="8" name="Picture 7"/>
          <p:cNvPicPr>
            <a:picLocks noChangeAspect="1"/>
          </p:cNvPicPr>
          <p:nvPr/>
        </p:nvPicPr>
        <p:blipFill rotWithShape="1">
          <a:blip r:embed="rId3"/>
          <a:srcRect t="52669" b="32396"/>
          <a:stretch/>
        </p:blipFill>
        <p:spPr>
          <a:xfrm>
            <a:off x="262714" y="5236918"/>
            <a:ext cx="3166261" cy="1024128"/>
          </a:xfrm>
          <a:prstGeom prst="rect">
            <a:avLst/>
          </a:prstGeom>
        </p:spPr>
      </p:pic>
    </p:spTree>
    <p:extLst>
      <p:ext uri="{BB962C8B-B14F-4D97-AF65-F5344CB8AC3E}">
        <p14:creationId xmlns:p14="http://schemas.microsoft.com/office/powerpoint/2010/main" val="49085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TextBox 19"/>
          <p:cNvSpPr txBox="1"/>
          <p:nvPr/>
        </p:nvSpPr>
        <p:spPr>
          <a:xfrm>
            <a:off x="2551235" y="617229"/>
            <a:ext cx="3397624" cy="1323439"/>
          </a:xfrm>
          <a:prstGeom prst="rect">
            <a:avLst/>
          </a:prstGeom>
          <a:solidFill>
            <a:srgbClr val="DAEFC3"/>
          </a:solidFill>
        </p:spPr>
        <p:txBody>
          <a:bodyPr wrap="square" rtlCol="0">
            <a:spAutoFit/>
          </a:bodyPr>
          <a:lstStyle/>
          <a:p>
            <a:pPr algn="ctr"/>
            <a:r>
              <a:rPr lang="en-US" sz="4000" dirty="0">
                <a:latin typeface="Linux Libertine"/>
              </a:rPr>
              <a:t>Hierarchical clustering</a:t>
            </a:r>
          </a:p>
        </p:txBody>
      </p:sp>
      <p:sp>
        <p:nvSpPr>
          <p:cNvPr id="9" name="Subtitle 2"/>
          <p:cNvSpPr>
            <a:spLocks noGrp="1"/>
          </p:cNvSpPr>
          <p:nvPr>
            <p:ph type="subTitle" idx="1"/>
          </p:nvPr>
        </p:nvSpPr>
        <p:spPr>
          <a:xfrm>
            <a:off x="298532" y="2691448"/>
            <a:ext cx="8682183" cy="4447309"/>
          </a:xfrm>
        </p:spPr>
        <p:txBody>
          <a:bodyPr>
            <a:normAutofit fontScale="70000" lnSpcReduction="20000"/>
          </a:bodyPr>
          <a:lstStyle/>
          <a:p>
            <a:pPr algn="l"/>
            <a:r>
              <a:rPr lang="en-US" sz="4600" dirty="0" smtClean="0">
                <a:solidFill>
                  <a:srgbClr val="006C31"/>
                </a:solidFill>
              </a:rPr>
              <a:t>Isabel </a:t>
            </a:r>
            <a:r>
              <a:rPr lang="en-US" sz="4600" dirty="0">
                <a:solidFill>
                  <a:srgbClr val="006C31"/>
                </a:solidFill>
              </a:rPr>
              <a:t>K. </a:t>
            </a:r>
            <a:r>
              <a:rPr lang="en-US" sz="4600" dirty="0" smtClean="0">
                <a:solidFill>
                  <a:srgbClr val="006C31"/>
                </a:solidFill>
              </a:rPr>
              <a:t>Darcy</a:t>
            </a:r>
          </a:p>
          <a:p>
            <a:pPr algn="l"/>
            <a:endParaRPr lang="en-US" sz="100" dirty="0">
              <a:solidFill>
                <a:srgbClr val="006C31"/>
              </a:solidFill>
            </a:endParaRPr>
          </a:p>
          <a:p>
            <a:pPr algn="l">
              <a:lnSpc>
                <a:spcPct val="120000"/>
              </a:lnSpc>
              <a:spcBef>
                <a:spcPts val="0"/>
              </a:spcBef>
            </a:pPr>
            <a:r>
              <a:rPr lang="en-US" sz="3400" dirty="0" smtClean="0">
                <a:solidFill>
                  <a:srgbClr val="006C31"/>
                </a:solidFill>
              </a:rPr>
              <a:t>Mathematics </a:t>
            </a:r>
            <a:r>
              <a:rPr lang="en-US" sz="3400" dirty="0">
                <a:solidFill>
                  <a:srgbClr val="006C31"/>
                </a:solidFill>
              </a:rPr>
              <a:t>Department/Applied </a:t>
            </a:r>
            <a:r>
              <a:rPr lang="en-US" sz="3400" dirty="0" smtClean="0">
                <a:solidFill>
                  <a:srgbClr val="006C31"/>
                </a:solidFill>
              </a:rPr>
              <a:t>Math </a:t>
            </a:r>
            <a:r>
              <a:rPr lang="en-US" sz="3400" dirty="0">
                <a:solidFill>
                  <a:srgbClr val="006C31"/>
                </a:solidFill>
              </a:rPr>
              <a:t>&amp; Computational Sciences </a:t>
            </a:r>
          </a:p>
          <a:p>
            <a:pPr algn="l">
              <a:lnSpc>
                <a:spcPct val="120000"/>
              </a:lnSpc>
              <a:spcBef>
                <a:spcPts val="0"/>
              </a:spcBef>
            </a:pPr>
            <a:r>
              <a:rPr lang="en-US" sz="3400" dirty="0" smtClean="0">
                <a:solidFill>
                  <a:srgbClr val="006C31"/>
                </a:solidFill>
              </a:rPr>
              <a:t>University </a:t>
            </a:r>
            <a:r>
              <a:rPr lang="en-US" sz="3400" dirty="0">
                <a:solidFill>
                  <a:srgbClr val="006C31"/>
                </a:solidFill>
              </a:rPr>
              <a:t>of Iowa</a:t>
            </a:r>
          </a:p>
          <a:p>
            <a:pPr algn="l">
              <a:lnSpc>
                <a:spcPct val="120000"/>
              </a:lnSpc>
            </a:pPr>
            <a:endParaRPr lang="en-US" sz="1050" dirty="0">
              <a:solidFill>
                <a:srgbClr val="0000FF"/>
              </a:solidFill>
            </a:endParaRPr>
          </a:p>
          <a:p>
            <a:pPr algn="l">
              <a:lnSpc>
                <a:spcPct val="120000"/>
              </a:lnSpc>
            </a:pPr>
            <a:r>
              <a:rPr lang="en-US" sz="3400" dirty="0">
                <a:solidFill>
                  <a:srgbClr val="0070C0"/>
                </a:solidFill>
                <a:hlinkClick r:id="rId3"/>
              </a:rPr>
              <a:t>http://www.math.uiowa.edu/~</a:t>
            </a:r>
            <a:r>
              <a:rPr lang="en-US" sz="3400" dirty="0" smtClean="0">
                <a:solidFill>
                  <a:srgbClr val="0070C0"/>
                </a:solidFill>
                <a:hlinkClick r:id="rId3"/>
              </a:rPr>
              <a:t>idarcy/</a:t>
            </a:r>
            <a:r>
              <a:rPr lang="en-US" sz="3400" dirty="0" smtClean="0">
                <a:solidFill>
                  <a:srgbClr val="0070C0"/>
                </a:solidFill>
              </a:rPr>
              <a:t>  </a:t>
            </a:r>
          </a:p>
          <a:p>
            <a:pPr algn="l">
              <a:lnSpc>
                <a:spcPct val="120000"/>
              </a:lnSpc>
            </a:pPr>
            <a:endParaRPr lang="en-US" sz="1600" dirty="0">
              <a:solidFill>
                <a:srgbClr val="D00000"/>
              </a:solidFill>
            </a:endParaRPr>
          </a:p>
          <a:p>
            <a:pPr algn="l">
              <a:lnSpc>
                <a:spcPct val="120000"/>
              </a:lnSpc>
            </a:pPr>
            <a:r>
              <a:rPr lang="en-US" dirty="0">
                <a:solidFill>
                  <a:schemeClr val="tx1"/>
                </a:solidFill>
              </a:rPr>
              <a:t>This material is based upon work supported by the National Science Foundation under Grant No</a:t>
            </a:r>
            <a:r>
              <a:rPr lang="en-US" dirty="0" smtClean="0">
                <a:solidFill>
                  <a:schemeClr val="tx1"/>
                </a:solidFill>
              </a:rPr>
              <a:t>. DMS-1407216: EXTREEMS-QED</a:t>
            </a:r>
            <a:r>
              <a:rPr lang="en-US" dirty="0">
                <a:solidFill>
                  <a:schemeClr val="tx1"/>
                </a:solidFill>
              </a:rPr>
              <a:t>: Large Data Analysis and Visualization at the University of </a:t>
            </a:r>
            <a:r>
              <a:rPr lang="en-US" dirty="0" smtClean="0">
                <a:solidFill>
                  <a:schemeClr val="tx1"/>
                </a:solidFill>
              </a:rPr>
              <a:t>Iowa</a:t>
            </a:r>
          </a:p>
          <a:p>
            <a:pPr algn="l">
              <a:lnSpc>
                <a:spcPct val="120000"/>
              </a:lnSpc>
            </a:pPr>
            <a:endParaRPr lang="en-US" sz="100" dirty="0">
              <a:solidFill>
                <a:schemeClr val="tx1"/>
              </a:solidFill>
            </a:endParaRPr>
          </a:p>
          <a:p>
            <a:pPr algn="l">
              <a:lnSpc>
                <a:spcPct val="120000"/>
              </a:lnSpc>
            </a:pPr>
            <a:r>
              <a:rPr lang="en-US" dirty="0">
                <a:solidFill>
                  <a:schemeClr val="tx1"/>
                </a:solidFill>
              </a:rPr>
              <a:t>Any opinions, findings, and conclusions or recommendations expressed in this material are those of the author(s) and do not necessarily reflect the views of the National Science Foundation</a:t>
            </a:r>
            <a:r>
              <a:rPr lang="en-US" dirty="0" smtClean="0">
                <a:solidFill>
                  <a:schemeClr val="tx1"/>
                </a:solidFill>
              </a:rPr>
              <a:t>.</a:t>
            </a:r>
            <a:endParaRPr lang="en-US" dirty="0">
              <a:solidFill>
                <a:schemeClr val="tx1"/>
              </a:solidFill>
            </a:endParaRPr>
          </a:p>
        </p:txBody>
      </p:sp>
      <p:pic>
        <p:nvPicPr>
          <p:cNvPr id="12" name="Picture 4" descr="File:Hierarchical clustering simple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961" y="313012"/>
            <a:ext cx="2832754" cy="2256716"/>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File:Cluster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985" y="178953"/>
            <a:ext cx="1893941" cy="19015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77112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26" y="17867"/>
            <a:ext cx="7713241" cy="6494085"/>
          </a:xfrm>
          <a:prstGeom prst="rect">
            <a:avLst/>
          </a:prstGeom>
          <a:noFill/>
        </p:spPr>
        <p:txBody>
          <a:bodyPr wrap="square" rtlCol="0">
            <a:spAutoFit/>
          </a:bodyPr>
          <a:lstStyle/>
          <a:p>
            <a:pPr algn="ctr"/>
            <a:r>
              <a:rPr lang="en-US" sz="9600" dirty="0" smtClean="0">
                <a:solidFill>
                  <a:srgbClr val="FF0000"/>
                </a:solidFill>
              </a:rPr>
              <a:t>Note: </a:t>
            </a:r>
            <a:r>
              <a:rPr lang="en-US" sz="9600" dirty="0">
                <a:solidFill>
                  <a:srgbClr val="FF0000"/>
                </a:solidFill>
              </a:rPr>
              <a:t>Many, many choices were made </a:t>
            </a:r>
            <a:endParaRPr lang="en-US" sz="9600" dirty="0" smtClean="0">
              <a:solidFill>
                <a:srgbClr val="FF0000"/>
              </a:solidFill>
            </a:endParaRPr>
          </a:p>
          <a:p>
            <a:pPr algn="ctr"/>
            <a:endParaRPr lang="en-US" sz="3200" dirty="0">
              <a:solidFill>
                <a:srgbClr val="FF0000"/>
              </a:solidFill>
            </a:endParaRPr>
          </a:p>
          <a:p>
            <a:pPr algn="ctr"/>
            <a:r>
              <a:rPr lang="en-US" sz="3200" dirty="0" smtClean="0">
                <a:solidFill>
                  <a:srgbClr val="000000"/>
                </a:solidFill>
              </a:rPr>
              <a:t>It helps to know what you are doing when you make choices, so collaborating with others is highly recommended.</a:t>
            </a:r>
          </a:p>
        </p:txBody>
      </p:sp>
    </p:spTree>
    <p:extLst>
      <p:ext uri="{BB962C8B-B14F-4D97-AF65-F5344CB8AC3E}">
        <p14:creationId xmlns:p14="http://schemas.microsoft.com/office/powerpoint/2010/main" val="256231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970" y="138811"/>
            <a:ext cx="8422006" cy="4278094"/>
          </a:xfrm>
          <a:prstGeom prst="rect">
            <a:avLst/>
          </a:prstGeom>
          <a:noFill/>
        </p:spPr>
        <p:txBody>
          <a:bodyPr wrap="square" rtlCol="0">
            <a:spAutoFit/>
          </a:bodyPr>
          <a:lstStyle/>
          <a:p>
            <a:pPr algn="ctr"/>
            <a:r>
              <a:rPr lang="en-US" sz="3200" dirty="0">
                <a:solidFill>
                  <a:srgbClr val="FF0000"/>
                </a:solidFill>
              </a:rPr>
              <a:t>Note: Many, many choices were made </a:t>
            </a:r>
          </a:p>
          <a:p>
            <a:pPr algn="ctr"/>
            <a:endParaRPr lang="en-US" sz="2400" dirty="0" smtClean="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3200" dirty="0" smtClean="0">
              <a:solidFill>
                <a:srgbClr val="000000"/>
              </a:solidFill>
            </a:endParaRP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796240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515236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48463" b="409"/>
          <a:stretch/>
        </p:blipFill>
        <p:spPr bwMode="auto">
          <a:xfrm>
            <a:off x="5194286" y="768948"/>
            <a:ext cx="3949714" cy="560199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
        <p:nvSpPr>
          <p:cNvPr id="6" name="Rectangle 5"/>
          <p:cNvSpPr/>
          <p:nvPr/>
        </p:nvSpPr>
        <p:spPr>
          <a:xfrm>
            <a:off x="6129674" y="6488668"/>
            <a:ext cx="2368534" cy="369332"/>
          </a:xfrm>
          <a:prstGeom prst="rect">
            <a:avLst/>
          </a:prstGeom>
        </p:spPr>
        <p:txBody>
          <a:bodyPr wrap="none">
            <a:spAutoFit/>
          </a:bodyPr>
          <a:lstStyle/>
          <a:p>
            <a:r>
              <a:rPr lang="en-US" dirty="0">
                <a:hlinkClick r:id="rId4"/>
              </a:rPr>
              <a:t>https://xkcd.com/882</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795400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a:t>
            </a:r>
            <a:r>
              <a:rPr lang="en-US" sz="3200" dirty="0">
                <a:solidFill>
                  <a:srgbClr val="FF0000"/>
                </a:solidFill>
              </a:rPr>
              <a:t>M</a:t>
            </a:r>
            <a:r>
              <a:rPr lang="en-US" sz="3200" dirty="0" smtClean="0">
                <a:solidFill>
                  <a:srgbClr val="FF0000"/>
                </a:solidFill>
              </a:rPr>
              <a:t>any, many </a:t>
            </a:r>
            <a:r>
              <a:rPr lang="en-US" sz="3200" dirty="0">
                <a:solidFill>
                  <a:srgbClr val="FF0000"/>
                </a:solidFill>
              </a:rPr>
              <a:t>choices </a:t>
            </a:r>
            <a:r>
              <a:rPr lang="en-US" sz="3200" dirty="0" smtClean="0">
                <a:solidFill>
                  <a:srgbClr val="FF0000"/>
                </a:solidFill>
              </a:rPr>
              <a:t>were </a:t>
            </a:r>
            <a:r>
              <a:rPr lang="en-US" sz="3200" dirty="0">
                <a:solidFill>
                  <a:srgbClr val="FF0000"/>
                </a:solidFill>
              </a:rPr>
              <a:t>made </a:t>
            </a:r>
            <a:endParaRPr lang="en-US" sz="3200" dirty="0" smtClean="0">
              <a:solidFill>
                <a:srgbClr val="FF0000"/>
              </a:solidFill>
            </a:endParaRPr>
          </a:p>
          <a:p>
            <a:pPr algn="ctr"/>
            <a:endParaRPr lang="en-US" sz="2400" dirty="0" smtClean="0">
              <a:solidFill>
                <a:srgbClr val="00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  vs.   robustness</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3630443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73341" b="-4022"/>
          <a:stretch/>
        </p:blipFill>
        <p:spPr>
          <a:xfrm>
            <a:off x="5812079" y="3259386"/>
            <a:ext cx="3166261" cy="2103120"/>
          </a:xfrm>
          <a:prstGeom prst="rect">
            <a:avLst/>
          </a:prstGeom>
        </p:spPr>
      </p:pic>
      <p:pic>
        <p:nvPicPr>
          <p:cNvPr id="7" name="Picture 6"/>
          <p:cNvPicPr>
            <a:picLocks noChangeAspect="1"/>
          </p:cNvPicPr>
          <p:nvPr/>
        </p:nvPicPr>
        <p:blipFill rotWithShape="1">
          <a:blip r:embed="rId2"/>
          <a:srcRect l="17416" t="6710" r="17316" b="74614"/>
          <a:stretch/>
        </p:blipFill>
        <p:spPr>
          <a:xfrm>
            <a:off x="7002325" y="882099"/>
            <a:ext cx="2066544" cy="1280160"/>
          </a:xfrm>
          <a:prstGeom prst="rect">
            <a:avLst/>
          </a:prstGeom>
        </p:spPr>
      </p:pic>
      <p:sp>
        <p:nvSpPr>
          <p:cNvPr id="3" name="Rectangle 2"/>
          <p:cNvSpPr/>
          <p:nvPr/>
        </p:nvSpPr>
        <p:spPr>
          <a:xfrm>
            <a:off x="151855" y="174609"/>
            <a:ext cx="8917014" cy="6058046"/>
          </a:xfrm>
          <a:prstGeom prst="rect">
            <a:avLst/>
          </a:prstGeom>
        </p:spPr>
        <p:txBody>
          <a:bodyPr wrap="square" lIns="91419" tIns="45709" rIns="91419" bIns="45709">
            <a:spAutoFit/>
          </a:bodyPr>
          <a:lstStyle/>
          <a:p>
            <a:r>
              <a:rPr lang="en-US" sz="2800" dirty="0" smtClean="0"/>
              <a:t>Three key ideas of topology that make extracting of patterns via shape possible. </a:t>
            </a:r>
          </a:p>
          <a:p>
            <a:endParaRPr lang="en-US" sz="3000" dirty="0"/>
          </a:p>
          <a:p>
            <a:pPr marL="111125"/>
            <a:r>
              <a:rPr lang="en-US" sz="3000" i="1" dirty="0" smtClean="0"/>
              <a:t>1.)  coordinate free</a:t>
            </a:r>
            <a:r>
              <a:rPr lang="en-US" sz="3000" dirty="0" smtClean="0"/>
              <a:t>. </a:t>
            </a:r>
            <a:endParaRPr lang="en-US" sz="3000" dirty="0"/>
          </a:p>
          <a:p>
            <a:pPr marL="566738" indent="-222250">
              <a:buFont typeface="Arial"/>
              <a:buChar char="•"/>
            </a:pPr>
            <a:r>
              <a:rPr lang="en-US" sz="3000" dirty="0" smtClean="0"/>
              <a:t>No dependence on the coordinate system chosen. </a:t>
            </a:r>
          </a:p>
          <a:p>
            <a:pPr marL="566738" indent="-222250">
              <a:buFont typeface="Arial"/>
              <a:buChar char="•"/>
            </a:pPr>
            <a:r>
              <a:rPr lang="en-US" sz="3000" dirty="0" smtClean="0"/>
              <a:t>Can compare data derived from different platforms</a:t>
            </a:r>
          </a:p>
          <a:p>
            <a:pPr marL="566738" indent="-222250">
              <a:buFont typeface="Arial"/>
              <a:buChar char="•"/>
            </a:pPr>
            <a:endParaRPr lang="en-US" sz="3000" dirty="0" smtClean="0"/>
          </a:p>
          <a:p>
            <a:pPr marL="111125"/>
            <a:r>
              <a:rPr lang="en-US" sz="2800" i="1" dirty="0" smtClean="0"/>
              <a:t>2</a:t>
            </a:r>
            <a:r>
              <a:rPr lang="en-US" sz="2800" i="1" dirty="0"/>
              <a:t>.) invariant under “small” deformations</a:t>
            </a:r>
            <a:r>
              <a:rPr lang="en-US" sz="2800" dirty="0"/>
              <a:t>. </a:t>
            </a:r>
          </a:p>
          <a:p>
            <a:pPr marL="566738" indent="-222250">
              <a:buFont typeface="Arial"/>
              <a:buChar char="•"/>
            </a:pPr>
            <a:r>
              <a:rPr lang="en-US" sz="2800" dirty="0"/>
              <a:t> less sensitive to noise</a:t>
            </a:r>
          </a:p>
          <a:p>
            <a:pPr marL="566738" indent="-222250">
              <a:buFont typeface="Arial"/>
              <a:buChar char="•"/>
            </a:pPr>
            <a:endParaRPr lang="en-US" sz="3000" dirty="0" smtClean="0"/>
          </a:p>
          <a:p>
            <a:pPr marL="111125"/>
            <a:r>
              <a:rPr lang="en-US" sz="2800" i="1" dirty="0"/>
              <a:t>3.)  compressed representations of shapes</a:t>
            </a:r>
            <a:r>
              <a:rPr lang="en-US" sz="2800" dirty="0"/>
              <a:t>. </a:t>
            </a:r>
            <a:endParaRPr lang="en-US" sz="1400" dirty="0"/>
          </a:p>
          <a:p>
            <a:pPr marL="566738" indent="-222250">
              <a:buFont typeface="Arial"/>
              <a:buChar char="•"/>
            </a:pPr>
            <a:r>
              <a:rPr lang="en-US" sz="2800" dirty="0"/>
              <a:t>Input:  dataset with thousands of points</a:t>
            </a:r>
          </a:p>
          <a:p>
            <a:pPr marL="566738" indent="-222250">
              <a:buFont typeface="Arial"/>
              <a:buChar char="•"/>
            </a:pPr>
            <a:r>
              <a:rPr lang="en-US" sz="2800" dirty="0"/>
              <a:t>Output: network with </a:t>
            </a:r>
            <a:r>
              <a:rPr lang="en-US" sz="2800" dirty="0" smtClean="0"/>
              <a:t>13 </a:t>
            </a:r>
            <a:r>
              <a:rPr lang="en-US" sz="2800" dirty="0"/>
              <a:t>vertices and 12 edges. </a:t>
            </a:r>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208921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455" y="174609"/>
            <a:ext cx="8627759" cy="6093954"/>
          </a:xfrm>
          <a:prstGeom prst="rect">
            <a:avLst/>
          </a:prstGeom>
        </p:spPr>
        <p:txBody>
          <a:bodyPr wrap="square" lIns="91419" tIns="45709" rIns="91419" bIns="45709">
            <a:spAutoFit/>
          </a:bodyPr>
          <a:lstStyle/>
          <a:p>
            <a:r>
              <a:rPr lang="en-US" sz="3000" dirty="0" smtClean="0"/>
              <a:t>Topological Data Analysis (TDA): Three key ideas of topology that make extracting of patterns via shape possible. </a:t>
            </a:r>
          </a:p>
          <a:p>
            <a:endParaRPr lang="en-US" sz="3000" dirty="0"/>
          </a:p>
          <a:p>
            <a:r>
              <a:rPr lang="en-US" sz="3000" i="1" dirty="0" smtClean="0"/>
              <a:t>1.)  coordinate free</a:t>
            </a:r>
            <a:r>
              <a:rPr lang="en-US" sz="3000" dirty="0" smtClean="0"/>
              <a:t>. </a:t>
            </a:r>
          </a:p>
          <a:p>
            <a:endParaRPr lang="en-US" sz="3000" dirty="0"/>
          </a:p>
          <a:p>
            <a:pPr marL="285683" indent="-285683">
              <a:buFont typeface="Arial"/>
              <a:buChar char="•"/>
            </a:pPr>
            <a:r>
              <a:rPr lang="en-US" sz="3000" dirty="0" smtClean="0"/>
              <a:t>No dependence on the coordinate system chosen. </a:t>
            </a:r>
          </a:p>
          <a:p>
            <a:endParaRPr lang="en-US" sz="3000" dirty="0"/>
          </a:p>
          <a:p>
            <a:pPr marL="285683" indent="-285683">
              <a:buFont typeface="Arial"/>
              <a:buChar char="•"/>
            </a:pPr>
            <a:r>
              <a:rPr lang="en-US" sz="3000" dirty="0" smtClean="0"/>
              <a:t>Can compare data derived from different platforms</a:t>
            </a:r>
          </a:p>
          <a:p>
            <a:endParaRPr lang="en-US" sz="3000" dirty="0"/>
          </a:p>
          <a:p>
            <a:pPr marL="285683" indent="-285683">
              <a:buFont typeface="Arial"/>
              <a:buChar char="•"/>
            </a:pPr>
            <a:r>
              <a:rPr lang="en-US" sz="3000" dirty="0" smtClean="0"/>
              <a:t>vital when one is studying data collected with different technologies, or from different labs when the methodologies cannot be standardized. </a:t>
            </a:r>
            <a:endParaRPr lang="en-US" sz="3000" dirty="0"/>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48461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976" y="204845"/>
            <a:ext cx="8537038" cy="3539408"/>
          </a:xfrm>
          <a:prstGeom prst="rect">
            <a:avLst/>
          </a:prstGeom>
        </p:spPr>
        <p:txBody>
          <a:bodyPr wrap="square" lIns="91419" tIns="45709" rIns="91419" bIns="45709">
            <a:spAutoFit/>
          </a:bodyPr>
          <a:lstStyle/>
          <a:p>
            <a:r>
              <a:rPr lang="en-US" sz="3200" dirty="0" smtClean="0"/>
              <a:t>Topological Data Analysis (TDA): Three key ideas of topology that make extracting of patterns via shape possible. </a:t>
            </a:r>
          </a:p>
          <a:p>
            <a:r>
              <a:rPr lang="en-US" sz="3200" dirty="0" smtClean="0"/>
              <a:t> </a:t>
            </a:r>
            <a:endParaRPr lang="en-US" sz="3200" dirty="0"/>
          </a:p>
          <a:p>
            <a:r>
              <a:rPr lang="en-US" sz="3200" i="1" dirty="0" smtClean="0"/>
              <a:t>2.) invariant under “small” deformations</a:t>
            </a:r>
            <a:r>
              <a:rPr lang="en-US" sz="3200" dirty="0" smtClean="0"/>
              <a:t>. </a:t>
            </a:r>
          </a:p>
          <a:p>
            <a:endParaRPr lang="en-US" sz="3200" dirty="0"/>
          </a:p>
          <a:p>
            <a:pPr marL="285683" indent="-285683">
              <a:buFont typeface="Arial"/>
              <a:buChar char="•"/>
            </a:pPr>
            <a:r>
              <a:rPr lang="en-US" sz="3200" dirty="0" smtClean="0"/>
              <a:t> less sensitive to noise</a:t>
            </a:r>
          </a:p>
        </p:txBody>
      </p:sp>
      <p:sp>
        <p:nvSpPr>
          <p:cNvPr id="4" name="Rectangle 3"/>
          <p:cNvSpPr/>
          <p:nvPr/>
        </p:nvSpPr>
        <p:spPr>
          <a:xfrm>
            <a:off x="75131" y="6486513"/>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5" name="Picture 4"/>
          <p:cNvPicPr>
            <a:picLocks noChangeAspect="1"/>
          </p:cNvPicPr>
          <p:nvPr/>
        </p:nvPicPr>
        <p:blipFill rotWithShape="1">
          <a:blip r:embed="rId2"/>
          <a:srcRect t="1" b="72495"/>
          <a:stretch/>
        </p:blipFill>
        <p:spPr>
          <a:xfrm>
            <a:off x="0" y="4107926"/>
            <a:ext cx="9144000" cy="1828800"/>
          </a:xfrm>
          <a:prstGeom prst="rect">
            <a:avLst/>
          </a:prstGeom>
        </p:spPr>
      </p:pic>
      <p:sp>
        <p:nvSpPr>
          <p:cNvPr id="6" name="Rectangle 5"/>
          <p:cNvSpPr/>
          <p:nvPr/>
        </p:nvSpPr>
        <p:spPr>
          <a:xfrm>
            <a:off x="60480" y="6148777"/>
            <a:ext cx="8542968" cy="369332"/>
          </a:xfrm>
          <a:prstGeom prst="rect">
            <a:avLst/>
          </a:prstGeom>
        </p:spPr>
        <p:txBody>
          <a:bodyPr wrap="square">
            <a:spAutoFit/>
          </a:bodyPr>
          <a:lstStyle/>
          <a:p>
            <a:r>
              <a:rPr lang="en-US" dirty="0" smtClean="0"/>
              <a:t>Figure from http://</a:t>
            </a:r>
            <a:r>
              <a:rPr lang="en-US" dirty="0" err="1" smtClean="0"/>
              <a:t>comptop.stanford.edu</a:t>
            </a:r>
            <a:r>
              <a:rPr lang="en-US" dirty="0" smtClean="0"/>
              <a:t>/u/preprints/</a:t>
            </a:r>
            <a:r>
              <a:rPr lang="en-US" dirty="0" err="1" smtClean="0"/>
              <a:t>mapperPBG.pdf</a:t>
            </a:r>
            <a:endParaRPr lang="en-US" dirty="0"/>
          </a:p>
        </p:txBody>
      </p:sp>
      <p:sp>
        <p:nvSpPr>
          <p:cNvPr id="7" name="Rectangle 6"/>
          <p:cNvSpPr/>
          <p:nvPr/>
        </p:nvSpPr>
        <p:spPr>
          <a:xfrm>
            <a:off x="6858239" y="6070443"/>
            <a:ext cx="2315538" cy="769441"/>
          </a:xfrm>
          <a:prstGeom prst="rect">
            <a:avLst/>
          </a:prstGeom>
        </p:spPr>
        <p:txBody>
          <a:bodyPr wrap="square">
            <a:spAutoFit/>
          </a:bodyPr>
          <a:lstStyle/>
          <a:p>
            <a:r>
              <a:rPr lang="en-US" sz="1100" dirty="0" smtClean="0">
                <a:solidFill>
                  <a:schemeClr val="bg1">
                    <a:lumMod val="50000"/>
                  </a:schemeClr>
                </a:solidFill>
              </a:rPr>
              <a:t>Topological </a:t>
            </a:r>
            <a:r>
              <a:rPr lang="en-US" sz="1100" dirty="0">
                <a:solidFill>
                  <a:schemeClr val="bg1">
                    <a:lumMod val="50000"/>
                  </a:schemeClr>
                </a:solidFill>
              </a:rPr>
              <a:t>Methods for the Analysis of High Dimensional</a:t>
            </a:r>
          </a:p>
          <a:p>
            <a:r>
              <a:rPr lang="en-US" sz="1100" dirty="0">
                <a:solidFill>
                  <a:schemeClr val="bg1">
                    <a:lumMod val="50000"/>
                  </a:schemeClr>
                </a:solidFill>
              </a:rPr>
              <a:t>Data Sets and 3D Object </a:t>
            </a:r>
            <a:r>
              <a:rPr lang="en-US" sz="1100" dirty="0" smtClean="0">
                <a:solidFill>
                  <a:schemeClr val="bg1">
                    <a:lumMod val="50000"/>
                  </a:schemeClr>
                </a:solidFill>
              </a:rPr>
              <a:t>Recognition, Singh, </a:t>
            </a:r>
            <a:r>
              <a:rPr lang="en-US" sz="1100" dirty="0" err="1" smtClean="0">
                <a:solidFill>
                  <a:schemeClr val="bg1">
                    <a:lumMod val="50000"/>
                  </a:schemeClr>
                </a:solidFill>
              </a:rPr>
              <a:t>Mémoli</a:t>
            </a:r>
            <a:r>
              <a:rPr lang="en-US" sz="1100" dirty="0" smtClean="0">
                <a:solidFill>
                  <a:schemeClr val="bg1">
                    <a:lumMod val="50000"/>
                  </a:schemeClr>
                </a:solidFill>
              </a:rPr>
              <a:t>, </a:t>
            </a:r>
            <a:r>
              <a:rPr lang="en-US" sz="1100" dirty="0" err="1" smtClean="0">
                <a:solidFill>
                  <a:schemeClr val="bg1">
                    <a:lumMod val="50000"/>
                  </a:schemeClr>
                </a:solidFill>
              </a:rPr>
              <a:t>Carlsson</a:t>
            </a:r>
            <a:endParaRPr lang="en-US" sz="1100" dirty="0">
              <a:solidFill>
                <a:schemeClr val="bg1">
                  <a:lumMod val="50000"/>
                </a:schemeClr>
              </a:solidFill>
            </a:endParaRPr>
          </a:p>
        </p:txBody>
      </p:sp>
    </p:spTree>
    <p:extLst>
      <p:ext uri="{BB962C8B-B14F-4D97-AF65-F5344CB8AC3E}">
        <p14:creationId xmlns:p14="http://schemas.microsoft.com/office/powerpoint/2010/main" val="232444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6582" y="15118"/>
            <a:ext cx="3129685" cy="6778776"/>
          </a:xfrm>
          <a:prstGeom prst="rect">
            <a:avLst/>
          </a:prstGeom>
        </p:spPr>
      </p:pic>
      <p:sp>
        <p:nvSpPr>
          <p:cNvPr id="3" name="Rectangle 2"/>
          <p:cNvSpPr/>
          <p:nvPr/>
        </p:nvSpPr>
        <p:spPr>
          <a:xfrm>
            <a:off x="262976" y="83901"/>
            <a:ext cx="5270636" cy="6832617"/>
          </a:xfrm>
          <a:prstGeom prst="rect">
            <a:avLst/>
          </a:prstGeom>
        </p:spPr>
        <p:txBody>
          <a:bodyPr wrap="square" lIns="91419" tIns="45709" rIns="91419" bIns="45709">
            <a:spAutoFit/>
          </a:bodyPr>
          <a:lstStyle/>
          <a:p>
            <a:r>
              <a:rPr lang="en-US" sz="3200" dirty="0" smtClean="0"/>
              <a:t>Topological Data Analysis (TDA): Three key ideas of topology that make extracting of patterns via shape possible. </a:t>
            </a:r>
            <a:endParaRPr lang="en-US" sz="3200" dirty="0"/>
          </a:p>
          <a:p>
            <a:endParaRPr lang="en-US" sz="3200" dirty="0"/>
          </a:p>
          <a:p>
            <a:r>
              <a:rPr lang="en-US" sz="3200" i="1" dirty="0" smtClean="0"/>
              <a:t>3.)  compressed representations of shapes</a:t>
            </a:r>
            <a:r>
              <a:rPr lang="en-US" sz="3200" dirty="0" smtClean="0"/>
              <a:t>. </a:t>
            </a:r>
          </a:p>
          <a:p>
            <a:endParaRPr lang="en-US" sz="1600" dirty="0"/>
          </a:p>
          <a:p>
            <a:pPr marL="285683" indent="-285683">
              <a:buFont typeface="Arial"/>
              <a:buChar char="•"/>
            </a:pPr>
            <a:r>
              <a:rPr lang="en-US" sz="3200" dirty="0" smtClean="0"/>
              <a:t>Input:  dataset with thousands of points</a:t>
            </a:r>
          </a:p>
          <a:p>
            <a:pPr marL="285683" indent="-285683">
              <a:lnSpc>
                <a:spcPct val="150000"/>
              </a:lnSpc>
              <a:buFont typeface="Arial"/>
              <a:buChar char="•"/>
            </a:pPr>
            <a:r>
              <a:rPr lang="en-US" sz="3200" dirty="0" smtClean="0"/>
              <a:t>Output: network with </a:t>
            </a:r>
          </a:p>
          <a:p>
            <a:r>
              <a:rPr lang="en-US" sz="3200" dirty="0"/>
              <a:t> </a:t>
            </a:r>
            <a:r>
              <a:rPr lang="en-US" sz="3200" dirty="0" smtClean="0"/>
              <a:t>  13 vertices and 12 edges. </a:t>
            </a:r>
          </a:p>
          <a:p>
            <a:endParaRPr lang="en-US" dirty="0"/>
          </a:p>
          <a:p>
            <a:endParaRPr lang="en-US" dirty="0"/>
          </a:p>
          <a:p>
            <a:pPr marL="342819" indent="-342819">
              <a:buAutoNum type="alphaUcParenR"/>
            </a:pPr>
            <a:endParaRPr lang="en-US" dirty="0" smtClean="0"/>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1036394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3274" y="242183"/>
            <a:ext cx="9144000" cy="4614412"/>
          </a:xfrm>
          <a:prstGeom prst="rect">
            <a:avLst/>
          </a:prstGeom>
        </p:spPr>
      </p:pic>
      <p:sp>
        <p:nvSpPr>
          <p:cNvPr id="5" name="TextBox 4"/>
          <p:cNvSpPr txBox="1"/>
          <p:nvPr/>
        </p:nvSpPr>
        <p:spPr>
          <a:xfrm>
            <a:off x="12053455" y="4502729"/>
            <a:ext cx="184666" cy="584776"/>
          </a:xfrm>
          <a:prstGeom prst="rect">
            <a:avLst/>
          </a:prstGeom>
          <a:noFill/>
        </p:spPr>
        <p:txBody>
          <a:bodyPr wrap="none" rtlCol="0">
            <a:spAutoFit/>
          </a:bodyPr>
          <a:lstStyle/>
          <a:p>
            <a:endParaRPr lang="en-US" sz="3200" dirty="0" smtClean="0"/>
          </a:p>
        </p:txBody>
      </p:sp>
      <p:sp>
        <p:nvSpPr>
          <p:cNvPr id="6" name="Rectangle 5"/>
          <p:cNvSpPr/>
          <p:nvPr/>
        </p:nvSpPr>
        <p:spPr>
          <a:xfrm>
            <a:off x="0" y="609953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3"/>
          <a:srcRect l="17416" t="6710" r="17316" b="74614"/>
          <a:stretch/>
        </p:blipFill>
        <p:spPr>
          <a:xfrm>
            <a:off x="173274" y="4678677"/>
            <a:ext cx="2066544" cy="1280160"/>
          </a:xfrm>
          <a:prstGeom prst="rect">
            <a:avLst/>
          </a:prstGeom>
        </p:spPr>
      </p:pic>
      <p:pic>
        <p:nvPicPr>
          <p:cNvPr id="8" name="Picture 7"/>
          <p:cNvPicPr>
            <a:picLocks noChangeAspect="1"/>
          </p:cNvPicPr>
          <p:nvPr/>
        </p:nvPicPr>
        <p:blipFill rotWithShape="1">
          <a:blip r:embed="rId3"/>
          <a:srcRect t="73341" b="-4022"/>
          <a:stretch/>
        </p:blipFill>
        <p:spPr>
          <a:xfrm>
            <a:off x="5902608" y="4267197"/>
            <a:ext cx="3166261" cy="2103120"/>
          </a:xfrm>
          <a:prstGeom prst="rect">
            <a:avLst/>
          </a:prstGeom>
        </p:spPr>
      </p:pic>
      <p:pic>
        <p:nvPicPr>
          <p:cNvPr id="9" name="Picture 8"/>
          <p:cNvPicPr>
            <a:picLocks noChangeAspect="1"/>
          </p:cNvPicPr>
          <p:nvPr/>
        </p:nvPicPr>
        <p:blipFill rotWithShape="1">
          <a:blip r:embed="rId3"/>
          <a:srcRect t="52669" b="32396"/>
          <a:stretch/>
        </p:blipFill>
        <p:spPr>
          <a:xfrm>
            <a:off x="2438967" y="4806693"/>
            <a:ext cx="3166261" cy="1024128"/>
          </a:xfrm>
          <a:prstGeom prst="rect">
            <a:avLst/>
          </a:prstGeom>
        </p:spPr>
      </p:pic>
    </p:spTree>
    <p:extLst>
      <p:ext uri="{BB962C8B-B14F-4D97-AF65-F5344CB8AC3E}">
        <p14:creationId xmlns:p14="http://schemas.microsoft.com/office/powerpoint/2010/main" val="20394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luste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3" y="2847108"/>
            <a:ext cx="2381250" cy="23907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04" y="2216350"/>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463891" y="168622"/>
            <a:ext cx="4216219" cy="584775"/>
          </a:xfrm>
          <a:prstGeom prst="rect">
            <a:avLst/>
          </a:prstGeom>
        </p:spPr>
        <p:txBody>
          <a:bodyPr wrap="none">
            <a:spAutoFit/>
          </a:bodyPr>
          <a:lstStyle/>
          <a:p>
            <a:r>
              <a:rPr lang="en-US" sz="3200" b="0" i="0" dirty="0" smtClean="0">
                <a:solidFill>
                  <a:srgbClr val="7030A0"/>
                </a:solidFill>
                <a:effectLst/>
                <a:latin typeface="Linux Libertine"/>
              </a:rPr>
              <a:t>Hierarchical clustering</a:t>
            </a:r>
            <a:endParaRPr lang="en-US" sz="3200" b="0" i="0" dirty="0">
              <a:solidFill>
                <a:srgbClr val="7030A0"/>
              </a:solidFill>
              <a:effectLst/>
              <a:latin typeface="Linux Libertine"/>
            </a:endParaRPr>
          </a:p>
        </p:txBody>
      </p:sp>
      <p:sp>
        <p:nvSpPr>
          <p:cNvPr id="3" name="Rectangle 2"/>
          <p:cNvSpPr/>
          <p:nvPr/>
        </p:nvSpPr>
        <p:spPr>
          <a:xfrm>
            <a:off x="5068396" y="5998664"/>
            <a:ext cx="3851160" cy="646331"/>
          </a:xfrm>
          <a:prstGeom prst="rect">
            <a:avLst/>
          </a:prstGeom>
        </p:spPr>
        <p:txBody>
          <a:bodyPr wrap="square">
            <a:spAutoFit/>
          </a:bodyPr>
          <a:lstStyle/>
          <a:p>
            <a:r>
              <a:rPr lang="en-US" dirty="0" smtClean="0"/>
              <a:t>http://en.wikipedia.org/wiki/File:Hierarchical_clustering_simple_diagram.svg</a:t>
            </a:r>
            <a:endParaRPr lang="en-US" dirty="0"/>
          </a:p>
        </p:txBody>
      </p:sp>
      <p:sp>
        <p:nvSpPr>
          <p:cNvPr id="4" name="Rectangle 3"/>
          <p:cNvSpPr/>
          <p:nvPr/>
        </p:nvSpPr>
        <p:spPr>
          <a:xfrm>
            <a:off x="245850" y="5887782"/>
            <a:ext cx="2914430" cy="646331"/>
          </a:xfrm>
          <a:prstGeom prst="rect">
            <a:avLst/>
          </a:prstGeom>
        </p:spPr>
        <p:txBody>
          <a:bodyPr wrap="square">
            <a:spAutoFit/>
          </a:bodyPr>
          <a:lstStyle/>
          <a:p>
            <a:r>
              <a:rPr lang="en-US" dirty="0" smtClean="0"/>
              <a:t>http://en.wikipedia.org/wiki/File:Clusters.svg</a:t>
            </a:r>
            <a:endParaRPr lang="en-US" dirty="0"/>
          </a:p>
        </p:txBody>
      </p:sp>
      <p:sp>
        <p:nvSpPr>
          <p:cNvPr id="7" name="Rectangle 6"/>
          <p:cNvSpPr/>
          <p:nvPr/>
        </p:nvSpPr>
        <p:spPr>
          <a:xfrm>
            <a:off x="5828541" y="1387886"/>
            <a:ext cx="2014975" cy="523220"/>
          </a:xfrm>
          <a:prstGeom prst="rect">
            <a:avLst/>
          </a:prstGeom>
        </p:spPr>
        <p:txBody>
          <a:bodyPr wrap="none">
            <a:spAutoFit/>
          </a:bodyPr>
          <a:lstStyle/>
          <a:p>
            <a:r>
              <a:rPr lang="en-US" sz="2800" dirty="0" err="1" smtClean="0">
                <a:solidFill>
                  <a:schemeClr val="accent6">
                    <a:lumMod val="50000"/>
                  </a:schemeClr>
                </a:solidFill>
              </a:rPr>
              <a:t>Dendrogram</a:t>
            </a:r>
            <a:endParaRPr lang="en-US" sz="2800" dirty="0">
              <a:solidFill>
                <a:schemeClr val="accent6">
                  <a:lumMod val="50000"/>
                </a:schemeClr>
              </a:solidFill>
            </a:endParaRPr>
          </a:p>
        </p:txBody>
      </p:sp>
      <p:sp>
        <p:nvSpPr>
          <p:cNvPr id="10" name="Rectangle 9"/>
          <p:cNvSpPr/>
          <p:nvPr/>
        </p:nvSpPr>
        <p:spPr>
          <a:xfrm>
            <a:off x="1201134" y="1387886"/>
            <a:ext cx="861454" cy="523220"/>
          </a:xfrm>
          <a:prstGeom prst="rect">
            <a:avLst/>
          </a:prstGeom>
        </p:spPr>
        <p:txBody>
          <a:bodyPr wrap="none">
            <a:spAutoFit/>
          </a:bodyPr>
          <a:lstStyle/>
          <a:p>
            <a:r>
              <a:rPr lang="en-US" sz="2800" dirty="0" smtClean="0">
                <a:solidFill>
                  <a:schemeClr val="accent6">
                    <a:lumMod val="50000"/>
                  </a:schemeClr>
                </a:solidFill>
              </a:rPr>
              <a:t>Data</a:t>
            </a:r>
            <a:endParaRPr lang="en-US" sz="2800" dirty="0">
              <a:solidFill>
                <a:schemeClr val="accent6">
                  <a:lumMod val="50000"/>
                </a:schemeClr>
              </a:solidFill>
            </a:endParaRPr>
          </a:p>
        </p:txBody>
      </p:sp>
      <p:cxnSp>
        <p:nvCxnSpPr>
          <p:cNvPr id="9" name="Straight Connector 8"/>
          <p:cNvCxnSpPr/>
          <p:nvPr/>
        </p:nvCxnSpPr>
        <p:spPr>
          <a:xfrm>
            <a:off x="4056611" y="2216350"/>
            <a:ext cx="0" cy="4275888"/>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11" name="Right Arrow 10"/>
          <p:cNvSpPr/>
          <p:nvPr/>
        </p:nvSpPr>
        <p:spPr>
          <a:xfrm>
            <a:off x="3676576" y="1325299"/>
            <a:ext cx="922712" cy="64839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637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1522775" y="695162"/>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389901" y="1028045"/>
            <a:ext cx="1874917" cy="1077218"/>
          </a:xfrm>
          <a:prstGeom prst="rect">
            <a:avLst/>
          </a:prstGeom>
          <a:noFill/>
        </p:spPr>
        <p:txBody>
          <a:bodyPr wrap="square" rtlCol="0">
            <a:spAutoFit/>
          </a:bodyPr>
          <a:lstStyle/>
          <a:p>
            <a:r>
              <a:rPr lang="en-US" sz="3200" dirty="0" smtClean="0">
                <a:solidFill>
                  <a:srgbClr val="FF0000"/>
                </a:solidFill>
              </a:rPr>
              <a:t>Chose filter </a:t>
            </a:r>
          </a:p>
        </p:txBody>
      </p:sp>
      <p:sp>
        <p:nvSpPr>
          <p:cNvPr id="2" name="TextBox 1"/>
          <p:cNvSpPr txBox="1"/>
          <p:nvPr/>
        </p:nvSpPr>
        <p:spPr>
          <a:xfrm>
            <a:off x="1134018" y="4338928"/>
            <a:ext cx="6269073" cy="584776"/>
          </a:xfrm>
          <a:prstGeom prst="rect">
            <a:avLst/>
          </a:prstGeom>
          <a:noFill/>
        </p:spPr>
        <p:txBody>
          <a:bodyPr wrap="square" rtlCol="0">
            <a:spAutoFit/>
          </a:bodyPr>
          <a:lstStyle/>
          <a:p>
            <a:r>
              <a:rPr lang="en-US" sz="3200" dirty="0" smtClean="0"/>
              <a:t>Only need to cover the data points.</a:t>
            </a:r>
          </a:p>
        </p:txBody>
      </p:sp>
    </p:spTree>
    <p:extLst>
      <p:ext uri="{BB962C8B-B14F-4D97-AF65-F5344CB8AC3E}">
        <p14:creationId xmlns:p14="http://schemas.microsoft.com/office/powerpoint/2010/main" val="3199886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0" y="1148708"/>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525984" y="228588"/>
            <a:ext cx="2830722" cy="584776"/>
          </a:xfrm>
          <a:prstGeom prst="rect">
            <a:avLst/>
          </a:prstGeom>
          <a:noFill/>
        </p:spPr>
        <p:txBody>
          <a:bodyPr wrap="square" rtlCol="0">
            <a:spAutoFit/>
          </a:bodyPr>
          <a:lstStyle/>
          <a:p>
            <a:r>
              <a:rPr lang="en-US" sz="3200" dirty="0" smtClean="0">
                <a:solidFill>
                  <a:srgbClr val="FF0000"/>
                </a:solidFill>
              </a:rPr>
              <a:t>Chose filter </a:t>
            </a:r>
          </a:p>
        </p:txBody>
      </p:sp>
      <p:pic>
        <p:nvPicPr>
          <p:cNvPr id="6" name="Picture 5"/>
          <p:cNvPicPr>
            <a:picLocks noChangeAspect="1"/>
          </p:cNvPicPr>
          <p:nvPr/>
        </p:nvPicPr>
        <p:blipFill rotWithShape="1">
          <a:blip r:embed="rId3"/>
          <a:srcRect r="60000"/>
          <a:stretch/>
        </p:blipFill>
        <p:spPr>
          <a:xfrm>
            <a:off x="5120691" y="-310522"/>
            <a:ext cx="3657600" cy="5791487"/>
          </a:xfrm>
          <a:prstGeom prst="rect">
            <a:avLst/>
          </a:prstGeom>
        </p:spPr>
      </p:pic>
      <p:cxnSp>
        <p:nvCxnSpPr>
          <p:cNvPr id="5" name="Straight Arrow Connector 4"/>
          <p:cNvCxnSpPr/>
          <p:nvPr/>
        </p:nvCxnSpPr>
        <p:spPr>
          <a:xfrm>
            <a:off x="4218564" y="2539860"/>
            <a:ext cx="871887" cy="0"/>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421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0" y="1148708"/>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525984" y="228588"/>
            <a:ext cx="2830722" cy="584776"/>
          </a:xfrm>
          <a:prstGeom prst="rect">
            <a:avLst/>
          </a:prstGeom>
          <a:noFill/>
        </p:spPr>
        <p:txBody>
          <a:bodyPr wrap="square" rtlCol="0">
            <a:spAutoFit/>
          </a:bodyPr>
          <a:lstStyle/>
          <a:p>
            <a:r>
              <a:rPr lang="en-US" sz="3200" dirty="0" smtClean="0">
                <a:solidFill>
                  <a:srgbClr val="FF0000"/>
                </a:solidFill>
              </a:rPr>
              <a:t>Chose filter </a:t>
            </a:r>
          </a:p>
        </p:txBody>
      </p:sp>
      <p:cxnSp>
        <p:nvCxnSpPr>
          <p:cNvPr id="5" name="Straight Arrow Connector 4"/>
          <p:cNvCxnSpPr/>
          <p:nvPr/>
        </p:nvCxnSpPr>
        <p:spPr>
          <a:xfrm>
            <a:off x="4218564" y="2539860"/>
            <a:ext cx="871887" cy="0"/>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3"/>
          <a:srcRect l="50000"/>
          <a:stretch/>
        </p:blipFill>
        <p:spPr>
          <a:xfrm>
            <a:off x="5067770" y="228588"/>
            <a:ext cx="3822965" cy="4842662"/>
          </a:xfrm>
          <a:prstGeom prst="rect">
            <a:avLst/>
          </a:prstGeom>
        </p:spPr>
      </p:pic>
    </p:spTree>
    <p:extLst>
      <p:ext uri="{BB962C8B-B14F-4D97-AF65-F5344CB8AC3E}">
        <p14:creationId xmlns:p14="http://schemas.microsoft.com/office/powerpoint/2010/main" val="2183126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92" y="135584"/>
            <a:ext cx="8881707" cy="6329937"/>
          </a:xfrm>
          <a:prstGeom prst="rect">
            <a:avLst/>
          </a:prstGeom>
          <a:noFill/>
        </p:spPr>
        <p:txBody>
          <a:bodyPr wrap="square" rtlCol="0">
            <a:spAutoFit/>
          </a:bodyPr>
          <a:lstStyle/>
          <a:p>
            <a:r>
              <a:rPr lang="en-US" sz="3200" dirty="0" smtClean="0">
                <a:solidFill>
                  <a:srgbClr val="008000"/>
                </a:solidFill>
              </a:rPr>
              <a:t>Application 3 (in paper):  Basketball</a:t>
            </a:r>
          </a:p>
          <a:p>
            <a:endParaRPr lang="en-US" sz="1200" dirty="0"/>
          </a:p>
          <a:p>
            <a:r>
              <a:rPr lang="en-US" sz="3200" dirty="0" smtClean="0">
                <a:solidFill>
                  <a:srgbClr val="0000FF"/>
                </a:solidFill>
              </a:rPr>
              <a:t>Data:  </a:t>
            </a:r>
            <a:r>
              <a:rPr lang="en-US" sz="3200" dirty="0" smtClean="0"/>
              <a:t>rates </a:t>
            </a:r>
            <a:r>
              <a:rPr lang="en-US" sz="3200" dirty="0"/>
              <a:t>(per minute played) of rebounds, assists, turnovers, steals, blocked shots, personal fouls, and points </a:t>
            </a:r>
            <a:r>
              <a:rPr lang="en-US" sz="3200" dirty="0" smtClean="0"/>
              <a:t>scored for 452 players.</a:t>
            </a:r>
          </a:p>
          <a:p>
            <a:endParaRPr lang="en-US" sz="2000" dirty="0" smtClean="0">
              <a:sym typeface="Wingdings"/>
            </a:endParaRPr>
          </a:p>
          <a:p>
            <a:r>
              <a:rPr lang="en-US" sz="3200" dirty="0" smtClean="0">
                <a:sym typeface="Wingdings"/>
              </a:rPr>
              <a:t>                   </a:t>
            </a:r>
            <a:r>
              <a:rPr lang="en-US" sz="3200" dirty="0" smtClean="0"/>
              <a:t>Input:  452 points in </a:t>
            </a:r>
            <a:r>
              <a:rPr lang="en-US" sz="3200" b="1" dirty="0" smtClean="0"/>
              <a:t>R</a:t>
            </a:r>
            <a:r>
              <a:rPr lang="en-US" sz="3200" baseline="30000" dirty="0" smtClean="0"/>
              <a:t>7</a:t>
            </a:r>
          </a:p>
          <a:p>
            <a:endParaRPr lang="en-US" sz="2000" baseline="30000" dirty="0"/>
          </a:p>
          <a:p>
            <a:r>
              <a:rPr lang="en-US" sz="3200" dirty="0" smtClean="0"/>
              <a:t>For each player, we have a vector</a:t>
            </a:r>
            <a:endParaRPr lang="en-US" sz="2000" dirty="0" smtClean="0"/>
          </a:p>
          <a:p>
            <a:endParaRPr lang="en-US" sz="6000" dirty="0" smtClean="0"/>
          </a:p>
          <a:p>
            <a:r>
              <a:rPr lang="en-US" sz="3200" dirty="0"/>
              <a:t> </a:t>
            </a:r>
            <a:r>
              <a:rPr lang="en-US" sz="3200" dirty="0" smtClean="0"/>
              <a:t>                       =  (r, a, t, s, b, f, p)   in  </a:t>
            </a:r>
            <a:r>
              <a:rPr lang="en-US" sz="3200" b="1" dirty="0" smtClean="0"/>
              <a:t>R</a:t>
            </a:r>
            <a:r>
              <a:rPr lang="en-US" sz="3200" baseline="30000" dirty="0" smtClean="0"/>
              <a:t>7</a:t>
            </a:r>
            <a:endParaRPr lang="en-US" sz="3200" baseline="30000" dirty="0"/>
          </a:p>
          <a:p>
            <a:endParaRPr lang="en-US" sz="1200" dirty="0" smtClean="0">
              <a:solidFill>
                <a:srgbClr val="0000FF"/>
              </a:solidFill>
            </a:endParaRPr>
          </a:p>
          <a:p>
            <a:r>
              <a:rPr lang="en-US" sz="3200" dirty="0" smtClean="0">
                <a:solidFill>
                  <a:srgbClr val="0000FF"/>
                </a:solidFill>
              </a:rPr>
              <a:t>Distance</a:t>
            </a:r>
            <a:r>
              <a:rPr lang="en-US" sz="3200" dirty="0">
                <a:solidFill>
                  <a:srgbClr val="0000FF"/>
                </a:solidFill>
              </a:rPr>
              <a:t>: </a:t>
            </a:r>
            <a:r>
              <a:rPr lang="en-US" sz="3200" dirty="0"/>
              <a:t>variance normalized </a:t>
            </a:r>
            <a:r>
              <a:rPr lang="en-US" sz="3200" dirty="0" smtClean="0"/>
              <a:t>Euclidean distance.</a:t>
            </a:r>
          </a:p>
          <a:p>
            <a:r>
              <a:rPr lang="en-US" sz="3200" dirty="0" smtClean="0">
                <a:solidFill>
                  <a:srgbClr val="0000FF"/>
                </a:solidFill>
              </a:rPr>
              <a:t>Clustering:  </a:t>
            </a:r>
            <a:r>
              <a:rPr lang="en-US" sz="3200" dirty="0" smtClean="0"/>
              <a:t>Single linkage. </a:t>
            </a:r>
            <a:endParaRPr lang="en-US" sz="3200" dirty="0"/>
          </a:p>
        </p:txBody>
      </p:sp>
      <p:grpSp>
        <p:nvGrpSpPr>
          <p:cNvPr id="35" name="Group 34"/>
          <p:cNvGrpSpPr/>
          <p:nvPr/>
        </p:nvGrpSpPr>
        <p:grpSpPr>
          <a:xfrm>
            <a:off x="82830" y="3875598"/>
            <a:ext cx="9185415" cy="830997"/>
            <a:chOff x="96635" y="3930834"/>
            <a:chExt cx="9185415" cy="830997"/>
          </a:xfrm>
        </p:grpSpPr>
        <p:sp>
          <p:nvSpPr>
            <p:cNvPr id="3" name="TextBox 2"/>
            <p:cNvSpPr txBox="1"/>
            <p:nvPr/>
          </p:nvSpPr>
          <p:spPr>
            <a:xfrm>
              <a:off x="96635" y="3930834"/>
              <a:ext cx="9185415" cy="830997"/>
            </a:xfrm>
            <a:prstGeom prst="rect">
              <a:avLst/>
            </a:prstGeom>
            <a:noFill/>
          </p:spPr>
          <p:txBody>
            <a:bodyPr wrap="square" rtlCol="0">
              <a:spAutoFit/>
            </a:bodyPr>
            <a:lstStyle/>
            <a:p>
              <a:r>
                <a:rPr lang="en-US" sz="4800" dirty="0" smtClean="0"/>
                <a:t>(</a:t>
              </a:r>
              <a:r>
                <a:rPr lang="en-US" sz="2000" dirty="0" smtClean="0"/>
                <a:t>     min      ,    min </a:t>
              </a:r>
              <a:r>
                <a:rPr lang="en-US" sz="4800" dirty="0" smtClean="0"/>
                <a:t> </a:t>
              </a:r>
              <a:r>
                <a:rPr lang="en-US" sz="2000" dirty="0"/>
                <a:t>,     </a:t>
              </a:r>
              <a:r>
                <a:rPr lang="en-US" sz="2000" dirty="0" smtClean="0"/>
                <a:t>  min     ,   min  ,          min          ,           min         ,          min        </a:t>
              </a:r>
              <a:r>
                <a:rPr lang="en-US" sz="4800" dirty="0" smtClean="0"/>
                <a:t>)</a:t>
              </a:r>
            </a:p>
          </p:txBody>
        </p:sp>
        <p:sp>
          <p:nvSpPr>
            <p:cNvPr id="4" name="TextBox 3"/>
            <p:cNvSpPr txBox="1"/>
            <p:nvPr/>
          </p:nvSpPr>
          <p:spPr>
            <a:xfrm>
              <a:off x="276098" y="4027294"/>
              <a:ext cx="9005952" cy="400110"/>
            </a:xfrm>
            <a:prstGeom prst="rect">
              <a:avLst/>
            </a:prstGeom>
            <a:noFill/>
          </p:spPr>
          <p:txBody>
            <a:bodyPr wrap="square" rtlCol="0">
              <a:spAutoFit/>
            </a:bodyPr>
            <a:lstStyle/>
            <a:p>
              <a:r>
                <a:rPr lang="en-US" sz="2000" dirty="0" smtClean="0"/>
                <a:t>rebounds   </a:t>
              </a:r>
              <a:r>
                <a:rPr lang="en-US" sz="2000" dirty="0"/>
                <a:t>assists   turnovers   steals   blocked shots   personal fouls   points </a:t>
              </a:r>
              <a:r>
                <a:rPr lang="en-US" sz="2000" dirty="0" smtClean="0"/>
                <a:t>scored</a:t>
              </a:r>
              <a:endParaRPr lang="en-US" sz="5400" dirty="0"/>
            </a:p>
          </p:txBody>
        </p:sp>
        <p:cxnSp>
          <p:nvCxnSpPr>
            <p:cNvPr id="6" name="Straight Connector 5"/>
            <p:cNvCxnSpPr/>
            <p:nvPr/>
          </p:nvCxnSpPr>
          <p:spPr>
            <a:xfrm>
              <a:off x="386536"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32340" y="4399792"/>
              <a:ext cx="6488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04232"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75461" y="4399792"/>
              <a:ext cx="48317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07119" y="4399792"/>
              <a:ext cx="13694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3703" y="4399792"/>
              <a:ext cx="13666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37458" y="4399792"/>
              <a:ext cx="13804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0" y="6477486"/>
            <a:ext cx="9068869"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666649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60000"/>
          <a:stretch/>
        </p:blipFill>
        <p:spPr>
          <a:xfrm>
            <a:off x="4899811" y="1752172"/>
            <a:ext cx="3657600" cy="5791487"/>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760668" y="118137"/>
            <a:ext cx="7701718" cy="584776"/>
          </a:xfrm>
          <a:prstGeom prst="rect">
            <a:avLst/>
          </a:prstGeom>
          <a:noFill/>
        </p:spPr>
        <p:txBody>
          <a:bodyPr wrap="square" rtlCol="0">
            <a:spAutoFit/>
          </a:bodyPr>
          <a:lstStyle/>
          <a:p>
            <a:r>
              <a:rPr lang="en-US" sz="3200" dirty="0" smtClean="0">
                <a:solidFill>
                  <a:srgbClr val="0000FF"/>
                </a:solidFill>
              </a:rPr>
              <a:t>Filters</a:t>
            </a:r>
            <a:r>
              <a:rPr lang="en-US" sz="3200" dirty="0">
                <a:solidFill>
                  <a:srgbClr val="0000FF"/>
                </a:solidFill>
              </a:rPr>
              <a:t>:  </a:t>
            </a:r>
            <a:r>
              <a:rPr lang="en-US" sz="3200" dirty="0"/>
              <a:t>principle and secondary SVD values</a:t>
            </a:r>
            <a:r>
              <a:rPr lang="en-US" sz="3200" dirty="0" smtClean="0"/>
              <a:t>.</a:t>
            </a:r>
            <a:endParaRPr lang="en-US" sz="3200" dirty="0"/>
          </a:p>
        </p:txBody>
      </p:sp>
      <p:sp>
        <p:nvSpPr>
          <p:cNvPr id="3" name="TextBox 2"/>
          <p:cNvSpPr txBox="1"/>
          <p:nvPr/>
        </p:nvSpPr>
        <p:spPr>
          <a:xfrm>
            <a:off x="1035363" y="3796596"/>
            <a:ext cx="2098340" cy="1015663"/>
          </a:xfrm>
          <a:prstGeom prst="rect">
            <a:avLst/>
          </a:prstGeom>
          <a:noFill/>
        </p:spPr>
        <p:txBody>
          <a:bodyPr wrap="square" rtlCol="0">
            <a:spAutoFit/>
          </a:bodyPr>
          <a:lstStyle/>
          <a:p>
            <a:r>
              <a:rPr lang="en-US" sz="6000" dirty="0" smtClean="0"/>
              <a:t>Data</a:t>
            </a:r>
          </a:p>
        </p:txBody>
      </p:sp>
      <p:sp>
        <p:nvSpPr>
          <p:cNvPr id="7" name="Right Arrow 6"/>
          <p:cNvSpPr/>
          <p:nvPr/>
        </p:nvSpPr>
        <p:spPr>
          <a:xfrm flipV="1">
            <a:off x="3409799" y="3870559"/>
            <a:ext cx="1021560" cy="966401"/>
          </a:xfrm>
          <a:prstGeom prst="rightArrow">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2482" t="8094" r="2112" b="30053"/>
          <a:stretch/>
        </p:blipFill>
        <p:spPr>
          <a:xfrm>
            <a:off x="2949740" y="786384"/>
            <a:ext cx="3374136" cy="2075688"/>
          </a:xfrm>
          <a:prstGeom prst="rect">
            <a:avLst/>
          </a:prstGeom>
        </p:spPr>
      </p:pic>
      <p:sp>
        <p:nvSpPr>
          <p:cNvPr id="10" name="Rectangle 9"/>
          <p:cNvSpPr/>
          <p:nvPr/>
        </p:nvSpPr>
        <p:spPr>
          <a:xfrm>
            <a:off x="1518104" y="2718824"/>
            <a:ext cx="6198818" cy="338554"/>
          </a:xfrm>
          <a:prstGeom prst="rect">
            <a:avLst/>
          </a:prstGeom>
        </p:spPr>
        <p:txBody>
          <a:bodyPr wrap="square">
            <a:spAutoFit/>
          </a:bodyPr>
          <a:lstStyle/>
          <a:p>
            <a:r>
              <a:rPr lang="en-US" sz="1600" dirty="0"/>
              <a:t>http://</a:t>
            </a:r>
            <a:r>
              <a:rPr lang="en-US" sz="1600" dirty="0" err="1"/>
              <a:t>commons.wikimedia.org</a:t>
            </a:r>
            <a:r>
              <a:rPr lang="en-US" sz="1600" dirty="0"/>
              <a:t>/wiki/</a:t>
            </a:r>
            <a:r>
              <a:rPr lang="en-US" sz="1600" dirty="0" err="1"/>
              <a:t>File:SVD_Graphic_Example.png</a:t>
            </a:r>
            <a:endParaRPr lang="en-US" sz="1600" dirty="0"/>
          </a:p>
        </p:txBody>
      </p:sp>
    </p:spTree>
    <p:extLst>
      <p:ext uri="{BB962C8B-B14F-4D97-AF65-F5344CB8AC3E}">
        <p14:creationId xmlns:p14="http://schemas.microsoft.com/office/powerpoint/2010/main" val="71118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17444"/>
            <a:ext cx="9144000" cy="4407679"/>
          </a:xfrm>
          <a:prstGeom prst="rect">
            <a:avLst/>
          </a:prstGeom>
        </p:spPr>
      </p:pic>
      <p:sp>
        <p:nvSpPr>
          <p:cNvPr id="3" name="Rectangle 2"/>
          <p:cNvSpPr/>
          <p:nvPr/>
        </p:nvSpPr>
        <p:spPr>
          <a:xfrm>
            <a:off x="272754" y="4729116"/>
            <a:ext cx="8871245" cy="1754327"/>
          </a:xfrm>
          <a:prstGeom prst="rect">
            <a:avLst/>
          </a:prstGeom>
        </p:spPr>
        <p:txBody>
          <a:bodyPr wrap="square">
            <a:spAutoFit/>
          </a:bodyPr>
          <a:lstStyle/>
          <a:p>
            <a:r>
              <a:rPr lang="en-US" dirty="0" smtClean="0"/>
              <a:t>A) Low resolution map at 20 intervals for each filter B) High resolution map at 30 intervals for each filter. The overlap is such at that each interval overlaps with half of the adjacent intervals, the graphs are colored by points per game, and a variance normalized Euclidean distance metric is applied. Metric: Variance Normalized Euclidean; Lens: Principal SVD Value (Resolution 20, Gain 2.0x, Equalized) and Secondary SVD Value (Resolution 20, Gain 2.0x, Equalized). Color: red: high values, blue: low values.</a:t>
            </a:r>
            <a:endParaRPr lang="en-US" dirty="0"/>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603328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217444"/>
            <a:ext cx="9144000" cy="4407679"/>
          </a:xfrm>
          <a:prstGeom prst="rect">
            <a:avLst/>
          </a:prstGeom>
        </p:spPr>
      </p:pic>
      <p:sp>
        <p:nvSpPr>
          <p:cNvPr id="3" name="Rectangle 2"/>
          <p:cNvSpPr/>
          <p:nvPr/>
        </p:nvSpPr>
        <p:spPr>
          <a:xfrm>
            <a:off x="272754" y="4729116"/>
            <a:ext cx="8871245" cy="1754327"/>
          </a:xfrm>
          <a:prstGeom prst="rect">
            <a:avLst/>
          </a:prstGeom>
        </p:spPr>
        <p:txBody>
          <a:bodyPr wrap="square">
            <a:spAutoFit/>
          </a:bodyPr>
          <a:lstStyle/>
          <a:p>
            <a:r>
              <a:rPr lang="en-US" dirty="0" smtClean="0"/>
              <a:t>A) Low resolution map at 20 intervals for each filter B) High resolution map at 30 intervals for each filter. The overlap is such at that each interval overlaps with half of the adjacent intervals, the graphs are colored by points per game, and a variance normalized Euclidean distance metric is applied. Metric: Variance Normalized Euclidean; Lens: Principal SVD Value (Resolution 20, Gain 2.0x, Equalized) and Secondary SVD Value (Resolution 20, Gain 2.0x, Equalized). Color: red: high values, blue: low values.</a:t>
            </a:r>
            <a:endParaRPr lang="en-US" dirty="0"/>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5" name="Rectangle 4"/>
          <p:cNvSpPr/>
          <p:nvPr/>
        </p:nvSpPr>
        <p:spPr>
          <a:xfrm>
            <a:off x="4772967" y="3754263"/>
            <a:ext cx="4172589" cy="369332"/>
          </a:xfrm>
          <a:prstGeom prst="rect">
            <a:avLst/>
          </a:prstGeom>
        </p:spPr>
        <p:txBody>
          <a:bodyPr wrap="square">
            <a:spAutoFit/>
          </a:bodyPr>
          <a:lstStyle/>
          <a:p>
            <a:r>
              <a:rPr lang="en-US" dirty="0">
                <a:solidFill>
                  <a:srgbClr val="FFD4EF"/>
                </a:solidFill>
              </a:rPr>
              <a:t>LeBron James ,</a:t>
            </a:r>
            <a:r>
              <a:rPr lang="en-US" dirty="0" smtClean="0">
                <a:solidFill>
                  <a:srgbClr val="FFD4EF"/>
                </a:solidFill>
              </a:rPr>
              <a:t> </a:t>
            </a:r>
            <a:r>
              <a:rPr lang="en-US" dirty="0">
                <a:solidFill>
                  <a:srgbClr val="FFD4EF"/>
                </a:solidFill>
              </a:rPr>
              <a:t>Kobe </a:t>
            </a:r>
            <a:r>
              <a:rPr lang="en-US" dirty="0" smtClean="0">
                <a:solidFill>
                  <a:srgbClr val="FFD4EF"/>
                </a:solidFill>
              </a:rPr>
              <a:t>Bryant, Brook </a:t>
            </a:r>
            <a:r>
              <a:rPr lang="en-US" dirty="0">
                <a:solidFill>
                  <a:srgbClr val="FFD4EF"/>
                </a:solidFill>
              </a:rPr>
              <a:t>Lopez</a:t>
            </a:r>
          </a:p>
        </p:txBody>
      </p:sp>
    </p:spTree>
    <p:extLst>
      <p:ext uri="{BB962C8B-B14F-4D97-AF65-F5344CB8AC3E}">
        <p14:creationId xmlns:p14="http://schemas.microsoft.com/office/powerpoint/2010/main" val="1370435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79" y="181700"/>
            <a:ext cx="8787881" cy="6608988"/>
          </a:xfrm>
          <a:prstGeom prst="rect">
            <a:avLst/>
          </a:prstGeom>
          <a:noFill/>
        </p:spPr>
        <p:txBody>
          <a:bodyPr wrap="square" rtlCol="0">
            <a:spAutoFit/>
          </a:bodyPr>
          <a:lstStyle/>
          <a:p>
            <a:r>
              <a:rPr lang="en-US" sz="3200" dirty="0" smtClean="0">
                <a:solidFill>
                  <a:srgbClr val="008000"/>
                </a:solidFill>
              </a:rPr>
              <a:t>Application 2:  US House of Representatives Voting records</a:t>
            </a:r>
          </a:p>
          <a:p>
            <a:endParaRPr lang="en-US" sz="3200" dirty="0" smtClean="0"/>
          </a:p>
          <a:p>
            <a:pPr>
              <a:lnSpc>
                <a:spcPct val="120000"/>
              </a:lnSpc>
            </a:pPr>
            <a:r>
              <a:rPr lang="en-US" sz="3200" dirty="0" smtClean="0">
                <a:solidFill>
                  <a:srgbClr val="0000FF"/>
                </a:solidFill>
              </a:rPr>
              <a:t>Data:  </a:t>
            </a:r>
            <a:r>
              <a:rPr lang="en-US" sz="3200" dirty="0" smtClean="0"/>
              <a:t>(aye, abstain, nay, ….                                          )</a:t>
            </a:r>
          </a:p>
          <a:p>
            <a:pPr>
              <a:lnSpc>
                <a:spcPct val="140000"/>
              </a:lnSpc>
            </a:pPr>
            <a:r>
              <a:rPr lang="en-US" sz="3200" dirty="0"/>
              <a:t> </a:t>
            </a:r>
            <a:r>
              <a:rPr lang="en-US" sz="3200" dirty="0" smtClean="0"/>
              <a:t>       = ( +1  ,      0     ,  -1  , …                                           )</a:t>
            </a:r>
          </a:p>
          <a:p>
            <a:pPr>
              <a:lnSpc>
                <a:spcPct val="140000"/>
              </a:lnSpc>
            </a:pPr>
            <a:endParaRPr lang="en-US" sz="1600" dirty="0"/>
          </a:p>
          <a:p>
            <a:pPr>
              <a:lnSpc>
                <a:spcPct val="140000"/>
              </a:lnSpc>
            </a:pPr>
            <a:r>
              <a:rPr lang="en-US" sz="3200" dirty="0" smtClean="0">
                <a:solidFill>
                  <a:srgbClr val="0000FF"/>
                </a:solidFill>
              </a:rPr>
              <a:t>Distance:  </a:t>
            </a:r>
            <a:r>
              <a:rPr lang="en-US" sz="3200" dirty="0" smtClean="0"/>
              <a:t>Pearson correlation</a:t>
            </a:r>
          </a:p>
          <a:p>
            <a:pPr>
              <a:lnSpc>
                <a:spcPct val="140000"/>
              </a:lnSpc>
            </a:pPr>
            <a:endParaRPr lang="en-US" sz="1600" dirty="0"/>
          </a:p>
          <a:p>
            <a:pPr>
              <a:lnSpc>
                <a:spcPct val="140000"/>
              </a:lnSpc>
            </a:pPr>
            <a:r>
              <a:rPr lang="en-US" sz="3200" dirty="0" smtClean="0">
                <a:solidFill>
                  <a:srgbClr val="0000FF"/>
                </a:solidFill>
              </a:rPr>
              <a:t>Filters:  </a:t>
            </a:r>
            <a:r>
              <a:rPr lang="en-US" sz="3200" dirty="0" smtClean="0"/>
              <a:t>principal </a:t>
            </a:r>
            <a:r>
              <a:rPr lang="en-US" sz="3200" dirty="0"/>
              <a:t>and secondary metric </a:t>
            </a:r>
            <a:r>
              <a:rPr lang="en-US" sz="3200" dirty="0" smtClean="0"/>
              <a:t>SVD</a:t>
            </a:r>
          </a:p>
          <a:p>
            <a:pPr>
              <a:lnSpc>
                <a:spcPct val="140000"/>
              </a:lnSpc>
            </a:pPr>
            <a:endParaRPr lang="en-US" sz="1600" dirty="0" smtClean="0"/>
          </a:p>
          <a:p>
            <a:pPr>
              <a:lnSpc>
                <a:spcPct val="140000"/>
              </a:lnSpc>
            </a:pPr>
            <a:r>
              <a:rPr lang="en-US" sz="3200" dirty="0">
                <a:solidFill>
                  <a:srgbClr val="0000FF"/>
                </a:solidFill>
              </a:rPr>
              <a:t>Clustering:  </a:t>
            </a:r>
            <a:r>
              <a:rPr lang="en-US" sz="3200" dirty="0"/>
              <a:t>Single linkage. </a:t>
            </a:r>
          </a:p>
          <a:p>
            <a:pPr>
              <a:lnSpc>
                <a:spcPct val="140000"/>
              </a:lnSpc>
            </a:pPr>
            <a:endParaRPr lang="en-US" sz="3200" dirty="0" smtClean="0"/>
          </a:p>
        </p:txBody>
      </p:sp>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647343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6248"/>
            <a:ext cx="9144000" cy="6495526"/>
          </a:xfrm>
          <a:prstGeom prst="rect">
            <a:avLst/>
          </a:prstGeom>
        </p:spPr>
      </p:pic>
      <p:sp>
        <p:nvSpPr>
          <p:cNvPr id="4" name="Rectangle 3"/>
          <p:cNvSpPr/>
          <p:nvPr/>
        </p:nvSpPr>
        <p:spPr>
          <a:xfrm>
            <a:off x="-21239" y="6217100"/>
            <a:ext cx="9165239" cy="707886"/>
          </a:xfrm>
          <a:prstGeom prst="rect">
            <a:avLst/>
          </a:prstGeom>
        </p:spPr>
        <p:txBody>
          <a:bodyPr wrap="square">
            <a:spAutoFit/>
          </a:bodyPr>
          <a:lstStyle/>
          <a:p>
            <a:r>
              <a:rPr lang="en-US" sz="800" dirty="0" smtClean="0"/>
              <a:t>X-axis: 1990–2011. Y-axis: Fragmentation index. Color bars denote, from top to bottom, party of the President, party for the House, party for the Senate (red: republican; blue: democrat; purple: split). The bottom 3 panels are the actual topological networks for the members. Networks are constructed from voting behavior of the member of the house, with an “aye” vote coded as a 1, “abstain” as zero, and “nay” as a -1. Each node contains sets of members. Each panel labeled with the year contains networks constructed from all the members for all the votes of that year. Note high fragmentation in 2010 in both middle panel and in the Fragmentation Index plot (black bar). The distance metric and filters used in the analysis were Pearson correlation and principal and secondary metric SVD. Metric: Correlation; Lens: Principal SVD Value (Resolution 120, Gain 4.5x, Equalized) and Secondary SVD Value (Resolution 120, Gain 4.5x, Equalized). Color: Red: Republican; Blue: Democrats.</a:t>
            </a:r>
            <a:endParaRPr lang="en-US" sz="800" dirty="0"/>
          </a:p>
        </p:txBody>
      </p:sp>
      <p:sp>
        <p:nvSpPr>
          <p:cNvPr id="2" name="Rectangle 1"/>
          <p:cNvSpPr/>
          <p:nvPr/>
        </p:nvSpPr>
        <p:spPr>
          <a:xfrm rot="16200000">
            <a:off x="-1053363" y="1351550"/>
            <a:ext cx="3450853" cy="646331"/>
          </a:xfrm>
          <a:prstGeom prst="rect">
            <a:avLst/>
          </a:prstGeom>
          <a:solidFill>
            <a:schemeClr val="bg1"/>
          </a:solidFill>
        </p:spPr>
        <p:txBody>
          <a:bodyPr wrap="square">
            <a:spAutoFit/>
          </a:bodyPr>
          <a:lstStyle/>
          <a:p>
            <a:r>
              <a:rPr lang="en-US" dirty="0"/>
              <a:t>number of sub-networks formed each year per political party.</a:t>
            </a:r>
          </a:p>
        </p:txBody>
      </p:sp>
      <p:sp>
        <p:nvSpPr>
          <p:cNvPr id="5" name="Rectangle 4"/>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63881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05" y="355214"/>
            <a:ext cx="8747985" cy="5940088"/>
          </a:xfrm>
          <a:prstGeom prst="rect">
            <a:avLst/>
          </a:prstGeom>
        </p:spPr>
        <p:txBody>
          <a:bodyPr wrap="square">
            <a:spAutoFit/>
          </a:bodyPr>
          <a:lstStyle/>
          <a:p>
            <a:r>
              <a:rPr lang="en-US" sz="3200" dirty="0" smtClean="0"/>
              <a:t>They determined </a:t>
            </a:r>
            <a:r>
              <a:rPr lang="en-US" sz="3200" dirty="0"/>
              <a:t>what issues </a:t>
            </a:r>
            <a:r>
              <a:rPr lang="en-US" sz="3200" dirty="0" smtClean="0"/>
              <a:t>divided </a:t>
            </a:r>
            <a:r>
              <a:rPr lang="en-US" sz="3200" dirty="0"/>
              <a:t>Republicans into the two main sub-groups </a:t>
            </a:r>
            <a:r>
              <a:rPr lang="en-US" sz="3200" dirty="0" smtClean="0"/>
              <a:t>in 2009:</a:t>
            </a:r>
          </a:p>
          <a:p>
            <a:endParaRPr lang="en-US" sz="2800" dirty="0"/>
          </a:p>
          <a:p>
            <a:r>
              <a:rPr lang="en-US" sz="2800" dirty="0" smtClean="0"/>
              <a:t>The </a:t>
            </a:r>
            <a:r>
              <a:rPr lang="en-US" sz="2800" dirty="0"/>
              <a:t>Credit Cardholders' Bill of Rights, </a:t>
            </a:r>
            <a:endParaRPr lang="en-US" sz="2800" dirty="0" smtClean="0"/>
          </a:p>
          <a:p>
            <a:endParaRPr lang="en-US" sz="1600" dirty="0" smtClean="0"/>
          </a:p>
          <a:p>
            <a:r>
              <a:rPr lang="en-US" sz="2800" dirty="0" smtClean="0"/>
              <a:t>To </a:t>
            </a:r>
            <a:r>
              <a:rPr lang="en-US" sz="2800" dirty="0"/>
              <a:t>reauthorize the Marine Turtle Conservation Act of 2004, </a:t>
            </a:r>
            <a:endParaRPr lang="en-US" sz="2800" dirty="0" smtClean="0"/>
          </a:p>
          <a:p>
            <a:endParaRPr lang="en-US" sz="1600" dirty="0" smtClean="0"/>
          </a:p>
          <a:p>
            <a:r>
              <a:rPr lang="en-US" sz="2800" dirty="0" smtClean="0"/>
              <a:t>Generations </a:t>
            </a:r>
            <a:r>
              <a:rPr lang="en-US" sz="2800" dirty="0"/>
              <a:t>Invigorating Volunteerism and Education (GIVE) Act, </a:t>
            </a:r>
            <a:endParaRPr lang="en-US" sz="2800" dirty="0" smtClean="0"/>
          </a:p>
          <a:p>
            <a:endParaRPr lang="en-US" sz="1600" dirty="0" smtClean="0"/>
          </a:p>
          <a:p>
            <a:r>
              <a:rPr lang="en-US" sz="2800" dirty="0" smtClean="0"/>
              <a:t>To </a:t>
            </a:r>
            <a:r>
              <a:rPr lang="en-US" sz="2800" dirty="0"/>
              <a:t>restore sums to the Highway Trust Fund and for other purposes, </a:t>
            </a:r>
            <a:endParaRPr lang="en-US" sz="2800" dirty="0" smtClean="0"/>
          </a:p>
          <a:p>
            <a:endParaRPr lang="en-US" sz="1600" dirty="0" smtClean="0"/>
          </a:p>
          <a:p>
            <a:r>
              <a:rPr lang="en-US" sz="2800" dirty="0" smtClean="0"/>
              <a:t>Captive </a:t>
            </a:r>
            <a:r>
              <a:rPr lang="en-US" sz="2800" dirty="0"/>
              <a:t>Primate Safety Act, Solar Technology Roadmap </a:t>
            </a:r>
            <a:r>
              <a:rPr lang="en-US" sz="2800" dirty="0" smtClean="0"/>
              <a:t>Act, Southern </a:t>
            </a:r>
            <a:r>
              <a:rPr lang="en-US" sz="2800" dirty="0"/>
              <a:t>Sea Otter Recovery and Research Act. </a:t>
            </a:r>
          </a:p>
        </p:txBody>
      </p:sp>
      <p:sp>
        <p:nvSpPr>
          <p:cNvPr id="3" name="Rectangle 2"/>
          <p:cNvSpPr/>
          <p:nvPr/>
        </p:nvSpPr>
        <p:spPr>
          <a:xfrm>
            <a:off x="0" y="6477486"/>
            <a:ext cx="9068869"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3565479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smtClean="0">
                <a:solidFill>
                  <a:srgbClr val="C00000"/>
                </a:solidFill>
              </a:rPr>
              <a:t>Increasing threshold</a:t>
            </a:r>
            <a:endParaRPr lang="en-US" sz="2400" dirty="0">
              <a:solidFill>
                <a:srgbClr val="C00000"/>
              </a:solidFill>
            </a:endParaRP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569660"/>
          </a:xfrm>
          <a:prstGeom prst="rect">
            <a:avLst/>
          </a:prstGeom>
          <a:solidFill>
            <a:srgbClr val="F3F3F3"/>
          </a:solidFill>
          <a:ln>
            <a:solidFill>
              <a:srgbClr val="C00000"/>
            </a:solidFill>
          </a:ln>
        </p:spPr>
        <p:txBody>
          <a:bodyPr wrap="square" rtlCol="0">
            <a:spAutoFit/>
          </a:bodyPr>
          <a:lstStyle/>
          <a:p>
            <a:r>
              <a:rPr lang="en-US" sz="2400" dirty="0" smtClean="0">
                <a:solidFill>
                  <a:srgbClr val="C00000"/>
                </a:solidFill>
              </a:rPr>
              <a:t>Connect vertices whose distance is less than a given threshold</a:t>
            </a:r>
            <a:endParaRPr lang="en-US" sz="2400" dirty="0">
              <a:solidFill>
                <a:srgbClr val="C00000"/>
              </a:solidFill>
            </a:endParaRPr>
          </a:p>
        </p:txBody>
      </p: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smtClean="0">
                <a:solidFill>
                  <a:srgbClr val="7030A0"/>
                </a:solidFill>
              </a:rPr>
              <a:t>single </a:t>
            </a:r>
            <a:r>
              <a:rPr lang="en-US" dirty="0">
                <a:solidFill>
                  <a:srgbClr val="7030A0"/>
                </a:solidFill>
              </a:rPr>
              <a:t>l</a:t>
            </a:r>
            <a:r>
              <a:rPr lang="en-US" dirty="0" smtClean="0">
                <a:solidFill>
                  <a:srgbClr val="7030A0"/>
                </a:solidFill>
              </a:rPr>
              <a:t>inkage </a:t>
            </a:r>
            <a:r>
              <a:rPr lang="en-US" dirty="0">
                <a:solidFill>
                  <a:srgbClr val="7030A0"/>
                </a:solidFill>
              </a:rPr>
              <a:t>hierarchical clustering </a:t>
            </a:r>
          </a:p>
        </p:txBody>
      </p:sp>
      <p:grpSp>
        <p:nvGrpSpPr>
          <p:cNvPr id="93" name="Group 92"/>
          <p:cNvGrpSpPr/>
          <p:nvPr/>
        </p:nvGrpSpPr>
        <p:grpSpPr>
          <a:xfrm>
            <a:off x="412862" y="1091006"/>
            <a:ext cx="8264531" cy="1285278"/>
            <a:chOff x="412862" y="1091006"/>
            <a:chExt cx="8264531" cy="1285278"/>
          </a:xfrm>
        </p:grpSpPr>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101"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537351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67382" cy="6858000"/>
          </a:xfrm>
          <a:prstGeom prst="rect">
            <a:avLst/>
          </a:prstGeom>
        </p:spPr>
      </p:pic>
    </p:spTree>
    <p:extLst>
      <p:ext uri="{BB962C8B-B14F-4D97-AF65-F5344CB8AC3E}">
        <p14:creationId xmlns:p14="http://schemas.microsoft.com/office/powerpoint/2010/main" val="159182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0"/>
            <a:ext cx="9144000" cy="6329065"/>
          </a:xfrm>
          <a:prstGeom prst="rect">
            <a:avLst/>
          </a:prstGeom>
        </p:spPr>
      </p:pic>
    </p:spTree>
    <p:extLst>
      <p:ext uri="{BB962C8B-B14F-4D97-AF65-F5344CB8AC3E}">
        <p14:creationId xmlns:p14="http://schemas.microsoft.com/office/powerpoint/2010/main" val="2780009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images/plot_cluster_comparison_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 y="820717"/>
            <a:ext cx="8951976" cy="44759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38328" y="5957423"/>
            <a:ext cx="8467344" cy="369332"/>
          </a:xfrm>
          <a:prstGeom prst="rect">
            <a:avLst/>
          </a:prstGeom>
        </p:spPr>
        <p:txBody>
          <a:bodyPr wrap="square">
            <a:spAutoFit/>
          </a:bodyPr>
          <a:lstStyle/>
          <a:p>
            <a:pPr algn="ctr"/>
            <a:r>
              <a:rPr lang="en-US" dirty="0" smtClean="0"/>
              <a:t>http://scikit-learn.org/stable/auto_examples/cluster/plot_cluster_comparison.html</a:t>
            </a:r>
            <a:endParaRPr lang="en-US" dirty="0"/>
          </a:p>
        </p:txBody>
      </p:sp>
    </p:spTree>
    <p:extLst>
      <p:ext uri="{BB962C8B-B14F-4D97-AF65-F5344CB8AC3E}">
        <p14:creationId xmlns:p14="http://schemas.microsoft.com/office/powerpoint/2010/main" val="1997976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luste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3" y="2847108"/>
            <a:ext cx="2381250" cy="23907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04" y="2216350"/>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463891" y="168622"/>
            <a:ext cx="4216219" cy="584775"/>
          </a:xfrm>
          <a:prstGeom prst="rect">
            <a:avLst/>
          </a:prstGeom>
        </p:spPr>
        <p:txBody>
          <a:bodyPr wrap="none">
            <a:spAutoFit/>
          </a:bodyPr>
          <a:lstStyle/>
          <a:p>
            <a:r>
              <a:rPr lang="en-US" sz="3200" b="0" i="0" dirty="0" smtClean="0">
                <a:solidFill>
                  <a:srgbClr val="7030A0"/>
                </a:solidFill>
                <a:effectLst/>
                <a:latin typeface="Linux Libertine"/>
              </a:rPr>
              <a:t>Hierarchical clustering</a:t>
            </a:r>
            <a:endParaRPr lang="en-US" sz="3200" b="0" i="0" dirty="0">
              <a:solidFill>
                <a:srgbClr val="7030A0"/>
              </a:solidFill>
              <a:effectLst/>
              <a:latin typeface="Linux Libertine"/>
            </a:endParaRPr>
          </a:p>
        </p:txBody>
      </p:sp>
      <p:sp>
        <p:nvSpPr>
          <p:cNvPr id="3" name="Rectangle 2"/>
          <p:cNvSpPr/>
          <p:nvPr/>
        </p:nvSpPr>
        <p:spPr>
          <a:xfrm>
            <a:off x="5068396" y="5998664"/>
            <a:ext cx="3851160" cy="646331"/>
          </a:xfrm>
          <a:prstGeom prst="rect">
            <a:avLst/>
          </a:prstGeom>
        </p:spPr>
        <p:txBody>
          <a:bodyPr wrap="square">
            <a:spAutoFit/>
          </a:bodyPr>
          <a:lstStyle/>
          <a:p>
            <a:r>
              <a:rPr lang="en-US" dirty="0" smtClean="0"/>
              <a:t>http://en.wikipedia.org/wiki/File:Hierarchical_clustering_simple_diagram.svg</a:t>
            </a:r>
            <a:endParaRPr lang="en-US" dirty="0"/>
          </a:p>
        </p:txBody>
      </p:sp>
      <p:sp>
        <p:nvSpPr>
          <p:cNvPr id="4" name="Rectangle 3"/>
          <p:cNvSpPr/>
          <p:nvPr/>
        </p:nvSpPr>
        <p:spPr>
          <a:xfrm>
            <a:off x="245850" y="5887782"/>
            <a:ext cx="2914430" cy="646331"/>
          </a:xfrm>
          <a:prstGeom prst="rect">
            <a:avLst/>
          </a:prstGeom>
        </p:spPr>
        <p:txBody>
          <a:bodyPr wrap="square">
            <a:spAutoFit/>
          </a:bodyPr>
          <a:lstStyle/>
          <a:p>
            <a:r>
              <a:rPr lang="en-US" dirty="0" smtClean="0"/>
              <a:t>http://en.wikipedia.org/wiki/File:Clusters.svg</a:t>
            </a:r>
            <a:endParaRPr lang="en-US" dirty="0"/>
          </a:p>
        </p:txBody>
      </p:sp>
      <p:sp>
        <p:nvSpPr>
          <p:cNvPr id="7" name="Rectangle 6"/>
          <p:cNvSpPr/>
          <p:nvPr/>
        </p:nvSpPr>
        <p:spPr>
          <a:xfrm>
            <a:off x="5828541" y="1387886"/>
            <a:ext cx="2014975" cy="523220"/>
          </a:xfrm>
          <a:prstGeom prst="rect">
            <a:avLst/>
          </a:prstGeom>
        </p:spPr>
        <p:txBody>
          <a:bodyPr wrap="none">
            <a:spAutoFit/>
          </a:bodyPr>
          <a:lstStyle/>
          <a:p>
            <a:r>
              <a:rPr lang="en-US" sz="2800" dirty="0" err="1" smtClean="0">
                <a:solidFill>
                  <a:schemeClr val="accent6">
                    <a:lumMod val="50000"/>
                  </a:schemeClr>
                </a:solidFill>
              </a:rPr>
              <a:t>Dendrogram</a:t>
            </a:r>
            <a:endParaRPr lang="en-US" sz="2800" dirty="0">
              <a:solidFill>
                <a:schemeClr val="accent6">
                  <a:lumMod val="50000"/>
                </a:schemeClr>
              </a:solidFill>
            </a:endParaRPr>
          </a:p>
        </p:txBody>
      </p:sp>
      <p:sp>
        <p:nvSpPr>
          <p:cNvPr id="10" name="Rectangle 9"/>
          <p:cNvSpPr/>
          <p:nvPr/>
        </p:nvSpPr>
        <p:spPr>
          <a:xfrm>
            <a:off x="1201134" y="1387886"/>
            <a:ext cx="861454" cy="523220"/>
          </a:xfrm>
          <a:prstGeom prst="rect">
            <a:avLst/>
          </a:prstGeom>
        </p:spPr>
        <p:txBody>
          <a:bodyPr wrap="none">
            <a:spAutoFit/>
          </a:bodyPr>
          <a:lstStyle/>
          <a:p>
            <a:r>
              <a:rPr lang="en-US" sz="2800" dirty="0" smtClean="0">
                <a:solidFill>
                  <a:schemeClr val="accent6">
                    <a:lumMod val="50000"/>
                  </a:schemeClr>
                </a:solidFill>
              </a:rPr>
              <a:t>Data</a:t>
            </a:r>
            <a:endParaRPr lang="en-US" sz="2800" dirty="0">
              <a:solidFill>
                <a:schemeClr val="accent6">
                  <a:lumMod val="50000"/>
                </a:schemeClr>
              </a:solidFill>
            </a:endParaRPr>
          </a:p>
        </p:txBody>
      </p:sp>
      <p:cxnSp>
        <p:nvCxnSpPr>
          <p:cNvPr id="9" name="Straight Connector 8"/>
          <p:cNvCxnSpPr/>
          <p:nvPr/>
        </p:nvCxnSpPr>
        <p:spPr>
          <a:xfrm>
            <a:off x="4056611" y="2216350"/>
            <a:ext cx="0" cy="4275888"/>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11" name="Right Arrow 10"/>
          <p:cNvSpPr/>
          <p:nvPr/>
        </p:nvSpPr>
        <p:spPr>
          <a:xfrm>
            <a:off x="3676576" y="1325299"/>
            <a:ext cx="922712" cy="64839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459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smtClean="0">
                <a:solidFill>
                  <a:srgbClr val="C00000"/>
                </a:solidFill>
              </a:rPr>
              <a:t>Increasing threshold</a:t>
            </a:r>
            <a:endParaRPr lang="en-US" sz="2400" dirty="0">
              <a:solidFill>
                <a:srgbClr val="C00000"/>
              </a:solidFill>
            </a:endParaRP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938992"/>
          </a:xfrm>
          <a:prstGeom prst="rect">
            <a:avLst/>
          </a:prstGeom>
          <a:solidFill>
            <a:srgbClr val="F3F3F3"/>
          </a:solidFill>
          <a:ln>
            <a:solidFill>
              <a:srgbClr val="C00000"/>
            </a:solidFill>
          </a:ln>
        </p:spPr>
        <p:txBody>
          <a:bodyPr wrap="square" rtlCol="0">
            <a:spAutoFit/>
          </a:bodyPr>
          <a:lstStyle/>
          <a:p>
            <a:r>
              <a:rPr lang="en-US" sz="2400" dirty="0" smtClean="0">
                <a:solidFill>
                  <a:srgbClr val="C00000"/>
                </a:solidFill>
              </a:rPr>
              <a:t>Connect vertices (or clusters) whose distance is less than a given threshold</a:t>
            </a:r>
            <a:endParaRPr lang="en-US" sz="2400" dirty="0">
              <a:solidFill>
                <a:srgbClr val="C00000"/>
              </a:solidFill>
            </a:endParaRPr>
          </a:p>
        </p:txBody>
      </p:sp>
      <p:grpSp>
        <p:nvGrpSpPr>
          <p:cNvPr id="11" name="Group 10"/>
          <p:cNvGrpSpPr/>
          <p:nvPr/>
        </p:nvGrpSpPr>
        <p:grpSpPr>
          <a:xfrm>
            <a:off x="412862" y="1091006"/>
            <a:ext cx="8264531" cy="1285278"/>
            <a:chOff x="412862" y="1091006"/>
            <a:chExt cx="8264531" cy="1285278"/>
          </a:xfrm>
        </p:grpSpPr>
        <p:pic>
          <p:nvPicPr>
            <p:cNvPr id="93" name="Picture 92"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376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577597" y="5987534"/>
            <a:ext cx="3965188" cy="369332"/>
          </a:xfrm>
          <a:prstGeom prst="rect">
            <a:avLst/>
          </a:prstGeom>
        </p:spPr>
        <p:txBody>
          <a:bodyPr wrap="none">
            <a:spAutoFit/>
          </a:bodyPr>
          <a:lstStyle/>
          <a:p>
            <a:r>
              <a:rPr lang="en-US" dirty="0" smtClean="0"/>
              <a:t>http://www.multid.se/genex/hs515.htm</a:t>
            </a:r>
            <a:endParaRPr lang="en-US" dirty="0"/>
          </a:p>
        </p:txBody>
      </p:sp>
      <p:sp>
        <p:nvSpPr>
          <p:cNvPr id="7" name="Rectangle 6"/>
          <p:cNvSpPr/>
          <p:nvPr/>
        </p:nvSpPr>
        <p:spPr>
          <a:xfrm>
            <a:off x="777703" y="470625"/>
            <a:ext cx="7632218" cy="1569660"/>
          </a:xfrm>
          <a:prstGeom prst="rect">
            <a:avLst/>
          </a:prstGeom>
        </p:spPr>
        <p:txBody>
          <a:bodyPr wrap="none">
            <a:spAutoFit/>
          </a:bodyPr>
          <a:lstStyle/>
          <a:p>
            <a:r>
              <a:rPr lang="en-US" sz="3200" dirty="0" smtClean="0">
                <a:solidFill>
                  <a:srgbClr val="7030A0"/>
                </a:solidFill>
                <a:latin typeface="Linux Libertine"/>
              </a:rPr>
              <a:t>Different type of h</a:t>
            </a:r>
            <a:r>
              <a:rPr lang="en-US" sz="3200" b="0" i="0" dirty="0" smtClean="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smtClean="0">
                <a:solidFill>
                  <a:srgbClr val="7030A0"/>
                </a:solidFill>
                <a:effectLst/>
                <a:latin typeface="Linux Libertine"/>
              </a:rPr>
              <a:t>What is the distance between 2 clusters?</a:t>
            </a:r>
            <a:endParaRPr lang="en-US" sz="3200" b="0" i="0" dirty="0">
              <a:solidFill>
                <a:srgbClr val="7030A0"/>
              </a:solidFill>
              <a:effectLst/>
              <a:latin typeface="Linux Libertine"/>
            </a:endParaRPr>
          </a:p>
        </p:txBody>
      </p:sp>
      <p:pic>
        <p:nvPicPr>
          <p:cNvPr id="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smtClean="0"/>
              <a:t>http://en.wikipedia.org/wiki/File:Hierarchical_clustering_simple_diagram.svg</a:t>
            </a:r>
            <a:endParaRPr lang="en-US" dirty="0"/>
          </a:p>
        </p:txBody>
      </p:sp>
    </p:spTree>
    <p:extLst>
      <p:ext uri="{BB962C8B-B14F-4D97-AF65-F5344CB8AC3E}">
        <p14:creationId xmlns:p14="http://schemas.microsoft.com/office/powerpoint/2010/main" val="1850659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425" y="98001"/>
            <a:ext cx="8414766" cy="6424232"/>
          </a:xfrm>
          <a:prstGeom prst="rect">
            <a:avLst/>
          </a:prstGeom>
        </p:spPr>
      </p:pic>
      <p:sp>
        <p:nvSpPr>
          <p:cNvPr id="3" name="Rectangle 2"/>
          <p:cNvSpPr/>
          <p:nvPr/>
        </p:nvSpPr>
        <p:spPr>
          <a:xfrm>
            <a:off x="1967217" y="5530256"/>
            <a:ext cx="6253993" cy="369332"/>
          </a:xfrm>
          <a:prstGeom prst="rect">
            <a:avLst/>
          </a:prstGeom>
        </p:spPr>
        <p:txBody>
          <a:bodyPr wrap="square">
            <a:spAutoFit/>
          </a:bodyPr>
          <a:lstStyle/>
          <a:p>
            <a:r>
              <a:rPr lang="en-US" dirty="0" smtClean="0"/>
              <a:t>http://statweb.stanford.edu/~tibs/ElemStatLearn/</a:t>
            </a:r>
            <a:endParaRPr lang="en-US" dirty="0"/>
          </a:p>
        </p:txBody>
      </p:sp>
      <p:sp>
        <p:nvSpPr>
          <p:cNvPr id="4" name="Rectangle 3"/>
          <p:cNvSpPr/>
          <p:nvPr/>
        </p:nvSpPr>
        <p:spPr>
          <a:xfrm>
            <a:off x="889234" y="6465382"/>
            <a:ext cx="9185945" cy="369332"/>
          </a:xfrm>
          <a:prstGeom prst="rect">
            <a:avLst/>
          </a:prstGeom>
        </p:spPr>
        <p:txBody>
          <a:bodyPr wrap="square">
            <a:spAutoFit/>
          </a:bodyPr>
          <a:lstStyle/>
          <a:p>
            <a:r>
              <a:rPr lang="en-US" b="1" i="0" dirty="0" smtClean="0">
                <a:solidFill>
                  <a:srgbClr val="000000"/>
                </a:solidFill>
                <a:effectLst/>
                <a:latin typeface="Times New Roman" panose="02020603050405020304" pitchFamily="18" charset="0"/>
              </a:rPr>
              <a:t>The Elements of Statistical Learning (2nd edition)  </a:t>
            </a:r>
            <a:r>
              <a:rPr lang="en-US" b="0" i="0" dirty="0" smtClean="0">
                <a:solidFill>
                  <a:srgbClr val="000000"/>
                </a:solidFill>
                <a:effectLst/>
                <a:latin typeface="Times New Roman" panose="02020603050405020304" pitchFamily="18" charset="0"/>
              </a:rPr>
              <a:t>Hastie, </a:t>
            </a:r>
            <a:r>
              <a:rPr lang="en-US" b="0" i="0" dirty="0" err="1" smtClean="0">
                <a:solidFill>
                  <a:srgbClr val="000000"/>
                </a:solidFill>
                <a:effectLst/>
                <a:latin typeface="Times New Roman" panose="02020603050405020304" pitchFamily="18" charset="0"/>
              </a:rPr>
              <a:t>Tibshirani</a:t>
            </a:r>
            <a:r>
              <a:rPr lang="en-US" b="0" i="0" dirty="0" smtClean="0">
                <a:solidFill>
                  <a:srgbClr val="000000"/>
                </a:solidFill>
                <a:effectLst/>
                <a:latin typeface="Times New Roman" panose="02020603050405020304" pitchFamily="18" charset="0"/>
              </a:rPr>
              <a:t> and Friedman</a:t>
            </a:r>
            <a:endParaRPr lang="en-US" dirty="0"/>
          </a:p>
        </p:txBody>
      </p:sp>
    </p:spTree>
    <p:extLst>
      <p:ext uri="{BB962C8B-B14F-4D97-AF65-F5344CB8AC3E}">
        <p14:creationId xmlns:p14="http://schemas.microsoft.com/office/powerpoint/2010/main" val="1319775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72" y="66098"/>
            <a:ext cx="8458200" cy="1698047"/>
          </a:xfrm>
        </p:spPr>
        <p:txBody>
          <a:bodyPr>
            <a:normAutofit fontScale="90000"/>
          </a:bodyPr>
          <a:lstStyle/>
          <a:p>
            <a:r>
              <a:rPr lang="en-US" dirty="0" smtClean="0"/>
              <a:t/>
            </a:r>
            <a:br>
              <a:rPr lang="en-US" dirty="0" smtClean="0"/>
            </a:br>
            <a:r>
              <a:rPr lang="en-US" dirty="0" smtClean="0"/>
              <a:t>Discussion and Summary</a:t>
            </a:r>
            <a:r>
              <a:rPr lang="en-US" dirty="0"/>
              <a:t/>
            </a:r>
            <a:br>
              <a:rPr lang="en-US" dirty="0"/>
            </a:br>
            <a:r>
              <a:rPr lang="en-US" dirty="0" err="1" smtClean="0"/>
              <a:t>Gurjeet</a:t>
            </a:r>
            <a:r>
              <a:rPr lang="en-US" dirty="0" smtClean="0"/>
              <a:t> Singh </a:t>
            </a:r>
            <a:r>
              <a:rPr lang="en-US" dirty="0"/>
              <a:t>, </a:t>
            </a:r>
            <a:r>
              <a:rPr lang="en-US" dirty="0" err="1"/>
              <a:t>Facundo</a:t>
            </a:r>
            <a:r>
              <a:rPr lang="en-US" dirty="0"/>
              <a:t> </a:t>
            </a:r>
            <a:r>
              <a:rPr lang="en-US" dirty="0" err="1" smtClean="0"/>
              <a:t>Mémoli</a:t>
            </a:r>
            <a:r>
              <a:rPr lang="en-US" dirty="0" smtClean="0"/>
              <a:t> </a:t>
            </a:r>
            <a:br>
              <a:rPr lang="en-US" dirty="0" smtClean="0"/>
            </a:br>
            <a:r>
              <a:rPr lang="en-US" dirty="0" smtClean="0"/>
              <a:t>and </a:t>
            </a:r>
            <a:r>
              <a:rPr lang="en-US" dirty="0"/>
              <a:t>Gunnar </a:t>
            </a:r>
            <a:r>
              <a:rPr lang="en-US" dirty="0" err="1" smtClean="0"/>
              <a:t>Carlsson’s</a:t>
            </a:r>
            <a:r>
              <a:rPr lang="en-US" dirty="0" smtClean="0"/>
              <a:t> </a:t>
            </a:r>
            <a:br>
              <a:rPr lang="en-US" dirty="0" smtClean="0"/>
            </a:br>
            <a:r>
              <a:rPr lang="en-US" dirty="0" smtClean="0"/>
              <a:t>Mapper Algorithm</a:t>
            </a:r>
            <a:endParaRPr lang="en-US" dirty="0"/>
          </a:p>
        </p:txBody>
      </p:sp>
      <p:sp>
        <p:nvSpPr>
          <p:cNvPr id="3" name="Subtitle 2"/>
          <p:cNvSpPr>
            <a:spLocks noGrp="1"/>
          </p:cNvSpPr>
          <p:nvPr>
            <p:ph type="subTitle" idx="1"/>
          </p:nvPr>
        </p:nvSpPr>
        <p:spPr>
          <a:xfrm>
            <a:off x="461817" y="2791691"/>
            <a:ext cx="8682183" cy="4447309"/>
          </a:xfrm>
        </p:spPr>
        <p:txBody>
          <a:bodyPr>
            <a:normAutofit fontScale="70000" lnSpcReduction="20000"/>
          </a:bodyPr>
          <a:lstStyle/>
          <a:p>
            <a:pPr algn="l"/>
            <a:r>
              <a:rPr lang="en-US" sz="3800" dirty="0" smtClean="0">
                <a:solidFill>
                  <a:srgbClr val="006C31"/>
                </a:solidFill>
              </a:rPr>
              <a:t>Guest lecturer:  Isabel </a:t>
            </a:r>
            <a:r>
              <a:rPr lang="en-US" sz="3800" dirty="0">
                <a:solidFill>
                  <a:srgbClr val="006C31"/>
                </a:solidFill>
              </a:rPr>
              <a:t>K. Darcy</a:t>
            </a:r>
          </a:p>
          <a:p>
            <a:pPr algn="l">
              <a:lnSpc>
                <a:spcPct val="120000"/>
              </a:lnSpc>
            </a:pPr>
            <a:r>
              <a:rPr lang="en-US" sz="3400" dirty="0" smtClean="0">
                <a:solidFill>
                  <a:srgbClr val="006C31"/>
                </a:solidFill>
              </a:rPr>
              <a:t>Mathematics </a:t>
            </a:r>
            <a:r>
              <a:rPr lang="en-US" sz="3400" dirty="0">
                <a:solidFill>
                  <a:srgbClr val="006C31"/>
                </a:solidFill>
              </a:rPr>
              <a:t>Department/Applied Mathematical &amp; Computational Sciences </a:t>
            </a:r>
          </a:p>
          <a:p>
            <a:pPr algn="l">
              <a:lnSpc>
                <a:spcPct val="120000"/>
              </a:lnSpc>
            </a:pPr>
            <a:r>
              <a:rPr lang="en-US" sz="3400" dirty="0" smtClean="0">
                <a:solidFill>
                  <a:srgbClr val="006C31"/>
                </a:solidFill>
              </a:rPr>
              <a:t>University </a:t>
            </a:r>
            <a:r>
              <a:rPr lang="en-US" sz="3400" dirty="0">
                <a:solidFill>
                  <a:srgbClr val="006C31"/>
                </a:solidFill>
              </a:rPr>
              <a:t>of Iowa</a:t>
            </a:r>
          </a:p>
          <a:p>
            <a:pPr algn="l">
              <a:lnSpc>
                <a:spcPct val="120000"/>
              </a:lnSpc>
            </a:pPr>
            <a:endParaRPr lang="en-US" sz="1050" dirty="0">
              <a:solidFill>
                <a:srgbClr val="0000FF"/>
              </a:solidFill>
            </a:endParaRPr>
          </a:p>
          <a:p>
            <a:pPr algn="l">
              <a:lnSpc>
                <a:spcPct val="120000"/>
              </a:lnSpc>
            </a:pPr>
            <a:r>
              <a:rPr lang="en-US" sz="3400" dirty="0">
                <a:solidFill>
                  <a:srgbClr val="0070C0"/>
                </a:solidFill>
                <a:hlinkClick r:id="rId2"/>
              </a:rPr>
              <a:t>http://www.math.uiowa.edu/~</a:t>
            </a:r>
            <a:r>
              <a:rPr lang="en-US" sz="3400" dirty="0" smtClean="0">
                <a:solidFill>
                  <a:srgbClr val="0070C0"/>
                </a:solidFill>
                <a:hlinkClick r:id="rId2"/>
              </a:rPr>
              <a:t>idarcy/</a:t>
            </a:r>
            <a:r>
              <a:rPr lang="en-US" sz="3400" dirty="0" smtClean="0">
                <a:solidFill>
                  <a:srgbClr val="0070C0"/>
                </a:solidFill>
              </a:rPr>
              <a:t>  </a:t>
            </a:r>
          </a:p>
          <a:p>
            <a:pPr algn="l">
              <a:lnSpc>
                <a:spcPct val="120000"/>
              </a:lnSpc>
            </a:pPr>
            <a:endParaRPr lang="en-US" sz="1600" dirty="0">
              <a:solidFill>
                <a:srgbClr val="D00000"/>
              </a:solidFill>
            </a:endParaRPr>
          </a:p>
          <a:p>
            <a:pPr algn="l">
              <a:lnSpc>
                <a:spcPct val="120000"/>
              </a:lnSpc>
            </a:pPr>
            <a:r>
              <a:rPr lang="en-US" dirty="0">
                <a:solidFill>
                  <a:schemeClr val="tx1"/>
                </a:solidFill>
              </a:rPr>
              <a:t>This material is based upon work supported by the National Science Foundation under Grant No</a:t>
            </a:r>
            <a:r>
              <a:rPr lang="en-US" dirty="0" smtClean="0">
                <a:solidFill>
                  <a:schemeClr val="tx1"/>
                </a:solidFill>
              </a:rPr>
              <a:t>. DMS-1407216: EXTREEMS-QED</a:t>
            </a:r>
            <a:r>
              <a:rPr lang="en-US" dirty="0">
                <a:solidFill>
                  <a:schemeClr val="tx1"/>
                </a:solidFill>
              </a:rPr>
              <a:t>: Large Data Analysis and Visualization at the University of </a:t>
            </a:r>
            <a:r>
              <a:rPr lang="en-US" dirty="0" smtClean="0">
                <a:solidFill>
                  <a:schemeClr val="tx1"/>
                </a:solidFill>
              </a:rPr>
              <a:t>Iowa</a:t>
            </a:r>
          </a:p>
          <a:p>
            <a:pPr algn="l">
              <a:lnSpc>
                <a:spcPct val="120000"/>
              </a:lnSpc>
            </a:pPr>
            <a:endParaRPr lang="en-US" sz="1300" dirty="0">
              <a:solidFill>
                <a:schemeClr val="tx1"/>
              </a:solidFill>
            </a:endParaRPr>
          </a:p>
          <a:p>
            <a:pPr algn="l">
              <a:lnSpc>
                <a:spcPct val="120000"/>
              </a:lnSpc>
            </a:pPr>
            <a:r>
              <a:rPr lang="en-US" dirty="0">
                <a:solidFill>
                  <a:schemeClr val="tx1"/>
                </a:solidFill>
              </a:rPr>
              <a:t>Any opinions, findings, and conclusions or recommendations expressed in this material are those of the author(s) and do not necessarily reflect the views of the National Science Foundation</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311906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1967</Words>
  <Application>Microsoft Office PowerPoint</Application>
  <PresentationFormat>On-screen Show (4:3)</PresentationFormat>
  <Paragraphs>252</Paragraphs>
  <Slides>42</Slides>
  <Notes>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Linux Libertine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Discussion and Summary Gurjeet Singh , Facundo Mémoli  and Gunnar Carlsson’s  Mapper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Isabel K</dc:creator>
  <cp:lastModifiedBy>Darcy, Isabel K</cp:lastModifiedBy>
  <cp:revision>1</cp:revision>
  <dcterms:created xsi:type="dcterms:W3CDTF">2017-01-17T19:28:59Z</dcterms:created>
  <dcterms:modified xsi:type="dcterms:W3CDTF">2017-01-17T19:30:47Z</dcterms:modified>
</cp:coreProperties>
</file>