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1032" r:id="rId2"/>
    <p:sldId id="1074" r:id="rId3"/>
    <p:sldId id="1073" r:id="rId4"/>
    <p:sldId id="1076" r:id="rId5"/>
    <p:sldId id="990" r:id="rId6"/>
    <p:sldId id="1063" r:id="rId7"/>
    <p:sldId id="1064" r:id="rId8"/>
    <p:sldId id="1065" r:id="rId9"/>
    <p:sldId id="1078" r:id="rId10"/>
    <p:sldId id="1079" r:id="rId11"/>
    <p:sldId id="1080" r:id="rId12"/>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9B6309"/>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2" autoAdjust="0"/>
    <p:restoredTop sz="94660"/>
  </p:normalViewPr>
  <p:slideViewPr>
    <p:cSldViewPr snapToGrid="0">
      <p:cViewPr varScale="1">
        <p:scale>
          <a:sx n="81" d="100"/>
          <a:sy n="81" d="100"/>
        </p:scale>
        <p:origin x="701" y="48"/>
      </p:cViewPr>
      <p:guideLst/>
    </p:cSldViewPr>
  </p:slideViewPr>
  <p:notesTextViewPr>
    <p:cViewPr>
      <p:scale>
        <a:sx n="1" d="1"/>
        <a:sy n="1" d="1"/>
      </p:scale>
      <p:origin x="0" y="0"/>
    </p:cViewPr>
  </p:notesTextViewPr>
  <p:sorterViewPr>
    <p:cViewPr>
      <p:scale>
        <a:sx n="80" d="100"/>
        <a:sy n="80" d="100"/>
      </p:scale>
      <p:origin x="0" y="-1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4/26/2024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4/26/2024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5713-B585-9842-C99A-F230DD52E74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BCB0F0-9C90-C360-1182-8753E5F0B855}"/>
                  </a:ext>
                </a:extLst>
              </p:cNvPr>
              <p:cNvSpPr txBox="1"/>
              <p:nvPr/>
            </p:nvSpPr>
            <p:spPr>
              <a:xfrm>
                <a:off x="534877" y="152904"/>
                <a:ext cx="11352323" cy="7258718"/>
              </a:xfrm>
              <a:prstGeom prst="rect">
                <a:avLst/>
              </a:prstGeom>
              <a:noFill/>
            </p:spPr>
            <p:txBody>
              <a:bodyPr wrap="square" lIns="0" tIns="0" rIns="0" bIns="0" rtlCol="0">
                <a:spAutoFit/>
              </a:bodyPr>
              <a:lstStyle/>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r>
                  <a:rPr lang="en-US" sz="3600" dirty="0">
                    <a:solidFill>
                      <a:srgbClr val="5A2781"/>
                    </a:solidFill>
                  </a:rPr>
                  <a:t>                </a:t>
                </a:r>
                <a:r>
                  <a:rPr lang="en-US" sz="3200" dirty="0">
                    <a:solidFill>
                      <a:srgbClr val="5A2781"/>
                    </a:solidFill>
                  </a:rPr>
                  <a:t>won’t eliminate parameters</a:t>
                </a:r>
                <a:endParaRPr lang="en-US" sz="3600" dirty="0">
                  <a:solidFill>
                    <a:srgbClr val="5A2781"/>
                  </a:solidFill>
                </a:endParaRPr>
              </a:p>
              <a:p>
                <a:pPr algn="l"/>
                <a:r>
                  <a:rPr lang="en-US" sz="3200" dirty="0">
                    <a:solidFill>
                      <a:srgbClr val="5A2781"/>
                    </a:solidFill>
                  </a:rPr>
                  <a:t>                                                                    better at co-linearity</a:t>
                </a:r>
              </a:p>
              <a:p>
                <a:pPr algn="l"/>
                <a:r>
                  <a:rPr lang="en-US" sz="3200" dirty="0">
                    <a:solidFill>
                      <a:srgbClr val="5A2781"/>
                    </a:solidFill>
                  </a:rPr>
                  <a:t>                                                              Ex:  column 1 = 2 x column 2</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r>
                  <a:rPr lang="en-US" sz="3200" dirty="0">
                    <a:solidFill>
                      <a:srgbClr val="5A2781"/>
                    </a:solidFill>
                  </a:rPr>
                  <a:t>                will “arbitrarily” choose among</a:t>
                </a:r>
              </a:p>
              <a:p>
                <a:r>
                  <a:rPr lang="en-US" sz="3200" dirty="0">
                    <a:solidFill>
                      <a:srgbClr val="5A2781"/>
                    </a:solidFill>
                  </a:rPr>
                  <a:t>                                                                      co-linear parameters.</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1600" dirty="0">
                  <a:solidFill>
                    <a:srgbClr val="5A2781"/>
                  </a:solidFill>
                </a:endParaRPr>
              </a:p>
              <a:p>
                <a:pPr algn="l"/>
                <a:r>
                  <a:rPr lang="en-US" sz="3200" dirty="0">
                    <a:solidFill>
                      <a:srgbClr val="5A2781"/>
                    </a:solidFill>
                  </a:rPr>
                  <a:t>                                                              will either keep all or eliminate                                                                       </a:t>
                </a:r>
              </a:p>
              <a:p>
                <a:pPr algn="l"/>
                <a:r>
                  <a:rPr lang="en-US" sz="3200" dirty="0">
                    <a:solidFill>
                      <a:srgbClr val="5A2781"/>
                    </a:solidFill>
                  </a:rPr>
                  <a:t>                                                                      all co-linear parameters.</a:t>
                </a: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2BCB0F0-9C90-C360-1182-8753E5F0B855}"/>
                  </a:ext>
                </a:extLst>
              </p:cNvPr>
              <p:cNvSpPr txBox="1">
                <a:spLocks noRot="1" noChangeAspect="1" noMove="1" noResize="1" noEditPoints="1" noAdjustHandles="1" noChangeArrowheads="1" noChangeShapeType="1" noTextEdit="1"/>
              </p:cNvSpPr>
              <p:nvPr/>
            </p:nvSpPr>
            <p:spPr>
              <a:xfrm>
                <a:off x="534877" y="152904"/>
                <a:ext cx="11352323" cy="7258718"/>
              </a:xfrm>
              <a:prstGeom prst="rect">
                <a:avLst/>
              </a:prstGeom>
              <a:blipFill>
                <a:blip r:embed="rId2"/>
                <a:stretch>
                  <a:fillRect l="-2202" r="-24114"/>
                </a:stretch>
              </a:blipFill>
            </p:spPr>
            <p:txBody>
              <a:bodyPr/>
              <a:lstStyle/>
              <a:p>
                <a:r>
                  <a:rPr lang="en-US">
                    <a:noFill/>
                  </a:rPr>
                  <a:t> </a:t>
                </a:r>
              </a:p>
            </p:txBody>
          </p:sp>
        </mc:Fallback>
      </mc:AlternateContent>
    </p:spTree>
    <p:extLst>
      <p:ext uri="{BB962C8B-B14F-4D97-AF65-F5344CB8AC3E}">
        <p14:creationId xmlns:p14="http://schemas.microsoft.com/office/powerpoint/2010/main" val="99244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2497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C3C1-7A82-CC06-133F-98A5797D30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561ABC-A78F-A70B-DC15-291B56EAAB6D}"/>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899447-68D0-08CE-E738-FE1D11A5D8DC}"/>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51E961-54F5-5592-A8E0-F9A32464E87A}"/>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
        <p:nvSpPr>
          <p:cNvPr id="5" name="TextBox 4">
            <a:extLst>
              <a:ext uri="{FF2B5EF4-FFF2-40B4-BE49-F238E27FC236}">
                <a16:creationId xmlns:a16="http://schemas.microsoft.com/office/drawing/2014/main" id="{7976D677-3FC3-8698-7991-7534DA7C55AC}"/>
              </a:ext>
            </a:extLst>
          </p:cNvPr>
          <p:cNvSpPr txBox="1"/>
          <p:nvPr/>
        </p:nvSpPr>
        <p:spPr>
          <a:xfrm>
            <a:off x="246650" y="2336800"/>
            <a:ext cx="4592050" cy="3785652"/>
          </a:xfrm>
          <a:prstGeom prst="rect">
            <a:avLst/>
          </a:prstGeom>
          <a:solidFill>
            <a:schemeClr val="accent6">
              <a:lumMod val="20000"/>
              <a:lumOff val="80000"/>
            </a:schemeClr>
          </a:solidFill>
        </p:spPr>
        <p:txBody>
          <a:bodyPr wrap="square" rtlCol="0">
            <a:spAutoFit/>
          </a:bodyPr>
          <a:lstStyle/>
          <a:p>
            <a:pPr algn="l"/>
            <a:r>
              <a:rPr lang="en-US" sz="2400" b="1" dirty="0">
                <a:solidFill>
                  <a:srgbClr val="7030A0"/>
                </a:solidFill>
              </a:rPr>
              <a:t>Many variables:  low bias, </a:t>
            </a:r>
          </a:p>
          <a:p>
            <a:pPr algn="l"/>
            <a:r>
              <a:rPr lang="en-US" sz="2400" dirty="0">
                <a:solidFill>
                  <a:srgbClr val="5A2781"/>
                </a:solidFill>
              </a:rPr>
              <a:t>can find a good fit given enough variables.</a:t>
            </a:r>
          </a:p>
          <a:p>
            <a:pPr algn="l"/>
            <a:endParaRPr lang="en-US" sz="2400" dirty="0">
              <a:solidFill>
                <a:srgbClr val="5A2781"/>
              </a:solidFill>
            </a:endParaRPr>
          </a:p>
          <a:p>
            <a:pPr algn="l"/>
            <a:r>
              <a:rPr lang="en-US" sz="2400" dirty="0">
                <a:solidFill>
                  <a:srgbClr val="5A2781"/>
                </a:solidFill>
              </a:rPr>
              <a:t>But </a:t>
            </a:r>
            <a:r>
              <a:rPr lang="en-US" sz="2400" b="1" dirty="0">
                <a:solidFill>
                  <a:srgbClr val="5A2781"/>
                </a:solidFill>
              </a:rPr>
              <a:t>High Variance:</a:t>
            </a:r>
          </a:p>
          <a:p>
            <a:pPr algn="l"/>
            <a:r>
              <a:rPr lang="en-US" sz="2400" dirty="0">
                <a:solidFill>
                  <a:srgbClr val="5A2781"/>
                </a:solidFill>
              </a:rPr>
              <a:t>Coin flip will improve fit for training set, but will usually result in a bad fit for the testing data set. Thus there will be high variance in sum of squares for different testing sets.</a:t>
            </a:r>
          </a:p>
        </p:txBody>
      </p:sp>
    </p:spTree>
    <p:extLst>
      <p:ext uri="{BB962C8B-B14F-4D97-AF65-F5344CB8AC3E}">
        <p14:creationId xmlns:p14="http://schemas.microsoft.com/office/powerpoint/2010/main" val="57181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C016-0BBE-E9DD-F6CC-CB61BEE2156A}"/>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9E28AB37-4DA1-7120-4939-3050E26E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51F53C47-3593-6DED-F173-8AF165EE1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A9C7DB3E-F3DA-4492-E878-0E4F5DA56938}"/>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D5A08BDB-82F9-2837-6C68-6443F17A4635}"/>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3319B700-602C-84E8-7195-6E4CCDA3AF00}"/>
              </a:ext>
            </a:extLst>
          </p:cNvPr>
          <p:cNvSpPr txBox="1"/>
          <p:nvPr/>
        </p:nvSpPr>
        <p:spPr>
          <a:xfrm>
            <a:off x="1244010" y="5256180"/>
            <a:ext cx="5018567" cy="523220"/>
          </a:xfrm>
          <a:prstGeom prst="rect">
            <a:avLst/>
          </a:prstGeom>
          <a:noFill/>
        </p:spPr>
        <p:txBody>
          <a:bodyPr wrap="square" rtlCol="0">
            <a:spAutoFit/>
          </a:bodyPr>
          <a:lstStyle/>
          <a:p>
            <a:r>
              <a:rPr lang="en-US" sz="2800" dirty="0">
                <a:solidFill>
                  <a:srgbClr val="C00000"/>
                </a:solidFill>
              </a:rPr>
              <a:t>Underfitting</a:t>
            </a:r>
            <a:r>
              <a:rPr lang="en-US" sz="2800" dirty="0">
                <a:solidFill>
                  <a:srgbClr val="5A2781"/>
                </a:solidFill>
              </a:rPr>
              <a:t> versus </a:t>
            </a:r>
            <a:r>
              <a:rPr lang="en-US" sz="2800" dirty="0">
                <a:solidFill>
                  <a:srgbClr val="002060"/>
                </a:solidFill>
              </a:rPr>
              <a:t>overfitting</a:t>
            </a:r>
          </a:p>
        </p:txBody>
      </p:sp>
      <p:pic>
        <p:nvPicPr>
          <p:cNvPr id="16" name="Graphic 15">
            <a:extLst>
              <a:ext uri="{FF2B5EF4-FFF2-40B4-BE49-F238E27FC236}">
                <a16:creationId xmlns:a16="http://schemas.microsoft.com/office/drawing/2014/main" id="{1BF19EC4-261C-8620-3AAE-752926DEB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8665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FFF454-1CED-9CF4-A06A-6BCFD3A97674}"/>
                  </a:ext>
                </a:extLst>
              </p:cNvPr>
              <p:cNvSpPr txBox="1"/>
              <p:nvPr/>
            </p:nvSpPr>
            <p:spPr>
              <a:xfrm>
                <a:off x="916396" y="70987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FFFF454-1CED-9CF4-A06A-6BCFD3A97674}"/>
                  </a:ext>
                </a:extLst>
              </p:cNvPr>
              <p:cNvSpPr txBox="1">
                <a:spLocks noRot="1" noChangeAspect="1" noMove="1" noResize="1" noEditPoints="1" noAdjustHandles="1" noChangeArrowheads="1" noChangeShapeType="1" noTextEdit="1"/>
              </p:cNvSpPr>
              <p:nvPr/>
            </p:nvSpPr>
            <p:spPr>
              <a:xfrm>
                <a:off x="916396" y="70987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2EBDB3E-FC04-74C8-FBE4-46F38850FB38}"/>
              </a:ext>
            </a:extLst>
          </p:cNvPr>
          <p:cNvSpPr txBox="1"/>
          <p:nvPr/>
        </p:nvSpPr>
        <p:spPr>
          <a:xfrm>
            <a:off x="482600" y="4432300"/>
            <a:ext cx="6184900" cy="523220"/>
          </a:xfrm>
          <a:prstGeom prst="rect">
            <a:avLst/>
          </a:prstGeom>
          <a:noFill/>
        </p:spPr>
        <p:txBody>
          <a:bodyPr wrap="square" rtlCol="0">
            <a:spAutoFit/>
          </a:bodyPr>
          <a:lstStyle/>
          <a:p>
            <a:pPr algn="l"/>
            <a:r>
              <a:rPr lang="en-US" sz="2800" dirty="0">
                <a:solidFill>
                  <a:srgbClr val="C00000"/>
                </a:solidFill>
              </a:rPr>
              <a:t>High bias                                </a:t>
            </a:r>
            <a:r>
              <a:rPr lang="en-US" sz="2800" dirty="0">
                <a:solidFill>
                  <a:srgbClr val="002060"/>
                </a:solidFill>
              </a:rPr>
              <a:t>High variance                           </a:t>
            </a:r>
          </a:p>
        </p:txBody>
      </p:sp>
      <p:cxnSp>
        <p:nvCxnSpPr>
          <p:cNvPr id="6" name="Straight Arrow Connector 5">
            <a:extLst>
              <a:ext uri="{FF2B5EF4-FFF2-40B4-BE49-F238E27FC236}">
                <a16:creationId xmlns:a16="http://schemas.microsoft.com/office/drawing/2014/main" id="{32C96403-F5CB-8242-3F3C-17D9111D6AE5}"/>
              </a:ext>
            </a:extLst>
          </p:cNvPr>
          <p:cNvCxnSpPr>
            <a:cxnSpLocks/>
          </p:cNvCxnSpPr>
          <p:nvPr/>
        </p:nvCxnSpPr>
        <p:spPr>
          <a:xfrm>
            <a:off x="1524000" y="4955520"/>
            <a:ext cx="266700" cy="30066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4E8383-54AB-96E5-2D6E-0E20F848DFA9}"/>
              </a:ext>
            </a:extLst>
          </p:cNvPr>
          <p:cNvCxnSpPr>
            <a:cxnSpLocks/>
          </p:cNvCxnSpPr>
          <p:nvPr/>
        </p:nvCxnSpPr>
        <p:spPr>
          <a:xfrm flipH="1">
            <a:off x="5092700" y="4955520"/>
            <a:ext cx="266700" cy="30066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B4F187-AAF8-82FF-468F-A96D4DAEDE15}"/>
              </a:ext>
            </a:extLst>
          </p:cNvPr>
          <p:cNvSpPr/>
          <p:nvPr/>
        </p:nvSpPr>
        <p:spPr>
          <a:xfrm>
            <a:off x="97155" y="4267199"/>
            <a:ext cx="7241087" cy="3445887"/>
          </a:xfrm>
          <a:prstGeom prst="rect">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FA6D9FF-BC3D-D1F3-5A17-2954BD691214}"/>
              </a:ext>
            </a:extLst>
          </p:cNvPr>
          <p:cNvCxnSpPr>
            <a:cxnSpLocks/>
          </p:cNvCxnSpPr>
          <p:nvPr/>
        </p:nvCxnSpPr>
        <p:spPr>
          <a:xfrm flipV="1">
            <a:off x="1257300" y="3622316"/>
            <a:ext cx="304800" cy="809984"/>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54421B-6ECD-075F-E5D1-9761727F3231}"/>
              </a:ext>
            </a:extLst>
          </p:cNvPr>
          <p:cNvCxnSpPr>
            <a:cxnSpLocks/>
          </p:cNvCxnSpPr>
          <p:nvPr/>
        </p:nvCxnSpPr>
        <p:spPr>
          <a:xfrm flipV="1">
            <a:off x="6218137" y="3457215"/>
            <a:ext cx="1605063" cy="975085"/>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B95-3438-58CB-4D53-81DD822869DD}"/>
            </a:ext>
          </a:extLst>
        </p:cNvPr>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FEF357FE-ABDB-58AC-2917-F12CFADA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AD8B157A-E43F-CFF4-D3B0-9DC34969FBB1}"/>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BB3BE129-8BDA-D791-1AFA-71A32F3E6F2F}"/>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121315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581030"/>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585" y="4959918"/>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511493"/>
            <a:ext cx="11779178" cy="3046988"/>
          </a:xfrm>
          <a:prstGeom prst="rect">
            <a:avLst/>
          </a:prstGeom>
          <a:noFill/>
        </p:spPr>
        <p:txBody>
          <a:bodyPr wrap="square">
            <a:spAutoFit/>
          </a:bodyPr>
          <a:lstStyle/>
          <a:p>
            <a:r>
              <a:rPr lang="en-US" sz="1800" dirty="0">
                <a:solidFill>
                  <a:srgbClr val="5A2781"/>
                </a:solidFill>
              </a:rPr>
              <a:t>Cost function for linear regression                                          Cost function for logistic regression (maximum likelihood)</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dirty="0"/>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a:p>
            <a:r>
              <a:rPr lang="en-US" dirty="0">
                <a:solidFill>
                  <a:srgbClr val="C00000"/>
                </a:solidFill>
              </a:rPr>
              <a:t>Validating model:  R</a:t>
            </a:r>
            <a:r>
              <a:rPr lang="en-US" baseline="30000" dirty="0">
                <a:solidFill>
                  <a:srgbClr val="C00000"/>
                </a:solidFill>
              </a:rPr>
              <a:t>2</a:t>
            </a:r>
            <a:r>
              <a:rPr lang="en-US" dirty="0">
                <a:solidFill>
                  <a:srgbClr val="C00000"/>
                </a:solidFill>
              </a:rPr>
              <a:t>, F-statistic, p-value, </a:t>
            </a:r>
            <a:r>
              <a:rPr lang="en-US" dirty="0" err="1">
                <a:solidFill>
                  <a:srgbClr val="C00000"/>
                </a:solidFill>
              </a:rPr>
              <a:t>etc</a:t>
            </a:r>
            <a:endParaRPr lang="en-US" dirty="0">
              <a:solidFill>
                <a:srgbClr val="C00000"/>
              </a:solidFill>
            </a:endParaRP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629D-7828-C21E-EFF1-D2C4863DCA9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9236C3-19C7-8CB8-51D7-4BD32A1B249A}"/>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09236C3-19C7-8CB8-51D7-4BD32A1B249A}"/>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4DD0E08-88BD-4429-8C65-457123CF8476}"/>
              </a:ext>
            </a:extLst>
          </p:cNvPr>
          <p:cNvSpPr txBox="1"/>
          <p:nvPr/>
        </p:nvSpPr>
        <p:spPr>
          <a:xfrm>
            <a:off x="8196096" y="5183256"/>
            <a:ext cx="3691104" cy="1815882"/>
          </a:xfrm>
          <a:prstGeom prst="rect">
            <a:avLst/>
          </a:prstGeom>
          <a:noFill/>
        </p:spPr>
        <p:txBody>
          <a:bodyPr wrap="square" rtlCol="0">
            <a:spAutoFit/>
          </a:bodyPr>
          <a:lstStyle/>
          <a:p>
            <a:pPr algn="l"/>
            <a:r>
              <a:rPr lang="en-US" sz="2800" b="1" i="0" u="none" strike="noStrike" baseline="0" dirty="0">
                <a:latin typeface="CMR10"/>
              </a:rPr>
              <a:t>Shrinkage:</a:t>
            </a:r>
            <a:r>
              <a:rPr lang="en-US" sz="2800" b="0" i="0" u="none" strike="noStrike" baseline="0" dirty="0">
                <a:latin typeface="CMR10"/>
              </a:rPr>
              <a:t>  the estimated coefficients are shrunken towards zero</a:t>
            </a:r>
            <a:endParaRPr lang="en-US" sz="2800" dirty="0">
              <a:solidFill>
                <a:srgbClr val="5A2781"/>
              </a:solidFill>
            </a:endParaRPr>
          </a:p>
        </p:txBody>
      </p:sp>
    </p:spTree>
    <p:extLst>
      <p:ext uri="{BB962C8B-B14F-4D97-AF65-F5344CB8AC3E}">
        <p14:creationId xmlns:p14="http://schemas.microsoft.com/office/powerpoint/2010/main" val="22587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7A21-9266-9481-A2EE-C82175DA45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A41BB2-F698-84E7-CE28-A1A8F876696C}"/>
              </a:ext>
            </a:extLst>
          </p:cNvPr>
          <p:cNvPicPr>
            <a:picLocks noChangeAspect="1"/>
          </p:cNvPicPr>
          <p:nvPr/>
        </p:nvPicPr>
        <p:blipFill>
          <a:blip r:embed="rId2"/>
          <a:stretch>
            <a:fillRect/>
          </a:stretch>
        </p:blipFill>
        <p:spPr>
          <a:xfrm>
            <a:off x="79210" y="977811"/>
            <a:ext cx="11801458" cy="6400800"/>
          </a:xfrm>
          <a:prstGeom prst="rect">
            <a:avLst/>
          </a:prstGeom>
        </p:spPr>
      </p:pic>
      <p:sp>
        <p:nvSpPr>
          <p:cNvPr id="4" name="TextBox 3">
            <a:extLst>
              <a:ext uri="{FF2B5EF4-FFF2-40B4-BE49-F238E27FC236}">
                <a16:creationId xmlns:a16="http://schemas.microsoft.com/office/drawing/2014/main" id="{0BD5B570-D463-5664-A25F-715C577694D5}"/>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Ridge Regression</a:t>
            </a:r>
          </a:p>
        </p:txBody>
      </p:sp>
    </p:spTree>
    <p:extLst>
      <p:ext uri="{BB962C8B-B14F-4D97-AF65-F5344CB8AC3E}">
        <p14:creationId xmlns:p14="http://schemas.microsoft.com/office/powerpoint/2010/main" val="14308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FDCB-02BB-50DC-BA98-FC51EEA716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DB35C2-864B-275B-A9B6-751872B79F38}"/>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Lasso Regression</a:t>
            </a:r>
          </a:p>
        </p:txBody>
      </p:sp>
      <p:pic>
        <p:nvPicPr>
          <p:cNvPr id="4" name="Picture 3">
            <a:extLst>
              <a:ext uri="{FF2B5EF4-FFF2-40B4-BE49-F238E27FC236}">
                <a16:creationId xmlns:a16="http://schemas.microsoft.com/office/drawing/2014/main" id="{72857A80-D83B-ABB7-5912-B8AD018961A7}"/>
              </a:ext>
            </a:extLst>
          </p:cNvPr>
          <p:cNvPicPr>
            <a:picLocks noChangeAspect="1"/>
          </p:cNvPicPr>
          <p:nvPr/>
        </p:nvPicPr>
        <p:blipFill>
          <a:blip r:embed="rId2"/>
          <a:stretch>
            <a:fillRect/>
          </a:stretch>
        </p:blipFill>
        <p:spPr>
          <a:xfrm>
            <a:off x="126678" y="1165135"/>
            <a:ext cx="11599144" cy="6492240"/>
          </a:xfrm>
          <a:prstGeom prst="rect">
            <a:avLst/>
          </a:prstGeom>
        </p:spPr>
      </p:pic>
    </p:spTree>
    <p:extLst>
      <p:ext uri="{BB962C8B-B14F-4D97-AF65-F5344CB8AC3E}">
        <p14:creationId xmlns:p14="http://schemas.microsoft.com/office/powerpoint/2010/main" val="426313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654F-8CAB-733A-3F55-F8B2482DAD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0BBB94-63D7-030E-38C0-832330455AF2}"/>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B00BBB94-63D7-030E-38C0-832330455AF2}"/>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50F57AA-D57F-7DB0-A1D8-E655A978420C}"/>
              </a:ext>
            </a:extLst>
          </p:cNvPr>
          <p:cNvSpPr txBox="1"/>
          <p:nvPr/>
        </p:nvSpPr>
        <p:spPr>
          <a:xfrm>
            <a:off x="8196096" y="5183256"/>
            <a:ext cx="3132303" cy="1569660"/>
          </a:xfrm>
          <a:prstGeom prst="rect">
            <a:avLst/>
          </a:prstGeom>
          <a:noFill/>
        </p:spPr>
        <p:txBody>
          <a:bodyPr wrap="square" rtlCol="0">
            <a:spAutoFit/>
          </a:bodyPr>
          <a:lstStyle/>
          <a:p>
            <a:pPr algn="l"/>
            <a:r>
              <a:rPr lang="en-US" sz="2400" b="1" i="0" u="none" strike="noStrike" baseline="0" dirty="0">
                <a:latin typeface="CMR10"/>
              </a:rPr>
              <a:t>Shrinkage:</a:t>
            </a:r>
            <a:r>
              <a:rPr lang="en-US" sz="2400" b="0" i="0" u="none" strike="noStrike" baseline="0" dirty="0">
                <a:latin typeface="CMR10"/>
              </a:rPr>
              <a:t>  the estimated coefficients are shrunken towards zero</a:t>
            </a:r>
            <a:endParaRPr lang="en-US" sz="2400" dirty="0">
              <a:solidFill>
                <a:srgbClr val="5A2781"/>
              </a:solidFill>
            </a:endParaRPr>
          </a:p>
        </p:txBody>
      </p:sp>
    </p:spTree>
    <p:extLst>
      <p:ext uri="{BB962C8B-B14F-4D97-AF65-F5344CB8AC3E}">
        <p14:creationId xmlns:p14="http://schemas.microsoft.com/office/powerpoint/2010/main" val="1579116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34443</TotalTime>
  <Words>1002</Words>
  <Application>Microsoft Office PowerPoint</Application>
  <PresentationFormat>Custom</PresentationFormat>
  <Paragraphs>97</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AdvTT5ada87cc</vt:lpstr>
      <vt:lpstr>Arial</vt:lpstr>
      <vt:lpstr>Benguiat Frisky</vt:lpstr>
      <vt:lpstr>Calibri</vt:lpstr>
      <vt:lpstr>Calibri Light</vt:lpstr>
      <vt:lpstr>Cambria Math</vt:lpstr>
      <vt:lpstr>CMMI10</vt:lpstr>
      <vt:lpstr>CMR10</vt:lpstr>
      <vt:lpstr>CMSY10</vt:lpstr>
      <vt:lpstr>CMTI10</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501</cp:revision>
  <dcterms:created xsi:type="dcterms:W3CDTF">2020-09-07T00:11:40Z</dcterms:created>
  <dcterms:modified xsi:type="dcterms:W3CDTF">2024-04-26T15:52:28Z</dcterms:modified>
</cp:coreProperties>
</file>