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3"/>
  </p:notesMasterIdLst>
  <p:sldIdLst>
    <p:sldId id="943" r:id="rId2"/>
    <p:sldId id="967" r:id="rId3"/>
    <p:sldId id="951" r:id="rId4"/>
    <p:sldId id="947" r:id="rId5"/>
    <p:sldId id="946" r:id="rId6"/>
    <p:sldId id="267" r:id="rId7"/>
    <p:sldId id="937" r:id="rId8"/>
    <p:sldId id="266" r:id="rId9"/>
    <p:sldId id="901" r:id="rId10"/>
    <p:sldId id="952" r:id="rId11"/>
    <p:sldId id="333" r:id="rId12"/>
    <p:sldId id="334" r:id="rId13"/>
    <p:sldId id="370" r:id="rId14"/>
    <p:sldId id="948" r:id="rId15"/>
    <p:sldId id="955" r:id="rId16"/>
    <p:sldId id="942" r:id="rId17"/>
    <p:sldId id="427" r:id="rId18"/>
    <p:sldId id="2389" r:id="rId19"/>
    <p:sldId id="2390" r:id="rId20"/>
    <p:sldId id="2391" r:id="rId21"/>
    <p:sldId id="2392" r:id="rId22"/>
    <p:sldId id="2395" r:id="rId23"/>
    <p:sldId id="2394" r:id="rId24"/>
    <p:sldId id="2410" r:id="rId25"/>
    <p:sldId id="2397" r:id="rId26"/>
    <p:sldId id="2399" r:id="rId27"/>
    <p:sldId id="1032" r:id="rId28"/>
    <p:sldId id="911" r:id="rId29"/>
    <p:sldId id="2411" r:id="rId30"/>
    <p:sldId id="931" r:id="rId31"/>
    <p:sldId id="932" r:id="rId32"/>
    <p:sldId id="934" r:id="rId33"/>
    <p:sldId id="661" r:id="rId34"/>
    <p:sldId id="2363" r:id="rId35"/>
    <p:sldId id="2388" r:id="rId36"/>
    <p:sldId id="2400" r:id="rId37"/>
    <p:sldId id="2401" r:id="rId38"/>
    <p:sldId id="1034" r:id="rId39"/>
    <p:sldId id="889" r:id="rId40"/>
    <p:sldId id="891" r:id="rId41"/>
    <p:sldId id="2364" r:id="rId42"/>
    <p:sldId id="822" r:id="rId43"/>
    <p:sldId id="930" r:id="rId44"/>
    <p:sldId id="306" r:id="rId45"/>
    <p:sldId id="912" r:id="rId46"/>
    <p:sldId id="1055" r:id="rId47"/>
    <p:sldId id="307" r:id="rId48"/>
    <p:sldId id="907" r:id="rId49"/>
    <p:sldId id="2402" r:id="rId50"/>
    <p:sldId id="2403" r:id="rId51"/>
    <p:sldId id="308" r:id="rId52"/>
    <p:sldId id="1057" r:id="rId53"/>
    <p:sldId id="2404" r:id="rId54"/>
    <p:sldId id="2405" r:id="rId55"/>
    <p:sldId id="1056" r:id="rId56"/>
    <p:sldId id="309" r:id="rId57"/>
    <p:sldId id="310" r:id="rId58"/>
    <p:sldId id="311" r:id="rId59"/>
    <p:sldId id="557" r:id="rId60"/>
    <p:sldId id="577" r:id="rId61"/>
    <p:sldId id="579" r:id="rId62"/>
    <p:sldId id="312" r:id="rId63"/>
    <p:sldId id="1035" r:id="rId64"/>
    <p:sldId id="2407" r:id="rId65"/>
    <p:sldId id="2408" r:id="rId66"/>
    <p:sldId id="2409" r:id="rId67"/>
    <p:sldId id="2406" r:id="rId68"/>
    <p:sldId id="1033" r:id="rId69"/>
    <p:sldId id="961" r:id="rId70"/>
    <p:sldId id="962" r:id="rId71"/>
    <p:sldId id="963" r:id="rId72"/>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00"/>
    <a:srgbClr val="5A2781"/>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5" autoAdjust="0"/>
    <p:restoredTop sz="94660"/>
  </p:normalViewPr>
  <p:slideViewPr>
    <p:cSldViewPr snapToGrid="0">
      <p:cViewPr varScale="1">
        <p:scale>
          <a:sx n="81" d="100"/>
          <a:sy n="81" d="100"/>
        </p:scale>
        <p:origin x="682" y="62"/>
      </p:cViewPr>
      <p:guideLst/>
    </p:cSldViewPr>
  </p:slideViewPr>
  <p:notesTextViewPr>
    <p:cViewPr>
      <p:scale>
        <a:sx n="1" d="1"/>
        <a:sy n="1" d="1"/>
      </p:scale>
      <p:origin x="0" y="0"/>
    </p:cViewPr>
  </p:notesTextViewPr>
  <p:sorterViewPr>
    <p:cViewPr varScale="1">
      <p:scale>
        <a:sx n="1" d="1"/>
        <a:sy n="1" d="1"/>
      </p:scale>
      <p:origin x="0" y="-30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4/10/2024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E9BFFB-7F78-492E-83D7-BA2D17AE9B0B}"/>
              </a:ext>
            </a:extLst>
          </p:cNvPr>
          <p:cNvSpPr>
            <a:spLocks noGrp="1" noChangeArrowheads="1"/>
          </p:cNvSpPr>
          <p:nvPr>
            <p:ph type="sldNum" sz="quarter" idx="5"/>
          </p:nvPr>
        </p:nvSpPr>
        <p:spPr>
          <a:ln/>
        </p:spPr>
        <p:txBody>
          <a:bodyPr/>
          <a:lstStyle/>
          <a:p>
            <a:fld id="{68C483D2-FB37-4D5F-92BE-722D4CCFDBF2}" type="slidenum">
              <a:rPr lang="en-US" altLang="en-US"/>
              <a:pPr/>
              <a:t>44</a:t>
            </a:fld>
            <a:endParaRPr lang="en-US" altLang="en-US"/>
          </a:p>
        </p:txBody>
      </p:sp>
      <p:sp>
        <p:nvSpPr>
          <p:cNvPr id="88066" name="Rectangle 2">
            <a:extLst>
              <a:ext uri="{FF2B5EF4-FFF2-40B4-BE49-F238E27FC236}">
                <a16:creationId xmlns:a16="http://schemas.microsoft.com/office/drawing/2014/main" id="{65532F5F-1C88-4363-AFDA-E331AEC9703B}"/>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D46D1AAF-C1A2-4A4C-936C-D84027E2E3F1}"/>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2A690A-3EB8-4AC9-A6A5-516DC1B894D7}"/>
              </a:ext>
            </a:extLst>
          </p:cNvPr>
          <p:cNvSpPr>
            <a:spLocks noGrp="1" noChangeArrowheads="1"/>
          </p:cNvSpPr>
          <p:nvPr>
            <p:ph type="sldNum" sz="quarter" idx="5"/>
          </p:nvPr>
        </p:nvSpPr>
        <p:spPr>
          <a:ln/>
        </p:spPr>
        <p:txBody>
          <a:bodyPr/>
          <a:lstStyle/>
          <a:p>
            <a:fld id="{2911FB76-BEDD-4F3E-9894-2903E1C06ECE}" type="slidenum">
              <a:rPr lang="en-US" altLang="en-US"/>
              <a:pPr/>
              <a:t>47</a:t>
            </a:fld>
            <a:endParaRPr lang="en-US" altLang="en-US"/>
          </a:p>
        </p:txBody>
      </p:sp>
      <p:sp>
        <p:nvSpPr>
          <p:cNvPr id="90114" name="Rectangle 2">
            <a:extLst>
              <a:ext uri="{FF2B5EF4-FFF2-40B4-BE49-F238E27FC236}">
                <a16:creationId xmlns:a16="http://schemas.microsoft.com/office/drawing/2014/main" id="{F6510235-6B7D-44A5-8C78-8663699310EB}"/>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4AA3B9E5-F8A9-4215-9B61-C50963410D27}"/>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B3332A-048D-4284-A562-15F7D457E63F}"/>
              </a:ext>
            </a:extLst>
          </p:cNvPr>
          <p:cNvSpPr>
            <a:spLocks noGrp="1" noChangeArrowheads="1"/>
          </p:cNvSpPr>
          <p:nvPr>
            <p:ph type="sldNum" sz="quarter" idx="5"/>
          </p:nvPr>
        </p:nvSpPr>
        <p:spPr>
          <a:ln/>
        </p:spPr>
        <p:txBody>
          <a:bodyPr/>
          <a:lstStyle/>
          <a:p>
            <a:fld id="{BEC28E80-CD73-44AA-83BF-D400BC535222}" type="slidenum">
              <a:rPr lang="en-US" altLang="en-US"/>
              <a:pPr/>
              <a:t>51</a:t>
            </a:fld>
            <a:endParaRPr lang="en-US" altLang="en-US"/>
          </a:p>
        </p:txBody>
      </p:sp>
      <p:sp>
        <p:nvSpPr>
          <p:cNvPr id="92162" name="Rectangle 2">
            <a:extLst>
              <a:ext uri="{FF2B5EF4-FFF2-40B4-BE49-F238E27FC236}">
                <a16:creationId xmlns:a16="http://schemas.microsoft.com/office/drawing/2014/main" id="{75C72F4C-5C1D-4783-AC85-3413A46323B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5DBF90F8-0077-4D3F-B4FD-FCBD978FD02A}"/>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508E37-E651-453C-9C9D-6D2CD9B671A7}"/>
              </a:ext>
            </a:extLst>
          </p:cNvPr>
          <p:cNvSpPr>
            <a:spLocks noGrp="1" noChangeArrowheads="1"/>
          </p:cNvSpPr>
          <p:nvPr>
            <p:ph type="sldNum" sz="quarter" idx="5"/>
          </p:nvPr>
        </p:nvSpPr>
        <p:spPr>
          <a:ln/>
        </p:spPr>
        <p:txBody>
          <a:bodyPr/>
          <a:lstStyle/>
          <a:p>
            <a:fld id="{5715DE47-84F7-4E98-BC1A-A088487DAF98}" type="slidenum">
              <a:rPr lang="en-US" altLang="en-US"/>
              <a:pPr/>
              <a:t>62</a:t>
            </a:fld>
            <a:endParaRPr lang="en-US" altLang="en-US"/>
          </a:p>
        </p:txBody>
      </p:sp>
      <p:sp>
        <p:nvSpPr>
          <p:cNvPr id="98306" name="Rectangle 2">
            <a:extLst>
              <a:ext uri="{FF2B5EF4-FFF2-40B4-BE49-F238E27FC236}">
                <a16:creationId xmlns:a16="http://schemas.microsoft.com/office/drawing/2014/main" id="{EFC61127-A8F3-4599-B6D0-A65D897C0776}"/>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75193AE2-C725-4B4F-BA89-2FF6D9FD8AA6}"/>
              </a:ext>
            </a:extLst>
          </p:cNvPr>
          <p:cNvSpPr>
            <a:spLocks noGrp="1" noChangeArrowheads="1"/>
          </p:cNvSpPr>
          <p:nvPr>
            <p:ph type="body" idx="1"/>
          </p:nvPr>
        </p:nvSpPr>
        <p:spPr>
          <a:xfrm>
            <a:off x="931863" y="4403725"/>
            <a:ext cx="5121275" cy="417195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A77E-2AFC-4C99-916B-DCCA7FC39814}"/>
              </a:ext>
            </a:extLst>
          </p:cNvPr>
          <p:cNvSpPr>
            <a:spLocks noGrp="1"/>
          </p:cNvSpPr>
          <p:nvPr>
            <p:ph type="title"/>
          </p:nvPr>
        </p:nvSpPr>
        <p:spPr>
          <a:xfrm>
            <a:off x="891540" y="690880"/>
            <a:ext cx="10104120" cy="1295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E6915-7F12-4DBF-8C17-E1FFDA4CE6DC}"/>
              </a:ext>
            </a:extLst>
          </p:cNvPr>
          <p:cNvSpPr>
            <a:spLocks noGrp="1"/>
          </p:cNvSpPr>
          <p:nvPr>
            <p:ph type="body" sz="half" idx="1"/>
          </p:nvPr>
        </p:nvSpPr>
        <p:spPr>
          <a:xfrm>
            <a:off x="891540" y="2245360"/>
            <a:ext cx="4953000" cy="4663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619E30-A525-4F74-89D6-0B4DB05D3DB6}"/>
              </a:ext>
            </a:extLst>
          </p:cNvPr>
          <p:cNvSpPr>
            <a:spLocks noGrp="1"/>
          </p:cNvSpPr>
          <p:nvPr>
            <p:ph sz="quarter" idx="2"/>
          </p:nvPr>
        </p:nvSpPr>
        <p:spPr>
          <a:xfrm>
            <a:off x="6042660" y="2245360"/>
            <a:ext cx="4953000"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0BA12A12-95FF-4347-889C-F14EE6457F89}"/>
              </a:ext>
            </a:extLst>
          </p:cNvPr>
          <p:cNvSpPr>
            <a:spLocks noGrp="1"/>
          </p:cNvSpPr>
          <p:nvPr>
            <p:ph sz="quarter" idx="3"/>
          </p:nvPr>
        </p:nvSpPr>
        <p:spPr>
          <a:xfrm>
            <a:off x="6042660" y="4663440"/>
            <a:ext cx="4953000" cy="224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DEA528D-7F72-4EE6-8F79-D3E39CCB62C4}"/>
              </a:ext>
            </a:extLst>
          </p:cNvPr>
          <p:cNvSpPr>
            <a:spLocks noGrp="1"/>
          </p:cNvSpPr>
          <p:nvPr>
            <p:ph type="dt" sz="half" idx="10"/>
          </p:nvPr>
        </p:nvSpPr>
        <p:spPr>
          <a:xfrm>
            <a:off x="891540" y="7081520"/>
            <a:ext cx="2476500" cy="51816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2CD36B92-8D67-48EC-B788-D83D64CA7810}"/>
              </a:ext>
            </a:extLst>
          </p:cNvPr>
          <p:cNvSpPr>
            <a:spLocks noGrp="1"/>
          </p:cNvSpPr>
          <p:nvPr>
            <p:ph type="ftr" sz="quarter" idx="11"/>
          </p:nvPr>
        </p:nvSpPr>
        <p:spPr>
          <a:xfrm>
            <a:off x="4061460" y="7081520"/>
            <a:ext cx="3764280" cy="51816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E47A001-D683-42EB-B1C1-130E1CAF7F95}"/>
              </a:ext>
            </a:extLst>
          </p:cNvPr>
          <p:cNvSpPr>
            <a:spLocks noGrp="1"/>
          </p:cNvSpPr>
          <p:nvPr>
            <p:ph type="sldNum" sz="quarter" idx="12"/>
          </p:nvPr>
        </p:nvSpPr>
        <p:spPr>
          <a:xfrm>
            <a:off x="8519160" y="7081520"/>
            <a:ext cx="2476500" cy="518160"/>
          </a:xfrm>
        </p:spPr>
        <p:txBody>
          <a:bodyPr/>
          <a:lstStyle>
            <a:lvl1pPr>
              <a:defRPr/>
            </a:lvl1pPr>
          </a:lstStyle>
          <a:p>
            <a:fld id="{0531F57D-C06B-456C-8681-9D05966D712A}" type="slidenum">
              <a:rPr lang="en-US" altLang="en-US"/>
              <a:pPr/>
              <a:t>‹#›</a:t>
            </a:fld>
            <a:endParaRPr lang="en-US" altLang="en-US"/>
          </a:p>
        </p:txBody>
      </p:sp>
    </p:spTree>
    <p:extLst>
      <p:ext uri="{BB962C8B-B14F-4D97-AF65-F5344CB8AC3E}">
        <p14:creationId xmlns:p14="http://schemas.microsoft.com/office/powerpoint/2010/main" val="96445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4/10/2024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i.pinimg.com/originals/4d/96/f0/4d96f07215c63818917df1be3ec4b79c.jp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munix.emich.edu/~schu/MATH_170/Fall09_170/Evening%20session/Unit%203.ppt" TargetMode="External"/><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10" Type="http://schemas.openxmlformats.org/officeDocument/2006/relationships/image" Target="../media/image24.svg"/><Relationship Id="rId4" Type="http://schemas.openxmlformats.org/officeDocument/2006/relationships/hyperlink" Target="http://ivanvladimir.github.com/" TargetMode="Externa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hyperlink" Target="https://www.youtube.com/watch?v=nk2CQITm_eo" TargetMode="External"/><Relationship Id="rId4" Type="http://schemas.openxmlformats.org/officeDocument/2006/relationships/hyperlink" Target="https://www.statlearning.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hyperlink" Target="https://www.slideshare.net/ankit_ppt/ml2-train-testsplitsvalidationlinearregress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Data_visualization_process_v1.png"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s.odu.edu/~sampath/courses/f18/cs795/files/slides/Lecture%204%20-%20Data%20Wrangling.pptx" TargetMode="External"/><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mc/articles/PMC5804470/" TargetMode="External"/><Relationship Id="rId2" Type="http://schemas.openxmlformats.org/officeDocument/2006/relationships/hyperlink" Target="https://opentext.wsu.edu/carriecuttler/chapter/13-1-understanding-null-hypothesis-testing/" TargetMode="External"/><Relationship Id="rId1" Type="http://schemas.openxmlformats.org/officeDocument/2006/relationships/slideLayout" Target="../slideLayouts/slideLayout7.xml"/><Relationship Id="rId4" Type="http://schemas.openxmlformats.org/officeDocument/2006/relationships/hyperlink" Target="https://lsc.cornell.edu/wp-content/uploads/2016/01/P-value.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developers.google.com/machine-learning/data-prep/transform/normaliz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developers.google.com/machine-learning/data-prep/transform/normaliza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hyperlink" Target="https://developers.google.com/machine-learning/data-prep/transform/normaliza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developers.google.com/machine-learning/data-prep/transform/normalization" TargetMode="Externa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ommons.wikimedia.org/w/index.php?curid=39472834" TargetMode="Externa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Bessel's_correction#Source_of_bias"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youtube.com/watch?v=nk2CQITm_eo"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en.wikipedia.org/wiki/Bessel's_correction#Source_of_bias" TargetMode="Externa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s://en.wikipedia.org/wiki/Bessel's_correction#Source_of_bias" TargetMode="External"/><Relationship Id="rId5" Type="http://schemas.openxmlformats.org/officeDocument/2006/relationships/image" Target="../media/image47.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Bessel's_correction#Source_of_bias" TargetMode="External"/><Relationship Id="rId3" Type="http://schemas.openxmlformats.org/officeDocument/2006/relationships/hyperlink" Target="https://en.wikipedia.org/wiki/Degrees_of_freedom_(statistics)" TargetMode="External"/><Relationship Id="rId7" Type="http://schemas.openxmlformats.org/officeDocument/2006/relationships/image" Target="../media/image53.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hyperlink" Target="https://en.wikipedia.org/wiki/Errors_and_residuals_in_statistic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Nonlinear_dimensionality_reduction" TargetMode="External"/><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se.buffalo.edu/faculty/azhang/data-mining/pca.ppt" TargetMode="External"/><Relationship Id="rId2" Type="http://schemas.openxmlformats.org/officeDocument/2006/relationships/image" Target="../media/image56.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stat.columbia.edu/~fwood/Teaching/w4315/Fall2009/pca.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en.wikipedia.org/wiki/Linear_regressio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Bessel's_correction#Source_of_bias"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cse.buffalo.edu/faculty/azhang/data-mining/pca.ppt" TargetMode="External"/><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hyperlink" Target="https://www.coursera.org/learn/pca-machine-learning/home/info" TargetMode="Externa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wmf"/><Relationship Id="rId7" Type="http://schemas.openxmlformats.org/officeDocument/2006/relationships/hyperlink" Target="https://www.coursera.org/learn/pca-machine-learning/home/info" TargetMode="External"/><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cse.buffalo.edu/faculty/azhang/data-mining/pca.ppt" TargetMode="External"/><Relationship Id="rId4" Type="http://schemas.openxmlformats.org/officeDocument/2006/relationships/image" Target="../media/image59.wmf"/></Relationships>
</file>

<file path=ppt/slides/_rels/slide48.xml.rels><?xml version="1.0" encoding="UTF-8" standalone="yes"?>
<Relationships xmlns="http://schemas.openxmlformats.org/package/2006/relationships"><Relationship Id="rId3" Type="http://schemas.openxmlformats.org/officeDocument/2006/relationships/hyperlink" Target="https://www.coursera.org/learn/pca-machine-learning/home/info"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9.wmf"/><Relationship Id="rId4" Type="http://schemas.openxmlformats.org/officeDocument/2006/relationships/oleObject" Target="../embeddings/oleObject4.bin"/></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s://www.coursera.org/learn/pca-machine-learning/home/info" TargetMode="Externa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4.bin"/><Relationship Id="rId4" Type="http://schemas.openxmlformats.org/officeDocument/2006/relationships/hyperlink" Target="https://www.coursera.org/learn/pca-machine-learning/home/info"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hyperlink" Target="http://www.cse.buffalo.edu/faculty/azhang/data-mining/pca.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6.bin"/><Relationship Id="rId4" Type="http://schemas.openxmlformats.org/officeDocument/2006/relationships/image" Target="../media/image73.wmf"/></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59.wmf"/><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hyperlink" Target="https://www.coursera.org/learn/pca-machine-learning/home/info" TargetMode="Externa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hyperlink" Target="http://www.cse.buffalo.edu/faculty/azhang/data-mining/pca.pp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59.wmf"/><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hyperlink" Target="https://www.coursera.org/learn/pca-machine-learning/home/info" TargetMode="Externa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s://www.coursera.org/learn/pca-machine-learning/home/info" TargetMode="External"/><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2" Type="http://schemas.openxmlformats.org/officeDocument/2006/relationships/hyperlink" Target="http://www.cse.buffalo.edu/faculty/azhang/data-mining/pca.pp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7.bin"/><Relationship Id="rId1" Type="http://schemas.openxmlformats.org/officeDocument/2006/relationships/slideLayout" Target="../slideLayouts/slideLayout2.xml"/><Relationship Id="rId4" Type="http://schemas.openxmlformats.org/officeDocument/2006/relationships/hyperlink" Target="http://www.cse.buffalo.edu/faculty/azhang/data-mining/pca.pp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8.bin"/><Relationship Id="rId1" Type="http://schemas.openxmlformats.org/officeDocument/2006/relationships/slideLayout" Target="../slideLayouts/slideLayout4.xml"/><Relationship Id="rId4" Type="http://schemas.openxmlformats.org/officeDocument/2006/relationships/hyperlink" Target="http://www.cse.buffalo.edu/faculty/azhang/data-mining/pca.pp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csce.uark.edu/~xintaowu/5073/PCA1.ppt" TargetMode="External"/><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eb.stanford.edu/class/msande247s/kchap17.ppt"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www.csce.uark.edu/~xintaowu/5073/PCA1.pp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www.cse.buffalo.edu/faculty/azhang/data-mining/pca.ppt" TargetMode="External"/><Relationship Id="rId5" Type="http://schemas.openxmlformats.org/officeDocument/2006/relationships/oleObject" Target="../embeddings/oleObject10.bin"/><Relationship Id="rId4" Type="http://schemas.openxmlformats.org/officeDocument/2006/relationships/image" Target="../media/image78.wmf"/></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ekamperi.github.io/mathematics/2020/11/01/principal-component-analysis-lagrange-multiplier.htm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www.stat.columbia.edu/~fwood/Teaching/w4315/Fall2009/pca.pdf" TargetMode="External"/><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s://www.kdnuggets.com/2022/10/classification-metrics-walkthrough-logistic-regression-accuracy-precision-recall-roc.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eb.stanford.edu/class/msande247s/kchap17.ppt"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www.kdnuggets.com/2022/10/classification-metrics-walkthrough-logistic-regression-accuracy-precision-recall-roc.html"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hyperlink" Target="https://www.kdnuggets.com/2022/10/classification-metrics-walkthrough-logistic-regression-accuracy-precision-recall-roc.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hyperlink" Target="https://web.stanford.edu/class/msande247s/kchap17.ppt" TargetMode="Externa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en.wikipedia.org/wiki/Pearson_correlation_coefficient" TargetMode="External"/><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stats.libretexts.org/Bookshelves/Introductory_Statistics/Book%3A_Introductory_Statistics_(Shafer_and_Zhang)/10%3A_Correlation_and_Regression/10.02%3A_The_Linear_Correlation_Coeffici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C9DD3-7957-471C-970F-C6E6E24D79D7}"/>
              </a:ext>
            </a:extLst>
          </p:cNvPr>
          <p:cNvPicPr>
            <a:picLocks noChangeAspect="1"/>
          </p:cNvPicPr>
          <p:nvPr/>
        </p:nvPicPr>
        <p:blipFill>
          <a:blip r:embed="rId2"/>
          <a:stretch>
            <a:fillRect/>
          </a:stretch>
        </p:blipFill>
        <p:spPr>
          <a:xfrm>
            <a:off x="142087" y="0"/>
            <a:ext cx="11570284" cy="4023360"/>
          </a:xfrm>
          <a:prstGeom prst="rect">
            <a:avLst/>
          </a:prstGeom>
        </p:spPr>
      </p:pic>
      <p:pic>
        <p:nvPicPr>
          <p:cNvPr id="5" name="Picture 4">
            <a:extLst>
              <a:ext uri="{FF2B5EF4-FFF2-40B4-BE49-F238E27FC236}">
                <a16:creationId xmlns:a16="http://schemas.microsoft.com/office/drawing/2014/main" id="{9F343585-08D1-4FDC-832D-63AC8708BD2B}"/>
              </a:ext>
            </a:extLst>
          </p:cNvPr>
          <p:cNvPicPr>
            <a:picLocks noChangeAspect="1"/>
          </p:cNvPicPr>
          <p:nvPr/>
        </p:nvPicPr>
        <p:blipFill rotWithShape="1">
          <a:blip r:embed="rId3"/>
          <a:srcRect t="9410"/>
          <a:stretch/>
        </p:blipFill>
        <p:spPr>
          <a:xfrm>
            <a:off x="738355" y="4023360"/>
            <a:ext cx="10409868" cy="3474720"/>
          </a:xfrm>
          <a:prstGeom prst="rect">
            <a:avLst/>
          </a:prstGeom>
        </p:spPr>
      </p:pic>
      <p:sp>
        <p:nvSpPr>
          <p:cNvPr id="7" name="TextBox 6">
            <a:extLst>
              <a:ext uri="{FF2B5EF4-FFF2-40B4-BE49-F238E27FC236}">
                <a16:creationId xmlns:a16="http://schemas.microsoft.com/office/drawing/2014/main" id="{18F5B6C2-46F8-48BD-923B-D7260E691ABF}"/>
              </a:ext>
            </a:extLst>
          </p:cNvPr>
          <p:cNvSpPr txBox="1"/>
          <p:nvPr/>
        </p:nvSpPr>
        <p:spPr>
          <a:xfrm>
            <a:off x="6496494" y="7495956"/>
            <a:ext cx="5410610" cy="276999"/>
          </a:xfrm>
          <a:prstGeom prst="rect">
            <a:avLst/>
          </a:prstGeom>
          <a:noFill/>
        </p:spPr>
        <p:txBody>
          <a:bodyPr wrap="square">
            <a:spAutoFit/>
          </a:bodyPr>
          <a:lstStyle/>
          <a:p>
            <a:r>
              <a:rPr lang="en-US" sz="1200" dirty="0">
                <a:hlinkClick r:id="rId4"/>
              </a:rPr>
              <a:t>https://i.pinimg.com/originals/4d/96/f0/4d96f07215c63818917df1be3ec4b79c.jpg</a:t>
            </a:r>
            <a:r>
              <a:rPr lang="en-US" sz="1200" dirty="0"/>
              <a:t> </a:t>
            </a:r>
          </a:p>
        </p:txBody>
      </p:sp>
      <p:sp>
        <p:nvSpPr>
          <p:cNvPr id="2" name="TextBox 1">
            <a:extLst>
              <a:ext uri="{FF2B5EF4-FFF2-40B4-BE49-F238E27FC236}">
                <a16:creationId xmlns:a16="http://schemas.microsoft.com/office/drawing/2014/main" id="{47C14E7D-EF5E-8353-DCF8-335A405217CD}"/>
              </a:ext>
            </a:extLst>
          </p:cNvPr>
          <p:cNvSpPr txBox="1"/>
          <p:nvPr/>
        </p:nvSpPr>
        <p:spPr>
          <a:xfrm>
            <a:off x="4673600" y="196334"/>
            <a:ext cx="5943600" cy="369332"/>
          </a:xfrm>
          <a:prstGeom prst="rect">
            <a:avLst/>
          </a:prstGeom>
          <a:noFill/>
        </p:spPr>
        <p:txBody>
          <a:bodyPr wrap="square">
            <a:spAutoFit/>
          </a:bodyPr>
          <a:lstStyle/>
          <a:p>
            <a:r>
              <a:rPr lang="en-US" b="1" dirty="0"/>
              <a:t>Attendance quiz 6</a:t>
            </a:r>
          </a:p>
        </p:txBody>
      </p:sp>
    </p:spTree>
    <p:extLst>
      <p:ext uri="{BB962C8B-B14F-4D97-AF65-F5344CB8AC3E}">
        <p14:creationId xmlns:p14="http://schemas.microsoft.com/office/powerpoint/2010/main" val="7377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41718A1-1E70-4549-B734-880C703AC4C4}"/>
              </a:ext>
            </a:extLst>
          </p:cNvPr>
          <p:cNvSpPr>
            <a:spLocks noGrp="1" noChangeArrowheads="1"/>
          </p:cNvSpPr>
          <p:nvPr>
            <p:ph type="title"/>
          </p:nvPr>
        </p:nvSpPr>
        <p:spPr>
          <a:xfrm>
            <a:off x="817245" y="25887"/>
            <a:ext cx="10252710" cy="1502305"/>
          </a:xfrm>
        </p:spPr>
        <p:txBody>
          <a:bodyPr/>
          <a:lstStyle/>
          <a:p>
            <a:r>
              <a:rPr lang="en-US" altLang="en-US"/>
              <a:t>Lurking Variable</a:t>
            </a:r>
          </a:p>
        </p:txBody>
      </p:sp>
      <p:sp>
        <p:nvSpPr>
          <p:cNvPr id="81923" name="Rectangle 3">
            <a:extLst>
              <a:ext uri="{FF2B5EF4-FFF2-40B4-BE49-F238E27FC236}">
                <a16:creationId xmlns:a16="http://schemas.microsoft.com/office/drawing/2014/main" id="{1B6313A8-1C2D-43A0-95D4-26FFC3D7840D}"/>
              </a:ext>
            </a:extLst>
          </p:cNvPr>
          <p:cNvSpPr>
            <a:spLocks noGrp="1" noChangeArrowheads="1"/>
          </p:cNvSpPr>
          <p:nvPr>
            <p:ph type="body" idx="1"/>
          </p:nvPr>
        </p:nvSpPr>
        <p:spPr>
          <a:xfrm>
            <a:off x="817245" y="1681119"/>
            <a:ext cx="10252710" cy="4931516"/>
          </a:xfrm>
        </p:spPr>
        <p:txBody>
          <a:bodyPr/>
          <a:lstStyle/>
          <a:p>
            <a:r>
              <a:rPr lang="en-US" altLang="en-US" dirty="0"/>
              <a:t>Sometimes it is not clear which variable is the explanatory variable and which is the response variable</a:t>
            </a:r>
          </a:p>
          <a:p>
            <a:r>
              <a:rPr lang="en-US" altLang="en-US" dirty="0"/>
              <a:t>Sometimes the two variables are related without either one being an explanatory variable</a:t>
            </a:r>
          </a:p>
          <a:p>
            <a:r>
              <a:rPr lang="en-US" altLang="en-US" dirty="0"/>
              <a:t>Sometimes the two variables are both affected by a third variable, a </a:t>
            </a:r>
            <a:r>
              <a:rPr lang="en-US" altLang="en-US" u="sng" dirty="0">
                <a:solidFill>
                  <a:srgbClr val="FF0000"/>
                </a:solidFill>
              </a:rPr>
              <a:t>lurking</a:t>
            </a:r>
            <a:r>
              <a:rPr lang="en-US" altLang="en-US" dirty="0"/>
              <a:t> </a:t>
            </a:r>
            <a:r>
              <a:rPr lang="en-US" altLang="en-US" u="sng" dirty="0">
                <a:solidFill>
                  <a:srgbClr val="FF0000"/>
                </a:solidFill>
              </a:rPr>
              <a:t>variable</a:t>
            </a:r>
            <a:r>
              <a:rPr lang="en-US" altLang="en-US" dirty="0"/>
              <a:t>, that had not been included in the study</a:t>
            </a:r>
          </a:p>
        </p:txBody>
      </p:sp>
      <p:sp>
        <p:nvSpPr>
          <p:cNvPr id="4" name="TextBox 3">
            <a:extLst>
              <a:ext uri="{FF2B5EF4-FFF2-40B4-BE49-F238E27FC236}">
                <a16:creationId xmlns:a16="http://schemas.microsoft.com/office/drawing/2014/main" id="{C2A91D7A-F29A-4721-9D53-79603355EF84}"/>
              </a:ext>
            </a:extLst>
          </p:cNvPr>
          <p:cNvSpPr txBox="1"/>
          <p:nvPr/>
        </p:nvSpPr>
        <p:spPr>
          <a:xfrm>
            <a:off x="-46972" y="7403068"/>
            <a:ext cx="8915400" cy="369332"/>
          </a:xfrm>
          <a:prstGeom prst="rect">
            <a:avLst/>
          </a:prstGeom>
          <a:noFill/>
        </p:spPr>
        <p:txBody>
          <a:bodyPr wrap="square">
            <a:spAutoFit/>
          </a:bodyPr>
          <a:lstStyle/>
          <a:p>
            <a:r>
              <a:rPr lang="en-US" dirty="0">
                <a:hlinkClick r:id="rId2"/>
              </a:rPr>
              <a:t>https://emunix.emich.edu/~schu/MATH_170/Fall09_170/Evening%20session/Unit%203.ppt</a:t>
            </a:r>
            <a:r>
              <a:rPr lang="en-US" dirty="0"/>
              <a:t> </a:t>
            </a:r>
          </a:p>
        </p:txBody>
      </p:sp>
      <p:sp>
        <p:nvSpPr>
          <p:cNvPr id="2" name="TextBox 1">
            <a:extLst>
              <a:ext uri="{FF2B5EF4-FFF2-40B4-BE49-F238E27FC236}">
                <a16:creationId xmlns:a16="http://schemas.microsoft.com/office/drawing/2014/main" id="{3BCDBC23-9D2F-405C-958C-BB85692DA4F9}"/>
              </a:ext>
            </a:extLst>
          </p:cNvPr>
          <p:cNvSpPr txBox="1"/>
          <p:nvPr/>
        </p:nvSpPr>
        <p:spPr>
          <a:xfrm>
            <a:off x="544949" y="5689305"/>
            <a:ext cx="10790326" cy="923330"/>
          </a:xfrm>
          <a:prstGeom prst="rect">
            <a:avLst/>
          </a:prstGeom>
          <a:solidFill>
            <a:srgbClr val="002060"/>
          </a:solidFill>
        </p:spPr>
        <p:txBody>
          <a:bodyPr wrap="none" rtlCol="0">
            <a:spAutoFit/>
          </a:bodyPr>
          <a:lstStyle/>
          <a:p>
            <a:r>
              <a:rPr lang="en-US" sz="5400" dirty="0">
                <a:solidFill>
                  <a:srgbClr val="FFFF00"/>
                </a:solidFill>
              </a:rPr>
              <a:t>Correlation does NOT imply causation</a:t>
            </a:r>
          </a:p>
        </p:txBody>
      </p:sp>
    </p:spTree>
    <p:extLst>
      <p:ext uri="{BB962C8B-B14F-4D97-AF65-F5344CB8AC3E}">
        <p14:creationId xmlns:p14="http://schemas.microsoft.com/office/powerpoint/2010/main" val="424362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76A4C85-30E8-4AF0-83A3-2CD82E37DC83}"/>
              </a:ext>
            </a:extLst>
          </p:cNvPr>
          <p:cNvSpPr>
            <a:spLocks noGrp="1" noChangeArrowheads="1"/>
          </p:cNvSpPr>
          <p:nvPr>
            <p:ph type="title"/>
          </p:nvPr>
        </p:nvSpPr>
        <p:spPr/>
        <p:txBody>
          <a:bodyPr/>
          <a:lstStyle/>
          <a:p>
            <a:r>
              <a:rPr lang="en-US" altLang="en-US"/>
              <a:t>Example 1</a:t>
            </a:r>
          </a:p>
        </p:txBody>
      </p:sp>
      <p:sp>
        <p:nvSpPr>
          <p:cNvPr id="82947" name="Rectangle 3">
            <a:extLst>
              <a:ext uri="{FF2B5EF4-FFF2-40B4-BE49-F238E27FC236}">
                <a16:creationId xmlns:a16="http://schemas.microsoft.com/office/drawing/2014/main" id="{3EE4A012-6BCC-4D11-8D89-1C99A8C0FF3A}"/>
              </a:ext>
            </a:extLst>
          </p:cNvPr>
          <p:cNvSpPr>
            <a:spLocks noGrp="1" noChangeArrowheads="1"/>
          </p:cNvSpPr>
          <p:nvPr>
            <p:ph type="body" idx="1"/>
          </p:nvPr>
        </p:nvSpPr>
        <p:spPr/>
        <p:txBody>
          <a:bodyPr/>
          <a:lstStyle/>
          <a:p>
            <a:pPr>
              <a:lnSpc>
                <a:spcPct val="90000"/>
              </a:lnSpc>
            </a:pPr>
            <a:r>
              <a:rPr lang="en-US" altLang="en-US"/>
              <a:t>An example of a lurking variable</a:t>
            </a:r>
          </a:p>
          <a:p>
            <a:pPr>
              <a:lnSpc>
                <a:spcPct val="90000"/>
              </a:lnSpc>
            </a:pPr>
            <a:r>
              <a:rPr lang="en-US" altLang="en-US"/>
              <a:t>A researcher studies a group of elementary school children</a:t>
            </a:r>
          </a:p>
          <a:p>
            <a:pPr lvl="1">
              <a:lnSpc>
                <a:spcPct val="90000"/>
              </a:lnSpc>
            </a:pPr>
            <a:r>
              <a:rPr lang="en-US" altLang="en-US" i="1"/>
              <a:t>Y</a:t>
            </a:r>
            <a:r>
              <a:rPr lang="en-US" altLang="en-US"/>
              <a:t> = the student’s height</a:t>
            </a:r>
          </a:p>
          <a:p>
            <a:pPr lvl="1">
              <a:lnSpc>
                <a:spcPct val="90000"/>
              </a:lnSpc>
            </a:pPr>
            <a:r>
              <a:rPr lang="en-US" altLang="en-US" i="1"/>
              <a:t>X</a:t>
            </a:r>
            <a:r>
              <a:rPr lang="en-US" altLang="en-US"/>
              <a:t> = the student’s shoe size</a:t>
            </a:r>
          </a:p>
          <a:p>
            <a:pPr>
              <a:lnSpc>
                <a:spcPct val="90000"/>
              </a:lnSpc>
            </a:pPr>
            <a:r>
              <a:rPr lang="en-US" altLang="en-US"/>
              <a:t>It is not reasonable to claim that shoe size causes height to change</a:t>
            </a:r>
          </a:p>
          <a:p>
            <a:pPr>
              <a:lnSpc>
                <a:spcPct val="90000"/>
              </a:lnSpc>
            </a:pPr>
            <a:r>
              <a:rPr lang="en-US" altLang="en-US"/>
              <a:t>The lurking variable of age affects both of these two variables</a:t>
            </a:r>
          </a:p>
          <a:p>
            <a:pPr>
              <a:lnSpc>
                <a:spcPct val="90000"/>
              </a:lnSpc>
            </a:pPr>
            <a:endParaRPr lang="en-US" altLang="en-US"/>
          </a:p>
        </p:txBody>
      </p:sp>
      <p:sp>
        <p:nvSpPr>
          <p:cNvPr id="4" name="TextBox 3">
            <a:extLst>
              <a:ext uri="{FF2B5EF4-FFF2-40B4-BE49-F238E27FC236}">
                <a16:creationId xmlns:a16="http://schemas.microsoft.com/office/drawing/2014/main" id="{1AFAEEA7-887A-4A19-85A8-6727BC4E9738}"/>
              </a:ext>
            </a:extLst>
          </p:cNvPr>
          <p:cNvSpPr txBox="1"/>
          <p:nvPr/>
        </p:nvSpPr>
        <p:spPr>
          <a:xfrm>
            <a:off x="1450671" y="6523851"/>
            <a:ext cx="6686550" cy="297831"/>
          </a:xfrm>
          <a:prstGeom prst="rect">
            <a:avLst/>
          </a:prstGeom>
          <a:noFill/>
        </p:spPr>
        <p:txBody>
          <a:bodyPr wrap="square">
            <a:spAutoFit/>
          </a:bodyPr>
          <a:lstStyle/>
          <a:p>
            <a:r>
              <a:rPr lang="en-US" sz="1350" dirty="0">
                <a:hlinkClick r:id="rId2"/>
              </a:rPr>
              <a:t>https://emunix.emich.edu/~schu/MATH_170/Fall09_170/Evening%20session/Unit%203.ppt</a:t>
            </a:r>
            <a:r>
              <a:rPr lang="en-US" sz="1350" dirty="0"/>
              <a:t> </a:t>
            </a:r>
          </a:p>
        </p:txBody>
      </p:sp>
    </p:spTree>
    <p:extLst>
      <p:ext uri="{BB962C8B-B14F-4D97-AF65-F5344CB8AC3E}">
        <p14:creationId xmlns:p14="http://schemas.microsoft.com/office/powerpoint/2010/main" val="271933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4F8D0DEF-62D4-4B41-94EB-28E5E771C169}"/>
              </a:ext>
            </a:extLst>
          </p:cNvPr>
          <p:cNvSpPr>
            <a:spLocks noGrp="1" noChangeArrowheads="1"/>
          </p:cNvSpPr>
          <p:nvPr>
            <p:ph type="title"/>
          </p:nvPr>
        </p:nvSpPr>
        <p:spPr/>
        <p:txBody>
          <a:bodyPr/>
          <a:lstStyle/>
          <a:p>
            <a:r>
              <a:rPr lang="en-US" altLang="en-US"/>
              <a:t>More Examples</a:t>
            </a:r>
          </a:p>
        </p:txBody>
      </p:sp>
      <p:sp>
        <p:nvSpPr>
          <p:cNvPr id="83971" name="Rectangle 3">
            <a:extLst>
              <a:ext uri="{FF2B5EF4-FFF2-40B4-BE49-F238E27FC236}">
                <a16:creationId xmlns:a16="http://schemas.microsoft.com/office/drawing/2014/main" id="{674A60D3-4ABE-4E03-B8F2-2FF8BA9DB876}"/>
              </a:ext>
            </a:extLst>
          </p:cNvPr>
          <p:cNvSpPr>
            <a:spLocks noGrp="1" noChangeArrowheads="1"/>
          </p:cNvSpPr>
          <p:nvPr>
            <p:ph type="body" idx="1"/>
          </p:nvPr>
        </p:nvSpPr>
        <p:spPr/>
        <p:txBody>
          <a:bodyPr/>
          <a:lstStyle/>
          <a:p>
            <a:pPr>
              <a:lnSpc>
                <a:spcPct val="90000"/>
              </a:lnSpc>
            </a:pPr>
            <a:r>
              <a:rPr lang="en-US" altLang="en-US"/>
              <a:t>Some other examples</a:t>
            </a:r>
          </a:p>
          <a:p>
            <a:pPr>
              <a:lnSpc>
                <a:spcPct val="90000"/>
              </a:lnSpc>
            </a:pPr>
            <a:r>
              <a:rPr lang="en-US" altLang="en-US"/>
              <a:t>Rainfall amounts and plant growth</a:t>
            </a:r>
          </a:p>
          <a:p>
            <a:pPr lvl="1">
              <a:lnSpc>
                <a:spcPct val="90000"/>
              </a:lnSpc>
            </a:pPr>
            <a:r>
              <a:rPr lang="en-US" altLang="en-US"/>
              <a:t>Explanatory variable – rainfall </a:t>
            </a:r>
          </a:p>
          <a:p>
            <a:pPr lvl="1">
              <a:lnSpc>
                <a:spcPct val="90000"/>
              </a:lnSpc>
            </a:pPr>
            <a:r>
              <a:rPr lang="en-US" altLang="en-US"/>
              <a:t>Response variable – plant growth</a:t>
            </a:r>
          </a:p>
          <a:p>
            <a:pPr lvl="1">
              <a:lnSpc>
                <a:spcPct val="90000"/>
              </a:lnSpc>
            </a:pPr>
            <a:r>
              <a:rPr lang="en-US" altLang="en-US"/>
              <a:t>Possible lurking variable – amount of sunlight</a:t>
            </a:r>
          </a:p>
          <a:p>
            <a:pPr>
              <a:lnSpc>
                <a:spcPct val="90000"/>
              </a:lnSpc>
            </a:pPr>
            <a:r>
              <a:rPr lang="en-US" altLang="en-US"/>
              <a:t>Exercise and cholesterol levels</a:t>
            </a:r>
          </a:p>
          <a:p>
            <a:pPr lvl="1">
              <a:lnSpc>
                <a:spcPct val="90000"/>
              </a:lnSpc>
            </a:pPr>
            <a:r>
              <a:rPr lang="en-US" altLang="en-US"/>
              <a:t>Explanatory variable – amount of exercise</a:t>
            </a:r>
          </a:p>
          <a:p>
            <a:pPr lvl="1">
              <a:lnSpc>
                <a:spcPct val="90000"/>
              </a:lnSpc>
            </a:pPr>
            <a:r>
              <a:rPr lang="en-US" altLang="en-US"/>
              <a:t>Response variable – cholesterol level</a:t>
            </a:r>
          </a:p>
          <a:p>
            <a:pPr lvl="1">
              <a:lnSpc>
                <a:spcPct val="90000"/>
              </a:lnSpc>
            </a:pPr>
            <a:r>
              <a:rPr lang="en-US" altLang="en-US"/>
              <a:t>Possible lurking variable – diet</a:t>
            </a:r>
          </a:p>
          <a:p>
            <a:pPr>
              <a:lnSpc>
                <a:spcPct val="90000"/>
              </a:lnSpc>
            </a:pPr>
            <a:endParaRPr lang="en-US" altLang="en-US"/>
          </a:p>
        </p:txBody>
      </p:sp>
      <p:sp>
        <p:nvSpPr>
          <p:cNvPr id="4" name="TextBox 3">
            <a:extLst>
              <a:ext uri="{FF2B5EF4-FFF2-40B4-BE49-F238E27FC236}">
                <a16:creationId xmlns:a16="http://schemas.microsoft.com/office/drawing/2014/main" id="{CE8EE9A3-CFA8-4567-9FD6-5716393F6C35}"/>
              </a:ext>
            </a:extLst>
          </p:cNvPr>
          <p:cNvSpPr txBox="1"/>
          <p:nvPr/>
        </p:nvSpPr>
        <p:spPr>
          <a:xfrm>
            <a:off x="1450671" y="6523851"/>
            <a:ext cx="6686550" cy="297831"/>
          </a:xfrm>
          <a:prstGeom prst="rect">
            <a:avLst/>
          </a:prstGeom>
          <a:noFill/>
        </p:spPr>
        <p:txBody>
          <a:bodyPr wrap="square">
            <a:spAutoFit/>
          </a:bodyPr>
          <a:lstStyle/>
          <a:p>
            <a:r>
              <a:rPr lang="en-US" sz="1350" dirty="0">
                <a:hlinkClick r:id="rId2"/>
              </a:rPr>
              <a:t>https://emunix.emich.edu/~schu/MATH_170/Fall09_170/Evening%20session/Unit%203.ppt</a:t>
            </a:r>
            <a:r>
              <a:rPr lang="en-US" sz="1350" dirty="0"/>
              <a:t> </a:t>
            </a:r>
          </a:p>
        </p:txBody>
      </p:sp>
    </p:spTree>
    <p:extLst>
      <p:ext uri="{BB962C8B-B14F-4D97-AF65-F5344CB8AC3E}">
        <p14:creationId xmlns:p14="http://schemas.microsoft.com/office/powerpoint/2010/main" val="297232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a:extLst>
              <a:ext uri="{FF2B5EF4-FFF2-40B4-BE49-F238E27FC236}">
                <a16:creationId xmlns:a16="http://schemas.microsoft.com/office/drawing/2014/main" id="{2ED1DA6A-7BF0-4C46-B148-467034613584}"/>
              </a:ext>
            </a:extLst>
          </p:cNvPr>
          <p:cNvSpPr>
            <a:spLocks noGrp="1" noChangeArrowheads="1"/>
          </p:cNvSpPr>
          <p:nvPr>
            <p:ph type="body" idx="1"/>
          </p:nvPr>
        </p:nvSpPr>
        <p:spPr>
          <a:xfrm>
            <a:off x="1894481" y="83116"/>
            <a:ext cx="10252710" cy="4931516"/>
          </a:xfrm>
        </p:spPr>
        <p:txBody>
          <a:bodyPr/>
          <a:lstStyle/>
          <a:p>
            <a:r>
              <a:rPr lang="en-US" altLang="en-US"/>
              <a:t>Here shows a residual on the scatter diagram</a:t>
            </a:r>
          </a:p>
        </p:txBody>
      </p:sp>
      <p:pic>
        <p:nvPicPr>
          <p:cNvPr id="130052" name="Picture 4">
            <a:extLst>
              <a:ext uri="{FF2B5EF4-FFF2-40B4-BE49-F238E27FC236}">
                <a16:creationId xmlns:a16="http://schemas.microsoft.com/office/drawing/2014/main" id="{8111DD1B-28A2-4CAB-9C85-E2352AC02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396" y="1092449"/>
            <a:ext cx="4661640" cy="2794105"/>
          </a:xfrm>
          <a:prstGeom prst="rect">
            <a:avLst/>
          </a:prstGeom>
          <a:noFill/>
          <a:extLst>
            <a:ext uri="{909E8E84-426E-40DD-AFC4-6F175D3DCCD1}">
              <a14:hiddenFill xmlns:a14="http://schemas.microsoft.com/office/drawing/2010/main">
                <a:solidFill>
                  <a:srgbClr val="FFFFFF"/>
                </a:solidFill>
              </a14:hiddenFill>
            </a:ext>
          </a:extLst>
        </p:spPr>
      </p:pic>
      <p:grpSp>
        <p:nvGrpSpPr>
          <p:cNvPr id="130053" name="Group 5">
            <a:extLst>
              <a:ext uri="{FF2B5EF4-FFF2-40B4-BE49-F238E27FC236}">
                <a16:creationId xmlns:a16="http://schemas.microsoft.com/office/drawing/2014/main" id="{433E5BAE-CFFF-4196-BA78-D47CBD1A2E81}"/>
              </a:ext>
            </a:extLst>
          </p:cNvPr>
          <p:cNvGrpSpPr>
            <a:grpSpLocks/>
          </p:cNvGrpSpPr>
          <p:nvPr/>
        </p:nvGrpSpPr>
        <p:grpSpPr bwMode="auto">
          <a:xfrm>
            <a:off x="5899956" y="531109"/>
            <a:ext cx="4318000" cy="2232765"/>
            <a:chOff x="2257" y="1399"/>
            <a:chExt cx="2400" cy="1241"/>
          </a:xfrm>
        </p:grpSpPr>
        <p:sp>
          <p:nvSpPr>
            <p:cNvPr id="130054" name="Line 6">
              <a:extLst>
                <a:ext uri="{FF2B5EF4-FFF2-40B4-BE49-F238E27FC236}">
                  <a16:creationId xmlns:a16="http://schemas.microsoft.com/office/drawing/2014/main" id="{150945DF-23B3-4D41-B418-18015A7E84BD}"/>
                </a:ext>
              </a:extLst>
            </p:cNvPr>
            <p:cNvSpPr>
              <a:spLocks noChangeShapeType="1"/>
            </p:cNvSpPr>
            <p:nvPr/>
          </p:nvSpPr>
          <p:spPr bwMode="auto">
            <a:xfrm flipV="1">
              <a:off x="2641" y="1920"/>
              <a:ext cx="2016" cy="72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nvGrpSpPr>
            <p:cNvPr id="130055" name="Group 7">
              <a:extLst>
                <a:ext uri="{FF2B5EF4-FFF2-40B4-BE49-F238E27FC236}">
                  <a16:creationId xmlns:a16="http://schemas.microsoft.com/office/drawing/2014/main" id="{F1177808-169C-4571-B7BE-3E78436F8E33}"/>
                </a:ext>
              </a:extLst>
            </p:cNvPr>
            <p:cNvGrpSpPr>
              <a:grpSpLocks/>
            </p:cNvGrpSpPr>
            <p:nvPr/>
          </p:nvGrpSpPr>
          <p:grpSpPr bwMode="auto">
            <a:xfrm>
              <a:off x="2257" y="1399"/>
              <a:ext cx="1373" cy="1001"/>
              <a:chOff x="1392" y="1399"/>
              <a:chExt cx="1373" cy="1001"/>
            </a:xfrm>
          </p:grpSpPr>
          <p:sp>
            <p:nvSpPr>
              <p:cNvPr id="130056" name="Text Box 8">
                <a:extLst>
                  <a:ext uri="{FF2B5EF4-FFF2-40B4-BE49-F238E27FC236}">
                    <a16:creationId xmlns:a16="http://schemas.microsoft.com/office/drawing/2014/main" id="{742FFBF9-3ECC-49DA-8CB0-A4C9BC305E3D}"/>
                  </a:ext>
                </a:extLst>
              </p:cNvPr>
              <p:cNvSpPr txBox="1">
                <a:spLocks noChangeArrowheads="1"/>
              </p:cNvSpPr>
              <p:nvPr/>
            </p:nvSpPr>
            <p:spPr bwMode="auto">
              <a:xfrm>
                <a:off x="1392" y="1399"/>
                <a:ext cx="1373"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regression line </a:t>
                </a:r>
              </a:p>
            </p:txBody>
          </p:sp>
          <p:sp>
            <p:nvSpPr>
              <p:cNvPr id="130057" name="Line 9">
                <a:extLst>
                  <a:ext uri="{FF2B5EF4-FFF2-40B4-BE49-F238E27FC236}">
                    <a16:creationId xmlns:a16="http://schemas.microsoft.com/office/drawing/2014/main" id="{8347F5E3-49BD-47A0-85AC-105B4A6ABD54}"/>
                  </a:ext>
                </a:extLst>
              </p:cNvPr>
              <p:cNvSpPr>
                <a:spLocks noChangeShapeType="1"/>
              </p:cNvSpPr>
              <p:nvPr/>
            </p:nvSpPr>
            <p:spPr bwMode="auto">
              <a:xfrm>
                <a:off x="2208" y="1632"/>
                <a:ext cx="192" cy="768"/>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grpSp>
        <p:nvGrpSpPr>
          <p:cNvPr id="130058" name="Group 10">
            <a:extLst>
              <a:ext uri="{FF2B5EF4-FFF2-40B4-BE49-F238E27FC236}">
                <a16:creationId xmlns:a16="http://schemas.microsoft.com/office/drawing/2014/main" id="{251BEC78-BFB9-4CAF-BFD7-88BE68D073D2}"/>
              </a:ext>
            </a:extLst>
          </p:cNvPr>
          <p:cNvGrpSpPr>
            <a:grpSpLocks/>
          </p:cNvGrpSpPr>
          <p:nvPr/>
        </p:nvGrpSpPr>
        <p:grpSpPr bwMode="auto">
          <a:xfrm>
            <a:off x="7245734" y="1986636"/>
            <a:ext cx="2790508" cy="2599796"/>
            <a:chOff x="2160" y="2208"/>
            <a:chExt cx="1551" cy="1445"/>
          </a:xfrm>
        </p:grpSpPr>
        <p:sp>
          <p:nvSpPr>
            <p:cNvPr id="130059" name="Text Box 11">
              <a:extLst>
                <a:ext uri="{FF2B5EF4-FFF2-40B4-BE49-F238E27FC236}">
                  <a16:creationId xmlns:a16="http://schemas.microsoft.com/office/drawing/2014/main" id="{70D6985D-A798-48B0-A6D1-569A6A28A0CF}"/>
                </a:ext>
              </a:extLst>
            </p:cNvPr>
            <p:cNvSpPr txBox="1">
              <a:spLocks noChangeArrowheads="1"/>
            </p:cNvSpPr>
            <p:nvPr/>
          </p:nvSpPr>
          <p:spPr bwMode="auto">
            <a:xfrm>
              <a:off x="2160" y="3408"/>
              <a:ext cx="155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x value of interest</a:t>
              </a:r>
            </a:p>
          </p:txBody>
        </p:sp>
        <p:sp>
          <p:nvSpPr>
            <p:cNvPr id="130060" name="Line 12">
              <a:extLst>
                <a:ext uri="{FF2B5EF4-FFF2-40B4-BE49-F238E27FC236}">
                  <a16:creationId xmlns:a16="http://schemas.microsoft.com/office/drawing/2014/main" id="{7095984A-478B-40A2-AA2C-02895E4DF234}"/>
                </a:ext>
              </a:extLst>
            </p:cNvPr>
            <p:cNvSpPr>
              <a:spLocks noChangeShapeType="1"/>
            </p:cNvSpPr>
            <p:nvPr/>
          </p:nvSpPr>
          <p:spPr bwMode="auto">
            <a:xfrm flipV="1">
              <a:off x="3024" y="2208"/>
              <a:ext cx="0" cy="1248"/>
            </a:xfrm>
            <a:prstGeom prst="line">
              <a:avLst/>
            </a:prstGeom>
            <a:noFill/>
            <a:ln w="28575">
              <a:solidFill>
                <a:srgbClr val="3333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61" name="Group 13">
            <a:extLst>
              <a:ext uri="{FF2B5EF4-FFF2-40B4-BE49-F238E27FC236}">
                <a16:creationId xmlns:a16="http://schemas.microsoft.com/office/drawing/2014/main" id="{0838CD13-4054-480D-A530-66F32BAACFBE}"/>
              </a:ext>
            </a:extLst>
          </p:cNvPr>
          <p:cNvGrpSpPr>
            <a:grpSpLocks/>
          </p:cNvGrpSpPr>
          <p:nvPr/>
        </p:nvGrpSpPr>
        <p:grpSpPr bwMode="auto">
          <a:xfrm>
            <a:off x="2928105" y="1121687"/>
            <a:ext cx="5809510" cy="440796"/>
            <a:chOff x="624" y="1728"/>
            <a:chExt cx="3229" cy="245"/>
          </a:xfrm>
        </p:grpSpPr>
        <p:sp>
          <p:nvSpPr>
            <p:cNvPr id="130062" name="Text Box 14">
              <a:extLst>
                <a:ext uri="{FF2B5EF4-FFF2-40B4-BE49-F238E27FC236}">
                  <a16:creationId xmlns:a16="http://schemas.microsoft.com/office/drawing/2014/main" id="{3491A868-D0E2-4F9F-8C7E-79B40AEFFFE8}"/>
                </a:ext>
              </a:extLst>
            </p:cNvPr>
            <p:cNvSpPr txBox="1">
              <a:spLocks noChangeArrowheads="1"/>
            </p:cNvSpPr>
            <p:nvPr/>
          </p:nvSpPr>
          <p:spPr bwMode="auto">
            <a:xfrm>
              <a:off x="624" y="1728"/>
              <a:ext cx="163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dirty="0">
                  <a:solidFill>
                    <a:srgbClr val="33CC33"/>
                  </a:solidFill>
                </a:rPr>
                <a:t>    The observed value y</a:t>
              </a:r>
            </a:p>
          </p:txBody>
        </p:sp>
        <p:sp>
          <p:nvSpPr>
            <p:cNvPr id="130063" name="Line 15">
              <a:extLst>
                <a:ext uri="{FF2B5EF4-FFF2-40B4-BE49-F238E27FC236}">
                  <a16:creationId xmlns:a16="http://schemas.microsoft.com/office/drawing/2014/main" id="{AA4AD08C-78A3-4BA7-ACB5-9454ACD33E12}"/>
                </a:ext>
              </a:extLst>
            </p:cNvPr>
            <p:cNvSpPr>
              <a:spLocks noChangeShapeType="1"/>
            </p:cNvSpPr>
            <p:nvPr/>
          </p:nvSpPr>
          <p:spPr bwMode="auto">
            <a:xfrm flipH="1">
              <a:off x="2256" y="1872"/>
              <a:ext cx="1597" cy="0"/>
            </a:xfrm>
            <a:prstGeom prst="line">
              <a:avLst/>
            </a:prstGeom>
            <a:noFill/>
            <a:ln w="28575">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64" name="Group 16">
            <a:extLst>
              <a:ext uri="{FF2B5EF4-FFF2-40B4-BE49-F238E27FC236}">
                <a16:creationId xmlns:a16="http://schemas.microsoft.com/office/drawing/2014/main" id="{5C7357BC-73A4-48B2-B153-6D87A5821D06}"/>
              </a:ext>
            </a:extLst>
          </p:cNvPr>
          <p:cNvGrpSpPr>
            <a:grpSpLocks/>
          </p:cNvGrpSpPr>
          <p:nvPr/>
        </p:nvGrpSpPr>
        <p:grpSpPr bwMode="auto">
          <a:xfrm>
            <a:off x="8793017" y="327802"/>
            <a:ext cx="2749127" cy="1642640"/>
            <a:chOff x="3885" y="1286"/>
            <a:chExt cx="1528" cy="913"/>
          </a:xfrm>
        </p:grpSpPr>
        <p:sp>
          <p:nvSpPr>
            <p:cNvPr id="130065" name="Line 17">
              <a:extLst>
                <a:ext uri="{FF2B5EF4-FFF2-40B4-BE49-F238E27FC236}">
                  <a16:creationId xmlns:a16="http://schemas.microsoft.com/office/drawing/2014/main" id="{7DDDB00E-FED4-4699-B6C6-BA2A903F7AB3}"/>
                </a:ext>
              </a:extLst>
            </p:cNvPr>
            <p:cNvSpPr>
              <a:spLocks noChangeShapeType="1"/>
            </p:cNvSpPr>
            <p:nvPr/>
          </p:nvSpPr>
          <p:spPr bwMode="auto">
            <a:xfrm>
              <a:off x="3885" y="1863"/>
              <a:ext cx="0" cy="336"/>
            </a:xfrm>
            <a:prstGeom prst="line">
              <a:avLst/>
            </a:prstGeom>
            <a:noFill/>
            <a:ln w="38100">
              <a:solidFill>
                <a:srgbClr val="99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nvGrpSpPr>
            <p:cNvPr id="130066" name="Group 18">
              <a:extLst>
                <a:ext uri="{FF2B5EF4-FFF2-40B4-BE49-F238E27FC236}">
                  <a16:creationId xmlns:a16="http://schemas.microsoft.com/office/drawing/2014/main" id="{6393CC96-8217-43B6-8258-0B0396CBAA0C}"/>
                </a:ext>
              </a:extLst>
            </p:cNvPr>
            <p:cNvGrpSpPr>
              <a:grpSpLocks/>
            </p:cNvGrpSpPr>
            <p:nvPr/>
          </p:nvGrpSpPr>
          <p:grpSpPr bwMode="auto">
            <a:xfrm>
              <a:off x="3888" y="1286"/>
              <a:ext cx="1525" cy="730"/>
              <a:chOff x="3888" y="1286"/>
              <a:chExt cx="1525" cy="730"/>
            </a:xfrm>
          </p:grpSpPr>
          <p:sp>
            <p:nvSpPr>
              <p:cNvPr id="130067" name="Text Box 19">
                <a:extLst>
                  <a:ext uri="{FF2B5EF4-FFF2-40B4-BE49-F238E27FC236}">
                    <a16:creationId xmlns:a16="http://schemas.microsoft.com/office/drawing/2014/main" id="{B98B7751-CA12-4C56-BEAF-3182CFBC0711}"/>
                  </a:ext>
                </a:extLst>
              </p:cNvPr>
              <p:cNvSpPr txBox="1">
                <a:spLocks noChangeArrowheads="1"/>
              </p:cNvSpPr>
              <p:nvPr/>
            </p:nvSpPr>
            <p:spPr bwMode="auto">
              <a:xfrm>
                <a:off x="4512" y="1286"/>
                <a:ext cx="90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residual</a:t>
                </a:r>
              </a:p>
            </p:txBody>
          </p:sp>
          <p:sp>
            <p:nvSpPr>
              <p:cNvPr id="130068" name="Line 20">
                <a:extLst>
                  <a:ext uri="{FF2B5EF4-FFF2-40B4-BE49-F238E27FC236}">
                    <a16:creationId xmlns:a16="http://schemas.microsoft.com/office/drawing/2014/main" id="{D05C94E3-AA1B-4415-BFB1-5C53E98A34EB}"/>
                  </a:ext>
                </a:extLst>
              </p:cNvPr>
              <p:cNvSpPr>
                <a:spLocks noChangeShapeType="1"/>
              </p:cNvSpPr>
              <p:nvPr/>
            </p:nvSpPr>
            <p:spPr bwMode="auto">
              <a:xfrm flipV="1">
                <a:off x="3888" y="1488"/>
                <a:ext cx="1008" cy="528"/>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grpSp>
        <p:nvGrpSpPr>
          <p:cNvPr id="130069" name="Group 21">
            <a:extLst>
              <a:ext uri="{FF2B5EF4-FFF2-40B4-BE49-F238E27FC236}">
                <a16:creationId xmlns:a16="http://schemas.microsoft.com/office/drawing/2014/main" id="{B09A71A9-7E6C-4043-BB6D-2BE527F35F31}"/>
              </a:ext>
            </a:extLst>
          </p:cNvPr>
          <p:cNvGrpSpPr>
            <a:grpSpLocks/>
          </p:cNvGrpSpPr>
          <p:nvPr/>
        </p:nvGrpSpPr>
        <p:grpSpPr bwMode="auto">
          <a:xfrm>
            <a:off x="2927734" y="1750044"/>
            <a:ext cx="5872480" cy="440796"/>
            <a:chOff x="604" y="2064"/>
            <a:chExt cx="3264" cy="245"/>
          </a:xfrm>
        </p:grpSpPr>
        <p:grpSp>
          <p:nvGrpSpPr>
            <p:cNvPr id="130070" name="Group 22">
              <a:extLst>
                <a:ext uri="{FF2B5EF4-FFF2-40B4-BE49-F238E27FC236}">
                  <a16:creationId xmlns:a16="http://schemas.microsoft.com/office/drawing/2014/main" id="{BE0E4F63-0E60-4B59-B825-DA0B2B0C6BF2}"/>
                </a:ext>
              </a:extLst>
            </p:cNvPr>
            <p:cNvGrpSpPr>
              <a:grpSpLocks/>
            </p:cNvGrpSpPr>
            <p:nvPr/>
          </p:nvGrpSpPr>
          <p:grpSpPr bwMode="auto">
            <a:xfrm>
              <a:off x="604" y="2064"/>
              <a:ext cx="3264" cy="245"/>
              <a:chOff x="624" y="2064"/>
              <a:chExt cx="3264" cy="245"/>
            </a:xfrm>
          </p:grpSpPr>
          <p:sp>
            <p:nvSpPr>
              <p:cNvPr id="130071" name="Text Box 23">
                <a:extLst>
                  <a:ext uri="{FF2B5EF4-FFF2-40B4-BE49-F238E27FC236}">
                    <a16:creationId xmlns:a16="http://schemas.microsoft.com/office/drawing/2014/main" id="{0BC707C9-BBEB-4406-B5CF-E0AE4071EB84}"/>
                  </a:ext>
                </a:extLst>
              </p:cNvPr>
              <p:cNvSpPr txBox="1">
                <a:spLocks noChangeArrowheads="1"/>
              </p:cNvSpPr>
              <p:nvPr/>
            </p:nvSpPr>
            <p:spPr bwMode="auto">
              <a:xfrm>
                <a:off x="624" y="2064"/>
                <a:ext cx="165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dirty="0">
                    <a:solidFill>
                      <a:srgbClr val="33CC33"/>
                    </a:solidFill>
                  </a:rPr>
                  <a:t>    The predicted value y</a:t>
                </a:r>
              </a:p>
            </p:txBody>
          </p:sp>
          <p:sp>
            <p:nvSpPr>
              <p:cNvPr id="130072" name="Line 24">
                <a:extLst>
                  <a:ext uri="{FF2B5EF4-FFF2-40B4-BE49-F238E27FC236}">
                    <a16:creationId xmlns:a16="http://schemas.microsoft.com/office/drawing/2014/main" id="{DB52C612-623B-4CB4-9607-E3B250F611D9}"/>
                  </a:ext>
                </a:extLst>
              </p:cNvPr>
              <p:cNvSpPr>
                <a:spLocks noChangeShapeType="1"/>
              </p:cNvSpPr>
              <p:nvPr/>
            </p:nvSpPr>
            <p:spPr bwMode="auto">
              <a:xfrm flipH="1">
                <a:off x="2256" y="2208"/>
                <a:ext cx="1632" cy="0"/>
              </a:xfrm>
              <a:prstGeom prst="line">
                <a:avLst/>
              </a:prstGeom>
              <a:noFill/>
              <a:ln w="28575">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73" name="Group 25">
              <a:extLst>
                <a:ext uri="{FF2B5EF4-FFF2-40B4-BE49-F238E27FC236}">
                  <a16:creationId xmlns:a16="http://schemas.microsoft.com/office/drawing/2014/main" id="{5C6C5735-4D24-4B39-8A3B-9849D9C39F58}"/>
                </a:ext>
              </a:extLst>
            </p:cNvPr>
            <p:cNvGrpSpPr>
              <a:grpSpLocks/>
            </p:cNvGrpSpPr>
            <p:nvPr/>
          </p:nvGrpSpPr>
          <p:grpSpPr bwMode="auto">
            <a:xfrm>
              <a:off x="2104" y="2096"/>
              <a:ext cx="96" cy="48"/>
              <a:chOff x="3408" y="3456"/>
              <a:chExt cx="96" cy="48"/>
            </a:xfrm>
          </p:grpSpPr>
          <p:sp>
            <p:nvSpPr>
              <p:cNvPr id="130074" name="Line 26">
                <a:extLst>
                  <a:ext uri="{FF2B5EF4-FFF2-40B4-BE49-F238E27FC236}">
                    <a16:creationId xmlns:a16="http://schemas.microsoft.com/office/drawing/2014/main" id="{C3CFE7FD-4465-478A-8DFB-B51919829042}"/>
                  </a:ext>
                </a:extLst>
              </p:cNvPr>
              <p:cNvSpPr>
                <a:spLocks noChangeShapeType="1"/>
              </p:cNvSpPr>
              <p:nvPr/>
            </p:nvSpPr>
            <p:spPr bwMode="auto">
              <a:xfrm flipV="1">
                <a:off x="3408" y="3456"/>
                <a:ext cx="48" cy="48"/>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130075" name="Line 27">
                <a:extLst>
                  <a:ext uri="{FF2B5EF4-FFF2-40B4-BE49-F238E27FC236}">
                    <a16:creationId xmlns:a16="http://schemas.microsoft.com/office/drawing/2014/main" id="{CA6E2DE0-4D72-4E25-B35D-0BD83077A372}"/>
                  </a:ext>
                </a:extLst>
              </p:cNvPr>
              <p:cNvSpPr>
                <a:spLocks noChangeShapeType="1"/>
              </p:cNvSpPr>
              <p:nvPr/>
            </p:nvSpPr>
            <p:spPr bwMode="auto">
              <a:xfrm flipH="1" flipV="1">
                <a:off x="3456" y="3456"/>
                <a:ext cx="48" cy="48"/>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sp>
        <p:nvSpPr>
          <p:cNvPr id="28" name="TextBox 27">
            <a:extLst>
              <a:ext uri="{FF2B5EF4-FFF2-40B4-BE49-F238E27FC236}">
                <a16:creationId xmlns:a16="http://schemas.microsoft.com/office/drawing/2014/main" id="{05F40DF3-D9A2-4419-9EFC-0E916218E8E9}"/>
              </a:ext>
            </a:extLst>
          </p:cNvPr>
          <p:cNvSpPr txBox="1"/>
          <p:nvPr/>
        </p:nvSpPr>
        <p:spPr>
          <a:xfrm>
            <a:off x="6923761" y="-67107"/>
            <a:ext cx="5044858" cy="246221"/>
          </a:xfrm>
          <a:prstGeom prst="rect">
            <a:avLst/>
          </a:prstGeom>
          <a:noFill/>
        </p:spPr>
        <p:txBody>
          <a:bodyPr wrap="square">
            <a:spAutoFit/>
          </a:bodyPr>
          <a:lstStyle/>
          <a:p>
            <a:r>
              <a:rPr lang="en-US" sz="1000" dirty="0">
                <a:hlinkClick r:id="rId3"/>
              </a:rPr>
              <a:t>https://emunix.emich.edu/~schu/MATH_170/Fall09_170/Evening%20session/Unit%203.ppt</a:t>
            </a:r>
            <a:r>
              <a:rPr lang="en-US" sz="1000" dirty="0"/>
              <a:t> </a:t>
            </a:r>
          </a:p>
        </p:txBody>
      </p:sp>
      <p:pic>
        <p:nvPicPr>
          <p:cNvPr id="31" name="Picture 30">
            <a:extLst>
              <a:ext uri="{FF2B5EF4-FFF2-40B4-BE49-F238E27FC236}">
                <a16:creationId xmlns:a16="http://schemas.microsoft.com/office/drawing/2014/main" id="{DDEE135E-6739-460D-B8F6-081DB39318EA}"/>
              </a:ext>
            </a:extLst>
          </p:cNvPr>
          <p:cNvPicPr>
            <a:picLocks noChangeAspect="1"/>
          </p:cNvPicPr>
          <p:nvPr/>
        </p:nvPicPr>
        <p:blipFill>
          <a:blip r:embed="rId4"/>
          <a:stretch>
            <a:fillRect/>
          </a:stretch>
        </p:blipFill>
        <p:spPr>
          <a:xfrm>
            <a:off x="363711" y="5173422"/>
            <a:ext cx="7815785" cy="1343963"/>
          </a:xfrm>
          <a:prstGeom prst="rect">
            <a:avLst/>
          </a:prstGeom>
        </p:spPr>
      </p:pic>
      <p:pic>
        <p:nvPicPr>
          <p:cNvPr id="32" name="Picture 31">
            <a:extLst>
              <a:ext uri="{FF2B5EF4-FFF2-40B4-BE49-F238E27FC236}">
                <a16:creationId xmlns:a16="http://schemas.microsoft.com/office/drawing/2014/main" id="{FBF4D96B-5D7E-4C05-8F4D-8516CCFD62C1}"/>
              </a:ext>
            </a:extLst>
          </p:cNvPr>
          <p:cNvPicPr>
            <a:picLocks noChangeAspect="1"/>
          </p:cNvPicPr>
          <p:nvPr/>
        </p:nvPicPr>
        <p:blipFill rotWithShape="1">
          <a:blip r:embed="rId5"/>
          <a:srcRect t="-8360" r="10116" b="1"/>
          <a:stretch/>
        </p:blipFill>
        <p:spPr>
          <a:xfrm>
            <a:off x="101219" y="6456602"/>
            <a:ext cx="11684761" cy="832981"/>
          </a:xfrm>
          <a:prstGeom prst="rect">
            <a:avLst/>
          </a:prstGeom>
        </p:spPr>
      </p:pic>
      <p:pic>
        <p:nvPicPr>
          <p:cNvPr id="30" name="Graphic 29">
            <a:extLst>
              <a:ext uri="{FF2B5EF4-FFF2-40B4-BE49-F238E27FC236}">
                <a16:creationId xmlns:a16="http://schemas.microsoft.com/office/drawing/2014/main" id="{DAF86327-4714-419C-98C0-53852A5487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164" y="2943368"/>
            <a:ext cx="3166948"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9118437-F47C-4482-8418-F9A8F6CF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252DC914-115A-470F-A2A5-779E5F46E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C18D2579-9F13-48FB-A809-79324C163E1D}"/>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C4904E78-DB42-45B3-AD0B-45D2D9757F68}"/>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7C7B482B-391F-449D-88DF-DEA6375008EA}"/>
              </a:ext>
            </a:extLst>
          </p:cNvPr>
          <p:cNvSpPr txBox="1"/>
          <p:nvPr/>
        </p:nvSpPr>
        <p:spPr>
          <a:xfrm>
            <a:off x="596900" y="4445716"/>
            <a:ext cx="6660131" cy="3108543"/>
          </a:xfrm>
          <a:prstGeom prst="rect">
            <a:avLst/>
          </a:prstGeom>
          <a:noFill/>
        </p:spPr>
        <p:txBody>
          <a:bodyPr wrap="square" rtlCol="0">
            <a:spAutoFit/>
          </a:bodyPr>
          <a:lstStyle/>
          <a:p>
            <a:r>
              <a:rPr lang="en-US" sz="2800" dirty="0">
                <a:solidFill>
                  <a:srgbClr val="5A2781"/>
                </a:solidFill>
              </a:rPr>
              <a:t>Underfitting versus overfitting</a:t>
            </a:r>
          </a:p>
          <a:p>
            <a:endParaRPr lang="en-US" sz="2800" dirty="0">
              <a:solidFill>
                <a:srgbClr val="5A2781"/>
              </a:solidFill>
            </a:endParaRPr>
          </a:p>
          <a:p>
            <a:endParaRPr lang="en-US" sz="2800" dirty="0">
              <a:solidFill>
                <a:srgbClr val="5A2781"/>
              </a:solidFill>
            </a:endParaRPr>
          </a:p>
          <a:p>
            <a:endParaRPr lang="en-US" sz="2800" dirty="0">
              <a:solidFill>
                <a:srgbClr val="5A2781"/>
              </a:solidFill>
            </a:endParaRPr>
          </a:p>
          <a:p>
            <a:endParaRPr lang="en-US" sz="2800" dirty="0">
              <a:solidFill>
                <a:srgbClr val="5A2781"/>
              </a:solidFill>
            </a:endParaRPr>
          </a:p>
          <a:p>
            <a:endParaRPr lang="en-US" sz="2800" dirty="0">
              <a:solidFill>
                <a:srgbClr val="5A2781"/>
              </a:solidFill>
            </a:endParaRPr>
          </a:p>
          <a:p>
            <a:r>
              <a:rPr lang="en-US" sz="2800" dirty="0">
                <a:solidFill>
                  <a:srgbClr val="5A2781"/>
                </a:solidFill>
              </a:rPr>
              <a:t>Overfitting:  Too many parameters in model</a:t>
            </a:r>
          </a:p>
        </p:txBody>
      </p:sp>
      <p:pic>
        <p:nvPicPr>
          <p:cNvPr id="16" name="Graphic 15">
            <a:extLst>
              <a:ext uri="{FF2B5EF4-FFF2-40B4-BE49-F238E27FC236}">
                <a16:creationId xmlns:a16="http://schemas.microsoft.com/office/drawing/2014/main" id="{F1ACDCE6-59E2-42F8-AB39-DC6F65083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7419" y="5910807"/>
            <a:ext cx="3166948" cy="914400"/>
          </a:xfrm>
          <a:prstGeom prst="rect">
            <a:avLst/>
          </a:prstGeom>
        </p:spPr>
      </p:pic>
      <p:pic>
        <p:nvPicPr>
          <p:cNvPr id="18" name="Graphic 17">
            <a:extLst>
              <a:ext uri="{FF2B5EF4-FFF2-40B4-BE49-F238E27FC236}">
                <a16:creationId xmlns:a16="http://schemas.microsoft.com/office/drawing/2014/main" id="{DDCF0CCF-BCBB-4F7E-90D6-F2F3F72BD2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0303" y="5266159"/>
            <a:ext cx="5669280" cy="401760"/>
          </a:xfrm>
          <a:prstGeom prst="rect">
            <a:avLst/>
          </a:prstGeom>
        </p:spPr>
      </p:pic>
    </p:spTree>
    <p:extLst>
      <p:ext uri="{BB962C8B-B14F-4D97-AF65-F5344CB8AC3E}">
        <p14:creationId xmlns:p14="http://schemas.microsoft.com/office/powerpoint/2010/main" val="3082079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CC680-0DA2-4431-AD80-E93785C30102}"/>
              </a:ext>
            </a:extLst>
          </p:cNvPr>
          <p:cNvPicPr>
            <a:picLocks noChangeAspect="1"/>
          </p:cNvPicPr>
          <p:nvPr/>
        </p:nvPicPr>
        <p:blipFill>
          <a:blip r:embed="rId2"/>
          <a:stretch>
            <a:fillRect/>
          </a:stretch>
        </p:blipFill>
        <p:spPr>
          <a:xfrm>
            <a:off x="207446" y="538826"/>
            <a:ext cx="11433105" cy="5943600"/>
          </a:xfrm>
          <a:prstGeom prst="rect">
            <a:avLst/>
          </a:prstGeom>
        </p:spPr>
      </p:pic>
      <p:pic>
        <p:nvPicPr>
          <p:cNvPr id="4" name="Picture 3">
            <a:extLst>
              <a:ext uri="{FF2B5EF4-FFF2-40B4-BE49-F238E27FC236}">
                <a16:creationId xmlns:a16="http://schemas.microsoft.com/office/drawing/2014/main" id="{C3D6BC15-2CCC-4C8C-B553-980D004C2C8A}"/>
              </a:ext>
            </a:extLst>
          </p:cNvPr>
          <p:cNvPicPr>
            <a:picLocks noChangeAspect="1"/>
          </p:cNvPicPr>
          <p:nvPr/>
        </p:nvPicPr>
        <p:blipFill>
          <a:blip r:embed="rId3"/>
          <a:stretch>
            <a:fillRect/>
          </a:stretch>
        </p:blipFill>
        <p:spPr>
          <a:xfrm>
            <a:off x="207446" y="2137144"/>
            <a:ext cx="4264593" cy="3200400"/>
          </a:xfrm>
          <a:prstGeom prst="rect">
            <a:avLst/>
          </a:prstGeom>
        </p:spPr>
      </p:pic>
      <p:sp>
        <p:nvSpPr>
          <p:cNvPr id="5" name="TextBox 4">
            <a:extLst>
              <a:ext uri="{FF2B5EF4-FFF2-40B4-BE49-F238E27FC236}">
                <a16:creationId xmlns:a16="http://schemas.microsoft.com/office/drawing/2014/main" id="{C3813DEE-0347-4E54-81EA-08BF063AC1EC}"/>
              </a:ext>
            </a:extLst>
          </p:cNvPr>
          <p:cNvSpPr txBox="1"/>
          <p:nvPr/>
        </p:nvSpPr>
        <p:spPr>
          <a:xfrm>
            <a:off x="369735" y="5337544"/>
            <a:ext cx="3510419" cy="369332"/>
          </a:xfrm>
          <a:prstGeom prst="rect">
            <a:avLst/>
          </a:prstGeom>
          <a:noFill/>
        </p:spPr>
        <p:txBody>
          <a:bodyPr wrap="square">
            <a:spAutoFit/>
          </a:bodyPr>
          <a:lstStyle/>
          <a:p>
            <a:r>
              <a:rPr lang="en-US" dirty="0">
                <a:hlinkClick r:id="rId4"/>
              </a:rPr>
              <a:t>https://www.statlearning.com/</a:t>
            </a:r>
            <a:r>
              <a:rPr lang="en-US" dirty="0"/>
              <a:t> </a:t>
            </a:r>
          </a:p>
        </p:txBody>
      </p:sp>
      <p:sp>
        <p:nvSpPr>
          <p:cNvPr id="6" name="TextBox 5">
            <a:extLst>
              <a:ext uri="{FF2B5EF4-FFF2-40B4-BE49-F238E27FC236}">
                <a16:creationId xmlns:a16="http://schemas.microsoft.com/office/drawing/2014/main" id="{5F363FFE-2E0D-4E63-9B4F-894CB7DBE92E}"/>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5"/>
              </a:rPr>
              <a:t>https://www.youtube.com/watch?v=nk2CQITm_eo</a:t>
            </a:r>
            <a:r>
              <a:rPr lang="en-US" sz="2000" dirty="0"/>
              <a:t> </a:t>
            </a:r>
          </a:p>
        </p:txBody>
      </p:sp>
      <p:sp>
        <p:nvSpPr>
          <p:cNvPr id="7" name="TextBox 6">
            <a:extLst>
              <a:ext uri="{FF2B5EF4-FFF2-40B4-BE49-F238E27FC236}">
                <a16:creationId xmlns:a16="http://schemas.microsoft.com/office/drawing/2014/main" id="{AFA6154F-5857-43C1-B2BF-45C3B34E9565}"/>
              </a:ext>
            </a:extLst>
          </p:cNvPr>
          <p:cNvSpPr txBox="1"/>
          <p:nvPr/>
        </p:nvSpPr>
        <p:spPr>
          <a:xfrm>
            <a:off x="1752600" y="6643466"/>
            <a:ext cx="9550400" cy="523220"/>
          </a:xfrm>
          <a:prstGeom prst="rect">
            <a:avLst/>
          </a:prstGeom>
          <a:noFill/>
        </p:spPr>
        <p:txBody>
          <a:bodyPr wrap="square" rtlCol="0">
            <a:spAutoFit/>
          </a:bodyPr>
          <a:lstStyle/>
          <a:p>
            <a:r>
              <a:rPr lang="en-US" sz="2800" dirty="0">
                <a:solidFill>
                  <a:srgbClr val="5A2781"/>
                </a:solidFill>
              </a:rPr>
              <a:t>Overfitting:  Too many variables used to determine model</a:t>
            </a:r>
          </a:p>
        </p:txBody>
      </p:sp>
    </p:spTree>
    <p:extLst>
      <p:ext uri="{BB962C8B-B14F-4D97-AF65-F5344CB8AC3E}">
        <p14:creationId xmlns:p14="http://schemas.microsoft.com/office/powerpoint/2010/main" val="345493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7C67-53D2-498B-9578-FB45EE399CBF}"/>
              </a:ext>
            </a:extLst>
          </p:cNvPr>
          <p:cNvPicPr>
            <a:picLocks noChangeAspect="1"/>
          </p:cNvPicPr>
          <p:nvPr/>
        </p:nvPicPr>
        <p:blipFill>
          <a:blip r:embed="rId2"/>
          <a:stretch>
            <a:fillRect/>
          </a:stretch>
        </p:blipFill>
        <p:spPr>
          <a:xfrm>
            <a:off x="1052512" y="1109662"/>
            <a:ext cx="9782175" cy="5553075"/>
          </a:xfrm>
          <a:prstGeom prst="rect">
            <a:avLst/>
          </a:prstGeom>
        </p:spPr>
      </p:pic>
      <p:pic>
        <p:nvPicPr>
          <p:cNvPr id="5" name="Picture 4">
            <a:extLst>
              <a:ext uri="{FF2B5EF4-FFF2-40B4-BE49-F238E27FC236}">
                <a16:creationId xmlns:a16="http://schemas.microsoft.com/office/drawing/2014/main" id="{17775923-6960-42B6-99C7-945659B2E4C8}"/>
              </a:ext>
            </a:extLst>
          </p:cNvPr>
          <p:cNvPicPr>
            <a:picLocks noChangeAspect="1"/>
          </p:cNvPicPr>
          <p:nvPr/>
        </p:nvPicPr>
        <p:blipFill>
          <a:blip r:embed="rId3"/>
          <a:stretch>
            <a:fillRect/>
          </a:stretch>
        </p:blipFill>
        <p:spPr>
          <a:xfrm>
            <a:off x="5970820" y="1699533"/>
            <a:ext cx="3505200" cy="4438650"/>
          </a:xfrm>
          <a:prstGeom prst="rect">
            <a:avLst/>
          </a:prstGeom>
        </p:spPr>
      </p:pic>
      <p:sp>
        <p:nvSpPr>
          <p:cNvPr id="7" name="TextBox 6">
            <a:extLst>
              <a:ext uri="{FF2B5EF4-FFF2-40B4-BE49-F238E27FC236}">
                <a16:creationId xmlns:a16="http://schemas.microsoft.com/office/drawing/2014/main" id="{4B8D100F-A8D5-49E0-B8A2-6F2B8BB61F5E}"/>
              </a:ext>
            </a:extLst>
          </p:cNvPr>
          <p:cNvSpPr txBox="1"/>
          <p:nvPr/>
        </p:nvSpPr>
        <p:spPr>
          <a:xfrm>
            <a:off x="129268" y="7403068"/>
            <a:ext cx="9782175" cy="369332"/>
          </a:xfrm>
          <a:prstGeom prst="rect">
            <a:avLst/>
          </a:prstGeom>
          <a:noFill/>
        </p:spPr>
        <p:txBody>
          <a:bodyPr wrap="square">
            <a:spAutoFit/>
          </a:bodyPr>
          <a:lstStyle/>
          <a:p>
            <a:r>
              <a:rPr lang="en-US" dirty="0">
                <a:hlinkClick r:id="rId4"/>
              </a:rPr>
              <a:t>https://www.slideshare.net/ankit_ppt/ml2-train-testsplitsvalidationlinearregression</a:t>
            </a:r>
            <a:r>
              <a:rPr lang="en-US" dirty="0"/>
              <a:t> </a:t>
            </a:r>
          </a:p>
        </p:txBody>
      </p:sp>
      <p:sp>
        <p:nvSpPr>
          <p:cNvPr id="8" name="TextBox 7">
            <a:extLst>
              <a:ext uri="{FF2B5EF4-FFF2-40B4-BE49-F238E27FC236}">
                <a16:creationId xmlns:a16="http://schemas.microsoft.com/office/drawing/2014/main" id="{E0F7542C-8CB8-450C-B2F9-FC20F82D5043}"/>
              </a:ext>
            </a:extLst>
          </p:cNvPr>
          <p:cNvSpPr txBox="1"/>
          <p:nvPr/>
        </p:nvSpPr>
        <p:spPr>
          <a:xfrm flipH="1">
            <a:off x="263457" y="291507"/>
            <a:ext cx="9647986" cy="523220"/>
          </a:xfrm>
          <a:prstGeom prst="rect">
            <a:avLst/>
          </a:prstGeom>
          <a:noFill/>
        </p:spPr>
        <p:txBody>
          <a:bodyPr wrap="square" rtlCol="0">
            <a:spAutoFit/>
          </a:bodyPr>
          <a:lstStyle/>
          <a:p>
            <a:r>
              <a:rPr lang="en-US" sz="2800" dirty="0">
                <a:solidFill>
                  <a:srgbClr val="5A2781"/>
                </a:solidFill>
              </a:rPr>
              <a:t>To avoid overfitting due to too many parameters: </a:t>
            </a:r>
          </a:p>
        </p:txBody>
      </p:sp>
    </p:spTree>
    <p:extLst>
      <p:ext uri="{BB962C8B-B14F-4D97-AF65-F5344CB8AC3E}">
        <p14:creationId xmlns:p14="http://schemas.microsoft.com/office/powerpoint/2010/main" val="46608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458" y="543344"/>
            <a:ext cx="8914286" cy="6685714"/>
          </a:xfrm>
          <a:prstGeom prst="rect">
            <a:avLst/>
          </a:prstGeom>
        </p:spPr>
      </p:pic>
      <p:sp>
        <p:nvSpPr>
          <p:cNvPr id="3" name="Rectangle 2"/>
          <p:cNvSpPr/>
          <p:nvPr/>
        </p:nvSpPr>
        <p:spPr>
          <a:xfrm>
            <a:off x="2876702" y="6872006"/>
            <a:ext cx="7524041" cy="360099"/>
          </a:xfrm>
          <a:prstGeom prst="rect">
            <a:avLst/>
          </a:prstGeom>
        </p:spPr>
        <p:txBody>
          <a:bodyPr wrap="square">
            <a:spAutoFit/>
          </a:bodyPr>
          <a:lstStyle/>
          <a:p>
            <a:r>
              <a:rPr lang="en-US" sz="1755" dirty="0">
                <a:hlinkClick r:id="rId3"/>
              </a:rPr>
              <a:t>https://commons.wikimedia.org/wiki/File%3AData_visualization_process_v1.png</a:t>
            </a:r>
            <a:r>
              <a:rPr lang="en-US" sz="1755" dirty="0"/>
              <a:t> </a:t>
            </a:r>
          </a:p>
        </p:txBody>
      </p:sp>
      <p:sp>
        <p:nvSpPr>
          <p:cNvPr id="5" name="Rectangle: Rounded Corners 4">
            <a:extLst>
              <a:ext uri="{FF2B5EF4-FFF2-40B4-BE49-F238E27FC236}">
                <a16:creationId xmlns:a16="http://schemas.microsoft.com/office/drawing/2014/main" id="{35C5B1DA-0250-47CE-995B-23372BFBCED9}"/>
              </a:ext>
            </a:extLst>
          </p:cNvPr>
          <p:cNvSpPr/>
          <p:nvPr/>
        </p:nvSpPr>
        <p:spPr>
          <a:xfrm>
            <a:off x="1486458" y="2529500"/>
            <a:ext cx="6635374" cy="1371600"/>
          </a:xfrm>
          <a:prstGeom prst="roundRect">
            <a:avLst>
              <a:gd name="adj" fmla="val 34679"/>
            </a:avLst>
          </a:prstGeom>
          <a:ln w="57150">
            <a:solidFill>
              <a:srgbClr val="FF0000"/>
            </a:solidFill>
          </a:ln>
        </p:spPr>
        <p:txBody>
          <a:bodyPr wrap="square" rtlCol="0" anchor="ctr">
            <a:spAutoFit/>
          </a:bodyPr>
          <a:lstStyle/>
          <a:p>
            <a:pPr algn="ctr"/>
            <a:endParaRPr lang="en-US" sz="2730" dirty="0"/>
          </a:p>
        </p:txBody>
      </p:sp>
      <p:sp>
        <p:nvSpPr>
          <p:cNvPr id="6" name="TextBox 5">
            <a:extLst>
              <a:ext uri="{FF2B5EF4-FFF2-40B4-BE49-F238E27FC236}">
                <a16:creationId xmlns:a16="http://schemas.microsoft.com/office/drawing/2014/main" id="{C37946BE-5AAA-45FE-A24B-8087FB087608}"/>
              </a:ext>
            </a:extLst>
          </p:cNvPr>
          <p:cNvSpPr txBox="1"/>
          <p:nvPr/>
        </p:nvSpPr>
        <p:spPr>
          <a:xfrm>
            <a:off x="362493" y="1375683"/>
            <a:ext cx="4379324" cy="810222"/>
          </a:xfrm>
          <a:prstGeom prst="rect">
            <a:avLst/>
          </a:prstGeom>
          <a:noFill/>
        </p:spPr>
        <p:txBody>
          <a:bodyPr wrap="square" rtlCol="0">
            <a:spAutoFit/>
          </a:bodyPr>
          <a:lstStyle/>
          <a:p>
            <a:pPr algn="l"/>
            <a:r>
              <a:rPr lang="en-US" sz="2340" dirty="0">
                <a:solidFill>
                  <a:srgbClr val="C00000"/>
                </a:solidFill>
              </a:rPr>
              <a:t>&gt; 90% of work is usually preparing and  cleaning the data</a:t>
            </a:r>
          </a:p>
        </p:txBody>
      </p:sp>
      <p:cxnSp>
        <p:nvCxnSpPr>
          <p:cNvPr id="8" name="Straight Arrow Connector 7">
            <a:extLst>
              <a:ext uri="{FF2B5EF4-FFF2-40B4-BE49-F238E27FC236}">
                <a16:creationId xmlns:a16="http://schemas.microsoft.com/office/drawing/2014/main" id="{FADA6F9C-08EE-42A1-AF86-C01FEDD9C199}"/>
              </a:ext>
            </a:extLst>
          </p:cNvPr>
          <p:cNvCxnSpPr>
            <a:cxnSpLocks/>
          </p:cNvCxnSpPr>
          <p:nvPr/>
        </p:nvCxnSpPr>
        <p:spPr>
          <a:xfrm>
            <a:off x="3360419" y="1934119"/>
            <a:ext cx="489858" cy="39188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971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59" y="-273903"/>
            <a:ext cx="10252710" cy="1502305"/>
          </a:xfrm>
        </p:spPr>
        <p:txBody>
          <a:bodyPr>
            <a:normAutofit/>
          </a:bodyPr>
          <a:lstStyle/>
          <a:p>
            <a:r>
              <a:rPr lang="en-US" sz="3600" dirty="0"/>
              <a:t>Why normalization (re-scaling)</a:t>
            </a:r>
          </a:p>
        </p:txBody>
      </p:sp>
      <p:sp>
        <p:nvSpPr>
          <p:cNvPr id="11" name="Rectangle 10"/>
          <p:cNvSpPr/>
          <p:nvPr/>
        </p:nvSpPr>
        <p:spPr>
          <a:xfrm>
            <a:off x="1567199" y="795193"/>
            <a:ext cx="8126384" cy="3243965"/>
          </a:xfrm>
          <a:prstGeom prst="rect">
            <a:avLst/>
          </a:prstGeom>
        </p:spPr>
        <p:txBody>
          <a:bodyPr wrap="square">
            <a:spAutoFit/>
          </a:bodyPr>
          <a:lstStyle/>
          <a:p>
            <a:r>
              <a:rPr lang="en-US" sz="2400" dirty="0"/>
              <a:t>    </a:t>
            </a:r>
            <a:r>
              <a:rPr lang="en-US" sz="2400" dirty="0" err="1"/>
              <a:t>height_inch</a:t>
            </a:r>
            <a:r>
              <a:rPr lang="en-US" sz="2400" dirty="0"/>
              <a:t>  </a:t>
            </a:r>
            <a:r>
              <a:rPr lang="en-US" sz="2400" dirty="0" err="1"/>
              <a:t>height_cm</a:t>
            </a:r>
            <a:r>
              <a:rPr lang="en-US" sz="2400" dirty="0"/>
              <a:t>  weight</a:t>
            </a:r>
          </a:p>
          <a:p>
            <a:r>
              <a:rPr lang="en-US" sz="2400" dirty="0"/>
              <a:t>A           63      	 160.0   	  150</a:t>
            </a:r>
          </a:p>
          <a:p>
            <a:r>
              <a:rPr lang="en-US" sz="2400" dirty="0"/>
              <a:t>B           67     	 170.2   	  160</a:t>
            </a:r>
          </a:p>
          <a:p>
            <a:r>
              <a:rPr lang="en-US" sz="2400" dirty="0"/>
              <a:t>C           70     	 177.8   	  171</a:t>
            </a:r>
          </a:p>
          <a:p>
            <a:endParaRPr lang="en-US" sz="1360" dirty="0"/>
          </a:p>
          <a:p>
            <a:r>
              <a:rPr lang="en-US" sz="1360" dirty="0"/>
              <a:t>from </a:t>
            </a:r>
            <a:r>
              <a:rPr lang="en-US" sz="1360" dirty="0" err="1"/>
              <a:t>scipy.spatial</a:t>
            </a:r>
            <a:r>
              <a:rPr lang="en-US" sz="1360" dirty="0"/>
              <a:t> import distance</a:t>
            </a:r>
          </a:p>
          <a:p>
            <a:r>
              <a:rPr lang="pt-BR" sz="1360" dirty="0"/>
              <a:t>a = df2.iloc[0, [0,2]]</a:t>
            </a:r>
          </a:p>
          <a:p>
            <a:r>
              <a:rPr lang="pt-BR" sz="1360" dirty="0"/>
              <a:t>b = df2.iloc[1, [0,2]]</a:t>
            </a:r>
          </a:p>
          <a:p>
            <a:r>
              <a:rPr lang="pt-BR" sz="1360" dirty="0"/>
              <a:t>c = df2.iloc[2, [0,2]]</a:t>
            </a:r>
          </a:p>
          <a:p>
            <a:r>
              <a:rPr lang="pt-BR" sz="1360" dirty="0"/>
              <a:t>print("%.2f" % distance.euclidean(a,b))   #10.77</a:t>
            </a:r>
          </a:p>
          <a:p>
            <a:r>
              <a:rPr lang="pt-BR" sz="1360" dirty="0"/>
              <a:t>print("%.2f" % distance.euclidean(a,c))   # 22.14</a:t>
            </a:r>
          </a:p>
          <a:p>
            <a:r>
              <a:rPr lang="pt-BR" sz="1360" dirty="0"/>
              <a:t>print("%.2f" % distance.euclidean(b,c))    #11.40</a:t>
            </a:r>
            <a:endParaRPr lang="en-US" sz="1360" dirty="0"/>
          </a:p>
        </p:txBody>
      </p:sp>
      <p:pic>
        <p:nvPicPr>
          <p:cNvPr id="3" name="Picture 2"/>
          <p:cNvPicPr>
            <a:picLocks noChangeAspect="1"/>
          </p:cNvPicPr>
          <p:nvPr/>
        </p:nvPicPr>
        <p:blipFill>
          <a:blip r:embed="rId2"/>
          <a:stretch>
            <a:fillRect/>
          </a:stretch>
        </p:blipFill>
        <p:spPr>
          <a:xfrm>
            <a:off x="273714" y="4123210"/>
            <a:ext cx="11506747" cy="3657600"/>
          </a:xfrm>
          <a:prstGeom prst="rect">
            <a:avLst/>
          </a:prstGeom>
        </p:spPr>
      </p:pic>
      <p:sp>
        <p:nvSpPr>
          <p:cNvPr id="6" name="TextBox 5">
            <a:extLst>
              <a:ext uri="{FF2B5EF4-FFF2-40B4-BE49-F238E27FC236}">
                <a16:creationId xmlns:a16="http://schemas.microsoft.com/office/drawing/2014/main" id="{A0F6E9F6-EEFB-4D12-9F1B-D69A2B055871}"/>
              </a:ext>
            </a:extLst>
          </p:cNvPr>
          <p:cNvSpPr txBox="1"/>
          <p:nvPr/>
        </p:nvSpPr>
        <p:spPr>
          <a:xfrm>
            <a:off x="6540486" y="126366"/>
            <a:ext cx="5178055" cy="584775"/>
          </a:xfrm>
          <a:prstGeom prst="rect">
            <a:avLst/>
          </a:prstGeom>
          <a:noFill/>
        </p:spPr>
        <p:txBody>
          <a:bodyPr wrap="square">
            <a:spAutoFit/>
          </a:bodyPr>
          <a:lstStyle/>
          <a:p>
            <a:r>
              <a:rPr lang="en-US" sz="1600" dirty="0">
                <a:hlinkClick r:id="rId3"/>
              </a:rPr>
              <a:t>https://www.cs.odu.edu/~sampath/courses/f18/cs795/files/slides/Lecture%204%20-%20Data%20Wrangling.pptx</a:t>
            </a:r>
            <a:r>
              <a:rPr lang="en-US" sz="1600" dirty="0"/>
              <a:t> </a:t>
            </a:r>
          </a:p>
        </p:txBody>
      </p:sp>
    </p:spTree>
    <p:extLst>
      <p:ext uri="{BB962C8B-B14F-4D97-AF65-F5344CB8AC3E}">
        <p14:creationId xmlns:p14="http://schemas.microsoft.com/office/powerpoint/2010/main" val="1590142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689" y="126041"/>
            <a:ext cx="11482848" cy="265176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Tree>
    <p:extLst>
      <p:ext uri="{BB962C8B-B14F-4D97-AF65-F5344CB8AC3E}">
        <p14:creationId xmlns:p14="http://schemas.microsoft.com/office/powerpoint/2010/main" val="35268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EF48B0-9DB1-EDDF-9506-0FA5DDB218FF}"/>
              </a:ext>
            </a:extLst>
          </p:cNvPr>
          <p:cNvSpPr txBox="1"/>
          <p:nvPr/>
        </p:nvSpPr>
        <p:spPr>
          <a:xfrm>
            <a:off x="267129" y="35733"/>
            <a:ext cx="11229653" cy="7694414"/>
          </a:xfrm>
          <a:prstGeom prst="rect">
            <a:avLst/>
          </a:prstGeom>
          <a:noFill/>
        </p:spPr>
        <p:txBody>
          <a:bodyPr wrap="square">
            <a:spAutoFit/>
          </a:bodyPr>
          <a:lstStyle/>
          <a:p>
            <a:r>
              <a:rPr lang="en-US" sz="2400" dirty="0">
                <a:solidFill>
                  <a:srgbClr val="000000"/>
                </a:solidFill>
                <a:effectLst/>
                <a:latin typeface="Calibri" panose="020F0502020204030204" pitchFamily="34" charset="0"/>
              </a:rPr>
              <a:t>The answer is false per the references below.  </a:t>
            </a:r>
          </a:p>
          <a:p>
            <a:r>
              <a:rPr lang="en-US" sz="2400" dirty="0">
                <a:solidFill>
                  <a:srgbClr val="000000"/>
                </a:solidFill>
                <a:effectLst/>
                <a:latin typeface="Calibri" panose="020F0502020204030204" pitchFamily="34" charset="0"/>
              </a:rPr>
              <a:t>The </a:t>
            </a:r>
            <a:r>
              <a:rPr lang="en-US" sz="2400" i="1" dirty="0">
                <a:solidFill>
                  <a:srgbClr val="000000"/>
                </a:solidFill>
                <a:effectLst/>
                <a:latin typeface="Calibri" panose="020F0502020204030204" pitchFamily="34" charset="0"/>
              </a:rPr>
              <a:t>p</a:t>
            </a:r>
            <a:r>
              <a:rPr lang="en-US" sz="2400" dirty="0">
                <a:solidFill>
                  <a:srgbClr val="000000"/>
                </a:solidFill>
                <a:effectLst/>
                <a:latin typeface="Calibri" panose="020F0502020204030204" pitchFamily="34" charset="0"/>
              </a:rPr>
              <a:t> value is the probability of a result at least as extreme as the sample result</a:t>
            </a:r>
            <a:r>
              <a:rPr lang="en-US" sz="2400" b="1" dirty="0">
                <a:solidFill>
                  <a:srgbClr val="000000"/>
                </a:solidFill>
                <a:effectLst/>
                <a:latin typeface="Calibri" panose="020F0502020204030204" pitchFamily="34" charset="0"/>
              </a:rPr>
              <a:t> </a:t>
            </a:r>
            <a:r>
              <a:rPr lang="en-US" sz="2400" b="1" i="1" dirty="0">
                <a:solidFill>
                  <a:srgbClr val="000000"/>
                </a:solidFill>
                <a:effectLst/>
                <a:latin typeface="Calibri" panose="020F0502020204030204" pitchFamily="34" charset="0"/>
              </a:rPr>
              <a:t>if</a:t>
            </a:r>
            <a:r>
              <a:rPr lang="en-US" sz="2400" b="1" dirty="0">
                <a:solidFill>
                  <a:srgbClr val="000000"/>
                </a:solidFill>
                <a:effectLst/>
                <a:latin typeface="Calibri" panose="020F0502020204030204" pitchFamily="34" charset="0"/>
              </a:rPr>
              <a:t> the null hypothesis </a:t>
            </a:r>
            <a:r>
              <a:rPr lang="en-US" sz="2400" b="1" i="1" dirty="0">
                <a:solidFill>
                  <a:srgbClr val="000000"/>
                </a:solidFill>
                <a:effectLst/>
                <a:latin typeface="Calibri" panose="020F0502020204030204" pitchFamily="34" charset="0"/>
              </a:rPr>
              <a:t>were</a:t>
            </a:r>
            <a:r>
              <a:rPr lang="en-US" sz="2400" b="1" dirty="0">
                <a:solidFill>
                  <a:srgbClr val="000000"/>
                </a:solidFill>
                <a:effectLst/>
                <a:latin typeface="Calibri" panose="020F0502020204030204" pitchFamily="34" charset="0"/>
              </a:rPr>
              <a:t> true.  </a:t>
            </a:r>
          </a:p>
          <a:p>
            <a:endParaRPr lang="en-US" sz="2400" b="1"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Note the hypothesis is that the null hypothesis is true.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Given this hypothesis (that the null hypothesis is true), then the p-value gives you the probability of obtaining the </a:t>
            </a:r>
            <a:r>
              <a:rPr lang="en-US" sz="2400" i="1" dirty="0">
                <a:solidFill>
                  <a:srgbClr val="000000"/>
                </a:solidFill>
                <a:effectLst/>
                <a:latin typeface="Calibri" panose="020F0502020204030204" pitchFamily="34" charset="0"/>
              </a:rPr>
              <a:t>sample result</a:t>
            </a:r>
            <a:r>
              <a:rPr lang="en-US" sz="2400" dirty="0">
                <a:solidFill>
                  <a:srgbClr val="000000"/>
                </a:solidFill>
                <a:effectLst/>
                <a:latin typeface="Calibri" panose="020F0502020204030204" pitchFamily="34" charset="0"/>
              </a:rPr>
              <a:t>.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 But we need the assumption that the null hypothesis is true. </a:t>
            </a:r>
          </a:p>
          <a:p>
            <a:endParaRPr lang="en-US" sz="2400" dirty="0">
              <a:solidFill>
                <a:srgbClr val="000000"/>
              </a:solidFill>
              <a:latin typeface="Calibri" panose="020F0502020204030204" pitchFamily="34" charset="0"/>
            </a:endParaRPr>
          </a:p>
          <a:p>
            <a:r>
              <a:rPr lang="en-US" sz="2400" dirty="0">
                <a:solidFill>
                  <a:srgbClr val="000000"/>
                </a:solidFill>
                <a:effectLst/>
                <a:latin typeface="Calibri" panose="020F0502020204030204" pitchFamily="34" charset="0"/>
              </a:rPr>
              <a:t>To calculate the p-value, we first generate a distribution of some statistic (such as the F-statistic) using data where the null hypothesis is true.  We can then compare the sample result (the data we are testing) to this distribution to see how extreme it is compared to the data where the null hypothesis is true.</a:t>
            </a:r>
            <a:br>
              <a:rPr lang="en-US" sz="2400" dirty="0">
                <a:solidFill>
                  <a:srgbClr val="000000"/>
                </a:solidFill>
                <a:effectLst/>
                <a:latin typeface="Calibri" panose="020F0502020204030204" pitchFamily="34" charset="0"/>
              </a:rPr>
            </a:br>
            <a:endParaRPr lang="en-US" sz="2400" dirty="0">
              <a:solidFill>
                <a:srgbClr val="000000"/>
              </a:solidFill>
              <a:effectLst/>
              <a:latin typeface="Calibri" panose="020F0502020204030204" pitchFamily="34" charset="0"/>
            </a:endParaRPr>
          </a:p>
          <a:p>
            <a:r>
              <a:rPr lang="en-US" sz="2200" dirty="0">
                <a:solidFill>
                  <a:srgbClr val="000000"/>
                </a:solidFill>
                <a:effectLst/>
                <a:latin typeface="Calibri" panose="020F0502020204030204" pitchFamily="34" charset="0"/>
                <a:hlinkClick r:id="rId2"/>
              </a:rPr>
              <a:t>https://opentext.wsu.edu/carriecuttler/chapter/13-1-understanding-null-hypothesis-testing/</a:t>
            </a:r>
            <a:br>
              <a:rPr lang="en-US" sz="2200" dirty="0">
                <a:solidFill>
                  <a:srgbClr val="000000"/>
                </a:solidFill>
                <a:effectLst/>
                <a:latin typeface="Calibri" panose="020F0502020204030204" pitchFamily="34" charset="0"/>
              </a:rPr>
            </a:br>
            <a:endParaRPr lang="en-US" sz="2200" dirty="0">
              <a:solidFill>
                <a:srgbClr val="000000"/>
              </a:solidFill>
              <a:effectLst/>
              <a:latin typeface="Calibri" panose="020F0502020204030204" pitchFamily="34" charset="0"/>
            </a:endParaRPr>
          </a:p>
          <a:p>
            <a:r>
              <a:rPr lang="en-US" sz="2200" dirty="0">
                <a:solidFill>
                  <a:srgbClr val="000000"/>
                </a:solidFill>
                <a:effectLst/>
                <a:latin typeface="Calibri" panose="020F0502020204030204" pitchFamily="34" charset="0"/>
                <a:hlinkClick r:id="rId3"/>
              </a:rPr>
              <a:t>https://www.ncbi.nlm.nih.gov/pmc/articles/PMC5804470/</a:t>
            </a:r>
            <a:endParaRPr lang="en-US" sz="2200" dirty="0">
              <a:solidFill>
                <a:srgbClr val="000000"/>
              </a:solidFill>
              <a:effectLst/>
              <a:latin typeface="Calibri" panose="020F0502020204030204" pitchFamily="34" charset="0"/>
            </a:endParaRPr>
          </a:p>
          <a:p>
            <a:br>
              <a:rPr lang="en-US" sz="2200" dirty="0"/>
            </a:br>
            <a:r>
              <a:rPr lang="en-US" sz="2200" dirty="0">
                <a:solidFill>
                  <a:srgbClr val="000000"/>
                </a:solidFill>
                <a:effectLst/>
                <a:latin typeface="Calibri" panose="020F0502020204030204" pitchFamily="34" charset="0"/>
              </a:rPr>
              <a:t>and </a:t>
            </a:r>
            <a:r>
              <a:rPr lang="en-US" sz="2200" dirty="0">
                <a:solidFill>
                  <a:srgbClr val="000000"/>
                </a:solidFill>
                <a:effectLst/>
                <a:latin typeface="Calibri" panose="020F0502020204030204" pitchFamily="34" charset="0"/>
                <a:hlinkClick r:id="rId4"/>
              </a:rPr>
              <a:t>https://lsc.cornell.edu/wp-content/uploads/2016/01/P-value.pdf</a:t>
            </a:r>
            <a:endParaRPr lang="en-US" sz="22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77457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0292"/>
          <a:stretch/>
        </p:blipFill>
        <p:spPr>
          <a:xfrm>
            <a:off x="320727" y="875415"/>
            <a:ext cx="11320356"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pic>
        <p:nvPicPr>
          <p:cNvPr id="7" name="Picture 6">
            <a:extLst>
              <a:ext uri="{FF2B5EF4-FFF2-40B4-BE49-F238E27FC236}">
                <a16:creationId xmlns:a16="http://schemas.microsoft.com/office/drawing/2014/main" id="{0DB045D4-206F-4C28-B0A0-6F2C239E05B1}"/>
              </a:ext>
            </a:extLst>
          </p:cNvPr>
          <p:cNvPicPr>
            <a:picLocks noChangeAspect="1"/>
          </p:cNvPicPr>
          <p:nvPr/>
        </p:nvPicPr>
        <p:blipFill>
          <a:blip r:embed="rId5"/>
          <a:stretch>
            <a:fillRect/>
          </a:stretch>
        </p:blipFill>
        <p:spPr>
          <a:xfrm>
            <a:off x="2064045" y="1056172"/>
            <a:ext cx="6975567" cy="914400"/>
          </a:xfrm>
          <a:prstGeom prst="rect">
            <a:avLst/>
          </a:prstGeom>
        </p:spPr>
      </p:pic>
      <p:sp>
        <p:nvSpPr>
          <p:cNvPr id="8" name="TextBox 7">
            <a:extLst>
              <a:ext uri="{FF2B5EF4-FFF2-40B4-BE49-F238E27FC236}">
                <a16:creationId xmlns:a16="http://schemas.microsoft.com/office/drawing/2014/main" id="{EEC1A55A-AE10-4A1E-8D96-59DB891B3F71}"/>
              </a:ext>
            </a:extLst>
          </p:cNvPr>
          <p:cNvSpPr txBox="1"/>
          <p:nvPr/>
        </p:nvSpPr>
        <p:spPr>
          <a:xfrm>
            <a:off x="858578" y="282248"/>
            <a:ext cx="5970180" cy="646331"/>
          </a:xfrm>
          <a:prstGeom prst="rect">
            <a:avLst/>
          </a:prstGeom>
          <a:noFill/>
        </p:spPr>
        <p:txBody>
          <a:bodyPr wrap="square">
            <a:spAutoFit/>
          </a:bodyPr>
          <a:lstStyle/>
          <a:p>
            <a:r>
              <a:rPr lang="en-US" sz="3600" dirty="0">
                <a:solidFill>
                  <a:srgbClr val="5A2781"/>
                </a:solidFill>
              </a:rPr>
              <a:t>Min-max </a:t>
            </a:r>
          </a:p>
        </p:txBody>
      </p:sp>
    </p:spTree>
    <p:extLst>
      <p:ext uri="{BB962C8B-B14F-4D97-AF65-F5344CB8AC3E}">
        <p14:creationId xmlns:p14="http://schemas.microsoft.com/office/powerpoint/2010/main" val="1185755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pic>
        <p:nvPicPr>
          <p:cNvPr id="6" name="Graphic 5">
            <a:extLst>
              <a:ext uri="{FF2B5EF4-FFF2-40B4-BE49-F238E27FC236}">
                <a16:creationId xmlns:a16="http://schemas.microsoft.com/office/drawing/2014/main" id="{F6C342BE-D167-4DBA-8A08-5AFFBA036F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141" t="28389" r="40544"/>
          <a:stretch/>
        </p:blipFill>
        <p:spPr>
          <a:xfrm>
            <a:off x="6264327" y="2797629"/>
            <a:ext cx="5506495" cy="4714630"/>
          </a:xfrm>
          <a:prstGeom prst="rect">
            <a:avLst/>
          </a:prstGeom>
        </p:spPr>
      </p:pic>
      <p:sp>
        <p:nvSpPr>
          <p:cNvPr id="2" name="TextBox 1">
            <a:extLst>
              <a:ext uri="{FF2B5EF4-FFF2-40B4-BE49-F238E27FC236}">
                <a16:creationId xmlns:a16="http://schemas.microsoft.com/office/drawing/2014/main" id="{F7AD05C3-74DE-4E95-8E29-01EB3E2D43CA}"/>
              </a:ext>
            </a:extLst>
          </p:cNvPr>
          <p:cNvSpPr txBox="1"/>
          <p:nvPr/>
        </p:nvSpPr>
        <p:spPr>
          <a:xfrm>
            <a:off x="498764" y="532015"/>
            <a:ext cx="10158152" cy="707886"/>
          </a:xfrm>
          <a:prstGeom prst="rect">
            <a:avLst/>
          </a:prstGeom>
          <a:noFill/>
        </p:spPr>
        <p:txBody>
          <a:bodyPr wrap="square" rtlCol="0">
            <a:spAutoFit/>
          </a:bodyPr>
          <a:lstStyle/>
          <a:p>
            <a:pPr algn="l"/>
            <a:r>
              <a:rPr lang="en-US" sz="4000" dirty="0">
                <a:solidFill>
                  <a:srgbClr val="5A2781"/>
                </a:solidFill>
              </a:rPr>
              <a:t>Remove outliers by clipping</a:t>
            </a:r>
          </a:p>
        </p:txBody>
      </p:sp>
    </p:spTree>
    <p:extLst>
      <p:ext uri="{BB962C8B-B14F-4D97-AF65-F5344CB8AC3E}">
        <p14:creationId xmlns:p14="http://schemas.microsoft.com/office/powerpoint/2010/main" val="349477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
        <p:nvSpPr>
          <p:cNvPr id="2" name="TextBox 1">
            <a:extLst>
              <a:ext uri="{FF2B5EF4-FFF2-40B4-BE49-F238E27FC236}">
                <a16:creationId xmlns:a16="http://schemas.microsoft.com/office/drawing/2014/main" id="{F7AD05C3-74DE-4E95-8E29-01EB3E2D43CA}"/>
              </a:ext>
            </a:extLst>
          </p:cNvPr>
          <p:cNvSpPr txBox="1"/>
          <p:nvPr/>
        </p:nvSpPr>
        <p:spPr>
          <a:xfrm>
            <a:off x="498764" y="532015"/>
            <a:ext cx="10158152" cy="707886"/>
          </a:xfrm>
          <a:prstGeom prst="rect">
            <a:avLst/>
          </a:prstGeom>
          <a:noFill/>
        </p:spPr>
        <p:txBody>
          <a:bodyPr wrap="square" rtlCol="0">
            <a:spAutoFit/>
          </a:bodyPr>
          <a:lstStyle/>
          <a:p>
            <a:pPr algn="l"/>
            <a:r>
              <a:rPr lang="en-US" sz="4000" dirty="0">
                <a:solidFill>
                  <a:srgbClr val="5A2781"/>
                </a:solidFill>
              </a:rPr>
              <a:t>Remove outliers by clipping</a:t>
            </a:r>
          </a:p>
        </p:txBody>
      </p:sp>
      <p:pic>
        <p:nvPicPr>
          <p:cNvPr id="7" name="Graphic 6">
            <a:extLst>
              <a:ext uri="{FF2B5EF4-FFF2-40B4-BE49-F238E27FC236}">
                <a16:creationId xmlns:a16="http://schemas.microsoft.com/office/drawing/2014/main" id="{51ABF695-504B-4429-87B4-E939016C1B5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3762"/>
          <a:stretch/>
        </p:blipFill>
        <p:spPr>
          <a:xfrm>
            <a:off x="6206138" y="928579"/>
            <a:ext cx="4628816" cy="6583680"/>
          </a:xfrm>
          <a:prstGeom prst="rect">
            <a:avLst/>
          </a:prstGeom>
        </p:spPr>
      </p:pic>
    </p:spTree>
    <p:extLst>
      <p:ext uri="{BB962C8B-B14F-4D97-AF65-F5344CB8AC3E}">
        <p14:creationId xmlns:p14="http://schemas.microsoft.com/office/powerpoint/2010/main" val="398491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 r="80276"/>
          <a:stretch/>
        </p:blipFill>
        <p:spPr>
          <a:xfrm>
            <a:off x="320727" y="875415"/>
            <a:ext cx="5622873" cy="6583680"/>
          </a:xfrm>
          <a:prstGeom prst="rect">
            <a:avLst/>
          </a:prstGeom>
        </p:spPr>
      </p:pic>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4"/>
              </a:rPr>
              <a:t>https://developers.google.com/machine-learning/data-prep/transform/normalization</a:t>
            </a:r>
            <a:r>
              <a:rPr lang="en-US" dirty="0"/>
              <a:t> </a:t>
            </a:r>
          </a:p>
        </p:txBody>
      </p:sp>
      <p:sp>
        <p:nvSpPr>
          <p:cNvPr id="8" name="TextBox 7">
            <a:extLst>
              <a:ext uri="{FF2B5EF4-FFF2-40B4-BE49-F238E27FC236}">
                <a16:creationId xmlns:a16="http://schemas.microsoft.com/office/drawing/2014/main" id="{EEC1A55A-AE10-4A1E-8D96-59DB891B3F71}"/>
              </a:ext>
            </a:extLst>
          </p:cNvPr>
          <p:cNvSpPr txBox="1"/>
          <p:nvPr/>
        </p:nvSpPr>
        <p:spPr>
          <a:xfrm>
            <a:off x="858577" y="282248"/>
            <a:ext cx="6606251" cy="646331"/>
          </a:xfrm>
          <a:prstGeom prst="rect">
            <a:avLst/>
          </a:prstGeom>
          <a:noFill/>
        </p:spPr>
        <p:txBody>
          <a:bodyPr wrap="square">
            <a:spAutoFit/>
          </a:bodyPr>
          <a:lstStyle/>
          <a:p>
            <a:r>
              <a:rPr lang="en-US" sz="3600" dirty="0">
                <a:solidFill>
                  <a:srgbClr val="5A2781"/>
                </a:solidFill>
              </a:rPr>
              <a:t>Standard score or Standardization </a:t>
            </a:r>
          </a:p>
        </p:txBody>
      </p:sp>
      <p:pic>
        <p:nvPicPr>
          <p:cNvPr id="6" name="Graphic 5">
            <a:extLst>
              <a:ext uri="{FF2B5EF4-FFF2-40B4-BE49-F238E27FC236}">
                <a16:creationId xmlns:a16="http://schemas.microsoft.com/office/drawing/2014/main" id="{F6C342BE-D167-4DBA-8A08-5AFFBA036FB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575" t="28389"/>
          <a:stretch/>
        </p:blipFill>
        <p:spPr>
          <a:xfrm>
            <a:off x="6264327" y="2741602"/>
            <a:ext cx="5823155" cy="4714630"/>
          </a:xfrm>
          <a:prstGeom prst="rect">
            <a:avLst/>
          </a:prstGeom>
        </p:spPr>
      </p:pic>
      <p:pic>
        <p:nvPicPr>
          <p:cNvPr id="4" name="Picture 3">
            <a:extLst>
              <a:ext uri="{FF2B5EF4-FFF2-40B4-BE49-F238E27FC236}">
                <a16:creationId xmlns:a16="http://schemas.microsoft.com/office/drawing/2014/main" id="{DE3F89BA-82E5-44FA-A641-9BE58BC4EFED}"/>
              </a:ext>
            </a:extLst>
          </p:cNvPr>
          <p:cNvPicPr>
            <a:picLocks noChangeAspect="1"/>
          </p:cNvPicPr>
          <p:nvPr/>
        </p:nvPicPr>
        <p:blipFill>
          <a:blip r:embed="rId5"/>
          <a:stretch>
            <a:fillRect/>
          </a:stretch>
        </p:blipFill>
        <p:spPr>
          <a:xfrm>
            <a:off x="6856348" y="1207476"/>
            <a:ext cx="4672584" cy="1280160"/>
          </a:xfrm>
          <a:prstGeom prst="rect">
            <a:avLst/>
          </a:prstGeom>
        </p:spPr>
      </p:pic>
    </p:spTree>
    <p:extLst>
      <p:ext uri="{BB962C8B-B14F-4D97-AF65-F5344CB8AC3E}">
        <p14:creationId xmlns:p14="http://schemas.microsoft.com/office/powerpoint/2010/main" val="4215568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06BC8B-A129-44CB-BED6-D7A5FC3703B1}"/>
              </a:ext>
            </a:extLst>
          </p:cNvPr>
          <p:cNvSpPr txBox="1"/>
          <p:nvPr/>
        </p:nvSpPr>
        <p:spPr>
          <a:xfrm>
            <a:off x="0" y="7403068"/>
            <a:ext cx="8915400" cy="369332"/>
          </a:xfrm>
          <a:prstGeom prst="rect">
            <a:avLst/>
          </a:prstGeom>
          <a:noFill/>
        </p:spPr>
        <p:txBody>
          <a:bodyPr wrap="square">
            <a:spAutoFit/>
          </a:bodyPr>
          <a:lstStyle/>
          <a:p>
            <a:r>
              <a:rPr lang="en-US" dirty="0">
                <a:hlinkClick r:id="rId2"/>
              </a:rPr>
              <a:t>https://developers.google.com/machine-learning/data-prep/transform/normalization</a:t>
            </a:r>
            <a:r>
              <a:rPr lang="en-US" dirty="0"/>
              <a:t> </a:t>
            </a:r>
          </a:p>
        </p:txBody>
      </p:sp>
      <p:sp>
        <p:nvSpPr>
          <p:cNvPr id="8" name="TextBox 7">
            <a:extLst>
              <a:ext uri="{FF2B5EF4-FFF2-40B4-BE49-F238E27FC236}">
                <a16:creationId xmlns:a16="http://schemas.microsoft.com/office/drawing/2014/main" id="{EEC1A55A-AE10-4A1E-8D96-59DB891B3F71}"/>
              </a:ext>
            </a:extLst>
          </p:cNvPr>
          <p:cNvSpPr txBox="1"/>
          <p:nvPr/>
        </p:nvSpPr>
        <p:spPr>
          <a:xfrm>
            <a:off x="858578" y="282248"/>
            <a:ext cx="5970180" cy="646331"/>
          </a:xfrm>
          <a:prstGeom prst="rect">
            <a:avLst/>
          </a:prstGeom>
          <a:noFill/>
        </p:spPr>
        <p:txBody>
          <a:bodyPr wrap="square">
            <a:spAutoFit/>
          </a:bodyPr>
          <a:lstStyle/>
          <a:p>
            <a:r>
              <a:rPr lang="en-US" sz="3600" dirty="0">
                <a:solidFill>
                  <a:srgbClr val="5A2781"/>
                </a:solidFill>
              </a:rPr>
              <a:t>Rescaling: </a:t>
            </a:r>
          </a:p>
        </p:txBody>
      </p:sp>
      <p:grpSp>
        <p:nvGrpSpPr>
          <p:cNvPr id="9" name="Group 8">
            <a:extLst>
              <a:ext uri="{FF2B5EF4-FFF2-40B4-BE49-F238E27FC236}">
                <a16:creationId xmlns:a16="http://schemas.microsoft.com/office/drawing/2014/main" id="{A313D108-9940-2C17-92D2-0F619D73B2E7}"/>
              </a:ext>
            </a:extLst>
          </p:cNvPr>
          <p:cNvGrpSpPr>
            <a:grpSpLocks noChangeAspect="1"/>
          </p:cNvGrpSpPr>
          <p:nvPr/>
        </p:nvGrpSpPr>
        <p:grpSpPr>
          <a:xfrm>
            <a:off x="1450" y="1312854"/>
            <a:ext cx="11978640" cy="4644348"/>
            <a:chOff x="152061" y="2098165"/>
            <a:chExt cx="12263724" cy="4754880"/>
          </a:xfrm>
        </p:grpSpPr>
        <p:pic>
          <p:nvPicPr>
            <p:cNvPr id="3" name="Graphic 2">
              <a:extLst>
                <a:ext uri="{FF2B5EF4-FFF2-40B4-BE49-F238E27FC236}">
                  <a16:creationId xmlns:a16="http://schemas.microsoft.com/office/drawing/2014/main" id="{5C759644-ECE9-4244-9DE4-7CD522B481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60292"/>
            <a:stretch/>
          </p:blipFill>
          <p:spPr>
            <a:xfrm>
              <a:off x="152061" y="2098165"/>
              <a:ext cx="8175816" cy="4754880"/>
            </a:xfrm>
            <a:prstGeom prst="rect">
              <a:avLst/>
            </a:prstGeom>
          </p:spPr>
        </p:pic>
        <p:pic>
          <p:nvPicPr>
            <p:cNvPr id="7" name="Picture 6">
              <a:extLst>
                <a:ext uri="{FF2B5EF4-FFF2-40B4-BE49-F238E27FC236}">
                  <a16:creationId xmlns:a16="http://schemas.microsoft.com/office/drawing/2014/main" id="{0DB045D4-206F-4C28-B0A0-6F2C239E05B1}"/>
                </a:ext>
              </a:extLst>
            </p:cNvPr>
            <p:cNvPicPr>
              <a:picLocks noChangeAspect="1"/>
            </p:cNvPicPr>
            <p:nvPr/>
          </p:nvPicPr>
          <p:blipFill>
            <a:blip r:embed="rId5"/>
            <a:stretch>
              <a:fillRect/>
            </a:stretch>
          </p:blipFill>
          <p:spPr>
            <a:xfrm>
              <a:off x="4239969" y="2299046"/>
              <a:ext cx="4185341" cy="548640"/>
            </a:xfrm>
            <a:prstGeom prst="rect">
              <a:avLst/>
            </a:prstGeom>
          </p:spPr>
        </p:pic>
        <p:grpSp>
          <p:nvGrpSpPr>
            <p:cNvPr id="6" name="Group 5">
              <a:extLst>
                <a:ext uri="{FF2B5EF4-FFF2-40B4-BE49-F238E27FC236}">
                  <a16:creationId xmlns:a16="http://schemas.microsoft.com/office/drawing/2014/main" id="{8FB1869A-4869-9119-0431-1F51B79B410E}"/>
                </a:ext>
              </a:extLst>
            </p:cNvPr>
            <p:cNvGrpSpPr>
              <a:grpSpLocks noChangeAspect="1"/>
            </p:cNvGrpSpPr>
            <p:nvPr/>
          </p:nvGrpSpPr>
          <p:grpSpPr>
            <a:xfrm>
              <a:off x="8240394" y="2409896"/>
              <a:ext cx="4175391" cy="4436508"/>
              <a:chOff x="6264327" y="1207476"/>
              <a:chExt cx="5823155" cy="6187320"/>
            </a:xfrm>
          </p:grpSpPr>
          <p:pic>
            <p:nvPicPr>
              <p:cNvPr id="2" name="Graphic 1">
                <a:extLst>
                  <a:ext uri="{FF2B5EF4-FFF2-40B4-BE49-F238E27FC236}">
                    <a16:creationId xmlns:a16="http://schemas.microsoft.com/office/drawing/2014/main" id="{1C1CD3D1-8DD1-8A46-07FF-DF2030892B3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575" t="28389"/>
              <a:stretch/>
            </p:blipFill>
            <p:spPr>
              <a:xfrm>
                <a:off x="6264327" y="2680166"/>
                <a:ext cx="5823155" cy="4714630"/>
              </a:xfrm>
              <a:prstGeom prst="rect">
                <a:avLst/>
              </a:prstGeom>
            </p:spPr>
          </p:pic>
          <p:pic>
            <p:nvPicPr>
              <p:cNvPr id="4" name="Picture 3">
                <a:extLst>
                  <a:ext uri="{FF2B5EF4-FFF2-40B4-BE49-F238E27FC236}">
                    <a16:creationId xmlns:a16="http://schemas.microsoft.com/office/drawing/2014/main" id="{F31CCCCC-F803-4928-BB97-7476672C74E9}"/>
                  </a:ext>
                </a:extLst>
              </p:cNvPr>
              <p:cNvPicPr>
                <a:picLocks noChangeAspect="1"/>
              </p:cNvPicPr>
              <p:nvPr/>
            </p:nvPicPr>
            <p:blipFill>
              <a:blip r:embed="rId6"/>
              <a:stretch>
                <a:fillRect/>
              </a:stretch>
            </p:blipFill>
            <p:spPr>
              <a:xfrm>
                <a:off x="6856348" y="1207476"/>
                <a:ext cx="4672584" cy="1280160"/>
              </a:xfrm>
              <a:prstGeom prst="rect">
                <a:avLst/>
              </a:prstGeom>
            </p:spPr>
          </p:pic>
        </p:grpSp>
      </p:grpSp>
    </p:spTree>
    <p:extLst>
      <p:ext uri="{BB962C8B-B14F-4D97-AF65-F5344CB8AC3E}">
        <p14:creationId xmlns:p14="http://schemas.microsoft.com/office/powerpoint/2010/main" val="1031037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669336-F083-4FC4-8808-67FB8D9477E5}"/>
              </a:ext>
            </a:extLst>
          </p:cNvPr>
          <p:cNvSpPr txBox="1"/>
          <p:nvPr/>
        </p:nvSpPr>
        <p:spPr>
          <a:xfrm>
            <a:off x="579474" y="616689"/>
            <a:ext cx="10728252" cy="6001643"/>
          </a:xfrm>
          <a:prstGeom prst="rect">
            <a:avLst/>
          </a:prstGeom>
          <a:noFill/>
        </p:spPr>
        <p:txBody>
          <a:bodyPr wrap="square" rtlCol="0">
            <a:spAutoFit/>
          </a:bodyPr>
          <a:lstStyle/>
          <a:p>
            <a:pPr algn="l"/>
            <a:r>
              <a:rPr lang="en-US" sz="2400" dirty="0">
                <a:solidFill>
                  <a:srgbClr val="5A2781"/>
                </a:solidFill>
              </a:rPr>
              <a:t>When should you </a:t>
            </a:r>
            <a:r>
              <a:rPr lang="en-US" sz="2400" b="1" dirty="0">
                <a:solidFill>
                  <a:srgbClr val="5A2781"/>
                </a:solidFill>
              </a:rPr>
              <a:t>not</a:t>
            </a:r>
            <a:r>
              <a:rPr lang="en-US" sz="2400" dirty="0">
                <a:solidFill>
                  <a:srgbClr val="5A2781"/>
                </a:solidFill>
              </a:rPr>
              <a:t> normalize: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Iris data set since all features are measured in centimeters</a:t>
            </a:r>
          </a:p>
          <a:p>
            <a:pPr algn="l"/>
            <a:r>
              <a:rPr lang="en-US" sz="2400" dirty="0">
                <a:solidFill>
                  <a:srgbClr val="5A2781"/>
                </a:solidFill>
              </a:rPr>
              <a:t>Ex:  Gene expression data since units are all identical</a:t>
            </a:r>
          </a:p>
          <a:p>
            <a:pPr algn="l"/>
            <a:r>
              <a:rPr lang="en-US" sz="2400" dirty="0">
                <a:solidFill>
                  <a:srgbClr val="5A2781"/>
                </a:solidFill>
              </a:rPr>
              <a:t>Ex:  The scale of each feature is important.</a:t>
            </a:r>
          </a:p>
          <a:p>
            <a:pPr algn="l"/>
            <a:endParaRPr lang="en-US" sz="2400" dirty="0">
              <a:solidFill>
                <a:srgbClr val="5A2781"/>
              </a:solidFill>
            </a:endParaRPr>
          </a:p>
          <a:p>
            <a:pPr algn="l"/>
            <a:endParaRPr lang="en-US" sz="2400" dirty="0">
              <a:solidFill>
                <a:srgbClr val="5A2781"/>
              </a:solidFill>
            </a:endParaRPr>
          </a:p>
          <a:p>
            <a:r>
              <a:rPr lang="en-US" sz="2400" dirty="0">
                <a:solidFill>
                  <a:srgbClr val="5A2781"/>
                </a:solidFill>
              </a:rPr>
              <a:t>When should you normalize: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Iris and gene expression data so that all features have the same range.</a:t>
            </a:r>
          </a:p>
          <a:p>
            <a:pPr algn="l"/>
            <a:r>
              <a:rPr lang="en-US" sz="2400" dirty="0">
                <a:solidFill>
                  <a:srgbClr val="5A2781"/>
                </a:solidFill>
              </a:rPr>
              <a:t>For example, a feature with low variance can be significant.  This significance can be found if you make all features have the same range.</a:t>
            </a:r>
          </a:p>
          <a:p>
            <a:pPr algn="l"/>
            <a:endParaRPr lang="en-US" sz="2400" dirty="0">
              <a:solidFill>
                <a:srgbClr val="5A2781"/>
              </a:solidFill>
            </a:endParaRPr>
          </a:p>
          <a:p>
            <a:pPr algn="l"/>
            <a:r>
              <a:rPr lang="en-US" sz="2400" dirty="0">
                <a:solidFill>
                  <a:srgbClr val="5A2781"/>
                </a:solidFill>
              </a:rPr>
              <a:t>Ex:  </a:t>
            </a:r>
            <a:r>
              <a:rPr lang="en-US" sz="2400" b="1" dirty="0">
                <a:solidFill>
                  <a:srgbClr val="5A2781"/>
                </a:solidFill>
              </a:rPr>
              <a:t>Normalize if the scale depends on the feature. </a:t>
            </a:r>
          </a:p>
          <a:p>
            <a:pPr algn="l"/>
            <a:endParaRPr lang="en-US" sz="2400" dirty="0">
              <a:solidFill>
                <a:srgbClr val="5A2781"/>
              </a:solidFill>
            </a:endParaRPr>
          </a:p>
          <a:p>
            <a:pPr algn="l"/>
            <a:endParaRPr lang="en-US" sz="2400" dirty="0">
              <a:solidFill>
                <a:srgbClr val="5A2781"/>
              </a:solidFill>
            </a:endParaRPr>
          </a:p>
        </p:txBody>
      </p:sp>
    </p:spTree>
    <p:extLst>
      <p:ext uri="{BB962C8B-B14F-4D97-AF65-F5344CB8AC3E}">
        <p14:creationId xmlns:p14="http://schemas.microsoft.com/office/powerpoint/2010/main" val="423019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9532D-D218-4B38-BCBE-B03951C80F83}"/>
              </a:ext>
            </a:extLst>
          </p:cNvPr>
          <p:cNvSpPr txBox="1"/>
          <p:nvPr/>
        </p:nvSpPr>
        <p:spPr>
          <a:xfrm>
            <a:off x="499371" y="669853"/>
            <a:ext cx="10909005" cy="1877437"/>
          </a:xfrm>
          <a:prstGeom prst="rect">
            <a:avLst/>
          </a:prstGeom>
          <a:noFill/>
        </p:spPr>
        <p:txBody>
          <a:bodyPr wrap="square" rtlCol="0">
            <a:spAutoFit/>
          </a:bodyPr>
          <a:lstStyle/>
          <a:p>
            <a:pPr algn="ctr"/>
            <a:r>
              <a:rPr lang="en-US" sz="4400" dirty="0">
                <a:solidFill>
                  <a:srgbClr val="5A2781"/>
                </a:solidFill>
              </a:rPr>
              <a:t>Removing variables:</a:t>
            </a:r>
            <a:endParaRPr lang="en-US" sz="2400" dirty="0">
              <a:solidFill>
                <a:srgbClr val="5A2781"/>
              </a:solidFill>
            </a:endParaRPr>
          </a:p>
          <a:p>
            <a:pPr algn="l"/>
            <a:endParaRPr lang="en-US" sz="2400" dirty="0">
              <a:solidFill>
                <a:srgbClr val="5A2781"/>
              </a:solidFill>
            </a:endParaRPr>
          </a:p>
          <a:p>
            <a:pPr algn="l"/>
            <a:r>
              <a:rPr lang="en-US" sz="2400" dirty="0">
                <a:solidFill>
                  <a:srgbClr val="5A2781"/>
                </a:solidFill>
              </a:rPr>
              <a:t>A common method to reduce the number of features is to remove features with low variance, especially if this low variance is less than the expected noise.</a:t>
            </a:r>
          </a:p>
        </p:txBody>
      </p:sp>
      <p:graphicFrame>
        <p:nvGraphicFramePr>
          <p:cNvPr id="3" name="Object 38">
            <a:extLst>
              <a:ext uri="{FF2B5EF4-FFF2-40B4-BE49-F238E27FC236}">
                <a16:creationId xmlns:a16="http://schemas.microsoft.com/office/drawing/2014/main" id="{E7C23F05-D426-48DD-ACC7-0ECCFD4C298C}"/>
              </a:ext>
            </a:extLst>
          </p:cNvPr>
          <p:cNvGraphicFramePr>
            <a:graphicFrameLocks noChangeAspect="1"/>
          </p:cNvGraphicFramePr>
          <p:nvPr>
            <p:extLst>
              <p:ext uri="{D42A27DB-BD31-4B8C-83A1-F6EECF244321}">
                <p14:modId xmlns:p14="http://schemas.microsoft.com/office/powerpoint/2010/main" val="1561161565"/>
              </p:ext>
            </p:extLst>
          </p:nvPr>
        </p:nvGraphicFramePr>
        <p:xfrm>
          <a:off x="3660756" y="2980111"/>
          <a:ext cx="3323060" cy="1757785"/>
        </p:xfrm>
        <a:graphic>
          <a:graphicData uri="http://schemas.openxmlformats.org/presentationml/2006/ole">
            <mc:AlternateContent xmlns:mc="http://schemas.openxmlformats.org/markup-compatibility/2006">
              <mc:Choice xmlns:v="urn:schemas-microsoft-com:vml" Requires="v">
                <p:oleObj name="Equation" r:id="rId2" imgW="1143000" imgH="634680" progId="Equation.3">
                  <p:embed/>
                </p:oleObj>
              </mc:Choice>
              <mc:Fallback>
                <p:oleObj name="Equation" r:id="rId2" imgW="1143000" imgH="634680" progId="Equation.3">
                  <p:embed/>
                  <p:pic>
                    <p:nvPicPr>
                      <p:cNvPr id="3" name="Object 38">
                        <a:extLst>
                          <a:ext uri="{FF2B5EF4-FFF2-40B4-BE49-F238E27FC236}">
                            <a16:creationId xmlns:a16="http://schemas.microsoft.com/office/drawing/2014/main" id="{E7C23F05-D426-48DD-ACC7-0ECCFD4C2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756" y="2980111"/>
                        <a:ext cx="3323060" cy="175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4445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b="1" dirty="0">
                <a:latin typeface="CMTI10"/>
              </a:rPr>
              <a:t>One normally must perform f</a:t>
            </a:r>
            <a:r>
              <a:rPr lang="en-US" sz="2400" b="1"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E945-EDF9-2D71-9E2B-623A424BE0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87AB0F-DB38-37F3-4F98-56CE430A4CAF}"/>
              </a:ext>
            </a:extLst>
          </p:cNvPr>
          <p:cNvSpPr txBox="1"/>
          <p:nvPr/>
        </p:nvSpPr>
        <p:spPr>
          <a:xfrm>
            <a:off x="0" y="6473518"/>
            <a:ext cx="7727495" cy="630173"/>
          </a:xfrm>
          <a:prstGeom prst="rect">
            <a:avLst/>
          </a:prstGeom>
          <a:noFill/>
        </p:spPr>
        <p:txBody>
          <a:bodyPr wrap="square">
            <a:spAutoFit/>
          </a:bodyPr>
          <a:lstStyle/>
          <a:p>
            <a:r>
              <a:rPr lang="en-US" sz="1755" dirty="0"/>
              <a:t>By </a:t>
            </a:r>
            <a:r>
              <a:rPr lang="en-US" sz="1755" dirty="0" err="1"/>
              <a:t>Cmglee</a:t>
            </a:r>
            <a:r>
              <a:rPr lang="en-US" sz="1755" dirty="0"/>
              <a:t> - Own work, CC BY-SA 3.0, </a:t>
            </a:r>
            <a:r>
              <a:rPr lang="en-US" sz="1755" dirty="0">
                <a:hlinkClick r:id="rId2"/>
              </a:rPr>
              <a:t>https://commons.wikimedia.org/w/index.php?curid=39472834</a:t>
            </a:r>
            <a:r>
              <a:rPr lang="en-US" sz="1755" dirty="0"/>
              <a:t> </a:t>
            </a:r>
          </a:p>
        </p:txBody>
      </p:sp>
      <p:pic>
        <p:nvPicPr>
          <p:cNvPr id="5" name="Picture 4" descr="A picture containing screenshot, diagram, text, colorfulness&#10;&#10;Description automatically generated">
            <a:extLst>
              <a:ext uri="{FF2B5EF4-FFF2-40B4-BE49-F238E27FC236}">
                <a16:creationId xmlns:a16="http://schemas.microsoft.com/office/drawing/2014/main" id="{CE0C80C9-40E8-190C-4833-B9293D674EB3}"/>
              </a:ext>
            </a:extLst>
          </p:cNvPr>
          <p:cNvPicPr>
            <a:picLocks noChangeAspect="1"/>
          </p:cNvPicPr>
          <p:nvPr/>
        </p:nvPicPr>
        <p:blipFill>
          <a:blip r:embed="rId3"/>
          <a:stretch>
            <a:fillRect/>
          </a:stretch>
        </p:blipFill>
        <p:spPr>
          <a:xfrm>
            <a:off x="7361430" y="542925"/>
            <a:ext cx="4179094" cy="6686550"/>
          </a:xfrm>
          <a:prstGeom prst="rect">
            <a:avLst/>
          </a:prstGeom>
        </p:spPr>
      </p:pic>
      <p:sp>
        <p:nvSpPr>
          <p:cNvPr id="7" name="TextBox 6">
            <a:extLst>
              <a:ext uri="{FF2B5EF4-FFF2-40B4-BE49-F238E27FC236}">
                <a16:creationId xmlns:a16="http://schemas.microsoft.com/office/drawing/2014/main" id="{E75CEC91-296E-2BB7-20A9-2BE1F464543F}"/>
              </a:ext>
            </a:extLst>
          </p:cNvPr>
          <p:cNvSpPr txBox="1"/>
          <p:nvPr/>
        </p:nvSpPr>
        <p:spPr>
          <a:xfrm>
            <a:off x="346676" y="1823319"/>
            <a:ext cx="6540715" cy="4411207"/>
          </a:xfrm>
          <a:prstGeom prst="rect">
            <a:avLst/>
          </a:prstGeom>
          <a:noFill/>
        </p:spPr>
        <p:txBody>
          <a:bodyPr wrap="square">
            <a:spAutoFit/>
          </a:bodyPr>
          <a:lstStyle/>
          <a:p>
            <a:pPr>
              <a:buFont typeface="+mj-lt"/>
              <a:buAutoNum type="arabicPeriod"/>
            </a:pPr>
            <a:r>
              <a:rPr lang="en-US" sz="2340" dirty="0"/>
              <a:t>Geometric </a:t>
            </a:r>
            <a:r>
              <a:rPr lang="en-US" sz="2340" dirty="0" err="1"/>
              <a:t>visualisation</a:t>
            </a:r>
            <a:r>
              <a:rPr lang="en-US" sz="2340" dirty="0"/>
              <a:t> of the variance of an arbitrary distribution (2, 4, 4, 4, 5, 5, 7, 9): A frequency distribution is constructed.</a:t>
            </a:r>
          </a:p>
          <a:p>
            <a:pPr>
              <a:buFont typeface="+mj-lt"/>
              <a:buAutoNum type="arabicPeriod"/>
            </a:pPr>
            <a:endParaRPr lang="en-US" sz="2340" dirty="0"/>
          </a:p>
          <a:p>
            <a:pPr>
              <a:buFont typeface="+mj-lt"/>
              <a:buAutoNum type="arabicPeriod"/>
            </a:pPr>
            <a:r>
              <a:rPr lang="en-US" sz="2340" dirty="0"/>
              <a:t>The centroid of the distribution gives its mean.</a:t>
            </a:r>
          </a:p>
          <a:p>
            <a:pPr>
              <a:buFont typeface="+mj-lt"/>
              <a:buAutoNum type="arabicPeriod"/>
            </a:pPr>
            <a:endParaRPr lang="en-US" sz="2340" dirty="0"/>
          </a:p>
          <a:p>
            <a:pPr>
              <a:buFont typeface="+mj-lt"/>
              <a:buAutoNum type="arabicPeriod"/>
            </a:pPr>
            <a:r>
              <a:rPr lang="en-US" sz="2340" dirty="0"/>
              <a:t>A square with sides equal to the difference of each value from the mean is formed for each value.</a:t>
            </a:r>
          </a:p>
          <a:p>
            <a:pPr>
              <a:buFont typeface="+mj-lt"/>
              <a:buAutoNum type="arabicPeriod"/>
            </a:pPr>
            <a:endParaRPr lang="en-US" sz="2340" dirty="0"/>
          </a:p>
          <a:p>
            <a:pPr>
              <a:buFont typeface="+mj-lt"/>
              <a:buAutoNum type="arabicPeriod"/>
            </a:pPr>
            <a:r>
              <a:rPr lang="en-US" sz="2340" dirty="0"/>
              <a:t>Arranging the squares into a rectangle with one side equal to the number of values, </a:t>
            </a:r>
            <a:r>
              <a:rPr lang="en-US" sz="2340" i="1" dirty="0"/>
              <a:t>n</a:t>
            </a:r>
            <a:r>
              <a:rPr lang="en-US" sz="2340" dirty="0"/>
              <a:t>, results in the other side being the distribution's variance, </a:t>
            </a:r>
            <a:r>
              <a:rPr lang="en-US" sz="2340" i="1" dirty="0"/>
              <a:t>σ</a:t>
            </a:r>
            <a:r>
              <a:rPr lang="en-US" sz="2340" baseline="30000" dirty="0"/>
              <a:t>2</a:t>
            </a:r>
            <a:r>
              <a:rPr lang="en-US" sz="2340" dirty="0"/>
              <a:t>.</a:t>
            </a:r>
          </a:p>
        </p:txBody>
      </p:sp>
      <p:pic>
        <p:nvPicPr>
          <p:cNvPr id="9" name="Picture 8">
            <a:extLst>
              <a:ext uri="{FF2B5EF4-FFF2-40B4-BE49-F238E27FC236}">
                <a16:creationId xmlns:a16="http://schemas.microsoft.com/office/drawing/2014/main" id="{A0AB76EE-9205-109B-A573-F0D091E1DBDB}"/>
              </a:ext>
            </a:extLst>
          </p:cNvPr>
          <p:cNvPicPr>
            <a:picLocks noChangeAspect="1"/>
          </p:cNvPicPr>
          <p:nvPr/>
        </p:nvPicPr>
        <p:blipFill>
          <a:blip r:embed="rId4"/>
          <a:stretch>
            <a:fillRect/>
          </a:stretch>
        </p:blipFill>
        <p:spPr>
          <a:xfrm>
            <a:off x="1463950" y="657311"/>
            <a:ext cx="3751071" cy="1069848"/>
          </a:xfrm>
          <a:prstGeom prst="rect">
            <a:avLst/>
          </a:prstGeom>
        </p:spPr>
      </p:pic>
      <p:sp>
        <p:nvSpPr>
          <p:cNvPr id="2" name="TextBox 1">
            <a:extLst>
              <a:ext uri="{FF2B5EF4-FFF2-40B4-BE49-F238E27FC236}">
                <a16:creationId xmlns:a16="http://schemas.microsoft.com/office/drawing/2014/main" id="{868B5498-30F7-FB0A-0526-554AB5A717AD}"/>
              </a:ext>
            </a:extLst>
          </p:cNvPr>
          <p:cNvSpPr txBox="1"/>
          <p:nvPr/>
        </p:nvSpPr>
        <p:spPr>
          <a:xfrm>
            <a:off x="328776" y="246583"/>
            <a:ext cx="6795771" cy="461665"/>
          </a:xfrm>
          <a:prstGeom prst="rect">
            <a:avLst/>
          </a:prstGeom>
          <a:noFill/>
        </p:spPr>
        <p:txBody>
          <a:bodyPr wrap="none" rtlCol="0">
            <a:spAutoFit/>
          </a:bodyPr>
          <a:lstStyle/>
          <a:p>
            <a:r>
              <a:rPr lang="en-US" sz="2400" dirty="0">
                <a:solidFill>
                  <a:srgbClr val="7030A0"/>
                </a:solidFill>
              </a:rPr>
              <a:t>Population variance when size of your population = n</a:t>
            </a:r>
          </a:p>
        </p:txBody>
      </p:sp>
    </p:spTree>
    <p:extLst>
      <p:ext uri="{BB962C8B-B14F-4D97-AF65-F5344CB8AC3E}">
        <p14:creationId xmlns:p14="http://schemas.microsoft.com/office/powerpoint/2010/main" val="64709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801D-ED1D-2920-A2F5-A26B5EFFB8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300711C-A7DB-5434-052F-653DC745A9FE}"/>
              </a:ext>
            </a:extLst>
          </p:cNvPr>
          <p:cNvPicPr>
            <a:picLocks noChangeAspect="1"/>
          </p:cNvPicPr>
          <p:nvPr/>
        </p:nvPicPr>
        <p:blipFill>
          <a:blip r:embed="rId2"/>
          <a:stretch>
            <a:fillRect/>
          </a:stretch>
        </p:blipFill>
        <p:spPr>
          <a:xfrm>
            <a:off x="1895029" y="1535865"/>
            <a:ext cx="8729154" cy="5170932"/>
          </a:xfrm>
          <a:prstGeom prst="rect">
            <a:avLst/>
          </a:prstGeom>
        </p:spPr>
      </p:pic>
      <p:sp>
        <p:nvSpPr>
          <p:cNvPr id="7" name="TextBox 6">
            <a:extLst>
              <a:ext uri="{FF2B5EF4-FFF2-40B4-BE49-F238E27FC236}">
                <a16:creationId xmlns:a16="http://schemas.microsoft.com/office/drawing/2014/main" id="{F961A86C-E2CD-53DB-2A28-F64AF032987A}"/>
              </a:ext>
            </a:extLst>
          </p:cNvPr>
          <p:cNvSpPr txBox="1"/>
          <p:nvPr/>
        </p:nvSpPr>
        <p:spPr>
          <a:xfrm>
            <a:off x="394336" y="703000"/>
            <a:ext cx="7192737" cy="360099"/>
          </a:xfrm>
          <a:prstGeom prst="rect">
            <a:avLst/>
          </a:prstGeom>
          <a:noFill/>
        </p:spPr>
        <p:txBody>
          <a:bodyPr wrap="square">
            <a:spAutoFit/>
          </a:bodyPr>
          <a:lstStyle/>
          <a:p>
            <a:r>
              <a:rPr lang="en-US" sz="1755" dirty="0">
                <a:hlinkClick r:id="rId3"/>
              </a:rPr>
              <a:t>https://en.wikipedia.org/wiki/Bessel's_correction#Source_of_bias</a:t>
            </a:r>
            <a:r>
              <a:rPr lang="en-US" sz="1755" dirty="0"/>
              <a:t> </a:t>
            </a:r>
          </a:p>
        </p:txBody>
      </p:sp>
      <p:sp>
        <p:nvSpPr>
          <p:cNvPr id="8" name="TextBox 7">
            <a:extLst>
              <a:ext uri="{FF2B5EF4-FFF2-40B4-BE49-F238E27FC236}">
                <a16:creationId xmlns:a16="http://schemas.microsoft.com/office/drawing/2014/main" id="{97F2353F-541D-5A2F-D3B4-E176A79B6652}"/>
              </a:ext>
            </a:extLst>
          </p:cNvPr>
          <p:cNvSpPr txBox="1"/>
          <p:nvPr/>
        </p:nvSpPr>
        <p:spPr>
          <a:xfrm>
            <a:off x="270006" y="3075800"/>
            <a:ext cx="1897841" cy="2252924"/>
          </a:xfrm>
          <a:prstGeom prst="rect">
            <a:avLst/>
          </a:prstGeom>
          <a:noFill/>
        </p:spPr>
        <p:txBody>
          <a:bodyPr wrap="square" rtlCol="0">
            <a:spAutoFit/>
          </a:bodyPr>
          <a:lstStyle/>
          <a:p>
            <a:pPr algn="l"/>
            <a:r>
              <a:rPr lang="en-US" sz="2340" dirty="0">
                <a:solidFill>
                  <a:srgbClr val="C00000"/>
                </a:solidFill>
              </a:rPr>
              <a:t>Too small</a:t>
            </a:r>
          </a:p>
          <a:p>
            <a:pPr algn="l"/>
            <a:r>
              <a:rPr lang="en-US" sz="2340" dirty="0">
                <a:solidFill>
                  <a:srgbClr val="C00000"/>
                </a:solidFill>
              </a:rPr>
              <a:t>when sampling</a:t>
            </a:r>
          </a:p>
          <a:p>
            <a:pPr algn="l"/>
            <a:r>
              <a:rPr lang="en-US" sz="2340" dirty="0">
                <a:solidFill>
                  <a:srgbClr val="C00000"/>
                </a:solidFill>
              </a:rPr>
              <a:t>n data points from a larger population</a:t>
            </a:r>
          </a:p>
        </p:txBody>
      </p:sp>
      <p:cxnSp>
        <p:nvCxnSpPr>
          <p:cNvPr id="10" name="Straight Arrow Connector 9">
            <a:extLst>
              <a:ext uri="{FF2B5EF4-FFF2-40B4-BE49-F238E27FC236}">
                <a16:creationId xmlns:a16="http://schemas.microsoft.com/office/drawing/2014/main" id="{2D338353-FD6C-C5CE-FF8F-65998EFB6D1D}"/>
              </a:ext>
            </a:extLst>
          </p:cNvPr>
          <p:cNvCxnSpPr>
            <a:cxnSpLocks/>
          </p:cNvCxnSpPr>
          <p:nvPr/>
        </p:nvCxnSpPr>
        <p:spPr>
          <a:xfrm>
            <a:off x="1513452" y="3739786"/>
            <a:ext cx="808471" cy="44032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9AD75B-0156-2409-6255-9D7B70937063}"/>
              </a:ext>
            </a:extLst>
          </p:cNvPr>
          <p:cNvCxnSpPr/>
          <p:nvPr/>
        </p:nvCxnSpPr>
        <p:spPr>
          <a:xfrm>
            <a:off x="2478677" y="3531054"/>
            <a:ext cx="66620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88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78B3F-5282-42F0-B544-9273E548BC01}"/>
              </a:ext>
            </a:extLst>
          </p:cNvPr>
          <p:cNvPicPr>
            <a:picLocks noChangeAspect="1"/>
          </p:cNvPicPr>
          <p:nvPr/>
        </p:nvPicPr>
        <p:blipFill>
          <a:blip r:embed="rId2"/>
          <a:stretch>
            <a:fillRect/>
          </a:stretch>
        </p:blipFill>
        <p:spPr>
          <a:xfrm>
            <a:off x="416824" y="603888"/>
            <a:ext cx="10226488" cy="5581308"/>
          </a:xfrm>
          <a:prstGeom prst="rect">
            <a:avLst/>
          </a:prstGeom>
        </p:spPr>
      </p:pic>
      <p:pic>
        <p:nvPicPr>
          <p:cNvPr id="5" name="Picture 4">
            <a:extLst>
              <a:ext uri="{FF2B5EF4-FFF2-40B4-BE49-F238E27FC236}">
                <a16:creationId xmlns:a16="http://schemas.microsoft.com/office/drawing/2014/main" id="{BE6F4B77-8628-4767-84D9-9CB4344E5AAC}"/>
              </a:ext>
            </a:extLst>
          </p:cNvPr>
          <p:cNvPicPr>
            <a:picLocks noChangeAspect="1"/>
          </p:cNvPicPr>
          <p:nvPr/>
        </p:nvPicPr>
        <p:blipFill>
          <a:blip r:embed="rId3"/>
          <a:stretch>
            <a:fillRect/>
          </a:stretch>
        </p:blipFill>
        <p:spPr>
          <a:xfrm>
            <a:off x="816310" y="4276526"/>
            <a:ext cx="8168548" cy="2952949"/>
          </a:xfrm>
          <a:prstGeom prst="rect">
            <a:avLst/>
          </a:prstGeom>
          <a:ln w="57150">
            <a:solidFill>
              <a:srgbClr val="00B0F0"/>
            </a:solidFill>
          </a:ln>
        </p:spPr>
      </p:pic>
      <p:pic>
        <p:nvPicPr>
          <p:cNvPr id="4" name="Picture 3">
            <a:extLst>
              <a:ext uri="{FF2B5EF4-FFF2-40B4-BE49-F238E27FC236}">
                <a16:creationId xmlns:a16="http://schemas.microsoft.com/office/drawing/2014/main" id="{33DAC01A-DB2B-4CDD-878B-37CC6E5B811B}"/>
              </a:ext>
            </a:extLst>
          </p:cNvPr>
          <p:cNvPicPr>
            <a:picLocks noChangeAspect="1"/>
          </p:cNvPicPr>
          <p:nvPr/>
        </p:nvPicPr>
        <p:blipFill rotWithShape="1">
          <a:blip r:embed="rId4"/>
          <a:srcRect l="57174" t="3408" r="12856" b="57552"/>
          <a:stretch/>
        </p:blipFill>
        <p:spPr>
          <a:xfrm>
            <a:off x="8014273" y="457648"/>
            <a:ext cx="3064888" cy="2214481"/>
          </a:xfrm>
          <a:prstGeom prst="hexagon">
            <a:avLst>
              <a:gd name="adj" fmla="val 5601"/>
              <a:gd name="vf" fmla="val 115470"/>
            </a:avLst>
          </a:prstGeom>
        </p:spPr>
      </p:pic>
      <p:sp>
        <p:nvSpPr>
          <p:cNvPr id="6" name="TextBox 5">
            <a:extLst>
              <a:ext uri="{FF2B5EF4-FFF2-40B4-BE49-F238E27FC236}">
                <a16:creationId xmlns:a16="http://schemas.microsoft.com/office/drawing/2014/main" id="{F93A9DF1-B83F-4BCE-B8F4-F7C3790C5C70}"/>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5"/>
              </a:rPr>
              <a:t>https://www.youtube.com/watch?v=nk2CQITm_eo</a:t>
            </a:r>
            <a:r>
              <a:rPr lang="en-US" sz="2000" dirty="0"/>
              <a:t> </a:t>
            </a:r>
          </a:p>
        </p:txBody>
      </p:sp>
    </p:spTree>
    <p:extLst>
      <p:ext uri="{BB962C8B-B14F-4D97-AF65-F5344CB8AC3E}">
        <p14:creationId xmlns:p14="http://schemas.microsoft.com/office/powerpoint/2010/main" val="165479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8C38-5530-CD49-522D-55BC395DD6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9BC1B0-AB4B-7612-8286-1B72E3282B58}"/>
              </a:ext>
            </a:extLst>
          </p:cNvPr>
          <p:cNvPicPr>
            <a:picLocks noChangeAspect="1"/>
          </p:cNvPicPr>
          <p:nvPr/>
        </p:nvPicPr>
        <p:blipFill>
          <a:blip r:embed="rId2"/>
          <a:stretch>
            <a:fillRect/>
          </a:stretch>
        </p:blipFill>
        <p:spPr>
          <a:xfrm>
            <a:off x="1981055" y="1560111"/>
            <a:ext cx="8763646" cy="4992624"/>
          </a:xfrm>
          <a:prstGeom prst="rect">
            <a:avLst/>
          </a:prstGeom>
        </p:spPr>
      </p:pic>
      <p:sp>
        <p:nvSpPr>
          <p:cNvPr id="8" name="AutoShape 5" descr="{\displaystyle 2051,\quad 2053,\quad 2055,\quad 2050,\quad 2051}">
            <a:extLst>
              <a:ext uri="{FF2B5EF4-FFF2-40B4-BE49-F238E27FC236}">
                <a16:creationId xmlns:a16="http://schemas.microsoft.com/office/drawing/2014/main" id="{F3283E5A-0E19-4271-13E7-59F5CC656835}"/>
              </a:ext>
            </a:extLst>
          </p:cNvPr>
          <p:cNvSpPr>
            <a:spLocks noChangeAspect="1" noChangeArrowheads="1"/>
          </p:cNvSpPr>
          <p:nvPr/>
        </p:nvSpPr>
        <p:spPr bwMode="auto">
          <a:xfrm>
            <a:off x="932089" y="648732"/>
            <a:ext cx="297180"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US" sz="1755"/>
          </a:p>
        </p:txBody>
      </p:sp>
      <p:pic>
        <p:nvPicPr>
          <p:cNvPr id="13" name="Graphic 12">
            <a:extLst>
              <a:ext uri="{FF2B5EF4-FFF2-40B4-BE49-F238E27FC236}">
                <a16:creationId xmlns:a16="http://schemas.microsoft.com/office/drawing/2014/main" id="{B5F2F26D-F15A-0DCD-4CAB-7FCB43047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0835" y="395532"/>
            <a:ext cx="3922776" cy="267462"/>
          </a:xfrm>
          <a:prstGeom prst="rect">
            <a:avLst/>
          </a:prstGeom>
        </p:spPr>
      </p:pic>
      <p:sp>
        <p:nvSpPr>
          <p:cNvPr id="15" name="TextBox 14">
            <a:extLst>
              <a:ext uri="{FF2B5EF4-FFF2-40B4-BE49-F238E27FC236}">
                <a16:creationId xmlns:a16="http://schemas.microsoft.com/office/drawing/2014/main" id="{C3430511-ECD4-B087-5DB3-5616B5490DFB}"/>
              </a:ext>
            </a:extLst>
          </p:cNvPr>
          <p:cNvSpPr txBox="1"/>
          <p:nvPr/>
        </p:nvSpPr>
        <p:spPr>
          <a:xfrm>
            <a:off x="141117" y="300230"/>
            <a:ext cx="11746083" cy="1080296"/>
          </a:xfrm>
          <a:prstGeom prst="rect">
            <a:avLst/>
          </a:prstGeom>
          <a:noFill/>
        </p:spPr>
        <p:txBody>
          <a:bodyPr wrap="square">
            <a:spAutoFit/>
          </a:bodyPr>
          <a:lstStyle/>
          <a:p>
            <a:r>
              <a:rPr lang="en-US" sz="2145" dirty="0"/>
              <a:t>Small sample chosen randomly from the population:</a:t>
            </a:r>
          </a:p>
          <a:p>
            <a:endParaRPr lang="en-US" sz="2145" dirty="0"/>
          </a:p>
          <a:p>
            <a:r>
              <a:rPr lang="en-US" sz="2145" dirty="0"/>
              <a:t>Sample mean is                                                                         , but suppose population mean is actually 2050.</a:t>
            </a:r>
          </a:p>
        </p:txBody>
      </p:sp>
      <p:pic>
        <p:nvPicPr>
          <p:cNvPr id="17" name="Graphic 16">
            <a:extLst>
              <a:ext uri="{FF2B5EF4-FFF2-40B4-BE49-F238E27FC236}">
                <a16:creationId xmlns:a16="http://schemas.microsoft.com/office/drawing/2014/main" id="{6510FDFF-943D-DE08-794A-39F377E1F8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20242" y="932481"/>
            <a:ext cx="4457700" cy="495300"/>
          </a:xfrm>
          <a:prstGeom prst="rect">
            <a:avLst/>
          </a:prstGeom>
        </p:spPr>
      </p:pic>
      <p:sp>
        <p:nvSpPr>
          <p:cNvPr id="20" name="TextBox 19">
            <a:extLst>
              <a:ext uri="{FF2B5EF4-FFF2-40B4-BE49-F238E27FC236}">
                <a16:creationId xmlns:a16="http://schemas.microsoft.com/office/drawing/2014/main" id="{46F1F467-0640-64B7-F309-CB83335AE38C}"/>
              </a:ext>
            </a:extLst>
          </p:cNvPr>
          <p:cNvSpPr txBox="1"/>
          <p:nvPr/>
        </p:nvSpPr>
        <p:spPr>
          <a:xfrm>
            <a:off x="7673613" y="6363504"/>
            <a:ext cx="4213587" cy="270074"/>
          </a:xfrm>
          <a:prstGeom prst="rect">
            <a:avLst/>
          </a:prstGeom>
          <a:noFill/>
        </p:spPr>
        <p:txBody>
          <a:bodyPr wrap="square">
            <a:spAutoFit/>
          </a:bodyPr>
          <a:lstStyle/>
          <a:p>
            <a:r>
              <a:rPr lang="en-US" sz="1170" dirty="0">
                <a:hlinkClick r:id="rId7"/>
              </a:rPr>
              <a:t>https://en.wikipedia.org/wiki/Bessel's_correction#Source_of_bias</a:t>
            </a:r>
            <a:r>
              <a:rPr lang="en-US" sz="1170" dirty="0"/>
              <a:t> </a:t>
            </a:r>
          </a:p>
        </p:txBody>
      </p:sp>
      <p:sp>
        <p:nvSpPr>
          <p:cNvPr id="2" name="TextBox 1">
            <a:extLst>
              <a:ext uri="{FF2B5EF4-FFF2-40B4-BE49-F238E27FC236}">
                <a16:creationId xmlns:a16="http://schemas.microsoft.com/office/drawing/2014/main" id="{802D9252-01AA-ECF5-9288-E35DC474C53E}"/>
              </a:ext>
            </a:extLst>
          </p:cNvPr>
          <p:cNvSpPr txBox="1"/>
          <p:nvPr/>
        </p:nvSpPr>
        <p:spPr>
          <a:xfrm>
            <a:off x="3359649" y="6839919"/>
            <a:ext cx="4634602" cy="461665"/>
          </a:xfrm>
          <a:prstGeom prst="rect">
            <a:avLst/>
          </a:prstGeom>
          <a:noFill/>
        </p:spPr>
        <p:txBody>
          <a:bodyPr wrap="none" rtlCol="0">
            <a:spAutoFit/>
          </a:bodyPr>
          <a:lstStyle/>
          <a:p>
            <a:r>
              <a:rPr lang="en-US" sz="2400" dirty="0">
                <a:highlight>
                  <a:srgbClr val="FFFF00"/>
                </a:highlight>
              </a:rPr>
              <a:t>(5*sample mean – 5*sample mean)</a:t>
            </a:r>
          </a:p>
        </p:txBody>
      </p:sp>
      <p:sp>
        <p:nvSpPr>
          <p:cNvPr id="4" name="Rectangle 3">
            <a:extLst>
              <a:ext uri="{FF2B5EF4-FFF2-40B4-BE49-F238E27FC236}">
                <a16:creationId xmlns:a16="http://schemas.microsoft.com/office/drawing/2014/main" id="{5504B0FE-A0FF-48DD-A71A-729535A3ABAF}"/>
              </a:ext>
            </a:extLst>
          </p:cNvPr>
          <p:cNvSpPr/>
          <p:nvPr/>
        </p:nvSpPr>
        <p:spPr>
          <a:xfrm>
            <a:off x="4249092" y="4397339"/>
            <a:ext cx="1329775" cy="1592495"/>
          </a:xfrm>
          <a:prstGeom prst="rect">
            <a:avLst/>
          </a:prstGeom>
          <a:solidFill>
            <a:srgbClr val="EBE600">
              <a:alpha val="2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275F043-C89A-B723-B924-87B8AC2DB6F0}"/>
              </a:ext>
            </a:extLst>
          </p:cNvPr>
          <p:cNvCxnSpPr>
            <a:cxnSpLocks/>
          </p:cNvCxnSpPr>
          <p:nvPr/>
        </p:nvCxnSpPr>
        <p:spPr>
          <a:xfrm flipV="1">
            <a:off x="3934047" y="6092456"/>
            <a:ext cx="510362" cy="850085"/>
          </a:xfrm>
          <a:prstGeom prst="straightConnector1">
            <a:avLst/>
          </a:prstGeom>
          <a:ln w="6032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81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B3C98-EA11-A2E9-A65E-65B8800EFFD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73E19C-AEC9-5F6C-641A-95B79266B74A}"/>
                  </a:ext>
                </a:extLst>
              </p:cNvPr>
              <p:cNvSpPr txBox="1"/>
              <p:nvPr/>
            </p:nvSpPr>
            <p:spPr>
              <a:xfrm>
                <a:off x="1479369" y="1160145"/>
                <a:ext cx="8144042"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oMath>
                  </m:oMathPara>
                </a14:m>
                <a:endParaRPr lang="en-US" sz="3510" dirty="0"/>
              </a:p>
            </p:txBody>
          </p:sp>
        </mc:Choice>
        <mc:Fallback xmlns="">
          <p:sp>
            <p:nvSpPr>
              <p:cNvPr id="2" name="TextBox 1">
                <a:extLst>
                  <a:ext uri="{FF2B5EF4-FFF2-40B4-BE49-F238E27FC236}">
                    <a16:creationId xmlns:a16="http://schemas.microsoft.com/office/drawing/2014/main" id="{7173E19C-AEC9-5F6C-641A-95B79266B74A}"/>
                  </a:ext>
                </a:extLst>
              </p:cNvPr>
              <p:cNvSpPr txBox="1">
                <a:spLocks noRot="1" noChangeAspect="1" noMove="1" noResize="1" noEditPoints="1" noAdjustHandles="1" noChangeArrowheads="1" noChangeShapeType="1" noTextEdit="1"/>
              </p:cNvSpPr>
              <p:nvPr/>
            </p:nvSpPr>
            <p:spPr>
              <a:xfrm>
                <a:off x="1479369" y="1160145"/>
                <a:ext cx="8144042" cy="13079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01690C2-17D8-4803-CE9B-8B11EFCE5282}"/>
                  </a:ext>
                </a:extLst>
              </p:cNvPr>
              <p:cNvSpPr txBox="1"/>
              <p:nvPr/>
            </p:nvSpPr>
            <p:spPr>
              <a:xfrm>
                <a:off x="2860403" y="3486934"/>
                <a:ext cx="5381974" cy="130798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𝑖</m:t>
                                          </m:r>
                                        </m:e>
                                      </m:acc>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𝜇</m:t>
                                      </m:r>
                                    </m:e>
                                  </m:acc>
                                </m:e>
                              </m:d>
                            </m:e>
                            <m:sup>
                              <m:r>
                                <a:rPr lang="en-US" sz="3510" dirty="0">
                                  <a:latin typeface="Cambria Math" panose="02040503050406030204" pitchFamily="18" charset="0"/>
                                </a:rPr>
                                <m:t>2</m:t>
                              </m:r>
                            </m:sup>
                          </m:sSup>
                        </m:e>
                      </m:nary>
                      <m:r>
                        <a:rPr lang="en-US" sz="3510" dirty="0">
                          <a:latin typeface="Cambria Math" panose="02040503050406030204" pitchFamily="18" charset="0"/>
                        </a:rPr>
                        <m:t>≥</m:t>
                      </m:r>
                      <m:nary>
                        <m:naryPr>
                          <m:chr m:val="∑"/>
                          <m:grow m:val="on"/>
                          <m:subHide m:val="on"/>
                          <m:supHide m:val="on"/>
                          <m:ctrlPr>
                            <a:rPr lang="en-US" sz="3510" i="1" dirty="0">
                              <a:latin typeface="Cambria Math" panose="02040503050406030204" pitchFamily="18" charset="0"/>
                            </a:rPr>
                          </m:ctrlPr>
                        </m:naryPr>
                        <m:sub/>
                        <m:sup/>
                        <m:e>
                          <m:sSup>
                            <m:sSupPr>
                              <m:ctrlPr>
                                <a:rPr lang="en-US" sz="3510" i="1" dirty="0">
                                  <a:latin typeface="Cambria Math" panose="02040503050406030204" pitchFamily="18" charset="0"/>
                                </a:rPr>
                              </m:ctrlPr>
                            </m:sSupPr>
                            <m:e>
                              <m:d>
                                <m:dPr>
                                  <m:ctrlPr>
                                    <a:rPr lang="en-US" sz="3510" i="1" dirty="0">
                                      <a:latin typeface="Cambria Math" panose="02040503050406030204" pitchFamily="18" charset="0"/>
                                    </a:rPr>
                                  </m:ctrlPr>
                                </m:dPr>
                                <m:e>
                                  <m:sSub>
                                    <m:sSubPr>
                                      <m:ctrlPr>
                                        <a:rPr lang="en-US" sz="3510" i="1" dirty="0">
                                          <a:latin typeface="Cambria Math" panose="02040503050406030204" pitchFamily="18" charset="0"/>
                                        </a:rPr>
                                      </m:ctrlPr>
                                    </m:sSubPr>
                                    <m:e>
                                      <m:r>
                                        <a:rPr lang="en-US" sz="3510" i="1" dirty="0">
                                          <a:latin typeface="Cambria Math" panose="02040503050406030204" pitchFamily="18" charset="0"/>
                                        </a:rPr>
                                        <m:t>𝑥</m:t>
                                      </m:r>
                                    </m:e>
                                    <m:sub>
                                      <m:r>
                                        <a:rPr lang="en-US" sz="3510" i="1" dirty="0">
                                          <a:latin typeface="Cambria Math" panose="02040503050406030204" pitchFamily="18" charset="0"/>
                                        </a:rPr>
                                        <m:t>𝑖</m:t>
                                      </m:r>
                                    </m:sub>
                                  </m:sSub>
                                  <m:r>
                                    <a:rPr lang="en-US" sz="3510" dirty="0">
                                      <a:latin typeface="Cambria Math" panose="02040503050406030204" pitchFamily="18" charset="0"/>
                                    </a:rPr>
                                    <m:t>−</m:t>
                                  </m:r>
                                  <m:acc>
                                    <m:accPr>
                                      <m:chr m:val="̅"/>
                                      <m:ctrlPr>
                                        <a:rPr lang="en-US" sz="3510" i="1" dirty="0">
                                          <a:latin typeface="Cambria Math" panose="02040503050406030204" pitchFamily="18" charset="0"/>
                                        </a:rPr>
                                      </m:ctrlPr>
                                    </m:accPr>
                                    <m:e>
                                      <m:r>
                                        <a:rPr lang="en-US" sz="3510" i="1" dirty="0">
                                          <a:latin typeface="Cambria Math" panose="02040503050406030204" pitchFamily="18" charset="0"/>
                                        </a:rPr>
                                        <m:t>𝑥</m:t>
                                      </m:r>
                                    </m:e>
                                  </m:acc>
                                </m:e>
                              </m:d>
                            </m:e>
                            <m:sup>
                              <m:r>
                                <a:rPr lang="en-US" sz="3510" dirty="0">
                                  <a:latin typeface="Cambria Math" panose="02040503050406030204" pitchFamily="18" charset="0"/>
                                </a:rPr>
                                <m:t>2</m:t>
                              </m:r>
                            </m:sup>
                          </m:sSup>
                        </m:e>
                      </m:nary>
                    </m:oMath>
                  </m:oMathPara>
                </a14:m>
                <a:endParaRPr lang="en-US" sz="3510" dirty="0"/>
              </a:p>
            </p:txBody>
          </p:sp>
        </mc:Choice>
        <mc:Fallback xmlns="">
          <p:sp>
            <p:nvSpPr>
              <p:cNvPr id="3" name="TextBox 2">
                <a:extLst>
                  <a:ext uri="{FF2B5EF4-FFF2-40B4-BE49-F238E27FC236}">
                    <a16:creationId xmlns:a16="http://schemas.microsoft.com/office/drawing/2014/main" id="{901690C2-17D8-4803-CE9B-8B11EFCE5282}"/>
                  </a:ext>
                </a:extLst>
              </p:cNvPr>
              <p:cNvSpPr txBox="1">
                <a:spLocks noRot="1" noChangeAspect="1" noMove="1" noResize="1" noEditPoints="1" noAdjustHandles="1" noChangeArrowheads="1" noChangeShapeType="1" noTextEdit="1"/>
              </p:cNvSpPr>
              <p:nvPr/>
            </p:nvSpPr>
            <p:spPr>
              <a:xfrm>
                <a:off x="2860403" y="3486934"/>
                <a:ext cx="5381974" cy="1307983"/>
              </a:xfrm>
              <a:prstGeom prst="rect">
                <a:avLst/>
              </a:prstGeo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5AA9109-1891-BA48-B984-341023D9A942}"/>
              </a:ext>
            </a:extLst>
          </p:cNvPr>
          <p:cNvPicPr>
            <a:picLocks noChangeAspect="1"/>
          </p:cNvPicPr>
          <p:nvPr/>
        </p:nvPicPr>
        <p:blipFill>
          <a:blip r:embed="rId4"/>
          <a:stretch>
            <a:fillRect/>
          </a:stretch>
        </p:blipFill>
        <p:spPr>
          <a:xfrm>
            <a:off x="200118" y="5724638"/>
            <a:ext cx="3751071" cy="1069848"/>
          </a:xfrm>
          <a:prstGeom prst="rect">
            <a:avLst/>
          </a:prstGeom>
        </p:spPr>
      </p:pic>
      <p:sp>
        <p:nvSpPr>
          <p:cNvPr id="5" name="TextBox 4">
            <a:extLst>
              <a:ext uri="{FF2B5EF4-FFF2-40B4-BE49-F238E27FC236}">
                <a16:creationId xmlns:a16="http://schemas.microsoft.com/office/drawing/2014/main" id="{57FA4B2B-B064-4373-F8FC-7B68BFA5BE8C}"/>
              </a:ext>
            </a:extLst>
          </p:cNvPr>
          <p:cNvSpPr txBox="1"/>
          <p:nvPr/>
        </p:nvSpPr>
        <p:spPr>
          <a:xfrm>
            <a:off x="249104" y="5088366"/>
            <a:ext cx="10312323" cy="450123"/>
          </a:xfrm>
          <a:prstGeom prst="rect">
            <a:avLst/>
          </a:prstGeom>
          <a:noFill/>
        </p:spPr>
        <p:txBody>
          <a:bodyPr wrap="none" rtlCol="0">
            <a:spAutoFit/>
          </a:bodyPr>
          <a:lstStyle/>
          <a:p>
            <a:pPr algn="l"/>
            <a:r>
              <a:rPr lang="en-US" sz="2340" dirty="0">
                <a:solidFill>
                  <a:srgbClr val="C00000"/>
                </a:solidFill>
              </a:rPr>
              <a:t>Variance on entire population :                    vs          Variance of sample of population: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11EF35-1124-FB00-E4E1-3A3369E4E252}"/>
                  </a:ext>
                </a:extLst>
              </p:cNvPr>
              <p:cNvSpPr txBox="1"/>
              <p:nvPr/>
            </p:nvSpPr>
            <p:spPr>
              <a:xfrm>
                <a:off x="6381707" y="5685853"/>
                <a:ext cx="3623367" cy="9830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340" i="1" dirty="0">
                              <a:latin typeface="Cambria Math" panose="02040503050406030204" pitchFamily="18" charset="0"/>
                            </a:rPr>
                          </m:ctrlPr>
                        </m:funcPr>
                        <m:fName>
                          <m:r>
                            <m:rPr>
                              <m:sty m:val="p"/>
                            </m:rPr>
                            <a:rPr lang="en-US" sz="2340" dirty="0">
                              <a:latin typeface="Cambria Math" panose="02040503050406030204" pitchFamily="18" charset="0"/>
                            </a:rPr>
                            <m:t>Var</m:t>
                          </m:r>
                        </m:fName>
                        <m:e>
                          <m:d>
                            <m:dPr>
                              <m:ctrlPr>
                                <a:rPr lang="en-US" sz="2340" i="1" dirty="0">
                                  <a:latin typeface="Cambria Math" panose="02040503050406030204" pitchFamily="18" charset="0"/>
                                </a:rPr>
                              </m:ctrlPr>
                            </m:dPr>
                            <m:e>
                              <m:r>
                                <a:rPr lang="en-US" sz="2340" i="1" dirty="0">
                                  <a:latin typeface="Cambria Math" panose="02040503050406030204" pitchFamily="18" charset="0"/>
                                </a:rPr>
                                <m:t>𝑥</m:t>
                              </m:r>
                            </m:e>
                          </m:d>
                        </m:e>
                      </m:func>
                      <m:r>
                        <a:rPr lang="en-US" sz="2340" dirty="0">
                          <a:latin typeface="Cambria Math" panose="02040503050406030204" pitchFamily="18" charset="0"/>
                        </a:rPr>
                        <m:t>=</m:t>
                      </m:r>
                      <m:f>
                        <m:fPr>
                          <m:ctrlPr>
                            <a:rPr lang="en-US" sz="2340" i="1" dirty="0">
                              <a:latin typeface="Cambria Math" panose="02040503050406030204" pitchFamily="18" charset="0"/>
                            </a:rPr>
                          </m:ctrlPr>
                        </m:fPr>
                        <m:num>
                          <m:r>
                            <a:rPr lang="en-US" sz="2340" dirty="0">
                              <a:latin typeface="Cambria Math" panose="02040503050406030204" pitchFamily="18" charset="0"/>
                            </a:rPr>
                            <m:t>1</m:t>
                          </m:r>
                        </m:num>
                        <m:den>
                          <m:r>
                            <a:rPr lang="en-US" sz="2340" i="1" dirty="0">
                              <a:latin typeface="Cambria Math" panose="02040503050406030204" pitchFamily="18" charset="0"/>
                            </a:rPr>
                            <m:t>𝑛</m:t>
                          </m:r>
                          <m:r>
                            <a:rPr lang="en-US" sz="2340" dirty="0">
                              <a:latin typeface="Cambria Math" panose="02040503050406030204" pitchFamily="18" charset="0"/>
                            </a:rPr>
                            <m:t>−1</m:t>
                          </m:r>
                        </m:den>
                      </m:f>
                      <m:nary>
                        <m:naryPr>
                          <m:chr m:val="∑"/>
                          <m:limLoc m:val="undOvr"/>
                          <m:grow m:val="on"/>
                          <m:ctrlPr>
                            <a:rPr lang="en-US" sz="2340" i="1" dirty="0">
                              <a:latin typeface="Cambria Math" panose="02040503050406030204" pitchFamily="18" charset="0"/>
                            </a:rPr>
                          </m:ctrlPr>
                        </m:naryPr>
                        <m:sub>
                          <m:r>
                            <a:rPr lang="en-US" sz="2340" i="1" dirty="0">
                              <a:latin typeface="Cambria Math" panose="02040503050406030204" pitchFamily="18" charset="0"/>
                            </a:rPr>
                            <m:t>𝑖</m:t>
                          </m:r>
                          <m:r>
                            <a:rPr lang="en-US" sz="2340" dirty="0">
                              <a:latin typeface="Cambria Math" panose="02040503050406030204" pitchFamily="18" charset="0"/>
                            </a:rPr>
                            <m:t>=1</m:t>
                          </m:r>
                        </m:sub>
                        <m:sup>
                          <m:r>
                            <a:rPr lang="en-US" sz="2340" i="1" dirty="0">
                              <a:latin typeface="Cambria Math" panose="02040503050406030204" pitchFamily="18" charset="0"/>
                            </a:rPr>
                            <m:t>𝑛</m:t>
                          </m:r>
                        </m:sup>
                        <m:e>
                          <m:sSup>
                            <m:sSupPr>
                              <m:ctrlPr>
                                <a:rPr lang="en-US" sz="2340" i="1" dirty="0">
                                  <a:latin typeface="Cambria Math" panose="02040503050406030204" pitchFamily="18" charset="0"/>
                                </a:rPr>
                              </m:ctrlPr>
                            </m:sSupPr>
                            <m:e>
                              <m:d>
                                <m:dPr>
                                  <m:ctrlPr>
                                    <a:rPr lang="en-US" sz="2340" i="1" dirty="0">
                                      <a:latin typeface="Cambria Math" panose="02040503050406030204" pitchFamily="18" charset="0"/>
                                    </a:rPr>
                                  </m:ctrlPr>
                                </m:dPr>
                                <m:e>
                                  <m:sSub>
                                    <m:sSubPr>
                                      <m:ctrlPr>
                                        <a:rPr lang="en-US" sz="2340" i="1" dirty="0">
                                          <a:latin typeface="Cambria Math" panose="02040503050406030204" pitchFamily="18" charset="0"/>
                                        </a:rPr>
                                      </m:ctrlPr>
                                    </m:sSubPr>
                                    <m:e>
                                      <m:r>
                                        <a:rPr lang="en-US" sz="2340" i="1" dirty="0">
                                          <a:latin typeface="Cambria Math" panose="02040503050406030204" pitchFamily="18" charset="0"/>
                                        </a:rPr>
                                        <m:t>𝑥</m:t>
                                      </m:r>
                                    </m:e>
                                    <m:sub>
                                      <m:r>
                                        <a:rPr lang="en-US" sz="2340" i="1" dirty="0">
                                          <a:latin typeface="Cambria Math" panose="02040503050406030204" pitchFamily="18" charset="0"/>
                                        </a:rPr>
                                        <m:t>𝑖</m:t>
                                      </m:r>
                                    </m:sub>
                                  </m:sSub>
                                  <m:r>
                                    <a:rPr lang="en-US" sz="2340" dirty="0">
                                      <a:latin typeface="Cambria Math" panose="02040503050406030204" pitchFamily="18" charset="0"/>
                                    </a:rPr>
                                    <m:t>−</m:t>
                                  </m:r>
                                  <m:acc>
                                    <m:accPr>
                                      <m:chr m:val="̅"/>
                                      <m:ctrlPr>
                                        <a:rPr lang="en-US" sz="2340" i="1" dirty="0">
                                          <a:latin typeface="Cambria Math" panose="02040503050406030204" pitchFamily="18" charset="0"/>
                                        </a:rPr>
                                      </m:ctrlPr>
                                    </m:accPr>
                                    <m:e>
                                      <m:r>
                                        <a:rPr lang="en-US" sz="2340" i="1" dirty="0">
                                          <a:latin typeface="Cambria Math" panose="02040503050406030204" pitchFamily="18" charset="0"/>
                                        </a:rPr>
                                        <m:t>𝑥</m:t>
                                      </m:r>
                                    </m:e>
                                  </m:acc>
                                </m:e>
                              </m:d>
                            </m:e>
                            <m:sup>
                              <m:r>
                                <a:rPr lang="en-US" sz="2340" dirty="0">
                                  <a:latin typeface="Cambria Math" panose="02040503050406030204" pitchFamily="18" charset="0"/>
                                </a:rPr>
                                <m:t>2</m:t>
                              </m:r>
                            </m:sup>
                          </m:sSup>
                        </m:e>
                      </m:nary>
                    </m:oMath>
                  </m:oMathPara>
                </a14:m>
                <a:endParaRPr lang="en-US" sz="2340" dirty="0"/>
              </a:p>
            </p:txBody>
          </p:sp>
        </mc:Choice>
        <mc:Fallback xmlns="">
          <p:sp>
            <p:nvSpPr>
              <p:cNvPr id="6" name="TextBox 5">
                <a:extLst>
                  <a:ext uri="{FF2B5EF4-FFF2-40B4-BE49-F238E27FC236}">
                    <a16:creationId xmlns:a16="http://schemas.microsoft.com/office/drawing/2014/main" id="{A911EF35-1124-FB00-E4E1-3A3369E4E252}"/>
                  </a:ext>
                </a:extLst>
              </p:cNvPr>
              <p:cNvSpPr txBox="1">
                <a:spLocks noRot="1" noChangeAspect="1" noMove="1" noResize="1" noEditPoints="1" noAdjustHandles="1" noChangeArrowheads="1" noChangeShapeType="1" noTextEdit="1"/>
              </p:cNvSpPr>
              <p:nvPr/>
            </p:nvSpPr>
            <p:spPr>
              <a:xfrm>
                <a:off x="6381707" y="5685853"/>
                <a:ext cx="3623367" cy="983019"/>
              </a:xfrm>
              <a:prstGeom prst="rect">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E1207DA-FA48-BFEB-9616-C2AEB6FDE836}"/>
              </a:ext>
            </a:extLst>
          </p:cNvPr>
          <p:cNvSpPr txBox="1"/>
          <p:nvPr/>
        </p:nvSpPr>
        <p:spPr>
          <a:xfrm>
            <a:off x="7673613" y="6959401"/>
            <a:ext cx="4213587" cy="270074"/>
          </a:xfrm>
          <a:prstGeom prst="rect">
            <a:avLst/>
          </a:prstGeom>
          <a:noFill/>
        </p:spPr>
        <p:txBody>
          <a:bodyPr wrap="square">
            <a:spAutoFit/>
          </a:bodyPr>
          <a:lstStyle/>
          <a:p>
            <a:r>
              <a:rPr lang="en-US" sz="1170" dirty="0">
                <a:hlinkClick r:id="rId6"/>
              </a:rPr>
              <a:t>https://en.wikipedia.org/wiki/Bessel's_correction#Source_of_bias</a:t>
            </a:r>
            <a:r>
              <a:rPr lang="en-US" sz="1170" dirty="0"/>
              <a:t> </a:t>
            </a:r>
          </a:p>
        </p:txBody>
      </p:sp>
      <p:cxnSp>
        <p:nvCxnSpPr>
          <p:cNvPr id="10" name="Straight Arrow Connector 9">
            <a:extLst>
              <a:ext uri="{FF2B5EF4-FFF2-40B4-BE49-F238E27FC236}">
                <a16:creationId xmlns:a16="http://schemas.microsoft.com/office/drawing/2014/main" id="{93B9F233-DF33-4F4C-2688-22CFBEB8A2C4}"/>
              </a:ext>
            </a:extLst>
          </p:cNvPr>
          <p:cNvCxnSpPr>
            <a:stCxn id="4" idx="3"/>
          </p:cNvCxnSpPr>
          <p:nvPr/>
        </p:nvCxnSpPr>
        <p:spPr>
          <a:xfrm>
            <a:off x="3951189" y="6259562"/>
            <a:ext cx="2162228" cy="1469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D65C12-8F48-F81D-AF1B-426089C38E81}"/>
                  </a:ext>
                </a:extLst>
              </p:cNvPr>
              <p:cNvSpPr txBox="1"/>
              <p:nvPr/>
            </p:nvSpPr>
            <p:spPr>
              <a:xfrm>
                <a:off x="4839790" y="6388393"/>
                <a:ext cx="642114" cy="51395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950" i="1" dirty="0">
                              <a:solidFill>
                                <a:schemeClr val="tx2">
                                  <a:lumMod val="50000"/>
                                </a:schemeClr>
                              </a:solidFill>
                              <a:latin typeface="Cambria Math" panose="02040503050406030204" pitchFamily="18" charset="0"/>
                            </a:rPr>
                          </m:ctrlPr>
                        </m:fPr>
                        <m:num>
                          <m:r>
                            <a:rPr lang="en-US" sz="1950" i="1" dirty="0">
                              <a:solidFill>
                                <a:schemeClr val="tx2">
                                  <a:lumMod val="50000"/>
                                </a:schemeClr>
                              </a:solidFill>
                              <a:latin typeface="Cambria Math" panose="02040503050406030204" pitchFamily="18" charset="0"/>
                            </a:rPr>
                            <m:t>𝑛</m:t>
                          </m:r>
                        </m:num>
                        <m:den>
                          <m:r>
                            <a:rPr lang="en-US" sz="1950" i="1" dirty="0">
                              <a:solidFill>
                                <a:schemeClr val="tx2">
                                  <a:lumMod val="50000"/>
                                </a:schemeClr>
                              </a:solidFill>
                              <a:latin typeface="Cambria Math" panose="02040503050406030204" pitchFamily="18" charset="0"/>
                            </a:rPr>
                            <m:t>𝑛</m:t>
                          </m:r>
                          <m:r>
                            <a:rPr lang="en-US" sz="1950" dirty="0">
                              <a:solidFill>
                                <a:schemeClr val="tx2">
                                  <a:lumMod val="50000"/>
                                </a:schemeClr>
                              </a:solidFill>
                              <a:latin typeface="Cambria Math" panose="02040503050406030204" pitchFamily="18" charset="0"/>
                            </a:rPr>
                            <m:t>−1</m:t>
                          </m:r>
                        </m:den>
                      </m:f>
                    </m:oMath>
                  </m:oMathPara>
                </a14:m>
                <a:endParaRPr lang="en-US" sz="1950" dirty="0">
                  <a:solidFill>
                    <a:schemeClr val="tx2">
                      <a:lumMod val="50000"/>
                    </a:schemeClr>
                  </a:solidFill>
                </a:endParaRPr>
              </a:p>
            </p:txBody>
          </p:sp>
        </mc:Choice>
        <mc:Fallback xmlns="">
          <p:sp>
            <p:nvSpPr>
              <p:cNvPr id="11" name="TextBox 10">
                <a:extLst>
                  <a:ext uri="{FF2B5EF4-FFF2-40B4-BE49-F238E27FC236}">
                    <a16:creationId xmlns:a16="http://schemas.microsoft.com/office/drawing/2014/main" id="{0FD65C12-8F48-F81D-AF1B-426089C38E81}"/>
                  </a:ext>
                </a:extLst>
              </p:cNvPr>
              <p:cNvSpPr txBox="1">
                <a:spLocks noRot="1" noChangeAspect="1" noMove="1" noResize="1" noEditPoints="1" noAdjustHandles="1" noChangeArrowheads="1" noChangeShapeType="1" noTextEdit="1"/>
              </p:cNvSpPr>
              <p:nvPr/>
            </p:nvSpPr>
            <p:spPr>
              <a:xfrm>
                <a:off x="4839790" y="6388393"/>
                <a:ext cx="642114" cy="513954"/>
              </a:xfrm>
              <a:prstGeom prst="rect">
                <a:avLst/>
              </a:prstGeom>
              <a:blipFill>
                <a:blip r:embed="rId7"/>
                <a:stretch>
                  <a:fillRect/>
                </a:stretch>
              </a:blipFill>
            </p:spPr>
            <p:txBody>
              <a:bodyPr/>
              <a:lstStyle/>
              <a:p>
                <a:r>
                  <a:rPr lang="en-US">
                    <a:noFill/>
                  </a:rPr>
                  <a:t> </a:t>
                </a:r>
              </a:p>
            </p:txBody>
          </p:sp>
        </mc:Fallback>
      </mc:AlternateContent>
      <p:sp>
        <p:nvSpPr>
          <p:cNvPr id="12" name="Multiplication Sign 11">
            <a:extLst>
              <a:ext uri="{FF2B5EF4-FFF2-40B4-BE49-F238E27FC236}">
                <a16:creationId xmlns:a16="http://schemas.microsoft.com/office/drawing/2014/main" id="{80A24D20-71AB-A161-E31B-51A30107FC5A}"/>
              </a:ext>
            </a:extLst>
          </p:cNvPr>
          <p:cNvSpPr/>
          <p:nvPr/>
        </p:nvSpPr>
        <p:spPr>
          <a:xfrm>
            <a:off x="4438105" y="6210650"/>
            <a:ext cx="323306" cy="928750"/>
          </a:xfrm>
          <a:prstGeom prst="mathMultiply">
            <a:avLst/>
          </a:prstGeom>
          <a:solidFill>
            <a:schemeClr val="tx2"/>
          </a:solidFill>
          <a:ln>
            <a:solidFill>
              <a:schemeClr val="tx2"/>
            </a:solidFill>
          </a:ln>
        </p:spPr>
        <p:txBody>
          <a:bodyPr wrap="square" rtlCol="0" anchor="ctr">
            <a:spAutoFit/>
          </a:bodyPr>
          <a:lstStyle/>
          <a:p>
            <a:pPr algn="ctr"/>
            <a:endParaRPr lang="en-US" sz="273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DC7D484-7DB1-8474-BFA3-ED4F086CE57F}"/>
                  </a:ext>
                </a:extLst>
              </p:cNvPr>
              <p:cNvSpPr txBox="1"/>
              <p:nvPr/>
            </p:nvSpPr>
            <p:spPr>
              <a:xfrm>
                <a:off x="873303" y="380146"/>
                <a:ext cx="6799810" cy="523220"/>
              </a:xfrm>
              <a:prstGeom prst="rect">
                <a:avLst/>
              </a:prstGeom>
              <a:noFill/>
            </p:spPr>
            <p:txBody>
              <a:bodyPr wrap="none" rtlCol="0">
                <a:spAutoFit/>
              </a:bodyPr>
              <a:lstStyle/>
              <a:p>
                <a14:m>
                  <m:oMath xmlns:m="http://schemas.openxmlformats.org/officeDocument/2006/math">
                    <m:acc>
                      <m:accPr>
                        <m:chr m:val="̅"/>
                        <m:ctrlPr>
                          <a:rPr lang="en-US" sz="2800" i="1" dirty="0" smtClean="0">
                            <a:solidFill>
                              <a:srgbClr val="7030A0"/>
                            </a:solidFill>
                            <a:latin typeface="Cambria Math" panose="02040503050406030204" pitchFamily="18" charset="0"/>
                          </a:rPr>
                        </m:ctrlPr>
                      </m:accPr>
                      <m:e>
                        <m:r>
                          <a:rPr lang="en-US" sz="2800" i="1" dirty="0">
                            <a:solidFill>
                              <a:srgbClr val="7030A0"/>
                            </a:solidFill>
                            <a:latin typeface="Cambria Math" panose="02040503050406030204" pitchFamily="18" charset="0"/>
                          </a:rPr>
                          <m:t>𝜇</m:t>
                        </m:r>
                      </m:e>
                    </m:acc>
                  </m:oMath>
                </a14:m>
                <a:r>
                  <a:rPr lang="en-US" sz="2800" dirty="0">
                    <a:solidFill>
                      <a:srgbClr val="7030A0"/>
                    </a:solidFill>
                  </a:rPr>
                  <a:t>  = population mean,         </a:t>
                </a:r>
                <a14:m>
                  <m:oMath xmlns:m="http://schemas.openxmlformats.org/officeDocument/2006/math">
                    <m:acc>
                      <m:accPr>
                        <m:chr m:val="̅"/>
                        <m:ctrlPr>
                          <a:rPr lang="en-US" sz="2800" i="1" dirty="0" smtClean="0">
                            <a:solidFill>
                              <a:srgbClr val="7030A0"/>
                            </a:solidFill>
                            <a:latin typeface="Cambria Math" panose="02040503050406030204" pitchFamily="18" charset="0"/>
                          </a:rPr>
                        </m:ctrlPr>
                      </m:accPr>
                      <m:e>
                        <m:r>
                          <a:rPr lang="en-US" sz="2800" i="1" dirty="0">
                            <a:solidFill>
                              <a:srgbClr val="7030A0"/>
                            </a:solidFill>
                            <a:latin typeface="Cambria Math" panose="02040503050406030204" pitchFamily="18" charset="0"/>
                          </a:rPr>
                          <m:t>𝑥</m:t>
                        </m:r>
                      </m:e>
                    </m:acc>
                  </m:oMath>
                </a14:m>
                <a:r>
                  <a:rPr lang="en-US" sz="2800" dirty="0">
                    <a:solidFill>
                      <a:srgbClr val="7030A0"/>
                    </a:solidFill>
                  </a:rPr>
                  <a:t>  = sample mean </a:t>
                </a:r>
              </a:p>
            </p:txBody>
          </p:sp>
        </mc:Choice>
        <mc:Fallback xmlns="">
          <p:sp>
            <p:nvSpPr>
              <p:cNvPr id="7" name="TextBox 6">
                <a:extLst>
                  <a:ext uri="{FF2B5EF4-FFF2-40B4-BE49-F238E27FC236}">
                    <a16:creationId xmlns:a16="http://schemas.microsoft.com/office/drawing/2014/main" id="{FDC7D484-7DB1-8474-BFA3-ED4F086CE57F}"/>
                  </a:ext>
                </a:extLst>
              </p:cNvPr>
              <p:cNvSpPr txBox="1">
                <a:spLocks noRot="1" noChangeAspect="1" noMove="1" noResize="1" noEditPoints="1" noAdjustHandles="1" noChangeArrowheads="1" noChangeShapeType="1" noTextEdit="1"/>
              </p:cNvSpPr>
              <p:nvPr/>
            </p:nvSpPr>
            <p:spPr>
              <a:xfrm>
                <a:off x="873303" y="380146"/>
                <a:ext cx="6799810" cy="523220"/>
              </a:xfrm>
              <a:prstGeom prst="rect">
                <a:avLst/>
              </a:prstGeom>
              <a:blipFill>
                <a:blip r:embed="rId8"/>
                <a:stretch>
                  <a:fillRect t="-10465" r="-896" b="-32558"/>
                </a:stretch>
              </a:blipFill>
            </p:spPr>
            <p:txBody>
              <a:bodyPr/>
              <a:lstStyle/>
              <a:p>
                <a:r>
                  <a:rPr lang="en-US">
                    <a:noFill/>
                  </a:rPr>
                  <a:t> </a:t>
                </a:r>
              </a:p>
            </p:txBody>
          </p:sp>
        </mc:Fallback>
      </mc:AlternateContent>
    </p:spTree>
    <p:extLst>
      <p:ext uri="{BB962C8B-B14F-4D97-AF65-F5344CB8AC3E}">
        <p14:creationId xmlns:p14="http://schemas.microsoft.com/office/powerpoint/2010/main" val="3173708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9337C-3FE4-3C58-FBC4-639A4C70D2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0BF7B9-FC53-CC29-274C-E89D16EA09DE}"/>
              </a:ext>
            </a:extLst>
          </p:cNvPr>
          <p:cNvPicPr>
            <a:picLocks noChangeAspect="1"/>
          </p:cNvPicPr>
          <p:nvPr/>
        </p:nvPicPr>
        <p:blipFill>
          <a:blip r:embed="rId2"/>
          <a:stretch>
            <a:fillRect/>
          </a:stretch>
        </p:blipFill>
        <p:spPr>
          <a:xfrm>
            <a:off x="83122" y="626507"/>
            <a:ext cx="6175772" cy="6602968"/>
          </a:xfrm>
          <a:prstGeom prst="rect">
            <a:avLst/>
          </a:prstGeom>
        </p:spPr>
      </p:pic>
      <p:cxnSp>
        <p:nvCxnSpPr>
          <p:cNvPr id="7" name="Straight Connector 6">
            <a:extLst>
              <a:ext uri="{FF2B5EF4-FFF2-40B4-BE49-F238E27FC236}">
                <a16:creationId xmlns:a16="http://schemas.microsoft.com/office/drawing/2014/main" id="{85DE4B20-C8EE-7540-C9F0-FD1C0755FFEC}"/>
              </a:ext>
            </a:extLst>
          </p:cNvPr>
          <p:cNvCxnSpPr/>
          <p:nvPr/>
        </p:nvCxnSpPr>
        <p:spPr>
          <a:xfrm>
            <a:off x="6113417" y="542925"/>
            <a:ext cx="0" cy="668655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8DF149D-1195-DB42-CD1B-0BC8295C681F}"/>
              </a:ext>
            </a:extLst>
          </p:cNvPr>
          <p:cNvGrpSpPr/>
          <p:nvPr/>
        </p:nvGrpSpPr>
        <p:grpSpPr>
          <a:xfrm>
            <a:off x="6799216" y="2125710"/>
            <a:ext cx="4470763" cy="2790764"/>
            <a:chOff x="7074039" y="276888"/>
            <a:chExt cx="4585398" cy="2862322"/>
          </a:xfrm>
        </p:grpSpPr>
        <p:sp>
          <p:nvSpPr>
            <p:cNvPr id="5" name="TextBox 4">
              <a:extLst>
                <a:ext uri="{FF2B5EF4-FFF2-40B4-BE49-F238E27FC236}">
                  <a16:creationId xmlns:a16="http://schemas.microsoft.com/office/drawing/2014/main" id="{C3C1F160-43B0-E4B4-7609-1E23B605C2FD}"/>
                </a:ext>
              </a:extLst>
            </p:cNvPr>
            <p:cNvSpPr txBox="1"/>
            <p:nvPr/>
          </p:nvSpPr>
          <p:spPr>
            <a:xfrm>
              <a:off x="7074039" y="276888"/>
              <a:ext cx="4585398" cy="2862322"/>
            </a:xfrm>
            <a:prstGeom prst="rect">
              <a:avLst/>
            </a:prstGeom>
            <a:noFill/>
          </p:spPr>
          <p:txBody>
            <a:bodyPr wrap="square">
              <a:spAutoFit/>
            </a:bodyPr>
            <a:lstStyle/>
            <a:p>
              <a:r>
                <a:rPr lang="en-US" sz="1755" dirty="0"/>
                <a:t>One can understand Bessel's correction as the </a:t>
              </a:r>
              <a:r>
                <a:rPr lang="en-US" sz="1755" dirty="0">
                  <a:hlinkClick r:id="rId3" tooltip="Degrees of freedom (statistics)"/>
                </a:rPr>
                <a:t>degrees of freedom</a:t>
              </a:r>
              <a:r>
                <a:rPr lang="en-US" sz="1755" dirty="0"/>
                <a:t> in the </a:t>
              </a:r>
              <a:r>
                <a:rPr lang="en-US" sz="1755" dirty="0">
                  <a:hlinkClick r:id="rId4" tooltip="Errors and residuals in statistics"/>
                </a:rPr>
                <a:t>residuals</a:t>
              </a:r>
              <a:r>
                <a:rPr lang="en-US" sz="1755" dirty="0"/>
                <a:t> vector (residuals, not errors, because the population mean is unknown):</a:t>
              </a:r>
            </a:p>
            <a:p>
              <a:endParaRPr lang="en-US" sz="1755" dirty="0"/>
            </a:p>
            <a:p>
              <a:endParaRPr lang="en-US" sz="1755" dirty="0"/>
            </a:p>
            <a:p>
              <a:endParaRPr lang="en-US" sz="1755" dirty="0"/>
            </a:p>
            <a:p>
              <a:r>
                <a:rPr lang="en-US" sz="1755" dirty="0"/>
                <a:t>While there are </a:t>
              </a:r>
              <a:r>
                <a:rPr lang="en-US" sz="1755" i="1" dirty="0"/>
                <a:t>n</a:t>
              </a:r>
              <a:r>
                <a:rPr lang="en-US" sz="1755" dirty="0"/>
                <a:t> independent observations in the sample, there are only </a:t>
              </a:r>
              <a:r>
                <a:rPr lang="en-US" sz="1755" i="1" dirty="0"/>
                <a:t>n</a:t>
              </a:r>
              <a:r>
                <a:rPr lang="en-US" sz="1755" dirty="0"/>
                <a:t> − 1 independent residuals, as they sum to 0 </a:t>
              </a:r>
            </a:p>
          </p:txBody>
        </p:sp>
        <p:pic>
          <p:nvPicPr>
            <p:cNvPr id="11" name="Graphic 10">
              <a:extLst>
                <a:ext uri="{FF2B5EF4-FFF2-40B4-BE49-F238E27FC236}">
                  <a16:creationId xmlns:a16="http://schemas.microsoft.com/office/drawing/2014/main" id="{ECC9E098-E6C1-7E0A-40E7-0BFFEC1CB1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7472" y="1619288"/>
              <a:ext cx="2818504" cy="365760"/>
            </a:xfrm>
            <a:prstGeom prst="rect">
              <a:avLst/>
            </a:prstGeom>
          </p:spPr>
        </p:pic>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7FD960-7263-2B5E-CB80-A45985321AE4}"/>
                  </a:ext>
                </a:extLst>
              </p:cNvPr>
              <p:cNvSpPr txBox="1"/>
              <p:nvPr/>
            </p:nvSpPr>
            <p:spPr>
              <a:xfrm>
                <a:off x="6910752" y="824615"/>
                <a:ext cx="3623367" cy="983019"/>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340" i="1" dirty="0">
                              <a:latin typeface="Cambria Math" panose="02040503050406030204" pitchFamily="18" charset="0"/>
                            </a:rPr>
                          </m:ctrlPr>
                        </m:funcPr>
                        <m:fName>
                          <m:r>
                            <m:rPr>
                              <m:sty m:val="p"/>
                            </m:rPr>
                            <a:rPr lang="en-US" sz="2340" dirty="0">
                              <a:latin typeface="Cambria Math" panose="02040503050406030204" pitchFamily="18" charset="0"/>
                            </a:rPr>
                            <m:t>Var</m:t>
                          </m:r>
                        </m:fName>
                        <m:e>
                          <m:d>
                            <m:dPr>
                              <m:ctrlPr>
                                <a:rPr lang="en-US" sz="2340" i="1" dirty="0">
                                  <a:latin typeface="Cambria Math" panose="02040503050406030204" pitchFamily="18" charset="0"/>
                                </a:rPr>
                              </m:ctrlPr>
                            </m:dPr>
                            <m:e>
                              <m:r>
                                <a:rPr lang="en-US" sz="2340" i="1" dirty="0">
                                  <a:latin typeface="Cambria Math" panose="02040503050406030204" pitchFamily="18" charset="0"/>
                                </a:rPr>
                                <m:t>𝑥</m:t>
                              </m:r>
                            </m:e>
                          </m:d>
                        </m:e>
                      </m:func>
                      <m:r>
                        <a:rPr lang="en-US" sz="2340" dirty="0">
                          <a:latin typeface="Cambria Math" panose="02040503050406030204" pitchFamily="18" charset="0"/>
                        </a:rPr>
                        <m:t>=</m:t>
                      </m:r>
                      <m:f>
                        <m:fPr>
                          <m:ctrlPr>
                            <a:rPr lang="en-US" sz="2340" i="1" dirty="0">
                              <a:latin typeface="Cambria Math" panose="02040503050406030204" pitchFamily="18" charset="0"/>
                            </a:rPr>
                          </m:ctrlPr>
                        </m:fPr>
                        <m:num>
                          <m:r>
                            <a:rPr lang="en-US" sz="2340" dirty="0">
                              <a:latin typeface="Cambria Math" panose="02040503050406030204" pitchFamily="18" charset="0"/>
                            </a:rPr>
                            <m:t>1</m:t>
                          </m:r>
                        </m:num>
                        <m:den>
                          <m:r>
                            <a:rPr lang="en-US" sz="2340" i="1" dirty="0">
                              <a:latin typeface="Cambria Math" panose="02040503050406030204" pitchFamily="18" charset="0"/>
                            </a:rPr>
                            <m:t>𝑛</m:t>
                          </m:r>
                          <m:r>
                            <a:rPr lang="en-US" sz="2340" dirty="0">
                              <a:latin typeface="Cambria Math" panose="02040503050406030204" pitchFamily="18" charset="0"/>
                            </a:rPr>
                            <m:t>−1</m:t>
                          </m:r>
                        </m:den>
                      </m:f>
                      <m:nary>
                        <m:naryPr>
                          <m:chr m:val="∑"/>
                          <m:limLoc m:val="undOvr"/>
                          <m:grow m:val="on"/>
                          <m:ctrlPr>
                            <a:rPr lang="en-US" sz="2340" i="1" dirty="0">
                              <a:latin typeface="Cambria Math" panose="02040503050406030204" pitchFamily="18" charset="0"/>
                            </a:rPr>
                          </m:ctrlPr>
                        </m:naryPr>
                        <m:sub>
                          <m:r>
                            <a:rPr lang="en-US" sz="2340" i="1" dirty="0">
                              <a:latin typeface="Cambria Math" panose="02040503050406030204" pitchFamily="18" charset="0"/>
                            </a:rPr>
                            <m:t>𝑖</m:t>
                          </m:r>
                          <m:r>
                            <a:rPr lang="en-US" sz="2340" dirty="0">
                              <a:latin typeface="Cambria Math" panose="02040503050406030204" pitchFamily="18" charset="0"/>
                            </a:rPr>
                            <m:t>=1</m:t>
                          </m:r>
                        </m:sub>
                        <m:sup>
                          <m:r>
                            <a:rPr lang="en-US" sz="2340" i="1" dirty="0">
                              <a:latin typeface="Cambria Math" panose="02040503050406030204" pitchFamily="18" charset="0"/>
                            </a:rPr>
                            <m:t>𝑛</m:t>
                          </m:r>
                        </m:sup>
                        <m:e>
                          <m:sSup>
                            <m:sSupPr>
                              <m:ctrlPr>
                                <a:rPr lang="en-US" sz="2340" i="1" dirty="0">
                                  <a:latin typeface="Cambria Math" panose="02040503050406030204" pitchFamily="18" charset="0"/>
                                </a:rPr>
                              </m:ctrlPr>
                            </m:sSupPr>
                            <m:e>
                              <m:d>
                                <m:dPr>
                                  <m:ctrlPr>
                                    <a:rPr lang="en-US" sz="2340" i="1" dirty="0">
                                      <a:latin typeface="Cambria Math" panose="02040503050406030204" pitchFamily="18" charset="0"/>
                                    </a:rPr>
                                  </m:ctrlPr>
                                </m:dPr>
                                <m:e>
                                  <m:sSub>
                                    <m:sSubPr>
                                      <m:ctrlPr>
                                        <a:rPr lang="en-US" sz="2340" i="1" dirty="0">
                                          <a:latin typeface="Cambria Math" panose="02040503050406030204" pitchFamily="18" charset="0"/>
                                        </a:rPr>
                                      </m:ctrlPr>
                                    </m:sSubPr>
                                    <m:e>
                                      <m:r>
                                        <a:rPr lang="en-US" sz="2340" i="1" dirty="0">
                                          <a:latin typeface="Cambria Math" panose="02040503050406030204" pitchFamily="18" charset="0"/>
                                        </a:rPr>
                                        <m:t>𝑥</m:t>
                                      </m:r>
                                    </m:e>
                                    <m:sub>
                                      <m:r>
                                        <a:rPr lang="en-US" sz="2340" i="1" dirty="0">
                                          <a:latin typeface="Cambria Math" panose="02040503050406030204" pitchFamily="18" charset="0"/>
                                        </a:rPr>
                                        <m:t>𝑖</m:t>
                                      </m:r>
                                    </m:sub>
                                  </m:sSub>
                                  <m:r>
                                    <a:rPr lang="en-US" sz="2340" dirty="0">
                                      <a:latin typeface="Cambria Math" panose="02040503050406030204" pitchFamily="18" charset="0"/>
                                    </a:rPr>
                                    <m:t>−</m:t>
                                  </m:r>
                                  <m:acc>
                                    <m:accPr>
                                      <m:chr m:val="̅"/>
                                      <m:ctrlPr>
                                        <a:rPr lang="en-US" sz="2340" i="1" dirty="0">
                                          <a:latin typeface="Cambria Math" panose="02040503050406030204" pitchFamily="18" charset="0"/>
                                        </a:rPr>
                                      </m:ctrlPr>
                                    </m:accPr>
                                    <m:e>
                                      <m:r>
                                        <a:rPr lang="en-US" sz="2340" i="1" dirty="0">
                                          <a:latin typeface="Cambria Math" panose="02040503050406030204" pitchFamily="18" charset="0"/>
                                        </a:rPr>
                                        <m:t>𝑥</m:t>
                                      </m:r>
                                    </m:e>
                                  </m:acc>
                                </m:e>
                              </m:d>
                            </m:e>
                            <m:sup>
                              <m:r>
                                <a:rPr lang="en-US" sz="2340" dirty="0">
                                  <a:latin typeface="Cambria Math" panose="02040503050406030204" pitchFamily="18" charset="0"/>
                                </a:rPr>
                                <m:t>2</m:t>
                              </m:r>
                            </m:sup>
                          </m:sSup>
                        </m:e>
                      </m:nary>
                    </m:oMath>
                  </m:oMathPara>
                </a14:m>
                <a:endParaRPr lang="en-US" sz="2340" dirty="0"/>
              </a:p>
            </p:txBody>
          </p:sp>
        </mc:Choice>
        <mc:Fallback xmlns="">
          <p:sp>
            <p:nvSpPr>
              <p:cNvPr id="13" name="TextBox 12">
                <a:extLst>
                  <a:ext uri="{FF2B5EF4-FFF2-40B4-BE49-F238E27FC236}">
                    <a16:creationId xmlns:a16="http://schemas.microsoft.com/office/drawing/2014/main" id="{A97FD960-7263-2B5E-CB80-A45985321AE4}"/>
                  </a:ext>
                </a:extLst>
              </p:cNvPr>
              <p:cNvSpPr txBox="1">
                <a:spLocks noRot="1" noChangeAspect="1" noMove="1" noResize="1" noEditPoints="1" noAdjustHandles="1" noChangeArrowheads="1" noChangeShapeType="1" noTextEdit="1"/>
              </p:cNvSpPr>
              <p:nvPr/>
            </p:nvSpPr>
            <p:spPr>
              <a:xfrm>
                <a:off x="6910752" y="824615"/>
                <a:ext cx="3623367" cy="983019"/>
              </a:xfrm>
              <a:prstGeom prst="rect">
                <a:avLst/>
              </a:prstGeom>
              <a:blipFill>
                <a:blip r:embed="rId7"/>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4B8F323-0488-D354-85C6-58F8762D5D38}"/>
              </a:ext>
            </a:extLst>
          </p:cNvPr>
          <p:cNvSpPr txBox="1"/>
          <p:nvPr/>
        </p:nvSpPr>
        <p:spPr>
          <a:xfrm>
            <a:off x="7673613" y="6959401"/>
            <a:ext cx="4213587" cy="270074"/>
          </a:xfrm>
          <a:prstGeom prst="rect">
            <a:avLst/>
          </a:prstGeom>
          <a:noFill/>
        </p:spPr>
        <p:txBody>
          <a:bodyPr wrap="square">
            <a:spAutoFit/>
          </a:bodyPr>
          <a:lstStyle/>
          <a:p>
            <a:r>
              <a:rPr lang="en-US" sz="1170" dirty="0">
                <a:hlinkClick r:id="rId8"/>
              </a:rPr>
              <a:t>https://en.wikipedia.org/wiki/Bessel's_correction#Source_of_bias</a:t>
            </a:r>
            <a:r>
              <a:rPr lang="en-US" sz="1170" dirty="0"/>
              <a:t> </a:t>
            </a:r>
          </a:p>
        </p:txBody>
      </p:sp>
      <p:sp>
        <p:nvSpPr>
          <p:cNvPr id="15" name="TextBox 14">
            <a:extLst>
              <a:ext uri="{FF2B5EF4-FFF2-40B4-BE49-F238E27FC236}">
                <a16:creationId xmlns:a16="http://schemas.microsoft.com/office/drawing/2014/main" id="{EF8A08D6-2A56-7B51-29FE-0C584335974C}"/>
              </a:ext>
            </a:extLst>
          </p:cNvPr>
          <p:cNvSpPr txBox="1"/>
          <p:nvPr/>
        </p:nvSpPr>
        <p:spPr>
          <a:xfrm>
            <a:off x="6633456" y="5109804"/>
            <a:ext cx="4470757" cy="810222"/>
          </a:xfrm>
          <a:prstGeom prst="rect">
            <a:avLst/>
          </a:prstGeom>
          <a:noFill/>
        </p:spPr>
        <p:txBody>
          <a:bodyPr wrap="square" rtlCol="0">
            <a:spAutoFit/>
          </a:bodyPr>
          <a:lstStyle/>
          <a:p>
            <a:pPr algn="l"/>
            <a:r>
              <a:rPr lang="en-US" sz="2340" dirty="0">
                <a:solidFill>
                  <a:srgbClr val="C00000"/>
                </a:solidFill>
              </a:rPr>
              <a:t>For 1 data point: Variance does not make sense</a:t>
            </a:r>
          </a:p>
        </p:txBody>
      </p:sp>
    </p:spTree>
    <p:extLst>
      <p:ext uri="{BB962C8B-B14F-4D97-AF65-F5344CB8AC3E}">
        <p14:creationId xmlns:p14="http://schemas.microsoft.com/office/powerpoint/2010/main" val="2987320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155" y="199304"/>
            <a:ext cx="10031045" cy="7441589"/>
          </a:xfrm>
          <a:prstGeom prst="rect">
            <a:avLst/>
          </a:prstGeom>
          <a:noFill/>
        </p:spPr>
        <p:txBody>
          <a:bodyPr wrap="square" rtlCol="0">
            <a:spAutoFit/>
          </a:bodyPr>
          <a:lstStyle/>
          <a:p>
            <a:r>
              <a:rPr lang="en-US" sz="3627" b="1" dirty="0"/>
              <a:t>Dimensionality Reduction</a:t>
            </a:r>
            <a:r>
              <a:rPr lang="en-US" sz="3627" dirty="0"/>
              <a:t>:   </a:t>
            </a:r>
            <a:r>
              <a:rPr lang="en-US" sz="3627" dirty="0">
                <a:solidFill>
                  <a:srgbClr val="660066"/>
                </a:solidFill>
              </a:rPr>
              <a:t>Given dataset  D      </a:t>
            </a:r>
            <a:r>
              <a:rPr lang="en-US" sz="3627" b="1" dirty="0">
                <a:solidFill>
                  <a:srgbClr val="660066"/>
                </a:solidFill>
              </a:rPr>
              <a:t>R</a:t>
            </a:r>
            <a:r>
              <a:rPr lang="en-US" sz="3627" b="1" baseline="30000" dirty="0">
                <a:solidFill>
                  <a:srgbClr val="660066"/>
                </a:solidFill>
              </a:rPr>
              <a:t>N</a:t>
            </a:r>
          </a:p>
          <a:p>
            <a:endParaRPr lang="en-US" sz="2267" dirty="0"/>
          </a:p>
          <a:p>
            <a:r>
              <a:rPr lang="en-US" sz="3627" dirty="0">
                <a:solidFill>
                  <a:srgbClr val="800000"/>
                </a:solidFill>
              </a:rPr>
              <a:t>Want:  embedding   f:  D </a:t>
            </a:r>
            <a:r>
              <a:rPr lang="en-US" sz="3627" dirty="0">
                <a:solidFill>
                  <a:srgbClr val="800000"/>
                </a:solidFill>
                <a:sym typeface="Wingdings"/>
              </a:rPr>
              <a:t> </a:t>
            </a:r>
            <a:r>
              <a:rPr lang="en-US" sz="3627" b="1" dirty="0" err="1">
                <a:solidFill>
                  <a:srgbClr val="800000"/>
                </a:solidFill>
                <a:sym typeface="Wingdings"/>
              </a:rPr>
              <a:t>R</a:t>
            </a:r>
            <a:r>
              <a:rPr lang="en-US" sz="3627" b="1" baseline="30000" dirty="0" err="1">
                <a:solidFill>
                  <a:srgbClr val="800000"/>
                </a:solidFill>
                <a:sym typeface="Wingdings"/>
              </a:rPr>
              <a:t>n</a:t>
            </a:r>
            <a:r>
              <a:rPr lang="en-US" sz="3627" dirty="0">
                <a:solidFill>
                  <a:srgbClr val="800000"/>
                </a:solidFill>
                <a:sym typeface="Wingdings"/>
              </a:rPr>
              <a:t>  where n &lt;&lt; N</a:t>
            </a:r>
          </a:p>
          <a:p>
            <a:pPr>
              <a:lnSpc>
                <a:spcPct val="50000"/>
              </a:lnSpc>
            </a:pPr>
            <a:endParaRPr lang="en-US" sz="3627" dirty="0">
              <a:solidFill>
                <a:srgbClr val="800000"/>
              </a:solidFill>
              <a:sym typeface="Wingdings"/>
            </a:endParaRPr>
          </a:p>
          <a:p>
            <a:pPr lvl="2">
              <a:lnSpc>
                <a:spcPct val="50000"/>
              </a:lnSpc>
            </a:pPr>
            <a:r>
              <a:rPr lang="en-US" sz="3627" dirty="0">
                <a:solidFill>
                  <a:srgbClr val="800000"/>
                </a:solidFill>
                <a:sym typeface="Wingdings"/>
              </a:rPr>
              <a:t>which “preserves” the structure of the data.</a:t>
            </a:r>
          </a:p>
          <a:p>
            <a:endParaRPr lang="en-US" sz="2267" dirty="0"/>
          </a:p>
          <a:p>
            <a:r>
              <a:rPr lang="en-US" sz="3627" dirty="0"/>
              <a:t>Many reduction methods:</a:t>
            </a:r>
          </a:p>
          <a:p>
            <a:pPr>
              <a:lnSpc>
                <a:spcPct val="50000"/>
              </a:lnSpc>
            </a:pPr>
            <a:endParaRPr lang="en-US" sz="3627" dirty="0"/>
          </a:p>
          <a:p>
            <a:pPr algn="ctr"/>
            <a:r>
              <a:rPr lang="en-US" sz="3627" dirty="0"/>
              <a:t>f</a:t>
            </a:r>
            <a:r>
              <a:rPr lang="en-US" sz="3627" baseline="-25000" dirty="0"/>
              <a:t>1</a:t>
            </a:r>
            <a:r>
              <a:rPr lang="en-US" sz="3627" dirty="0"/>
              <a:t>:  D </a:t>
            </a:r>
            <a:r>
              <a:rPr lang="en-US" sz="3627" dirty="0">
                <a:sym typeface="Wingdings"/>
              </a:rPr>
              <a:t>  </a:t>
            </a:r>
            <a:r>
              <a:rPr lang="en-US" sz="3627" b="1" dirty="0">
                <a:sym typeface="Wingdings"/>
              </a:rPr>
              <a:t>R</a:t>
            </a:r>
            <a:r>
              <a:rPr lang="en-US" sz="3627" dirty="0">
                <a:sym typeface="Wingdings"/>
              </a:rPr>
              <a:t>,</a:t>
            </a:r>
            <a:r>
              <a:rPr lang="en-US" sz="3627" b="1" dirty="0">
                <a:sym typeface="Wingdings"/>
              </a:rPr>
              <a:t> </a:t>
            </a:r>
            <a:r>
              <a:rPr lang="en-US" sz="3627" dirty="0"/>
              <a:t>f</a:t>
            </a:r>
            <a:r>
              <a:rPr lang="en-US" sz="3627" baseline="-25000" dirty="0"/>
              <a:t>2</a:t>
            </a:r>
            <a:r>
              <a:rPr lang="en-US" sz="3627" dirty="0"/>
              <a:t>:  D </a:t>
            </a:r>
            <a:r>
              <a:rPr lang="en-US" sz="3627" dirty="0">
                <a:sym typeface="Wingdings"/>
              </a:rPr>
              <a:t>  </a:t>
            </a:r>
            <a:r>
              <a:rPr lang="en-US" sz="3627" b="1" dirty="0">
                <a:sym typeface="Wingdings"/>
              </a:rPr>
              <a:t>R</a:t>
            </a:r>
            <a:r>
              <a:rPr lang="en-US" sz="3627" dirty="0">
                <a:sym typeface="Wingdings"/>
              </a:rPr>
              <a:t>, …</a:t>
            </a:r>
            <a:r>
              <a:rPr lang="en-US" sz="3627" b="1" dirty="0">
                <a:sym typeface="Wingdings"/>
              </a:rPr>
              <a:t> </a:t>
            </a:r>
            <a:r>
              <a:rPr lang="en-US" sz="3627" dirty="0" err="1"/>
              <a:t>f</a:t>
            </a:r>
            <a:r>
              <a:rPr lang="en-US" sz="3627" baseline="-25000" dirty="0" err="1"/>
              <a:t>n</a:t>
            </a:r>
            <a:r>
              <a:rPr lang="en-US" sz="3627" dirty="0"/>
              <a:t>:  D </a:t>
            </a:r>
            <a:r>
              <a:rPr lang="en-US" sz="3627" dirty="0">
                <a:sym typeface="Wingdings"/>
              </a:rPr>
              <a:t>  </a:t>
            </a:r>
            <a:r>
              <a:rPr lang="en-US" sz="3627" b="1" dirty="0">
                <a:sym typeface="Wingdings"/>
              </a:rPr>
              <a:t>R</a:t>
            </a:r>
            <a:endParaRPr lang="en-US" sz="3627" b="1" dirty="0"/>
          </a:p>
          <a:p>
            <a:endParaRPr lang="en-US" sz="2267" b="1" dirty="0"/>
          </a:p>
          <a:p>
            <a:pPr algn="ctr"/>
            <a:r>
              <a:rPr lang="en-US" sz="3627" dirty="0"/>
              <a:t>(f</a:t>
            </a:r>
            <a:r>
              <a:rPr lang="en-US" sz="3627" baseline="-25000" dirty="0"/>
              <a:t>1</a:t>
            </a:r>
            <a:r>
              <a:rPr lang="en-US" sz="3627" dirty="0"/>
              <a:t>, f</a:t>
            </a:r>
            <a:r>
              <a:rPr lang="en-US" sz="3627" baseline="-25000" dirty="0"/>
              <a:t>2</a:t>
            </a:r>
            <a:r>
              <a:rPr lang="en-US" sz="3627" dirty="0"/>
              <a:t>, … </a:t>
            </a:r>
            <a:r>
              <a:rPr lang="en-US" sz="3627" dirty="0" err="1"/>
              <a:t>f</a:t>
            </a:r>
            <a:r>
              <a:rPr lang="en-US" sz="3627" baseline="-25000" dirty="0" err="1"/>
              <a:t>n</a:t>
            </a:r>
            <a:r>
              <a:rPr lang="en-US" sz="3627" dirty="0"/>
              <a:t>):  D </a:t>
            </a:r>
            <a:r>
              <a:rPr lang="en-US" sz="3627" dirty="0">
                <a:sym typeface="Wingdings"/>
              </a:rPr>
              <a:t>  </a:t>
            </a:r>
            <a:r>
              <a:rPr lang="en-US" sz="3627" b="1" dirty="0" err="1">
                <a:sym typeface="Wingdings"/>
              </a:rPr>
              <a:t>R</a:t>
            </a:r>
            <a:r>
              <a:rPr lang="en-US" sz="3627" b="1" baseline="30000" dirty="0" err="1">
                <a:sym typeface="Wingdings"/>
              </a:rPr>
              <a:t>n</a:t>
            </a:r>
            <a:endParaRPr lang="en-US" sz="3627" b="1" baseline="30000" dirty="0">
              <a:sym typeface="Wingdings"/>
            </a:endParaRPr>
          </a:p>
          <a:p>
            <a:pPr algn="ctr"/>
            <a:endParaRPr lang="en-US" sz="6120" b="1" baseline="30000" dirty="0">
              <a:sym typeface="Wingdings"/>
            </a:endParaRPr>
          </a:p>
          <a:p>
            <a:r>
              <a:rPr lang="en-US" sz="3627" dirty="0">
                <a:sym typeface="Wingdings"/>
              </a:rPr>
              <a:t>Many are linear,   M:  </a:t>
            </a:r>
            <a:r>
              <a:rPr lang="en-US" sz="3627" b="1" dirty="0">
                <a:sym typeface="Wingdings"/>
              </a:rPr>
              <a:t>R</a:t>
            </a:r>
            <a:r>
              <a:rPr lang="en-US" sz="3627" b="1" baseline="30000" dirty="0">
                <a:sym typeface="Wingdings"/>
              </a:rPr>
              <a:t>N</a:t>
            </a:r>
            <a:r>
              <a:rPr lang="en-US" sz="3627" b="1" dirty="0">
                <a:sym typeface="Wingdings"/>
              </a:rPr>
              <a:t>    </a:t>
            </a:r>
            <a:r>
              <a:rPr lang="en-US" sz="3627" b="1" dirty="0" err="1">
                <a:sym typeface="Wingdings"/>
              </a:rPr>
              <a:t>R</a:t>
            </a:r>
            <a:r>
              <a:rPr lang="en-US" sz="3627" b="1" baseline="30000" dirty="0" err="1">
                <a:sym typeface="Wingdings"/>
              </a:rPr>
              <a:t>n</a:t>
            </a:r>
            <a:r>
              <a:rPr lang="en-US" sz="3627" dirty="0">
                <a:sym typeface="Wingdings"/>
              </a:rPr>
              <a:t>,  </a:t>
            </a:r>
            <a:r>
              <a:rPr lang="en-US" sz="3627" dirty="0" err="1">
                <a:sym typeface="Wingdings"/>
              </a:rPr>
              <a:t>M</a:t>
            </a:r>
            <a:r>
              <a:rPr lang="en-US" sz="3627" b="1" dirty="0" err="1">
                <a:sym typeface="Wingdings"/>
              </a:rPr>
              <a:t>x</a:t>
            </a:r>
            <a:r>
              <a:rPr lang="en-US" sz="3627" dirty="0">
                <a:sym typeface="Wingdings"/>
              </a:rPr>
              <a:t> = </a:t>
            </a:r>
            <a:r>
              <a:rPr lang="en-US" sz="3627" b="1" dirty="0">
                <a:sym typeface="Wingdings"/>
              </a:rPr>
              <a:t>y</a:t>
            </a:r>
          </a:p>
          <a:p>
            <a:endParaRPr lang="en-US" sz="3627" b="1" baseline="30000" dirty="0">
              <a:sym typeface="Wingdings"/>
            </a:endParaRPr>
          </a:p>
          <a:p>
            <a:r>
              <a:rPr lang="en-US" sz="3627" dirty="0">
                <a:sym typeface="Wingdings"/>
              </a:rPr>
              <a:t>But there are also non-linear d</a:t>
            </a:r>
            <a:r>
              <a:rPr lang="en-US" sz="3627" dirty="0"/>
              <a:t>imensionality reduction algorithms.</a:t>
            </a:r>
            <a:endParaRPr lang="en-US" sz="3627" b="1" baseline="30000" dirty="0">
              <a:sym typeface="Wingdings"/>
            </a:endParaRPr>
          </a:p>
        </p:txBody>
      </p:sp>
      <p:sp>
        <p:nvSpPr>
          <p:cNvPr id="5" name="TextBox 4"/>
          <p:cNvSpPr txBox="1"/>
          <p:nvPr/>
        </p:nvSpPr>
        <p:spPr>
          <a:xfrm rot="5400000">
            <a:off x="9467340" y="336603"/>
            <a:ext cx="642164" cy="650499"/>
          </a:xfrm>
          <a:prstGeom prst="rect">
            <a:avLst/>
          </a:prstGeom>
          <a:noFill/>
        </p:spPr>
        <p:txBody>
          <a:bodyPr wrap="square" rtlCol="0">
            <a:spAutoFit/>
          </a:bodyPr>
          <a:lstStyle/>
          <a:p>
            <a:r>
              <a:rPr lang="en-US" sz="3627" dirty="0"/>
              <a:t>U</a:t>
            </a:r>
          </a:p>
        </p:txBody>
      </p:sp>
    </p:spTree>
    <p:extLst>
      <p:ext uri="{BB962C8B-B14F-4D97-AF65-F5344CB8AC3E}">
        <p14:creationId xmlns:p14="http://schemas.microsoft.com/office/powerpoint/2010/main" val="556092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3507" y="311860"/>
            <a:ext cx="9952305" cy="7772400"/>
          </a:xfrm>
          <a:prstGeom prst="rect">
            <a:avLst/>
          </a:prstGeom>
        </p:spPr>
      </p:pic>
      <p:sp>
        <p:nvSpPr>
          <p:cNvPr id="3" name="Rectangle 2"/>
          <p:cNvSpPr/>
          <p:nvPr/>
        </p:nvSpPr>
        <p:spPr>
          <a:xfrm>
            <a:off x="1097850" y="109182"/>
            <a:ext cx="9910668" cy="510909"/>
          </a:xfrm>
          <a:prstGeom prst="rect">
            <a:avLst/>
          </a:prstGeom>
        </p:spPr>
        <p:txBody>
          <a:bodyPr wrap="square">
            <a:spAutoFit/>
          </a:bodyPr>
          <a:lstStyle/>
          <a:p>
            <a:r>
              <a:rPr lang="en-US" sz="2720" dirty="0">
                <a:hlinkClick r:id="rId3"/>
              </a:rPr>
              <a:t>https://en.wikipedia.org/wiki/Nonlinear_dimensionality_reduction</a:t>
            </a:r>
            <a:r>
              <a:rPr lang="en-US" sz="2720" dirty="0"/>
              <a:t> </a:t>
            </a:r>
          </a:p>
        </p:txBody>
      </p:sp>
    </p:spTree>
    <p:extLst>
      <p:ext uri="{BB962C8B-B14F-4D97-AF65-F5344CB8AC3E}">
        <p14:creationId xmlns:p14="http://schemas.microsoft.com/office/powerpoint/2010/main" val="408226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8846" y="311576"/>
            <a:ext cx="7025302" cy="6596528"/>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Principal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2780778" y="6433166"/>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Tree>
    <p:extLst>
      <p:ext uri="{BB962C8B-B14F-4D97-AF65-F5344CB8AC3E}">
        <p14:creationId xmlns:p14="http://schemas.microsoft.com/office/powerpoint/2010/main" val="1057096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A31C21C-C2C0-47F9-B3FA-6CCA253802FD}"/>
              </a:ext>
            </a:extLst>
          </p:cNvPr>
          <p:cNvSpPr>
            <a:spLocks noGrp="1"/>
          </p:cNvSpPr>
          <p:nvPr>
            <p:ph type="sldNum" sz="quarter" idx="12"/>
          </p:nvPr>
        </p:nvSpPr>
        <p:spPr/>
        <p:txBody>
          <a:bodyPr/>
          <a:lstStyle/>
          <a:p>
            <a:fld id="{EABD236A-634D-4FD8-8810-B8769E810523}" type="slidenum">
              <a:rPr lang="en-US" altLang="en-US"/>
              <a:pPr/>
              <a:t>36</a:t>
            </a:fld>
            <a:endParaRPr lang="en-US" altLang="en-US"/>
          </a:p>
        </p:txBody>
      </p:sp>
      <p:sp>
        <p:nvSpPr>
          <p:cNvPr id="24578" name="Rectangle 2">
            <a:extLst>
              <a:ext uri="{FF2B5EF4-FFF2-40B4-BE49-F238E27FC236}">
                <a16:creationId xmlns:a16="http://schemas.microsoft.com/office/drawing/2014/main" id="{D9055FA7-66C1-47AF-9AC4-F19722D28131}"/>
              </a:ext>
            </a:extLst>
          </p:cNvPr>
          <p:cNvSpPr>
            <a:spLocks noGrp="1" noChangeArrowheads="1"/>
          </p:cNvSpPr>
          <p:nvPr>
            <p:ph type="title"/>
          </p:nvPr>
        </p:nvSpPr>
        <p:spPr>
          <a:xfrm>
            <a:off x="1227743" y="98307"/>
            <a:ext cx="8808720" cy="1295400"/>
          </a:xfrm>
        </p:spPr>
        <p:txBody>
          <a:bodyPr/>
          <a:lstStyle/>
          <a:p>
            <a:r>
              <a:rPr lang="da-DK" altLang="en-US" sz="4533" dirty="0"/>
              <a:t>PCA on all Genes</a:t>
            </a:r>
            <a:br>
              <a:rPr lang="da-DK" altLang="en-US" sz="4533" dirty="0"/>
            </a:br>
            <a:r>
              <a:rPr lang="da-DK" altLang="en-US" sz="3853" dirty="0"/>
              <a:t>Leukemia data, precursor B and T</a:t>
            </a:r>
          </a:p>
        </p:txBody>
      </p:sp>
      <p:grpSp>
        <p:nvGrpSpPr>
          <p:cNvPr id="24579" name="Group 3">
            <a:extLst>
              <a:ext uri="{FF2B5EF4-FFF2-40B4-BE49-F238E27FC236}">
                <a16:creationId xmlns:a16="http://schemas.microsoft.com/office/drawing/2014/main" id="{E92C3DF6-E8FD-47EB-B16F-C14358248D71}"/>
              </a:ext>
            </a:extLst>
          </p:cNvPr>
          <p:cNvGrpSpPr>
            <a:grpSpLocks noChangeAspect="1"/>
          </p:cNvGrpSpPr>
          <p:nvPr/>
        </p:nvGrpSpPr>
        <p:grpSpPr bwMode="auto">
          <a:xfrm>
            <a:off x="2135895" y="1864425"/>
            <a:ext cx="7631402" cy="5760720"/>
            <a:chOff x="1066" y="907"/>
            <a:chExt cx="3810" cy="2954"/>
          </a:xfrm>
        </p:grpSpPr>
        <p:sp>
          <p:nvSpPr>
            <p:cNvPr id="24580" name="Rectangle 4">
              <a:extLst>
                <a:ext uri="{FF2B5EF4-FFF2-40B4-BE49-F238E27FC236}">
                  <a16:creationId xmlns:a16="http://schemas.microsoft.com/office/drawing/2014/main" id="{B25330EE-549A-49E7-8320-15A7F28DF04E}"/>
                </a:ext>
              </a:extLst>
            </p:cNvPr>
            <p:cNvSpPr>
              <a:spLocks noChangeArrowheads="1"/>
            </p:cNvSpPr>
            <p:nvPr/>
          </p:nvSpPr>
          <p:spPr bwMode="auto">
            <a:xfrm>
              <a:off x="1134" y="958"/>
              <a:ext cx="3742"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4581" name="Picture 5">
              <a:extLst>
                <a:ext uri="{FF2B5EF4-FFF2-40B4-BE49-F238E27FC236}">
                  <a16:creationId xmlns:a16="http://schemas.microsoft.com/office/drawing/2014/main" id="{226A8526-105B-4704-AB16-4D924FF29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907"/>
              <a:ext cx="3378" cy="2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4582" name="Rectangle 6">
            <a:extLst>
              <a:ext uri="{FF2B5EF4-FFF2-40B4-BE49-F238E27FC236}">
                <a16:creationId xmlns:a16="http://schemas.microsoft.com/office/drawing/2014/main" id="{A09F50EC-B4F3-4B94-A4CB-5EAA90810969}"/>
              </a:ext>
            </a:extLst>
          </p:cNvPr>
          <p:cNvSpPr>
            <a:spLocks noChangeArrowheads="1"/>
          </p:cNvSpPr>
          <p:nvPr/>
        </p:nvSpPr>
        <p:spPr bwMode="auto">
          <a:xfrm>
            <a:off x="1832263" y="1393707"/>
            <a:ext cx="9542473"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8973 genes reduced to 2</a:t>
            </a:r>
          </a:p>
        </p:txBody>
      </p:sp>
      <p:sp>
        <p:nvSpPr>
          <p:cNvPr id="9" name="TextBox 8">
            <a:extLst>
              <a:ext uri="{FF2B5EF4-FFF2-40B4-BE49-F238E27FC236}">
                <a16:creationId xmlns:a16="http://schemas.microsoft.com/office/drawing/2014/main" id="{803C1825-894D-4584-90B6-90D471A57696}"/>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
        <p:nvSpPr>
          <p:cNvPr id="2" name="TextBox 1">
            <a:extLst>
              <a:ext uri="{FF2B5EF4-FFF2-40B4-BE49-F238E27FC236}">
                <a16:creationId xmlns:a16="http://schemas.microsoft.com/office/drawing/2014/main" id="{42E6EEDF-7A45-4C78-8D28-14594FA8F946}"/>
              </a:ext>
            </a:extLst>
          </p:cNvPr>
          <p:cNvSpPr txBox="1"/>
          <p:nvPr/>
        </p:nvSpPr>
        <p:spPr>
          <a:xfrm>
            <a:off x="9218428" y="3221665"/>
            <a:ext cx="2509284" cy="1938992"/>
          </a:xfrm>
          <a:prstGeom prst="rect">
            <a:avLst/>
          </a:prstGeom>
          <a:solidFill>
            <a:schemeClr val="bg1"/>
          </a:solidFill>
        </p:spPr>
        <p:txBody>
          <a:bodyPr wrap="square" rtlCol="0">
            <a:spAutoFit/>
          </a:bodyPr>
          <a:lstStyle/>
          <a:p>
            <a:pPr algn="l"/>
            <a:r>
              <a:rPr lang="en-US" sz="2400" dirty="0" err="1">
                <a:solidFill>
                  <a:srgbClr val="5A2781"/>
                </a:solidFill>
              </a:rPr>
              <a:t>Example:Using</a:t>
            </a:r>
            <a:r>
              <a:rPr lang="en-US" sz="2400" dirty="0">
                <a:solidFill>
                  <a:srgbClr val="5A2781"/>
                </a:solidFill>
              </a:rPr>
              <a:t> PCA as a visualization tool. </a:t>
            </a:r>
            <a:r>
              <a:rPr lang="en-US" sz="2400" b="1" dirty="0">
                <a:solidFill>
                  <a:srgbClr val="5A2781"/>
                </a:solidFill>
              </a:rPr>
              <a:t>Not </a:t>
            </a:r>
            <a:r>
              <a:rPr lang="en-US" sz="2400" dirty="0">
                <a:solidFill>
                  <a:srgbClr val="5A2781"/>
                </a:solidFill>
              </a:rPr>
              <a:t>eliminating variables via PCA</a:t>
            </a:r>
          </a:p>
        </p:txBody>
      </p:sp>
    </p:spTree>
    <p:extLst>
      <p:ext uri="{BB962C8B-B14F-4D97-AF65-F5344CB8AC3E}">
        <p14:creationId xmlns:p14="http://schemas.microsoft.com/office/powerpoint/2010/main" val="853874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767D138B-58C3-46BC-8C55-9E452A6771AC}"/>
              </a:ext>
            </a:extLst>
          </p:cNvPr>
          <p:cNvSpPr>
            <a:spLocks noGrp="1"/>
          </p:cNvSpPr>
          <p:nvPr>
            <p:ph type="sldNum" sz="quarter" idx="12"/>
          </p:nvPr>
        </p:nvSpPr>
        <p:spPr/>
        <p:txBody>
          <a:bodyPr/>
          <a:lstStyle/>
          <a:p>
            <a:fld id="{B8094ED8-F278-45FB-974F-8369D29663A5}" type="slidenum">
              <a:rPr lang="en-US" altLang="en-US"/>
              <a:pPr/>
              <a:t>37</a:t>
            </a:fld>
            <a:endParaRPr lang="en-US" altLang="en-US"/>
          </a:p>
        </p:txBody>
      </p:sp>
      <p:sp>
        <p:nvSpPr>
          <p:cNvPr id="25602" name="Rectangle 2">
            <a:extLst>
              <a:ext uri="{FF2B5EF4-FFF2-40B4-BE49-F238E27FC236}">
                <a16:creationId xmlns:a16="http://schemas.microsoft.com/office/drawing/2014/main" id="{C336AA21-628C-4224-9209-06F5D4F3C0F4}"/>
              </a:ext>
            </a:extLst>
          </p:cNvPr>
          <p:cNvSpPr>
            <a:spLocks noGrp="1" noChangeArrowheads="1"/>
          </p:cNvSpPr>
          <p:nvPr>
            <p:ph type="title"/>
          </p:nvPr>
        </p:nvSpPr>
        <p:spPr>
          <a:xfrm>
            <a:off x="1452880" y="0"/>
            <a:ext cx="8808720" cy="1295400"/>
          </a:xfrm>
        </p:spPr>
        <p:txBody>
          <a:bodyPr/>
          <a:lstStyle/>
          <a:p>
            <a:r>
              <a:rPr lang="da-DK" altLang="en-US" sz="4307"/>
              <a:t>PCA on 100 top significant genes </a:t>
            </a:r>
            <a:br>
              <a:rPr lang="da-DK" altLang="en-US" sz="4307"/>
            </a:br>
            <a:r>
              <a:rPr lang="da-DK" altLang="en-US" sz="4307"/>
              <a:t> </a:t>
            </a:r>
            <a:r>
              <a:rPr lang="da-DK" altLang="en-US" sz="3853"/>
              <a:t>Leukemia data, precursor B and T</a:t>
            </a:r>
          </a:p>
        </p:txBody>
      </p:sp>
      <p:grpSp>
        <p:nvGrpSpPr>
          <p:cNvPr id="25603" name="Group 3">
            <a:extLst>
              <a:ext uri="{FF2B5EF4-FFF2-40B4-BE49-F238E27FC236}">
                <a16:creationId xmlns:a16="http://schemas.microsoft.com/office/drawing/2014/main" id="{24435AA3-79A3-4383-AA70-A2CA6D0E9D87}"/>
              </a:ext>
            </a:extLst>
          </p:cNvPr>
          <p:cNvGrpSpPr>
            <a:grpSpLocks/>
          </p:cNvGrpSpPr>
          <p:nvPr/>
        </p:nvGrpSpPr>
        <p:grpSpPr bwMode="auto">
          <a:xfrm>
            <a:off x="2748280" y="2012973"/>
            <a:ext cx="6217920" cy="5394960"/>
            <a:chOff x="884" y="958"/>
            <a:chExt cx="4287" cy="2903"/>
          </a:xfrm>
        </p:grpSpPr>
        <p:sp>
          <p:nvSpPr>
            <p:cNvPr id="25604" name="Rectangle 4">
              <a:extLst>
                <a:ext uri="{FF2B5EF4-FFF2-40B4-BE49-F238E27FC236}">
                  <a16:creationId xmlns:a16="http://schemas.microsoft.com/office/drawing/2014/main" id="{E2358B8A-9AA7-4651-B6B9-0D5B2B6C7E3C}"/>
                </a:ext>
              </a:extLst>
            </p:cNvPr>
            <p:cNvSpPr>
              <a:spLocks noChangeArrowheads="1"/>
            </p:cNvSpPr>
            <p:nvPr/>
          </p:nvSpPr>
          <p:spPr bwMode="auto">
            <a:xfrm>
              <a:off x="884" y="958"/>
              <a:ext cx="4287" cy="2903"/>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pic>
          <p:nvPicPr>
            <p:cNvPr id="25605" name="Picture 5">
              <a:extLst>
                <a:ext uri="{FF2B5EF4-FFF2-40B4-BE49-F238E27FC236}">
                  <a16:creationId xmlns:a16="http://schemas.microsoft.com/office/drawing/2014/main" id="{90561E63-C1AD-4DD6-BFC9-EC427FDF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958"/>
              <a:ext cx="4287" cy="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5606" name="Rectangle 6">
            <a:extLst>
              <a:ext uri="{FF2B5EF4-FFF2-40B4-BE49-F238E27FC236}">
                <a16:creationId xmlns:a16="http://schemas.microsoft.com/office/drawing/2014/main" id="{EE772766-839F-40CC-A5C1-C1EF6BF9DF47}"/>
              </a:ext>
            </a:extLst>
          </p:cNvPr>
          <p:cNvSpPr>
            <a:spLocks noChangeArrowheads="1"/>
          </p:cNvSpPr>
          <p:nvPr/>
        </p:nvSpPr>
        <p:spPr bwMode="auto">
          <a:xfrm>
            <a:off x="2230119" y="1468120"/>
            <a:ext cx="9446065" cy="5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da-DK" altLang="en-US" sz="3173" dirty="0"/>
              <a:t>Plot of 34 patients, dimension of 100 genes reduced to 2</a:t>
            </a:r>
          </a:p>
        </p:txBody>
      </p:sp>
      <p:sp>
        <p:nvSpPr>
          <p:cNvPr id="10" name="TextBox 9">
            <a:extLst>
              <a:ext uri="{FF2B5EF4-FFF2-40B4-BE49-F238E27FC236}">
                <a16:creationId xmlns:a16="http://schemas.microsoft.com/office/drawing/2014/main" id="{72B7B260-E874-49A9-8C7F-018EAD054B41}"/>
              </a:ext>
            </a:extLst>
          </p:cNvPr>
          <p:cNvSpPr txBox="1"/>
          <p:nvPr/>
        </p:nvSpPr>
        <p:spPr>
          <a:xfrm>
            <a:off x="24913" y="7407933"/>
            <a:ext cx="10104120" cy="406265"/>
          </a:xfrm>
          <a:prstGeom prst="rect">
            <a:avLst/>
          </a:prstGeom>
          <a:noFill/>
        </p:spPr>
        <p:txBody>
          <a:bodyPr wrap="square">
            <a:spAutoFit/>
          </a:bodyPr>
          <a:lstStyle/>
          <a:p>
            <a:r>
              <a:rPr lang="en-US" sz="2040" dirty="0">
                <a:hlinkClick r:id="rId3"/>
              </a:rPr>
              <a:t>www.cse.buffalo.edu/faculty/azhang/data-mining/pca.ppt</a:t>
            </a:r>
            <a:r>
              <a:rPr lang="en-US" sz="2040" dirty="0"/>
              <a:t> </a:t>
            </a:r>
          </a:p>
        </p:txBody>
      </p:sp>
      <p:sp>
        <p:nvSpPr>
          <p:cNvPr id="2" name="TextBox 1">
            <a:extLst>
              <a:ext uri="{FF2B5EF4-FFF2-40B4-BE49-F238E27FC236}">
                <a16:creationId xmlns:a16="http://schemas.microsoft.com/office/drawing/2014/main" id="{6D586C6F-AA09-43E4-9659-5EAE85BB5EFF}"/>
              </a:ext>
            </a:extLst>
          </p:cNvPr>
          <p:cNvSpPr txBox="1"/>
          <p:nvPr/>
        </p:nvSpPr>
        <p:spPr>
          <a:xfrm>
            <a:off x="8961120" y="2879196"/>
            <a:ext cx="2674620" cy="3785652"/>
          </a:xfrm>
          <a:prstGeom prst="rect">
            <a:avLst/>
          </a:prstGeom>
          <a:noFill/>
        </p:spPr>
        <p:txBody>
          <a:bodyPr wrap="square" rtlCol="0">
            <a:spAutoFit/>
          </a:bodyPr>
          <a:lstStyle/>
          <a:p>
            <a:pPr algn="l"/>
            <a:r>
              <a:rPr lang="en-US" sz="2400" dirty="0">
                <a:solidFill>
                  <a:srgbClr val="5A2781"/>
                </a:solidFill>
              </a:rPr>
              <a:t>Note how reducing the dimension of the data set, nicely affects the result.</a:t>
            </a:r>
          </a:p>
          <a:p>
            <a:pPr algn="l"/>
            <a:endParaRPr lang="en-US" sz="2400" dirty="0">
              <a:solidFill>
                <a:srgbClr val="5A2781"/>
              </a:solidFill>
            </a:endParaRPr>
          </a:p>
          <a:p>
            <a:pPr algn="l"/>
            <a:r>
              <a:rPr lang="en-US" sz="2400" dirty="0">
                <a:solidFill>
                  <a:srgbClr val="5A2781"/>
                </a:solidFill>
              </a:rPr>
              <a:t>Low variance variables removed (not via PCA), </a:t>
            </a:r>
          </a:p>
          <a:p>
            <a:pPr algn="l"/>
            <a:endParaRPr lang="en-US" sz="2400" dirty="0">
              <a:solidFill>
                <a:srgbClr val="5A2781"/>
              </a:solidFill>
            </a:endParaRPr>
          </a:p>
          <a:p>
            <a:pPr algn="l"/>
            <a:r>
              <a:rPr lang="en-US" sz="2400" dirty="0">
                <a:solidFill>
                  <a:srgbClr val="5A2781"/>
                </a:solidFill>
              </a:rPr>
              <a:t>Visualized via PCA</a:t>
            </a:r>
          </a:p>
        </p:txBody>
      </p:sp>
    </p:spTree>
    <p:extLst>
      <p:ext uri="{BB962C8B-B14F-4D97-AF65-F5344CB8AC3E}">
        <p14:creationId xmlns:p14="http://schemas.microsoft.com/office/powerpoint/2010/main" val="198385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A4CDB0-06F8-4FFA-8156-8C0D6CE84589}"/>
              </a:ext>
            </a:extLst>
          </p:cNvPr>
          <p:cNvSpPr txBox="1"/>
          <p:nvPr/>
        </p:nvSpPr>
        <p:spPr>
          <a:xfrm>
            <a:off x="0" y="7403068"/>
            <a:ext cx="7456055" cy="369332"/>
          </a:xfrm>
          <a:prstGeom prst="rect">
            <a:avLst/>
          </a:prstGeom>
          <a:noFill/>
        </p:spPr>
        <p:txBody>
          <a:bodyPr wrap="square">
            <a:spAutoFit/>
          </a:bodyPr>
          <a:lstStyle/>
          <a:p>
            <a:r>
              <a:rPr lang="en-US" dirty="0">
                <a:hlinkClick r:id="rId2"/>
              </a:rPr>
              <a:t>www.stat.columbia.edu/~fwood/Teaching/w4315/Fall2009/pca.pdf</a:t>
            </a:r>
            <a:r>
              <a:rPr lang="en-US" dirty="0"/>
              <a:t> </a:t>
            </a:r>
          </a:p>
        </p:txBody>
      </p:sp>
      <p:sp>
        <p:nvSpPr>
          <p:cNvPr id="6" name="TextBox 5">
            <a:extLst>
              <a:ext uri="{FF2B5EF4-FFF2-40B4-BE49-F238E27FC236}">
                <a16:creationId xmlns:a16="http://schemas.microsoft.com/office/drawing/2014/main" id="{8FC60F70-2891-4517-AFAA-F25B2517FEE6}"/>
              </a:ext>
            </a:extLst>
          </p:cNvPr>
          <p:cNvSpPr txBox="1"/>
          <p:nvPr/>
        </p:nvSpPr>
        <p:spPr>
          <a:xfrm>
            <a:off x="435935" y="298310"/>
            <a:ext cx="11015330" cy="6986528"/>
          </a:xfrm>
          <a:prstGeom prst="rect">
            <a:avLst/>
          </a:prstGeom>
          <a:noFill/>
        </p:spPr>
        <p:txBody>
          <a:bodyPr wrap="square">
            <a:spAutoFit/>
          </a:bodyPr>
          <a:lstStyle/>
          <a:p>
            <a:pPr algn="l"/>
            <a:r>
              <a:rPr lang="en-US" sz="4400" b="0" i="0" u="none" strike="noStrike" baseline="0" dirty="0">
                <a:solidFill>
                  <a:srgbClr val="3333B3"/>
                </a:solidFill>
                <a:latin typeface="CMSS12"/>
              </a:rPr>
              <a:t>Principal Component Analysis</a:t>
            </a:r>
          </a:p>
          <a:p>
            <a:pPr algn="l"/>
            <a:endParaRPr lang="en-US" sz="4400" b="0" i="0" u="none" strike="noStrike" baseline="0" dirty="0">
              <a:solidFill>
                <a:srgbClr val="3333B3"/>
              </a:solidFill>
              <a:latin typeface="CMSS12"/>
            </a:endParaRPr>
          </a:p>
          <a:p>
            <a:pPr algn="l"/>
            <a:r>
              <a:rPr lang="en-US" sz="3600" b="0" i="0" u="none" strike="noStrike" baseline="0" dirty="0">
                <a:solidFill>
                  <a:srgbClr val="000000"/>
                </a:solidFill>
                <a:latin typeface="CMSSI10"/>
              </a:rPr>
              <a:t>The central idea of principal component analysis (PCA) is</a:t>
            </a:r>
          </a:p>
          <a:p>
            <a:pPr algn="l"/>
            <a:r>
              <a:rPr lang="en-US" sz="3600" b="0" i="0" u="none" strike="noStrike" baseline="0" dirty="0">
                <a:solidFill>
                  <a:srgbClr val="000000"/>
                </a:solidFill>
                <a:latin typeface="CMSSI10"/>
              </a:rPr>
              <a:t>to reduce the dimensionality of a data set consisting of a</a:t>
            </a:r>
          </a:p>
          <a:p>
            <a:pPr algn="l"/>
            <a:r>
              <a:rPr lang="en-US" sz="3600" b="0" i="0" u="none" strike="noStrike" baseline="0" dirty="0">
                <a:solidFill>
                  <a:srgbClr val="000000"/>
                </a:solidFill>
                <a:latin typeface="CMSSI10"/>
              </a:rPr>
              <a:t>large number of interrelated variables, while retaining as</a:t>
            </a:r>
          </a:p>
          <a:p>
            <a:pPr algn="l"/>
            <a:r>
              <a:rPr lang="en-US" sz="3600" b="0" i="0" u="none" strike="noStrike" baseline="0" dirty="0">
                <a:solidFill>
                  <a:srgbClr val="000000"/>
                </a:solidFill>
                <a:latin typeface="CMSSI10"/>
              </a:rPr>
              <a:t>much as possible of the variation present in the data set.</a:t>
            </a:r>
          </a:p>
          <a:p>
            <a:pPr algn="l"/>
            <a:r>
              <a:rPr lang="en-US" sz="3600" b="0" i="0" u="none" strike="noStrike" baseline="0" dirty="0">
                <a:solidFill>
                  <a:srgbClr val="000000"/>
                </a:solidFill>
                <a:latin typeface="CMSSI10"/>
              </a:rPr>
              <a:t>This is achieved by transforming to a new set of variables,</a:t>
            </a:r>
          </a:p>
          <a:p>
            <a:pPr algn="l"/>
            <a:r>
              <a:rPr lang="en-US" sz="3600" b="0" i="0" u="none" strike="noStrike" baseline="0" dirty="0">
                <a:solidFill>
                  <a:srgbClr val="000000"/>
                </a:solidFill>
                <a:latin typeface="CMSSI10"/>
              </a:rPr>
              <a:t>the principal components (PCs), which are uncorrelated,</a:t>
            </a:r>
          </a:p>
          <a:p>
            <a:pPr algn="l"/>
            <a:r>
              <a:rPr lang="en-US" sz="3600" b="0" i="0" u="none" strike="noStrike" baseline="0" dirty="0">
                <a:solidFill>
                  <a:srgbClr val="000000"/>
                </a:solidFill>
                <a:latin typeface="CMSSI10"/>
              </a:rPr>
              <a:t>and which are ordered so that the first </a:t>
            </a:r>
            <a:r>
              <a:rPr lang="en-US" sz="3600" b="0" i="0" u="none" strike="noStrike" baseline="0" dirty="0">
                <a:solidFill>
                  <a:srgbClr val="000000"/>
                </a:solidFill>
                <a:latin typeface="CMSS10"/>
              </a:rPr>
              <a:t>few </a:t>
            </a:r>
            <a:r>
              <a:rPr lang="en-US" sz="3600" b="0" i="0" u="none" strike="noStrike" baseline="0" dirty="0">
                <a:solidFill>
                  <a:srgbClr val="000000"/>
                </a:solidFill>
                <a:latin typeface="CMSSI10"/>
              </a:rPr>
              <a:t>retain most of</a:t>
            </a:r>
          </a:p>
          <a:p>
            <a:pPr algn="l"/>
            <a:r>
              <a:rPr lang="en-US" sz="3600" b="0" i="0" u="none" strike="noStrike" baseline="0" dirty="0">
                <a:solidFill>
                  <a:srgbClr val="000000"/>
                </a:solidFill>
                <a:latin typeface="CMSSI10"/>
              </a:rPr>
              <a:t>the variation present in </a:t>
            </a:r>
            <a:r>
              <a:rPr lang="en-US" sz="3600" b="0" i="0" u="none" strike="noStrike" baseline="0" dirty="0">
                <a:solidFill>
                  <a:srgbClr val="000000"/>
                </a:solidFill>
                <a:latin typeface="CMSS10"/>
              </a:rPr>
              <a:t>all </a:t>
            </a:r>
            <a:r>
              <a:rPr lang="en-US" sz="3600" b="0" i="0" u="none" strike="noStrike" baseline="0" dirty="0">
                <a:solidFill>
                  <a:srgbClr val="000000"/>
                </a:solidFill>
                <a:latin typeface="CMSSI10"/>
              </a:rPr>
              <a:t>of the original variables.</a:t>
            </a:r>
          </a:p>
          <a:p>
            <a:pPr algn="l"/>
            <a:endParaRPr lang="en-US" sz="3600" b="0" i="0" u="none" strike="noStrike" baseline="0" dirty="0">
              <a:solidFill>
                <a:srgbClr val="000000"/>
              </a:solidFill>
              <a:latin typeface="CMSSI10"/>
            </a:endParaRPr>
          </a:p>
          <a:p>
            <a:pPr algn="l"/>
            <a:r>
              <a:rPr lang="en-US" sz="3600" b="0" i="0" u="none" strike="noStrike" baseline="0" dirty="0">
                <a:solidFill>
                  <a:srgbClr val="000000"/>
                </a:solidFill>
                <a:latin typeface="CMSSI10"/>
              </a:rPr>
              <a:t>[</a:t>
            </a:r>
            <a:r>
              <a:rPr lang="en-US" sz="3600" b="1" i="0" u="none" strike="noStrike" baseline="0" dirty="0" err="1">
                <a:solidFill>
                  <a:srgbClr val="000000"/>
                </a:solidFill>
                <a:latin typeface="CMSSI10"/>
              </a:rPr>
              <a:t>Jollie</a:t>
            </a:r>
            <a:r>
              <a:rPr lang="en-US" sz="3600" b="0" i="0" u="none" strike="noStrike" baseline="0" dirty="0">
                <a:solidFill>
                  <a:srgbClr val="000000"/>
                </a:solidFill>
                <a:latin typeface="CMSSI10"/>
              </a:rPr>
              <a:t>, </a:t>
            </a:r>
            <a:r>
              <a:rPr lang="en-US" sz="3600" b="0" i="1" u="none" strike="noStrike" baseline="0" dirty="0">
                <a:solidFill>
                  <a:srgbClr val="000000"/>
                </a:solidFill>
                <a:latin typeface="CMSSI10"/>
              </a:rPr>
              <a:t>Principal Component Analysis, </a:t>
            </a:r>
            <a:r>
              <a:rPr lang="en-US" sz="3600" b="0" i="1" u="none" strike="noStrike" baseline="0" dirty="0">
                <a:solidFill>
                  <a:srgbClr val="000000"/>
                </a:solidFill>
                <a:latin typeface="CMSS10"/>
              </a:rPr>
              <a:t>2</a:t>
            </a:r>
            <a:r>
              <a:rPr lang="en-US" sz="2000" b="0" i="1" u="none" strike="noStrike" baseline="0" dirty="0">
                <a:solidFill>
                  <a:srgbClr val="000000"/>
                </a:solidFill>
                <a:latin typeface="CMSSI8"/>
              </a:rPr>
              <a:t>nd </a:t>
            </a:r>
            <a:r>
              <a:rPr lang="en-US" sz="3600" b="0" i="1" u="none" strike="noStrike" baseline="0" dirty="0">
                <a:solidFill>
                  <a:srgbClr val="000000"/>
                </a:solidFill>
                <a:latin typeface="CMSSI10"/>
              </a:rPr>
              <a:t>edition</a:t>
            </a:r>
            <a:r>
              <a:rPr lang="en-US" sz="3600" b="0" i="0" u="none" strike="noStrike" baseline="0" dirty="0">
                <a:solidFill>
                  <a:srgbClr val="000000"/>
                </a:solidFill>
                <a:latin typeface="CMSSI10"/>
              </a:rPr>
              <a:t>]</a:t>
            </a:r>
            <a:endParaRPr lang="en-US" sz="3600" dirty="0"/>
          </a:p>
        </p:txBody>
      </p:sp>
    </p:spTree>
    <p:extLst>
      <p:ext uri="{BB962C8B-B14F-4D97-AF65-F5344CB8AC3E}">
        <p14:creationId xmlns:p14="http://schemas.microsoft.com/office/powerpoint/2010/main" val="3945978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1089489" y="7011781"/>
            <a:ext cx="4519569" cy="333938"/>
          </a:xfrm>
          <a:prstGeom prst="rect">
            <a:avLst/>
          </a:prstGeom>
          <a:noFill/>
        </p:spPr>
        <p:txBody>
          <a:bodyPr wrap="square">
            <a:spAutoFit/>
          </a:bodyPr>
          <a:lstStyle/>
          <a:p>
            <a:r>
              <a:rPr lang="en-US" sz="1570" dirty="0">
                <a:hlinkClick r:id="rId2"/>
              </a:rPr>
              <a:t>https://en.wikipedia.org/wiki/Linear_regression</a:t>
            </a:r>
            <a:r>
              <a:rPr lang="en-US" sz="157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1135394" y="261427"/>
            <a:ext cx="9980831" cy="1068882"/>
          </a:xfrm>
          <a:prstGeom prst="rect">
            <a:avLst/>
          </a:prstGeom>
          <a:noFill/>
        </p:spPr>
        <p:txBody>
          <a:bodyPr wrap="square">
            <a:spAutoFit/>
          </a:bodyPr>
          <a:lstStyle/>
          <a:p>
            <a:pPr algn="l"/>
            <a:r>
              <a:rPr lang="en-US" sz="3173" dirty="0">
                <a:solidFill>
                  <a:srgbClr val="000000"/>
                </a:solidFill>
                <a:latin typeface="Linux Libertine"/>
              </a:rPr>
              <a:t>Linear regression = Least squares line (single variable x) </a:t>
            </a:r>
          </a:p>
          <a:p>
            <a:pPr algn="l"/>
            <a:r>
              <a:rPr lang="en-US" sz="3173" dirty="0">
                <a:solidFill>
                  <a:srgbClr val="000000"/>
                </a:solidFill>
                <a:latin typeface="Linux Libertine"/>
              </a:rPr>
              <a:t>                                   (or hyperplane for multiple variables)</a:t>
            </a:r>
          </a:p>
        </p:txBody>
      </p:sp>
      <p:pic>
        <p:nvPicPr>
          <p:cNvPr id="7" name="Picture 2">
            <a:extLst>
              <a:ext uri="{FF2B5EF4-FFF2-40B4-BE49-F238E27FC236}">
                <a16:creationId xmlns:a16="http://schemas.microsoft.com/office/drawing/2014/main" id="{5B2B34D3-1987-46D4-ABED-1341C3ACF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94" y="2237439"/>
            <a:ext cx="3621510" cy="4559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61834D-9B9C-4EE0-96B0-D3415F086B2A}"/>
              </a:ext>
            </a:extLst>
          </p:cNvPr>
          <p:cNvSpPr txBox="1"/>
          <p:nvPr/>
        </p:nvSpPr>
        <p:spPr>
          <a:xfrm>
            <a:off x="5709251" y="1858862"/>
            <a:ext cx="5065361" cy="6370975"/>
          </a:xfrm>
          <a:prstGeom prst="rect">
            <a:avLst/>
          </a:prstGeom>
          <a:noFill/>
        </p:spPr>
        <p:txBody>
          <a:bodyPr wrap="none" rtlCol="0">
            <a:spAutoFit/>
          </a:bodyPr>
          <a:lstStyle/>
          <a:p>
            <a:r>
              <a:rPr lang="en-US" sz="2720" dirty="0"/>
              <a:t>Supervised learning</a:t>
            </a:r>
          </a:p>
          <a:p>
            <a:endParaRPr lang="en-US" sz="2720" dirty="0"/>
          </a:p>
          <a:p>
            <a:r>
              <a:rPr lang="en-US" sz="2720" dirty="0"/>
              <a:t>Data:  x</a:t>
            </a:r>
            <a:r>
              <a:rPr lang="en-US" sz="2720" baseline="-25000" dirty="0"/>
              <a:t>i</a:t>
            </a:r>
            <a:r>
              <a:rPr lang="en-US" sz="2720" dirty="0"/>
              <a:t> = input data with no noise</a:t>
            </a:r>
          </a:p>
          <a:p>
            <a:r>
              <a:rPr lang="en-US" sz="2720" dirty="0"/>
              <a:t>            </a:t>
            </a:r>
            <a:r>
              <a:rPr lang="en-US" sz="2720" dirty="0" err="1"/>
              <a:t>y</a:t>
            </a:r>
            <a:r>
              <a:rPr lang="en-US" sz="2720" baseline="-25000" dirty="0" err="1"/>
              <a:t>i</a:t>
            </a:r>
            <a:r>
              <a:rPr lang="en-US" sz="2720" dirty="0"/>
              <a:t> = labels</a:t>
            </a:r>
          </a:p>
          <a:p>
            <a:endParaRPr lang="en-US" sz="2720" dirty="0"/>
          </a:p>
          <a:p>
            <a:r>
              <a:rPr lang="en-US" sz="2720" dirty="0"/>
              <a:t>Find function</a:t>
            </a:r>
          </a:p>
          <a:p>
            <a:r>
              <a:rPr lang="en-US" sz="2720" dirty="0"/>
              <a:t>f: R </a:t>
            </a:r>
            <a:r>
              <a:rPr lang="en-US" sz="2720" dirty="0">
                <a:sym typeface="Wingdings" panose="05000000000000000000" pitchFamily="2" charset="2"/>
              </a:rPr>
              <a:t> R</a:t>
            </a:r>
            <a:endParaRPr lang="en-US" sz="2720" dirty="0"/>
          </a:p>
          <a:p>
            <a:r>
              <a:rPr lang="en-US" sz="2720" dirty="0"/>
              <a:t>f(x) = mx + b</a:t>
            </a:r>
          </a:p>
          <a:p>
            <a:endParaRPr lang="en-US" sz="2720" dirty="0"/>
          </a:p>
          <a:p>
            <a:r>
              <a:rPr lang="en-US" sz="2720" dirty="0"/>
              <a:t>x = independent variable</a:t>
            </a:r>
          </a:p>
          <a:p>
            <a:r>
              <a:rPr lang="en-US" sz="2720" dirty="0"/>
              <a:t>y = dependent variable</a:t>
            </a:r>
          </a:p>
          <a:p>
            <a:endParaRPr lang="en-US" sz="2720" dirty="0"/>
          </a:p>
          <a:p>
            <a:r>
              <a:rPr lang="en-US" sz="2720" dirty="0"/>
              <a:t>(x, </a:t>
            </a:r>
            <a:r>
              <a:rPr lang="en-US" sz="2720" b="1" dirty="0">
                <a:solidFill>
                  <a:srgbClr val="C00000"/>
                </a:solidFill>
              </a:rPr>
              <a:t>y</a:t>
            </a:r>
            <a:r>
              <a:rPr lang="en-US" sz="2720" dirty="0"/>
              <a:t>) </a:t>
            </a:r>
            <a:r>
              <a:rPr lang="en-US" sz="2720" dirty="0">
                <a:sym typeface="Wingdings" panose="05000000000000000000" pitchFamily="2" charset="2"/>
              </a:rPr>
              <a:t> (x, </a:t>
            </a:r>
            <a:r>
              <a:rPr lang="en-US" sz="2720" b="1" dirty="0">
                <a:solidFill>
                  <a:srgbClr val="C00000"/>
                </a:solidFill>
                <a:sym typeface="Wingdings" panose="05000000000000000000" pitchFamily="2" charset="2"/>
              </a:rPr>
              <a:t>y’</a:t>
            </a:r>
            <a:r>
              <a:rPr lang="en-US" sz="2720" dirty="0">
                <a:sym typeface="Wingdings" panose="05000000000000000000" pitchFamily="2" charset="2"/>
              </a:rPr>
              <a:t>)</a:t>
            </a:r>
          </a:p>
          <a:p>
            <a:endParaRPr lang="en-US" sz="2720" dirty="0">
              <a:sym typeface="Wingdings" panose="05000000000000000000" pitchFamily="2" charset="2"/>
            </a:endParaRPr>
          </a:p>
          <a:p>
            <a:endParaRPr lang="en-US" sz="2720" dirty="0"/>
          </a:p>
        </p:txBody>
      </p:sp>
      <p:sp>
        <p:nvSpPr>
          <p:cNvPr id="8" name="TextBox 7">
            <a:extLst>
              <a:ext uri="{FF2B5EF4-FFF2-40B4-BE49-F238E27FC236}">
                <a16:creationId xmlns:a16="http://schemas.microsoft.com/office/drawing/2014/main" id="{D475C2DB-D7F4-4E49-AB9A-23F27CD92BC9}"/>
              </a:ext>
            </a:extLst>
          </p:cNvPr>
          <p:cNvSpPr txBox="1"/>
          <p:nvPr/>
        </p:nvSpPr>
        <p:spPr>
          <a:xfrm>
            <a:off x="914400" y="958583"/>
            <a:ext cx="2052084" cy="461665"/>
          </a:xfrm>
          <a:prstGeom prst="rect">
            <a:avLst/>
          </a:prstGeom>
          <a:solidFill>
            <a:srgbClr val="FFFF00"/>
          </a:solidFill>
        </p:spPr>
        <p:txBody>
          <a:bodyPr wrap="square" rtlCol="0">
            <a:spAutoFit/>
          </a:bodyPr>
          <a:lstStyle/>
          <a:p>
            <a:pPr algn="l"/>
            <a:r>
              <a:rPr lang="en-US" sz="2400" dirty="0">
                <a:solidFill>
                  <a:srgbClr val="5A2781"/>
                </a:solidFill>
              </a:rPr>
              <a:t>LABELED  DATA</a:t>
            </a:r>
          </a:p>
        </p:txBody>
      </p:sp>
    </p:spTree>
    <p:extLst>
      <p:ext uri="{BB962C8B-B14F-4D97-AF65-F5344CB8AC3E}">
        <p14:creationId xmlns:p14="http://schemas.microsoft.com/office/powerpoint/2010/main" val="83138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0939F-BEAE-409E-8E1D-1C97228CAF91}"/>
              </a:ext>
            </a:extLst>
          </p:cNvPr>
          <p:cNvPicPr>
            <a:picLocks noChangeAspect="1"/>
          </p:cNvPicPr>
          <p:nvPr/>
        </p:nvPicPr>
        <p:blipFill>
          <a:blip r:embed="rId2"/>
          <a:stretch>
            <a:fillRect/>
          </a:stretch>
        </p:blipFill>
        <p:spPr>
          <a:xfrm>
            <a:off x="2942475" y="2677724"/>
            <a:ext cx="6055083" cy="4260798"/>
          </a:xfrm>
          <a:prstGeom prst="rect">
            <a:avLst/>
          </a:prstGeom>
        </p:spPr>
      </p:pic>
      <p:sp>
        <p:nvSpPr>
          <p:cNvPr id="4" name="TextBox 3">
            <a:extLst>
              <a:ext uri="{FF2B5EF4-FFF2-40B4-BE49-F238E27FC236}">
                <a16:creationId xmlns:a16="http://schemas.microsoft.com/office/drawing/2014/main" id="{E465C354-7A3A-4CAB-B066-56544BAFBA14}"/>
              </a:ext>
            </a:extLst>
          </p:cNvPr>
          <p:cNvSpPr txBox="1"/>
          <p:nvPr/>
        </p:nvSpPr>
        <p:spPr>
          <a:xfrm>
            <a:off x="215538" y="623747"/>
            <a:ext cx="11452860" cy="2190600"/>
          </a:xfrm>
          <a:prstGeom prst="rect">
            <a:avLst/>
          </a:prstGeom>
          <a:noFill/>
        </p:spPr>
        <p:txBody>
          <a:bodyPr wrap="square" rtlCol="0">
            <a:spAutoFit/>
          </a:bodyPr>
          <a:lstStyle/>
          <a:p>
            <a:r>
              <a:rPr lang="en-US" sz="2730" dirty="0"/>
              <a:t>The P value is the probability of obtaining a test statistic at least as extreme as the one that was actually observed, assuming that the null hypothesis is true.</a:t>
            </a:r>
          </a:p>
          <a:p>
            <a:endParaRPr lang="en-US" sz="2730" dirty="0"/>
          </a:p>
          <a:p>
            <a:r>
              <a:rPr lang="en-US" sz="2730" dirty="0">
                <a:solidFill>
                  <a:srgbClr val="3B3835"/>
                </a:solidFill>
                <a:latin typeface="Helvetica Neue"/>
              </a:rPr>
              <a:t>Null hypothesis: the probability that there is no relationship between x and y (i.e. the relationship is null)</a:t>
            </a:r>
          </a:p>
        </p:txBody>
      </p:sp>
      <p:sp>
        <p:nvSpPr>
          <p:cNvPr id="5" name="TextBox 4">
            <a:extLst>
              <a:ext uri="{FF2B5EF4-FFF2-40B4-BE49-F238E27FC236}">
                <a16:creationId xmlns:a16="http://schemas.microsoft.com/office/drawing/2014/main" id="{C8F86DB4-230B-404D-A25E-2E2EEE06FD7E}"/>
              </a:ext>
            </a:extLst>
          </p:cNvPr>
          <p:cNvSpPr txBox="1"/>
          <p:nvPr/>
        </p:nvSpPr>
        <p:spPr>
          <a:xfrm>
            <a:off x="1148250" y="3328539"/>
            <a:ext cx="2203706" cy="3270126"/>
          </a:xfrm>
          <a:prstGeom prst="rect">
            <a:avLst/>
          </a:prstGeom>
          <a:noFill/>
        </p:spPr>
        <p:txBody>
          <a:bodyPr wrap="square" rtlCol="0">
            <a:spAutoFit/>
          </a:bodyPr>
          <a:lstStyle/>
          <a:p>
            <a:r>
              <a:rPr lang="en-US" sz="2065" b="1" dirty="0"/>
              <a:t>False negatives</a:t>
            </a:r>
            <a:r>
              <a:rPr lang="en-US" sz="2065" dirty="0"/>
              <a:t>:</a:t>
            </a:r>
          </a:p>
          <a:p>
            <a:r>
              <a:rPr lang="en-US" sz="2065" dirty="0"/>
              <a:t>There is a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3DC8F90-F7ED-43F6-94B0-255A3AC95A41}"/>
              </a:ext>
            </a:extLst>
          </p:cNvPr>
          <p:cNvSpPr txBox="1"/>
          <p:nvPr/>
        </p:nvSpPr>
        <p:spPr>
          <a:xfrm>
            <a:off x="8997559" y="3287230"/>
            <a:ext cx="2203706" cy="3270126"/>
          </a:xfrm>
          <a:prstGeom prst="rect">
            <a:avLst/>
          </a:prstGeom>
          <a:noFill/>
        </p:spPr>
        <p:txBody>
          <a:bodyPr wrap="square" rtlCol="0">
            <a:spAutoFit/>
          </a:bodyPr>
          <a:lstStyle/>
          <a:p>
            <a:r>
              <a:rPr lang="en-US" sz="2065" b="1" dirty="0"/>
              <a:t>True positive</a:t>
            </a:r>
            <a:r>
              <a:rPr lang="en-US" sz="2065" dirty="0"/>
              <a:t>:</a:t>
            </a:r>
          </a:p>
          <a:p>
            <a:r>
              <a:rPr lang="en-US" sz="2065" dirty="0"/>
              <a:t>There is a relationship between x and y</a:t>
            </a:r>
          </a:p>
          <a:p>
            <a:pPr algn="ctr"/>
            <a:r>
              <a:rPr lang="en-US" sz="2065" dirty="0"/>
              <a:t>and</a:t>
            </a:r>
          </a:p>
          <a:p>
            <a:r>
              <a:rPr lang="en-US" sz="2065" dirty="0"/>
              <a:t>the F-statistic indicates that there is a relationship between x and y</a:t>
            </a:r>
          </a:p>
        </p:txBody>
      </p:sp>
      <p:pic>
        <p:nvPicPr>
          <p:cNvPr id="8" name="Picture 7">
            <a:extLst>
              <a:ext uri="{FF2B5EF4-FFF2-40B4-BE49-F238E27FC236}">
                <a16:creationId xmlns:a16="http://schemas.microsoft.com/office/drawing/2014/main" id="{91CF6EE2-B61F-48FD-B109-3CD5EF98DFA0}"/>
              </a:ext>
            </a:extLst>
          </p:cNvPr>
          <p:cNvPicPr>
            <a:picLocks noChangeAspect="1"/>
          </p:cNvPicPr>
          <p:nvPr/>
        </p:nvPicPr>
        <p:blipFill>
          <a:blip r:embed="rId3"/>
          <a:stretch>
            <a:fillRect/>
          </a:stretch>
        </p:blipFill>
        <p:spPr>
          <a:xfrm>
            <a:off x="10707097" y="2881794"/>
            <a:ext cx="988335" cy="1329760"/>
          </a:xfrm>
          <a:prstGeom prst="rect">
            <a:avLst/>
          </a:prstGeom>
        </p:spPr>
      </p:pic>
    </p:spTree>
    <p:extLst>
      <p:ext uri="{BB962C8B-B14F-4D97-AF65-F5344CB8AC3E}">
        <p14:creationId xmlns:p14="http://schemas.microsoft.com/office/powerpoint/2010/main" val="137082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1103645" y="6913886"/>
            <a:ext cx="9841374" cy="575542"/>
          </a:xfrm>
          <a:prstGeom prst="rect">
            <a:avLst/>
          </a:prstGeom>
          <a:noFill/>
        </p:spPr>
        <p:txBody>
          <a:bodyPr wrap="square">
            <a:spAutoFit/>
          </a:bodyPr>
          <a:lstStyle/>
          <a:p>
            <a:r>
              <a:rPr lang="en-US" sz="1570" dirty="0">
                <a:hlinkClick r:id="" action="ppaction://noaction"/>
              </a:rPr>
              <a:t>Modified from</a:t>
            </a:r>
          </a:p>
          <a:p>
            <a:r>
              <a:rPr lang="en-US" sz="1570" dirty="0">
                <a:hlinkClick r:id="" action="ppaction://noaction"/>
              </a:rPr>
              <a:t>https://en.wikipedia.org/wiki/Linear_regression</a:t>
            </a:r>
            <a:r>
              <a:rPr lang="en-US" sz="157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953185" y="363918"/>
            <a:ext cx="9980831" cy="1165575"/>
          </a:xfrm>
          <a:prstGeom prst="rect">
            <a:avLst/>
          </a:prstGeom>
          <a:noFill/>
        </p:spPr>
        <p:txBody>
          <a:bodyPr wrap="square">
            <a:spAutoFit/>
          </a:bodyPr>
          <a:lstStyle/>
          <a:p>
            <a:pPr algn="l"/>
            <a:r>
              <a:rPr lang="en-US" sz="3487" dirty="0">
                <a:solidFill>
                  <a:srgbClr val="000000"/>
                </a:solidFill>
                <a:latin typeface="Linux Libertine"/>
              </a:rPr>
              <a:t>PCA:  perturb all variables     </a:t>
            </a:r>
            <a:r>
              <a:rPr lang="en-US" sz="3487" dirty="0">
                <a:solidFill>
                  <a:srgbClr val="A86ED4"/>
                </a:solidFill>
                <a:latin typeface="Linux Libertine"/>
              </a:rPr>
              <a:t>(x, y) </a:t>
            </a:r>
            <a:r>
              <a:rPr lang="en-US" sz="3487" dirty="0">
                <a:solidFill>
                  <a:srgbClr val="A86ED4"/>
                </a:solidFill>
                <a:latin typeface="Linux Libertine"/>
                <a:sym typeface="Wingdings" panose="05000000000000000000" pitchFamily="2" charset="2"/>
              </a:rPr>
              <a:t> (x’, y’)</a:t>
            </a:r>
            <a:endParaRPr lang="en-US" sz="3487" dirty="0">
              <a:solidFill>
                <a:srgbClr val="A86ED4"/>
              </a:solidFill>
              <a:latin typeface="Linux Libertine"/>
            </a:endParaRPr>
          </a:p>
          <a:p>
            <a:pPr algn="l"/>
            <a:endParaRPr lang="en-US" sz="3487" dirty="0">
              <a:solidFill>
                <a:srgbClr val="000000"/>
              </a:solidFill>
              <a:latin typeface="Linux Libertine"/>
            </a:endParaRPr>
          </a:p>
        </p:txBody>
      </p:sp>
      <p:grpSp>
        <p:nvGrpSpPr>
          <p:cNvPr id="18" name="Group 17">
            <a:extLst>
              <a:ext uri="{FF2B5EF4-FFF2-40B4-BE49-F238E27FC236}">
                <a16:creationId xmlns:a16="http://schemas.microsoft.com/office/drawing/2014/main" id="{887D037E-21A7-4EC3-BAB0-7319FB35ED29}"/>
              </a:ext>
            </a:extLst>
          </p:cNvPr>
          <p:cNvGrpSpPr>
            <a:grpSpLocks noChangeAspect="1"/>
          </p:cNvGrpSpPr>
          <p:nvPr/>
        </p:nvGrpSpPr>
        <p:grpSpPr>
          <a:xfrm>
            <a:off x="953184" y="1420248"/>
            <a:ext cx="3831254" cy="5285232"/>
            <a:chOff x="536836" y="1253160"/>
            <a:chExt cx="2781220" cy="3836710"/>
          </a:xfrm>
        </p:grpSpPr>
        <p:pic>
          <p:nvPicPr>
            <p:cNvPr id="1026" name="Picture 2">
              <a:extLst>
                <a:ext uri="{FF2B5EF4-FFF2-40B4-BE49-F238E27FC236}">
                  <a16:creationId xmlns:a16="http://schemas.microsoft.com/office/drawing/2014/main" id="{34E04597-A250-4319-9D7D-4B0A78CAC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36" y="1588062"/>
              <a:ext cx="2781220" cy="350180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D8C7AE9-7CDC-464A-B430-FFCC71884F5B}"/>
                </a:ext>
              </a:extLst>
            </p:cNvPr>
            <p:cNvCxnSpPr>
              <a:cxnSpLocks/>
            </p:cNvCxnSpPr>
            <p:nvPr/>
          </p:nvCxnSpPr>
          <p:spPr>
            <a:xfrm flipV="1">
              <a:off x="964648" y="1253160"/>
              <a:ext cx="2353408" cy="3687746"/>
            </a:xfrm>
            <a:prstGeom prst="line">
              <a:avLst/>
            </a:prstGeom>
            <a:ln w="57150">
              <a:solidFill>
                <a:srgbClr val="A86ED4"/>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43D4F3A-3A9E-4D13-B755-5C349F6DE33E}"/>
                </a:ext>
              </a:extLst>
            </p:cNvPr>
            <p:cNvCxnSpPr/>
            <p:nvPr/>
          </p:nvCxnSpPr>
          <p:spPr>
            <a:xfrm>
              <a:off x="1336437" y="3674813"/>
              <a:ext cx="301451" cy="21101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C9FC22A-CC93-47F3-95D3-891EEA13BD0A}"/>
                </a:ext>
              </a:extLst>
            </p:cNvPr>
            <p:cNvCxnSpPr>
              <a:cxnSpLocks/>
            </p:cNvCxnSpPr>
            <p:nvPr/>
          </p:nvCxnSpPr>
          <p:spPr>
            <a:xfrm>
              <a:off x="1585802" y="3980629"/>
              <a:ext cx="301451" cy="21101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C868E-8FDF-496A-90A6-7006B3A3A412}"/>
                </a:ext>
              </a:extLst>
            </p:cNvPr>
            <p:cNvCxnSpPr>
              <a:cxnSpLocks/>
            </p:cNvCxnSpPr>
            <p:nvPr/>
          </p:nvCxnSpPr>
          <p:spPr>
            <a:xfrm>
              <a:off x="2140303" y="3087759"/>
              <a:ext cx="120582" cy="9468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FD677DD-B43E-4A3D-A1D8-7B77AD0C8F9D}"/>
                </a:ext>
              </a:extLst>
            </p:cNvPr>
            <p:cNvCxnSpPr>
              <a:cxnSpLocks/>
            </p:cNvCxnSpPr>
            <p:nvPr/>
          </p:nvCxnSpPr>
          <p:spPr>
            <a:xfrm>
              <a:off x="2775022" y="1803246"/>
              <a:ext cx="120582" cy="94685"/>
            </a:xfrm>
            <a:prstGeom prst="line">
              <a:avLst/>
            </a:prstGeom>
            <a:ln w="5715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D21FA5FF-51CF-414E-9E5B-80DDFDB85BF2}"/>
              </a:ext>
            </a:extLst>
          </p:cNvPr>
          <p:cNvSpPr txBox="1"/>
          <p:nvPr/>
        </p:nvSpPr>
        <p:spPr>
          <a:xfrm>
            <a:off x="4952644" y="2043679"/>
            <a:ext cx="6064802" cy="4696670"/>
          </a:xfrm>
          <a:prstGeom prst="rect">
            <a:avLst/>
          </a:prstGeom>
          <a:noFill/>
        </p:spPr>
        <p:txBody>
          <a:bodyPr wrap="none" rtlCol="0">
            <a:spAutoFit/>
          </a:bodyPr>
          <a:lstStyle/>
          <a:p>
            <a:r>
              <a:rPr lang="en-US" sz="2720" dirty="0"/>
              <a:t>1</a:t>
            </a:r>
            <a:r>
              <a:rPr lang="en-US" sz="2720" baseline="30000" dirty="0"/>
              <a:t>st</a:t>
            </a:r>
            <a:r>
              <a:rPr lang="en-US" sz="2720" dirty="0"/>
              <a:t> PCA component</a:t>
            </a:r>
          </a:p>
          <a:p>
            <a:r>
              <a:rPr lang="en-US" sz="2720" dirty="0"/>
              <a:t>         = direction of most variance</a:t>
            </a:r>
          </a:p>
          <a:p>
            <a:r>
              <a:rPr lang="en-US" sz="2720" dirty="0"/>
              <a:t>            direction = eigenvector with </a:t>
            </a:r>
          </a:p>
          <a:p>
            <a:r>
              <a:rPr lang="en-US" sz="2720" dirty="0"/>
              <a:t>                                   largest eigenvalue.</a:t>
            </a:r>
          </a:p>
          <a:p>
            <a:endParaRPr lang="en-US" sz="2720" dirty="0"/>
          </a:p>
          <a:p>
            <a:r>
              <a:rPr lang="en-US" sz="2720" dirty="0"/>
              <a:t>2</a:t>
            </a:r>
            <a:r>
              <a:rPr lang="en-US" sz="2720" baseline="30000" dirty="0"/>
              <a:t>nd</a:t>
            </a:r>
            <a:r>
              <a:rPr lang="en-US" sz="2720" dirty="0"/>
              <a:t> PCA</a:t>
            </a:r>
          </a:p>
          <a:p>
            <a:r>
              <a:rPr lang="en-US" sz="2720" dirty="0"/>
              <a:t>         = direction of 2</a:t>
            </a:r>
            <a:r>
              <a:rPr lang="en-US" sz="2720" baseline="30000" dirty="0"/>
              <a:t>nd</a:t>
            </a:r>
            <a:r>
              <a:rPr lang="en-US" sz="2720" dirty="0"/>
              <a:t> most variance,</a:t>
            </a:r>
          </a:p>
          <a:p>
            <a:r>
              <a:rPr lang="en-US" sz="2720" dirty="0"/>
              <a:t>             perpendicular to first.</a:t>
            </a:r>
          </a:p>
          <a:p>
            <a:r>
              <a:rPr lang="en-US" sz="2720" dirty="0"/>
              <a:t>             direction = eigenvector with </a:t>
            </a:r>
          </a:p>
          <a:p>
            <a:r>
              <a:rPr lang="en-US" sz="2720" dirty="0"/>
              <a:t>                                   2</a:t>
            </a:r>
            <a:r>
              <a:rPr lang="en-US" sz="2720" baseline="30000" dirty="0"/>
              <a:t>nd</a:t>
            </a:r>
            <a:r>
              <a:rPr lang="en-US" sz="2720" dirty="0"/>
              <a:t> largest eigenvalue.</a:t>
            </a:r>
          </a:p>
          <a:p>
            <a:endParaRPr lang="en-US" sz="2720" dirty="0"/>
          </a:p>
        </p:txBody>
      </p:sp>
      <p:sp>
        <p:nvSpPr>
          <p:cNvPr id="2" name="TextBox 1">
            <a:extLst>
              <a:ext uri="{FF2B5EF4-FFF2-40B4-BE49-F238E27FC236}">
                <a16:creationId xmlns:a16="http://schemas.microsoft.com/office/drawing/2014/main" id="{DE1EEC3E-C61F-4EE6-BB1C-ED9CE7587F11}"/>
              </a:ext>
            </a:extLst>
          </p:cNvPr>
          <p:cNvSpPr txBox="1"/>
          <p:nvPr/>
        </p:nvSpPr>
        <p:spPr>
          <a:xfrm>
            <a:off x="467832" y="958583"/>
            <a:ext cx="2498652" cy="461665"/>
          </a:xfrm>
          <a:prstGeom prst="rect">
            <a:avLst/>
          </a:prstGeom>
          <a:solidFill>
            <a:srgbClr val="FFFF00"/>
          </a:solidFill>
        </p:spPr>
        <p:txBody>
          <a:bodyPr wrap="square" rtlCol="0">
            <a:spAutoFit/>
          </a:bodyPr>
          <a:lstStyle/>
          <a:p>
            <a:pPr algn="l"/>
            <a:r>
              <a:rPr lang="en-US" sz="2400" dirty="0">
                <a:solidFill>
                  <a:srgbClr val="5A2781"/>
                </a:solidFill>
              </a:rPr>
              <a:t>UNLABELED  DATA</a:t>
            </a:r>
          </a:p>
        </p:txBody>
      </p:sp>
    </p:spTree>
    <p:extLst>
      <p:ext uri="{BB962C8B-B14F-4D97-AF65-F5344CB8AC3E}">
        <p14:creationId xmlns:p14="http://schemas.microsoft.com/office/powerpoint/2010/main" val="4109319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98270" y="2082265"/>
            <a:ext cx="9290661" cy="1000454"/>
            <a:chOff x="511322" y="488588"/>
            <a:chExt cx="8197642" cy="882753"/>
          </a:xfrm>
        </p:grpSpPr>
        <p:cxnSp>
          <p:nvCxnSpPr>
            <p:cNvPr id="3" name="Straight Connector 2"/>
            <p:cNvCxnSpPr/>
            <p:nvPr/>
          </p:nvCxnSpPr>
          <p:spPr>
            <a:xfrm>
              <a:off x="511322" y="709307"/>
              <a:ext cx="788425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6165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238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962084"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6264" y="920539"/>
              <a:ext cx="8032700" cy="450802"/>
            </a:xfrm>
            <a:prstGeom prst="rect">
              <a:avLst/>
            </a:prstGeom>
            <a:noFill/>
          </p:spPr>
          <p:txBody>
            <a:bodyPr wrap="square" rtlCol="0">
              <a:spAutoFit/>
            </a:bodyPr>
            <a:lstStyle/>
            <a:p>
              <a:r>
                <a:rPr lang="en-US" sz="2720" dirty="0"/>
                <a:t>0       1                                                                                           10</a:t>
              </a:r>
            </a:p>
          </p:txBody>
        </p:sp>
      </p:grpSp>
      <p:sp>
        <p:nvSpPr>
          <p:cNvPr id="11" name="TextBox 10"/>
          <p:cNvSpPr txBox="1"/>
          <p:nvPr/>
        </p:nvSpPr>
        <p:spPr>
          <a:xfrm>
            <a:off x="1130030" y="429982"/>
            <a:ext cx="9670374" cy="6929076"/>
          </a:xfrm>
          <a:prstGeom prst="rect">
            <a:avLst/>
          </a:prstGeom>
          <a:noFill/>
        </p:spPr>
        <p:txBody>
          <a:bodyPr wrap="square" rtlCol="0">
            <a:spAutoFit/>
          </a:bodyPr>
          <a:lstStyle/>
          <a:p>
            <a:pPr algn="ctr"/>
            <a:r>
              <a:rPr lang="en-US" sz="2720" b="1" dirty="0">
                <a:solidFill>
                  <a:srgbClr val="800000"/>
                </a:solidFill>
              </a:rPr>
              <a:t>Why use PCA in data analysis?</a:t>
            </a:r>
          </a:p>
          <a:p>
            <a:endParaRPr lang="en-US" sz="2720" dirty="0"/>
          </a:p>
          <a:p>
            <a:r>
              <a:rPr lang="en-US" sz="2720" dirty="0"/>
              <a:t>Consider the points  (0, 0, …, 0),  (1, 0, …, 0),  (10, 0, …, 0)</a:t>
            </a:r>
          </a:p>
          <a:p>
            <a:endParaRPr lang="en-US" sz="2720" dirty="0"/>
          </a:p>
          <a:p>
            <a:endParaRPr lang="en-US" sz="2720" dirty="0"/>
          </a:p>
          <a:p>
            <a:endParaRPr lang="en-US" sz="2720" dirty="0"/>
          </a:p>
          <a:p>
            <a:endParaRPr lang="en-US" sz="2720" dirty="0"/>
          </a:p>
          <a:p>
            <a:r>
              <a:rPr lang="en-US" sz="2720" dirty="0"/>
              <a:t>Add noise to first point (0, 0, …, 0) </a:t>
            </a:r>
            <a:r>
              <a:rPr lang="en-US" sz="2720" dirty="0">
                <a:sym typeface="Wingdings"/>
              </a:rPr>
              <a:t> (0, 1, …, 1) </a:t>
            </a:r>
            <a:endParaRPr lang="en-US" sz="2720" dirty="0"/>
          </a:p>
          <a:p>
            <a:endParaRPr lang="en-US" sz="2720" dirty="0"/>
          </a:p>
          <a:p>
            <a:r>
              <a:rPr lang="en-US" sz="2720" dirty="0"/>
              <a:t>In R</a:t>
            </a:r>
            <a:r>
              <a:rPr lang="en-US" sz="2720" baseline="30000" dirty="0"/>
              <a:t>100</a:t>
            </a:r>
            <a:r>
              <a:rPr lang="en-US" sz="2720" dirty="0"/>
              <a:t>,   d(</a:t>
            </a:r>
            <a:r>
              <a:rPr lang="en-US" sz="2720" dirty="0">
                <a:sym typeface="Wingdings"/>
              </a:rPr>
              <a:t>(0, 1, …, 1)</a:t>
            </a:r>
            <a:r>
              <a:rPr lang="en-US" sz="2720" dirty="0"/>
              <a:t>, (1, 0, …, 0)) = 10  &gt;  9.</a:t>
            </a:r>
          </a:p>
          <a:p>
            <a:endParaRPr lang="en-US" sz="2720" baseline="30000" dirty="0"/>
          </a:p>
          <a:p>
            <a:endParaRPr lang="en-US" sz="2720" dirty="0"/>
          </a:p>
          <a:p>
            <a:r>
              <a:rPr lang="en-US" sz="2720" dirty="0"/>
              <a:t>Add small noise to first point (0, 0, …, 0) </a:t>
            </a:r>
            <a:r>
              <a:rPr lang="en-US" sz="2720" dirty="0">
                <a:sym typeface="Wingdings"/>
              </a:rPr>
              <a:t> (0, 0.1, …, 0.1) </a:t>
            </a:r>
            <a:endParaRPr lang="en-US" sz="2720" dirty="0"/>
          </a:p>
          <a:p>
            <a:endParaRPr lang="en-US" sz="2720" dirty="0"/>
          </a:p>
          <a:p>
            <a:r>
              <a:rPr lang="en-US" sz="2720" dirty="0"/>
              <a:t>In R</a:t>
            </a:r>
            <a:r>
              <a:rPr lang="en-US" sz="2720" baseline="30000" dirty="0"/>
              <a:t>39,900</a:t>
            </a:r>
            <a:r>
              <a:rPr lang="en-US" sz="2720" dirty="0"/>
              <a:t>,   d(</a:t>
            </a:r>
            <a:r>
              <a:rPr lang="en-US" sz="2720" dirty="0">
                <a:sym typeface="Wingdings"/>
              </a:rPr>
              <a:t>(0, 0.1, …, 0.1)</a:t>
            </a:r>
            <a:r>
              <a:rPr lang="en-US" sz="2720" dirty="0"/>
              <a:t>, (1, 0, …, 0)) = 20  &gt;  9.</a:t>
            </a:r>
            <a:endParaRPr lang="en-US" sz="2720" baseline="30000" dirty="0"/>
          </a:p>
          <a:p>
            <a:endParaRPr lang="en-US" sz="2720" baseline="30000" dirty="0"/>
          </a:p>
          <a:p>
            <a:r>
              <a:rPr lang="en-US" sz="2720" dirty="0"/>
              <a:t> </a:t>
            </a:r>
          </a:p>
        </p:txBody>
      </p:sp>
    </p:spTree>
    <p:extLst>
      <p:ext uri="{BB962C8B-B14F-4D97-AF65-F5344CB8AC3E}">
        <p14:creationId xmlns:p14="http://schemas.microsoft.com/office/powerpoint/2010/main" val="2244252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08413" y="177492"/>
            <a:ext cx="9670374" cy="7190879"/>
          </a:xfrm>
          <a:prstGeom prst="rect">
            <a:avLst/>
          </a:prstGeom>
          <a:noFill/>
        </p:spPr>
        <p:txBody>
          <a:bodyPr wrap="square" rtlCol="0">
            <a:spAutoFit/>
          </a:bodyPr>
          <a:lstStyle/>
          <a:p>
            <a:pPr algn="ctr"/>
            <a:r>
              <a:rPr lang="en-US" sz="2800" b="1" dirty="0">
                <a:solidFill>
                  <a:srgbClr val="800000"/>
                </a:solidFill>
              </a:rPr>
              <a:t>Why use PCA in data analysis:</a:t>
            </a:r>
          </a:p>
          <a:p>
            <a:endParaRPr lang="en-US" dirty="0"/>
          </a:p>
          <a:p>
            <a:pPr marL="457200" indent="-457200">
              <a:lnSpc>
                <a:spcPct val="150000"/>
              </a:lnSpc>
              <a:buFont typeface="Arial" panose="020B0604020202020204" pitchFamily="34" charset="0"/>
              <a:buChar char="•"/>
            </a:pPr>
            <a:r>
              <a:rPr lang="en-US" sz="2400" dirty="0"/>
              <a:t>Reduce dimension.</a:t>
            </a:r>
          </a:p>
          <a:p>
            <a:pPr marL="457200" indent="-457200">
              <a:lnSpc>
                <a:spcPct val="150000"/>
              </a:lnSpc>
              <a:buFont typeface="Arial" panose="020B0604020202020204" pitchFamily="34" charset="0"/>
              <a:buChar char="•"/>
            </a:pPr>
            <a:r>
              <a:rPr lang="en-US" sz="2400" dirty="0"/>
              <a:t>Reduce noise.</a:t>
            </a:r>
          </a:p>
          <a:p>
            <a:pPr marL="457200" indent="-457200">
              <a:lnSpc>
                <a:spcPct val="150000"/>
              </a:lnSpc>
              <a:buFont typeface="Arial" panose="020B0604020202020204" pitchFamily="34" charset="0"/>
              <a:buChar char="•"/>
            </a:pPr>
            <a:r>
              <a:rPr lang="en-US" sz="2400" dirty="0"/>
              <a:t>Visualization.</a:t>
            </a:r>
          </a:p>
          <a:p>
            <a:pPr marL="457200" indent="-457200">
              <a:lnSpc>
                <a:spcPct val="150000"/>
              </a:lnSpc>
              <a:buFont typeface="Arial" panose="020B0604020202020204" pitchFamily="34" charset="0"/>
              <a:buChar char="•"/>
            </a:pPr>
            <a:r>
              <a:rPr lang="en-US" sz="2400" dirty="0"/>
              <a:t>Fewer variables = less memory  (data compression).</a:t>
            </a:r>
          </a:p>
          <a:p>
            <a:pPr marL="457200" indent="-457200">
              <a:lnSpc>
                <a:spcPct val="150000"/>
              </a:lnSpc>
              <a:buFont typeface="Arial" panose="020B0604020202020204" pitchFamily="34" charset="0"/>
              <a:buChar char="•"/>
            </a:pPr>
            <a:r>
              <a:rPr lang="en-US" sz="2400" dirty="0"/>
              <a:t>Fewer variables  = faster computing time (usually).</a:t>
            </a:r>
          </a:p>
          <a:p>
            <a:pPr marL="457200" indent="-457200">
              <a:buFont typeface="Arial" panose="020B0604020202020204" pitchFamily="34" charset="0"/>
              <a:buChar char="•"/>
            </a:pPr>
            <a:endParaRPr lang="en-US" sz="2800" dirty="0"/>
          </a:p>
          <a:p>
            <a:pPr algn="ctr"/>
            <a:r>
              <a:rPr lang="en-US" sz="2800" b="1" dirty="0">
                <a:solidFill>
                  <a:srgbClr val="800000"/>
                </a:solidFill>
              </a:rPr>
              <a:t>Possible problem/advantage with PCA in data analysis:</a:t>
            </a:r>
          </a:p>
          <a:p>
            <a:pPr marL="457200" indent="-457200">
              <a:buFont typeface="Arial" panose="020B0604020202020204" pitchFamily="34" charset="0"/>
              <a:buChar char="•"/>
            </a:pPr>
            <a:endParaRPr lang="en-US" dirty="0"/>
          </a:p>
          <a:p>
            <a:pPr marL="342900" indent="-342900">
              <a:lnSpc>
                <a:spcPct val="150000"/>
              </a:lnSpc>
              <a:buFont typeface="Arial" panose="020B0604020202020204" pitchFamily="34" charset="0"/>
              <a:buChar char="•"/>
            </a:pPr>
            <a:r>
              <a:rPr lang="en-US" sz="2400" dirty="0"/>
              <a:t>You have changed the basis.  </a:t>
            </a:r>
          </a:p>
          <a:p>
            <a:pPr marL="342900" indent="-342900">
              <a:lnSpc>
                <a:spcPct val="150000"/>
              </a:lnSpc>
              <a:buFont typeface="Arial" panose="020B0604020202020204" pitchFamily="34" charset="0"/>
              <a:buChar char="•"/>
            </a:pPr>
            <a:endParaRPr lang="en-US" sz="600" dirty="0"/>
          </a:p>
          <a:p>
            <a:pPr marL="342900" indent="-342900">
              <a:buFont typeface="Arial" panose="020B0604020202020204" pitchFamily="34" charset="0"/>
              <a:buChar char="•"/>
            </a:pPr>
            <a:r>
              <a:rPr lang="en-US" sz="2400" dirty="0"/>
              <a:t>If you find that PCA2 is significant, what does that tell you about the individual features?  </a:t>
            </a:r>
          </a:p>
          <a:p>
            <a:pPr marL="342900" indent="-342900">
              <a:lnSpc>
                <a:spcPct val="150000"/>
              </a:lnSpc>
              <a:buFont typeface="Arial" panose="020B0604020202020204" pitchFamily="34" charset="0"/>
              <a:buChar char="•"/>
            </a:pPr>
            <a:r>
              <a:rPr lang="en-US" sz="2400" dirty="0"/>
              <a:t>Features may be acting together to produce the result.</a:t>
            </a:r>
          </a:p>
          <a:p>
            <a:pPr>
              <a:lnSpc>
                <a:spcPct val="150000"/>
              </a:lnSpc>
            </a:pPr>
            <a:r>
              <a:rPr lang="en-US" sz="2400" dirty="0"/>
              <a:t> </a:t>
            </a:r>
            <a:endParaRPr lang="en-US" sz="2000" dirty="0"/>
          </a:p>
        </p:txBody>
      </p:sp>
    </p:spTree>
    <p:extLst>
      <p:ext uri="{BB962C8B-B14F-4D97-AF65-F5344CB8AC3E}">
        <p14:creationId xmlns:p14="http://schemas.microsoft.com/office/powerpoint/2010/main" val="1796666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CD3E8C-7558-41F3-80D3-1807479A949E}"/>
              </a:ext>
            </a:extLst>
          </p:cNvPr>
          <p:cNvPicPr>
            <a:picLocks noChangeAspect="1"/>
          </p:cNvPicPr>
          <p:nvPr/>
        </p:nvPicPr>
        <p:blipFill>
          <a:blip r:embed="rId2"/>
          <a:stretch>
            <a:fillRect/>
          </a:stretch>
        </p:blipFill>
        <p:spPr>
          <a:xfrm>
            <a:off x="1895029" y="1535865"/>
            <a:ext cx="8729154" cy="5170932"/>
          </a:xfrm>
          <a:prstGeom prst="rect">
            <a:avLst/>
          </a:prstGeom>
        </p:spPr>
      </p:pic>
      <p:sp>
        <p:nvSpPr>
          <p:cNvPr id="7" name="TextBox 6">
            <a:extLst>
              <a:ext uri="{FF2B5EF4-FFF2-40B4-BE49-F238E27FC236}">
                <a16:creationId xmlns:a16="http://schemas.microsoft.com/office/drawing/2014/main" id="{C86F44AA-EC92-453A-A54E-9E16DCDB62EF}"/>
              </a:ext>
            </a:extLst>
          </p:cNvPr>
          <p:cNvSpPr txBox="1"/>
          <p:nvPr/>
        </p:nvSpPr>
        <p:spPr>
          <a:xfrm>
            <a:off x="394336" y="703000"/>
            <a:ext cx="7192737" cy="360099"/>
          </a:xfrm>
          <a:prstGeom prst="rect">
            <a:avLst/>
          </a:prstGeom>
          <a:noFill/>
        </p:spPr>
        <p:txBody>
          <a:bodyPr wrap="square">
            <a:spAutoFit/>
          </a:bodyPr>
          <a:lstStyle/>
          <a:p>
            <a:r>
              <a:rPr lang="en-US" sz="1755" dirty="0">
                <a:hlinkClick r:id="rId3"/>
              </a:rPr>
              <a:t>https://en.wikipedia.org/wiki/Bessel's_correction#Source_of_bias</a:t>
            </a:r>
            <a:r>
              <a:rPr lang="en-US" sz="1755" dirty="0"/>
              <a:t> </a:t>
            </a:r>
          </a:p>
        </p:txBody>
      </p:sp>
      <p:sp>
        <p:nvSpPr>
          <p:cNvPr id="8" name="TextBox 7">
            <a:extLst>
              <a:ext uri="{FF2B5EF4-FFF2-40B4-BE49-F238E27FC236}">
                <a16:creationId xmlns:a16="http://schemas.microsoft.com/office/drawing/2014/main" id="{AA3CDE08-69DE-4827-AD09-FA7A03215CE5}"/>
              </a:ext>
            </a:extLst>
          </p:cNvPr>
          <p:cNvSpPr txBox="1"/>
          <p:nvPr/>
        </p:nvSpPr>
        <p:spPr>
          <a:xfrm>
            <a:off x="228911" y="3455944"/>
            <a:ext cx="1320862" cy="450123"/>
          </a:xfrm>
          <a:prstGeom prst="rect">
            <a:avLst/>
          </a:prstGeom>
          <a:noFill/>
        </p:spPr>
        <p:txBody>
          <a:bodyPr wrap="none" rtlCol="0">
            <a:spAutoFit/>
          </a:bodyPr>
          <a:lstStyle/>
          <a:p>
            <a:pPr algn="l"/>
            <a:r>
              <a:rPr lang="en-US" sz="2340" dirty="0">
                <a:solidFill>
                  <a:srgbClr val="C00000"/>
                </a:solidFill>
              </a:rPr>
              <a:t>Too small</a:t>
            </a:r>
          </a:p>
        </p:txBody>
      </p:sp>
      <p:cxnSp>
        <p:nvCxnSpPr>
          <p:cNvPr id="10" name="Straight Arrow Connector 9">
            <a:extLst>
              <a:ext uri="{FF2B5EF4-FFF2-40B4-BE49-F238E27FC236}">
                <a16:creationId xmlns:a16="http://schemas.microsoft.com/office/drawing/2014/main" id="{481666DF-437A-40C7-878A-A29EBCD798D3}"/>
              </a:ext>
            </a:extLst>
          </p:cNvPr>
          <p:cNvCxnSpPr>
            <a:cxnSpLocks/>
          </p:cNvCxnSpPr>
          <p:nvPr/>
        </p:nvCxnSpPr>
        <p:spPr>
          <a:xfrm>
            <a:off x="1513452" y="3739786"/>
            <a:ext cx="808471" cy="440326"/>
          </a:xfrm>
          <a:prstGeom prst="straightConnector1">
            <a:avLst/>
          </a:prstGeom>
          <a:ln w="571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9116F78-EB1B-42C4-B806-78A63ADF31CF}"/>
              </a:ext>
            </a:extLst>
          </p:cNvPr>
          <p:cNvCxnSpPr/>
          <p:nvPr/>
        </p:nvCxnSpPr>
        <p:spPr>
          <a:xfrm>
            <a:off x="2478677" y="3531054"/>
            <a:ext cx="666206"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20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7">
            <a:extLst>
              <a:ext uri="{FF2B5EF4-FFF2-40B4-BE49-F238E27FC236}">
                <a16:creationId xmlns:a16="http://schemas.microsoft.com/office/drawing/2014/main" id="{B21B05D3-D9F4-4EDC-822B-AAFFA5E8EE8F}"/>
              </a:ext>
            </a:extLst>
          </p:cNvPr>
          <p:cNvSpPr>
            <a:spLocks noGrp="1"/>
          </p:cNvSpPr>
          <p:nvPr>
            <p:ph type="sldNum" sz="quarter" idx="12"/>
          </p:nvPr>
        </p:nvSpPr>
        <p:spPr/>
        <p:txBody>
          <a:bodyPr/>
          <a:lstStyle/>
          <a:p>
            <a:fld id="{BDD250C3-C741-4BF3-9A36-D693B35C7F57}" type="slidenum">
              <a:rPr lang="en-US" altLang="en-US"/>
              <a:pPr/>
              <a:t>44</a:t>
            </a:fld>
            <a:endParaRPr lang="en-US" altLang="en-US"/>
          </a:p>
        </p:txBody>
      </p:sp>
      <p:sp>
        <p:nvSpPr>
          <p:cNvPr id="87042" name="Rectangle 2">
            <a:extLst>
              <a:ext uri="{FF2B5EF4-FFF2-40B4-BE49-F238E27FC236}">
                <a16:creationId xmlns:a16="http://schemas.microsoft.com/office/drawing/2014/main" id="{045F90F5-9169-424B-9E4B-82B23DA2E42F}"/>
              </a:ext>
            </a:extLst>
          </p:cNvPr>
          <p:cNvSpPr>
            <a:spLocks noGrp="1" noChangeArrowheads="1"/>
          </p:cNvSpPr>
          <p:nvPr>
            <p:ph type="title"/>
          </p:nvPr>
        </p:nvSpPr>
        <p:spPr>
          <a:xfrm>
            <a:off x="1539240" y="259080"/>
            <a:ext cx="8808720" cy="1295400"/>
          </a:xfrm>
        </p:spPr>
        <p:txBody>
          <a:bodyPr>
            <a:normAutofit fontScale="90000"/>
          </a:bodyPr>
          <a:lstStyle/>
          <a:p>
            <a:r>
              <a:rPr lang="en-US" altLang="zh-TW" sz="4533">
                <a:ea typeface="PMingLiU" panose="02020500000000000000" pitchFamily="18" charset="-120"/>
              </a:rPr>
              <a:t>Principal Component Analysis: one attribute first</a:t>
            </a:r>
          </a:p>
        </p:txBody>
      </p:sp>
      <p:sp>
        <p:nvSpPr>
          <p:cNvPr id="87043" name="Rectangle 3">
            <a:extLst>
              <a:ext uri="{FF2B5EF4-FFF2-40B4-BE49-F238E27FC236}">
                <a16:creationId xmlns:a16="http://schemas.microsoft.com/office/drawing/2014/main" id="{F8F2F944-DDEE-4626-9801-3F5002FA92D3}"/>
              </a:ext>
            </a:extLst>
          </p:cNvPr>
          <p:cNvSpPr>
            <a:spLocks noGrp="1" noChangeArrowheads="1"/>
          </p:cNvSpPr>
          <p:nvPr>
            <p:ph type="body" sz="half" idx="1"/>
          </p:nvPr>
        </p:nvSpPr>
        <p:spPr>
          <a:xfrm>
            <a:off x="1539241" y="2245360"/>
            <a:ext cx="4321598" cy="4663440"/>
          </a:xfrm>
        </p:spPr>
        <p:txBody>
          <a:bodyPr/>
          <a:lstStyle/>
          <a:p>
            <a:r>
              <a:rPr lang="en-US" altLang="zh-TW">
                <a:ea typeface="PMingLiU" panose="02020500000000000000" pitchFamily="18" charset="-120"/>
              </a:rPr>
              <a:t>Question: how much spread is in the data along the axis? (distance to the mean)</a:t>
            </a:r>
          </a:p>
          <a:p>
            <a:r>
              <a:rPr lang="en-US" altLang="zh-TW">
                <a:ea typeface="PMingLiU" panose="02020500000000000000" pitchFamily="18" charset="-120"/>
              </a:rPr>
              <a:t>Variance=Standard deviation^2</a:t>
            </a:r>
          </a:p>
          <a:p>
            <a:endParaRPr lang="en-US" altLang="zh-TW">
              <a:ea typeface="PMingLiU" panose="02020500000000000000" pitchFamily="18" charset="-120"/>
            </a:endParaRPr>
          </a:p>
          <a:p>
            <a:endParaRPr lang="zh-TW" altLang="en-US">
              <a:ea typeface="PMingLiU" panose="02020500000000000000" pitchFamily="18" charset="-120"/>
            </a:endParaRPr>
          </a:p>
        </p:txBody>
      </p:sp>
      <p:graphicFrame>
        <p:nvGraphicFramePr>
          <p:cNvPr id="87044" name="Group 4">
            <a:extLst>
              <a:ext uri="{FF2B5EF4-FFF2-40B4-BE49-F238E27FC236}">
                <a16:creationId xmlns:a16="http://schemas.microsoft.com/office/drawing/2014/main" id="{EEE45E1E-0187-4DB3-A5D2-0E6034A82BEE}"/>
              </a:ext>
            </a:extLst>
          </p:cNvPr>
          <p:cNvGraphicFramePr>
            <a:graphicFrameLocks noGrp="1"/>
          </p:cNvGraphicFramePr>
          <p:nvPr>
            <p:ph sz="quarter" idx="2"/>
          </p:nvPr>
        </p:nvGraphicFramePr>
        <p:xfrm>
          <a:off x="8620760" y="1036320"/>
          <a:ext cx="1727200" cy="6217920"/>
        </p:xfrm>
        <a:graphic>
          <a:graphicData uri="http://schemas.openxmlformats.org/drawingml/2006/table">
            <a:tbl>
              <a:tblPr/>
              <a:tblGrid>
                <a:gridCol w="1727200">
                  <a:extLst>
                    <a:ext uri="{9D8B030D-6E8A-4147-A177-3AD203B41FA5}">
                      <a16:colId xmlns:a16="http://schemas.microsoft.com/office/drawing/2014/main" val="2668521745"/>
                    </a:ext>
                  </a:extLst>
                </a:gridCol>
              </a:tblGrid>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Temperature</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11063286"/>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42</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4240956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52063865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24</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667070499"/>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23102940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65231290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18</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75702705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6195411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762162648"/>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41742609"/>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54813498"/>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6118263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4471293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26179846"/>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194232570"/>
                  </a:ext>
                </a:extLst>
              </a:tr>
            </a:tbl>
          </a:graphicData>
        </a:graphic>
      </p:graphicFrame>
      <p:graphicFrame>
        <p:nvGraphicFramePr>
          <p:cNvPr id="87078" name="Object 38">
            <a:extLst>
              <a:ext uri="{FF2B5EF4-FFF2-40B4-BE49-F238E27FC236}">
                <a16:creationId xmlns:a16="http://schemas.microsoft.com/office/drawing/2014/main" id="{9A50E756-300B-498F-89EE-7C01735FB2C0}"/>
              </a:ext>
            </a:extLst>
          </p:cNvPr>
          <p:cNvGraphicFramePr>
            <a:graphicFrameLocks noGrp="1" noChangeAspect="1"/>
          </p:cNvGraphicFramePr>
          <p:nvPr>
            <p:ph sz="quarter" idx="3"/>
          </p:nvPr>
        </p:nvGraphicFramePr>
        <p:xfrm>
          <a:off x="3617278" y="4891935"/>
          <a:ext cx="3323060" cy="1757785"/>
        </p:xfrm>
        <a:graphic>
          <a:graphicData uri="http://schemas.openxmlformats.org/presentationml/2006/ole">
            <mc:AlternateContent xmlns:mc="http://schemas.openxmlformats.org/markup-compatibility/2006">
              <mc:Choice xmlns:v="urn:schemas-microsoft-com:vml" Requires="v">
                <p:oleObj name="Equation" r:id="rId3" imgW="1143000" imgH="634680" progId="Equation.3">
                  <p:embed/>
                </p:oleObj>
              </mc:Choice>
              <mc:Fallback>
                <p:oleObj name="Equation" r:id="rId3" imgW="1143000" imgH="634680" progId="Equation.3">
                  <p:embed/>
                  <p:pic>
                    <p:nvPicPr>
                      <p:cNvPr id="87078" name="Object 38">
                        <a:extLst>
                          <a:ext uri="{FF2B5EF4-FFF2-40B4-BE49-F238E27FC236}">
                            <a16:creationId xmlns:a16="http://schemas.microsoft.com/office/drawing/2014/main" id="{9A50E756-300B-498F-89EE-7C01735FB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78" y="4891935"/>
                        <a:ext cx="3323060" cy="1757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8B0760BE-8E9C-4843-8236-4A3AC7C8ED4D}"/>
              </a:ext>
            </a:extLst>
          </p:cNvPr>
          <p:cNvSpPr txBox="1"/>
          <p:nvPr/>
        </p:nvSpPr>
        <p:spPr>
          <a:xfrm>
            <a:off x="24913" y="7407933"/>
            <a:ext cx="10104120" cy="406265"/>
          </a:xfrm>
          <a:prstGeom prst="rect">
            <a:avLst/>
          </a:prstGeom>
          <a:noFill/>
        </p:spPr>
        <p:txBody>
          <a:bodyPr wrap="square">
            <a:spAutoFit/>
          </a:bodyPr>
          <a:lstStyle/>
          <a:p>
            <a:r>
              <a:rPr lang="en-US" sz="2040" dirty="0">
                <a:hlinkClick r:id="rId5"/>
              </a:rPr>
              <a:t>www.cse.buffalo.edu/faculty/azhang/data-mining/pca.ppt</a:t>
            </a:r>
            <a:r>
              <a:rPr lang="en-US" sz="2040"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29DF9-EB52-45DA-987B-82CB60F668D8}"/>
              </a:ext>
            </a:extLst>
          </p:cNvPr>
          <p:cNvPicPr>
            <a:picLocks noChangeAspect="1"/>
          </p:cNvPicPr>
          <p:nvPr/>
        </p:nvPicPr>
        <p:blipFill>
          <a:blip r:embed="rId2"/>
          <a:stretch>
            <a:fillRect/>
          </a:stretch>
        </p:blipFill>
        <p:spPr>
          <a:xfrm>
            <a:off x="120728" y="1440374"/>
            <a:ext cx="11665459" cy="5081778"/>
          </a:xfrm>
          <a:prstGeom prst="rect">
            <a:avLst/>
          </a:prstGeom>
        </p:spPr>
      </p:pic>
      <p:sp>
        <p:nvSpPr>
          <p:cNvPr id="5" name="TextBox 4">
            <a:extLst>
              <a:ext uri="{FF2B5EF4-FFF2-40B4-BE49-F238E27FC236}">
                <a16:creationId xmlns:a16="http://schemas.microsoft.com/office/drawing/2014/main" id="{AFE03686-A6DB-4150-B42C-2A0E82321A16}"/>
              </a:ext>
            </a:extLst>
          </p:cNvPr>
          <p:cNvSpPr txBox="1"/>
          <p:nvPr/>
        </p:nvSpPr>
        <p:spPr>
          <a:xfrm>
            <a:off x="336861" y="822159"/>
            <a:ext cx="9267457" cy="360099"/>
          </a:xfrm>
          <a:prstGeom prst="rect">
            <a:avLst/>
          </a:prstGeom>
          <a:noFill/>
        </p:spPr>
        <p:txBody>
          <a:bodyPr wrap="square">
            <a:spAutoFit/>
          </a:bodyPr>
          <a:lstStyle/>
          <a:p>
            <a:r>
              <a:rPr lang="en-US" sz="1755" dirty="0">
                <a:hlinkClick r:id="rId3"/>
              </a:rPr>
              <a:t>https://www.coursera.org/learn/pca-machine-learning/home/info</a:t>
            </a:r>
            <a:r>
              <a:rPr lang="en-US" sz="1755" dirty="0"/>
              <a:t> </a:t>
            </a:r>
          </a:p>
        </p:txBody>
      </p:sp>
    </p:spTree>
    <p:extLst>
      <p:ext uri="{BB962C8B-B14F-4D97-AF65-F5344CB8AC3E}">
        <p14:creationId xmlns:p14="http://schemas.microsoft.com/office/powerpoint/2010/main" val="1818978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4">
            <a:extLst>
              <a:ext uri="{FF2B5EF4-FFF2-40B4-BE49-F238E27FC236}">
                <a16:creationId xmlns:a16="http://schemas.microsoft.com/office/drawing/2014/main" id="{9CC0F1F4-30A7-5B29-81EE-2E70FA70565C}"/>
              </a:ext>
            </a:extLst>
          </p:cNvPr>
          <p:cNvGraphicFramePr>
            <a:graphicFrameLocks noChangeAspect="1"/>
          </p:cNvGraphicFramePr>
          <p:nvPr>
            <p:extLst>
              <p:ext uri="{D42A27DB-BD31-4B8C-83A1-F6EECF244321}">
                <p14:modId xmlns:p14="http://schemas.microsoft.com/office/powerpoint/2010/main" val="2451484357"/>
              </p:ext>
            </p:extLst>
          </p:nvPr>
        </p:nvGraphicFramePr>
        <p:xfrm>
          <a:off x="8058573" y="5306399"/>
          <a:ext cx="3828627" cy="1257617"/>
        </p:xfrm>
        <a:graphic>
          <a:graphicData uri="http://schemas.openxmlformats.org/presentationml/2006/ole">
            <mc:AlternateContent xmlns:mc="http://schemas.openxmlformats.org/markup-compatibility/2006">
              <mc:Choice xmlns:v="urn:schemas-microsoft-com:vml" Requires="v">
                <p:oleObj name="Equation" r:id="rId2" imgW="1726920" imgH="596880" progId="Equation.3">
                  <p:embed/>
                </p:oleObj>
              </mc:Choice>
              <mc:Fallback>
                <p:oleObj name="Equation" r:id="rId2" imgW="1726920" imgH="596880" progId="Equation.3">
                  <p:embed/>
                  <p:pic>
                    <p:nvPicPr>
                      <p:cNvPr id="89142" name="Object 54">
                        <a:extLst>
                          <a:ext uri="{FF2B5EF4-FFF2-40B4-BE49-F238E27FC236}">
                            <a16:creationId xmlns:a16="http://schemas.microsoft.com/office/drawing/2014/main" id="{97041372-20ED-4695-A600-DD547747C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573" y="5306399"/>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70E5BCA5-64FE-432D-98D9-34516F1A4C16}"/>
              </a:ext>
            </a:extLst>
          </p:cNvPr>
          <p:cNvPicPr>
            <a:picLocks noChangeAspect="1"/>
          </p:cNvPicPr>
          <p:nvPr/>
        </p:nvPicPr>
        <p:blipFill>
          <a:blip r:embed="rId4"/>
          <a:stretch>
            <a:fillRect/>
          </a:stretch>
        </p:blipFill>
        <p:spPr>
          <a:xfrm>
            <a:off x="0" y="542925"/>
            <a:ext cx="4216608" cy="4167003"/>
          </a:xfrm>
          <a:prstGeom prst="rect">
            <a:avLst/>
          </a:prstGeom>
        </p:spPr>
      </p:pic>
      <p:pic>
        <p:nvPicPr>
          <p:cNvPr id="7" name="Picture 6">
            <a:extLst>
              <a:ext uri="{FF2B5EF4-FFF2-40B4-BE49-F238E27FC236}">
                <a16:creationId xmlns:a16="http://schemas.microsoft.com/office/drawing/2014/main" id="{A4F73630-90A0-4939-8F2D-DF28CCE2F44A}"/>
              </a:ext>
            </a:extLst>
          </p:cNvPr>
          <p:cNvPicPr>
            <a:picLocks noChangeAspect="1"/>
          </p:cNvPicPr>
          <p:nvPr/>
        </p:nvPicPr>
        <p:blipFill>
          <a:blip r:embed="rId5"/>
          <a:stretch>
            <a:fillRect/>
          </a:stretch>
        </p:blipFill>
        <p:spPr>
          <a:xfrm>
            <a:off x="3581148" y="3004597"/>
            <a:ext cx="4274483" cy="4224878"/>
          </a:xfrm>
          <a:prstGeom prst="rect">
            <a:avLst/>
          </a:prstGeom>
        </p:spPr>
      </p:pic>
      <p:pic>
        <p:nvPicPr>
          <p:cNvPr id="9" name="Picture 8">
            <a:extLst>
              <a:ext uri="{FF2B5EF4-FFF2-40B4-BE49-F238E27FC236}">
                <a16:creationId xmlns:a16="http://schemas.microsoft.com/office/drawing/2014/main" id="{5BB86F23-6128-4179-B710-C802982998DE}"/>
              </a:ext>
            </a:extLst>
          </p:cNvPr>
          <p:cNvPicPr>
            <a:picLocks noChangeAspect="1"/>
          </p:cNvPicPr>
          <p:nvPr/>
        </p:nvPicPr>
        <p:blipFill>
          <a:blip r:embed="rId6"/>
          <a:stretch>
            <a:fillRect/>
          </a:stretch>
        </p:blipFill>
        <p:spPr>
          <a:xfrm>
            <a:off x="7703664" y="542925"/>
            <a:ext cx="4183536" cy="4183539"/>
          </a:xfrm>
          <a:prstGeom prst="rect">
            <a:avLst/>
          </a:prstGeom>
        </p:spPr>
      </p:pic>
      <p:sp>
        <p:nvSpPr>
          <p:cNvPr id="11" name="TextBox 10">
            <a:extLst>
              <a:ext uri="{FF2B5EF4-FFF2-40B4-BE49-F238E27FC236}">
                <a16:creationId xmlns:a16="http://schemas.microsoft.com/office/drawing/2014/main" id="{9E2EC3E4-AC28-4880-B201-6671AE2D66A3}"/>
              </a:ext>
            </a:extLst>
          </p:cNvPr>
          <p:cNvSpPr txBox="1"/>
          <p:nvPr/>
        </p:nvSpPr>
        <p:spPr>
          <a:xfrm>
            <a:off x="4484717" y="1069744"/>
            <a:ext cx="2917767" cy="1170321"/>
          </a:xfrm>
          <a:prstGeom prst="rect">
            <a:avLst/>
          </a:prstGeom>
          <a:noFill/>
        </p:spPr>
        <p:txBody>
          <a:bodyPr wrap="square" rtlCol="0">
            <a:spAutoFit/>
          </a:bodyPr>
          <a:lstStyle/>
          <a:p>
            <a:pPr algn="l"/>
            <a:r>
              <a:rPr lang="en-US" sz="2340" dirty="0">
                <a:solidFill>
                  <a:srgbClr val="C00000"/>
                </a:solidFill>
              </a:rPr>
              <a:t>Same variance in x and y direction, but different co-variances</a:t>
            </a:r>
          </a:p>
        </p:txBody>
      </p:sp>
      <p:sp>
        <p:nvSpPr>
          <p:cNvPr id="8" name="TextBox 7">
            <a:extLst>
              <a:ext uri="{FF2B5EF4-FFF2-40B4-BE49-F238E27FC236}">
                <a16:creationId xmlns:a16="http://schemas.microsoft.com/office/drawing/2014/main" id="{A2DE2DDE-9AF2-4601-BE2A-196DDA57CD32}"/>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23386D-AA69-E2F7-91B2-5AA73FD32743}"/>
                  </a:ext>
                </a:extLst>
              </p:cNvPr>
              <p:cNvSpPr txBox="1">
                <a:spLocks noChangeAspect="1"/>
              </p:cNvSpPr>
              <p:nvPr/>
            </p:nvSpPr>
            <p:spPr>
              <a:xfrm>
                <a:off x="214608" y="5474460"/>
                <a:ext cx="3193695" cy="84029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i="1" dirty="0" smtClean="0">
                              <a:latin typeface="Cambria Math" panose="02040503050406030204" pitchFamily="18" charset="0"/>
                            </a:rPr>
                          </m:ctrlPr>
                        </m:funcPr>
                        <m:fName>
                          <m:r>
                            <m:rPr>
                              <m:sty m:val="p"/>
                            </m:rPr>
                            <a:rPr lang="en-US" sz="2000" dirty="0">
                              <a:latin typeface="Cambria Math" panose="02040503050406030204" pitchFamily="18" charset="0"/>
                            </a:rPr>
                            <m:t>Var</m:t>
                          </m:r>
                        </m:fName>
                        <m:e>
                          <m:d>
                            <m:dPr>
                              <m:ctrlPr>
                                <a:rPr lang="en-US" sz="2000" i="1" dirty="0">
                                  <a:latin typeface="Cambria Math" panose="02040503050406030204" pitchFamily="18" charset="0"/>
                                </a:rPr>
                              </m:ctrlPr>
                            </m:dPr>
                            <m:e>
                              <m:r>
                                <a:rPr lang="en-US" sz="2000" b="0" i="1" dirty="0" smtClean="0">
                                  <a:latin typeface="Cambria Math" panose="02040503050406030204" pitchFamily="18" charset="0"/>
                                </a:rPr>
                                <m:t>𝑋</m:t>
                              </m:r>
                            </m:e>
                          </m:d>
                        </m:e>
                      </m:func>
                      <m:r>
                        <a:rPr lang="en-US" sz="2000" dirty="0">
                          <a:latin typeface="Cambria Math" panose="02040503050406030204" pitchFamily="18" charset="0"/>
                        </a:rPr>
                        <m:t>=</m:t>
                      </m:r>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i="1" dirty="0">
                              <a:latin typeface="Cambria Math" panose="02040503050406030204" pitchFamily="18" charset="0"/>
                            </a:rPr>
                            <m:t>𝑛</m:t>
                          </m:r>
                          <m:r>
                            <a:rPr lang="en-US" sz="2000" dirty="0">
                              <a:latin typeface="Cambria Math" panose="02040503050406030204" pitchFamily="18" charset="0"/>
                            </a:rPr>
                            <m:t>−1</m:t>
                          </m:r>
                        </m:den>
                      </m:f>
                      <m:nary>
                        <m:naryPr>
                          <m:chr m:val="∑"/>
                          <m:limLoc m:val="undOvr"/>
                          <m:grow m:val="on"/>
                          <m:ctrlPr>
                            <a:rPr lang="en-US" sz="2000" i="1" dirty="0">
                              <a:latin typeface="Cambria Math" panose="02040503050406030204" pitchFamily="18" charset="0"/>
                            </a:rPr>
                          </m:ctrlPr>
                        </m:naryPr>
                        <m:sub>
                          <m:r>
                            <a:rPr lang="en-US" sz="2000" i="1" dirty="0">
                              <a:latin typeface="Cambria Math" panose="02040503050406030204" pitchFamily="18" charset="0"/>
                            </a:rPr>
                            <m:t>𝑖</m:t>
                          </m:r>
                          <m:r>
                            <a:rPr lang="en-US" sz="2000" dirty="0">
                              <a:latin typeface="Cambria Math" panose="02040503050406030204" pitchFamily="18" charset="0"/>
                            </a:rPr>
                            <m:t>=1</m:t>
                          </m:r>
                        </m:sub>
                        <m:sup>
                          <m:r>
                            <a:rPr lang="en-US" sz="2000" i="1" dirty="0">
                              <a:latin typeface="Cambria Math" panose="02040503050406030204" pitchFamily="18" charset="0"/>
                            </a:rPr>
                            <m:t>𝑛</m:t>
                          </m:r>
                        </m:sup>
                        <m:e>
                          <m:sSup>
                            <m:sSupPr>
                              <m:ctrlPr>
                                <a:rPr lang="en-US" sz="2000" i="1" dirty="0">
                                  <a:latin typeface="Cambria Math" panose="02040503050406030204" pitchFamily="18" charset="0"/>
                                </a:rPr>
                              </m:ctrlPr>
                            </m:sSupPr>
                            <m:e>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𝑋</m:t>
                                      </m:r>
                                    </m:e>
                                    <m:sub>
                                      <m:r>
                                        <a:rPr lang="en-US" sz="2000" i="1" dirty="0">
                                          <a:latin typeface="Cambria Math" panose="02040503050406030204" pitchFamily="18" charset="0"/>
                                        </a:rPr>
                                        <m:t>𝑖</m:t>
                                      </m:r>
                                    </m:sub>
                                  </m:sSub>
                                  <m:r>
                                    <a:rPr lang="en-US" sz="2000" dirty="0">
                                      <a:latin typeface="Cambria Math" panose="02040503050406030204" pitchFamily="18" charset="0"/>
                                    </a:rPr>
                                    <m:t>−</m:t>
                                  </m:r>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𝑋</m:t>
                                      </m:r>
                                    </m:e>
                                  </m:acc>
                                </m:e>
                              </m:d>
                            </m:e>
                            <m:sup>
                              <m:r>
                                <a:rPr lang="en-US" sz="2000" dirty="0">
                                  <a:latin typeface="Cambria Math" panose="02040503050406030204" pitchFamily="18" charset="0"/>
                                </a:rPr>
                                <m:t>2</m:t>
                              </m:r>
                            </m:sup>
                          </m:sSup>
                        </m:e>
                      </m:nary>
                    </m:oMath>
                  </m:oMathPara>
                </a14:m>
                <a:endParaRPr lang="en-US" sz="2340" dirty="0"/>
              </a:p>
            </p:txBody>
          </p:sp>
        </mc:Choice>
        <mc:Fallback xmlns="">
          <p:sp>
            <p:nvSpPr>
              <p:cNvPr id="3" name="TextBox 2">
                <a:extLst>
                  <a:ext uri="{FF2B5EF4-FFF2-40B4-BE49-F238E27FC236}">
                    <a16:creationId xmlns:a16="http://schemas.microsoft.com/office/drawing/2014/main" id="{9B23386D-AA69-E2F7-91B2-5AA73FD32743}"/>
                  </a:ext>
                </a:extLst>
              </p:cNvPr>
              <p:cNvSpPr txBox="1">
                <a:spLocks noRot="1" noChangeAspect="1" noMove="1" noResize="1" noEditPoints="1" noAdjustHandles="1" noChangeArrowheads="1" noChangeShapeType="1" noTextEdit="1"/>
              </p:cNvSpPr>
              <p:nvPr/>
            </p:nvSpPr>
            <p:spPr>
              <a:xfrm>
                <a:off x="214608" y="5474460"/>
                <a:ext cx="3193695" cy="840295"/>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2616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6">
            <a:extLst>
              <a:ext uri="{FF2B5EF4-FFF2-40B4-BE49-F238E27FC236}">
                <a16:creationId xmlns:a16="http://schemas.microsoft.com/office/drawing/2014/main" id="{261A876A-8962-4C42-B787-18F2022B3BC3}"/>
              </a:ext>
            </a:extLst>
          </p:cNvPr>
          <p:cNvSpPr>
            <a:spLocks noGrp="1"/>
          </p:cNvSpPr>
          <p:nvPr>
            <p:ph type="sldNum" sz="quarter" idx="12"/>
          </p:nvPr>
        </p:nvSpPr>
        <p:spPr/>
        <p:txBody>
          <a:bodyPr/>
          <a:lstStyle/>
          <a:p>
            <a:fld id="{D326BF2A-8C18-41EF-B0D6-ED883B09121E}" type="slidenum">
              <a:rPr lang="en-US" altLang="en-US"/>
              <a:pPr/>
              <a:t>47</a:t>
            </a:fld>
            <a:endParaRPr lang="en-US" altLang="en-US"/>
          </a:p>
        </p:txBody>
      </p:sp>
      <p:sp>
        <p:nvSpPr>
          <p:cNvPr id="89090" name="Rectangle 2">
            <a:extLst>
              <a:ext uri="{FF2B5EF4-FFF2-40B4-BE49-F238E27FC236}">
                <a16:creationId xmlns:a16="http://schemas.microsoft.com/office/drawing/2014/main" id="{D4D9EDB2-5010-4420-BCC8-59BE4F208016}"/>
              </a:ext>
            </a:extLst>
          </p:cNvPr>
          <p:cNvSpPr>
            <a:spLocks noGrp="1" noChangeArrowheads="1"/>
          </p:cNvSpPr>
          <p:nvPr>
            <p:ph type="title"/>
          </p:nvPr>
        </p:nvSpPr>
        <p:spPr>
          <a:xfrm>
            <a:off x="1366520" y="259080"/>
            <a:ext cx="8808720" cy="1295400"/>
          </a:xfrm>
        </p:spPr>
        <p:txBody>
          <a:bodyPr/>
          <a:lstStyle/>
          <a:p>
            <a:r>
              <a:rPr lang="en-US" altLang="zh-TW" sz="4533">
                <a:ea typeface="PMingLiU" panose="02020500000000000000" pitchFamily="18" charset="-120"/>
              </a:rPr>
              <a:t>Now consider two dimensions</a:t>
            </a:r>
          </a:p>
        </p:txBody>
      </p:sp>
      <p:graphicFrame>
        <p:nvGraphicFramePr>
          <p:cNvPr id="89091" name="Group 3">
            <a:extLst>
              <a:ext uri="{FF2B5EF4-FFF2-40B4-BE49-F238E27FC236}">
                <a16:creationId xmlns:a16="http://schemas.microsoft.com/office/drawing/2014/main" id="{FD7EDC0F-6499-40CF-A5DD-02C7DB51BF8C}"/>
              </a:ext>
            </a:extLst>
          </p:cNvPr>
          <p:cNvGraphicFramePr>
            <a:graphicFrameLocks noGrp="1"/>
          </p:cNvGraphicFramePr>
          <p:nvPr>
            <p:ph sz="half" idx="1"/>
          </p:nvPr>
        </p:nvGraphicFramePr>
        <p:xfrm>
          <a:off x="6202680" y="1813560"/>
          <a:ext cx="4490720" cy="6217920"/>
        </p:xfrm>
        <a:graphic>
          <a:graphicData uri="http://schemas.openxmlformats.org/drawingml/2006/table">
            <a:tbl>
              <a:tblPr/>
              <a:tblGrid>
                <a:gridCol w="2452265">
                  <a:extLst>
                    <a:ext uri="{9D8B030D-6E8A-4147-A177-3AD203B41FA5}">
                      <a16:colId xmlns:a16="http://schemas.microsoft.com/office/drawing/2014/main" val="1057972873"/>
                    </a:ext>
                  </a:extLst>
                </a:gridCol>
                <a:gridCol w="2038455">
                  <a:extLst>
                    <a:ext uri="{9D8B030D-6E8A-4147-A177-3AD203B41FA5}">
                      <a16:colId xmlns:a16="http://schemas.microsoft.com/office/drawing/2014/main" val="837885843"/>
                    </a:ext>
                  </a:extLst>
                </a:gridCol>
              </a:tblGrid>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X=Temperature</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0" fontAlgn="ctr" latinLnBrk="0" hangingPunct="0">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PMingLiU" panose="02020500000000000000" pitchFamily="18" charset="-120"/>
                          <a:ea typeface="PMingLiU" panose="02020500000000000000" pitchFamily="18" charset="-120"/>
                        </a:rPr>
                        <a:t>Y=Humidity</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20353483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87958344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80457451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09187465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64923170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200063521"/>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97866581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82739510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44310550"/>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15</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42318867"/>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818078552"/>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218675545"/>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4038869043"/>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40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70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82731584"/>
                  </a:ext>
                </a:extLst>
              </a:tr>
              <a:tr h="414528">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30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r" defTabSz="914400" rtl="0" eaLnBrk="0" fontAlgn="ctr" latinLnBrk="0" hangingPunct="0">
                        <a:lnSpc>
                          <a:spcPct val="100000"/>
                        </a:lnSpc>
                        <a:spcBef>
                          <a:spcPct val="0"/>
                        </a:spcBef>
                        <a:spcAft>
                          <a:spcPct val="0"/>
                        </a:spcAft>
                        <a:buClrTx/>
                        <a:buSzTx/>
                        <a:buFontTx/>
                        <a:buNone/>
                        <a:tabLst/>
                      </a:pPr>
                      <a:r>
                        <a:rPr kumimoji="0" lang="en-US" altLang="zh-TW" sz="2000" b="0" i="0" u="none" strike="noStrike" cap="none" normalizeH="0" baseline="0">
                          <a:ln>
                            <a:noFill/>
                          </a:ln>
                          <a:solidFill>
                            <a:schemeClr val="tx1"/>
                          </a:solidFill>
                          <a:effectLst/>
                          <a:latin typeface="PMingLiU" panose="02020500000000000000" pitchFamily="18" charset="-120"/>
                          <a:ea typeface="PMingLiU" panose="02020500000000000000" pitchFamily="18" charset="-120"/>
                        </a:rPr>
                        <a:t>90</a:t>
                      </a:r>
                      <a:endParaRPr kumimoji="0" lang="en-US" altLang="zh-TW" sz="2000" b="0" i="0" u="none" strike="noStrike" cap="none" normalizeH="0" baseline="0">
                        <a:ln>
                          <a:noFill/>
                        </a:ln>
                        <a:solidFill>
                          <a:schemeClr val="tx1"/>
                        </a:solidFill>
                        <a:effectLst/>
                        <a:latin typeface="Times New Roman" panose="02020603050405020304" pitchFamily="18" charset="0"/>
                        <a:ea typeface="PMingLiU" panose="02020500000000000000" pitchFamily="18" charset="-120"/>
                      </a:endParaRPr>
                    </a:p>
                  </a:txBody>
                  <a:tcPr marL="103632" marR="103632" marT="51816" marB="51816"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802384124"/>
                  </a:ext>
                </a:extLst>
              </a:tr>
            </a:tbl>
          </a:graphicData>
        </a:graphic>
      </p:graphicFrame>
      <p:sp>
        <p:nvSpPr>
          <p:cNvPr id="89141" name="Text Box 53">
            <a:extLst>
              <a:ext uri="{FF2B5EF4-FFF2-40B4-BE49-F238E27FC236}">
                <a16:creationId xmlns:a16="http://schemas.microsoft.com/office/drawing/2014/main" id="{13BF6ECC-162A-4694-8B86-A8267E2BD416}"/>
              </a:ext>
            </a:extLst>
          </p:cNvPr>
          <p:cNvSpPr txBox="1">
            <a:spLocks noChangeArrowheads="1"/>
          </p:cNvSpPr>
          <p:nvPr/>
        </p:nvSpPr>
        <p:spPr bwMode="auto">
          <a:xfrm>
            <a:off x="1434889" y="3060383"/>
            <a:ext cx="184731"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en-US" sz="2040">
              <a:latin typeface="Tahoma" panose="020B0604030504040204" pitchFamily="34" charset="0"/>
              <a:ea typeface="PMingLiU" panose="02020500000000000000" pitchFamily="18" charset="-120"/>
            </a:endParaRPr>
          </a:p>
        </p:txBody>
      </p:sp>
      <p:graphicFrame>
        <p:nvGraphicFramePr>
          <p:cNvPr id="89142" name="Object 54">
            <a:extLst>
              <a:ext uri="{FF2B5EF4-FFF2-40B4-BE49-F238E27FC236}">
                <a16:creationId xmlns:a16="http://schemas.microsoft.com/office/drawing/2014/main" id="{97041372-20ED-4695-A600-DD547747CB32}"/>
              </a:ext>
            </a:extLst>
          </p:cNvPr>
          <p:cNvGraphicFramePr>
            <a:graphicFrameLocks noGrp="1" noChangeAspect="1"/>
          </p:cNvGraphicFramePr>
          <p:nvPr>
            <p:ph sz="half" idx="2"/>
          </p:nvPr>
        </p:nvGraphicFramePr>
        <p:xfrm>
          <a:off x="1535642" y="5485660"/>
          <a:ext cx="3828627" cy="1257617"/>
        </p:xfrm>
        <a:graphic>
          <a:graphicData uri="http://schemas.openxmlformats.org/presentationml/2006/ole">
            <mc:AlternateContent xmlns:mc="http://schemas.openxmlformats.org/markup-compatibility/2006">
              <mc:Choice xmlns:v="urn:schemas-microsoft-com:vml" Requires="v">
                <p:oleObj name="Equation" r:id="rId3" imgW="1726920" imgH="596880" progId="Equation.3">
                  <p:embed/>
                </p:oleObj>
              </mc:Choice>
              <mc:Fallback>
                <p:oleObj name="Equation" r:id="rId3" imgW="1726920" imgH="596880" progId="Equation.3">
                  <p:embed/>
                  <p:pic>
                    <p:nvPicPr>
                      <p:cNvPr id="89142" name="Object 54">
                        <a:extLst>
                          <a:ext uri="{FF2B5EF4-FFF2-40B4-BE49-F238E27FC236}">
                            <a16:creationId xmlns:a16="http://schemas.microsoft.com/office/drawing/2014/main" id="{97041372-20ED-4695-A600-DD547747C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642" y="5485660"/>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143" name="Text Box 55">
            <a:extLst>
              <a:ext uri="{FF2B5EF4-FFF2-40B4-BE49-F238E27FC236}">
                <a16:creationId xmlns:a16="http://schemas.microsoft.com/office/drawing/2014/main" id="{E646CC3F-4CE8-4437-9651-1AE21A73E234}"/>
              </a:ext>
            </a:extLst>
          </p:cNvPr>
          <p:cNvSpPr txBox="1">
            <a:spLocks noChangeArrowheads="1"/>
          </p:cNvSpPr>
          <p:nvPr/>
        </p:nvSpPr>
        <p:spPr bwMode="auto">
          <a:xfrm>
            <a:off x="1521248" y="2110424"/>
            <a:ext cx="352019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40">
                <a:latin typeface="Tahoma" panose="020B0604030504040204" pitchFamily="34" charset="0"/>
                <a:ea typeface="PMingLiU" panose="02020500000000000000" pitchFamily="18" charset="-120"/>
              </a:rPr>
              <a:t>Covariance: measures the</a:t>
            </a:r>
            <a:br>
              <a:rPr lang="en-US" altLang="zh-TW" sz="2040">
                <a:latin typeface="Tahoma" panose="020B0604030504040204" pitchFamily="34" charset="0"/>
                <a:ea typeface="PMingLiU" panose="02020500000000000000" pitchFamily="18" charset="-120"/>
              </a:rPr>
            </a:br>
            <a:r>
              <a:rPr lang="en-US" altLang="zh-TW" sz="2040">
                <a:latin typeface="Tahoma" panose="020B0604030504040204" pitchFamily="34" charset="0"/>
                <a:ea typeface="PMingLiU" panose="02020500000000000000" pitchFamily="18" charset="-120"/>
              </a:rPr>
              <a:t>correlation between X and Y</a:t>
            </a:r>
          </a:p>
          <a:p>
            <a:pPr>
              <a:buFontTx/>
              <a:buChar char="•"/>
            </a:pPr>
            <a:r>
              <a:rPr lang="en-US" altLang="zh-TW" sz="2040">
                <a:latin typeface="Tahoma" panose="020B0604030504040204" pitchFamily="34" charset="0"/>
                <a:ea typeface="PMingLiU" panose="02020500000000000000" pitchFamily="18" charset="-120"/>
              </a:rPr>
              <a:t> cov(X,Y)=0: independent</a:t>
            </a:r>
          </a:p>
          <a:p>
            <a:pPr>
              <a:buFontTx/>
              <a:buChar char="•"/>
            </a:pPr>
            <a:r>
              <a:rPr lang="en-US" altLang="zh-TW" sz="2040">
                <a:latin typeface="Tahoma" panose="020B0604030504040204" pitchFamily="34" charset="0"/>
                <a:ea typeface="PMingLiU" panose="02020500000000000000" pitchFamily="18" charset="-120"/>
              </a:rPr>
              <a:t>Cov(X,Y)&gt;0: move same dir</a:t>
            </a:r>
          </a:p>
          <a:p>
            <a:pPr>
              <a:buFontTx/>
              <a:buChar char="•"/>
            </a:pPr>
            <a:r>
              <a:rPr lang="en-US" altLang="zh-TW" sz="2040">
                <a:latin typeface="Tahoma" panose="020B0604030504040204" pitchFamily="34" charset="0"/>
                <a:ea typeface="PMingLiU" panose="02020500000000000000" pitchFamily="18" charset="-120"/>
              </a:rPr>
              <a:t>Cov(X,Y)&lt;0: move oppo dir</a:t>
            </a:r>
          </a:p>
        </p:txBody>
      </p:sp>
      <p:sp>
        <p:nvSpPr>
          <p:cNvPr id="8" name="TextBox 7">
            <a:extLst>
              <a:ext uri="{FF2B5EF4-FFF2-40B4-BE49-F238E27FC236}">
                <a16:creationId xmlns:a16="http://schemas.microsoft.com/office/drawing/2014/main" id="{54FB6C8E-5FAA-45E4-913D-618321E908A3}"/>
              </a:ext>
            </a:extLst>
          </p:cNvPr>
          <p:cNvSpPr txBox="1"/>
          <p:nvPr/>
        </p:nvSpPr>
        <p:spPr>
          <a:xfrm>
            <a:off x="24913" y="7407933"/>
            <a:ext cx="10104120" cy="406265"/>
          </a:xfrm>
          <a:prstGeom prst="rect">
            <a:avLst/>
          </a:prstGeom>
          <a:noFill/>
        </p:spPr>
        <p:txBody>
          <a:bodyPr wrap="square">
            <a:spAutoFit/>
          </a:bodyPr>
          <a:lstStyle/>
          <a:p>
            <a:r>
              <a:rPr lang="en-US" sz="2040" dirty="0">
                <a:hlinkClick r:id="rId5"/>
              </a:rPr>
              <a:t>www.cse.buffalo.edu/faculty/azhang/data-mining/pca.ppt</a:t>
            </a:r>
            <a:r>
              <a:rPr lang="en-US" sz="2040"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E58DF-7008-46BD-87F4-AD030C852F88}"/>
              </a:ext>
            </a:extLst>
          </p:cNvPr>
          <p:cNvPicPr>
            <a:picLocks noChangeAspect="1"/>
          </p:cNvPicPr>
          <p:nvPr/>
        </p:nvPicPr>
        <p:blipFill>
          <a:blip r:embed="rId2"/>
          <a:stretch>
            <a:fillRect/>
          </a:stretch>
        </p:blipFill>
        <p:spPr>
          <a:xfrm>
            <a:off x="1615251" y="542924"/>
            <a:ext cx="8660053" cy="6686550"/>
          </a:xfrm>
          <a:prstGeom prst="rect">
            <a:avLst/>
          </a:prstGeom>
        </p:spPr>
      </p:pic>
      <p:cxnSp>
        <p:nvCxnSpPr>
          <p:cNvPr id="11" name="Straight Connector 10">
            <a:extLst>
              <a:ext uri="{FF2B5EF4-FFF2-40B4-BE49-F238E27FC236}">
                <a16:creationId xmlns:a16="http://schemas.microsoft.com/office/drawing/2014/main" id="{301184C6-C150-431F-92A7-5CB409500541}"/>
              </a:ext>
            </a:extLst>
          </p:cNvPr>
          <p:cNvCxnSpPr/>
          <p:nvPr/>
        </p:nvCxnSpPr>
        <p:spPr>
          <a:xfrm>
            <a:off x="6564086" y="1013188"/>
            <a:ext cx="10189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7EA8F2-23F2-4A96-9955-10CF100C4D17}"/>
              </a:ext>
            </a:extLst>
          </p:cNvPr>
          <p:cNvSpPr txBox="1"/>
          <p:nvPr/>
        </p:nvSpPr>
        <p:spPr>
          <a:xfrm>
            <a:off x="124210" y="7412301"/>
            <a:ext cx="9267457" cy="360099"/>
          </a:xfrm>
          <a:prstGeom prst="rect">
            <a:avLst/>
          </a:prstGeom>
          <a:noFill/>
        </p:spPr>
        <p:txBody>
          <a:bodyPr wrap="square">
            <a:spAutoFit/>
          </a:bodyPr>
          <a:lstStyle/>
          <a:p>
            <a:r>
              <a:rPr lang="en-US" sz="1755" dirty="0">
                <a:hlinkClick r:id="rId3"/>
              </a:rPr>
              <a:t>https://www.coursera.org/learn/pca-machine-learning/home/info</a:t>
            </a:r>
            <a:r>
              <a:rPr lang="en-US" sz="1755" dirty="0"/>
              <a:t> </a:t>
            </a:r>
          </a:p>
        </p:txBody>
      </p:sp>
      <p:graphicFrame>
        <p:nvGraphicFramePr>
          <p:cNvPr id="9" name="Object 54">
            <a:extLst>
              <a:ext uri="{FF2B5EF4-FFF2-40B4-BE49-F238E27FC236}">
                <a16:creationId xmlns:a16="http://schemas.microsoft.com/office/drawing/2014/main" id="{8016C9B8-68AC-4D97-8F1C-2EB4EEC6E937}"/>
              </a:ext>
            </a:extLst>
          </p:cNvPr>
          <p:cNvGraphicFramePr>
            <a:graphicFrameLocks noChangeAspect="1"/>
          </p:cNvGraphicFramePr>
          <p:nvPr/>
        </p:nvGraphicFramePr>
        <p:xfrm>
          <a:off x="7582988" y="3886199"/>
          <a:ext cx="3828627" cy="1257617"/>
        </p:xfrm>
        <a:graphic>
          <a:graphicData uri="http://schemas.openxmlformats.org/presentationml/2006/ole">
            <mc:AlternateContent xmlns:mc="http://schemas.openxmlformats.org/markup-compatibility/2006">
              <mc:Choice xmlns:v="urn:schemas-microsoft-com:vml" Requires="v">
                <p:oleObj name="Equation" r:id="rId4" imgW="1726920" imgH="596880" progId="Equation.3">
                  <p:embed/>
                </p:oleObj>
              </mc:Choice>
              <mc:Fallback>
                <p:oleObj name="Equation" r:id="rId4" imgW="1726920" imgH="596880" progId="Equation.3">
                  <p:embed/>
                  <p:pic>
                    <p:nvPicPr>
                      <p:cNvPr id="9" name="Object 54">
                        <a:extLst>
                          <a:ext uri="{FF2B5EF4-FFF2-40B4-BE49-F238E27FC236}">
                            <a16:creationId xmlns:a16="http://schemas.microsoft.com/office/drawing/2014/main" id="{8016C9B8-68AC-4D97-8F1C-2EB4EEC6E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2988" y="3886199"/>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50EF3C2-72BE-DCBD-F70D-DA81BCD05DA1}"/>
                  </a:ext>
                </a:extLst>
              </p:cNvPr>
              <p:cNvSpPr txBox="1">
                <a:spLocks noChangeAspect="1"/>
              </p:cNvSpPr>
              <p:nvPr/>
            </p:nvSpPr>
            <p:spPr>
              <a:xfrm>
                <a:off x="8217920" y="5766497"/>
                <a:ext cx="3193695" cy="84029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i="1" dirty="0" smtClean="0">
                              <a:latin typeface="Cambria Math" panose="02040503050406030204" pitchFamily="18" charset="0"/>
                            </a:rPr>
                          </m:ctrlPr>
                        </m:funcPr>
                        <m:fName>
                          <m:r>
                            <m:rPr>
                              <m:sty m:val="p"/>
                            </m:rPr>
                            <a:rPr lang="en-US" sz="2000" dirty="0">
                              <a:latin typeface="Cambria Math" panose="02040503050406030204" pitchFamily="18" charset="0"/>
                            </a:rPr>
                            <m:t>Var</m:t>
                          </m:r>
                        </m:fName>
                        <m:e>
                          <m:d>
                            <m:dPr>
                              <m:ctrlPr>
                                <a:rPr lang="en-US" sz="2000" i="1" dirty="0">
                                  <a:latin typeface="Cambria Math" panose="02040503050406030204" pitchFamily="18" charset="0"/>
                                </a:rPr>
                              </m:ctrlPr>
                            </m:dPr>
                            <m:e>
                              <m:r>
                                <a:rPr lang="en-US" sz="2000" b="0" i="1" dirty="0" smtClean="0">
                                  <a:latin typeface="Cambria Math" panose="02040503050406030204" pitchFamily="18" charset="0"/>
                                </a:rPr>
                                <m:t>𝑋</m:t>
                              </m:r>
                            </m:e>
                          </m:d>
                        </m:e>
                      </m:func>
                      <m:r>
                        <a:rPr lang="en-US" sz="2000" dirty="0">
                          <a:latin typeface="Cambria Math" panose="02040503050406030204" pitchFamily="18" charset="0"/>
                        </a:rPr>
                        <m:t>=</m:t>
                      </m:r>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i="1" dirty="0">
                              <a:latin typeface="Cambria Math" panose="02040503050406030204" pitchFamily="18" charset="0"/>
                            </a:rPr>
                            <m:t>𝑛</m:t>
                          </m:r>
                          <m:r>
                            <a:rPr lang="en-US" sz="2000" dirty="0">
                              <a:latin typeface="Cambria Math" panose="02040503050406030204" pitchFamily="18" charset="0"/>
                            </a:rPr>
                            <m:t>−1</m:t>
                          </m:r>
                        </m:den>
                      </m:f>
                      <m:nary>
                        <m:naryPr>
                          <m:chr m:val="∑"/>
                          <m:limLoc m:val="undOvr"/>
                          <m:grow m:val="on"/>
                          <m:ctrlPr>
                            <a:rPr lang="en-US" sz="2000" i="1" dirty="0">
                              <a:latin typeface="Cambria Math" panose="02040503050406030204" pitchFamily="18" charset="0"/>
                            </a:rPr>
                          </m:ctrlPr>
                        </m:naryPr>
                        <m:sub>
                          <m:r>
                            <a:rPr lang="en-US" sz="2000" i="1" dirty="0">
                              <a:latin typeface="Cambria Math" panose="02040503050406030204" pitchFamily="18" charset="0"/>
                            </a:rPr>
                            <m:t>𝑖</m:t>
                          </m:r>
                          <m:r>
                            <a:rPr lang="en-US" sz="2000" dirty="0">
                              <a:latin typeface="Cambria Math" panose="02040503050406030204" pitchFamily="18" charset="0"/>
                            </a:rPr>
                            <m:t>=1</m:t>
                          </m:r>
                        </m:sub>
                        <m:sup>
                          <m:r>
                            <a:rPr lang="en-US" sz="2000" i="1" dirty="0">
                              <a:latin typeface="Cambria Math" panose="02040503050406030204" pitchFamily="18" charset="0"/>
                            </a:rPr>
                            <m:t>𝑛</m:t>
                          </m:r>
                        </m:sup>
                        <m:e>
                          <m:sSup>
                            <m:sSupPr>
                              <m:ctrlPr>
                                <a:rPr lang="en-US" sz="2000" i="1" dirty="0">
                                  <a:latin typeface="Cambria Math" panose="02040503050406030204" pitchFamily="18" charset="0"/>
                                </a:rPr>
                              </m:ctrlPr>
                            </m:sSupPr>
                            <m:e>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𝑋</m:t>
                                      </m:r>
                                    </m:e>
                                    <m:sub>
                                      <m:r>
                                        <a:rPr lang="en-US" sz="2000" i="1" dirty="0">
                                          <a:latin typeface="Cambria Math" panose="02040503050406030204" pitchFamily="18" charset="0"/>
                                        </a:rPr>
                                        <m:t>𝑖</m:t>
                                      </m:r>
                                    </m:sub>
                                  </m:sSub>
                                  <m:r>
                                    <a:rPr lang="en-US" sz="2000" dirty="0">
                                      <a:latin typeface="Cambria Math" panose="02040503050406030204" pitchFamily="18" charset="0"/>
                                    </a:rPr>
                                    <m:t>−</m:t>
                                  </m:r>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𝑋</m:t>
                                      </m:r>
                                    </m:e>
                                  </m:acc>
                                </m:e>
                              </m:d>
                            </m:e>
                            <m:sup>
                              <m:r>
                                <a:rPr lang="en-US" sz="2000" dirty="0">
                                  <a:latin typeface="Cambria Math" panose="02040503050406030204" pitchFamily="18" charset="0"/>
                                </a:rPr>
                                <m:t>2</m:t>
                              </m:r>
                            </m:sup>
                          </m:sSup>
                        </m:e>
                      </m:nary>
                    </m:oMath>
                  </m:oMathPara>
                </a14:m>
                <a:endParaRPr lang="en-US" sz="2340" dirty="0"/>
              </a:p>
            </p:txBody>
          </p:sp>
        </mc:Choice>
        <mc:Fallback xmlns="">
          <p:sp>
            <p:nvSpPr>
              <p:cNvPr id="2" name="TextBox 1">
                <a:extLst>
                  <a:ext uri="{FF2B5EF4-FFF2-40B4-BE49-F238E27FC236}">
                    <a16:creationId xmlns:a16="http://schemas.microsoft.com/office/drawing/2014/main" id="{250EF3C2-72BE-DCBD-F70D-DA81BCD05DA1}"/>
                  </a:ext>
                </a:extLst>
              </p:cNvPr>
              <p:cNvSpPr txBox="1">
                <a:spLocks noRot="1" noChangeAspect="1" noMove="1" noResize="1" noEditPoints="1" noAdjustHandles="1" noChangeArrowheads="1" noChangeShapeType="1" noTextEdit="1"/>
              </p:cNvSpPr>
              <p:nvPr/>
            </p:nvSpPr>
            <p:spPr>
              <a:xfrm>
                <a:off x="8217920" y="5766497"/>
                <a:ext cx="3193695" cy="84029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2044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64360-BD5C-41A2-9162-719329B073B0}"/>
              </a:ext>
            </a:extLst>
          </p:cNvPr>
          <p:cNvPicPr>
            <a:picLocks noChangeAspect="1"/>
          </p:cNvPicPr>
          <p:nvPr/>
        </p:nvPicPr>
        <p:blipFill>
          <a:blip r:embed="rId2"/>
          <a:stretch>
            <a:fillRect/>
          </a:stretch>
        </p:blipFill>
        <p:spPr>
          <a:xfrm>
            <a:off x="6274257" y="542925"/>
            <a:ext cx="3694538" cy="3209544"/>
          </a:xfrm>
          <a:prstGeom prst="rect">
            <a:avLst/>
          </a:prstGeom>
        </p:spPr>
      </p:pic>
      <p:pic>
        <p:nvPicPr>
          <p:cNvPr id="5" name="Picture 4">
            <a:extLst>
              <a:ext uri="{FF2B5EF4-FFF2-40B4-BE49-F238E27FC236}">
                <a16:creationId xmlns:a16="http://schemas.microsoft.com/office/drawing/2014/main" id="{3333C88C-848E-4BA6-9095-24319EC689B2}"/>
              </a:ext>
            </a:extLst>
          </p:cNvPr>
          <p:cNvPicPr>
            <a:picLocks noChangeAspect="1"/>
          </p:cNvPicPr>
          <p:nvPr/>
        </p:nvPicPr>
        <p:blipFill rotWithShape="1">
          <a:blip r:embed="rId3"/>
          <a:srcRect l="837"/>
          <a:stretch/>
        </p:blipFill>
        <p:spPr>
          <a:xfrm>
            <a:off x="261131" y="809590"/>
            <a:ext cx="5633270" cy="1337310"/>
          </a:xfrm>
          <a:prstGeom prst="rect">
            <a:avLst/>
          </a:prstGeom>
        </p:spPr>
      </p:pic>
      <p:sp>
        <p:nvSpPr>
          <p:cNvPr id="6" name="TextBox 5">
            <a:extLst>
              <a:ext uri="{FF2B5EF4-FFF2-40B4-BE49-F238E27FC236}">
                <a16:creationId xmlns:a16="http://schemas.microsoft.com/office/drawing/2014/main" id="{86125A57-BEB8-43BE-BF12-76E30B99BE0F}"/>
              </a:ext>
            </a:extLst>
          </p:cNvPr>
          <p:cNvSpPr txBox="1"/>
          <p:nvPr/>
        </p:nvSpPr>
        <p:spPr>
          <a:xfrm>
            <a:off x="3330403" y="699679"/>
            <a:ext cx="2251514" cy="452432"/>
          </a:xfrm>
          <a:prstGeom prst="rect">
            <a:avLst/>
          </a:prstGeom>
          <a:noFill/>
        </p:spPr>
        <p:txBody>
          <a:bodyPr wrap="none" rtlCol="0">
            <a:spAutoFit/>
          </a:bodyPr>
          <a:lstStyle/>
          <a:p>
            <a:pPr algn="l"/>
            <a:r>
              <a:rPr lang="en-US" sz="2340" dirty="0">
                <a:solidFill>
                  <a:srgbClr val="C00000"/>
                </a:solidFill>
              </a:rPr>
              <a:t>for 2 data points</a:t>
            </a:r>
          </a:p>
        </p:txBody>
      </p:sp>
      <p:pic>
        <p:nvPicPr>
          <p:cNvPr id="8" name="Picture 7">
            <a:extLst>
              <a:ext uri="{FF2B5EF4-FFF2-40B4-BE49-F238E27FC236}">
                <a16:creationId xmlns:a16="http://schemas.microsoft.com/office/drawing/2014/main" id="{FFF22D9E-7ADD-4605-A967-82A9B5C033DB}"/>
              </a:ext>
            </a:extLst>
          </p:cNvPr>
          <p:cNvPicPr>
            <a:picLocks noChangeAspect="1"/>
          </p:cNvPicPr>
          <p:nvPr/>
        </p:nvPicPr>
        <p:blipFill>
          <a:blip r:embed="rId4"/>
          <a:stretch>
            <a:fillRect/>
          </a:stretch>
        </p:blipFill>
        <p:spPr>
          <a:xfrm>
            <a:off x="261130" y="2039132"/>
            <a:ext cx="4887868" cy="3833622"/>
          </a:xfrm>
          <a:prstGeom prst="rect">
            <a:avLst/>
          </a:prstGeom>
        </p:spPr>
      </p:pic>
      <p:pic>
        <p:nvPicPr>
          <p:cNvPr id="12" name="Picture 11">
            <a:extLst>
              <a:ext uri="{FF2B5EF4-FFF2-40B4-BE49-F238E27FC236}">
                <a16:creationId xmlns:a16="http://schemas.microsoft.com/office/drawing/2014/main" id="{CBDC6647-A63C-4CD8-8B0B-BEAEADADB0B7}"/>
              </a:ext>
            </a:extLst>
          </p:cNvPr>
          <p:cNvPicPr>
            <a:picLocks noChangeAspect="1"/>
          </p:cNvPicPr>
          <p:nvPr/>
        </p:nvPicPr>
        <p:blipFill>
          <a:blip r:embed="rId5"/>
          <a:stretch>
            <a:fillRect/>
          </a:stretch>
        </p:blipFill>
        <p:spPr>
          <a:xfrm>
            <a:off x="6784435" y="3559678"/>
            <a:ext cx="4214555" cy="3477006"/>
          </a:xfrm>
          <a:prstGeom prst="rect">
            <a:avLst/>
          </a:prstGeom>
        </p:spPr>
      </p:pic>
      <p:pic>
        <p:nvPicPr>
          <p:cNvPr id="14" name="Picture 13">
            <a:extLst>
              <a:ext uri="{FF2B5EF4-FFF2-40B4-BE49-F238E27FC236}">
                <a16:creationId xmlns:a16="http://schemas.microsoft.com/office/drawing/2014/main" id="{E308CD76-78F8-49E6-A367-BCB65F4F72D2}"/>
              </a:ext>
            </a:extLst>
          </p:cNvPr>
          <p:cNvPicPr>
            <a:picLocks noChangeAspect="1"/>
          </p:cNvPicPr>
          <p:nvPr/>
        </p:nvPicPr>
        <p:blipFill>
          <a:blip r:embed="rId6"/>
          <a:stretch>
            <a:fillRect/>
          </a:stretch>
        </p:blipFill>
        <p:spPr>
          <a:xfrm>
            <a:off x="51577" y="5966460"/>
            <a:ext cx="7865983" cy="1263015"/>
          </a:xfrm>
          <a:prstGeom prst="rect">
            <a:avLst/>
          </a:prstGeom>
        </p:spPr>
      </p:pic>
      <p:sp>
        <p:nvSpPr>
          <p:cNvPr id="9" name="TextBox 8">
            <a:extLst>
              <a:ext uri="{FF2B5EF4-FFF2-40B4-BE49-F238E27FC236}">
                <a16:creationId xmlns:a16="http://schemas.microsoft.com/office/drawing/2014/main" id="{E8191891-D048-4DC1-AE79-8D7DE245BFE8}"/>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p:sp>
        <p:nvSpPr>
          <p:cNvPr id="10" name="TextBox 9">
            <a:extLst>
              <a:ext uri="{FF2B5EF4-FFF2-40B4-BE49-F238E27FC236}">
                <a16:creationId xmlns:a16="http://schemas.microsoft.com/office/drawing/2014/main" id="{6D7F6FBD-CD76-453F-878F-BB433807DEAC}"/>
              </a:ext>
            </a:extLst>
          </p:cNvPr>
          <p:cNvSpPr txBox="1"/>
          <p:nvPr/>
        </p:nvSpPr>
        <p:spPr>
          <a:xfrm>
            <a:off x="6995769" y="157384"/>
            <a:ext cx="2184188" cy="452432"/>
          </a:xfrm>
          <a:prstGeom prst="rect">
            <a:avLst/>
          </a:prstGeom>
          <a:noFill/>
        </p:spPr>
        <p:txBody>
          <a:bodyPr wrap="none" rtlCol="0">
            <a:spAutoFit/>
          </a:bodyPr>
          <a:lstStyle/>
          <a:p>
            <a:pPr algn="l"/>
            <a:r>
              <a:rPr lang="en-US" sz="2340" dirty="0">
                <a:solidFill>
                  <a:srgbClr val="C00000"/>
                </a:solidFill>
              </a:rPr>
              <a:t>for 4 data points</a:t>
            </a:r>
          </a:p>
        </p:txBody>
      </p:sp>
      <p:sp>
        <p:nvSpPr>
          <p:cNvPr id="11" name="TextBox 10">
            <a:extLst>
              <a:ext uri="{FF2B5EF4-FFF2-40B4-BE49-F238E27FC236}">
                <a16:creationId xmlns:a16="http://schemas.microsoft.com/office/drawing/2014/main" id="{ABE08154-7210-4674-AC32-212470BFC5BC}"/>
              </a:ext>
            </a:extLst>
          </p:cNvPr>
          <p:cNvSpPr txBox="1"/>
          <p:nvPr/>
        </p:nvSpPr>
        <p:spPr>
          <a:xfrm>
            <a:off x="8891712" y="6680648"/>
            <a:ext cx="2251514" cy="452432"/>
          </a:xfrm>
          <a:prstGeom prst="rect">
            <a:avLst/>
          </a:prstGeom>
          <a:noFill/>
        </p:spPr>
        <p:txBody>
          <a:bodyPr wrap="none" rtlCol="0">
            <a:spAutoFit/>
          </a:bodyPr>
          <a:lstStyle/>
          <a:p>
            <a:pPr algn="l"/>
            <a:r>
              <a:rPr lang="en-US" sz="2340" dirty="0">
                <a:solidFill>
                  <a:srgbClr val="C00000"/>
                </a:solidFill>
              </a:rPr>
              <a:t>for 2 data points</a:t>
            </a:r>
          </a:p>
        </p:txBody>
      </p:sp>
      <p:cxnSp>
        <p:nvCxnSpPr>
          <p:cNvPr id="4" name="Straight Connector 3">
            <a:extLst>
              <a:ext uri="{FF2B5EF4-FFF2-40B4-BE49-F238E27FC236}">
                <a16:creationId xmlns:a16="http://schemas.microsoft.com/office/drawing/2014/main" id="{4751DBB3-1A50-63BF-E871-EE674C5D3DCC}"/>
              </a:ext>
            </a:extLst>
          </p:cNvPr>
          <p:cNvCxnSpPr>
            <a:cxnSpLocks/>
          </p:cNvCxnSpPr>
          <p:nvPr/>
        </p:nvCxnSpPr>
        <p:spPr>
          <a:xfrm flipV="1">
            <a:off x="6086603" y="-12037"/>
            <a:ext cx="0" cy="3657600"/>
          </a:xfrm>
          <a:prstGeom prst="line">
            <a:avLst/>
          </a:prstGeom>
          <a:ln w="539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4C4467-446E-7ABF-70E6-DE932A1E1B37}"/>
              </a:ext>
            </a:extLst>
          </p:cNvPr>
          <p:cNvCxnSpPr>
            <a:cxnSpLocks/>
          </p:cNvCxnSpPr>
          <p:nvPr/>
        </p:nvCxnSpPr>
        <p:spPr>
          <a:xfrm>
            <a:off x="6086603" y="3644181"/>
            <a:ext cx="5852160" cy="0"/>
          </a:xfrm>
          <a:prstGeom prst="line">
            <a:avLst/>
          </a:prstGeom>
          <a:ln w="539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14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A3AE8-0A8D-4999-BE12-10B8C0F55ABD}"/>
              </a:ext>
            </a:extLst>
          </p:cNvPr>
          <p:cNvPicPr>
            <a:picLocks noChangeAspect="1"/>
          </p:cNvPicPr>
          <p:nvPr/>
        </p:nvPicPr>
        <p:blipFill>
          <a:blip r:embed="rId2"/>
          <a:stretch>
            <a:fillRect/>
          </a:stretch>
        </p:blipFill>
        <p:spPr>
          <a:xfrm>
            <a:off x="2889642" y="2782059"/>
            <a:ext cx="6319106" cy="4145686"/>
          </a:xfrm>
          <a:prstGeom prst="rect">
            <a:avLst/>
          </a:prstGeom>
        </p:spPr>
      </p:pic>
      <p:sp>
        <p:nvSpPr>
          <p:cNvPr id="4" name="TextBox 3">
            <a:extLst>
              <a:ext uri="{FF2B5EF4-FFF2-40B4-BE49-F238E27FC236}">
                <a16:creationId xmlns:a16="http://schemas.microsoft.com/office/drawing/2014/main" id="{0E4194D8-34F0-4EB2-B305-74E4D1F42FC5}"/>
              </a:ext>
            </a:extLst>
          </p:cNvPr>
          <p:cNvSpPr txBox="1"/>
          <p:nvPr/>
        </p:nvSpPr>
        <p:spPr>
          <a:xfrm>
            <a:off x="1110534" y="742283"/>
            <a:ext cx="9784670" cy="1943657"/>
          </a:xfrm>
          <a:prstGeom prst="rect">
            <a:avLst/>
          </a:prstGeom>
          <a:noFill/>
        </p:spPr>
        <p:txBody>
          <a:bodyPr wrap="square" rtlCol="0">
            <a:spAutoFit/>
          </a:bodyPr>
          <a:lstStyle/>
          <a:p>
            <a:r>
              <a:rPr lang="en-US" sz="2409" b="1" dirty="0"/>
              <a:t>Negative:  </a:t>
            </a:r>
            <a:r>
              <a:rPr lang="en-US" sz="2409" dirty="0"/>
              <a:t>x does not predict y.  There is no relationship between x and y.</a:t>
            </a:r>
          </a:p>
          <a:p>
            <a:endParaRPr lang="en-US" sz="2409" dirty="0"/>
          </a:p>
          <a:p>
            <a:r>
              <a:rPr lang="en-US" sz="2409" dirty="0"/>
              <a:t>The data used to generate the histogram below was randomly generated.  </a:t>
            </a:r>
          </a:p>
          <a:p>
            <a:r>
              <a:rPr lang="en-US" sz="2409" dirty="0"/>
              <a:t>Thus there is no relationship between x and y.  Thus the null hypothesis is true for these data sets</a:t>
            </a:r>
          </a:p>
        </p:txBody>
      </p:sp>
      <p:sp>
        <p:nvSpPr>
          <p:cNvPr id="5" name="TextBox 4">
            <a:extLst>
              <a:ext uri="{FF2B5EF4-FFF2-40B4-BE49-F238E27FC236}">
                <a16:creationId xmlns:a16="http://schemas.microsoft.com/office/drawing/2014/main" id="{639289C2-C90D-4B83-8E7A-F1D98CFBDAE4}"/>
              </a:ext>
            </a:extLst>
          </p:cNvPr>
          <p:cNvSpPr txBox="1"/>
          <p:nvPr/>
        </p:nvSpPr>
        <p:spPr>
          <a:xfrm>
            <a:off x="1363786" y="3102242"/>
            <a:ext cx="2203706" cy="3270126"/>
          </a:xfrm>
          <a:prstGeom prst="rect">
            <a:avLst/>
          </a:prstGeom>
          <a:noFill/>
        </p:spPr>
        <p:txBody>
          <a:bodyPr wrap="square" rtlCol="0">
            <a:spAutoFit/>
          </a:bodyPr>
          <a:lstStyle/>
          <a:p>
            <a:r>
              <a:rPr lang="en-US" sz="2065" b="1" dirty="0"/>
              <a:t>True negatives</a:t>
            </a:r>
            <a:r>
              <a:rPr lang="en-US" sz="2065" dirty="0"/>
              <a:t>:</a:t>
            </a:r>
          </a:p>
          <a:p>
            <a:r>
              <a:rPr lang="en-US" sz="2065" dirty="0"/>
              <a:t>There is no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04B5A72-046F-462B-A39E-DCD1F83B2564}"/>
              </a:ext>
            </a:extLst>
          </p:cNvPr>
          <p:cNvSpPr txBox="1"/>
          <p:nvPr/>
        </p:nvSpPr>
        <p:spPr>
          <a:xfrm>
            <a:off x="8997559" y="3060933"/>
            <a:ext cx="2203706" cy="3270126"/>
          </a:xfrm>
          <a:prstGeom prst="rect">
            <a:avLst/>
          </a:prstGeom>
          <a:noFill/>
        </p:spPr>
        <p:txBody>
          <a:bodyPr wrap="square" rtlCol="0">
            <a:spAutoFit/>
          </a:bodyPr>
          <a:lstStyle/>
          <a:p>
            <a:r>
              <a:rPr lang="en-US" sz="2065" b="1" dirty="0"/>
              <a:t>False positive</a:t>
            </a:r>
            <a:r>
              <a:rPr lang="en-US" sz="2065" dirty="0"/>
              <a:t>:</a:t>
            </a:r>
          </a:p>
          <a:p>
            <a:r>
              <a:rPr lang="en-US" sz="2065" dirty="0"/>
              <a:t>There is no relationship between x and y</a:t>
            </a:r>
          </a:p>
          <a:p>
            <a:pPr algn="ctr"/>
            <a:r>
              <a:rPr lang="en-US" sz="2065" dirty="0"/>
              <a:t>and</a:t>
            </a:r>
          </a:p>
          <a:p>
            <a:r>
              <a:rPr lang="en-US" sz="2065" dirty="0"/>
              <a:t>the F-statistic indicates that there is a relationship between x and y</a:t>
            </a:r>
          </a:p>
        </p:txBody>
      </p:sp>
      <p:pic>
        <p:nvPicPr>
          <p:cNvPr id="7" name="Picture 6">
            <a:extLst>
              <a:ext uri="{FF2B5EF4-FFF2-40B4-BE49-F238E27FC236}">
                <a16:creationId xmlns:a16="http://schemas.microsoft.com/office/drawing/2014/main" id="{8988B51B-3061-427D-86B6-2C4E5BD50C85}"/>
              </a:ext>
            </a:extLst>
          </p:cNvPr>
          <p:cNvPicPr>
            <a:picLocks noChangeAspect="1"/>
          </p:cNvPicPr>
          <p:nvPr/>
        </p:nvPicPr>
        <p:blipFill rotWithShape="1">
          <a:blip r:embed="rId3"/>
          <a:srcRect l="2315" t="2376" r="72070" b="49876"/>
          <a:stretch/>
        </p:blipFill>
        <p:spPr>
          <a:xfrm>
            <a:off x="1" y="5939341"/>
            <a:ext cx="1376307" cy="1201960"/>
          </a:xfrm>
          <a:prstGeom prst="rect">
            <a:avLst/>
          </a:prstGeom>
        </p:spPr>
      </p:pic>
    </p:spTree>
    <p:extLst>
      <p:ext uri="{BB962C8B-B14F-4D97-AF65-F5344CB8AC3E}">
        <p14:creationId xmlns:p14="http://schemas.microsoft.com/office/powerpoint/2010/main" val="892538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4"/>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5" imgW="1726920" imgH="596880" progId="Equation.3">
                  <p:embed/>
                </p:oleObj>
              </mc:Choice>
              <mc:Fallback>
                <p:oleObj name="Equation" r:id="rId5"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19F018-F29E-4379-8A5F-CCBA89382B5E}"/>
              </a:ext>
            </a:extLst>
          </p:cNvPr>
          <p:cNvSpPr txBox="1"/>
          <p:nvPr/>
        </p:nvSpPr>
        <p:spPr>
          <a:xfrm>
            <a:off x="8292963" y="1258335"/>
            <a:ext cx="1768882" cy="452432"/>
          </a:xfrm>
          <a:prstGeom prst="rect">
            <a:avLst/>
          </a:prstGeom>
          <a:noFill/>
        </p:spPr>
        <p:txBody>
          <a:bodyPr wrap="none" rtlCol="0">
            <a:spAutoFit/>
          </a:bodyPr>
          <a:lstStyle/>
          <a:p>
            <a:pPr algn="l"/>
            <a:r>
              <a:rPr lang="en-US" sz="2340" dirty="0">
                <a:solidFill>
                  <a:srgbClr val="C00000"/>
                </a:solidFill>
              </a:rPr>
              <a:t>9 data points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DDC14ED-F1CD-277A-CBE4-B3711979C4F4}"/>
                  </a:ext>
                </a:extLst>
              </p:cNvPr>
              <p:cNvSpPr txBox="1">
                <a:spLocks noChangeAspect="1"/>
              </p:cNvSpPr>
              <p:nvPr/>
            </p:nvSpPr>
            <p:spPr>
              <a:xfrm>
                <a:off x="798916" y="6346648"/>
                <a:ext cx="2744662" cy="84029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unc>
                        <m:funcPr>
                          <m:ctrlPr>
                            <a:rPr lang="en-US" sz="2000" i="1" dirty="0" smtClean="0">
                              <a:latin typeface="Cambria Math" panose="02040503050406030204" pitchFamily="18" charset="0"/>
                            </a:rPr>
                          </m:ctrlPr>
                        </m:funcPr>
                        <m:fName>
                          <m:r>
                            <m:rPr>
                              <m:sty m:val="p"/>
                            </m:rPr>
                            <a:rPr lang="en-US" sz="2000" dirty="0">
                              <a:latin typeface="Cambria Math" panose="02040503050406030204" pitchFamily="18" charset="0"/>
                            </a:rPr>
                            <m:t>Var</m:t>
                          </m:r>
                        </m:fName>
                        <m:e>
                          <m:d>
                            <m:dPr>
                              <m:ctrlPr>
                                <a:rPr lang="en-US" sz="2000" i="1" dirty="0">
                                  <a:latin typeface="Cambria Math" panose="02040503050406030204" pitchFamily="18" charset="0"/>
                                </a:rPr>
                              </m:ctrlPr>
                            </m:dPr>
                            <m:e>
                              <m:r>
                                <a:rPr lang="en-US" sz="2000" b="0" i="1" dirty="0" smtClean="0">
                                  <a:latin typeface="Cambria Math" panose="02040503050406030204" pitchFamily="18" charset="0"/>
                                </a:rPr>
                                <m:t>𝑋</m:t>
                              </m:r>
                            </m:e>
                          </m:d>
                        </m:e>
                      </m:func>
                      <m:r>
                        <a:rPr lang="en-US" sz="2000" dirty="0">
                          <a:latin typeface="Cambria Math" panose="02040503050406030204" pitchFamily="18" charset="0"/>
                        </a:rPr>
                        <m:t>=</m:t>
                      </m:r>
                      <m:f>
                        <m:fPr>
                          <m:ctrlPr>
                            <a:rPr lang="en-US" sz="2000" i="1" dirty="0">
                              <a:latin typeface="Cambria Math" panose="02040503050406030204" pitchFamily="18" charset="0"/>
                            </a:rPr>
                          </m:ctrlPr>
                        </m:fPr>
                        <m:num>
                          <m:r>
                            <a:rPr lang="en-US" sz="2000" dirty="0">
                              <a:latin typeface="Cambria Math" panose="02040503050406030204" pitchFamily="18" charset="0"/>
                            </a:rPr>
                            <m:t>1</m:t>
                          </m:r>
                        </m:num>
                        <m:den>
                          <m:r>
                            <a:rPr lang="en-US" sz="2000" i="1" dirty="0">
                              <a:latin typeface="Cambria Math" panose="02040503050406030204" pitchFamily="18" charset="0"/>
                            </a:rPr>
                            <m:t>𝑛</m:t>
                          </m:r>
                        </m:den>
                      </m:f>
                      <m:nary>
                        <m:naryPr>
                          <m:chr m:val="∑"/>
                          <m:limLoc m:val="undOvr"/>
                          <m:grow m:val="on"/>
                          <m:ctrlPr>
                            <a:rPr lang="en-US" sz="2000" i="1" dirty="0">
                              <a:latin typeface="Cambria Math" panose="02040503050406030204" pitchFamily="18" charset="0"/>
                            </a:rPr>
                          </m:ctrlPr>
                        </m:naryPr>
                        <m:sub>
                          <m:r>
                            <a:rPr lang="en-US" sz="2000" i="1" dirty="0">
                              <a:latin typeface="Cambria Math" panose="02040503050406030204" pitchFamily="18" charset="0"/>
                            </a:rPr>
                            <m:t>𝑖</m:t>
                          </m:r>
                          <m:r>
                            <a:rPr lang="en-US" sz="2000" dirty="0">
                              <a:latin typeface="Cambria Math" panose="02040503050406030204" pitchFamily="18" charset="0"/>
                            </a:rPr>
                            <m:t>=1</m:t>
                          </m:r>
                        </m:sub>
                        <m:sup>
                          <m:r>
                            <a:rPr lang="en-US" sz="2000" i="1" dirty="0">
                              <a:latin typeface="Cambria Math" panose="02040503050406030204" pitchFamily="18" charset="0"/>
                            </a:rPr>
                            <m:t>𝑛</m:t>
                          </m:r>
                        </m:sup>
                        <m:e>
                          <m:sSup>
                            <m:sSupPr>
                              <m:ctrlPr>
                                <a:rPr lang="en-US" sz="2000" i="1" dirty="0">
                                  <a:latin typeface="Cambria Math" panose="02040503050406030204" pitchFamily="18" charset="0"/>
                                </a:rPr>
                              </m:ctrlPr>
                            </m:sSupPr>
                            <m:e>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𝑋</m:t>
                                      </m:r>
                                    </m:e>
                                    <m:sub>
                                      <m:r>
                                        <a:rPr lang="en-US" sz="2000" i="1" dirty="0">
                                          <a:latin typeface="Cambria Math" panose="02040503050406030204" pitchFamily="18" charset="0"/>
                                        </a:rPr>
                                        <m:t>𝑖</m:t>
                                      </m:r>
                                    </m:sub>
                                  </m:sSub>
                                  <m:r>
                                    <a:rPr lang="en-US" sz="2000" dirty="0">
                                      <a:latin typeface="Cambria Math" panose="02040503050406030204" pitchFamily="18" charset="0"/>
                                    </a:rPr>
                                    <m:t>−</m:t>
                                  </m:r>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𝑋</m:t>
                                      </m:r>
                                    </m:e>
                                  </m:acc>
                                </m:e>
                              </m:d>
                            </m:e>
                            <m:sup>
                              <m:r>
                                <a:rPr lang="en-US" sz="2000" dirty="0">
                                  <a:latin typeface="Cambria Math" panose="02040503050406030204" pitchFamily="18" charset="0"/>
                                </a:rPr>
                                <m:t>2</m:t>
                              </m:r>
                            </m:sup>
                          </m:sSup>
                        </m:e>
                      </m:nary>
                    </m:oMath>
                  </m:oMathPara>
                </a14:m>
                <a:endParaRPr lang="en-US" sz="2340" dirty="0"/>
              </a:p>
            </p:txBody>
          </p:sp>
        </mc:Choice>
        <mc:Fallback xmlns="">
          <p:sp>
            <p:nvSpPr>
              <p:cNvPr id="4" name="TextBox 3">
                <a:extLst>
                  <a:ext uri="{FF2B5EF4-FFF2-40B4-BE49-F238E27FC236}">
                    <a16:creationId xmlns:a16="http://schemas.microsoft.com/office/drawing/2014/main" id="{2DDC14ED-F1CD-277A-CBE4-B3711979C4F4}"/>
                  </a:ext>
                </a:extLst>
              </p:cNvPr>
              <p:cNvSpPr txBox="1">
                <a:spLocks noRot="1" noChangeAspect="1" noMove="1" noResize="1" noEditPoints="1" noAdjustHandles="1" noChangeArrowheads="1" noChangeShapeType="1" noTextEdit="1"/>
              </p:cNvSpPr>
              <p:nvPr/>
            </p:nvSpPr>
            <p:spPr>
              <a:xfrm>
                <a:off x="798916" y="6346648"/>
                <a:ext cx="2744662" cy="84029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7086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1DC5224-DE2F-492F-9089-E7F27219DAAC}"/>
              </a:ext>
            </a:extLst>
          </p:cNvPr>
          <p:cNvSpPr>
            <a:spLocks noGrp="1"/>
          </p:cNvSpPr>
          <p:nvPr>
            <p:ph type="sldNum" sz="quarter" idx="12"/>
          </p:nvPr>
        </p:nvSpPr>
        <p:spPr/>
        <p:txBody>
          <a:bodyPr/>
          <a:lstStyle/>
          <a:p>
            <a:fld id="{BA136E25-9518-431A-A39D-1525B39A3A1E}" type="slidenum">
              <a:rPr lang="en-US" altLang="en-US"/>
              <a:pPr/>
              <a:t>51</a:t>
            </a:fld>
            <a:endParaRPr lang="en-US" altLang="en-US"/>
          </a:p>
        </p:txBody>
      </p:sp>
      <p:sp>
        <p:nvSpPr>
          <p:cNvPr id="91138" name="Rectangle 2">
            <a:extLst>
              <a:ext uri="{FF2B5EF4-FFF2-40B4-BE49-F238E27FC236}">
                <a16:creationId xmlns:a16="http://schemas.microsoft.com/office/drawing/2014/main" id="{B81619EA-B70A-4623-9AAE-DF2936E9B6B1}"/>
              </a:ext>
            </a:extLst>
          </p:cNvPr>
          <p:cNvSpPr>
            <a:spLocks noGrp="1" noChangeArrowheads="1"/>
          </p:cNvSpPr>
          <p:nvPr>
            <p:ph type="title"/>
          </p:nvPr>
        </p:nvSpPr>
        <p:spPr>
          <a:xfrm>
            <a:off x="1539240" y="172720"/>
            <a:ext cx="8808720" cy="1122680"/>
          </a:xfrm>
        </p:spPr>
        <p:txBody>
          <a:bodyPr>
            <a:normAutofit fontScale="90000"/>
          </a:bodyPr>
          <a:lstStyle/>
          <a:p>
            <a:r>
              <a:rPr lang="sv-SE" altLang="en-US" sz="4533"/>
              <a:t>More than two attributes: covariance matrix</a:t>
            </a:r>
            <a:endParaRPr lang="en-US" altLang="zh-TW" sz="4533">
              <a:ea typeface="PMingLiU" panose="02020500000000000000" pitchFamily="18" charset="-120"/>
            </a:endParaRPr>
          </a:p>
        </p:txBody>
      </p:sp>
      <p:sp>
        <p:nvSpPr>
          <p:cNvPr id="91139" name="Rectangle 3">
            <a:extLst>
              <a:ext uri="{FF2B5EF4-FFF2-40B4-BE49-F238E27FC236}">
                <a16:creationId xmlns:a16="http://schemas.microsoft.com/office/drawing/2014/main" id="{2963CD6B-E0EB-46FA-A150-3B52CED222AD}"/>
              </a:ext>
            </a:extLst>
          </p:cNvPr>
          <p:cNvSpPr>
            <a:spLocks noGrp="1" noChangeArrowheads="1"/>
          </p:cNvSpPr>
          <p:nvPr>
            <p:ph type="body" idx="1"/>
          </p:nvPr>
        </p:nvSpPr>
        <p:spPr>
          <a:xfrm>
            <a:off x="1539240" y="1468120"/>
            <a:ext cx="8808720" cy="4663440"/>
          </a:xfrm>
        </p:spPr>
        <p:txBody>
          <a:bodyPr/>
          <a:lstStyle/>
          <a:p>
            <a:r>
              <a:rPr lang="sv-SE" altLang="en-US" dirty="0"/>
              <a:t>Contains covariance values between all possible dimensions (=attributes):</a:t>
            </a:r>
          </a:p>
          <a:p>
            <a:endParaRPr lang="sv-SE" altLang="en-US" dirty="0"/>
          </a:p>
          <a:p>
            <a:endParaRPr lang="sv-SE" altLang="en-US" dirty="0"/>
          </a:p>
          <a:p>
            <a:r>
              <a:rPr lang="sv-SE" altLang="en-US" dirty="0"/>
              <a:t>Example for three attributes (x,y,z):</a:t>
            </a:r>
          </a:p>
          <a:p>
            <a:endParaRPr lang="zh-TW" altLang="en-US" dirty="0">
              <a:ea typeface="PMingLiU" panose="02020500000000000000" pitchFamily="18" charset="-120"/>
            </a:endParaRPr>
          </a:p>
        </p:txBody>
      </p:sp>
      <p:graphicFrame>
        <p:nvGraphicFramePr>
          <p:cNvPr id="91140" name="Object 4">
            <a:extLst>
              <a:ext uri="{FF2B5EF4-FFF2-40B4-BE49-F238E27FC236}">
                <a16:creationId xmlns:a16="http://schemas.microsoft.com/office/drawing/2014/main" id="{7277B971-4585-4F25-821D-C20C5E99BD32}"/>
              </a:ext>
            </a:extLst>
          </p:cNvPr>
          <p:cNvGraphicFramePr>
            <a:graphicFrameLocks noChangeAspect="1"/>
          </p:cNvGraphicFramePr>
          <p:nvPr/>
        </p:nvGraphicFramePr>
        <p:xfrm>
          <a:off x="2676314" y="2936241"/>
          <a:ext cx="5930053" cy="723265"/>
        </p:xfrm>
        <a:graphic>
          <a:graphicData uri="http://schemas.openxmlformats.org/presentationml/2006/ole">
            <mc:AlternateContent xmlns:mc="http://schemas.openxmlformats.org/markup-compatibility/2006">
              <mc:Choice xmlns:v="urn:schemas-microsoft-com:vml" Requires="v">
                <p:oleObj name="Equation" r:id="rId3" imgW="2082600" imgH="253800" progId="Equation.3">
                  <p:embed/>
                </p:oleObj>
              </mc:Choice>
              <mc:Fallback>
                <p:oleObj name="Equation" r:id="rId3" imgW="2082600" imgH="253800" progId="Equation.3">
                  <p:embed/>
                  <p:pic>
                    <p:nvPicPr>
                      <p:cNvPr id="91140" name="Object 4">
                        <a:extLst>
                          <a:ext uri="{FF2B5EF4-FFF2-40B4-BE49-F238E27FC236}">
                            <a16:creationId xmlns:a16="http://schemas.microsoft.com/office/drawing/2014/main" id="{7277B971-4585-4F25-821D-C20C5E99B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314" y="2936241"/>
                        <a:ext cx="5930053" cy="723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141" name="Object 5">
            <a:extLst>
              <a:ext uri="{FF2B5EF4-FFF2-40B4-BE49-F238E27FC236}">
                <a16:creationId xmlns:a16="http://schemas.microsoft.com/office/drawing/2014/main" id="{D8593AF4-F09A-4A72-9DB0-F98EF6EFC9AE}"/>
              </a:ext>
            </a:extLst>
          </p:cNvPr>
          <p:cNvGraphicFramePr>
            <a:graphicFrameLocks noChangeAspect="1"/>
          </p:cNvGraphicFramePr>
          <p:nvPr/>
        </p:nvGraphicFramePr>
        <p:xfrm>
          <a:off x="2143760" y="4922520"/>
          <a:ext cx="6727085" cy="2025862"/>
        </p:xfrm>
        <a:graphic>
          <a:graphicData uri="http://schemas.openxmlformats.org/presentationml/2006/ole">
            <mc:AlternateContent xmlns:mc="http://schemas.openxmlformats.org/markup-compatibility/2006">
              <mc:Choice xmlns:v="urn:schemas-microsoft-com:vml" Requires="v">
                <p:oleObj name="Equation" r:id="rId5" imgW="2361960" imgH="711000" progId="Equation.3">
                  <p:embed/>
                </p:oleObj>
              </mc:Choice>
              <mc:Fallback>
                <p:oleObj name="Equation" r:id="rId5" imgW="2361960" imgH="711000" progId="Equation.3">
                  <p:embed/>
                  <p:pic>
                    <p:nvPicPr>
                      <p:cNvPr id="91141" name="Object 5">
                        <a:extLst>
                          <a:ext uri="{FF2B5EF4-FFF2-40B4-BE49-F238E27FC236}">
                            <a16:creationId xmlns:a16="http://schemas.microsoft.com/office/drawing/2014/main" id="{D8593AF4-F09A-4A72-9DB0-F98EF6EFC9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760" y="4922520"/>
                        <a:ext cx="6727085" cy="2025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a:extLst>
              <a:ext uri="{FF2B5EF4-FFF2-40B4-BE49-F238E27FC236}">
                <a16:creationId xmlns:a16="http://schemas.microsoft.com/office/drawing/2014/main" id="{6CB4C373-27E3-488B-9F33-AB0374B4B15E}"/>
              </a:ext>
            </a:extLst>
          </p:cNvPr>
          <p:cNvSpPr txBox="1"/>
          <p:nvPr/>
        </p:nvSpPr>
        <p:spPr>
          <a:xfrm>
            <a:off x="24913" y="7407933"/>
            <a:ext cx="10104120" cy="406265"/>
          </a:xfrm>
          <a:prstGeom prst="rect">
            <a:avLst/>
          </a:prstGeom>
          <a:noFill/>
        </p:spPr>
        <p:txBody>
          <a:bodyPr wrap="square">
            <a:spAutoFit/>
          </a:bodyPr>
          <a:lstStyle/>
          <a:p>
            <a:r>
              <a:rPr lang="en-US" sz="2040" dirty="0">
                <a:hlinkClick r:id="rId7"/>
              </a:rPr>
              <a:t>www.cse.buffalo.edu/faculty/azhang/data-mining/pca.ppt</a:t>
            </a:r>
            <a:r>
              <a:rPr lang="en-US" sz="2040" dirty="0"/>
              <a:t> </a:t>
            </a:r>
          </a:p>
        </p:txBody>
      </p:sp>
      <p:sp>
        <p:nvSpPr>
          <p:cNvPr id="2" name="TextBox 1">
            <a:extLst>
              <a:ext uri="{FF2B5EF4-FFF2-40B4-BE49-F238E27FC236}">
                <a16:creationId xmlns:a16="http://schemas.microsoft.com/office/drawing/2014/main" id="{F7C8B85B-93D2-4CFF-BC1A-EE68D3E37503}"/>
              </a:ext>
            </a:extLst>
          </p:cNvPr>
          <p:cNvSpPr txBox="1"/>
          <p:nvPr/>
        </p:nvSpPr>
        <p:spPr>
          <a:xfrm>
            <a:off x="2983346" y="2836208"/>
            <a:ext cx="637309" cy="461665"/>
          </a:xfrm>
          <a:prstGeom prst="rect">
            <a:avLst/>
          </a:prstGeom>
          <a:solidFill>
            <a:schemeClr val="bg1"/>
          </a:solidFill>
        </p:spPr>
        <p:txBody>
          <a:bodyPr wrap="square" rtlCol="0">
            <a:spAutoFit/>
          </a:bodyPr>
          <a:lstStyle/>
          <a:p>
            <a:pPr algn="l"/>
            <a:r>
              <a:rPr lang="en-US" sz="2400" i="1" dirty="0" err="1">
                <a:solidFill>
                  <a:srgbClr val="5A2781"/>
                </a:solidFill>
              </a:rPr>
              <a:t>dxd</a:t>
            </a:r>
            <a:endParaRPr lang="en-US" sz="2400" i="1" dirty="0">
              <a:solidFill>
                <a:srgbClr val="5A2781"/>
              </a:solidFill>
            </a:endParaRPr>
          </a:p>
        </p:txBody>
      </p:sp>
      <p:sp>
        <p:nvSpPr>
          <p:cNvPr id="3" name="TextBox 2">
            <a:extLst>
              <a:ext uri="{FF2B5EF4-FFF2-40B4-BE49-F238E27FC236}">
                <a16:creationId xmlns:a16="http://schemas.microsoft.com/office/drawing/2014/main" id="{38ACAC0B-B5B0-4552-A9D0-C27542EAC981}"/>
              </a:ext>
            </a:extLst>
          </p:cNvPr>
          <p:cNvSpPr txBox="1"/>
          <p:nvPr/>
        </p:nvSpPr>
        <p:spPr>
          <a:xfrm>
            <a:off x="9180945" y="2836208"/>
            <a:ext cx="2383025" cy="1200329"/>
          </a:xfrm>
          <a:prstGeom prst="rect">
            <a:avLst/>
          </a:prstGeom>
          <a:noFill/>
        </p:spPr>
        <p:txBody>
          <a:bodyPr wrap="none" rtlCol="0">
            <a:spAutoFit/>
          </a:bodyPr>
          <a:lstStyle/>
          <a:p>
            <a:pPr algn="l"/>
            <a:r>
              <a:rPr lang="en-US" sz="2400" dirty="0">
                <a:solidFill>
                  <a:srgbClr val="5A2781"/>
                </a:solidFill>
              </a:rPr>
              <a:t>d = dimension</a:t>
            </a:r>
          </a:p>
          <a:p>
            <a:pPr algn="l"/>
            <a:r>
              <a:rPr lang="en-US" sz="2400" dirty="0">
                <a:solidFill>
                  <a:srgbClr val="5A2781"/>
                </a:solidFill>
              </a:rPr>
              <a:t>   = # of attributes</a:t>
            </a:r>
          </a:p>
          <a:p>
            <a:pPr algn="l"/>
            <a:r>
              <a:rPr lang="en-US" sz="2400" dirty="0">
                <a:solidFill>
                  <a:srgbClr val="5A2781"/>
                </a:solidFill>
              </a:rPr>
              <a:t>       or features.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325678" y="6228829"/>
            <a:ext cx="3751071" cy="1069848"/>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5"/>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6" imgW="1726920" imgH="596880" progId="Equation.3">
                  <p:embed/>
                </p:oleObj>
              </mc:Choice>
              <mc:Fallback>
                <p:oleObj name="Equation" r:id="rId6"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752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8577A8-1996-4354-ADB4-36C6645F6FE1}"/>
              </a:ext>
            </a:extLst>
          </p:cNvPr>
          <p:cNvSpPr>
            <a:spLocks noGrp="1"/>
          </p:cNvSpPr>
          <p:nvPr>
            <p:ph type="sldNum" sz="quarter" idx="12"/>
          </p:nvPr>
        </p:nvSpPr>
        <p:spPr/>
        <p:txBody>
          <a:bodyPr/>
          <a:lstStyle/>
          <a:p>
            <a:fld id="{96F3F91D-064E-49AF-BD05-9A202F87FCFD}" type="slidenum">
              <a:rPr lang="en-US" altLang="en-US"/>
              <a:pPr/>
              <a:t>53</a:t>
            </a:fld>
            <a:endParaRPr lang="en-US" altLang="en-US"/>
          </a:p>
        </p:txBody>
      </p:sp>
      <p:sp>
        <p:nvSpPr>
          <p:cNvPr id="94210" name="Rectangle 2">
            <a:extLst>
              <a:ext uri="{FF2B5EF4-FFF2-40B4-BE49-F238E27FC236}">
                <a16:creationId xmlns:a16="http://schemas.microsoft.com/office/drawing/2014/main" id="{591439C5-0162-443A-A484-4DFEA1A4964A}"/>
              </a:ext>
            </a:extLst>
          </p:cNvPr>
          <p:cNvSpPr>
            <a:spLocks noGrp="1" noChangeArrowheads="1"/>
          </p:cNvSpPr>
          <p:nvPr>
            <p:ph type="title"/>
          </p:nvPr>
        </p:nvSpPr>
        <p:spPr>
          <a:xfrm>
            <a:off x="1625600" y="0"/>
            <a:ext cx="8808720" cy="1295400"/>
          </a:xfrm>
        </p:spPr>
        <p:txBody>
          <a:bodyPr/>
          <a:lstStyle/>
          <a:p>
            <a:r>
              <a:rPr lang="en-US" altLang="en-US"/>
              <a:t>Eigenvalues</a:t>
            </a:r>
          </a:p>
        </p:txBody>
      </p:sp>
      <p:sp>
        <p:nvSpPr>
          <p:cNvPr id="94211" name="Rectangle 3">
            <a:extLst>
              <a:ext uri="{FF2B5EF4-FFF2-40B4-BE49-F238E27FC236}">
                <a16:creationId xmlns:a16="http://schemas.microsoft.com/office/drawing/2014/main" id="{E3A8D87E-5D38-4A88-A421-EA81430E37BD}"/>
              </a:ext>
            </a:extLst>
          </p:cNvPr>
          <p:cNvSpPr>
            <a:spLocks noGrp="1" noChangeArrowheads="1"/>
          </p:cNvSpPr>
          <p:nvPr>
            <p:ph type="body" idx="1"/>
          </p:nvPr>
        </p:nvSpPr>
        <p:spPr>
          <a:xfrm>
            <a:off x="1107440" y="1209040"/>
            <a:ext cx="9672320" cy="5958840"/>
          </a:xfrm>
        </p:spPr>
        <p:txBody>
          <a:bodyPr/>
          <a:lstStyle/>
          <a:p>
            <a:r>
              <a:rPr lang="en-US" altLang="en-US"/>
              <a:t>Calculate eigenvalues </a:t>
            </a:r>
            <a:r>
              <a:rPr lang="sv-SE" altLang="en-US">
                <a:sym typeface="Symbol" panose="05050102010706020507" pitchFamily="18" charset="2"/>
              </a:rPr>
              <a:t></a:t>
            </a:r>
            <a:r>
              <a:rPr lang="en-US" altLang="en-US"/>
              <a:t> and eigenvectors </a:t>
            </a:r>
            <a:r>
              <a:rPr lang="en-US" altLang="en-US" b="1"/>
              <a:t>x</a:t>
            </a:r>
            <a:r>
              <a:rPr lang="en-US" altLang="en-US"/>
              <a:t> for covariance matrix:</a:t>
            </a:r>
          </a:p>
          <a:p>
            <a:pPr lvl="1"/>
            <a:r>
              <a:rPr lang="en-US" altLang="en-US"/>
              <a:t>Eigenvalues </a:t>
            </a:r>
            <a:r>
              <a:rPr lang="sv-SE" altLang="en-US">
                <a:sym typeface="Symbol" panose="05050102010706020507" pitchFamily="18" charset="2"/>
              </a:rPr>
              <a:t></a:t>
            </a:r>
            <a:r>
              <a:rPr lang="en-US" altLang="en-US" i="1" baseline="-25000"/>
              <a:t>j</a:t>
            </a:r>
            <a:r>
              <a:rPr lang="en-US" altLang="en-US"/>
              <a:t> are used for calculation of [% of total variance] (</a:t>
            </a:r>
            <a:r>
              <a:rPr lang="en-US" altLang="en-US" i="1"/>
              <a:t>V</a:t>
            </a:r>
            <a:r>
              <a:rPr lang="en-US" altLang="en-US" i="1" baseline="-25000"/>
              <a:t>j</a:t>
            </a:r>
            <a:r>
              <a:rPr lang="en-US" altLang="en-US"/>
              <a:t>) for each component</a:t>
            </a:r>
            <a:r>
              <a:rPr lang="en-US" altLang="en-US" i="1"/>
              <a:t> j</a:t>
            </a:r>
            <a:r>
              <a:rPr lang="en-US" altLang="en-US"/>
              <a:t>: </a:t>
            </a:r>
          </a:p>
          <a:p>
            <a:pPr lvl="1"/>
            <a:endParaRPr lang="en-US" altLang="en-US"/>
          </a:p>
          <a:p>
            <a:pPr lvl="1"/>
            <a:endParaRPr lang="en-US" altLang="en-US"/>
          </a:p>
          <a:p>
            <a:pPr lvl="1"/>
            <a:endParaRPr lang="en-US" altLang="en-US"/>
          </a:p>
          <a:p>
            <a:pPr lvl="1">
              <a:buFontTx/>
              <a:buNone/>
            </a:pPr>
            <a:endParaRPr lang="en-US" altLang="en-US"/>
          </a:p>
          <a:p>
            <a:pPr lvl="1"/>
            <a:endParaRPr lang="en-US" altLang="en-US"/>
          </a:p>
        </p:txBody>
      </p:sp>
      <p:graphicFrame>
        <p:nvGraphicFramePr>
          <p:cNvPr id="94212" name="Object 4">
            <a:extLst>
              <a:ext uri="{FF2B5EF4-FFF2-40B4-BE49-F238E27FC236}">
                <a16:creationId xmlns:a16="http://schemas.microsoft.com/office/drawing/2014/main" id="{A3BCC149-53A7-4911-B191-9838813C2123}"/>
              </a:ext>
            </a:extLst>
          </p:cNvPr>
          <p:cNvGraphicFramePr>
            <a:graphicFrameLocks noChangeAspect="1"/>
          </p:cNvGraphicFramePr>
          <p:nvPr/>
        </p:nvGraphicFramePr>
        <p:xfrm>
          <a:off x="2057400" y="4403725"/>
          <a:ext cx="7113588" cy="1803400"/>
        </p:xfrm>
        <a:graphic>
          <a:graphicData uri="http://schemas.openxmlformats.org/presentationml/2006/ole">
            <mc:AlternateContent xmlns:mc="http://schemas.openxmlformats.org/markup-compatibility/2006">
              <mc:Choice xmlns:v="urn:schemas-microsoft-com:vml" Requires="v">
                <p:oleObj name="Equation" r:id="rId2" imgW="1981080" imgH="647640" progId="Equation.3">
                  <p:embed/>
                </p:oleObj>
              </mc:Choice>
              <mc:Fallback>
                <p:oleObj name="Equation" r:id="rId2" imgW="1981080" imgH="647640" progId="Equation.3">
                  <p:embed/>
                  <p:pic>
                    <p:nvPicPr>
                      <p:cNvPr id="94212" name="Object 4">
                        <a:extLst>
                          <a:ext uri="{FF2B5EF4-FFF2-40B4-BE49-F238E27FC236}">
                            <a16:creationId xmlns:a16="http://schemas.microsoft.com/office/drawing/2014/main" id="{A3BCC149-53A7-4911-B191-9838813C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03725"/>
                        <a:ext cx="7113588"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A382A6C5-61E1-4939-ACDF-F268554667E2}"/>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
        <p:nvSpPr>
          <p:cNvPr id="2" name="Rectangle 1">
            <a:extLst>
              <a:ext uri="{FF2B5EF4-FFF2-40B4-BE49-F238E27FC236}">
                <a16:creationId xmlns:a16="http://schemas.microsoft.com/office/drawing/2014/main" id="{5C976098-DEFA-4109-B2A6-6085332D8193}"/>
              </a:ext>
            </a:extLst>
          </p:cNvPr>
          <p:cNvSpPr/>
          <p:nvPr/>
        </p:nvSpPr>
        <p:spPr>
          <a:xfrm>
            <a:off x="6832948" y="4403725"/>
            <a:ext cx="2724411" cy="15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932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58674-8C6B-4908-ABFE-E52FFE46D4EB}"/>
              </a:ext>
            </a:extLst>
          </p:cNvPr>
          <p:cNvPicPr>
            <a:picLocks noChangeAspect="1"/>
          </p:cNvPicPr>
          <p:nvPr/>
        </p:nvPicPr>
        <p:blipFill>
          <a:blip r:embed="rId2"/>
          <a:stretch>
            <a:fillRect/>
          </a:stretch>
        </p:blipFill>
        <p:spPr>
          <a:xfrm>
            <a:off x="1" y="665389"/>
            <a:ext cx="6602968" cy="4011930"/>
          </a:xfrm>
          <a:prstGeom prst="rect">
            <a:avLst/>
          </a:prstGeom>
        </p:spPr>
      </p:pic>
      <p:pic>
        <p:nvPicPr>
          <p:cNvPr id="5" name="Picture 4">
            <a:extLst>
              <a:ext uri="{FF2B5EF4-FFF2-40B4-BE49-F238E27FC236}">
                <a16:creationId xmlns:a16="http://schemas.microsoft.com/office/drawing/2014/main" id="{4C7D926E-8841-4754-9E50-FF78F4D81F01}"/>
              </a:ext>
            </a:extLst>
          </p:cNvPr>
          <p:cNvPicPr>
            <a:picLocks noChangeAspect="1"/>
          </p:cNvPicPr>
          <p:nvPr/>
        </p:nvPicPr>
        <p:blipFill>
          <a:blip r:embed="rId3"/>
          <a:stretch>
            <a:fillRect/>
          </a:stretch>
        </p:blipFill>
        <p:spPr>
          <a:xfrm>
            <a:off x="5223408" y="3005376"/>
            <a:ext cx="6593681" cy="3956209"/>
          </a:xfrm>
          <a:prstGeom prst="rect">
            <a:avLst/>
          </a:prstGeom>
        </p:spPr>
      </p:pic>
      <p:pic>
        <p:nvPicPr>
          <p:cNvPr id="6" name="Picture 5">
            <a:extLst>
              <a:ext uri="{FF2B5EF4-FFF2-40B4-BE49-F238E27FC236}">
                <a16:creationId xmlns:a16="http://schemas.microsoft.com/office/drawing/2014/main" id="{A7D3C746-2B4C-460E-8C1C-0CE4631AE1DC}"/>
              </a:ext>
            </a:extLst>
          </p:cNvPr>
          <p:cNvPicPr>
            <a:picLocks noChangeAspect="1"/>
          </p:cNvPicPr>
          <p:nvPr/>
        </p:nvPicPr>
        <p:blipFill>
          <a:blip r:embed="rId4"/>
          <a:stretch>
            <a:fillRect/>
          </a:stretch>
        </p:blipFill>
        <p:spPr>
          <a:xfrm>
            <a:off x="325678" y="6228829"/>
            <a:ext cx="3751071" cy="1069848"/>
          </a:xfrm>
          <a:prstGeom prst="rect">
            <a:avLst/>
          </a:prstGeom>
        </p:spPr>
      </p:pic>
      <p:sp>
        <p:nvSpPr>
          <p:cNvPr id="7" name="TextBox 6">
            <a:extLst>
              <a:ext uri="{FF2B5EF4-FFF2-40B4-BE49-F238E27FC236}">
                <a16:creationId xmlns:a16="http://schemas.microsoft.com/office/drawing/2014/main" id="{6F972A97-0BB4-422E-AD21-906B9BCC541A}"/>
              </a:ext>
            </a:extLst>
          </p:cNvPr>
          <p:cNvSpPr txBox="1"/>
          <p:nvPr/>
        </p:nvSpPr>
        <p:spPr>
          <a:xfrm>
            <a:off x="124210" y="7412301"/>
            <a:ext cx="9267457" cy="360099"/>
          </a:xfrm>
          <a:prstGeom prst="rect">
            <a:avLst/>
          </a:prstGeom>
          <a:noFill/>
        </p:spPr>
        <p:txBody>
          <a:bodyPr wrap="square">
            <a:spAutoFit/>
          </a:bodyPr>
          <a:lstStyle/>
          <a:p>
            <a:r>
              <a:rPr lang="en-US" sz="1755" dirty="0">
                <a:hlinkClick r:id="rId5"/>
              </a:rPr>
              <a:t>https://www.coursera.org/learn/pca-machine-learning/home/info</a:t>
            </a:r>
            <a:r>
              <a:rPr lang="en-US" sz="1755" dirty="0"/>
              <a:t> </a:t>
            </a:r>
          </a:p>
        </p:txBody>
      </p:sp>
      <p:graphicFrame>
        <p:nvGraphicFramePr>
          <p:cNvPr id="8" name="Object 54">
            <a:extLst>
              <a:ext uri="{FF2B5EF4-FFF2-40B4-BE49-F238E27FC236}">
                <a16:creationId xmlns:a16="http://schemas.microsoft.com/office/drawing/2014/main" id="{2EA7C74F-597F-4545-9EE3-ADBDC7C730B0}"/>
              </a:ext>
            </a:extLst>
          </p:cNvPr>
          <p:cNvGraphicFramePr>
            <a:graphicFrameLocks noChangeAspect="1"/>
          </p:cNvGraphicFramePr>
          <p:nvPr/>
        </p:nvGraphicFramePr>
        <p:xfrm>
          <a:off x="325678" y="4857588"/>
          <a:ext cx="3828627" cy="1257617"/>
        </p:xfrm>
        <a:graphic>
          <a:graphicData uri="http://schemas.openxmlformats.org/presentationml/2006/ole">
            <mc:AlternateContent xmlns:mc="http://schemas.openxmlformats.org/markup-compatibility/2006">
              <mc:Choice xmlns:v="urn:schemas-microsoft-com:vml" Requires="v">
                <p:oleObj name="Equation" r:id="rId6" imgW="1726920" imgH="596880" progId="Equation.3">
                  <p:embed/>
                </p:oleObj>
              </mc:Choice>
              <mc:Fallback>
                <p:oleObj name="Equation" r:id="rId6" imgW="1726920" imgH="596880" progId="Equation.3">
                  <p:embed/>
                  <p:pic>
                    <p:nvPicPr>
                      <p:cNvPr id="8" name="Object 54">
                        <a:extLst>
                          <a:ext uri="{FF2B5EF4-FFF2-40B4-BE49-F238E27FC236}">
                            <a16:creationId xmlns:a16="http://schemas.microsoft.com/office/drawing/2014/main" id="{2EA7C74F-597F-4545-9EE3-ADBDC7C730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78" y="4857588"/>
                        <a:ext cx="3828627" cy="12576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D8E8509C-DDD7-4649-BA12-3255E1CD698B}"/>
              </a:ext>
            </a:extLst>
          </p:cNvPr>
          <p:cNvSpPr/>
          <p:nvPr/>
        </p:nvSpPr>
        <p:spPr>
          <a:xfrm>
            <a:off x="2863273" y="5745018"/>
            <a:ext cx="452582" cy="295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583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164360-BD5C-41A2-9162-719329B073B0}"/>
              </a:ext>
            </a:extLst>
          </p:cNvPr>
          <p:cNvPicPr>
            <a:picLocks noChangeAspect="1"/>
          </p:cNvPicPr>
          <p:nvPr/>
        </p:nvPicPr>
        <p:blipFill>
          <a:blip r:embed="rId2"/>
          <a:stretch>
            <a:fillRect/>
          </a:stretch>
        </p:blipFill>
        <p:spPr>
          <a:xfrm>
            <a:off x="6274257" y="542925"/>
            <a:ext cx="3694538" cy="3209544"/>
          </a:xfrm>
          <a:prstGeom prst="rect">
            <a:avLst/>
          </a:prstGeom>
        </p:spPr>
      </p:pic>
      <p:pic>
        <p:nvPicPr>
          <p:cNvPr id="5" name="Picture 4">
            <a:extLst>
              <a:ext uri="{FF2B5EF4-FFF2-40B4-BE49-F238E27FC236}">
                <a16:creationId xmlns:a16="http://schemas.microsoft.com/office/drawing/2014/main" id="{3333C88C-848E-4BA6-9095-24319EC689B2}"/>
              </a:ext>
            </a:extLst>
          </p:cNvPr>
          <p:cNvPicPr>
            <a:picLocks noChangeAspect="1"/>
          </p:cNvPicPr>
          <p:nvPr/>
        </p:nvPicPr>
        <p:blipFill rotWithShape="1">
          <a:blip r:embed="rId3"/>
          <a:srcRect l="837"/>
          <a:stretch/>
        </p:blipFill>
        <p:spPr>
          <a:xfrm>
            <a:off x="261131" y="809590"/>
            <a:ext cx="5633270" cy="1337310"/>
          </a:xfrm>
          <a:prstGeom prst="rect">
            <a:avLst/>
          </a:prstGeom>
        </p:spPr>
      </p:pic>
      <p:sp>
        <p:nvSpPr>
          <p:cNvPr id="6" name="TextBox 5">
            <a:extLst>
              <a:ext uri="{FF2B5EF4-FFF2-40B4-BE49-F238E27FC236}">
                <a16:creationId xmlns:a16="http://schemas.microsoft.com/office/drawing/2014/main" id="{86125A57-BEB8-43BE-BF12-76E30B99BE0F}"/>
              </a:ext>
            </a:extLst>
          </p:cNvPr>
          <p:cNvSpPr txBox="1"/>
          <p:nvPr/>
        </p:nvSpPr>
        <p:spPr>
          <a:xfrm>
            <a:off x="3330403" y="699679"/>
            <a:ext cx="2251514" cy="452432"/>
          </a:xfrm>
          <a:prstGeom prst="rect">
            <a:avLst/>
          </a:prstGeom>
          <a:noFill/>
        </p:spPr>
        <p:txBody>
          <a:bodyPr wrap="none" rtlCol="0">
            <a:spAutoFit/>
          </a:bodyPr>
          <a:lstStyle/>
          <a:p>
            <a:pPr algn="l"/>
            <a:r>
              <a:rPr lang="en-US" sz="2340" dirty="0">
                <a:solidFill>
                  <a:srgbClr val="C00000"/>
                </a:solidFill>
              </a:rPr>
              <a:t>for 2 data points</a:t>
            </a:r>
          </a:p>
        </p:txBody>
      </p:sp>
      <p:pic>
        <p:nvPicPr>
          <p:cNvPr id="8" name="Picture 7">
            <a:extLst>
              <a:ext uri="{FF2B5EF4-FFF2-40B4-BE49-F238E27FC236}">
                <a16:creationId xmlns:a16="http://schemas.microsoft.com/office/drawing/2014/main" id="{FFF22D9E-7ADD-4605-A967-82A9B5C033DB}"/>
              </a:ext>
            </a:extLst>
          </p:cNvPr>
          <p:cNvPicPr>
            <a:picLocks noChangeAspect="1"/>
          </p:cNvPicPr>
          <p:nvPr/>
        </p:nvPicPr>
        <p:blipFill>
          <a:blip r:embed="rId4"/>
          <a:stretch>
            <a:fillRect/>
          </a:stretch>
        </p:blipFill>
        <p:spPr>
          <a:xfrm>
            <a:off x="261130" y="2039132"/>
            <a:ext cx="4887868" cy="3833622"/>
          </a:xfrm>
          <a:prstGeom prst="rect">
            <a:avLst/>
          </a:prstGeom>
        </p:spPr>
      </p:pic>
      <p:pic>
        <p:nvPicPr>
          <p:cNvPr id="12" name="Picture 11">
            <a:extLst>
              <a:ext uri="{FF2B5EF4-FFF2-40B4-BE49-F238E27FC236}">
                <a16:creationId xmlns:a16="http://schemas.microsoft.com/office/drawing/2014/main" id="{CBDC6647-A63C-4CD8-8B0B-BEAEADADB0B7}"/>
              </a:ext>
            </a:extLst>
          </p:cNvPr>
          <p:cNvPicPr>
            <a:picLocks noChangeAspect="1"/>
          </p:cNvPicPr>
          <p:nvPr/>
        </p:nvPicPr>
        <p:blipFill>
          <a:blip r:embed="rId5"/>
          <a:stretch>
            <a:fillRect/>
          </a:stretch>
        </p:blipFill>
        <p:spPr>
          <a:xfrm>
            <a:off x="6784435" y="3559678"/>
            <a:ext cx="4214555" cy="3477006"/>
          </a:xfrm>
          <a:prstGeom prst="rect">
            <a:avLst/>
          </a:prstGeom>
        </p:spPr>
      </p:pic>
      <p:pic>
        <p:nvPicPr>
          <p:cNvPr id="14" name="Picture 13">
            <a:extLst>
              <a:ext uri="{FF2B5EF4-FFF2-40B4-BE49-F238E27FC236}">
                <a16:creationId xmlns:a16="http://schemas.microsoft.com/office/drawing/2014/main" id="{E308CD76-78F8-49E6-A367-BCB65F4F72D2}"/>
              </a:ext>
            </a:extLst>
          </p:cNvPr>
          <p:cNvPicPr>
            <a:picLocks noChangeAspect="1"/>
          </p:cNvPicPr>
          <p:nvPr/>
        </p:nvPicPr>
        <p:blipFill>
          <a:blip r:embed="rId6"/>
          <a:stretch>
            <a:fillRect/>
          </a:stretch>
        </p:blipFill>
        <p:spPr>
          <a:xfrm>
            <a:off x="51577" y="5966460"/>
            <a:ext cx="7865983" cy="1263015"/>
          </a:xfrm>
          <a:prstGeom prst="rect">
            <a:avLst/>
          </a:prstGeom>
        </p:spPr>
      </p:pic>
      <p:sp>
        <p:nvSpPr>
          <p:cNvPr id="9" name="TextBox 8">
            <a:extLst>
              <a:ext uri="{FF2B5EF4-FFF2-40B4-BE49-F238E27FC236}">
                <a16:creationId xmlns:a16="http://schemas.microsoft.com/office/drawing/2014/main" id="{E8191891-D048-4DC1-AE79-8D7DE245BFE8}"/>
              </a:ext>
            </a:extLst>
          </p:cNvPr>
          <p:cNvSpPr txBox="1"/>
          <p:nvPr/>
        </p:nvSpPr>
        <p:spPr>
          <a:xfrm>
            <a:off x="124210" y="7412301"/>
            <a:ext cx="9267457" cy="360099"/>
          </a:xfrm>
          <a:prstGeom prst="rect">
            <a:avLst/>
          </a:prstGeom>
          <a:noFill/>
        </p:spPr>
        <p:txBody>
          <a:bodyPr wrap="square">
            <a:spAutoFit/>
          </a:bodyPr>
          <a:lstStyle/>
          <a:p>
            <a:r>
              <a:rPr lang="en-US" sz="1755" dirty="0">
                <a:hlinkClick r:id="rId7"/>
              </a:rPr>
              <a:t>https://www.coursera.org/learn/pca-machine-learning/home/info</a:t>
            </a:r>
            <a:r>
              <a:rPr lang="en-US" sz="1755" dirty="0"/>
              <a:t> </a:t>
            </a:r>
          </a:p>
        </p:txBody>
      </p:sp>
    </p:spTree>
    <p:extLst>
      <p:ext uri="{BB962C8B-B14F-4D97-AF65-F5344CB8AC3E}">
        <p14:creationId xmlns:p14="http://schemas.microsoft.com/office/powerpoint/2010/main" val="1574577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5D9AFCA-CCFC-4E03-846C-D45B29731FF7}"/>
              </a:ext>
            </a:extLst>
          </p:cNvPr>
          <p:cNvSpPr>
            <a:spLocks noGrp="1"/>
          </p:cNvSpPr>
          <p:nvPr>
            <p:ph type="sldNum" sz="quarter" idx="12"/>
          </p:nvPr>
        </p:nvSpPr>
        <p:spPr/>
        <p:txBody>
          <a:bodyPr/>
          <a:lstStyle/>
          <a:p>
            <a:fld id="{EF2DCB9A-2D7E-4B3C-A21C-51F69B76AF95}" type="slidenum">
              <a:rPr lang="en-US" altLang="en-US"/>
              <a:pPr/>
              <a:t>56</a:t>
            </a:fld>
            <a:endParaRPr lang="en-US" altLang="en-US"/>
          </a:p>
        </p:txBody>
      </p:sp>
      <p:sp>
        <p:nvSpPr>
          <p:cNvPr id="93186" name="Rectangle 2">
            <a:extLst>
              <a:ext uri="{FF2B5EF4-FFF2-40B4-BE49-F238E27FC236}">
                <a16:creationId xmlns:a16="http://schemas.microsoft.com/office/drawing/2014/main" id="{9BD12ADD-5F15-4938-A5BD-3E9B95560B43}"/>
              </a:ext>
            </a:extLst>
          </p:cNvPr>
          <p:cNvSpPr>
            <a:spLocks noGrp="1" noChangeArrowheads="1"/>
          </p:cNvSpPr>
          <p:nvPr>
            <p:ph type="title"/>
          </p:nvPr>
        </p:nvSpPr>
        <p:spPr>
          <a:xfrm>
            <a:off x="1539240" y="0"/>
            <a:ext cx="8808720" cy="1295400"/>
          </a:xfrm>
        </p:spPr>
        <p:txBody>
          <a:bodyPr/>
          <a:lstStyle/>
          <a:p>
            <a:r>
              <a:rPr lang="da-DK" altLang="en-US"/>
              <a:t>Principal components</a:t>
            </a:r>
          </a:p>
        </p:txBody>
      </p:sp>
      <p:sp>
        <p:nvSpPr>
          <p:cNvPr id="93187" name="Rectangle 3">
            <a:extLst>
              <a:ext uri="{FF2B5EF4-FFF2-40B4-BE49-F238E27FC236}">
                <a16:creationId xmlns:a16="http://schemas.microsoft.com/office/drawing/2014/main" id="{2540E88B-31CF-4DA6-90D2-A4CC3574772F}"/>
              </a:ext>
            </a:extLst>
          </p:cNvPr>
          <p:cNvSpPr>
            <a:spLocks noGrp="1" noChangeArrowheads="1"/>
          </p:cNvSpPr>
          <p:nvPr>
            <p:ph type="body" idx="1"/>
          </p:nvPr>
        </p:nvSpPr>
        <p:spPr>
          <a:xfrm>
            <a:off x="1366520" y="1295400"/>
            <a:ext cx="9240520" cy="5786120"/>
          </a:xfrm>
        </p:spPr>
        <p:txBody>
          <a:bodyPr/>
          <a:lstStyle/>
          <a:p>
            <a:r>
              <a:rPr lang="da-DK" altLang="en-US"/>
              <a:t>1. principal component (PC1)</a:t>
            </a:r>
          </a:p>
          <a:p>
            <a:pPr lvl="1"/>
            <a:r>
              <a:rPr lang="da-DK" altLang="en-US"/>
              <a:t>The eigenvalue with the largest absolute value will indicate that the data have the largest variance along its eigenvector, the direction along which there is greatest variation</a:t>
            </a:r>
          </a:p>
          <a:p>
            <a:r>
              <a:rPr lang="da-DK" altLang="en-US"/>
              <a:t>2. principal component (PC2)</a:t>
            </a:r>
          </a:p>
          <a:p>
            <a:pPr lvl="1"/>
            <a:r>
              <a:rPr lang="da-DK" altLang="en-US"/>
              <a:t>the direction with maximum variation left in data,  orthogonal to the 1. PC </a:t>
            </a:r>
          </a:p>
          <a:p>
            <a:r>
              <a:rPr lang="da-DK" altLang="en-US"/>
              <a:t>In general, only few directions manage to capture most of the variability in the data.</a:t>
            </a:r>
          </a:p>
          <a:p>
            <a:pPr lvl="1"/>
            <a:endParaRPr lang="da-DK" altLang="en-US"/>
          </a:p>
          <a:p>
            <a:endParaRPr lang="da-DK" altLang="en-US"/>
          </a:p>
        </p:txBody>
      </p:sp>
      <p:sp>
        <p:nvSpPr>
          <p:cNvPr id="6" name="TextBox 5">
            <a:extLst>
              <a:ext uri="{FF2B5EF4-FFF2-40B4-BE49-F238E27FC236}">
                <a16:creationId xmlns:a16="http://schemas.microsoft.com/office/drawing/2014/main" id="{CA77A0CA-0EE6-489C-9961-A4B027816C4E}"/>
              </a:ext>
            </a:extLst>
          </p:cNvPr>
          <p:cNvSpPr txBox="1"/>
          <p:nvPr/>
        </p:nvSpPr>
        <p:spPr>
          <a:xfrm>
            <a:off x="24913" y="7407933"/>
            <a:ext cx="10104120" cy="406265"/>
          </a:xfrm>
          <a:prstGeom prst="rect">
            <a:avLst/>
          </a:prstGeom>
          <a:noFill/>
        </p:spPr>
        <p:txBody>
          <a:bodyPr wrap="square">
            <a:spAutoFit/>
          </a:bodyPr>
          <a:lstStyle/>
          <a:p>
            <a:r>
              <a:rPr lang="en-US" sz="2040" dirty="0">
                <a:hlinkClick r:id="rId2"/>
              </a:rPr>
              <a:t>www.cse.buffalo.edu/faculty/azhang/data-mining/pca.ppt</a:t>
            </a:r>
            <a:r>
              <a:rPr lang="en-US" sz="2040" dirty="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8577A8-1996-4354-ADB4-36C6645F6FE1}"/>
              </a:ext>
            </a:extLst>
          </p:cNvPr>
          <p:cNvSpPr>
            <a:spLocks noGrp="1"/>
          </p:cNvSpPr>
          <p:nvPr>
            <p:ph type="sldNum" sz="quarter" idx="12"/>
          </p:nvPr>
        </p:nvSpPr>
        <p:spPr/>
        <p:txBody>
          <a:bodyPr/>
          <a:lstStyle/>
          <a:p>
            <a:fld id="{96F3F91D-064E-49AF-BD05-9A202F87FCFD}" type="slidenum">
              <a:rPr lang="en-US" altLang="en-US"/>
              <a:pPr/>
              <a:t>57</a:t>
            </a:fld>
            <a:endParaRPr lang="en-US" altLang="en-US"/>
          </a:p>
        </p:txBody>
      </p:sp>
      <p:sp>
        <p:nvSpPr>
          <p:cNvPr id="94210" name="Rectangle 2">
            <a:extLst>
              <a:ext uri="{FF2B5EF4-FFF2-40B4-BE49-F238E27FC236}">
                <a16:creationId xmlns:a16="http://schemas.microsoft.com/office/drawing/2014/main" id="{591439C5-0162-443A-A484-4DFEA1A4964A}"/>
              </a:ext>
            </a:extLst>
          </p:cNvPr>
          <p:cNvSpPr>
            <a:spLocks noGrp="1" noChangeArrowheads="1"/>
          </p:cNvSpPr>
          <p:nvPr>
            <p:ph type="title"/>
          </p:nvPr>
        </p:nvSpPr>
        <p:spPr>
          <a:xfrm>
            <a:off x="1625600" y="0"/>
            <a:ext cx="8808720" cy="1295400"/>
          </a:xfrm>
        </p:spPr>
        <p:txBody>
          <a:bodyPr/>
          <a:lstStyle/>
          <a:p>
            <a:r>
              <a:rPr lang="en-US" altLang="en-US"/>
              <a:t>Eigenvalues</a:t>
            </a:r>
          </a:p>
        </p:txBody>
      </p:sp>
      <p:sp>
        <p:nvSpPr>
          <p:cNvPr id="94211" name="Rectangle 3">
            <a:extLst>
              <a:ext uri="{FF2B5EF4-FFF2-40B4-BE49-F238E27FC236}">
                <a16:creationId xmlns:a16="http://schemas.microsoft.com/office/drawing/2014/main" id="{E3A8D87E-5D38-4A88-A421-EA81430E37BD}"/>
              </a:ext>
            </a:extLst>
          </p:cNvPr>
          <p:cNvSpPr>
            <a:spLocks noGrp="1" noChangeArrowheads="1"/>
          </p:cNvSpPr>
          <p:nvPr>
            <p:ph type="body" idx="1"/>
          </p:nvPr>
        </p:nvSpPr>
        <p:spPr>
          <a:xfrm>
            <a:off x="1107440" y="1209040"/>
            <a:ext cx="9672320" cy="5958840"/>
          </a:xfrm>
        </p:spPr>
        <p:txBody>
          <a:bodyPr/>
          <a:lstStyle/>
          <a:p>
            <a:r>
              <a:rPr lang="en-US" altLang="en-US"/>
              <a:t>Calculate eigenvalues </a:t>
            </a:r>
            <a:r>
              <a:rPr lang="sv-SE" altLang="en-US">
                <a:sym typeface="Symbol" panose="05050102010706020507" pitchFamily="18" charset="2"/>
              </a:rPr>
              <a:t></a:t>
            </a:r>
            <a:r>
              <a:rPr lang="en-US" altLang="en-US"/>
              <a:t> and eigenvectors </a:t>
            </a:r>
            <a:r>
              <a:rPr lang="en-US" altLang="en-US" b="1"/>
              <a:t>x</a:t>
            </a:r>
            <a:r>
              <a:rPr lang="en-US" altLang="en-US"/>
              <a:t> for covariance matrix:</a:t>
            </a:r>
          </a:p>
          <a:p>
            <a:pPr lvl="1"/>
            <a:r>
              <a:rPr lang="en-US" altLang="en-US"/>
              <a:t>Eigenvalues </a:t>
            </a:r>
            <a:r>
              <a:rPr lang="sv-SE" altLang="en-US">
                <a:sym typeface="Symbol" panose="05050102010706020507" pitchFamily="18" charset="2"/>
              </a:rPr>
              <a:t></a:t>
            </a:r>
            <a:r>
              <a:rPr lang="en-US" altLang="en-US" i="1" baseline="-25000"/>
              <a:t>j</a:t>
            </a:r>
            <a:r>
              <a:rPr lang="en-US" altLang="en-US"/>
              <a:t> are used for calculation of [% of total variance] (</a:t>
            </a:r>
            <a:r>
              <a:rPr lang="en-US" altLang="en-US" i="1"/>
              <a:t>V</a:t>
            </a:r>
            <a:r>
              <a:rPr lang="en-US" altLang="en-US" i="1" baseline="-25000"/>
              <a:t>j</a:t>
            </a:r>
            <a:r>
              <a:rPr lang="en-US" altLang="en-US"/>
              <a:t>) for each component</a:t>
            </a:r>
            <a:r>
              <a:rPr lang="en-US" altLang="en-US" i="1"/>
              <a:t> j</a:t>
            </a:r>
            <a:r>
              <a:rPr lang="en-US" altLang="en-US"/>
              <a:t>: </a:t>
            </a:r>
          </a:p>
          <a:p>
            <a:pPr lvl="1"/>
            <a:endParaRPr lang="en-US" altLang="en-US"/>
          </a:p>
          <a:p>
            <a:pPr lvl="1"/>
            <a:endParaRPr lang="en-US" altLang="en-US"/>
          </a:p>
          <a:p>
            <a:pPr lvl="1"/>
            <a:endParaRPr lang="en-US" altLang="en-US"/>
          </a:p>
          <a:p>
            <a:pPr lvl="1">
              <a:buFontTx/>
              <a:buNone/>
            </a:pPr>
            <a:endParaRPr lang="en-US" altLang="en-US"/>
          </a:p>
          <a:p>
            <a:pPr lvl="1"/>
            <a:endParaRPr lang="en-US" altLang="en-US"/>
          </a:p>
        </p:txBody>
      </p:sp>
      <p:graphicFrame>
        <p:nvGraphicFramePr>
          <p:cNvPr id="94212" name="Object 4">
            <a:extLst>
              <a:ext uri="{FF2B5EF4-FFF2-40B4-BE49-F238E27FC236}">
                <a16:creationId xmlns:a16="http://schemas.microsoft.com/office/drawing/2014/main" id="{A3BCC149-53A7-4911-B191-9838813C2123}"/>
              </a:ext>
            </a:extLst>
          </p:cNvPr>
          <p:cNvGraphicFramePr>
            <a:graphicFrameLocks noChangeAspect="1"/>
          </p:cNvGraphicFramePr>
          <p:nvPr/>
        </p:nvGraphicFramePr>
        <p:xfrm>
          <a:off x="2057400" y="4403725"/>
          <a:ext cx="7113588" cy="1803400"/>
        </p:xfrm>
        <a:graphic>
          <a:graphicData uri="http://schemas.openxmlformats.org/presentationml/2006/ole">
            <mc:AlternateContent xmlns:mc="http://schemas.openxmlformats.org/markup-compatibility/2006">
              <mc:Choice xmlns:v="urn:schemas-microsoft-com:vml" Requires="v">
                <p:oleObj name="Equation" r:id="rId2" imgW="1981080" imgH="647640" progId="Equation.3">
                  <p:embed/>
                </p:oleObj>
              </mc:Choice>
              <mc:Fallback>
                <p:oleObj name="Equation" r:id="rId2" imgW="1981080" imgH="647640" progId="Equation.3">
                  <p:embed/>
                  <p:pic>
                    <p:nvPicPr>
                      <p:cNvPr id="94212" name="Object 4">
                        <a:extLst>
                          <a:ext uri="{FF2B5EF4-FFF2-40B4-BE49-F238E27FC236}">
                            <a16:creationId xmlns:a16="http://schemas.microsoft.com/office/drawing/2014/main" id="{A3BCC149-53A7-4911-B191-9838813C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03725"/>
                        <a:ext cx="7113588"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a:extLst>
              <a:ext uri="{FF2B5EF4-FFF2-40B4-BE49-F238E27FC236}">
                <a16:creationId xmlns:a16="http://schemas.microsoft.com/office/drawing/2014/main" id="{A382A6C5-61E1-4939-ACDF-F268554667E2}"/>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
        <p:nvSpPr>
          <p:cNvPr id="2" name="Rectangle 1">
            <a:extLst>
              <a:ext uri="{FF2B5EF4-FFF2-40B4-BE49-F238E27FC236}">
                <a16:creationId xmlns:a16="http://schemas.microsoft.com/office/drawing/2014/main" id="{5C976098-DEFA-4109-B2A6-6085332D8193}"/>
              </a:ext>
            </a:extLst>
          </p:cNvPr>
          <p:cNvSpPr/>
          <p:nvPr/>
        </p:nvSpPr>
        <p:spPr>
          <a:xfrm>
            <a:off x="6832948" y="4403725"/>
            <a:ext cx="2724411" cy="15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DBB0BBAE-B928-4C5F-9434-D91AC2D34BFA}"/>
              </a:ext>
            </a:extLst>
          </p:cNvPr>
          <p:cNvSpPr>
            <a:spLocks noGrp="1"/>
          </p:cNvSpPr>
          <p:nvPr>
            <p:ph type="sldNum" sz="quarter" idx="12"/>
          </p:nvPr>
        </p:nvSpPr>
        <p:spPr/>
        <p:txBody>
          <a:bodyPr/>
          <a:lstStyle/>
          <a:p>
            <a:fld id="{45EECC15-E2CB-408C-B896-02E590DBD90B}" type="slidenum">
              <a:rPr lang="en-US" altLang="en-US"/>
              <a:pPr/>
              <a:t>58</a:t>
            </a:fld>
            <a:endParaRPr lang="en-US" altLang="en-US"/>
          </a:p>
        </p:txBody>
      </p:sp>
      <p:sp>
        <p:nvSpPr>
          <p:cNvPr id="95234" name="Rectangle 2">
            <a:extLst>
              <a:ext uri="{FF2B5EF4-FFF2-40B4-BE49-F238E27FC236}">
                <a16:creationId xmlns:a16="http://schemas.microsoft.com/office/drawing/2014/main" id="{D2C0700A-EF6E-4819-ABD0-6299C5A87751}"/>
              </a:ext>
            </a:extLst>
          </p:cNvPr>
          <p:cNvSpPr>
            <a:spLocks noGrp="1" noChangeArrowheads="1"/>
          </p:cNvSpPr>
          <p:nvPr>
            <p:ph type="title"/>
          </p:nvPr>
        </p:nvSpPr>
        <p:spPr/>
        <p:txBody>
          <a:bodyPr/>
          <a:lstStyle/>
          <a:p>
            <a:r>
              <a:rPr lang="da-DK" altLang="en-US"/>
              <a:t>Principal components - Variance</a:t>
            </a:r>
          </a:p>
        </p:txBody>
      </p:sp>
      <p:graphicFrame>
        <p:nvGraphicFramePr>
          <p:cNvPr id="95235" name="Object 3">
            <a:extLst>
              <a:ext uri="{FF2B5EF4-FFF2-40B4-BE49-F238E27FC236}">
                <a16:creationId xmlns:a16="http://schemas.microsoft.com/office/drawing/2014/main" id="{72635F25-C0B6-4CE3-A603-218E18CEDC72}"/>
              </a:ext>
            </a:extLst>
          </p:cNvPr>
          <p:cNvGraphicFramePr>
            <a:graphicFrameLocks noGrp="1" noChangeAspect="1"/>
          </p:cNvGraphicFramePr>
          <p:nvPr>
            <p:ph sz="half" idx="2"/>
          </p:nvPr>
        </p:nvGraphicFramePr>
        <p:xfrm>
          <a:off x="2302087" y="2254357"/>
          <a:ext cx="7495328" cy="3513772"/>
        </p:xfrm>
        <a:graphic>
          <a:graphicData uri="http://schemas.openxmlformats.org/presentationml/2006/ole">
            <mc:AlternateContent xmlns:mc="http://schemas.openxmlformats.org/markup-compatibility/2006">
              <mc:Choice xmlns:v="urn:schemas-microsoft-com:vml" Requires="v">
                <p:oleObj name="Chart" r:id="rId2" imgW="4667278" imgH="2524285" progId="Excel.Chart.8">
                  <p:embed/>
                </p:oleObj>
              </mc:Choice>
              <mc:Fallback>
                <p:oleObj name="Chart" r:id="rId2" imgW="4667278" imgH="2524285" progId="Excel.Chart.8">
                  <p:embed/>
                  <p:pic>
                    <p:nvPicPr>
                      <p:cNvPr id="95235" name="Object 3">
                        <a:extLst>
                          <a:ext uri="{FF2B5EF4-FFF2-40B4-BE49-F238E27FC236}">
                            <a16:creationId xmlns:a16="http://schemas.microsoft.com/office/drawing/2014/main" id="{72635F25-C0B6-4CE3-A603-218E18CED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087" y="2254357"/>
                        <a:ext cx="7495328" cy="351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6F0357B3-F462-4DA5-9520-01E338DAC9BF}"/>
              </a:ext>
            </a:extLst>
          </p:cNvPr>
          <p:cNvSpPr txBox="1"/>
          <p:nvPr/>
        </p:nvSpPr>
        <p:spPr>
          <a:xfrm>
            <a:off x="24913" y="7407933"/>
            <a:ext cx="10104120" cy="406265"/>
          </a:xfrm>
          <a:prstGeom prst="rect">
            <a:avLst/>
          </a:prstGeom>
          <a:noFill/>
        </p:spPr>
        <p:txBody>
          <a:bodyPr wrap="square">
            <a:spAutoFit/>
          </a:bodyPr>
          <a:lstStyle/>
          <a:p>
            <a:r>
              <a:rPr lang="en-US" sz="2040" dirty="0">
                <a:hlinkClick r:id="rId4"/>
              </a:rPr>
              <a:t>www.cse.buffalo.edu/faculty/azhang/data-mining/pca.ppt</a:t>
            </a:r>
            <a:r>
              <a:rPr lang="en-US" sz="2040" dirty="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80E9C12-C788-46C6-809B-5FBCA8A51AFC}"/>
              </a:ext>
            </a:extLst>
          </p:cNvPr>
          <p:cNvSpPr>
            <a:spLocks noGrp="1" noChangeArrowheads="1"/>
          </p:cNvSpPr>
          <p:nvPr>
            <p:ph type="title"/>
          </p:nvPr>
        </p:nvSpPr>
        <p:spPr>
          <a:xfrm>
            <a:off x="862754" y="79163"/>
            <a:ext cx="10161693" cy="1043517"/>
          </a:xfrm>
        </p:spPr>
        <p:txBody>
          <a:bodyPr/>
          <a:lstStyle/>
          <a:p>
            <a:pPr eaLnBrk="1" hangingPunct="1"/>
            <a:r>
              <a:rPr lang="en-US" altLang="en-US">
                <a:solidFill>
                  <a:srgbClr val="00FF00"/>
                </a:solidFill>
                <a:latin typeface="Comic Sans MS" panose="030F0702030302020204" pitchFamily="66" charset="0"/>
              </a:rPr>
              <a:t>A more challenging example</a:t>
            </a:r>
          </a:p>
        </p:txBody>
      </p:sp>
      <p:sp>
        <p:nvSpPr>
          <p:cNvPr id="34819" name="Rectangle 3">
            <a:extLst>
              <a:ext uri="{FF2B5EF4-FFF2-40B4-BE49-F238E27FC236}">
                <a16:creationId xmlns:a16="http://schemas.microsoft.com/office/drawing/2014/main" id="{F71A4EF3-DE3A-4E70-8215-A5B065C519F2}"/>
              </a:ext>
            </a:extLst>
          </p:cNvPr>
          <p:cNvSpPr>
            <a:spLocks noGrp="1" noChangeArrowheads="1"/>
          </p:cNvSpPr>
          <p:nvPr>
            <p:ph type="body" idx="1"/>
          </p:nvPr>
        </p:nvSpPr>
        <p:spPr>
          <a:xfrm>
            <a:off x="868152" y="978747"/>
            <a:ext cx="9983575" cy="6626331"/>
          </a:xfrm>
        </p:spPr>
        <p:txBody>
          <a:bodyPr/>
          <a:lstStyle/>
          <a:p>
            <a:pPr eaLnBrk="1" hangingPunct="1">
              <a:buClr>
                <a:srgbClr val="00FF00"/>
              </a:buClr>
            </a:pPr>
            <a:r>
              <a:rPr lang="en-US" altLang="en-US" dirty="0">
                <a:solidFill>
                  <a:schemeClr val="bg1"/>
                </a:solidFill>
                <a:latin typeface="Comic Sans MS" panose="030F0702030302020204" pitchFamily="66" charset="0"/>
              </a:rPr>
              <a:t>data from research on habitat definition in the endangered Baw </a:t>
            </a:r>
            <a:r>
              <a:rPr lang="en-US" altLang="en-US" dirty="0" err="1">
                <a:solidFill>
                  <a:schemeClr val="bg1"/>
                </a:solidFill>
                <a:latin typeface="Comic Sans MS" panose="030F0702030302020204" pitchFamily="66" charset="0"/>
              </a:rPr>
              <a:t>Baw</a:t>
            </a:r>
            <a:r>
              <a:rPr lang="en-US" altLang="en-US" dirty="0">
                <a:solidFill>
                  <a:schemeClr val="bg1"/>
                </a:solidFill>
                <a:latin typeface="Comic Sans MS" panose="030F0702030302020204" pitchFamily="66" charset="0"/>
              </a:rPr>
              <a:t> frog</a:t>
            </a:r>
          </a:p>
          <a:p>
            <a:pPr eaLnBrk="1" hangingPunct="1">
              <a:buClr>
                <a:srgbClr val="00FF00"/>
              </a:buClr>
            </a:pPr>
            <a:r>
              <a:rPr lang="en-US" altLang="en-US" dirty="0">
                <a:solidFill>
                  <a:schemeClr val="bg1"/>
                </a:solidFill>
                <a:latin typeface="Comic Sans MS" panose="030F0702030302020204" pitchFamily="66" charset="0"/>
              </a:rPr>
              <a:t>16 environmental and structural variables measured at each of 124 sites</a:t>
            </a:r>
          </a:p>
          <a:p>
            <a:pPr eaLnBrk="1" hangingPunct="1">
              <a:buClr>
                <a:srgbClr val="00FF00"/>
              </a:buClr>
            </a:pPr>
            <a:r>
              <a:rPr lang="en-US" altLang="en-US" dirty="0">
                <a:solidFill>
                  <a:schemeClr val="bg1"/>
                </a:solidFill>
                <a:latin typeface="Comic Sans MS" panose="030F0702030302020204" pitchFamily="66" charset="0"/>
              </a:rPr>
              <a:t>correlation matrix used because variables have different units</a:t>
            </a:r>
          </a:p>
        </p:txBody>
      </p:sp>
      <p:pic>
        <p:nvPicPr>
          <p:cNvPr id="34820" name="Picture 5" descr="bawbawfrog">
            <a:extLst>
              <a:ext uri="{FF2B5EF4-FFF2-40B4-BE49-F238E27FC236}">
                <a16:creationId xmlns:a16="http://schemas.microsoft.com/office/drawing/2014/main" id="{A106BC20-6AA1-493B-BA53-424BB3410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80" y="4091306"/>
            <a:ext cx="4145280" cy="27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E1F9AC69-652A-47D0-92D1-BA8096C8E82A}"/>
              </a:ext>
            </a:extLst>
          </p:cNvPr>
          <p:cNvSpPr txBox="1">
            <a:spLocks noChangeArrowheads="1"/>
          </p:cNvSpPr>
          <p:nvPr/>
        </p:nvSpPr>
        <p:spPr bwMode="auto">
          <a:xfrm>
            <a:off x="3784600" y="6593178"/>
            <a:ext cx="3799840" cy="720197"/>
          </a:xfrm>
          <a:prstGeom prst="rect">
            <a:avLst/>
          </a:prstGeom>
          <a:solidFill>
            <a:srgbClr val="3366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eaLnBrk="1" hangingPunct="1">
              <a:buFontTx/>
              <a:buNone/>
            </a:pPr>
            <a:r>
              <a:rPr lang="en-AU" altLang="en-US" sz="4080" i="1" dirty="0" err="1">
                <a:latin typeface="Comic Sans MS" panose="030F0702030302020204" pitchFamily="66" charset="0"/>
              </a:rPr>
              <a:t>Philoria</a:t>
            </a:r>
            <a:r>
              <a:rPr lang="en-AU" altLang="en-US" sz="4080" i="1" dirty="0">
                <a:latin typeface="Comic Sans MS" panose="030F0702030302020204" pitchFamily="66" charset="0"/>
              </a:rPr>
              <a:t> </a:t>
            </a:r>
            <a:r>
              <a:rPr lang="en-AU" altLang="en-US" sz="4080" i="1" dirty="0" err="1">
                <a:latin typeface="Comic Sans MS" panose="030F0702030302020204" pitchFamily="66" charset="0"/>
              </a:rPr>
              <a:t>frosti</a:t>
            </a:r>
            <a:endParaRPr lang="en-AU" altLang="en-US" sz="4080" i="1" dirty="0">
              <a:latin typeface="Comic Sans MS" panose="030F0702030302020204" pitchFamily="66" charset="0"/>
            </a:endParaRPr>
          </a:p>
        </p:txBody>
      </p:sp>
      <p:sp>
        <p:nvSpPr>
          <p:cNvPr id="6" name="TextBox 5">
            <a:extLst>
              <a:ext uri="{FF2B5EF4-FFF2-40B4-BE49-F238E27FC236}">
                <a16:creationId xmlns:a16="http://schemas.microsoft.com/office/drawing/2014/main" id="{2EC1476C-489E-4BAE-AC5B-D4F27908E361}"/>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3"/>
              </a:rPr>
              <a:t>http://www.csce.uark.edu/~xintaowu/5073/PCA1.ppt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70A9EA-6CED-4F5F-9383-BA93727C5912}"/>
              </a:ext>
            </a:extLst>
          </p:cNvPr>
          <p:cNvSpPr>
            <a:spLocks noGrp="1"/>
          </p:cNvSpPr>
          <p:nvPr>
            <p:ph type="sldNum" sz="quarter" idx="12"/>
          </p:nvPr>
        </p:nvSpPr>
        <p:spPr/>
        <p:txBody>
          <a:bodyPr/>
          <a:lstStyle/>
          <a:p>
            <a:fld id="{6F0F99AF-F4A9-401D-B942-1020321A4D4E}" type="slidenum">
              <a:rPr lang="en-US" altLang="en-US"/>
              <a:pPr/>
              <a:t>6</a:t>
            </a:fld>
            <a:endParaRPr lang="en-US" altLang="en-US"/>
          </a:p>
        </p:txBody>
      </p:sp>
      <p:sp>
        <p:nvSpPr>
          <p:cNvPr id="16386" name="Rectangle 2">
            <a:extLst>
              <a:ext uri="{FF2B5EF4-FFF2-40B4-BE49-F238E27FC236}">
                <a16:creationId xmlns:a16="http://schemas.microsoft.com/office/drawing/2014/main" id="{A610A4BD-E5BF-44FE-B576-B0E7F1BD0408}"/>
              </a:ext>
            </a:extLst>
          </p:cNvPr>
          <p:cNvSpPr>
            <a:spLocks noGrp="1" noChangeArrowheads="1"/>
          </p:cNvSpPr>
          <p:nvPr>
            <p:ph type="title"/>
          </p:nvPr>
        </p:nvSpPr>
        <p:spPr>
          <a:xfrm>
            <a:off x="2154555" y="1137285"/>
            <a:ext cx="8246745" cy="1114425"/>
          </a:xfrm>
        </p:spPr>
        <p:txBody>
          <a:bodyPr>
            <a:normAutofit fontScale="90000"/>
          </a:bodyPr>
          <a:lstStyle/>
          <a:p>
            <a:pPr algn="l"/>
            <a:r>
              <a:rPr lang="en-US" altLang="en-US" sz="3900"/>
              <a:t>17.4  Error Variable: Required Conditions</a:t>
            </a:r>
          </a:p>
        </p:txBody>
      </p:sp>
      <p:sp>
        <p:nvSpPr>
          <p:cNvPr id="16387" name="Rectangle 3">
            <a:extLst>
              <a:ext uri="{FF2B5EF4-FFF2-40B4-BE49-F238E27FC236}">
                <a16:creationId xmlns:a16="http://schemas.microsoft.com/office/drawing/2014/main" id="{0543E088-9E4F-4EB2-A3E3-CB5B5FA8ACAB}"/>
              </a:ext>
            </a:extLst>
          </p:cNvPr>
          <p:cNvSpPr>
            <a:spLocks noGrp="1" noChangeArrowheads="1"/>
          </p:cNvSpPr>
          <p:nvPr>
            <p:ph type="body" idx="1"/>
          </p:nvPr>
        </p:nvSpPr>
        <p:spPr>
          <a:xfrm>
            <a:off x="2154555" y="2474595"/>
            <a:ext cx="8246745" cy="4011930"/>
          </a:xfrm>
        </p:spPr>
        <p:txBody>
          <a:bodyPr>
            <a:normAutofit lnSpcReduction="10000"/>
          </a:bodyPr>
          <a:lstStyle/>
          <a:p>
            <a:r>
              <a:rPr lang="en-US" altLang="en-US" dirty="0"/>
              <a:t>The error </a:t>
            </a:r>
            <a:r>
              <a:rPr lang="en-US" altLang="en-US" dirty="0">
                <a:latin typeface="Symbol" panose="05050102010706020507" pitchFamily="18" charset="2"/>
              </a:rPr>
              <a:t>e </a:t>
            </a:r>
            <a:r>
              <a:rPr lang="en-US" altLang="en-US" dirty="0"/>
              <a:t>is a critical part of the regression model.</a:t>
            </a:r>
          </a:p>
          <a:p>
            <a:r>
              <a:rPr lang="en-US" altLang="en-US" dirty="0"/>
              <a:t>Four requirements involving the distribution of </a:t>
            </a:r>
            <a:r>
              <a:rPr lang="en-US" altLang="en-US" dirty="0">
                <a:latin typeface="Symbol" panose="05050102010706020507" pitchFamily="18" charset="2"/>
              </a:rPr>
              <a:t>e</a:t>
            </a:r>
            <a:r>
              <a:rPr lang="en-US" altLang="en-US" dirty="0"/>
              <a:t> must be satisfied.</a:t>
            </a:r>
          </a:p>
          <a:p>
            <a:pPr lvl="1"/>
            <a:r>
              <a:rPr lang="en-US" altLang="en-US" dirty="0"/>
              <a:t>The probability distribution of </a:t>
            </a:r>
            <a:r>
              <a:rPr lang="en-US" altLang="en-US" dirty="0">
                <a:latin typeface="Symbol" panose="05050102010706020507" pitchFamily="18" charset="2"/>
              </a:rPr>
              <a:t>e</a:t>
            </a:r>
            <a:r>
              <a:rPr lang="en-US" altLang="en-US" dirty="0"/>
              <a:t> is normal.</a:t>
            </a:r>
          </a:p>
          <a:p>
            <a:pPr lvl="1"/>
            <a:r>
              <a:rPr lang="en-US" altLang="en-US" dirty="0"/>
              <a:t>The mean of </a:t>
            </a:r>
            <a:r>
              <a:rPr lang="en-US" altLang="en-US" dirty="0">
                <a:latin typeface="Symbol" panose="05050102010706020507" pitchFamily="18" charset="2"/>
              </a:rPr>
              <a:t>e</a:t>
            </a:r>
            <a:r>
              <a:rPr lang="en-US" altLang="en-US" dirty="0"/>
              <a:t> is zero: E(</a:t>
            </a:r>
            <a:r>
              <a:rPr lang="en-US" altLang="en-US" dirty="0">
                <a:latin typeface="Symbol" panose="05050102010706020507" pitchFamily="18" charset="2"/>
              </a:rPr>
              <a:t>e</a:t>
            </a:r>
            <a:r>
              <a:rPr lang="en-US" altLang="en-US" dirty="0"/>
              <a:t>) = 0.</a:t>
            </a:r>
          </a:p>
          <a:p>
            <a:pPr lvl="1"/>
            <a:r>
              <a:rPr lang="en-US" altLang="en-US" dirty="0"/>
              <a:t>The standard deviation of </a:t>
            </a:r>
            <a:r>
              <a:rPr lang="en-US" altLang="en-US" dirty="0">
                <a:latin typeface="Symbol" panose="05050102010706020507" pitchFamily="18" charset="2"/>
              </a:rPr>
              <a:t>e</a:t>
            </a:r>
            <a:r>
              <a:rPr lang="en-US" altLang="en-US" dirty="0"/>
              <a:t> is </a:t>
            </a:r>
            <a:r>
              <a:rPr lang="en-US" altLang="en-US" dirty="0">
                <a:latin typeface="Symbol" panose="05050102010706020507" pitchFamily="18" charset="2"/>
              </a:rPr>
              <a:t>s</a:t>
            </a:r>
            <a:r>
              <a:rPr lang="en-US" altLang="en-US" baseline="-25000" dirty="0">
                <a:latin typeface="Symbol" panose="05050102010706020507" pitchFamily="18" charset="2"/>
              </a:rPr>
              <a:t>e</a:t>
            </a:r>
            <a:r>
              <a:rPr lang="en-US" altLang="en-US" baseline="-25000" dirty="0"/>
              <a:t> </a:t>
            </a:r>
            <a:r>
              <a:rPr lang="en-US" altLang="en-US" dirty="0"/>
              <a:t>for all values of x.</a:t>
            </a:r>
          </a:p>
          <a:p>
            <a:pPr lvl="1"/>
            <a:r>
              <a:rPr lang="en-US" altLang="en-US" dirty="0"/>
              <a:t>The set of errors associated with different values of y are all independent.</a:t>
            </a:r>
          </a:p>
        </p:txBody>
      </p:sp>
      <p:sp>
        <p:nvSpPr>
          <p:cNvPr id="5" name="TextBox 4">
            <a:extLst>
              <a:ext uri="{FF2B5EF4-FFF2-40B4-BE49-F238E27FC236}">
                <a16:creationId xmlns:a16="http://schemas.microsoft.com/office/drawing/2014/main" id="{0B4FC1F6-DD70-448D-8AEF-F296A1DAD864}"/>
              </a:ext>
            </a:extLst>
          </p:cNvPr>
          <p:cNvSpPr txBox="1"/>
          <p:nvPr/>
        </p:nvSpPr>
        <p:spPr>
          <a:xfrm>
            <a:off x="6092191" y="6918366"/>
            <a:ext cx="5113244" cy="328278"/>
          </a:xfrm>
          <a:prstGeom prst="rect">
            <a:avLst/>
          </a:prstGeom>
          <a:noFill/>
        </p:spPr>
        <p:txBody>
          <a:bodyPr wrap="square">
            <a:spAutoFit/>
          </a:bodyPr>
          <a:lstStyle/>
          <a:p>
            <a:r>
              <a:rPr lang="en-US" sz="1548" dirty="0">
                <a:hlinkClick r:id="rId2"/>
              </a:rPr>
              <a:t>https://web.stanford.edu/class/msande247s/kchap17.ppt</a:t>
            </a:r>
            <a:r>
              <a:rPr lang="en-US" sz="1548"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graphicFrame>
        <p:nvGraphicFramePr>
          <p:cNvPr id="663918" name="Group 366">
            <a:extLst>
              <a:ext uri="{FF2B5EF4-FFF2-40B4-BE49-F238E27FC236}">
                <a16:creationId xmlns:a16="http://schemas.microsoft.com/office/drawing/2014/main" id="{3F244AB7-9D45-49CF-ADD8-8C9633804BDD}"/>
              </a:ext>
            </a:extLst>
          </p:cNvPr>
          <p:cNvGraphicFramePr>
            <a:graphicFrameLocks noGrp="1"/>
          </p:cNvGraphicFramePr>
          <p:nvPr/>
        </p:nvGraphicFramePr>
        <p:xfrm>
          <a:off x="2347067" y="1128078"/>
          <a:ext cx="6950180" cy="6045202"/>
        </p:xfrm>
        <a:graphic>
          <a:graphicData uri="http://schemas.openxmlformats.org/drawingml/2006/table">
            <a:tbl>
              <a:tblPr/>
              <a:tblGrid>
                <a:gridCol w="1372764">
                  <a:extLst>
                    <a:ext uri="{9D8B030D-6E8A-4147-A177-3AD203B41FA5}">
                      <a16:colId xmlns:a16="http://schemas.microsoft.com/office/drawing/2014/main" val="20000"/>
                    </a:ext>
                  </a:extLst>
                </a:gridCol>
                <a:gridCol w="1687618">
                  <a:extLst>
                    <a:ext uri="{9D8B030D-6E8A-4147-A177-3AD203B41FA5}">
                      <a16:colId xmlns:a16="http://schemas.microsoft.com/office/drawing/2014/main" val="20001"/>
                    </a:ext>
                  </a:extLst>
                </a:gridCol>
                <a:gridCol w="1887326">
                  <a:extLst>
                    <a:ext uri="{9D8B030D-6E8A-4147-A177-3AD203B41FA5}">
                      <a16:colId xmlns:a16="http://schemas.microsoft.com/office/drawing/2014/main" val="20002"/>
                    </a:ext>
                  </a:extLst>
                </a:gridCol>
                <a:gridCol w="2002472">
                  <a:extLst>
                    <a:ext uri="{9D8B030D-6E8A-4147-A177-3AD203B41FA5}">
                      <a16:colId xmlns:a16="http://schemas.microsoft.com/office/drawing/2014/main" val="20003"/>
                    </a:ext>
                  </a:extLst>
                </a:gridCol>
              </a:tblGrid>
              <a:tr h="110648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Axis</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Eigenvalue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00"/>
                          </a:solidFill>
                          <a:effectLst/>
                          <a:latin typeface="Comic Sans MS" pitchFamily="66" charset="0"/>
                          <a:cs typeface="Arial" charset="0"/>
                        </a:rPr>
                        <a:t>Cumulative % of Variance</a:t>
                      </a:r>
                      <a:endParaRPr kumimoji="0" lang="en-US" sz="3600" b="0" i="0" u="none" strike="noStrike" cap="none" normalizeH="0" baseline="0">
                        <a:ln>
                          <a:noFill/>
                        </a:ln>
                        <a:solidFill>
                          <a:schemeClr val="tx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5.855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36.60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3.420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21.38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57.97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1.122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7.01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64.98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1.116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6.97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71.95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0.982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78.09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0.725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4.53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82.62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0.563</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3.52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86.14</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0.529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3.31</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89.45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9297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0.476</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2.98</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92.42</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947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10</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0.375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2.35</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Comic Sans MS" pitchFamily="66" charset="0"/>
                          <a:cs typeface="Arial" charset="0"/>
                        </a:rPr>
                        <a:t>94.77</a:t>
                      </a:r>
                      <a:endParaRPr kumimoji="0" lang="en-US" sz="3600" b="0" i="0" u="none" strike="noStrike" cap="none" normalizeH="0" baseline="0">
                        <a:ln>
                          <a:noFill/>
                        </a:ln>
                        <a:solidFill>
                          <a:schemeClr val="bg1"/>
                        </a:solidFill>
                        <a:effectLst/>
                        <a:latin typeface="Comic Sans MS" pitchFamily="66" charset="0"/>
                      </a:endParaRPr>
                    </a:p>
                  </a:txBody>
                  <a:tcPr marL="103632" marR="103632" marT="51816" marB="5181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35904" name="Rectangle 365">
            <a:extLst>
              <a:ext uri="{FF2B5EF4-FFF2-40B4-BE49-F238E27FC236}">
                <a16:creationId xmlns:a16="http://schemas.microsoft.com/office/drawing/2014/main" id="{1169BC7C-EC35-4B9C-8203-60A8E1CBC48B}"/>
              </a:ext>
            </a:extLst>
          </p:cNvPr>
          <p:cNvSpPr>
            <a:spLocks noChangeArrowheads="1"/>
          </p:cNvSpPr>
          <p:nvPr/>
        </p:nvSpPr>
        <p:spPr bwMode="auto">
          <a:xfrm>
            <a:off x="862754" y="-5397"/>
            <a:ext cx="10161693" cy="95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har char="•"/>
              <a:defRPr sz="3200" b="1">
                <a:solidFill>
                  <a:schemeClr val="bg1"/>
                </a:solidFill>
                <a:latin typeface="Arial" panose="020B0604020202020204" pitchFamily="34" charset="0"/>
              </a:defRPr>
            </a:lvl1pPr>
            <a:lvl2pPr marL="742950" indent="-285750">
              <a:spcBef>
                <a:spcPct val="20000"/>
              </a:spcBef>
              <a:buChar char="–"/>
              <a:defRPr sz="2800" b="1">
                <a:solidFill>
                  <a:schemeClr val="bg1"/>
                </a:solidFill>
                <a:latin typeface="Arial" panose="020B0604020202020204" pitchFamily="34" charset="0"/>
              </a:defRPr>
            </a:lvl2pPr>
            <a:lvl3pPr marL="1143000" indent="-228600">
              <a:spcBef>
                <a:spcPct val="20000"/>
              </a:spcBef>
              <a:buChar char="•"/>
              <a:defRPr sz="2400" b="1">
                <a:solidFill>
                  <a:schemeClr val="bg1"/>
                </a:solidFill>
                <a:latin typeface="Arial" panose="020B0604020202020204" pitchFamily="34" charset="0"/>
              </a:defRPr>
            </a:lvl3pPr>
            <a:lvl4pPr marL="1600200" indent="-228600">
              <a:spcBef>
                <a:spcPct val="20000"/>
              </a:spcBef>
              <a:buChar char="–"/>
              <a:defRPr sz="2000" b="1">
                <a:solidFill>
                  <a:schemeClr val="bg1"/>
                </a:solidFill>
                <a:latin typeface="Arial" panose="020B0604020202020204" pitchFamily="34" charset="0"/>
              </a:defRPr>
            </a:lvl4pPr>
            <a:lvl5pPr marL="2057400" indent="-228600">
              <a:spcBef>
                <a:spcPct val="20000"/>
              </a:spcBef>
              <a:buChar char="»"/>
              <a:defRPr sz="2000" b="1">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defRPr>
            </a:lvl9pPr>
          </a:lstStyle>
          <a:p>
            <a:pPr algn="ctr" eaLnBrk="1" hangingPunct="1">
              <a:spcBef>
                <a:spcPct val="0"/>
              </a:spcBef>
              <a:buFontTx/>
              <a:buNone/>
            </a:pPr>
            <a:r>
              <a:rPr lang="en-US" altLang="en-US" sz="4987">
                <a:solidFill>
                  <a:srgbClr val="00FF00"/>
                </a:solidFill>
                <a:latin typeface="Comic Sans MS" panose="030F0702030302020204" pitchFamily="66" charset="0"/>
              </a:rPr>
              <a:t>Eigenvalues</a:t>
            </a:r>
          </a:p>
        </p:txBody>
      </p:sp>
      <p:sp>
        <p:nvSpPr>
          <p:cNvPr id="4" name="TextBox 3">
            <a:extLst>
              <a:ext uri="{FF2B5EF4-FFF2-40B4-BE49-F238E27FC236}">
                <a16:creationId xmlns:a16="http://schemas.microsoft.com/office/drawing/2014/main" id="{70835829-6E45-4ADA-ABE4-B3D20E9CA98D}"/>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2"/>
              </a:rPr>
              <a:t>http://www.csce.uark.edu/~xintaowu/5073/PCA1.ppt</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96A7B7D-97B1-46D3-B3AA-72763E0F2B62}"/>
              </a:ext>
            </a:extLst>
          </p:cNvPr>
          <p:cNvSpPr>
            <a:spLocks noGrp="1" noChangeArrowheads="1"/>
          </p:cNvSpPr>
          <p:nvPr>
            <p:ph type="title"/>
          </p:nvPr>
        </p:nvSpPr>
        <p:spPr>
          <a:xfrm>
            <a:off x="799783" y="-43180"/>
            <a:ext cx="10161693" cy="1227032"/>
          </a:xfrm>
        </p:spPr>
        <p:txBody>
          <a:bodyPr/>
          <a:lstStyle/>
          <a:p>
            <a:pPr eaLnBrk="1" hangingPunct="1"/>
            <a:r>
              <a:rPr lang="en-US" altLang="en-US" sz="4080">
                <a:solidFill>
                  <a:srgbClr val="00FF00"/>
                </a:solidFill>
                <a:latin typeface="Comic Sans MS" panose="030F0702030302020204" pitchFamily="66" charset="0"/>
              </a:rPr>
              <a:t>Interpreting Eigenvectors</a:t>
            </a:r>
          </a:p>
        </p:txBody>
      </p:sp>
      <p:sp>
        <p:nvSpPr>
          <p:cNvPr id="665603" name="Rectangle 3">
            <a:extLst>
              <a:ext uri="{FF2B5EF4-FFF2-40B4-BE49-F238E27FC236}">
                <a16:creationId xmlns:a16="http://schemas.microsoft.com/office/drawing/2014/main" id="{0777FF90-C757-466B-AA85-290B5F94CEF2}"/>
              </a:ext>
            </a:extLst>
          </p:cNvPr>
          <p:cNvSpPr>
            <a:spLocks noGrp="1" noChangeArrowheads="1"/>
          </p:cNvSpPr>
          <p:nvPr>
            <p:ph type="body" idx="1"/>
          </p:nvPr>
        </p:nvSpPr>
        <p:spPr>
          <a:xfrm>
            <a:off x="762001" y="1117283"/>
            <a:ext cx="4084108" cy="6655117"/>
          </a:xfrm>
        </p:spPr>
        <p:txBody>
          <a:bodyPr/>
          <a:lstStyle/>
          <a:p>
            <a:pPr eaLnBrk="1" hangingPunct="1">
              <a:buClr>
                <a:srgbClr val="00FF00"/>
              </a:buClr>
            </a:pPr>
            <a:r>
              <a:rPr lang="en-US" altLang="en-US" dirty="0">
                <a:solidFill>
                  <a:schemeClr val="bg1"/>
                </a:solidFill>
                <a:latin typeface="Comic Sans MS" panose="030F0702030302020204" pitchFamily="66" charset="0"/>
                <a:sym typeface="Symbol" panose="05050102010706020507" pitchFamily="18" charset="2"/>
              </a:rPr>
              <a:t>correlations between variables and the principal axes are known as </a:t>
            </a:r>
            <a:r>
              <a:rPr lang="en-US" altLang="en-US" dirty="0">
                <a:solidFill>
                  <a:srgbClr val="00FFFF"/>
                </a:solidFill>
                <a:latin typeface="Comic Sans MS" panose="030F0702030302020204" pitchFamily="66" charset="0"/>
                <a:sym typeface="Symbol" panose="05050102010706020507" pitchFamily="18" charset="2"/>
              </a:rPr>
              <a:t>loadings</a:t>
            </a:r>
          </a:p>
          <a:p>
            <a:pPr eaLnBrk="1" hangingPunct="1">
              <a:buClr>
                <a:srgbClr val="00FF00"/>
              </a:buClr>
            </a:pPr>
            <a:r>
              <a:rPr lang="en-US" altLang="en-US" dirty="0">
                <a:solidFill>
                  <a:schemeClr val="bg1"/>
                </a:solidFill>
                <a:latin typeface="Comic Sans MS" panose="030F0702030302020204" pitchFamily="66" charset="0"/>
              </a:rPr>
              <a:t>each element of the eigenvectors represents the contribution of a given variable to a component</a:t>
            </a:r>
          </a:p>
        </p:txBody>
      </p:sp>
      <p:graphicFrame>
        <p:nvGraphicFramePr>
          <p:cNvPr id="665605" name="Group 5">
            <a:extLst>
              <a:ext uri="{FF2B5EF4-FFF2-40B4-BE49-F238E27FC236}">
                <a16:creationId xmlns:a16="http://schemas.microsoft.com/office/drawing/2014/main" id="{4FFA8AB8-E57F-4B35-AA1E-A4667F8DB860}"/>
              </a:ext>
            </a:extLst>
          </p:cNvPr>
          <p:cNvGraphicFramePr>
            <a:graphicFrameLocks noGrp="1"/>
          </p:cNvGraphicFramePr>
          <p:nvPr/>
        </p:nvGraphicFramePr>
        <p:xfrm>
          <a:off x="4907280" y="863600"/>
          <a:ext cx="6217919" cy="6459184"/>
        </p:xfrm>
        <a:graphic>
          <a:graphicData uri="http://schemas.openxmlformats.org/drawingml/2006/table">
            <a:tbl>
              <a:tblPr/>
              <a:tblGrid>
                <a:gridCol w="1849543">
                  <a:extLst>
                    <a:ext uri="{9D8B030D-6E8A-4147-A177-3AD203B41FA5}">
                      <a16:colId xmlns:a16="http://schemas.microsoft.com/office/drawing/2014/main" val="20000"/>
                    </a:ext>
                  </a:extLst>
                </a:gridCol>
                <a:gridCol w="1455526">
                  <a:extLst>
                    <a:ext uri="{9D8B030D-6E8A-4147-A177-3AD203B41FA5}">
                      <a16:colId xmlns:a16="http://schemas.microsoft.com/office/drawing/2014/main" val="20001"/>
                    </a:ext>
                  </a:extLst>
                </a:gridCol>
                <a:gridCol w="1457325">
                  <a:extLst>
                    <a:ext uri="{9D8B030D-6E8A-4147-A177-3AD203B41FA5}">
                      <a16:colId xmlns:a16="http://schemas.microsoft.com/office/drawing/2014/main" val="20002"/>
                    </a:ext>
                  </a:extLst>
                </a:gridCol>
                <a:gridCol w="1455525">
                  <a:extLst>
                    <a:ext uri="{9D8B030D-6E8A-4147-A177-3AD203B41FA5}">
                      <a16:colId xmlns:a16="http://schemas.microsoft.com/office/drawing/2014/main" val="20003"/>
                    </a:ext>
                  </a:extLst>
                </a:gridCol>
              </a:tblGrid>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mic Sans MS" pitchFamily="66" charset="0"/>
                          <a:cs typeface="Arial" charset="0"/>
                        </a:rPr>
                        <a:t> </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Altitude</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0.3842</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pH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-0.1159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0.1696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-0.5578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Cond</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-0.2729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0.3636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TempSurf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0.0538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-0.2800</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0.2621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Relief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-0.0765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0.3855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-0.1462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maxERht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0.0248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0.4879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avERht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0.0599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0.4568</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0.2497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%ER</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0.0789</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0.4223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0.2278</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%VEG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0.3305</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-0.2087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-0.0276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%LIT</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-0.3053</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0.1226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0.1145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%LOG</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-0.3144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0.0402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-0.1067</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-0.0886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-0.0654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-0.1171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H1Moss</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0.1364</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-0.1262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0.4761</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DistSWH</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-0.3787</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0.0101</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0.0042</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DistSW</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FFFF"/>
                          </a:solidFill>
                          <a:effectLst/>
                          <a:latin typeface="Comic Sans MS" pitchFamily="66" charset="0"/>
                          <a:cs typeface="Arial" charset="0"/>
                        </a:rPr>
                        <a:t>-0.3494</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-0.1283</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0.1166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799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00"/>
                          </a:solidFill>
                          <a:effectLst/>
                          <a:latin typeface="Comic Sans MS" pitchFamily="66" charset="0"/>
                          <a:cs typeface="Arial" charset="0"/>
                        </a:rPr>
                        <a:t>DistMF</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FF"/>
                          </a:solidFill>
                          <a:effectLst/>
                          <a:latin typeface="Comic Sans MS" pitchFamily="66" charset="0"/>
                          <a:cs typeface="Arial" charset="0"/>
                        </a:rPr>
                        <a:t>0.3899</a:t>
                      </a:r>
                      <a:endParaRPr kumimoji="0" lang="en-US" sz="3200" b="1" i="0" u="none" strike="noStrike" cap="none" normalizeH="0" baseline="0">
                        <a:ln>
                          <a:noFill/>
                        </a:ln>
                        <a:solidFill>
                          <a:schemeClr val="tx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0.0586</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latin typeface="Comic Sans MS" pitchFamily="66" charset="0"/>
                          <a:cs typeface="Arial" charset="0"/>
                        </a:rPr>
                        <a:t>-0.0175</a:t>
                      </a:r>
                      <a:endParaRPr kumimoji="0" lang="en-US" sz="3200" b="1" i="0" u="none" strike="noStrike" cap="none" normalizeH="0" baseline="0">
                        <a:ln>
                          <a:noFill/>
                        </a:ln>
                        <a:solidFill>
                          <a:schemeClr val="bg1"/>
                        </a:solidFill>
                        <a:effectLst/>
                        <a:latin typeface="Comic Sans MS" pitchFamily="66" charset="0"/>
                      </a:endParaRPr>
                    </a:p>
                  </a:txBody>
                  <a:tcPr marL="103632" marR="103632" marT="51800" marB="51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5" name="TextBox 4">
            <a:extLst>
              <a:ext uri="{FF2B5EF4-FFF2-40B4-BE49-F238E27FC236}">
                <a16:creationId xmlns:a16="http://schemas.microsoft.com/office/drawing/2014/main" id="{8A823FD3-7477-4AD4-92FF-9ABFEA822BE6}"/>
              </a:ext>
            </a:extLst>
          </p:cNvPr>
          <p:cNvSpPr txBox="1"/>
          <p:nvPr/>
        </p:nvSpPr>
        <p:spPr>
          <a:xfrm>
            <a:off x="0" y="7403068"/>
            <a:ext cx="5943600" cy="369332"/>
          </a:xfrm>
          <a:prstGeom prst="rect">
            <a:avLst/>
          </a:prstGeom>
          <a:noFill/>
        </p:spPr>
        <p:txBody>
          <a:bodyPr wrap="square">
            <a:spAutoFit/>
          </a:bodyPr>
          <a:lstStyle/>
          <a:p>
            <a:r>
              <a:rPr lang="en-US" altLang="en-US" sz="1800" b="0" dirty="0">
                <a:hlinkClick r:id="rId2"/>
              </a:rPr>
              <a:t>http://www.csce.uark.edu/~xintaowu/5073/PCA1.ppt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4AC068B1-56DD-4787-8C6A-C9E73244D2F6}"/>
              </a:ext>
            </a:extLst>
          </p:cNvPr>
          <p:cNvSpPr>
            <a:spLocks noGrp="1"/>
          </p:cNvSpPr>
          <p:nvPr>
            <p:ph type="sldNum" sz="quarter" idx="12"/>
          </p:nvPr>
        </p:nvSpPr>
        <p:spPr/>
        <p:txBody>
          <a:bodyPr/>
          <a:lstStyle/>
          <a:p>
            <a:fld id="{48691DC0-2F64-4DD9-9C63-9E086ABCAFF0}" type="slidenum">
              <a:rPr lang="en-US" altLang="en-US"/>
              <a:pPr/>
              <a:t>62</a:t>
            </a:fld>
            <a:endParaRPr lang="en-US" altLang="en-US"/>
          </a:p>
        </p:txBody>
      </p:sp>
      <p:sp>
        <p:nvSpPr>
          <p:cNvPr id="97282" name="Rectangle 2">
            <a:extLst>
              <a:ext uri="{FF2B5EF4-FFF2-40B4-BE49-F238E27FC236}">
                <a16:creationId xmlns:a16="http://schemas.microsoft.com/office/drawing/2014/main" id="{A3BD1DCF-6132-431A-9DEA-A1C607EF8085}"/>
              </a:ext>
            </a:extLst>
          </p:cNvPr>
          <p:cNvSpPr>
            <a:spLocks noGrp="1" noChangeArrowheads="1"/>
          </p:cNvSpPr>
          <p:nvPr>
            <p:ph type="title"/>
          </p:nvPr>
        </p:nvSpPr>
        <p:spPr>
          <a:xfrm>
            <a:off x="1539240" y="0"/>
            <a:ext cx="8808720" cy="1295400"/>
          </a:xfrm>
        </p:spPr>
        <p:txBody>
          <a:bodyPr/>
          <a:lstStyle/>
          <a:p>
            <a:r>
              <a:rPr lang="en-US" altLang="zh-TW" sz="4533">
                <a:ea typeface="PMingLiU" panose="02020500000000000000" pitchFamily="18" charset="-120"/>
              </a:rPr>
              <a:t>Steps of PCA</a:t>
            </a:r>
          </a:p>
        </p:txBody>
      </p:sp>
      <p:sp>
        <p:nvSpPr>
          <p:cNvPr id="97283" name="Rectangle 3">
            <a:extLst>
              <a:ext uri="{FF2B5EF4-FFF2-40B4-BE49-F238E27FC236}">
                <a16:creationId xmlns:a16="http://schemas.microsoft.com/office/drawing/2014/main" id="{A1E3562D-2603-4AE3-B22B-0E3250A55132}"/>
              </a:ext>
            </a:extLst>
          </p:cNvPr>
          <p:cNvSpPr>
            <a:spLocks noGrp="1" noChangeArrowheads="1"/>
          </p:cNvSpPr>
          <p:nvPr>
            <p:ph type="body" sz="half" idx="1"/>
          </p:nvPr>
        </p:nvSpPr>
        <p:spPr>
          <a:xfrm>
            <a:off x="1452880" y="1468120"/>
            <a:ext cx="4490720" cy="5095240"/>
          </a:xfrm>
        </p:spPr>
        <p:txBody>
          <a:bodyPr/>
          <a:lstStyle/>
          <a:p>
            <a:r>
              <a:rPr lang="en-US" altLang="zh-TW">
                <a:ea typeface="PMingLiU" panose="02020500000000000000" pitchFamily="18" charset="-120"/>
              </a:rPr>
              <a:t>Let      be the mean vector (taking the mean of all rows)</a:t>
            </a:r>
          </a:p>
          <a:p>
            <a:r>
              <a:rPr lang="en-US" altLang="zh-TW">
                <a:ea typeface="PMingLiU" panose="02020500000000000000" pitchFamily="18" charset="-120"/>
              </a:rPr>
              <a:t>Adjust the original data by the mean</a:t>
            </a:r>
          </a:p>
          <a:p>
            <a:pPr lvl="1">
              <a:buFontTx/>
              <a:buNone/>
            </a:pPr>
            <a:r>
              <a:rPr lang="en-US" altLang="zh-TW">
                <a:ea typeface="PMingLiU" panose="02020500000000000000" pitchFamily="18" charset="-120"/>
              </a:rPr>
              <a:t>X</a:t>
            </a:r>
            <a:r>
              <a:rPr lang="en-US" altLang="zh-TW">
                <a:latin typeface="Tahoma" panose="020B0604030504040204" pitchFamily="34" charset="0"/>
                <a:ea typeface="PMingLiU" panose="02020500000000000000" pitchFamily="18" charset="-120"/>
              </a:rPr>
              <a:t>’</a:t>
            </a:r>
            <a:r>
              <a:rPr lang="en-US" altLang="zh-TW">
                <a:ea typeface="PMingLiU" panose="02020500000000000000" pitchFamily="18" charset="-120"/>
              </a:rPr>
              <a:t> = X </a:t>
            </a:r>
            <a:r>
              <a:rPr lang="en-US" altLang="zh-TW">
                <a:latin typeface="Tahoma" panose="020B0604030504040204" pitchFamily="34" charset="0"/>
                <a:ea typeface="PMingLiU" panose="02020500000000000000" pitchFamily="18" charset="-120"/>
              </a:rPr>
              <a:t>–</a:t>
            </a:r>
            <a:r>
              <a:rPr lang="en-US" altLang="zh-TW">
                <a:ea typeface="PMingLiU" panose="02020500000000000000" pitchFamily="18" charset="-120"/>
              </a:rPr>
              <a:t> </a:t>
            </a:r>
          </a:p>
          <a:p>
            <a:r>
              <a:rPr lang="en-US" altLang="zh-TW">
                <a:ea typeface="PMingLiU" panose="02020500000000000000" pitchFamily="18" charset="-120"/>
              </a:rPr>
              <a:t>Compute the covariance matrix C of adjusted X</a:t>
            </a:r>
          </a:p>
          <a:p>
            <a:r>
              <a:rPr lang="en-US" altLang="zh-TW">
                <a:ea typeface="PMingLiU" panose="02020500000000000000" pitchFamily="18" charset="-120"/>
              </a:rPr>
              <a:t>Find the eigenvectors and eigenvalues of C.</a:t>
            </a:r>
          </a:p>
          <a:p>
            <a:endParaRPr lang="zh-TW" altLang="en-US">
              <a:ea typeface="PMingLiU" panose="02020500000000000000" pitchFamily="18" charset="-120"/>
            </a:endParaRPr>
          </a:p>
        </p:txBody>
      </p:sp>
      <p:graphicFrame>
        <p:nvGraphicFramePr>
          <p:cNvPr id="97284" name="Object 4">
            <a:extLst>
              <a:ext uri="{FF2B5EF4-FFF2-40B4-BE49-F238E27FC236}">
                <a16:creationId xmlns:a16="http://schemas.microsoft.com/office/drawing/2014/main" id="{11F5329F-5E3E-4FA5-948B-B5C98593AE31}"/>
              </a:ext>
            </a:extLst>
          </p:cNvPr>
          <p:cNvGraphicFramePr>
            <a:graphicFrameLocks noChangeAspect="1"/>
          </p:cNvGraphicFramePr>
          <p:nvPr/>
        </p:nvGraphicFramePr>
        <p:xfrm>
          <a:off x="3126010" y="3799840"/>
          <a:ext cx="478578" cy="518160"/>
        </p:xfrm>
        <a:graphic>
          <a:graphicData uri="http://schemas.openxmlformats.org/presentationml/2006/ole">
            <mc:AlternateContent xmlns:mc="http://schemas.openxmlformats.org/markup-compatibility/2006">
              <mc:Choice xmlns:v="urn:schemas-microsoft-com:vml" Requires="v">
                <p:oleObj name="Equation" r:id="rId3" imgW="152280" imgH="164880" progId="Equation.3">
                  <p:embed/>
                </p:oleObj>
              </mc:Choice>
              <mc:Fallback>
                <p:oleObj name="Equation" r:id="rId3" imgW="152280" imgH="164880" progId="Equation.3">
                  <p:embed/>
                  <p:pic>
                    <p:nvPicPr>
                      <p:cNvPr id="97284" name="Object 4">
                        <a:extLst>
                          <a:ext uri="{FF2B5EF4-FFF2-40B4-BE49-F238E27FC236}">
                            <a16:creationId xmlns:a16="http://schemas.microsoft.com/office/drawing/2014/main" id="{11F5329F-5E3E-4FA5-948B-B5C98593A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010" y="3799840"/>
                        <a:ext cx="47857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5" name="Rectangle 5">
            <a:extLst>
              <a:ext uri="{FF2B5EF4-FFF2-40B4-BE49-F238E27FC236}">
                <a16:creationId xmlns:a16="http://schemas.microsoft.com/office/drawing/2014/main" id="{A54A1637-D97E-420F-ACB2-F71322D601F9}"/>
              </a:ext>
            </a:extLst>
          </p:cNvPr>
          <p:cNvSpPr>
            <a:spLocks noGrp="1" noChangeArrowheads="1"/>
          </p:cNvSpPr>
          <p:nvPr>
            <p:ph type="body" sz="half" idx="2"/>
          </p:nvPr>
        </p:nvSpPr>
        <p:spPr>
          <a:xfrm>
            <a:off x="6202681" y="1727200"/>
            <a:ext cx="4321598" cy="4663440"/>
          </a:xfrm>
        </p:spPr>
        <p:txBody>
          <a:bodyPr/>
          <a:lstStyle/>
          <a:p>
            <a:r>
              <a:rPr lang="sv-SE" altLang="en-US" sz="2720"/>
              <a:t>For matrix </a:t>
            </a:r>
            <a:r>
              <a:rPr lang="sv-SE" altLang="en-US" sz="2720" i="1"/>
              <a:t>C, v</a:t>
            </a:r>
            <a:r>
              <a:rPr lang="sv-SE" altLang="en-US" sz="2720"/>
              <a:t>ectors </a:t>
            </a:r>
            <a:r>
              <a:rPr lang="sv-SE" altLang="en-US" sz="2720" b="1"/>
              <a:t>e</a:t>
            </a:r>
            <a:r>
              <a:rPr lang="sv-SE" altLang="en-US" sz="2720"/>
              <a:t> (=column vector) having same direction as </a:t>
            </a:r>
            <a:r>
              <a:rPr lang="sv-SE" altLang="en-US" sz="2720" i="1"/>
              <a:t>C</a:t>
            </a:r>
            <a:r>
              <a:rPr lang="sv-SE" altLang="en-US" sz="2720" b="1"/>
              <a:t>e</a:t>
            </a:r>
            <a:r>
              <a:rPr lang="sv-SE" altLang="en-US" sz="2720"/>
              <a:t> :</a:t>
            </a:r>
          </a:p>
          <a:p>
            <a:pPr lvl="1"/>
            <a:r>
              <a:rPr lang="sv-SE" altLang="en-US" sz="2267" i="1"/>
              <a:t>eigenvectors</a:t>
            </a:r>
            <a:r>
              <a:rPr lang="sv-SE" altLang="en-US" sz="2267"/>
              <a:t> of </a:t>
            </a:r>
            <a:r>
              <a:rPr lang="sv-SE" altLang="en-US" sz="2267" i="1"/>
              <a:t>C</a:t>
            </a:r>
            <a:r>
              <a:rPr lang="sv-SE" altLang="en-US" sz="2267"/>
              <a:t> is  </a:t>
            </a:r>
            <a:r>
              <a:rPr lang="sv-SE" altLang="en-US" sz="2267" b="1"/>
              <a:t>e </a:t>
            </a:r>
            <a:r>
              <a:rPr lang="sv-SE" altLang="en-US" sz="2267"/>
              <a:t>such that</a:t>
            </a:r>
            <a:r>
              <a:rPr lang="sv-SE" altLang="en-US" sz="2267" b="1"/>
              <a:t> </a:t>
            </a:r>
            <a:r>
              <a:rPr lang="sv-SE" altLang="en-US" sz="2267" i="1"/>
              <a:t>C</a:t>
            </a:r>
            <a:r>
              <a:rPr lang="sv-SE" altLang="en-US" sz="2267" b="1"/>
              <a:t>e</a:t>
            </a:r>
            <a:r>
              <a:rPr lang="sv-SE" altLang="en-US" sz="2267"/>
              <a:t>=</a:t>
            </a:r>
            <a:r>
              <a:rPr lang="sv-SE" altLang="en-US" sz="2267">
                <a:sym typeface="Symbol" panose="05050102010706020507" pitchFamily="18" charset="2"/>
              </a:rPr>
              <a:t></a:t>
            </a:r>
            <a:r>
              <a:rPr lang="sv-SE" altLang="en-US" sz="2267" b="1">
                <a:sym typeface="Symbol" panose="05050102010706020507" pitchFamily="18" charset="2"/>
              </a:rPr>
              <a:t>e</a:t>
            </a:r>
            <a:r>
              <a:rPr lang="sv-SE" altLang="en-US" sz="2267">
                <a:sym typeface="Symbol" panose="05050102010706020507" pitchFamily="18" charset="2"/>
              </a:rPr>
              <a:t>, </a:t>
            </a:r>
          </a:p>
          <a:p>
            <a:pPr lvl="1"/>
            <a:r>
              <a:rPr lang="sv-SE" altLang="en-US" sz="2267">
                <a:sym typeface="Symbol" panose="05050102010706020507" pitchFamily="18" charset="2"/>
              </a:rPr>
              <a:t> is called an </a:t>
            </a:r>
            <a:r>
              <a:rPr lang="sv-SE" altLang="en-US" sz="2267" i="1">
                <a:sym typeface="Symbol" panose="05050102010706020507" pitchFamily="18" charset="2"/>
              </a:rPr>
              <a:t>eigenvalue</a:t>
            </a:r>
            <a:r>
              <a:rPr lang="sv-SE" altLang="en-US" sz="2267">
                <a:sym typeface="Symbol" panose="05050102010706020507" pitchFamily="18" charset="2"/>
              </a:rPr>
              <a:t> of </a:t>
            </a:r>
            <a:r>
              <a:rPr lang="sv-SE" altLang="en-US" sz="2267" i="1">
                <a:sym typeface="Symbol" panose="05050102010706020507" pitchFamily="18" charset="2"/>
              </a:rPr>
              <a:t>C</a:t>
            </a:r>
            <a:r>
              <a:rPr lang="sv-SE" altLang="en-US" sz="2267">
                <a:sym typeface="Symbol" panose="05050102010706020507" pitchFamily="18" charset="2"/>
              </a:rPr>
              <a:t>.</a:t>
            </a:r>
          </a:p>
          <a:p>
            <a:r>
              <a:rPr lang="sv-SE" altLang="en-US" sz="2720" i="1"/>
              <a:t>C</a:t>
            </a:r>
            <a:r>
              <a:rPr lang="sv-SE" altLang="en-US" sz="2720" b="1"/>
              <a:t>e</a:t>
            </a:r>
            <a:r>
              <a:rPr lang="sv-SE" altLang="en-US" sz="2720"/>
              <a:t>=</a:t>
            </a:r>
            <a:r>
              <a:rPr lang="sv-SE" altLang="en-US" sz="2720">
                <a:sym typeface="Symbol" panose="05050102010706020507" pitchFamily="18" charset="2"/>
              </a:rPr>
              <a:t></a:t>
            </a:r>
            <a:r>
              <a:rPr lang="sv-SE" altLang="en-US" sz="2720" b="1">
                <a:sym typeface="Symbol" panose="05050102010706020507" pitchFamily="18" charset="2"/>
              </a:rPr>
              <a:t>e  </a:t>
            </a:r>
            <a:r>
              <a:rPr lang="sv-SE" altLang="en-US" sz="2720">
                <a:sym typeface="Symbol" panose="05050102010706020507" pitchFamily="18" charset="2"/>
              </a:rPr>
              <a:t>(</a:t>
            </a:r>
            <a:r>
              <a:rPr lang="sv-SE" altLang="en-US" sz="2720" i="1">
                <a:sym typeface="Symbol" panose="05050102010706020507" pitchFamily="18" charset="2"/>
              </a:rPr>
              <a:t>C</a:t>
            </a:r>
            <a:r>
              <a:rPr lang="sv-SE" altLang="en-US" sz="2720">
                <a:sym typeface="Symbol" panose="05050102010706020507" pitchFamily="18" charset="2"/>
              </a:rPr>
              <a:t>-</a:t>
            </a:r>
            <a:r>
              <a:rPr lang="sv-SE" altLang="en-US" sz="2267">
                <a:sym typeface="Symbol" panose="05050102010706020507" pitchFamily="18" charset="2"/>
              </a:rPr>
              <a:t>I)</a:t>
            </a:r>
            <a:r>
              <a:rPr lang="sv-SE" altLang="en-US" sz="2267" b="1">
                <a:sym typeface="Symbol" panose="05050102010706020507" pitchFamily="18" charset="2"/>
              </a:rPr>
              <a:t>e</a:t>
            </a:r>
            <a:r>
              <a:rPr lang="sv-SE" altLang="en-US" sz="2267">
                <a:sym typeface="Symbol" panose="05050102010706020507" pitchFamily="18" charset="2"/>
              </a:rPr>
              <a:t>=0</a:t>
            </a:r>
          </a:p>
          <a:p>
            <a:pPr lvl="1"/>
            <a:endParaRPr lang="sv-SE" altLang="en-US" sz="2267" b="1">
              <a:sym typeface="Symbol" panose="05050102010706020507" pitchFamily="18" charset="2"/>
            </a:endParaRPr>
          </a:p>
          <a:p>
            <a:pPr lvl="1"/>
            <a:r>
              <a:rPr lang="sv-SE" altLang="en-US" sz="2267" b="1">
                <a:sym typeface="Symbol" panose="05050102010706020507" pitchFamily="18" charset="2"/>
              </a:rPr>
              <a:t>Most data mining packages do this for you.</a:t>
            </a:r>
            <a:endParaRPr lang="en-US" altLang="zh-TW" sz="2267">
              <a:ea typeface="PMingLiU" panose="02020500000000000000" pitchFamily="18" charset="-120"/>
            </a:endParaRPr>
          </a:p>
          <a:p>
            <a:endParaRPr lang="sv-SE" altLang="en-US" sz="2267">
              <a:sym typeface="Symbol" panose="05050102010706020507" pitchFamily="18" charset="2"/>
            </a:endParaRPr>
          </a:p>
          <a:p>
            <a:endParaRPr lang="zh-TW" altLang="en-US">
              <a:ea typeface="PMingLiU" panose="02020500000000000000" pitchFamily="18" charset="-120"/>
            </a:endParaRPr>
          </a:p>
        </p:txBody>
      </p:sp>
      <p:graphicFrame>
        <p:nvGraphicFramePr>
          <p:cNvPr id="97286" name="Object 6">
            <a:extLst>
              <a:ext uri="{FF2B5EF4-FFF2-40B4-BE49-F238E27FC236}">
                <a16:creationId xmlns:a16="http://schemas.microsoft.com/office/drawing/2014/main" id="{A34259D9-4A5E-41D4-A2C5-40CF6E4C3D46}"/>
              </a:ext>
            </a:extLst>
          </p:cNvPr>
          <p:cNvGraphicFramePr>
            <a:graphicFrameLocks noChangeAspect="1"/>
          </p:cNvGraphicFramePr>
          <p:nvPr/>
        </p:nvGraphicFramePr>
        <p:xfrm>
          <a:off x="2418986" y="1458606"/>
          <a:ext cx="478578" cy="518160"/>
        </p:xfrm>
        <a:graphic>
          <a:graphicData uri="http://schemas.openxmlformats.org/presentationml/2006/ole">
            <mc:AlternateContent xmlns:mc="http://schemas.openxmlformats.org/markup-compatibility/2006">
              <mc:Choice xmlns:v="urn:schemas-microsoft-com:vml" Requires="v">
                <p:oleObj name="Equation" r:id="rId5" imgW="152280" imgH="164880" progId="Equation.3">
                  <p:embed/>
                </p:oleObj>
              </mc:Choice>
              <mc:Fallback>
                <p:oleObj name="Equation" r:id="rId5" imgW="152280" imgH="164880" progId="Equation.3">
                  <p:embed/>
                  <p:pic>
                    <p:nvPicPr>
                      <p:cNvPr id="97286" name="Object 6">
                        <a:extLst>
                          <a:ext uri="{FF2B5EF4-FFF2-40B4-BE49-F238E27FC236}">
                            <a16:creationId xmlns:a16="http://schemas.microsoft.com/office/drawing/2014/main" id="{A34259D9-4A5E-41D4-A2C5-40CF6E4C3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8986" y="1458606"/>
                        <a:ext cx="478578" cy="51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a:extLst>
              <a:ext uri="{FF2B5EF4-FFF2-40B4-BE49-F238E27FC236}">
                <a16:creationId xmlns:a16="http://schemas.microsoft.com/office/drawing/2014/main" id="{E3FF50B8-FEEF-4F04-A528-9A591725CA28}"/>
              </a:ext>
            </a:extLst>
          </p:cNvPr>
          <p:cNvSpPr txBox="1"/>
          <p:nvPr/>
        </p:nvSpPr>
        <p:spPr>
          <a:xfrm>
            <a:off x="24913" y="7407933"/>
            <a:ext cx="10104120" cy="406265"/>
          </a:xfrm>
          <a:prstGeom prst="rect">
            <a:avLst/>
          </a:prstGeom>
          <a:noFill/>
        </p:spPr>
        <p:txBody>
          <a:bodyPr wrap="square">
            <a:spAutoFit/>
          </a:bodyPr>
          <a:lstStyle/>
          <a:p>
            <a:r>
              <a:rPr lang="en-US" sz="2040" dirty="0">
                <a:hlinkClick r:id="rId6"/>
              </a:rPr>
              <a:t>www.cse.buffalo.edu/faculty/azhang/data-mining/pca.ppt</a:t>
            </a:r>
            <a:r>
              <a:rPr lang="en-US" sz="2040" dirty="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grpSp>
        <p:nvGrpSpPr>
          <p:cNvPr id="10" name="Group 9">
            <a:extLst>
              <a:ext uri="{FF2B5EF4-FFF2-40B4-BE49-F238E27FC236}">
                <a16:creationId xmlns:a16="http://schemas.microsoft.com/office/drawing/2014/main" id="{DA08C16E-F5F4-4675-A265-73B5B335DBBC}"/>
              </a:ext>
            </a:extLst>
          </p:cNvPr>
          <p:cNvGrpSpPr/>
          <p:nvPr/>
        </p:nvGrpSpPr>
        <p:grpSpPr>
          <a:xfrm>
            <a:off x="1349229" y="812896"/>
            <a:ext cx="7673816" cy="5577840"/>
            <a:chOff x="1349229" y="174938"/>
            <a:chExt cx="7673816" cy="5577840"/>
          </a:xfrm>
        </p:grpSpPr>
        <p:pic>
          <p:nvPicPr>
            <p:cNvPr id="5" name="Picture 4" descr="A picture containing line, diagram, plot, slope&#10;&#10;Description automatically generated">
              <a:extLst>
                <a:ext uri="{FF2B5EF4-FFF2-40B4-BE49-F238E27FC236}">
                  <a16:creationId xmlns:a16="http://schemas.microsoft.com/office/drawing/2014/main" id="{EC6E9A61-ACF1-4F37-8A11-2B0EB79C8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229" y="174938"/>
              <a:ext cx="7673816" cy="5577840"/>
            </a:xfrm>
            <a:prstGeom prst="rect">
              <a:avLst/>
            </a:prstGeom>
          </p:spPr>
        </p:pic>
        <p:cxnSp>
          <p:nvCxnSpPr>
            <p:cNvPr id="7" name="Straight Connector 6">
              <a:extLst>
                <a:ext uri="{FF2B5EF4-FFF2-40B4-BE49-F238E27FC236}">
                  <a16:creationId xmlns:a16="http://schemas.microsoft.com/office/drawing/2014/main" id="{55C4FE1B-0876-4692-BDDF-7B7F2A204D6A}"/>
                </a:ext>
              </a:extLst>
            </p:cNvPr>
            <p:cNvCxnSpPr/>
            <p:nvPr/>
          </p:nvCxnSpPr>
          <p:spPr>
            <a:xfrm flipV="1">
              <a:off x="4465674" y="2041451"/>
              <a:ext cx="4008475" cy="2105247"/>
            </a:xfrm>
            <a:prstGeom prst="line">
              <a:avLst/>
            </a:prstGeom>
            <a:ln w="889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96EC1C6-2EE2-4B73-89E0-5635ABA3072E}"/>
              </a:ext>
            </a:extLst>
          </p:cNvPr>
          <p:cNvPicPr>
            <a:picLocks noChangeAspect="1"/>
          </p:cNvPicPr>
          <p:nvPr/>
        </p:nvPicPr>
        <p:blipFill>
          <a:blip r:embed="rId4"/>
          <a:stretch>
            <a:fillRect/>
          </a:stretch>
        </p:blipFill>
        <p:spPr>
          <a:xfrm>
            <a:off x="3958080" y="6013211"/>
            <a:ext cx="7820025" cy="1381125"/>
          </a:xfrm>
          <a:prstGeom prst="rect">
            <a:avLst/>
          </a:prstGeom>
        </p:spPr>
      </p:pic>
      <p:sp>
        <p:nvSpPr>
          <p:cNvPr id="11" name="TextBox 10">
            <a:extLst>
              <a:ext uri="{FF2B5EF4-FFF2-40B4-BE49-F238E27FC236}">
                <a16:creationId xmlns:a16="http://schemas.microsoft.com/office/drawing/2014/main" id="{E70CBE55-A00F-4E65-924A-9D7B991C1099}"/>
              </a:ext>
            </a:extLst>
          </p:cNvPr>
          <p:cNvSpPr txBox="1"/>
          <p:nvPr/>
        </p:nvSpPr>
        <p:spPr>
          <a:xfrm>
            <a:off x="244548" y="164488"/>
            <a:ext cx="7746864" cy="461665"/>
          </a:xfrm>
          <a:prstGeom prst="rect">
            <a:avLst/>
          </a:prstGeom>
          <a:noFill/>
        </p:spPr>
        <p:txBody>
          <a:bodyPr wrap="none" rtlCol="0">
            <a:spAutoFit/>
          </a:bodyPr>
          <a:lstStyle/>
          <a:p>
            <a:pPr algn="l"/>
            <a:r>
              <a:rPr lang="en-US" sz="2400" dirty="0">
                <a:solidFill>
                  <a:srgbClr val="5A2781"/>
                </a:solidFill>
              </a:rPr>
              <a:t>Translate data so mean is at the origin.  Let </a:t>
            </a:r>
            <a:r>
              <a:rPr lang="en-US" sz="2400" b="1" dirty="0">
                <a:solidFill>
                  <a:srgbClr val="5A2781"/>
                </a:solidFill>
              </a:rPr>
              <a:t>v</a:t>
            </a:r>
            <a:r>
              <a:rPr lang="en-US" sz="2400" dirty="0">
                <a:solidFill>
                  <a:srgbClr val="5A2781"/>
                </a:solidFill>
              </a:rPr>
              <a:t> be a unit vector</a:t>
            </a:r>
          </a:p>
        </p:txBody>
      </p:sp>
    </p:spTree>
    <p:extLst>
      <p:ext uri="{BB962C8B-B14F-4D97-AF65-F5344CB8AC3E}">
        <p14:creationId xmlns:p14="http://schemas.microsoft.com/office/powerpoint/2010/main" val="548508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17A6D367-4254-4B46-A514-FCAAA29FAA98}"/>
              </a:ext>
            </a:extLst>
          </p:cNvPr>
          <p:cNvPicPr>
            <a:picLocks noChangeAspect="1"/>
          </p:cNvPicPr>
          <p:nvPr/>
        </p:nvPicPr>
        <p:blipFill>
          <a:blip r:embed="rId3"/>
          <a:stretch>
            <a:fillRect/>
          </a:stretch>
        </p:blipFill>
        <p:spPr>
          <a:xfrm>
            <a:off x="148856" y="266145"/>
            <a:ext cx="11530952" cy="6583680"/>
          </a:xfrm>
          <a:prstGeom prst="rect">
            <a:avLst/>
          </a:prstGeom>
        </p:spPr>
      </p:pic>
    </p:spTree>
    <p:extLst>
      <p:ext uri="{BB962C8B-B14F-4D97-AF65-F5344CB8AC3E}">
        <p14:creationId xmlns:p14="http://schemas.microsoft.com/office/powerpoint/2010/main" val="3545376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129DC252-FFB3-4D3D-AD41-25FE91891DE1}"/>
              </a:ext>
            </a:extLst>
          </p:cNvPr>
          <p:cNvPicPr>
            <a:picLocks noChangeAspect="1"/>
          </p:cNvPicPr>
          <p:nvPr/>
        </p:nvPicPr>
        <p:blipFill>
          <a:blip r:embed="rId3"/>
          <a:stretch>
            <a:fillRect/>
          </a:stretch>
        </p:blipFill>
        <p:spPr>
          <a:xfrm>
            <a:off x="154278" y="87275"/>
            <a:ext cx="11578992" cy="3474720"/>
          </a:xfrm>
          <a:prstGeom prst="rect">
            <a:avLst/>
          </a:prstGeom>
        </p:spPr>
      </p:pic>
    </p:spTree>
    <p:extLst>
      <p:ext uri="{BB962C8B-B14F-4D97-AF65-F5344CB8AC3E}">
        <p14:creationId xmlns:p14="http://schemas.microsoft.com/office/powerpoint/2010/main" val="2247934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6D4DE-CC4B-4D4A-B91D-8306FB05C888}"/>
              </a:ext>
            </a:extLst>
          </p:cNvPr>
          <p:cNvSpPr txBox="1"/>
          <p:nvPr/>
        </p:nvSpPr>
        <p:spPr>
          <a:xfrm>
            <a:off x="148856" y="7403068"/>
            <a:ext cx="11291776" cy="369332"/>
          </a:xfrm>
          <a:prstGeom prst="rect">
            <a:avLst/>
          </a:prstGeom>
          <a:noFill/>
        </p:spPr>
        <p:txBody>
          <a:bodyPr wrap="square">
            <a:spAutoFit/>
          </a:bodyPr>
          <a:lstStyle/>
          <a:p>
            <a:r>
              <a:rPr lang="en-US" dirty="0">
                <a:hlinkClick r:id="rId2"/>
              </a:rPr>
              <a:t>https://ekamperi.github.io/mathematics/2020/11/01/principal-component-analysis-lagrange-multiplier.html</a:t>
            </a:r>
            <a:r>
              <a:rPr lang="en-US" dirty="0"/>
              <a:t> </a:t>
            </a:r>
          </a:p>
        </p:txBody>
      </p:sp>
      <p:pic>
        <p:nvPicPr>
          <p:cNvPr id="4" name="Picture 3">
            <a:extLst>
              <a:ext uri="{FF2B5EF4-FFF2-40B4-BE49-F238E27FC236}">
                <a16:creationId xmlns:a16="http://schemas.microsoft.com/office/drawing/2014/main" id="{2EE17368-C7CA-4202-98CE-B3DE600E22BF}"/>
              </a:ext>
            </a:extLst>
          </p:cNvPr>
          <p:cNvPicPr>
            <a:picLocks noChangeAspect="1"/>
          </p:cNvPicPr>
          <p:nvPr/>
        </p:nvPicPr>
        <p:blipFill>
          <a:blip r:embed="rId3"/>
          <a:stretch>
            <a:fillRect/>
          </a:stretch>
        </p:blipFill>
        <p:spPr>
          <a:xfrm>
            <a:off x="0" y="297048"/>
            <a:ext cx="11694159" cy="4572000"/>
          </a:xfrm>
          <a:prstGeom prst="rect">
            <a:avLst/>
          </a:prstGeom>
        </p:spPr>
      </p:pic>
      <p:sp>
        <p:nvSpPr>
          <p:cNvPr id="5" name="TextBox 4">
            <a:extLst>
              <a:ext uri="{FF2B5EF4-FFF2-40B4-BE49-F238E27FC236}">
                <a16:creationId xmlns:a16="http://schemas.microsoft.com/office/drawing/2014/main" id="{3343A15B-C36B-49E3-A312-1817BE87E50A}"/>
              </a:ext>
            </a:extLst>
          </p:cNvPr>
          <p:cNvSpPr txBox="1"/>
          <p:nvPr/>
        </p:nvSpPr>
        <p:spPr>
          <a:xfrm>
            <a:off x="1509822" y="5082363"/>
            <a:ext cx="8623005" cy="461665"/>
          </a:xfrm>
          <a:prstGeom prst="rect">
            <a:avLst/>
          </a:prstGeom>
          <a:noFill/>
        </p:spPr>
        <p:txBody>
          <a:bodyPr wrap="square" rtlCol="0">
            <a:spAutoFit/>
          </a:bodyPr>
          <a:lstStyle/>
          <a:p>
            <a:pPr algn="l"/>
            <a:r>
              <a:rPr lang="en-US" sz="2400" dirty="0">
                <a:solidFill>
                  <a:srgbClr val="5A2781"/>
                </a:solidFill>
              </a:rPr>
              <a:t>By taking the transpose of the first equation since C is symmetric.</a:t>
            </a:r>
          </a:p>
        </p:txBody>
      </p:sp>
    </p:spTree>
    <p:extLst>
      <p:ext uri="{BB962C8B-B14F-4D97-AF65-F5344CB8AC3E}">
        <p14:creationId xmlns:p14="http://schemas.microsoft.com/office/powerpoint/2010/main" val="1788473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8846" y="311576"/>
            <a:ext cx="7025302" cy="6596528"/>
          </a:xfrm>
          <a:prstGeom prst="rect">
            <a:avLst/>
          </a:prstGeom>
        </p:spPr>
      </p:pic>
      <p:sp>
        <p:nvSpPr>
          <p:cNvPr id="2" name="TextBox 1"/>
          <p:cNvSpPr txBox="1"/>
          <p:nvPr/>
        </p:nvSpPr>
        <p:spPr>
          <a:xfrm>
            <a:off x="1492739" y="287875"/>
            <a:ext cx="9256021" cy="650499"/>
          </a:xfrm>
          <a:prstGeom prst="rect">
            <a:avLst/>
          </a:prstGeom>
          <a:noFill/>
        </p:spPr>
        <p:txBody>
          <a:bodyPr wrap="square" rtlCol="0">
            <a:spAutoFit/>
          </a:bodyPr>
          <a:lstStyle/>
          <a:p>
            <a:r>
              <a:rPr lang="en-US" sz="3627" dirty="0"/>
              <a:t>Example:  Principle component analysis (PCA) </a:t>
            </a:r>
          </a:p>
        </p:txBody>
      </p:sp>
      <p:sp>
        <p:nvSpPr>
          <p:cNvPr id="4" name="Rectangle 3"/>
          <p:cNvSpPr/>
          <p:nvPr/>
        </p:nvSpPr>
        <p:spPr>
          <a:xfrm>
            <a:off x="1049867" y="7284354"/>
            <a:ext cx="7772400" cy="406265"/>
          </a:xfrm>
          <a:prstGeom prst="rect">
            <a:avLst/>
          </a:prstGeom>
        </p:spPr>
        <p:txBody>
          <a:bodyPr wrap="square">
            <a:spAutoFit/>
          </a:bodyPr>
          <a:lstStyle/>
          <a:p>
            <a:r>
              <a:rPr lang="en-US" sz="2040" dirty="0"/>
              <a:t>http://</a:t>
            </a:r>
            <a:r>
              <a:rPr lang="en-US" sz="2040" dirty="0" err="1"/>
              <a:t>en.wikipedia.org</a:t>
            </a:r>
            <a:r>
              <a:rPr lang="en-US" sz="2040" dirty="0"/>
              <a:t>/wiki/</a:t>
            </a:r>
            <a:r>
              <a:rPr lang="en-US" sz="2040" dirty="0" err="1"/>
              <a:t>File:GaussianScatterPCA.png</a:t>
            </a:r>
            <a:endParaRPr lang="en-US" sz="2040" dirty="0"/>
          </a:p>
        </p:txBody>
      </p:sp>
      <p:sp>
        <p:nvSpPr>
          <p:cNvPr id="5" name="TextBox 4">
            <a:extLst>
              <a:ext uri="{FF2B5EF4-FFF2-40B4-BE49-F238E27FC236}">
                <a16:creationId xmlns:a16="http://schemas.microsoft.com/office/drawing/2014/main" id="{C968E157-F9BE-454B-B391-14EE3E87B0BE}"/>
              </a:ext>
            </a:extLst>
          </p:cNvPr>
          <p:cNvSpPr txBox="1"/>
          <p:nvPr/>
        </p:nvSpPr>
        <p:spPr>
          <a:xfrm>
            <a:off x="2780778" y="6433166"/>
            <a:ext cx="5974915" cy="584775"/>
          </a:xfrm>
          <a:prstGeom prst="rect">
            <a:avLst/>
          </a:prstGeom>
          <a:noFill/>
        </p:spPr>
        <p:txBody>
          <a:bodyPr wrap="square" rtlCol="0">
            <a:spAutoFit/>
          </a:bodyPr>
          <a:lstStyle/>
          <a:p>
            <a:r>
              <a:rPr lang="en-US" sz="3200" dirty="0"/>
              <a:t>x</a:t>
            </a:r>
            <a:r>
              <a:rPr lang="en-US" sz="3200" baseline="-25000" dirty="0"/>
              <a:t>i</a:t>
            </a:r>
            <a:r>
              <a:rPr lang="en-US" sz="3200" dirty="0"/>
              <a:t> </a:t>
            </a:r>
            <a:r>
              <a:rPr lang="en-US" sz="3200" dirty="0">
                <a:sym typeface="Wingdings" panose="05000000000000000000" pitchFamily="2" charset="2"/>
              </a:rPr>
              <a:t> </a:t>
            </a:r>
            <a:r>
              <a:rPr lang="en-US" sz="3200" dirty="0" err="1">
                <a:sym typeface="Wingdings" panose="05000000000000000000" pitchFamily="2" charset="2"/>
              </a:rPr>
              <a:t>z</a:t>
            </a:r>
            <a:r>
              <a:rPr lang="en-US" sz="3200" baseline="-25000" dirty="0" err="1">
                <a:sym typeface="Wingdings" panose="05000000000000000000" pitchFamily="2" charset="2"/>
              </a:rPr>
              <a:t>i</a:t>
            </a:r>
            <a:r>
              <a:rPr lang="en-US" sz="3200" dirty="0">
                <a:sym typeface="Wingdings" panose="05000000000000000000" pitchFamily="2" charset="2"/>
              </a:rPr>
              <a:t> = linear combination of </a:t>
            </a:r>
            <a:r>
              <a:rPr lang="en-US" sz="3200" dirty="0"/>
              <a:t>x</a:t>
            </a:r>
            <a:r>
              <a:rPr lang="en-US" sz="3200" baseline="-25000" dirty="0"/>
              <a:t>i</a:t>
            </a:r>
          </a:p>
        </p:txBody>
      </p:sp>
    </p:spTree>
    <p:extLst>
      <p:ext uri="{BB962C8B-B14F-4D97-AF65-F5344CB8AC3E}">
        <p14:creationId xmlns:p14="http://schemas.microsoft.com/office/powerpoint/2010/main" val="833722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B1883D-4A60-4783-B365-01E42536B001}"/>
              </a:ext>
            </a:extLst>
          </p:cNvPr>
          <p:cNvSpPr txBox="1"/>
          <p:nvPr/>
        </p:nvSpPr>
        <p:spPr>
          <a:xfrm>
            <a:off x="0" y="7403068"/>
            <a:ext cx="7456055" cy="369332"/>
          </a:xfrm>
          <a:prstGeom prst="rect">
            <a:avLst/>
          </a:prstGeom>
          <a:noFill/>
        </p:spPr>
        <p:txBody>
          <a:bodyPr wrap="square">
            <a:spAutoFit/>
          </a:bodyPr>
          <a:lstStyle/>
          <a:p>
            <a:r>
              <a:rPr lang="en-US" dirty="0">
                <a:hlinkClick r:id="rId2"/>
              </a:rPr>
              <a:t>www.stat.columbia.edu/~fwood/Teaching/w4315/Fall2009/pca.pdf</a:t>
            </a:r>
            <a:r>
              <a:rPr lang="en-US" dirty="0"/>
              <a:t> </a:t>
            </a:r>
          </a:p>
        </p:txBody>
      </p:sp>
      <p:pic>
        <p:nvPicPr>
          <p:cNvPr id="5" name="Picture 4">
            <a:extLst>
              <a:ext uri="{FF2B5EF4-FFF2-40B4-BE49-F238E27FC236}">
                <a16:creationId xmlns:a16="http://schemas.microsoft.com/office/drawing/2014/main" id="{F489162E-8715-4B50-8195-46557904D4FA}"/>
              </a:ext>
            </a:extLst>
          </p:cNvPr>
          <p:cNvPicPr>
            <a:picLocks noChangeAspect="1"/>
          </p:cNvPicPr>
          <p:nvPr/>
        </p:nvPicPr>
        <p:blipFill>
          <a:blip r:embed="rId3"/>
          <a:stretch>
            <a:fillRect/>
          </a:stretch>
        </p:blipFill>
        <p:spPr>
          <a:xfrm>
            <a:off x="153211" y="248227"/>
            <a:ext cx="6070505" cy="4663440"/>
          </a:xfrm>
          <a:prstGeom prst="rect">
            <a:avLst/>
          </a:prstGeom>
        </p:spPr>
      </p:pic>
      <p:pic>
        <p:nvPicPr>
          <p:cNvPr id="7" name="Picture 6">
            <a:extLst>
              <a:ext uri="{FF2B5EF4-FFF2-40B4-BE49-F238E27FC236}">
                <a16:creationId xmlns:a16="http://schemas.microsoft.com/office/drawing/2014/main" id="{668E70BA-4382-40CF-9921-3169551D40F8}"/>
              </a:ext>
            </a:extLst>
          </p:cNvPr>
          <p:cNvPicPr>
            <a:picLocks noChangeAspect="1"/>
          </p:cNvPicPr>
          <p:nvPr/>
        </p:nvPicPr>
        <p:blipFill rotWithShape="1">
          <a:blip r:embed="rId4"/>
          <a:srcRect l="16839" t="18193"/>
          <a:stretch/>
        </p:blipFill>
        <p:spPr>
          <a:xfrm>
            <a:off x="6165372" y="613987"/>
            <a:ext cx="5721828" cy="4297680"/>
          </a:xfrm>
          <a:prstGeom prst="rect">
            <a:avLst/>
          </a:prstGeom>
        </p:spPr>
      </p:pic>
    </p:spTree>
    <p:extLst>
      <p:ext uri="{BB962C8B-B14F-4D97-AF65-F5344CB8AC3E}">
        <p14:creationId xmlns:p14="http://schemas.microsoft.com/office/powerpoint/2010/main" val="60552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DC7D3-A0D5-4942-B0BE-D3A8DC6AC36E}"/>
              </a:ext>
            </a:extLst>
          </p:cNvPr>
          <p:cNvSpPr txBox="1"/>
          <p:nvPr/>
        </p:nvSpPr>
        <p:spPr>
          <a:xfrm>
            <a:off x="0" y="7433846"/>
            <a:ext cx="11525460" cy="338554"/>
          </a:xfrm>
          <a:prstGeom prst="rect">
            <a:avLst/>
          </a:prstGeom>
          <a:noFill/>
        </p:spPr>
        <p:txBody>
          <a:bodyPr wrap="square">
            <a:spAutoFit/>
          </a:bodyPr>
          <a:lstStyle/>
          <a:p>
            <a:r>
              <a:rPr lang="en-US" sz="1600" dirty="0">
                <a:hlinkClick r:id="rId2"/>
              </a:rPr>
              <a:t>https://www.kdnuggets.com/2022/10/classification-metrics-walkthrough-logistic-regression-accuracy-precision-recall-roc.html</a:t>
            </a:r>
            <a:r>
              <a:rPr lang="en-US" sz="1600" dirty="0"/>
              <a:t> </a:t>
            </a:r>
          </a:p>
        </p:txBody>
      </p:sp>
      <p:pic>
        <p:nvPicPr>
          <p:cNvPr id="4" name="Picture 3">
            <a:extLst>
              <a:ext uri="{FF2B5EF4-FFF2-40B4-BE49-F238E27FC236}">
                <a16:creationId xmlns:a16="http://schemas.microsoft.com/office/drawing/2014/main" id="{EA388803-66D3-20B5-562D-952477EB8A9E}"/>
              </a:ext>
            </a:extLst>
          </p:cNvPr>
          <p:cNvPicPr>
            <a:picLocks noChangeAspect="1"/>
          </p:cNvPicPr>
          <p:nvPr/>
        </p:nvPicPr>
        <p:blipFill>
          <a:blip r:embed="rId3"/>
          <a:stretch>
            <a:fillRect/>
          </a:stretch>
        </p:blipFill>
        <p:spPr>
          <a:xfrm>
            <a:off x="1347261" y="465462"/>
            <a:ext cx="8030776" cy="6766560"/>
          </a:xfrm>
          <a:prstGeom prst="rect">
            <a:avLst/>
          </a:prstGeom>
        </p:spPr>
      </p:pic>
      <p:sp>
        <p:nvSpPr>
          <p:cNvPr id="5" name="TextBox 4">
            <a:extLst>
              <a:ext uri="{FF2B5EF4-FFF2-40B4-BE49-F238E27FC236}">
                <a16:creationId xmlns:a16="http://schemas.microsoft.com/office/drawing/2014/main" id="{F6BADC68-81C6-76C4-D0E7-82CA8150D9B2}"/>
              </a:ext>
            </a:extLst>
          </p:cNvPr>
          <p:cNvSpPr txBox="1"/>
          <p:nvPr/>
        </p:nvSpPr>
        <p:spPr>
          <a:xfrm>
            <a:off x="4475747" y="794085"/>
            <a:ext cx="452368" cy="646331"/>
          </a:xfrm>
          <a:prstGeom prst="rect">
            <a:avLst/>
          </a:prstGeom>
          <a:solidFill>
            <a:schemeClr val="bg1"/>
          </a:solidFill>
        </p:spPr>
        <p:txBody>
          <a:bodyPr wrap="none" rtlCol="0">
            <a:spAutoFit/>
          </a:bodyPr>
          <a:lstStyle/>
          <a:p>
            <a:r>
              <a:rPr lang="en-US" sz="3600" dirty="0"/>
              <a:t>A</a:t>
            </a:r>
          </a:p>
        </p:txBody>
      </p:sp>
      <p:sp>
        <p:nvSpPr>
          <p:cNvPr id="6" name="TextBox 5">
            <a:extLst>
              <a:ext uri="{FF2B5EF4-FFF2-40B4-BE49-F238E27FC236}">
                <a16:creationId xmlns:a16="http://schemas.microsoft.com/office/drawing/2014/main" id="{51D7CB96-088C-0EE9-7014-9ED677821774}"/>
              </a:ext>
            </a:extLst>
          </p:cNvPr>
          <p:cNvSpPr txBox="1"/>
          <p:nvPr/>
        </p:nvSpPr>
        <p:spPr>
          <a:xfrm>
            <a:off x="7226968" y="780367"/>
            <a:ext cx="452368" cy="646331"/>
          </a:xfrm>
          <a:prstGeom prst="rect">
            <a:avLst/>
          </a:prstGeom>
          <a:solidFill>
            <a:schemeClr val="bg1"/>
          </a:solidFill>
        </p:spPr>
        <p:txBody>
          <a:bodyPr wrap="none" rtlCol="0">
            <a:spAutoFit/>
          </a:bodyPr>
          <a:lstStyle/>
          <a:p>
            <a:r>
              <a:rPr lang="en-US" sz="3600" dirty="0"/>
              <a:t>A</a:t>
            </a:r>
          </a:p>
        </p:txBody>
      </p:sp>
      <p:sp>
        <p:nvSpPr>
          <p:cNvPr id="7" name="TextBox 6">
            <a:extLst>
              <a:ext uri="{FF2B5EF4-FFF2-40B4-BE49-F238E27FC236}">
                <a16:creationId xmlns:a16="http://schemas.microsoft.com/office/drawing/2014/main" id="{0CDDB25F-8BE9-CD83-3644-A0BFB503B2BA}"/>
              </a:ext>
            </a:extLst>
          </p:cNvPr>
          <p:cNvSpPr txBox="1"/>
          <p:nvPr/>
        </p:nvSpPr>
        <p:spPr>
          <a:xfrm>
            <a:off x="6055894" y="6322916"/>
            <a:ext cx="452368" cy="646331"/>
          </a:xfrm>
          <a:prstGeom prst="rect">
            <a:avLst/>
          </a:prstGeom>
          <a:solidFill>
            <a:schemeClr val="bg1"/>
          </a:solidFill>
        </p:spPr>
        <p:txBody>
          <a:bodyPr wrap="none" rtlCol="0">
            <a:spAutoFit/>
          </a:bodyPr>
          <a:lstStyle/>
          <a:p>
            <a:r>
              <a:rPr lang="en-US" sz="3600" dirty="0"/>
              <a:t>A</a:t>
            </a:r>
          </a:p>
        </p:txBody>
      </p:sp>
      <p:sp>
        <p:nvSpPr>
          <p:cNvPr id="8" name="TextBox 7">
            <a:extLst>
              <a:ext uri="{FF2B5EF4-FFF2-40B4-BE49-F238E27FC236}">
                <a16:creationId xmlns:a16="http://schemas.microsoft.com/office/drawing/2014/main" id="{B8563E71-8EBB-6F9B-A689-85896B93DAB1}"/>
              </a:ext>
            </a:extLst>
          </p:cNvPr>
          <p:cNvSpPr txBox="1"/>
          <p:nvPr/>
        </p:nvSpPr>
        <p:spPr>
          <a:xfrm>
            <a:off x="4475747" y="3689887"/>
            <a:ext cx="452368" cy="646331"/>
          </a:xfrm>
          <a:prstGeom prst="rect">
            <a:avLst/>
          </a:prstGeom>
          <a:solidFill>
            <a:schemeClr val="bg1"/>
          </a:solidFill>
        </p:spPr>
        <p:txBody>
          <a:bodyPr wrap="none" rtlCol="0">
            <a:spAutoFit/>
          </a:bodyPr>
          <a:lstStyle/>
          <a:p>
            <a:r>
              <a:rPr lang="en-US" sz="3600" dirty="0"/>
              <a:t>A</a:t>
            </a:r>
          </a:p>
        </p:txBody>
      </p:sp>
      <p:sp>
        <p:nvSpPr>
          <p:cNvPr id="9" name="TextBox 8">
            <a:extLst>
              <a:ext uri="{FF2B5EF4-FFF2-40B4-BE49-F238E27FC236}">
                <a16:creationId xmlns:a16="http://schemas.microsoft.com/office/drawing/2014/main" id="{EDEAE9C7-10A3-931E-AFD0-0E4A3972B347}"/>
              </a:ext>
            </a:extLst>
          </p:cNvPr>
          <p:cNvSpPr txBox="1"/>
          <p:nvPr/>
        </p:nvSpPr>
        <p:spPr>
          <a:xfrm>
            <a:off x="3096126" y="3202411"/>
            <a:ext cx="436338" cy="646331"/>
          </a:xfrm>
          <a:prstGeom prst="rect">
            <a:avLst/>
          </a:prstGeom>
          <a:solidFill>
            <a:schemeClr val="bg1"/>
          </a:solidFill>
        </p:spPr>
        <p:txBody>
          <a:bodyPr wrap="none" rtlCol="0">
            <a:spAutoFit/>
          </a:bodyPr>
          <a:lstStyle/>
          <a:p>
            <a:r>
              <a:rPr lang="en-US" sz="3600" dirty="0"/>
              <a:t>B</a:t>
            </a:r>
          </a:p>
        </p:txBody>
      </p:sp>
      <p:sp>
        <p:nvSpPr>
          <p:cNvPr id="10" name="TextBox 9">
            <a:extLst>
              <a:ext uri="{FF2B5EF4-FFF2-40B4-BE49-F238E27FC236}">
                <a16:creationId xmlns:a16="http://schemas.microsoft.com/office/drawing/2014/main" id="{77475ED4-24B8-A426-4789-1522273C232B}"/>
              </a:ext>
            </a:extLst>
          </p:cNvPr>
          <p:cNvSpPr txBox="1"/>
          <p:nvPr/>
        </p:nvSpPr>
        <p:spPr>
          <a:xfrm>
            <a:off x="8566484" y="3202410"/>
            <a:ext cx="436338" cy="646331"/>
          </a:xfrm>
          <a:prstGeom prst="rect">
            <a:avLst/>
          </a:prstGeom>
          <a:solidFill>
            <a:schemeClr val="bg1"/>
          </a:solidFill>
        </p:spPr>
        <p:txBody>
          <a:bodyPr wrap="none" rtlCol="0">
            <a:spAutoFit/>
          </a:bodyPr>
          <a:lstStyle/>
          <a:p>
            <a:r>
              <a:rPr lang="en-US" sz="3600" dirty="0"/>
              <a:t>B</a:t>
            </a:r>
          </a:p>
        </p:txBody>
      </p:sp>
      <p:sp>
        <p:nvSpPr>
          <p:cNvPr id="11" name="TextBox 10">
            <a:extLst>
              <a:ext uri="{FF2B5EF4-FFF2-40B4-BE49-F238E27FC236}">
                <a16:creationId xmlns:a16="http://schemas.microsoft.com/office/drawing/2014/main" id="{84A70B12-2848-4ADD-E169-FA94DC282279}"/>
              </a:ext>
            </a:extLst>
          </p:cNvPr>
          <p:cNvSpPr txBox="1"/>
          <p:nvPr/>
        </p:nvSpPr>
        <p:spPr>
          <a:xfrm>
            <a:off x="5676417" y="6322915"/>
            <a:ext cx="436338" cy="646331"/>
          </a:xfrm>
          <a:prstGeom prst="rect">
            <a:avLst/>
          </a:prstGeom>
          <a:solidFill>
            <a:schemeClr val="bg1"/>
          </a:solidFill>
        </p:spPr>
        <p:txBody>
          <a:bodyPr wrap="none" rtlCol="0">
            <a:spAutoFit/>
          </a:bodyPr>
          <a:lstStyle/>
          <a:p>
            <a:r>
              <a:rPr lang="en-US" sz="3600" dirty="0"/>
              <a:t>B</a:t>
            </a:r>
          </a:p>
        </p:txBody>
      </p:sp>
      <p:sp>
        <p:nvSpPr>
          <p:cNvPr id="12" name="TextBox 11">
            <a:extLst>
              <a:ext uri="{FF2B5EF4-FFF2-40B4-BE49-F238E27FC236}">
                <a16:creationId xmlns:a16="http://schemas.microsoft.com/office/drawing/2014/main" id="{732F46D6-B6FE-847F-7C2F-8C3D983B34DB}"/>
              </a:ext>
            </a:extLst>
          </p:cNvPr>
          <p:cNvSpPr txBox="1"/>
          <p:nvPr/>
        </p:nvSpPr>
        <p:spPr>
          <a:xfrm>
            <a:off x="7170833" y="3848741"/>
            <a:ext cx="436338" cy="646331"/>
          </a:xfrm>
          <a:prstGeom prst="rect">
            <a:avLst/>
          </a:prstGeom>
          <a:solidFill>
            <a:schemeClr val="bg1"/>
          </a:solidFill>
        </p:spPr>
        <p:txBody>
          <a:bodyPr wrap="none" rtlCol="0">
            <a:spAutoFit/>
          </a:bodyPr>
          <a:lstStyle/>
          <a:p>
            <a:r>
              <a:rPr lang="en-US" sz="3600" dirty="0"/>
              <a:t>B</a:t>
            </a:r>
          </a:p>
        </p:txBody>
      </p:sp>
    </p:spTree>
    <p:extLst>
      <p:ext uri="{BB962C8B-B14F-4D97-AF65-F5344CB8AC3E}">
        <p14:creationId xmlns:p14="http://schemas.microsoft.com/office/powerpoint/2010/main" val="8552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71">
            <a:extLst>
              <a:ext uri="{FF2B5EF4-FFF2-40B4-BE49-F238E27FC236}">
                <a16:creationId xmlns:a16="http://schemas.microsoft.com/office/drawing/2014/main" id="{21CEAF34-D00D-494F-92E6-3E544DDAC527}"/>
              </a:ext>
            </a:extLst>
          </p:cNvPr>
          <p:cNvSpPr>
            <a:spLocks noGrp="1"/>
          </p:cNvSpPr>
          <p:nvPr>
            <p:ph type="sldNum" sz="quarter" idx="12"/>
          </p:nvPr>
        </p:nvSpPr>
        <p:spPr/>
        <p:txBody>
          <a:bodyPr/>
          <a:lstStyle/>
          <a:p>
            <a:fld id="{25542804-CBCD-4AA0-A2BB-CA1978CFE4F4}" type="slidenum">
              <a:rPr lang="en-US" altLang="en-US"/>
              <a:pPr/>
              <a:t>7</a:t>
            </a:fld>
            <a:endParaRPr lang="en-US" altLang="en-US"/>
          </a:p>
        </p:txBody>
      </p:sp>
      <p:sp>
        <p:nvSpPr>
          <p:cNvPr id="73" name="TextBox 72">
            <a:extLst>
              <a:ext uri="{FF2B5EF4-FFF2-40B4-BE49-F238E27FC236}">
                <a16:creationId xmlns:a16="http://schemas.microsoft.com/office/drawing/2014/main" id="{67408F4A-6FE4-4E35-8EEA-F284EB4A3D6A}"/>
              </a:ext>
            </a:extLst>
          </p:cNvPr>
          <p:cNvSpPr txBox="1"/>
          <p:nvPr/>
        </p:nvSpPr>
        <p:spPr>
          <a:xfrm>
            <a:off x="6092191" y="6918366"/>
            <a:ext cx="5113244" cy="328278"/>
          </a:xfrm>
          <a:prstGeom prst="rect">
            <a:avLst/>
          </a:prstGeom>
          <a:noFill/>
        </p:spPr>
        <p:txBody>
          <a:bodyPr wrap="square">
            <a:spAutoFit/>
          </a:bodyPr>
          <a:lstStyle/>
          <a:p>
            <a:r>
              <a:rPr lang="en-US" sz="1548" dirty="0">
                <a:hlinkClick r:id="rId2"/>
              </a:rPr>
              <a:t>https://web.stanford.edu/class/msande247s/kchap17.ppt</a:t>
            </a:r>
            <a:r>
              <a:rPr lang="en-US" sz="1548" dirty="0"/>
              <a:t> </a:t>
            </a:r>
          </a:p>
        </p:txBody>
      </p:sp>
      <p:pic>
        <p:nvPicPr>
          <p:cNvPr id="3" name="Picture 2">
            <a:extLst>
              <a:ext uri="{FF2B5EF4-FFF2-40B4-BE49-F238E27FC236}">
                <a16:creationId xmlns:a16="http://schemas.microsoft.com/office/drawing/2014/main" id="{F601AF3D-729A-47B6-BB06-9E4EF54BE39F}"/>
              </a:ext>
            </a:extLst>
          </p:cNvPr>
          <p:cNvPicPr>
            <a:picLocks noChangeAspect="1"/>
          </p:cNvPicPr>
          <p:nvPr/>
        </p:nvPicPr>
        <p:blipFill rotWithShape="1">
          <a:blip r:embed="rId3"/>
          <a:srcRect l="1712" t="3155" r="3113" b="3836"/>
          <a:stretch/>
        </p:blipFill>
        <p:spPr>
          <a:xfrm>
            <a:off x="1229382" y="753839"/>
            <a:ext cx="9291625" cy="6219119"/>
          </a:xfrm>
          <a:prstGeom prst="rect">
            <a:avLst/>
          </a:prstGeom>
        </p:spPr>
      </p:pic>
    </p:spTree>
    <p:extLst>
      <p:ext uri="{BB962C8B-B14F-4D97-AF65-F5344CB8AC3E}">
        <p14:creationId xmlns:p14="http://schemas.microsoft.com/office/powerpoint/2010/main" val="3791610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DC7D3-A0D5-4942-B0BE-D3A8DC6AC36E}"/>
              </a:ext>
            </a:extLst>
          </p:cNvPr>
          <p:cNvSpPr txBox="1"/>
          <p:nvPr/>
        </p:nvSpPr>
        <p:spPr>
          <a:xfrm>
            <a:off x="0" y="7433846"/>
            <a:ext cx="11525460" cy="338554"/>
          </a:xfrm>
          <a:prstGeom prst="rect">
            <a:avLst/>
          </a:prstGeom>
          <a:noFill/>
        </p:spPr>
        <p:txBody>
          <a:bodyPr wrap="square">
            <a:spAutoFit/>
          </a:bodyPr>
          <a:lstStyle/>
          <a:p>
            <a:r>
              <a:rPr lang="en-US" sz="1600" dirty="0">
                <a:hlinkClick r:id="rId2"/>
              </a:rPr>
              <a:t>https://www.kdnuggets.com/2022/10/classification-metrics-walkthrough-logistic-regression-accuracy-precision-recall-roc.html</a:t>
            </a:r>
            <a:r>
              <a:rPr lang="en-US" sz="1600" dirty="0"/>
              <a:t> </a:t>
            </a:r>
          </a:p>
        </p:txBody>
      </p:sp>
      <p:pic>
        <p:nvPicPr>
          <p:cNvPr id="4" name="Picture 3">
            <a:extLst>
              <a:ext uri="{FF2B5EF4-FFF2-40B4-BE49-F238E27FC236}">
                <a16:creationId xmlns:a16="http://schemas.microsoft.com/office/drawing/2014/main" id="{82A40A5C-F718-A810-50D3-86D9633DB318}"/>
              </a:ext>
            </a:extLst>
          </p:cNvPr>
          <p:cNvPicPr>
            <a:picLocks noChangeAspect="1"/>
          </p:cNvPicPr>
          <p:nvPr/>
        </p:nvPicPr>
        <p:blipFill>
          <a:blip r:embed="rId3"/>
          <a:stretch>
            <a:fillRect/>
          </a:stretch>
        </p:blipFill>
        <p:spPr>
          <a:xfrm>
            <a:off x="802973" y="508576"/>
            <a:ext cx="8774285" cy="6949440"/>
          </a:xfrm>
          <a:prstGeom prst="rect">
            <a:avLst/>
          </a:prstGeom>
        </p:spPr>
      </p:pic>
      <p:sp>
        <p:nvSpPr>
          <p:cNvPr id="6" name="TextBox 5">
            <a:extLst>
              <a:ext uri="{FF2B5EF4-FFF2-40B4-BE49-F238E27FC236}">
                <a16:creationId xmlns:a16="http://schemas.microsoft.com/office/drawing/2014/main" id="{FE7F0173-2D3F-480A-651F-817DC2A39C21}"/>
              </a:ext>
            </a:extLst>
          </p:cNvPr>
          <p:cNvSpPr txBox="1"/>
          <p:nvPr/>
        </p:nvSpPr>
        <p:spPr>
          <a:xfrm>
            <a:off x="2947877" y="3600249"/>
            <a:ext cx="5959548" cy="646331"/>
          </a:xfrm>
          <a:prstGeom prst="rect">
            <a:avLst/>
          </a:prstGeom>
          <a:noFill/>
        </p:spPr>
        <p:txBody>
          <a:bodyPr wrap="square">
            <a:spAutoFit/>
          </a:bodyPr>
          <a:lstStyle/>
          <a:p>
            <a:r>
              <a:rPr lang="en-US" dirty="0"/>
              <a:t>https://www.math.purdue.edu/~goldberg/Math453/eqi-slides-web.pdf</a:t>
            </a:r>
          </a:p>
        </p:txBody>
      </p:sp>
    </p:spTree>
    <p:extLst>
      <p:ext uri="{BB962C8B-B14F-4D97-AF65-F5344CB8AC3E}">
        <p14:creationId xmlns:p14="http://schemas.microsoft.com/office/powerpoint/2010/main" val="3780917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DC7D3-A0D5-4942-B0BE-D3A8DC6AC36E}"/>
              </a:ext>
            </a:extLst>
          </p:cNvPr>
          <p:cNvSpPr txBox="1"/>
          <p:nvPr/>
        </p:nvSpPr>
        <p:spPr>
          <a:xfrm>
            <a:off x="0" y="7433846"/>
            <a:ext cx="11525460" cy="338554"/>
          </a:xfrm>
          <a:prstGeom prst="rect">
            <a:avLst/>
          </a:prstGeom>
          <a:noFill/>
        </p:spPr>
        <p:txBody>
          <a:bodyPr wrap="square">
            <a:spAutoFit/>
          </a:bodyPr>
          <a:lstStyle/>
          <a:p>
            <a:r>
              <a:rPr lang="en-US" sz="1600" dirty="0">
                <a:hlinkClick r:id="rId2"/>
              </a:rPr>
              <a:t>https://www.kdnuggets.com/2022/10/classification-metrics-walkthrough-logistic-regression-accuracy-precision-recall-roc.html</a:t>
            </a:r>
            <a:r>
              <a:rPr lang="en-US" sz="1600" dirty="0"/>
              <a:t> </a:t>
            </a:r>
          </a:p>
        </p:txBody>
      </p:sp>
    </p:spTree>
    <p:extLst>
      <p:ext uri="{BB962C8B-B14F-4D97-AF65-F5344CB8AC3E}">
        <p14:creationId xmlns:p14="http://schemas.microsoft.com/office/powerpoint/2010/main" val="235333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Number Placeholder 115">
            <a:extLst>
              <a:ext uri="{FF2B5EF4-FFF2-40B4-BE49-F238E27FC236}">
                <a16:creationId xmlns:a16="http://schemas.microsoft.com/office/drawing/2014/main" id="{C06AEC09-6B71-420D-B034-4C60979BC4B3}"/>
              </a:ext>
            </a:extLst>
          </p:cNvPr>
          <p:cNvSpPr>
            <a:spLocks noGrp="1"/>
          </p:cNvSpPr>
          <p:nvPr>
            <p:ph type="sldNum" sz="quarter" idx="12"/>
          </p:nvPr>
        </p:nvSpPr>
        <p:spPr/>
        <p:txBody>
          <a:bodyPr/>
          <a:lstStyle/>
          <a:p>
            <a:fld id="{9E4CDCB7-372D-4AED-BF59-B2616BF3F596}" type="slidenum">
              <a:rPr lang="en-US" altLang="en-US"/>
              <a:pPr/>
              <a:t>8</a:t>
            </a:fld>
            <a:endParaRPr lang="en-US" altLang="en-US"/>
          </a:p>
        </p:txBody>
      </p:sp>
      <p:sp>
        <p:nvSpPr>
          <p:cNvPr id="14344" name="Rectangle 8">
            <a:extLst>
              <a:ext uri="{FF2B5EF4-FFF2-40B4-BE49-F238E27FC236}">
                <a16:creationId xmlns:a16="http://schemas.microsoft.com/office/drawing/2014/main" id="{DA6425FB-16EF-4238-9030-E5A796EA0C5D}"/>
              </a:ext>
            </a:extLst>
          </p:cNvPr>
          <p:cNvSpPr>
            <a:spLocks noChangeArrowheads="1"/>
          </p:cNvSpPr>
          <p:nvPr/>
        </p:nvSpPr>
        <p:spPr bwMode="auto">
          <a:xfrm>
            <a:off x="7008719" y="5326171"/>
            <a:ext cx="846472" cy="22894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42" name="Text Box 6">
            <a:extLst>
              <a:ext uri="{FF2B5EF4-FFF2-40B4-BE49-F238E27FC236}">
                <a16:creationId xmlns:a16="http://schemas.microsoft.com/office/drawing/2014/main" id="{086EE063-2DDE-4F02-AED2-863BFF739AB3}"/>
              </a:ext>
            </a:extLst>
          </p:cNvPr>
          <p:cNvSpPr txBox="1">
            <a:spLocks noChangeArrowheads="1"/>
          </p:cNvSpPr>
          <p:nvPr/>
        </p:nvSpPr>
        <p:spPr bwMode="auto">
          <a:xfrm>
            <a:off x="6223444" y="4794119"/>
            <a:ext cx="3777060" cy="79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dirty="0"/>
              <a:t>This is the slope of the line.</a:t>
            </a:r>
          </a:p>
          <a:p>
            <a:pPr algn="l"/>
            <a:r>
              <a:rPr lang="en-US" altLang="en-US" sz="1530" dirty="0"/>
              <a:t>For each additional mile on the odometer,</a:t>
            </a:r>
          </a:p>
          <a:p>
            <a:pPr algn="l"/>
            <a:r>
              <a:rPr lang="en-US" altLang="en-US" sz="1530" dirty="0"/>
              <a:t>the price decreases by an average of $0.0312</a:t>
            </a:r>
          </a:p>
        </p:txBody>
      </p:sp>
      <p:graphicFrame>
        <p:nvGraphicFramePr>
          <p:cNvPr id="14338" name="Object 2">
            <a:extLst>
              <a:ext uri="{FF2B5EF4-FFF2-40B4-BE49-F238E27FC236}">
                <a16:creationId xmlns:a16="http://schemas.microsoft.com/office/drawing/2014/main" id="{61471BD4-77E6-49E6-B349-1516893E30DB}"/>
              </a:ext>
            </a:extLst>
          </p:cNvPr>
          <p:cNvGraphicFramePr>
            <a:graphicFrameLocks noChangeAspect="1"/>
          </p:cNvGraphicFramePr>
          <p:nvPr/>
        </p:nvGraphicFramePr>
        <p:xfrm>
          <a:off x="3552584" y="1376992"/>
          <a:ext cx="5263165" cy="2638128"/>
        </p:xfrm>
        <a:graphic>
          <a:graphicData uri="http://schemas.openxmlformats.org/presentationml/2006/ole">
            <mc:AlternateContent xmlns:mc="http://schemas.openxmlformats.org/markup-compatibility/2006">
              <mc:Choice xmlns:v="urn:schemas-microsoft-com:vml" Requires="v">
                <p:oleObj name="Worksheet" r:id="rId2" imgW="3657961" imgH="1505432" progId="Excel.Sheet.8">
                  <p:embed/>
                </p:oleObj>
              </mc:Choice>
              <mc:Fallback>
                <p:oleObj name="Worksheet" r:id="rId2" imgW="3657961" imgH="1505432" progId="Excel.Sheet.8">
                  <p:embed/>
                  <p:pic>
                    <p:nvPicPr>
                      <p:cNvPr id="14338" name="Object 2">
                        <a:extLst>
                          <a:ext uri="{FF2B5EF4-FFF2-40B4-BE49-F238E27FC236}">
                            <a16:creationId xmlns:a16="http://schemas.microsoft.com/office/drawing/2014/main" id="{61471BD4-77E6-49E6-B349-1516893E30DB}"/>
                          </a:ext>
                        </a:extLst>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584" y="1376992"/>
                        <a:ext cx="5263165" cy="263812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
            <a:extLst>
              <a:ext uri="{FF2B5EF4-FFF2-40B4-BE49-F238E27FC236}">
                <a16:creationId xmlns:a16="http://schemas.microsoft.com/office/drawing/2014/main" id="{71403358-0876-4950-B610-577C6B83A128}"/>
              </a:ext>
            </a:extLst>
          </p:cNvPr>
          <p:cNvGraphicFramePr>
            <a:graphicFrameLocks noChangeAspect="1"/>
          </p:cNvGraphicFramePr>
          <p:nvPr/>
        </p:nvGraphicFramePr>
        <p:xfrm>
          <a:off x="4888016" y="3930017"/>
          <a:ext cx="2505568" cy="477875"/>
        </p:xfrm>
        <a:graphic>
          <a:graphicData uri="http://schemas.openxmlformats.org/presentationml/2006/ole">
            <mc:AlternateContent xmlns:mc="http://schemas.openxmlformats.org/markup-compatibility/2006">
              <mc:Choice xmlns:v="urn:schemas-microsoft-com:vml" Requires="v">
                <p:oleObj name="Equation" r:id="rId4" imgW="901440" imgH="203040" progId="Equation.3">
                  <p:embed/>
                </p:oleObj>
              </mc:Choice>
              <mc:Fallback>
                <p:oleObj name="Equation" r:id="rId4" imgW="901440" imgH="203040" progId="Equation.3">
                  <p:embed/>
                  <p:pic>
                    <p:nvPicPr>
                      <p:cNvPr id="14339" name="Object 3">
                        <a:extLst>
                          <a:ext uri="{FF2B5EF4-FFF2-40B4-BE49-F238E27FC236}">
                            <a16:creationId xmlns:a16="http://schemas.microsoft.com/office/drawing/2014/main" id="{71403358-0876-4950-B610-577C6B83A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016" y="3930017"/>
                        <a:ext cx="2505568" cy="477875"/>
                      </a:xfrm>
                      <a:prstGeom prst="rect">
                        <a:avLst/>
                      </a:prstGeom>
                      <a:solidFill>
                        <a:schemeClr val="bg1"/>
                      </a:solidFill>
                      <a:ln w="9525">
                        <a:solidFill>
                          <a:srgbClr val="FF0066"/>
                        </a:solidFill>
                        <a:miter lim="800000"/>
                        <a:headEnd/>
                        <a:tailEnd/>
                      </a:ln>
                      <a:effectLst/>
                      <a:extLst>
                        <a:ext uri="{AF507438-7753-43E0-B8FC-AC1667EBCBE1}">
                          <a14:hiddenEffects xmlns:a14="http://schemas.microsoft.com/office/drawing/2010/main">
                            <a:effectLst>
                              <a:outerShdw dist="107763" dir="18900000" algn="ctr" rotWithShape="0">
                                <a:schemeClr val="tx1"/>
                              </a:outerShdw>
                            </a:effectLst>
                          </a14:hiddenEffects>
                        </a:ext>
                      </a:extLst>
                    </p:spPr>
                  </p:pic>
                </p:oleObj>
              </mc:Fallback>
            </mc:AlternateContent>
          </a:graphicData>
        </a:graphic>
      </p:graphicFrame>
      <p:sp>
        <p:nvSpPr>
          <p:cNvPr id="14340" name="Text Box 4">
            <a:extLst>
              <a:ext uri="{FF2B5EF4-FFF2-40B4-BE49-F238E27FC236}">
                <a16:creationId xmlns:a16="http://schemas.microsoft.com/office/drawing/2014/main" id="{41B7CE49-EC27-48C6-BB8B-B58CC01BD948}"/>
              </a:ext>
            </a:extLst>
          </p:cNvPr>
          <p:cNvSpPr txBox="1">
            <a:spLocks noChangeArrowheads="1"/>
          </p:cNvSpPr>
          <p:nvPr/>
        </p:nvSpPr>
        <p:spPr bwMode="auto">
          <a:xfrm>
            <a:off x="2631830" y="4794120"/>
            <a:ext cx="2262542"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The intercept is b</a:t>
            </a:r>
            <a:r>
              <a:rPr lang="en-US" altLang="en-US" sz="1530" baseline="-25000"/>
              <a:t>0</a:t>
            </a:r>
            <a:r>
              <a:rPr lang="en-US" altLang="en-US" sz="1530"/>
              <a:t> = 6533.</a:t>
            </a:r>
          </a:p>
          <a:p>
            <a:pPr algn="l"/>
            <a:endParaRPr lang="en-US" altLang="en-US" sz="1530"/>
          </a:p>
        </p:txBody>
      </p:sp>
      <p:sp>
        <p:nvSpPr>
          <p:cNvPr id="14341" name="Line 5">
            <a:extLst>
              <a:ext uri="{FF2B5EF4-FFF2-40B4-BE49-F238E27FC236}">
                <a16:creationId xmlns:a16="http://schemas.microsoft.com/office/drawing/2014/main" id="{DDCE528A-C59A-497A-B7B3-C5045173F66E}"/>
              </a:ext>
            </a:extLst>
          </p:cNvPr>
          <p:cNvSpPr>
            <a:spLocks noChangeShapeType="1"/>
          </p:cNvSpPr>
          <p:nvPr/>
        </p:nvSpPr>
        <p:spPr bwMode="auto">
          <a:xfrm flipV="1">
            <a:off x="4573798" y="4322790"/>
            <a:ext cx="942656" cy="4713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43" name="Line 7">
            <a:extLst>
              <a:ext uri="{FF2B5EF4-FFF2-40B4-BE49-F238E27FC236}">
                <a16:creationId xmlns:a16="http://schemas.microsoft.com/office/drawing/2014/main" id="{6C3C8741-0392-4D91-8EE1-181AAABBA508}"/>
              </a:ext>
            </a:extLst>
          </p:cNvPr>
          <p:cNvSpPr>
            <a:spLocks noChangeShapeType="1"/>
          </p:cNvSpPr>
          <p:nvPr/>
        </p:nvSpPr>
        <p:spPr bwMode="auto">
          <a:xfrm flipH="1" flipV="1">
            <a:off x="6616217" y="4322790"/>
            <a:ext cx="628437" cy="4713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46" name="Freeform 10">
            <a:extLst>
              <a:ext uri="{FF2B5EF4-FFF2-40B4-BE49-F238E27FC236}">
                <a16:creationId xmlns:a16="http://schemas.microsoft.com/office/drawing/2014/main" id="{683887D4-6CAF-46B3-8C4B-F963F80C8258}"/>
              </a:ext>
            </a:extLst>
          </p:cNvPr>
          <p:cNvSpPr>
            <a:spLocks/>
          </p:cNvSpPr>
          <p:nvPr/>
        </p:nvSpPr>
        <p:spPr bwMode="auto">
          <a:xfrm>
            <a:off x="5999828" y="4247822"/>
            <a:ext cx="1571094" cy="1507267"/>
          </a:xfrm>
          <a:custGeom>
            <a:avLst/>
            <a:gdLst>
              <a:gd name="T0" fmla="*/ 960 w 960"/>
              <a:gd name="T1" fmla="*/ 768 h 864"/>
              <a:gd name="T2" fmla="*/ 960 w 960"/>
              <a:gd name="T3" fmla="*/ 864 h 864"/>
              <a:gd name="T4" fmla="*/ 0 w 960"/>
              <a:gd name="T5" fmla="*/ 864 h 864"/>
              <a:gd name="T6" fmla="*/ 0 w 960"/>
              <a:gd name="T7" fmla="*/ 192 h 864"/>
              <a:gd name="T8" fmla="*/ 144 w 960"/>
              <a:gd name="T9" fmla="*/ 0 h 864"/>
            </a:gdLst>
            <a:ahLst/>
            <a:cxnLst>
              <a:cxn ang="0">
                <a:pos x="T0" y="T1"/>
              </a:cxn>
              <a:cxn ang="0">
                <a:pos x="T2" y="T3"/>
              </a:cxn>
              <a:cxn ang="0">
                <a:pos x="T4" y="T5"/>
              </a:cxn>
              <a:cxn ang="0">
                <a:pos x="T6" y="T7"/>
              </a:cxn>
              <a:cxn ang="0">
                <a:pos x="T8" y="T9"/>
              </a:cxn>
            </a:cxnLst>
            <a:rect l="0" t="0" r="r" b="b"/>
            <a:pathLst>
              <a:path w="960" h="864">
                <a:moveTo>
                  <a:pt x="960" y="768"/>
                </a:moveTo>
                <a:lnTo>
                  <a:pt x="960" y="864"/>
                </a:lnTo>
                <a:lnTo>
                  <a:pt x="0" y="864"/>
                </a:lnTo>
                <a:lnTo>
                  <a:pt x="0" y="192"/>
                </a:lnTo>
                <a:cubicBezTo>
                  <a:pt x="48" y="128"/>
                  <a:pt x="144" y="0"/>
                  <a:pt x="14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grpSp>
        <p:nvGrpSpPr>
          <p:cNvPr id="14352" name="Group 16">
            <a:extLst>
              <a:ext uri="{FF2B5EF4-FFF2-40B4-BE49-F238E27FC236}">
                <a16:creationId xmlns:a16="http://schemas.microsoft.com/office/drawing/2014/main" id="{A1B38ADE-AF07-4F29-8008-63E858E14A7A}"/>
              </a:ext>
            </a:extLst>
          </p:cNvPr>
          <p:cNvGrpSpPr>
            <a:grpSpLocks/>
          </p:cNvGrpSpPr>
          <p:nvPr/>
        </p:nvGrpSpPr>
        <p:grpSpPr bwMode="auto">
          <a:xfrm>
            <a:off x="2505190" y="944941"/>
            <a:ext cx="2104611" cy="1942592"/>
            <a:chOff x="646" y="851"/>
            <a:chExt cx="1344" cy="720"/>
          </a:xfrm>
        </p:grpSpPr>
        <p:sp>
          <p:nvSpPr>
            <p:cNvPr id="14348" name="Line 12">
              <a:extLst>
                <a:ext uri="{FF2B5EF4-FFF2-40B4-BE49-F238E27FC236}">
                  <a16:creationId xmlns:a16="http://schemas.microsoft.com/office/drawing/2014/main" id="{65EDC920-C8DE-4EAD-A761-40B8734A5F6D}"/>
                </a:ext>
              </a:extLst>
            </p:cNvPr>
            <p:cNvSpPr>
              <a:spLocks noChangeShapeType="1"/>
            </p:cNvSpPr>
            <p:nvPr/>
          </p:nvSpPr>
          <p:spPr bwMode="auto">
            <a:xfrm flipH="1">
              <a:off x="646" y="1571"/>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51" name="Line 15">
              <a:extLst>
                <a:ext uri="{FF2B5EF4-FFF2-40B4-BE49-F238E27FC236}">
                  <a16:creationId xmlns:a16="http://schemas.microsoft.com/office/drawing/2014/main" id="{CEB9DB5C-C233-4F20-8303-A0B29D7FF0EF}"/>
                </a:ext>
              </a:extLst>
            </p:cNvPr>
            <p:cNvSpPr>
              <a:spLocks noChangeShapeType="1"/>
            </p:cNvSpPr>
            <p:nvPr/>
          </p:nvSpPr>
          <p:spPr bwMode="auto">
            <a:xfrm flipV="1">
              <a:off x="646" y="851"/>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grpSp>
      <p:sp>
        <p:nvSpPr>
          <p:cNvPr id="14353" name="Line 17">
            <a:extLst>
              <a:ext uri="{FF2B5EF4-FFF2-40B4-BE49-F238E27FC236}">
                <a16:creationId xmlns:a16="http://schemas.microsoft.com/office/drawing/2014/main" id="{292DDA99-DD96-4DAA-A7E8-96721F8186A6}"/>
              </a:ext>
            </a:extLst>
          </p:cNvPr>
          <p:cNvSpPr>
            <a:spLocks noChangeShapeType="1"/>
          </p:cNvSpPr>
          <p:nvPr/>
        </p:nvSpPr>
        <p:spPr bwMode="auto">
          <a:xfrm flipH="1" flipV="1">
            <a:off x="4617986" y="1831955"/>
            <a:ext cx="3726437" cy="705356"/>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55" name="Line 19">
            <a:extLst>
              <a:ext uri="{FF2B5EF4-FFF2-40B4-BE49-F238E27FC236}">
                <a16:creationId xmlns:a16="http://schemas.microsoft.com/office/drawing/2014/main" id="{3EC86CE5-2BAE-4C24-B0F0-6FB965B59EAE}"/>
              </a:ext>
            </a:extLst>
          </p:cNvPr>
          <p:cNvSpPr>
            <a:spLocks noChangeShapeType="1"/>
          </p:cNvSpPr>
          <p:nvPr/>
        </p:nvSpPr>
        <p:spPr bwMode="auto">
          <a:xfrm flipH="1" flipV="1">
            <a:off x="2474095" y="1373720"/>
            <a:ext cx="2174983" cy="450053"/>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56" name="Text Box 20">
            <a:extLst>
              <a:ext uri="{FF2B5EF4-FFF2-40B4-BE49-F238E27FC236}">
                <a16:creationId xmlns:a16="http://schemas.microsoft.com/office/drawing/2014/main" id="{7137B1E4-E855-44AB-94DA-7211CB4877E3}"/>
              </a:ext>
            </a:extLst>
          </p:cNvPr>
          <p:cNvSpPr txBox="1">
            <a:spLocks noChangeArrowheads="1"/>
          </p:cNvSpPr>
          <p:nvPr/>
        </p:nvSpPr>
        <p:spPr bwMode="auto">
          <a:xfrm>
            <a:off x="1917668" y="1180604"/>
            <a:ext cx="582211"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6533</a:t>
            </a:r>
          </a:p>
        </p:txBody>
      </p:sp>
      <p:sp>
        <p:nvSpPr>
          <p:cNvPr id="14359" name="Text Box 23">
            <a:extLst>
              <a:ext uri="{FF2B5EF4-FFF2-40B4-BE49-F238E27FC236}">
                <a16:creationId xmlns:a16="http://schemas.microsoft.com/office/drawing/2014/main" id="{AB3FB099-826D-4EDE-8A04-66BEF7A61159}"/>
              </a:ext>
            </a:extLst>
          </p:cNvPr>
          <p:cNvSpPr txBox="1">
            <a:spLocks noChangeArrowheads="1"/>
          </p:cNvSpPr>
          <p:nvPr/>
        </p:nvSpPr>
        <p:spPr bwMode="auto">
          <a:xfrm>
            <a:off x="2357898" y="2987362"/>
            <a:ext cx="284052"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0</a:t>
            </a:r>
          </a:p>
        </p:txBody>
      </p:sp>
      <p:sp>
        <p:nvSpPr>
          <p:cNvPr id="14360" name="Text Box 24">
            <a:extLst>
              <a:ext uri="{FF2B5EF4-FFF2-40B4-BE49-F238E27FC236}">
                <a16:creationId xmlns:a16="http://schemas.microsoft.com/office/drawing/2014/main" id="{E9DB402A-293D-4057-A9BA-0019FA9BF640}"/>
              </a:ext>
            </a:extLst>
          </p:cNvPr>
          <p:cNvSpPr txBox="1">
            <a:spLocks noChangeArrowheads="1"/>
          </p:cNvSpPr>
          <p:nvPr/>
        </p:nvSpPr>
        <p:spPr bwMode="auto">
          <a:xfrm>
            <a:off x="3081256" y="3065917"/>
            <a:ext cx="813684" cy="32778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a:t>No data</a:t>
            </a:r>
          </a:p>
        </p:txBody>
      </p:sp>
      <p:sp>
        <p:nvSpPr>
          <p:cNvPr id="14361" name="AutoShape 25">
            <a:extLst>
              <a:ext uri="{FF2B5EF4-FFF2-40B4-BE49-F238E27FC236}">
                <a16:creationId xmlns:a16="http://schemas.microsoft.com/office/drawing/2014/main" id="{CA17140A-5716-4325-8502-C3B0B594209B}"/>
              </a:ext>
            </a:extLst>
          </p:cNvPr>
          <p:cNvSpPr>
            <a:spLocks/>
          </p:cNvSpPr>
          <p:nvPr/>
        </p:nvSpPr>
        <p:spPr bwMode="auto">
          <a:xfrm rot="16200000">
            <a:off x="3434751" y="2005428"/>
            <a:ext cx="157110" cy="1963866"/>
          </a:xfrm>
          <a:prstGeom prst="leftBrace">
            <a:avLst>
              <a:gd name="adj1" fmla="val 10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sp>
        <p:nvSpPr>
          <p:cNvPr id="14362" name="Text Box 26">
            <a:extLst>
              <a:ext uri="{FF2B5EF4-FFF2-40B4-BE49-F238E27FC236}">
                <a16:creationId xmlns:a16="http://schemas.microsoft.com/office/drawing/2014/main" id="{B3CB431C-EEA3-4F14-B791-9099EE0F91D0}"/>
              </a:ext>
            </a:extLst>
          </p:cNvPr>
          <p:cNvSpPr txBox="1">
            <a:spLocks noChangeArrowheads="1"/>
          </p:cNvSpPr>
          <p:nvPr/>
        </p:nvSpPr>
        <p:spPr bwMode="auto">
          <a:xfrm>
            <a:off x="1247470" y="5970520"/>
            <a:ext cx="3421706" cy="56323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530" dirty="0"/>
              <a:t>Do not interpret the intercept as the </a:t>
            </a:r>
          </a:p>
          <a:p>
            <a:pPr algn="l"/>
            <a:r>
              <a:rPr lang="en-US" altLang="en-US" sz="1530" dirty="0"/>
              <a:t>“Price of cars that have not been driven”</a:t>
            </a:r>
          </a:p>
        </p:txBody>
      </p:sp>
      <p:sp>
        <p:nvSpPr>
          <p:cNvPr id="14364" name="Freeform 28">
            <a:extLst>
              <a:ext uri="{FF2B5EF4-FFF2-40B4-BE49-F238E27FC236}">
                <a16:creationId xmlns:a16="http://schemas.microsoft.com/office/drawing/2014/main" id="{7448DA28-AB4C-4519-94B1-50E8FD09516A}"/>
              </a:ext>
            </a:extLst>
          </p:cNvPr>
          <p:cNvSpPr>
            <a:spLocks/>
          </p:cNvSpPr>
          <p:nvPr/>
        </p:nvSpPr>
        <p:spPr bwMode="auto">
          <a:xfrm>
            <a:off x="2060047" y="3458690"/>
            <a:ext cx="942656" cy="2513750"/>
          </a:xfrm>
          <a:custGeom>
            <a:avLst/>
            <a:gdLst>
              <a:gd name="T0" fmla="*/ 144 w 576"/>
              <a:gd name="T1" fmla="*/ 1200 h 1200"/>
              <a:gd name="T2" fmla="*/ 0 w 576"/>
              <a:gd name="T3" fmla="*/ 816 h 1200"/>
              <a:gd name="T4" fmla="*/ 576 w 576"/>
              <a:gd name="T5" fmla="*/ 0 h 1200"/>
            </a:gdLst>
            <a:ahLst/>
            <a:cxnLst>
              <a:cxn ang="0">
                <a:pos x="T0" y="T1"/>
              </a:cxn>
              <a:cxn ang="0">
                <a:pos x="T2" y="T3"/>
              </a:cxn>
              <a:cxn ang="0">
                <a:pos x="T4" y="T5"/>
              </a:cxn>
            </a:cxnLst>
            <a:rect l="0" t="0" r="r" b="b"/>
            <a:pathLst>
              <a:path w="576" h="1200">
                <a:moveTo>
                  <a:pt x="144" y="1200"/>
                </a:moveTo>
                <a:lnTo>
                  <a:pt x="0" y="816"/>
                </a:lnTo>
                <a:lnTo>
                  <a:pt x="57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30"/>
          </a:p>
        </p:txBody>
      </p:sp>
      <p:grpSp>
        <p:nvGrpSpPr>
          <p:cNvPr id="14556" name="Group 220">
            <a:extLst>
              <a:ext uri="{FF2B5EF4-FFF2-40B4-BE49-F238E27FC236}">
                <a16:creationId xmlns:a16="http://schemas.microsoft.com/office/drawing/2014/main" id="{1083F2CE-FEAA-4BF8-8DEA-005FBEB6806A}"/>
              </a:ext>
            </a:extLst>
          </p:cNvPr>
          <p:cNvGrpSpPr>
            <a:grpSpLocks/>
          </p:cNvGrpSpPr>
          <p:nvPr/>
        </p:nvGrpSpPr>
        <p:grpSpPr bwMode="auto">
          <a:xfrm flipH="1">
            <a:off x="1588720" y="4794119"/>
            <a:ext cx="977024" cy="1004845"/>
            <a:chOff x="3936" y="3360"/>
            <a:chExt cx="597" cy="614"/>
          </a:xfrm>
        </p:grpSpPr>
        <p:sp>
          <p:nvSpPr>
            <p:cNvPr id="14462" name="Freeform 126">
              <a:extLst>
                <a:ext uri="{FF2B5EF4-FFF2-40B4-BE49-F238E27FC236}">
                  <a16:creationId xmlns:a16="http://schemas.microsoft.com/office/drawing/2014/main" id="{075C96A0-4C4E-43BC-8B89-D863C480F339}"/>
                </a:ext>
              </a:extLst>
            </p:cNvPr>
            <p:cNvSpPr>
              <a:spLocks/>
            </p:cNvSpPr>
            <p:nvPr/>
          </p:nvSpPr>
          <p:spPr bwMode="auto">
            <a:xfrm>
              <a:off x="3936" y="3360"/>
              <a:ext cx="597" cy="614"/>
            </a:xfrm>
            <a:custGeom>
              <a:avLst/>
              <a:gdLst>
                <a:gd name="T0" fmla="*/ 684 w 1193"/>
                <a:gd name="T1" fmla="*/ 26 h 1228"/>
                <a:gd name="T2" fmla="*/ 757 w 1193"/>
                <a:gd name="T3" fmla="*/ 56 h 1228"/>
                <a:gd name="T4" fmla="*/ 803 w 1193"/>
                <a:gd name="T5" fmla="*/ 68 h 1228"/>
                <a:gd name="T6" fmla="*/ 869 w 1193"/>
                <a:gd name="T7" fmla="*/ 79 h 1228"/>
                <a:gd name="T8" fmla="*/ 933 w 1193"/>
                <a:gd name="T9" fmla="*/ 124 h 1228"/>
                <a:gd name="T10" fmla="*/ 1017 w 1193"/>
                <a:gd name="T11" fmla="*/ 131 h 1228"/>
                <a:gd name="T12" fmla="*/ 1041 w 1193"/>
                <a:gd name="T13" fmla="*/ 184 h 1228"/>
                <a:gd name="T14" fmla="*/ 1098 w 1193"/>
                <a:gd name="T15" fmla="*/ 252 h 1228"/>
                <a:gd name="T16" fmla="*/ 1119 w 1193"/>
                <a:gd name="T17" fmla="*/ 323 h 1228"/>
                <a:gd name="T18" fmla="*/ 1108 w 1193"/>
                <a:gd name="T19" fmla="*/ 349 h 1228"/>
                <a:gd name="T20" fmla="*/ 1130 w 1193"/>
                <a:gd name="T21" fmla="*/ 371 h 1228"/>
                <a:gd name="T22" fmla="*/ 1130 w 1193"/>
                <a:gd name="T23" fmla="*/ 430 h 1228"/>
                <a:gd name="T24" fmla="*/ 1141 w 1193"/>
                <a:gd name="T25" fmla="*/ 463 h 1228"/>
                <a:gd name="T26" fmla="*/ 1149 w 1193"/>
                <a:gd name="T27" fmla="*/ 487 h 1228"/>
                <a:gd name="T28" fmla="*/ 1138 w 1193"/>
                <a:gd name="T29" fmla="*/ 529 h 1228"/>
                <a:gd name="T30" fmla="*/ 1140 w 1193"/>
                <a:gd name="T31" fmla="*/ 551 h 1228"/>
                <a:gd name="T32" fmla="*/ 1177 w 1193"/>
                <a:gd name="T33" fmla="*/ 610 h 1228"/>
                <a:gd name="T34" fmla="*/ 1137 w 1193"/>
                <a:gd name="T35" fmla="*/ 731 h 1228"/>
                <a:gd name="T36" fmla="*/ 1149 w 1193"/>
                <a:gd name="T37" fmla="*/ 766 h 1228"/>
                <a:gd name="T38" fmla="*/ 1141 w 1193"/>
                <a:gd name="T39" fmla="*/ 811 h 1228"/>
                <a:gd name="T40" fmla="*/ 1168 w 1193"/>
                <a:gd name="T41" fmla="*/ 841 h 1228"/>
                <a:gd name="T42" fmla="*/ 1143 w 1193"/>
                <a:gd name="T43" fmla="*/ 863 h 1228"/>
                <a:gd name="T44" fmla="*/ 1192 w 1193"/>
                <a:gd name="T45" fmla="*/ 878 h 1228"/>
                <a:gd name="T46" fmla="*/ 1164 w 1193"/>
                <a:gd name="T47" fmla="*/ 928 h 1228"/>
                <a:gd name="T48" fmla="*/ 1151 w 1193"/>
                <a:gd name="T49" fmla="*/ 969 h 1228"/>
                <a:gd name="T50" fmla="*/ 1064 w 1193"/>
                <a:gd name="T51" fmla="*/ 963 h 1228"/>
                <a:gd name="T52" fmla="*/ 1043 w 1193"/>
                <a:gd name="T53" fmla="*/ 952 h 1228"/>
                <a:gd name="T54" fmla="*/ 994 w 1193"/>
                <a:gd name="T55" fmla="*/ 1035 h 1228"/>
                <a:gd name="T56" fmla="*/ 914 w 1193"/>
                <a:gd name="T57" fmla="*/ 1084 h 1228"/>
                <a:gd name="T58" fmla="*/ 799 w 1193"/>
                <a:gd name="T59" fmla="*/ 1138 h 1228"/>
                <a:gd name="T60" fmla="*/ 721 w 1193"/>
                <a:gd name="T61" fmla="*/ 1206 h 1228"/>
                <a:gd name="T62" fmla="*/ 609 w 1193"/>
                <a:gd name="T63" fmla="*/ 1227 h 1228"/>
                <a:gd name="T64" fmla="*/ 513 w 1193"/>
                <a:gd name="T65" fmla="*/ 1157 h 1228"/>
                <a:gd name="T66" fmla="*/ 464 w 1193"/>
                <a:gd name="T67" fmla="*/ 1115 h 1228"/>
                <a:gd name="T68" fmla="*/ 327 w 1193"/>
                <a:gd name="T69" fmla="*/ 1100 h 1228"/>
                <a:gd name="T70" fmla="*/ 246 w 1193"/>
                <a:gd name="T71" fmla="*/ 1055 h 1228"/>
                <a:gd name="T72" fmla="*/ 220 w 1193"/>
                <a:gd name="T73" fmla="*/ 960 h 1228"/>
                <a:gd name="T74" fmla="*/ 174 w 1193"/>
                <a:gd name="T75" fmla="*/ 996 h 1228"/>
                <a:gd name="T76" fmla="*/ 174 w 1193"/>
                <a:gd name="T77" fmla="*/ 959 h 1228"/>
                <a:gd name="T78" fmla="*/ 173 w 1193"/>
                <a:gd name="T79" fmla="*/ 912 h 1228"/>
                <a:gd name="T80" fmla="*/ 124 w 1193"/>
                <a:gd name="T81" fmla="*/ 983 h 1228"/>
                <a:gd name="T82" fmla="*/ 112 w 1193"/>
                <a:gd name="T83" fmla="*/ 929 h 1228"/>
                <a:gd name="T84" fmla="*/ 88 w 1193"/>
                <a:gd name="T85" fmla="*/ 900 h 1228"/>
                <a:gd name="T86" fmla="*/ 54 w 1193"/>
                <a:gd name="T87" fmla="*/ 908 h 1228"/>
                <a:gd name="T88" fmla="*/ 77 w 1193"/>
                <a:gd name="T89" fmla="*/ 817 h 1228"/>
                <a:gd name="T90" fmla="*/ 51 w 1193"/>
                <a:gd name="T91" fmla="*/ 742 h 1228"/>
                <a:gd name="T92" fmla="*/ 28 w 1193"/>
                <a:gd name="T93" fmla="*/ 687 h 1228"/>
                <a:gd name="T94" fmla="*/ 23 w 1193"/>
                <a:gd name="T95" fmla="*/ 613 h 1228"/>
                <a:gd name="T96" fmla="*/ 3 w 1193"/>
                <a:gd name="T97" fmla="*/ 591 h 1228"/>
                <a:gd name="T98" fmla="*/ 51 w 1193"/>
                <a:gd name="T99" fmla="*/ 525 h 1228"/>
                <a:gd name="T100" fmla="*/ 12 w 1193"/>
                <a:gd name="T101" fmla="*/ 546 h 1228"/>
                <a:gd name="T102" fmla="*/ 66 w 1193"/>
                <a:gd name="T103" fmla="*/ 455 h 1228"/>
                <a:gd name="T104" fmla="*/ 94 w 1193"/>
                <a:gd name="T105" fmla="*/ 412 h 1228"/>
                <a:gd name="T106" fmla="*/ 142 w 1193"/>
                <a:gd name="T107" fmla="*/ 358 h 1228"/>
                <a:gd name="T108" fmla="*/ 152 w 1193"/>
                <a:gd name="T109" fmla="*/ 301 h 1228"/>
                <a:gd name="T110" fmla="*/ 191 w 1193"/>
                <a:gd name="T111" fmla="*/ 255 h 1228"/>
                <a:gd name="T112" fmla="*/ 233 w 1193"/>
                <a:gd name="T113" fmla="*/ 227 h 1228"/>
                <a:gd name="T114" fmla="*/ 249 w 1193"/>
                <a:gd name="T115" fmla="*/ 149 h 1228"/>
                <a:gd name="T116" fmla="*/ 402 w 1193"/>
                <a:gd name="T117" fmla="*/ 95 h 1228"/>
                <a:gd name="T118" fmla="*/ 457 w 1193"/>
                <a:gd name="T119" fmla="*/ 72 h 1228"/>
                <a:gd name="T120" fmla="*/ 529 w 1193"/>
                <a:gd name="T121" fmla="*/ 49 h 1228"/>
                <a:gd name="T122" fmla="*/ 576 w 1193"/>
                <a:gd name="T123" fmla="*/ 26 h 1228"/>
                <a:gd name="T124" fmla="*/ 609 w 1193"/>
                <a:gd name="T125" fmla="*/ 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3" h="1228">
                  <a:moveTo>
                    <a:pt x="641" y="10"/>
                  </a:moveTo>
                  <a:lnTo>
                    <a:pt x="643" y="12"/>
                  </a:lnTo>
                  <a:lnTo>
                    <a:pt x="647" y="14"/>
                  </a:lnTo>
                  <a:lnTo>
                    <a:pt x="650" y="16"/>
                  </a:lnTo>
                  <a:lnTo>
                    <a:pt x="654" y="17"/>
                  </a:lnTo>
                  <a:lnTo>
                    <a:pt x="658" y="18"/>
                  </a:lnTo>
                  <a:lnTo>
                    <a:pt x="661" y="19"/>
                  </a:lnTo>
                  <a:lnTo>
                    <a:pt x="663" y="21"/>
                  </a:lnTo>
                  <a:lnTo>
                    <a:pt x="666" y="24"/>
                  </a:lnTo>
                  <a:lnTo>
                    <a:pt x="668" y="26"/>
                  </a:lnTo>
                  <a:lnTo>
                    <a:pt x="670" y="27"/>
                  </a:lnTo>
                  <a:lnTo>
                    <a:pt x="673" y="28"/>
                  </a:lnTo>
                  <a:lnTo>
                    <a:pt x="676" y="28"/>
                  </a:lnTo>
                  <a:lnTo>
                    <a:pt x="680" y="27"/>
                  </a:lnTo>
                  <a:lnTo>
                    <a:pt x="684" y="26"/>
                  </a:lnTo>
                  <a:lnTo>
                    <a:pt x="689" y="22"/>
                  </a:lnTo>
                  <a:lnTo>
                    <a:pt x="693" y="20"/>
                  </a:lnTo>
                  <a:lnTo>
                    <a:pt x="698" y="18"/>
                  </a:lnTo>
                  <a:lnTo>
                    <a:pt x="702" y="17"/>
                  </a:lnTo>
                  <a:lnTo>
                    <a:pt x="707" y="19"/>
                  </a:lnTo>
                  <a:lnTo>
                    <a:pt x="710" y="21"/>
                  </a:lnTo>
                  <a:lnTo>
                    <a:pt x="713" y="24"/>
                  </a:lnTo>
                  <a:lnTo>
                    <a:pt x="718" y="27"/>
                  </a:lnTo>
                  <a:lnTo>
                    <a:pt x="723" y="33"/>
                  </a:lnTo>
                  <a:lnTo>
                    <a:pt x="730" y="40"/>
                  </a:lnTo>
                  <a:lnTo>
                    <a:pt x="737" y="47"/>
                  </a:lnTo>
                  <a:lnTo>
                    <a:pt x="744" y="51"/>
                  </a:lnTo>
                  <a:lnTo>
                    <a:pt x="748" y="53"/>
                  </a:lnTo>
                  <a:lnTo>
                    <a:pt x="752" y="54"/>
                  </a:lnTo>
                  <a:lnTo>
                    <a:pt x="757" y="56"/>
                  </a:lnTo>
                  <a:lnTo>
                    <a:pt x="761" y="56"/>
                  </a:lnTo>
                  <a:lnTo>
                    <a:pt x="763" y="57"/>
                  </a:lnTo>
                  <a:lnTo>
                    <a:pt x="767" y="58"/>
                  </a:lnTo>
                  <a:lnTo>
                    <a:pt x="769" y="58"/>
                  </a:lnTo>
                  <a:lnTo>
                    <a:pt x="772" y="58"/>
                  </a:lnTo>
                  <a:lnTo>
                    <a:pt x="779" y="57"/>
                  </a:lnTo>
                  <a:lnTo>
                    <a:pt x="786" y="57"/>
                  </a:lnTo>
                  <a:lnTo>
                    <a:pt x="789" y="57"/>
                  </a:lnTo>
                  <a:lnTo>
                    <a:pt x="791" y="57"/>
                  </a:lnTo>
                  <a:lnTo>
                    <a:pt x="793" y="57"/>
                  </a:lnTo>
                  <a:lnTo>
                    <a:pt x="797" y="59"/>
                  </a:lnTo>
                  <a:lnTo>
                    <a:pt x="799" y="60"/>
                  </a:lnTo>
                  <a:lnTo>
                    <a:pt x="801" y="62"/>
                  </a:lnTo>
                  <a:lnTo>
                    <a:pt x="802" y="64"/>
                  </a:lnTo>
                  <a:lnTo>
                    <a:pt x="803" y="68"/>
                  </a:lnTo>
                  <a:lnTo>
                    <a:pt x="807" y="70"/>
                  </a:lnTo>
                  <a:lnTo>
                    <a:pt x="810" y="72"/>
                  </a:lnTo>
                  <a:lnTo>
                    <a:pt x="813" y="73"/>
                  </a:lnTo>
                  <a:lnTo>
                    <a:pt x="817" y="74"/>
                  </a:lnTo>
                  <a:lnTo>
                    <a:pt x="820" y="76"/>
                  </a:lnTo>
                  <a:lnTo>
                    <a:pt x="823" y="76"/>
                  </a:lnTo>
                  <a:lnTo>
                    <a:pt x="827" y="74"/>
                  </a:lnTo>
                  <a:lnTo>
                    <a:pt x="830" y="72"/>
                  </a:lnTo>
                  <a:lnTo>
                    <a:pt x="837" y="73"/>
                  </a:lnTo>
                  <a:lnTo>
                    <a:pt x="844" y="74"/>
                  </a:lnTo>
                  <a:lnTo>
                    <a:pt x="852" y="74"/>
                  </a:lnTo>
                  <a:lnTo>
                    <a:pt x="859" y="76"/>
                  </a:lnTo>
                  <a:lnTo>
                    <a:pt x="862" y="77"/>
                  </a:lnTo>
                  <a:lnTo>
                    <a:pt x="867" y="78"/>
                  </a:lnTo>
                  <a:lnTo>
                    <a:pt x="869" y="79"/>
                  </a:lnTo>
                  <a:lnTo>
                    <a:pt x="872" y="81"/>
                  </a:lnTo>
                  <a:lnTo>
                    <a:pt x="874" y="82"/>
                  </a:lnTo>
                  <a:lnTo>
                    <a:pt x="878" y="84"/>
                  </a:lnTo>
                  <a:lnTo>
                    <a:pt x="879" y="88"/>
                  </a:lnTo>
                  <a:lnTo>
                    <a:pt x="881" y="91"/>
                  </a:lnTo>
                  <a:lnTo>
                    <a:pt x="886" y="95"/>
                  </a:lnTo>
                  <a:lnTo>
                    <a:pt x="890" y="100"/>
                  </a:lnTo>
                  <a:lnTo>
                    <a:pt x="894" y="105"/>
                  </a:lnTo>
                  <a:lnTo>
                    <a:pt x="900" y="110"/>
                  </a:lnTo>
                  <a:lnTo>
                    <a:pt x="904" y="114"/>
                  </a:lnTo>
                  <a:lnTo>
                    <a:pt x="909" y="119"/>
                  </a:lnTo>
                  <a:lnTo>
                    <a:pt x="914" y="122"/>
                  </a:lnTo>
                  <a:lnTo>
                    <a:pt x="919" y="125"/>
                  </a:lnTo>
                  <a:lnTo>
                    <a:pt x="926" y="124"/>
                  </a:lnTo>
                  <a:lnTo>
                    <a:pt x="933" y="124"/>
                  </a:lnTo>
                  <a:lnTo>
                    <a:pt x="939" y="123"/>
                  </a:lnTo>
                  <a:lnTo>
                    <a:pt x="947" y="123"/>
                  </a:lnTo>
                  <a:lnTo>
                    <a:pt x="953" y="122"/>
                  </a:lnTo>
                  <a:lnTo>
                    <a:pt x="960" y="121"/>
                  </a:lnTo>
                  <a:lnTo>
                    <a:pt x="968" y="120"/>
                  </a:lnTo>
                  <a:lnTo>
                    <a:pt x="973" y="119"/>
                  </a:lnTo>
                  <a:lnTo>
                    <a:pt x="979" y="119"/>
                  </a:lnTo>
                  <a:lnTo>
                    <a:pt x="983" y="120"/>
                  </a:lnTo>
                  <a:lnTo>
                    <a:pt x="988" y="122"/>
                  </a:lnTo>
                  <a:lnTo>
                    <a:pt x="992" y="123"/>
                  </a:lnTo>
                  <a:lnTo>
                    <a:pt x="997" y="124"/>
                  </a:lnTo>
                  <a:lnTo>
                    <a:pt x="1002" y="127"/>
                  </a:lnTo>
                  <a:lnTo>
                    <a:pt x="1007" y="128"/>
                  </a:lnTo>
                  <a:lnTo>
                    <a:pt x="1012" y="128"/>
                  </a:lnTo>
                  <a:lnTo>
                    <a:pt x="1017" y="131"/>
                  </a:lnTo>
                  <a:lnTo>
                    <a:pt x="1021" y="133"/>
                  </a:lnTo>
                  <a:lnTo>
                    <a:pt x="1027" y="135"/>
                  </a:lnTo>
                  <a:lnTo>
                    <a:pt x="1032" y="138"/>
                  </a:lnTo>
                  <a:lnTo>
                    <a:pt x="1038" y="140"/>
                  </a:lnTo>
                  <a:lnTo>
                    <a:pt x="1042" y="142"/>
                  </a:lnTo>
                  <a:lnTo>
                    <a:pt x="1048" y="144"/>
                  </a:lnTo>
                  <a:lnTo>
                    <a:pt x="1052" y="148"/>
                  </a:lnTo>
                  <a:lnTo>
                    <a:pt x="1053" y="153"/>
                  </a:lnTo>
                  <a:lnTo>
                    <a:pt x="1053" y="158"/>
                  </a:lnTo>
                  <a:lnTo>
                    <a:pt x="1052" y="162"/>
                  </a:lnTo>
                  <a:lnTo>
                    <a:pt x="1050" y="167"/>
                  </a:lnTo>
                  <a:lnTo>
                    <a:pt x="1048" y="171"/>
                  </a:lnTo>
                  <a:lnTo>
                    <a:pt x="1046" y="175"/>
                  </a:lnTo>
                  <a:lnTo>
                    <a:pt x="1043" y="180"/>
                  </a:lnTo>
                  <a:lnTo>
                    <a:pt x="1041" y="184"/>
                  </a:lnTo>
                  <a:lnTo>
                    <a:pt x="1047" y="190"/>
                  </a:lnTo>
                  <a:lnTo>
                    <a:pt x="1052" y="195"/>
                  </a:lnTo>
                  <a:lnTo>
                    <a:pt x="1058" y="201"/>
                  </a:lnTo>
                  <a:lnTo>
                    <a:pt x="1064" y="205"/>
                  </a:lnTo>
                  <a:lnTo>
                    <a:pt x="1071" y="210"/>
                  </a:lnTo>
                  <a:lnTo>
                    <a:pt x="1077" y="213"/>
                  </a:lnTo>
                  <a:lnTo>
                    <a:pt x="1084" y="215"/>
                  </a:lnTo>
                  <a:lnTo>
                    <a:pt x="1091" y="219"/>
                  </a:lnTo>
                  <a:lnTo>
                    <a:pt x="1093" y="223"/>
                  </a:lnTo>
                  <a:lnTo>
                    <a:pt x="1096" y="227"/>
                  </a:lnTo>
                  <a:lnTo>
                    <a:pt x="1097" y="232"/>
                  </a:lnTo>
                  <a:lnTo>
                    <a:pt x="1098" y="236"/>
                  </a:lnTo>
                  <a:lnTo>
                    <a:pt x="1098" y="242"/>
                  </a:lnTo>
                  <a:lnTo>
                    <a:pt x="1098" y="246"/>
                  </a:lnTo>
                  <a:lnTo>
                    <a:pt x="1098" y="252"/>
                  </a:lnTo>
                  <a:lnTo>
                    <a:pt x="1098" y="258"/>
                  </a:lnTo>
                  <a:lnTo>
                    <a:pt x="1096" y="262"/>
                  </a:lnTo>
                  <a:lnTo>
                    <a:pt x="1093" y="268"/>
                  </a:lnTo>
                  <a:lnTo>
                    <a:pt x="1090" y="272"/>
                  </a:lnTo>
                  <a:lnTo>
                    <a:pt x="1088" y="276"/>
                  </a:lnTo>
                  <a:lnTo>
                    <a:pt x="1086" y="281"/>
                  </a:lnTo>
                  <a:lnTo>
                    <a:pt x="1082" y="285"/>
                  </a:lnTo>
                  <a:lnTo>
                    <a:pt x="1079" y="291"/>
                  </a:lnTo>
                  <a:lnTo>
                    <a:pt x="1076" y="295"/>
                  </a:lnTo>
                  <a:lnTo>
                    <a:pt x="1083" y="298"/>
                  </a:lnTo>
                  <a:lnTo>
                    <a:pt x="1090" y="302"/>
                  </a:lnTo>
                  <a:lnTo>
                    <a:pt x="1098" y="306"/>
                  </a:lnTo>
                  <a:lnTo>
                    <a:pt x="1106" y="311"/>
                  </a:lnTo>
                  <a:lnTo>
                    <a:pt x="1112" y="316"/>
                  </a:lnTo>
                  <a:lnTo>
                    <a:pt x="1119" y="323"/>
                  </a:lnTo>
                  <a:lnTo>
                    <a:pt x="1124" y="329"/>
                  </a:lnTo>
                  <a:lnTo>
                    <a:pt x="1131" y="335"/>
                  </a:lnTo>
                  <a:lnTo>
                    <a:pt x="1131" y="338"/>
                  </a:lnTo>
                  <a:lnTo>
                    <a:pt x="1131" y="339"/>
                  </a:lnTo>
                  <a:lnTo>
                    <a:pt x="1130" y="340"/>
                  </a:lnTo>
                  <a:lnTo>
                    <a:pt x="1129" y="341"/>
                  </a:lnTo>
                  <a:lnTo>
                    <a:pt x="1128" y="342"/>
                  </a:lnTo>
                  <a:lnTo>
                    <a:pt x="1127" y="342"/>
                  </a:lnTo>
                  <a:lnTo>
                    <a:pt x="1126" y="343"/>
                  </a:lnTo>
                  <a:lnTo>
                    <a:pt x="1124" y="345"/>
                  </a:lnTo>
                  <a:lnTo>
                    <a:pt x="1121" y="344"/>
                  </a:lnTo>
                  <a:lnTo>
                    <a:pt x="1118" y="345"/>
                  </a:lnTo>
                  <a:lnTo>
                    <a:pt x="1114" y="345"/>
                  </a:lnTo>
                  <a:lnTo>
                    <a:pt x="1111" y="348"/>
                  </a:lnTo>
                  <a:lnTo>
                    <a:pt x="1108" y="349"/>
                  </a:lnTo>
                  <a:lnTo>
                    <a:pt x="1106" y="351"/>
                  </a:lnTo>
                  <a:lnTo>
                    <a:pt x="1102" y="352"/>
                  </a:lnTo>
                  <a:lnTo>
                    <a:pt x="1099" y="353"/>
                  </a:lnTo>
                  <a:lnTo>
                    <a:pt x="1102" y="355"/>
                  </a:lnTo>
                  <a:lnTo>
                    <a:pt x="1107" y="356"/>
                  </a:lnTo>
                  <a:lnTo>
                    <a:pt x="1110" y="358"/>
                  </a:lnTo>
                  <a:lnTo>
                    <a:pt x="1113" y="359"/>
                  </a:lnTo>
                  <a:lnTo>
                    <a:pt x="1118" y="360"/>
                  </a:lnTo>
                  <a:lnTo>
                    <a:pt x="1121" y="360"/>
                  </a:lnTo>
                  <a:lnTo>
                    <a:pt x="1126" y="361"/>
                  </a:lnTo>
                  <a:lnTo>
                    <a:pt x="1130" y="361"/>
                  </a:lnTo>
                  <a:lnTo>
                    <a:pt x="1130" y="363"/>
                  </a:lnTo>
                  <a:lnTo>
                    <a:pt x="1131" y="365"/>
                  </a:lnTo>
                  <a:lnTo>
                    <a:pt x="1131" y="369"/>
                  </a:lnTo>
                  <a:lnTo>
                    <a:pt x="1130" y="371"/>
                  </a:lnTo>
                  <a:lnTo>
                    <a:pt x="1129" y="374"/>
                  </a:lnTo>
                  <a:lnTo>
                    <a:pt x="1127" y="380"/>
                  </a:lnTo>
                  <a:lnTo>
                    <a:pt x="1124" y="383"/>
                  </a:lnTo>
                  <a:lnTo>
                    <a:pt x="1122" y="388"/>
                  </a:lnTo>
                  <a:lnTo>
                    <a:pt x="1120" y="392"/>
                  </a:lnTo>
                  <a:lnTo>
                    <a:pt x="1120" y="396"/>
                  </a:lnTo>
                  <a:lnTo>
                    <a:pt x="1117" y="401"/>
                  </a:lnTo>
                  <a:lnTo>
                    <a:pt x="1116" y="405"/>
                  </a:lnTo>
                  <a:lnTo>
                    <a:pt x="1114" y="409"/>
                  </a:lnTo>
                  <a:lnTo>
                    <a:pt x="1116" y="412"/>
                  </a:lnTo>
                  <a:lnTo>
                    <a:pt x="1117" y="415"/>
                  </a:lnTo>
                  <a:lnTo>
                    <a:pt x="1118" y="419"/>
                  </a:lnTo>
                  <a:lnTo>
                    <a:pt x="1120" y="422"/>
                  </a:lnTo>
                  <a:lnTo>
                    <a:pt x="1123" y="424"/>
                  </a:lnTo>
                  <a:lnTo>
                    <a:pt x="1130" y="430"/>
                  </a:lnTo>
                  <a:lnTo>
                    <a:pt x="1137" y="435"/>
                  </a:lnTo>
                  <a:lnTo>
                    <a:pt x="1140" y="439"/>
                  </a:lnTo>
                  <a:lnTo>
                    <a:pt x="1142" y="441"/>
                  </a:lnTo>
                  <a:lnTo>
                    <a:pt x="1146" y="444"/>
                  </a:lnTo>
                  <a:lnTo>
                    <a:pt x="1147" y="447"/>
                  </a:lnTo>
                  <a:lnTo>
                    <a:pt x="1147" y="450"/>
                  </a:lnTo>
                  <a:lnTo>
                    <a:pt x="1147" y="452"/>
                  </a:lnTo>
                  <a:lnTo>
                    <a:pt x="1148" y="454"/>
                  </a:lnTo>
                  <a:lnTo>
                    <a:pt x="1149" y="456"/>
                  </a:lnTo>
                  <a:lnTo>
                    <a:pt x="1149" y="459"/>
                  </a:lnTo>
                  <a:lnTo>
                    <a:pt x="1149" y="461"/>
                  </a:lnTo>
                  <a:lnTo>
                    <a:pt x="1147" y="462"/>
                  </a:lnTo>
                  <a:lnTo>
                    <a:pt x="1144" y="463"/>
                  </a:lnTo>
                  <a:lnTo>
                    <a:pt x="1142" y="463"/>
                  </a:lnTo>
                  <a:lnTo>
                    <a:pt x="1141" y="463"/>
                  </a:lnTo>
                  <a:lnTo>
                    <a:pt x="1139" y="463"/>
                  </a:lnTo>
                  <a:lnTo>
                    <a:pt x="1138" y="464"/>
                  </a:lnTo>
                  <a:lnTo>
                    <a:pt x="1136" y="465"/>
                  </a:lnTo>
                  <a:lnTo>
                    <a:pt x="1134" y="465"/>
                  </a:lnTo>
                  <a:lnTo>
                    <a:pt x="1132" y="466"/>
                  </a:lnTo>
                  <a:lnTo>
                    <a:pt x="1131" y="466"/>
                  </a:lnTo>
                  <a:lnTo>
                    <a:pt x="1132" y="469"/>
                  </a:lnTo>
                  <a:lnTo>
                    <a:pt x="1134" y="472"/>
                  </a:lnTo>
                  <a:lnTo>
                    <a:pt x="1137" y="474"/>
                  </a:lnTo>
                  <a:lnTo>
                    <a:pt x="1139" y="476"/>
                  </a:lnTo>
                  <a:lnTo>
                    <a:pt x="1141" y="480"/>
                  </a:lnTo>
                  <a:lnTo>
                    <a:pt x="1143" y="482"/>
                  </a:lnTo>
                  <a:lnTo>
                    <a:pt x="1146" y="484"/>
                  </a:lnTo>
                  <a:lnTo>
                    <a:pt x="1149" y="486"/>
                  </a:lnTo>
                  <a:lnTo>
                    <a:pt x="1149" y="487"/>
                  </a:lnTo>
                  <a:lnTo>
                    <a:pt x="1149" y="490"/>
                  </a:lnTo>
                  <a:lnTo>
                    <a:pt x="1148" y="492"/>
                  </a:lnTo>
                  <a:lnTo>
                    <a:pt x="1147" y="493"/>
                  </a:lnTo>
                  <a:lnTo>
                    <a:pt x="1144" y="497"/>
                  </a:lnTo>
                  <a:lnTo>
                    <a:pt x="1141" y="501"/>
                  </a:lnTo>
                  <a:lnTo>
                    <a:pt x="1138" y="503"/>
                  </a:lnTo>
                  <a:lnTo>
                    <a:pt x="1134" y="507"/>
                  </a:lnTo>
                  <a:lnTo>
                    <a:pt x="1131" y="510"/>
                  </a:lnTo>
                  <a:lnTo>
                    <a:pt x="1129" y="513"/>
                  </a:lnTo>
                  <a:lnTo>
                    <a:pt x="1129" y="515"/>
                  </a:lnTo>
                  <a:lnTo>
                    <a:pt x="1130" y="520"/>
                  </a:lnTo>
                  <a:lnTo>
                    <a:pt x="1131" y="522"/>
                  </a:lnTo>
                  <a:lnTo>
                    <a:pt x="1132" y="524"/>
                  </a:lnTo>
                  <a:lnTo>
                    <a:pt x="1134" y="526"/>
                  </a:lnTo>
                  <a:lnTo>
                    <a:pt x="1138" y="529"/>
                  </a:lnTo>
                  <a:lnTo>
                    <a:pt x="1140" y="531"/>
                  </a:lnTo>
                  <a:lnTo>
                    <a:pt x="1142" y="533"/>
                  </a:lnTo>
                  <a:lnTo>
                    <a:pt x="1143" y="533"/>
                  </a:lnTo>
                  <a:lnTo>
                    <a:pt x="1146" y="533"/>
                  </a:lnTo>
                  <a:lnTo>
                    <a:pt x="1146" y="534"/>
                  </a:lnTo>
                  <a:lnTo>
                    <a:pt x="1147" y="535"/>
                  </a:lnTo>
                  <a:lnTo>
                    <a:pt x="1148" y="536"/>
                  </a:lnTo>
                  <a:lnTo>
                    <a:pt x="1149" y="537"/>
                  </a:lnTo>
                  <a:lnTo>
                    <a:pt x="1149" y="539"/>
                  </a:lnTo>
                  <a:lnTo>
                    <a:pt x="1150" y="541"/>
                  </a:lnTo>
                  <a:lnTo>
                    <a:pt x="1148" y="543"/>
                  </a:lnTo>
                  <a:lnTo>
                    <a:pt x="1147" y="545"/>
                  </a:lnTo>
                  <a:lnTo>
                    <a:pt x="1144" y="547"/>
                  </a:lnTo>
                  <a:lnTo>
                    <a:pt x="1142" y="548"/>
                  </a:lnTo>
                  <a:lnTo>
                    <a:pt x="1140" y="551"/>
                  </a:lnTo>
                  <a:lnTo>
                    <a:pt x="1139" y="553"/>
                  </a:lnTo>
                  <a:lnTo>
                    <a:pt x="1136" y="555"/>
                  </a:lnTo>
                  <a:lnTo>
                    <a:pt x="1134" y="557"/>
                  </a:lnTo>
                  <a:lnTo>
                    <a:pt x="1141" y="560"/>
                  </a:lnTo>
                  <a:lnTo>
                    <a:pt x="1147" y="564"/>
                  </a:lnTo>
                  <a:lnTo>
                    <a:pt x="1152" y="567"/>
                  </a:lnTo>
                  <a:lnTo>
                    <a:pt x="1158" y="572"/>
                  </a:lnTo>
                  <a:lnTo>
                    <a:pt x="1163" y="577"/>
                  </a:lnTo>
                  <a:lnTo>
                    <a:pt x="1168" y="582"/>
                  </a:lnTo>
                  <a:lnTo>
                    <a:pt x="1170" y="585"/>
                  </a:lnTo>
                  <a:lnTo>
                    <a:pt x="1172" y="588"/>
                  </a:lnTo>
                  <a:lnTo>
                    <a:pt x="1173" y="592"/>
                  </a:lnTo>
                  <a:lnTo>
                    <a:pt x="1174" y="594"/>
                  </a:lnTo>
                  <a:lnTo>
                    <a:pt x="1176" y="602"/>
                  </a:lnTo>
                  <a:lnTo>
                    <a:pt x="1177" y="610"/>
                  </a:lnTo>
                  <a:lnTo>
                    <a:pt x="1178" y="617"/>
                  </a:lnTo>
                  <a:lnTo>
                    <a:pt x="1177" y="624"/>
                  </a:lnTo>
                  <a:lnTo>
                    <a:pt x="1177" y="632"/>
                  </a:lnTo>
                  <a:lnTo>
                    <a:pt x="1176" y="640"/>
                  </a:lnTo>
                  <a:lnTo>
                    <a:pt x="1173" y="646"/>
                  </a:lnTo>
                  <a:lnTo>
                    <a:pt x="1172" y="654"/>
                  </a:lnTo>
                  <a:lnTo>
                    <a:pt x="1169" y="661"/>
                  </a:lnTo>
                  <a:lnTo>
                    <a:pt x="1167" y="668"/>
                  </a:lnTo>
                  <a:lnTo>
                    <a:pt x="1163" y="675"/>
                  </a:lnTo>
                  <a:lnTo>
                    <a:pt x="1160" y="682"/>
                  </a:lnTo>
                  <a:lnTo>
                    <a:pt x="1153" y="695"/>
                  </a:lnTo>
                  <a:lnTo>
                    <a:pt x="1146" y="707"/>
                  </a:lnTo>
                  <a:lnTo>
                    <a:pt x="1143" y="715"/>
                  </a:lnTo>
                  <a:lnTo>
                    <a:pt x="1140" y="723"/>
                  </a:lnTo>
                  <a:lnTo>
                    <a:pt x="1137" y="731"/>
                  </a:lnTo>
                  <a:lnTo>
                    <a:pt x="1132" y="738"/>
                  </a:lnTo>
                  <a:lnTo>
                    <a:pt x="1129" y="745"/>
                  </a:lnTo>
                  <a:lnTo>
                    <a:pt x="1127" y="753"/>
                  </a:lnTo>
                  <a:lnTo>
                    <a:pt x="1124" y="757"/>
                  </a:lnTo>
                  <a:lnTo>
                    <a:pt x="1124" y="762"/>
                  </a:lnTo>
                  <a:lnTo>
                    <a:pt x="1123" y="765"/>
                  </a:lnTo>
                  <a:lnTo>
                    <a:pt x="1123" y="771"/>
                  </a:lnTo>
                  <a:lnTo>
                    <a:pt x="1126" y="771"/>
                  </a:lnTo>
                  <a:lnTo>
                    <a:pt x="1128" y="772"/>
                  </a:lnTo>
                  <a:lnTo>
                    <a:pt x="1130" y="772"/>
                  </a:lnTo>
                  <a:lnTo>
                    <a:pt x="1132" y="771"/>
                  </a:lnTo>
                  <a:lnTo>
                    <a:pt x="1137" y="769"/>
                  </a:lnTo>
                  <a:lnTo>
                    <a:pt x="1141" y="767"/>
                  </a:lnTo>
                  <a:lnTo>
                    <a:pt x="1146" y="766"/>
                  </a:lnTo>
                  <a:lnTo>
                    <a:pt x="1149" y="766"/>
                  </a:lnTo>
                  <a:lnTo>
                    <a:pt x="1151" y="767"/>
                  </a:lnTo>
                  <a:lnTo>
                    <a:pt x="1152" y="768"/>
                  </a:lnTo>
                  <a:lnTo>
                    <a:pt x="1154" y="771"/>
                  </a:lnTo>
                  <a:lnTo>
                    <a:pt x="1156" y="773"/>
                  </a:lnTo>
                  <a:lnTo>
                    <a:pt x="1153" y="776"/>
                  </a:lnTo>
                  <a:lnTo>
                    <a:pt x="1151" y="781"/>
                  </a:lnTo>
                  <a:lnTo>
                    <a:pt x="1150" y="784"/>
                  </a:lnTo>
                  <a:lnTo>
                    <a:pt x="1147" y="788"/>
                  </a:lnTo>
                  <a:lnTo>
                    <a:pt x="1144" y="792"/>
                  </a:lnTo>
                  <a:lnTo>
                    <a:pt x="1141" y="795"/>
                  </a:lnTo>
                  <a:lnTo>
                    <a:pt x="1139" y="798"/>
                  </a:lnTo>
                  <a:lnTo>
                    <a:pt x="1136" y="801"/>
                  </a:lnTo>
                  <a:lnTo>
                    <a:pt x="1131" y="805"/>
                  </a:lnTo>
                  <a:lnTo>
                    <a:pt x="1137" y="807"/>
                  </a:lnTo>
                  <a:lnTo>
                    <a:pt x="1141" y="811"/>
                  </a:lnTo>
                  <a:lnTo>
                    <a:pt x="1147" y="814"/>
                  </a:lnTo>
                  <a:lnTo>
                    <a:pt x="1151" y="817"/>
                  </a:lnTo>
                  <a:lnTo>
                    <a:pt x="1156" y="821"/>
                  </a:lnTo>
                  <a:lnTo>
                    <a:pt x="1161" y="824"/>
                  </a:lnTo>
                  <a:lnTo>
                    <a:pt x="1166" y="826"/>
                  </a:lnTo>
                  <a:lnTo>
                    <a:pt x="1170" y="831"/>
                  </a:lnTo>
                  <a:lnTo>
                    <a:pt x="1170" y="832"/>
                  </a:lnTo>
                  <a:lnTo>
                    <a:pt x="1171" y="832"/>
                  </a:lnTo>
                  <a:lnTo>
                    <a:pt x="1171" y="833"/>
                  </a:lnTo>
                  <a:lnTo>
                    <a:pt x="1172" y="834"/>
                  </a:lnTo>
                  <a:lnTo>
                    <a:pt x="1172" y="835"/>
                  </a:lnTo>
                  <a:lnTo>
                    <a:pt x="1172" y="836"/>
                  </a:lnTo>
                  <a:lnTo>
                    <a:pt x="1172" y="837"/>
                  </a:lnTo>
                  <a:lnTo>
                    <a:pt x="1172" y="838"/>
                  </a:lnTo>
                  <a:lnTo>
                    <a:pt x="1168" y="841"/>
                  </a:lnTo>
                  <a:lnTo>
                    <a:pt x="1163" y="843"/>
                  </a:lnTo>
                  <a:lnTo>
                    <a:pt x="1158" y="844"/>
                  </a:lnTo>
                  <a:lnTo>
                    <a:pt x="1153" y="845"/>
                  </a:lnTo>
                  <a:lnTo>
                    <a:pt x="1149" y="845"/>
                  </a:lnTo>
                  <a:lnTo>
                    <a:pt x="1143" y="846"/>
                  </a:lnTo>
                  <a:lnTo>
                    <a:pt x="1139" y="846"/>
                  </a:lnTo>
                  <a:lnTo>
                    <a:pt x="1133" y="847"/>
                  </a:lnTo>
                  <a:lnTo>
                    <a:pt x="1133" y="848"/>
                  </a:lnTo>
                  <a:lnTo>
                    <a:pt x="1133" y="852"/>
                  </a:lnTo>
                  <a:lnTo>
                    <a:pt x="1133" y="854"/>
                  </a:lnTo>
                  <a:lnTo>
                    <a:pt x="1136" y="856"/>
                  </a:lnTo>
                  <a:lnTo>
                    <a:pt x="1138" y="857"/>
                  </a:lnTo>
                  <a:lnTo>
                    <a:pt x="1139" y="859"/>
                  </a:lnTo>
                  <a:lnTo>
                    <a:pt x="1141" y="860"/>
                  </a:lnTo>
                  <a:lnTo>
                    <a:pt x="1143" y="863"/>
                  </a:lnTo>
                  <a:lnTo>
                    <a:pt x="1149" y="864"/>
                  </a:lnTo>
                  <a:lnTo>
                    <a:pt x="1156" y="865"/>
                  </a:lnTo>
                  <a:lnTo>
                    <a:pt x="1161" y="866"/>
                  </a:lnTo>
                  <a:lnTo>
                    <a:pt x="1168" y="867"/>
                  </a:lnTo>
                  <a:lnTo>
                    <a:pt x="1173" y="868"/>
                  </a:lnTo>
                  <a:lnTo>
                    <a:pt x="1179" y="868"/>
                  </a:lnTo>
                  <a:lnTo>
                    <a:pt x="1186" y="869"/>
                  </a:lnTo>
                  <a:lnTo>
                    <a:pt x="1191" y="870"/>
                  </a:lnTo>
                  <a:lnTo>
                    <a:pt x="1191" y="872"/>
                  </a:lnTo>
                  <a:lnTo>
                    <a:pt x="1192" y="873"/>
                  </a:lnTo>
                  <a:lnTo>
                    <a:pt x="1192" y="874"/>
                  </a:lnTo>
                  <a:lnTo>
                    <a:pt x="1192" y="875"/>
                  </a:lnTo>
                  <a:lnTo>
                    <a:pt x="1192" y="876"/>
                  </a:lnTo>
                  <a:lnTo>
                    <a:pt x="1192" y="877"/>
                  </a:lnTo>
                  <a:lnTo>
                    <a:pt x="1192" y="878"/>
                  </a:lnTo>
                  <a:lnTo>
                    <a:pt x="1193" y="878"/>
                  </a:lnTo>
                  <a:lnTo>
                    <a:pt x="1188" y="886"/>
                  </a:lnTo>
                  <a:lnTo>
                    <a:pt x="1183" y="892"/>
                  </a:lnTo>
                  <a:lnTo>
                    <a:pt x="1177" y="898"/>
                  </a:lnTo>
                  <a:lnTo>
                    <a:pt x="1170" y="903"/>
                  </a:lnTo>
                  <a:lnTo>
                    <a:pt x="1163" y="908"/>
                  </a:lnTo>
                  <a:lnTo>
                    <a:pt x="1156" y="912"/>
                  </a:lnTo>
                  <a:lnTo>
                    <a:pt x="1149" y="916"/>
                  </a:lnTo>
                  <a:lnTo>
                    <a:pt x="1141" y="920"/>
                  </a:lnTo>
                  <a:lnTo>
                    <a:pt x="1143" y="923"/>
                  </a:lnTo>
                  <a:lnTo>
                    <a:pt x="1146" y="924"/>
                  </a:lnTo>
                  <a:lnTo>
                    <a:pt x="1149" y="925"/>
                  </a:lnTo>
                  <a:lnTo>
                    <a:pt x="1152" y="926"/>
                  </a:lnTo>
                  <a:lnTo>
                    <a:pt x="1158" y="927"/>
                  </a:lnTo>
                  <a:lnTo>
                    <a:pt x="1164" y="928"/>
                  </a:lnTo>
                  <a:lnTo>
                    <a:pt x="1170" y="930"/>
                  </a:lnTo>
                  <a:lnTo>
                    <a:pt x="1176" y="933"/>
                  </a:lnTo>
                  <a:lnTo>
                    <a:pt x="1178" y="934"/>
                  </a:lnTo>
                  <a:lnTo>
                    <a:pt x="1180" y="936"/>
                  </a:lnTo>
                  <a:lnTo>
                    <a:pt x="1182" y="938"/>
                  </a:lnTo>
                  <a:lnTo>
                    <a:pt x="1184" y="940"/>
                  </a:lnTo>
                  <a:lnTo>
                    <a:pt x="1181" y="945"/>
                  </a:lnTo>
                  <a:lnTo>
                    <a:pt x="1178" y="948"/>
                  </a:lnTo>
                  <a:lnTo>
                    <a:pt x="1174" y="952"/>
                  </a:lnTo>
                  <a:lnTo>
                    <a:pt x="1171" y="956"/>
                  </a:lnTo>
                  <a:lnTo>
                    <a:pt x="1168" y="958"/>
                  </a:lnTo>
                  <a:lnTo>
                    <a:pt x="1163" y="962"/>
                  </a:lnTo>
                  <a:lnTo>
                    <a:pt x="1160" y="964"/>
                  </a:lnTo>
                  <a:lnTo>
                    <a:pt x="1156" y="967"/>
                  </a:lnTo>
                  <a:lnTo>
                    <a:pt x="1151" y="969"/>
                  </a:lnTo>
                  <a:lnTo>
                    <a:pt x="1146" y="970"/>
                  </a:lnTo>
                  <a:lnTo>
                    <a:pt x="1141" y="973"/>
                  </a:lnTo>
                  <a:lnTo>
                    <a:pt x="1137" y="974"/>
                  </a:lnTo>
                  <a:lnTo>
                    <a:pt x="1132" y="975"/>
                  </a:lnTo>
                  <a:lnTo>
                    <a:pt x="1127" y="976"/>
                  </a:lnTo>
                  <a:lnTo>
                    <a:pt x="1122" y="977"/>
                  </a:lnTo>
                  <a:lnTo>
                    <a:pt x="1117" y="977"/>
                  </a:lnTo>
                  <a:lnTo>
                    <a:pt x="1108" y="977"/>
                  </a:lnTo>
                  <a:lnTo>
                    <a:pt x="1098" y="976"/>
                  </a:lnTo>
                  <a:lnTo>
                    <a:pt x="1089" y="974"/>
                  </a:lnTo>
                  <a:lnTo>
                    <a:pt x="1080" y="972"/>
                  </a:lnTo>
                  <a:lnTo>
                    <a:pt x="1076" y="969"/>
                  </a:lnTo>
                  <a:lnTo>
                    <a:pt x="1072" y="967"/>
                  </a:lnTo>
                  <a:lnTo>
                    <a:pt x="1068" y="965"/>
                  </a:lnTo>
                  <a:lnTo>
                    <a:pt x="1064" y="963"/>
                  </a:lnTo>
                  <a:lnTo>
                    <a:pt x="1061" y="959"/>
                  </a:lnTo>
                  <a:lnTo>
                    <a:pt x="1058" y="956"/>
                  </a:lnTo>
                  <a:lnTo>
                    <a:pt x="1054" y="953"/>
                  </a:lnTo>
                  <a:lnTo>
                    <a:pt x="1052" y="949"/>
                  </a:lnTo>
                  <a:lnTo>
                    <a:pt x="1052" y="948"/>
                  </a:lnTo>
                  <a:lnTo>
                    <a:pt x="1051" y="947"/>
                  </a:lnTo>
                  <a:lnTo>
                    <a:pt x="1051" y="946"/>
                  </a:lnTo>
                  <a:lnTo>
                    <a:pt x="1051" y="945"/>
                  </a:lnTo>
                  <a:lnTo>
                    <a:pt x="1050" y="944"/>
                  </a:lnTo>
                  <a:lnTo>
                    <a:pt x="1050" y="943"/>
                  </a:lnTo>
                  <a:lnTo>
                    <a:pt x="1049" y="940"/>
                  </a:lnTo>
                  <a:lnTo>
                    <a:pt x="1049" y="939"/>
                  </a:lnTo>
                  <a:lnTo>
                    <a:pt x="1047" y="944"/>
                  </a:lnTo>
                  <a:lnTo>
                    <a:pt x="1044" y="948"/>
                  </a:lnTo>
                  <a:lnTo>
                    <a:pt x="1043" y="952"/>
                  </a:lnTo>
                  <a:lnTo>
                    <a:pt x="1042" y="956"/>
                  </a:lnTo>
                  <a:lnTo>
                    <a:pt x="1041" y="960"/>
                  </a:lnTo>
                  <a:lnTo>
                    <a:pt x="1040" y="964"/>
                  </a:lnTo>
                  <a:lnTo>
                    <a:pt x="1039" y="968"/>
                  </a:lnTo>
                  <a:lnTo>
                    <a:pt x="1037" y="972"/>
                  </a:lnTo>
                  <a:lnTo>
                    <a:pt x="1034" y="980"/>
                  </a:lnTo>
                  <a:lnTo>
                    <a:pt x="1031" y="988"/>
                  </a:lnTo>
                  <a:lnTo>
                    <a:pt x="1027" y="996"/>
                  </a:lnTo>
                  <a:lnTo>
                    <a:pt x="1021" y="1004"/>
                  </a:lnTo>
                  <a:lnTo>
                    <a:pt x="1017" y="1012"/>
                  </a:lnTo>
                  <a:lnTo>
                    <a:pt x="1010" y="1018"/>
                  </a:lnTo>
                  <a:lnTo>
                    <a:pt x="1003" y="1025"/>
                  </a:lnTo>
                  <a:lnTo>
                    <a:pt x="997" y="1031"/>
                  </a:lnTo>
                  <a:lnTo>
                    <a:pt x="996" y="1033"/>
                  </a:lnTo>
                  <a:lnTo>
                    <a:pt x="994" y="1035"/>
                  </a:lnTo>
                  <a:lnTo>
                    <a:pt x="992" y="1036"/>
                  </a:lnTo>
                  <a:lnTo>
                    <a:pt x="990" y="1037"/>
                  </a:lnTo>
                  <a:lnTo>
                    <a:pt x="988" y="1039"/>
                  </a:lnTo>
                  <a:lnTo>
                    <a:pt x="986" y="1040"/>
                  </a:lnTo>
                  <a:lnTo>
                    <a:pt x="984" y="1043"/>
                  </a:lnTo>
                  <a:lnTo>
                    <a:pt x="983" y="1044"/>
                  </a:lnTo>
                  <a:lnTo>
                    <a:pt x="977" y="1050"/>
                  </a:lnTo>
                  <a:lnTo>
                    <a:pt x="970" y="1055"/>
                  </a:lnTo>
                  <a:lnTo>
                    <a:pt x="962" y="1059"/>
                  </a:lnTo>
                  <a:lnTo>
                    <a:pt x="956" y="1063"/>
                  </a:lnTo>
                  <a:lnTo>
                    <a:pt x="948" y="1066"/>
                  </a:lnTo>
                  <a:lnTo>
                    <a:pt x="940" y="1070"/>
                  </a:lnTo>
                  <a:lnTo>
                    <a:pt x="933" y="1074"/>
                  </a:lnTo>
                  <a:lnTo>
                    <a:pt x="927" y="1078"/>
                  </a:lnTo>
                  <a:lnTo>
                    <a:pt x="914" y="1084"/>
                  </a:lnTo>
                  <a:lnTo>
                    <a:pt x="902" y="1089"/>
                  </a:lnTo>
                  <a:lnTo>
                    <a:pt x="890" y="1096"/>
                  </a:lnTo>
                  <a:lnTo>
                    <a:pt x="878" y="1101"/>
                  </a:lnTo>
                  <a:lnTo>
                    <a:pt x="866" y="1107"/>
                  </a:lnTo>
                  <a:lnTo>
                    <a:pt x="853" y="1111"/>
                  </a:lnTo>
                  <a:lnTo>
                    <a:pt x="840" y="1117"/>
                  </a:lnTo>
                  <a:lnTo>
                    <a:pt x="828" y="1121"/>
                  </a:lnTo>
                  <a:lnTo>
                    <a:pt x="824" y="1125"/>
                  </a:lnTo>
                  <a:lnTo>
                    <a:pt x="821" y="1128"/>
                  </a:lnTo>
                  <a:lnTo>
                    <a:pt x="817" y="1129"/>
                  </a:lnTo>
                  <a:lnTo>
                    <a:pt x="813" y="1131"/>
                  </a:lnTo>
                  <a:lnTo>
                    <a:pt x="810" y="1133"/>
                  </a:lnTo>
                  <a:lnTo>
                    <a:pt x="806" y="1134"/>
                  </a:lnTo>
                  <a:lnTo>
                    <a:pt x="802" y="1136"/>
                  </a:lnTo>
                  <a:lnTo>
                    <a:pt x="799" y="1138"/>
                  </a:lnTo>
                  <a:lnTo>
                    <a:pt x="793" y="1140"/>
                  </a:lnTo>
                  <a:lnTo>
                    <a:pt x="788" y="1144"/>
                  </a:lnTo>
                  <a:lnTo>
                    <a:pt x="783" y="1147"/>
                  </a:lnTo>
                  <a:lnTo>
                    <a:pt x="779" y="1151"/>
                  </a:lnTo>
                  <a:lnTo>
                    <a:pt x="771" y="1159"/>
                  </a:lnTo>
                  <a:lnTo>
                    <a:pt x="764" y="1168"/>
                  </a:lnTo>
                  <a:lnTo>
                    <a:pt x="757" y="1177"/>
                  </a:lnTo>
                  <a:lnTo>
                    <a:pt x="749" y="1186"/>
                  </a:lnTo>
                  <a:lnTo>
                    <a:pt x="744" y="1189"/>
                  </a:lnTo>
                  <a:lnTo>
                    <a:pt x="741" y="1192"/>
                  </a:lnTo>
                  <a:lnTo>
                    <a:pt x="736" y="1197"/>
                  </a:lnTo>
                  <a:lnTo>
                    <a:pt x="730" y="1199"/>
                  </a:lnTo>
                  <a:lnTo>
                    <a:pt x="727" y="1201"/>
                  </a:lnTo>
                  <a:lnTo>
                    <a:pt x="724" y="1204"/>
                  </a:lnTo>
                  <a:lnTo>
                    <a:pt x="721" y="1206"/>
                  </a:lnTo>
                  <a:lnTo>
                    <a:pt x="719" y="1207"/>
                  </a:lnTo>
                  <a:lnTo>
                    <a:pt x="716" y="1209"/>
                  </a:lnTo>
                  <a:lnTo>
                    <a:pt x="712" y="1210"/>
                  </a:lnTo>
                  <a:lnTo>
                    <a:pt x="709" y="1211"/>
                  </a:lnTo>
                  <a:lnTo>
                    <a:pt x="706" y="1212"/>
                  </a:lnTo>
                  <a:lnTo>
                    <a:pt x="697" y="1215"/>
                  </a:lnTo>
                  <a:lnTo>
                    <a:pt x="687" y="1218"/>
                  </a:lnTo>
                  <a:lnTo>
                    <a:pt x="678" y="1221"/>
                  </a:lnTo>
                  <a:lnTo>
                    <a:pt x="668" y="1224"/>
                  </a:lnTo>
                  <a:lnTo>
                    <a:pt x="658" y="1226"/>
                  </a:lnTo>
                  <a:lnTo>
                    <a:pt x="649" y="1227"/>
                  </a:lnTo>
                  <a:lnTo>
                    <a:pt x="639" y="1228"/>
                  </a:lnTo>
                  <a:lnTo>
                    <a:pt x="629" y="1228"/>
                  </a:lnTo>
                  <a:lnTo>
                    <a:pt x="619" y="1228"/>
                  </a:lnTo>
                  <a:lnTo>
                    <a:pt x="609" y="1227"/>
                  </a:lnTo>
                  <a:lnTo>
                    <a:pt x="600" y="1225"/>
                  </a:lnTo>
                  <a:lnTo>
                    <a:pt x="590" y="1222"/>
                  </a:lnTo>
                  <a:lnTo>
                    <a:pt x="581" y="1219"/>
                  </a:lnTo>
                  <a:lnTo>
                    <a:pt x="572" y="1215"/>
                  </a:lnTo>
                  <a:lnTo>
                    <a:pt x="564" y="1210"/>
                  </a:lnTo>
                  <a:lnTo>
                    <a:pt x="556" y="1204"/>
                  </a:lnTo>
                  <a:lnTo>
                    <a:pt x="550" y="1198"/>
                  </a:lnTo>
                  <a:lnTo>
                    <a:pt x="544" y="1192"/>
                  </a:lnTo>
                  <a:lnTo>
                    <a:pt x="539" y="1187"/>
                  </a:lnTo>
                  <a:lnTo>
                    <a:pt x="533" y="1180"/>
                  </a:lnTo>
                  <a:lnTo>
                    <a:pt x="529" y="1175"/>
                  </a:lnTo>
                  <a:lnTo>
                    <a:pt x="524" y="1168"/>
                  </a:lnTo>
                  <a:lnTo>
                    <a:pt x="519" y="1163"/>
                  </a:lnTo>
                  <a:lnTo>
                    <a:pt x="514" y="1156"/>
                  </a:lnTo>
                  <a:lnTo>
                    <a:pt x="513" y="1157"/>
                  </a:lnTo>
                  <a:lnTo>
                    <a:pt x="512" y="1154"/>
                  </a:lnTo>
                  <a:lnTo>
                    <a:pt x="510" y="1151"/>
                  </a:lnTo>
                  <a:lnTo>
                    <a:pt x="508" y="1148"/>
                  </a:lnTo>
                  <a:lnTo>
                    <a:pt x="506" y="1146"/>
                  </a:lnTo>
                  <a:lnTo>
                    <a:pt x="504" y="1144"/>
                  </a:lnTo>
                  <a:lnTo>
                    <a:pt x="502" y="1141"/>
                  </a:lnTo>
                  <a:lnTo>
                    <a:pt x="501" y="1138"/>
                  </a:lnTo>
                  <a:lnTo>
                    <a:pt x="499" y="1135"/>
                  </a:lnTo>
                  <a:lnTo>
                    <a:pt x="494" y="1130"/>
                  </a:lnTo>
                  <a:lnTo>
                    <a:pt x="490" y="1127"/>
                  </a:lnTo>
                  <a:lnTo>
                    <a:pt x="486" y="1124"/>
                  </a:lnTo>
                  <a:lnTo>
                    <a:pt x="480" y="1120"/>
                  </a:lnTo>
                  <a:lnTo>
                    <a:pt x="474" y="1118"/>
                  </a:lnTo>
                  <a:lnTo>
                    <a:pt x="470" y="1117"/>
                  </a:lnTo>
                  <a:lnTo>
                    <a:pt x="464" y="1115"/>
                  </a:lnTo>
                  <a:lnTo>
                    <a:pt x="459" y="1114"/>
                  </a:lnTo>
                  <a:lnTo>
                    <a:pt x="447" y="1111"/>
                  </a:lnTo>
                  <a:lnTo>
                    <a:pt x="436" y="1110"/>
                  </a:lnTo>
                  <a:lnTo>
                    <a:pt x="423" y="1109"/>
                  </a:lnTo>
                  <a:lnTo>
                    <a:pt x="412" y="1107"/>
                  </a:lnTo>
                  <a:lnTo>
                    <a:pt x="403" y="1107"/>
                  </a:lnTo>
                  <a:lnTo>
                    <a:pt x="396" y="1107"/>
                  </a:lnTo>
                  <a:lnTo>
                    <a:pt x="386" y="1107"/>
                  </a:lnTo>
                  <a:lnTo>
                    <a:pt x="378" y="1107"/>
                  </a:lnTo>
                  <a:lnTo>
                    <a:pt x="369" y="1107"/>
                  </a:lnTo>
                  <a:lnTo>
                    <a:pt x="360" y="1106"/>
                  </a:lnTo>
                  <a:lnTo>
                    <a:pt x="352" y="1105"/>
                  </a:lnTo>
                  <a:lnTo>
                    <a:pt x="344" y="1103"/>
                  </a:lnTo>
                  <a:lnTo>
                    <a:pt x="336" y="1101"/>
                  </a:lnTo>
                  <a:lnTo>
                    <a:pt x="327" y="1100"/>
                  </a:lnTo>
                  <a:lnTo>
                    <a:pt x="317" y="1099"/>
                  </a:lnTo>
                  <a:lnTo>
                    <a:pt x="308" y="1098"/>
                  </a:lnTo>
                  <a:lnTo>
                    <a:pt x="302" y="1097"/>
                  </a:lnTo>
                  <a:lnTo>
                    <a:pt x="299" y="1096"/>
                  </a:lnTo>
                  <a:lnTo>
                    <a:pt x="293" y="1094"/>
                  </a:lnTo>
                  <a:lnTo>
                    <a:pt x="290" y="1093"/>
                  </a:lnTo>
                  <a:lnTo>
                    <a:pt x="286" y="1089"/>
                  </a:lnTo>
                  <a:lnTo>
                    <a:pt x="282" y="1087"/>
                  </a:lnTo>
                  <a:lnTo>
                    <a:pt x="279" y="1084"/>
                  </a:lnTo>
                  <a:lnTo>
                    <a:pt x="276" y="1080"/>
                  </a:lnTo>
                  <a:lnTo>
                    <a:pt x="269" y="1076"/>
                  </a:lnTo>
                  <a:lnTo>
                    <a:pt x="263" y="1071"/>
                  </a:lnTo>
                  <a:lnTo>
                    <a:pt x="257" y="1066"/>
                  </a:lnTo>
                  <a:lnTo>
                    <a:pt x="251" y="1061"/>
                  </a:lnTo>
                  <a:lnTo>
                    <a:pt x="246" y="1055"/>
                  </a:lnTo>
                  <a:lnTo>
                    <a:pt x="242" y="1049"/>
                  </a:lnTo>
                  <a:lnTo>
                    <a:pt x="240" y="1046"/>
                  </a:lnTo>
                  <a:lnTo>
                    <a:pt x="238" y="1043"/>
                  </a:lnTo>
                  <a:lnTo>
                    <a:pt x="238" y="1039"/>
                  </a:lnTo>
                  <a:lnTo>
                    <a:pt x="237" y="1035"/>
                  </a:lnTo>
                  <a:lnTo>
                    <a:pt x="234" y="1030"/>
                  </a:lnTo>
                  <a:lnTo>
                    <a:pt x="232" y="1027"/>
                  </a:lnTo>
                  <a:lnTo>
                    <a:pt x="230" y="1023"/>
                  </a:lnTo>
                  <a:lnTo>
                    <a:pt x="228" y="1018"/>
                  </a:lnTo>
                  <a:lnTo>
                    <a:pt x="224" y="1008"/>
                  </a:lnTo>
                  <a:lnTo>
                    <a:pt x="222" y="999"/>
                  </a:lnTo>
                  <a:lnTo>
                    <a:pt x="221" y="989"/>
                  </a:lnTo>
                  <a:lnTo>
                    <a:pt x="220" y="980"/>
                  </a:lnTo>
                  <a:lnTo>
                    <a:pt x="220" y="970"/>
                  </a:lnTo>
                  <a:lnTo>
                    <a:pt x="220" y="960"/>
                  </a:lnTo>
                  <a:lnTo>
                    <a:pt x="219" y="963"/>
                  </a:lnTo>
                  <a:lnTo>
                    <a:pt x="218" y="965"/>
                  </a:lnTo>
                  <a:lnTo>
                    <a:pt x="217" y="967"/>
                  </a:lnTo>
                  <a:lnTo>
                    <a:pt x="216" y="968"/>
                  </a:lnTo>
                  <a:lnTo>
                    <a:pt x="212" y="970"/>
                  </a:lnTo>
                  <a:lnTo>
                    <a:pt x="208" y="973"/>
                  </a:lnTo>
                  <a:lnTo>
                    <a:pt x="204" y="975"/>
                  </a:lnTo>
                  <a:lnTo>
                    <a:pt x="201" y="977"/>
                  </a:lnTo>
                  <a:lnTo>
                    <a:pt x="198" y="980"/>
                  </a:lnTo>
                  <a:lnTo>
                    <a:pt x="196" y="984"/>
                  </a:lnTo>
                  <a:lnTo>
                    <a:pt x="191" y="986"/>
                  </a:lnTo>
                  <a:lnTo>
                    <a:pt x="187" y="988"/>
                  </a:lnTo>
                  <a:lnTo>
                    <a:pt x="183" y="992"/>
                  </a:lnTo>
                  <a:lnTo>
                    <a:pt x="178" y="994"/>
                  </a:lnTo>
                  <a:lnTo>
                    <a:pt x="174" y="996"/>
                  </a:lnTo>
                  <a:lnTo>
                    <a:pt x="170" y="998"/>
                  </a:lnTo>
                  <a:lnTo>
                    <a:pt x="166" y="1000"/>
                  </a:lnTo>
                  <a:lnTo>
                    <a:pt x="161" y="1002"/>
                  </a:lnTo>
                  <a:lnTo>
                    <a:pt x="160" y="999"/>
                  </a:lnTo>
                  <a:lnTo>
                    <a:pt x="159" y="997"/>
                  </a:lnTo>
                  <a:lnTo>
                    <a:pt x="158" y="996"/>
                  </a:lnTo>
                  <a:lnTo>
                    <a:pt x="158" y="994"/>
                  </a:lnTo>
                  <a:lnTo>
                    <a:pt x="160" y="992"/>
                  </a:lnTo>
                  <a:lnTo>
                    <a:pt x="161" y="987"/>
                  </a:lnTo>
                  <a:lnTo>
                    <a:pt x="163" y="984"/>
                  </a:lnTo>
                  <a:lnTo>
                    <a:pt x="166" y="980"/>
                  </a:lnTo>
                  <a:lnTo>
                    <a:pt x="167" y="977"/>
                  </a:lnTo>
                  <a:lnTo>
                    <a:pt x="168" y="973"/>
                  </a:lnTo>
                  <a:lnTo>
                    <a:pt x="171" y="967"/>
                  </a:lnTo>
                  <a:lnTo>
                    <a:pt x="174" y="959"/>
                  </a:lnTo>
                  <a:lnTo>
                    <a:pt x="177" y="953"/>
                  </a:lnTo>
                  <a:lnTo>
                    <a:pt x="179" y="945"/>
                  </a:lnTo>
                  <a:lnTo>
                    <a:pt x="180" y="937"/>
                  </a:lnTo>
                  <a:lnTo>
                    <a:pt x="180" y="929"/>
                  </a:lnTo>
                  <a:lnTo>
                    <a:pt x="180" y="922"/>
                  </a:lnTo>
                  <a:lnTo>
                    <a:pt x="178" y="913"/>
                  </a:lnTo>
                  <a:lnTo>
                    <a:pt x="178" y="913"/>
                  </a:lnTo>
                  <a:lnTo>
                    <a:pt x="178" y="913"/>
                  </a:lnTo>
                  <a:lnTo>
                    <a:pt x="178" y="912"/>
                  </a:lnTo>
                  <a:lnTo>
                    <a:pt x="177" y="910"/>
                  </a:lnTo>
                  <a:lnTo>
                    <a:pt x="177" y="910"/>
                  </a:lnTo>
                  <a:lnTo>
                    <a:pt x="177" y="909"/>
                  </a:lnTo>
                  <a:lnTo>
                    <a:pt x="177" y="909"/>
                  </a:lnTo>
                  <a:lnTo>
                    <a:pt x="176" y="908"/>
                  </a:lnTo>
                  <a:lnTo>
                    <a:pt x="173" y="912"/>
                  </a:lnTo>
                  <a:lnTo>
                    <a:pt x="172" y="916"/>
                  </a:lnTo>
                  <a:lnTo>
                    <a:pt x="171" y="919"/>
                  </a:lnTo>
                  <a:lnTo>
                    <a:pt x="170" y="924"/>
                  </a:lnTo>
                  <a:lnTo>
                    <a:pt x="169" y="927"/>
                  </a:lnTo>
                  <a:lnTo>
                    <a:pt x="168" y="932"/>
                  </a:lnTo>
                  <a:lnTo>
                    <a:pt x="166" y="935"/>
                  </a:lnTo>
                  <a:lnTo>
                    <a:pt x="164" y="938"/>
                  </a:lnTo>
                  <a:lnTo>
                    <a:pt x="158" y="946"/>
                  </a:lnTo>
                  <a:lnTo>
                    <a:pt x="152" y="955"/>
                  </a:lnTo>
                  <a:lnTo>
                    <a:pt x="146" y="963"/>
                  </a:lnTo>
                  <a:lnTo>
                    <a:pt x="139" y="970"/>
                  </a:lnTo>
                  <a:lnTo>
                    <a:pt x="136" y="974"/>
                  </a:lnTo>
                  <a:lnTo>
                    <a:pt x="132" y="978"/>
                  </a:lnTo>
                  <a:lnTo>
                    <a:pt x="129" y="980"/>
                  </a:lnTo>
                  <a:lnTo>
                    <a:pt x="124" y="983"/>
                  </a:lnTo>
                  <a:lnTo>
                    <a:pt x="120" y="985"/>
                  </a:lnTo>
                  <a:lnTo>
                    <a:pt x="116" y="987"/>
                  </a:lnTo>
                  <a:lnTo>
                    <a:pt x="110" y="989"/>
                  </a:lnTo>
                  <a:lnTo>
                    <a:pt x="106" y="989"/>
                  </a:lnTo>
                  <a:lnTo>
                    <a:pt x="103" y="985"/>
                  </a:lnTo>
                  <a:lnTo>
                    <a:pt x="103" y="982"/>
                  </a:lnTo>
                  <a:lnTo>
                    <a:pt x="103" y="978"/>
                  </a:lnTo>
                  <a:lnTo>
                    <a:pt x="104" y="974"/>
                  </a:lnTo>
                  <a:lnTo>
                    <a:pt x="104" y="969"/>
                  </a:lnTo>
                  <a:lnTo>
                    <a:pt x="106" y="966"/>
                  </a:lnTo>
                  <a:lnTo>
                    <a:pt x="107" y="962"/>
                  </a:lnTo>
                  <a:lnTo>
                    <a:pt x="107" y="958"/>
                  </a:lnTo>
                  <a:lnTo>
                    <a:pt x="109" y="948"/>
                  </a:lnTo>
                  <a:lnTo>
                    <a:pt x="110" y="939"/>
                  </a:lnTo>
                  <a:lnTo>
                    <a:pt x="112" y="929"/>
                  </a:lnTo>
                  <a:lnTo>
                    <a:pt x="116" y="920"/>
                  </a:lnTo>
                  <a:lnTo>
                    <a:pt x="118" y="912"/>
                  </a:lnTo>
                  <a:lnTo>
                    <a:pt x="119" y="902"/>
                  </a:lnTo>
                  <a:lnTo>
                    <a:pt x="120" y="893"/>
                  </a:lnTo>
                  <a:lnTo>
                    <a:pt x="121" y="884"/>
                  </a:lnTo>
                  <a:lnTo>
                    <a:pt x="118" y="884"/>
                  </a:lnTo>
                  <a:lnTo>
                    <a:pt x="114" y="886"/>
                  </a:lnTo>
                  <a:lnTo>
                    <a:pt x="111" y="887"/>
                  </a:lnTo>
                  <a:lnTo>
                    <a:pt x="108" y="889"/>
                  </a:lnTo>
                  <a:lnTo>
                    <a:pt x="104" y="890"/>
                  </a:lnTo>
                  <a:lnTo>
                    <a:pt x="101" y="893"/>
                  </a:lnTo>
                  <a:lnTo>
                    <a:pt x="98" y="894"/>
                  </a:lnTo>
                  <a:lnTo>
                    <a:pt x="94" y="895"/>
                  </a:lnTo>
                  <a:lnTo>
                    <a:pt x="91" y="898"/>
                  </a:lnTo>
                  <a:lnTo>
                    <a:pt x="88" y="900"/>
                  </a:lnTo>
                  <a:lnTo>
                    <a:pt x="84" y="903"/>
                  </a:lnTo>
                  <a:lnTo>
                    <a:pt x="82" y="904"/>
                  </a:lnTo>
                  <a:lnTo>
                    <a:pt x="78" y="906"/>
                  </a:lnTo>
                  <a:lnTo>
                    <a:pt x="76" y="909"/>
                  </a:lnTo>
                  <a:lnTo>
                    <a:pt x="72" y="912"/>
                  </a:lnTo>
                  <a:lnTo>
                    <a:pt x="70" y="913"/>
                  </a:lnTo>
                  <a:lnTo>
                    <a:pt x="67" y="914"/>
                  </a:lnTo>
                  <a:lnTo>
                    <a:pt x="66" y="915"/>
                  </a:lnTo>
                  <a:lnTo>
                    <a:pt x="63" y="916"/>
                  </a:lnTo>
                  <a:lnTo>
                    <a:pt x="61" y="917"/>
                  </a:lnTo>
                  <a:lnTo>
                    <a:pt x="60" y="918"/>
                  </a:lnTo>
                  <a:lnTo>
                    <a:pt x="58" y="918"/>
                  </a:lnTo>
                  <a:lnTo>
                    <a:pt x="56" y="918"/>
                  </a:lnTo>
                  <a:lnTo>
                    <a:pt x="53" y="917"/>
                  </a:lnTo>
                  <a:lnTo>
                    <a:pt x="54" y="908"/>
                  </a:lnTo>
                  <a:lnTo>
                    <a:pt x="56" y="899"/>
                  </a:lnTo>
                  <a:lnTo>
                    <a:pt x="57" y="889"/>
                  </a:lnTo>
                  <a:lnTo>
                    <a:pt x="59" y="879"/>
                  </a:lnTo>
                  <a:lnTo>
                    <a:pt x="60" y="869"/>
                  </a:lnTo>
                  <a:lnTo>
                    <a:pt x="61" y="859"/>
                  </a:lnTo>
                  <a:lnTo>
                    <a:pt x="63" y="849"/>
                  </a:lnTo>
                  <a:lnTo>
                    <a:pt x="66" y="839"/>
                  </a:lnTo>
                  <a:lnTo>
                    <a:pt x="64" y="836"/>
                  </a:lnTo>
                  <a:lnTo>
                    <a:pt x="63" y="835"/>
                  </a:lnTo>
                  <a:lnTo>
                    <a:pt x="63" y="833"/>
                  </a:lnTo>
                  <a:lnTo>
                    <a:pt x="63" y="831"/>
                  </a:lnTo>
                  <a:lnTo>
                    <a:pt x="66" y="826"/>
                  </a:lnTo>
                  <a:lnTo>
                    <a:pt x="69" y="823"/>
                  </a:lnTo>
                  <a:lnTo>
                    <a:pt x="72" y="819"/>
                  </a:lnTo>
                  <a:lnTo>
                    <a:pt x="77" y="817"/>
                  </a:lnTo>
                  <a:lnTo>
                    <a:pt x="80" y="813"/>
                  </a:lnTo>
                  <a:lnTo>
                    <a:pt x="83" y="809"/>
                  </a:lnTo>
                  <a:lnTo>
                    <a:pt x="78" y="805"/>
                  </a:lnTo>
                  <a:lnTo>
                    <a:pt x="72" y="798"/>
                  </a:lnTo>
                  <a:lnTo>
                    <a:pt x="69" y="792"/>
                  </a:lnTo>
                  <a:lnTo>
                    <a:pt x="64" y="786"/>
                  </a:lnTo>
                  <a:lnTo>
                    <a:pt x="61" y="778"/>
                  </a:lnTo>
                  <a:lnTo>
                    <a:pt x="59" y="772"/>
                  </a:lnTo>
                  <a:lnTo>
                    <a:pt x="58" y="763"/>
                  </a:lnTo>
                  <a:lnTo>
                    <a:pt x="57" y="755"/>
                  </a:lnTo>
                  <a:lnTo>
                    <a:pt x="56" y="753"/>
                  </a:lnTo>
                  <a:lnTo>
                    <a:pt x="54" y="749"/>
                  </a:lnTo>
                  <a:lnTo>
                    <a:pt x="53" y="747"/>
                  </a:lnTo>
                  <a:lnTo>
                    <a:pt x="52" y="744"/>
                  </a:lnTo>
                  <a:lnTo>
                    <a:pt x="51" y="742"/>
                  </a:lnTo>
                  <a:lnTo>
                    <a:pt x="50" y="738"/>
                  </a:lnTo>
                  <a:lnTo>
                    <a:pt x="49" y="736"/>
                  </a:lnTo>
                  <a:lnTo>
                    <a:pt x="47" y="734"/>
                  </a:lnTo>
                  <a:lnTo>
                    <a:pt x="44" y="729"/>
                  </a:lnTo>
                  <a:lnTo>
                    <a:pt x="43" y="725"/>
                  </a:lnTo>
                  <a:lnTo>
                    <a:pt x="41" y="719"/>
                  </a:lnTo>
                  <a:lnTo>
                    <a:pt x="39" y="715"/>
                  </a:lnTo>
                  <a:lnTo>
                    <a:pt x="37" y="711"/>
                  </a:lnTo>
                  <a:lnTo>
                    <a:pt x="34" y="706"/>
                  </a:lnTo>
                  <a:lnTo>
                    <a:pt x="32" y="701"/>
                  </a:lnTo>
                  <a:lnTo>
                    <a:pt x="31" y="696"/>
                  </a:lnTo>
                  <a:lnTo>
                    <a:pt x="30" y="694"/>
                  </a:lnTo>
                  <a:lnTo>
                    <a:pt x="29" y="693"/>
                  </a:lnTo>
                  <a:lnTo>
                    <a:pt x="29" y="691"/>
                  </a:lnTo>
                  <a:lnTo>
                    <a:pt x="28" y="687"/>
                  </a:lnTo>
                  <a:lnTo>
                    <a:pt x="27" y="685"/>
                  </a:lnTo>
                  <a:lnTo>
                    <a:pt x="27" y="683"/>
                  </a:lnTo>
                  <a:lnTo>
                    <a:pt x="26" y="681"/>
                  </a:lnTo>
                  <a:lnTo>
                    <a:pt x="24" y="678"/>
                  </a:lnTo>
                  <a:lnTo>
                    <a:pt x="23" y="671"/>
                  </a:lnTo>
                  <a:lnTo>
                    <a:pt x="21" y="663"/>
                  </a:lnTo>
                  <a:lnTo>
                    <a:pt x="21" y="656"/>
                  </a:lnTo>
                  <a:lnTo>
                    <a:pt x="22" y="648"/>
                  </a:lnTo>
                  <a:lnTo>
                    <a:pt x="23" y="641"/>
                  </a:lnTo>
                  <a:lnTo>
                    <a:pt x="24" y="634"/>
                  </a:lnTo>
                  <a:lnTo>
                    <a:pt x="26" y="626"/>
                  </a:lnTo>
                  <a:lnTo>
                    <a:pt x="26" y="618"/>
                  </a:lnTo>
                  <a:lnTo>
                    <a:pt x="24" y="616"/>
                  </a:lnTo>
                  <a:lnTo>
                    <a:pt x="23" y="615"/>
                  </a:lnTo>
                  <a:lnTo>
                    <a:pt x="23" y="613"/>
                  </a:lnTo>
                  <a:lnTo>
                    <a:pt x="22" y="611"/>
                  </a:lnTo>
                  <a:lnTo>
                    <a:pt x="21" y="608"/>
                  </a:lnTo>
                  <a:lnTo>
                    <a:pt x="20" y="606"/>
                  </a:lnTo>
                  <a:lnTo>
                    <a:pt x="19" y="605"/>
                  </a:lnTo>
                  <a:lnTo>
                    <a:pt x="16" y="604"/>
                  </a:lnTo>
                  <a:lnTo>
                    <a:pt x="13" y="603"/>
                  </a:lnTo>
                  <a:lnTo>
                    <a:pt x="12" y="603"/>
                  </a:lnTo>
                  <a:lnTo>
                    <a:pt x="9" y="603"/>
                  </a:lnTo>
                  <a:lnTo>
                    <a:pt x="8" y="602"/>
                  </a:lnTo>
                  <a:lnTo>
                    <a:pt x="6" y="601"/>
                  </a:lnTo>
                  <a:lnTo>
                    <a:pt x="3" y="601"/>
                  </a:lnTo>
                  <a:lnTo>
                    <a:pt x="2" y="600"/>
                  </a:lnTo>
                  <a:lnTo>
                    <a:pt x="0" y="598"/>
                  </a:lnTo>
                  <a:lnTo>
                    <a:pt x="2" y="594"/>
                  </a:lnTo>
                  <a:lnTo>
                    <a:pt x="3" y="591"/>
                  </a:lnTo>
                  <a:lnTo>
                    <a:pt x="6" y="586"/>
                  </a:lnTo>
                  <a:lnTo>
                    <a:pt x="8" y="583"/>
                  </a:lnTo>
                  <a:lnTo>
                    <a:pt x="10" y="580"/>
                  </a:lnTo>
                  <a:lnTo>
                    <a:pt x="13" y="576"/>
                  </a:lnTo>
                  <a:lnTo>
                    <a:pt x="16" y="572"/>
                  </a:lnTo>
                  <a:lnTo>
                    <a:pt x="19" y="568"/>
                  </a:lnTo>
                  <a:lnTo>
                    <a:pt x="23" y="564"/>
                  </a:lnTo>
                  <a:lnTo>
                    <a:pt x="28" y="558"/>
                  </a:lnTo>
                  <a:lnTo>
                    <a:pt x="32" y="553"/>
                  </a:lnTo>
                  <a:lnTo>
                    <a:pt x="38" y="547"/>
                  </a:lnTo>
                  <a:lnTo>
                    <a:pt x="41" y="542"/>
                  </a:lnTo>
                  <a:lnTo>
                    <a:pt x="46" y="536"/>
                  </a:lnTo>
                  <a:lnTo>
                    <a:pt x="50" y="531"/>
                  </a:lnTo>
                  <a:lnTo>
                    <a:pt x="54" y="525"/>
                  </a:lnTo>
                  <a:lnTo>
                    <a:pt x="51" y="525"/>
                  </a:lnTo>
                  <a:lnTo>
                    <a:pt x="49" y="525"/>
                  </a:lnTo>
                  <a:lnTo>
                    <a:pt x="46" y="526"/>
                  </a:lnTo>
                  <a:lnTo>
                    <a:pt x="42" y="529"/>
                  </a:lnTo>
                  <a:lnTo>
                    <a:pt x="40" y="531"/>
                  </a:lnTo>
                  <a:lnTo>
                    <a:pt x="38" y="532"/>
                  </a:lnTo>
                  <a:lnTo>
                    <a:pt x="34" y="534"/>
                  </a:lnTo>
                  <a:lnTo>
                    <a:pt x="31" y="535"/>
                  </a:lnTo>
                  <a:lnTo>
                    <a:pt x="29" y="536"/>
                  </a:lnTo>
                  <a:lnTo>
                    <a:pt x="27" y="539"/>
                  </a:lnTo>
                  <a:lnTo>
                    <a:pt x="24" y="542"/>
                  </a:lnTo>
                  <a:lnTo>
                    <a:pt x="21" y="543"/>
                  </a:lnTo>
                  <a:lnTo>
                    <a:pt x="19" y="545"/>
                  </a:lnTo>
                  <a:lnTo>
                    <a:pt x="16" y="546"/>
                  </a:lnTo>
                  <a:lnTo>
                    <a:pt x="14" y="546"/>
                  </a:lnTo>
                  <a:lnTo>
                    <a:pt x="12" y="546"/>
                  </a:lnTo>
                  <a:lnTo>
                    <a:pt x="10" y="546"/>
                  </a:lnTo>
                  <a:lnTo>
                    <a:pt x="9" y="545"/>
                  </a:lnTo>
                  <a:lnTo>
                    <a:pt x="10" y="541"/>
                  </a:lnTo>
                  <a:lnTo>
                    <a:pt x="11" y="535"/>
                  </a:lnTo>
                  <a:lnTo>
                    <a:pt x="13" y="530"/>
                  </a:lnTo>
                  <a:lnTo>
                    <a:pt x="14" y="525"/>
                  </a:lnTo>
                  <a:lnTo>
                    <a:pt x="19" y="515"/>
                  </a:lnTo>
                  <a:lnTo>
                    <a:pt x="26" y="506"/>
                  </a:lnTo>
                  <a:lnTo>
                    <a:pt x="31" y="497"/>
                  </a:lnTo>
                  <a:lnTo>
                    <a:pt x="38" y="487"/>
                  </a:lnTo>
                  <a:lnTo>
                    <a:pt x="44" y="479"/>
                  </a:lnTo>
                  <a:lnTo>
                    <a:pt x="51" y="470"/>
                  </a:lnTo>
                  <a:lnTo>
                    <a:pt x="56" y="465"/>
                  </a:lnTo>
                  <a:lnTo>
                    <a:pt x="61" y="460"/>
                  </a:lnTo>
                  <a:lnTo>
                    <a:pt x="66" y="455"/>
                  </a:lnTo>
                  <a:lnTo>
                    <a:pt x="71" y="450"/>
                  </a:lnTo>
                  <a:lnTo>
                    <a:pt x="76" y="444"/>
                  </a:lnTo>
                  <a:lnTo>
                    <a:pt x="81" y="440"/>
                  </a:lnTo>
                  <a:lnTo>
                    <a:pt x="86" y="434"/>
                  </a:lnTo>
                  <a:lnTo>
                    <a:pt x="89" y="429"/>
                  </a:lnTo>
                  <a:lnTo>
                    <a:pt x="91" y="427"/>
                  </a:lnTo>
                  <a:lnTo>
                    <a:pt x="93" y="426"/>
                  </a:lnTo>
                  <a:lnTo>
                    <a:pt x="96" y="425"/>
                  </a:lnTo>
                  <a:lnTo>
                    <a:pt x="97" y="423"/>
                  </a:lnTo>
                  <a:lnTo>
                    <a:pt x="99" y="422"/>
                  </a:lnTo>
                  <a:lnTo>
                    <a:pt x="100" y="421"/>
                  </a:lnTo>
                  <a:lnTo>
                    <a:pt x="101" y="419"/>
                  </a:lnTo>
                  <a:lnTo>
                    <a:pt x="103" y="416"/>
                  </a:lnTo>
                  <a:lnTo>
                    <a:pt x="99" y="414"/>
                  </a:lnTo>
                  <a:lnTo>
                    <a:pt x="94" y="412"/>
                  </a:lnTo>
                  <a:lnTo>
                    <a:pt x="90" y="412"/>
                  </a:lnTo>
                  <a:lnTo>
                    <a:pt x="86" y="412"/>
                  </a:lnTo>
                  <a:lnTo>
                    <a:pt x="81" y="412"/>
                  </a:lnTo>
                  <a:lnTo>
                    <a:pt x="77" y="412"/>
                  </a:lnTo>
                  <a:lnTo>
                    <a:pt x="72" y="413"/>
                  </a:lnTo>
                  <a:lnTo>
                    <a:pt x="67" y="412"/>
                  </a:lnTo>
                  <a:lnTo>
                    <a:pt x="67" y="407"/>
                  </a:lnTo>
                  <a:lnTo>
                    <a:pt x="74" y="399"/>
                  </a:lnTo>
                  <a:lnTo>
                    <a:pt x="83" y="391"/>
                  </a:lnTo>
                  <a:lnTo>
                    <a:pt x="92" y="384"/>
                  </a:lnTo>
                  <a:lnTo>
                    <a:pt x="101" y="376"/>
                  </a:lnTo>
                  <a:lnTo>
                    <a:pt x="111" y="371"/>
                  </a:lnTo>
                  <a:lnTo>
                    <a:pt x="121" y="365"/>
                  </a:lnTo>
                  <a:lnTo>
                    <a:pt x="132" y="361"/>
                  </a:lnTo>
                  <a:lnTo>
                    <a:pt x="142" y="358"/>
                  </a:lnTo>
                  <a:lnTo>
                    <a:pt x="143" y="358"/>
                  </a:lnTo>
                  <a:lnTo>
                    <a:pt x="144" y="358"/>
                  </a:lnTo>
                  <a:lnTo>
                    <a:pt x="146" y="358"/>
                  </a:lnTo>
                  <a:lnTo>
                    <a:pt x="146" y="358"/>
                  </a:lnTo>
                  <a:lnTo>
                    <a:pt x="147" y="359"/>
                  </a:lnTo>
                  <a:lnTo>
                    <a:pt x="147" y="358"/>
                  </a:lnTo>
                  <a:lnTo>
                    <a:pt x="149" y="358"/>
                  </a:lnTo>
                  <a:lnTo>
                    <a:pt x="149" y="356"/>
                  </a:lnTo>
                  <a:lnTo>
                    <a:pt x="149" y="349"/>
                  </a:lnTo>
                  <a:lnTo>
                    <a:pt x="149" y="340"/>
                  </a:lnTo>
                  <a:lnTo>
                    <a:pt x="149" y="332"/>
                  </a:lnTo>
                  <a:lnTo>
                    <a:pt x="149" y="324"/>
                  </a:lnTo>
                  <a:lnTo>
                    <a:pt x="150" y="316"/>
                  </a:lnTo>
                  <a:lnTo>
                    <a:pt x="150" y="309"/>
                  </a:lnTo>
                  <a:lnTo>
                    <a:pt x="152" y="301"/>
                  </a:lnTo>
                  <a:lnTo>
                    <a:pt x="153" y="293"/>
                  </a:lnTo>
                  <a:lnTo>
                    <a:pt x="158" y="291"/>
                  </a:lnTo>
                  <a:lnTo>
                    <a:pt x="162" y="289"/>
                  </a:lnTo>
                  <a:lnTo>
                    <a:pt x="166" y="286"/>
                  </a:lnTo>
                  <a:lnTo>
                    <a:pt x="170" y="284"/>
                  </a:lnTo>
                  <a:lnTo>
                    <a:pt x="174" y="283"/>
                  </a:lnTo>
                  <a:lnTo>
                    <a:pt x="179" y="282"/>
                  </a:lnTo>
                  <a:lnTo>
                    <a:pt x="183" y="281"/>
                  </a:lnTo>
                  <a:lnTo>
                    <a:pt x="188" y="280"/>
                  </a:lnTo>
                  <a:lnTo>
                    <a:pt x="189" y="276"/>
                  </a:lnTo>
                  <a:lnTo>
                    <a:pt x="191" y="274"/>
                  </a:lnTo>
                  <a:lnTo>
                    <a:pt x="191" y="271"/>
                  </a:lnTo>
                  <a:lnTo>
                    <a:pt x="192" y="269"/>
                  </a:lnTo>
                  <a:lnTo>
                    <a:pt x="192" y="262"/>
                  </a:lnTo>
                  <a:lnTo>
                    <a:pt x="191" y="255"/>
                  </a:lnTo>
                  <a:lnTo>
                    <a:pt x="191" y="252"/>
                  </a:lnTo>
                  <a:lnTo>
                    <a:pt x="191" y="250"/>
                  </a:lnTo>
                  <a:lnTo>
                    <a:pt x="191" y="246"/>
                  </a:lnTo>
                  <a:lnTo>
                    <a:pt x="192" y="244"/>
                  </a:lnTo>
                  <a:lnTo>
                    <a:pt x="193" y="242"/>
                  </a:lnTo>
                  <a:lnTo>
                    <a:pt x="196" y="239"/>
                  </a:lnTo>
                  <a:lnTo>
                    <a:pt x="199" y="238"/>
                  </a:lnTo>
                  <a:lnTo>
                    <a:pt x="202" y="235"/>
                  </a:lnTo>
                  <a:lnTo>
                    <a:pt x="206" y="234"/>
                  </a:lnTo>
                  <a:lnTo>
                    <a:pt x="208" y="232"/>
                  </a:lnTo>
                  <a:lnTo>
                    <a:pt x="211" y="231"/>
                  </a:lnTo>
                  <a:lnTo>
                    <a:pt x="213" y="230"/>
                  </a:lnTo>
                  <a:lnTo>
                    <a:pt x="220" y="228"/>
                  </a:lnTo>
                  <a:lnTo>
                    <a:pt x="227" y="228"/>
                  </a:lnTo>
                  <a:lnTo>
                    <a:pt x="233" y="227"/>
                  </a:lnTo>
                  <a:lnTo>
                    <a:pt x="241" y="227"/>
                  </a:lnTo>
                  <a:lnTo>
                    <a:pt x="247" y="225"/>
                  </a:lnTo>
                  <a:lnTo>
                    <a:pt x="253" y="224"/>
                  </a:lnTo>
                  <a:lnTo>
                    <a:pt x="253" y="215"/>
                  </a:lnTo>
                  <a:lnTo>
                    <a:pt x="253" y="208"/>
                  </a:lnTo>
                  <a:lnTo>
                    <a:pt x="253" y="200"/>
                  </a:lnTo>
                  <a:lnTo>
                    <a:pt x="253" y="191"/>
                  </a:lnTo>
                  <a:lnTo>
                    <a:pt x="252" y="183"/>
                  </a:lnTo>
                  <a:lnTo>
                    <a:pt x="251" y="175"/>
                  </a:lnTo>
                  <a:lnTo>
                    <a:pt x="249" y="167"/>
                  </a:lnTo>
                  <a:lnTo>
                    <a:pt x="247" y="159"/>
                  </a:lnTo>
                  <a:lnTo>
                    <a:pt x="248" y="157"/>
                  </a:lnTo>
                  <a:lnTo>
                    <a:pt x="249" y="154"/>
                  </a:lnTo>
                  <a:lnTo>
                    <a:pt x="249" y="152"/>
                  </a:lnTo>
                  <a:lnTo>
                    <a:pt x="249" y="149"/>
                  </a:lnTo>
                  <a:lnTo>
                    <a:pt x="249" y="145"/>
                  </a:lnTo>
                  <a:lnTo>
                    <a:pt x="249" y="143"/>
                  </a:lnTo>
                  <a:lnTo>
                    <a:pt x="251" y="141"/>
                  </a:lnTo>
                  <a:lnTo>
                    <a:pt x="253" y="139"/>
                  </a:lnTo>
                  <a:lnTo>
                    <a:pt x="341" y="140"/>
                  </a:lnTo>
                  <a:lnTo>
                    <a:pt x="347" y="132"/>
                  </a:lnTo>
                  <a:lnTo>
                    <a:pt x="352" y="124"/>
                  </a:lnTo>
                  <a:lnTo>
                    <a:pt x="358" y="119"/>
                  </a:lnTo>
                  <a:lnTo>
                    <a:pt x="366" y="113"/>
                  </a:lnTo>
                  <a:lnTo>
                    <a:pt x="372" y="108"/>
                  </a:lnTo>
                  <a:lnTo>
                    <a:pt x="380" y="102"/>
                  </a:lnTo>
                  <a:lnTo>
                    <a:pt x="388" y="98"/>
                  </a:lnTo>
                  <a:lnTo>
                    <a:pt x="394" y="93"/>
                  </a:lnTo>
                  <a:lnTo>
                    <a:pt x="399" y="94"/>
                  </a:lnTo>
                  <a:lnTo>
                    <a:pt x="402" y="95"/>
                  </a:lnTo>
                  <a:lnTo>
                    <a:pt x="406" y="97"/>
                  </a:lnTo>
                  <a:lnTo>
                    <a:pt x="410" y="99"/>
                  </a:lnTo>
                  <a:lnTo>
                    <a:pt x="413" y="100"/>
                  </a:lnTo>
                  <a:lnTo>
                    <a:pt x="418" y="100"/>
                  </a:lnTo>
                  <a:lnTo>
                    <a:pt x="422" y="100"/>
                  </a:lnTo>
                  <a:lnTo>
                    <a:pt x="426" y="99"/>
                  </a:lnTo>
                  <a:lnTo>
                    <a:pt x="431" y="94"/>
                  </a:lnTo>
                  <a:lnTo>
                    <a:pt x="436" y="89"/>
                  </a:lnTo>
                  <a:lnTo>
                    <a:pt x="439" y="83"/>
                  </a:lnTo>
                  <a:lnTo>
                    <a:pt x="443" y="78"/>
                  </a:lnTo>
                  <a:lnTo>
                    <a:pt x="446" y="77"/>
                  </a:lnTo>
                  <a:lnTo>
                    <a:pt x="448" y="74"/>
                  </a:lnTo>
                  <a:lnTo>
                    <a:pt x="450" y="73"/>
                  </a:lnTo>
                  <a:lnTo>
                    <a:pt x="453" y="72"/>
                  </a:lnTo>
                  <a:lnTo>
                    <a:pt x="457" y="72"/>
                  </a:lnTo>
                  <a:lnTo>
                    <a:pt x="460" y="73"/>
                  </a:lnTo>
                  <a:lnTo>
                    <a:pt x="463" y="74"/>
                  </a:lnTo>
                  <a:lnTo>
                    <a:pt x="468" y="77"/>
                  </a:lnTo>
                  <a:lnTo>
                    <a:pt x="474" y="76"/>
                  </a:lnTo>
                  <a:lnTo>
                    <a:pt x="480" y="73"/>
                  </a:lnTo>
                  <a:lnTo>
                    <a:pt x="486" y="71"/>
                  </a:lnTo>
                  <a:lnTo>
                    <a:pt x="491" y="67"/>
                  </a:lnTo>
                  <a:lnTo>
                    <a:pt x="497" y="63"/>
                  </a:lnTo>
                  <a:lnTo>
                    <a:pt x="502" y="59"/>
                  </a:lnTo>
                  <a:lnTo>
                    <a:pt x="507" y="53"/>
                  </a:lnTo>
                  <a:lnTo>
                    <a:pt x="511" y="48"/>
                  </a:lnTo>
                  <a:lnTo>
                    <a:pt x="516" y="48"/>
                  </a:lnTo>
                  <a:lnTo>
                    <a:pt x="520" y="48"/>
                  </a:lnTo>
                  <a:lnTo>
                    <a:pt x="524" y="48"/>
                  </a:lnTo>
                  <a:lnTo>
                    <a:pt x="529" y="49"/>
                  </a:lnTo>
                  <a:lnTo>
                    <a:pt x="533" y="50"/>
                  </a:lnTo>
                  <a:lnTo>
                    <a:pt x="538" y="50"/>
                  </a:lnTo>
                  <a:lnTo>
                    <a:pt x="543" y="50"/>
                  </a:lnTo>
                  <a:lnTo>
                    <a:pt x="548" y="50"/>
                  </a:lnTo>
                  <a:lnTo>
                    <a:pt x="551" y="49"/>
                  </a:lnTo>
                  <a:lnTo>
                    <a:pt x="553" y="48"/>
                  </a:lnTo>
                  <a:lnTo>
                    <a:pt x="556" y="46"/>
                  </a:lnTo>
                  <a:lnTo>
                    <a:pt x="558" y="43"/>
                  </a:lnTo>
                  <a:lnTo>
                    <a:pt x="561" y="39"/>
                  </a:lnTo>
                  <a:lnTo>
                    <a:pt x="564" y="33"/>
                  </a:lnTo>
                  <a:lnTo>
                    <a:pt x="567" y="31"/>
                  </a:lnTo>
                  <a:lnTo>
                    <a:pt x="569" y="29"/>
                  </a:lnTo>
                  <a:lnTo>
                    <a:pt x="571" y="28"/>
                  </a:lnTo>
                  <a:lnTo>
                    <a:pt x="573" y="27"/>
                  </a:lnTo>
                  <a:lnTo>
                    <a:pt x="576" y="26"/>
                  </a:lnTo>
                  <a:lnTo>
                    <a:pt x="579" y="26"/>
                  </a:lnTo>
                  <a:lnTo>
                    <a:pt x="582" y="27"/>
                  </a:lnTo>
                  <a:lnTo>
                    <a:pt x="586" y="28"/>
                  </a:lnTo>
                  <a:lnTo>
                    <a:pt x="588" y="28"/>
                  </a:lnTo>
                  <a:lnTo>
                    <a:pt x="590" y="27"/>
                  </a:lnTo>
                  <a:lnTo>
                    <a:pt x="592" y="27"/>
                  </a:lnTo>
                  <a:lnTo>
                    <a:pt x="593" y="26"/>
                  </a:lnTo>
                  <a:lnTo>
                    <a:pt x="596" y="22"/>
                  </a:lnTo>
                  <a:lnTo>
                    <a:pt x="598" y="19"/>
                  </a:lnTo>
                  <a:lnTo>
                    <a:pt x="600" y="16"/>
                  </a:lnTo>
                  <a:lnTo>
                    <a:pt x="603" y="13"/>
                  </a:lnTo>
                  <a:lnTo>
                    <a:pt x="606" y="9"/>
                  </a:lnTo>
                  <a:lnTo>
                    <a:pt x="609" y="7"/>
                  </a:lnTo>
                  <a:lnTo>
                    <a:pt x="609" y="6"/>
                  </a:lnTo>
                  <a:lnTo>
                    <a:pt x="609" y="4"/>
                  </a:lnTo>
                  <a:lnTo>
                    <a:pt x="610" y="3"/>
                  </a:lnTo>
                  <a:lnTo>
                    <a:pt x="611" y="2"/>
                  </a:lnTo>
                  <a:lnTo>
                    <a:pt x="612" y="2"/>
                  </a:lnTo>
                  <a:lnTo>
                    <a:pt x="614" y="1"/>
                  </a:lnTo>
                  <a:lnTo>
                    <a:pt x="616" y="1"/>
                  </a:lnTo>
                  <a:lnTo>
                    <a:pt x="617" y="0"/>
                  </a:lnTo>
                  <a:lnTo>
                    <a:pt x="620" y="1"/>
                  </a:lnTo>
                  <a:lnTo>
                    <a:pt x="622" y="2"/>
                  </a:lnTo>
                  <a:lnTo>
                    <a:pt x="627" y="3"/>
                  </a:lnTo>
                  <a:lnTo>
                    <a:pt x="629" y="4"/>
                  </a:lnTo>
                  <a:lnTo>
                    <a:pt x="632" y="6"/>
                  </a:lnTo>
                  <a:lnTo>
                    <a:pt x="634" y="7"/>
                  </a:lnTo>
                  <a:lnTo>
                    <a:pt x="638" y="8"/>
                  </a:lnTo>
                  <a:lnTo>
                    <a:pt x="64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3" name="Freeform 127">
              <a:extLst>
                <a:ext uri="{FF2B5EF4-FFF2-40B4-BE49-F238E27FC236}">
                  <a16:creationId xmlns:a16="http://schemas.microsoft.com/office/drawing/2014/main" id="{7FB5C0B8-EE91-4E90-95D9-CAB3E355267F}"/>
                </a:ext>
              </a:extLst>
            </p:cNvPr>
            <p:cNvSpPr>
              <a:spLocks/>
            </p:cNvSpPr>
            <p:nvPr/>
          </p:nvSpPr>
          <p:spPr bwMode="auto">
            <a:xfrm>
              <a:off x="3944" y="3366"/>
              <a:ext cx="583" cy="489"/>
            </a:xfrm>
            <a:custGeom>
              <a:avLst/>
              <a:gdLst>
                <a:gd name="T0" fmla="*/ 690 w 1165"/>
                <a:gd name="T1" fmla="*/ 21 h 978"/>
                <a:gd name="T2" fmla="*/ 774 w 1165"/>
                <a:gd name="T3" fmla="*/ 58 h 978"/>
                <a:gd name="T4" fmla="*/ 867 w 1165"/>
                <a:gd name="T5" fmla="*/ 98 h 978"/>
                <a:gd name="T6" fmla="*/ 913 w 1165"/>
                <a:gd name="T7" fmla="*/ 124 h 978"/>
                <a:gd name="T8" fmla="*/ 1023 w 1165"/>
                <a:gd name="T9" fmla="*/ 154 h 978"/>
                <a:gd name="T10" fmla="*/ 1067 w 1165"/>
                <a:gd name="T11" fmla="*/ 214 h 978"/>
                <a:gd name="T12" fmla="*/ 1046 w 1165"/>
                <a:gd name="T13" fmla="*/ 292 h 978"/>
                <a:gd name="T14" fmla="*/ 1082 w 1165"/>
                <a:gd name="T15" fmla="*/ 330 h 978"/>
                <a:gd name="T16" fmla="*/ 1088 w 1165"/>
                <a:gd name="T17" fmla="*/ 357 h 978"/>
                <a:gd name="T18" fmla="*/ 1094 w 1165"/>
                <a:gd name="T19" fmla="*/ 382 h 978"/>
                <a:gd name="T20" fmla="*/ 1113 w 1165"/>
                <a:gd name="T21" fmla="*/ 434 h 978"/>
                <a:gd name="T22" fmla="*/ 1111 w 1165"/>
                <a:gd name="T23" fmla="*/ 468 h 978"/>
                <a:gd name="T24" fmla="*/ 1101 w 1165"/>
                <a:gd name="T25" fmla="*/ 509 h 978"/>
                <a:gd name="T26" fmla="*/ 1090 w 1165"/>
                <a:gd name="T27" fmla="*/ 545 h 978"/>
                <a:gd name="T28" fmla="*/ 1004 w 1165"/>
                <a:gd name="T29" fmla="*/ 589 h 978"/>
                <a:gd name="T30" fmla="*/ 991 w 1165"/>
                <a:gd name="T31" fmla="*/ 692 h 978"/>
                <a:gd name="T32" fmla="*/ 1100 w 1165"/>
                <a:gd name="T33" fmla="*/ 772 h 978"/>
                <a:gd name="T34" fmla="*/ 1091 w 1165"/>
                <a:gd name="T35" fmla="*/ 804 h 978"/>
                <a:gd name="T36" fmla="*/ 1138 w 1165"/>
                <a:gd name="T37" fmla="*/ 821 h 978"/>
                <a:gd name="T38" fmla="*/ 1107 w 1165"/>
                <a:gd name="T39" fmla="*/ 842 h 978"/>
                <a:gd name="T40" fmla="*/ 1118 w 1165"/>
                <a:gd name="T41" fmla="*/ 901 h 978"/>
                <a:gd name="T42" fmla="*/ 1154 w 1165"/>
                <a:gd name="T43" fmla="*/ 928 h 978"/>
                <a:gd name="T44" fmla="*/ 1050 w 1165"/>
                <a:gd name="T45" fmla="*/ 939 h 978"/>
                <a:gd name="T46" fmla="*/ 1022 w 1165"/>
                <a:gd name="T47" fmla="*/ 781 h 978"/>
                <a:gd name="T48" fmla="*/ 941 w 1165"/>
                <a:gd name="T49" fmla="*/ 629 h 978"/>
                <a:gd name="T50" fmla="*/ 932 w 1165"/>
                <a:gd name="T51" fmla="*/ 444 h 978"/>
                <a:gd name="T52" fmla="*/ 946 w 1165"/>
                <a:gd name="T53" fmla="*/ 390 h 978"/>
                <a:gd name="T54" fmla="*/ 913 w 1165"/>
                <a:gd name="T55" fmla="*/ 232 h 978"/>
                <a:gd name="T56" fmla="*/ 806 w 1165"/>
                <a:gd name="T57" fmla="*/ 108 h 978"/>
                <a:gd name="T58" fmla="*/ 703 w 1165"/>
                <a:gd name="T59" fmla="*/ 74 h 978"/>
                <a:gd name="T60" fmla="*/ 483 w 1165"/>
                <a:gd name="T61" fmla="*/ 92 h 978"/>
                <a:gd name="T62" fmla="*/ 388 w 1165"/>
                <a:gd name="T63" fmla="*/ 156 h 978"/>
                <a:gd name="T64" fmla="*/ 271 w 1165"/>
                <a:gd name="T65" fmla="*/ 345 h 978"/>
                <a:gd name="T66" fmla="*/ 262 w 1165"/>
                <a:gd name="T67" fmla="*/ 471 h 978"/>
                <a:gd name="T68" fmla="*/ 251 w 1165"/>
                <a:gd name="T69" fmla="*/ 516 h 978"/>
                <a:gd name="T70" fmla="*/ 264 w 1165"/>
                <a:gd name="T71" fmla="*/ 556 h 978"/>
                <a:gd name="T72" fmla="*/ 263 w 1165"/>
                <a:gd name="T73" fmla="*/ 592 h 978"/>
                <a:gd name="T74" fmla="*/ 271 w 1165"/>
                <a:gd name="T75" fmla="*/ 694 h 978"/>
                <a:gd name="T76" fmla="*/ 275 w 1165"/>
                <a:gd name="T77" fmla="*/ 740 h 978"/>
                <a:gd name="T78" fmla="*/ 208 w 1165"/>
                <a:gd name="T79" fmla="*/ 844 h 978"/>
                <a:gd name="T80" fmla="*/ 175 w 1165"/>
                <a:gd name="T81" fmla="*/ 962 h 978"/>
                <a:gd name="T82" fmla="*/ 168 w 1165"/>
                <a:gd name="T83" fmla="*/ 894 h 978"/>
                <a:gd name="T84" fmla="*/ 138 w 1165"/>
                <a:gd name="T85" fmla="*/ 927 h 978"/>
                <a:gd name="T86" fmla="*/ 115 w 1165"/>
                <a:gd name="T87" fmla="*/ 865 h 978"/>
                <a:gd name="T88" fmla="*/ 61 w 1165"/>
                <a:gd name="T89" fmla="*/ 815 h 978"/>
                <a:gd name="T90" fmla="*/ 172 w 1165"/>
                <a:gd name="T91" fmla="*/ 691 h 978"/>
                <a:gd name="T92" fmla="*/ 130 w 1165"/>
                <a:gd name="T93" fmla="*/ 547 h 978"/>
                <a:gd name="T94" fmla="*/ 31 w 1165"/>
                <a:gd name="T95" fmla="*/ 565 h 978"/>
                <a:gd name="T96" fmla="*/ 32 w 1165"/>
                <a:gd name="T97" fmla="*/ 540 h 978"/>
                <a:gd name="T98" fmla="*/ 25 w 1165"/>
                <a:gd name="T99" fmla="*/ 510 h 978"/>
                <a:gd name="T100" fmla="*/ 101 w 1165"/>
                <a:gd name="T101" fmla="*/ 409 h 978"/>
                <a:gd name="T102" fmla="*/ 103 w 1165"/>
                <a:gd name="T103" fmla="*/ 367 h 978"/>
                <a:gd name="T104" fmla="*/ 142 w 1165"/>
                <a:gd name="T105" fmla="*/ 340 h 978"/>
                <a:gd name="T106" fmla="*/ 173 w 1165"/>
                <a:gd name="T107" fmla="*/ 281 h 978"/>
                <a:gd name="T108" fmla="*/ 190 w 1165"/>
                <a:gd name="T109" fmla="*/ 233 h 978"/>
                <a:gd name="T110" fmla="*/ 250 w 1165"/>
                <a:gd name="T111" fmla="*/ 222 h 978"/>
                <a:gd name="T112" fmla="*/ 242 w 1165"/>
                <a:gd name="T113" fmla="*/ 140 h 978"/>
                <a:gd name="T114" fmla="*/ 352 w 1165"/>
                <a:gd name="T115" fmla="*/ 111 h 978"/>
                <a:gd name="T116" fmla="*/ 468 w 1165"/>
                <a:gd name="T117" fmla="*/ 73 h 978"/>
                <a:gd name="T118" fmla="*/ 542 w 1165"/>
                <a:gd name="T119" fmla="*/ 43 h 978"/>
                <a:gd name="T120" fmla="*/ 625 w 1165"/>
                <a:gd name="T121"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5" h="978">
                  <a:moveTo>
                    <a:pt x="640" y="16"/>
                  </a:moveTo>
                  <a:lnTo>
                    <a:pt x="642" y="18"/>
                  </a:lnTo>
                  <a:lnTo>
                    <a:pt x="645" y="20"/>
                  </a:lnTo>
                  <a:lnTo>
                    <a:pt x="646" y="23"/>
                  </a:lnTo>
                  <a:lnTo>
                    <a:pt x="648" y="26"/>
                  </a:lnTo>
                  <a:lnTo>
                    <a:pt x="651" y="28"/>
                  </a:lnTo>
                  <a:lnTo>
                    <a:pt x="654" y="29"/>
                  </a:lnTo>
                  <a:lnTo>
                    <a:pt x="655" y="30"/>
                  </a:lnTo>
                  <a:lnTo>
                    <a:pt x="657" y="30"/>
                  </a:lnTo>
                  <a:lnTo>
                    <a:pt x="658" y="29"/>
                  </a:lnTo>
                  <a:lnTo>
                    <a:pt x="661" y="29"/>
                  </a:lnTo>
                  <a:lnTo>
                    <a:pt x="663" y="27"/>
                  </a:lnTo>
                  <a:lnTo>
                    <a:pt x="665" y="25"/>
                  </a:lnTo>
                  <a:lnTo>
                    <a:pt x="667" y="22"/>
                  </a:lnTo>
                  <a:lnTo>
                    <a:pt x="671" y="21"/>
                  </a:lnTo>
                  <a:lnTo>
                    <a:pt x="673" y="20"/>
                  </a:lnTo>
                  <a:lnTo>
                    <a:pt x="676" y="19"/>
                  </a:lnTo>
                  <a:lnTo>
                    <a:pt x="680" y="18"/>
                  </a:lnTo>
                  <a:lnTo>
                    <a:pt x="682" y="17"/>
                  </a:lnTo>
                  <a:lnTo>
                    <a:pt x="690" y="21"/>
                  </a:lnTo>
                  <a:lnTo>
                    <a:pt x="697" y="28"/>
                  </a:lnTo>
                  <a:lnTo>
                    <a:pt x="705" y="33"/>
                  </a:lnTo>
                  <a:lnTo>
                    <a:pt x="713" y="40"/>
                  </a:lnTo>
                  <a:lnTo>
                    <a:pt x="721" y="45"/>
                  </a:lnTo>
                  <a:lnTo>
                    <a:pt x="730" y="50"/>
                  </a:lnTo>
                  <a:lnTo>
                    <a:pt x="733" y="51"/>
                  </a:lnTo>
                  <a:lnTo>
                    <a:pt x="738" y="52"/>
                  </a:lnTo>
                  <a:lnTo>
                    <a:pt x="743" y="53"/>
                  </a:lnTo>
                  <a:lnTo>
                    <a:pt x="748" y="53"/>
                  </a:lnTo>
                  <a:lnTo>
                    <a:pt x="750" y="56"/>
                  </a:lnTo>
                  <a:lnTo>
                    <a:pt x="752" y="58"/>
                  </a:lnTo>
                  <a:lnTo>
                    <a:pt x="754" y="59"/>
                  </a:lnTo>
                  <a:lnTo>
                    <a:pt x="757" y="59"/>
                  </a:lnTo>
                  <a:lnTo>
                    <a:pt x="761" y="60"/>
                  </a:lnTo>
                  <a:lnTo>
                    <a:pt x="763" y="59"/>
                  </a:lnTo>
                  <a:lnTo>
                    <a:pt x="766" y="59"/>
                  </a:lnTo>
                  <a:lnTo>
                    <a:pt x="770" y="59"/>
                  </a:lnTo>
                  <a:lnTo>
                    <a:pt x="771" y="57"/>
                  </a:lnTo>
                  <a:lnTo>
                    <a:pt x="773" y="57"/>
                  </a:lnTo>
                  <a:lnTo>
                    <a:pt x="774" y="58"/>
                  </a:lnTo>
                  <a:lnTo>
                    <a:pt x="775" y="59"/>
                  </a:lnTo>
                  <a:lnTo>
                    <a:pt x="776" y="60"/>
                  </a:lnTo>
                  <a:lnTo>
                    <a:pt x="777" y="62"/>
                  </a:lnTo>
                  <a:lnTo>
                    <a:pt x="780" y="63"/>
                  </a:lnTo>
                  <a:lnTo>
                    <a:pt x="781" y="65"/>
                  </a:lnTo>
                  <a:lnTo>
                    <a:pt x="783" y="67"/>
                  </a:lnTo>
                  <a:lnTo>
                    <a:pt x="785" y="68"/>
                  </a:lnTo>
                  <a:lnTo>
                    <a:pt x="787" y="70"/>
                  </a:lnTo>
                  <a:lnTo>
                    <a:pt x="790" y="71"/>
                  </a:lnTo>
                  <a:lnTo>
                    <a:pt x="795" y="72"/>
                  </a:lnTo>
                  <a:lnTo>
                    <a:pt x="801" y="73"/>
                  </a:lnTo>
                  <a:lnTo>
                    <a:pt x="807" y="73"/>
                  </a:lnTo>
                  <a:lnTo>
                    <a:pt x="813" y="73"/>
                  </a:lnTo>
                  <a:lnTo>
                    <a:pt x="818" y="73"/>
                  </a:lnTo>
                  <a:lnTo>
                    <a:pt x="824" y="74"/>
                  </a:lnTo>
                  <a:lnTo>
                    <a:pt x="847" y="74"/>
                  </a:lnTo>
                  <a:lnTo>
                    <a:pt x="852" y="80"/>
                  </a:lnTo>
                  <a:lnTo>
                    <a:pt x="856" y="87"/>
                  </a:lnTo>
                  <a:lnTo>
                    <a:pt x="863" y="93"/>
                  </a:lnTo>
                  <a:lnTo>
                    <a:pt x="867" y="98"/>
                  </a:lnTo>
                  <a:lnTo>
                    <a:pt x="874" y="104"/>
                  </a:lnTo>
                  <a:lnTo>
                    <a:pt x="880" y="109"/>
                  </a:lnTo>
                  <a:lnTo>
                    <a:pt x="886" y="114"/>
                  </a:lnTo>
                  <a:lnTo>
                    <a:pt x="892" y="120"/>
                  </a:lnTo>
                  <a:lnTo>
                    <a:pt x="894" y="121"/>
                  </a:lnTo>
                  <a:lnTo>
                    <a:pt x="895" y="122"/>
                  </a:lnTo>
                  <a:lnTo>
                    <a:pt x="896" y="123"/>
                  </a:lnTo>
                  <a:lnTo>
                    <a:pt x="897" y="124"/>
                  </a:lnTo>
                  <a:lnTo>
                    <a:pt x="898" y="126"/>
                  </a:lnTo>
                  <a:lnTo>
                    <a:pt x="900" y="128"/>
                  </a:lnTo>
                  <a:lnTo>
                    <a:pt x="901" y="128"/>
                  </a:lnTo>
                  <a:lnTo>
                    <a:pt x="903" y="129"/>
                  </a:lnTo>
                  <a:lnTo>
                    <a:pt x="904" y="129"/>
                  </a:lnTo>
                  <a:lnTo>
                    <a:pt x="905" y="129"/>
                  </a:lnTo>
                  <a:lnTo>
                    <a:pt x="907" y="129"/>
                  </a:lnTo>
                  <a:lnTo>
                    <a:pt x="908" y="128"/>
                  </a:lnTo>
                  <a:lnTo>
                    <a:pt x="910" y="128"/>
                  </a:lnTo>
                  <a:lnTo>
                    <a:pt x="911" y="127"/>
                  </a:lnTo>
                  <a:lnTo>
                    <a:pt x="912" y="126"/>
                  </a:lnTo>
                  <a:lnTo>
                    <a:pt x="913" y="124"/>
                  </a:lnTo>
                  <a:lnTo>
                    <a:pt x="920" y="123"/>
                  </a:lnTo>
                  <a:lnTo>
                    <a:pt x="926" y="121"/>
                  </a:lnTo>
                  <a:lnTo>
                    <a:pt x="934" y="121"/>
                  </a:lnTo>
                  <a:lnTo>
                    <a:pt x="942" y="120"/>
                  </a:lnTo>
                  <a:lnTo>
                    <a:pt x="948" y="120"/>
                  </a:lnTo>
                  <a:lnTo>
                    <a:pt x="956" y="120"/>
                  </a:lnTo>
                  <a:lnTo>
                    <a:pt x="964" y="120"/>
                  </a:lnTo>
                  <a:lnTo>
                    <a:pt x="971" y="121"/>
                  </a:lnTo>
                  <a:lnTo>
                    <a:pt x="978" y="122"/>
                  </a:lnTo>
                  <a:lnTo>
                    <a:pt x="985" y="124"/>
                  </a:lnTo>
                  <a:lnTo>
                    <a:pt x="992" y="127"/>
                  </a:lnTo>
                  <a:lnTo>
                    <a:pt x="1000" y="129"/>
                  </a:lnTo>
                  <a:lnTo>
                    <a:pt x="1006" y="132"/>
                  </a:lnTo>
                  <a:lnTo>
                    <a:pt x="1013" y="136"/>
                  </a:lnTo>
                  <a:lnTo>
                    <a:pt x="1018" y="140"/>
                  </a:lnTo>
                  <a:lnTo>
                    <a:pt x="1024" y="144"/>
                  </a:lnTo>
                  <a:lnTo>
                    <a:pt x="1025" y="147"/>
                  </a:lnTo>
                  <a:lnTo>
                    <a:pt x="1024" y="149"/>
                  </a:lnTo>
                  <a:lnTo>
                    <a:pt x="1024" y="152"/>
                  </a:lnTo>
                  <a:lnTo>
                    <a:pt x="1023" y="154"/>
                  </a:lnTo>
                  <a:lnTo>
                    <a:pt x="1021" y="159"/>
                  </a:lnTo>
                  <a:lnTo>
                    <a:pt x="1018" y="162"/>
                  </a:lnTo>
                  <a:lnTo>
                    <a:pt x="1015" y="167"/>
                  </a:lnTo>
                  <a:lnTo>
                    <a:pt x="1014" y="170"/>
                  </a:lnTo>
                  <a:lnTo>
                    <a:pt x="1014" y="172"/>
                  </a:lnTo>
                  <a:lnTo>
                    <a:pt x="1014" y="174"/>
                  </a:lnTo>
                  <a:lnTo>
                    <a:pt x="1014" y="177"/>
                  </a:lnTo>
                  <a:lnTo>
                    <a:pt x="1015" y="179"/>
                  </a:lnTo>
                  <a:lnTo>
                    <a:pt x="1021" y="184"/>
                  </a:lnTo>
                  <a:lnTo>
                    <a:pt x="1025" y="189"/>
                  </a:lnTo>
                  <a:lnTo>
                    <a:pt x="1032" y="193"/>
                  </a:lnTo>
                  <a:lnTo>
                    <a:pt x="1036" y="197"/>
                  </a:lnTo>
                  <a:lnTo>
                    <a:pt x="1043" y="201"/>
                  </a:lnTo>
                  <a:lnTo>
                    <a:pt x="1047" y="204"/>
                  </a:lnTo>
                  <a:lnTo>
                    <a:pt x="1054" y="209"/>
                  </a:lnTo>
                  <a:lnTo>
                    <a:pt x="1060" y="213"/>
                  </a:lnTo>
                  <a:lnTo>
                    <a:pt x="1062" y="213"/>
                  </a:lnTo>
                  <a:lnTo>
                    <a:pt x="1063" y="213"/>
                  </a:lnTo>
                  <a:lnTo>
                    <a:pt x="1065" y="213"/>
                  </a:lnTo>
                  <a:lnTo>
                    <a:pt x="1067" y="214"/>
                  </a:lnTo>
                  <a:lnTo>
                    <a:pt x="1068" y="218"/>
                  </a:lnTo>
                  <a:lnTo>
                    <a:pt x="1070" y="221"/>
                  </a:lnTo>
                  <a:lnTo>
                    <a:pt x="1070" y="225"/>
                  </a:lnTo>
                  <a:lnTo>
                    <a:pt x="1070" y="229"/>
                  </a:lnTo>
                  <a:lnTo>
                    <a:pt x="1070" y="233"/>
                  </a:lnTo>
                  <a:lnTo>
                    <a:pt x="1070" y="238"/>
                  </a:lnTo>
                  <a:lnTo>
                    <a:pt x="1070" y="241"/>
                  </a:lnTo>
                  <a:lnTo>
                    <a:pt x="1070" y="244"/>
                  </a:lnTo>
                  <a:lnTo>
                    <a:pt x="1068" y="248"/>
                  </a:lnTo>
                  <a:lnTo>
                    <a:pt x="1068" y="251"/>
                  </a:lnTo>
                  <a:lnTo>
                    <a:pt x="1065" y="258"/>
                  </a:lnTo>
                  <a:lnTo>
                    <a:pt x="1062" y="263"/>
                  </a:lnTo>
                  <a:lnTo>
                    <a:pt x="1057" y="269"/>
                  </a:lnTo>
                  <a:lnTo>
                    <a:pt x="1052" y="274"/>
                  </a:lnTo>
                  <a:lnTo>
                    <a:pt x="1047" y="280"/>
                  </a:lnTo>
                  <a:lnTo>
                    <a:pt x="1043" y="284"/>
                  </a:lnTo>
                  <a:lnTo>
                    <a:pt x="1043" y="287"/>
                  </a:lnTo>
                  <a:lnTo>
                    <a:pt x="1044" y="289"/>
                  </a:lnTo>
                  <a:lnTo>
                    <a:pt x="1045" y="291"/>
                  </a:lnTo>
                  <a:lnTo>
                    <a:pt x="1046" y="292"/>
                  </a:lnTo>
                  <a:lnTo>
                    <a:pt x="1050" y="294"/>
                  </a:lnTo>
                  <a:lnTo>
                    <a:pt x="1053" y="295"/>
                  </a:lnTo>
                  <a:lnTo>
                    <a:pt x="1057" y="297"/>
                  </a:lnTo>
                  <a:lnTo>
                    <a:pt x="1062" y="298"/>
                  </a:lnTo>
                  <a:lnTo>
                    <a:pt x="1066" y="300"/>
                  </a:lnTo>
                  <a:lnTo>
                    <a:pt x="1070" y="301"/>
                  </a:lnTo>
                  <a:lnTo>
                    <a:pt x="1073" y="303"/>
                  </a:lnTo>
                  <a:lnTo>
                    <a:pt x="1077" y="305"/>
                  </a:lnTo>
                  <a:lnTo>
                    <a:pt x="1080" y="309"/>
                  </a:lnTo>
                  <a:lnTo>
                    <a:pt x="1083" y="311"/>
                  </a:lnTo>
                  <a:lnTo>
                    <a:pt x="1087" y="314"/>
                  </a:lnTo>
                  <a:lnTo>
                    <a:pt x="1090" y="317"/>
                  </a:lnTo>
                  <a:lnTo>
                    <a:pt x="1093" y="319"/>
                  </a:lnTo>
                  <a:lnTo>
                    <a:pt x="1096" y="320"/>
                  </a:lnTo>
                  <a:lnTo>
                    <a:pt x="1095" y="323"/>
                  </a:lnTo>
                  <a:lnTo>
                    <a:pt x="1093" y="325"/>
                  </a:lnTo>
                  <a:lnTo>
                    <a:pt x="1091" y="327"/>
                  </a:lnTo>
                  <a:lnTo>
                    <a:pt x="1087" y="328"/>
                  </a:lnTo>
                  <a:lnTo>
                    <a:pt x="1084" y="329"/>
                  </a:lnTo>
                  <a:lnTo>
                    <a:pt x="1082" y="330"/>
                  </a:lnTo>
                  <a:lnTo>
                    <a:pt x="1078" y="332"/>
                  </a:lnTo>
                  <a:lnTo>
                    <a:pt x="1076" y="334"/>
                  </a:lnTo>
                  <a:lnTo>
                    <a:pt x="1074" y="334"/>
                  </a:lnTo>
                  <a:lnTo>
                    <a:pt x="1073" y="335"/>
                  </a:lnTo>
                  <a:lnTo>
                    <a:pt x="1072" y="335"/>
                  </a:lnTo>
                  <a:lnTo>
                    <a:pt x="1071" y="338"/>
                  </a:lnTo>
                  <a:lnTo>
                    <a:pt x="1070" y="339"/>
                  </a:lnTo>
                  <a:lnTo>
                    <a:pt x="1068" y="340"/>
                  </a:lnTo>
                  <a:lnTo>
                    <a:pt x="1067" y="342"/>
                  </a:lnTo>
                  <a:lnTo>
                    <a:pt x="1067" y="343"/>
                  </a:lnTo>
                  <a:lnTo>
                    <a:pt x="1067" y="345"/>
                  </a:lnTo>
                  <a:lnTo>
                    <a:pt x="1067" y="348"/>
                  </a:lnTo>
                  <a:lnTo>
                    <a:pt x="1068" y="349"/>
                  </a:lnTo>
                  <a:lnTo>
                    <a:pt x="1070" y="350"/>
                  </a:lnTo>
                  <a:lnTo>
                    <a:pt x="1072" y="352"/>
                  </a:lnTo>
                  <a:lnTo>
                    <a:pt x="1075" y="352"/>
                  </a:lnTo>
                  <a:lnTo>
                    <a:pt x="1078" y="353"/>
                  </a:lnTo>
                  <a:lnTo>
                    <a:pt x="1082" y="353"/>
                  </a:lnTo>
                  <a:lnTo>
                    <a:pt x="1085" y="354"/>
                  </a:lnTo>
                  <a:lnTo>
                    <a:pt x="1088" y="357"/>
                  </a:lnTo>
                  <a:lnTo>
                    <a:pt x="1090" y="357"/>
                  </a:lnTo>
                  <a:lnTo>
                    <a:pt x="1092" y="358"/>
                  </a:lnTo>
                  <a:lnTo>
                    <a:pt x="1094" y="358"/>
                  </a:lnTo>
                  <a:lnTo>
                    <a:pt x="1096" y="359"/>
                  </a:lnTo>
                  <a:lnTo>
                    <a:pt x="1100" y="359"/>
                  </a:lnTo>
                  <a:lnTo>
                    <a:pt x="1101" y="360"/>
                  </a:lnTo>
                  <a:lnTo>
                    <a:pt x="1101" y="361"/>
                  </a:lnTo>
                  <a:lnTo>
                    <a:pt x="1101" y="363"/>
                  </a:lnTo>
                  <a:lnTo>
                    <a:pt x="1100" y="364"/>
                  </a:lnTo>
                  <a:lnTo>
                    <a:pt x="1100" y="365"/>
                  </a:lnTo>
                  <a:lnTo>
                    <a:pt x="1098" y="367"/>
                  </a:lnTo>
                  <a:lnTo>
                    <a:pt x="1098" y="369"/>
                  </a:lnTo>
                  <a:lnTo>
                    <a:pt x="1098" y="370"/>
                  </a:lnTo>
                  <a:lnTo>
                    <a:pt x="1097" y="372"/>
                  </a:lnTo>
                  <a:lnTo>
                    <a:pt x="1096" y="373"/>
                  </a:lnTo>
                  <a:lnTo>
                    <a:pt x="1095" y="374"/>
                  </a:lnTo>
                  <a:lnTo>
                    <a:pt x="1096" y="377"/>
                  </a:lnTo>
                  <a:lnTo>
                    <a:pt x="1096" y="379"/>
                  </a:lnTo>
                  <a:lnTo>
                    <a:pt x="1095" y="381"/>
                  </a:lnTo>
                  <a:lnTo>
                    <a:pt x="1094" y="382"/>
                  </a:lnTo>
                  <a:lnTo>
                    <a:pt x="1092" y="384"/>
                  </a:lnTo>
                  <a:lnTo>
                    <a:pt x="1088" y="386"/>
                  </a:lnTo>
                  <a:lnTo>
                    <a:pt x="1085" y="388"/>
                  </a:lnTo>
                  <a:lnTo>
                    <a:pt x="1084" y="390"/>
                  </a:lnTo>
                  <a:lnTo>
                    <a:pt x="1083" y="392"/>
                  </a:lnTo>
                  <a:lnTo>
                    <a:pt x="1083" y="394"/>
                  </a:lnTo>
                  <a:lnTo>
                    <a:pt x="1084" y="396"/>
                  </a:lnTo>
                  <a:lnTo>
                    <a:pt x="1085" y="399"/>
                  </a:lnTo>
                  <a:lnTo>
                    <a:pt x="1087" y="403"/>
                  </a:lnTo>
                  <a:lnTo>
                    <a:pt x="1090" y="408"/>
                  </a:lnTo>
                  <a:lnTo>
                    <a:pt x="1092" y="411"/>
                  </a:lnTo>
                  <a:lnTo>
                    <a:pt x="1094" y="415"/>
                  </a:lnTo>
                  <a:lnTo>
                    <a:pt x="1098" y="419"/>
                  </a:lnTo>
                  <a:lnTo>
                    <a:pt x="1101" y="422"/>
                  </a:lnTo>
                  <a:lnTo>
                    <a:pt x="1105" y="424"/>
                  </a:lnTo>
                  <a:lnTo>
                    <a:pt x="1108" y="429"/>
                  </a:lnTo>
                  <a:lnTo>
                    <a:pt x="1108" y="431"/>
                  </a:lnTo>
                  <a:lnTo>
                    <a:pt x="1111" y="432"/>
                  </a:lnTo>
                  <a:lnTo>
                    <a:pt x="1112" y="433"/>
                  </a:lnTo>
                  <a:lnTo>
                    <a:pt x="1113" y="434"/>
                  </a:lnTo>
                  <a:lnTo>
                    <a:pt x="1115" y="434"/>
                  </a:lnTo>
                  <a:lnTo>
                    <a:pt x="1116" y="436"/>
                  </a:lnTo>
                  <a:lnTo>
                    <a:pt x="1117" y="438"/>
                  </a:lnTo>
                  <a:lnTo>
                    <a:pt x="1117" y="440"/>
                  </a:lnTo>
                  <a:lnTo>
                    <a:pt x="1122" y="442"/>
                  </a:lnTo>
                  <a:lnTo>
                    <a:pt x="1118" y="443"/>
                  </a:lnTo>
                  <a:lnTo>
                    <a:pt x="1115" y="444"/>
                  </a:lnTo>
                  <a:lnTo>
                    <a:pt x="1112" y="444"/>
                  </a:lnTo>
                  <a:lnTo>
                    <a:pt x="1108" y="445"/>
                  </a:lnTo>
                  <a:lnTo>
                    <a:pt x="1105" y="445"/>
                  </a:lnTo>
                  <a:lnTo>
                    <a:pt x="1103" y="446"/>
                  </a:lnTo>
                  <a:lnTo>
                    <a:pt x="1101" y="450"/>
                  </a:lnTo>
                  <a:lnTo>
                    <a:pt x="1098" y="452"/>
                  </a:lnTo>
                  <a:lnTo>
                    <a:pt x="1100" y="455"/>
                  </a:lnTo>
                  <a:lnTo>
                    <a:pt x="1101" y="458"/>
                  </a:lnTo>
                  <a:lnTo>
                    <a:pt x="1103" y="460"/>
                  </a:lnTo>
                  <a:lnTo>
                    <a:pt x="1105" y="462"/>
                  </a:lnTo>
                  <a:lnTo>
                    <a:pt x="1106" y="463"/>
                  </a:lnTo>
                  <a:lnTo>
                    <a:pt x="1108" y="465"/>
                  </a:lnTo>
                  <a:lnTo>
                    <a:pt x="1111" y="468"/>
                  </a:lnTo>
                  <a:lnTo>
                    <a:pt x="1111" y="471"/>
                  </a:lnTo>
                  <a:lnTo>
                    <a:pt x="1112" y="472"/>
                  </a:lnTo>
                  <a:lnTo>
                    <a:pt x="1113" y="473"/>
                  </a:lnTo>
                  <a:lnTo>
                    <a:pt x="1114" y="474"/>
                  </a:lnTo>
                  <a:lnTo>
                    <a:pt x="1115" y="475"/>
                  </a:lnTo>
                  <a:lnTo>
                    <a:pt x="1115" y="478"/>
                  </a:lnTo>
                  <a:lnTo>
                    <a:pt x="1116" y="479"/>
                  </a:lnTo>
                  <a:lnTo>
                    <a:pt x="1116" y="480"/>
                  </a:lnTo>
                  <a:lnTo>
                    <a:pt x="1117" y="482"/>
                  </a:lnTo>
                  <a:lnTo>
                    <a:pt x="1115" y="484"/>
                  </a:lnTo>
                  <a:lnTo>
                    <a:pt x="1113" y="486"/>
                  </a:lnTo>
                  <a:lnTo>
                    <a:pt x="1111" y="489"/>
                  </a:lnTo>
                  <a:lnTo>
                    <a:pt x="1108" y="491"/>
                  </a:lnTo>
                  <a:lnTo>
                    <a:pt x="1106" y="493"/>
                  </a:lnTo>
                  <a:lnTo>
                    <a:pt x="1103" y="496"/>
                  </a:lnTo>
                  <a:lnTo>
                    <a:pt x="1101" y="498"/>
                  </a:lnTo>
                  <a:lnTo>
                    <a:pt x="1098" y="500"/>
                  </a:lnTo>
                  <a:lnTo>
                    <a:pt x="1098" y="503"/>
                  </a:lnTo>
                  <a:lnTo>
                    <a:pt x="1100" y="505"/>
                  </a:lnTo>
                  <a:lnTo>
                    <a:pt x="1101" y="509"/>
                  </a:lnTo>
                  <a:lnTo>
                    <a:pt x="1102" y="512"/>
                  </a:lnTo>
                  <a:lnTo>
                    <a:pt x="1104" y="514"/>
                  </a:lnTo>
                  <a:lnTo>
                    <a:pt x="1106" y="518"/>
                  </a:lnTo>
                  <a:lnTo>
                    <a:pt x="1108" y="521"/>
                  </a:lnTo>
                  <a:lnTo>
                    <a:pt x="1111" y="523"/>
                  </a:lnTo>
                  <a:lnTo>
                    <a:pt x="1112" y="525"/>
                  </a:lnTo>
                  <a:lnTo>
                    <a:pt x="1113" y="526"/>
                  </a:lnTo>
                  <a:lnTo>
                    <a:pt x="1115" y="528"/>
                  </a:lnTo>
                  <a:lnTo>
                    <a:pt x="1116" y="529"/>
                  </a:lnTo>
                  <a:lnTo>
                    <a:pt x="1118" y="530"/>
                  </a:lnTo>
                  <a:lnTo>
                    <a:pt x="1118" y="531"/>
                  </a:lnTo>
                  <a:lnTo>
                    <a:pt x="1118" y="533"/>
                  </a:lnTo>
                  <a:lnTo>
                    <a:pt x="1116" y="535"/>
                  </a:lnTo>
                  <a:lnTo>
                    <a:pt x="1114" y="537"/>
                  </a:lnTo>
                  <a:lnTo>
                    <a:pt x="1112" y="540"/>
                  </a:lnTo>
                  <a:lnTo>
                    <a:pt x="1110" y="542"/>
                  </a:lnTo>
                  <a:lnTo>
                    <a:pt x="1107" y="543"/>
                  </a:lnTo>
                  <a:lnTo>
                    <a:pt x="1102" y="544"/>
                  </a:lnTo>
                  <a:lnTo>
                    <a:pt x="1095" y="545"/>
                  </a:lnTo>
                  <a:lnTo>
                    <a:pt x="1090" y="545"/>
                  </a:lnTo>
                  <a:lnTo>
                    <a:pt x="1084" y="545"/>
                  </a:lnTo>
                  <a:lnTo>
                    <a:pt x="1078" y="546"/>
                  </a:lnTo>
                  <a:lnTo>
                    <a:pt x="1072" y="549"/>
                  </a:lnTo>
                  <a:lnTo>
                    <a:pt x="1068" y="550"/>
                  </a:lnTo>
                  <a:lnTo>
                    <a:pt x="1065" y="551"/>
                  </a:lnTo>
                  <a:lnTo>
                    <a:pt x="1061" y="553"/>
                  </a:lnTo>
                  <a:lnTo>
                    <a:pt x="1056" y="553"/>
                  </a:lnTo>
                  <a:lnTo>
                    <a:pt x="1052" y="554"/>
                  </a:lnTo>
                  <a:lnTo>
                    <a:pt x="1048" y="555"/>
                  </a:lnTo>
                  <a:lnTo>
                    <a:pt x="1047" y="556"/>
                  </a:lnTo>
                  <a:lnTo>
                    <a:pt x="1045" y="557"/>
                  </a:lnTo>
                  <a:lnTo>
                    <a:pt x="1044" y="559"/>
                  </a:lnTo>
                  <a:lnTo>
                    <a:pt x="1043" y="561"/>
                  </a:lnTo>
                  <a:lnTo>
                    <a:pt x="1037" y="565"/>
                  </a:lnTo>
                  <a:lnTo>
                    <a:pt x="1032" y="569"/>
                  </a:lnTo>
                  <a:lnTo>
                    <a:pt x="1026" y="572"/>
                  </a:lnTo>
                  <a:lnTo>
                    <a:pt x="1021" y="575"/>
                  </a:lnTo>
                  <a:lnTo>
                    <a:pt x="1014" y="580"/>
                  </a:lnTo>
                  <a:lnTo>
                    <a:pt x="1010" y="583"/>
                  </a:lnTo>
                  <a:lnTo>
                    <a:pt x="1004" y="589"/>
                  </a:lnTo>
                  <a:lnTo>
                    <a:pt x="1001" y="593"/>
                  </a:lnTo>
                  <a:lnTo>
                    <a:pt x="1000" y="596"/>
                  </a:lnTo>
                  <a:lnTo>
                    <a:pt x="998" y="600"/>
                  </a:lnTo>
                  <a:lnTo>
                    <a:pt x="997" y="602"/>
                  </a:lnTo>
                  <a:lnTo>
                    <a:pt x="995" y="605"/>
                  </a:lnTo>
                  <a:lnTo>
                    <a:pt x="993" y="607"/>
                  </a:lnTo>
                  <a:lnTo>
                    <a:pt x="992" y="610"/>
                  </a:lnTo>
                  <a:lnTo>
                    <a:pt x="991" y="613"/>
                  </a:lnTo>
                  <a:lnTo>
                    <a:pt x="991" y="615"/>
                  </a:lnTo>
                  <a:lnTo>
                    <a:pt x="987" y="624"/>
                  </a:lnTo>
                  <a:lnTo>
                    <a:pt x="985" y="633"/>
                  </a:lnTo>
                  <a:lnTo>
                    <a:pt x="982" y="642"/>
                  </a:lnTo>
                  <a:lnTo>
                    <a:pt x="981" y="651"/>
                  </a:lnTo>
                  <a:lnTo>
                    <a:pt x="980" y="659"/>
                  </a:lnTo>
                  <a:lnTo>
                    <a:pt x="980" y="667"/>
                  </a:lnTo>
                  <a:lnTo>
                    <a:pt x="981" y="672"/>
                  </a:lnTo>
                  <a:lnTo>
                    <a:pt x="982" y="676"/>
                  </a:lnTo>
                  <a:lnTo>
                    <a:pt x="983" y="681"/>
                  </a:lnTo>
                  <a:lnTo>
                    <a:pt x="985" y="685"/>
                  </a:lnTo>
                  <a:lnTo>
                    <a:pt x="991" y="692"/>
                  </a:lnTo>
                  <a:lnTo>
                    <a:pt x="996" y="698"/>
                  </a:lnTo>
                  <a:lnTo>
                    <a:pt x="1003" y="704"/>
                  </a:lnTo>
                  <a:lnTo>
                    <a:pt x="1008" y="708"/>
                  </a:lnTo>
                  <a:lnTo>
                    <a:pt x="1022" y="718"/>
                  </a:lnTo>
                  <a:lnTo>
                    <a:pt x="1035" y="727"/>
                  </a:lnTo>
                  <a:lnTo>
                    <a:pt x="1048" y="736"/>
                  </a:lnTo>
                  <a:lnTo>
                    <a:pt x="1062" y="744"/>
                  </a:lnTo>
                  <a:lnTo>
                    <a:pt x="1068" y="750"/>
                  </a:lnTo>
                  <a:lnTo>
                    <a:pt x="1075" y="754"/>
                  </a:lnTo>
                  <a:lnTo>
                    <a:pt x="1082" y="760"/>
                  </a:lnTo>
                  <a:lnTo>
                    <a:pt x="1088" y="765"/>
                  </a:lnTo>
                  <a:lnTo>
                    <a:pt x="1088" y="766"/>
                  </a:lnTo>
                  <a:lnTo>
                    <a:pt x="1088" y="767"/>
                  </a:lnTo>
                  <a:lnTo>
                    <a:pt x="1090" y="768"/>
                  </a:lnTo>
                  <a:lnTo>
                    <a:pt x="1091" y="768"/>
                  </a:lnTo>
                  <a:lnTo>
                    <a:pt x="1092" y="770"/>
                  </a:lnTo>
                  <a:lnTo>
                    <a:pt x="1093" y="770"/>
                  </a:lnTo>
                  <a:lnTo>
                    <a:pt x="1094" y="770"/>
                  </a:lnTo>
                  <a:lnTo>
                    <a:pt x="1095" y="771"/>
                  </a:lnTo>
                  <a:lnTo>
                    <a:pt x="1100" y="772"/>
                  </a:lnTo>
                  <a:lnTo>
                    <a:pt x="1103" y="772"/>
                  </a:lnTo>
                  <a:lnTo>
                    <a:pt x="1107" y="770"/>
                  </a:lnTo>
                  <a:lnTo>
                    <a:pt x="1111" y="770"/>
                  </a:lnTo>
                  <a:lnTo>
                    <a:pt x="1114" y="768"/>
                  </a:lnTo>
                  <a:lnTo>
                    <a:pt x="1118" y="767"/>
                  </a:lnTo>
                  <a:lnTo>
                    <a:pt x="1122" y="766"/>
                  </a:lnTo>
                  <a:lnTo>
                    <a:pt x="1125" y="766"/>
                  </a:lnTo>
                  <a:lnTo>
                    <a:pt x="1124" y="770"/>
                  </a:lnTo>
                  <a:lnTo>
                    <a:pt x="1123" y="773"/>
                  </a:lnTo>
                  <a:lnTo>
                    <a:pt x="1122" y="775"/>
                  </a:lnTo>
                  <a:lnTo>
                    <a:pt x="1120" y="777"/>
                  </a:lnTo>
                  <a:lnTo>
                    <a:pt x="1115" y="782"/>
                  </a:lnTo>
                  <a:lnTo>
                    <a:pt x="1111" y="786"/>
                  </a:lnTo>
                  <a:lnTo>
                    <a:pt x="1104" y="790"/>
                  </a:lnTo>
                  <a:lnTo>
                    <a:pt x="1100" y="793"/>
                  </a:lnTo>
                  <a:lnTo>
                    <a:pt x="1094" y="796"/>
                  </a:lnTo>
                  <a:lnTo>
                    <a:pt x="1090" y="801"/>
                  </a:lnTo>
                  <a:lnTo>
                    <a:pt x="1090" y="802"/>
                  </a:lnTo>
                  <a:lnTo>
                    <a:pt x="1090" y="803"/>
                  </a:lnTo>
                  <a:lnTo>
                    <a:pt x="1091" y="804"/>
                  </a:lnTo>
                  <a:lnTo>
                    <a:pt x="1091" y="805"/>
                  </a:lnTo>
                  <a:lnTo>
                    <a:pt x="1092" y="806"/>
                  </a:lnTo>
                  <a:lnTo>
                    <a:pt x="1093" y="807"/>
                  </a:lnTo>
                  <a:lnTo>
                    <a:pt x="1094" y="807"/>
                  </a:lnTo>
                  <a:lnTo>
                    <a:pt x="1095" y="808"/>
                  </a:lnTo>
                  <a:lnTo>
                    <a:pt x="1096" y="808"/>
                  </a:lnTo>
                  <a:lnTo>
                    <a:pt x="1098" y="807"/>
                  </a:lnTo>
                  <a:lnTo>
                    <a:pt x="1101" y="807"/>
                  </a:lnTo>
                  <a:lnTo>
                    <a:pt x="1102" y="806"/>
                  </a:lnTo>
                  <a:lnTo>
                    <a:pt x="1104" y="806"/>
                  </a:lnTo>
                  <a:lnTo>
                    <a:pt x="1106" y="805"/>
                  </a:lnTo>
                  <a:lnTo>
                    <a:pt x="1107" y="804"/>
                  </a:lnTo>
                  <a:lnTo>
                    <a:pt x="1110" y="803"/>
                  </a:lnTo>
                  <a:lnTo>
                    <a:pt x="1114" y="804"/>
                  </a:lnTo>
                  <a:lnTo>
                    <a:pt x="1118" y="807"/>
                  </a:lnTo>
                  <a:lnTo>
                    <a:pt x="1123" y="810"/>
                  </a:lnTo>
                  <a:lnTo>
                    <a:pt x="1127" y="812"/>
                  </a:lnTo>
                  <a:lnTo>
                    <a:pt x="1131" y="814"/>
                  </a:lnTo>
                  <a:lnTo>
                    <a:pt x="1135" y="817"/>
                  </a:lnTo>
                  <a:lnTo>
                    <a:pt x="1138" y="821"/>
                  </a:lnTo>
                  <a:lnTo>
                    <a:pt x="1142" y="823"/>
                  </a:lnTo>
                  <a:lnTo>
                    <a:pt x="1140" y="824"/>
                  </a:lnTo>
                  <a:lnTo>
                    <a:pt x="1136" y="825"/>
                  </a:lnTo>
                  <a:lnTo>
                    <a:pt x="1132" y="825"/>
                  </a:lnTo>
                  <a:lnTo>
                    <a:pt x="1128" y="826"/>
                  </a:lnTo>
                  <a:lnTo>
                    <a:pt x="1125" y="826"/>
                  </a:lnTo>
                  <a:lnTo>
                    <a:pt x="1122" y="826"/>
                  </a:lnTo>
                  <a:lnTo>
                    <a:pt x="1117" y="825"/>
                  </a:lnTo>
                  <a:lnTo>
                    <a:pt x="1115" y="823"/>
                  </a:lnTo>
                  <a:lnTo>
                    <a:pt x="1113" y="823"/>
                  </a:lnTo>
                  <a:lnTo>
                    <a:pt x="1112" y="823"/>
                  </a:lnTo>
                  <a:lnTo>
                    <a:pt x="1111" y="823"/>
                  </a:lnTo>
                  <a:lnTo>
                    <a:pt x="1110" y="824"/>
                  </a:lnTo>
                  <a:lnTo>
                    <a:pt x="1108" y="825"/>
                  </a:lnTo>
                  <a:lnTo>
                    <a:pt x="1107" y="825"/>
                  </a:lnTo>
                  <a:lnTo>
                    <a:pt x="1106" y="826"/>
                  </a:lnTo>
                  <a:lnTo>
                    <a:pt x="1105" y="827"/>
                  </a:lnTo>
                  <a:lnTo>
                    <a:pt x="1106" y="832"/>
                  </a:lnTo>
                  <a:lnTo>
                    <a:pt x="1106" y="837"/>
                  </a:lnTo>
                  <a:lnTo>
                    <a:pt x="1107" y="842"/>
                  </a:lnTo>
                  <a:lnTo>
                    <a:pt x="1110" y="846"/>
                  </a:lnTo>
                  <a:lnTo>
                    <a:pt x="1112" y="849"/>
                  </a:lnTo>
                  <a:lnTo>
                    <a:pt x="1115" y="854"/>
                  </a:lnTo>
                  <a:lnTo>
                    <a:pt x="1118" y="856"/>
                  </a:lnTo>
                  <a:lnTo>
                    <a:pt x="1124" y="858"/>
                  </a:lnTo>
                  <a:lnTo>
                    <a:pt x="1128" y="859"/>
                  </a:lnTo>
                  <a:lnTo>
                    <a:pt x="1134" y="861"/>
                  </a:lnTo>
                  <a:lnTo>
                    <a:pt x="1140" y="863"/>
                  </a:lnTo>
                  <a:lnTo>
                    <a:pt x="1145" y="864"/>
                  </a:lnTo>
                  <a:lnTo>
                    <a:pt x="1150" y="865"/>
                  </a:lnTo>
                  <a:lnTo>
                    <a:pt x="1154" y="865"/>
                  </a:lnTo>
                  <a:lnTo>
                    <a:pt x="1160" y="866"/>
                  </a:lnTo>
                  <a:lnTo>
                    <a:pt x="1165" y="867"/>
                  </a:lnTo>
                  <a:lnTo>
                    <a:pt x="1160" y="875"/>
                  </a:lnTo>
                  <a:lnTo>
                    <a:pt x="1154" y="882"/>
                  </a:lnTo>
                  <a:lnTo>
                    <a:pt x="1147" y="887"/>
                  </a:lnTo>
                  <a:lnTo>
                    <a:pt x="1140" y="892"/>
                  </a:lnTo>
                  <a:lnTo>
                    <a:pt x="1131" y="896"/>
                  </a:lnTo>
                  <a:lnTo>
                    <a:pt x="1123" y="899"/>
                  </a:lnTo>
                  <a:lnTo>
                    <a:pt x="1118" y="901"/>
                  </a:lnTo>
                  <a:lnTo>
                    <a:pt x="1114" y="901"/>
                  </a:lnTo>
                  <a:lnTo>
                    <a:pt x="1111" y="902"/>
                  </a:lnTo>
                  <a:lnTo>
                    <a:pt x="1105" y="902"/>
                  </a:lnTo>
                  <a:lnTo>
                    <a:pt x="1105" y="903"/>
                  </a:lnTo>
                  <a:lnTo>
                    <a:pt x="1105" y="903"/>
                  </a:lnTo>
                  <a:lnTo>
                    <a:pt x="1104" y="904"/>
                  </a:lnTo>
                  <a:lnTo>
                    <a:pt x="1103" y="905"/>
                  </a:lnTo>
                  <a:lnTo>
                    <a:pt x="1103" y="906"/>
                  </a:lnTo>
                  <a:lnTo>
                    <a:pt x="1103" y="907"/>
                  </a:lnTo>
                  <a:lnTo>
                    <a:pt x="1103" y="908"/>
                  </a:lnTo>
                  <a:lnTo>
                    <a:pt x="1104" y="909"/>
                  </a:lnTo>
                  <a:lnTo>
                    <a:pt x="1107" y="913"/>
                  </a:lnTo>
                  <a:lnTo>
                    <a:pt x="1113" y="915"/>
                  </a:lnTo>
                  <a:lnTo>
                    <a:pt x="1117" y="917"/>
                  </a:lnTo>
                  <a:lnTo>
                    <a:pt x="1123" y="918"/>
                  </a:lnTo>
                  <a:lnTo>
                    <a:pt x="1127" y="921"/>
                  </a:lnTo>
                  <a:lnTo>
                    <a:pt x="1133" y="923"/>
                  </a:lnTo>
                  <a:lnTo>
                    <a:pt x="1138" y="924"/>
                  </a:lnTo>
                  <a:lnTo>
                    <a:pt x="1144" y="925"/>
                  </a:lnTo>
                  <a:lnTo>
                    <a:pt x="1154" y="928"/>
                  </a:lnTo>
                  <a:lnTo>
                    <a:pt x="1152" y="933"/>
                  </a:lnTo>
                  <a:lnTo>
                    <a:pt x="1150" y="936"/>
                  </a:lnTo>
                  <a:lnTo>
                    <a:pt x="1146" y="938"/>
                  </a:lnTo>
                  <a:lnTo>
                    <a:pt x="1144" y="942"/>
                  </a:lnTo>
                  <a:lnTo>
                    <a:pt x="1141" y="944"/>
                  </a:lnTo>
                  <a:lnTo>
                    <a:pt x="1137" y="946"/>
                  </a:lnTo>
                  <a:lnTo>
                    <a:pt x="1133" y="948"/>
                  </a:lnTo>
                  <a:lnTo>
                    <a:pt x="1130" y="951"/>
                  </a:lnTo>
                  <a:lnTo>
                    <a:pt x="1120" y="953"/>
                  </a:lnTo>
                  <a:lnTo>
                    <a:pt x="1111" y="955"/>
                  </a:lnTo>
                  <a:lnTo>
                    <a:pt x="1101" y="956"/>
                  </a:lnTo>
                  <a:lnTo>
                    <a:pt x="1091" y="956"/>
                  </a:lnTo>
                  <a:lnTo>
                    <a:pt x="1081" y="955"/>
                  </a:lnTo>
                  <a:lnTo>
                    <a:pt x="1072" y="952"/>
                  </a:lnTo>
                  <a:lnTo>
                    <a:pt x="1067" y="951"/>
                  </a:lnTo>
                  <a:lnTo>
                    <a:pt x="1062" y="948"/>
                  </a:lnTo>
                  <a:lnTo>
                    <a:pt x="1058" y="946"/>
                  </a:lnTo>
                  <a:lnTo>
                    <a:pt x="1054" y="944"/>
                  </a:lnTo>
                  <a:lnTo>
                    <a:pt x="1052" y="942"/>
                  </a:lnTo>
                  <a:lnTo>
                    <a:pt x="1050" y="939"/>
                  </a:lnTo>
                  <a:lnTo>
                    <a:pt x="1048" y="938"/>
                  </a:lnTo>
                  <a:lnTo>
                    <a:pt x="1047" y="936"/>
                  </a:lnTo>
                  <a:lnTo>
                    <a:pt x="1045" y="931"/>
                  </a:lnTo>
                  <a:lnTo>
                    <a:pt x="1044" y="926"/>
                  </a:lnTo>
                  <a:lnTo>
                    <a:pt x="1044" y="921"/>
                  </a:lnTo>
                  <a:lnTo>
                    <a:pt x="1043" y="915"/>
                  </a:lnTo>
                  <a:lnTo>
                    <a:pt x="1042" y="913"/>
                  </a:lnTo>
                  <a:lnTo>
                    <a:pt x="1041" y="911"/>
                  </a:lnTo>
                  <a:lnTo>
                    <a:pt x="1038" y="908"/>
                  </a:lnTo>
                  <a:lnTo>
                    <a:pt x="1037" y="906"/>
                  </a:lnTo>
                  <a:lnTo>
                    <a:pt x="1040" y="892"/>
                  </a:lnTo>
                  <a:lnTo>
                    <a:pt x="1041" y="878"/>
                  </a:lnTo>
                  <a:lnTo>
                    <a:pt x="1042" y="864"/>
                  </a:lnTo>
                  <a:lnTo>
                    <a:pt x="1041" y="849"/>
                  </a:lnTo>
                  <a:lnTo>
                    <a:pt x="1038" y="835"/>
                  </a:lnTo>
                  <a:lnTo>
                    <a:pt x="1036" y="822"/>
                  </a:lnTo>
                  <a:lnTo>
                    <a:pt x="1033" y="807"/>
                  </a:lnTo>
                  <a:lnTo>
                    <a:pt x="1030" y="795"/>
                  </a:lnTo>
                  <a:lnTo>
                    <a:pt x="1025" y="787"/>
                  </a:lnTo>
                  <a:lnTo>
                    <a:pt x="1022" y="781"/>
                  </a:lnTo>
                  <a:lnTo>
                    <a:pt x="1016" y="775"/>
                  </a:lnTo>
                  <a:lnTo>
                    <a:pt x="1012" y="768"/>
                  </a:lnTo>
                  <a:lnTo>
                    <a:pt x="1006" y="764"/>
                  </a:lnTo>
                  <a:lnTo>
                    <a:pt x="1001" y="758"/>
                  </a:lnTo>
                  <a:lnTo>
                    <a:pt x="994" y="754"/>
                  </a:lnTo>
                  <a:lnTo>
                    <a:pt x="988" y="750"/>
                  </a:lnTo>
                  <a:lnTo>
                    <a:pt x="982" y="745"/>
                  </a:lnTo>
                  <a:lnTo>
                    <a:pt x="975" y="741"/>
                  </a:lnTo>
                  <a:lnTo>
                    <a:pt x="968" y="737"/>
                  </a:lnTo>
                  <a:lnTo>
                    <a:pt x="961" y="734"/>
                  </a:lnTo>
                  <a:lnTo>
                    <a:pt x="947" y="728"/>
                  </a:lnTo>
                  <a:lnTo>
                    <a:pt x="933" y="723"/>
                  </a:lnTo>
                  <a:lnTo>
                    <a:pt x="934" y="711"/>
                  </a:lnTo>
                  <a:lnTo>
                    <a:pt x="934" y="698"/>
                  </a:lnTo>
                  <a:lnTo>
                    <a:pt x="934" y="687"/>
                  </a:lnTo>
                  <a:lnTo>
                    <a:pt x="935" y="675"/>
                  </a:lnTo>
                  <a:lnTo>
                    <a:pt x="936" y="664"/>
                  </a:lnTo>
                  <a:lnTo>
                    <a:pt x="937" y="652"/>
                  </a:lnTo>
                  <a:lnTo>
                    <a:pt x="938" y="641"/>
                  </a:lnTo>
                  <a:lnTo>
                    <a:pt x="941" y="629"/>
                  </a:lnTo>
                  <a:lnTo>
                    <a:pt x="940" y="620"/>
                  </a:lnTo>
                  <a:lnTo>
                    <a:pt x="940" y="611"/>
                  </a:lnTo>
                  <a:lnTo>
                    <a:pt x="940" y="602"/>
                  </a:lnTo>
                  <a:lnTo>
                    <a:pt x="940" y="592"/>
                  </a:lnTo>
                  <a:lnTo>
                    <a:pt x="941" y="574"/>
                  </a:lnTo>
                  <a:lnTo>
                    <a:pt x="943" y="556"/>
                  </a:lnTo>
                  <a:lnTo>
                    <a:pt x="943" y="546"/>
                  </a:lnTo>
                  <a:lnTo>
                    <a:pt x="944" y="537"/>
                  </a:lnTo>
                  <a:lnTo>
                    <a:pt x="944" y="529"/>
                  </a:lnTo>
                  <a:lnTo>
                    <a:pt x="944" y="520"/>
                  </a:lnTo>
                  <a:lnTo>
                    <a:pt x="943" y="510"/>
                  </a:lnTo>
                  <a:lnTo>
                    <a:pt x="942" y="501"/>
                  </a:lnTo>
                  <a:lnTo>
                    <a:pt x="941" y="492"/>
                  </a:lnTo>
                  <a:lnTo>
                    <a:pt x="937" y="483"/>
                  </a:lnTo>
                  <a:lnTo>
                    <a:pt x="935" y="476"/>
                  </a:lnTo>
                  <a:lnTo>
                    <a:pt x="935" y="470"/>
                  </a:lnTo>
                  <a:lnTo>
                    <a:pt x="934" y="463"/>
                  </a:lnTo>
                  <a:lnTo>
                    <a:pt x="933" y="456"/>
                  </a:lnTo>
                  <a:lnTo>
                    <a:pt x="933" y="451"/>
                  </a:lnTo>
                  <a:lnTo>
                    <a:pt x="932" y="444"/>
                  </a:lnTo>
                  <a:lnTo>
                    <a:pt x="930" y="439"/>
                  </a:lnTo>
                  <a:lnTo>
                    <a:pt x="926" y="432"/>
                  </a:lnTo>
                  <a:lnTo>
                    <a:pt x="924" y="425"/>
                  </a:lnTo>
                  <a:lnTo>
                    <a:pt x="923" y="419"/>
                  </a:lnTo>
                  <a:lnTo>
                    <a:pt x="921" y="412"/>
                  </a:lnTo>
                  <a:lnTo>
                    <a:pt x="918" y="405"/>
                  </a:lnTo>
                  <a:lnTo>
                    <a:pt x="915" y="399"/>
                  </a:lnTo>
                  <a:lnTo>
                    <a:pt x="913" y="393"/>
                  </a:lnTo>
                  <a:lnTo>
                    <a:pt x="910" y="386"/>
                  </a:lnTo>
                  <a:lnTo>
                    <a:pt x="906" y="380"/>
                  </a:lnTo>
                  <a:lnTo>
                    <a:pt x="912" y="379"/>
                  </a:lnTo>
                  <a:lnTo>
                    <a:pt x="917" y="379"/>
                  </a:lnTo>
                  <a:lnTo>
                    <a:pt x="922" y="381"/>
                  </a:lnTo>
                  <a:lnTo>
                    <a:pt x="926" y="382"/>
                  </a:lnTo>
                  <a:lnTo>
                    <a:pt x="932" y="383"/>
                  </a:lnTo>
                  <a:lnTo>
                    <a:pt x="935" y="385"/>
                  </a:lnTo>
                  <a:lnTo>
                    <a:pt x="941" y="388"/>
                  </a:lnTo>
                  <a:lnTo>
                    <a:pt x="944" y="390"/>
                  </a:lnTo>
                  <a:lnTo>
                    <a:pt x="945" y="390"/>
                  </a:lnTo>
                  <a:lnTo>
                    <a:pt x="946" y="390"/>
                  </a:lnTo>
                  <a:lnTo>
                    <a:pt x="947" y="390"/>
                  </a:lnTo>
                  <a:lnTo>
                    <a:pt x="948" y="390"/>
                  </a:lnTo>
                  <a:lnTo>
                    <a:pt x="950" y="390"/>
                  </a:lnTo>
                  <a:lnTo>
                    <a:pt x="951" y="390"/>
                  </a:lnTo>
                  <a:lnTo>
                    <a:pt x="952" y="389"/>
                  </a:lnTo>
                  <a:lnTo>
                    <a:pt x="952" y="388"/>
                  </a:lnTo>
                  <a:lnTo>
                    <a:pt x="951" y="382"/>
                  </a:lnTo>
                  <a:lnTo>
                    <a:pt x="948" y="375"/>
                  </a:lnTo>
                  <a:lnTo>
                    <a:pt x="947" y="370"/>
                  </a:lnTo>
                  <a:lnTo>
                    <a:pt x="945" y="363"/>
                  </a:lnTo>
                  <a:lnTo>
                    <a:pt x="943" y="358"/>
                  </a:lnTo>
                  <a:lnTo>
                    <a:pt x="941" y="351"/>
                  </a:lnTo>
                  <a:lnTo>
                    <a:pt x="940" y="344"/>
                  </a:lnTo>
                  <a:lnTo>
                    <a:pt x="938" y="339"/>
                  </a:lnTo>
                  <a:lnTo>
                    <a:pt x="934" y="317"/>
                  </a:lnTo>
                  <a:lnTo>
                    <a:pt x="931" y="295"/>
                  </a:lnTo>
                  <a:lnTo>
                    <a:pt x="925" y="273"/>
                  </a:lnTo>
                  <a:lnTo>
                    <a:pt x="921" y="252"/>
                  </a:lnTo>
                  <a:lnTo>
                    <a:pt x="917" y="242"/>
                  </a:lnTo>
                  <a:lnTo>
                    <a:pt x="913" y="232"/>
                  </a:lnTo>
                  <a:lnTo>
                    <a:pt x="910" y="222"/>
                  </a:lnTo>
                  <a:lnTo>
                    <a:pt x="905" y="212"/>
                  </a:lnTo>
                  <a:lnTo>
                    <a:pt x="901" y="202"/>
                  </a:lnTo>
                  <a:lnTo>
                    <a:pt x="895" y="193"/>
                  </a:lnTo>
                  <a:lnTo>
                    <a:pt x="888" y="184"/>
                  </a:lnTo>
                  <a:lnTo>
                    <a:pt x="882" y="177"/>
                  </a:lnTo>
                  <a:lnTo>
                    <a:pt x="876" y="168"/>
                  </a:lnTo>
                  <a:lnTo>
                    <a:pt x="872" y="159"/>
                  </a:lnTo>
                  <a:lnTo>
                    <a:pt x="865" y="151"/>
                  </a:lnTo>
                  <a:lnTo>
                    <a:pt x="857" y="142"/>
                  </a:lnTo>
                  <a:lnTo>
                    <a:pt x="851" y="136"/>
                  </a:lnTo>
                  <a:lnTo>
                    <a:pt x="842" y="129"/>
                  </a:lnTo>
                  <a:lnTo>
                    <a:pt x="833" y="123"/>
                  </a:lnTo>
                  <a:lnTo>
                    <a:pt x="824" y="119"/>
                  </a:lnTo>
                  <a:lnTo>
                    <a:pt x="822" y="117"/>
                  </a:lnTo>
                  <a:lnTo>
                    <a:pt x="821" y="114"/>
                  </a:lnTo>
                  <a:lnTo>
                    <a:pt x="818" y="112"/>
                  </a:lnTo>
                  <a:lnTo>
                    <a:pt x="816" y="111"/>
                  </a:lnTo>
                  <a:lnTo>
                    <a:pt x="811" y="109"/>
                  </a:lnTo>
                  <a:lnTo>
                    <a:pt x="806" y="108"/>
                  </a:lnTo>
                  <a:lnTo>
                    <a:pt x="802" y="106"/>
                  </a:lnTo>
                  <a:lnTo>
                    <a:pt x="797" y="102"/>
                  </a:lnTo>
                  <a:lnTo>
                    <a:pt x="795" y="101"/>
                  </a:lnTo>
                  <a:lnTo>
                    <a:pt x="793" y="100"/>
                  </a:lnTo>
                  <a:lnTo>
                    <a:pt x="792" y="98"/>
                  </a:lnTo>
                  <a:lnTo>
                    <a:pt x="790" y="96"/>
                  </a:lnTo>
                  <a:lnTo>
                    <a:pt x="787" y="93"/>
                  </a:lnTo>
                  <a:lnTo>
                    <a:pt x="784" y="92"/>
                  </a:lnTo>
                  <a:lnTo>
                    <a:pt x="782" y="91"/>
                  </a:lnTo>
                  <a:lnTo>
                    <a:pt x="778" y="90"/>
                  </a:lnTo>
                  <a:lnTo>
                    <a:pt x="776" y="89"/>
                  </a:lnTo>
                  <a:lnTo>
                    <a:pt x="773" y="87"/>
                  </a:lnTo>
                  <a:lnTo>
                    <a:pt x="771" y="86"/>
                  </a:lnTo>
                  <a:lnTo>
                    <a:pt x="767" y="84"/>
                  </a:lnTo>
                  <a:lnTo>
                    <a:pt x="756" y="82"/>
                  </a:lnTo>
                  <a:lnTo>
                    <a:pt x="746" y="80"/>
                  </a:lnTo>
                  <a:lnTo>
                    <a:pt x="735" y="79"/>
                  </a:lnTo>
                  <a:lnTo>
                    <a:pt x="724" y="77"/>
                  </a:lnTo>
                  <a:lnTo>
                    <a:pt x="713" y="76"/>
                  </a:lnTo>
                  <a:lnTo>
                    <a:pt x="703" y="74"/>
                  </a:lnTo>
                  <a:lnTo>
                    <a:pt x="692" y="72"/>
                  </a:lnTo>
                  <a:lnTo>
                    <a:pt x="681" y="70"/>
                  </a:lnTo>
                  <a:lnTo>
                    <a:pt x="670" y="68"/>
                  </a:lnTo>
                  <a:lnTo>
                    <a:pt x="657" y="66"/>
                  </a:lnTo>
                  <a:lnTo>
                    <a:pt x="646" y="63"/>
                  </a:lnTo>
                  <a:lnTo>
                    <a:pt x="634" y="62"/>
                  </a:lnTo>
                  <a:lnTo>
                    <a:pt x="622" y="61"/>
                  </a:lnTo>
                  <a:lnTo>
                    <a:pt x="610" y="61"/>
                  </a:lnTo>
                  <a:lnTo>
                    <a:pt x="597" y="61"/>
                  </a:lnTo>
                  <a:lnTo>
                    <a:pt x="585" y="61"/>
                  </a:lnTo>
                  <a:lnTo>
                    <a:pt x="573" y="62"/>
                  </a:lnTo>
                  <a:lnTo>
                    <a:pt x="562" y="63"/>
                  </a:lnTo>
                  <a:lnTo>
                    <a:pt x="550" y="66"/>
                  </a:lnTo>
                  <a:lnTo>
                    <a:pt x="538" y="68"/>
                  </a:lnTo>
                  <a:lnTo>
                    <a:pt x="527" y="72"/>
                  </a:lnTo>
                  <a:lnTo>
                    <a:pt x="516" y="76"/>
                  </a:lnTo>
                  <a:lnTo>
                    <a:pt x="505" y="80"/>
                  </a:lnTo>
                  <a:lnTo>
                    <a:pt x="495" y="87"/>
                  </a:lnTo>
                  <a:lnTo>
                    <a:pt x="490" y="89"/>
                  </a:lnTo>
                  <a:lnTo>
                    <a:pt x="483" y="92"/>
                  </a:lnTo>
                  <a:lnTo>
                    <a:pt x="476" y="96"/>
                  </a:lnTo>
                  <a:lnTo>
                    <a:pt x="470" y="98"/>
                  </a:lnTo>
                  <a:lnTo>
                    <a:pt x="464" y="101"/>
                  </a:lnTo>
                  <a:lnTo>
                    <a:pt x="457" y="104"/>
                  </a:lnTo>
                  <a:lnTo>
                    <a:pt x="452" y="108"/>
                  </a:lnTo>
                  <a:lnTo>
                    <a:pt x="445" y="111"/>
                  </a:lnTo>
                  <a:lnTo>
                    <a:pt x="443" y="112"/>
                  </a:lnTo>
                  <a:lnTo>
                    <a:pt x="441" y="112"/>
                  </a:lnTo>
                  <a:lnTo>
                    <a:pt x="440" y="114"/>
                  </a:lnTo>
                  <a:lnTo>
                    <a:pt x="437" y="117"/>
                  </a:lnTo>
                  <a:lnTo>
                    <a:pt x="435" y="118"/>
                  </a:lnTo>
                  <a:lnTo>
                    <a:pt x="434" y="120"/>
                  </a:lnTo>
                  <a:lnTo>
                    <a:pt x="432" y="121"/>
                  </a:lnTo>
                  <a:lnTo>
                    <a:pt x="430" y="122"/>
                  </a:lnTo>
                  <a:lnTo>
                    <a:pt x="422" y="128"/>
                  </a:lnTo>
                  <a:lnTo>
                    <a:pt x="414" y="132"/>
                  </a:lnTo>
                  <a:lnTo>
                    <a:pt x="408" y="139"/>
                  </a:lnTo>
                  <a:lnTo>
                    <a:pt x="402" y="144"/>
                  </a:lnTo>
                  <a:lnTo>
                    <a:pt x="396" y="150"/>
                  </a:lnTo>
                  <a:lnTo>
                    <a:pt x="388" y="156"/>
                  </a:lnTo>
                  <a:lnTo>
                    <a:pt x="382" y="161"/>
                  </a:lnTo>
                  <a:lnTo>
                    <a:pt x="374" y="166"/>
                  </a:lnTo>
                  <a:lnTo>
                    <a:pt x="374" y="169"/>
                  </a:lnTo>
                  <a:lnTo>
                    <a:pt x="362" y="183"/>
                  </a:lnTo>
                  <a:lnTo>
                    <a:pt x="350" y="199"/>
                  </a:lnTo>
                  <a:lnTo>
                    <a:pt x="336" y="212"/>
                  </a:lnTo>
                  <a:lnTo>
                    <a:pt x="324" y="227"/>
                  </a:lnTo>
                  <a:lnTo>
                    <a:pt x="317" y="234"/>
                  </a:lnTo>
                  <a:lnTo>
                    <a:pt x="312" y="242"/>
                  </a:lnTo>
                  <a:lnTo>
                    <a:pt x="306" y="250"/>
                  </a:lnTo>
                  <a:lnTo>
                    <a:pt x="301" y="258"/>
                  </a:lnTo>
                  <a:lnTo>
                    <a:pt x="296" y="267"/>
                  </a:lnTo>
                  <a:lnTo>
                    <a:pt x="293" y="274"/>
                  </a:lnTo>
                  <a:lnTo>
                    <a:pt x="288" y="283"/>
                  </a:lnTo>
                  <a:lnTo>
                    <a:pt x="286" y="292"/>
                  </a:lnTo>
                  <a:lnTo>
                    <a:pt x="282" y="302"/>
                  </a:lnTo>
                  <a:lnTo>
                    <a:pt x="278" y="313"/>
                  </a:lnTo>
                  <a:lnTo>
                    <a:pt x="275" y="324"/>
                  </a:lnTo>
                  <a:lnTo>
                    <a:pt x="273" y="334"/>
                  </a:lnTo>
                  <a:lnTo>
                    <a:pt x="271" y="345"/>
                  </a:lnTo>
                  <a:lnTo>
                    <a:pt x="270" y="357"/>
                  </a:lnTo>
                  <a:lnTo>
                    <a:pt x="266" y="368"/>
                  </a:lnTo>
                  <a:lnTo>
                    <a:pt x="264" y="379"/>
                  </a:lnTo>
                  <a:lnTo>
                    <a:pt x="262" y="383"/>
                  </a:lnTo>
                  <a:lnTo>
                    <a:pt x="260" y="388"/>
                  </a:lnTo>
                  <a:lnTo>
                    <a:pt x="258" y="393"/>
                  </a:lnTo>
                  <a:lnTo>
                    <a:pt x="258" y="398"/>
                  </a:lnTo>
                  <a:lnTo>
                    <a:pt x="257" y="408"/>
                  </a:lnTo>
                  <a:lnTo>
                    <a:pt x="258" y="416"/>
                  </a:lnTo>
                  <a:lnTo>
                    <a:pt x="260" y="426"/>
                  </a:lnTo>
                  <a:lnTo>
                    <a:pt x="261" y="435"/>
                  </a:lnTo>
                  <a:lnTo>
                    <a:pt x="262" y="441"/>
                  </a:lnTo>
                  <a:lnTo>
                    <a:pt x="262" y="445"/>
                  </a:lnTo>
                  <a:lnTo>
                    <a:pt x="262" y="451"/>
                  </a:lnTo>
                  <a:lnTo>
                    <a:pt x="261" y="455"/>
                  </a:lnTo>
                  <a:lnTo>
                    <a:pt x="262" y="458"/>
                  </a:lnTo>
                  <a:lnTo>
                    <a:pt x="262" y="461"/>
                  </a:lnTo>
                  <a:lnTo>
                    <a:pt x="263" y="464"/>
                  </a:lnTo>
                  <a:lnTo>
                    <a:pt x="262" y="468"/>
                  </a:lnTo>
                  <a:lnTo>
                    <a:pt x="262" y="471"/>
                  </a:lnTo>
                  <a:lnTo>
                    <a:pt x="261" y="474"/>
                  </a:lnTo>
                  <a:lnTo>
                    <a:pt x="260" y="478"/>
                  </a:lnTo>
                  <a:lnTo>
                    <a:pt x="258" y="480"/>
                  </a:lnTo>
                  <a:lnTo>
                    <a:pt x="256" y="482"/>
                  </a:lnTo>
                  <a:lnTo>
                    <a:pt x="255" y="484"/>
                  </a:lnTo>
                  <a:lnTo>
                    <a:pt x="253" y="486"/>
                  </a:lnTo>
                  <a:lnTo>
                    <a:pt x="252" y="489"/>
                  </a:lnTo>
                  <a:lnTo>
                    <a:pt x="251" y="491"/>
                  </a:lnTo>
                  <a:lnTo>
                    <a:pt x="251" y="494"/>
                  </a:lnTo>
                  <a:lnTo>
                    <a:pt x="251" y="496"/>
                  </a:lnTo>
                  <a:lnTo>
                    <a:pt x="253" y="500"/>
                  </a:lnTo>
                  <a:lnTo>
                    <a:pt x="254" y="501"/>
                  </a:lnTo>
                  <a:lnTo>
                    <a:pt x="255" y="503"/>
                  </a:lnTo>
                  <a:lnTo>
                    <a:pt x="255" y="504"/>
                  </a:lnTo>
                  <a:lnTo>
                    <a:pt x="255" y="508"/>
                  </a:lnTo>
                  <a:lnTo>
                    <a:pt x="254" y="509"/>
                  </a:lnTo>
                  <a:lnTo>
                    <a:pt x="253" y="511"/>
                  </a:lnTo>
                  <a:lnTo>
                    <a:pt x="252" y="512"/>
                  </a:lnTo>
                  <a:lnTo>
                    <a:pt x="252" y="514"/>
                  </a:lnTo>
                  <a:lnTo>
                    <a:pt x="251" y="516"/>
                  </a:lnTo>
                  <a:lnTo>
                    <a:pt x="251" y="518"/>
                  </a:lnTo>
                  <a:lnTo>
                    <a:pt x="251" y="520"/>
                  </a:lnTo>
                  <a:lnTo>
                    <a:pt x="251" y="521"/>
                  </a:lnTo>
                  <a:lnTo>
                    <a:pt x="252" y="523"/>
                  </a:lnTo>
                  <a:lnTo>
                    <a:pt x="254" y="525"/>
                  </a:lnTo>
                  <a:lnTo>
                    <a:pt x="257" y="528"/>
                  </a:lnTo>
                  <a:lnTo>
                    <a:pt x="260" y="531"/>
                  </a:lnTo>
                  <a:lnTo>
                    <a:pt x="262" y="533"/>
                  </a:lnTo>
                  <a:lnTo>
                    <a:pt x="263" y="536"/>
                  </a:lnTo>
                  <a:lnTo>
                    <a:pt x="264" y="539"/>
                  </a:lnTo>
                  <a:lnTo>
                    <a:pt x="265" y="541"/>
                  </a:lnTo>
                  <a:lnTo>
                    <a:pt x="266" y="543"/>
                  </a:lnTo>
                  <a:lnTo>
                    <a:pt x="267" y="545"/>
                  </a:lnTo>
                  <a:lnTo>
                    <a:pt x="270" y="547"/>
                  </a:lnTo>
                  <a:lnTo>
                    <a:pt x="270" y="550"/>
                  </a:lnTo>
                  <a:lnTo>
                    <a:pt x="271" y="552"/>
                  </a:lnTo>
                  <a:lnTo>
                    <a:pt x="270" y="554"/>
                  </a:lnTo>
                  <a:lnTo>
                    <a:pt x="267" y="555"/>
                  </a:lnTo>
                  <a:lnTo>
                    <a:pt x="266" y="555"/>
                  </a:lnTo>
                  <a:lnTo>
                    <a:pt x="264" y="556"/>
                  </a:lnTo>
                  <a:lnTo>
                    <a:pt x="263" y="557"/>
                  </a:lnTo>
                  <a:lnTo>
                    <a:pt x="262" y="557"/>
                  </a:lnTo>
                  <a:lnTo>
                    <a:pt x="261" y="559"/>
                  </a:lnTo>
                  <a:lnTo>
                    <a:pt x="258" y="561"/>
                  </a:lnTo>
                  <a:lnTo>
                    <a:pt x="257" y="562"/>
                  </a:lnTo>
                  <a:lnTo>
                    <a:pt x="258" y="564"/>
                  </a:lnTo>
                  <a:lnTo>
                    <a:pt x="258" y="566"/>
                  </a:lnTo>
                  <a:lnTo>
                    <a:pt x="260" y="567"/>
                  </a:lnTo>
                  <a:lnTo>
                    <a:pt x="261" y="569"/>
                  </a:lnTo>
                  <a:lnTo>
                    <a:pt x="262" y="570"/>
                  </a:lnTo>
                  <a:lnTo>
                    <a:pt x="263" y="571"/>
                  </a:lnTo>
                  <a:lnTo>
                    <a:pt x="264" y="573"/>
                  </a:lnTo>
                  <a:lnTo>
                    <a:pt x="265" y="574"/>
                  </a:lnTo>
                  <a:lnTo>
                    <a:pt x="265" y="577"/>
                  </a:lnTo>
                  <a:lnTo>
                    <a:pt x="265" y="580"/>
                  </a:lnTo>
                  <a:lnTo>
                    <a:pt x="264" y="582"/>
                  </a:lnTo>
                  <a:lnTo>
                    <a:pt x="263" y="584"/>
                  </a:lnTo>
                  <a:lnTo>
                    <a:pt x="263" y="587"/>
                  </a:lnTo>
                  <a:lnTo>
                    <a:pt x="262" y="590"/>
                  </a:lnTo>
                  <a:lnTo>
                    <a:pt x="263" y="592"/>
                  </a:lnTo>
                  <a:lnTo>
                    <a:pt x="263" y="593"/>
                  </a:lnTo>
                  <a:lnTo>
                    <a:pt x="265" y="594"/>
                  </a:lnTo>
                  <a:lnTo>
                    <a:pt x="266" y="595"/>
                  </a:lnTo>
                  <a:lnTo>
                    <a:pt x="267" y="595"/>
                  </a:lnTo>
                  <a:lnTo>
                    <a:pt x="270" y="596"/>
                  </a:lnTo>
                  <a:lnTo>
                    <a:pt x="271" y="597"/>
                  </a:lnTo>
                  <a:lnTo>
                    <a:pt x="272" y="599"/>
                  </a:lnTo>
                  <a:lnTo>
                    <a:pt x="273" y="600"/>
                  </a:lnTo>
                  <a:lnTo>
                    <a:pt x="273" y="602"/>
                  </a:lnTo>
                  <a:lnTo>
                    <a:pt x="273" y="613"/>
                  </a:lnTo>
                  <a:lnTo>
                    <a:pt x="273" y="623"/>
                  </a:lnTo>
                  <a:lnTo>
                    <a:pt x="273" y="634"/>
                  </a:lnTo>
                  <a:lnTo>
                    <a:pt x="274" y="645"/>
                  </a:lnTo>
                  <a:lnTo>
                    <a:pt x="274" y="656"/>
                  </a:lnTo>
                  <a:lnTo>
                    <a:pt x="274" y="669"/>
                  </a:lnTo>
                  <a:lnTo>
                    <a:pt x="274" y="673"/>
                  </a:lnTo>
                  <a:lnTo>
                    <a:pt x="273" y="680"/>
                  </a:lnTo>
                  <a:lnTo>
                    <a:pt x="272" y="685"/>
                  </a:lnTo>
                  <a:lnTo>
                    <a:pt x="271" y="691"/>
                  </a:lnTo>
                  <a:lnTo>
                    <a:pt x="271" y="694"/>
                  </a:lnTo>
                  <a:lnTo>
                    <a:pt x="270" y="698"/>
                  </a:lnTo>
                  <a:lnTo>
                    <a:pt x="270" y="703"/>
                  </a:lnTo>
                  <a:lnTo>
                    <a:pt x="270" y="707"/>
                  </a:lnTo>
                  <a:lnTo>
                    <a:pt x="270" y="711"/>
                  </a:lnTo>
                  <a:lnTo>
                    <a:pt x="270" y="716"/>
                  </a:lnTo>
                  <a:lnTo>
                    <a:pt x="270" y="720"/>
                  </a:lnTo>
                  <a:lnTo>
                    <a:pt x="268" y="723"/>
                  </a:lnTo>
                  <a:lnTo>
                    <a:pt x="270" y="726"/>
                  </a:lnTo>
                  <a:lnTo>
                    <a:pt x="271" y="727"/>
                  </a:lnTo>
                  <a:lnTo>
                    <a:pt x="273" y="728"/>
                  </a:lnTo>
                  <a:lnTo>
                    <a:pt x="275" y="728"/>
                  </a:lnTo>
                  <a:lnTo>
                    <a:pt x="276" y="730"/>
                  </a:lnTo>
                  <a:lnTo>
                    <a:pt x="278" y="730"/>
                  </a:lnTo>
                  <a:lnTo>
                    <a:pt x="282" y="730"/>
                  </a:lnTo>
                  <a:lnTo>
                    <a:pt x="283" y="731"/>
                  </a:lnTo>
                  <a:lnTo>
                    <a:pt x="283" y="733"/>
                  </a:lnTo>
                  <a:lnTo>
                    <a:pt x="281" y="734"/>
                  </a:lnTo>
                  <a:lnTo>
                    <a:pt x="278" y="736"/>
                  </a:lnTo>
                  <a:lnTo>
                    <a:pt x="277" y="738"/>
                  </a:lnTo>
                  <a:lnTo>
                    <a:pt x="275" y="740"/>
                  </a:lnTo>
                  <a:lnTo>
                    <a:pt x="274" y="742"/>
                  </a:lnTo>
                  <a:lnTo>
                    <a:pt x="273" y="743"/>
                  </a:lnTo>
                  <a:lnTo>
                    <a:pt x="272" y="746"/>
                  </a:lnTo>
                  <a:lnTo>
                    <a:pt x="263" y="754"/>
                  </a:lnTo>
                  <a:lnTo>
                    <a:pt x="253" y="763"/>
                  </a:lnTo>
                  <a:lnTo>
                    <a:pt x="244" y="772"/>
                  </a:lnTo>
                  <a:lnTo>
                    <a:pt x="236" y="781"/>
                  </a:lnTo>
                  <a:lnTo>
                    <a:pt x="232" y="785"/>
                  </a:lnTo>
                  <a:lnTo>
                    <a:pt x="227" y="791"/>
                  </a:lnTo>
                  <a:lnTo>
                    <a:pt x="224" y="796"/>
                  </a:lnTo>
                  <a:lnTo>
                    <a:pt x="221" y="801"/>
                  </a:lnTo>
                  <a:lnTo>
                    <a:pt x="218" y="807"/>
                  </a:lnTo>
                  <a:lnTo>
                    <a:pt x="216" y="813"/>
                  </a:lnTo>
                  <a:lnTo>
                    <a:pt x="215" y="818"/>
                  </a:lnTo>
                  <a:lnTo>
                    <a:pt x="214" y="825"/>
                  </a:lnTo>
                  <a:lnTo>
                    <a:pt x="213" y="830"/>
                  </a:lnTo>
                  <a:lnTo>
                    <a:pt x="212" y="833"/>
                  </a:lnTo>
                  <a:lnTo>
                    <a:pt x="211" y="836"/>
                  </a:lnTo>
                  <a:lnTo>
                    <a:pt x="210" y="841"/>
                  </a:lnTo>
                  <a:lnTo>
                    <a:pt x="208" y="844"/>
                  </a:lnTo>
                  <a:lnTo>
                    <a:pt x="207" y="847"/>
                  </a:lnTo>
                  <a:lnTo>
                    <a:pt x="207" y="852"/>
                  </a:lnTo>
                  <a:lnTo>
                    <a:pt x="208" y="855"/>
                  </a:lnTo>
                  <a:lnTo>
                    <a:pt x="207" y="865"/>
                  </a:lnTo>
                  <a:lnTo>
                    <a:pt x="206" y="873"/>
                  </a:lnTo>
                  <a:lnTo>
                    <a:pt x="206" y="883"/>
                  </a:lnTo>
                  <a:lnTo>
                    <a:pt x="205" y="892"/>
                  </a:lnTo>
                  <a:lnTo>
                    <a:pt x="205" y="901"/>
                  </a:lnTo>
                  <a:lnTo>
                    <a:pt x="205" y="909"/>
                  </a:lnTo>
                  <a:lnTo>
                    <a:pt x="204" y="918"/>
                  </a:lnTo>
                  <a:lnTo>
                    <a:pt x="204" y="928"/>
                  </a:lnTo>
                  <a:lnTo>
                    <a:pt x="202" y="934"/>
                  </a:lnTo>
                  <a:lnTo>
                    <a:pt x="198" y="938"/>
                  </a:lnTo>
                  <a:lnTo>
                    <a:pt x="196" y="942"/>
                  </a:lnTo>
                  <a:lnTo>
                    <a:pt x="194" y="947"/>
                  </a:lnTo>
                  <a:lnTo>
                    <a:pt x="191" y="951"/>
                  </a:lnTo>
                  <a:lnTo>
                    <a:pt x="187" y="955"/>
                  </a:lnTo>
                  <a:lnTo>
                    <a:pt x="183" y="957"/>
                  </a:lnTo>
                  <a:lnTo>
                    <a:pt x="178" y="959"/>
                  </a:lnTo>
                  <a:lnTo>
                    <a:pt x="175" y="962"/>
                  </a:lnTo>
                  <a:lnTo>
                    <a:pt x="173" y="965"/>
                  </a:lnTo>
                  <a:lnTo>
                    <a:pt x="170" y="967"/>
                  </a:lnTo>
                  <a:lnTo>
                    <a:pt x="167" y="969"/>
                  </a:lnTo>
                  <a:lnTo>
                    <a:pt x="164" y="972"/>
                  </a:lnTo>
                  <a:lnTo>
                    <a:pt x="161" y="974"/>
                  </a:lnTo>
                  <a:lnTo>
                    <a:pt x="157" y="975"/>
                  </a:lnTo>
                  <a:lnTo>
                    <a:pt x="155" y="978"/>
                  </a:lnTo>
                  <a:lnTo>
                    <a:pt x="158" y="969"/>
                  </a:lnTo>
                  <a:lnTo>
                    <a:pt x="163" y="959"/>
                  </a:lnTo>
                  <a:lnTo>
                    <a:pt x="166" y="951"/>
                  </a:lnTo>
                  <a:lnTo>
                    <a:pt x="170" y="941"/>
                  </a:lnTo>
                  <a:lnTo>
                    <a:pt x="171" y="931"/>
                  </a:lnTo>
                  <a:lnTo>
                    <a:pt x="172" y="921"/>
                  </a:lnTo>
                  <a:lnTo>
                    <a:pt x="172" y="915"/>
                  </a:lnTo>
                  <a:lnTo>
                    <a:pt x="171" y="911"/>
                  </a:lnTo>
                  <a:lnTo>
                    <a:pt x="171" y="905"/>
                  </a:lnTo>
                  <a:lnTo>
                    <a:pt x="170" y="901"/>
                  </a:lnTo>
                  <a:lnTo>
                    <a:pt x="170" y="898"/>
                  </a:lnTo>
                  <a:lnTo>
                    <a:pt x="168" y="896"/>
                  </a:lnTo>
                  <a:lnTo>
                    <a:pt x="168" y="894"/>
                  </a:lnTo>
                  <a:lnTo>
                    <a:pt x="167" y="892"/>
                  </a:lnTo>
                  <a:lnTo>
                    <a:pt x="165" y="889"/>
                  </a:lnTo>
                  <a:lnTo>
                    <a:pt x="164" y="888"/>
                  </a:lnTo>
                  <a:lnTo>
                    <a:pt x="163" y="886"/>
                  </a:lnTo>
                  <a:lnTo>
                    <a:pt x="162" y="884"/>
                  </a:lnTo>
                  <a:lnTo>
                    <a:pt x="160" y="881"/>
                  </a:lnTo>
                  <a:lnTo>
                    <a:pt x="152" y="886"/>
                  </a:lnTo>
                  <a:lnTo>
                    <a:pt x="152" y="887"/>
                  </a:lnTo>
                  <a:lnTo>
                    <a:pt x="152" y="888"/>
                  </a:lnTo>
                  <a:lnTo>
                    <a:pt x="152" y="889"/>
                  </a:lnTo>
                  <a:lnTo>
                    <a:pt x="152" y="891"/>
                  </a:lnTo>
                  <a:lnTo>
                    <a:pt x="152" y="893"/>
                  </a:lnTo>
                  <a:lnTo>
                    <a:pt x="151" y="894"/>
                  </a:lnTo>
                  <a:lnTo>
                    <a:pt x="151" y="895"/>
                  </a:lnTo>
                  <a:lnTo>
                    <a:pt x="151" y="897"/>
                  </a:lnTo>
                  <a:lnTo>
                    <a:pt x="150" y="903"/>
                  </a:lnTo>
                  <a:lnTo>
                    <a:pt x="147" y="907"/>
                  </a:lnTo>
                  <a:lnTo>
                    <a:pt x="146" y="913"/>
                  </a:lnTo>
                  <a:lnTo>
                    <a:pt x="144" y="918"/>
                  </a:lnTo>
                  <a:lnTo>
                    <a:pt x="138" y="927"/>
                  </a:lnTo>
                  <a:lnTo>
                    <a:pt x="132" y="937"/>
                  </a:lnTo>
                  <a:lnTo>
                    <a:pt x="124" y="946"/>
                  </a:lnTo>
                  <a:lnTo>
                    <a:pt x="116" y="954"/>
                  </a:lnTo>
                  <a:lnTo>
                    <a:pt x="107" y="961"/>
                  </a:lnTo>
                  <a:lnTo>
                    <a:pt x="100" y="968"/>
                  </a:lnTo>
                  <a:lnTo>
                    <a:pt x="96" y="968"/>
                  </a:lnTo>
                  <a:lnTo>
                    <a:pt x="98" y="956"/>
                  </a:lnTo>
                  <a:lnTo>
                    <a:pt x="100" y="945"/>
                  </a:lnTo>
                  <a:lnTo>
                    <a:pt x="102" y="933"/>
                  </a:lnTo>
                  <a:lnTo>
                    <a:pt x="104" y="922"/>
                  </a:lnTo>
                  <a:lnTo>
                    <a:pt x="106" y="911"/>
                  </a:lnTo>
                  <a:lnTo>
                    <a:pt x="110" y="899"/>
                  </a:lnTo>
                  <a:lnTo>
                    <a:pt x="113" y="888"/>
                  </a:lnTo>
                  <a:lnTo>
                    <a:pt x="116" y="877"/>
                  </a:lnTo>
                  <a:lnTo>
                    <a:pt x="115" y="875"/>
                  </a:lnTo>
                  <a:lnTo>
                    <a:pt x="115" y="872"/>
                  </a:lnTo>
                  <a:lnTo>
                    <a:pt x="115" y="871"/>
                  </a:lnTo>
                  <a:lnTo>
                    <a:pt x="115" y="868"/>
                  </a:lnTo>
                  <a:lnTo>
                    <a:pt x="115" y="866"/>
                  </a:lnTo>
                  <a:lnTo>
                    <a:pt x="115" y="865"/>
                  </a:lnTo>
                  <a:lnTo>
                    <a:pt x="114" y="863"/>
                  </a:lnTo>
                  <a:lnTo>
                    <a:pt x="113" y="861"/>
                  </a:lnTo>
                  <a:lnTo>
                    <a:pt x="106" y="857"/>
                  </a:lnTo>
                  <a:lnTo>
                    <a:pt x="100" y="862"/>
                  </a:lnTo>
                  <a:lnTo>
                    <a:pt x="92" y="866"/>
                  </a:lnTo>
                  <a:lnTo>
                    <a:pt x="84" y="871"/>
                  </a:lnTo>
                  <a:lnTo>
                    <a:pt x="77" y="876"/>
                  </a:lnTo>
                  <a:lnTo>
                    <a:pt x="70" y="879"/>
                  </a:lnTo>
                  <a:lnTo>
                    <a:pt x="62" y="884"/>
                  </a:lnTo>
                  <a:lnTo>
                    <a:pt x="55" y="889"/>
                  </a:lnTo>
                  <a:lnTo>
                    <a:pt x="47" y="895"/>
                  </a:lnTo>
                  <a:lnTo>
                    <a:pt x="47" y="891"/>
                  </a:lnTo>
                  <a:lnTo>
                    <a:pt x="47" y="885"/>
                  </a:lnTo>
                  <a:lnTo>
                    <a:pt x="47" y="879"/>
                  </a:lnTo>
                  <a:lnTo>
                    <a:pt x="48" y="875"/>
                  </a:lnTo>
                  <a:lnTo>
                    <a:pt x="50" y="869"/>
                  </a:lnTo>
                  <a:lnTo>
                    <a:pt x="51" y="864"/>
                  </a:lnTo>
                  <a:lnTo>
                    <a:pt x="52" y="858"/>
                  </a:lnTo>
                  <a:lnTo>
                    <a:pt x="51" y="853"/>
                  </a:lnTo>
                  <a:lnTo>
                    <a:pt x="61" y="815"/>
                  </a:lnTo>
                  <a:lnTo>
                    <a:pt x="72" y="803"/>
                  </a:lnTo>
                  <a:lnTo>
                    <a:pt x="83" y="791"/>
                  </a:lnTo>
                  <a:lnTo>
                    <a:pt x="96" y="780"/>
                  </a:lnTo>
                  <a:lnTo>
                    <a:pt x="108" y="770"/>
                  </a:lnTo>
                  <a:lnTo>
                    <a:pt x="123" y="760"/>
                  </a:lnTo>
                  <a:lnTo>
                    <a:pt x="136" y="750"/>
                  </a:lnTo>
                  <a:lnTo>
                    <a:pt x="150" y="740"/>
                  </a:lnTo>
                  <a:lnTo>
                    <a:pt x="162" y="730"/>
                  </a:lnTo>
                  <a:lnTo>
                    <a:pt x="163" y="728"/>
                  </a:lnTo>
                  <a:lnTo>
                    <a:pt x="163" y="727"/>
                  </a:lnTo>
                  <a:lnTo>
                    <a:pt x="163" y="726"/>
                  </a:lnTo>
                  <a:lnTo>
                    <a:pt x="164" y="725"/>
                  </a:lnTo>
                  <a:lnTo>
                    <a:pt x="164" y="724"/>
                  </a:lnTo>
                  <a:lnTo>
                    <a:pt x="164" y="723"/>
                  </a:lnTo>
                  <a:lnTo>
                    <a:pt x="164" y="722"/>
                  </a:lnTo>
                  <a:lnTo>
                    <a:pt x="164" y="720"/>
                  </a:lnTo>
                  <a:lnTo>
                    <a:pt x="162" y="718"/>
                  </a:lnTo>
                  <a:lnTo>
                    <a:pt x="166" y="710"/>
                  </a:lnTo>
                  <a:lnTo>
                    <a:pt x="170" y="700"/>
                  </a:lnTo>
                  <a:lnTo>
                    <a:pt x="172" y="691"/>
                  </a:lnTo>
                  <a:lnTo>
                    <a:pt x="174" y="681"/>
                  </a:lnTo>
                  <a:lnTo>
                    <a:pt x="175" y="671"/>
                  </a:lnTo>
                  <a:lnTo>
                    <a:pt x="175" y="661"/>
                  </a:lnTo>
                  <a:lnTo>
                    <a:pt x="175" y="651"/>
                  </a:lnTo>
                  <a:lnTo>
                    <a:pt x="174" y="641"/>
                  </a:lnTo>
                  <a:lnTo>
                    <a:pt x="174" y="629"/>
                  </a:lnTo>
                  <a:lnTo>
                    <a:pt x="172" y="615"/>
                  </a:lnTo>
                  <a:lnTo>
                    <a:pt x="171" y="609"/>
                  </a:lnTo>
                  <a:lnTo>
                    <a:pt x="170" y="603"/>
                  </a:lnTo>
                  <a:lnTo>
                    <a:pt x="167" y="596"/>
                  </a:lnTo>
                  <a:lnTo>
                    <a:pt x="165" y="591"/>
                  </a:lnTo>
                  <a:lnTo>
                    <a:pt x="163" y="584"/>
                  </a:lnTo>
                  <a:lnTo>
                    <a:pt x="160" y="579"/>
                  </a:lnTo>
                  <a:lnTo>
                    <a:pt x="156" y="573"/>
                  </a:lnTo>
                  <a:lnTo>
                    <a:pt x="152" y="567"/>
                  </a:lnTo>
                  <a:lnTo>
                    <a:pt x="148" y="562"/>
                  </a:lnTo>
                  <a:lnTo>
                    <a:pt x="144" y="557"/>
                  </a:lnTo>
                  <a:lnTo>
                    <a:pt x="138" y="553"/>
                  </a:lnTo>
                  <a:lnTo>
                    <a:pt x="133" y="549"/>
                  </a:lnTo>
                  <a:lnTo>
                    <a:pt x="130" y="547"/>
                  </a:lnTo>
                  <a:lnTo>
                    <a:pt x="126" y="545"/>
                  </a:lnTo>
                  <a:lnTo>
                    <a:pt x="124" y="544"/>
                  </a:lnTo>
                  <a:lnTo>
                    <a:pt x="121" y="542"/>
                  </a:lnTo>
                  <a:lnTo>
                    <a:pt x="117" y="540"/>
                  </a:lnTo>
                  <a:lnTo>
                    <a:pt x="114" y="539"/>
                  </a:lnTo>
                  <a:lnTo>
                    <a:pt x="111" y="539"/>
                  </a:lnTo>
                  <a:lnTo>
                    <a:pt x="107" y="539"/>
                  </a:lnTo>
                  <a:lnTo>
                    <a:pt x="103" y="537"/>
                  </a:lnTo>
                  <a:lnTo>
                    <a:pt x="97" y="537"/>
                  </a:lnTo>
                  <a:lnTo>
                    <a:pt x="93" y="537"/>
                  </a:lnTo>
                  <a:lnTo>
                    <a:pt x="88" y="537"/>
                  </a:lnTo>
                  <a:lnTo>
                    <a:pt x="83" y="539"/>
                  </a:lnTo>
                  <a:lnTo>
                    <a:pt x="78" y="540"/>
                  </a:lnTo>
                  <a:lnTo>
                    <a:pt x="73" y="542"/>
                  </a:lnTo>
                  <a:lnTo>
                    <a:pt x="68" y="544"/>
                  </a:lnTo>
                  <a:lnTo>
                    <a:pt x="60" y="547"/>
                  </a:lnTo>
                  <a:lnTo>
                    <a:pt x="51" y="553"/>
                  </a:lnTo>
                  <a:lnTo>
                    <a:pt x="43" y="557"/>
                  </a:lnTo>
                  <a:lnTo>
                    <a:pt x="34" y="562"/>
                  </a:lnTo>
                  <a:lnTo>
                    <a:pt x="31" y="565"/>
                  </a:lnTo>
                  <a:lnTo>
                    <a:pt x="27" y="569"/>
                  </a:lnTo>
                  <a:lnTo>
                    <a:pt x="25" y="572"/>
                  </a:lnTo>
                  <a:lnTo>
                    <a:pt x="22" y="575"/>
                  </a:lnTo>
                  <a:lnTo>
                    <a:pt x="20" y="579"/>
                  </a:lnTo>
                  <a:lnTo>
                    <a:pt x="17" y="583"/>
                  </a:lnTo>
                  <a:lnTo>
                    <a:pt x="15" y="587"/>
                  </a:lnTo>
                  <a:lnTo>
                    <a:pt x="14" y="591"/>
                  </a:lnTo>
                  <a:lnTo>
                    <a:pt x="12" y="590"/>
                  </a:lnTo>
                  <a:lnTo>
                    <a:pt x="11" y="587"/>
                  </a:lnTo>
                  <a:lnTo>
                    <a:pt x="10" y="586"/>
                  </a:lnTo>
                  <a:lnTo>
                    <a:pt x="7" y="585"/>
                  </a:lnTo>
                  <a:lnTo>
                    <a:pt x="5" y="584"/>
                  </a:lnTo>
                  <a:lnTo>
                    <a:pt x="3" y="583"/>
                  </a:lnTo>
                  <a:lnTo>
                    <a:pt x="1" y="582"/>
                  </a:lnTo>
                  <a:lnTo>
                    <a:pt x="0" y="582"/>
                  </a:lnTo>
                  <a:lnTo>
                    <a:pt x="4" y="573"/>
                  </a:lnTo>
                  <a:lnTo>
                    <a:pt x="11" y="565"/>
                  </a:lnTo>
                  <a:lnTo>
                    <a:pt x="16" y="556"/>
                  </a:lnTo>
                  <a:lnTo>
                    <a:pt x="24" y="549"/>
                  </a:lnTo>
                  <a:lnTo>
                    <a:pt x="32" y="540"/>
                  </a:lnTo>
                  <a:lnTo>
                    <a:pt x="38" y="533"/>
                  </a:lnTo>
                  <a:lnTo>
                    <a:pt x="45" y="524"/>
                  </a:lnTo>
                  <a:lnTo>
                    <a:pt x="50" y="516"/>
                  </a:lnTo>
                  <a:lnTo>
                    <a:pt x="50" y="514"/>
                  </a:lnTo>
                  <a:lnTo>
                    <a:pt x="51" y="513"/>
                  </a:lnTo>
                  <a:lnTo>
                    <a:pt x="51" y="512"/>
                  </a:lnTo>
                  <a:lnTo>
                    <a:pt x="51" y="510"/>
                  </a:lnTo>
                  <a:lnTo>
                    <a:pt x="51" y="508"/>
                  </a:lnTo>
                  <a:lnTo>
                    <a:pt x="51" y="505"/>
                  </a:lnTo>
                  <a:lnTo>
                    <a:pt x="51" y="504"/>
                  </a:lnTo>
                  <a:lnTo>
                    <a:pt x="51" y="502"/>
                  </a:lnTo>
                  <a:lnTo>
                    <a:pt x="48" y="501"/>
                  </a:lnTo>
                  <a:lnTo>
                    <a:pt x="46" y="501"/>
                  </a:lnTo>
                  <a:lnTo>
                    <a:pt x="45" y="500"/>
                  </a:lnTo>
                  <a:lnTo>
                    <a:pt x="43" y="500"/>
                  </a:lnTo>
                  <a:lnTo>
                    <a:pt x="40" y="501"/>
                  </a:lnTo>
                  <a:lnTo>
                    <a:pt x="36" y="502"/>
                  </a:lnTo>
                  <a:lnTo>
                    <a:pt x="33" y="504"/>
                  </a:lnTo>
                  <a:lnTo>
                    <a:pt x="28" y="508"/>
                  </a:lnTo>
                  <a:lnTo>
                    <a:pt x="25" y="510"/>
                  </a:lnTo>
                  <a:lnTo>
                    <a:pt x="22" y="511"/>
                  </a:lnTo>
                  <a:lnTo>
                    <a:pt x="8" y="519"/>
                  </a:lnTo>
                  <a:lnTo>
                    <a:pt x="12" y="512"/>
                  </a:lnTo>
                  <a:lnTo>
                    <a:pt x="15" y="504"/>
                  </a:lnTo>
                  <a:lnTo>
                    <a:pt x="20" y="499"/>
                  </a:lnTo>
                  <a:lnTo>
                    <a:pt x="24" y="491"/>
                  </a:lnTo>
                  <a:lnTo>
                    <a:pt x="33" y="479"/>
                  </a:lnTo>
                  <a:lnTo>
                    <a:pt x="43" y="466"/>
                  </a:lnTo>
                  <a:lnTo>
                    <a:pt x="54" y="454"/>
                  </a:lnTo>
                  <a:lnTo>
                    <a:pt x="65" y="442"/>
                  </a:lnTo>
                  <a:lnTo>
                    <a:pt x="76" y="431"/>
                  </a:lnTo>
                  <a:lnTo>
                    <a:pt x="87" y="420"/>
                  </a:lnTo>
                  <a:lnTo>
                    <a:pt x="90" y="419"/>
                  </a:lnTo>
                  <a:lnTo>
                    <a:pt x="91" y="418"/>
                  </a:lnTo>
                  <a:lnTo>
                    <a:pt x="93" y="416"/>
                  </a:lnTo>
                  <a:lnTo>
                    <a:pt x="94" y="415"/>
                  </a:lnTo>
                  <a:lnTo>
                    <a:pt x="95" y="413"/>
                  </a:lnTo>
                  <a:lnTo>
                    <a:pt x="97" y="412"/>
                  </a:lnTo>
                  <a:lnTo>
                    <a:pt x="98" y="410"/>
                  </a:lnTo>
                  <a:lnTo>
                    <a:pt x="101" y="409"/>
                  </a:lnTo>
                  <a:lnTo>
                    <a:pt x="101" y="406"/>
                  </a:lnTo>
                  <a:lnTo>
                    <a:pt x="102" y="404"/>
                  </a:lnTo>
                  <a:lnTo>
                    <a:pt x="101" y="402"/>
                  </a:lnTo>
                  <a:lnTo>
                    <a:pt x="100" y="400"/>
                  </a:lnTo>
                  <a:lnTo>
                    <a:pt x="98" y="399"/>
                  </a:lnTo>
                  <a:lnTo>
                    <a:pt x="96" y="396"/>
                  </a:lnTo>
                  <a:lnTo>
                    <a:pt x="94" y="396"/>
                  </a:lnTo>
                  <a:lnTo>
                    <a:pt x="92" y="395"/>
                  </a:lnTo>
                  <a:lnTo>
                    <a:pt x="90" y="395"/>
                  </a:lnTo>
                  <a:lnTo>
                    <a:pt x="86" y="394"/>
                  </a:lnTo>
                  <a:lnTo>
                    <a:pt x="84" y="394"/>
                  </a:lnTo>
                  <a:lnTo>
                    <a:pt x="81" y="393"/>
                  </a:lnTo>
                  <a:lnTo>
                    <a:pt x="78" y="392"/>
                  </a:lnTo>
                  <a:lnTo>
                    <a:pt x="76" y="392"/>
                  </a:lnTo>
                  <a:lnTo>
                    <a:pt x="73" y="391"/>
                  </a:lnTo>
                  <a:lnTo>
                    <a:pt x="71" y="391"/>
                  </a:lnTo>
                  <a:lnTo>
                    <a:pt x="77" y="384"/>
                  </a:lnTo>
                  <a:lnTo>
                    <a:pt x="85" y="378"/>
                  </a:lnTo>
                  <a:lnTo>
                    <a:pt x="94" y="372"/>
                  </a:lnTo>
                  <a:lnTo>
                    <a:pt x="103" y="367"/>
                  </a:lnTo>
                  <a:lnTo>
                    <a:pt x="112" y="362"/>
                  </a:lnTo>
                  <a:lnTo>
                    <a:pt x="121" y="359"/>
                  </a:lnTo>
                  <a:lnTo>
                    <a:pt x="125" y="358"/>
                  </a:lnTo>
                  <a:lnTo>
                    <a:pt x="131" y="358"/>
                  </a:lnTo>
                  <a:lnTo>
                    <a:pt x="135" y="357"/>
                  </a:lnTo>
                  <a:lnTo>
                    <a:pt x="141" y="357"/>
                  </a:lnTo>
                  <a:lnTo>
                    <a:pt x="142" y="355"/>
                  </a:lnTo>
                  <a:lnTo>
                    <a:pt x="143" y="354"/>
                  </a:lnTo>
                  <a:lnTo>
                    <a:pt x="144" y="354"/>
                  </a:lnTo>
                  <a:lnTo>
                    <a:pt x="144" y="353"/>
                  </a:lnTo>
                  <a:lnTo>
                    <a:pt x="144" y="352"/>
                  </a:lnTo>
                  <a:lnTo>
                    <a:pt x="145" y="351"/>
                  </a:lnTo>
                  <a:lnTo>
                    <a:pt x="145" y="350"/>
                  </a:lnTo>
                  <a:lnTo>
                    <a:pt x="145" y="349"/>
                  </a:lnTo>
                  <a:lnTo>
                    <a:pt x="145" y="347"/>
                  </a:lnTo>
                  <a:lnTo>
                    <a:pt x="145" y="345"/>
                  </a:lnTo>
                  <a:lnTo>
                    <a:pt x="145" y="343"/>
                  </a:lnTo>
                  <a:lnTo>
                    <a:pt x="144" y="342"/>
                  </a:lnTo>
                  <a:lnTo>
                    <a:pt x="143" y="341"/>
                  </a:lnTo>
                  <a:lnTo>
                    <a:pt x="142" y="340"/>
                  </a:lnTo>
                  <a:lnTo>
                    <a:pt x="142" y="338"/>
                  </a:lnTo>
                  <a:lnTo>
                    <a:pt x="142" y="337"/>
                  </a:lnTo>
                  <a:lnTo>
                    <a:pt x="143" y="332"/>
                  </a:lnTo>
                  <a:lnTo>
                    <a:pt x="144" y="329"/>
                  </a:lnTo>
                  <a:lnTo>
                    <a:pt x="144" y="324"/>
                  </a:lnTo>
                  <a:lnTo>
                    <a:pt x="144" y="320"/>
                  </a:lnTo>
                  <a:lnTo>
                    <a:pt x="144" y="311"/>
                  </a:lnTo>
                  <a:lnTo>
                    <a:pt x="144" y="302"/>
                  </a:lnTo>
                  <a:lnTo>
                    <a:pt x="144" y="298"/>
                  </a:lnTo>
                  <a:lnTo>
                    <a:pt x="145" y="294"/>
                  </a:lnTo>
                  <a:lnTo>
                    <a:pt x="146" y="291"/>
                  </a:lnTo>
                  <a:lnTo>
                    <a:pt x="148" y="288"/>
                  </a:lnTo>
                  <a:lnTo>
                    <a:pt x="151" y="284"/>
                  </a:lnTo>
                  <a:lnTo>
                    <a:pt x="154" y="283"/>
                  </a:lnTo>
                  <a:lnTo>
                    <a:pt x="158" y="282"/>
                  </a:lnTo>
                  <a:lnTo>
                    <a:pt x="164" y="281"/>
                  </a:lnTo>
                  <a:lnTo>
                    <a:pt x="166" y="281"/>
                  </a:lnTo>
                  <a:lnTo>
                    <a:pt x="168" y="281"/>
                  </a:lnTo>
                  <a:lnTo>
                    <a:pt x="171" y="281"/>
                  </a:lnTo>
                  <a:lnTo>
                    <a:pt x="173" y="281"/>
                  </a:lnTo>
                  <a:lnTo>
                    <a:pt x="175" y="281"/>
                  </a:lnTo>
                  <a:lnTo>
                    <a:pt x="176" y="281"/>
                  </a:lnTo>
                  <a:lnTo>
                    <a:pt x="178" y="279"/>
                  </a:lnTo>
                  <a:lnTo>
                    <a:pt x="180" y="278"/>
                  </a:lnTo>
                  <a:lnTo>
                    <a:pt x="180" y="274"/>
                  </a:lnTo>
                  <a:lnTo>
                    <a:pt x="180" y="273"/>
                  </a:lnTo>
                  <a:lnTo>
                    <a:pt x="181" y="271"/>
                  </a:lnTo>
                  <a:lnTo>
                    <a:pt x="182" y="269"/>
                  </a:lnTo>
                  <a:lnTo>
                    <a:pt x="183" y="268"/>
                  </a:lnTo>
                  <a:lnTo>
                    <a:pt x="184" y="265"/>
                  </a:lnTo>
                  <a:lnTo>
                    <a:pt x="185" y="263"/>
                  </a:lnTo>
                  <a:lnTo>
                    <a:pt x="185" y="261"/>
                  </a:lnTo>
                  <a:lnTo>
                    <a:pt x="186" y="257"/>
                  </a:lnTo>
                  <a:lnTo>
                    <a:pt x="186" y="251"/>
                  </a:lnTo>
                  <a:lnTo>
                    <a:pt x="186" y="247"/>
                  </a:lnTo>
                  <a:lnTo>
                    <a:pt x="186" y="241"/>
                  </a:lnTo>
                  <a:lnTo>
                    <a:pt x="187" y="239"/>
                  </a:lnTo>
                  <a:lnTo>
                    <a:pt x="187" y="237"/>
                  </a:lnTo>
                  <a:lnTo>
                    <a:pt x="188" y="234"/>
                  </a:lnTo>
                  <a:lnTo>
                    <a:pt x="190" y="233"/>
                  </a:lnTo>
                  <a:lnTo>
                    <a:pt x="192" y="231"/>
                  </a:lnTo>
                  <a:lnTo>
                    <a:pt x="194" y="230"/>
                  </a:lnTo>
                  <a:lnTo>
                    <a:pt x="196" y="229"/>
                  </a:lnTo>
                  <a:lnTo>
                    <a:pt x="198" y="229"/>
                  </a:lnTo>
                  <a:lnTo>
                    <a:pt x="204" y="228"/>
                  </a:lnTo>
                  <a:lnTo>
                    <a:pt x="210" y="227"/>
                  </a:lnTo>
                  <a:lnTo>
                    <a:pt x="215" y="225"/>
                  </a:lnTo>
                  <a:lnTo>
                    <a:pt x="221" y="223"/>
                  </a:lnTo>
                  <a:lnTo>
                    <a:pt x="226" y="223"/>
                  </a:lnTo>
                  <a:lnTo>
                    <a:pt x="232" y="223"/>
                  </a:lnTo>
                  <a:lnTo>
                    <a:pt x="235" y="223"/>
                  </a:lnTo>
                  <a:lnTo>
                    <a:pt x="237" y="224"/>
                  </a:lnTo>
                  <a:lnTo>
                    <a:pt x="240" y="225"/>
                  </a:lnTo>
                  <a:lnTo>
                    <a:pt x="243" y="227"/>
                  </a:lnTo>
                  <a:lnTo>
                    <a:pt x="244" y="227"/>
                  </a:lnTo>
                  <a:lnTo>
                    <a:pt x="246" y="227"/>
                  </a:lnTo>
                  <a:lnTo>
                    <a:pt x="247" y="225"/>
                  </a:lnTo>
                  <a:lnTo>
                    <a:pt x="248" y="224"/>
                  </a:lnTo>
                  <a:lnTo>
                    <a:pt x="250" y="223"/>
                  </a:lnTo>
                  <a:lnTo>
                    <a:pt x="250" y="222"/>
                  </a:lnTo>
                  <a:lnTo>
                    <a:pt x="251" y="221"/>
                  </a:lnTo>
                  <a:lnTo>
                    <a:pt x="252" y="220"/>
                  </a:lnTo>
                  <a:lnTo>
                    <a:pt x="250" y="217"/>
                  </a:lnTo>
                  <a:lnTo>
                    <a:pt x="248" y="214"/>
                  </a:lnTo>
                  <a:lnTo>
                    <a:pt x="248" y="212"/>
                  </a:lnTo>
                  <a:lnTo>
                    <a:pt x="247" y="210"/>
                  </a:lnTo>
                  <a:lnTo>
                    <a:pt x="246" y="203"/>
                  </a:lnTo>
                  <a:lnTo>
                    <a:pt x="246" y="198"/>
                  </a:lnTo>
                  <a:lnTo>
                    <a:pt x="246" y="192"/>
                  </a:lnTo>
                  <a:lnTo>
                    <a:pt x="247" y="187"/>
                  </a:lnTo>
                  <a:lnTo>
                    <a:pt x="246" y="180"/>
                  </a:lnTo>
                  <a:lnTo>
                    <a:pt x="246" y="176"/>
                  </a:lnTo>
                  <a:lnTo>
                    <a:pt x="244" y="171"/>
                  </a:lnTo>
                  <a:lnTo>
                    <a:pt x="244" y="167"/>
                  </a:lnTo>
                  <a:lnTo>
                    <a:pt x="243" y="162"/>
                  </a:lnTo>
                  <a:lnTo>
                    <a:pt x="243" y="157"/>
                  </a:lnTo>
                  <a:lnTo>
                    <a:pt x="243" y="152"/>
                  </a:lnTo>
                  <a:lnTo>
                    <a:pt x="242" y="148"/>
                  </a:lnTo>
                  <a:lnTo>
                    <a:pt x="242" y="143"/>
                  </a:lnTo>
                  <a:lnTo>
                    <a:pt x="242" y="140"/>
                  </a:lnTo>
                  <a:lnTo>
                    <a:pt x="251" y="138"/>
                  </a:lnTo>
                  <a:lnTo>
                    <a:pt x="261" y="137"/>
                  </a:lnTo>
                  <a:lnTo>
                    <a:pt x="271" y="136"/>
                  </a:lnTo>
                  <a:lnTo>
                    <a:pt x="281" y="136"/>
                  </a:lnTo>
                  <a:lnTo>
                    <a:pt x="290" y="137"/>
                  </a:lnTo>
                  <a:lnTo>
                    <a:pt x="300" y="137"/>
                  </a:lnTo>
                  <a:lnTo>
                    <a:pt x="308" y="137"/>
                  </a:lnTo>
                  <a:lnTo>
                    <a:pt x="318" y="137"/>
                  </a:lnTo>
                  <a:lnTo>
                    <a:pt x="320" y="139"/>
                  </a:lnTo>
                  <a:lnTo>
                    <a:pt x="322" y="140"/>
                  </a:lnTo>
                  <a:lnTo>
                    <a:pt x="324" y="141"/>
                  </a:lnTo>
                  <a:lnTo>
                    <a:pt x="327" y="140"/>
                  </a:lnTo>
                  <a:lnTo>
                    <a:pt x="328" y="140"/>
                  </a:lnTo>
                  <a:lnTo>
                    <a:pt x="331" y="138"/>
                  </a:lnTo>
                  <a:lnTo>
                    <a:pt x="333" y="136"/>
                  </a:lnTo>
                  <a:lnTo>
                    <a:pt x="334" y="133"/>
                  </a:lnTo>
                  <a:lnTo>
                    <a:pt x="337" y="128"/>
                  </a:lnTo>
                  <a:lnTo>
                    <a:pt x="342" y="121"/>
                  </a:lnTo>
                  <a:lnTo>
                    <a:pt x="346" y="116"/>
                  </a:lnTo>
                  <a:lnTo>
                    <a:pt x="352" y="111"/>
                  </a:lnTo>
                  <a:lnTo>
                    <a:pt x="357" y="106"/>
                  </a:lnTo>
                  <a:lnTo>
                    <a:pt x="363" y="101"/>
                  </a:lnTo>
                  <a:lnTo>
                    <a:pt x="368" y="98"/>
                  </a:lnTo>
                  <a:lnTo>
                    <a:pt x="375" y="96"/>
                  </a:lnTo>
                  <a:lnTo>
                    <a:pt x="378" y="91"/>
                  </a:lnTo>
                  <a:lnTo>
                    <a:pt x="383" y="93"/>
                  </a:lnTo>
                  <a:lnTo>
                    <a:pt x="386" y="94"/>
                  </a:lnTo>
                  <a:lnTo>
                    <a:pt x="391" y="97"/>
                  </a:lnTo>
                  <a:lnTo>
                    <a:pt x="395" y="98"/>
                  </a:lnTo>
                  <a:lnTo>
                    <a:pt x="400" y="99"/>
                  </a:lnTo>
                  <a:lnTo>
                    <a:pt x="405" y="99"/>
                  </a:lnTo>
                  <a:lnTo>
                    <a:pt x="410" y="99"/>
                  </a:lnTo>
                  <a:lnTo>
                    <a:pt x="414" y="98"/>
                  </a:lnTo>
                  <a:lnTo>
                    <a:pt x="435" y="74"/>
                  </a:lnTo>
                  <a:lnTo>
                    <a:pt x="441" y="73"/>
                  </a:lnTo>
                  <a:lnTo>
                    <a:pt x="446" y="74"/>
                  </a:lnTo>
                  <a:lnTo>
                    <a:pt x="452" y="74"/>
                  </a:lnTo>
                  <a:lnTo>
                    <a:pt x="457" y="74"/>
                  </a:lnTo>
                  <a:lnTo>
                    <a:pt x="464" y="74"/>
                  </a:lnTo>
                  <a:lnTo>
                    <a:pt x="468" y="73"/>
                  </a:lnTo>
                  <a:lnTo>
                    <a:pt x="471" y="72"/>
                  </a:lnTo>
                  <a:lnTo>
                    <a:pt x="474" y="70"/>
                  </a:lnTo>
                  <a:lnTo>
                    <a:pt x="476" y="68"/>
                  </a:lnTo>
                  <a:lnTo>
                    <a:pt x="477" y="66"/>
                  </a:lnTo>
                  <a:lnTo>
                    <a:pt x="482" y="62"/>
                  </a:lnTo>
                  <a:lnTo>
                    <a:pt x="486" y="59"/>
                  </a:lnTo>
                  <a:lnTo>
                    <a:pt x="490" y="55"/>
                  </a:lnTo>
                  <a:lnTo>
                    <a:pt x="493" y="51"/>
                  </a:lnTo>
                  <a:lnTo>
                    <a:pt x="496" y="48"/>
                  </a:lnTo>
                  <a:lnTo>
                    <a:pt x="501" y="46"/>
                  </a:lnTo>
                  <a:lnTo>
                    <a:pt x="503" y="45"/>
                  </a:lnTo>
                  <a:lnTo>
                    <a:pt x="505" y="45"/>
                  </a:lnTo>
                  <a:lnTo>
                    <a:pt x="508" y="46"/>
                  </a:lnTo>
                  <a:lnTo>
                    <a:pt x="511" y="47"/>
                  </a:lnTo>
                  <a:lnTo>
                    <a:pt x="516" y="48"/>
                  </a:lnTo>
                  <a:lnTo>
                    <a:pt x="522" y="49"/>
                  </a:lnTo>
                  <a:lnTo>
                    <a:pt x="527" y="49"/>
                  </a:lnTo>
                  <a:lnTo>
                    <a:pt x="533" y="48"/>
                  </a:lnTo>
                  <a:lnTo>
                    <a:pt x="537" y="47"/>
                  </a:lnTo>
                  <a:lnTo>
                    <a:pt x="542" y="43"/>
                  </a:lnTo>
                  <a:lnTo>
                    <a:pt x="546" y="41"/>
                  </a:lnTo>
                  <a:lnTo>
                    <a:pt x="550" y="37"/>
                  </a:lnTo>
                  <a:lnTo>
                    <a:pt x="552" y="33"/>
                  </a:lnTo>
                  <a:lnTo>
                    <a:pt x="554" y="31"/>
                  </a:lnTo>
                  <a:lnTo>
                    <a:pt x="556" y="29"/>
                  </a:lnTo>
                  <a:lnTo>
                    <a:pt x="558" y="28"/>
                  </a:lnTo>
                  <a:lnTo>
                    <a:pt x="565" y="27"/>
                  </a:lnTo>
                  <a:lnTo>
                    <a:pt x="571" y="26"/>
                  </a:lnTo>
                  <a:lnTo>
                    <a:pt x="577" y="25"/>
                  </a:lnTo>
                  <a:lnTo>
                    <a:pt x="583" y="22"/>
                  </a:lnTo>
                  <a:lnTo>
                    <a:pt x="585" y="21"/>
                  </a:lnTo>
                  <a:lnTo>
                    <a:pt x="588" y="19"/>
                  </a:lnTo>
                  <a:lnTo>
                    <a:pt x="590" y="16"/>
                  </a:lnTo>
                  <a:lnTo>
                    <a:pt x="592" y="11"/>
                  </a:lnTo>
                  <a:lnTo>
                    <a:pt x="602" y="0"/>
                  </a:lnTo>
                  <a:lnTo>
                    <a:pt x="606" y="1"/>
                  </a:lnTo>
                  <a:lnTo>
                    <a:pt x="612" y="3"/>
                  </a:lnTo>
                  <a:lnTo>
                    <a:pt x="616" y="6"/>
                  </a:lnTo>
                  <a:lnTo>
                    <a:pt x="621" y="8"/>
                  </a:lnTo>
                  <a:lnTo>
                    <a:pt x="625" y="11"/>
                  </a:lnTo>
                  <a:lnTo>
                    <a:pt x="630" y="13"/>
                  </a:lnTo>
                  <a:lnTo>
                    <a:pt x="635" y="16"/>
                  </a:lnTo>
                  <a:lnTo>
                    <a:pt x="640" y="1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4" name="Freeform 128">
              <a:extLst>
                <a:ext uri="{FF2B5EF4-FFF2-40B4-BE49-F238E27FC236}">
                  <a16:creationId xmlns:a16="http://schemas.microsoft.com/office/drawing/2014/main" id="{E09DC3DB-F7F4-4D34-A175-25A73E3EBB64}"/>
                </a:ext>
              </a:extLst>
            </p:cNvPr>
            <p:cNvSpPr>
              <a:spLocks/>
            </p:cNvSpPr>
            <p:nvPr/>
          </p:nvSpPr>
          <p:spPr bwMode="auto">
            <a:xfrm>
              <a:off x="4052" y="3402"/>
              <a:ext cx="406" cy="567"/>
            </a:xfrm>
            <a:custGeom>
              <a:avLst/>
              <a:gdLst>
                <a:gd name="T0" fmla="*/ 560 w 813"/>
                <a:gd name="T1" fmla="*/ 28 h 1134"/>
                <a:gd name="T2" fmla="*/ 596 w 813"/>
                <a:gd name="T3" fmla="*/ 50 h 1134"/>
                <a:gd name="T4" fmla="*/ 638 w 813"/>
                <a:gd name="T5" fmla="*/ 78 h 1134"/>
                <a:gd name="T6" fmla="*/ 686 w 813"/>
                <a:gd name="T7" fmla="*/ 156 h 1134"/>
                <a:gd name="T8" fmla="*/ 703 w 813"/>
                <a:gd name="T9" fmla="*/ 222 h 1134"/>
                <a:gd name="T10" fmla="*/ 711 w 813"/>
                <a:gd name="T11" fmla="*/ 256 h 1134"/>
                <a:gd name="T12" fmla="*/ 715 w 813"/>
                <a:gd name="T13" fmla="*/ 297 h 1134"/>
                <a:gd name="T14" fmla="*/ 676 w 813"/>
                <a:gd name="T15" fmla="*/ 302 h 1134"/>
                <a:gd name="T16" fmla="*/ 688 w 813"/>
                <a:gd name="T17" fmla="*/ 322 h 1134"/>
                <a:gd name="T18" fmla="*/ 698 w 813"/>
                <a:gd name="T19" fmla="*/ 351 h 1134"/>
                <a:gd name="T20" fmla="*/ 707 w 813"/>
                <a:gd name="T21" fmla="*/ 377 h 1134"/>
                <a:gd name="T22" fmla="*/ 713 w 813"/>
                <a:gd name="T23" fmla="*/ 406 h 1134"/>
                <a:gd name="T24" fmla="*/ 717 w 813"/>
                <a:gd name="T25" fmla="*/ 428 h 1134"/>
                <a:gd name="T26" fmla="*/ 716 w 813"/>
                <a:gd name="T27" fmla="*/ 506 h 1134"/>
                <a:gd name="T28" fmla="*/ 710 w 813"/>
                <a:gd name="T29" fmla="*/ 620 h 1134"/>
                <a:gd name="T30" fmla="*/ 707 w 813"/>
                <a:gd name="T31" fmla="*/ 650 h 1134"/>
                <a:gd name="T32" fmla="*/ 740 w 813"/>
                <a:gd name="T33" fmla="*/ 672 h 1134"/>
                <a:gd name="T34" fmla="*/ 797 w 813"/>
                <a:gd name="T35" fmla="*/ 715 h 1134"/>
                <a:gd name="T36" fmla="*/ 813 w 813"/>
                <a:gd name="T37" fmla="*/ 781 h 1134"/>
                <a:gd name="T38" fmla="*/ 806 w 813"/>
                <a:gd name="T39" fmla="*/ 855 h 1134"/>
                <a:gd name="T40" fmla="*/ 788 w 813"/>
                <a:gd name="T41" fmla="*/ 904 h 1134"/>
                <a:gd name="T42" fmla="*/ 743 w 813"/>
                <a:gd name="T43" fmla="*/ 955 h 1134"/>
                <a:gd name="T44" fmla="*/ 711 w 813"/>
                <a:gd name="T45" fmla="*/ 974 h 1134"/>
                <a:gd name="T46" fmla="*/ 677 w 813"/>
                <a:gd name="T47" fmla="*/ 991 h 1134"/>
                <a:gd name="T48" fmla="*/ 640 w 813"/>
                <a:gd name="T49" fmla="*/ 1010 h 1134"/>
                <a:gd name="T50" fmla="*/ 583 w 813"/>
                <a:gd name="T51" fmla="*/ 1035 h 1134"/>
                <a:gd name="T52" fmla="*/ 523 w 813"/>
                <a:gd name="T53" fmla="*/ 1082 h 1134"/>
                <a:gd name="T54" fmla="*/ 457 w 813"/>
                <a:gd name="T55" fmla="*/ 1124 h 1134"/>
                <a:gd name="T56" fmla="*/ 372 w 813"/>
                <a:gd name="T57" fmla="*/ 1131 h 1134"/>
                <a:gd name="T58" fmla="*/ 316 w 813"/>
                <a:gd name="T59" fmla="*/ 1094 h 1134"/>
                <a:gd name="T60" fmla="*/ 290 w 813"/>
                <a:gd name="T61" fmla="*/ 1063 h 1134"/>
                <a:gd name="T62" fmla="*/ 260 w 813"/>
                <a:gd name="T63" fmla="*/ 1029 h 1134"/>
                <a:gd name="T64" fmla="*/ 201 w 813"/>
                <a:gd name="T65" fmla="*/ 1015 h 1134"/>
                <a:gd name="T66" fmla="*/ 92 w 813"/>
                <a:gd name="T67" fmla="*/ 1005 h 1134"/>
                <a:gd name="T68" fmla="*/ 36 w 813"/>
                <a:gd name="T69" fmla="*/ 979 h 1134"/>
                <a:gd name="T70" fmla="*/ 5 w 813"/>
                <a:gd name="T71" fmla="*/ 920 h 1134"/>
                <a:gd name="T72" fmla="*/ 2 w 813"/>
                <a:gd name="T73" fmla="*/ 806 h 1134"/>
                <a:gd name="T74" fmla="*/ 9 w 813"/>
                <a:gd name="T75" fmla="*/ 751 h 1134"/>
                <a:gd name="T76" fmla="*/ 21 w 813"/>
                <a:gd name="T77" fmla="*/ 722 h 1134"/>
                <a:gd name="T78" fmla="*/ 62 w 813"/>
                <a:gd name="T79" fmla="*/ 684 h 1134"/>
                <a:gd name="T80" fmla="*/ 78 w 813"/>
                <a:gd name="T81" fmla="*/ 669 h 1134"/>
                <a:gd name="T82" fmla="*/ 92 w 813"/>
                <a:gd name="T83" fmla="*/ 650 h 1134"/>
                <a:gd name="T84" fmla="*/ 79 w 813"/>
                <a:gd name="T85" fmla="*/ 643 h 1134"/>
                <a:gd name="T86" fmla="*/ 68 w 813"/>
                <a:gd name="T87" fmla="*/ 644 h 1134"/>
                <a:gd name="T88" fmla="*/ 69 w 813"/>
                <a:gd name="T89" fmla="*/ 589 h 1134"/>
                <a:gd name="T90" fmla="*/ 69 w 813"/>
                <a:gd name="T91" fmla="*/ 539 h 1134"/>
                <a:gd name="T92" fmla="*/ 62 w 813"/>
                <a:gd name="T93" fmla="*/ 516 h 1134"/>
                <a:gd name="T94" fmla="*/ 58 w 813"/>
                <a:gd name="T95" fmla="*/ 496 h 1134"/>
                <a:gd name="T96" fmla="*/ 66 w 813"/>
                <a:gd name="T97" fmla="*/ 480 h 1134"/>
                <a:gd name="T98" fmla="*/ 49 w 813"/>
                <a:gd name="T99" fmla="*/ 449 h 1134"/>
                <a:gd name="T100" fmla="*/ 52 w 813"/>
                <a:gd name="T101" fmla="*/ 427 h 1134"/>
                <a:gd name="T102" fmla="*/ 56 w 813"/>
                <a:gd name="T103" fmla="*/ 397 h 1134"/>
                <a:gd name="T104" fmla="*/ 52 w 813"/>
                <a:gd name="T105" fmla="*/ 338 h 1134"/>
                <a:gd name="T106" fmla="*/ 63 w 813"/>
                <a:gd name="T107" fmla="*/ 279 h 1134"/>
                <a:gd name="T108" fmla="*/ 83 w 813"/>
                <a:gd name="T109" fmla="*/ 211 h 1134"/>
                <a:gd name="T110" fmla="*/ 146 w 813"/>
                <a:gd name="T111" fmla="*/ 124 h 1134"/>
                <a:gd name="T112" fmla="*/ 249 w 813"/>
                <a:gd name="T113" fmla="*/ 39 h 1134"/>
                <a:gd name="T114" fmla="*/ 358 w 813"/>
                <a:gd name="T115" fmla="*/ 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3" h="1134">
                  <a:moveTo>
                    <a:pt x="488" y="14"/>
                  </a:moveTo>
                  <a:lnTo>
                    <a:pt x="499" y="15"/>
                  </a:lnTo>
                  <a:lnTo>
                    <a:pt x="510" y="16"/>
                  </a:lnTo>
                  <a:lnTo>
                    <a:pt x="522" y="17"/>
                  </a:lnTo>
                  <a:lnTo>
                    <a:pt x="533" y="20"/>
                  </a:lnTo>
                  <a:lnTo>
                    <a:pt x="545" y="23"/>
                  </a:lnTo>
                  <a:lnTo>
                    <a:pt x="556" y="26"/>
                  </a:lnTo>
                  <a:lnTo>
                    <a:pt x="560" y="28"/>
                  </a:lnTo>
                  <a:lnTo>
                    <a:pt x="566" y="31"/>
                  </a:lnTo>
                  <a:lnTo>
                    <a:pt x="571" y="34"/>
                  </a:lnTo>
                  <a:lnTo>
                    <a:pt x="576" y="37"/>
                  </a:lnTo>
                  <a:lnTo>
                    <a:pt x="580" y="38"/>
                  </a:lnTo>
                  <a:lnTo>
                    <a:pt x="585" y="40"/>
                  </a:lnTo>
                  <a:lnTo>
                    <a:pt x="589" y="44"/>
                  </a:lnTo>
                  <a:lnTo>
                    <a:pt x="592" y="47"/>
                  </a:lnTo>
                  <a:lnTo>
                    <a:pt x="596" y="50"/>
                  </a:lnTo>
                  <a:lnTo>
                    <a:pt x="600" y="53"/>
                  </a:lnTo>
                  <a:lnTo>
                    <a:pt x="605" y="55"/>
                  </a:lnTo>
                  <a:lnTo>
                    <a:pt x="609" y="56"/>
                  </a:lnTo>
                  <a:lnTo>
                    <a:pt x="615" y="58"/>
                  </a:lnTo>
                  <a:lnTo>
                    <a:pt x="620" y="61"/>
                  </a:lnTo>
                  <a:lnTo>
                    <a:pt x="625" y="66"/>
                  </a:lnTo>
                  <a:lnTo>
                    <a:pt x="629" y="69"/>
                  </a:lnTo>
                  <a:lnTo>
                    <a:pt x="638" y="78"/>
                  </a:lnTo>
                  <a:lnTo>
                    <a:pt x="645" y="87"/>
                  </a:lnTo>
                  <a:lnTo>
                    <a:pt x="651" y="97"/>
                  </a:lnTo>
                  <a:lnTo>
                    <a:pt x="659" y="107"/>
                  </a:lnTo>
                  <a:lnTo>
                    <a:pt x="665" y="117"/>
                  </a:lnTo>
                  <a:lnTo>
                    <a:pt x="672" y="127"/>
                  </a:lnTo>
                  <a:lnTo>
                    <a:pt x="677" y="137"/>
                  </a:lnTo>
                  <a:lnTo>
                    <a:pt x="682" y="146"/>
                  </a:lnTo>
                  <a:lnTo>
                    <a:pt x="686" y="156"/>
                  </a:lnTo>
                  <a:lnTo>
                    <a:pt x="689" y="166"/>
                  </a:lnTo>
                  <a:lnTo>
                    <a:pt x="692" y="176"/>
                  </a:lnTo>
                  <a:lnTo>
                    <a:pt x="696" y="186"/>
                  </a:lnTo>
                  <a:lnTo>
                    <a:pt x="698" y="197"/>
                  </a:lnTo>
                  <a:lnTo>
                    <a:pt x="699" y="207"/>
                  </a:lnTo>
                  <a:lnTo>
                    <a:pt x="701" y="212"/>
                  </a:lnTo>
                  <a:lnTo>
                    <a:pt x="702" y="218"/>
                  </a:lnTo>
                  <a:lnTo>
                    <a:pt x="703" y="222"/>
                  </a:lnTo>
                  <a:lnTo>
                    <a:pt x="705" y="228"/>
                  </a:lnTo>
                  <a:lnTo>
                    <a:pt x="706" y="234"/>
                  </a:lnTo>
                  <a:lnTo>
                    <a:pt x="707" y="239"/>
                  </a:lnTo>
                  <a:lnTo>
                    <a:pt x="708" y="245"/>
                  </a:lnTo>
                  <a:lnTo>
                    <a:pt x="709" y="250"/>
                  </a:lnTo>
                  <a:lnTo>
                    <a:pt x="708" y="251"/>
                  </a:lnTo>
                  <a:lnTo>
                    <a:pt x="710" y="254"/>
                  </a:lnTo>
                  <a:lnTo>
                    <a:pt x="711" y="256"/>
                  </a:lnTo>
                  <a:lnTo>
                    <a:pt x="711" y="259"/>
                  </a:lnTo>
                  <a:lnTo>
                    <a:pt x="711" y="262"/>
                  </a:lnTo>
                  <a:lnTo>
                    <a:pt x="712" y="266"/>
                  </a:lnTo>
                  <a:lnTo>
                    <a:pt x="713" y="269"/>
                  </a:lnTo>
                  <a:lnTo>
                    <a:pt x="713" y="272"/>
                  </a:lnTo>
                  <a:lnTo>
                    <a:pt x="715" y="276"/>
                  </a:lnTo>
                  <a:lnTo>
                    <a:pt x="720" y="298"/>
                  </a:lnTo>
                  <a:lnTo>
                    <a:pt x="715" y="297"/>
                  </a:lnTo>
                  <a:lnTo>
                    <a:pt x="709" y="297"/>
                  </a:lnTo>
                  <a:lnTo>
                    <a:pt x="703" y="296"/>
                  </a:lnTo>
                  <a:lnTo>
                    <a:pt x="698" y="296"/>
                  </a:lnTo>
                  <a:lnTo>
                    <a:pt x="693" y="296"/>
                  </a:lnTo>
                  <a:lnTo>
                    <a:pt x="688" y="296"/>
                  </a:lnTo>
                  <a:lnTo>
                    <a:pt x="682" y="297"/>
                  </a:lnTo>
                  <a:lnTo>
                    <a:pt x="677" y="299"/>
                  </a:lnTo>
                  <a:lnTo>
                    <a:pt x="676" y="302"/>
                  </a:lnTo>
                  <a:lnTo>
                    <a:pt x="677" y="305"/>
                  </a:lnTo>
                  <a:lnTo>
                    <a:pt x="678" y="308"/>
                  </a:lnTo>
                  <a:lnTo>
                    <a:pt x="680" y="310"/>
                  </a:lnTo>
                  <a:lnTo>
                    <a:pt x="682" y="311"/>
                  </a:lnTo>
                  <a:lnTo>
                    <a:pt x="683" y="313"/>
                  </a:lnTo>
                  <a:lnTo>
                    <a:pt x="686" y="316"/>
                  </a:lnTo>
                  <a:lnTo>
                    <a:pt x="687" y="319"/>
                  </a:lnTo>
                  <a:lnTo>
                    <a:pt x="688" y="322"/>
                  </a:lnTo>
                  <a:lnTo>
                    <a:pt x="689" y="326"/>
                  </a:lnTo>
                  <a:lnTo>
                    <a:pt x="691" y="330"/>
                  </a:lnTo>
                  <a:lnTo>
                    <a:pt x="692" y="333"/>
                  </a:lnTo>
                  <a:lnTo>
                    <a:pt x="695" y="337"/>
                  </a:lnTo>
                  <a:lnTo>
                    <a:pt x="696" y="340"/>
                  </a:lnTo>
                  <a:lnTo>
                    <a:pt x="696" y="345"/>
                  </a:lnTo>
                  <a:lnTo>
                    <a:pt x="697" y="348"/>
                  </a:lnTo>
                  <a:lnTo>
                    <a:pt x="698" y="351"/>
                  </a:lnTo>
                  <a:lnTo>
                    <a:pt x="699" y="355"/>
                  </a:lnTo>
                  <a:lnTo>
                    <a:pt x="700" y="357"/>
                  </a:lnTo>
                  <a:lnTo>
                    <a:pt x="702" y="360"/>
                  </a:lnTo>
                  <a:lnTo>
                    <a:pt x="703" y="363"/>
                  </a:lnTo>
                  <a:lnTo>
                    <a:pt x="705" y="367"/>
                  </a:lnTo>
                  <a:lnTo>
                    <a:pt x="705" y="370"/>
                  </a:lnTo>
                  <a:lnTo>
                    <a:pt x="705" y="373"/>
                  </a:lnTo>
                  <a:lnTo>
                    <a:pt x="707" y="377"/>
                  </a:lnTo>
                  <a:lnTo>
                    <a:pt x="708" y="380"/>
                  </a:lnTo>
                  <a:lnTo>
                    <a:pt x="709" y="383"/>
                  </a:lnTo>
                  <a:lnTo>
                    <a:pt x="709" y="388"/>
                  </a:lnTo>
                  <a:lnTo>
                    <a:pt x="710" y="391"/>
                  </a:lnTo>
                  <a:lnTo>
                    <a:pt x="710" y="396"/>
                  </a:lnTo>
                  <a:lnTo>
                    <a:pt x="711" y="400"/>
                  </a:lnTo>
                  <a:lnTo>
                    <a:pt x="712" y="403"/>
                  </a:lnTo>
                  <a:lnTo>
                    <a:pt x="713" y="406"/>
                  </a:lnTo>
                  <a:lnTo>
                    <a:pt x="713" y="408"/>
                  </a:lnTo>
                  <a:lnTo>
                    <a:pt x="713" y="410"/>
                  </a:lnTo>
                  <a:lnTo>
                    <a:pt x="713" y="412"/>
                  </a:lnTo>
                  <a:lnTo>
                    <a:pt x="713" y="413"/>
                  </a:lnTo>
                  <a:lnTo>
                    <a:pt x="715" y="416"/>
                  </a:lnTo>
                  <a:lnTo>
                    <a:pt x="715" y="417"/>
                  </a:lnTo>
                  <a:lnTo>
                    <a:pt x="717" y="419"/>
                  </a:lnTo>
                  <a:lnTo>
                    <a:pt x="717" y="428"/>
                  </a:lnTo>
                  <a:lnTo>
                    <a:pt x="718" y="437"/>
                  </a:lnTo>
                  <a:lnTo>
                    <a:pt x="719" y="446"/>
                  </a:lnTo>
                  <a:lnTo>
                    <a:pt x="719" y="455"/>
                  </a:lnTo>
                  <a:lnTo>
                    <a:pt x="719" y="463"/>
                  </a:lnTo>
                  <a:lnTo>
                    <a:pt x="719" y="472"/>
                  </a:lnTo>
                  <a:lnTo>
                    <a:pt x="718" y="481"/>
                  </a:lnTo>
                  <a:lnTo>
                    <a:pt x="717" y="489"/>
                  </a:lnTo>
                  <a:lnTo>
                    <a:pt x="716" y="506"/>
                  </a:lnTo>
                  <a:lnTo>
                    <a:pt x="716" y="521"/>
                  </a:lnTo>
                  <a:lnTo>
                    <a:pt x="716" y="537"/>
                  </a:lnTo>
                  <a:lnTo>
                    <a:pt x="715" y="552"/>
                  </a:lnTo>
                  <a:lnTo>
                    <a:pt x="713" y="568"/>
                  </a:lnTo>
                  <a:lnTo>
                    <a:pt x="712" y="584"/>
                  </a:lnTo>
                  <a:lnTo>
                    <a:pt x="711" y="600"/>
                  </a:lnTo>
                  <a:lnTo>
                    <a:pt x="710" y="617"/>
                  </a:lnTo>
                  <a:lnTo>
                    <a:pt x="710" y="620"/>
                  </a:lnTo>
                  <a:lnTo>
                    <a:pt x="711" y="622"/>
                  </a:lnTo>
                  <a:lnTo>
                    <a:pt x="710" y="625"/>
                  </a:lnTo>
                  <a:lnTo>
                    <a:pt x="710" y="629"/>
                  </a:lnTo>
                  <a:lnTo>
                    <a:pt x="709" y="634"/>
                  </a:lnTo>
                  <a:lnTo>
                    <a:pt x="708" y="641"/>
                  </a:lnTo>
                  <a:lnTo>
                    <a:pt x="707" y="644"/>
                  </a:lnTo>
                  <a:lnTo>
                    <a:pt x="707" y="648"/>
                  </a:lnTo>
                  <a:lnTo>
                    <a:pt x="707" y="650"/>
                  </a:lnTo>
                  <a:lnTo>
                    <a:pt x="707" y="653"/>
                  </a:lnTo>
                  <a:lnTo>
                    <a:pt x="708" y="655"/>
                  </a:lnTo>
                  <a:lnTo>
                    <a:pt x="709" y="658"/>
                  </a:lnTo>
                  <a:lnTo>
                    <a:pt x="711" y="660"/>
                  </a:lnTo>
                  <a:lnTo>
                    <a:pt x="715" y="662"/>
                  </a:lnTo>
                  <a:lnTo>
                    <a:pt x="723" y="664"/>
                  </a:lnTo>
                  <a:lnTo>
                    <a:pt x="732" y="668"/>
                  </a:lnTo>
                  <a:lnTo>
                    <a:pt x="740" y="672"/>
                  </a:lnTo>
                  <a:lnTo>
                    <a:pt x="749" y="677"/>
                  </a:lnTo>
                  <a:lnTo>
                    <a:pt x="757" y="681"/>
                  </a:lnTo>
                  <a:lnTo>
                    <a:pt x="765" y="687"/>
                  </a:lnTo>
                  <a:lnTo>
                    <a:pt x="772" y="691"/>
                  </a:lnTo>
                  <a:lnTo>
                    <a:pt x="779" y="697"/>
                  </a:lnTo>
                  <a:lnTo>
                    <a:pt x="787" y="703"/>
                  </a:lnTo>
                  <a:lnTo>
                    <a:pt x="791" y="709"/>
                  </a:lnTo>
                  <a:lnTo>
                    <a:pt x="797" y="715"/>
                  </a:lnTo>
                  <a:lnTo>
                    <a:pt x="801" y="723"/>
                  </a:lnTo>
                  <a:lnTo>
                    <a:pt x="805" y="730"/>
                  </a:lnTo>
                  <a:lnTo>
                    <a:pt x="807" y="738"/>
                  </a:lnTo>
                  <a:lnTo>
                    <a:pt x="809" y="747"/>
                  </a:lnTo>
                  <a:lnTo>
                    <a:pt x="811" y="754"/>
                  </a:lnTo>
                  <a:lnTo>
                    <a:pt x="812" y="763"/>
                  </a:lnTo>
                  <a:lnTo>
                    <a:pt x="812" y="772"/>
                  </a:lnTo>
                  <a:lnTo>
                    <a:pt x="813" y="781"/>
                  </a:lnTo>
                  <a:lnTo>
                    <a:pt x="813" y="790"/>
                  </a:lnTo>
                  <a:lnTo>
                    <a:pt x="813" y="806"/>
                  </a:lnTo>
                  <a:lnTo>
                    <a:pt x="813" y="824"/>
                  </a:lnTo>
                  <a:lnTo>
                    <a:pt x="811" y="831"/>
                  </a:lnTo>
                  <a:lnTo>
                    <a:pt x="810" y="838"/>
                  </a:lnTo>
                  <a:lnTo>
                    <a:pt x="809" y="843"/>
                  </a:lnTo>
                  <a:lnTo>
                    <a:pt x="808" y="850"/>
                  </a:lnTo>
                  <a:lnTo>
                    <a:pt x="806" y="855"/>
                  </a:lnTo>
                  <a:lnTo>
                    <a:pt x="805" y="862"/>
                  </a:lnTo>
                  <a:lnTo>
                    <a:pt x="802" y="868"/>
                  </a:lnTo>
                  <a:lnTo>
                    <a:pt x="799" y="874"/>
                  </a:lnTo>
                  <a:lnTo>
                    <a:pt x="799" y="879"/>
                  </a:lnTo>
                  <a:lnTo>
                    <a:pt x="797" y="884"/>
                  </a:lnTo>
                  <a:lnTo>
                    <a:pt x="796" y="890"/>
                  </a:lnTo>
                  <a:lnTo>
                    <a:pt x="793" y="895"/>
                  </a:lnTo>
                  <a:lnTo>
                    <a:pt x="788" y="904"/>
                  </a:lnTo>
                  <a:lnTo>
                    <a:pt x="782" y="913"/>
                  </a:lnTo>
                  <a:lnTo>
                    <a:pt x="776" y="922"/>
                  </a:lnTo>
                  <a:lnTo>
                    <a:pt x="769" y="930"/>
                  </a:lnTo>
                  <a:lnTo>
                    <a:pt x="762" y="937"/>
                  </a:lnTo>
                  <a:lnTo>
                    <a:pt x="755" y="946"/>
                  </a:lnTo>
                  <a:lnTo>
                    <a:pt x="751" y="949"/>
                  </a:lnTo>
                  <a:lnTo>
                    <a:pt x="748" y="952"/>
                  </a:lnTo>
                  <a:lnTo>
                    <a:pt x="743" y="955"/>
                  </a:lnTo>
                  <a:lnTo>
                    <a:pt x="739" y="957"/>
                  </a:lnTo>
                  <a:lnTo>
                    <a:pt x="736" y="961"/>
                  </a:lnTo>
                  <a:lnTo>
                    <a:pt x="731" y="964"/>
                  </a:lnTo>
                  <a:lnTo>
                    <a:pt x="728" y="966"/>
                  </a:lnTo>
                  <a:lnTo>
                    <a:pt x="725" y="969"/>
                  </a:lnTo>
                  <a:lnTo>
                    <a:pt x="720" y="971"/>
                  </a:lnTo>
                  <a:lnTo>
                    <a:pt x="716" y="972"/>
                  </a:lnTo>
                  <a:lnTo>
                    <a:pt x="711" y="974"/>
                  </a:lnTo>
                  <a:lnTo>
                    <a:pt x="708" y="976"/>
                  </a:lnTo>
                  <a:lnTo>
                    <a:pt x="703" y="979"/>
                  </a:lnTo>
                  <a:lnTo>
                    <a:pt x="699" y="981"/>
                  </a:lnTo>
                  <a:lnTo>
                    <a:pt x="696" y="984"/>
                  </a:lnTo>
                  <a:lnTo>
                    <a:pt x="691" y="986"/>
                  </a:lnTo>
                  <a:lnTo>
                    <a:pt x="687" y="987"/>
                  </a:lnTo>
                  <a:lnTo>
                    <a:pt x="681" y="990"/>
                  </a:lnTo>
                  <a:lnTo>
                    <a:pt x="677" y="991"/>
                  </a:lnTo>
                  <a:lnTo>
                    <a:pt x="672" y="994"/>
                  </a:lnTo>
                  <a:lnTo>
                    <a:pt x="668" y="996"/>
                  </a:lnTo>
                  <a:lnTo>
                    <a:pt x="662" y="1000"/>
                  </a:lnTo>
                  <a:lnTo>
                    <a:pt x="658" y="1002"/>
                  </a:lnTo>
                  <a:lnTo>
                    <a:pt x="652" y="1004"/>
                  </a:lnTo>
                  <a:lnTo>
                    <a:pt x="649" y="1005"/>
                  </a:lnTo>
                  <a:lnTo>
                    <a:pt x="645" y="1007"/>
                  </a:lnTo>
                  <a:lnTo>
                    <a:pt x="640" y="1010"/>
                  </a:lnTo>
                  <a:lnTo>
                    <a:pt x="637" y="1011"/>
                  </a:lnTo>
                  <a:lnTo>
                    <a:pt x="632" y="1013"/>
                  </a:lnTo>
                  <a:lnTo>
                    <a:pt x="628" y="1014"/>
                  </a:lnTo>
                  <a:lnTo>
                    <a:pt x="625" y="1016"/>
                  </a:lnTo>
                  <a:lnTo>
                    <a:pt x="620" y="1019"/>
                  </a:lnTo>
                  <a:lnTo>
                    <a:pt x="608" y="1024"/>
                  </a:lnTo>
                  <a:lnTo>
                    <a:pt x="596" y="1030"/>
                  </a:lnTo>
                  <a:lnTo>
                    <a:pt x="583" y="1035"/>
                  </a:lnTo>
                  <a:lnTo>
                    <a:pt x="571" y="1041"/>
                  </a:lnTo>
                  <a:lnTo>
                    <a:pt x="560" y="1047"/>
                  </a:lnTo>
                  <a:lnTo>
                    <a:pt x="549" y="1055"/>
                  </a:lnTo>
                  <a:lnTo>
                    <a:pt x="543" y="1060"/>
                  </a:lnTo>
                  <a:lnTo>
                    <a:pt x="538" y="1063"/>
                  </a:lnTo>
                  <a:lnTo>
                    <a:pt x="533" y="1069"/>
                  </a:lnTo>
                  <a:lnTo>
                    <a:pt x="529" y="1074"/>
                  </a:lnTo>
                  <a:lnTo>
                    <a:pt x="523" y="1082"/>
                  </a:lnTo>
                  <a:lnTo>
                    <a:pt x="517" y="1090"/>
                  </a:lnTo>
                  <a:lnTo>
                    <a:pt x="510" y="1096"/>
                  </a:lnTo>
                  <a:lnTo>
                    <a:pt x="502" y="1102"/>
                  </a:lnTo>
                  <a:lnTo>
                    <a:pt x="495" y="1107"/>
                  </a:lnTo>
                  <a:lnTo>
                    <a:pt x="487" y="1112"/>
                  </a:lnTo>
                  <a:lnTo>
                    <a:pt x="478" y="1116"/>
                  </a:lnTo>
                  <a:lnTo>
                    <a:pt x="469" y="1120"/>
                  </a:lnTo>
                  <a:lnTo>
                    <a:pt x="457" y="1124"/>
                  </a:lnTo>
                  <a:lnTo>
                    <a:pt x="445" y="1127"/>
                  </a:lnTo>
                  <a:lnTo>
                    <a:pt x="431" y="1131"/>
                  </a:lnTo>
                  <a:lnTo>
                    <a:pt x="419" y="1133"/>
                  </a:lnTo>
                  <a:lnTo>
                    <a:pt x="405" y="1134"/>
                  </a:lnTo>
                  <a:lnTo>
                    <a:pt x="391" y="1133"/>
                  </a:lnTo>
                  <a:lnTo>
                    <a:pt x="385" y="1133"/>
                  </a:lnTo>
                  <a:lnTo>
                    <a:pt x="378" y="1132"/>
                  </a:lnTo>
                  <a:lnTo>
                    <a:pt x="372" y="1131"/>
                  </a:lnTo>
                  <a:lnTo>
                    <a:pt x="366" y="1130"/>
                  </a:lnTo>
                  <a:lnTo>
                    <a:pt x="358" y="1125"/>
                  </a:lnTo>
                  <a:lnTo>
                    <a:pt x="350" y="1121"/>
                  </a:lnTo>
                  <a:lnTo>
                    <a:pt x="342" y="1116"/>
                  </a:lnTo>
                  <a:lnTo>
                    <a:pt x="336" y="1112"/>
                  </a:lnTo>
                  <a:lnTo>
                    <a:pt x="329" y="1106"/>
                  </a:lnTo>
                  <a:lnTo>
                    <a:pt x="321" y="1101"/>
                  </a:lnTo>
                  <a:lnTo>
                    <a:pt x="316" y="1094"/>
                  </a:lnTo>
                  <a:lnTo>
                    <a:pt x="309" y="1087"/>
                  </a:lnTo>
                  <a:lnTo>
                    <a:pt x="307" y="1084"/>
                  </a:lnTo>
                  <a:lnTo>
                    <a:pt x="305" y="1080"/>
                  </a:lnTo>
                  <a:lnTo>
                    <a:pt x="302" y="1076"/>
                  </a:lnTo>
                  <a:lnTo>
                    <a:pt x="299" y="1073"/>
                  </a:lnTo>
                  <a:lnTo>
                    <a:pt x="297" y="1070"/>
                  </a:lnTo>
                  <a:lnTo>
                    <a:pt x="293" y="1066"/>
                  </a:lnTo>
                  <a:lnTo>
                    <a:pt x="290" y="1063"/>
                  </a:lnTo>
                  <a:lnTo>
                    <a:pt x="287" y="1060"/>
                  </a:lnTo>
                  <a:lnTo>
                    <a:pt x="283" y="1055"/>
                  </a:lnTo>
                  <a:lnTo>
                    <a:pt x="279" y="1050"/>
                  </a:lnTo>
                  <a:lnTo>
                    <a:pt x="276" y="1045"/>
                  </a:lnTo>
                  <a:lnTo>
                    <a:pt x="272" y="1040"/>
                  </a:lnTo>
                  <a:lnTo>
                    <a:pt x="268" y="1035"/>
                  </a:lnTo>
                  <a:lnTo>
                    <a:pt x="263" y="1030"/>
                  </a:lnTo>
                  <a:lnTo>
                    <a:pt x="260" y="1029"/>
                  </a:lnTo>
                  <a:lnTo>
                    <a:pt x="258" y="1027"/>
                  </a:lnTo>
                  <a:lnTo>
                    <a:pt x="255" y="1026"/>
                  </a:lnTo>
                  <a:lnTo>
                    <a:pt x="251" y="1025"/>
                  </a:lnTo>
                  <a:lnTo>
                    <a:pt x="243" y="1023"/>
                  </a:lnTo>
                  <a:lnTo>
                    <a:pt x="236" y="1021"/>
                  </a:lnTo>
                  <a:lnTo>
                    <a:pt x="227" y="1020"/>
                  </a:lnTo>
                  <a:lnTo>
                    <a:pt x="218" y="1017"/>
                  </a:lnTo>
                  <a:lnTo>
                    <a:pt x="201" y="1015"/>
                  </a:lnTo>
                  <a:lnTo>
                    <a:pt x="185" y="1014"/>
                  </a:lnTo>
                  <a:lnTo>
                    <a:pt x="168" y="1014"/>
                  </a:lnTo>
                  <a:lnTo>
                    <a:pt x="150" y="1013"/>
                  </a:lnTo>
                  <a:lnTo>
                    <a:pt x="133" y="1012"/>
                  </a:lnTo>
                  <a:lnTo>
                    <a:pt x="116" y="1010"/>
                  </a:lnTo>
                  <a:lnTo>
                    <a:pt x="108" y="1009"/>
                  </a:lnTo>
                  <a:lnTo>
                    <a:pt x="100" y="1006"/>
                  </a:lnTo>
                  <a:lnTo>
                    <a:pt x="92" y="1005"/>
                  </a:lnTo>
                  <a:lnTo>
                    <a:pt x="83" y="1003"/>
                  </a:lnTo>
                  <a:lnTo>
                    <a:pt x="77" y="1002"/>
                  </a:lnTo>
                  <a:lnTo>
                    <a:pt x="68" y="1000"/>
                  </a:lnTo>
                  <a:lnTo>
                    <a:pt x="60" y="997"/>
                  </a:lnTo>
                  <a:lnTo>
                    <a:pt x="53" y="994"/>
                  </a:lnTo>
                  <a:lnTo>
                    <a:pt x="48" y="990"/>
                  </a:lnTo>
                  <a:lnTo>
                    <a:pt x="41" y="984"/>
                  </a:lnTo>
                  <a:lnTo>
                    <a:pt x="36" y="979"/>
                  </a:lnTo>
                  <a:lnTo>
                    <a:pt x="31" y="973"/>
                  </a:lnTo>
                  <a:lnTo>
                    <a:pt x="26" y="967"/>
                  </a:lnTo>
                  <a:lnTo>
                    <a:pt x="21" y="961"/>
                  </a:lnTo>
                  <a:lnTo>
                    <a:pt x="17" y="954"/>
                  </a:lnTo>
                  <a:lnTo>
                    <a:pt x="13" y="947"/>
                  </a:lnTo>
                  <a:lnTo>
                    <a:pt x="10" y="937"/>
                  </a:lnTo>
                  <a:lnTo>
                    <a:pt x="7" y="930"/>
                  </a:lnTo>
                  <a:lnTo>
                    <a:pt x="5" y="920"/>
                  </a:lnTo>
                  <a:lnTo>
                    <a:pt x="2" y="910"/>
                  </a:lnTo>
                  <a:lnTo>
                    <a:pt x="1" y="900"/>
                  </a:lnTo>
                  <a:lnTo>
                    <a:pt x="0" y="890"/>
                  </a:lnTo>
                  <a:lnTo>
                    <a:pt x="0" y="879"/>
                  </a:lnTo>
                  <a:lnTo>
                    <a:pt x="0" y="869"/>
                  </a:lnTo>
                  <a:lnTo>
                    <a:pt x="0" y="848"/>
                  </a:lnTo>
                  <a:lnTo>
                    <a:pt x="1" y="828"/>
                  </a:lnTo>
                  <a:lnTo>
                    <a:pt x="2" y="806"/>
                  </a:lnTo>
                  <a:lnTo>
                    <a:pt x="2" y="788"/>
                  </a:lnTo>
                  <a:lnTo>
                    <a:pt x="3" y="782"/>
                  </a:lnTo>
                  <a:lnTo>
                    <a:pt x="5" y="776"/>
                  </a:lnTo>
                  <a:lnTo>
                    <a:pt x="6" y="772"/>
                  </a:lnTo>
                  <a:lnTo>
                    <a:pt x="7" y="768"/>
                  </a:lnTo>
                  <a:lnTo>
                    <a:pt x="7" y="762"/>
                  </a:lnTo>
                  <a:lnTo>
                    <a:pt x="9" y="757"/>
                  </a:lnTo>
                  <a:lnTo>
                    <a:pt x="9" y="751"/>
                  </a:lnTo>
                  <a:lnTo>
                    <a:pt x="11" y="747"/>
                  </a:lnTo>
                  <a:lnTo>
                    <a:pt x="12" y="742"/>
                  </a:lnTo>
                  <a:lnTo>
                    <a:pt x="13" y="739"/>
                  </a:lnTo>
                  <a:lnTo>
                    <a:pt x="16" y="735"/>
                  </a:lnTo>
                  <a:lnTo>
                    <a:pt x="17" y="732"/>
                  </a:lnTo>
                  <a:lnTo>
                    <a:pt x="18" y="729"/>
                  </a:lnTo>
                  <a:lnTo>
                    <a:pt x="20" y="725"/>
                  </a:lnTo>
                  <a:lnTo>
                    <a:pt x="21" y="722"/>
                  </a:lnTo>
                  <a:lnTo>
                    <a:pt x="22" y="719"/>
                  </a:lnTo>
                  <a:lnTo>
                    <a:pt x="28" y="714"/>
                  </a:lnTo>
                  <a:lnTo>
                    <a:pt x="33" y="709"/>
                  </a:lnTo>
                  <a:lnTo>
                    <a:pt x="38" y="704"/>
                  </a:lnTo>
                  <a:lnTo>
                    <a:pt x="45" y="699"/>
                  </a:lnTo>
                  <a:lnTo>
                    <a:pt x="50" y="693"/>
                  </a:lnTo>
                  <a:lnTo>
                    <a:pt x="56" y="689"/>
                  </a:lnTo>
                  <a:lnTo>
                    <a:pt x="62" y="684"/>
                  </a:lnTo>
                  <a:lnTo>
                    <a:pt x="68" y="681"/>
                  </a:lnTo>
                  <a:lnTo>
                    <a:pt x="69" y="679"/>
                  </a:lnTo>
                  <a:lnTo>
                    <a:pt x="70" y="678"/>
                  </a:lnTo>
                  <a:lnTo>
                    <a:pt x="72" y="675"/>
                  </a:lnTo>
                  <a:lnTo>
                    <a:pt x="73" y="673"/>
                  </a:lnTo>
                  <a:lnTo>
                    <a:pt x="75" y="672"/>
                  </a:lnTo>
                  <a:lnTo>
                    <a:pt x="77" y="670"/>
                  </a:lnTo>
                  <a:lnTo>
                    <a:pt x="78" y="669"/>
                  </a:lnTo>
                  <a:lnTo>
                    <a:pt x="78" y="667"/>
                  </a:lnTo>
                  <a:lnTo>
                    <a:pt x="80" y="664"/>
                  </a:lnTo>
                  <a:lnTo>
                    <a:pt x="82" y="662"/>
                  </a:lnTo>
                  <a:lnTo>
                    <a:pt x="86" y="660"/>
                  </a:lnTo>
                  <a:lnTo>
                    <a:pt x="88" y="658"/>
                  </a:lnTo>
                  <a:lnTo>
                    <a:pt x="90" y="655"/>
                  </a:lnTo>
                  <a:lnTo>
                    <a:pt x="92" y="652"/>
                  </a:lnTo>
                  <a:lnTo>
                    <a:pt x="92" y="650"/>
                  </a:lnTo>
                  <a:lnTo>
                    <a:pt x="92" y="649"/>
                  </a:lnTo>
                  <a:lnTo>
                    <a:pt x="92" y="647"/>
                  </a:lnTo>
                  <a:lnTo>
                    <a:pt x="92" y="645"/>
                  </a:lnTo>
                  <a:lnTo>
                    <a:pt x="90" y="643"/>
                  </a:lnTo>
                  <a:lnTo>
                    <a:pt x="87" y="643"/>
                  </a:lnTo>
                  <a:lnTo>
                    <a:pt x="85" y="642"/>
                  </a:lnTo>
                  <a:lnTo>
                    <a:pt x="81" y="642"/>
                  </a:lnTo>
                  <a:lnTo>
                    <a:pt x="79" y="643"/>
                  </a:lnTo>
                  <a:lnTo>
                    <a:pt x="76" y="644"/>
                  </a:lnTo>
                  <a:lnTo>
                    <a:pt x="72" y="644"/>
                  </a:lnTo>
                  <a:lnTo>
                    <a:pt x="70" y="645"/>
                  </a:lnTo>
                  <a:lnTo>
                    <a:pt x="70" y="645"/>
                  </a:lnTo>
                  <a:lnTo>
                    <a:pt x="69" y="645"/>
                  </a:lnTo>
                  <a:lnTo>
                    <a:pt x="69" y="644"/>
                  </a:lnTo>
                  <a:lnTo>
                    <a:pt x="69" y="644"/>
                  </a:lnTo>
                  <a:lnTo>
                    <a:pt x="68" y="644"/>
                  </a:lnTo>
                  <a:lnTo>
                    <a:pt x="68" y="644"/>
                  </a:lnTo>
                  <a:lnTo>
                    <a:pt x="67" y="644"/>
                  </a:lnTo>
                  <a:lnTo>
                    <a:pt x="67" y="644"/>
                  </a:lnTo>
                  <a:lnTo>
                    <a:pt x="67" y="633"/>
                  </a:lnTo>
                  <a:lnTo>
                    <a:pt x="67" y="622"/>
                  </a:lnTo>
                  <a:lnTo>
                    <a:pt x="68" y="611"/>
                  </a:lnTo>
                  <a:lnTo>
                    <a:pt x="69" y="600"/>
                  </a:lnTo>
                  <a:lnTo>
                    <a:pt x="69" y="589"/>
                  </a:lnTo>
                  <a:lnTo>
                    <a:pt x="70" y="578"/>
                  </a:lnTo>
                  <a:lnTo>
                    <a:pt x="70" y="573"/>
                  </a:lnTo>
                  <a:lnTo>
                    <a:pt x="69" y="568"/>
                  </a:lnTo>
                  <a:lnTo>
                    <a:pt x="69" y="562"/>
                  </a:lnTo>
                  <a:lnTo>
                    <a:pt x="68" y="557"/>
                  </a:lnTo>
                  <a:lnTo>
                    <a:pt x="67" y="551"/>
                  </a:lnTo>
                  <a:lnTo>
                    <a:pt x="68" y="546"/>
                  </a:lnTo>
                  <a:lnTo>
                    <a:pt x="69" y="539"/>
                  </a:lnTo>
                  <a:lnTo>
                    <a:pt x="69" y="533"/>
                  </a:lnTo>
                  <a:lnTo>
                    <a:pt x="69" y="530"/>
                  </a:lnTo>
                  <a:lnTo>
                    <a:pt x="69" y="527"/>
                  </a:lnTo>
                  <a:lnTo>
                    <a:pt x="68" y="523"/>
                  </a:lnTo>
                  <a:lnTo>
                    <a:pt x="68" y="521"/>
                  </a:lnTo>
                  <a:lnTo>
                    <a:pt x="66" y="519"/>
                  </a:lnTo>
                  <a:lnTo>
                    <a:pt x="65" y="517"/>
                  </a:lnTo>
                  <a:lnTo>
                    <a:pt x="62" y="516"/>
                  </a:lnTo>
                  <a:lnTo>
                    <a:pt x="59" y="514"/>
                  </a:lnTo>
                  <a:lnTo>
                    <a:pt x="61" y="511"/>
                  </a:lnTo>
                  <a:lnTo>
                    <a:pt x="62" y="509"/>
                  </a:lnTo>
                  <a:lnTo>
                    <a:pt x="62" y="508"/>
                  </a:lnTo>
                  <a:lnTo>
                    <a:pt x="62" y="506"/>
                  </a:lnTo>
                  <a:lnTo>
                    <a:pt x="60" y="501"/>
                  </a:lnTo>
                  <a:lnTo>
                    <a:pt x="59" y="497"/>
                  </a:lnTo>
                  <a:lnTo>
                    <a:pt x="58" y="496"/>
                  </a:lnTo>
                  <a:lnTo>
                    <a:pt x="57" y="493"/>
                  </a:lnTo>
                  <a:lnTo>
                    <a:pt x="57" y="492"/>
                  </a:lnTo>
                  <a:lnTo>
                    <a:pt x="57" y="490"/>
                  </a:lnTo>
                  <a:lnTo>
                    <a:pt x="57" y="488"/>
                  </a:lnTo>
                  <a:lnTo>
                    <a:pt x="59" y="487"/>
                  </a:lnTo>
                  <a:lnTo>
                    <a:pt x="61" y="486"/>
                  </a:lnTo>
                  <a:lnTo>
                    <a:pt x="63" y="484"/>
                  </a:lnTo>
                  <a:lnTo>
                    <a:pt x="66" y="480"/>
                  </a:lnTo>
                  <a:lnTo>
                    <a:pt x="66" y="476"/>
                  </a:lnTo>
                  <a:lnTo>
                    <a:pt x="63" y="472"/>
                  </a:lnTo>
                  <a:lnTo>
                    <a:pt x="62" y="470"/>
                  </a:lnTo>
                  <a:lnTo>
                    <a:pt x="59" y="463"/>
                  </a:lnTo>
                  <a:lnTo>
                    <a:pt x="55" y="458"/>
                  </a:lnTo>
                  <a:lnTo>
                    <a:pt x="52" y="455"/>
                  </a:lnTo>
                  <a:lnTo>
                    <a:pt x="50" y="452"/>
                  </a:lnTo>
                  <a:lnTo>
                    <a:pt x="49" y="449"/>
                  </a:lnTo>
                  <a:lnTo>
                    <a:pt x="48" y="447"/>
                  </a:lnTo>
                  <a:lnTo>
                    <a:pt x="48" y="442"/>
                  </a:lnTo>
                  <a:lnTo>
                    <a:pt x="48" y="440"/>
                  </a:lnTo>
                  <a:lnTo>
                    <a:pt x="50" y="437"/>
                  </a:lnTo>
                  <a:lnTo>
                    <a:pt x="52" y="432"/>
                  </a:lnTo>
                  <a:lnTo>
                    <a:pt x="52" y="430"/>
                  </a:lnTo>
                  <a:lnTo>
                    <a:pt x="52" y="429"/>
                  </a:lnTo>
                  <a:lnTo>
                    <a:pt x="52" y="427"/>
                  </a:lnTo>
                  <a:lnTo>
                    <a:pt x="51" y="425"/>
                  </a:lnTo>
                  <a:lnTo>
                    <a:pt x="51" y="423"/>
                  </a:lnTo>
                  <a:lnTo>
                    <a:pt x="50" y="421"/>
                  </a:lnTo>
                  <a:lnTo>
                    <a:pt x="49" y="420"/>
                  </a:lnTo>
                  <a:lnTo>
                    <a:pt x="48" y="419"/>
                  </a:lnTo>
                  <a:lnTo>
                    <a:pt x="51" y="412"/>
                  </a:lnTo>
                  <a:lnTo>
                    <a:pt x="55" y="405"/>
                  </a:lnTo>
                  <a:lnTo>
                    <a:pt x="56" y="397"/>
                  </a:lnTo>
                  <a:lnTo>
                    <a:pt x="57" y="390"/>
                  </a:lnTo>
                  <a:lnTo>
                    <a:pt x="57" y="382"/>
                  </a:lnTo>
                  <a:lnTo>
                    <a:pt x="57" y="375"/>
                  </a:lnTo>
                  <a:lnTo>
                    <a:pt x="56" y="368"/>
                  </a:lnTo>
                  <a:lnTo>
                    <a:pt x="55" y="360"/>
                  </a:lnTo>
                  <a:lnTo>
                    <a:pt x="53" y="353"/>
                  </a:lnTo>
                  <a:lnTo>
                    <a:pt x="52" y="346"/>
                  </a:lnTo>
                  <a:lnTo>
                    <a:pt x="52" y="338"/>
                  </a:lnTo>
                  <a:lnTo>
                    <a:pt x="52" y="331"/>
                  </a:lnTo>
                  <a:lnTo>
                    <a:pt x="52" y="323"/>
                  </a:lnTo>
                  <a:lnTo>
                    <a:pt x="55" y="316"/>
                  </a:lnTo>
                  <a:lnTo>
                    <a:pt x="57" y="309"/>
                  </a:lnTo>
                  <a:lnTo>
                    <a:pt x="60" y="302"/>
                  </a:lnTo>
                  <a:lnTo>
                    <a:pt x="61" y="294"/>
                  </a:lnTo>
                  <a:lnTo>
                    <a:pt x="62" y="287"/>
                  </a:lnTo>
                  <a:lnTo>
                    <a:pt x="63" y="279"/>
                  </a:lnTo>
                  <a:lnTo>
                    <a:pt x="66" y="271"/>
                  </a:lnTo>
                  <a:lnTo>
                    <a:pt x="68" y="265"/>
                  </a:lnTo>
                  <a:lnTo>
                    <a:pt x="70" y="257"/>
                  </a:lnTo>
                  <a:lnTo>
                    <a:pt x="72" y="250"/>
                  </a:lnTo>
                  <a:lnTo>
                    <a:pt x="73" y="241"/>
                  </a:lnTo>
                  <a:lnTo>
                    <a:pt x="77" y="231"/>
                  </a:lnTo>
                  <a:lnTo>
                    <a:pt x="80" y="221"/>
                  </a:lnTo>
                  <a:lnTo>
                    <a:pt x="83" y="211"/>
                  </a:lnTo>
                  <a:lnTo>
                    <a:pt x="88" y="202"/>
                  </a:lnTo>
                  <a:lnTo>
                    <a:pt x="92" y="194"/>
                  </a:lnTo>
                  <a:lnTo>
                    <a:pt x="98" y="185"/>
                  </a:lnTo>
                  <a:lnTo>
                    <a:pt x="103" y="176"/>
                  </a:lnTo>
                  <a:lnTo>
                    <a:pt x="111" y="167"/>
                  </a:lnTo>
                  <a:lnTo>
                    <a:pt x="121" y="152"/>
                  </a:lnTo>
                  <a:lnTo>
                    <a:pt x="133" y="138"/>
                  </a:lnTo>
                  <a:lnTo>
                    <a:pt x="146" y="124"/>
                  </a:lnTo>
                  <a:lnTo>
                    <a:pt x="158" y="110"/>
                  </a:lnTo>
                  <a:lnTo>
                    <a:pt x="171" y="97"/>
                  </a:lnTo>
                  <a:lnTo>
                    <a:pt x="186" y="84"/>
                  </a:lnTo>
                  <a:lnTo>
                    <a:pt x="199" y="71"/>
                  </a:lnTo>
                  <a:lnTo>
                    <a:pt x="215" y="60"/>
                  </a:lnTo>
                  <a:lnTo>
                    <a:pt x="226" y="53"/>
                  </a:lnTo>
                  <a:lnTo>
                    <a:pt x="237" y="46"/>
                  </a:lnTo>
                  <a:lnTo>
                    <a:pt x="249" y="39"/>
                  </a:lnTo>
                  <a:lnTo>
                    <a:pt x="261" y="34"/>
                  </a:lnTo>
                  <a:lnTo>
                    <a:pt x="273" y="27"/>
                  </a:lnTo>
                  <a:lnTo>
                    <a:pt x="286" y="23"/>
                  </a:lnTo>
                  <a:lnTo>
                    <a:pt x="298" y="16"/>
                  </a:lnTo>
                  <a:lnTo>
                    <a:pt x="310" y="10"/>
                  </a:lnTo>
                  <a:lnTo>
                    <a:pt x="327" y="6"/>
                  </a:lnTo>
                  <a:lnTo>
                    <a:pt x="342" y="4"/>
                  </a:lnTo>
                  <a:lnTo>
                    <a:pt x="358" y="1"/>
                  </a:lnTo>
                  <a:lnTo>
                    <a:pt x="373" y="0"/>
                  </a:lnTo>
                  <a:lnTo>
                    <a:pt x="389" y="0"/>
                  </a:lnTo>
                  <a:lnTo>
                    <a:pt x="406" y="0"/>
                  </a:lnTo>
                  <a:lnTo>
                    <a:pt x="422" y="1"/>
                  </a:lnTo>
                  <a:lnTo>
                    <a:pt x="439" y="3"/>
                  </a:lnTo>
                  <a:lnTo>
                    <a:pt x="488" y="1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5" name="Freeform 129">
              <a:extLst>
                <a:ext uri="{FF2B5EF4-FFF2-40B4-BE49-F238E27FC236}">
                  <a16:creationId xmlns:a16="http://schemas.microsoft.com/office/drawing/2014/main" id="{030467C5-B51A-40DC-B85F-BCB0C32D3248}"/>
                </a:ext>
              </a:extLst>
            </p:cNvPr>
            <p:cNvSpPr>
              <a:spLocks/>
            </p:cNvSpPr>
            <p:nvPr/>
          </p:nvSpPr>
          <p:spPr bwMode="auto">
            <a:xfrm>
              <a:off x="4158" y="3857"/>
              <a:ext cx="207" cy="84"/>
            </a:xfrm>
            <a:custGeom>
              <a:avLst/>
              <a:gdLst>
                <a:gd name="T0" fmla="*/ 43 w 415"/>
                <a:gd name="T1" fmla="*/ 22 h 167"/>
                <a:gd name="T2" fmla="*/ 50 w 415"/>
                <a:gd name="T3" fmla="*/ 24 h 167"/>
                <a:gd name="T4" fmla="*/ 58 w 415"/>
                <a:gd name="T5" fmla="*/ 27 h 167"/>
                <a:gd name="T6" fmla="*/ 63 w 415"/>
                <a:gd name="T7" fmla="*/ 31 h 167"/>
                <a:gd name="T8" fmla="*/ 73 w 415"/>
                <a:gd name="T9" fmla="*/ 34 h 167"/>
                <a:gd name="T10" fmla="*/ 87 w 415"/>
                <a:gd name="T11" fmla="*/ 34 h 167"/>
                <a:gd name="T12" fmla="*/ 91 w 415"/>
                <a:gd name="T13" fmla="*/ 37 h 167"/>
                <a:gd name="T14" fmla="*/ 109 w 415"/>
                <a:gd name="T15" fmla="*/ 37 h 167"/>
                <a:gd name="T16" fmla="*/ 113 w 415"/>
                <a:gd name="T17" fmla="*/ 41 h 167"/>
                <a:gd name="T18" fmla="*/ 133 w 415"/>
                <a:gd name="T19" fmla="*/ 42 h 167"/>
                <a:gd name="T20" fmla="*/ 151 w 415"/>
                <a:gd name="T21" fmla="*/ 41 h 167"/>
                <a:gd name="T22" fmla="*/ 165 w 415"/>
                <a:gd name="T23" fmla="*/ 32 h 167"/>
                <a:gd name="T24" fmla="*/ 201 w 415"/>
                <a:gd name="T25" fmla="*/ 30 h 167"/>
                <a:gd name="T26" fmla="*/ 249 w 415"/>
                <a:gd name="T27" fmla="*/ 35 h 167"/>
                <a:gd name="T28" fmla="*/ 290 w 415"/>
                <a:gd name="T29" fmla="*/ 36 h 167"/>
                <a:gd name="T30" fmla="*/ 310 w 415"/>
                <a:gd name="T31" fmla="*/ 32 h 167"/>
                <a:gd name="T32" fmla="*/ 321 w 415"/>
                <a:gd name="T33" fmla="*/ 22 h 167"/>
                <a:gd name="T34" fmla="*/ 340 w 415"/>
                <a:gd name="T35" fmla="*/ 11 h 167"/>
                <a:gd name="T36" fmla="*/ 393 w 415"/>
                <a:gd name="T37" fmla="*/ 1 h 167"/>
                <a:gd name="T38" fmla="*/ 415 w 415"/>
                <a:gd name="T39" fmla="*/ 4 h 167"/>
                <a:gd name="T40" fmla="*/ 413 w 415"/>
                <a:gd name="T41" fmla="*/ 15 h 167"/>
                <a:gd name="T42" fmla="*/ 409 w 415"/>
                <a:gd name="T43" fmla="*/ 20 h 167"/>
                <a:gd name="T44" fmla="*/ 405 w 415"/>
                <a:gd name="T45" fmla="*/ 23 h 167"/>
                <a:gd name="T46" fmla="*/ 396 w 415"/>
                <a:gd name="T47" fmla="*/ 25 h 167"/>
                <a:gd name="T48" fmla="*/ 380 w 415"/>
                <a:gd name="T49" fmla="*/ 34 h 167"/>
                <a:gd name="T50" fmla="*/ 364 w 415"/>
                <a:gd name="T51" fmla="*/ 41 h 167"/>
                <a:gd name="T52" fmla="*/ 350 w 415"/>
                <a:gd name="T53" fmla="*/ 55 h 167"/>
                <a:gd name="T54" fmla="*/ 335 w 415"/>
                <a:gd name="T55" fmla="*/ 70 h 167"/>
                <a:gd name="T56" fmla="*/ 327 w 415"/>
                <a:gd name="T57" fmla="*/ 76 h 167"/>
                <a:gd name="T58" fmla="*/ 320 w 415"/>
                <a:gd name="T59" fmla="*/ 87 h 167"/>
                <a:gd name="T60" fmla="*/ 315 w 415"/>
                <a:gd name="T61" fmla="*/ 91 h 167"/>
                <a:gd name="T62" fmla="*/ 313 w 415"/>
                <a:gd name="T63" fmla="*/ 99 h 167"/>
                <a:gd name="T64" fmla="*/ 308 w 415"/>
                <a:gd name="T65" fmla="*/ 103 h 167"/>
                <a:gd name="T66" fmla="*/ 305 w 415"/>
                <a:gd name="T67" fmla="*/ 107 h 167"/>
                <a:gd name="T68" fmla="*/ 303 w 415"/>
                <a:gd name="T69" fmla="*/ 115 h 167"/>
                <a:gd name="T70" fmla="*/ 297 w 415"/>
                <a:gd name="T71" fmla="*/ 117 h 167"/>
                <a:gd name="T72" fmla="*/ 296 w 415"/>
                <a:gd name="T73" fmla="*/ 122 h 167"/>
                <a:gd name="T74" fmla="*/ 290 w 415"/>
                <a:gd name="T75" fmla="*/ 125 h 167"/>
                <a:gd name="T76" fmla="*/ 284 w 415"/>
                <a:gd name="T77" fmla="*/ 135 h 167"/>
                <a:gd name="T78" fmla="*/ 277 w 415"/>
                <a:gd name="T79" fmla="*/ 139 h 167"/>
                <a:gd name="T80" fmla="*/ 275 w 415"/>
                <a:gd name="T81" fmla="*/ 141 h 167"/>
                <a:gd name="T82" fmla="*/ 271 w 415"/>
                <a:gd name="T83" fmla="*/ 144 h 167"/>
                <a:gd name="T84" fmla="*/ 264 w 415"/>
                <a:gd name="T85" fmla="*/ 150 h 167"/>
                <a:gd name="T86" fmla="*/ 253 w 415"/>
                <a:gd name="T87" fmla="*/ 154 h 167"/>
                <a:gd name="T88" fmla="*/ 207 w 415"/>
                <a:gd name="T89" fmla="*/ 165 h 167"/>
                <a:gd name="T90" fmla="*/ 180 w 415"/>
                <a:gd name="T91" fmla="*/ 165 h 167"/>
                <a:gd name="T92" fmla="*/ 169 w 415"/>
                <a:gd name="T93" fmla="*/ 156 h 167"/>
                <a:gd name="T94" fmla="*/ 143 w 415"/>
                <a:gd name="T95" fmla="*/ 141 h 167"/>
                <a:gd name="T96" fmla="*/ 135 w 415"/>
                <a:gd name="T97" fmla="*/ 132 h 167"/>
                <a:gd name="T98" fmla="*/ 123 w 415"/>
                <a:gd name="T99" fmla="*/ 115 h 167"/>
                <a:gd name="T100" fmla="*/ 106 w 415"/>
                <a:gd name="T101" fmla="*/ 103 h 167"/>
                <a:gd name="T102" fmla="*/ 88 w 415"/>
                <a:gd name="T103" fmla="*/ 95 h 167"/>
                <a:gd name="T104" fmla="*/ 48 w 415"/>
                <a:gd name="T105" fmla="*/ 75 h 167"/>
                <a:gd name="T106" fmla="*/ 39 w 415"/>
                <a:gd name="T107" fmla="*/ 66 h 167"/>
                <a:gd name="T108" fmla="*/ 29 w 415"/>
                <a:gd name="T109" fmla="*/ 63 h 167"/>
                <a:gd name="T110" fmla="*/ 20 w 415"/>
                <a:gd name="T111" fmla="*/ 61 h 167"/>
                <a:gd name="T112" fmla="*/ 10 w 415"/>
                <a:gd name="T113" fmla="*/ 57 h 167"/>
                <a:gd name="T114" fmla="*/ 8 w 415"/>
                <a:gd name="T115" fmla="*/ 52 h 167"/>
                <a:gd name="T116" fmla="*/ 4 w 415"/>
                <a:gd name="T117"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 h="167">
                  <a:moveTo>
                    <a:pt x="0" y="41"/>
                  </a:moveTo>
                  <a:lnTo>
                    <a:pt x="24" y="15"/>
                  </a:lnTo>
                  <a:lnTo>
                    <a:pt x="36" y="15"/>
                  </a:lnTo>
                  <a:lnTo>
                    <a:pt x="43" y="22"/>
                  </a:lnTo>
                  <a:lnTo>
                    <a:pt x="45" y="22"/>
                  </a:lnTo>
                  <a:lnTo>
                    <a:pt x="49" y="22"/>
                  </a:lnTo>
                  <a:lnTo>
                    <a:pt x="49" y="23"/>
                  </a:lnTo>
                  <a:lnTo>
                    <a:pt x="50" y="24"/>
                  </a:lnTo>
                  <a:lnTo>
                    <a:pt x="51" y="25"/>
                  </a:lnTo>
                  <a:lnTo>
                    <a:pt x="54" y="26"/>
                  </a:lnTo>
                  <a:lnTo>
                    <a:pt x="56" y="26"/>
                  </a:lnTo>
                  <a:lnTo>
                    <a:pt x="58" y="27"/>
                  </a:lnTo>
                  <a:lnTo>
                    <a:pt x="60" y="27"/>
                  </a:lnTo>
                  <a:lnTo>
                    <a:pt x="61" y="27"/>
                  </a:lnTo>
                  <a:lnTo>
                    <a:pt x="61" y="30"/>
                  </a:lnTo>
                  <a:lnTo>
                    <a:pt x="63" y="31"/>
                  </a:lnTo>
                  <a:lnTo>
                    <a:pt x="64" y="31"/>
                  </a:lnTo>
                  <a:lnTo>
                    <a:pt x="65" y="32"/>
                  </a:lnTo>
                  <a:lnTo>
                    <a:pt x="68" y="33"/>
                  </a:lnTo>
                  <a:lnTo>
                    <a:pt x="73" y="34"/>
                  </a:lnTo>
                  <a:lnTo>
                    <a:pt x="76" y="34"/>
                  </a:lnTo>
                  <a:lnTo>
                    <a:pt x="80" y="34"/>
                  </a:lnTo>
                  <a:lnTo>
                    <a:pt x="85" y="34"/>
                  </a:lnTo>
                  <a:lnTo>
                    <a:pt x="87" y="34"/>
                  </a:lnTo>
                  <a:lnTo>
                    <a:pt x="87" y="35"/>
                  </a:lnTo>
                  <a:lnTo>
                    <a:pt x="88" y="36"/>
                  </a:lnTo>
                  <a:lnTo>
                    <a:pt x="89" y="36"/>
                  </a:lnTo>
                  <a:lnTo>
                    <a:pt x="91" y="37"/>
                  </a:lnTo>
                  <a:lnTo>
                    <a:pt x="96" y="37"/>
                  </a:lnTo>
                  <a:lnTo>
                    <a:pt x="100" y="37"/>
                  </a:lnTo>
                  <a:lnTo>
                    <a:pt x="105" y="37"/>
                  </a:lnTo>
                  <a:lnTo>
                    <a:pt x="109" y="37"/>
                  </a:lnTo>
                  <a:lnTo>
                    <a:pt x="110" y="39"/>
                  </a:lnTo>
                  <a:lnTo>
                    <a:pt x="111" y="39"/>
                  </a:lnTo>
                  <a:lnTo>
                    <a:pt x="113" y="40"/>
                  </a:lnTo>
                  <a:lnTo>
                    <a:pt x="113" y="41"/>
                  </a:lnTo>
                  <a:lnTo>
                    <a:pt x="116" y="41"/>
                  </a:lnTo>
                  <a:lnTo>
                    <a:pt x="120" y="42"/>
                  </a:lnTo>
                  <a:lnTo>
                    <a:pt x="127" y="42"/>
                  </a:lnTo>
                  <a:lnTo>
                    <a:pt x="133" y="42"/>
                  </a:lnTo>
                  <a:lnTo>
                    <a:pt x="138" y="43"/>
                  </a:lnTo>
                  <a:lnTo>
                    <a:pt x="144" y="42"/>
                  </a:lnTo>
                  <a:lnTo>
                    <a:pt x="148" y="42"/>
                  </a:lnTo>
                  <a:lnTo>
                    <a:pt x="151" y="41"/>
                  </a:lnTo>
                  <a:lnTo>
                    <a:pt x="151" y="37"/>
                  </a:lnTo>
                  <a:lnTo>
                    <a:pt x="156" y="35"/>
                  </a:lnTo>
                  <a:lnTo>
                    <a:pt x="160" y="34"/>
                  </a:lnTo>
                  <a:lnTo>
                    <a:pt x="165" y="32"/>
                  </a:lnTo>
                  <a:lnTo>
                    <a:pt x="169" y="31"/>
                  </a:lnTo>
                  <a:lnTo>
                    <a:pt x="179" y="30"/>
                  </a:lnTo>
                  <a:lnTo>
                    <a:pt x="190" y="30"/>
                  </a:lnTo>
                  <a:lnTo>
                    <a:pt x="201" y="30"/>
                  </a:lnTo>
                  <a:lnTo>
                    <a:pt x="214" y="31"/>
                  </a:lnTo>
                  <a:lnTo>
                    <a:pt x="226" y="32"/>
                  </a:lnTo>
                  <a:lnTo>
                    <a:pt x="238" y="34"/>
                  </a:lnTo>
                  <a:lnTo>
                    <a:pt x="249" y="35"/>
                  </a:lnTo>
                  <a:lnTo>
                    <a:pt x="263" y="36"/>
                  </a:lnTo>
                  <a:lnTo>
                    <a:pt x="274" y="36"/>
                  </a:lnTo>
                  <a:lnTo>
                    <a:pt x="285" y="36"/>
                  </a:lnTo>
                  <a:lnTo>
                    <a:pt x="290" y="36"/>
                  </a:lnTo>
                  <a:lnTo>
                    <a:pt x="295" y="35"/>
                  </a:lnTo>
                  <a:lnTo>
                    <a:pt x="300" y="35"/>
                  </a:lnTo>
                  <a:lnTo>
                    <a:pt x="305" y="34"/>
                  </a:lnTo>
                  <a:lnTo>
                    <a:pt x="310" y="32"/>
                  </a:lnTo>
                  <a:lnTo>
                    <a:pt x="314" y="30"/>
                  </a:lnTo>
                  <a:lnTo>
                    <a:pt x="318" y="27"/>
                  </a:lnTo>
                  <a:lnTo>
                    <a:pt x="321" y="25"/>
                  </a:lnTo>
                  <a:lnTo>
                    <a:pt x="321" y="22"/>
                  </a:lnTo>
                  <a:lnTo>
                    <a:pt x="326" y="19"/>
                  </a:lnTo>
                  <a:lnTo>
                    <a:pt x="330" y="16"/>
                  </a:lnTo>
                  <a:lnTo>
                    <a:pt x="336" y="13"/>
                  </a:lnTo>
                  <a:lnTo>
                    <a:pt x="340" y="11"/>
                  </a:lnTo>
                  <a:lnTo>
                    <a:pt x="354" y="8"/>
                  </a:lnTo>
                  <a:lnTo>
                    <a:pt x="366" y="4"/>
                  </a:lnTo>
                  <a:lnTo>
                    <a:pt x="379" y="2"/>
                  </a:lnTo>
                  <a:lnTo>
                    <a:pt x="393" y="1"/>
                  </a:lnTo>
                  <a:lnTo>
                    <a:pt x="405" y="0"/>
                  </a:lnTo>
                  <a:lnTo>
                    <a:pt x="415" y="0"/>
                  </a:lnTo>
                  <a:lnTo>
                    <a:pt x="415" y="2"/>
                  </a:lnTo>
                  <a:lnTo>
                    <a:pt x="415" y="4"/>
                  </a:lnTo>
                  <a:lnTo>
                    <a:pt x="414" y="8"/>
                  </a:lnTo>
                  <a:lnTo>
                    <a:pt x="414" y="10"/>
                  </a:lnTo>
                  <a:lnTo>
                    <a:pt x="413" y="13"/>
                  </a:lnTo>
                  <a:lnTo>
                    <a:pt x="413" y="15"/>
                  </a:lnTo>
                  <a:lnTo>
                    <a:pt x="413" y="18"/>
                  </a:lnTo>
                  <a:lnTo>
                    <a:pt x="411" y="19"/>
                  </a:lnTo>
                  <a:lnTo>
                    <a:pt x="410" y="19"/>
                  </a:lnTo>
                  <a:lnTo>
                    <a:pt x="409" y="20"/>
                  </a:lnTo>
                  <a:lnTo>
                    <a:pt x="408" y="20"/>
                  </a:lnTo>
                  <a:lnTo>
                    <a:pt x="407" y="21"/>
                  </a:lnTo>
                  <a:lnTo>
                    <a:pt x="406" y="22"/>
                  </a:lnTo>
                  <a:lnTo>
                    <a:pt x="405" y="23"/>
                  </a:lnTo>
                  <a:lnTo>
                    <a:pt x="404" y="24"/>
                  </a:lnTo>
                  <a:lnTo>
                    <a:pt x="403" y="25"/>
                  </a:lnTo>
                  <a:lnTo>
                    <a:pt x="399" y="25"/>
                  </a:lnTo>
                  <a:lnTo>
                    <a:pt x="396" y="25"/>
                  </a:lnTo>
                  <a:lnTo>
                    <a:pt x="394" y="26"/>
                  </a:lnTo>
                  <a:lnTo>
                    <a:pt x="390" y="29"/>
                  </a:lnTo>
                  <a:lnTo>
                    <a:pt x="386" y="32"/>
                  </a:lnTo>
                  <a:lnTo>
                    <a:pt x="380" y="34"/>
                  </a:lnTo>
                  <a:lnTo>
                    <a:pt x="376" y="36"/>
                  </a:lnTo>
                  <a:lnTo>
                    <a:pt x="370" y="39"/>
                  </a:lnTo>
                  <a:lnTo>
                    <a:pt x="367" y="41"/>
                  </a:lnTo>
                  <a:lnTo>
                    <a:pt x="364" y="41"/>
                  </a:lnTo>
                  <a:lnTo>
                    <a:pt x="361" y="44"/>
                  </a:lnTo>
                  <a:lnTo>
                    <a:pt x="358" y="47"/>
                  </a:lnTo>
                  <a:lnTo>
                    <a:pt x="355" y="52"/>
                  </a:lnTo>
                  <a:lnTo>
                    <a:pt x="350" y="55"/>
                  </a:lnTo>
                  <a:lnTo>
                    <a:pt x="346" y="60"/>
                  </a:lnTo>
                  <a:lnTo>
                    <a:pt x="341" y="64"/>
                  </a:lnTo>
                  <a:lnTo>
                    <a:pt x="337" y="67"/>
                  </a:lnTo>
                  <a:lnTo>
                    <a:pt x="335" y="70"/>
                  </a:lnTo>
                  <a:lnTo>
                    <a:pt x="331" y="70"/>
                  </a:lnTo>
                  <a:lnTo>
                    <a:pt x="330" y="71"/>
                  </a:lnTo>
                  <a:lnTo>
                    <a:pt x="328" y="73"/>
                  </a:lnTo>
                  <a:lnTo>
                    <a:pt x="327" y="76"/>
                  </a:lnTo>
                  <a:lnTo>
                    <a:pt x="325" y="80"/>
                  </a:lnTo>
                  <a:lnTo>
                    <a:pt x="324" y="82"/>
                  </a:lnTo>
                  <a:lnTo>
                    <a:pt x="321" y="85"/>
                  </a:lnTo>
                  <a:lnTo>
                    <a:pt x="320" y="87"/>
                  </a:lnTo>
                  <a:lnTo>
                    <a:pt x="319" y="90"/>
                  </a:lnTo>
                  <a:lnTo>
                    <a:pt x="315" y="90"/>
                  </a:lnTo>
                  <a:lnTo>
                    <a:pt x="315" y="90"/>
                  </a:lnTo>
                  <a:lnTo>
                    <a:pt x="315" y="91"/>
                  </a:lnTo>
                  <a:lnTo>
                    <a:pt x="315" y="92"/>
                  </a:lnTo>
                  <a:lnTo>
                    <a:pt x="314" y="94"/>
                  </a:lnTo>
                  <a:lnTo>
                    <a:pt x="314" y="96"/>
                  </a:lnTo>
                  <a:lnTo>
                    <a:pt x="313" y="99"/>
                  </a:lnTo>
                  <a:lnTo>
                    <a:pt x="313" y="101"/>
                  </a:lnTo>
                  <a:lnTo>
                    <a:pt x="313" y="102"/>
                  </a:lnTo>
                  <a:lnTo>
                    <a:pt x="310" y="102"/>
                  </a:lnTo>
                  <a:lnTo>
                    <a:pt x="308" y="103"/>
                  </a:lnTo>
                  <a:lnTo>
                    <a:pt x="307" y="104"/>
                  </a:lnTo>
                  <a:lnTo>
                    <a:pt x="306" y="105"/>
                  </a:lnTo>
                  <a:lnTo>
                    <a:pt x="305" y="106"/>
                  </a:lnTo>
                  <a:lnTo>
                    <a:pt x="305" y="107"/>
                  </a:lnTo>
                  <a:lnTo>
                    <a:pt x="304" y="107"/>
                  </a:lnTo>
                  <a:lnTo>
                    <a:pt x="303" y="109"/>
                  </a:lnTo>
                  <a:lnTo>
                    <a:pt x="303" y="112"/>
                  </a:lnTo>
                  <a:lnTo>
                    <a:pt x="303" y="115"/>
                  </a:lnTo>
                  <a:lnTo>
                    <a:pt x="300" y="115"/>
                  </a:lnTo>
                  <a:lnTo>
                    <a:pt x="299" y="115"/>
                  </a:lnTo>
                  <a:lnTo>
                    <a:pt x="298" y="116"/>
                  </a:lnTo>
                  <a:lnTo>
                    <a:pt x="297" y="117"/>
                  </a:lnTo>
                  <a:lnTo>
                    <a:pt x="297" y="119"/>
                  </a:lnTo>
                  <a:lnTo>
                    <a:pt x="296" y="120"/>
                  </a:lnTo>
                  <a:lnTo>
                    <a:pt x="296" y="121"/>
                  </a:lnTo>
                  <a:lnTo>
                    <a:pt x="296" y="122"/>
                  </a:lnTo>
                  <a:lnTo>
                    <a:pt x="293" y="122"/>
                  </a:lnTo>
                  <a:lnTo>
                    <a:pt x="293" y="122"/>
                  </a:lnTo>
                  <a:lnTo>
                    <a:pt x="291" y="123"/>
                  </a:lnTo>
                  <a:lnTo>
                    <a:pt x="290" y="125"/>
                  </a:lnTo>
                  <a:lnTo>
                    <a:pt x="288" y="127"/>
                  </a:lnTo>
                  <a:lnTo>
                    <a:pt x="287" y="131"/>
                  </a:lnTo>
                  <a:lnTo>
                    <a:pt x="285" y="134"/>
                  </a:lnTo>
                  <a:lnTo>
                    <a:pt x="284" y="135"/>
                  </a:lnTo>
                  <a:lnTo>
                    <a:pt x="283" y="137"/>
                  </a:lnTo>
                  <a:lnTo>
                    <a:pt x="280" y="137"/>
                  </a:lnTo>
                  <a:lnTo>
                    <a:pt x="277" y="137"/>
                  </a:lnTo>
                  <a:lnTo>
                    <a:pt x="277" y="139"/>
                  </a:lnTo>
                  <a:lnTo>
                    <a:pt x="276" y="140"/>
                  </a:lnTo>
                  <a:lnTo>
                    <a:pt x="276" y="141"/>
                  </a:lnTo>
                  <a:lnTo>
                    <a:pt x="276" y="141"/>
                  </a:lnTo>
                  <a:lnTo>
                    <a:pt x="275" y="141"/>
                  </a:lnTo>
                  <a:lnTo>
                    <a:pt x="275" y="141"/>
                  </a:lnTo>
                  <a:lnTo>
                    <a:pt x="274" y="142"/>
                  </a:lnTo>
                  <a:lnTo>
                    <a:pt x="274" y="144"/>
                  </a:lnTo>
                  <a:lnTo>
                    <a:pt x="271" y="144"/>
                  </a:lnTo>
                  <a:lnTo>
                    <a:pt x="270" y="145"/>
                  </a:lnTo>
                  <a:lnTo>
                    <a:pt x="268" y="146"/>
                  </a:lnTo>
                  <a:lnTo>
                    <a:pt x="266" y="149"/>
                  </a:lnTo>
                  <a:lnTo>
                    <a:pt x="264" y="150"/>
                  </a:lnTo>
                  <a:lnTo>
                    <a:pt x="263" y="152"/>
                  </a:lnTo>
                  <a:lnTo>
                    <a:pt x="261" y="153"/>
                  </a:lnTo>
                  <a:lnTo>
                    <a:pt x="260" y="153"/>
                  </a:lnTo>
                  <a:lnTo>
                    <a:pt x="253" y="154"/>
                  </a:lnTo>
                  <a:lnTo>
                    <a:pt x="243" y="156"/>
                  </a:lnTo>
                  <a:lnTo>
                    <a:pt x="231" y="160"/>
                  </a:lnTo>
                  <a:lnTo>
                    <a:pt x="219" y="163"/>
                  </a:lnTo>
                  <a:lnTo>
                    <a:pt x="207" y="165"/>
                  </a:lnTo>
                  <a:lnTo>
                    <a:pt x="196" y="167"/>
                  </a:lnTo>
                  <a:lnTo>
                    <a:pt x="190" y="167"/>
                  </a:lnTo>
                  <a:lnTo>
                    <a:pt x="186" y="166"/>
                  </a:lnTo>
                  <a:lnTo>
                    <a:pt x="180" y="165"/>
                  </a:lnTo>
                  <a:lnTo>
                    <a:pt x="177" y="163"/>
                  </a:lnTo>
                  <a:lnTo>
                    <a:pt x="177" y="160"/>
                  </a:lnTo>
                  <a:lnTo>
                    <a:pt x="175" y="159"/>
                  </a:lnTo>
                  <a:lnTo>
                    <a:pt x="169" y="156"/>
                  </a:lnTo>
                  <a:lnTo>
                    <a:pt x="164" y="152"/>
                  </a:lnTo>
                  <a:lnTo>
                    <a:pt x="156" y="149"/>
                  </a:lnTo>
                  <a:lnTo>
                    <a:pt x="149" y="144"/>
                  </a:lnTo>
                  <a:lnTo>
                    <a:pt x="143" y="141"/>
                  </a:lnTo>
                  <a:lnTo>
                    <a:pt x="138" y="139"/>
                  </a:lnTo>
                  <a:lnTo>
                    <a:pt x="135" y="137"/>
                  </a:lnTo>
                  <a:lnTo>
                    <a:pt x="135" y="135"/>
                  </a:lnTo>
                  <a:lnTo>
                    <a:pt x="135" y="132"/>
                  </a:lnTo>
                  <a:lnTo>
                    <a:pt x="134" y="129"/>
                  </a:lnTo>
                  <a:lnTo>
                    <a:pt x="131" y="126"/>
                  </a:lnTo>
                  <a:lnTo>
                    <a:pt x="128" y="120"/>
                  </a:lnTo>
                  <a:lnTo>
                    <a:pt x="123" y="115"/>
                  </a:lnTo>
                  <a:lnTo>
                    <a:pt x="117" y="110"/>
                  </a:lnTo>
                  <a:lnTo>
                    <a:pt x="110" y="105"/>
                  </a:lnTo>
                  <a:lnTo>
                    <a:pt x="108" y="104"/>
                  </a:lnTo>
                  <a:lnTo>
                    <a:pt x="106" y="103"/>
                  </a:lnTo>
                  <a:lnTo>
                    <a:pt x="103" y="102"/>
                  </a:lnTo>
                  <a:lnTo>
                    <a:pt x="100" y="102"/>
                  </a:lnTo>
                  <a:lnTo>
                    <a:pt x="96" y="100"/>
                  </a:lnTo>
                  <a:lnTo>
                    <a:pt x="88" y="95"/>
                  </a:lnTo>
                  <a:lnTo>
                    <a:pt x="78" y="91"/>
                  </a:lnTo>
                  <a:lnTo>
                    <a:pt x="67" y="85"/>
                  </a:lnTo>
                  <a:lnTo>
                    <a:pt x="56" y="81"/>
                  </a:lnTo>
                  <a:lnTo>
                    <a:pt x="48" y="75"/>
                  </a:lnTo>
                  <a:lnTo>
                    <a:pt x="44" y="73"/>
                  </a:lnTo>
                  <a:lnTo>
                    <a:pt x="41" y="71"/>
                  </a:lnTo>
                  <a:lnTo>
                    <a:pt x="39" y="69"/>
                  </a:lnTo>
                  <a:lnTo>
                    <a:pt x="39" y="66"/>
                  </a:lnTo>
                  <a:lnTo>
                    <a:pt x="33" y="66"/>
                  </a:lnTo>
                  <a:lnTo>
                    <a:pt x="33" y="64"/>
                  </a:lnTo>
                  <a:lnTo>
                    <a:pt x="31" y="63"/>
                  </a:lnTo>
                  <a:lnTo>
                    <a:pt x="29" y="63"/>
                  </a:lnTo>
                  <a:lnTo>
                    <a:pt x="27" y="62"/>
                  </a:lnTo>
                  <a:lnTo>
                    <a:pt x="25" y="62"/>
                  </a:lnTo>
                  <a:lnTo>
                    <a:pt x="21" y="61"/>
                  </a:lnTo>
                  <a:lnTo>
                    <a:pt x="20" y="61"/>
                  </a:lnTo>
                  <a:lnTo>
                    <a:pt x="18" y="60"/>
                  </a:lnTo>
                  <a:lnTo>
                    <a:pt x="17" y="60"/>
                  </a:lnTo>
                  <a:lnTo>
                    <a:pt x="17" y="57"/>
                  </a:lnTo>
                  <a:lnTo>
                    <a:pt x="10" y="57"/>
                  </a:lnTo>
                  <a:lnTo>
                    <a:pt x="9" y="56"/>
                  </a:lnTo>
                  <a:lnTo>
                    <a:pt x="9" y="54"/>
                  </a:lnTo>
                  <a:lnTo>
                    <a:pt x="9" y="53"/>
                  </a:lnTo>
                  <a:lnTo>
                    <a:pt x="8" y="52"/>
                  </a:lnTo>
                  <a:lnTo>
                    <a:pt x="7" y="51"/>
                  </a:lnTo>
                  <a:lnTo>
                    <a:pt x="6" y="50"/>
                  </a:lnTo>
                  <a:lnTo>
                    <a:pt x="5" y="49"/>
                  </a:lnTo>
                  <a:lnTo>
                    <a:pt x="4" y="47"/>
                  </a:lnTo>
                  <a:lnTo>
                    <a:pt x="0" y="41"/>
                  </a:lnTo>
                  <a:close/>
                </a:path>
              </a:pathLst>
            </a:custGeom>
            <a:solidFill>
              <a:srgbClr val="E5C1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6" name="Freeform 130">
              <a:extLst>
                <a:ext uri="{FF2B5EF4-FFF2-40B4-BE49-F238E27FC236}">
                  <a16:creationId xmlns:a16="http://schemas.microsoft.com/office/drawing/2014/main" id="{012D1BC1-D97F-4157-BB00-65A0793C2A9B}"/>
                </a:ext>
              </a:extLst>
            </p:cNvPr>
            <p:cNvSpPr>
              <a:spLocks/>
            </p:cNvSpPr>
            <p:nvPr/>
          </p:nvSpPr>
          <p:spPr bwMode="auto">
            <a:xfrm>
              <a:off x="4152" y="3564"/>
              <a:ext cx="83" cy="42"/>
            </a:xfrm>
            <a:custGeom>
              <a:avLst/>
              <a:gdLst>
                <a:gd name="T0" fmla="*/ 166 w 167"/>
                <a:gd name="T1" fmla="*/ 3 h 83"/>
                <a:gd name="T2" fmla="*/ 167 w 167"/>
                <a:gd name="T3" fmla="*/ 4 h 83"/>
                <a:gd name="T4" fmla="*/ 167 w 167"/>
                <a:gd name="T5" fmla="*/ 6 h 83"/>
                <a:gd name="T6" fmla="*/ 166 w 167"/>
                <a:gd name="T7" fmla="*/ 7 h 83"/>
                <a:gd name="T8" fmla="*/ 166 w 167"/>
                <a:gd name="T9" fmla="*/ 8 h 83"/>
                <a:gd name="T10" fmla="*/ 165 w 167"/>
                <a:gd name="T11" fmla="*/ 11 h 83"/>
                <a:gd name="T12" fmla="*/ 164 w 167"/>
                <a:gd name="T13" fmla="*/ 11 h 83"/>
                <a:gd name="T14" fmla="*/ 162 w 167"/>
                <a:gd name="T15" fmla="*/ 12 h 83"/>
                <a:gd name="T16" fmla="*/ 161 w 167"/>
                <a:gd name="T17" fmla="*/ 13 h 83"/>
                <a:gd name="T18" fmla="*/ 159 w 167"/>
                <a:gd name="T19" fmla="*/ 13 h 83"/>
                <a:gd name="T20" fmla="*/ 157 w 167"/>
                <a:gd name="T21" fmla="*/ 13 h 83"/>
                <a:gd name="T22" fmla="*/ 155 w 167"/>
                <a:gd name="T23" fmla="*/ 14 h 83"/>
                <a:gd name="T24" fmla="*/ 152 w 167"/>
                <a:gd name="T25" fmla="*/ 15 h 83"/>
                <a:gd name="T26" fmla="*/ 151 w 167"/>
                <a:gd name="T27" fmla="*/ 16 h 83"/>
                <a:gd name="T28" fmla="*/ 149 w 167"/>
                <a:gd name="T29" fmla="*/ 17 h 83"/>
                <a:gd name="T30" fmla="*/ 147 w 167"/>
                <a:gd name="T31" fmla="*/ 18 h 83"/>
                <a:gd name="T32" fmla="*/ 145 w 167"/>
                <a:gd name="T33" fmla="*/ 20 h 83"/>
                <a:gd name="T34" fmla="*/ 131 w 167"/>
                <a:gd name="T35" fmla="*/ 27 h 83"/>
                <a:gd name="T36" fmla="*/ 117 w 167"/>
                <a:gd name="T37" fmla="*/ 35 h 83"/>
                <a:gd name="T38" fmla="*/ 104 w 167"/>
                <a:gd name="T39" fmla="*/ 44 h 83"/>
                <a:gd name="T40" fmla="*/ 90 w 167"/>
                <a:gd name="T41" fmla="*/ 52 h 83"/>
                <a:gd name="T42" fmla="*/ 77 w 167"/>
                <a:gd name="T43" fmla="*/ 60 h 83"/>
                <a:gd name="T44" fmla="*/ 62 w 167"/>
                <a:gd name="T45" fmla="*/ 67 h 83"/>
                <a:gd name="T46" fmla="*/ 49 w 167"/>
                <a:gd name="T47" fmla="*/ 73 h 83"/>
                <a:gd name="T48" fmla="*/ 34 w 167"/>
                <a:gd name="T49" fmla="*/ 80 h 83"/>
                <a:gd name="T50" fmla="*/ 30 w 167"/>
                <a:gd name="T51" fmla="*/ 80 h 83"/>
                <a:gd name="T52" fmla="*/ 26 w 167"/>
                <a:gd name="T53" fmla="*/ 81 h 83"/>
                <a:gd name="T54" fmla="*/ 21 w 167"/>
                <a:gd name="T55" fmla="*/ 81 h 83"/>
                <a:gd name="T56" fmla="*/ 17 w 167"/>
                <a:gd name="T57" fmla="*/ 82 h 83"/>
                <a:gd name="T58" fmla="*/ 12 w 167"/>
                <a:gd name="T59" fmla="*/ 83 h 83"/>
                <a:gd name="T60" fmla="*/ 7 w 167"/>
                <a:gd name="T61" fmla="*/ 82 h 83"/>
                <a:gd name="T62" fmla="*/ 6 w 167"/>
                <a:gd name="T63" fmla="*/ 82 h 83"/>
                <a:gd name="T64" fmla="*/ 4 w 167"/>
                <a:gd name="T65" fmla="*/ 81 h 83"/>
                <a:gd name="T66" fmla="*/ 1 w 167"/>
                <a:gd name="T67" fmla="*/ 80 h 83"/>
                <a:gd name="T68" fmla="*/ 0 w 167"/>
                <a:gd name="T69" fmla="*/ 78 h 83"/>
                <a:gd name="T70" fmla="*/ 1 w 167"/>
                <a:gd name="T71" fmla="*/ 73 h 83"/>
                <a:gd name="T72" fmla="*/ 2 w 167"/>
                <a:gd name="T73" fmla="*/ 68 h 83"/>
                <a:gd name="T74" fmla="*/ 5 w 167"/>
                <a:gd name="T75" fmla="*/ 64 h 83"/>
                <a:gd name="T76" fmla="*/ 6 w 167"/>
                <a:gd name="T77" fmla="*/ 60 h 83"/>
                <a:gd name="T78" fmla="*/ 8 w 167"/>
                <a:gd name="T79" fmla="*/ 56 h 83"/>
                <a:gd name="T80" fmla="*/ 11 w 167"/>
                <a:gd name="T81" fmla="*/ 52 h 83"/>
                <a:gd name="T82" fmla="*/ 15 w 167"/>
                <a:gd name="T83" fmla="*/ 48 h 83"/>
                <a:gd name="T84" fmla="*/ 17 w 167"/>
                <a:gd name="T85" fmla="*/ 45 h 83"/>
                <a:gd name="T86" fmla="*/ 25 w 167"/>
                <a:gd name="T87" fmla="*/ 38 h 83"/>
                <a:gd name="T88" fmla="*/ 31 w 167"/>
                <a:gd name="T89" fmla="*/ 32 h 83"/>
                <a:gd name="T90" fmla="*/ 39 w 167"/>
                <a:gd name="T91" fmla="*/ 26 h 83"/>
                <a:gd name="T92" fmla="*/ 48 w 167"/>
                <a:gd name="T93" fmla="*/ 22 h 83"/>
                <a:gd name="T94" fmla="*/ 52 w 167"/>
                <a:gd name="T95" fmla="*/ 20 h 83"/>
                <a:gd name="T96" fmla="*/ 58 w 167"/>
                <a:gd name="T97" fmla="*/ 18 h 83"/>
                <a:gd name="T98" fmla="*/ 64 w 167"/>
                <a:gd name="T99" fmla="*/ 15 h 83"/>
                <a:gd name="T100" fmla="*/ 68 w 167"/>
                <a:gd name="T101" fmla="*/ 13 h 83"/>
                <a:gd name="T102" fmla="*/ 74 w 167"/>
                <a:gd name="T103" fmla="*/ 11 h 83"/>
                <a:gd name="T104" fmla="*/ 78 w 167"/>
                <a:gd name="T105" fmla="*/ 8 h 83"/>
                <a:gd name="T106" fmla="*/ 84 w 167"/>
                <a:gd name="T107" fmla="*/ 7 h 83"/>
                <a:gd name="T108" fmla="*/ 89 w 167"/>
                <a:gd name="T109" fmla="*/ 6 h 83"/>
                <a:gd name="T110" fmla="*/ 98 w 167"/>
                <a:gd name="T111" fmla="*/ 3 h 83"/>
                <a:gd name="T112" fmla="*/ 108 w 167"/>
                <a:gd name="T113" fmla="*/ 2 h 83"/>
                <a:gd name="T114" fmla="*/ 118 w 167"/>
                <a:gd name="T115" fmla="*/ 1 h 83"/>
                <a:gd name="T116" fmla="*/ 128 w 167"/>
                <a:gd name="T117" fmla="*/ 0 h 83"/>
                <a:gd name="T118" fmla="*/ 138 w 167"/>
                <a:gd name="T119" fmla="*/ 0 h 83"/>
                <a:gd name="T120" fmla="*/ 147 w 167"/>
                <a:gd name="T121" fmla="*/ 1 h 83"/>
                <a:gd name="T122" fmla="*/ 157 w 167"/>
                <a:gd name="T123" fmla="*/ 1 h 83"/>
                <a:gd name="T124" fmla="*/ 166 w 167"/>
                <a:gd name="T125"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83">
                  <a:moveTo>
                    <a:pt x="166" y="3"/>
                  </a:moveTo>
                  <a:lnTo>
                    <a:pt x="167" y="4"/>
                  </a:lnTo>
                  <a:lnTo>
                    <a:pt x="167" y="6"/>
                  </a:lnTo>
                  <a:lnTo>
                    <a:pt x="166" y="7"/>
                  </a:lnTo>
                  <a:lnTo>
                    <a:pt x="166" y="8"/>
                  </a:lnTo>
                  <a:lnTo>
                    <a:pt x="165" y="11"/>
                  </a:lnTo>
                  <a:lnTo>
                    <a:pt x="164" y="11"/>
                  </a:lnTo>
                  <a:lnTo>
                    <a:pt x="162" y="12"/>
                  </a:lnTo>
                  <a:lnTo>
                    <a:pt x="161" y="13"/>
                  </a:lnTo>
                  <a:lnTo>
                    <a:pt x="159" y="13"/>
                  </a:lnTo>
                  <a:lnTo>
                    <a:pt x="157" y="13"/>
                  </a:lnTo>
                  <a:lnTo>
                    <a:pt x="155" y="14"/>
                  </a:lnTo>
                  <a:lnTo>
                    <a:pt x="152" y="15"/>
                  </a:lnTo>
                  <a:lnTo>
                    <a:pt x="151" y="16"/>
                  </a:lnTo>
                  <a:lnTo>
                    <a:pt x="149" y="17"/>
                  </a:lnTo>
                  <a:lnTo>
                    <a:pt x="147" y="18"/>
                  </a:lnTo>
                  <a:lnTo>
                    <a:pt x="145" y="20"/>
                  </a:lnTo>
                  <a:lnTo>
                    <a:pt x="131" y="27"/>
                  </a:lnTo>
                  <a:lnTo>
                    <a:pt x="117" y="35"/>
                  </a:lnTo>
                  <a:lnTo>
                    <a:pt x="104" y="44"/>
                  </a:lnTo>
                  <a:lnTo>
                    <a:pt x="90" y="52"/>
                  </a:lnTo>
                  <a:lnTo>
                    <a:pt x="77" y="60"/>
                  </a:lnTo>
                  <a:lnTo>
                    <a:pt x="62" y="67"/>
                  </a:lnTo>
                  <a:lnTo>
                    <a:pt x="49" y="73"/>
                  </a:lnTo>
                  <a:lnTo>
                    <a:pt x="34" y="80"/>
                  </a:lnTo>
                  <a:lnTo>
                    <a:pt x="30" y="80"/>
                  </a:lnTo>
                  <a:lnTo>
                    <a:pt x="26" y="81"/>
                  </a:lnTo>
                  <a:lnTo>
                    <a:pt x="21" y="81"/>
                  </a:lnTo>
                  <a:lnTo>
                    <a:pt x="17" y="82"/>
                  </a:lnTo>
                  <a:lnTo>
                    <a:pt x="12" y="83"/>
                  </a:lnTo>
                  <a:lnTo>
                    <a:pt x="7" y="82"/>
                  </a:lnTo>
                  <a:lnTo>
                    <a:pt x="6" y="82"/>
                  </a:lnTo>
                  <a:lnTo>
                    <a:pt x="4" y="81"/>
                  </a:lnTo>
                  <a:lnTo>
                    <a:pt x="1" y="80"/>
                  </a:lnTo>
                  <a:lnTo>
                    <a:pt x="0" y="78"/>
                  </a:lnTo>
                  <a:lnTo>
                    <a:pt x="1" y="73"/>
                  </a:lnTo>
                  <a:lnTo>
                    <a:pt x="2" y="68"/>
                  </a:lnTo>
                  <a:lnTo>
                    <a:pt x="5" y="64"/>
                  </a:lnTo>
                  <a:lnTo>
                    <a:pt x="6" y="60"/>
                  </a:lnTo>
                  <a:lnTo>
                    <a:pt x="8" y="56"/>
                  </a:lnTo>
                  <a:lnTo>
                    <a:pt x="11" y="52"/>
                  </a:lnTo>
                  <a:lnTo>
                    <a:pt x="15" y="48"/>
                  </a:lnTo>
                  <a:lnTo>
                    <a:pt x="17" y="45"/>
                  </a:lnTo>
                  <a:lnTo>
                    <a:pt x="25" y="38"/>
                  </a:lnTo>
                  <a:lnTo>
                    <a:pt x="31" y="32"/>
                  </a:lnTo>
                  <a:lnTo>
                    <a:pt x="39" y="26"/>
                  </a:lnTo>
                  <a:lnTo>
                    <a:pt x="48" y="22"/>
                  </a:lnTo>
                  <a:lnTo>
                    <a:pt x="52" y="20"/>
                  </a:lnTo>
                  <a:lnTo>
                    <a:pt x="58" y="18"/>
                  </a:lnTo>
                  <a:lnTo>
                    <a:pt x="64" y="15"/>
                  </a:lnTo>
                  <a:lnTo>
                    <a:pt x="68" y="13"/>
                  </a:lnTo>
                  <a:lnTo>
                    <a:pt x="74" y="11"/>
                  </a:lnTo>
                  <a:lnTo>
                    <a:pt x="78" y="8"/>
                  </a:lnTo>
                  <a:lnTo>
                    <a:pt x="84" y="7"/>
                  </a:lnTo>
                  <a:lnTo>
                    <a:pt x="89" y="6"/>
                  </a:lnTo>
                  <a:lnTo>
                    <a:pt x="98" y="3"/>
                  </a:lnTo>
                  <a:lnTo>
                    <a:pt x="108" y="2"/>
                  </a:lnTo>
                  <a:lnTo>
                    <a:pt x="118" y="1"/>
                  </a:lnTo>
                  <a:lnTo>
                    <a:pt x="128" y="0"/>
                  </a:lnTo>
                  <a:lnTo>
                    <a:pt x="138" y="0"/>
                  </a:lnTo>
                  <a:lnTo>
                    <a:pt x="147" y="1"/>
                  </a:lnTo>
                  <a:lnTo>
                    <a:pt x="157" y="1"/>
                  </a:lnTo>
                  <a:lnTo>
                    <a:pt x="16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7" name="Freeform 131">
              <a:extLst>
                <a:ext uri="{FF2B5EF4-FFF2-40B4-BE49-F238E27FC236}">
                  <a16:creationId xmlns:a16="http://schemas.microsoft.com/office/drawing/2014/main" id="{A28AAF2E-F159-43F8-B9D9-5C313D01C336}"/>
                </a:ext>
              </a:extLst>
            </p:cNvPr>
            <p:cNvSpPr>
              <a:spLocks/>
            </p:cNvSpPr>
            <p:nvPr/>
          </p:nvSpPr>
          <p:spPr bwMode="auto">
            <a:xfrm>
              <a:off x="4158" y="3570"/>
              <a:ext cx="64" cy="31"/>
            </a:xfrm>
            <a:custGeom>
              <a:avLst/>
              <a:gdLst>
                <a:gd name="T0" fmla="*/ 125 w 128"/>
                <a:gd name="T1" fmla="*/ 3 h 62"/>
                <a:gd name="T2" fmla="*/ 118 w 128"/>
                <a:gd name="T3" fmla="*/ 7 h 62"/>
                <a:gd name="T4" fmla="*/ 112 w 128"/>
                <a:gd name="T5" fmla="*/ 11 h 62"/>
                <a:gd name="T6" fmla="*/ 105 w 128"/>
                <a:gd name="T7" fmla="*/ 14 h 62"/>
                <a:gd name="T8" fmla="*/ 103 w 128"/>
                <a:gd name="T9" fmla="*/ 15 h 62"/>
                <a:gd name="T10" fmla="*/ 104 w 128"/>
                <a:gd name="T11" fmla="*/ 15 h 62"/>
                <a:gd name="T12" fmla="*/ 104 w 128"/>
                <a:gd name="T13" fmla="*/ 14 h 62"/>
                <a:gd name="T14" fmla="*/ 105 w 128"/>
                <a:gd name="T15" fmla="*/ 13 h 62"/>
                <a:gd name="T16" fmla="*/ 105 w 128"/>
                <a:gd name="T17" fmla="*/ 11 h 62"/>
                <a:gd name="T18" fmla="*/ 103 w 128"/>
                <a:gd name="T19" fmla="*/ 10 h 62"/>
                <a:gd name="T20" fmla="*/ 99 w 128"/>
                <a:gd name="T21" fmla="*/ 7 h 62"/>
                <a:gd name="T22" fmla="*/ 97 w 128"/>
                <a:gd name="T23" fmla="*/ 7 h 62"/>
                <a:gd name="T24" fmla="*/ 94 w 128"/>
                <a:gd name="T25" fmla="*/ 11 h 62"/>
                <a:gd name="T26" fmla="*/ 89 w 128"/>
                <a:gd name="T27" fmla="*/ 16 h 62"/>
                <a:gd name="T28" fmla="*/ 84 w 128"/>
                <a:gd name="T29" fmla="*/ 21 h 62"/>
                <a:gd name="T30" fmla="*/ 78 w 128"/>
                <a:gd name="T31" fmla="*/ 25 h 62"/>
                <a:gd name="T32" fmla="*/ 76 w 128"/>
                <a:gd name="T33" fmla="*/ 27 h 62"/>
                <a:gd name="T34" fmla="*/ 76 w 128"/>
                <a:gd name="T35" fmla="*/ 25 h 62"/>
                <a:gd name="T36" fmla="*/ 74 w 128"/>
                <a:gd name="T37" fmla="*/ 24 h 62"/>
                <a:gd name="T38" fmla="*/ 73 w 128"/>
                <a:gd name="T39" fmla="*/ 23 h 62"/>
                <a:gd name="T40" fmla="*/ 69 w 128"/>
                <a:gd name="T41" fmla="*/ 24 h 62"/>
                <a:gd name="T42" fmla="*/ 64 w 128"/>
                <a:gd name="T43" fmla="*/ 30 h 62"/>
                <a:gd name="T44" fmla="*/ 58 w 128"/>
                <a:gd name="T45" fmla="*/ 35 h 62"/>
                <a:gd name="T46" fmla="*/ 53 w 128"/>
                <a:gd name="T47" fmla="*/ 41 h 62"/>
                <a:gd name="T48" fmla="*/ 48 w 128"/>
                <a:gd name="T49" fmla="*/ 44 h 62"/>
                <a:gd name="T50" fmla="*/ 45 w 128"/>
                <a:gd name="T51" fmla="*/ 46 h 62"/>
                <a:gd name="T52" fmla="*/ 42 w 128"/>
                <a:gd name="T53" fmla="*/ 50 h 62"/>
                <a:gd name="T54" fmla="*/ 39 w 128"/>
                <a:gd name="T55" fmla="*/ 52 h 62"/>
                <a:gd name="T56" fmla="*/ 38 w 128"/>
                <a:gd name="T57" fmla="*/ 52 h 62"/>
                <a:gd name="T58" fmla="*/ 38 w 128"/>
                <a:gd name="T59" fmla="*/ 47 h 62"/>
                <a:gd name="T60" fmla="*/ 39 w 128"/>
                <a:gd name="T61" fmla="*/ 44 h 62"/>
                <a:gd name="T62" fmla="*/ 39 w 128"/>
                <a:gd name="T63" fmla="*/ 41 h 62"/>
                <a:gd name="T64" fmla="*/ 39 w 128"/>
                <a:gd name="T65" fmla="*/ 39 h 62"/>
                <a:gd name="T66" fmla="*/ 38 w 128"/>
                <a:gd name="T67" fmla="*/ 37 h 62"/>
                <a:gd name="T68" fmla="*/ 37 w 128"/>
                <a:gd name="T69" fmla="*/ 37 h 62"/>
                <a:gd name="T70" fmla="*/ 35 w 128"/>
                <a:gd name="T71" fmla="*/ 37 h 62"/>
                <a:gd name="T72" fmla="*/ 34 w 128"/>
                <a:gd name="T73" fmla="*/ 41 h 62"/>
                <a:gd name="T74" fmla="*/ 30 w 128"/>
                <a:gd name="T75" fmla="*/ 46 h 62"/>
                <a:gd name="T76" fmla="*/ 26 w 128"/>
                <a:gd name="T77" fmla="*/ 52 h 62"/>
                <a:gd name="T78" fmla="*/ 20 w 128"/>
                <a:gd name="T79" fmla="*/ 56 h 62"/>
                <a:gd name="T80" fmla="*/ 16 w 128"/>
                <a:gd name="T81" fmla="*/ 60 h 62"/>
                <a:gd name="T82" fmla="*/ 13 w 128"/>
                <a:gd name="T83" fmla="*/ 60 h 62"/>
                <a:gd name="T84" fmla="*/ 7 w 128"/>
                <a:gd name="T85" fmla="*/ 61 h 62"/>
                <a:gd name="T86" fmla="*/ 4 w 128"/>
                <a:gd name="T87" fmla="*/ 62 h 62"/>
                <a:gd name="T88" fmla="*/ 0 w 128"/>
                <a:gd name="T89" fmla="*/ 60 h 62"/>
                <a:gd name="T90" fmla="*/ 2 w 128"/>
                <a:gd name="T91" fmla="*/ 55 h 62"/>
                <a:gd name="T92" fmla="*/ 4 w 128"/>
                <a:gd name="T93" fmla="*/ 51 h 62"/>
                <a:gd name="T94" fmla="*/ 6 w 128"/>
                <a:gd name="T95" fmla="*/ 46 h 62"/>
                <a:gd name="T96" fmla="*/ 13 w 128"/>
                <a:gd name="T97" fmla="*/ 40 h 62"/>
                <a:gd name="T98" fmla="*/ 24 w 128"/>
                <a:gd name="T99" fmla="*/ 31 h 62"/>
                <a:gd name="T100" fmla="*/ 35 w 128"/>
                <a:gd name="T101" fmla="*/ 23 h 62"/>
                <a:gd name="T102" fmla="*/ 47 w 128"/>
                <a:gd name="T103" fmla="*/ 16 h 62"/>
                <a:gd name="T104" fmla="*/ 58 w 128"/>
                <a:gd name="T105" fmla="*/ 12 h 62"/>
                <a:gd name="T106" fmla="*/ 68 w 128"/>
                <a:gd name="T107" fmla="*/ 9 h 62"/>
                <a:gd name="T108" fmla="*/ 77 w 128"/>
                <a:gd name="T109" fmla="*/ 5 h 62"/>
                <a:gd name="T110" fmla="*/ 87 w 128"/>
                <a:gd name="T111" fmla="*/ 2 h 62"/>
                <a:gd name="T112" fmla="*/ 97 w 128"/>
                <a:gd name="T113" fmla="*/ 0 h 62"/>
                <a:gd name="T114" fmla="*/ 107 w 128"/>
                <a:gd name="T115" fmla="*/ 0 h 62"/>
                <a:gd name="T116" fmla="*/ 116 w 128"/>
                <a:gd name="T117" fmla="*/ 0 h 62"/>
                <a:gd name="T118" fmla="*/ 125 w 128"/>
                <a:gd name="T1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62">
                  <a:moveTo>
                    <a:pt x="128" y="1"/>
                  </a:moveTo>
                  <a:lnTo>
                    <a:pt x="125" y="3"/>
                  </a:lnTo>
                  <a:lnTo>
                    <a:pt x="122" y="4"/>
                  </a:lnTo>
                  <a:lnTo>
                    <a:pt x="118" y="7"/>
                  </a:lnTo>
                  <a:lnTo>
                    <a:pt x="115" y="9"/>
                  </a:lnTo>
                  <a:lnTo>
                    <a:pt x="112" y="11"/>
                  </a:lnTo>
                  <a:lnTo>
                    <a:pt x="108" y="13"/>
                  </a:lnTo>
                  <a:lnTo>
                    <a:pt x="105" y="14"/>
                  </a:lnTo>
                  <a:lnTo>
                    <a:pt x="103" y="16"/>
                  </a:lnTo>
                  <a:lnTo>
                    <a:pt x="103" y="15"/>
                  </a:lnTo>
                  <a:lnTo>
                    <a:pt x="103" y="15"/>
                  </a:lnTo>
                  <a:lnTo>
                    <a:pt x="104" y="15"/>
                  </a:lnTo>
                  <a:lnTo>
                    <a:pt x="104" y="14"/>
                  </a:lnTo>
                  <a:lnTo>
                    <a:pt x="104" y="14"/>
                  </a:lnTo>
                  <a:lnTo>
                    <a:pt x="104" y="13"/>
                  </a:lnTo>
                  <a:lnTo>
                    <a:pt x="105" y="13"/>
                  </a:lnTo>
                  <a:lnTo>
                    <a:pt x="105" y="12"/>
                  </a:lnTo>
                  <a:lnTo>
                    <a:pt x="105" y="11"/>
                  </a:lnTo>
                  <a:lnTo>
                    <a:pt x="104" y="10"/>
                  </a:lnTo>
                  <a:lnTo>
                    <a:pt x="103" y="10"/>
                  </a:lnTo>
                  <a:lnTo>
                    <a:pt x="102" y="9"/>
                  </a:lnTo>
                  <a:lnTo>
                    <a:pt x="99" y="7"/>
                  </a:lnTo>
                  <a:lnTo>
                    <a:pt x="98" y="7"/>
                  </a:lnTo>
                  <a:lnTo>
                    <a:pt x="97" y="7"/>
                  </a:lnTo>
                  <a:lnTo>
                    <a:pt x="96" y="9"/>
                  </a:lnTo>
                  <a:lnTo>
                    <a:pt x="94" y="11"/>
                  </a:lnTo>
                  <a:lnTo>
                    <a:pt x="92" y="14"/>
                  </a:lnTo>
                  <a:lnTo>
                    <a:pt x="89" y="16"/>
                  </a:lnTo>
                  <a:lnTo>
                    <a:pt x="86" y="19"/>
                  </a:lnTo>
                  <a:lnTo>
                    <a:pt x="84" y="21"/>
                  </a:lnTo>
                  <a:lnTo>
                    <a:pt x="82" y="23"/>
                  </a:lnTo>
                  <a:lnTo>
                    <a:pt x="78" y="25"/>
                  </a:lnTo>
                  <a:lnTo>
                    <a:pt x="76" y="29"/>
                  </a:lnTo>
                  <a:lnTo>
                    <a:pt x="76" y="27"/>
                  </a:lnTo>
                  <a:lnTo>
                    <a:pt x="76" y="26"/>
                  </a:lnTo>
                  <a:lnTo>
                    <a:pt x="76" y="25"/>
                  </a:lnTo>
                  <a:lnTo>
                    <a:pt x="75" y="25"/>
                  </a:lnTo>
                  <a:lnTo>
                    <a:pt x="74" y="24"/>
                  </a:lnTo>
                  <a:lnTo>
                    <a:pt x="74" y="24"/>
                  </a:lnTo>
                  <a:lnTo>
                    <a:pt x="73" y="23"/>
                  </a:lnTo>
                  <a:lnTo>
                    <a:pt x="73" y="22"/>
                  </a:lnTo>
                  <a:lnTo>
                    <a:pt x="69" y="24"/>
                  </a:lnTo>
                  <a:lnTo>
                    <a:pt x="66" y="27"/>
                  </a:lnTo>
                  <a:lnTo>
                    <a:pt x="64" y="30"/>
                  </a:lnTo>
                  <a:lnTo>
                    <a:pt x="60" y="33"/>
                  </a:lnTo>
                  <a:lnTo>
                    <a:pt x="58" y="35"/>
                  </a:lnTo>
                  <a:lnTo>
                    <a:pt x="55" y="39"/>
                  </a:lnTo>
                  <a:lnTo>
                    <a:pt x="53" y="41"/>
                  </a:lnTo>
                  <a:lnTo>
                    <a:pt x="49" y="43"/>
                  </a:lnTo>
                  <a:lnTo>
                    <a:pt x="48" y="44"/>
                  </a:lnTo>
                  <a:lnTo>
                    <a:pt x="46" y="45"/>
                  </a:lnTo>
                  <a:lnTo>
                    <a:pt x="45" y="46"/>
                  </a:lnTo>
                  <a:lnTo>
                    <a:pt x="44" y="47"/>
                  </a:lnTo>
                  <a:lnTo>
                    <a:pt x="42" y="50"/>
                  </a:lnTo>
                  <a:lnTo>
                    <a:pt x="40" y="51"/>
                  </a:lnTo>
                  <a:lnTo>
                    <a:pt x="39" y="52"/>
                  </a:lnTo>
                  <a:lnTo>
                    <a:pt x="37" y="53"/>
                  </a:lnTo>
                  <a:lnTo>
                    <a:pt x="38" y="52"/>
                  </a:lnTo>
                  <a:lnTo>
                    <a:pt x="38" y="50"/>
                  </a:lnTo>
                  <a:lnTo>
                    <a:pt x="38" y="47"/>
                  </a:lnTo>
                  <a:lnTo>
                    <a:pt x="39" y="46"/>
                  </a:lnTo>
                  <a:lnTo>
                    <a:pt x="39" y="44"/>
                  </a:lnTo>
                  <a:lnTo>
                    <a:pt x="39" y="43"/>
                  </a:lnTo>
                  <a:lnTo>
                    <a:pt x="39" y="41"/>
                  </a:lnTo>
                  <a:lnTo>
                    <a:pt x="39" y="39"/>
                  </a:lnTo>
                  <a:lnTo>
                    <a:pt x="39" y="39"/>
                  </a:lnTo>
                  <a:lnTo>
                    <a:pt x="38" y="39"/>
                  </a:lnTo>
                  <a:lnTo>
                    <a:pt x="38" y="37"/>
                  </a:lnTo>
                  <a:lnTo>
                    <a:pt x="37" y="37"/>
                  </a:lnTo>
                  <a:lnTo>
                    <a:pt x="37" y="37"/>
                  </a:lnTo>
                  <a:lnTo>
                    <a:pt x="36" y="37"/>
                  </a:lnTo>
                  <a:lnTo>
                    <a:pt x="35" y="37"/>
                  </a:lnTo>
                  <a:lnTo>
                    <a:pt x="35" y="37"/>
                  </a:lnTo>
                  <a:lnTo>
                    <a:pt x="34" y="41"/>
                  </a:lnTo>
                  <a:lnTo>
                    <a:pt x="33" y="44"/>
                  </a:lnTo>
                  <a:lnTo>
                    <a:pt x="30" y="46"/>
                  </a:lnTo>
                  <a:lnTo>
                    <a:pt x="28" y="49"/>
                  </a:lnTo>
                  <a:lnTo>
                    <a:pt x="26" y="52"/>
                  </a:lnTo>
                  <a:lnTo>
                    <a:pt x="24" y="54"/>
                  </a:lnTo>
                  <a:lnTo>
                    <a:pt x="20" y="56"/>
                  </a:lnTo>
                  <a:lnTo>
                    <a:pt x="18" y="59"/>
                  </a:lnTo>
                  <a:lnTo>
                    <a:pt x="16" y="60"/>
                  </a:lnTo>
                  <a:lnTo>
                    <a:pt x="15" y="60"/>
                  </a:lnTo>
                  <a:lnTo>
                    <a:pt x="13" y="60"/>
                  </a:lnTo>
                  <a:lnTo>
                    <a:pt x="9" y="61"/>
                  </a:lnTo>
                  <a:lnTo>
                    <a:pt x="7" y="61"/>
                  </a:lnTo>
                  <a:lnTo>
                    <a:pt x="5" y="61"/>
                  </a:lnTo>
                  <a:lnTo>
                    <a:pt x="4" y="62"/>
                  </a:lnTo>
                  <a:lnTo>
                    <a:pt x="2" y="62"/>
                  </a:lnTo>
                  <a:lnTo>
                    <a:pt x="0" y="60"/>
                  </a:lnTo>
                  <a:lnTo>
                    <a:pt x="0" y="57"/>
                  </a:lnTo>
                  <a:lnTo>
                    <a:pt x="2" y="55"/>
                  </a:lnTo>
                  <a:lnTo>
                    <a:pt x="3" y="53"/>
                  </a:lnTo>
                  <a:lnTo>
                    <a:pt x="4" y="51"/>
                  </a:lnTo>
                  <a:lnTo>
                    <a:pt x="5" y="49"/>
                  </a:lnTo>
                  <a:lnTo>
                    <a:pt x="6" y="46"/>
                  </a:lnTo>
                  <a:lnTo>
                    <a:pt x="7" y="44"/>
                  </a:lnTo>
                  <a:lnTo>
                    <a:pt x="13" y="40"/>
                  </a:lnTo>
                  <a:lnTo>
                    <a:pt x="18" y="35"/>
                  </a:lnTo>
                  <a:lnTo>
                    <a:pt x="24" y="31"/>
                  </a:lnTo>
                  <a:lnTo>
                    <a:pt x="29" y="26"/>
                  </a:lnTo>
                  <a:lnTo>
                    <a:pt x="35" y="23"/>
                  </a:lnTo>
                  <a:lnTo>
                    <a:pt x="40" y="20"/>
                  </a:lnTo>
                  <a:lnTo>
                    <a:pt x="47" y="16"/>
                  </a:lnTo>
                  <a:lnTo>
                    <a:pt x="54" y="14"/>
                  </a:lnTo>
                  <a:lnTo>
                    <a:pt x="58" y="12"/>
                  </a:lnTo>
                  <a:lnTo>
                    <a:pt x="63" y="10"/>
                  </a:lnTo>
                  <a:lnTo>
                    <a:pt x="68" y="9"/>
                  </a:lnTo>
                  <a:lnTo>
                    <a:pt x="73" y="6"/>
                  </a:lnTo>
                  <a:lnTo>
                    <a:pt x="77" y="5"/>
                  </a:lnTo>
                  <a:lnTo>
                    <a:pt x="83" y="3"/>
                  </a:lnTo>
                  <a:lnTo>
                    <a:pt x="87" y="2"/>
                  </a:lnTo>
                  <a:lnTo>
                    <a:pt x="93" y="1"/>
                  </a:lnTo>
                  <a:lnTo>
                    <a:pt x="97" y="0"/>
                  </a:lnTo>
                  <a:lnTo>
                    <a:pt x="103" y="0"/>
                  </a:lnTo>
                  <a:lnTo>
                    <a:pt x="107" y="0"/>
                  </a:lnTo>
                  <a:lnTo>
                    <a:pt x="112" y="0"/>
                  </a:lnTo>
                  <a:lnTo>
                    <a:pt x="116" y="0"/>
                  </a:lnTo>
                  <a:lnTo>
                    <a:pt x="120" y="0"/>
                  </a:lnTo>
                  <a:lnTo>
                    <a:pt x="125" y="0"/>
                  </a:lnTo>
                  <a:lnTo>
                    <a:pt x="128" y="1"/>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8" name="Freeform 132">
              <a:extLst>
                <a:ext uri="{FF2B5EF4-FFF2-40B4-BE49-F238E27FC236}">
                  <a16:creationId xmlns:a16="http://schemas.microsoft.com/office/drawing/2014/main" id="{991CF057-C8CA-47FC-86F6-24C6AF621F55}"/>
                </a:ext>
              </a:extLst>
            </p:cNvPr>
            <p:cNvSpPr>
              <a:spLocks/>
            </p:cNvSpPr>
            <p:nvPr/>
          </p:nvSpPr>
          <p:spPr bwMode="auto">
            <a:xfrm>
              <a:off x="4249" y="3570"/>
              <a:ext cx="76" cy="35"/>
            </a:xfrm>
            <a:custGeom>
              <a:avLst/>
              <a:gdLst>
                <a:gd name="T0" fmla="*/ 43 w 151"/>
                <a:gd name="T1" fmla="*/ 4 h 71"/>
                <a:gd name="T2" fmla="*/ 56 w 151"/>
                <a:gd name="T3" fmla="*/ 9 h 71"/>
                <a:gd name="T4" fmla="*/ 70 w 151"/>
                <a:gd name="T5" fmla="*/ 11 h 71"/>
                <a:gd name="T6" fmla="*/ 83 w 151"/>
                <a:gd name="T7" fmla="*/ 14 h 71"/>
                <a:gd name="T8" fmla="*/ 95 w 151"/>
                <a:gd name="T9" fmla="*/ 19 h 71"/>
                <a:gd name="T10" fmla="*/ 109 w 151"/>
                <a:gd name="T11" fmla="*/ 22 h 71"/>
                <a:gd name="T12" fmla="*/ 121 w 151"/>
                <a:gd name="T13" fmla="*/ 26 h 71"/>
                <a:gd name="T14" fmla="*/ 134 w 151"/>
                <a:gd name="T15" fmla="*/ 32 h 71"/>
                <a:gd name="T16" fmla="*/ 145 w 151"/>
                <a:gd name="T17" fmla="*/ 37 h 71"/>
                <a:gd name="T18" fmla="*/ 149 w 151"/>
                <a:gd name="T19" fmla="*/ 41 h 71"/>
                <a:gd name="T20" fmla="*/ 150 w 151"/>
                <a:gd name="T21" fmla="*/ 43 h 71"/>
                <a:gd name="T22" fmla="*/ 150 w 151"/>
                <a:gd name="T23" fmla="*/ 46 h 71"/>
                <a:gd name="T24" fmla="*/ 151 w 151"/>
                <a:gd name="T25" fmla="*/ 50 h 71"/>
                <a:gd name="T26" fmla="*/ 150 w 151"/>
                <a:gd name="T27" fmla="*/ 54 h 71"/>
                <a:gd name="T28" fmla="*/ 150 w 151"/>
                <a:gd name="T29" fmla="*/ 57 h 71"/>
                <a:gd name="T30" fmla="*/ 149 w 151"/>
                <a:gd name="T31" fmla="*/ 61 h 71"/>
                <a:gd name="T32" fmla="*/ 147 w 151"/>
                <a:gd name="T33" fmla="*/ 64 h 71"/>
                <a:gd name="T34" fmla="*/ 142 w 151"/>
                <a:gd name="T35" fmla="*/ 66 h 71"/>
                <a:gd name="T36" fmla="*/ 136 w 151"/>
                <a:gd name="T37" fmla="*/ 69 h 71"/>
                <a:gd name="T38" fmla="*/ 130 w 151"/>
                <a:gd name="T39" fmla="*/ 70 h 71"/>
                <a:gd name="T40" fmla="*/ 123 w 151"/>
                <a:gd name="T41" fmla="*/ 71 h 71"/>
                <a:gd name="T42" fmla="*/ 116 w 151"/>
                <a:gd name="T43" fmla="*/ 70 h 71"/>
                <a:gd name="T44" fmla="*/ 111 w 151"/>
                <a:gd name="T45" fmla="*/ 69 h 71"/>
                <a:gd name="T46" fmla="*/ 105 w 151"/>
                <a:gd name="T47" fmla="*/ 66 h 71"/>
                <a:gd name="T48" fmla="*/ 99 w 151"/>
                <a:gd name="T49" fmla="*/ 64 h 71"/>
                <a:gd name="T50" fmla="*/ 94 w 151"/>
                <a:gd name="T51" fmla="*/ 62 h 71"/>
                <a:gd name="T52" fmla="*/ 90 w 151"/>
                <a:gd name="T53" fmla="*/ 60 h 71"/>
                <a:gd name="T54" fmla="*/ 84 w 151"/>
                <a:gd name="T55" fmla="*/ 57 h 71"/>
                <a:gd name="T56" fmla="*/ 81 w 151"/>
                <a:gd name="T57" fmla="*/ 54 h 71"/>
                <a:gd name="T58" fmla="*/ 72 w 151"/>
                <a:gd name="T59" fmla="*/ 47 h 71"/>
                <a:gd name="T60" fmla="*/ 63 w 151"/>
                <a:gd name="T61" fmla="*/ 41 h 71"/>
                <a:gd name="T62" fmla="*/ 55 w 151"/>
                <a:gd name="T63" fmla="*/ 33 h 71"/>
                <a:gd name="T64" fmla="*/ 47 w 151"/>
                <a:gd name="T65" fmla="*/ 26 h 71"/>
                <a:gd name="T66" fmla="*/ 39 w 151"/>
                <a:gd name="T67" fmla="*/ 20 h 71"/>
                <a:gd name="T68" fmla="*/ 29 w 151"/>
                <a:gd name="T69" fmla="*/ 13 h 71"/>
                <a:gd name="T70" fmla="*/ 2 w 151"/>
                <a:gd name="T71" fmla="*/ 7 h 71"/>
                <a:gd name="T72" fmla="*/ 1 w 151"/>
                <a:gd name="T73" fmla="*/ 7 h 71"/>
                <a:gd name="T74" fmla="*/ 1 w 151"/>
                <a:gd name="T75" fmla="*/ 6 h 71"/>
                <a:gd name="T76" fmla="*/ 0 w 151"/>
                <a:gd name="T77" fmla="*/ 5 h 71"/>
                <a:gd name="T78" fmla="*/ 0 w 151"/>
                <a:gd name="T79" fmla="*/ 4 h 71"/>
                <a:gd name="T80" fmla="*/ 0 w 151"/>
                <a:gd name="T81" fmla="*/ 3 h 71"/>
                <a:gd name="T82" fmla="*/ 0 w 151"/>
                <a:gd name="T83" fmla="*/ 2 h 71"/>
                <a:gd name="T84" fmla="*/ 1 w 151"/>
                <a:gd name="T85" fmla="*/ 1 h 71"/>
                <a:gd name="T86" fmla="*/ 2 w 151"/>
                <a:gd name="T87" fmla="*/ 0 h 71"/>
                <a:gd name="T88" fmla="*/ 6 w 151"/>
                <a:gd name="T89" fmla="*/ 0 h 71"/>
                <a:gd name="T90" fmla="*/ 12 w 151"/>
                <a:gd name="T91" fmla="*/ 1 h 71"/>
                <a:gd name="T92" fmla="*/ 17 w 151"/>
                <a:gd name="T93" fmla="*/ 2 h 71"/>
                <a:gd name="T94" fmla="*/ 23 w 151"/>
                <a:gd name="T95" fmla="*/ 3 h 71"/>
                <a:gd name="T96" fmla="*/ 27 w 151"/>
                <a:gd name="T97" fmla="*/ 4 h 71"/>
                <a:gd name="T98" fmla="*/ 33 w 151"/>
                <a:gd name="T99" fmla="*/ 4 h 71"/>
                <a:gd name="T100" fmla="*/ 39 w 151"/>
                <a:gd name="T101" fmla="*/ 5 h 71"/>
                <a:gd name="T102" fmla="*/ 43 w 151"/>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71">
                  <a:moveTo>
                    <a:pt x="43" y="4"/>
                  </a:moveTo>
                  <a:lnTo>
                    <a:pt x="56" y="9"/>
                  </a:lnTo>
                  <a:lnTo>
                    <a:pt x="70" y="11"/>
                  </a:lnTo>
                  <a:lnTo>
                    <a:pt x="83" y="14"/>
                  </a:lnTo>
                  <a:lnTo>
                    <a:pt x="95" y="19"/>
                  </a:lnTo>
                  <a:lnTo>
                    <a:pt x="109" y="22"/>
                  </a:lnTo>
                  <a:lnTo>
                    <a:pt x="121" y="26"/>
                  </a:lnTo>
                  <a:lnTo>
                    <a:pt x="134" y="32"/>
                  </a:lnTo>
                  <a:lnTo>
                    <a:pt x="145" y="37"/>
                  </a:lnTo>
                  <a:lnTo>
                    <a:pt x="149" y="41"/>
                  </a:lnTo>
                  <a:lnTo>
                    <a:pt x="150" y="43"/>
                  </a:lnTo>
                  <a:lnTo>
                    <a:pt x="150" y="46"/>
                  </a:lnTo>
                  <a:lnTo>
                    <a:pt x="151" y="50"/>
                  </a:lnTo>
                  <a:lnTo>
                    <a:pt x="150" y="54"/>
                  </a:lnTo>
                  <a:lnTo>
                    <a:pt x="150" y="57"/>
                  </a:lnTo>
                  <a:lnTo>
                    <a:pt x="149" y="61"/>
                  </a:lnTo>
                  <a:lnTo>
                    <a:pt x="147" y="64"/>
                  </a:lnTo>
                  <a:lnTo>
                    <a:pt x="142" y="66"/>
                  </a:lnTo>
                  <a:lnTo>
                    <a:pt x="136" y="69"/>
                  </a:lnTo>
                  <a:lnTo>
                    <a:pt x="130" y="70"/>
                  </a:lnTo>
                  <a:lnTo>
                    <a:pt x="123" y="71"/>
                  </a:lnTo>
                  <a:lnTo>
                    <a:pt x="116" y="70"/>
                  </a:lnTo>
                  <a:lnTo>
                    <a:pt x="111" y="69"/>
                  </a:lnTo>
                  <a:lnTo>
                    <a:pt x="105" y="66"/>
                  </a:lnTo>
                  <a:lnTo>
                    <a:pt x="99" y="64"/>
                  </a:lnTo>
                  <a:lnTo>
                    <a:pt x="94" y="62"/>
                  </a:lnTo>
                  <a:lnTo>
                    <a:pt x="90" y="60"/>
                  </a:lnTo>
                  <a:lnTo>
                    <a:pt x="84" y="57"/>
                  </a:lnTo>
                  <a:lnTo>
                    <a:pt x="81" y="54"/>
                  </a:lnTo>
                  <a:lnTo>
                    <a:pt x="72" y="47"/>
                  </a:lnTo>
                  <a:lnTo>
                    <a:pt x="63" y="41"/>
                  </a:lnTo>
                  <a:lnTo>
                    <a:pt x="55" y="33"/>
                  </a:lnTo>
                  <a:lnTo>
                    <a:pt x="47" y="26"/>
                  </a:lnTo>
                  <a:lnTo>
                    <a:pt x="39" y="20"/>
                  </a:lnTo>
                  <a:lnTo>
                    <a:pt x="29" y="13"/>
                  </a:lnTo>
                  <a:lnTo>
                    <a:pt x="2" y="7"/>
                  </a:lnTo>
                  <a:lnTo>
                    <a:pt x="1" y="7"/>
                  </a:lnTo>
                  <a:lnTo>
                    <a:pt x="1" y="6"/>
                  </a:lnTo>
                  <a:lnTo>
                    <a:pt x="0" y="5"/>
                  </a:lnTo>
                  <a:lnTo>
                    <a:pt x="0" y="4"/>
                  </a:lnTo>
                  <a:lnTo>
                    <a:pt x="0" y="3"/>
                  </a:lnTo>
                  <a:lnTo>
                    <a:pt x="0" y="2"/>
                  </a:lnTo>
                  <a:lnTo>
                    <a:pt x="1" y="1"/>
                  </a:lnTo>
                  <a:lnTo>
                    <a:pt x="2" y="0"/>
                  </a:lnTo>
                  <a:lnTo>
                    <a:pt x="6" y="0"/>
                  </a:lnTo>
                  <a:lnTo>
                    <a:pt x="12" y="1"/>
                  </a:lnTo>
                  <a:lnTo>
                    <a:pt x="17" y="2"/>
                  </a:lnTo>
                  <a:lnTo>
                    <a:pt x="23" y="3"/>
                  </a:lnTo>
                  <a:lnTo>
                    <a:pt x="27" y="4"/>
                  </a:lnTo>
                  <a:lnTo>
                    <a:pt x="33" y="4"/>
                  </a:lnTo>
                  <a:lnTo>
                    <a:pt x="39" y="5"/>
                  </a:lnTo>
                  <a:lnTo>
                    <a:pt x="4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69" name="Freeform 133">
              <a:extLst>
                <a:ext uri="{FF2B5EF4-FFF2-40B4-BE49-F238E27FC236}">
                  <a16:creationId xmlns:a16="http://schemas.microsoft.com/office/drawing/2014/main" id="{AB713E6B-15F7-46AE-B8E2-C3C2CFEB5149}"/>
                </a:ext>
              </a:extLst>
            </p:cNvPr>
            <p:cNvSpPr>
              <a:spLocks/>
            </p:cNvSpPr>
            <p:nvPr/>
          </p:nvSpPr>
          <p:spPr bwMode="auto">
            <a:xfrm>
              <a:off x="4277" y="3579"/>
              <a:ext cx="42" cy="21"/>
            </a:xfrm>
            <a:custGeom>
              <a:avLst/>
              <a:gdLst>
                <a:gd name="T0" fmla="*/ 81 w 86"/>
                <a:gd name="T1" fmla="*/ 24 h 42"/>
                <a:gd name="T2" fmla="*/ 85 w 86"/>
                <a:gd name="T3" fmla="*/ 27 h 42"/>
                <a:gd name="T4" fmla="*/ 86 w 86"/>
                <a:gd name="T5" fmla="*/ 32 h 42"/>
                <a:gd name="T6" fmla="*/ 86 w 86"/>
                <a:gd name="T7" fmla="*/ 36 h 42"/>
                <a:gd name="T8" fmla="*/ 83 w 86"/>
                <a:gd name="T9" fmla="*/ 40 h 42"/>
                <a:gd name="T10" fmla="*/ 79 w 86"/>
                <a:gd name="T11" fmla="*/ 41 h 42"/>
                <a:gd name="T12" fmla="*/ 76 w 86"/>
                <a:gd name="T13" fmla="*/ 42 h 42"/>
                <a:gd name="T14" fmla="*/ 71 w 86"/>
                <a:gd name="T15" fmla="*/ 42 h 42"/>
                <a:gd name="T16" fmla="*/ 67 w 86"/>
                <a:gd name="T17" fmla="*/ 40 h 42"/>
                <a:gd name="T18" fmla="*/ 61 w 86"/>
                <a:gd name="T19" fmla="*/ 35 h 42"/>
                <a:gd name="T20" fmla="*/ 58 w 86"/>
                <a:gd name="T21" fmla="*/ 30 h 42"/>
                <a:gd name="T22" fmla="*/ 56 w 86"/>
                <a:gd name="T23" fmla="*/ 24 h 42"/>
                <a:gd name="T24" fmla="*/ 55 w 86"/>
                <a:gd name="T25" fmla="*/ 20 h 42"/>
                <a:gd name="T26" fmla="*/ 53 w 86"/>
                <a:gd name="T27" fmla="*/ 18 h 42"/>
                <a:gd name="T28" fmla="*/ 52 w 86"/>
                <a:gd name="T29" fmla="*/ 18 h 42"/>
                <a:gd name="T30" fmla="*/ 51 w 86"/>
                <a:gd name="T31" fmla="*/ 18 h 42"/>
                <a:gd name="T32" fmla="*/ 49 w 86"/>
                <a:gd name="T33" fmla="*/ 22 h 42"/>
                <a:gd name="T34" fmla="*/ 49 w 86"/>
                <a:gd name="T35" fmla="*/ 25 h 42"/>
                <a:gd name="T36" fmla="*/ 49 w 86"/>
                <a:gd name="T37" fmla="*/ 30 h 42"/>
                <a:gd name="T38" fmla="*/ 50 w 86"/>
                <a:gd name="T39" fmla="*/ 34 h 42"/>
                <a:gd name="T40" fmla="*/ 50 w 86"/>
                <a:gd name="T41" fmla="*/ 36 h 42"/>
                <a:gd name="T42" fmla="*/ 47 w 86"/>
                <a:gd name="T43" fmla="*/ 35 h 42"/>
                <a:gd name="T44" fmla="*/ 43 w 86"/>
                <a:gd name="T45" fmla="*/ 33 h 42"/>
                <a:gd name="T46" fmla="*/ 41 w 86"/>
                <a:gd name="T47" fmla="*/ 30 h 42"/>
                <a:gd name="T48" fmla="*/ 40 w 86"/>
                <a:gd name="T49" fmla="*/ 26 h 42"/>
                <a:gd name="T50" fmla="*/ 38 w 86"/>
                <a:gd name="T51" fmla="*/ 24 h 42"/>
                <a:gd name="T52" fmla="*/ 38 w 86"/>
                <a:gd name="T53" fmla="*/ 20 h 42"/>
                <a:gd name="T54" fmla="*/ 37 w 86"/>
                <a:gd name="T55" fmla="*/ 16 h 42"/>
                <a:gd name="T56" fmla="*/ 38 w 86"/>
                <a:gd name="T57" fmla="*/ 15 h 42"/>
                <a:gd name="T58" fmla="*/ 38 w 86"/>
                <a:gd name="T59" fmla="*/ 14 h 42"/>
                <a:gd name="T60" fmla="*/ 38 w 86"/>
                <a:gd name="T61" fmla="*/ 13 h 42"/>
                <a:gd name="T62" fmla="*/ 37 w 86"/>
                <a:gd name="T63" fmla="*/ 11 h 42"/>
                <a:gd name="T64" fmla="*/ 36 w 86"/>
                <a:gd name="T65" fmla="*/ 11 h 42"/>
                <a:gd name="T66" fmla="*/ 32 w 86"/>
                <a:gd name="T67" fmla="*/ 11 h 42"/>
                <a:gd name="T68" fmla="*/ 30 w 86"/>
                <a:gd name="T69" fmla="*/ 12 h 42"/>
                <a:gd name="T70" fmla="*/ 29 w 86"/>
                <a:gd name="T71" fmla="*/ 13 h 42"/>
                <a:gd name="T72" fmla="*/ 28 w 86"/>
                <a:gd name="T73" fmla="*/ 17 h 42"/>
                <a:gd name="T74" fmla="*/ 20 w 86"/>
                <a:gd name="T75" fmla="*/ 14 h 42"/>
                <a:gd name="T76" fmla="*/ 13 w 86"/>
                <a:gd name="T77" fmla="*/ 10 h 42"/>
                <a:gd name="T78" fmla="*/ 7 w 86"/>
                <a:gd name="T79" fmla="*/ 5 h 42"/>
                <a:gd name="T80" fmla="*/ 0 w 86"/>
                <a:gd name="T81" fmla="*/ 0 h 42"/>
                <a:gd name="T82" fmla="*/ 21 w 86"/>
                <a:gd name="T83" fmla="*/ 4 h 42"/>
                <a:gd name="T84" fmla="*/ 40 w 86"/>
                <a:gd name="T85" fmla="*/ 10 h 42"/>
                <a:gd name="T86" fmla="*/ 60 w 86"/>
                <a:gd name="T87" fmla="*/ 15 h 42"/>
                <a:gd name="T88" fmla="*/ 79 w 86"/>
                <a:gd name="T8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42">
                  <a:moveTo>
                    <a:pt x="79" y="23"/>
                  </a:moveTo>
                  <a:lnTo>
                    <a:pt x="81" y="24"/>
                  </a:lnTo>
                  <a:lnTo>
                    <a:pt x="83" y="25"/>
                  </a:lnTo>
                  <a:lnTo>
                    <a:pt x="85" y="27"/>
                  </a:lnTo>
                  <a:lnTo>
                    <a:pt x="85" y="30"/>
                  </a:lnTo>
                  <a:lnTo>
                    <a:pt x="86" y="32"/>
                  </a:lnTo>
                  <a:lnTo>
                    <a:pt x="86" y="34"/>
                  </a:lnTo>
                  <a:lnTo>
                    <a:pt x="86" y="36"/>
                  </a:lnTo>
                  <a:lnTo>
                    <a:pt x="85" y="38"/>
                  </a:lnTo>
                  <a:lnTo>
                    <a:pt x="83" y="40"/>
                  </a:lnTo>
                  <a:lnTo>
                    <a:pt x="81" y="41"/>
                  </a:lnTo>
                  <a:lnTo>
                    <a:pt x="79" y="41"/>
                  </a:lnTo>
                  <a:lnTo>
                    <a:pt x="77" y="42"/>
                  </a:lnTo>
                  <a:lnTo>
                    <a:pt x="76" y="42"/>
                  </a:lnTo>
                  <a:lnTo>
                    <a:pt x="73" y="42"/>
                  </a:lnTo>
                  <a:lnTo>
                    <a:pt x="71" y="42"/>
                  </a:lnTo>
                  <a:lnTo>
                    <a:pt x="69" y="41"/>
                  </a:lnTo>
                  <a:lnTo>
                    <a:pt x="67" y="40"/>
                  </a:lnTo>
                  <a:lnTo>
                    <a:pt x="63" y="37"/>
                  </a:lnTo>
                  <a:lnTo>
                    <a:pt x="61" y="35"/>
                  </a:lnTo>
                  <a:lnTo>
                    <a:pt x="60" y="33"/>
                  </a:lnTo>
                  <a:lnTo>
                    <a:pt x="58" y="30"/>
                  </a:lnTo>
                  <a:lnTo>
                    <a:pt x="56" y="26"/>
                  </a:lnTo>
                  <a:lnTo>
                    <a:pt x="56" y="24"/>
                  </a:lnTo>
                  <a:lnTo>
                    <a:pt x="55" y="20"/>
                  </a:lnTo>
                  <a:lnTo>
                    <a:pt x="55" y="20"/>
                  </a:lnTo>
                  <a:lnTo>
                    <a:pt x="55" y="20"/>
                  </a:lnTo>
                  <a:lnTo>
                    <a:pt x="53" y="18"/>
                  </a:lnTo>
                  <a:lnTo>
                    <a:pt x="53" y="18"/>
                  </a:lnTo>
                  <a:lnTo>
                    <a:pt x="52" y="18"/>
                  </a:lnTo>
                  <a:lnTo>
                    <a:pt x="51" y="18"/>
                  </a:lnTo>
                  <a:lnTo>
                    <a:pt x="51" y="18"/>
                  </a:lnTo>
                  <a:lnTo>
                    <a:pt x="50" y="18"/>
                  </a:lnTo>
                  <a:lnTo>
                    <a:pt x="49" y="22"/>
                  </a:lnTo>
                  <a:lnTo>
                    <a:pt x="49" y="23"/>
                  </a:lnTo>
                  <a:lnTo>
                    <a:pt x="49" y="25"/>
                  </a:lnTo>
                  <a:lnTo>
                    <a:pt x="49" y="27"/>
                  </a:lnTo>
                  <a:lnTo>
                    <a:pt x="49" y="30"/>
                  </a:lnTo>
                  <a:lnTo>
                    <a:pt x="49" y="33"/>
                  </a:lnTo>
                  <a:lnTo>
                    <a:pt x="50" y="34"/>
                  </a:lnTo>
                  <a:lnTo>
                    <a:pt x="51" y="36"/>
                  </a:lnTo>
                  <a:lnTo>
                    <a:pt x="50" y="36"/>
                  </a:lnTo>
                  <a:lnTo>
                    <a:pt x="49" y="35"/>
                  </a:lnTo>
                  <a:lnTo>
                    <a:pt x="47" y="35"/>
                  </a:lnTo>
                  <a:lnTo>
                    <a:pt x="45" y="34"/>
                  </a:lnTo>
                  <a:lnTo>
                    <a:pt x="43" y="33"/>
                  </a:lnTo>
                  <a:lnTo>
                    <a:pt x="42" y="31"/>
                  </a:lnTo>
                  <a:lnTo>
                    <a:pt x="41" y="30"/>
                  </a:lnTo>
                  <a:lnTo>
                    <a:pt x="41" y="27"/>
                  </a:lnTo>
                  <a:lnTo>
                    <a:pt x="40" y="26"/>
                  </a:lnTo>
                  <a:lnTo>
                    <a:pt x="39" y="25"/>
                  </a:lnTo>
                  <a:lnTo>
                    <a:pt x="38" y="24"/>
                  </a:lnTo>
                  <a:lnTo>
                    <a:pt x="38" y="22"/>
                  </a:lnTo>
                  <a:lnTo>
                    <a:pt x="38" y="20"/>
                  </a:lnTo>
                  <a:lnTo>
                    <a:pt x="38" y="18"/>
                  </a:lnTo>
                  <a:lnTo>
                    <a:pt x="37" y="16"/>
                  </a:lnTo>
                  <a:lnTo>
                    <a:pt x="37" y="15"/>
                  </a:lnTo>
                  <a:lnTo>
                    <a:pt x="38" y="15"/>
                  </a:lnTo>
                  <a:lnTo>
                    <a:pt x="38" y="14"/>
                  </a:lnTo>
                  <a:lnTo>
                    <a:pt x="38" y="14"/>
                  </a:lnTo>
                  <a:lnTo>
                    <a:pt x="38" y="13"/>
                  </a:lnTo>
                  <a:lnTo>
                    <a:pt x="38" y="13"/>
                  </a:lnTo>
                  <a:lnTo>
                    <a:pt x="37" y="12"/>
                  </a:lnTo>
                  <a:lnTo>
                    <a:pt x="37" y="11"/>
                  </a:lnTo>
                  <a:lnTo>
                    <a:pt x="37" y="11"/>
                  </a:lnTo>
                  <a:lnTo>
                    <a:pt x="36" y="11"/>
                  </a:lnTo>
                  <a:lnTo>
                    <a:pt x="33" y="11"/>
                  </a:lnTo>
                  <a:lnTo>
                    <a:pt x="32" y="11"/>
                  </a:lnTo>
                  <a:lnTo>
                    <a:pt x="31" y="11"/>
                  </a:lnTo>
                  <a:lnTo>
                    <a:pt x="30" y="12"/>
                  </a:lnTo>
                  <a:lnTo>
                    <a:pt x="29" y="12"/>
                  </a:lnTo>
                  <a:lnTo>
                    <a:pt x="29" y="13"/>
                  </a:lnTo>
                  <a:lnTo>
                    <a:pt x="28" y="13"/>
                  </a:lnTo>
                  <a:lnTo>
                    <a:pt x="28" y="17"/>
                  </a:lnTo>
                  <a:lnTo>
                    <a:pt x="25" y="15"/>
                  </a:lnTo>
                  <a:lnTo>
                    <a:pt x="20" y="14"/>
                  </a:lnTo>
                  <a:lnTo>
                    <a:pt x="17" y="12"/>
                  </a:lnTo>
                  <a:lnTo>
                    <a:pt x="13" y="10"/>
                  </a:lnTo>
                  <a:lnTo>
                    <a:pt x="10" y="7"/>
                  </a:lnTo>
                  <a:lnTo>
                    <a:pt x="7" y="5"/>
                  </a:lnTo>
                  <a:lnTo>
                    <a:pt x="3" y="2"/>
                  </a:lnTo>
                  <a:lnTo>
                    <a:pt x="0" y="0"/>
                  </a:lnTo>
                  <a:lnTo>
                    <a:pt x="10" y="2"/>
                  </a:lnTo>
                  <a:lnTo>
                    <a:pt x="21" y="4"/>
                  </a:lnTo>
                  <a:lnTo>
                    <a:pt x="30" y="6"/>
                  </a:lnTo>
                  <a:lnTo>
                    <a:pt x="40" y="10"/>
                  </a:lnTo>
                  <a:lnTo>
                    <a:pt x="50" y="13"/>
                  </a:lnTo>
                  <a:lnTo>
                    <a:pt x="60" y="15"/>
                  </a:lnTo>
                  <a:lnTo>
                    <a:pt x="70" y="18"/>
                  </a:lnTo>
                  <a:lnTo>
                    <a:pt x="79" y="23"/>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0" name="Freeform 134">
              <a:extLst>
                <a:ext uri="{FF2B5EF4-FFF2-40B4-BE49-F238E27FC236}">
                  <a16:creationId xmlns:a16="http://schemas.microsoft.com/office/drawing/2014/main" id="{2B1A7302-6212-4E98-80B3-30AD98087465}"/>
                </a:ext>
              </a:extLst>
            </p:cNvPr>
            <p:cNvSpPr>
              <a:spLocks/>
            </p:cNvSpPr>
            <p:nvPr/>
          </p:nvSpPr>
          <p:spPr bwMode="auto">
            <a:xfrm>
              <a:off x="4060" y="3629"/>
              <a:ext cx="379" cy="299"/>
            </a:xfrm>
            <a:custGeom>
              <a:avLst/>
              <a:gdLst>
                <a:gd name="T0" fmla="*/ 542 w 759"/>
                <a:gd name="T1" fmla="*/ 28 h 599"/>
                <a:gd name="T2" fmla="*/ 563 w 759"/>
                <a:gd name="T3" fmla="*/ 15 h 599"/>
                <a:gd name="T4" fmla="*/ 566 w 759"/>
                <a:gd name="T5" fmla="*/ 30 h 599"/>
                <a:gd name="T6" fmla="*/ 563 w 759"/>
                <a:gd name="T7" fmla="*/ 38 h 599"/>
                <a:gd name="T8" fmla="*/ 553 w 759"/>
                <a:gd name="T9" fmla="*/ 95 h 599"/>
                <a:gd name="T10" fmla="*/ 560 w 759"/>
                <a:gd name="T11" fmla="*/ 128 h 599"/>
                <a:gd name="T12" fmla="*/ 563 w 759"/>
                <a:gd name="T13" fmla="*/ 234 h 599"/>
                <a:gd name="T14" fmla="*/ 516 w 759"/>
                <a:gd name="T15" fmla="*/ 230 h 599"/>
                <a:gd name="T16" fmla="*/ 555 w 759"/>
                <a:gd name="T17" fmla="*/ 246 h 599"/>
                <a:gd name="T18" fmla="*/ 701 w 759"/>
                <a:gd name="T19" fmla="*/ 230 h 599"/>
                <a:gd name="T20" fmla="*/ 748 w 759"/>
                <a:gd name="T21" fmla="*/ 241 h 599"/>
                <a:gd name="T22" fmla="*/ 758 w 759"/>
                <a:gd name="T23" fmla="*/ 288 h 599"/>
                <a:gd name="T24" fmla="*/ 751 w 759"/>
                <a:gd name="T25" fmla="*/ 333 h 599"/>
                <a:gd name="T26" fmla="*/ 726 w 759"/>
                <a:gd name="T27" fmla="*/ 399 h 599"/>
                <a:gd name="T28" fmla="*/ 672 w 759"/>
                <a:gd name="T29" fmla="*/ 440 h 599"/>
                <a:gd name="T30" fmla="*/ 613 w 759"/>
                <a:gd name="T31" fmla="*/ 449 h 599"/>
                <a:gd name="T32" fmla="*/ 624 w 759"/>
                <a:gd name="T33" fmla="*/ 475 h 599"/>
                <a:gd name="T34" fmla="*/ 602 w 759"/>
                <a:gd name="T35" fmla="*/ 471 h 599"/>
                <a:gd name="T36" fmla="*/ 583 w 759"/>
                <a:gd name="T37" fmla="*/ 484 h 599"/>
                <a:gd name="T38" fmla="*/ 538 w 759"/>
                <a:gd name="T39" fmla="*/ 531 h 599"/>
                <a:gd name="T40" fmla="*/ 430 w 759"/>
                <a:gd name="T41" fmla="*/ 582 h 599"/>
                <a:gd name="T42" fmla="*/ 350 w 759"/>
                <a:gd name="T43" fmla="*/ 582 h 599"/>
                <a:gd name="T44" fmla="*/ 340 w 759"/>
                <a:gd name="T45" fmla="*/ 584 h 599"/>
                <a:gd name="T46" fmla="*/ 344 w 759"/>
                <a:gd name="T47" fmla="*/ 593 h 599"/>
                <a:gd name="T48" fmla="*/ 326 w 759"/>
                <a:gd name="T49" fmla="*/ 590 h 599"/>
                <a:gd name="T50" fmla="*/ 259 w 759"/>
                <a:gd name="T51" fmla="*/ 530 h 599"/>
                <a:gd name="T52" fmla="*/ 200 w 759"/>
                <a:gd name="T53" fmla="*/ 511 h 599"/>
                <a:gd name="T54" fmla="*/ 194 w 759"/>
                <a:gd name="T55" fmla="*/ 522 h 599"/>
                <a:gd name="T56" fmla="*/ 190 w 759"/>
                <a:gd name="T57" fmla="*/ 509 h 599"/>
                <a:gd name="T58" fmla="*/ 202 w 759"/>
                <a:gd name="T59" fmla="*/ 476 h 599"/>
                <a:gd name="T60" fmla="*/ 211 w 759"/>
                <a:gd name="T61" fmla="*/ 482 h 599"/>
                <a:gd name="T62" fmla="*/ 205 w 759"/>
                <a:gd name="T63" fmla="*/ 491 h 599"/>
                <a:gd name="T64" fmla="*/ 256 w 759"/>
                <a:gd name="T65" fmla="*/ 504 h 599"/>
                <a:gd name="T66" fmla="*/ 325 w 759"/>
                <a:gd name="T67" fmla="*/ 511 h 599"/>
                <a:gd name="T68" fmla="*/ 364 w 759"/>
                <a:gd name="T69" fmla="*/ 509 h 599"/>
                <a:gd name="T70" fmla="*/ 426 w 759"/>
                <a:gd name="T71" fmla="*/ 503 h 599"/>
                <a:gd name="T72" fmla="*/ 512 w 759"/>
                <a:gd name="T73" fmla="*/ 492 h 599"/>
                <a:gd name="T74" fmla="*/ 596 w 759"/>
                <a:gd name="T75" fmla="*/ 458 h 599"/>
                <a:gd name="T76" fmla="*/ 570 w 759"/>
                <a:gd name="T77" fmla="*/ 450 h 599"/>
                <a:gd name="T78" fmla="*/ 512 w 759"/>
                <a:gd name="T79" fmla="*/ 435 h 599"/>
                <a:gd name="T80" fmla="*/ 473 w 759"/>
                <a:gd name="T81" fmla="*/ 420 h 599"/>
                <a:gd name="T82" fmla="*/ 398 w 759"/>
                <a:gd name="T83" fmla="*/ 440 h 599"/>
                <a:gd name="T84" fmla="*/ 335 w 759"/>
                <a:gd name="T85" fmla="*/ 422 h 599"/>
                <a:gd name="T86" fmla="*/ 316 w 759"/>
                <a:gd name="T87" fmla="*/ 410 h 599"/>
                <a:gd name="T88" fmla="*/ 292 w 759"/>
                <a:gd name="T89" fmla="*/ 436 h 599"/>
                <a:gd name="T90" fmla="*/ 243 w 759"/>
                <a:gd name="T91" fmla="*/ 462 h 599"/>
                <a:gd name="T92" fmla="*/ 171 w 759"/>
                <a:gd name="T93" fmla="*/ 468 h 599"/>
                <a:gd name="T94" fmla="*/ 63 w 759"/>
                <a:gd name="T95" fmla="*/ 459 h 599"/>
                <a:gd name="T96" fmla="*/ 12 w 759"/>
                <a:gd name="T97" fmla="*/ 410 h 599"/>
                <a:gd name="T98" fmla="*/ 1 w 759"/>
                <a:gd name="T99" fmla="*/ 341 h 599"/>
                <a:gd name="T100" fmla="*/ 9 w 759"/>
                <a:gd name="T101" fmla="*/ 275 h 599"/>
                <a:gd name="T102" fmla="*/ 53 w 759"/>
                <a:gd name="T103" fmla="*/ 251 h 599"/>
                <a:gd name="T104" fmla="*/ 159 w 759"/>
                <a:gd name="T105" fmla="*/ 241 h 599"/>
                <a:gd name="T106" fmla="*/ 308 w 759"/>
                <a:gd name="T107" fmla="*/ 245 h 599"/>
                <a:gd name="T108" fmla="*/ 355 w 759"/>
                <a:gd name="T109" fmla="*/ 229 h 599"/>
                <a:gd name="T110" fmla="*/ 452 w 759"/>
                <a:gd name="T111" fmla="*/ 227 h 599"/>
                <a:gd name="T112" fmla="*/ 472 w 759"/>
                <a:gd name="T113" fmla="*/ 236 h 599"/>
                <a:gd name="T114" fmla="*/ 476 w 759"/>
                <a:gd name="T115" fmla="*/ 218 h 599"/>
                <a:gd name="T116" fmla="*/ 466 w 759"/>
                <a:gd name="T117" fmla="*/ 98 h 599"/>
                <a:gd name="T118" fmla="*/ 483 w 759"/>
                <a:gd name="T119" fmla="*/ 5 h 599"/>
                <a:gd name="T120" fmla="*/ 521 w 759"/>
                <a:gd name="T121" fmla="*/ 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599">
                  <a:moveTo>
                    <a:pt x="538" y="25"/>
                  </a:moveTo>
                  <a:lnTo>
                    <a:pt x="538" y="25"/>
                  </a:lnTo>
                  <a:lnTo>
                    <a:pt x="538" y="27"/>
                  </a:lnTo>
                  <a:lnTo>
                    <a:pt x="538" y="27"/>
                  </a:lnTo>
                  <a:lnTo>
                    <a:pt x="538" y="28"/>
                  </a:lnTo>
                  <a:lnTo>
                    <a:pt x="538" y="28"/>
                  </a:lnTo>
                  <a:lnTo>
                    <a:pt x="538" y="29"/>
                  </a:lnTo>
                  <a:lnTo>
                    <a:pt x="539" y="29"/>
                  </a:lnTo>
                  <a:lnTo>
                    <a:pt x="539" y="29"/>
                  </a:lnTo>
                  <a:lnTo>
                    <a:pt x="542" y="28"/>
                  </a:lnTo>
                  <a:lnTo>
                    <a:pt x="545" y="25"/>
                  </a:lnTo>
                  <a:lnTo>
                    <a:pt x="549" y="23"/>
                  </a:lnTo>
                  <a:lnTo>
                    <a:pt x="551" y="20"/>
                  </a:lnTo>
                  <a:lnTo>
                    <a:pt x="553" y="17"/>
                  </a:lnTo>
                  <a:lnTo>
                    <a:pt x="556" y="14"/>
                  </a:lnTo>
                  <a:lnTo>
                    <a:pt x="559" y="11"/>
                  </a:lnTo>
                  <a:lnTo>
                    <a:pt x="562" y="9"/>
                  </a:lnTo>
                  <a:lnTo>
                    <a:pt x="568" y="9"/>
                  </a:lnTo>
                  <a:lnTo>
                    <a:pt x="565" y="11"/>
                  </a:lnTo>
                  <a:lnTo>
                    <a:pt x="563" y="15"/>
                  </a:lnTo>
                  <a:lnTo>
                    <a:pt x="561" y="18"/>
                  </a:lnTo>
                  <a:lnTo>
                    <a:pt x="560" y="20"/>
                  </a:lnTo>
                  <a:lnTo>
                    <a:pt x="558" y="24"/>
                  </a:lnTo>
                  <a:lnTo>
                    <a:pt x="555" y="27"/>
                  </a:lnTo>
                  <a:lnTo>
                    <a:pt x="553" y="29"/>
                  </a:lnTo>
                  <a:lnTo>
                    <a:pt x="551" y="31"/>
                  </a:lnTo>
                  <a:lnTo>
                    <a:pt x="554" y="33"/>
                  </a:lnTo>
                  <a:lnTo>
                    <a:pt x="559" y="33"/>
                  </a:lnTo>
                  <a:lnTo>
                    <a:pt x="563" y="31"/>
                  </a:lnTo>
                  <a:lnTo>
                    <a:pt x="566" y="30"/>
                  </a:lnTo>
                  <a:lnTo>
                    <a:pt x="570" y="28"/>
                  </a:lnTo>
                  <a:lnTo>
                    <a:pt x="574" y="27"/>
                  </a:lnTo>
                  <a:lnTo>
                    <a:pt x="578" y="26"/>
                  </a:lnTo>
                  <a:lnTo>
                    <a:pt x="581" y="26"/>
                  </a:lnTo>
                  <a:lnTo>
                    <a:pt x="580" y="28"/>
                  </a:lnTo>
                  <a:lnTo>
                    <a:pt x="578" y="30"/>
                  </a:lnTo>
                  <a:lnTo>
                    <a:pt x="575" y="33"/>
                  </a:lnTo>
                  <a:lnTo>
                    <a:pt x="573" y="34"/>
                  </a:lnTo>
                  <a:lnTo>
                    <a:pt x="568" y="36"/>
                  </a:lnTo>
                  <a:lnTo>
                    <a:pt x="563" y="38"/>
                  </a:lnTo>
                  <a:lnTo>
                    <a:pt x="558" y="39"/>
                  </a:lnTo>
                  <a:lnTo>
                    <a:pt x="552" y="41"/>
                  </a:lnTo>
                  <a:lnTo>
                    <a:pt x="546" y="43"/>
                  </a:lnTo>
                  <a:lnTo>
                    <a:pt x="542" y="45"/>
                  </a:lnTo>
                  <a:lnTo>
                    <a:pt x="543" y="54"/>
                  </a:lnTo>
                  <a:lnTo>
                    <a:pt x="545" y="61"/>
                  </a:lnTo>
                  <a:lnTo>
                    <a:pt x="548" y="69"/>
                  </a:lnTo>
                  <a:lnTo>
                    <a:pt x="550" y="78"/>
                  </a:lnTo>
                  <a:lnTo>
                    <a:pt x="552" y="87"/>
                  </a:lnTo>
                  <a:lnTo>
                    <a:pt x="553" y="95"/>
                  </a:lnTo>
                  <a:lnTo>
                    <a:pt x="554" y="103"/>
                  </a:lnTo>
                  <a:lnTo>
                    <a:pt x="555" y="110"/>
                  </a:lnTo>
                  <a:lnTo>
                    <a:pt x="556" y="113"/>
                  </a:lnTo>
                  <a:lnTo>
                    <a:pt x="558" y="114"/>
                  </a:lnTo>
                  <a:lnTo>
                    <a:pt x="559" y="117"/>
                  </a:lnTo>
                  <a:lnTo>
                    <a:pt x="559" y="119"/>
                  </a:lnTo>
                  <a:lnTo>
                    <a:pt x="559" y="121"/>
                  </a:lnTo>
                  <a:lnTo>
                    <a:pt x="559" y="125"/>
                  </a:lnTo>
                  <a:lnTo>
                    <a:pt x="559" y="127"/>
                  </a:lnTo>
                  <a:lnTo>
                    <a:pt x="560" y="128"/>
                  </a:lnTo>
                  <a:lnTo>
                    <a:pt x="562" y="141"/>
                  </a:lnTo>
                  <a:lnTo>
                    <a:pt x="564" y="155"/>
                  </a:lnTo>
                  <a:lnTo>
                    <a:pt x="565" y="168"/>
                  </a:lnTo>
                  <a:lnTo>
                    <a:pt x="566" y="181"/>
                  </a:lnTo>
                  <a:lnTo>
                    <a:pt x="568" y="195"/>
                  </a:lnTo>
                  <a:lnTo>
                    <a:pt x="568" y="208"/>
                  </a:lnTo>
                  <a:lnTo>
                    <a:pt x="569" y="220"/>
                  </a:lnTo>
                  <a:lnTo>
                    <a:pt x="570" y="234"/>
                  </a:lnTo>
                  <a:lnTo>
                    <a:pt x="566" y="234"/>
                  </a:lnTo>
                  <a:lnTo>
                    <a:pt x="563" y="234"/>
                  </a:lnTo>
                  <a:lnTo>
                    <a:pt x="560" y="234"/>
                  </a:lnTo>
                  <a:lnTo>
                    <a:pt x="556" y="231"/>
                  </a:lnTo>
                  <a:lnTo>
                    <a:pt x="554" y="230"/>
                  </a:lnTo>
                  <a:lnTo>
                    <a:pt x="552" y="229"/>
                  </a:lnTo>
                  <a:lnTo>
                    <a:pt x="549" y="228"/>
                  </a:lnTo>
                  <a:lnTo>
                    <a:pt x="545" y="229"/>
                  </a:lnTo>
                  <a:lnTo>
                    <a:pt x="539" y="228"/>
                  </a:lnTo>
                  <a:lnTo>
                    <a:pt x="531" y="229"/>
                  </a:lnTo>
                  <a:lnTo>
                    <a:pt x="523" y="229"/>
                  </a:lnTo>
                  <a:lnTo>
                    <a:pt x="516" y="230"/>
                  </a:lnTo>
                  <a:lnTo>
                    <a:pt x="509" y="231"/>
                  </a:lnTo>
                  <a:lnTo>
                    <a:pt x="501" y="234"/>
                  </a:lnTo>
                  <a:lnTo>
                    <a:pt x="494" y="236"/>
                  </a:lnTo>
                  <a:lnTo>
                    <a:pt x="488" y="239"/>
                  </a:lnTo>
                  <a:lnTo>
                    <a:pt x="492" y="241"/>
                  </a:lnTo>
                  <a:lnTo>
                    <a:pt x="505" y="244"/>
                  </a:lnTo>
                  <a:lnTo>
                    <a:pt x="518" y="246"/>
                  </a:lnTo>
                  <a:lnTo>
                    <a:pt x="530" y="247"/>
                  </a:lnTo>
                  <a:lnTo>
                    <a:pt x="543" y="246"/>
                  </a:lnTo>
                  <a:lnTo>
                    <a:pt x="555" y="246"/>
                  </a:lnTo>
                  <a:lnTo>
                    <a:pt x="568" y="244"/>
                  </a:lnTo>
                  <a:lnTo>
                    <a:pt x="580" y="242"/>
                  </a:lnTo>
                  <a:lnTo>
                    <a:pt x="593" y="240"/>
                  </a:lnTo>
                  <a:lnTo>
                    <a:pt x="619" y="236"/>
                  </a:lnTo>
                  <a:lnTo>
                    <a:pt x="643" y="232"/>
                  </a:lnTo>
                  <a:lnTo>
                    <a:pt x="656" y="231"/>
                  </a:lnTo>
                  <a:lnTo>
                    <a:pt x="669" y="230"/>
                  </a:lnTo>
                  <a:lnTo>
                    <a:pt x="681" y="230"/>
                  </a:lnTo>
                  <a:lnTo>
                    <a:pt x="694" y="230"/>
                  </a:lnTo>
                  <a:lnTo>
                    <a:pt x="701" y="230"/>
                  </a:lnTo>
                  <a:lnTo>
                    <a:pt x="706" y="230"/>
                  </a:lnTo>
                  <a:lnTo>
                    <a:pt x="713" y="230"/>
                  </a:lnTo>
                  <a:lnTo>
                    <a:pt x="720" y="231"/>
                  </a:lnTo>
                  <a:lnTo>
                    <a:pt x="725" y="231"/>
                  </a:lnTo>
                  <a:lnTo>
                    <a:pt x="732" y="232"/>
                  </a:lnTo>
                  <a:lnTo>
                    <a:pt x="738" y="234"/>
                  </a:lnTo>
                  <a:lnTo>
                    <a:pt x="744" y="236"/>
                  </a:lnTo>
                  <a:lnTo>
                    <a:pt x="744" y="238"/>
                  </a:lnTo>
                  <a:lnTo>
                    <a:pt x="745" y="240"/>
                  </a:lnTo>
                  <a:lnTo>
                    <a:pt x="748" y="241"/>
                  </a:lnTo>
                  <a:lnTo>
                    <a:pt x="750" y="242"/>
                  </a:lnTo>
                  <a:lnTo>
                    <a:pt x="751" y="244"/>
                  </a:lnTo>
                  <a:lnTo>
                    <a:pt x="753" y="245"/>
                  </a:lnTo>
                  <a:lnTo>
                    <a:pt x="755" y="247"/>
                  </a:lnTo>
                  <a:lnTo>
                    <a:pt x="755" y="249"/>
                  </a:lnTo>
                  <a:lnTo>
                    <a:pt x="758" y="256"/>
                  </a:lnTo>
                  <a:lnTo>
                    <a:pt x="758" y="264"/>
                  </a:lnTo>
                  <a:lnTo>
                    <a:pt x="759" y="271"/>
                  </a:lnTo>
                  <a:lnTo>
                    <a:pt x="759" y="280"/>
                  </a:lnTo>
                  <a:lnTo>
                    <a:pt x="758" y="288"/>
                  </a:lnTo>
                  <a:lnTo>
                    <a:pt x="758" y="296"/>
                  </a:lnTo>
                  <a:lnTo>
                    <a:pt x="756" y="304"/>
                  </a:lnTo>
                  <a:lnTo>
                    <a:pt x="755" y="311"/>
                  </a:lnTo>
                  <a:lnTo>
                    <a:pt x="754" y="315"/>
                  </a:lnTo>
                  <a:lnTo>
                    <a:pt x="753" y="318"/>
                  </a:lnTo>
                  <a:lnTo>
                    <a:pt x="753" y="320"/>
                  </a:lnTo>
                  <a:lnTo>
                    <a:pt x="753" y="323"/>
                  </a:lnTo>
                  <a:lnTo>
                    <a:pt x="753" y="328"/>
                  </a:lnTo>
                  <a:lnTo>
                    <a:pt x="752" y="331"/>
                  </a:lnTo>
                  <a:lnTo>
                    <a:pt x="751" y="333"/>
                  </a:lnTo>
                  <a:lnTo>
                    <a:pt x="749" y="337"/>
                  </a:lnTo>
                  <a:lnTo>
                    <a:pt x="746" y="343"/>
                  </a:lnTo>
                  <a:lnTo>
                    <a:pt x="744" y="351"/>
                  </a:lnTo>
                  <a:lnTo>
                    <a:pt x="742" y="358"/>
                  </a:lnTo>
                  <a:lnTo>
                    <a:pt x="740" y="366"/>
                  </a:lnTo>
                  <a:lnTo>
                    <a:pt x="736" y="372"/>
                  </a:lnTo>
                  <a:lnTo>
                    <a:pt x="734" y="379"/>
                  </a:lnTo>
                  <a:lnTo>
                    <a:pt x="732" y="386"/>
                  </a:lnTo>
                  <a:lnTo>
                    <a:pt x="729" y="392"/>
                  </a:lnTo>
                  <a:lnTo>
                    <a:pt x="726" y="399"/>
                  </a:lnTo>
                  <a:lnTo>
                    <a:pt x="723" y="406"/>
                  </a:lnTo>
                  <a:lnTo>
                    <a:pt x="719" y="411"/>
                  </a:lnTo>
                  <a:lnTo>
                    <a:pt x="714" y="416"/>
                  </a:lnTo>
                  <a:lnTo>
                    <a:pt x="710" y="421"/>
                  </a:lnTo>
                  <a:lnTo>
                    <a:pt x="704" y="426"/>
                  </a:lnTo>
                  <a:lnTo>
                    <a:pt x="699" y="429"/>
                  </a:lnTo>
                  <a:lnTo>
                    <a:pt x="692" y="432"/>
                  </a:lnTo>
                  <a:lnTo>
                    <a:pt x="686" y="436"/>
                  </a:lnTo>
                  <a:lnTo>
                    <a:pt x="679" y="438"/>
                  </a:lnTo>
                  <a:lnTo>
                    <a:pt x="672" y="440"/>
                  </a:lnTo>
                  <a:lnTo>
                    <a:pt x="665" y="442"/>
                  </a:lnTo>
                  <a:lnTo>
                    <a:pt x="651" y="445"/>
                  </a:lnTo>
                  <a:lnTo>
                    <a:pt x="636" y="447"/>
                  </a:lnTo>
                  <a:lnTo>
                    <a:pt x="633" y="447"/>
                  </a:lnTo>
                  <a:lnTo>
                    <a:pt x="631" y="447"/>
                  </a:lnTo>
                  <a:lnTo>
                    <a:pt x="626" y="448"/>
                  </a:lnTo>
                  <a:lnTo>
                    <a:pt x="624" y="448"/>
                  </a:lnTo>
                  <a:lnTo>
                    <a:pt x="621" y="448"/>
                  </a:lnTo>
                  <a:lnTo>
                    <a:pt x="618" y="449"/>
                  </a:lnTo>
                  <a:lnTo>
                    <a:pt x="613" y="449"/>
                  </a:lnTo>
                  <a:lnTo>
                    <a:pt x="610" y="449"/>
                  </a:lnTo>
                  <a:lnTo>
                    <a:pt x="612" y="452"/>
                  </a:lnTo>
                  <a:lnTo>
                    <a:pt x="614" y="455"/>
                  </a:lnTo>
                  <a:lnTo>
                    <a:pt x="616" y="456"/>
                  </a:lnTo>
                  <a:lnTo>
                    <a:pt x="619" y="457"/>
                  </a:lnTo>
                  <a:lnTo>
                    <a:pt x="622" y="458"/>
                  </a:lnTo>
                  <a:lnTo>
                    <a:pt x="624" y="460"/>
                  </a:lnTo>
                  <a:lnTo>
                    <a:pt x="625" y="461"/>
                  </a:lnTo>
                  <a:lnTo>
                    <a:pt x="629" y="465"/>
                  </a:lnTo>
                  <a:lnTo>
                    <a:pt x="624" y="475"/>
                  </a:lnTo>
                  <a:lnTo>
                    <a:pt x="621" y="472"/>
                  </a:lnTo>
                  <a:lnTo>
                    <a:pt x="619" y="471"/>
                  </a:lnTo>
                  <a:lnTo>
                    <a:pt x="616" y="470"/>
                  </a:lnTo>
                  <a:lnTo>
                    <a:pt x="614" y="469"/>
                  </a:lnTo>
                  <a:lnTo>
                    <a:pt x="611" y="468"/>
                  </a:lnTo>
                  <a:lnTo>
                    <a:pt x="609" y="468"/>
                  </a:lnTo>
                  <a:lnTo>
                    <a:pt x="606" y="468"/>
                  </a:lnTo>
                  <a:lnTo>
                    <a:pt x="603" y="469"/>
                  </a:lnTo>
                  <a:lnTo>
                    <a:pt x="603" y="470"/>
                  </a:lnTo>
                  <a:lnTo>
                    <a:pt x="602" y="471"/>
                  </a:lnTo>
                  <a:lnTo>
                    <a:pt x="601" y="471"/>
                  </a:lnTo>
                  <a:lnTo>
                    <a:pt x="600" y="472"/>
                  </a:lnTo>
                  <a:lnTo>
                    <a:pt x="599" y="472"/>
                  </a:lnTo>
                  <a:lnTo>
                    <a:pt x="598" y="472"/>
                  </a:lnTo>
                  <a:lnTo>
                    <a:pt x="595" y="473"/>
                  </a:lnTo>
                  <a:lnTo>
                    <a:pt x="594" y="475"/>
                  </a:lnTo>
                  <a:lnTo>
                    <a:pt x="592" y="478"/>
                  </a:lnTo>
                  <a:lnTo>
                    <a:pt x="589" y="480"/>
                  </a:lnTo>
                  <a:lnTo>
                    <a:pt x="586" y="482"/>
                  </a:lnTo>
                  <a:lnTo>
                    <a:pt x="583" y="484"/>
                  </a:lnTo>
                  <a:lnTo>
                    <a:pt x="576" y="489"/>
                  </a:lnTo>
                  <a:lnTo>
                    <a:pt x="570" y="492"/>
                  </a:lnTo>
                  <a:lnTo>
                    <a:pt x="564" y="496"/>
                  </a:lnTo>
                  <a:lnTo>
                    <a:pt x="559" y="500"/>
                  </a:lnTo>
                  <a:lnTo>
                    <a:pt x="556" y="503"/>
                  </a:lnTo>
                  <a:lnTo>
                    <a:pt x="554" y="506"/>
                  </a:lnTo>
                  <a:lnTo>
                    <a:pt x="552" y="509"/>
                  </a:lnTo>
                  <a:lnTo>
                    <a:pt x="551" y="513"/>
                  </a:lnTo>
                  <a:lnTo>
                    <a:pt x="544" y="522"/>
                  </a:lnTo>
                  <a:lnTo>
                    <a:pt x="538" y="531"/>
                  </a:lnTo>
                  <a:lnTo>
                    <a:pt x="530" y="539"/>
                  </a:lnTo>
                  <a:lnTo>
                    <a:pt x="521" y="548"/>
                  </a:lnTo>
                  <a:lnTo>
                    <a:pt x="512" y="556"/>
                  </a:lnTo>
                  <a:lnTo>
                    <a:pt x="503" y="561"/>
                  </a:lnTo>
                  <a:lnTo>
                    <a:pt x="493" y="568"/>
                  </a:lnTo>
                  <a:lnTo>
                    <a:pt x="483" y="572"/>
                  </a:lnTo>
                  <a:lnTo>
                    <a:pt x="471" y="574"/>
                  </a:lnTo>
                  <a:lnTo>
                    <a:pt x="458" y="578"/>
                  </a:lnTo>
                  <a:lnTo>
                    <a:pt x="443" y="580"/>
                  </a:lnTo>
                  <a:lnTo>
                    <a:pt x="430" y="582"/>
                  </a:lnTo>
                  <a:lnTo>
                    <a:pt x="416" y="583"/>
                  </a:lnTo>
                  <a:lnTo>
                    <a:pt x="403" y="584"/>
                  </a:lnTo>
                  <a:lnTo>
                    <a:pt x="390" y="584"/>
                  </a:lnTo>
                  <a:lnTo>
                    <a:pt x="376" y="583"/>
                  </a:lnTo>
                  <a:lnTo>
                    <a:pt x="372" y="583"/>
                  </a:lnTo>
                  <a:lnTo>
                    <a:pt x="368" y="583"/>
                  </a:lnTo>
                  <a:lnTo>
                    <a:pt x="363" y="583"/>
                  </a:lnTo>
                  <a:lnTo>
                    <a:pt x="359" y="582"/>
                  </a:lnTo>
                  <a:lnTo>
                    <a:pt x="355" y="582"/>
                  </a:lnTo>
                  <a:lnTo>
                    <a:pt x="350" y="582"/>
                  </a:lnTo>
                  <a:lnTo>
                    <a:pt x="346" y="581"/>
                  </a:lnTo>
                  <a:lnTo>
                    <a:pt x="341" y="580"/>
                  </a:lnTo>
                  <a:lnTo>
                    <a:pt x="341" y="581"/>
                  </a:lnTo>
                  <a:lnTo>
                    <a:pt x="340" y="581"/>
                  </a:lnTo>
                  <a:lnTo>
                    <a:pt x="340" y="582"/>
                  </a:lnTo>
                  <a:lnTo>
                    <a:pt x="340" y="582"/>
                  </a:lnTo>
                  <a:lnTo>
                    <a:pt x="340" y="583"/>
                  </a:lnTo>
                  <a:lnTo>
                    <a:pt x="340" y="583"/>
                  </a:lnTo>
                  <a:lnTo>
                    <a:pt x="340" y="584"/>
                  </a:lnTo>
                  <a:lnTo>
                    <a:pt x="340" y="584"/>
                  </a:lnTo>
                  <a:lnTo>
                    <a:pt x="341" y="586"/>
                  </a:lnTo>
                  <a:lnTo>
                    <a:pt x="342" y="586"/>
                  </a:lnTo>
                  <a:lnTo>
                    <a:pt x="342" y="587"/>
                  </a:lnTo>
                  <a:lnTo>
                    <a:pt x="343" y="587"/>
                  </a:lnTo>
                  <a:lnTo>
                    <a:pt x="343" y="588"/>
                  </a:lnTo>
                  <a:lnTo>
                    <a:pt x="344" y="589"/>
                  </a:lnTo>
                  <a:lnTo>
                    <a:pt x="344" y="590"/>
                  </a:lnTo>
                  <a:lnTo>
                    <a:pt x="344" y="591"/>
                  </a:lnTo>
                  <a:lnTo>
                    <a:pt x="344" y="592"/>
                  </a:lnTo>
                  <a:lnTo>
                    <a:pt x="344" y="593"/>
                  </a:lnTo>
                  <a:lnTo>
                    <a:pt x="344" y="594"/>
                  </a:lnTo>
                  <a:lnTo>
                    <a:pt x="343" y="596"/>
                  </a:lnTo>
                  <a:lnTo>
                    <a:pt x="342" y="597"/>
                  </a:lnTo>
                  <a:lnTo>
                    <a:pt x="342" y="598"/>
                  </a:lnTo>
                  <a:lnTo>
                    <a:pt x="341" y="598"/>
                  </a:lnTo>
                  <a:lnTo>
                    <a:pt x="340" y="599"/>
                  </a:lnTo>
                  <a:lnTo>
                    <a:pt x="336" y="597"/>
                  </a:lnTo>
                  <a:lnTo>
                    <a:pt x="333" y="594"/>
                  </a:lnTo>
                  <a:lnTo>
                    <a:pt x="330" y="592"/>
                  </a:lnTo>
                  <a:lnTo>
                    <a:pt x="326" y="590"/>
                  </a:lnTo>
                  <a:lnTo>
                    <a:pt x="323" y="587"/>
                  </a:lnTo>
                  <a:lnTo>
                    <a:pt x="321" y="583"/>
                  </a:lnTo>
                  <a:lnTo>
                    <a:pt x="319" y="580"/>
                  </a:lnTo>
                  <a:lnTo>
                    <a:pt x="318" y="576"/>
                  </a:lnTo>
                  <a:lnTo>
                    <a:pt x="310" y="568"/>
                  </a:lnTo>
                  <a:lnTo>
                    <a:pt x="300" y="560"/>
                  </a:lnTo>
                  <a:lnTo>
                    <a:pt x="291" y="551"/>
                  </a:lnTo>
                  <a:lnTo>
                    <a:pt x="281" y="544"/>
                  </a:lnTo>
                  <a:lnTo>
                    <a:pt x="270" y="537"/>
                  </a:lnTo>
                  <a:lnTo>
                    <a:pt x="259" y="530"/>
                  </a:lnTo>
                  <a:lnTo>
                    <a:pt x="249" y="524"/>
                  </a:lnTo>
                  <a:lnTo>
                    <a:pt x="238" y="519"/>
                  </a:lnTo>
                  <a:lnTo>
                    <a:pt x="232" y="519"/>
                  </a:lnTo>
                  <a:lnTo>
                    <a:pt x="228" y="518"/>
                  </a:lnTo>
                  <a:lnTo>
                    <a:pt x="223" y="517"/>
                  </a:lnTo>
                  <a:lnTo>
                    <a:pt x="219" y="516"/>
                  </a:lnTo>
                  <a:lnTo>
                    <a:pt x="214" y="514"/>
                  </a:lnTo>
                  <a:lnTo>
                    <a:pt x="210" y="513"/>
                  </a:lnTo>
                  <a:lnTo>
                    <a:pt x="204" y="512"/>
                  </a:lnTo>
                  <a:lnTo>
                    <a:pt x="200" y="511"/>
                  </a:lnTo>
                  <a:lnTo>
                    <a:pt x="199" y="512"/>
                  </a:lnTo>
                  <a:lnTo>
                    <a:pt x="199" y="513"/>
                  </a:lnTo>
                  <a:lnTo>
                    <a:pt x="199" y="516"/>
                  </a:lnTo>
                  <a:lnTo>
                    <a:pt x="199" y="517"/>
                  </a:lnTo>
                  <a:lnTo>
                    <a:pt x="199" y="518"/>
                  </a:lnTo>
                  <a:lnTo>
                    <a:pt x="199" y="519"/>
                  </a:lnTo>
                  <a:lnTo>
                    <a:pt x="199" y="521"/>
                  </a:lnTo>
                  <a:lnTo>
                    <a:pt x="198" y="523"/>
                  </a:lnTo>
                  <a:lnTo>
                    <a:pt x="196" y="522"/>
                  </a:lnTo>
                  <a:lnTo>
                    <a:pt x="194" y="522"/>
                  </a:lnTo>
                  <a:lnTo>
                    <a:pt x="193" y="522"/>
                  </a:lnTo>
                  <a:lnTo>
                    <a:pt x="191" y="522"/>
                  </a:lnTo>
                  <a:lnTo>
                    <a:pt x="190" y="522"/>
                  </a:lnTo>
                  <a:lnTo>
                    <a:pt x="189" y="522"/>
                  </a:lnTo>
                  <a:lnTo>
                    <a:pt x="188" y="521"/>
                  </a:lnTo>
                  <a:lnTo>
                    <a:pt x="188" y="519"/>
                  </a:lnTo>
                  <a:lnTo>
                    <a:pt x="188" y="516"/>
                  </a:lnTo>
                  <a:lnTo>
                    <a:pt x="189" y="513"/>
                  </a:lnTo>
                  <a:lnTo>
                    <a:pt x="190" y="511"/>
                  </a:lnTo>
                  <a:lnTo>
                    <a:pt x="190" y="509"/>
                  </a:lnTo>
                  <a:lnTo>
                    <a:pt x="191" y="507"/>
                  </a:lnTo>
                  <a:lnTo>
                    <a:pt x="191" y="504"/>
                  </a:lnTo>
                  <a:lnTo>
                    <a:pt x="191" y="502"/>
                  </a:lnTo>
                  <a:lnTo>
                    <a:pt x="191" y="499"/>
                  </a:lnTo>
                  <a:lnTo>
                    <a:pt x="193" y="496"/>
                  </a:lnTo>
                  <a:lnTo>
                    <a:pt x="196" y="491"/>
                  </a:lnTo>
                  <a:lnTo>
                    <a:pt x="198" y="488"/>
                  </a:lnTo>
                  <a:lnTo>
                    <a:pt x="199" y="482"/>
                  </a:lnTo>
                  <a:lnTo>
                    <a:pt x="200" y="479"/>
                  </a:lnTo>
                  <a:lnTo>
                    <a:pt x="202" y="476"/>
                  </a:lnTo>
                  <a:lnTo>
                    <a:pt x="203" y="475"/>
                  </a:lnTo>
                  <a:lnTo>
                    <a:pt x="205" y="473"/>
                  </a:lnTo>
                  <a:lnTo>
                    <a:pt x="208" y="472"/>
                  </a:lnTo>
                  <a:lnTo>
                    <a:pt x="210" y="472"/>
                  </a:lnTo>
                  <a:lnTo>
                    <a:pt x="211" y="475"/>
                  </a:lnTo>
                  <a:lnTo>
                    <a:pt x="212" y="476"/>
                  </a:lnTo>
                  <a:lnTo>
                    <a:pt x="212" y="477"/>
                  </a:lnTo>
                  <a:lnTo>
                    <a:pt x="212" y="479"/>
                  </a:lnTo>
                  <a:lnTo>
                    <a:pt x="211" y="480"/>
                  </a:lnTo>
                  <a:lnTo>
                    <a:pt x="211" y="482"/>
                  </a:lnTo>
                  <a:lnTo>
                    <a:pt x="210" y="483"/>
                  </a:lnTo>
                  <a:lnTo>
                    <a:pt x="210" y="484"/>
                  </a:lnTo>
                  <a:lnTo>
                    <a:pt x="209" y="486"/>
                  </a:lnTo>
                  <a:lnTo>
                    <a:pt x="209" y="487"/>
                  </a:lnTo>
                  <a:lnTo>
                    <a:pt x="208" y="487"/>
                  </a:lnTo>
                  <a:lnTo>
                    <a:pt x="208" y="488"/>
                  </a:lnTo>
                  <a:lnTo>
                    <a:pt x="208" y="489"/>
                  </a:lnTo>
                  <a:lnTo>
                    <a:pt x="206" y="490"/>
                  </a:lnTo>
                  <a:lnTo>
                    <a:pt x="206" y="490"/>
                  </a:lnTo>
                  <a:lnTo>
                    <a:pt x="205" y="491"/>
                  </a:lnTo>
                  <a:lnTo>
                    <a:pt x="210" y="493"/>
                  </a:lnTo>
                  <a:lnTo>
                    <a:pt x="214" y="494"/>
                  </a:lnTo>
                  <a:lnTo>
                    <a:pt x="220" y="496"/>
                  </a:lnTo>
                  <a:lnTo>
                    <a:pt x="224" y="496"/>
                  </a:lnTo>
                  <a:lnTo>
                    <a:pt x="229" y="497"/>
                  </a:lnTo>
                  <a:lnTo>
                    <a:pt x="234" y="498"/>
                  </a:lnTo>
                  <a:lnTo>
                    <a:pt x="238" y="499"/>
                  </a:lnTo>
                  <a:lnTo>
                    <a:pt x="243" y="501"/>
                  </a:lnTo>
                  <a:lnTo>
                    <a:pt x="250" y="503"/>
                  </a:lnTo>
                  <a:lnTo>
                    <a:pt x="256" y="504"/>
                  </a:lnTo>
                  <a:lnTo>
                    <a:pt x="264" y="507"/>
                  </a:lnTo>
                  <a:lnTo>
                    <a:pt x="271" y="508"/>
                  </a:lnTo>
                  <a:lnTo>
                    <a:pt x="279" y="509"/>
                  </a:lnTo>
                  <a:lnTo>
                    <a:pt x="285" y="510"/>
                  </a:lnTo>
                  <a:lnTo>
                    <a:pt x="293" y="510"/>
                  </a:lnTo>
                  <a:lnTo>
                    <a:pt x="301" y="511"/>
                  </a:lnTo>
                  <a:lnTo>
                    <a:pt x="308" y="511"/>
                  </a:lnTo>
                  <a:lnTo>
                    <a:pt x="314" y="511"/>
                  </a:lnTo>
                  <a:lnTo>
                    <a:pt x="320" y="511"/>
                  </a:lnTo>
                  <a:lnTo>
                    <a:pt x="325" y="511"/>
                  </a:lnTo>
                  <a:lnTo>
                    <a:pt x="331" y="510"/>
                  </a:lnTo>
                  <a:lnTo>
                    <a:pt x="338" y="510"/>
                  </a:lnTo>
                  <a:lnTo>
                    <a:pt x="343" y="510"/>
                  </a:lnTo>
                  <a:lnTo>
                    <a:pt x="350" y="509"/>
                  </a:lnTo>
                  <a:lnTo>
                    <a:pt x="352" y="510"/>
                  </a:lnTo>
                  <a:lnTo>
                    <a:pt x="353" y="511"/>
                  </a:lnTo>
                  <a:lnTo>
                    <a:pt x="356" y="511"/>
                  </a:lnTo>
                  <a:lnTo>
                    <a:pt x="359" y="510"/>
                  </a:lnTo>
                  <a:lnTo>
                    <a:pt x="361" y="509"/>
                  </a:lnTo>
                  <a:lnTo>
                    <a:pt x="364" y="509"/>
                  </a:lnTo>
                  <a:lnTo>
                    <a:pt x="366" y="508"/>
                  </a:lnTo>
                  <a:lnTo>
                    <a:pt x="370" y="508"/>
                  </a:lnTo>
                  <a:lnTo>
                    <a:pt x="376" y="508"/>
                  </a:lnTo>
                  <a:lnTo>
                    <a:pt x="384" y="508"/>
                  </a:lnTo>
                  <a:lnTo>
                    <a:pt x="391" y="508"/>
                  </a:lnTo>
                  <a:lnTo>
                    <a:pt x="398" y="508"/>
                  </a:lnTo>
                  <a:lnTo>
                    <a:pt x="405" y="507"/>
                  </a:lnTo>
                  <a:lnTo>
                    <a:pt x="413" y="507"/>
                  </a:lnTo>
                  <a:lnTo>
                    <a:pt x="420" y="506"/>
                  </a:lnTo>
                  <a:lnTo>
                    <a:pt x="426" y="503"/>
                  </a:lnTo>
                  <a:lnTo>
                    <a:pt x="433" y="504"/>
                  </a:lnTo>
                  <a:lnTo>
                    <a:pt x="441" y="503"/>
                  </a:lnTo>
                  <a:lnTo>
                    <a:pt x="448" y="502"/>
                  </a:lnTo>
                  <a:lnTo>
                    <a:pt x="454" y="501"/>
                  </a:lnTo>
                  <a:lnTo>
                    <a:pt x="461" y="500"/>
                  </a:lnTo>
                  <a:lnTo>
                    <a:pt x="468" y="500"/>
                  </a:lnTo>
                  <a:lnTo>
                    <a:pt x="474" y="499"/>
                  </a:lnTo>
                  <a:lnTo>
                    <a:pt x="482" y="499"/>
                  </a:lnTo>
                  <a:lnTo>
                    <a:pt x="498" y="494"/>
                  </a:lnTo>
                  <a:lnTo>
                    <a:pt x="512" y="492"/>
                  </a:lnTo>
                  <a:lnTo>
                    <a:pt x="528" y="489"/>
                  </a:lnTo>
                  <a:lnTo>
                    <a:pt x="542" y="484"/>
                  </a:lnTo>
                  <a:lnTo>
                    <a:pt x="550" y="482"/>
                  </a:lnTo>
                  <a:lnTo>
                    <a:pt x="556" y="480"/>
                  </a:lnTo>
                  <a:lnTo>
                    <a:pt x="564" y="477"/>
                  </a:lnTo>
                  <a:lnTo>
                    <a:pt x="571" y="475"/>
                  </a:lnTo>
                  <a:lnTo>
                    <a:pt x="578" y="470"/>
                  </a:lnTo>
                  <a:lnTo>
                    <a:pt x="584" y="467"/>
                  </a:lnTo>
                  <a:lnTo>
                    <a:pt x="590" y="462"/>
                  </a:lnTo>
                  <a:lnTo>
                    <a:pt x="596" y="458"/>
                  </a:lnTo>
                  <a:lnTo>
                    <a:pt x="596" y="455"/>
                  </a:lnTo>
                  <a:lnTo>
                    <a:pt x="596" y="452"/>
                  </a:lnTo>
                  <a:lnTo>
                    <a:pt x="595" y="450"/>
                  </a:lnTo>
                  <a:lnTo>
                    <a:pt x="593" y="449"/>
                  </a:lnTo>
                  <a:lnTo>
                    <a:pt x="591" y="449"/>
                  </a:lnTo>
                  <a:lnTo>
                    <a:pt x="589" y="448"/>
                  </a:lnTo>
                  <a:lnTo>
                    <a:pt x="586" y="448"/>
                  </a:lnTo>
                  <a:lnTo>
                    <a:pt x="583" y="449"/>
                  </a:lnTo>
                  <a:lnTo>
                    <a:pt x="576" y="449"/>
                  </a:lnTo>
                  <a:lnTo>
                    <a:pt x="570" y="450"/>
                  </a:lnTo>
                  <a:lnTo>
                    <a:pt x="566" y="450"/>
                  </a:lnTo>
                  <a:lnTo>
                    <a:pt x="564" y="449"/>
                  </a:lnTo>
                  <a:lnTo>
                    <a:pt x="561" y="449"/>
                  </a:lnTo>
                  <a:lnTo>
                    <a:pt x="559" y="448"/>
                  </a:lnTo>
                  <a:lnTo>
                    <a:pt x="551" y="448"/>
                  </a:lnTo>
                  <a:lnTo>
                    <a:pt x="542" y="447"/>
                  </a:lnTo>
                  <a:lnTo>
                    <a:pt x="534" y="445"/>
                  </a:lnTo>
                  <a:lnTo>
                    <a:pt x="526" y="442"/>
                  </a:lnTo>
                  <a:lnTo>
                    <a:pt x="520" y="439"/>
                  </a:lnTo>
                  <a:lnTo>
                    <a:pt x="512" y="435"/>
                  </a:lnTo>
                  <a:lnTo>
                    <a:pt x="510" y="432"/>
                  </a:lnTo>
                  <a:lnTo>
                    <a:pt x="506" y="429"/>
                  </a:lnTo>
                  <a:lnTo>
                    <a:pt x="504" y="426"/>
                  </a:lnTo>
                  <a:lnTo>
                    <a:pt x="501" y="422"/>
                  </a:lnTo>
                  <a:lnTo>
                    <a:pt x="496" y="409"/>
                  </a:lnTo>
                  <a:lnTo>
                    <a:pt x="492" y="410"/>
                  </a:lnTo>
                  <a:lnTo>
                    <a:pt x="486" y="412"/>
                  </a:lnTo>
                  <a:lnTo>
                    <a:pt x="482" y="415"/>
                  </a:lnTo>
                  <a:lnTo>
                    <a:pt x="478" y="418"/>
                  </a:lnTo>
                  <a:lnTo>
                    <a:pt x="473" y="420"/>
                  </a:lnTo>
                  <a:lnTo>
                    <a:pt x="470" y="422"/>
                  </a:lnTo>
                  <a:lnTo>
                    <a:pt x="464" y="423"/>
                  </a:lnTo>
                  <a:lnTo>
                    <a:pt x="460" y="425"/>
                  </a:lnTo>
                  <a:lnTo>
                    <a:pt x="451" y="429"/>
                  </a:lnTo>
                  <a:lnTo>
                    <a:pt x="441" y="431"/>
                  </a:lnTo>
                  <a:lnTo>
                    <a:pt x="431" y="435"/>
                  </a:lnTo>
                  <a:lnTo>
                    <a:pt x="422" y="437"/>
                  </a:lnTo>
                  <a:lnTo>
                    <a:pt x="412" y="439"/>
                  </a:lnTo>
                  <a:lnTo>
                    <a:pt x="402" y="440"/>
                  </a:lnTo>
                  <a:lnTo>
                    <a:pt x="398" y="440"/>
                  </a:lnTo>
                  <a:lnTo>
                    <a:pt x="393" y="440"/>
                  </a:lnTo>
                  <a:lnTo>
                    <a:pt x="388" y="440"/>
                  </a:lnTo>
                  <a:lnTo>
                    <a:pt x="383" y="438"/>
                  </a:lnTo>
                  <a:lnTo>
                    <a:pt x="375" y="437"/>
                  </a:lnTo>
                  <a:lnTo>
                    <a:pt x="369" y="436"/>
                  </a:lnTo>
                  <a:lnTo>
                    <a:pt x="362" y="435"/>
                  </a:lnTo>
                  <a:lnTo>
                    <a:pt x="355" y="432"/>
                  </a:lnTo>
                  <a:lnTo>
                    <a:pt x="348" y="429"/>
                  </a:lnTo>
                  <a:lnTo>
                    <a:pt x="341" y="426"/>
                  </a:lnTo>
                  <a:lnTo>
                    <a:pt x="335" y="422"/>
                  </a:lnTo>
                  <a:lnTo>
                    <a:pt x="330" y="417"/>
                  </a:lnTo>
                  <a:lnTo>
                    <a:pt x="328" y="417"/>
                  </a:lnTo>
                  <a:lnTo>
                    <a:pt x="326" y="416"/>
                  </a:lnTo>
                  <a:lnTo>
                    <a:pt x="325" y="416"/>
                  </a:lnTo>
                  <a:lnTo>
                    <a:pt x="324" y="415"/>
                  </a:lnTo>
                  <a:lnTo>
                    <a:pt x="323" y="413"/>
                  </a:lnTo>
                  <a:lnTo>
                    <a:pt x="322" y="412"/>
                  </a:lnTo>
                  <a:lnTo>
                    <a:pt x="321" y="411"/>
                  </a:lnTo>
                  <a:lnTo>
                    <a:pt x="319" y="411"/>
                  </a:lnTo>
                  <a:lnTo>
                    <a:pt x="316" y="410"/>
                  </a:lnTo>
                  <a:lnTo>
                    <a:pt x="315" y="409"/>
                  </a:lnTo>
                  <a:lnTo>
                    <a:pt x="313" y="409"/>
                  </a:lnTo>
                  <a:lnTo>
                    <a:pt x="311" y="408"/>
                  </a:lnTo>
                  <a:lnTo>
                    <a:pt x="309" y="408"/>
                  </a:lnTo>
                  <a:lnTo>
                    <a:pt x="306" y="409"/>
                  </a:lnTo>
                  <a:lnTo>
                    <a:pt x="305" y="410"/>
                  </a:lnTo>
                  <a:lnTo>
                    <a:pt x="305" y="413"/>
                  </a:lnTo>
                  <a:lnTo>
                    <a:pt x="301" y="421"/>
                  </a:lnTo>
                  <a:lnTo>
                    <a:pt x="296" y="428"/>
                  </a:lnTo>
                  <a:lnTo>
                    <a:pt x="292" y="436"/>
                  </a:lnTo>
                  <a:lnTo>
                    <a:pt x="288" y="442"/>
                  </a:lnTo>
                  <a:lnTo>
                    <a:pt x="281" y="448"/>
                  </a:lnTo>
                  <a:lnTo>
                    <a:pt x="274" y="453"/>
                  </a:lnTo>
                  <a:lnTo>
                    <a:pt x="271" y="455"/>
                  </a:lnTo>
                  <a:lnTo>
                    <a:pt x="266" y="457"/>
                  </a:lnTo>
                  <a:lnTo>
                    <a:pt x="262" y="458"/>
                  </a:lnTo>
                  <a:lnTo>
                    <a:pt x="259" y="459"/>
                  </a:lnTo>
                  <a:lnTo>
                    <a:pt x="253" y="460"/>
                  </a:lnTo>
                  <a:lnTo>
                    <a:pt x="248" y="460"/>
                  </a:lnTo>
                  <a:lnTo>
                    <a:pt x="243" y="462"/>
                  </a:lnTo>
                  <a:lnTo>
                    <a:pt x="238" y="463"/>
                  </a:lnTo>
                  <a:lnTo>
                    <a:pt x="233" y="466"/>
                  </a:lnTo>
                  <a:lnTo>
                    <a:pt x="228" y="467"/>
                  </a:lnTo>
                  <a:lnTo>
                    <a:pt x="222" y="467"/>
                  </a:lnTo>
                  <a:lnTo>
                    <a:pt x="216" y="468"/>
                  </a:lnTo>
                  <a:lnTo>
                    <a:pt x="208" y="467"/>
                  </a:lnTo>
                  <a:lnTo>
                    <a:pt x="199" y="467"/>
                  </a:lnTo>
                  <a:lnTo>
                    <a:pt x="189" y="468"/>
                  </a:lnTo>
                  <a:lnTo>
                    <a:pt x="180" y="468"/>
                  </a:lnTo>
                  <a:lnTo>
                    <a:pt x="171" y="468"/>
                  </a:lnTo>
                  <a:lnTo>
                    <a:pt x="162" y="467"/>
                  </a:lnTo>
                  <a:lnTo>
                    <a:pt x="153" y="466"/>
                  </a:lnTo>
                  <a:lnTo>
                    <a:pt x="143" y="465"/>
                  </a:lnTo>
                  <a:lnTo>
                    <a:pt x="133" y="466"/>
                  </a:lnTo>
                  <a:lnTo>
                    <a:pt x="122" y="466"/>
                  </a:lnTo>
                  <a:lnTo>
                    <a:pt x="110" y="466"/>
                  </a:lnTo>
                  <a:lnTo>
                    <a:pt x="99" y="466"/>
                  </a:lnTo>
                  <a:lnTo>
                    <a:pt x="86" y="465"/>
                  </a:lnTo>
                  <a:lnTo>
                    <a:pt x="74" y="462"/>
                  </a:lnTo>
                  <a:lnTo>
                    <a:pt x="63" y="459"/>
                  </a:lnTo>
                  <a:lnTo>
                    <a:pt x="52" y="457"/>
                  </a:lnTo>
                  <a:lnTo>
                    <a:pt x="45" y="453"/>
                  </a:lnTo>
                  <a:lnTo>
                    <a:pt x="40" y="450"/>
                  </a:lnTo>
                  <a:lnTo>
                    <a:pt x="34" y="446"/>
                  </a:lnTo>
                  <a:lnTo>
                    <a:pt x="30" y="441"/>
                  </a:lnTo>
                  <a:lnTo>
                    <a:pt x="24" y="436"/>
                  </a:lnTo>
                  <a:lnTo>
                    <a:pt x="21" y="430"/>
                  </a:lnTo>
                  <a:lnTo>
                    <a:pt x="18" y="423"/>
                  </a:lnTo>
                  <a:lnTo>
                    <a:pt x="15" y="417"/>
                  </a:lnTo>
                  <a:lnTo>
                    <a:pt x="12" y="410"/>
                  </a:lnTo>
                  <a:lnTo>
                    <a:pt x="11" y="403"/>
                  </a:lnTo>
                  <a:lnTo>
                    <a:pt x="9" y="397"/>
                  </a:lnTo>
                  <a:lnTo>
                    <a:pt x="8" y="390"/>
                  </a:lnTo>
                  <a:lnTo>
                    <a:pt x="6" y="383"/>
                  </a:lnTo>
                  <a:lnTo>
                    <a:pt x="5" y="376"/>
                  </a:lnTo>
                  <a:lnTo>
                    <a:pt x="4" y="369"/>
                  </a:lnTo>
                  <a:lnTo>
                    <a:pt x="3" y="362"/>
                  </a:lnTo>
                  <a:lnTo>
                    <a:pt x="1" y="356"/>
                  </a:lnTo>
                  <a:lnTo>
                    <a:pt x="1" y="349"/>
                  </a:lnTo>
                  <a:lnTo>
                    <a:pt x="1" y="341"/>
                  </a:lnTo>
                  <a:lnTo>
                    <a:pt x="1" y="333"/>
                  </a:lnTo>
                  <a:lnTo>
                    <a:pt x="1" y="327"/>
                  </a:lnTo>
                  <a:lnTo>
                    <a:pt x="1" y="318"/>
                  </a:lnTo>
                  <a:lnTo>
                    <a:pt x="0" y="310"/>
                  </a:lnTo>
                  <a:lnTo>
                    <a:pt x="0" y="302"/>
                  </a:lnTo>
                  <a:lnTo>
                    <a:pt x="1" y="297"/>
                  </a:lnTo>
                  <a:lnTo>
                    <a:pt x="3" y="291"/>
                  </a:lnTo>
                  <a:lnTo>
                    <a:pt x="4" y="286"/>
                  </a:lnTo>
                  <a:lnTo>
                    <a:pt x="6" y="280"/>
                  </a:lnTo>
                  <a:lnTo>
                    <a:pt x="9" y="275"/>
                  </a:lnTo>
                  <a:lnTo>
                    <a:pt x="12" y="270"/>
                  </a:lnTo>
                  <a:lnTo>
                    <a:pt x="15" y="266"/>
                  </a:lnTo>
                  <a:lnTo>
                    <a:pt x="20" y="261"/>
                  </a:lnTo>
                  <a:lnTo>
                    <a:pt x="24" y="260"/>
                  </a:lnTo>
                  <a:lnTo>
                    <a:pt x="29" y="258"/>
                  </a:lnTo>
                  <a:lnTo>
                    <a:pt x="33" y="256"/>
                  </a:lnTo>
                  <a:lnTo>
                    <a:pt x="39" y="255"/>
                  </a:lnTo>
                  <a:lnTo>
                    <a:pt x="43" y="252"/>
                  </a:lnTo>
                  <a:lnTo>
                    <a:pt x="49" y="251"/>
                  </a:lnTo>
                  <a:lnTo>
                    <a:pt x="53" y="251"/>
                  </a:lnTo>
                  <a:lnTo>
                    <a:pt x="58" y="250"/>
                  </a:lnTo>
                  <a:lnTo>
                    <a:pt x="68" y="249"/>
                  </a:lnTo>
                  <a:lnTo>
                    <a:pt x="78" y="247"/>
                  </a:lnTo>
                  <a:lnTo>
                    <a:pt x="88" y="246"/>
                  </a:lnTo>
                  <a:lnTo>
                    <a:pt x="99" y="244"/>
                  </a:lnTo>
                  <a:lnTo>
                    <a:pt x="109" y="242"/>
                  </a:lnTo>
                  <a:lnTo>
                    <a:pt x="119" y="242"/>
                  </a:lnTo>
                  <a:lnTo>
                    <a:pt x="129" y="241"/>
                  </a:lnTo>
                  <a:lnTo>
                    <a:pt x="139" y="241"/>
                  </a:lnTo>
                  <a:lnTo>
                    <a:pt x="159" y="241"/>
                  </a:lnTo>
                  <a:lnTo>
                    <a:pt x="180" y="240"/>
                  </a:lnTo>
                  <a:lnTo>
                    <a:pt x="200" y="239"/>
                  </a:lnTo>
                  <a:lnTo>
                    <a:pt x="221" y="239"/>
                  </a:lnTo>
                  <a:lnTo>
                    <a:pt x="242" y="238"/>
                  </a:lnTo>
                  <a:lnTo>
                    <a:pt x="262" y="239"/>
                  </a:lnTo>
                  <a:lnTo>
                    <a:pt x="273" y="239"/>
                  </a:lnTo>
                  <a:lnTo>
                    <a:pt x="283" y="240"/>
                  </a:lnTo>
                  <a:lnTo>
                    <a:pt x="293" y="241"/>
                  </a:lnTo>
                  <a:lnTo>
                    <a:pt x="304" y="244"/>
                  </a:lnTo>
                  <a:lnTo>
                    <a:pt x="308" y="245"/>
                  </a:lnTo>
                  <a:lnTo>
                    <a:pt x="312" y="246"/>
                  </a:lnTo>
                  <a:lnTo>
                    <a:pt x="315" y="245"/>
                  </a:lnTo>
                  <a:lnTo>
                    <a:pt x="318" y="244"/>
                  </a:lnTo>
                  <a:lnTo>
                    <a:pt x="324" y="241"/>
                  </a:lnTo>
                  <a:lnTo>
                    <a:pt x="331" y="238"/>
                  </a:lnTo>
                  <a:lnTo>
                    <a:pt x="338" y="235"/>
                  </a:lnTo>
                  <a:lnTo>
                    <a:pt x="344" y="231"/>
                  </a:lnTo>
                  <a:lnTo>
                    <a:pt x="348" y="230"/>
                  </a:lnTo>
                  <a:lnTo>
                    <a:pt x="351" y="230"/>
                  </a:lnTo>
                  <a:lnTo>
                    <a:pt x="355" y="229"/>
                  </a:lnTo>
                  <a:lnTo>
                    <a:pt x="359" y="230"/>
                  </a:lnTo>
                  <a:lnTo>
                    <a:pt x="373" y="228"/>
                  </a:lnTo>
                  <a:lnTo>
                    <a:pt x="388" y="227"/>
                  </a:lnTo>
                  <a:lnTo>
                    <a:pt x="402" y="226"/>
                  </a:lnTo>
                  <a:lnTo>
                    <a:pt x="416" y="225"/>
                  </a:lnTo>
                  <a:lnTo>
                    <a:pt x="424" y="225"/>
                  </a:lnTo>
                  <a:lnTo>
                    <a:pt x="431" y="225"/>
                  </a:lnTo>
                  <a:lnTo>
                    <a:pt x="438" y="226"/>
                  </a:lnTo>
                  <a:lnTo>
                    <a:pt x="444" y="226"/>
                  </a:lnTo>
                  <a:lnTo>
                    <a:pt x="452" y="227"/>
                  </a:lnTo>
                  <a:lnTo>
                    <a:pt x="459" y="229"/>
                  </a:lnTo>
                  <a:lnTo>
                    <a:pt x="464" y="231"/>
                  </a:lnTo>
                  <a:lnTo>
                    <a:pt x="472" y="234"/>
                  </a:lnTo>
                  <a:lnTo>
                    <a:pt x="471" y="235"/>
                  </a:lnTo>
                  <a:lnTo>
                    <a:pt x="471" y="235"/>
                  </a:lnTo>
                  <a:lnTo>
                    <a:pt x="472" y="235"/>
                  </a:lnTo>
                  <a:lnTo>
                    <a:pt x="472" y="235"/>
                  </a:lnTo>
                  <a:lnTo>
                    <a:pt x="472" y="236"/>
                  </a:lnTo>
                  <a:lnTo>
                    <a:pt x="472" y="236"/>
                  </a:lnTo>
                  <a:lnTo>
                    <a:pt x="472" y="236"/>
                  </a:lnTo>
                  <a:lnTo>
                    <a:pt x="472" y="236"/>
                  </a:lnTo>
                  <a:lnTo>
                    <a:pt x="474" y="236"/>
                  </a:lnTo>
                  <a:lnTo>
                    <a:pt x="475" y="235"/>
                  </a:lnTo>
                  <a:lnTo>
                    <a:pt x="475" y="235"/>
                  </a:lnTo>
                  <a:lnTo>
                    <a:pt x="475" y="234"/>
                  </a:lnTo>
                  <a:lnTo>
                    <a:pt x="476" y="231"/>
                  </a:lnTo>
                  <a:lnTo>
                    <a:pt x="476" y="230"/>
                  </a:lnTo>
                  <a:lnTo>
                    <a:pt x="476" y="229"/>
                  </a:lnTo>
                  <a:lnTo>
                    <a:pt x="478" y="228"/>
                  </a:lnTo>
                  <a:lnTo>
                    <a:pt x="476" y="218"/>
                  </a:lnTo>
                  <a:lnTo>
                    <a:pt x="476" y="209"/>
                  </a:lnTo>
                  <a:lnTo>
                    <a:pt x="475" y="200"/>
                  </a:lnTo>
                  <a:lnTo>
                    <a:pt x="474" y="190"/>
                  </a:lnTo>
                  <a:lnTo>
                    <a:pt x="473" y="180"/>
                  </a:lnTo>
                  <a:lnTo>
                    <a:pt x="472" y="170"/>
                  </a:lnTo>
                  <a:lnTo>
                    <a:pt x="471" y="160"/>
                  </a:lnTo>
                  <a:lnTo>
                    <a:pt x="471" y="150"/>
                  </a:lnTo>
                  <a:lnTo>
                    <a:pt x="469" y="134"/>
                  </a:lnTo>
                  <a:lnTo>
                    <a:pt x="466" y="116"/>
                  </a:lnTo>
                  <a:lnTo>
                    <a:pt x="466" y="98"/>
                  </a:lnTo>
                  <a:lnTo>
                    <a:pt x="465" y="79"/>
                  </a:lnTo>
                  <a:lnTo>
                    <a:pt x="466" y="69"/>
                  </a:lnTo>
                  <a:lnTo>
                    <a:pt x="466" y="59"/>
                  </a:lnTo>
                  <a:lnTo>
                    <a:pt x="468" y="51"/>
                  </a:lnTo>
                  <a:lnTo>
                    <a:pt x="470" y="41"/>
                  </a:lnTo>
                  <a:lnTo>
                    <a:pt x="471" y="33"/>
                  </a:lnTo>
                  <a:lnTo>
                    <a:pt x="473" y="24"/>
                  </a:lnTo>
                  <a:lnTo>
                    <a:pt x="476" y="16"/>
                  </a:lnTo>
                  <a:lnTo>
                    <a:pt x="481" y="7"/>
                  </a:lnTo>
                  <a:lnTo>
                    <a:pt x="483" y="5"/>
                  </a:lnTo>
                  <a:lnTo>
                    <a:pt x="486" y="4"/>
                  </a:lnTo>
                  <a:lnTo>
                    <a:pt x="490" y="2"/>
                  </a:lnTo>
                  <a:lnTo>
                    <a:pt x="493" y="0"/>
                  </a:lnTo>
                  <a:lnTo>
                    <a:pt x="498" y="0"/>
                  </a:lnTo>
                  <a:lnTo>
                    <a:pt x="501" y="0"/>
                  </a:lnTo>
                  <a:lnTo>
                    <a:pt x="505" y="0"/>
                  </a:lnTo>
                  <a:lnTo>
                    <a:pt x="509" y="2"/>
                  </a:lnTo>
                  <a:lnTo>
                    <a:pt x="514" y="3"/>
                  </a:lnTo>
                  <a:lnTo>
                    <a:pt x="518" y="5"/>
                  </a:lnTo>
                  <a:lnTo>
                    <a:pt x="521" y="7"/>
                  </a:lnTo>
                  <a:lnTo>
                    <a:pt x="525" y="10"/>
                  </a:lnTo>
                  <a:lnTo>
                    <a:pt x="529" y="14"/>
                  </a:lnTo>
                  <a:lnTo>
                    <a:pt x="531" y="17"/>
                  </a:lnTo>
                  <a:lnTo>
                    <a:pt x="534" y="21"/>
                  </a:lnTo>
                  <a:lnTo>
                    <a:pt x="53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1" name="Freeform 135">
              <a:extLst>
                <a:ext uri="{FF2B5EF4-FFF2-40B4-BE49-F238E27FC236}">
                  <a16:creationId xmlns:a16="http://schemas.microsoft.com/office/drawing/2014/main" id="{DBEDDAFB-CC8B-4ACD-A7BE-25A87B8B75D1}"/>
                </a:ext>
              </a:extLst>
            </p:cNvPr>
            <p:cNvSpPr>
              <a:spLocks/>
            </p:cNvSpPr>
            <p:nvPr/>
          </p:nvSpPr>
          <p:spPr bwMode="auto">
            <a:xfrm>
              <a:off x="4149" y="3631"/>
              <a:ext cx="69" cy="114"/>
            </a:xfrm>
            <a:custGeom>
              <a:avLst/>
              <a:gdLst>
                <a:gd name="T0" fmla="*/ 117 w 137"/>
                <a:gd name="T1" fmla="*/ 22 h 228"/>
                <a:gd name="T2" fmla="*/ 121 w 137"/>
                <a:gd name="T3" fmla="*/ 49 h 228"/>
                <a:gd name="T4" fmla="*/ 125 w 137"/>
                <a:gd name="T5" fmla="*/ 75 h 228"/>
                <a:gd name="T6" fmla="*/ 127 w 137"/>
                <a:gd name="T7" fmla="*/ 91 h 228"/>
                <a:gd name="T8" fmla="*/ 128 w 137"/>
                <a:gd name="T9" fmla="*/ 118 h 228"/>
                <a:gd name="T10" fmla="*/ 135 w 137"/>
                <a:gd name="T11" fmla="*/ 179 h 228"/>
                <a:gd name="T12" fmla="*/ 137 w 137"/>
                <a:gd name="T13" fmla="*/ 224 h 228"/>
                <a:gd name="T14" fmla="*/ 131 w 137"/>
                <a:gd name="T15" fmla="*/ 228 h 228"/>
                <a:gd name="T16" fmla="*/ 117 w 137"/>
                <a:gd name="T17" fmla="*/ 224 h 228"/>
                <a:gd name="T18" fmla="*/ 96 w 137"/>
                <a:gd name="T19" fmla="*/ 222 h 228"/>
                <a:gd name="T20" fmla="*/ 72 w 137"/>
                <a:gd name="T21" fmla="*/ 221 h 228"/>
                <a:gd name="T22" fmla="*/ 50 w 137"/>
                <a:gd name="T23" fmla="*/ 225 h 228"/>
                <a:gd name="T24" fmla="*/ 30 w 137"/>
                <a:gd name="T25" fmla="*/ 228 h 228"/>
                <a:gd name="T26" fmla="*/ 20 w 137"/>
                <a:gd name="T27" fmla="*/ 221 h 228"/>
                <a:gd name="T28" fmla="*/ 18 w 137"/>
                <a:gd name="T29" fmla="*/ 205 h 228"/>
                <a:gd name="T30" fmla="*/ 20 w 137"/>
                <a:gd name="T31" fmla="*/ 183 h 228"/>
                <a:gd name="T32" fmla="*/ 20 w 137"/>
                <a:gd name="T33" fmla="*/ 151 h 228"/>
                <a:gd name="T34" fmla="*/ 22 w 137"/>
                <a:gd name="T35" fmla="*/ 132 h 228"/>
                <a:gd name="T36" fmla="*/ 24 w 137"/>
                <a:gd name="T37" fmla="*/ 117 h 228"/>
                <a:gd name="T38" fmla="*/ 25 w 137"/>
                <a:gd name="T39" fmla="*/ 99 h 228"/>
                <a:gd name="T40" fmla="*/ 30 w 137"/>
                <a:gd name="T41" fmla="*/ 88 h 228"/>
                <a:gd name="T42" fmla="*/ 31 w 137"/>
                <a:gd name="T43" fmla="*/ 75 h 228"/>
                <a:gd name="T44" fmla="*/ 35 w 137"/>
                <a:gd name="T45" fmla="*/ 63 h 228"/>
                <a:gd name="T46" fmla="*/ 41 w 137"/>
                <a:gd name="T47" fmla="*/ 51 h 228"/>
                <a:gd name="T48" fmla="*/ 41 w 137"/>
                <a:gd name="T49" fmla="*/ 48 h 228"/>
                <a:gd name="T50" fmla="*/ 42 w 137"/>
                <a:gd name="T51" fmla="*/ 47 h 228"/>
                <a:gd name="T52" fmla="*/ 34 w 137"/>
                <a:gd name="T53" fmla="*/ 45 h 228"/>
                <a:gd name="T54" fmla="*/ 17 w 137"/>
                <a:gd name="T55" fmla="*/ 48 h 228"/>
                <a:gd name="T56" fmla="*/ 7 w 137"/>
                <a:gd name="T57" fmla="*/ 47 h 228"/>
                <a:gd name="T58" fmla="*/ 3 w 137"/>
                <a:gd name="T59" fmla="*/ 44 h 228"/>
                <a:gd name="T60" fmla="*/ 0 w 137"/>
                <a:gd name="T61" fmla="*/ 42 h 228"/>
                <a:gd name="T62" fmla="*/ 1 w 137"/>
                <a:gd name="T63" fmla="*/ 38 h 228"/>
                <a:gd name="T64" fmla="*/ 5 w 137"/>
                <a:gd name="T65" fmla="*/ 38 h 228"/>
                <a:gd name="T66" fmla="*/ 11 w 137"/>
                <a:gd name="T67" fmla="*/ 40 h 228"/>
                <a:gd name="T68" fmla="*/ 20 w 137"/>
                <a:gd name="T69" fmla="*/ 41 h 228"/>
                <a:gd name="T70" fmla="*/ 32 w 137"/>
                <a:gd name="T71" fmla="*/ 38 h 228"/>
                <a:gd name="T72" fmla="*/ 32 w 137"/>
                <a:gd name="T73" fmla="*/ 30 h 228"/>
                <a:gd name="T74" fmla="*/ 18 w 137"/>
                <a:gd name="T75" fmla="*/ 23 h 228"/>
                <a:gd name="T76" fmla="*/ 11 w 137"/>
                <a:gd name="T77" fmla="*/ 19 h 228"/>
                <a:gd name="T78" fmla="*/ 11 w 137"/>
                <a:gd name="T79" fmla="*/ 14 h 228"/>
                <a:gd name="T80" fmla="*/ 11 w 137"/>
                <a:gd name="T81" fmla="*/ 12 h 228"/>
                <a:gd name="T82" fmla="*/ 13 w 137"/>
                <a:gd name="T83" fmla="*/ 12 h 228"/>
                <a:gd name="T84" fmla="*/ 22 w 137"/>
                <a:gd name="T85" fmla="*/ 18 h 228"/>
                <a:gd name="T86" fmla="*/ 38 w 137"/>
                <a:gd name="T87" fmla="*/ 28 h 228"/>
                <a:gd name="T88" fmla="*/ 55 w 137"/>
                <a:gd name="T89" fmla="*/ 20 h 228"/>
                <a:gd name="T90" fmla="*/ 72 w 137"/>
                <a:gd name="T91" fmla="*/ 4 h 228"/>
                <a:gd name="T92" fmla="*/ 86 w 137"/>
                <a:gd name="T93" fmla="*/ 0 h 228"/>
                <a:gd name="T94" fmla="*/ 100 w 137"/>
                <a:gd name="T95" fmla="*/ 1 h 228"/>
                <a:gd name="T96" fmla="*/ 107 w 137"/>
                <a:gd name="T97"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228">
                  <a:moveTo>
                    <a:pt x="112" y="12"/>
                  </a:moveTo>
                  <a:lnTo>
                    <a:pt x="114" y="15"/>
                  </a:lnTo>
                  <a:lnTo>
                    <a:pt x="115" y="19"/>
                  </a:lnTo>
                  <a:lnTo>
                    <a:pt x="117" y="22"/>
                  </a:lnTo>
                  <a:lnTo>
                    <a:pt x="117" y="25"/>
                  </a:lnTo>
                  <a:lnTo>
                    <a:pt x="120" y="33"/>
                  </a:lnTo>
                  <a:lnTo>
                    <a:pt x="121" y="41"/>
                  </a:lnTo>
                  <a:lnTo>
                    <a:pt x="121" y="49"/>
                  </a:lnTo>
                  <a:lnTo>
                    <a:pt x="122" y="58"/>
                  </a:lnTo>
                  <a:lnTo>
                    <a:pt x="123" y="64"/>
                  </a:lnTo>
                  <a:lnTo>
                    <a:pt x="126" y="72"/>
                  </a:lnTo>
                  <a:lnTo>
                    <a:pt x="125" y="75"/>
                  </a:lnTo>
                  <a:lnTo>
                    <a:pt x="125" y="80"/>
                  </a:lnTo>
                  <a:lnTo>
                    <a:pt x="126" y="83"/>
                  </a:lnTo>
                  <a:lnTo>
                    <a:pt x="127" y="87"/>
                  </a:lnTo>
                  <a:lnTo>
                    <a:pt x="127" y="91"/>
                  </a:lnTo>
                  <a:lnTo>
                    <a:pt x="128" y="95"/>
                  </a:lnTo>
                  <a:lnTo>
                    <a:pt x="128" y="99"/>
                  </a:lnTo>
                  <a:lnTo>
                    <a:pt x="128" y="103"/>
                  </a:lnTo>
                  <a:lnTo>
                    <a:pt x="128" y="118"/>
                  </a:lnTo>
                  <a:lnTo>
                    <a:pt x="130" y="133"/>
                  </a:lnTo>
                  <a:lnTo>
                    <a:pt x="132" y="149"/>
                  </a:lnTo>
                  <a:lnTo>
                    <a:pt x="133" y="163"/>
                  </a:lnTo>
                  <a:lnTo>
                    <a:pt x="135" y="179"/>
                  </a:lnTo>
                  <a:lnTo>
                    <a:pt x="136" y="194"/>
                  </a:lnTo>
                  <a:lnTo>
                    <a:pt x="137" y="209"/>
                  </a:lnTo>
                  <a:lnTo>
                    <a:pt x="137" y="223"/>
                  </a:lnTo>
                  <a:lnTo>
                    <a:pt x="137" y="224"/>
                  </a:lnTo>
                  <a:lnTo>
                    <a:pt x="136" y="225"/>
                  </a:lnTo>
                  <a:lnTo>
                    <a:pt x="135" y="228"/>
                  </a:lnTo>
                  <a:lnTo>
                    <a:pt x="134" y="228"/>
                  </a:lnTo>
                  <a:lnTo>
                    <a:pt x="131" y="228"/>
                  </a:lnTo>
                  <a:lnTo>
                    <a:pt x="127" y="228"/>
                  </a:lnTo>
                  <a:lnTo>
                    <a:pt x="125" y="225"/>
                  </a:lnTo>
                  <a:lnTo>
                    <a:pt x="122" y="224"/>
                  </a:lnTo>
                  <a:lnTo>
                    <a:pt x="117" y="224"/>
                  </a:lnTo>
                  <a:lnTo>
                    <a:pt x="115" y="224"/>
                  </a:lnTo>
                  <a:lnTo>
                    <a:pt x="110" y="223"/>
                  </a:lnTo>
                  <a:lnTo>
                    <a:pt x="103" y="222"/>
                  </a:lnTo>
                  <a:lnTo>
                    <a:pt x="96" y="222"/>
                  </a:lnTo>
                  <a:lnTo>
                    <a:pt x="91" y="221"/>
                  </a:lnTo>
                  <a:lnTo>
                    <a:pt x="84" y="220"/>
                  </a:lnTo>
                  <a:lnTo>
                    <a:pt x="78" y="220"/>
                  </a:lnTo>
                  <a:lnTo>
                    <a:pt x="72" y="221"/>
                  </a:lnTo>
                  <a:lnTo>
                    <a:pt x="66" y="222"/>
                  </a:lnTo>
                  <a:lnTo>
                    <a:pt x="60" y="223"/>
                  </a:lnTo>
                  <a:lnTo>
                    <a:pt x="55" y="224"/>
                  </a:lnTo>
                  <a:lnTo>
                    <a:pt x="50" y="225"/>
                  </a:lnTo>
                  <a:lnTo>
                    <a:pt x="45" y="225"/>
                  </a:lnTo>
                  <a:lnTo>
                    <a:pt x="41" y="226"/>
                  </a:lnTo>
                  <a:lnTo>
                    <a:pt x="35" y="228"/>
                  </a:lnTo>
                  <a:lnTo>
                    <a:pt x="30" y="228"/>
                  </a:lnTo>
                  <a:lnTo>
                    <a:pt x="24" y="228"/>
                  </a:lnTo>
                  <a:lnTo>
                    <a:pt x="22" y="224"/>
                  </a:lnTo>
                  <a:lnTo>
                    <a:pt x="21" y="223"/>
                  </a:lnTo>
                  <a:lnTo>
                    <a:pt x="20" y="221"/>
                  </a:lnTo>
                  <a:lnTo>
                    <a:pt x="18" y="219"/>
                  </a:lnTo>
                  <a:lnTo>
                    <a:pt x="18" y="214"/>
                  </a:lnTo>
                  <a:lnTo>
                    <a:pt x="17" y="210"/>
                  </a:lnTo>
                  <a:lnTo>
                    <a:pt x="18" y="205"/>
                  </a:lnTo>
                  <a:lnTo>
                    <a:pt x="18" y="200"/>
                  </a:lnTo>
                  <a:lnTo>
                    <a:pt x="18" y="195"/>
                  </a:lnTo>
                  <a:lnTo>
                    <a:pt x="20" y="191"/>
                  </a:lnTo>
                  <a:lnTo>
                    <a:pt x="20" y="183"/>
                  </a:lnTo>
                  <a:lnTo>
                    <a:pt x="21" y="175"/>
                  </a:lnTo>
                  <a:lnTo>
                    <a:pt x="20" y="168"/>
                  </a:lnTo>
                  <a:lnTo>
                    <a:pt x="20" y="160"/>
                  </a:lnTo>
                  <a:lnTo>
                    <a:pt x="20" y="151"/>
                  </a:lnTo>
                  <a:lnTo>
                    <a:pt x="20" y="143"/>
                  </a:lnTo>
                  <a:lnTo>
                    <a:pt x="20" y="140"/>
                  </a:lnTo>
                  <a:lnTo>
                    <a:pt x="21" y="135"/>
                  </a:lnTo>
                  <a:lnTo>
                    <a:pt x="22" y="132"/>
                  </a:lnTo>
                  <a:lnTo>
                    <a:pt x="23" y="128"/>
                  </a:lnTo>
                  <a:lnTo>
                    <a:pt x="23" y="124"/>
                  </a:lnTo>
                  <a:lnTo>
                    <a:pt x="23" y="120"/>
                  </a:lnTo>
                  <a:lnTo>
                    <a:pt x="24" y="117"/>
                  </a:lnTo>
                  <a:lnTo>
                    <a:pt x="24" y="112"/>
                  </a:lnTo>
                  <a:lnTo>
                    <a:pt x="25" y="108"/>
                  </a:lnTo>
                  <a:lnTo>
                    <a:pt x="25" y="103"/>
                  </a:lnTo>
                  <a:lnTo>
                    <a:pt x="25" y="99"/>
                  </a:lnTo>
                  <a:lnTo>
                    <a:pt x="26" y="95"/>
                  </a:lnTo>
                  <a:lnTo>
                    <a:pt x="27" y="93"/>
                  </a:lnTo>
                  <a:lnTo>
                    <a:pt x="28" y="91"/>
                  </a:lnTo>
                  <a:lnTo>
                    <a:pt x="30" y="88"/>
                  </a:lnTo>
                  <a:lnTo>
                    <a:pt x="30" y="84"/>
                  </a:lnTo>
                  <a:lnTo>
                    <a:pt x="30" y="81"/>
                  </a:lnTo>
                  <a:lnTo>
                    <a:pt x="30" y="79"/>
                  </a:lnTo>
                  <a:lnTo>
                    <a:pt x="31" y="75"/>
                  </a:lnTo>
                  <a:lnTo>
                    <a:pt x="33" y="73"/>
                  </a:lnTo>
                  <a:lnTo>
                    <a:pt x="33" y="70"/>
                  </a:lnTo>
                  <a:lnTo>
                    <a:pt x="34" y="67"/>
                  </a:lnTo>
                  <a:lnTo>
                    <a:pt x="35" y="63"/>
                  </a:lnTo>
                  <a:lnTo>
                    <a:pt x="36" y="61"/>
                  </a:lnTo>
                  <a:lnTo>
                    <a:pt x="38" y="58"/>
                  </a:lnTo>
                  <a:lnTo>
                    <a:pt x="40" y="55"/>
                  </a:lnTo>
                  <a:lnTo>
                    <a:pt x="41" y="51"/>
                  </a:lnTo>
                  <a:lnTo>
                    <a:pt x="40" y="48"/>
                  </a:lnTo>
                  <a:lnTo>
                    <a:pt x="41" y="48"/>
                  </a:lnTo>
                  <a:lnTo>
                    <a:pt x="41" y="48"/>
                  </a:lnTo>
                  <a:lnTo>
                    <a:pt x="41" y="48"/>
                  </a:lnTo>
                  <a:lnTo>
                    <a:pt x="41" y="48"/>
                  </a:lnTo>
                  <a:lnTo>
                    <a:pt x="42" y="48"/>
                  </a:lnTo>
                  <a:lnTo>
                    <a:pt x="42" y="48"/>
                  </a:lnTo>
                  <a:lnTo>
                    <a:pt x="42" y="47"/>
                  </a:lnTo>
                  <a:lnTo>
                    <a:pt x="42" y="47"/>
                  </a:lnTo>
                  <a:lnTo>
                    <a:pt x="42" y="45"/>
                  </a:lnTo>
                  <a:lnTo>
                    <a:pt x="37" y="45"/>
                  </a:lnTo>
                  <a:lnTo>
                    <a:pt x="34" y="45"/>
                  </a:lnTo>
                  <a:lnTo>
                    <a:pt x="31" y="47"/>
                  </a:lnTo>
                  <a:lnTo>
                    <a:pt x="25" y="47"/>
                  </a:lnTo>
                  <a:lnTo>
                    <a:pt x="22" y="48"/>
                  </a:lnTo>
                  <a:lnTo>
                    <a:pt x="17" y="48"/>
                  </a:lnTo>
                  <a:lnTo>
                    <a:pt x="14" y="49"/>
                  </a:lnTo>
                  <a:lnTo>
                    <a:pt x="11" y="48"/>
                  </a:lnTo>
                  <a:lnTo>
                    <a:pt x="8" y="48"/>
                  </a:lnTo>
                  <a:lnTo>
                    <a:pt x="7" y="47"/>
                  </a:lnTo>
                  <a:lnTo>
                    <a:pt x="6" y="47"/>
                  </a:lnTo>
                  <a:lnTo>
                    <a:pt x="5" y="45"/>
                  </a:lnTo>
                  <a:lnTo>
                    <a:pt x="4" y="45"/>
                  </a:lnTo>
                  <a:lnTo>
                    <a:pt x="3" y="44"/>
                  </a:lnTo>
                  <a:lnTo>
                    <a:pt x="2" y="44"/>
                  </a:lnTo>
                  <a:lnTo>
                    <a:pt x="1" y="45"/>
                  </a:lnTo>
                  <a:lnTo>
                    <a:pt x="0" y="44"/>
                  </a:lnTo>
                  <a:lnTo>
                    <a:pt x="0" y="42"/>
                  </a:lnTo>
                  <a:lnTo>
                    <a:pt x="0" y="41"/>
                  </a:lnTo>
                  <a:lnTo>
                    <a:pt x="0" y="40"/>
                  </a:lnTo>
                  <a:lnTo>
                    <a:pt x="0" y="39"/>
                  </a:lnTo>
                  <a:lnTo>
                    <a:pt x="1" y="38"/>
                  </a:lnTo>
                  <a:lnTo>
                    <a:pt x="2" y="38"/>
                  </a:lnTo>
                  <a:lnTo>
                    <a:pt x="3" y="37"/>
                  </a:lnTo>
                  <a:lnTo>
                    <a:pt x="4" y="38"/>
                  </a:lnTo>
                  <a:lnTo>
                    <a:pt x="5" y="38"/>
                  </a:lnTo>
                  <a:lnTo>
                    <a:pt x="7" y="39"/>
                  </a:lnTo>
                  <a:lnTo>
                    <a:pt x="8" y="39"/>
                  </a:lnTo>
                  <a:lnTo>
                    <a:pt x="10" y="39"/>
                  </a:lnTo>
                  <a:lnTo>
                    <a:pt x="11" y="40"/>
                  </a:lnTo>
                  <a:lnTo>
                    <a:pt x="12" y="41"/>
                  </a:lnTo>
                  <a:lnTo>
                    <a:pt x="13" y="42"/>
                  </a:lnTo>
                  <a:lnTo>
                    <a:pt x="16" y="41"/>
                  </a:lnTo>
                  <a:lnTo>
                    <a:pt x="20" y="41"/>
                  </a:lnTo>
                  <a:lnTo>
                    <a:pt x="22" y="41"/>
                  </a:lnTo>
                  <a:lnTo>
                    <a:pt x="25" y="40"/>
                  </a:lnTo>
                  <a:lnTo>
                    <a:pt x="28" y="39"/>
                  </a:lnTo>
                  <a:lnTo>
                    <a:pt x="32" y="38"/>
                  </a:lnTo>
                  <a:lnTo>
                    <a:pt x="34" y="37"/>
                  </a:lnTo>
                  <a:lnTo>
                    <a:pt x="36" y="35"/>
                  </a:lnTo>
                  <a:lnTo>
                    <a:pt x="34" y="33"/>
                  </a:lnTo>
                  <a:lnTo>
                    <a:pt x="32" y="30"/>
                  </a:lnTo>
                  <a:lnTo>
                    <a:pt x="27" y="29"/>
                  </a:lnTo>
                  <a:lnTo>
                    <a:pt x="25" y="27"/>
                  </a:lnTo>
                  <a:lnTo>
                    <a:pt x="22" y="25"/>
                  </a:lnTo>
                  <a:lnTo>
                    <a:pt x="18" y="23"/>
                  </a:lnTo>
                  <a:lnTo>
                    <a:pt x="15" y="22"/>
                  </a:lnTo>
                  <a:lnTo>
                    <a:pt x="12" y="20"/>
                  </a:lnTo>
                  <a:lnTo>
                    <a:pt x="12" y="19"/>
                  </a:lnTo>
                  <a:lnTo>
                    <a:pt x="11" y="19"/>
                  </a:lnTo>
                  <a:lnTo>
                    <a:pt x="11" y="18"/>
                  </a:lnTo>
                  <a:lnTo>
                    <a:pt x="11" y="17"/>
                  </a:lnTo>
                  <a:lnTo>
                    <a:pt x="11" y="15"/>
                  </a:lnTo>
                  <a:lnTo>
                    <a:pt x="11" y="14"/>
                  </a:lnTo>
                  <a:lnTo>
                    <a:pt x="11" y="14"/>
                  </a:lnTo>
                  <a:lnTo>
                    <a:pt x="11" y="13"/>
                  </a:lnTo>
                  <a:lnTo>
                    <a:pt x="11" y="12"/>
                  </a:lnTo>
                  <a:lnTo>
                    <a:pt x="11" y="12"/>
                  </a:lnTo>
                  <a:lnTo>
                    <a:pt x="12" y="12"/>
                  </a:lnTo>
                  <a:lnTo>
                    <a:pt x="12" y="12"/>
                  </a:lnTo>
                  <a:lnTo>
                    <a:pt x="13" y="12"/>
                  </a:lnTo>
                  <a:lnTo>
                    <a:pt x="13" y="12"/>
                  </a:lnTo>
                  <a:lnTo>
                    <a:pt x="14" y="12"/>
                  </a:lnTo>
                  <a:lnTo>
                    <a:pt x="15" y="12"/>
                  </a:lnTo>
                  <a:lnTo>
                    <a:pt x="18" y="15"/>
                  </a:lnTo>
                  <a:lnTo>
                    <a:pt x="22" y="18"/>
                  </a:lnTo>
                  <a:lnTo>
                    <a:pt x="25" y="21"/>
                  </a:lnTo>
                  <a:lnTo>
                    <a:pt x="31" y="23"/>
                  </a:lnTo>
                  <a:lnTo>
                    <a:pt x="34" y="25"/>
                  </a:lnTo>
                  <a:lnTo>
                    <a:pt x="38" y="28"/>
                  </a:lnTo>
                  <a:lnTo>
                    <a:pt x="43" y="30"/>
                  </a:lnTo>
                  <a:lnTo>
                    <a:pt x="46" y="33"/>
                  </a:lnTo>
                  <a:lnTo>
                    <a:pt x="51" y="27"/>
                  </a:lnTo>
                  <a:lnTo>
                    <a:pt x="55" y="20"/>
                  </a:lnTo>
                  <a:lnTo>
                    <a:pt x="60" y="14"/>
                  </a:lnTo>
                  <a:lnTo>
                    <a:pt x="65" y="9"/>
                  </a:lnTo>
                  <a:lnTo>
                    <a:pt x="68" y="7"/>
                  </a:lnTo>
                  <a:lnTo>
                    <a:pt x="72" y="4"/>
                  </a:lnTo>
                  <a:lnTo>
                    <a:pt x="75" y="3"/>
                  </a:lnTo>
                  <a:lnTo>
                    <a:pt x="78" y="2"/>
                  </a:lnTo>
                  <a:lnTo>
                    <a:pt x="82" y="1"/>
                  </a:lnTo>
                  <a:lnTo>
                    <a:pt x="86" y="0"/>
                  </a:lnTo>
                  <a:lnTo>
                    <a:pt x="91" y="0"/>
                  </a:lnTo>
                  <a:lnTo>
                    <a:pt x="94" y="0"/>
                  </a:lnTo>
                  <a:lnTo>
                    <a:pt x="97" y="1"/>
                  </a:lnTo>
                  <a:lnTo>
                    <a:pt x="100" y="1"/>
                  </a:lnTo>
                  <a:lnTo>
                    <a:pt x="102" y="3"/>
                  </a:lnTo>
                  <a:lnTo>
                    <a:pt x="104" y="4"/>
                  </a:lnTo>
                  <a:lnTo>
                    <a:pt x="105" y="7"/>
                  </a:lnTo>
                  <a:lnTo>
                    <a:pt x="107" y="9"/>
                  </a:lnTo>
                  <a:lnTo>
                    <a:pt x="110" y="11"/>
                  </a:lnTo>
                  <a:lnTo>
                    <a:pt x="1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2" name="Freeform 136">
              <a:extLst>
                <a:ext uri="{FF2B5EF4-FFF2-40B4-BE49-F238E27FC236}">
                  <a16:creationId xmlns:a16="http://schemas.microsoft.com/office/drawing/2014/main" id="{DEF3ECC4-8EBC-4E0B-8187-90E29A14055F}"/>
                </a:ext>
              </a:extLst>
            </p:cNvPr>
            <p:cNvSpPr>
              <a:spLocks/>
            </p:cNvSpPr>
            <p:nvPr/>
          </p:nvSpPr>
          <p:spPr bwMode="auto">
            <a:xfrm>
              <a:off x="4300" y="3634"/>
              <a:ext cx="24" cy="15"/>
            </a:xfrm>
            <a:custGeom>
              <a:avLst/>
              <a:gdLst>
                <a:gd name="T0" fmla="*/ 37 w 47"/>
                <a:gd name="T1" fmla="*/ 7 h 29"/>
                <a:gd name="T2" fmla="*/ 39 w 47"/>
                <a:gd name="T3" fmla="*/ 8 h 29"/>
                <a:gd name="T4" fmla="*/ 40 w 47"/>
                <a:gd name="T5" fmla="*/ 10 h 29"/>
                <a:gd name="T6" fmla="*/ 41 w 47"/>
                <a:gd name="T7" fmla="*/ 13 h 29"/>
                <a:gd name="T8" fmla="*/ 42 w 47"/>
                <a:gd name="T9" fmla="*/ 14 h 29"/>
                <a:gd name="T10" fmla="*/ 43 w 47"/>
                <a:gd name="T11" fmla="*/ 16 h 29"/>
                <a:gd name="T12" fmla="*/ 44 w 47"/>
                <a:gd name="T13" fmla="*/ 18 h 29"/>
                <a:gd name="T14" fmla="*/ 45 w 47"/>
                <a:gd name="T15" fmla="*/ 20 h 29"/>
                <a:gd name="T16" fmla="*/ 47 w 47"/>
                <a:gd name="T17" fmla="*/ 22 h 29"/>
                <a:gd name="T18" fmla="*/ 40 w 47"/>
                <a:gd name="T19" fmla="*/ 23 h 29"/>
                <a:gd name="T20" fmla="*/ 34 w 47"/>
                <a:gd name="T21" fmla="*/ 24 h 29"/>
                <a:gd name="T22" fmla="*/ 29 w 47"/>
                <a:gd name="T23" fmla="*/ 25 h 29"/>
                <a:gd name="T24" fmla="*/ 23 w 47"/>
                <a:gd name="T25" fmla="*/ 27 h 29"/>
                <a:gd name="T26" fmla="*/ 18 w 47"/>
                <a:gd name="T27" fmla="*/ 28 h 29"/>
                <a:gd name="T28" fmla="*/ 12 w 47"/>
                <a:gd name="T29" fmla="*/ 29 h 29"/>
                <a:gd name="T30" fmla="*/ 9 w 47"/>
                <a:gd name="T31" fmla="*/ 29 h 29"/>
                <a:gd name="T32" fmla="*/ 7 w 47"/>
                <a:gd name="T33" fmla="*/ 29 h 29"/>
                <a:gd name="T34" fmla="*/ 3 w 47"/>
                <a:gd name="T35" fmla="*/ 29 h 29"/>
                <a:gd name="T36" fmla="*/ 1 w 47"/>
                <a:gd name="T37" fmla="*/ 28 h 29"/>
                <a:gd name="T38" fmla="*/ 0 w 47"/>
                <a:gd name="T39" fmla="*/ 25 h 29"/>
                <a:gd name="T40" fmla="*/ 0 w 47"/>
                <a:gd name="T41" fmla="*/ 24 h 29"/>
                <a:gd name="T42" fmla="*/ 0 w 47"/>
                <a:gd name="T43" fmla="*/ 22 h 29"/>
                <a:gd name="T44" fmla="*/ 0 w 47"/>
                <a:gd name="T45" fmla="*/ 18 h 29"/>
                <a:gd name="T46" fmla="*/ 1 w 47"/>
                <a:gd name="T47" fmla="*/ 16 h 29"/>
                <a:gd name="T48" fmla="*/ 2 w 47"/>
                <a:gd name="T49" fmla="*/ 14 h 29"/>
                <a:gd name="T50" fmla="*/ 3 w 47"/>
                <a:gd name="T51" fmla="*/ 12 h 29"/>
                <a:gd name="T52" fmla="*/ 3 w 47"/>
                <a:gd name="T53" fmla="*/ 9 h 29"/>
                <a:gd name="T54" fmla="*/ 5 w 47"/>
                <a:gd name="T55" fmla="*/ 7 h 29"/>
                <a:gd name="T56" fmla="*/ 7 w 47"/>
                <a:gd name="T57" fmla="*/ 5 h 29"/>
                <a:gd name="T58" fmla="*/ 9 w 47"/>
                <a:gd name="T59" fmla="*/ 4 h 29"/>
                <a:gd name="T60" fmla="*/ 11 w 47"/>
                <a:gd name="T61" fmla="*/ 3 h 29"/>
                <a:gd name="T62" fmla="*/ 15 w 47"/>
                <a:gd name="T63" fmla="*/ 2 h 29"/>
                <a:gd name="T64" fmla="*/ 20 w 47"/>
                <a:gd name="T65" fmla="*/ 0 h 29"/>
                <a:gd name="T66" fmla="*/ 24 w 47"/>
                <a:gd name="T67" fmla="*/ 2 h 29"/>
                <a:gd name="T68" fmla="*/ 29 w 47"/>
                <a:gd name="T69" fmla="*/ 3 h 29"/>
                <a:gd name="T70" fmla="*/ 33 w 47"/>
                <a:gd name="T71" fmla="*/ 5 h 29"/>
                <a:gd name="T72" fmla="*/ 37 w 47"/>
                <a:gd name="T7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29">
                  <a:moveTo>
                    <a:pt x="37" y="7"/>
                  </a:moveTo>
                  <a:lnTo>
                    <a:pt x="39" y="8"/>
                  </a:lnTo>
                  <a:lnTo>
                    <a:pt x="40" y="10"/>
                  </a:lnTo>
                  <a:lnTo>
                    <a:pt x="41" y="13"/>
                  </a:lnTo>
                  <a:lnTo>
                    <a:pt x="42" y="14"/>
                  </a:lnTo>
                  <a:lnTo>
                    <a:pt x="43" y="16"/>
                  </a:lnTo>
                  <a:lnTo>
                    <a:pt x="44" y="18"/>
                  </a:lnTo>
                  <a:lnTo>
                    <a:pt x="45" y="20"/>
                  </a:lnTo>
                  <a:lnTo>
                    <a:pt x="47" y="22"/>
                  </a:lnTo>
                  <a:lnTo>
                    <a:pt x="40" y="23"/>
                  </a:lnTo>
                  <a:lnTo>
                    <a:pt x="34" y="24"/>
                  </a:lnTo>
                  <a:lnTo>
                    <a:pt x="29" y="25"/>
                  </a:lnTo>
                  <a:lnTo>
                    <a:pt x="23" y="27"/>
                  </a:lnTo>
                  <a:lnTo>
                    <a:pt x="18" y="28"/>
                  </a:lnTo>
                  <a:lnTo>
                    <a:pt x="12" y="29"/>
                  </a:lnTo>
                  <a:lnTo>
                    <a:pt x="9" y="29"/>
                  </a:lnTo>
                  <a:lnTo>
                    <a:pt x="7" y="29"/>
                  </a:lnTo>
                  <a:lnTo>
                    <a:pt x="3" y="29"/>
                  </a:lnTo>
                  <a:lnTo>
                    <a:pt x="1" y="28"/>
                  </a:lnTo>
                  <a:lnTo>
                    <a:pt x="0" y="25"/>
                  </a:lnTo>
                  <a:lnTo>
                    <a:pt x="0" y="24"/>
                  </a:lnTo>
                  <a:lnTo>
                    <a:pt x="0" y="22"/>
                  </a:lnTo>
                  <a:lnTo>
                    <a:pt x="0" y="18"/>
                  </a:lnTo>
                  <a:lnTo>
                    <a:pt x="1" y="16"/>
                  </a:lnTo>
                  <a:lnTo>
                    <a:pt x="2" y="14"/>
                  </a:lnTo>
                  <a:lnTo>
                    <a:pt x="3" y="12"/>
                  </a:lnTo>
                  <a:lnTo>
                    <a:pt x="3" y="9"/>
                  </a:lnTo>
                  <a:lnTo>
                    <a:pt x="5" y="7"/>
                  </a:lnTo>
                  <a:lnTo>
                    <a:pt x="7" y="5"/>
                  </a:lnTo>
                  <a:lnTo>
                    <a:pt x="9" y="4"/>
                  </a:lnTo>
                  <a:lnTo>
                    <a:pt x="11" y="3"/>
                  </a:lnTo>
                  <a:lnTo>
                    <a:pt x="15" y="2"/>
                  </a:lnTo>
                  <a:lnTo>
                    <a:pt x="20" y="0"/>
                  </a:lnTo>
                  <a:lnTo>
                    <a:pt x="24" y="2"/>
                  </a:lnTo>
                  <a:lnTo>
                    <a:pt x="29" y="3"/>
                  </a:lnTo>
                  <a:lnTo>
                    <a:pt x="33" y="5"/>
                  </a:lnTo>
                  <a:lnTo>
                    <a:pt x="3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3" name="Freeform 137">
              <a:extLst>
                <a:ext uri="{FF2B5EF4-FFF2-40B4-BE49-F238E27FC236}">
                  <a16:creationId xmlns:a16="http://schemas.microsoft.com/office/drawing/2014/main" id="{294BDC22-B888-41A5-B5D6-DD88FE23B1AB}"/>
                </a:ext>
              </a:extLst>
            </p:cNvPr>
            <p:cNvSpPr>
              <a:spLocks/>
            </p:cNvSpPr>
            <p:nvPr/>
          </p:nvSpPr>
          <p:spPr bwMode="auto">
            <a:xfrm>
              <a:off x="4178" y="3636"/>
              <a:ext cx="26" cy="14"/>
            </a:xfrm>
            <a:custGeom>
              <a:avLst/>
              <a:gdLst>
                <a:gd name="T0" fmla="*/ 53 w 53"/>
                <a:gd name="T1" fmla="*/ 22 h 28"/>
                <a:gd name="T2" fmla="*/ 47 w 53"/>
                <a:gd name="T3" fmla="*/ 24 h 28"/>
                <a:gd name="T4" fmla="*/ 41 w 53"/>
                <a:gd name="T5" fmla="*/ 27 h 28"/>
                <a:gd name="T6" fmla="*/ 36 w 53"/>
                <a:gd name="T7" fmla="*/ 28 h 28"/>
                <a:gd name="T8" fmla="*/ 30 w 53"/>
                <a:gd name="T9" fmla="*/ 28 h 28"/>
                <a:gd name="T10" fmla="*/ 24 w 53"/>
                <a:gd name="T11" fmla="*/ 28 h 28"/>
                <a:gd name="T12" fmla="*/ 18 w 53"/>
                <a:gd name="T13" fmla="*/ 28 h 28"/>
                <a:gd name="T14" fmla="*/ 11 w 53"/>
                <a:gd name="T15" fmla="*/ 28 h 28"/>
                <a:gd name="T16" fmla="*/ 5 w 53"/>
                <a:gd name="T17" fmla="*/ 27 h 28"/>
                <a:gd name="T18" fmla="*/ 0 w 53"/>
                <a:gd name="T19" fmla="*/ 24 h 28"/>
                <a:gd name="T20" fmla="*/ 3 w 53"/>
                <a:gd name="T21" fmla="*/ 20 h 28"/>
                <a:gd name="T22" fmla="*/ 6 w 53"/>
                <a:gd name="T23" fmla="*/ 15 h 28"/>
                <a:gd name="T24" fmla="*/ 9 w 53"/>
                <a:gd name="T25" fmla="*/ 12 h 28"/>
                <a:gd name="T26" fmla="*/ 14 w 53"/>
                <a:gd name="T27" fmla="*/ 8 h 28"/>
                <a:gd name="T28" fmla="*/ 18 w 53"/>
                <a:gd name="T29" fmla="*/ 5 h 28"/>
                <a:gd name="T30" fmla="*/ 21 w 53"/>
                <a:gd name="T31" fmla="*/ 3 h 28"/>
                <a:gd name="T32" fmla="*/ 26 w 53"/>
                <a:gd name="T33" fmla="*/ 1 h 28"/>
                <a:gd name="T34" fmla="*/ 31 w 53"/>
                <a:gd name="T35" fmla="*/ 0 h 28"/>
                <a:gd name="T36" fmla="*/ 36 w 53"/>
                <a:gd name="T37" fmla="*/ 1 h 28"/>
                <a:gd name="T38" fmla="*/ 39 w 53"/>
                <a:gd name="T39" fmla="*/ 2 h 28"/>
                <a:gd name="T40" fmla="*/ 43 w 53"/>
                <a:gd name="T41" fmla="*/ 5 h 28"/>
                <a:gd name="T42" fmla="*/ 45 w 53"/>
                <a:gd name="T43" fmla="*/ 8 h 28"/>
                <a:gd name="T44" fmla="*/ 47 w 53"/>
                <a:gd name="T45" fmla="*/ 12 h 28"/>
                <a:gd name="T46" fmla="*/ 48 w 53"/>
                <a:gd name="T47" fmla="*/ 15 h 28"/>
                <a:gd name="T48" fmla="*/ 50 w 53"/>
                <a:gd name="T49" fmla="*/ 19 h 28"/>
                <a:gd name="T50" fmla="*/ 53 w 53"/>
                <a:gd name="T5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8">
                  <a:moveTo>
                    <a:pt x="53" y="22"/>
                  </a:moveTo>
                  <a:lnTo>
                    <a:pt x="47" y="24"/>
                  </a:lnTo>
                  <a:lnTo>
                    <a:pt x="41" y="27"/>
                  </a:lnTo>
                  <a:lnTo>
                    <a:pt x="36" y="28"/>
                  </a:lnTo>
                  <a:lnTo>
                    <a:pt x="30" y="28"/>
                  </a:lnTo>
                  <a:lnTo>
                    <a:pt x="24" y="28"/>
                  </a:lnTo>
                  <a:lnTo>
                    <a:pt x="18" y="28"/>
                  </a:lnTo>
                  <a:lnTo>
                    <a:pt x="11" y="28"/>
                  </a:lnTo>
                  <a:lnTo>
                    <a:pt x="5" y="27"/>
                  </a:lnTo>
                  <a:lnTo>
                    <a:pt x="0" y="24"/>
                  </a:lnTo>
                  <a:lnTo>
                    <a:pt x="3" y="20"/>
                  </a:lnTo>
                  <a:lnTo>
                    <a:pt x="6" y="15"/>
                  </a:lnTo>
                  <a:lnTo>
                    <a:pt x="9" y="12"/>
                  </a:lnTo>
                  <a:lnTo>
                    <a:pt x="14" y="8"/>
                  </a:lnTo>
                  <a:lnTo>
                    <a:pt x="18" y="5"/>
                  </a:lnTo>
                  <a:lnTo>
                    <a:pt x="21" y="3"/>
                  </a:lnTo>
                  <a:lnTo>
                    <a:pt x="26" y="1"/>
                  </a:lnTo>
                  <a:lnTo>
                    <a:pt x="31" y="0"/>
                  </a:lnTo>
                  <a:lnTo>
                    <a:pt x="36" y="1"/>
                  </a:lnTo>
                  <a:lnTo>
                    <a:pt x="39" y="2"/>
                  </a:lnTo>
                  <a:lnTo>
                    <a:pt x="43" y="5"/>
                  </a:lnTo>
                  <a:lnTo>
                    <a:pt x="45" y="8"/>
                  </a:lnTo>
                  <a:lnTo>
                    <a:pt x="47" y="12"/>
                  </a:lnTo>
                  <a:lnTo>
                    <a:pt x="48" y="15"/>
                  </a:lnTo>
                  <a:lnTo>
                    <a:pt x="50" y="19"/>
                  </a:lnTo>
                  <a:lnTo>
                    <a:pt x="53" y="2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4" name="Freeform 138">
              <a:extLst>
                <a:ext uri="{FF2B5EF4-FFF2-40B4-BE49-F238E27FC236}">
                  <a16:creationId xmlns:a16="http://schemas.microsoft.com/office/drawing/2014/main" id="{F1264016-0E7B-45AE-B5B8-BF514BF1EF52}"/>
                </a:ext>
              </a:extLst>
            </p:cNvPr>
            <p:cNvSpPr>
              <a:spLocks/>
            </p:cNvSpPr>
            <p:nvPr/>
          </p:nvSpPr>
          <p:spPr bwMode="auto">
            <a:xfrm>
              <a:off x="3952" y="3640"/>
              <a:ext cx="75" cy="107"/>
            </a:xfrm>
            <a:custGeom>
              <a:avLst/>
              <a:gdLst>
                <a:gd name="T0" fmla="*/ 143 w 150"/>
                <a:gd name="T1" fmla="*/ 63 h 214"/>
                <a:gd name="T2" fmla="*/ 149 w 150"/>
                <a:gd name="T3" fmla="*/ 96 h 214"/>
                <a:gd name="T4" fmla="*/ 150 w 150"/>
                <a:gd name="T5" fmla="*/ 130 h 214"/>
                <a:gd name="T6" fmla="*/ 147 w 150"/>
                <a:gd name="T7" fmla="*/ 145 h 214"/>
                <a:gd name="T8" fmla="*/ 142 w 150"/>
                <a:gd name="T9" fmla="*/ 159 h 214"/>
                <a:gd name="T10" fmla="*/ 137 w 150"/>
                <a:gd name="T11" fmla="*/ 169 h 214"/>
                <a:gd name="T12" fmla="*/ 135 w 150"/>
                <a:gd name="T13" fmla="*/ 173 h 214"/>
                <a:gd name="T14" fmla="*/ 133 w 150"/>
                <a:gd name="T15" fmla="*/ 177 h 214"/>
                <a:gd name="T16" fmla="*/ 122 w 150"/>
                <a:gd name="T17" fmla="*/ 187 h 214"/>
                <a:gd name="T18" fmla="*/ 106 w 150"/>
                <a:gd name="T19" fmla="*/ 202 h 214"/>
                <a:gd name="T20" fmla="*/ 88 w 150"/>
                <a:gd name="T21" fmla="*/ 214 h 214"/>
                <a:gd name="T22" fmla="*/ 90 w 150"/>
                <a:gd name="T23" fmla="*/ 206 h 214"/>
                <a:gd name="T24" fmla="*/ 91 w 150"/>
                <a:gd name="T25" fmla="*/ 199 h 214"/>
                <a:gd name="T26" fmla="*/ 91 w 150"/>
                <a:gd name="T27" fmla="*/ 181 h 214"/>
                <a:gd name="T28" fmla="*/ 93 w 150"/>
                <a:gd name="T29" fmla="*/ 136 h 214"/>
                <a:gd name="T30" fmla="*/ 90 w 150"/>
                <a:gd name="T31" fmla="*/ 115 h 214"/>
                <a:gd name="T32" fmla="*/ 83 w 150"/>
                <a:gd name="T33" fmla="*/ 94 h 214"/>
                <a:gd name="T34" fmla="*/ 73 w 150"/>
                <a:gd name="T35" fmla="*/ 80 h 214"/>
                <a:gd name="T36" fmla="*/ 66 w 150"/>
                <a:gd name="T37" fmla="*/ 74 h 214"/>
                <a:gd name="T38" fmla="*/ 57 w 150"/>
                <a:gd name="T39" fmla="*/ 72 h 214"/>
                <a:gd name="T40" fmla="*/ 45 w 150"/>
                <a:gd name="T41" fmla="*/ 73 h 214"/>
                <a:gd name="T42" fmla="*/ 35 w 150"/>
                <a:gd name="T43" fmla="*/ 78 h 214"/>
                <a:gd name="T44" fmla="*/ 27 w 150"/>
                <a:gd name="T45" fmla="*/ 90 h 214"/>
                <a:gd name="T46" fmla="*/ 22 w 150"/>
                <a:gd name="T47" fmla="*/ 124 h 214"/>
                <a:gd name="T48" fmla="*/ 26 w 150"/>
                <a:gd name="T49" fmla="*/ 148 h 214"/>
                <a:gd name="T50" fmla="*/ 31 w 150"/>
                <a:gd name="T51" fmla="*/ 165 h 214"/>
                <a:gd name="T52" fmla="*/ 41 w 150"/>
                <a:gd name="T53" fmla="*/ 179 h 214"/>
                <a:gd name="T54" fmla="*/ 42 w 150"/>
                <a:gd name="T55" fmla="*/ 188 h 214"/>
                <a:gd name="T56" fmla="*/ 42 w 150"/>
                <a:gd name="T57" fmla="*/ 196 h 214"/>
                <a:gd name="T58" fmla="*/ 40 w 150"/>
                <a:gd name="T59" fmla="*/ 202 h 214"/>
                <a:gd name="T60" fmla="*/ 40 w 150"/>
                <a:gd name="T61" fmla="*/ 205 h 214"/>
                <a:gd name="T62" fmla="*/ 39 w 150"/>
                <a:gd name="T63" fmla="*/ 207 h 214"/>
                <a:gd name="T64" fmla="*/ 36 w 150"/>
                <a:gd name="T65" fmla="*/ 195 h 214"/>
                <a:gd name="T66" fmla="*/ 30 w 150"/>
                <a:gd name="T67" fmla="*/ 176 h 214"/>
                <a:gd name="T68" fmla="*/ 18 w 150"/>
                <a:gd name="T69" fmla="*/ 161 h 214"/>
                <a:gd name="T70" fmla="*/ 15 w 150"/>
                <a:gd name="T71" fmla="*/ 146 h 214"/>
                <a:gd name="T72" fmla="*/ 11 w 150"/>
                <a:gd name="T73" fmla="*/ 131 h 214"/>
                <a:gd name="T74" fmla="*/ 8 w 150"/>
                <a:gd name="T75" fmla="*/ 124 h 214"/>
                <a:gd name="T76" fmla="*/ 2 w 150"/>
                <a:gd name="T77" fmla="*/ 111 h 214"/>
                <a:gd name="T78" fmla="*/ 0 w 150"/>
                <a:gd name="T79" fmla="*/ 92 h 214"/>
                <a:gd name="T80" fmla="*/ 2 w 150"/>
                <a:gd name="T81" fmla="*/ 74 h 214"/>
                <a:gd name="T82" fmla="*/ 7 w 150"/>
                <a:gd name="T83" fmla="*/ 55 h 214"/>
                <a:gd name="T84" fmla="*/ 19 w 150"/>
                <a:gd name="T85" fmla="*/ 27 h 214"/>
                <a:gd name="T86" fmla="*/ 45 w 150"/>
                <a:gd name="T87" fmla="*/ 11 h 214"/>
                <a:gd name="T88" fmla="*/ 63 w 150"/>
                <a:gd name="T89" fmla="*/ 3 h 214"/>
                <a:gd name="T90" fmla="*/ 79 w 150"/>
                <a:gd name="T91" fmla="*/ 0 h 214"/>
                <a:gd name="T92" fmla="*/ 96 w 150"/>
                <a:gd name="T93" fmla="*/ 2 h 214"/>
                <a:gd name="T94" fmla="*/ 113 w 150"/>
                <a:gd name="T95" fmla="*/ 13 h 214"/>
                <a:gd name="T96" fmla="*/ 129 w 150"/>
                <a:gd name="T97" fmla="*/ 3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4">
                  <a:moveTo>
                    <a:pt x="137" y="42"/>
                  </a:moveTo>
                  <a:lnTo>
                    <a:pt x="141" y="52"/>
                  </a:lnTo>
                  <a:lnTo>
                    <a:pt x="143" y="63"/>
                  </a:lnTo>
                  <a:lnTo>
                    <a:pt x="146" y="74"/>
                  </a:lnTo>
                  <a:lnTo>
                    <a:pt x="148" y="85"/>
                  </a:lnTo>
                  <a:lnTo>
                    <a:pt x="149" y="96"/>
                  </a:lnTo>
                  <a:lnTo>
                    <a:pt x="149" y="107"/>
                  </a:lnTo>
                  <a:lnTo>
                    <a:pt x="150" y="120"/>
                  </a:lnTo>
                  <a:lnTo>
                    <a:pt x="150" y="130"/>
                  </a:lnTo>
                  <a:lnTo>
                    <a:pt x="149" y="135"/>
                  </a:lnTo>
                  <a:lnTo>
                    <a:pt x="148" y="140"/>
                  </a:lnTo>
                  <a:lnTo>
                    <a:pt x="147" y="145"/>
                  </a:lnTo>
                  <a:lnTo>
                    <a:pt x="146" y="149"/>
                  </a:lnTo>
                  <a:lnTo>
                    <a:pt x="143" y="155"/>
                  </a:lnTo>
                  <a:lnTo>
                    <a:pt x="142" y="159"/>
                  </a:lnTo>
                  <a:lnTo>
                    <a:pt x="140" y="165"/>
                  </a:lnTo>
                  <a:lnTo>
                    <a:pt x="138" y="169"/>
                  </a:lnTo>
                  <a:lnTo>
                    <a:pt x="137" y="169"/>
                  </a:lnTo>
                  <a:lnTo>
                    <a:pt x="136" y="171"/>
                  </a:lnTo>
                  <a:lnTo>
                    <a:pt x="136" y="172"/>
                  </a:lnTo>
                  <a:lnTo>
                    <a:pt x="135" y="173"/>
                  </a:lnTo>
                  <a:lnTo>
                    <a:pt x="135" y="174"/>
                  </a:lnTo>
                  <a:lnTo>
                    <a:pt x="133" y="176"/>
                  </a:lnTo>
                  <a:lnTo>
                    <a:pt x="133" y="177"/>
                  </a:lnTo>
                  <a:lnTo>
                    <a:pt x="133" y="178"/>
                  </a:lnTo>
                  <a:lnTo>
                    <a:pt x="128" y="182"/>
                  </a:lnTo>
                  <a:lnTo>
                    <a:pt x="122" y="187"/>
                  </a:lnTo>
                  <a:lnTo>
                    <a:pt x="117" y="192"/>
                  </a:lnTo>
                  <a:lnTo>
                    <a:pt x="111" y="196"/>
                  </a:lnTo>
                  <a:lnTo>
                    <a:pt x="106" y="202"/>
                  </a:lnTo>
                  <a:lnTo>
                    <a:pt x="100" y="206"/>
                  </a:lnTo>
                  <a:lnTo>
                    <a:pt x="93" y="211"/>
                  </a:lnTo>
                  <a:lnTo>
                    <a:pt x="88" y="214"/>
                  </a:lnTo>
                  <a:lnTo>
                    <a:pt x="89" y="212"/>
                  </a:lnTo>
                  <a:lnTo>
                    <a:pt x="89" y="209"/>
                  </a:lnTo>
                  <a:lnTo>
                    <a:pt x="90" y="206"/>
                  </a:lnTo>
                  <a:lnTo>
                    <a:pt x="91" y="204"/>
                  </a:lnTo>
                  <a:lnTo>
                    <a:pt x="91" y="202"/>
                  </a:lnTo>
                  <a:lnTo>
                    <a:pt x="91" y="199"/>
                  </a:lnTo>
                  <a:lnTo>
                    <a:pt x="91" y="197"/>
                  </a:lnTo>
                  <a:lnTo>
                    <a:pt x="90" y="195"/>
                  </a:lnTo>
                  <a:lnTo>
                    <a:pt x="91" y="181"/>
                  </a:lnTo>
                  <a:lnTo>
                    <a:pt x="93" y="166"/>
                  </a:lnTo>
                  <a:lnTo>
                    <a:pt x="93" y="151"/>
                  </a:lnTo>
                  <a:lnTo>
                    <a:pt x="93" y="136"/>
                  </a:lnTo>
                  <a:lnTo>
                    <a:pt x="92" y="128"/>
                  </a:lnTo>
                  <a:lnTo>
                    <a:pt x="91" y="122"/>
                  </a:lnTo>
                  <a:lnTo>
                    <a:pt x="90" y="115"/>
                  </a:lnTo>
                  <a:lnTo>
                    <a:pt x="88" y="108"/>
                  </a:lnTo>
                  <a:lnTo>
                    <a:pt x="86" y="101"/>
                  </a:lnTo>
                  <a:lnTo>
                    <a:pt x="83" y="94"/>
                  </a:lnTo>
                  <a:lnTo>
                    <a:pt x="79" y="88"/>
                  </a:lnTo>
                  <a:lnTo>
                    <a:pt x="75" y="82"/>
                  </a:lnTo>
                  <a:lnTo>
                    <a:pt x="73" y="80"/>
                  </a:lnTo>
                  <a:lnTo>
                    <a:pt x="70" y="77"/>
                  </a:lnTo>
                  <a:lnTo>
                    <a:pt x="68" y="76"/>
                  </a:lnTo>
                  <a:lnTo>
                    <a:pt x="66" y="74"/>
                  </a:lnTo>
                  <a:lnTo>
                    <a:pt x="62" y="73"/>
                  </a:lnTo>
                  <a:lnTo>
                    <a:pt x="59" y="73"/>
                  </a:lnTo>
                  <a:lnTo>
                    <a:pt x="57" y="72"/>
                  </a:lnTo>
                  <a:lnTo>
                    <a:pt x="53" y="71"/>
                  </a:lnTo>
                  <a:lnTo>
                    <a:pt x="49" y="71"/>
                  </a:lnTo>
                  <a:lnTo>
                    <a:pt x="45" y="73"/>
                  </a:lnTo>
                  <a:lnTo>
                    <a:pt x="41" y="74"/>
                  </a:lnTo>
                  <a:lnTo>
                    <a:pt x="38" y="76"/>
                  </a:lnTo>
                  <a:lnTo>
                    <a:pt x="35" y="78"/>
                  </a:lnTo>
                  <a:lnTo>
                    <a:pt x="31" y="82"/>
                  </a:lnTo>
                  <a:lnTo>
                    <a:pt x="29" y="85"/>
                  </a:lnTo>
                  <a:lnTo>
                    <a:pt x="27" y="90"/>
                  </a:lnTo>
                  <a:lnTo>
                    <a:pt x="25" y="101"/>
                  </a:lnTo>
                  <a:lnTo>
                    <a:pt x="23" y="113"/>
                  </a:lnTo>
                  <a:lnTo>
                    <a:pt x="22" y="124"/>
                  </a:lnTo>
                  <a:lnTo>
                    <a:pt x="23" y="136"/>
                  </a:lnTo>
                  <a:lnTo>
                    <a:pt x="25" y="143"/>
                  </a:lnTo>
                  <a:lnTo>
                    <a:pt x="26" y="148"/>
                  </a:lnTo>
                  <a:lnTo>
                    <a:pt x="27" y="154"/>
                  </a:lnTo>
                  <a:lnTo>
                    <a:pt x="29" y="159"/>
                  </a:lnTo>
                  <a:lnTo>
                    <a:pt x="31" y="165"/>
                  </a:lnTo>
                  <a:lnTo>
                    <a:pt x="35" y="169"/>
                  </a:lnTo>
                  <a:lnTo>
                    <a:pt x="38" y="174"/>
                  </a:lnTo>
                  <a:lnTo>
                    <a:pt x="41" y="179"/>
                  </a:lnTo>
                  <a:lnTo>
                    <a:pt x="41" y="182"/>
                  </a:lnTo>
                  <a:lnTo>
                    <a:pt x="42" y="185"/>
                  </a:lnTo>
                  <a:lnTo>
                    <a:pt x="42" y="188"/>
                  </a:lnTo>
                  <a:lnTo>
                    <a:pt x="42" y="191"/>
                  </a:lnTo>
                  <a:lnTo>
                    <a:pt x="42" y="193"/>
                  </a:lnTo>
                  <a:lnTo>
                    <a:pt x="42" y="196"/>
                  </a:lnTo>
                  <a:lnTo>
                    <a:pt x="41" y="198"/>
                  </a:lnTo>
                  <a:lnTo>
                    <a:pt x="40" y="201"/>
                  </a:lnTo>
                  <a:lnTo>
                    <a:pt x="40" y="202"/>
                  </a:lnTo>
                  <a:lnTo>
                    <a:pt x="40" y="203"/>
                  </a:lnTo>
                  <a:lnTo>
                    <a:pt x="40" y="204"/>
                  </a:lnTo>
                  <a:lnTo>
                    <a:pt x="40" y="205"/>
                  </a:lnTo>
                  <a:lnTo>
                    <a:pt x="40" y="205"/>
                  </a:lnTo>
                  <a:lnTo>
                    <a:pt x="39" y="206"/>
                  </a:lnTo>
                  <a:lnTo>
                    <a:pt x="39" y="207"/>
                  </a:lnTo>
                  <a:lnTo>
                    <a:pt x="39" y="207"/>
                  </a:lnTo>
                  <a:lnTo>
                    <a:pt x="38" y="202"/>
                  </a:lnTo>
                  <a:lnTo>
                    <a:pt x="36" y="195"/>
                  </a:lnTo>
                  <a:lnTo>
                    <a:pt x="35" y="188"/>
                  </a:lnTo>
                  <a:lnTo>
                    <a:pt x="32" y="182"/>
                  </a:lnTo>
                  <a:lnTo>
                    <a:pt x="30" y="176"/>
                  </a:lnTo>
                  <a:lnTo>
                    <a:pt x="27" y="171"/>
                  </a:lnTo>
                  <a:lnTo>
                    <a:pt x="22" y="166"/>
                  </a:lnTo>
                  <a:lnTo>
                    <a:pt x="18" y="161"/>
                  </a:lnTo>
                  <a:lnTo>
                    <a:pt x="16" y="156"/>
                  </a:lnTo>
                  <a:lnTo>
                    <a:pt x="16" y="151"/>
                  </a:lnTo>
                  <a:lnTo>
                    <a:pt x="15" y="146"/>
                  </a:lnTo>
                  <a:lnTo>
                    <a:pt x="13" y="141"/>
                  </a:lnTo>
                  <a:lnTo>
                    <a:pt x="12" y="135"/>
                  </a:lnTo>
                  <a:lnTo>
                    <a:pt x="11" y="131"/>
                  </a:lnTo>
                  <a:lnTo>
                    <a:pt x="10" y="128"/>
                  </a:lnTo>
                  <a:lnTo>
                    <a:pt x="9" y="126"/>
                  </a:lnTo>
                  <a:lnTo>
                    <a:pt x="8" y="124"/>
                  </a:lnTo>
                  <a:lnTo>
                    <a:pt x="6" y="123"/>
                  </a:lnTo>
                  <a:lnTo>
                    <a:pt x="5" y="116"/>
                  </a:lnTo>
                  <a:lnTo>
                    <a:pt x="2" y="111"/>
                  </a:lnTo>
                  <a:lnTo>
                    <a:pt x="1" y="104"/>
                  </a:lnTo>
                  <a:lnTo>
                    <a:pt x="1" y="98"/>
                  </a:lnTo>
                  <a:lnTo>
                    <a:pt x="0" y="92"/>
                  </a:lnTo>
                  <a:lnTo>
                    <a:pt x="0" y="86"/>
                  </a:lnTo>
                  <a:lnTo>
                    <a:pt x="1" y="80"/>
                  </a:lnTo>
                  <a:lnTo>
                    <a:pt x="2" y="74"/>
                  </a:lnTo>
                  <a:lnTo>
                    <a:pt x="2" y="67"/>
                  </a:lnTo>
                  <a:lnTo>
                    <a:pt x="5" y="62"/>
                  </a:lnTo>
                  <a:lnTo>
                    <a:pt x="7" y="55"/>
                  </a:lnTo>
                  <a:lnTo>
                    <a:pt x="8" y="50"/>
                  </a:lnTo>
                  <a:lnTo>
                    <a:pt x="12" y="38"/>
                  </a:lnTo>
                  <a:lnTo>
                    <a:pt x="19" y="27"/>
                  </a:lnTo>
                  <a:lnTo>
                    <a:pt x="28" y="22"/>
                  </a:lnTo>
                  <a:lnTo>
                    <a:pt x="36" y="16"/>
                  </a:lnTo>
                  <a:lnTo>
                    <a:pt x="45" y="11"/>
                  </a:lnTo>
                  <a:lnTo>
                    <a:pt x="55" y="6"/>
                  </a:lnTo>
                  <a:lnTo>
                    <a:pt x="59" y="5"/>
                  </a:lnTo>
                  <a:lnTo>
                    <a:pt x="63" y="3"/>
                  </a:lnTo>
                  <a:lnTo>
                    <a:pt x="69" y="2"/>
                  </a:lnTo>
                  <a:lnTo>
                    <a:pt x="73" y="1"/>
                  </a:lnTo>
                  <a:lnTo>
                    <a:pt x="79" y="0"/>
                  </a:lnTo>
                  <a:lnTo>
                    <a:pt x="85" y="0"/>
                  </a:lnTo>
                  <a:lnTo>
                    <a:pt x="89" y="1"/>
                  </a:lnTo>
                  <a:lnTo>
                    <a:pt x="96" y="2"/>
                  </a:lnTo>
                  <a:lnTo>
                    <a:pt x="101" y="5"/>
                  </a:lnTo>
                  <a:lnTo>
                    <a:pt x="108" y="10"/>
                  </a:lnTo>
                  <a:lnTo>
                    <a:pt x="113" y="13"/>
                  </a:lnTo>
                  <a:lnTo>
                    <a:pt x="119" y="18"/>
                  </a:lnTo>
                  <a:lnTo>
                    <a:pt x="125" y="23"/>
                  </a:lnTo>
                  <a:lnTo>
                    <a:pt x="129" y="30"/>
                  </a:lnTo>
                  <a:lnTo>
                    <a:pt x="133" y="35"/>
                  </a:lnTo>
                  <a:lnTo>
                    <a:pt x="137" y="4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5" name="Freeform 139">
              <a:extLst>
                <a:ext uri="{FF2B5EF4-FFF2-40B4-BE49-F238E27FC236}">
                  <a16:creationId xmlns:a16="http://schemas.microsoft.com/office/drawing/2014/main" id="{31D60432-B180-48A9-A0E1-F91E49C6C535}"/>
                </a:ext>
              </a:extLst>
            </p:cNvPr>
            <p:cNvSpPr>
              <a:spLocks/>
            </p:cNvSpPr>
            <p:nvPr/>
          </p:nvSpPr>
          <p:spPr bwMode="auto">
            <a:xfrm>
              <a:off x="4439" y="3644"/>
              <a:ext cx="81" cy="100"/>
            </a:xfrm>
            <a:custGeom>
              <a:avLst/>
              <a:gdLst>
                <a:gd name="T0" fmla="*/ 149 w 161"/>
                <a:gd name="T1" fmla="*/ 17 h 201"/>
                <a:gd name="T2" fmla="*/ 159 w 161"/>
                <a:gd name="T3" fmla="*/ 35 h 201"/>
                <a:gd name="T4" fmla="*/ 160 w 161"/>
                <a:gd name="T5" fmla="*/ 57 h 201"/>
                <a:gd name="T6" fmla="*/ 155 w 161"/>
                <a:gd name="T7" fmla="*/ 86 h 201"/>
                <a:gd name="T8" fmla="*/ 143 w 161"/>
                <a:gd name="T9" fmla="*/ 111 h 201"/>
                <a:gd name="T10" fmla="*/ 132 w 161"/>
                <a:gd name="T11" fmla="*/ 133 h 201"/>
                <a:gd name="T12" fmla="*/ 126 w 161"/>
                <a:gd name="T13" fmla="*/ 147 h 201"/>
                <a:gd name="T14" fmla="*/ 113 w 161"/>
                <a:gd name="T15" fmla="*/ 172 h 201"/>
                <a:gd name="T16" fmla="*/ 109 w 161"/>
                <a:gd name="T17" fmla="*/ 190 h 201"/>
                <a:gd name="T18" fmla="*/ 107 w 161"/>
                <a:gd name="T19" fmla="*/ 201 h 201"/>
                <a:gd name="T20" fmla="*/ 101 w 161"/>
                <a:gd name="T21" fmla="*/ 197 h 201"/>
                <a:gd name="T22" fmla="*/ 94 w 161"/>
                <a:gd name="T23" fmla="*/ 195 h 201"/>
                <a:gd name="T24" fmla="*/ 94 w 161"/>
                <a:gd name="T25" fmla="*/ 187 h 201"/>
                <a:gd name="T26" fmla="*/ 96 w 161"/>
                <a:gd name="T27" fmla="*/ 177 h 201"/>
                <a:gd name="T28" fmla="*/ 89 w 161"/>
                <a:gd name="T29" fmla="*/ 159 h 201"/>
                <a:gd name="T30" fmla="*/ 85 w 161"/>
                <a:gd name="T31" fmla="*/ 147 h 201"/>
                <a:gd name="T32" fmla="*/ 87 w 161"/>
                <a:gd name="T33" fmla="*/ 137 h 201"/>
                <a:gd name="T34" fmla="*/ 93 w 161"/>
                <a:gd name="T35" fmla="*/ 130 h 201"/>
                <a:gd name="T36" fmla="*/ 101 w 161"/>
                <a:gd name="T37" fmla="*/ 125 h 201"/>
                <a:gd name="T38" fmla="*/ 106 w 161"/>
                <a:gd name="T39" fmla="*/ 118 h 201"/>
                <a:gd name="T40" fmla="*/ 112 w 161"/>
                <a:gd name="T41" fmla="*/ 110 h 201"/>
                <a:gd name="T42" fmla="*/ 116 w 161"/>
                <a:gd name="T43" fmla="*/ 104 h 201"/>
                <a:gd name="T44" fmla="*/ 119 w 161"/>
                <a:gd name="T45" fmla="*/ 90 h 201"/>
                <a:gd name="T46" fmla="*/ 116 w 161"/>
                <a:gd name="T47" fmla="*/ 78 h 201"/>
                <a:gd name="T48" fmla="*/ 109 w 161"/>
                <a:gd name="T49" fmla="*/ 68 h 201"/>
                <a:gd name="T50" fmla="*/ 100 w 161"/>
                <a:gd name="T51" fmla="*/ 59 h 201"/>
                <a:gd name="T52" fmla="*/ 91 w 161"/>
                <a:gd name="T53" fmla="*/ 56 h 201"/>
                <a:gd name="T54" fmla="*/ 84 w 161"/>
                <a:gd name="T55" fmla="*/ 57 h 201"/>
                <a:gd name="T56" fmla="*/ 71 w 161"/>
                <a:gd name="T57" fmla="*/ 64 h 201"/>
                <a:gd name="T58" fmla="*/ 62 w 161"/>
                <a:gd name="T59" fmla="*/ 74 h 201"/>
                <a:gd name="T60" fmla="*/ 53 w 161"/>
                <a:gd name="T61" fmla="*/ 90 h 201"/>
                <a:gd name="T62" fmla="*/ 43 w 161"/>
                <a:gd name="T63" fmla="*/ 115 h 201"/>
                <a:gd name="T64" fmla="*/ 37 w 161"/>
                <a:gd name="T65" fmla="*/ 140 h 201"/>
                <a:gd name="T66" fmla="*/ 25 w 161"/>
                <a:gd name="T67" fmla="*/ 142 h 201"/>
                <a:gd name="T68" fmla="*/ 10 w 161"/>
                <a:gd name="T69" fmla="*/ 129 h 201"/>
                <a:gd name="T70" fmla="*/ 2 w 161"/>
                <a:gd name="T71" fmla="*/ 118 h 201"/>
                <a:gd name="T72" fmla="*/ 0 w 161"/>
                <a:gd name="T73" fmla="*/ 105 h 201"/>
                <a:gd name="T74" fmla="*/ 2 w 161"/>
                <a:gd name="T75" fmla="*/ 86 h 201"/>
                <a:gd name="T76" fmla="*/ 7 w 161"/>
                <a:gd name="T77" fmla="*/ 68 h 201"/>
                <a:gd name="T78" fmla="*/ 13 w 161"/>
                <a:gd name="T79" fmla="*/ 57 h 201"/>
                <a:gd name="T80" fmla="*/ 16 w 161"/>
                <a:gd name="T81" fmla="*/ 48 h 201"/>
                <a:gd name="T82" fmla="*/ 22 w 161"/>
                <a:gd name="T83" fmla="*/ 40 h 201"/>
                <a:gd name="T84" fmla="*/ 36 w 161"/>
                <a:gd name="T85" fmla="*/ 27 h 201"/>
                <a:gd name="T86" fmla="*/ 54 w 161"/>
                <a:gd name="T87" fmla="*/ 16 h 201"/>
                <a:gd name="T88" fmla="*/ 69 w 161"/>
                <a:gd name="T89" fmla="*/ 7 h 201"/>
                <a:gd name="T90" fmla="*/ 80 w 161"/>
                <a:gd name="T91" fmla="*/ 4 h 201"/>
                <a:gd name="T92" fmla="*/ 91 w 161"/>
                <a:gd name="T93" fmla="*/ 0 h 201"/>
                <a:gd name="T94" fmla="*/ 105 w 161"/>
                <a:gd name="T95" fmla="*/ 1 h 201"/>
                <a:gd name="T96" fmla="*/ 122 w 161"/>
                <a:gd name="T97" fmla="*/ 4 h 201"/>
                <a:gd name="T98" fmla="*/ 137 w 161"/>
                <a:gd name="T99" fmla="*/ 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201">
                  <a:moveTo>
                    <a:pt x="137" y="8"/>
                  </a:moveTo>
                  <a:lnTo>
                    <a:pt x="143" y="13"/>
                  </a:lnTo>
                  <a:lnTo>
                    <a:pt x="149" y="17"/>
                  </a:lnTo>
                  <a:lnTo>
                    <a:pt x="153" y="23"/>
                  </a:lnTo>
                  <a:lnTo>
                    <a:pt x="156" y="28"/>
                  </a:lnTo>
                  <a:lnTo>
                    <a:pt x="159" y="35"/>
                  </a:lnTo>
                  <a:lnTo>
                    <a:pt x="160" y="43"/>
                  </a:lnTo>
                  <a:lnTo>
                    <a:pt x="161" y="49"/>
                  </a:lnTo>
                  <a:lnTo>
                    <a:pt x="160" y="57"/>
                  </a:lnTo>
                  <a:lnTo>
                    <a:pt x="159" y="67"/>
                  </a:lnTo>
                  <a:lnTo>
                    <a:pt x="157" y="77"/>
                  </a:lnTo>
                  <a:lnTo>
                    <a:pt x="155" y="86"/>
                  </a:lnTo>
                  <a:lnTo>
                    <a:pt x="151" y="95"/>
                  </a:lnTo>
                  <a:lnTo>
                    <a:pt x="147" y="104"/>
                  </a:lnTo>
                  <a:lnTo>
                    <a:pt x="143" y="111"/>
                  </a:lnTo>
                  <a:lnTo>
                    <a:pt x="139" y="119"/>
                  </a:lnTo>
                  <a:lnTo>
                    <a:pt x="133" y="128"/>
                  </a:lnTo>
                  <a:lnTo>
                    <a:pt x="132" y="133"/>
                  </a:lnTo>
                  <a:lnTo>
                    <a:pt x="131" y="137"/>
                  </a:lnTo>
                  <a:lnTo>
                    <a:pt x="129" y="141"/>
                  </a:lnTo>
                  <a:lnTo>
                    <a:pt x="126" y="147"/>
                  </a:lnTo>
                  <a:lnTo>
                    <a:pt x="122" y="155"/>
                  </a:lnTo>
                  <a:lnTo>
                    <a:pt x="117" y="164"/>
                  </a:lnTo>
                  <a:lnTo>
                    <a:pt x="113" y="172"/>
                  </a:lnTo>
                  <a:lnTo>
                    <a:pt x="111" y="181"/>
                  </a:lnTo>
                  <a:lnTo>
                    <a:pt x="109" y="186"/>
                  </a:lnTo>
                  <a:lnTo>
                    <a:pt x="109" y="190"/>
                  </a:lnTo>
                  <a:lnTo>
                    <a:pt x="107" y="196"/>
                  </a:lnTo>
                  <a:lnTo>
                    <a:pt x="107" y="200"/>
                  </a:lnTo>
                  <a:lnTo>
                    <a:pt x="107" y="201"/>
                  </a:lnTo>
                  <a:lnTo>
                    <a:pt x="105" y="199"/>
                  </a:lnTo>
                  <a:lnTo>
                    <a:pt x="103" y="198"/>
                  </a:lnTo>
                  <a:lnTo>
                    <a:pt x="101" y="197"/>
                  </a:lnTo>
                  <a:lnTo>
                    <a:pt x="99" y="197"/>
                  </a:lnTo>
                  <a:lnTo>
                    <a:pt x="96" y="196"/>
                  </a:lnTo>
                  <a:lnTo>
                    <a:pt x="94" y="195"/>
                  </a:lnTo>
                  <a:lnTo>
                    <a:pt x="93" y="192"/>
                  </a:lnTo>
                  <a:lnTo>
                    <a:pt x="93" y="190"/>
                  </a:lnTo>
                  <a:lnTo>
                    <a:pt x="94" y="187"/>
                  </a:lnTo>
                  <a:lnTo>
                    <a:pt x="96" y="184"/>
                  </a:lnTo>
                  <a:lnTo>
                    <a:pt x="96" y="180"/>
                  </a:lnTo>
                  <a:lnTo>
                    <a:pt x="96" y="177"/>
                  </a:lnTo>
                  <a:lnTo>
                    <a:pt x="94" y="171"/>
                  </a:lnTo>
                  <a:lnTo>
                    <a:pt x="91" y="166"/>
                  </a:lnTo>
                  <a:lnTo>
                    <a:pt x="89" y="159"/>
                  </a:lnTo>
                  <a:lnTo>
                    <a:pt x="85" y="154"/>
                  </a:lnTo>
                  <a:lnTo>
                    <a:pt x="85" y="150"/>
                  </a:lnTo>
                  <a:lnTo>
                    <a:pt x="85" y="147"/>
                  </a:lnTo>
                  <a:lnTo>
                    <a:pt x="85" y="142"/>
                  </a:lnTo>
                  <a:lnTo>
                    <a:pt x="86" y="139"/>
                  </a:lnTo>
                  <a:lnTo>
                    <a:pt x="87" y="137"/>
                  </a:lnTo>
                  <a:lnTo>
                    <a:pt x="90" y="135"/>
                  </a:lnTo>
                  <a:lnTo>
                    <a:pt x="92" y="131"/>
                  </a:lnTo>
                  <a:lnTo>
                    <a:pt x="93" y="130"/>
                  </a:lnTo>
                  <a:lnTo>
                    <a:pt x="96" y="128"/>
                  </a:lnTo>
                  <a:lnTo>
                    <a:pt x="99" y="127"/>
                  </a:lnTo>
                  <a:lnTo>
                    <a:pt x="101" y="125"/>
                  </a:lnTo>
                  <a:lnTo>
                    <a:pt x="104" y="123"/>
                  </a:lnTo>
                  <a:lnTo>
                    <a:pt x="105" y="120"/>
                  </a:lnTo>
                  <a:lnTo>
                    <a:pt x="106" y="118"/>
                  </a:lnTo>
                  <a:lnTo>
                    <a:pt x="109" y="115"/>
                  </a:lnTo>
                  <a:lnTo>
                    <a:pt x="110" y="113"/>
                  </a:lnTo>
                  <a:lnTo>
                    <a:pt x="112" y="110"/>
                  </a:lnTo>
                  <a:lnTo>
                    <a:pt x="113" y="108"/>
                  </a:lnTo>
                  <a:lnTo>
                    <a:pt x="115" y="106"/>
                  </a:lnTo>
                  <a:lnTo>
                    <a:pt x="116" y="104"/>
                  </a:lnTo>
                  <a:lnTo>
                    <a:pt x="117" y="99"/>
                  </a:lnTo>
                  <a:lnTo>
                    <a:pt x="119" y="95"/>
                  </a:lnTo>
                  <a:lnTo>
                    <a:pt x="119" y="90"/>
                  </a:lnTo>
                  <a:lnTo>
                    <a:pt x="119" y="86"/>
                  </a:lnTo>
                  <a:lnTo>
                    <a:pt x="117" y="81"/>
                  </a:lnTo>
                  <a:lnTo>
                    <a:pt x="116" y="78"/>
                  </a:lnTo>
                  <a:lnTo>
                    <a:pt x="114" y="74"/>
                  </a:lnTo>
                  <a:lnTo>
                    <a:pt x="112" y="70"/>
                  </a:lnTo>
                  <a:lnTo>
                    <a:pt x="109" y="68"/>
                  </a:lnTo>
                  <a:lnTo>
                    <a:pt x="105" y="66"/>
                  </a:lnTo>
                  <a:lnTo>
                    <a:pt x="103" y="63"/>
                  </a:lnTo>
                  <a:lnTo>
                    <a:pt x="100" y="59"/>
                  </a:lnTo>
                  <a:lnTo>
                    <a:pt x="96" y="57"/>
                  </a:lnTo>
                  <a:lnTo>
                    <a:pt x="92" y="56"/>
                  </a:lnTo>
                  <a:lnTo>
                    <a:pt x="91" y="56"/>
                  </a:lnTo>
                  <a:lnTo>
                    <a:pt x="89" y="56"/>
                  </a:lnTo>
                  <a:lnTo>
                    <a:pt x="86" y="56"/>
                  </a:lnTo>
                  <a:lnTo>
                    <a:pt x="84" y="57"/>
                  </a:lnTo>
                  <a:lnTo>
                    <a:pt x="80" y="58"/>
                  </a:lnTo>
                  <a:lnTo>
                    <a:pt x="75" y="60"/>
                  </a:lnTo>
                  <a:lnTo>
                    <a:pt x="71" y="64"/>
                  </a:lnTo>
                  <a:lnTo>
                    <a:pt x="67" y="67"/>
                  </a:lnTo>
                  <a:lnTo>
                    <a:pt x="65" y="69"/>
                  </a:lnTo>
                  <a:lnTo>
                    <a:pt x="62" y="74"/>
                  </a:lnTo>
                  <a:lnTo>
                    <a:pt x="60" y="78"/>
                  </a:lnTo>
                  <a:lnTo>
                    <a:pt x="59" y="83"/>
                  </a:lnTo>
                  <a:lnTo>
                    <a:pt x="53" y="90"/>
                  </a:lnTo>
                  <a:lnTo>
                    <a:pt x="49" y="98"/>
                  </a:lnTo>
                  <a:lnTo>
                    <a:pt x="45" y="106"/>
                  </a:lnTo>
                  <a:lnTo>
                    <a:pt x="43" y="115"/>
                  </a:lnTo>
                  <a:lnTo>
                    <a:pt x="41" y="123"/>
                  </a:lnTo>
                  <a:lnTo>
                    <a:pt x="39" y="131"/>
                  </a:lnTo>
                  <a:lnTo>
                    <a:pt x="37" y="140"/>
                  </a:lnTo>
                  <a:lnTo>
                    <a:pt x="36" y="150"/>
                  </a:lnTo>
                  <a:lnTo>
                    <a:pt x="31" y="147"/>
                  </a:lnTo>
                  <a:lnTo>
                    <a:pt x="25" y="142"/>
                  </a:lnTo>
                  <a:lnTo>
                    <a:pt x="20" y="139"/>
                  </a:lnTo>
                  <a:lnTo>
                    <a:pt x="14" y="135"/>
                  </a:lnTo>
                  <a:lnTo>
                    <a:pt x="10" y="129"/>
                  </a:lnTo>
                  <a:lnTo>
                    <a:pt x="5" y="125"/>
                  </a:lnTo>
                  <a:lnTo>
                    <a:pt x="3" y="121"/>
                  </a:lnTo>
                  <a:lnTo>
                    <a:pt x="2" y="118"/>
                  </a:lnTo>
                  <a:lnTo>
                    <a:pt x="1" y="115"/>
                  </a:lnTo>
                  <a:lnTo>
                    <a:pt x="0" y="113"/>
                  </a:lnTo>
                  <a:lnTo>
                    <a:pt x="0" y="105"/>
                  </a:lnTo>
                  <a:lnTo>
                    <a:pt x="0" y="98"/>
                  </a:lnTo>
                  <a:lnTo>
                    <a:pt x="1" y="93"/>
                  </a:lnTo>
                  <a:lnTo>
                    <a:pt x="2" y="86"/>
                  </a:lnTo>
                  <a:lnTo>
                    <a:pt x="3" y="80"/>
                  </a:lnTo>
                  <a:lnTo>
                    <a:pt x="5" y="74"/>
                  </a:lnTo>
                  <a:lnTo>
                    <a:pt x="7" y="68"/>
                  </a:lnTo>
                  <a:lnTo>
                    <a:pt x="10" y="63"/>
                  </a:lnTo>
                  <a:lnTo>
                    <a:pt x="12" y="59"/>
                  </a:lnTo>
                  <a:lnTo>
                    <a:pt x="13" y="57"/>
                  </a:lnTo>
                  <a:lnTo>
                    <a:pt x="14" y="55"/>
                  </a:lnTo>
                  <a:lnTo>
                    <a:pt x="15" y="51"/>
                  </a:lnTo>
                  <a:lnTo>
                    <a:pt x="16" y="48"/>
                  </a:lnTo>
                  <a:lnTo>
                    <a:pt x="17" y="46"/>
                  </a:lnTo>
                  <a:lnTo>
                    <a:pt x="20" y="44"/>
                  </a:lnTo>
                  <a:lnTo>
                    <a:pt x="22" y="40"/>
                  </a:lnTo>
                  <a:lnTo>
                    <a:pt x="26" y="36"/>
                  </a:lnTo>
                  <a:lnTo>
                    <a:pt x="32" y="31"/>
                  </a:lnTo>
                  <a:lnTo>
                    <a:pt x="36" y="27"/>
                  </a:lnTo>
                  <a:lnTo>
                    <a:pt x="43" y="24"/>
                  </a:lnTo>
                  <a:lnTo>
                    <a:pt x="49" y="20"/>
                  </a:lnTo>
                  <a:lnTo>
                    <a:pt x="54" y="16"/>
                  </a:lnTo>
                  <a:lnTo>
                    <a:pt x="60" y="13"/>
                  </a:lnTo>
                  <a:lnTo>
                    <a:pt x="65" y="8"/>
                  </a:lnTo>
                  <a:lnTo>
                    <a:pt x="69" y="7"/>
                  </a:lnTo>
                  <a:lnTo>
                    <a:pt x="72" y="6"/>
                  </a:lnTo>
                  <a:lnTo>
                    <a:pt x="76" y="5"/>
                  </a:lnTo>
                  <a:lnTo>
                    <a:pt x="80" y="4"/>
                  </a:lnTo>
                  <a:lnTo>
                    <a:pt x="83" y="3"/>
                  </a:lnTo>
                  <a:lnTo>
                    <a:pt x="87" y="1"/>
                  </a:lnTo>
                  <a:lnTo>
                    <a:pt x="91" y="0"/>
                  </a:lnTo>
                  <a:lnTo>
                    <a:pt x="94" y="0"/>
                  </a:lnTo>
                  <a:lnTo>
                    <a:pt x="100" y="1"/>
                  </a:lnTo>
                  <a:lnTo>
                    <a:pt x="105" y="1"/>
                  </a:lnTo>
                  <a:lnTo>
                    <a:pt x="111" y="3"/>
                  </a:lnTo>
                  <a:lnTo>
                    <a:pt x="116" y="3"/>
                  </a:lnTo>
                  <a:lnTo>
                    <a:pt x="122" y="4"/>
                  </a:lnTo>
                  <a:lnTo>
                    <a:pt x="127" y="5"/>
                  </a:lnTo>
                  <a:lnTo>
                    <a:pt x="133" y="6"/>
                  </a:lnTo>
                  <a:lnTo>
                    <a:pt x="137"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6" name="Freeform 140">
              <a:extLst>
                <a:ext uri="{FF2B5EF4-FFF2-40B4-BE49-F238E27FC236}">
                  <a16:creationId xmlns:a16="http://schemas.microsoft.com/office/drawing/2014/main" id="{70EDF428-B856-439E-9A37-90FD96A71412}"/>
                </a:ext>
              </a:extLst>
            </p:cNvPr>
            <p:cNvSpPr>
              <a:spLocks/>
            </p:cNvSpPr>
            <p:nvPr/>
          </p:nvSpPr>
          <p:spPr bwMode="auto">
            <a:xfrm>
              <a:off x="4298" y="3651"/>
              <a:ext cx="41" cy="87"/>
            </a:xfrm>
            <a:custGeom>
              <a:avLst/>
              <a:gdLst>
                <a:gd name="T0" fmla="*/ 57 w 82"/>
                <a:gd name="T1" fmla="*/ 6 h 173"/>
                <a:gd name="T2" fmla="*/ 57 w 82"/>
                <a:gd name="T3" fmla="*/ 6 h 173"/>
                <a:gd name="T4" fmla="*/ 56 w 82"/>
                <a:gd name="T5" fmla="*/ 8 h 173"/>
                <a:gd name="T6" fmla="*/ 56 w 82"/>
                <a:gd name="T7" fmla="*/ 8 h 173"/>
                <a:gd name="T8" fmla="*/ 57 w 82"/>
                <a:gd name="T9" fmla="*/ 10 h 173"/>
                <a:gd name="T10" fmla="*/ 58 w 82"/>
                <a:gd name="T11" fmla="*/ 16 h 173"/>
                <a:gd name="T12" fmla="*/ 59 w 82"/>
                <a:gd name="T13" fmla="*/ 23 h 173"/>
                <a:gd name="T14" fmla="*/ 62 w 82"/>
                <a:gd name="T15" fmla="*/ 30 h 173"/>
                <a:gd name="T16" fmla="*/ 65 w 82"/>
                <a:gd name="T17" fmla="*/ 44 h 173"/>
                <a:gd name="T18" fmla="*/ 70 w 82"/>
                <a:gd name="T19" fmla="*/ 69 h 173"/>
                <a:gd name="T20" fmla="*/ 75 w 82"/>
                <a:gd name="T21" fmla="*/ 92 h 173"/>
                <a:gd name="T22" fmla="*/ 78 w 82"/>
                <a:gd name="T23" fmla="*/ 116 h 173"/>
                <a:gd name="T24" fmla="*/ 80 w 82"/>
                <a:gd name="T25" fmla="*/ 134 h 173"/>
                <a:gd name="T26" fmla="*/ 82 w 82"/>
                <a:gd name="T27" fmla="*/ 144 h 173"/>
                <a:gd name="T28" fmla="*/ 82 w 82"/>
                <a:gd name="T29" fmla="*/ 155 h 173"/>
                <a:gd name="T30" fmla="*/ 82 w 82"/>
                <a:gd name="T31" fmla="*/ 165 h 173"/>
                <a:gd name="T32" fmla="*/ 80 w 82"/>
                <a:gd name="T33" fmla="*/ 172 h 173"/>
                <a:gd name="T34" fmla="*/ 77 w 82"/>
                <a:gd name="T35" fmla="*/ 173 h 173"/>
                <a:gd name="T36" fmla="*/ 75 w 82"/>
                <a:gd name="T37" fmla="*/ 172 h 173"/>
                <a:gd name="T38" fmla="*/ 72 w 82"/>
                <a:gd name="T39" fmla="*/ 172 h 173"/>
                <a:gd name="T40" fmla="*/ 69 w 82"/>
                <a:gd name="T41" fmla="*/ 155 h 173"/>
                <a:gd name="T42" fmla="*/ 68 w 82"/>
                <a:gd name="T43" fmla="*/ 127 h 173"/>
                <a:gd name="T44" fmla="*/ 67 w 82"/>
                <a:gd name="T45" fmla="*/ 110 h 173"/>
                <a:gd name="T46" fmla="*/ 64 w 82"/>
                <a:gd name="T47" fmla="*/ 91 h 173"/>
                <a:gd name="T48" fmla="*/ 57 w 82"/>
                <a:gd name="T49" fmla="*/ 74 h 173"/>
                <a:gd name="T50" fmla="*/ 50 w 82"/>
                <a:gd name="T51" fmla="*/ 63 h 173"/>
                <a:gd name="T52" fmla="*/ 45 w 82"/>
                <a:gd name="T53" fmla="*/ 55 h 173"/>
                <a:gd name="T54" fmla="*/ 38 w 82"/>
                <a:gd name="T55" fmla="*/ 49 h 173"/>
                <a:gd name="T56" fmla="*/ 30 w 82"/>
                <a:gd name="T57" fmla="*/ 44 h 173"/>
                <a:gd name="T58" fmla="*/ 0 w 82"/>
                <a:gd name="T59" fmla="*/ 40 h 173"/>
                <a:gd name="T60" fmla="*/ 7 w 82"/>
                <a:gd name="T61" fmla="*/ 9 h 173"/>
                <a:gd name="T62" fmla="*/ 19 w 82"/>
                <a:gd name="T63" fmla="*/ 8 h 173"/>
                <a:gd name="T64" fmla="*/ 32 w 82"/>
                <a:gd name="T65" fmla="*/ 5 h 173"/>
                <a:gd name="T66" fmla="*/ 44 w 82"/>
                <a:gd name="T67" fmla="*/ 2 h 173"/>
                <a:gd name="T68" fmla="*/ 52 w 82"/>
                <a:gd name="T69" fmla="*/ 0 h 173"/>
                <a:gd name="T70" fmla="*/ 54 w 82"/>
                <a:gd name="T71" fmla="*/ 0 h 173"/>
                <a:gd name="T72" fmla="*/ 56 w 82"/>
                <a:gd name="T73" fmla="*/ 1 h 173"/>
                <a:gd name="T74" fmla="*/ 57 w 82"/>
                <a:gd name="T75"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173">
                  <a:moveTo>
                    <a:pt x="57" y="6"/>
                  </a:moveTo>
                  <a:lnTo>
                    <a:pt x="57" y="6"/>
                  </a:lnTo>
                  <a:lnTo>
                    <a:pt x="57" y="6"/>
                  </a:lnTo>
                  <a:lnTo>
                    <a:pt x="57" y="6"/>
                  </a:lnTo>
                  <a:lnTo>
                    <a:pt x="56" y="8"/>
                  </a:lnTo>
                  <a:lnTo>
                    <a:pt x="56" y="8"/>
                  </a:lnTo>
                  <a:lnTo>
                    <a:pt x="56" y="8"/>
                  </a:lnTo>
                  <a:lnTo>
                    <a:pt x="56" y="8"/>
                  </a:lnTo>
                  <a:lnTo>
                    <a:pt x="56" y="8"/>
                  </a:lnTo>
                  <a:lnTo>
                    <a:pt x="57" y="10"/>
                  </a:lnTo>
                  <a:lnTo>
                    <a:pt x="58" y="13"/>
                  </a:lnTo>
                  <a:lnTo>
                    <a:pt x="58" y="16"/>
                  </a:lnTo>
                  <a:lnTo>
                    <a:pt x="59" y="20"/>
                  </a:lnTo>
                  <a:lnTo>
                    <a:pt x="59" y="23"/>
                  </a:lnTo>
                  <a:lnTo>
                    <a:pt x="59" y="26"/>
                  </a:lnTo>
                  <a:lnTo>
                    <a:pt x="62" y="30"/>
                  </a:lnTo>
                  <a:lnTo>
                    <a:pt x="62" y="33"/>
                  </a:lnTo>
                  <a:lnTo>
                    <a:pt x="65" y="44"/>
                  </a:lnTo>
                  <a:lnTo>
                    <a:pt x="68" y="56"/>
                  </a:lnTo>
                  <a:lnTo>
                    <a:pt x="70" y="69"/>
                  </a:lnTo>
                  <a:lnTo>
                    <a:pt x="73" y="81"/>
                  </a:lnTo>
                  <a:lnTo>
                    <a:pt x="75" y="92"/>
                  </a:lnTo>
                  <a:lnTo>
                    <a:pt x="77" y="104"/>
                  </a:lnTo>
                  <a:lnTo>
                    <a:pt x="78" y="116"/>
                  </a:lnTo>
                  <a:lnTo>
                    <a:pt x="79" y="130"/>
                  </a:lnTo>
                  <a:lnTo>
                    <a:pt x="80" y="134"/>
                  </a:lnTo>
                  <a:lnTo>
                    <a:pt x="82" y="139"/>
                  </a:lnTo>
                  <a:lnTo>
                    <a:pt x="82" y="144"/>
                  </a:lnTo>
                  <a:lnTo>
                    <a:pt x="82" y="150"/>
                  </a:lnTo>
                  <a:lnTo>
                    <a:pt x="82" y="155"/>
                  </a:lnTo>
                  <a:lnTo>
                    <a:pt x="82" y="160"/>
                  </a:lnTo>
                  <a:lnTo>
                    <a:pt x="82" y="165"/>
                  </a:lnTo>
                  <a:lnTo>
                    <a:pt x="82" y="171"/>
                  </a:lnTo>
                  <a:lnTo>
                    <a:pt x="80" y="172"/>
                  </a:lnTo>
                  <a:lnTo>
                    <a:pt x="78" y="173"/>
                  </a:lnTo>
                  <a:lnTo>
                    <a:pt x="77" y="173"/>
                  </a:lnTo>
                  <a:lnTo>
                    <a:pt x="76" y="172"/>
                  </a:lnTo>
                  <a:lnTo>
                    <a:pt x="75" y="172"/>
                  </a:lnTo>
                  <a:lnTo>
                    <a:pt x="74" y="172"/>
                  </a:lnTo>
                  <a:lnTo>
                    <a:pt x="72" y="172"/>
                  </a:lnTo>
                  <a:lnTo>
                    <a:pt x="69" y="172"/>
                  </a:lnTo>
                  <a:lnTo>
                    <a:pt x="69" y="155"/>
                  </a:lnTo>
                  <a:lnTo>
                    <a:pt x="69" y="136"/>
                  </a:lnTo>
                  <a:lnTo>
                    <a:pt x="68" y="127"/>
                  </a:lnTo>
                  <a:lnTo>
                    <a:pt x="68" y="119"/>
                  </a:lnTo>
                  <a:lnTo>
                    <a:pt x="67" y="110"/>
                  </a:lnTo>
                  <a:lnTo>
                    <a:pt x="66" y="100"/>
                  </a:lnTo>
                  <a:lnTo>
                    <a:pt x="64" y="91"/>
                  </a:lnTo>
                  <a:lnTo>
                    <a:pt x="62" y="82"/>
                  </a:lnTo>
                  <a:lnTo>
                    <a:pt x="57" y="74"/>
                  </a:lnTo>
                  <a:lnTo>
                    <a:pt x="54" y="66"/>
                  </a:lnTo>
                  <a:lnTo>
                    <a:pt x="50" y="63"/>
                  </a:lnTo>
                  <a:lnTo>
                    <a:pt x="48" y="59"/>
                  </a:lnTo>
                  <a:lnTo>
                    <a:pt x="45" y="55"/>
                  </a:lnTo>
                  <a:lnTo>
                    <a:pt x="42" y="53"/>
                  </a:lnTo>
                  <a:lnTo>
                    <a:pt x="38" y="49"/>
                  </a:lnTo>
                  <a:lnTo>
                    <a:pt x="35" y="46"/>
                  </a:lnTo>
                  <a:lnTo>
                    <a:pt x="30" y="44"/>
                  </a:lnTo>
                  <a:lnTo>
                    <a:pt x="26" y="42"/>
                  </a:lnTo>
                  <a:lnTo>
                    <a:pt x="0" y="40"/>
                  </a:lnTo>
                  <a:lnTo>
                    <a:pt x="2" y="8"/>
                  </a:lnTo>
                  <a:lnTo>
                    <a:pt x="7" y="9"/>
                  </a:lnTo>
                  <a:lnTo>
                    <a:pt x="13" y="9"/>
                  </a:lnTo>
                  <a:lnTo>
                    <a:pt x="19" y="8"/>
                  </a:lnTo>
                  <a:lnTo>
                    <a:pt x="25" y="6"/>
                  </a:lnTo>
                  <a:lnTo>
                    <a:pt x="32" y="5"/>
                  </a:lnTo>
                  <a:lnTo>
                    <a:pt x="38" y="3"/>
                  </a:lnTo>
                  <a:lnTo>
                    <a:pt x="44" y="2"/>
                  </a:lnTo>
                  <a:lnTo>
                    <a:pt x="50" y="2"/>
                  </a:lnTo>
                  <a:lnTo>
                    <a:pt x="52" y="0"/>
                  </a:lnTo>
                  <a:lnTo>
                    <a:pt x="53" y="0"/>
                  </a:lnTo>
                  <a:lnTo>
                    <a:pt x="54" y="0"/>
                  </a:lnTo>
                  <a:lnTo>
                    <a:pt x="55" y="1"/>
                  </a:lnTo>
                  <a:lnTo>
                    <a:pt x="56" y="1"/>
                  </a:lnTo>
                  <a:lnTo>
                    <a:pt x="56" y="3"/>
                  </a:lnTo>
                  <a:lnTo>
                    <a:pt x="57" y="4"/>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7" name="Freeform 141">
              <a:extLst>
                <a:ext uri="{FF2B5EF4-FFF2-40B4-BE49-F238E27FC236}">
                  <a16:creationId xmlns:a16="http://schemas.microsoft.com/office/drawing/2014/main" id="{E18A8155-AB47-40A6-93A6-C7C984B2280A}"/>
                </a:ext>
              </a:extLst>
            </p:cNvPr>
            <p:cNvSpPr>
              <a:spLocks/>
            </p:cNvSpPr>
            <p:nvPr/>
          </p:nvSpPr>
          <p:spPr bwMode="auto">
            <a:xfrm>
              <a:off x="4170" y="3653"/>
              <a:ext cx="43" cy="85"/>
            </a:xfrm>
            <a:custGeom>
              <a:avLst/>
              <a:gdLst>
                <a:gd name="T0" fmla="*/ 71 w 85"/>
                <a:gd name="T1" fmla="*/ 11 h 171"/>
                <a:gd name="T2" fmla="*/ 73 w 85"/>
                <a:gd name="T3" fmla="*/ 36 h 171"/>
                <a:gd name="T4" fmla="*/ 76 w 85"/>
                <a:gd name="T5" fmla="*/ 60 h 171"/>
                <a:gd name="T6" fmla="*/ 79 w 85"/>
                <a:gd name="T7" fmla="*/ 85 h 171"/>
                <a:gd name="T8" fmla="*/ 80 w 85"/>
                <a:gd name="T9" fmla="*/ 107 h 171"/>
                <a:gd name="T10" fmla="*/ 83 w 85"/>
                <a:gd name="T11" fmla="*/ 124 h 171"/>
                <a:gd name="T12" fmla="*/ 84 w 85"/>
                <a:gd name="T13" fmla="*/ 143 h 171"/>
                <a:gd name="T14" fmla="*/ 84 w 85"/>
                <a:gd name="T15" fmla="*/ 162 h 171"/>
                <a:gd name="T16" fmla="*/ 70 w 85"/>
                <a:gd name="T17" fmla="*/ 171 h 171"/>
                <a:gd name="T18" fmla="*/ 70 w 85"/>
                <a:gd name="T19" fmla="*/ 149 h 171"/>
                <a:gd name="T20" fmla="*/ 68 w 85"/>
                <a:gd name="T21" fmla="*/ 129 h 171"/>
                <a:gd name="T22" fmla="*/ 64 w 85"/>
                <a:gd name="T23" fmla="*/ 109 h 171"/>
                <a:gd name="T24" fmla="*/ 63 w 85"/>
                <a:gd name="T25" fmla="*/ 88 h 171"/>
                <a:gd name="T26" fmla="*/ 56 w 85"/>
                <a:gd name="T27" fmla="*/ 71 h 171"/>
                <a:gd name="T28" fmla="*/ 46 w 85"/>
                <a:gd name="T29" fmla="*/ 56 h 171"/>
                <a:gd name="T30" fmla="*/ 40 w 85"/>
                <a:gd name="T31" fmla="*/ 49 h 171"/>
                <a:gd name="T32" fmla="*/ 33 w 85"/>
                <a:gd name="T33" fmla="*/ 43 h 171"/>
                <a:gd name="T34" fmla="*/ 25 w 85"/>
                <a:gd name="T35" fmla="*/ 39 h 171"/>
                <a:gd name="T36" fmla="*/ 16 w 85"/>
                <a:gd name="T37" fmla="*/ 37 h 171"/>
                <a:gd name="T38" fmla="*/ 12 w 85"/>
                <a:gd name="T39" fmla="*/ 37 h 171"/>
                <a:gd name="T40" fmla="*/ 8 w 85"/>
                <a:gd name="T41" fmla="*/ 36 h 171"/>
                <a:gd name="T42" fmla="*/ 3 w 85"/>
                <a:gd name="T43" fmla="*/ 35 h 171"/>
                <a:gd name="T44" fmla="*/ 0 w 85"/>
                <a:gd name="T45" fmla="*/ 35 h 171"/>
                <a:gd name="T46" fmla="*/ 2 w 85"/>
                <a:gd name="T47" fmla="*/ 27 h 171"/>
                <a:gd name="T48" fmla="*/ 3 w 85"/>
                <a:gd name="T49" fmla="*/ 20 h 171"/>
                <a:gd name="T50" fmla="*/ 5 w 85"/>
                <a:gd name="T51" fmla="*/ 13 h 171"/>
                <a:gd name="T52" fmla="*/ 8 w 85"/>
                <a:gd name="T53" fmla="*/ 6 h 171"/>
                <a:gd name="T54" fmla="*/ 23 w 85"/>
                <a:gd name="T55" fmla="*/ 8 h 171"/>
                <a:gd name="T56" fmla="*/ 39 w 85"/>
                <a:gd name="T57" fmla="*/ 8 h 171"/>
                <a:gd name="T58" fmla="*/ 54 w 85"/>
                <a:gd name="T59" fmla="*/ 6 h 171"/>
                <a:gd name="T60" fmla="*/ 62 w 85"/>
                <a:gd name="T61" fmla="*/ 3 h 171"/>
                <a:gd name="T62" fmla="*/ 69 w 85"/>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71">
                  <a:moveTo>
                    <a:pt x="69" y="0"/>
                  </a:moveTo>
                  <a:lnTo>
                    <a:pt x="71" y="11"/>
                  </a:lnTo>
                  <a:lnTo>
                    <a:pt x="72" y="25"/>
                  </a:lnTo>
                  <a:lnTo>
                    <a:pt x="73" y="36"/>
                  </a:lnTo>
                  <a:lnTo>
                    <a:pt x="75" y="48"/>
                  </a:lnTo>
                  <a:lnTo>
                    <a:pt x="76" y="60"/>
                  </a:lnTo>
                  <a:lnTo>
                    <a:pt x="78" y="72"/>
                  </a:lnTo>
                  <a:lnTo>
                    <a:pt x="79" y="85"/>
                  </a:lnTo>
                  <a:lnTo>
                    <a:pt x="79" y="98"/>
                  </a:lnTo>
                  <a:lnTo>
                    <a:pt x="80" y="107"/>
                  </a:lnTo>
                  <a:lnTo>
                    <a:pt x="82" y="116"/>
                  </a:lnTo>
                  <a:lnTo>
                    <a:pt x="83" y="124"/>
                  </a:lnTo>
                  <a:lnTo>
                    <a:pt x="84" y="133"/>
                  </a:lnTo>
                  <a:lnTo>
                    <a:pt x="84" y="143"/>
                  </a:lnTo>
                  <a:lnTo>
                    <a:pt x="85" y="152"/>
                  </a:lnTo>
                  <a:lnTo>
                    <a:pt x="84" y="162"/>
                  </a:lnTo>
                  <a:lnTo>
                    <a:pt x="84" y="171"/>
                  </a:lnTo>
                  <a:lnTo>
                    <a:pt x="70" y="171"/>
                  </a:lnTo>
                  <a:lnTo>
                    <a:pt x="71" y="160"/>
                  </a:lnTo>
                  <a:lnTo>
                    <a:pt x="70" y="149"/>
                  </a:lnTo>
                  <a:lnTo>
                    <a:pt x="69" y="139"/>
                  </a:lnTo>
                  <a:lnTo>
                    <a:pt x="68" y="129"/>
                  </a:lnTo>
                  <a:lnTo>
                    <a:pt x="65" y="119"/>
                  </a:lnTo>
                  <a:lnTo>
                    <a:pt x="64" y="109"/>
                  </a:lnTo>
                  <a:lnTo>
                    <a:pt x="63" y="99"/>
                  </a:lnTo>
                  <a:lnTo>
                    <a:pt x="63" y="88"/>
                  </a:lnTo>
                  <a:lnTo>
                    <a:pt x="61" y="79"/>
                  </a:lnTo>
                  <a:lnTo>
                    <a:pt x="56" y="71"/>
                  </a:lnTo>
                  <a:lnTo>
                    <a:pt x="52" y="63"/>
                  </a:lnTo>
                  <a:lnTo>
                    <a:pt x="46" y="56"/>
                  </a:lnTo>
                  <a:lnTo>
                    <a:pt x="44" y="52"/>
                  </a:lnTo>
                  <a:lnTo>
                    <a:pt x="40" y="49"/>
                  </a:lnTo>
                  <a:lnTo>
                    <a:pt x="36" y="46"/>
                  </a:lnTo>
                  <a:lnTo>
                    <a:pt x="33" y="43"/>
                  </a:lnTo>
                  <a:lnTo>
                    <a:pt x="29" y="41"/>
                  </a:lnTo>
                  <a:lnTo>
                    <a:pt x="25" y="39"/>
                  </a:lnTo>
                  <a:lnTo>
                    <a:pt x="21" y="38"/>
                  </a:lnTo>
                  <a:lnTo>
                    <a:pt x="16" y="37"/>
                  </a:lnTo>
                  <a:lnTo>
                    <a:pt x="14" y="37"/>
                  </a:lnTo>
                  <a:lnTo>
                    <a:pt x="12" y="37"/>
                  </a:lnTo>
                  <a:lnTo>
                    <a:pt x="10" y="37"/>
                  </a:lnTo>
                  <a:lnTo>
                    <a:pt x="8" y="36"/>
                  </a:lnTo>
                  <a:lnTo>
                    <a:pt x="5" y="35"/>
                  </a:lnTo>
                  <a:lnTo>
                    <a:pt x="3" y="35"/>
                  </a:lnTo>
                  <a:lnTo>
                    <a:pt x="2" y="35"/>
                  </a:lnTo>
                  <a:lnTo>
                    <a:pt x="0" y="35"/>
                  </a:lnTo>
                  <a:lnTo>
                    <a:pt x="1" y="31"/>
                  </a:lnTo>
                  <a:lnTo>
                    <a:pt x="2" y="27"/>
                  </a:lnTo>
                  <a:lnTo>
                    <a:pt x="3" y="23"/>
                  </a:lnTo>
                  <a:lnTo>
                    <a:pt x="3" y="20"/>
                  </a:lnTo>
                  <a:lnTo>
                    <a:pt x="4" y="17"/>
                  </a:lnTo>
                  <a:lnTo>
                    <a:pt x="5" y="13"/>
                  </a:lnTo>
                  <a:lnTo>
                    <a:pt x="6" y="9"/>
                  </a:lnTo>
                  <a:lnTo>
                    <a:pt x="8" y="6"/>
                  </a:lnTo>
                  <a:lnTo>
                    <a:pt x="15" y="7"/>
                  </a:lnTo>
                  <a:lnTo>
                    <a:pt x="23" y="8"/>
                  </a:lnTo>
                  <a:lnTo>
                    <a:pt x="31" y="8"/>
                  </a:lnTo>
                  <a:lnTo>
                    <a:pt x="39" y="8"/>
                  </a:lnTo>
                  <a:lnTo>
                    <a:pt x="46" y="7"/>
                  </a:lnTo>
                  <a:lnTo>
                    <a:pt x="54" y="6"/>
                  </a:lnTo>
                  <a:lnTo>
                    <a:pt x="59" y="5"/>
                  </a:lnTo>
                  <a:lnTo>
                    <a:pt x="62" y="3"/>
                  </a:lnTo>
                  <a:lnTo>
                    <a:pt x="65" y="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8" name="Freeform 142">
              <a:extLst>
                <a:ext uri="{FF2B5EF4-FFF2-40B4-BE49-F238E27FC236}">
                  <a16:creationId xmlns:a16="http://schemas.microsoft.com/office/drawing/2014/main" id="{FED4430B-AE22-4FE6-9E41-EAC237F8233E}"/>
                </a:ext>
              </a:extLst>
            </p:cNvPr>
            <p:cNvSpPr>
              <a:spLocks/>
            </p:cNvSpPr>
            <p:nvPr/>
          </p:nvSpPr>
          <p:spPr bwMode="auto">
            <a:xfrm>
              <a:off x="4163" y="3677"/>
              <a:ext cx="36" cy="63"/>
            </a:xfrm>
            <a:custGeom>
              <a:avLst/>
              <a:gdLst>
                <a:gd name="T0" fmla="*/ 57 w 73"/>
                <a:gd name="T1" fmla="*/ 22 h 125"/>
                <a:gd name="T2" fmla="*/ 58 w 73"/>
                <a:gd name="T3" fmla="*/ 26 h 125"/>
                <a:gd name="T4" fmla="*/ 61 w 73"/>
                <a:gd name="T5" fmla="*/ 30 h 125"/>
                <a:gd name="T6" fmla="*/ 63 w 73"/>
                <a:gd name="T7" fmla="*/ 36 h 125"/>
                <a:gd name="T8" fmla="*/ 65 w 73"/>
                <a:gd name="T9" fmla="*/ 41 h 125"/>
                <a:gd name="T10" fmla="*/ 67 w 73"/>
                <a:gd name="T11" fmla="*/ 52 h 125"/>
                <a:gd name="T12" fmla="*/ 69 w 73"/>
                <a:gd name="T13" fmla="*/ 71 h 125"/>
                <a:gd name="T14" fmla="*/ 71 w 73"/>
                <a:gd name="T15" fmla="*/ 89 h 125"/>
                <a:gd name="T16" fmla="*/ 73 w 73"/>
                <a:gd name="T17" fmla="*/ 108 h 125"/>
                <a:gd name="T18" fmla="*/ 68 w 73"/>
                <a:gd name="T19" fmla="*/ 119 h 125"/>
                <a:gd name="T20" fmla="*/ 50 w 73"/>
                <a:gd name="T21" fmla="*/ 119 h 125"/>
                <a:gd name="T22" fmla="*/ 33 w 73"/>
                <a:gd name="T23" fmla="*/ 121 h 125"/>
                <a:gd name="T24" fmla="*/ 17 w 73"/>
                <a:gd name="T25" fmla="*/ 123 h 125"/>
                <a:gd name="T26" fmla="*/ 0 w 73"/>
                <a:gd name="T27" fmla="*/ 125 h 125"/>
                <a:gd name="T28" fmla="*/ 4 w 73"/>
                <a:gd name="T29" fmla="*/ 102 h 125"/>
                <a:gd name="T30" fmla="*/ 7 w 73"/>
                <a:gd name="T31" fmla="*/ 105 h 125"/>
                <a:gd name="T32" fmla="*/ 10 w 73"/>
                <a:gd name="T33" fmla="*/ 109 h 125"/>
                <a:gd name="T34" fmla="*/ 15 w 73"/>
                <a:gd name="T35" fmla="*/ 111 h 125"/>
                <a:gd name="T36" fmla="*/ 19 w 73"/>
                <a:gd name="T37" fmla="*/ 112 h 125"/>
                <a:gd name="T38" fmla="*/ 26 w 73"/>
                <a:gd name="T39" fmla="*/ 111 h 125"/>
                <a:gd name="T40" fmla="*/ 30 w 73"/>
                <a:gd name="T41" fmla="*/ 108 h 125"/>
                <a:gd name="T42" fmla="*/ 35 w 73"/>
                <a:gd name="T43" fmla="*/ 104 h 125"/>
                <a:gd name="T44" fmla="*/ 36 w 73"/>
                <a:gd name="T45" fmla="*/ 99 h 125"/>
                <a:gd name="T46" fmla="*/ 37 w 73"/>
                <a:gd name="T47" fmla="*/ 94 h 125"/>
                <a:gd name="T48" fmla="*/ 39 w 73"/>
                <a:gd name="T49" fmla="*/ 91 h 125"/>
                <a:gd name="T50" fmla="*/ 40 w 73"/>
                <a:gd name="T51" fmla="*/ 87 h 125"/>
                <a:gd name="T52" fmla="*/ 40 w 73"/>
                <a:gd name="T53" fmla="*/ 79 h 125"/>
                <a:gd name="T54" fmla="*/ 39 w 73"/>
                <a:gd name="T55" fmla="*/ 68 h 125"/>
                <a:gd name="T56" fmla="*/ 36 w 73"/>
                <a:gd name="T57" fmla="*/ 57 h 125"/>
                <a:gd name="T58" fmla="*/ 31 w 73"/>
                <a:gd name="T59" fmla="*/ 49 h 125"/>
                <a:gd name="T60" fmla="*/ 27 w 73"/>
                <a:gd name="T61" fmla="*/ 47 h 125"/>
                <a:gd name="T62" fmla="*/ 21 w 73"/>
                <a:gd name="T63" fmla="*/ 44 h 125"/>
                <a:gd name="T64" fmla="*/ 17 w 73"/>
                <a:gd name="T65" fmla="*/ 44 h 125"/>
                <a:gd name="T66" fmla="*/ 14 w 73"/>
                <a:gd name="T67" fmla="*/ 44 h 125"/>
                <a:gd name="T68" fmla="*/ 9 w 73"/>
                <a:gd name="T69" fmla="*/ 46 h 125"/>
                <a:gd name="T70" fmla="*/ 6 w 73"/>
                <a:gd name="T71" fmla="*/ 48 h 125"/>
                <a:gd name="T72" fmla="*/ 5 w 73"/>
                <a:gd name="T73" fmla="*/ 49 h 125"/>
                <a:gd name="T74" fmla="*/ 4 w 73"/>
                <a:gd name="T75" fmla="*/ 51 h 125"/>
                <a:gd name="T76" fmla="*/ 4 w 73"/>
                <a:gd name="T77" fmla="*/ 52 h 125"/>
                <a:gd name="T78" fmla="*/ 4 w 73"/>
                <a:gd name="T79" fmla="*/ 47 h 125"/>
                <a:gd name="T80" fmla="*/ 5 w 73"/>
                <a:gd name="T81" fmla="*/ 33 h 125"/>
                <a:gd name="T82" fmla="*/ 7 w 73"/>
                <a:gd name="T83" fmla="*/ 20 h 125"/>
                <a:gd name="T84" fmla="*/ 10 w 73"/>
                <a:gd name="T85" fmla="*/ 7 h 125"/>
                <a:gd name="T86" fmla="*/ 18 w 73"/>
                <a:gd name="T87" fmla="*/ 0 h 125"/>
                <a:gd name="T88" fmla="*/ 29 w 73"/>
                <a:gd name="T89" fmla="*/ 1 h 125"/>
                <a:gd name="T90" fmla="*/ 40 w 73"/>
                <a:gd name="T91" fmla="*/ 6 h 125"/>
                <a:gd name="T92" fmla="*/ 48 w 73"/>
                <a:gd name="T93" fmla="*/ 11 h 125"/>
                <a:gd name="T94" fmla="*/ 51 w 73"/>
                <a:gd name="T95"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25">
                  <a:moveTo>
                    <a:pt x="54" y="18"/>
                  </a:moveTo>
                  <a:lnTo>
                    <a:pt x="57" y="22"/>
                  </a:lnTo>
                  <a:lnTo>
                    <a:pt x="56" y="23"/>
                  </a:lnTo>
                  <a:lnTo>
                    <a:pt x="58" y="26"/>
                  </a:lnTo>
                  <a:lnTo>
                    <a:pt x="60" y="28"/>
                  </a:lnTo>
                  <a:lnTo>
                    <a:pt x="61" y="30"/>
                  </a:lnTo>
                  <a:lnTo>
                    <a:pt x="61" y="33"/>
                  </a:lnTo>
                  <a:lnTo>
                    <a:pt x="63" y="36"/>
                  </a:lnTo>
                  <a:lnTo>
                    <a:pt x="64" y="39"/>
                  </a:lnTo>
                  <a:lnTo>
                    <a:pt x="65" y="41"/>
                  </a:lnTo>
                  <a:lnTo>
                    <a:pt x="66" y="44"/>
                  </a:lnTo>
                  <a:lnTo>
                    <a:pt x="67" y="52"/>
                  </a:lnTo>
                  <a:lnTo>
                    <a:pt x="68" y="62"/>
                  </a:lnTo>
                  <a:lnTo>
                    <a:pt x="69" y="71"/>
                  </a:lnTo>
                  <a:lnTo>
                    <a:pt x="70" y="81"/>
                  </a:lnTo>
                  <a:lnTo>
                    <a:pt x="71" y="89"/>
                  </a:lnTo>
                  <a:lnTo>
                    <a:pt x="71" y="99"/>
                  </a:lnTo>
                  <a:lnTo>
                    <a:pt x="73" y="108"/>
                  </a:lnTo>
                  <a:lnTo>
                    <a:pt x="73" y="117"/>
                  </a:lnTo>
                  <a:lnTo>
                    <a:pt x="68" y="119"/>
                  </a:lnTo>
                  <a:lnTo>
                    <a:pt x="59" y="119"/>
                  </a:lnTo>
                  <a:lnTo>
                    <a:pt x="50" y="119"/>
                  </a:lnTo>
                  <a:lnTo>
                    <a:pt x="41" y="120"/>
                  </a:lnTo>
                  <a:lnTo>
                    <a:pt x="33" y="121"/>
                  </a:lnTo>
                  <a:lnTo>
                    <a:pt x="25" y="122"/>
                  </a:lnTo>
                  <a:lnTo>
                    <a:pt x="17" y="123"/>
                  </a:lnTo>
                  <a:lnTo>
                    <a:pt x="8" y="125"/>
                  </a:lnTo>
                  <a:lnTo>
                    <a:pt x="0" y="125"/>
                  </a:lnTo>
                  <a:lnTo>
                    <a:pt x="1" y="100"/>
                  </a:lnTo>
                  <a:lnTo>
                    <a:pt x="4" y="102"/>
                  </a:lnTo>
                  <a:lnTo>
                    <a:pt x="5" y="104"/>
                  </a:lnTo>
                  <a:lnTo>
                    <a:pt x="7" y="105"/>
                  </a:lnTo>
                  <a:lnTo>
                    <a:pt x="8" y="108"/>
                  </a:lnTo>
                  <a:lnTo>
                    <a:pt x="10" y="109"/>
                  </a:lnTo>
                  <a:lnTo>
                    <a:pt x="13" y="110"/>
                  </a:lnTo>
                  <a:lnTo>
                    <a:pt x="15" y="111"/>
                  </a:lnTo>
                  <a:lnTo>
                    <a:pt x="17" y="112"/>
                  </a:lnTo>
                  <a:lnTo>
                    <a:pt x="19" y="112"/>
                  </a:lnTo>
                  <a:lnTo>
                    <a:pt x="23" y="111"/>
                  </a:lnTo>
                  <a:lnTo>
                    <a:pt x="26" y="111"/>
                  </a:lnTo>
                  <a:lnTo>
                    <a:pt x="28" y="110"/>
                  </a:lnTo>
                  <a:lnTo>
                    <a:pt x="30" y="108"/>
                  </a:lnTo>
                  <a:lnTo>
                    <a:pt x="33" y="107"/>
                  </a:lnTo>
                  <a:lnTo>
                    <a:pt x="35" y="104"/>
                  </a:lnTo>
                  <a:lnTo>
                    <a:pt x="37" y="101"/>
                  </a:lnTo>
                  <a:lnTo>
                    <a:pt x="36" y="99"/>
                  </a:lnTo>
                  <a:lnTo>
                    <a:pt x="37" y="97"/>
                  </a:lnTo>
                  <a:lnTo>
                    <a:pt x="37" y="94"/>
                  </a:lnTo>
                  <a:lnTo>
                    <a:pt x="38" y="92"/>
                  </a:lnTo>
                  <a:lnTo>
                    <a:pt x="39" y="91"/>
                  </a:lnTo>
                  <a:lnTo>
                    <a:pt x="39" y="88"/>
                  </a:lnTo>
                  <a:lnTo>
                    <a:pt x="40" y="87"/>
                  </a:lnTo>
                  <a:lnTo>
                    <a:pt x="41" y="84"/>
                  </a:lnTo>
                  <a:lnTo>
                    <a:pt x="40" y="79"/>
                  </a:lnTo>
                  <a:lnTo>
                    <a:pt x="40" y="73"/>
                  </a:lnTo>
                  <a:lnTo>
                    <a:pt x="39" y="68"/>
                  </a:lnTo>
                  <a:lnTo>
                    <a:pt x="38" y="61"/>
                  </a:lnTo>
                  <a:lnTo>
                    <a:pt x="36" y="57"/>
                  </a:lnTo>
                  <a:lnTo>
                    <a:pt x="33" y="51"/>
                  </a:lnTo>
                  <a:lnTo>
                    <a:pt x="31" y="49"/>
                  </a:lnTo>
                  <a:lnTo>
                    <a:pt x="29" y="48"/>
                  </a:lnTo>
                  <a:lnTo>
                    <a:pt x="27" y="47"/>
                  </a:lnTo>
                  <a:lnTo>
                    <a:pt x="24" y="46"/>
                  </a:lnTo>
                  <a:lnTo>
                    <a:pt x="21" y="44"/>
                  </a:lnTo>
                  <a:lnTo>
                    <a:pt x="19" y="44"/>
                  </a:lnTo>
                  <a:lnTo>
                    <a:pt x="17" y="44"/>
                  </a:lnTo>
                  <a:lnTo>
                    <a:pt x="15" y="44"/>
                  </a:lnTo>
                  <a:lnTo>
                    <a:pt x="14" y="44"/>
                  </a:lnTo>
                  <a:lnTo>
                    <a:pt x="10" y="46"/>
                  </a:lnTo>
                  <a:lnTo>
                    <a:pt x="9" y="46"/>
                  </a:lnTo>
                  <a:lnTo>
                    <a:pt x="7" y="47"/>
                  </a:lnTo>
                  <a:lnTo>
                    <a:pt x="6" y="48"/>
                  </a:lnTo>
                  <a:lnTo>
                    <a:pt x="5" y="49"/>
                  </a:lnTo>
                  <a:lnTo>
                    <a:pt x="5" y="49"/>
                  </a:lnTo>
                  <a:lnTo>
                    <a:pt x="5" y="50"/>
                  </a:lnTo>
                  <a:lnTo>
                    <a:pt x="4" y="51"/>
                  </a:lnTo>
                  <a:lnTo>
                    <a:pt x="4" y="52"/>
                  </a:lnTo>
                  <a:lnTo>
                    <a:pt x="4" y="52"/>
                  </a:lnTo>
                  <a:lnTo>
                    <a:pt x="3" y="53"/>
                  </a:lnTo>
                  <a:lnTo>
                    <a:pt x="4" y="47"/>
                  </a:lnTo>
                  <a:lnTo>
                    <a:pt x="5" y="40"/>
                  </a:lnTo>
                  <a:lnTo>
                    <a:pt x="5" y="33"/>
                  </a:lnTo>
                  <a:lnTo>
                    <a:pt x="6" y="27"/>
                  </a:lnTo>
                  <a:lnTo>
                    <a:pt x="7" y="20"/>
                  </a:lnTo>
                  <a:lnTo>
                    <a:pt x="8" y="13"/>
                  </a:lnTo>
                  <a:lnTo>
                    <a:pt x="10" y="7"/>
                  </a:lnTo>
                  <a:lnTo>
                    <a:pt x="11" y="0"/>
                  </a:lnTo>
                  <a:lnTo>
                    <a:pt x="18" y="0"/>
                  </a:lnTo>
                  <a:lnTo>
                    <a:pt x="24" y="0"/>
                  </a:lnTo>
                  <a:lnTo>
                    <a:pt x="29" y="1"/>
                  </a:lnTo>
                  <a:lnTo>
                    <a:pt x="35" y="2"/>
                  </a:lnTo>
                  <a:lnTo>
                    <a:pt x="40" y="6"/>
                  </a:lnTo>
                  <a:lnTo>
                    <a:pt x="46" y="9"/>
                  </a:lnTo>
                  <a:lnTo>
                    <a:pt x="48" y="11"/>
                  </a:lnTo>
                  <a:lnTo>
                    <a:pt x="50" y="13"/>
                  </a:lnTo>
                  <a:lnTo>
                    <a:pt x="51" y="16"/>
                  </a:lnTo>
                  <a:lnTo>
                    <a:pt x="54" y="18"/>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79" name="Freeform 143">
              <a:extLst>
                <a:ext uri="{FF2B5EF4-FFF2-40B4-BE49-F238E27FC236}">
                  <a16:creationId xmlns:a16="http://schemas.microsoft.com/office/drawing/2014/main" id="{EE129548-E479-43F0-9620-9A831CCA4E30}"/>
                </a:ext>
              </a:extLst>
            </p:cNvPr>
            <p:cNvSpPr>
              <a:spLocks/>
            </p:cNvSpPr>
            <p:nvPr/>
          </p:nvSpPr>
          <p:spPr bwMode="auto">
            <a:xfrm>
              <a:off x="4299" y="3678"/>
              <a:ext cx="28" cy="62"/>
            </a:xfrm>
            <a:custGeom>
              <a:avLst/>
              <a:gdLst>
                <a:gd name="T0" fmla="*/ 25 w 55"/>
                <a:gd name="T1" fmla="*/ 5 h 125"/>
                <a:gd name="T2" fmla="*/ 30 w 55"/>
                <a:gd name="T3" fmla="*/ 9 h 125"/>
                <a:gd name="T4" fmla="*/ 34 w 55"/>
                <a:gd name="T5" fmla="*/ 15 h 125"/>
                <a:gd name="T6" fmla="*/ 38 w 55"/>
                <a:gd name="T7" fmla="*/ 20 h 125"/>
                <a:gd name="T8" fmla="*/ 43 w 55"/>
                <a:gd name="T9" fmla="*/ 28 h 125"/>
                <a:gd name="T10" fmla="*/ 47 w 55"/>
                <a:gd name="T11" fmla="*/ 39 h 125"/>
                <a:gd name="T12" fmla="*/ 52 w 55"/>
                <a:gd name="T13" fmla="*/ 57 h 125"/>
                <a:gd name="T14" fmla="*/ 54 w 55"/>
                <a:gd name="T15" fmla="*/ 81 h 125"/>
                <a:gd name="T16" fmla="*/ 55 w 55"/>
                <a:gd name="T17" fmla="*/ 106 h 125"/>
                <a:gd name="T18" fmla="*/ 48 w 55"/>
                <a:gd name="T19" fmla="*/ 118 h 125"/>
                <a:gd name="T20" fmla="*/ 37 w 55"/>
                <a:gd name="T21" fmla="*/ 119 h 125"/>
                <a:gd name="T22" fmla="*/ 26 w 55"/>
                <a:gd name="T23" fmla="*/ 121 h 125"/>
                <a:gd name="T24" fmla="*/ 15 w 55"/>
                <a:gd name="T25" fmla="*/ 125 h 125"/>
                <a:gd name="T26" fmla="*/ 8 w 55"/>
                <a:gd name="T27" fmla="*/ 121 h 125"/>
                <a:gd name="T28" fmla="*/ 8 w 55"/>
                <a:gd name="T29" fmla="*/ 116 h 125"/>
                <a:gd name="T30" fmla="*/ 8 w 55"/>
                <a:gd name="T31" fmla="*/ 109 h 125"/>
                <a:gd name="T32" fmla="*/ 7 w 55"/>
                <a:gd name="T33" fmla="*/ 102 h 125"/>
                <a:gd name="T34" fmla="*/ 10 w 55"/>
                <a:gd name="T35" fmla="*/ 100 h 125"/>
                <a:gd name="T36" fmla="*/ 16 w 55"/>
                <a:gd name="T37" fmla="*/ 100 h 125"/>
                <a:gd name="T38" fmla="*/ 22 w 55"/>
                <a:gd name="T39" fmla="*/ 99 h 125"/>
                <a:gd name="T40" fmla="*/ 27 w 55"/>
                <a:gd name="T41" fmla="*/ 96 h 125"/>
                <a:gd name="T42" fmla="*/ 30 w 55"/>
                <a:gd name="T43" fmla="*/ 90 h 125"/>
                <a:gd name="T44" fmla="*/ 32 w 55"/>
                <a:gd name="T45" fmla="*/ 85 h 125"/>
                <a:gd name="T46" fmla="*/ 34 w 55"/>
                <a:gd name="T47" fmla="*/ 79 h 125"/>
                <a:gd name="T48" fmla="*/ 34 w 55"/>
                <a:gd name="T49" fmla="*/ 72 h 125"/>
                <a:gd name="T50" fmla="*/ 34 w 55"/>
                <a:gd name="T51" fmla="*/ 65 h 125"/>
                <a:gd name="T52" fmla="*/ 33 w 55"/>
                <a:gd name="T53" fmla="*/ 57 h 125"/>
                <a:gd name="T54" fmla="*/ 28 w 55"/>
                <a:gd name="T55" fmla="*/ 49 h 125"/>
                <a:gd name="T56" fmla="*/ 23 w 55"/>
                <a:gd name="T57" fmla="*/ 44 h 125"/>
                <a:gd name="T58" fmla="*/ 16 w 55"/>
                <a:gd name="T59" fmla="*/ 40 h 125"/>
                <a:gd name="T60" fmla="*/ 12 w 55"/>
                <a:gd name="T61" fmla="*/ 40 h 125"/>
                <a:gd name="T62" fmla="*/ 7 w 55"/>
                <a:gd name="T63" fmla="*/ 40 h 125"/>
                <a:gd name="T64" fmla="*/ 4 w 55"/>
                <a:gd name="T65" fmla="*/ 42 h 125"/>
                <a:gd name="T66" fmla="*/ 1 w 55"/>
                <a:gd name="T67" fmla="*/ 38 h 125"/>
                <a:gd name="T68" fmla="*/ 0 w 55"/>
                <a:gd name="T69" fmla="*/ 27 h 125"/>
                <a:gd name="T70" fmla="*/ 0 w 55"/>
                <a:gd name="T71" fmla="*/ 16 h 125"/>
                <a:gd name="T72" fmla="*/ 0 w 55"/>
                <a:gd name="T73" fmla="*/ 6 h 125"/>
                <a:gd name="T74" fmla="*/ 3 w 55"/>
                <a:gd name="T75" fmla="*/ 1 h 125"/>
                <a:gd name="T76" fmla="*/ 8 w 55"/>
                <a:gd name="T77" fmla="*/ 0 h 125"/>
                <a:gd name="T78" fmla="*/ 14 w 55"/>
                <a:gd name="T79" fmla="*/ 0 h 125"/>
                <a:gd name="T80" fmla="*/ 18 w 55"/>
                <a:gd name="T8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5">
                  <a:moveTo>
                    <a:pt x="21" y="5"/>
                  </a:moveTo>
                  <a:lnTo>
                    <a:pt x="25" y="5"/>
                  </a:lnTo>
                  <a:lnTo>
                    <a:pt x="27" y="7"/>
                  </a:lnTo>
                  <a:lnTo>
                    <a:pt x="30" y="9"/>
                  </a:lnTo>
                  <a:lnTo>
                    <a:pt x="32" y="11"/>
                  </a:lnTo>
                  <a:lnTo>
                    <a:pt x="34" y="15"/>
                  </a:lnTo>
                  <a:lnTo>
                    <a:pt x="36" y="17"/>
                  </a:lnTo>
                  <a:lnTo>
                    <a:pt x="38" y="20"/>
                  </a:lnTo>
                  <a:lnTo>
                    <a:pt x="40" y="24"/>
                  </a:lnTo>
                  <a:lnTo>
                    <a:pt x="43" y="28"/>
                  </a:lnTo>
                  <a:lnTo>
                    <a:pt x="45" y="34"/>
                  </a:lnTo>
                  <a:lnTo>
                    <a:pt x="47" y="39"/>
                  </a:lnTo>
                  <a:lnTo>
                    <a:pt x="50" y="45"/>
                  </a:lnTo>
                  <a:lnTo>
                    <a:pt x="52" y="57"/>
                  </a:lnTo>
                  <a:lnTo>
                    <a:pt x="54" y="69"/>
                  </a:lnTo>
                  <a:lnTo>
                    <a:pt x="54" y="81"/>
                  </a:lnTo>
                  <a:lnTo>
                    <a:pt x="55" y="93"/>
                  </a:lnTo>
                  <a:lnTo>
                    <a:pt x="55" y="106"/>
                  </a:lnTo>
                  <a:lnTo>
                    <a:pt x="55" y="118"/>
                  </a:lnTo>
                  <a:lnTo>
                    <a:pt x="48" y="118"/>
                  </a:lnTo>
                  <a:lnTo>
                    <a:pt x="43" y="119"/>
                  </a:lnTo>
                  <a:lnTo>
                    <a:pt x="37" y="119"/>
                  </a:lnTo>
                  <a:lnTo>
                    <a:pt x="32" y="120"/>
                  </a:lnTo>
                  <a:lnTo>
                    <a:pt x="26" y="121"/>
                  </a:lnTo>
                  <a:lnTo>
                    <a:pt x="21" y="123"/>
                  </a:lnTo>
                  <a:lnTo>
                    <a:pt x="15" y="125"/>
                  </a:lnTo>
                  <a:lnTo>
                    <a:pt x="10" y="125"/>
                  </a:lnTo>
                  <a:lnTo>
                    <a:pt x="8" y="121"/>
                  </a:lnTo>
                  <a:lnTo>
                    <a:pt x="8" y="119"/>
                  </a:lnTo>
                  <a:lnTo>
                    <a:pt x="8" y="116"/>
                  </a:lnTo>
                  <a:lnTo>
                    <a:pt x="8" y="112"/>
                  </a:lnTo>
                  <a:lnTo>
                    <a:pt x="8" y="109"/>
                  </a:lnTo>
                  <a:lnTo>
                    <a:pt x="8" y="106"/>
                  </a:lnTo>
                  <a:lnTo>
                    <a:pt x="7" y="102"/>
                  </a:lnTo>
                  <a:lnTo>
                    <a:pt x="7" y="99"/>
                  </a:lnTo>
                  <a:lnTo>
                    <a:pt x="10" y="100"/>
                  </a:lnTo>
                  <a:lnTo>
                    <a:pt x="13" y="100"/>
                  </a:lnTo>
                  <a:lnTo>
                    <a:pt x="16" y="100"/>
                  </a:lnTo>
                  <a:lnTo>
                    <a:pt x="18" y="100"/>
                  </a:lnTo>
                  <a:lnTo>
                    <a:pt x="22" y="99"/>
                  </a:lnTo>
                  <a:lnTo>
                    <a:pt x="24" y="98"/>
                  </a:lnTo>
                  <a:lnTo>
                    <a:pt x="27" y="96"/>
                  </a:lnTo>
                  <a:lnTo>
                    <a:pt x="30" y="93"/>
                  </a:lnTo>
                  <a:lnTo>
                    <a:pt x="30" y="90"/>
                  </a:lnTo>
                  <a:lnTo>
                    <a:pt x="31" y="87"/>
                  </a:lnTo>
                  <a:lnTo>
                    <a:pt x="32" y="85"/>
                  </a:lnTo>
                  <a:lnTo>
                    <a:pt x="33" y="81"/>
                  </a:lnTo>
                  <a:lnTo>
                    <a:pt x="34" y="79"/>
                  </a:lnTo>
                  <a:lnTo>
                    <a:pt x="34" y="75"/>
                  </a:lnTo>
                  <a:lnTo>
                    <a:pt x="34" y="72"/>
                  </a:lnTo>
                  <a:lnTo>
                    <a:pt x="34" y="69"/>
                  </a:lnTo>
                  <a:lnTo>
                    <a:pt x="34" y="65"/>
                  </a:lnTo>
                  <a:lnTo>
                    <a:pt x="34" y="60"/>
                  </a:lnTo>
                  <a:lnTo>
                    <a:pt x="33" y="57"/>
                  </a:lnTo>
                  <a:lnTo>
                    <a:pt x="31" y="52"/>
                  </a:lnTo>
                  <a:lnTo>
                    <a:pt x="28" y="49"/>
                  </a:lnTo>
                  <a:lnTo>
                    <a:pt x="26" y="47"/>
                  </a:lnTo>
                  <a:lnTo>
                    <a:pt x="23" y="44"/>
                  </a:lnTo>
                  <a:lnTo>
                    <a:pt x="20" y="40"/>
                  </a:lnTo>
                  <a:lnTo>
                    <a:pt x="16" y="40"/>
                  </a:lnTo>
                  <a:lnTo>
                    <a:pt x="14" y="40"/>
                  </a:lnTo>
                  <a:lnTo>
                    <a:pt x="12" y="40"/>
                  </a:lnTo>
                  <a:lnTo>
                    <a:pt x="10" y="40"/>
                  </a:lnTo>
                  <a:lnTo>
                    <a:pt x="7" y="40"/>
                  </a:lnTo>
                  <a:lnTo>
                    <a:pt x="5" y="41"/>
                  </a:lnTo>
                  <a:lnTo>
                    <a:pt x="4" y="42"/>
                  </a:lnTo>
                  <a:lnTo>
                    <a:pt x="1" y="44"/>
                  </a:lnTo>
                  <a:lnTo>
                    <a:pt x="1" y="38"/>
                  </a:lnTo>
                  <a:lnTo>
                    <a:pt x="1" y="32"/>
                  </a:lnTo>
                  <a:lnTo>
                    <a:pt x="0" y="27"/>
                  </a:lnTo>
                  <a:lnTo>
                    <a:pt x="0" y="21"/>
                  </a:lnTo>
                  <a:lnTo>
                    <a:pt x="0" y="16"/>
                  </a:lnTo>
                  <a:lnTo>
                    <a:pt x="0" y="11"/>
                  </a:lnTo>
                  <a:lnTo>
                    <a:pt x="0" y="6"/>
                  </a:lnTo>
                  <a:lnTo>
                    <a:pt x="0" y="1"/>
                  </a:lnTo>
                  <a:lnTo>
                    <a:pt x="3" y="1"/>
                  </a:lnTo>
                  <a:lnTo>
                    <a:pt x="5" y="0"/>
                  </a:lnTo>
                  <a:lnTo>
                    <a:pt x="8" y="0"/>
                  </a:lnTo>
                  <a:lnTo>
                    <a:pt x="11" y="0"/>
                  </a:lnTo>
                  <a:lnTo>
                    <a:pt x="14" y="0"/>
                  </a:lnTo>
                  <a:lnTo>
                    <a:pt x="16" y="1"/>
                  </a:lnTo>
                  <a:lnTo>
                    <a:pt x="18" y="2"/>
                  </a:lnTo>
                  <a:lnTo>
                    <a:pt x="21"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0" name="Freeform 144">
              <a:extLst>
                <a:ext uri="{FF2B5EF4-FFF2-40B4-BE49-F238E27FC236}">
                  <a16:creationId xmlns:a16="http://schemas.microsoft.com/office/drawing/2014/main" id="{4FEA8F96-227C-4333-A168-232658038A3C}"/>
                </a:ext>
              </a:extLst>
            </p:cNvPr>
            <p:cNvSpPr>
              <a:spLocks/>
            </p:cNvSpPr>
            <p:nvPr/>
          </p:nvSpPr>
          <p:spPr bwMode="auto">
            <a:xfrm>
              <a:off x="4464" y="3679"/>
              <a:ext cx="29" cy="56"/>
            </a:xfrm>
            <a:custGeom>
              <a:avLst/>
              <a:gdLst>
                <a:gd name="T0" fmla="*/ 58 w 58"/>
                <a:gd name="T1" fmla="*/ 27 h 112"/>
                <a:gd name="T2" fmla="*/ 56 w 58"/>
                <a:gd name="T3" fmla="*/ 34 h 112"/>
                <a:gd name="T4" fmla="*/ 52 w 58"/>
                <a:gd name="T5" fmla="*/ 41 h 112"/>
                <a:gd name="T6" fmla="*/ 42 w 58"/>
                <a:gd name="T7" fmla="*/ 49 h 112"/>
                <a:gd name="T8" fmla="*/ 34 w 58"/>
                <a:gd name="T9" fmla="*/ 56 h 112"/>
                <a:gd name="T10" fmla="*/ 31 w 58"/>
                <a:gd name="T11" fmla="*/ 60 h 112"/>
                <a:gd name="T12" fmla="*/ 27 w 58"/>
                <a:gd name="T13" fmla="*/ 66 h 112"/>
                <a:gd name="T14" fmla="*/ 26 w 58"/>
                <a:gd name="T15" fmla="*/ 71 h 112"/>
                <a:gd name="T16" fmla="*/ 25 w 58"/>
                <a:gd name="T17" fmla="*/ 77 h 112"/>
                <a:gd name="T18" fmla="*/ 25 w 58"/>
                <a:gd name="T19" fmla="*/ 82 h 112"/>
                <a:gd name="T20" fmla="*/ 26 w 58"/>
                <a:gd name="T21" fmla="*/ 89 h 112"/>
                <a:gd name="T22" fmla="*/ 30 w 58"/>
                <a:gd name="T23" fmla="*/ 95 h 112"/>
                <a:gd name="T24" fmla="*/ 34 w 58"/>
                <a:gd name="T25" fmla="*/ 101 h 112"/>
                <a:gd name="T26" fmla="*/ 36 w 58"/>
                <a:gd name="T27" fmla="*/ 106 h 112"/>
                <a:gd name="T28" fmla="*/ 36 w 58"/>
                <a:gd name="T29" fmla="*/ 110 h 112"/>
                <a:gd name="T30" fmla="*/ 3 w 58"/>
                <a:gd name="T31" fmla="*/ 91 h 112"/>
                <a:gd name="T32" fmla="*/ 4 w 58"/>
                <a:gd name="T33" fmla="*/ 89 h 112"/>
                <a:gd name="T34" fmla="*/ 3 w 58"/>
                <a:gd name="T35" fmla="*/ 88 h 112"/>
                <a:gd name="T36" fmla="*/ 2 w 58"/>
                <a:gd name="T37" fmla="*/ 86 h 112"/>
                <a:gd name="T38" fmla="*/ 0 w 58"/>
                <a:gd name="T39" fmla="*/ 84 h 112"/>
                <a:gd name="T40" fmla="*/ 0 w 58"/>
                <a:gd name="T41" fmla="*/ 77 h 112"/>
                <a:gd name="T42" fmla="*/ 0 w 58"/>
                <a:gd name="T43" fmla="*/ 69 h 112"/>
                <a:gd name="T44" fmla="*/ 1 w 58"/>
                <a:gd name="T45" fmla="*/ 60 h 112"/>
                <a:gd name="T46" fmla="*/ 3 w 58"/>
                <a:gd name="T47" fmla="*/ 53 h 112"/>
                <a:gd name="T48" fmla="*/ 6 w 58"/>
                <a:gd name="T49" fmla="*/ 45 h 112"/>
                <a:gd name="T50" fmla="*/ 12 w 58"/>
                <a:gd name="T51" fmla="*/ 30 h 112"/>
                <a:gd name="T52" fmla="*/ 20 w 58"/>
                <a:gd name="T53" fmla="*/ 16 h 112"/>
                <a:gd name="T54" fmla="*/ 27 w 58"/>
                <a:gd name="T55" fmla="*/ 7 h 112"/>
                <a:gd name="T56" fmla="*/ 33 w 58"/>
                <a:gd name="T57" fmla="*/ 3 h 112"/>
                <a:gd name="T58" fmla="*/ 41 w 58"/>
                <a:gd name="T59" fmla="*/ 1 h 112"/>
                <a:gd name="T60" fmla="*/ 48 w 58"/>
                <a:gd name="T61" fmla="*/ 5 h 112"/>
                <a:gd name="T62" fmla="*/ 53 w 58"/>
                <a:gd name="T63" fmla="*/ 11 h 112"/>
                <a:gd name="T64" fmla="*/ 56 w 58"/>
                <a:gd name="T65" fmla="*/ 1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12">
                  <a:moveTo>
                    <a:pt x="58" y="23"/>
                  </a:moveTo>
                  <a:lnTo>
                    <a:pt x="58" y="27"/>
                  </a:lnTo>
                  <a:lnTo>
                    <a:pt x="57" y="30"/>
                  </a:lnTo>
                  <a:lnTo>
                    <a:pt x="56" y="34"/>
                  </a:lnTo>
                  <a:lnTo>
                    <a:pt x="55" y="36"/>
                  </a:lnTo>
                  <a:lnTo>
                    <a:pt x="52" y="41"/>
                  </a:lnTo>
                  <a:lnTo>
                    <a:pt x="47" y="46"/>
                  </a:lnTo>
                  <a:lnTo>
                    <a:pt x="42" y="49"/>
                  </a:lnTo>
                  <a:lnTo>
                    <a:pt x="37" y="54"/>
                  </a:lnTo>
                  <a:lnTo>
                    <a:pt x="34" y="56"/>
                  </a:lnTo>
                  <a:lnTo>
                    <a:pt x="32" y="58"/>
                  </a:lnTo>
                  <a:lnTo>
                    <a:pt x="31" y="60"/>
                  </a:lnTo>
                  <a:lnTo>
                    <a:pt x="28" y="64"/>
                  </a:lnTo>
                  <a:lnTo>
                    <a:pt x="27" y="66"/>
                  </a:lnTo>
                  <a:lnTo>
                    <a:pt x="26" y="69"/>
                  </a:lnTo>
                  <a:lnTo>
                    <a:pt x="26" y="71"/>
                  </a:lnTo>
                  <a:lnTo>
                    <a:pt x="25" y="74"/>
                  </a:lnTo>
                  <a:lnTo>
                    <a:pt x="25" y="77"/>
                  </a:lnTo>
                  <a:lnTo>
                    <a:pt x="25" y="79"/>
                  </a:lnTo>
                  <a:lnTo>
                    <a:pt x="25" y="82"/>
                  </a:lnTo>
                  <a:lnTo>
                    <a:pt x="25" y="85"/>
                  </a:lnTo>
                  <a:lnTo>
                    <a:pt x="26" y="89"/>
                  </a:lnTo>
                  <a:lnTo>
                    <a:pt x="27" y="92"/>
                  </a:lnTo>
                  <a:lnTo>
                    <a:pt x="30" y="95"/>
                  </a:lnTo>
                  <a:lnTo>
                    <a:pt x="32" y="99"/>
                  </a:lnTo>
                  <a:lnTo>
                    <a:pt x="34" y="101"/>
                  </a:lnTo>
                  <a:lnTo>
                    <a:pt x="35" y="105"/>
                  </a:lnTo>
                  <a:lnTo>
                    <a:pt x="36" y="106"/>
                  </a:lnTo>
                  <a:lnTo>
                    <a:pt x="36" y="108"/>
                  </a:lnTo>
                  <a:lnTo>
                    <a:pt x="36" y="110"/>
                  </a:lnTo>
                  <a:lnTo>
                    <a:pt x="35" y="112"/>
                  </a:lnTo>
                  <a:lnTo>
                    <a:pt x="3" y="91"/>
                  </a:lnTo>
                  <a:lnTo>
                    <a:pt x="4" y="90"/>
                  </a:lnTo>
                  <a:lnTo>
                    <a:pt x="4" y="89"/>
                  </a:lnTo>
                  <a:lnTo>
                    <a:pt x="3" y="88"/>
                  </a:lnTo>
                  <a:lnTo>
                    <a:pt x="3" y="88"/>
                  </a:lnTo>
                  <a:lnTo>
                    <a:pt x="2" y="86"/>
                  </a:lnTo>
                  <a:lnTo>
                    <a:pt x="2" y="86"/>
                  </a:lnTo>
                  <a:lnTo>
                    <a:pt x="1" y="85"/>
                  </a:lnTo>
                  <a:lnTo>
                    <a:pt x="0" y="84"/>
                  </a:lnTo>
                  <a:lnTo>
                    <a:pt x="0" y="80"/>
                  </a:lnTo>
                  <a:lnTo>
                    <a:pt x="0" y="77"/>
                  </a:lnTo>
                  <a:lnTo>
                    <a:pt x="0" y="72"/>
                  </a:lnTo>
                  <a:lnTo>
                    <a:pt x="0" y="69"/>
                  </a:lnTo>
                  <a:lnTo>
                    <a:pt x="0" y="65"/>
                  </a:lnTo>
                  <a:lnTo>
                    <a:pt x="1" y="60"/>
                  </a:lnTo>
                  <a:lnTo>
                    <a:pt x="2" y="57"/>
                  </a:lnTo>
                  <a:lnTo>
                    <a:pt x="3" y="53"/>
                  </a:lnTo>
                  <a:lnTo>
                    <a:pt x="3" y="51"/>
                  </a:lnTo>
                  <a:lnTo>
                    <a:pt x="6" y="45"/>
                  </a:lnTo>
                  <a:lnTo>
                    <a:pt x="10" y="37"/>
                  </a:lnTo>
                  <a:lnTo>
                    <a:pt x="12" y="30"/>
                  </a:lnTo>
                  <a:lnTo>
                    <a:pt x="16" y="23"/>
                  </a:lnTo>
                  <a:lnTo>
                    <a:pt x="20" y="16"/>
                  </a:lnTo>
                  <a:lnTo>
                    <a:pt x="25" y="10"/>
                  </a:lnTo>
                  <a:lnTo>
                    <a:pt x="27" y="7"/>
                  </a:lnTo>
                  <a:lnTo>
                    <a:pt x="30" y="4"/>
                  </a:lnTo>
                  <a:lnTo>
                    <a:pt x="33" y="3"/>
                  </a:lnTo>
                  <a:lnTo>
                    <a:pt x="37" y="0"/>
                  </a:lnTo>
                  <a:lnTo>
                    <a:pt x="41" y="1"/>
                  </a:lnTo>
                  <a:lnTo>
                    <a:pt x="45" y="3"/>
                  </a:lnTo>
                  <a:lnTo>
                    <a:pt x="48" y="5"/>
                  </a:lnTo>
                  <a:lnTo>
                    <a:pt x="51" y="8"/>
                  </a:lnTo>
                  <a:lnTo>
                    <a:pt x="53" y="11"/>
                  </a:lnTo>
                  <a:lnTo>
                    <a:pt x="55" y="15"/>
                  </a:lnTo>
                  <a:lnTo>
                    <a:pt x="56" y="19"/>
                  </a:lnTo>
                  <a:lnTo>
                    <a:pt x="58" y="23"/>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1" name="Freeform 145">
              <a:extLst>
                <a:ext uri="{FF2B5EF4-FFF2-40B4-BE49-F238E27FC236}">
                  <a16:creationId xmlns:a16="http://schemas.microsoft.com/office/drawing/2014/main" id="{850900B3-B9F5-4AFE-A38E-7FAA25BEB7EC}"/>
                </a:ext>
              </a:extLst>
            </p:cNvPr>
            <p:cNvSpPr>
              <a:spLocks/>
            </p:cNvSpPr>
            <p:nvPr/>
          </p:nvSpPr>
          <p:spPr bwMode="auto">
            <a:xfrm>
              <a:off x="3968" y="3681"/>
              <a:ext cx="26" cy="79"/>
            </a:xfrm>
            <a:custGeom>
              <a:avLst/>
              <a:gdLst>
                <a:gd name="T0" fmla="*/ 41 w 54"/>
                <a:gd name="T1" fmla="*/ 18 h 159"/>
                <a:gd name="T2" fmla="*/ 44 w 54"/>
                <a:gd name="T3" fmla="*/ 21 h 159"/>
                <a:gd name="T4" fmla="*/ 44 w 54"/>
                <a:gd name="T5" fmla="*/ 26 h 159"/>
                <a:gd name="T6" fmla="*/ 44 w 54"/>
                <a:gd name="T7" fmla="*/ 33 h 159"/>
                <a:gd name="T8" fmla="*/ 45 w 54"/>
                <a:gd name="T9" fmla="*/ 39 h 159"/>
                <a:gd name="T10" fmla="*/ 47 w 54"/>
                <a:gd name="T11" fmla="*/ 41 h 159"/>
                <a:gd name="T12" fmla="*/ 47 w 54"/>
                <a:gd name="T13" fmla="*/ 44 h 159"/>
                <a:gd name="T14" fmla="*/ 47 w 54"/>
                <a:gd name="T15" fmla="*/ 45 h 159"/>
                <a:gd name="T16" fmla="*/ 48 w 54"/>
                <a:gd name="T17" fmla="*/ 48 h 159"/>
                <a:gd name="T18" fmla="*/ 49 w 54"/>
                <a:gd name="T19" fmla="*/ 50 h 159"/>
                <a:gd name="T20" fmla="*/ 51 w 54"/>
                <a:gd name="T21" fmla="*/ 55 h 159"/>
                <a:gd name="T22" fmla="*/ 53 w 54"/>
                <a:gd name="T23" fmla="*/ 64 h 159"/>
                <a:gd name="T24" fmla="*/ 53 w 54"/>
                <a:gd name="T25" fmla="*/ 79 h 159"/>
                <a:gd name="T26" fmla="*/ 50 w 54"/>
                <a:gd name="T27" fmla="*/ 96 h 159"/>
                <a:gd name="T28" fmla="*/ 47 w 54"/>
                <a:gd name="T29" fmla="*/ 115 h 159"/>
                <a:gd name="T30" fmla="*/ 46 w 54"/>
                <a:gd name="T31" fmla="*/ 125 h 159"/>
                <a:gd name="T32" fmla="*/ 46 w 54"/>
                <a:gd name="T33" fmla="*/ 126 h 159"/>
                <a:gd name="T34" fmla="*/ 46 w 54"/>
                <a:gd name="T35" fmla="*/ 129 h 159"/>
                <a:gd name="T36" fmla="*/ 46 w 54"/>
                <a:gd name="T37" fmla="*/ 130 h 159"/>
                <a:gd name="T38" fmla="*/ 45 w 54"/>
                <a:gd name="T39" fmla="*/ 131 h 159"/>
                <a:gd name="T40" fmla="*/ 43 w 54"/>
                <a:gd name="T41" fmla="*/ 133 h 159"/>
                <a:gd name="T42" fmla="*/ 44 w 54"/>
                <a:gd name="T43" fmla="*/ 135 h 159"/>
                <a:gd name="T44" fmla="*/ 43 w 54"/>
                <a:gd name="T45" fmla="*/ 137 h 159"/>
                <a:gd name="T46" fmla="*/ 41 w 54"/>
                <a:gd name="T47" fmla="*/ 141 h 159"/>
                <a:gd name="T48" fmla="*/ 41 w 54"/>
                <a:gd name="T49" fmla="*/ 143 h 159"/>
                <a:gd name="T50" fmla="*/ 40 w 54"/>
                <a:gd name="T51" fmla="*/ 147 h 159"/>
                <a:gd name="T52" fmla="*/ 35 w 54"/>
                <a:gd name="T53" fmla="*/ 152 h 159"/>
                <a:gd name="T54" fmla="*/ 29 w 54"/>
                <a:gd name="T55" fmla="*/ 156 h 159"/>
                <a:gd name="T56" fmla="*/ 25 w 54"/>
                <a:gd name="T57" fmla="*/ 156 h 159"/>
                <a:gd name="T58" fmla="*/ 20 w 54"/>
                <a:gd name="T59" fmla="*/ 152 h 159"/>
                <a:gd name="T60" fmla="*/ 16 w 54"/>
                <a:gd name="T61" fmla="*/ 146 h 159"/>
                <a:gd name="T62" fmla="*/ 11 w 54"/>
                <a:gd name="T63" fmla="*/ 142 h 159"/>
                <a:gd name="T64" fmla="*/ 13 w 54"/>
                <a:gd name="T65" fmla="*/ 134 h 159"/>
                <a:gd name="T66" fmla="*/ 18 w 54"/>
                <a:gd name="T67" fmla="*/ 123 h 159"/>
                <a:gd name="T68" fmla="*/ 21 w 54"/>
                <a:gd name="T69" fmla="*/ 112 h 159"/>
                <a:gd name="T70" fmla="*/ 20 w 54"/>
                <a:gd name="T71" fmla="*/ 101 h 159"/>
                <a:gd name="T72" fmla="*/ 19 w 54"/>
                <a:gd name="T73" fmla="*/ 91 h 159"/>
                <a:gd name="T74" fmla="*/ 15 w 54"/>
                <a:gd name="T75" fmla="*/ 84 h 159"/>
                <a:gd name="T76" fmla="*/ 10 w 54"/>
                <a:gd name="T77" fmla="*/ 77 h 159"/>
                <a:gd name="T78" fmla="*/ 6 w 54"/>
                <a:gd name="T79" fmla="*/ 71 h 159"/>
                <a:gd name="T80" fmla="*/ 3 w 54"/>
                <a:gd name="T81" fmla="*/ 64 h 159"/>
                <a:gd name="T82" fmla="*/ 3 w 54"/>
                <a:gd name="T83" fmla="*/ 59 h 159"/>
                <a:gd name="T84" fmla="*/ 4 w 54"/>
                <a:gd name="T85" fmla="*/ 53 h 159"/>
                <a:gd name="T86" fmla="*/ 3 w 54"/>
                <a:gd name="T87" fmla="*/ 49 h 159"/>
                <a:gd name="T88" fmla="*/ 1 w 54"/>
                <a:gd name="T89" fmla="*/ 40 h 159"/>
                <a:gd name="T90" fmla="*/ 3 w 54"/>
                <a:gd name="T91" fmla="*/ 26 h 159"/>
                <a:gd name="T92" fmla="*/ 3 w 54"/>
                <a:gd name="T93" fmla="*/ 16 h 159"/>
                <a:gd name="T94" fmla="*/ 5 w 54"/>
                <a:gd name="T95" fmla="*/ 11 h 159"/>
                <a:gd name="T96" fmla="*/ 8 w 54"/>
                <a:gd name="T97" fmla="*/ 6 h 159"/>
                <a:gd name="T98" fmla="*/ 13 w 54"/>
                <a:gd name="T99" fmla="*/ 2 h 159"/>
                <a:gd name="T100" fmla="*/ 20 w 54"/>
                <a:gd name="T101" fmla="*/ 0 h 159"/>
                <a:gd name="T102" fmla="*/ 27 w 54"/>
                <a:gd name="T103" fmla="*/ 3 h 159"/>
                <a:gd name="T104" fmla="*/ 34 w 54"/>
                <a:gd name="T105" fmla="*/ 8 h 159"/>
                <a:gd name="T106" fmla="*/ 38 w 54"/>
                <a:gd name="T10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159">
                  <a:moveTo>
                    <a:pt x="40" y="16"/>
                  </a:moveTo>
                  <a:lnTo>
                    <a:pt x="41" y="18"/>
                  </a:lnTo>
                  <a:lnTo>
                    <a:pt x="43" y="19"/>
                  </a:lnTo>
                  <a:lnTo>
                    <a:pt x="44" y="21"/>
                  </a:lnTo>
                  <a:lnTo>
                    <a:pt x="44" y="22"/>
                  </a:lnTo>
                  <a:lnTo>
                    <a:pt x="44" y="26"/>
                  </a:lnTo>
                  <a:lnTo>
                    <a:pt x="44" y="30"/>
                  </a:lnTo>
                  <a:lnTo>
                    <a:pt x="44" y="33"/>
                  </a:lnTo>
                  <a:lnTo>
                    <a:pt x="45" y="36"/>
                  </a:lnTo>
                  <a:lnTo>
                    <a:pt x="45" y="39"/>
                  </a:lnTo>
                  <a:lnTo>
                    <a:pt x="46" y="40"/>
                  </a:lnTo>
                  <a:lnTo>
                    <a:pt x="47" y="41"/>
                  </a:lnTo>
                  <a:lnTo>
                    <a:pt x="48" y="43"/>
                  </a:lnTo>
                  <a:lnTo>
                    <a:pt x="47" y="44"/>
                  </a:lnTo>
                  <a:lnTo>
                    <a:pt x="47" y="44"/>
                  </a:lnTo>
                  <a:lnTo>
                    <a:pt x="47" y="45"/>
                  </a:lnTo>
                  <a:lnTo>
                    <a:pt x="48" y="46"/>
                  </a:lnTo>
                  <a:lnTo>
                    <a:pt x="48" y="48"/>
                  </a:lnTo>
                  <a:lnTo>
                    <a:pt x="49" y="49"/>
                  </a:lnTo>
                  <a:lnTo>
                    <a:pt x="49" y="50"/>
                  </a:lnTo>
                  <a:lnTo>
                    <a:pt x="49" y="51"/>
                  </a:lnTo>
                  <a:lnTo>
                    <a:pt x="51" y="55"/>
                  </a:lnTo>
                  <a:lnTo>
                    <a:pt x="53" y="60"/>
                  </a:lnTo>
                  <a:lnTo>
                    <a:pt x="53" y="64"/>
                  </a:lnTo>
                  <a:lnTo>
                    <a:pt x="54" y="69"/>
                  </a:lnTo>
                  <a:lnTo>
                    <a:pt x="53" y="79"/>
                  </a:lnTo>
                  <a:lnTo>
                    <a:pt x="53" y="87"/>
                  </a:lnTo>
                  <a:lnTo>
                    <a:pt x="50" y="96"/>
                  </a:lnTo>
                  <a:lnTo>
                    <a:pt x="49" y="106"/>
                  </a:lnTo>
                  <a:lnTo>
                    <a:pt x="47" y="115"/>
                  </a:lnTo>
                  <a:lnTo>
                    <a:pt x="47" y="125"/>
                  </a:lnTo>
                  <a:lnTo>
                    <a:pt x="46" y="125"/>
                  </a:lnTo>
                  <a:lnTo>
                    <a:pt x="46" y="125"/>
                  </a:lnTo>
                  <a:lnTo>
                    <a:pt x="46" y="126"/>
                  </a:lnTo>
                  <a:lnTo>
                    <a:pt x="46" y="126"/>
                  </a:lnTo>
                  <a:lnTo>
                    <a:pt x="46" y="129"/>
                  </a:lnTo>
                  <a:lnTo>
                    <a:pt x="46" y="129"/>
                  </a:lnTo>
                  <a:lnTo>
                    <a:pt x="46" y="130"/>
                  </a:lnTo>
                  <a:lnTo>
                    <a:pt x="46" y="130"/>
                  </a:lnTo>
                  <a:lnTo>
                    <a:pt x="45" y="131"/>
                  </a:lnTo>
                  <a:lnTo>
                    <a:pt x="44" y="132"/>
                  </a:lnTo>
                  <a:lnTo>
                    <a:pt x="43" y="133"/>
                  </a:lnTo>
                  <a:lnTo>
                    <a:pt x="43" y="134"/>
                  </a:lnTo>
                  <a:lnTo>
                    <a:pt x="44" y="135"/>
                  </a:lnTo>
                  <a:lnTo>
                    <a:pt x="43" y="136"/>
                  </a:lnTo>
                  <a:lnTo>
                    <a:pt x="43" y="137"/>
                  </a:lnTo>
                  <a:lnTo>
                    <a:pt x="41" y="139"/>
                  </a:lnTo>
                  <a:lnTo>
                    <a:pt x="41" y="141"/>
                  </a:lnTo>
                  <a:lnTo>
                    <a:pt x="41" y="142"/>
                  </a:lnTo>
                  <a:lnTo>
                    <a:pt x="41" y="143"/>
                  </a:lnTo>
                  <a:lnTo>
                    <a:pt x="41" y="145"/>
                  </a:lnTo>
                  <a:lnTo>
                    <a:pt x="40" y="147"/>
                  </a:lnTo>
                  <a:lnTo>
                    <a:pt x="37" y="150"/>
                  </a:lnTo>
                  <a:lnTo>
                    <a:pt x="35" y="152"/>
                  </a:lnTo>
                  <a:lnTo>
                    <a:pt x="33" y="154"/>
                  </a:lnTo>
                  <a:lnTo>
                    <a:pt x="29" y="156"/>
                  </a:lnTo>
                  <a:lnTo>
                    <a:pt x="27" y="159"/>
                  </a:lnTo>
                  <a:lnTo>
                    <a:pt x="25" y="156"/>
                  </a:lnTo>
                  <a:lnTo>
                    <a:pt x="23" y="154"/>
                  </a:lnTo>
                  <a:lnTo>
                    <a:pt x="20" y="152"/>
                  </a:lnTo>
                  <a:lnTo>
                    <a:pt x="18" y="149"/>
                  </a:lnTo>
                  <a:lnTo>
                    <a:pt x="16" y="146"/>
                  </a:lnTo>
                  <a:lnTo>
                    <a:pt x="14" y="144"/>
                  </a:lnTo>
                  <a:lnTo>
                    <a:pt x="11" y="142"/>
                  </a:lnTo>
                  <a:lnTo>
                    <a:pt x="10" y="139"/>
                  </a:lnTo>
                  <a:lnTo>
                    <a:pt x="13" y="134"/>
                  </a:lnTo>
                  <a:lnTo>
                    <a:pt x="16" y="130"/>
                  </a:lnTo>
                  <a:lnTo>
                    <a:pt x="18" y="123"/>
                  </a:lnTo>
                  <a:lnTo>
                    <a:pt x="20" y="119"/>
                  </a:lnTo>
                  <a:lnTo>
                    <a:pt x="21" y="112"/>
                  </a:lnTo>
                  <a:lnTo>
                    <a:pt x="21" y="106"/>
                  </a:lnTo>
                  <a:lnTo>
                    <a:pt x="20" y="101"/>
                  </a:lnTo>
                  <a:lnTo>
                    <a:pt x="19" y="95"/>
                  </a:lnTo>
                  <a:lnTo>
                    <a:pt x="19" y="91"/>
                  </a:lnTo>
                  <a:lnTo>
                    <a:pt x="17" y="87"/>
                  </a:lnTo>
                  <a:lnTo>
                    <a:pt x="15" y="84"/>
                  </a:lnTo>
                  <a:lnTo>
                    <a:pt x="13" y="81"/>
                  </a:lnTo>
                  <a:lnTo>
                    <a:pt x="10" y="77"/>
                  </a:lnTo>
                  <a:lnTo>
                    <a:pt x="8" y="74"/>
                  </a:lnTo>
                  <a:lnTo>
                    <a:pt x="6" y="71"/>
                  </a:lnTo>
                  <a:lnTo>
                    <a:pt x="4" y="66"/>
                  </a:lnTo>
                  <a:lnTo>
                    <a:pt x="3" y="64"/>
                  </a:lnTo>
                  <a:lnTo>
                    <a:pt x="3" y="62"/>
                  </a:lnTo>
                  <a:lnTo>
                    <a:pt x="3" y="59"/>
                  </a:lnTo>
                  <a:lnTo>
                    <a:pt x="3" y="55"/>
                  </a:lnTo>
                  <a:lnTo>
                    <a:pt x="4" y="53"/>
                  </a:lnTo>
                  <a:lnTo>
                    <a:pt x="4" y="51"/>
                  </a:lnTo>
                  <a:lnTo>
                    <a:pt x="3" y="49"/>
                  </a:lnTo>
                  <a:lnTo>
                    <a:pt x="0" y="45"/>
                  </a:lnTo>
                  <a:lnTo>
                    <a:pt x="1" y="40"/>
                  </a:lnTo>
                  <a:lnTo>
                    <a:pt x="3" y="33"/>
                  </a:lnTo>
                  <a:lnTo>
                    <a:pt x="3" y="26"/>
                  </a:lnTo>
                  <a:lnTo>
                    <a:pt x="3" y="20"/>
                  </a:lnTo>
                  <a:lnTo>
                    <a:pt x="3" y="16"/>
                  </a:lnTo>
                  <a:lnTo>
                    <a:pt x="4" y="14"/>
                  </a:lnTo>
                  <a:lnTo>
                    <a:pt x="5" y="11"/>
                  </a:lnTo>
                  <a:lnTo>
                    <a:pt x="6" y="9"/>
                  </a:lnTo>
                  <a:lnTo>
                    <a:pt x="8" y="6"/>
                  </a:lnTo>
                  <a:lnTo>
                    <a:pt x="10" y="4"/>
                  </a:lnTo>
                  <a:lnTo>
                    <a:pt x="13" y="2"/>
                  </a:lnTo>
                  <a:lnTo>
                    <a:pt x="16" y="0"/>
                  </a:lnTo>
                  <a:lnTo>
                    <a:pt x="20" y="0"/>
                  </a:lnTo>
                  <a:lnTo>
                    <a:pt x="24" y="1"/>
                  </a:lnTo>
                  <a:lnTo>
                    <a:pt x="27" y="3"/>
                  </a:lnTo>
                  <a:lnTo>
                    <a:pt x="30" y="5"/>
                  </a:lnTo>
                  <a:lnTo>
                    <a:pt x="34" y="8"/>
                  </a:lnTo>
                  <a:lnTo>
                    <a:pt x="36" y="10"/>
                  </a:lnTo>
                  <a:lnTo>
                    <a:pt x="38" y="13"/>
                  </a:lnTo>
                  <a:lnTo>
                    <a:pt x="40" y="16"/>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2" name="Freeform 146">
              <a:extLst>
                <a:ext uri="{FF2B5EF4-FFF2-40B4-BE49-F238E27FC236}">
                  <a16:creationId xmlns:a16="http://schemas.microsoft.com/office/drawing/2014/main" id="{C7EAC8CF-9D8F-4647-AE54-9063233A2200}"/>
                </a:ext>
              </a:extLst>
            </p:cNvPr>
            <p:cNvSpPr>
              <a:spLocks/>
            </p:cNvSpPr>
            <p:nvPr/>
          </p:nvSpPr>
          <p:spPr bwMode="auto">
            <a:xfrm>
              <a:off x="4065" y="3746"/>
              <a:ext cx="369" cy="111"/>
            </a:xfrm>
            <a:custGeom>
              <a:avLst/>
              <a:gdLst>
                <a:gd name="T0" fmla="*/ 465 w 739"/>
                <a:gd name="T1" fmla="*/ 14 h 222"/>
                <a:gd name="T2" fmla="*/ 508 w 739"/>
                <a:gd name="T3" fmla="*/ 20 h 222"/>
                <a:gd name="T4" fmla="*/ 574 w 739"/>
                <a:gd name="T5" fmla="*/ 16 h 222"/>
                <a:gd name="T6" fmla="*/ 596 w 739"/>
                <a:gd name="T7" fmla="*/ 12 h 222"/>
                <a:gd name="T8" fmla="*/ 681 w 739"/>
                <a:gd name="T9" fmla="*/ 6 h 222"/>
                <a:gd name="T10" fmla="*/ 736 w 739"/>
                <a:gd name="T11" fmla="*/ 21 h 222"/>
                <a:gd name="T12" fmla="*/ 739 w 739"/>
                <a:gd name="T13" fmla="*/ 50 h 222"/>
                <a:gd name="T14" fmla="*/ 732 w 739"/>
                <a:gd name="T15" fmla="*/ 63 h 222"/>
                <a:gd name="T16" fmla="*/ 726 w 739"/>
                <a:gd name="T17" fmla="*/ 31 h 222"/>
                <a:gd name="T18" fmla="*/ 714 w 739"/>
                <a:gd name="T19" fmla="*/ 24 h 222"/>
                <a:gd name="T20" fmla="*/ 701 w 739"/>
                <a:gd name="T21" fmla="*/ 22 h 222"/>
                <a:gd name="T22" fmla="*/ 681 w 739"/>
                <a:gd name="T23" fmla="*/ 22 h 222"/>
                <a:gd name="T24" fmla="*/ 568 w 739"/>
                <a:gd name="T25" fmla="*/ 33 h 222"/>
                <a:gd name="T26" fmla="*/ 500 w 739"/>
                <a:gd name="T27" fmla="*/ 29 h 222"/>
                <a:gd name="T28" fmla="*/ 483 w 739"/>
                <a:gd name="T29" fmla="*/ 29 h 222"/>
                <a:gd name="T30" fmla="*/ 478 w 739"/>
                <a:gd name="T31" fmla="*/ 41 h 222"/>
                <a:gd name="T32" fmla="*/ 486 w 739"/>
                <a:gd name="T33" fmla="*/ 70 h 222"/>
                <a:gd name="T34" fmla="*/ 479 w 739"/>
                <a:gd name="T35" fmla="*/ 62 h 222"/>
                <a:gd name="T36" fmla="*/ 469 w 739"/>
                <a:gd name="T37" fmla="*/ 41 h 222"/>
                <a:gd name="T38" fmla="*/ 449 w 739"/>
                <a:gd name="T39" fmla="*/ 17 h 222"/>
                <a:gd name="T40" fmla="*/ 413 w 739"/>
                <a:gd name="T41" fmla="*/ 11 h 222"/>
                <a:gd name="T42" fmla="*/ 362 w 739"/>
                <a:gd name="T43" fmla="*/ 14 h 222"/>
                <a:gd name="T44" fmla="*/ 324 w 739"/>
                <a:gd name="T45" fmla="*/ 29 h 222"/>
                <a:gd name="T46" fmla="*/ 316 w 739"/>
                <a:gd name="T47" fmla="*/ 44 h 222"/>
                <a:gd name="T48" fmla="*/ 313 w 739"/>
                <a:gd name="T49" fmla="*/ 66 h 222"/>
                <a:gd name="T50" fmla="*/ 305 w 739"/>
                <a:gd name="T51" fmla="*/ 80 h 222"/>
                <a:gd name="T52" fmla="*/ 302 w 739"/>
                <a:gd name="T53" fmla="*/ 59 h 222"/>
                <a:gd name="T54" fmla="*/ 302 w 739"/>
                <a:gd name="T55" fmla="*/ 40 h 222"/>
                <a:gd name="T56" fmla="*/ 290 w 739"/>
                <a:gd name="T57" fmla="*/ 32 h 222"/>
                <a:gd name="T58" fmla="*/ 82 w 739"/>
                <a:gd name="T59" fmla="*/ 36 h 222"/>
                <a:gd name="T60" fmla="*/ 39 w 739"/>
                <a:gd name="T61" fmla="*/ 59 h 222"/>
                <a:gd name="T62" fmla="*/ 33 w 739"/>
                <a:gd name="T63" fmla="*/ 93 h 222"/>
                <a:gd name="T64" fmla="*/ 39 w 739"/>
                <a:gd name="T65" fmla="*/ 160 h 222"/>
                <a:gd name="T66" fmla="*/ 61 w 739"/>
                <a:gd name="T67" fmla="*/ 192 h 222"/>
                <a:gd name="T68" fmla="*/ 135 w 739"/>
                <a:gd name="T69" fmla="*/ 205 h 222"/>
                <a:gd name="T70" fmla="*/ 212 w 739"/>
                <a:gd name="T71" fmla="*/ 207 h 222"/>
                <a:gd name="T72" fmla="*/ 250 w 739"/>
                <a:gd name="T73" fmla="*/ 198 h 222"/>
                <a:gd name="T74" fmla="*/ 274 w 739"/>
                <a:gd name="T75" fmla="*/ 178 h 222"/>
                <a:gd name="T76" fmla="*/ 282 w 739"/>
                <a:gd name="T77" fmla="*/ 166 h 222"/>
                <a:gd name="T78" fmla="*/ 285 w 739"/>
                <a:gd name="T79" fmla="*/ 176 h 222"/>
                <a:gd name="T80" fmla="*/ 269 w 739"/>
                <a:gd name="T81" fmla="*/ 202 h 222"/>
                <a:gd name="T82" fmla="*/ 252 w 739"/>
                <a:gd name="T83" fmla="*/ 212 h 222"/>
                <a:gd name="T84" fmla="*/ 235 w 739"/>
                <a:gd name="T85" fmla="*/ 215 h 222"/>
                <a:gd name="T86" fmla="*/ 213 w 739"/>
                <a:gd name="T87" fmla="*/ 222 h 222"/>
                <a:gd name="T88" fmla="*/ 111 w 739"/>
                <a:gd name="T89" fmla="*/ 220 h 222"/>
                <a:gd name="T90" fmla="*/ 39 w 739"/>
                <a:gd name="T91" fmla="*/ 208 h 222"/>
                <a:gd name="T92" fmla="*/ 18 w 739"/>
                <a:gd name="T93" fmla="*/ 188 h 222"/>
                <a:gd name="T94" fmla="*/ 11 w 739"/>
                <a:gd name="T95" fmla="*/ 168 h 222"/>
                <a:gd name="T96" fmla="*/ 4 w 739"/>
                <a:gd name="T97" fmla="*/ 142 h 222"/>
                <a:gd name="T98" fmla="*/ 0 w 739"/>
                <a:gd name="T99" fmla="*/ 64 h 222"/>
                <a:gd name="T100" fmla="*/ 14 w 739"/>
                <a:gd name="T101" fmla="*/ 35 h 222"/>
                <a:gd name="T102" fmla="*/ 51 w 739"/>
                <a:gd name="T103" fmla="*/ 24 h 222"/>
                <a:gd name="T104" fmla="*/ 148 w 739"/>
                <a:gd name="T105" fmla="*/ 16 h 222"/>
                <a:gd name="T106" fmla="*/ 245 w 739"/>
                <a:gd name="T107" fmla="*/ 14 h 222"/>
                <a:gd name="T108" fmla="*/ 316 w 739"/>
                <a:gd name="T109" fmla="*/ 22 h 222"/>
                <a:gd name="T110" fmla="*/ 321 w 739"/>
                <a:gd name="T111" fmla="*/ 13 h 222"/>
                <a:gd name="T112" fmla="*/ 360 w 739"/>
                <a:gd name="T113" fmla="*/ 3 h 222"/>
                <a:gd name="T114" fmla="*/ 442 w 739"/>
                <a:gd name="T11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9" h="222">
                  <a:moveTo>
                    <a:pt x="458" y="7"/>
                  </a:moveTo>
                  <a:lnTo>
                    <a:pt x="459" y="10"/>
                  </a:lnTo>
                  <a:lnTo>
                    <a:pt x="460" y="12"/>
                  </a:lnTo>
                  <a:lnTo>
                    <a:pt x="461" y="12"/>
                  </a:lnTo>
                  <a:lnTo>
                    <a:pt x="463" y="13"/>
                  </a:lnTo>
                  <a:lnTo>
                    <a:pt x="465" y="14"/>
                  </a:lnTo>
                  <a:lnTo>
                    <a:pt x="466" y="14"/>
                  </a:lnTo>
                  <a:lnTo>
                    <a:pt x="469" y="15"/>
                  </a:lnTo>
                  <a:lnTo>
                    <a:pt x="471" y="15"/>
                  </a:lnTo>
                  <a:lnTo>
                    <a:pt x="482" y="17"/>
                  </a:lnTo>
                  <a:lnTo>
                    <a:pt x="495" y="19"/>
                  </a:lnTo>
                  <a:lnTo>
                    <a:pt x="508" y="20"/>
                  </a:lnTo>
                  <a:lnTo>
                    <a:pt x="521" y="21"/>
                  </a:lnTo>
                  <a:lnTo>
                    <a:pt x="533" y="21"/>
                  </a:lnTo>
                  <a:lnTo>
                    <a:pt x="546" y="20"/>
                  </a:lnTo>
                  <a:lnTo>
                    <a:pt x="559" y="19"/>
                  </a:lnTo>
                  <a:lnTo>
                    <a:pt x="570" y="17"/>
                  </a:lnTo>
                  <a:lnTo>
                    <a:pt x="574" y="16"/>
                  </a:lnTo>
                  <a:lnTo>
                    <a:pt x="578" y="15"/>
                  </a:lnTo>
                  <a:lnTo>
                    <a:pt x="581" y="14"/>
                  </a:lnTo>
                  <a:lnTo>
                    <a:pt x="585" y="14"/>
                  </a:lnTo>
                  <a:lnTo>
                    <a:pt x="589" y="13"/>
                  </a:lnTo>
                  <a:lnTo>
                    <a:pt x="592" y="13"/>
                  </a:lnTo>
                  <a:lnTo>
                    <a:pt x="596" y="12"/>
                  </a:lnTo>
                  <a:lnTo>
                    <a:pt x="600" y="12"/>
                  </a:lnTo>
                  <a:lnTo>
                    <a:pt x="615" y="11"/>
                  </a:lnTo>
                  <a:lnTo>
                    <a:pt x="632" y="9"/>
                  </a:lnTo>
                  <a:lnTo>
                    <a:pt x="648" y="7"/>
                  </a:lnTo>
                  <a:lnTo>
                    <a:pt x="664" y="6"/>
                  </a:lnTo>
                  <a:lnTo>
                    <a:pt x="681" y="6"/>
                  </a:lnTo>
                  <a:lnTo>
                    <a:pt x="698" y="6"/>
                  </a:lnTo>
                  <a:lnTo>
                    <a:pt x="713" y="7"/>
                  </a:lnTo>
                  <a:lnTo>
                    <a:pt x="729" y="10"/>
                  </a:lnTo>
                  <a:lnTo>
                    <a:pt x="732" y="13"/>
                  </a:lnTo>
                  <a:lnTo>
                    <a:pt x="734" y="16"/>
                  </a:lnTo>
                  <a:lnTo>
                    <a:pt x="736" y="21"/>
                  </a:lnTo>
                  <a:lnTo>
                    <a:pt x="738" y="25"/>
                  </a:lnTo>
                  <a:lnTo>
                    <a:pt x="738" y="29"/>
                  </a:lnTo>
                  <a:lnTo>
                    <a:pt x="739" y="33"/>
                  </a:lnTo>
                  <a:lnTo>
                    <a:pt x="739" y="37"/>
                  </a:lnTo>
                  <a:lnTo>
                    <a:pt x="739" y="41"/>
                  </a:lnTo>
                  <a:lnTo>
                    <a:pt x="739" y="50"/>
                  </a:lnTo>
                  <a:lnTo>
                    <a:pt x="738" y="59"/>
                  </a:lnTo>
                  <a:lnTo>
                    <a:pt x="736" y="67"/>
                  </a:lnTo>
                  <a:lnTo>
                    <a:pt x="736" y="76"/>
                  </a:lnTo>
                  <a:lnTo>
                    <a:pt x="733" y="76"/>
                  </a:lnTo>
                  <a:lnTo>
                    <a:pt x="732" y="70"/>
                  </a:lnTo>
                  <a:lnTo>
                    <a:pt x="732" y="63"/>
                  </a:lnTo>
                  <a:lnTo>
                    <a:pt x="732" y="56"/>
                  </a:lnTo>
                  <a:lnTo>
                    <a:pt x="732" y="49"/>
                  </a:lnTo>
                  <a:lnTo>
                    <a:pt x="731" y="42"/>
                  </a:lnTo>
                  <a:lnTo>
                    <a:pt x="729" y="36"/>
                  </a:lnTo>
                  <a:lnTo>
                    <a:pt x="728" y="33"/>
                  </a:lnTo>
                  <a:lnTo>
                    <a:pt x="726" y="31"/>
                  </a:lnTo>
                  <a:lnTo>
                    <a:pt x="724" y="27"/>
                  </a:lnTo>
                  <a:lnTo>
                    <a:pt x="721" y="25"/>
                  </a:lnTo>
                  <a:lnTo>
                    <a:pt x="719" y="25"/>
                  </a:lnTo>
                  <a:lnTo>
                    <a:pt x="718" y="25"/>
                  </a:lnTo>
                  <a:lnTo>
                    <a:pt x="716" y="24"/>
                  </a:lnTo>
                  <a:lnTo>
                    <a:pt x="714" y="24"/>
                  </a:lnTo>
                  <a:lnTo>
                    <a:pt x="713" y="24"/>
                  </a:lnTo>
                  <a:lnTo>
                    <a:pt x="711" y="23"/>
                  </a:lnTo>
                  <a:lnTo>
                    <a:pt x="710" y="23"/>
                  </a:lnTo>
                  <a:lnTo>
                    <a:pt x="709" y="22"/>
                  </a:lnTo>
                  <a:lnTo>
                    <a:pt x="704" y="22"/>
                  </a:lnTo>
                  <a:lnTo>
                    <a:pt x="701" y="22"/>
                  </a:lnTo>
                  <a:lnTo>
                    <a:pt x="698" y="22"/>
                  </a:lnTo>
                  <a:lnTo>
                    <a:pt x="694" y="22"/>
                  </a:lnTo>
                  <a:lnTo>
                    <a:pt x="691" y="23"/>
                  </a:lnTo>
                  <a:lnTo>
                    <a:pt x="688" y="23"/>
                  </a:lnTo>
                  <a:lnTo>
                    <a:pt x="684" y="23"/>
                  </a:lnTo>
                  <a:lnTo>
                    <a:pt x="681" y="22"/>
                  </a:lnTo>
                  <a:lnTo>
                    <a:pt x="676" y="25"/>
                  </a:lnTo>
                  <a:lnTo>
                    <a:pt x="654" y="25"/>
                  </a:lnTo>
                  <a:lnTo>
                    <a:pt x="632" y="27"/>
                  </a:lnTo>
                  <a:lnTo>
                    <a:pt x="611" y="29"/>
                  </a:lnTo>
                  <a:lnTo>
                    <a:pt x="589" y="31"/>
                  </a:lnTo>
                  <a:lnTo>
                    <a:pt x="568" y="33"/>
                  </a:lnTo>
                  <a:lnTo>
                    <a:pt x="545" y="33"/>
                  </a:lnTo>
                  <a:lnTo>
                    <a:pt x="535" y="33"/>
                  </a:lnTo>
                  <a:lnTo>
                    <a:pt x="524" y="32"/>
                  </a:lnTo>
                  <a:lnTo>
                    <a:pt x="513" y="30"/>
                  </a:lnTo>
                  <a:lnTo>
                    <a:pt x="503" y="29"/>
                  </a:lnTo>
                  <a:lnTo>
                    <a:pt x="500" y="29"/>
                  </a:lnTo>
                  <a:lnTo>
                    <a:pt x="498" y="29"/>
                  </a:lnTo>
                  <a:lnTo>
                    <a:pt x="494" y="29"/>
                  </a:lnTo>
                  <a:lnTo>
                    <a:pt x="490" y="27"/>
                  </a:lnTo>
                  <a:lnTo>
                    <a:pt x="488" y="27"/>
                  </a:lnTo>
                  <a:lnTo>
                    <a:pt x="484" y="27"/>
                  </a:lnTo>
                  <a:lnTo>
                    <a:pt x="483" y="29"/>
                  </a:lnTo>
                  <a:lnTo>
                    <a:pt x="482" y="30"/>
                  </a:lnTo>
                  <a:lnTo>
                    <a:pt x="481" y="31"/>
                  </a:lnTo>
                  <a:lnTo>
                    <a:pt x="480" y="34"/>
                  </a:lnTo>
                  <a:lnTo>
                    <a:pt x="479" y="36"/>
                  </a:lnTo>
                  <a:lnTo>
                    <a:pt x="479" y="39"/>
                  </a:lnTo>
                  <a:lnTo>
                    <a:pt x="478" y="41"/>
                  </a:lnTo>
                  <a:lnTo>
                    <a:pt x="478" y="44"/>
                  </a:lnTo>
                  <a:lnTo>
                    <a:pt x="479" y="50"/>
                  </a:lnTo>
                  <a:lnTo>
                    <a:pt x="480" y="54"/>
                  </a:lnTo>
                  <a:lnTo>
                    <a:pt x="483" y="60"/>
                  </a:lnTo>
                  <a:lnTo>
                    <a:pt x="484" y="65"/>
                  </a:lnTo>
                  <a:lnTo>
                    <a:pt x="486" y="70"/>
                  </a:lnTo>
                  <a:lnTo>
                    <a:pt x="488" y="75"/>
                  </a:lnTo>
                  <a:lnTo>
                    <a:pt x="484" y="73"/>
                  </a:lnTo>
                  <a:lnTo>
                    <a:pt x="482" y="71"/>
                  </a:lnTo>
                  <a:lnTo>
                    <a:pt x="481" y="69"/>
                  </a:lnTo>
                  <a:lnTo>
                    <a:pt x="480" y="65"/>
                  </a:lnTo>
                  <a:lnTo>
                    <a:pt x="479" y="62"/>
                  </a:lnTo>
                  <a:lnTo>
                    <a:pt x="478" y="60"/>
                  </a:lnTo>
                  <a:lnTo>
                    <a:pt x="475" y="57"/>
                  </a:lnTo>
                  <a:lnTo>
                    <a:pt x="473" y="55"/>
                  </a:lnTo>
                  <a:lnTo>
                    <a:pt x="472" y="51"/>
                  </a:lnTo>
                  <a:lnTo>
                    <a:pt x="471" y="46"/>
                  </a:lnTo>
                  <a:lnTo>
                    <a:pt x="469" y="41"/>
                  </a:lnTo>
                  <a:lnTo>
                    <a:pt x="466" y="37"/>
                  </a:lnTo>
                  <a:lnTo>
                    <a:pt x="464" y="33"/>
                  </a:lnTo>
                  <a:lnTo>
                    <a:pt x="461" y="29"/>
                  </a:lnTo>
                  <a:lnTo>
                    <a:pt x="459" y="24"/>
                  </a:lnTo>
                  <a:lnTo>
                    <a:pt x="454" y="21"/>
                  </a:lnTo>
                  <a:lnTo>
                    <a:pt x="449" y="17"/>
                  </a:lnTo>
                  <a:lnTo>
                    <a:pt x="443" y="16"/>
                  </a:lnTo>
                  <a:lnTo>
                    <a:pt x="438" y="14"/>
                  </a:lnTo>
                  <a:lnTo>
                    <a:pt x="431" y="13"/>
                  </a:lnTo>
                  <a:lnTo>
                    <a:pt x="425" y="12"/>
                  </a:lnTo>
                  <a:lnTo>
                    <a:pt x="419" y="12"/>
                  </a:lnTo>
                  <a:lnTo>
                    <a:pt x="413" y="11"/>
                  </a:lnTo>
                  <a:lnTo>
                    <a:pt x="406" y="10"/>
                  </a:lnTo>
                  <a:lnTo>
                    <a:pt x="403" y="12"/>
                  </a:lnTo>
                  <a:lnTo>
                    <a:pt x="392" y="12"/>
                  </a:lnTo>
                  <a:lnTo>
                    <a:pt x="382" y="13"/>
                  </a:lnTo>
                  <a:lnTo>
                    <a:pt x="372" y="13"/>
                  </a:lnTo>
                  <a:lnTo>
                    <a:pt x="362" y="14"/>
                  </a:lnTo>
                  <a:lnTo>
                    <a:pt x="352" y="15"/>
                  </a:lnTo>
                  <a:lnTo>
                    <a:pt x="342" y="19"/>
                  </a:lnTo>
                  <a:lnTo>
                    <a:pt x="338" y="21"/>
                  </a:lnTo>
                  <a:lnTo>
                    <a:pt x="334" y="23"/>
                  </a:lnTo>
                  <a:lnTo>
                    <a:pt x="329" y="25"/>
                  </a:lnTo>
                  <a:lnTo>
                    <a:pt x="324" y="29"/>
                  </a:lnTo>
                  <a:lnTo>
                    <a:pt x="323" y="30"/>
                  </a:lnTo>
                  <a:lnTo>
                    <a:pt x="321" y="31"/>
                  </a:lnTo>
                  <a:lnTo>
                    <a:pt x="319" y="33"/>
                  </a:lnTo>
                  <a:lnTo>
                    <a:pt x="319" y="35"/>
                  </a:lnTo>
                  <a:lnTo>
                    <a:pt x="316" y="40"/>
                  </a:lnTo>
                  <a:lnTo>
                    <a:pt x="316" y="44"/>
                  </a:lnTo>
                  <a:lnTo>
                    <a:pt x="315" y="49"/>
                  </a:lnTo>
                  <a:lnTo>
                    <a:pt x="315" y="53"/>
                  </a:lnTo>
                  <a:lnTo>
                    <a:pt x="314" y="57"/>
                  </a:lnTo>
                  <a:lnTo>
                    <a:pt x="313" y="61"/>
                  </a:lnTo>
                  <a:lnTo>
                    <a:pt x="313" y="64"/>
                  </a:lnTo>
                  <a:lnTo>
                    <a:pt x="313" y="66"/>
                  </a:lnTo>
                  <a:lnTo>
                    <a:pt x="313" y="70"/>
                  </a:lnTo>
                  <a:lnTo>
                    <a:pt x="312" y="72"/>
                  </a:lnTo>
                  <a:lnTo>
                    <a:pt x="311" y="74"/>
                  </a:lnTo>
                  <a:lnTo>
                    <a:pt x="309" y="76"/>
                  </a:lnTo>
                  <a:lnTo>
                    <a:pt x="308" y="79"/>
                  </a:lnTo>
                  <a:lnTo>
                    <a:pt x="305" y="80"/>
                  </a:lnTo>
                  <a:lnTo>
                    <a:pt x="302" y="80"/>
                  </a:lnTo>
                  <a:lnTo>
                    <a:pt x="303" y="75"/>
                  </a:lnTo>
                  <a:lnTo>
                    <a:pt x="303" y="72"/>
                  </a:lnTo>
                  <a:lnTo>
                    <a:pt x="303" y="67"/>
                  </a:lnTo>
                  <a:lnTo>
                    <a:pt x="303" y="63"/>
                  </a:lnTo>
                  <a:lnTo>
                    <a:pt x="302" y="59"/>
                  </a:lnTo>
                  <a:lnTo>
                    <a:pt x="302" y="53"/>
                  </a:lnTo>
                  <a:lnTo>
                    <a:pt x="301" y="49"/>
                  </a:lnTo>
                  <a:lnTo>
                    <a:pt x="301" y="44"/>
                  </a:lnTo>
                  <a:lnTo>
                    <a:pt x="302" y="43"/>
                  </a:lnTo>
                  <a:lnTo>
                    <a:pt x="302" y="41"/>
                  </a:lnTo>
                  <a:lnTo>
                    <a:pt x="302" y="40"/>
                  </a:lnTo>
                  <a:lnTo>
                    <a:pt x="301" y="39"/>
                  </a:lnTo>
                  <a:lnTo>
                    <a:pt x="300" y="37"/>
                  </a:lnTo>
                  <a:lnTo>
                    <a:pt x="298" y="35"/>
                  </a:lnTo>
                  <a:lnTo>
                    <a:pt x="295" y="34"/>
                  </a:lnTo>
                  <a:lnTo>
                    <a:pt x="292" y="33"/>
                  </a:lnTo>
                  <a:lnTo>
                    <a:pt x="290" y="32"/>
                  </a:lnTo>
                  <a:lnTo>
                    <a:pt x="289" y="31"/>
                  </a:lnTo>
                  <a:lnTo>
                    <a:pt x="123" y="31"/>
                  </a:lnTo>
                  <a:lnTo>
                    <a:pt x="113" y="33"/>
                  </a:lnTo>
                  <a:lnTo>
                    <a:pt x="103" y="34"/>
                  </a:lnTo>
                  <a:lnTo>
                    <a:pt x="92" y="35"/>
                  </a:lnTo>
                  <a:lnTo>
                    <a:pt x="82" y="36"/>
                  </a:lnTo>
                  <a:lnTo>
                    <a:pt x="73" y="39"/>
                  </a:lnTo>
                  <a:lnTo>
                    <a:pt x="63" y="42"/>
                  </a:lnTo>
                  <a:lnTo>
                    <a:pt x="54" y="45"/>
                  </a:lnTo>
                  <a:lnTo>
                    <a:pt x="45" y="50"/>
                  </a:lnTo>
                  <a:lnTo>
                    <a:pt x="42" y="53"/>
                  </a:lnTo>
                  <a:lnTo>
                    <a:pt x="39" y="59"/>
                  </a:lnTo>
                  <a:lnTo>
                    <a:pt x="35" y="64"/>
                  </a:lnTo>
                  <a:lnTo>
                    <a:pt x="33" y="70"/>
                  </a:lnTo>
                  <a:lnTo>
                    <a:pt x="32" y="75"/>
                  </a:lnTo>
                  <a:lnTo>
                    <a:pt x="31" y="81"/>
                  </a:lnTo>
                  <a:lnTo>
                    <a:pt x="32" y="86"/>
                  </a:lnTo>
                  <a:lnTo>
                    <a:pt x="33" y="93"/>
                  </a:lnTo>
                  <a:lnTo>
                    <a:pt x="34" y="106"/>
                  </a:lnTo>
                  <a:lnTo>
                    <a:pt x="34" y="120"/>
                  </a:lnTo>
                  <a:lnTo>
                    <a:pt x="34" y="133"/>
                  </a:lnTo>
                  <a:lnTo>
                    <a:pt x="35" y="146"/>
                  </a:lnTo>
                  <a:lnTo>
                    <a:pt x="36" y="153"/>
                  </a:lnTo>
                  <a:lnTo>
                    <a:pt x="39" y="160"/>
                  </a:lnTo>
                  <a:lnTo>
                    <a:pt x="40" y="165"/>
                  </a:lnTo>
                  <a:lnTo>
                    <a:pt x="43" y="172"/>
                  </a:lnTo>
                  <a:lnTo>
                    <a:pt x="45" y="177"/>
                  </a:lnTo>
                  <a:lnTo>
                    <a:pt x="50" y="183"/>
                  </a:lnTo>
                  <a:lnTo>
                    <a:pt x="55" y="187"/>
                  </a:lnTo>
                  <a:lnTo>
                    <a:pt x="61" y="192"/>
                  </a:lnTo>
                  <a:lnTo>
                    <a:pt x="73" y="195"/>
                  </a:lnTo>
                  <a:lnTo>
                    <a:pt x="85" y="197"/>
                  </a:lnTo>
                  <a:lnTo>
                    <a:pt x="98" y="200"/>
                  </a:lnTo>
                  <a:lnTo>
                    <a:pt x="110" y="202"/>
                  </a:lnTo>
                  <a:lnTo>
                    <a:pt x="122" y="203"/>
                  </a:lnTo>
                  <a:lnTo>
                    <a:pt x="135" y="205"/>
                  </a:lnTo>
                  <a:lnTo>
                    <a:pt x="148" y="206"/>
                  </a:lnTo>
                  <a:lnTo>
                    <a:pt x="161" y="207"/>
                  </a:lnTo>
                  <a:lnTo>
                    <a:pt x="173" y="206"/>
                  </a:lnTo>
                  <a:lnTo>
                    <a:pt x="185" y="206"/>
                  </a:lnTo>
                  <a:lnTo>
                    <a:pt x="199" y="207"/>
                  </a:lnTo>
                  <a:lnTo>
                    <a:pt x="212" y="207"/>
                  </a:lnTo>
                  <a:lnTo>
                    <a:pt x="219" y="207"/>
                  </a:lnTo>
                  <a:lnTo>
                    <a:pt x="225" y="206"/>
                  </a:lnTo>
                  <a:lnTo>
                    <a:pt x="232" y="205"/>
                  </a:lnTo>
                  <a:lnTo>
                    <a:pt x="238" y="204"/>
                  </a:lnTo>
                  <a:lnTo>
                    <a:pt x="244" y="202"/>
                  </a:lnTo>
                  <a:lnTo>
                    <a:pt x="250" y="198"/>
                  </a:lnTo>
                  <a:lnTo>
                    <a:pt x="255" y="195"/>
                  </a:lnTo>
                  <a:lnTo>
                    <a:pt x="260" y="191"/>
                  </a:lnTo>
                  <a:lnTo>
                    <a:pt x="264" y="187"/>
                  </a:lnTo>
                  <a:lnTo>
                    <a:pt x="268" y="184"/>
                  </a:lnTo>
                  <a:lnTo>
                    <a:pt x="271" y="181"/>
                  </a:lnTo>
                  <a:lnTo>
                    <a:pt x="274" y="178"/>
                  </a:lnTo>
                  <a:lnTo>
                    <a:pt x="278" y="175"/>
                  </a:lnTo>
                  <a:lnTo>
                    <a:pt x="280" y="172"/>
                  </a:lnTo>
                  <a:lnTo>
                    <a:pt x="281" y="167"/>
                  </a:lnTo>
                  <a:lnTo>
                    <a:pt x="282" y="162"/>
                  </a:lnTo>
                  <a:lnTo>
                    <a:pt x="282" y="164"/>
                  </a:lnTo>
                  <a:lnTo>
                    <a:pt x="282" y="166"/>
                  </a:lnTo>
                  <a:lnTo>
                    <a:pt x="284" y="167"/>
                  </a:lnTo>
                  <a:lnTo>
                    <a:pt x="285" y="168"/>
                  </a:lnTo>
                  <a:lnTo>
                    <a:pt x="286" y="171"/>
                  </a:lnTo>
                  <a:lnTo>
                    <a:pt x="288" y="172"/>
                  </a:lnTo>
                  <a:lnTo>
                    <a:pt x="288" y="174"/>
                  </a:lnTo>
                  <a:lnTo>
                    <a:pt x="285" y="176"/>
                  </a:lnTo>
                  <a:lnTo>
                    <a:pt x="283" y="181"/>
                  </a:lnTo>
                  <a:lnTo>
                    <a:pt x="281" y="185"/>
                  </a:lnTo>
                  <a:lnTo>
                    <a:pt x="279" y="190"/>
                  </a:lnTo>
                  <a:lnTo>
                    <a:pt x="275" y="194"/>
                  </a:lnTo>
                  <a:lnTo>
                    <a:pt x="272" y="197"/>
                  </a:lnTo>
                  <a:lnTo>
                    <a:pt x="269" y="202"/>
                  </a:lnTo>
                  <a:lnTo>
                    <a:pt x="265" y="206"/>
                  </a:lnTo>
                  <a:lnTo>
                    <a:pt x="261" y="210"/>
                  </a:lnTo>
                  <a:lnTo>
                    <a:pt x="259" y="210"/>
                  </a:lnTo>
                  <a:lnTo>
                    <a:pt x="256" y="211"/>
                  </a:lnTo>
                  <a:lnTo>
                    <a:pt x="254" y="211"/>
                  </a:lnTo>
                  <a:lnTo>
                    <a:pt x="252" y="212"/>
                  </a:lnTo>
                  <a:lnTo>
                    <a:pt x="250" y="213"/>
                  </a:lnTo>
                  <a:lnTo>
                    <a:pt x="248" y="213"/>
                  </a:lnTo>
                  <a:lnTo>
                    <a:pt x="245" y="213"/>
                  </a:lnTo>
                  <a:lnTo>
                    <a:pt x="243" y="213"/>
                  </a:lnTo>
                  <a:lnTo>
                    <a:pt x="239" y="214"/>
                  </a:lnTo>
                  <a:lnTo>
                    <a:pt x="235" y="215"/>
                  </a:lnTo>
                  <a:lnTo>
                    <a:pt x="232" y="216"/>
                  </a:lnTo>
                  <a:lnTo>
                    <a:pt x="228" y="217"/>
                  </a:lnTo>
                  <a:lnTo>
                    <a:pt x="224" y="218"/>
                  </a:lnTo>
                  <a:lnTo>
                    <a:pt x="220" y="220"/>
                  </a:lnTo>
                  <a:lnTo>
                    <a:pt x="216" y="221"/>
                  </a:lnTo>
                  <a:lnTo>
                    <a:pt x="213" y="222"/>
                  </a:lnTo>
                  <a:lnTo>
                    <a:pt x="195" y="222"/>
                  </a:lnTo>
                  <a:lnTo>
                    <a:pt x="179" y="222"/>
                  </a:lnTo>
                  <a:lnTo>
                    <a:pt x="161" y="221"/>
                  </a:lnTo>
                  <a:lnTo>
                    <a:pt x="144" y="221"/>
                  </a:lnTo>
                  <a:lnTo>
                    <a:pt x="128" y="221"/>
                  </a:lnTo>
                  <a:lnTo>
                    <a:pt x="111" y="220"/>
                  </a:lnTo>
                  <a:lnTo>
                    <a:pt x="93" y="220"/>
                  </a:lnTo>
                  <a:lnTo>
                    <a:pt x="76" y="218"/>
                  </a:lnTo>
                  <a:lnTo>
                    <a:pt x="66" y="217"/>
                  </a:lnTo>
                  <a:lnTo>
                    <a:pt x="56" y="215"/>
                  </a:lnTo>
                  <a:lnTo>
                    <a:pt x="48" y="212"/>
                  </a:lnTo>
                  <a:lnTo>
                    <a:pt x="39" y="208"/>
                  </a:lnTo>
                  <a:lnTo>
                    <a:pt x="34" y="205"/>
                  </a:lnTo>
                  <a:lnTo>
                    <a:pt x="31" y="203"/>
                  </a:lnTo>
                  <a:lnTo>
                    <a:pt x="28" y="200"/>
                  </a:lnTo>
                  <a:lnTo>
                    <a:pt x="23" y="196"/>
                  </a:lnTo>
                  <a:lnTo>
                    <a:pt x="21" y="193"/>
                  </a:lnTo>
                  <a:lnTo>
                    <a:pt x="18" y="188"/>
                  </a:lnTo>
                  <a:lnTo>
                    <a:pt x="15" y="185"/>
                  </a:lnTo>
                  <a:lnTo>
                    <a:pt x="13" y="180"/>
                  </a:lnTo>
                  <a:lnTo>
                    <a:pt x="13" y="177"/>
                  </a:lnTo>
                  <a:lnTo>
                    <a:pt x="12" y="174"/>
                  </a:lnTo>
                  <a:lnTo>
                    <a:pt x="11" y="172"/>
                  </a:lnTo>
                  <a:lnTo>
                    <a:pt x="11" y="168"/>
                  </a:lnTo>
                  <a:lnTo>
                    <a:pt x="10" y="165"/>
                  </a:lnTo>
                  <a:lnTo>
                    <a:pt x="9" y="163"/>
                  </a:lnTo>
                  <a:lnTo>
                    <a:pt x="9" y="160"/>
                  </a:lnTo>
                  <a:lnTo>
                    <a:pt x="9" y="157"/>
                  </a:lnTo>
                  <a:lnTo>
                    <a:pt x="6" y="154"/>
                  </a:lnTo>
                  <a:lnTo>
                    <a:pt x="4" y="142"/>
                  </a:lnTo>
                  <a:lnTo>
                    <a:pt x="1" y="128"/>
                  </a:lnTo>
                  <a:lnTo>
                    <a:pt x="0" y="116"/>
                  </a:lnTo>
                  <a:lnTo>
                    <a:pt x="0" y="104"/>
                  </a:lnTo>
                  <a:lnTo>
                    <a:pt x="0" y="91"/>
                  </a:lnTo>
                  <a:lnTo>
                    <a:pt x="0" y="77"/>
                  </a:lnTo>
                  <a:lnTo>
                    <a:pt x="0" y="64"/>
                  </a:lnTo>
                  <a:lnTo>
                    <a:pt x="1" y="51"/>
                  </a:lnTo>
                  <a:lnTo>
                    <a:pt x="2" y="47"/>
                  </a:lnTo>
                  <a:lnTo>
                    <a:pt x="5" y="43"/>
                  </a:lnTo>
                  <a:lnTo>
                    <a:pt x="8" y="40"/>
                  </a:lnTo>
                  <a:lnTo>
                    <a:pt x="11" y="37"/>
                  </a:lnTo>
                  <a:lnTo>
                    <a:pt x="14" y="35"/>
                  </a:lnTo>
                  <a:lnTo>
                    <a:pt x="18" y="33"/>
                  </a:lnTo>
                  <a:lnTo>
                    <a:pt x="21" y="31"/>
                  </a:lnTo>
                  <a:lnTo>
                    <a:pt x="25" y="30"/>
                  </a:lnTo>
                  <a:lnTo>
                    <a:pt x="34" y="27"/>
                  </a:lnTo>
                  <a:lnTo>
                    <a:pt x="42" y="26"/>
                  </a:lnTo>
                  <a:lnTo>
                    <a:pt x="51" y="24"/>
                  </a:lnTo>
                  <a:lnTo>
                    <a:pt x="59" y="22"/>
                  </a:lnTo>
                  <a:lnTo>
                    <a:pt x="76" y="20"/>
                  </a:lnTo>
                  <a:lnTo>
                    <a:pt x="95" y="17"/>
                  </a:lnTo>
                  <a:lnTo>
                    <a:pt x="112" y="17"/>
                  </a:lnTo>
                  <a:lnTo>
                    <a:pt x="130" y="17"/>
                  </a:lnTo>
                  <a:lnTo>
                    <a:pt x="148" y="16"/>
                  </a:lnTo>
                  <a:lnTo>
                    <a:pt x="165" y="16"/>
                  </a:lnTo>
                  <a:lnTo>
                    <a:pt x="183" y="15"/>
                  </a:lnTo>
                  <a:lnTo>
                    <a:pt x="201" y="14"/>
                  </a:lnTo>
                  <a:lnTo>
                    <a:pt x="215" y="13"/>
                  </a:lnTo>
                  <a:lnTo>
                    <a:pt x="230" y="13"/>
                  </a:lnTo>
                  <a:lnTo>
                    <a:pt x="245" y="14"/>
                  </a:lnTo>
                  <a:lnTo>
                    <a:pt x="260" y="15"/>
                  </a:lnTo>
                  <a:lnTo>
                    <a:pt x="273" y="17"/>
                  </a:lnTo>
                  <a:lnTo>
                    <a:pt x="288" y="19"/>
                  </a:lnTo>
                  <a:lnTo>
                    <a:pt x="302" y="20"/>
                  </a:lnTo>
                  <a:lnTo>
                    <a:pt x="315" y="21"/>
                  </a:lnTo>
                  <a:lnTo>
                    <a:pt x="316" y="22"/>
                  </a:lnTo>
                  <a:lnTo>
                    <a:pt x="316" y="20"/>
                  </a:lnTo>
                  <a:lnTo>
                    <a:pt x="316" y="17"/>
                  </a:lnTo>
                  <a:lnTo>
                    <a:pt x="316" y="16"/>
                  </a:lnTo>
                  <a:lnTo>
                    <a:pt x="316" y="15"/>
                  </a:lnTo>
                  <a:lnTo>
                    <a:pt x="319" y="14"/>
                  </a:lnTo>
                  <a:lnTo>
                    <a:pt x="321" y="13"/>
                  </a:lnTo>
                  <a:lnTo>
                    <a:pt x="325" y="12"/>
                  </a:lnTo>
                  <a:lnTo>
                    <a:pt x="328" y="11"/>
                  </a:lnTo>
                  <a:lnTo>
                    <a:pt x="331" y="11"/>
                  </a:lnTo>
                  <a:lnTo>
                    <a:pt x="334" y="9"/>
                  </a:lnTo>
                  <a:lnTo>
                    <a:pt x="346" y="5"/>
                  </a:lnTo>
                  <a:lnTo>
                    <a:pt x="360" y="3"/>
                  </a:lnTo>
                  <a:lnTo>
                    <a:pt x="374" y="2"/>
                  </a:lnTo>
                  <a:lnTo>
                    <a:pt x="388" y="1"/>
                  </a:lnTo>
                  <a:lnTo>
                    <a:pt x="402" y="0"/>
                  </a:lnTo>
                  <a:lnTo>
                    <a:pt x="416" y="0"/>
                  </a:lnTo>
                  <a:lnTo>
                    <a:pt x="429" y="1"/>
                  </a:lnTo>
                  <a:lnTo>
                    <a:pt x="442" y="3"/>
                  </a:lnTo>
                  <a:lnTo>
                    <a:pt x="458" y="7"/>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3" name="Freeform 147">
              <a:extLst>
                <a:ext uri="{FF2B5EF4-FFF2-40B4-BE49-F238E27FC236}">
                  <a16:creationId xmlns:a16="http://schemas.microsoft.com/office/drawing/2014/main" id="{E2935F7A-95D6-4E21-8D26-B0007FA53560}"/>
                </a:ext>
              </a:extLst>
            </p:cNvPr>
            <p:cNvSpPr>
              <a:spLocks/>
            </p:cNvSpPr>
            <p:nvPr/>
          </p:nvSpPr>
          <p:spPr bwMode="auto">
            <a:xfrm>
              <a:off x="4228" y="3757"/>
              <a:ext cx="61" cy="14"/>
            </a:xfrm>
            <a:custGeom>
              <a:avLst/>
              <a:gdLst>
                <a:gd name="T0" fmla="*/ 110 w 122"/>
                <a:gd name="T1" fmla="*/ 7 h 29"/>
                <a:gd name="T2" fmla="*/ 114 w 122"/>
                <a:gd name="T3" fmla="*/ 7 h 29"/>
                <a:gd name="T4" fmla="*/ 117 w 122"/>
                <a:gd name="T5" fmla="*/ 8 h 29"/>
                <a:gd name="T6" fmla="*/ 120 w 122"/>
                <a:gd name="T7" fmla="*/ 11 h 29"/>
                <a:gd name="T8" fmla="*/ 122 w 122"/>
                <a:gd name="T9" fmla="*/ 13 h 29"/>
                <a:gd name="T10" fmla="*/ 112 w 122"/>
                <a:gd name="T11" fmla="*/ 13 h 29"/>
                <a:gd name="T12" fmla="*/ 102 w 122"/>
                <a:gd name="T13" fmla="*/ 12 h 29"/>
                <a:gd name="T14" fmla="*/ 92 w 122"/>
                <a:gd name="T15" fmla="*/ 11 h 29"/>
                <a:gd name="T16" fmla="*/ 83 w 122"/>
                <a:gd name="T17" fmla="*/ 8 h 29"/>
                <a:gd name="T18" fmla="*/ 77 w 122"/>
                <a:gd name="T19" fmla="*/ 9 h 29"/>
                <a:gd name="T20" fmla="*/ 70 w 122"/>
                <a:gd name="T21" fmla="*/ 9 h 29"/>
                <a:gd name="T22" fmla="*/ 64 w 122"/>
                <a:gd name="T23" fmla="*/ 9 h 29"/>
                <a:gd name="T24" fmla="*/ 58 w 122"/>
                <a:gd name="T25" fmla="*/ 11 h 29"/>
                <a:gd name="T26" fmla="*/ 55 w 122"/>
                <a:gd name="T27" fmla="*/ 9 h 29"/>
                <a:gd name="T28" fmla="*/ 50 w 122"/>
                <a:gd name="T29" fmla="*/ 9 h 29"/>
                <a:gd name="T30" fmla="*/ 44 w 122"/>
                <a:gd name="T31" fmla="*/ 12 h 29"/>
                <a:gd name="T32" fmla="*/ 36 w 122"/>
                <a:gd name="T33" fmla="*/ 14 h 29"/>
                <a:gd name="T34" fmla="*/ 32 w 122"/>
                <a:gd name="T35" fmla="*/ 15 h 29"/>
                <a:gd name="T36" fmla="*/ 27 w 122"/>
                <a:gd name="T37" fmla="*/ 14 h 29"/>
                <a:gd name="T38" fmla="*/ 20 w 122"/>
                <a:gd name="T39" fmla="*/ 17 h 29"/>
                <a:gd name="T40" fmla="*/ 14 w 122"/>
                <a:gd name="T41" fmla="*/ 20 h 29"/>
                <a:gd name="T42" fmla="*/ 7 w 122"/>
                <a:gd name="T43" fmla="*/ 24 h 29"/>
                <a:gd name="T44" fmla="*/ 0 w 122"/>
                <a:gd name="T45" fmla="*/ 29 h 29"/>
                <a:gd name="T46" fmla="*/ 0 w 122"/>
                <a:gd name="T47" fmla="*/ 24 h 29"/>
                <a:gd name="T48" fmla="*/ 3 w 122"/>
                <a:gd name="T49" fmla="*/ 20 h 29"/>
                <a:gd name="T50" fmla="*/ 8 w 122"/>
                <a:gd name="T51" fmla="*/ 14 h 29"/>
                <a:gd name="T52" fmla="*/ 16 w 122"/>
                <a:gd name="T53" fmla="*/ 9 h 29"/>
                <a:gd name="T54" fmla="*/ 24 w 122"/>
                <a:gd name="T55" fmla="*/ 5 h 29"/>
                <a:gd name="T56" fmla="*/ 27 w 122"/>
                <a:gd name="T57" fmla="*/ 5 h 29"/>
                <a:gd name="T58" fmla="*/ 32 w 122"/>
                <a:gd name="T59" fmla="*/ 3 h 29"/>
                <a:gd name="T60" fmla="*/ 35 w 122"/>
                <a:gd name="T61" fmla="*/ 2 h 29"/>
                <a:gd name="T62" fmla="*/ 38 w 122"/>
                <a:gd name="T63" fmla="*/ 1 h 29"/>
                <a:gd name="T64" fmla="*/ 43 w 122"/>
                <a:gd name="T65" fmla="*/ 2 h 29"/>
                <a:gd name="T66" fmla="*/ 47 w 122"/>
                <a:gd name="T67" fmla="*/ 2 h 29"/>
                <a:gd name="T68" fmla="*/ 53 w 122"/>
                <a:gd name="T69" fmla="*/ 1 h 29"/>
                <a:gd name="T70" fmla="*/ 58 w 122"/>
                <a:gd name="T71" fmla="*/ 1 h 29"/>
                <a:gd name="T72" fmla="*/ 70 w 122"/>
                <a:gd name="T73" fmla="*/ 0 h 29"/>
                <a:gd name="T74" fmla="*/ 83 w 122"/>
                <a:gd name="T75" fmla="*/ 0 h 29"/>
                <a:gd name="T76" fmla="*/ 95 w 122"/>
                <a:gd name="T77" fmla="*/ 2 h 29"/>
                <a:gd name="T78" fmla="*/ 107 w 122"/>
                <a:gd name="T7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29">
                  <a:moveTo>
                    <a:pt x="107" y="7"/>
                  </a:moveTo>
                  <a:lnTo>
                    <a:pt x="110" y="7"/>
                  </a:lnTo>
                  <a:lnTo>
                    <a:pt x="112" y="7"/>
                  </a:lnTo>
                  <a:lnTo>
                    <a:pt x="114" y="7"/>
                  </a:lnTo>
                  <a:lnTo>
                    <a:pt x="116" y="8"/>
                  </a:lnTo>
                  <a:lnTo>
                    <a:pt x="117" y="8"/>
                  </a:lnTo>
                  <a:lnTo>
                    <a:pt x="118" y="9"/>
                  </a:lnTo>
                  <a:lnTo>
                    <a:pt x="120" y="11"/>
                  </a:lnTo>
                  <a:lnTo>
                    <a:pt x="122" y="12"/>
                  </a:lnTo>
                  <a:lnTo>
                    <a:pt x="122" y="13"/>
                  </a:lnTo>
                  <a:lnTo>
                    <a:pt x="117" y="13"/>
                  </a:lnTo>
                  <a:lnTo>
                    <a:pt x="112" y="13"/>
                  </a:lnTo>
                  <a:lnTo>
                    <a:pt x="107" y="12"/>
                  </a:lnTo>
                  <a:lnTo>
                    <a:pt x="102" y="12"/>
                  </a:lnTo>
                  <a:lnTo>
                    <a:pt x="96" y="12"/>
                  </a:lnTo>
                  <a:lnTo>
                    <a:pt x="92" y="11"/>
                  </a:lnTo>
                  <a:lnTo>
                    <a:pt x="87" y="9"/>
                  </a:lnTo>
                  <a:lnTo>
                    <a:pt x="83" y="8"/>
                  </a:lnTo>
                  <a:lnTo>
                    <a:pt x="80" y="8"/>
                  </a:lnTo>
                  <a:lnTo>
                    <a:pt x="77" y="9"/>
                  </a:lnTo>
                  <a:lnTo>
                    <a:pt x="74" y="9"/>
                  </a:lnTo>
                  <a:lnTo>
                    <a:pt x="70" y="9"/>
                  </a:lnTo>
                  <a:lnTo>
                    <a:pt x="67" y="9"/>
                  </a:lnTo>
                  <a:lnTo>
                    <a:pt x="64" y="9"/>
                  </a:lnTo>
                  <a:lnTo>
                    <a:pt x="60" y="9"/>
                  </a:lnTo>
                  <a:lnTo>
                    <a:pt x="58" y="11"/>
                  </a:lnTo>
                  <a:lnTo>
                    <a:pt x="56" y="10"/>
                  </a:lnTo>
                  <a:lnTo>
                    <a:pt x="55" y="9"/>
                  </a:lnTo>
                  <a:lnTo>
                    <a:pt x="53" y="9"/>
                  </a:lnTo>
                  <a:lnTo>
                    <a:pt x="50" y="9"/>
                  </a:lnTo>
                  <a:lnTo>
                    <a:pt x="47" y="10"/>
                  </a:lnTo>
                  <a:lnTo>
                    <a:pt x="44" y="12"/>
                  </a:lnTo>
                  <a:lnTo>
                    <a:pt x="39" y="13"/>
                  </a:lnTo>
                  <a:lnTo>
                    <a:pt x="36" y="14"/>
                  </a:lnTo>
                  <a:lnTo>
                    <a:pt x="34" y="15"/>
                  </a:lnTo>
                  <a:lnTo>
                    <a:pt x="32" y="15"/>
                  </a:lnTo>
                  <a:lnTo>
                    <a:pt x="29" y="15"/>
                  </a:lnTo>
                  <a:lnTo>
                    <a:pt x="27" y="14"/>
                  </a:lnTo>
                  <a:lnTo>
                    <a:pt x="24" y="15"/>
                  </a:lnTo>
                  <a:lnTo>
                    <a:pt x="20" y="17"/>
                  </a:lnTo>
                  <a:lnTo>
                    <a:pt x="16" y="18"/>
                  </a:lnTo>
                  <a:lnTo>
                    <a:pt x="14" y="20"/>
                  </a:lnTo>
                  <a:lnTo>
                    <a:pt x="10" y="21"/>
                  </a:lnTo>
                  <a:lnTo>
                    <a:pt x="7" y="24"/>
                  </a:lnTo>
                  <a:lnTo>
                    <a:pt x="4" y="27"/>
                  </a:lnTo>
                  <a:lnTo>
                    <a:pt x="0" y="29"/>
                  </a:lnTo>
                  <a:lnTo>
                    <a:pt x="0" y="27"/>
                  </a:lnTo>
                  <a:lnTo>
                    <a:pt x="0" y="24"/>
                  </a:lnTo>
                  <a:lnTo>
                    <a:pt x="2" y="22"/>
                  </a:lnTo>
                  <a:lnTo>
                    <a:pt x="3" y="20"/>
                  </a:lnTo>
                  <a:lnTo>
                    <a:pt x="5" y="17"/>
                  </a:lnTo>
                  <a:lnTo>
                    <a:pt x="8" y="14"/>
                  </a:lnTo>
                  <a:lnTo>
                    <a:pt x="12" y="12"/>
                  </a:lnTo>
                  <a:lnTo>
                    <a:pt x="16" y="9"/>
                  </a:lnTo>
                  <a:lnTo>
                    <a:pt x="20" y="8"/>
                  </a:lnTo>
                  <a:lnTo>
                    <a:pt x="24" y="5"/>
                  </a:lnTo>
                  <a:lnTo>
                    <a:pt x="25" y="5"/>
                  </a:lnTo>
                  <a:lnTo>
                    <a:pt x="27" y="5"/>
                  </a:lnTo>
                  <a:lnTo>
                    <a:pt x="29" y="4"/>
                  </a:lnTo>
                  <a:lnTo>
                    <a:pt x="32" y="3"/>
                  </a:lnTo>
                  <a:lnTo>
                    <a:pt x="33" y="3"/>
                  </a:lnTo>
                  <a:lnTo>
                    <a:pt x="35" y="2"/>
                  </a:lnTo>
                  <a:lnTo>
                    <a:pt x="36" y="1"/>
                  </a:lnTo>
                  <a:lnTo>
                    <a:pt x="38" y="1"/>
                  </a:lnTo>
                  <a:lnTo>
                    <a:pt x="39" y="2"/>
                  </a:lnTo>
                  <a:lnTo>
                    <a:pt x="43" y="2"/>
                  </a:lnTo>
                  <a:lnTo>
                    <a:pt x="45" y="2"/>
                  </a:lnTo>
                  <a:lnTo>
                    <a:pt x="47" y="2"/>
                  </a:lnTo>
                  <a:lnTo>
                    <a:pt x="50" y="2"/>
                  </a:lnTo>
                  <a:lnTo>
                    <a:pt x="53" y="1"/>
                  </a:lnTo>
                  <a:lnTo>
                    <a:pt x="56" y="1"/>
                  </a:lnTo>
                  <a:lnTo>
                    <a:pt x="58" y="1"/>
                  </a:lnTo>
                  <a:lnTo>
                    <a:pt x="65" y="0"/>
                  </a:lnTo>
                  <a:lnTo>
                    <a:pt x="70" y="0"/>
                  </a:lnTo>
                  <a:lnTo>
                    <a:pt x="77" y="0"/>
                  </a:lnTo>
                  <a:lnTo>
                    <a:pt x="83" y="0"/>
                  </a:lnTo>
                  <a:lnTo>
                    <a:pt x="89" y="1"/>
                  </a:lnTo>
                  <a:lnTo>
                    <a:pt x="95" y="2"/>
                  </a:lnTo>
                  <a:lnTo>
                    <a:pt x="102" y="4"/>
                  </a:lnTo>
                  <a:lnTo>
                    <a:pt x="10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4" name="Freeform 148">
              <a:extLst>
                <a:ext uri="{FF2B5EF4-FFF2-40B4-BE49-F238E27FC236}">
                  <a16:creationId xmlns:a16="http://schemas.microsoft.com/office/drawing/2014/main" id="{44F519A7-2C35-4748-85D9-0776A40F9603}"/>
                </a:ext>
              </a:extLst>
            </p:cNvPr>
            <p:cNvSpPr>
              <a:spLocks/>
            </p:cNvSpPr>
            <p:nvPr/>
          </p:nvSpPr>
          <p:spPr bwMode="auto">
            <a:xfrm>
              <a:off x="4311" y="3762"/>
              <a:ext cx="116" cy="74"/>
            </a:xfrm>
            <a:custGeom>
              <a:avLst/>
              <a:gdLst>
                <a:gd name="T0" fmla="*/ 228 w 231"/>
                <a:gd name="T1" fmla="*/ 16 h 147"/>
                <a:gd name="T2" fmla="*/ 230 w 231"/>
                <a:gd name="T3" fmla="*/ 27 h 147"/>
                <a:gd name="T4" fmla="*/ 231 w 231"/>
                <a:gd name="T5" fmla="*/ 41 h 147"/>
                <a:gd name="T6" fmla="*/ 229 w 231"/>
                <a:gd name="T7" fmla="*/ 61 h 147"/>
                <a:gd name="T8" fmla="*/ 226 w 231"/>
                <a:gd name="T9" fmla="*/ 82 h 147"/>
                <a:gd name="T10" fmla="*/ 222 w 231"/>
                <a:gd name="T11" fmla="*/ 98 h 147"/>
                <a:gd name="T12" fmla="*/ 217 w 231"/>
                <a:gd name="T13" fmla="*/ 108 h 147"/>
                <a:gd name="T14" fmla="*/ 210 w 231"/>
                <a:gd name="T15" fmla="*/ 117 h 147"/>
                <a:gd name="T16" fmla="*/ 201 w 231"/>
                <a:gd name="T17" fmla="*/ 124 h 147"/>
                <a:gd name="T18" fmla="*/ 192 w 231"/>
                <a:gd name="T19" fmla="*/ 130 h 147"/>
                <a:gd name="T20" fmla="*/ 181 w 231"/>
                <a:gd name="T21" fmla="*/ 134 h 147"/>
                <a:gd name="T22" fmla="*/ 170 w 231"/>
                <a:gd name="T23" fmla="*/ 139 h 147"/>
                <a:gd name="T24" fmla="*/ 160 w 231"/>
                <a:gd name="T25" fmla="*/ 141 h 147"/>
                <a:gd name="T26" fmla="*/ 152 w 231"/>
                <a:gd name="T27" fmla="*/ 142 h 147"/>
                <a:gd name="T28" fmla="*/ 150 w 231"/>
                <a:gd name="T29" fmla="*/ 142 h 147"/>
                <a:gd name="T30" fmla="*/ 147 w 231"/>
                <a:gd name="T31" fmla="*/ 143 h 147"/>
                <a:gd name="T32" fmla="*/ 144 w 231"/>
                <a:gd name="T33" fmla="*/ 142 h 147"/>
                <a:gd name="T34" fmla="*/ 141 w 231"/>
                <a:gd name="T35" fmla="*/ 143 h 147"/>
                <a:gd name="T36" fmla="*/ 137 w 231"/>
                <a:gd name="T37" fmla="*/ 144 h 147"/>
                <a:gd name="T38" fmla="*/ 132 w 231"/>
                <a:gd name="T39" fmla="*/ 144 h 147"/>
                <a:gd name="T40" fmla="*/ 128 w 231"/>
                <a:gd name="T41" fmla="*/ 145 h 147"/>
                <a:gd name="T42" fmla="*/ 116 w 231"/>
                <a:gd name="T43" fmla="*/ 145 h 147"/>
                <a:gd name="T44" fmla="*/ 96 w 231"/>
                <a:gd name="T45" fmla="*/ 147 h 147"/>
                <a:gd name="T46" fmla="*/ 76 w 231"/>
                <a:gd name="T47" fmla="*/ 147 h 147"/>
                <a:gd name="T48" fmla="*/ 56 w 231"/>
                <a:gd name="T49" fmla="*/ 145 h 147"/>
                <a:gd name="T50" fmla="*/ 42 w 231"/>
                <a:gd name="T51" fmla="*/ 144 h 147"/>
                <a:gd name="T52" fmla="*/ 37 w 231"/>
                <a:gd name="T53" fmla="*/ 140 h 147"/>
                <a:gd name="T54" fmla="*/ 32 w 231"/>
                <a:gd name="T55" fmla="*/ 134 h 147"/>
                <a:gd name="T56" fmla="*/ 29 w 231"/>
                <a:gd name="T57" fmla="*/ 129 h 147"/>
                <a:gd name="T58" fmla="*/ 30 w 231"/>
                <a:gd name="T59" fmla="*/ 123 h 147"/>
                <a:gd name="T60" fmla="*/ 36 w 231"/>
                <a:gd name="T61" fmla="*/ 119 h 147"/>
                <a:gd name="T62" fmla="*/ 40 w 231"/>
                <a:gd name="T63" fmla="*/ 112 h 147"/>
                <a:gd name="T64" fmla="*/ 43 w 231"/>
                <a:gd name="T65" fmla="*/ 107 h 147"/>
                <a:gd name="T66" fmla="*/ 47 w 231"/>
                <a:gd name="T67" fmla="*/ 97 h 147"/>
                <a:gd name="T68" fmla="*/ 47 w 231"/>
                <a:gd name="T69" fmla="*/ 87 h 147"/>
                <a:gd name="T70" fmla="*/ 44 w 231"/>
                <a:gd name="T71" fmla="*/ 75 h 147"/>
                <a:gd name="T72" fmla="*/ 40 w 231"/>
                <a:gd name="T73" fmla="*/ 65 h 147"/>
                <a:gd name="T74" fmla="*/ 33 w 231"/>
                <a:gd name="T75" fmla="*/ 58 h 147"/>
                <a:gd name="T76" fmla="*/ 27 w 231"/>
                <a:gd name="T77" fmla="*/ 52 h 147"/>
                <a:gd name="T78" fmla="*/ 19 w 231"/>
                <a:gd name="T79" fmla="*/ 49 h 147"/>
                <a:gd name="T80" fmla="*/ 11 w 231"/>
                <a:gd name="T81" fmla="*/ 47 h 147"/>
                <a:gd name="T82" fmla="*/ 9 w 231"/>
                <a:gd name="T83" fmla="*/ 42 h 147"/>
                <a:gd name="T84" fmla="*/ 8 w 231"/>
                <a:gd name="T85" fmla="*/ 40 h 147"/>
                <a:gd name="T86" fmla="*/ 7 w 231"/>
                <a:gd name="T87" fmla="*/ 38 h 147"/>
                <a:gd name="T88" fmla="*/ 4 w 231"/>
                <a:gd name="T89" fmla="*/ 36 h 147"/>
                <a:gd name="T90" fmla="*/ 3 w 231"/>
                <a:gd name="T91" fmla="*/ 31 h 147"/>
                <a:gd name="T92" fmla="*/ 2 w 231"/>
                <a:gd name="T93" fmla="*/ 26 h 147"/>
                <a:gd name="T94" fmla="*/ 1 w 231"/>
                <a:gd name="T95" fmla="*/ 18 h 147"/>
                <a:gd name="T96" fmla="*/ 1 w 231"/>
                <a:gd name="T97" fmla="*/ 12 h 147"/>
                <a:gd name="T98" fmla="*/ 12 w 231"/>
                <a:gd name="T99" fmla="*/ 9 h 147"/>
                <a:gd name="T100" fmla="*/ 33 w 231"/>
                <a:gd name="T101" fmla="*/ 10 h 147"/>
                <a:gd name="T102" fmla="*/ 56 w 231"/>
                <a:gd name="T103" fmla="*/ 12 h 147"/>
                <a:gd name="T104" fmla="*/ 78 w 231"/>
                <a:gd name="T105" fmla="*/ 10 h 147"/>
                <a:gd name="T106" fmla="*/ 103 w 231"/>
                <a:gd name="T107" fmla="*/ 8 h 147"/>
                <a:gd name="T108" fmla="*/ 131 w 231"/>
                <a:gd name="T109" fmla="*/ 6 h 147"/>
                <a:gd name="T110" fmla="*/ 159 w 231"/>
                <a:gd name="T111" fmla="*/ 3 h 147"/>
                <a:gd name="T112" fmla="*/ 187 w 231"/>
                <a:gd name="T113" fmla="*/ 1 h 147"/>
                <a:gd name="T114" fmla="*/ 203 w 231"/>
                <a:gd name="T115" fmla="*/ 0 h 147"/>
                <a:gd name="T116" fmla="*/ 211 w 231"/>
                <a:gd name="T117" fmla="*/ 1 h 147"/>
                <a:gd name="T118" fmla="*/ 219 w 231"/>
                <a:gd name="T119" fmla="*/ 2 h 147"/>
                <a:gd name="T120" fmla="*/ 224 w 231"/>
                <a:gd name="T1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147">
                  <a:moveTo>
                    <a:pt x="226" y="10"/>
                  </a:moveTo>
                  <a:lnTo>
                    <a:pt x="228" y="16"/>
                  </a:lnTo>
                  <a:lnTo>
                    <a:pt x="229" y="21"/>
                  </a:lnTo>
                  <a:lnTo>
                    <a:pt x="230" y="27"/>
                  </a:lnTo>
                  <a:lnTo>
                    <a:pt x="231" y="31"/>
                  </a:lnTo>
                  <a:lnTo>
                    <a:pt x="231" y="41"/>
                  </a:lnTo>
                  <a:lnTo>
                    <a:pt x="230" y="51"/>
                  </a:lnTo>
                  <a:lnTo>
                    <a:pt x="229" y="61"/>
                  </a:lnTo>
                  <a:lnTo>
                    <a:pt x="227" y="71"/>
                  </a:lnTo>
                  <a:lnTo>
                    <a:pt x="226" y="82"/>
                  </a:lnTo>
                  <a:lnTo>
                    <a:pt x="223" y="92"/>
                  </a:lnTo>
                  <a:lnTo>
                    <a:pt x="222" y="98"/>
                  </a:lnTo>
                  <a:lnTo>
                    <a:pt x="220" y="103"/>
                  </a:lnTo>
                  <a:lnTo>
                    <a:pt x="217" y="108"/>
                  </a:lnTo>
                  <a:lnTo>
                    <a:pt x="213" y="112"/>
                  </a:lnTo>
                  <a:lnTo>
                    <a:pt x="210" y="117"/>
                  </a:lnTo>
                  <a:lnTo>
                    <a:pt x="206" y="121"/>
                  </a:lnTo>
                  <a:lnTo>
                    <a:pt x="201" y="124"/>
                  </a:lnTo>
                  <a:lnTo>
                    <a:pt x="197" y="128"/>
                  </a:lnTo>
                  <a:lnTo>
                    <a:pt x="192" y="130"/>
                  </a:lnTo>
                  <a:lnTo>
                    <a:pt x="187" y="132"/>
                  </a:lnTo>
                  <a:lnTo>
                    <a:pt x="181" y="134"/>
                  </a:lnTo>
                  <a:lnTo>
                    <a:pt x="177" y="137"/>
                  </a:lnTo>
                  <a:lnTo>
                    <a:pt x="170" y="139"/>
                  </a:lnTo>
                  <a:lnTo>
                    <a:pt x="166" y="140"/>
                  </a:lnTo>
                  <a:lnTo>
                    <a:pt x="160" y="141"/>
                  </a:lnTo>
                  <a:lnTo>
                    <a:pt x="153" y="141"/>
                  </a:lnTo>
                  <a:lnTo>
                    <a:pt x="152" y="142"/>
                  </a:lnTo>
                  <a:lnTo>
                    <a:pt x="151" y="142"/>
                  </a:lnTo>
                  <a:lnTo>
                    <a:pt x="150" y="142"/>
                  </a:lnTo>
                  <a:lnTo>
                    <a:pt x="149" y="143"/>
                  </a:lnTo>
                  <a:lnTo>
                    <a:pt x="147" y="143"/>
                  </a:lnTo>
                  <a:lnTo>
                    <a:pt x="146" y="143"/>
                  </a:lnTo>
                  <a:lnTo>
                    <a:pt x="144" y="142"/>
                  </a:lnTo>
                  <a:lnTo>
                    <a:pt x="142" y="142"/>
                  </a:lnTo>
                  <a:lnTo>
                    <a:pt x="141" y="143"/>
                  </a:lnTo>
                  <a:lnTo>
                    <a:pt x="139" y="144"/>
                  </a:lnTo>
                  <a:lnTo>
                    <a:pt x="137" y="144"/>
                  </a:lnTo>
                  <a:lnTo>
                    <a:pt x="134" y="144"/>
                  </a:lnTo>
                  <a:lnTo>
                    <a:pt x="132" y="144"/>
                  </a:lnTo>
                  <a:lnTo>
                    <a:pt x="129" y="145"/>
                  </a:lnTo>
                  <a:lnTo>
                    <a:pt x="128" y="145"/>
                  </a:lnTo>
                  <a:lnTo>
                    <a:pt x="124" y="145"/>
                  </a:lnTo>
                  <a:lnTo>
                    <a:pt x="116" y="145"/>
                  </a:lnTo>
                  <a:lnTo>
                    <a:pt x="106" y="147"/>
                  </a:lnTo>
                  <a:lnTo>
                    <a:pt x="96" y="147"/>
                  </a:lnTo>
                  <a:lnTo>
                    <a:pt x="86" y="147"/>
                  </a:lnTo>
                  <a:lnTo>
                    <a:pt x="76" y="147"/>
                  </a:lnTo>
                  <a:lnTo>
                    <a:pt x="66" y="147"/>
                  </a:lnTo>
                  <a:lnTo>
                    <a:pt x="56" y="145"/>
                  </a:lnTo>
                  <a:lnTo>
                    <a:pt x="46" y="145"/>
                  </a:lnTo>
                  <a:lnTo>
                    <a:pt x="42" y="144"/>
                  </a:lnTo>
                  <a:lnTo>
                    <a:pt x="40" y="142"/>
                  </a:lnTo>
                  <a:lnTo>
                    <a:pt x="37" y="140"/>
                  </a:lnTo>
                  <a:lnTo>
                    <a:pt x="34" y="138"/>
                  </a:lnTo>
                  <a:lnTo>
                    <a:pt x="32" y="134"/>
                  </a:lnTo>
                  <a:lnTo>
                    <a:pt x="30" y="132"/>
                  </a:lnTo>
                  <a:lnTo>
                    <a:pt x="29" y="129"/>
                  </a:lnTo>
                  <a:lnTo>
                    <a:pt x="28" y="127"/>
                  </a:lnTo>
                  <a:lnTo>
                    <a:pt x="30" y="123"/>
                  </a:lnTo>
                  <a:lnTo>
                    <a:pt x="32" y="121"/>
                  </a:lnTo>
                  <a:lnTo>
                    <a:pt x="36" y="119"/>
                  </a:lnTo>
                  <a:lnTo>
                    <a:pt x="38" y="115"/>
                  </a:lnTo>
                  <a:lnTo>
                    <a:pt x="40" y="112"/>
                  </a:lnTo>
                  <a:lnTo>
                    <a:pt x="42" y="109"/>
                  </a:lnTo>
                  <a:lnTo>
                    <a:pt x="43" y="107"/>
                  </a:lnTo>
                  <a:lnTo>
                    <a:pt x="44" y="102"/>
                  </a:lnTo>
                  <a:lnTo>
                    <a:pt x="47" y="97"/>
                  </a:lnTo>
                  <a:lnTo>
                    <a:pt x="47" y="92"/>
                  </a:lnTo>
                  <a:lnTo>
                    <a:pt x="47" y="87"/>
                  </a:lnTo>
                  <a:lnTo>
                    <a:pt x="47" y="81"/>
                  </a:lnTo>
                  <a:lnTo>
                    <a:pt x="44" y="75"/>
                  </a:lnTo>
                  <a:lnTo>
                    <a:pt x="42" y="71"/>
                  </a:lnTo>
                  <a:lnTo>
                    <a:pt x="40" y="65"/>
                  </a:lnTo>
                  <a:lnTo>
                    <a:pt x="37" y="62"/>
                  </a:lnTo>
                  <a:lnTo>
                    <a:pt x="33" y="58"/>
                  </a:lnTo>
                  <a:lnTo>
                    <a:pt x="31" y="54"/>
                  </a:lnTo>
                  <a:lnTo>
                    <a:pt x="27" y="52"/>
                  </a:lnTo>
                  <a:lnTo>
                    <a:pt x="23" y="51"/>
                  </a:lnTo>
                  <a:lnTo>
                    <a:pt x="19" y="49"/>
                  </a:lnTo>
                  <a:lnTo>
                    <a:pt x="16" y="48"/>
                  </a:lnTo>
                  <a:lnTo>
                    <a:pt x="11" y="47"/>
                  </a:lnTo>
                  <a:lnTo>
                    <a:pt x="8" y="43"/>
                  </a:lnTo>
                  <a:lnTo>
                    <a:pt x="9" y="42"/>
                  </a:lnTo>
                  <a:lnTo>
                    <a:pt x="9" y="41"/>
                  </a:lnTo>
                  <a:lnTo>
                    <a:pt x="8" y="40"/>
                  </a:lnTo>
                  <a:lnTo>
                    <a:pt x="8" y="39"/>
                  </a:lnTo>
                  <a:lnTo>
                    <a:pt x="7" y="38"/>
                  </a:lnTo>
                  <a:lnTo>
                    <a:pt x="6" y="37"/>
                  </a:lnTo>
                  <a:lnTo>
                    <a:pt x="4" y="36"/>
                  </a:lnTo>
                  <a:lnTo>
                    <a:pt x="4" y="34"/>
                  </a:lnTo>
                  <a:lnTo>
                    <a:pt x="3" y="31"/>
                  </a:lnTo>
                  <a:lnTo>
                    <a:pt x="2" y="28"/>
                  </a:lnTo>
                  <a:lnTo>
                    <a:pt x="2" y="26"/>
                  </a:lnTo>
                  <a:lnTo>
                    <a:pt x="2" y="21"/>
                  </a:lnTo>
                  <a:lnTo>
                    <a:pt x="1" y="18"/>
                  </a:lnTo>
                  <a:lnTo>
                    <a:pt x="1" y="16"/>
                  </a:lnTo>
                  <a:lnTo>
                    <a:pt x="1" y="12"/>
                  </a:lnTo>
                  <a:lnTo>
                    <a:pt x="0" y="8"/>
                  </a:lnTo>
                  <a:lnTo>
                    <a:pt x="12" y="9"/>
                  </a:lnTo>
                  <a:lnTo>
                    <a:pt x="22" y="10"/>
                  </a:lnTo>
                  <a:lnTo>
                    <a:pt x="33" y="10"/>
                  </a:lnTo>
                  <a:lnTo>
                    <a:pt x="44" y="11"/>
                  </a:lnTo>
                  <a:lnTo>
                    <a:pt x="56" y="12"/>
                  </a:lnTo>
                  <a:lnTo>
                    <a:pt x="66" y="11"/>
                  </a:lnTo>
                  <a:lnTo>
                    <a:pt x="78" y="10"/>
                  </a:lnTo>
                  <a:lnTo>
                    <a:pt x="89" y="8"/>
                  </a:lnTo>
                  <a:lnTo>
                    <a:pt x="103" y="8"/>
                  </a:lnTo>
                  <a:lnTo>
                    <a:pt x="117" y="7"/>
                  </a:lnTo>
                  <a:lnTo>
                    <a:pt x="131" y="6"/>
                  </a:lnTo>
                  <a:lnTo>
                    <a:pt x="144" y="4"/>
                  </a:lnTo>
                  <a:lnTo>
                    <a:pt x="159" y="3"/>
                  </a:lnTo>
                  <a:lnTo>
                    <a:pt x="172" y="2"/>
                  </a:lnTo>
                  <a:lnTo>
                    <a:pt x="187" y="1"/>
                  </a:lnTo>
                  <a:lnTo>
                    <a:pt x="200" y="0"/>
                  </a:lnTo>
                  <a:lnTo>
                    <a:pt x="203" y="0"/>
                  </a:lnTo>
                  <a:lnTo>
                    <a:pt x="208" y="0"/>
                  </a:lnTo>
                  <a:lnTo>
                    <a:pt x="211" y="1"/>
                  </a:lnTo>
                  <a:lnTo>
                    <a:pt x="214" y="1"/>
                  </a:lnTo>
                  <a:lnTo>
                    <a:pt x="219" y="2"/>
                  </a:lnTo>
                  <a:lnTo>
                    <a:pt x="221" y="4"/>
                  </a:lnTo>
                  <a:lnTo>
                    <a:pt x="224" y="7"/>
                  </a:lnTo>
                  <a:lnTo>
                    <a:pt x="226" y="1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5" name="Freeform 149">
              <a:extLst>
                <a:ext uri="{FF2B5EF4-FFF2-40B4-BE49-F238E27FC236}">
                  <a16:creationId xmlns:a16="http://schemas.microsoft.com/office/drawing/2014/main" id="{FAA6B3A8-86E0-4E07-9A54-2FF267591A32}"/>
                </a:ext>
              </a:extLst>
            </p:cNvPr>
            <p:cNvSpPr>
              <a:spLocks/>
            </p:cNvSpPr>
            <p:nvPr/>
          </p:nvSpPr>
          <p:spPr bwMode="auto">
            <a:xfrm>
              <a:off x="4086" y="3766"/>
              <a:ext cx="124" cy="78"/>
            </a:xfrm>
            <a:custGeom>
              <a:avLst/>
              <a:gdLst>
                <a:gd name="T0" fmla="*/ 243 w 249"/>
                <a:gd name="T1" fmla="*/ 2 h 154"/>
                <a:gd name="T2" fmla="*/ 247 w 249"/>
                <a:gd name="T3" fmla="*/ 5 h 154"/>
                <a:gd name="T4" fmla="*/ 249 w 249"/>
                <a:gd name="T5" fmla="*/ 11 h 154"/>
                <a:gd name="T6" fmla="*/ 249 w 249"/>
                <a:gd name="T7" fmla="*/ 22 h 154"/>
                <a:gd name="T8" fmla="*/ 248 w 249"/>
                <a:gd name="T9" fmla="*/ 31 h 154"/>
                <a:gd name="T10" fmla="*/ 248 w 249"/>
                <a:gd name="T11" fmla="*/ 39 h 154"/>
                <a:gd name="T12" fmla="*/ 246 w 249"/>
                <a:gd name="T13" fmla="*/ 43 h 154"/>
                <a:gd name="T14" fmla="*/ 239 w 249"/>
                <a:gd name="T15" fmla="*/ 50 h 154"/>
                <a:gd name="T16" fmla="*/ 230 w 249"/>
                <a:gd name="T17" fmla="*/ 56 h 154"/>
                <a:gd name="T18" fmla="*/ 224 w 249"/>
                <a:gd name="T19" fmla="*/ 63 h 154"/>
                <a:gd name="T20" fmla="*/ 221 w 249"/>
                <a:gd name="T21" fmla="*/ 69 h 154"/>
                <a:gd name="T22" fmla="*/ 218 w 249"/>
                <a:gd name="T23" fmla="*/ 75 h 154"/>
                <a:gd name="T24" fmla="*/ 217 w 249"/>
                <a:gd name="T25" fmla="*/ 84 h 154"/>
                <a:gd name="T26" fmla="*/ 217 w 249"/>
                <a:gd name="T27" fmla="*/ 92 h 154"/>
                <a:gd name="T28" fmla="*/ 218 w 249"/>
                <a:gd name="T29" fmla="*/ 101 h 154"/>
                <a:gd name="T30" fmla="*/ 220 w 249"/>
                <a:gd name="T31" fmla="*/ 107 h 154"/>
                <a:gd name="T32" fmla="*/ 226 w 249"/>
                <a:gd name="T33" fmla="*/ 111 h 154"/>
                <a:gd name="T34" fmla="*/ 230 w 249"/>
                <a:gd name="T35" fmla="*/ 115 h 154"/>
                <a:gd name="T36" fmla="*/ 231 w 249"/>
                <a:gd name="T37" fmla="*/ 119 h 154"/>
                <a:gd name="T38" fmla="*/ 230 w 249"/>
                <a:gd name="T39" fmla="*/ 122 h 154"/>
                <a:gd name="T40" fmla="*/ 227 w 249"/>
                <a:gd name="T41" fmla="*/ 125 h 154"/>
                <a:gd name="T42" fmla="*/ 222 w 249"/>
                <a:gd name="T43" fmla="*/ 131 h 154"/>
                <a:gd name="T44" fmla="*/ 218 w 249"/>
                <a:gd name="T45" fmla="*/ 136 h 154"/>
                <a:gd name="T46" fmla="*/ 213 w 249"/>
                <a:gd name="T47" fmla="*/ 140 h 154"/>
                <a:gd name="T48" fmla="*/ 207 w 249"/>
                <a:gd name="T49" fmla="*/ 144 h 154"/>
                <a:gd name="T50" fmla="*/ 199 w 249"/>
                <a:gd name="T51" fmla="*/ 149 h 154"/>
                <a:gd name="T52" fmla="*/ 191 w 249"/>
                <a:gd name="T53" fmla="*/ 151 h 154"/>
                <a:gd name="T54" fmla="*/ 182 w 249"/>
                <a:gd name="T55" fmla="*/ 153 h 154"/>
                <a:gd name="T56" fmla="*/ 117 w 249"/>
                <a:gd name="T57" fmla="*/ 154 h 154"/>
                <a:gd name="T58" fmla="*/ 103 w 249"/>
                <a:gd name="T59" fmla="*/ 151 h 154"/>
                <a:gd name="T60" fmla="*/ 79 w 249"/>
                <a:gd name="T61" fmla="*/ 150 h 154"/>
                <a:gd name="T62" fmla="*/ 57 w 249"/>
                <a:gd name="T63" fmla="*/ 147 h 154"/>
                <a:gd name="T64" fmla="*/ 33 w 249"/>
                <a:gd name="T65" fmla="*/ 143 h 154"/>
                <a:gd name="T66" fmla="*/ 19 w 249"/>
                <a:gd name="T67" fmla="*/ 136 h 154"/>
                <a:gd name="T68" fmla="*/ 12 w 249"/>
                <a:gd name="T69" fmla="*/ 129 h 154"/>
                <a:gd name="T70" fmla="*/ 8 w 249"/>
                <a:gd name="T71" fmla="*/ 120 h 154"/>
                <a:gd name="T72" fmla="*/ 4 w 249"/>
                <a:gd name="T73" fmla="*/ 110 h 154"/>
                <a:gd name="T74" fmla="*/ 2 w 249"/>
                <a:gd name="T75" fmla="*/ 94 h 154"/>
                <a:gd name="T76" fmla="*/ 1 w 249"/>
                <a:gd name="T77" fmla="*/ 73 h 154"/>
                <a:gd name="T78" fmla="*/ 0 w 249"/>
                <a:gd name="T79" fmla="*/ 53 h 154"/>
                <a:gd name="T80" fmla="*/ 2 w 249"/>
                <a:gd name="T81" fmla="*/ 33 h 154"/>
                <a:gd name="T82" fmla="*/ 6 w 249"/>
                <a:gd name="T83" fmla="*/ 20 h 154"/>
                <a:gd name="T84" fmla="*/ 11 w 249"/>
                <a:gd name="T85" fmla="*/ 16 h 154"/>
                <a:gd name="T86" fmla="*/ 16 w 249"/>
                <a:gd name="T87" fmla="*/ 13 h 154"/>
                <a:gd name="T88" fmla="*/ 21 w 249"/>
                <a:gd name="T89" fmla="*/ 11 h 154"/>
                <a:gd name="T90" fmla="*/ 37 w 249"/>
                <a:gd name="T91" fmla="*/ 6 h 154"/>
                <a:gd name="T92" fmla="*/ 62 w 249"/>
                <a:gd name="T93" fmla="*/ 2 h 154"/>
                <a:gd name="T94" fmla="*/ 89 w 249"/>
                <a:gd name="T95" fmla="*/ 0 h 154"/>
                <a:gd name="T96" fmla="*/ 114 w 249"/>
                <a:gd name="T97" fmla="*/ 0 h 154"/>
                <a:gd name="T98" fmla="*/ 134 w 249"/>
                <a:gd name="T9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54">
                  <a:moveTo>
                    <a:pt x="241" y="0"/>
                  </a:moveTo>
                  <a:lnTo>
                    <a:pt x="243" y="2"/>
                  </a:lnTo>
                  <a:lnTo>
                    <a:pt x="244" y="3"/>
                  </a:lnTo>
                  <a:lnTo>
                    <a:pt x="247" y="5"/>
                  </a:lnTo>
                  <a:lnTo>
                    <a:pt x="248" y="8"/>
                  </a:lnTo>
                  <a:lnTo>
                    <a:pt x="249" y="11"/>
                  </a:lnTo>
                  <a:lnTo>
                    <a:pt x="249" y="16"/>
                  </a:lnTo>
                  <a:lnTo>
                    <a:pt x="249" y="22"/>
                  </a:lnTo>
                  <a:lnTo>
                    <a:pt x="248" y="26"/>
                  </a:lnTo>
                  <a:lnTo>
                    <a:pt x="248" y="31"/>
                  </a:lnTo>
                  <a:lnTo>
                    <a:pt x="249" y="35"/>
                  </a:lnTo>
                  <a:lnTo>
                    <a:pt x="248" y="39"/>
                  </a:lnTo>
                  <a:lnTo>
                    <a:pt x="247" y="41"/>
                  </a:lnTo>
                  <a:lnTo>
                    <a:pt x="246" y="43"/>
                  </a:lnTo>
                  <a:lnTo>
                    <a:pt x="243" y="45"/>
                  </a:lnTo>
                  <a:lnTo>
                    <a:pt x="239" y="50"/>
                  </a:lnTo>
                  <a:lnTo>
                    <a:pt x="234" y="53"/>
                  </a:lnTo>
                  <a:lnTo>
                    <a:pt x="230" y="56"/>
                  </a:lnTo>
                  <a:lnTo>
                    <a:pt x="226" y="61"/>
                  </a:lnTo>
                  <a:lnTo>
                    <a:pt x="224" y="63"/>
                  </a:lnTo>
                  <a:lnTo>
                    <a:pt x="222" y="66"/>
                  </a:lnTo>
                  <a:lnTo>
                    <a:pt x="221" y="69"/>
                  </a:lnTo>
                  <a:lnTo>
                    <a:pt x="220" y="72"/>
                  </a:lnTo>
                  <a:lnTo>
                    <a:pt x="218" y="75"/>
                  </a:lnTo>
                  <a:lnTo>
                    <a:pt x="217" y="80"/>
                  </a:lnTo>
                  <a:lnTo>
                    <a:pt x="217" y="84"/>
                  </a:lnTo>
                  <a:lnTo>
                    <a:pt x="217" y="89"/>
                  </a:lnTo>
                  <a:lnTo>
                    <a:pt x="217" y="92"/>
                  </a:lnTo>
                  <a:lnTo>
                    <a:pt x="218" y="97"/>
                  </a:lnTo>
                  <a:lnTo>
                    <a:pt x="218" y="101"/>
                  </a:lnTo>
                  <a:lnTo>
                    <a:pt x="219" y="105"/>
                  </a:lnTo>
                  <a:lnTo>
                    <a:pt x="220" y="107"/>
                  </a:lnTo>
                  <a:lnTo>
                    <a:pt x="222" y="110"/>
                  </a:lnTo>
                  <a:lnTo>
                    <a:pt x="226" y="111"/>
                  </a:lnTo>
                  <a:lnTo>
                    <a:pt x="228" y="113"/>
                  </a:lnTo>
                  <a:lnTo>
                    <a:pt x="230" y="115"/>
                  </a:lnTo>
                  <a:lnTo>
                    <a:pt x="231" y="117"/>
                  </a:lnTo>
                  <a:lnTo>
                    <a:pt x="231" y="119"/>
                  </a:lnTo>
                  <a:lnTo>
                    <a:pt x="230" y="120"/>
                  </a:lnTo>
                  <a:lnTo>
                    <a:pt x="230" y="122"/>
                  </a:lnTo>
                  <a:lnTo>
                    <a:pt x="228" y="123"/>
                  </a:lnTo>
                  <a:lnTo>
                    <a:pt x="227" y="125"/>
                  </a:lnTo>
                  <a:lnTo>
                    <a:pt x="224" y="127"/>
                  </a:lnTo>
                  <a:lnTo>
                    <a:pt x="222" y="131"/>
                  </a:lnTo>
                  <a:lnTo>
                    <a:pt x="220" y="134"/>
                  </a:lnTo>
                  <a:lnTo>
                    <a:pt x="218" y="136"/>
                  </a:lnTo>
                  <a:lnTo>
                    <a:pt x="216" y="139"/>
                  </a:lnTo>
                  <a:lnTo>
                    <a:pt x="213" y="140"/>
                  </a:lnTo>
                  <a:lnTo>
                    <a:pt x="210" y="141"/>
                  </a:lnTo>
                  <a:lnTo>
                    <a:pt x="207" y="144"/>
                  </a:lnTo>
                  <a:lnTo>
                    <a:pt x="203" y="146"/>
                  </a:lnTo>
                  <a:lnTo>
                    <a:pt x="199" y="149"/>
                  </a:lnTo>
                  <a:lnTo>
                    <a:pt x="194" y="150"/>
                  </a:lnTo>
                  <a:lnTo>
                    <a:pt x="191" y="151"/>
                  </a:lnTo>
                  <a:lnTo>
                    <a:pt x="187" y="153"/>
                  </a:lnTo>
                  <a:lnTo>
                    <a:pt x="182" y="153"/>
                  </a:lnTo>
                  <a:lnTo>
                    <a:pt x="178" y="153"/>
                  </a:lnTo>
                  <a:lnTo>
                    <a:pt x="117" y="154"/>
                  </a:lnTo>
                  <a:lnTo>
                    <a:pt x="116" y="152"/>
                  </a:lnTo>
                  <a:lnTo>
                    <a:pt x="103" y="151"/>
                  </a:lnTo>
                  <a:lnTo>
                    <a:pt x="91" y="151"/>
                  </a:lnTo>
                  <a:lnTo>
                    <a:pt x="79" y="150"/>
                  </a:lnTo>
                  <a:lnTo>
                    <a:pt x="68" y="149"/>
                  </a:lnTo>
                  <a:lnTo>
                    <a:pt x="57" y="147"/>
                  </a:lnTo>
                  <a:lnTo>
                    <a:pt x="44" y="145"/>
                  </a:lnTo>
                  <a:lnTo>
                    <a:pt x="33" y="143"/>
                  </a:lnTo>
                  <a:lnTo>
                    <a:pt x="22" y="140"/>
                  </a:lnTo>
                  <a:lnTo>
                    <a:pt x="19" y="136"/>
                  </a:lnTo>
                  <a:lnTo>
                    <a:pt x="14" y="133"/>
                  </a:lnTo>
                  <a:lnTo>
                    <a:pt x="12" y="129"/>
                  </a:lnTo>
                  <a:lnTo>
                    <a:pt x="10" y="124"/>
                  </a:lnTo>
                  <a:lnTo>
                    <a:pt x="8" y="120"/>
                  </a:lnTo>
                  <a:lnTo>
                    <a:pt x="6" y="114"/>
                  </a:lnTo>
                  <a:lnTo>
                    <a:pt x="4" y="110"/>
                  </a:lnTo>
                  <a:lnTo>
                    <a:pt x="2" y="105"/>
                  </a:lnTo>
                  <a:lnTo>
                    <a:pt x="2" y="94"/>
                  </a:lnTo>
                  <a:lnTo>
                    <a:pt x="1" y="84"/>
                  </a:lnTo>
                  <a:lnTo>
                    <a:pt x="1" y="73"/>
                  </a:lnTo>
                  <a:lnTo>
                    <a:pt x="0" y="63"/>
                  </a:lnTo>
                  <a:lnTo>
                    <a:pt x="0" y="53"/>
                  </a:lnTo>
                  <a:lnTo>
                    <a:pt x="1" y="43"/>
                  </a:lnTo>
                  <a:lnTo>
                    <a:pt x="2" y="33"/>
                  </a:lnTo>
                  <a:lnTo>
                    <a:pt x="4" y="23"/>
                  </a:lnTo>
                  <a:lnTo>
                    <a:pt x="6" y="20"/>
                  </a:lnTo>
                  <a:lnTo>
                    <a:pt x="9" y="18"/>
                  </a:lnTo>
                  <a:lnTo>
                    <a:pt x="11" y="16"/>
                  </a:lnTo>
                  <a:lnTo>
                    <a:pt x="13" y="15"/>
                  </a:lnTo>
                  <a:lnTo>
                    <a:pt x="16" y="13"/>
                  </a:lnTo>
                  <a:lnTo>
                    <a:pt x="19" y="12"/>
                  </a:lnTo>
                  <a:lnTo>
                    <a:pt x="21" y="11"/>
                  </a:lnTo>
                  <a:lnTo>
                    <a:pt x="24" y="10"/>
                  </a:lnTo>
                  <a:lnTo>
                    <a:pt x="37" y="6"/>
                  </a:lnTo>
                  <a:lnTo>
                    <a:pt x="49" y="4"/>
                  </a:lnTo>
                  <a:lnTo>
                    <a:pt x="62" y="2"/>
                  </a:lnTo>
                  <a:lnTo>
                    <a:pt x="76" y="0"/>
                  </a:lnTo>
                  <a:lnTo>
                    <a:pt x="89" y="0"/>
                  </a:lnTo>
                  <a:lnTo>
                    <a:pt x="102" y="0"/>
                  </a:lnTo>
                  <a:lnTo>
                    <a:pt x="114" y="0"/>
                  </a:lnTo>
                  <a:lnTo>
                    <a:pt x="127" y="1"/>
                  </a:lnTo>
                  <a:lnTo>
                    <a:pt x="134" y="0"/>
                  </a:lnTo>
                  <a:lnTo>
                    <a:pt x="241" y="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6" name="Freeform 150">
              <a:extLst>
                <a:ext uri="{FF2B5EF4-FFF2-40B4-BE49-F238E27FC236}">
                  <a16:creationId xmlns:a16="http://schemas.microsoft.com/office/drawing/2014/main" id="{8AE1C876-0C99-475E-9071-59BD422BBA8B}"/>
                </a:ext>
              </a:extLst>
            </p:cNvPr>
            <p:cNvSpPr>
              <a:spLocks/>
            </p:cNvSpPr>
            <p:nvPr/>
          </p:nvSpPr>
          <p:spPr bwMode="auto">
            <a:xfrm>
              <a:off x="4230" y="3767"/>
              <a:ext cx="27" cy="10"/>
            </a:xfrm>
            <a:custGeom>
              <a:avLst/>
              <a:gdLst>
                <a:gd name="T0" fmla="*/ 53 w 53"/>
                <a:gd name="T1" fmla="*/ 0 h 20"/>
                <a:gd name="T2" fmla="*/ 46 w 53"/>
                <a:gd name="T3" fmla="*/ 4 h 20"/>
                <a:gd name="T4" fmla="*/ 41 w 53"/>
                <a:gd name="T5" fmla="*/ 7 h 20"/>
                <a:gd name="T6" fmla="*/ 33 w 53"/>
                <a:gd name="T7" fmla="*/ 9 h 20"/>
                <a:gd name="T8" fmla="*/ 26 w 53"/>
                <a:gd name="T9" fmla="*/ 10 h 20"/>
                <a:gd name="T10" fmla="*/ 20 w 53"/>
                <a:gd name="T11" fmla="*/ 13 h 20"/>
                <a:gd name="T12" fmla="*/ 13 w 53"/>
                <a:gd name="T13" fmla="*/ 14 h 20"/>
                <a:gd name="T14" fmla="*/ 6 w 53"/>
                <a:gd name="T15" fmla="*/ 17 h 20"/>
                <a:gd name="T16" fmla="*/ 0 w 53"/>
                <a:gd name="T17" fmla="*/ 20 h 20"/>
                <a:gd name="T18" fmla="*/ 2 w 53"/>
                <a:gd name="T19" fmla="*/ 17 h 20"/>
                <a:gd name="T20" fmla="*/ 5 w 53"/>
                <a:gd name="T21" fmla="*/ 14 h 20"/>
                <a:gd name="T22" fmla="*/ 8 w 53"/>
                <a:gd name="T23" fmla="*/ 12 h 20"/>
                <a:gd name="T24" fmla="*/ 11 w 53"/>
                <a:gd name="T25" fmla="*/ 10 h 20"/>
                <a:gd name="T26" fmla="*/ 18 w 53"/>
                <a:gd name="T27" fmla="*/ 8 h 20"/>
                <a:gd name="T28" fmla="*/ 23 w 53"/>
                <a:gd name="T29" fmla="*/ 6 h 20"/>
                <a:gd name="T30" fmla="*/ 31 w 53"/>
                <a:gd name="T31" fmla="*/ 4 h 20"/>
                <a:gd name="T32" fmla="*/ 39 w 53"/>
                <a:gd name="T33" fmla="*/ 3 h 20"/>
                <a:gd name="T34" fmla="*/ 45 w 53"/>
                <a:gd name="T35" fmla="*/ 2 h 20"/>
                <a:gd name="T36" fmla="*/ 53 w 53"/>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0">
                  <a:moveTo>
                    <a:pt x="53" y="0"/>
                  </a:moveTo>
                  <a:lnTo>
                    <a:pt x="46" y="4"/>
                  </a:lnTo>
                  <a:lnTo>
                    <a:pt x="41" y="7"/>
                  </a:lnTo>
                  <a:lnTo>
                    <a:pt x="33" y="9"/>
                  </a:lnTo>
                  <a:lnTo>
                    <a:pt x="26" y="10"/>
                  </a:lnTo>
                  <a:lnTo>
                    <a:pt x="20" y="13"/>
                  </a:lnTo>
                  <a:lnTo>
                    <a:pt x="13" y="14"/>
                  </a:lnTo>
                  <a:lnTo>
                    <a:pt x="6" y="17"/>
                  </a:lnTo>
                  <a:lnTo>
                    <a:pt x="0" y="20"/>
                  </a:lnTo>
                  <a:lnTo>
                    <a:pt x="2" y="17"/>
                  </a:lnTo>
                  <a:lnTo>
                    <a:pt x="5" y="14"/>
                  </a:lnTo>
                  <a:lnTo>
                    <a:pt x="8" y="12"/>
                  </a:lnTo>
                  <a:lnTo>
                    <a:pt x="11" y="10"/>
                  </a:lnTo>
                  <a:lnTo>
                    <a:pt x="18" y="8"/>
                  </a:lnTo>
                  <a:lnTo>
                    <a:pt x="23" y="6"/>
                  </a:lnTo>
                  <a:lnTo>
                    <a:pt x="31" y="4"/>
                  </a:lnTo>
                  <a:lnTo>
                    <a:pt x="39" y="3"/>
                  </a:lnTo>
                  <a:lnTo>
                    <a:pt x="45" y="2"/>
                  </a:lnTo>
                  <a:lnTo>
                    <a:pt x="53"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7" name="Freeform 151">
              <a:extLst>
                <a:ext uri="{FF2B5EF4-FFF2-40B4-BE49-F238E27FC236}">
                  <a16:creationId xmlns:a16="http://schemas.microsoft.com/office/drawing/2014/main" id="{9551DDC6-AF0D-4B43-A2B7-1F24D4651188}"/>
                </a:ext>
              </a:extLst>
            </p:cNvPr>
            <p:cNvSpPr>
              <a:spLocks/>
            </p:cNvSpPr>
            <p:nvPr/>
          </p:nvSpPr>
          <p:spPr bwMode="auto">
            <a:xfrm>
              <a:off x="4286" y="3768"/>
              <a:ext cx="8" cy="4"/>
            </a:xfrm>
            <a:custGeom>
              <a:avLst/>
              <a:gdLst>
                <a:gd name="T0" fmla="*/ 16 w 16"/>
                <a:gd name="T1" fmla="*/ 7 h 9"/>
                <a:gd name="T2" fmla="*/ 16 w 16"/>
                <a:gd name="T3" fmla="*/ 9 h 9"/>
                <a:gd name="T4" fmla="*/ 13 w 16"/>
                <a:gd name="T5" fmla="*/ 9 h 9"/>
                <a:gd name="T6" fmla="*/ 11 w 16"/>
                <a:gd name="T7" fmla="*/ 9 h 9"/>
                <a:gd name="T8" fmla="*/ 10 w 16"/>
                <a:gd name="T9" fmla="*/ 9 h 9"/>
                <a:gd name="T10" fmla="*/ 8 w 16"/>
                <a:gd name="T11" fmla="*/ 9 h 9"/>
                <a:gd name="T12" fmla="*/ 6 w 16"/>
                <a:gd name="T13" fmla="*/ 8 h 9"/>
                <a:gd name="T14" fmla="*/ 3 w 16"/>
                <a:gd name="T15" fmla="*/ 7 h 9"/>
                <a:gd name="T16" fmla="*/ 2 w 16"/>
                <a:gd name="T17" fmla="*/ 6 h 9"/>
                <a:gd name="T18" fmla="*/ 0 w 16"/>
                <a:gd name="T19" fmla="*/ 5 h 9"/>
                <a:gd name="T20" fmla="*/ 1 w 16"/>
                <a:gd name="T21" fmla="*/ 0 h 9"/>
                <a:gd name="T22" fmla="*/ 3 w 16"/>
                <a:gd name="T23" fmla="*/ 1 h 9"/>
                <a:gd name="T24" fmla="*/ 6 w 16"/>
                <a:gd name="T25" fmla="*/ 1 h 9"/>
                <a:gd name="T26" fmla="*/ 8 w 16"/>
                <a:gd name="T27" fmla="*/ 1 h 9"/>
                <a:gd name="T28" fmla="*/ 10 w 16"/>
                <a:gd name="T29" fmla="*/ 1 h 9"/>
                <a:gd name="T30" fmla="*/ 11 w 16"/>
                <a:gd name="T31" fmla="*/ 2 h 9"/>
                <a:gd name="T32" fmla="*/ 13 w 16"/>
                <a:gd name="T33" fmla="*/ 3 h 9"/>
                <a:gd name="T34" fmla="*/ 14 w 16"/>
                <a:gd name="T35" fmla="*/ 5 h 9"/>
                <a:gd name="T36" fmla="*/ 16 w 16"/>
                <a:gd name="T3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9">
                  <a:moveTo>
                    <a:pt x="16" y="7"/>
                  </a:moveTo>
                  <a:lnTo>
                    <a:pt x="16" y="9"/>
                  </a:lnTo>
                  <a:lnTo>
                    <a:pt x="13" y="9"/>
                  </a:lnTo>
                  <a:lnTo>
                    <a:pt x="11" y="9"/>
                  </a:lnTo>
                  <a:lnTo>
                    <a:pt x="10" y="9"/>
                  </a:lnTo>
                  <a:lnTo>
                    <a:pt x="8" y="9"/>
                  </a:lnTo>
                  <a:lnTo>
                    <a:pt x="6" y="8"/>
                  </a:lnTo>
                  <a:lnTo>
                    <a:pt x="3" y="7"/>
                  </a:lnTo>
                  <a:lnTo>
                    <a:pt x="2" y="6"/>
                  </a:lnTo>
                  <a:lnTo>
                    <a:pt x="0" y="5"/>
                  </a:lnTo>
                  <a:lnTo>
                    <a:pt x="1" y="0"/>
                  </a:lnTo>
                  <a:lnTo>
                    <a:pt x="3" y="1"/>
                  </a:lnTo>
                  <a:lnTo>
                    <a:pt x="6" y="1"/>
                  </a:lnTo>
                  <a:lnTo>
                    <a:pt x="8" y="1"/>
                  </a:lnTo>
                  <a:lnTo>
                    <a:pt x="10" y="1"/>
                  </a:lnTo>
                  <a:lnTo>
                    <a:pt x="11" y="2"/>
                  </a:lnTo>
                  <a:lnTo>
                    <a:pt x="13" y="3"/>
                  </a:lnTo>
                  <a:lnTo>
                    <a:pt x="14" y="5"/>
                  </a:lnTo>
                  <a:lnTo>
                    <a:pt x="16"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8" name="Freeform 152">
              <a:extLst>
                <a:ext uri="{FF2B5EF4-FFF2-40B4-BE49-F238E27FC236}">
                  <a16:creationId xmlns:a16="http://schemas.microsoft.com/office/drawing/2014/main" id="{87439AC4-5C82-4BC9-B43C-777D4C25D10B}"/>
                </a:ext>
              </a:extLst>
            </p:cNvPr>
            <p:cNvSpPr>
              <a:spLocks/>
            </p:cNvSpPr>
            <p:nvPr/>
          </p:nvSpPr>
          <p:spPr bwMode="auto">
            <a:xfrm>
              <a:off x="4199" y="3771"/>
              <a:ext cx="130" cy="72"/>
            </a:xfrm>
            <a:custGeom>
              <a:avLst/>
              <a:gdLst>
                <a:gd name="T0" fmla="*/ 177 w 261"/>
                <a:gd name="T1" fmla="*/ 9 h 143"/>
                <a:gd name="T2" fmla="*/ 188 w 261"/>
                <a:gd name="T3" fmla="*/ 13 h 143"/>
                <a:gd name="T4" fmla="*/ 198 w 261"/>
                <a:gd name="T5" fmla="*/ 21 h 143"/>
                <a:gd name="T6" fmla="*/ 208 w 261"/>
                <a:gd name="T7" fmla="*/ 30 h 143"/>
                <a:gd name="T8" fmla="*/ 220 w 261"/>
                <a:gd name="T9" fmla="*/ 35 h 143"/>
                <a:gd name="T10" fmla="*/ 232 w 261"/>
                <a:gd name="T11" fmla="*/ 39 h 143"/>
                <a:gd name="T12" fmla="*/ 244 w 261"/>
                <a:gd name="T13" fmla="*/ 44 h 143"/>
                <a:gd name="T14" fmla="*/ 252 w 261"/>
                <a:gd name="T15" fmla="*/ 51 h 143"/>
                <a:gd name="T16" fmla="*/ 256 w 261"/>
                <a:gd name="T17" fmla="*/ 55 h 143"/>
                <a:gd name="T18" fmla="*/ 260 w 261"/>
                <a:gd name="T19" fmla="*/ 61 h 143"/>
                <a:gd name="T20" fmla="*/ 261 w 261"/>
                <a:gd name="T21" fmla="*/ 66 h 143"/>
                <a:gd name="T22" fmla="*/ 261 w 261"/>
                <a:gd name="T23" fmla="*/ 74 h 143"/>
                <a:gd name="T24" fmla="*/ 257 w 261"/>
                <a:gd name="T25" fmla="*/ 84 h 143"/>
                <a:gd name="T26" fmla="*/ 252 w 261"/>
                <a:gd name="T27" fmla="*/ 93 h 143"/>
                <a:gd name="T28" fmla="*/ 245 w 261"/>
                <a:gd name="T29" fmla="*/ 100 h 143"/>
                <a:gd name="T30" fmla="*/ 238 w 261"/>
                <a:gd name="T31" fmla="*/ 103 h 143"/>
                <a:gd name="T32" fmla="*/ 231 w 261"/>
                <a:gd name="T33" fmla="*/ 106 h 143"/>
                <a:gd name="T34" fmla="*/ 223 w 261"/>
                <a:gd name="T35" fmla="*/ 109 h 143"/>
                <a:gd name="T36" fmla="*/ 211 w 261"/>
                <a:gd name="T37" fmla="*/ 114 h 143"/>
                <a:gd name="T38" fmla="*/ 194 w 261"/>
                <a:gd name="T39" fmla="*/ 124 h 143"/>
                <a:gd name="T40" fmla="*/ 176 w 261"/>
                <a:gd name="T41" fmla="*/ 132 h 143"/>
                <a:gd name="T42" fmla="*/ 157 w 261"/>
                <a:gd name="T43" fmla="*/ 137 h 143"/>
                <a:gd name="T44" fmla="*/ 138 w 261"/>
                <a:gd name="T45" fmla="*/ 141 h 143"/>
                <a:gd name="T46" fmla="*/ 120 w 261"/>
                <a:gd name="T47" fmla="*/ 143 h 143"/>
                <a:gd name="T48" fmla="*/ 101 w 261"/>
                <a:gd name="T49" fmla="*/ 141 h 143"/>
                <a:gd name="T50" fmla="*/ 82 w 261"/>
                <a:gd name="T51" fmla="*/ 136 h 143"/>
                <a:gd name="T52" fmla="*/ 68 w 261"/>
                <a:gd name="T53" fmla="*/ 129 h 143"/>
                <a:gd name="T54" fmla="*/ 58 w 261"/>
                <a:gd name="T55" fmla="*/ 122 h 143"/>
                <a:gd name="T56" fmla="*/ 42 w 261"/>
                <a:gd name="T57" fmla="*/ 114 h 143"/>
                <a:gd name="T58" fmla="*/ 25 w 261"/>
                <a:gd name="T59" fmla="*/ 109 h 143"/>
                <a:gd name="T60" fmla="*/ 15 w 261"/>
                <a:gd name="T61" fmla="*/ 103 h 143"/>
                <a:gd name="T62" fmla="*/ 7 w 261"/>
                <a:gd name="T63" fmla="*/ 95 h 143"/>
                <a:gd name="T64" fmla="*/ 1 w 261"/>
                <a:gd name="T65" fmla="*/ 85 h 143"/>
                <a:gd name="T66" fmla="*/ 1 w 261"/>
                <a:gd name="T67" fmla="*/ 74 h 143"/>
                <a:gd name="T68" fmla="*/ 4 w 261"/>
                <a:gd name="T69" fmla="*/ 64 h 143"/>
                <a:gd name="T70" fmla="*/ 10 w 261"/>
                <a:gd name="T71" fmla="*/ 55 h 143"/>
                <a:gd name="T72" fmla="*/ 16 w 261"/>
                <a:gd name="T73" fmla="*/ 47 h 143"/>
                <a:gd name="T74" fmla="*/ 23 w 261"/>
                <a:gd name="T75" fmla="*/ 44 h 143"/>
                <a:gd name="T76" fmla="*/ 28 w 261"/>
                <a:gd name="T77" fmla="*/ 41 h 143"/>
                <a:gd name="T78" fmla="*/ 35 w 261"/>
                <a:gd name="T79" fmla="*/ 40 h 143"/>
                <a:gd name="T80" fmla="*/ 43 w 261"/>
                <a:gd name="T81" fmla="*/ 37 h 143"/>
                <a:gd name="T82" fmla="*/ 48 w 261"/>
                <a:gd name="T83" fmla="*/ 34 h 143"/>
                <a:gd name="T84" fmla="*/ 55 w 261"/>
                <a:gd name="T85" fmla="*/ 29 h 143"/>
                <a:gd name="T86" fmla="*/ 65 w 261"/>
                <a:gd name="T87" fmla="*/ 22 h 143"/>
                <a:gd name="T88" fmla="*/ 81 w 261"/>
                <a:gd name="T89" fmla="*/ 16 h 143"/>
                <a:gd name="T90" fmla="*/ 95 w 261"/>
                <a:gd name="T91" fmla="*/ 11 h 143"/>
                <a:gd name="T92" fmla="*/ 112 w 261"/>
                <a:gd name="T93" fmla="*/ 5 h 143"/>
                <a:gd name="T94" fmla="*/ 128 w 261"/>
                <a:gd name="T95" fmla="*/ 1 h 143"/>
                <a:gd name="T96" fmla="*/ 146 w 261"/>
                <a:gd name="T97" fmla="*/ 0 h 143"/>
                <a:gd name="T98" fmla="*/ 160 w 261"/>
                <a:gd name="T99" fmla="*/ 2 h 143"/>
                <a:gd name="T100" fmla="*/ 167 w 261"/>
                <a:gd name="T101"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143">
                  <a:moveTo>
                    <a:pt x="172" y="8"/>
                  </a:moveTo>
                  <a:lnTo>
                    <a:pt x="177" y="9"/>
                  </a:lnTo>
                  <a:lnTo>
                    <a:pt x="183" y="10"/>
                  </a:lnTo>
                  <a:lnTo>
                    <a:pt x="188" y="13"/>
                  </a:lnTo>
                  <a:lnTo>
                    <a:pt x="194" y="16"/>
                  </a:lnTo>
                  <a:lnTo>
                    <a:pt x="198" y="21"/>
                  </a:lnTo>
                  <a:lnTo>
                    <a:pt x="204" y="25"/>
                  </a:lnTo>
                  <a:lnTo>
                    <a:pt x="208" y="30"/>
                  </a:lnTo>
                  <a:lnTo>
                    <a:pt x="214" y="34"/>
                  </a:lnTo>
                  <a:lnTo>
                    <a:pt x="220" y="35"/>
                  </a:lnTo>
                  <a:lnTo>
                    <a:pt x="226" y="36"/>
                  </a:lnTo>
                  <a:lnTo>
                    <a:pt x="232" y="39"/>
                  </a:lnTo>
                  <a:lnTo>
                    <a:pt x="238" y="41"/>
                  </a:lnTo>
                  <a:lnTo>
                    <a:pt x="244" y="44"/>
                  </a:lnTo>
                  <a:lnTo>
                    <a:pt x="250" y="47"/>
                  </a:lnTo>
                  <a:lnTo>
                    <a:pt x="252" y="51"/>
                  </a:lnTo>
                  <a:lnTo>
                    <a:pt x="254" y="53"/>
                  </a:lnTo>
                  <a:lnTo>
                    <a:pt x="256" y="55"/>
                  </a:lnTo>
                  <a:lnTo>
                    <a:pt x="257" y="59"/>
                  </a:lnTo>
                  <a:lnTo>
                    <a:pt x="260" y="61"/>
                  </a:lnTo>
                  <a:lnTo>
                    <a:pt x="260" y="64"/>
                  </a:lnTo>
                  <a:lnTo>
                    <a:pt x="261" y="66"/>
                  </a:lnTo>
                  <a:lnTo>
                    <a:pt x="261" y="69"/>
                  </a:lnTo>
                  <a:lnTo>
                    <a:pt x="261" y="74"/>
                  </a:lnTo>
                  <a:lnTo>
                    <a:pt x="260" y="79"/>
                  </a:lnTo>
                  <a:lnTo>
                    <a:pt x="257" y="84"/>
                  </a:lnTo>
                  <a:lnTo>
                    <a:pt x="255" y="89"/>
                  </a:lnTo>
                  <a:lnTo>
                    <a:pt x="252" y="93"/>
                  </a:lnTo>
                  <a:lnTo>
                    <a:pt x="250" y="97"/>
                  </a:lnTo>
                  <a:lnTo>
                    <a:pt x="245" y="100"/>
                  </a:lnTo>
                  <a:lnTo>
                    <a:pt x="242" y="101"/>
                  </a:lnTo>
                  <a:lnTo>
                    <a:pt x="238" y="103"/>
                  </a:lnTo>
                  <a:lnTo>
                    <a:pt x="234" y="105"/>
                  </a:lnTo>
                  <a:lnTo>
                    <a:pt x="231" y="106"/>
                  </a:lnTo>
                  <a:lnTo>
                    <a:pt x="227" y="109"/>
                  </a:lnTo>
                  <a:lnTo>
                    <a:pt x="223" y="109"/>
                  </a:lnTo>
                  <a:lnTo>
                    <a:pt x="220" y="110"/>
                  </a:lnTo>
                  <a:lnTo>
                    <a:pt x="211" y="114"/>
                  </a:lnTo>
                  <a:lnTo>
                    <a:pt x="203" y="120"/>
                  </a:lnTo>
                  <a:lnTo>
                    <a:pt x="194" y="124"/>
                  </a:lnTo>
                  <a:lnTo>
                    <a:pt x="185" y="127"/>
                  </a:lnTo>
                  <a:lnTo>
                    <a:pt x="176" y="132"/>
                  </a:lnTo>
                  <a:lnTo>
                    <a:pt x="166" y="135"/>
                  </a:lnTo>
                  <a:lnTo>
                    <a:pt x="157" y="137"/>
                  </a:lnTo>
                  <a:lnTo>
                    <a:pt x="148" y="140"/>
                  </a:lnTo>
                  <a:lnTo>
                    <a:pt x="138" y="141"/>
                  </a:lnTo>
                  <a:lnTo>
                    <a:pt x="128" y="143"/>
                  </a:lnTo>
                  <a:lnTo>
                    <a:pt x="120" y="143"/>
                  </a:lnTo>
                  <a:lnTo>
                    <a:pt x="110" y="143"/>
                  </a:lnTo>
                  <a:lnTo>
                    <a:pt x="101" y="141"/>
                  </a:lnTo>
                  <a:lnTo>
                    <a:pt x="91" y="140"/>
                  </a:lnTo>
                  <a:lnTo>
                    <a:pt x="82" y="136"/>
                  </a:lnTo>
                  <a:lnTo>
                    <a:pt x="72" y="133"/>
                  </a:lnTo>
                  <a:lnTo>
                    <a:pt x="68" y="129"/>
                  </a:lnTo>
                  <a:lnTo>
                    <a:pt x="63" y="125"/>
                  </a:lnTo>
                  <a:lnTo>
                    <a:pt x="58" y="122"/>
                  </a:lnTo>
                  <a:lnTo>
                    <a:pt x="53" y="120"/>
                  </a:lnTo>
                  <a:lnTo>
                    <a:pt x="42" y="114"/>
                  </a:lnTo>
                  <a:lnTo>
                    <a:pt x="31" y="111"/>
                  </a:lnTo>
                  <a:lnTo>
                    <a:pt x="25" y="109"/>
                  </a:lnTo>
                  <a:lnTo>
                    <a:pt x="21" y="105"/>
                  </a:lnTo>
                  <a:lnTo>
                    <a:pt x="15" y="103"/>
                  </a:lnTo>
                  <a:lnTo>
                    <a:pt x="11" y="100"/>
                  </a:lnTo>
                  <a:lnTo>
                    <a:pt x="7" y="95"/>
                  </a:lnTo>
                  <a:lnTo>
                    <a:pt x="4" y="91"/>
                  </a:lnTo>
                  <a:lnTo>
                    <a:pt x="1" y="85"/>
                  </a:lnTo>
                  <a:lnTo>
                    <a:pt x="0" y="79"/>
                  </a:lnTo>
                  <a:lnTo>
                    <a:pt x="1" y="74"/>
                  </a:lnTo>
                  <a:lnTo>
                    <a:pt x="2" y="69"/>
                  </a:lnTo>
                  <a:lnTo>
                    <a:pt x="4" y="64"/>
                  </a:lnTo>
                  <a:lnTo>
                    <a:pt x="6" y="59"/>
                  </a:lnTo>
                  <a:lnTo>
                    <a:pt x="10" y="55"/>
                  </a:lnTo>
                  <a:lnTo>
                    <a:pt x="13" y="52"/>
                  </a:lnTo>
                  <a:lnTo>
                    <a:pt x="16" y="47"/>
                  </a:lnTo>
                  <a:lnTo>
                    <a:pt x="22" y="45"/>
                  </a:lnTo>
                  <a:lnTo>
                    <a:pt x="23" y="44"/>
                  </a:lnTo>
                  <a:lnTo>
                    <a:pt x="26" y="42"/>
                  </a:lnTo>
                  <a:lnTo>
                    <a:pt x="28" y="41"/>
                  </a:lnTo>
                  <a:lnTo>
                    <a:pt x="32" y="40"/>
                  </a:lnTo>
                  <a:lnTo>
                    <a:pt x="35" y="40"/>
                  </a:lnTo>
                  <a:lnTo>
                    <a:pt x="38" y="39"/>
                  </a:lnTo>
                  <a:lnTo>
                    <a:pt x="43" y="37"/>
                  </a:lnTo>
                  <a:lnTo>
                    <a:pt x="46" y="37"/>
                  </a:lnTo>
                  <a:lnTo>
                    <a:pt x="48" y="34"/>
                  </a:lnTo>
                  <a:lnTo>
                    <a:pt x="52" y="31"/>
                  </a:lnTo>
                  <a:lnTo>
                    <a:pt x="55" y="29"/>
                  </a:lnTo>
                  <a:lnTo>
                    <a:pt x="58" y="25"/>
                  </a:lnTo>
                  <a:lnTo>
                    <a:pt x="65" y="22"/>
                  </a:lnTo>
                  <a:lnTo>
                    <a:pt x="73" y="19"/>
                  </a:lnTo>
                  <a:lnTo>
                    <a:pt x="81" y="16"/>
                  </a:lnTo>
                  <a:lnTo>
                    <a:pt x="88" y="13"/>
                  </a:lnTo>
                  <a:lnTo>
                    <a:pt x="95" y="11"/>
                  </a:lnTo>
                  <a:lnTo>
                    <a:pt x="103" y="9"/>
                  </a:lnTo>
                  <a:lnTo>
                    <a:pt x="112" y="5"/>
                  </a:lnTo>
                  <a:lnTo>
                    <a:pt x="120" y="2"/>
                  </a:lnTo>
                  <a:lnTo>
                    <a:pt x="128" y="1"/>
                  </a:lnTo>
                  <a:lnTo>
                    <a:pt x="137" y="0"/>
                  </a:lnTo>
                  <a:lnTo>
                    <a:pt x="146" y="0"/>
                  </a:lnTo>
                  <a:lnTo>
                    <a:pt x="155" y="1"/>
                  </a:lnTo>
                  <a:lnTo>
                    <a:pt x="160" y="2"/>
                  </a:lnTo>
                  <a:lnTo>
                    <a:pt x="163" y="3"/>
                  </a:lnTo>
                  <a:lnTo>
                    <a:pt x="167" y="5"/>
                  </a:lnTo>
                  <a:lnTo>
                    <a:pt x="172"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89" name="Freeform 153">
              <a:extLst>
                <a:ext uri="{FF2B5EF4-FFF2-40B4-BE49-F238E27FC236}">
                  <a16:creationId xmlns:a16="http://schemas.microsoft.com/office/drawing/2014/main" id="{3BD67B45-99E5-428F-831F-5839816F1EFF}"/>
                </a:ext>
              </a:extLst>
            </p:cNvPr>
            <p:cNvSpPr>
              <a:spLocks/>
            </p:cNvSpPr>
            <p:nvPr/>
          </p:nvSpPr>
          <p:spPr bwMode="auto">
            <a:xfrm>
              <a:off x="4313" y="3829"/>
              <a:ext cx="102" cy="19"/>
            </a:xfrm>
            <a:custGeom>
              <a:avLst/>
              <a:gdLst>
                <a:gd name="T0" fmla="*/ 20 w 206"/>
                <a:gd name="T1" fmla="*/ 10 h 38"/>
                <a:gd name="T2" fmla="*/ 25 w 206"/>
                <a:gd name="T3" fmla="*/ 14 h 38"/>
                <a:gd name="T4" fmla="*/ 28 w 206"/>
                <a:gd name="T5" fmla="*/ 18 h 38"/>
                <a:gd name="T6" fmla="*/ 34 w 206"/>
                <a:gd name="T7" fmla="*/ 21 h 38"/>
                <a:gd name="T8" fmla="*/ 50 w 206"/>
                <a:gd name="T9" fmla="*/ 26 h 38"/>
                <a:gd name="T10" fmla="*/ 79 w 206"/>
                <a:gd name="T11" fmla="*/ 26 h 38"/>
                <a:gd name="T12" fmla="*/ 107 w 206"/>
                <a:gd name="T13" fmla="*/ 25 h 38"/>
                <a:gd name="T14" fmla="*/ 135 w 206"/>
                <a:gd name="T15" fmla="*/ 21 h 38"/>
                <a:gd name="T16" fmla="*/ 161 w 206"/>
                <a:gd name="T17" fmla="*/ 17 h 38"/>
                <a:gd name="T18" fmla="*/ 169 w 206"/>
                <a:gd name="T19" fmla="*/ 17 h 38"/>
                <a:gd name="T20" fmla="*/ 175 w 206"/>
                <a:gd name="T21" fmla="*/ 15 h 38"/>
                <a:gd name="T22" fmla="*/ 183 w 206"/>
                <a:gd name="T23" fmla="*/ 11 h 38"/>
                <a:gd name="T24" fmla="*/ 188 w 206"/>
                <a:gd name="T25" fmla="*/ 8 h 38"/>
                <a:gd name="T26" fmla="*/ 194 w 206"/>
                <a:gd name="T27" fmla="*/ 7 h 38"/>
                <a:gd name="T28" fmla="*/ 198 w 206"/>
                <a:gd name="T29" fmla="*/ 6 h 38"/>
                <a:gd name="T30" fmla="*/ 203 w 206"/>
                <a:gd name="T31" fmla="*/ 4 h 38"/>
                <a:gd name="T32" fmla="*/ 206 w 206"/>
                <a:gd name="T33" fmla="*/ 1 h 38"/>
                <a:gd name="T34" fmla="*/ 199 w 206"/>
                <a:gd name="T35" fmla="*/ 10 h 38"/>
                <a:gd name="T36" fmla="*/ 191 w 206"/>
                <a:gd name="T37" fmla="*/ 18 h 38"/>
                <a:gd name="T38" fmla="*/ 183 w 206"/>
                <a:gd name="T39" fmla="*/ 24 h 38"/>
                <a:gd name="T40" fmla="*/ 173 w 206"/>
                <a:gd name="T41" fmla="*/ 28 h 38"/>
                <a:gd name="T42" fmla="*/ 151 w 206"/>
                <a:gd name="T43" fmla="*/ 32 h 38"/>
                <a:gd name="T44" fmla="*/ 130 w 206"/>
                <a:gd name="T45" fmla="*/ 35 h 38"/>
                <a:gd name="T46" fmla="*/ 114 w 206"/>
                <a:gd name="T47" fmla="*/ 38 h 38"/>
                <a:gd name="T48" fmla="*/ 89 w 206"/>
                <a:gd name="T49" fmla="*/ 37 h 38"/>
                <a:gd name="T50" fmla="*/ 63 w 206"/>
                <a:gd name="T51" fmla="*/ 36 h 38"/>
                <a:gd name="T52" fmla="*/ 37 w 206"/>
                <a:gd name="T53" fmla="*/ 34 h 38"/>
                <a:gd name="T54" fmla="*/ 19 w 206"/>
                <a:gd name="T55" fmla="*/ 30 h 38"/>
                <a:gd name="T56" fmla="*/ 13 w 206"/>
                <a:gd name="T57" fmla="*/ 25 h 38"/>
                <a:gd name="T58" fmla="*/ 7 w 206"/>
                <a:gd name="T59" fmla="*/ 17 h 38"/>
                <a:gd name="T60" fmla="*/ 3 w 206"/>
                <a:gd name="T61" fmla="*/ 9 h 38"/>
                <a:gd name="T62" fmla="*/ 0 w 206"/>
                <a:gd name="T63" fmla="*/ 6 h 38"/>
                <a:gd name="T64" fmla="*/ 5 w 206"/>
                <a:gd name="T65" fmla="*/ 2 h 38"/>
                <a:gd name="T66" fmla="*/ 11 w 206"/>
                <a:gd name="T67" fmla="*/ 0 h 38"/>
                <a:gd name="T68" fmla="*/ 16 w 206"/>
                <a:gd name="T69" fmla="*/ 1 h 38"/>
                <a:gd name="T70" fmla="*/ 18 w 206"/>
                <a:gd name="T71" fmla="*/ 5 h 38"/>
                <a:gd name="T72" fmla="*/ 19 w 206"/>
                <a:gd name="T7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38">
                  <a:moveTo>
                    <a:pt x="19" y="8"/>
                  </a:moveTo>
                  <a:lnTo>
                    <a:pt x="20" y="10"/>
                  </a:lnTo>
                  <a:lnTo>
                    <a:pt x="23" y="12"/>
                  </a:lnTo>
                  <a:lnTo>
                    <a:pt x="25" y="14"/>
                  </a:lnTo>
                  <a:lnTo>
                    <a:pt x="26" y="17"/>
                  </a:lnTo>
                  <a:lnTo>
                    <a:pt x="28" y="18"/>
                  </a:lnTo>
                  <a:lnTo>
                    <a:pt x="30" y="20"/>
                  </a:lnTo>
                  <a:lnTo>
                    <a:pt x="34" y="21"/>
                  </a:lnTo>
                  <a:lnTo>
                    <a:pt x="36" y="22"/>
                  </a:lnTo>
                  <a:lnTo>
                    <a:pt x="50" y="26"/>
                  </a:lnTo>
                  <a:lnTo>
                    <a:pt x="65" y="26"/>
                  </a:lnTo>
                  <a:lnTo>
                    <a:pt x="79" y="26"/>
                  </a:lnTo>
                  <a:lnTo>
                    <a:pt x="93" y="26"/>
                  </a:lnTo>
                  <a:lnTo>
                    <a:pt x="107" y="25"/>
                  </a:lnTo>
                  <a:lnTo>
                    <a:pt x="120" y="24"/>
                  </a:lnTo>
                  <a:lnTo>
                    <a:pt x="135" y="21"/>
                  </a:lnTo>
                  <a:lnTo>
                    <a:pt x="148" y="19"/>
                  </a:lnTo>
                  <a:lnTo>
                    <a:pt x="161" y="17"/>
                  </a:lnTo>
                  <a:lnTo>
                    <a:pt x="165" y="17"/>
                  </a:lnTo>
                  <a:lnTo>
                    <a:pt x="169" y="17"/>
                  </a:lnTo>
                  <a:lnTo>
                    <a:pt x="173" y="16"/>
                  </a:lnTo>
                  <a:lnTo>
                    <a:pt x="175" y="15"/>
                  </a:lnTo>
                  <a:lnTo>
                    <a:pt x="178" y="14"/>
                  </a:lnTo>
                  <a:lnTo>
                    <a:pt x="183" y="11"/>
                  </a:lnTo>
                  <a:lnTo>
                    <a:pt x="185" y="10"/>
                  </a:lnTo>
                  <a:lnTo>
                    <a:pt x="188" y="8"/>
                  </a:lnTo>
                  <a:lnTo>
                    <a:pt x="191" y="8"/>
                  </a:lnTo>
                  <a:lnTo>
                    <a:pt x="194" y="7"/>
                  </a:lnTo>
                  <a:lnTo>
                    <a:pt x="196" y="7"/>
                  </a:lnTo>
                  <a:lnTo>
                    <a:pt x="198" y="6"/>
                  </a:lnTo>
                  <a:lnTo>
                    <a:pt x="200" y="5"/>
                  </a:lnTo>
                  <a:lnTo>
                    <a:pt x="203" y="4"/>
                  </a:lnTo>
                  <a:lnTo>
                    <a:pt x="205" y="2"/>
                  </a:lnTo>
                  <a:lnTo>
                    <a:pt x="206" y="1"/>
                  </a:lnTo>
                  <a:lnTo>
                    <a:pt x="204" y="6"/>
                  </a:lnTo>
                  <a:lnTo>
                    <a:pt x="199" y="10"/>
                  </a:lnTo>
                  <a:lnTo>
                    <a:pt x="196" y="15"/>
                  </a:lnTo>
                  <a:lnTo>
                    <a:pt x="191" y="18"/>
                  </a:lnTo>
                  <a:lnTo>
                    <a:pt x="187" y="21"/>
                  </a:lnTo>
                  <a:lnTo>
                    <a:pt x="183" y="24"/>
                  </a:lnTo>
                  <a:lnTo>
                    <a:pt x="177" y="26"/>
                  </a:lnTo>
                  <a:lnTo>
                    <a:pt x="173" y="28"/>
                  </a:lnTo>
                  <a:lnTo>
                    <a:pt x="161" y="30"/>
                  </a:lnTo>
                  <a:lnTo>
                    <a:pt x="151" y="32"/>
                  </a:lnTo>
                  <a:lnTo>
                    <a:pt x="140" y="34"/>
                  </a:lnTo>
                  <a:lnTo>
                    <a:pt x="130" y="35"/>
                  </a:lnTo>
                  <a:lnTo>
                    <a:pt x="125" y="37"/>
                  </a:lnTo>
                  <a:lnTo>
                    <a:pt x="114" y="38"/>
                  </a:lnTo>
                  <a:lnTo>
                    <a:pt x="101" y="38"/>
                  </a:lnTo>
                  <a:lnTo>
                    <a:pt x="89" y="37"/>
                  </a:lnTo>
                  <a:lnTo>
                    <a:pt x="76" y="37"/>
                  </a:lnTo>
                  <a:lnTo>
                    <a:pt x="63" y="36"/>
                  </a:lnTo>
                  <a:lnTo>
                    <a:pt x="49" y="35"/>
                  </a:lnTo>
                  <a:lnTo>
                    <a:pt x="37" y="34"/>
                  </a:lnTo>
                  <a:lnTo>
                    <a:pt x="24" y="31"/>
                  </a:lnTo>
                  <a:lnTo>
                    <a:pt x="19" y="30"/>
                  </a:lnTo>
                  <a:lnTo>
                    <a:pt x="16" y="28"/>
                  </a:lnTo>
                  <a:lnTo>
                    <a:pt x="13" y="25"/>
                  </a:lnTo>
                  <a:lnTo>
                    <a:pt x="9" y="21"/>
                  </a:lnTo>
                  <a:lnTo>
                    <a:pt x="7" y="17"/>
                  </a:lnTo>
                  <a:lnTo>
                    <a:pt x="5" y="14"/>
                  </a:lnTo>
                  <a:lnTo>
                    <a:pt x="3" y="9"/>
                  </a:lnTo>
                  <a:lnTo>
                    <a:pt x="1" y="6"/>
                  </a:lnTo>
                  <a:lnTo>
                    <a:pt x="0" y="6"/>
                  </a:lnTo>
                  <a:lnTo>
                    <a:pt x="3" y="5"/>
                  </a:lnTo>
                  <a:lnTo>
                    <a:pt x="5" y="2"/>
                  </a:lnTo>
                  <a:lnTo>
                    <a:pt x="8" y="1"/>
                  </a:lnTo>
                  <a:lnTo>
                    <a:pt x="11" y="0"/>
                  </a:lnTo>
                  <a:lnTo>
                    <a:pt x="14" y="0"/>
                  </a:lnTo>
                  <a:lnTo>
                    <a:pt x="16" y="1"/>
                  </a:lnTo>
                  <a:lnTo>
                    <a:pt x="17" y="2"/>
                  </a:lnTo>
                  <a:lnTo>
                    <a:pt x="18" y="5"/>
                  </a:lnTo>
                  <a:lnTo>
                    <a:pt x="18" y="6"/>
                  </a:lnTo>
                  <a:lnTo>
                    <a:pt x="19" y="8"/>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0" name="Freeform 154">
              <a:extLst>
                <a:ext uri="{FF2B5EF4-FFF2-40B4-BE49-F238E27FC236}">
                  <a16:creationId xmlns:a16="http://schemas.microsoft.com/office/drawing/2014/main" id="{2D31EC3F-BCA7-4383-B1CE-FFC3C92F29F1}"/>
                </a:ext>
              </a:extLst>
            </p:cNvPr>
            <p:cNvSpPr>
              <a:spLocks/>
            </p:cNvSpPr>
            <p:nvPr/>
          </p:nvSpPr>
          <p:spPr bwMode="auto">
            <a:xfrm>
              <a:off x="4212" y="3879"/>
              <a:ext cx="112" cy="18"/>
            </a:xfrm>
            <a:custGeom>
              <a:avLst/>
              <a:gdLst>
                <a:gd name="T0" fmla="*/ 220 w 225"/>
                <a:gd name="T1" fmla="*/ 3 h 36"/>
                <a:gd name="T2" fmla="*/ 215 w 225"/>
                <a:gd name="T3" fmla="*/ 9 h 36"/>
                <a:gd name="T4" fmla="*/ 208 w 225"/>
                <a:gd name="T5" fmla="*/ 12 h 36"/>
                <a:gd name="T6" fmla="*/ 179 w 225"/>
                <a:gd name="T7" fmla="*/ 21 h 36"/>
                <a:gd name="T8" fmla="*/ 178 w 225"/>
                <a:gd name="T9" fmla="*/ 16 h 36"/>
                <a:gd name="T10" fmla="*/ 172 w 225"/>
                <a:gd name="T11" fmla="*/ 13 h 36"/>
                <a:gd name="T12" fmla="*/ 169 w 225"/>
                <a:gd name="T13" fmla="*/ 16 h 36"/>
                <a:gd name="T14" fmla="*/ 169 w 225"/>
                <a:gd name="T15" fmla="*/ 21 h 36"/>
                <a:gd name="T16" fmla="*/ 170 w 225"/>
                <a:gd name="T17" fmla="*/ 26 h 36"/>
                <a:gd name="T18" fmla="*/ 161 w 225"/>
                <a:gd name="T19" fmla="*/ 28 h 36"/>
                <a:gd name="T20" fmla="*/ 152 w 225"/>
                <a:gd name="T21" fmla="*/ 30 h 36"/>
                <a:gd name="T22" fmla="*/ 147 w 225"/>
                <a:gd name="T23" fmla="*/ 29 h 36"/>
                <a:gd name="T24" fmla="*/ 148 w 225"/>
                <a:gd name="T25" fmla="*/ 25 h 36"/>
                <a:gd name="T26" fmla="*/ 148 w 225"/>
                <a:gd name="T27" fmla="*/ 20 h 36"/>
                <a:gd name="T28" fmla="*/ 146 w 225"/>
                <a:gd name="T29" fmla="*/ 17 h 36"/>
                <a:gd name="T30" fmla="*/ 143 w 225"/>
                <a:gd name="T31" fmla="*/ 15 h 36"/>
                <a:gd name="T32" fmla="*/ 140 w 225"/>
                <a:gd name="T33" fmla="*/ 15 h 36"/>
                <a:gd name="T34" fmla="*/ 137 w 225"/>
                <a:gd name="T35" fmla="*/ 21 h 36"/>
                <a:gd name="T36" fmla="*/ 138 w 225"/>
                <a:gd name="T37" fmla="*/ 27 h 36"/>
                <a:gd name="T38" fmla="*/ 136 w 225"/>
                <a:gd name="T39" fmla="*/ 32 h 36"/>
                <a:gd name="T40" fmla="*/ 126 w 225"/>
                <a:gd name="T41" fmla="*/ 33 h 36"/>
                <a:gd name="T42" fmla="*/ 116 w 225"/>
                <a:gd name="T43" fmla="*/ 36 h 36"/>
                <a:gd name="T44" fmla="*/ 112 w 225"/>
                <a:gd name="T45" fmla="*/ 30 h 36"/>
                <a:gd name="T46" fmla="*/ 113 w 225"/>
                <a:gd name="T47" fmla="*/ 23 h 36"/>
                <a:gd name="T48" fmla="*/ 108 w 225"/>
                <a:gd name="T49" fmla="*/ 20 h 36"/>
                <a:gd name="T50" fmla="*/ 103 w 225"/>
                <a:gd name="T51" fmla="*/ 21 h 36"/>
                <a:gd name="T52" fmla="*/ 102 w 225"/>
                <a:gd name="T53" fmla="*/ 25 h 36"/>
                <a:gd name="T54" fmla="*/ 103 w 225"/>
                <a:gd name="T55" fmla="*/ 28 h 36"/>
                <a:gd name="T56" fmla="*/ 105 w 225"/>
                <a:gd name="T57" fmla="*/ 31 h 36"/>
                <a:gd name="T58" fmla="*/ 105 w 225"/>
                <a:gd name="T59" fmla="*/ 35 h 36"/>
                <a:gd name="T60" fmla="*/ 91 w 225"/>
                <a:gd name="T61" fmla="*/ 35 h 36"/>
                <a:gd name="T62" fmla="*/ 70 w 225"/>
                <a:gd name="T63" fmla="*/ 35 h 36"/>
                <a:gd name="T64" fmla="*/ 49 w 225"/>
                <a:gd name="T65" fmla="*/ 32 h 36"/>
                <a:gd name="T66" fmla="*/ 50 w 225"/>
                <a:gd name="T67" fmla="*/ 28 h 36"/>
                <a:gd name="T68" fmla="*/ 50 w 225"/>
                <a:gd name="T69" fmla="*/ 23 h 36"/>
                <a:gd name="T70" fmla="*/ 46 w 225"/>
                <a:gd name="T71" fmla="*/ 22 h 36"/>
                <a:gd name="T72" fmla="*/ 43 w 225"/>
                <a:gd name="T73" fmla="*/ 21 h 36"/>
                <a:gd name="T74" fmla="*/ 41 w 225"/>
                <a:gd name="T75" fmla="*/ 22 h 36"/>
                <a:gd name="T76" fmla="*/ 39 w 225"/>
                <a:gd name="T77" fmla="*/ 27 h 36"/>
                <a:gd name="T78" fmla="*/ 42 w 225"/>
                <a:gd name="T79" fmla="*/ 29 h 36"/>
                <a:gd name="T80" fmla="*/ 43 w 225"/>
                <a:gd name="T81" fmla="*/ 32 h 36"/>
                <a:gd name="T82" fmla="*/ 27 w 225"/>
                <a:gd name="T83" fmla="*/ 28 h 36"/>
                <a:gd name="T84" fmla="*/ 11 w 225"/>
                <a:gd name="T85" fmla="*/ 23 h 36"/>
                <a:gd name="T86" fmla="*/ 9 w 225"/>
                <a:gd name="T87" fmla="*/ 20 h 36"/>
                <a:gd name="T88" fmla="*/ 41 w 225"/>
                <a:gd name="T89" fmla="*/ 20 h 36"/>
                <a:gd name="T90" fmla="*/ 72 w 225"/>
                <a:gd name="T91" fmla="*/ 17 h 36"/>
                <a:gd name="T92" fmla="*/ 100 w 225"/>
                <a:gd name="T93" fmla="*/ 17 h 36"/>
                <a:gd name="T94" fmla="*/ 125 w 225"/>
                <a:gd name="T95" fmla="*/ 15 h 36"/>
                <a:gd name="T96" fmla="*/ 149 w 225"/>
                <a:gd name="T97" fmla="*/ 12 h 36"/>
                <a:gd name="T98" fmla="*/ 177 w 225"/>
                <a:gd name="T99" fmla="*/ 9 h 36"/>
                <a:gd name="T100" fmla="*/ 205 w 225"/>
                <a:gd name="T10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36">
                  <a:moveTo>
                    <a:pt x="225" y="0"/>
                  </a:moveTo>
                  <a:lnTo>
                    <a:pt x="222" y="2"/>
                  </a:lnTo>
                  <a:lnTo>
                    <a:pt x="220" y="3"/>
                  </a:lnTo>
                  <a:lnTo>
                    <a:pt x="219" y="6"/>
                  </a:lnTo>
                  <a:lnTo>
                    <a:pt x="217" y="8"/>
                  </a:lnTo>
                  <a:lnTo>
                    <a:pt x="215" y="9"/>
                  </a:lnTo>
                  <a:lnTo>
                    <a:pt x="212" y="10"/>
                  </a:lnTo>
                  <a:lnTo>
                    <a:pt x="210" y="11"/>
                  </a:lnTo>
                  <a:lnTo>
                    <a:pt x="208" y="12"/>
                  </a:lnTo>
                  <a:lnTo>
                    <a:pt x="180" y="23"/>
                  </a:lnTo>
                  <a:lnTo>
                    <a:pt x="179" y="22"/>
                  </a:lnTo>
                  <a:lnTo>
                    <a:pt x="179" y="21"/>
                  </a:lnTo>
                  <a:lnTo>
                    <a:pt x="178" y="20"/>
                  </a:lnTo>
                  <a:lnTo>
                    <a:pt x="178" y="18"/>
                  </a:lnTo>
                  <a:lnTo>
                    <a:pt x="178" y="16"/>
                  </a:lnTo>
                  <a:lnTo>
                    <a:pt x="176" y="15"/>
                  </a:lnTo>
                  <a:lnTo>
                    <a:pt x="175" y="13"/>
                  </a:lnTo>
                  <a:lnTo>
                    <a:pt x="172" y="13"/>
                  </a:lnTo>
                  <a:lnTo>
                    <a:pt x="169" y="13"/>
                  </a:lnTo>
                  <a:lnTo>
                    <a:pt x="169" y="15"/>
                  </a:lnTo>
                  <a:lnTo>
                    <a:pt x="169" y="16"/>
                  </a:lnTo>
                  <a:lnTo>
                    <a:pt x="169" y="18"/>
                  </a:lnTo>
                  <a:lnTo>
                    <a:pt x="169" y="20"/>
                  </a:lnTo>
                  <a:lnTo>
                    <a:pt x="169" y="21"/>
                  </a:lnTo>
                  <a:lnTo>
                    <a:pt x="169" y="22"/>
                  </a:lnTo>
                  <a:lnTo>
                    <a:pt x="170" y="25"/>
                  </a:lnTo>
                  <a:lnTo>
                    <a:pt x="170" y="26"/>
                  </a:lnTo>
                  <a:lnTo>
                    <a:pt x="168" y="26"/>
                  </a:lnTo>
                  <a:lnTo>
                    <a:pt x="165" y="27"/>
                  </a:lnTo>
                  <a:lnTo>
                    <a:pt x="161" y="28"/>
                  </a:lnTo>
                  <a:lnTo>
                    <a:pt x="159" y="29"/>
                  </a:lnTo>
                  <a:lnTo>
                    <a:pt x="156" y="29"/>
                  </a:lnTo>
                  <a:lnTo>
                    <a:pt x="152" y="30"/>
                  </a:lnTo>
                  <a:lnTo>
                    <a:pt x="150" y="30"/>
                  </a:lnTo>
                  <a:lnTo>
                    <a:pt x="147" y="31"/>
                  </a:lnTo>
                  <a:lnTo>
                    <a:pt x="147" y="29"/>
                  </a:lnTo>
                  <a:lnTo>
                    <a:pt x="148" y="28"/>
                  </a:lnTo>
                  <a:lnTo>
                    <a:pt x="148" y="26"/>
                  </a:lnTo>
                  <a:lnTo>
                    <a:pt x="148" y="25"/>
                  </a:lnTo>
                  <a:lnTo>
                    <a:pt x="148" y="22"/>
                  </a:lnTo>
                  <a:lnTo>
                    <a:pt x="148" y="21"/>
                  </a:lnTo>
                  <a:lnTo>
                    <a:pt x="148" y="20"/>
                  </a:lnTo>
                  <a:lnTo>
                    <a:pt x="148" y="18"/>
                  </a:lnTo>
                  <a:lnTo>
                    <a:pt x="147" y="17"/>
                  </a:lnTo>
                  <a:lnTo>
                    <a:pt x="146" y="17"/>
                  </a:lnTo>
                  <a:lnTo>
                    <a:pt x="145" y="16"/>
                  </a:lnTo>
                  <a:lnTo>
                    <a:pt x="145" y="16"/>
                  </a:lnTo>
                  <a:lnTo>
                    <a:pt x="143" y="15"/>
                  </a:lnTo>
                  <a:lnTo>
                    <a:pt x="141" y="15"/>
                  </a:lnTo>
                  <a:lnTo>
                    <a:pt x="141" y="15"/>
                  </a:lnTo>
                  <a:lnTo>
                    <a:pt x="140" y="15"/>
                  </a:lnTo>
                  <a:lnTo>
                    <a:pt x="138" y="17"/>
                  </a:lnTo>
                  <a:lnTo>
                    <a:pt x="137" y="18"/>
                  </a:lnTo>
                  <a:lnTo>
                    <a:pt x="137" y="21"/>
                  </a:lnTo>
                  <a:lnTo>
                    <a:pt x="137" y="23"/>
                  </a:lnTo>
                  <a:lnTo>
                    <a:pt x="138" y="26"/>
                  </a:lnTo>
                  <a:lnTo>
                    <a:pt x="138" y="27"/>
                  </a:lnTo>
                  <a:lnTo>
                    <a:pt x="139" y="29"/>
                  </a:lnTo>
                  <a:lnTo>
                    <a:pt x="140" y="32"/>
                  </a:lnTo>
                  <a:lnTo>
                    <a:pt x="136" y="32"/>
                  </a:lnTo>
                  <a:lnTo>
                    <a:pt x="132" y="32"/>
                  </a:lnTo>
                  <a:lnTo>
                    <a:pt x="129" y="33"/>
                  </a:lnTo>
                  <a:lnTo>
                    <a:pt x="126" y="33"/>
                  </a:lnTo>
                  <a:lnTo>
                    <a:pt x="122" y="35"/>
                  </a:lnTo>
                  <a:lnTo>
                    <a:pt x="119" y="35"/>
                  </a:lnTo>
                  <a:lnTo>
                    <a:pt x="116" y="36"/>
                  </a:lnTo>
                  <a:lnTo>
                    <a:pt x="112" y="35"/>
                  </a:lnTo>
                  <a:lnTo>
                    <a:pt x="111" y="32"/>
                  </a:lnTo>
                  <a:lnTo>
                    <a:pt x="112" y="30"/>
                  </a:lnTo>
                  <a:lnTo>
                    <a:pt x="112" y="28"/>
                  </a:lnTo>
                  <a:lnTo>
                    <a:pt x="112" y="26"/>
                  </a:lnTo>
                  <a:lnTo>
                    <a:pt x="113" y="23"/>
                  </a:lnTo>
                  <a:lnTo>
                    <a:pt x="112" y="21"/>
                  </a:lnTo>
                  <a:lnTo>
                    <a:pt x="111" y="20"/>
                  </a:lnTo>
                  <a:lnTo>
                    <a:pt x="108" y="20"/>
                  </a:lnTo>
                  <a:lnTo>
                    <a:pt x="106" y="20"/>
                  </a:lnTo>
                  <a:lnTo>
                    <a:pt x="105" y="20"/>
                  </a:lnTo>
                  <a:lnTo>
                    <a:pt x="103" y="21"/>
                  </a:lnTo>
                  <a:lnTo>
                    <a:pt x="102" y="22"/>
                  </a:lnTo>
                  <a:lnTo>
                    <a:pt x="102" y="23"/>
                  </a:lnTo>
                  <a:lnTo>
                    <a:pt x="102" y="25"/>
                  </a:lnTo>
                  <a:lnTo>
                    <a:pt x="102" y="26"/>
                  </a:lnTo>
                  <a:lnTo>
                    <a:pt x="102" y="28"/>
                  </a:lnTo>
                  <a:lnTo>
                    <a:pt x="103" y="28"/>
                  </a:lnTo>
                  <a:lnTo>
                    <a:pt x="103" y="29"/>
                  </a:lnTo>
                  <a:lnTo>
                    <a:pt x="105" y="30"/>
                  </a:lnTo>
                  <a:lnTo>
                    <a:pt x="105" y="31"/>
                  </a:lnTo>
                  <a:lnTo>
                    <a:pt x="105" y="32"/>
                  </a:lnTo>
                  <a:lnTo>
                    <a:pt x="105" y="33"/>
                  </a:lnTo>
                  <a:lnTo>
                    <a:pt x="105" y="35"/>
                  </a:lnTo>
                  <a:lnTo>
                    <a:pt x="105" y="36"/>
                  </a:lnTo>
                  <a:lnTo>
                    <a:pt x="98" y="35"/>
                  </a:lnTo>
                  <a:lnTo>
                    <a:pt x="91" y="35"/>
                  </a:lnTo>
                  <a:lnTo>
                    <a:pt x="83" y="35"/>
                  </a:lnTo>
                  <a:lnTo>
                    <a:pt x="77" y="35"/>
                  </a:lnTo>
                  <a:lnTo>
                    <a:pt x="70" y="35"/>
                  </a:lnTo>
                  <a:lnTo>
                    <a:pt x="63" y="35"/>
                  </a:lnTo>
                  <a:lnTo>
                    <a:pt x="57" y="33"/>
                  </a:lnTo>
                  <a:lnTo>
                    <a:pt x="49" y="32"/>
                  </a:lnTo>
                  <a:lnTo>
                    <a:pt x="50" y="31"/>
                  </a:lnTo>
                  <a:lnTo>
                    <a:pt x="50" y="29"/>
                  </a:lnTo>
                  <a:lnTo>
                    <a:pt x="50" y="28"/>
                  </a:lnTo>
                  <a:lnTo>
                    <a:pt x="51" y="26"/>
                  </a:lnTo>
                  <a:lnTo>
                    <a:pt x="51" y="25"/>
                  </a:lnTo>
                  <a:lnTo>
                    <a:pt x="50" y="23"/>
                  </a:lnTo>
                  <a:lnTo>
                    <a:pt x="49" y="22"/>
                  </a:lnTo>
                  <a:lnTo>
                    <a:pt x="47" y="22"/>
                  </a:lnTo>
                  <a:lnTo>
                    <a:pt x="46" y="22"/>
                  </a:lnTo>
                  <a:lnTo>
                    <a:pt x="45" y="21"/>
                  </a:lnTo>
                  <a:lnTo>
                    <a:pt x="45" y="21"/>
                  </a:lnTo>
                  <a:lnTo>
                    <a:pt x="43" y="21"/>
                  </a:lnTo>
                  <a:lnTo>
                    <a:pt x="42" y="21"/>
                  </a:lnTo>
                  <a:lnTo>
                    <a:pt x="41" y="22"/>
                  </a:lnTo>
                  <a:lnTo>
                    <a:pt x="41" y="22"/>
                  </a:lnTo>
                  <a:lnTo>
                    <a:pt x="39" y="23"/>
                  </a:lnTo>
                  <a:lnTo>
                    <a:pt x="39" y="26"/>
                  </a:lnTo>
                  <a:lnTo>
                    <a:pt x="39" y="27"/>
                  </a:lnTo>
                  <a:lnTo>
                    <a:pt x="40" y="28"/>
                  </a:lnTo>
                  <a:lnTo>
                    <a:pt x="41" y="28"/>
                  </a:lnTo>
                  <a:lnTo>
                    <a:pt x="42" y="29"/>
                  </a:lnTo>
                  <a:lnTo>
                    <a:pt x="42" y="30"/>
                  </a:lnTo>
                  <a:lnTo>
                    <a:pt x="43" y="31"/>
                  </a:lnTo>
                  <a:lnTo>
                    <a:pt x="43" y="32"/>
                  </a:lnTo>
                  <a:lnTo>
                    <a:pt x="38" y="31"/>
                  </a:lnTo>
                  <a:lnTo>
                    <a:pt x="32" y="30"/>
                  </a:lnTo>
                  <a:lnTo>
                    <a:pt x="27" y="28"/>
                  </a:lnTo>
                  <a:lnTo>
                    <a:pt x="21" y="27"/>
                  </a:lnTo>
                  <a:lnTo>
                    <a:pt x="16" y="26"/>
                  </a:lnTo>
                  <a:lnTo>
                    <a:pt x="11" y="23"/>
                  </a:lnTo>
                  <a:lnTo>
                    <a:pt x="6" y="22"/>
                  </a:lnTo>
                  <a:lnTo>
                    <a:pt x="0" y="21"/>
                  </a:lnTo>
                  <a:lnTo>
                    <a:pt x="9" y="20"/>
                  </a:lnTo>
                  <a:lnTo>
                    <a:pt x="19" y="20"/>
                  </a:lnTo>
                  <a:lnTo>
                    <a:pt x="30" y="20"/>
                  </a:lnTo>
                  <a:lnTo>
                    <a:pt x="41" y="20"/>
                  </a:lnTo>
                  <a:lnTo>
                    <a:pt x="52" y="19"/>
                  </a:lnTo>
                  <a:lnTo>
                    <a:pt x="62" y="18"/>
                  </a:lnTo>
                  <a:lnTo>
                    <a:pt x="72" y="17"/>
                  </a:lnTo>
                  <a:lnTo>
                    <a:pt x="82" y="16"/>
                  </a:lnTo>
                  <a:lnTo>
                    <a:pt x="91" y="17"/>
                  </a:lnTo>
                  <a:lnTo>
                    <a:pt x="100" y="17"/>
                  </a:lnTo>
                  <a:lnTo>
                    <a:pt x="108" y="17"/>
                  </a:lnTo>
                  <a:lnTo>
                    <a:pt x="116" y="16"/>
                  </a:lnTo>
                  <a:lnTo>
                    <a:pt x="125" y="15"/>
                  </a:lnTo>
                  <a:lnTo>
                    <a:pt x="132" y="15"/>
                  </a:lnTo>
                  <a:lnTo>
                    <a:pt x="140" y="13"/>
                  </a:lnTo>
                  <a:lnTo>
                    <a:pt x="149" y="12"/>
                  </a:lnTo>
                  <a:lnTo>
                    <a:pt x="158" y="11"/>
                  </a:lnTo>
                  <a:lnTo>
                    <a:pt x="168" y="10"/>
                  </a:lnTo>
                  <a:lnTo>
                    <a:pt x="177" y="9"/>
                  </a:lnTo>
                  <a:lnTo>
                    <a:pt x="186" y="6"/>
                  </a:lnTo>
                  <a:lnTo>
                    <a:pt x="196" y="5"/>
                  </a:lnTo>
                  <a:lnTo>
                    <a:pt x="205" y="2"/>
                  </a:lnTo>
                  <a:lnTo>
                    <a:pt x="215" y="1"/>
                  </a:lnTo>
                  <a:lnTo>
                    <a:pt x="2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1" name="Freeform 155">
              <a:extLst>
                <a:ext uri="{FF2B5EF4-FFF2-40B4-BE49-F238E27FC236}">
                  <a16:creationId xmlns:a16="http://schemas.microsoft.com/office/drawing/2014/main" id="{B2812EEB-E451-4EED-BF49-BEE3C0A0A413}"/>
                </a:ext>
              </a:extLst>
            </p:cNvPr>
            <p:cNvSpPr>
              <a:spLocks/>
            </p:cNvSpPr>
            <p:nvPr/>
          </p:nvSpPr>
          <p:spPr bwMode="auto">
            <a:xfrm>
              <a:off x="4244" y="3890"/>
              <a:ext cx="6" cy="5"/>
            </a:xfrm>
            <a:custGeom>
              <a:avLst/>
              <a:gdLst>
                <a:gd name="T0" fmla="*/ 10 w 11"/>
                <a:gd name="T1" fmla="*/ 4 h 11"/>
                <a:gd name="T2" fmla="*/ 10 w 11"/>
                <a:gd name="T3" fmla="*/ 5 h 11"/>
                <a:gd name="T4" fmla="*/ 10 w 11"/>
                <a:gd name="T5" fmla="*/ 6 h 11"/>
                <a:gd name="T6" fmla="*/ 10 w 11"/>
                <a:gd name="T7" fmla="*/ 6 h 11"/>
                <a:gd name="T8" fmla="*/ 10 w 11"/>
                <a:gd name="T9" fmla="*/ 7 h 11"/>
                <a:gd name="T10" fmla="*/ 10 w 11"/>
                <a:gd name="T11" fmla="*/ 8 h 11"/>
                <a:gd name="T12" fmla="*/ 10 w 11"/>
                <a:gd name="T13" fmla="*/ 9 h 11"/>
                <a:gd name="T14" fmla="*/ 10 w 11"/>
                <a:gd name="T15" fmla="*/ 10 h 11"/>
                <a:gd name="T16" fmla="*/ 11 w 11"/>
                <a:gd name="T17" fmla="*/ 11 h 11"/>
                <a:gd name="T18" fmla="*/ 10 w 11"/>
                <a:gd name="T19" fmla="*/ 11 h 11"/>
                <a:gd name="T20" fmla="*/ 7 w 11"/>
                <a:gd name="T21" fmla="*/ 11 h 11"/>
                <a:gd name="T22" fmla="*/ 7 w 11"/>
                <a:gd name="T23" fmla="*/ 11 h 11"/>
                <a:gd name="T24" fmla="*/ 6 w 11"/>
                <a:gd name="T25" fmla="*/ 11 h 11"/>
                <a:gd name="T26" fmla="*/ 5 w 11"/>
                <a:gd name="T27" fmla="*/ 11 h 11"/>
                <a:gd name="T28" fmla="*/ 4 w 11"/>
                <a:gd name="T29" fmla="*/ 11 h 11"/>
                <a:gd name="T30" fmla="*/ 3 w 11"/>
                <a:gd name="T31" fmla="*/ 11 h 11"/>
                <a:gd name="T32" fmla="*/ 2 w 11"/>
                <a:gd name="T33" fmla="*/ 11 h 11"/>
                <a:gd name="T34" fmla="*/ 2 w 11"/>
                <a:gd name="T35" fmla="*/ 10 h 11"/>
                <a:gd name="T36" fmla="*/ 2 w 11"/>
                <a:gd name="T37" fmla="*/ 9 h 11"/>
                <a:gd name="T38" fmla="*/ 1 w 11"/>
                <a:gd name="T39" fmla="*/ 8 h 11"/>
                <a:gd name="T40" fmla="*/ 1 w 11"/>
                <a:gd name="T41" fmla="*/ 7 h 11"/>
                <a:gd name="T42" fmla="*/ 1 w 11"/>
                <a:gd name="T43" fmla="*/ 6 h 11"/>
                <a:gd name="T44" fmla="*/ 1 w 11"/>
                <a:gd name="T45" fmla="*/ 5 h 11"/>
                <a:gd name="T46" fmla="*/ 0 w 11"/>
                <a:gd name="T47" fmla="*/ 4 h 11"/>
                <a:gd name="T48" fmla="*/ 1 w 11"/>
                <a:gd name="T49" fmla="*/ 2 h 11"/>
                <a:gd name="T50" fmla="*/ 2 w 11"/>
                <a:gd name="T51" fmla="*/ 2 h 11"/>
                <a:gd name="T52" fmla="*/ 3 w 11"/>
                <a:gd name="T53" fmla="*/ 1 h 11"/>
                <a:gd name="T54" fmla="*/ 4 w 11"/>
                <a:gd name="T55" fmla="*/ 0 h 11"/>
                <a:gd name="T56" fmla="*/ 5 w 11"/>
                <a:gd name="T57" fmla="*/ 0 h 11"/>
                <a:gd name="T58" fmla="*/ 6 w 11"/>
                <a:gd name="T59" fmla="*/ 0 h 11"/>
                <a:gd name="T60" fmla="*/ 7 w 11"/>
                <a:gd name="T61" fmla="*/ 0 h 11"/>
                <a:gd name="T62" fmla="*/ 9 w 11"/>
                <a:gd name="T63" fmla="*/ 1 h 11"/>
                <a:gd name="T64" fmla="*/ 10 w 11"/>
                <a:gd name="T6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10" y="4"/>
                  </a:moveTo>
                  <a:lnTo>
                    <a:pt x="10" y="5"/>
                  </a:lnTo>
                  <a:lnTo>
                    <a:pt x="10" y="6"/>
                  </a:lnTo>
                  <a:lnTo>
                    <a:pt x="10" y="6"/>
                  </a:lnTo>
                  <a:lnTo>
                    <a:pt x="10" y="7"/>
                  </a:lnTo>
                  <a:lnTo>
                    <a:pt x="10" y="8"/>
                  </a:lnTo>
                  <a:lnTo>
                    <a:pt x="10" y="9"/>
                  </a:lnTo>
                  <a:lnTo>
                    <a:pt x="10" y="10"/>
                  </a:lnTo>
                  <a:lnTo>
                    <a:pt x="11" y="11"/>
                  </a:lnTo>
                  <a:lnTo>
                    <a:pt x="10" y="11"/>
                  </a:lnTo>
                  <a:lnTo>
                    <a:pt x="7" y="11"/>
                  </a:lnTo>
                  <a:lnTo>
                    <a:pt x="7" y="11"/>
                  </a:lnTo>
                  <a:lnTo>
                    <a:pt x="6" y="11"/>
                  </a:lnTo>
                  <a:lnTo>
                    <a:pt x="5" y="11"/>
                  </a:lnTo>
                  <a:lnTo>
                    <a:pt x="4" y="11"/>
                  </a:lnTo>
                  <a:lnTo>
                    <a:pt x="3" y="11"/>
                  </a:lnTo>
                  <a:lnTo>
                    <a:pt x="2" y="11"/>
                  </a:lnTo>
                  <a:lnTo>
                    <a:pt x="2" y="10"/>
                  </a:lnTo>
                  <a:lnTo>
                    <a:pt x="2" y="9"/>
                  </a:lnTo>
                  <a:lnTo>
                    <a:pt x="1" y="8"/>
                  </a:lnTo>
                  <a:lnTo>
                    <a:pt x="1" y="7"/>
                  </a:lnTo>
                  <a:lnTo>
                    <a:pt x="1" y="6"/>
                  </a:lnTo>
                  <a:lnTo>
                    <a:pt x="1" y="5"/>
                  </a:lnTo>
                  <a:lnTo>
                    <a:pt x="0" y="4"/>
                  </a:lnTo>
                  <a:lnTo>
                    <a:pt x="1" y="2"/>
                  </a:lnTo>
                  <a:lnTo>
                    <a:pt x="2" y="2"/>
                  </a:lnTo>
                  <a:lnTo>
                    <a:pt x="3" y="1"/>
                  </a:lnTo>
                  <a:lnTo>
                    <a:pt x="4" y="0"/>
                  </a:lnTo>
                  <a:lnTo>
                    <a:pt x="5" y="0"/>
                  </a:lnTo>
                  <a:lnTo>
                    <a:pt x="6" y="0"/>
                  </a:lnTo>
                  <a:lnTo>
                    <a:pt x="7" y="0"/>
                  </a:lnTo>
                  <a:lnTo>
                    <a:pt x="9" y="1"/>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2" name="Freeform 156">
              <a:extLst>
                <a:ext uri="{FF2B5EF4-FFF2-40B4-BE49-F238E27FC236}">
                  <a16:creationId xmlns:a16="http://schemas.microsoft.com/office/drawing/2014/main" id="{8D6F31B0-89AA-455A-960B-F1F1315BDCFC}"/>
                </a:ext>
              </a:extLst>
            </p:cNvPr>
            <p:cNvSpPr>
              <a:spLocks/>
            </p:cNvSpPr>
            <p:nvPr/>
          </p:nvSpPr>
          <p:spPr bwMode="auto">
            <a:xfrm>
              <a:off x="4224" y="3896"/>
              <a:ext cx="85" cy="19"/>
            </a:xfrm>
            <a:custGeom>
              <a:avLst/>
              <a:gdLst>
                <a:gd name="T0" fmla="*/ 167 w 169"/>
                <a:gd name="T1" fmla="*/ 6 h 39"/>
                <a:gd name="T2" fmla="*/ 167 w 169"/>
                <a:gd name="T3" fmla="*/ 8 h 39"/>
                <a:gd name="T4" fmla="*/ 169 w 169"/>
                <a:gd name="T5" fmla="*/ 10 h 39"/>
                <a:gd name="T6" fmla="*/ 167 w 169"/>
                <a:gd name="T7" fmla="*/ 12 h 39"/>
                <a:gd name="T8" fmla="*/ 167 w 169"/>
                <a:gd name="T9" fmla="*/ 14 h 39"/>
                <a:gd name="T10" fmla="*/ 167 w 169"/>
                <a:gd name="T11" fmla="*/ 15 h 39"/>
                <a:gd name="T12" fmla="*/ 166 w 169"/>
                <a:gd name="T13" fmla="*/ 16 h 39"/>
                <a:gd name="T14" fmla="*/ 165 w 169"/>
                <a:gd name="T15" fmla="*/ 18 h 39"/>
                <a:gd name="T16" fmla="*/ 165 w 169"/>
                <a:gd name="T17" fmla="*/ 19 h 39"/>
                <a:gd name="T18" fmla="*/ 161 w 169"/>
                <a:gd name="T19" fmla="*/ 23 h 39"/>
                <a:gd name="T20" fmla="*/ 156 w 169"/>
                <a:gd name="T21" fmla="*/ 25 h 39"/>
                <a:gd name="T22" fmla="*/ 153 w 169"/>
                <a:gd name="T23" fmla="*/ 26 h 39"/>
                <a:gd name="T24" fmla="*/ 149 w 169"/>
                <a:gd name="T25" fmla="*/ 27 h 39"/>
                <a:gd name="T26" fmla="*/ 140 w 169"/>
                <a:gd name="T27" fmla="*/ 30 h 39"/>
                <a:gd name="T28" fmla="*/ 131 w 169"/>
                <a:gd name="T29" fmla="*/ 32 h 39"/>
                <a:gd name="T30" fmla="*/ 122 w 169"/>
                <a:gd name="T31" fmla="*/ 34 h 39"/>
                <a:gd name="T32" fmla="*/ 113 w 169"/>
                <a:gd name="T33" fmla="*/ 35 h 39"/>
                <a:gd name="T34" fmla="*/ 104 w 169"/>
                <a:gd name="T35" fmla="*/ 37 h 39"/>
                <a:gd name="T36" fmla="*/ 95 w 169"/>
                <a:gd name="T37" fmla="*/ 39 h 39"/>
                <a:gd name="T38" fmla="*/ 83 w 169"/>
                <a:gd name="T39" fmla="*/ 38 h 39"/>
                <a:gd name="T40" fmla="*/ 70 w 169"/>
                <a:gd name="T41" fmla="*/ 38 h 39"/>
                <a:gd name="T42" fmla="*/ 59 w 169"/>
                <a:gd name="T43" fmla="*/ 38 h 39"/>
                <a:gd name="T44" fmla="*/ 46 w 169"/>
                <a:gd name="T45" fmla="*/ 38 h 39"/>
                <a:gd name="T46" fmla="*/ 35 w 169"/>
                <a:gd name="T47" fmla="*/ 38 h 39"/>
                <a:gd name="T48" fmla="*/ 23 w 169"/>
                <a:gd name="T49" fmla="*/ 36 h 39"/>
                <a:gd name="T50" fmla="*/ 17 w 169"/>
                <a:gd name="T51" fmla="*/ 35 h 39"/>
                <a:gd name="T52" fmla="*/ 12 w 169"/>
                <a:gd name="T53" fmla="*/ 34 h 39"/>
                <a:gd name="T54" fmla="*/ 6 w 169"/>
                <a:gd name="T55" fmla="*/ 33 h 39"/>
                <a:gd name="T56" fmla="*/ 0 w 169"/>
                <a:gd name="T57" fmla="*/ 29 h 39"/>
                <a:gd name="T58" fmla="*/ 1 w 169"/>
                <a:gd name="T59" fmla="*/ 28 h 39"/>
                <a:gd name="T60" fmla="*/ 1 w 169"/>
                <a:gd name="T61" fmla="*/ 27 h 39"/>
                <a:gd name="T62" fmla="*/ 2 w 169"/>
                <a:gd name="T63" fmla="*/ 26 h 39"/>
                <a:gd name="T64" fmla="*/ 2 w 169"/>
                <a:gd name="T65" fmla="*/ 24 h 39"/>
                <a:gd name="T66" fmla="*/ 2 w 169"/>
                <a:gd name="T67" fmla="*/ 23 h 39"/>
                <a:gd name="T68" fmla="*/ 2 w 169"/>
                <a:gd name="T69" fmla="*/ 22 h 39"/>
                <a:gd name="T70" fmla="*/ 2 w 169"/>
                <a:gd name="T71" fmla="*/ 19 h 39"/>
                <a:gd name="T72" fmla="*/ 3 w 169"/>
                <a:gd name="T73" fmla="*/ 18 h 39"/>
                <a:gd name="T74" fmla="*/ 12 w 169"/>
                <a:gd name="T75" fmla="*/ 10 h 39"/>
                <a:gd name="T76" fmla="*/ 17 w 169"/>
                <a:gd name="T77" fmla="*/ 13 h 39"/>
                <a:gd name="T78" fmla="*/ 24 w 169"/>
                <a:gd name="T79" fmla="*/ 14 h 39"/>
                <a:gd name="T80" fmla="*/ 31 w 169"/>
                <a:gd name="T81" fmla="*/ 14 h 39"/>
                <a:gd name="T82" fmla="*/ 39 w 169"/>
                <a:gd name="T83" fmla="*/ 14 h 39"/>
                <a:gd name="T84" fmla="*/ 45 w 169"/>
                <a:gd name="T85" fmla="*/ 14 h 39"/>
                <a:gd name="T86" fmla="*/ 52 w 169"/>
                <a:gd name="T87" fmla="*/ 14 h 39"/>
                <a:gd name="T88" fmla="*/ 59 w 169"/>
                <a:gd name="T89" fmla="*/ 14 h 39"/>
                <a:gd name="T90" fmla="*/ 66 w 169"/>
                <a:gd name="T91" fmla="*/ 16 h 39"/>
                <a:gd name="T92" fmla="*/ 79 w 169"/>
                <a:gd name="T93" fmla="*/ 15 h 39"/>
                <a:gd name="T94" fmla="*/ 91 w 169"/>
                <a:gd name="T95" fmla="*/ 14 h 39"/>
                <a:gd name="T96" fmla="*/ 104 w 169"/>
                <a:gd name="T97" fmla="*/ 13 h 39"/>
                <a:gd name="T98" fmla="*/ 116 w 169"/>
                <a:gd name="T99" fmla="*/ 12 h 39"/>
                <a:gd name="T100" fmla="*/ 129 w 169"/>
                <a:gd name="T101" fmla="*/ 9 h 39"/>
                <a:gd name="T102" fmla="*/ 141 w 169"/>
                <a:gd name="T103" fmla="*/ 7 h 39"/>
                <a:gd name="T104" fmla="*/ 152 w 169"/>
                <a:gd name="T105" fmla="*/ 4 h 39"/>
                <a:gd name="T106" fmla="*/ 163 w 169"/>
                <a:gd name="T107" fmla="*/ 0 h 39"/>
                <a:gd name="T108" fmla="*/ 167 w 169"/>
                <a:gd name="T10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39">
                  <a:moveTo>
                    <a:pt x="167" y="6"/>
                  </a:moveTo>
                  <a:lnTo>
                    <a:pt x="167" y="8"/>
                  </a:lnTo>
                  <a:lnTo>
                    <a:pt x="169" y="10"/>
                  </a:lnTo>
                  <a:lnTo>
                    <a:pt x="167" y="12"/>
                  </a:lnTo>
                  <a:lnTo>
                    <a:pt x="167" y="14"/>
                  </a:lnTo>
                  <a:lnTo>
                    <a:pt x="167" y="15"/>
                  </a:lnTo>
                  <a:lnTo>
                    <a:pt x="166" y="16"/>
                  </a:lnTo>
                  <a:lnTo>
                    <a:pt x="165" y="18"/>
                  </a:lnTo>
                  <a:lnTo>
                    <a:pt x="165" y="19"/>
                  </a:lnTo>
                  <a:lnTo>
                    <a:pt x="161" y="23"/>
                  </a:lnTo>
                  <a:lnTo>
                    <a:pt x="156" y="25"/>
                  </a:lnTo>
                  <a:lnTo>
                    <a:pt x="153" y="26"/>
                  </a:lnTo>
                  <a:lnTo>
                    <a:pt x="149" y="27"/>
                  </a:lnTo>
                  <a:lnTo>
                    <a:pt x="140" y="30"/>
                  </a:lnTo>
                  <a:lnTo>
                    <a:pt x="131" y="32"/>
                  </a:lnTo>
                  <a:lnTo>
                    <a:pt x="122" y="34"/>
                  </a:lnTo>
                  <a:lnTo>
                    <a:pt x="113" y="35"/>
                  </a:lnTo>
                  <a:lnTo>
                    <a:pt x="104" y="37"/>
                  </a:lnTo>
                  <a:lnTo>
                    <a:pt x="95" y="39"/>
                  </a:lnTo>
                  <a:lnTo>
                    <a:pt x="83" y="38"/>
                  </a:lnTo>
                  <a:lnTo>
                    <a:pt x="70" y="38"/>
                  </a:lnTo>
                  <a:lnTo>
                    <a:pt x="59" y="38"/>
                  </a:lnTo>
                  <a:lnTo>
                    <a:pt x="46" y="38"/>
                  </a:lnTo>
                  <a:lnTo>
                    <a:pt x="35" y="38"/>
                  </a:lnTo>
                  <a:lnTo>
                    <a:pt x="23" y="36"/>
                  </a:lnTo>
                  <a:lnTo>
                    <a:pt x="17" y="35"/>
                  </a:lnTo>
                  <a:lnTo>
                    <a:pt x="12" y="34"/>
                  </a:lnTo>
                  <a:lnTo>
                    <a:pt x="6" y="33"/>
                  </a:lnTo>
                  <a:lnTo>
                    <a:pt x="0" y="29"/>
                  </a:lnTo>
                  <a:lnTo>
                    <a:pt x="1" y="28"/>
                  </a:lnTo>
                  <a:lnTo>
                    <a:pt x="1" y="27"/>
                  </a:lnTo>
                  <a:lnTo>
                    <a:pt x="2" y="26"/>
                  </a:lnTo>
                  <a:lnTo>
                    <a:pt x="2" y="24"/>
                  </a:lnTo>
                  <a:lnTo>
                    <a:pt x="2" y="23"/>
                  </a:lnTo>
                  <a:lnTo>
                    <a:pt x="2" y="22"/>
                  </a:lnTo>
                  <a:lnTo>
                    <a:pt x="2" y="19"/>
                  </a:lnTo>
                  <a:lnTo>
                    <a:pt x="3" y="18"/>
                  </a:lnTo>
                  <a:lnTo>
                    <a:pt x="12" y="10"/>
                  </a:lnTo>
                  <a:lnTo>
                    <a:pt x="17" y="13"/>
                  </a:lnTo>
                  <a:lnTo>
                    <a:pt x="24" y="14"/>
                  </a:lnTo>
                  <a:lnTo>
                    <a:pt x="31" y="14"/>
                  </a:lnTo>
                  <a:lnTo>
                    <a:pt x="39" y="14"/>
                  </a:lnTo>
                  <a:lnTo>
                    <a:pt x="45" y="14"/>
                  </a:lnTo>
                  <a:lnTo>
                    <a:pt x="52" y="14"/>
                  </a:lnTo>
                  <a:lnTo>
                    <a:pt x="59" y="14"/>
                  </a:lnTo>
                  <a:lnTo>
                    <a:pt x="66" y="16"/>
                  </a:lnTo>
                  <a:lnTo>
                    <a:pt x="79" y="15"/>
                  </a:lnTo>
                  <a:lnTo>
                    <a:pt x="91" y="14"/>
                  </a:lnTo>
                  <a:lnTo>
                    <a:pt x="104" y="13"/>
                  </a:lnTo>
                  <a:lnTo>
                    <a:pt x="116" y="12"/>
                  </a:lnTo>
                  <a:lnTo>
                    <a:pt x="129" y="9"/>
                  </a:lnTo>
                  <a:lnTo>
                    <a:pt x="141" y="7"/>
                  </a:lnTo>
                  <a:lnTo>
                    <a:pt x="152" y="4"/>
                  </a:lnTo>
                  <a:lnTo>
                    <a:pt x="163" y="0"/>
                  </a:lnTo>
                  <a:lnTo>
                    <a:pt x="167"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3" name="Freeform 157">
              <a:extLst>
                <a:ext uri="{FF2B5EF4-FFF2-40B4-BE49-F238E27FC236}">
                  <a16:creationId xmlns:a16="http://schemas.microsoft.com/office/drawing/2014/main" id="{C508244B-311D-480B-B9BB-9F4DDD8855FA}"/>
                </a:ext>
              </a:extLst>
            </p:cNvPr>
            <p:cNvSpPr>
              <a:spLocks/>
            </p:cNvSpPr>
            <p:nvPr/>
          </p:nvSpPr>
          <p:spPr bwMode="auto">
            <a:xfrm>
              <a:off x="4237" y="3922"/>
              <a:ext cx="72" cy="17"/>
            </a:xfrm>
            <a:custGeom>
              <a:avLst/>
              <a:gdLst>
                <a:gd name="T0" fmla="*/ 146 w 146"/>
                <a:gd name="T1" fmla="*/ 6 h 34"/>
                <a:gd name="T2" fmla="*/ 139 w 146"/>
                <a:gd name="T3" fmla="*/ 10 h 34"/>
                <a:gd name="T4" fmla="*/ 132 w 146"/>
                <a:gd name="T5" fmla="*/ 13 h 34"/>
                <a:gd name="T6" fmla="*/ 126 w 146"/>
                <a:gd name="T7" fmla="*/ 16 h 34"/>
                <a:gd name="T8" fmla="*/ 120 w 146"/>
                <a:gd name="T9" fmla="*/ 19 h 34"/>
                <a:gd name="T10" fmla="*/ 112 w 146"/>
                <a:gd name="T11" fmla="*/ 21 h 34"/>
                <a:gd name="T12" fmla="*/ 107 w 146"/>
                <a:gd name="T13" fmla="*/ 23 h 34"/>
                <a:gd name="T14" fmla="*/ 99 w 146"/>
                <a:gd name="T15" fmla="*/ 26 h 34"/>
                <a:gd name="T16" fmla="*/ 92 w 146"/>
                <a:gd name="T17" fmla="*/ 27 h 34"/>
                <a:gd name="T18" fmla="*/ 81 w 146"/>
                <a:gd name="T19" fmla="*/ 31 h 34"/>
                <a:gd name="T20" fmla="*/ 71 w 146"/>
                <a:gd name="T21" fmla="*/ 32 h 34"/>
                <a:gd name="T22" fmla="*/ 60 w 146"/>
                <a:gd name="T23" fmla="*/ 33 h 34"/>
                <a:gd name="T24" fmla="*/ 49 w 146"/>
                <a:gd name="T25" fmla="*/ 33 h 34"/>
                <a:gd name="T26" fmla="*/ 38 w 146"/>
                <a:gd name="T27" fmla="*/ 34 h 34"/>
                <a:gd name="T28" fmla="*/ 27 w 146"/>
                <a:gd name="T29" fmla="*/ 33 h 34"/>
                <a:gd name="T30" fmla="*/ 16 w 146"/>
                <a:gd name="T31" fmla="*/ 33 h 34"/>
                <a:gd name="T32" fmla="*/ 3 w 146"/>
                <a:gd name="T33" fmla="*/ 33 h 34"/>
                <a:gd name="T34" fmla="*/ 2 w 146"/>
                <a:gd name="T35" fmla="*/ 32 h 34"/>
                <a:gd name="T36" fmla="*/ 2 w 146"/>
                <a:gd name="T37" fmla="*/ 31 h 34"/>
                <a:gd name="T38" fmla="*/ 1 w 146"/>
                <a:gd name="T39" fmla="*/ 30 h 34"/>
                <a:gd name="T40" fmla="*/ 1 w 146"/>
                <a:gd name="T41" fmla="*/ 29 h 34"/>
                <a:gd name="T42" fmla="*/ 2 w 146"/>
                <a:gd name="T43" fmla="*/ 27 h 34"/>
                <a:gd name="T44" fmla="*/ 1 w 146"/>
                <a:gd name="T45" fmla="*/ 27 h 34"/>
                <a:gd name="T46" fmla="*/ 1 w 146"/>
                <a:gd name="T47" fmla="*/ 26 h 34"/>
                <a:gd name="T48" fmla="*/ 0 w 146"/>
                <a:gd name="T49" fmla="*/ 24 h 34"/>
                <a:gd name="T50" fmla="*/ 5 w 146"/>
                <a:gd name="T51" fmla="*/ 23 h 34"/>
                <a:gd name="T52" fmla="*/ 9 w 146"/>
                <a:gd name="T53" fmla="*/ 23 h 34"/>
                <a:gd name="T54" fmla="*/ 12 w 146"/>
                <a:gd name="T55" fmla="*/ 23 h 34"/>
                <a:gd name="T56" fmla="*/ 17 w 146"/>
                <a:gd name="T57" fmla="*/ 23 h 34"/>
                <a:gd name="T58" fmla="*/ 20 w 146"/>
                <a:gd name="T59" fmla="*/ 23 h 34"/>
                <a:gd name="T60" fmla="*/ 23 w 146"/>
                <a:gd name="T61" fmla="*/ 24 h 34"/>
                <a:gd name="T62" fmla="*/ 28 w 146"/>
                <a:gd name="T63" fmla="*/ 24 h 34"/>
                <a:gd name="T64" fmla="*/ 32 w 146"/>
                <a:gd name="T65" fmla="*/ 24 h 34"/>
                <a:gd name="T66" fmla="*/ 43 w 146"/>
                <a:gd name="T67" fmla="*/ 24 h 34"/>
                <a:gd name="T68" fmla="*/ 56 w 146"/>
                <a:gd name="T69" fmla="*/ 23 h 34"/>
                <a:gd name="T70" fmla="*/ 67 w 146"/>
                <a:gd name="T71" fmla="*/ 22 h 34"/>
                <a:gd name="T72" fmla="*/ 79 w 146"/>
                <a:gd name="T73" fmla="*/ 21 h 34"/>
                <a:gd name="T74" fmla="*/ 90 w 146"/>
                <a:gd name="T75" fmla="*/ 19 h 34"/>
                <a:gd name="T76" fmla="*/ 101 w 146"/>
                <a:gd name="T77" fmla="*/ 16 h 34"/>
                <a:gd name="T78" fmla="*/ 113 w 146"/>
                <a:gd name="T79" fmla="*/ 13 h 34"/>
                <a:gd name="T80" fmla="*/ 125 w 146"/>
                <a:gd name="T81" fmla="*/ 9 h 34"/>
                <a:gd name="T82" fmla="*/ 128 w 146"/>
                <a:gd name="T83" fmla="*/ 7 h 34"/>
                <a:gd name="T84" fmla="*/ 131 w 146"/>
                <a:gd name="T85" fmla="*/ 6 h 34"/>
                <a:gd name="T86" fmla="*/ 133 w 146"/>
                <a:gd name="T87" fmla="*/ 4 h 34"/>
                <a:gd name="T88" fmla="*/ 137 w 146"/>
                <a:gd name="T89" fmla="*/ 1 h 34"/>
                <a:gd name="T90" fmla="*/ 141 w 146"/>
                <a:gd name="T91" fmla="*/ 0 h 34"/>
                <a:gd name="T92" fmla="*/ 143 w 146"/>
                <a:gd name="T93" fmla="*/ 0 h 34"/>
                <a:gd name="T94" fmla="*/ 143 w 146"/>
                <a:gd name="T95" fmla="*/ 1 h 34"/>
                <a:gd name="T96" fmla="*/ 145 w 146"/>
                <a:gd name="T97" fmla="*/ 2 h 34"/>
                <a:gd name="T98" fmla="*/ 145 w 146"/>
                <a:gd name="T99" fmla="*/ 4 h 34"/>
                <a:gd name="T100" fmla="*/ 146 w 146"/>
                <a:gd name="T10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34">
                  <a:moveTo>
                    <a:pt x="146" y="6"/>
                  </a:moveTo>
                  <a:lnTo>
                    <a:pt x="139" y="10"/>
                  </a:lnTo>
                  <a:lnTo>
                    <a:pt x="132" y="13"/>
                  </a:lnTo>
                  <a:lnTo>
                    <a:pt x="126" y="16"/>
                  </a:lnTo>
                  <a:lnTo>
                    <a:pt x="120" y="19"/>
                  </a:lnTo>
                  <a:lnTo>
                    <a:pt x="112" y="21"/>
                  </a:lnTo>
                  <a:lnTo>
                    <a:pt x="107" y="23"/>
                  </a:lnTo>
                  <a:lnTo>
                    <a:pt x="99" y="26"/>
                  </a:lnTo>
                  <a:lnTo>
                    <a:pt x="92" y="27"/>
                  </a:lnTo>
                  <a:lnTo>
                    <a:pt x="81" y="31"/>
                  </a:lnTo>
                  <a:lnTo>
                    <a:pt x="71" y="32"/>
                  </a:lnTo>
                  <a:lnTo>
                    <a:pt x="60" y="33"/>
                  </a:lnTo>
                  <a:lnTo>
                    <a:pt x="49" y="33"/>
                  </a:lnTo>
                  <a:lnTo>
                    <a:pt x="38" y="34"/>
                  </a:lnTo>
                  <a:lnTo>
                    <a:pt x="27" y="33"/>
                  </a:lnTo>
                  <a:lnTo>
                    <a:pt x="16" y="33"/>
                  </a:lnTo>
                  <a:lnTo>
                    <a:pt x="3" y="33"/>
                  </a:lnTo>
                  <a:lnTo>
                    <a:pt x="2" y="32"/>
                  </a:lnTo>
                  <a:lnTo>
                    <a:pt x="2" y="31"/>
                  </a:lnTo>
                  <a:lnTo>
                    <a:pt x="1" y="30"/>
                  </a:lnTo>
                  <a:lnTo>
                    <a:pt x="1" y="29"/>
                  </a:lnTo>
                  <a:lnTo>
                    <a:pt x="2" y="27"/>
                  </a:lnTo>
                  <a:lnTo>
                    <a:pt x="1" y="27"/>
                  </a:lnTo>
                  <a:lnTo>
                    <a:pt x="1" y="26"/>
                  </a:lnTo>
                  <a:lnTo>
                    <a:pt x="0" y="24"/>
                  </a:lnTo>
                  <a:lnTo>
                    <a:pt x="5" y="23"/>
                  </a:lnTo>
                  <a:lnTo>
                    <a:pt x="9" y="23"/>
                  </a:lnTo>
                  <a:lnTo>
                    <a:pt x="12" y="23"/>
                  </a:lnTo>
                  <a:lnTo>
                    <a:pt x="17" y="23"/>
                  </a:lnTo>
                  <a:lnTo>
                    <a:pt x="20" y="23"/>
                  </a:lnTo>
                  <a:lnTo>
                    <a:pt x="23" y="24"/>
                  </a:lnTo>
                  <a:lnTo>
                    <a:pt x="28" y="24"/>
                  </a:lnTo>
                  <a:lnTo>
                    <a:pt x="32" y="24"/>
                  </a:lnTo>
                  <a:lnTo>
                    <a:pt x="43" y="24"/>
                  </a:lnTo>
                  <a:lnTo>
                    <a:pt x="56" y="23"/>
                  </a:lnTo>
                  <a:lnTo>
                    <a:pt x="67" y="22"/>
                  </a:lnTo>
                  <a:lnTo>
                    <a:pt x="79" y="21"/>
                  </a:lnTo>
                  <a:lnTo>
                    <a:pt x="90" y="19"/>
                  </a:lnTo>
                  <a:lnTo>
                    <a:pt x="101" y="16"/>
                  </a:lnTo>
                  <a:lnTo>
                    <a:pt x="113" y="13"/>
                  </a:lnTo>
                  <a:lnTo>
                    <a:pt x="125" y="9"/>
                  </a:lnTo>
                  <a:lnTo>
                    <a:pt x="128" y="7"/>
                  </a:lnTo>
                  <a:lnTo>
                    <a:pt x="131" y="6"/>
                  </a:lnTo>
                  <a:lnTo>
                    <a:pt x="133" y="4"/>
                  </a:lnTo>
                  <a:lnTo>
                    <a:pt x="137" y="1"/>
                  </a:lnTo>
                  <a:lnTo>
                    <a:pt x="141" y="0"/>
                  </a:lnTo>
                  <a:lnTo>
                    <a:pt x="143" y="0"/>
                  </a:lnTo>
                  <a:lnTo>
                    <a:pt x="143" y="1"/>
                  </a:lnTo>
                  <a:lnTo>
                    <a:pt x="145" y="2"/>
                  </a:lnTo>
                  <a:lnTo>
                    <a:pt x="145" y="4"/>
                  </a:lnTo>
                  <a:lnTo>
                    <a:pt x="1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4" name="Freeform 158">
              <a:extLst>
                <a:ext uri="{FF2B5EF4-FFF2-40B4-BE49-F238E27FC236}">
                  <a16:creationId xmlns:a16="http://schemas.microsoft.com/office/drawing/2014/main" id="{C020521C-101A-46EC-B86F-463D745EC063}"/>
                </a:ext>
              </a:extLst>
            </p:cNvPr>
            <p:cNvSpPr>
              <a:spLocks/>
            </p:cNvSpPr>
            <p:nvPr/>
          </p:nvSpPr>
          <p:spPr bwMode="auto">
            <a:xfrm>
              <a:off x="4138" y="3408"/>
              <a:ext cx="238" cy="109"/>
            </a:xfrm>
            <a:custGeom>
              <a:avLst/>
              <a:gdLst>
                <a:gd name="T0" fmla="*/ 263 w 476"/>
                <a:gd name="T1" fmla="*/ 0 h 216"/>
                <a:gd name="T2" fmla="*/ 308 w 476"/>
                <a:gd name="T3" fmla="*/ 4 h 216"/>
                <a:gd name="T4" fmla="*/ 352 w 476"/>
                <a:gd name="T5" fmla="*/ 13 h 216"/>
                <a:gd name="T6" fmla="*/ 380 w 476"/>
                <a:gd name="T7" fmla="*/ 21 h 216"/>
                <a:gd name="T8" fmla="*/ 398 w 476"/>
                <a:gd name="T9" fmla="*/ 27 h 216"/>
                <a:gd name="T10" fmla="*/ 414 w 476"/>
                <a:gd name="T11" fmla="*/ 35 h 216"/>
                <a:gd name="T12" fmla="*/ 429 w 476"/>
                <a:gd name="T13" fmla="*/ 43 h 216"/>
                <a:gd name="T14" fmla="*/ 442 w 476"/>
                <a:gd name="T15" fmla="*/ 52 h 216"/>
                <a:gd name="T16" fmla="*/ 453 w 476"/>
                <a:gd name="T17" fmla="*/ 61 h 216"/>
                <a:gd name="T18" fmla="*/ 462 w 476"/>
                <a:gd name="T19" fmla="*/ 71 h 216"/>
                <a:gd name="T20" fmla="*/ 468 w 476"/>
                <a:gd name="T21" fmla="*/ 81 h 216"/>
                <a:gd name="T22" fmla="*/ 474 w 476"/>
                <a:gd name="T23" fmla="*/ 92 h 216"/>
                <a:gd name="T24" fmla="*/ 476 w 476"/>
                <a:gd name="T25" fmla="*/ 102 h 216"/>
                <a:gd name="T26" fmla="*/ 476 w 476"/>
                <a:gd name="T27" fmla="*/ 114 h 216"/>
                <a:gd name="T28" fmla="*/ 474 w 476"/>
                <a:gd name="T29" fmla="*/ 124 h 216"/>
                <a:gd name="T30" fmla="*/ 468 w 476"/>
                <a:gd name="T31" fmla="*/ 135 h 216"/>
                <a:gd name="T32" fmla="*/ 462 w 476"/>
                <a:gd name="T33" fmla="*/ 145 h 216"/>
                <a:gd name="T34" fmla="*/ 453 w 476"/>
                <a:gd name="T35" fmla="*/ 154 h 216"/>
                <a:gd name="T36" fmla="*/ 442 w 476"/>
                <a:gd name="T37" fmla="*/ 164 h 216"/>
                <a:gd name="T38" fmla="*/ 429 w 476"/>
                <a:gd name="T39" fmla="*/ 173 h 216"/>
                <a:gd name="T40" fmla="*/ 414 w 476"/>
                <a:gd name="T41" fmla="*/ 181 h 216"/>
                <a:gd name="T42" fmla="*/ 398 w 476"/>
                <a:gd name="T43" fmla="*/ 187 h 216"/>
                <a:gd name="T44" fmla="*/ 380 w 476"/>
                <a:gd name="T45" fmla="*/ 195 h 216"/>
                <a:gd name="T46" fmla="*/ 352 w 476"/>
                <a:gd name="T47" fmla="*/ 203 h 216"/>
                <a:gd name="T48" fmla="*/ 308 w 476"/>
                <a:gd name="T49" fmla="*/ 211 h 216"/>
                <a:gd name="T50" fmla="*/ 263 w 476"/>
                <a:gd name="T51" fmla="*/ 216 h 216"/>
                <a:gd name="T52" fmla="*/ 214 w 476"/>
                <a:gd name="T53" fmla="*/ 216 h 216"/>
                <a:gd name="T54" fmla="*/ 168 w 476"/>
                <a:gd name="T55" fmla="*/ 211 h 216"/>
                <a:gd name="T56" fmla="*/ 125 w 476"/>
                <a:gd name="T57" fmla="*/ 203 h 216"/>
                <a:gd name="T58" fmla="*/ 96 w 476"/>
                <a:gd name="T59" fmla="*/ 195 h 216"/>
                <a:gd name="T60" fmla="*/ 78 w 476"/>
                <a:gd name="T61" fmla="*/ 187 h 216"/>
                <a:gd name="T62" fmla="*/ 63 w 476"/>
                <a:gd name="T63" fmla="*/ 181 h 216"/>
                <a:gd name="T64" fmla="*/ 48 w 476"/>
                <a:gd name="T65" fmla="*/ 173 h 216"/>
                <a:gd name="T66" fmla="*/ 35 w 476"/>
                <a:gd name="T67" fmla="*/ 164 h 216"/>
                <a:gd name="T68" fmla="*/ 24 w 476"/>
                <a:gd name="T69" fmla="*/ 154 h 216"/>
                <a:gd name="T70" fmla="*/ 15 w 476"/>
                <a:gd name="T71" fmla="*/ 145 h 216"/>
                <a:gd name="T72" fmla="*/ 8 w 476"/>
                <a:gd name="T73" fmla="*/ 135 h 216"/>
                <a:gd name="T74" fmla="*/ 3 w 476"/>
                <a:gd name="T75" fmla="*/ 124 h 216"/>
                <a:gd name="T76" fmla="*/ 0 w 476"/>
                <a:gd name="T77" fmla="*/ 114 h 216"/>
                <a:gd name="T78" fmla="*/ 0 w 476"/>
                <a:gd name="T79" fmla="*/ 102 h 216"/>
                <a:gd name="T80" fmla="*/ 3 w 476"/>
                <a:gd name="T81" fmla="*/ 92 h 216"/>
                <a:gd name="T82" fmla="*/ 8 w 476"/>
                <a:gd name="T83" fmla="*/ 81 h 216"/>
                <a:gd name="T84" fmla="*/ 15 w 476"/>
                <a:gd name="T85" fmla="*/ 71 h 216"/>
                <a:gd name="T86" fmla="*/ 24 w 476"/>
                <a:gd name="T87" fmla="*/ 61 h 216"/>
                <a:gd name="T88" fmla="*/ 35 w 476"/>
                <a:gd name="T89" fmla="*/ 52 h 216"/>
                <a:gd name="T90" fmla="*/ 48 w 476"/>
                <a:gd name="T91" fmla="*/ 43 h 216"/>
                <a:gd name="T92" fmla="*/ 63 w 476"/>
                <a:gd name="T93" fmla="*/ 35 h 216"/>
                <a:gd name="T94" fmla="*/ 78 w 476"/>
                <a:gd name="T95" fmla="*/ 27 h 216"/>
                <a:gd name="T96" fmla="*/ 96 w 476"/>
                <a:gd name="T97" fmla="*/ 21 h 216"/>
                <a:gd name="T98" fmla="*/ 125 w 476"/>
                <a:gd name="T99" fmla="*/ 13 h 216"/>
                <a:gd name="T100" fmla="*/ 168 w 476"/>
                <a:gd name="T101" fmla="*/ 4 h 216"/>
                <a:gd name="T102" fmla="*/ 214 w 476"/>
                <a:gd name="T10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6" h="216">
                  <a:moveTo>
                    <a:pt x="238" y="0"/>
                  </a:moveTo>
                  <a:lnTo>
                    <a:pt x="263" y="0"/>
                  </a:lnTo>
                  <a:lnTo>
                    <a:pt x="286" y="2"/>
                  </a:lnTo>
                  <a:lnTo>
                    <a:pt x="308" y="4"/>
                  </a:lnTo>
                  <a:lnTo>
                    <a:pt x="330" y="8"/>
                  </a:lnTo>
                  <a:lnTo>
                    <a:pt x="352" y="13"/>
                  </a:lnTo>
                  <a:lnTo>
                    <a:pt x="372" y="18"/>
                  </a:lnTo>
                  <a:lnTo>
                    <a:pt x="380" y="21"/>
                  </a:lnTo>
                  <a:lnTo>
                    <a:pt x="389" y="24"/>
                  </a:lnTo>
                  <a:lnTo>
                    <a:pt x="398" y="27"/>
                  </a:lnTo>
                  <a:lnTo>
                    <a:pt x="406" y="32"/>
                  </a:lnTo>
                  <a:lnTo>
                    <a:pt x="414" y="35"/>
                  </a:lnTo>
                  <a:lnTo>
                    <a:pt x="422" y="38"/>
                  </a:lnTo>
                  <a:lnTo>
                    <a:pt x="429" y="43"/>
                  </a:lnTo>
                  <a:lnTo>
                    <a:pt x="435" y="47"/>
                  </a:lnTo>
                  <a:lnTo>
                    <a:pt x="442" y="52"/>
                  </a:lnTo>
                  <a:lnTo>
                    <a:pt x="447" y="56"/>
                  </a:lnTo>
                  <a:lnTo>
                    <a:pt x="453" y="61"/>
                  </a:lnTo>
                  <a:lnTo>
                    <a:pt x="457" y="66"/>
                  </a:lnTo>
                  <a:lnTo>
                    <a:pt x="462" y="71"/>
                  </a:lnTo>
                  <a:lnTo>
                    <a:pt x="465" y="76"/>
                  </a:lnTo>
                  <a:lnTo>
                    <a:pt x="468" y="81"/>
                  </a:lnTo>
                  <a:lnTo>
                    <a:pt x="470" y="86"/>
                  </a:lnTo>
                  <a:lnTo>
                    <a:pt x="474" y="92"/>
                  </a:lnTo>
                  <a:lnTo>
                    <a:pt x="475" y="96"/>
                  </a:lnTo>
                  <a:lnTo>
                    <a:pt x="476" y="102"/>
                  </a:lnTo>
                  <a:lnTo>
                    <a:pt x="476" y="107"/>
                  </a:lnTo>
                  <a:lnTo>
                    <a:pt x="476" y="114"/>
                  </a:lnTo>
                  <a:lnTo>
                    <a:pt x="475" y="118"/>
                  </a:lnTo>
                  <a:lnTo>
                    <a:pt x="474" y="124"/>
                  </a:lnTo>
                  <a:lnTo>
                    <a:pt x="470" y="130"/>
                  </a:lnTo>
                  <a:lnTo>
                    <a:pt x="468" y="135"/>
                  </a:lnTo>
                  <a:lnTo>
                    <a:pt x="465" y="139"/>
                  </a:lnTo>
                  <a:lnTo>
                    <a:pt x="462" y="145"/>
                  </a:lnTo>
                  <a:lnTo>
                    <a:pt x="457" y="149"/>
                  </a:lnTo>
                  <a:lnTo>
                    <a:pt x="453" y="154"/>
                  </a:lnTo>
                  <a:lnTo>
                    <a:pt x="447" y="159"/>
                  </a:lnTo>
                  <a:lnTo>
                    <a:pt x="442" y="164"/>
                  </a:lnTo>
                  <a:lnTo>
                    <a:pt x="435" y="168"/>
                  </a:lnTo>
                  <a:lnTo>
                    <a:pt x="429" y="173"/>
                  </a:lnTo>
                  <a:lnTo>
                    <a:pt x="422" y="176"/>
                  </a:lnTo>
                  <a:lnTo>
                    <a:pt x="414" y="181"/>
                  </a:lnTo>
                  <a:lnTo>
                    <a:pt x="406" y="184"/>
                  </a:lnTo>
                  <a:lnTo>
                    <a:pt x="398" y="187"/>
                  </a:lnTo>
                  <a:lnTo>
                    <a:pt x="389" y="192"/>
                  </a:lnTo>
                  <a:lnTo>
                    <a:pt x="380" y="195"/>
                  </a:lnTo>
                  <a:lnTo>
                    <a:pt x="372" y="197"/>
                  </a:lnTo>
                  <a:lnTo>
                    <a:pt x="352" y="203"/>
                  </a:lnTo>
                  <a:lnTo>
                    <a:pt x="330" y="207"/>
                  </a:lnTo>
                  <a:lnTo>
                    <a:pt x="308" y="211"/>
                  </a:lnTo>
                  <a:lnTo>
                    <a:pt x="286" y="214"/>
                  </a:lnTo>
                  <a:lnTo>
                    <a:pt x="263" y="216"/>
                  </a:lnTo>
                  <a:lnTo>
                    <a:pt x="238" y="216"/>
                  </a:lnTo>
                  <a:lnTo>
                    <a:pt x="214" y="216"/>
                  </a:lnTo>
                  <a:lnTo>
                    <a:pt x="190" y="214"/>
                  </a:lnTo>
                  <a:lnTo>
                    <a:pt x="168" y="211"/>
                  </a:lnTo>
                  <a:lnTo>
                    <a:pt x="146" y="207"/>
                  </a:lnTo>
                  <a:lnTo>
                    <a:pt x="125" y="203"/>
                  </a:lnTo>
                  <a:lnTo>
                    <a:pt x="105" y="197"/>
                  </a:lnTo>
                  <a:lnTo>
                    <a:pt x="96" y="195"/>
                  </a:lnTo>
                  <a:lnTo>
                    <a:pt x="87" y="192"/>
                  </a:lnTo>
                  <a:lnTo>
                    <a:pt x="78" y="187"/>
                  </a:lnTo>
                  <a:lnTo>
                    <a:pt x="70" y="184"/>
                  </a:lnTo>
                  <a:lnTo>
                    <a:pt x="63" y="181"/>
                  </a:lnTo>
                  <a:lnTo>
                    <a:pt x="55" y="176"/>
                  </a:lnTo>
                  <a:lnTo>
                    <a:pt x="48" y="173"/>
                  </a:lnTo>
                  <a:lnTo>
                    <a:pt x="42" y="168"/>
                  </a:lnTo>
                  <a:lnTo>
                    <a:pt x="35" y="164"/>
                  </a:lnTo>
                  <a:lnTo>
                    <a:pt x="29" y="159"/>
                  </a:lnTo>
                  <a:lnTo>
                    <a:pt x="24" y="154"/>
                  </a:lnTo>
                  <a:lnTo>
                    <a:pt x="19" y="149"/>
                  </a:lnTo>
                  <a:lnTo>
                    <a:pt x="15" y="145"/>
                  </a:lnTo>
                  <a:lnTo>
                    <a:pt x="12" y="139"/>
                  </a:lnTo>
                  <a:lnTo>
                    <a:pt x="8" y="135"/>
                  </a:lnTo>
                  <a:lnTo>
                    <a:pt x="6" y="130"/>
                  </a:lnTo>
                  <a:lnTo>
                    <a:pt x="3" y="124"/>
                  </a:lnTo>
                  <a:lnTo>
                    <a:pt x="2" y="118"/>
                  </a:lnTo>
                  <a:lnTo>
                    <a:pt x="0" y="114"/>
                  </a:lnTo>
                  <a:lnTo>
                    <a:pt x="0" y="107"/>
                  </a:lnTo>
                  <a:lnTo>
                    <a:pt x="0" y="102"/>
                  </a:lnTo>
                  <a:lnTo>
                    <a:pt x="2" y="96"/>
                  </a:lnTo>
                  <a:lnTo>
                    <a:pt x="3" y="92"/>
                  </a:lnTo>
                  <a:lnTo>
                    <a:pt x="6" y="86"/>
                  </a:lnTo>
                  <a:lnTo>
                    <a:pt x="8" y="81"/>
                  </a:lnTo>
                  <a:lnTo>
                    <a:pt x="12" y="76"/>
                  </a:lnTo>
                  <a:lnTo>
                    <a:pt x="15" y="71"/>
                  </a:lnTo>
                  <a:lnTo>
                    <a:pt x="19" y="66"/>
                  </a:lnTo>
                  <a:lnTo>
                    <a:pt x="24" y="61"/>
                  </a:lnTo>
                  <a:lnTo>
                    <a:pt x="29" y="56"/>
                  </a:lnTo>
                  <a:lnTo>
                    <a:pt x="35" y="52"/>
                  </a:lnTo>
                  <a:lnTo>
                    <a:pt x="42" y="47"/>
                  </a:lnTo>
                  <a:lnTo>
                    <a:pt x="48" y="43"/>
                  </a:lnTo>
                  <a:lnTo>
                    <a:pt x="55" y="38"/>
                  </a:lnTo>
                  <a:lnTo>
                    <a:pt x="63" y="35"/>
                  </a:lnTo>
                  <a:lnTo>
                    <a:pt x="70" y="32"/>
                  </a:lnTo>
                  <a:lnTo>
                    <a:pt x="78" y="27"/>
                  </a:lnTo>
                  <a:lnTo>
                    <a:pt x="87" y="24"/>
                  </a:lnTo>
                  <a:lnTo>
                    <a:pt x="96" y="21"/>
                  </a:lnTo>
                  <a:lnTo>
                    <a:pt x="105" y="18"/>
                  </a:lnTo>
                  <a:lnTo>
                    <a:pt x="125" y="13"/>
                  </a:lnTo>
                  <a:lnTo>
                    <a:pt x="146" y="8"/>
                  </a:lnTo>
                  <a:lnTo>
                    <a:pt x="168" y="4"/>
                  </a:lnTo>
                  <a:lnTo>
                    <a:pt x="190" y="2"/>
                  </a:lnTo>
                  <a:lnTo>
                    <a:pt x="214" y="0"/>
                  </a:lnTo>
                  <a:lnTo>
                    <a:pt x="238"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5" name="Freeform 159">
              <a:extLst>
                <a:ext uri="{FF2B5EF4-FFF2-40B4-BE49-F238E27FC236}">
                  <a16:creationId xmlns:a16="http://schemas.microsoft.com/office/drawing/2014/main" id="{18FCBF57-B572-462C-A286-ADF928937EC9}"/>
                </a:ext>
              </a:extLst>
            </p:cNvPr>
            <p:cNvSpPr>
              <a:spLocks/>
            </p:cNvSpPr>
            <p:nvPr/>
          </p:nvSpPr>
          <p:spPr bwMode="auto">
            <a:xfrm>
              <a:off x="4144" y="3409"/>
              <a:ext cx="227" cy="104"/>
            </a:xfrm>
            <a:custGeom>
              <a:avLst/>
              <a:gdLst>
                <a:gd name="T0" fmla="*/ 250 w 454"/>
                <a:gd name="T1" fmla="*/ 0 h 207"/>
                <a:gd name="T2" fmla="*/ 294 w 454"/>
                <a:gd name="T3" fmla="*/ 4 h 207"/>
                <a:gd name="T4" fmla="*/ 335 w 454"/>
                <a:gd name="T5" fmla="*/ 12 h 207"/>
                <a:gd name="T6" fmla="*/ 371 w 454"/>
                <a:gd name="T7" fmla="*/ 23 h 207"/>
                <a:gd name="T8" fmla="*/ 395 w 454"/>
                <a:gd name="T9" fmla="*/ 34 h 207"/>
                <a:gd name="T10" fmla="*/ 408 w 454"/>
                <a:gd name="T11" fmla="*/ 42 h 207"/>
                <a:gd name="T12" fmla="*/ 421 w 454"/>
                <a:gd name="T13" fmla="*/ 50 h 207"/>
                <a:gd name="T14" fmla="*/ 431 w 454"/>
                <a:gd name="T15" fmla="*/ 59 h 207"/>
                <a:gd name="T16" fmla="*/ 440 w 454"/>
                <a:gd name="T17" fmla="*/ 68 h 207"/>
                <a:gd name="T18" fmla="*/ 446 w 454"/>
                <a:gd name="T19" fmla="*/ 78 h 207"/>
                <a:gd name="T20" fmla="*/ 451 w 454"/>
                <a:gd name="T21" fmla="*/ 89 h 207"/>
                <a:gd name="T22" fmla="*/ 453 w 454"/>
                <a:gd name="T23" fmla="*/ 99 h 207"/>
                <a:gd name="T24" fmla="*/ 453 w 454"/>
                <a:gd name="T25" fmla="*/ 110 h 207"/>
                <a:gd name="T26" fmla="*/ 451 w 454"/>
                <a:gd name="T27" fmla="*/ 120 h 207"/>
                <a:gd name="T28" fmla="*/ 446 w 454"/>
                <a:gd name="T29" fmla="*/ 130 h 207"/>
                <a:gd name="T30" fmla="*/ 440 w 454"/>
                <a:gd name="T31" fmla="*/ 140 h 207"/>
                <a:gd name="T32" fmla="*/ 431 w 454"/>
                <a:gd name="T33" fmla="*/ 149 h 207"/>
                <a:gd name="T34" fmla="*/ 421 w 454"/>
                <a:gd name="T35" fmla="*/ 157 h 207"/>
                <a:gd name="T36" fmla="*/ 408 w 454"/>
                <a:gd name="T37" fmla="*/ 166 h 207"/>
                <a:gd name="T38" fmla="*/ 395 w 454"/>
                <a:gd name="T39" fmla="*/ 173 h 207"/>
                <a:gd name="T40" fmla="*/ 371 w 454"/>
                <a:gd name="T41" fmla="*/ 184 h 207"/>
                <a:gd name="T42" fmla="*/ 335 w 454"/>
                <a:gd name="T43" fmla="*/ 195 h 207"/>
                <a:gd name="T44" fmla="*/ 294 w 454"/>
                <a:gd name="T45" fmla="*/ 203 h 207"/>
                <a:gd name="T46" fmla="*/ 250 w 454"/>
                <a:gd name="T47" fmla="*/ 207 h 207"/>
                <a:gd name="T48" fmla="*/ 203 w 454"/>
                <a:gd name="T49" fmla="*/ 207 h 207"/>
                <a:gd name="T50" fmla="*/ 158 w 454"/>
                <a:gd name="T51" fmla="*/ 203 h 207"/>
                <a:gd name="T52" fmla="*/ 117 w 454"/>
                <a:gd name="T53" fmla="*/ 195 h 207"/>
                <a:gd name="T54" fmla="*/ 82 w 454"/>
                <a:gd name="T55" fmla="*/ 184 h 207"/>
                <a:gd name="T56" fmla="*/ 58 w 454"/>
                <a:gd name="T57" fmla="*/ 173 h 207"/>
                <a:gd name="T58" fmla="*/ 44 w 454"/>
                <a:gd name="T59" fmla="*/ 166 h 207"/>
                <a:gd name="T60" fmla="*/ 32 w 454"/>
                <a:gd name="T61" fmla="*/ 157 h 207"/>
                <a:gd name="T62" fmla="*/ 22 w 454"/>
                <a:gd name="T63" fmla="*/ 149 h 207"/>
                <a:gd name="T64" fmla="*/ 13 w 454"/>
                <a:gd name="T65" fmla="*/ 140 h 207"/>
                <a:gd name="T66" fmla="*/ 6 w 454"/>
                <a:gd name="T67" fmla="*/ 130 h 207"/>
                <a:gd name="T68" fmla="*/ 2 w 454"/>
                <a:gd name="T69" fmla="*/ 120 h 207"/>
                <a:gd name="T70" fmla="*/ 0 w 454"/>
                <a:gd name="T71" fmla="*/ 110 h 207"/>
                <a:gd name="T72" fmla="*/ 0 w 454"/>
                <a:gd name="T73" fmla="*/ 99 h 207"/>
                <a:gd name="T74" fmla="*/ 2 w 454"/>
                <a:gd name="T75" fmla="*/ 89 h 207"/>
                <a:gd name="T76" fmla="*/ 6 w 454"/>
                <a:gd name="T77" fmla="*/ 78 h 207"/>
                <a:gd name="T78" fmla="*/ 13 w 454"/>
                <a:gd name="T79" fmla="*/ 68 h 207"/>
                <a:gd name="T80" fmla="*/ 22 w 454"/>
                <a:gd name="T81" fmla="*/ 59 h 207"/>
                <a:gd name="T82" fmla="*/ 32 w 454"/>
                <a:gd name="T83" fmla="*/ 50 h 207"/>
                <a:gd name="T84" fmla="*/ 44 w 454"/>
                <a:gd name="T85" fmla="*/ 42 h 207"/>
                <a:gd name="T86" fmla="*/ 58 w 454"/>
                <a:gd name="T87" fmla="*/ 34 h 207"/>
                <a:gd name="T88" fmla="*/ 82 w 454"/>
                <a:gd name="T89" fmla="*/ 23 h 207"/>
                <a:gd name="T90" fmla="*/ 117 w 454"/>
                <a:gd name="T91" fmla="*/ 12 h 207"/>
                <a:gd name="T92" fmla="*/ 158 w 454"/>
                <a:gd name="T93" fmla="*/ 4 h 207"/>
                <a:gd name="T94" fmla="*/ 203 w 454"/>
                <a:gd name="T9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4" h="207">
                  <a:moveTo>
                    <a:pt x="226" y="0"/>
                  </a:moveTo>
                  <a:lnTo>
                    <a:pt x="250" y="0"/>
                  </a:lnTo>
                  <a:lnTo>
                    <a:pt x="272" y="2"/>
                  </a:lnTo>
                  <a:lnTo>
                    <a:pt x="294" y="4"/>
                  </a:lnTo>
                  <a:lnTo>
                    <a:pt x="315" y="8"/>
                  </a:lnTo>
                  <a:lnTo>
                    <a:pt x="335" y="12"/>
                  </a:lnTo>
                  <a:lnTo>
                    <a:pt x="353" y="18"/>
                  </a:lnTo>
                  <a:lnTo>
                    <a:pt x="371" y="23"/>
                  </a:lnTo>
                  <a:lnTo>
                    <a:pt x="387" y="31"/>
                  </a:lnTo>
                  <a:lnTo>
                    <a:pt x="395" y="34"/>
                  </a:lnTo>
                  <a:lnTo>
                    <a:pt x="402" y="38"/>
                  </a:lnTo>
                  <a:lnTo>
                    <a:pt x="408" y="42"/>
                  </a:lnTo>
                  <a:lnTo>
                    <a:pt x="415" y="45"/>
                  </a:lnTo>
                  <a:lnTo>
                    <a:pt x="421" y="50"/>
                  </a:lnTo>
                  <a:lnTo>
                    <a:pt x="426" y="54"/>
                  </a:lnTo>
                  <a:lnTo>
                    <a:pt x="431" y="59"/>
                  </a:lnTo>
                  <a:lnTo>
                    <a:pt x="435" y="63"/>
                  </a:lnTo>
                  <a:lnTo>
                    <a:pt x="440" y="68"/>
                  </a:lnTo>
                  <a:lnTo>
                    <a:pt x="443" y="73"/>
                  </a:lnTo>
                  <a:lnTo>
                    <a:pt x="446" y="78"/>
                  </a:lnTo>
                  <a:lnTo>
                    <a:pt x="450" y="83"/>
                  </a:lnTo>
                  <a:lnTo>
                    <a:pt x="451" y="89"/>
                  </a:lnTo>
                  <a:lnTo>
                    <a:pt x="453" y="93"/>
                  </a:lnTo>
                  <a:lnTo>
                    <a:pt x="453" y="99"/>
                  </a:lnTo>
                  <a:lnTo>
                    <a:pt x="454" y="104"/>
                  </a:lnTo>
                  <a:lnTo>
                    <a:pt x="453" y="110"/>
                  </a:lnTo>
                  <a:lnTo>
                    <a:pt x="453" y="114"/>
                  </a:lnTo>
                  <a:lnTo>
                    <a:pt x="451" y="120"/>
                  </a:lnTo>
                  <a:lnTo>
                    <a:pt x="450" y="124"/>
                  </a:lnTo>
                  <a:lnTo>
                    <a:pt x="446" y="130"/>
                  </a:lnTo>
                  <a:lnTo>
                    <a:pt x="443" y="135"/>
                  </a:lnTo>
                  <a:lnTo>
                    <a:pt x="440" y="140"/>
                  </a:lnTo>
                  <a:lnTo>
                    <a:pt x="435" y="144"/>
                  </a:lnTo>
                  <a:lnTo>
                    <a:pt x="431" y="149"/>
                  </a:lnTo>
                  <a:lnTo>
                    <a:pt x="426" y="153"/>
                  </a:lnTo>
                  <a:lnTo>
                    <a:pt x="421" y="157"/>
                  </a:lnTo>
                  <a:lnTo>
                    <a:pt x="415" y="162"/>
                  </a:lnTo>
                  <a:lnTo>
                    <a:pt x="408" y="166"/>
                  </a:lnTo>
                  <a:lnTo>
                    <a:pt x="402" y="170"/>
                  </a:lnTo>
                  <a:lnTo>
                    <a:pt x="395" y="173"/>
                  </a:lnTo>
                  <a:lnTo>
                    <a:pt x="387" y="177"/>
                  </a:lnTo>
                  <a:lnTo>
                    <a:pt x="371" y="184"/>
                  </a:lnTo>
                  <a:lnTo>
                    <a:pt x="353" y="190"/>
                  </a:lnTo>
                  <a:lnTo>
                    <a:pt x="335" y="195"/>
                  </a:lnTo>
                  <a:lnTo>
                    <a:pt x="315" y="200"/>
                  </a:lnTo>
                  <a:lnTo>
                    <a:pt x="294" y="203"/>
                  </a:lnTo>
                  <a:lnTo>
                    <a:pt x="272" y="205"/>
                  </a:lnTo>
                  <a:lnTo>
                    <a:pt x="250" y="207"/>
                  </a:lnTo>
                  <a:lnTo>
                    <a:pt x="226" y="207"/>
                  </a:lnTo>
                  <a:lnTo>
                    <a:pt x="203" y="207"/>
                  </a:lnTo>
                  <a:lnTo>
                    <a:pt x="181" y="205"/>
                  </a:lnTo>
                  <a:lnTo>
                    <a:pt x="158" y="203"/>
                  </a:lnTo>
                  <a:lnTo>
                    <a:pt x="137" y="200"/>
                  </a:lnTo>
                  <a:lnTo>
                    <a:pt x="117" y="195"/>
                  </a:lnTo>
                  <a:lnTo>
                    <a:pt x="100" y="190"/>
                  </a:lnTo>
                  <a:lnTo>
                    <a:pt x="82" y="184"/>
                  </a:lnTo>
                  <a:lnTo>
                    <a:pt x="66" y="177"/>
                  </a:lnTo>
                  <a:lnTo>
                    <a:pt x="58" y="173"/>
                  </a:lnTo>
                  <a:lnTo>
                    <a:pt x="52" y="170"/>
                  </a:lnTo>
                  <a:lnTo>
                    <a:pt x="44" y="166"/>
                  </a:lnTo>
                  <a:lnTo>
                    <a:pt x="37" y="162"/>
                  </a:lnTo>
                  <a:lnTo>
                    <a:pt x="32" y="157"/>
                  </a:lnTo>
                  <a:lnTo>
                    <a:pt x="26" y="153"/>
                  </a:lnTo>
                  <a:lnTo>
                    <a:pt x="22" y="149"/>
                  </a:lnTo>
                  <a:lnTo>
                    <a:pt x="17" y="144"/>
                  </a:lnTo>
                  <a:lnTo>
                    <a:pt x="13" y="140"/>
                  </a:lnTo>
                  <a:lnTo>
                    <a:pt x="10" y="135"/>
                  </a:lnTo>
                  <a:lnTo>
                    <a:pt x="6" y="130"/>
                  </a:lnTo>
                  <a:lnTo>
                    <a:pt x="3" y="124"/>
                  </a:lnTo>
                  <a:lnTo>
                    <a:pt x="2" y="120"/>
                  </a:lnTo>
                  <a:lnTo>
                    <a:pt x="1" y="114"/>
                  </a:lnTo>
                  <a:lnTo>
                    <a:pt x="0" y="110"/>
                  </a:lnTo>
                  <a:lnTo>
                    <a:pt x="0" y="104"/>
                  </a:lnTo>
                  <a:lnTo>
                    <a:pt x="0" y="99"/>
                  </a:lnTo>
                  <a:lnTo>
                    <a:pt x="1" y="93"/>
                  </a:lnTo>
                  <a:lnTo>
                    <a:pt x="2" y="89"/>
                  </a:lnTo>
                  <a:lnTo>
                    <a:pt x="3" y="83"/>
                  </a:lnTo>
                  <a:lnTo>
                    <a:pt x="6" y="78"/>
                  </a:lnTo>
                  <a:lnTo>
                    <a:pt x="10" y="73"/>
                  </a:lnTo>
                  <a:lnTo>
                    <a:pt x="13" y="68"/>
                  </a:lnTo>
                  <a:lnTo>
                    <a:pt x="17" y="63"/>
                  </a:lnTo>
                  <a:lnTo>
                    <a:pt x="22" y="59"/>
                  </a:lnTo>
                  <a:lnTo>
                    <a:pt x="26" y="54"/>
                  </a:lnTo>
                  <a:lnTo>
                    <a:pt x="32" y="50"/>
                  </a:lnTo>
                  <a:lnTo>
                    <a:pt x="37" y="45"/>
                  </a:lnTo>
                  <a:lnTo>
                    <a:pt x="44" y="42"/>
                  </a:lnTo>
                  <a:lnTo>
                    <a:pt x="52" y="38"/>
                  </a:lnTo>
                  <a:lnTo>
                    <a:pt x="58" y="34"/>
                  </a:lnTo>
                  <a:lnTo>
                    <a:pt x="66" y="31"/>
                  </a:lnTo>
                  <a:lnTo>
                    <a:pt x="82" y="23"/>
                  </a:lnTo>
                  <a:lnTo>
                    <a:pt x="100" y="18"/>
                  </a:lnTo>
                  <a:lnTo>
                    <a:pt x="117" y="12"/>
                  </a:lnTo>
                  <a:lnTo>
                    <a:pt x="137" y="8"/>
                  </a:lnTo>
                  <a:lnTo>
                    <a:pt x="158" y="4"/>
                  </a:lnTo>
                  <a:lnTo>
                    <a:pt x="181" y="2"/>
                  </a:lnTo>
                  <a:lnTo>
                    <a:pt x="203" y="0"/>
                  </a:lnTo>
                  <a:lnTo>
                    <a:pt x="226"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6" name="Freeform 160">
              <a:extLst>
                <a:ext uri="{FF2B5EF4-FFF2-40B4-BE49-F238E27FC236}">
                  <a16:creationId xmlns:a16="http://schemas.microsoft.com/office/drawing/2014/main" id="{FC05F26E-5EAC-493B-908D-2BA9CC77B309}"/>
                </a:ext>
              </a:extLst>
            </p:cNvPr>
            <p:cNvSpPr>
              <a:spLocks/>
            </p:cNvSpPr>
            <p:nvPr/>
          </p:nvSpPr>
          <p:spPr bwMode="auto">
            <a:xfrm>
              <a:off x="4149" y="3411"/>
              <a:ext cx="216" cy="99"/>
            </a:xfrm>
            <a:custGeom>
              <a:avLst/>
              <a:gdLst>
                <a:gd name="T0" fmla="*/ 238 w 433"/>
                <a:gd name="T1" fmla="*/ 0 h 200"/>
                <a:gd name="T2" fmla="*/ 281 w 433"/>
                <a:gd name="T3" fmla="*/ 4 h 200"/>
                <a:gd name="T4" fmla="*/ 320 w 433"/>
                <a:gd name="T5" fmla="*/ 12 h 200"/>
                <a:gd name="T6" fmla="*/ 354 w 433"/>
                <a:gd name="T7" fmla="*/ 22 h 200"/>
                <a:gd name="T8" fmla="*/ 376 w 433"/>
                <a:gd name="T9" fmla="*/ 32 h 200"/>
                <a:gd name="T10" fmla="*/ 390 w 433"/>
                <a:gd name="T11" fmla="*/ 40 h 200"/>
                <a:gd name="T12" fmla="*/ 402 w 433"/>
                <a:gd name="T13" fmla="*/ 49 h 200"/>
                <a:gd name="T14" fmla="*/ 412 w 433"/>
                <a:gd name="T15" fmla="*/ 57 h 200"/>
                <a:gd name="T16" fmla="*/ 420 w 433"/>
                <a:gd name="T17" fmla="*/ 66 h 200"/>
                <a:gd name="T18" fmla="*/ 426 w 433"/>
                <a:gd name="T19" fmla="*/ 76 h 200"/>
                <a:gd name="T20" fmla="*/ 431 w 433"/>
                <a:gd name="T21" fmla="*/ 84 h 200"/>
                <a:gd name="T22" fmla="*/ 433 w 433"/>
                <a:gd name="T23" fmla="*/ 94 h 200"/>
                <a:gd name="T24" fmla="*/ 433 w 433"/>
                <a:gd name="T25" fmla="*/ 104 h 200"/>
                <a:gd name="T26" fmla="*/ 431 w 433"/>
                <a:gd name="T27" fmla="*/ 114 h 200"/>
                <a:gd name="T28" fmla="*/ 426 w 433"/>
                <a:gd name="T29" fmla="*/ 124 h 200"/>
                <a:gd name="T30" fmla="*/ 420 w 433"/>
                <a:gd name="T31" fmla="*/ 134 h 200"/>
                <a:gd name="T32" fmla="*/ 412 w 433"/>
                <a:gd name="T33" fmla="*/ 143 h 200"/>
                <a:gd name="T34" fmla="*/ 402 w 433"/>
                <a:gd name="T35" fmla="*/ 151 h 200"/>
                <a:gd name="T36" fmla="*/ 390 w 433"/>
                <a:gd name="T37" fmla="*/ 159 h 200"/>
                <a:gd name="T38" fmla="*/ 376 w 433"/>
                <a:gd name="T39" fmla="*/ 167 h 200"/>
                <a:gd name="T40" fmla="*/ 354 w 433"/>
                <a:gd name="T41" fmla="*/ 177 h 200"/>
                <a:gd name="T42" fmla="*/ 320 w 433"/>
                <a:gd name="T43" fmla="*/ 188 h 200"/>
                <a:gd name="T44" fmla="*/ 281 w 433"/>
                <a:gd name="T45" fmla="*/ 194 h 200"/>
                <a:gd name="T46" fmla="*/ 238 w 433"/>
                <a:gd name="T47" fmla="*/ 199 h 200"/>
                <a:gd name="T48" fmla="*/ 194 w 433"/>
                <a:gd name="T49" fmla="*/ 199 h 200"/>
                <a:gd name="T50" fmla="*/ 152 w 433"/>
                <a:gd name="T51" fmla="*/ 194 h 200"/>
                <a:gd name="T52" fmla="*/ 113 w 433"/>
                <a:gd name="T53" fmla="*/ 188 h 200"/>
                <a:gd name="T54" fmla="*/ 78 w 433"/>
                <a:gd name="T55" fmla="*/ 177 h 200"/>
                <a:gd name="T56" fmla="*/ 56 w 433"/>
                <a:gd name="T57" fmla="*/ 167 h 200"/>
                <a:gd name="T58" fmla="*/ 43 w 433"/>
                <a:gd name="T59" fmla="*/ 159 h 200"/>
                <a:gd name="T60" fmla="*/ 31 w 433"/>
                <a:gd name="T61" fmla="*/ 151 h 200"/>
                <a:gd name="T62" fmla="*/ 21 w 433"/>
                <a:gd name="T63" fmla="*/ 143 h 200"/>
                <a:gd name="T64" fmla="*/ 13 w 433"/>
                <a:gd name="T65" fmla="*/ 134 h 200"/>
                <a:gd name="T66" fmla="*/ 6 w 433"/>
                <a:gd name="T67" fmla="*/ 124 h 200"/>
                <a:gd name="T68" fmla="*/ 2 w 433"/>
                <a:gd name="T69" fmla="*/ 114 h 200"/>
                <a:gd name="T70" fmla="*/ 0 w 433"/>
                <a:gd name="T71" fmla="*/ 104 h 200"/>
                <a:gd name="T72" fmla="*/ 0 w 433"/>
                <a:gd name="T73" fmla="*/ 94 h 200"/>
                <a:gd name="T74" fmla="*/ 2 w 433"/>
                <a:gd name="T75" fmla="*/ 84 h 200"/>
                <a:gd name="T76" fmla="*/ 6 w 433"/>
                <a:gd name="T77" fmla="*/ 76 h 200"/>
                <a:gd name="T78" fmla="*/ 13 w 433"/>
                <a:gd name="T79" fmla="*/ 66 h 200"/>
                <a:gd name="T80" fmla="*/ 21 w 433"/>
                <a:gd name="T81" fmla="*/ 57 h 200"/>
                <a:gd name="T82" fmla="*/ 31 w 433"/>
                <a:gd name="T83" fmla="*/ 49 h 200"/>
                <a:gd name="T84" fmla="*/ 43 w 433"/>
                <a:gd name="T85" fmla="*/ 40 h 200"/>
                <a:gd name="T86" fmla="*/ 56 w 433"/>
                <a:gd name="T87" fmla="*/ 32 h 200"/>
                <a:gd name="T88" fmla="*/ 78 w 433"/>
                <a:gd name="T89" fmla="*/ 22 h 200"/>
                <a:gd name="T90" fmla="*/ 113 w 433"/>
                <a:gd name="T91" fmla="*/ 12 h 200"/>
                <a:gd name="T92" fmla="*/ 152 w 433"/>
                <a:gd name="T93" fmla="*/ 4 h 200"/>
                <a:gd name="T94" fmla="*/ 194 w 433"/>
                <a:gd name="T9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200">
                  <a:moveTo>
                    <a:pt x="216" y="0"/>
                  </a:moveTo>
                  <a:lnTo>
                    <a:pt x="238" y="0"/>
                  </a:lnTo>
                  <a:lnTo>
                    <a:pt x="260" y="2"/>
                  </a:lnTo>
                  <a:lnTo>
                    <a:pt x="281" y="4"/>
                  </a:lnTo>
                  <a:lnTo>
                    <a:pt x="301" y="8"/>
                  </a:lnTo>
                  <a:lnTo>
                    <a:pt x="320" y="12"/>
                  </a:lnTo>
                  <a:lnTo>
                    <a:pt x="337" y="18"/>
                  </a:lnTo>
                  <a:lnTo>
                    <a:pt x="354" y="22"/>
                  </a:lnTo>
                  <a:lnTo>
                    <a:pt x="370" y="29"/>
                  </a:lnTo>
                  <a:lnTo>
                    <a:pt x="376" y="32"/>
                  </a:lnTo>
                  <a:lnTo>
                    <a:pt x="384" y="37"/>
                  </a:lnTo>
                  <a:lnTo>
                    <a:pt x="390" y="40"/>
                  </a:lnTo>
                  <a:lnTo>
                    <a:pt x="396" y="44"/>
                  </a:lnTo>
                  <a:lnTo>
                    <a:pt x="402" y="49"/>
                  </a:lnTo>
                  <a:lnTo>
                    <a:pt x="407" y="52"/>
                  </a:lnTo>
                  <a:lnTo>
                    <a:pt x="412" y="57"/>
                  </a:lnTo>
                  <a:lnTo>
                    <a:pt x="416" y="61"/>
                  </a:lnTo>
                  <a:lnTo>
                    <a:pt x="420" y="66"/>
                  </a:lnTo>
                  <a:lnTo>
                    <a:pt x="423" y="70"/>
                  </a:lnTo>
                  <a:lnTo>
                    <a:pt x="426" y="76"/>
                  </a:lnTo>
                  <a:lnTo>
                    <a:pt x="428" y="80"/>
                  </a:lnTo>
                  <a:lnTo>
                    <a:pt x="431" y="84"/>
                  </a:lnTo>
                  <a:lnTo>
                    <a:pt x="432" y="90"/>
                  </a:lnTo>
                  <a:lnTo>
                    <a:pt x="433" y="94"/>
                  </a:lnTo>
                  <a:lnTo>
                    <a:pt x="433" y="100"/>
                  </a:lnTo>
                  <a:lnTo>
                    <a:pt x="433" y="104"/>
                  </a:lnTo>
                  <a:lnTo>
                    <a:pt x="432" y="110"/>
                  </a:lnTo>
                  <a:lnTo>
                    <a:pt x="431" y="114"/>
                  </a:lnTo>
                  <a:lnTo>
                    <a:pt x="428" y="120"/>
                  </a:lnTo>
                  <a:lnTo>
                    <a:pt x="426" y="124"/>
                  </a:lnTo>
                  <a:lnTo>
                    <a:pt x="423" y="130"/>
                  </a:lnTo>
                  <a:lnTo>
                    <a:pt x="420" y="134"/>
                  </a:lnTo>
                  <a:lnTo>
                    <a:pt x="416" y="139"/>
                  </a:lnTo>
                  <a:lnTo>
                    <a:pt x="412" y="143"/>
                  </a:lnTo>
                  <a:lnTo>
                    <a:pt x="407" y="148"/>
                  </a:lnTo>
                  <a:lnTo>
                    <a:pt x="402" y="151"/>
                  </a:lnTo>
                  <a:lnTo>
                    <a:pt x="396" y="155"/>
                  </a:lnTo>
                  <a:lnTo>
                    <a:pt x="390" y="159"/>
                  </a:lnTo>
                  <a:lnTo>
                    <a:pt x="384" y="163"/>
                  </a:lnTo>
                  <a:lnTo>
                    <a:pt x="376" y="167"/>
                  </a:lnTo>
                  <a:lnTo>
                    <a:pt x="370" y="170"/>
                  </a:lnTo>
                  <a:lnTo>
                    <a:pt x="354" y="177"/>
                  </a:lnTo>
                  <a:lnTo>
                    <a:pt x="337" y="182"/>
                  </a:lnTo>
                  <a:lnTo>
                    <a:pt x="320" y="188"/>
                  </a:lnTo>
                  <a:lnTo>
                    <a:pt x="301" y="192"/>
                  </a:lnTo>
                  <a:lnTo>
                    <a:pt x="281" y="194"/>
                  </a:lnTo>
                  <a:lnTo>
                    <a:pt x="260" y="198"/>
                  </a:lnTo>
                  <a:lnTo>
                    <a:pt x="238" y="199"/>
                  </a:lnTo>
                  <a:lnTo>
                    <a:pt x="216" y="200"/>
                  </a:lnTo>
                  <a:lnTo>
                    <a:pt x="194" y="199"/>
                  </a:lnTo>
                  <a:lnTo>
                    <a:pt x="173" y="198"/>
                  </a:lnTo>
                  <a:lnTo>
                    <a:pt x="152" y="194"/>
                  </a:lnTo>
                  <a:lnTo>
                    <a:pt x="132" y="192"/>
                  </a:lnTo>
                  <a:lnTo>
                    <a:pt x="113" y="188"/>
                  </a:lnTo>
                  <a:lnTo>
                    <a:pt x="95" y="182"/>
                  </a:lnTo>
                  <a:lnTo>
                    <a:pt x="78" y="177"/>
                  </a:lnTo>
                  <a:lnTo>
                    <a:pt x="63" y="170"/>
                  </a:lnTo>
                  <a:lnTo>
                    <a:pt x="56" y="167"/>
                  </a:lnTo>
                  <a:lnTo>
                    <a:pt x="48" y="163"/>
                  </a:lnTo>
                  <a:lnTo>
                    <a:pt x="43" y="159"/>
                  </a:lnTo>
                  <a:lnTo>
                    <a:pt x="36" y="155"/>
                  </a:lnTo>
                  <a:lnTo>
                    <a:pt x="31" y="151"/>
                  </a:lnTo>
                  <a:lnTo>
                    <a:pt x="25" y="148"/>
                  </a:lnTo>
                  <a:lnTo>
                    <a:pt x="21" y="143"/>
                  </a:lnTo>
                  <a:lnTo>
                    <a:pt x="16" y="139"/>
                  </a:lnTo>
                  <a:lnTo>
                    <a:pt x="13" y="134"/>
                  </a:lnTo>
                  <a:lnTo>
                    <a:pt x="10" y="130"/>
                  </a:lnTo>
                  <a:lnTo>
                    <a:pt x="6" y="124"/>
                  </a:lnTo>
                  <a:lnTo>
                    <a:pt x="4" y="120"/>
                  </a:lnTo>
                  <a:lnTo>
                    <a:pt x="2" y="114"/>
                  </a:lnTo>
                  <a:lnTo>
                    <a:pt x="1" y="110"/>
                  </a:lnTo>
                  <a:lnTo>
                    <a:pt x="0" y="104"/>
                  </a:lnTo>
                  <a:lnTo>
                    <a:pt x="0" y="100"/>
                  </a:lnTo>
                  <a:lnTo>
                    <a:pt x="0" y="94"/>
                  </a:lnTo>
                  <a:lnTo>
                    <a:pt x="1" y="90"/>
                  </a:lnTo>
                  <a:lnTo>
                    <a:pt x="2" y="84"/>
                  </a:lnTo>
                  <a:lnTo>
                    <a:pt x="4" y="80"/>
                  </a:lnTo>
                  <a:lnTo>
                    <a:pt x="6" y="76"/>
                  </a:lnTo>
                  <a:lnTo>
                    <a:pt x="10" y="70"/>
                  </a:lnTo>
                  <a:lnTo>
                    <a:pt x="13" y="66"/>
                  </a:lnTo>
                  <a:lnTo>
                    <a:pt x="16" y="61"/>
                  </a:lnTo>
                  <a:lnTo>
                    <a:pt x="21" y="57"/>
                  </a:lnTo>
                  <a:lnTo>
                    <a:pt x="25" y="52"/>
                  </a:lnTo>
                  <a:lnTo>
                    <a:pt x="31" y="49"/>
                  </a:lnTo>
                  <a:lnTo>
                    <a:pt x="36" y="44"/>
                  </a:lnTo>
                  <a:lnTo>
                    <a:pt x="43" y="40"/>
                  </a:lnTo>
                  <a:lnTo>
                    <a:pt x="48" y="37"/>
                  </a:lnTo>
                  <a:lnTo>
                    <a:pt x="56" y="32"/>
                  </a:lnTo>
                  <a:lnTo>
                    <a:pt x="63" y="29"/>
                  </a:lnTo>
                  <a:lnTo>
                    <a:pt x="78" y="22"/>
                  </a:lnTo>
                  <a:lnTo>
                    <a:pt x="95" y="18"/>
                  </a:lnTo>
                  <a:lnTo>
                    <a:pt x="113" y="12"/>
                  </a:lnTo>
                  <a:lnTo>
                    <a:pt x="132" y="8"/>
                  </a:lnTo>
                  <a:lnTo>
                    <a:pt x="152" y="4"/>
                  </a:lnTo>
                  <a:lnTo>
                    <a:pt x="173" y="2"/>
                  </a:lnTo>
                  <a:lnTo>
                    <a:pt x="194" y="0"/>
                  </a:lnTo>
                  <a:lnTo>
                    <a:pt x="21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7" name="Freeform 161">
              <a:extLst>
                <a:ext uri="{FF2B5EF4-FFF2-40B4-BE49-F238E27FC236}">
                  <a16:creationId xmlns:a16="http://schemas.microsoft.com/office/drawing/2014/main" id="{1CB3C407-877F-47EB-B024-BCB28BF850EE}"/>
                </a:ext>
              </a:extLst>
            </p:cNvPr>
            <p:cNvSpPr>
              <a:spLocks/>
            </p:cNvSpPr>
            <p:nvPr/>
          </p:nvSpPr>
          <p:spPr bwMode="auto">
            <a:xfrm>
              <a:off x="4154" y="3412"/>
              <a:ext cx="206" cy="95"/>
            </a:xfrm>
            <a:custGeom>
              <a:avLst/>
              <a:gdLst>
                <a:gd name="T0" fmla="*/ 227 w 413"/>
                <a:gd name="T1" fmla="*/ 1 h 191"/>
                <a:gd name="T2" fmla="*/ 267 w 413"/>
                <a:gd name="T3" fmla="*/ 5 h 191"/>
                <a:gd name="T4" fmla="*/ 305 w 413"/>
                <a:gd name="T5" fmla="*/ 12 h 191"/>
                <a:gd name="T6" fmla="*/ 337 w 413"/>
                <a:gd name="T7" fmla="*/ 22 h 191"/>
                <a:gd name="T8" fmla="*/ 358 w 413"/>
                <a:gd name="T9" fmla="*/ 31 h 191"/>
                <a:gd name="T10" fmla="*/ 372 w 413"/>
                <a:gd name="T11" fmla="*/ 39 h 191"/>
                <a:gd name="T12" fmla="*/ 383 w 413"/>
                <a:gd name="T13" fmla="*/ 47 h 191"/>
                <a:gd name="T14" fmla="*/ 392 w 413"/>
                <a:gd name="T15" fmla="*/ 55 h 191"/>
                <a:gd name="T16" fmla="*/ 401 w 413"/>
                <a:gd name="T17" fmla="*/ 64 h 191"/>
                <a:gd name="T18" fmla="*/ 406 w 413"/>
                <a:gd name="T19" fmla="*/ 72 h 191"/>
                <a:gd name="T20" fmla="*/ 411 w 413"/>
                <a:gd name="T21" fmla="*/ 81 h 191"/>
                <a:gd name="T22" fmla="*/ 413 w 413"/>
                <a:gd name="T23" fmla="*/ 90 h 191"/>
                <a:gd name="T24" fmla="*/ 413 w 413"/>
                <a:gd name="T25" fmla="*/ 100 h 191"/>
                <a:gd name="T26" fmla="*/ 411 w 413"/>
                <a:gd name="T27" fmla="*/ 110 h 191"/>
                <a:gd name="T28" fmla="*/ 406 w 413"/>
                <a:gd name="T29" fmla="*/ 120 h 191"/>
                <a:gd name="T30" fmla="*/ 401 w 413"/>
                <a:gd name="T31" fmla="*/ 129 h 191"/>
                <a:gd name="T32" fmla="*/ 392 w 413"/>
                <a:gd name="T33" fmla="*/ 137 h 191"/>
                <a:gd name="T34" fmla="*/ 383 w 413"/>
                <a:gd name="T35" fmla="*/ 146 h 191"/>
                <a:gd name="T36" fmla="*/ 372 w 413"/>
                <a:gd name="T37" fmla="*/ 153 h 191"/>
                <a:gd name="T38" fmla="*/ 358 w 413"/>
                <a:gd name="T39" fmla="*/ 160 h 191"/>
                <a:gd name="T40" fmla="*/ 337 w 413"/>
                <a:gd name="T41" fmla="*/ 169 h 191"/>
                <a:gd name="T42" fmla="*/ 305 w 413"/>
                <a:gd name="T43" fmla="*/ 180 h 191"/>
                <a:gd name="T44" fmla="*/ 267 w 413"/>
                <a:gd name="T45" fmla="*/ 187 h 191"/>
                <a:gd name="T46" fmla="*/ 227 w 413"/>
                <a:gd name="T47" fmla="*/ 191 h 191"/>
                <a:gd name="T48" fmla="*/ 185 w 413"/>
                <a:gd name="T49" fmla="*/ 191 h 191"/>
                <a:gd name="T50" fmla="*/ 145 w 413"/>
                <a:gd name="T51" fmla="*/ 187 h 191"/>
                <a:gd name="T52" fmla="*/ 107 w 413"/>
                <a:gd name="T53" fmla="*/ 180 h 191"/>
                <a:gd name="T54" fmla="*/ 75 w 413"/>
                <a:gd name="T55" fmla="*/ 169 h 191"/>
                <a:gd name="T56" fmla="*/ 54 w 413"/>
                <a:gd name="T57" fmla="*/ 160 h 191"/>
                <a:gd name="T58" fmla="*/ 41 w 413"/>
                <a:gd name="T59" fmla="*/ 153 h 191"/>
                <a:gd name="T60" fmla="*/ 30 w 413"/>
                <a:gd name="T61" fmla="*/ 146 h 191"/>
                <a:gd name="T62" fmla="*/ 21 w 413"/>
                <a:gd name="T63" fmla="*/ 137 h 191"/>
                <a:gd name="T64" fmla="*/ 13 w 413"/>
                <a:gd name="T65" fmla="*/ 129 h 191"/>
                <a:gd name="T66" fmla="*/ 6 w 413"/>
                <a:gd name="T67" fmla="*/ 120 h 191"/>
                <a:gd name="T68" fmla="*/ 2 w 413"/>
                <a:gd name="T69" fmla="*/ 110 h 191"/>
                <a:gd name="T70" fmla="*/ 1 w 413"/>
                <a:gd name="T71" fmla="*/ 100 h 191"/>
                <a:gd name="T72" fmla="*/ 1 w 413"/>
                <a:gd name="T73" fmla="*/ 90 h 191"/>
                <a:gd name="T74" fmla="*/ 2 w 413"/>
                <a:gd name="T75" fmla="*/ 81 h 191"/>
                <a:gd name="T76" fmla="*/ 6 w 413"/>
                <a:gd name="T77" fmla="*/ 72 h 191"/>
                <a:gd name="T78" fmla="*/ 13 w 413"/>
                <a:gd name="T79" fmla="*/ 64 h 191"/>
                <a:gd name="T80" fmla="*/ 21 w 413"/>
                <a:gd name="T81" fmla="*/ 55 h 191"/>
                <a:gd name="T82" fmla="*/ 30 w 413"/>
                <a:gd name="T83" fmla="*/ 47 h 191"/>
                <a:gd name="T84" fmla="*/ 41 w 413"/>
                <a:gd name="T85" fmla="*/ 39 h 191"/>
                <a:gd name="T86" fmla="*/ 54 w 413"/>
                <a:gd name="T87" fmla="*/ 31 h 191"/>
                <a:gd name="T88" fmla="*/ 75 w 413"/>
                <a:gd name="T89" fmla="*/ 22 h 191"/>
                <a:gd name="T90" fmla="*/ 107 w 413"/>
                <a:gd name="T91" fmla="*/ 12 h 191"/>
                <a:gd name="T92" fmla="*/ 145 w 413"/>
                <a:gd name="T93" fmla="*/ 5 h 191"/>
                <a:gd name="T94" fmla="*/ 185 w 413"/>
                <a:gd name="T9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191">
                  <a:moveTo>
                    <a:pt x="206" y="0"/>
                  </a:moveTo>
                  <a:lnTo>
                    <a:pt x="227" y="1"/>
                  </a:lnTo>
                  <a:lnTo>
                    <a:pt x="248" y="2"/>
                  </a:lnTo>
                  <a:lnTo>
                    <a:pt x="267" y="5"/>
                  </a:lnTo>
                  <a:lnTo>
                    <a:pt x="286" y="8"/>
                  </a:lnTo>
                  <a:lnTo>
                    <a:pt x="305" y="12"/>
                  </a:lnTo>
                  <a:lnTo>
                    <a:pt x="322" y="17"/>
                  </a:lnTo>
                  <a:lnTo>
                    <a:pt x="337" y="22"/>
                  </a:lnTo>
                  <a:lnTo>
                    <a:pt x="352" y="28"/>
                  </a:lnTo>
                  <a:lnTo>
                    <a:pt x="358" y="31"/>
                  </a:lnTo>
                  <a:lnTo>
                    <a:pt x="365" y="36"/>
                  </a:lnTo>
                  <a:lnTo>
                    <a:pt x="372" y="39"/>
                  </a:lnTo>
                  <a:lnTo>
                    <a:pt x="377" y="42"/>
                  </a:lnTo>
                  <a:lnTo>
                    <a:pt x="383" y="47"/>
                  </a:lnTo>
                  <a:lnTo>
                    <a:pt x="387" y="50"/>
                  </a:lnTo>
                  <a:lnTo>
                    <a:pt x="392" y="55"/>
                  </a:lnTo>
                  <a:lnTo>
                    <a:pt x="396" y="59"/>
                  </a:lnTo>
                  <a:lnTo>
                    <a:pt x="401" y="64"/>
                  </a:lnTo>
                  <a:lnTo>
                    <a:pt x="403" y="67"/>
                  </a:lnTo>
                  <a:lnTo>
                    <a:pt x="406" y="72"/>
                  </a:lnTo>
                  <a:lnTo>
                    <a:pt x="408" y="77"/>
                  </a:lnTo>
                  <a:lnTo>
                    <a:pt x="411" y="81"/>
                  </a:lnTo>
                  <a:lnTo>
                    <a:pt x="412" y="86"/>
                  </a:lnTo>
                  <a:lnTo>
                    <a:pt x="413" y="90"/>
                  </a:lnTo>
                  <a:lnTo>
                    <a:pt x="413" y="96"/>
                  </a:lnTo>
                  <a:lnTo>
                    <a:pt x="413" y="100"/>
                  </a:lnTo>
                  <a:lnTo>
                    <a:pt x="412" y="106"/>
                  </a:lnTo>
                  <a:lnTo>
                    <a:pt x="411" y="110"/>
                  </a:lnTo>
                  <a:lnTo>
                    <a:pt x="408" y="115"/>
                  </a:lnTo>
                  <a:lnTo>
                    <a:pt x="406" y="120"/>
                  </a:lnTo>
                  <a:lnTo>
                    <a:pt x="403" y="124"/>
                  </a:lnTo>
                  <a:lnTo>
                    <a:pt x="401" y="129"/>
                  </a:lnTo>
                  <a:lnTo>
                    <a:pt x="396" y="132"/>
                  </a:lnTo>
                  <a:lnTo>
                    <a:pt x="392" y="137"/>
                  </a:lnTo>
                  <a:lnTo>
                    <a:pt x="387" y="141"/>
                  </a:lnTo>
                  <a:lnTo>
                    <a:pt x="383" y="146"/>
                  </a:lnTo>
                  <a:lnTo>
                    <a:pt x="377" y="149"/>
                  </a:lnTo>
                  <a:lnTo>
                    <a:pt x="372" y="153"/>
                  </a:lnTo>
                  <a:lnTo>
                    <a:pt x="365" y="157"/>
                  </a:lnTo>
                  <a:lnTo>
                    <a:pt x="358" y="160"/>
                  </a:lnTo>
                  <a:lnTo>
                    <a:pt x="352" y="163"/>
                  </a:lnTo>
                  <a:lnTo>
                    <a:pt x="337" y="169"/>
                  </a:lnTo>
                  <a:lnTo>
                    <a:pt x="322" y="175"/>
                  </a:lnTo>
                  <a:lnTo>
                    <a:pt x="305" y="180"/>
                  </a:lnTo>
                  <a:lnTo>
                    <a:pt x="286" y="183"/>
                  </a:lnTo>
                  <a:lnTo>
                    <a:pt x="267" y="187"/>
                  </a:lnTo>
                  <a:lnTo>
                    <a:pt x="248" y="189"/>
                  </a:lnTo>
                  <a:lnTo>
                    <a:pt x="227" y="191"/>
                  </a:lnTo>
                  <a:lnTo>
                    <a:pt x="206" y="191"/>
                  </a:lnTo>
                  <a:lnTo>
                    <a:pt x="185" y="191"/>
                  </a:lnTo>
                  <a:lnTo>
                    <a:pt x="165" y="189"/>
                  </a:lnTo>
                  <a:lnTo>
                    <a:pt x="145" y="187"/>
                  </a:lnTo>
                  <a:lnTo>
                    <a:pt x="126" y="183"/>
                  </a:lnTo>
                  <a:lnTo>
                    <a:pt x="107" y="180"/>
                  </a:lnTo>
                  <a:lnTo>
                    <a:pt x="91" y="175"/>
                  </a:lnTo>
                  <a:lnTo>
                    <a:pt x="75" y="169"/>
                  </a:lnTo>
                  <a:lnTo>
                    <a:pt x="61" y="163"/>
                  </a:lnTo>
                  <a:lnTo>
                    <a:pt x="54" y="160"/>
                  </a:lnTo>
                  <a:lnTo>
                    <a:pt x="47" y="157"/>
                  </a:lnTo>
                  <a:lnTo>
                    <a:pt x="41" y="153"/>
                  </a:lnTo>
                  <a:lnTo>
                    <a:pt x="35" y="149"/>
                  </a:lnTo>
                  <a:lnTo>
                    <a:pt x="30" y="146"/>
                  </a:lnTo>
                  <a:lnTo>
                    <a:pt x="25" y="141"/>
                  </a:lnTo>
                  <a:lnTo>
                    <a:pt x="21" y="137"/>
                  </a:lnTo>
                  <a:lnTo>
                    <a:pt x="16" y="132"/>
                  </a:lnTo>
                  <a:lnTo>
                    <a:pt x="13" y="129"/>
                  </a:lnTo>
                  <a:lnTo>
                    <a:pt x="10" y="124"/>
                  </a:lnTo>
                  <a:lnTo>
                    <a:pt x="6" y="120"/>
                  </a:lnTo>
                  <a:lnTo>
                    <a:pt x="4" y="115"/>
                  </a:lnTo>
                  <a:lnTo>
                    <a:pt x="2" y="110"/>
                  </a:lnTo>
                  <a:lnTo>
                    <a:pt x="1" y="106"/>
                  </a:lnTo>
                  <a:lnTo>
                    <a:pt x="1" y="100"/>
                  </a:lnTo>
                  <a:lnTo>
                    <a:pt x="0" y="96"/>
                  </a:lnTo>
                  <a:lnTo>
                    <a:pt x="1" y="90"/>
                  </a:lnTo>
                  <a:lnTo>
                    <a:pt x="1" y="86"/>
                  </a:lnTo>
                  <a:lnTo>
                    <a:pt x="2" y="81"/>
                  </a:lnTo>
                  <a:lnTo>
                    <a:pt x="4" y="77"/>
                  </a:lnTo>
                  <a:lnTo>
                    <a:pt x="6" y="72"/>
                  </a:lnTo>
                  <a:lnTo>
                    <a:pt x="10" y="67"/>
                  </a:lnTo>
                  <a:lnTo>
                    <a:pt x="13" y="64"/>
                  </a:lnTo>
                  <a:lnTo>
                    <a:pt x="16" y="59"/>
                  </a:lnTo>
                  <a:lnTo>
                    <a:pt x="21" y="55"/>
                  </a:lnTo>
                  <a:lnTo>
                    <a:pt x="25" y="50"/>
                  </a:lnTo>
                  <a:lnTo>
                    <a:pt x="30" y="47"/>
                  </a:lnTo>
                  <a:lnTo>
                    <a:pt x="35" y="42"/>
                  </a:lnTo>
                  <a:lnTo>
                    <a:pt x="41" y="39"/>
                  </a:lnTo>
                  <a:lnTo>
                    <a:pt x="47" y="36"/>
                  </a:lnTo>
                  <a:lnTo>
                    <a:pt x="54" y="31"/>
                  </a:lnTo>
                  <a:lnTo>
                    <a:pt x="61" y="28"/>
                  </a:lnTo>
                  <a:lnTo>
                    <a:pt x="75" y="22"/>
                  </a:lnTo>
                  <a:lnTo>
                    <a:pt x="91" y="17"/>
                  </a:lnTo>
                  <a:lnTo>
                    <a:pt x="107" y="12"/>
                  </a:lnTo>
                  <a:lnTo>
                    <a:pt x="126" y="8"/>
                  </a:lnTo>
                  <a:lnTo>
                    <a:pt x="145" y="5"/>
                  </a:lnTo>
                  <a:lnTo>
                    <a:pt x="165" y="2"/>
                  </a:lnTo>
                  <a:lnTo>
                    <a:pt x="185" y="1"/>
                  </a:lnTo>
                  <a:lnTo>
                    <a:pt x="206"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8" name="Freeform 162">
              <a:extLst>
                <a:ext uri="{FF2B5EF4-FFF2-40B4-BE49-F238E27FC236}">
                  <a16:creationId xmlns:a16="http://schemas.microsoft.com/office/drawing/2014/main" id="{0D9665B7-BE0F-4B20-B31D-696ADF8AD01C}"/>
                </a:ext>
              </a:extLst>
            </p:cNvPr>
            <p:cNvSpPr>
              <a:spLocks/>
            </p:cNvSpPr>
            <p:nvPr/>
          </p:nvSpPr>
          <p:spPr bwMode="auto">
            <a:xfrm>
              <a:off x="4159" y="3413"/>
              <a:ext cx="196" cy="91"/>
            </a:xfrm>
            <a:custGeom>
              <a:avLst/>
              <a:gdLst>
                <a:gd name="T0" fmla="*/ 215 w 391"/>
                <a:gd name="T1" fmla="*/ 2 h 184"/>
                <a:gd name="T2" fmla="*/ 253 w 391"/>
                <a:gd name="T3" fmla="*/ 5 h 184"/>
                <a:gd name="T4" fmla="*/ 289 w 391"/>
                <a:gd name="T5" fmla="*/ 12 h 184"/>
                <a:gd name="T6" fmla="*/ 320 w 391"/>
                <a:gd name="T7" fmla="*/ 22 h 184"/>
                <a:gd name="T8" fmla="*/ 346 w 391"/>
                <a:gd name="T9" fmla="*/ 34 h 184"/>
                <a:gd name="T10" fmla="*/ 363 w 391"/>
                <a:gd name="T11" fmla="*/ 45 h 184"/>
                <a:gd name="T12" fmla="*/ 372 w 391"/>
                <a:gd name="T13" fmla="*/ 53 h 184"/>
                <a:gd name="T14" fmla="*/ 380 w 391"/>
                <a:gd name="T15" fmla="*/ 60 h 184"/>
                <a:gd name="T16" fmla="*/ 385 w 391"/>
                <a:gd name="T17" fmla="*/ 69 h 184"/>
                <a:gd name="T18" fmla="*/ 390 w 391"/>
                <a:gd name="T19" fmla="*/ 78 h 184"/>
                <a:gd name="T20" fmla="*/ 391 w 391"/>
                <a:gd name="T21" fmla="*/ 87 h 184"/>
                <a:gd name="T22" fmla="*/ 391 w 391"/>
                <a:gd name="T23" fmla="*/ 96 h 184"/>
                <a:gd name="T24" fmla="*/ 390 w 391"/>
                <a:gd name="T25" fmla="*/ 106 h 184"/>
                <a:gd name="T26" fmla="*/ 385 w 391"/>
                <a:gd name="T27" fmla="*/ 115 h 184"/>
                <a:gd name="T28" fmla="*/ 380 w 391"/>
                <a:gd name="T29" fmla="*/ 123 h 184"/>
                <a:gd name="T30" fmla="*/ 372 w 391"/>
                <a:gd name="T31" fmla="*/ 131 h 184"/>
                <a:gd name="T32" fmla="*/ 363 w 391"/>
                <a:gd name="T33" fmla="*/ 139 h 184"/>
                <a:gd name="T34" fmla="*/ 346 w 391"/>
                <a:gd name="T35" fmla="*/ 150 h 184"/>
                <a:gd name="T36" fmla="*/ 320 w 391"/>
                <a:gd name="T37" fmla="*/ 163 h 184"/>
                <a:gd name="T38" fmla="*/ 289 w 391"/>
                <a:gd name="T39" fmla="*/ 173 h 184"/>
                <a:gd name="T40" fmla="*/ 253 w 391"/>
                <a:gd name="T41" fmla="*/ 179 h 184"/>
                <a:gd name="T42" fmla="*/ 215 w 391"/>
                <a:gd name="T43" fmla="*/ 183 h 184"/>
                <a:gd name="T44" fmla="*/ 175 w 391"/>
                <a:gd name="T45" fmla="*/ 183 h 184"/>
                <a:gd name="T46" fmla="*/ 137 w 391"/>
                <a:gd name="T47" fmla="*/ 179 h 184"/>
                <a:gd name="T48" fmla="*/ 102 w 391"/>
                <a:gd name="T49" fmla="*/ 173 h 184"/>
                <a:gd name="T50" fmla="*/ 71 w 391"/>
                <a:gd name="T51" fmla="*/ 163 h 184"/>
                <a:gd name="T52" fmla="*/ 44 w 391"/>
                <a:gd name="T53" fmla="*/ 150 h 184"/>
                <a:gd name="T54" fmla="*/ 27 w 391"/>
                <a:gd name="T55" fmla="*/ 139 h 184"/>
                <a:gd name="T56" fmla="*/ 19 w 391"/>
                <a:gd name="T57" fmla="*/ 131 h 184"/>
                <a:gd name="T58" fmla="*/ 11 w 391"/>
                <a:gd name="T59" fmla="*/ 123 h 184"/>
                <a:gd name="T60" fmla="*/ 5 w 391"/>
                <a:gd name="T61" fmla="*/ 115 h 184"/>
                <a:gd name="T62" fmla="*/ 2 w 391"/>
                <a:gd name="T63" fmla="*/ 106 h 184"/>
                <a:gd name="T64" fmla="*/ 0 w 391"/>
                <a:gd name="T65" fmla="*/ 96 h 184"/>
                <a:gd name="T66" fmla="*/ 0 w 391"/>
                <a:gd name="T67" fmla="*/ 87 h 184"/>
                <a:gd name="T68" fmla="*/ 2 w 391"/>
                <a:gd name="T69" fmla="*/ 78 h 184"/>
                <a:gd name="T70" fmla="*/ 5 w 391"/>
                <a:gd name="T71" fmla="*/ 69 h 184"/>
                <a:gd name="T72" fmla="*/ 11 w 391"/>
                <a:gd name="T73" fmla="*/ 60 h 184"/>
                <a:gd name="T74" fmla="*/ 19 w 391"/>
                <a:gd name="T75" fmla="*/ 53 h 184"/>
                <a:gd name="T76" fmla="*/ 27 w 391"/>
                <a:gd name="T77" fmla="*/ 45 h 184"/>
                <a:gd name="T78" fmla="*/ 44 w 391"/>
                <a:gd name="T79" fmla="*/ 34 h 184"/>
                <a:gd name="T80" fmla="*/ 71 w 391"/>
                <a:gd name="T81" fmla="*/ 22 h 184"/>
                <a:gd name="T82" fmla="*/ 102 w 391"/>
                <a:gd name="T83" fmla="*/ 12 h 184"/>
                <a:gd name="T84" fmla="*/ 137 w 391"/>
                <a:gd name="T85" fmla="*/ 5 h 184"/>
                <a:gd name="T86" fmla="*/ 175 w 391"/>
                <a:gd name="T8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184">
                  <a:moveTo>
                    <a:pt x="195" y="0"/>
                  </a:moveTo>
                  <a:lnTo>
                    <a:pt x="215" y="2"/>
                  </a:lnTo>
                  <a:lnTo>
                    <a:pt x="234" y="3"/>
                  </a:lnTo>
                  <a:lnTo>
                    <a:pt x="253" y="5"/>
                  </a:lnTo>
                  <a:lnTo>
                    <a:pt x="272" y="8"/>
                  </a:lnTo>
                  <a:lnTo>
                    <a:pt x="289" y="12"/>
                  </a:lnTo>
                  <a:lnTo>
                    <a:pt x="305" y="16"/>
                  </a:lnTo>
                  <a:lnTo>
                    <a:pt x="320" y="22"/>
                  </a:lnTo>
                  <a:lnTo>
                    <a:pt x="334" y="27"/>
                  </a:lnTo>
                  <a:lnTo>
                    <a:pt x="346" y="34"/>
                  </a:lnTo>
                  <a:lnTo>
                    <a:pt x="357" y="40"/>
                  </a:lnTo>
                  <a:lnTo>
                    <a:pt x="363" y="45"/>
                  </a:lnTo>
                  <a:lnTo>
                    <a:pt x="367" y="48"/>
                  </a:lnTo>
                  <a:lnTo>
                    <a:pt x="372" y="53"/>
                  </a:lnTo>
                  <a:lnTo>
                    <a:pt x="376" y="57"/>
                  </a:lnTo>
                  <a:lnTo>
                    <a:pt x="380" y="60"/>
                  </a:lnTo>
                  <a:lnTo>
                    <a:pt x="382" y="65"/>
                  </a:lnTo>
                  <a:lnTo>
                    <a:pt x="385" y="69"/>
                  </a:lnTo>
                  <a:lnTo>
                    <a:pt x="387" y="74"/>
                  </a:lnTo>
                  <a:lnTo>
                    <a:pt x="390" y="78"/>
                  </a:lnTo>
                  <a:lnTo>
                    <a:pt x="391" y="83"/>
                  </a:lnTo>
                  <a:lnTo>
                    <a:pt x="391" y="87"/>
                  </a:lnTo>
                  <a:lnTo>
                    <a:pt x="391" y="92"/>
                  </a:lnTo>
                  <a:lnTo>
                    <a:pt x="391" y="96"/>
                  </a:lnTo>
                  <a:lnTo>
                    <a:pt x="391" y="100"/>
                  </a:lnTo>
                  <a:lnTo>
                    <a:pt x="390" y="106"/>
                  </a:lnTo>
                  <a:lnTo>
                    <a:pt x="387" y="110"/>
                  </a:lnTo>
                  <a:lnTo>
                    <a:pt x="385" y="115"/>
                  </a:lnTo>
                  <a:lnTo>
                    <a:pt x="382" y="119"/>
                  </a:lnTo>
                  <a:lnTo>
                    <a:pt x="380" y="123"/>
                  </a:lnTo>
                  <a:lnTo>
                    <a:pt x="376" y="127"/>
                  </a:lnTo>
                  <a:lnTo>
                    <a:pt x="372" y="131"/>
                  </a:lnTo>
                  <a:lnTo>
                    <a:pt x="367" y="135"/>
                  </a:lnTo>
                  <a:lnTo>
                    <a:pt x="363" y="139"/>
                  </a:lnTo>
                  <a:lnTo>
                    <a:pt x="357" y="143"/>
                  </a:lnTo>
                  <a:lnTo>
                    <a:pt x="346" y="150"/>
                  </a:lnTo>
                  <a:lnTo>
                    <a:pt x="334" y="156"/>
                  </a:lnTo>
                  <a:lnTo>
                    <a:pt x="320" y="163"/>
                  </a:lnTo>
                  <a:lnTo>
                    <a:pt x="305" y="167"/>
                  </a:lnTo>
                  <a:lnTo>
                    <a:pt x="289" y="173"/>
                  </a:lnTo>
                  <a:lnTo>
                    <a:pt x="272" y="176"/>
                  </a:lnTo>
                  <a:lnTo>
                    <a:pt x="253" y="179"/>
                  </a:lnTo>
                  <a:lnTo>
                    <a:pt x="234" y="181"/>
                  </a:lnTo>
                  <a:lnTo>
                    <a:pt x="215" y="183"/>
                  </a:lnTo>
                  <a:lnTo>
                    <a:pt x="195" y="184"/>
                  </a:lnTo>
                  <a:lnTo>
                    <a:pt x="175" y="183"/>
                  </a:lnTo>
                  <a:lnTo>
                    <a:pt x="156" y="181"/>
                  </a:lnTo>
                  <a:lnTo>
                    <a:pt x="137" y="179"/>
                  </a:lnTo>
                  <a:lnTo>
                    <a:pt x="119" y="176"/>
                  </a:lnTo>
                  <a:lnTo>
                    <a:pt x="102" y="173"/>
                  </a:lnTo>
                  <a:lnTo>
                    <a:pt x="85" y="167"/>
                  </a:lnTo>
                  <a:lnTo>
                    <a:pt x="71" y="163"/>
                  </a:lnTo>
                  <a:lnTo>
                    <a:pt x="56" y="156"/>
                  </a:lnTo>
                  <a:lnTo>
                    <a:pt x="44" y="150"/>
                  </a:lnTo>
                  <a:lnTo>
                    <a:pt x="33" y="143"/>
                  </a:lnTo>
                  <a:lnTo>
                    <a:pt x="27" y="139"/>
                  </a:lnTo>
                  <a:lnTo>
                    <a:pt x="23" y="135"/>
                  </a:lnTo>
                  <a:lnTo>
                    <a:pt x="19" y="131"/>
                  </a:lnTo>
                  <a:lnTo>
                    <a:pt x="14" y="127"/>
                  </a:lnTo>
                  <a:lnTo>
                    <a:pt x="11" y="123"/>
                  </a:lnTo>
                  <a:lnTo>
                    <a:pt x="9" y="119"/>
                  </a:lnTo>
                  <a:lnTo>
                    <a:pt x="5" y="115"/>
                  </a:lnTo>
                  <a:lnTo>
                    <a:pt x="3" y="110"/>
                  </a:lnTo>
                  <a:lnTo>
                    <a:pt x="2" y="106"/>
                  </a:lnTo>
                  <a:lnTo>
                    <a:pt x="1" y="100"/>
                  </a:lnTo>
                  <a:lnTo>
                    <a:pt x="0" y="96"/>
                  </a:lnTo>
                  <a:lnTo>
                    <a:pt x="0" y="92"/>
                  </a:lnTo>
                  <a:lnTo>
                    <a:pt x="0" y="87"/>
                  </a:lnTo>
                  <a:lnTo>
                    <a:pt x="1" y="83"/>
                  </a:lnTo>
                  <a:lnTo>
                    <a:pt x="2" y="78"/>
                  </a:lnTo>
                  <a:lnTo>
                    <a:pt x="3" y="74"/>
                  </a:lnTo>
                  <a:lnTo>
                    <a:pt x="5" y="69"/>
                  </a:lnTo>
                  <a:lnTo>
                    <a:pt x="9" y="65"/>
                  </a:lnTo>
                  <a:lnTo>
                    <a:pt x="11" y="60"/>
                  </a:lnTo>
                  <a:lnTo>
                    <a:pt x="14" y="57"/>
                  </a:lnTo>
                  <a:lnTo>
                    <a:pt x="19" y="53"/>
                  </a:lnTo>
                  <a:lnTo>
                    <a:pt x="23" y="48"/>
                  </a:lnTo>
                  <a:lnTo>
                    <a:pt x="27" y="45"/>
                  </a:lnTo>
                  <a:lnTo>
                    <a:pt x="33" y="40"/>
                  </a:lnTo>
                  <a:lnTo>
                    <a:pt x="44" y="34"/>
                  </a:lnTo>
                  <a:lnTo>
                    <a:pt x="56" y="27"/>
                  </a:lnTo>
                  <a:lnTo>
                    <a:pt x="71" y="22"/>
                  </a:lnTo>
                  <a:lnTo>
                    <a:pt x="85" y="16"/>
                  </a:lnTo>
                  <a:lnTo>
                    <a:pt x="102" y="12"/>
                  </a:lnTo>
                  <a:lnTo>
                    <a:pt x="119" y="8"/>
                  </a:lnTo>
                  <a:lnTo>
                    <a:pt x="137" y="5"/>
                  </a:lnTo>
                  <a:lnTo>
                    <a:pt x="156" y="3"/>
                  </a:lnTo>
                  <a:lnTo>
                    <a:pt x="175" y="2"/>
                  </a:lnTo>
                  <a:lnTo>
                    <a:pt x="195"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499" name="Freeform 163">
              <a:extLst>
                <a:ext uri="{FF2B5EF4-FFF2-40B4-BE49-F238E27FC236}">
                  <a16:creationId xmlns:a16="http://schemas.microsoft.com/office/drawing/2014/main" id="{551E87E0-54ED-428C-AE90-47E3CFAA2A78}"/>
                </a:ext>
              </a:extLst>
            </p:cNvPr>
            <p:cNvSpPr>
              <a:spLocks/>
            </p:cNvSpPr>
            <p:nvPr/>
          </p:nvSpPr>
          <p:spPr bwMode="auto">
            <a:xfrm>
              <a:off x="4164" y="3414"/>
              <a:ext cx="186" cy="87"/>
            </a:xfrm>
            <a:custGeom>
              <a:avLst/>
              <a:gdLst>
                <a:gd name="T0" fmla="*/ 204 w 371"/>
                <a:gd name="T1" fmla="*/ 1 h 174"/>
                <a:gd name="T2" fmla="*/ 241 w 371"/>
                <a:gd name="T3" fmla="*/ 4 h 174"/>
                <a:gd name="T4" fmla="*/ 274 w 371"/>
                <a:gd name="T5" fmla="*/ 11 h 174"/>
                <a:gd name="T6" fmla="*/ 303 w 371"/>
                <a:gd name="T7" fmla="*/ 20 h 174"/>
                <a:gd name="T8" fmla="*/ 329 w 371"/>
                <a:gd name="T9" fmla="*/ 32 h 174"/>
                <a:gd name="T10" fmla="*/ 344 w 371"/>
                <a:gd name="T11" fmla="*/ 42 h 174"/>
                <a:gd name="T12" fmla="*/ 353 w 371"/>
                <a:gd name="T13" fmla="*/ 50 h 174"/>
                <a:gd name="T14" fmla="*/ 360 w 371"/>
                <a:gd name="T15" fmla="*/ 57 h 174"/>
                <a:gd name="T16" fmla="*/ 365 w 371"/>
                <a:gd name="T17" fmla="*/ 65 h 174"/>
                <a:gd name="T18" fmla="*/ 369 w 371"/>
                <a:gd name="T19" fmla="*/ 73 h 174"/>
                <a:gd name="T20" fmla="*/ 371 w 371"/>
                <a:gd name="T21" fmla="*/ 82 h 174"/>
                <a:gd name="T22" fmla="*/ 371 w 371"/>
                <a:gd name="T23" fmla="*/ 92 h 174"/>
                <a:gd name="T24" fmla="*/ 369 w 371"/>
                <a:gd name="T25" fmla="*/ 101 h 174"/>
                <a:gd name="T26" fmla="*/ 365 w 371"/>
                <a:gd name="T27" fmla="*/ 109 h 174"/>
                <a:gd name="T28" fmla="*/ 360 w 371"/>
                <a:gd name="T29" fmla="*/ 116 h 174"/>
                <a:gd name="T30" fmla="*/ 353 w 371"/>
                <a:gd name="T31" fmla="*/ 125 h 174"/>
                <a:gd name="T32" fmla="*/ 344 w 371"/>
                <a:gd name="T33" fmla="*/ 132 h 174"/>
                <a:gd name="T34" fmla="*/ 329 w 371"/>
                <a:gd name="T35" fmla="*/ 142 h 174"/>
                <a:gd name="T36" fmla="*/ 303 w 371"/>
                <a:gd name="T37" fmla="*/ 154 h 174"/>
                <a:gd name="T38" fmla="*/ 274 w 371"/>
                <a:gd name="T39" fmla="*/ 163 h 174"/>
                <a:gd name="T40" fmla="*/ 241 w 371"/>
                <a:gd name="T41" fmla="*/ 170 h 174"/>
                <a:gd name="T42" fmla="*/ 204 w 371"/>
                <a:gd name="T43" fmla="*/ 173 h 174"/>
                <a:gd name="T44" fmla="*/ 166 w 371"/>
                <a:gd name="T45" fmla="*/ 173 h 174"/>
                <a:gd name="T46" fmla="*/ 130 w 371"/>
                <a:gd name="T47" fmla="*/ 170 h 174"/>
                <a:gd name="T48" fmla="*/ 96 w 371"/>
                <a:gd name="T49" fmla="*/ 163 h 174"/>
                <a:gd name="T50" fmla="*/ 67 w 371"/>
                <a:gd name="T51" fmla="*/ 154 h 174"/>
                <a:gd name="T52" fmla="*/ 42 w 371"/>
                <a:gd name="T53" fmla="*/ 142 h 174"/>
                <a:gd name="T54" fmla="*/ 26 w 371"/>
                <a:gd name="T55" fmla="*/ 132 h 174"/>
                <a:gd name="T56" fmla="*/ 17 w 371"/>
                <a:gd name="T57" fmla="*/ 125 h 174"/>
                <a:gd name="T58" fmla="*/ 11 w 371"/>
                <a:gd name="T59" fmla="*/ 116 h 174"/>
                <a:gd name="T60" fmla="*/ 5 w 371"/>
                <a:gd name="T61" fmla="*/ 109 h 174"/>
                <a:gd name="T62" fmla="*/ 2 w 371"/>
                <a:gd name="T63" fmla="*/ 101 h 174"/>
                <a:gd name="T64" fmla="*/ 0 w 371"/>
                <a:gd name="T65" fmla="*/ 92 h 174"/>
                <a:gd name="T66" fmla="*/ 0 w 371"/>
                <a:gd name="T67" fmla="*/ 82 h 174"/>
                <a:gd name="T68" fmla="*/ 2 w 371"/>
                <a:gd name="T69" fmla="*/ 73 h 174"/>
                <a:gd name="T70" fmla="*/ 5 w 371"/>
                <a:gd name="T71" fmla="*/ 65 h 174"/>
                <a:gd name="T72" fmla="*/ 11 w 371"/>
                <a:gd name="T73" fmla="*/ 57 h 174"/>
                <a:gd name="T74" fmla="*/ 17 w 371"/>
                <a:gd name="T75" fmla="*/ 50 h 174"/>
                <a:gd name="T76" fmla="*/ 26 w 371"/>
                <a:gd name="T77" fmla="*/ 42 h 174"/>
                <a:gd name="T78" fmla="*/ 42 w 371"/>
                <a:gd name="T79" fmla="*/ 32 h 174"/>
                <a:gd name="T80" fmla="*/ 67 w 371"/>
                <a:gd name="T81" fmla="*/ 20 h 174"/>
                <a:gd name="T82" fmla="*/ 96 w 371"/>
                <a:gd name="T83" fmla="*/ 11 h 174"/>
                <a:gd name="T84" fmla="*/ 130 w 371"/>
                <a:gd name="T85" fmla="*/ 4 h 174"/>
                <a:gd name="T86" fmla="*/ 166 w 371"/>
                <a:gd name="T87"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174">
                  <a:moveTo>
                    <a:pt x="185" y="0"/>
                  </a:moveTo>
                  <a:lnTo>
                    <a:pt x="204" y="1"/>
                  </a:lnTo>
                  <a:lnTo>
                    <a:pt x="223" y="2"/>
                  </a:lnTo>
                  <a:lnTo>
                    <a:pt x="241" y="4"/>
                  </a:lnTo>
                  <a:lnTo>
                    <a:pt x="257" y="7"/>
                  </a:lnTo>
                  <a:lnTo>
                    <a:pt x="274" y="11"/>
                  </a:lnTo>
                  <a:lnTo>
                    <a:pt x="289" y="15"/>
                  </a:lnTo>
                  <a:lnTo>
                    <a:pt x="303" y="20"/>
                  </a:lnTo>
                  <a:lnTo>
                    <a:pt x="316" y="25"/>
                  </a:lnTo>
                  <a:lnTo>
                    <a:pt x="329" y="32"/>
                  </a:lnTo>
                  <a:lnTo>
                    <a:pt x="340" y="39"/>
                  </a:lnTo>
                  <a:lnTo>
                    <a:pt x="344" y="42"/>
                  </a:lnTo>
                  <a:lnTo>
                    <a:pt x="349" y="45"/>
                  </a:lnTo>
                  <a:lnTo>
                    <a:pt x="353" y="50"/>
                  </a:lnTo>
                  <a:lnTo>
                    <a:pt x="356" y="53"/>
                  </a:lnTo>
                  <a:lnTo>
                    <a:pt x="360" y="57"/>
                  </a:lnTo>
                  <a:lnTo>
                    <a:pt x="363" y="61"/>
                  </a:lnTo>
                  <a:lnTo>
                    <a:pt x="365" y="65"/>
                  </a:lnTo>
                  <a:lnTo>
                    <a:pt x="367" y="70"/>
                  </a:lnTo>
                  <a:lnTo>
                    <a:pt x="369" y="73"/>
                  </a:lnTo>
                  <a:lnTo>
                    <a:pt x="370" y="79"/>
                  </a:lnTo>
                  <a:lnTo>
                    <a:pt x="371" y="82"/>
                  </a:lnTo>
                  <a:lnTo>
                    <a:pt x="371" y="86"/>
                  </a:lnTo>
                  <a:lnTo>
                    <a:pt x="371" y="92"/>
                  </a:lnTo>
                  <a:lnTo>
                    <a:pt x="370" y="95"/>
                  </a:lnTo>
                  <a:lnTo>
                    <a:pt x="369" y="101"/>
                  </a:lnTo>
                  <a:lnTo>
                    <a:pt x="367" y="104"/>
                  </a:lnTo>
                  <a:lnTo>
                    <a:pt x="365" y="109"/>
                  </a:lnTo>
                  <a:lnTo>
                    <a:pt x="363" y="113"/>
                  </a:lnTo>
                  <a:lnTo>
                    <a:pt x="360" y="116"/>
                  </a:lnTo>
                  <a:lnTo>
                    <a:pt x="356" y="121"/>
                  </a:lnTo>
                  <a:lnTo>
                    <a:pt x="353" y="125"/>
                  </a:lnTo>
                  <a:lnTo>
                    <a:pt x="349" y="128"/>
                  </a:lnTo>
                  <a:lnTo>
                    <a:pt x="344" y="132"/>
                  </a:lnTo>
                  <a:lnTo>
                    <a:pt x="340" y="135"/>
                  </a:lnTo>
                  <a:lnTo>
                    <a:pt x="329" y="142"/>
                  </a:lnTo>
                  <a:lnTo>
                    <a:pt x="316" y="148"/>
                  </a:lnTo>
                  <a:lnTo>
                    <a:pt x="303" y="154"/>
                  </a:lnTo>
                  <a:lnTo>
                    <a:pt x="289" y="160"/>
                  </a:lnTo>
                  <a:lnTo>
                    <a:pt x="274" y="163"/>
                  </a:lnTo>
                  <a:lnTo>
                    <a:pt x="257" y="166"/>
                  </a:lnTo>
                  <a:lnTo>
                    <a:pt x="241" y="170"/>
                  </a:lnTo>
                  <a:lnTo>
                    <a:pt x="223" y="172"/>
                  </a:lnTo>
                  <a:lnTo>
                    <a:pt x="204" y="173"/>
                  </a:lnTo>
                  <a:lnTo>
                    <a:pt x="185" y="174"/>
                  </a:lnTo>
                  <a:lnTo>
                    <a:pt x="166" y="173"/>
                  </a:lnTo>
                  <a:lnTo>
                    <a:pt x="149" y="172"/>
                  </a:lnTo>
                  <a:lnTo>
                    <a:pt x="130" y="170"/>
                  </a:lnTo>
                  <a:lnTo>
                    <a:pt x="113" y="166"/>
                  </a:lnTo>
                  <a:lnTo>
                    <a:pt x="96" y="163"/>
                  </a:lnTo>
                  <a:lnTo>
                    <a:pt x="82" y="160"/>
                  </a:lnTo>
                  <a:lnTo>
                    <a:pt x="67" y="154"/>
                  </a:lnTo>
                  <a:lnTo>
                    <a:pt x="54" y="148"/>
                  </a:lnTo>
                  <a:lnTo>
                    <a:pt x="42" y="142"/>
                  </a:lnTo>
                  <a:lnTo>
                    <a:pt x="31" y="135"/>
                  </a:lnTo>
                  <a:lnTo>
                    <a:pt x="26" y="132"/>
                  </a:lnTo>
                  <a:lnTo>
                    <a:pt x="22" y="128"/>
                  </a:lnTo>
                  <a:lnTo>
                    <a:pt x="17" y="125"/>
                  </a:lnTo>
                  <a:lnTo>
                    <a:pt x="14" y="121"/>
                  </a:lnTo>
                  <a:lnTo>
                    <a:pt x="11" y="116"/>
                  </a:lnTo>
                  <a:lnTo>
                    <a:pt x="7" y="113"/>
                  </a:lnTo>
                  <a:lnTo>
                    <a:pt x="5" y="109"/>
                  </a:lnTo>
                  <a:lnTo>
                    <a:pt x="3" y="104"/>
                  </a:lnTo>
                  <a:lnTo>
                    <a:pt x="2" y="101"/>
                  </a:lnTo>
                  <a:lnTo>
                    <a:pt x="1" y="95"/>
                  </a:lnTo>
                  <a:lnTo>
                    <a:pt x="0" y="92"/>
                  </a:lnTo>
                  <a:lnTo>
                    <a:pt x="0" y="86"/>
                  </a:lnTo>
                  <a:lnTo>
                    <a:pt x="0" y="82"/>
                  </a:lnTo>
                  <a:lnTo>
                    <a:pt x="1" y="79"/>
                  </a:lnTo>
                  <a:lnTo>
                    <a:pt x="2" y="73"/>
                  </a:lnTo>
                  <a:lnTo>
                    <a:pt x="3" y="70"/>
                  </a:lnTo>
                  <a:lnTo>
                    <a:pt x="5" y="65"/>
                  </a:lnTo>
                  <a:lnTo>
                    <a:pt x="7" y="61"/>
                  </a:lnTo>
                  <a:lnTo>
                    <a:pt x="11" y="57"/>
                  </a:lnTo>
                  <a:lnTo>
                    <a:pt x="14" y="53"/>
                  </a:lnTo>
                  <a:lnTo>
                    <a:pt x="17" y="50"/>
                  </a:lnTo>
                  <a:lnTo>
                    <a:pt x="22" y="45"/>
                  </a:lnTo>
                  <a:lnTo>
                    <a:pt x="26" y="42"/>
                  </a:lnTo>
                  <a:lnTo>
                    <a:pt x="31" y="39"/>
                  </a:lnTo>
                  <a:lnTo>
                    <a:pt x="42" y="32"/>
                  </a:lnTo>
                  <a:lnTo>
                    <a:pt x="54" y="25"/>
                  </a:lnTo>
                  <a:lnTo>
                    <a:pt x="67" y="20"/>
                  </a:lnTo>
                  <a:lnTo>
                    <a:pt x="82" y="15"/>
                  </a:lnTo>
                  <a:lnTo>
                    <a:pt x="96" y="11"/>
                  </a:lnTo>
                  <a:lnTo>
                    <a:pt x="113" y="7"/>
                  </a:lnTo>
                  <a:lnTo>
                    <a:pt x="130" y="4"/>
                  </a:lnTo>
                  <a:lnTo>
                    <a:pt x="149" y="2"/>
                  </a:lnTo>
                  <a:lnTo>
                    <a:pt x="166" y="1"/>
                  </a:lnTo>
                  <a:lnTo>
                    <a:pt x="18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0" name="Freeform 164">
              <a:extLst>
                <a:ext uri="{FF2B5EF4-FFF2-40B4-BE49-F238E27FC236}">
                  <a16:creationId xmlns:a16="http://schemas.microsoft.com/office/drawing/2014/main" id="{B564EDDA-746F-4CB5-91E1-C03680CBAC38}"/>
                </a:ext>
              </a:extLst>
            </p:cNvPr>
            <p:cNvSpPr>
              <a:spLocks/>
            </p:cNvSpPr>
            <p:nvPr/>
          </p:nvSpPr>
          <p:spPr bwMode="auto">
            <a:xfrm>
              <a:off x="4170" y="3415"/>
              <a:ext cx="175" cy="83"/>
            </a:xfrm>
            <a:custGeom>
              <a:avLst/>
              <a:gdLst>
                <a:gd name="T0" fmla="*/ 192 w 350"/>
                <a:gd name="T1" fmla="*/ 1 h 165"/>
                <a:gd name="T2" fmla="*/ 226 w 350"/>
                <a:gd name="T3" fmla="*/ 3 h 165"/>
                <a:gd name="T4" fmla="*/ 258 w 350"/>
                <a:gd name="T5" fmla="*/ 10 h 165"/>
                <a:gd name="T6" fmla="*/ 285 w 350"/>
                <a:gd name="T7" fmla="*/ 20 h 165"/>
                <a:gd name="T8" fmla="*/ 310 w 350"/>
                <a:gd name="T9" fmla="*/ 31 h 165"/>
                <a:gd name="T10" fmla="*/ 324 w 350"/>
                <a:gd name="T11" fmla="*/ 40 h 165"/>
                <a:gd name="T12" fmla="*/ 332 w 350"/>
                <a:gd name="T13" fmla="*/ 47 h 165"/>
                <a:gd name="T14" fmla="*/ 340 w 350"/>
                <a:gd name="T15" fmla="*/ 54 h 165"/>
                <a:gd name="T16" fmla="*/ 344 w 350"/>
                <a:gd name="T17" fmla="*/ 62 h 165"/>
                <a:gd name="T18" fmla="*/ 348 w 350"/>
                <a:gd name="T19" fmla="*/ 70 h 165"/>
                <a:gd name="T20" fmla="*/ 349 w 350"/>
                <a:gd name="T21" fmla="*/ 79 h 165"/>
                <a:gd name="T22" fmla="*/ 349 w 350"/>
                <a:gd name="T23" fmla="*/ 88 h 165"/>
                <a:gd name="T24" fmla="*/ 348 w 350"/>
                <a:gd name="T25" fmla="*/ 95 h 165"/>
                <a:gd name="T26" fmla="*/ 344 w 350"/>
                <a:gd name="T27" fmla="*/ 103 h 165"/>
                <a:gd name="T28" fmla="*/ 340 w 350"/>
                <a:gd name="T29" fmla="*/ 111 h 165"/>
                <a:gd name="T30" fmla="*/ 332 w 350"/>
                <a:gd name="T31" fmla="*/ 119 h 165"/>
                <a:gd name="T32" fmla="*/ 324 w 350"/>
                <a:gd name="T33" fmla="*/ 125 h 165"/>
                <a:gd name="T34" fmla="*/ 310 w 350"/>
                <a:gd name="T35" fmla="*/ 135 h 165"/>
                <a:gd name="T36" fmla="*/ 285 w 350"/>
                <a:gd name="T37" fmla="*/ 146 h 165"/>
                <a:gd name="T38" fmla="*/ 258 w 350"/>
                <a:gd name="T39" fmla="*/ 155 h 165"/>
                <a:gd name="T40" fmla="*/ 226 w 350"/>
                <a:gd name="T41" fmla="*/ 162 h 165"/>
                <a:gd name="T42" fmla="*/ 192 w 350"/>
                <a:gd name="T43" fmla="*/ 165 h 165"/>
                <a:gd name="T44" fmla="*/ 156 w 350"/>
                <a:gd name="T45" fmla="*/ 165 h 165"/>
                <a:gd name="T46" fmla="*/ 122 w 350"/>
                <a:gd name="T47" fmla="*/ 162 h 165"/>
                <a:gd name="T48" fmla="*/ 91 w 350"/>
                <a:gd name="T49" fmla="*/ 155 h 165"/>
                <a:gd name="T50" fmla="*/ 63 w 350"/>
                <a:gd name="T51" fmla="*/ 146 h 165"/>
                <a:gd name="T52" fmla="*/ 39 w 350"/>
                <a:gd name="T53" fmla="*/ 135 h 165"/>
                <a:gd name="T54" fmla="*/ 24 w 350"/>
                <a:gd name="T55" fmla="*/ 125 h 165"/>
                <a:gd name="T56" fmla="*/ 16 w 350"/>
                <a:gd name="T57" fmla="*/ 119 h 165"/>
                <a:gd name="T58" fmla="*/ 10 w 350"/>
                <a:gd name="T59" fmla="*/ 111 h 165"/>
                <a:gd name="T60" fmla="*/ 4 w 350"/>
                <a:gd name="T61" fmla="*/ 103 h 165"/>
                <a:gd name="T62" fmla="*/ 1 w 350"/>
                <a:gd name="T63" fmla="*/ 95 h 165"/>
                <a:gd name="T64" fmla="*/ 0 w 350"/>
                <a:gd name="T65" fmla="*/ 88 h 165"/>
                <a:gd name="T66" fmla="*/ 0 w 350"/>
                <a:gd name="T67" fmla="*/ 79 h 165"/>
                <a:gd name="T68" fmla="*/ 1 w 350"/>
                <a:gd name="T69" fmla="*/ 70 h 165"/>
                <a:gd name="T70" fmla="*/ 4 w 350"/>
                <a:gd name="T71" fmla="*/ 62 h 165"/>
                <a:gd name="T72" fmla="*/ 10 w 350"/>
                <a:gd name="T73" fmla="*/ 54 h 165"/>
                <a:gd name="T74" fmla="*/ 16 w 350"/>
                <a:gd name="T75" fmla="*/ 47 h 165"/>
                <a:gd name="T76" fmla="*/ 24 w 350"/>
                <a:gd name="T77" fmla="*/ 40 h 165"/>
                <a:gd name="T78" fmla="*/ 39 w 350"/>
                <a:gd name="T79" fmla="*/ 31 h 165"/>
                <a:gd name="T80" fmla="*/ 63 w 350"/>
                <a:gd name="T81" fmla="*/ 20 h 165"/>
                <a:gd name="T82" fmla="*/ 91 w 350"/>
                <a:gd name="T83" fmla="*/ 10 h 165"/>
                <a:gd name="T84" fmla="*/ 122 w 350"/>
                <a:gd name="T85" fmla="*/ 3 h 165"/>
                <a:gd name="T86" fmla="*/ 156 w 350"/>
                <a:gd name="T8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165">
                  <a:moveTo>
                    <a:pt x="174" y="0"/>
                  </a:moveTo>
                  <a:lnTo>
                    <a:pt x="192" y="1"/>
                  </a:lnTo>
                  <a:lnTo>
                    <a:pt x="210" y="2"/>
                  </a:lnTo>
                  <a:lnTo>
                    <a:pt x="226" y="3"/>
                  </a:lnTo>
                  <a:lnTo>
                    <a:pt x="242" y="7"/>
                  </a:lnTo>
                  <a:lnTo>
                    <a:pt x="258" y="10"/>
                  </a:lnTo>
                  <a:lnTo>
                    <a:pt x="272" y="14"/>
                  </a:lnTo>
                  <a:lnTo>
                    <a:pt x="285" y="20"/>
                  </a:lnTo>
                  <a:lnTo>
                    <a:pt x="299" y="24"/>
                  </a:lnTo>
                  <a:lnTo>
                    <a:pt x="310" y="31"/>
                  </a:lnTo>
                  <a:lnTo>
                    <a:pt x="320" y="37"/>
                  </a:lnTo>
                  <a:lnTo>
                    <a:pt x="324" y="40"/>
                  </a:lnTo>
                  <a:lnTo>
                    <a:pt x="329" y="43"/>
                  </a:lnTo>
                  <a:lnTo>
                    <a:pt x="332" y="47"/>
                  </a:lnTo>
                  <a:lnTo>
                    <a:pt x="335" y="51"/>
                  </a:lnTo>
                  <a:lnTo>
                    <a:pt x="340" y="54"/>
                  </a:lnTo>
                  <a:lnTo>
                    <a:pt x="342" y="59"/>
                  </a:lnTo>
                  <a:lnTo>
                    <a:pt x="344" y="62"/>
                  </a:lnTo>
                  <a:lnTo>
                    <a:pt x="346" y="67"/>
                  </a:lnTo>
                  <a:lnTo>
                    <a:pt x="348" y="70"/>
                  </a:lnTo>
                  <a:lnTo>
                    <a:pt x="349" y="74"/>
                  </a:lnTo>
                  <a:lnTo>
                    <a:pt x="349" y="79"/>
                  </a:lnTo>
                  <a:lnTo>
                    <a:pt x="350" y="83"/>
                  </a:lnTo>
                  <a:lnTo>
                    <a:pt x="349" y="88"/>
                  </a:lnTo>
                  <a:lnTo>
                    <a:pt x="349" y="91"/>
                  </a:lnTo>
                  <a:lnTo>
                    <a:pt x="348" y="95"/>
                  </a:lnTo>
                  <a:lnTo>
                    <a:pt x="346" y="100"/>
                  </a:lnTo>
                  <a:lnTo>
                    <a:pt x="344" y="103"/>
                  </a:lnTo>
                  <a:lnTo>
                    <a:pt x="342" y="108"/>
                  </a:lnTo>
                  <a:lnTo>
                    <a:pt x="340" y="111"/>
                  </a:lnTo>
                  <a:lnTo>
                    <a:pt x="335" y="115"/>
                  </a:lnTo>
                  <a:lnTo>
                    <a:pt x="332" y="119"/>
                  </a:lnTo>
                  <a:lnTo>
                    <a:pt x="329" y="122"/>
                  </a:lnTo>
                  <a:lnTo>
                    <a:pt x="324" y="125"/>
                  </a:lnTo>
                  <a:lnTo>
                    <a:pt x="320" y="129"/>
                  </a:lnTo>
                  <a:lnTo>
                    <a:pt x="310" y="135"/>
                  </a:lnTo>
                  <a:lnTo>
                    <a:pt x="299" y="141"/>
                  </a:lnTo>
                  <a:lnTo>
                    <a:pt x="285" y="146"/>
                  </a:lnTo>
                  <a:lnTo>
                    <a:pt x="272" y="151"/>
                  </a:lnTo>
                  <a:lnTo>
                    <a:pt x="258" y="155"/>
                  </a:lnTo>
                  <a:lnTo>
                    <a:pt x="242" y="159"/>
                  </a:lnTo>
                  <a:lnTo>
                    <a:pt x="226" y="162"/>
                  </a:lnTo>
                  <a:lnTo>
                    <a:pt x="210" y="163"/>
                  </a:lnTo>
                  <a:lnTo>
                    <a:pt x="192" y="165"/>
                  </a:lnTo>
                  <a:lnTo>
                    <a:pt x="174" y="165"/>
                  </a:lnTo>
                  <a:lnTo>
                    <a:pt x="156" y="165"/>
                  </a:lnTo>
                  <a:lnTo>
                    <a:pt x="139" y="163"/>
                  </a:lnTo>
                  <a:lnTo>
                    <a:pt x="122" y="162"/>
                  </a:lnTo>
                  <a:lnTo>
                    <a:pt x="106" y="159"/>
                  </a:lnTo>
                  <a:lnTo>
                    <a:pt x="91" y="155"/>
                  </a:lnTo>
                  <a:lnTo>
                    <a:pt x="76" y="151"/>
                  </a:lnTo>
                  <a:lnTo>
                    <a:pt x="63" y="146"/>
                  </a:lnTo>
                  <a:lnTo>
                    <a:pt x="51" y="141"/>
                  </a:lnTo>
                  <a:lnTo>
                    <a:pt x="39" y="135"/>
                  </a:lnTo>
                  <a:lnTo>
                    <a:pt x="29" y="129"/>
                  </a:lnTo>
                  <a:lnTo>
                    <a:pt x="24" y="125"/>
                  </a:lnTo>
                  <a:lnTo>
                    <a:pt x="20" y="122"/>
                  </a:lnTo>
                  <a:lnTo>
                    <a:pt x="16" y="119"/>
                  </a:lnTo>
                  <a:lnTo>
                    <a:pt x="13" y="115"/>
                  </a:lnTo>
                  <a:lnTo>
                    <a:pt x="10" y="111"/>
                  </a:lnTo>
                  <a:lnTo>
                    <a:pt x="6" y="108"/>
                  </a:lnTo>
                  <a:lnTo>
                    <a:pt x="4" y="103"/>
                  </a:lnTo>
                  <a:lnTo>
                    <a:pt x="3" y="100"/>
                  </a:lnTo>
                  <a:lnTo>
                    <a:pt x="1" y="95"/>
                  </a:lnTo>
                  <a:lnTo>
                    <a:pt x="0" y="91"/>
                  </a:lnTo>
                  <a:lnTo>
                    <a:pt x="0" y="88"/>
                  </a:lnTo>
                  <a:lnTo>
                    <a:pt x="0" y="83"/>
                  </a:lnTo>
                  <a:lnTo>
                    <a:pt x="0" y="79"/>
                  </a:lnTo>
                  <a:lnTo>
                    <a:pt x="0" y="74"/>
                  </a:lnTo>
                  <a:lnTo>
                    <a:pt x="1" y="70"/>
                  </a:lnTo>
                  <a:lnTo>
                    <a:pt x="3" y="67"/>
                  </a:lnTo>
                  <a:lnTo>
                    <a:pt x="4" y="62"/>
                  </a:lnTo>
                  <a:lnTo>
                    <a:pt x="6" y="59"/>
                  </a:lnTo>
                  <a:lnTo>
                    <a:pt x="10" y="54"/>
                  </a:lnTo>
                  <a:lnTo>
                    <a:pt x="13" y="51"/>
                  </a:lnTo>
                  <a:lnTo>
                    <a:pt x="16" y="47"/>
                  </a:lnTo>
                  <a:lnTo>
                    <a:pt x="20" y="43"/>
                  </a:lnTo>
                  <a:lnTo>
                    <a:pt x="24" y="40"/>
                  </a:lnTo>
                  <a:lnTo>
                    <a:pt x="29" y="37"/>
                  </a:lnTo>
                  <a:lnTo>
                    <a:pt x="39" y="31"/>
                  </a:lnTo>
                  <a:lnTo>
                    <a:pt x="51" y="24"/>
                  </a:lnTo>
                  <a:lnTo>
                    <a:pt x="63" y="20"/>
                  </a:lnTo>
                  <a:lnTo>
                    <a:pt x="76" y="14"/>
                  </a:lnTo>
                  <a:lnTo>
                    <a:pt x="91" y="10"/>
                  </a:lnTo>
                  <a:lnTo>
                    <a:pt x="106" y="7"/>
                  </a:lnTo>
                  <a:lnTo>
                    <a:pt x="122" y="3"/>
                  </a:lnTo>
                  <a:lnTo>
                    <a:pt x="139" y="2"/>
                  </a:lnTo>
                  <a:lnTo>
                    <a:pt x="156" y="1"/>
                  </a:lnTo>
                  <a:lnTo>
                    <a:pt x="174"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1" name="Freeform 165">
              <a:extLst>
                <a:ext uri="{FF2B5EF4-FFF2-40B4-BE49-F238E27FC236}">
                  <a16:creationId xmlns:a16="http://schemas.microsoft.com/office/drawing/2014/main" id="{21E3A822-CDAB-49ED-B750-092C53DE4CF6}"/>
                </a:ext>
              </a:extLst>
            </p:cNvPr>
            <p:cNvSpPr>
              <a:spLocks/>
            </p:cNvSpPr>
            <p:nvPr/>
          </p:nvSpPr>
          <p:spPr bwMode="auto">
            <a:xfrm>
              <a:off x="4174" y="3416"/>
              <a:ext cx="166" cy="79"/>
            </a:xfrm>
            <a:custGeom>
              <a:avLst/>
              <a:gdLst>
                <a:gd name="T0" fmla="*/ 182 w 331"/>
                <a:gd name="T1" fmla="*/ 1 h 158"/>
                <a:gd name="T2" fmla="*/ 214 w 331"/>
                <a:gd name="T3" fmla="*/ 5 h 158"/>
                <a:gd name="T4" fmla="*/ 244 w 331"/>
                <a:gd name="T5" fmla="*/ 10 h 158"/>
                <a:gd name="T6" fmla="*/ 270 w 331"/>
                <a:gd name="T7" fmla="*/ 19 h 158"/>
                <a:gd name="T8" fmla="*/ 292 w 331"/>
                <a:gd name="T9" fmla="*/ 29 h 158"/>
                <a:gd name="T10" fmla="*/ 311 w 331"/>
                <a:gd name="T11" fmla="*/ 41 h 158"/>
                <a:gd name="T12" fmla="*/ 321 w 331"/>
                <a:gd name="T13" fmla="*/ 52 h 158"/>
                <a:gd name="T14" fmla="*/ 325 w 331"/>
                <a:gd name="T15" fmla="*/ 59 h 158"/>
                <a:gd name="T16" fmla="*/ 329 w 331"/>
                <a:gd name="T17" fmla="*/ 67 h 158"/>
                <a:gd name="T18" fmla="*/ 331 w 331"/>
                <a:gd name="T19" fmla="*/ 75 h 158"/>
                <a:gd name="T20" fmla="*/ 331 w 331"/>
                <a:gd name="T21" fmla="*/ 82 h 158"/>
                <a:gd name="T22" fmla="*/ 329 w 331"/>
                <a:gd name="T23" fmla="*/ 91 h 158"/>
                <a:gd name="T24" fmla="*/ 325 w 331"/>
                <a:gd name="T25" fmla="*/ 99 h 158"/>
                <a:gd name="T26" fmla="*/ 321 w 331"/>
                <a:gd name="T27" fmla="*/ 106 h 158"/>
                <a:gd name="T28" fmla="*/ 311 w 331"/>
                <a:gd name="T29" fmla="*/ 116 h 158"/>
                <a:gd name="T30" fmla="*/ 292 w 331"/>
                <a:gd name="T31" fmla="*/ 129 h 158"/>
                <a:gd name="T32" fmla="*/ 270 w 331"/>
                <a:gd name="T33" fmla="*/ 139 h 158"/>
                <a:gd name="T34" fmla="*/ 244 w 331"/>
                <a:gd name="T35" fmla="*/ 148 h 158"/>
                <a:gd name="T36" fmla="*/ 214 w 331"/>
                <a:gd name="T37" fmla="*/ 154 h 158"/>
                <a:gd name="T38" fmla="*/ 182 w 331"/>
                <a:gd name="T39" fmla="*/ 157 h 158"/>
                <a:gd name="T40" fmla="*/ 149 w 331"/>
                <a:gd name="T41" fmla="*/ 157 h 158"/>
                <a:gd name="T42" fmla="*/ 116 w 331"/>
                <a:gd name="T43" fmla="*/ 154 h 158"/>
                <a:gd name="T44" fmla="*/ 86 w 331"/>
                <a:gd name="T45" fmla="*/ 148 h 158"/>
                <a:gd name="T46" fmla="*/ 61 w 331"/>
                <a:gd name="T47" fmla="*/ 139 h 158"/>
                <a:gd name="T48" fmla="*/ 39 w 331"/>
                <a:gd name="T49" fmla="*/ 129 h 158"/>
                <a:gd name="T50" fmla="*/ 21 w 331"/>
                <a:gd name="T51" fmla="*/ 116 h 158"/>
                <a:gd name="T52" fmla="*/ 11 w 331"/>
                <a:gd name="T53" fmla="*/ 106 h 158"/>
                <a:gd name="T54" fmla="*/ 5 w 331"/>
                <a:gd name="T55" fmla="*/ 99 h 158"/>
                <a:gd name="T56" fmla="*/ 3 w 331"/>
                <a:gd name="T57" fmla="*/ 91 h 158"/>
                <a:gd name="T58" fmla="*/ 1 w 331"/>
                <a:gd name="T59" fmla="*/ 82 h 158"/>
                <a:gd name="T60" fmla="*/ 1 w 331"/>
                <a:gd name="T61" fmla="*/ 75 h 158"/>
                <a:gd name="T62" fmla="*/ 3 w 331"/>
                <a:gd name="T63" fmla="*/ 67 h 158"/>
                <a:gd name="T64" fmla="*/ 5 w 331"/>
                <a:gd name="T65" fmla="*/ 59 h 158"/>
                <a:gd name="T66" fmla="*/ 11 w 331"/>
                <a:gd name="T67" fmla="*/ 52 h 158"/>
                <a:gd name="T68" fmla="*/ 21 w 331"/>
                <a:gd name="T69" fmla="*/ 41 h 158"/>
                <a:gd name="T70" fmla="*/ 39 w 331"/>
                <a:gd name="T71" fmla="*/ 29 h 158"/>
                <a:gd name="T72" fmla="*/ 61 w 331"/>
                <a:gd name="T73" fmla="*/ 19 h 158"/>
                <a:gd name="T74" fmla="*/ 86 w 331"/>
                <a:gd name="T75" fmla="*/ 10 h 158"/>
                <a:gd name="T76" fmla="*/ 116 w 331"/>
                <a:gd name="T77" fmla="*/ 5 h 158"/>
                <a:gd name="T78" fmla="*/ 149 w 331"/>
                <a:gd name="T79"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158">
                  <a:moveTo>
                    <a:pt x="165" y="0"/>
                  </a:moveTo>
                  <a:lnTo>
                    <a:pt x="182" y="1"/>
                  </a:lnTo>
                  <a:lnTo>
                    <a:pt x="199" y="2"/>
                  </a:lnTo>
                  <a:lnTo>
                    <a:pt x="214" y="5"/>
                  </a:lnTo>
                  <a:lnTo>
                    <a:pt x="230" y="7"/>
                  </a:lnTo>
                  <a:lnTo>
                    <a:pt x="244" y="10"/>
                  </a:lnTo>
                  <a:lnTo>
                    <a:pt x="257" y="13"/>
                  </a:lnTo>
                  <a:lnTo>
                    <a:pt x="270" y="19"/>
                  </a:lnTo>
                  <a:lnTo>
                    <a:pt x="282" y="23"/>
                  </a:lnTo>
                  <a:lnTo>
                    <a:pt x="292" y="29"/>
                  </a:lnTo>
                  <a:lnTo>
                    <a:pt x="302" y="35"/>
                  </a:lnTo>
                  <a:lnTo>
                    <a:pt x="311" y="41"/>
                  </a:lnTo>
                  <a:lnTo>
                    <a:pt x="317" y="48"/>
                  </a:lnTo>
                  <a:lnTo>
                    <a:pt x="321" y="52"/>
                  </a:lnTo>
                  <a:lnTo>
                    <a:pt x="323" y="56"/>
                  </a:lnTo>
                  <a:lnTo>
                    <a:pt x="325" y="59"/>
                  </a:lnTo>
                  <a:lnTo>
                    <a:pt x="326" y="63"/>
                  </a:lnTo>
                  <a:lnTo>
                    <a:pt x="329" y="67"/>
                  </a:lnTo>
                  <a:lnTo>
                    <a:pt x="330" y="71"/>
                  </a:lnTo>
                  <a:lnTo>
                    <a:pt x="331" y="75"/>
                  </a:lnTo>
                  <a:lnTo>
                    <a:pt x="331" y="79"/>
                  </a:lnTo>
                  <a:lnTo>
                    <a:pt x="331" y="82"/>
                  </a:lnTo>
                  <a:lnTo>
                    <a:pt x="330" y="87"/>
                  </a:lnTo>
                  <a:lnTo>
                    <a:pt x="329" y="91"/>
                  </a:lnTo>
                  <a:lnTo>
                    <a:pt x="326" y="95"/>
                  </a:lnTo>
                  <a:lnTo>
                    <a:pt x="325" y="99"/>
                  </a:lnTo>
                  <a:lnTo>
                    <a:pt x="323" y="102"/>
                  </a:lnTo>
                  <a:lnTo>
                    <a:pt x="321" y="106"/>
                  </a:lnTo>
                  <a:lnTo>
                    <a:pt x="317" y="110"/>
                  </a:lnTo>
                  <a:lnTo>
                    <a:pt x="311" y="116"/>
                  </a:lnTo>
                  <a:lnTo>
                    <a:pt x="302" y="122"/>
                  </a:lnTo>
                  <a:lnTo>
                    <a:pt x="292" y="129"/>
                  </a:lnTo>
                  <a:lnTo>
                    <a:pt x="282" y="134"/>
                  </a:lnTo>
                  <a:lnTo>
                    <a:pt x="270" y="139"/>
                  </a:lnTo>
                  <a:lnTo>
                    <a:pt x="257" y="144"/>
                  </a:lnTo>
                  <a:lnTo>
                    <a:pt x="244" y="148"/>
                  </a:lnTo>
                  <a:lnTo>
                    <a:pt x="230" y="151"/>
                  </a:lnTo>
                  <a:lnTo>
                    <a:pt x="214" y="154"/>
                  </a:lnTo>
                  <a:lnTo>
                    <a:pt x="199" y="156"/>
                  </a:lnTo>
                  <a:lnTo>
                    <a:pt x="182" y="157"/>
                  </a:lnTo>
                  <a:lnTo>
                    <a:pt x="165" y="158"/>
                  </a:lnTo>
                  <a:lnTo>
                    <a:pt x="149" y="157"/>
                  </a:lnTo>
                  <a:lnTo>
                    <a:pt x="132" y="156"/>
                  </a:lnTo>
                  <a:lnTo>
                    <a:pt x="116" y="154"/>
                  </a:lnTo>
                  <a:lnTo>
                    <a:pt x="101" y="151"/>
                  </a:lnTo>
                  <a:lnTo>
                    <a:pt x="86" y="148"/>
                  </a:lnTo>
                  <a:lnTo>
                    <a:pt x="73" y="144"/>
                  </a:lnTo>
                  <a:lnTo>
                    <a:pt x="61" y="139"/>
                  </a:lnTo>
                  <a:lnTo>
                    <a:pt x="49" y="134"/>
                  </a:lnTo>
                  <a:lnTo>
                    <a:pt x="39" y="129"/>
                  </a:lnTo>
                  <a:lnTo>
                    <a:pt x="29" y="122"/>
                  </a:lnTo>
                  <a:lnTo>
                    <a:pt x="21" y="116"/>
                  </a:lnTo>
                  <a:lnTo>
                    <a:pt x="14" y="110"/>
                  </a:lnTo>
                  <a:lnTo>
                    <a:pt x="11" y="106"/>
                  </a:lnTo>
                  <a:lnTo>
                    <a:pt x="7" y="102"/>
                  </a:lnTo>
                  <a:lnTo>
                    <a:pt x="5" y="99"/>
                  </a:lnTo>
                  <a:lnTo>
                    <a:pt x="4" y="95"/>
                  </a:lnTo>
                  <a:lnTo>
                    <a:pt x="3" y="91"/>
                  </a:lnTo>
                  <a:lnTo>
                    <a:pt x="2" y="87"/>
                  </a:lnTo>
                  <a:lnTo>
                    <a:pt x="1" y="82"/>
                  </a:lnTo>
                  <a:lnTo>
                    <a:pt x="0" y="79"/>
                  </a:lnTo>
                  <a:lnTo>
                    <a:pt x="1" y="75"/>
                  </a:lnTo>
                  <a:lnTo>
                    <a:pt x="2" y="71"/>
                  </a:lnTo>
                  <a:lnTo>
                    <a:pt x="3" y="67"/>
                  </a:lnTo>
                  <a:lnTo>
                    <a:pt x="4" y="63"/>
                  </a:lnTo>
                  <a:lnTo>
                    <a:pt x="5" y="59"/>
                  </a:lnTo>
                  <a:lnTo>
                    <a:pt x="7" y="56"/>
                  </a:lnTo>
                  <a:lnTo>
                    <a:pt x="11" y="52"/>
                  </a:lnTo>
                  <a:lnTo>
                    <a:pt x="14" y="48"/>
                  </a:lnTo>
                  <a:lnTo>
                    <a:pt x="21" y="41"/>
                  </a:lnTo>
                  <a:lnTo>
                    <a:pt x="29" y="35"/>
                  </a:lnTo>
                  <a:lnTo>
                    <a:pt x="39" y="29"/>
                  </a:lnTo>
                  <a:lnTo>
                    <a:pt x="49" y="23"/>
                  </a:lnTo>
                  <a:lnTo>
                    <a:pt x="61" y="19"/>
                  </a:lnTo>
                  <a:lnTo>
                    <a:pt x="73" y="13"/>
                  </a:lnTo>
                  <a:lnTo>
                    <a:pt x="86" y="10"/>
                  </a:lnTo>
                  <a:lnTo>
                    <a:pt x="101" y="7"/>
                  </a:lnTo>
                  <a:lnTo>
                    <a:pt x="116" y="5"/>
                  </a:lnTo>
                  <a:lnTo>
                    <a:pt x="132" y="2"/>
                  </a:lnTo>
                  <a:lnTo>
                    <a:pt x="149" y="1"/>
                  </a:lnTo>
                  <a:lnTo>
                    <a:pt x="165"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2" name="Freeform 166">
              <a:extLst>
                <a:ext uri="{FF2B5EF4-FFF2-40B4-BE49-F238E27FC236}">
                  <a16:creationId xmlns:a16="http://schemas.microsoft.com/office/drawing/2014/main" id="{B9309469-0B3A-4B68-AE15-9C09BA2310B2}"/>
                </a:ext>
              </a:extLst>
            </p:cNvPr>
            <p:cNvSpPr>
              <a:spLocks/>
            </p:cNvSpPr>
            <p:nvPr/>
          </p:nvSpPr>
          <p:spPr bwMode="auto">
            <a:xfrm>
              <a:off x="4180" y="3418"/>
              <a:ext cx="154" cy="74"/>
            </a:xfrm>
            <a:custGeom>
              <a:avLst/>
              <a:gdLst>
                <a:gd name="T0" fmla="*/ 170 w 309"/>
                <a:gd name="T1" fmla="*/ 0 h 148"/>
                <a:gd name="T2" fmla="*/ 200 w 309"/>
                <a:gd name="T3" fmla="*/ 4 h 148"/>
                <a:gd name="T4" fmla="*/ 229 w 309"/>
                <a:gd name="T5" fmla="*/ 8 h 148"/>
                <a:gd name="T6" fmla="*/ 253 w 309"/>
                <a:gd name="T7" fmla="*/ 17 h 148"/>
                <a:gd name="T8" fmla="*/ 274 w 309"/>
                <a:gd name="T9" fmla="*/ 27 h 148"/>
                <a:gd name="T10" fmla="*/ 290 w 309"/>
                <a:gd name="T11" fmla="*/ 39 h 148"/>
                <a:gd name="T12" fmla="*/ 300 w 309"/>
                <a:gd name="T13" fmla="*/ 48 h 148"/>
                <a:gd name="T14" fmla="*/ 304 w 309"/>
                <a:gd name="T15" fmla="*/ 55 h 148"/>
                <a:gd name="T16" fmla="*/ 306 w 309"/>
                <a:gd name="T17" fmla="*/ 63 h 148"/>
                <a:gd name="T18" fmla="*/ 309 w 309"/>
                <a:gd name="T19" fmla="*/ 70 h 148"/>
                <a:gd name="T20" fmla="*/ 309 w 309"/>
                <a:gd name="T21" fmla="*/ 77 h 148"/>
                <a:gd name="T22" fmla="*/ 306 w 309"/>
                <a:gd name="T23" fmla="*/ 85 h 148"/>
                <a:gd name="T24" fmla="*/ 304 w 309"/>
                <a:gd name="T25" fmla="*/ 93 h 148"/>
                <a:gd name="T26" fmla="*/ 300 w 309"/>
                <a:gd name="T27" fmla="*/ 99 h 148"/>
                <a:gd name="T28" fmla="*/ 290 w 309"/>
                <a:gd name="T29" fmla="*/ 109 h 148"/>
                <a:gd name="T30" fmla="*/ 274 w 309"/>
                <a:gd name="T31" fmla="*/ 121 h 148"/>
                <a:gd name="T32" fmla="*/ 253 w 309"/>
                <a:gd name="T33" fmla="*/ 131 h 148"/>
                <a:gd name="T34" fmla="*/ 229 w 309"/>
                <a:gd name="T35" fmla="*/ 139 h 148"/>
                <a:gd name="T36" fmla="*/ 200 w 309"/>
                <a:gd name="T37" fmla="*/ 145 h 148"/>
                <a:gd name="T38" fmla="*/ 170 w 309"/>
                <a:gd name="T39" fmla="*/ 147 h 148"/>
                <a:gd name="T40" fmla="*/ 139 w 309"/>
                <a:gd name="T41" fmla="*/ 147 h 148"/>
                <a:gd name="T42" fmla="*/ 109 w 309"/>
                <a:gd name="T43" fmla="*/ 145 h 148"/>
                <a:gd name="T44" fmla="*/ 81 w 309"/>
                <a:gd name="T45" fmla="*/ 139 h 148"/>
                <a:gd name="T46" fmla="*/ 56 w 309"/>
                <a:gd name="T47" fmla="*/ 131 h 148"/>
                <a:gd name="T48" fmla="*/ 35 w 309"/>
                <a:gd name="T49" fmla="*/ 121 h 148"/>
                <a:gd name="T50" fmla="*/ 19 w 309"/>
                <a:gd name="T51" fmla="*/ 109 h 148"/>
                <a:gd name="T52" fmla="*/ 9 w 309"/>
                <a:gd name="T53" fmla="*/ 99 h 148"/>
                <a:gd name="T54" fmla="*/ 5 w 309"/>
                <a:gd name="T55" fmla="*/ 93 h 148"/>
                <a:gd name="T56" fmla="*/ 2 w 309"/>
                <a:gd name="T57" fmla="*/ 85 h 148"/>
                <a:gd name="T58" fmla="*/ 0 w 309"/>
                <a:gd name="T59" fmla="*/ 77 h 148"/>
                <a:gd name="T60" fmla="*/ 0 w 309"/>
                <a:gd name="T61" fmla="*/ 70 h 148"/>
                <a:gd name="T62" fmla="*/ 2 w 309"/>
                <a:gd name="T63" fmla="*/ 63 h 148"/>
                <a:gd name="T64" fmla="*/ 5 w 309"/>
                <a:gd name="T65" fmla="*/ 55 h 148"/>
                <a:gd name="T66" fmla="*/ 9 w 309"/>
                <a:gd name="T67" fmla="*/ 48 h 148"/>
                <a:gd name="T68" fmla="*/ 19 w 309"/>
                <a:gd name="T69" fmla="*/ 39 h 148"/>
                <a:gd name="T70" fmla="*/ 35 w 309"/>
                <a:gd name="T71" fmla="*/ 27 h 148"/>
                <a:gd name="T72" fmla="*/ 56 w 309"/>
                <a:gd name="T73" fmla="*/ 17 h 148"/>
                <a:gd name="T74" fmla="*/ 81 w 309"/>
                <a:gd name="T75" fmla="*/ 8 h 148"/>
                <a:gd name="T76" fmla="*/ 109 w 309"/>
                <a:gd name="T77" fmla="*/ 4 h 148"/>
                <a:gd name="T78" fmla="*/ 139 w 309"/>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48">
                  <a:moveTo>
                    <a:pt x="154" y="0"/>
                  </a:moveTo>
                  <a:lnTo>
                    <a:pt x="170" y="0"/>
                  </a:lnTo>
                  <a:lnTo>
                    <a:pt x="185" y="2"/>
                  </a:lnTo>
                  <a:lnTo>
                    <a:pt x="200" y="4"/>
                  </a:lnTo>
                  <a:lnTo>
                    <a:pt x="214" y="6"/>
                  </a:lnTo>
                  <a:lnTo>
                    <a:pt x="229" y="8"/>
                  </a:lnTo>
                  <a:lnTo>
                    <a:pt x="241" y="13"/>
                  </a:lnTo>
                  <a:lnTo>
                    <a:pt x="253" y="17"/>
                  </a:lnTo>
                  <a:lnTo>
                    <a:pt x="264" y="22"/>
                  </a:lnTo>
                  <a:lnTo>
                    <a:pt x="274" y="27"/>
                  </a:lnTo>
                  <a:lnTo>
                    <a:pt x="282" y="33"/>
                  </a:lnTo>
                  <a:lnTo>
                    <a:pt x="290" y="39"/>
                  </a:lnTo>
                  <a:lnTo>
                    <a:pt x="296" y="45"/>
                  </a:lnTo>
                  <a:lnTo>
                    <a:pt x="300" y="48"/>
                  </a:lnTo>
                  <a:lnTo>
                    <a:pt x="302" y="52"/>
                  </a:lnTo>
                  <a:lnTo>
                    <a:pt x="304" y="55"/>
                  </a:lnTo>
                  <a:lnTo>
                    <a:pt x="305" y="59"/>
                  </a:lnTo>
                  <a:lnTo>
                    <a:pt x="306" y="63"/>
                  </a:lnTo>
                  <a:lnTo>
                    <a:pt x="309" y="66"/>
                  </a:lnTo>
                  <a:lnTo>
                    <a:pt x="309" y="70"/>
                  </a:lnTo>
                  <a:lnTo>
                    <a:pt x="309" y="74"/>
                  </a:lnTo>
                  <a:lnTo>
                    <a:pt x="309" y="77"/>
                  </a:lnTo>
                  <a:lnTo>
                    <a:pt x="309" y="82"/>
                  </a:lnTo>
                  <a:lnTo>
                    <a:pt x="306" y="85"/>
                  </a:lnTo>
                  <a:lnTo>
                    <a:pt x="305" y="88"/>
                  </a:lnTo>
                  <a:lnTo>
                    <a:pt x="304" y="93"/>
                  </a:lnTo>
                  <a:lnTo>
                    <a:pt x="302" y="96"/>
                  </a:lnTo>
                  <a:lnTo>
                    <a:pt x="300" y="99"/>
                  </a:lnTo>
                  <a:lnTo>
                    <a:pt x="296" y="103"/>
                  </a:lnTo>
                  <a:lnTo>
                    <a:pt x="290" y="109"/>
                  </a:lnTo>
                  <a:lnTo>
                    <a:pt x="282" y="116"/>
                  </a:lnTo>
                  <a:lnTo>
                    <a:pt x="274" y="121"/>
                  </a:lnTo>
                  <a:lnTo>
                    <a:pt x="264" y="127"/>
                  </a:lnTo>
                  <a:lnTo>
                    <a:pt x="253" y="131"/>
                  </a:lnTo>
                  <a:lnTo>
                    <a:pt x="241" y="135"/>
                  </a:lnTo>
                  <a:lnTo>
                    <a:pt x="229" y="139"/>
                  </a:lnTo>
                  <a:lnTo>
                    <a:pt x="214" y="143"/>
                  </a:lnTo>
                  <a:lnTo>
                    <a:pt x="200" y="145"/>
                  </a:lnTo>
                  <a:lnTo>
                    <a:pt x="185" y="146"/>
                  </a:lnTo>
                  <a:lnTo>
                    <a:pt x="170" y="147"/>
                  </a:lnTo>
                  <a:lnTo>
                    <a:pt x="154" y="148"/>
                  </a:lnTo>
                  <a:lnTo>
                    <a:pt x="139" y="147"/>
                  </a:lnTo>
                  <a:lnTo>
                    <a:pt x="123" y="146"/>
                  </a:lnTo>
                  <a:lnTo>
                    <a:pt x="109" y="145"/>
                  </a:lnTo>
                  <a:lnTo>
                    <a:pt x="94" y="143"/>
                  </a:lnTo>
                  <a:lnTo>
                    <a:pt x="81" y="139"/>
                  </a:lnTo>
                  <a:lnTo>
                    <a:pt x="68" y="135"/>
                  </a:lnTo>
                  <a:lnTo>
                    <a:pt x="56" y="131"/>
                  </a:lnTo>
                  <a:lnTo>
                    <a:pt x="45" y="127"/>
                  </a:lnTo>
                  <a:lnTo>
                    <a:pt x="35" y="121"/>
                  </a:lnTo>
                  <a:lnTo>
                    <a:pt x="26" y="116"/>
                  </a:lnTo>
                  <a:lnTo>
                    <a:pt x="19" y="109"/>
                  </a:lnTo>
                  <a:lnTo>
                    <a:pt x="12" y="103"/>
                  </a:lnTo>
                  <a:lnTo>
                    <a:pt x="9" y="99"/>
                  </a:lnTo>
                  <a:lnTo>
                    <a:pt x="6" y="96"/>
                  </a:lnTo>
                  <a:lnTo>
                    <a:pt x="5" y="93"/>
                  </a:lnTo>
                  <a:lnTo>
                    <a:pt x="3" y="88"/>
                  </a:lnTo>
                  <a:lnTo>
                    <a:pt x="2" y="85"/>
                  </a:lnTo>
                  <a:lnTo>
                    <a:pt x="1" y="82"/>
                  </a:lnTo>
                  <a:lnTo>
                    <a:pt x="0" y="77"/>
                  </a:lnTo>
                  <a:lnTo>
                    <a:pt x="0" y="74"/>
                  </a:lnTo>
                  <a:lnTo>
                    <a:pt x="0" y="70"/>
                  </a:lnTo>
                  <a:lnTo>
                    <a:pt x="1" y="66"/>
                  </a:lnTo>
                  <a:lnTo>
                    <a:pt x="2" y="63"/>
                  </a:lnTo>
                  <a:lnTo>
                    <a:pt x="3" y="59"/>
                  </a:lnTo>
                  <a:lnTo>
                    <a:pt x="5" y="55"/>
                  </a:lnTo>
                  <a:lnTo>
                    <a:pt x="6" y="52"/>
                  </a:lnTo>
                  <a:lnTo>
                    <a:pt x="9" y="48"/>
                  </a:lnTo>
                  <a:lnTo>
                    <a:pt x="12" y="45"/>
                  </a:lnTo>
                  <a:lnTo>
                    <a:pt x="19" y="39"/>
                  </a:lnTo>
                  <a:lnTo>
                    <a:pt x="26" y="33"/>
                  </a:lnTo>
                  <a:lnTo>
                    <a:pt x="35" y="27"/>
                  </a:lnTo>
                  <a:lnTo>
                    <a:pt x="45" y="22"/>
                  </a:lnTo>
                  <a:lnTo>
                    <a:pt x="56" y="17"/>
                  </a:lnTo>
                  <a:lnTo>
                    <a:pt x="68" y="13"/>
                  </a:lnTo>
                  <a:lnTo>
                    <a:pt x="81" y="8"/>
                  </a:lnTo>
                  <a:lnTo>
                    <a:pt x="94" y="6"/>
                  </a:lnTo>
                  <a:lnTo>
                    <a:pt x="109" y="4"/>
                  </a:lnTo>
                  <a:lnTo>
                    <a:pt x="123" y="2"/>
                  </a:lnTo>
                  <a:lnTo>
                    <a:pt x="139" y="0"/>
                  </a:lnTo>
                  <a:lnTo>
                    <a:pt x="1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3" name="Freeform 167">
              <a:extLst>
                <a:ext uri="{FF2B5EF4-FFF2-40B4-BE49-F238E27FC236}">
                  <a16:creationId xmlns:a16="http://schemas.microsoft.com/office/drawing/2014/main" id="{80A82DF4-F541-4BB6-8A7B-0B3F627F342F}"/>
                </a:ext>
              </a:extLst>
            </p:cNvPr>
            <p:cNvSpPr>
              <a:spLocks/>
            </p:cNvSpPr>
            <p:nvPr/>
          </p:nvSpPr>
          <p:spPr bwMode="auto">
            <a:xfrm>
              <a:off x="4185" y="3419"/>
              <a:ext cx="144" cy="69"/>
            </a:xfrm>
            <a:custGeom>
              <a:avLst/>
              <a:gdLst>
                <a:gd name="T0" fmla="*/ 159 w 289"/>
                <a:gd name="T1" fmla="*/ 0 h 138"/>
                <a:gd name="T2" fmla="*/ 188 w 289"/>
                <a:gd name="T3" fmla="*/ 2 h 138"/>
                <a:gd name="T4" fmla="*/ 213 w 289"/>
                <a:gd name="T5" fmla="*/ 7 h 138"/>
                <a:gd name="T6" fmla="*/ 235 w 289"/>
                <a:gd name="T7" fmla="*/ 15 h 138"/>
                <a:gd name="T8" fmla="*/ 255 w 289"/>
                <a:gd name="T9" fmla="*/ 25 h 138"/>
                <a:gd name="T10" fmla="*/ 271 w 289"/>
                <a:gd name="T11" fmla="*/ 36 h 138"/>
                <a:gd name="T12" fmla="*/ 280 w 289"/>
                <a:gd name="T13" fmla="*/ 45 h 138"/>
                <a:gd name="T14" fmla="*/ 284 w 289"/>
                <a:gd name="T15" fmla="*/ 52 h 138"/>
                <a:gd name="T16" fmla="*/ 288 w 289"/>
                <a:gd name="T17" fmla="*/ 59 h 138"/>
                <a:gd name="T18" fmla="*/ 289 w 289"/>
                <a:gd name="T19" fmla="*/ 65 h 138"/>
                <a:gd name="T20" fmla="*/ 289 w 289"/>
                <a:gd name="T21" fmla="*/ 73 h 138"/>
                <a:gd name="T22" fmla="*/ 288 w 289"/>
                <a:gd name="T23" fmla="*/ 80 h 138"/>
                <a:gd name="T24" fmla="*/ 284 w 289"/>
                <a:gd name="T25" fmla="*/ 86 h 138"/>
                <a:gd name="T26" fmla="*/ 280 w 289"/>
                <a:gd name="T27" fmla="*/ 93 h 138"/>
                <a:gd name="T28" fmla="*/ 271 w 289"/>
                <a:gd name="T29" fmla="*/ 103 h 138"/>
                <a:gd name="T30" fmla="*/ 255 w 289"/>
                <a:gd name="T31" fmla="*/ 114 h 138"/>
                <a:gd name="T32" fmla="*/ 235 w 289"/>
                <a:gd name="T33" fmla="*/ 123 h 138"/>
                <a:gd name="T34" fmla="*/ 213 w 289"/>
                <a:gd name="T35" fmla="*/ 131 h 138"/>
                <a:gd name="T36" fmla="*/ 188 w 289"/>
                <a:gd name="T37" fmla="*/ 136 h 138"/>
                <a:gd name="T38" fmla="*/ 159 w 289"/>
                <a:gd name="T39" fmla="*/ 138 h 138"/>
                <a:gd name="T40" fmla="*/ 130 w 289"/>
                <a:gd name="T41" fmla="*/ 138 h 138"/>
                <a:gd name="T42" fmla="*/ 101 w 289"/>
                <a:gd name="T43" fmla="*/ 136 h 138"/>
                <a:gd name="T44" fmla="*/ 75 w 289"/>
                <a:gd name="T45" fmla="*/ 131 h 138"/>
                <a:gd name="T46" fmla="*/ 53 w 289"/>
                <a:gd name="T47" fmla="*/ 123 h 138"/>
                <a:gd name="T48" fmla="*/ 33 w 289"/>
                <a:gd name="T49" fmla="*/ 114 h 138"/>
                <a:gd name="T50" fmla="*/ 18 w 289"/>
                <a:gd name="T51" fmla="*/ 103 h 138"/>
                <a:gd name="T52" fmla="*/ 9 w 289"/>
                <a:gd name="T53" fmla="*/ 93 h 138"/>
                <a:gd name="T54" fmla="*/ 5 w 289"/>
                <a:gd name="T55" fmla="*/ 86 h 138"/>
                <a:gd name="T56" fmla="*/ 2 w 289"/>
                <a:gd name="T57" fmla="*/ 80 h 138"/>
                <a:gd name="T58" fmla="*/ 0 w 289"/>
                <a:gd name="T59" fmla="*/ 73 h 138"/>
                <a:gd name="T60" fmla="*/ 0 w 289"/>
                <a:gd name="T61" fmla="*/ 65 h 138"/>
                <a:gd name="T62" fmla="*/ 2 w 289"/>
                <a:gd name="T63" fmla="*/ 59 h 138"/>
                <a:gd name="T64" fmla="*/ 5 w 289"/>
                <a:gd name="T65" fmla="*/ 52 h 138"/>
                <a:gd name="T66" fmla="*/ 9 w 289"/>
                <a:gd name="T67" fmla="*/ 45 h 138"/>
                <a:gd name="T68" fmla="*/ 18 w 289"/>
                <a:gd name="T69" fmla="*/ 36 h 138"/>
                <a:gd name="T70" fmla="*/ 33 w 289"/>
                <a:gd name="T71" fmla="*/ 25 h 138"/>
                <a:gd name="T72" fmla="*/ 53 w 289"/>
                <a:gd name="T73" fmla="*/ 15 h 138"/>
                <a:gd name="T74" fmla="*/ 75 w 289"/>
                <a:gd name="T75" fmla="*/ 7 h 138"/>
                <a:gd name="T76" fmla="*/ 101 w 289"/>
                <a:gd name="T77" fmla="*/ 2 h 138"/>
                <a:gd name="T78" fmla="*/ 130 w 289"/>
                <a:gd name="T7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9" h="138">
                  <a:moveTo>
                    <a:pt x="144" y="0"/>
                  </a:moveTo>
                  <a:lnTo>
                    <a:pt x="159" y="0"/>
                  </a:lnTo>
                  <a:lnTo>
                    <a:pt x="173" y="1"/>
                  </a:lnTo>
                  <a:lnTo>
                    <a:pt x="188" y="2"/>
                  </a:lnTo>
                  <a:lnTo>
                    <a:pt x="201" y="4"/>
                  </a:lnTo>
                  <a:lnTo>
                    <a:pt x="213" y="7"/>
                  </a:lnTo>
                  <a:lnTo>
                    <a:pt x="224" y="11"/>
                  </a:lnTo>
                  <a:lnTo>
                    <a:pt x="235" y="15"/>
                  </a:lnTo>
                  <a:lnTo>
                    <a:pt x="246" y="20"/>
                  </a:lnTo>
                  <a:lnTo>
                    <a:pt x="255" y="25"/>
                  </a:lnTo>
                  <a:lnTo>
                    <a:pt x="264" y="30"/>
                  </a:lnTo>
                  <a:lnTo>
                    <a:pt x="271" y="36"/>
                  </a:lnTo>
                  <a:lnTo>
                    <a:pt x="278" y="42"/>
                  </a:lnTo>
                  <a:lnTo>
                    <a:pt x="280" y="45"/>
                  </a:lnTo>
                  <a:lnTo>
                    <a:pt x="282" y="49"/>
                  </a:lnTo>
                  <a:lnTo>
                    <a:pt x="284" y="52"/>
                  </a:lnTo>
                  <a:lnTo>
                    <a:pt x="285" y="55"/>
                  </a:lnTo>
                  <a:lnTo>
                    <a:pt x="288" y="59"/>
                  </a:lnTo>
                  <a:lnTo>
                    <a:pt x="288" y="62"/>
                  </a:lnTo>
                  <a:lnTo>
                    <a:pt x="289" y="65"/>
                  </a:lnTo>
                  <a:lnTo>
                    <a:pt x="289" y="70"/>
                  </a:lnTo>
                  <a:lnTo>
                    <a:pt x="289" y="73"/>
                  </a:lnTo>
                  <a:lnTo>
                    <a:pt x="288" y="76"/>
                  </a:lnTo>
                  <a:lnTo>
                    <a:pt x="288" y="80"/>
                  </a:lnTo>
                  <a:lnTo>
                    <a:pt x="285" y="83"/>
                  </a:lnTo>
                  <a:lnTo>
                    <a:pt x="284" y="86"/>
                  </a:lnTo>
                  <a:lnTo>
                    <a:pt x="282" y="90"/>
                  </a:lnTo>
                  <a:lnTo>
                    <a:pt x="280" y="93"/>
                  </a:lnTo>
                  <a:lnTo>
                    <a:pt x="278" y="96"/>
                  </a:lnTo>
                  <a:lnTo>
                    <a:pt x="271" y="103"/>
                  </a:lnTo>
                  <a:lnTo>
                    <a:pt x="264" y="107"/>
                  </a:lnTo>
                  <a:lnTo>
                    <a:pt x="255" y="114"/>
                  </a:lnTo>
                  <a:lnTo>
                    <a:pt x="246" y="118"/>
                  </a:lnTo>
                  <a:lnTo>
                    <a:pt x="235" y="123"/>
                  </a:lnTo>
                  <a:lnTo>
                    <a:pt x="224" y="127"/>
                  </a:lnTo>
                  <a:lnTo>
                    <a:pt x="213" y="131"/>
                  </a:lnTo>
                  <a:lnTo>
                    <a:pt x="201" y="133"/>
                  </a:lnTo>
                  <a:lnTo>
                    <a:pt x="188" y="136"/>
                  </a:lnTo>
                  <a:lnTo>
                    <a:pt x="173" y="137"/>
                  </a:lnTo>
                  <a:lnTo>
                    <a:pt x="159" y="138"/>
                  </a:lnTo>
                  <a:lnTo>
                    <a:pt x="144" y="138"/>
                  </a:lnTo>
                  <a:lnTo>
                    <a:pt x="130" y="138"/>
                  </a:lnTo>
                  <a:lnTo>
                    <a:pt x="115" y="137"/>
                  </a:lnTo>
                  <a:lnTo>
                    <a:pt x="101" y="136"/>
                  </a:lnTo>
                  <a:lnTo>
                    <a:pt x="89" y="133"/>
                  </a:lnTo>
                  <a:lnTo>
                    <a:pt x="75" y="131"/>
                  </a:lnTo>
                  <a:lnTo>
                    <a:pt x="64" y="127"/>
                  </a:lnTo>
                  <a:lnTo>
                    <a:pt x="53" y="123"/>
                  </a:lnTo>
                  <a:lnTo>
                    <a:pt x="42" y="118"/>
                  </a:lnTo>
                  <a:lnTo>
                    <a:pt x="33" y="114"/>
                  </a:lnTo>
                  <a:lnTo>
                    <a:pt x="24" y="107"/>
                  </a:lnTo>
                  <a:lnTo>
                    <a:pt x="18" y="103"/>
                  </a:lnTo>
                  <a:lnTo>
                    <a:pt x="11" y="96"/>
                  </a:lnTo>
                  <a:lnTo>
                    <a:pt x="9" y="93"/>
                  </a:lnTo>
                  <a:lnTo>
                    <a:pt x="6" y="90"/>
                  </a:lnTo>
                  <a:lnTo>
                    <a:pt x="5" y="86"/>
                  </a:lnTo>
                  <a:lnTo>
                    <a:pt x="3" y="83"/>
                  </a:lnTo>
                  <a:lnTo>
                    <a:pt x="2" y="80"/>
                  </a:lnTo>
                  <a:lnTo>
                    <a:pt x="1" y="76"/>
                  </a:lnTo>
                  <a:lnTo>
                    <a:pt x="0" y="73"/>
                  </a:lnTo>
                  <a:lnTo>
                    <a:pt x="0" y="70"/>
                  </a:lnTo>
                  <a:lnTo>
                    <a:pt x="0" y="65"/>
                  </a:lnTo>
                  <a:lnTo>
                    <a:pt x="1" y="62"/>
                  </a:lnTo>
                  <a:lnTo>
                    <a:pt x="2" y="59"/>
                  </a:lnTo>
                  <a:lnTo>
                    <a:pt x="3" y="55"/>
                  </a:lnTo>
                  <a:lnTo>
                    <a:pt x="5" y="52"/>
                  </a:lnTo>
                  <a:lnTo>
                    <a:pt x="6" y="49"/>
                  </a:lnTo>
                  <a:lnTo>
                    <a:pt x="9" y="45"/>
                  </a:lnTo>
                  <a:lnTo>
                    <a:pt x="11" y="42"/>
                  </a:lnTo>
                  <a:lnTo>
                    <a:pt x="18" y="36"/>
                  </a:lnTo>
                  <a:lnTo>
                    <a:pt x="24" y="30"/>
                  </a:lnTo>
                  <a:lnTo>
                    <a:pt x="33" y="25"/>
                  </a:lnTo>
                  <a:lnTo>
                    <a:pt x="42" y="20"/>
                  </a:lnTo>
                  <a:lnTo>
                    <a:pt x="53" y="15"/>
                  </a:lnTo>
                  <a:lnTo>
                    <a:pt x="64" y="11"/>
                  </a:lnTo>
                  <a:lnTo>
                    <a:pt x="75" y="7"/>
                  </a:lnTo>
                  <a:lnTo>
                    <a:pt x="89" y="4"/>
                  </a:lnTo>
                  <a:lnTo>
                    <a:pt x="101" y="2"/>
                  </a:lnTo>
                  <a:lnTo>
                    <a:pt x="115" y="1"/>
                  </a:lnTo>
                  <a:lnTo>
                    <a:pt x="130" y="0"/>
                  </a:lnTo>
                  <a:lnTo>
                    <a:pt x="144"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4" name="Freeform 168">
              <a:extLst>
                <a:ext uri="{FF2B5EF4-FFF2-40B4-BE49-F238E27FC236}">
                  <a16:creationId xmlns:a16="http://schemas.microsoft.com/office/drawing/2014/main" id="{1643B359-9F69-4A9A-B7C5-A6B1DCEB9A26}"/>
                </a:ext>
              </a:extLst>
            </p:cNvPr>
            <p:cNvSpPr>
              <a:spLocks/>
            </p:cNvSpPr>
            <p:nvPr/>
          </p:nvSpPr>
          <p:spPr bwMode="auto">
            <a:xfrm>
              <a:off x="4190" y="3420"/>
              <a:ext cx="134" cy="65"/>
            </a:xfrm>
            <a:custGeom>
              <a:avLst/>
              <a:gdLst>
                <a:gd name="T0" fmla="*/ 147 w 268"/>
                <a:gd name="T1" fmla="*/ 0 h 130"/>
                <a:gd name="T2" fmla="*/ 173 w 268"/>
                <a:gd name="T3" fmla="*/ 2 h 130"/>
                <a:gd name="T4" fmla="*/ 198 w 268"/>
                <a:gd name="T5" fmla="*/ 8 h 130"/>
                <a:gd name="T6" fmla="*/ 218 w 268"/>
                <a:gd name="T7" fmla="*/ 14 h 130"/>
                <a:gd name="T8" fmla="*/ 237 w 268"/>
                <a:gd name="T9" fmla="*/ 23 h 130"/>
                <a:gd name="T10" fmla="*/ 251 w 268"/>
                <a:gd name="T11" fmla="*/ 34 h 130"/>
                <a:gd name="T12" fmla="*/ 261 w 268"/>
                <a:gd name="T13" fmla="*/ 45 h 130"/>
                <a:gd name="T14" fmla="*/ 265 w 268"/>
                <a:gd name="T15" fmla="*/ 55 h 130"/>
                <a:gd name="T16" fmla="*/ 267 w 268"/>
                <a:gd name="T17" fmla="*/ 61 h 130"/>
                <a:gd name="T18" fmla="*/ 267 w 268"/>
                <a:gd name="T19" fmla="*/ 69 h 130"/>
                <a:gd name="T20" fmla="*/ 265 w 268"/>
                <a:gd name="T21" fmla="*/ 74 h 130"/>
                <a:gd name="T22" fmla="*/ 261 w 268"/>
                <a:gd name="T23" fmla="*/ 84 h 130"/>
                <a:gd name="T24" fmla="*/ 251 w 268"/>
                <a:gd name="T25" fmla="*/ 97 h 130"/>
                <a:gd name="T26" fmla="*/ 237 w 268"/>
                <a:gd name="T27" fmla="*/ 107 h 130"/>
                <a:gd name="T28" fmla="*/ 218 w 268"/>
                <a:gd name="T29" fmla="*/ 115 h 130"/>
                <a:gd name="T30" fmla="*/ 198 w 268"/>
                <a:gd name="T31" fmla="*/ 123 h 130"/>
                <a:gd name="T32" fmla="*/ 173 w 268"/>
                <a:gd name="T33" fmla="*/ 128 h 130"/>
                <a:gd name="T34" fmla="*/ 147 w 268"/>
                <a:gd name="T35" fmla="*/ 130 h 130"/>
                <a:gd name="T36" fmla="*/ 120 w 268"/>
                <a:gd name="T37" fmla="*/ 130 h 130"/>
                <a:gd name="T38" fmla="*/ 94 w 268"/>
                <a:gd name="T39" fmla="*/ 128 h 130"/>
                <a:gd name="T40" fmla="*/ 70 w 268"/>
                <a:gd name="T41" fmla="*/ 123 h 130"/>
                <a:gd name="T42" fmla="*/ 49 w 268"/>
                <a:gd name="T43" fmla="*/ 115 h 130"/>
                <a:gd name="T44" fmla="*/ 30 w 268"/>
                <a:gd name="T45" fmla="*/ 107 h 130"/>
                <a:gd name="T46" fmla="*/ 15 w 268"/>
                <a:gd name="T47" fmla="*/ 97 h 130"/>
                <a:gd name="T48" fmla="*/ 5 w 268"/>
                <a:gd name="T49" fmla="*/ 84 h 130"/>
                <a:gd name="T50" fmla="*/ 1 w 268"/>
                <a:gd name="T51" fmla="*/ 74 h 130"/>
                <a:gd name="T52" fmla="*/ 0 w 268"/>
                <a:gd name="T53" fmla="*/ 69 h 130"/>
                <a:gd name="T54" fmla="*/ 0 w 268"/>
                <a:gd name="T55" fmla="*/ 61 h 130"/>
                <a:gd name="T56" fmla="*/ 1 w 268"/>
                <a:gd name="T57" fmla="*/ 55 h 130"/>
                <a:gd name="T58" fmla="*/ 5 w 268"/>
                <a:gd name="T59" fmla="*/ 45 h 130"/>
                <a:gd name="T60" fmla="*/ 15 w 268"/>
                <a:gd name="T61" fmla="*/ 34 h 130"/>
                <a:gd name="T62" fmla="*/ 30 w 268"/>
                <a:gd name="T63" fmla="*/ 23 h 130"/>
                <a:gd name="T64" fmla="*/ 49 w 268"/>
                <a:gd name="T65" fmla="*/ 14 h 130"/>
                <a:gd name="T66" fmla="*/ 70 w 268"/>
                <a:gd name="T67" fmla="*/ 8 h 130"/>
                <a:gd name="T68" fmla="*/ 94 w 268"/>
                <a:gd name="T69" fmla="*/ 2 h 130"/>
                <a:gd name="T70" fmla="*/ 120 w 268"/>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130">
                  <a:moveTo>
                    <a:pt x="133" y="0"/>
                  </a:moveTo>
                  <a:lnTo>
                    <a:pt x="147" y="0"/>
                  </a:lnTo>
                  <a:lnTo>
                    <a:pt x="160" y="1"/>
                  </a:lnTo>
                  <a:lnTo>
                    <a:pt x="173" y="2"/>
                  </a:lnTo>
                  <a:lnTo>
                    <a:pt x="185" y="4"/>
                  </a:lnTo>
                  <a:lnTo>
                    <a:pt x="198" y="8"/>
                  </a:lnTo>
                  <a:lnTo>
                    <a:pt x="209" y="11"/>
                  </a:lnTo>
                  <a:lnTo>
                    <a:pt x="218" y="14"/>
                  </a:lnTo>
                  <a:lnTo>
                    <a:pt x="228" y="19"/>
                  </a:lnTo>
                  <a:lnTo>
                    <a:pt x="237" y="23"/>
                  </a:lnTo>
                  <a:lnTo>
                    <a:pt x="244" y="28"/>
                  </a:lnTo>
                  <a:lnTo>
                    <a:pt x="251" y="34"/>
                  </a:lnTo>
                  <a:lnTo>
                    <a:pt x="257" y="40"/>
                  </a:lnTo>
                  <a:lnTo>
                    <a:pt x="261" y="45"/>
                  </a:lnTo>
                  <a:lnTo>
                    <a:pt x="264" y="52"/>
                  </a:lnTo>
                  <a:lnTo>
                    <a:pt x="265" y="55"/>
                  </a:lnTo>
                  <a:lnTo>
                    <a:pt x="267" y="59"/>
                  </a:lnTo>
                  <a:lnTo>
                    <a:pt x="267" y="61"/>
                  </a:lnTo>
                  <a:lnTo>
                    <a:pt x="268" y="65"/>
                  </a:lnTo>
                  <a:lnTo>
                    <a:pt x="267" y="69"/>
                  </a:lnTo>
                  <a:lnTo>
                    <a:pt x="267" y="72"/>
                  </a:lnTo>
                  <a:lnTo>
                    <a:pt x="265" y="74"/>
                  </a:lnTo>
                  <a:lnTo>
                    <a:pt x="264" y="79"/>
                  </a:lnTo>
                  <a:lnTo>
                    <a:pt x="261" y="84"/>
                  </a:lnTo>
                  <a:lnTo>
                    <a:pt x="257" y="91"/>
                  </a:lnTo>
                  <a:lnTo>
                    <a:pt x="251" y="97"/>
                  </a:lnTo>
                  <a:lnTo>
                    <a:pt x="244" y="102"/>
                  </a:lnTo>
                  <a:lnTo>
                    <a:pt x="237" y="107"/>
                  </a:lnTo>
                  <a:lnTo>
                    <a:pt x="228" y="112"/>
                  </a:lnTo>
                  <a:lnTo>
                    <a:pt x="218" y="115"/>
                  </a:lnTo>
                  <a:lnTo>
                    <a:pt x="209" y="119"/>
                  </a:lnTo>
                  <a:lnTo>
                    <a:pt x="198" y="123"/>
                  </a:lnTo>
                  <a:lnTo>
                    <a:pt x="185" y="125"/>
                  </a:lnTo>
                  <a:lnTo>
                    <a:pt x="173" y="128"/>
                  </a:lnTo>
                  <a:lnTo>
                    <a:pt x="160" y="129"/>
                  </a:lnTo>
                  <a:lnTo>
                    <a:pt x="147" y="130"/>
                  </a:lnTo>
                  <a:lnTo>
                    <a:pt x="133" y="130"/>
                  </a:lnTo>
                  <a:lnTo>
                    <a:pt x="120" y="130"/>
                  </a:lnTo>
                  <a:lnTo>
                    <a:pt x="107" y="129"/>
                  </a:lnTo>
                  <a:lnTo>
                    <a:pt x="94" y="128"/>
                  </a:lnTo>
                  <a:lnTo>
                    <a:pt x="81" y="125"/>
                  </a:lnTo>
                  <a:lnTo>
                    <a:pt x="70" y="123"/>
                  </a:lnTo>
                  <a:lnTo>
                    <a:pt x="59" y="119"/>
                  </a:lnTo>
                  <a:lnTo>
                    <a:pt x="49" y="115"/>
                  </a:lnTo>
                  <a:lnTo>
                    <a:pt x="39" y="112"/>
                  </a:lnTo>
                  <a:lnTo>
                    <a:pt x="30" y="107"/>
                  </a:lnTo>
                  <a:lnTo>
                    <a:pt x="22" y="102"/>
                  </a:lnTo>
                  <a:lnTo>
                    <a:pt x="15" y="97"/>
                  </a:lnTo>
                  <a:lnTo>
                    <a:pt x="10" y="91"/>
                  </a:lnTo>
                  <a:lnTo>
                    <a:pt x="5" y="84"/>
                  </a:lnTo>
                  <a:lnTo>
                    <a:pt x="2" y="79"/>
                  </a:lnTo>
                  <a:lnTo>
                    <a:pt x="1" y="74"/>
                  </a:lnTo>
                  <a:lnTo>
                    <a:pt x="0" y="72"/>
                  </a:lnTo>
                  <a:lnTo>
                    <a:pt x="0" y="69"/>
                  </a:lnTo>
                  <a:lnTo>
                    <a:pt x="0" y="65"/>
                  </a:lnTo>
                  <a:lnTo>
                    <a:pt x="0" y="61"/>
                  </a:lnTo>
                  <a:lnTo>
                    <a:pt x="0" y="59"/>
                  </a:lnTo>
                  <a:lnTo>
                    <a:pt x="1" y="55"/>
                  </a:lnTo>
                  <a:lnTo>
                    <a:pt x="2" y="52"/>
                  </a:lnTo>
                  <a:lnTo>
                    <a:pt x="5" y="45"/>
                  </a:lnTo>
                  <a:lnTo>
                    <a:pt x="10" y="40"/>
                  </a:lnTo>
                  <a:lnTo>
                    <a:pt x="15" y="34"/>
                  </a:lnTo>
                  <a:lnTo>
                    <a:pt x="22" y="28"/>
                  </a:lnTo>
                  <a:lnTo>
                    <a:pt x="30" y="23"/>
                  </a:lnTo>
                  <a:lnTo>
                    <a:pt x="39" y="19"/>
                  </a:lnTo>
                  <a:lnTo>
                    <a:pt x="49" y="14"/>
                  </a:lnTo>
                  <a:lnTo>
                    <a:pt x="59" y="11"/>
                  </a:lnTo>
                  <a:lnTo>
                    <a:pt x="70" y="8"/>
                  </a:lnTo>
                  <a:lnTo>
                    <a:pt x="81" y="4"/>
                  </a:lnTo>
                  <a:lnTo>
                    <a:pt x="94" y="2"/>
                  </a:lnTo>
                  <a:lnTo>
                    <a:pt x="107" y="1"/>
                  </a:lnTo>
                  <a:lnTo>
                    <a:pt x="120" y="0"/>
                  </a:lnTo>
                  <a:lnTo>
                    <a:pt x="133"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5" name="Freeform 169">
              <a:extLst>
                <a:ext uri="{FF2B5EF4-FFF2-40B4-BE49-F238E27FC236}">
                  <a16:creationId xmlns:a16="http://schemas.microsoft.com/office/drawing/2014/main" id="{7386D594-2CFB-4F98-AAD4-9B31DA2FD144}"/>
                </a:ext>
              </a:extLst>
            </p:cNvPr>
            <p:cNvSpPr>
              <a:spLocks/>
            </p:cNvSpPr>
            <p:nvPr/>
          </p:nvSpPr>
          <p:spPr bwMode="auto">
            <a:xfrm>
              <a:off x="4195" y="3421"/>
              <a:ext cx="124" cy="61"/>
            </a:xfrm>
            <a:custGeom>
              <a:avLst/>
              <a:gdLst>
                <a:gd name="T0" fmla="*/ 135 w 247"/>
                <a:gd name="T1" fmla="*/ 0 h 122"/>
                <a:gd name="T2" fmla="*/ 160 w 247"/>
                <a:gd name="T3" fmla="*/ 2 h 122"/>
                <a:gd name="T4" fmla="*/ 182 w 247"/>
                <a:gd name="T5" fmla="*/ 8 h 122"/>
                <a:gd name="T6" fmla="*/ 202 w 247"/>
                <a:gd name="T7" fmla="*/ 13 h 122"/>
                <a:gd name="T8" fmla="*/ 218 w 247"/>
                <a:gd name="T9" fmla="*/ 22 h 122"/>
                <a:gd name="T10" fmla="*/ 232 w 247"/>
                <a:gd name="T11" fmla="*/ 32 h 122"/>
                <a:gd name="T12" fmla="*/ 241 w 247"/>
                <a:gd name="T13" fmla="*/ 43 h 122"/>
                <a:gd name="T14" fmla="*/ 245 w 247"/>
                <a:gd name="T15" fmla="*/ 52 h 122"/>
                <a:gd name="T16" fmla="*/ 247 w 247"/>
                <a:gd name="T17" fmla="*/ 58 h 122"/>
                <a:gd name="T18" fmla="*/ 247 w 247"/>
                <a:gd name="T19" fmla="*/ 65 h 122"/>
                <a:gd name="T20" fmla="*/ 245 w 247"/>
                <a:gd name="T21" fmla="*/ 70 h 122"/>
                <a:gd name="T22" fmla="*/ 241 w 247"/>
                <a:gd name="T23" fmla="*/ 79 h 122"/>
                <a:gd name="T24" fmla="*/ 232 w 247"/>
                <a:gd name="T25" fmla="*/ 90 h 122"/>
                <a:gd name="T26" fmla="*/ 218 w 247"/>
                <a:gd name="T27" fmla="*/ 100 h 122"/>
                <a:gd name="T28" fmla="*/ 202 w 247"/>
                <a:gd name="T29" fmla="*/ 109 h 122"/>
                <a:gd name="T30" fmla="*/ 182 w 247"/>
                <a:gd name="T31" fmla="*/ 114 h 122"/>
                <a:gd name="T32" fmla="*/ 160 w 247"/>
                <a:gd name="T33" fmla="*/ 120 h 122"/>
                <a:gd name="T34" fmla="*/ 135 w 247"/>
                <a:gd name="T35" fmla="*/ 122 h 122"/>
                <a:gd name="T36" fmla="*/ 111 w 247"/>
                <a:gd name="T37" fmla="*/ 122 h 122"/>
                <a:gd name="T38" fmla="*/ 87 w 247"/>
                <a:gd name="T39" fmla="*/ 120 h 122"/>
                <a:gd name="T40" fmla="*/ 64 w 247"/>
                <a:gd name="T41" fmla="*/ 114 h 122"/>
                <a:gd name="T42" fmla="*/ 45 w 247"/>
                <a:gd name="T43" fmla="*/ 109 h 122"/>
                <a:gd name="T44" fmla="*/ 29 w 247"/>
                <a:gd name="T45" fmla="*/ 100 h 122"/>
                <a:gd name="T46" fmla="*/ 14 w 247"/>
                <a:gd name="T47" fmla="*/ 90 h 122"/>
                <a:gd name="T48" fmla="*/ 5 w 247"/>
                <a:gd name="T49" fmla="*/ 79 h 122"/>
                <a:gd name="T50" fmla="*/ 1 w 247"/>
                <a:gd name="T51" fmla="*/ 70 h 122"/>
                <a:gd name="T52" fmla="*/ 0 w 247"/>
                <a:gd name="T53" fmla="*/ 65 h 122"/>
                <a:gd name="T54" fmla="*/ 0 w 247"/>
                <a:gd name="T55" fmla="*/ 58 h 122"/>
                <a:gd name="T56" fmla="*/ 1 w 247"/>
                <a:gd name="T57" fmla="*/ 52 h 122"/>
                <a:gd name="T58" fmla="*/ 5 w 247"/>
                <a:gd name="T59" fmla="*/ 43 h 122"/>
                <a:gd name="T60" fmla="*/ 14 w 247"/>
                <a:gd name="T61" fmla="*/ 32 h 122"/>
                <a:gd name="T62" fmla="*/ 29 w 247"/>
                <a:gd name="T63" fmla="*/ 22 h 122"/>
                <a:gd name="T64" fmla="*/ 45 w 247"/>
                <a:gd name="T65" fmla="*/ 13 h 122"/>
                <a:gd name="T66" fmla="*/ 64 w 247"/>
                <a:gd name="T67" fmla="*/ 8 h 122"/>
                <a:gd name="T68" fmla="*/ 87 w 247"/>
                <a:gd name="T69" fmla="*/ 2 h 122"/>
                <a:gd name="T70" fmla="*/ 111 w 247"/>
                <a:gd name="T7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22">
                  <a:moveTo>
                    <a:pt x="123" y="0"/>
                  </a:moveTo>
                  <a:lnTo>
                    <a:pt x="135" y="0"/>
                  </a:lnTo>
                  <a:lnTo>
                    <a:pt x="148" y="1"/>
                  </a:lnTo>
                  <a:lnTo>
                    <a:pt x="160" y="2"/>
                  </a:lnTo>
                  <a:lnTo>
                    <a:pt x="171" y="5"/>
                  </a:lnTo>
                  <a:lnTo>
                    <a:pt x="182" y="8"/>
                  </a:lnTo>
                  <a:lnTo>
                    <a:pt x="192" y="10"/>
                  </a:lnTo>
                  <a:lnTo>
                    <a:pt x="202" y="13"/>
                  </a:lnTo>
                  <a:lnTo>
                    <a:pt x="211" y="18"/>
                  </a:lnTo>
                  <a:lnTo>
                    <a:pt x="218" y="22"/>
                  </a:lnTo>
                  <a:lnTo>
                    <a:pt x="225" y="27"/>
                  </a:lnTo>
                  <a:lnTo>
                    <a:pt x="232" y="32"/>
                  </a:lnTo>
                  <a:lnTo>
                    <a:pt x="237" y="37"/>
                  </a:lnTo>
                  <a:lnTo>
                    <a:pt x="241" y="43"/>
                  </a:lnTo>
                  <a:lnTo>
                    <a:pt x="244" y="49"/>
                  </a:lnTo>
                  <a:lnTo>
                    <a:pt x="245" y="52"/>
                  </a:lnTo>
                  <a:lnTo>
                    <a:pt x="247" y="55"/>
                  </a:lnTo>
                  <a:lnTo>
                    <a:pt x="247" y="58"/>
                  </a:lnTo>
                  <a:lnTo>
                    <a:pt x="247" y="61"/>
                  </a:lnTo>
                  <a:lnTo>
                    <a:pt x="247" y="65"/>
                  </a:lnTo>
                  <a:lnTo>
                    <a:pt x="247" y="68"/>
                  </a:lnTo>
                  <a:lnTo>
                    <a:pt x="245" y="70"/>
                  </a:lnTo>
                  <a:lnTo>
                    <a:pt x="244" y="73"/>
                  </a:lnTo>
                  <a:lnTo>
                    <a:pt x="241" y="79"/>
                  </a:lnTo>
                  <a:lnTo>
                    <a:pt x="237" y="86"/>
                  </a:lnTo>
                  <a:lnTo>
                    <a:pt x="232" y="90"/>
                  </a:lnTo>
                  <a:lnTo>
                    <a:pt x="225" y="95"/>
                  </a:lnTo>
                  <a:lnTo>
                    <a:pt x="218" y="100"/>
                  </a:lnTo>
                  <a:lnTo>
                    <a:pt x="211" y="105"/>
                  </a:lnTo>
                  <a:lnTo>
                    <a:pt x="202" y="109"/>
                  </a:lnTo>
                  <a:lnTo>
                    <a:pt x="192" y="112"/>
                  </a:lnTo>
                  <a:lnTo>
                    <a:pt x="182" y="114"/>
                  </a:lnTo>
                  <a:lnTo>
                    <a:pt x="171" y="118"/>
                  </a:lnTo>
                  <a:lnTo>
                    <a:pt x="160" y="120"/>
                  </a:lnTo>
                  <a:lnTo>
                    <a:pt x="148" y="121"/>
                  </a:lnTo>
                  <a:lnTo>
                    <a:pt x="135" y="122"/>
                  </a:lnTo>
                  <a:lnTo>
                    <a:pt x="123" y="122"/>
                  </a:lnTo>
                  <a:lnTo>
                    <a:pt x="111" y="122"/>
                  </a:lnTo>
                  <a:lnTo>
                    <a:pt x="99" y="121"/>
                  </a:lnTo>
                  <a:lnTo>
                    <a:pt x="87" y="120"/>
                  </a:lnTo>
                  <a:lnTo>
                    <a:pt x="75" y="118"/>
                  </a:lnTo>
                  <a:lnTo>
                    <a:pt x="64" y="114"/>
                  </a:lnTo>
                  <a:lnTo>
                    <a:pt x="54" y="112"/>
                  </a:lnTo>
                  <a:lnTo>
                    <a:pt x="45" y="109"/>
                  </a:lnTo>
                  <a:lnTo>
                    <a:pt x="37" y="105"/>
                  </a:lnTo>
                  <a:lnTo>
                    <a:pt x="29" y="100"/>
                  </a:lnTo>
                  <a:lnTo>
                    <a:pt x="21" y="95"/>
                  </a:lnTo>
                  <a:lnTo>
                    <a:pt x="14" y="90"/>
                  </a:lnTo>
                  <a:lnTo>
                    <a:pt x="10" y="86"/>
                  </a:lnTo>
                  <a:lnTo>
                    <a:pt x="5" y="79"/>
                  </a:lnTo>
                  <a:lnTo>
                    <a:pt x="2" y="73"/>
                  </a:lnTo>
                  <a:lnTo>
                    <a:pt x="1" y="70"/>
                  </a:lnTo>
                  <a:lnTo>
                    <a:pt x="1" y="68"/>
                  </a:lnTo>
                  <a:lnTo>
                    <a:pt x="0" y="65"/>
                  </a:lnTo>
                  <a:lnTo>
                    <a:pt x="0" y="61"/>
                  </a:lnTo>
                  <a:lnTo>
                    <a:pt x="0" y="58"/>
                  </a:lnTo>
                  <a:lnTo>
                    <a:pt x="1" y="55"/>
                  </a:lnTo>
                  <a:lnTo>
                    <a:pt x="1" y="52"/>
                  </a:lnTo>
                  <a:lnTo>
                    <a:pt x="2" y="49"/>
                  </a:lnTo>
                  <a:lnTo>
                    <a:pt x="5" y="43"/>
                  </a:lnTo>
                  <a:lnTo>
                    <a:pt x="10" y="37"/>
                  </a:lnTo>
                  <a:lnTo>
                    <a:pt x="14" y="32"/>
                  </a:lnTo>
                  <a:lnTo>
                    <a:pt x="21" y="27"/>
                  </a:lnTo>
                  <a:lnTo>
                    <a:pt x="29" y="22"/>
                  </a:lnTo>
                  <a:lnTo>
                    <a:pt x="37" y="18"/>
                  </a:lnTo>
                  <a:lnTo>
                    <a:pt x="45" y="13"/>
                  </a:lnTo>
                  <a:lnTo>
                    <a:pt x="54" y="10"/>
                  </a:lnTo>
                  <a:lnTo>
                    <a:pt x="64" y="8"/>
                  </a:lnTo>
                  <a:lnTo>
                    <a:pt x="75" y="5"/>
                  </a:lnTo>
                  <a:lnTo>
                    <a:pt x="87" y="2"/>
                  </a:lnTo>
                  <a:lnTo>
                    <a:pt x="99" y="1"/>
                  </a:lnTo>
                  <a:lnTo>
                    <a:pt x="111" y="0"/>
                  </a:lnTo>
                  <a:lnTo>
                    <a:pt x="123"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6" name="Freeform 170">
              <a:extLst>
                <a:ext uri="{FF2B5EF4-FFF2-40B4-BE49-F238E27FC236}">
                  <a16:creationId xmlns:a16="http://schemas.microsoft.com/office/drawing/2014/main" id="{09A16007-203F-459D-B541-A6C2C721F5DE}"/>
                </a:ext>
              </a:extLst>
            </p:cNvPr>
            <p:cNvSpPr>
              <a:spLocks/>
            </p:cNvSpPr>
            <p:nvPr/>
          </p:nvSpPr>
          <p:spPr bwMode="auto">
            <a:xfrm>
              <a:off x="4200" y="3422"/>
              <a:ext cx="114" cy="57"/>
            </a:xfrm>
            <a:custGeom>
              <a:avLst/>
              <a:gdLst>
                <a:gd name="T0" fmla="*/ 124 w 227"/>
                <a:gd name="T1" fmla="*/ 0 h 114"/>
                <a:gd name="T2" fmla="*/ 147 w 227"/>
                <a:gd name="T3" fmla="*/ 3 h 114"/>
                <a:gd name="T4" fmla="*/ 168 w 227"/>
                <a:gd name="T5" fmla="*/ 7 h 114"/>
                <a:gd name="T6" fmla="*/ 185 w 227"/>
                <a:gd name="T7" fmla="*/ 13 h 114"/>
                <a:gd name="T8" fmla="*/ 201 w 227"/>
                <a:gd name="T9" fmla="*/ 20 h 114"/>
                <a:gd name="T10" fmla="*/ 213 w 227"/>
                <a:gd name="T11" fmla="*/ 30 h 114"/>
                <a:gd name="T12" fmla="*/ 221 w 227"/>
                <a:gd name="T13" fmla="*/ 40 h 114"/>
                <a:gd name="T14" fmla="*/ 225 w 227"/>
                <a:gd name="T15" fmla="*/ 51 h 114"/>
                <a:gd name="T16" fmla="*/ 225 w 227"/>
                <a:gd name="T17" fmla="*/ 63 h 114"/>
                <a:gd name="T18" fmla="*/ 221 w 227"/>
                <a:gd name="T19" fmla="*/ 74 h 114"/>
                <a:gd name="T20" fmla="*/ 213 w 227"/>
                <a:gd name="T21" fmla="*/ 85 h 114"/>
                <a:gd name="T22" fmla="*/ 201 w 227"/>
                <a:gd name="T23" fmla="*/ 93 h 114"/>
                <a:gd name="T24" fmla="*/ 185 w 227"/>
                <a:gd name="T25" fmla="*/ 101 h 114"/>
                <a:gd name="T26" fmla="*/ 168 w 227"/>
                <a:gd name="T27" fmla="*/ 107 h 114"/>
                <a:gd name="T28" fmla="*/ 147 w 227"/>
                <a:gd name="T29" fmla="*/ 111 h 114"/>
                <a:gd name="T30" fmla="*/ 124 w 227"/>
                <a:gd name="T31" fmla="*/ 114 h 114"/>
                <a:gd name="T32" fmla="*/ 102 w 227"/>
                <a:gd name="T33" fmla="*/ 114 h 114"/>
                <a:gd name="T34" fmla="*/ 80 w 227"/>
                <a:gd name="T35" fmla="*/ 111 h 114"/>
                <a:gd name="T36" fmla="*/ 60 w 227"/>
                <a:gd name="T37" fmla="*/ 107 h 114"/>
                <a:gd name="T38" fmla="*/ 42 w 227"/>
                <a:gd name="T39" fmla="*/ 101 h 114"/>
                <a:gd name="T40" fmla="*/ 27 w 227"/>
                <a:gd name="T41" fmla="*/ 93 h 114"/>
                <a:gd name="T42" fmla="*/ 14 w 227"/>
                <a:gd name="T43" fmla="*/ 85 h 114"/>
                <a:gd name="T44" fmla="*/ 5 w 227"/>
                <a:gd name="T45" fmla="*/ 74 h 114"/>
                <a:gd name="T46" fmla="*/ 1 w 227"/>
                <a:gd name="T47" fmla="*/ 63 h 114"/>
                <a:gd name="T48" fmla="*/ 1 w 227"/>
                <a:gd name="T49" fmla="*/ 51 h 114"/>
                <a:gd name="T50" fmla="*/ 5 w 227"/>
                <a:gd name="T51" fmla="*/ 40 h 114"/>
                <a:gd name="T52" fmla="*/ 14 w 227"/>
                <a:gd name="T53" fmla="*/ 30 h 114"/>
                <a:gd name="T54" fmla="*/ 27 w 227"/>
                <a:gd name="T55" fmla="*/ 20 h 114"/>
                <a:gd name="T56" fmla="*/ 42 w 227"/>
                <a:gd name="T57" fmla="*/ 13 h 114"/>
                <a:gd name="T58" fmla="*/ 60 w 227"/>
                <a:gd name="T59" fmla="*/ 7 h 114"/>
                <a:gd name="T60" fmla="*/ 80 w 227"/>
                <a:gd name="T61" fmla="*/ 3 h 114"/>
                <a:gd name="T62" fmla="*/ 102 w 227"/>
                <a:gd name="T6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14">
                  <a:moveTo>
                    <a:pt x="113" y="0"/>
                  </a:moveTo>
                  <a:lnTo>
                    <a:pt x="124" y="0"/>
                  </a:lnTo>
                  <a:lnTo>
                    <a:pt x="137" y="1"/>
                  </a:lnTo>
                  <a:lnTo>
                    <a:pt x="147" y="3"/>
                  </a:lnTo>
                  <a:lnTo>
                    <a:pt x="158" y="5"/>
                  </a:lnTo>
                  <a:lnTo>
                    <a:pt x="168" y="7"/>
                  </a:lnTo>
                  <a:lnTo>
                    <a:pt x="177" y="10"/>
                  </a:lnTo>
                  <a:lnTo>
                    <a:pt x="185" y="13"/>
                  </a:lnTo>
                  <a:lnTo>
                    <a:pt x="193" y="17"/>
                  </a:lnTo>
                  <a:lnTo>
                    <a:pt x="201" y="20"/>
                  </a:lnTo>
                  <a:lnTo>
                    <a:pt x="207" y="26"/>
                  </a:lnTo>
                  <a:lnTo>
                    <a:pt x="213" y="30"/>
                  </a:lnTo>
                  <a:lnTo>
                    <a:pt x="218" y="35"/>
                  </a:lnTo>
                  <a:lnTo>
                    <a:pt x="221" y="40"/>
                  </a:lnTo>
                  <a:lnTo>
                    <a:pt x="224" y="46"/>
                  </a:lnTo>
                  <a:lnTo>
                    <a:pt x="225" y="51"/>
                  </a:lnTo>
                  <a:lnTo>
                    <a:pt x="227" y="57"/>
                  </a:lnTo>
                  <a:lnTo>
                    <a:pt x="225" y="63"/>
                  </a:lnTo>
                  <a:lnTo>
                    <a:pt x="224" y="68"/>
                  </a:lnTo>
                  <a:lnTo>
                    <a:pt x="221" y="74"/>
                  </a:lnTo>
                  <a:lnTo>
                    <a:pt x="218" y="79"/>
                  </a:lnTo>
                  <a:lnTo>
                    <a:pt x="213" y="85"/>
                  </a:lnTo>
                  <a:lnTo>
                    <a:pt x="207" y="89"/>
                  </a:lnTo>
                  <a:lnTo>
                    <a:pt x="201" y="93"/>
                  </a:lnTo>
                  <a:lnTo>
                    <a:pt x="193" y="97"/>
                  </a:lnTo>
                  <a:lnTo>
                    <a:pt x="185" y="101"/>
                  </a:lnTo>
                  <a:lnTo>
                    <a:pt x="177" y="104"/>
                  </a:lnTo>
                  <a:lnTo>
                    <a:pt x="168" y="107"/>
                  </a:lnTo>
                  <a:lnTo>
                    <a:pt x="158" y="109"/>
                  </a:lnTo>
                  <a:lnTo>
                    <a:pt x="147" y="111"/>
                  </a:lnTo>
                  <a:lnTo>
                    <a:pt x="137" y="112"/>
                  </a:lnTo>
                  <a:lnTo>
                    <a:pt x="124" y="114"/>
                  </a:lnTo>
                  <a:lnTo>
                    <a:pt x="113" y="114"/>
                  </a:lnTo>
                  <a:lnTo>
                    <a:pt x="102" y="114"/>
                  </a:lnTo>
                  <a:lnTo>
                    <a:pt x="91" y="112"/>
                  </a:lnTo>
                  <a:lnTo>
                    <a:pt x="80" y="111"/>
                  </a:lnTo>
                  <a:lnTo>
                    <a:pt x="70" y="109"/>
                  </a:lnTo>
                  <a:lnTo>
                    <a:pt x="60" y="107"/>
                  </a:lnTo>
                  <a:lnTo>
                    <a:pt x="50" y="104"/>
                  </a:lnTo>
                  <a:lnTo>
                    <a:pt x="42" y="101"/>
                  </a:lnTo>
                  <a:lnTo>
                    <a:pt x="33" y="97"/>
                  </a:lnTo>
                  <a:lnTo>
                    <a:pt x="27" y="93"/>
                  </a:lnTo>
                  <a:lnTo>
                    <a:pt x="20" y="89"/>
                  </a:lnTo>
                  <a:lnTo>
                    <a:pt x="14" y="85"/>
                  </a:lnTo>
                  <a:lnTo>
                    <a:pt x="10" y="79"/>
                  </a:lnTo>
                  <a:lnTo>
                    <a:pt x="5" y="74"/>
                  </a:lnTo>
                  <a:lnTo>
                    <a:pt x="2" y="68"/>
                  </a:lnTo>
                  <a:lnTo>
                    <a:pt x="1" y="63"/>
                  </a:lnTo>
                  <a:lnTo>
                    <a:pt x="0" y="57"/>
                  </a:lnTo>
                  <a:lnTo>
                    <a:pt x="1" y="51"/>
                  </a:lnTo>
                  <a:lnTo>
                    <a:pt x="2" y="46"/>
                  </a:lnTo>
                  <a:lnTo>
                    <a:pt x="5" y="40"/>
                  </a:lnTo>
                  <a:lnTo>
                    <a:pt x="10" y="35"/>
                  </a:lnTo>
                  <a:lnTo>
                    <a:pt x="14" y="30"/>
                  </a:lnTo>
                  <a:lnTo>
                    <a:pt x="20" y="26"/>
                  </a:lnTo>
                  <a:lnTo>
                    <a:pt x="27" y="20"/>
                  </a:lnTo>
                  <a:lnTo>
                    <a:pt x="33" y="17"/>
                  </a:lnTo>
                  <a:lnTo>
                    <a:pt x="42" y="13"/>
                  </a:lnTo>
                  <a:lnTo>
                    <a:pt x="50" y="10"/>
                  </a:lnTo>
                  <a:lnTo>
                    <a:pt x="60" y="7"/>
                  </a:lnTo>
                  <a:lnTo>
                    <a:pt x="70" y="5"/>
                  </a:lnTo>
                  <a:lnTo>
                    <a:pt x="80" y="3"/>
                  </a:lnTo>
                  <a:lnTo>
                    <a:pt x="91" y="1"/>
                  </a:lnTo>
                  <a:lnTo>
                    <a:pt x="102" y="0"/>
                  </a:lnTo>
                  <a:lnTo>
                    <a:pt x="113"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7" name="Freeform 171">
              <a:extLst>
                <a:ext uri="{FF2B5EF4-FFF2-40B4-BE49-F238E27FC236}">
                  <a16:creationId xmlns:a16="http://schemas.microsoft.com/office/drawing/2014/main" id="{64288796-33E2-4E36-8953-47DDA5A53520}"/>
                </a:ext>
              </a:extLst>
            </p:cNvPr>
            <p:cNvSpPr>
              <a:spLocks/>
            </p:cNvSpPr>
            <p:nvPr/>
          </p:nvSpPr>
          <p:spPr bwMode="auto">
            <a:xfrm>
              <a:off x="4206" y="3423"/>
              <a:ext cx="102" cy="53"/>
            </a:xfrm>
            <a:custGeom>
              <a:avLst/>
              <a:gdLst>
                <a:gd name="T0" fmla="*/ 113 w 204"/>
                <a:gd name="T1" fmla="*/ 0 h 105"/>
                <a:gd name="T2" fmla="*/ 133 w 204"/>
                <a:gd name="T3" fmla="*/ 2 h 105"/>
                <a:gd name="T4" fmla="*/ 151 w 204"/>
                <a:gd name="T5" fmla="*/ 6 h 105"/>
                <a:gd name="T6" fmla="*/ 168 w 204"/>
                <a:gd name="T7" fmla="*/ 12 h 105"/>
                <a:gd name="T8" fmla="*/ 181 w 204"/>
                <a:gd name="T9" fmla="*/ 18 h 105"/>
                <a:gd name="T10" fmla="*/ 192 w 204"/>
                <a:gd name="T11" fmla="*/ 27 h 105"/>
                <a:gd name="T12" fmla="*/ 200 w 204"/>
                <a:gd name="T13" fmla="*/ 36 h 105"/>
                <a:gd name="T14" fmla="*/ 204 w 204"/>
                <a:gd name="T15" fmla="*/ 47 h 105"/>
                <a:gd name="T16" fmla="*/ 204 w 204"/>
                <a:gd name="T17" fmla="*/ 57 h 105"/>
                <a:gd name="T18" fmla="*/ 200 w 204"/>
                <a:gd name="T19" fmla="*/ 67 h 105"/>
                <a:gd name="T20" fmla="*/ 192 w 204"/>
                <a:gd name="T21" fmla="*/ 77 h 105"/>
                <a:gd name="T22" fmla="*/ 181 w 204"/>
                <a:gd name="T23" fmla="*/ 85 h 105"/>
                <a:gd name="T24" fmla="*/ 168 w 204"/>
                <a:gd name="T25" fmla="*/ 93 h 105"/>
                <a:gd name="T26" fmla="*/ 151 w 204"/>
                <a:gd name="T27" fmla="*/ 98 h 105"/>
                <a:gd name="T28" fmla="*/ 133 w 204"/>
                <a:gd name="T29" fmla="*/ 102 h 105"/>
                <a:gd name="T30" fmla="*/ 113 w 204"/>
                <a:gd name="T31" fmla="*/ 105 h 105"/>
                <a:gd name="T32" fmla="*/ 92 w 204"/>
                <a:gd name="T33" fmla="*/ 105 h 105"/>
                <a:gd name="T34" fmla="*/ 72 w 204"/>
                <a:gd name="T35" fmla="*/ 102 h 105"/>
                <a:gd name="T36" fmla="*/ 53 w 204"/>
                <a:gd name="T37" fmla="*/ 98 h 105"/>
                <a:gd name="T38" fmla="*/ 37 w 204"/>
                <a:gd name="T39" fmla="*/ 93 h 105"/>
                <a:gd name="T40" fmla="*/ 23 w 204"/>
                <a:gd name="T41" fmla="*/ 85 h 105"/>
                <a:gd name="T42" fmla="*/ 12 w 204"/>
                <a:gd name="T43" fmla="*/ 77 h 105"/>
                <a:gd name="T44" fmla="*/ 4 w 204"/>
                <a:gd name="T45" fmla="*/ 67 h 105"/>
                <a:gd name="T46" fmla="*/ 0 w 204"/>
                <a:gd name="T47" fmla="*/ 57 h 105"/>
                <a:gd name="T48" fmla="*/ 0 w 204"/>
                <a:gd name="T49" fmla="*/ 47 h 105"/>
                <a:gd name="T50" fmla="*/ 4 w 204"/>
                <a:gd name="T51" fmla="*/ 36 h 105"/>
                <a:gd name="T52" fmla="*/ 12 w 204"/>
                <a:gd name="T53" fmla="*/ 27 h 105"/>
                <a:gd name="T54" fmla="*/ 23 w 204"/>
                <a:gd name="T55" fmla="*/ 18 h 105"/>
                <a:gd name="T56" fmla="*/ 37 w 204"/>
                <a:gd name="T57" fmla="*/ 12 h 105"/>
                <a:gd name="T58" fmla="*/ 53 w 204"/>
                <a:gd name="T59" fmla="*/ 6 h 105"/>
                <a:gd name="T60" fmla="*/ 72 w 204"/>
                <a:gd name="T61" fmla="*/ 2 h 105"/>
                <a:gd name="T62" fmla="*/ 92 w 204"/>
                <a:gd name="T6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05">
                  <a:moveTo>
                    <a:pt x="102" y="0"/>
                  </a:moveTo>
                  <a:lnTo>
                    <a:pt x="113" y="0"/>
                  </a:lnTo>
                  <a:lnTo>
                    <a:pt x="123" y="1"/>
                  </a:lnTo>
                  <a:lnTo>
                    <a:pt x="133" y="2"/>
                  </a:lnTo>
                  <a:lnTo>
                    <a:pt x="142" y="4"/>
                  </a:lnTo>
                  <a:lnTo>
                    <a:pt x="151" y="6"/>
                  </a:lnTo>
                  <a:lnTo>
                    <a:pt x="160" y="8"/>
                  </a:lnTo>
                  <a:lnTo>
                    <a:pt x="168" y="12"/>
                  </a:lnTo>
                  <a:lnTo>
                    <a:pt x="174" y="15"/>
                  </a:lnTo>
                  <a:lnTo>
                    <a:pt x="181" y="18"/>
                  </a:lnTo>
                  <a:lnTo>
                    <a:pt x="187" y="23"/>
                  </a:lnTo>
                  <a:lnTo>
                    <a:pt x="192" y="27"/>
                  </a:lnTo>
                  <a:lnTo>
                    <a:pt x="197" y="32"/>
                  </a:lnTo>
                  <a:lnTo>
                    <a:pt x="200" y="36"/>
                  </a:lnTo>
                  <a:lnTo>
                    <a:pt x="203" y="42"/>
                  </a:lnTo>
                  <a:lnTo>
                    <a:pt x="204" y="47"/>
                  </a:lnTo>
                  <a:lnTo>
                    <a:pt x="204" y="52"/>
                  </a:lnTo>
                  <a:lnTo>
                    <a:pt x="204" y="57"/>
                  </a:lnTo>
                  <a:lnTo>
                    <a:pt x="203" y="63"/>
                  </a:lnTo>
                  <a:lnTo>
                    <a:pt x="200" y="67"/>
                  </a:lnTo>
                  <a:lnTo>
                    <a:pt x="197" y="73"/>
                  </a:lnTo>
                  <a:lnTo>
                    <a:pt x="192" y="77"/>
                  </a:lnTo>
                  <a:lnTo>
                    <a:pt x="187" y="82"/>
                  </a:lnTo>
                  <a:lnTo>
                    <a:pt x="181" y="85"/>
                  </a:lnTo>
                  <a:lnTo>
                    <a:pt x="174" y="90"/>
                  </a:lnTo>
                  <a:lnTo>
                    <a:pt x="168" y="93"/>
                  </a:lnTo>
                  <a:lnTo>
                    <a:pt x="160" y="96"/>
                  </a:lnTo>
                  <a:lnTo>
                    <a:pt x="151" y="98"/>
                  </a:lnTo>
                  <a:lnTo>
                    <a:pt x="142" y="101"/>
                  </a:lnTo>
                  <a:lnTo>
                    <a:pt x="133" y="102"/>
                  </a:lnTo>
                  <a:lnTo>
                    <a:pt x="123" y="104"/>
                  </a:lnTo>
                  <a:lnTo>
                    <a:pt x="113" y="105"/>
                  </a:lnTo>
                  <a:lnTo>
                    <a:pt x="102" y="105"/>
                  </a:lnTo>
                  <a:lnTo>
                    <a:pt x="92" y="105"/>
                  </a:lnTo>
                  <a:lnTo>
                    <a:pt x="81" y="104"/>
                  </a:lnTo>
                  <a:lnTo>
                    <a:pt x="72" y="102"/>
                  </a:lnTo>
                  <a:lnTo>
                    <a:pt x="62" y="101"/>
                  </a:lnTo>
                  <a:lnTo>
                    <a:pt x="53" y="98"/>
                  </a:lnTo>
                  <a:lnTo>
                    <a:pt x="46" y="96"/>
                  </a:lnTo>
                  <a:lnTo>
                    <a:pt x="37" y="93"/>
                  </a:lnTo>
                  <a:lnTo>
                    <a:pt x="30" y="90"/>
                  </a:lnTo>
                  <a:lnTo>
                    <a:pt x="23" y="85"/>
                  </a:lnTo>
                  <a:lnTo>
                    <a:pt x="18" y="82"/>
                  </a:lnTo>
                  <a:lnTo>
                    <a:pt x="12" y="77"/>
                  </a:lnTo>
                  <a:lnTo>
                    <a:pt x="8" y="73"/>
                  </a:lnTo>
                  <a:lnTo>
                    <a:pt x="4" y="67"/>
                  </a:lnTo>
                  <a:lnTo>
                    <a:pt x="2" y="63"/>
                  </a:lnTo>
                  <a:lnTo>
                    <a:pt x="0" y="57"/>
                  </a:lnTo>
                  <a:lnTo>
                    <a:pt x="0" y="52"/>
                  </a:lnTo>
                  <a:lnTo>
                    <a:pt x="0" y="47"/>
                  </a:lnTo>
                  <a:lnTo>
                    <a:pt x="2" y="42"/>
                  </a:lnTo>
                  <a:lnTo>
                    <a:pt x="4" y="36"/>
                  </a:lnTo>
                  <a:lnTo>
                    <a:pt x="8" y="32"/>
                  </a:lnTo>
                  <a:lnTo>
                    <a:pt x="12" y="27"/>
                  </a:lnTo>
                  <a:lnTo>
                    <a:pt x="18" y="23"/>
                  </a:lnTo>
                  <a:lnTo>
                    <a:pt x="23" y="18"/>
                  </a:lnTo>
                  <a:lnTo>
                    <a:pt x="30" y="15"/>
                  </a:lnTo>
                  <a:lnTo>
                    <a:pt x="37" y="12"/>
                  </a:lnTo>
                  <a:lnTo>
                    <a:pt x="46" y="8"/>
                  </a:lnTo>
                  <a:lnTo>
                    <a:pt x="53" y="6"/>
                  </a:lnTo>
                  <a:lnTo>
                    <a:pt x="62" y="4"/>
                  </a:lnTo>
                  <a:lnTo>
                    <a:pt x="72" y="2"/>
                  </a:lnTo>
                  <a:lnTo>
                    <a:pt x="81" y="1"/>
                  </a:lnTo>
                  <a:lnTo>
                    <a:pt x="92" y="0"/>
                  </a:lnTo>
                  <a:lnTo>
                    <a:pt x="102"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8" name="Freeform 172">
              <a:extLst>
                <a:ext uri="{FF2B5EF4-FFF2-40B4-BE49-F238E27FC236}">
                  <a16:creationId xmlns:a16="http://schemas.microsoft.com/office/drawing/2014/main" id="{66865DB3-8EBC-43D8-B3D8-8566F3F2732B}"/>
                </a:ext>
              </a:extLst>
            </p:cNvPr>
            <p:cNvSpPr>
              <a:spLocks/>
            </p:cNvSpPr>
            <p:nvPr/>
          </p:nvSpPr>
          <p:spPr bwMode="auto">
            <a:xfrm>
              <a:off x="4211" y="3424"/>
              <a:ext cx="92" cy="49"/>
            </a:xfrm>
            <a:custGeom>
              <a:avLst/>
              <a:gdLst>
                <a:gd name="T0" fmla="*/ 102 w 184"/>
                <a:gd name="T1" fmla="*/ 0 h 96"/>
                <a:gd name="T2" fmla="*/ 119 w 184"/>
                <a:gd name="T3" fmla="*/ 2 h 96"/>
                <a:gd name="T4" fmla="*/ 137 w 184"/>
                <a:gd name="T5" fmla="*/ 5 h 96"/>
                <a:gd name="T6" fmla="*/ 151 w 184"/>
                <a:gd name="T7" fmla="*/ 11 h 96"/>
                <a:gd name="T8" fmla="*/ 163 w 184"/>
                <a:gd name="T9" fmla="*/ 18 h 96"/>
                <a:gd name="T10" fmla="*/ 173 w 184"/>
                <a:gd name="T11" fmla="*/ 25 h 96"/>
                <a:gd name="T12" fmla="*/ 180 w 184"/>
                <a:gd name="T13" fmla="*/ 34 h 96"/>
                <a:gd name="T14" fmla="*/ 184 w 184"/>
                <a:gd name="T15" fmla="*/ 43 h 96"/>
                <a:gd name="T16" fmla="*/ 184 w 184"/>
                <a:gd name="T17" fmla="*/ 53 h 96"/>
                <a:gd name="T18" fmla="*/ 180 w 184"/>
                <a:gd name="T19" fmla="*/ 62 h 96"/>
                <a:gd name="T20" fmla="*/ 173 w 184"/>
                <a:gd name="T21" fmla="*/ 71 h 96"/>
                <a:gd name="T22" fmla="*/ 163 w 184"/>
                <a:gd name="T23" fmla="*/ 79 h 96"/>
                <a:gd name="T24" fmla="*/ 151 w 184"/>
                <a:gd name="T25" fmla="*/ 85 h 96"/>
                <a:gd name="T26" fmla="*/ 137 w 184"/>
                <a:gd name="T27" fmla="*/ 91 h 96"/>
                <a:gd name="T28" fmla="*/ 119 w 184"/>
                <a:gd name="T29" fmla="*/ 94 h 96"/>
                <a:gd name="T30" fmla="*/ 102 w 184"/>
                <a:gd name="T31" fmla="*/ 96 h 96"/>
                <a:gd name="T32" fmla="*/ 83 w 184"/>
                <a:gd name="T33" fmla="*/ 96 h 96"/>
                <a:gd name="T34" fmla="*/ 66 w 184"/>
                <a:gd name="T35" fmla="*/ 94 h 96"/>
                <a:gd name="T36" fmla="*/ 49 w 184"/>
                <a:gd name="T37" fmla="*/ 91 h 96"/>
                <a:gd name="T38" fmla="*/ 33 w 184"/>
                <a:gd name="T39" fmla="*/ 85 h 96"/>
                <a:gd name="T40" fmla="*/ 21 w 184"/>
                <a:gd name="T41" fmla="*/ 79 h 96"/>
                <a:gd name="T42" fmla="*/ 11 w 184"/>
                <a:gd name="T43" fmla="*/ 71 h 96"/>
                <a:gd name="T44" fmla="*/ 4 w 184"/>
                <a:gd name="T45" fmla="*/ 62 h 96"/>
                <a:gd name="T46" fmla="*/ 1 w 184"/>
                <a:gd name="T47" fmla="*/ 53 h 96"/>
                <a:gd name="T48" fmla="*/ 1 w 184"/>
                <a:gd name="T49" fmla="*/ 43 h 96"/>
                <a:gd name="T50" fmla="*/ 4 w 184"/>
                <a:gd name="T51" fmla="*/ 34 h 96"/>
                <a:gd name="T52" fmla="*/ 11 w 184"/>
                <a:gd name="T53" fmla="*/ 25 h 96"/>
                <a:gd name="T54" fmla="*/ 21 w 184"/>
                <a:gd name="T55" fmla="*/ 18 h 96"/>
                <a:gd name="T56" fmla="*/ 33 w 184"/>
                <a:gd name="T57" fmla="*/ 11 h 96"/>
                <a:gd name="T58" fmla="*/ 49 w 184"/>
                <a:gd name="T59" fmla="*/ 5 h 96"/>
                <a:gd name="T60" fmla="*/ 66 w 184"/>
                <a:gd name="T61" fmla="*/ 2 h 96"/>
                <a:gd name="T62" fmla="*/ 83 w 184"/>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96">
                  <a:moveTo>
                    <a:pt x="92" y="0"/>
                  </a:moveTo>
                  <a:lnTo>
                    <a:pt x="102" y="0"/>
                  </a:lnTo>
                  <a:lnTo>
                    <a:pt x="111" y="1"/>
                  </a:lnTo>
                  <a:lnTo>
                    <a:pt x="119" y="2"/>
                  </a:lnTo>
                  <a:lnTo>
                    <a:pt x="128" y="3"/>
                  </a:lnTo>
                  <a:lnTo>
                    <a:pt x="137" y="5"/>
                  </a:lnTo>
                  <a:lnTo>
                    <a:pt x="144" y="8"/>
                  </a:lnTo>
                  <a:lnTo>
                    <a:pt x="151" y="11"/>
                  </a:lnTo>
                  <a:lnTo>
                    <a:pt x="158" y="14"/>
                  </a:lnTo>
                  <a:lnTo>
                    <a:pt x="163" y="18"/>
                  </a:lnTo>
                  <a:lnTo>
                    <a:pt x="169" y="21"/>
                  </a:lnTo>
                  <a:lnTo>
                    <a:pt x="173" y="25"/>
                  </a:lnTo>
                  <a:lnTo>
                    <a:pt x="177" y="29"/>
                  </a:lnTo>
                  <a:lnTo>
                    <a:pt x="180" y="34"/>
                  </a:lnTo>
                  <a:lnTo>
                    <a:pt x="182" y="39"/>
                  </a:lnTo>
                  <a:lnTo>
                    <a:pt x="184" y="43"/>
                  </a:lnTo>
                  <a:lnTo>
                    <a:pt x="184" y="49"/>
                  </a:lnTo>
                  <a:lnTo>
                    <a:pt x="184" y="53"/>
                  </a:lnTo>
                  <a:lnTo>
                    <a:pt x="182" y="58"/>
                  </a:lnTo>
                  <a:lnTo>
                    <a:pt x="180" y="62"/>
                  </a:lnTo>
                  <a:lnTo>
                    <a:pt x="177" y="68"/>
                  </a:lnTo>
                  <a:lnTo>
                    <a:pt x="173" y="71"/>
                  </a:lnTo>
                  <a:lnTo>
                    <a:pt x="169" y="75"/>
                  </a:lnTo>
                  <a:lnTo>
                    <a:pt x="163" y="79"/>
                  </a:lnTo>
                  <a:lnTo>
                    <a:pt x="158" y="82"/>
                  </a:lnTo>
                  <a:lnTo>
                    <a:pt x="151" y="85"/>
                  </a:lnTo>
                  <a:lnTo>
                    <a:pt x="144" y="88"/>
                  </a:lnTo>
                  <a:lnTo>
                    <a:pt x="137" y="91"/>
                  </a:lnTo>
                  <a:lnTo>
                    <a:pt x="128" y="93"/>
                  </a:lnTo>
                  <a:lnTo>
                    <a:pt x="119" y="94"/>
                  </a:lnTo>
                  <a:lnTo>
                    <a:pt x="111" y="95"/>
                  </a:lnTo>
                  <a:lnTo>
                    <a:pt x="102" y="96"/>
                  </a:lnTo>
                  <a:lnTo>
                    <a:pt x="92" y="96"/>
                  </a:lnTo>
                  <a:lnTo>
                    <a:pt x="83" y="96"/>
                  </a:lnTo>
                  <a:lnTo>
                    <a:pt x="73" y="95"/>
                  </a:lnTo>
                  <a:lnTo>
                    <a:pt x="66" y="94"/>
                  </a:lnTo>
                  <a:lnTo>
                    <a:pt x="57" y="93"/>
                  </a:lnTo>
                  <a:lnTo>
                    <a:pt x="49" y="91"/>
                  </a:lnTo>
                  <a:lnTo>
                    <a:pt x="41" y="88"/>
                  </a:lnTo>
                  <a:lnTo>
                    <a:pt x="33" y="85"/>
                  </a:lnTo>
                  <a:lnTo>
                    <a:pt x="27" y="82"/>
                  </a:lnTo>
                  <a:lnTo>
                    <a:pt x="21" y="79"/>
                  </a:lnTo>
                  <a:lnTo>
                    <a:pt x="16" y="75"/>
                  </a:lnTo>
                  <a:lnTo>
                    <a:pt x="11" y="71"/>
                  </a:lnTo>
                  <a:lnTo>
                    <a:pt x="8" y="68"/>
                  </a:lnTo>
                  <a:lnTo>
                    <a:pt x="4" y="62"/>
                  </a:lnTo>
                  <a:lnTo>
                    <a:pt x="2" y="58"/>
                  </a:lnTo>
                  <a:lnTo>
                    <a:pt x="1" y="53"/>
                  </a:lnTo>
                  <a:lnTo>
                    <a:pt x="0" y="49"/>
                  </a:lnTo>
                  <a:lnTo>
                    <a:pt x="1" y="43"/>
                  </a:lnTo>
                  <a:lnTo>
                    <a:pt x="2" y="39"/>
                  </a:lnTo>
                  <a:lnTo>
                    <a:pt x="4" y="34"/>
                  </a:lnTo>
                  <a:lnTo>
                    <a:pt x="8" y="29"/>
                  </a:lnTo>
                  <a:lnTo>
                    <a:pt x="11" y="25"/>
                  </a:lnTo>
                  <a:lnTo>
                    <a:pt x="16" y="21"/>
                  </a:lnTo>
                  <a:lnTo>
                    <a:pt x="21" y="18"/>
                  </a:lnTo>
                  <a:lnTo>
                    <a:pt x="27" y="14"/>
                  </a:lnTo>
                  <a:lnTo>
                    <a:pt x="33" y="11"/>
                  </a:lnTo>
                  <a:lnTo>
                    <a:pt x="41" y="8"/>
                  </a:lnTo>
                  <a:lnTo>
                    <a:pt x="49" y="5"/>
                  </a:lnTo>
                  <a:lnTo>
                    <a:pt x="57" y="3"/>
                  </a:lnTo>
                  <a:lnTo>
                    <a:pt x="66" y="2"/>
                  </a:lnTo>
                  <a:lnTo>
                    <a:pt x="73" y="1"/>
                  </a:lnTo>
                  <a:lnTo>
                    <a:pt x="83" y="0"/>
                  </a:lnTo>
                  <a:lnTo>
                    <a:pt x="92"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09" name="Freeform 173">
              <a:extLst>
                <a:ext uri="{FF2B5EF4-FFF2-40B4-BE49-F238E27FC236}">
                  <a16:creationId xmlns:a16="http://schemas.microsoft.com/office/drawing/2014/main" id="{AAE1E8BA-C1E2-470F-8D54-9BF0FEECEAD9}"/>
                </a:ext>
              </a:extLst>
            </p:cNvPr>
            <p:cNvSpPr>
              <a:spLocks/>
            </p:cNvSpPr>
            <p:nvPr/>
          </p:nvSpPr>
          <p:spPr bwMode="auto">
            <a:xfrm>
              <a:off x="4217" y="3426"/>
              <a:ext cx="81" cy="44"/>
            </a:xfrm>
            <a:custGeom>
              <a:avLst/>
              <a:gdLst>
                <a:gd name="T0" fmla="*/ 90 w 163"/>
                <a:gd name="T1" fmla="*/ 0 h 89"/>
                <a:gd name="T2" fmla="*/ 106 w 163"/>
                <a:gd name="T3" fmla="*/ 2 h 89"/>
                <a:gd name="T4" fmla="*/ 120 w 163"/>
                <a:gd name="T5" fmla="*/ 6 h 89"/>
                <a:gd name="T6" fmla="*/ 133 w 163"/>
                <a:gd name="T7" fmla="*/ 10 h 89"/>
                <a:gd name="T8" fmla="*/ 145 w 163"/>
                <a:gd name="T9" fmla="*/ 16 h 89"/>
                <a:gd name="T10" fmla="*/ 153 w 163"/>
                <a:gd name="T11" fmla="*/ 23 h 89"/>
                <a:gd name="T12" fmla="*/ 159 w 163"/>
                <a:gd name="T13" fmla="*/ 31 h 89"/>
                <a:gd name="T14" fmla="*/ 162 w 163"/>
                <a:gd name="T15" fmla="*/ 40 h 89"/>
                <a:gd name="T16" fmla="*/ 162 w 163"/>
                <a:gd name="T17" fmla="*/ 49 h 89"/>
                <a:gd name="T18" fmla="*/ 159 w 163"/>
                <a:gd name="T19" fmla="*/ 58 h 89"/>
                <a:gd name="T20" fmla="*/ 153 w 163"/>
                <a:gd name="T21" fmla="*/ 66 h 89"/>
                <a:gd name="T22" fmla="*/ 145 w 163"/>
                <a:gd name="T23" fmla="*/ 72 h 89"/>
                <a:gd name="T24" fmla="*/ 133 w 163"/>
                <a:gd name="T25" fmla="*/ 79 h 89"/>
                <a:gd name="T26" fmla="*/ 120 w 163"/>
                <a:gd name="T27" fmla="*/ 83 h 89"/>
                <a:gd name="T28" fmla="*/ 106 w 163"/>
                <a:gd name="T29" fmla="*/ 87 h 89"/>
                <a:gd name="T30" fmla="*/ 90 w 163"/>
                <a:gd name="T31" fmla="*/ 89 h 89"/>
                <a:gd name="T32" fmla="*/ 72 w 163"/>
                <a:gd name="T33" fmla="*/ 89 h 89"/>
                <a:gd name="T34" fmla="*/ 57 w 163"/>
                <a:gd name="T35" fmla="*/ 87 h 89"/>
                <a:gd name="T36" fmla="*/ 42 w 163"/>
                <a:gd name="T37" fmla="*/ 83 h 89"/>
                <a:gd name="T38" fmla="*/ 29 w 163"/>
                <a:gd name="T39" fmla="*/ 79 h 89"/>
                <a:gd name="T40" fmla="*/ 18 w 163"/>
                <a:gd name="T41" fmla="*/ 72 h 89"/>
                <a:gd name="T42" fmla="*/ 10 w 163"/>
                <a:gd name="T43" fmla="*/ 66 h 89"/>
                <a:gd name="T44" fmla="*/ 3 w 163"/>
                <a:gd name="T45" fmla="*/ 58 h 89"/>
                <a:gd name="T46" fmla="*/ 0 w 163"/>
                <a:gd name="T47" fmla="*/ 49 h 89"/>
                <a:gd name="T48" fmla="*/ 0 w 163"/>
                <a:gd name="T49" fmla="*/ 40 h 89"/>
                <a:gd name="T50" fmla="*/ 3 w 163"/>
                <a:gd name="T51" fmla="*/ 31 h 89"/>
                <a:gd name="T52" fmla="*/ 10 w 163"/>
                <a:gd name="T53" fmla="*/ 23 h 89"/>
                <a:gd name="T54" fmla="*/ 18 w 163"/>
                <a:gd name="T55" fmla="*/ 16 h 89"/>
                <a:gd name="T56" fmla="*/ 29 w 163"/>
                <a:gd name="T57" fmla="*/ 10 h 89"/>
                <a:gd name="T58" fmla="*/ 42 w 163"/>
                <a:gd name="T59" fmla="*/ 6 h 89"/>
                <a:gd name="T60" fmla="*/ 57 w 163"/>
                <a:gd name="T61" fmla="*/ 2 h 89"/>
                <a:gd name="T62" fmla="*/ 72 w 163"/>
                <a:gd name="T6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89">
                  <a:moveTo>
                    <a:pt x="81" y="0"/>
                  </a:moveTo>
                  <a:lnTo>
                    <a:pt x="90" y="0"/>
                  </a:lnTo>
                  <a:lnTo>
                    <a:pt x="98" y="1"/>
                  </a:lnTo>
                  <a:lnTo>
                    <a:pt x="106" y="2"/>
                  </a:lnTo>
                  <a:lnTo>
                    <a:pt x="113" y="3"/>
                  </a:lnTo>
                  <a:lnTo>
                    <a:pt x="120" y="6"/>
                  </a:lnTo>
                  <a:lnTo>
                    <a:pt x="127" y="8"/>
                  </a:lnTo>
                  <a:lnTo>
                    <a:pt x="133" y="10"/>
                  </a:lnTo>
                  <a:lnTo>
                    <a:pt x="139" y="13"/>
                  </a:lnTo>
                  <a:lnTo>
                    <a:pt x="145" y="16"/>
                  </a:lnTo>
                  <a:lnTo>
                    <a:pt x="149" y="20"/>
                  </a:lnTo>
                  <a:lnTo>
                    <a:pt x="153" y="23"/>
                  </a:lnTo>
                  <a:lnTo>
                    <a:pt x="157" y="27"/>
                  </a:lnTo>
                  <a:lnTo>
                    <a:pt x="159" y="31"/>
                  </a:lnTo>
                  <a:lnTo>
                    <a:pt x="161" y="36"/>
                  </a:lnTo>
                  <a:lnTo>
                    <a:pt x="162" y="40"/>
                  </a:lnTo>
                  <a:lnTo>
                    <a:pt x="163" y="44"/>
                  </a:lnTo>
                  <a:lnTo>
                    <a:pt x="162" y="49"/>
                  </a:lnTo>
                  <a:lnTo>
                    <a:pt x="161" y="53"/>
                  </a:lnTo>
                  <a:lnTo>
                    <a:pt x="159" y="58"/>
                  </a:lnTo>
                  <a:lnTo>
                    <a:pt x="157" y="61"/>
                  </a:lnTo>
                  <a:lnTo>
                    <a:pt x="153" y="66"/>
                  </a:lnTo>
                  <a:lnTo>
                    <a:pt x="149" y="69"/>
                  </a:lnTo>
                  <a:lnTo>
                    <a:pt x="145" y="72"/>
                  </a:lnTo>
                  <a:lnTo>
                    <a:pt x="139" y="76"/>
                  </a:lnTo>
                  <a:lnTo>
                    <a:pt x="133" y="79"/>
                  </a:lnTo>
                  <a:lnTo>
                    <a:pt x="127" y="81"/>
                  </a:lnTo>
                  <a:lnTo>
                    <a:pt x="120" y="83"/>
                  </a:lnTo>
                  <a:lnTo>
                    <a:pt x="113" y="84"/>
                  </a:lnTo>
                  <a:lnTo>
                    <a:pt x="106" y="87"/>
                  </a:lnTo>
                  <a:lnTo>
                    <a:pt x="98" y="87"/>
                  </a:lnTo>
                  <a:lnTo>
                    <a:pt x="90" y="89"/>
                  </a:lnTo>
                  <a:lnTo>
                    <a:pt x="81" y="89"/>
                  </a:lnTo>
                  <a:lnTo>
                    <a:pt x="72" y="89"/>
                  </a:lnTo>
                  <a:lnTo>
                    <a:pt x="66" y="87"/>
                  </a:lnTo>
                  <a:lnTo>
                    <a:pt x="57" y="87"/>
                  </a:lnTo>
                  <a:lnTo>
                    <a:pt x="49" y="84"/>
                  </a:lnTo>
                  <a:lnTo>
                    <a:pt x="42" y="83"/>
                  </a:lnTo>
                  <a:lnTo>
                    <a:pt x="36" y="81"/>
                  </a:lnTo>
                  <a:lnTo>
                    <a:pt x="29" y="79"/>
                  </a:lnTo>
                  <a:lnTo>
                    <a:pt x="23" y="76"/>
                  </a:lnTo>
                  <a:lnTo>
                    <a:pt x="18" y="72"/>
                  </a:lnTo>
                  <a:lnTo>
                    <a:pt x="13" y="69"/>
                  </a:lnTo>
                  <a:lnTo>
                    <a:pt x="10" y="66"/>
                  </a:lnTo>
                  <a:lnTo>
                    <a:pt x="6" y="61"/>
                  </a:lnTo>
                  <a:lnTo>
                    <a:pt x="3" y="58"/>
                  </a:lnTo>
                  <a:lnTo>
                    <a:pt x="1" y="53"/>
                  </a:lnTo>
                  <a:lnTo>
                    <a:pt x="0" y="49"/>
                  </a:lnTo>
                  <a:lnTo>
                    <a:pt x="0" y="44"/>
                  </a:lnTo>
                  <a:lnTo>
                    <a:pt x="0" y="40"/>
                  </a:lnTo>
                  <a:lnTo>
                    <a:pt x="1" y="36"/>
                  </a:lnTo>
                  <a:lnTo>
                    <a:pt x="3" y="31"/>
                  </a:lnTo>
                  <a:lnTo>
                    <a:pt x="6" y="27"/>
                  </a:lnTo>
                  <a:lnTo>
                    <a:pt x="10" y="23"/>
                  </a:lnTo>
                  <a:lnTo>
                    <a:pt x="13" y="20"/>
                  </a:lnTo>
                  <a:lnTo>
                    <a:pt x="18" y="16"/>
                  </a:lnTo>
                  <a:lnTo>
                    <a:pt x="23" y="13"/>
                  </a:lnTo>
                  <a:lnTo>
                    <a:pt x="29" y="10"/>
                  </a:lnTo>
                  <a:lnTo>
                    <a:pt x="36" y="8"/>
                  </a:lnTo>
                  <a:lnTo>
                    <a:pt x="42" y="6"/>
                  </a:lnTo>
                  <a:lnTo>
                    <a:pt x="49" y="3"/>
                  </a:lnTo>
                  <a:lnTo>
                    <a:pt x="57" y="2"/>
                  </a:lnTo>
                  <a:lnTo>
                    <a:pt x="66" y="1"/>
                  </a:lnTo>
                  <a:lnTo>
                    <a:pt x="72" y="0"/>
                  </a:lnTo>
                  <a:lnTo>
                    <a:pt x="81"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0" name="Freeform 174">
              <a:extLst>
                <a:ext uri="{FF2B5EF4-FFF2-40B4-BE49-F238E27FC236}">
                  <a16:creationId xmlns:a16="http://schemas.microsoft.com/office/drawing/2014/main" id="{D286D5DB-7AEE-4C81-90E9-C8B2D6B8CAC1}"/>
                </a:ext>
              </a:extLst>
            </p:cNvPr>
            <p:cNvSpPr>
              <a:spLocks/>
            </p:cNvSpPr>
            <p:nvPr/>
          </p:nvSpPr>
          <p:spPr bwMode="auto">
            <a:xfrm>
              <a:off x="4222" y="3427"/>
              <a:ext cx="71" cy="40"/>
            </a:xfrm>
            <a:custGeom>
              <a:avLst/>
              <a:gdLst>
                <a:gd name="T0" fmla="*/ 79 w 142"/>
                <a:gd name="T1" fmla="*/ 0 h 80"/>
                <a:gd name="T2" fmla="*/ 92 w 142"/>
                <a:gd name="T3" fmla="*/ 2 h 80"/>
                <a:gd name="T4" fmla="*/ 106 w 142"/>
                <a:gd name="T5" fmla="*/ 6 h 80"/>
                <a:gd name="T6" fmla="*/ 117 w 142"/>
                <a:gd name="T7" fmla="*/ 9 h 80"/>
                <a:gd name="T8" fmla="*/ 127 w 142"/>
                <a:gd name="T9" fmla="*/ 15 h 80"/>
                <a:gd name="T10" fmla="*/ 135 w 142"/>
                <a:gd name="T11" fmla="*/ 21 h 80"/>
                <a:gd name="T12" fmla="*/ 139 w 142"/>
                <a:gd name="T13" fmla="*/ 29 h 80"/>
                <a:gd name="T14" fmla="*/ 142 w 142"/>
                <a:gd name="T15" fmla="*/ 36 h 80"/>
                <a:gd name="T16" fmla="*/ 142 w 142"/>
                <a:gd name="T17" fmla="*/ 45 h 80"/>
                <a:gd name="T18" fmla="*/ 139 w 142"/>
                <a:gd name="T19" fmla="*/ 52 h 80"/>
                <a:gd name="T20" fmla="*/ 135 w 142"/>
                <a:gd name="T21" fmla="*/ 59 h 80"/>
                <a:gd name="T22" fmla="*/ 127 w 142"/>
                <a:gd name="T23" fmla="*/ 66 h 80"/>
                <a:gd name="T24" fmla="*/ 117 w 142"/>
                <a:gd name="T25" fmla="*/ 71 h 80"/>
                <a:gd name="T26" fmla="*/ 106 w 142"/>
                <a:gd name="T27" fmla="*/ 76 h 80"/>
                <a:gd name="T28" fmla="*/ 92 w 142"/>
                <a:gd name="T29" fmla="*/ 78 h 80"/>
                <a:gd name="T30" fmla="*/ 79 w 142"/>
                <a:gd name="T31" fmla="*/ 80 h 80"/>
                <a:gd name="T32" fmla="*/ 63 w 142"/>
                <a:gd name="T33" fmla="*/ 80 h 80"/>
                <a:gd name="T34" fmla="*/ 50 w 142"/>
                <a:gd name="T35" fmla="*/ 78 h 80"/>
                <a:gd name="T36" fmla="*/ 38 w 142"/>
                <a:gd name="T37" fmla="*/ 76 h 80"/>
                <a:gd name="T38" fmla="*/ 26 w 142"/>
                <a:gd name="T39" fmla="*/ 71 h 80"/>
                <a:gd name="T40" fmla="*/ 17 w 142"/>
                <a:gd name="T41" fmla="*/ 66 h 80"/>
                <a:gd name="T42" fmla="*/ 8 w 142"/>
                <a:gd name="T43" fmla="*/ 59 h 80"/>
                <a:gd name="T44" fmla="*/ 3 w 142"/>
                <a:gd name="T45" fmla="*/ 52 h 80"/>
                <a:gd name="T46" fmla="*/ 0 w 142"/>
                <a:gd name="T47" fmla="*/ 45 h 80"/>
                <a:gd name="T48" fmla="*/ 0 w 142"/>
                <a:gd name="T49" fmla="*/ 36 h 80"/>
                <a:gd name="T50" fmla="*/ 3 w 142"/>
                <a:gd name="T51" fmla="*/ 29 h 80"/>
                <a:gd name="T52" fmla="*/ 8 w 142"/>
                <a:gd name="T53" fmla="*/ 21 h 80"/>
                <a:gd name="T54" fmla="*/ 17 w 142"/>
                <a:gd name="T55" fmla="*/ 15 h 80"/>
                <a:gd name="T56" fmla="*/ 26 w 142"/>
                <a:gd name="T57" fmla="*/ 9 h 80"/>
                <a:gd name="T58" fmla="*/ 38 w 142"/>
                <a:gd name="T59" fmla="*/ 6 h 80"/>
                <a:gd name="T60" fmla="*/ 50 w 142"/>
                <a:gd name="T61" fmla="*/ 2 h 80"/>
                <a:gd name="T62" fmla="*/ 63 w 14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80">
                  <a:moveTo>
                    <a:pt x="71" y="0"/>
                  </a:moveTo>
                  <a:lnTo>
                    <a:pt x="79" y="0"/>
                  </a:lnTo>
                  <a:lnTo>
                    <a:pt x="86" y="1"/>
                  </a:lnTo>
                  <a:lnTo>
                    <a:pt x="92" y="2"/>
                  </a:lnTo>
                  <a:lnTo>
                    <a:pt x="99" y="4"/>
                  </a:lnTo>
                  <a:lnTo>
                    <a:pt x="106" y="6"/>
                  </a:lnTo>
                  <a:lnTo>
                    <a:pt x="111" y="7"/>
                  </a:lnTo>
                  <a:lnTo>
                    <a:pt x="117" y="9"/>
                  </a:lnTo>
                  <a:lnTo>
                    <a:pt x="121" y="12"/>
                  </a:lnTo>
                  <a:lnTo>
                    <a:pt x="127" y="15"/>
                  </a:lnTo>
                  <a:lnTo>
                    <a:pt x="130" y="18"/>
                  </a:lnTo>
                  <a:lnTo>
                    <a:pt x="135" y="21"/>
                  </a:lnTo>
                  <a:lnTo>
                    <a:pt x="137" y="25"/>
                  </a:lnTo>
                  <a:lnTo>
                    <a:pt x="139" y="29"/>
                  </a:lnTo>
                  <a:lnTo>
                    <a:pt x="141" y="32"/>
                  </a:lnTo>
                  <a:lnTo>
                    <a:pt x="142" y="36"/>
                  </a:lnTo>
                  <a:lnTo>
                    <a:pt x="142" y="40"/>
                  </a:lnTo>
                  <a:lnTo>
                    <a:pt x="142" y="45"/>
                  </a:lnTo>
                  <a:lnTo>
                    <a:pt x="141" y="48"/>
                  </a:lnTo>
                  <a:lnTo>
                    <a:pt x="139" y="52"/>
                  </a:lnTo>
                  <a:lnTo>
                    <a:pt x="137" y="56"/>
                  </a:lnTo>
                  <a:lnTo>
                    <a:pt x="135" y="59"/>
                  </a:lnTo>
                  <a:lnTo>
                    <a:pt x="130" y="62"/>
                  </a:lnTo>
                  <a:lnTo>
                    <a:pt x="127" y="66"/>
                  </a:lnTo>
                  <a:lnTo>
                    <a:pt x="121" y="68"/>
                  </a:lnTo>
                  <a:lnTo>
                    <a:pt x="117" y="71"/>
                  </a:lnTo>
                  <a:lnTo>
                    <a:pt x="111" y="74"/>
                  </a:lnTo>
                  <a:lnTo>
                    <a:pt x="106" y="76"/>
                  </a:lnTo>
                  <a:lnTo>
                    <a:pt x="99" y="77"/>
                  </a:lnTo>
                  <a:lnTo>
                    <a:pt x="92" y="78"/>
                  </a:lnTo>
                  <a:lnTo>
                    <a:pt x="86" y="79"/>
                  </a:lnTo>
                  <a:lnTo>
                    <a:pt x="79" y="80"/>
                  </a:lnTo>
                  <a:lnTo>
                    <a:pt x="71" y="80"/>
                  </a:lnTo>
                  <a:lnTo>
                    <a:pt x="63" y="80"/>
                  </a:lnTo>
                  <a:lnTo>
                    <a:pt x="57" y="79"/>
                  </a:lnTo>
                  <a:lnTo>
                    <a:pt x="50" y="78"/>
                  </a:lnTo>
                  <a:lnTo>
                    <a:pt x="43" y="77"/>
                  </a:lnTo>
                  <a:lnTo>
                    <a:pt x="38" y="76"/>
                  </a:lnTo>
                  <a:lnTo>
                    <a:pt x="31" y="74"/>
                  </a:lnTo>
                  <a:lnTo>
                    <a:pt x="26" y="71"/>
                  </a:lnTo>
                  <a:lnTo>
                    <a:pt x="21" y="68"/>
                  </a:lnTo>
                  <a:lnTo>
                    <a:pt x="17" y="66"/>
                  </a:lnTo>
                  <a:lnTo>
                    <a:pt x="12" y="62"/>
                  </a:lnTo>
                  <a:lnTo>
                    <a:pt x="8" y="59"/>
                  </a:lnTo>
                  <a:lnTo>
                    <a:pt x="6" y="56"/>
                  </a:lnTo>
                  <a:lnTo>
                    <a:pt x="3" y="52"/>
                  </a:lnTo>
                  <a:lnTo>
                    <a:pt x="1" y="48"/>
                  </a:lnTo>
                  <a:lnTo>
                    <a:pt x="0" y="45"/>
                  </a:lnTo>
                  <a:lnTo>
                    <a:pt x="0" y="40"/>
                  </a:lnTo>
                  <a:lnTo>
                    <a:pt x="0" y="36"/>
                  </a:lnTo>
                  <a:lnTo>
                    <a:pt x="1" y="32"/>
                  </a:lnTo>
                  <a:lnTo>
                    <a:pt x="3" y="29"/>
                  </a:lnTo>
                  <a:lnTo>
                    <a:pt x="6" y="25"/>
                  </a:lnTo>
                  <a:lnTo>
                    <a:pt x="8" y="21"/>
                  </a:lnTo>
                  <a:lnTo>
                    <a:pt x="12" y="18"/>
                  </a:lnTo>
                  <a:lnTo>
                    <a:pt x="17" y="15"/>
                  </a:lnTo>
                  <a:lnTo>
                    <a:pt x="21" y="12"/>
                  </a:lnTo>
                  <a:lnTo>
                    <a:pt x="26" y="9"/>
                  </a:lnTo>
                  <a:lnTo>
                    <a:pt x="31" y="7"/>
                  </a:lnTo>
                  <a:lnTo>
                    <a:pt x="38" y="6"/>
                  </a:lnTo>
                  <a:lnTo>
                    <a:pt x="43" y="4"/>
                  </a:lnTo>
                  <a:lnTo>
                    <a:pt x="50" y="2"/>
                  </a:lnTo>
                  <a:lnTo>
                    <a:pt x="57" y="1"/>
                  </a:lnTo>
                  <a:lnTo>
                    <a:pt x="63"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1" name="Freeform 175">
              <a:extLst>
                <a:ext uri="{FF2B5EF4-FFF2-40B4-BE49-F238E27FC236}">
                  <a16:creationId xmlns:a16="http://schemas.microsoft.com/office/drawing/2014/main" id="{1DE72A40-AAC7-4643-AC99-BBDFE4ED699E}"/>
                </a:ext>
              </a:extLst>
            </p:cNvPr>
            <p:cNvSpPr>
              <a:spLocks/>
            </p:cNvSpPr>
            <p:nvPr/>
          </p:nvSpPr>
          <p:spPr bwMode="auto">
            <a:xfrm>
              <a:off x="4223" y="3778"/>
              <a:ext cx="84" cy="60"/>
            </a:xfrm>
            <a:custGeom>
              <a:avLst/>
              <a:gdLst>
                <a:gd name="T0" fmla="*/ 93 w 167"/>
                <a:gd name="T1" fmla="*/ 0 h 120"/>
                <a:gd name="T2" fmla="*/ 109 w 167"/>
                <a:gd name="T3" fmla="*/ 2 h 120"/>
                <a:gd name="T4" fmla="*/ 124 w 167"/>
                <a:gd name="T5" fmla="*/ 7 h 120"/>
                <a:gd name="T6" fmla="*/ 137 w 167"/>
                <a:gd name="T7" fmla="*/ 13 h 120"/>
                <a:gd name="T8" fmla="*/ 148 w 167"/>
                <a:gd name="T9" fmla="*/ 21 h 120"/>
                <a:gd name="T10" fmla="*/ 157 w 167"/>
                <a:gd name="T11" fmla="*/ 31 h 120"/>
                <a:gd name="T12" fmla="*/ 164 w 167"/>
                <a:gd name="T13" fmla="*/ 42 h 120"/>
                <a:gd name="T14" fmla="*/ 167 w 167"/>
                <a:gd name="T15" fmla="*/ 54 h 120"/>
                <a:gd name="T16" fmla="*/ 167 w 167"/>
                <a:gd name="T17" fmla="*/ 67 h 120"/>
                <a:gd name="T18" fmla="*/ 164 w 167"/>
                <a:gd name="T19" fmla="*/ 78 h 120"/>
                <a:gd name="T20" fmla="*/ 157 w 167"/>
                <a:gd name="T21" fmla="*/ 89 h 120"/>
                <a:gd name="T22" fmla="*/ 148 w 167"/>
                <a:gd name="T23" fmla="*/ 99 h 120"/>
                <a:gd name="T24" fmla="*/ 137 w 167"/>
                <a:gd name="T25" fmla="*/ 107 h 120"/>
                <a:gd name="T26" fmla="*/ 124 w 167"/>
                <a:gd name="T27" fmla="*/ 113 h 120"/>
                <a:gd name="T28" fmla="*/ 109 w 167"/>
                <a:gd name="T29" fmla="*/ 118 h 120"/>
                <a:gd name="T30" fmla="*/ 93 w 167"/>
                <a:gd name="T31" fmla="*/ 120 h 120"/>
                <a:gd name="T32" fmla="*/ 76 w 167"/>
                <a:gd name="T33" fmla="*/ 120 h 120"/>
                <a:gd name="T34" fmla="*/ 59 w 167"/>
                <a:gd name="T35" fmla="*/ 118 h 120"/>
                <a:gd name="T36" fmla="*/ 45 w 167"/>
                <a:gd name="T37" fmla="*/ 113 h 120"/>
                <a:gd name="T38" fmla="*/ 32 w 167"/>
                <a:gd name="T39" fmla="*/ 107 h 120"/>
                <a:gd name="T40" fmla="*/ 20 w 167"/>
                <a:gd name="T41" fmla="*/ 99 h 120"/>
                <a:gd name="T42" fmla="*/ 12 w 167"/>
                <a:gd name="T43" fmla="*/ 89 h 120"/>
                <a:gd name="T44" fmla="*/ 5 w 167"/>
                <a:gd name="T45" fmla="*/ 78 h 120"/>
                <a:gd name="T46" fmla="*/ 2 w 167"/>
                <a:gd name="T47" fmla="*/ 67 h 120"/>
                <a:gd name="T48" fmla="*/ 2 w 167"/>
                <a:gd name="T49" fmla="*/ 54 h 120"/>
                <a:gd name="T50" fmla="*/ 5 w 167"/>
                <a:gd name="T51" fmla="*/ 42 h 120"/>
                <a:gd name="T52" fmla="*/ 12 w 167"/>
                <a:gd name="T53" fmla="*/ 31 h 120"/>
                <a:gd name="T54" fmla="*/ 20 w 167"/>
                <a:gd name="T55" fmla="*/ 21 h 120"/>
                <a:gd name="T56" fmla="*/ 32 w 167"/>
                <a:gd name="T57" fmla="*/ 13 h 120"/>
                <a:gd name="T58" fmla="*/ 45 w 167"/>
                <a:gd name="T59" fmla="*/ 7 h 120"/>
                <a:gd name="T60" fmla="*/ 59 w 167"/>
                <a:gd name="T61" fmla="*/ 2 h 120"/>
                <a:gd name="T62" fmla="*/ 76 w 167"/>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20">
                  <a:moveTo>
                    <a:pt x="84" y="0"/>
                  </a:moveTo>
                  <a:lnTo>
                    <a:pt x="93" y="0"/>
                  </a:lnTo>
                  <a:lnTo>
                    <a:pt x="100" y="1"/>
                  </a:lnTo>
                  <a:lnTo>
                    <a:pt x="109" y="2"/>
                  </a:lnTo>
                  <a:lnTo>
                    <a:pt x="116" y="5"/>
                  </a:lnTo>
                  <a:lnTo>
                    <a:pt x="124" y="7"/>
                  </a:lnTo>
                  <a:lnTo>
                    <a:pt x="130" y="10"/>
                  </a:lnTo>
                  <a:lnTo>
                    <a:pt x="137" y="13"/>
                  </a:lnTo>
                  <a:lnTo>
                    <a:pt x="143" y="18"/>
                  </a:lnTo>
                  <a:lnTo>
                    <a:pt x="148" y="21"/>
                  </a:lnTo>
                  <a:lnTo>
                    <a:pt x="153" y="27"/>
                  </a:lnTo>
                  <a:lnTo>
                    <a:pt x="157" y="31"/>
                  </a:lnTo>
                  <a:lnTo>
                    <a:pt x="160" y="37"/>
                  </a:lnTo>
                  <a:lnTo>
                    <a:pt x="164" y="42"/>
                  </a:lnTo>
                  <a:lnTo>
                    <a:pt x="166" y="48"/>
                  </a:lnTo>
                  <a:lnTo>
                    <a:pt x="167" y="54"/>
                  </a:lnTo>
                  <a:lnTo>
                    <a:pt x="167" y="60"/>
                  </a:lnTo>
                  <a:lnTo>
                    <a:pt x="167" y="67"/>
                  </a:lnTo>
                  <a:lnTo>
                    <a:pt x="166" y="72"/>
                  </a:lnTo>
                  <a:lnTo>
                    <a:pt x="164" y="78"/>
                  </a:lnTo>
                  <a:lnTo>
                    <a:pt x="160" y="83"/>
                  </a:lnTo>
                  <a:lnTo>
                    <a:pt x="157" y="89"/>
                  </a:lnTo>
                  <a:lnTo>
                    <a:pt x="153" y="93"/>
                  </a:lnTo>
                  <a:lnTo>
                    <a:pt x="148" y="99"/>
                  </a:lnTo>
                  <a:lnTo>
                    <a:pt x="143" y="102"/>
                  </a:lnTo>
                  <a:lnTo>
                    <a:pt x="137" y="107"/>
                  </a:lnTo>
                  <a:lnTo>
                    <a:pt x="130" y="110"/>
                  </a:lnTo>
                  <a:lnTo>
                    <a:pt x="124" y="113"/>
                  </a:lnTo>
                  <a:lnTo>
                    <a:pt x="116" y="116"/>
                  </a:lnTo>
                  <a:lnTo>
                    <a:pt x="109" y="118"/>
                  </a:lnTo>
                  <a:lnTo>
                    <a:pt x="100" y="119"/>
                  </a:lnTo>
                  <a:lnTo>
                    <a:pt x="93" y="120"/>
                  </a:lnTo>
                  <a:lnTo>
                    <a:pt x="84" y="120"/>
                  </a:lnTo>
                  <a:lnTo>
                    <a:pt x="76" y="120"/>
                  </a:lnTo>
                  <a:lnTo>
                    <a:pt x="67" y="119"/>
                  </a:lnTo>
                  <a:lnTo>
                    <a:pt x="59" y="118"/>
                  </a:lnTo>
                  <a:lnTo>
                    <a:pt x="52" y="116"/>
                  </a:lnTo>
                  <a:lnTo>
                    <a:pt x="45" y="113"/>
                  </a:lnTo>
                  <a:lnTo>
                    <a:pt x="37" y="110"/>
                  </a:lnTo>
                  <a:lnTo>
                    <a:pt x="32" y="107"/>
                  </a:lnTo>
                  <a:lnTo>
                    <a:pt x="25" y="102"/>
                  </a:lnTo>
                  <a:lnTo>
                    <a:pt x="20" y="99"/>
                  </a:lnTo>
                  <a:lnTo>
                    <a:pt x="15" y="93"/>
                  </a:lnTo>
                  <a:lnTo>
                    <a:pt x="12" y="89"/>
                  </a:lnTo>
                  <a:lnTo>
                    <a:pt x="8" y="83"/>
                  </a:lnTo>
                  <a:lnTo>
                    <a:pt x="5" y="78"/>
                  </a:lnTo>
                  <a:lnTo>
                    <a:pt x="3" y="72"/>
                  </a:lnTo>
                  <a:lnTo>
                    <a:pt x="2" y="67"/>
                  </a:lnTo>
                  <a:lnTo>
                    <a:pt x="0" y="60"/>
                  </a:lnTo>
                  <a:lnTo>
                    <a:pt x="2" y="54"/>
                  </a:lnTo>
                  <a:lnTo>
                    <a:pt x="3" y="48"/>
                  </a:lnTo>
                  <a:lnTo>
                    <a:pt x="5" y="42"/>
                  </a:lnTo>
                  <a:lnTo>
                    <a:pt x="8" y="37"/>
                  </a:lnTo>
                  <a:lnTo>
                    <a:pt x="12" y="31"/>
                  </a:lnTo>
                  <a:lnTo>
                    <a:pt x="15" y="27"/>
                  </a:lnTo>
                  <a:lnTo>
                    <a:pt x="20" y="21"/>
                  </a:lnTo>
                  <a:lnTo>
                    <a:pt x="25" y="18"/>
                  </a:lnTo>
                  <a:lnTo>
                    <a:pt x="32" y="13"/>
                  </a:lnTo>
                  <a:lnTo>
                    <a:pt x="37" y="10"/>
                  </a:lnTo>
                  <a:lnTo>
                    <a:pt x="45" y="7"/>
                  </a:lnTo>
                  <a:lnTo>
                    <a:pt x="52" y="5"/>
                  </a:lnTo>
                  <a:lnTo>
                    <a:pt x="59" y="2"/>
                  </a:lnTo>
                  <a:lnTo>
                    <a:pt x="67" y="1"/>
                  </a:lnTo>
                  <a:lnTo>
                    <a:pt x="76" y="0"/>
                  </a:lnTo>
                  <a:lnTo>
                    <a:pt x="84"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2" name="Freeform 176">
              <a:extLst>
                <a:ext uri="{FF2B5EF4-FFF2-40B4-BE49-F238E27FC236}">
                  <a16:creationId xmlns:a16="http://schemas.microsoft.com/office/drawing/2014/main" id="{9CF12740-8AB7-4B0D-BE71-CB1034184C56}"/>
                </a:ext>
              </a:extLst>
            </p:cNvPr>
            <p:cNvSpPr>
              <a:spLocks/>
            </p:cNvSpPr>
            <p:nvPr/>
          </p:nvSpPr>
          <p:spPr bwMode="auto">
            <a:xfrm>
              <a:off x="4225" y="3779"/>
              <a:ext cx="80" cy="58"/>
            </a:xfrm>
            <a:custGeom>
              <a:avLst/>
              <a:gdLst>
                <a:gd name="T0" fmla="*/ 88 w 159"/>
                <a:gd name="T1" fmla="*/ 1 h 116"/>
                <a:gd name="T2" fmla="*/ 102 w 159"/>
                <a:gd name="T3" fmla="*/ 4 h 116"/>
                <a:gd name="T4" fmla="*/ 117 w 159"/>
                <a:gd name="T5" fmla="*/ 7 h 116"/>
                <a:gd name="T6" fmla="*/ 130 w 159"/>
                <a:gd name="T7" fmla="*/ 14 h 116"/>
                <a:gd name="T8" fmla="*/ 141 w 159"/>
                <a:gd name="T9" fmla="*/ 21 h 116"/>
                <a:gd name="T10" fmla="*/ 149 w 159"/>
                <a:gd name="T11" fmla="*/ 30 h 116"/>
                <a:gd name="T12" fmla="*/ 155 w 159"/>
                <a:gd name="T13" fmla="*/ 41 h 116"/>
                <a:gd name="T14" fmla="*/ 158 w 159"/>
                <a:gd name="T15" fmla="*/ 52 h 116"/>
                <a:gd name="T16" fmla="*/ 158 w 159"/>
                <a:gd name="T17" fmla="*/ 64 h 116"/>
                <a:gd name="T18" fmla="*/ 155 w 159"/>
                <a:gd name="T19" fmla="*/ 75 h 116"/>
                <a:gd name="T20" fmla="*/ 149 w 159"/>
                <a:gd name="T21" fmla="*/ 86 h 116"/>
                <a:gd name="T22" fmla="*/ 141 w 159"/>
                <a:gd name="T23" fmla="*/ 95 h 116"/>
                <a:gd name="T24" fmla="*/ 130 w 159"/>
                <a:gd name="T25" fmla="*/ 102 h 116"/>
                <a:gd name="T26" fmla="*/ 117 w 159"/>
                <a:gd name="T27" fmla="*/ 109 h 116"/>
                <a:gd name="T28" fmla="*/ 102 w 159"/>
                <a:gd name="T29" fmla="*/ 112 h 116"/>
                <a:gd name="T30" fmla="*/ 88 w 159"/>
                <a:gd name="T31" fmla="*/ 115 h 116"/>
                <a:gd name="T32" fmla="*/ 71 w 159"/>
                <a:gd name="T33" fmla="*/ 115 h 116"/>
                <a:gd name="T34" fmla="*/ 55 w 159"/>
                <a:gd name="T35" fmla="*/ 112 h 116"/>
                <a:gd name="T36" fmla="*/ 41 w 159"/>
                <a:gd name="T37" fmla="*/ 109 h 116"/>
                <a:gd name="T38" fmla="*/ 29 w 159"/>
                <a:gd name="T39" fmla="*/ 102 h 116"/>
                <a:gd name="T40" fmla="*/ 18 w 159"/>
                <a:gd name="T41" fmla="*/ 95 h 116"/>
                <a:gd name="T42" fmla="*/ 9 w 159"/>
                <a:gd name="T43" fmla="*/ 86 h 116"/>
                <a:gd name="T44" fmla="*/ 3 w 159"/>
                <a:gd name="T45" fmla="*/ 75 h 116"/>
                <a:gd name="T46" fmla="*/ 0 w 159"/>
                <a:gd name="T47" fmla="*/ 64 h 116"/>
                <a:gd name="T48" fmla="*/ 0 w 159"/>
                <a:gd name="T49" fmla="*/ 52 h 116"/>
                <a:gd name="T50" fmla="*/ 3 w 159"/>
                <a:gd name="T51" fmla="*/ 41 h 116"/>
                <a:gd name="T52" fmla="*/ 9 w 159"/>
                <a:gd name="T53" fmla="*/ 30 h 116"/>
                <a:gd name="T54" fmla="*/ 18 w 159"/>
                <a:gd name="T55" fmla="*/ 21 h 116"/>
                <a:gd name="T56" fmla="*/ 29 w 159"/>
                <a:gd name="T57" fmla="*/ 14 h 116"/>
                <a:gd name="T58" fmla="*/ 41 w 159"/>
                <a:gd name="T59" fmla="*/ 7 h 116"/>
                <a:gd name="T60" fmla="*/ 55 w 159"/>
                <a:gd name="T61" fmla="*/ 4 h 116"/>
                <a:gd name="T62" fmla="*/ 71 w 159"/>
                <a:gd name="T6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16">
                  <a:moveTo>
                    <a:pt x="79" y="0"/>
                  </a:moveTo>
                  <a:lnTo>
                    <a:pt x="88" y="1"/>
                  </a:lnTo>
                  <a:lnTo>
                    <a:pt x="95" y="1"/>
                  </a:lnTo>
                  <a:lnTo>
                    <a:pt x="102" y="4"/>
                  </a:lnTo>
                  <a:lnTo>
                    <a:pt x="110" y="5"/>
                  </a:lnTo>
                  <a:lnTo>
                    <a:pt x="117" y="7"/>
                  </a:lnTo>
                  <a:lnTo>
                    <a:pt x="123" y="10"/>
                  </a:lnTo>
                  <a:lnTo>
                    <a:pt x="130" y="14"/>
                  </a:lnTo>
                  <a:lnTo>
                    <a:pt x="135" y="17"/>
                  </a:lnTo>
                  <a:lnTo>
                    <a:pt x="141" y="21"/>
                  </a:lnTo>
                  <a:lnTo>
                    <a:pt x="144" y="26"/>
                  </a:lnTo>
                  <a:lnTo>
                    <a:pt x="149" y="30"/>
                  </a:lnTo>
                  <a:lnTo>
                    <a:pt x="152" y="36"/>
                  </a:lnTo>
                  <a:lnTo>
                    <a:pt x="155" y="41"/>
                  </a:lnTo>
                  <a:lnTo>
                    <a:pt x="157" y="46"/>
                  </a:lnTo>
                  <a:lnTo>
                    <a:pt x="158" y="52"/>
                  </a:lnTo>
                  <a:lnTo>
                    <a:pt x="159" y="58"/>
                  </a:lnTo>
                  <a:lnTo>
                    <a:pt x="158" y="64"/>
                  </a:lnTo>
                  <a:lnTo>
                    <a:pt x="157" y="70"/>
                  </a:lnTo>
                  <a:lnTo>
                    <a:pt x="155" y="75"/>
                  </a:lnTo>
                  <a:lnTo>
                    <a:pt x="152" y="80"/>
                  </a:lnTo>
                  <a:lnTo>
                    <a:pt x="149" y="86"/>
                  </a:lnTo>
                  <a:lnTo>
                    <a:pt x="144" y="90"/>
                  </a:lnTo>
                  <a:lnTo>
                    <a:pt x="141" y="95"/>
                  </a:lnTo>
                  <a:lnTo>
                    <a:pt x="135" y="99"/>
                  </a:lnTo>
                  <a:lnTo>
                    <a:pt x="130" y="102"/>
                  </a:lnTo>
                  <a:lnTo>
                    <a:pt x="123" y="106"/>
                  </a:lnTo>
                  <a:lnTo>
                    <a:pt x="117" y="109"/>
                  </a:lnTo>
                  <a:lnTo>
                    <a:pt x="110" y="111"/>
                  </a:lnTo>
                  <a:lnTo>
                    <a:pt x="102" y="112"/>
                  </a:lnTo>
                  <a:lnTo>
                    <a:pt x="95" y="115"/>
                  </a:lnTo>
                  <a:lnTo>
                    <a:pt x="88" y="115"/>
                  </a:lnTo>
                  <a:lnTo>
                    <a:pt x="79" y="116"/>
                  </a:lnTo>
                  <a:lnTo>
                    <a:pt x="71" y="115"/>
                  </a:lnTo>
                  <a:lnTo>
                    <a:pt x="63" y="115"/>
                  </a:lnTo>
                  <a:lnTo>
                    <a:pt x="55" y="112"/>
                  </a:lnTo>
                  <a:lnTo>
                    <a:pt x="49" y="111"/>
                  </a:lnTo>
                  <a:lnTo>
                    <a:pt x="41" y="109"/>
                  </a:lnTo>
                  <a:lnTo>
                    <a:pt x="35" y="106"/>
                  </a:lnTo>
                  <a:lnTo>
                    <a:pt x="29" y="102"/>
                  </a:lnTo>
                  <a:lnTo>
                    <a:pt x="23" y="99"/>
                  </a:lnTo>
                  <a:lnTo>
                    <a:pt x="18" y="95"/>
                  </a:lnTo>
                  <a:lnTo>
                    <a:pt x="13" y="90"/>
                  </a:lnTo>
                  <a:lnTo>
                    <a:pt x="9" y="86"/>
                  </a:lnTo>
                  <a:lnTo>
                    <a:pt x="5" y="80"/>
                  </a:lnTo>
                  <a:lnTo>
                    <a:pt x="3" y="75"/>
                  </a:lnTo>
                  <a:lnTo>
                    <a:pt x="1" y="70"/>
                  </a:lnTo>
                  <a:lnTo>
                    <a:pt x="0" y="64"/>
                  </a:lnTo>
                  <a:lnTo>
                    <a:pt x="0" y="58"/>
                  </a:lnTo>
                  <a:lnTo>
                    <a:pt x="0" y="52"/>
                  </a:lnTo>
                  <a:lnTo>
                    <a:pt x="1" y="46"/>
                  </a:lnTo>
                  <a:lnTo>
                    <a:pt x="3" y="41"/>
                  </a:lnTo>
                  <a:lnTo>
                    <a:pt x="5" y="36"/>
                  </a:lnTo>
                  <a:lnTo>
                    <a:pt x="9" y="30"/>
                  </a:lnTo>
                  <a:lnTo>
                    <a:pt x="13" y="26"/>
                  </a:lnTo>
                  <a:lnTo>
                    <a:pt x="18" y="21"/>
                  </a:lnTo>
                  <a:lnTo>
                    <a:pt x="23" y="17"/>
                  </a:lnTo>
                  <a:lnTo>
                    <a:pt x="29" y="14"/>
                  </a:lnTo>
                  <a:lnTo>
                    <a:pt x="35" y="10"/>
                  </a:lnTo>
                  <a:lnTo>
                    <a:pt x="41" y="7"/>
                  </a:lnTo>
                  <a:lnTo>
                    <a:pt x="49" y="5"/>
                  </a:lnTo>
                  <a:lnTo>
                    <a:pt x="55" y="4"/>
                  </a:lnTo>
                  <a:lnTo>
                    <a:pt x="63" y="1"/>
                  </a:lnTo>
                  <a:lnTo>
                    <a:pt x="71" y="1"/>
                  </a:lnTo>
                  <a:lnTo>
                    <a:pt x="79"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3" name="Freeform 177">
              <a:extLst>
                <a:ext uri="{FF2B5EF4-FFF2-40B4-BE49-F238E27FC236}">
                  <a16:creationId xmlns:a16="http://schemas.microsoft.com/office/drawing/2014/main" id="{5C3B3C19-F261-49AF-8E9A-BCBC5477AAC3}"/>
                </a:ext>
              </a:extLst>
            </p:cNvPr>
            <p:cNvSpPr>
              <a:spLocks/>
            </p:cNvSpPr>
            <p:nvPr/>
          </p:nvSpPr>
          <p:spPr bwMode="auto">
            <a:xfrm>
              <a:off x="4227" y="3781"/>
              <a:ext cx="76" cy="54"/>
            </a:xfrm>
            <a:custGeom>
              <a:avLst/>
              <a:gdLst>
                <a:gd name="T0" fmla="*/ 84 w 151"/>
                <a:gd name="T1" fmla="*/ 0 h 108"/>
                <a:gd name="T2" fmla="*/ 98 w 151"/>
                <a:gd name="T3" fmla="*/ 2 h 108"/>
                <a:gd name="T4" fmla="*/ 112 w 151"/>
                <a:gd name="T5" fmla="*/ 5 h 108"/>
                <a:gd name="T6" fmla="*/ 125 w 151"/>
                <a:gd name="T7" fmla="*/ 12 h 108"/>
                <a:gd name="T8" fmla="*/ 135 w 151"/>
                <a:gd name="T9" fmla="*/ 18 h 108"/>
                <a:gd name="T10" fmla="*/ 142 w 151"/>
                <a:gd name="T11" fmla="*/ 27 h 108"/>
                <a:gd name="T12" fmla="*/ 149 w 151"/>
                <a:gd name="T13" fmla="*/ 37 h 108"/>
                <a:gd name="T14" fmla="*/ 151 w 151"/>
                <a:gd name="T15" fmla="*/ 48 h 108"/>
                <a:gd name="T16" fmla="*/ 151 w 151"/>
                <a:gd name="T17" fmla="*/ 60 h 108"/>
                <a:gd name="T18" fmla="*/ 149 w 151"/>
                <a:gd name="T19" fmla="*/ 71 h 108"/>
                <a:gd name="T20" fmla="*/ 142 w 151"/>
                <a:gd name="T21" fmla="*/ 81 h 108"/>
                <a:gd name="T22" fmla="*/ 135 w 151"/>
                <a:gd name="T23" fmla="*/ 90 h 108"/>
                <a:gd name="T24" fmla="*/ 125 w 151"/>
                <a:gd name="T25" fmla="*/ 96 h 108"/>
                <a:gd name="T26" fmla="*/ 112 w 151"/>
                <a:gd name="T27" fmla="*/ 103 h 108"/>
                <a:gd name="T28" fmla="*/ 98 w 151"/>
                <a:gd name="T29" fmla="*/ 106 h 108"/>
                <a:gd name="T30" fmla="*/ 84 w 151"/>
                <a:gd name="T31" fmla="*/ 108 h 108"/>
                <a:gd name="T32" fmla="*/ 68 w 151"/>
                <a:gd name="T33" fmla="*/ 108 h 108"/>
                <a:gd name="T34" fmla="*/ 54 w 151"/>
                <a:gd name="T35" fmla="*/ 106 h 108"/>
                <a:gd name="T36" fmla="*/ 40 w 151"/>
                <a:gd name="T37" fmla="*/ 103 h 108"/>
                <a:gd name="T38" fmla="*/ 28 w 151"/>
                <a:gd name="T39" fmla="*/ 96 h 108"/>
                <a:gd name="T40" fmla="*/ 18 w 151"/>
                <a:gd name="T41" fmla="*/ 90 h 108"/>
                <a:gd name="T42" fmla="*/ 10 w 151"/>
                <a:gd name="T43" fmla="*/ 81 h 108"/>
                <a:gd name="T44" fmla="*/ 4 w 151"/>
                <a:gd name="T45" fmla="*/ 71 h 108"/>
                <a:gd name="T46" fmla="*/ 1 w 151"/>
                <a:gd name="T47" fmla="*/ 60 h 108"/>
                <a:gd name="T48" fmla="*/ 1 w 151"/>
                <a:gd name="T49" fmla="*/ 48 h 108"/>
                <a:gd name="T50" fmla="*/ 4 w 151"/>
                <a:gd name="T51" fmla="*/ 37 h 108"/>
                <a:gd name="T52" fmla="*/ 10 w 151"/>
                <a:gd name="T53" fmla="*/ 27 h 108"/>
                <a:gd name="T54" fmla="*/ 18 w 151"/>
                <a:gd name="T55" fmla="*/ 18 h 108"/>
                <a:gd name="T56" fmla="*/ 28 w 151"/>
                <a:gd name="T57" fmla="*/ 12 h 108"/>
                <a:gd name="T58" fmla="*/ 40 w 151"/>
                <a:gd name="T59" fmla="*/ 5 h 108"/>
                <a:gd name="T60" fmla="*/ 54 w 151"/>
                <a:gd name="T61" fmla="*/ 2 h 108"/>
                <a:gd name="T62" fmla="*/ 68 w 151"/>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08">
                  <a:moveTo>
                    <a:pt x="76" y="0"/>
                  </a:moveTo>
                  <a:lnTo>
                    <a:pt x="84" y="0"/>
                  </a:lnTo>
                  <a:lnTo>
                    <a:pt x="91" y="1"/>
                  </a:lnTo>
                  <a:lnTo>
                    <a:pt x="98" y="2"/>
                  </a:lnTo>
                  <a:lnTo>
                    <a:pt x="106" y="3"/>
                  </a:lnTo>
                  <a:lnTo>
                    <a:pt x="112" y="5"/>
                  </a:lnTo>
                  <a:lnTo>
                    <a:pt x="118" y="9"/>
                  </a:lnTo>
                  <a:lnTo>
                    <a:pt x="125" y="12"/>
                  </a:lnTo>
                  <a:lnTo>
                    <a:pt x="129" y="15"/>
                  </a:lnTo>
                  <a:lnTo>
                    <a:pt x="135" y="18"/>
                  </a:lnTo>
                  <a:lnTo>
                    <a:pt x="139" y="23"/>
                  </a:lnTo>
                  <a:lnTo>
                    <a:pt x="142" y="27"/>
                  </a:lnTo>
                  <a:lnTo>
                    <a:pt x="146" y="33"/>
                  </a:lnTo>
                  <a:lnTo>
                    <a:pt x="149" y="37"/>
                  </a:lnTo>
                  <a:lnTo>
                    <a:pt x="150" y="43"/>
                  </a:lnTo>
                  <a:lnTo>
                    <a:pt x="151" y="48"/>
                  </a:lnTo>
                  <a:lnTo>
                    <a:pt x="151" y="54"/>
                  </a:lnTo>
                  <a:lnTo>
                    <a:pt x="151" y="60"/>
                  </a:lnTo>
                  <a:lnTo>
                    <a:pt x="150" y="65"/>
                  </a:lnTo>
                  <a:lnTo>
                    <a:pt x="149" y="71"/>
                  </a:lnTo>
                  <a:lnTo>
                    <a:pt x="146" y="75"/>
                  </a:lnTo>
                  <a:lnTo>
                    <a:pt x="142" y="81"/>
                  </a:lnTo>
                  <a:lnTo>
                    <a:pt x="139" y="85"/>
                  </a:lnTo>
                  <a:lnTo>
                    <a:pt x="135" y="90"/>
                  </a:lnTo>
                  <a:lnTo>
                    <a:pt x="129" y="93"/>
                  </a:lnTo>
                  <a:lnTo>
                    <a:pt x="125" y="96"/>
                  </a:lnTo>
                  <a:lnTo>
                    <a:pt x="118" y="100"/>
                  </a:lnTo>
                  <a:lnTo>
                    <a:pt x="112" y="103"/>
                  </a:lnTo>
                  <a:lnTo>
                    <a:pt x="106" y="105"/>
                  </a:lnTo>
                  <a:lnTo>
                    <a:pt x="98" y="106"/>
                  </a:lnTo>
                  <a:lnTo>
                    <a:pt x="91" y="107"/>
                  </a:lnTo>
                  <a:lnTo>
                    <a:pt x="84" y="108"/>
                  </a:lnTo>
                  <a:lnTo>
                    <a:pt x="76" y="108"/>
                  </a:lnTo>
                  <a:lnTo>
                    <a:pt x="68" y="108"/>
                  </a:lnTo>
                  <a:lnTo>
                    <a:pt x="61" y="107"/>
                  </a:lnTo>
                  <a:lnTo>
                    <a:pt x="54" y="106"/>
                  </a:lnTo>
                  <a:lnTo>
                    <a:pt x="47" y="105"/>
                  </a:lnTo>
                  <a:lnTo>
                    <a:pt x="40" y="103"/>
                  </a:lnTo>
                  <a:lnTo>
                    <a:pt x="34" y="100"/>
                  </a:lnTo>
                  <a:lnTo>
                    <a:pt x="28" y="96"/>
                  </a:lnTo>
                  <a:lnTo>
                    <a:pt x="22" y="93"/>
                  </a:lnTo>
                  <a:lnTo>
                    <a:pt x="18" y="90"/>
                  </a:lnTo>
                  <a:lnTo>
                    <a:pt x="14" y="85"/>
                  </a:lnTo>
                  <a:lnTo>
                    <a:pt x="10" y="81"/>
                  </a:lnTo>
                  <a:lnTo>
                    <a:pt x="6" y="75"/>
                  </a:lnTo>
                  <a:lnTo>
                    <a:pt x="4" y="71"/>
                  </a:lnTo>
                  <a:lnTo>
                    <a:pt x="1" y="65"/>
                  </a:lnTo>
                  <a:lnTo>
                    <a:pt x="1" y="60"/>
                  </a:lnTo>
                  <a:lnTo>
                    <a:pt x="0" y="54"/>
                  </a:lnTo>
                  <a:lnTo>
                    <a:pt x="1" y="48"/>
                  </a:lnTo>
                  <a:lnTo>
                    <a:pt x="1" y="43"/>
                  </a:lnTo>
                  <a:lnTo>
                    <a:pt x="4" y="37"/>
                  </a:lnTo>
                  <a:lnTo>
                    <a:pt x="6" y="33"/>
                  </a:lnTo>
                  <a:lnTo>
                    <a:pt x="10" y="27"/>
                  </a:lnTo>
                  <a:lnTo>
                    <a:pt x="14" y="23"/>
                  </a:lnTo>
                  <a:lnTo>
                    <a:pt x="18" y="18"/>
                  </a:lnTo>
                  <a:lnTo>
                    <a:pt x="22" y="15"/>
                  </a:lnTo>
                  <a:lnTo>
                    <a:pt x="28" y="12"/>
                  </a:lnTo>
                  <a:lnTo>
                    <a:pt x="34" y="9"/>
                  </a:lnTo>
                  <a:lnTo>
                    <a:pt x="40" y="5"/>
                  </a:lnTo>
                  <a:lnTo>
                    <a:pt x="47" y="3"/>
                  </a:lnTo>
                  <a:lnTo>
                    <a:pt x="54" y="2"/>
                  </a:lnTo>
                  <a:lnTo>
                    <a:pt x="61" y="1"/>
                  </a:lnTo>
                  <a:lnTo>
                    <a:pt x="68" y="0"/>
                  </a:lnTo>
                  <a:lnTo>
                    <a:pt x="7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4" name="Freeform 178">
              <a:extLst>
                <a:ext uri="{FF2B5EF4-FFF2-40B4-BE49-F238E27FC236}">
                  <a16:creationId xmlns:a16="http://schemas.microsoft.com/office/drawing/2014/main" id="{DBA15749-01BB-4AB5-9592-DF326C5436CB}"/>
                </a:ext>
              </a:extLst>
            </p:cNvPr>
            <p:cNvSpPr>
              <a:spLocks/>
            </p:cNvSpPr>
            <p:nvPr/>
          </p:nvSpPr>
          <p:spPr bwMode="auto">
            <a:xfrm>
              <a:off x="4229" y="3782"/>
              <a:ext cx="72" cy="52"/>
            </a:xfrm>
            <a:custGeom>
              <a:avLst/>
              <a:gdLst>
                <a:gd name="T0" fmla="*/ 80 w 144"/>
                <a:gd name="T1" fmla="*/ 0 h 104"/>
                <a:gd name="T2" fmla="*/ 93 w 144"/>
                <a:gd name="T3" fmla="*/ 2 h 104"/>
                <a:gd name="T4" fmla="*/ 106 w 144"/>
                <a:gd name="T5" fmla="*/ 5 h 104"/>
                <a:gd name="T6" fmla="*/ 117 w 144"/>
                <a:gd name="T7" fmla="*/ 12 h 104"/>
                <a:gd name="T8" fmla="*/ 127 w 144"/>
                <a:gd name="T9" fmla="*/ 19 h 104"/>
                <a:gd name="T10" fmla="*/ 135 w 144"/>
                <a:gd name="T11" fmla="*/ 26 h 104"/>
                <a:gd name="T12" fmla="*/ 141 w 144"/>
                <a:gd name="T13" fmla="*/ 36 h 104"/>
                <a:gd name="T14" fmla="*/ 144 w 144"/>
                <a:gd name="T15" fmla="*/ 46 h 104"/>
                <a:gd name="T16" fmla="*/ 144 w 144"/>
                <a:gd name="T17" fmla="*/ 58 h 104"/>
                <a:gd name="T18" fmla="*/ 141 w 144"/>
                <a:gd name="T19" fmla="*/ 68 h 104"/>
                <a:gd name="T20" fmla="*/ 135 w 144"/>
                <a:gd name="T21" fmla="*/ 78 h 104"/>
                <a:gd name="T22" fmla="*/ 127 w 144"/>
                <a:gd name="T23" fmla="*/ 85 h 104"/>
                <a:gd name="T24" fmla="*/ 117 w 144"/>
                <a:gd name="T25" fmla="*/ 92 h 104"/>
                <a:gd name="T26" fmla="*/ 106 w 144"/>
                <a:gd name="T27" fmla="*/ 99 h 104"/>
                <a:gd name="T28" fmla="*/ 93 w 144"/>
                <a:gd name="T29" fmla="*/ 102 h 104"/>
                <a:gd name="T30" fmla="*/ 80 w 144"/>
                <a:gd name="T31" fmla="*/ 104 h 104"/>
                <a:gd name="T32" fmla="*/ 65 w 144"/>
                <a:gd name="T33" fmla="*/ 104 h 104"/>
                <a:gd name="T34" fmla="*/ 51 w 144"/>
                <a:gd name="T35" fmla="*/ 102 h 104"/>
                <a:gd name="T36" fmla="*/ 37 w 144"/>
                <a:gd name="T37" fmla="*/ 99 h 104"/>
                <a:gd name="T38" fmla="*/ 26 w 144"/>
                <a:gd name="T39" fmla="*/ 92 h 104"/>
                <a:gd name="T40" fmla="*/ 16 w 144"/>
                <a:gd name="T41" fmla="*/ 85 h 104"/>
                <a:gd name="T42" fmla="*/ 8 w 144"/>
                <a:gd name="T43" fmla="*/ 78 h 104"/>
                <a:gd name="T44" fmla="*/ 3 w 144"/>
                <a:gd name="T45" fmla="*/ 68 h 104"/>
                <a:gd name="T46" fmla="*/ 1 w 144"/>
                <a:gd name="T47" fmla="*/ 58 h 104"/>
                <a:gd name="T48" fmla="*/ 1 w 144"/>
                <a:gd name="T49" fmla="*/ 46 h 104"/>
                <a:gd name="T50" fmla="*/ 3 w 144"/>
                <a:gd name="T51" fmla="*/ 36 h 104"/>
                <a:gd name="T52" fmla="*/ 8 w 144"/>
                <a:gd name="T53" fmla="*/ 26 h 104"/>
                <a:gd name="T54" fmla="*/ 16 w 144"/>
                <a:gd name="T55" fmla="*/ 19 h 104"/>
                <a:gd name="T56" fmla="*/ 26 w 144"/>
                <a:gd name="T57" fmla="*/ 12 h 104"/>
                <a:gd name="T58" fmla="*/ 37 w 144"/>
                <a:gd name="T59" fmla="*/ 5 h 104"/>
                <a:gd name="T60" fmla="*/ 51 w 144"/>
                <a:gd name="T61" fmla="*/ 2 h 104"/>
                <a:gd name="T62" fmla="*/ 65 w 144"/>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04">
                  <a:moveTo>
                    <a:pt x="72" y="0"/>
                  </a:moveTo>
                  <a:lnTo>
                    <a:pt x="80" y="0"/>
                  </a:lnTo>
                  <a:lnTo>
                    <a:pt x="87" y="1"/>
                  </a:lnTo>
                  <a:lnTo>
                    <a:pt x="93" y="2"/>
                  </a:lnTo>
                  <a:lnTo>
                    <a:pt x="101" y="3"/>
                  </a:lnTo>
                  <a:lnTo>
                    <a:pt x="106" y="5"/>
                  </a:lnTo>
                  <a:lnTo>
                    <a:pt x="113" y="9"/>
                  </a:lnTo>
                  <a:lnTo>
                    <a:pt x="117" y="12"/>
                  </a:lnTo>
                  <a:lnTo>
                    <a:pt x="123" y="15"/>
                  </a:lnTo>
                  <a:lnTo>
                    <a:pt x="127" y="19"/>
                  </a:lnTo>
                  <a:lnTo>
                    <a:pt x="132" y="23"/>
                  </a:lnTo>
                  <a:lnTo>
                    <a:pt x="135" y="26"/>
                  </a:lnTo>
                  <a:lnTo>
                    <a:pt x="138" y="32"/>
                  </a:lnTo>
                  <a:lnTo>
                    <a:pt x="141" y="36"/>
                  </a:lnTo>
                  <a:lnTo>
                    <a:pt x="143" y="42"/>
                  </a:lnTo>
                  <a:lnTo>
                    <a:pt x="144" y="46"/>
                  </a:lnTo>
                  <a:lnTo>
                    <a:pt x="144" y="52"/>
                  </a:lnTo>
                  <a:lnTo>
                    <a:pt x="144" y="58"/>
                  </a:lnTo>
                  <a:lnTo>
                    <a:pt x="143" y="62"/>
                  </a:lnTo>
                  <a:lnTo>
                    <a:pt x="141" y="68"/>
                  </a:lnTo>
                  <a:lnTo>
                    <a:pt x="138" y="72"/>
                  </a:lnTo>
                  <a:lnTo>
                    <a:pt x="135" y="78"/>
                  </a:lnTo>
                  <a:lnTo>
                    <a:pt x="132" y="81"/>
                  </a:lnTo>
                  <a:lnTo>
                    <a:pt x="127" y="85"/>
                  </a:lnTo>
                  <a:lnTo>
                    <a:pt x="123" y="90"/>
                  </a:lnTo>
                  <a:lnTo>
                    <a:pt x="117" y="92"/>
                  </a:lnTo>
                  <a:lnTo>
                    <a:pt x="113" y="95"/>
                  </a:lnTo>
                  <a:lnTo>
                    <a:pt x="106" y="99"/>
                  </a:lnTo>
                  <a:lnTo>
                    <a:pt x="101" y="101"/>
                  </a:lnTo>
                  <a:lnTo>
                    <a:pt x="93" y="102"/>
                  </a:lnTo>
                  <a:lnTo>
                    <a:pt x="87" y="103"/>
                  </a:lnTo>
                  <a:lnTo>
                    <a:pt x="80" y="104"/>
                  </a:lnTo>
                  <a:lnTo>
                    <a:pt x="72" y="104"/>
                  </a:lnTo>
                  <a:lnTo>
                    <a:pt x="65" y="104"/>
                  </a:lnTo>
                  <a:lnTo>
                    <a:pt x="57" y="103"/>
                  </a:lnTo>
                  <a:lnTo>
                    <a:pt x="51" y="102"/>
                  </a:lnTo>
                  <a:lnTo>
                    <a:pt x="44" y="101"/>
                  </a:lnTo>
                  <a:lnTo>
                    <a:pt x="37" y="99"/>
                  </a:lnTo>
                  <a:lnTo>
                    <a:pt x="32" y="95"/>
                  </a:lnTo>
                  <a:lnTo>
                    <a:pt x="26" y="92"/>
                  </a:lnTo>
                  <a:lnTo>
                    <a:pt x="21" y="90"/>
                  </a:lnTo>
                  <a:lnTo>
                    <a:pt x="16" y="85"/>
                  </a:lnTo>
                  <a:lnTo>
                    <a:pt x="12" y="81"/>
                  </a:lnTo>
                  <a:lnTo>
                    <a:pt x="8" y="78"/>
                  </a:lnTo>
                  <a:lnTo>
                    <a:pt x="6" y="72"/>
                  </a:lnTo>
                  <a:lnTo>
                    <a:pt x="3" y="68"/>
                  </a:lnTo>
                  <a:lnTo>
                    <a:pt x="2" y="62"/>
                  </a:lnTo>
                  <a:lnTo>
                    <a:pt x="1" y="58"/>
                  </a:lnTo>
                  <a:lnTo>
                    <a:pt x="0" y="52"/>
                  </a:lnTo>
                  <a:lnTo>
                    <a:pt x="1" y="46"/>
                  </a:lnTo>
                  <a:lnTo>
                    <a:pt x="2" y="42"/>
                  </a:lnTo>
                  <a:lnTo>
                    <a:pt x="3" y="36"/>
                  </a:lnTo>
                  <a:lnTo>
                    <a:pt x="6" y="32"/>
                  </a:lnTo>
                  <a:lnTo>
                    <a:pt x="8" y="26"/>
                  </a:lnTo>
                  <a:lnTo>
                    <a:pt x="12" y="23"/>
                  </a:lnTo>
                  <a:lnTo>
                    <a:pt x="16" y="19"/>
                  </a:lnTo>
                  <a:lnTo>
                    <a:pt x="21" y="15"/>
                  </a:lnTo>
                  <a:lnTo>
                    <a:pt x="26" y="12"/>
                  </a:lnTo>
                  <a:lnTo>
                    <a:pt x="32" y="9"/>
                  </a:lnTo>
                  <a:lnTo>
                    <a:pt x="37" y="5"/>
                  </a:lnTo>
                  <a:lnTo>
                    <a:pt x="44" y="3"/>
                  </a:lnTo>
                  <a:lnTo>
                    <a:pt x="51" y="2"/>
                  </a:lnTo>
                  <a:lnTo>
                    <a:pt x="57" y="1"/>
                  </a:lnTo>
                  <a:lnTo>
                    <a:pt x="65" y="0"/>
                  </a:lnTo>
                  <a:lnTo>
                    <a:pt x="72"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5" name="Freeform 179">
              <a:extLst>
                <a:ext uri="{FF2B5EF4-FFF2-40B4-BE49-F238E27FC236}">
                  <a16:creationId xmlns:a16="http://schemas.microsoft.com/office/drawing/2014/main" id="{CA26FC4B-6A13-4532-9EBC-1ECE0CF11B7B}"/>
                </a:ext>
              </a:extLst>
            </p:cNvPr>
            <p:cNvSpPr>
              <a:spLocks/>
            </p:cNvSpPr>
            <p:nvPr/>
          </p:nvSpPr>
          <p:spPr bwMode="auto">
            <a:xfrm>
              <a:off x="4230" y="3783"/>
              <a:ext cx="69" cy="50"/>
            </a:xfrm>
            <a:custGeom>
              <a:avLst/>
              <a:gdLst>
                <a:gd name="T0" fmla="*/ 77 w 138"/>
                <a:gd name="T1" fmla="*/ 0 h 100"/>
                <a:gd name="T2" fmla="*/ 89 w 138"/>
                <a:gd name="T3" fmla="*/ 2 h 100"/>
                <a:gd name="T4" fmla="*/ 102 w 138"/>
                <a:gd name="T5" fmla="*/ 7 h 100"/>
                <a:gd name="T6" fmla="*/ 112 w 138"/>
                <a:gd name="T7" fmla="*/ 11 h 100"/>
                <a:gd name="T8" fmla="*/ 122 w 138"/>
                <a:gd name="T9" fmla="*/ 19 h 100"/>
                <a:gd name="T10" fmla="*/ 130 w 138"/>
                <a:gd name="T11" fmla="*/ 26 h 100"/>
                <a:gd name="T12" fmla="*/ 134 w 138"/>
                <a:gd name="T13" fmla="*/ 36 h 100"/>
                <a:gd name="T14" fmla="*/ 137 w 138"/>
                <a:gd name="T15" fmla="*/ 44 h 100"/>
                <a:gd name="T16" fmla="*/ 137 w 138"/>
                <a:gd name="T17" fmla="*/ 56 h 100"/>
                <a:gd name="T18" fmla="*/ 134 w 138"/>
                <a:gd name="T19" fmla="*/ 64 h 100"/>
                <a:gd name="T20" fmla="*/ 130 w 138"/>
                <a:gd name="T21" fmla="*/ 74 h 100"/>
                <a:gd name="T22" fmla="*/ 122 w 138"/>
                <a:gd name="T23" fmla="*/ 81 h 100"/>
                <a:gd name="T24" fmla="*/ 112 w 138"/>
                <a:gd name="T25" fmla="*/ 89 h 100"/>
                <a:gd name="T26" fmla="*/ 102 w 138"/>
                <a:gd name="T27" fmla="*/ 93 h 100"/>
                <a:gd name="T28" fmla="*/ 89 w 138"/>
                <a:gd name="T29" fmla="*/ 98 h 100"/>
                <a:gd name="T30" fmla="*/ 77 w 138"/>
                <a:gd name="T31" fmla="*/ 100 h 100"/>
                <a:gd name="T32" fmla="*/ 62 w 138"/>
                <a:gd name="T33" fmla="*/ 100 h 100"/>
                <a:gd name="T34" fmla="*/ 49 w 138"/>
                <a:gd name="T35" fmla="*/ 98 h 100"/>
                <a:gd name="T36" fmla="*/ 37 w 138"/>
                <a:gd name="T37" fmla="*/ 93 h 100"/>
                <a:gd name="T38" fmla="*/ 25 w 138"/>
                <a:gd name="T39" fmla="*/ 89 h 100"/>
                <a:gd name="T40" fmla="*/ 17 w 138"/>
                <a:gd name="T41" fmla="*/ 81 h 100"/>
                <a:gd name="T42" fmla="*/ 9 w 138"/>
                <a:gd name="T43" fmla="*/ 74 h 100"/>
                <a:gd name="T44" fmla="*/ 4 w 138"/>
                <a:gd name="T45" fmla="*/ 64 h 100"/>
                <a:gd name="T46" fmla="*/ 1 w 138"/>
                <a:gd name="T47" fmla="*/ 56 h 100"/>
                <a:gd name="T48" fmla="*/ 1 w 138"/>
                <a:gd name="T49" fmla="*/ 44 h 100"/>
                <a:gd name="T50" fmla="*/ 4 w 138"/>
                <a:gd name="T51" fmla="*/ 36 h 100"/>
                <a:gd name="T52" fmla="*/ 9 w 138"/>
                <a:gd name="T53" fmla="*/ 26 h 100"/>
                <a:gd name="T54" fmla="*/ 17 w 138"/>
                <a:gd name="T55" fmla="*/ 19 h 100"/>
                <a:gd name="T56" fmla="*/ 25 w 138"/>
                <a:gd name="T57" fmla="*/ 11 h 100"/>
                <a:gd name="T58" fmla="*/ 37 w 138"/>
                <a:gd name="T59" fmla="*/ 7 h 100"/>
                <a:gd name="T60" fmla="*/ 49 w 138"/>
                <a:gd name="T61" fmla="*/ 2 h 100"/>
                <a:gd name="T62" fmla="*/ 62 w 138"/>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00">
                  <a:moveTo>
                    <a:pt x="69" y="0"/>
                  </a:moveTo>
                  <a:lnTo>
                    <a:pt x="77" y="0"/>
                  </a:lnTo>
                  <a:lnTo>
                    <a:pt x="83" y="1"/>
                  </a:lnTo>
                  <a:lnTo>
                    <a:pt x="89" y="2"/>
                  </a:lnTo>
                  <a:lnTo>
                    <a:pt x="95" y="3"/>
                  </a:lnTo>
                  <a:lnTo>
                    <a:pt x="102" y="7"/>
                  </a:lnTo>
                  <a:lnTo>
                    <a:pt x="108" y="9"/>
                  </a:lnTo>
                  <a:lnTo>
                    <a:pt x="112" y="11"/>
                  </a:lnTo>
                  <a:lnTo>
                    <a:pt x="118" y="14"/>
                  </a:lnTo>
                  <a:lnTo>
                    <a:pt x="122" y="19"/>
                  </a:lnTo>
                  <a:lnTo>
                    <a:pt x="125" y="22"/>
                  </a:lnTo>
                  <a:lnTo>
                    <a:pt x="130" y="26"/>
                  </a:lnTo>
                  <a:lnTo>
                    <a:pt x="132" y="31"/>
                  </a:lnTo>
                  <a:lnTo>
                    <a:pt x="134" y="36"/>
                  </a:lnTo>
                  <a:lnTo>
                    <a:pt x="137" y="40"/>
                  </a:lnTo>
                  <a:lnTo>
                    <a:pt x="137" y="44"/>
                  </a:lnTo>
                  <a:lnTo>
                    <a:pt x="138" y="50"/>
                  </a:lnTo>
                  <a:lnTo>
                    <a:pt x="137" y="56"/>
                  </a:lnTo>
                  <a:lnTo>
                    <a:pt x="137" y="60"/>
                  </a:lnTo>
                  <a:lnTo>
                    <a:pt x="134" y="64"/>
                  </a:lnTo>
                  <a:lnTo>
                    <a:pt x="132" y="69"/>
                  </a:lnTo>
                  <a:lnTo>
                    <a:pt x="130" y="74"/>
                  </a:lnTo>
                  <a:lnTo>
                    <a:pt x="125" y="78"/>
                  </a:lnTo>
                  <a:lnTo>
                    <a:pt x="122" y="81"/>
                  </a:lnTo>
                  <a:lnTo>
                    <a:pt x="118" y="86"/>
                  </a:lnTo>
                  <a:lnTo>
                    <a:pt x="112" y="89"/>
                  </a:lnTo>
                  <a:lnTo>
                    <a:pt x="108" y="91"/>
                  </a:lnTo>
                  <a:lnTo>
                    <a:pt x="102" y="93"/>
                  </a:lnTo>
                  <a:lnTo>
                    <a:pt x="95" y="97"/>
                  </a:lnTo>
                  <a:lnTo>
                    <a:pt x="89" y="98"/>
                  </a:lnTo>
                  <a:lnTo>
                    <a:pt x="83" y="99"/>
                  </a:lnTo>
                  <a:lnTo>
                    <a:pt x="77" y="100"/>
                  </a:lnTo>
                  <a:lnTo>
                    <a:pt x="69" y="100"/>
                  </a:lnTo>
                  <a:lnTo>
                    <a:pt x="62" y="100"/>
                  </a:lnTo>
                  <a:lnTo>
                    <a:pt x="55" y="99"/>
                  </a:lnTo>
                  <a:lnTo>
                    <a:pt x="49" y="98"/>
                  </a:lnTo>
                  <a:lnTo>
                    <a:pt x="42" y="97"/>
                  </a:lnTo>
                  <a:lnTo>
                    <a:pt x="37" y="93"/>
                  </a:lnTo>
                  <a:lnTo>
                    <a:pt x="31" y="91"/>
                  </a:lnTo>
                  <a:lnTo>
                    <a:pt x="25" y="89"/>
                  </a:lnTo>
                  <a:lnTo>
                    <a:pt x="21" y="86"/>
                  </a:lnTo>
                  <a:lnTo>
                    <a:pt x="17" y="81"/>
                  </a:lnTo>
                  <a:lnTo>
                    <a:pt x="12" y="78"/>
                  </a:lnTo>
                  <a:lnTo>
                    <a:pt x="9" y="74"/>
                  </a:lnTo>
                  <a:lnTo>
                    <a:pt x="7" y="69"/>
                  </a:lnTo>
                  <a:lnTo>
                    <a:pt x="4" y="64"/>
                  </a:lnTo>
                  <a:lnTo>
                    <a:pt x="2" y="60"/>
                  </a:lnTo>
                  <a:lnTo>
                    <a:pt x="1" y="56"/>
                  </a:lnTo>
                  <a:lnTo>
                    <a:pt x="0" y="50"/>
                  </a:lnTo>
                  <a:lnTo>
                    <a:pt x="1" y="44"/>
                  </a:lnTo>
                  <a:lnTo>
                    <a:pt x="2" y="40"/>
                  </a:lnTo>
                  <a:lnTo>
                    <a:pt x="4" y="36"/>
                  </a:lnTo>
                  <a:lnTo>
                    <a:pt x="7" y="31"/>
                  </a:lnTo>
                  <a:lnTo>
                    <a:pt x="9" y="26"/>
                  </a:lnTo>
                  <a:lnTo>
                    <a:pt x="12" y="22"/>
                  </a:lnTo>
                  <a:lnTo>
                    <a:pt x="17" y="19"/>
                  </a:lnTo>
                  <a:lnTo>
                    <a:pt x="21" y="14"/>
                  </a:lnTo>
                  <a:lnTo>
                    <a:pt x="25" y="11"/>
                  </a:lnTo>
                  <a:lnTo>
                    <a:pt x="31" y="9"/>
                  </a:lnTo>
                  <a:lnTo>
                    <a:pt x="37" y="7"/>
                  </a:lnTo>
                  <a:lnTo>
                    <a:pt x="42" y="3"/>
                  </a:lnTo>
                  <a:lnTo>
                    <a:pt x="49" y="2"/>
                  </a:lnTo>
                  <a:lnTo>
                    <a:pt x="55" y="1"/>
                  </a:lnTo>
                  <a:lnTo>
                    <a:pt x="62" y="0"/>
                  </a:lnTo>
                  <a:lnTo>
                    <a:pt x="69"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6" name="Freeform 180">
              <a:extLst>
                <a:ext uri="{FF2B5EF4-FFF2-40B4-BE49-F238E27FC236}">
                  <a16:creationId xmlns:a16="http://schemas.microsoft.com/office/drawing/2014/main" id="{7BC82CF4-083C-4D50-823D-6E066FC5ED75}"/>
                </a:ext>
              </a:extLst>
            </p:cNvPr>
            <p:cNvSpPr>
              <a:spLocks/>
            </p:cNvSpPr>
            <p:nvPr/>
          </p:nvSpPr>
          <p:spPr bwMode="auto">
            <a:xfrm>
              <a:off x="4233" y="3784"/>
              <a:ext cx="65" cy="48"/>
            </a:xfrm>
            <a:custGeom>
              <a:avLst/>
              <a:gdLst>
                <a:gd name="T0" fmla="*/ 71 w 130"/>
                <a:gd name="T1" fmla="*/ 1 h 96"/>
                <a:gd name="T2" fmla="*/ 85 w 130"/>
                <a:gd name="T3" fmla="*/ 4 h 96"/>
                <a:gd name="T4" fmla="*/ 96 w 130"/>
                <a:gd name="T5" fmla="*/ 7 h 96"/>
                <a:gd name="T6" fmla="*/ 106 w 130"/>
                <a:gd name="T7" fmla="*/ 11 h 96"/>
                <a:gd name="T8" fmla="*/ 115 w 130"/>
                <a:gd name="T9" fmla="*/ 18 h 96"/>
                <a:gd name="T10" fmla="*/ 121 w 130"/>
                <a:gd name="T11" fmla="*/ 26 h 96"/>
                <a:gd name="T12" fmla="*/ 127 w 130"/>
                <a:gd name="T13" fmla="*/ 34 h 96"/>
                <a:gd name="T14" fmla="*/ 129 w 130"/>
                <a:gd name="T15" fmla="*/ 44 h 96"/>
                <a:gd name="T16" fmla="*/ 129 w 130"/>
                <a:gd name="T17" fmla="*/ 52 h 96"/>
                <a:gd name="T18" fmla="*/ 127 w 130"/>
                <a:gd name="T19" fmla="*/ 62 h 96"/>
                <a:gd name="T20" fmla="*/ 121 w 130"/>
                <a:gd name="T21" fmla="*/ 70 h 96"/>
                <a:gd name="T22" fmla="*/ 115 w 130"/>
                <a:gd name="T23" fmla="*/ 78 h 96"/>
                <a:gd name="T24" fmla="*/ 106 w 130"/>
                <a:gd name="T25" fmla="*/ 85 h 96"/>
                <a:gd name="T26" fmla="*/ 96 w 130"/>
                <a:gd name="T27" fmla="*/ 89 h 96"/>
                <a:gd name="T28" fmla="*/ 85 w 130"/>
                <a:gd name="T29" fmla="*/ 92 h 96"/>
                <a:gd name="T30" fmla="*/ 71 w 130"/>
                <a:gd name="T31" fmla="*/ 95 h 96"/>
                <a:gd name="T32" fmla="*/ 58 w 130"/>
                <a:gd name="T33" fmla="*/ 95 h 96"/>
                <a:gd name="T34" fmla="*/ 46 w 130"/>
                <a:gd name="T35" fmla="*/ 92 h 96"/>
                <a:gd name="T36" fmla="*/ 35 w 130"/>
                <a:gd name="T37" fmla="*/ 89 h 96"/>
                <a:gd name="T38" fmla="*/ 24 w 130"/>
                <a:gd name="T39" fmla="*/ 85 h 96"/>
                <a:gd name="T40" fmla="*/ 15 w 130"/>
                <a:gd name="T41" fmla="*/ 78 h 96"/>
                <a:gd name="T42" fmla="*/ 8 w 130"/>
                <a:gd name="T43" fmla="*/ 70 h 96"/>
                <a:gd name="T44" fmla="*/ 4 w 130"/>
                <a:gd name="T45" fmla="*/ 62 h 96"/>
                <a:gd name="T46" fmla="*/ 0 w 130"/>
                <a:gd name="T47" fmla="*/ 52 h 96"/>
                <a:gd name="T48" fmla="*/ 0 w 130"/>
                <a:gd name="T49" fmla="*/ 44 h 96"/>
                <a:gd name="T50" fmla="*/ 4 w 130"/>
                <a:gd name="T51" fmla="*/ 34 h 96"/>
                <a:gd name="T52" fmla="*/ 8 w 130"/>
                <a:gd name="T53" fmla="*/ 26 h 96"/>
                <a:gd name="T54" fmla="*/ 15 w 130"/>
                <a:gd name="T55" fmla="*/ 18 h 96"/>
                <a:gd name="T56" fmla="*/ 24 w 130"/>
                <a:gd name="T57" fmla="*/ 11 h 96"/>
                <a:gd name="T58" fmla="*/ 35 w 130"/>
                <a:gd name="T59" fmla="*/ 7 h 96"/>
                <a:gd name="T60" fmla="*/ 46 w 130"/>
                <a:gd name="T61" fmla="*/ 4 h 96"/>
                <a:gd name="T62" fmla="*/ 58 w 130"/>
                <a:gd name="T6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96">
                  <a:moveTo>
                    <a:pt x="65" y="0"/>
                  </a:moveTo>
                  <a:lnTo>
                    <a:pt x="71" y="1"/>
                  </a:lnTo>
                  <a:lnTo>
                    <a:pt x="78" y="1"/>
                  </a:lnTo>
                  <a:lnTo>
                    <a:pt x="85" y="4"/>
                  </a:lnTo>
                  <a:lnTo>
                    <a:pt x="90" y="5"/>
                  </a:lnTo>
                  <a:lnTo>
                    <a:pt x="96" y="7"/>
                  </a:lnTo>
                  <a:lnTo>
                    <a:pt x="101" y="9"/>
                  </a:lnTo>
                  <a:lnTo>
                    <a:pt x="106" y="11"/>
                  </a:lnTo>
                  <a:lnTo>
                    <a:pt x="110" y="15"/>
                  </a:lnTo>
                  <a:lnTo>
                    <a:pt x="115" y="18"/>
                  </a:lnTo>
                  <a:lnTo>
                    <a:pt x="119" y="21"/>
                  </a:lnTo>
                  <a:lnTo>
                    <a:pt x="121" y="26"/>
                  </a:lnTo>
                  <a:lnTo>
                    <a:pt x="125" y="30"/>
                  </a:lnTo>
                  <a:lnTo>
                    <a:pt x="127" y="34"/>
                  </a:lnTo>
                  <a:lnTo>
                    <a:pt x="129" y="39"/>
                  </a:lnTo>
                  <a:lnTo>
                    <a:pt x="129" y="44"/>
                  </a:lnTo>
                  <a:lnTo>
                    <a:pt x="130" y="48"/>
                  </a:lnTo>
                  <a:lnTo>
                    <a:pt x="129" y="52"/>
                  </a:lnTo>
                  <a:lnTo>
                    <a:pt x="129" y="57"/>
                  </a:lnTo>
                  <a:lnTo>
                    <a:pt x="127" y="62"/>
                  </a:lnTo>
                  <a:lnTo>
                    <a:pt x="125" y="66"/>
                  </a:lnTo>
                  <a:lnTo>
                    <a:pt x="121" y="70"/>
                  </a:lnTo>
                  <a:lnTo>
                    <a:pt x="119" y="75"/>
                  </a:lnTo>
                  <a:lnTo>
                    <a:pt x="115" y="78"/>
                  </a:lnTo>
                  <a:lnTo>
                    <a:pt x="110" y="81"/>
                  </a:lnTo>
                  <a:lnTo>
                    <a:pt x="106" y="85"/>
                  </a:lnTo>
                  <a:lnTo>
                    <a:pt x="101" y="87"/>
                  </a:lnTo>
                  <a:lnTo>
                    <a:pt x="96" y="89"/>
                  </a:lnTo>
                  <a:lnTo>
                    <a:pt x="90" y="91"/>
                  </a:lnTo>
                  <a:lnTo>
                    <a:pt x="85" y="92"/>
                  </a:lnTo>
                  <a:lnTo>
                    <a:pt x="78" y="95"/>
                  </a:lnTo>
                  <a:lnTo>
                    <a:pt x="71" y="95"/>
                  </a:lnTo>
                  <a:lnTo>
                    <a:pt x="65" y="96"/>
                  </a:lnTo>
                  <a:lnTo>
                    <a:pt x="58" y="95"/>
                  </a:lnTo>
                  <a:lnTo>
                    <a:pt x="51" y="95"/>
                  </a:lnTo>
                  <a:lnTo>
                    <a:pt x="46" y="92"/>
                  </a:lnTo>
                  <a:lnTo>
                    <a:pt x="39" y="91"/>
                  </a:lnTo>
                  <a:lnTo>
                    <a:pt x="35" y="89"/>
                  </a:lnTo>
                  <a:lnTo>
                    <a:pt x="29" y="87"/>
                  </a:lnTo>
                  <a:lnTo>
                    <a:pt x="24" y="85"/>
                  </a:lnTo>
                  <a:lnTo>
                    <a:pt x="19" y="81"/>
                  </a:lnTo>
                  <a:lnTo>
                    <a:pt x="15" y="78"/>
                  </a:lnTo>
                  <a:lnTo>
                    <a:pt x="11" y="75"/>
                  </a:lnTo>
                  <a:lnTo>
                    <a:pt x="8" y="70"/>
                  </a:lnTo>
                  <a:lnTo>
                    <a:pt x="5" y="66"/>
                  </a:lnTo>
                  <a:lnTo>
                    <a:pt x="4" y="62"/>
                  </a:lnTo>
                  <a:lnTo>
                    <a:pt x="1" y="57"/>
                  </a:lnTo>
                  <a:lnTo>
                    <a:pt x="0" y="52"/>
                  </a:lnTo>
                  <a:lnTo>
                    <a:pt x="0" y="48"/>
                  </a:lnTo>
                  <a:lnTo>
                    <a:pt x="0" y="44"/>
                  </a:lnTo>
                  <a:lnTo>
                    <a:pt x="1" y="39"/>
                  </a:lnTo>
                  <a:lnTo>
                    <a:pt x="4" y="34"/>
                  </a:lnTo>
                  <a:lnTo>
                    <a:pt x="5" y="30"/>
                  </a:lnTo>
                  <a:lnTo>
                    <a:pt x="8" y="26"/>
                  </a:lnTo>
                  <a:lnTo>
                    <a:pt x="11" y="21"/>
                  </a:lnTo>
                  <a:lnTo>
                    <a:pt x="15" y="18"/>
                  </a:lnTo>
                  <a:lnTo>
                    <a:pt x="19" y="15"/>
                  </a:lnTo>
                  <a:lnTo>
                    <a:pt x="24" y="11"/>
                  </a:lnTo>
                  <a:lnTo>
                    <a:pt x="29" y="9"/>
                  </a:lnTo>
                  <a:lnTo>
                    <a:pt x="35" y="7"/>
                  </a:lnTo>
                  <a:lnTo>
                    <a:pt x="39" y="5"/>
                  </a:lnTo>
                  <a:lnTo>
                    <a:pt x="46" y="4"/>
                  </a:lnTo>
                  <a:lnTo>
                    <a:pt x="51" y="1"/>
                  </a:lnTo>
                  <a:lnTo>
                    <a:pt x="58" y="1"/>
                  </a:lnTo>
                  <a:lnTo>
                    <a:pt x="6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7" name="Freeform 181">
              <a:extLst>
                <a:ext uri="{FF2B5EF4-FFF2-40B4-BE49-F238E27FC236}">
                  <a16:creationId xmlns:a16="http://schemas.microsoft.com/office/drawing/2014/main" id="{F36A09CE-79E6-4275-A0FB-2AF4DC1FE0F5}"/>
                </a:ext>
              </a:extLst>
            </p:cNvPr>
            <p:cNvSpPr>
              <a:spLocks/>
            </p:cNvSpPr>
            <p:nvPr/>
          </p:nvSpPr>
          <p:spPr bwMode="auto">
            <a:xfrm>
              <a:off x="4234" y="3786"/>
              <a:ext cx="62" cy="44"/>
            </a:xfrm>
            <a:custGeom>
              <a:avLst/>
              <a:gdLst>
                <a:gd name="T0" fmla="*/ 67 w 123"/>
                <a:gd name="T1" fmla="*/ 0 h 88"/>
                <a:gd name="T2" fmla="*/ 80 w 123"/>
                <a:gd name="T3" fmla="*/ 2 h 88"/>
                <a:gd name="T4" fmla="*/ 91 w 123"/>
                <a:gd name="T5" fmla="*/ 5 h 88"/>
                <a:gd name="T6" fmla="*/ 100 w 123"/>
                <a:gd name="T7" fmla="*/ 10 h 88"/>
                <a:gd name="T8" fmla="*/ 109 w 123"/>
                <a:gd name="T9" fmla="*/ 16 h 88"/>
                <a:gd name="T10" fmla="*/ 115 w 123"/>
                <a:gd name="T11" fmla="*/ 23 h 88"/>
                <a:gd name="T12" fmla="*/ 120 w 123"/>
                <a:gd name="T13" fmla="*/ 31 h 88"/>
                <a:gd name="T14" fmla="*/ 122 w 123"/>
                <a:gd name="T15" fmla="*/ 40 h 88"/>
                <a:gd name="T16" fmla="*/ 122 w 123"/>
                <a:gd name="T17" fmla="*/ 48 h 88"/>
                <a:gd name="T18" fmla="*/ 120 w 123"/>
                <a:gd name="T19" fmla="*/ 57 h 88"/>
                <a:gd name="T20" fmla="*/ 115 w 123"/>
                <a:gd name="T21" fmla="*/ 65 h 88"/>
                <a:gd name="T22" fmla="*/ 109 w 123"/>
                <a:gd name="T23" fmla="*/ 73 h 88"/>
                <a:gd name="T24" fmla="*/ 100 w 123"/>
                <a:gd name="T25" fmla="*/ 78 h 88"/>
                <a:gd name="T26" fmla="*/ 91 w 123"/>
                <a:gd name="T27" fmla="*/ 83 h 88"/>
                <a:gd name="T28" fmla="*/ 80 w 123"/>
                <a:gd name="T29" fmla="*/ 86 h 88"/>
                <a:gd name="T30" fmla="*/ 67 w 123"/>
                <a:gd name="T31" fmla="*/ 88 h 88"/>
                <a:gd name="T32" fmla="*/ 55 w 123"/>
                <a:gd name="T33" fmla="*/ 88 h 88"/>
                <a:gd name="T34" fmla="*/ 43 w 123"/>
                <a:gd name="T35" fmla="*/ 86 h 88"/>
                <a:gd name="T36" fmla="*/ 32 w 123"/>
                <a:gd name="T37" fmla="*/ 83 h 88"/>
                <a:gd name="T38" fmla="*/ 22 w 123"/>
                <a:gd name="T39" fmla="*/ 78 h 88"/>
                <a:gd name="T40" fmla="*/ 14 w 123"/>
                <a:gd name="T41" fmla="*/ 73 h 88"/>
                <a:gd name="T42" fmla="*/ 7 w 123"/>
                <a:gd name="T43" fmla="*/ 65 h 88"/>
                <a:gd name="T44" fmla="*/ 2 w 123"/>
                <a:gd name="T45" fmla="*/ 57 h 88"/>
                <a:gd name="T46" fmla="*/ 0 w 123"/>
                <a:gd name="T47" fmla="*/ 48 h 88"/>
                <a:gd name="T48" fmla="*/ 0 w 123"/>
                <a:gd name="T49" fmla="*/ 40 h 88"/>
                <a:gd name="T50" fmla="*/ 2 w 123"/>
                <a:gd name="T51" fmla="*/ 31 h 88"/>
                <a:gd name="T52" fmla="*/ 7 w 123"/>
                <a:gd name="T53" fmla="*/ 23 h 88"/>
                <a:gd name="T54" fmla="*/ 14 w 123"/>
                <a:gd name="T55" fmla="*/ 16 h 88"/>
                <a:gd name="T56" fmla="*/ 22 w 123"/>
                <a:gd name="T57" fmla="*/ 10 h 88"/>
                <a:gd name="T58" fmla="*/ 32 w 123"/>
                <a:gd name="T59" fmla="*/ 5 h 88"/>
                <a:gd name="T60" fmla="*/ 43 w 123"/>
                <a:gd name="T61" fmla="*/ 2 h 88"/>
                <a:gd name="T62" fmla="*/ 55 w 123"/>
                <a:gd name="T6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 h="88">
                  <a:moveTo>
                    <a:pt x="61" y="0"/>
                  </a:moveTo>
                  <a:lnTo>
                    <a:pt x="67" y="0"/>
                  </a:lnTo>
                  <a:lnTo>
                    <a:pt x="73" y="1"/>
                  </a:lnTo>
                  <a:lnTo>
                    <a:pt x="80" y="2"/>
                  </a:lnTo>
                  <a:lnTo>
                    <a:pt x="84" y="3"/>
                  </a:lnTo>
                  <a:lnTo>
                    <a:pt x="91" y="5"/>
                  </a:lnTo>
                  <a:lnTo>
                    <a:pt x="95" y="7"/>
                  </a:lnTo>
                  <a:lnTo>
                    <a:pt x="100" y="10"/>
                  </a:lnTo>
                  <a:lnTo>
                    <a:pt x="104" y="13"/>
                  </a:lnTo>
                  <a:lnTo>
                    <a:pt x="109" y="16"/>
                  </a:lnTo>
                  <a:lnTo>
                    <a:pt x="112" y="18"/>
                  </a:lnTo>
                  <a:lnTo>
                    <a:pt x="115" y="23"/>
                  </a:lnTo>
                  <a:lnTo>
                    <a:pt x="117" y="26"/>
                  </a:lnTo>
                  <a:lnTo>
                    <a:pt x="120" y="31"/>
                  </a:lnTo>
                  <a:lnTo>
                    <a:pt x="121" y="35"/>
                  </a:lnTo>
                  <a:lnTo>
                    <a:pt x="122" y="40"/>
                  </a:lnTo>
                  <a:lnTo>
                    <a:pt x="123" y="44"/>
                  </a:lnTo>
                  <a:lnTo>
                    <a:pt x="122" y="48"/>
                  </a:lnTo>
                  <a:lnTo>
                    <a:pt x="121" y="53"/>
                  </a:lnTo>
                  <a:lnTo>
                    <a:pt x="120" y="57"/>
                  </a:lnTo>
                  <a:lnTo>
                    <a:pt x="117" y="62"/>
                  </a:lnTo>
                  <a:lnTo>
                    <a:pt x="115" y="65"/>
                  </a:lnTo>
                  <a:lnTo>
                    <a:pt x="112" y="70"/>
                  </a:lnTo>
                  <a:lnTo>
                    <a:pt x="109" y="73"/>
                  </a:lnTo>
                  <a:lnTo>
                    <a:pt x="104" y="75"/>
                  </a:lnTo>
                  <a:lnTo>
                    <a:pt x="100" y="78"/>
                  </a:lnTo>
                  <a:lnTo>
                    <a:pt x="95" y="81"/>
                  </a:lnTo>
                  <a:lnTo>
                    <a:pt x="91" y="83"/>
                  </a:lnTo>
                  <a:lnTo>
                    <a:pt x="84" y="85"/>
                  </a:lnTo>
                  <a:lnTo>
                    <a:pt x="80" y="86"/>
                  </a:lnTo>
                  <a:lnTo>
                    <a:pt x="73" y="87"/>
                  </a:lnTo>
                  <a:lnTo>
                    <a:pt x="67" y="88"/>
                  </a:lnTo>
                  <a:lnTo>
                    <a:pt x="61" y="88"/>
                  </a:lnTo>
                  <a:lnTo>
                    <a:pt x="55" y="88"/>
                  </a:lnTo>
                  <a:lnTo>
                    <a:pt x="49" y="87"/>
                  </a:lnTo>
                  <a:lnTo>
                    <a:pt x="43" y="86"/>
                  </a:lnTo>
                  <a:lnTo>
                    <a:pt x="37" y="85"/>
                  </a:lnTo>
                  <a:lnTo>
                    <a:pt x="32" y="83"/>
                  </a:lnTo>
                  <a:lnTo>
                    <a:pt x="26" y="81"/>
                  </a:lnTo>
                  <a:lnTo>
                    <a:pt x="22" y="78"/>
                  </a:lnTo>
                  <a:lnTo>
                    <a:pt x="19" y="75"/>
                  </a:lnTo>
                  <a:lnTo>
                    <a:pt x="14" y="73"/>
                  </a:lnTo>
                  <a:lnTo>
                    <a:pt x="11" y="70"/>
                  </a:lnTo>
                  <a:lnTo>
                    <a:pt x="7" y="65"/>
                  </a:lnTo>
                  <a:lnTo>
                    <a:pt x="4" y="62"/>
                  </a:lnTo>
                  <a:lnTo>
                    <a:pt x="2" y="57"/>
                  </a:lnTo>
                  <a:lnTo>
                    <a:pt x="1" y="53"/>
                  </a:lnTo>
                  <a:lnTo>
                    <a:pt x="0" y="48"/>
                  </a:lnTo>
                  <a:lnTo>
                    <a:pt x="0" y="44"/>
                  </a:lnTo>
                  <a:lnTo>
                    <a:pt x="0" y="40"/>
                  </a:lnTo>
                  <a:lnTo>
                    <a:pt x="1" y="35"/>
                  </a:lnTo>
                  <a:lnTo>
                    <a:pt x="2" y="31"/>
                  </a:lnTo>
                  <a:lnTo>
                    <a:pt x="4" y="26"/>
                  </a:lnTo>
                  <a:lnTo>
                    <a:pt x="7" y="23"/>
                  </a:lnTo>
                  <a:lnTo>
                    <a:pt x="11" y="18"/>
                  </a:lnTo>
                  <a:lnTo>
                    <a:pt x="14" y="16"/>
                  </a:lnTo>
                  <a:lnTo>
                    <a:pt x="19" y="13"/>
                  </a:lnTo>
                  <a:lnTo>
                    <a:pt x="22" y="10"/>
                  </a:lnTo>
                  <a:lnTo>
                    <a:pt x="26" y="7"/>
                  </a:lnTo>
                  <a:lnTo>
                    <a:pt x="32" y="5"/>
                  </a:lnTo>
                  <a:lnTo>
                    <a:pt x="37" y="3"/>
                  </a:lnTo>
                  <a:lnTo>
                    <a:pt x="43" y="2"/>
                  </a:lnTo>
                  <a:lnTo>
                    <a:pt x="49" y="1"/>
                  </a:lnTo>
                  <a:lnTo>
                    <a:pt x="55" y="0"/>
                  </a:lnTo>
                  <a:lnTo>
                    <a:pt x="61"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8" name="Freeform 182">
              <a:extLst>
                <a:ext uri="{FF2B5EF4-FFF2-40B4-BE49-F238E27FC236}">
                  <a16:creationId xmlns:a16="http://schemas.microsoft.com/office/drawing/2014/main" id="{79DBEC14-9824-4195-81DC-19382D21FC66}"/>
                </a:ext>
              </a:extLst>
            </p:cNvPr>
            <p:cNvSpPr>
              <a:spLocks/>
            </p:cNvSpPr>
            <p:nvPr/>
          </p:nvSpPr>
          <p:spPr bwMode="auto">
            <a:xfrm>
              <a:off x="4236" y="3787"/>
              <a:ext cx="58" cy="42"/>
            </a:xfrm>
            <a:custGeom>
              <a:avLst/>
              <a:gdLst>
                <a:gd name="T0" fmla="*/ 64 w 116"/>
                <a:gd name="T1" fmla="*/ 1 h 84"/>
                <a:gd name="T2" fmla="*/ 76 w 116"/>
                <a:gd name="T3" fmla="*/ 2 h 84"/>
                <a:gd name="T4" fmla="*/ 86 w 116"/>
                <a:gd name="T5" fmla="*/ 5 h 84"/>
                <a:gd name="T6" fmla="*/ 94 w 116"/>
                <a:gd name="T7" fmla="*/ 10 h 84"/>
                <a:gd name="T8" fmla="*/ 102 w 116"/>
                <a:gd name="T9" fmla="*/ 15 h 84"/>
                <a:gd name="T10" fmla="*/ 109 w 116"/>
                <a:gd name="T11" fmla="*/ 22 h 84"/>
                <a:gd name="T12" fmla="*/ 113 w 116"/>
                <a:gd name="T13" fmla="*/ 30 h 84"/>
                <a:gd name="T14" fmla="*/ 116 w 116"/>
                <a:gd name="T15" fmla="*/ 38 h 84"/>
                <a:gd name="T16" fmla="*/ 116 w 116"/>
                <a:gd name="T17" fmla="*/ 46 h 84"/>
                <a:gd name="T18" fmla="*/ 113 w 116"/>
                <a:gd name="T19" fmla="*/ 54 h 84"/>
                <a:gd name="T20" fmla="*/ 109 w 116"/>
                <a:gd name="T21" fmla="*/ 62 h 84"/>
                <a:gd name="T22" fmla="*/ 102 w 116"/>
                <a:gd name="T23" fmla="*/ 69 h 84"/>
                <a:gd name="T24" fmla="*/ 94 w 116"/>
                <a:gd name="T25" fmla="*/ 74 h 84"/>
                <a:gd name="T26" fmla="*/ 86 w 116"/>
                <a:gd name="T27" fmla="*/ 79 h 84"/>
                <a:gd name="T28" fmla="*/ 76 w 116"/>
                <a:gd name="T29" fmla="*/ 82 h 84"/>
                <a:gd name="T30" fmla="*/ 64 w 116"/>
                <a:gd name="T31" fmla="*/ 83 h 84"/>
                <a:gd name="T32" fmla="*/ 52 w 116"/>
                <a:gd name="T33" fmla="*/ 83 h 84"/>
                <a:gd name="T34" fmla="*/ 41 w 116"/>
                <a:gd name="T35" fmla="*/ 82 h 84"/>
                <a:gd name="T36" fmla="*/ 31 w 116"/>
                <a:gd name="T37" fmla="*/ 79 h 84"/>
                <a:gd name="T38" fmla="*/ 21 w 116"/>
                <a:gd name="T39" fmla="*/ 74 h 84"/>
                <a:gd name="T40" fmla="*/ 14 w 116"/>
                <a:gd name="T41" fmla="*/ 69 h 84"/>
                <a:gd name="T42" fmla="*/ 8 w 116"/>
                <a:gd name="T43" fmla="*/ 62 h 84"/>
                <a:gd name="T44" fmla="*/ 3 w 116"/>
                <a:gd name="T45" fmla="*/ 54 h 84"/>
                <a:gd name="T46" fmla="*/ 0 w 116"/>
                <a:gd name="T47" fmla="*/ 46 h 84"/>
                <a:gd name="T48" fmla="*/ 0 w 116"/>
                <a:gd name="T49" fmla="*/ 38 h 84"/>
                <a:gd name="T50" fmla="*/ 3 w 116"/>
                <a:gd name="T51" fmla="*/ 30 h 84"/>
                <a:gd name="T52" fmla="*/ 8 w 116"/>
                <a:gd name="T53" fmla="*/ 22 h 84"/>
                <a:gd name="T54" fmla="*/ 14 w 116"/>
                <a:gd name="T55" fmla="*/ 15 h 84"/>
                <a:gd name="T56" fmla="*/ 21 w 116"/>
                <a:gd name="T57" fmla="*/ 10 h 84"/>
                <a:gd name="T58" fmla="*/ 31 w 116"/>
                <a:gd name="T59" fmla="*/ 5 h 84"/>
                <a:gd name="T60" fmla="*/ 41 w 116"/>
                <a:gd name="T61" fmla="*/ 2 h 84"/>
                <a:gd name="T62" fmla="*/ 52 w 116"/>
                <a:gd name="T6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84">
                  <a:moveTo>
                    <a:pt x="58" y="0"/>
                  </a:moveTo>
                  <a:lnTo>
                    <a:pt x="64" y="1"/>
                  </a:lnTo>
                  <a:lnTo>
                    <a:pt x="69" y="1"/>
                  </a:lnTo>
                  <a:lnTo>
                    <a:pt x="76" y="2"/>
                  </a:lnTo>
                  <a:lnTo>
                    <a:pt x="80" y="3"/>
                  </a:lnTo>
                  <a:lnTo>
                    <a:pt x="86" y="5"/>
                  </a:lnTo>
                  <a:lnTo>
                    <a:pt x="90" y="8"/>
                  </a:lnTo>
                  <a:lnTo>
                    <a:pt x="94" y="10"/>
                  </a:lnTo>
                  <a:lnTo>
                    <a:pt x="99" y="12"/>
                  </a:lnTo>
                  <a:lnTo>
                    <a:pt x="102" y="15"/>
                  </a:lnTo>
                  <a:lnTo>
                    <a:pt x="106" y="19"/>
                  </a:lnTo>
                  <a:lnTo>
                    <a:pt x="109" y="22"/>
                  </a:lnTo>
                  <a:lnTo>
                    <a:pt x="111" y="25"/>
                  </a:lnTo>
                  <a:lnTo>
                    <a:pt x="113" y="30"/>
                  </a:lnTo>
                  <a:lnTo>
                    <a:pt x="114" y="34"/>
                  </a:lnTo>
                  <a:lnTo>
                    <a:pt x="116" y="38"/>
                  </a:lnTo>
                  <a:lnTo>
                    <a:pt x="116" y="42"/>
                  </a:lnTo>
                  <a:lnTo>
                    <a:pt x="116" y="46"/>
                  </a:lnTo>
                  <a:lnTo>
                    <a:pt x="114" y="50"/>
                  </a:lnTo>
                  <a:lnTo>
                    <a:pt x="113" y="54"/>
                  </a:lnTo>
                  <a:lnTo>
                    <a:pt x="111" y="59"/>
                  </a:lnTo>
                  <a:lnTo>
                    <a:pt x="109" y="62"/>
                  </a:lnTo>
                  <a:lnTo>
                    <a:pt x="106" y="65"/>
                  </a:lnTo>
                  <a:lnTo>
                    <a:pt x="102" y="69"/>
                  </a:lnTo>
                  <a:lnTo>
                    <a:pt x="99" y="72"/>
                  </a:lnTo>
                  <a:lnTo>
                    <a:pt x="94" y="74"/>
                  </a:lnTo>
                  <a:lnTo>
                    <a:pt x="90" y="78"/>
                  </a:lnTo>
                  <a:lnTo>
                    <a:pt x="86" y="79"/>
                  </a:lnTo>
                  <a:lnTo>
                    <a:pt x="80" y="81"/>
                  </a:lnTo>
                  <a:lnTo>
                    <a:pt x="76" y="82"/>
                  </a:lnTo>
                  <a:lnTo>
                    <a:pt x="69" y="83"/>
                  </a:lnTo>
                  <a:lnTo>
                    <a:pt x="64" y="83"/>
                  </a:lnTo>
                  <a:lnTo>
                    <a:pt x="58" y="84"/>
                  </a:lnTo>
                  <a:lnTo>
                    <a:pt x="52" y="83"/>
                  </a:lnTo>
                  <a:lnTo>
                    <a:pt x="47" y="83"/>
                  </a:lnTo>
                  <a:lnTo>
                    <a:pt x="41" y="82"/>
                  </a:lnTo>
                  <a:lnTo>
                    <a:pt x="36" y="81"/>
                  </a:lnTo>
                  <a:lnTo>
                    <a:pt x="31" y="79"/>
                  </a:lnTo>
                  <a:lnTo>
                    <a:pt x="27" y="78"/>
                  </a:lnTo>
                  <a:lnTo>
                    <a:pt x="21" y="74"/>
                  </a:lnTo>
                  <a:lnTo>
                    <a:pt x="18" y="72"/>
                  </a:lnTo>
                  <a:lnTo>
                    <a:pt x="14" y="69"/>
                  </a:lnTo>
                  <a:lnTo>
                    <a:pt x="10" y="65"/>
                  </a:lnTo>
                  <a:lnTo>
                    <a:pt x="8" y="62"/>
                  </a:lnTo>
                  <a:lnTo>
                    <a:pt x="6" y="59"/>
                  </a:lnTo>
                  <a:lnTo>
                    <a:pt x="3" y="54"/>
                  </a:lnTo>
                  <a:lnTo>
                    <a:pt x="1" y="50"/>
                  </a:lnTo>
                  <a:lnTo>
                    <a:pt x="0" y="46"/>
                  </a:lnTo>
                  <a:lnTo>
                    <a:pt x="0" y="42"/>
                  </a:lnTo>
                  <a:lnTo>
                    <a:pt x="0" y="38"/>
                  </a:lnTo>
                  <a:lnTo>
                    <a:pt x="1" y="34"/>
                  </a:lnTo>
                  <a:lnTo>
                    <a:pt x="3" y="30"/>
                  </a:lnTo>
                  <a:lnTo>
                    <a:pt x="6" y="25"/>
                  </a:lnTo>
                  <a:lnTo>
                    <a:pt x="8" y="22"/>
                  </a:lnTo>
                  <a:lnTo>
                    <a:pt x="10" y="19"/>
                  </a:lnTo>
                  <a:lnTo>
                    <a:pt x="14" y="15"/>
                  </a:lnTo>
                  <a:lnTo>
                    <a:pt x="18" y="12"/>
                  </a:lnTo>
                  <a:lnTo>
                    <a:pt x="21" y="10"/>
                  </a:lnTo>
                  <a:lnTo>
                    <a:pt x="27" y="8"/>
                  </a:lnTo>
                  <a:lnTo>
                    <a:pt x="31" y="5"/>
                  </a:lnTo>
                  <a:lnTo>
                    <a:pt x="36" y="3"/>
                  </a:lnTo>
                  <a:lnTo>
                    <a:pt x="41" y="2"/>
                  </a:lnTo>
                  <a:lnTo>
                    <a:pt x="47" y="1"/>
                  </a:lnTo>
                  <a:lnTo>
                    <a:pt x="52" y="1"/>
                  </a:lnTo>
                  <a:lnTo>
                    <a:pt x="58"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19" name="Freeform 183">
              <a:extLst>
                <a:ext uri="{FF2B5EF4-FFF2-40B4-BE49-F238E27FC236}">
                  <a16:creationId xmlns:a16="http://schemas.microsoft.com/office/drawing/2014/main" id="{1E2310C5-065A-4AD0-B60C-440DE7B557B7}"/>
                </a:ext>
              </a:extLst>
            </p:cNvPr>
            <p:cNvSpPr>
              <a:spLocks/>
            </p:cNvSpPr>
            <p:nvPr/>
          </p:nvSpPr>
          <p:spPr bwMode="auto">
            <a:xfrm>
              <a:off x="4238" y="3789"/>
              <a:ext cx="54" cy="38"/>
            </a:xfrm>
            <a:custGeom>
              <a:avLst/>
              <a:gdLst>
                <a:gd name="T0" fmla="*/ 59 w 108"/>
                <a:gd name="T1" fmla="*/ 0 h 78"/>
                <a:gd name="T2" fmla="*/ 70 w 108"/>
                <a:gd name="T3" fmla="*/ 1 h 78"/>
                <a:gd name="T4" fmla="*/ 80 w 108"/>
                <a:gd name="T5" fmla="*/ 5 h 78"/>
                <a:gd name="T6" fmla="*/ 88 w 108"/>
                <a:gd name="T7" fmla="*/ 9 h 78"/>
                <a:gd name="T8" fmla="*/ 96 w 108"/>
                <a:gd name="T9" fmla="*/ 13 h 78"/>
                <a:gd name="T10" fmla="*/ 102 w 108"/>
                <a:gd name="T11" fmla="*/ 20 h 78"/>
                <a:gd name="T12" fmla="*/ 106 w 108"/>
                <a:gd name="T13" fmla="*/ 27 h 78"/>
                <a:gd name="T14" fmla="*/ 108 w 108"/>
                <a:gd name="T15" fmla="*/ 35 h 78"/>
                <a:gd name="T16" fmla="*/ 108 w 108"/>
                <a:gd name="T17" fmla="*/ 43 h 78"/>
                <a:gd name="T18" fmla="*/ 106 w 108"/>
                <a:gd name="T19" fmla="*/ 51 h 78"/>
                <a:gd name="T20" fmla="*/ 102 w 108"/>
                <a:gd name="T21" fmla="*/ 58 h 78"/>
                <a:gd name="T22" fmla="*/ 96 w 108"/>
                <a:gd name="T23" fmla="*/ 65 h 78"/>
                <a:gd name="T24" fmla="*/ 88 w 108"/>
                <a:gd name="T25" fmla="*/ 69 h 78"/>
                <a:gd name="T26" fmla="*/ 80 w 108"/>
                <a:gd name="T27" fmla="*/ 73 h 78"/>
                <a:gd name="T28" fmla="*/ 70 w 108"/>
                <a:gd name="T29" fmla="*/ 77 h 78"/>
                <a:gd name="T30" fmla="*/ 59 w 108"/>
                <a:gd name="T31" fmla="*/ 78 h 78"/>
                <a:gd name="T32" fmla="*/ 48 w 108"/>
                <a:gd name="T33" fmla="*/ 78 h 78"/>
                <a:gd name="T34" fmla="*/ 38 w 108"/>
                <a:gd name="T35" fmla="*/ 77 h 78"/>
                <a:gd name="T36" fmla="*/ 28 w 108"/>
                <a:gd name="T37" fmla="*/ 73 h 78"/>
                <a:gd name="T38" fmla="*/ 19 w 108"/>
                <a:gd name="T39" fmla="*/ 69 h 78"/>
                <a:gd name="T40" fmla="*/ 13 w 108"/>
                <a:gd name="T41" fmla="*/ 65 h 78"/>
                <a:gd name="T42" fmla="*/ 6 w 108"/>
                <a:gd name="T43" fmla="*/ 58 h 78"/>
                <a:gd name="T44" fmla="*/ 3 w 108"/>
                <a:gd name="T45" fmla="*/ 51 h 78"/>
                <a:gd name="T46" fmla="*/ 0 w 108"/>
                <a:gd name="T47" fmla="*/ 43 h 78"/>
                <a:gd name="T48" fmla="*/ 0 w 108"/>
                <a:gd name="T49" fmla="*/ 35 h 78"/>
                <a:gd name="T50" fmla="*/ 3 w 108"/>
                <a:gd name="T51" fmla="*/ 27 h 78"/>
                <a:gd name="T52" fmla="*/ 6 w 108"/>
                <a:gd name="T53" fmla="*/ 20 h 78"/>
                <a:gd name="T54" fmla="*/ 13 w 108"/>
                <a:gd name="T55" fmla="*/ 13 h 78"/>
                <a:gd name="T56" fmla="*/ 19 w 108"/>
                <a:gd name="T57" fmla="*/ 9 h 78"/>
                <a:gd name="T58" fmla="*/ 28 w 108"/>
                <a:gd name="T59" fmla="*/ 5 h 78"/>
                <a:gd name="T60" fmla="*/ 38 w 108"/>
                <a:gd name="T61" fmla="*/ 1 h 78"/>
                <a:gd name="T62" fmla="*/ 48 w 108"/>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78">
                  <a:moveTo>
                    <a:pt x="54" y="0"/>
                  </a:moveTo>
                  <a:lnTo>
                    <a:pt x="59" y="0"/>
                  </a:lnTo>
                  <a:lnTo>
                    <a:pt x="65" y="0"/>
                  </a:lnTo>
                  <a:lnTo>
                    <a:pt x="70" y="1"/>
                  </a:lnTo>
                  <a:lnTo>
                    <a:pt x="75" y="2"/>
                  </a:lnTo>
                  <a:lnTo>
                    <a:pt x="80" y="5"/>
                  </a:lnTo>
                  <a:lnTo>
                    <a:pt x="84" y="7"/>
                  </a:lnTo>
                  <a:lnTo>
                    <a:pt x="88" y="9"/>
                  </a:lnTo>
                  <a:lnTo>
                    <a:pt x="93" y="11"/>
                  </a:lnTo>
                  <a:lnTo>
                    <a:pt x="96" y="13"/>
                  </a:lnTo>
                  <a:lnTo>
                    <a:pt x="98" y="18"/>
                  </a:lnTo>
                  <a:lnTo>
                    <a:pt x="102" y="20"/>
                  </a:lnTo>
                  <a:lnTo>
                    <a:pt x="104" y="23"/>
                  </a:lnTo>
                  <a:lnTo>
                    <a:pt x="106" y="27"/>
                  </a:lnTo>
                  <a:lnTo>
                    <a:pt x="107" y="31"/>
                  </a:lnTo>
                  <a:lnTo>
                    <a:pt x="108" y="35"/>
                  </a:lnTo>
                  <a:lnTo>
                    <a:pt x="108" y="39"/>
                  </a:lnTo>
                  <a:lnTo>
                    <a:pt x="108" y="43"/>
                  </a:lnTo>
                  <a:lnTo>
                    <a:pt x="107" y="47"/>
                  </a:lnTo>
                  <a:lnTo>
                    <a:pt x="106" y="51"/>
                  </a:lnTo>
                  <a:lnTo>
                    <a:pt x="104" y="55"/>
                  </a:lnTo>
                  <a:lnTo>
                    <a:pt x="102" y="58"/>
                  </a:lnTo>
                  <a:lnTo>
                    <a:pt x="98" y="61"/>
                  </a:lnTo>
                  <a:lnTo>
                    <a:pt x="96" y="65"/>
                  </a:lnTo>
                  <a:lnTo>
                    <a:pt x="93" y="67"/>
                  </a:lnTo>
                  <a:lnTo>
                    <a:pt x="88" y="69"/>
                  </a:lnTo>
                  <a:lnTo>
                    <a:pt x="84" y="71"/>
                  </a:lnTo>
                  <a:lnTo>
                    <a:pt x="80" y="73"/>
                  </a:lnTo>
                  <a:lnTo>
                    <a:pt x="75" y="76"/>
                  </a:lnTo>
                  <a:lnTo>
                    <a:pt x="70" y="77"/>
                  </a:lnTo>
                  <a:lnTo>
                    <a:pt x="65" y="78"/>
                  </a:lnTo>
                  <a:lnTo>
                    <a:pt x="59" y="78"/>
                  </a:lnTo>
                  <a:lnTo>
                    <a:pt x="54" y="78"/>
                  </a:lnTo>
                  <a:lnTo>
                    <a:pt x="48" y="78"/>
                  </a:lnTo>
                  <a:lnTo>
                    <a:pt x="43" y="78"/>
                  </a:lnTo>
                  <a:lnTo>
                    <a:pt x="38" y="77"/>
                  </a:lnTo>
                  <a:lnTo>
                    <a:pt x="34" y="76"/>
                  </a:lnTo>
                  <a:lnTo>
                    <a:pt x="28" y="73"/>
                  </a:lnTo>
                  <a:lnTo>
                    <a:pt x="24" y="71"/>
                  </a:lnTo>
                  <a:lnTo>
                    <a:pt x="19" y="69"/>
                  </a:lnTo>
                  <a:lnTo>
                    <a:pt x="16" y="67"/>
                  </a:lnTo>
                  <a:lnTo>
                    <a:pt x="13" y="65"/>
                  </a:lnTo>
                  <a:lnTo>
                    <a:pt x="9" y="61"/>
                  </a:lnTo>
                  <a:lnTo>
                    <a:pt x="6" y="58"/>
                  </a:lnTo>
                  <a:lnTo>
                    <a:pt x="4" y="55"/>
                  </a:lnTo>
                  <a:lnTo>
                    <a:pt x="3" y="51"/>
                  </a:lnTo>
                  <a:lnTo>
                    <a:pt x="2" y="47"/>
                  </a:lnTo>
                  <a:lnTo>
                    <a:pt x="0" y="43"/>
                  </a:lnTo>
                  <a:lnTo>
                    <a:pt x="0" y="39"/>
                  </a:lnTo>
                  <a:lnTo>
                    <a:pt x="0" y="35"/>
                  </a:lnTo>
                  <a:lnTo>
                    <a:pt x="2" y="31"/>
                  </a:lnTo>
                  <a:lnTo>
                    <a:pt x="3" y="27"/>
                  </a:lnTo>
                  <a:lnTo>
                    <a:pt x="4" y="23"/>
                  </a:lnTo>
                  <a:lnTo>
                    <a:pt x="6" y="20"/>
                  </a:lnTo>
                  <a:lnTo>
                    <a:pt x="9" y="18"/>
                  </a:lnTo>
                  <a:lnTo>
                    <a:pt x="13" y="13"/>
                  </a:lnTo>
                  <a:lnTo>
                    <a:pt x="16" y="11"/>
                  </a:lnTo>
                  <a:lnTo>
                    <a:pt x="19" y="9"/>
                  </a:lnTo>
                  <a:lnTo>
                    <a:pt x="24" y="7"/>
                  </a:lnTo>
                  <a:lnTo>
                    <a:pt x="28" y="5"/>
                  </a:lnTo>
                  <a:lnTo>
                    <a:pt x="34" y="2"/>
                  </a:lnTo>
                  <a:lnTo>
                    <a:pt x="38" y="1"/>
                  </a:lnTo>
                  <a:lnTo>
                    <a:pt x="43" y="0"/>
                  </a:lnTo>
                  <a:lnTo>
                    <a:pt x="48" y="0"/>
                  </a:lnTo>
                  <a:lnTo>
                    <a:pt x="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0" name="Freeform 184">
              <a:extLst>
                <a:ext uri="{FF2B5EF4-FFF2-40B4-BE49-F238E27FC236}">
                  <a16:creationId xmlns:a16="http://schemas.microsoft.com/office/drawing/2014/main" id="{3466C3D7-2D89-4567-8E3C-C86863AE5692}"/>
                </a:ext>
              </a:extLst>
            </p:cNvPr>
            <p:cNvSpPr>
              <a:spLocks/>
            </p:cNvSpPr>
            <p:nvPr/>
          </p:nvSpPr>
          <p:spPr bwMode="auto">
            <a:xfrm>
              <a:off x="4240" y="3790"/>
              <a:ext cx="50" cy="36"/>
            </a:xfrm>
            <a:custGeom>
              <a:avLst/>
              <a:gdLst>
                <a:gd name="T0" fmla="*/ 55 w 101"/>
                <a:gd name="T1" fmla="*/ 0 h 74"/>
                <a:gd name="T2" fmla="*/ 65 w 101"/>
                <a:gd name="T3" fmla="*/ 1 h 74"/>
                <a:gd name="T4" fmla="*/ 74 w 101"/>
                <a:gd name="T5" fmla="*/ 5 h 74"/>
                <a:gd name="T6" fmla="*/ 82 w 101"/>
                <a:gd name="T7" fmla="*/ 9 h 74"/>
                <a:gd name="T8" fmla="*/ 89 w 101"/>
                <a:gd name="T9" fmla="*/ 14 h 74"/>
                <a:gd name="T10" fmla="*/ 94 w 101"/>
                <a:gd name="T11" fmla="*/ 19 h 74"/>
                <a:gd name="T12" fmla="*/ 99 w 101"/>
                <a:gd name="T13" fmla="*/ 26 h 74"/>
                <a:gd name="T14" fmla="*/ 100 w 101"/>
                <a:gd name="T15" fmla="*/ 34 h 74"/>
                <a:gd name="T16" fmla="*/ 100 w 101"/>
                <a:gd name="T17" fmla="*/ 40 h 74"/>
                <a:gd name="T18" fmla="*/ 99 w 101"/>
                <a:gd name="T19" fmla="*/ 48 h 74"/>
                <a:gd name="T20" fmla="*/ 94 w 101"/>
                <a:gd name="T21" fmla="*/ 55 h 74"/>
                <a:gd name="T22" fmla="*/ 89 w 101"/>
                <a:gd name="T23" fmla="*/ 60 h 74"/>
                <a:gd name="T24" fmla="*/ 82 w 101"/>
                <a:gd name="T25" fmla="*/ 65 h 74"/>
                <a:gd name="T26" fmla="*/ 74 w 101"/>
                <a:gd name="T27" fmla="*/ 69 h 74"/>
                <a:gd name="T28" fmla="*/ 65 w 101"/>
                <a:gd name="T29" fmla="*/ 73 h 74"/>
                <a:gd name="T30" fmla="*/ 55 w 101"/>
                <a:gd name="T31" fmla="*/ 74 h 74"/>
                <a:gd name="T32" fmla="*/ 45 w 101"/>
                <a:gd name="T33" fmla="*/ 74 h 74"/>
                <a:gd name="T34" fmla="*/ 35 w 101"/>
                <a:gd name="T35" fmla="*/ 73 h 74"/>
                <a:gd name="T36" fmla="*/ 26 w 101"/>
                <a:gd name="T37" fmla="*/ 69 h 74"/>
                <a:gd name="T38" fmla="*/ 19 w 101"/>
                <a:gd name="T39" fmla="*/ 65 h 74"/>
                <a:gd name="T40" fmla="*/ 11 w 101"/>
                <a:gd name="T41" fmla="*/ 60 h 74"/>
                <a:gd name="T42" fmla="*/ 6 w 101"/>
                <a:gd name="T43" fmla="*/ 55 h 74"/>
                <a:gd name="T44" fmla="*/ 2 w 101"/>
                <a:gd name="T45" fmla="*/ 48 h 74"/>
                <a:gd name="T46" fmla="*/ 0 w 101"/>
                <a:gd name="T47" fmla="*/ 40 h 74"/>
                <a:gd name="T48" fmla="*/ 0 w 101"/>
                <a:gd name="T49" fmla="*/ 34 h 74"/>
                <a:gd name="T50" fmla="*/ 2 w 101"/>
                <a:gd name="T51" fmla="*/ 26 h 74"/>
                <a:gd name="T52" fmla="*/ 6 w 101"/>
                <a:gd name="T53" fmla="*/ 19 h 74"/>
                <a:gd name="T54" fmla="*/ 11 w 101"/>
                <a:gd name="T55" fmla="*/ 14 h 74"/>
                <a:gd name="T56" fmla="*/ 19 w 101"/>
                <a:gd name="T57" fmla="*/ 9 h 74"/>
                <a:gd name="T58" fmla="*/ 26 w 101"/>
                <a:gd name="T59" fmla="*/ 5 h 74"/>
                <a:gd name="T60" fmla="*/ 35 w 101"/>
                <a:gd name="T61" fmla="*/ 1 h 74"/>
                <a:gd name="T62" fmla="*/ 45 w 101"/>
                <a:gd name="T6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4">
                  <a:moveTo>
                    <a:pt x="50" y="0"/>
                  </a:moveTo>
                  <a:lnTo>
                    <a:pt x="55" y="0"/>
                  </a:lnTo>
                  <a:lnTo>
                    <a:pt x="60" y="1"/>
                  </a:lnTo>
                  <a:lnTo>
                    <a:pt x="65" y="1"/>
                  </a:lnTo>
                  <a:lnTo>
                    <a:pt x="70" y="4"/>
                  </a:lnTo>
                  <a:lnTo>
                    <a:pt x="74" y="5"/>
                  </a:lnTo>
                  <a:lnTo>
                    <a:pt x="79" y="7"/>
                  </a:lnTo>
                  <a:lnTo>
                    <a:pt x="82" y="9"/>
                  </a:lnTo>
                  <a:lnTo>
                    <a:pt x="86" y="11"/>
                  </a:lnTo>
                  <a:lnTo>
                    <a:pt x="89" y="14"/>
                  </a:lnTo>
                  <a:lnTo>
                    <a:pt x="92" y="17"/>
                  </a:lnTo>
                  <a:lnTo>
                    <a:pt x="94" y="19"/>
                  </a:lnTo>
                  <a:lnTo>
                    <a:pt x="96" y="23"/>
                  </a:lnTo>
                  <a:lnTo>
                    <a:pt x="99" y="26"/>
                  </a:lnTo>
                  <a:lnTo>
                    <a:pt x="100" y="29"/>
                  </a:lnTo>
                  <a:lnTo>
                    <a:pt x="100" y="34"/>
                  </a:lnTo>
                  <a:lnTo>
                    <a:pt x="101" y="37"/>
                  </a:lnTo>
                  <a:lnTo>
                    <a:pt x="100" y="40"/>
                  </a:lnTo>
                  <a:lnTo>
                    <a:pt x="100" y="45"/>
                  </a:lnTo>
                  <a:lnTo>
                    <a:pt x="99" y="48"/>
                  </a:lnTo>
                  <a:lnTo>
                    <a:pt x="96" y="51"/>
                  </a:lnTo>
                  <a:lnTo>
                    <a:pt x="94" y="55"/>
                  </a:lnTo>
                  <a:lnTo>
                    <a:pt x="92" y="57"/>
                  </a:lnTo>
                  <a:lnTo>
                    <a:pt x="89" y="60"/>
                  </a:lnTo>
                  <a:lnTo>
                    <a:pt x="86" y="63"/>
                  </a:lnTo>
                  <a:lnTo>
                    <a:pt x="82" y="65"/>
                  </a:lnTo>
                  <a:lnTo>
                    <a:pt x="79" y="67"/>
                  </a:lnTo>
                  <a:lnTo>
                    <a:pt x="74" y="69"/>
                  </a:lnTo>
                  <a:lnTo>
                    <a:pt x="70" y="70"/>
                  </a:lnTo>
                  <a:lnTo>
                    <a:pt x="65" y="73"/>
                  </a:lnTo>
                  <a:lnTo>
                    <a:pt x="60" y="73"/>
                  </a:lnTo>
                  <a:lnTo>
                    <a:pt x="55" y="74"/>
                  </a:lnTo>
                  <a:lnTo>
                    <a:pt x="50" y="74"/>
                  </a:lnTo>
                  <a:lnTo>
                    <a:pt x="45" y="74"/>
                  </a:lnTo>
                  <a:lnTo>
                    <a:pt x="40" y="73"/>
                  </a:lnTo>
                  <a:lnTo>
                    <a:pt x="35" y="73"/>
                  </a:lnTo>
                  <a:lnTo>
                    <a:pt x="31" y="70"/>
                  </a:lnTo>
                  <a:lnTo>
                    <a:pt x="26" y="69"/>
                  </a:lnTo>
                  <a:lnTo>
                    <a:pt x="22" y="67"/>
                  </a:lnTo>
                  <a:lnTo>
                    <a:pt x="19" y="65"/>
                  </a:lnTo>
                  <a:lnTo>
                    <a:pt x="14" y="63"/>
                  </a:lnTo>
                  <a:lnTo>
                    <a:pt x="11" y="60"/>
                  </a:lnTo>
                  <a:lnTo>
                    <a:pt x="9" y="57"/>
                  </a:lnTo>
                  <a:lnTo>
                    <a:pt x="6" y="55"/>
                  </a:lnTo>
                  <a:lnTo>
                    <a:pt x="3" y="51"/>
                  </a:lnTo>
                  <a:lnTo>
                    <a:pt x="2" y="48"/>
                  </a:lnTo>
                  <a:lnTo>
                    <a:pt x="1" y="45"/>
                  </a:lnTo>
                  <a:lnTo>
                    <a:pt x="0" y="40"/>
                  </a:lnTo>
                  <a:lnTo>
                    <a:pt x="0" y="37"/>
                  </a:lnTo>
                  <a:lnTo>
                    <a:pt x="0" y="34"/>
                  </a:lnTo>
                  <a:lnTo>
                    <a:pt x="1" y="29"/>
                  </a:lnTo>
                  <a:lnTo>
                    <a:pt x="2" y="26"/>
                  </a:lnTo>
                  <a:lnTo>
                    <a:pt x="3" y="23"/>
                  </a:lnTo>
                  <a:lnTo>
                    <a:pt x="6" y="19"/>
                  </a:lnTo>
                  <a:lnTo>
                    <a:pt x="9" y="17"/>
                  </a:lnTo>
                  <a:lnTo>
                    <a:pt x="11" y="14"/>
                  </a:lnTo>
                  <a:lnTo>
                    <a:pt x="14" y="11"/>
                  </a:lnTo>
                  <a:lnTo>
                    <a:pt x="19" y="9"/>
                  </a:lnTo>
                  <a:lnTo>
                    <a:pt x="22" y="7"/>
                  </a:lnTo>
                  <a:lnTo>
                    <a:pt x="26" y="5"/>
                  </a:lnTo>
                  <a:lnTo>
                    <a:pt x="31" y="4"/>
                  </a:lnTo>
                  <a:lnTo>
                    <a:pt x="35" y="1"/>
                  </a:lnTo>
                  <a:lnTo>
                    <a:pt x="40" y="1"/>
                  </a:lnTo>
                  <a:lnTo>
                    <a:pt x="45" y="0"/>
                  </a:lnTo>
                  <a:lnTo>
                    <a:pt x="50"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1" name="Freeform 185">
              <a:extLst>
                <a:ext uri="{FF2B5EF4-FFF2-40B4-BE49-F238E27FC236}">
                  <a16:creationId xmlns:a16="http://schemas.microsoft.com/office/drawing/2014/main" id="{022C0049-BC99-45AA-9CC7-13AB62E7BBEF}"/>
                </a:ext>
              </a:extLst>
            </p:cNvPr>
            <p:cNvSpPr>
              <a:spLocks/>
            </p:cNvSpPr>
            <p:nvPr/>
          </p:nvSpPr>
          <p:spPr bwMode="auto">
            <a:xfrm>
              <a:off x="4242" y="3791"/>
              <a:ext cx="47" cy="34"/>
            </a:xfrm>
            <a:custGeom>
              <a:avLst/>
              <a:gdLst>
                <a:gd name="T0" fmla="*/ 52 w 95"/>
                <a:gd name="T1" fmla="*/ 0 h 66"/>
                <a:gd name="T2" fmla="*/ 61 w 95"/>
                <a:gd name="T3" fmla="*/ 1 h 66"/>
                <a:gd name="T4" fmla="*/ 69 w 95"/>
                <a:gd name="T5" fmla="*/ 3 h 66"/>
                <a:gd name="T6" fmla="*/ 77 w 95"/>
                <a:gd name="T7" fmla="*/ 6 h 66"/>
                <a:gd name="T8" fmla="*/ 83 w 95"/>
                <a:gd name="T9" fmla="*/ 12 h 66"/>
                <a:gd name="T10" fmla="*/ 88 w 95"/>
                <a:gd name="T11" fmla="*/ 16 h 66"/>
                <a:gd name="T12" fmla="*/ 91 w 95"/>
                <a:gd name="T13" fmla="*/ 23 h 66"/>
                <a:gd name="T14" fmla="*/ 93 w 95"/>
                <a:gd name="T15" fmla="*/ 30 h 66"/>
                <a:gd name="T16" fmla="*/ 93 w 95"/>
                <a:gd name="T17" fmla="*/ 36 h 66"/>
                <a:gd name="T18" fmla="*/ 91 w 95"/>
                <a:gd name="T19" fmla="*/ 43 h 66"/>
                <a:gd name="T20" fmla="*/ 88 w 95"/>
                <a:gd name="T21" fmla="*/ 50 h 66"/>
                <a:gd name="T22" fmla="*/ 83 w 95"/>
                <a:gd name="T23" fmla="*/ 54 h 66"/>
                <a:gd name="T24" fmla="*/ 77 w 95"/>
                <a:gd name="T25" fmla="*/ 60 h 66"/>
                <a:gd name="T26" fmla="*/ 69 w 95"/>
                <a:gd name="T27" fmla="*/ 63 h 66"/>
                <a:gd name="T28" fmla="*/ 61 w 95"/>
                <a:gd name="T29" fmla="*/ 65 h 66"/>
                <a:gd name="T30" fmla="*/ 52 w 95"/>
                <a:gd name="T31" fmla="*/ 66 h 66"/>
                <a:gd name="T32" fmla="*/ 42 w 95"/>
                <a:gd name="T33" fmla="*/ 66 h 66"/>
                <a:gd name="T34" fmla="*/ 33 w 95"/>
                <a:gd name="T35" fmla="*/ 65 h 66"/>
                <a:gd name="T36" fmla="*/ 25 w 95"/>
                <a:gd name="T37" fmla="*/ 63 h 66"/>
                <a:gd name="T38" fmla="*/ 18 w 95"/>
                <a:gd name="T39" fmla="*/ 60 h 66"/>
                <a:gd name="T40" fmla="*/ 11 w 95"/>
                <a:gd name="T41" fmla="*/ 54 h 66"/>
                <a:gd name="T42" fmla="*/ 6 w 95"/>
                <a:gd name="T43" fmla="*/ 50 h 66"/>
                <a:gd name="T44" fmla="*/ 2 w 95"/>
                <a:gd name="T45" fmla="*/ 43 h 66"/>
                <a:gd name="T46" fmla="*/ 0 w 95"/>
                <a:gd name="T47" fmla="*/ 36 h 66"/>
                <a:gd name="T48" fmla="*/ 0 w 95"/>
                <a:gd name="T49" fmla="*/ 30 h 66"/>
                <a:gd name="T50" fmla="*/ 2 w 95"/>
                <a:gd name="T51" fmla="*/ 23 h 66"/>
                <a:gd name="T52" fmla="*/ 6 w 95"/>
                <a:gd name="T53" fmla="*/ 16 h 66"/>
                <a:gd name="T54" fmla="*/ 11 w 95"/>
                <a:gd name="T55" fmla="*/ 12 h 66"/>
                <a:gd name="T56" fmla="*/ 18 w 95"/>
                <a:gd name="T57" fmla="*/ 6 h 66"/>
                <a:gd name="T58" fmla="*/ 25 w 95"/>
                <a:gd name="T59" fmla="*/ 3 h 66"/>
                <a:gd name="T60" fmla="*/ 33 w 95"/>
                <a:gd name="T61" fmla="*/ 1 h 66"/>
                <a:gd name="T62" fmla="*/ 42 w 95"/>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66">
                  <a:moveTo>
                    <a:pt x="47" y="0"/>
                  </a:moveTo>
                  <a:lnTo>
                    <a:pt x="52" y="0"/>
                  </a:lnTo>
                  <a:lnTo>
                    <a:pt x="57" y="0"/>
                  </a:lnTo>
                  <a:lnTo>
                    <a:pt x="61" y="1"/>
                  </a:lnTo>
                  <a:lnTo>
                    <a:pt x="66" y="2"/>
                  </a:lnTo>
                  <a:lnTo>
                    <a:pt x="69" y="3"/>
                  </a:lnTo>
                  <a:lnTo>
                    <a:pt x="73" y="5"/>
                  </a:lnTo>
                  <a:lnTo>
                    <a:pt x="77" y="6"/>
                  </a:lnTo>
                  <a:lnTo>
                    <a:pt x="80" y="9"/>
                  </a:lnTo>
                  <a:lnTo>
                    <a:pt x="83" y="12"/>
                  </a:lnTo>
                  <a:lnTo>
                    <a:pt x="86" y="14"/>
                  </a:lnTo>
                  <a:lnTo>
                    <a:pt x="88" y="16"/>
                  </a:lnTo>
                  <a:lnTo>
                    <a:pt x="90" y="20"/>
                  </a:lnTo>
                  <a:lnTo>
                    <a:pt x="91" y="23"/>
                  </a:lnTo>
                  <a:lnTo>
                    <a:pt x="92" y="26"/>
                  </a:lnTo>
                  <a:lnTo>
                    <a:pt x="93" y="30"/>
                  </a:lnTo>
                  <a:lnTo>
                    <a:pt x="95" y="33"/>
                  </a:lnTo>
                  <a:lnTo>
                    <a:pt x="93" y="36"/>
                  </a:lnTo>
                  <a:lnTo>
                    <a:pt x="92" y="40"/>
                  </a:lnTo>
                  <a:lnTo>
                    <a:pt x="91" y="43"/>
                  </a:lnTo>
                  <a:lnTo>
                    <a:pt x="90" y="46"/>
                  </a:lnTo>
                  <a:lnTo>
                    <a:pt x="88" y="50"/>
                  </a:lnTo>
                  <a:lnTo>
                    <a:pt x="86" y="52"/>
                  </a:lnTo>
                  <a:lnTo>
                    <a:pt x="83" y="54"/>
                  </a:lnTo>
                  <a:lnTo>
                    <a:pt x="80" y="57"/>
                  </a:lnTo>
                  <a:lnTo>
                    <a:pt x="77" y="60"/>
                  </a:lnTo>
                  <a:lnTo>
                    <a:pt x="73" y="61"/>
                  </a:lnTo>
                  <a:lnTo>
                    <a:pt x="69" y="63"/>
                  </a:lnTo>
                  <a:lnTo>
                    <a:pt x="66" y="64"/>
                  </a:lnTo>
                  <a:lnTo>
                    <a:pt x="61" y="65"/>
                  </a:lnTo>
                  <a:lnTo>
                    <a:pt x="57" y="66"/>
                  </a:lnTo>
                  <a:lnTo>
                    <a:pt x="52" y="66"/>
                  </a:lnTo>
                  <a:lnTo>
                    <a:pt x="47" y="66"/>
                  </a:lnTo>
                  <a:lnTo>
                    <a:pt x="42" y="66"/>
                  </a:lnTo>
                  <a:lnTo>
                    <a:pt x="38" y="66"/>
                  </a:lnTo>
                  <a:lnTo>
                    <a:pt x="33" y="65"/>
                  </a:lnTo>
                  <a:lnTo>
                    <a:pt x="29" y="64"/>
                  </a:lnTo>
                  <a:lnTo>
                    <a:pt x="25" y="63"/>
                  </a:lnTo>
                  <a:lnTo>
                    <a:pt x="21" y="61"/>
                  </a:lnTo>
                  <a:lnTo>
                    <a:pt x="18" y="60"/>
                  </a:lnTo>
                  <a:lnTo>
                    <a:pt x="13" y="57"/>
                  </a:lnTo>
                  <a:lnTo>
                    <a:pt x="11" y="54"/>
                  </a:lnTo>
                  <a:lnTo>
                    <a:pt x="8" y="52"/>
                  </a:lnTo>
                  <a:lnTo>
                    <a:pt x="6" y="50"/>
                  </a:lnTo>
                  <a:lnTo>
                    <a:pt x="5" y="46"/>
                  </a:lnTo>
                  <a:lnTo>
                    <a:pt x="2" y="43"/>
                  </a:lnTo>
                  <a:lnTo>
                    <a:pt x="1" y="40"/>
                  </a:lnTo>
                  <a:lnTo>
                    <a:pt x="0" y="36"/>
                  </a:lnTo>
                  <a:lnTo>
                    <a:pt x="0" y="33"/>
                  </a:lnTo>
                  <a:lnTo>
                    <a:pt x="0" y="30"/>
                  </a:lnTo>
                  <a:lnTo>
                    <a:pt x="1" y="26"/>
                  </a:lnTo>
                  <a:lnTo>
                    <a:pt x="2" y="23"/>
                  </a:lnTo>
                  <a:lnTo>
                    <a:pt x="5" y="20"/>
                  </a:lnTo>
                  <a:lnTo>
                    <a:pt x="6" y="16"/>
                  </a:lnTo>
                  <a:lnTo>
                    <a:pt x="8" y="14"/>
                  </a:lnTo>
                  <a:lnTo>
                    <a:pt x="11" y="12"/>
                  </a:lnTo>
                  <a:lnTo>
                    <a:pt x="13" y="9"/>
                  </a:lnTo>
                  <a:lnTo>
                    <a:pt x="18" y="6"/>
                  </a:lnTo>
                  <a:lnTo>
                    <a:pt x="21" y="5"/>
                  </a:lnTo>
                  <a:lnTo>
                    <a:pt x="25" y="3"/>
                  </a:lnTo>
                  <a:lnTo>
                    <a:pt x="29" y="2"/>
                  </a:lnTo>
                  <a:lnTo>
                    <a:pt x="33" y="1"/>
                  </a:lnTo>
                  <a:lnTo>
                    <a:pt x="38" y="0"/>
                  </a:lnTo>
                  <a:lnTo>
                    <a:pt x="42" y="0"/>
                  </a:lnTo>
                  <a:lnTo>
                    <a:pt x="47"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2" name="Freeform 186">
              <a:extLst>
                <a:ext uri="{FF2B5EF4-FFF2-40B4-BE49-F238E27FC236}">
                  <a16:creationId xmlns:a16="http://schemas.microsoft.com/office/drawing/2014/main" id="{5B7BE013-C5F6-4E70-8080-41EE5AEE1457}"/>
                </a:ext>
              </a:extLst>
            </p:cNvPr>
            <p:cNvSpPr>
              <a:spLocks/>
            </p:cNvSpPr>
            <p:nvPr/>
          </p:nvSpPr>
          <p:spPr bwMode="auto">
            <a:xfrm>
              <a:off x="4244" y="3792"/>
              <a:ext cx="43" cy="32"/>
            </a:xfrm>
            <a:custGeom>
              <a:avLst/>
              <a:gdLst>
                <a:gd name="T0" fmla="*/ 46 w 85"/>
                <a:gd name="T1" fmla="*/ 0 h 62"/>
                <a:gd name="T2" fmla="*/ 55 w 85"/>
                <a:gd name="T3" fmla="*/ 1 h 62"/>
                <a:gd name="T4" fmla="*/ 63 w 85"/>
                <a:gd name="T5" fmla="*/ 3 h 62"/>
                <a:gd name="T6" fmla="*/ 70 w 85"/>
                <a:gd name="T7" fmla="*/ 7 h 62"/>
                <a:gd name="T8" fmla="*/ 75 w 85"/>
                <a:gd name="T9" fmla="*/ 11 h 62"/>
                <a:gd name="T10" fmla="*/ 81 w 85"/>
                <a:gd name="T11" fmla="*/ 17 h 62"/>
                <a:gd name="T12" fmla="*/ 83 w 85"/>
                <a:gd name="T13" fmla="*/ 22 h 62"/>
                <a:gd name="T14" fmla="*/ 85 w 85"/>
                <a:gd name="T15" fmla="*/ 28 h 62"/>
                <a:gd name="T16" fmla="*/ 85 w 85"/>
                <a:gd name="T17" fmla="*/ 34 h 62"/>
                <a:gd name="T18" fmla="*/ 83 w 85"/>
                <a:gd name="T19" fmla="*/ 40 h 62"/>
                <a:gd name="T20" fmla="*/ 81 w 85"/>
                <a:gd name="T21" fmla="*/ 47 h 62"/>
                <a:gd name="T22" fmla="*/ 75 w 85"/>
                <a:gd name="T23" fmla="*/ 51 h 62"/>
                <a:gd name="T24" fmla="*/ 70 w 85"/>
                <a:gd name="T25" fmla="*/ 55 h 62"/>
                <a:gd name="T26" fmla="*/ 63 w 85"/>
                <a:gd name="T27" fmla="*/ 59 h 62"/>
                <a:gd name="T28" fmla="*/ 55 w 85"/>
                <a:gd name="T29" fmla="*/ 61 h 62"/>
                <a:gd name="T30" fmla="*/ 46 w 85"/>
                <a:gd name="T31" fmla="*/ 62 h 62"/>
                <a:gd name="T32" fmla="*/ 37 w 85"/>
                <a:gd name="T33" fmla="*/ 62 h 62"/>
                <a:gd name="T34" fmla="*/ 30 w 85"/>
                <a:gd name="T35" fmla="*/ 61 h 62"/>
                <a:gd name="T36" fmla="*/ 22 w 85"/>
                <a:gd name="T37" fmla="*/ 59 h 62"/>
                <a:gd name="T38" fmla="*/ 15 w 85"/>
                <a:gd name="T39" fmla="*/ 55 h 62"/>
                <a:gd name="T40" fmla="*/ 8 w 85"/>
                <a:gd name="T41" fmla="*/ 51 h 62"/>
                <a:gd name="T42" fmla="*/ 4 w 85"/>
                <a:gd name="T43" fmla="*/ 47 h 62"/>
                <a:gd name="T44" fmla="*/ 1 w 85"/>
                <a:gd name="T45" fmla="*/ 40 h 62"/>
                <a:gd name="T46" fmla="*/ 0 w 85"/>
                <a:gd name="T47" fmla="*/ 34 h 62"/>
                <a:gd name="T48" fmla="*/ 0 w 85"/>
                <a:gd name="T49" fmla="*/ 28 h 62"/>
                <a:gd name="T50" fmla="*/ 1 w 85"/>
                <a:gd name="T51" fmla="*/ 22 h 62"/>
                <a:gd name="T52" fmla="*/ 4 w 85"/>
                <a:gd name="T53" fmla="*/ 17 h 62"/>
                <a:gd name="T54" fmla="*/ 8 w 85"/>
                <a:gd name="T55" fmla="*/ 11 h 62"/>
                <a:gd name="T56" fmla="*/ 15 w 85"/>
                <a:gd name="T57" fmla="*/ 7 h 62"/>
                <a:gd name="T58" fmla="*/ 22 w 85"/>
                <a:gd name="T59" fmla="*/ 3 h 62"/>
                <a:gd name="T60" fmla="*/ 30 w 85"/>
                <a:gd name="T61" fmla="*/ 1 h 62"/>
                <a:gd name="T62" fmla="*/ 37 w 85"/>
                <a:gd name="T6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62">
                  <a:moveTo>
                    <a:pt x="42" y="0"/>
                  </a:moveTo>
                  <a:lnTo>
                    <a:pt x="46" y="0"/>
                  </a:lnTo>
                  <a:lnTo>
                    <a:pt x="51" y="1"/>
                  </a:lnTo>
                  <a:lnTo>
                    <a:pt x="55" y="1"/>
                  </a:lnTo>
                  <a:lnTo>
                    <a:pt x="58" y="2"/>
                  </a:lnTo>
                  <a:lnTo>
                    <a:pt x="63" y="3"/>
                  </a:lnTo>
                  <a:lnTo>
                    <a:pt x="66" y="5"/>
                  </a:lnTo>
                  <a:lnTo>
                    <a:pt x="70" y="7"/>
                  </a:lnTo>
                  <a:lnTo>
                    <a:pt x="73" y="9"/>
                  </a:lnTo>
                  <a:lnTo>
                    <a:pt x="75" y="11"/>
                  </a:lnTo>
                  <a:lnTo>
                    <a:pt x="78" y="13"/>
                  </a:lnTo>
                  <a:lnTo>
                    <a:pt x="81" y="17"/>
                  </a:lnTo>
                  <a:lnTo>
                    <a:pt x="82" y="19"/>
                  </a:lnTo>
                  <a:lnTo>
                    <a:pt x="83" y="22"/>
                  </a:lnTo>
                  <a:lnTo>
                    <a:pt x="84" y="24"/>
                  </a:lnTo>
                  <a:lnTo>
                    <a:pt x="85" y="28"/>
                  </a:lnTo>
                  <a:lnTo>
                    <a:pt x="85" y="31"/>
                  </a:lnTo>
                  <a:lnTo>
                    <a:pt x="85" y="34"/>
                  </a:lnTo>
                  <a:lnTo>
                    <a:pt x="84" y="38"/>
                  </a:lnTo>
                  <a:lnTo>
                    <a:pt x="83" y="40"/>
                  </a:lnTo>
                  <a:lnTo>
                    <a:pt x="82" y="43"/>
                  </a:lnTo>
                  <a:lnTo>
                    <a:pt x="81" y="47"/>
                  </a:lnTo>
                  <a:lnTo>
                    <a:pt x="78" y="49"/>
                  </a:lnTo>
                  <a:lnTo>
                    <a:pt x="75" y="51"/>
                  </a:lnTo>
                  <a:lnTo>
                    <a:pt x="73" y="53"/>
                  </a:lnTo>
                  <a:lnTo>
                    <a:pt x="70" y="55"/>
                  </a:lnTo>
                  <a:lnTo>
                    <a:pt x="66" y="58"/>
                  </a:lnTo>
                  <a:lnTo>
                    <a:pt x="63" y="59"/>
                  </a:lnTo>
                  <a:lnTo>
                    <a:pt x="58" y="60"/>
                  </a:lnTo>
                  <a:lnTo>
                    <a:pt x="55" y="61"/>
                  </a:lnTo>
                  <a:lnTo>
                    <a:pt x="51" y="62"/>
                  </a:lnTo>
                  <a:lnTo>
                    <a:pt x="46" y="62"/>
                  </a:lnTo>
                  <a:lnTo>
                    <a:pt x="42" y="62"/>
                  </a:lnTo>
                  <a:lnTo>
                    <a:pt x="37" y="62"/>
                  </a:lnTo>
                  <a:lnTo>
                    <a:pt x="34" y="62"/>
                  </a:lnTo>
                  <a:lnTo>
                    <a:pt x="30" y="61"/>
                  </a:lnTo>
                  <a:lnTo>
                    <a:pt x="25" y="60"/>
                  </a:lnTo>
                  <a:lnTo>
                    <a:pt x="22" y="59"/>
                  </a:lnTo>
                  <a:lnTo>
                    <a:pt x="17" y="58"/>
                  </a:lnTo>
                  <a:lnTo>
                    <a:pt x="15" y="55"/>
                  </a:lnTo>
                  <a:lnTo>
                    <a:pt x="12" y="53"/>
                  </a:lnTo>
                  <a:lnTo>
                    <a:pt x="8" y="51"/>
                  </a:lnTo>
                  <a:lnTo>
                    <a:pt x="6" y="49"/>
                  </a:lnTo>
                  <a:lnTo>
                    <a:pt x="4" y="47"/>
                  </a:lnTo>
                  <a:lnTo>
                    <a:pt x="3" y="43"/>
                  </a:lnTo>
                  <a:lnTo>
                    <a:pt x="1" y="40"/>
                  </a:lnTo>
                  <a:lnTo>
                    <a:pt x="0" y="38"/>
                  </a:lnTo>
                  <a:lnTo>
                    <a:pt x="0" y="34"/>
                  </a:lnTo>
                  <a:lnTo>
                    <a:pt x="0" y="31"/>
                  </a:lnTo>
                  <a:lnTo>
                    <a:pt x="0" y="28"/>
                  </a:lnTo>
                  <a:lnTo>
                    <a:pt x="0" y="24"/>
                  </a:lnTo>
                  <a:lnTo>
                    <a:pt x="1" y="22"/>
                  </a:lnTo>
                  <a:lnTo>
                    <a:pt x="3" y="19"/>
                  </a:lnTo>
                  <a:lnTo>
                    <a:pt x="4" y="17"/>
                  </a:lnTo>
                  <a:lnTo>
                    <a:pt x="6" y="13"/>
                  </a:lnTo>
                  <a:lnTo>
                    <a:pt x="8" y="11"/>
                  </a:lnTo>
                  <a:lnTo>
                    <a:pt x="12" y="9"/>
                  </a:lnTo>
                  <a:lnTo>
                    <a:pt x="15" y="7"/>
                  </a:lnTo>
                  <a:lnTo>
                    <a:pt x="17" y="5"/>
                  </a:lnTo>
                  <a:lnTo>
                    <a:pt x="22" y="3"/>
                  </a:lnTo>
                  <a:lnTo>
                    <a:pt x="25" y="2"/>
                  </a:lnTo>
                  <a:lnTo>
                    <a:pt x="30" y="1"/>
                  </a:lnTo>
                  <a:lnTo>
                    <a:pt x="34" y="1"/>
                  </a:lnTo>
                  <a:lnTo>
                    <a:pt x="37" y="0"/>
                  </a:lnTo>
                  <a:lnTo>
                    <a:pt x="42"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3" name="Freeform 187">
              <a:extLst>
                <a:ext uri="{FF2B5EF4-FFF2-40B4-BE49-F238E27FC236}">
                  <a16:creationId xmlns:a16="http://schemas.microsoft.com/office/drawing/2014/main" id="{FCD50ADD-1177-47E1-AD29-8C627EA03165}"/>
                </a:ext>
              </a:extLst>
            </p:cNvPr>
            <p:cNvSpPr>
              <a:spLocks/>
            </p:cNvSpPr>
            <p:nvPr/>
          </p:nvSpPr>
          <p:spPr bwMode="auto">
            <a:xfrm>
              <a:off x="4245" y="3794"/>
              <a:ext cx="40" cy="28"/>
            </a:xfrm>
            <a:custGeom>
              <a:avLst/>
              <a:gdLst>
                <a:gd name="T0" fmla="*/ 39 w 79"/>
                <a:gd name="T1" fmla="*/ 0 h 58"/>
                <a:gd name="T2" fmla="*/ 47 w 79"/>
                <a:gd name="T3" fmla="*/ 1 h 58"/>
                <a:gd name="T4" fmla="*/ 54 w 79"/>
                <a:gd name="T5" fmla="*/ 2 h 58"/>
                <a:gd name="T6" fmla="*/ 61 w 79"/>
                <a:gd name="T7" fmla="*/ 5 h 58"/>
                <a:gd name="T8" fmla="*/ 67 w 79"/>
                <a:gd name="T9" fmla="*/ 9 h 58"/>
                <a:gd name="T10" fmla="*/ 70 w 79"/>
                <a:gd name="T11" fmla="*/ 11 h 58"/>
                <a:gd name="T12" fmla="*/ 72 w 79"/>
                <a:gd name="T13" fmla="*/ 13 h 58"/>
                <a:gd name="T14" fmla="*/ 73 w 79"/>
                <a:gd name="T15" fmla="*/ 16 h 58"/>
                <a:gd name="T16" fmla="*/ 75 w 79"/>
                <a:gd name="T17" fmla="*/ 18 h 58"/>
                <a:gd name="T18" fmla="*/ 77 w 79"/>
                <a:gd name="T19" fmla="*/ 20 h 58"/>
                <a:gd name="T20" fmla="*/ 78 w 79"/>
                <a:gd name="T21" fmla="*/ 23 h 58"/>
                <a:gd name="T22" fmla="*/ 79 w 79"/>
                <a:gd name="T23" fmla="*/ 26 h 58"/>
                <a:gd name="T24" fmla="*/ 79 w 79"/>
                <a:gd name="T25" fmla="*/ 29 h 58"/>
                <a:gd name="T26" fmla="*/ 79 w 79"/>
                <a:gd name="T27" fmla="*/ 32 h 58"/>
                <a:gd name="T28" fmla="*/ 78 w 79"/>
                <a:gd name="T29" fmla="*/ 35 h 58"/>
                <a:gd name="T30" fmla="*/ 77 w 79"/>
                <a:gd name="T31" fmla="*/ 38 h 58"/>
                <a:gd name="T32" fmla="*/ 75 w 79"/>
                <a:gd name="T33" fmla="*/ 40 h 58"/>
                <a:gd name="T34" fmla="*/ 73 w 79"/>
                <a:gd name="T35" fmla="*/ 42 h 58"/>
                <a:gd name="T36" fmla="*/ 72 w 79"/>
                <a:gd name="T37" fmla="*/ 45 h 58"/>
                <a:gd name="T38" fmla="*/ 70 w 79"/>
                <a:gd name="T39" fmla="*/ 47 h 58"/>
                <a:gd name="T40" fmla="*/ 67 w 79"/>
                <a:gd name="T41" fmla="*/ 49 h 58"/>
                <a:gd name="T42" fmla="*/ 61 w 79"/>
                <a:gd name="T43" fmla="*/ 53 h 58"/>
                <a:gd name="T44" fmla="*/ 54 w 79"/>
                <a:gd name="T45" fmla="*/ 56 h 58"/>
                <a:gd name="T46" fmla="*/ 47 w 79"/>
                <a:gd name="T47" fmla="*/ 57 h 58"/>
                <a:gd name="T48" fmla="*/ 39 w 79"/>
                <a:gd name="T49" fmla="*/ 58 h 58"/>
                <a:gd name="T50" fmla="*/ 31 w 79"/>
                <a:gd name="T51" fmla="*/ 57 h 58"/>
                <a:gd name="T52" fmla="*/ 23 w 79"/>
                <a:gd name="T53" fmla="*/ 56 h 58"/>
                <a:gd name="T54" fmla="*/ 17 w 79"/>
                <a:gd name="T55" fmla="*/ 53 h 58"/>
                <a:gd name="T56" fmla="*/ 11 w 79"/>
                <a:gd name="T57" fmla="*/ 49 h 58"/>
                <a:gd name="T58" fmla="*/ 9 w 79"/>
                <a:gd name="T59" fmla="*/ 47 h 58"/>
                <a:gd name="T60" fmla="*/ 7 w 79"/>
                <a:gd name="T61" fmla="*/ 45 h 58"/>
                <a:gd name="T62" fmla="*/ 4 w 79"/>
                <a:gd name="T63" fmla="*/ 42 h 58"/>
                <a:gd name="T64" fmla="*/ 2 w 79"/>
                <a:gd name="T65" fmla="*/ 40 h 58"/>
                <a:gd name="T66" fmla="*/ 1 w 79"/>
                <a:gd name="T67" fmla="*/ 38 h 58"/>
                <a:gd name="T68" fmla="*/ 0 w 79"/>
                <a:gd name="T69" fmla="*/ 35 h 58"/>
                <a:gd name="T70" fmla="*/ 0 w 79"/>
                <a:gd name="T71" fmla="*/ 32 h 58"/>
                <a:gd name="T72" fmla="*/ 0 w 79"/>
                <a:gd name="T73" fmla="*/ 29 h 58"/>
                <a:gd name="T74" fmla="*/ 0 w 79"/>
                <a:gd name="T75" fmla="*/ 26 h 58"/>
                <a:gd name="T76" fmla="*/ 0 w 79"/>
                <a:gd name="T77" fmla="*/ 23 h 58"/>
                <a:gd name="T78" fmla="*/ 1 w 79"/>
                <a:gd name="T79" fmla="*/ 20 h 58"/>
                <a:gd name="T80" fmla="*/ 2 w 79"/>
                <a:gd name="T81" fmla="*/ 18 h 58"/>
                <a:gd name="T82" fmla="*/ 4 w 79"/>
                <a:gd name="T83" fmla="*/ 16 h 58"/>
                <a:gd name="T84" fmla="*/ 7 w 79"/>
                <a:gd name="T85" fmla="*/ 13 h 58"/>
                <a:gd name="T86" fmla="*/ 9 w 79"/>
                <a:gd name="T87" fmla="*/ 11 h 58"/>
                <a:gd name="T88" fmla="*/ 11 w 79"/>
                <a:gd name="T89" fmla="*/ 9 h 58"/>
                <a:gd name="T90" fmla="*/ 17 w 79"/>
                <a:gd name="T91" fmla="*/ 5 h 58"/>
                <a:gd name="T92" fmla="*/ 23 w 79"/>
                <a:gd name="T93" fmla="*/ 2 h 58"/>
                <a:gd name="T94" fmla="*/ 31 w 79"/>
                <a:gd name="T95" fmla="*/ 1 h 58"/>
                <a:gd name="T96" fmla="*/ 39 w 79"/>
                <a:gd name="T9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58">
                  <a:moveTo>
                    <a:pt x="39" y="0"/>
                  </a:moveTo>
                  <a:lnTo>
                    <a:pt x="47" y="1"/>
                  </a:lnTo>
                  <a:lnTo>
                    <a:pt x="54" y="2"/>
                  </a:lnTo>
                  <a:lnTo>
                    <a:pt x="61" y="5"/>
                  </a:lnTo>
                  <a:lnTo>
                    <a:pt x="67" y="9"/>
                  </a:lnTo>
                  <a:lnTo>
                    <a:pt x="70" y="11"/>
                  </a:lnTo>
                  <a:lnTo>
                    <a:pt x="72" y="13"/>
                  </a:lnTo>
                  <a:lnTo>
                    <a:pt x="73" y="16"/>
                  </a:lnTo>
                  <a:lnTo>
                    <a:pt x="75" y="18"/>
                  </a:lnTo>
                  <a:lnTo>
                    <a:pt x="77" y="20"/>
                  </a:lnTo>
                  <a:lnTo>
                    <a:pt x="78" y="23"/>
                  </a:lnTo>
                  <a:lnTo>
                    <a:pt x="79" y="26"/>
                  </a:lnTo>
                  <a:lnTo>
                    <a:pt x="79" y="29"/>
                  </a:lnTo>
                  <a:lnTo>
                    <a:pt x="79" y="32"/>
                  </a:lnTo>
                  <a:lnTo>
                    <a:pt x="78" y="35"/>
                  </a:lnTo>
                  <a:lnTo>
                    <a:pt x="77" y="38"/>
                  </a:lnTo>
                  <a:lnTo>
                    <a:pt x="75" y="40"/>
                  </a:lnTo>
                  <a:lnTo>
                    <a:pt x="73" y="42"/>
                  </a:lnTo>
                  <a:lnTo>
                    <a:pt x="72" y="45"/>
                  </a:lnTo>
                  <a:lnTo>
                    <a:pt x="70" y="47"/>
                  </a:lnTo>
                  <a:lnTo>
                    <a:pt x="67" y="49"/>
                  </a:lnTo>
                  <a:lnTo>
                    <a:pt x="61" y="53"/>
                  </a:lnTo>
                  <a:lnTo>
                    <a:pt x="54" y="56"/>
                  </a:lnTo>
                  <a:lnTo>
                    <a:pt x="47" y="57"/>
                  </a:lnTo>
                  <a:lnTo>
                    <a:pt x="39" y="58"/>
                  </a:lnTo>
                  <a:lnTo>
                    <a:pt x="31" y="57"/>
                  </a:lnTo>
                  <a:lnTo>
                    <a:pt x="23" y="56"/>
                  </a:lnTo>
                  <a:lnTo>
                    <a:pt x="17" y="53"/>
                  </a:lnTo>
                  <a:lnTo>
                    <a:pt x="11" y="49"/>
                  </a:lnTo>
                  <a:lnTo>
                    <a:pt x="9" y="47"/>
                  </a:lnTo>
                  <a:lnTo>
                    <a:pt x="7" y="45"/>
                  </a:lnTo>
                  <a:lnTo>
                    <a:pt x="4" y="42"/>
                  </a:lnTo>
                  <a:lnTo>
                    <a:pt x="2" y="40"/>
                  </a:lnTo>
                  <a:lnTo>
                    <a:pt x="1" y="38"/>
                  </a:lnTo>
                  <a:lnTo>
                    <a:pt x="0" y="35"/>
                  </a:lnTo>
                  <a:lnTo>
                    <a:pt x="0" y="32"/>
                  </a:lnTo>
                  <a:lnTo>
                    <a:pt x="0" y="29"/>
                  </a:lnTo>
                  <a:lnTo>
                    <a:pt x="0" y="26"/>
                  </a:lnTo>
                  <a:lnTo>
                    <a:pt x="0" y="23"/>
                  </a:lnTo>
                  <a:lnTo>
                    <a:pt x="1" y="20"/>
                  </a:lnTo>
                  <a:lnTo>
                    <a:pt x="2" y="18"/>
                  </a:lnTo>
                  <a:lnTo>
                    <a:pt x="4" y="16"/>
                  </a:lnTo>
                  <a:lnTo>
                    <a:pt x="7" y="13"/>
                  </a:lnTo>
                  <a:lnTo>
                    <a:pt x="9" y="11"/>
                  </a:lnTo>
                  <a:lnTo>
                    <a:pt x="11" y="9"/>
                  </a:lnTo>
                  <a:lnTo>
                    <a:pt x="17" y="5"/>
                  </a:lnTo>
                  <a:lnTo>
                    <a:pt x="23" y="2"/>
                  </a:lnTo>
                  <a:lnTo>
                    <a:pt x="31" y="1"/>
                  </a:lnTo>
                  <a:lnTo>
                    <a:pt x="39"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4" name="Freeform 188">
              <a:extLst>
                <a:ext uri="{FF2B5EF4-FFF2-40B4-BE49-F238E27FC236}">
                  <a16:creationId xmlns:a16="http://schemas.microsoft.com/office/drawing/2014/main" id="{D5FBC898-0CDE-4D37-AE82-725AFFA0FA61}"/>
                </a:ext>
              </a:extLst>
            </p:cNvPr>
            <p:cNvSpPr>
              <a:spLocks/>
            </p:cNvSpPr>
            <p:nvPr/>
          </p:nvSpPr>
          <p:spPr bwMode="auto">
            <a:xfrm>
              <a:off x="4247" y="3795"/>
              <a:ext cx="36" cy="26"/>
            </a:xfrm>
            <a:custGeom>
              <a:avLst/>
              <a:gdLst>
                <a:gd name="T0" fmla="*/ 36 w 72"/>
                <a:gd name="T1" fmla="*/ 0 h 54"/>
                <a:gd name="T2" fmla="*/ 44 w 72"/>
                <a:gd name="T3" fmla="*/ 1 h 54"/>
                <a:gd name="T4" fmla="*/ 50 w 72"/>
                <a:gd name="T5" fmla="*/ 3 h 54"/>
                <a:gd name="T6" fmla="*/ 56 w 72"/>
                <a:gd name="T7" fmla="*/ 6 h 54"/>
                <a:gd name="T8" fmla="*/ 61 w 72"/>
                <a:gd name="T9" fmla="*/ 9 h 54"/>
                <a:gd name="T10" fmla="*/ 64 w 72"/>
                <a:gd name="T11" fmla="*/ 10 h 54"/>
                <a:gd name="T12" fmla="*/ 66 w 72"/>
                <a:gd name="T13" fmla="*/ 13 h 54"/>
                <a:gd name="T14" fmla="*/ 68 w 72"/>
                <a:gd name="T15" fmla="*/ 15 h 54"/>
                <a:gd name="T16" fmla="*/ 69 w 72"/>
                <a:gd name="T17" fmla="*/ 17 h 54"/>
                <a:gd name="T18" fmla="*/ 70 w 72"/>
                <a:gd name="T19" fmla="*/ 19 h 54"/>
                <a:gd name="T20" fmla="*/ 71 w 72"/>
                <a:gd name="T21" fmla="*/ 21 h 54"/>
                <a:gd name="T22" fmla="*/ 72 w 72"/>
                <a:gd name="T23" fmla="*/ 25 h 54"/>
                <a:gd name="T24" fmla="*/ 72 w 72"/>
                <a:gd name="T25" fmla="*/ 27 h 54"/>
                <a:gd name="T26" fmla="*/ 72 w 72"/>
                <a:gd name="T27" fmla="*/ 30 h 54"/>
                <a:gd name="T28" fmla="*/ 71 w 72"/>
                <a:gd name="T29" fmla="*/ 33 h 54"/>
                <a:gd name="T30" fmla="*/ 70 w 72"/>
                <a:gd name="T31" fmla="*/ 35 h 54"/>
                <a:gd name="T32" fmla="*/ 69 w 72"/>
                <a:gd name="T33" fmla="*/ 37 h 54"/>
                <a:gd name="T34" fmla="*/ 68 w 72"/>
                <a:gd name="T35" fmla="*/ 39 h 54"/>
                <a:gd name="T36" fmla="*/ 66 w 72"/>
                <a:gd name="T37" fmla="*/ 41 h 54"/>
                <a:gd name="T38" fmla="*/ 64 w 72"/>
                <a:gd name="T39" fmla="*/ 44 h 54"/>
                <a:gd name="T40" fmla="*/ 61 w 72"/>
                <a:gd name="T41" fmla="*/ 46 h 54"/>
                <a:gd name="T42" fmla="*/ 56 w 72"/>
                <a:gd name="T43" fmla="*/ 48 h 54"/>
                <a:gd name="T44" fmla="*/ 50 w 72"/>
                <a:gd name="T45" fmla="*/ 51 h 54"/>
                <a:gd name="T46" fmla="*/ 44 w 72"/>
                <a:gd name="T47" fmla="*/ 53 h 54"/>
                <a:gd name="T48" fmla="*/ 36 w 72"/>
                <a:gd name="T49" fmla="*/ 54 h 54"/>
                <a:gd name="T50" fmla="*/ 29 w 72"/>
                <a:gd name="T51" fmla="*/ 53 h 54"/>
                <a:gd name="T52" fmla="*/ 22 w 72"/>
                <a:gd name="T53" fmla="*/ 51 h 54"/>
                <a:gd name="T54" fmla="*/ 16 w 72"/>
                <a:gd name="T55" fmla="*/ 48 h 54"/>
                <a:gd name="T56" fmla="*/ 10 w 72"/>
                <a:gd name="T57" fmla="*/ 46 h 54"/>
                <a:gd name="T58" fmla="*/ 8 w 72"/>
                <a:gd name="T59" fmla="*/ 44 h 54"/>
                <a:gd name="T60" fmla="*/ 7 w 72"/>
                <a:gd name="T61" fmla="*/ 41 h 54"/>
                <a:gd name="T62" fmla="*/ 5 w 72"/>
                <a:gd name="T63" fmla="*/ 39 h 54"/>
                <a:gd name="T64" fmla="*/ 2 w 72"/>
                <a:gd name="T65" fmla="*/ 37 h 54"/>
                <a:gd name="T66" fmla="*/ 1 w 72"/>
                <a:gd name="T67" fmla="*/ 35 h 54"/>
                <a:gd name="T68" fmla="*/ 1 w 72"/>
                <a:gd name="T69" fmla="*/ 33 h 54"/>
                <a:gd name="T70" fmla="*/ 0 w 72"/>
                <a:gd name="T71" fmla="*/ 30 h 54"/>
                <a:gd name="T72" fmla="*/ 0 w 72"/>
                <a:gd name="T73" fmla="*/ 27 h 54"/>
                <a:gd name="T74" fmla="*/ 0 w 72"/>
                <a:gd name="T75" fmla="*/ 25 h 54"/>
                <a:gd name="T76" fmla="*/ 1 w 72"/>
                <a:gd name="T77" fmla="*/ 21 h 54"/>
                <a:gd name="T78" fmla="*/ 1 w 72"/>
                <a:gd name="T79" fmla="*/ 19 h 54"/>
                <a:gd name="T80" fmla="*/ 2 w 72"/>
                <a:gd name="T81" fmla="*/ 17 h 54"/>
                <a:gd name="T82" fmla="*/ 5 w 72"/>
                <a:gd name="T83" fmla="*/ 15 h 54"/>
                <a:gd name="T84" fmla="*/ 7 w 72"/>
                <a:gd name="T85" fmla="*/ 13 h 54"/>
                <a:gd name="T86" fmla="*/ 8 w 72"/>
                <a:gd name="T87" fmla="*/ 10 h 54"/>
                <a:gd name="T88" fmla="*/ 10 w 72"/>
                <a:gd name="T89" fmla="*/ 9 h 54"/>
                <a:gd name="T90" fmla="*/ 16 w 72"/>
                <a:gd name="T91" fmla="*/ 6 h 54"/>
                <a:gd name="T92" fmla="*/ 22 w 72"/>
                <a:gd name="T93" fmla="*/ 3 h 54"/>
                <a:gd name="T94" fmla="*/ 29 w 72"/>
                <a:gd name="T95" fmla="*/ 1 h 54"/>
                <a:gd name="T96" fmla="*/ 36 w 72"/>
                <a:gd name="T9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54">
                  <a:moveTo>
                    <a:pt x="36" y="0"/>
                  </a:moveTo>
                  <a:lnTo>
                    <a:pt x="44" y="1"/>
                  </a:lnTo>
                  <a:lnTo>
                    <a:pt x="50" y="3"/>
                  </a:lnTo>
                  <a:lnTo>
                    <a:pt x="56" y="6"/>
                  </a:lnTo>
                  <a:lnTo>
                    <a:pt x="61" y="9"/>
                  </a:lnTo>
                  <a:lnTo>
                    <a:pt x="64" y="10"/>
                  </a:lnTo>
                  <a:lnTo>
                    <a:pt x="66" y="13"/>
                  </a:lnTo>
                  <a:lnTo>
                    <a:pt x="68" y="15"/>
                  </a:lnTo>
                  <a:lnTo>
                    <a:pt x="69" y="17"/>
                  </a:lnTo>
                  <a:lnTo>
                    <a:pt x="70" y="19"/>
                  </a:lnTo>
                  <a:lnTo>
                    <a:pt x="71" y="21"/>
                  </a:lnTo>
                  <a:lnTo>
                    <a:pt x="72" y="25"/>
                  </a:lnTo>
                  <a:lnTo>
                    <a:pt x="72" y="27"/>
                  </a:lnTo>
                  <a:lnTo>
                    <a:pt x="72" y="30"/>
                  </a:lnTo>
                  <a:lnTo>
                    <a:pt x="71" y="33"/>
                  </a:lnTo>
                  <a:lnTo>
                    <a:pt x="70" y="35"/>
                  </a:lnTo>
                  <a:lnTo>
                    <a:pt x="69" y="37"/>
                  </a:lnTo>
                  <a:lnTo>
                    <a:pt x="68" y="39"/>
                  </a:lnTo>
                  <a:lnTo>
                    <a:pt x="66" y="41"/>
                  </a:lnTo>
                  <a:lnTo>
                    <a:pt x="64" y="44"/>
                  </a:lnTo>
                  <a:lnTo>
                    <a:pt x="61" y="46"/>
                  </a:lnTo>
                  <a:lnTo>
                    <a:pt x="56" y="48"/>
                  </a:lnTo>
                  <a:lnTo>
                    <a:pt x="50" y="51"/>
                  </a:lnTo>
                  <a:lnTo>
                    <a:pt x="44" y="53"/>
                  </a:lnTo>
                  <a:lnTo>
                    <a:pt x="36" y="54"/>
                  </a:lnTo>
                  <a:lnTo>
                    <a:pt x="29" y="53"/>
                  </a:lnTo>
                  <a:lnTo>
                    <a:pt x="22" y="51"/>
                  </a:lnTo>
                  <a:lnTo>
                    <a:pt x="16" y="48"/>
                  </a:lnTo>
                  <a:lnTo>
                    <a:pt x="10" y="46"/>
                  </a:lnTo>
                  <a:lnTo>
                    <a:pt x="8" y="44"/>
                  </a:lnTo>
                  <a:lnTo>
                    <a:pt x="7" y="41"/>
                  </a:lnTo>
                  <a:lnTo>
                    <a:pt x="5" y="39"/>
                  </a:lnTo>
                  <a:lnTo>
                    <a:pt x="2" y="37"/>
                  </a:lnTo>
                  <a:lnTo>
                    <a:pt x="1" y="35"/>
                  </a:lnTo>
                  <a:lnTo>
                    <a:pt x="1" y="33"/>
                  </a:lnTo>
                  <a:lnTo>
                    <a:pt x="0" y="30"/>
                  </a:lnTo>
                  <a:lnTo>
                    <a:pt x="0" y="27"/>
                  </a:lnTo>
                  <a:lnTo>
                    <a:pt x="0" y="25"/>
                  </a:lnTo>
                  <a:lnTo>
                    <a:pt x="1" y="21"/>
                  </a:lnTo>
                  <a:lnTo>
                    <a:pt x="1" y="19"/>
                  </a:lnTo>
                  <a:lnTo>
                    <a:pt x="2" y="17"/>
                  </a:lnTo>
                  <a:lnTo>
                    <a:pt x="5" y="15"/>
                  </a:lnTo>
                  <a:lnTo>
                    <a:pt x="7" y="13"/>
                  </a:lnTo>
                  <a:lnTo>
                    <a:pt x="8" y="10"/>
                  </a:lnTo>
                  <a:lnTo>
                    <a:pt x="10" y="9"/>
                  </a:lnTo>
                  <a:lnTo>
                    <a:pt x="16" y="6"/>
                  </a:lnTo>
                  <a:lnTo>
                    <a:pt x="22" y="3"/>
                  </a:lnTo>
                  <a:lnTo>
                    <a:pt x="29" y="1"/>
                  </a:lnTo>
                  <a:lnTo>
                    <a:pt x="36"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5" name="Freeform 189">
              <a:extLst>
                <a:ext uri="{FF2B5EF4-FFF2-40B4-BE49-F238E27FC236}">
                  <a16:creationId xmlns:a16="http://schemas.microsoft.com/office/drawing/2014/main" id="{4A94C628-9FEE-475A-8D96-185C913C7592}"/>
                </a:ext>
              </a:extLst>
            </p:cNvPr>
            <p:cNvSpPr>
              <a:spLocks/>
            </p:cNvSpPr>
            <p:nvPr/>
          </p:nvSpPr>
          <p:spPr bwMode="auto">
            <a:xfrm>
              <a:off x="4249" y="3796"/>
              <a:ext cx="32" cy="24"/>
            </a:xfrm>
            <a:custGeom>
              <a:avLst/>
              <a:gdLst>
                <a:gd name="T0" fmla="*/ 31 w 63"/>
                <a:gd name="T1" fmla="*/ 0 h 46"/>
                <a:gd name="T2" fmla="*/ 37 w 63"/>
                <a:gd name="T3" fmla="*/ 1 h 46"/>
                <a:gd name="T4" fmla="*/ 43 w 63"/>
                <a:gd name="T5" fmla="*/ 2 h 46"/>
                <a:gd name="T6" fmla="*/ 49 w 63"/>
                <a:gd name="T7" fmla="*/ 4 h 46"/>
                <a:gd name="T8" fmla="*/ 54 w 63"/>
                <a:gd name="T9" fmla="*/ 6 h 46"/>
                <a:gd name="T10" fmla="*/ 57 w 63"/>
                <a:gd name="T11" fmla="*/ 10 h 46"/>
                <a:gd name="T12" fmla="*/ 61 w 63"/>
                <a:gd name="T13" fmla="*/ 14 h 46"/>
                <a:gd name="T14" fmla="*/ 62 w 63"/>
                <a:gd name="T15" fmla="*/ 16 h 46"/>
                <a:gd name="T16" fmla="*/ 63 w 63"/>
                <a:gd name="T17" fmla="*/ 19 h 46"/>
                <a:gd name="T18" fmla="*/ 63 w 63"/>
                <a:gd name="T19" fmla="*/ 21 h 46"/>
                <a:gd name="T20" fmla="*/ 63 w 63"/>
                <a:gd name="T21" fmla="*/ 23 h 46"/>
                <a:gd name="T22" fmla="*/ 63 w 63"/>
                <a:gd name="T23" fmla="*/ 25 h 46"/>
                <a:gd name="T24" fmla="*/ 63 w 63"/>
                <a:gd name="T25" fmla="*/ 27 h 46"/>
                <a:gd name="T26" fmla="*/ 62 w 63"/>
                <a:gd name="T27" fmla="*/ 30 h 46"/>
                <a:gd name="T28" fmla="*/ 61 w 63"/>
                <a:gd name="T29" fmla="*/ 32 h 46"/>
                <a:gd name="T30" fmla="*/ 57 w 63"/>
                <a:gd name="T31" fmla="*/ 36 h 46"/>
                <a:gd name="T32" fmla="*/ 54 w 63"/>
                <a:gd name="T33" fmla="*/ 40 h 46"/>
                <a:gd name="T34" fmla="*/ 49 w 63"/>
                <a:gd name="T35" fmla="*/ 42 h 46"/>
                <a:gd name="T36" fmla="*/ 43 w 63"/>
                <a:gd name="T37" fmla="*/ 44 h 46"/>
                <a:gd name="T38" fmla="*/ 37 w 63"/>
                <a:gd name="T39" fmla="*/ 45 h 46"/>
                <a:gd name="T40" fmla="*/ 31 w 63"/>
                <a:gd name="T41" fmla="*/ 46 h 46"/>
                <a:gd name="T42" fmla="*/ 25 w 63"/>
                <a:gd name="T43" fmla="*/ 45 h 46"/>
                <a:gd name="T44" fmla="*/ 19 w 63"/>
                <a:gd name="T45" fmla="*/ 44 h 46"/>
                <a:gd name="T46" fmla="*/ 13 w 63"/>
                <a:gd name="T47" fmla="*/ 42 h 46"/>
                <a:gd name="T48" fmla="*/ 9 w 63"/>
                <a:gd name="T49" fmla="*/ 40 h 46"/>
                <a:gd name="T50" fmla="*/ 4 w 63"/>
                <a:gd name="T51" fmla="*/ 36 h 46"/>
                <a:gd name="T52" fmla="*/ 2 w 63"/>
                <a:gd name="T53" fmla="*/ 32 h 46"/>
                <a:gd name="T54" fmla="*/ 1 w 63"/>
                <a:gd name="T55" fmla="*/ 30 h 46"/>
                <a:gd name="T56" fmla="*/ 0 w 63"/>
                <a:gd name="T57" fmla="*/ 27 h 46"/>
                <a:gd name="T58" fmla="*/ 0 w 63"/>
                <a:gd name="T59" fmla="*/ 25 h 46"/>
                <a:gd name="T60" fmla="*/ 0 w 63"/>
                <a:gd name="T61" fmla="*/ 23 h 46"/>
                <a:gd name="T62" fmla="*/ 0 w 63"/>
                <a:gd name="T63" fmla="*/ 21 h 46"/>
                <a:gd name="T64" fmla="*/ 0 w 63"/>
                <a:gd name="T65" fmla="*/ 19 h 46"/>
                <a:gd name="T66" fmla="*/ 1 w 63"/>
                <a:gd name="T67" fmla="*/ 16 h 46"/>
                <a:gd name="T68" fmla="*/ 2 w 63"/>
                <a:gd name="T69" fmla="*/ 14 h 46"/>
                <a:gd name="T70" fmla="*/ 4 w 63"/>
                <a:gd name="T71" fmla="*/ 10 h 46"/>
                <a:gd name="T72" fmla="*/ 9 w 63"/>
                <a:gd name="T73" fmla="*/ 6 h 46"/>
                <a:gd name="T74" fmla="*/ 13 w 63"/>
                <a:gd name="T75" fmla="*/ 4 h 46"/>
                <a:gd name="T76" fmla="*/ 19 w 63"/>
                <a:gd name="T77" fmla="*/ 2 h 46"/>
                <a:gd name="T78" fmla="*/ 25 w 63"/>
                <a:gd name="T79" fmla="*/ 1 h 46"/>
                <a:gd name="T80" fmla="*/ 31 w 63"/>
                <a:gd name="T8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46">
                  <a:moveTo>
                    <a:pt x="31" y="0"/>
                  </a:moveTo>
                  <a:lnTo>
                    <a:pt x="37" y="1"/>
                  </a:lnTo>
                  <a:lnTo>
                    <a:pt x="43" y="2"/>
                  </a:lnTo>
                  <a:lnTo>
                    <a:pt x="49" y="4"/>
                  </a:lnTo>
                  <a:lnTo>
                    <a:pt x="54" y="6"/>
                  </a:lnTo>
                  <a:lnTo>
                    <a:pt x="57" y="10"/>
                  </a:lnTo>
                  <a:lnTo>
                    <a:pt x="61" y="14"/>
                  </a:lnTo>
                  <a:lnTo>
                    <a:pt x="62" y="16"/>
                  </a:lnTo>
                  <a:lnTo>
                    <a:pt x="63" y="19"/>
                  </a:lnTo>
                  <a:lnTo>
                    <a:pt x="63" y="21"/>
                  </a:lnTo>
                  <a:lnTo>
                    <a:pt x="63" y="23"/>
                  </a:lnTo>
                  <a:lnTo>
                    <a:pt x="63" y="25"/>
                  </a:lnTo>
                  <a:lnTo>
                    <a:pt x="63" y="27"/>
                  </a:lnTo>
                  <a:lnTo>
                    <a:pt x="62" y="30"/>
                  </a:lnTo>
                  <a:lnTo>
                    <a:pt x="61" y="32"/>
                  </a:lnTo>
                  <a:lnTo>
                    <a:pt x="57" y="36"/>
                  </a:lnTo>
                  <a:lnTo>
                    <a:pt x="54" y="40"/>
                  </a:lnTo>
                  <a:lnTo>
                    <a:pt x="49" y="42"/>
                  </a:lnTo>
                  <a:lnTo>
                    <a:pt x="43" y="44"/>
                  </a:lnTo>
                  <a:lnTo>
                    <a:pt x="37" y="45"/>
                  </a:lnTo>
                  <a:lnTo>
                    <a:pt x="31" y="46"/>
                  </a:lnTo>
                  <a:lnTo>
                    <a:pt x="25" y="45"/>
                  </a:lnTo>
                  <a:lnTo>
                    <a:pt x="19" y="44"/>
                  </a:lnTo>
                  <a:lnTo>
                    <a:pt x="13" y="42"/>
                  </a:lnTo>
                  <a:lnTo>
                    <a:pt x="9" y="40"/>
                  </a:lnTo>
                  <a:lnTo>
                    <a:pt x="4" y="36"/>
                  </a:lnTo>
                  <a:lnTo>
                    <a:pt x="2" y="32"/>
                  </a:lnTo>
                  <a:lnTo>
                    <a:pt x="1" y="30"/>
                  </a:lnTo>
                  <a:lnTo>
                    <a:pt x="0" y="27"/>
                  </a:lnTo>
                  <a:lnTo>
                    <a:pt x="0" y="25"/>
                  </a:lnTo>
                  <a:lnTo>
                    <a:pt x="0" y="23"/>
                  </a:lnTo>
                  <a:lnTo>
                    <a:pt x="0" y="21"/>
                  </a:lnTo>
                  <a:lnTo>
                    <a:pt x="0" y="19"/>
                  </a:lnTo>
                  <a:lnTo>
                    <a:pt x="1" y="16"/>
                  </a:lnTo>
                  <a:lnTo>
                    <a:pt x="2" y="14"/>
                  </a:lnTo>
                  <a:lnTo>
                    <a:pt x="4" y="10"/>
                  </a:lnTo>
                  <a:lnTo>
                    <a:pt x="9" y="6"/>
                  </a:lnTo>
                  <a:lnTo>
                    <a:pt x="13" y="4"/>
                  </a:lnTo>
                  <a:lnTo>
                    <a:pt x="19" y="2"/>
                  </a:lnTo>
                  <a:lnTo>
                    <a:pt x="25" y="1"/>
                  </a:lnTo>
                  <a:lnTo>
                    <a:pt x="31"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6" name="Freeform 190">
              <a:extLst>
                <a:ext uri="{FF2B5EF4-FFF2-40B4-BE49-F238E27FC236}">
                  <a16:creationId xmlns:a16="http://schemas.microsoft.com/office/drawing/2014/main" id="{47C90CD3-DAC1-4817-B595-1FBCAB74A0F1}"/>
                </a:ext>
              </a:extLst>
            </p:cNvPr>
            <p:cNvSpPr>
              <a:spLocks/>
            </p:cNvSpPr>
            <p:nvPr/>
          </p:nvSpPr>
          <p:spPr bwMode="auto">
            <a:xfrm>
              <a:off x="4251" y="3798"/>
              <a:ext cx="28" cy="21"/>
            </a:xfrm>
            <a:custGeom>
              <a:avLst/>
              <a:gdLst>
                <a:gd name="T0" fmla="*/ 28 w 57"/>
                <a:gd name="T1" fmla="*/ 0 h 41"/>
                <a:gd name="T2" fmla="*/ 33 w 57"/>
                <a:gd name="T3" fmla="*/ 0 h 41"/>
                <a:gd name="T4" fmla="*/ 39 w 57"/>
                <a:gd name="T5" fmla="*/ 1 h 41"/>
                <a:gd name="T6" fmla="*/ 44 w 57"/>
                <a:gd name="T7" fmla="*/ 3 h 41"/>
                <a:gd name="T8" fmla="*/ 48 w 57"/>
                <a:gd name="T9" fmla="*/ 6 h 41"/>
                <a:gd name="T10" fmla="*/ 51 w 57"/>
                <a:gd name="T11" fmla="*/ 8 h 41"/>
                <a:gd name="T12" fmla="*/ 54 w 57"/>
                <a:gd name="T13" fmla="*/ 12 h 41"/>
                <a:gd name="T14" fmla="*/ 57 w 57"/>
                <a:gd name="T15" fmla="*/ 16 h 41"/>
                <a:gd name="T16" fmla="*/ 57 w 57"/>
                <a:gd name="T17" fmla="*/ 20 h 41"/>
                <a:gd name="T18" fmla="*/ 57 w 57"/>
                <a:gd name="T19" fmla="*/ 24 h 41"/>
                <a:gd name="T20" fmla="*/ 54 w 57"/>
                <a:gd name="T21" fmla="*/ 28 h 41"/>
                <a:gd name="T22" fmla="*/ 51 w 57"/>
                <a:gd name="T23" fmla="*/ 32 h 41"/>
                <a:gd name="T24" fmla="*/ 48 w 57"/>
                <a:gd name="T25" fmla="*/ 34 h 41"/>
                <a:gd name="T26" fmla="*/ 44 w 57"/>
                <a:gd name="T27" fmla="*/ 38 h 41"/>
                <a:gd name="T28" fmla="*/ 39 w 57"/>
                <a:gd name="T29" fmla="*/ 39 h 41"/>
                <a:gd name="T30" fmla="*/ 33 w 57"/>
                <a:gd name="T31" fmla="*/ 40 h 41"/>
                <a:gd name="T32" fmla="*/ 28 w 57"/>
                <a:gd name="T33" fmla="*/ 41 h 41"/>
                <a:gd name="T34" fmla="*/ 22 w 57"/>
                <a:gd name="T35" fmla="*/ 40 h 41"/>
                <a:gd name="T36" fmla="*/ 17 w 57"/>
                <a:gd name="T37" fmla="*/ 39 h 41"/>
                <a:gd name="T38" fmla="*/ 12 w 57"/>
                <a:gd name="T39" fmla="*/ 38 h 41"/>
                <a:gd name="T40" fmla="*/ 8 w 57"/>
                <a:gd name="T41" fmla="*/ 34 h 41"/>
                <a:gd name="T42" fmla="*/ 4 w 57"/>
                <a:gd name="T43" fmla="*/ 32 h 41"/>
                <a:gd name="T44" fmla="*/ 2 w 57"/>
                <a:gd name="T45" fmla="*/ 28 h 41"/>
                <a:gd name="T46" fmla="*/ 0 w 57"/>
                <a:gd name="T47" fmla="*/ 24 h 41"/>
                <a:gd name="T48" fmla="*/ 0 w 57"/>
                <a:gd name="T49" fmla="*/ 20 h 41"/>
                <a:gd name="T50" fmla="*/ 0 w 57"/>
                <a:gd name="T51" fmla="*/ 16 h 41"/>
                <a:gd name="T52" fmla="*/ 2 w 57"/>
                <a:gd name="T53" fmla="*/ 12 h 41"/>
                <a:gd name="T54" fmla="*/ 4 w 57"/>
                <a:gd name="T55" fmla="*/ 8 h 41"/>
                <a:gd name="T56" fmla="*/ 8 w 57"/>
                <a:gd name="T57" fmla="*/ 6 h 41"/>
                <a:gd name="T58" fmla="*/ 12 w 57"/>
                <a:gd name="T59" fmla="*/ 3 h 41"/>
                <a:gd name="T60" fmla="*/ 17 w 57"/>
                <a:gd name="T61" fmla="*/ 1 h 41"/>
                <a:gd name="T62" fmla="*/ 22 w 57"/>
                <a:gd name="T63" fmla="*/ 0 h 41"/>
                <a:gd name="T64" fmla="*/ 28 w 57"/>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1">
                  <a:moveTo>
                    <a:pt x="28" y="0"/>
                  </a:moveTo>
                  <a:lnTo>
                    <a:pt x="33" y="0"/>
                  </a:lnTo>
                  <a:lnTo>
                    <a:pt x="39" y="1"/>
                  </a:lnTo>
                  <a:lnTo>
                    <a:pt x="44" y="3"/>
                  </a:lnTo>
                  <a:lnTo>
                    <a:pt x="48" y="6"/>
                  </a:lnTo>
                  <a:lnTo>
                    <a:pt x="51" y="8"/>
                  </a:lnTo>
                  <a:lnTo>
                    <a:pt x="54" y="12"/>
                  </a:lnTo>
                  <a:lnTo>
                    <a:pt x="57" y="16"/>
                  </a:lnTo>
                  <a:lnTo>
                    <a:pt x="57" y="20"/>
                  </a:lnTo>
                  <a:lnTo>
                    <a:pt x="57" y="24"/>
                  </a:lnTo>
                  <a:lnTo>
                    <a:pt x="54" y="28"/>
                  </a:lnTo>
                  <a:lnTo>
                    <a:pt x="51" y="32"/>
                  </a:lnTo>
                  <a:lnTo>
                    <a:pt x="48" y="34"/>
                  </a:lnTo>
                  <a:lnTo>
                    <a:pt x="44" y="38"/>
                  </a:lnTo>
                  <a:lnTo>
                    <a:pt x="39" y="39"/>
                  </a:lnTo>
                  <a:lnTo>
                    <a:pt x="33" y="40"/>
                  </a:lnTo>
                  <a:lnTo>
                    <a:pt x="28" y="41"/>
                  </a:lnTo>
                  <a:lnTo>
                    <a:pt x="22" y="40"/>
                  </a:lnTo>
                  <a:lnTo>
                    <a:pt x="17" y="39"/>
                  </a:lnTo>
                  <a:lnTo>
                    <a:pt x="12" y="38"/>
                  </a:lnTo>
                  <a:lnTo>
                    <a:pt x="8" y="34"/>
                  </a:lnTo>
                  <a:lnTo>
                    <a:pt x="4" y="32"/>
                  </a:lnTo>
                  <a:lnTo>
                    <a:pt x="2" y="28"/>
                  </a:lnTo>
                  <a:lnTo>
                    <a:pt x="0" y="24"/>
                  </a:lnTo>
                  <a:lnTo>
                    <a:pt x="0" y="20"/>
                  </a:lnTo>
                  <a:lnTo>
                    <a:pt x="0" y="16"/>
                  </a:lnTo>
                  <a:lnTo>
                    <a:pt x="2" y="12"/>
                  </a:lnTo>
                  <a:lnTo>
                    <a:pt x="4" y="8"/>
                  </a:lnTo>
                  <a:lnTo>
                    <a:pt x="8" y="6"/>
                  </a:lnTo>
                  <a:lnTo>
                    <a:pt x="12" y="3"/>
                  </a:lnTo>
                  <a:lnTo>
                    <a:pt x="17" y="1"/>
                  </a:lnTo>
                  <a:lnTo>
                    <a:pt x="22" y="0"/>
                  </a:lnTo>
                  <a:lnTo>
                    <a:pt x="28"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7" name="Freeform 191">
              <a:extLst>
                <a:ext uri="{FF2B5EF4-FFF2-40B4-BE49-F238E27FC236}">
                  <a16:creationId xmlns:a16="http://schemas.microsoft.com/office/drawing/2014/main" id="{C1A54215-9DB5-41DD-B5E6-7D4930C0BAAA}"/>
                </a:ext>
              </a:extLst>
            </p:cNvPr>
            <p:cNvSpPr>
              <a:spLocks/>
            </p:cNvSpPr>
            <p:nvPr/>
          </p:nvSpPr>
          <p:spPr bwMode="auto">
            <a:xfrm>
              <a:off x="4253" y="3799"/>
              <a:ext cx="25" cy="18"/>
            </a:xfrm>
            <a:custGeom>
              <a:avLst/>
              <a:gdLst>
                <a:gd name="T0" fmla="*/ 25 w 50"/>
                <a:gd name="T1" fmla="*/ 0 h 36"/>
                <a:gd name="T2" fmla="*/ 30 w 50"/>
                <a:gd name="T3" fmla="*/ 0 h 36"/>
                <a:gd name="T4" fmla="*/ 35 w 50"/>
                <a:gd name="T5" fmla="*/ 1 h 36"/>
                <a:gd name="T6" fmla="*/ 39 w 50"/>
                <a:gd name="T7" fmla="*/ 2 h 36"/>
                <a:gd name="T8" fmla="*/ 43 w 50"/>
                <a:gd name="T9" fmla="*/ 5 h 36"/>
                <a:gd name="T10" fmla="*/ 46 w 50"/>
                <a:gd name="T11" fmla="*/ 8 h 36"/>
                <a:gd name="T12" fmla="*/ 48 w 50"/>
                <a:gd name="T13" fmla="*/ 11 h 36"/>
                <a:gd name="T14" fmla="*/ 49 w 50"/>
                <a:gd name="T15" fmla="*/ 15 h 36"/>
                <a:gd name="T16" fmla="*/ 50 w 50"/>
                <a:gd name="T17" fmla="*/ 18 h 36"/>
                <a:gd name="T18" fmla="*/ 49 w 50"/>
                <a:gd name="T19" fmla="*/ 21 h 36"/>
                <a:gd name="T20" fmla="*/ 48 w 50"/>
                <a:gd name="T21" fmla="*/ 25 h 36"/>
                <a:gd name="T22" fmla="*/ 46 w 50"/>
                <a:gd name="T23" fmla="*/ 28 h 36"/>
                <a:gd name="T24" fmla="*/ 43 w 50"/>
                <a:gd name="T25" fmla="*/ 31 h 36"/>
                <a:gd name="T26" fmla="*/ 39 w 50"/>
                <a:gd name="T27" fmla="*/ 34 h 36"/>
                <a:gd name="T28" fmla="*/ 35 w 50"/>
                <a:gd name="T29" fmla="*/ 35 h 36"/>
                <a:gd name="T30" fmla="*/ 30 w 50"/>
                <a:gd name="T31" fmla="*/ 36 h 36"/>
                <a:gd name="T32" fmla="*/ 25 w 50"/>
                <a:gd name="T33" fmla="*/ 36 h 36"/>
                <a:gd name="T34" fmla="*/ 20 w 50"/>
                <a:gd name="T35" fmla="*/ 36 h 36"/>
                <a:gd name="T36" fmla="*/ 16 w 50"/>
                <a:gd name="T37" fmla="*/ 35 h 36"/>
                <a:gd name="T38" fmla="*/ 11 w 50"/>
                <a:gd name="T39" fmla="*/ 34 h 36"/>
                <a:gd name="T40" fmla="*/ 7 w 50"/>
                <a:gd name="T41" fmla="*/ 31 h 36"/>
                <a:gd name="T42" fmla="*/ 5 w 50"/>
                <a:gd name="T43" fmla="*/ 28 h 36"/>
                <a:gd name="T44" fmla="*/ 1 w 50"/>
                <a:gd name="T45" fmla="*/ 25 h 36"/>
                <a:gd name="T46" fmla="*/ 0 w 50"/>
                <a:gd name="T47" fmla="*/ 21 h 36"/>
                <a:gd name="T48" fmla="*/ 0 w 50"/>
                <a:gd name="T49" fmla="*/ 18 h 36"/>
                <a:gd name="T50" fmla="*/ 0 w 50"/>
                <a:gd name="T51" fmla="*/ 15 h 36"/>
                <a:gd name="T52" fmla="*/ 1 w 50"/>
                <a:gd name="T53" fmla="*/ 11 h 36"/>
                <a:gd name="T54" fmla="*/ 5 w 50"/>
                <a:gd name="T55" fmla="*/ 8 h 36"/>
                <a:gd name="T56" fmla="*/ 7 w 50"/>
                <a:gd name="T57" fmla="*/ 5 h 36"/>
                <a:gd name="T58" fmla="*/ 11 w 50"/>
                <a:gd name="T59" fmla="*/ 2 h 36"/>
                <a:gd name="T60" fmla="*/ 16 w 50"/>
                <a:gd name="T61" fmla="*/ 1 h 36"/>
                <a:gd name="T62" fmla="*/ 20 w 50"/>
                <a:gd name="T63" fmla="*/ 0 h 36"/>
                <a:gd name="T64" fmla="*/ 25 w 50"/>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6">
                  <a:moveTo>
                    <a:pt x="25" y="0"/>
                  </a:moveTo>
                  <a:lnTo>
                    <a:pt x="30" y="0"/>
                  </a:lnTo>
                  <a:lnTo>
                    <a:pt x="35" y="1"/>
                  </a:lnTo>
                  <a:lnTo>
                    <a:pt x="39" y="2"/>
                  </a:lnTo>
                  <a:lnTo>
                    <a:pt x="43" y="5"/>
                  </a:lnTo>
                  <a:lnTo>
                    <a:pt x="46" y="8"/>
                  </a:lnTo>
                  <a:lnTo>
                    <a:pt x="48" y="11"/>
                  </a:lnTo>
                  <a:lnTo>
                    <a:pt x="49" y="15"/>
                  </a:lnTo>
                  <a:lnTo>
                    <a:pt x="50" y="18"/>
                  </a:lnTo>
                  <a:lnTo>
                    <a:pt x="49" y="21"/>
                  </a:lnTo>
                  <a:lnTo>
                    <a:pt x="48" y="25"/>
                  </a:lnTo>
                  <a:lnTo>
                    <a:pt x="46" y="28"/>
                  </a:lnTo>
                  <a:lnTo>
                    <a:pt x="43" y="31"/>
                  </a:lnTo>
                  <a:lnTo>
                    <a:pt x="39" y="34"/>
                  </a:lnTo>
                  <a:lnTo>
                    <a:pt x="35" y="35"/>
                  </a:lnTo>
                  <a:lnTo>
                    <a:pt x="30" y="36"/>
                  </a:lnTo>
                  <a:lnTo>
                    <a:pt x="25" y="36"/>
                  </a:lnTo>
                  <a:lnTo>
                    <a:pt x="20" y="36"/>
                  </a:lnTo>
                  <a:lnTo>
                    <a:pt x="16" y="35"/>
                  </a:lnTo>
                  <a:lnTo>
                    <a:pt x="11" y="34"/>
                  </a:lnTo>
                  <a:lnTo>
                    <a:pt x="7" y="31"/>
                  </a:lnTo>
                  <a:lnTo>
                    <a:pt x="5" y="28"/>
                  </a:lnTo>
                  <a:lnTo>
                    <a:pt x="1" y="25"/>
                  </a:lnTo>
                  <a:lnTo>
                    <a:pt x="0" y="21"/>
                  </a:lnTo>
                  <a:lnTo>
                    <a:pt x="0" y="18"/>
                  </a:lnTo>
                  <a:lnTo>
                    <a:pt x="0" y="15"/>
                  </a:lnTo>
                  <a:lnTo>
                    <a:pt x="1" y="11"/>
                  </a:lnTo>
                  <a:lnTo>
                    <a:pt x="5" y="8"/>
                  </a:lnTo>
                  <a:lnTo>
                    <a:pt x="7" y="5"/>
                  </a:lnTo>
                  <a:lnTo>
                    <a:pt x="11" y="2"/>
                  </a:lnTo>
                  <a:lnTo>
                    <a:pt x="16" y="1"/>
                  </a:lnTo>
                  <a:lnTo>
                    <a:pt x="20"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8" name="Freeform 192">
              <a:extLst>
                <a:ext uri="{FF2B5EF4-FFF2-40B4-BE49-F238E27FC236}">
                  <a16:creationId xmlns:a16="http://schemas.microsoft.com/office/drawing/2014/main" id="{239DEFB7-A99E-412E-9D97-AF8F5E09995A}"/>
                </a:ext>
              </a:extLst>
            </p:cNvPr>
            <p:cNvSpPr>
              <a:spLocks/>
            </p:cNvSpPr>
            <p:nvPr/>
          </p:nvSpPr>
          <p:spPr bwMode="auto">
            <a:xfrm>
              <a:off x="4227" y="3759"/>
              <a:ext cx="68" cy="19"/>
            </a:xfrm>
            <a:custGeom>
              <a:avLst/>
              <a:gdLst>
                <a:gd name="T0" fmla="*/ 2 w 137"/>
                <a:gd name="T1" fmla="*/ 24 h 39"/>
                <a:gd name="T2" fmla="*/ 1 w 137"/>
                <a:gd name="T3" fmla="*/ 31 h 39"/>
                <a:gd name="T4" fmla="*/ 0 w 137"/>
                <a:gd name="T5" fmla="*/ 39 h 39"/>
                <a:gd name="T6" fmla="*/ 2 w 137"/>
                <a:gd name="T7" fmla="*/ 39 h 39"/>
                <a:gd name="T8" fmla="*/ 6 w 137"/>
                <a:gd name="T9" fmla="*/ 39 h 39"/>
                <a:gd name="T10" fmla="*/ 8 w 137"/>
                <a:gd name="T11" fmla="*/ 39 h 39"/>
                <a:gd name="T12" fmla="*/ 10 w 137"/>
                <a:gd name="T13" fmla="*/ 37 h 39"/>
                <a:gd name="T14" fmla="*/ 14 w 137"/>
                <a:gd name="T15" fmla="*/ 35 h 39"/>
                <a:gd name="T16" fmla="*/ 16 w 137"/>
                <a:gd name="T17" fmla="*/ 32 h 39"/>
                <a:gd name="T18" fmla="*/ 19 w 137"/>
                <a:gd name="T19" fmla="*/ 32 h 39"/>
                <a:gd name="T20" fmla="*/ 24 w 137"/>
                <a:gd name="T21" fmla="*/ 32 h 39"/>
                <a:gd name="T22" fmla="*/ 25 w 137"/>
                <a:gd name="T23" fmla="*/ 31 h 39"/>
                <a:gd name="T24" fmla="*/ 26 w 137"/>
                <a:gd name="T25" fmla="*/ 31 h 39"/>
                <a:gd name="T26" fmla="*/ 27 w 137"/>
                <a:gd name="T27" fmla="*/ 31 h 39"/>
                <a:gd name="T28" fmla="*/ 29 w 137"/>
                <a:gd name="T29" fmla="*/ 30 h 39"/>
                <a:gd name="T30" fmla="*/ 31 w 137"/>
                <a:gd name="T31" fmla="*/ 29 h 39"/>
                <a:gd name="T32" fmla="*/ 32 w 137"/>
                <a:gd name="T33" fmla="*/ 28 h 39"/>
                <a:gd name="T34" fmla="*/ 40 w 137"/>
                <a:gd name="T35" fmla="*/ 26 h 39"/>
                <a:gd name="T36" fmla="*/ 49 w 137"/>
                <a:gd name="T37" fmla="*/ 24 h 39"/>
                <a:gd name="T38" fmla="*/ 59 w 137"/>
                <a:gd name="T39" fmla="*/ 21 h 39"/>
                <a:gd name="T40" fmla="*/ 65 w 137"/>
                <a:gd name="T41" fmla="*/ 19 h 39"/>
                <a:gd name="T42" fmla="*/ 77 w 137"/>
                <a:gd name="T43" fmla="*/ 17 h 39"/>
                <a:gd name="T44" fmla="*/ 89 w 137"/>
                <a:gd name="T45" fmla="*/ 17 h 39"/>
                <a:gd name="T46" fmla="*/ 92 w 137"/>
                <a:gd name="T47" fmla="*/ 19 h 39"/>
                <a:gd name="T48" fmla="*/ 94 w 137"/>
                <a:gd name="T49" fmla="*/ 19 h 39"/>
                <a:gd name="T50" fmla="*/ 96 w 137"/>
                <a:gd name="T51" fmla="*/ 20 h 39"/>
                <a:gd name="T52" fmla="*/ 98 w 137"/>
                <a:gd name="T53" fmla="*/ 20 h 39"/>
                <a:gd name="T54" fmla="*/ 105 w 137"/>
                <a:gd name="T55" fmla="*/ 20 h 39"/>
                <a:gd name="T56" fmla="*/ 108 w 137"/>
                <a:gd name="T57" fmla="*/ 21 h 39"/>
                <a:gd name="T58" fmla="*/ 137 w 137"/>
                <a:gd name="T59" fmla="*/ 31 h 39"/>
                <a:gd name="T60" fmla="*/ 137 w 137"/>
                <a:gd name="T61" fmla="*/ 31 h 39"/>
                <a:gd name="T62" fmla="*/ 136 w 137"/>
                <a:gd name="T63" fmla="*/ 31 h 39"/>
                <a:gd name="T64" fmla="*/ 136 w 137"/>
                <a:gd name="T65" fmla="*/ 30 h 39"/>
                <a:gd name="T66" fmla="*/ 135 w 137"/>
                <a:gd name="T67" fmla="*/ 29 h 39"/>
                <a:gd name="T68" fmla="*/ 134 w 137"/>
                <a:gd name="T69" fmla="*/ 29 h 39"/>
                <a:gd name="T70" fmla="*/ 132 w 137"/>
                <a:gd name="T71" fmla="*/ 26 h 39"/>
                <a:gd name="T72" fmla="*/ 130 w 137"/>
                <a:gd name="T73" fmla="*/ 22 h 39"/>
                <a:gd name="T74" fmla="*/ 129 w 137"/>
                <a:gd name="T75" fmla="*/ 20 h 39"/>
                <a:gd name="T76" fmla="*/ 128 w 137"/>
                <a:gd name="T77" fmla="*/ 17 h 39"/>
                <a:gd name="T78" fmla="*/ 127 w 137"/>
                <a:gd name="T79" fmla="*/ 14 h 39"/>
                <a:gd name="T80" fmla="*/ 126 w 137"/>
                <a:gd name="T81" fmla="*/ 12 h 39"/>
                <a:gd name="T82" fmla="*/ 126 w 137"/>
                <a:gd name="T83" fmla="*/ 11 h 39"/>
                <a:gd name="T84" fmla="*/ 124 w 137"/>
                <a:gd name="T85" fmla="*/ 10 h 39"/>
                <a:gd name="T86" fmla="*/ 122 w 137"/>
                <a:gd name="T87" fmla="*/ 9 h 39"/>
                <a:gd name="T88" fmla="*/ 120 w 137"/>
                <a:gd name="T89" fmla="*/ 8 h 39"/>
                <a:gd name="T90" fmla="*/ 119 w 137"/>
                <a:gd name="T91" fmla="*/ 6 h 39"/>
                <a:gd name="T92" fmla="*/ 94 w 137"/>
                <a:gd name="T93" fmla="*/ 2 h 39"/>
                <a:gd name="T94" fmla="*/ 67 w 137"/>
                <a:gd name="T95" fmla="*/ 0 h 39"/>
                <a:gd name="T96" fmla="*/ 55 w 137"/>
                <a:gd name="T97" fmla="*/ 2 h 39"/>
                <a:gd name="T98" fmla="*/ 49 w 137"/>
                <a:gd name="T99" fmla="*/ 6 h 39"/>
                <a:gd name="T100" fmla="*/ 39 w 137"/>
                <a:gd name="T101" fmla="*/ 6 h 39"/>
                <a:gd name="T102" fmla="*/ 28 w 137"/>
                <a:gd name="T103" fmla="*/ 6 h 39"/>
                <a:gd name="T104" fmla="*/ 22 w 137"/>
                <a:gd name="T105" fmla="*/ 8 h 39"/>
                <a:gd name="T106" fmla="*/ 16 w 137"/>
                <a:gd name="T107" fmla="*/ 10 h 39"/>
                <a:gd name="T108" fmla="*/ 12 w 137"/>
                <a:gd name="T109" fmla="*/ 14 h 39"/>
                <a:gd name="T110" fmla="*/ 10 w 137"/>
                <a:gd name="T111" fmla="*/ 14 h 39"/>
                <a:gd name="T112" fmla="*/ 9 w 137"/>
                <a:gd name="T113" fmla="*/ 14 h 39"/>
                <a:gd name="T114" fmla="*/ 8 w 137"/>
                <a:gd name="T115" fmla="*/ 15 h 39"/>
                <a:gd name="T116" fmla="*/ 7 w 137"/>
                <a:gd name="T117" fmla="*/ 16 h 39"/>
                <a:gd name="T118" fmla="*/ 6 w 137"/>
                <a:gd name="T119" fmla="*/ 17 h 39"/>
                <a:gd name="T120" fmla="*/ 5 w 137"/>
                <a:gd name="T121" fmla="*/ 19 h 39"/>
                <a:gd name="T122" fmla="*/ 2 w 137"/>
                <a:gd name="T1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9">
                  <a:moveTo>
                    <a:pt x="4" y="18"/>
                  </a:moveTo>
                  <a:lnTo>
                    <a:pt x="2" y="21"/>
                  </a:lnTo>
                  <a:lnTo>
                    <a:pt x="2" y="24"/>
                  </a:lnTo>
                  <a:lnTo>
                    <a:pt x="1" y="26"/>
                  </a:lnTo>
                  <a:lnTo>
                    <a:pt x="1" y="28"/>
                  </a:lnTo>
                  <a:lnTo>
                    <a:pt x="1" y="31"/>
                  </a:lnTo>
                  <a:lnTo>
                    <a:pt x="0" y="34"/>
                  </a:lnTo>
                  <a:lnTo>
                    <a:pt x="0" y="37"/>
                  </a:lnTo>
                  <a:lnTo>
                    <a:pt x="0" y="39"/>
                  </a:lnTo>
                  <a:lnTo>
                    <a:pt x="1" y="39"/>
                  </a:lnTo>
                  <a:lnTo>
                    <a:pt x="1" y="39"/>
                  </a:lnTo>
                  <a:lnTo>
                    <a:pt x="2" y="39"/>
                  </a:lnTo>
                  <a:lnTo>
                    <a:pt x="4" y="39"/>
                  </a:lnTo>
                  <a:lnTo>
                    <a:pt x="5" y="39"/>
                  </a:lnTo>
                  <a:lnTo>
                    <a:pt x="6" y="39"/>
                  </a:lnTo>
                  <a:lnTo>
                    <a:pt x="7" y="39"/>
                  </a:lnTo>
                  <a:lnTo>
                    <a:pt x="8" y="39"/>
                  </a:lnTo>
                  <a:lnTo>
                    <a:pt x="8" y="39"/>
                  </a:lnTo>
                  <a:lnTo>
                    <a:pt x="9" y="38"/>
                  </a:lnTo>
                  <a:lnTo>
                    <a:pt x="10" y="37"/>
                  </a:lnTo>
                  <a:lnTo>
                    <a:pt x="10" y="37"/>
                  </a:lnTo>
                  <a:lnTo>
                    <a:pt x="11" y="36"/>
                  </a:lnTo>
                  <a:lnTo>
                    <a:pt x="12" y="35"/>
                  </a:lnTo>
                  <a:lnTo>
                    <a:pt x="14" y="35"/>
                  </a:lnTo>
                  <a:lnTo>
                    <a:pt x="15" y="34"/>
                  </a:lnTo>
                  <a:lnTo>
                    <a:pt x="16" y="32"/>
                  </a:lnTo>
                  <a:lnTo>
                    <a:pt x="16" y="32"/>
                  </a:lnTo>
                  <a:lnTo>
                    <a:pt x="17" y="32"/>
                  </a:lnTo>
                  <a:lnTo>
                    <a:pt x="18" y="32"/>
                  </a:lnTo>
                  <a:lnTo>
                    <a:pt x="19" y="32"/>
                  </a:lnTo>
                  <a:lnTo>
                    <a:pt x="21" y="32"/>
                  </a:lnTo>
                  <a:lnTo>
                    <a:pt x="22" y="32"/>
                  </a:lnTo>
                  <a:lnTo>
                    <a:pt x="24" y="32"/>
                  </a:lnTo>
                  <a:lnTo>
                    <a:pt x="24" y="32"/>
                  </a:lnTo>
                  <a:lnTo>
                    <a:pt x="24" y="31"/>
                  </a:lnTo>
                  <a:lnTo>
                    <a:pt x="25" y="31"/>
                  </a:lnTo>
                  <a:lnTo>
                    <a:pt x="25" y="31"/>
                  </a:lnTo>
                  <a:lnTo>
                    <a:pt x="26" y="31"/>
                  </a:lnTo>
                  <a:lnTo>
                    <a:pt x="26" y="31"/>
                  </a:lnTo>
                  <a:lnTo>
                    <a:pt x="27" y="31"/>
                  </a:lnTo>
                  <a:lnTo>
                    <a:pt x="27" y="31"/>
                  </a:lnTo>
                  <a:lnTo>
                    <a:pt x="27" y="31"/>
                  </a:lnTo>
                  <a:lnTo>
                    <a:pt x="27" y="30"/>
                  </a:lnTo>
                  <a:lnTo>
                    <a:pt x="28" y="30"/>
                  </a:lnTo>
                  <a:lnTo>
                    <a:pt x="29" y="30"/>
                  </a:lnTo>
                  <a:lnTo>
                    <a:pt x="29" y="29"/>
                  </a:lnTo>
                  <a:lnTo>
                    <a:pt x="30" y="29"/>
                  </a:lnTo>
                  <a:lnTo>
                    <a:pt x="31" y="29"/>
                  </a:lnTo>
                  <a:lnTo>
                    <a:pt x="31" y="29"/>
                  </a:lnTo>
                  <a:lnTo>
                    <a:pt x="32" y="29"/>
                  </a:lnTo>
                  <a:lnTo>
                    <a:pt x="32" y="28"/>
                  </a:lnTo>
                  <a:lnTo>
                    <a:pt x="35" y="28"/>
                  </a:lnTo>
                  <a:lnTo>
                    <a:pt x="37" y="27"/>
                  </a:lnTo>
                  <a:lnTo>
                    <a:pt x="40" y="26"/>
                  </a:lnTo>
                  <a:lnTo>
                    <a:pt x="42" y="25"/>
                  </a:lnTo>
                  <a:lnTo>
                    <a:pt x="46" y="25"/>
                  </a:lnTo>
                  <a:lnTo>
                    <a:pt x="49" y="24"/>
                  </a:lnTo>
                  <a:lnTo>
                    <a:pt x="52" y="24"/>
                  </a:lnTo>
                  <a:lnTo>
                    <a:pt x="56" y="22"/>
                  </a:lnTo>
                  <a:lnTo>
                    <a:pt x="59" y="21"/>
                  </a:lnTo>
                  <a:lnTo>
                    <a:pt x="62" y="21"/>
                  </a:lnTo>
                  <a:lnTo>
                    <a:pt x="62" y="20"/>
                  </a:lnTo>
                  <a:lnTo>
                    <a:pt x="65" y="19"/>
                  </a:lnTo>
                  <a:lnTo>
                    <a:pt x="68" y="18"/>
                  </a:lnTo>
                  <a:lnTo>
                    <a:pt x="72" y="17"/>
                  </a:lnTo>
                  <a:lnTo>
                    <a:pt x="77" y="17"/>
                  </a:lnTo>
                  <a:lnTo>
                    <a:pt x="81" y="17"/>
                  </a:lnTo>
                  <a:lnTo>
                    <a:pt x="86" y="17"/>
                  </a:lnTo>
                  <a:lnTo>
                    <a:pt x="89" y="17"/>
                  </a:lnTo>
                  <a:lnTo>
                    <a:pt x="91" y="18"/>
                  </a:lnTo>
                  <a:lnTo>
                    <a:pt x="91" y="19"/>
                  </a:lnTo>
                  <a:lnTo>
                    <a:pt x="92" y="19"/>
                  </a:lnTo>
                  <a:lnTo>
                    <a:pt x="92" y="19"/>
                  </a:lnTo>
                  <a:lnTo>
                    <a:pt x="94" y="19"/>
                  </a:lnTo>
                  <a:lnTo>
                    <a:pt x="94" y="19"/>
                  </a:lnTo>
                  <a:lnTo>
                    <a:pt x="95" y="19"/>
                  </a:lnTo>
                  <a:lnTo>
                    <a:pt x="95" y="19"/>
                  </a:lnTo>
                  <a:lnTo>
                    <a:pt x="96" y="20"/>
                  </a:lnTo>
                  <a:lnTo>
                    <a:pt x="96" y="20"/>
                  </a:lnTo>
                  <a:lnTo>
                    <a:pt x="97" y="20"/>
                  </a:lnTo>
                  <a:lnTo>
                    <a:pt x="98" y="20"/>
                  </a:lnTo>
                  <a:lnTo>
                    <a:pt x="100" y="20"/>
                  </a:lnTo>
                  <a:lnTo>
                    <a:pt x="102" y="20"/>
                  </a:lnTo>
                  <a:lnTo>
                    <a:pt x="105" y="20"/>
                  </a:lnTo>
                  <a:lnTo>
                    <a:pt x="106" y="21"/>
                  </a:lnTo>
                  <a:lnTo>
                    <a:pt x="107" y="21"/>
                  </a:lnTo>
                  <a:lnTo>
                    <a:pt x="108" y="21"/>
                  </a:lnTo>
                  <a:lnTo>
                    <a:pt x="111" y="21"/>
                  </a:lnTo>
                  <a:lnTo>
                    <a:pt x="137" y="32"/>
                  </a:lnTo>
                  <a:lnTo>
                    <a:pt x="137" y="31"/>
                  </a:lnTo>
                  <a:lnTo>
                    <a:pt x="137" y="31"/>
                  </a:lnTo>
                  <a:lnTo>
                    <a:pt x="137" y="31"/>
                  </a:lnTo>
                  <a:lnTo>
                    <a:pt x="137" y="31"/>
                  </a:lnTo>
                  <a:lnTo>
                    <a:pt x="137" y="31"/>
                  </a:lnTo>
                  <a:lnTo>
                    <a:pt x="137" y="31"/>
                  </a:lnTo>
                  <a:lnTo>
                    <a:pt x="136" y="31"/>
                  </a:lnTo>
                  <a:lnTo>
                    <a:pt x="136" y="30"/>
                  </a:lnTo>
                  <a:lnTo>
                    <a:pt x="136" y="30"/>
                  </a:lnTo>
                  <a:lnTo>
                    <a:pt x="136" y="30"/>
                  </a:lnTo>
                  <a:lnTo>
                    <a:pt x="136" y="30"/>
                  </a:lnTo>
                  <a:lnTo>
                    <a:pt x="135" y="29"/>
                  </a:lnTo>
                  <a:lnTo>
                    <a:pt x="135" y="29"/>
                  </a:lnTo>
                  <a:lnTo>
                    <a:pt x="135" y="29"/>
                  </a:lnTo>
                  <a:lnTo>
                    <a:pt x="134" y="29"/>
                  </a:lnTo>
                  <a:lnTo>
                    <a:pt x="134" y="29"/>
                  </a:lnTo>
                  <a:lnTo>
                    <a:pt x="134" y="28"/>
                  </a:lnTo>
                  <a:lnTo>
                    <a:pt x="132" y="27"/>
                  </a:lnTo>
                  <a:lnTo>
                    <a:pt x="132" y="26"/>
                  </a:lnTo>
                  <a:lnTo>
                    <a:pt x="131" y="25"/>
                  </a:lnTo>
                  <a:lnTo>
                    <a:pt x="131" y="24"/>
                  </a:lnTo>
                  <a:lnTo>
                    <a:pt x="130" y="22"/>
                  </a:lnTo>
                  <a:lnTo>
                    <a:pt x="129" y="21"/>
                  </a:lnTo>
                  <a:lnTo>
                    <a:pt x="129" y="21"/>
                  </a:lnTo>
                  <a:lnTo>
                    <a:pt x="129" y="20"/>
                  </a:lnTo>
                  <a:lnTo>
                    <a:pt x="129" y="19"/>
                  </a:lnTo>
                  <a:lnTo>
                    <a:pt x="129" y="18"/>
                  </a:lnTo>
                  <a:lnTo>
                    <a:pt x="128" y="17"/>
                  </a:lnTo>
                  <a:lnTo>
                    <a:pt x="128" y="16"/>
                  </a:lnTo>
                  <a:lnTo>
                    <a:pt x="127" y="15"/>
                  </a:lnTo>
                  <a:lnTo>
                    <a:pt x="127" y="14"/>
                  </a:lnTo>
                  <a:lnTo>
                    <a:pt x="127" y="14"/>
                  </a:lnTo>
                  <a:lnTo>
                    <a:pt x="126" y="14"/>
                  </a:lnTo>
                  <a:lnTo>
                    <a:pt x="126" y="12"/>
                  </a:lnTo>
                  <a:lnTo>
                    <a:pt x="126" y="12"/>
                  </a:lnTo>
                  <a:lnTo>
                    <a:pt x="126" y="12"/>
                  </a:lnTo>
                  <a:lnTo>
                    <a:pt x="126" y="11"/>
                  </a:lnTo>
                  <a:lnTo>
                    <a:pt x="125" y="11"/>
                  </a:lnTo>
                  <a:lnTo>
                    <a:pt x="125" y="11"/>
                  </a:lnTo>
                  <a:lnTo>
                    <a:pt x="124" y="10"/>
                  </a:lnTo>
                  <a:lnTo>
                    <a:pt x="124" y="10"/>
                  </a:lnTo>
                  <a:lnTo>
                    <a:pt x="124" y="10"/>
                  </a:lnTo>
                  <a:lnTo>
                    <a:pt x="122" y="9"/>
                  </a:lnTo>
                  <a:lnTo>
                    <a:pt x="121" y="9"/>
                  </a:lnTo>
                  <a:lnTo>
                    <a:pt x="121" y="9"/>
                  </a:lnTo>
                  <a:lnTo>
                    <a:pt x="120" y="8"/>
                  </a:lnTo>
                  <a:lnTo>
                    <a:pt x="119" y="8"/>
                  </a:lnTo>
                  <a:lnTo>
                    <a:pt x="119" y="7"/>
                  </a:lnTo>
                  <a:lnTo>
                    <a:pt x="119" y="6"/>
                  </a:lnTo>
                  <a:lnTo>
                    <a:pt x="111" y="6"/>
                  </a:lnTo>
                  <a:lnTo>
                    <a:pt x="102" y="5"/>
                  </a:lnTo>
                  <a:lnTo>
                    <a:pt x="94" y="2"/>
                  </a:lnTo>
                  <a:lnTo>
                    <a:pt x="85" y="1"/>
                  </a:lnTo>
                  <a:lnTo>
                    <a:pt x="75" y="0"/>
                  </a:lnTo>
                  <a:lnTo>
                    <a:pt x="67" y="0"/>
                  </a:lnTo>
                  <a:lnTo>
                    <a:pt x="62" y="1"/>
                  </a:lnTo>
                  <a:lnTo>
                    <a:pt x="58" y="1"/>
                  </a:lnTo>
                  <a:lnTo>
                    <a:pt x="55" y="2"/>
                  </a:lnTo>
                  <a:lnTo>
                    <a:pt x="51" y="5"/>
                  </a:lnTo>
                  <a:lnTo>
                    <a:pt x="51" y="5"/>
                  </a:lnTo>
                  <a:lnTo>
                    <a:pt x="49" y="6"/>
                  </a:lnTo>
                  <a:lnTo>
                    <a:pt x="47" y="6"/>
                  </a:lnTo>
                  <a:lnTo>
                    <a:pt x="44" y="6"/>
                  </a:lnTo>
                  <a:lnTo>
                    <a:pt x="39" y="6"/>
                  </a:lnTo>
                  <a:lnTo>
                    <a:pt x="36" y="6"/>
                  </a:lnTo>
                  <a:lnTo>
                    <a:pt x="31" y="6"/>
                  </a:lnTo>
                  <a:lnTo>
                    <a:pt x="28" y="6"/>
                  </a:lnTo>
                  <a:lnTo>
                    <a:pt x="26" y="6"/>
                  </a:lnTo>
                  <a:lnTo>
                    <a:pt x="25" y="7"/>
                  </a:lnTo>
                  <a:lnTo>
                    <a:pt x="22" y="8"/>
                  </a:lnTo>
                  <a:lnTo>
                    <a:pt x="20" y="8"/>
                  </a:lnTo>
                  <a:lnTo>
                    <a:pt x="18" y="9"/>
                  </a:lnTo>
                  <a:lnTo>
                    <a:pt x="16" y="10"/>
                  </a:lnTo>
                  <a:lnTo>
                    <a:pt x="14" y="11"/>
                  </a:lnTo>
                  <a:lnTo>
                    <a:pt x="12" y="12"/>
                  </a:lnTo>
                  <a:lnTo>
                    <a:pt x="12" y="14"/>
                  </a:lnTo>
                  <a:lnTo>
                    <a:pt x="11" y="14"/>
                  </a:lnTo>
                  <a:lnTo>
                    <a:pt x="10" y="14"/>
                  </a:lnTo>
                  <a:lnTo>
                    <a:pt x="10" y="14"/>
                  </a:lnTo>
                  <a:lnTo>
                    <a:pt x="10" y="14"/>
                  </a:lnTo>
                  <a:lnTo>
                    <a:pt x="10" y="14"/>
                  </a:lnTo>
                  <a:lnTo>
                    <a:pt x="9" y="14"/>
                  </a:lnTo>
                  <a:lnTo>
                    <a:pt x="9" y="15"/>
                  </a:lnTo>
                  <a:lnTo>
                    <a:pt x="8" y="15"/>
                  </a:lnTo>
                  <a:lnTo>
                    <a:pt x="8" y="15"/>
                  </a:lnTo>
                  <a:lnTo>
                    <a:pt x="8" y="16"/>
                  </a:lnTo>
                  <a:lnTo>
                    <a:pt x="8" y="16"/>
                  </a:lnTo>
                  <a:lnTo>
                    <a:pt x="7" y="16"/>
                  </a:lnTo>
                  <a:lnTo>
                    <a:pt x="7" y="17"/>
                  </a:lnTo>
                  <a:lnTo>
                    <a:pt x="6" y="17"/>
                  </a:lnTo>
                  <a:lnTo>
                    <a:pt x="6" y="17"/>
                  </a:lnTo>
                  <a:lnTo>
                    <a:pt x="6" y="18"/>
                  </a:lnTo>
                  <a:lnTo>
                    <a:pt x="5" y="18"/>
                  </a:lnTo>
                  <a:lnTo>
                    <a:pt x="5" y="19"/>
                  </a:lnTo>
                  <a:lnTo>
                    <a:pt x="4" y="20"/>
                  </a:lnTo>
                  <a:lnTo>
                    <a:pt x="4" y="20"/>
                  </a:lnTo>
                  <a:lnTo>
                    <a:pt x="2" y="21"/>
                  </a:lnTo>
                  <a:lnTo>
                    <a:pt x="4" y="1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29" name="Freeform 193">
              <a:extLst>
                <a:ext uri="{FF2B5EF4-FFF2-40B4-BE49-F238E27FC236}">
                  <a16:creationId xmlns:a16="http://schemas.microsoft.com/office/drawing/2014/main" id="{BFB44248-3A11-4205-B7FA-1FB410FC22C3}"/>
                </a:ext>
              </a:extLst>
            </p:cNvPr>
            <p:cNvSpPr>
              <a:spLocks/>
            </p:cNvSpPr>
            <p:nvPr/>
          </p:nvSpPr>
          <p:spPr bwMode="auto">
            <a:xfrm>
              <a:off x="4189" y="3577"/>
              <a:ext cx="104" cy="164"/>
            </a:xfrm>
            <a:custGeom>
              <a:avLst/>
              <a:gdLst>
                <a:gd name="T0" fmla="*/ 84 w 207"/>
                <a:gd name="T1" fmla="*/ 7 h 329"/>
                <a:gd name="T2" fmla="*/ 57 w 207"/>
                <a:gd name="T3" fmla="*/ 15 h 329"/>
                <a:gd name="T4" fmla="*/ 35 w 207"/>
                <a:gd name="T5" fmla="*/ 23 h 329"/>
                <a:gd name="T6" fmla="*/ 21 w 207"/>
                <a:gd name="T7" fmla="*/ 32 h 329"/>
                <a:gd name="T8" fmla="*/ 10 w 207"/>
                <a:gd name="T9" fmla="*/ 41 h 329"/>
                <a:gd name="T10" fmla="*/ 3 w 207"/>
                <a:gd name="T11" fmla="*/ 50 h 329"/>
                <a:gd name="T12" fmla="*/ 0 w 207"/>
                <a:gd name="T13" fmla="*/ 59 h 329"/>
                <a:gd name="T14" fmla="*/ 0 w 207"/>
                <a:gd name="T15" fmla="*/ 68 h 329"/>
                <a:gd name="T16" fmla="*/ 2 w 207"/>
                <a:gd name="T17" fmla="*/ 78 h 329"/>
                <a:gd name="T18" fmla="*/ 7 w 207"/>
                <a:gd name="T19" fmla="*/ 87 h 329"/>
                <a:gd name="T20" fmla="*/ 16 w 207"/>
                <a:gd name="T21" fmla="*/ 99 h 329"/>
                <a:gd name="T22" fmla="*/ 38 w 207"/>
                <a:gd name="T23" fmla="*/ 119 h 329"/>
                <a:gd name="T24" fmla="*/ 52 w 207"/>
                <a:gd name="T25" fmla="*/ 133 h 329"/>
                <a:gd name="T26" fmla="*/ 57 w 207"/>
                <a:gd name="T27" fmla="*/ 146 h 329"/>
                <a:gd name="T28" fmla="*/ 61 w 207"/>
                <a:gd name="T29" fmla="*/ 161 h 329"/>
                <a:gd name="T30" fmla="*/ 63 w 207"/>
                <a:gd name="T31" fmla="*/ 178 h 329"/>
                <a:gd name="T32" fmla="*/ 64 w 207"/>
                <a:gd name="T33" fmla="*/ 206 h 329"/>
                <a:gd name="T34" fmla="*/ 66 w 207"/>
                <a:gd name="T35" fmla="*/ 244 h 329"/>
                <a:gd name="T36" fmla="*/ 70 w 207"/>
                <a:gd name="T37" fmla="*/ 271 h 329"/>
                <a:gd name="T38" fmla="*/ 74 w 207"/>
                <a:gd name="T39" fmla="*/ 288 h 329"/>
                <a:gd name="T40" fmla="*/ 81 w 207"/>
                <a:gd name="T41" fmla="*/ 302 h 329"/>
                <a:gd name="T42" fmla="*/ 92 w 207"/>
                <a:gd name="T43" fmla="*/ 314 h 329"/>
                <a:gd name="T44" fmla="*/ 101 w 207"/>
                <a:gd name="T45" fmla="*/ 321 h 329"/>
                <a:gd name="T46" fmla="*/ 108 w 207"/>
                <a:gd name="T47" fmla="*/ 324 h 329"/>
                <a:gd name="T48" fmla="*/ 117 w 207"/>
                <a:gd name="T49" fmla="*/ 327 h 329"/>
                <a:gd name="T50" fmla="*/ 127 w 207"/>
                <a:gd name="T51" fmla="*/ 329 h 329"/>
                <a:gd name="T52" fmla="*/ 144 w 207"/>
                <a:gd name="T53" fmla="*/ 329 h 329"/>
                <a:gd name="T54" fmla="*/ 171 w 207"/>
                <a:gd name="T55" fmla="*/ 324 h 329"/>
                <a:gd name="T56" fmla="*/ 188 w 207"/>
                <a:gd name="T57" fmla="*/ 319 h 329"/>
                <a:gd name="T58" fmla="*/ 193 w 207"/>
                <a:gd name="T59" fmla="*/ 313 h 329"/>
                <a:gd name="T60" fmla="*/ 196 w 207"/>
                <a:gd name="T61" fmla="*/ 299 h 329"/>
                <a:gd name="T62" fmla="*/ 201 w 207"/>
                <a:gd name="T63" fmla="*/ 273 h 329"/>
                <a:gd name="T64" fmla="*/ 202 w 207"/>
                <a:gd name="T65" fmla="*/ 242 h 329"/>
                <a:gd name="T66" fmla="*/ 202 w 207"/>
                <a:gd name="T67" fmla="*/ 191 h 329"/>
                <a:gd name="T68" fmla="*/ 203 w 207"/>
                <a:gd name="T69" fmla="*/ 143 h 329"/>
                <a:gd name="T70" fmla="*/ 204 w 207"/>
                <a:gd name="T71" fmla="*/ 120 h 329"/>
                <a:gd name="T72" fmla="*/ 206 w 207"/>
                <a:gd name="T73" fmla="*/ 107 h 329"/>
                <a:gd name="T74" fmla="*/ 207 w 207"/>
                <a:gd name="T75" fmla="*/ 96 h 329"/>
                <a:gd name="T76" fmla="*/ 206 w 207"/>
                <a:gd name="T77" fmla="*/ 86 h 329"/>
                <a:gd name="T78" fmla="*/ 205 w 207"/>
                <a:gd name="T79" fmla="*/ 75 h 329"/>
                <a:gd name="T80" fmla="*/ 201 w 207"/>
                <a:gd name="T81" fmla="*/ 63 h 329"/>
                <a:gd name="T82" fmla="*/ 196 w 207"/>
                <a:gd name="T83" fmla="*/ 53 h 329"/>
                <a:gd name="T84" fmla="*/ 191 w 207"/>
                <a:gd name="T85" fmla="*/ 43 h 329"/>
                <a:gd name="T86" fmla="*/ 183 w 207"/>
                <a:gd name="T87" fmla="*/ 35 h 329"/>
                <a:gd name="T88" fmla="*/ 175 w 207"/>
                <a:gd name="T89" fmla="*/ 26 h 329"/>
                <a:gd name="T90" fmla="*/ 167 w 207"/>
                <a:gd name="T91" fmla="*/ 18 h 329"/>
                <a:gd name="T92" fmla="*/ 157 w 207"/>
                <a:gd name="T93" fmla="*/ 11 h 329"/>
                <a:gd name="T94" fmla="*/ 147 w 207"/>
                <a:gd name="T95" fmla="*/ 7 h 329"/>
                <a:gd name="T96" fmla="*/ 137 w 207"/>
                <a:gd name="T97" fmla="*/ 3 h 329"/>
                <a:gd name="T98" fmla="*/ 126 w 207"/>
                <a:gd name="T99" fmla="*/ 0 h 329"/>
                <a:gd name="T100" fmla="*/ 116 w 207"/>
                <a:gd name="T101" fmla="*/ 0 h 329"/>
                <a:gd name="T102" fmla="*/ 105 w 207"/>
                <a:gd name="T103"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 h="329">
                  <a:moveTo>
                    <a:pt x="100" y="3"/>
                  </a:moveTo>
                  <a:lnTo>
                    <a:pt x="84" y="7"/>
                  </a:lnTo>
                  <a:lnTo>
                    <a:pt x="70" y="10"/>
                  </a:lnTo>
                  <a:lnTo>
                    <a:pt x="57" y="15"/>
                  </a:lnTo>
                  <a:lnTo>
                    <a:pt x="45" y="19"/>
                  </a:lnTo>
                  <a:lnTo>
                    <a:pt x="35" y="23"/>
                  </a:lnTo>
                  <a:lnTo>
                    <a:pt x="27" y="28"/>
                  </a:lnTo>
                  <a:lnTo>
                    <a:pt x="21" y="32"/>
                  </a:lnTo>
                  <a:lnTo>
                    <a:pt x="14" y="36"/>
                  </a:lnTo>
                  <a:lnTo>
                    <a:pt x="10" y="41"/>
                  </a:lnTo>
                  <a:lnTo>
                    <a:pt x="5" y="46"/>
                  </a:lnTo>
                  <a:lnTo>
                    <a:pt x="3" y="50"/>
                  </a:lnTo>
                  <a:lnTo>
                    <a:pt x="1" y="55"/>
                  </a:lnTo>
                  <a:lnTo>
                    <a:pt x="0" y="59"/>
                  </a:lnTo>
                  <a:lnTo>
                    <a:pt x="0" y="65"/>
                  </a:lnTo>
                  <a:lnTo>
                    <a:pt x="0" y="68"/>
                  </a:lnTo>
                  <a:lnTo>
                    <a:pt x="1" y="73"/>
                  </a:lnTo>
                  <a:lnTo>
                    <a:pt x="2" y="78"/>
                  </a:lnTo>
                  <a:lnTo>
                    <a:pt x="4" y="81"/>
                  </a:lnTo>
                  <a:lnTo>
                    <a:pt x="7" y="87"/>
                  </a:lnTo>
                  <a:lnTo>
                    <a:pt x="11" y="90"/>
                  </a:lnTo>
                  <a:lnTo>
                    <a:pt x="16" y="99"/>
                  </a:lnTo>
                  <a:lnTo>
                    <a:pt x="24" y="107"/>
                  </a:lnTo>
                  <a:lnTo>
                    <a:pt x="38" y="119"/>
                  </a:lnTo>
                  <a:lnTo>
                    <a:pt x="47" y="128"/>
                  </a:lnTo>
                  <a:lnTo>
                    <a:pt x="52" y="133"/>
                  </a:lnTo>
                  <a:lnTo>
                    <a:pt x="55" y="139"/>
                  </a:lnTo>
                  <a:lnTo>
                    <a:pt x="57" y="146"/>
                  </a:lnTo>
                  <a:lnTo>
                    <a:pt x="58" y="153"/>
                  </a:lnTo>
                  <a:lnTo>
                    <a:pt x="61" y="161"/>
                  </a:lnTo>
                  <a:lnTo>
                    <a:pt x="61" y="169"/>
                  </a:lnTo>
                  <a:lnTo>
                    <a:pt x="63" y="178"/>
                  </a:lnTo>
                  <a:lnTo>
                    <a:pt x="63" y="187"/>
                  </a:lnTo>
                  <a:lnTo>
                    <a:pt x="64" y="206"/>
                  </a:lnTo>
                  <a:lnTo>
                    <a:pt x="65" y="224"/>
                  </a:lnTo>
                  <a:lnTo>
                    <a:pt x="66" y="244"/>
                  </a:lnTo>
                  <a:lnTo>
                    <a:pt x="67" y="262"/>
                  </a:lnTo>
                  <a:lnTo>
                    <a:pt x="70" y="271"/>
                  </a:lnTo>
                  <a:lnTo>
                    <a:pt x="72" y="280"/>
                  </a:lnTo>
                  <a:lnTo>
                    <a:pt x="74" y="288"/>
                  </a:lnTo>
                  <a:lnTo>
                    <a:pt x="77" y="295"/>
                  </a:lnTo>
                  <a:lnTo>
                    <a:pt x="81" y="302"/>
                  </a:lnTo>
                  <a:lnTo>
                    <a:pt x="86" y="309"/>
                  </a:lnTo>
                  <a:lnTo>
                    <a:pt x="92" y="314"/>
                  </a:lnTo>
                  <a:lnTo>
                    <a:pt x="97" y="319"/>
                  </a:lnTo>
                  <a:lnTo>
                    <a:pt x="101" y="321"/>
                  </a:lnTo>
                  <a:lnTo>
                    <a:pt x="104" y="322"/>
                  </a:lnTo>
                  <a:lnTo>
                    <a:pt x="108" y="324"/>
                  </a:lnTo>
                  <a:lnTo>
                    <a:pt x="113" y="327"/>
                  </a:lnTo>
                  <a:lnTo>
                    <a:pt x="117" y="327"/>
                  </a:lnTo>
                  <a:lnTo>
                    <a:pt x="122" y="328"/>
                  </a:lnTo>
                  <a:lnTo>
                    <a:pt x="127" y="329"/>
                  </a:lnTo>
                  <a:lnTo>
                    <a:pt x="133" y="329"/>
                  </a:lnTo>
                  <a:lnTo>
                    <a:pt x="144" y="329"/>
                  </a:lnTo>
                  <a:lnTo>
                    <a:pt x="157" y="328"/>
                  </a:lnTo>
                  <a:lnTo>
                    <a:pt x="171" y="324"/>
                  </a:lnTo>
                  <a:lnTo>
                    <a:pt x="186" y="321"/>
                  </a:lnTo>
                  <a:lnTo>
                    <a:pt x="188" y="319"/>
                  </a:lnTo>
                  <a:lnTo>
                    <a:pt x="191" y="317"/>
                  </a:lnTo>
                  <a:lnTo>
                    <a:pt x="193" y="313"/>
                  </a:lnTo>
                  <a:lnTo>
                    <a:pt x="194" y="309"/>
                  </a:lnTo>
                  <a:lnTo>
                    <a:pt x="196" y="299"/>
                  </a:lnTo>
                  <a:lnTo>
                    <a:pt x="198" y="287"/>
                  </a:lnTo>
                  <a:lnTo>
                    <a:pt x="201" y="273"/>
                  </a:lnTo>
                  <a:lnTo>
                    <a:pt x="201" y="259"/>
                  </a:lnTo>
                  <a:lnTo>
                    <a:pt x="202" y="242"/>
                  </a:lnTo>
                  <a:lnTo>
                    <a:pt x="202" y="226"/>
                  </a:lnTo>
                  <a:lnTo>
                    <a:pt x="202" y="191"/>
                  </a:lnTo>
                  <a:lnTo>
                    <a:pt x="202" y="158"/>
                  </a:lnTo>
                  <a:lnTo>
                    <a:pt x="203" y="143"/>
                  </a:lnTo>
                  <a:lnTo>
                    <a:pt x="203" y="131"/>
                  </a:lnTo>
                  <a:lnTo>
                    <a:pt x="204" y="120"/>
                  </a:lnTo>
                  <a:lnTo>
                    <a:pt x="205" y="111"/>
                  </a:lnTo>
                  <a:lnTo>
                    <a:pt x="206" y="107"/>
                  </a:lnTo>
                  <a:lnTo>
                    <a:pt x="207" y="101"/>
                  </a:lnTo>
                  <a:lnTo>
                    <a:pt x="207" y="96"/>
                  </a:lnTo>
                  <a:lnTo>
                    <a:pt x="207" y="90"/>
                  </a:lnTo>
                  <a:lnTo>
                    <a:pt x="206" y="86"/>
                  </a:lnTo>
                  <a:lnTo>
                    <a:pt x="206" y="80"/>
                  </a:lnTo>
                  <a:lnTo>
                    <a:pt x="205" y="75"/>
                  </a:lnTo>
                  <a:lnTo>
                    <a:pt x="203" y="69"/>
                  </a:lnTo>
                  <a:lnTo>
                    <a:pt x="201" y="63"/>
                  </a:lnTo>
                  <a:lnTo>
                    <a:pt x="200" y="58"/>
                  </a:lnTo>
                  <a:lnTo>
                    <a:pt x="196" y="53"/>
                  </a:lnTo>
                  <a:lnTo>
                    <a:pt x="193" y="48"/>
                  </a:lnTo>
                  <a:lnTo>
                    <a:pt x="191" y="43"/>
                  </a:lnTo>
                  <a:lnTo>
                    <a:pt x="186" y="39"/>
                  </a:lnTo>
                  <a:lnTo>
                    <a:pt x="183" y="35"/>
                  </a:lnTo>
                  <a:lnTo>
                    <a:pt x="180" y="30"/>
                  </a:lnTo>
                  <a:lnTo>
                    <a:pt x="175" y="26"/>
                  </a:lnTo>
                  <a:lnTo>
                    <a:pt x="171" y="22"/>
                  </a:lnTo>
                  <a:lnTo>
                    <a:pt x="167" y="18"/>
                  </a:lnTo>
                  <a:lnTo>
                    <a:pt x="162" y="16"/>
                  </a:lnTo>
                  <a:lnTo>
                    <a:pt x="157" y="11"/>
                  </a:lnTo>
                  <a:lnTo>
                    <a:pt x="153" y="9"/>
                  </a:lnTo>
                  <a:lnTo>
                    <a:pt x="147" y="7"/>
                  </a:lnTo>
                  <a:lnTo>
                    <a:pt x="143" y="5"/>
                  </a:lnTo>
                  <a:lnTo>
                    <a:pt x="137" y="3"/>
                  </a:lnTo>
                  <a:lnTo>
                    <a:pt x="133" y="1"/>
                  </a:lnTo>
                  <a:lnTo>
                    <a:pt x="126" y="0"/>
                  </a:lnTo>
                  <a:lnTo>
                    <a:pt x="122" y="0"/>
                  </a:lnTo>
                  <a:lnTo>
                    <a:pt x="116" y="0"/>
                  </a:lnTo>
                  <a:lnTo>
                    <a:pt x="111" y="0"/>
                  </a:lnTo>
                  <a:lnTo>
                    <a:pt x="105" y="1"/>
                  </a:lnTo>
                  <a:lnTo>
                    <a:pt x="100" y="3"/>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0" name="Freeform 194">
              <a:extLst>
                <a:ext uri="{FF2B5EF4-FFF2-40B4-BE49-F238E27FC236}">
                  <a16:creationId xmlns:a16="http://schemas.microsoft.com/office/drawing/2014/main" id="{41AA83C8-9B83-47EB-B2B7-B4DBC48529C9}"/>
                </a:ext>
              </a:extLst>
            </p:cNvPr>
            <p:cNvSpPr>
              <a:spLocks/>
            </p:cNvSpPr>
            <p:nvPr/>
          </p:nvSpPr>
          <p:spPr bwMode="auto">
            <a:xfrm>
              <a:off x="4192" y="3583"/>
              <a:ext cx="99" cy="158"/>
            </a:xfrm>
            <a:custGeom>
              <a:avLst/>
              <a:gdLst>
                <a:gd name="T0" fmla="*/ 80 w 198"/>
                <a:gd name="T1" fmla="*/ 7 h 316"/>
                <a:gd name="T2" fmla="*/ 55 w 198"/>
                <a:gd name="T3" fmla="*/ 15 h 316"/>
                <a:gd name="T4" fmla="*/ 35 w 198"/>
                <a:gd name="T5" fmla="*/ 23 h 316"/>
                <a:gd name="T6" fmla="*/ 19 w 198"/>
                <a:gd name="T7" fmla="*/ 31 h 316"/>
                <a:gd name="T8" fmla="*/ 9 w 198"/>
                <a:gd name="T9" fmla="*/ 40 h 316"/>
                <a:gd name="T10" fmla="*/ 4 w 198"/>
                <a:gd name="T11" fmla="*/ 50 h 316"/>
                <a:gd name="T12" fmla="*/ 0 w 198"/>
                <a:gd name="T13" fmla="*/ 58 h 316"/>
                <a:gd name="T14" fmla="*/ 0 w 198"/>
                <a:gd name="T15" fmla="*/ 67 h 316"/>
                <a:gd name="T16" fmla="*/ 4 w 198"/>
                <a:gd name="T17" fmla="*/ 77 h 316"/>
                <a:gd name="T18" fmla="*/ 7 w 198"/>
                <a:gd name="T19" fmla="*/ 85 h 316"/>
                <a:gd name="T20" fmla="*/ 17 w 198"/>
                <a:gd name="T21" fmla="*/ 97 h 316"/>
                <a:gd name="T22" fmla="*/ 37 w 198"/>
                <a:gd name="T23" fmla="*/ 118 h 316"/>
                <a:gd name="T24" fmla="*/ 49 w 198"/>
                <a:gd name="T25" fmla="*/ 132 h 316"/>
                <a:gd name="T26" fmla="*/ 55 w 198"/>
                <a:gd name="T27" fmla="*/ 145 h 316"/>
                <a:gd name="T28" fmla="*/ 59 w 198"/>
                <a:gd name="T29" fmla="*/ 158 h 316"/>
                <a:gd name="T30" fmla="*/ 62 w 198"/>
                <a:gd name="T31" fmla="*/ 174 h 316"/>
                <a:gd name="T32" fmla="*/ 64 w 198"/>
                <a:gd name="T33" fmla="*/ 191 h 316"/>
                <a:gd name="T34" fmla="*/ 65 w 198"/>
                <a:gd name="T35" fmla="*/ 209 h 316"/>
                <a:gd name="T36" fmla="*/ 65 w 198"/>
                <a:gd name="T37" fmla="*/ 227 h 316"/>
                <a:gd name="T38" fmla="*/ 67 w 198"/>
                <a:gd name="T39" fmla="*/ 245 h 316"/>
                <a:gd name="T40" fmla="*/ 70 w 198"/>
                <a:gd name="T41" fmla="*/ 261 h 316"/>
                <a:gd name="T42" fmla="*/ 74 w 198"/>
                <a:gd name="T43" fmla="*/ 277 h 316"/>
                <a:gd name="T44" fmla="*/ 81 w 198"/>
                <a:gd name="T45" fmla="*/ 290 h 316"/>
                <a:gd name="T46" fmla="*/ 90 w 198"/>
                <a:gd name="T47" fmla="*/ 301 h 316"/>
                <a:gd name="T48" fmla="*/ 99 w 198"/>
                <a:gd name="T49" fmla="*/ 308 h 316"/>
                <a:gd name="T50" fmla="*/ 107 w 198"/>
                <a:gd name="T51" fmla="*/ 311 h 316"/>
                <a:gd name="T52" fmla="*/ 119 w 198"/>
                <a:gd name="T53" fmla="*/ 315 h 316"/>
                <a:gd name="T54" fmla="*/ 140 w 198"/>
                <a:gd name="T55" fmla="*/ 316 h 316"/>
                <a:gd name="T56" fmla="*/ 165 w 198"/>
                <a:gd name="T57" fmla="*/ 311 h 316"/>
                <a:gd name="T58" fmla="*/ 181 w 198"/>
                <a:gd name="T59" fmla="*/ 306 h 316"/>
                <a:gd name="T60" fmla="*/ 186 w 198"/>
                <a:gd name="T61" fmla="*/ 299 h 316"/>
                <a:gd name="T62" fmla="*/ 189 w 198"/>
                <a:gd name="T63" fmla="*/ 286 h 316"/>
                <a:gd name="T64" fmla="*/ 191 w 198"/>
                <a:gd name="T65" fmla="*/ 260 h 316"/>
                <a:gd name="T66" fmla="*/ 194 w 198"/>
                <a:gd name="T67" fmla="*/ 229 h 316"/>
                <a:gd name="T68" fmla="*/ 194 w 198"/>
                <a:gd name="T69" fmla="*/ 196 h 316"/>
                <a:gd name="T70" fmla="*/ 194 w 198"/>
                <a:gd name="T71" fmla="*/ 165 h 316"/>
                <a:gd name="T72" fmla="*/ 194 w 198"/>
                <a:gd name="T73" fmla="*/ 136 h 316"/>
                <a:gd name="T74" fmla="*/ 196 w 198"/>
                <a:gd name="T75" fmla="*/ 114 h 316"/>
                <a:gd name="T76" fmla="*/ 198 w 198"/>
                <a:gd name="T77" fmla="*/ 101 h 316"/>
                <a:gd name="T78" fmla="*/ 198 w 198"/>
                <a:gd name="T79" fmla="*/ 91 h 316"/>
                <a:gd name="T80" fmla="*/ 198 w 198"/>
                <a:gd name="T81" fmla="*/ 80 h 316"/>
                <a:gd name="T82" fmla="*/ 196 w 198"/>
                <a:gd name="T83" fmla="*/ 70 h 316"/>
                <a:gd name="T84" fmla="*/ 190 w 198"/>
                <a:gd name="T85" fmla="*/ 56 h 316"/>
                <a:gd name="T86" fmla="*/ 179 w 198"/>
                <a:gd name="T87" fmla="*/ 38 h 316"/>
                <a:gd name="T88" fmla="*/ 168 w 198"/>
                <a:gd name="T89" fmla="*/ 26 h 316"/>
                <a:gd name="T90" fmla="*/ 160 w 198"/>
                <a:gd name="T91" fmla="*/ 18 h 316"/>
                <a:gd name="T92" fmla="*/ 151 w 198"/>
                <a:gd name="T93" fmla="*/ 11 h 316"/>
                <a:gd name="T94" fmla="*/ 141 w 198"/>
                <a:gd name="T95" fmla="*/ 7 h 316"/>
                <a:gd name="T96" fmla="*/ 131 w 198"/>
                <a:gd name="T97" fmla="*/ 4 h 316"/>
                <a:gd name="T98" fmla="*/ 120 w 198"/>
                <a:gd name="T99" fmla="*/ 0 h 316"/>
                <a:gd name="T100" fmla="*/ 110 w 198"/>
                <a:gd name="T101" fmla="*/ 0 h 316"/>
                <a:gd name="T102" fmla="*/ 100 w 198"/>
                <a:gd name="T103" fmla="*/ 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316">
                  <a:moveTo>
                    <a:pt x="95" y="4"/>
                  </a:moveTo>
                  <a:lnTo>
                    <a:pt x="80" y="7"/>
                  </a:lnTo>
                  <a:lnTo>
                    <a:pt x="66" y="11"/>
                  </a:lnTo>
                  <a:lnTo>
                    <a:pt x="55" y="15"/>
                  </a:lnTo>
                  <a:lnTo>
                    <a:pt x="44" y="19"/>
                  </a:lnTo>
                  <a:lnTo>
                    <a:pt x="35" y="23"/>
                  </a:lnTo>
                  <a:lnTo>
                    <a:pt x="27" y="28"/>
                  </a:lnTo>
                  <a:lnTo>
                    <a:pt x="19" y="31"/>
                  </a:lnTo>
                  <a:lnTo>
                    <a:pt x="15" y="36"/>
                  </a:lnTo>
                  <a:lnTo>
                    <a:pt x="9" y="40"/>
                  </a:lnTo>
                  <a:lnTo>
                    <a:pt x="6" y="45"/>
                  </a:lnTo>
                  <a:lnTo>
                    <a:pt x="4" y="50"/>
                  </a:lnTo>
                  <a:lnTo>
                    <a:pt x="1" y="54"/>
                  </a:lnTo>
                  <a:lnTo>
                    <a:pt x="0" y="58"/>
                  </a:lnTo>
                  <a:lnTo>
                    <a:pt x="0" y="64"/>
                  </a:lnTo>
                  <a:lnTo>
                    <a:pt x="0" y="67"/>
                  </a:lnTo>
                  <a:lnTo>
                    <a:pt x="1" y="73"/>
                  </a:lnTo>
                  <a:lnTo>
                    <a:pt x="4" y="77"/>
                  </a:lnTo>
                  <a:lnTo>
                    <a:pt x="5" y="80"/>
                  </a:lnTo>
                  <a:lnTo>
                    <a:pt x="7" y="85"/>
                  </a:lnTo>
                  <a:lnTo>
                    <a:pt x="10" y="89"/>
                  </a:lnTo>
                  <a:lnTo>
                    <a:pt x="17" y="97"/>
                  </a:lnTo>
                  <a:lnTo>
                    <a:pt x="24" y="105"/>
                  </a:lnTo>
                  <a:lnTo>
                    <a:pt x="37" y="118"/>
                  </a:lnTo>
                  <a:lnTo>
                    <a:pt x="46" y="127"/>
                  </a:lnTo>
                  <a:lnTo>
                    <a:pt x="49" y="132"/>
                  </a:lnTo>
                  <a:lnTo>
                    <a:pt x="52" y="138"/>
                  </a:lnTo>
                  <a:lnTo>
                    <a:pt x="55" y="145"/>
                  </a:lnTo>
                  <a:lnTo>
                    <a:pt x="57" y="151"/>
                  </a:lnTo>
                  <a:lnTo>
                    <a:pt x="59" y="158"/>
                  </a:lnTo>
                  <a:lnTo>
                    <a:pt x="60" y="167"/>
                  </a:lnTo>
                  <a:lnTo>
                    <a:pt x="62" y="174"/>
                  </a:lnTo>
                  <a:lnTo>
                    <a:pt x="64" y="182"/>
                  </a:lnTo>
                  <a:lnTo>
                    <a:pt x="64" y="191"/>
                  </a:lnTo>
                  <a:lnTo>
                    <a:pt x="64" y="200"/>
                  </a:lnTo>
                  <a:lnTo>
                    <a:pt x="65" y="209"/>
                  </a:lnTo>
                  <a:lnTo>
                    <a:pt x="65" y="218"/>
                  </a:lnTo>
                  <a:lnTo>
                    <a:pt x="65" y="227"/>
                  </a:lnTo>
                  <a:lnTo>
                    <a:pt x="66" y="236"/>
                  </a:lnTo>
                  <a:lnTo>
                    <a:pt x="67" y="245"/>
                  </a:lnTo>
                  <a:lnTo>
                    <a:pt x="68" y="252"/>
                  </a:lnTo>
                  <a:lnTo>
                    <a:pt x="70" y="261"/>
                  </a:lnTo>
                  <a:lnTo>
                    <a:pt x="71" y="269"/>
                  </a:lnTo>
                  <a:lnTo>
                    <a:pt x="74" y="277"/>
                  </a:lnTo>
                  <a:lnTo>
                    <a:pt x="77" y="283"/>
                  </a:lnTo>
                  <a:lnTo>
                    <a:pt x="81" y="290"/>
                  </a:lnTo>
                  <a:lnTo>
                    <a:pt x="85" y="297"/>
                  </a:lnTo>
                  <a:lnTo>
                    <a:pt x="90" y="301"/>
                  </a:lnTo>
                  <a:lnTo>
                    <a:pt x="96" y="306"/>
                  </a:lnTo>
                  <a:lnTo>
                    <a:pt x="99" y="308"/>
                  </a:lnTo>
                  <a:lnTo>
                    <a:pt x="102" y="309"/>
                  </a:lnTo>
                  <a:lnTo>
                    <a:pt x="107" y="311"/>
                  </a:lnTo>
                  <a:lnTo>
                    <a:pt x="110" y="312"/>
                  </a:lnTo>
                  <a:lnTo>
                    <a:pt x="119" y="315"/>
                  </a:lnTo>
                  <a:lnTo>
                    <a:pt x="129" y="316"/>
                  </a:lnTo>
                  <a:lnTo>
                    <a:pt x="140" y="316"/>
                  </a:lnTo>
                  <a:lnTo>
                    <a:pt x="151" y="313"/>
                  </a:lnTo>
                  <a:lnTo>
                    <a:pt x="165" y="311"/>
                  </a:lnTo>
                  <a:lnTo>
                    <a:pt x="179" y="307"/>
                  </a:lnTo>
                  <a:lnTo>
                    <a:pt x="181" y="306"/>
                  </a:lnTo>
                  <a:lnTo>
                    <a:pt x="184" y="303"/>
                  </a:lnTo>
                  <a:lnTo>
                    <a:pt x="186" y="299"/>
                  </a:lnTo>
                  <a:lnTo>
                    <a:pt x="187" y="296"/>
                  </a:lnTo>
                  <a:lnTo>
                    <a:pt x="189" y="286"/>
                  </a:lnTo>
                  <a:lnTo>
                    <a:pt x="190" y="273"/>
                  </a:lnTo>
                  <a:lnTo>
                    <a:pt x="191" y="260"/>
                  </a:lnTo>
                  <a:lnTo>
                    <a:pt x="192" y="245"/>
                  </a:lnTo>
                  <a:lnTo>
                    <a:pt x="194" y="229"/>
                  </a:lnTo>
                  <a:lnTo>
                    <a:pt x="194" y="212"/>
                  </a:lnTo>
                  <a:lnTo>
                    <a:pt x="194" y="196"/>
                  </a:lnTo>
                  <a:lnTo>
                    <a:pt x="194" y="180"/>
                  </a:lnTo>
                  <a:lnTo>
                    <a:pt x="194" y="165"/>
                  </a:lnTo>
                  <a:lnTo>
                    <a:pt x="194" y="149"/>
                  </a:lnTo>
                  <a:lnTo>
                    <a:pt x="194" y="136"/>
                  </a:lnTo>
                  <a:lnTo>
                    <a:pt x="195" y="124"/>
                  </a:lnTo>
                  <a:lnTo>
                    <a:pt x="196" y="114"/>
                  </a:lnTo>
                  <a:lnTo>
                    <a:pt x="197" y="106"/>
                  </a:lnTo>
                  <a:lnTo>
                    <a:pt x="198" y="101"/>
                  </a:lnTo>
                  <a:lnTo>
                    <a:pt x="198" y="96"/>
                  </a:lnTo>
                  <a:lnTo>
                    <a:pt x="198" y="91"/>
                  </a:lnTo>
                  <a:lnTo>
                    <a:pt x="198" y="86"/>
                  </a:lnTo>
                  <a:lnTo>
                    <a:pt x="198" y="80"/>
                  </a:lnTo>
                  <a:lnTo>
                    <a:pt x="197" y="76"/>
                  </a:lnTo>
                  <a:lnTo>
                    <a:pt x="196" y="70"/>
                  </a:lnTo>
                  <a:lnTo>
                    <a:pt x="195" y="66"/>
                  </a:lnTo>
                  <a:lnTo>
                    <a:pt x="190" y="56"/>
                  </a:lnTo>
                  <a:lnTo>
                    <a:pt x="185" y="46"/>
                  </a:lnTo>
                  <a:lnTo>
                    <a:pt x="179" y="38"/>
                  </a:lnTo>
                  <a:lnTo>
                    <a:pt x="172" y="29"/>
                  </a:lnTo>
                  <a:lnTo>
                    <a:pt x="168" y="26"/>
                  </a:lnTo>
                  <a:lnTo>
                    <a:pt x="164" y="21"/>
                  </a:lnTo>
                  <a:lnTo>
                    <a:pt x="160" y="18"/>
                  </a:lnTo>
                  <a:lnTo>
                    <a:pt x="155" y="15"/>
                  </a:lnTo>
                  <a:lnTo>
                    <a:pt x="151" y="11"/>
                  </a:lnTo>
                  <a:lnTo>
                    <a:pt x="146" y="9"/>
                  </a:lnTo>
                  <a:lnTo>
                    <a:pt x="141" y="7"/>
                  </a:lnTo>
                  <a:lnTo>
                    <a:pt x="137" y="5"/>
                  </a:lnTo>
                  <a:lnTo>
                    <a:pt x="131" y="4"/>
                  </a:lnTo>
                  <a:lnTo>
                    <a:pt x="126" y="3"/>
                  </a:lnTo>
                  <a:lnTo>
                    <a:pt x="120" y="0"/>
                  </a:lnTo>
                  <a:lnTo>
                    <a:pt x="116" y="0"/>
                  </a:lnTo>
                  <a:lnTo>
                    <a:pt x="110" y="0"/>
                  </a:lnTo>
                  <a:lnTo>
                    <a:pt x="106" y="1"/>
                  </a:lnTo>
                  <a:lnTo>
                    <a:pt x="100" y="3"/>
                  </a:lnTo>
                  <a:lnTo>
                    <a:pt x="95" y="4"/>
                  </a:ln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1" name="Freeform 195">
              <a:extLst>
                <a:ext uri="{FF2B5EF4-FFF2-40B4-BE49-F238E27FC236}">
                  <a16:creationId xmlns:a16="http://schemas.microsoft.com/office/drawing/2014/main" id="{9E255EED-98EF-4F63-8771-A226795CBB24}"/>
                </a:ext>
              </a:extLst>
            </p:cNvPr>
            <p:cNvSpPr>
              <a:spLocks/>
            </p:cNvSpPr>
            <p:nvPr/>
          </p:nvSpPr>
          <p:spPr bwMode="auto">
            <a:xfrm>
              <a:off x="4195" y="3589"/>
              <a:ext cx="95" cy="151"/>
            </a:xfrm>
            <a:custGeom>
              <a:avLst/>
              <a:gdLst>
                <a:gd name="T0" fmla="*/ 75 w 189"/>
                <a:gd name="T1" fmla="*/ 7 h 300"/>
                <a:gd name="T2" fmla="*/ 51 w 189"/>
                <a:gd name="T3" fmla="*/ 14 h 300"/>
                <a:gd name="T4" fmla="*/ 32 w 189"/>
                <a:gd name="T5" fmla="*/ 22 h 300"/>
                <a:gd name="T6" fmla="*/ 19 w 189"/>
                <a:gd name="T7" fmla="*/ 31 h 300"/>
                <a:gd name="T8" fmla="*/ 9 w 189"/>
                <a:gd name="T9" fmla="*/ 40 h 300"/>
                <a:gd name="T10" fmla="*/ 2 w 189"/>
                <a:gd name="T11" fmla="*/ 48 h 300"/>
                <a:gd name="T12" fmla="*/ 0 w 189"/>
                <a:gd name="T13" fmla="*/ 56 h 300"/>
                <a:gd name="T14" fmla="*/ 0 w 189"/>
                <a:gd name="T15" fmla="*/ 65 h 300"/>
                <a:gd name="T16" fmla="*/ 2 w 189"/>
                <a:gd name="T17" fmla="*/ 74 h 300"/>
                <a:gd name="T18" fmla="*/ 7 w 189"/>
                <a:gd name="T19" fmla="*/ 83 h 300"/>
                <a:gd name="T20" fmla="*/ 15 w 189"/>
                <a:gd name="T21" fmla="*/ 95 h 300"/>
                <a:gd name="T22" fmla="*/ 34 w 189"/>
                <a:gd name="T23" fmla="*/ 115 h 300"/>
                <a:gd name="T24" fmla="*/ 45 w 189"/>
                <a:gd name="T25" fmla="*/ 129 h 300"/>
                <a:gd name="T26" fmla="*/ 52 w 189"/>
                <a:gd name="T27" fmla="*/ 142 h 300"/>
                <a:gd name="T28" fmla="*/ 57 w 189"/>
                <a:gd name="T29" fmla="*/ 155 h 300"/>
                <a:gd name="T30" fmla="*/ 60 w 189"/>
                <a:gd name="T31" fmla="*/ 169 h 300"/>
                <a:gd name="T32" fmla="*/ 63 w 189"/>
                <a:gd name="T33" fmla="*/ 186 h 300"/>
                <a:gd name="T34" fmla="*/ 63 w 189"/>
                <a:gd name="T35" fmla="*/ 202 h 300"/>
                <a:gd name="T36" fmla="*/ 64 w 189"/>
                <a:gd name="T37" fmla="*/ 219 h 300"/>
                <a:gd name="T38" fmla="*/ 67 w 189"/>
                <a:gd name="T39" fmla="*/ 235 h 300"/>
                <a:gd name="T40" fmla="*/ 69 w 189"/>
                <a:gd name="T41" fmla="*/ 250 h 300"/>
                <a:gd name="T42" fmla="*/ 73 w 189"/>
                <a:gd name="T43" fmla="*/ 265 h 300"/>
                <a:gd name="T44" fmla="*/ 79 w 189"/>
                <a:gd name="T45" fmla="*/ 278 h 300"/>
                <a:gd name="T46" fmla="*/ 88 w 189"/>
                <a:gd name="T47" fmla="*/ 288 h 300"/>
                <a:gd name="T48" fmla="*/ 100 w 189"/>
                <a:gd name="T49" fmla="*/ 296 h 300"/>
                <a:gd name="T50" fmla="*/ 115 w 189"/>
                <a:gd name="T51" fmla="*/ 300 h 300"/>
                <a:gd name="T52" fmla="*/ 134 w 189"/>
                <a:gd name="T53" fmla="*/ 300 h 300"/>
                <a:gd name="T54" fmla="*/ 158 w 189"/>
                <a:gd name="T55" fmla="*/ 297 h 300"/>
                <a:gd name="T56" fmla="*/ 173 w 189"/>
                <a:gd name="T57" fmla="*/ 292 h 300"/>
                <a:gd name="T58" fmla="*/ 178 w 189"/>
                <a:gd name="T59" fmla="*/ 285 h 300"/>
                <a:gd name="T60" fmla="*/ 181 w 189"/>
                <a:gd name="T61" fmla="*/ 270 h 300"/>
                <a:gd name="T62" fmla="*/ 183 w 189"/>
                <a:gd name="T63" fmla="*/ 245 h 300"/>
                <a:gd name="T64" fmla="*/ 183 w 189"/>
                <a:gd name="T65" fmla="*/ 215 h 300"/>
                <a:gd name="T66" fmla="*/ 183 w 189"/>
                <a:gd name="T67" fmla="*/ 183 h 300"/>
                <a:gd name="T68" fmla="*/ 183 w 189"/>
                <a:gd name="T69" fmla="*/ 154 h 300"/>
                <a:gd name="T70" fmla="*/ 183 w 189"/>
                <a:gd name="T71" fmla="*/ 127 h 300"/>
                <a:gd name="T72" fmla="*/ 185 w 189"/>
                <a:gd name="T73" fmla="*/ 107 h 300"/>
                <a:gd name="T74" fmla="*/ 188 w 189"/>
                <a:gd name="T75" fmla="*/ 95 h 300"/>
                <a:gd name="T76" fmla="*/ 189 w 189"/>
                <a:gd name="T77" fmla="*/ 85 h 300"/>
                <a:gd name="T78" fmla="*/ 188 w 189"/>
                <a:gd name="T79" fmla="*/ 76 h 300"/>
                <a:gd name="T80" fmla="*/ 185 w 189"/>
                <a:gd name="T81" fmla="*/ 66 h 300"/>
                <a:gd name="T82" fmla="*/ 180 w 189"/>
                <a:gd name="T83" fmla="*/ 53 h 300"/>
                <a:gd name="T84" fmla="*/ 170 w 189"/>
                <a:gd name="T85" fmla="*/ 35 h 300"/>
                <a:gd name="T86" fmla="*/ 160 w 189"/>
                <a:gd name="T87" fmla="*/ 23 h 300"/>
                <a:gd name="T88" fmla="*/ 151 w 189"/>
                <a:gd name="T89" fmla="*/ 16 h 300"/>
                <a:gd name="T90" fmla="*/ 143 w 189"/>
                <a:gd name="T91" fmla="*/ 11 h 300"/>
                <a:gd name="T92" fmla="*/ 133 w 189"/>
                <a:gd name="T93" fmla="*/ 6 h 300"/>
                <a:gd name="T94" fmla="*/ 124 w 189"/>
                <a:gd name="T95" fmla="*/ 3 h 300"/>
                <a:gd name="T96" fmla="*/ 114 w 189"/>
                <a:gd name="T97" fmla="*/ 1 h 300"/>
                <a:gd name="T98" fmla="*/ 103 w 189"/>
                <a:gd name="T99" fmla="*/ 0 h 300"/>
                <a:gd name="T100" fmla="*/ 94 w 189"/>
                <a:gd name="T101"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 h="300">
                  <a:moveTo>
                    <a:pt x="89" y="3"/>
                  </a:moveTo>
                  <a:lnTo>
                    <a:pt x="75" y="7"/>
                  </a:lnTo>
                  <a:lnTo>
                    <a:pt x="62" y="11"/>
                  </a:lnTo>
                  <a:lnTo>
                    <a:pt x="51" y="14"/>
                  </a:lnTo>
                  <a:lnTo>
                    <a:pt x="41" y="18"/>
                  </a:lnTo>
                  <a:lnTo>
                    <a:pt x="32" y="22"/>
                  </a:lnTo>
                  <a:lnTo>
                    <a:pt x="24" y="26"/>
                  </a:lnTo>
                  <a:lnTo>
                    <a:pt x="19" y="31"/>
                  </a:lnTo>
                  <a:lnTo>
                    <a:pt x="13" y="35"/>
                  </a:lnTo>
                  <a:lnTo>
                    <a:pt x="9" y="40"/>
                  </a:lnTo>
                  <a:lnTo>
                    <a:pt x="5" y="44"/>
                  </a:lnTo>
                  <a:lnTo>
                    <a:pt x="2" y="48"/>
                  </a:lnTo>
                  <a:lnTo>
                    <a:pt x="1" y="53"/>
                  </a:lnTo>
                  <a:lnTo>
                    <a:pt x="0" y="56"/>
                  </a:lnTo>
                  <a:lnTo>
                    <a:pt x="0" y="62"/>
                  </a:lnTo>
                  <a:lnTo>
                    <a:pt x="0" y="65"/>
                  </a:lnTo>
                  <a:lnTo>
                    <a:pt x="1" y="71"/>
                  </a:lnTo>
                  <a:lnTo>
                    <a:pt x="2" y="74"/>
                  </a:lnTo>
                  <a:lnTo>
                    <a:pt x="4" y="78"/>
                  </a:lnTo>
                  <a:lnTo>
                    <a:pt x="7" y="83"/>
                  </a:lnTo>
                  <a:lnTo>
                    <a:pt x="9" y="87"/>
                  </a:lnTo>
                  <a:lnTo>
                    <a:pt x="15" y="95"/>
                  </a:lnTo>
                  <a:lnTo>
                    <a:pt x="22" y="102"/>
                  </a:lnTo>
                  <a:lnTo>
                    <a:pt x="34" y="115"/>
                  </a:lnTo>
                  <a:lnTo>
                    <a:pt x="43" y="124"/>
                  </a:lnTo>
                  <a:lnTo>
                    <a:pt x="45" y="129"/>
                  </a:lnTo>
                  <a:lnTo>
                    <a:pt x="50" y="135"/>
                  </a:lnTo>
                  <a:lnTo>
                    <a:pt x="52" y="142"/>
                  </a:lnTo>
                  <a:lnTo>
                    <a:pt x="54" y="148"/>
                  </a:lnTo>
                  <a:lnTo>
                    <a:pt x="57" y="155"/>
                  </a:lnTo>
                  <a:lnTo>
                    <a:pt x="59" y="163"/>
                  </a:lnTo>
                  <a:lnTo>
                    <a:pt x="60" y="169"/>
                  </a:lnTo>
                  <a:lnTo>
                    <a:pt x="62" y="177"/>
                  </a:lnTo>
                  <a:lnTo>
                    <a:pt x="63" y="186"/>
                  </a:lnTo>
                  <a:lnTo>
                    <a:pt x="63" y="194"/>
                  </a:lnTo>
                  <a:lnTo>
                    <a:pt x="63" y="202"/>
                  </a:lnTo>
                  <a:lnTo>
                    <a:pt x="64" y="211"/>
                  </a:lnTo>
                  <a:lnTo>
                    <a:pt x="64" y="219"/>
                  </a:lnTo>
                  <a:lnTo>
                    <a:pt x="65" y="227"/>
                  </a:lnTo>
                  <a:lnTo>
                    <a:pt x="67" y="235"/>
                  </a:lnTo>
                  <a:lnTo>
                    <a:pt x="68" y="243"/>
                  </a:lnTo>
                  <a:lnTo>
                    <a:pt x="69" y="250"/>
                  </a:lnTo>
                  <a:lnTo>
                    <a:pt x="70" y="258"/>
                  </a:lnTo>
                  <a:lnTo>
                    <a:pt x="73" y="265"/>
                  </a:lnTo>
                  <a:lnTo>
                    <a:pt x="75" y="272"/>
                  </a:lnTo>
                  <a:lnTo>
                    <a:pt x="79" y="278"/>
                  </a:lnTo>
                  <a:lnTo>
                    <a:pt x="83" y="283"/>
                  </a:lnTo>
                  <a:lnTo>
                    <a:pt x="88" y="288"/>
                  </a:lnTo>
                  <a:lnTo>
                    <a:pt x="93" y="293"/>
                  </a:lnTo>
                  <a:lnTo>
                    <a:pt x="100" y="296"/>
                  </a:lnTo>
                  <a:lnTo>
                    <a:pt x="108" y="298"/>
                  </a:lnTo>
                  <a:lnTo>
                    <a:pt x="115" y="300"/>
                  </a:lnTo>
                  <a:lnTo>
                    <a:pt x="124" y="300"/>
                  </a:lnTo>
                  <a:lnTo>
                    <a:pt x="134" y="300"/>
                  </a:lnTo>
                  <a:lnTo>
                    <a:pt x="145" y="299"/>
                  </a:lnTo>
                  <a:lnTo>
                    <a:pt x="158" y="297"/>
                  </a:lnTo>
                  <a:lnTo>
                    <a:pt x="171" y="293"/>
                  </a:lnTo>
                  <a:lnTo>
                    <a:pt x="173" y="292"/>
                  </a:lnTo>
                  <a:lnTo>
                    <a:pt x="175" y="288"/>
                  </a:lnTo>
                  <a:lnTo>
                    <a:pt x="178" y="285"/>
                  </a:lnTo>
                  <a:lnTo>
                    <a:pt x="179" y="280"/>
                  </a:lnTo>
                  <a:lnTo>
                    <a:pt x="181" y="270"/>
                  </a:lnTo>
                  <a:lnTo>
                    <a:pt x="182" y="258"/>
                  </a:lnTo>
                  <a:lnTo>
                    <a:pt x="183" y="245"/>
                  </a:lnTo>
                  <a:lnTo>
                    <a:pt x="183" y="229"/>
                  </a:lnTo>
                  <a:lnTo>
                    <a:pt x="183" y="215"/>
                  </a:lnTo>
                  <a:lnTo>
                    <a:pt x="183" y="198"/>
                  </a:lnTo>
                  <a:lnTo>
                    <a:pt x="183" y="183"/>
                  </a:lnTo>
                  <a:lnTo>
                    <a:pt x="183" y="168"/>
                  </a:lnTo>
                  <a:lnTo>
                    <a:pt x="183" y="154"/>
                  </a:lnTo>
                  <a:lnTo>
                    <a:pt x="183" y="141"/>
                  </a:lnTo>
                  <a:lnTo>
                    <a:pt x="183" y="127"/>
                  </a:lnTo>
                  <a:lnTo>
                    <a:pt x="184" y="116"/>
                  </a:lnTo>
                  <a:lnTo>
                    <a:pt x="185" y="107"/>
                  </a:lnTo>
                  <a:lnTo>
                    <a:pt x="187" y="99"/>
                  </a:lnTo>
                  <a:lnTo>
                    <a:pt x="188" y="95"/>
                  </a:lnTo>
                  <a:lnTo>
                    <a:pt x="188" y="89"/>
                  </a:lnTo>
                  <a:lnTo>
                    <a:pt x="189" y="85"/>
                  </a:lnTo>
                  <a:lnTo>
                    <a:pt x="188" y="81"/>
                  </a:lnTo>
                  <a:lnTo>
                    <a:pt x="188" y="76"/>
                  </a:lnTo>
                  <a:lnTo>
                    <a:pt x="187" y="72"/>
                  </a:lnTo>
                  <a:lnTo>
                    <a:pt x="185" y="66"/>
                  </a:lnTo>
                  <a:lnTo>
                    <a:pt x="183" y="62"/>
                  </a:lnTo>
                  <a:lnTo>
                    <a:pt x="180" y="53"/>
                  </a:lnTo>
                  <a:lnTo>
                    <a:pt x="175" y="43"/>
                  </a:lnTo>
                  <a:lnTo>
                    <a:pt x="170" y="35"/>
                  </a:lnTo>
                  <a:lnTo>
                    <a:pt x="163" y="27"/>
                  </a:lnTo>
                  <a:lnTo>
                    <a:pt x="160" y="23"/>
                  </a:lnTo>
                  <a:lnTo>
                    <a:pt x="155" y="20"/>
                  </a:lnTo>
                  <a:lnTo>
                    <a:pt x="151" y="16"/>
                  </a:lnTo>
                  <a:lnTo>
                    <a:pt x="148" y="13"/>
                  </a:lnTo>
                  <a:lnTo>
                    <a:pt x="143" y="11"/>
                  </a:lnTo>
                  <a:lnTo>
                    <a:pt x="138" y="7"/>
                  </a:lnTo>
                  <a:lnTo>
                    <a:pt x="133" y="6"/>
                  </a:lnTo>
                  <a:lnTo>
                    <a:pt x="129" y="4"/>
                  </a:lnTo>
                  <a:lnTo>
                    <a:pt x="124" y="3"/>
                  </a:lnTo>
                  <a:lnTo>
                    <a:pt x="119" y="2"/>
                  </a:lnTo>
                  <a:lnTo>
                    <a:pt x="114" y="1"/>
                  </a:lnTo>
                  <a:lnTo>
                    <a:pt x="109" y="0"/>
                  </a:lnTo>
                  <a:lnTo>
                    <a:pt x="103" y="0"/>
                  </a:lnTo>
                  <a:lnTo>
                    <a:pt x="99" y="1"/>
                  </a:lnTo>
                  <a:lnTo>
                    <a:pt x="94" y="2"/>
                  </a:lnTo>
                  <a:lnTo>
                    <a:pt x="89" y="3"/>
                  </a:lnTo>
                  <a:close/>
                </a:path>
              </a:pathLst>
            </a:custGeom>
            <a:solidFill>
              <a:srgbClr val="FBD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2" name="Freeform 196">
              <a:extLst>
                <a:ext uri="{FF2B5EF4-FFF2-40B4-BE49-F238E27FC236}">
                  <a16:creationId xmlns:a16="http://schemas.microsoft.com/office/drawing/2014/main" id="{DFEF57FF-9590-444C-99B7-7A2DA57127D4}"/>
                </a:ext>
              </a:extLst>
            </p:cNvPr>
            <p:cNvSpPr>
              <a:spLocks/>
            </p:cNvSpPr>
            <p:nvPr/>
          </p:nvSpPr>
          <p:spPr bwMode="auto">
            <a:xfrm>
              <a:off x="4199" y="3596"/>
              <a:ext cx="89" cy="143"/>
            </a:xfrm>
            <a:custGeom>
              <a:avLst/>
              <a:gdLst>
                <a:gd name="T0" fmla="*/ 71 w 177"/>
                <a:gd name="T1" fmla="*/ 7 h 286"/>
                <a:gd name="T2" fmla="*/ 47 w 177"/>
                <a:gd name="T3" fmla="*/ 13 h 286"/>
                <a:gd name="T4" fmla="*/ 30 w 177"/>
                <a:gd name="T5" fmla="*/ 21 h 286"/>
                <a:gd name="T6" fmla="*/ 17 w 177"/>
                <a:gd name="T7" fmla="*/ 29 h 286"/>
                <a:gd name="T8" fmla="*/ 7 w 177"/>
                <a:gd name="T9" fmla="*/ 38 h 286"/>
                <a:gd name="T10" fmla="*/ 3 w 177"/>
                <a:gd name="T11" fmla="*/ 47 h 286"/>
                <a:gd name="T12" fmla="*/ 0 w 177"/>
                <a:gd name="T13" fmla="*/ 55 h 286"/>
                <a:gd name="T14" fmla="*/ 0 w 177"/>
                <a:gd name="T15" fmla="*/ 63 h 286"/>
                <a:gd name="T16" fmla="*/ 2 w 177"/>
                <a:gd name="T17" fmla="*/ 72 h 286"/>
                <a:gd name="T18" fmla="*/ 6 w 177"/>
                <a:gd name="T19" fmla="*/ 81 h 286"/>
                <a:gd name="T20" fmla="*/ 14 w 177"/>
                <a:gd name="T21" fmla="*/ 93 h 286"/>
                <a:gd name="T22" fmla="*/ 32 w 177"/>
                <a:gd name="T23" fmla="*/ 112 h 286"/>
                <a:gd name="T24" fmla="*/ 43 w 177"/>
                <a:gd name="T25" fmla="*/ 128 h 286"/>
                <a:gd name="T26" fmla="*/ 48 w 177"/>
                <a:gd name="T27" fmla="*/ 140 h 286"/>
                <a:gd name="T28" fmla="*/ 55 w 177"/>
                <a:gd name="T29" fmla="*/ 152 h 286"/>
                <a:gd name="T30" fmla="*/ 60 w 177"/>
                <a:gd name="T31" fmla="*/ 165 h 286"/>
                <a:gd name="T32" fmla="*/ 62 w 177"/>
                <a:gd name="T33" fmla="*/ 180 h 286"/>
                <a:gd name="T34" fmla="*/ 63 w 177"/>
                <a:gd name="T35" fmla="*/ 195 h 286"/>
                <a:gd name="T36" fmla="*/ 64 w 177"/>
                <a:gd name="T37" fmla="*/ 211 h 286"/>
                <a:gd name="T38" fmla="*/ 66 w 177"/>
                <a:gd name="T39" fmla="*/ 225 h 286"/>
                <a:gd name="T40" fmla="*/ 68 w 177"/>
                <a:gd name="T41" fmla="*/ 241 h 286"/>
                <a:gd name="T42" fmla="*/ 72 w 177"/>
                <a:gd name="T43" fmla="*/ 254 h 286"/>
                <a:gd name="T44" fmla="*/ 77 w 177"/>
                <a:gd name="T45" fmla="*/ 265 h 286"/>
                <a:gd name="T46" fmla="*/ 86 w 177"/>
                <a:gd name="T47" fmla="*/ 275 h 286"/>
                <a:gd name="T48" fmla="*/ 96 w 177"/>
                <a:gd name="T49" fmla="*/ 282 h 286"/>
                <a:gd name="T50" fmla="*/ 112 w 177"/>
                <a:gd name="T51" fmla="*/ 285 h 286"/>
                <a:gd name="T52" fmla="*/ 128 w 177"/>
                <a:gd name="T53" fmla="*/ 285 h 286"/>
                <a:gd name="T54" fmla="*/ 151 w 177"/>
                <a:gd name="T55" fmla="*/ 282 h 286"/>
                <a:gd name="T56" fmla="*/ 165 w 177"/>
                <a:gd name="T57" fmla="*/ 276 h 286"/>
                <a:gd name="T58" fmla="*/ 170 w 177"/>
                <a:gd name="T59" fmla="*/ 270 h 286"/>
                <a:gd name="T60" fmla="*/ 172 w 177"/>
                <a:gd name="T61" fmla="*/ 255 h 286"/>
                <a:gd name="T62" fmla="*/ 174 w 177"/>
                <a:gd name="T63" fmla="*/ 230 h 286"/>
                <a:gd name="T64" fmla="*/ 174 w 177"/>
                <a:gd name="T65" fmla="*/ 200 h 286"/>
                <a:gd name="T66" fmla="*/ 174 w 177"/>
                <a:gd name="T67" fmla="*/ 171 h 286"/>
                <a:gd name="T68" fmla="*/ 174 w 177"/>
                <a:gd name="T69" fmla="*/ 143 h 286"/>
                <a:gd name="T70" fmla="*/ 174 w 177"/>
                <a:gd name="T71" fmla="*/ 119 h 286"/>
                <a:gd name="T72" fmla="*/ 175 w 177"/>
                <a:gd name="T73" fmla="*/ 100 h 286"/>
                <a:gd name="T74" fmla="*/ 177 w 177"/>
                <a:gd name="T75" fmla="*/ 89 h 286"/>
                <a:gd name="T76" fmla="*/ 177 w 177"/>
                <a:gd name="T77" fmla="*/ 80 h 286"/>
                <a:gd name="T78" fmla="*/ 176 w 177"/>
                <a:gd name="T79" fmla="*/ 67 h 286"/>
                <a:gd name="T80" fmla="*/ 171 w 177"/>
                <a:gd name="T81" fmla="*/ 49 h 286"/>
                <a:gd name="T82" fmla="*/ 161 w 177"/>
                <a:gd name="T83" fmla="*/ 32 h 286"/>
                <a:gd name="T84" fmla="*/ 151 w 177"/>
                <a:gd name="T85" fmla="*/ 21 h 286"/>
                <a:gd name="T86" fmla="*/ 143 w 177"/>
                <a:gd name="T87" fmla="*/ 14 h 286"/>
                <a:gd name="T88" fmla="*/ 135 w 177"/>
                <a:gd name="T89" fmla="*/ 9 h 286"/>
                <a:gd name="T90" fmla="*/ 126 w 177"/>
                <a:gd name="T91" fmla="*/ 4 h 286"/>
                <a:gd name="T92" fmla="*/ 116 w 177"/>
                <a:gd name="T93" fmla="*/ 2 h 286"/>
                <a:gd name="T94" fmla="*/ 107 w 177"/>
                <a:gd name="T95" fmla="*/ 0 h 286"/>
                <a:gd name="T96" fmla="*/ 97 w 177"/>
                <a:gd name="T97" fmla="*/ 0 h 286"/>
                <a:gd name="T98" fmla="*/ 88 w 177"/>
                <a:gd name="T99"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286">
                  <a:moveTo>
                    <a:pt x="84" y="3"/>
                  </a:moveTo>
                  <a:lnTo>
                    <a:pt x="71" y="7"/>
                  </a:lnTo>
                  <a:lnTo>
                    <a:pt x="58" y="10"/>
                  </a:lnTo>
                  <a:lnTo>
                    <a:pt x="47" y="13"/>
                  </a:lnTo>
                  <a:lnTo>
                    <a:pt x="38" y="18"/>
                  </a:lnTo>
                  <a:lnTo>
                    <a:pt x="30" y="21"/>
                  </a:lnTo>
                  <a:lnTo>
                    <a:pt x="23" y="25"/>
                  </a:lnTo>
                  <a:lnTo>
                    <a:pt x="17" y="29"/>
                  </a:lnTo>
                  <a:lnTo>
                    <a:pt x="12" y="34"/>
                  </a:lnTo>
                  <a:lnTo>
                    <a:pt x="7" y="38"/>
                  </a:lnTo>
                  <a:lnTo>
                    <a:pt x="5" y="42"/>
                  </a:lnTo>
                  <a:lnTo>
                    <a:pt x="3" y="47"/>
                  </a:lnTo>
                  <a:lnTo>
                    <a:pt x="1" y="51"/>
                  </a:lnTo>
                  <a:lnTo>
                    <a:pt x="0" y="55"/>
                  </a:lnTo>
                  <a:lnTo>
                    <a:pt x="0" y="60"/>
                  </a:lnTo>
                  <a:lnTo>
                    <a:pt x="0" y="63"/>
                  </a:lnTo>
                  <a:lnTo>
                    <a:pt x="1" y="69"/>
                  </a:lnTo>
                  <a:lnTo>
                    <a:pt x="2" y="72"/>
                  </a:lnTo>
                  <a:lnTo>
                    <a:pt x="4" y="76"/>
                  </a:lnTo>
                  <a:lnTo>
                    <a:pt x="6" y="81"/>
                  </a:lnTo>
                  <a:lnTo>
                    <a:pt x="8" y="84"/>
                  </a:lnTo>
                  <a:lnTo>
                    <a:pt x="14" y="93"/>
                  </a:lnTo>
                  <a:lnTo>
                    <a:pt x="21" y="100"/>
                  </a:lnTo>
                  <a:lnTo>
                    <a:pt x="32" y="112"/>
                  </a:lnTo>
                  <a:lnTo>
                    <a:pt x="40" y="122"/>
                  </a:lnTo>
                  <a:lnTo>
                    <a:pt x="43" y="128"/>
                  </a:lnTo>
                  <a:lnTo>
                    <a:pt x="46" y="133"/>
                  </a:lnTo>
                  <a:lnTo>
                    <a:pt x="48" y="140"/>
                  </a:lnTo>
                  <a:lnTo>
                    <a:pt x="52" y="145"/>
                  </a:lnTo>
                  <a:lnTo>
                    <a:pt x="55" y="152"/>
                  </a:lnTo>
                  <a:lnTo>
                    <a:pt x="57" y="159"/>
                  </a:lnTo>
                  <a:lnTo>
                    <a:pt x="60" y="165"/>
                  </a:lnTo>
                  <a:lnTo>
                    <a:pt x="62" y="173"/>
                  </a:lnTo>
                  <a:lnTo>
                    <a:pt x="62" y="180"/>
                  </a:lnTo>
                  <a:lnTo>
                    <a:pt x="62" y="188"/>
                  </a:lnTo>
                  <a:lnTo>
                    <a:pt x="63" y="195"/>
                  </a:lnTo>
                  <a:lnTo>
                    <a:pt x="63" y="203"/>
                  </a:lnTo>
                  <a:lnTo>
                    <a:pt x="64" y="211"/>
                  </a:lnTo>
                  <a:lnTo>
                    <a:pt x="64" y="219"/>
                  </a:lnTo>
                  <a:lnTo>
                    <a:pt x="66" y="225"/>
                  </a:lnTo>
                  <a:lnTo>
                    <a:pt x="66" y="233"/>
                  </a:lnTo>
                  <a:lnTo>
                    <a:pt x="68" y="241"/>
                  </a:lnTo>
                  <a:lnTo>
                    <a:pt x="70" y="246"/>
                  </a:lnTo>
                  <a:lnTo>
                    <a:pt x="72" y="254"/>
                  </a:lnTo>
                  <a:lnTo>
                    <a:pt x="74" y="260"/>
                  </a:lnTo>
                  <a:lnTo>
                    <a:pt x="77" y="265"/>
                  </a:lnTo>
                  <a:lnTo>
                    <a:pt x="82" y="270"/>
                  </a:lnTo>
                  <a:lnTo>
                    <a:pt x="86" y="275"/>
                  </a:lnTo>
                  <a:lnTo>
                    <a:pt x="91" y="279"/>
                  </a:lnTo>
                  <a:lnTo>
                    <a:pt x="96" y="282"/>
                  </a:lnTo>
                  <a:lnTo>
                    <a:pt x="104" y="284"/>
                  </a:lnTo>
                  <a:lnTo>
                    <a:pt x="112" y="285"/>
                  </a:lnTo>
                  <a:lnTo>
                    <a:pt x="120" y="286"/>
                  </a:lnTo>
                  <a:lnTo>
                    <a:pt x="128" y="285"/>
                  </a:lnTo>
                  <a:lnTo>
                    <a:pt x="140" y="284"/>
                  </a:lnTo>
                  <a:lnTo>
                    <a:pt x="151" y="282"/>
                  </a:lnTo>
                  <a:lnTo>
                    <a:pt x="163" y="279"/>
                  </a:lnTo>
                  <a:lnTo>
                    <a:pt x="165" y="276"/>
                  </a:lnTo>
                  <a:lnTo>
                    <a:pt x="167" y="273"/>
                  </a:lnTo>
                  <a:lnTo>
                    <a:pt x="170" y="270"/>
                  </a:lnTo>
                  <a:lnTo>
                    <a:pt x="171" y="266"/>
                  </a:lnTo>
                  <a:lnTo>
                    <a:pt x="172" y="255"/>
                  </a:lnTo>
                  <a:lnTo>
                    <a:pt x="173" y="243"/>
                  </a:lnTo>
                  <a:lnTo>
                    <a:pt x="174" y="230"/>
                  </a:lnTo>
                  <a:lnTo>
                    <a:pt x="174" y="215"/>
                  </a:lnTo>
                  <a:lnTo>
                    <a:pt x="174" y="200"/>
                  </a:lnTo>
                  <a:lnTo>
                    <a:pt x="173" y="185"/>
                  </a:lnTo>
                  <a:lnTo>
                    <a:pt x="174" y="171"/>
                  </a:lnTo>
                  <a:lnTo>
                    <a:pt x="174" y="156"/>
                  </a:lnTo>
                  <a:lnTo>
                    <a:pt x="174" y="143"/>
                  </a:lnTo>
                  <a:lnTo>
                    <a:pt x="174" y="131"/>
                  </a:lnTo>
                  <a:lnTo>
                    <a:pt x="174" y="119"/>
                  </a:lnTo>
                  <a:lnTo>
                    <a:pt x="174" y="109"/>
                  </a:lnTo>
                  <a:lnTo>
                    <a:pt x="175" y="100"/>
                  </a:lnTo>
                  <a:lnTo>
                    <a:pt x="176" y="93"/>
                  </a:lnTo>
                  <a:lnTo>
                    <a:pt x="177" y="89"/>
                  </a:lnTo>
                  <a:lnTo>
                    <a:pt x="177" y="84"/>
                  </a:lnTo>
                  <a:lnTo>
                    <a:pt x="177" y="80"/>
                  </a:lnTo>
                  <a:lnTo>
                    <a:pt x="177" y="75"/>
                  </a:lnTo>
                  <a:lnTo>
                    <a:pt x="176" y="67"/>
                  </a:lnTo>
                  <a:lnTo>
                    <a:pt x="174" y="58"/>
                  </a:lnTo>
                  <a:lnTo>
                    <a:pt x="171" y="49"/>
                  </a:lnTo>
                  <a:lnTo>
                    <a:pt x="165" y="41"/>
                  </a:lnTo>
                  <a:lnTo>
                    <a:pt x="161" y="32"/>
                  </a:lnTo>
                  <a:lnTo>
                    <a:pt x="154" y="25"/>
                  </a:lnTo>
                  <a:lnTo>
                    <a:pt x="151" y="21"/>
                  </a:lnTo>
                  <a:lnTo>
                    <a:pt x="147" y="18"/>
                  </a:lnTo>
                  <a:lnTo>
                    <a:pt x="143" y="14"/>
                  </a:lnTo>
                  <a:lnTo>
                    <a:pt x="140" y="12"/>
                  </a:lnTo>
                  <a:lnTo>
                    <a:pt x="135" y="9"/>
                  </a:lnTo>
                  <a:lnTo>
                    <a:pt x="131" y="7"/>
                  </a:lnTo>
                  <a:lnTo>
                    <a:pt x="126" y="4"/>
                  </a:lnTo>
                  <a:lnTo>
                    <a:pt x="121" y="3"/>
                  </a:lnTo>
                  <a:lnTo>
                    <a:pt x="116" y="2"/>
                  </a:lnTo>
                  <a:lnTo>
                    <a:pt x="112" y="1"/>
                  </a:lnTo>
                  <a:lnTo>
                    <a:pt x="107" y="0"/>
                  </a:lnTo>
                  <a:lnTo>
                    <a:pt x="102" y="0"/>
                  </a:lnTo>
                  <a:lnTo>
                    <a:pt x="97" y="0"/>
                  </a:lnTo>
                  <a:lnTo>
                    <a:pt x="93" y="1"/>
                  </a:lnTo>
                  <a:lnTo>
                    <a:pt x="88" y="2"/>
                  </a:lnTo>
                  <a:lnTo>
                    <a:pt x="84" y="3"/>
                  </a:lnTo>
                  <a:close/>
                </a:path>
              </a:pathLst>
            </a:custGeom>
            <a:solidFill>
              <a:srgbClr val="F9D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3" name="Freeform 197">
              <a:extLst>
                <a:ext uri="{FF2B5EF4-FFF2-40B4-BE49-F238E27FC236}">
                  <a16:creationId xmlns:a16="http://schemas.microsoft.com/office/drawing/2014/main" id="{9DC567BD-545C-439E-975D-1460E2A8D3BB}"/>
                </a:ext>
              </a:extLst>
            </p:cNvPr>
            <p:cNvSpPr>
              <a:spLocks/>
            </p:cNvSpPr>
            <p:nvPr/>
          </p:nvSpPr>
          <p:spPr bwMode="auto">
            <a:xfrm>
              <a:off x="4202" y="3602"/>
              <a:ext cx="85" cy="136"/>
            </a:xfrm>
            <a:custGeom>
              <a:avLst/>
              <a:gdLst>
                <a:gd name="T0" fmla="*/ 67 w 169"/>
                <a:gd name="T1" fmla="*/ 7 h 272"/>
                <a:gd name="T2" fmla="*/ 46 w 169"/>
                <a:gd name="T3" fmla="*/ 13 h 272"/>
                <a:gd name="T4" fmla="*/ 29 w 169"/>
                <a:gd name="T5" fmla="*/ 21 h 272"/>
                <a:gd name="T6" fmla="*/ 17 w 169"/>
                <a:gd name="T7" fmla="*/ 29 h 272"/>
                <a:gd name="T8" fmla="*/ 8 w 169"/>
                <a:gd name="T9" fmla="*/ 38 h 272"/>
                <a:gd name="T10" fmla="*/ 4 w 169"/>
                <a:gd name="T11" fmla="*/ 46 h 272"/>
                <a:gd name="T12" fmla="*/ 0 w 169"/>
                <a:gd name="T13" fmla="*/ 55 h 272"/>
                <a:gd name="T14" fmla="*/ 0 w 169"/>
                <a:gd name="T15" fmla="*/ 62 h 272"/>
                <a:gd name="T16" fmla="*/ 2 w 169"/>
                <a:gd name="T17" fmla="*/ 71 h 272"/>
                <a:gd name="T18" fmla="*/ 6 w 169"/>
                <a:gd name="T19" fmla="*/ 80 h 272"/>
                <a:gd name="T20" fmla="*/ 14 w 169"/>
                <a:gd name="T21" fmla="*/ 91 h 272"/>
                <a:gd name="T22" fmla="*/ 30 w 169"/>
                <a:gd name="T23" fmla="*/ 111 h 272"/>
                <a:gd name="T24" fmla="*/ 40 w 169"/>
                <a:gd name="T25" fmla="*/ 127 h 272"/>
                <a:gd name="T26" fmla="*/ 47 w 169"/>
                <a:gd name="T27" fmla="*/ 138 h 272"/>
                <a:gd name="T28" fmla="*/ 52 w 169"/>
                <a:gd name="T29" fmla="*/ 150 h 272"/>
                <a:gd name="T30" fmla="*/ 59 w 169"/>
                <a:gd name="T31" fmla="*/ 162 h 272"/>
                <a:gd name="T32" fmla="*/ 62 w 169"/>
                <a:gd name="T33" fmla="*/ 176 h 272"/>
                <a:gd name="T34" fmla="*/ 64 w 169"/>
                <a:gd name="T35" fmla="*/ 189 h 272"/>
                <a:gd name="T36" fmla="*/ 65 w 169"/>
                <a:gd name="T37" fmla="*/ 203 h 272"/>
                <a:gd name="T38" fmla="*/ 66 w 169"/>
                <a:gd name="T39" fmla="*/ 218 h 272"/>
                <a:gd name="T40" fmla="*/ 68 w 169"/>
                <a:gd name="T41" fmla="*/ 231 h 272"/>
                <a:gd name="T42" fmla="*/ 71 w 169"/>
                <a:gd name="T43" fmla="*/ 243 h 272"/>
                <a:gd name="T44" fmla="*/ 77 w 169"/>
                <a:gd name="T45" fmla="*/ 253 h 272"/>
                <a:gd name="T46" fmla="*/ 85 w 169"/>
                <a:gd name="T47" fmla="*/ 262 h 272"/>
                <a:gd name="T48" fmla="*/ 95 w 169"/>
                <a:gd name="T49" fmla="*/ 269 h 272"/>
                <a:gd name="T50" fmla="*/ 108 w 169"/>
                <a:gd name="T51" fmla="*/ 272 h 272"/>
                <a:gd name="T52" fmla="*/ 125 w 169"/>
                <a:gd name="T53" fmla="*/ 272 h 272"/>
                <a:gd name="T54" fmla="*/ 145 w 169"/>
                <a:gd name="T55" fmla="*/ 269 h 272"/>
                <a:gd name="T56" fmla="*/ 158 w 169"/>
                <a:gd name="T57" fmla="*/ 263 h 272"/>
                <a:gd name="T58" fmla="*/ 162 w 169"/>
                <a:gd name="T59" fmla="*/ 257 h 272"/>
                <a:gd name="T60" fmla="*/ 165 w 169"/>
                <a:gd name="T61" fmla="*/ 242 h 272"/>
                <a:gd name="T62" fmla="*/ 166 w 169"/>
                <a:gd name="T63" fmla="*/ 216 h 272"/>
                <a:gd name="T64" fmla="*/ 166 w 169"/>
                <a:gd name="T65" fmla="*/ 187 h 272"/>
                <a:gd name="T66" fmla="*/ 165 w 169"/>
                <a:gd name="T67" fmla="*/ 160 h 272"/>
                <a:gd name="T68" fmla="*/ 165 w 169"/>
                <a:gd name="T69" fmla="*/ 134 h 272"/>
                <a:gd name="T70" fmla="*/ 165 w 169"/>
                <a:gd name="T71" fmla="*/ 111 h 272"/>
                <a:gd name="T72" fmla="*/ 166 w 169"/>
                <a:gd name="T73" fmla="*/ 93 h 272"/>
                <a:gd name="T74" fmla="*/ 168 w 169"/>
                <a:gd name="T75" fmla="*/ 83 h 272"/>
                <a:gd name="T76" fmla="*/ 169 w 169"/>
                <a:gd name="T77" fmla="*/ 76 h 272"/>
                <a:gd name="T78" fmla="*/ 167 w 169"/>
                <a:gd name="T79" fmla="*/ 62 h 272"/>
                <a:gd name="T80" fmla="*/ 161 w 169"/>
                <a:gd name="T81" fmla="*/ 47 h 272"/>
                <a:gd name="T82" fmla="*/ 152 w 169"/>
                <a:gd name="T83" fmla="*/ 31 h 272"/>
                <a:gd name="T84" fmla="*/ 144 w 169"/>
                <a:gd name="T85" fmla="*/ 20 h 272"/>
                <a:gd name="T86" fmla="*/ 136 w 169"/>
                <a:gd name="T87" fmla="*/ 15 h 272"/>
                <a:gd name="T88" fmla="*/ 128 w 169"/>
                <a:gd name="T89" fmla="*/ 9 h 272"/>
                <a:gd name="T90" fmla="*/ 119 w 169"/>
                <a:gd name="T91" fmla="*/ 5 h 272"/>
                <a:gd name="T92" fmla="*/ 110 w 169"/>
                <a:gd name="T93" fmla="*/ 2 h 272"/>
                <a:gd name="T94" fmla="*/ 101 w 169"/>
                <a:gd name="T95" fmla="*/ 0 h 272"/>
                <a:gd name="T96" fmla="*/ 91 w 169"/>
                <a:gd name="T97" fmla="*/ 0 h 272"/>
                <a:gd name="T98" fmla="*/ 84 w 169"/>
                <a:gd name="T99" fmla="*/ 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272">
                  <a:moveTo>
                    <a:pt x="79" y="3"/>
                  </a:moveTo>
                  <a:lnTo>
                    <a:pt x="67" y="7"/>
                  </a:lnTo>
                  <a:lnTo>
                    <a:pt x="56" y="10"/>
                  </a:lnTo>
                  <a:lnTo>
                    <a:pt x="46" y="13"/>
                  </a:lnTo>
                  <a:lnTo>
                    <a:pt x="37" y="18"/>
                  </a:lnTo>
                  <a:lnTo>
                    <a:pt x="29" y="21"/>
                  </a:lnTo>
                  <a:lnTo>
                    <a:pt x="22" y="26"/>
                  </a:lnTo>
                  <a:lnTo>
                    <a:pt x="17" y="29"/>
                  </a:lnTo>
                  <a:lnTo>
                    <a:pt x="11" y="33"/>
                  </a:lnTo>
                  <a:lnTo>
                    <a:pt x="8" y="38"/>
                  </a:lnTo>
                  <a:lnTo>
                    <a:pt x="6" y="41"/>
                  </a:lnTo>
                  <a:lnTo>
                    <a:pt x="4" y="46"/>
                  </a:lnTo>
                  <a:lnTo>
                    <a:pt x="1" y="50"/>
                  </a:lnTo>
                  <a:lnTo>
                    <a:pt x="0" y="55"/>
                  </a:lnTo>
                  <a:lnTo>
                    <a:pt x="0" y="59"/>
                  </a:lnTo>
                  <a:lnTo>
                    <a:pt x="0" y="62"/>
                  </a:lnTo>
                  <a:lnTo>
                    <a:pt x="1" y="67"/>
                  </a:lnTo>
                  <a:lnTo>
                    <a:pt x="2" y="71"/>
                  </a:lnTo>
                  <a:lnTo>
                    <a:pt x="5" y="76"/>
                  </a:lnTo>
                  <a:lnTo>
                    <a:pt x="6" y="80"/>
                  </a:lnTo>
                  <a:lnTo>
                    <a:pt x="8" y="83"/>
                  </a:lnTo>
                  <a:lnTo>
                    <a:pt x="14" y="91"/>
                  </a:lnTo>
                  <a:lnTo>
                    <a:pt x="19" y="98"/>
                  </a:lnTo>
                  <a:lnTo>
                    <a:pt x="30" y="111"/>
                  </a:lnTo>
                  <a:lnTo>
                    <a:pt x="38" y="120"/>
                  </a:lnTo>
                  <a:lnTo>
                    <a:pt x="40" y="127"/>
                  </a:lnTo>
                  <a:lnTo>
                    <a:pt x="44" y="132"/>
                  </a:lnTo>
                  <a:lnTo>
                    <a:pt x="47" y="138"/>
                  </a:lnTo>
                  <a:lnTo>
                    <a:pt x="50" y="143"/>
                  </a:lnTo>
                  <a:lnTo>
                    <a:pt x="52" y="150"/>
                  </a:lnTo>
                  <a:lnTo>
                    <a:pt x="56" y="157"/>
                  </a:lnTo>
                  <a:lnTo>
                    <a:pt x="59" y="162"/>
                  </a:lnTo>
                  <a:lnTo>
                    <a:pt x="62" y="168"/>
                  </a:lnTo>
                  <a:lnTo>
                    <a:pt x="62" y="176"/>
                  </a:lnTo>
                  <a:lnTo>
                    <a:pt x="62" y="182"/>
                  </a:lnTo>
                  <a:lnTo>
                    <a:pt x="64" y="189"/>
                  </a:lnTo>
                  <a:lnTo>
                    <a:pt x="64" y="197"/>
                  </a:lnTo>
                  <a:lnTo>
                    <a:pt x="65" y="203"/>
                  </a:lnTo>
                  <a:lnTo>
                    <a:pt x="65" y="210"/>
                  </a:lnTo>
                  <a:lnTo>
                    <a:pt x="66" y="218"/>
                  </a:lnTo>
                  <a:lnTo>
                    <a:pt x="67" y="223"/>
                  </a:lnTo>
                  <a:lnTo>
                    <a:pt x="68" y="231"/>
                  </a:lnTo>
                  <a:lnTo>
                    <a:pt x="69" y="237"/>
                  </a:lnTo>
                  <a:lnTo>
                    <a:pt x="71" y="243"/>
                  </a:lnTo>
                  <a:lnTo>
                    <a:pt x="75" y="248"/>
                  </a:lnTo>
                  <a:lnTo>
                    <a:pt x="77" y="253"/>
                  </a:lnTo>
                  <a:lnTo>
                    <a:pt x="80" y="258"/>
                  </a:lnTo>
                  <a:lnTo>
                    <a:pt x="85" y="262"/>
                  </a:lnTo>
                  <a:lnTo>
                    <a:pt x="89" y="265"/>
                  </a:lnTo>
                  <a:lnTo>
                    <a:pt x="95" y="269"/>
                  </a:lnTo>
                  <a:lnTo>
                    <a:pt x="101" y="270"/>
                  </a:lnTo>
                  <a:lnTo>
                    <a:pt x="108" y="272"/>
                  </a:lnTo>
                  <a:lnTo>
                    <a:pt x="116" y="272"/>
                  </a:lnTo>
                  <a:lnTo>
                    <a:pt x="125" y="272"/>
                  </a:lnTo>
                  <a:lnTo>
                    <a:pt x="135" y="271"/>
                  </a:lnTo>
                  <a:lnTo>
                    <a:pt x="145" y="269"/>
                  </a:lnTo>
                  <a:lnTo>
                    <a:pt x="157" y="265"/>
                  </a:lnTo>
                  <a:lnTo>
                    <a:pt x="158" y="263"/>
                  </a:lnTo>
                  <a:lnTo>
                    <a:pt x="160" y="260"/>
                  </a:lnTo>
                  <a:lnTo>
                    <a:pt x="162" y="257"/>
                  </a:lnTo>
                  <a:lnTo>
                    <a:pt x="164" y="252"/>
                  </a:lnTo>
                  <a:lnTo>
                    <a:pt x="165" y="242"/>
                  </a:lnTo>
                  <a:lnTo>
                    <a:pt x="166" y="230"/>
                  </a:lnTo>
                  <a:lnTo>
                    <a:pt x="166" y="216"/>
                  </a:lnTo>
                  <a:lnTo>
                    <a:pt x="166" y="202"/>
                  </a:lnTo>
                  <a:lnTo>
                    <a:pt x="166" y="187"/>
                  </a:lnTo>
                  <a:lnTo>
                    <a:pt x="165" y="172"/>
                  </a:lnTo>
                  <a:lnTo>
                    <a:pt x="165" y="160"/>
                  </a:lnTo>
                  <a:lnTo>
                    <a:pt x="165" y="147"/>
                  </a:lnTo>
                  <a:lnTo>
                    <a:pt x="165" y="134"/>
                  </a:lnTo>
                  <a:lnTo>
                    <a:pt x="165" y="122"/>
                  </a:lnTo>
                  <a:lnTo>
                    <a:pt x="165" y="111"/>
                  </a:lnTo>
                  <a:lnTo>
                    <a:pt x="166" y="101"/>
                  </a:lnTo>
                  <a:lnTo>
                    <a:pt x="166" y="93"/>
                  </a:lnTo>
                  <a:lnTo>
                    <a:pt x="167" y="87"/>
                  </a:lnTo>
                  <a:lnTo>
                    <a:pt x="168" y="83"/>
                  </a:lnTo>
                  <a:lnTo>
                    <a:pt x="168" y="80"/>
                  </a:lnTo>
                  <a:lnTo>
                    <a:pt x="169" y="76"/>
                  </a:lnTo>
                  <a:lnTo>
                    <a:pt x="168" y="71"/>
                  </a:lnTo>
                  <a:lnTo>
                    <a:pt x="167" y="62"/>
                  </a:lnTo>
                  <a:lnTo>
                    <a:pt x="165" y="55"/>
                  </a:lnTo>
                  <a:lnTo>
                    <a:pt x="161" y="47"/>
                  </a:lnTo>
                  <a:lnTo>
                    <a:pt x="157" y="39"/>
                  </a:lnTo>
                  <a:lnTo>
                    <a:pt x="152" y="31"/>
                  </a:lnTo>
                  <a:lnTo>
                    <a:pt x="147" y="25"/>
                  </a:lnTo>
                  <a:lnTo>
                    <a:pt x="144" y="20"/>
                  </a:lnTo>
                  <a:lnTo>
                    <a:pt x="140" y="17"/>
                  </a:lnTo>
                  <a:lnTo>
                    <a:pt x="136" y="15"/>
                  </a:lnTo>
                  <a:lnTo>
                    <a:pt x="132" y="11"/>
                  </a:lnTo>
                  <a:lnTo>
                    <a:pt x="128" y="9"/>
                  </a:lnTo>
                  <a:lnTo>
                    <a:pt x="124" y="7"/>
                  </a:lnTo>
                  <a:lnTo>
                    <a:pt x="119" y="5"/>
                  </a:lnTo>
                  <a:lnTo>
                    <a:pt x="115" y="3"/>
                  </a:lnTo>
                  <a:lnTo>
                    <a:pt x="110" y="2"/>
                  </a:lnTo>
                  <a:lnTo>
                    <a:pt x="106" y="1"/>
                  </a:lnTo>
                  <a:lnTo>
                    <a:pt x="101" y="0"/>
                  </a:lnTo>
                  <a:lnTo>
                    <a:pt x="97" y="0"/>
                  </a:lnTo>
                  <a:lnTo>
                    <a:pt x="91" y="0"/>
                  </a:lnTo>
                  <a:lnTo>
                    <a:pt x="87" y="1"/>
                  </a:lnTo>
                  <a:lnTo>
                    <a:pt x="84" y="2"/>
                  </a:lnTo>
                  <a:lnTo>
                    <a:pt x="79" y="3"/>
                  </a:lnTo>
                  <a:close/>
                </a:path>
              </a:pathLst>
            </a:custGeom>
            <a:solidFill>
              <a:srgbClr val="F6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4" name="Freeform 198">
              <a:extLst>
                <a:ext uri="{FF2B5EF4-FFF2-40B4-BE49-F238E27FC236}">
                  <a16:creationId xmlns:a16="http://schemas.microsoft.com/office/drawing/2014/main" id="{62FD4DC4-661E-4772-AE15-BD4F9EB05BF3}"/>
                </a:ext>
              </a:extLst>
            </p:cNvPr>
            <p:cNvSpPr>
              <a:spLocks/>
            </p:cNvSpPr>
            <p:nvPr/>
          </p:nvSpPr>
          <p:spPr bwMode="auto">
            <a:xfrm>
              <a:off x="4205" y="3608"/>
              <a:ext cx="80" cy="130"/>
            </a:xfrm>
            <a:custGeom>
              <a:avLst/>
              <a:gdLst>
                <a:gd name="T0" fmla="*/ 61 w 159"/>
                <a:gd name="T1" fmla="*/ 7 h 259"/>
                <a:gd name="T2" fmla="*/ 42 w 159"/>
                <a:gd name="T3" fmla="*/ 14 h 259"/>
                <a:gd name="T4" fmla="*/ 27 w 159"/>
                <a:gd name="T5" fmla="*/ 21 h 259"/>
                <a:gd name="T6" fmla="*/ 15 w 159"/>
                <a:gd name="T7" fmla="*/ 29 h 259"/>
                <a:gd name="T8" fmla="*/ 8 w 159"/>
                <a:gd name="T9" fmla="*/ 37 h 259"/>
                <a:gd name="T10" fmla="*/ 2 w 159"/>
                <a:gd name="T11" fmla="*/ 46 h 259"/>
                <a:gd name="T12" fmla="*/ 0 w 159"/>
                <a:gd name="T13" fmla="*/ 54 h 259"/>
                <a:gd name="T14" fmla="*/ 0 w 159"/>
                <a:gd name="T15" fmla="*/ 61 h 259"/>
                <a:gd name="T16" fmla="*/ 2 w 159"/>
                <a:gd name="T17" fmla="*/ 70 h 259"/>
                <a:gd name="T18" fmla="*/ 5 w 159"/>
                <a:gd name="T19" fmla="*/ 79 h 259"/>
                <a:gd name="T20" fmla="*/ 12 w 159"/>
                <a:gd name="T21" fmla="*/ 89 h 259"/>
                <a:gd name="T22" fmla="*/ 28 w 159"/>
                <a:gd name="T23" fmla="*/ 109 h 259"/>
                <a:gd name="T24" fmla="*/ 38 w 159"/>
                <a:gd name="T25" fmla="*/ 125 h 259"/>
                <a:gd name="T26" fmla="*/ 44 w 159"/>
                <a:gd name="T27" fmla="*/ 137 h 259"/>
                <a:gd name="T28" fmla="*/ 50 w 159"/>
                <a:gd name="T29" fmla="*/ 148 h 259"/>
                <a:gd name="T30" fmla="*/ 58 w 159"/>
                <a:gd name="T31" fmla="*/ 159 h 259"/>
                <a:gd name="T32" fmla="*/ 61 w 159"/>
                <a:gd name="T33" fmla="*/ 171 h 259"/>
                <a:gd name="T34" fmla="*/ 62 w 159"/>
                <a:gd name="T35" fmla="*/ 184 h 259"/>
                <a:gd name="T36" fmla="*/ 64 w 159"/>
                <a:gd name="T37" fmla="*/ 196 h 259"/>
                <a:gd name="T38" fmla="*/ 65 w 159"/>
                <a:gd name="T39" fmla="*/ 209 h 259"/>
                <a:gd name="T40" fmla="*/ 68 w 159"/>
                <a:gd name="T41" fmla="*/ 221 h 259"/>
                <a:gd name="T42" fmla="*/ 71 w 159"/>
                <a:gd name="T43" fmla="*/ 232 h 259"/>
                <a:gd name="T44" fmla="*/ 75 w 159"/>
                <a:gd name="T45" fmla="*/ 242 h 259"/>
                <a:gd name="T46" fmla="*/ 82 w 159"/>
                <a:gd name="T47" fmla="*/ 249 h 259"/>
                <a:gd name="T48" fmla="*/ 92 w 159"/>
                <a:gd name="T49" fmla="*/ 256 h 259"/>
                <a:gd name="T50" fmla="*/ 104 w 159"/>
                <a:gd name="T51" fmla="*/ 258 h 259"/>
                <a:gd name="T52" fmla="*/ 119 w 159"/>
                <a:gd name="T53" fmla="*/ 259 h 259"/>
                <a:gd name="T54" fmla="*/ 138 w 159"/>
                <a:gd name="T55" fmla="*/ 256 h 259"/>
                <a:gd name="T56" fmla="*/ 150 w 159"/>
                <a:gd name="T57" fmla="*/ 250 h 259"/>
                <a:gd name="T58" fmla="*/ 153 w 159"/>
                <a:gd name="T59" fmla="*/ 242 h 259"/>
                <a:gd name="T60" fmla="*/ 157 w 159"/>
                <a:gd name="T61" fmla="*/ 228 h 259"/>
                <a:gd name="T62" fmla="*/ 158 w 159"/>
                <a:gd name="T63" fmla="*/ 202 h 259"/>
                <a:gd name="T64" fmla="*/ 157 w 159"/>
                <a:gd name="T65" fmla="*/ 174 h 259"/>
                <a:gd name="T66" fmla="*/ 155 w 159"/>
                <a:gd name="T67" fmla="*/ 148 h 259"/>
                <a:gd name="T68" fmla="*/ 155 w 159"/>
                <a:gd name="T69" fmla="*/ 125 h 259"/>
                <a:gd name="T70" fmla="*/ 155 w 159"/>
                <a:gd name="T71" fmla="*/ 104 h 259"/>
                <a:gd name="T72" fmla="*/ 157 w 159"/>
                <a:gd name="T73" fmla="*/ 87 h 259"/>
                <a:gd name="T74" fmla="*/ 158 w 159"/>
                <a:gd name="T75" fmla="*/ 78 h 259"/>
                <a:gd name="T76" fmla="*/ 159 w 159"/>
                <a:gd name="T77" fmla="*/ 70 h 259"/>
                <a:gd name="T78" fmla="*/ 157 w 159"/>
                <a:gd name="T79" fmla="*/ 59 h 259"/>
                <a:gd name="T80" fmla="*/ 151 w 159"/>
                <a:gd name="T81" fmla="*/ 44 h 259"/>
                <a:gd name="T82" fmla="*/ 142 w 159"/>
                <a:gd name="T83" fmla="*/ 29 h 259"/>
                <a:gd name="T84" fmla="*/ 135 w 159"/>
                <a:gd name="T85" fmla="*/ 19 h 259"/>
                <a:gd name="T86" fmla="*/ 128 w 159"/>
                <a:gd name="T87" fmla="*/ 14 h 259"/>
                <a:gd name="T88" fmla="*/ 121 w 159"/>
                <a:gd name="T89" fmla="*/ 8 h 259"/>
                <a:gd name="T90" fmla="*/ 112 w 159"/>
                <a:gd name="T91" fmla="*/ 5 h 259"/>
                <a:gd name="T92" fmla="*/ 103 w 159"/>
                <a:gd name="T93" fmla="*/ 3 h 259"/>
                <a:gd name="T94" fmla="*/ 94 w 159"/>
                <a:gd name="T95" fmla="*/ 1 h 259"/>
                <a:gd name="T96" fmla="*/ 85 w 159"/>
                <a:gd name="T97" fmla="*/ 1 h 259"/>
                <a:gd name="T98" fmla="*/ 77 w 159"/>
                <a:gd name="T99" fmla="*/ 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259">
                  <a:moveTo>
                    <a:pt x="73" y="4"/>
                  </a:moveTo>
                  <a:lnTo>
                    <a:pt x="61" y="7"/>
                  </a:lnTo>
                  <a:lnTo>
                    <a:pt x="51" y="10"/>
                  </a:lnTo>
                  <a:lnTo>
                    <a:pt x="42" y="14"/>
                  </a:lnTo>
                  <a:lnTo>
                    <a:pt x="34" y="17"/>
                  </a:lnTo>
                  <a:lnTo>
                    <a:pt x="27" y="21"/>
                  </a:lnTo>
                  <a:lnTo>
                    <a:pt x="21" y="25"/>
                  </a:lnTo>
                  <a:lnTo>
                    <a:pt x="15" y="29"/>
                  </a:lnTo>
                  <a:lnTo>
                    <a:pt x="11" y="34"/>
                  </a:lnTo>
                  <a:lnTo>
                    <a:pt x="8" y="37"/>
                  </a:lnTo>
                  <a:lnTo>
                    <a:pt x="4" y="41"/>
                  </a:lnTo>
                  <a:lnTo>
                    <a:pt x="2" y="46"/>
                  </a:lnTo>
                  <a:lnTo>
                    <a:pt x="1" y="49"/>
                  </a:lnTo>
                  <a:lnTo>
                    <a:pt x="0" y="54"/>
                  </a:lnTo>
                  <a:lnTo>
                    <a:pt x="0" y="58"/>
                  </a:lnTo>
                  <a:lnTo>
                    <a:pt x="0" y="61"/>
                  </a:lnTo>
                  <a:lnTo>
                    <a:pt x="1" y="66"/>
                  </a:lnTo>
                  <a:lnTo>
                    <a:pt x="2" y="70"/>
                  </a:lnTo>
                  <a:lnTo>
                    <a:pt x="3" y="75"/>
                  </a:lnTo>
                  <a:lnTo>
                    <a:pt x="5" y="79"/>
                  </a:lnTo>
                  <a:lnTo>
                    <a:pt x="8" y="82"/>
                  </a:lnTo>
                  <a:lnTo>
                    <a:pt x="12" y="89"/>
                  </a:lnTo>
                  <a:lnTo>
                    <a:pt x="18" y="97"/>
                  </a:lnTo>
                  <a:lnTo>
                    <a:pt x="28" y="109"/>
                  </a:lnTo>
                  <a:lnTo>
                    <a:pt x="34" y="119"/>
                  </a:lnTo>
                  <a:lnTo>
                    <a:pt x="38" y="125"/>
                  </a:lnTo>
                  <a:lnTo>
                    <a:pt x="40" y="130"/>
                  </a:lnTo>
                  <a:lnTo>
                    <a:pt x="44" y="137"/>
                  </a:lnTo>
                  <a:lnTo>
                    <a:pt x="48" y="142"/>
                  </a:lnTo>
                  <a:lnTo>
                    <a:pt x="50" y="148"/>
                  </a:lnTo>
                  <a:lnTo>
                    <a:pt x="54" y="154"/>
                  </a:lnTo>
                  <a:lnTo>
                    <a:pt x="58" y="159"/>
                  </a:lnTo>
                  <a:lnTo>
                    <a:pt x="61" y="165"/>
                  </a:lnTo>
                  <a:lnTo>
                    <a:pt x="61" y="171"/>
                  </a:lnTo>
                  <a:lnTo>
                    <a:pt x="62" y="177"/>
                  </a:lnTo>
                  <a:lnTo>
                    <a:pt x="62" y="184"/>
                  </a:lnTo>
                  <a:lnTo>
                    <a:pt x="63" y="189"/>
                  </a:lnTo>
                  <a:lnTo>
                    <a:pt x="64" y="196"/>
                  </a:lnTo>
                  <a:lnTo>
                    <a:pt x="64" y="202"/>
                  </a:lnTo>
                  <a:lnTo>
                    <a:pt x="65" y="209"/>
                  </a:lnTo>
                  <a:lnTo>
                    <a:pt x="67" y="215"/>
                  </a:lnTo>
                  <a:lnTo>
                    <a:pt x="68" y="221"/>
                  </a:lnTo>
                  <a:lnTo>
                    <a:pt x="69" y="227"/>
                  </a:lnTo>
                  <a:lnTo>
                    <a:pt x="71" y="232"/>
                  </a:lnTo>
                  <a:lnTo>
                    <a:pt x="72" y="237"/>
                  </a:lnTo>
                  <a:lnTo>
                    <a:pt x="75" y="242"/>
                  </a:lnTo>
                  <a:lnTo>
                    <a:pt x="79" y="246"/>
                  </a:lnTo>
                  <a:lnTo>
                    <a:pt x="82" y="249"/>
                  </a:lnTo>
                  <a:lnTo>
                    <a:pt x="88" y="253"/>
                  </a:lnTo>
                  <a:lnTo>
                    <a:pt x="92" y="256"/>
                  </a:lnTo>
                  <a:lnTo>
                    <a:pt x="98" y="257"/>
                  </a:lnTo>
                  <a:lnTo>
                    <a:pt x="104" y="258"/>
                  </a:lnTo>
                  <a:lnTo>
                    <a:pt x="111" y="259"/>
                  </a:lnTo>
                  <a:lnTo>
                    <a:pt x="119" y="259"/>
                  </a:lnTo>
                  <a:lnTo>
                    <a:pt x="128" y="258"/>
                  </a:lnTo>
                  <a:lnTo>
                    <a:pt x="138" y="256"/>
                  </a:lnTo>
                  <a:lnTo>
                    <a:pt x="149" y="252"/>
                  </a:lnTo>
                  <a:lnTo>
                    <a:pt x="150" y="250"/>
                  </a:lnTo>
                  <a:lnTo>
                    <a:pt x="152" y="247"/>
                  </a:lnTo>
                  <a:lnTo>
                    <a:pt x="153" y="242"/>
                  </a:lnTo>
                  <a:lnTo>
                    <a:pt x="155" y="238"/>
                  </a:lnTo>
                  <a:lnTo>
                    <a:pt x="157" y="228"/>
                  </a:lnTo>
                  <a:lnTo>
                    <a:pt x="158" y="216"/>
                  </a:lnTo>
                  <a:lnTo>
                    <a:pt x="158" y="202"/>
                  </a:lnTo>
                  <a:lnTo>
                    <a:pt x="157" y="188"/>
                  </a:lnTo>
                  <a:lnTo>
                    <a:pt x="157" y="174"/>
                  </a:lnTo>
                  <a:lnTo>
                    <a:pt x="155" y="160"/>
                  </a:lnTo>
                  <a:lnTo>
                    <a:pt x="155" y="148"/>
                  </a:lnTo>
                  <a:lnTo>
                    <a:pt x="155" y="137"/>
                  </a:lnTo>
                  <a:lnTo>
                    <a:pt x="155" y="125"/>
                  </a:lnTo>
                  <a:lnTo>
                    <a:pt x="155" y="114"/>
                  </a:lnTo>
                  <a:lnTo>
                    <a:pt x="155" y="104"/>
                  </a:lnTo>
                  <a:lnTo>
                    <a:pt x="155" y="95"/>
                  </a:lnTo>
                  <a:lnTo>
                    <a:pt x="157" y="87"/>
                  </a:lnTo>
                  <a:lnTo>
                    <a:pt x="158" y="81"/>
                  </a:lnTo>
                  <a:lnTo>
                    <a:pt x="158" y="78"/>
                  </a:lnTo>
                  <a:lnTo>
                    <a:pt x="159" y="75"/>
                  </a:lnTo>
                  <a:lnTo>
                    <a:pt x="159" y="70"/>
                  </a:lnTo>
                  <a:lnTo>
                    <a:pt x="159" y="67"/>
                  </a:lnTo>
                  <a:lnTo>
                    <a:pt x="157" y="59"/>
                  </a:lnTo>
                  <a:lnTo>
                    <a:pt x="155" y="51"/>
                  </a:lnTo>
                  <a:lnTo>
                    <a:pt x="151" y="44"/>
                  </a:lnTo>
                  <a:lnTo>
                    <a:pt x="148" y="37"/>
                  </a:lnTo>
                  <a:lnTo>
                    <a:pt x="142" y="29"/>
                  </a:lnTo>
                  <a:lnTo>
                    <a:pt x="138" y="24"/>
                  </a:lnTo>
                  <a:lnTo>
                    <a:pt x="135" y="19"/>
                  </a:lnTo>
                  <a:lnTo>
                    <a:pt x="131" y="17"/>
                  </a:lnTo>
                  <a:lnTo>
                    <a:pt x="128" y="14"/>
                  </a:lnTo>
                  <a:lnTo>
                    <a:pt x="124" y="11"/>
                  </a:lnTo>
                  <a:lnTo>
                    <a:pt x="121" y="8"/>
                  </a:lnTo>
                  <a:lnTo>
                    <a:pt x="117" y="6"/>
                  </a:lnTo>
                  <a:lnTo>
                    <a:pt x="112" y="5"/>
                  </a:lnTo>
                  <a:lnTo>
                    <a:pt x="108" y="4"/>
                  </a:lnTo>
                  <a:lnTo>
                    <a:pt x="103" y="3"/>
                  </a:lnTo>
                  <a:lnTo>
                    <a:pt x="99" y="1"/>
                  </a:lnTo>
                  <a:lnTo>
                    <a:pt x="94" y="1"/>
                  </a:lnTo>
                  <a:lnTo>
                    <a:pt x="90" y="0"/>
                  </a:lnTo>
                  <a:lnTo>
                    <a:pt x="85" y="1"/>
                  </a:lnTo>
                  <a:lnTo>
                    <a:pt x="81" y="1"/>
                  </a:lnTo>
                  <a:lnTo>
                    <a:pt x="77" y="3"/>
                  </a:lnTo>
                  <a:lnTo>
                    <a:pt x="73" y="4"/>
                  </a:lnTo>
                  <a:close/>
                </a:path>
              </a:pathLst>
            </a:custGeom>
            <a:solidFill>
              <a:srgbClr val="F4C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5" name="Freeform 199">
              <a:extLst>
                <a:ext uri="{FF2B5EF4-FFF2-40B4-BE49-F238E27FC236}">
                  <a16:creationId xmlns:a16="http://schemas.microsoft.com/office/drawing/2014/main" id="{54E864C6-D7DB-46A2-935A-8E2D03B89393}"/>
                </a:ext>
              </a:extLst>
            </p:cNvPr>
            <p:cNvSpPr>
              <a:spLocks/>
            </p:cNvSpPr>
            <p:nvPr/>
          </p:nvSpPr>
          <p:spPr bwMode="auto">
            <a:xfrm>
              <a:off x="4209" y="3615"/>
              <a:ext cx="74" cy="121"/>
            </a:xfrm>
            <a:custGeom>
              <a:avLst/>
              <a:gdLst>
                <a:gd name="T0" fmla="*/ 57 w 148"/>
                <a:gd name="T1" fmla="*/ 5 h 243"/>
                <a:gd name="T2" fmla="*/ 38 w 148"/>
                <a:gd name="T3" fmla="*/ 12 h 243"/>
                <a:gd name="T4" fmla="*/ 25 w 148"/>
                <a:gd name="T5" fmla="*/ 20 h 243"/>
                <a:gd name="T6" fmla="*/ 14 w 148"/>
                <a:gd name="T7" fmla="*/ 26 h 243"/>
                <a:gd name="T8" fmla="*/ 6 w 148"/>
                <a:gd name="T9" fmla="*/ 34 h 243"/>
                <a:gd name="T10" fmla="*/ 2 w 148"/>
                <a:gd name="T11" fmla="*/ 43 h 243"/>
                <a:gd name="T12" fmla="*/ 1 w 148"/>
                <a:gd name="T13" fmla="*/ 51 h 243"/>
                <a:gd name="T14" fmla="*/ 1 w 148"/>
                <a:gd name="T15" fmla="*/ 58 h 243"/>
                <a:gd name="T16" fmla="*/ 3 w 148"/>
                <a:gd name="T17" fmla="*/ 71 h 243"/>
                <a:gd name="T18" fmla="*/ 12 w 148"/>
                <a:gd name="T19" fmla="*/ 86 h 243"/>
                <a:gd name="T20" fmla="*/ 25 w 148"/>
                <a:gd name="T21" fmla="*/ 106 h 243"/>
                <a:gd name="T22" fmla="*/ 34 w 148"/>
                <a:gd name="T23" fmla="*/ 121 h 243"/>
                <a:gd name="T24" fmla="*/ 41 w 148"/>
                <a:gd name="T25" fmla="*/ 133 h 243"/>
                <a:gd name="T26" fmla="*/ 48 w 148"/>
                <a:gd name="T27" fmla="*/ 144 h 243"/>
                <a:gd name="T28" fmla="*/ 56 w 148"/>
                <a:gd name="T29" fmla="*/ 154 h 243"/>
                <a:gd name="T30" fmla="*/ 61 w 148"/>
                <a:gd name="T31" fmla="*/ 164 h 243"/>
                <a:gd name="T32" fmla="*/ 62 w 148"/>
                <a:gd name="T33" fmla="*/ 175 h 243"/>
                <a:gd name="T34" fmla="*/ 63 w 148"/>
                <a:gd name="T35" fmla="*/ 186 h 243"/>
                <a:gd name="T36" fmla="*/ 64 w 148"/>
                <a:gd name="T37" fmla="*/ 198 h 243"/>
                <a:gd name="T38" fmla="*/ 66 w 148"/>
                <a:gd name="T39" fmla="*/ 209 h 243"/>
                <a:gd name="T40" fmla="*/ 70 w 148"/>
                <a:gd name="T41" fmla="*/ 219 h 243"/>
                <a:gd name="T42" fmla="*/ 74 w 148"/>
                <a:gd name="T43" fmla="*/ 228 h 243"/>
                <a:gd name="T44" fmla="*/ 81 w 148"/>
                <a:gd name="T45" fmla="*/ 235 h 243"/>
                <a:gd name="T46" fmla="*/ 88 w 148"/>
                <a:gd name="T47" fmla="*/ 241 h 243"/>
                <a:gd name="T48" fmla="*/ 100 w 148"/>
                <a:gd name="T49" fmla="*/ 243 h 243"/>
                <a:gd name="T50" fmla="*/ 114 w 148"/>
                <a:gd name="T51" fmla="*/ 243 h 243"/>
                <a:gd name="T52" fmla="*/ 131 w 148"/>
                <a:gd name="T53" fmla="*/ 241 h 243"/>
                <a:gd name="T54" fmla="*/ 143 w 148"/>
                <a:gd name="T55" fmla="*/ 234 h 243"/>
                <a:gd name="T56" fmla="*/ 145 w 148"/>
                <a:gd name="T57" fmla="*/ 227 h 243"/>
                <a:gd name="T58" fmla="*/ 148 w 148"/>
                <a:gd name="T59" fmla="*/ 212 h 243"/>
                <a:gd name="T60" fmla="*/ 148 w 148"/>
                <a:gd name="T61" fmla="*/ 186 h 243"/>
                <a:gd name="T62" fmla="*/ 146 w 148"/>
                <a:gd name="T63" fmla="*/ 158 h 243"/>
                <a:gd name="T64" fmla="*/ 145 w 148"/>
                <a:gd name="T65" fmla="*/ 135 h 243"/>
                <a:gd name="T66" fmla="*/ 145 w 148"/>
                <a:gd name="T67" fmla="*/ 113 h 243"/>
                <a:gd name="T68" fmla="*/ 145 w 148"/>
                <a:gd name="T69" fmla="*/ 94 h 243"/>
                <a:gd name="T70" fmla="*/ 146 w 148"/>
                <a:gd name="T71" fmla="*/ 80 h 243"/>
                <a:gd name="T72" fmla="*/ 148 w 148"/>
                <a:gd name="T73" fmla="*/ 71 h 243"/>
                <a:gd name="T74" fmla="*/ 148 w 148"/>
                <a:gd name="T75" fmla="*/ 64 h 243"/>
                <a:gd name="T76" fmla="*/ 146 w 148"/>
                <a:gd name="T77" fmla="*/ 54 h 243"/>
                <a:gd name="T78" fmla="*/ 142 w 148"/>
                <a:gd name="T79" fmla="*/ 40 h 243"/>
                <a:gd name="T80" fmla="*/ 134 w 148"/>
                <a:gd name="T81" fmla="*/ 26 h 243"/>
                <a:gd name="T82" fmla="*/ 126 w 148"/>
                <a:gd name="T83" fmla="*/ 17 h 243"/>
                <a:gd name="T84" fmla="*/ 120 w 148"/>
                <a:gd name="T85" fmla="*/ 11 h 243"/>
                <a:gd name="T86" fmla="*/ 113 w 148"/>
                <a:gd name="T87" fmla="*/ 6 h 243"/>
                <a:gd name="T88" fmla="*/ 104 w 148"/>
                <a:gd name="T89" fmla="*/ 3 h 243"/>
                <a:gd name="T90" fmla="*/ 96 w 148"/>
                <a:gd name="T91" fmla="*/ 1 h 243"/>
                <a:gd name="T92" fmla="*/ 87 w 148"/>
                <a:gd name="T93" fmla="*/ 0 h 243"/>
                <a:gd name="T94" fmla="*/ 78 w 148"/>
                <a:gd name="T95" fmla="*/ 0 h 243"/>
                <a:gd name="T96" fmla="*/ 71 w 148"/>
                <a:gd name="T97" fmla="*/ 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243">
                  <a:moveTo>
                    <a:pt x="67" y="3"/>
                  </a:moveTo>
                  <a:lnTo>
                    <a:pt x="57" y="5"/>
                  </a:lnTo>
                  <a:lnTo>
                    <a:pt x="47" y="10"/>
                  </a:lnTo>
                  <a:lnTo>
                    <a:pt x="38" y="12"/>
                  </a:lnTo>
                  <a:lnTo>
                    <a:pt x="31" y="15"/>
                  </a:lnTo>
                  <a:lnTo>
                    <a:pt x="25" y="20"/>
                  </a:lnTo>
                  <a:lnTo>
                    <a:pt x="18" y="23"/>
                  </a:lnTo>
                  <a:lnTo>
                    <a:pt x="14" y="26"/>
                  </a:lnTo>
                  <a:lnTo>
                    <a:pt x="10" y="31"/>
                  </a:lnTo>
                  <a:lnTo>
                    <a:pt x="6" y="34"/>
                  </a:lnTo>
                  <a:lnTo>
                    <a:pt x="4" y="38"/>
                  </a:lnTo>
                  <a:lnTo>
                    <a:pt x="2" y="43"/>
                  </a:lnTo>
                  <a:lnTo>
                    <a:pt x="1" y="46"/>
                  </a:lnTo>
                  <a:lnTo>
                    <a:pt x="1" y="51"/>
                  </a:lnTo>
                  <a:lnTo>
                    <a:pt x="0" y="55"/>
                  </a:lnTo>
                  <a:lnTo>
                    <a:pt x="1" y="58"/>
                  </a:lnTo>
                  <a:lnTo>
                    <a:pt x="1" y="63"/>
                  </a:lnTo>
                  <a:lnTo>
                    <a:pt x="3" y="71"/>
                  </a:lnTo>
                  <a:lnTo>
                    <a:pt x="6" y="80"/>
                  </a:lnTo>
                  <a:lnTo>
                    <a:pt x="12" y="86"/>
                  </a:lnTo>
                  <a:lnTo>
                    <a:pt x="16" y="94"/>
                  </a:lnTo>
                  <a:lnTo>
                    <a:pt x="25" y="106"/>
                  </a:lnTo>
                  <a:lnTo>
                    <a:pt x="32" y="116"/>
                  </a:lnTo>
                  <a:lnTo>
                    <a:pt x="34" y="121"/>
                  </a:lnTo>
                  <a:lnTo>
                    <a:pt x="37" y="127"/>
                  </a:lnTo>
                  <a:lnTo>
                    <a:pt x="41" y="133"/>
                  </a:lnTo>
                  <a:lnTo>
                    <a:pt x="44" y="138"/>
                  </a:lnTo>
                  <a:lnTo>
                    <a:pt x="48" y="144"/>
                  </a:lnTo>
                  <a:lnTo>
                    <a:pt x="52" y="148"/>
                  </a:lnTo>
                  <a:lnTo>
                    <a:pt x="56" y="154"/>
                  </a:lnTo>
                  <a:lnTo>
                    <a:pt x="61" y="158"/>
                  </a:lnTo>
                  <a:lnTo>
                    <a:pt x="61" y="164"/>
                  </a:lnTo>
                  <a:lnTo>
                    <a:pt x="61" y="170"/>
                  </a:lnTo>
                  <a:lnTo>
                    <a:pt x="62" y="175"/>
                  </a:lnTo>
                  <a:lnTo>
                    <a:pt x="62" y="182"/>
                  </a:lnTo>
                  <a:lnTo>
                    <a:pt x="63" y="186"/>
                  </a:lnTo>
                  <a:lnTo>
                    <a:pt x="63" y="193"/>
                  </a:lnTo>
                  <a:lnTo>
                    <a:pt x="64" y="198"/>
                  </a:lnTo>
                  <a:lnTo>
                    <a:pt x="65" y="204"/>
                  </a:lnTo>
                  <a:lnTo>
                    <a:pt x="66" y="209"/>
                  </a:lnTo>
                  <a:lnTo>
                    <a:pt x="68" y="215"/>
                  </a:lnTo>
                  <a:lnTo>
                    <a:pt x="70" y="219"/>
                  </a:lnTo>
                  <a:lnTo>
                    <a:pt x="72" y="224"/>
                  </a:lnTo>
                  <a:lnTo>
                    <a:pt x="74" y="228"/>
                  </a:lnTo>
                  <a:lnTo>
                    <a:pt x="77" y="232"/>
                  </a:lnTo>
                  <a:lnTo>
                    <a:pt x="81" y="235"/>
                  </a:lnTo>
                  <a:lnTo>
                    <a:pt x="84" y="238"/>
                  </a:lnTo>
                  <a:lnTo>
                    <a:pt x="88" y="241"/>
                  </a:lnTo>
                  <a:lnTo>
                    <a:pt x="94" y="242"/>
                  </a:lnTo>
                  <a:lnTo>
                    <a:pt x="100" y="243"/>
                  </a:lnTo>
                  <a:lnTo>
                    <a:pt x="106" y="243"/>
                  </a:lnTo>
                  <a:lnTo>
                    <a:pt x="114" y="243"/>
                  </a:lnTo>
                  <a:lnTo>
                    <a:pt x="122" y="242"/>
                  </a:lnTo>
                  <a:lnTo>
                    <a:pt x="131" y="241"/>
                  </a:lnTo>
                  <a:lnTo>
                    <a:pt x="141" y="237"/>
                  </a:lnTo>
                  <a:lnTo>
                    <a:pt x="143" y="234"/>
                  </a:lnTo>
                  <a:lnTo>
                    <a:pt x="144" y="231"/>
                  </a:lnTo>
                  <a:lnTo>
                    <a:pt x="145" y="227"/>
                  </a:lnTo>
                  <a:lnTo>
                    <a:pt x="146" y="223"/>
                  </a:lnTo>
                  <a:lnTo>
                    <a:pt x="148" y="212"/>
                  </a:lnTo>
                  <a:lnTo>
                    <a:pt x="148" y="199"/>
                  </a:lnTo>
                  <a:lnTo>
                    <a:pt x="148" y="186"/>
                  </a:lnTo>
                  <a:lnTo>
                    <a:pt x="147" y="173"/>
                  </a:lnTo>
                  <a:lnTo>
                    <a:pt x="146" y="158"/>
                  </a:lnTo>
                  <a:lnTo>
                    <a:pt x="145" y="145"/>
                  </a:lnTo>
                  <a:lnTo>
                    <a:pt x="145" y="135"/>
                  </a:lnTo>
                  <a:lnTo>
                    <a:pt x="145" y="124"/>
                  </a:lnTo>
                  <a:lnTo>
                    <a:pt x="145" y="113"/>
                  </a:lnTo>
                  <a:lnTo>
                    <a:pt x="145" y="103"/>
                  </a:lnTo>
                  <a:lnTo>
                    <a:pt x="145" y="94"/>
                  </a:lnTo>
                  <a:lnTo>
                    <a:pt x="145" y="86"/>
                  </a:lnTo>
                  <a:lnTo>
                    <a:pt x="146" y="80"/>
                  </a:lnTo>
                  <a:lnTo>
                    <a:pt x="147" y="74"/>
                  </a:lnTo>
                  <a:lnTo>
                    <a:pt x="148" y="71"/>
                  </a:lnTo>
                  <a:lnTo>
                    <a:pt x="148" y="67"/>
                  </a:lnTo>
                  <a:lnTo>
                    <a:pt x="148" y="64"/>
                  </a:lnTo>
                  <a:lnTo>
                    <a:pt x="148" y="61"/>
                  </a:lnTo>
                  <a:lnTo>
                    <a:pt x="146" y="54"/>
                  </a:lnTo>
                  <a:lnTo>
                    <a:pt x="144" y="46"/>
                  </a:lnTo>
                  <a:lnTo>
                    <a:pt x="142" y="40"/>
                  </a:lnTo>
                  <a:lnTo>
                    <a:pt x="138" y="33"/>
                  </a:lnTo>
                  <a:lnTo>
                    <a:pt x="134" y="26"/>
                  </a:lnTo>
                  <a:lnTo>
                    <a:pt x="130" y="21"/>
                  </a:lnTo>
                  <a:lnTo>
                    <a:pt x="126" y="17"/>
                  </a:lnTo>
                  <a:lnTo>
                    <a:pt x="123" y="14"/>
                  </a:lnTo>
                  <a:lnTo>
                    <a:pt x="120" y="11"/>
                  </a:lnTo>
                  <a:lnTo>
                    <a:pt x="116" y="9"/>
                  </a:lnTo>
                  <a:lnTo>
                    <a:pt x="113" y="6"/>
                  </a:lnTo>
                  <a:lnTo>
                    <a:pt x="108" y="4"/>
                  </a:lnTo>
                  <a:lnTo>
                    <a:pt x="104" y="3"/>
                  </a:lnTo>
                  <a:lnTo>
                    <a:pt x="100" y="1"/>
                  </a:lnTo>
                  <a:lnTo>
                    <a:pt x="96" y="1"/>
                  </a:lnTo>
                  <a:lnTo>
                    <a:pt x="92" y="0"/>
                  </a:lnTo>
                  <a:lnTo>
                    <a:pt x="87" y="0"/>
                  </a:lnTo>
                  <a:lnTo>
                    <a:pt x="83" y="0"/>
                  </a:lnTo>
                  <a:lnTo>
                    <a:pt x="78" y="0"/>
                  </a:lnTo>
                  <a:lnTo>
                    <a:pt x="75" y="1"/>
                  </a:lnTo>
                  <a:lnTo>
                    <a:pt x="71" y="2"/>
                  </a:lnTo>
                  <a:lnTo>
                    <a:pt x="67" y="3"/>
                  </a:lnTo>
                  <a:close/>
                </a:path>
              </a:pathLst>
            </a:custGeom>
            <a:solidFill>
              <a:srgbClr val="F2C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6" name="Freeform 200">
              <a:extLst>
                <a:ext uri="{FF2B5EF4-FFF2-40B4-BE49-F238E27FC236}">
                  <a16:creationId xmlns:a16="http://schemas.microsoft.com/office/drawing/2014/main" id="{9A8B4CF0-E07C-467E-AE8E-EC75E460AB81}"/>
                </a:ext>
              </a:extLst>
            </p:cNvPr>
            <p:cNvSpPr>
              <a:spLocks/>
            </p:cNvSpPr>
            <p:nvPr/>
          </p:nvSpPr>
          <p:spPr bwMode="auto">
            <a:xfrm>
              <a:off x="4212" y="3621"/>
              <a:ext cx="70" cy="115"/>
            </a:xfrm>
            <a:custGeom>
              <a:avLst/>
              <a:gdLst>
                <a:gd name="T0" fmla="*/ 54 w 140"/>
                <a:gd name="T1" fmla="*/ 7 h 230"/>
                <a:gd name="T2" fmla="*/ 36 w 140"/>
                <a:gd name="T3" fmla="*/ 12 h 230"/>
                <a:gd name="T4" fmla="*/ 24 w 140"/>
                <a:gd name="T5" fmla="*/ 20 h 230"/>
                <a:gd name="T6" fmla="*/ 14 w 140"/>
                <a:gd name="T7" fmla="*/ 26 h 230"/>
                <a:gd name="T8" fmla="*/ 7 w 140"/>
                <a:gd name="T9" fmla="*/ 34 h 230"/>
                <a:gd name="T10" fmla="*/ 2 w 140"/>
                <a:gd name="T11" fmla="*/ 42 h 230"/>
                <a:gd name="T12" fmla="*/ 0 w 140"/>
                <a:gd name="T13" fmla="*/ 50 h 230"/>
                <a:gd name="T14" fmla="*/ 0 w 140"/>
                <a:gd name="T15" fmla="*/ 58 h 230"/>
                <a:gd name="T16" fmla="*/ 4 w 140"/>
                <a:gd name="T17" fmla="*/ 70 h 230"/>
                <a:gd name="T18" fmla="*/ 10 w 140"/>
                <a:gd name="T19" fmla="*/ 85 h 230"/>
                <a:gd name="T20" fmla="*/ 24 w 140"/>
                <a:gd name="T21" fmla="*/ 104 h 230"/>
                <a:gd name="T22" fmla="*/ 32 w 140"/>
                <a:gd name="T23" fmla="*/ 120 h 230"/>
                <a:gd name="T24" fmla="*/ 39 w 140"/>
                <a:gd name="T25" fmla="*/ 131 h 230"/>
                <a:gd name="T26" fmla="*/ 47 w 140"/>
                <a:gd name="T27" fmla="*/ 142 h 230"/>
                <a:gd name="T28" fmla="*/ 56 w 140"/>
                <a:gd name="T29" fmla="*/ 151 h 230"/>
                <a:gd name="T30" fmla="*/ 60 w 140"/>
                <a:gd name="T31" fmla="*/ 160 h 230"/>
                <a:gd name="T32" fmla="*/ 62 w 140"/>
                <a:gd name="T33" fmla="*/ 170 h 230"/>
                <a:gd name="T34" fmla="*/ 64 w 140"/>
                <a:gd name="T35" fmla="*/ 180 h 230"/>
                <a:gd name="T36" fmla="*/ 65 w 140"/>
                <a:gd name="T37" fmla="*/ 190 h 230"/>
                <a:gd name="T38" fmla="*/ 67 w 140"/>
                <a:gd name="T39" fmla="*/ 200 h 230"/>
                <a:gd name="T40" fmla="*/ 69 w 140"/>
                <a:gd name="T41" fmla="*/ 209 h 230"/>
                <a:gd name="T42" fmla="*/ 74 w 140"/>
                <a:gd name="T43" fmla="*/ 216 h 230"/>
                <a:gd name="T44" fmla="*/ 79 w 140"/>
                <a:gd name="T45" fmla="*/ 223 h 230"/>
                <a:gd name="T46" fmla="*/ 87 w 140"/>
                <a:gd name="T47" fmla="*/ 227 h 230"/>
                <a:gd name="T48" fmla="*/ 97 w 140"/>
                <a:gd name="T49" fmla="*/ 230 h 230"/>
                <a:gd name="T50" fmla="*/ 110 w 140"/>
                <a:gd name="T51" fmla="*/ 230 h 230"/>
                <a:gd name="T52" fmla="*/ 125 w 140"/>
                <a:gd name="T53" fmla="*/ 226 h 230"/>
                <a:gd name="T54" fmla="*/ 136 w 140"/>
                <a:gd name="T55" fmla="*/ 221 h 230"/>
                <a:gd name="T56" fmla="*/ 138 w 140"/>
                <a:gd name="T57" fmla="*/ 214 h 230"/>
                <a:gd name="T58" fmla="*/ 140 w 140"/>
                <a:gd name="T59" fmla="*/ 197 h 230"/>
                <a:gd name="T60" fmla="*/ 140 w 140"/>
                <a:gd name="T61" fmla="*/ 173 h 230"/>
                <a:gd name="T62" fmla="*/ 138 w 140"/>
                <a:gd name="T63" fmla="*/ 145 h 230"/>
                <a:gd name="T64" fmla="*/ 137 w 140"/>
                <a:gd name="T65" fmla="*/ 123 h 230"/>
                <a:gd name="T66" fmla="*/ 136 w 140"/>
                <a:gd name="T67" fmla="*/ 104 h 230"/>
                <a:gd name="T68" fmla="*/ 137 w 140"/>
                <a:gd name="T69" fmla="*/ 86 h 230"/>
                <a:gd name="T70" fmla="*/ 137 w 140"/>
                <a:gd name="T71" fmla="*/ 73 h 230"/>
                <a:gd name="T72" fmla="*/ 139 w 140"/>
                <a:gd name="T73" fmla="*/ 62 h 230"/>
                <a:gd name="T74" fmla="*/ 138 w 140"/>
                <a:gd name="T75" fmla="*/ 50 h 230"/>
                <a:gd name="T76" fmla="*/ 132 w 140"/>
                <a:gd name="T77" fmla="*/ 36 h 230"/>
                <a:gd name="T78" fmla="*/ 126 w 140"/>
                <a:gd name="T79" fmla="*/ 25 h 230"/>
                <a:gd name="T80" fmla="*/ 119 w 140"/>
                <a:gd name="T81" fmla="*/ 17 h 230"/>
                <a:gd name="T82" fmla="*/ 112 w 140"/>
                <a:gd name="T83" fmla="*/ 11 h 230"/>
                <a:gd name="T84" fmla="*/ 106 w 140"/>
                <a:gd name="T85" fmla="*/ 5 h 230"/>
                <a:gd name="T86" fmla="*/ 98 w 140"/>
                <a:gd name="T87" fmla="*/ 2 h 230"/>
                <a:gd name="T88" fmla="*/ 89 w 140"/>
                <a:gd name="T89" fmla="*/ 1 h 230"/>
                <a:gd name="T90" fmla="*/ 81 w 140"/>
                <a:gd name="T91" fmla="*/ 0 h 230"/>
                <a:gd name="T92" fmla="*/ 72 w 140"/>
                <a:gd name="T93" fmla="*/ 0 h 230"/>
                <a:gd name="T94" fmla="*/ 66 w 140"/>
                <a:gd name="T95"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30">
                  <a:moveTo>
                    <a:pt x="62" y="3"/>
                  </a:moveTo>
                  <a:lnTo>
                    <a:pt x="54" y="7"/>
                  </a:lnTo>
                  <a:lnTo>
                    <a:pt x="45" y="10"/>
                  </a:lnTo>
                  <a:lnTo>
                    <a:pt x="36" y="12"/>
                  </a:lnTo>
                  <a:lnTo>
                    <a:pt x="29" y="15"/>
                  </a:lnTo>
                  <a:lnTo>
                    <a:pt x="24" y="20"/>
                  </a:lnTo>
                  <a:lnTo>
                    <a:pt x="18" y="23"/>
                  </a:lnTo>
                  <a:lnTo>
                    <a:pt x="14" y="26"/>
                  </a:lnTo>
                  <a:lnTo>
                    <a:pt x="10" y="31"/>
                  </a:lnTo>
                  <a:lnTo>
                    <a:pt x="7" y="34"/>
                  </a:lnTo>
                  <a:lnTo>
                    <a:pt x="5" y="38"/>
                  </a:lnTo>
                  <a:lnTo>
                    <a:pt x="2" y="42"/>
                  </a:lnTo>
                  <a:lnTo>
                    <a:pt x="1" y="46"/>
                  </a:lnTo>
                  <a:lnTo>
                    <a:pt x="0" y="50"/>
                  </a:lnTo>
                  <a:lnTo>
                    <a:pt x="0" y="54"/>
                  </a:lnTo>
                  <a:lnTo>
                    <a:pt x="0" y="58"/>
                  </a:lnTo>
                  <a:lnTo>
                    <a:pt x="1" y="62"/>
                  </a:lnTo>
                  <a:lnTo>
                    <a:pt x="4" y="70"/>
                  </a:lnTo>
                  <a:lnTo>
                    <a:pt x="7" y="78"/>
                  </a:lnTo>
                  <a:lnTo>
                    <a:pt x="10" y="85"/>
                  </a:lnTo>
                  <a:lnTo>
                    <a:pt x="15" y="92"/>
                  </a:lnTo>
                  <a:lnTo>
                    <a:pt x="24" y="104"/>
                  </a:lnTo>
                  <a:lnTo>
                    <a:pt x="29" y="114"/>
                  </a:lnTo>
                  <a:lnTo>
                    <a:pt x="32" y="120"/>
                  </a:lnTo>
                  <a:lnTo>
                    <a:pt x="35" y="126"/>
                  </a:lnTo>
                  <a:lnTo>
                    <a:pt x="39" y="131"/>
                  </a:lnTo>
                  <a:lnTo>
                    <a:pt x="42" y="136"/>
                  </a:lnTo>
                  <a:lnTo>
                    <a:pt x="47" y="142"/>
                  </a:lnTo>
                  <a:lnTo>
                    <a:pt x="51" y="146"/>
                  </a:lnTo>
                  <a:lnTo>
                    <a:pt x="56" y="151"/>
                  </a:lnTo>
                  <a:lnTo>
                    <a:pt x="60" y="154"/>
                  </a:lnTo>
                  <a:lnTo>
                    <a:pt x="60" y="160"/>
                  </a:lnTo>
                  <a:lnTo>
                    <a:pt x="61" y="164"/>
                  </a:lnTo>
                  <a:lnTo>
                    <a:pt x="62" y="170"/>
                  </a:lnTo>
                  <a:lnTo>
                    <a:pt x="62" y="174"/>
                  </a:lnTo>
                  <a:lnTo>
                    <a:pt x="64" y="180"/>
                  </a:lnTo>
                  <a:lnTo>
                    <a:pt x="64" y="184"/>
                  </a:lnTo>
                  <a:lnTo>
                    <a:pt x="65" y="190"/>
                  </a:lnTo>
                  <a:lnTo>
                    <a:pt x="66" y="194"/>
                  </a:lnTo>
                  <a:lnTo>
                    <a:pt x="67" y="200"/>
                  </a:lnTo>
                  <a:lnTo>
                    <a:pt x="68" y="204"/>
                  </a:lnTo>
                  <a:lnTo>
                    <a:pt x="69" y="209"/>
                  </a:lnTo>
                  <a:lnTo>
                    <a:pt x="71" y="212"/>
                  </a:lnTo>
                  <a:lnTo>
                    <a:pt x="74" y="216"/>
                  </a:lnTo>
                  <a:lnTo>
                    <a:pt x="76" y="220"/>
                  </a:lnTo>
                  <a:lnTo>
                    <a:pt x="79" y="223"/>
                  </a:lnTo>
                  <a:lnTo>
                    <a:pt x="82" y="225"/>
                  </a:lnTo>
                  <a:lnTo>
                    <a:pt x="87" y="227"/>
                  </a:lnTo>
                  <a:lnTo>
                    <a:pt x="91" y="229"/>
                  </a:lnTo>
                  <a:lnTo>
                    <a:pt x="97" y="230"/>
                  </a:lnTo>
                  <a:lnTo>
                    <a:pt x="102" y="230"/>
                  </a:lnTo>
                  <a:lnTo>
                    <a:pt x="110" y="230"/>
                  </a:lnTo>
                  <a:lnTo>
                    <a:pt x="117" y="229"/>
                  </a:lnTo>
                  <a:lnTo>
                    <a:pt x="125" y="226"/>
                  </a:lnTo>
                  <a:lnTo>
                    <a:pt x="134" y="224"/>
                  </a:lnTo>
                  <a:lnTo>
                    <a:pt x="136" y="221"/>
                  </a:lnTo>
                  <a:lnTo>
                    <a:pt x="137" y="217"/>
                  </a:lnTo>
                  <a:lnTo>
                    <a:pt x="138" y="214"/>
                  </a:lnTo>
                  <a:lnTo>
                    <a:pt x="139" y="209"/>
                  </a:lnTo>
                  <a:lnTo>
                    <a:pt x="140" y="197"/>
                  </a:lnTo>
                  <a:lnTo>
                    <a:pt x="140" y="185"/>
                  </a:lnTo>
                  <a:lnTo>
                    <a:pt x="140" y="173"/>
                  </a:lnTo>
                  <a:lnTo>
                    <a:pt x="139" y="159"/>
                  </a:lnTo>
                  <a:lnTo>
                    <a:pt x="138" y="145"/>
                  </a:lnTo>
                  <a:lnTo>
                    <a:pt x="137" y="132"/>
                  </a:lnTo>
                  <a:lnTo>
                    <a:pt x="137" y="123"/>
                  </a:lnTo>
                  <a:lnTo>
                    <a:pt x="137" y="113"/>
                  </a:lnTo>
                  <a:lnTo>
                    <a:pt x="136" y="104"/>
                  </a:lnTo>
                  <a:lnTo>
                    <a:pt x="136" y="94"/>
                  </a:lnTo>
                  <a:lnTo>
                    <a:pt x="137" y="86"/>
                  </a:lnTo>
                  <a:lnTo>
                    <a:pt x="137" y="80"/>
                  </a:lnTo>
                  <a:lnTo>
                    <a:pt x="137" y="73"/>
                  </a:lnTo>
                  <a:lnTo>
                    <a:pt x="138" y="69"/>
                  </a:lnTo>
                  <a:lnTo>
                    <a:pt x="139" y="62"/>
                  </a:lnTo>
                  <a:lnTo>
                    <a:pt x="139" y="56"/>
                  </a:lnTo>
                  <a:lnTo>
                    <a:pt x="138" y="50"/>
                  </a:lnTo>
                  <a:lnTo>
                    <a:pt x="136" y="43"/>
                  </a:lnTo>
                  <a:lnTo>
                    <a:pt x="132" y="36"/>
                  </a:lnTo>
                  <a:lnTo>
                    <a:pt x="129" y="31"/>
                  </a:lnTo>
                  <a:lnTo>
                    <a:pt x="126" y="25"/>
                  </a:lnTo>
                  <a:lnTo>
                    <a:pt x="121" y="20"/>
                  </a:lnTo>
                  <a:lnTo>
                    <a:pt x="119" y="17"/>
                  </a:lnTo>
                  <a:lnTo>
                    <a:pt x="116" y="13"/>
                  </a:lnTo>
                  <a:lnTo>
                    <a:pt x="112" y="11"/>
                  </a:lnTo>
                  <a:lnTo>
                    <a:pt x="110" y="9"/>
                  </a:lnTo>
                  <a:lnTo>
                    <a:pt x="106" y="5"/>
                  </a:lnTo>
                  <a:lnTo>
                    <a:pt x="101" y="4"/>
                  </a:lnTo>
                  <a:lnTo>
                    <a:pt x="98" y="2"/>
                  </a:lnTo>
                  <a:lnTo>
                    <a:pt x="94" y="1"/>
                  </a:lnTo>
                  <a:lnTo>
                    <a:pt x="89" y="1"/>
                  </a:lnTo>
                  <a:lnTo>
                    <a:pt x="86" y="0"/>
                  </a:lnTo>
                  <a:lnTo>
                    <a:pt x="81" y="0"/>
                  </a:lnTo>
                  <a:lnTo>
                    <a:pt x="77" y="0"/>
                  </a:lnTo>
                  <a:lnTo>
                    <a:pt x="72" y="0"/>
                  </a:lnTo>
                  <a:lnTo>
                    <a:pt x="69" y="1"/>
                  </a:lnTo>
                  <a:lnTo>
                    <a:pt x="66" y="2"/>
                  </a:lnTo>
                  <a:lnTo>
                    <a:pt x="62" y="3"/>
                  </a:lnTo>
                  <a:close/>
                </a:path>
              </a:pathLst>
            </a:custGeom>
            <a:solidFill>
              <a:srgbClr val="F0C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7" name="Freeform 201">
              <a:extLst>
                <a:ext uri="{FF2B5EF4-FFF2-40B4-BE49-F238E27FC236}">
                  <a16:creationId xmlns:a16="http://schemas.microsoft.com/office/drawing/2014/main" id="{974F99EC-7251-44AE-929A-28EBF8DFE9E6}"/>
                </a:ext>
              </a:extLst>
            </p:cNvPr>
            <p:cNvSpPr>
              <a:spLocks/>
            </p:cNvSpPr>
            <p:nvPr/>
          </p:nvSpPr>
          <p:spPr bwMode="auto">
            <a:xfrm>
              <a:off x="4216" y="3627"/>
              <a:ext cx="66" cy="108"/>
            </a:xfrm>
            <a:custGeom>
              <a:avLst/>
              <a:gdLst>
                <a:gd name="T0" fmla="*/ 47 w 131"/>
                <a:gd name="T1" fmla="*/ 7 h 217"/>
                <a:gd name="T2" fmla="*/ 32 w 131"/>
                <a:gd name="T3" fmla="*/ 12 h 217"/>
                <a:gd name="T4" fmla="*/ 20 w 131"/>
                <a:gd name="T5" fmla="*/ 19 h 217"/>
                <a:gd name="T6" fmla="*/ 11 w 131"/>
                <a:gd name="T7" fmla="*/ 26 h 217"/>
                <a:gd name="T8" fmla="*/ 6 w 131"/>
                <a:gd name="T9" fmla="*/ 33 h 217"/>
                <a:gd name="T10" fmla="*/ 1 w 131"/>
                <a:gd name="T11" fmla="*/ 41 h 217"/>
                <a:gd name="T12" fmla="*/ 0 w 131"/>
                <a:gd name="T13" fmla="*/ 49 h 217"/>
                <a:gd name="T14" fmla="*/ 0 w 131"/>
                <a:gd name="T15" fmla="*/ 57 h 217"/>
                <a:gd name="T16" fmla="*/ 2 w 131"/>
                <a:gd name="T17" fmla="*/ 69 h 217"/>
                <a:gd name="T18" fmla="*/ 9 w 131"/>
                <a:gd name="T19" fmla="*/ 83 h 217"/>
                <a:gd name="T20" fmla="*/ 20 w 131"/>
                <a:gd name="T21" fmla="*/ 103 h 217"/>
                <a:gd name="T22" fmla="*/ 28 w 131"/>
                <a:gd name="T23" fmla="*/ 119 h 217"/>
                <a:gd name="T24" fmla="*/ 34 w 131"/>
                <a:gd name="T25" fmla="*/ 130 h 217"/>
                <a:gd name="T26" fmla="*/ 43 w 131"/>
                <a:gd name="T27" fmla="*/ 139 h 217"/>
                <a:gd name="T28" fmla="*/ 53 w 131"/>
                <a:gd name="T29" fmla="*/ 147 h 217"/>
                <a:gd name="T30" fmla="*/ 59 w 131"/>
                <a:gd name="T31" fmla="*/ 154 h 217"/>
                <a:gd name="T32" fmla="*/ 60 w 131"/>
                <a:gd name="T33" fmla="*/ 163 h 217"/>
                <a:gd name="T34" fmla="*/ 61 w 131"/>
                <a:gd name="T35" fmla="*/ 172 h 217"/>
                <a:gd name="T36" fmla="*/ 62 w 131"/>
                <a:gd name="T37" fmla="*/ 181 h 217"/>
                <a:gd name="T38" fmla="*/ 64 w 131"/>
                <a:gd name="T39" fmla="*/ 190 h 217"/>
                <a:gd name="T40" fmla="*/ 68 w 131"/>
                <a:gd name="T41" fmla="*/ 198 h 217"/>
                <a:gd name="T42" fmla="*/ 71 w 131"/>
                <a:gd name="T43" fmla="*/ 204 h 217"/>
                <a:gd name="T44" fmla="*/ 76 w 131"/>
                <a:gd name="T45" fmla="*/ 210 h 217"/>
                <a:gd name="T46" fmla="*/ 83 w 131"/>
                <a:gd name="T47" fmla="*/ 214 h 217"/>
                <a:gd name="T48" fmla="*/ 92 w 131"/>
                <a:gd name="T49" fmla="*/ 217 h 217"/>
                <a:gd name="T50" fmla="*/ 103 w 131"/>
                <a:gd name="T51" fmla="*/ 215 h 217"/>
                <a:gd name="T52" fmla="*/ 117 w 131"/>
                <a:gd name="T53" fmla="*/ 213 h 217"/>
                <a:gd name="T54" fmla="*/ 127 w 131"/>
                <a:gd name="T55" fmla="*/ 208 h 217"/>
                <a:gd name="T56" fmla="*/ 129 w 131"/>
                <a:gd name="T57" fmla="*/ 200 h 217"/>
                <a:gd name="T58" fmla="*/ 131 w 131"/>
                <a:gd name="T59" fmla="*/ 184 h 217"/>
                <a:gd name="T60" fmla="*/ 130 w 131"/>
                <a:gd name="T61" fmla="*/ 159 h 217"/>
                <a:gd name="T62" fmla="*/ 128 w 131"/>
                <a:gd name="T63" fmla="*/ 132 h 217"/>
                <a:gd name="T64" fmla="*/ 126 w 131"/>
                <a:gd name="T65" fmla="*/ 111 h 217"/>
                <a:gd name="T66" fmla="*/ 126 w 131"/>
                <a:gd name="T67" fmla="*/ 94 h 217"/>
                <a:gd name="T68" fmla="*/ 126 w 131"/>
                <a:gd name="T69" fmla="*/ 79 h 217"/>
                <a:gd name="T70" fmla="*/ 127 w 131"/>
                <a:gd name="T71" fmla="*/ 68 h 217"/>
                <a:gd name="T72" fmla="*/ 128 w 131"/>
                <a:gd name="T73" fmla="*/ 58 h 217"/>
                <a:gd name="T74" fmla="*/ 127 w 131"/>
                <a:gd name="T75" fmla="*/ 46 h 217"/>
                <a:gd name="T76" fmla="*/ 121 w 131"/>
                <a:gd name="T77" fmla="*/ 34 h 217"/>
                <a:gd name="T78" fmla="*/ 116 w 131"/>
                <a:gd name="T79" fmla="*/ 23 h 217"/>
                <a:gd name="T80" fmla="*/ 109 w 131"/>
                <a:gd name="T81" fmla="*/ 16 h 217"/>
                <a:gd name="T82" fmla="*/ 104 w 131"/>
                <a:gd name="T83" fmla="*/ 10 h 217"/>
                <a:gd name="T84" fmla="*/ 97 w 131"/>
                <a:gd name="T85" fmla="*/ 6 h 217"/>
                <a:gd name="T86" fmla="*/ 90 w 131"/>
                <a:gd name="T87" fmla="*/ 2 h 217"/>
                <a:gd name="T88" fmla="*/ 81 w 131"/>
                <a:gd name="T89" fmla="*/ 1 h 217"/>
                <a:gd name="T90" fmla="*/ 73 w 131"/>
                <a:gd name="T91" fmla="*/ 0 h 217"/>
                <a:gd name="T92" fmla="*/ 66 w 131"/>
                <a:gd name="T93" fmla="*/ 1 h 217"/>
                <a:gd name="T94" fmla="*/ 59 w 131"/>
                <a:gd name="T95"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17">
                  <a:moveTo>
                    <a:pt x="57" y="3"/>
                  </a:moveTo>
                  <a:lnTo>
                    <a:pt x="47" y="7"/>
                  </a:lnTo>
                  <a:lnTo>
                    <a:pt x="39" y="10"/>
                  </a:lnTo>
                  <a:lnTo>
                    <a:pt x="32" y="12"/>
                  </a:lnTo>
                  <a:lnTo>
                    <a:pt x="26" y="16"/>
                  </a:lnTo>
                  <a:lnTo>
                    <a:pt x="20" y="19"/>
                  </a:lnTo>
                  <a:lnTo>
                    <a:pt x="16" y="22"/>
                  </a:lnTo>
                  <a:lnTo>
                    <a:pt x="11" y="26"/>
                  </a:lnTo>
                  <a:lnTo>
                    <a:pt x="8" y="30"/>
                  </a:lnTo>
                  <a:lnTo>
                    <a:pt x="6" y="33"/>
                  </a:lnTo>
                  <a:lnTo>
                    <a:pt x="3" y="38"/>
                  </a:lnTo>
                  <a:lnTo>
                    <a:pt x="1" y="41"/>
                  </a:lnTo>
                  <a:lnTo>
                    <a:pt x="0" y="46"/>
                  </a:lnTo>
                  <a:lnTo>
                    <a:pt x="0" y="49"/>
                  </a:lnTo>
                  <a:lnTo>
                    <a:pt x="0" y="53"/>
                  </a:lnTo>
                  <a:lnTo>
                    <a:pt x="0" y="57"/>
                  </a:lnTo>
                  <a:lnTo>
                    <a:pt x="0" y="61"/>
                  </a:lnTo>
                  <a:lnTo>
                    <a:pt x="2" y="69"/>
                  </a:lnTo>
                  <a:lnTo>
                    <a:pt x="4" y="77"/>
                  </a:lnTo>
                  <a:lnTo>
                    <a:pt x="9" y="83"/>
                  </a:lnTo>
                  <a:lnTo>
                    <a:pt x="12" y="91"/>
                  </a:lnTo>
                  <a:lnTo>
                    <a:pt x="20" y="103"/>
                  </a:lnTo>
                  <a:lnTo>
                    <a:pt x="26" y="113"/>
                  </a:lnTo>
                  <a:lnTo>
                    <a:pt x="28" y="119"/>
                  </a:lnTo>
                  <a:lnTo>
                    <a:pt x="31" y="124"/>
                  </a:lnTo>
                  <a:lnTo>
                    <a:pt x="34" y="130"/>
                  </a:lnTo>
                  <a:lnTo>
                    <a:pt x="39" y="136"/>
                  </a:lnTo>
                  <a:lnTo>
                    <a:pt x="43" y="139"/>
                  </a:lnTo>
                  <a:lnTo>
                    <a:pt x="49" y="143"/>
                  </a:lnTo>
                  <a:lnTo>
                    <a:pt x="53" y="147"/>
                  </a:lnTo>
                  <a:lnTo>
                    <a:pt x="59" y="150"/>
                  </a:lnTo>
                  <a:lnTo>
                    <a:pt x="59" y="154"/>
                  </a:lnTo>
                  <a:lnTo>
                    <a:pt x="60" y="159"/>
                  </a:lnTo>
                  <a:lnTo>
                    <a:pt x="60" y="163"/>
                  </a:lnTo>
                  <a:lnTo>
                    <a:pt x="61" y="168"/>
                  </a:lnTo>
                  <a:lnTo>
                    <a:pt x="61" y="172"/>
                  </a:lnTo>
                  <a:lnTo>
                    <a:pt x="62" y="177"/>
                  </a:lnTo>
                  <a:lnTo>
                    <a:pt x="62" y="181"/>
                  </a:lnTo>
                  <a:lnTo>
                    <a:pt x="63" y="185"/>
                  </a:lnTo>
                  <a:lnTo>
                    <a:pt x="64" y="190"/>
                  </a:lnTo>
                  <a:lnTo>
                    <a:pt x="66" y="194"/>
                  </a:lnTo>
                  <a:lnTo>
                    <a:pt x="68" y="198"/>
                  </a:lnTo>
                  <a:lnTo>
                    <a:pt x="69" y="202"/>
                  </a:lnTo>
                  <a:lnTo>
                    <a:pt x="71" y="204"/>
                  </a:lnTo>
                  <a:lnTo>
                    <a:pt x="73" y="208"/>
                  </a:lnTo>
                  <a:lnTo>
                    <a:pt x="76" y="210"/>
                  </a:lnTo>
                  <a:lnTo>
                    <a:pt x="80" y="212"/>
                  </a:lnTo>
                  <a:lnTo>
                    <a:pt x="83" y="214"/>
                  </a:lnTo>
                  <a:lnTo>
                    <a:pt x="87" y="215"/>
                  </a:lnTo>
                  <a:lnTo>
                    <a:pt x="92" y="217"/>
                  </a:lnTo>
                  <a:lnTo>
                    <a:pt x="97" y="217"/>
                  </a:lnTo>
                  <a:lnTo>
                    <a:pt x="103" y="215"/>
                  </a:lnTo>
                  <a:lnTo>
                    <a:pt x="110" y="215"/>
                  </a:lnTo>
                  <a:lnTo>
                    <a:pt x="117" y="213"/>
                  </a:lnTo>
                  <a:lnTo>
                    <a:pt x="124" y="211"/>
                  </a:lnTo>
                  <a:lnTo>
                    <a:pt x="127" y="208"/>
                  </a:lnTo>
                  <a:lnTo>
                    <a:pt x="128" y="204"/>
                  </a:lnTo>
                  <a:lnTo>
                    <a:pt x="129" y="200"/>
                  </a:lnTo>
                  <a:lnTo>
                    <a:pt x="130" y="194"/>
                  </a:lnTo>
                  <a:lnTo>
                    <a:pt x="131" y="184"/>
                  </a:lnTo>
                  <a:lnTo>
                    <a:pt x="131" y="172"/>
                  </a:lnTo>
                  <a:lnTo>
                    <a:pt x="130" y="159"/>
                  </a:lnTo>
                  <a:lnTo>
                    <a:pt x="129" y="146"/>
                  </a:lnTo>
                  <a:lnTo>
                    <a:pt x="128" y="132"/>
                  </a:lnTo>
                  <a:lnTo>
                    <a:pt x="126" y="120"/>
                  </a:lnTo>
                  <a:lnTo>
                    <a:pt x="126" y="111"/>
                  </a:lnTo>
                  <a:lnTo>
                    <a:pt x="126" y="102"/>
                  </a:lnTo>
                  <a:lnTo>
                    <a:pt x="126" y="94"/>
                  </a:lnTo>
                  <a:lnTo>
                    <a:pt x="126" y="87"/>
                  </a:lnTo>
                  <a:lnTo>
                    <a:pt x="126" y="79"/>
                  </a:lnTo>
                  <a:lnTo>
                    <a:pt x="126" y="72"/>
                  </a:lnTo>
                  <a:lnTo>
                    <a:pt x="127" y="68"/>
                  </a:lnTo>
                  <a:lnTo>
                    <a:pt x="127" y="62"/>
                  </a:lnTo>
                  <a:lnTo>
                    <a:pt x="128" y="58"/>
                  </a:lnTo>
                  <a:lnTo>
                    <a:pt x="128" y="51"/>
                  </a:lnTo>
                  <a:lnTo>
                    <a:pt x="127" y="46"/>
                  </a:lnTo>
                  <a:lnTo>
                    <a:pt x="124" y="40"/>
                  </a:lnTo>
                  <a:lnTo>
                    <a:pt x="121" y="34"/>
                  </a:lnTo>
                  <a:lnTo>
                    <a:pt x="119" y="29"/>
                  </a:lnTo>
                  <a:lnTo>
                    <a:pt x="116" y="23"/>
                  </a:lnTo>
                  <a:lnTo>
                    <a:pt x="112" y="19"/>
                  </a:lnTo>
                  <a:lnTo>
                    <a:pt x="109" y="16"/>
                  </a:lnTo>
                  <a:lnTo>
                    <a:pt x="107" y="12"/>
                  </a:lnTo>
                  <a:lnTo>
                    <a:pt x="104" y="10"/>
                  </a:lnTo>
                  <a:lnTo>
                    <a:pt x="101" y="8"/>
                  </a:lnTo>
                  <a:lnTo>
                    <a:pt x="97" y="6"/>
                  </a:lnTo>
                  <a:lnTo>
                    <a:pt x="93" y="3"/>
                  </a:lnTo>
                  <a:lnTo>
                    <a:pt x="90" y="2"/>
                  </a:lnTo>
                  <a:lnTo>
                    <a:pt x="86" y="1"/>
                  </a:lnTo>
                  <a:lnTo>
                    <a:pt x="81" y="1"/>
                  </a:lnTo>
                  <a:lnTo>
                    <a:pt x="78" y="0"/>
                  </a:lnTo>
                  <a:lnTo>
                    <a:pt x="73" y="0"/>
                  </a:lnTo>
                  <a:lnTo>
                    <a:pt x="69" y="0"/>
                  </a:lnTo>
                  <a:lnTo>
                    <a:pt x="66" y="1"/>
                  </a:lnTo>
                  <a:lnTo>
                    <a:pt x="62" y="1"/>
                  </a:lnTo>
                  <a:lnTo>
                    <a:pt x="59" y="2"/>
                  </a:lnTo>
                  <a:lnTo>
                    <a:pt x="57" y="3"/>
                  </a:lnTo>
                  <a:close/>
                </a:path>
              </a:pathLst>
            </a:custGeom>
            <a:solidFill>
              <a:srgbClr val="EDC7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8" name="Freeform 202">
              <a:extLst>
                <a:ext uri="{FF2B5EF4-FFF2-40B4-BE49-F238E27FC236}">
                  <a16:creationId xmlns:a16="http://schemas.microsoft.com/office/drawing/2014/main" id="{6E612676-EE93-4FA0-A824-2A2FC6FCD012}"/>
                </a:ext>
              </a:extLst>
            </p:cNvPr>
            <p:cNvSpPr>
              <a:spLocks/>
            </p:cNvSpPr>
            <p:nvPr/>
          </p:nvSpPr>
          <p:spPr bwMode="auto">
            <a:xfrm>
              <a:off x="4219" y="3633"/>
              <a:ext cx="61" cy="101"/>
            </a:xfrm>
            <a:custGeom>
              <a:avLst/>
              <a:gdLst>
                <a:gd name="T0" fmla="*/ 43 w 123"/>
                <a:gd name="T1" fmla="*/ 7 h 202"/>
                <a:gd name="T2" fmla="*/ 30 w 123"/>
                <a:gd name="T3" fmla="*/ 12 h 202"/>
                <a:gd name="T4" fmla="*/ 20 w 123"/>
                <a:gd name="T5" fmla="*/ 19 h 202"/>
                <a:gd name="T6" fmla="*/ 11 w 123"/>
                <a:gd name="T7" fmla="*/ 26 h 202"/>
                <a:gd name="T8" fmla="*/ 5 w 123"/>
                <a:gd name="T9" fmla="*/ 34 h 202"/>
                <a:gd name="T10" fmla="*/ 2 w 123"/>
                <a:gd name="T11" fmla="*/ 41 h 202"/>
                <a:gd name="T12" fmla="*/ 0 w 123"/>
                <a:gd name="T13" fmla="*/ 48 h 202"/>
                <a:gd name="T14" fmla="*/ 0 w 123"/>
                <a:gd name="T15" fmla="*/ 56 h 202"/>
                <a:gd name="T16" fmla="*/ 3 w 123"/>
                <a:gd name="T17" fmla="*/ 68 h 202"/>
                <a:gd name="T18" fmla="*/ 8 w 123"/>
                <a:gd name="T19" fmla="*/ 82 h 202"/>
                <a:gd name="T20" fmla="*/ 18 w 123"/>
                <a:gd name="T21" fmla="*/ 102 h 202"/>
                <a:gd name="T22" fmla="*/ 26 w 123"/>
                <a:gd name="T23" fmla="*/ 117 h 202"/>
                <a:gd name="T24" fmla="*/ 33 w 123"/>
                <a:gd name="T25" fmla="*/ 128 h 202"/>
                <a:gd name="T26" fmla="*/ 42 w 123"/>
                <a:gd name="T27" fmla="*/ 137 h 202"/>
                <a:gd name="T28" fmla="*/ 53 w 123"/>
                <a:gd name="T29" fmla="*/ 144 h 202"/>
                <a:gd name="T30" fmla="*/ 60 w 123"/>
                <a:gd name="T31" fmla="*/ 150 h 202"/>
                <a:gd name="T32" fmla="*/ 61 w 123"/>
                <a:gd name="T33" fmla="*/ 158 h 202"/>
                <a:gd name="T34" fmla="*/ 62 w 123"/>
                <a:gd name="T35" fmla="*/ 165 h 202"/>
                <a:gd name="T36" fmla="*/ 63 w 123"/>
                <a:gd name="T37" fmla="*/ 172 h 202"/>
                <a:gd name="T38" fmla="*/ 65 w 123"/>
                <a:gd name="T39" fmla="*/ 180 h 202"/>
                <a:gd name="T40" fmla="*/ 67 w 123"/>
                <a:gd name="T41" fmla="*/ 187 h 202"/>
                <a:gd name="T42" fmla="*/ 70 w 123"/>
                <a:gd name="T43" fmla="*/ 193 h 202"/>
                <a:gd name="T44" fmla="*/ 75 w 123"/>
                <a:gd name="T45" fmla="*/ 198 h 202"/>
                <a:gd name="T46" fmla="*/ 81 w 123"/>
                <a:gd name="T47" fmla="*/ 201 h 202"/>
                <a:gd name="T48" fmla="*/ 90 w 123"/>
                <a:gd name="T49" fmla="*/ 202 h 202"/>
                <a:gd name="T50" fmla="*/ 98 w 123"/>
                <a:gd name="T51" fmla="*/ 202 h 202"/>
                <a:gd name="T52" fmla="*/ 111 w 123"/>
                <a:gd name="T53" fmla="*/ 199 h 202"/>
                <a:gd name="T54" fmla="*/ 120 w 123"/>
                <a:gd name="T55" fmla="*/ 195 h 202"/>
                <a:gd name="T56" fmla="*/ 122 w 123"/>
                <a:gd name="T57" fmla="*/ 186 h 202"/>
                <a:gd name="T58" fmla="*/ 123 w 123"/>
                <a:gd name="T59" fmla="*/ 170 h 202"/>
                <a:gd name="T60" fmla="*/ 122 w 123"/>
                <a:gd name="T61" fmla="*/ 145 h 202"/>
                <a:gd name="T62" fmla="*/ 120 w 123"/>
                <a:gd name="T63" fmla="*/ 119 h 202"/>
                <a:gd name="T64" fmla="*/ 117 w 123"/>
                <a:gd name="T65" fmla="*/ 100 h 202"/>
                <a:gd name="T66" fmla="*/ 117 w 123"/>
                <a:gd name="T67" fmla="*/ 85 h 202"/>
                <a:gd name="T68" fmla="*/ 117 w 123"/>
                <a:gd name="T69" fmla="*/ 71 h 202"/>
                <a:gd name="T70" fmla="*/ 117 w 123"/>
                <a:gd name="T71" fmla="*/ 61 h 202"/>
                <a:gd name="T72" fmla="*/ 118 w 123"/>
                <a:gd name="T73" fmla="*/ 52 h 202"/>
                <a:gd name="T74" fmla="*/ 117 w 123"/>
                <a:gd name="T75" fmla="*/ 42 h 202"/>
                <a:gd name="T76" fmla="*/ 113 w 123"/>
                <a:gd name="T77" fmla="*/ 31 h 202"/>
                <a:gd name="T78" fmla="*/ 107 w 123"/>
                <a:gd name="T79" fmla="*/ 22 h 202"/>
                <a:gd name="T80" fmla="*/ 102 w 123"/>
                <a:gd name="T81" fmla="*/ 15 h 202"/>
                <a:gd name="T82" fmla="*/ 97 w 123"/>
                <a:gd name="T83" fmla="*/ 9 h 202"/>
                <a:gd name="T84" fmla="*/ 90 w 123"/>
                <a:gd name="T85" fmla="*/ 5 h 202"/>
                <a:gd name="T86" fmla="*/ 83 w 123"/>
                <a:gd name="T87" fmla="*/ 2 h 202"/>
                <a:gd name="T88" fmla="*/ 75 w 123"/>
                <a:gd name="T89" fmla="*/ 1 h 202"/>
                <a:gd name="T90" fmla="*/ 67 w 123"/>
                <a:gd name="T91" fmla="*/ 0 h 202"/>
                <a:gd name="T92" fmla="*/ 61 w 123"/>
                <a:gd name="T93" fmla="*/ 1 h 202"/>
                <a:gd name="T94" fmla="*/ 54 w 123"/>
                <a:gd name="T95" fmla="*/ 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202">
                  <a:moveTo>
                    <a:pt x="52" y="5"/>
                  </a:moveTo>
                  <a:lnTo>
                    <a:pt x="43" y="7"/>
                  </a:lnTo>
                  <a:lnTo>
                    <a:pt x="36" y="10"/>
                  </a:lnTo>
                  <a:lnTo>
                    <a:pt x="30" y="12"/>
                  </a:lnTo>
                  <a:lnTo>
                    <a:pt x="24" y="16"/>
                  </a:lnTo>
                  <a:lnTo>
                    <a:pt x="20" y="19"/>
                  </a:lnTo>
                  <a:lnTo>
                    <a:pt x="15" y="22"/>
                  </a:lnTo>
                  <a:lnTo>
                    <a:pt x="11" y="26"/>
                  </a:lnTo>
                  <a:lnTo>
                    <a:pt x="8" y="30"/>
                  </a:lnTo>
                  <a:lnTo>
                    <a:pt x="5" y="34"/>
                  </a:lnTo>
                  <a:lnTo>
                    <a:pt x="4" y="37"/>
                  </a:lnTo>
                  <a:lnTo>
                    <a:pt x="2" y="41"/>
                  </a:lnTo>
                  <a:lnTo>
                    <a:pt x="1" y="45"/>
                  </a:lnTo>
                  <a:lnTo>
                    <a:pt x="0" y="48"/>
                  </a:lnTo>
                  <a:lnTo>
                    <a:pt x="0" y="52"/>
                  </a:lnTo>
                  <a:lnTo>
                    <a:pt x="0" y="56"/>
                  </a:lnTo>
                  <a:lnTo>
                    <a:pt x="1" y="60"/>
                  </a:lnTo>
                  <a:lnTo>
                    <a:pt x="3" y="68"/>
                  </a:lnTo>
                  <a:lnTo>
                    <a:pt x="5" y="76"/>
                  </a:lnTo>
                  <a:lnTo>
                    <a:pt x="8" y="82"/>
                  </a:lnTo>
                  <a:lnTo>
                    <a:pt x="12" y="90"/>
                  </a:lnTo>
                  <a:lnTo>
                    <a:pt x="18" y="102"/>
                  </a:lnTo>
                  <a:lnTo>
                    <a:pt x="23" y="111"/>
                  </a:lnTo>
                  <a:lnTo>
                    <a:pt x="26" y="117"/>
                  </a:lnTo>
                  <a:lnTo>
                    <a:pt x="28" y="124"/>
                  </a:lnTo>
                  <a:lnTo>
                    <a:pt x="33" y="128"/>
                  </a:lnTo>
                  <a:lnTo>
                    <a:pt x="37" y="134"/>
                  </a:lnTo>
                  <a:lnTo>
                    <a:pt x="42" y="137"/>
                  </a:lnTo>
                  <a:lnTo>
                    <a:pt x="48" y="140"/>
                  </a:lnTo>
                  <a:lnTo>
                    <a:pt x="53" y="144"/>
                  </a:lnTo>
                  <a:lnTo>
                    <a:pt x="58" y="146"/>
                  </a:lnTo>
                  <a:lnTo>
                    <a:pt x="60" y="150"/>
                  </a:lnTo>
                  <a:lnTo>
                    <a:pt x="61" y="154"/>
                  </a:lnTo>
                  <a:lnTo>
                    <a:pt x="61" y="158"/>
                  </a:lnTo>
                  <a:lnTo>
                    <a:pt x="62" y="161"/>
                  </a:lnTo>
                  <a:lnTo>
                    <a:pt x="62" y="165"/>
                  </a:lnTo>
                  <a:lnTo>
                    <a:pt x="63" y="169"/>
                  </a:lnTo>
                  <a:lnTo>
                    <a:pt x="63" y="172"/>
                  </a:lnTo>
                  <a:lnTo>
                    <a:pt x="64" y="176"/>
                  </a:lnTo>
                  <a:lnTo>
                    <a:pt x="65" y="180"/>
                  </a:lnTo>
                  <a:lnTo>
                    <a:pt x="65" y="183"/>
                  </a:lnTo>
                  <a:lnTo>
                    <a:pt x="67" y="187"/>
                  </a:lnTo>
                  <a:lnTo>
                    <a:pt x="68" y="190"/>
                  </a:lnTo>
                  <a:lnTo>
                    <a:pt x="70" y="193"/>
                  </a:lnTo>
                  <a:lnTo>
                    <a:pt x="73" y="196"/>
                  </a:lnTo>
                  <a:lnTo>
                    <a:pt x="75" y="198"/>
                  </a:lnTo>
                  <a:lnTo>
                    <a:pt x="77" y="199"/>
                  </a:lnTo>
                  <a:lnTo>
                    <a:pt x="81" y="201"/>
                  </a:lnTo>
                  <a:lnTo>
                    <a:pt x="85" y="202"/>
                  </a:lnTo>
                  <a:lnTo>
                    <a:pt x="90" y="202"/>
                  </a:lnTo>
                  <a:lnTo>
                    <a:pt x="94" y="202"/>
                  </a:lnTo>
                  <a:lnTo>
                    <a:pt x="98" y="202"/>
                  </a:lnTo>
                  <a:lnTo>
                    <a:pt x="104" y="201"/>
                  </a:lnTo>
                  <a:lnTo>
                    <a:pt x="111" y="199"/>
                  </a:lnTo>
                  <a:lnTo>
                    <a:pt x="117" y="198"/>
                  </a:lnTo>
                  <a:lnTo>
                    <a:pt x="120" y="195"/>
                  </a:lnTo>
                  <a:lnTo>
                    <a:pt x="121" y="191"/>
                  </a:lnTo>
                  <a:lnTo>
                    <a:pt x="122" y="186"/>
                  </a:lnTo>
                  <a:lnTo>
                    <a:pt x="123" y="181"/>
                  </a:lnTo>
                  <a:lnTo>
                    <a:pt x="123" y="170"/>
                  </a:lnTo>
                  <a:lnTo>
                    <a:pt x="123" y="158"/>
                  </a:lnTo>
                  <a:lnTo>
                    <a:pt x="122" y="145"/>
                  </a:lnTo>
                  <a:lnTo>
                    <a:pt x="121" y="132"/>
                  </a:lnTo>
                  <a:lnTo>
                    <a:pt x="120" y="119"/>
                  </a:lnTo>
                  <a:lnTo>
                    <a:pt x="117" y="107"/>
                  </a:lnTo>
                  <a:lnTo>
                    <a:pt x="117" y="100"/>
                  </a:lnTo>
                  <a:lnTo>
                    <a:pt x="117" y="92"/>
                  </a:lnTo>
                  <a:lnTo>
                    <a:pt x="117" y="85"/>
                  </a:lnTo>
                  <a:lnTo>
                    <a:pt x="117" y="78"/>
                  </a:lnTo>
                  <a:lnTo>
                    <a:pt x="117" y="71"/>
                  </a:lnTo>
                  <a:lnTo>
                    <a:pt x="117" y="66"/>
                  </a:lnTo>
                  <a:lnTo>
                    <a:pt x="117" y="61"/>
                  </a:lnTo>
                  <a:lnTo>
                    <a:pt x="118" y="57"/>
                  </a:lnTo>
                  <a:lnTo>
                    <a:pt x="118" y="52"/>
                  </a:lnTo>
                  <a:lnTo>
                    <a:pt x="118" y="47"/>
                  </a:lnTo>
                  <a:lnTo>
                    <a:pt x="117" y="42"/>
                  </a:lnTo>
                  <a:lnTo>
                    <a:pt x="115" y="37"/>
                  </a:lnTo>
                  <a:lnTo>
                    <a:pt x="113" y="31"/>
                  </a:lnTo>
                  <a:lnTo>
                    <a:pt x="111" y="27"/>
                  </a:lnTo>
                  <a:lnTo>
                    <a:pt x="107" y="22"/>
                  </a:lnTo>
                  <a:lnTo>
                    <a:pt x="104" y="18"/>
                  </a:lnTo>
                  <a:lnTo>
                    <a:pt x="102" y="15"/>
                  </a:lnTo>
                  <a:lnTo>
                    <a:pt x="100" y="12"/>
                  </a:lnTo>
                  <a:lnTo>
                    <a:pt x="97" y="9"/>
                  </a:lnTo>
                  <a:lnTo>
                    <a:pt x="94" y="8"/>
                  </a:lnTo>
                  <a:lnTo>
                    <a:pt x="90" y="5"/>
                  </a:lnTo>
                  <a:lnTo>
                    <a:pt x="86" y="4"/>
                  </a:lnTo>
                  <a:lnTo>
                    <a:pt x="83" y="2"/>
                  </a:lnTo>
                  <a:lnTo>
                    <a:pt x="78" y="1"/>
                  </a:lnTo>
                  <a:lnTo>
                    <a:pt x="75" y="1"/>
                  </a:lnTo>
                  <a:lnTo>
                    <a:pt x="71" y="0"/>
                  </a:lnTo>
                  <a:lnTo>
                    <a:pt x="67" y="0"/>
                  </a:lnTo>
                  <a:lnTo>
                    <a:pt x="63" y="0"/>
                  </a:lnTo>
                  <a:lnTo>
                    <a:pt x="61" y="1"/>
                  </a:lnTo>
                  <a:lnTo>
                    <a:pt x="56" y="2"/>
                  </a:lnTo>
                  <a:lnTo>
                    <a:pt x="54" y="4"/>
                  </a:lnTo>
                  <a:lnTo>
                    <a:pt x="52" y="5"/>
                  </a:lnTo>
                  <a:close/>
                </a:path>
              </a:pathLst>
            </a:custGeom>
            <a:solidFill>
              <a:srgbClr val="EBC5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39" name="Freeform 203">
              <a:extLst>
                <a:ext uri="{FF2B5EF4-FFF2-40B4-BE49-F238E27FC236}">
                  <a16:creationId xmlns:a16="http://schemas.microsoft.com/office/drawing/2014/main" id="{245B349B-A70B-448C-AD9B-303CF5A8995C}"/>
                </a:ext>
              </a:extLst>
            </p:cNvPr>
            <p:cNvSpPr>
              <a:spLocks/>
            </p:cNvSpPr>
            <p:nvPr/>
          </p:nvSpPr>
          <p:spPr bwMode="auto">
            <a:xfrm>
              <a:off x="4223" y="3639"/>
              <a:ext cx="57" cy="95"/>
            </a:xfrm>
            <a:custGeom>
              <a:avLst/>
              <a:gdLst>
                <a:gd name="T0" fmla="*/ 38 w 115"/>
                <a:gd name="T1" fmla="*/ 8 h 189"/>
                <a:gd name="T2" fmla="*/ 26 w 115"/>
                <a:gd name="T3" fmla="*/ 13 h 189"/>
                <a:gd name="T4" fmla="*/ 17 w 115"/>
                <a:gd name="T5" fmla="*/ 19 h 189"/>
                <a:gd name="T6" fmla="*/ 10 w 115"/>
                <a:gd name="T7" fmla="*/ 26 h 189"/>
                <a:gd name="T8" fmla="*/ 5 w 115"/>
                <a:gd name="T9" fmla="*/ 33 h 189"/>
                <a:gd name="T10" fmla="*/ 1 w 115"/>
                <a:gd name="T11" fmla="*/ 40 h 189"/>
                <a:gd name="T12" fmla="*/ 0 w 115"/>
                <a:gd name="T13" fmla="*/ 47 h 189"/>
                <a:gd name="T14" fmla="*/ 0 w 115"/>
                <a:gd name="T15" fmla="*/ 55 h 189"/>
                <a:gd name="T16" fmla="*/ 1 w 115"/>
                <a:gd name="T17" fmla="*/ 67 h 189"/>
                <a:gd name="T18" fmla="*/ 7 w 115"/>
                <a:gd name="T19" fmla="*/ 82 h 189"/>
                <a:gd name="T20" fmla="*/ 16 w 115"/>
                <a:gd name="T21" fmla="*/ 100 h 189"/>
                <a:gd name="T22" fmla="*/ 23 w 115"/>
                <a:gd name="T23" fmla="*/ 116 h 189"/>
                <a:gd name="T24" fmla="*/ 30 w 115"/>
                <a:gd name="T25" fmla="*/ 127 h 189"/>
                <a:gd name="T26" fmla="*/ 39 w 115"/>
                <a:gd name="T27" fmla="*/ 135 h 189"/>
                <a:gd name="T28" fmla="*/ 51 w 115"/>
                <a:gd name="T29" fmla="*/ 140 h 189"/>
                <a:gd name="T30" fmla="*/ 58 w 115"/>
                <a:gd name="T31" fmla="*/ 145 h 189"/>
                <a:gd name="T32" fmla="*/ 59 w 115"/>
                <a:gd name="T33" fmla="*/ 151 h 189"/>
                <a:gd name="T34" fmla="*/ 61 w 115"/>
                <a:gd name="T35" fmla="*/ 158 h 189"/>
                <a:gd name="T36" fmla="*/ 63 w 115"/>
                <a:gd name="T37" fmla="*/ 164 h 189"/>
                <a:gd name="T38" fmla="*/ 65 w 115"/>
                <a:gd name="T39" fmla="*/ 174 h 189"/>
                <a:gd name="T40" fmla="*/ 69 w 115"/>
                <a:gd name="T41" fmla="*/ 181 h 189"/>
                <a:gd name="T42" fmla="*/ 73 w 115"/>
                <a:gd name="T43" fmla="*/ 185 h 189"/>
                <a:gd name="T44" fmla="*/ 78 w 115"/>
                <a:gd name="T45" fmla="*/ 188 h 189"/>
                <a:gd name="T46" fmla="*/ 85 w 115"/>
                <a:gd name="T47" fmla="*/ 189 h 189"/>
                <a:gd name="T48" fmla="*/ 94 w 115"/>
                <a:gd name="T49" fmla="*/ 189 h 189"/>
                <a:gd name="T50" fmla="*/ 104 w 115"/>
                <a:gd name="T51" fmla="*/ 186 h 189"/>
                <a:gd name="T52" fmla="*/ 111 w 115"/>
                <a:gd name="T53" fmla="*/ 181 h 189"/>
                <a:gd name="T54" fmla="*/ 114 w 115"/>
                <a:gd name="T55" fmla="*/ 173 h 189"/>
                <a:gd name="T56" fmla="*/ 115 w 115"/>
                <a:gd name="T57" fmla="*/ 156 h 189"/>
                <a:gd name="T58" fmla="*/ 114 w 115"/>
                <a:gd name="T59" fmla="*/ 130 h 189"/>
                <a:gd name="T60" fmla="*/ 109 w 115"/>
                <a:gd name="T61" fmla="*/ 106 h 189"/>
                <a:gd name="T62" fmla="*/ 107 w 115"/>
                <a:gd name="T63" fmla="*/ 88 h 189"/>
                <a:gd name="T64" fmla="*/ 107 w 115"/>
                <a:gd name="T65" fmla="*/ 76 h 189"/>
                <a:gd name="T66" fmla="*/ 107 w 115"/>
                <a:gd name="T67" fmla="*/ 64 h 189"/>
                <a:gd name="T68" fmla="*/ 107 w 115"/>
                <a:gd name="T69" fmla="*/ 55 h 189"/>
                <a:gd name="T70" fmla="*/ 108 w 115"/>
                <a:gd name="T71" fmla="*/ 47 h 189"/>
                <a:gd name="T72" fmla="*/ 107 w 115"/>
                <a:gd name="T73" fmla="*/ 38 h 189"/>
                <a:gd name="T74" fmla="*/ 104 w 115"/>
                <a:gd name="T75" fmla="*/ 29 h 189"/>
                <a:gd name="T76" fmla="*/ 98 w 115"/>
                <a:gd name="T77" fmla="*/ 20 h 189"/>
                <a:gd name="T78" fmla="*/ 94 w 115"/>
                <a:gd name="T79" fmla="*/ 14 h 189"/>
                <a:gd name="T80" fmla="*/ 89 w 115"/>
                <a:gd name="T81" fmla="*/ 9 h 189"/>
                <a:gd name="T82" fmla="*/ 83 w 115"/>
                <a:gd name="T83" fmla="*/ 6 h 189"/>
                <a:gd name="T84" fmla="*/ 76 w 115"/>
                <a:gd name="T85" fmla="*/ 3 h 189"/>
                <a:gd name="T86" fmla="*/ 64 w 115"/>
                <a:gd name="T87" fmla="*/ 0 h 189"/>
                <a:gd name="T88" fmla="*/ 54 w 115"/>
                <a:gd name="T89" fmla="*/ 2 h 189"/>
                <a:gd name="T90" fmla="*/ 48 w 115"/>
                <a:gd name="T9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9">
                  <a:moveTo>
                    <a:pt x="46" y="6"/>
                  </a:moveTo>
                  <a:lnTo>
                    <a:pt x="38" y="8"/>
                  </a:lnTo>
                  <a:lnTo>
                    <a:pt x="33" y="10"/>
                  </a:lnTo>
                  <a:lnTo>
                    <a:pt x="26" y="13"/>
                  </a:lnTo>
                  <a:lnTo>
                    <a:pt x="21" y="16"/>
                  </a:lnTo>
                  <a:lnTo>
                    <a:pt x="17" y="19"/>
                  </a:lnTo>
                  <a:lnTo>
                    <a:pt x="13" y="23"/>
                  </a:lnTo>
                  <a:lnTo>
                    <a:pt x="10" y="26"/>
                  </a:lnTo>
                  <a:lnTo>
                    <a:pt x="7" y="29"/>
                  </a:lnTo>
                  <a:lnTo>
                    <a:pt x="5" y="33"/>
                  </a:lnTo>
                  <a:lnTo>
                    <a:pt x="3" y="36"/>
                  </a:lnTo>
                  <a:lnTo>
                    <a:pt x="1" y="40"/>
                  </a:lnTo>
                  <a:lnTo>
                    <a:pt x="0" y="44"/>
                  </a:lnTo>
                  <a:lnTo>
                    <a:pt x="0" y="47"/>
                  </a:lnTo>
                  <a:lnTo>
                    <a:pt x="0" y="52"/>
                  </a:lnTo>
                  <a:lnTo>
                    <a:pt x="0" y="55"/>
                  </a:lnTo>
                  <a:lnTo>
                    <a:pt x="0" y="59"/>
                  </a:lnTo>
                  <a:lnTo>
                    <a:pt x="1" y="67"/>
                  </a:lnTo>
                  <a:lnTo>
                    <a:pt x="4" y="75"/>
                  </a:lnTo>
                  <a:lnTo>
                    <a:pt x="7" y="82"/>
                  </a:lnTo>
                  <a:lnTo>
                    <a:pt x="10" y="88"/>
                  </a:lnTo>
                  <a:lnTo>
                    <a:pt x="16" y="100"/>
                  </a:lnTo>
                  <a:lnTo>
                    <a:pt x="20" y="110"/>
                  </a:lnTo>
                  <a:lnTo>
                    <a:pt x="23" y="116"/>
                  </a:lnTo>
                  <a:lnTo>
                    <a:pt x="26" y="122"/>
                  </a:lnTo>
                  <a:lnTo>
                    <a:pt x="30" y="127"/>
                  </a:lnTo>
                  <a:lnTo>
                    <a:pt x="35" y="132"/>
                  </a:lnTo>
                  <a:lnTo>
                    <a:pt x="39" y="135"/>
                  </a:lnTo>
                  <a:lnTo>
                    <a:pt x="46" y="138"/>
                  </a:lnTo>
                  <a:lnTo>
                    <a:pt x="51" y="140"/>
                  </a:lnTo>
                  <a:lnTo>
                    <a:pt x="58" y="142"/>
                  </a:lnTo>
                  <a:lnTo>
                    <a:pt x="58" y="145"/>
                  </a:lnTo>
                  <a:lnTo>
                    <a:pt x="59" y="148"/>
                  </a:lnTo>
                  <a:lnTo>
                    <a:pt x="59" y="151"/>
                  </a:lnTo>
                  <a:lnTo>
                    <a:pt x="60" y="155"/>
                  </a:lnTo>
                  <a:lnTo>
                    <a:pt x="61" y="158"/>
                  </a:lnTo>
                  <a:lnTo>
                    <a:pt x="61" y="160"/>
                  </a:lnTo>
                  <a:lnTo>
                    <a:pt x="63" y="164"/>
                  </a:lnTo>
                  <a:lnTo>
                    <a:pt x="63" y="167"/>
                  </a:lnTo>
                  <a:lnTo>
                    <a:pt x="65" y="174"/>
                  </a:lnTo>
                  <a:lnTo>
                    <a:pt x="67" y="179"/>
                  </a:lnTo>
                  <a:lnTo>
                    <a:pt x="69" y="181"/>
                  </a:lnTo>
                  <a:lnTo>
                    <a:pt x="70" y="184"/>
                  </a:lnTo>
                  <a:lnTo>
                    <a:pt x="73" y="185"/>
                  </a:lnTo>
                  <a:lnTo>
                    <a:pt x="76" y="187"/>
                  </a:lnTo>
                  <a:lnTo>
                    <a:pt x="78" y="188"/>
                  </a:lnTo>
                  <a:lnTo>
                    <a:pt x="81" y="189"/>
                  </a:lnTo>
                  <a:lnTo>
                    <a:pt x="85" y="189"/>
                  </a:lnTo>
                  <a:lnTo>
                    <a:pt x="89" y="189"/>
                  </a:lnTo>
                  <a:lnTo>
                    <a:pt x="94" y="189"/>
                  </a:lnTo>
                  <a:lnTo>
                    <a:pt x="99" y="187"/>
                  </a:lnTo>
                  <a:lnTo>
                    <a:pt x="104" y="186"/>
                  </a:lnTo>
                  <a:lnTo>
                    <a:pt x="110" y="185"/>
                  </a:lnTo>
                  <a:lnTo>
                    <a:pt x="111" y="181"/>
                  </a:lnTo>
                  <a:lnTo>
                    <a:pt x="113" y="177"/>
                  </a:lnTo>
                  <a:lnTo>
                    <a:pt x="114" y="173"/>
                  </a:lnTo>
                  <a:lnTo>
                    <a:pt x="115" y="167"/>
                  </a:lnTo>
                  <a:lnTo>
                    <a:pt x="115" y="156"/>
                  </a:lnTo>
                  <a:lnTo>
                    <a:pt x="115" y="144"/>
                  </a:lnTo>
                  <a:lnTo>
                    <a:pt x="114" y="130"/>
                  </a:lnTo>
                  <a:lnTo>
                    <a:pt x="111" y="118"/>
                  </a:lnTo>
                  <a:lnTo>
                    <a:pt x="109" y="106"/>
                  </a:lnTo>
                  <a:lnTo>
                    <a:pt x="107" y="95"/>
                  </a:lnTo>
                  <a:lnTo>
                    <a:pt x="107" y="88"/>
                  </a:lnTo>
                  <a:lnTo>
                    <a:pt x="107" y="82"/>
                  </a:lnTo>
                  <a:lnTo>
                    <a:pt x="107" y="76"/>
                  </a:lnTo>
                  <a:lnTo>
                    <a:pt x="107" y="69"/>
                  </a:lnTo>
                  <a:lnTo>
                    <a:pt x="107" y="64"/>
                  </a:lnTo>
                  <a:lnTo>
                    <a:pt x="107" y="59"/>
                  </a:lnTo>
                  <a:lnTo>
                    <a:pt x="107" y="55"/>
                  </a:lnTo>
                  <a:lnTo>
                    <a:pt x="108" y="53"/>
                  </a:lnTo>
                  <a:lnTo>
                    <a:pt x="108" y="47"/>
                  </a:lnTo>
                  <a:lnTo>
                    <a:pt x="108" y="44"/>
                  </a:lnTo>
                  <a:lnTo>
                    <a:pt x="107" y="38"/>
                  </a:lnTo>
                  <a:lnTo>
                    <a:pt x="105" y="34"/>
                  </a:lnTo>
                  <a:lnTo>
                    <a:pt x="104" y="29"/>
                  </a:lnTo>
                  <a:lnTo>
                    <a:pt x="100" y="25"/>
                  </a:lnTo>
                  <a:lnTo>
                    <a:pt x="98" y="20"/>
                  </a:lnTo>
                  <a:lnTo>
                    <a:pt x="95" y="17"/>
                  </a:lnTo>
                  <a:lnTo>
                    <a:pt x="94" y="14"/>
                  </a:lnTo>
                  <a:lnTo>
                    <a:pt x="91" y="12"/>
                  </a:lnTo>
                  <a:lnTo>
                    <a:pt x="89" y="9"/>
                  </a:lnTo>
                  <a:lnTo>
                    <a:pt x="86" y="7"/>
                  </a:lnTo>
                  <a:lnTo>
                    <a:pt x="83" y="6"/>
                  </a:lnTo>
                  <a:lnTo>
                    <a:pt x="79" y="4"/>
                  </a:lnTo>
                  <a:lnTo>
                    <a:pt x="76" y="3"/>
                  </a:lnTo>
                  <a:lnTo>
                    <a:pt x="71" y="2"/>
                  </a:lnTo>
                  <a:lnTo>
                    <a:pt x="64" y="0"/>
                  </a:lnTo>
                  <a:lnTo>
                    <a:pt x="57" y="2"/>
                  </a:lnTo>
                  <a:lnTo>
                    <a:pt x="54" y="2"/>
                  </a:lnTo>
                  <a:lnTo>
                    <a:pt x="50" y="3"/>
                  </a:lnTo>
                  <a:lnTo>
                    <a:pt x="48" y="4"/>
                  </a:lnTo>
                  <a:lnTo>
                    <a:pt x="46" y="6"/>
                  </a:lnTo>
                  <a:close/>
                </a:path>
              </a:pathLst>
            </a:custGeom>
            <a:solidFill>
              <a:srgbClr val="E9C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0" name="Freeform 204">
              <a:extLst>
                <a:ext uri="{FF2B5EF4-FFF2-40B4-BE49-F238E27FC236}">
                  <a16:creationId xmlns:a16="http://schemas.microsoft.com/office/drawing/2014/main" id="{4495955E-E93E-4917-BD66-4274C6AFE9A5}"/>
                </a:ext>
              </a:extLst>
            </p:cNvPr>
            <p:cNvSpPr>
              <a:spLocks/>
            </p:cNvSpPr>
            <p:nvPr/>
          </p:nvSpPr>
          <p:spPr bwMode="auto">
            <a:xfrm>
              <a:off x="4225" y="3645"/>
              <a:ext cx="54" cy="88"/>
            </a:xfrm>
            <a:custGeom>
              <a:avLst/>
              <a:gdLst>
                <a:gd name="T0" fmla="*/ 34 w 108"/>
                <a:gd name="T1" fmla="*/ 7 h 174"/>
                <a:gd name="T2" fmla="*/ 24 w 108"/>
                <a:gd name="T3" fmla="*/ 12 h 174"/>
                <a:gd name="T4" fmla="*/ 15 w 108"/>
                <a:gd name="T5" fmla="*/ 19 h 174"/>
                <a:gd name="T6" fmla="*/ 9 w 108"/>
                <a:gd name="T7" fmla="*/ 24 h 174"/>
                <a:gd name="T8" fmla="*/ 5 w 108"/>
                <a:gd name="T9" fmla="*/ 32 h 174"/>
                <a:gd name="T10" fmla="*/ 2 w 108"/>
                <a:gd name="T11" fmla="*/ 39 h 174"/>
                <a:gd name="T12" fmla="*/ 0 w 108"/>
                <a:gd name="T13" fmla="*/ 50 h 174"/>
                <a:gd name="T14" fmla="*/ 2 w 108"/>
                <a:gd name="T15" fmla="*/ 65 h 174"/>
                <a:gd name="T16" fmla="*/ 7 w 108"/>
                <a:gd name="T17" fmla="*/ 79 h 174"/>
                <a:gd name="T18" fmla="*/ 14 w 108"/>
                <a:gd name="T19" fmla="*/ 99 h 174"/>
                <a:gd name="T20" fmla="*/ 19 w 108"/>
                <a:gd name="T21" fmla="*/ 111 h 174"/>
                <a:gd name="T22" fmla="*/ 21 w 108"/>
                <a:gd name="T23" fmla="*/ 116 h 174"/>
                <a:gd name="T24" fmla="*/ 28 w 108"/>
                <a:gd name="T25" fmla="*/ 124 h 174"/>
                <a:gd name="T26" fmla="*/ 39 w 108"/>
                <a:gd name="T27" fmla="*/ 132 h 174"/>
                <a:gd name="T28" fmla="*/ 51 w 108"/>
                <a:gd name="T29" fmla="*/ 136 h 174"/>
                <a:gd name="T30" fmla="*/ 59 w 108"/>
                <a:gd name="T31" fmla="*/ 140 h 174"/>
                <a:gd name="T32" fmla="*/ 60 w 108"/>
                <a:gd name="T33" fmla="*/ 145 h 174"/>
                <a:gd name="T34" fmla="*/ 61 w 108"/>
                <a:gd name="T35" fmla="*/ 150 h 174"/>
                <a:gd name="T36" fmla="*/ 62 w 108"/>
                <a:gd name="T37" fmla="*/ 155 h 174"/>
                <a:gd name="T38" fmla="*/ 64 w 108"/>
                <a:gd name="T39" fmla="*/ 162 h 174"/>
                <a:gd name="T40" fmla="*/ 68 w 108"/>
                <a:gd name="T41" fmla="*/ 168 h 174"/>
                <a:gd name="T42" fmla="*/ 72 w 108"/>
                <a:gd name="T43" fmla="*/ 172 h 174"/>
                <a:gd name="T44" fmla="*/ 77 w 108"/>
                <a:gd name="T45" fmla="*/ 174 h 174"/>
                <a:gd name="T46" fmla="*/ 82 w 108"/>
                <a:gd name="T47" fmla="*/ 174 h 174"/>
                <a:gd name="T48" fmla="*/ 93 w 108"/>
                <a:gd name="T49" fmla="*/ 173 h 174"/>
                <a:gd name="T50" fmla="*/ 104 w 108"/>
                <a:gd name="T51" fmla="*/ 167 h 174"/>
                <a:gd name="T52" fmla="*/ 107 w 108"/>
                <a:gd name="T53" fmla="*/ 157 h 174"/>
                <a:gd name="T54" fmla="*/ 108 w 108"/>
                <a:gd name="T55" fmla="*/ 142 h 174"/>
                <a:gd name="T56" fmla="*/ 105 w 108"/>
                <a:gd name="T57" fmla="*/ 116 h 174"/>
                <a:gd name="T58" fmla="*/ 101 w 108"/>
                <a:gd name="T59" fmla="*/ 92 h 174"/>
                <a:gd name="T60" fmla="*/ 99 w 108"/>
                <a:gd name="T61" fmla="*/ 75 h 174"/>
                <a:gd name="T62" fmla="*/ 98 w 108"/>
                <a:gd name="T63" fmla="*/ 65 h 174"/>
                <a:gd name="T64" fmla="*/ 98 w 108"/>
                <a:gd name="T65" fmla="*/ 55 h 174"/>
                <a:gd name="T66" fmla="*/ 99 w 108"/>
                <a:gd name="T67" fmla="*/ 47 h 174"/>
                <a:gd name="T68" fmla="*/ 99 w 108"/>
                <a:gd name="T69" fmla="*/ 42 h 174"/>
                <a:gd name="T70" fmla="*/ 98 w 108"/>
                <a:gd name="T71" fmla="*/ 34 h 174"/>
                <a:gd name="T72" fmla="*/ 94 w 108"/>
                <a:gd name="T73" fmla="*/ 25 h 174"/>
                <a:gd name="T74" fmla="*/ 90 w 108"/>
                <a:gd name="T75" fmla="*/ 19 h 174"/>
                <a:gd name="T76" fmla="*/ 85 w 108"/>
                <a:gd name="T77" fmla="*/ 12 h 174"/>
                <a:gd name="T78" fmla="*/ 82 w 108"/>
                <a:gd name="T79" fmla="*/ 7 h 174"/>
                <a:gd name="T80" fmla="*/ 75 w 108"/>
                <a:gd name="T81" fmla="*/ 4 h 174"/>
                <a:gd name="T82" fmla="*/ 69 w 108"/>
                <a:gd name="T83" fmla="*/ 2 h 174"/>
                <a:gd name="T84" fmla="*/ 58 w 108"/>
                <a:gd name="T85" fmla="*/ 0 h 174"/>
                <a:gd name="T86" fmla="*/ 48 w 108"/>
                <a:gd name="T87" fmla="*/ 1 h 174"/>
                <a:gd name="T88" fmla="*/ 42 w 108"/>
                <a:gd name="T89"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74">
                  <a:moveTo>
                    <a:pt x="41" y="5"/>
                  </a:moveTo>
                  <a:lnTo>
                    <a:pt x="34" y="7"/>
                  </a:lnTo>
                  <a:lnTo>
                    <a:pt x="29" y="10"/>
                  </a:lnTo>
                  <a:lnTo>
                    <a:pt x="24" y="12"/>
                  </a:lnTo>
                  <a:lnTo>
                    <a:pt x="20" y="15"/>
                  </a:lnTo>
                  <a:lnTo>
                    <a:pt x="15" y="19"/>
                  </a:lnTo>
                  <a:lnTo>
                    <a:pt x="12" y="22"/>
                  </a:lnTo>
                  <a:lnTo>
                    <a:pt x="9" y="24"/>
                  </a:lnTo>
                  <a:lnTo>
                    <a:pt x="7" y="29"/>
                  </a:lnTo>
                  <a:lnTo>
                    <a:pt x="5" y="32"/>
                  </a:lnTo>
                  <a:lnTo>
                    <a:pt x="3" y="35"/>
                  </a:lnTo>
                  <a:lnTo>
                    <a:pt x="2" y="39"/>
                  </a:lnTo>
                  <a:lnTo>
                    <a:pt x="1" y="42"/>
                  </a:lnTo>
                  <a:lnTo>
                    <a:pt x="0" y="50"/>
                  </a:lnTo>
                  <a:lnTo>
                    <a:pt x="1" y="57"/>
                  </a:lnTo>
                  <a:lnTo>
                    <a:pt x="2" y="65"/>
                  </a:lnTo>
                  <a:lnTo>
                    <a:pt x="4" y="72"/>
                  </a:lnTo>
                  <a:lnTo>
                    <a:pt x="7" y="79"/>
                  </a:lnTo>
                  <a:lnTo>
                    <a:pt x="9" y="86"/>
                  </a:lnTo>
                  <a:lnTo>
                    <a:pt x="14" y="99"/>
                  </a:lnTo>
                  <a:lnTo>
                    <a:pt x="18" y="107"/>
                  </a:lnTo>
                  <a:lnTo>
                    <a:pt x="19" y="111"/>
                  </a:lnTo>
                  <a:lnTo>
                    <a:pt x="20" y="114"/>
                  </a:lnTo>
                  <a:lnTo>
                    <a:pt x="21" y="116"/>
                  </a:lnTo>
                  <a:lnTo>
                    <a:pt x="24" y="120"/>
                  </a:lnTo>
                  <a:lnTo>
                    <a:pt x="28" y="124"/>
                  </a:lnTo>
                  <a:lnTo>
                    <a:pt x="33" y="129"/>
                  </a:lnTo>
                  <a:lnTo>
                    <a:pt x="39" y="132"/>
                  </a:lnTo>
                  <a:lnTo>
                    <a:pt x="44" y="134"/>
                  </a:lnTo>
                  <a:lnTo>
                    <a:pt x="51" y="136"/>
                  </a:lnTo>
                  <a:lnTo>
                    <a:pt x="59" y="136"/>
                  </a:lnTo>
                  <a:lnTo>
                    <a:pt x="59" y="140"/>
                  </a:lnTo>
                  <a:lnTo>
                    <a:pt x="60" y="142"/>
                  </a:lnTo>
                  <a:lnTo>
                    <a:pt x="60" y="145"/>
                  </a:lnTo>
                  <a:lnTo>
                    <a:pt x="61" y="147"/>
                  </a:lnTo>
                  <a:lnTo>
                    <a:pt x="61" y="150"/>
                  </a:lnTo>
                  <a:lnTo>
                    <a:pt x="62" y="152"/>
                  </a:lnTo>
                  <a:lnTo>
                    <a:pt x="62" y="155"/>
                  </a:lnTo>
                  <a:lnTo>
                    <a:pt x="63" y="157"/>
                  </a:lnTo>
                  <a:lnTo>
                    <a:pt x="64" y="162"/>
                  </a:lnTo>
                  <a:lnTo>
                    <a:pt x="67" y="167"/>
                  </a:lnTo>
                  <a:lnTo>
                    <a:pt x="68" y="168"/>
                  </a:lnTo>
                  <a:lnTo>
                    <a:pt x="70" y="171"/>
                  </a:lnTo>
                  <a:lnTo>
                    <a:pt x="72" y="172"/>
                  </a:lnTo>
                  <a:lnTo>
                    <a:pt x="74" y="173"/>
                  </a:lnTo>
                  <a:lnTo>
                    <a:pt x="77" y="174"/>
                  </a:lnTo>
                  <a:lnTo>
                    <a:pt x="79" y="174"/>
                  </a:lnTo>
                  <a:lnTo>
                    <a:pt x="82" y="174"/>
                  </a:lnTo>
                  <a:lnTo>
                    <a:pt x="85" y="174"/>
                  </a:lnTo>
                  <a:lnTo>
                    <a:pt x="93" y="173"/>
                  </a:lnTo>
                  <a:lnTo>
                    <a:pt x="102" y="171"/>
                  </a:lnTo>
                  <a:lnTo>
                    <a:pt x="104" y="167"/>
                  </a:lnTo>
                  <a:lnTo>
                    <a:pt x="105" y="162"/>
                  </a:lnTo>
                  <a:lnTo>
                    <a:pt x="107" y="157"/>
                  </a:lnTo>
                  <a:lnTo>
                    <a:pt x="108" y="152"/>
                  </a:lnTo>
                  <a:lnTo>
                    <a:pt x="108" y="142"/>
                  </a:lnTo>
                  <a:lnTo>
                    <a:pt x="107" y="129"/>
                  </a:lnTo>
                  <a:lnTo>
                    <a:pt x="105" y="116"/>
                  </a:lnTo>
                  <a:lnTo>
                    <a:pt x="103" y="103"/>
                  </a:lnTo>
                  <a:lnTo>
                    <a:pt x="101" y="92"/>
                  </a:lnTo>
                  <a:lnTo>
                    <a:pt x="99" y="81"/>
                  </a:lnTo>
                  <a:lnTo>
                    <a:pt x="99" y="75"/>
                  </a:lnTo>
                  <a:lnTo>
                    <a:pt x="98" y="70"/>
                  </a:lnTo>
                  <a:lnTo>
                    <a:pt x="98" y="65"/>
                  </a:lnTo>
                  <a:lnTo>
                    <a:pt x="98" y="60"/>
                  </a:lnTo>
                  <a:lnTo>
                    <a:pt x="98" y="55"/>
                  </a:lnTo>
                  <a:lnTo>
                    <a:pt x="98" y="52"/>
                  </a:lnTo>
                  <a:lnTo>
                    <a:pt x="99" y="47"/>
                  </a:lnTo>
                  <a:lnTo>
                    <a:pt x="99" y="45"/>
                  </a:lnTo>
                  <a:lnTo>
                    <a:pt x="99" y="42"/>
                  </a:lnTo>
                  <a:lnTo>
                    <a:pt x="99" y="39"/>
                  </a:lnTo>
                  <a:lnTo>
                    <a:pt x="98" y="34"/>
                  </a:lnTo>
                  <a:lnTo>
                    <a:pt x="97" y="30"/>
                  </a:lnTo>
                  <a:lnTo>
                    <a:pt x="94" y="25"/>
                  </a:lnTo>
                  <a:lnTo>
                    <a:pt x="92" y="22"/>
                  </a:lnTo>
                  <a:lnTo>
                    <a:pt x="90" y="19"/>
                  </a:lnTo>
                  <a:lnTo>
                    <a:pt x="88" y="15"/>
                  </a:lnTo>
                  <a:lnTo>
                    <a:pt x="85" y="12"/>
                  </a:lnTo>
                  <a:lnTo>
                    <a:pt x="84" y="10"/>
                  </a:lnTo>
                  <a:lnTo>
                    <a:pt x="82" y="7"/>
                  </a:lnTo>
                  <a:lnTo>
                    <a:pt x="79" y="5"/>
                  </a:lnTo>
                  <a:lnTo>
                    <a:pt x="75" y="4"/>
                  </a:lnTo>
                  <a:lnTo>
                    <a:pt x="72" y="2"/>
                  </a:lnTo>
                  <a:lnTo>
                    <a:pt x="69" y="2"/>
                  </a:lnTo>
                  <a:lnTo>
                    <a:pt x="64" y="1"/>
                  </a:lnTo>
                  <a:lnTo>
                    <a:pt x="58" y="0"/>
                  </a:lnTo>
                  <a:lnTo>
                    <a:pt x="51" y="1"/>
                  </a:lnTo>
                  <a:lnTo>
                    <a:pt x="48" y="1"/>
                  </a:lnTo>
                  <a:lnTo>
                    <a:pt x="44" y="2"/>
                  </a:lnTo>
                  <a:lnTo>
                    <a:pt x="42" y="4"/>
                  </a:lnTo>
                  <a:lnTo>
                    <a:pt x="41" y="5"/>
                  </a:lnTo>
                  <a:close/>
                </a:path>
              </a:pathLst>
            </a:custGeom>
            <a:solidFill>
              <a:srgbClr val="E7C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1" name="Freeform 205">
              <a:extLst>
                <a:ext uri="{FF2B5EF4-FFF2-40B4-BE49-F238E27FC236}">
                  <a16:creationId xmlns:a16="http://schemas.microsoft.com/office/drawing/2014/main" id="{2A4E1CF5-60B7-40CB-A45F-C2E59C0534F8}"/>
                </a:ext>
              </a:extLst>
            </p:cNvPr>
            <p:cNvSpPr>
              <a:spLocks/>
            </p:cNvSpPr>
            <p:nvPr/>
          </p:nvSpPr>
          <p:spPr bwMode="auto">
            <a:xfrm>
              <a:off x="4229" y="3651"/>
              <a:ext cx="50" cy="81"/>
            </a:xfrm>
            <a:custGeom>
              <a:avLst/>
              <a:gdLst>
                <a:gd name="T0" fmla="*/ 29 w 99"/>
                <a:gd name="T1" fmla="*/ 8 h 161"/>
                <a:gd name="T2" fmla="*/ 20 w 99"/>
                <a:gd name="T3" fmla="*/ 12 h 161"/>
                <a:gd name="T4" fmla="*/ 12 w 99"/>
                <a:gd name="T5" fmla="*/ 19 h 161"/>
                <a:gd name="T6" fmla="*/ 7 w 99"/>
                <a:gd name="T7" fmla="*/ 24 h 161"/>
                <a:gd name="T8" fmla="*/ 3 w 99"/>
                <a:gd name="T9" fmla="*/ 31 h 161"/>
                <a:gd name="T10" fmla="*/ 1 w 99"/>
                <a:gd name="T11" fmla="*/ 39 h 161"/>
                <a:gd name="T12" fmla="*/ 0 w 99"/>
                <a:gd name="T13" fmla="*/ 49 h 161"/>
                <a:gd name="T14" fmla="*/ 1 w 99"/>
                <a:gd name="T15" fmla="*/ 63 h 161"/>
                <a:gd name="T16" fmla="*/ 4 w 99"/>
                <a:gd name="T17" fmla="*/ 78 h 161"/>
                <a:gd name="T18" fmla="*/ 11 w 99"/>
                <a:gd name="T19" fmla="*/ 97 h 161"/>
                <a:gd name="T20" fmla="*/ 14 w 99"/>
                <a:gd name="T21" fmla="*/ 110 h 161"/>
                <a:gd name="T22" fmla="*/ 17 w 99"/>
                <a:gd name="T23" fmla="*/ 115 h 161"/>
                <a:gd name="T24" fmla="*/ 22 w 99"/>
                <a:gd name="T25" fmla="*/ 121 h 161"/>
                <a:gd name="T26" fmla="*/ 26 w 99"/>
                <a:gd name="T27" fmla="*/ 125 h 161"/>
                <a:gd name="T28" fmla="*/ 35 w 99"/>
                <a:gd name="T29" fmla="*/ 130 h 161"/>
                <a:gd name="T30" fmla="*/ 49 w 99"/>
                <a:gd name="T31" fmla="*/ 133 h 161"/>
                <a:gd name="T32" fmla="*/ 57 w 99"/>
                <a:gd name="T33" fmla="*/ 134 h 161"/>
                <a:gd name="T34" fmla="*/ 59 w 99"/>
                <a:gd name="T35" fmla="*/ 139 h 161"/>
                <a:gd name="T36" fmla="*/ 60 w 99"/>
                <a:gd name="T37" fmla="*/ 142 h 161"/>
                <a:gd name="T38" fmla="*/ 61 w 99"/>
                <a:gd name="T39" fmla="*/ 146 h 161"/>
                <a:gd name="T40" fmla="*/ 63 w 99"/>
                <a:gd name="T41" fmla="*/ 152 h 161"/>
                <a:gd name="T42" fmla="*/ 67 w 99"/>
                <a:gd name="T43" fmla="*/ 159 h 161"/>
                <a:gd name="T44" fmla="*/ 75 w 99"/>
                <a:gd name="T45" fmla="*/ 161 h 161"/>
                <a:gd name="T46" fmla="*/ 86 w 99"/>
                <a:gd name="T47" fmla="*/ 160 h 161"/>
                <a:gd name="T48" fmla="*/ 95 w 99"/>
                <a:gd name="T49" fmla="*/ 153 h 161"/>
                <a:gd name="T50" fmla="*/ 97 w 99"/>
                <a:gd name="T51" fmla="*/ 144 h 161"/>
                <a:gd name="T52" fmla="*/ 99 w 99"/>
                <a:gd name="T53" fmla="*/ 128 h 161"/>
                <a:gd name="T54" fmla="*/ 95 w 99"/>
                <a:gd name="T55" fmla="*/ 102 h 161"/>
                <a:gd name="T56" fmla="*/ 91 w 99"/>
                <a:gd name="T57" fmla="*/ 79 h 161"/>
                <a:gd name="T58" fmla="*/ 87 w 99"/>
                <a:gd name="T59" fmla="*/ 64 h 161"/>
                <a:gd name="T60" fmla="*/ 87 w 99"/>
                <a:gd name="T61" fmla="*/ 55 h 161"/>
                <a:gd name="T62" fmla="*/ 87 w 99"/>
                <a:gd name="T63" fmla="*/ 48 h 161"/>
                <a:gd name="T64" fmla="*/ 87 w 99"/>
                <a:gd name="T65" fmla="*/ 42 h 161"/>
                <a:gd name="T66" fmla="*/ 89 w 99"/>
                <a:gd name="T67" fmla="*/ 37 h 161"/>
                <a:gd name="T68" fmla="*/ 86 w 99"/>
                <a:gd name="T69" fmla="*/ 30 h 161"/>
                <a:gd name="T70" fmla="*/ 83 w 99"/>
                <a:gd name="T71" fmla="*/ 23 h 161"/>
                <a:gd name="T72" fmla="*/ 80 w 99"/>
                <a:gd name="T73" fmla="*/ 17 h 161"/>
                <a:gd name="T74" fmla="*/ 76 w 99"/>
                <a:gd name="T75" fmla="*/ 11 h 161"/>
                <a:gd name="T76" fmla="*/ 73 w 99"/>
                <a:gd name="T77" fmla="*/ 7 h 161"/>
                <a:gd name="T78" fmla="*/ 66 w 99"/>
                <a:gd name="T79" fmla="*/ 4 h 161"/>
                <a:gd name="T80" fmla="*/ 60 w 99"/>
                <a:gd name="T81" fmla="*/ 1 h 161"/>
                <a:gd name="T82" fmla="*/ 50 w 99"/>
                <a:gd name="T83" fmla="*/ 0 h 161"/>
                <a:gd name="T84" fmla="*/ 41 w 99"/>
                <a:gd name="T85" fmla="*/ 2 h 161"/>
                <a:gd name="T86" fmla="*/ 35 w 99"/>
                <a:gd name="T87"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61">
                  <a:moveTo>
                    <a:pt x="34" y="5"/>
                  </a:moveTo>
                  <a:lnTo>
                    <a:pt x="29" y="8"/>
                  </a:lnTo>
                  <a:lnTo>
                    <a:pt x="24" y="10"/>
                  </a:lnTo>
                  <a:lnTo>
                    <a:pt x="20" y="12"/>
                  </a:lnTo>
                  <a:lnTo>
                    <a:pt x="16" y="15"/>
                  </a:lnTo>
                  <a:lnTo>
                    <a:pt x="12" y="19"/>
                  </a:lnTo>
                  <a:lnTo>
                    <a:pt x="10" y="21"/>
                  </a:lnTo>
                  <a:lnTo>
                    <a:pt x="7" y="24"/>
                  </a:lnTo>
                  <a:lnTo>
                    <a:pt x="5" y="28"/>
                  </a:lnTo>
                  <a:lnTo>
                    <a:pt x="3" y="31"/>
                  </a:lnTo>
                  <a:lnTo>
                    <a:pt x="2" y="34"/>
                  </a:lnTo>
                  <a:lnTo>
                    <a:pt x="1" y="39"/>
                  </a:lnTo>
                  <a:lnTo>
                    <a:pt x="0" y="42"/>
                  </a:lnTo>
                  <a:lnTo>
                    <a:pt x="0" y="49"/>
                  </a:lnTo>
                  <a:lnTo>
                    <a:pt x="0" y="57"/>
                  </a:lnTo>
                  <a:lnTo>
                    <a:pt x="1" y="63"/>
                  </a:lnTo>
                  <a:lnTo>
                    <a:pt x="2" y="71"/>
                  </a:lnTo>
                  <a:lnTo>
                    <a:pt x="4" y="78"/>
                  </a:lnTo>
                  <a:lnTo>
                    <a:pt x="6" y="84"/>
                  </a:lnTo>
                  <a:lnTo>
                    <a:pt x="11" y="97"/>
                  </a:lnTo>
                  <a:lnTo>
                    <a:pt x="14" y="107"/>
                  </a:lnTo>
                  <a:lnTo>
                    <a:pt x="14" y="110"/>
                  </a:lnTo>
                  <a:lnTo>
                    <a:pt x="16" y="113"/>
                  </a:lnTo>
                  <a:lnTo>
                    <a:pt x="17" y="115"/>
                  </a:lnTo>
                  <a:lnTo>
                    <a:pt x="20" y="119"/>
                  </a:lnTo>
                  <a:lnTo>
                    <a:pt x="22" y="121"/>
                  </a:lnTo>
                  <a:lnTo>
                    <a:pt x="24" y="123"/>
                  </a:lnTo>
                  <a:lnTo>
                    <a:pt x="26" y="125"/>
                  </a:lnTo>
                  <a:lnTo>
                    <a:pt x="30" y="126"/>
                  </a:lnTo>
                  <a:lnTo>
                    <a:pt x="35" y="130"/>
                  </a:lnTo>
                  <a:lnTo>
                    <a:pt x="42" y="132"/>
                  </a:lnTo>
                  <a:lnTo>
                    <a:pt x="49" y="133"/>
                  </a:lnTo>
                  <a:lnTo>
                    <a:pt x="56" y="133"/>
                  </a:lnTo>
                  <a:lnTo>
                    <a:pt x="57" y="134"/>
                  </a:lnTo>
                  <a:lnTo>
                    <a:pt x="57" y="136"/>
                  </a:lnTo>
                  <a:lnTo>
                    <a:pt x="59" y="139"/>
                  </a:lnTo>
                  <a:lnTo>
                    <a:pt x="59" y="140"/>
                  </a:lnTo>
                  <a:lnTo>
                    <a:pt x="60" y="142"/>
                  </a:lnTo>
                  <a:lnTo>
                    <a:pt x="60" y="144"/>
                  </a:lnTo>
                  <a:lnTo>
                    <a:pt x="61" y="146"/>
                  </a:lnTo>
                  <a:lnTo>
                    <a:pt x="62" y="148"/>
                  </a:lnTo>
                  <a:lnTo>
                    <a:pt x="63" y="152"/>
                  </a:lnTo>
                  <a:lnTo>
                    <a:pt x="64" y="155"/>
                  </a:lnTo>
                  <a:lnTo>
                    <a:pt x="67" y="159"/>
                  </a:lnTo>
                  <a:lnTo>
                    <a:pt x="71" y="160"/>
                  </a:lnTo>
                  <a:lnTo>
                    <a:pt x="75" y="161"/>
                  </a:lnTo>
                  <a:lnTo>
                    <a:pt x="80" y="161"/>
                  </a:lnTo>
                  <a:lnTo>
                    <a:pt x="86" y="160"/>
                  </a:lnTo>
                  <a:lnTo>
                    <a:pt x="93" y="158"/>
                  </a:lnTo>
                  <a:lnTo>
                    <a:pt x="95" y="153"/>
                  </a:lnTo>
                  <a:lnTo>
                    <a:pt x="96" y="149"/>
                  </a:lnTo>
                  <a:lnTo>
                    <a:pt x="97" y="144"/>
                  </a:lnTo>
                  <a:lnTo>
                    <a:pt x="97" y="139"/>
                  </a:lnTo>
                  <a:lnTo>
                    <a:pt x="99" y="128"/>
                  </a:lnTo>
                  <a:lnTo>
                    <a:pt x="97" y="115"/>
                  </a:lnTo>
                  <a:lnTo>
                    <a:pt x="95" y="102"/>
                  </a:lnTo>
                  <a:lnTo>
                    <a:pt x="93" y="90"/>
                  </a:lnTo>
                  <a:lnTo>
                    <a:pt x="91" y="79"/>
                  </a:lnTo>
                  <a:lnTo>
                    <a:pt x="87" y="68"/>
                  </a:lnTo>
                  <a:lnTo>
                    <a:pt x="87" y="64"/>
                  </a:lnTo>
                  <a:lnTo>
                    <a:pt x="87" y="60"/>
                  </a:lnTo>
                  <a:lnTo>
                    <a:pt x="87" y="55"/>
                  </a:lnTo>
                  <a:lnTo>
                    <a:pt x="87" y="52"/>
                  </a:lnTo>
                  <a:lnTo>
                    <a:pt x="87" y="48"/>
                  </a:lnTo>
                  <a:lnTo>
                    <a:pt x="87" y="44"/>
                  </a:lnTo>
                  <a:lnTo>
                    <a:pt x="87" y="42"/>
                  </a:lnTo>
                  <a:lnTo>
                    <a:pt x="87" y="40"/>
                  </a:lnTo>
                  <a:lnTo>
                    <a:pt x="89" y="37"/>
                  </a:lnTo>
                  <a:lnTo>
                    <a:pt x="87" y="33"/>
                  </a:lnTo>
                  <a:lnTo>
                    <a:pt x="86" y="30"/>
                  </a:lnTo>
                  <a:lnTo>
                    <a:pt x="85" y="27"/>
                  </a:lnTo>
                  <a:lnTo>
                    <a:pt x="83" y="23"/>
                  </a:lnTo>
                  <a:lnTo>
                    <a:pt x="82" y="20"/>
                  </a:lnTo>
                  <a:lnTo>
                    <a:pt x="80" y="17"/>
                  </a:lnTo>
                  <a:lnTo>
                    <a:pt x="77" y="14"/>
                  </a:lnTo>
                  <a:lnTo>
                    <a:pt x="76" y="11"/>
                  </a:lnTo>
                  <a:lnTo>
                    <a:pt x="75" y="9"/>
                  </a:lnTo>
                  <a:lnTo>
                    <a:pt x="73" y="7"/>
                  </a:lnTo>
                  <a:lnTo>
                    <a:pt x="70" y="5"/>
                  </a:lnTo>
                  <a:lnTo>
                    <a:pt x="66" y="4"/>
                  </a:lnTo>
                  <a:lnTo>
                    <a:pt x="64" y="2"/>
                  </a:lnTo>
                  <a:lnTo>
                    <a:pt x="60" y="1"/>
                  </a:lnTo>
                  <a:lnTo>
                    <a:pt x="56" y="1"/>
                  </a:lnTo>
                  <a:lnTo>
                    <a:pt x="50" y="0"/>
                  </a:lnTo>
                  <a:lnTo>
                    <a:pt x="43" y="1"/>
                  </a:lnTo>
                  <a:lnTo>
                    <a:pt x="41" y="2"/>
                  </a:lnTo>
                  <a:lnTo>
                    <a:pt x="37" y="2"/>
                  </a:lnTo>
                  <a:lnTo>
                    <a:pt x="35" y="4"/>
                  </a:lnTo>
                  <a:lnTo>
                    <a:pt x="34" y="5"/>
                  </a:lnTo>
                  <a:close/>
                </a:path>
              </a:pathLst>
            </a:custGeom>
            <a:solidFill>
              <a:srgbClr val="E4B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2" name="Freeform 206">
              <a:extLst>
                <a:ext uri="{FF2B5EF4-FFF2-40B4-BE49-F238E27FC236}">
                  <a16:creationId xmlns:a16="http://schemas.microsoft.com/office/drawing/2014/main" id="{8EA90504-44E6-4B73-8FCB-EEED54C80C22}"/>
                </a:ext>
              </a:extLst>
            </p:cNvPr>
            <p:cNvSpPr>
              <a:spLocks/>
            </p:cNvSpPr>
            <p:nvPr/>
          </p:nvSpPr>
          <p:spPr bwMode="auto">
            <a:xfrm>
              <a:off x="4233" y="3658"/>
              <a:ext cx="45" cy="73"/>
            </a:xfrm>
            <a:custGeom>
              <a:avLst/>
              <a:gdLst>
                <a:gd name="T0" fmla="*/ 25 w 90"/>
                <a:gd name="T1" fmla="*/ 7 h 147"/>
                <a:gd name="T2" fmla="*/ 17 w 90"/>
                <a:gd name="T3" fmla="*/ 11 h 147"/>
                <a:gd name="T4" fmla="*/ 11 w 90"/>
                <a:gd name="T5" fmla="*/ 17 h 147"/>
                <a:gd name="T6" fmla="*/ 7 w 90"/>
                <a:gd name="T7" fmla="*/ 24 h 147"/>
                <a:gd name="T8" fmla="*/ 3 w 90"/>
                <a:gd name="T9" fmla="*/ 32 h 147"/>
                <a:gd name="T10" fmla="*/ 0 w 90"/>
                <a:gd name="T11" fmla="*/ 47 h 147"/>
                <a:gd name="T12" fmla="*/ 1 w 90"/>
                <a:gd name="T13" fmla="*/ 61 h 147"/>
                <a:gd name="T14" fmla="*/ 4 w 90"/>
                <a:gd name="T15" fmla="*/ 76 h 147"/>
                <a:gd name="T16" fmla="*/ 9 w 90"/>
                <a:gd name="T17" fmla="*/ 95 h 147"/>
                <a:gd name="T18" fmla="*/ 13 w 90"/>
                <a:gd name="T19" fmla="*/ 108 h 147"/>
                <a:gd name="T20" fmla="*/ 15 w 90"/>
                <a:gd name="T21" fmla="*/ 113 h 147"/>
                <a:gd name="T22" fmla="*/ 19 w 90"/>
                <a:gd name="T23" fmla="*/ 118 h 147"/>
                <a:gd name="T24" fmla="*/ 25 w 90"/>
                <a:gd name="T25" fmla="*/ 122 h 147"/>
                <a:gd name="T26" fmla="*/ 30 w 90"/>
                <a:gd name="T27" fmla="*/ 126 h 147"/>
                <a:gd name="T28" fmla="*/ 37 w 90"/>
                <a:gd name="T29" fmla="*/ 127 h 147"/>
                <a:gd name="T30" fmla="*/ 49 w 90"/>
                <a:gd name="T31" fmla="*/ 129 h 147"/>
                <a:gd name="T32" fmla="*/ 57 w 90"/>
                <a:gd name="T33" fmla="*/ 129 h 147"/>
                <a:gd name="T34" fmla="*/ 58 w 90"/>
                <a:gd name="T35" fmla="*/ 132 h 147"/>
                <a:gd name="T36" fmla="*/ 60 w 90"/>
                <a:gd name="T37" fmla="*/ 135 h 147"/>
                <a:gd name="T38" fmla="*/ 61 w 90"/>
                <a:gd name="T39" fmla="*/ 137 h 147"/>
                <a:gd name="T40" fmla="*/ 63 w 90"/>
                <a:gd name="T41" fmla="*/ 141 h 147"/>
                <a:gd name="T42" fmla="*/ 67 w 90"/>
                <a:gd name="T43" fmla="*/ 146 h 147"/>
                <a:gd name="T44" fmla="*/ 73 w 90"/>
                <a:gd name="T45" fmla="*/ 147 h 147"/>
                <a:gd name="T46" fmla="*/ 81 w 90"/>
                <a:gd name="T47" fmla="*/ 145 h 147"/>
                <a:gd name="T48" fmla="*/ 88 w 90"/>
                <a:gd name="T49" fmla="*/ 139 h 147"/>
                <a:gd name="T50" fmla="*/ 90 w 90"/>
                <a:gd name="T51" fmla="*/ 129 h 147"/>
                <a:gd name="T52" fmla="*/ 90 w 90"/>
                <a:gd name="T53" fmla="*/ 112 h 147"/>
                <a:gd name="T54" fmla="*/ 87 w 90"/>
                <a:gd name="T55" fmla="*/ 88 h 147"/>
                <a:gd name="T56" fmla="*/ 83 w 90"/>
                <a:gd name="T57" fmla="*/ 65 h 147"/>
                <a:gd name="T58" fmla="*/ 79 w 90"/>
                <a:gd name="T59" fmla="*/ 51 h 147"/>
                <a:gd name="T60" fmla="*/ 79 w 90"/>
                <a:gd name="T61" fmla="*/ 45 h 147"/>
                <a:gd name="T62" fmla="*/ 78 w 90"/>
                <a:gd name="T63" fmla="*/ 39 h 147"/>
                <a:gd name="T64" fmla="*/ 79 w 90"/>
                <a:gd name="T65" fmla="*/ 35 h 147"/>
                <a:gd name="T66" fmla="*/ 79 w 90"/>
                <a:gd name="T67" fmla="*/ 31 h 147"/>
                <a:gd name="T68" fmla="*/ 77 w 90"/>
                <a:gd name="T69" fmla="*/ 26 h 147"/>
                <a:gd name="T70" fmla="*/ 75 w 90"/>
                <a:gd name="T71" fmla="*/ 19 h 147"/>
                <a:gd name="T72" fmla="*/ 71 w 90"/>
                <a:gd name="T73" fmla="*/ 15 h 147"/>
                <a:gd name="T74" fmla="*/ 69 w 90"/>
                <a:gd name="T75" fmla="*/ 9 h 147"/>
                <a:gd name="T76" fmla="*/ 65 w 90"/>
                <a:gd name="T77" fmla="*/ 6 h 147"/>
                <a:gd name="T78" fmla="*/ 60 w 90"/>
                <a:gd name="T79" fmla="*/ 2 h 147"/>
                <a:gd name="T80" fmla="*/ 54 w 90"/>
                <a:gd name="T81" fmla="*/ 0 h 147"/>
                <a:gd name="T82" fmla="*/ 43 w 90"/>
                <a:gd name="T83" fmla="*/ 0 h 147"/>
                <a:gd name="T84" fmla="*/ 35 w 90"/>
                <a:gd name="T85" fmla="*/ 1 h 147"/>
                <a:gd name="T86" fmla="*/ 30 w 90"/>
                <a:gd name="T87"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47">
                  <a:moveTo>
                    <a:pt x="29" y="6"/>
                  </a:moveTo>
                  <a:lnTo>
                    <a:pt x="25" y="7"/>
                  </a:lnTo>
                  <a:lnTo>
                    <a:pt x="21" y="9"/>
                  </a:lnTo>
                  <a:lnTo>
                    <a:pt x="17" y="11"/>
                  </a:lnTo>
                  <a:lnTo>
                    <a:pt x="14" y="15"/>
                  </a:lnTo>
                  <a:lnTo>
                    <a:pt x="11" y="17"/>
                  </a:lnTo>
                  <a:lnTo>
                    <a:pt x="8" y="20"/>
                  </a:lnTo>
                  <a:lnTo>
                    <a:pt x="7" y="24"/>
                  </a:lnTo>
                  <a:lnTo>
                    <a:pt x="5" y="27"/>
                  </a:lnTo>
                  <a:lnTo>
                    <a:pt x="3" y="32"/>
                  </a:lnTo>
                  <a:lnTo>
                    <a:pt x="0" y="40"/>
                  </a:lnTo>
                  <a:lnTo>
                    <a:pt x="0" y="47"/>
                  </a:lnTo>
                  <a:lnTo>
                    <a:pt x="0" y="55"/>
                  </a:lnTo>
                  <a:lnTo>
                    <a:pt x="1" y="61"/>
                  </a:lnTo>
                  <a:lnTo>
                    <a:pt x="3" y="68"/>
                  </a:lnTo>
                  <a:lnTo>
                    <a:pt x="4" y="76"/>
                  </a:lnTo>
                  <a:lnTo>
                    <a:pt x="6" y="82"/>
                  </a:lnTo>
                  <a:lnTo>
                    <a:pt x="9" y="95"/>
                  </a:lnTo>
                  <a:lnTo>
                    <a:pt x="11" y="104"/>
                  </a:lnTo>
                  <a:lnTo>
                    <a:pt x="13" y="108"/>
                  </a:lnTo>
                  <a:lnTo>
                    <a:pt x="14" y="110"/>
                  </a:lnTo>
                  <a:lnTo>
                    <a:pt x="15" y="113"/>
                  </a:lnTo>
                  <a:lnTo>
                    <a:pt x="17" y="116"/>
                  </a:lnTo>
                  <a:lnTo>
                    <a:pt x="19" y="118"/>
                  </a:lnTo>
                  <a:lnTo>
                    <a:pt x="23" y="120"/>
                  </a:lnTo>
                  <a:lnTo>
                    <a:pt x="25" y="122"/>
                  </a:lnTo>
                  <a:lnTo>
                    <a:pt x="27" y="123"/>
                  </a:lnTo>
                  <a:lnTo>
                    <a:pt x="30" y="126"/>
                  </a:lnTo>
                  <a:lnTo>
                    <a:pt x="34" y="127"/>
                  </a:lnTo>
                  <a:lnTo>
                    <a:pt x="37" y="127"/>
                  </a:lnTo>
                  <a:lnTo>
                    <a:pt x="41" y="128"/>
                  </a:lnTo>
                  <a:lnTo>
                    <a:pt x="49" y="129"/>
                  </a:lnTo>
                  <a:lnTo>
                    <a:pt x="57" y="127"/>
                  </a:lnTo>
                  <a:lnTo>
                    <a:pt x="57" y="129"/>
                  </a:lnTo>
                  <a:lnTo>
                    <a:pt x="58" y="130"/>
                  </a:lnTo>
                  <a:lnTo>
                    <a:pt x="58" y="132"/>
                  </a:lnTo>
                  <a:lnTo>
                    <a:pt x="59" y="133"/>
                  </a:lnTo>
                  <a:lnTo>
                    <a:pt x="60" y="135"/>
                  </a:lnTo>
                  <a:lnTo>
                    <a:pt x="60" y="136"/>
                  </a:lnTo>
                  <a:lnTo>
                    <a:pt x="61" y="137"/>
                  </a:lnTo>
                  <a:lnTo>
                    <a:pt x="61" y="138"/>
                  </a:lnTo>
                  <a:lnTo>
                    <a:pt x="63" y="141"/>
                  </a:lnTo>
                  <a:lnTo>
                    <a:pt x="64" y="143"/>
                  </a:lnTo>
                  <a:lnTo>
                    <a:pt x="67" y="146"/>
                  </a:lnTo>
                  <a:lnTo>
                    <a:pt x="69" y="146"/>
                  </a:lnTo>
                  <a:lnTo>
                    <a:pt x="73" y="147"/>
                  </a:lnTo>
                  <a:lnTo>
                    <a:pt x="76" y="146"/>
                  </a:lnTo>
                  <a:lnTo>
                    <a:pt x="81" y="145"/>
                  </a:lnTo>
                  <a:lnTo>
                    <a:pt x="87" y="143"/>
                  </a:lnTo>
                  <a:lnTo>
                    <a:pt x="88" y="139"/>
                  </a:lnTo>
                  <a:lnTo>
                    <a:pt x="89" y="135"/>
                  </a:lnTo>
                  <a:lnTo>
                    <a:pt x="90" y="129"/>
                  </a:lnTo>
                  <a:lnTo>
                    <a:pt x="90" y="123"/>
                  </a:lnTo>
                  <a:lnTo>
                    <a:pt x="90" y="112"/>
                  </a:lnTo>
                  <a:lnTo>
                    <a:pt x="89" y="100"/>
                  </a:lnTo>
                  <a:lnTo>
                    <a:pt x="87" y="88"/>
                  </a:lnTo>
                  <a:lnTo>
                    <a:pt x="85" y="76"/>
                  </a:lnTo>
                  <a:lnTo>
                    <a:pt x="83" y="65"/>
                  </a:lnTo>
                  <a:lnTo>
                    <a:pt x="79" y="55"/>
                  </a:lnTo>
                  <a:lnTo>
                    <a:pt x="79" y="51"/>
                  </a:lnTo>
                  <a:lnTo>
                    <a:pt x="79" y="48"/>
                  </a:lnTo>
                  <a:lnTo>
                    <a:pt x="79" y="45"/>
                  </a:lnTo>
                  <a:lnTo>
                    <a:pt x="78" y="42"/>
                  </a:lnTo>
                  <a:lnTo>
                    <a:pt x="78" y="39"/>
                  </a:lnTo>
                  <a:lnTo>
                    <a:pt x="78" y="37"/>
                  </a:lnTo>
                  <a:lnTo>
                    <a:pt x="79" y="35"/>
                  </a:lnTo>
                  <a:lnTo>
                    <a:pt x="79" y="34"/>
                  </a:lnTo>
                  <a:lnTo>
                    <a:pt x="79" y="31"/>
                  </a:lnTo>
                  <a:lnTo>
                    <a:pt x="78" y="28"/>
                  </a:lnTo>
                  <a:lnTo>
                    <a:pt x="77" y="26"/>
                  </a:lnTo>
                  <a:lnTo>
                    <a:pt x="76" y="22"/>
                  </a:lnTo>
                  <a:lnTo>
                    <a:pt x="75" y="19"/>
                  </a:lnTo>
                  <a:lnTo>
                    <a:pt x="73" y="17"/>
                  </a:lnTo>
                  <a:lnTo>
                    <a:pt x="71" y="15"/>
                  </a:lnTo>
                  <a:lnTo>
                    <a:pt x="70" y="12"/>
                  </a:lnTo>
                  <a:lnTo>
                    <a:pt x="69" y="9"/>
                  </a:lnTo>
                  <a:lnTo>
                    <a:pt x="67" y="7"/>
                  </a:lnTo>
                  <a:lnTo>
                    <a:pt x="65" y="6"/>
                  </a:lnTo>
                  <a:lnTo>
                    <a:pt x="63" y="4"/>
                  </a:lnTo>
                  <a:lnTo>
                    <a:pt x="60" y="2"/>
                  </a:lnTo>
                  <a:lnTo>
                    <a:pt x="57" y="1"/>
                  </a:lnTo>
                  <a:lnTo>
                    <a:pt x="54" y="0"/>
                  </a:lnTo>
                  <a:lnTo>
                    <a:pt x="50" y="0"/>
                  </a:lnTo>
                  <a:lnTo>
                    <a:pt x="43" y="0"/>
                  </a:lnTo>
                  <a:lnTo>
                    <a:pt x="37" y="0"/>
                  </a:lnTo>
                  <a:lnTo>
                    <a:pt x="35" y="1"/>
                  </a:lnTo>
                  <a:lnTo>
                    <a:pt x="33" y="2"/>
                  </a:lnTo>
                  <a:lnTo>
                    <a:pt x="30" y="4"/>
                  </a:lnTo>
                  <a:lnTo>
                    <a:pt x="29" y="6"/>
                  </a:lnTo>
                  <a:close/>
                </a:path>
              </a:pathLst>
            </a:custGeom>
            <a:solidFill>
              <a:srgbClr val="E2BD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3" name="Freeform 207">
              <a:extLst>
                <a:ext uri="{FF2B5EF4-FFF2-40B4-BE49-F238E27FC236}">
                  <a16:creationId xmlns:a16="http://schemas.microsoft.com/office/drawing/2014/main" id="{E0D07444-EDE8-4FE4-9973-34F151CDC1F9}"/>
                </a:ext>
              </a:extLst>
            </p:cNvPr>
            <p:cNvSpPr>
              <a:spLocks/>
            </p:cNvSpPr>
            <p:nvPr/>
          </p:nvSpPr>
          <p:spPr bwMode="auto">
            <a:xfrm>
              <a:off x="4236" y="3664"/>
              <a:ext cx="41" cy="67"/>
            </a:xfrm>
            <a:custGeom>
              <a:avLst/>
              <a:gdLst>
                <a:gd name="T0" fmla="*/ 20 w 82"/>
                <a:gd name="T1" fmla="*/ 8 h 134"/>
                <a:gd name="T2" fmla="*/ 14 w 82"/>
                <a:gd name="T3" fmla="*/ 12 h 134"/>
                <a:gd name="T4" fmla="*/ 9 w 82"/>
                <a:gd name="T5" fmla="*/ 17 h 134"/>
                <a:gd name="T6" fmla="*/ 6 w 82"/>
                <a:gd name="T7" fmla="*/ 23 h 134"/>
                <a:gd name="T8" fmla="*/ 1 w 82"/>
                <a:gd name="T9" fmla="*/ 33 h 134"/>
                <a:gd name="T10" fmla="*/ 0 w 82"/>
                <a:gd name="T11" fmla="*/ 46 h 134"/>
                <a:gd name="T12" fmla="*/ 0 w 82"/>
                <a:gd name="T13" fmla="*/ 60 h 134"/>
                <a:gd name="T14" fmla="*/ 3 w 82"/>
                <a:gd name="T15" fmla="*/ 75 h 134"/>
                <a:gd name="T16" fmla="*/ 7 w 82"/>
                <a:gd name="T17" fmla="*/ 93 h 134"/>
                <a:gd name="T18" fmla="*/ 9 w 82"/>
                <a:gd name="T19" fmla="*/ 106 h 134"/>
                <a:gd name="T20" fmla="*/ 12 w 82"/>
                <a:gd name="T21" fmla="*/ 111 h 134"/>
                <a:gd name="T22" fmla="*/ 17 w 82"/>
                <a:gd name="T23" fmla="*/ 117 h 134"/>
                <a:gd name="T24" fmla="*/ 21 w 82"/>
                <a:gd name="T25" fmla="*/ 120 h 134"/>
                <a:gd name="T26" fmla="*/ 28 w 82"/>
                <a:gd name="T27" fmla="*/ 124 h 134"/>
                <a:gd name="T28" fmla="*/ 36 w 82"/>
                <a:gd name="T29" fmla="*/ 125 h 134"/>
                <a:gd name="T30" fmla="*/ 43 w 82"/>
                <a:gd name="T31" fmla="*/ 125 h 134"/>
                <a:gd name="T32" fmla="*/ 52 w 82"/>
                <a:gd name="T33" fmla="*/ 125 h 134"/>
                <a:gd name="T34" fmla="*/ 57 w 82"/>
                <a:gd name="T35" fmla="*/ 125 h 134"/>
                <a:gd name="T36" fmla="*/ 58 w 82"/>
                <a:gd name="T37" fmla="*/ 126 h 134"/>
                <a:gd name="T38" fmla="*/ 60 w 82"/>
                <a:gd name="T39" fmla="*/ 127 h 134"/>
                <a:gd name="T40" fmla="*/ 61 w 82"/>
                <a:gd name="T41" fmla="*/ 128 h 134"/>
                <a:gd name="T42" fmla="*/ 62 w 82"/>
                <a:gd name="T43" fmla="*/ 130 h 134"/>
                <a:gd name="T44" fmla="*/ 64 w 82"/>
                <a:gd name="T45" fmla="*/ 133 h 134"/>
                <a:gd name="T46" fmla="*/ 69 w 82"/>
                <a:gd name="T47" fmla="*/ 134 h 134"/>
                <a:gd name="T48" fmla="*/ 76 w 82"/>
                <a:gd name="T49" fmla="*/ 131 h 134"/>
                <a:gd name="T50" fmla="*/ 80 w 82"/>
                <a:gd name="T51" fmla="*/ 125 h 134"/>
                <a:gd name="T52" fmla="*/ 82 w 82"/>
                <a:gd name="T53" fmla="*/ 116 h 134"/>
                <a:gd name="T54" fmla="*/ 82 w 82"/>
                <a:gd name="T55" fmla="*/ 98 h 134"/>
                <a:gd name="T56" fmla="*/ 79 w 82"/>
                <a:gd name="T57" fmla="*/ 74 h 134"/>
                <a:gd name="T58" fmla="*/ 72 w 82"/>
                <a:gd name="T59" fmla="*/ 52 h 134"/>
                <a:gd name="T60" fmla="*/ 69 w 82"/>
                <a:gd name="T61" fmla="*/ 40 h 134"/>
                <a:gd name="T62" fmla="*/ 69 w 82"/>
                <a:gd name="T63" fmla="*/ 36 h 134"/>
                <a:gd name="T64" fmla="*/ 68 w 82"/>
                <a:gd name="T65" fmla="*/ 32 h 134"/>
                <a:gd name="T66" fmla="*/ 68 w 82"/>
                <a:gd name="T67" fmla="*/ 29 h 134"/>
                <a:gd name="T68" fmla="*/ 69 w 82"/>
                <a:gd name="T69" fmla="*/ 26 h 134"/>
                <a:gd name="T70" fmla="*/ 67 w 82"/>
                <a:gd name="T71" fmla="*/ 22 h 134"/>
                <a:gd name="T72" fmla="*/ 64 w 82"/>
                <a:gd name="T73" fmla="*/ 17 h 134"/>
                <a:gd name="T74" fmla="*/ 62 w 82"/>
                <a:gd name="T75" fmla="*/ 13 h 134"/>
                <a:gd name="T76" fmla="*/ 60 w 82"/>
                <a:gd name="T77" fmla="*/ 8 h 134"/>
                <a:gd name="T78" fmla="*/ 57 w 82"/>
                <a:gd name="T79" fmla="*/ 5 h 134"/>
                <a:gd name="T80" fmla="*/ 52 w 82"/>
                <a:gd name="T81" fmla="*/ 3 h 134"/>
                <a:gd name="T82" fmla="*/ 46 w 82"/>
                <a:gd name="T83" fmla="*/ 0 h 134"/>
                <a:gd name="T84" fmla="*/ 36 w 82"/>
                <a:gd name="T85" fmla="*/ 0 h 134"/>
                <a:gd name="T86" fmla="*/ 28 w 82"/>
                <a:gd name="T87" fmla="*/ 3 h 134"/>
                <a:gd name="T88" fmla="*/ 24 w 82"/>
                <a:gd name="T89"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23" y="6"/>
                  </a:moveTo>
                  <a:lnTo>
                    <a:pt x="20" y="8"/>
                  </a:lnTo>
                  <a:lnTo>
                    <a:pt x="17" y="9"/>
                  </a:lnTo>
                  <a:lnTo>
                    <a:pt x="14" y="12"/>
                  </a:lnTo>
                  <a:lnTo>
                    <a:pt x="11" y="15"/>
                  </a:lnTo>
                  <a:lnTo>
                    <a:pt x="9" y="17"/>
                  </a:lnTo>
                  <a:lnTo>
                    <a:pt x="7" y="20"/>
                  </a:lnTo>
                  <a:lnTo>
                    <a:pt x="6" y="23"/>
                  </a:lnTo>
                  <a:lnTo>
                    <a:pt x="4" y="26"/>
                  </a:lnTo>
                  <a:lnTo>
                    <a:pt x="1" y="33"/>
                  </a:lnTo>
                  <a:lnTo>
                    <a:pt x="0" y="39"/>
                  </a:lnTo>
                  <a:lnTo>
                    <a:pt x="0" y="46"/>
                  </a:lnTo>
                  <a:lnTo>
                    <a:pt x="0" y="53"/>
                  </a:lnTo>
                  <a:lnTo>
                    <a:pt x="0" y="60"/>
                  </a:lnTo>
                  <a:lnTo>
                    <a:pt x="1" y="67"/>
                  </a:lnTo>
                  <a:lnTo>
                    <a:pt x="3" y="75"/>
                  </a:lnTo>
                  <a:lnTo>
                    <a:pt x="4" y="80"/>
                  </a:lnTo>
                  <a:lnTo>
                    <a:pt x="7" y="93"/>
                  </a:lnTo>
                  <a:lnTo>
                    <a:pt x="9" y="103"/>
                  </a:lnTo>
                  <a:lnTo>
                    <a:pt x="9" y="106"/>
                  </a:lnTo>
                  <a:lnTo>
                    <a:pt x="10" y="109"/>
                  </a:lnTo>
                  <a:lnTo>
                    <a:pt x="12" y="111"/>
                  </a:lnTo>
                  <a:lnTo>
                    <a:pt x="14" y="115"/>
                  </a:lnTo>
                  <a:lnTo>
                    <a:pt x="17" y="117"/>
                  </a:lnTo>
                  <a:lnTo>
                    <a:pt x="19" y="119"/>
                  </a:lnTo>
                  <a:lnTo>
                    <a:pt x="21" y="120"/>
                  </a:lnTo>
                  <a:lnTo>
                    <a:pt x="24" y="123"/>
                  </a:lnTo>
                  <a:lnTo>
                    <a:pt x="28" y="124"/>
                  </a:lnTo>
                  <a:lnTo>
                    <a:pt x="31" y="125"/>
                  </a:lnTo>
                  <a:lnTo>
                    <a:pt x="36" y="125"/>
                  </a:lnTo>
                  <a:lnTo>
                    <a:pt x="39" y="125"/>
                  </a:lnTo>
                  <a:lnTo>
                    <a:pt x="43" y="125"/>
                  </a:lnTo>
                  <a:lnTo>
                    <a:pt x="47" y="125"/>
                  </a:lnTo>
                  <a:lnTo>
                    <a:pt x="52" y="125"/>
                  </a:lnTo>
                  <a:lnTo>
                    <a:pt x="56" y="124"/>
                  </a:lnTo>
                  <a:lnTo>
                    <a:pt x="57" y="125"/>
                  </a:lnTo>
                  <a:lnTo>
                    <a:pt x="57" y="125"/>
                  </a:lnTo>
                  <a:lnTo>
                    <a:pt x="58" y="126"/>
                  </a:lnTo>
                  <a:lnTo>
                    <a:pt x="59" y="126"/>
                  </a:lnTo>
                  <a:lnTo>
                    <a:pt x="60" y="127"/>
                  </a:lnTo>
                  <a:lnTo>
                    <a:pt x="60" y="128"/>
                  </a:lnTo>
                  <a:lnTo>
                    <a:pt x="61" y="128"/>
                  </a:lnTo>
                  <a:lnTo>
                    <a:pt x="61" y="129"/>
                  </a:lnTo>
                  <a:lnTo>
                    <a:pt x="62" y="130"/>
                  </a:lnTo>
                  <a:lnTo>
                    <a:pt x="63" y="133"/>
                  </a:lnTo>
                  <a:lnTo>
                    <a:pt x="64" y="133"/>
                  </a:lnTo>
                  <a:lnTo>
                    <a:pt x="67" y="134"/>
                  </a:lnTo>
                  <a:lnTo>
                    <a:pt x="69" y="134"/>
                  </a:lnTo>
                  <a:lnTo>
                    <a:pt x="72" y="133"/>
                  </a:lnTo>
                  <a:lnTo>
                    <a:pt x="76" y="131"/>
                  </a:lnTo>
                  <a:lnTo>
                    <a:pt x="79" y="130"/>
                  </a:lnTo>
                  <a:lnTo>
                    <a:pt x="80" y="125"/>
                  </a:lnTo>
                  <a:lnTo>
                    <a:pt x="81" y="120"/>
                  </a:lnTo>
                  <a:lnTo>
                    <a:pt x="82" y="116"/>
                  </a:lnTo>
                  <a:lnTo>
                    <a:pt x="82" y="110"/>
                  </a:lnTo>
                  <a:lnTo>
                    <a:pt x="82" y="98"/>
                  </a:lnTo>
                  <a:lnTo>
                    <a:pt x="81" y="86"/>
                  </a:lnTo>
                  <a:lnTo>
                    <a:pt x="79" y="74"/>
                  </a:lnTo>
                  <a:lnTo>
                    <a:pt x="76" y="62"/>
                  </a:lnTo>
                  <a:lnTo>
                    <a:pt x="72" y="52"/>
                  </a:lnTo>
                  <a:lnTo>
                    <a:pt x="69" y="42"/>
                  </a:lnTo>
                  <a:lnTo>
                    <a:pt x="69" y="40"/>
                  </a:lnTo>
                  <a:lnTo>
                    <a:pt x="69" y="38"/>
                  </a:lnTo>
                  <a:lnTo>
                    <a:pt x="69" y="36"/>
                  </a:lnTo>
                  <a:lnTo>
                    <a:pt x="69" y="34"/>
                  </a:lnTo>
                  <a:lnTo>
                    <a:pt x="68" y="32"/>
                  </a:lnTo>
                  <a:lnTo>
                    <a:pt x="68" y="30"/>
                  </a:lnTo>
                  <a:lnTo>
                    <a:pt x="68" y="29"/>
                  </a:lnTo>
                  <a:lnTo>
                    <a:pt x="69" y="28"/>
                  </a:lnTo>
                  <a:lnTo>
                    <a:pt x="69" y="26"/>
                  </a:lnTo>
                  <a:lnTo>
                    <a:pt x="68" y="24"/>
                  </a:lnTo>
                  <a:lnTo>
                    <a:pt x="67" y="22"/>
                  </a:lnTo>
                  <a:lnTo>
                    <a:pt x="66" y="19"/>
                  </a:lnTo>
                  <a:lnTo>
                    <a:pt x="64" y="17"/>
                  </a:lnTo>
                  <a:lnTo>
                    <a:pt x="63" y="15"/>
                  </a:lnTo>
                  <a:lnTo>
                    <a:pt x="62" y="13"/>
                  </a:lnTo>
                  <a:lnTo>
                    <a:pt x="61" y="12"/>
                  </a:lnTo>
                  <a:lnTo>
                    <a:pt x="60" y="8"/>
                  </a:lnTo>
                  <a:lnTo>
                    <a:pt x="59" y="7"/>
                  </a:lnTo>
                  <a:lnTo>
                    <a:pt x="57" y="5"/>
                  </a:lnTo>
                  <a:lnTo>
                    <a:pt x="54" y="4"/>
                  </a:lnTo>
                  <a:lnTo>
                    <a:pt x="52" y="3"/>
                  </a:lnTo>
                  <a:lnTo>
                    <a:pt x="49" y="2"/>
                  </a:lnTo>
                  <a:lnTo>
                    <a:pt x="46" y="0"/>
                  </a:lnTo>
                  <a:lnTo>
                    <a:pt x="42" y="0"/>
                  </a:lnTo>
                  <a:lnTo>
                    <a:pt x="36" y="0"/>
                  </a:lnTo>
                  <a:lnTo>
                    <a:pt x="30" y="2"/>
                  </a:lnTo>
                  <a:lnTo>
                    <a:pt x="28" y="3"/>
                  </a:lnTo>
                  <a:lnTo>
                    <a:pt x="27" y="4"/>
                  </a:lnTo>
                  <a:lnTo>
                    <a:pt x="24" y="5"/>
                  </a:lnTo>
                  <a:lnTo>
                    <a:pt x="23" y="6"/>
                  </a:lnTo>
                  <a:close/>
                </a:path>
              </a:pathLst>
            </a:custGeom>
            <a:solidFill>
              <a:srgbClr val="E0B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4" name="Freeform 208">
              <a:extLst>
                <a:ext uri="{FF2B5EF4-FFF2-40B4-BE49-F238E27FC236}">
                  <a16:creationId xmlns:a16="http://schemas.microsoft.com/office/drawing/2014/main" id="{25B7527E-51FE-4001-B582-ED1465B35900}"/>
                </a:ext>
              </a:extLst>
            </p:cNvPr>
            <p:cNvSpPr>
              <a:spLocks/>
            </p:cNvSpPr>
            <p:nvPr/>
          </p:nvSpPr>
          <p:spPr bwMode="auto">
            <a:xfrm>
              <a:off x="4239" y="3670"/>
              <a:ext cx="38" cy="61"/>
            </a:xfrm>
            <a:custGeom>
              <a:avLst/>
              <a:gdLst>
                <a:gd name="T0" fmla="*/ 15 w 74"/>
                <a:gd name="T1" fmla="*/ 8 h 123"/>
                <a:gd name="T2" fmla="*/ 11 w 74"/>
                <a:gd name="T3" fmla="*/ 13 h 123"/>
                <a:gd name="T4" fmla="*/ 5 w 74"/>
                <a:gd name="T5" fmla="*/ 20 h 123"/>
                <a:gd name="T6" fmla="*/ 1 w 74"/>
                <a:gd name="T7" fmla="*/ 32 h 123"/>
                <a:gd name="T8" fmla="*/ 0 w 74"/>
                <a:gd name="T9" fmla="*/ 45 h 123"/>
                <a:gd name="T10" fmla="*/ 1 w 74"/>
                <a:gd name="T11" fmla="*/ 66 h 123"/>
                <a:gd name="T12" fmla="*/ 4 w 74"/>
                <a:gd name="T13" fmla="*/ 92 h 123"/>
                <a:gd name="T14" fmla="*/ 6 w 74"/>
                <a:gd name="T15" fmla="*/ 105 h 123"/>
                <a:gd name="T16" fmla="*/ 9 w 74"/>
                <a:gd name="T17" fmla="*/ 111 h 123"/>
                <a:gd name="T18" fmla="*/ 13 w 74"/>
                <a:gd name="T19" fmla="*/ 116 h 123"/>
                <a:gd name="T20" fmla="*/ 19 w 74"/>
                <a:gd name="T21" fmla="*/ 119 h 123"/>
                <a:gd name="T22" fmla="*/ 25 w 74"/>
                <a:gd name="T23" fmla="*/ 122 h 123"/>
                <a:gd name="T24" fmla="*/ 33 w 74"/>
                <a:gd name="T25" fmla="*/ 123 h 123"/>
                <a:gd name="T26" fmla="*/ 42 w 74"/>
                <a:gd name="T27" fmla="*/ 123 h 123"/>
                <a:gd name="T28" fmla="*/ 51 w 74"/>
                <a:gd name="T29" fmla="*/ 121 h 123"/>
                <a:gd name="T30" fmla="*/ 55 w 74"/>
                <a:gd name="T31" fmla="*/ 119 h 123"/>
                <a:gd name="T32" fmla="*/ 57 w 74"/>
                <a:gd name="T33" fmla="*/ 119 h 123"/>
                <a:gd name="T34" fmla="*/ 59 w 74"/>
                <a:gd name="T35" fmla="*/ 119 h 123"/>
                <a:gd name="T36" fmla="*/ 60 w 74"/>
                <a:gd name="T37" fmla="*/ 119 h 123"/>
                <a:gd name="T38" fmla="*/ 61 w 74"/>
                <a:gd name="T39" fmla="*/ 121 h 123"/>
                <a:gd name="T40" fmla="*/ 62 w 74"/>
                <a:gd name="T41" fmla="*/ 121 h 123"/>
                <a:gd name="T42" fmla="*/ 65 w 74"/>
                <a:gd name="T43" fmla="*/ 121 h 123"/>
                <a:gd name="T44" fmla="*/ 69 w 74"/>
                <a:gd name="T45" fmla="*/ 118 h 123"/>
                <a:gd name="T46" fmla="*/ 72 w 74"/>
                <a:gd name="T47" fmla="*/ 112 h 123"/>
                <a:gd name="T48" fmla="*/ 74 w 74"/>
                <a:gd name="T49" fmla="*/ 102 h 123"/>
                <a:gd name="T50" fmla="*/ 73 w 74"/>
                <a:gd name="T51" fmla="*/ 85 h 123"/>
                <a:gd name="T52" fmla="*/ 70 w 74"/>
                <a:gd name="T53" fmla="*/ 60 h 123"/>
                <a:gd name="T54" fmla="*/ 63 w 74"/>
                <a:gd name="T55" fmla="*/ 38 h 123"/>
                <a:gd name="T56" fmla="*/ 59 w 74"/>
                <a:gd name="T57" fmla="*/ 28 h 123"/>
                <a:gd name="T58" fmla="*/ 59 w 74"/>
                <a:gd name="T59" fmla="*/ 26 h 123"/>
                <a:gd name="T60" fmla="*/ 59 w 74"/>
                <a:gd name="T61" fmla="*/ 24 h 123"/>
                <a:gd name="T62" fmla="*/ 59 w 74"/>
                <a:gd name="T63" fmla="*/ 23 h 123"/>
                <a:gd name="T64" fmla="*/ 59 w 74"/>
                <a:gd name="T65" fmla="*/ 21 h 123"/>
                <a:gd name="T66" fmla="*/ 57 w 74"/>
                <a:gd name="T67" fmla="*/ 18 h 123"/>
                <a:gd name="T68" fmla="*/ 55 w 74"/>
                <a:gd name="T69" fmla="*/ 15 h 123"/>
                <a:gd name="T70" fmla="*/ 53 w 74"/>
                <a:gd name="T71" fmla="*/ 12 h 123"/>
                <a:gd name="T72" fmla="*/ 52 w 74"/>
                <a:gd name="T73" fmla="*/ 8 h 123"/>
                <a:gd name="T74" fmla="*/ 49 w 74"/>
                <a:gd name="T75" fmla="*/ 4 h 123"/>
                <a:gd name="T76" fmla="*/ 44 w 74"/>
                <a:gd name="T77" fmla="*/ 2 h 123"/>
                <a:gd name="T78" fmla="*/ 39 w 74"/>
                <a:gd name="T79" fmla="*/ 1 h 123"/>
                <a:gd name="T80" fmla="*/ 29 w 74"/>
                <a:gd name="T81" fmla="*/ 1 h 123"/>
                <a:gd name="T82" fmla="*/ 22 w 74"/>
                <a:gd name="T83" fmla="*/ 3 h 123"/>
                <a:gd name="T84" fmla="*/ 19 w 74"/>
                <a:gd name="T85"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23">
                  <a:moveTo>
                    <a:pt x="17" y="6"/>
                  </a:moveTo>
                  <a:lnTo>
                    <a:pt x="15" y="8"/>
                  </a:lnTo>
                  <a:lnTo>
                    <a:pt x="13" y="10"/>
                  </a:lnTo>
                  <a:lnTo>
                    <a:pt x="11" y="13"/>
                  </a:lnTo>
                  <a:lnTo>
                    <a:pt x="9" y="15"/>
                  </a:lnTo>
                  <a:lnTo>
                    <a:pt x="5" y="20"/>
                  </a:lnTo>
                  <a:lnTo>
                    <a:pt x="3" y="26"/>
                  </a:lnTo>
                  <a:lnTo>
                    <a:pt x="1" y="32"/>
                  </a:lnTo>
                  <a:lnTo>
                    <a:pt x="0" y="38"/>
                  </a:lnTo>
                  <a:lnTo>
                    <a:pt x="0" y="45"/>
                  </a:lnTo>
                  <a:lnTo>
                    <a:pt x="0" y="52"/>
                  </a:lnTo>
                  <a:lnTo>
                    <a:pt x="1" y="66"/>
                  </a:lnTo>
                  <a:lnTo>
                    <a:pt x="2" y="80"/>
                  </a:lnTo>
                  <a:lnTo>
                    <a:pt x="4" y="92"/>
                  </a:lnTo>
                  <a:lnTo>
                    <a:pt x="5" y="101"/>
                  </a:lnTo>
                  <a:lnTo>
                    <a:pt x="6" y="105"/>
                  </a:lnTo>
                  <a:lnTo>
                    <a:pt x="7" y="108"/>
                  </a:lnTo>
                  <a:lnTo>
                    <a:pt x="9" y="111"/>
                  </a:lnTo>
                  <a:lnTo>
                    <a:pt x="11" y="113"/>
                  </a:lnTo>
                  <a:lnTo>
                    <a:pt x="13" y="116"/>
                  </a:lnTo>
                  <a:lnTo>
                    <a:pt x="15" y="117"/>
                  </a:lnTo>
                  <a:lnTo>
                    <a:pt x="19" y="119"/>
                  </a:lnTo>
                  <a:lnTo>
                    <a:pt x="22" y="121"/>
                  </a:lnTo>
                  <a:lnTo>
                    <a:pt x="25" y="122"/>
                  </a:lnTo>
                  <a:lnTo>
                    <a:pt x="29" y="122"/>
                  </a:lnTo>
                  <a:lnTo>
                    <a:pt x="33" y="123"/>
                  </a:lnTo>
                  <a:lnTo>
                    <a:pt x="37" y="123"/>
                  </a:lnTo>
                  <a:lnTo>
                    <a:pt x="42" y="123"/>
                  </a:lnTo>
                  <a:lnTo>
                    <a:pt x="46" y="122"/>
                  </a:lnTo>
                  <a:lnTo>
                    <a:pt x="51" y="121"/>
                  </a:lnTo>
                  <a:lnTo>
                    <a:pt x="55" y="119"/>
                  </a:lnTo>
                  <a:lnTo>
                    <a:pt x="55" y="119"/>
                  </a:lnTo>
                  <a:lnTo>
                    <a:pt x="56" y="119"/>
                  </a:lnTo>
                  <a:lnTo>
                    <a:pt x="57" y="119"/>
                  </a:lnTo>
                  <a:lnTo>
                    <a:pt x="57" y="119"/>
                  </a:lnTo>
                  <a:lnTo>
                    <a:pt x="59" y="119"/>
                  </a:lnTo>
                  <a:lnTo>
                    <a:pt x="60" y="119"/>
                  </a:lnTo>
                  <a:lnTo>
                    <a:pt x="60" y="119"/>
                  </a:lnTo>
                  <a:lnTo>
                    <a:pt x="60" y="119"/>
                  </a:lnTo>
                  <a:lnTo>
                    <a:pt x="61" y="121"/>
                  </a:lnTo>
                  <a:lnTo>
                    <a:pt x="62" y="121"/>
                  </a:lnTo>
                  <a:lnTo>
                    <a:pt x="62" y="121"/>
                  </a:lnTo>
                  <a:lnTo>
                    <a:pt x="64" y="121"/>
                  </a:lnTo>
                  <a:lnTo>
                    <a:pt x="65" y="121"/>
                  </a:lnTo>
                  <a:lnTo>
                    <a:pt x="67" y="119"/>
                  </a:lnTo>
                  <a:lnTo>
                    <a:pt x="69" y="118"/>
                  </a:lnTo>
                  <a:lnTo>
                    <a:pt x="71" y="117"/>
                  </a:lnTo>
                  <a:lnTo>
                    <a:pt x="72" y="112"/>
                  </a:lnTo>
                  <a:lnTo>
                    <a:pt x="73" y="107"/>
                  </a:lnTo>
                  <a:lnTo>
                    <a:pt x="74" y="102"/>
                  </a:lnTo>
                  <a:lnTo>
                    <a:pt x="74" y="96"/>
                  </a:lnTo>
                  <a:lnTo>
                    <a:pt x="73" y="85"/>
                  </a:lnTo>
                  <a:lnTo>
                    <a:pt x="72" y="73"/>
                  </a:lnTo>
                  <a:lnTo>
                    <a:pt x="70" y="60"/>
                  </a:lnTo>
                  <a:lnTo>
                    <a:pt x="66" y="48"/>
                  </a:lnTo>
                  <a:lnTo>
                    <a:pt x="63" y="38"/>
                  </a:lnTo>
                  <a:lnTo>
                    <a:pt x="60" y="30"/>
                  </a:lnTo>
                  <a:lnTo>
                    <a:pt x="59" y="28"/>
                  </a:lnTo>
                  <a:lnTo>
                    <a:pt x="59" y="27"/>
                  </a:lnTo>
                  <a:lnTo>
                    <a:pt x="59" y="26"/>
                  </a:lnTo>
                  <a:lnTo>
                    <a:pt x="59" y="25"/>
                  </a:lnTo>
                  <a:lnTo>
                    <a:pt x="59" y="24"/>
                  </a:lnTo>
                  <a:lnTo>
                    <a:pt x="59" y="24"/>
                  </a:lnTo>
                  <a:lnTo>
                    <a:pt x="59" y="23"/>
                  </a:lnTo>
                  <a:lnTo>
                    <a:pt x="59" y="22"/>
                  </a:lnTo>
                  <a:lnTo>
                    <a:pt x="59" y="21"/>
                  </a:lnTo>
                  <a:lnTo>
                    <a:pt x="57" y="20"/>
                  </a:lnTo>
                  <a:lnTo>
                    <a:pt x="57" y="18"/>
                  </a:lnTo>
                  <a:lnTo>
                    <a:pt x="56" y="16"/>
                  </a:lnTo>
                  <a:lnTo>
                    <a:pt x="55" y="15"/>
                  </a:lnTo>
                  <a:lnTo>
                    <a:pt x="54" y="13"/>
                  </a:lnTo>
                  <a:lnTo>
                    <a:pt x="53" y="12"/>
                  </a:lnTo>
                  <a:lnTo>
                    <a:pt x="53" y="11"/>
                  </a:lnTo>
                  <a:lnTo>
                    <a:pt x="52" y="8"/>
                  </a:lnTo>
                  <a:lnTo>
                    <a:pt x="51" y="6"/>
                  </a:lnTo>
                  <a:lnTo>
                    <a:pt x="49" y="4"/>
                  </a:lnTo>
                  <a:lnTo>
                    <a:pt x="46" y="3"/>
                  </a:lnTo>
                  <a:lnTo>
                    <a:pt x="44" y="2"/>
                  </a:lnTo>
                  <a:lnTo>
                    <a:pt x="42" y="2"/>
                  </a:lnTo>
                  <a:lnTo>
                    <a:pt x="39" y="1"/>
                  </a:lnTo>
                  <a:lnTo>
                    <a:pt x="35" y="0"/>
                  </a:lnTo>
                  <a:lnTo>
                    <a:pt x="29" y="1"/>
                  </a:lnTo>
                  <a:lnTo>
                    <a:pt x="24" y="2"/>
                  </a:lnTo>
                  <a:lnTo>
                    <a:pt x="22" y="3"/>
                  </a:lnTo>
                  <a:lnTo>
                    <a:pt x="20" y="4"/>
                  </a:lnTo>
                  <a:lnTo>
                    <a:pt x="19" y="5"/>
                  </a:lnTo>
                  <a:lnTo>
                    <a:pt x="17" y="6"/>
                  </a:lnTo>
                  <a:close/>
                </a:path>
              </a:pathLst>
            </a:custGeom>
            <a:solidFill>
              <a:srgbClr val="DEB9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5" name="Freeform 209">
              <a:extLst>
                <a:ext uri="{FF2B5EF4-FFF2-40B4-BE49-F238E27FC236}">
                  <a16:creationId xmlns:a16="http://schemas.microsoft.com/office/drawing/2014/main" id="{F53A982D-0C6A-47DD-8056-77C2B44295D1}"/>
                </a:ext>
              </a:extLst>
            </p:cNvPr>
            <p:cNvSpPr>
              <a:spLocks/>
            </p:cNvSpPr>
            <p:nvPr/>
          </p:nvSpPr>
          <p:spPr bwMode="auto">
            <a:xfrm>
              <a:off x="4243" y="3676"/>
              <a:ext cx="33" cy="60"/>
            </a:xfrm>
            <a:custGeom>
              <a:avLst/>
              <a:gdLst>
                <a:gd name="T0" fmla="*/ 9 w 67"/>
                <a:gd name="T1" fmla="*/ 10 h 119"/>
                <a:gd name="T2" fmla="*/ 5 w 67"/>
                <a:gd name="T3" fmla="*/ 19 h 119"/>
                <a:gd name="T4" fmla="*/ 1 w 67"/>
                <a:gd name="T5" fmla="*/ 30 h 119"/>
                <a:gd name="T6" fmla="*/ 0 w 67"/>
                <a:gd name="T7" fmla="*/ 43 h 119"/>
                <a:gd name="T8" fmla="*/ 0 w 67"/>
                <a:gd name="T9" fmla="*/ 64 h 119"/>
                <a:gd name="T10" fmla="*/ 3 w 67"/>
                <a:gd name="T11" fmla="*/ 89 h 119"/>
                <a:gd name="T12" fmla="*/ 4 w 67"/>
                <a:gd name="T13" fmla="*/ 102 h 119"/>
                <a:gd name="T14" fmla="*/ 7 w 67"/>
                <a:gd name="T15" fmla="*/ 109 h 119"/>
                <a:gd name="T16" fmla="*/ 10 w 67"/>
                <a:gd name="T17" fmla="*/ 113 h 119"/>
                <a:gd name="T18" fmla="*/ 17 w 67"/>
                <a:gd name="T19" fmla="*/ 116 h 119"/>
                <a:gd name="T20" fmla="*/ 25 w 67"/>
                <a:gd name="T21" fmla="*/ 119 h 119"/>
                <a:gd name="T22" fmla="*/ 33 w 67"/>
                <a:gd name="T23" fmla="*/ 119 h 119"/>
                <a:gd name="T24" fmla="*/ 41 w 67"/>
                <a:gd name="T25" fmla="*/ 119 h 119"/>
                <a:gd name="T26" fmla="*/ 50 w 67"/>
                <a:gd name="T27" fmla="*/ 116 h 119"/>
                <a:gd name="T28" fmla="*/ 56 w 67"/>
                <a:gd name="T29" fmla="*/ 114 h 119"/>
                <a:gd name="T30" fmla="*/ 57 w 67"/>
                <a:gd name="T31" fmla="*/ 113 h 119"/>
                <a:gd name="T32" fmla="*/ 59 w 67"/>
                <a:gd name="T33" fmla="*/ 111 h 119"/>
                <a:gd name="T34" fmla="*/ 60 w 67"/>
                <a:gd name="T35" fmla="*/ 110 h 119"/>
                <a:gd name="T36" fmla="*/ 60 w 67"/>
                <a:gd name="T37" fmla="*/ 110 h 119"/>
                <a:gd name="T38" fmla="*/ 61 w 67"/>
                <a:gd name="T39" fmla="*/ 108 h 119"/>
                <a:gd name="T40" fmla="*/ 63 w 67"/>
                <a:gd name="T41" fmla="*/ 105 h 119"/>
                <a:gd name="T42" fmla="*/ 64 w 67"/>
                <a:gd name="T43" fmla="*/ 103 h 119"/>
                <a:gd name="T44" fmla="*/ 65 w 67"/>
                <a:gd name="T45" fmla="*/ 98 h 119"/>
                <a:gd name="T46" fmla="*/ 67 w 67"/>
                <a:gd name="T47" fmla="*/ 88 h 119"/>
                <a:gd name="T48" fmla="*/ 66 w 67"/>
                <a:gd name="T49" fmla="*/ 70 h 119"/>
                <a:gd name="T50" fmla="*/ 61 w 67"/>
                <a:gd name="T51" fmla="*/ 45 h 119"/>
                <a:gd name="T52" fmla="*/ 55 w 67"/>
                <a:gd name="T53" fmla="*/ 24 h 119"/>
                <a:gd name="T54" fmla="*/ 49 w 67"/>
                <a:gd name="T55" fmla="*/ 15 h 119"/>
                <a:gd name="T56" fmla="*/ 49 w 67"/>
                <a:gd name="T57" fmla="*/ 14 h 119"/>
                <a:gd name="T58" fmla="*/ 47 w 67"/>
                <a:gd name="T59" fmla="*/ 12 h 119"/>
                <a:gd name="T60" fmla="*/ 45 w 67"/>
                <a:gd name="T61" fmla="*/ 10 h 119"/>
                <a:gd name="T62" fmla="*/ 45 w 67"/>
                <a:gd name="T63" fmla="*/ 9 h 119"/>
                <a:gd name="T64" fmla="*/ 44 w 67"/>
                <a:gd name="T65" fmla="*/ 4 h 119"/>
                <a:gd name="T66" fmla="*/ 40 w 67"/>
                <a:gd name="T67" fmla="*/ 2 h 119"/>
                <a:gd name="T68" fmla="*/ 35 w 67"/>
                <a:gd name="T69" fmla="*/ 0 h 119"/>
                <a:gd name="T70" fmla="*/ 29 w 67"/>
                <a:gd name="T71" fmla="*/ 0 h 119"/>
                <a:gd name="T72" fmla="*/ 18 w 67"/>
                <a:gd name="T73" fmla="*/ 1 h 119"/>
                <a:gd name="T74" fmla="*/ 15 w 67"/>
                <a:gd name="T75" fmla="*/ 3 h 119"/>
                <a:gd name="T76" fmla="*/ 14 w 67"/>
                <a:gd name="T77"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19">
                  <a:moveTo>
                    <a:pt x="14" y="7"/>
                  </a:moveTo>
                  <a:lnTo>
                    <a:pt x="9" y="10"/>
                  </a:lnTo>
                  <a:lnTo>
                    <a:pt x="7" y="14"/>
                  </a:lnTo>
                  <a:lnTo>
                    <a:pt x="5" y="19"/>
                  </a:lnTo>
                  <a:lnTo>
                    <a:pt x="3" y="24"/>
                  </a:lnTo>
                  <a:lnTo>
                    <a:pt x="1" y="30"/>
                  </a:lnTo>
                  <a:lnTo>
                    <a:pt x="1" y="37"/>
                  </a:lnTo>
                  <a:lnTo>
                    <a:pt x="0" y="43"/>
                  </a:lnTo>
                  <a:lnTo>
                    <a:pt x="0" y="50"/>
                  </a:lnTo>
                  <a:lnTo>
                    <a:pt x="0" y="64"/>
                  </a:lnTo>
                  <a:lnTo>
                    <a:pt x="1" y="76"/>
                  </a:lnTo>
                  <a:lnTo>
                    <a:pt x="3" y="89"/>
                  </a:lnTo>
                  <a:lnTo>
                    <a:pt x="4" y="99"/>
                  </a:lnTo>
                  <a:lnTo>
                    <a:pt x="4" y="102"/>
                  </a:lnTo>
                  <a:lnTo>
                    <a:pt x="5" y="105"/>
                  </a:lnTo>
                  <a:lnTo>
                    <a:pt x="7" y="109"/>
                  </a:lnTo>
                  <a:lnTo>
                    <a:pt x="8" y="111"/>
                  </a:lnTo>
                  <a:lnTo>
                    <a:pt x="10" y="113"/>
                  </a:lnTo>
                  <a:lnTo>
                    <a:pt x="14" y="115"/>
                  </a:lnTo>
                  <a:lnTo>
                    <a:pt x="17" y="116"/>
                  </a:lnTo>
                  <a:lnTo>
                    <a:pt x="20" y="118"/>
                  </a:lnTo>
                  <a:lnTo>
                    <a:pt x="25" y="119"/>
                  </a:lnTo>
                  <a:lnTo>
                    <a:pt x="28" y="119"/>
                  </a:lnTo>
                  <a:lnTo>
                    <a:pt x="33" y="119"/>
                  </a:lnTo>
                  <a:lnTo>
                    <a:pt x="37" y="119"/>
                  </a:lnTo>
                  <a:lnTo>
                    <a:pt x="41" y="119"/>
                  </a:lnTo>
                  <a:lnTo>
                    <a:pt x="46" y="118"/>
                  </a:lnTo>
                  <a:lnTo>
                    <a:pt x="50" y="116"/>
                  </a:lnTo>
                  <a:lnTo>
                    <a:pt x="55" y="114"/>
                  </a:lnTo>
                  <a:lnTo>
                    <a:pt x="56" y="114"/>
                  </a:lnTo>
                  <a:lnTo>
                    <a:pt x="56" y="114"/>
                  </a:lnTo>
                  <a:lnTo>
                    <a:pt x="57" y="113"/>
                  </a:lnTo>
                  <a:lnTo>
                    <a:pt x="58" y="112"/>
                  </a:lnTo>
                  <a:lnTo>
                    <a:pt x="59" y="111"/>
                  </a:lnTo>
                  <a:lnTo>
                    <a:pt x="59" y="111"/>
                  </a:lnTo>
                  <a:lnTo>
                    <a:pt x="60" y="110"/>
                  </a:lnTo>
                  <a:lnTo>
                    <a:pt x="60" y="110"/>
                  </a:lnTo>
                  <a:lnTo>
                    <a:pt x="60" y="110"/>
                  </a:lnTo>
                  <a:lnTo>
                    <a:pt x="61" y="109"/>
                  </a:lnTo>
                  <a:lnTo>
                    <a:pt x="61" y="108"/>
                  </a:lnTo>
                  <a:lnTo>
                    <a:pt x="63" y="106"/>
                  </a:lnTo>
                  <a:lnTo>
                    <a:pt x="63" y="105"/>
                  </a:lnTo>
                  <a:lnTo>
                    <a:pt x="64" y="104"/>
                  </a:lnTo>
                  <a:lnTo>
                    <a:pt x="64" y="103"/>
                  </a:lnTo>
                  <a:lnTo>
                    <a:pt x="64" y="103"/>
                  </a:lnTo>
                  <a:lnTo>
                    <a:pt x="65" y="98"/>
                  </a:lnTo>
                  <a:lnTo>
                    <a:pt x="66" y="93"/>
                  </a:lnTo>
                  <a:lnTo>
                    <a:pt x="67" y="88"/>
                  </a:lnTo>
                  <a:lnTo>
                    <a:pt x="67" y="82"/>
                  </a:lnTo>
                  <a:lnTo>
                    <a:pt x="66" y="70"/>
                  </a:lnTo>
                  <a:lnTo>
                    <a:pt x="65" y="58"/>
                  </a:lnTo>
                  <a:lnTo>
                    <a:pt x="61" y="45"/>
                  </a:lnTo>
                  <a:lnTo>
                    <a:pt x="58" y="34"/>
                  </a:lnTo>
                  <a:lnTo>
                    <a:pt x="55" y="24"/>
                  </a:lnTo>
                  <a:lnTo>
                    <a:pt x="50" y="15"/>
                  </a:lnTo>
                  <a:lnTo>
                    <a:pt x="49" y="15"/>
                  </a:lnTo>
                  <a:lnTo>
                    <a:pt x="49" y="15"/>
                  </a:lnTo>
                  <a:lnTo>
                    <a:pt x="49" y="14"/>
                  </a:lnTo>
                  <a:lnTo>
                    <a:pt x="48" y="13"/>
                  </a:lnTo>
                  <a:lnTo>
                    <a:pt x="47" y="12"/>
                  </a:lnTo>
                  <a:lnTo>
                    <a:pt x="46" y="11"/>
                  </a:lnTo>
                  <a:lnTo>
                    <a:pt x="45" y="10"/>
                  </a:lnTo>
                  <a:lnTo>
                    <a:pt x="45" y="9"/>
                  </a:lnTo>
                  <a:lnTo>
                    <a:pt x="45" y="9"/>
                  </a:lnTo>
                  <a:lnTo>
                    <a:pt x="44" y="7"/>
                  </a:lnTo>
                  <a:lnTo>
                    <a:pt x="44" y="4"/>
                  </a:lnTo>
                  <a:lnTo>
                    <a:pt x="41" y="3"/>
                  </a:lnTo>
                  <a:lnTo>
                    <a:pt x="40" y="2"/>
                  </a:lnTo>
                  <a:lnTo>
                    <a:pt x="38" y="1"/>
                  </a:lnTo>
                  <a:lnTo>
                    <a:pt x="35" y="0"/>
                  </a:lnTo>
                  <a:lnTo>
                    <a:pt x="31" y="0"/>
                  </a:lnTo>
                  <a:lnTo>
                    <a:pt x="29" y="0"/>
                  </a:lnTo>
                  <a:lnTo>
                    <a:pt x="23" y="0"/>
                  </a:lnTo>
                  <a:lnTo>
                    <a:pt x="18" y="1"/>
                  </a:lnTo>
                  <a:lnTo>
                    <a:pt x="16" y="2"/>
                  </a:lnTo>
                  <a:lnTo>
                    <a:pt x="15" y="3"/>
                  </a:lnTo>
                  <a:lnTo>
                    <a:pt x="14" y="4"/>
                  </a:lnTo>
                  <a:lnTo>
                    <a:pt x="14" y="7"/>
                  </a:lnTo>
                  <a:close/>
                </a:path>
              </a:pathLst>
            </a:custGeom>
            <a:solidFill>
              <a:srgbClr val="DBB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6" name="Freeform 210">
              <a:extLst>
                <a:ext uri="{FF2B5EF4-FFF2-40B4-BE49-F238E27FC236}">
                  <a16:creationId xmlns:a16="http://schemas.microsoft.com/office/drawing/2014/main" id="{F8120F31-C327-4708-AD29-5C6E5DFF7C3E}"/>
                </a:ext>
              </a:extLst>
            </p:cNvPr>
            <p:cNvSpPr>
              <a:spLocks/>
            </p:cNvSpPr>
            <p:nvPr/>
          </p:nvSpPr>
          <p:spPr bwMode="auto">
            <a:xfrm>
              <a:off x="4439" y="3644"/>
              <a:ext cx="80" cy="59"/>
            </a:xfrm>
            <a:custGeom>
              <a:avLst/>
              <a:gdLst>
                <a:gd name="T0" fmla="*/ 7 w 160"/>
                <a:gd name="T1" fmla="*/ 110 h 118"/>
                <a:gd name="T2" fmla="*/ 21 w 160"/>
                <a:gd name="T3" fmla="*/ 90 h 118"/>
                <a:gd name="T4" fmla="*/ 34 w 160"/>
                <a:gd name="T5" fmla="*/ 70 h 118"/>
                <a:gd name="T6" fmla="*/ 41 w 160"/>
                <a:gd name="T7" fmla="*/ 57 h 118"/>
                <a:gd name="T8" fmla="*/ 43 w 160"/>
                <a:gd name="T9" fmla="*/ 50 h 118"/>
                <a:gd name="T10" fmla="*/ 45 w 160"/>
                <a:gd name="T11" fmla="*/ 47 h 118"/>
                <a:gd name="T12" fmla="*/ 51 w 160"/>
                <a:gd name="T13" fmla="*/ 44 h 118"/>
                <a:gd name="T14" fmla="*/ 56 w 160"/>
                <a:gd name="T15" fmla="*/ 38 h 118"/>
                <a:gd name="T16" fmla="*/ 61 w 160"/>
                <a:gd name="T17" fmla="*/ 34 h 118"/>
                <a:gd name="T18" fmla="*/ 70 w 160"/>
                <a:gd name="T19" fmla="*/ 31 h 118"/>
                <a:gd name="T20" fmla="*/ 85 w 160"/>
                <a:gd name="T21" fmla="*/ 27 h 118"/>
                <a:gd name="T22" fmla="*/ 102 w 160"/>
                <a:gd name="T23" fmla="*/ 23 h 118"/>
                <a:gd name="T24" fmla="*/ 114 w 160"/>
                <a:gd name="T25" fmla="*/ 23 h 118"/>
                <a:gd name="T26" fmla="*/ 121 w 160"/>
                <a:gd name="T27" fmla="*/ 24 h 118"/>
                <a:gd name="T28" fmla="*/ 124 w 160"/>
                <a:gd name="T29" fmla="*/ 28 h 118"/>
                <a:gd name="T30" fmla="*/ 131 w 160"/>
                <a:gd name="T31" fmla="*/ 30 h 118"/>
                <a:gd name="T32" fmla="*/ 132 w 160"/>
                <a:gd name="T33" fmla="*/ 31 h 118"/>
                <a:gd name="T34" fmla="*/ 133 w 160"/>
                <a:gd name="T35" fmla="*/ 31 h 118"/>
                <a:gd name="T36" fmla="*/ 134 w 160"/>
                <a:gd name="T37" fmla="*/ 33 h 118"/>
                <a:gd name="T38" fmla="*/ 136 w 160"/>
                <a:gd name="T39" fmla="*/ 35 h 118"/>
                <a:gd name="T40" fmla="*/ 141 w 160"/>
                <a:gd name="T41" fmla="*/ 37 h 118"/>
                <a:gd name="T42" fmla="*/ 144 w 160"/>
                <a:gd name="T43" fmla="*/ 39 h 118"/>
                <a:gd name="T44" fmla="*/ 149 w 160"/>
                <a:gd name="T45" fmla="*/ 40 h 118"/>
                <a:gd name="T46" fmla="*/ 156 w 160"/>
                <a:gd name="T47" fmla="*/ 40 h 118"/>
                <a:gd name="T48" fmla="*/ 159 w 160"/>
                <a:gd name="T49" fmla="*/ 35 h 118"/>
                <a:gd name="T50" fmla="*/ 155 w 160"/>
                <a:gd name="T51" fmla="*/ 26 h 118"/>
                <a:gd name="T52" fmla="*/ 149 w 160"/>
                <a:gd name="T53" fmla="*/ 18 h 118"/>
                <a:gd name="T54" fmla="*/ 142 w 160"/>
                <a:gd name="T55" fmla="*/ 11 h 118"/>
                <a:gd name="T56" fmla="*/ 133 w 160"/>
                <a:gd name="T57" fmla="*/ 6 h 118"/>
                <a:gd name="T58" fmla="*/ 122 w 160"/>
                <a:gd name="T59" fmla="*/ 4 h 118"/>
                <a:gd name="T60" fmla="*/ 111 w 160"/>
                <a:gd name="T61" fmla="*/ 3 h 118"/>
                <a:gd name="T62" fmla="*/ 100 w 160"/>
                <a:gd name="T63" fmla="*/ 1 h 118"/>
                <a:gd name="T64" fmla="*/ 91 w 160"/>
                <a:gd name="T65" fmla="*/ 0 h 118"/>
                <a:gd name="T66" fmla="*/ 83 w 160"/>
                <a:gd name="T67" fmla="*/ 3 h 118"/>
                <a:gd name="T68" fmla="*/ 76 w 160"/>
                <a:gd name="T69" fmla="*/ 5 h 118"/>
                <a:gd name="T70" fmla="*/ 69 w 160"/>
                <a:gd name="T71" fmla="*/ 7 h 118"/>
                <a:gd name="T72" fmla="*/ 60 w 160"/>
                <a:gd name="T73" fmla="*/ 13 h 118"/>
                <a:gd name="T74" fmla="*/ 49 w 160"/>
                <a:gd name="T75" fmla="*/ 20 h 118"/>
                <a:gd name="T76" fmla="*/ 36 w 160"/>
                <a:gd name="T77" fmla="*/ 27 h 118"/>
                <a:gd name="T78" fmla="*/ 26 w 160"/>
                <a:gd name="T79" fmla="*/ 36 h 118"/>
                <a:gd name="T80" fmla="*/ 20 w 160"/>
                <a:gd name="T81" fmla="*/ 44 h 118"/>
                <a:gd name="T82" fmla="*/ 16 w 160"/>
                <a:gd name="T83" fmla="*/ 48 h 118"/>
                <a:gd name="T84" fmla="*/ 14 w 160"/>
                <a:gd name="T85" fmla="*/ 55 h 118"/>
                <a:gd name="T86" fmla="*/ 12 w 160"/>
                <a:gd name="T87" fmla="*/ 59 h 118"/>
                <a:gd name="T88" fmla="*/ 7 w 160"/>
                <a:gd name="T89" fmla="*/ 68 h 118"/>
                <a:gd name="T90" fmla="*/ 3 w 160"/>
                <a:gd name="T91" fmla="*/ 80 h 118"/>
                <a:gd name="T92" fmla="*/ 1 w 160"/>
                <a:gd name="T93" fmla="*/ 93 h 118"/>
                <a:gd name="T94" fmla="*/ 0 w 160"/>
                <a:gd name="T95" fmla="*/ 105 h 118"/>
                <a:gd name="T96" fmla="*/ 0 w 160"/>
                <a:gd name="T97" fmla="*/ 113 h 118"/>
                <a:gd name="T98" fmla="*/ 0 w 160"/>
                <a:gd name="T99" fmla="*/ 115 h 118"/>
                <a:gd name="T100" fmla="*/ 1 w 160"/>
                <a:gd name="T101" fmla="*/ 116 h 118"/>
                <a:gd name="T102" fmla="*/ 1 w 160"/>
                <a:gd name="T10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18">
                  <a:moveTo>
                    <a:pt x="2" y="118"/>
                  </a:moveTo>
                  <a:lnTo>
                    <a:pt x="7" y="110"/>
                  </a:lnTo>
                  <a:lnTo>
                    <a:pt x="14" y="101"/>
                  </a:lnTo>
                  <a:lnTo>
                    <a:pt x="21" y="90"/>
                  </a:lnTo>
                  <a:lnTo>
                    <a:pt x="29" y="80"/>
                  </a:lnTo>
                  <a:lnTo>
                    <a:pt x="34" y="70"/>
                  </a:lnTo>
                  <a:lnTo>
                    <a:pt x="40" y="60"/>
                  </a:lnTo>
                  <a:lnTo>
                    <a:pt x="41" y="57"/>
                  </a:lnTo>
                  <a:lnTo>
                    <a:pt x="43" y="53"/>
                  </a:lnTo>
                  <a:lnTo>
                    <a:pt x="43" y="50"/>
                  </a:lnTo>
                  <a:lnTo>
                    <a:pt x="44" y="48"/>
                  </a:lnTo>
                  <a:lnTo>
                    <a:pt x="45" y="47"/>
                  </a:lnTo>
                  <a:lnTo>
                    <a:pt x="47" y="46"/>
                  </a:lnTo>
                  <a:lnTo>
                    <a:pt x="51" y="44"/>
                  </a:lnTo>
                  <a:lnTo>
                    <a:pt x="53" y="40"/>
                  </a:lnTo>
                  <a:lnTo>
                    <a:pt x="56" y="38"/>
                  </a:lnTo>
                  <a:lnTo>
                    <a:pt x="59" y="36"/>
                  </a:lnTo>
                  <a:lnTo>
                    <a:pt x="61" y="34"/>
                  </a:lnTo>
                  <a:lnTo>
                    <a:pt x="63" y="31"/>
                  </a:lnTo>
                  <a:lnTo>
                    <a:pt x="70" y="31"/>
                  </a:lnTo>
                  <a:lnTo>
                    <a:pt x="77" y="29"/>
                  </a:lnTo>
                  <a:lnTo>
                    <a:pt x="85" y="27"/>
                  </a:lnTo>
                  <a:lnTo>
                    <a:pt x="93" y="25"/>
                  </a:lnTo>
                  <a:lnTo>
                    <a:pt x="102" y="23"/>
                  </a:lnTo>
                  <a:lnTo>
                    <a:pt x="110" y="23"/>
                  </a:lnTo>
                  <a:lnTo>
                    <a:pt x="114" y="23"/>
                  </a:lnTo>
                  <a:lnTo>
                    <a:pt x="117" y="23"/>
                  </a:lnTo>
                  <a:lnTo>
                    <a:pt x="121" y="24"/>
                  </a:lnTo>
                  <a:lnTo>
                    <a:pt x="124" y="25"/>
                  </a:lnTo>
                  <a:lnTo>
                    <a:pt x="124" y="28"/>
                  </a:lnTo>
                  <a:lnTo>
                    <a:pt x="131" y="28"/>
                  </a:lnTo>
                  <a:lnTo>
                    <a:pt x="131" y="30"/>
                  </a:lnTo>
                  <a:lnTo>
                    <a:pt x="131" y="31"/>
                  </a:lnTo>
                  <a:lnTo>
                    <a:pt x="132" y="31"/>
                  </a:lnTo>
                  <a:lnTo>
                    <a:pt x="132" y="31"/>
                  </a:lnTo>
                  <a:lnTo>
                    <a:pt x="133" y="31"/>
                  </a:lnTo>
                  <a:lnTo>
                    <a:pt x="133" y="33"/>
                  </a:lnTo>
                  <a:lnTo>
                    <a:pt x="134" y="33"/>
                  </a:lnTo>
                  <a:lnTo>
                    <a:pt x="134" y="35"/>
                  </a:lnTo>
                  <a:lnTo>
                    <a:pt x="136" y="35"/>
                  </a:lnTo>
                  <a:lnTo>
                    <a:pt x="140" y="35"/>
                  </a:lnTo>
                  <a:lnTo>
                    <a:pt x="141" y="37"/>
                  </a:lnTo>
                  <a:lnTo>
                    <a:pt x="142" y="38"/>
                  </a:lnTo>
                  <a:lnTo>
                    <a:pt x="144" y="39"/>
                  </a:lnTo>
                  <a:lnTo>
                    <a:pt x="146" y="39"/>
                  </a:lnTo>
                  <a:lnTo>
                    <a:pt x="149" y="40"/>
                  </a:lnTo>
                  <a:lnTo>
                    <a:pt x="153" y="40"/>
                  </a:lnTo>
                  <a:lnTo>
                    <a:pt x="156" y="40"/>
                  </a:lnTo>
                  <a:lnTo>
                    <a:pt x="160" y="40"/>
                  </a:lnTo>
                  <a:lnTo>
                    <a:pt x="159" y="35"/>
                  </a:lnTo>
                  <a:lnTo>
                    <a:pt x="157" y="30"/>
                  </a:lnTo>
                  <a:lnTo>
                    <a:pt x="155" y="26"/>
                  </a:lnTo>
                  <a:lnTo>
                    <a:pt x="152" y="21"/>
                  </a:lnTo>
                  <a:lnTo>
                    <a:pt x="149" y="18"/>
                  </a:lnTo>
                  <a:lnTo>
                    <a:pt x="145" y="14"/>
                  </a:lnTo>
                  <a:lnTo>
                    <a:pt x="142" y="11"/>
                  </a:lnTo>
                  <a:lnTo>
                    <a:pt x="137" y="8"/>
                  </a:lnTo>
                  <a:lnTo>
                    <a:pt x="133" y="6"/>
                  </a:lnTo>
                  <a:lnTo>
                    <a:pt x="127" y="5"/>
                  </a:lnTo>
                  <a:lnTo>
                    <a:pt x="122" y="4"/>
                  </a:lnTo>
                  <a:lnTo>
                    <a:pt x="116" y="3"/>
                  </a:lnTo>
                  <a:lnTo>
                    <a:pt x="111" y="3"/>
                  </a:lnTo>
                  <a:lnTo>
                    <a:pt x="105" y="1"/>
                  </a:lnTo>
                  <a:lnTo>
                    <a:pt x="100" y="1"/>
                  </a:lnTo>
                  <a:lnTo>
                    <a:pt x="94" y="0"/>
                  </a:lnTo>
                  <a:lnTo>
                    <a:pt x="91" y="0"/>
                  </a:lnTo>
                  <a:lnTo>
                    <a:pt x="87" y="1"/>
                  </a:lnTo>
                  <a:lnTo>
                    <a:pt x="83" y="3"/>
                  </a:lnTo>
                  <a:lnTo>
                    <a:pt x="80" y="4"/>
                  </a:lnTo>
                  <a:lnTo>
                    <a:pt x="76" y="5"/>
                  </a:lnTo>
                  <a:lnTo>
                    <a:pt x="72" y="6"/>
                  </a:lnTo>
                  <a:lnTo>
                    <a:pt x="69" y="7"/>
                  </a:lnTo>
                  <a:lnTo>
                    <a:pt x="65" y="8"/>
                  </a:lnTo>
                  <a:lnTo>
                    <a:pt x="60" y="13"/>
                  </a:lnTo>
                  <a:lnTo>
                    <a:pt x="54" y="16"/>
                  </a:lnTo>
                  <a:lnTo>
                    <a:pt x="49" y="20"/>
                  </a:lnTo>
                  <a:lnTo>
                    <a:pt x="43" y="24"/>
                  </a:lnTo>
                  <a:lnTo>
                    <a:pt x="36" y="27"/>
                  </a:lnTo>
                  <a:lnTo>
                    <a:pt x="32" y="31"/>
                  </a:lnTo>
                  <a:lnTo>
                    <a:pt x="26" y="36"/>
                  </a:lnTo>
                  <a:lnTo>
                    <a:pt x="22" y="40"/>
                  </a:lnTo>
                  <a:lnTo>
                    <a:pt x="20" y="44"/>
                  </a:lnTo>
                  <a:lnTo>
                    <a:pt x="17" y="46"/>
                  </a:lnTo>
                  <a:lnTo>
                    <a:pt x="16" y="48"/>
                  </a:lnTo>
                  <a:lnTo>
                    <a:pt x="15" y="51"/>
                  </a:lnTo>
                  <a:lnTo>
                    <a:pt x="14" y="55"/>
                  </a:lnTo>
                  <a:lnTo>
                    <a:pt x="13" y="57"/>
                  </a:lnTo>
                  <a:lnTo>
                    <a:pt x="12" y="59"/>
                  </a:lnTo>
                  <a:lnTo>
                    <a:pt x="10" y="63"/>
                  </a:lnTo>
                  <a:lnTo>
                    <a:pt x="7" y="68"/>
                  </a:lnTo>
                  <a:lnTo>
                    <a:pt x="5" y="74"/>
                  </a:lnTo>
                  <a:lnTo>
                    <a:pt x="3" y="80"/>
                  </a:lnTo>
                  <a:lnTo>
                    <a:pt x="2" y="86"/>
                  </a:lnTo>
                  <a:lnTo>
                    <a:pt x="1" y="93"/>
                  </a:lnTo>
                  <a:lnTo>
                    <a:pt x="0" y="98"/>
                  </a:lnTo>
                  <a:lnTo>
                    <a:pt x="0" y="105"/>
                  </a:lnTo>
                  <a:lnTo>
                    <a:pt x="0" y="113"/>
                  </a:lnTo>
                  <a:lnTo>
                    <a:pt x="0" y="113"/>
                  </a:lnTo>
                  <a:lnTo>
                    <a:pt x="0" y="114"/>
                  </a:lnTo>
                  <a:lnTo>
                    <a:pt x="0" y="115"/>
                  </a:lnTo>
                  <a:lnTo>
                    <a:pt x="1" y="115"/>
                  </a:lnTo>
                  <a:lnTo>
                    <a:pt x="1" y="116"/>
                  </a:lnTo>
                  <a:lnTo>
                    <a:pt x="1" y="116"/>
                  </a:lnTo>
                  <a:lnTo>
                    <a:pt x="1" y="117"/>
                  </a:lnTo>
                  <a:lnTo>
                    <a:pt x="2" y="118"/>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7" name="Freeform 211">
              <a:extLst>
                <a:ext uri="{FF2B5EF4-FFF2-40B4-BE49-F238E27FC236}">
                  <a16:creationId xmlns:a16="http://schemas.microsoft.com/office/drawing/2014/main" id="{D851E7CE-5D83-4B6E-AB3A-27621D1432CB}"/>
                </a:ext>
              </a:extLst>
            </p:cNvPr>
            <p:cNvSpPr>
              <a:spLocks/>
            </p:cNvSpPr>
            <p:nvPr/>
          </p:nvSpPr>
          <p:spPr bwMode="auto">
            <a:xfrm>
              <a:off x="3955" y="3640"/>
              <a:ext cx="72" cy="68"/>
            </a:xfrm>
            <a:custGeom>
              <a:avLst/>
              <a:gdLst>
                <a:gd name="T0" fmla="*/ 3 w 142"/>
                <a:gd name="T1" fmla="*/ 52 h 135"/>
                <a:gd name="T2" fmla="*/ 11 w 142"/>
                <a:gd name="T3" fmla="*/ 51 h 135"/>
                <a:gd name="T4" fmla="*/ 19 w 142"/>
                <a:gd name="T5" fmla="*/ 50 h 135"/>
                <a:gd name="T6" fmla="*/ 23 w 142"/>
                <a:gd name="T7" fmla="*/ 50 h 135"/>
                <a:gd name="T8" fmla="*/ 25 w 142"/>
                <a:gd name="T9" fmla="*/ 45 h 135"/>
                <a:gd name="T10" fmla="*/ 34 w 142"/>
                <a:gd name="T11" fmla="*/ 42 h 135"/>
                <a:gd name="T12" fmla="*/ 44 w 142"/>
                <a:gd name="T13" fmla="*/ 42 h 135"/>
                <a:gd name="T14" fmla="*/ 54 w 142"/>
                <a:gd name="T15" fmla="*/ 44 h 135"/>
                <a:gd name="T16" fmla="*/ 64 w 142"/>
                <a:gd name="T17" fmla="*/ 48 h 135"/>
                <a:gd name="T18" fmla="*/ 84 w 142"/>
                <a:gd name="T19" fmla="*/ 56 h 135"/>
                <a:gd name="T20" fmla="*/ 92 w 142"/>
                <a:gd name="T21" fmla="*/ 60 h 135"/>
                <a:gd name="T22" fmla="*/ 100 w 142"/>
                <a:gd name="T23" fmla="*/ 62 h 135"/>
                <a:gd name="T24" fmla="*/ 101 w 142"/>
                <a:gd name="T25" fmla="*/ 66 h 135"/>
                <a:gd name="T26" fmla="*/ 104 w 142"/>
                <a:gd name="T27" fmla="*/ 73 h 135"/>
                <a:gd name="T28" fmla="*/ 107 w 142"/>
                <a:gd name="T29" fmla="*/ 80 h 135"/>
                <a:gd name="T30" fmla="*/ 109 w 142"/>
                <a:gd name="T31" fmla="*/ 87 h 135"/>
                <a:gd name="T32" fmla="*/ 115 w 142"/>
                <a:gd name="T33" fmla="*/ 103 h 135"/>
                <a:gd name="T34" fmla="*/ 119 w 142"/>
                <a:gd name="T35" fmla="*/ 104 h 135"/>
                <a:gd name="T36" fmla="*/ 122 w 142"/>
                <a:gd name="T37" fmla="*/ 111 h 135"/>
                <a:gd name="T38" fmla="*/ 125 w 142"/>
                <a:gd name="T39" fmla="*/ 117 h 135"/>
                <a:gd name="T40" fmla="*/ 128 w 142"/>
                <a:gd name="T41" fmla="*/ 124 h 135"/>
                <a:gd name="T42" fmla="*/ 132 w 142"/>
                <a:gd name="T43" fmla="*/ 128 h 135"/>
                <a:gd name="T44" fmla="*/ 133 w 142"/>
                <a:gd name="T45" fmla="*/ 130 h 135"/>
                <a:gd name="T46" fmla="*/ 135 w 142"/>
                <a:gd name="T47" fmla="*/ 132 h 135"/>
                <a:gd name="T48" fmla="*/ 138 w 142"/>
                <a:gd name="T49" fmla="*/ 133 h 135"/>
                <a:gd name="T50" fmla="*/ 141 w 142"/>
                <a:gd name="T51" fmla="*/ 135 h 135"/>
                <a:gd name="T52" fmla="*/ 141 w 142"/>
                <a:gd name="T53" fmla="*/ 134 h 135"/>
                <a:gd name="T54" fmla="*/ 142 w 142"/>
                <a:gd name="T55" fmla="*/ 133 h 135"/>
                <a:gd name="T56" fmla="*/ 142 w 142"/>
                <a:gd name="T57" fmla="*/ 132 h 135"/>
                <a:gd name="T58" fmla="*/ 142 w 142"/>
                <a:gd name="T59" fmla="*/ 130 h 135"/>
                <a:gd name="T60" fmla="*/ 141 w 142"/>
                <a:gd name="T61" fmla="*/ 107 h 135"/>
                <a:gd name="T62" fmla="*/ 140 w 142"/>
                <a:gd name="T63" fmla="*/ 85 h 135"/>
                <a:gd name="T64" fmla="*/ 135 w 142"/>
                <a:gd name="T65" fmla="*/ 63 h 135"/>
                <a:gd name="T66" fmla="*/ 129 w 142"/>
                <a:gd name="T67" fmla="*/ 42 h 135"/>
                <a:gd name="T68" fmla="*/ 121 w 142"/>
                <a:gd name="T69" fmla="*/ 30 h 135"/>
                <a:gd name="T70" fmla="*/ 111 w 142"/>
                <a:gd name="T71" fmla="*/ 18 h 135"/>
                <a:gd name="T72" fmla="*/ 100 w 142"/>
                <a:gd name="T73" fmla="*/ 10 h 135"/>
                <a:gd name="T74" fmla="*/ 88 w 142"/>
                <a:gd name="T75" fmla="*/ 2 h 135"/>
                <a:gd name="T76" fmla="*/ 77 w 142"/>
                <a:gd name="T77" fmla="*/ 0 h 135"/>
                <a:gd name="T78" fmla="*/ 65 w 142"/>
                <a:gd name="T79" fmla="*/ 1 h 135"/>
                <a:gd name="T80" fmla="*/ 55 w 142"/>
                <a:gd name="T81" fmla="*/ 3 h 135"/>
                <a:gd name="T82" fmla="*/ 47 w 142"/>
                <a:gd name="T83" fmla="*/ 6 h 135"/>
                <a:gd name="T84" fmla="*/ 28 w 142"/>
                <a:gd name="T85" fmla="*/ 16 h 135"/>
                <a:gd name="T86" fmla="*/ 11 w 142"/>
                <a:gd name="T87" fmla="*/ 27 h 135"/>
                <a:gd name="T88" fmla="*/ 8 w 142"/>
                <a:gd name="T89" fmla="*/ 33 h 135"/>
                <a:gd name="T90" fmla="*/ 4 w 142"/>
                <a:gd name="T91" fmla="*/ 40 h 135"/>
                <a:gd name="T92" fmla="*/ 2 w 142"/>
                <a:gd name="T93" fmla="*/ 45 h 135"/>
                <a:gd name="T94" fmla="*/ 0 w 142"/>
                <a:gd name="T95" fmla="*/ 5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35">
                  <a:moveTo>
                    <a:pt x="0" y="52"/>
                  </a:moveTo>
                  <a:lnTo>
                    <a:pt x="3" y="52"/>
                  </a:lnTo>
                  <a:lnTo>
                    <a:pt x="8" y="51"/>
                  </a:lnTo>
                  <a:lnTo>
                    <a:pt x="11" y="51"/>
                  </a:lnTo>
                  <a:lnTo>
                    <a:pt x="14" y="51"/>
                  </a:lnTo>
                  <a:lnTo>
                    <a:pt x="19" y="50"/>
                  </a:lnTo>
                  <a:lnTo>
                    <a:pt x="21" y="50"/>
                  </a:lnTo>
                  <a:lnTo>
                    <a:pt x="23" y="50"/>
                  </a:lnTo>
                  <a:lnTo>
                    <a:pt x="25" y="48"/>
                  </a:lnTo>
                  <a:lnTo>
                    <a:pt x="25" y="45"/>
                  </a:lnTo>
                  <a:lnTo>
                    <a:pt x="30" y="43"/>
                  </a:lnTo>
                  <a:lnTo>
                    <a:pt x="34" y="42"/>
                  </a:lnTo>
                  <a:lnTo>
                    <a:pt x="39" y="42"/>
                  </a:lnTo>
                  <a:lnTo>
                    <a:pt x="44" y="42"/>
                  </a:lnTo>
                  <a:lnTo>
                    <a:pt x="49" y="43"/>
                  </a:lnTo>
                  <a:lnTo>
                    <a:pt x="54" y="44"/>
                  </a:lnTo>
                  <a:lnTo>
                    <a:pt x="60" y="46"/>
                  </a:lnTo>
                  <a:lnTo>
                    <a:pt x="64" y="48"/>
                  </a:lnTo>
                  <a:lnTo>
                    <a:pt x="75" y="53"/>
                  </a:lnTo>
                  <a:lnTo>
                    <a:pt x="84" y="56"/>
                  </a:lnTo>
                  <a:lnTo>
                    <a:pt x="89" y="58"/>
                  </a:lnTo>
                  <a:lnTo>
                    <a:pt x="92" y="60"/>
                  </a:lnTo>
                  <a:lnTo>
                    <a:pt x="95" y="61"/>
                  </a:lnTo>
                  <a:lnTo>
                    <a:pt x="100" y="62"/>
                  </a:lnTo>
                  <a:lnTo>
                    <a:pt x="100" y="64"/>
                  </a:lnTo>
                  <a:lnTo>
                    <a:pt x="101" y="66"/>
                  </a:lnTo>
                  <a:lnTo>
                    <a:pt x="102" y="70"/>
                  </a:lnTo>
                  <a:lnTo>
                    <a:pt x="104" y="73"/>
                  </a:lnTo>
                  <a:lnTo>
                    <a:pt x="105" y="76"/>
                  </a:lnTo>
                  <a:lnTo>
                    <a:pt x="107" y="80"/>
                  </a:lnTo>
                  <a:lnTo>
                    <a:pt x="108" y="83"/>
                  </a:lnTo>
                  <a:lnTo>
                    <a:pt x="109" y="87"/>
                  </a:lnTo>
                  <a:lnTo>
                    <a:pt x="115" y="93"/>
                  </a:lnTo>
                  <a:lnTo>
                    <a:pt x="115" y="103"/>
                  </a:lnTo>
                  <a:lnTo>
                    <a:pt x="119" y="103"/>
                  </a:lnTo>
                  <a:lnTo>
                    <a:pt x="119" y="104"/>
                  </a:lnTo>
                  <a:lnTo>
                    <a:pt x="120" y="107"/>
                  </a:lnTo>
                  <a:lnTo>
                    <a:pt x="122" y="111"/>
                  </a:lnTo>
                  <a:lnTo>
                    <a:pt x="123" y="114"/>
                  </a:lnTo>
                  <a:lnTo>
                    <a:pt x="125" y="117"/>
                  </a:lnTo>
                  <a:lnTo>
                    <a:pt x="127" y="121"/>
                  </a:lnTo>
                  <a:lnTo>
                    <a:pt x="128" y="124"/>
                  </a:lnTo>
                  <a:lnTo>
                    <a:pt x="128" y="125"/>
                  </a:lnTo>
                  <a:lnTo>
                    <a:pt x="132" y="128"/>
                  </a:lnTo>
                  <a:lnTo>
                    <a:pt x="132" y="128"/>
                  </a:lnTo>
                  <a:lnTo>
                    <a:pt x="133" y="130"/>
                  </a:lnTo>
                  <a:lnTo>
                    <a:pt x="134" y="131"/>
                  </a:lnTo>
                  <a:lnTo>
                    <a:pt x="135" y="132"/>
                  </a:lnTo>
                  <a:lnTo>
                    <a:pt x="137" y="133"/>
                  </a:lnTo>
                  <a:lnTo>
                    <a:pt x="138" y="133"/>
                  </a:lnTo>
                  <a:lnTo>
                    <a:pt x="140" y="134"/>
                  </a:lnTo>
                  <a:lnTo>
                    <a:pt x="141" y="135"/>
                  </a:lnTo>
                  <a:lnTo>
                    <a:pt x="141" y="134"/>
                  </a:lnTo>
                  <a:lnTo>
                    <a:pt x="141" y="134"/>
                  </a:lnTo>
                  <a:lnTo>
                    <a:pt x="141" y="133"/>
                  </a:lnTo>
                  <a:lnTo>
                    <a:pt x="142" y="133"/>
                  </a:lnTo>
                  <a:lnTo>
                    <a:pt x="142" y="132"/>
                  </a:lnTo>
                  <a:lnTo>
                    <a:pt x="142" y="132"/>
                  </a:lnTo>
                  <a:lnTo>
                    <a:pt x="142" y="131"/>
                  </a:lnTo>
                  <a:lnTo>
                    <a:pt x="142" y="130"/>
                  </a:lnTo>
                  <a:lnTo>
                    <a:pt x="142" y="120"/>
                  </a:lnTo>
                  <a:lnTo>
                    <a:pt x="141" y="107"/>
                  </a:lnTo>
                  <a:lnTo>
                    <a:pt x="141" y="96"/>
                  </a:lnTo>
                  <a:lnTo>
                    <a:pt x="140" y="85"/>
                  </a:lnTo>
                  <a:lnTo>
                    <a:pt x="138" y="74"/>
                  </a:lnTo>
                  <a:lnTo>
                    <a:pt x="135" y="63"/>
                  </a:lnTo>
                  <a:lnTo>
                    <a:pt x="133" y="52"/>
                  </a:lnTo>
                  <a:lnTo>
                    <a:pt x="129" y="42"/>
                  </a:lnTo>
                  <a:lnTo>
                    <a:pt x="125" y="35"/>
                  </a:lnTo>
                  <a:lnTo>
                    <a:pt x="121" y="30"/>
                  </a:lnTo>
                  <a:lnTo>
                    <a:pt x="117" y="23"/>
                  </a:lnTo>
                  <a:lnTo>
                    <a:pt x="111" y="18"/>
                  </a:lnTo>
                  <a:lnTo>
                    <a:pt x="105" y="13"/>
                  </a:lnTo>
                  <a:lnTo>
                    <a:pt x="100" y="10"/>
                  </a:lnTo>
                  <a:lnTo>
                    <a:pt x="93" y="5"/>
                  </a:lnTo>
                  <a:lnTo>
                    <a:pt x="88" y="2"/>
                  </a:lnTo>
                  <a:lnTo>
                    <a:pt x="81" y="1"/>
                  </a:lnTo>
                  <a:lnTo>
                    <a:pt x="77" y="0"/>
                  </a:lnTo>
                  <a:lnTo>
                    <a:pt x="71" y="0"/>
                  </a:lnTo>
                  <a:lnTo>
                    <a:pt x="65" y="1"/>
                  </a:lnTo>
                  <a:lnTo>
                    <a:pt x="61" y="2"/>
                  </a:lnTo>
                  <a:lnTo>
                    <a:pt x="55" y="3"/>
                  </a:lnTo>
                  <a:lnTo>
                    <a:pt x="51" y="5"/>
                  </a:lnTo>
                  <a:lnTo>
                    <a:pt x="47" y="6"/>
                  </a:lnTo>
                  <a:lnTo>
                    <a:pt x="37" y="11"/>
                  </a:lnTo>
                  <a:lnTo>
                    <a:pt x="28" y="16"/>
                  </a:lnTo>
                  <a:lnTo>
                    <a:pt x="20" y="22"/>
                  </a:lnTo>
                  <a:lnTo>
                    <a:pt x="11" y="27"/>
                  </a:lnTo>
                  <a:lnTo>
                    <a:pt x="9" y="30"/>
                  </a:lnTo>
                  <a:lnTo>
                    <a:pt x="8" y="33"/>
                  </a:lnTo>
                  <a:lnTo>
                    <a:pt x="5" y="36"/>
                  </a:lnTo>
                  <a:lnTo>
                    <a:pt x="4" y="40"/>
                  </a:lnTo>
                  <a:lnTo>
                    <a:pt x="3" y="42"/>
                  </a:lnTo>
                  <a:lnTo>
                    <a:pt x="2" y="45"/>
                  </a:lnTo>
                  <a:lnTo>
                    <a:pt x="1" y="48"/>
                  </a:lnTo>
                  <a:lnTo>
                    <a:pt x="0" y="52"/>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8" name="Freeform 212">
              <a:extLst>
                <a:ext uri="{FF2B5EF4-FFF2-40B4-BE49-F238E27FC236}">
                  <a16:creationId xmlns:a16="http://schemas.microsoft.com/office/drawing/2014/main" id="{394298AF-A859-4371-A627-767810112E9D}"/>
                </a:ext>
              </a:extLst>
            </p:cNvPr>
            <p:cNvSpPr>
              <a:spLocks noEditPoints="1"/>
            </p:cNvSpPr>
            <p:nvPr/>
          </p:nvSpPr>
          <p:spPr bwMode="auto">
            <a:xfrm>
              <a:off x="3948" y="3366"/>
              <a:ext cx="557" cy="259"/>
            </a:xfrm>
            <a:custGeom>
              <a:avLst/>
              <a:gdLst>
                <a:gd name="T0" fmla="*/ 143 w 1114"/>
                <a:gd name="T1" fmla="*/ 459 h 519"/>
                <a:gd name="T2" fmla="*/ 137 w 1114"/>
                <a:gd name="T3" fmla="*/ 442 h 519"/>
                <a:gd name="T4" fmla="*/ 173 w 1114"/>
                <a:gd name="T5" fmla="*/ 367 h 519"/>
                <a:gd name="T6" fmla="*/ 170 w 1114"/>
                <a:gd name="T7" fmla="*/ 322 h 519"/>
                <a:gd name="T8" fmla="*/ 226 w 1114"/>
                <a:gd name="T9" fmla="*/ 260 h 519"/>
                <a:gd name="T10" fmla="*/ 275 w 1114"/>
                <a:gd name="T11" fmla="*/ 214 h 519"/>
                <a:gd name="T12" fmla="*/ 355 w 1114"/>
                <a:gd name="T13" fmla="*/ 126 h 519"/>
                <a:gd name="T14" fmla="*/ 455 w 1114"/>
                <a:gd name="T15" fmla="*/ 97 h 519"/>
                <a:gd name="T16" fmla="*/ 468 w 1114"/>
                <a:gd name="T17" fmla="*/ 88 h 519"/>
                <a:gd name="T18" fmla="*/ 512 w 1114"/>
                <a:gd name="T19" fmla="*/ 71 h 519"/>
                <a:gd name="T20" fmla="*/ 616 w 1114"/>
                <a:gd name="T21" fmla="*/ 20 h 519"/>
                <a:gd name="T22" fmla="*/ 693 w 1114"/>
                <a:gd name="T23" fmla="*/ 52 h 519"/>
                <a:gd name="T24" fmla="*/ 716 w 1114"/>
                <a:gd name="T25" fmla="*/ 70 h 519"/>
                <a:gd name="T26" fmla="*/ 762 w 1114"/>
                <a:gd name="T27" fmla="*/ 78 h 519"/>
                <a:gd name="T28" fmla="*/ 844 w 1114"/>
                <a:gd name="T29" fmla="*/ 101 h 519"/>
                <a:gd name="T30" fmla="*/ 877 w 1114"/>
                <a:gd name="T31" fmla="*/ 113 h 519"/>
                <a:gd name="T32" fmla="*/ 787 w 1114"/>
                <a:gd name="T33" fmla="*/ 72 h 519"/>
                <a:gd name="T34" fmla="*/ 762 w 1114"/>
                <a:gd name="T35" fmla="*/ 59 h 519"/>
                <a:gd name="T36" fmla="*/ 713 w 1114"/>
                <a:gd name="T37" fmla="*/ 45 h 519"/>
                <a:gd name="T38" fmla="*/ 653 w 1114"/>
                <a:gd name="T39" fmla="*/ 29 h 519"/>
                <a:gd name="T40" fmla="*/ 617 w 1114"/>
                <a:gd name="T41" fmla="*/ 11 h 519"/>
                <a:gd name="T42" fmla="*/ 557 w 1114"/>
                <a:gd name="T43" fmla="*/ 27 h 519"/>
                <a:gd name="T44" fmla="*/ 503 w 1114"/>
                <a:gd name="T45" fmla="*/ 47 h 519"/>
                <a:gd name="T46" fmla="*/ 463 w 1114"/>
                <a:gd name="T47" fmla="*/ 72 h 519"/>
                <a:gd name="T48" fmla="*/ 383 w 1114"/>
                <a:gd name="T49" fmla="*/ 97 h 519"/>
                <a:gd name="T50" fmla="*/ 325 w 1114"/>
                <a:gd name="T51" fmla="*/ 136 h 519"/>
                <a:gd name="T52" fmla="*/ 253 w 1114"/>
                <a:gd name="T53" fmla="*/ 137 h 519"/>
                <a:gd name="T54" fmla="*/ 238 w 1114"/>
                <a:gd name="T55" fmla="*/ 192 h 519"/>
                <a:gd name="T56" fmla="*/ 238 w 1114"/>
                <a:gd name="T57" fmla="*/ 227 h 519"/>
                <a:gd name="T58" fmla="*/ 188 w 1114"/>
                <a:gd name="T59" fmla="*/ 229 h 519"/>
                <a:gd name="T60" fmla="*/ 176 w 1114"/>
                <a:gd name="T61" fmla="*/ 265 h 519"/>
                <a:gd name="T62" fmla="*/ 158 w 1114"/>
                <a:gd name="T63" fmla="*/ 281 h 519"/>
                <a:gd name="T64" fmla="*/ 136 w 1114"/>
                <a:gd name="T65" fmla="*/ 329 h 519"/>
                <a:gd name="T66" fmla="*/ 136 w 1114"/>
                <a:gd name="T67" fmla="*/ 352 h 519"/>
                <a:gd name="T68" fmla="*/ 77 w 1114"/>
                <a:gd name="T69" fmla="*/ 378 h 519"/>
                <a:gd name="T70" fmla="*/ 90 w 1114"/>
                <a:gd name="T71" fmla="*/ 399 h 519"/>
                <a:gd name="T72" fmla="*/ 79 w 1114"/>
                <a:gd name="T73" fmla="*/ 420 h 519"/>
                <a:gd name="T74" fmla="*/ 19 w 1114"/>
                <a:gd name="T75" fmla="*/ 508 h 519"/>
                <a:gd name="T76" fmla="*/ 898 w 1114"/>
                <a:gd name="T77" fmla="*/ 144 h 519"/>
                <a:gd name="T78" fmla="*/ 997 w 1114"/>
                <a:gd name="T79" fmla="*/ 182 h 519"/>
                <a:gd name="T80" fmla="*/ 1025 w 1114"/>
                <a:gd name="T81" fmla="*/ 238 h 519"/>
                <a:gd name="T82" fmla="*/ 1032 w 1114"/>
                <a:gd name="T83" fmla="*/ 334 h 519"/>
                <a:gd name="T84" fmla="*/ 1040 w 1114"/>
                <a:gd name="T85" fmla="*/ 413 h 519"/>
                <a:gd name="T86" fmla="*/ 1082 w 1114"/>
                <a:gd name="T87" fmla="*/ 489 h 519"/>
                <a:gd name="T88" fmla="*/ 1108 w 1114"/>
                <a:gd name="T89" fmla="*/ 479 h 519"/>
                <a:gd name="T90" fmla="*/ 1092 w 1114"/>
                <a:gd name="T91" fmla="*/ 455 h 519"/>
                <a:gd name="T92" fmla="*/ 1107 w 1114"/>
                <a:gd name="T93" fmla="*/ 434 h 519"/>
                <a:gd name="T94" fmla="*/ 1077 w 1114"/>
                <a:gd name="T95" fmla="*/ 399 h 519"/>
                <a:gd name="T96" fmla="*/ 1088 w 1114"/>
                <a:gd name="T97" fmla="*/ 373 h 519"/>
                <a:gd name="T98" fmla="*/ 1084 w 1114"/>
                <a:gd name="T99" fmla="*/ 358 h 519"/>
                <a:gd name="T100" fmla="*/ 1059 w 1114"/>
                <a:gd name="T101" fmla="*/ 342 h 519"/>
                <a:gd name="T102" fmla="*/ 1085 w 1114"/>
                <a:gd name="T103" fmla="*/ 325 h 519"/>
                <a:gd name="T104" fmla="*/ 1049 w 1114"/>
                <a:gd name="T105" fmla="*/ 297 h 519"/>
                <a:gd name="T106" fmla="*/ 1060 w 1114"/>
                <a:gd name="T107" fmla="*/ 251 h 519"/>
                <a:gd name="T108" fmla="*/ 1054 w 1114"/>
                <a:gd name="T109" fmla="*/ 213 h 519"/>
                <a:gd name="T110" fmla="*/ 1006 w 1114"/>
                <a:gd name="T111" fmla="*/ 170 h 519"/>
                <a:gd name="T112" fmla="*/ 984 w 1114"/>
                <a:gd name="T113" fmla="*/ 127 h 519"/>
                <a:gd name="T114" fmla="*/ 903 w 1114"/>
                <a:gd name="T115" fmla="*/ 127 h 519"/>
                <a:gd name="T116" fmla="*/ 893 w 1114"/>
                <a:gd name="T117" fmla="*/ 12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4" h="519">
                  <a:moveTo>
                    <a:pt x="36" y="500"/>
                  </a:moveTo>
                  <a:lnTo>
                    <a:pt x="50" y="494"/>
                  </a:lnTo>
                  <a:lnTo>
                    <a:pt x="67" y="488"/>
                  </a:lnTo>
                  <a:lnTo>
                    <a:pt x="84" y="481"/>
                  </a:lnTo>
                  <a:lnTo>
                    <a:pt x="100" y="475"/>
                  </a:lnTo>
                  <a:lnTo>
                    <a:pt x="115" y="470"/>
                  </a:lnTo>
                  <a:lnTo>
                    <a:pt x="127" y="465"/>
                  </a:lnTo>
                  <a:lnTo>
                    <a:pt x="133" y="464"/>
                  </a:lnTo>
                  <a:lnTo>
                    <a:pt x="136" y="462"/>
                  </a:lnTo>
                  <a:lnTo>
                    <a:pt x="138" y="461"/>
                  </a:lnTo>
                  <a:lnTo>
                    <a:pt x="140" y="459"/>
                  </a:lnTo>
                  <a:lnTo>
                    <a:pt x="142" y="459"/>
                  </a:lnTo>
                  <a:lnTo>
                    <a:pt x="143" y="459"/>
                  </a:lnTo>
                  <a:lnTo>
                    <a:pt x="144" y="458"/>
                  </a:lnTo>
                  <a:lnTo>
                    <a:pt x="145" y="458"/>
                  </a:lnTo>
                  <a:lnTo>
                    <a:pt x="146" y="456"/>
                  </a:lnTo>
                  <a:lnTo>
                    <a:pt x="147" y="456"/>
                  </a:lnTo>
                  <a:lnTo>
                    <a:pt x="148" y="456"/>
                  </a:lnTo>
                  <a:lnTo>
                    <a:pt x="149" y="456"/>
                  </a:lnTo>
                  <a:lnTo>
                    <a:pt x="147" y="456"/>
                  </a:lnTo>
                  <a:lnTo>
                    <a:pt x="143" y="456"/>
                  </a:lnTo>
                  <a:lnTo>
                    <a:pt x="143" y="453"/>
                  </a:lnTo>
                  <a:lnTo>
                    <a:pt x="142" y="450"/>
                  </a:lnTo>
                  <a:lnTo>
                    <a:pt x="140" y="446"/>
                  </a:lnTo>
                  <a:lnTo>
                    <a:pt x="138" y="444"/>
                  </a:lnTo>
                  <a:lnTo>
                    <a:pt x="137" y="442"/>
                  </a:lnTo>
                  <a:lnTo>
                    <a:pt x="135" y="440"/>
                  </a:lnTo>
                  <a:lnTo>
                    <a:pt x="134" y="438"/>
                  </a:lnTo>
                  <a:lnTo>
                    <a:pt x="134" y="433"/>
                  </a:lnTo>
                  <a:lnTo>
                    <a:pt x="124" y="424"/>
                  </a:lnTo>
                  <a:lnTo>
                    <a:pt x="124" y="408"/>
                  </a:lnTo>
                  <a:lnTo>
                    <a:pt x="130" y="404"/>
                  </a:lnTo>
                  <a:lnTo>
                    <a:pt x="137" y="400"/>
                  </a:lnTo>
                  <a:lnTo>
                    <a:pt x="144" y="395"/>
                  </a:lnTo>
                  <a:lnTo>
                    <a:pt x="150" y="391"/>
                  </a:lnTo>
                  <a:lnTo>
                    <a:pt x="156" y="385"/>
                  </a:lnTo>
                  <a:lnTo>
                    <a:pt x="163" y="379"/>
                  </a:lnTo>
                  <a:lnTo>
                    <a:pt x="167" y="373"/>
                  </a:lnTo>
                  <a:lnTo>
                    <a:pt x="173" y="367"/>
                  </a:lnTo>
                  <a:lnTo>
                    <a:pt x="172" y="362"/>
                  </a:lnTo>
                  <a:lnTo>
                    <a:pt x="170" y="358"/>
                  </a:lnTo>
                  <a:lnTo>
                    <a:pt x="168" y="353"/>
                  </a:lnTo>
                  <a:lnTo>
                    <a:pt x="167" y="349"/>
                  </a:lnTo>
                  <a:lnTo>
                    <a:pt x="165" y="343"/>
                  </a:lnTo>
                  <a:lnTo>
                    <a:pt x="164" y="339"/>
                  </a:lnTo>
                  <a:lnTo>
                    <a:pt x="163" y="335"/>
                  </a:lnTo>
                  <a:lnTo>
                    <a:pt x="163" y="331"/>
                  </a:lnTo>
                  <a:lnTo>
                    <a:pt x="164" y="330"/>
                  </a:lnTo>
                  <a:lnTo>
                    <a:pt x="165" y="328"/>
                  </a:lnTo>
                  <a:lnTo>
                    <a:pt x="167" y="327"/>
                  </a:lnTo>
                  <a:lnTo>
                    <a:pt x="168" y="324"/>
                  </a:lnTo>
                  <a:lnTo>
                    <a:pt x="170" y="322"/>
                  </a:lnTo>
                  <a:lnTo>
                    <a:pt x="172" y="320"/>
                  </a:lnTo>
                  <a:lnTo>
                    <a:pt x="172" y="318"/>
                  </a:lnTo>
                  <a:lnTo>
                    <a:pt x="173" y="315"/>
                  </a:lnTo>
                  <a:lnTo>
                    <a:pt x="178" y="310"/>
                  </a:lnTo>
                  <a:lnTo>
                    <a:pt x="185" y="305"/>
                  </a:lnTo>
                  <a:lnTo>
                    <a:pt x="192" y="299"/>
                  </a:lnTo>
                  <a:lnTo>
                    <a:pt x="198" y="292"/>
                  </a:lnTo>
                  <a:lnTo>
                    <a:pt x="205" y="284"/>
                  </a:lnTo>
                  <a:lnTo>
                    <a:pt x="209" y="278"/>
                  </a:lnTo>
                  <a:lnTo>
                    <a:pt x="214" y="270"/>
                  </a:lnTo>
                  <a:lnTo>
                    <a:pt x="217" y="263"/>
                  </a:lnTo>
                  <a:lnTo>
                    <a:pt x="220" y="262"/>
                  </a:lnTo>
                  <a:lnTo>
                    <a:pt x="226" y="260"/>
                  </a:lnTo>
                  <a:lnTo>
                    <a:pt x="233" y="257"/>
                  </a:lnTo>
                  <a:lnTo>
                    <a:pt x="239" y="252"/>
                  </a:lnTo>
                  <a:lnTo>
                    <a:pt x="246" y="248"/>
                  </a:lnTo>
                  <a:lnTo>
                    <a:pt x="253" y="243"/>
                  </a:lnTo>
                  <a:lnTo>
                    <a:pt x="258" y="240"/>
                  </a:lnTo>
                  <a:lnTo>
                    <a:pt x="263" y="238"/>
                  </a:lnTo>
                  <a:lnTo>
                    <a:pt x="263" y="235"/>
                  </a:lnTo>
                  <a:lnTo>
                    <a:pt x="264" y="233"/>
                  </a:lnTo>
                  <a:lnTo>
                    <a:pt x="266" y="229"/>
                  </a:lnTo>
                  <a:lnTo>
                    <a:pt x="268" y="225"/>
                  </a:lnTo>
                  <a:lnTo>
                    <a:pt x="270" y="221"/>
                  </a:lnTo>
                  <a:lnTo>
                    <a:pt x="273" y="217"/>
                  </a:lnTo>
                  <a:lnTo>
                    <a:pt x="275" y="214"/>
                  </a:lnTo>
                  <a:lnTo>
                    <a:pt x="275" y="212"/>
                  </a:lnTo>
                  <a:lnTo>
                    <a:pt x="278" y="204"/>
                  </a:lnTo>
                  <a:lnTo>
                    <a:pt x="282" y="198"/>
                  </a:lnTo>
                  <a:lnTo>
                    <a:pt x="287" y="190"/>
                  </a:lnTo>
                  <a:lnTo>
                    <a:pt x="293" y="181"/>
                  </a:lnTo>
                  <a:lnTo>
                    <a:pt x="299" y="174"/>
                  </a:lnTo>
                  <a:lnTo>
                    <a:pt x="307" y="167"/>
                  </a:lnTo>
                  <a:lnTo>
                    <a:pt x="314" y="159"/>
                  </a:lnTo>
                  <a:lnTo>
                    <a:pt x="323" y="151"/>
                  </a:lnTo>
                  <a:lnTo>
                    <a:pt x="330" y="144"/>
                  </a:lnTo>
                  <a:lnTo>
                    <a:pt x="338" y="138"/>
                  </a:lnTo>
                  <a:lnTo>
                    <a:pt x="347" y="131"/>
                  </a:lnTo>
                  <a:lnTo>
                    <a:pt x="355" y="126"/>
                  </a:lnTo>
                  <a:lnTo>
                    <a:pt x="364" y="120"/>
                  </a:lnTo>
                  <a:lnTo>
                    <a:pt x="370" y="117"/>
                  </a:lnTo>
                  <a:lnTo>
                    <a:pt x="378" y="112"/>
                  </a:lnTo>
                  <a:lnTo>
                    <a:pt x="384" y="110"/>
                  </a:lnTo>
                  <a:lnTo>
                    <a:pt x="384" y="107"/>
                  </a:lnTo>
                  <a:lnTo>
                    <a:pt x="393" y="104"/>
                  </a:lnTo>
                  <a:lnTo>
                    <a:pt x="402" y="102"/>
                  </a:lnTo>
                  <a:lnTo>
                    <a:pt x="410" y="100"/>
                  </a:lnTo>
                  <a:lnTo>
                    <a:pt x="418" y="99"/>
                  </a:lnTo>
                  <a:lnTo>
                    <a:pt x="426" y="98"/>
                  </a:lnTo>
                  <a:lnTo>
                    <a:pt x="435" y="98"/>
                  </a:lnTo>
                  <a:lnTo>
                    <a:pt x="445" y="97"/>
                  </a:lnTo>
                  <a:lnTo>
                    <a:pt x="455" y="97"/>
                  </a:lnTo>
                  <a:lnTo>
                    <a:pt x="455" y="96"/>
                  </a:lnTo>
                  <a:lnTo>
                    <a:pt x="456" y="94"/>
                  </a:lnTo>
                  <a:lnTo>
                    <a:pt x="456" y="94"/>
                  </a:lnTo>
                  <a:lnTo>
                    <a:pt x="457" y="94"/>
                  </a:lnTo>
                  <a:lnTo>
                    <a:pt x="458" y="93"/>
                  </a:lnTo>
                  <a:lnTo>
                    <a:pt x="459" y="93"/>
                  </a:lnTo>
                  <a:lnTo>
                    <a:pt x="460" y="93"/>
                  </a:lnTo>
                  <a:lnTo>
                    <a:pt x="462" y="93"/>
                  </a:lnTo>
                  <a:lnTo>
                    <a:pt x="463" y="92"/>
                  </a:lnTo>
                  <a:lnTo>
                    <a:pt x="464" y="91"/>
                  </a:lnTo>
                  <a:lnTo>
                    <a:pt x="465" y="90"/>
                  </a:lnTo>
                  <a:lnTo>
                    <a:pt x="467" y="89"/>
                  </a:lnTo>
                  <a:lnTo>
                    <a:pt x="468" y="88"/>
                  </a:lnTo>
                  <a:lnTo>
                    <a:pt x="469" y="88"/>
                  </a:lnTo>
                  <a:lnTo>
                    <a:pt x="472" y="87"/>
                  </a:lnTo>
                  <a:lnTo>
                    <a:pt x="474" y="87"/>
                  </a:lnTo>
                  <a:lnTo>
                    <a:pt x="477" y="80"/>
                  </a:lnTo>
                  <a:lnTo>
                    <a:pt x="480" y="80"/>
                  </a:lnTo>
                  <a:lnTo>
                    <a:pt x="484" y="79"/>
                  </a:lnTo>
                  <a:lnTo>
                    <a:pt x="488" y="78"/>
                  </a:lnTo>
                  <a:lnTo>
                    <a:pt x="493" y="77"/>
                  </a:lnTo>
                  <a:lnTo>
                    <a:pt x="496" y="76"/>
                  </a:lnTo>
                  <a:lnTo>
                    <a:pt x="500" y="73"/>
                  </a:lnTo>
                  <a:lnTo>
                    <a:pt x="503" y="72"/>
                  </a:lnTo>
                  <a:lnTo>
                    <a:pt x="503" y="71"/>
                  </a:lnTo>
                  <a:lnTo>
                    <a:pt x="512" y="71"/>
                  </a:lnTo>
                  <a:lnTo>
                    <a:pt x="519" y="70"/>
                  </a:lnTo>
                  <a:lnTo>
                    <a:pt x="527" y="69"/>
                  </a:lnTo>
                  <a:lnTo>
                    <a:pt x="536" y="67"/>
                  </a:lnTo>
                  <a:lnTo>
                    <a:pt x="543" y="65"/>
                  </a:lnTo>
                  <a:lnTo>
                    <a:pt x="550" y="62"/>
                  </a:lnTo>
                  <a:lnTo>
                    <a:pt x="558" y="60"/>
                  </a:lnTo>
                  <a:lnTo>
                    <a:pt x="565" y="56"/>
                  </a:lnTo>
                  <a:lnTo>
                    <a:pt x="573" y="52"/>
                  </a:lnTo>
                  <a:lnTo>
                    <a:pt x="579" y="49"/>
                  </a:lnTo>
                  <a:lnTo>
                    <a:pt x="586" y="45"/>
                  </a:lnTo>
                  <a:lnTo>
                    <a:pt x="593" y="40"/>
                  </a:lnTo>
                  <a:lnTo>
                    <a:pt x="604" y="30"/>
                  </a:lnTo>
                  <a:lnTo>
                    <a:pt x="616" y="20"/>
                  </a:lnTo>
                  <a:lnTo>
                    <a:pt x="618" y="20"/>
                  </a:lnTo>
                  <a:lnTo>
                    <a:pt x="626" y="28"/>
                  </a:lnTo>
                  <a:lnTo>
                    <a:pt x="634" y="36"/>
                  </a:lnTo>
                  <a:lnTo>
                    <a:pt x="642" y="42"/>
                  </a:lnTo>
                  <a:lnTo>
                    <a:pt x="650" y="49"/>
                  </a:lnTo>
                  <a:lnTo>
                    <a:pt x="655" y="51"/>
                  </a:lnTo>
                  <a:lnTo>
                    <a:pt x="660" y="53"/>
                  </a:lnTo>
                  <a:lnTo>
                    <a:pt x="665" y="56"/>
                  </a:lnTo>
                  <a:lnTo>
                    <a:pt x="670" y="56"/>
                  </a:lnTo>
                  <a:lnTo>
                    <a:pt x="676" y="57"/>
                  </a:lnTo>
                  <a:lnTo>
                    <a:pt x="682" y="56"/>
                  </a:lnTo>
                  <a:lnTo>
                    <a:pt x="687" y="55"/>
                  </a:lnTo>
                  <a:lnTo>
                    <a:pt x="693" y="52"/>
                  </a:lnTo>
                  <a:lnTo>
                    <a:pt x="695" y="52"/>
                  </a:lnTo>
                  <a:lnTo>
                    <a:pt x="696" y="52"/>
                  </a:lnTo>
                  <a:lnTo>
                    <a:pt x="699" y="53"/>
                  </a:lnTo>
                  <a:lnTo>
                    <a:pt x="702" y="55"/>
                  </a:lnTo>
                  <a:lnTo>
                    <a:pt x="705" y="56"/>
                  </a:lnTo>
                  <a:lnTo>
                    <a:pt x="708" y="57"/>
                  </a:lnTo>
                  <a:lnTo>
                    <a:pt x="710" y="58"/>
                  </a:lnTo>
                  <a:lnTo>
                    <a:pt x="712" y="59"/>
                  </a:lnTo>
                  <a:lnTo>
                    <a:pt x="712" y="60"/>
                  </a:lnTo>
                  <a:lnTo>
                    <a:pt x="713" y="62"/>
                  </a:lnTo>
                  <a:lnTo>
                    <a:pt x="714" y="65"/>
                  </a:lnTo>
                  <a:lnTo>
                    <a:pt x="715" y="68"/>
                  </a:lnTo>
                  <a:lnTo>
                    <a:pt x="716" y="70"/>
                  </a:lnTo>
                  <a:lnTo>
                    <a:pt x="717" y="73"/>
                  </a:lnTo>
                  <a:lnTo>
                    <a:pt x="718" y="76"/>
                  </a:lnTo>
                  <a:lnTo>
                    <a:pt x="720" y="78"/>
                  </a:lnTo>
                  <a:lnTo>
                    <a:pt x="722" y="78"/>
                  </a:lnTo>
                  <a:lnTo>
                    <a:pt x="724" y="78"/>
                  </a:lnTo>
                  <a:lnTo>
                    <a:pt x="727" y="78"/>
                  </a:lnTo>
                  <a:lnTo>
                    <a:pt x="728" y="79"/>
                  </a:lnTo>
                  <a:lnTo>
                    <a:pt x="730" y="79"/>
                  </a:lnTo>
                  <a:lnTo>
                    <a:pt x="733" y="79"/>
                  </a:lnTo>
                  <a:lnTo>
                    <a:pt x="735" y="80"/>
                  </a:lnTo>
                  <a:lnTo>
                    <a:pt x="737" y="80"/>
                  </a:lnTo>
                  <a:lnTo>
                    <a:pt x="750" y="79"/>
                  </a:lnTo>
                  <a:lnTo>
                    <a:pt x="762" y="78"/>
                  </a:lnTo>
                  <a:lnTo>
                    <a:pt x="774" y="77"/>
                  </a:lnTo>
                  <a:lnTo>
                    <a:pt x="785" y="76"/>
                  </a:lnTo>
                  <a:lnTo>
                    <a:pt x="797" y="74"/>
                  </a:lnTo>
                  <a:lnTo>
                    <a:pt x="810" y="76"/>
                  </a:lnTo>
                  <a:lnTo>
                    <a:pt x="816" y="77"/>
                  </a:lnTo>
                  <a:lnTo>
                    <a:pt x="823" y="77"/>
                  </a:lnTo>
                  <a:lnTo>
                    <a:pt x="830" y="79"/>
                  </a:lnTo>
                  <a:lnTo>
                    <a:pt x="837" y="80"/>
                  </a:lnTo>
                  <a:lnTo>
                    <a:pt x="837" y="93"/>
                  </a:lnTo>
                  <a:lnTo>
                    <a:pt x="838" y="96"/>
                  </a:lnTo>
                  <a:lnTo>
                    <a:pt x="840" y="97"/>
                  </a:lnTo>
                  <a:lnTo>
                    <a:pt x="842" y="99"/>
                  </a:lnTo>
                  <a:lnTo>
                    <a:pt x="844" y="101"/>
                  </a:lnTo>
                  <a:lnTo>
                    <a:pt x="845" y="104"/>
                  </a:lnTo>
                  <a:lnTo>
                    <a:pt x="846" y="107"/>
                  </a:lnTo>
                  <a:lnTo>
                    <a:pt x="846" y="108"/>
                  </a:lnTo>
                  <a:lnTo>
                    <a:pt x="847" y="110"/>
                  </a:lnTo>
                  <a:lnTo>
                    <a:pt x="850" y="110"/>
                  </a:lnTo>
                  <a:lnTo>
                    <a:pt x="856" y="111"/>
                  </a:lnTo>
                  <a:lnTo>
                    <a:pt x="860" y="112"/>
                  </a:lnTo>
                  <a:lnTo>
                    <a:pt x="865" y="113"/>
                  </a:lnTo>
                  <a:lnTo>
                    <a:pt x="869" y="114"/>
                  </a:lnTo>
                  <a:lnTo>
                    <a:pt x="874" y="117"/>
                  </a:lnTo>
                  <a:lnTo>
                    <a:pt x="878" y="118"/>
                  </a:lnTo>
                  <a:lnTo>
                    <a:pt x="883" y="119"/>
                  </a:lnTo>
                  <a:lnTo>
                    <a:pt x="877" y="113"/>
                  </a:lnTo>
                  <a:lnTo>
                    <a:pt x="870" y="109"/>
                  </a:lnTo>
                  <a:lnTo>
                    <a:pt x="865" y="103"/>
                  </a:lnTo>
                  <a:lnTo>
                    <a:pt x="859" y="98"/>
                  </a:lnTo>
                  <a:lnTo>
                    <a:pt x="854" y="92"/>
                  </a:lnTo>
                  <a:lnTo>
                    <a:pt x="848" y="87"/>
                  </a:lnTo>
                  <a:lnTo>
                    <a:pt x="844" y="80"/>
                  </a:lnTo>
                  <a:lnTo>
                    <a:pt x="839" y="74"/>
                  </a:lnTo>
                  <a:lnTo>
                    <a:pt x="816" y="74"/>
                  </a:lnTo>
                  <a:lnTo>
                    <a:pt x="810" y="73"/>
                  </a:lnTo>
                  <a:lnTo>
                    <a:pt x="805" y="73"/>
                  </a:lnTo>
                  <a:lnTo>
                    <a:pt x="799" y="73"/>
                  </a:lnTo>
                  <a:lnTo>
                    <a:pt x="793" y="73"/>
                  </a:lnTo>
                  <a:lnTo>
                    <a:pt x="787" y="72"/>
                  </a:lnTo>
                  <a:lnTo>
                    <a:pt x="782" y="71"/>
                  </a:lnTo>
                  <a:lnTo>
                    <a:pt x="779" y="70"/>
                  </a:lnTo>
                  <a:lnTo>
                    <a:pt x="777" y="68"/>
                  </a:lnTo>
                  <a:lnTo>
                    <a:pt x="775" y="67"/>
                  </a:lnTo>
                  <a:lnTo>
                    <a:pt x="773" y="65"/>
                  </a:lnTo>
                  <a:lnTo>
                    <a:pt x="772" y="63"/>
                  </a:lnTo>
                  <a:lnTo>
                    <a:pt x="769" y="62"/>
                  </a:lnTo>
                  <a:lnTo>
                    <a:pt x="768" y="60"/>
                  </a:lnTo>
                  <a:lnTo>
                    <a:pt x="767" y="59"/>
                  </a:lnTo>
                  <a:lnTo>
                    <a:pt x="766" y="58"/>
                  </a:lnTo>
                  <a:lnTo>
                    <a:pt x="765" y="57"/>
                  </a:lnTo>
                  <a:lnTo>
                    <a:pt x="763" y="57"/>
                  </a:lnTo>
                  <a:lnTo>
                    <a:pt x="762" y="59"/>
                  </a:lnTo>
                  <a:lnTo>
                    <a:pt x="758" y="59"/>
                  </a:lnTo>
                  <a:lnTo>
                    <a:pt x="755" y="59"/>
                  </a:lnTo>
                  <a:lnTo>
                    <a:pt x="753" y="60"/>
                  </a:lnTo>
                  <a:lnTo>
                    <a:pt x="749" y="59"/>
                  </a:lnTo>
                  <a:lnTo>
                    <a:pt x="746" y="59"/>
                  </a:lnTo>
                  <a:lnTo>
                    <a:pt x="744" y="58"/>
                  </a:lnTo>
                  <a:lnTo>
                    <a:pt x="742" y="56"/>
                  </a:lnTo>
                  <a:lnTo>
                    <a:pt x="740" y="53"/>
                  </a:lnTo>
                  <a:lnTo>
                    <a:pt x="735" y="53"/>
                  </a:lnTo>
                  <a:lnTo>
                    <a:pt x="730" y="52"/>
                  </a:lnTo>
                  <a:lnTo>
                    <a:pt x="725" y="51"/>
                  </a:lnTo>
                  <a:lnTo>
                    <a:pt x="722" y="50"/>
                  </a:lnTo>
                  <a:lnTo>
                    <a:pt x="713" y="45"/>
                  </a:lnTo>
                  <a:lnTo>
                    <a:pt x="705" y="40"/>
                  </a:lnTo>
                  <a:lnTo>
                    <a:pt x="697" y="33"/>
                  </a:lnTo>
                  <a:lnTo>
                    <a:pt x="689" y="28"/>
                  </a:lnTo>
                  <a:lnTo>
                    <a:pt x="682" y="21"/>
                  </a:lnTo>
                  <a:lnTo>
                    <a:pt x="674" y="17"/>
                  </a:lnTo>
                  <a:lnTo>
                    <a:pt x="672" y="18"/>
                  </a:lnTo>
                  <a:lnTo>
                    <a:pt x="668" y="19"/>
                  </a:lnTo>
                  <a:lnTo>
                    <a:pt x="665" y="20"/>
                  </a:lnTo>
                  <a:lnTo>
                    <a:pt x="663" y="21"/>
                  </a:lnTo>
                  <a:lnTo>
                    <a:pt x="659" y="22"/>
                  </a:lnTo>
                  <a:lnTo>
                    <a:pt x="657" y="25"/>
                  </a:lnTo>
                  <a:lnTo>
                    <a:pt x="655" y="27"/>
                  </a:lnTo>
                  <a:lnTo>
                    <a:pt x="653" y="29"/>
                  </a:lnTo>
                  <a:lnTo>
                    <a:pt x="650" y="29"/>
                  </a:lnTo>
                  <a:lnTo>
                    <a:pt x="649" y="30"/>
                  </a:lnTo>
                  <a:lnTo>
                    <a:pt x="647" y="30"/>
                  </a:lnTo>
                  <a:lnTo>
                    <a:pt x="646" y="29"/>
                  </a:lnTo>
                  <a:lnTo>
                    <a:pt x="643" y="28"/>
                  </a:lnTo>
                  <a:lnTo>
                    <a:pt x="640" y="26"/>
                  </a:lnTo>
                  <a:lnTo>
                    <a:pt x="638" y="23"/>
                  </a:lnTo>
                  <a:lnTo>
                    <a:pt x="637" y="20"/>
                  </a:lnTo>
                  <a:lnTo>
                    <a:pt x="634" y="18"/>
                  </a:lnTo>
                  <a:lnTo>
                    <a:pt x="632" y="16"/>
                  </a:lnTo>
                  <a:lnTo>
                    <a:pt x="627" y="16"/>
                  </a:lnTo>
                  <a:lnTo>
                    <a:pt x="622" y="13"/>
                  </a:lnTo>
                  <a:lnTo>
                    <a:pt x="617" y="11"/>
                  </a:lnTo>
                  <a:lnTo>
                    <a:pt x="613" y="8"/>
                  </a:lnTo>
                  <a:lnTo>
                    <a:pt x="608" y="6"/>
                  </a:lnTo>
                  <a:lnTo>
                    <a:pt x="604" y="3"/>
                  </a:lnTo>
                  <a:lnTo>
                    <a:pt x="598" y="1"/>
                  </a:lnTo>
                  <a:lnTo>
                    <a:pt x="594" y="0"/>
                  </a:lnTo>
                  <a:lnTo>
                    <a:pt x="584" y="11"/>
                  </a:lnTo>
                  <a:lnTo>
                    <a:pt x="582" y="16"/>
                  </a:lnTo>
                  <a:lnTo>
                    <a:pt x="580" y="19"/>
                  </a:lnTo>
                  <a:lnTo>
                    <a:pt x="577" y="21"/>
                  </a:lnTo>
                  <a:lnTo>
                    <a:pt x="575" y="22"/>
                  </a:lnTo>
                  <a:lnTo>
                    <a:pt x="569" y="25"/>
                  </a:lnTo>
                  <a:lnTo>
                    <a:pt x="563" y="26"/>
                  </a:lnTo>
                  <a:lnTo>
                    <a:pt x="557" y="27"/>
                  </a:lnTo>
                  <a:lnTo>
                    <a:pt x="550" y="28"/>
                  </a:lnTo>
                  <a:lnTo>
                    <a:pt x="548" y="29"/>
                  </a:lnTo>
                  <a:lnTo>
                    <a:pt x="546" y="31"/>
                  </a:lnTo>
                  <a:lnTo>
                    <a:pt x="544" y="33"/>
                  </a:lnTo>
                  <a:lnTo>
                    <a:pt x="542" y="37"/>
                  </a:lnTo>
                  <a:lnTo>
                    <a:pt x="538" y="41"/>
                  </a:lnTo>
                  <a:lnTo>
                    <a:pt x="534" y="43"/>
                  </a:lnTo>
                  <a:lnTo>
                    <a:pt x="529" y="47"/>
                  </a:lnTo>
                  <a:lnTo>
                    <a:pt x="525" y="48"/>
                  </a:lnTo>
                  <a:lnTo>
                    <a:pt x="519" y="49"/>
                  </a:lnTo>
                  <a:lnTo>
                    <a:pt x="514" y="49"/>
                  </a:lnTo>
                  <a:lnTo>
                    <a:pt x="508" y="48"/>
                  </a:lnTo>
                  <a:lnTo>
                    <a:pt x="503" y="47"/>
                  </a:lnTo>
                  <a:lnTo>
                    <a:pt x="500" y="46"/>
                  </a:lnTo>
                  <a:lnTo>
                    <a:pt x="497" y="45"/>
                  </a:lnTo>
                  <a:lnTo>
                    <a:pt x="495" y="45"/>
                  </a:lnTo>
                  <a:lnTo>
                    <a:pt x="493" y="46"/>
                  </a:lnTo>
                  <a:lnTo>
                    <a:pt x="488" y="48"/>
                  </a:lnTo>
                  <a:lnTo>
                    <a:pt x="485" y="51"/>
                  </a:lnTo>
                  <a:lnTo>
                    <a:pt x="482" y="55"/>
                  </a:lnTo>
                  <a:lnTo>
                    <a:pt x="478" y="59"/>
                  </a:lnTo>
                  <a:lnTo>
                    <a:pt x="474" y="62"/>
                  </a:lnTo>
                  <a:lnTo>
                    <a:pt x="469" y="66"/>
                  </a:lnTo>
                  <a:lnTo>
                    <a:pt x="468" y="68"/>
                  </a:lnTo>
                  <a:lnTo>
                    <a:pt x="466" y="70"/>
                  </a:lnTo>
                  <a:lnTo>
                    <a:pt x="463" y="72"/>
                  </a:lnTo>
                  <a:lnTo>
                    <a:pt x="460" y="73"/>
                  </a:lnTo>
                  <a:lnTo>
                    <a:pt x="456" y="74"/>
                  </a:lnTo>
                  <a:lnTo>
                    <a:pt x="449" y="74"/>
                  </a:lnTo>
                  <a:lnTo>
                    <a:pt x="444" y="74"/>
                  </a:lnTo>
                  <a:lnTo>
                    <a:pt x="438" y="74"/>
                  </a:lnTo>
                  <a:lnTo>
                    <a:pt x="433" y="73"/>
                  </a:lnTo>
                  <a:lnTo>
                    <a:pt x="427" y="74"/>
                  </a:lnTo>
                  <a:lnTo>
                    <a:pt x="406" y="98"/>
                  </a:lnTo>
                  <a:lnTo>
                    <a:pt x="402" y="99"/>
                  </a:lnTo>
                  <a:lnTo>
                    <a:pt x="397" y="99"/>
                  </a:lnTo>
                  <a:lnTo>
                    <a:pt x="392" y="99"/>
                  </a:lnTo>
                  <a:lnTo>
                    <a:pt x="387" y="98"/>
                  </a:lnTo>
                  <a:lnTo>
                    <a:pt x="383" y="97"/>
                  </a:lnTo>
                  <a:lnTo>
                    <a:pt x="378" y="94"/>
                  </a:lnTo>
                  <a:lnTo>
                    <a:pt x="375" y="93"/>
                  </a:lnTo>
                  <a:lnTo>
                    <a:pt x="370" y="91"/>
                  </a:lnTo>
                  <a:lnTo>
                    <a:pt x="367" y="96"/>
                  </a:lnTo>
                  <a:lnTo>
                    <a:pt x="360" y="98"/>
                  </a:lnTo>
                  <a:lnTo>
                    <a:pt x="355" y="101"/>
                  </a:lnTo>
                  <a:lnTo>
                    <a:pt x="349" y="106"/>
                  </a:lnTo>
                  <a:lnTo>
                    <a:pt x="344" y="111"/>
                  </a:lnTo>
                  <a:lnTo>
                    <a:pt x="338" y="116"/>
                  </a:lnTo>
                  <a:lnTo>
                    <a:pt x="334" y="121"/>
                  </a:lnTo>
                  <a:lnTo>
                    <a:pt x="329" y="128"/>
                  </a:lnTo>
                  <a:lnTo>
                    <a:pt x="326" y="133"/>
                  </a:lnTo>
                  <a:lnTo>
                    <a:pt x="325" y="136"/>
                  </a:lnTo>
                  <a:lnTo>
                    <a:pt x="323" y="138"/>
                  </a:lnTo>
                  <a:lnTo>
                    <a:pt x="320" y="140"/>
                  </a:lnTo>
                  <a:lnTo>
                    <a:pt x="319" y="140"/>
                  </a:lnTo>
                  <a:lnTo>
                    <a:pt x="316" y="141"/>
                  </a:lnTo>
                  <a:lnTo>
                    <a:pt x="314" y="140"/>
                  </a:lnTo>
                  <a:lnTo>
                    <a:pt x="312" y="139"/>
                  </a:lnTo>
                  <a:lnTo>
                    <a:pt x="310" y="137"/>
                  </a:lnTo>
                  <a:lnTo>
                    <a:pt x="300" y="137"/>
                  </a:lnTo>
                  <a:lnTo>
                    <a:pt x="292" y="137"/>
                  </a:lnTo>
                  <a:lnTo>
                    <a:pt x="282" y="137"/>
                  </a:lnTo>
                  <a:lnTo>
                    <a:pt x="273" y="136"/>
                  </a:lnTo>
                  <a:lnTo>
                    <a:pt x="263" y="136"/>
                  </a:lnTo>
                  <a:lnTo>
                    <a:pt x="253" y="137"/>
                  </a:lnTo>
                  <a:lnTo>
                    <a:pt x="243" y="138"/>
                  </a:lnTo>
                  <a:lnTo>
                    <a:pt x="234" y="140"/>
                  </a:lnTo>
                  <a:lnTo>
                    <a:pt x="234" y="143"/>
                  </a:lnTo>
                  <a:lnTo>
                    <a:pt x="234" y="148"/>
                  </a:lnTo>
                  <a:lnTo>
                    <a:pt x="235" y="152"/>
                  </a:lnTo>
                  <a:lnTo>
                    <a:pt x="235" y="157"/>
                  </a:lnTo>
                  <a:lnTo>
                    <a:pt x="235" y="162"/>
                  </a:lnTo>
                  <a:lnTo>
                    <a:pt x="236" y="167"/>
                  </a:lnTo>
                  <a:lnTo>
                    <a:pt x="236" y="171"/>
                  </a:lnTo>
                  <a:lnTo>
                    <a:pt x="238" y="176"/>
                  </a:lnTo>
                  <a:lnTo>
                    <a:pt x="238" y="180"/>
                  </a:lnTo>
                  <a:lnTo>
                    <a:pt x="239" y="187"/>
                  </a:lnTo>
                  <a:lnTo>
                    <a:pt x="238" y="192"/>
                  </a:lnTo>
                  <a:lnTo>
                    <a:pt x="238" y="198"/>
                  </a:lnTo>
                  <a:lnTo>
                    <a:pt x="238" y="203"/>
                  </a:lnTo>
                  <a:lnTo>
                    <a:pt x="239" y="210"/>
                  </a:lnTo>
                  <a:lnTo>
                    <a:pt x="240" y="212"/>
                  </a:lnTo>
                  <a:lnTo>
                    <a:pt x="240" y="214"/>
                  </a:lnTo>
                  <a:lnTo>
                    <a:pt x="242" y="217"/>
                  </a:lnTo>
                  <a:lnTo>
                    <a:pt x="244" y="220"/>
                  </a:lnTo>
                  <a:lnTo>
                    <a:pt x="243" y="221"/>
                  </a:lnTo>
                  <a:lnTo>
                    <a:pt x="242" y="222"/>
                  </a:lnTo>
                  <a:lnTo>
                    <a:pt x="242" y="223"/>
                  </a:lnTo>
                  <a:lnTo>
                    <a:pt x="240" y="224"/>
                  </a:lnTo>
                  <a:lnTo>
                    <a:pt x="239" y="225"/>
                  </a:lnTo>
                  <a:lnTo>
                    <a:pt x="238" y="227"/>
                  </a:lnTo>
                  <a:lnTo>
                    <a:pt x="236" y="227"/>
                  </a:lnTo>
                  <a:lnTo>
                    <a:pt x="235" y="227"/>
                  </a:lnTo>
                  <a:lnTo>
                    <a:pt x="232" y="225"/>
                  </a:lnTo>
                  <a:lnTo>
                    <a:pt x="229" y="224"/>
                  </a:lnTo>
                  <a:lnTo>
                    <a:pt x="227" y="223"/>
                  </a:lnTo>
                  <a:lnTo>
                    <a:pt x="224" y="223"/>
                  </a:lnTo>
                  <a:lnTo>
                    <a:pt x="218" y="223"/>
                  </a:lnTo>
                  <a:lnTo>
                    <a:pt x="213" y="223"/>
                  </a:lnTo>
                  <a:lnTo>
                    <a:pt x="207" y="225"/>
                  </a:lnTo>
                  <a:lnTo>
                    <a:pt x="202" y="227"/>
                  </a:lnTo>
                  <a:lnTo>
                    <a:pt x="196" y="228"/>
                  </a:lnTo>
                  <a:lnTo>
                    <a:pt x="190" y="229"/>
                  </a:lnTo>
                  <a:lnTo>
                    <a:pt x="188" y="229"/>
                  </a:lnTo>
                  <a:lnTo>
                    <a:pt x="186" y="230"/>
                  </a:lnTo>
                  <a:lnTo>
                    <a:pt x="184" y="231"/>
                  </a:lnTo>
                  <a:lnTo>
                    <a:pt x="182" y="233"/>
                  </a:lnTo>
                  <a:lnTo>
                    <a:pt x="180" y="234"/>
                  </a:lnTo>
                  <a:lnTo>
                    <a:pt x="179" y="237"/>
                  </a:lnTo>
                  <a:lnTo>
                    <a:pt x="179" y="239"/>
                  </a:lnTo>
                  <a:lnTo>
                    <a:pt x="178" y="241"/>
                  </a:lnTo>
                  <a:lnTo>
                    <a:pt x="178" y="247"/>
                  </a:lnTo>
                  <a:lnTo>
                    <a:pt x="178" y="251"/>
                  </a:lnTo>
                  <a:lnTo>
                    <a:pt x="178" y="257"/>
                  </a:lnTo>
                  <a:lnTo>
                    <a:pt x="177" y="261"/>
                  </a:lnTo>
                  <a:lnTo>
                    <a:pt x="177" y="263"/>
                  </a:lnTo>
                  <a:lnTo>
                    <a:pt x="176" y="265"/>
                  </a:lnTo>
                  <a:lnTo>
                    <a:pt x="175" y="268"/>
                  </a:lnTo>
                  <a:lnTo>
                    <a:pt x="174" y="269"/>
                  </a:lnTo>
                  <a:lnTo>
                    <a:pt x="173" y="271"/>
                  </a:lnTo>
                  <a:lnTo>
                    <a:pt x="172" y="273"/>
                  </a:lnTo>
                  <a:lnTo>
                    <a:pt x="172" y="274"/>
                  </a:lnTo>
                  <a:lnTo>
                    <a:pt x="172" y="278"/>
                  </a:lnTo>
                  <a:lnTo>
                    <a:pt x="170" y="279"/>
                  </a:lnTo>
                  <a:lnTo>
                    <a:pt x="168" y="281"/>
                  </a:lnTo>
                  <a:lnTo>
                    <a:pt x="167" y="281"/>
                  </a:lnTo>
                  <a:lnTo>
                    <a:pt x="165" y="281"/>
                  </a:lnTo>
                  <a:lnTo>
                    <a:pt x="163" y="281"/>
                  </a:lnTo>
                  <a:lnTo>
                    <a:pt x="160" y="281"/>
                  </a:lnTo>
                  <a:lnTo>
                    <a:pt x="158" y="281"/>
                  </a:lnTo>
                  <a:lnTo>
                    <a:pt x="156" y="281"/>
                  </a:lnTo>
                  <a:lnTo>
                    <a:pt x="150" y="282"/>
                  </a:lnTo>
                  <a:lnTo>
                    <a:pt x="146" y="283"/>
                  </a:lnTo>
                  <a:lnTo>
                    <a:pt x="143" y="284"/>
                  </a:lnTo>
                  <a:lnTo>
                    <a:pt x="140" y="288"/>
                  </a:lnTo>
                  <a:lnTo>
                    <a:pt x="138" y="291"/>
                  </a:lnTo>
                  <a:lnTo>
                    <a:pt x="137" y="294"/>
                  </a:lnTo>
                  <a:lnTo>
                    <a:pt x="136" y="298"/>
                  </a:lnTo>
                  <a:lnTo>
                    <a:pt x="136" y="302"/>
                  </a:lnTo>
                  <a:lnTo>
                    <a:pt x="136" y="311"/>
                  </a:lnTo>
                  <a:lnTo>
                    <a:pt x="136" y="320"/>
                  </a:lnTo>
                  <a:lnTo>
                    <a:pt x="136" y="324"/>
                  </a:lnTo>
                  <a:lnTo>
                    <a:pt x="136" y="329"/>
                  </a:lnTo>
                  <a:lnTo>
                    <a:pt x="135" y="332"/>
                  </a:lnTo>
                  <a:lnTo>
                    <a:pt x="134" y="337"/>
                  </a:lnTo>
                  <a:lnTo>
                    <a:pt x="134" y="338"/>
                  </a:lnTo>
                  <a:lnTo>
                    <a:pt x="134" y="340"/>
                  </a:lnTo>
                  <a:lnTo>
                    <a:pt x="135" y="341"/>
                  </a:lnTo>
                  <a:lnTo>
                    <a:pt x="136" y="342"/>
                  </a:lnTo>
                  <a:lnTo>
                    <a:pt x="137" y="343"/>
                  </a:lnTo>
                  <a:lnTo>
                    <a:pt x="137" y="345"/>
                  </a:lnTo>
                  <a:lnTo>
                    <a:pt x="137" y="347"/>
                  </a:lnTo>
                  <a:lnTo>
                    <a:pt x="137" y="349"/>
                  </a:lnTo>
                  <a:lnTo>
                    <a:pt x="137" y="350"/>
                  </a:lnTo>
                  <a:lnTo>
                    <a:pt x="137" y="351"/>
                  </a:lnTo>
                  <a:lnTo>
                    <a:pt x="136" y="352"/>
                  </a:lnTo>
                  <a:lnTo>
                    <a:pt x="136" y="353"/>
                  </a:lnTo>
                  <a:lnTo>
                    <a:pt x="136" y="354"/>
                  </a:lnTo>
                  <a:lnTo>
                    <a:pt x="135" y="354"/>
                  </a:lnTo>
                  <a:lnTo>
                    <a:pt x="134" y="355"/>
                  </a:lnTo>
                  <a:lnTo>
                    <a:pt x="133" y="357"/>
                  </a:lnTo>
                  <a:lnTo>
                    <a:pt x="127" y="357"/>
                  </a:lnTo>
                  <a:lnTo>
                    <a:pt x="123" y="358"/>
                  </a:lnTo>
                  <a:lnTo>
                    <a:pt x="117" y="358"/>
                  </a:lnTo>
                  <a:lnTo>
                    <a:pt x="113" y="359"/>
                  </a:lnTo>
                  <a:lnTo>
                    <a:pt x="104" y="362"/>
                  </a:lnTo>
                  <a:lnTo>
                    <a:pt x="95" y="367"/>
                  </a:lnTo>
                  <a:lnTo>
                    <a:pt x="86" y="372"/>
                  </a:lnTo>
                  <a:lnTo>
                    <a:pt x="77" y="378"/>
                  </a:lnTo>
                  <a:lnTo>
                    <a:pt x="69" y="384"/>
                  </a:lnTo>
                  <a:lnTo>
                    <a:pt x="63" y="391"/>
                  </a:lnTo>
                  <a:lnTo>
                    <a:pt x="65" y="391"/>
                  </a:lnTo>
                  <a:lnTo>
                    <a:pt x="68" y="392"/>
                  </a:lnTo>
                  <a:lnTo>
                    <a:pt x="70" y="392"/>
                  </a:lnTo>
                  <a:lnTo>
                    <a:pt x="73" y="393"/>
                  </a:lnTo>
                  <a:lnTo>
                    <a:pt x="76" y="394"/>
                  </a:lnTo>
                  <a:lnTo>
                    <a:pt x="78" y="394"/>
                  </a:lnTo>
                  <a:lnTo>
                    <a:pt x="82" y="395"/>
                  </a:lnTo>
                  <a:lnTo>
                    <a:pt x="84" y="395"/>
                  </a:lnTo>
                  <a:lnTo>
                    <a:pt x="86" y="396"/>
                  </a:lnTo>
                  <a:lnTo>
                    <a:pt x="88" y="396"/>
                  </a:lnTo>
                  <a:lnTo>
                    <a:pt x="90" y="399"/>
                  </a:lnTo>
                  <a:lnTo>
                    <a:pt x="92" y="400"/>
                  </a:lnTo>
                  <a:lnTo>
                    <a:pt x="93" y="402"/>
                  </a:lnTo>
                  <a:lnTo>
                    <a:pt x="94" y="404"/>
                  </a:lnTo>
                  <a:lnTo>
                    <a:pt x="93" y="406"/>
                  </a:lnTo>
                  <a:lnTo>
                    <a:pt x="93" y="409"/>
                  </a:lnTo>
                  <a:lnTo>
                    <a:pt x="90" y="410"/>
                  </a:lnTo>
                  <a:lnTo>
                    <a:pt x="89" y="412"/>
                  </a:lnTo>
                  <a:lnTo>
                    <a:pt x="87" y="413"/>
                  </a:lnTo>
                  <a:lnTo>
                    <a:pt x="86" y="415"/>
                  </a:lnTo>
                  <a:lnTo>
                    <a:pt x="85" y="416"/>
                  </a:lnTo>
                  <a:lnTo>
                    <a:pt x="83" y="418"/>
                  </a:lnTo>
                  <a:lnTo>
                    <a:pt x="82" y="419"/>
                  </a:lnTo>
                  <a:lnTo>
                    <a:pt x="79" y="420"/>
                  </a:lnTo>
                  <a:lnTo>
                    <a:pt x="68" y="431"/>
                  </a:lnTo>
                  <a:lnTo>
                    <a:pt x="57" y="442"/>
                  </a:lnTo>
                  <a:lnTo>
                    <a:pt x="46" y="454"/>
                  </a:lnTo>
                  <a:lnTo>
                    <a:pt x="35" y="466"/>
                  </a:lnTo>
                  <a:lnTo>
                    <a:pt x="25" y="479"/>
                  </a:lnTo>
                  <a:lnTo>
                    <a:pt x="16" y="491"/>
                  </a:lnTo>
                  <a:lnTo>
                    <a:pt x="12" y="499"/>
                  </a:lnTo>
                  <a:lnTo>
                    <a:pt x="7" y="504"/>
                  </a:lnTo>
                  <a:lnTo>
                    <a:pt x="4" y="512"/>
                  </a:lnTo>
                  <a:lnTo>
                    <a:pt x="0" y="519"/>
                  </a:lnTo>
                  <a:lnTo>
                    <a:pt x="14" y="511"/>
                  </a:lnTo>
                  <a:lnTo>
                    <a:pt x="16" y="510"/>
                  </a:lnTo>
                  <a:lnTo>
                    <a:pt x="19" y="508"/>
                  </a:lnTo>
                  <a:lnTo>
                    <a:pt x="23" y="505"/>
                  </a:lnTo>
                  <a:lnTo>
                    <a:pt x="25" y="504"/>
                  </a:lnTo>
                  <a:lnTo>
                    <a:pt x="28" y="502"/>
                  </a:lnTo>
                  <a:lnTo>
                    <a:pt x="30" y="501"/>
                  </a:lnTo>
                  <a:lnTo>
                    <a:pt x="34" y="501"/>
                  </a:lnTo>
                  <a:lnTo>
                    <a:pt x="36" y="500"/>
                  </a:lnTo>
                  <a:close/>
                  <a:moveTo>
                    <a:pt x="893" y="128"/>
                  </a:moveTo>
                  <a:lnTo>
                    <a:pt x="894" y="131"/>
                  </a:lnTo>
                  <a:lnTo>
                    <a:pt x="895" y="133"/>
                  </a:lnTo>
                  <a:lnTo>
                    <a:pt x="895" y="136"/>
                  </a:lnTo>
                  <a:lnTo>
                    <a:pt x="896" y="139"/>
                  </a:lnTo>
                  <a:lnTo>
                    <a:pt x="897" y="142"/>
                  </a:lnTo>
                  <a:lnTo>
                    <a:pt x="898" y="144"/>
                  </a:lnTo>
                  <a:lnTo>
                    <a:pt x="898" y="146"/>
                  </a:lnTo>
                  <a:lnTo>
                    <a:pt x="898" y="148"/>
                  </a:lnTo>
                  <a:lnTo>
                    <a:pt x="910" y="148"/>
                  </a:lnTo>
                  <a:lnTo>
                    <a:pt x="924" y="150"/>
                  </a:lnTo>
                  <a:lnTo>
                    <a:pt x="937" y="152"/>
                  </a:lnTo>
                  <a:lnTo>
                    <a:pt x="950" y="156"/>
                  </a:lnTo>
                  <a:lnTo>
                    <a:pt x="964" y="159"/>
                  </a:lnTo>
                  <a:lnTo>
                    <a:pt x="976" y="164"/>
                  </a:lnTo>
                  <a:lnTo>
                    <a:pt x="982" y="167"/>
                  </a:lnTo>
                  <a:lnTo>
                    <a:pt x="988" y="170"/>
                  </a:lnTo>
                  <a:lnTo>
                    <a:pt x="993" y="173"/>
                  </a:lnTo>
                  <a:lnTo>
                    <a:pt x="997" y="177"/>
                  </a:lnTo>
                  <a:lnTo>
                    <a:pt x="997" y="182"/>
                  </a:lnTo>
                  <a:lnTo>
                    <a:pt x="997" y="187"/>
                  </a:lnTo>
                  <a:lnTo>
                    <a:pt x="997" y="192"/>
                  </a:lnTo>
                  <a:lnTo>
                    <a:pt x="996" y="198"/>
                  </a:lnTo>
                  <a:lnTo>
                    <a:pt x="996" y="203"/>
                  </a:lnTo>
                  <a:lnTo>
                    <a:pt x="995" y="209"/>
                  </a:lnTo>
                  <a:lnTo>
                    <a:pt x="995" y="213"/>
                  </a:lnTo>
                  <a:lnTo>
                    <a:pt x="995" y="219"/>
                  </a:lnTo>
                  <a:lnTo>
                    <a:pt x="998" y="222"/>
                  </a:lnTo>
                  <a:lnTo>
                    <a:pt x="1004" y="225"/>
                  </a:lnTo>
                  <a:lnTo>
                    <a:pt x="1008" y="228"/>
                  </a:lnTo>
                  <a:lnTo>
                    <a:pt x="1014" y="232"/>
                  </a:lnTo>
                  <a:lnTo>
                    <a:pt x="1019" y="234"/>
                  </a:lnTo>
                  <a:lnTo>
                    <a:pt x="1025" y="238"/>
                  </a:lnTo>
                  <a:lnTo>
                    <a:pt x="1029" y="241"/>
                  </a:lnTo>
                  <a:lnTo>
                    <a:pt x="1034" y="244"/>
                  </a:lnTo>
                  <a:lnTo>
                    <a:pt x="1034" y="252"/>
                  </a:lnTo>
                  <a:lnTo>
                    <a:pt x="1032" y="260"/>
                  </a:lnTo>
                  <a:lnTo>
                    <a:pt x="1032" y="268"/>
                  </a:lnTo>
                  <a:lnTo>
                    <a:pt x="1030" y="275"/>
                  </a:lnTo>
                  <a:lnTo>
                    <a:pt x="1028" y="290"/>
                  </a:lnTo>
                  <a:lnTo>
                    <a:pt x="1026" y="302"/>
                  </a:lnTo>
                  <a:lnTo>
                    <a:pt x="1026" y="309"/>
                  </a:lnTo>
                  <a:lnTo>
                    <a:pt x="1026" y="315"/>
                  </a:lnTo>
                  <a:lnTo>
                    <a:pt x="1027" y="321"/>
                  </a:lnTo>
                  <a:lnTo>
                    <a:pt x="1029" y="328"/>
                  </a:lnTo>
                  <a:lnTo>
                    <a:pt x="1032" y="334"/>
                  </a:lnTo>
                  <a:lnTo>
                    <a:pt x="1036" y="340"/>
                  </a:lnTo>
                  <a:lnTo>
                    <a:pt x="1040" y="347"/>
                  </a:lnTo>
                  <a:lnTo>
                    <a:pt x="1046" y="353"/>
                  </a:lnTo>
                  <a:lnTo>
                    <a:pt x="1046" y="359"/>
                  </a:lnTo>
                  <a:lnTo>
                    <a:pt x="1044" y="363"/>
                  </a:lnTo>
                  <a:lnTo>
                    <a:pt x="1042" y="368"/>
                  </a:lnTo>
                  <a:lnTo>
                    <a:pt x="1039" y="373"/>
                  </a:lnTo>
                  <a:lnTo>
                    <a:pt x="1037" y="378"/>
                  </a:lnTo>
                  <a:lnTo>
                    <a:pt x="1035" y="382"/>
                  </a:lnTo>
                  <a:lnTo>
                    <a:pt x="1034" y="386"/>
                  </a:lnTo>
                  <a:lnTo>
                    <a:pt x="1034" y="392"/>
                  </a:lnTo>
                  <a:lnTo>
                    <a:pt x="1037" y="401"/>
                  </a:lnTo>
                  <a:lnTo>
                    <a:pt x="1040" y="413"/>
                  </a:lnTo>
                  <a:lnTo>
                    <a:pt x="1043" y="426"/>
                  </a:lnTo>
                  <a:lnTo>
                    <a:pt x="1047" y="440"/>
                  </a:lnTo>
                  <a:lnTo>
                    <a:pt x="1050" y="452"/>
                  </a:lnTo>
                  <a:lnTo>
                    <a:pt x="1055" y="464"/>
                  </a:lnTo>
                  <a:lnTo>
                    <a:pt x="1057" y="469"/>
                  </a:lnTo>
                  <a:lnTo>
                    <a:pt x="1059" y="474"/>
                  </a:lnTo>
                  <a:lnTo>
                    <a:pt x="1063" y="479"/>
                  </a:lnTo>
                  <a:lnTo>
                    <a:pt x="1065" y="482"/>
                  </a:lnTo>
                  <a:lnTo>
                    <a:pt x="1067" y="482"/>
                  </a:lnTo>
                  <a:lnTo>
                    <a:pt x="1070" y="483"/>
                  </a:lnTo>
                  <a:lnTo>
                    <a:pt x="1074" y="484"/>
                  </a:lnTo>
                  <a:lnTo>
                    <a:pt x="1077" y="486"/>
                  </a:lnTo>
                  <a:lnTo>
                    <a:pt x="1082" y="489"/>
                  </a:lnTo>
                  <a:lnTo>
                    <a:pt x="1086" y="491"/>
                  </a:lnTo>
                  <a:lnTo>
                    <a:pt x="1090" y="493"/>
                  </a:lnTo>
                  <a:lnTo>
                    <a:pt x="1095" y="496"/>
                  </a:lnTo>
                  <a:lnTo>
                    <a:pt x="1097" y="495"/>
                  </a:lnTo>
                  <a:lnTo>
                    <a:pt x="1098" y="493"/>
                  </a:lnTo>
                  <a:lnTo>
                    <a:pt x="1100" y="491"/>
                  </a:lnTo>
                  <a:lnTo>
                    <a:pt x="1103" y="489"/>
                  </a:lnTo>
                  <a:lnTo>
                    <a:pt x="1104" y="488"/>
                  </a:lnTo>
                  <a:lnTo>
                    <a:pt x="1106" y="485"/>
                  </a:lnTo>
                  <a:lnTo>
                    <a:pt x="1107" y="484"/>
                  </a:lnTo>
                  <a:lnTo>
                    <a:pt x="1109" y="482"/>
                  </a:lnTo>
                  <a:lnTo>
                    <a:pt x="1108" y="480"/>
                  </a:lnTo>
                  <a:lnTo>
                    <a:pt x="1108" y="479"/>
                  </a:lnTo>
                  <a:lnTo>
                    <a:pt x="1107" y="478"/>
                  </a:lnTo>
                  <a:lnTo>
                    <a:pt x="1107" y="475"/>
                  </a:lnTo>
                  <a:lnTo>
                    <a:pt x="1106" y="474"/>
                  </a:lnTo>
                  <a:lnTo>
                    <a:pt x="1105" y="473"/>
                  </a:lnTo>
                  <a:lnTo>
                    <a:pt x="1104" y="472"/>
                  </a:lnTo>
                  <a:lnTo>
                    <a:pt x="1103" y="471"/>
                  </a:lnTo>
                  <a:lnTo>
                    <a:pt x="1103" y="468"/>
                  </a:lnTo>
                  <a:lnTo>
                    <a:pt x="1100" y="465"/>
                  </a:lnTo>
                  <a:lnTo>
                    <a:pt x="1098" y="463"/>
                  </a:lnTo>
                  <a:lnTo>
                    <a:pt x="1097" y="462"/>
                  </a:lnTo>
                  <a:lnTo>
                    <a:pt x="1095" y="460"/>
                  </a:lnTo>
                  <a:lnTo>
                    <a:pt x="1093" y="458"/>
                  </a:lnTo>
                  <a:lnTo>
                    <a:pt x="1092" y="455"/>
                  </a:lnTo>
                  <a:lnTo>
                    <a:pt x="1090" y="452"/>
                  </a:lnTo>
                  <a:lnTo>
                    <a:pt x="1093" y="450"/>
                  </a:lnTo>
                  <a:lnTo>
                    <a:pt x="1095" y="446"/>
                  </a:lnTo>
                  <a:lnTo>
                    <a:pt x="1097" y="445"/>
                  </a:lnTo>
                  <a:lnTo>
                    <a:pt x="1100" y="445"/>
                  </a:lnTo>
                  <a:lnTo>
                    <a:pt x="1104" y="444"/>
                  </a:lnTo>
                  <a:lnTo>
                    <a:pt x="1107" y="444"/>
                  </a:lnTo>
                  <a:lnTo>
                    <a:pt x="1110" y="443"/>
                  </a:lnTo>
                  <a:lnTo>
                    <a:pt x="1114" y="442"/>
                  </a:lnTo>
                  <a:lnTo>
                    <a:pt x="1109" y="440"/>
                  </a:lnTo>
                  <a:lnTo>
                    <a:pt x="1109" y="438"/>
                  </a:lnTo>
                  <a:lnTo>
                    <a:pt x="1108" y="436"/>
                  </a:lnTo>
                  <a:lnTo>
                    <a:pt x="1107" y="434"/>
                  </a:lnTo>
                  <a:lnTo>
                    <a:pt x="1105" y="434"/>
                  </a:lnTo>
                  <a:lnTo>
                    <a:pt x="1104" y="433"/>
                  </a:lnTo>
                  <a:lnTo>
                    <a:pt x="1103" y="432"/>
                  </a:lnTo>
                  <a:lnTo>
                    <a:pt x="1100" y="431"/>
                  </a:lnTo>
                  <a:lnTo>
                    <a:pt x="1100" y="429"/>
                  </a:lnTo>
                  <a:lnTo>
                    <a:pt x="1097" y="424"/>
                  </a:lnTo>
                  <a:lnTo>
                    <a:pt x="1093" y="422"/>
                  </a:lnTo>
                  <a:lnTo>
                    <a:pt x="1090" y="419"/>
                  </a:lnTo>
                  <a:lnTo>
                    <a:pt x="1086" y="415"/>
                  </a:lnTo>
                  <a:lnTo>
                    <a:pt x="1084" y="411"/>
                  </a:lnTo>
                  <a:lnTo>
                    <a:pt x="1082" y="408"/>
                  </a:lnTo>
                  <a:lnTo>
                    <a:pt x="1079" y="403"/>
                  </a:lnTo>
                  <a:lnTo>
                    <a:pt x="1077" y="399"/>
                  </a:lnTo>
                  <a:lnTo>
                    <a:pt x="1076" y="396"/>
                  </a:lnTo>
                  <a:lnTo>
                    <a:pt x="1075" y="394"/>
                  </a:lnTo>
                  <a:lnTo>
                    <a:pt x="1075" y="392"/>
                  </a:lnTo>
                  <a:lnTo>
                    <a:pt x="1076" y="390"/>
                  </a:lnTo>
                  <a:lnTo>
                    <a:pt x="1077" y="388"/>
                  </a:lnTo>
                  <a:lnTo>
                    <a:pt x="1080" y="386"/>
                  </a:lnTo>
                  <a:lnTo>
                    <a:pt x="1084" y="384"/>
                  </a:lnTo>
                  <a:lnTo>
                    <a:pt x="1086" y="382"/>
                  </a:lnTo>
                  <a:lnTo>
                    <a:pt x="1087" y="381"/>
                  </a:lnTo>
                  <a:lnTo>
                    <a:pt x="1088" y="379"/>
                  </a:lnTo>
                  <a:lnTo>
                    <a:pt x="1088" y="377"/>
                  </a:lnTo>
                  <a:lnTo>
                    <a:pt x="1087" y="374"/>
                  </a:lnTo>
                  <a:lnTo>
                    <a:pt x="1088" y="373"/>
                  </a:lnTo>
                  <a:lnTo>
                    <a:pt x="1089" y="372"/>
                  </a:lnTo>
                  <a:lnTo>
                    <a:pt x="1090" y="370"/>
                  </a:lnTo>
                  <a:lnTo>
                    <a:pt x="1090" y="369"/>
                  </a:lnTo>
                  <a:lnTo>
                    <a:pt x="1090" y="367"/>
                  </a:lnTo>
                  <a:lnTo>
                    <a:pt x="1092" y="365"/>
                  </a:lnTo>
                  <a:lnTo>
                    <a:pt x="1092" y="364"/>
                  </a:lnTo>
                  <a:lnTo>
                    <a:pt x="1093" y="363"/>
                  </a:lnTo>
                  <a:lnTo>
                    <a:pt x="1093" y="361"/>
                  </a:lnTo>
                  <a:lnTo>
                    <a:pt x="1093" y="360"/>
                  </a:lnTo>
                  <a:lnTo>
                    <a:pt x="1092" y="359"/>
                  </a:lnTo>
                  <a:lnTo>
                    <a:pt x="1088" y="359"/>
                  </a:lnTo>
                  <a:lnTo>
                    <a:pt x="1086" y="358"/>
                  </a:lnTo>
                  <a:lnTo>
                    <a:pt x="1084" y="358"/>
                  </a:lnTo>
                  <a:lnTo>
                    <a:pt x="1082" y="357"/>
                  </a:lnTo>
                  <a:lnTo>
                    <a:pt x="1080" y="357"/>
                  </a:lnTo>
                  <a:lnTo>
                    <a:pt x="1077" y="354"/>
                  </a:lnTo>
                  <a:lnTo>
                    <a:pt x="1074" y="353"/>
                  </a:lnTo>
                  <a:lnTo>
                    <a:pt x="1070" y="353"/>
                  </a:lnTo>
                  <a:lnTo>
                    <a:pt x="1067" y="352"/>
                  </a:lnTo>
                  <a:lnTo>
                    <a:pt x="1064" y="352"/>
                  </a:lnTo>
                  <a:lnTo>
                    <a:pt x="1062" y="350"/>
                  </a:lnTo>
                  <a:lnTo>
                    <a:pt x="1060" y="349"/>
                  </a:lnTo>
                  <a:lnTo>
                    <a:pt x="1059" y="348"/>
                  </a:lnTo>
                  <a:lnTo>
                    <a:pt x="1059" y="345"/>
                  </a:lnTo>
                  <a:lnTo>
                    <a:pt x="1059" y="343"/>
                  </a:lnTo>
                  <a:lnTo>
                    <a:pt x="1059" y="342"/>
                  </a:lnTo>
                  <a:lnTo>
                    <a:pt x="1060" y="340"/>
                  </a:lnTo>
                  <a:lnTo>
                    <a:pt x="1062" y="339"/>
                  </a:lnTo>
                  <a:lnTo>
                    <a:pt x="1063" y="338"/>
                  </a:lnTo>
                  <a:lnTo>
                    <a:pt x="1064" y="335"/>
                  </a:lnTo>
                  <a:lnTo>
                    <a:pt x="1065" y="335"/>
                  </a:lnTo>
                  <a:lnTo>
                    <a:pt x="1066" y="334"/>
                  </a:lnTo>
                  <a:lnTo>
                    <a:pt x="1068" y="334"/>
                  </a:lnTo>
                  <a:lnTo>
                    <a:pt x="1070" y="332"/>
                  </a:lnTo>
                  <a:lnTo>
                    <a:pt x="1074" y="330"/>
                  </a:lnTo>
                  <a:lnTo>
                    <a:pt x="1076" y="329"/>
                  </a:lnTo>
                  <a:lnTo>
                    <a:pt x="1079" y="328"/>
                  </a:lnTo>
                  <a:lnTo>
                    <a:pt x="1083" y="327"/>
                  </a:lnTo>
                  <a:lnTo>
                    <a:pt x="1085" y="325"/>
                  </a:lnTo>
                  <a:lnTo>
                    <a:pt x="1087" y="323"/>
                  </a:lnTo>
                  <a:lnTo>
                    <a:pt x="1088" y="320"/>
                  </a:lnTo>
                  <a:lnTo>
                    <a:pt x="1085" y="319"/>
                  </a:lnTo>
                  <a:lnTo>
                    <a:pt x="1082" y="317"/>
                  </a:lnTo>
                  <a:lnTo>
                    <a:pt x="1079" y="314"/>
                  </a:lnTo>
                  <a:lnTo>
                    <a:pt x="1075" y="311"/>
                  </a:lnTo>
                  <a:lnTo>
                    <a:pt x="1072" y="309"/>
                  </a:lnTo>
                  <a:lnTo>
                    <a:pt x="1069" y="305"/>
                  </a:lnTo>
                  <a:lnTo>
                    <a:pt x="1065" y="303"/>
                  </a:lnTo>
                  <a:lnTo>
                    <a:pt x="1062" y="301"/>
                  </a:lnTo>
                  <a:lnTo>
                    <a:pt x="1058" y="300"/>
                  </a:lnTo>
                  <a:lnTo>
                    <a:pt x="1054" y="298"/>
                  </a:lnTo>
                  <a:lnTo>
                    <a:pt x="1049" y="297"/>
                  </a:lnTo>
                  <a:lnTo>
                    <a:pt x="1045" y="295"/>
                  </a:lnTo>
                  <a:lnTo>
                    <a:pt x="1042" y="294"/>
                  </a:lnTo>
                  <a:lnTo>
                    <a:pt x="1038" y="292"/>
                  </a:lnTo>
                  <a:lnTo>
                    <a:pt x="1037" y="291"/>
                  </a:lnTo>
                  <a:lnTo>
                    <a:pt x="1036" y="289"/>
                  </a:lnTo>
                  <a:lnTo>
                    <a:pt x="1035" y="287"/>
                  </a:lnTo>
                  <a:lnTo>
                    <a:pt x="1035" y="284"/>
                  </a:lnTo>
                  <a:lnTo>
                    <a:pt x="1039" y="280"/>
                  </a:lnTo>
                  <a:lnTo>
                    <a:pt x="1044" y="274"/>
                  </a:lnTo>
                  <a:lnTo>
                    <a:pt x="1049" y="269"/>
                  </a:lnTo>
                  <a:lnTo>
                    <a:pt x="1054" y="263"/>
                  </a:lnTo>
                  <a:lnTo>
                    <a:pt x="1057" y="258"/>
                  </a:lnTo>
                  <a:lnTo>
                    <a:pt x="1060" y="251"/>
                  </a:lnTo>
                  <a:lnTo>
                    <a:pt x="1060" y="248"/>
                  </a:lnTo>
                  <a:lnTo>
                    <a:pt x="1062" y="244"/>
                  </a:lnTo>
                  <a:lnTo>
                    <a:pt x="1062" y="241"/>
                  </a:lnTo>
                  <a:lnTo>
                    <a:pt x="1062" y="238"/>
                  </a:lnTo>
                  <a:lnTo>
                    <a:pt x="1062" y="233"/>
                  </a:lnTo>
                  <a:lnTo>
                    <a:pt x="1062" y="229"/>
                  </a:lnTo>
                  <a:lnTo>
                    <a:pt x="1062" y="225"/>
                  </a:lnTo>
                  <a:lnTo>
                    <a:pt x="1062" y="221"/>
                  </a:lnTo>
                  <a:lnTo>
                    <a:pt x="1060" y="218"/>
                  </a:lnTo>
                  <a:lnTo>
                    <a:pt x="1059" y="214"/>
                  </a:lnTo>
                  <a:lnTo>
                    <a:pt x="1057" y="213"/>
                  </a:lnTo>
                  <a:lnTo>
                    <a:pt x="1055" y="213"/>
                  </a:lnTo>
                  <a:lnTo>
                    <a:pt x="1054" y="213"/>
                  </a:lnTo>
                  <a:lnTo>
                    <a:pt x="1052" y="213"/>
                  </a:lnTo>
                  <a:lnTo>
                    <a:pt x="1046" y="209"/>
                  </a:lnTo>
                  <a:lnTo>
                    <a:pt x="1039" y="204"/>
                  </a:lnTo>
                  <a:lnTo>
                    <a:pt x="1035" y="201"/>
                  </a:lnTo>
                  <a:lnTo>
                    <a:pt x="1028" y="197"/>
                  </a:lnTo>
                  <a:lnTo>
                    <a:pt x="1024" y="193"/>
                  </a:lnTo>
                  <a:lnTo>
                    <a:pt x="1017" y="189"/>
                  </a:lnTo>
                  <a:lnTo>
                    <a:pt x="1013" y="184"/>
                  </a:lnTo>
                  <a:lnTo>
                    <a:pt x="1007" y="179"/>
                  </a:lnTo>
                  <a:lnTo>
                    <a:pt x="1006" y="177"/>
                  </a:lnTo>
                  <a:lnTo>
                    <a:pt x="1006" y="174"/>
                  </a:lnTo>
                  <a:lnTo>
                    <a:pt x="1006" y="172"/>
                  </a:lnTo>
                  <a:lnTo>
                    <a:pt x="1006" y="170"/>
                  </a:lnTo>
                  <a:lnTo>
                    <a:pt x="1007" y="167"/>
                  </a:lnTo>
                  <a:lnTo>
                    <a:pt x="1010" y="162"/>
                  </a:lnTo>
                  <a:lnTo>
                    <a:pt x="1013" y="159"/>
                  </a:lnTo>
                  <a:lnTo>
                    <a:pt x="1015" y="154"/>
                  </a:lnTo>
                  <a:lnTo>
                    <a:pt x="1016" y="152"/>
                  </a:lnTo>
                  <a:lnTo>
                    <a:pt x="1016" y="149"/>
                  </a:lnTo>
                  <a:lnTo>
                    <a:pt x="1017" y="147"/>
                  </a:lnTo>
                  <a:lnTo>
                    <a:pt x="1016" y="144"/>
                  </a:lnTo>
                  <a:lnTo>
                    <a:pt x="1010" y="140"/>
                  </a:lnTo>
                  <a:lnTo>
                    <a:pt x="1005" y="136"/>
                  </a:lnTo>
                  <a:lnTo>
                    <a:pt x="998" y="132"/>
                  </a:lnTo>
                  <a:lnTo>
                    <a:pt x="992" y="129"/>
                  </a:lnTo>
                  <a:lnTo>
                    <a:pt x="984" y="127"/>
                  </a:lnTo>
                  <a:lnTo>
                    <a:pt x="977" y="124"/>
                  </a:lnTo>
                  <a:lnTo>
                    <a:pt x="970" y="122"/>
                  </a:lnTo>
                  <a:lnTo>
                    <a:pt x="963" y="121"/>
                  </a:lnTo>
                  <a:lnTo>
                    <a:pt x="956" y="120"/>
                  </a:lnTo>
                  <a:lnTo>
                    <a:pt x="948" y="120"/>
                  </a:lnTo>
                  <a:lnTo>
                    <a:pt x="940" y="120"/>
                  </a:lnTo>
                  <a:lnTo>
                    <a:pt x="934" y="120"/>
                  </a:lnTo>
                  <a:lnTo>
                    <a:pt x="926" y="121"/>
                  </a:lnTo>
                  <a:lnTo>
                    <a:pt x="918" y="121"/>
                  </a:lnTo>
                  <a:lnTo>
                    <a:pt x="912" y="123"/>
                  </a:lnTo>
                  <a:lnTo>
                    <a:pt x="905" y="124"/>
                  </a:lnTo>
                  <a:lnTo>
                    <a:pt x="904" y="126"/>
                  </a:lnTo>
                  <a:lnTo>
                    <a:pt x="903" y="127"/>
                  </a:lnTo>
                  <a:lnTo>
                    <a:pt x="902" y="128"/>
                  </a:lnTo>
                  <a:lnTo>
                    <a:pt x="900" y="128"/>
                  </a:lnTo>
                  <a:lnTo>
                    <a:pt x="899" y="129"/>
                  </a:lnTo>
                  <a:lnTo>
                    <a:pt x="897" y="129"/>
                  </a:lnTo>
                  <a:lnTo>
                    <a:pt x="896" y="129"/>
                  </a:lnTo>
                  <a:lnTo>
                    <a:pt x="895" y="129"/>
                  </a:lnTo>
                  <a:lnTo>
                    <a:pt x="894" y="129"/>
                  </a:lnTo>
                  <a:lnTo>
                    <a:pt x="894" y="129"/>
                  </a:lnTo>
                  <a:lnTo>
                    <a:pt x="894" y="129"/>
                  </a:lnTo>
                  <a:lnTo>
                    <a:pt x="894" y="129"/>
                  </a:lnTo>
                  <a:lnTo>
                    <a:pt x="893" y="129"/>
                  </a:lnTo>
                  <a:lnTo>
                    <a:pt x="893" y="128"/>
                  </a:lnTo>
                  <a:lnTo>
                    <a:pt x="893" y="128"/>
                  </a:lnTo>
                  <a:lnTo>
                    <a:pt x="893" y="128"/>
                  </a:lnTo>
                  <a:close/>
                </a:path>
              </a:pathLst>
            </a:custGeom>
            <a:solidFill>
              <a:srgbClr val="FF9E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49" name="Freeform 213">
              <a:extLst>
                <a:ext uri="{FF2B5EF4-FFF2-40B4-BE49-F238E27FC236}">
                  <a16:creationId xmlns:a16="http://schemas.microsoft.com/office/drawing/2014/main" id="{070B747B-EF05-4B5A-9A32-73C9581B271D}"/>
                </a:ext>
              </a:extLst>
            </p:cNvPr>
            <p:cNvSpPr>
              <a:spLocks noEditPoints="1"/>
            </p:cNvSpPr>
            <p:nvPr/>
          </p:nvSpPr>
          <p:spPr bwMode="auto">
            <a:xfrm>
              <a:off x="3968" y="3626"/>
              <a:ext cx="559" cy="229"/>
            </a:xfrm>
            <a:custGeom>
              <a:avLst/>
              <a:gdLst>
                <a:gd name="T0" fmla="*/ 1004 w 1118"/>
                <a:gd name="T1" fmla="*/ 28 h 457"/>
                <a:gd name="T2" fmla="*/ 970 w 1118"/>
                <a:gd name="T3" fmla="*/ 4 h 457"/>
                <a:gd name="T4" fmla="*/ 960 w 1118"/>
                <a:gd name="T5" fmla="*/ 25 h 457"/>
                <a:gd name="T6" fmla="*/ 951 w 1118"/>
                <a:gd name="T7" fmla="*/ 43 h 457"/>
                <a:gd name="T8" fmla="*/ 933 w 1118"/>
                <a:gd name="T9" fmla="*/ 63 h 457"/>
                <a:gd name="T10" fmla="*/ 925 w 1118"/>
                <a:gd name="T11" fmla="*/ 89 h 457"/>
                <a:gd name="T12" fmla="*/ 930 w 1118"/>
                <a:gd name="T13" fmla="*/ 166 h 457"/>
                <a:gd name="T14" fmla="*/ 947 w 1118"/>
                <a:gd name="T15" fmla="*/ 200 h 457"/>
                <a:gd name="T16" fmla="*/ 940 w 1118"/>
                <a:gd name="T17" fmla="*/ 219 h 457"/>
                <a:gd name="T18" fmla="*/ 934 w 1118"/>
                <a:gd name="T19" fmla="*/ 222 h 457"/>
                <a:gd name="T20" fmla="*/ 978 w 1118"/>
                <a:gd name="T21" fmla="*/ 265 h 457"/>
                <a:gd name="T22" fmla="*/ 990 w 1118"/>
                <a:gd name="T23" fmla="*/ 385 h 457"/>
                <a:gd name="T24" fmla="*/ 1001 w 1118"/>
                <a:gd name="T25" fmla="*/ 417 h 457"/>
                <a:gd name="T26" fmla="*/ 1044 w 1118"/>
                <a:gd name="T27" fmla="*/ 435 h 457"/>
                <a:gd name="T28" fmla="*/ 1099 w 1118"/>
                <a:gd name="T29" fmla="*/ 417 h 457"/>
                <a:gd name="T30" fmla="*/ 1070 w 1118"/>
                <a:gd name="T31" fmla="*/ 396 h 457"/>
                <a:gd name="T32" fmla="*/ 1058 w 1118"/>
                <a:gd name="T33" fmla="*/ 382 h 457"/>
                <a:gd name="T34" fmla="*/ 1100 w 1118"/>
                <a:gd name="T35" fmla="*/ 366 h 457"/>
                <a:gd name="T36" fmla="*/ 1087 w 1118"/>
                <a:gd name="T37" fmla="*/ 340 h 457"/>
                <a:gd name="T38" fmla="*/ 1059 w 1118"/>
                <a:gd name="T39" fmla="*/ 311 h 457"/>
                <a:gd name="T40" fmla="*/ 1068 w 1118"/>
                <a:gd name="T41" fmla="*/ 302 h 457"/>
                <a:gd name="T42" fmla="*/ 1091 w 1118"/>
                <a:gd name="T43" fmla="*/ 300 h 457"/>
                <a:gd name="T44" fmla="*/ 1059 w 1118"/>
                <a:gd name="T45" fmla="*/ 284 h 457"/>
                <a:gd name="T46" fmla="*/ 1045 w 1118"/>
                <a:gd name="T47" fmla="*/ 285 h 457"/>
                <a:gd name="T48" fmla="*/ 1064 w 1118"/>
                <a:gd name="T49" fmla="*/ 265 h 457"/>
                <a:gd name="T50" fmla="*/ 1067 w 1118"/>
                <a:gd name="T51" fmla="*/ 247 h 457"/>
                <a:gd name="T52" fmla="*/ 1044 w 1118"/>
                <a:gd name="T53" fmla="*/ 247 h 457"/>
                <a:gd name="T54" fmla="*/ 1001 w 1118"/>
                <a:gd name="T55" fmla="*/ 215 h 457"/>
                <a:gd name="T56" fmla="*/ 935 w 1118"/>
                <a:gd name="T57" fmla="*/ 155 h 457"/>
                <a:gd name="T58" fmla="*/ 944 w 1118"/>
                <a:gd name="T59" fmla="*/ 92 h 457"/>
                <a:gd name="T60" fmla="*/ 963 w 1118"/>
                <a:gd name="T61" fmla="*/ 62 h 457"/>
                <a:gd name="T62" fmla="*/ 1000 w 1118"/>
                <a:gd name="T63" fmla="*/ 35 h 457"/>
                <a:gd name="T64" fmla="*/ 206 w 1118"/>
                <a:gd name="T65" fmla="*/ 187 h 457"/>
                <a:gd name="T66" fmla="*/ 178 w 1118"/>
                <a:gd name="T67" fmla="*/ 154 h 457"/>
                <a:gd name="T68" fmla="*/ 148 w 1118"/>
                <a:gd name="T69" fmla="*/ 120 h 457"/>
                <a:gd name="T70" fmla="*/ 145 w 1118"/>
                <a:gd name="T71" fmla="*/ 95 h 457"/>
                <a:gd name="T72" fmla="*/ 131 w 1118"/>
                <a:gd name="T73" fmla="*/ 64 h 457"/>
                <a:gd name="T74" fmla="*/ 125 w 1118"/>
                <a:gd name="T75" fmla="*/ 95 h 457"/>
                <a:gd name="T76" fmla="*/ 125 w 1118"/>
                <a:gd name="T77" fmla="*/ 170 h 457"/>
                <a:gd name="T78" fmla="*/ 116 w 1118"/>
                <a:gd name="T79" fmla="*/ 205 h 457"/>
                <a:gd name="T80" fmla="*/ 36 w 1118"/>
                <a:gd name="T81" fmla="*/ 270 h 457"/>
                <a:gd name="T82" fmla="*/ 0 w 1118"/>
                <a:gd name="T83" fmla="*/ 364 h 457"/>
                <a:gd name="T84" fmla="*/ 53 w 1118"/>
                <a:gd name="T85" fmla="*/ 341 h 457"/>
                <a:gd name="T86" fmla="*/ 68 w 1118"/>
                <a:gd name="T87" fmla="*/ 354 h 457"/>
                <a:gd name="T88" fmla="*/ 49 w 1118"/>
                <a:gd name="T89" fmla="*/ 447 h 457"/>
                <a:gd name="T90" fmla="*/ 100 w 1118"/>
                <a:gd name="T91" fmla="*/ 386 h 457"/>
                <a:gd name="T92" fmla="*/ 105 w 1118"/>
                <a:gd name="T93" fmla="*/ 366 h 457"/>
                <a:gd name="T94" fmla="*/ 121 w 1118"/>
                <a:gd name="T95" fmla="*/ 375 h 457"/>
                <a:gd name="T96" fmla="*/ 119 w 1118"/>
                <a:gd name="T97" fmla="*/ 430 h 457"/>
                <a:gd name="T98" fmla="*/ 126 w 1118"/>
                <a:gd name="T99" fmla="*/ 444 h 457"/>
                <a:gd name="T100" fmla="*/ 155 w 1118"/>
                <a:gd name="T101" fmla="*/ 413 h 457"/>
                <a:gd name="T102" fmla="*/ 161 w 1118"/>
                <a:gd name="T103" fmla="*/ 334 h 457"/>
                <a:gd name="T104" fmla="*/ 168 w 1118"/>
                <a:gd name="T105" fmla="*/ 297 h 457"/>
                <a:gd name="T106" fmla="*/ 206 w 1118"/>
                <a:gd name="T107" fmla="*/ 242 h 457"/>
                <a:gd name="T108" fmla="*/ 236 w 1118"/>
                <a:gd name="T109" fmla="*/ 212 h 457"/>
                <a:gd name="T110" fmla="*/ 221 w 1118"/>
                <a:gd name="T111" fmla="*/ 20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8" h="457">
                  <a:moveTo>
                    <a:pt x="1010" y="32"/>
                  </a:moveTo>
                  <a:lnTo>
                    <a:pt x="1009" y="31"/>
                  </a:lnTo>
                  <a:lnTo>
                    <a:pt x="1008" y="30"/>
                  </a:lnTo>
                  <a:lnTo>
                    <a:pt x="1007" y="30"/>
                  </a:lnTo>
                  <a:lnTo>
                    <a:pt x="1007" y="29"/>
                  </a:lnTo>
                  <a:lnTo>
                    <a:pt x="1005" y="29"/>
                  </a:lnTo>
                  <a:lnTo>
                    <a:pt x="1005" y="29"/>
                  </a:lnTo>
                  <a:lnTo>
                    <a:pt x="1004" y="28"/>
                  </a:lnTo>
                  <a:lnTo>
                    <a:pt x="1004" y="28"/>
                  </a:lnTo>
                  <a:lnTo>
                    <a:pt x="985" y="12"/>
                  </a:lnTo>
                  <a:lnTo>
                    <a:pt x="985" y="5"/>
                  </a:lnTo>
                  <a:lnTo>
                    <a:pt x="981" y="5"/>
                  </a:lnTo>
                  <a:lnTo>
                    <a:pt x="981" y="0"/>
                  </a:lnTo>
                  <a:lnTo>
                    <a:pt x="978" y="0"/>
                  </a:lnTo>
                  <a:lnTo>
                    <a:pt x="975" y="0"/>
                  </a:lnTo>
                  <a:lnTo>
                    <a:pt x="974" y="1"/>
                  </a:lnTo>
                  <a:lnTo>
                    <a:pt x="973" y="2"/>
                  </a:lnTo>
                  <a:lnTo>
                    <a:pt x="970" y="4"/>
                  </a:lnTo>
                  <a:lnTo>
                    <a:pt x="969" y="5"/>
                  </a:lnTo>
                  <a:lnTo>
                    <a:pt x="968" y="8"/>
                  </a:lnTo>
                  <a:lnTo>
                    <a:pt x="966" y="10"/>
                  </a:lnTo>
                  <a:lnTo>
                    <a:pt x="965" y="11"/>
                  </a:lnTo>
                  <a:lnTo>
                    <a:pt x="963" y="12"/>
                  </a:lnTo>
                  <a:lnTo>
                    <a:pt x="963" y="14"/>
                  </a:lnTo>
                  <a:lnTo>
                    <a:pt x="961" y="18"/>
                  </a:lnTo>
                  <a:lnTo>
                    <a:pt x="961" y="21"/>
                  </a:lnTo>
                  <a:lnTo>
                    <a:pt x="960" y="25"/>
                  </a:lnTo>
                  <a:lnTo>
                    <a:pt x="959" y="29"/>
                  </a:lnTo>
                  <a:lnTo>
                    <a:pt x="959" y="32"/>
                  </a:lnTo>
                  <a:lnTo>
                    <a:pt x="959" y="35"/>
                  </a:lnTo>
                  <a:lnTo>
                    <a:pt x="958" y="38"/>
                  </a:lnTo>
                  <a:lnTo>
                    <a:pt x="957" y="39"/>
                  </a:lnTo>
                  <a:lnTo>
                    <a:pt x="956" y="40"/>
                  </a:lnTo>
                  <a:lnTo>
                    <a:pt x="955" y="41"/>
                  </a:lnTo>
                  <a:lnTo>
                    <a:pt x="953" y="43"/>
                  </a:lnTo>
                  <a:lnTo>
                    <a:pt x="951" y="43"/>
                  </a:lnTo>
                  <a:lnTo>
                    <a:pt x="950" y="42"/>
                  </a:lnTo>
                  <a:lnTo>
                    <a:pt x="949" y="41"/>
                  </a:lnTo>
                  <a:lnTo>
                    <a:pt x="949" y="38"/>
                  </a:lnTo>
                  <a:lnTo>
                    <a:pt x="947" y="39"/>
                  </a:lnTo>
                  <a:lnTo>
                    <a:pt x="945" y="41"/>
                  </a:lnTo>
                  <a:lnTo>
                    <a:pt x="943" y="44"/>
                  </a:lnTo>
                  <a:lnTo>
                    <a:pt x="940" y="48"/>
                  </a:lnTo>
                  <a:lnTo>
                    <a:pt x="936" y="54"/>
                  </a:lnTo>
                  <a:lnTo>
                    <a:pt x="933" y="63"/>
                  </a:lnTo>
                  <a:lnTo>
                    <a:pt x="930" y="72"/>
                  </a:lnTo>
                  <a:lnTo>
                    <a:pt x="928" y="81"/>
                  </a:lnTo>
                  <a:lnTo>
                    <a:pt x="927" y="89"/>
                  </a:lnTo>
                  <a:lnTo>
                    <a:pt x="927" y="95"/>
                  </a:lnTo>
                  <a:lnTo>
                    <a:pt x="926" y="94"/>
                  </a:lnTo>
                  <a:lnTo>
                    <a:pt x="925" y="93"/>
                  </a:lnTo>
                  <a:lnTo>
                    <a:pt x="925" y="92"/>
                  </a:lnTo>
                  <a:lnTo>
                    <a:pt x="924" y="91"/>
                  </a:lnTo>
                  <a:lnTo>
                    <a:pt x="925" y="89"/>
                  </a:lnTo>
                  <a:lnTo>
                    <a:pt x="925" y="86"/>
                  </a:lnTo>
                  <a:lnTo>
                    <a:pt x="926" y="84"/>
                  </a:lnTo>
                  <a:lnTo>
                    <a:pt x="927" y="83"/>
                  </a:lnTo>
                  <a:lnTo>
                    <a:pt x="927" y="98"/>
                  </a:lnTo>
                  <a:lnTo>
                    <a:pt x="927" y="113"/>
                  </a:lnTo>
                  <a:lnTo>
                    <a:pt x="927" y="126"/>
                  </a:lnTo>
                  <a:lnTo>
                    <a:pt x="927" y="140"/>
                  </a:lnTo>
                  <a:lnTo>
                    <a:pt x="928" y="153"/>
                  </a:lnTo>
                  <a:lnTo>
                    <a:pt x="930" y="166"/>
                  </a:lnTo>
                  <a:lnTo>
                    <a:pt x="933" y="174"/>
                  </a:lnTo>
                  <a:lnTo>
                    <a:pt x="935" y="181"/>
                  </a:lnTo>
                  <a:lnTo>
                    <a:pt x="937" y="187"/>
                  </a:lnTo>
                  <a:lnTo>
                    <a:pt x="939" y="195"/>
                  </a:lnTo>
                  <a:lnTo>
                    <a:pt x="941" y="195"/>
                  </a:lnTo>
                  <a:lnTo>
                    <a:pt x="943" y="196"/>
                  </a:lnTo>
                  <a:lnTo>
                    <a:pt x="944" y="197"/>
                  </a:lnTo>
                  <a:lnTo>
                    <a:pt x="946" y="199"/>
                  </a:lnTo>
                  <a:lnTo>
                    <a:pt x="947" y="200"/>
                  </a:lnTo>
                  <a:lnTo>
                    <a:pt x="949" y="202"/>
                  </a:lnTo>
                  <a:lnTo>
                    <a:pt x="951" y="203"/>
                  </a:lnTo>
                  <a:lnTo>
                    <a:pt x="953" y="205"/>
                  </a:lnTo>
                  <a:lnTo>
                    <a:pt x="953" y="214"/>
                  </a:lnTo>
                  <a:lnTo>
                    <a:pt x="951" y="215"/>
                  </a:lnTo>
                  <a:lnTo>
                    <a:pt x="949" y="215"/>
                  </a:lnTo>
                  <a:lnTo>
                    <a:pt x="946" y="216"/>
                  </a:lnTo>
                  <a:lnTo>
                    <a:pt x="943" y="217"/>
                  </a:lnTo>
                  <a:lnTo>
                    <a:pt x="940" y="219"/>
                  </a:lnTo>
                  <a:lnTo>
                    <a:pt x="937" y="220"/>
                  </a:lnTo>
                  <a:lnTo>
                    <a:pt x="935" y="221"/>
                  </a:lnTo>
                  <a:lnTo>
                    <a:pt x="933" y="221"/>
                  </a:lnTo>
                  <a:lnTo>
                    <a:pt x="933" y="221"/>
                  </a:lnTo>
                  <a:lnTo>
                    <a:pt x="933" y="221"/>
                  </a:lnTo>
                  <a:lnTo>
                    <a:pt x="933" y="222"/>
                  </a:lnTo>
                  <a:lnTo>
                    <a:pt x="933" y="222"/>
                  </a:lnTo>
                  <a:lnTo>
                    <a:pt x="934" y="222"/>
                  </a:lnTo>
                  <a:lnTo>
                    <a:pt x="934" y="222"/>
                  </a:lnTo>
                  <a:lnTo>
                    <a:pt x="934" y="223"/>
                  </a:lnTo>
                  <a:lnTo>
                    <a:pt x="934" y="223"/>
                  </a:lnTo>
                  <a:lnTo>
                    <a:pt x="941" y="229"/>
                  </a:lnTo>
                  <a:lnTo>
                    <a:pt x="948" y="233"/>
                  </a:lnTo>
                  <a:lnTo>
                    <a:pt x="955" y="239"/>
                  </a:lnTo>
                  <a:lnTo>
                    <a:pt x="961" y="244"/>
                  </a:lnTo>
                  <a:lnTo>
                    <a:pt x="967" y="252"/>
                  </a:lnTo>
                  <a:lnTo>
                    <a:pt x="974" y="257"/>
                  </a:lnTo>
                  <a:lnTo>
                    <a:pt x="978" y="265"/>
                  </a:lnTo>
                  <a:lnTo>
                    <a:pt x="983" y="274"/>
                  </a:lnTo>
                  <a:lnTo>
                    <a:pt x="986" y="286"/>
                  </a:lnTo>
                  <a:lnTo>
                    <a:pt x="989" y="301"/>
                  </a:lnTo>
                  <a:lnTo>
                    <a:pt x="991" y="314"/>
                  </a:lnTo>
                  <a:lnTo>
                    <a:pt x="994" y="328"/>
                  </a:lnTo>
                  <a:lnTo>
                    <a:pt x="995" y="343"/>
                  </a:lnTo>
                  <a:lnTo>
                    <a:pt x="994" y="357"/>
                  </a:lnTo>
                  <a:lnTo>
                    <a:pt x="993" y="371"/>
                  </a:lnTo>
                  <a:lnTo>
                    <a:pt x="990" y="385"/>
                  </a:lnTo>
                  <a:lnTo>
                    <a:pt x="991" y="387"/>
                  </a:lnTo>
                  <a:lnTo>
                    <a:pt x="994" y="390"/>
                  </a:lnTo>
                  <a:lnTo>
                    <a:pt x="995" y="392"/>
                  </a:lnTo>
                  <a:lnTo>
                    <a:pt x="996" y="394"/>
                  </a:lnTo>
                  <a:lnTo>
                    <a:pt x="997" y="400"/>
                  </a:lnTo>
                  <a:lnTo>
                    <a:pt x="997" y="405"/>
                  </a:lnTo>
                  <a:lnTo>
                    <a:pt x="998" y="410"/>
                  </a:lnTo>
                  <a:lnTo>
                    <a:pt x="1000" y="415"/>
                  </a:lnTo>
                  <a:lnTo>
                    <a:pt x="1001" y="417"/>
                  </a:lnTo>
                  <a:lnTo>
                    <a:pt x="1003" y="418"/>
                  </a:lnTo>
                  <a:lnTo>
                    <a:pt x="1005" y="421"/>
                  </a:lnTo>
                  <a:lnTo>
                    <a:pt x="1007" y="423"/>
                  </a:lnTo>
                  <a:lnTo>
                    <a:pt x="1011" y="425"/>
                  </a:lnTo>
                  <a:lnTo>
                    <a:pt x="1015" y="427"/>
                  </a:lnTo>
                  <a:lnTo>
                    <a:pt x="1020" y="430"/>
                  </a:lnTo>
                  <a:lnTo>
                    <a:pt x="1025" y="431"/>
                  </a:lnTo>
                  <a:lnTo>
                    <a:pt x="1034" y="434"/>
                  </a:lnTo>
                  <a:lnTo>
                    <a:pt x="1044" y="435"/>
                  </a:lnTo>
                  <a:lnTo>
                    <a:pt x="1054" y="435"/>
                  </a:lnTo>
                  <a:lnTo>
                    <a:pt x="1064" y="434"/>
                  </a:lnTo>
                  <a:lnTo>
                    <a:pt x="1073" y="432"/>
                  </a:lnTo>
                  <a:lnTo>
                    <a:pt x="1083" y="430"/>
                  </a:lnTo>
                  <a:lnTo>
                    <a:pt x="1086" y="427"/>
                  </a:lnTo>
                  <a:lnTo>
                    <a:pt x="1090" y="425"/>
                  </a:lnTo>
                  <a:lnTo>
                    <a:pt x="1094" y="423"/>
                  </a:lnTo>
                  <a:lnTo>
                    <a:pt x="1097" y="421"/>
                  </a:lnTo>
                  <a:lnTo>
                    <a:pt x="1099" y="417"/>
                  </a:lnTo>
                  <a:lnTo>
                    <a:pt x="1103" y="415"/>
                  </a:lnTo>
                  <a:lnTo>
                    <a:pt x="1105" y="412"/>
                  </a:lnTo>
                  <a:lnTo>
                    <a:pt x="1107" y="407"/>
                  </a:lnTo>
                  <a:lnTo>
                    <a:pt x="1097" y="404"/>
                  </a:lnTo>
                  <a:lnTo>
                    <a:pt x="1091" y="403"/>
                  </a:lnTo>
                  <a:lnTo>
                    <a:pt x="1086" y="402"/>
                  </a:lnTo>
                  <a:lnTo>
                    <a:pt x="1080" y="400"/>
                  </a:lnTo>
                  <a:lnTo>
                    <a:pt x="1076" y="397"/>
                  </a:lnTo>
                  <a:lnTo>
                    <a:pt x="1070" y="396"/>
                  </a:lnTo>
                  <a:lnTo>
                    <a:pt x="1066" y="394"/>
                  </a:lnTo>
                  <a:lnTo>
                    <a:pt x="1060" y="392"/>
                  </a:lnTo>
                  <a:lnTo>
                    <a:pt x="1057" y="388"/>
                  </a:lnTo>
                  <a:lnTo>
                    <a:pt x="1056" y="387"/>
                  </a:lnTo>
                  <a:lnTo>
                    <a:pt x="1056" y="386"/>
                  </a:lnTo>
                  <a:lnTo>
                    <a:pt x="1056" y="385"/>
                  </a:lnTo>
                  <a:lnTo>
                    <a:pt x="1056" y="384"/>
                  </a:lnTo>
                  <a:lnTo>
                    <a:pt x="1057" y="383"/>
                  </a:lnTo>
                  <a:lnTo>
                    <a:pt x="1058" y="382"/>
                  </a:lnTo>
                  <a:lnTo>
                    <a:pt x="1058" y="382"/>
                  </a:lnTo>
                  <a:lnTo>
                    <a:pt x="1058" y="381"/>
                  </a:lnTo>
                  <a:lnTo>
                    <a:pt x="1064" y="381"/>
                  </a:lnTo>
                  <a:lnTo>
                    <a:pt x="1067" y="380"/>
                  </a:lnTo>
                  <a:lnTo>
                    <a:pt x="1071" y="380"/>
                  </a:lnTo>
                  <a:lnTo>
                    <a:pt x="1076" y="378"/>
                  </a:lnTo>
                  <a:lnTo>
                    <a:pt x="1084" y="375"/>
                  </a:lnTo>
                  <a:lnTo>
                    <a:pt x="1093" y="371"/>
                  </a:lnTo>
                  <a:lnTo>
                    <a:pt x="1100" y="366"/>
                  </a:lnTo>
                  <a:lnTo>
                    <a:pt x="1107" y="361"/>
                  </a:lnTo>
                  <a:lnTo>
                    <a:pt x="1113" y="354"/>
                  </a:lnTo>
                  <a:lnTo>
                    <a:pt x="1118" y="346"/>
                  </a:lnTo>
                  <a:lnTo>
                    <a:pt x="1113" y="345"/>
                  </a:lnTo>
                  <a:lnTo>
                    <a:pt x="1107" y="344"/>
                  </a:lnTo>
                  <a:lnTo>
                    <a:pt x="1103" y="344"/>
                  </a:lnTo>
                  <a:lnTo>
                    <a:pt x="1098" y="343"/>
                  </a:lnTo>
                  <a:lnTo>
                    <a:pt x="1093" y="342"/>
                  </a:lnTo>
                  <a:lnTo>
                    <a:pt x="1087" y="340"/>
                  </a:lnTo>
                  <a:lnTo>
                    <a:pt x="1081" y="338"/>
                  </a:lnTo>
                  <a:lnTo>
                    <a:pt x="1077" y="337"/>
                  </a:lnTo>
                  <a:lnTo>
                    <a:pt x="1071" y="335"/>
                  </a:lnTo>
                  <a:lnTo>
                    <a:pt x="1068" y="333"/>
                  </a:lnTo>
                  <a:lnTo>
                    <a:pt x="1065" y="328"/>
                  </a:lnTo>
                  <a:lnTo>
                    <a:pt x="1063" y="325"/>
                  </a:lnTo>
                  <a:lnTo>
                    <a:pt x="1060" y="321"/>
                  </a:lnTo>
                  <a:lnTo>
                    <a:pt x="1059" y="316"/>
                  </a:lnTo>
                  <a:lnTo>
                    <a:pt x="1059" y="311"/>
                  </a:lnTo>
                  <a:lnTo>
                    <a:pt x="1058" y="306"/>
                  </a:lnTo>
                  <a:lnTo>
                    <a:pt x="1059" y="305"/>
                  </a:lnTo>
                  <a:lnTo>
                    <a:pt x="1060" y="304"/>
                  </a:lnTo>
                  <a:lnTo>
                    <a:pt x="1061" y="304"/>
                  </a:lnTo>
                  <a:lnTo>
                    <a:pt x="1063" y="303"/>
                  </a:lnTo>
                  <a:lnTo>
                    <a:pt x="1064" y="302"/>
                  </a:lnTo>
                  <a:lnTo>
                    <a:pt x="1065" y="302"/>
                  </a:lnTo>
                  <a:lnTo>
                    <a:pt x="1066" y="302"/>
                  </a:lnTo>
                  <a:lnTo>
                    <a:pt x="1068" y="302"/>
                  </a:lnTo>
                  <a:lnTo>
                    <a:pt x="1070" y="304"/>
                  </a:lnTo>
                  <a:lnTo>
                    <a:pt x="1075" y="305"/>
                  </a:lnTo>
                  <a:lnTo>
                    <a:pt x="1078" y="305"/>
                  </a:lnTo>
                  <a:lnTo>
                    <a:pt x="1081" y="305"/>
                  </a:lnTo>
                  <a:lnTo>
                    <a:pt x="1085" y="304"/>
                  </a:lnTo>
                  <a:lnTo>
                    <a:pt x="1089" y="304"/>
                  </a:lnTo>
                  <a:lnTo>
                    <a:pt x="1093" y="303"/>
                  </a:lnTo>
                  <a:lnTo>
                    <a:pt x="1095" y="302"/>
                  </a:lnTo>
                  <a:lnTo>
                    <a:pt x="1091" y="300"/>
                  </a:lnTo>
                  <a:lnTo>
                    <a:pt x="1088" y="296"/>
                  </a:lnTo>
                  <a:lnTo>
                    <a:pt x="1084" y="293"/>
                  </a:lnTo>
                  <a:lnTo>
                    <a:pt x="1080" y="291"/>
                  </a:lnTo>
                  <a:lnTo>
                    <a:pt x="1076" y="289"/>
                  </a:lnTo>
                  <a:lnTo>
                    <a:pt x="1071" y="286"/>
                  </a:lnTo>
                  <a:lnTo>
                    <a:pt x="1067" y="283"/>
                  </a:lnTo>
                  <a:lnTo>
                    <a:pt x="1063" y="282"/>
                  </a:lnTo>
                  <a:lnTo>
                    <a:pt x="1060" y="283"/>
                  </a:lnTo>
                  <a:lnTo>
                    <a:pt x="1059" y="284"/>
                  </a:lnTo>
                  <a:lnTo>
                    <a:pt x="1057" y="285"/>
                  </a:lnTo>
                  <a:lnTo>
                    <a:pt x="1055" y="285"/>
                  </a:lnTo>
                  <a:lnTo>
                    <a:pt x="1054" y="286"/>
                  </a:lnTo>
                  <a:lnTo>
                    <a:pt x="1051" y="286"/>
                  </a:lnTo>
                  <a:lnTo>
                    <a:pt x="1049" y="287"/>
                  </a:lnTo>
                  <a:lnTo>
                    <a:pt x="1048" y="287"/>
                  </a:lnTo>
                  <a:lnTo>
                    <a:pt x="1047" y="286"/>
                  </a:lnTo>
                  <a:lnTo>
                    <a:pt x="1046" y="286"/>
                  </a:lnTo>
                  <a:lnTo>
                    <a:pt x="1045" y="285"/>
                  </a:lnTo>
                  <a:lnTo>
                    <a:pt x="1044" y="284"/>
                  </a:lnTo>
                  <a:lnTo>
                    <a:pt x="1044" y="283"/>
                  </a:lnTo>
                  <a:lnTo>
                    <a:pt x="1043" y="282"/>
                  </a:lnTo>
                  <a:lnTo>
                    <a:pt x="1043" y="281"/>
                  </a:lnTo>
                  <a:lnTo>
                    <a:pt x="1043" y="280"/>
                  </a:lnTo>
                  <a:lnTo>
                    <a:pt x="1047" y="275"/>
                  </a:lnTo>
                  <a:lnTo>
                    <a:pt x="1053" y="272"/>
                  </a:lnTo>
                  <a:lnTo>
                    <a:pt x="1057" y="269"/>
                  </a:lnTo>
                  <a:lnTo>
                    <a:pt x="1064" y="265"/>
                  </a:lnTo>
                  <a:lnTo>
                    <a:pt x="1068" y="261"/>
                  </a:lnTo>
                  <a:lnTo>
                    <a:pt x="1073" y="256"/>
                  </a:lnTo>
                  <a:lnTo>
                    <a:pt x="1075" y="254"/>
                  </a:lnTo>
                  <a:lnTo>
                    <a:pt x="1076" y="252"/>
                  </a:lnTo>
                  <a:lnTo>
                    <a:pt x="1077" y="249"/>
                  </a:lnTo>
                  <a:lnTo>
                    <a:pt x="1078" y="245"/>
                  </a:lnTo>
                  <a:lnTo>
                    <a:pt x="1075" y="245"/>
                  </a:lnTo>
                  <a:lnTo>
                    <a:pt x="1071" y="246"/>
                  </a:lnTo>
                  <a:lnTo>
                    <a:pt x="1067" y="247"/>
                  </a:lnTo>
                  <a:lnTo>
                    <a:pt x="1064" y="249"/>
                  </a:lnTo>
                  <a:lnTo>
                    <a:pt x="1060" y="249"/>
                  </a:lnTo>
                  <a:lnTo>
                    <a:pt x="1056" y="251"/>
                  </a:lnTo>
                  <a:lnTo>
                    <a:pt x="1053" y="251"/>
                  </a:lnTo>
                  <a:lnTo>
                    <a:pt x="1048" y="250"/>
                  </a:lnTo>
                  <a:lnTo>
                    <a:pt x="1047" y="249"/>
                  </a:lnTo>
                  <a:lnTo>
                    <a:pt x="1046" y="249"/>
                  </a:lnTo>
                  <a:lnTo>
                    <a:pt x="1045" y="249"/>
                  </a:lnTo>
                  <a:lnTo>
                    <a:pt x="1044" y="247"/>
                  </a:lnTo>
                  <a:lnTo>
                    <a:pt x="1043" y="247"/>
                  </a:lnTo>
                  <a:lnTo>
                    <a:pt x="1041" y="246"/>
                  </a:lnTo>
                  <a:lnTo>
                    <a:pt x="1041" y="245"/>
                  </a:lnTo>
                  <a:lnTo>
                    <a:pt x="1041" y="244"/>
                  </a:lnTo>
                  <a:lnTo>
                    <a:pt x="1035" y="239"/>
                  </a:lnTo>
                  <a:lnTo>
                    <a:pt x="1028" y="233"/>
                  </a:lnTo>
                  <a:lnTo>
                    <a:pt x="1021" y="229"/>
                  </a:lnTo>
                  <a:lnTo>
                    <a:pt x="1015" y="223"/>
                  </a:lnTo>
                  <a:lnTo>
                    <a:pt x="1001" y="215"/>
                  </a:lnTo>
                  <a:lnTo>
                    <a:pt x="988" y="206"/>
                  </a:lnTo>
                  <a:lnTo>
                    <a:pt x="975" y="197"/>
                  </a:lnTo>
                  <a:lnTo>
                    <a:pt x="961" y="187"/>
                  </a:lnTo>
                  <a:lnTo>
                    <a:pt x="956" y="183"/>
                  </a:lnTo>
                  <a:lnTo>
                    <a:pt x="949" y="177"/>
                  </a:lnTo>
                  <a:lnTo>
                    <a:pt x="944" y="171"/>
                  </a:lnTo>
                  <a:lnTo>
                    <a:pt x="938" y="164"/>
                  </a:lnTo>
                  <a:lnTo>
                    <a:pt x="936" y="160"/>
                  </a:lnTo>
                  <a:lnTo>
                    <a:pt x="935" y="155"/>
                  </a:lnTo>
                  <a:lnTo>
                    <a:pt x="934" y="151"/>
                  </a:lnTo>
                  <a:lnTo>
                    <a:pt x="933" y="146"/>
                  </a:lnTo>
                  <a:lnTo>
                    <a:pt x="933" y="138"/>
                  </a:lnTo>
                  <a:lnTo>
                    <a:pt x="934" y="130"/>
                  </a:lnTo>
                  <a:lnTo>
                    <a:pt x="935" y="121"/>
                  </a:lnTo>
                  <a:lnTo>
                    <a:pt x="938" y="112"/>
                  </a:lnTo>
                  <a:lnTo>
                    <a:pt x="940" y="103"/>
                  </a:lnTo>
                  <a:lnTo>
                    <a:pt x="944" y="94"/>
                  </a:lnTo>
                  <a:lnTo>
                    <a:pt x="944" y="92"/>
                  </a:lnTo>
                  <a:lnTo>
                    <a:pt x="945" y="89"/>
                  </a:lnTo>
                  <a:lnTo>
                    <a:pt x="946" y="86"/>
                  </a:lnTo>
                  <a:lnTo>
                    <a:pt x="948" y="84"/>
                  </a:lnTo>
                  <a:lnTo>
                    <a:pt x="950" y="81"/>
                  </a:lnTo>
                  <a:lnTo>
                    <a:pt x="951" y="79"/>
                  </a:lnTo>
                  <a:lnTo>
                    <a:pt x="953" y="75"/>
                  </a:lnTo>
                  <a:lnTo>
                    <a:pt x="954" y="72"/>
                  </a:lnTo>
                  <a:lnTo>
                    <a:pt x="957" y="68"/>
                  </a:lnTo>
                  <a:lnTo>
                    <a:pt x="963" y="62"/>
                  </a:lnTo>
                  <a:lnTo>
                    <a:pt x="967" y="59"/>
                  </a:lnTo>
                  <a:lnTo>
                    <a:pt x="974" y="54"/>
                  </a:lnTo>
                  <a:lnTo>
                    <a:pt x="979" y="51"/>
                  </a:lnTo>
                  <a:lnTo>
                    <a:pt x="985" y="48"/>
                  </a:lnTo>
                  <a:lnTo>
                    <a:pt x="990" y="44"/>
                  </a:lnTo>
                  <a:lnTo>
                    <a:pt x="996" y="40"/>
                  </a:lnTo>
                  <a:lnTo>
                    <a:pt x="997" y="38"/>
                  </a:lnTo>
                  <a:lnTo>
                    <a:pt x="998" y="36"/>
                  </a:lnTo>
                  <a:lnTo>
                    <a:pt x="1000" y="35"/>
                  </a:lnTo>
                  <a:lnTo>
                    <a:pt x="1003" y="34"/>
                  </a:lnTo>
                  <a:lnTo>
                    <a:pt x="1004" y="33"/>
                  </a:lnTo>
                  <a:lnTo>
                    <a:pt x="1007" y="33"/>
                  </a:lnTo>
                  <a:lnTo>
                    <a:pt x="1008" y="32"/>
                  </a:lnTo>
                  <a:lnTo>
                    <a:pt x="1010" y="32"/>
                  </a:lnTo>
                  <a:close/>
                  <a:moveTo>
                    <a:pt x="223" y="182"/>
                  </a:moveTo>
                  <a:lnTo>
                    <a:pt x="217" y="183"/>
                  </a:lnTo>
                  <a:lnTo>
                    <a:pt x="211" y="185"/>
                  </a:lnTo>
                  <a:lnTo>
                    <a:pt x="206" y="187"/>
                  </a:lnTo>
                  <a:lnTo>
                    <a:pt x="200" y="190"/>
                  </a:lnTo>
                  <a:lnTo>
                    <a:pt x="195" y="192"/>
                  </a:lnTo>
                  <a:lnTo>
                    <a:pt x="190" y="194"/>
                  </a:lnTo>
                  <a:lnTo>
                    <a:pt x="186" y="196"/>
                  </a:lnTo>
                  <a:lnTo>
                    <a:pt x="181" y="199"/>
                  </a:lnTo>
                  <a:lnTo>
                    <a:pt x="181" y="187"/>
                  </a:lnTo>
                  <a:lnTo>
                    <a:pt x="180" y="177"/>
                  </a:lnTo>
                  <a:lnTo>
                    <a:pt x="179" y="166"/>
                  </a:lnTo>
                  <a:lnTo>
                    <a:pt x="178" y="154"/>
                  </a:lnTo>
                  <a:lnTo>
                    <a:pt x="177" y="142"/>
                  </a:lnTo>
                  <a:lnTo>
                    <a:pt x="176" y="131"/>
                  </a:lnTo>
                  <a:lnTo>
                    <a:pt x="175" y="120"/>
                  </a:lnTo>
                  <a:lnTo>
                    <a:pt x="175" y="109"/>
                  </a:lnTo>
                  <a:lnTo>
                    <a:pt x="170" y="109"/>
                  </a:lnTo>
                  <a:lnTo>
                    <a:pt x="166" y="110"/>
                  </a:lnTo>
                  <a:lnTo>
                    <a:pt x="159" y="113"/>
                  </a:lnTo>
                  <a:lnTo>
                    <a:pt x="154" y="116"/>
                  </a:lnTo>
                  <a:lnTo>
                    <a:pt x="148" y="120"/>
                  </a:lnTo>
                  <a:lnTo>
                    <a:pt x="144" y="123"/>
                  </a:lnTo>
                  <a:lnTo>
                    <a:pt x="143" y="125"/>
                  </a:lnTo>
                  <a:lnTo>
                    <a:pt x="140" y="128"/>
                  </a:lnTo>
                  <a:lnTo>
                    <a:pt x="139" y="129"/>
                  </a:lnTo>
                  <a:lnTo>
                    <a:pt x="139" y="131"/>
                  </a:lnTo>
                  <a:lnTo>
                    <a:pt x="139" y="122"/>
                  </a:lnTo>
                  <a:lnTo>
                    <a:pt x="140" y="113"/>
                  </a:lnTo>
                  <a:lnTo>
                    <a:pt x="143" y="104"/>
                  </a:lnTo>
                  <a:lnTo>
                    <a:pt x="145" y="95"/>
                  </a:lnTo>
                  <a:lnTo>
                    <a:pt x="146" y="86"/>
                  </a:lnTo>
                  <a:lnTo>
                    <a:pt x="147" y="78"/>
                  </a:lnTo>
                  <a:lnTo>
                    <a:pt x="148" y="69"/>
                  </a:lnTo>
                  <a:lnTo>
                    <a:pt x="149" y="60"/>
                  </a:lnTo>
                  <a:lnTo>
                    <a:pt x="146" y="61"/>
                  </a:lnTo>
                  <a:lnTo>
                    <a:pt x="143" y="61"/>
                  </a:lnTo>
                  <a:lnTo>
                    <a:pt x="138" y="62"/>
                  </a:lnTo>
                  <a:lnTo>
                    <a:pt x="135" y="63"/>
                  </a:lnTo>
                  <a:lnTo>
                    <a:pt x="131" y="64"/>
                  </a:lnTo>
                  <a:lnTo>
                    <a:pt x="128" y="65"/>
                  </a:lnTo>
                  <a:lnTo>
                    <a:pt x="126" y="66"/>
                  </a:lnTo>
                  <a:lnTo>
                    <a:pt x="124" y="66"/>
                  </a:lnTo>
                  <a:lnTo>
                    <a:pt x="120" y="70"/>
                  </a:lnTo>
                  <a:lnTo>
                    <a:pt x="118" y="71"/>
                  </a:lnTo>
                  <a:lnTo>
                    <a:pt x="121" y="78"/>
                  </a:lnTo>
                  <a:lnTo>
                    <a:pt x="123" y="83"/>
                  </a:lnTo>
                  <a:lnTo>
                    <a:pt x="124" y="90"/>
                  </a:lnTo>
                  <a:lnTo>
                    <a:pt x="125" y="95"/>
                  </a:lnTo>
                  <a:lnTo>
                    <a:pt x="126" y="102"/>
                  </a:lnTo>
                  <a:lnTo>
                    <a:pt x="127" y="108"/>
                  </a:lnTo>
                  <a:lnTo>
                    <a:pt x="127" y="114"/>
                  </a:lnTo>
                  <a:lnTo>
                    <a:pt x="127" y="120"/>
                  </a:lnTo>
                  <a:lnTo>
                    <a:pt x="128" y="130"/>
                  </a:lnTo>
                  <a:lnTo>
                    <a:pt x="128" y="140"/>
                  </a:lnTo>
                  <a:lnTo>
                    <a:pt x="128" y="150"/>
                  </a:lnTo>
                  <a:lnTo>
                    <a:pt x="127" y="160"/>
                  </a:lnTo>
                  <a:lnTo>
                    <a:pt x="125" y="170"/>
                  </a:lnTo>
                  <a:lnTo>
                    <a:pt x="123" y="179"/>
                  </a:lnTo>
                  <a:lnTo>
                    <a:pt x="119" y="189"/>
                  </a:lnTo>
                  <a:lnTo>
                    <a:pt x="115" y="197"/>
                  </a:lnTo>
                  <a:lnTo>
                    <a:pt x="117" y="199"/>
                  </a:lnTo>
                  <a:lnTo>
                    <a:pt x="117" y="201"/>
                  </a:lnTo>
                  <a:lnTo>
                    <a:pt x="117" y="202"/>
                  </a:lnTo>
                  <a:lnTo>
                    <a:pt x="117" y="203"/>
                  </a:lnTo>
                  <a:lnTo>
                    <a:pt x="117" y="204"/>
                  </a:lnTo>
                  <a:lnTo>
                    <a:pt x="116" y="205"/>
                  </a:lnTo>
                  <a:lnTo>
                    <a:pt x="116" y="206"/>
                  </a:lnTo>
                  <a:lnTo>
                    <a:pt x="116" y="207"/>
                  </a:lnTo>
                  <a:lnTo>
                    <a:pt x="115" y="209"/>
                  </a:lnTo>
                  <a:lnTo>
                    <a:pt x="103" y="219"/>
                  </a:lnTo>
                  <a:lnTo>
                    <a:pt x="89" y="229"/>
                  </a:lnTo>
                  <a:lnTo>
                    <a:pt x="76" y="239"/>
                  </a:lnTo>
                  <a:lnTo>
                    <a:pt x="61" y="249"/>
                  </a:lnTo>
                  <a:lnTo>
                    <a:pt x="49" y="259"/>
                  </a:lnTo>
                  <a:lnTo>
                    <a:pt x="36" y="270"/>
                  </a:lnTo>
                  <a:lnTo>
                    <a:pt x="25" y="282"/>
                  </a:lnTo>
                  <a:lnTo>
                    <a:pt x="14" y="294"/>
                  </a:lnTo>
                  <a:lnTo>
                    <a:pt x="4" y="332"/>
                  </a:lnTo>
                  <a:lnTo>
                    <a:pt x="5" y="337"/>
                  </a:lnTo>
                  <a:lnTo>
                    <a:pt x="4" y="343"/>
                  </a:lnTo>
                  <a:lnTo>
                    <a:pt x="3" y="348"/>
                  </a:lnTo>
                  <a:lnTo>
                    <a:pt x="1" y="354"/>
                  </a:lnTo>
                  <a:lnTo>
                    <a:pt x="0" y="358"/>
                  </a:lnTo>
                  <a:lnTo>
                    <a:pt x="0" y="364"/>
                  </a:lnTo>
                  <a:lnTo>
                    <a:pt x="0" y="370"/>
                  </a:lnTo>
                  <a:lnTo>
                    <a:pt x="0" y="374"/>
                  </a:lnTo>
                  <a:lnTo>
                    <a:pt x="8" y="368"/>
                  </a:lnTo>
                  <a:lnTo>
                    <a:pt x="15" y="363"/>
                  </a:lnTo>
                  <a:lnTo>
                    <a:pt x="23" y="358"/>
                  </a:lnTo>
                  <a:lnTo>
                    <a:pt x="30" y="355"/>
                  </a:lnTo>
                  <a:lnTo>
                    <a:pt x="37" y="350"/>
                  </a:lnTo>
                  <a:lnTo>
                    <a:pt x="45" y="345"/>
                  </a:lnTo>
                  <a:lnTo>
                    <a:pt x="53" y="341"/>
                  </a:lnTo>
                  <a:lnTo>
                    <a:pt x="59" y="336"/>
                  </a:lnTo>
                  <a:lnTo>
                    <a:pt x="66" y="340"/>
                  </a:lnTo>
                  <a:lnTo>
                    <a:pt x="67" y="342"/>
                  </a:lnTo>
                  <a:lnTo>
                    <a:pt x="68" y="344"/>
                  </a:lnTo>
                  <a:lnTo>
                    <a:pt x="68" y="345"/>
                  </a:lnTo>
                  <a:lnTo>
                    <a:pt x="68" y="347"/>
                  </a:lnTo>
                  <a:lnTo>
                    <a:pt x="68" y="350"/>
                  </a:lnTo>
                  <a:lnTo>
                    <a:pt x="68" y="351"/>
                  </a:lnTo>
                  <a:lnTo>
                    <a:pt x="68" y="354"/>
                  </a:lnTo>
                  <a:lnTo>
                    <a:pt x="69" y="356"/>
                  </a:lnTo>
                  <a:lnTo>
                    <a:pt x="66" y="367"/>
                  </a:lnTo>
                  <a:lnTo>
                    <a:pt x="63" y="378"/>
                  </a:lnTo>
                  <a:lnTo>
                    <a:pt x="59" y="390"/>
                  </a:lnTo>
                  <a:lnTo>
                    <a:pt x="57" y="401"/>
                  </a:lnTo>
                  <a:lnTo>
                    <a:pt x="55" y="412"/>
                  </a:lnTo>
                  <a:lnTo>
                    <a:pt x="53" y="424"/>
                  </a:lnTo>
                  <a:lnTo>
                    <a:pt x="51" y="435"/>
                  </a:lnTo>
                  <a:lnTo>
                    <a:pt x="49" y="447"/>
                  </a:lnTo>
                  <a:lnTo>
                    <a:pt x="53" y="447"/>
                  </a:lnTo>
                  <a:lnTo>
                    <a:pt x="60" y="440"/>
                  </a:lnTo>
                  <a:lnTo>
                    <a:pt x="69" y="433"/>
                  </a:lnTo>
                  <a:lnTo>
                    <a:pt x="77" y="425"/>
                  </a:lnTo>
                  <a:lnTo>
                    <a:pt x="85" y="416"/>
                  </a:lnTo>
                  <a:lnTo>
                    <a:pt x="91" y="406"/>
                  </a:lnTo>
                  <a:lnTo>
                    <a:pt x="97" y="397"/>
                  </a:lnTo>
                  <a:lnTo>
                    <a:pt x="99" y="392"/>
                  </a:lnTo>
                  <a:lnTo>
                    <a:pt x="100" y="386"/>
                  </a:lnTo>
                  <a:lnTo>
                    <a:pt x="103" y="382"/>
                  </a:lnTo>
                  <a:lnTo>
                    <a:pt x="104" y="376"/>
                  </a:lnTo>
                  <a:lnTo>
                    <a:pt x="104" y="374"/>
                  </a:lnTo>
                  <a:lnTo>
                    <a:pt x="104" y="373"/>
                  </a:lnTo>
                  <a:lnTo>
                    <a:pt x="105" y="372"/>
                  </a:lnTo>
                  <a:lnTo>
                    <a:pt x="105" y="370"/>
                  </a:lnTo>
                  <a:lnTo>
                    <a:pt x="105" y="368"/>
                  </a:lnTo>
                  <a:lnTo>
                    <a:pt x="105" y="367"/>
                  </a:lnTo>
                  <a:lnTo>
                    <a:pt x="105" y="366"/>
                  </a:lnTo>
                  <a:lnTo>
                    <a:pt x="105" y="365"/>
                  </a:lnTo>
                  <a:lnTo>
                    <a:pt x="113" y="360"/>
                  </a:lnTo>
                  <a:lnTo>
                    <a:pt x="115" y="363"/>
                  </a:lnTo>
                  <a:lnTo>
                    <a:pt x="116" y="365"/>
                  </a:lnTo>
                  <a:lnTo>
                    <a:pt x="117" y="367"/>
                  </a:lnTo>
                  <a:lnTo>
                    <a:pt x="118" y="368"/>
                  </a:lnTo>
                  <a:lnTo>
                    <a:pt x="120" y="371"/>
                  </a:lnTo>
                  <a:lnTo>
                    <a:pt x="121" y="373"/>
                  </a:lnTo>
                  <a:lnTo>
                    <a:pt x="121" y="375"/>
                  </a:lnTo>
                  <a:lnTo>
                    <a:pt x="123" y="377"/>
                  </a:lnTo>
                  <a:lnTo>
                    <a:pt x="123" y="380"/>
                  </a:lnTo>
                  <a:lnTo>
                    <a:pt x="124" y="384"/>
                  </a:lnTo>
                  <a:lnTo>
                    <a:pt x="124" y="390"/>
                  </a:lnTo>
                  <a:lnTo>
                    <a:pt x="125" y="394"/>
                  </a:lnTo>
                  <a:lnTo>
                    <a:pt x="125" y="400"/>
                  </a:lnTo>
                  <a:lnTo>
                    <a:pt x="124" y="410"/>
                  </a:lnTo>
                  <a:lnTo>
                    <a:pt x="123" y="420"/>
                  </a:lnTo>
                  <a:lnTo>
                    <a:pt x="119" y="430"/>
                  </a:lnTo>
                  <a:lnTo>
                    <a:pt x="116" y="438"/>
                  </a:lnTo>
                  <a:lnTo>
                    <a:pt x="111" y="448"/>
                  </a:lnTo>
                  <a:lnTo>
                    <a:pt x="108" y="457"/>
                  </a:lnTo>
                  <a:lnTo>
                    <a:pt x="110" y="454"/>
                  </a:lnTo>
                  <a:lnTo>
                    <a:pt x="114" y="453"/>
                  </a:lnTo>
                  <a:lnTo>
                    <a:pt x="117" y="451"/>
                  </a:lnTo>
                  <a:lnTo>
                    <a:pt x="120" y="448"/>
                  </a:lnTo>
                  <a:lnTo>
                    <a:pt x="123" y="446"/>
                  </a:lnTo>
                  <a:lnTo>
                    <a:pt x="126" y="444"/>
                  </a:lnTo>
                  <a:lnTo>
                    <a:pt x="128" y="441"/>
                  </a:lnTo>
                  <a:lnTo>
                    <a:pt x="131" y="438"/>
                  </a:lnTo>
                  <a:lnTo>
                    <a:pt x="136" y="436"/>
                  </a:lnTo>
                  <a:lnTo>
                    <a:pt x="140" y="434"/>
                  </a:lnTo>
                  <a:lnTo>
                    <a:pt x="144" y="430"/>
                  </a:lnTo>
                  <a:lnTo>
                    <a:pt x="147" y="426"/>
                  </a:lnTo>
                  <a:lnTo>
                    <a:pt x="149" y="421"/>
                  </a:lnTo>
                  <a:lnTo>
                    <a:pt x="151" y="417"/>
                  </a:lnTo>
                  <a:lnTo>
                    <a:pt x="155" y="413"/>
                  </a:lnTo>
                  <a:lnTo>
                    <a:pt x="157" y="407"/>
                  </a:lnTo>
                  <a:lnTo>
                    <a:pt x="157" y="397"/>
                  </a:lnTo>
                  <a:lnTo>
                    <a:pt x="158" y="388"/>
                  </a:lnTo>
                  <a:lnTo>
                    <a:pt x="158" y="380"/>
                  </a:lnTo>
                  <a:lnTo>
                    <a:pt x="158" y="371"/>
                  </a:lnTo>
                  <a:lnTo>
                    <a:pt x="159" y="362"/>
                  </a:lnTo>
                  <a:lnTo>
                    <a:pt x="159" y="352"/>
                  </a:lnTo>
                  <a:lnTo>
                    <a:pt x="160" y="344"/>
                  </a:lnTo>
                  <a:lnTo>
                    <a:pt x="161" y="334"/>
                  </a:lnTo>
                  <a:lnTo>
                    <a:pt x="160" y="331"/>
                  </a:lnTo>
                  <a:lnTo>
                    <a:pt x="160" y="326"/>
                  </a:lnTo>
                  <a:lnTo>
                    <a:pt x="161" y="323"/>
                  </a:lnTo>
                  <a:lnTo>
                    <a:pt x="163" y="320"/>
                  </a:lnTo>
                  <a:lnTo>
                    <a:pt x="164" y="315"/>
                  </a:lnTo>
                  <a:lnTo>
                    <a:pt x="165" y="312"/>
                  </a:lnTo>
                  <a:lnTo>
                    <a:pt x="166" y="309"/>
                  </a:lnTo>
                  <a:lnTo>
                    <a:pt x="167" y="304"/>
                  </a:lnTo>
                  <a:lnTo>
                    <a:pt x="168" y="297"/>
                  </a:lnTo>
                  <a:lnTo>
                    <a:pt x="169" y="292"/>
                  </a:lnTo>
                  <a:lnTo>
                    <a:pt x="171" y="286"/>
                  </a:lnTo>
                  <a:lnTo>
                    <a:pt x="174" y="280"/>
                  </a:lnTo>
                  <a:lnTo>
                    <a:pt x="177" y="275"/>
                  </a:lnTo>
                  <a:lnTo>
                    <a:pt x="180" y="270"/>
                  </a:lnTo>
                  <a:lnTo>
                    <a:pt x="185" y="264"/>
                  </a:lnTo>
                  <a:lnTo>
                    <a:pt x="189" y="260"/>
                  </a:lnTo>
                  <a:lnTo>
                    <a:pt x="197" y="251"/>
                  </a:lnTo>
                  <a:lnTo>
                    <a:pt x="206" y="242"/>
                  </a:lnTo>
                  <a:lnTo>
                    <a:pt x="216" y="233"/>
                  </a:lnTo>
                  <a:lnTo>
                    <a:pt x="225" y="225"/>
                  </a:lnTo>
                  <a:lnTo>
                    <a:pt x="226" y="222"/>
                  </a:lnTo>
                  <a:lnTo>
                    <a:pt x="227" y="221"/>
                  </a:lnTo>
                  <a:lnTo>
                    <a:pt x="228" y="219"/>
                  </a:lnTo>
                  <a:lnTo>
                    <a:pt x="230" y="217"/>
                  </a:lnTo>
                  <a:lnTo>
                    <a:pt x="231" y="215"/>
                  </a:lnTo>
                  <a:lnTo>
                    <a:pt x="234" y="213"/>
                  </a:lnTo>
                  <a:lnTo>
                    <a:pt x="236" y="212"/>
                  </a:lnTo>
                  <a:lnTo>
                    <a:pt x="236" y="210"/>
                  </a:lnTo>
                  <a:lnTo>
                    <a:pt x="235" y="209"/>
                  </a:lnTo>
                  <a:lnTo>
                    <a:pt x="231" y="209"/>
                  </a:lnTo>
                  <a:lnTo>
                    <a:pt x="229" y="209"/>
                  </a:lnTo>
                  <a:lnTo>
                    <a:pt x="228" y="207"/>
                  </a:lnTo>
                  <a:lnTo>
                    <a:pt x="226" y="207"/>
                  </a:lnTo>
                  <a:lnTo>
                    <a:pt x="224" y="206"/>
                  </a:lnTo>
                  <a:lnTo>
                    <a:pt x="223" y="205"/>
                  </a:lnTo>
                  <a:lnTo>
                    <a:pt x="221" y="202"/>
                  </a:lnTo>
                  <a:lnTo>
                    <a:pt x="221" y="200"/>
                  </a:lnTo>
                  <a:lnTo>
                    <a:pt x="223" y="197"/>
                  </a:lnTo>
                  <a:lnTo>
                    <a:pt x="223" y="195"/>
                  </a:lnTo>
                  <a:lnTo>
                    <a:pt x="223" y="193"/>
                  </a:lnTo>
                  <a:lnTo>
                    <a:pt x="223" y="190"/>
                  </a:lnTo>
                  <a:lnTo>
                    <a:pt x="223" y="186"/>
                  </a:lnTo>
                  <a:lnTo>
                    <a:pt x="223" y="184"/>
                  </a:lnTo>
                  <a:lnTo>
                    <a:pt x="223" y="182"/>
                  </a:lnTo>
                  <a:close/>
                </a:path>
              </a:pathLst>
            </a:custGeom>
            <a:solidFill>
              <a:srgbClr val="C4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0" name="Freeform 214">
              <a:extLst>
                <a:ext uri="{FF2B5EF4-FFF2-40B4-BE49-F238E27FC236}">
                  <a16:creationId xmlns:a16="http://schemas.microsoft.com/office/drawing/2014/main" id="{B41C5F8A-5F07-4F4E-882B-F3858E597606}"/>
                </a:ext>
              </a:extLst>
            </p:cNvPr>
            <p:cNvSpPr>
              <a:spLocks/>
            </p:cNvSpPr>
            <p:nvPr/>
          </p:nvSpPr>
          <p:spPr bwMode="auto">
            <a:xfrm>
              <a:off x="4299" y="3678"/>
              <a:ext cx="28" cy="60"/>
            </a:xfrm>
            <a:custGeom>
              <a:avLst/>
              <a:gdLst>
                <a:gd name="T0" fmla="*/ 2 w 55"/>
                <a:gd name="T1" fmla="*/ 14 h 120"/>
                <a:gd name="T2" fmla="*/ 10 w 55"/>
                <a:gd name="T3" fmla="*/ 16 h 120"/>
                <a:gd name="T4" fmla="*/ 10 w 55"/>
                <a:gd name="T5" fmla="*/ 16 h 120"/>
                <a:gd name="T6" fmla="*/ 12 w 55"/>
                <a:gd name="T7" fmla="*/ 17 h 120"/>
                <a:gd name="T8" fmla="*/ 15 w 55"/>
                <a:gd name="T9" fmla="*/ 18 h 120"/>
                <a:gd name="T10" fmla="*/ 16 w 55"/>
                <a:gd name="T11" fmla="*/ 18 h 120"/>
                <a:gd name="T12" fmla="*/ 17 w 55"/>
                <a:gd name="T13" fmla="*/ 20 h 120"/>
                <a:gd name="T14" fmla="*/ 18 w 55"/>
                <a:gd name="T15" fmla="*/ 22 h 120"/>
                <a:gd name="T16" fmla="*/ 20 w 55"/>
                <a:gd name="T17" fmla="*/ 24 h 120"/>
                <a:gd name="T18" fmla="*/ 22 w 55"/>
                <a:gd name="T19" fmla="*/ 25 h 120"/>
                <a:gd name="T20" fmla="*/ 23 w 55"/>
                <a:gd name="T21" fmla="*/ 26 h 120"/>
                <a:gd name="T22" fmla="*/ 26 w 55"/>
                <a:gd name="T23" fmla="*/ 28 h 120"/>
                <a:gd name="T24" fmla="*/ 30 w 55"/>
                <a:gd name="T25" fmla="*/ 31 h 120"/>
                <a:gd name="T26" fmla="*/ 32 w 55"/>
                <a:gd name="T27" fmla="*/ 32 h 120"/>
                <a:gd name="T28" fmla="*/ 33 w 55"/>
                <a:gd name="T29" fmla="*/ 36 h 120"/>
                <a:gd name="T30" fmla="*/ 36 w 55"/>
                <a:gd name="T31" fmla="*/ 41 h 120"/>
                <a:gd name="T32" fmla="*/ 38 w 55"/>
                <a:gd name="T33" fmla="*/ 47 h 120"/>
                <a:gd name="T34" fmla="*/ 41 w 55"/>
                <a:gd name="T35" fmla="*/ 50 h 120"/>
                <a:gd name="T36" fmla="*/ 42 w 55"/>
                <a:gd name="T37" fmla="*/ 59 h 120"/>
                <a:gd name="T38" fmla="*/ 43 w 55"/>
                <a:gd name="T39" fmla="*/ 71 h 120"/>
                <a:gd name="T40" fmla="*/ 42 w 55"/>
                <a:gd name="T41" fmla="*/ 85 h 120"/>
                <a:gd name="T42" fmla="*/ 42 w 55"/>
                <a:gd name="T43" fmla="*/ 93 h 120"/>
                <a:gd name="T44" fmla="*/ 40 w 55"/>
                <a:gd name="T45" fmla="*/ 96 h 120"/>
                <a:gd name="T46" fmla="*/ 37 w 55"/>
                <a:gd name="T47" fmla="*/ 102 h 120"/>
                <a:gd name="T48" fmla="*/ 35 w 55"/>
                <a:gd name="T49" fmla="*/ 109 h 120"/>
                <a:gd name="T50" fmla="*/ 34 w 55"/>
                <a:gd name="T51" fmla="*/ 117 h 120"/>
                <a:gd name="T52" fmla="*/ 36 w 55"/>
                <a:gd name="T53" fmla="*/ 120 h 120"/>
                <a:gd name="T54" fmla="*/ 42 w 55"/>
                <a:gd name="T55" fmla="*/ 119 h 120"/>
                <a:gd name="T56" fmla="*/ 46 w 55"/>
                <a:gd name="T57" fmla="*/ 118 h 120"/>
                <a:gd name="T58" fmla="*/ 52 w 55"/>
                <a:gd name="T59" fmla="*/ 118 h 120"/>
                <a:gd name="T60" fmla="*/ 55 w 55"/>
                <a:gd name="T61" fmla="*/ 106 h 120"/>
                <a:gd name="T62" fmla="*/ 54 w 55"/>
                <a:gd name="T63" fmla="*/ 81 h 120"/>
                <a:gd name="T64" fmla="*/ 52 w 55"/>
                <a:gd name="T65" fmla="*/ 57 h 120"/>
                <a:gd name="T66" fmla="*/ 47 w 55"/>
                <a:gd name="T67" fmla="*/ 39 h 120"/>
                <a:gd name="T68" fmla="*/ 43 w 55"/>
                <a:gd name="T69" fmla="*/ 28 h 120"/>
                <a:gd name="T70" fmla="*/ 38 w 55"/>
                <a:gd name="T71" fmla="*/ 20 h 120"/>
                <a:gd name="T72" fmla="*/ 34 w 55"/>
                <a:gd name="T73" fmla="*/ 15 h 120"/>
                <a:gd name="T74" fmla="*/ 30 w 55"/>
                <a:gd name="T75" fmla="*/ 9 h 120"/>
                <a:gd name="T76" fmla="*/ 25 w 55"/>
                <a:gd name="T77" fmla="*/ 5 h 120"/>
                <a:gd name="T78" fmla="*/ 18 w 55"/>
                <a:gd name="T79" fmla="*/ 2 h 120"/>
                <a:gd name="T80" fmla="*/ 14 w 55"/>
                <a:gd name="T81" fmla="*/ 0 h 120"/>
                <a:gd name="T82" fmla="*/ 8 w 55"/>
                <a:gd name="T83" fmla="*/ 0 h 120"/>
                <a:gd name="T84" fmla="*/ 3 w 55"/>
                <a:gd name="T85" fmla="*/ 1 h 120"/>
                <a:gd name="T86" fmla="*/ 0 w 55"/>
                <a:gd name="T87" fmla="*/ 2 h 120"/>
                <a:gd name="T88" fmla="*/ 0 w 55"/>
                <a:gd name="T89" fmla="*/ 6 h 120"/>
                <a:gd name="T90" fmla="*/ 0 w 55"/>
                <a:gd name="T91" fmla="*/ 9 h 120"/>
                <a:gd name="T92" fmla="*/ 0 w 55"/>
                <a:gd name="T9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20">
                  <a:moveTo>
                    <a:pt x="0" y="14"/>
                  </a:moveTo>
                  <a:lnTo>
                    <a:pt x="2" y="14"/>
                  </a:lnTo>
                  <a:lnTo>
                    <a:pt x="2" y="15"/>
                  </a:lnTo>
                  <a:lnTo>
                    <a:pt x="10" y="16"/>
                  </a:lnTo>
                  <a:lnTo>
                    <a:pt x="10" y="16"/>
                  </a:lnTo>
                  <a:lnTo>
                    <a:pt x="10" y="16"/>
                  </a:lnTo>
                  <a:lnTo>
                    <a:pt x="11" y="17"/>
                  </a:lnTo>
                  <a:lnTo>
                    <a:pt x="12" y="17"/>
                  </a:lnTo>
                  <a:lnTo>
                    <a:pt x="14" y="18"/>
                  </a:lnTo>
                  <a:lnTo>
                    <a:pt x="15" y="18"/>
                  </a:lnTo>
                  <a:lnTo>
                    <a:pt x="15" y="18"/>
                  </a:lnTo>
                  <a:lnTo>
                    <a:pt x="16" y="18"/>
                  </a:lnTo>
                  <a:lnTo>
                    <a:pt x="16" y="19"/>
                  </a:lnTo>
                  <a:lnTo>
                    <a:pt x="17" y="20"/>
                  </a:lnTo>
                  <a:lnTo>
                    <a:pt x="17" y="21"/>
                  </a:lnTo>
                  <a:lnTo>
                    <a:pt x="18" y="22"/>
                  </a:lnTo>
                  <a:lnTo>
                    <a:pt x="20" y="22"/>
                  </a:lnTo>
                  <a:lnTo>
                    <a:pt x="20" y="24"/>
                  </a:lnTo>
                  <a:lnTo>
                    <a:pt x="21" y="25"/>
                  </a:lnTo>
                  <a:lnTo>
                    <a:pt x="22" y="25"/>
                  </a:lnTo>
                  <a:lnTo>
                    <a:pt x="22" y="25"/>
                  </a:lnTo>
                  <a:lnTo>
                    <a:pt x="23" y="26"/>
                  </a:lnTo>
                  <a:lnTo>
                    <a:pt x="25" y="27"/>
                  </a:lnTo>
                  <a:lnTo>
                    <a:pt x="26" y="28"/>
                  </a:lnTo>
                  <a:lnTo>
                    <a:pt x="27" y="29"/>
                  </a:lnTo>
                  <a:lnTo>
                    <a:pt x="30" y="31"/>
                  </a:lnTo>
                  <a:lnTo>
                    <a:pt x="31" y="31"/>
                  </a:lnTo>
                  <a:lnTo>
                    <a:pt x="32" y="32"/>
                  </a:lnTo>
                  <a:lnTo>
                    <a:pt x="32" y="34"/>
                  </a:lnTo>
                  <a:lnTo>
                    <a:pt x="33" y="36"/>
                  </a:lnTo>
                  <a:lnTo>
                    <a:pt x="34" y="38"/>
                  </a:lnTo>
                  <a:lnTo>
                    <a:pt x="36" y="41"/>
                  </a:lnTo>
                  <a:lnTo>
                    <a:pt x="37" y="45"/>
                  </a:lnTo>
                  <a:lnTo>
                    <a:pt x="38" y="47"/>
                  </a:lnTo>
                  <a:lnTo>
                    <a:pt x="40" y="49"/>
                  </a:lnTo>
                  <a:lnTo>
                    <a:pt x="41" y="50"/>
                  </a:lnTo>
                  <a:lnTo>
                    <a:pt x="42" y="55"/>
                  </a:lnTo>
                  <a:lnTo>
                    <a:pt x="42" y="59"/>
                  </a:lnTo>
                  <a:lnTo>
                    <a:pt x="42" y="66"/>
                  </a:lnTo>
                  <a:lnTo>
                    <a:pt x="43" y="71"/>
                  </a:lnTo>
                  <a:lnTo>
                    <a:pt x="43" y="78"/>
                  </a:lnTo>
                  <a:lnTo>
                    <a:pt x="42" y="85"/>
                  </a:lnTo>
                  <a:lnTo>
                    <a:pt x="42" y="89"/>
                  </a:lnTo>
                  <a:lnTo>
                    <a:pt x="42" y="93"/>
                  </a:lnTo>
                  <a:lnTo>
                    <a:pt x="41" y="93"/>
                  </a:lnTo>
                  <a:lnTo>
                    <a:pt x="40" y="96"/>
                  </a:lnTo>
                  <a:lnTo>
                    <a:pt x="38" y="100"/>
                  </a:lnTo>
                  <a:lnTo>
                    <a:pt x="37" y="102"/>
                  </a:lnTo>
                  <a:lnTo>
                    <a:pt x="36" y="106"/>
                  </a:lnTo>
                  <a:lnTo>
                    <a:pt x="35" y="109"/>
                  </a:lnTo>
                  <a:lnTo>
                    <a:pt x="34" y="113"/>
                  </a:lnTo>
                  <a:lnTo>
                    <a:pt x="34" y="117"/>
                  </a:lnTo>
                  <a:lnTo>
                    <a:pt x="34" y="120"/>
                  </a:lnTo>
                  <a:lnTo>
                    <a:pt x="36" y="120"/>
                  </a:lnTo>
                  <a:lnTo>
                    <a:pt x="40" y="119"/>
                  </a:lnTo>
                  <a:lnTo>
                    <a:pt x="42" y="119"/>
                  </a:lnTo>
                  <a:lnTo>
                    <a:pt x="44" y="119"/>
                  </a:lnTo>
                  <a:lnTo>
                    <a:pt x="46" y="118"/>
                  </a:lnTo>
                  <a:lnTo>
                    <a:pt x="50" y="118"/>
                  </a:lnTo>
                  <a:lnTo>
                    <a:pt x="52" y="118"/>
                  </a:lnTo>
                  <a:lnTo>
                    <a:pt x="55" y="118"/>
                  </a:lnTo>
                  <a:lnTo>
                    <a:pt x="55" y="106"/>
                  </a:lnTo>
                  <a:lnTo>
                    <a:pt x="55" y="93"/>
                  </a:lnTo>
                  <a:lnTo>
                    <a:pt x="54" y="81"/>
                  </a:lnTo>
                  <a:lnTo>
                    <a:pt x="54" y="69"/>
                  </a:lnTo>
                  <a:lnTo>
                    <a:pt x="52" y="57"/>
                  </a:lnTo>
                  <a:lnTo>
                    <a:pt x="50" y="45"/>
                  </a:lnTo>
                  <a:lnTo>
                    <a:pt x="47" y="39"/>
                  </a:lnTo>
                  <a:lnTo>
                    <a:pt x="45" y="34"/>
                  </a:lnTo>
                  <a:lnTo>
                    <a:pt x="43" y="28"/>
                  </a:lnTo>
                  <a:lnTo>
                    <a:pt x="40" y="24"/>
                  </a:lnTo>
                  <a:lnTo>
                    <a:pt x="38" y="20"/>
                  </a:lnTo>
                  <a:lnTo>
                    <a:pt x="36" y="17"/>
                  </a:lnTo>
                  <a:lnTo>
                    <a:pt x="34" y="15"/>
                  </a:lnTo>
                  <a:lnTo>
                    <a:pt x="32" y="11"/>
                  </a:lnTo>
                  <a:lnTo>
                    <a:pt x="30" y="9"/>
                  </a:lnTo>
                  <a:lnTo>
                    <a:pt x="27" y="7"/>
                  </a:lnTo>
                  <a:lnTo>
                    <a:pt x="25" y="5"/>
                  </a:lnTo>
                  <a:lnTo>
                    <a:pt x="21" y="5"/>
                  </a:lnTo>
                  <a:lnTo>
                    <a:pt x="18" y="2"/>
                  </a:lnTo>
                  <a:lnTo>
                    <a:pt x="16" y="1"/>
                  </a:lnTo>
                  <a:lnTo>
                    <a:pt x="14" y="0"/>
                  </a:lnTo>
                  <a:lnTo>
                    <a:pt x="11" y="0"/>
                  </a:lnTo>
                  <a:lnTo>
                    <a:pt x="8" y="0"/>
                  </a:lnTo>
                  <a:lnTo>
                    <a:pt x="5" y="0"/>
                  </a:lnTo>
                  <a:lnTo>
                    <a:pt x="3" y="1"/>
                  </a:lnTo>
                  <a:lnTo>
                    <a:pt x="0" y="1"/>
                  </a:lnTo>
                  <a:lnTo>
                    <a:pt x="0" y="2"/>
                  </a:lnTo>
                  <a:lnTo>
                    <a:pt x="0" y="5"/>
                  </a:lnTo>
                  <a:lnTo>
                    <a:pt x="0" y="6"/>
                  </a:lnTo>
                  <a:lnTo>
                    <a:pt x="0" y="8"/>
                  </a:lnTo>
                  <a:lnTo>
                    <a:pt x="0" y="9"/>
                  </a:lnTo>
                  <a:lnTo>
                    <a:pt x="0" y="10"/>
                  </a:lnTo>
                  <a:lnTo>
                    <a:pt x="0" y="12"/>
                  </a:lnTo>
                  <a:lnTo>
                    <a:pt x="0" y="14"/>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1" name="Freeform 215">
              <a:extLst>
                <a:ext uri="{FF2B5EF4-FFF2-40B4-BE49-F238E27FC236}">
                  <a16:creationId xmlns:a16="http://schemas.microsoft.com/office/drawing/2014/main" id="{93EAF571-016D-4305-B4E4-FEDA91F75175}"/>
                </a:ext>
              </a:extLst>
            </p:cNvPr>
            <p:cNvSpPr>
              <a:spLocks/>
            </p:cNvSpPr>
            <p:nvPr/>
          </p:nvSpPr>
          <p:spPr bwMode="auto">
            <a:xfrm>
              <a:off x="4167" y="3677"/>
              <a:ext cx="32" cy="59"/>
            </a:xfrm>
            <a:custGeom>
              <a:avLst/>
              <a:gdLst>
                <a:gd name="T0" fmla="*/ 42 w 64"/>
                <a:gd name="T1" fmla="*/ 113 h 119"/>
                <a:gd name="T2" fmla="*/ 46 w 64"/>
                <a:gd name="T3" fmla="*/ 103 h 119"/>
                <a:gd name="T4" fmla="*/ 47 w 64"/>
                <a:gd name="T5" fmla="*/ 92 h 119"/>
                <a:gd name="T6" fmla="*/ 48 w 64"/>
                <a:gd name="T7" fmla="*/ 81 h 119"/>
                <a:gd name="T8" fmla="*/ 47 w 64"/>
                <a:gd name="T9" fmla="*/ 69 h 119"/>
                <a:gd name="T10" fmla="*/ 46 w 64"/>
                <a:gd name="T11" fmla="*/ 58 h 119"/>
                <a:gd name="T12" fmla="*/ 42 w 64"/>
                <a:gd name="T13" fmla="*/ 47 h 119"/>
                <a:gd name="T14" fmla="*/ 37 w 64"/>
                <a:gd name="T15" fmla="*/ 37 h 119"/>
                <a:gd name="T16" fmla="*/ 32 w 64"/>
                <a:gd name="T17" fmla="*/ 31 h 119"/>
                <a:gd name="T18" fmla="*/ 32 w 64"/>
                <a:gd name="T19" fmla="*/ 30 h 119"/>
                <a:gd name="T20" fmla="*/ 31 w 64"/>
                <a:gd name="T21" fmla="*/ 29 h 119"/>
                <a:gd name="T22" fmla="*/ 30 w 64"/>
                <a:gd name="T23" fmla="*/ 28 h 119"/>
                <a:gd name="T24" fmla="*/ 30 w 64"/>
                <a:gd name="T25" fmla="*/ 28 h 119"/>
                <a:gd name="T26" fmla="*/ 29 w 64"/>
                <a:gd name="T27" fmla="*/ 27 h 119"/>
                <a:gd name="T28" fmla="*/ 28 w 64"/>
                <a:gd name="T29" fmla="*/ 27 h 119"/>
                <a:gd name="T30" fmla="*/ 28 w 64"/>
                <a:gd name="T31" fmla="*/ 26 h 119"/>
                <a:gd name="T32" fmla="*/ 28 w 64"/>
                <a:gd name="T33" fmla="*/ 24 h 119"/>
                <a:gd name="T34" fmla="*/ 22 w 64"/>
                <a:gd name="T35" fmla="*/ 18 h 119"/>
                <a:gd name="T36" fmla="*/ 16 w 64"/>
                <a:gd name="T37" fmla="*/ 13 h 119"/>
                <a:gd name="T38" fmla="*/ 8 w 64"/>
                <a:gd name="T39" fmla="*/ 11 h 119"/>
                <a:gd name="T40" fmla="*/ 0 w 64"/>
                <a:gd name="T41" fmla="*/ 8 h 119"/>
                <a:gd name="T42" fmla="*/ 1 w 64"/>
                <a:gd name="T43" fmla="*/ 7 h 119"/>
                <a:gd name="T44" fmla="*/ 1 w 64"/>
                <a:gd name="T45" fmla="*/ 4 h 119"/>
                <a:gd name="T46" fmla="*/ 2 w 64"/>
                <a:gd name="T47" fmla="*/ 2 h 119"/>
                <a:gd name="T48" fmla="*/ 2 w 64"/>
                <a:gd name="T49" fmla="*/ 0 h 119"/>
                <a:gd name="T50" fmla="*/ 15 w 64"/>
                <a:gd name="T51" fmla="*/ 0 h 119"/>
                <a:gd name="T52" fmla="*/ 26 w 64"/>
                <a:gd name="T53" fmla="*/ 2 h 119"/>
                <a:gd name="T54" fmla="*/ 37 w 64"/>
                <a:gd name="T55" fmla="*/ 9 h 119"/>
                <a:gd name="T56" fmla="*/ 41 w 64"/>
                <a:gd name="T57" fmla="*/ 13 h 119"/>
                <a:gd name="T58" fmla="*/ 45 w 64"/>
                <a:gd name="T59" fmla="*/ 18 h 119"/>
                <a:gd name="T60" fmla="*/ 47 w 64"/>
                <a:gd name="T61" fmla="*/ 23 h 119"/>
                <a:gd name="T62" fmla="*/ 51 w 64"/>
                <a:gd name="T63" fmla="*/ 28 h 119"/>
                <a:gd name="T64" fmla="*/ 52 w 64"/>
                <a:gd name="T65" fmla="*/ 33 h 119"/>
                <a:gd name="T66" fmla="*/ 55 w 64"/>
                <a:gd name="T67" fmla="*/ 39 h 119"/>
                <a:gd name="T68" fmla="*/ 57 w 64"/>
                <a:gd name="T69" fmla="*/ 44 h 119"/>
                <a:gd name="T70" fmla="*/ 59 w 64"/>
                <a:gd name="T71" fmla="*/ 62 h 119"/>
                <a:gd name="T72" fmla="*/ 61 w 64"/>
                <a:gd name="T73" fmla="*/ 81 h 119"/>
                <a:gd name="T74" fmla="*/ 62 w 64"/>
                <a:gd name="T75" fmla="*/ 99 h 119"/>
                <a:gd name="T76" fmla="*/ 64 w 64"/>
                <a:gd name="T77" fmla="*/ 117 h 119"/>
                <a:gd name="T78" fmla="*/ 57 w 64"/>
                <a:gd name="T79" fmla="*/ 119 h 119"/>
                <a:gd name="T80" fmla="*/ 52 w 64"/>
                <a:gd name="T81" fmla="*/ 119 h 119"/>
                <a:gd name="T82" fmla="*/ 47 w 64"/>
                <a:gd name="T83" fmla="*/ 119 h 119"/>
                <a:gd name="T84" fmla="*/ 42 w 64"/>
                <a:gd name="T8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119">
                  <a:moveTo>
                    <a:pt x="40" y="119"/>
                  </a:moveTo>
                  <a:lnTo>
                    <a:pt x="42" y="113"/>
                  </a:lnTo>
                  <a:lnTo>
                    <a:pt x="45" y="108"/>
                  </a:lnTo>
                  <a:lnTo>
                    <a:pt x="46" y="103"/>
                  </a:lnTo>
                  <a:lnTo>
                    <a:pt x="47" y="98"/>
                  </a:lnTo>
                  <a:lnTo>
                    <a:pt x="47" y="92"/>
                  </a:lnTo>
                  <a:lnTo>
                    <a:pt x="48" y="85"/>
                  </a:lnTo>
                  <a:lnTo>
                    <a:pt x="48" y="81"/>
                  </a:lnTo>
                  <a:lnTo>
                    <a:pt x="48" y="74"/>
                  </a:lnTo>
                  <a:lnTo>
                    <a:pt x="47" y="69"/>
                  </a:lnTo>
                  <a:lnTo>
                    <a:pt x="47" y="63"/>
                  </a:lnTo>
                  <a:lnTo>
                    <a:pt x="46" y="58"/>
                  </a:lnTo>
                  <a:lnTo>
                    <a:pt x="44" y="52"/>
                  </a:lnTo>
                  <a:lnTo>
                    <a:pt x="42" y="47"/>
                  </a:lnTo>
                  <a:lnTo>
                    <a:pt x="40" y="42"/>
                  </a:lnTo>
                  <a:lnTo>
                    <a:pt x="37" y="37"/>
                  </a:lnTo>
                  <a:lnTo>
                    <a:pt x="34" y="32"/>
                  </a:lnTo>
                  <a:lnTo>
                    <a:pt x="32" y="31"/>
                  </a:lnTo>
                  <a:lnTo>
                    <a:pt x="32" y="30"/>
                  </a:lnTo>
                  <a:lnTo>
                    <a:pt x="32" y="30"/>
                  </a:lnTo>
                  <a:lnTo>
                    <a:pt x="31" y="30"/>
                  </a:lnTo>
                  <a:lnTo>
                    <a:pt x="31" y="29"/>
                  </a:lnTo>
                  <a:lnTo>
                    <a:pt x="31" y="29"/>
                  </a:lnTo>
                  <a:lnTo>
                    <a:pt x="30" y="28"/>
                  </a:lnTo>
                  <a:lnTo>
                    <a:pt x="30" y="28"/>
                  </a:lnTo>
                  <a:lnTo>
                    <a:pt x="30" y="28"/>
                  </a:lnTo>
                  <a:lnTo>
                    <a:pt x="30" y="28"/>
                  </a:lnTo>
                  <a:lnTo>
                    <a:pt x="29" y="27"/>
                  </a:lnTo>
                  <a:lnTo>
                    <a:pt x="29" y="27"/>
                  </a:lnTo>
                  <a:lnTo>
                    <a:pt x="28" y="27"/>
                  </a:lnTo>
                  <a:lnTo>
                    <a:pt x="28" y="26"/>
                  </a:lnTo>
                  <a:lnTo>
                    <a:pt x="28" y="26"/>
                  </a:lnTo>
                  <a:lnTo>
                    <a:pt x="28" y="24"/>
                  </a:lnTo>
                  <a:lnTo>
                    <a:pt x="28" y="24"/>
                  </a:lnTo>
                  <a:lnTo>
                    <a:pt x="25" y="21"/>
                  </a:lnTo>
                  <a:lnTo>
                    <a:pt x="22" y="18"/>
                  </a:lnTo>
                  <a:lnTo>
                    <a:pt x="19" y="16"/>
                  </a:lnTo>
                  <a:lnTo>
                    <a:pt x="16" y="13"/>
                  </a:lnTo>
                  <a:lnTo>
                    <a:pt x="12" y="12"/>
                  </a:lnTo>
                  <a:lnTo>
                    <a:pt x="8" y="11"/>
                  </a:lnTo>
                  <a:lnTo>
                    <a:pt x="5" y="10"/>
                  </a:lnTo>
                  <a:lnTo>
                    <a:pt x="0" y="8"/>
                  </a:lnTo>
                  <a:lnTo>
                    <a:pt x="1" y="8"/>
                  </a:lnTo>
                  <a:lnTo>
                    <a:pt x="1" y="7"/>
                  </a:lnTo>
                  <a:lnTo>
                    <a:pt x="1" y="6"/>
                  </a:lnTo>
                  <a:lnTo>
                    <a:pt x="1" y="4"/>
                  </a:lnTo>
                  <a:lnTo>
                    <a:pt x="1" y="3"/>
                  </a:lnTo>
                  <a:lnTo>
                    <a:pt x="2" y="2"/>
                  </a:lnTo>
                  <a:lnTo>
                    <a:pt x="2" y="1"/>
                  </a:lnTo>
                  <a:lnTo>
                    <a:pt x="2" y="0"/>
                  </a:lnTo>
                  <a:lnTo>
                    <a:pt x="9" y="0"/>
                  </a:lnTo>
                  <a:lnTo>
                    <a:pt x="15" y="0"/>
                  </a:lnTo>
                  <a:lnTo>
                    <a:pt x="20" y="1"/>
                  </a:lnTo>
                  <a:lnTo>
                    <a:pt x="26" y="2"/>
                  </a:lnTo>
                  <a:lnTo>
                    <a:pt x="31" y="6"/>
                  </a:lnTo>
                  <a:lnTo>
                    <a:pt x="37" y="9"/>
                  </a:lnTo>
                  <a:lnTo>
                    <a:pt x="39" y="11"/>
                  </a:lnTo>
                  <a:lnTo>
                    <a:pt x="41" y="13"/>
                  </a:lnTo>
                  <a:lnTo>
                    <a:pt x="42" y="16"/>
                  </a:lnTo>
                  <a:lnTo>
                    <a:pt x="45" y="18"/>
                  </a:lnTo>
                  <a:lnTo>
                    <a:pt x="48" y="22"/>
                  </a:lnTo>
                  <a:lnTo>
                    <a:pt x="47" y="23"/>
                  </a:lnTo>
                  <a:lnTo>
                    <a:pt x="49" y="26"/>
                  </a:lnTo>
                  <a:lnTo>
                    <a:pt x="51" y="28"/>
                  </a:lnTo>
                  <a:lnTo>
                    <a:pt x="52" y="30"/>
                  </a:lnTo>
                  <a:lnTo>
                    <a:pt x="52" y="33"/>
                  </a:lnTo>
                  <a:lnTo>
                    <a:pt x="54" y="36"/>
                  </a:lnTo>
                  <a:lnTo>
                    <a:pt x="55" y="39"/>
                  </a:lnTo>
                  <a:lnTo>
                    <a:pt x="56" y="41"/>
                  </a:lnTo>
                  <a:lnTo>
                    <a:pt x="57" y="44"/>
                  </a:lnTo>
                  <a:lnTo>
                    <a:pt x="58" y="52"/>
                  </a:lnTo>
                  <a:lnTo>
                    <a:pt x="59" y="62"/>
                  </a:lnTo>
                  <a:lnTo>
                    <a:pt x="60" y="71"/>
                  </a:lnTo>
                  <a:lnTo>
                    <a:pt x="61" y="81"/>
                  </a:lnTo>
                  <a:lnTo>
                    <a:pt x="62" y="89"/>
                  </a:lnTo>
                  <a:lnTo>
                    <a:pt x="62" y="99"/>
                  </a:lnTo>
                  <a:lnTo>
                    <a:pt x="64" y="108"/>
                  </a:lnTo>
                  <a:lnTo>
                    <a:pt x="64" y="117"/>
                  </a:lnTo>
                  <a:lnTo>
                    <a:pt x="59" y="119"/>
                  </a:lnTo>
                  <a:lnTo>
                    <a:pt x="57" y="119"/>
                  </a:lnTo>
                  <a:lnTo>
                    <a:pt x="55" y="119"/>
                  </a:lnTo>
                  <a:lnTo>
                    <a:pt x="52" y="119"/>
                  </a:lnTo>
                  <a:lnTo>
                    <a:pt x="50" y="119"/>
                  </a:lnTo>
                  <a:lnTo>
                    <a:pt x="47" y="119"/>
                  </a:lnTo>
                  <a:lnTo>
                    <a:pt x="45" y="119"/>
                  </a:lnTo>
                  <a:lnTo>
                    <a:pt x="42" y="119"/>
                  </a:lnTo>
                  <a:lnTo>
                    <a:pt x="40" y="119"/>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2" name="Freeform 216">
              <a:extLst>
                <a:ext uri="{FF2B5EF4-FFF2-40B4-BE49-F238E27FC236}">
                  <a16:creationId xmlns:a16="http://schemas.microsoft.com/office/drawing/2014/main" id="{8E12E693-8363-42BB-9809-B2EFD6564A33}"/>
                </a:ext>
              </a:extLst>
            </p:cNvPr>
            <p:cNvSpPr>
              <a:spLocks/>
            </p:cNvSpPr>
            <p:nvPr/>
          </p:nvSpPr>
          <p:spPr bwMode="auto">
            <a:xfrm>
              <a:off x="4181" y="3691"/>
              <a:ext cx="11" cy="10"/>
            </a:xfrm>
            <a:custGeom>
              <a:avLst/>
              <a:gdLst>
                <a:gd name="T0" fmla="*/ 11 w 22"/>
                <a:gd name="T1" fmla="*/ 0 h 20"/>
                <a:gd name="T2" fmla="*/ 13 w 22"/>
                <a:gd name="T3" fmla="*/ 0 h 20"/>
                <a:gd name="T4" fmla="*/ 16 w 22"/>
                <a:gd name="T5" fmla="*/ 0 h 20"/>
                <a:gd name="T6" fmla="*/ 17 w 22"/>
                <a:gd name="T7" fmla="*/ 1 h 20"/>
                <a:gd name="T8" fmla="*/ 19 w 22"/>
                <a:gd name="T9" fmla="*/ 2 h 20"/>
                <a:gd name="T10" fmla="*/ 20 w 22"/>
                <a:gd name="T11" fmla="*/ 3 h 20"/>
                <a:gd name="T12" fmla="*/ 21 w 22"/>
                <a:gd name="T13" fmla="*/ 5 h 20"/>
                <a:gd name="T14" fmla="*/ 22 w 22"/>
                <a:gd name="T15" fmla="*/ 8 h 20"/>
                <a:gd name="T16" fmla="*/ 22 w 22"/>
                <a:gd name="T17" fmla="*/ 10 h 20"/>
                <a:gd name="T18" fmla="*/ 22 w 22"/>
                <a:gd name="T19" fmla="*/ 11 h 20"/>
                <a:gd name="T20" fmla="*/ 21 w 22"/>
                <a:gd name="T21" fmla="*/ 13 h 20"/>
                <a:gd name="T22" fmla="*/ 20 w 22"/>
                <a:gd name="T23" fmla="*/ 14 h 20"/>
                <a:gd name="T24" fmla="*/ 19 w 22"/>
                <a:gd name="T25" fmla="*/ 16 h 20"/>
                <a:gd name="T26" fmla="*/ 17 w 22"/>
                <a:gd name="T27" fmla="*/ 18 h 20"/>
                <a:gd name="T28" fmla="*/ 16 w 22"/>
                <a:gd name="T29" fmla="*/ 19 h 20"/>
                <a:gd name="T30" fmla="*/ 13 w 22"/>
                <a:gd name="T31" fmla="*/ 19 h 20"/>
                <a:gd name="T32" fmla="*/ 11 w 22"/>
                <a:gd name="T33" fmla="*/ 20 h 20"/>
                <a:gd name="T34" fmla="*/ 9 w 22"/>
                <a:gd name="T35" fmla="*/ 19 h 20"/>
                <a:gd name="T36" fmla="*/ 7 w 22"/>
                <a:gd name="T37" fmla="*/ 19 h 20"/>
                <a:gd name="T38" fmla="*/ 4 w 22"/>
                <a:gd name="T39" fmla="*/ 18 h 20"/>
                <a:gd name="T40" fmla="*/ 3 w 22"/>
                <a:gd name="T41" fmla="*/ 16 h 20"/>
                <a:gd name="T42" fmla="*/ 1 w 22"/>
                <a:gd name="T43" fmla="*/ 14 h 20"/>
                <a:gd name="T44" fmla="*/ 1 w 22"/>
                <a:gd name="T45" fmla="*/ 13 h 20"/>
                <a:gd name="T46" fmla="*/ 0 w 22"/>
                <a:gd name="T47" fmla="*/ 11 h 20"/>
                <a:gd name="T48" fmla="*/ 0 w 22"/>
                <a:gd name="T49" fmla="*/ 10 h 20"/>
                <a:gd name="T50" fmla="*/ 0 w 22"/>
                <a:gd name="T51" fmla="*/ 8 h 20"/>
                <a:gd name="T52" fmla="*/ 1 w 22"/>
                <a:gd name="T53" fmla="*/ 5 h 20"/>
                <a:gd name="T54" fmla="*/ 1 w 22"/>
                <a:gd name="T55" fmla="*/ 3 h 20"/>
                <a:gd name="T56" fmla="*/ 3 w 22"/>
                <a:gd name="T57" fmla="*/ 2 h 20"/>
                <a:gd name="T58" fmla="*/ 4 w 22"/>
                <a:gd name="T59" fmla="*/ 1 h 20"/>
                <a:gd name="T60" fmla="*/ 7 w 22"/>
                <a:gd name="T61" fmla="*/ 0 h 20"/>
                <a:gd name="T62" fmla="*/ 9 w 22"/>
                <a:gd name="T63" fmla="*/ 0 h 20"/>
                <a:gd name="T64" fmla="*/ 11 w 22"/>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0">
                  <a:moveTo>
                    <a:pt x="11" y="0"/>
                  </a:moveTo>
                  <a:lnTo>
                    <a:pt x="13" y="0"/>
                  </a:lnTo>
                  <a:lnTo>
                    <a:pt x="16" y="0"/>
                  </a:lnTo>
                  <a:lnTo>
                    <a:pt x="17" y="1"/>
                  </a:lnTo>
                  <a:lnTo>
                    <a:pt x="19" y="2"/>
                  </a:lnTo>
                  <a:lnTo>
                    <a:pt x="20" y="3"/>
                  </a:lnTo>
                  <a:lnTo>
                    <a:pt x="21" y="5"/>
                  </a:lnTo>
                  <a:lnTo>
                    <a:pt x="22" y="8"/>
                  </a:lnTo>
                  <a:lnTo>
                    <a:pt x="22" y="10"/>
                  </a:lnTo>
                  <a:lnTo>
                    <a:pt x="22" y="11"/>
                  </a:lnTo>
                  <a:lnTo>
                    <a:pt x="21" y="13"/>
                  </a:lnTo>
                  <a:lnTo>
                    <a:pt x="20" y="14"/>
                  </a:lnTo>
                  <a:lnTo>
                    <a:pt x="19" y="16"/>
                  </a:lnTo>
                  <a:lnTo>
                    <a:pt x="17" y="18"/>
                  </a:lnTo>
                  <a:lnTo>
                    <a:pt x="16" y="19"/>
                  </a:lnTo>
                  <a:lnTo>
                    <a:pt x="13" y="19"/>
                  </a:lnTo>
                  <a:lnTo>
                    <a:pt x="11" y="20"/>
                  </a:lnTo>
                  <a:lnTo>
                    <a:pt x="9" y="19"/>
                  </a:lnTo>
                  <a:lnTo>
                    <a:pt x="7" y="19"/>
                  </a:lnTo>
                  <a:lnTo>
                    <a:pt x="4" y="18"/>
                  </a:lnTo>
                  <a:lnTo>
                    <a:pt x="3" y="16"/>
                  </a:lnTo>
                  <a:lnTo>
                    <a:pt x="1" y="14"/>
                  </a:lnTo>
                  <a:lnTo>
                    <a:pt x="1" y="13"/>
                  </a:lnTo>
                  <a:lnTo>
                    <a:pt x="0" y="11"/>
                  </a:lnTo>
                  <a:lnTo>
                    <a:pt x="0" y="10"/>
                  </a:lnTo>
                  <a:lnTo>
                    <a:pt x="0" y="8"/>
                  </a:lnTo>
                  <a:lnTo>
                    <a:pt x="1" y="5"/>
                  </a:lnTo>
                  <a:lnTo>
                    <a:pt x="1" y="3"/>
                  </a:lnTo>
                  <a:lnTo>
                    <a:pt x="3" y="2"/>
                  </a:lnTo>
                  <a:lnTo>
                    <a:pt x="4" y="1"/>
                  </a:lnTo>
                  <a:lnTo>
                    <a:pt x="7" y="0"/>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3" name="Freeform 217">
              <a:extLst>
                <a:ext uri="{FF2B5EF4-FFF2-40B4-BE49-F238E27FC236}">
                  <a16:creationId xmlns:a16="http://schemas.microsoft.com/office/drawing/2014/main" id="{3C553313-B513-420D-B177-F4F719CC52F1}"/>
                </a:ext>
              </a:extLst>
            </p:cNvPr>
            <p:cNvSpPr>
              <a:spLocks/>
            </p:cNvSpPr>
            <p:nvPr/>
          </p:nvSpPr>
          <p:spPr bwMode="auto">
            <a:xfrm>
              <a:off x="4313" y="3691"/>
              <a:ext cx="10" cy="8"/>
            </a:xfrm>
            <a:custGeom>
              <a:avLst/>
              <a:gdLst>
                <a:gd name="T0" fmla="*/ 10 w 20"/>
                <a:gd name="T1" fmla="*/ 0 h 15"/>
                <a:gd name="T2" fmla="*/ 12 w 20"/>
                <a:gd name="T3" fmla="*/ 0 h 15"/>
                <a:gd name="T4" fmla="*/ 14 w 20"/>
                <a:gd name="T5" fmla="*/ 1 h 15"/>
                <a:gd name="T6" fmla="*/ 15 w 20"/>
                <a:gd name="T7" fmla="*/ 1 h 15"/>
                <a:gd name="T8" fmla="*/ 17 w 20"/>
                <a:gd name="T9" fmla="*/ 2 h 15"/>
                <a:gd name="T10" fmla="*/ 18 w 20"/>
                <a:gd name="T11" fmla="*/ 4 h 15"/>
                <a:gd name="T12" fmla="*/ 19 w 20"/>
                <a:gd name="T13" fmla="*/ 5 h 15"/>
                <a:gd name="T14" fmla="*/ 20 w 20"/>
                <a:gd name="T15" fmla="*/ 7 h 15"/>
                <a:gd name="T16" fmla="*/ 20 w 20"/>
                <a:gd name="T17" fmla="*/ 8 h 15"/>
                <a:gd name="T18" fmla="*/ 20 w 20"/>
                <a:gd name="T19" fmla="*/ 9 h 15"/>
                <a:gd name="T20" fmla="*/ 19 w 20"/>
                <a:gd name="T21" fmla="*/ 11 h 15"/>
                <a:gd name="T22" fmla="*/ 18 w 20"/>
                <a:gd name="T23" fmla="*/ 12 h 15"/>
                <a:gd name="T24" fmla="*/ 17 w 20"/>
                <a:gd name="T25" fmla="*/ 13 h 15"/>
                <a:gd name="T26" fmla="*/ 15 w 20"/>
                <a:gd name="T27" fmla="*/ 13 h 15"/>
                <a:gd name="T28" fmla="*/ 14 w 20"/>
                <a:gd name="T29" fmla="*/ 15 h 15"/>
                <a:gd name="T30" fmla="*/ 12 w 20"/>
                <a:gd name="T31" fmla="*/ 15 h 15"/>
                <a:gd name="T32" fmla="*/ 10 w 20"/>
                <a:gd name="T33" fmla="*/ 15 h 15"/>
                <a:gd name="T34" fmla="*/ 8 w 20"/>
                <a:gd name="T35" fmla="*/ 15 h 15"/>
                <a:gd name="T36" fmla="*/ 6 w 20"/>
                <a:gd name="T37" fmla="*/ 15 h 15"/>
                <a:gd name="T38" fmla="*/ 5 w 20"/>
                <a:gd name="T39" fmla="*/ 13 h 15"/>
                <a:gd name="T40" fmla="*/ 3 w 20"/>
                <a:gd name="T41" fmla="*/ 13 h 15"/>
                <a:gd name="T42" fmla="*/ 2 w 20"/>
                <a:gd name="T43" fmla="*/ 12 h 15"/>
                <a:gd name="T44" fmla="*/ 0 w 20"/>
                <a:gd name="T45" fmla="*/ 11 h 15"/>
                <a:gd name="T46" fmla="*/ 0 w 20"/>
                <a:gd name="T47" fmla="*/ 9 h 15"/>
                <a:gd name="T48" fmla="*/ 0 w 20"/>
                <a:gd name="T49" fmla="*/ 8 h 15"/>
                <a:gd name="T50" fmla="*/ 0 w 20"/>
                <a:gd name="T51" fmla="*/ 7 h 15"/>
                <a:gd name="T52" fmla="*/ 0 w 20"/>
                <a:gd name="T53" fmla="*/ 5 h 15"/>
                <a:gd name="T54" fmla="*/ 2 w 20"/>
                <a:gd name="T55" fmla="*/ 4 h 15"/>
                <a:gd name="T56" fmla="*/ 3 w 20"/>
                <a:gd name="T57" fmla="*/ 2 h 15"/>
                <a:gd name="T58" fmla="*/ 5 w 20"/>
                <a:gd name="T59" fmla="*/ 1 h 15"/>
                <a:gd name="T60" fmla="*/ 6 w 20"/>
                <a:gd name="T61" fmla="*/ 1 h 15"/>
                <a:gd name="T62" fmla="*/ 8 w 20"/>
                <a:gd name="T63" fmla="*/ 0 h 15"/>
                <a:gd name="T64" fmla="*/ 10 w 20"/>
                <a:gd name="T6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5">
                  <a:moveTo>
                    <a:pt x="10" y="0"/>
                  </a:moveTo>
                  <a:lnTo>
                    <a:pt x="12" y="0"/>
                  </a:lnTo>
                  <a:lnTo>
                    <a:pt x="14" y="1"/>
                  </a:lnTo>
                  <a:lnTo>
                    <a:pt x="15" y="1"/>
                  </a:lnTo>
                  <a:lnTo>
                    <a:pt x="17" y="2"/>
                  </a:lnTo>
                  <a:lnTo>
                    <a:pt x="18" y="4"/>
                  </a:lnTo>
                  <a:lnTo>
                    <a:pt x="19" y="5"/>
                  </a:lnTo>
                  <a:lnTo>
                    <a:pt x="20" y="7"/>
                  </a:lnTo>
                  <a:lnTo>
                    <a:pt x="20" y="8"/>
                  </a:lnTo>
                  <a:lnTo>
                    <a:pt x="20" y="9"/>
                  </a:lnTo>
                  <a:lnTo>
                    <a:pt x="19" y="11"/>
                  </a:lnTo>
                  <a:lnTo>
                    <a:pt x="18" y="12"/>
                  </a:lnTo>
                  <a:lnTo>
                    <a:pt x="17" y="13"/>
                  </a:lnTo>
                  <a:lnTo>
                    <a:pt x="15" y="13"/>
                  </a:lnTo>
                  <a:lnTo>
                    <a:pt x="14" y="15"/>
                  </a:lnTo>
                  <a:lnTo>
                    <a:pt x="12" y="15"/>
                  </a:lnTo>
                  <a:lnTo>
                    <a:pt x="10" y="15"/>
                  </a:lnTo>
                  <a:lnTo>
                    <a:pt x="8" y="15"/>
                  </a:lnTo>
                  <a:lnTo>
                    <a:pt x="6" y="15"/>
                  </a:lnTo>
                  <a:lnTo>
                    <a:pt x="5" y="13"/>
                  </a:lnTo>
                  <a:lnTo>
                    <a:pt x="3" y="13"/>
                  </a:lnTo>
                  <a:lnTo>
                    <a:pt x="2" y="12"/>
                  </a:lnTo>
                  <a:lnTo>
                    <a:pt x="0" y="11"/>
                  </a:lnTo>
                  <a:lnTo>
                    <a:pt x="0" y="9"/>
                  </a:lnTo>
                  <a:lnTo>
                    <a:pt x="0" y="8"/>
                  </a:lnTo>
                  <a:lnTo>
                    <a:pt x="0" y="7"/>
                  </a:lnTo>
                  <a:lnTo>
                    <a:pt x="0" y="5"/>
                  </a:lnTo>
                  <a:lnTo>
                    <a:pt x="2" y="4"/>
                  </a:lnTo>
                  <a:lnTo>
                    <a:pt x="3" y="2"/>
                  </a:lnTo>
                  <a:lnTo>
                    <a:pt x="5" y="1"/>
                  </a:lnTo>
                  <a:lnTo>
                    <a:pt x="6" y="1"/>
                  </a:lnTo>
                  <a:lnTo>
                    <a:pt x="8"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4" name="Freeform 218">
              <a:extLst>
                <a:ext uri="{FF2B5EF4-FFF2-40B4-BE49-F238E27FC236}">
                  <a16:creationId xmlns:a16="http://schemas.microsoft.com/office/drawing/2014/main" id="{9C2426EB-10ED-4FB5-BE14-450AB319CF71}"/>
                </a:ext>
              </a:extLst>
            </p:cNvPr>
            <p:cNvSpPr>
              <a:spLocks/>
            </p:cNvSpPr>
            <p:nvPr/>
          </p:nvSpPr>
          <p:spPr bwMode="auto">
            <a:xfrm>
              <a:off x="4298" y="3651"/>
              <a:ext cx="31" cy="16"/>
            </a:xfrm>
            <a:custGeom>
              <a:avLst/>
              <a:gdLst>
                <a:gd name="T0" fmla="*/ 0 w 62"/>
                <a:gd name="T1" fmla="*/ 15 h 32"/>
                <a:gd name="T2" fmla="*/ 7 w 62"/>
                <a:gd name="T3" fmla="*/ 18 h 32"/>
                <a:gd name="T4" fmla="*/ 14 w 62"/>
                <a:gd name="T5" fmla="*/ 19 h 32"/>
                <a:gd name="T6" fmla="*/ 20 w 62"/>
                <a:gd name="T7" fmla="*/ 19 h 32"/>
                <a:gd name="T8" fmla="*/ 27 w 62"/>
                <a:gd name="T9" fmla="*/ 19 h 32"/>
                <a:gd name="T10" fmla="*/ 34 w 62"/>
                <a:gd name="T11" fmla="*/ 19 h 32"/>
                <a:gd name="T12" fmla="*/ 42 w 62"/>
                <a:gd name="T13" fmla="*/ 20 h 32"/>
                <a:gd name="T14" fmla="*/ 47 w 62"/>
                <a:gd name="T15" fmla="*/ 21 h 32"/>
                <a:gd name="T16" fmla="*/ 54 w 62"/>
                <a:gd name="T17" fmla="*/ 23 h 32"/>
                <a:gd name="T18" fmla="*/ 56 w 62"/>
                <a:gd name="T19" fmla="*/ 24 h 32"/>
                <a:gd name="T20" fmla="*/ 56 w 62"/>
                <a:gd name="T21" fmla="*/ 24 h 32"/>
                <a:gd name="T22" fmla="*/ 57 w 62"/>
                <a:gd name="T23" fmla="*/ 25 h 32"/>
                <a:gd name="T24" fmla="*/ 57 w 62"/>
                <a:gd name="T25" fmla="*/ 28 h 32"/>
                <a:gd name="T26" fmla="*/ 58 w 62"/>
                <a:gd name="T27" fmla="*/ 29 h 32"/>
                <a:gd name="T28" fmla="*/ 58 w 62"/>
                <a:gd name="T29" fmla="*/ 29 h 32"/>
                <a:gd name="T30" fmla="*/ 59 w 62"/>
                <a:gd name="T31" fmla="*/ 30 h 32"/>
                <a:gd name="T32" fmla="*/ 60 w 62"/>
                <a:gd name="T33" fmla="*/ 31 h 32"/>
                <a:gd name="T34" fmla="*/ 62 w 62"/>
                <a:gd name="T35" fmla="*/ 32 h 32"/>
                <a:gd name="T36" fmla="*/ 60 w 62"/>
                <a:gd name="T37" fmla="*/ 29 h 32"/>
                <a:gd name="T38" fmla="*/ 59 w 62"/>
                <a:gd name="T39" fmla="*/ 25 h 32"/>
                <a:gd name="T40" fmla="*/ 59 w 62"/>
                <a:gd name="T41" fmla="*/ 22 h 32"/>
                <a:gd name="T42" fmla="*/ 59 w 62"/>
                <a:gd name="T43" fmla="*/ 19 h 32"/>
                <a:gd name="T44" fmla="*/ 58 w 62"/>
                <a:gd name="T45" fmla="*/ 16 h 32"/>
                <a:gd name="T46" fmla="*/ 58 w 62"/>
                <a:gd name="T47" fmla="*/ 13 h 32"/>
                <a:gd name="T48" fmla="*/ 57 w 62"/>
                <a:gd name="T49" fmla="*/ 10 h 32"/>
                <a:gd name="T50" fmla="*/ 56 w 62"/>
                <a:gd name="T51" fmla="*/ 8 h 32"/>
                <a:gd name="T52" fmla="*/ 56 w 62"/>
                <a:gd name="T53" fmla="*/ 8 h 32"/>
                <a:gd name="T54" fmla="*/ 56 w 62"/>
                <a:gd name="T55" fmla="*/ 8 h 32"/>
                <a:gd name="T56" fmla="*/ 56 w 62"/>
                <a:gd name="T57" fmla="*/ 8 h 32"/>
                <a:gd name="T58" fmla="*/ 56 w 62"/>
                <a:gd name="T59" fmla="*/ 8 h 32"/>
                <a:gd name="T60" fmla="*/ 57 w 62"/>
                <a:gd name="T61" fmla="*/ 6 h 32"/>
                <a:gd name="T62" fmla="*/ 57 w 62"/>
                <a:gd name="T63" fmla="*/ 6 h 32"/>
                <a:gd name="T64" fmla="*/ 57 w 62"/>
                <a:gd name="T65" fmla="*/ 6 h 32"/>
                <a:gd name="T66" fmla="*/ 57 w 62"/>
                <a:gd name="T67" fmla="*/ 6 h 32"/>
                <a:gd name="T68" fmla="*/ 57 w 62"/>
                <a:gd name="T69" fmla="*/ 4 h 32"/>
                <a:gd name="T70" fmla="*/ 56 w 62"/>
                <a:gd name="T71" fmla="*/ 3 h 32"/>
                <a:gd name="T72" fmla="*/ 56 w 62"/>
                <a:gd name="T73" fmla="*/ 1 h 32"/>
                <a:gd name="T74" fmla="*/ 55 w 62"/>
                <a:gd name="T75" fmla="*/ 1 h 32"/>
                <a:gd name="T76" fmla="*/ 54 w 62"/>
                <a:gd name="T77" fmla="*/ 0 h 32"/>
                <a:gd name="T78" fmla="*/ 53 w 62"/>
                <a:gd name="T79" fmla="*/ 0 h 32"/>
                <a:gd name="T80" fmla="*/ 52 w 62"/>
                <a:gd name="T81" fmla="*/ 0 h 32"/>
                <a:gd name="T82" fmla="*/ 50 w 62"/>
                <a:gd name="T83" fmla="*/ 2 h 32"/>
                <a:gd name="T84" fmla="*/ 44 w 62"/>
                <a:gd name="T85" fmla="*/ 2 h 32"/>
                <a:gd name="T86" fmla="*/ 38 w 62"/>
                <a:gd name="T87" fmla="*/ 3 h 32"/>
                <a:gd name="T88" fmla="*/ 32 w 62"/>
                <a:gd name="T89" fmla="*/ 5 h 32"/>
                <a:gd name="T90" fmla="*/ 25 w 62"/>
                <a:gd name="T91" fmla="*/ 6 h 32"/>
                <a:gd name="T92" fmla="*/ 19 w 62"/>
                <a:gd name="T93" fmla="*/ 8 h 32"/>
                <a:gd name="T94" fmla="*/ 13 w 62"/>
                <a:gd name="T95" fmla="*/ 9 h 32"/>
                <a:gd name="T96" fmla="*/ 7 w 62"/>
                <a:gd name="T97" fmla="*/ 9 h 32"/>
                <a:gd name="T98" fmla="*/ 2 w 62"/>
                <a:gd name="T99" fmla="*/ 8 h 32"/>
                <a:gd name="T100" fmla="*/ 0 w 62"/>
                <a:gd name="T10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32">
                  <a:moveTo>
                    <a:pt x="0" y="15"/>
                  </a:moveTo>
                  <a:lnTo>
                    <a:pt x="7" y="18"/>
                  </a:lnTo>
                  <a:lnTo>
                    <a:pt x="14" y="19"/>
                  </a:lnTo>
                  <a:lnTo>
                    <a:pt x="20" y="19"/>
                  </a:lnTo>
                  <a:lnTo>
                    <a:pt x="27" y="19"/>
                  </a:lnTo>
                  <a:lnTo>
                    <a:pt x="34" y="19"/>
                  </a:lnTo>
                  <a:lnTo>
                    <a:pt x="42" y="20"/>
                  </a:lnTo>
                  <a:lnTo>
                    <a:pt x="47" y="21"/>
                  </a:lnTo>
                  <a:lnTo>
                    <a:pt x="54" y="23"/>
                  </a:lnTo>
                  <a:lnTo>
                    <a:pt x="56" y="24"/>
                  </a:lnTo>
                  <a:lnTo>
                    <a:pt x="56" y="24"/>
                  </a:lnTo>
                  <a:lnTo>
                    <a:pt x="57" y="25"/>
                  </a:lnTo>
                  <a:lnTo>
                    <a:pt x="57" y="28"/>
                  </a:lnTo>
                  <a:lnTo>
                    <a:pt x="58" y="29"/>
                  </a:lnTo>
                  <a:lnTo>
                    <a:pt x="58" y="29"/>
                  </a:lnTo>
                  <a:lnTo>
                    <a:pt x="59" y="30"/>
                  </a:lnTo>
                  <a:lnTo>
                    <a:pt x="60" y="31"/>
                  </a:lnTo>
                  <a:lnTo>
                    <a:pt x="62" y="32"/>
                  </a:lnTo>
                  <a:lnTo>
                    <a:pt x="60" y="29"/>
                  </a:lnTo>
                  <a:lnTo>
                    <a:pt x="59" y="25"/>
                  </a:lnTo>
                  <a:lnTo>
                    <a:pt x="59" y="22"/>
                  </a:lnTo>
                  <a:lnTo>
                    <a:pt x="59" y="19"/>
                  </a:lnTo>
                  <a:lnTo>
                    <a:pt x="58" y="16"/>
                  </a:lnTo>
                  <a:lnTo>
                    <a:pt x="58" y="13"/>
                  </a:lnTo>
                  <a:lnTo>
                    <a:pt x="57" y="10"/>
                  </a:lnTo>
                  <a:lnTo>
                    <a:pt x="56" y="8"/>
                  </a:lnTo>
                  <a:lnTo>
                    <a:pt x="56" y="8"/>
                  </a:lnTo>
                  <a:lnTo>
                    <a:pt x="56" y="8"/>
                  </a:lnTo>
                  <a:lnTo>
                    <a:pt x="56" y="8"/>
                  </a:lnTo>
                  <a:lnTo>
                    <a:pt x="56" y="8"/>
                  </a:lnTo>
                  <a:lnTo>
                    <a:pt x="57" y="6"/>
                  </a:lnTo>
                  <a:lnTo>
                    <a:pt x="57" y="6"/>
                  </a:lnTo>
                  <a:lnTo>
                    <a:pt x="57" y="6"/>
                  </a:lnTo>
                  <a:lnTo>
                    <a:pt x="57" y="6"/>
                  </a:lnTo>
                  <a:lnTo>
                    <a:pt x="57" y="4"/>
                  </a:lnTo>
                  <a:lnTo>
                    <a:pt x="56" y="3"/>
                  </a:lnTo>
                  <a:lnTo>
                    <a:pt x="56" y="1"/>
                  </a:lnTo>
                  <a:lnTo>
                    <a:pt x="55" y="1"/>
                  </a:lnTo>
                  <a:lnTo>
                    <a:pt x="54" y="0"/>
                  </a:lnTo>
                  <a:lnTo>
                    <a:pt x="53" y="0"/>
                  </a:lnTo>
                  <a:lnTo>
                    <a:pt x="52" y="0"/>
                  </a:lnTo>
                  <a:lnTo>
                    <a:pt x="50" y="2"/>
                  </a:lnTo>
                  <a:lnTo>
                    <a:pt x="44" y="2"/>
                  </a:lnTo>
                  <a:lnTo>
                    <a:pt x="38" y="3"/>
                  </a:lnTo>
                  <a:lnTo>
                    <a:pt x="32" y="5"/>
                  </a:lnTo>
                  <a:lnTo>
                    <a:pt x="25" y="6"/>
                  </a:lnTo>
                  <a:lnTo>
                    <a:pt x="19" y="8"/>
                  </a:lnTo>
                  <a:lnTo>
                    <a:pt x="13" y="9"/>
                  </a:lnTo>
                  <a:lnTo>
                    <a:pt x="7" y="9"/>
                  </a:lnTo>
                  <a:lnTo>
                    <a:pt x="2" y="8"/>
                  </a:lnTo>
                  <a:lnTo>
                    <a:pt x="0" y="1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sp>
          <p:nvSpPr>
            <p:cNvPr id="14555" name="Freeform 219">
              <a:extLst>
                <a:ext uri="{FF2B5EF4-FFF2-40B4-BE49-F238E27FC236}">
                  <a16:creationId xmlns:a16="http://schemas.microsoft.com/office/drawing/2014/main" id="{800A759D-E844-40B6-9D64-785B34423240}"/>
                </a:ext>
              </a:extLst>
            </p:cNvPr>
            <p:cNvSpPr>
              <a:spLocks/>
            </p:cNvSpPr>
            <p:nvPr/>
          </p:nvSpPr>
          <p:spPr bwMode="auto">
            <a:xfrm>
              <a:off x="4173" y="3653"/>
              <a:ext cx="35" cy="27"/>
            </a:xfrm>
            <a:custGeom>
              <a:avLst/>
              <a:gdLst>
                <a:gd name="T0" fmla="*/ 6 w 70"/>
                <a:gd name="T1" fmla="*/ 11 h 55"/>
                <a:gd name="T2" fmla="*/ 16 w 70"/>
                <a:gd name="T3" fmla="*/ 13 h 55"/>
                <a:gd name="T4" fmla="*/ 28 w 70"/>
                <a:gd name="T5" fmla="*/ 17 h 55"/>
                <a:gd name="T6" fmla="*/ 37 w 70"/>
                <a:gd name="T7" fmla="*/ 20 h 55"/>
                <a:gd name="T8" fmla="*/ 41 w 70"/>
                <a:gd name="T9" fmla="*/ 22 h 55"/>
                <a:gd name="T10" fmla="*/ 44 w 70"/>
                <a:gd name="T11" fmla="*/ 25 h 55"/>
                <a:gd name="T12" fmla="*/ 47 w 70"/>
                <a:gd name="T13" fmla="*/ 26 h 55"/>
                <a:gd name="T14" fmla="*/ 51 w 70"/>
                <a:gd name="T15" fmla="*/ 28 h 55"/>
                <a:gd name="T16" fmla="*/ 55 w 70"/>
                <a:gd name="T17" fmla="*/ 29 h 55"/>
                <a:gd name="T18" fmla="*/ 55 w 70"/>
                <a:gd name="T19" fmla="*/ 30 h 55"/>
                <a:gd name="T20" fmla="*/ 56 w 70"/>
                <a:gd name="T21" fmla="*/ 31 h 55"/>
                <a:gd name="T22" fmla="*/ 57 w 70"/>
                <a:gd name="T23" fmla="*/ 33 h 55"/>
                <a:gd name="T24" fmla="*/ 58 w 70"/>
                <a:gd name="T25" fmla="*/ 33 h 55"/>
                <a:gd name="T26" fmla="*/ 59 w 70"/>
                <a:gd name="T27" fmla="*/ 35 h 55"/>
                <a:gd name="T28" fmla="*/ 59 w 70"/>
                <a:gd name="T29" fmla="*/ 37 h 55"/>
                <a:gd name="T30" fmla="*/ 60 w 70"/>
                <a:gd name="T31" fmla="*/ 39 h 55"/>
                <a:gd name="T32" fmla="*/ 64 w 70"/>
                <a:gd name="T33" fmla="*/ 41 h 55"/>
                <a:gd name="T34" fmla="*/ 65 w 70"/>
                <a:gd name="T35" fmla="*/ 43 h 55"/>
                <a:gd name="T36" fmla="*/ 66 w 70"/>
                <a:gd name="T37" fmla="*/ 46 h 55"/>
                <a:gd name="T38" fmla="*/ 66 w 70"/>
                <a:gd name="T39" fmla="*/ 49 h 55"/>
                <a:gd name="T40" fmla="*/ 68 w 70"/>
                <a:gd name="T41" fmla="*/ 51 h 55"/>
                <a:gd name="T42" fmla="*/ 69 w 70"/>
                <a:gd name="T43" fmla="*/ 53 h 55"/>
                <a:gd name="T44" fmla="*/ 70 w 70"/>
                <a:gd name="T45" fmla="*/ 48 h 55"/>
                <a:gd name="T46" fmla="*/ 68 w 70"/>
                <a:gd name="T47" fmla="*/ 33 h 55"/>
                <a:gd name="T48" fmla="*/ 67 w 70"/>
                <a:gd name="T49" fmla="*/ 20 h 55"/>
                <a:gd name="T50" fmla="*/ 65 w 70"/>
                <a:gd name="T51" fmla="*/ 7 h 55"/>
                <a:gd name="T52" fmla="*/ 60 w 70"/>
                <a:gd name="T53" fmla="*/ 2 h 55"/>
                <a:gd name="T54" fmla="*/ 54 w 70"/>
                <a:gd name="T55" fmla="*/ 5 h 55"/>
                <a:gd name="T56" fmla="*/ 41 w 70"/>
                <a:gd name="T57" fmla="*/ 7 h 55"/>
                <a:gd name="T58" fmla="*/ 26 w 70"/>
                <a:gd name="T59" fmla="*/ 8 h 55"/>
                <a:gd name="T60" fmla="*/ 10 w 70"/>
                <a:gd name="T61" fmla="*/ 7 h 55"/>
                <a:gd name="T62" fmla="*/ 3 w 70"/>
                <a:gd name="T63" fmla="*/ 7 h 55"/>
                <a:gd name="T64" fmla="*/ 1 w 70"/>
                <a:gd name="T65" fmla="*/ 8 h 55"/>
                <a:gd name="T66" fmla="*/ 1 w 70"/>
                <a:gd name="T67" fmla="*/ 9 h 55"/>
                <a:gd name="T68" fmla="*/ 0 w 70"/>
                <a:gd name="T69"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55">
                  <a:moveTo>
                    <a:pt x="0" y="11"/>
                  </a:moveTo>
                  <a:lnTo>
                    <a:pt x="6" y="11"/>
                  </a:lnTo>
                  <a:lnTo>
                    <a:pt x="10" y="12"/>
                  </a:lnTo>
                  <a:lnTo>
                    <a:pt x="16" y="13"/>
                  </a:lnTo>
                  <a:lnTo>
                    <a:pt x="21" y="16"/>
                  </a:lnTo>
                  <a:lnTo>
                    <a:pt x="28" y="17"/>
                  </a:lnTo>
                  <a:lnTo>
                    <a:pt x="33" y="18"/>
                  </a:lnTo>
                  <a:lnTo>
                    <a:pt x="37" y="20"/>
                  </a:lnTo>
                  <a:lnTo>
                    <a:pt x="41" y="21"/>
                  </a:lnTo>
                  <a:lnTo>
                    <a:pt x="41" y="22"/>
                  </a:lnTo>
                  <a:lnTo>
                    <a:pt x="43" y="23"/>
                  </a:lnTo>
                  <a:lnTo>
                    <a:pt x="44" y="25"/>
                  </a:lnTo>
                  <a:lnTo>
                    <a:pt x="46" y="26"/>
                  </a:lnTo>
                  <a:lnTo>
                    <a:pt x="47" y="26"/>
                  </a:lnTo>
                  <a:lnTo>
                    <a:pt x="49" y="27"/>
                  </a:lnTo>
                  <a:lnTo>
                    <a:pt x="51" y="28"/>
                  </a:lnTo>
                  <a:lnTo>
                    <a:pt x="53" y="29"/>
                  </a:lnTo>
                  <a:lnTo>
                    <a:pt x="55" y="29"/>
                  </a:lnTo>
                  <a:lnTo>
                    <a:pt x="55" y="30"/>
                  </a:lnTo>
                  <a:lnTo>
                    <a:pt x="55" y="30"/>
                  </a:lnTo>
                  <a:lnTo>
                    <a:pt x="55" y="31"/>
                  </a:lnTo>
                  <a:lnTo>
                    <a:pt x="56" y="31"/>
                  </a:lnTo>
                  <a:lnTo>
                    <a:pt x="57" y="32"/>
                  </a:lnTo>
                  <a:lnTo>
                    <a:pt x="57" y="33"/>
                  </a:lnTo>
                  <a:lnTo>
                    <a:pt x="58" y="33"/>
                  </a:lnTo>
                  <a:lnTo>
                    <a:pt x="58" y="33"/>
                  </a:lnTo>
                  <a:lnTo>
                    <a:pt x="59" y="33"/>
                  </a:lnTo>
                  <a:lnTo>
                    <a:pt x="59" y="35"/>
                  </a:lnTo>
                  <a:lnTo>
                    <a:pt x="59" y="36"/>
                  </a:lnTo>
                  <a:lnTo>
                    <a:pt x="59" y="37"/>
                  </a:lnTo>
                  <a:lnTo>
                    <a:pt x="60" y="38"/>
                  </a:lnTo>
                  <a:lnTo>
                    <a:pt x="60" y="39"/>
                  </a:lnTo>
                  <a:lnTo>
                    <a:pt x="63" y="40"/>
                  </a:lnTo>
                  <a:lnTo>
                    <a:pt x="64" y="41"/>
                  </a:lnTo>
                  <a:lnTo>
                    <a:pt x="65" y="42"/>
                  </a:lnTo>
                  <a:lnTo>
                    <a:pt x="65" y="43"/>
                  </a:lnTo>
                  <a:lnTo>
                    <a:pt x="66" y="43"/>
                  </a:lnTo>
                  <a:lnTo>
                    <a:pt x="66" y="46"/>
                  </a:lnTo>
                  <a:lnTo>
                    <a:pt x="66" y="48"/>
                  </a:lnTo>
                  <a:lnTo>
                    <a:pt x="66" y="49"/>
                  </a:lnTo>
                  <a:lnTo>
                    <a:pt x="67" y="50"/>
                  </a:lnTo>
                  <a:lnTo>
                    <a:pt x="68" y="51"/>
                  </a:lnTo>
                  <a:lnTo>
                    <a:pt x="68" y="52"/>
                  </a:lnTo>
                  <a:lnTo>
                    <a:pt x="69" y="53"/>
                  </a:lnTo>
                  <a:lnTo>
                    <a:pt x="70" y="55"/>
                  </a:lnTo>
                  <a:lnTo>
                    <a:pt x="70" y="48"/>
                  </a:lnTo>
                  <a:lnTo>
                    <a:pt x="69" y="41"/>
                  </a:lnTo>
                  <a:lnTo>
                    <a:pt x="68" y="33"/>
                  </a:lnTo>
                  <a:lnTo>
                    <a:pt x="67" y="28"/>
                  </a:lnTo>
                  <a:lnTo>
                    <a:pt x="67" y="20"/>
                  </a:lnTo>
                  <a:lnTo>
                    <a:pt x="66" y="13"/>
                  </a:lnTo>
                  <a:lnTo>
                    <a:pt x="65" y="7"/>
                  </a:lnTo>
                  <a:lnTo>
                    <a:pt x="64" y="0"/>
                  </a:lnTo>
                  <a:lnTo>
                    <a:pt x="60" y="2"/>
                  </a:lnTo>
                  <a:lnTo>
                    <a:pt x="57" y="3"/>
                  </a:lnTo>
                  <a:lnTo>
                    <a:pt x="54" y="5"/>
                  </a:lnTo>
                  <a:lnTo>
                    <a:pt x="49" y="6"/>
                  </a:lnTo>
                  <a:lnTo>
                    <a:pt x="41" y="7"/>
                  </a:lnTo>
                  <a:lnTo>
                    <a:pt x="34" y="8"/>
                  </a:lnTo>
                  <a:lnTo>
                    <a:pt x="26" y="8"/>
                  </a:lnTo>
                  <a:lnTo>
                    <a:pt x="18" y="8"/>
                  </a:lnTo>
                  <a:lnTo>
                    <a:pt x="10" y="7"/>
                  </a:lnTo>
                  <a:lnTo>
                    <a:pt x="3" y="6"/>
                  </a:lnTo>
                  <a:lnTo>
                    <a:pt x="3" y="7"/>
                  </a:lnTo>
                  <a:lnTo>
                    <a:pt x="1" y="7"/>
                  </a:lnTo>
                  <a:lnTo>
                    <a:pt x="1" y="8"/>
                  </a:lnTo>
                  <a:lnTo>
                    <a:pt x="1" y="9"/>
                  </a:lnTo>
                  <a:lnTo>
                    <a:pt x="1" y="9"/>
                  </a:lnTo>
                  <a:lnTo>
                    <a:pt x="1" y="10"/>
                  </a:lnTo>
                  <a:lnTo>
                    <a:pt x="0" y="10"/>
                  </a:lnTo>
                  <a:lnTo>
                    <a:pt x="0" y="1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30"/>
            </a:p>
          </p:txBody>
        </p:sp>
      </p:grpSp>
      <p:sp>
        <p:nvSpPr>
          <p:cNvPr id="118" name="TextBox 117">
            <a:extLst>
              <a:ext uri="{FF2B5EF4-FFF2-40B4-BE49-F238E27FC236}">
                <a16:creationId xmlns:a16="http://schemas.microsoft.com/office/drawing/2014/main" id="{008AD9F9-408A-4184-94CF-D8CFA190CAC1}"/>
              </a:ext>
            </a:extLst>
          </p:cNvPr>
          <p:cNvSpPr txBox="1"/>
          <p:nvPr/>
        </p:nvSpPr>
        <p:spPr>
          <a:xfrm>
            <a:off x="6073140" y="6529627"/>
            <a:ext cx="4457700" cy="297831"/>
          </a:xfrm>
          <a:prstGeom prst="rect">
            <a:avLst/>
          </a:prstGeom>
          <a:noFill/>
        </p:spPr>
        <p:txBody>
          <a:bodyPr wrap="square">
            <a:spAutoFit/>
          </a:bodyPr>
          <a:lstStyle/>
          <a:p>
            <a:r>
              <a:rPr lang="en-US" sz="1350" dirty="0">
                <a:hlinkClick r:id="rId6"/>
              </a:rPr>
              <a:t>https://web.stanford.edu/class/msande247s/kchap17.ppt</a:t>
            </a:r>
            <a:r>
              <a:rPr lang="en-US" sz="135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D3F3832-C8A3-4808-816D-0AB92EFDE68E}"/>
              </a:ext>
            </a:extLst>
          </p:cNvPr>
          <p:cNvSpPr>
            <a:spLocks noGrp="1" noChangeArrowheads="1"/>
          </p:cNvSpPr>
          <p:nvPr>
            <p:ph type="title"/>
          </p:nvPr>
        </p:nvSpPr>
        <p:spPr>
          <a:xfrm>
            <a:off x="1032979" y="393043"/>
            <a:ext cx="7496004" cy="404727"/>
          </a:xfrm>
        </p:spPr>
        <p:txBody>
          <a:bodyPr>
            <a:normAutofit fontScale="90000"/>
          </a:bodyPr>
          <a:lstStyle/>
          <a:p>
            <a:r>
              <a:rPr lang="en-US" altLang="en-US" sz="3098" dirty="0"/>
              <a:t>Properties of Linear Correlation Coefficients</a:t>
            </a:r>
          </a:p>
        </p:txBody>
      </p:sp>
      <p:sp>
        <p:nvSpPr>
          <p:cNvPr id="95235" name="Rectangle 3">
            <a:extLst>
              <a:ext uri="{FF2B5EF4-FFF2-40B4-BE49-F238E27FC236}">
                <a16:creationId xmlns:a16="http://schemas.microsoft.com/office/drawing/2014/main" id="{A25653A3-CC52-4F6A-9DA6-58A4A63E18FD}"/>
              </a:ext>
            </a:extLst>
          </p:cNvPr>
          <p:cNvSpPr>
            <a:spLocks noGrp="1" noChangeArrowheads="1"/>
          </p:cNvSpPr>
          <p:nvPr>
            <p:ph type="body" idx="1"/>
          </p:nvPr>
        </p:nvSpPr>
        <p:spPr>
          <a:xfrm>
            <a:off x="1864050" y="720297"/>
            <a:ext cx="8820346" cy="4242555"/>
          </a:xfrm>
        </p:spPr>
        <p:txBody>
          <a:bodyPr/>
          <a:lstStyle/>
          <a:p>
            <a:pPr>
              <a:buFontTx/>
              <a:buNone/>
            </a:pPr>
            <a:r>
              <a:rPr lang="en-US" altLang="en-US" dirty="0"/>
              <a:t>	</a:t>
            </a:r>
            <a:r>
              <a:rPr lang="en-US" altLang="en-US" sz="2409" dirty="0"/>
              <a:t>Some properties of the linear correlation coefficient</a:t>
            </a:r>
          </a:p>
          <a:p>
            <a:pPr lvl="1"/>
            <a:r>
              <a:rPr lang="en-US" altLang="en-US" i="1" dirty="0"/>
              <a:t>r</a:t>
            </a:r>
            <a:r>
              <a:rPr lang="en-US" altLang="en-US" dirty="0"/>
              <a:t> is a unitless measure (so that </a:t>
            </a:r>
            <a:r>
              <a:rPr lang="en-US" altLang="en-US" i="1" dirty="0"/>
              <a:t>r</a:t>
            </a:r>
            <a:r>
              <a:rPr lang="en-US" altLang="en-US" dirty="0"/>
              <a:t> would be the same for a data set whether </a:t>
            </a:r>
            <a:r>
              <a:rPr lang="en-US" altLang="en-US" i="1" dirty="0"/>
              <a:t>x</a:t>
            </a:r>
            <a:r>
              <a:rPr lang="en-US" altLang="en-US" dirty="0"/>
              <a:t> and </a:t>
            </a:r>
            <a:r>
              <a:rPr lang="en-US" altLang="en-US" i="1" dirty="0"/>
              <a:t>y</a:t>
            </a:r>
            <a:r>
              <a:rPr lang="en-US" altLang="en-US" dirty="0"/>
              <a:t> are measured in feet, inches, meters etc.)</a:t>
            </a:r>
          </a:p>
          <a:p>
            <a:pPr lvl="1"/>
            <a:r>
              <a:rPr lang="en-US" altLang="en-US" i="1" dirty="0"/>
              <a:t>r</a:t>
            </a:r>
            <a:r>
              <a:rPr lang="en-US" altLang="en-US" dirty="0"/>
              <a:t> is always between –1 and +1. </a:t>
            </a:r>
            <a:endParaRPr lang="en-US" altLang="en-US" sz="1755" dirty="0"/>
          </a:p>
          <a:p>
            <a:pPr lvl="4">
              <a:buSzPct val="50000"/>
              <a:buFont typeface="Wingdings" panose="05000000000000000000" pitchFamily="2" charset="2"/>
              <a:buChar char="n"/>
            </a:pPr>
            <a:r>
              <a:rPr lang="en-US" altLang="en-US" sz="1560" i="1" dirty="0"/>
              <a:t>r</a:t>
            </a:r>
            <a:r>
              <a:rPr lang="en-US" altLang="en-US" sz="1560" dirty="0"/>
              <a:t> = -1 : perfect negative correlation</a:t>
            </a:r>
          </a:p>
          <a:p>
            <a:pPr lvl="4">
              <a:buSzPct val="50000"/>
              <a:buFont typeface="Wingdings" panose="05000000000000000000" pitchFamily="2" charset="2"/>
              <a:buChar char="n"/>
            </a:pPr>
            <a:r>
              <a:rPr lang="en-US" altLang="en-US" sz="1560" i="1" dirty="0"/>
              <a:t>r</a:t>
            </a:r>
            <a:r>
              <a:rPr lang="en-US" altLang="en-US" sz="1560" dirty="0"/>
              <a:t> = +1: perfect positive correlation</a:t>
            </a:r>
          </a:p>
          <a:p>
            <a:pPr lvl="1"/>
            <a:r>
              <a:rPr lang="en-US" altLang="en-US" dirty="0"/>
              <a:t>Positive values of </a:t>
            </a:r>
            <a:r>
              <a:rPr lang="en-US" altLang="en-US" i="1" dirty="0"/>
              <a:t>r</a:t>
            </a:r>
            <a:r>
              <a:rPr lang="en-US" altLang="en-US" dirty="0"/>
              <a:t> correspond to positive relations</a:t>
            </a:r>
          </a:p>
          <a:p>
            <a:pPr lvl="1"/>
            <a:r>
              <a:rPr lang="en-US" altLang="en-US" dirty="0"/>
              <a:t>Negative values of </a:t>
            </a:r>
            <a:r>
              <a:rPr lang="en-US" altLang="en-US" i="1" dirty="0"/>
              <a:t>r</a:t>
            </a:r>
            <a:r>
              <a:rPr lang="en-US" altLang="en-US" dirty="0"/>
              <a:t> correspond to negative relations</a:t>
            </a:r>
          </a:p>
          <a:p>
            <a:endParaRPr lang="en-US" altLang="en-US" dirty="0"/>
          </a:p>
        </p:txBody>
      </p:sp>
      <p:sp>
        <p:nvSpPr>
          <p:cNvPr id="4" name="TextBox 3">
            <a:extLst>
              <a:ext uri="{FF2B5EF4-FFF2-40B4-BE49-F238E27FC236}">
                <a16:creationId xmlns:a16="http://schemas.microsoft.com/office/drawing/2014/main" id="{8F9FC1C2-11EE-43EA-B8D4-A80B9108E9DE}"/>
              </a:ext>
            </a:extLst>
          </p:cNvPr>
          <p:cNvSpPr txBox="1"/>
          <p:nvPr/>
        </p:nvSpPr>
        <p:spPr>
          <a:xfrm>
            <a:off x="925708" y="60409"/>
            <a:ext cx="7669866" cy="328278"/>
          </a:xfrm>
          <a:prstGeom prst="rect">
            <a:avLst/>
          </a:prstGeom>
          <a:noFill/>
        </p:spPr>
        <p:txBody>
          <a:bodyPr wrap="square">
            <a:spAutoFit/>
          </a:bodyPr>
          <a:lstStyle/>
          <a:p>
            <a:r>
              <a:rPr lang="en-US" sz="1548" dirty="0">
                <a:hlinkClick r:id="rId2"/>
              </a:rPr>
              <a:t>https://emunix.emich.edu/~schu/MATH_170/Fall09_170/Evening%20session/Unit%203.ppt</a:t>
            </a:r>
            <a:r>
              <a:rPr lang="en-US" sz="1548" dirty="0"/>
              <a:t> </a:t>
            </a:r>
          </a:p>
        </p:txBody>
      </p:sp>
      <p:pic>
        <p:nvPicPr>
          <p:cNvPr id="3" name="Picture 2">
            <a:extLst>
              <a:ext uri="{FF2B5EF4-FFF2-40B4-BE49-F238E27FC236}">
                <a16:creationId xmlns:a16="http://schemas.microsoft.com/office/drawing/2014/main" id="{B81286E6-6BB0-48FE-AAB5-B5F3FF4977E1}"/>
              </a:ext>
            </a:extLst>
          </p:cNvPr>
          <p:cNvPicPr>
            <a:picLocks noChangeAspect="1"/>
          </p:cNvPicPr>
          <p:nvPr/>
        </p:nvPicPr>
        <p:blipFill>
          <a:blip r:embed="rId3"/>
          <a:stretch>
            <a:fillRect/>
          </a:stretch>
        </p:blipFill>
        <p:spPr>
          <a:xfrm>
            <a:off x="353129" y="4420907"/>
            <a:ext cx="5113244" cy="3247672"/>
          </a:xfrm>
          <a:prstGeom prst="rect">
            <a:avLst/>
          </a:prstGeom>
        </p:spPr>
      </p:pic>
      <p:sp>
        <p:nvSpPr>
          <p:cNvPr id="8" name="TextBox 7">
            <a:extLst>
              <a:ext uri="{FF2B5EF4-FFF2-40B4-BE49-F238E27FC236}">
                <a16:creationId xmlns:a16="http://schemas.microsoft.com/office/drawing/2014/main" id="{48B41742-313B-4BE5-93F9-8A2C6D4698E8}"/>
              </a:ext>
            </a:extLst>
          </p:cNvPr>
          <p:cNvSpPr txBox="1"/>
          <p:nvPr/>
        </p:nvSpPr>
        <p:spPr>
          <a:xfrm>
            <a:off x="6051909" y="5694835"/>
            <a:ext cx="4632487" cy="1043036"/>
          </a:xfrm>
          <a:prstGeom prst="rect">
            <a:avLst/>
          </a:prstGeom>
          <a:noFill/>
        </p:spPr>
        <p:txBody>
          <a:bodyPr wrap="square">
            <a:spAutoFit/>
          </a:bodyPr>
          <a:lstStyle/>
          <a:p>
            <a:r>
              <a:rPr lang="en-US" sz="1548" dirty="0">
                <a:hlinkClick r:id="rId4"/>
              </a:rPr>
              <a:t>https://stats.libretexts.org/Bookshelves/Introductory_Statistics/Book%3A_Introductory_Statistics_(Shafer_and_Zhang)/10%3A_Correlation_and_Regression/10.02%3A_The_Linear_Correlation_Coefficient</a:t>
            </a:r>
            <a:r>
              <a:rPr lang="en-US" sz="1548" dirty="0"/>
              <a:t> </a:t>
            </a:r>
          </a:p>
        </p:txBody>
      </p:sp>
      <p:pic>
        <p:nvPicPr>
          <p:cNvPr id="7" name="Picture 6">
            <a:extLst>
              <a:ext uri="{FF2B5EF4-FFF2-40B4-BE49-F238E27FC236}">
                <a16:creationId xmlns:a16="http://schemas.microsoft.com/office/drawing/2014/main" id="{C064BF73-61ED-4DCE-A49D-DFD265B3B45A}"/>
              </a:ext>
            </a:extLst>
          </p:cNvPr>
          <p:cNvPicPr>
            <a:picLocks noChangeAspect="1"/>
          </p:cNvPicPr>
          <p:nvPr/>
        </p:nvPicPr>
        <p:blipFill>
          <a:blip r:embed="rId5"/>
          <a:stretch>
            <a:fillRect/>
          </a:stretch>
        </p:blipFill>
        <p:spPr>
          <a:xfrm>
            <a:off x="6217218" y="4332007"/>
            <a:ext cx="2485216" cy="693549"/>
          </a:xfrm>
          <a:prstGeom prst="rect">
            <a:avLst/>
          </a:prstGeom>
        </p:spPr>
      </p:pic>
      <p:pic>
        <p:nvPicPr>
          <p:cNvPr id="10" name="Picture 9">
            <a:extLst>
              <a:ext uri="{FF2B5EF4-FFF2-40B4-BE49-F238E27FC236}">
                <a16:creationId xmlns:a16="http://schemas.microsoft.com/office/drawing/2014/main" id="{79804AED-38DC-486F-852D-AAE6C0F56A0D}"/>
              </a:ext>
            </a:extLst>
          </p:cNvPr>
          <p:cNvPicPr>
            <a:picLocks noChangeAspect="1"/>
          </p:cNvPicPr>
          <p:nvPr/>
        </p:nvPicPr>
        <p:blipFill>
          <a:blip r:embed="rId6"/>
          <a:stretch>
            <a:fillRect/>
          </a:stretch>
        </p:blipFill>
        <p:spPr>
          <a:xfrm>
            <a:off x="8777938" y="4183260"/>
            <a:ext cx="2039490" cy="842295"/>
          </a:xfrm>
          <a:prstGeom prst="rect">
            <a:avLst/>
          </a:prstGeom>
        </p:spPr>
      </p:pic>
      <p:sp>
        <p:nvSpPr>
          <p:cNvPr id="14" name="TextBox 13">
            <a:extLst>
              <a:ext uri="{FF2B5EF4-FFF2-40B4-BE49-F238E27FC236}">
                <a16:creationId xmlns:a16="http://schemas.microsoft.com/office/drawing/2014/main" id="{7A1E8EBC-FB9E-4442-AB11-962FC9FDFA73}"/>
              </a:ext>
            </a:extLst>
          </p:cNvPr>
          <p:cNvSpPr txBox="1"/>
          <p:nvPr/>
        </p:nvSpPr>
        <p:spPr>
          <a:xfrm>
            <a:off x="8777938" y="4962852"/>
            <a:ext cx="5181648" cy="185115"/>
          </a:xfrm>
          <a:prstGeom prst="rect">
            <a:avLst/>
          </a:prstGeom>
          <a:noFill/>
        </p:spPr>
        <p:txBody>
          <a:bodyPr wrap="square">
            <a:spAutoFit/>
          </a:bodyPr>
          <a:lstStyle/>
          <a:p>
            <a:r>
              <a:rPr lang="en-US" sz="603" dirty="0">
                <a:hlinkClick r:id="rId7"/>
              </a:rPr>
              <a:t>https://en.wikipedia.org/wiki/Pearson_correlation_coefficient</a:t>
            </a:r>
            <a:r>
              <a:rPr lang="en-US" sz="603" dirty="0"/>
              <a:t>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35078</TotalTime>
  <Words>4126</Words>
  <Application>Microsoft Office PowerPoint</Application>
  <PresentationFormat>Custom</PresentationFormat>
  <Paragraphs>594</Paragraphs>
  <Slides>71</Slides>
  <Notes>4</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97" baseType="lpstr">
      <vt:lpstr>PMingLiU</vt:lpstr>
      <vt:lpstr>AdvTT5ada87cc</vt:lpstr>
      <vt:lpstr>Arial</vt:lpstr>
      <vt:lpstr>Calibri</vt:lpstr>
      <vt:lpstr>Calibri Light</vt:lpstr>
      <vt:lpstr>Cambria Math</vt:lpstr>
      <vt:lpstr>CMMI10</vt:lpstr>
      <vt:lpstr>CMR10</vt:lpstr>
      <vt:lpstr>CMSS10</vt:lpstr>
      <vt:lpstr>CMSS12</vt:lpstr>
      <vt:lpstr>CMSSI10</vt:lpstr>
      <vt:lpstr>CMSSI8</vt:lpstr>
      <vt:lpstr>CMSY10</vt:lpstr>
      <vt:lpstr>CMTI10</vt:lpstr>
      <vt:lpstr>Comic Sans MS</vt:lpstr>
      <vt:lpstr>Helvetica Neue</vt:lpstr>
      <vt:lpstr>Linux Libertine</vt:lpstr>
      <vt:lpstr>Roboto</vt:lpstr>
      <vt:lpstr>Symbol</vt:lpstr>
      <vt:lpstr>Tahoma</vt:lpstr>
      <vt:lpstr>Times New Roman</vt:lpstr>
      <vt:lpstr>Wingdings</vt:lpstr>
      <vt:lpstr>Office Theme</vt:lpstr>
      <vt:lpstr>Worksheet</vt:lpstr>
      <vt:lpstr>Equation</vt:lpstr>
      <vt:lpstr>Chart</vt:lpstr>
      <vt:lpstr>PowerPoint Presentation</vt:lpstr>
      <vt:lpstr>PowerPoint Presentation</vt:lpstr>
      <vt:lpstr>PowerPoint Presentation</vt:lpstr>
      <vt:lpstr>PowerPoint Presentation</vt:lpstr>
      <vt:lpstr>PowerPoint Presentation</vt:lpstr>
      <vt:lpstr>17.4  Error Variable: Required Conditions</vt:lpstr>
      <vt:lpstr>PowerPoint Presentation</vt:lpstr>
      <vt:lpstr>PowerPoint Presentation</vt:lpstr>
      <vt:lpstr>Properties of Linear Correlation Coefficients</vt:lpstr>
      <vt:lpstr>Lurking Variable</vt:lpstr>
      <vt:lpstr>Example 1</vt:lpstr>
      <vt:lpstr>More Examples</vt:lpstr>
      <vt:lpstr>PowerPoint Presentation</vt:lpstr>
      <vt:lpstr>PowerPoint Presentation</vt:lpstr>
      <vt:lpstr>PowerPoint Presentation</vt:lpstr>
      <vt:lpstr>PowerPoint Presentation</vt:lpstr>
      <vt:lpstr>PowerPoint Presentation</vt:lpstr>
      <vt:lpstr>Why normalization (re-scaling)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PCA on all Genes Leukemia data, precursor B and T</vt:lpstr>
      <vt:lpstr>PCA on 100 top significant genes   Leukemia data, precursor B and T</vt:lpstr>
      <vt:lpstr>PowerPoint Presentation</vt:lpstr>
      <vt:lpstr>PowerPoint Presentation</vt:lpstr>
      <vt:lpstr>PowerPoint Presentation</vt:lpstr>
      <vt:lpstr>PowerPoint Presentation</vt:lpstr>
      <vt:lpstr>PowerPoint Presentation</vt:lpstr>
      <vt:lpstr>PowerPoint Presentation</vt:lpstr>
      <vt:lpstr>Principal Component Analysis: one attribute first</vt:lpstr>
      <vt:lpstr>PowerPoint Presentation</vt:lpstr>
      <vt:lpstr>PowerPoint Presentation</vt:lpstr>
      <vt:lpstr>Now consider two dimensions</vt:lpstr>
      <vt:lpstr>PowerPoint Presentation</vt:lpstr>
      <vt:lpstr>PowerPoint Presentation</vt:lpstr>
      <vt:lpstr>PowerPoint Presentation</vt:lpstr>
      <vt:lpstr>More than two attributes: covariance matrix</vt:lpstr>
      <vt:lpstr>PowerPoint Presentation</vt:lpstr>
      <vt:lpstr>Eigenvalues</vt:lpstr>
      <vt:lpstr>PowerPoint Presentation</vt:lpstr>
      <vt:lpstr>PowerPoint Presentation</vt:lpstr>
      <vt:lpstr>Principal components</vt:lpstr>
      <vt:lpstr>Eigenvalues</vt:lpstr>
      <vt:lpstr>Principal components - Variance</vt:lpstr>
      <vt:lpstr>A more challenging example</vt:lpstr>
      <vt:lpstr>PowerPoint Presentation</vt:lpstr>
      <vt:lpstr>Interpreting Eigenvectors</vt:lpstr>
      <vt:lpstr>Steps of PCA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391</cp:revision>
  <dcterms:created xsi:type="dcterms:W3CDTF">2020-09-07T00:11:40Z</dcterms:created>
  <dcterms:modified xsi:type="dcterms:W3CDTF">2024-04-10T17:20:21Z</dcterms:modified>
</cp:coreProperties>
</file>