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256" r:id="rId2"/>
    <p:sldId id="889" r:id="rId3"/>
    <p:sldId id="891" r:id="rId4"/>
    <p:sldId id="2388" r:id="rId5"/>
    <p:sldId id="912" r:id="rId6"/>
    <p:sldId id="1055" r:id="rId7"/>
    <p:sldId id="307" r:id="rId8"/>
    <p:sldId id="907" r:id="rId9"/>
    <p:sldId id="2402" r:id="rId10"/>
    <p:sldId id="2410" r:id="rId11"/>
    <p:sldId id="2403" r:id="rId12"/>
    <p:sldId id="308" r:id="rId13"/>
    <p:sldId id="1057" r:id="rId14"/>
    <p:sldId id="2411" r:id="rId15"/>
    <p:sldId id="2412" r:id="rId16"/>
    <p:sldId id="2404" r:id="rId17"/>
    <p:sldId id="1056" r:id="rId18"/>
    <p:sldId id="309" r:id="rId19"/>
    <p:sldId id="310" r:id="rId20"/>
    <p:sldId id="311" r:id="rId21"/>
    <p:sldId id="557" r:id="rId22"/>
    <p:sldId id="577" r:id="rId23"/>
    <p:sldId id="579" r:id="rId24"/>
    <p:sldId id="312" r:id="rId25"/>
    <p:sldId id="1035" r:id="rId26"/>
    <p:sldId id="2407" r:id="rId27"/>
    <p:sldId id="2408" r:id="rId28"/>
    <p:sldId id="2409" r:id="rId29"/>
    <p:sldId id="2406" r:id="rId30"/>
    <p:sldId id="1033" r:id="rId31"/>
    <p:sldId id="963" r:id="rId3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ED8"/>
    <a:srgbClr val="EBE600"/>
    <a:srgbClr val="5A2781"/>
    <a:srgbClr val="F3E04B"/>
    <a:srgbClr val="F3DB4B"/>
    <a:srgbClr val="F3F34B"/>
    <a:srgbClr val="1A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A690A-3EB8-4AC9-A6A5-516DC1B89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FB76-BEDD-4F3E-9894-2903E1C06EC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6510235-6B7D-44A5-8C78-866369931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AA3B9E5-F8A9-4215-9B61-C50963410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B3332A-048D-4284-A562-15F7D457E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28E80-CD73-44AA-83BF-D400BC53522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75C72F4C-5C1D-4783-AC85-3413A4632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DBF90F8-0077-4D3F-B4FD-FCBD978FD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508E37-E651-453C-9C9D-6D2CD9B67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5DE47-84F7-4E98-BC1A-A088487DAF9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FC61127-A8F3-4599-B6D0-A65D897C0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193AE2-C725-4B4F-BA89-2FF6D9FD8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coursera.org/learn/pca-machine-learning/home/inf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://www.cse.buffalo.edu/faculty/azhang/data-mining/pca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6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hyperlink" Target="https://www.coursera.org/learn/pca-machine-learning/home/info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tplotlib.org/stable/gallery/subplots_axes_and_figures/axis_equal_demo.htm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faculty/azhang/data-mining/pca.pp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buffalo.edu/faculty/azhang/data-mining/pca.p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faculty/azhang/data-mining/pca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se.buffalo.edu/faculty/azhang/data-mining/pca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e.uark.edu/~xintaowu/5073/PCA1.ppt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ce.uark.edu/~xintaowu/5073/PCA1.pp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ce.uark.edu/~xintaowu/5073/PCA1.pp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se.buffalo.edu/faculty/azhang/data-mining/pca.ppt" TargetMode="Externa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kamperi.github.io/mathematics/2020/11/01/principal-component-analysis-lagrange-multiplie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kamperi.github.io/mathematics/2020/11/01/principal-component-analysis-lagrange-multiplie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kamperi.github.io/mathematics/2020/11/01/principal-component-analysis-lagrange-multiplier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ekamperi.github.io/mathematics/2020/11/01/principal-component-analysis-lagrange-multiplier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stat.columbia.edu/~fwood/Teaching/w4315/Fall2009/pca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dnuggets.com/2022/10/classification-metrics-walkthrough-logistic-regression-accuracy-precision-recall-roc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wmf"/><Relationship Id="rId7" Type="http://schemas.openxmlformats.org/officeDocument/2006/relationships/hyperlink" Target="https://www.coursera.org/learn/pca-machine-learning/home/info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se.buffalo.edu/faculty/azhang/data-mining/pca.ppt" TargetMode="Externa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coursera.org/learn/pca-machine-learning/home/inf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B95286-9CBF-42F7-8BDB-D5E935D4B01C}"/>
              </a:ext>
            </a:extLst>
          </p:cNvPr>
          <p:cNvSpPr/>
          <p:nvPr/>
        </p:nvSpPr>
        <p:spPr>
          <a:xfrm>
            <a:off x="0" y="-121878"/>
            <a:ext cx="11887200" cy="125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5" dirty="0"/>
          </a:p>
        </p:txBody>
      </p:sp>
      <p:sp>
        <p:nvSpPr>
          <p:cNvPr id="4" name="Text Box 71">
            <a:extLst>
              <a:ext uri="{FF2B5EF4-FFF2-40B4-BE49-F238E27FC236}">
                <a16:creationId xmlns:a16="http://schemas.microsoft.com/office/drawing/2014/main" id="{094E828E-19A6-4D3A-8921-26A76855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58" y="70556"/>
            <a:ext cx="10180285" cy="42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67" dirty="0">
                <a:solidFill>
                  <a:srgbClr val="F3E04B"/>
                </a:solidFill>
                <a:latin typeface="Arial Black" pitchFamily="8" charset="0"/>
              </a:rPr>
              <a:t>Poster Title</a:t>
            </a:r>
          </a:p>
        </p:txBody>
      </p:sp>
      <p:sp>
        <p:nvSpPr>
          <p:cNvPr id="5" name="Text Box 72">
            <a:extLst>
              <a:ext uri="{FF2B5EF4-FFF2-40B4-BE49-F238E27FC236}">
                <a16:creationId xmlns:a16="http://schemas.microsoft.com/office/drawing/2014/main" id="{CD897EE3-6BB0-4C5E-BCA5-F0D2AF4F4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833" y="427371"/>
            <a:ext cx="9551576" cy="6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89" b="1" dirty="0">
                <a:solidFill>
                  <a:schemeClr val="bg1"/>
                </a:solidFill>
              </a:rPr>
              <a:t>Authors</a:t>
            </a:r>
            <a:endParaRPr lang="en-US" sz="1889" i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700" i="1" dirty="0">
                <a:solidFill>
                  <a:schemeClr val="bg1"/>
                </a:solidFill>
              </a:rPr>
              <a:t>Affiliations</a:t>
            </a: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05BE8621-3884-4137-A112-E3BEAFEA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04" y="-44177"/>
            <a:ext cx="2256262" cy="1096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BF37EB-DC4E-4DB1-840E-6A455182141D}"/>
              </a:ext>
            </a:extLst>
          </p:cNvPr>
          <p:cNvSpPr txBox="1"/>
          <p:nvPr/>
        </p:nvSpPr>
        <p:spPr>
          <a:xfrm>
            <a:off x="747059" y="1155083"/>
            <a:ext cx="1856607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9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078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0214ED-7575-4F9D-85B4-AC8378656C6E}"/>
              </a:ext>
            </a:extLst>
          </p:cNvPr>
          <p:cNvSpPr/>
          <p:nvPr/>
        </p:nvSpPr>
        <p:spPr>
          <a:xfrm>
            <a:off x="3582443" y="1130215"/>
            <a:ext cx="4216270" cy="6584950"/>
          </a:xfrm>
          <a:prstGeom prst="roundRect">
            <a:avLst>
              <a:gd name="adj" fmla="val 61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5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1D9F7-C7FC-49D6-88BC-682CD776567D}"/>
              </a:ext>
            </a:extLst>
          </p:cNvPr>
          <p:cNvSpPr txBox="1"/>
          <p:nvPr/>
        </p:nvSpPr>
        <p:spPr>
          <a:xfrm>
            <a:off x="4994146" y="1155083"/>
            <a:ext cx="1406444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9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078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79BD48-8596-4BE2-97B2-228D9F67CA78}"/>
              </a:ext>
            </a:extLst>
          </p:cNvPr>
          <p:cNvSpPr txBox="1"/>
          <p:nvPr/>
        </p:nvSpPr>
        <p:spPr>
          <a:xfrm>
            <a:off x="8587441" y="1155083"/>
            <a:ext cx="1796636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9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078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4F36E-D7D8-4F26-8063-C3D83D7F2DCF}"/>
              </a:ext>
            </a:extLst>
          </p:cNvPr>
          <p:cNvSpPr txBox="1"/>
          <p:nvPr/>
        </p:nvSpPr>
        <p:spPr>
          <a:xfrm>
            <a:off x="465050" y="1543051"/>
            <a:ext cx="3041650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Include lots of figures and detailed figure captions.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AA1B4-FABA-416C-B66C-F40A97957CDB}"/>
              </a:ext>
            </a:extLst>
          </p:cNvPr>
          <p:cNvSpPr txBox="1"/>
          <p:nvPr/>
        </p:nvSpPr>
        <p:spPr>
          <a:xfrm>
            <a:off x="3626285" y="1543051"/>
            <a:ext cx="3885765" cy="2874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397" indent="-202397">
              <a:buFont typeface="Arial" panose="020B0604020202020204" pitchFamily="34" charset="0"/>
              <a:buChar char="■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Bullet points are much better than long paragraphs.</a:t>
            </a:r>
          </a:p>
          <a:p>
            <a:pPr marL="202397" indent="-202397">
              <a:buFont typeface="Arial" panose="020B0604020202020204" pitchFamily="34" charset="0"/>
              <a:buChar char="■"/>
            </a:pP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397" indent="-202397">
              <a:buFont typeface="Arial" panose="020B0604020202020204" pitchFamily="34" charset="0"/>
              <a:buChar char="■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You do not need to use the headings in this sample.</a:t>
            </a:r>
          </a:p>
          <a:p>
            <a:pPr marL="202397" indent="-202397">
              <a:buFont typeface="Arial" panose="020B0604020202020204" pitchFamily="34" charset="0"/>
              <a:buChar char="■"/>
            </a:pP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397" indent="-202397">
              <a:buFont typeface="Arial" panose="020B0604020202020204" pitchFamily="34" charset="0"/>
              <a:buChar char="■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Teach us one thing.</a:t>
            </a:r>
          </a:p>
          <a:p>
            <a:endParaRPr lang="en-US" sz="9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8287" lvl="2" indent="-202397">
              <a:buFont typeface="Wingdings" panose="05000000000000000000" pitchFamily="2" charset="2"/>
              <a:buChar char="Ø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You can do that using your data (</a:t>
            </a:r>
            <a:r>
              <a:rPr lang="en-US" sz="1558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 from written project) or if you have a good artificial data example, you can use that.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C2FEB-CABB-4793-AD7C-0707CE8237E0}"/>
              </a:ext>
            </a:extLst>
          </p:cNvPr>
          <p:cNvSpPr txBox="1"/>
          <p:nvPr/>
        </p:nvSpPr>
        <p:spPr>
          <a:xfrm>
            <a:off x="7950200" y="1543051"/>
            <a:ext cx="3430956" cy="632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You can easily resize the columns if (for example) a wider middle column better accommodates your figures.</a:t>
            </a: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If you are working in a group: </a:t>
            </a: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Both names should be listed as authors.  However,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You should each turn in a different poster as you will be giving different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Posters can be related, but there should be an important difference.  For example, you may each cover a different technique.</a:t>
            </a: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70C71-B05B-40F2-8E31-844DC9FC471E}"/>
              </a:ext>
            </a:extLst>
          </p:cNvPr>
          <p:cNvSpPr txBox="1"/>
          <p:nvPr/>
        </p:nvSpPr>
        <p:spPr>
          <a:xfrm>
            <a:off x="7950200" y="6724073"/>
            <a:ext cx="264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Bullet point is too small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15A6AE-9F59-472A-A662-FBD4B240F523}"/>
              </a:ext>
            </a:extLst>
          </p:cNvPr>
          <p:cNvCxnSpPr>
            <a:cxnSpLocks/>
          </p:cNvCxnSpPr>
          <p:nvPr/>
        </p:nvCxnSpPr>
        <p:spPr>
          <a:xfrm flipV="1">
            <a:off x="8072583" y="5181601"/>
            <a:ext cx="0" cy="15424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2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FA60B4-2A23-182E-8805-A6CB6BF8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83634"/>
              </p:ext>
            </p:extLst>
          </p:nvPr>
        </p:nvGraphicFramePr>
        <p:xfrm>
          <a:off x="447158" y="-457200"/>
          <a:ext cx="11360069" cy="877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29101" imgH="3886068" progId="Acrobat.Document.DC">
                  <p:embed/>
                </p:oleObj>
              </mc:Choice>
              <mc:Fallback>
                <p:oleObj name="Acrobat Document" r:id="rId2" imgW="5029101" imgH="38860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158" y="-457200"/>
                        <a:ext cx="11360069" cy="8778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37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58674-8C6B-4908-ABFE-E52FFE46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5389"/>
            <a:ext cx="6602968" cy="4011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D926E-8841-4754-9E50-FF78F4D8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08" y="3005376"/>
            <a:ext cx="6593681" cy="3956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72A97-0BB4-422E-AD21-906B9BCC541A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4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graphicFrame>
        <p:nvGraphicFramePr>
          <p:cNvPr id="8" name="Object 54">
            <a:extLst>
              <a:ext uri="{FF2B5EF4-FFF2-40B4-BE49-F238E27FC236}">
                <a16:creationId xmlns:a16="http://schemas.microsoft.com/office/drawing/2014/main" id="{2EA7C74F-597F-4545-9EE3-ADBDC7C73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678" y="4857588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6920" imgH="596880" progId="Equation.3">
                  <p:embed/>
                </p:oleObj>
              </mc:Choice>
              <mc:Fallback>
                <p:oleObj name="Equation" r:id="rId5" imgW="1726920" imgH="596880" progId="Equation.3">
                  <p:embed/>
                  <p:pic>
                    <p:nvPicPr>
                      <p:cNvPr id="8" name="Object 54">
                        <a:extLst>
                          <a:ext uri="{FF2B5EF4-FFF2-40B4-BE49-F238E27FC236}">
                            <a16:creationId xmlns:a16="http://schemas.microsoft.com/office/drawing/2014/main" id="{2EA7C74F-597F-4545-9EE3-ADBDC7C730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78" y="4857588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19F018-F29E-4379-8A5F-CCBA89382B5E}"/>
              </a:ext>
            </a:extLst>
          </p:cNvPr>
          <p:cNvSpPr txBox="1"/>
          <p:nvPr/>
        </p:nvSpPr>
        <p:spPr>
          <a:xfrm>
            <a:off x="8292963" y="1258335"/>
            <a:ext cx="176888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9 data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DC14ED-F1CD-277A-CBE4-B3711979C4F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98916" y="6346648"/>
                <a:ext cx="2744662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34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DC14ED-F1CD-277A-CBE4-B3711979C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16" y="6346648"/>
                <a:ext cx="2744662" cy="840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08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C5224-DE2F-492F-9089-E7F2721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E25-9518-431A-A39D-1525B39A3A1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B81619EA-B70A-4623-9AAE-DF2936E9B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172720"/>
            <a:ext cx="8808720" cy="1122680"/>
          </a:xfrm>
        </p:spPr>
        <p:txBody>
          <a:bodyPr>
            <a:normAutofit fontScale="90000"/>
          </a:bodyPr>
          <a:lstStyle/>
          <a:p>
            <a:r>
              <a:rPr lang="sv-SE" altLang="en-US" sz="4533"/>
              <a:t>More than two attributes: covariance matrix</a:t>
            </a:r>
            <a:endParaRPr lang="en-US" altLang="zh-TW" sz="4533">
              <a:ea typeface="PMingLiU" panose="02020500000000000000" pitchFamily="18" charset="-12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963CD6B-E0EB-46FA-A150-3B52CED22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468120"/>
            <a:ext cx="8808720" cy="4663440"/>
          </a:xfrm>
        </p:spPr>
        <p:txBody>
          <a:bodyPr/>
          <a:lstStyle/>
          <a:p>
            <a:r>
              <a:rPr lang="sv-SE" altLang="en-US" dirty="0"/>
              <a:t>Contains covariance values between all possible dimensions (=attributes):</a:t>
            </a:r>
          </a:p>
          <a:p>
            <a:endParaRPr lang="sv-SE" altLang="en-US" dirty="0"/>
          </a:p>
          <a:p>
            <a:endParaRPr lang="sv-SE" altLang="en-US" dirty="0"/>
          </a:p>
          <a:p>
            <a:r>
              <a:rPr lang="sv-SE" altLang="en-US" dirty="0"/>
              <a:t>Example for three attributes (x,y,z):</a:t>
            </a:r>
          </a:p>
          <a:p>
            <a:endParaRPr lang="zh-TW" altLang="en-US" dirty="0">
              <a:ea typeface="PMingLiU" panose="02020500000000000000" pitchFamily="18" charset="-120"/>
            </a:endParaRPr>
          </a:p>
        </p:txBody>
      </p:sp>
      <p:graphicFrame>
        <p:nvGraphicFramePr>
          <p:cNvPr id="91140" name="Object 4">
            <a:extLst>
              <a:ext uri="{FF2B5EF4-FFF2-40B4-BE49-F238E27FC236}">
                <a16:creationId xmlns:a16="http://schemas.microsoft.com/office/drawing/2014/main" id="{7277B971-4585-4F25-821D-C20C5E99B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6314" y="2936241"/>
          <a:ext cx="5930053" cy="7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253800" progId="Equation.3">
                  <p:embed/>
                </p:oleObj>
              </mc:Choice>
              <mc:Fallback>
                <p:oleObj name="Equation" r:id="rId3" imgW="2082600" imgH="253800" progId="Equation.3">
                  <p:embed/>
                  <p:pic>
                    <p:nvPicPr>
                      <p:cNvPr id="91140" name="Object 4">
                        <a:extLst>
                          <a:ext uri="{FF2B5EF4-FFF2-40B4-BE49-F238E27FC236}">
                            <a16:creationId xmlns:a16="http://schemas.microsoft.com/office/drawing/2014/main" id="{7277B971-4585-4F25-821D-C20C5E99B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314" y="2936241"/>
                        <a:ext cx="5930053" cy="723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D8593AF4-F09A-4A72-9DB0-F98EF6EFC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760" y="4922520"/>
          <a:ext cx="6727085" cy="20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711000" progId="Equation.3">
                  <p:embed/>
                </p:oleObj>
              </mc:Choice>
              <mc:Fallback>
                <p:oleObj name="Equation" r:id="rId5" imgW="2361960" imgH="711000" progId="Equation.3">
                  <p:embed/>
                  <p:pic>
                    <p:nvPicPr>
                      <p:cNvPr id="91141" name="Object 5">
                        <a:extLst>
                          <a:ext uri="{FF2B5EF4-FFF2-40B4-BE49-F238E27FC236}">
                            <a16:creationId xmlns:a16="http://schemas.microsoft.com/office/drawing/2014/main" id="{D8593AF4-F09A-4A72-9DB0-F98EF6EFC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760" y="4922520"/>
                        <a:ext cx="6727085" cy="202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CB4C373-27E3-488B-9F33-AB0374B4B15E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7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8B85B-93D2-4CFF-BC1A-EE68D3E37503}"/>
              </a:ext>
            </a:extLst>
          </p:cNvPr>
          <p:cNvSpPr txBox="1"/>
          <p:nvPr/>
        </p:nvSpPr>
        <p:spPr>
          <a:xfrm>
            <a:off x="2983346" y="2836208"/>
            <a:ext cx="6373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err="1">
                <a:solidFill>
                  <a:srgbClr val="5A2781"/>
                </a:solidFill>
              </a:rPr>
              <a:t>dxd</a:t>
            </a:r>
            <a:endParaRPr lang="en-US" sz="2400" i="1" dirty="0">
              <a:solidFill>
                <a:srgbClr val="5A278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CAC0B-B5B0-4552-A9D0-C27542EAC981}"/>
              </a:ext>
            </a:extLst>
          </p:cNvPr>
          <p:cNvSpPr txBox="1"/>
          <p:nvPr/>
        </p:nvSpPr>
        <p:spPr>
          <a:xfrm>
            <a:off x="9180945" y="2836208"/>
            <a:ext cx="2383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d = dimension</a:t>
            </a:r>
          </a:p>
          <a:p>
            <a:pPr algn="l"/>
            <a:r>
              <a:rPr lang="en-US" sz="2400" dirty="0">
                <a:solidFill>
                  <a:srgbClr val="5A2781"/>
                </a:solidFill>
              </a:rPr>
              <a:t>   = # of attributes</a:t>
            </a:r>
          </a:p>
          <a:p>
            <a:pPr algn="l"/>
            <a:r>
              <a:rPr lang="en-US" sz="2400" dirty="0">
                <a:solidFill>
                  <a:srgbClr val="5A2781"/>
                </a:solidFill>
              </a:rPr>
              <a:t>       or features.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58674-8C6B-4908-ABFE-E52FFE46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5389"/>
            <a:ext cx="6602968" cy="4011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D926E-8841-4754-9E50-FF78F4D8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08" y="3005376"/>
            <a:ext cx="6593681" cy="3956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3C746-2B4C-460E-8C1C-0CE4631AE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78" y="6228829"/>
            <a:ext cx="3751071" cy="1069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72A97-0BB4-422E-AD21-906B9BCC541A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5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graphicFrame>
        <p:nvGraphicFramePr>
          <p:cNvPr id="8" name="Object 54">
            <a:extLst>
              <a:ext uri="{FF2B5EF4-FFF2-40B4-BE49-F238E27FC236}">
                <a16:creationId xmlns:a16="http://schemas.microsoft.com/office/drawing/2014/main" id="{2EA7C74F-597F-4545-9EE3-ADBDC7C73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678" y="4857588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596880" progId="Equation.3">
                  <p:embed/>
                </p:oleObj>
              </mc:Choice>
              <mc:Fallback>
                <p:oleObj name="Equation" r:id="rId6" imgW="1726920" imgH="596880" progId="Equation.3">
                  <p:embed/>
                  <p:pic>
                    <p:nvPicPr>
                      <p:cNvPr id="8" name="Object 54">
                        <a:extLst>
                          <a:ext uri="{FF2B5EF4-FFF2-40B4-BE49-F238E27FC236}">
                            <a16:creationId xmlns:a16="http://schemas.microsoft.com/office/drawing/2014/main" id="{2EA7C74F-597F-4545-9EE3-ADBDC7C730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78" y="4857588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3DAE939-3AFD-25C7-9299-C40C935DA778}"/>
              </a:ext>
            </a:extLst>
          </p:cNvPr>
          <p:cNvSpPr/>
          <p:nvPr/>
        </p:nvSpPr>
        <p:spPr>
          <a:xfrm>
            <a:off x="6718300" y="0"/>
            <a:ext cx="5168900" cy="3005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BBD30-E7F9-DA31-BDEC-3C24E5B50495}"/>
              </a:ext>
            </a:extLst>
          </p:cNvPr>
          <p:cNvSpPr txBox="1"/>
          <p:nvPr/>
        </p:nvSpPr>
        <p:spPr>
          <a:xfrm>
            <a:off x="7493000" y="234950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= (0.963855, 0.0361446)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D64B7D-1096-55B6-1F5A-BE6D3DAF7F90}"/>
              </a:ext>
            </a:extLst>
          </p:cNvPr>
          <p:cNvSpPr txBox="1"/>
          <p:nvPr/>
        </p:nvSpPr>
        <p:spPr>
          <a:xfrm>
            <a:off x="325678" y="213815"/>
            <a:ext cx="176888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9 data points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40D613-7B83-ED28-A5D8-95AECB0C4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949" y="201297"/>
            <a:ext cx="2241484" cy="822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E59270-AF6B-7D17-476D-C537B9C46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5367" y="1368615"/>
            <a:ext cx="422308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F8D4D-F38B-CABA-2542-35F12B393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1482E-0C79-3136-7493-B6C05F68C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" t="30387" r="32123"/>
          <a:stretch/>
        </p:blipFill>
        <p:spPr>
          <a:xfrm>
            <a:off x="124210" y="2535932"/>
            <a:ext cx="11762990" cy="4519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7518C-68FC-91E7-3D4F-AEFC6B5A2DAF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F78F8A-B493-60BA-3B54-58D5306D8FE1}"/>
              </a:ext>
            </a:extLst>
          </p:cNvPr>
          <p:cNvSpPr/>
          <p:nvPr/>
        </p:nvSpPr>
        <p:spPr>
          <a:xfrm>
            <a:off x="6718300" y="0"/>
            <a:ext cx="5168900" cy="3005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99506-75FA-E3E2-5DE1-7AE6AB512290}"/>
              </a:ext>
            </a:extLst>
          </p:cNvPr>
          <p:cNvSpPr txBox="1"/>
          <p:nvPr/>
        </p:nvSpPr>
        <p:spPr>
          <a:xfrm>
            <a:off x="7493000" y="234950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= (0.963855, 0.0361446)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E97E92-A3B0-7D77-4506-2BD0C9DC17E8}"/>
              </a:ext>
            </a:extLst>
          </p:cNvPr>
          <p:cNvSpPr txBox="1"/>
          <p:nvPr/>
        </p:nvSpPr>
        <p:spPr>
          <a:xfrm>
            <a:off x="325678" y="213815"/>
            <a:ext cx="3726789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9 data points</a:t>
            </a:r>
          </a:p>
          <a:p>
            <a:pPr algn="l"/>
            <a:endParaRPr lang="en-US" sz="2340" dirty="0">
              <a:solidFill>
                <a:srgbClr val="C00000"/>
              </a:solidFill>
            </a:endParaRPr>
          </a:p>
          <a:p>
            <a:pPr algn="l"/>
            <a:r>
              <a:rPr lang="en-US" sz="2340" dirty="0">
                <a:solidFill>
                  <a:srgbClr val="0070C0"/>
                </a:solidFill>
              </a:rPr>
              <a:t>Equal aspect ratio in python: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37D671-C770-AE50-2C33-5C216E0C7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49" y="201297"/>
            <a:ext cx="2241484" cy="822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E8C317-DDD5-E905-5F7D-A049AA57B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67" y="1368615"/>
            <a:ext cx="4223081" cy="822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ABB75-CA61-9307-2392-1C3A3417FF58}"/>
              </a:ext>
            </a:extLst>
          </p:cNvPr>
          <p:cNvSpPr txBox="1"/>
          <p:nvPr/>
        </p:nvSpPr>
        <p:spPr>
          <a:xfrm>
            <a:off x="818752" y="1339568"/>
            <a:ext cx="557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https://matplotlib.org/stable/gallery/subplots_axes_and_figures/axis_equal_demo.html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13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730DD-4F6F-B775-FE27-536C8A7B0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1C492-1468-56DC-D6D4-EB487EAC8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" t="30387" r="32123"/>
          <a:stretch/>
        </p:blipFill>
        <p:spPr>
          <a:xfrm rot="20283993">
            <a:off x="124210" y="2535932"/>
            <a:ext cx="11762990" cy="4519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AB395-9EA7-86A1-71CF-354D33B8B7D5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B93B2-12E3-57F7-78AF-24C2FA3D4680}"/>
              </a:ext>
            </a:extLst>
          </p:cNvPr>
          <p:cNvSpPr/>
          <p:nvPr/>
        </p:nvSpPr>
        <p:spPr>
          <a:xfrm>
            <a:off x="6718300" y="0"/>
            <a:ext cx="5168900" cy="1678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4CEDF-7CCA-9E4D-8726-FED012009CCF}"/>
              </a:ext>
            </a:extLst>
          </p:cNvPr>
          <p:cNvSpPr txBox="1"/>
          <p:nvPr/>
        </p:nvSpPr>
        <p:spPr>
          <a:xfrm>
            <a:off x="7493000" y="115570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= (0.963855, 0.0361446)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25525C-835C-4F35-D22D-383B5DCDD20B}"/>
              </a:ext>
            </a:extLst>
          </p:cNvPr>
          <p:cNvSpPr txBox="1"/>
          <p:nvPr/>
        </p:nvSpPr>
        <p:spPr>
          <a:xfrm>
            <a:off x="325678" y="213815"/>
            <a:ext cx="176888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9 data points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ABC2AE-8A11-2EE4-51C0-DEE5B3A9A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67" y="174815"/>
            <a:ext cx="422308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6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77A8-1996-4354-ADB4-36C6645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1D-064E-49AF-BD05-9A202F87FCF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91439C5-0162-443A-A484-4DFEA1A4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8808720" cy="1295400"/>
          </a:xfrm>
        </p:spPr>
        <p:txBody>
          <a:bodyPr/>
          <a:lstStyle/>
          <a:p>
            <a:r>
              <a:rPr lang="en-US" altLang="en-US"/>
              <a:t>Eigenvalues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3A8D87E-5D38-4A88-A421-EA81430E3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440" y="1209040"/>
            <a:ext cx="9672320" cy="5958840"/>
          </a:xfrm>
        </p:spPr>
        <p:txBody>
          <a:bodyPr/>
          <a:lstStyle/>
          <a:p>
            <a:r>
              <a:rPr lang="en-US" altLang="en-US"/>
              <a:t>Calculate 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/>
              <a:t> and eigenvectors </a:t>
            </a:r>
            <a:r>
              <a:rPr lang="en-US" altLang="en-US" b="1"/>
              <a:t>x</a:t>
            </a:r>
            <a:r>
              <a:rPr lang="en-US" altLang="en-US"/>
              <a:t> for covariance matrix:</a:t>
            </a:r>
          </a:p>
          <a:p>
            <a:pPr lvl="1"/>
            <a:r>
              <a:rPr lang="en-US" altLang="en-US"/>
              <a:t>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 i="1" baseline="-25000"/>
              <a:t>j</a:t>
            </a:r>
            <a:r>
              <a:rPr lang="en-US" altLang="en-US"/>
              <a:t> are used for calculation of [% of total variance] (</a:t>
            </a:r>
            <a:r>
              <a:rPr lang="en-US" altLang="en-US" i="1"/>
              <a:t>V</a:t>
            </a:r>
            <a:r>
              <a:rPr lang="en-US" altLang="en-US" i="1" baseline="-25000"/>
              <a:t>j</a:t>
            </a:r>
            <a:r>
              <a:rPr lang="en-US" altLang="en-US"/>
              <a:t>) for each component</a:t>
            </a:r>
            <a:r>
              <a:rPr lang="en-US" altLang="en-US" i="1"/>
              <a:t> j</a:t>
            </a:r>
            <a:r>
              <a:rPr lang="en-US" altLang="en-US"/>
              <a:t>: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94212" name="Object 4">
            <a:extLst>
              <a:ext uri="{FF2B5EF4-FFF2-40B4-BE49-F238E27FC236}">
                <a16:creationId xmlns:a16="http://schemas.microsoft.com/office/drawing/2014/main" id="{A3BCC149-53A7-4911-B191-9838813C2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03725"/>
          <a:ext cx="711358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647640" progId="Equation.3">
                  <p:embed/>
                </p:oleObj>
              </mc:Choice>
              <mc:Fallback>
                <p:oleObj name="Equation" r:id="rId2" imgW="1981080" imgH="647640" progId="Equation.3">
                  <p:embed/>
                  <p:pic>
                    <p:nvPicPr>
                      <p:cNvPr id="94212" name="Object 4">
                        <a:extLst>
                          <a:ext uri="{FF2B5EF4-FFF2-40B4-BE49-F238E27FC236}">
                            <a16:creationId xmlns:a16="http://schemas.microsoft.com/office/drawing/2014/main" id="{A3BCC149-53A7-4911-B191-9838813C2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03725"/>
                        <a:ext cx="7113588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2A6C5-61E1-4939-ACDF-F268554667E2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76098-DEFA-4109-B2A6-6085332D8193}"/>
              </a:ext>
            </a:extLst>
          </p:cNvPr>
          <p:cNvSpPr/>
          <p:nvPr/>
        </p:nvSpPr>
        <p:spPr>
          <a:xfrm>
            <a:off x="6832948" y="4403725"/>
            <a:ext cx="2724411" cy="15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64360-BD5C-41A2-9162-719329B0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257" y="542925"/>
            <a:ext cx="3694538" cy="3209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3C88C-848E-4BA6-9095-24319EC68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"/>
          <a:stretch/>
        </p:blipFill>
        <p:spPr>
          <a:xfrm>
            <a:off x="261131" y="809590"/>
            <a:ext cx="5633270" cy="1337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25A57-BEB8-43BE-BF12-76E30B99BE0F}"/>
              </a:ext>
            </a:extLst>
          </p:cNvPr>
          <p:cNvSpPr txBox="1"/>
          <p:nvPr/>
        </p:nvSpPr>
        <p:spPr>
          <a:xfrm>
            <a:off x="3330403" y="699679"/>
            <a:ext cx="225151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for 2 data points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2D9E-7ADD-4605-A967-82A9B5C0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30" y="2039132"/>
            <a:ext cx="4887868" cy="3833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DC6647-A63C-4CD8-8B0B-BEAEADADB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435" y="3559678"/>
            <a:ext cx="4214555" cy="3477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8CD76-78F8-49E6-A367-BCB65F4F7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7" y="5966460"/>
            <a:ext cx="7865983" cy="1263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191891-D048-4DC1-AE79-8D7DE245BFE8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7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577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D9AFCA-CCFC-4E03-846C-D45B2973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CB9A-2D7E-4B3C-A21C-51F69B76AF9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BD12ADD-5F15-4938-A5BD-3E9B95560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0"/>
            <a:ext cx="8808720" cy="1295400"/>
          </a:xfrm>
        </p:spPr>
        <p:txBody>
          <a:bodyPr/>
          <a:lstStyle/>
          <a:p>
            <a:r>
              <a:rPr lang="da-DK" altLang="en-US"/>
              <a:t>Principal components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540E88B-31CF-4DA6-90D2-A4CC35747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520" y="1295400"/>
            <a:ext cx="9240520" cy="5786120"/>
          </a:xfrm>
        </p:spPr>
        <p:txBody>
          <a:bodyPr/>
          <a:lstStyle/>
          <a:p>
            <a:r>
              <a:rPr lang="da-DK" altLang="en-US"/>
              <a:t>1. principal component (PC1)</a:t>
            </a:r>
          </a:p>
          <a:p>
            <a:pPr lvl="1"/>
            <a:r>
              <a:rPr lang="da-DK" altLang="en-US"/>
              <a:t>The eigenvalue with the largest absolute value will indicate that the data have the largest variance along its eigenvector, the direction along which there is greatest variation</a:t>
            </a:r>
          </a:p>
          <a:p>
            <a:r>
              <a:rPr lang="da-DK" altLang="en-US"/>
              <a:t>2. principal component (PC2)</a:t>
            </a:r>
          </a:p>
          <a:p>
            <a:pPr lvl="1"/>
            <a:r>
              <a:rPr lang="da-DK" altLang="en-US"/>
              <a:t>the direction with maximum variation left in data,  orthogonal to the 1. PC </a:t>
            </a:r>
          </a:p>
          <a:p>
            <a:r>
              <a:rPr lang="da-DK" altLang="en-US"/>
              <a:t>In general, only few directions manage to capture most of the variability in the data.</a:t>
            </a:r>
          </a:p>
          <a:p>
            <a:pPr lvl="1"/>
            <a:endParaRPr lang="da-DK" altLang="en-US"/>
          </a:p>
          <a:p>
            <a:endParaRPr lang="da-DK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7A0CA-0EE6-489C-9961-A4B027816C4E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77A8-1996-4354-ADB4-36C6645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1D-064E-49AF-BD05-9A202F87FCF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91439C5-0162-443A-A484-4DFEA1A4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8808720" cy="1295400"/>
          </a:xfrm>
        </p:spPr>
        <p:txBody>
          <a:bodyPr/>
          <a:lstStyle/>
          <a:p>
            <a:r>
              <a:rPr lang="en-US" altLang="en-US"/>
              <a:t>Eigenvalues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3A8D87E-5D38-4A88-A421-EA81430E3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440" y="1209040"/>
            <a:ext cx="9672320" cy="5958840"/>
          </a:xfrm>
        </p:spPr>
        <p:txBody>
          <a:bodyPr/>
          <a:lstStyle/>
          <a:p>
            <a:r>
              <a:rPr lang="en-US" altLang="en-US"/>
              <a:t>Calculate 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/>
              <a:t> and eigenvectors </a:t>
            </a:r>
            <a:r>
              <a:rPr lang="en-US" altLang="en-US" b="1"/>
              <a:t>x</a:t>
            </a:r>
            <a:r>
              <a:rPr lang="en-US" altLang="en-US"/>
              <a:t> for covariance matrix:</a:t>
            </a:r>
          </a:p>
          <a:p>
            <a:pPr lvl="1"/>
            <a:r>
              <a:rPr lang="en-US" altLang="en-US"/>
              <a:t>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 i="1" baseline="-25000"/>
              <a:t>j</a:t>
            </a:r>
            <a:r>
              <a:rPr lang="en-US" altLang="en-US"/>
              <a:t> are used for calculation of [% of total variance] (</a:t>
            </a:r>
            <a:r>
              <a:rPr lang="en-US" altLang="en-US" i="1"/>
              <a:t>V</a:t>
            </a:r>
            <a:r>
              <a:rPr lang="en-US" altLang="en-US" i="1" baseline="-25000"/>
              <a:t>j</a:t>
            </a:r>
            <a:r>
              <a:rPr lang="en-US" altLang="en-US"/>
              <a:t>) for each component</a:t>
            </a:r>
            <a:r>
              <a:rPr lang="en-US" altLang="en-US" i="1"/>
              <a:t> j</a:t>
            </a:r>
            <a:r>
              <a:rPr lang="en-US" altLang="en-US"/>
              <a:t>: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94212" name="Object 4">
            <a:extLst>
              <a:ext uri="{FF2B5EF4-FFF2-40B4-BE49-F238E27FC236}">
                <a16:creationId xmlns:a16="http://schemas.microsoft.com/office/drawing/2014/main" id="{A3BCC149-53A7-4911-B191-9838813C2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03725"/>
          <a:ext cx="711358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647640" progId="Equation.3">
                  <p:embed/>
                </p:oleObj>
              </mc:Choice>
              <mc:Fallback>
                <p:oleObj name="Equation" r:id="rId2" imgW="1981080" imgH="647640" progId="Equation.3">
                  <p:embed/>
                  <p:pic>
                    <p:nvPicPr>
                      <p:cNvPr id="94212" name="Object 4">
                        <a:extLst>
                          <a:ext uri="{FF2B5EF4-FFF2-40B4-BE49-F238E27FC236}">
                            <a16:creationId xmlns:a16="http://schemas.microsoft.com/office/drawing/2014/main" id="{A3BCC149-53A7-4911-B191-9838813C2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03725"/>
                        <a:ext cx="7113588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2A6C5-61E1-4939-ACDF-F268554667E2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76098-DEFA-4109-B2A6-6085332D8193}"/>
              </a:ext>
            </a:extLst>
          </p:cNvPr>
          <p:cNvSpPr/>
          <p:nvPr/>
        </p:nvSpPr>
        <p:spPr>
          <a:xfrm>
            <a:off x="6832948" y="4403725"/>
            <a:ext cx="2724411" cy="15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1089489" y="7011781"/>
            <a:ext cx="4519569" cy="333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70" dirty="0">
                <a:hlinkClick r:id="rId2"/>
              </a:rPr>
              <a:t>https://en.wikipedia.org/wiki/Linear_regression</a:t>
            </a:r>
            <a:r>
              <a:rPr lang="en-US" sz="157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1135394" y="261427"/>
            <a:ext cx="9980831" cy="106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173" dirty="0">
                <a:solidFill>
                  <a:srgbClr val="000000"/>
                </a:solidFill>
                <a:latin typeface="Linux Libertine"/>
              </a:rPr>
              <a:t>Linear regression = Least squares line (single variable x) </a:t>
            </a:r>
          </a:p>
          <a:p>
            <a:pPr algn="l"/>
            <a:r>
              <a:rPr lang="en-US" sz="3173" dirty="0">
                <a:solidFill>
                  <a:srgbClr val="000000"/>
                </a:solidFill>
                <a:latin typeface="Linux Libertine"/>
              </a:rPr>
              <a:t>                                   (or hyperplane for multiple variables)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2B34D3-1987-46D4-ABED-1341C3AC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94" y="2237439"/>
            <a:ext cx="3621510" cy="45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1834D-9B9C-4EE0-96B0-D3415F086B2A}"/>
              </a:ext>
            </a:extLst>
          </p:cNvPr>
          <p:cNvSpPr txBox="1"/>
          <p:nvPr/>
        </p:nvSpPr>
        <p:spPr>
          <a:xfrm>
            <a:off x="5709251" y="1858862"/>
            <a:ext cx="506536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20" dirty="0"/>
              <a:t>Supervised learning</a:t>
            </a:r>
          </a:p>
          <a:p>
            <a:endParaRPr lang="en-US" sz="2720" dirty="0"/>
          </a:p>
          <a:p>
            <a:r>
              <a:rPr lang="en-US" sz="2720" dirty="0"/>
              <a:t>Data:  x</a:t>
            </a:r>
            <a:r>
              <a:rPr lang="en-US" sz="2720" baseline="-25000" dirty="0"/>
              <a:t>i</a:t>
            </a:r>
            <a:r>
              <a:rPr lang="en-US" sz="2720" dirty="0"/>
              <a:t> = input data with no noise</a:t>
            </a:r>
          </a:p>
          <a:p>
            <a:r>
              <a:rPr lang="en-US" sz="2720" dirty="0"/>
              <a:t>            </a:t>
            </a:r>
            <a:r>
              <a:rPr lang="en-US" sz="2720" dirty="0" err="1"/>
              <a:t>y</a:t>
            </a:r>
            <a:r>
              <a:rPr lang="en-US" sz="2720" baseline="-25000" dirty="0" err="1"/>
              <a:t>i</a:t>
            </a:r>
            <a:r>
              <a:rPr lang="en-US" sz="2720" dirty="0"/>
              <a:t> = labels</a:t>
            </a:r>
          </a:p>
          <a:p>
            <a:endParaRPr lang="en-US" sz="2720" dirty="0"/>
          </a:p>
          <a:p>
            <a:r>
              <a:rPr lang="en-US" sz="2720" dirty="0"/>
              <a:t>Find function</a:t>
            </a:r>
          </a:p>
          <a:p>
            <a:r>
              <a:rPr lang="en-US" sz="2720" dirty="0"/>
              <a:t>f: R </a:t>
            </a:r>
            <a:r>
              <a:rPr lang="en-US" sz="2720" dirty="0">
                <a:sym typeface="Wingdings" panose="05000000000000000000" pitchFamily="2" charset="2"/>
              </a:rPr>
              <a:t> R</a:t>
            </a:r>
            <a:endParaRPr lang="en-US" sz="2720" dirty="0"/>
          </a:p>
          <a:p>
            <a:r>
              <a:rPr lang="en-US" sz="2720" dirty="0"/>
              <a:t>f(x) = mx + b</a:t>
            </a:r>
          </a:p>
          <a:p>
            <a:endParaRPr lang="en-US" sz="2720" dirty="0"/>
          </a:p>
          <a:p>
            <a:r>
              <a:rPr lang="en-US" sz="2720" dirty="0"/>
              <a:t>x = independent variable</a:t>
            </a:r>
          </a:p>
          <a:p>
            <a:r>
              <a:rPr lang="en-US" sz="2720" dirty="0"/>
              <a:t>y = dependent variable</a:t>
            </a:r>
          </a:p>
          <a:p>
            <a:endParaRPr lang="en-US" sz="2720" dirty="0"/>
          </a:p>
          <a:p>
            <a:r>
              <a:rPr lang="en-US" sz="2720" dirty="0"/>
              <a:t>(x, </a:t>
            </a:r>
            <a:r>
              <a:rPr lang="en-US" sz="2720" b="1" dirty="0">
                <a:solidFill>
                  <a:srgbClr val="C00000"/>
                </a:solidFill>
              </a:rPr>
              <a:t>y</a:t>
            </a:r>
            <a:r>
              <a:rPr lang="en-US" sz="2720" dirty="0"/>
              <a:t>) </a:t>
            </a:r>
            <a:r>
              <a:rPr lang="en-US" sz="2720" dirty="0">
                <a:sym typeface="Wingdings" panose="05000000000000000000" pitchFamily="2" charset="2"/>
              </a:rPr>
              <a:t> (x, </a:t>
            </a:r>
            <a:r>
              <a:rPr lang="en-US" sz="2720" b="1" dirty="0">
                <a:solidFill>
                  <a:srgbClr val="C00000"/>
                </a:solidFill>
                <a:sym typeface="Wingdings" panose="05000000000000000000" pitchFamily="2" charset="2"/>
              </a:rPr>
              <a:t>y’</a:t>
            </a:r>
            <a:r>
              <a:rPr lang="en-US" sz="2720" dirty="0">
                <a:sym typeface="Wingdings" panose="05000000000000000000" pitchFamily="2" charset="2"/>
              </a:rPr>
              <a:t>)</a:t>
            </a:r>
          </a:p>
          <a:p>
            <a:endParaRPr lang="en-US" sz="2720" dirty="0">
              <a:sym typeface="Wingdings" panose="05000000000000000000" pitchFamily="2" charset="2"/>
            </a:endParaRPr>
          </a:p>
          <a:p>
            <a:endParaRPr lang="en-US" sz="272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5C2DB-D7F4-4E49-AB9A-23F27CD92BC9}"/>
              </a:ext>
            </a:extLst>
          </p:cNvPr>
          <p:cNvSpPr txBox="1"/>
          <p:nvPr/>
        </p:nvSpPr>
        <p:spPr>
          <a:xfrm>
            <a:off x="583620" y="825752"/>
            <a:ext cx="20520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LABELED 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2D477C-641E-55B4-9C55-6132A72D1CA1}"/>
                  </a:ext>
                </a:extLst>
              </p:cNvPr>
              <p:cNvSpPr txBox="1"/>
              <p:nvPr/>
            </p:nvSpPr>
            <p:spPr>
              <a:xfrm>
                <a:off x="1651000" y="1501263"/>
                <a:ext cx="3442609" cy="8943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𝑅𝑆𝑆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2D477C-641E-55B4-9C55-6132A72D1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1501263"/>
                <a:ext cx="3442609" cy="894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38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B0BBAE-B928-4C5F-9434-D91AC2D3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C15-E2CB-408C-B896-02E590DBD90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2C0700A-EF6E-4819-ABD0-6299C5A87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Principal components - Variance</a:t>
            </a:r>
          </a:p>
        </p:txBody>
      </p:sp>
      <p:graphicFrame>
        <p:nvGraphicFramePr>
          <p:cNvPr id="95235" name="Object 3">
            <a:extLst>
              <a:ext uri="{FF2B5EF4-FFF2-40B4-BE49-F238E27FC236}">
                <a16:creationId xmlns:a16="http://schemas.microsoft.com/office/drawing/2014/main" id="{72635F25-C0B6-4CE3-A603-218E18CEDC7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302087" y="2254357"/>
          <a:ext cx="7495328" cy="351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67278" imgH="2524285" progId="Excel.Chart.8">
                  <p:embed/>
                </p:oleObj>
              </mc:Choice>
              <mc:Fallback>
                <p:oleObj name="Chart" r:id="rId2" imgW="4667278" imgH="2524285" progId="Excel.Chart.8">
                  <p:embed/>
                  <p:pic>
                    <p:nvPicPr>
                      <p:cNvPr id="95235" name="Object 3">
                        <a:extLst>
                          <a:ext uri="{FF2B5EF4-FFF2-40B4-BE49-F238E27FC236}">
                            <a16:creationId xmlns:a16="http://schemas.microsoft.com/office/drawing/2014/main" id="{72635F25-C0B6-4CE3-A603-218E18CE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087" y="2254357"/>
                        <a:ext cx="7495328" cy="3513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0357B3-F462-4DA5-9520-01E338DAC9BF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80E9C12-C788-46C6-809B-5FBCA8A51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754" y="79163"/>
            <a:ext cx="10161693" cy="104351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FF00"/>
                </a:solidFill>
                <a:latin typeface="Comic Sans MS" panose="030F0702030302020204" pitchFamily="66" charset="0"/>
              </a:rPr>
              <a:t>A more challenging example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71A4EF3-DE3A-4E70-8215-A5B065C51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8152" y="978747"/>
            <a:ext cx="9983575" cy="6626331"/>
          </a:xfrm>
        </p:spPr>
        <p:txBody>
          <a:bodyPr/>
          <a:lstStyle/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data from research on habitat definition in the endangered Baw </a:t>
            </a:r>
            <a:r>
              <a:rPr lang="en-US" alt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Baw</a:t>
            </a: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frog</a:t>
            </a:r>
          </a:p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16 environmental and structural variables measured at each of 124 sites</a:t>
            </a:r>
          </a:p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correlation matrix used because variables have different units</a:t>
            </a:r>
          </a:p>
        </p:txBody>
      </p:sp>
      <p:pic>
        <p:nvPicPr>
          <p:cNvPr id="34820" name="Picture 5" descr="bawbawfrog">
            <a:extLst>
              <a:ext uri="{FF2B5EF4-FFF2-40B4-BE49-F238E27FC236}">
                <a16:creationId xmlns:a16="http://schemas.microsoft.com/office/drawing/2014/main" id="{A106BC20-6AA1-493B-BA53-424BB341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4091306"/>
            <a:ext cx="4145280" cy="27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>
            <a:extLst>
              <a:ext uri="{FF2B5EF4-FFF2-40B4-BE49-F238E27FC236}">
                <a16:creationId xmlns:a16="http://schemas.microsoft.com/office/drawing/2014/main" id="{E1F9AC69-652A-47D0-92D1-BA8096C8E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6593178"/>
            <a:ext cx="3799840" cy="720197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AU" altLang="en-US" sz="4080" i="1" dirty="0" err="1">
                <a:latin typeface="Comic Sans MS" panose="030F0702030302020204" pitchFamily="66" charset="0"/>
              </a:rPr>
              <a:t>Philoria</a:t>
            </a:r>
            <a:r>
              <a:rPr lang="en-AU" altLang="en-US" sz="4080" i="1" dirty="0">
                <a:latin typeface="Comic Sans MS" panose="030F0702030302020204" pitchFamily="66" charset="0"/>
              </a:rPr>
              <a:t> </a:t>
            </a:r>
            <a:r>
              <a:rPr lang="en-AU" altLang="en-US" sz="4080" i="1" dirty="0" err="1">
                <a:latin typeface="Comic Sans MS" panose="030F0702030302020204" pitchFamily="66" charset="0"/>
              </a:rPr>
              <a:t>frosti</a:t>
            </a:r>
            <a:endParaRPr lang="en-AU" altLang="en-US" sz="4080" i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1476C-489E-4BAE-AC5B-D4F27908E361}"/>
              </a:ext>
            </a:extLst>
          </p:cNvPr>
          <p:cNvSpPr txBox="1"/>
          <p:nvPr/>
        </p:nvSpPr>
        <p:spPr>
          <a:xfrm>
            <a:off x="0" y="7403068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dirty="0">
                <a:hlinkClick r:id="rId3"/>
              </a:rPr>
              <a:t>http://www.csce.uark.edu/~xintaowu/5073/PCA1.ppt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3918" name="Group 366">
            <a:extLst>
              <a:ext uri="{FF2B5EF4-FFF2-40B4-BE49-F238E27FC236}">
                <a16:creationId xmlns:a16="http://schemas.microsoft.com/office/drawing/2014/main" id="{3F244AB7-9D45-49CF-ADD8-8C9633804BDD}"/>
              </a:ext>
            </a:extLst>
          </p:cNvPr>
          <p:cNvGraphicFramePr>
            <a:graphicFrameLocks noGrp="1"/>
          </p:cNvGraphicFramePr>
          <p:nvPr/>
        </p:nvGraphicFramePr>
        <p:xfrm>
          <a:off x="2347067" y="1128078"/>
          <a:ext cx="6950180" cy="6045202"/>
        </p:xfrm>
        <a:graphic>
          <a:graphicData uri="http://schemas.openxmlformats.org/drawingml/2006/table">
            <a:tbl>
              <a:tblPr/>
              <a:tblGrid>
                <a:gridCol w="1372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Axis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Eigenvalue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 of Variance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Cumulative % of Variance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5.855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36.60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36.60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3.420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21.38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57.97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1.122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7.01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64.98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1.116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6.97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71.95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0.982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6.14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78.09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0.725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4.53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82.62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0.563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3.52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86.14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0.529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3.31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89.45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9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0.476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2.98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92.42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7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0.375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2.35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94.77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904" name="Rectangle 365">
            <a:extLst>
              <a:ext uri="{FF2B5EF4-FFF2-40B4-BE49-F238E27FC236}">
                <a16:creationId xmlns:a16="http://schemas.microsoft.com/office/drawing/2014/main" id="{1169BC7C-EC35-4B9C-8203-60A8E1CBC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54" y="-5397"/>
            <a:ext cx="10161693" cy="9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987">
                <a:solidFill>
                  <a:srgbClr val="00FF00"/>
                </a:solidFill>
                <a:latin typeface="Comic Sans MS" panose="030F0702030302020204" pitchFamily="66" charset="0"/>
              </a:rPr>
              <a:t>Eigenvalues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5829-6E45-4ADA-ABE4-B3D20E9CA98D}"/>
              </a:ext>
            </a:extLst>
          </p:cNvPr>
          <p:cNvSpPr txBox="1"/>
          <p:nvPr/>
        </p:nvSpPr>
        <p:spPr>
          <a:xfrm>
            <a:off x="0" y="7403068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dirty="0">
                <a:hlinkClick r:id="rId2"/>
              </a:rPr>
              <a:t>http://www.csce.uark.edu/~xintaowu/5073/PCA1.ppt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96A7B7D-97B1-46D3-B3AA-72763E0F2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9783" y="-43180"/>
            <a:ext cx="10161693" cy="1227032"/>
          </a:xfrm>
        </p:spPr>
        <p:txBody>
          <a:bodyPr/>
          <a:lstStyle/>
          <a:p>
            <a:pPr eaLnBrk="1" hangingPunct="1"/>
            <a:r>
              <a:rPr lang="en-US" altLang="en-US" sz="4080">
                <a:solidFill>
                  <a:srgbClr val="00FF00"/>
                </a:solidFill>
                <a:latin typeface="Comic Sans MS" panose="030F0702030302020204" pitchFamily="66" charset="0"/>
              </a:rPr>
              <a:t>Interpreting Eigenvectors</a:t>
            </a:r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0777FF90-C757-466B-AA85-290B5F94C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1" y="1117283"/>
            <a:ext cx="4084108" cy="6655117"/>
          </a:xfrm>
        </p:spPr>
        <p:txBody>
          <a:bodyPr/>
          <a:lstStyle/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correlations between variables and the principal axes are known as </a:t>
            </a:r>
            <a:r>
              <a:rPr lang="en-US" altLang="en-US" dirty="0">
                <a:solidFill>
                  <a:srgbClr val="00FF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loadings</a:t>
            </a:r>
          </a:p>
          <a:p>
            <a:pPr eaLnBrk="1" hangingPunct="1">
              <a:buClr>
                <a:srgbClr val="00FF00"/>
              </a:buClr>
            </a:pP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each element of the eigenvectors represents the contribution of a given variable to a component</a:t>
            </a:r>
          </a:p>
        </p:txBody>
      </p:sp>
      <p:graphicFrame>
        <p:nvGraphicFramePr>
          <p:cNvPr id="665605" name="Group 5">
            <a:extLst>
              <a:ext uri="{FF2B5EF4-FFF2-40B4-BE49-F238E27FC236}">
                <a16:creationId xmlns:a16="http://schemas.microsoft.com/office/drawing/2014/main" id="{4FFA8AB8-E57F-4B35-AA1E-A4667F8DB860}"/>
              </a:ext>
            </a:extLst>
          </p:cNvPr>
          <p:cNvGraphicFramePr>
            <a:graphicFrameLocks noGrp="1"/>
          </p:cNvGraphicFramePr>
          <p:nvPr/>
        </p:nvGraphicFramePr>
        <p:xfrm>
          <a:off x="4907280" y="863600"/>
          <a:ext cx="6217919" cy="6459184"/>
        </p:xfrm>
        <a:graphic>
          <a:graphicData uri="http://schemas.openxmlformats.org/drawingml/2006/table">
            <a:tbl>
              <a:tblPr/>
              <a:tblGrid>
                <a:gridCol w="184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Altitude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0.3842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0.0659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-0.1177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pH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-0.1159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0.1696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-0.5578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Cond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-0.2729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-0.1200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0.3636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TempSurf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0.0538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-0.2800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0.2621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Relief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-0.0765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0.3855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-0.1462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maxERht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0.0248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0.4879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0.2426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avERht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0.0599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0.4568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0.2497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%ER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0.0789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0.4223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0.2278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%VEG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0.3305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-0.2087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-0.0276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%LIT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-0.3053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0.1226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0.1145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%LOG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-0.3144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0.0402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-0.1067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%W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-0.0886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-0.0654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-0.1171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H1Moss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0.1364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-0.1262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0.4761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DistSWH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-0.3787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0.0101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0.0042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DistSW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-0.3494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-0.1283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0.1166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9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DistMF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0.3899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0.0586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-0.0175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3632" marR="103632" marT="51800" marB="51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823FD3-7477-4AD4-92FF-9ABFEA822BE6}"/>
              </a:ext>
            </a:extLst>
          </p:cNvPr>
          <p:cNvSpPr txBox="1"/>
          <p:nvPr/>
        </p:nvSpPr>
        <p:spPr>
          <a:xfrm>
            <a:off x="0" y="7403068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dirty="0">
                <a:hlinkClick r:id="rId2"/>
              </a:rPr>
              <a:t>http://www.csce.uark.edu/~xintaowu/5073/PCA1.ppt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C068B1-56DD-4787-8C6A-C9E73244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DC0-2F64-4DD9-9C63-9E086ABCAFF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A3BD1DCF-6132-431A-9DEA-A1C607EF8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0"/>
            <a:ext cx="8808720" cy="1295400"/>
          </a:xfrm>
        </p:spPr>
        <p:txBody>
          <a:bodyPr/>
          <a:lstStyle/>
          <a:p>
            <a:r>
              <a:rPr lang="en-US" altLang="zh-TW" sz="4533">
                <a:ea typeface="PMingLiU" panose="02020500000000000000" pitchFamily="18" charset="-120"/>
              </a:rPr>
              <a:t>Steps of PCA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1E3562D-2603-4AE3-B22B-0E3250A551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52880" y="1468120"/>
            <a:ext cx="4490720" cy="5095240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Let      be the mean vector (taking the mean of all rows)</a:t>
            </a:r>
          </a:p>
          <a:p>
            <a:r>
              <a:rPr lang="en-US" altLang="zh-TW">
                <a:ea typeface="PMingLiU" panose="02020500000000000000" pitchFamily="18" charset="-120"/>
              </a:rPr>
              <a:t>Adjust the original data by the mean</a:t>
            </a:r>
          </a:p>
          <a:p>
            <a:pPr lvl="1">
              <a:buFontTx/>
              <a:buNone/>
            </a:pPr>
            <a:r>
              <a:rPr lang="en-US" altLang="zh-TW">
                <a:ea typeface="PMingLiU" panose="02020500000000000000" pitchFamily="18" charset="-120"/>
              </a:rPr>
              <a:t>X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’</a:t>
            </a:r>
            <a:r>
              <a:rPr lang="en-US" altLang="zh-TW">
                <a:ea typeface="PMingLiU" panose="02020500000000000000" pitchFamily="18" charset="-120"/>
              </a:rPr>
              <a:t> = X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–</a:t>
            </a:r>
            <a:r>
              <a:rPr lang="en-US" altLang="zh-TW">
                <a:ea typeface="PMingLiU" panose="02020500000000000000" pitchFamily="18" charset="-120"/>
              </a:rPr>
              <a:t> </a:t>
            </a:r>
          </a:p>
          <a:p>
            <a:r>
              <a:rPr lang="en-US" altLang="zh-TW">
                <a:ea typeface="PMingLiU" panose="02020500000000000000" pitchFamily="18" charset="-120"/>
              </a:rPr>
              <a:t>Compute the covariance matrix C of adjusted X</a:t>
            </a:r>
          </a:p>
          <a:p>
            <a:r>
              <a:rPr lang="en-US" altLang="zh-TW">
                <a:ea typeface="PMingLiU" panose="02020500000000000000" pitchFamily="18" charset="-120"/>
              </a:rPr>
              <a:t>Find the eigenvectors and eigenvalues of C.</a:t>
            </a: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11F5329F-5E3E-4FA5-948B-B5C98593AE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6010" y="3799840"/>
          <a:ext cx="478578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97284" name="Object 4">
                        <a:extLst>
                          <a:ext uri="{FF2B5EF4-FFF2-40B4-BE49-F238E27FC236}">
                            <a16:creationId xmlns:a16="http://schemas.microsoft.com/office/drawing/2014/main" id="{11F5329F-5E3E-4FA5-948B-B5C98593A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010" y="3799840"/>
                        <a:ext cx="478578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5">
            <a:extLst>
              <a:ext uri="{FF2B5EF4-FFF2-40B4-BE49-F238E27FC236}">
                <a16:creationId xmlns:a16="http://schemas.microsoft.com/office/drawing/2014/main" id="{A54A1637-D97E-420F-ACB2-F71322D601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02681" y="1727200"/>
            <a:ext cx="4321598" cy="4663440"/>
          </a:xfrm>
        </p:spPr>
        <p:txBody>
          <a:bodyPr/>
          <a:lstStyle/>
          <a:p>
            <a:r>
              <a:rPr lang="sv-SE" altLang="en-US" sz="2720"/>
              <a:t>For matrix </a:t>
            </a:r>
            <a:r>
              <a:rPr lang="sv-SE" altLang="en-US" sz="2720" i="1"/>
              <a:t>C, v</a:t>
            </a:r>
            <a:r>
              <a:rPr lang="sv-SE" altLang="en-US" sz="2720"/>
              <a:t>ectors </a:t>
            </a:r>
            <a:r>
              <a:rPr lang="sv-SE" altLang="en-US" sz="2720" b="1"/>
              <a:t>e</a:t>
            </a:r>
            <a:r>
              <a:rPr lang="sv-SE" altLang="en-US" sz="2720"/>
              <a:t> (=column vector) having same direction as </a:t>
            </a:r>
            <a:r>
              <a:rPr lang="sv-SE" altLang="en-US" sz="2720" i="1"/>
              <a:t>C</a:t>
            </a:r>
            <a:r>
              <a:rPr lang="sv-SE" altLang="en-US" sz="2720" b="1"/>
              <a:t>e</a:t>
            </a:r>
            <a:r>
              <a:rPr lang="sv-SE" altLang="en-US" sz="2720"/>
              <a:t> :</a:t>
            </a:r>
          </a:p>
          <a:p>
            <a:pPr lvl="1"/>
            <a:r>
              <a:rPr lang="sv-SE" altLang="en-US" sz="2267" i="1"/>
              <a:t>eigenvectors</a:t>
            </a:r>
            <a:r>
              <a:rPr lang="sv-SE" altLang="en-US" sz="2267"/>
              <a:t> of </a:t>
            </a:r>
            <a:r>
              <a:rPr lang="sv-SE" altLang="en-US" sz="2267" i="1"/>
              <a:t>C</a:t>
            </a:r>
            <a:r>
              <a:rPr lang="sv-SE" altLang="en-US" sz="2267"/>
              <a:t> is  </a:t>
            </a:r>
            <a:r>
              <a:rPr lang="sv-SE" altLang="en-US" sz="2267" b="1"/>
              <a:t>e </a:t>
            </a:r>
            <a:r>
              <a:rPr lang="sv-SE" altLang="en-US" sz="2267"/>
              <a:t>such that</a:t>
            </a:r>
            <a:r>
              <a:rPr lang="sv-SE" altLang="en-US" sz="2267" b="1"/>
              <a:t> </a:t>
            </a:r>
            <a:r>
              <a:rPr lang="sv-SE" altLang="en-US" sz="2267" i="1"/>
              <a:t>C</a:t>
            </a:r>
            <a:r>
              <a:rPr lang="sv-SE" altLang="en-US" sz="2267" b="1"/>
              <a:t>e</a:t>
            </a:r>
            <a:r>
              <a:rPr lang="sv-SE" altLang="en-US" sz="2267"/>
              <a:t>=</a:t>
            </a:r>
            <a:r>
              <a:rPr lang="sv-SE" altLang="en-US" sz="2267">
                <a:sym typeface="Symbol" panose="05050102010706020507" pitchFamily="18" charset="2"/>
              </a:rPr>
              <a:t></a:t>
            </a:r>
            <a:r>
              <a:rPr lang="sv-SE" altLang="en-US" sz="2267" b="1">
                <a:sym typeface="Symbol" panose="05050102010706020507" pitchFamily="18" charset="2"/>
              </a:rPr>
              <a:t>e</a:t>
            </a:r>
            <a:r>
              <a:rPr lang="sv-SE" altLang="en-US" sz="2267">
                <a:sym typeface="Symbol" panose="05050102010706020507" pitchFamily="18" charset="2"/>
              </a:rPr>
              <a:t>, </a:t>
            </a:r>
          </a:p>
          <a:p>
            <a:pPr lvl="1"/>
            <a:r>
              <a:rPr lang="sv-SE" altLang="en-US" sz="2267">
                <a:sym typeface="Symbol" panose="05050102010706020507" pitchFamily="18" charset="2"/>
              </a:rPr>
              <a:t> is called an </a:t>
            </a:r>
            <a:r>
              <a:rPr lang="sv-SE" altLang="en-US" sz="2267" i="1">
                <a:sym typeface="Symbol" panose="05050102010706020507" pitchFamily="18" charset="2"/>
              </a:rPr>
              <a:t>eigenvalue</a:t>
            </a:r>
            <a:r>
              <a:rPr lang="sv-SE" altLang="en-US" sz="2267">
                <a:sym typeface="Symbol" panose="05050102010706020507" pitchFamily="18" charset="2"/>
              </a:rPr>
              <a:t> of </a:t>
            </a:r>
            <a:r>
              <a:rPr lang="sv-SE" altLang="en-US" sz="2267" i="1">
                <a:sym typeface="Symbol" panose="05050102010706020507" pitchFamily="18" charset="2"/>
              </a:rPr>
              <a:t>C</a:t>
            </a:r>
            <a:r>
              <a:rPr lang="sv-SE" altLang="en-US" sz="2267">
                <a:sym typeface="Symbol" panose="05050102010706020507" pitchFamily="18" charset="2"/>
              </a:rPr>
              <a:t>.</a:t>
            </a:r>
          </a:p>
          <a:p>
            <a:r>
              <a:rPr lang="sv-SE" altLang="en-US" sz="2720" i="1"/>
              <a:t>C</a:t>
            </a:r>
            <a:r>
              <a:rPr lang="sv-SE" altLang="en-US" sz="2720" b="1"/>
              <a:t>e</a:t>
            </a:r>
            <a:r>
              <a:rPr lang="sv-SE" altLang="en-US" sz="2720"/>
              <a:t>=</a:t>
            </a:r>
            <a:r>
              <a:rPr lang="sv-SE" altLang="en-US" sz="2720">
                <a:sym typeface="Symbol" panose="05050102010706020507" pitchFamily="18" charset="2"/>
              </a:rPr>
              <a:t></a:t>
            </a:r>
            <a:r>
              <a:rPr lang="sv-SE" altLang="en-US" sz="2720" b="1">
                <a:sym typeface="Symbol" panose="05050102010706020507" pitchFamily="18" charset="2"/>
              </a:rPr>
              <a:t>e  </a:t>
            </a:r>
            <a:r>
              <a:rPr lang="sv-SE" altLang="en-US" sz="2720">
                <a:sym typeface="Symbol" panose="05050102010706020507" pitchFamily="18" charset="2"/>
              </a:rPr>
              <a:t>(</a:t>
            </a:r>
            <a:r>
              <a:rPr lang="sv-SE" altLang="en-US" sz="2720" i="1">
                <a:sym typeface="Symbol" panose="05050102010706020507" pitchFamily="18" charset="2"/>
              </a:rPr>
              <a:t>C</a:t>
            </a:r>
            <a:r>
              <a:rPr lang="sv-SE" altLang="en-US" sz="2720">
                <a:sym typeface="Symbol" panose="05050102010706020507" pitchFamily="18" charset="2"/>
              </a:rPr>
              <a:t>-</a:t>
            </a:r>
            <a:r>
              <a:rPr lang="sv-SE" altLang="en-US" sz="2267">
                <a:sym typeface="Symbol" panose="05050102010706020507" pitchFamily="18" charset="2"/>
              </a:rPr>
              <a:t>I)</a:t>
            </a:r>
            <a:r>
              <a:rPr lang="sv-SE" altLang="en-US" sz="2267" b="1">
                <a:sym typeface="Symbol" panose="05050102010706020507" pitchFamily="18" charset="2"/>
              </a:rPr>
              <a:t>e</a:t>
            </a:r>
            <a:r>
              <a:rPr lang="sv-SE" altLang="en-US" sz="2267">
                <a:sym typeface="Symbol" panose="05050102010706020507" pitchFamily="18" charset="2"/>
              </a:rPr>
              <a:t>=0</a:t>
            </a:r>
          </a:p>
          <a:p>
            <a:pPr lvl="1"/>
            <a:endParaRPr lang="sv-SE" altLang="en-US" sz="2267" b="1">
              <a:sym typeface="Symbol" panose="05050102010706020507" pitchFamily="18" charset="2"/>
            </a:endParaRPr>
          </a:p>
          <a:p>
            <a:pPr lvl="1"/>
            <a:r>
              <a:rPr lang="sv-SE" altLang="en-US" sz="2267" b="1">
                <a:sym typeface="Symbol" panose="05050102010706020507" pitchFamily="18" charset="2"/>
              </a:rPr>
              <a:t>Most data mining packages do this for you.</a:t>
            </a:r>
            <a:endParaRPr lang="en-US" altLang="zh-TW" sz="2267">
              <a:ea typeface="PMingLiU" panose="02020500000000000000" pitchFamily="18" charset="-120"/>
            </a:endParaRPr>
          </a:p>
          <a:p>
            <a:endParaRPr lang="sv-SE" altLang="en-US" sz="2267">
              <a:sym typeface="Symbol" panose="05050102010706020507" pitchFamily="18" charset="2"/>
            </a:endParaRP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7286" name="Object 6">
            <a:extLst>
              <a:ext uri="{FF2B5EF4-FFF2-40B4-BE49-F238E27FC236}">
                <a16:creationId xmlns:a16="http://schemas.microsoft.com/office/drawing/2014/main" id="{A34259D9-4A5E-41D4-A2C5-40CF6E4C3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8986" y="1458606"/>
          <a:ext cx="478578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97286" name="Object 6">
                        <a:extLst>
                          <a:ext uri="{FF2B5EF4-FFF2-40B4-BE49-F238E27FC236}">
                            <a16:creationId xmlns:a16="http://schemas.microsoft.com/office/drawing/2014/main" id="{A34259D9-4A5E-41D4-A2C5-40CF6E4C3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986" y="1458606"/>
                        <a:ext cx="478578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FF50B8-FEEF-4F04-A528-9A591725CA28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6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D4DE-CC4B-4D4A-B91D-8306FB05C888}"/>
              </a:ext>
            </a:extLst>
          </p:cNvPr>
          <p:cNvSpPr txBox="1"/>
          <p:nvPr/>
        </p:nvSpPr>
        <p:spPr>
          <a:xfrm>
            <a:off x="148856" y="7403068"/>
            <a:ext cx="112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https://ekamperi.github.io/mathematics/2020/11/01/principal-component-analysis-lagrange-multiplier.html</a:t>
            </a:r>
            <a:r>
              <a:rPr lang="en-US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08C16E-F5F4-4675-A265-73B5B335DBBC}"/>
              </a:ext>
            </a:extLst>
          </p:cNvPr>
          <p:cNvGrpSpPr/>
          <p:nvPr/>
        </p:nvGrpSpPr>
        <p:grpSpPr>
          <a:xfrm>
            <a:off x="1349229" y="812896"/>
            <a:ext cx="7673816" cy="5577840"/>
            <a:chOff x="1349229" y="174938"/>
            <a:chExt cx="7673816" cy="5577840"/>
          </a:xfrm>
        </p:grpSpPr>
        <p:pic>
          <p:nvPicPr>
            <p:cNvPr id="5" name="Picture 4" descr="A picture containing line, diagram, plot, slope&#10;&#10;Description automatically generated">
              <a:extLst>
                <a:ext uri="{FF2B5EF4-FFF2-40B4-BE49-F238E27FC236}">
                  <a16:creationId xmlns:a16="http://schemas.microsoft.com/office/drawing/2014/main" id="{EC6E9A61-ACF1-4F37-8A11-2B0EB79C8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229" y="174938"/>
              <a:ext cx="7673816" cy="55778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C4FE1B-0876-4692-BDDF-7B7F2A204D6A}"/>
                </a:ext>
              </a:extLst>
            </p:cNvPr>
            <p:cNvCxnSpPr/>
            <p:nvPr/>
          </p:nvCxnSpPr>
          <p:spPr>
            <a:xfrm flipV="1">
              <a:off x="4465674" y="2041451"/>
              <a:ext cx="4008475" cy="2105247"/>
            </a:xfrm>
            <a:prstGeom prst="line">
              <a:avLst/>
            </a:prstGeom>
            <a:ln w="889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96EC1C6-2EE2-4B73-89E0-5635ABA30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080" y="6013211"/>
            <a:ext cx="7820025" cy="1381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CBE55-A00F-4E65-924A-9D7B991C1099}"/>
              </a:ext>
            </a:extLst>
          </p:cNvPr>
          <p:cNvSpPr txBox="1"/>
          <p:nvPr/>
        </p:nvSpPr>
        <p:spPr>
          <a:xfrm>
            <a:off x="244548" y="164488"/>
            <a:ext cx="774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Translate data so mean is at the origin.  Let </a:t>
            </a:r>
            <a:r>
              <a:rPr lang="en-US" sz="2400" b="1" dirty="0">
                <a:solidFill>
                  <a:srgbClr val="5A2781"/>
                </a:solidFill>
              </a:rPr>
              <a:t>v</a:t>
            </a:r>
            <a:r>
              <a:rPr lang="en-US" sz="2400" dirty="0">
                <a:solidFill>
                  <a:srgbClr val="5A2781"/>
                </a:solidFill>
              </a:rPr>
              <a:t> be a unit vector</a:t>
            </a:r>
          </a:p>
        </p:txBody>
      </p:sp>
    </p:spTree>
    <p:extLst>
      <p:ext uri="{BB962C8B-B14F-4D97-AF65-F5344CB8AC3E}">
        <p14:creationId xmlns:p14="http://schemas.microsoft.com/office/powerpoint/2010/main" val="54850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D4DE-CC4B-4D4A-B91D-8306FB05C888}"/>
              </a:ext>
            </a:extLst>
          </p:cNvPr>
          <p:cNvSpPr txBox="1"/>
          <p:nvPr/>
        </p:nvSpPr>
        <p:spPr>
          <a:xfrm>
            <a:off x="87212" y="7516082"/>
            <a:ext cx="112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https://ekamperi.github.io/mathematics/2020/11/01/principal-component-analysis-lagrange-multiplier.html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6D367-4254-4B46-A514-FCAAA29F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6" y="-21527"/>
            <a:ext cx="11530952" cy="6583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C30F7-DA37-4A31-A26F-A8A2F2F7C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14" y="6666620"/>
            <a:ext cx="1079669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76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D4DE-CC4B-4D4A-B91D-8306FB05C888}"/>
              </a:ext>
            </a:extLst>
          </p:cNvPr>
          <p:cNvSpPr txBox="1"/>
          <p:nvPr/>
        </p:nvSpPr>
        <p:spPr>
          <a:xfrm>
            <a:off x="148856" y="7403068"/>
            <a:ext cx="112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https://ekamperi.github.io/mathematics/2020/11/01/principal-component-analysis-lagrange-multiplier.html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DC252-FFB3-4D3D-AD41-25FE9189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8" y="87275"/>
            <a:ext cx="1157899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3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6D4DE-CC4B-4D4A-B91D-8306FB05C888}"/>
              </a:ext>
            </a:extLst>
          </p:cNvPr>
          <p:cNvSpPr txBox="1"/>
          <p:nvPr/>
        </p:nvSpPr>
        <p:spPr>
          <a:xfrm>
            <a:off x="148856" y="7403068"/>
            <a:ext cx="1129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https://ekamperi.github.io/mathematics/2020/11/01/principal-component-analysis-lagrange-multiplier.html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17368-C7CA-4202-98CE-B3DE600E2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048"/>
            <a:ext cx="11694159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3A15B-C36B-49E3-A312-1817BE87E50A}"/>
              </a:ext>
            </a:extLst>
          </p:cNvPr>
          <p:cNvSpPr txBox="1"/>
          <p:nvPr/>
        </p:nvSpPr>
        <p:spPr>
          <a:xfrm>
            <a:off x="1509822" y="5082363"/>
            <a:ext cx="862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By taking the transpose of the first equation since C is symmetric.</a:t>
            </a:r>
          </a:p>
        </p:txBody>
      </p:sp>
    </p:spTree>
    <p:extLst>
      <p:ext uri="{BB962C8B-B14F-4D97-AF65-F5344CB8AC3E}">
        <p14:creationId xmlns:p14="http://schemas.microsoft.com/office/powerpoint/2010/main" val="1788473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46" y="311576"/>
            <a:ext cx="7025302" cy="659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E157-F9BE-454B-B391-14EE3E87B0BE}"/>
              </a:ext>
            </a:extLst>
          </p:cNvPr>
          <p:cNvSpPr txBox="1"/>
          <p:nvPr/>
        </p:nvSpPr>
        <p:spPr>
          <a:xfrm>
            <a:off x="2780778" y="6433166"/>
            <a:ext cx="597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z</a:t>
            </a:r>
            <a:r>
              <a:rPr lang="en-US" sz="3200" baseline="-25000" dirty="0" err="1">
                <a:sym typeface="Wingdings" panose="05000000000000000000" pitchFamily="2" charset="2"/>
              </a:rPr>
              <a:t>i</a:t>
            </a:r>
            <a:r>
              <a:rPr lang="en-US" sz="3200" dirty="0">
                <a:sym typeface="Wingdings" panose="05000000000000000000" pitchFamily="2" charset="2"/>
              </a:rPr>
              <a:t> = linear combination of </a:t>
            </a:r>
            <a:r>
              <a:rPr lang="en-US" sz="3200" dirty="0"/>
              <a:t>x</a:t>
            </a:r>
            <a:r>
              <a:rPr lang="en-US" sz="32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3372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1103645" y="6913886"/>
            <a:ext cx="9841374" cy="57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70" dirty="0">
                <a:hlinkClick r:id="" action="ppaction://noaction"/>
              </a:rPr>
              <a:t>Modified from</a:t>
            </a:r>
          </a:p>
          <a:p>
            <a:r>
              <a:rPr lang="en-US" sz="1570" dirty="0">
                <a:hlinkClick r:id="" action="ppaction://noaction"/>
              </a:rPr>
              <a:t>https://en.wikipedia.org/wiki/Linear_regression</a:t>
            </a:r>
            <a:r>
              <a:rPr lang="en-US" sz="157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953185" y="363918"/>
            <a:ext cx="9980831" cy="116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487" dirty="0">
                <a:solidFill>
                  <a:srgbClr val="000000"/>
                </a:solidFill>
                <a:latin typeface="Linux Libertine"/>
              </a:rPr>
              <a:t>PCA:  perturb all variables     </a:t>
            </a:r>
            <a:r>
              <a:rPr lang="en-US" sz="3487" dirty="0">
                <a:solidFill>
                  <a:srgbClr val="A86ED4"/>
                </a:solidFill>
                <a:latin typeface="Linux Libertine"/>
              </a:rPr>
              <a:t>(x, y) </a:t>
            </a:r>
            <a:r>
              <a:rPr lang="en-US" sz="3487" dirty="0">
                <a:solidFill>
                  <a:srgbClr val="A86ED4"/>
                </a:solidFill>
                <a:latin typeface="Linux Libertine"/>
                <a:sym typeface="Wingdings" panose="05000000000000000000" pitchFamily="2" charset="2"/>
              </a:rPr>
              <a:t> (x’, y’)</a:t>
            </a:r>
            <a:endParaRPr lang="en-US" sz="3487" dirty="0">
              <a:solidFill>
                <a:srgbClr val="A86ED4"/>
              </a:solidFill>
              <a:latin typeface="Linux Libertine"/>
            </a:endParaRPr>
          </a:p>
          <a:p>
            <a:pPr algn="l"/>
            <a:endParaRPr lang="en-US" sz="3487" dirty="0">
              <a:solidFill>
                <a:srgbClr val="000000"/>
              </a:solidFill>
              <a:latin typeface="Linux Libertin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037E-21A7-4EC3-BAB0-7319FB35ED29}"/>
              </a:ext>
            </a:extLst>
          </p:cNvPr>
          <p:cNvGrpSpPr>
            <a:grpSpLocks noChangeAspect="1"/>
          </p:cNvGrpSpPr>
          <p:nvPr/>
        </p:nvGrpSpPr>
        <p:grpSpPr>
          <a:xfrm>
            <a:off x="953184" y="1420248"/>
            <a:ext cx="3831254" cy="5285232"/>
            <a:chOff x="536836" y="1253160"/>
            <a:chExt cx="2781220" cy="38367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4E04597-A250-4319-9D7D-4B0A78CAC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36" y="1588062"/>
              <a:ext cx="2781220" cy="350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8C7AE9-7CDC-464A-B430-FFCC71884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8" y="1253160"/>
              <a:ext cx="2353408" cy="3687746"/>
            </a:xfrm>
            <a:prstGeom prst="line">
              <a:avLst/>
            </a:prstGeom>
            <a:ln w="57150">
              <a:solidFill>
                <a:srgbClr val="A86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3D4F3A-3A9E-4D13-B755-5C349F6DE33E}"/>
                </a:ext>
              </a:extLst>
            </p:cNvPr>
            <p:cNvCxnSpPr/>
            <p:nvPr/>
          </p:nvCxnSpPr>
          <p:spPr>
            <a:xfrm>
              <a:off x="1336437" y="3674813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9FC22A-CC93-47F3-95D3-891EEA13BD0A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02" y="3980629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CC868E-8FDF-496A-90A6-7006B3A3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140303" y="3087759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D677DD-B43E-4A3D-A1D8-7B77AD0C8F9D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22" y="1803246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1FA5FF-51CF-414E-9E5B-80DDFDB85BF2}"/>
              </a:ext>
            </a:extLst>
          </p:cNvPr>
          <p:cNvSpPr txBox="1"/>
          <p:nvPr/>
        </p:nvSpPr>
        <p:spPr>
          <a:xfrm>
            <a:off x="4952644" y="2043679"/>
            <a:ext cx="6064802" cy="4696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20" dirty="0"/>
              <a:t>1</a:t>
            </a:r>
            <a:r>
              <a:rPr lang="en-US" sz="2720" baseline="30000" dirty="0"/>
              <a:t>st</a:t>
            </a:r>
            <a:r>
              <a:rPr lang="en-US" sz="2720" dirty="0"/>
              <a:t> PCA component</a:t>
            </a:r>
          </a:p>
          <a:p>
            <a:r>
              <a:rPr lang="en-US" sz="2720" dirty="0"/>
              <a:t>         = direction of most variance</a:t>
            </a:r>
          </a:p>
          <a:p>
            <a:r>
              <a:rPr lang="en-US" sz="2720" dirty="0"/>
              <a:t>            direction = eigenvector with </a:t>
            </a:r>
          </a:p>
          <a:p>
            <a:r>
              <a:rPr lang="en-US" sz="2720" dirty="0"/>
              <a:t>                                   largest eigenvalue.</a:t>
            </a:r>
          </a:p>
          <a:p>
            <a:endParaRPr lang="en-US" sz="2720" dirty="0"/>
          </a:p>
          <a:p>
            <a:r>
              <a:rPr lang="en-US" sz="2720" dirty="0"/>
              <a:t>2</a:t>
            </a:r>
            <a:r>
              <a:rPr lang="en-US" sz="2720" baseline="30000" dirty="0"/>
              <a:t>nd</a:t>
            </a:r>
            <a:r>
              <a:rPr lang="en-US" sz="2720" dirty="0"/>
              <a:t> PCA</a:t>
            </a:r>
          </a:p>
          <a:p>
            <a:r>
              <a:rPr lang="en-US" sz="2720" dirty="0"/>
              <a:t>         = direction of 2</a:t>
            </a:r>
            <a:r>
              <a:rPr lang="en-US" sz="2720" baseline="30000" dirty="0"/>
              <a:t>nd</a:t>
            </a:r>
            <a:r>
              <a:rPr lang="en-US" sz="2720" dirty="0"/>
              <a:t> most variance,</a:t>
            </a:r>
          </a:p>
          <a:p>
            <a:r>
              <a:rPr lang="en-US" sz="2720" dirty="0"/>
              <a:t>             perpendicular to first.</a:t>
            </a:r>
          </a:p>
          <a:p>
            <a:r>
              <a:rPr lang="en-US" sz="2720" dirty="0"/>
              <a:t>             direction = eigenvector with </a:t>
            </a:r>
          </a:p>
          <a:p>
            <a:r>
              <a:rPr lang="en-US" sz="2720" dirty="0"/>
              <a:t>                                   2</a:t>
            </a:r>
            <a:r>
              <a:rPr lang="en-US" sz="2720" baseline="30000" dirty="0"/>
              <a:t>nd</a:t>
            </a:r>
            <a:r>
              <a:rPr lang="en-US" sz="2720" dirty="0"/>
              <a:t> largest eigenvalue.</a:t>
            </a:r>
          </a:p>
          <a:p>
            <a:endParaRPr lang="en-US" sz="272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EEC3E-C61F-4EE6-BB1C-ED9CE7587F11}"/>
              </a:ext>
            </a:extLst>
          </p:cNvPr>
          <p:cNvSpPr txBox="1"/>
          <p:nvPr/>
        </p:nvSpPr>
        <p:spPr>
          <a:xfrm>
            <a:off x="467832" y="958583"/>
            <a:ext cx="24986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UNLABELED 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5F9C1-3C73-BC8A-8C8C-4F3E42584C11}"/>
              </a:ext>
            </a:extLst>
          </p:cNvPr>
          <p:cNvSpPr txBox="1"/>
          <p:nvPr/>
        </p:nvSpPr>
        <p:spPr>
          <a:xfrm>
            <a:off x="5611359" y="1038043"/>
            <a:ext cx="3436069" cy="461665"/>
          </a:xfrm>
          <a:prstGeom prst="rect">
            <a:avLst/>
          </a:prstGeom>
          <a:noFill/>
          <a:ln w="38100">
            <a:solidFill>
              <a:srgbClr val="B17ED8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17ED8"/>
                </a:solidFill>
              </a:rPr>
              <a:t>Not the least squares line.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E5052F3-9F25-4CB2-11D1-629494C20168}"/>
              </a:ext>
            </a:extLst>
          </p:cNvPr>
          <p:cNvSpPr/>
          <p:nvPr/>
        </p:nvSpPr>
        <p:spPr>
          <a:xfrm rot="12837044" flipV="1">
            <a:off x="4784807" y="1211406"/>
            <a:ext cx="1185596" cy="877300"/>
          </a:xfrm>
          <a:prstGeom prst="arc">
            <a:avLst/>
          </a:prstGeom>
          <a:ln w="38100">
            <a:solidFill>
              <a:srgbClr val="B17ED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9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B1883D-4A60-4783-B365-01E42536B001}"/>
              </a:ext>
            </a:extLst>
          </p:cNvPr>
          <p:cNvSpPr txBox="1"/>
          <p:nvPr/>
        </p:nvSpPr>
        <p:spPr>
          <a:xfrm>
            <a:off x="0" y="7403068"/>
            <a:ext cx="7456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www.stat.columbia.edu/~fwood/Teaching/w4315/Fall2009/pca.pdf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9162E-8715-4B50-8195-46557904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1" y="248227"/>
            <a:ext cx="6070505" cy="466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E70BA-4382-40CF-9921-3169551D4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39" t="18193"/>
          <a:stretch/>
        </p:blipFill>
        <p:spPr>
          <a:xfrm>
            <a:off x="6165372" y="613987"/>
            <a:ext cx="5721828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DC7D3-A0D5-4942-B0BE-D3A8DC6AC36E}"/>
              </a:ext>
            </a:extLst>
          </p:cNvPr>
          <p:cNvSpPr txBox="1"/>
          <p:nvPr/>
        </p:nvSpPr>
        <p:spPr>
          <a:xfrm>
            <a:off x="0" y="7433846"/>
            <a:ext cx="11525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https://www.kdnuggets.com/2022/10/classification-metrics-walkthrough-logistic-regression-accuracy-precision-recall-roc.html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33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46" y="311576"/>
            <a:ext cx="7025302" cy="659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Principal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E157-F9BE-454B-B391-14EE3E87B0BE}"/>
              </a:ext>
            </a:extLst>
          </p:cNvPr>
          <p:cNvSpPr txBox="1"/>
          <p:nvPr/>
        </p:nvSpPr>
        <p:spPr>
          <a:xfrm>
            <a:off x="2780778" y="6433166"/>
            <a:ext cx="597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z</a:t>
            </a:r>
            <a:r>
              <a:rPr lang="en-US" sz="3200" baseline="-25000" dirty="0" err="1">
                <a:sym typeface="Wingdings" panose="05000000000000000000" pitchFamily="2" charset="2"/>
              </a:rPr>
              <a:t>i</a:t>
            </a:r>
            <a:r>
              <a:rPr lang="en-US" sz="3200" dirty="0">
                <a:sym typeface="Wingdings" panose="05000000000000000000" pitchFamily="2" charset="2"/>
              </a:rPr>
              <a:t> = linear combination of </a:t>
            </a:r>
            <a:r>
              <a:rPr lang="en-US" sz="3200" dirty="0"/>
              <a:t>x</a:t>
            </a:r>
            <a:r>
              <a:rPr lang="en-US" sz="32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5709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29DF9-EB52-45DA-987B-82CB60F66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8" y="1440374"/>
            <a:ext cx="11665459" cy="5081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03686-A6DB-4150-B42C-2A0E82321A16}"/>
              </a:ext>
            </a:extLst>
          </p:cNvPr>
          <p:cNvSpPr txBox="1"/>
          <p:nvPr/>
        </p:nvSpPr>
        <p:spPr>
          <a:xfrm>
            <a:off x="336861" y="822159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97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4">
            <a:extLst>
              <a:ext uri="{FF2B5EF4-FFF2-40B4-BE49-F238E27FC236}">
                <a16:creationId xmlns:a16="http://schemas.microsoft.com/office/drawing/2014/main" id="{9CC0F1F4-30A7-5B29-81EE-2E70FA705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84357"/>
              </p:ext>
            </p:extLst>
          </p:nvPr>
        </p:nvGraphicFramePr>
        <p:xfrm>
          <a:off x="8058573" y="5306399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596880" progId="Equation.3">
                  <p:embed/>
                </p:oleObj>
              </mc:Choice>
              <mc:Fallback>
                <p:oleObj name="Equation" r:id="rId2" imgW="1726920" imgH="596880" progId="Equation.3">
                  <p:embed/>
                  <p:pic>
                    <p:nvPicPr>
                      <p:cNvPr id="89142" name="Object 54">
                        <a:extLst>
                          <a:ext uri="{FF2B5EF4-FFF2-40B4-BE49-F238E27FC236}">
                            <a16:creationId xmlns:a16="http://schemas.microsoft.com/office/drawing/2014/main" id="{97041372-20ED-4695-A600-DD547747C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573" y="5306399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0E5BCA5-64FE-432D-98D9-34516F1A4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5"/>
            <a:ext cx="4216608" cy="4167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73630-90A0-4939-8F2D-DF28CCE2F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148" y="3004597"/>
            <a:ext cx="4274483" cy="422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86F23-6128-4179-B710-C80298299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664" y="542925"/>
            <a:ext cx="4183536" cy="4183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2EC3E4-AC28-4880-B201-6671AE2D66A3}"/>
              </a:ext>
            </a:extLst>
          </p:cNvPr>
          <p:cNvSpPr txBox="1"/>
          <p:nvPr/>
        </p:nvSpPr>
        <p:spPr>
          <a:xfrm>
            <a:off x="4484717" y="1069744"/>
            <a:ext cx="2917767" cy="117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Same variance in x and y direction, but different co-variances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E2DDE-9AF2-4601-BE2A-196DDA57CD32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7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3386D-AA69-E2F7-91B2-5AA73FD3274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14608" y="5474460"/>
                <a:ext cx="3193695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34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3386D-AA69-E2F7-91B2-5AA73FD32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8" y="5474460"/>
                <a:ext cx="3193695" cy="8402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61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261A876A-8962-4C42-B787-18F2022B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BF2A-8C18-41EF-B0D6-ED883B09121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4D9EDB2-5010-4420-BCC8-59BE4F208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6520" y="259080"/>
            <a:ext cx="8808720" cy="1295400"/>
          </a:xfrm>
        </p:spPr>
        <p:txBody>
          <a:bodyPr/>
          <a:lstStyle/>
          <a:p>
            <a:r>
              <a:rPr lang="en-US" altLang="zh-TW" sz="4533">
                <a:ea typeface="PMingLiU" panose="02020500000000000000" pitchFamily="18" charset="-120"/>
              </a:rPr>
              <a:t>Now consider two dimensions</a:t>
            </a:r>
          </a:p>
        </p:txBody>
      </p:sp>
      <p:graphicFrame>
        <p:nvGraphicFramePr>
          <p:cNvPr id="89091" name="Group 3">
            <a:extLst>
              <a:ext uri="{FF2B5EF4-FFF2-40B4-BE49-F238E27FC236}">
                <a16:creationId xmlns:a16="http://schemas.microsoft.com/office/drawing/2014/main" id="{FD7EDC0F-6499-40CF-A5DD-02C7DB51BF8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02680" y="1813560"/>
          <a:ext cx="4490720" cy="6217920"/>
        </p:xfrm>
        <a:graphic>
          <a:graphicData uri="http://schemas.openxmlformats.org/drawingml/2006/table">
            <a:tbl>
              <a:tblPr/>
              <a:tblGrid>
                <a:gridCol w="2452265">
                  <a:extLst>
                    <a:ext uri="{9D8B030D-6E8A-4147-A177-3AD203B41FA5}">
                      <a16:colId xmlns:a16="http://schemas.microsoft.com/office/drawing/2014/main" val="1057972873"/>
                    </a:ext>
                  </a:extLst>
                </a:gridCol>
                <a:gridCol w="2038455">
                  <a:extLst>
                    <a:ext uri="{9D8B030D-6E8A-4147-A177-3AD203B41FA5}">
                      <a16:colId xmlns:a16="http://schemas.microsoft.com/office/drawing/2014/main" val="837885843"/>
                    </a:ext>
                  </a:extLst>
                </a:gridCol>
              </a:tblGrid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X=Temperature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Y=Humidity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3483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58344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57451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87465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23170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6352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6581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39510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0550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1886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7855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75545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6904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3158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84124"/>
                  </a:ext>
                </a:extLst>
              </a:tr>
            </a:tbl>
          </a:graphicData>
        </a:graphic>
      </p:graphicFrame>
      <p:sp>
        <p:nvSpPr>
          <p:cNvPr id="89141" name="Text Box 53">
            <a:extLst>
              <a:ext uri="{FF2B5EF4-FFF2-40B4-BE49-F238E27FC236}">
                <a16:creationId xmlns:a16="http://schemas.microsoft.com/office/drawing/2014/main" id="{13BF6ECC-162A-4694-8B86-A8267E2B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889" y="3060383"/>
            <a:ext cx="184731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 sz="204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graphicFrame>
        <p:nvGraphicFramePr>
          <p:cNvPr id="89142" name="Object 54">
            <a:extLst>
              <a:ext uri="{FF2B5EF4-FFF2-40B4-BE49-F238E27FC236}">
                <a16:creationId xmlns:a16="http://schemas.microsoft.com/office/drawing/2014/main" id="{97041372-20ED-4695-A600-DD547747CB3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535642" y="5485660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596880" progId="Equation.3">
                  <p:embed/>
                </p:oleObj>
              </mc:Choice>
              <mc:Fallback>
                <p:oleObj name="Equation" r:id="rId3" imgW="1726920" imgH="596880" progId="Equation.3">
                  <p:embed/>
                  <p:pic>
                    <p:nvPicPr>
                      <p:cNvPr id="89142" name="Object 54">
                        <a:extLst>
                          <a:ext uri="{FF2B5EF4-FFF2-40B4-BE49-F238E27FC236}">
                            <a16:creationId xmlns:a16="http://schemas.microsoft.com/office/drawing/2014/main" id="{97041372-20ED-4695-A600-DD547747C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42" y="5485660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43" name="Text Box 55">
            <a:extLst>
              <a:ext uri="{FF2B5EF4-FFF2-40B4-BE49-F238E27FC236}">
                <a16:creationId xmlns:a16="http://schemas.microsoft.com/office/drawing/2014/main" id="{E646CC3F-4CE8-4437-9651-1AE21A73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248" y="2110424"/>
            <a:ext cx="352019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Covariance: measures the</a:t>
            </a:r>
            <a:b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</a:b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correlation between X and Y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 cov(X,Y)=0: independent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Cov(X,Y)&gt;0: move same dir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Cov(X,Y)&lt;0: move oppo dir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B6C8E-5FAA-45E4-913D-618321E908A3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5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CE58DF-7008-46BD-87F4-AD030C85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51" y="542924"/>
            <a:ext cx="8660053" cy="66865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1184C6-C150-431F-92A7-5CB409500541}"/>
              </a:ext>
            </a:extLst>
          </p:cNvPr>
          <p:cNvCxnSpPr/>
          <p:nvPr/>
        </p:nvCxnSpPr>
        <p:spPr>
          <a:xfrm>
            <a:off x="6564086" y="1013188"/>
            <a:ext cx="10189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7EA8F2-23F2-4A96-9955-10CF100C4D17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graphicFrame>
        <p:nvGraphicFramePr>
          <p:cNvPr id="9" name="Object 54">
            <a:extLst>
              <a:ext uri="{FF2B5EF4-FFF2-40B4-BE49-F238E27FC236}">
                <a16:creationId xmlns:a16="http://schemas.microsoft.com/office/drawing/2014/main" id="{8016C9B8-68AC-4D97-8F1C-2EB4EEC6E9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2988" y="3886199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596880" progId="Equation.3">
                  <p:embed/>
                </p:oleObj>
              </mc:Choice>
              <mc:Fallback>
                <p:oleObj name="Equation" r:id="rId4" imgW="1726920" imgH="596880" progId="Equation.3">
                  <p:embed/>
                  <p:pic>
                    <p:nvPicPr>
                      <p:cNvPr id="9" name="Object 54">
                        <a:extLst>
                          <a:ext uri="{FF2B5EF4-FFF2-40B4-BE49-F238E27FC236}">
                            <a16:creationId xmlns:a16="http://schemas.microsoft.com/office/drawing/2014/main" id="{8016C9B8-68AC-4D97-8F1C-2EB4EEC6E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988" y="3886199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0EF3C2-72BE-DCBD-F70D-DA81BCD05DA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217920" y="5766497"/>
                <a:ext cx="3193695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34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0EF3C2-72BE-DCBD-F70D-DA81BCD05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920" y="5766497"/>
                <a:ext cx="3193695" cy="840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04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64360-BD5C-41A2-9162-719329B0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257" y="542925"/>
            <a:ext cx="3694538" cy="3209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3C88C-848E-4BA6-9095-24319EC68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"/>
          <a:stretch/>
        </p:blipFill>
        <p:spPr>
          <a:xfrm>
            <a:off x="261131" y="809590"/>
            <a:ext cx="5633270" cy="1337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25A57-BEB8-43BE-BF12-76E30B99BE0F}"/>
              </a:ext>
            </a:extLst>
          </p:cNvPr>
          <p:cNvSpPr txBox="1"/>
          <p:nvPr/>
        </p:nvSpPr>
        <p:spPr>
          <a:xfrm>
            <a:off x="3330403" y="699679"/>
            <a:ext cx="225151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for 2 data points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2D9E-7ADD-4605-A967-82A9B5C0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30" y="2039132"/>
            <a:ext cx="4887868" cy="3833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DC6647-A63C-4CD8-8B0B-BEAEADADB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435" y="3559678"/>
            <a:ext cx="4214555" cy="3477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8CD76-78F8-49E6-A367-BCB65F4F7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7" y="5966460"/>
            <a:ext cx="7865983" cy="1263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191891-D048-4DC1-AE79-8D7DE245BFE8}"/>
              </a:ext>
            </a:extLst>
          </p:cNvPr>
          <p:cNvSpPr txBox="1"/>
          <p:nvPr/>
        </p:nvSpPr>
        <p:spPr>
          <a:xfrm>
            <a:off x="124210" y="7412301"/>
            <a:ext cx="9267457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55" dirty="0">
                <a:hlinkClick r:id="rId7"/>
              </a:rPr>
              <a:t>https://www.coursera.org/learn/pca-machine-learning/home/info</a:t>
            </a:r>
            <a:r>
              <a:rPr lang="en-US" sz="1755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F6FBD-CD76-453F-878F-BB433807DEAC}"/>
              </a:ext>
            </a:extLst>
          </p:cNvPr>
          <p:cNvSpPr txBox="1"/>
          <p:nvPr/>
        </p:nvSpPr>
        <p:spPr>
          <a:xfrm>
            <a:off x="6995769" y="157384"/>
            <a:ext cx="2184188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for 4 data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E08154-7210-4674-AC32-212470BFC5BC}"/>
              </a:ext>
            </a:extLst>
          </p:cNvPr>
          <p:cNvSpPr txBox="1"/>
          <p:nvPr/>
        </p:nvSpPr>
        <p:spPr>
          <a:xfrm>
            <a:off x="8891712" y="6680648"/>
            <a:ext cx="225151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40" dirty="0">
                <a:solidFill>
                  <a:srgbClr val="C00000"/>
                </a:solidFill>
              </a:rPr>
              <a:t>for 2 data points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51DBB3-1A50-63BF-E871-EE674C5D3DCC}"/>
              </a:ext>
            </a:extLst>
          </p:cNvPr>
          <p:cNvCxnSpPr>
            <a:cxnSpLocks/>
          </p:cNvCxnSpPr>
          <p:nvPr/>
        </p:nvCxnSpPr>
        <p:spPr>
          <a:xfrm flipV="1">
            <a:off x="6086603" y="-12037"/>
            <a:ext cx="0" cy="3657600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4C4467-446E-7ABF-70E6-DE932A1E1B37}"/>
              </a:ext>
            </a:extLst>
          </p:cNvPr>
          <p:cNvCxnSpPr>
            <a:cxnSpLocks/>
          </p:cNvCxnSpPr>
          <p:nvPr/>
        </p:nvCxnSpPr>
        <p:spPr>
          <a:xfrm>
            <a:off x="6086603" y="3644181"/>
            <a:ext cx="5852160" cy="0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4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38516</TotalTime>
  <Words>1493</Words>
  <Application>Microsoft Office PowerPoint</Application>
  <PresentationFormat>Custom</PresentationFormat>
  <Paragraphs>320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PMingLiU</vt:lpstr>
      <vt:lpstr>Arial</vt:lpstr>
      <vt:lpstr>Arial Black</vt:lpstr>
      <vt:lpstr>Calibri</vt:lpstr>
      <vt:lpstr>Calibri Light</vt:lpstr>
      <vt:lpstr>Cambria Math</vt:lpstr>
      <vt:lpstr>Comic Sans MS</vt:lpstr>
      <vt:lpstr>Linux Libertine</vt:lpstr>
      <vt:lpstr>Symbol</vt:lpstr>
      <vt:lpstr>Tahoma</vt:lpstr>
      <vt:lpstr>Times New Roman</vt:lpstr>
      <vt:lpstr>Wingdings</vt:lpstr>
      <vt:lpstr>Office Theme</vt:lpstr>
      <vt:lpstr>Equation</vt:lpstr>
      <vt:lpstr>Chart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consider two dimensions</vt:lpstr>
      <vt:lpstr>PowerPoint Presentation</vt:lpstr>
      <vt:lpstr>PowerPoint Presentation</vt:lpstr>
      <vt:lpstr>PowerPoint Presentation</vt:lpstr>
      <vt:lpstr>PowerPoint Presentation</vt:lpstr>
      <vt:lpstr>More than two attributes: covariance matrix</vt:lpstr>
      <vt:lpstr>PowerPoint Presentation</vt:lpstr>
      <vt:lpstr>PowerPoint Presentation</vt:lpstr>
      <vt:lpstr>PowerPoint Presentation</vt:lpstr>
      <vt:lpstr>Eigenvalues</vt:lpstr>
      <vt:lpstr>PowerPoint Presentation</vt:lpstr>
      <vt:lpstr>Principal components</vt:lpstr>
      <vt:lpstr>Eigenvalues</vt:lpstr>
      <vt:lpstr>Principal components - Variance</vt:lpstr>
      <vt:lpstr>A more challenging example</vt:lpstr>
      <vt:lpstr>PowerPoint Presentation</vt:lpstr>
      <vt:lpstr>Interpreting Eigenvectors</vt:lpstr>
      <vt:lpstr>Steps of PCA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399</cp:revision>
  <cp:lastPrinted>2024-04-11T23:19:29Z</cp:lastPrinted>
  <dcterms:created xsi:type="dcterms:W3CDTF">2020-09-07T00:11:40Z</dcterms:created>
  <dcterms:modified xsi:type="dcterms:W3CDTF">2024-04-12T02:04:07Z</dcterms:modified>
</cp:coreProperties>
</file>