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sldIdLst>
    <p:sldId id="983" r:id="rId2"/>
    <p:sldId id="955" r:id="rId3"/>
    <p:sldId id="1025" r:id="rId4"/>
    <p:sldId id="949" r:id="rId5"/>
    <p:sldId id="942" r:id="rId6"/>
    <p:sldId id="1043" r:id="rId7"/>
    <p:sldId id="1030" r:id="rId8"/>
    <p:sldId id="1039" r:id="rId9"/>
    <p:sldId id="1046" r:id="rId10"/>
    <p:sldId id="1044" r:id="rId11"/>
    <p:sldId id="1041" r:id="rId12"/>
    <p:sldId id="1058" r:id="rId13"/>
    <p:sldId id="1042" r:id="rId14"/>
    <p:sldId id="1045" r:id="rId15"/>
    <p:sldId id="993" r:id="rId16"/>
    <p:sldId id="906" r:id="rId17"/>
    <p:sldId id="913" r:id="rId18"/>
    <p:sldId id="908" r:id="rId19"/>
    <p:sldId id="909" r:id="rId20"/>
    <p:sldId id="914" r:id="rId21"/>
    <p:sldId id="915" r:id="rId22"/>
    <p:sldId id="910" r:id="rId23"/>
    <p:sldId id="911" r:id="rId24"/>
    <p:sldId id="912" r:id="rId25"/>
    <p:sldId id="1049" r:id="rId26"/>
    <p:sldId id="916" r:id="rId27"/>
    <p:sldId id="1026" r:id="rId28"/>
    <p:sldId id="1051" r:id="rId29"/>
    <p:sldId id="1052" r:id="rId30"/>
    <p:sldId id="1050" r:id="rId31"/>
    <p:sldId id="1027" r:id="rId32"/>
    <p:sldId id="1028" r:id="rId33"/>
    <p:sldId id="1036" r:id="rId34"/>
    <p:sldId id="1037" r:id="rId35"/>
    <p:sldId id="1029" r:id="rId36"/>
    <p:sldId id="1038" r:id="rId37"/>
    <p:sldId id="1031" r:id="rId38"/>
    <p:sldId id="1047" r:id="rId39"/>
    <p:sldId id="1048" r:id="rId40"/>
    <p:sldId id="1032" r:id="rId41"/>
    <p:sldId id="1054" r:id="rId42"/>
    <p:sldId id="930" r:id="rId43"/>
    <p:sldId id="932" r:id="rId44"/>
    <p:sldId id="1055" r:id="rId45"/>
    <p:sldId id="1053" r:id="rId46"/>
    <p:sldId id="907" r:id="rId47"/>
    <p:sldId id="1056" r:id="rId48"/>
    <p:sldId id="1057" r:id="rId49"/>
    <p:sldId id="1033" r:id="rId50"/>
    <p:sldId id="1034" r:id="rId51"/>
    <p:sldId id="1035" r:id="rId52"/>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9B6309"/>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875" autoAdjust="0"/>
    <p:restoredTop sz="94660"/>
  </p:normalViewPr>
  <p:slideViewPr>
    <p:cSldViewPr snapToGrid="0">
      <p:cViewPr varScale="1">
        <p:scale>
          <a:sx n="72" d="100"/>
          <a:sy n="72" d="100"/>
        </p:scale>
        <p:origin x="302" y="58"/>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4/22/2023</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4/22/2023</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ivanvladimir.github.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botlnec.github.io/islp/sols/chapter2/exercise3/"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turing.iimas.unam.mx/~ivanvladimir/slides/rpyaa/02_regression.html#/60" TargetMode="External"/><Relationship Id="rId9" Type="http://schemas.openxmlformats.org/officeDocument/2006/relationships/image" Target="../media/image1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towardsdatascience.com/validating-your-machine-learning-model-25b4c8643fb7"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1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Leakage_(machine_learnin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tock_market_prediction"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Independent_and_identically_distributed_random_variables"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cite_note-4" TargetMode="External"/><Relationship Id="rId5" Type="http://schemas.openxmlformats.org/officeDocument/2006/relationships/hyperlink" Target="https://en.wikipedia.org/wiki/Leakage_(machine_learning)#cite_note-GutsAIUkraineConfTalk18-3" TargetMode="External"/><Relationship Id="rId4" Type="http://schemas.openxmlformats.org/officeDocument/2006/relationships/hyperlink" Target="https://en.wikipedia.org/wiki/Andrew_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 TargetMode="External"/><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validating-your-machine-learning-model-25b4c8643fb7"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coursera.org/learn/pca-machine-learning/home/info"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en.wikipedia.org/wiki/Bessel's_correction#Source_of_bias"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ommons.wikimedia.org/w/index.php?curid=39472834"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turing.iimas.unam.mx/~ivanvladimir/slides/rpyaa/02_regression.html#/60" TargetMode="External"/><Relationship Id="rId5" Type="http://schemas.openxmlformats.org/officeDocument/2006/relationships/hyperlink" Target="http://ivanvladimir.github.com/"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8E74E3-70CB-4335-974F-5329F763AE58}"/>
              </a:ext>
            </a:extLst>
          </p:cNvPr>
          <p:cNvSpPr txBox="1"/>
          <p:nvPr/>
        </p:nvSpPr>
        <p:spPr>
          <a:xfrm>
            <a:off x="438593" y="405440"/>
            <a:ext cx="11010014" cy="4462760"/>
          </a:xfrm>
          <a:prstGeom prst="rect">
            <a:avLst/>
          </a:prstGeom>
          <a:noFill/>
        </p:spPr>
        <p:txBody>
          <a:bodyPr wrap="square">
            <a:spAutoFit/>
          </a:bodyPr>
          <a:lstStyle/>
          <a:p>
            <a:r>
              <a:rPr lang="en-US" sz="4400" dirty="0"/>
              <a:t>Please complete </a:t>
            </a:r>
            <a:r>
              <a:rPr lang="en-US" sz="4400" b="1" u="sng" dirty="0"/>
              <a:t>both</a:t>
            </a:r>
            <a:r>
              <a:rPr lang="en-US" sz="4400" dirty="0"/>
              <a:t> </a:t>
            </a:r>
          </a:p>
          <a:p>
            <a:endParaRPr lang="en-US" sz="4400" dirty="0"/>
          </a:p>
          <a:p>
            <a:r>
              <a:rPr lang="en-US" sz="4400" dirty="0"/>
              <a:t>1.)  Attendance survey (first question is graded)</a:t>
            </a:r>
          </a:p>
          <a:p>
            <a:endParaRPr lang="en-US" sz="2000" dirty="0"/>
          </a:p>
          <a:p>
            <a:r>
              <a:rPr lang="en-US" sz="4400" dirty="0"/>
              <a:t>2.)  ACE survey</a:t>
            </a:r>
          </a:p>
          <a:p>
            <a:endParaRPr lang="en-US" sz="4400" dirty="0"/>
          </a:p>
          <a:p>
            <a:r>
              <a:rPr lang="en-US" sz="4400" dirty="0"/>
              <a:t>Both are available on ICON.</a:t>
            </a:r>
          </a:p>
        </p:txBody>
      </p:sp>
    </p:spTree>
    <p:extLst>
      <p:ext uri="{BB962C8B-B14F-4D97-AF65-F5344CB8AC3E}">
        <p14:creationId xmlns:p14="http://schemas.microsoft.com/office/powerpoint/2010/main" val="169074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279624"/>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2308324"/>
          </a:xfrm>
          <a:prstGeom prst="rect">
            <a:avLst/>
          </a:prstGeom>
          <a:noFill/>
        </p:spPr>
        <p:txBody>
          <a:bodyPr wrap="square">
            <a:spAutoFit/>
          </a:bodyPr>
          <a:lstStyle/>
          <a:p>
            <a:r>
              <a:rPr lang="en-US" sz="2400" b="1" dirty="0">
                <a:solidFill>
                  <a:srgbClr val="00B050"/>
                </a:solidFill>
              </a:rPr>
              <a:t>Training error.</a:t>
            </a:r>
            <a:r>
              <a:rPr lang="en-US" sz="2400" dirty="0">
                <a:solidFill>
                  <a:srgbClr val="00B050"/>
                </a:solidFill>
              </a:rPr>
              <a:t> </a:t>
            </a:r>
            <a:r>
              <a:rPr lang="en-US" sz="2400" dirty="0"/>
              <a:t>The training error is given by the average (squared) difference between the predictions of the model and the observations. If a model if very </a:t>
            </a:r>
            <a:r>
              <a:rPr lang="en-US" sz="2400" dirty="0" err="1"/>
              <a:t>unflexible</a:t>
            </a:r>
            <a:r>
              <a:rPr lang="en-US" sz="2400" dirty="0"/>
              <a:t> this can be quite high, but as the flexibility increases this difference will decrease. If we consider polynomials for example increasing the flexibility of the model might mean increasing the degree of the polynomial to be fitted. The additional degrees of freedom will decrease the average difference and reduce the training error.</a:t>
            </a:r>
          </a:p>
        </p:txBody>
      </p:sp>
      <p:pic>
        <p:nvPicPr>
          <p:cNvPr id="7" name="Picture 6" descr="A picture containing line, diagram, text, screenshot&#10;&#10;Description automatically generated">
            <a:extLst>
              <a:ext uri="{FF2B5EF4-FFF2-40B4-BE49-F238E27FC236}">
                <a16:creationId xmlns:a16="http://schemas.microsoft.com/office/drawing/2014/main" id="{0ACA75FA-6DAD-4A95-BC86-126C34C3959C}"/>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363279" y="2493864"/>
            <a:ext cx="4369982" cy="2651760"/>
          </a:xfrm>
          <a:prstGeom prst="rect">
            <a:avLst/>
          </a:prstGeom>
        </p:spPr>
      </p:pic>
      <p:pic>
        <p:nvPicPr>
          <p:cNvPr id="9" name="Picture 8" descr="A picture containing line, diagram, text, screenshot&#10;&#10;Description automatically generated">
            <a:extLst>
              <a:ext uri="{FF2B5EF4-FFF2-40B4-BE49-F238E27FC236}">
                <a16:creationId xmlns:a16="http://schemas.microsoft.com/office/drawing/2014/main" id="{2CDEF3AC-6E80-4BB8-AFE9-99E1185561E2}"/>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1672550" y="5120640"/>
            <a:ext cx="2114721" cy="2651760"/>
          </a:xfrm>
          <a:prstGeom prst="rect">
            <a:avLst/>
          </a:prstGeom>
        </p:spPr>
      </p:pic>
    </p:spTree>
    <p:extLst>
      <p:ext uri="{BB962C8B-B14F-4D97-AF65-F5344CB8AC3E}">
        <p14:creationId xmlns:p14="http://schemas.microsoft.com/office/powerpoint/2010/main" val="188176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15"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6001643"/>
          </a:xfrm>
          <a:prstGeom prst="rect">
            <a:avLst/>
          </a:prstGeom>
          <a:noFill/>
        </p:spPr>
        <p:txBody>
          <a:bodyPr wrap="square">
            <a:spAutoFit/>
          </a:bodyPr>
          <a:lstStyle/>
          <a:p>
            <a:r>
              <a:rPr lang="en-US" sz="2400" b="1" dirty="0">
                <a:solidFill>
                  <a:srgbClr val="C00000"/>
                </a:solidFill>
              </a:rPr>
              <a:t>Test error.</a:t>
            </a:r>
            <a:r>
              <a:rPr lang="en-US" sz="2400" dirty="0">
                <a:solidFill>
                  <a:srgbClr val="C00000"/>
                </a:solidFill>
              </a:rPr>
              <a:t> </a:t>
            </a:r>
            <a:r>
              <a:rPr lang="en-US" sz="2400" dirty="0"/>
              <a:t>The expected test error is given by the formula: Variance + Bias + Bayes error, all of which are non-negative. The Bayes error is constant and a lower bound for the test error. The test error has a minimum at an intermediate level of flexibility: not too flexible, so that the variance does not dominate, and not too </a:t>
            </a:r>
            <a:r>
              <a:rPr lang="en-US" sz="2400" dirty="0" err="1"/>
              <a:t>unflexible</a:t>
            </a:r>
            <a:r>
              <a:rPr lang="en-US" sz="2400" dirty="0"/>
              <a:t>, so that the squared bias is not too high. </a:t>
            </a:r>
          </a:p>
          <a:p>
            <a:r>
              <a:rPr lang="en-US" sz="2400" dirty="0"/>
              <a:t>The plot of the test error thus resembles </a:t>
            </a:r>
          </a:p>
          <a:p>
            <a:r>
              <a:rPr lang="en-US" sz="2400" dirty="0"/>
              <a:t>sort of an upward (deformed) parabola: </a:t>
            </a:r>
          </a:p>
          <a:p>
            <a:r>
              <a:rPr lang="en-US" sz="2400" dirty="0"/>
              <a:t>high for </a:t>
            </a:r>
            <a:r>
              <a:rPr lang="en-US" sz="2400" dirty="0" err="1"/>
              <a:t>unflexible</a:t>
            </a:r>
            <a:r>
              <a:rPr lang="en-US" sz="2400" dirty="0"/>
              <a:t> models, </a:t>
            </a:r>
          </a:p>
          <a:p>
            <a:r>
              <a:rPr lang="en-US" sz="2400" dirty="0"/>
              <a:t>decreasing as flexibility increases </a:t>
            </a:r>
          </a:p>
          <a:p>
            <a:r>
              <a:rPr lang="en-US" sz="2400" dirty="0"/>
              <a:t>until it reaches a minimum. </a:t>
            </a:r>
          </a:p>
          <a:p>
            <a:r>
              <a:rPr lang="en-US" sz="2400" dirty="0"/>
              <a:t>Then the variance starts to dominate </a:t>
            </a:r>
          </a:p>
          <a:p>
            <a:r>
              <a:rPr lang="en-US" sz="2400" dirty="0"/>
              <a:t>and the test error starts increasing. </a:t>
            </a:r>
          </a:p>
          <a:p>
            <a:r>
              <a:rPr lang="en-US" sz="2400" dirty="0"/>
              <a:t>The distance between this minimum </a:t>
            </a:r>
          </a:p>
          <a:p>
            <a:r>
              <a:rPr lang="en-US" sz="2400" dirty="0"/>
              <a:t>and the Bayes irreducible error gives </a:t>
            </a:r>
          </a:p>
          <a:p>
            <a:r>
              <a:rPr lang="en-US" sz="2400" dirty="0"/>
              <a:t>us an idea of how well the best </a:t>
            </a:r>
          </a:p>
          <a:p>
            <a:r>
              <a:rPr lang="en-US" sz="2400" dirty="0"/>
              <a:t>function in the hypothesis space will fit.</a:t>
            </a:r>
          </a:p>
        </p:txBody>
      </p:sp>
    </p:spTree>
    <p:extLst>
      <p:ext uri="{BB962C8B-B14F-4D97-AF65-F5344CB8AC3E}">
        <p14:creationId xmlns:p14="http://schemas.microsoft.com/office/powerpoint/2010/main" val="75955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15" y="2194560"/>
            <a:ext cx="6800073" cy="5577840"/>
          </a:xfrm>
          <a:prstGeom prst="rect">
            <a:avLst/>
          </a:prstGeom>
        </p:spPr>
      </p:pic>
      <p:sp>
        <p:nvSpPr>
          <p:cNvPr id="8" name="TextBox 7">
            <a:extLst>
              <a:ext uri="{FF2B5EF4-FFF2-40B4-BE49-F238E27FC236}">
                <a16:creationId xmlns:a16="http://schemas.microsoft.com/office/drawing/2014/main" id="{9BA5700B-07A2-47EB-A523-09785D97207A}"/>
              </a:ext>
            </a:extLst>
          </p:cNvPr>
          <p:cNvSpPr txBox="1"/>
          <p:nvPr/>
        </p:nvSpPr>
        <p:spPr>
          <a:xfrm>
            <a:off x="95691" y="185540"/>
            <a:ext cx="11153554" cy="1938992"/>
          </a:xfrm>
          <a:prstGeom prst="rect">
            <a:avLst/>
          </a:prstGeom>
          <a:noFill/>
        </p:spPr>
        <p:txBody>
          <a:bodyPr wrap="square">
            <a:spAutoFit/>
          </a:bodyPr>
          <a:lstStyle/>
          <a:p>
            <a:r>
              <a:rPr lang="en-US" sz="2400" b="1" dirty="0"/>
              <a:t>Test error.</a:t>
            </a:r>
            <a:r>
              <a:rPr lang="en-US" sz="2400" dirty="0"/>
              <a:t>  </a:t>
            </a:r>
            <a:r>
              <a:rPr lang="en-US" sz="2400" dirty="0">
                <a:solidFill>
                  <a:srgbClr val="5A2781"/>
                </a:solidFill>
              </a:rPr>
              <a:t>The expected error when measuring the test data set</a:t>
            </a:r>
          </a:p>
          <a:p>
            <a:endParaRPr lang="en-US" sz="2400" dirty="0"/>
          </a:p>
          <a:p>
            <a:r>
              <a:rPr lang="en-US" sz="2400" dirty="0"/>
              <a:t>The test error has a minimum at an intermediate level of flexibility: not too flexible, so that the variance does not dominate, and not too </a:t>
            </a:r>
            <a:r>
              <a:rPr lang="en-US" sz="2400" dirty="0" err="1"/>
              <a:t>unflexible</a:t>
            </a:r>
            <a:r>
              <a:rPr lang="en-US" sz="2400" dirty="0"/>
              <a:t>, so that the squared bias is not too high. </a:t>
            </a:r>
          </a:p>
        </p:txBody>
      </p:sp>
      <p:sp>
        <p:nvSpPr>
          <p:cNvPr id="7" name="TextBox 6">
            <a:extLst>
              <a:ext uri="{FF2B5EF4-FFF2-40B4-BE49-F238E27FC236}">
                <a16:creationId xmlns:a16="http://schemas.microsoft.com/office/drawing/2014/main" id="{6B667064-6718-4B1C-BBFE-320E248E0D41}"/>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pic>
        <p:nvPicPr>
          <p:cNvPr id="9" name="Picture 8" descr="A picture containing line, diagram, text, screenshot&#10;&#10;Description automatically generated">
            <a:extLst>
              <a:ext uri="{FF2B5EF4-FFF2-40B4-BE49-F238E27FC236}">
                <a16:creationId xmlns:a16="http://schemas.microsoft.com/office/drawing/2014/main" id="{3839EB0B-4666-4875-BCFF-9CB90B1C9B66}"/>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363279" y="2493864"/>
            <a:ext cx="4369982" cy="2651760"/>
          </a:xfrm>
          <a:prstGeom prst="rect">
            <a:avLst/>
          </a:prstGeom>
        </p:spPr>
      </p:pic>
      <p:pic>
        <p:nvPicPr>
          <p:cNvPr id="10" name="Picture 9" descr="A picture containing line, diagram, text, screenshot&#10;&#10;Description automatically generated">
            <a:extLst>
              <a:ext uri="{FF2B5EF4-FFF2-40B4-BE49-F238E27FC236}">
                <a16:creationId xmlns:a16="http://schemas.microsoft.com/office/drawing/2014/main" id="{C54C4D82-E692-4E3A-8410-EF7A95340EAB}"/>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1672550" y="5120640"/>
            <a:ext cx="2114721" cy="2651760"/>
          </a:xfrm>
          <a:prstGeom prst="rect">
            <a:avLst/>
          </a:prstGeom>
        </p:spPr>
      </p:pic>
    </p:spTree>
    <p:extLst>
      <p:ext uri="{BB962C8B-B14F-4D97-AF65-F5344CB8AC3E}">
        <p14:creationId xmlns:p14="http://schemas.microsoft.com/office/powerpoint/2010/main" val="267293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410" y="535880"/>
            <a:ext cx="5350872" cy="4389120"/>
          </a:xfrm>
          <a:prstGeom prst="rect">
            <a:avLst/>
          </a:prstGeom>
        </p:spPr>
      </p:pic>
      <p:sp>
        <p:nvSpPr>
          <p:cNvPr id="8" name="TextBox 7">
            <a:extLst>
              <a:ext uri="{FF2B5EF4-FFF2-40B4-BE49-F238E27FC236}">
                <a16:creationId xmlns:a16="http://schemas.microsoft.com/office/drawing/2014/main" id="{9BA5700B-07A2-47EB-A523-09785D97207A}"/>
              </a:ext>
            </a:extLst>
          </p:cNvPr>
          <p:cNvSpPr txBox="1"/>
          <p:nvPr/>
        </p:nvSpPr>
        <p:spPr>
          <a:xfrm>
            <a:off x="95691" y="185540"/>
            <a:ext cx="11153554" cy="4570482"/>
          </a:xfrm>
          <a:prstGeom prst="rect">
            <a:avLst/>
          </a:prstGeom>
          <a:noFill/>
        </p:spPr>
        <p:txBody>
          <a:bodyPr wrap="square">
            <a:spAutoFit/>
          </a:bodyPr>
          <a:lstStyle/>
          <a:p>
            <a:r>
              <a:rPr lang="en-US" sz="2400" b="1" dirty="0"/>
              <a:t>Test error.</a:t>
            </a:r>
            <a:r>
              <a:rPr lang="en-US" sz="2400" dirty="0"/>
              <a:t>  </a:t>
            </a:r>
            <a:r>
              <a:rPr lang="en-US" sz="2400" dirty="0">
                <a:solidFill>
                  <a:srgbClr val="5A2781"/>
                </a:solidFill>
              </a:rPr>
              <a:t>The expected error when measuring the test data set</a:t>
            </a:r>
          </a:p>
          <a:p>
            <a:endParaRPr lang="en-US" sz="300" dirty="0"/>
          </a:p>
          <a:p>
            <a:r>
              <a:rPr lang="en-US" sz="2200" dirty="0"/>
              <a:t>The test error has a minimum at an </a:t>
            </a:r>
          </a:p>
          <a:p>
            <a:r>
              <a:rPr lang="en-US" sz="2200" dirty="0"/>
              <a:t>intermediate level of flexibility: not too </a:t>
            </a:r>
          </a:p>
          <a:p>
            <a:r>
              <a:rPr lang="en-US" sz="2200" dirty="0"/>
              <a:t>flexible, so that the variance does not </a:t>
            </a:r>
          </a:p>
          <a:p>
            <a:r>
              <a:rPr lang="en-US" sz="2200" dirty="0"/>
              <a:t>dominate, and not too </a:t>
            </a:r>
            <a:r>
              <a:rPr lang="en-US" sz="2200" dirty="0" err="1"/>
              <a:t>unflexible</a:t>
            </a:r>
            <a:r>
              <a:rPr lang="en-US" sz="2200" dirty="0"/>
              <a:t>, so </a:t>
            </a:r>
          </a:p>
          <a:p>
            <a:r>
              <a:rPr lang="en-US" sz="2200" dirty="0"/>
              <a:t>that the squared bias is not too high. </a:t>
            </a:r>
          </a:p>
          <a:p>
            <a:endParaRPr lang="en-US" sz="2200" dirty="0"/>
          </a:p>
          <a:p>
            <a:r>
              <a:rPr lang="en-US" sz="2200" dirty="0"/>
              <a:t>The plot of the test error thus resembles </a:t>
            </a:r>
          </a:p>
          <a:p>
            <a:r>
              <a:rPr lang="en-US" sz="2200" dirty="0"/>
              <a:t>sort of an upward (deformed) parabola: </a:t>
            </a:r>
          </a:p>
          <a:p>
            <a:r>
              <a:rPr lang="en-US" sz="2200" dirty="0"/>
              <a:t>high for </a:t>
            </a:r>
            <a:r>
              <a:rPr lang="en-US" sz="2200" dirty="0" err="1"/>
              <a:t>unflexible</a:t>
            </a:r>
            <a:r>
              <a:rPr lang="en-US" sz="2200" dirty="0"/>
              <a:t> models, decreasing as </a:t>
            </a:r>
          </a:p>
          <a:p>
            <a:r>
              <a:rPr lang="en-US" sz="2200" dirty="0"/>
              <a:t>flexibility increases until it reaches a minimum. </a:t>
            </a:r>
          </a:p>
          <a:p>
            <a:r>
              <a:rPr lang="en-US" sz="2200" dirty="0"/>
              <a:t>Then the variance starts to dominate and </a:t>
            </a:r>
          </a:p>
          <a:p>
            <a:r>
              <a:rPr lang="en-US" sz="2200" dirty="0"/>
              <a:t>the test error starts increasing. </a:t>
            </a:r>
          </a:p>
        </p:txBody>
      </p:sp>
      <p:sp>
        <p:nvSpPr>
          <p:cNvPr id="7" name="TextBox 6">
            <a:extLst>
              <a:ext uri="{FF2B5EF4-FFF2-40B4-BE49-F238E27FC236}">
                <a16:creationId xmlns:a16="http://schemas.microsoft.com/office/drawing/2014/main" id="{6B667064-6718-4B1C-BBFE-320E248E0D41}"/>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grpSp>
        <p:nvGrpSpPr>
          <p:cNvPr id="2" name="Group 1">
            <a:extLst>
              <a:ext uri="{FF2B5EF4-FFF2-40B4-BE49-F238E27FC236}">
                <a16:creationId xmlns:a16="http://schemas.microsoft.com/office/drawing/2014/main" id="{2CB02C97-EEE0-47A0-9433-586FF8E85EA5}"/>
              </a:ext>
            </a:extLst>
          </p:cNvPr>
          <p:cNvGrpSpPr/>
          <p:nvPr/>
        </p:nvGrpSpPr>
        <p:grpSpPr>
          <a:xfrm>
            <a:off x="5189484" y="4939263"/>
            <a:ext cx="6484703" cy="2651760"/>
            <a:chOff x="-1314888" y="4934903"/>
            <a:chExt cx="6484703" cy="2651760"/>
          </a:xfrm>
        </p:grpSpPr>
        <p:pic>
          <p:nvPicPr>
            <p:cNvPr id="5" name="Picture 4" descr="A picture containing line, diagram, text, screenshot&#10;&#10;Description automatically generated">
              <a:extLst>
                <a:ext uri="{FF2B5EF4-FFF2-40B4-BE49-F238E27FC236}">
                  <a16:creationId xmlns:a16="http://schemas.microsoft.com/office/drawing/2014/main" id="{4113FAF0-DAF0-4F77-BC66-994331420EF5}"/>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3055094" y="4934903"/>
              <a:ext cx="2114721" cy="2651760"/>
            </a:xfrm>
            <a:prstGeom prst="rect">
              <a:avLst/>
            </a:prstGeom>
          </p:spPr>
        </p:pic>
        <p:pic>
          <p:nvPicPr>
            <p:cNvPr id="9" name="Picture 8" descr="A picture containing line, diagram, text, screenshot&#10;&#10;Description automatically generated">
              <a:extLst>
                <a:ext uri="{FF2B5EF4-FFF2-40B4-BE49-F238E27FC236}">
                  <a16:creationId xmlns:a16="http://schemas.microsoft.com/office/drawing/2014/main" id="{FA39A8C2-5290-4DF1-8D62-F475361083D6}"/>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1314888" y="4934903"/>
              <a:ext cx="4369982" cy="2651760"/>
            </a:xfrm>
            <a:prstGeom prst="rect">
              <a:avLst/>
            </a:prstGeom>
          </p:spPr>
        </p:pic>
      </p:grpSp>
    </p:spTree>
    <p:extLst>
      <p:ext uri="{BB962C8B-B14F-4D97-AF65-F5344CB8AC3E}">
        <p14:creationId xmlns:p14="http://schemas.microsoft.com/office/powerpoint/2010/main" val="175632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3"/>
              </a:rPr>
              <a:t>Ivan Meza</a:t>
            </a:r>
            <a:r>
              <a:rPr lang="en-US" dirty="0"/>
              <a:t> </a:t>
            </a:r>
            <a:r>
              <a:rPr lang="en-US" dirty="0">
                <a:hlinkClick r:id="rId4"/>
              </a:rPr>
              <a:t>http://turing.iimas.unam.mx/~ivanvladimir/slides/rpyaa/02_regression.html#/60</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1244010" y="46592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9819" y="52696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AC33D9-77E2-4D70-8780-DF8387AF777E}"/>
                  </a:ext>
                </a:extLst>
              </p:cNvPr>
              <p:cNvSpPr txBox="1"/>
              <p:nvPr/>
            </p:nvSpPr>
            <p:spPr>
              <a:xfrm>
                <a:off x="916396" y="65018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5AC33D9-77E2-4D70-8780-DF8387AF777E}"/>
                  </a:ext>
                </a:extLst>
              </p:cNvPr>
              <p:cNvSpPr txBox="1">
                <a:spLocks noRot="1" noChangeAspect="1" noMove="1" noResize="1" noEditPoints="1" noAdjustHandles="1" noChangeArrowheads="1" noChangeShapeType="1" noTextEdit="1"/>
              </p:cNvSpPr>
              <p:nvPr/>
            </p:nvSpPr>
            <p:spPr>
              <a:xfrm>
                <a:off x="916396" y="6501809"/>
                <a:ext cx="5438412" cy="430887"/>
              </a:xfrm>
              <a:prstGeom prst="rect">
                <a:avLst/>
              </a:prstGeom>
              <a:blipFill>
                <a:blip r:embed="rId9"/>
                <a:stretch>
                  <a:fillRect/>
                </a:stretch>
              </a:blipFill>
            </p:spPr>
            <p:txBody>
              <a:bodyPr/>
              <a:lstStyle/>
              <a:p>
                <a:r>
                  <a:rPr lang="en-US">
                    <a:noFill/>
                  </a:rPr>
                  <a:t> </a:t>
                </a:r>
              </a:p>
            </p:txBody>
          </p:sp>
        </mc:Fallback>
      </mc:AlternateContent>
      <p:pic>
        <p:nvPicPr>
          <p:cNvPr id="10" name="Picture 9" descr="A picture containing text, diagram, line, plot&#10;&#10;Description automatically generated">
            <a:extLst>
              <a:ext uri="{FF2B5EF4-FFF2-40B4-BE49-F238E27FC236}">
                <a16:creationId xmlns:a16="http://schemas.microsoft.com/office/drawing/2014/main" id="{1F01961E-D5B9-4DCC-95BF-5E7CCCC520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8745" y="4235053"/>
            <a:ext cx="4236107" cy="3474720"/>
          </a:xfrm>
          <a:prstGeom prst="rect">
            <a:avLst/>
          </a:prstGeom>
        </p:spPr>
      </p:pic>
      <p:sp>
        <p:nvSpPr>
          <p:cNvPr id="12" name="TextBox 11">
            <a:extLst>
              <a:ext uri="{FF2B5EF4-FFF2-40B4-BE49-F238E27FC236}">
                <a16:creationId xmlns:a16="http://schemas.microsoft.com/office/drawing/2014/main" id="{F6B62928-304A-4728-B86C-43B649A93C13}"/>
              </a:ext>
            </a:extLst>
          </p:cNvPr>
          <p:cNvSpPr txBox="1"/>
          <p:nvPr/>
        </p:nvSpPr>
        <p:spPr>
          <a:xfrm>
            <a:off x="9092609" y="7586663"/>
            <a:ext cx="3770715" cy="246221"/>
          </a:xfrm>
          <a:prstGeom prst="rect">
            <a:avLst/>
          </a:prstGeom>
          <a:noFill/>
        </p:spPr>
        <p:txBody>
          <a:bodyPr wrap="square">
            <a:spAutoFit/>
          </a:bodyPr>
          <a:lstStyle/>
          <a:p>
            <a:r>
              <a:rPr lang="en-US" sz="1000" dirty="0">
                <a:hlinkClick r:id="rId11"/>
              </a:rPr>
              <a:t>https://botlnec.github.io/islp/sols/chapter2/exercise3/</a:t>
            </a:r>
            <a:r>
              <a:rPr lang="en-US" sz="1000" dirty="0"/>
              <a:t> </a:t>
            </a:r>
          </a:p>
        </p:txBody>
      </p:sp>
    </p:spTree>
    <p:extLst>
      <p:ext uri="{BB962C8B-B14F-4D97-AF65-F5344CB8AC3E}">
        <p14:creationId xmlns:p14="http://schemas.microsoft.com/office/powerpoint/2010/main" val="223883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F3F3A-3471-46FE-B5B7-EF41A9FCA51E}"/>
              </a:ext>
            </a:extLst>
          </p:cNvPr>
          <p:cNvSpPr txBox="1"/>
          <p:nvPr/>
        </p:nvSpPr>
        <p:spPr>
          <a:xfrm>
            <a:off x="1111250" y="2197100"/>
            <a:ext cx="9664700" cy="1107996"/>
          </a:xfrm>
          <a:prstGeom prst="rect">
            <a:avLst/>
          </a:prstGeom>
          <a:noFill/>
        </p:spPr>
        <p:txBody>
          <a:bodyPr wrap="square" rtlCol="0">
            <a:spAutoFit/>
          </a:bodyPr>
          <a:lstStyle/>
          <a:p>
            <a:pPr algn="l"/>
            <a:r>
              <a:rPr lang="en-US" sz="6600" dirty="0">
                <a:solidFill>
                  <a:srgbClr val="5A2781"/>
                </a:solidFill>
              </a:rPr>
              <a:t>How do you split the data?</a:t>
            </a:r>
          </a:p>
        </p:txBody>
      </p:sp>
    </p:spTree>
    <p:extLst>
      <p:ext uri="{BB962C8B-B14F-4D97-AF65-F5344CB8AC3E}">
        <p14:creationId xmlns:p14="http://schemas.microsoft.com/office/powerpoint/2010/main" val="407132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a:blip r:embed="rId3"/>
          <a:stretch>
            <a:fillRect/>
          </a:stretch>
        </p:blipFill>
        <p:spPr>
          <a:xfrm>
            <a:off x="0" y="1391693"/>
            <a:ext cx="11887200" cy="4989014"/>
          </a:xfrm>
          <a:prstGeom prst="rect">
            <a:avLst/>
          </a:prstGeom>
        </p:spPr>
      </p:pic>
    </p:spTree>
    <p:extLst>
      <p:ext uri="{BB962C8B-B14F-4D97-AF65-F5344CB8AC3E}">
        <p14:creationId xmlns:p14="http://schemas.microsoft.com/office/powerpoint/2010/main" val="94369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rotWithShape="1">
          <a:blip r:embed="rId3"/>
          <a:srcRect b="13410"/>
          <a:stretch/>
        </p:blipFill>
        <p:spPr>
          <a:xfrm>
            <a:off x="0" y="1391693"/>
            <a:ext cx="11887200" cy="4319994"/>
          </a:xfrm>
          <a:prstGeom prst="rect">
            <a:avLst/>
          </a:prstGeom>
        </p:spPr>
      </p:pic>
      <p:pic>
        <p:nvPicPr>
          <p:cNvPr id="4" name="Picture 3">
            <a:extLst>
              <a:ext uri="{FF2B5EF4-FFF2-40B4-BE49-F238E27FC236}">
                <a16:creationId xmlns:a16="http://schemas.microsoft.com/office/drawing/2014/main" id="{67B62D8A-273F-40A0-82E5-06FA824CE522}"/>
              </a:ext>
            </a:extLst>
          </p:cNvPr>
          <p:cNvPicPr>
            <a:picLocks noChangeAspect="1"/>
          </p:cNvPicPr>
          <p:nvPr/>
        </p:nvPicPr>
        <p:blipFill>
          <a:blip r:embed="rId4"/>
          <a:stretch>
            <a:fillRect/>
          </a:stretch>
        </p:blipFill>
        <p:spPr>
          <a:xfrm>
            <a:off x="5666962" y="1783063"/>
            <a:ext cx="4888396" cy="3881619"/>
          </a:xfrm>
          <a:prstGeom prst="rect">
            <a:avLst/>
          </a:prstGeom>
        </p:spPr>
      </p:pic>
    </p:spTree>
    <p:extLst>
      <p:ext uri="{BB962C8B-B14F-4D97-AF65-F5344CB8AC3E}">
        <p14:creationId xmlns:p14="http://schemas.microsoft.com/office/powerpoint/2010/main" val="214041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55C59-60DE-4605-9153-DC80ED959D0D}"/>
              </a:ext>
            </a:extLst>
          </p:cNvPr>
          <p:cNvPicPr>
            <a:picLocks noChangeAspect="1"/>
          </p:cNvPicPr>
          <p:nvPr/>
        </p:nvPicPr>
        <p:blipFill>
          <a:blip r:embed="rId2"/>
          <a:stretch>
            <a:fillRect/>
          </a:stretch>
        </p:blipFill>
        <p:spPr>
          <a:xfrm>
            <a:off x="0" y="1893397"/>
            <a:ext cx="11887200" cy="3985606"/>
          </a:xfrm>
          <a:prstGeom prst="rect">
            <a:avLst/>
          </a:prstGeom>
        </p:spPr>
      </p:pic>
      <p:sp>
        <p:nvSpPr>
          <p:cNvPr id="4" name="TextBox 3">
            <a:extLst>
              <a:ext uri="{FF2B5EF4-FFF2-40B4-BE49-F238E27FC236}">
                <a16:creationId xmlns:a16="http://schemas.microsoft.com/office/drawing/2014/main" id="{F14F9EDB-5C5A-41F0-A573-BB0B72E0F309}"/>
              </a:ext>
            </a:extLst>
          </p:cNvPr>
          <p:cNvSpPr txBox="1"/>
          <p:nvPr/>
        </p:nvSpPr>
        <p:spPr>
          <a:xfrm>
            <a:off x="0" y="7403068"/>
            <a:ext cx="10220739" cy="369332"/>
          </a:xfrm>
          <a:prstGeom prst="rect">
            <a:avLst/>
          </a:prstGeom>
          <a:noFill/>
        </p:spPr>
        <p:txBody>
          <a:bodyPr wrap="square">
            <a:spAutoFit/>
          </a:bodyPr>
          <a:lstStyle/>
          <a:p>
            <a:r>
              <a:rPr lang="en-US" dirty="0">
                <a:hlinkClick r:id="rId3"/>
              </a:rPr>
              <a:t>https://towardsdatascience.com/complete-guide-to-pythons-cross-validation-with-examples-a9676b5cac12</a:t>
            </a:r>
            <a:r>
              <a:rPr lang="en-US" dirty="0"/>
              <a:t> </a:t>
            </a:r>
          </a:p>
        </p:txBody>
      </p:sp>
    </p:spTree>
    <p:extLst>
      <p:ext uri="{BB962C8B-B14F-4D97-AF65-F5344CB8AC3E}">
        <p14:creationId xmlns:p14="http://schemas.microsoft.com/office/powerpoint/2010/main" val="164080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40BC1-2E76-4B28-8C59-F88A32767C1B}"/>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58D016C7-5CBC-42C5-B276-25FA29F9A00F}"/>
              </a:ext>
            </a:extLst>
          </p:cNvPr>
          <p:cNvPicPr>
            <a:picLocks noChangeAspect="1"/>
          </p:cNvPicPr>
          <p:nvPr/>
        </p:nvPicPr>
        <p:blipFill>
          <a:blip r:embed="rId3"/>
          <a:stretch>
            <a:fillRect/>
          </a:stretch>
        </p:blipFill>
        <p:spPr>
          <a:xfrm>
            <a:off x="0" y="1544332"/>
            <a:ext cx="11887200" cy="4683735"/>
          </a:xfrm>
          <a:prstGeom prst="rect">
            <a:avLst/>
          </a:prstGeom>
        </p:spPr>
      </p:pic>
      <p:sp>
        <p:nvSpPr>
          <p:cNvPr id="5" name="TextBox 4">
            <a:extLst>
              <a:ext uri="{FF2B5EF4-FFF2-40B4-BE49-F238E27FC236}">
                <a16:creationId xmlns:a16="http://schemas.microsoft.com/office/drawing/2014/main" id="{8C912E33-ABCD-4405-AFA8-53E9E5C0EF6C}"/>
              </a:ext>
            </a:extLst>
          </p:cNvPr>
          <p:cNvSpPr txBox="1"/>
          <p:nvPr/>
        </p:nvSpPr>
        <p:spPr>
          <a:xfrm>
            <a:off x="6166883" y="282614"/>
            <a:ext cx="5276405" cy="923330"/>
          </a:xfrm>
          <a:prstGeom prst="rect">
            <a:avLst/>
          </a:prstGeom>
          <a:noFill/>
        </p:spPr>
        <p:txBody>
          <a:bodyPr wrap="square">
            <a:spAutoFit/>
          </a:bodyPr>
          <a:lstStyle/>
          <a:p>
            <a:r>
              <a:rPr lang="en-US" b="0" i="0" dirty="0">
                <a:solidFill>
                  <a:srgbClr val="212529"/>
                </a:solidFill>
                <a:effectLst/>
                <a:latin typeface="-apple-system"/>
              </a:rPr>
              <a:t>This cross-validation object is a variation of </a:t>
            </a:r>
            <a:r>
              <a:rPr lang="en-US" b="0" i="0" dirty="0" err="1">
                <a:solidFill>
                  <a:srgbClr val="212529"/>
                </a:solidFill>
                <a:effectLst/>
                <a:latin typeface="-apple-system"/>
              </a:rPr>
              <a:t>KFold</a:t>
            </a:r>
            <a:r>
              <a:rPr lang="en-US" b="0" i="0" dirty="0">
                <a:solidFill>
                  <a:srgbClr val="212529"/>
                </a:solidFill>
                <a:effectLst/>
                <a:latin typeface="-apple-system"/>
              </a:rPr>
              <a:t> that returns stratified folds. The folds are made by preserving the percentage of samples for each class.</a:t>
            </a:r>
            <a:endParaRPr lang="en-US" dirty="0"/>
          </a:p>
        </p:txBody>
      </p:sp>
      <p:sp>
        <p:nvSpPr>
          <p:cNvPr id="7" name="TextBox 6">
            <a:extLst>
              <a:ext uri="{FF2B5EF4-FFF2-40B4-BE49-F238E27FC236}">
                <a16:creationId xmlns:a16="http://schemas.microsoft.com/office/drawing/2014/main" id="{D6824A4E-54D7-49D9-BE76-38534A436F8E}"/>
              </a:ext>
            </a:extLst>
          </p:cNvPr>
          <p:cNvSpPr txBox="1"/>
          <p:nvPr/>
        </p:nvSpPr>
        <p:spPr>
          <a:xfrm>
            <a:off x="520995" y="6381789"/>
            <a:ext cx="10922293" cy="369332"/>
          </a:xfrm>
          <a:prstGeom prst="rect">
            <a:avLst/>
          </a:prstGeom>
          <a:noFill/>
        </p:spPr>
        <p:txBody>
          <a:bodyPr wrap="square">
            <a:spAutoFit/>
          </a:bodyPr>
          <a:lstStyle/>
          <a:p>
            <a:r>
              <a:rPr lang="en-US" b="0" i="1" dirty="0">
                <a:solidFill>
                  <a:srgbClr val="212529"/>
                </a:solidFill>
                <a:effectLst/>
                <a:latin typeface="-apple-system"/>
              </a:rPr>
              <a:t>class </a:t>
            </a:r>
            <a:r>
              <a:rPr lang="en-US" b="0" i="0" dirty="0" err="1">
                <a:solidFill>
                  <a:srgbClr val="212529"/>
                </a:solidFill>
                <a:effectLst/>
                <a:latin typeface="Courier New" panose="02070309020205020404" pitchFamily="49" charset="0"/>
              </a:rPr>
              <a:t>sklearn.model_selection.</a:t>
            </a:r>
            <a:r>
              <a:rPr lang="en-US" b="1" i="0" dirty="0" err="1">
                <a:solidFill>
                  <a:srgbClr val="212529"/>
                </a:solidFill>
                <a:effectLst/>
                <a:latin typeface="Courier New" panose="02070309020205020404" pitchFamily="49" charset="0"/>
              </a:rPr>
              <a:t>StratifiedKFold</a:t>
            </a:r>
            <a:r>
              <a:rPr lang="en-US" b="0" i="0" dirty="0">
                <a:solidFill>
                  <a:srgbClr val="212529"/>
                </a:solidFill>
                <a:effectLst/>
                <a:latin typeface="-apple-system"/>
              </a:rPr>
              <a:t>(</a:t>
            </a:r>
            <a:r>
              <a:rPr lang="en-US" b="0" i="1" dirty="0" err="1">
                <a:solidFill>
                  <a:srgbClr val="212529"/>
                </a:solidFill>
                <a:effectLst/>
                <a:latin typeface="-apple-system"/>
              </a:rPr>
              <a:t>n_splits</a:t>
            </a:r>
            <a:r>
              <a:rPr lang="en-US" b="0" i="1" dirty="0">
                <a:solidFill>
                  <a:srgbClr val="212529"/>
                </a:solidFill>
                <a:effectLst/>
                <a:latin typeface="-apple-system"/>
              </a:rPr>
              <a:t>=5</a:t>
            </a:r>
            <a:r>
              <a:rPr lang="en-US" b="0" i="0" dirty="0">
                <a:solidFill>
                  <a:srgbClr val="212529"/>
                </a:solidFill>
                <a:effectLst/>
                <a:latin typeface="-apple-system"/>
              </a:rPr>
              <a:t>, </a:t>
            </a:r>
            <a:r>
              <a:rPr lang="en-US" b="0" i="1" dirty="0">
                <a:solidFill>
                  <a:srgbClr val="212529"/>
                </a:solidFill>
                <a:effectLst/>
                <a:latin typeface="-apple-system"/>
              </a:rPr>
              <a:t>*</a:t>
            </a:r>
            <a:r>
              <a:rPr lang="en-US" b="0" i="0" dirty="0">
                <a:solidFill>
                  <a:srgbClr val="212529"/>
                </a:solidFill>
                <a:effectLst/>
                <a:latin typeface="-apple-system"/>
              </a:rPr>
              <a:t>, </a:t>
            </a:r>
            <a:r>
              <a:rPr lang="en-US" b="0" i="1" dirty="0">
                <a:solidFill>
                  <a:srgbClr val="212529"/>
                </a:solidFill>
                <a:effectLst/>
                <a:latin typeface="-apple-system"/>
              </a:rPr>
              <a:t>shuffle=False</a:t>
            </a:r>
            <a:r>
              <a:rPr lang="en-US" b="0" i="0" dirty="0">
                <a:solidFill>
                  <a:srgbClr val="212529"/>
                </a:solidFill>
                <a:effectLst/>
                <a:latin typeface="-apple-system"/>
              </a:rPr>
              <a:t>, </a:t>
            </a:r>
            <a:r>
              <a:rPr lang="en-US" b="0" i="1" dirty="0" err="1">
                <a:solidFill>
                  <a:srgbClr val="212529"/>
                </a:solidFill>
                <a:effectLst/>
                <a:latin typeface="-apple-system"/>
              </a:rPr>
              <a:t>random_state</a:t>
            </a:r>
            <a:r>
              <a:rPr lang="en-US" b="0" i="1" dirty="0">
                <a:solidFill>
                  <a:srgbClr val="212529"/>
                </a:solidFill>
                <a:effectLst/>
                <a:latin typeface="-apple-system"/>
              </a:rPr>
              <a:t>=None</a:t>
            </a:r>
            <a:r>
              <a:rPr lang="en-US" b="0" i="0" dirty="0">
                <a:solidFill>
                  <a:srgbClr val="212529"/>
                </a:solidFill>
                <a:effectLst/>
                <a:latin typeface="-apple-system"/>
              </a:rPr>
              <a:t>)</a:t>
            </a:r>
            <a:endParaRPr lang="en-US" dirty="0"/>
          </a:p>
        </p:txBody>
      </p:sp>
    </p:spTree>
    <p:extLst>
      <p:ext uri="{BB962C8B-B14F-4D97-AF65-F5344CB8AC3E}">
        <p14:creationId xmlns:p14="http://schemas.microsoft.com/office/powerpoint/2010/main" val="124932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3E2DEA-E5B9-46C8-A456-89A476435564}"/>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12B4AEA-94A2-4A29-81F1-6C83218DD6A4}"/>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Tree>
    <p:extLst>
      <p:ext uri="{BB962C8B-B14F-4D97-AF65-F5344CB8AC3E}">
        <p14:creationId xmlns:p14="http://schemas.microsoft.com/office/powerpoint/2010/main" val="345493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C338BCC4-A50E-4274-9912-EAFEAC3BCC70}"/>
              </a:ext>
            </a:extLst>
          </p:cNvPr>
          <p:cNvPicPr>
            <a:picLocks noChangeAspect="1"/>
          </p:cNvPicPr>
          <p:nvPr/>
        </p:nvPicPr>
        <p:blipFill>
          <a:blip r:embed="rId3"/>
          <a:stretch>
            <a:fillRect/>
          </a:stretch>
        </p:blipFill>
        <p:spPr>
          <a:xfrm>
            <a:off x="0" y="182849"/>
            <a:ext cx="11887200" cy="5556631"/>
          </a:xfrm>
          <a:prstGeom prst="rect">
            <a:avLst/>
          </a:prstGeom>
        </p:spPr>
      </p:pic>
      <p:sp>
        <p:nvSpPr>
          <p:cNvPr id="3" name="TextBox 2">
            <a:extLst>
              <a:ext uri="{FF2B5EF4-FFF2-40B4-BE49-F238E27FC236}">
                <a16:creationId xmlns:a16="http://schemas.microsoft.com/office/drawing/2014/main" id="{CD29A057-D27A-424A-A9EF-9CAE908D3FB3}"/>
              </a:ext>
            </a:extLst>
          </p:cNvPr>
          <p:cNvSpPr txBox="1"/>
          <p:nvPr/>
        </p:nvSpPr>
        <p:spPr>
          <a:xfrm>
            <a:off x="244548" y="5740276"/>
            <a:ext cx="11243912" cy="1569660"/>
          </a:xfrm>
          <a:prstGeom prst="rect">
            <a:avLst/>
          </a:prstGeom>
          <a:noFill/>
        </p:spPr>
        <p:txBody>
          <a:bodyPr wrap="none" rtlCol="0">
            <a:spAutoFit/>
          </a:bodyPr>
          <a:lstStyle/>
          <a:p>
            <a:pPr algn="l"/>
            <a:r>
              <a:rPr lang="en-US" sz="2400" dirty="0">
                <a:solidFill>
                  <a:srgbClr val="5A2781"/>
                </a:solidFill>
              </a:rPr>
              <a:t>For target variable, ratio of label died vs survived is similar in both the train and test sets.</a:t>
            </a:r>
          </a:p>
          <a:p>
            <a:pPr algn="l"/>
            <a:endParaRPr lang="en-US" sz="2400" dirty="0">
              <a:solidFill>
                <a:srgbClr val="5A2781"/>
              </a:solidFill>
            </a:endParaRPr>
          </a:p>
          <a:p>
            <a:pPr algn="l"/>
            <a:r>
              <a:rPr lang="en-US" sz="2400" dirty="0">
                <a:solidFill>
                  <a:srgbClr val="5A2781"/>
                </a:solidFill>
              </a:rPr>
              <a:t>This need </a:t>
            </a:r>
            <a:r>
              <a:rPr lang="en-US" sz="2400" u="sng" dirty="0">
                <a:solidFill>
                  <a:srgbClr val="5A2781"/>
                </a:solidFill>
              </a:rPr>
              <a:t>not</a:t>
            </a:r>
            <a:r>
              <a:rPr lang="en-US" sz="2400" dirty="0">
                <a:solidFill>
                  <a:srgbClr val="5A2781"/>
                </a:solidFill>
              </a:rPr>
              <a:t> be true of the input features.</a:t>
            </a:r>
          </a:p>
          <a:p>
            <a:pPr algn="l"/>
            <a:endParaRPr lang="en-US" sz="2400" dirty="0">
              <a:solidFill>
                <a:srgbClr val="5A2781"/>
              </a:solidFill>
            </a:endParaRPr>
          </a:p>
        </p:txBody>
      </p:sp>
    </p:spTree>
    <p:extLst>
      <p:ext uri="{BB962C8B-B14F-4D97-AF65-F5344CB8AC3E}">
        <p14:creationId xmlns:p14="http://schemas.microsoft.com/office/powerpoint/2010/main" val="119699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EB06E230-45FE-4457-A749-2FBCD57E6D55}"/>
              </a:ext>
            </a:extLst>
          </p:cNvPr>
          <p:cNvPicPr>
            <a:picLocks noChangeAspect="1"/>
          </p:cNvPicPr>
          <p:nvPr/>
        </p:nvPicPr>
        <p:blipFill>
          <a:blip r:embed="rId3"/>
          <a:stretch>
            <a:fillRect/>
          </a:stretch>
        </p:blipFill>
        <p:spPr>
          <a:xfrm>
            <a:off x="0" y="1392531"/>
            <a:ext cx="11887200" cy="5888486"/>
          </a:xfrm>
          <a:prstGeom prst="rect">
            <a:avLst/>
          </a:prstGeom>
        </p:spPr>
      </p:pic>
      <p:pic>
        <p:nvPicPr>
          <p:cNvPr id="6" name="Picture 5">
            <a:extLst>
              <a:ext uri="{FF2B5EF4-FFF2-40B4-BE49-F238E27FC236}">
                <a16:creationId xmlns:a16="http://schemas.microsoft.com/office/drawing/2014/main" id="{978BFD43-4AFB-4612-88BE-709C02B70FED}"/>
              </a:ext>
            </a:extLst>
          </p:cNvPr>
          <p:cNvPicPr>
            <a:picLocks noChangeAspect="1"/>
          </p:cNvPicPr>
          <p:nvPr/>
        </p:nvPicPr>
        <p:blipFill>
          <a:blip r:embed="rId4"/>
          <a:stretch>
            <a:fillRect/>
          </a:stretch>
        </p:blipFill>
        <p:spPr>
          <a:xfrm>
            <a:off x="205409" y="0"/>
            <a:ext cx="4001130" cy="1603700"/>
          </a:xfrm>
          <a:prstGeom prst="rect">
            <a:avLst/>
          </a:prstGeom>
        </p:spPr>
      </p:pic>
      <p:pic>
        <p:nvPicPr>
          <p:cNvPr id="8" name="Picture 7">
            <a:extLst>
              <a:ext uri="{FF2B5EF4-FFF2-40B4-BE49-F238E27FC236}">
                <a16:creationId xmlns:a16="http://schemas.microsoft.com/office/drawing/2014/main" id="{CAE94442-7780-4B92-97EE-6E6758AB4F0E}"/>
              </a:ext>
            </a:extLst>
          </p:cNvPr>
          <p:cNvPicPr>
            <a:picLocks noChangeAspect="1"/>
          </p:cNvPicPr>
          <p:nvPr/>
        </p:nvPicPr>
        <p:blipFill>
          <a:blip r:embed="rId5"/>
          <a:stretch>
            <a:fillRect/>
          </a:stretch>
        </p:blipFill>
        <p:spPr>
          <a:xfrm>
            <a:off x="7680663" y="0"/>
            <a:ext cx="4114799" cy="1654426"/>
          </a:xfrm>
          <a:prstGeom prst="rect">
            <a:avLst/>
          </a:prstGeom>
        </p:spPr>
      </p:pic>
      <p:sp>
        <p:nvSpPr>
          <p:cNvPr id="3" name="TextBox 2">
            <a:extLst>
              <a:ext uri="{FF2B5EF4-FFF2-40B4-BE49-F238E27FC236}">
                <a16:creationId xmlns:a16="http://schemas.microsoft.com/office/drawing/2014/main" id="{B4ECC9E7-9CE7-4268-A674-1BEA866184A7}"/>
              </a:ext>
            </a:extLst>
          </p:cNvPr>
          <p:cNvSpPr txBox="1"/>
          <p:nvPr/>
        </p:nvSpPr>
        <p:spPr>
          <a:xfrm>
            <a:off x="4562764" y="201685"/>
            <a:ext cx="2914699" cy="1200329"/>
          </a:xfrm>
          <a:prstGeom prst="rect">
            <a:avLst/>
          </a:prstGeom>
          <a:noFill/>
        </p:spPr>
        <p:txBody>
          <a:bodyPr wrap="square" rtlCol="0">
            <a:spAutoFit/>
          </a:bodyPr>
          <a:lstStyle/>
          <a:p>
            <a:pPr algn="ctr"/>
            <a:r>
              <a:rPr lang="en-US" sz="2400" dirty="0">
                <a:solidFill>
                  <a:srgbClr val="5A2781"/>
                </a:solidFill>
              </a:rPr>
              <a:t>Ratio of input features may differ between train vs test.</a:t>
            </a:r>
          </a:p>
        </p:txBody>
      </p:sp>
    </p:spTree>
    <p:extLst>
      <p:ext uri="{BB962C8B-B14F-4D97-AF65-F5344CB8AC3E}">
        <p14:creationId xmlns:p14="http://schemas.microsoft.com/office/powerpoint/2010/main" val="1385483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B4602B-A7C8-4EC5-B1F5-B3255D608369}"/>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6F16460-1A9D-4AEC-83C0-2E94BF250BB9}"/>
              </a:ext>
            </a:extLst>
          </p:cNvPr>
          <p:cNvPicPr>
            <a:picLocks noChangeAspect="1"/>
          </p:cNvPicPr>
          <p:nvPr/>
        </p:nvPicPr>
        <p:blipFill>
          <a:blip r:embed="rId3"/>
          <a:stretch>
            <a:fillRect/>
          </a:stretch>
        </p:blipFill>
        <p:spPr>
          <a:xfrm>
            <a:off x="0" y="1325472"/>
            <a:ext cx="11887200" cy="5121456"/>
          </a:xfrm>
          <a:prstGeom prst="rect">
            <a:avLst/>
          </a:prstGeom>
        </p:spPr>
      </p:pic>
      <p:cxnSp>
        <p:nvCxnSpPr>
          <p:cNvPr id="5" name="Straight Connector 4">
            <a:extLst>
              <a:ext uri="{FF2B5EF4-FFF2-40B4-BE49-F238E27FC236}">
                <a16:creationId xmlns:a16="http://schemas.microsoft.com/office/drawing/2014/main" id="{F11CB3F2-A22D-4612-968E-76F0C513463F}"/>
              </a:ext>
            </a:extLst>
          </p:cNvPr>
          <p:cNvCxnSpPr/>
          <p:nvPr/>
        </p:nvCxnSpPr>
        <p:spPr>
          <a:xfrm>
            <a:off x="5794744" y="3625701"/>
            <a:ext cx="53800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6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1480A-6A06-45FF-8427-9F89B366D745}"/>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AC2D47F8-980A-416A-8F23-B1DA8AB5AF4C}"/>
              </a:ext>
            </a:extLst>
          </p:cNvPr>
          <p:cNvPicPr>
            <a:picLocks noChangeAspect="1"/>
          </p:cNvPicPr>
          <p:nvPr/>
        </p:nvPicPr>
        <p:blipFill>
          <a:blip r:embed="rId3"/>
          <a:stretch>
            <a:fillRect/>
          </a:stretch>
        </p:blipFill>
        <p:spPr>
          <a:xfrm>
            <a:off x="0" y="1158718"/>
            <a:ext cx="11887200" cy="5454963"/>
          </a:xfrm>
          <a:prstGeom prst="rect">
            <a:avLst/>
          </a:prstGeom>
        </p:spPr>
      </p:pic>
      <p:sp>
        <p:nvSpPr>
          <p:cNvPr id="3" name="TextBox 2">
            <a:extLst>
              <a:ext uri="{FF2B5EF4-FFF2-40B4-BE49-F238E27FC236}">
                <a16:creationId xmlns:a16="http://schemas.microsoft.com/office/drawing/2014/main" id="{7CB758CB-7DB6-479B-8CF5-000C83AA494D}"/>
              </a:ext>
            </a:extLst>
          </p:cNvPr>
          <p:cNvSpPr txBox="1"/>
          <p:nvPr/>
        </p:nvSpPr>
        <p:spPr>
          <a:xfrm>
            <a:off x="595423" y="393405"/>
            <a:ext cx="4306186" cy="830997"/>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 no overlap in test sets.</a:t>
            </a:r>
          </a:p>
          <a:p>
            <a:pPr algn="l"/>
            <a:r>
              <a:rPr lang="en-US" sz="2400" dirty="0">
                <a:solidFill>
                  <a:srgbClr val="5A2781"/>
                </a:solidFill>
              </a:rPr>
              <a:t>Union of test sets = data set  </a:t>
            </a:r>
          </a:p>
        </p:txBody>
      </p:sp>
      <p:sp>
        <p:nvSpPr>
          <p:cNvPr id="5" name="TextBox 4">
            <a:extLst>
              <a:ext uri="{FF2B5EF4-FFF2-40B4-BE49-F238E27FC236}">
                <a16:creationId xmlns:a16="http://schemas.microsoft.com/office/drawing/2014/main" id="{B3B156A0-F3C4-4EF8-A238-45164B0301C7}"/>
              </a:ext>
            </a:extLst>
          </p:cNvPr>
          <p:cNvSpPr txBox="1"/>
          <p:nvPr/>
        </p:nvSpPr>
        <p:spPr>
          <a:xfrm>
            <a:off x="6071193" y="393405"/>
            <a:ext cx="5422605" cy="830997"/>
          </a:xfrm>
          <a:prstGeom prst="rect">
            <a:avLst/>
          </a:prstGeom>
          <a:noFill/>
        </p:spPr>
        <p:txBody>
          <a:bodyPr wrap="square" rtlCol="0">
            <a:spAutoFit/>
          </a:bodyPr>
          <a:lstStyle/>
          <a:p>
            <a:pPr algn="l"/>
            <a:r>
              <a:rPr lang="en-US" sz="2400" dirty="0" err="1">
                <a:solidFill>
                  <a:srgbClr val="5A2781"/>
                </a:solidFill>
              </a:rPr>
              <a:t>ShuffleSplit</a:t>
            </a:r>
            <a:r>
              <a:rPr lang="en-US" sz="2400" dirty="0">
                <a:solidFill>
                  <a:srgbClr val="5A2781"/>
                </a:solidFill>
              </a:rPr>
              <a:t>:  test sets can overlap.  </a:t>
            </a:r>
          </a:p>
          <a:p>
            <a:pPr algn="l"/>
            <a:r>
              <a:rPr lang="en-US" sz="2400" dirty="0">
                <a:solidFill>
                  <a:srgbClr val="5A2781"/>
                </a:solidFill>
              </a:rPr>
              <a:t>Not every data point will be in a test set</a:t>
            </a:r>
          </a:p>
        </p:txBody>
      </p:sp>
    </p:spTree>
    <p:extLst>
      <p:ext uri="{BB962C8B-B14F-4D97-AF65-F5344CB8AC3E}">
        <p14:creationId xmlns:p14="http://schemas.microsoft.com/office/powerpoint/2010/main" val="334729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3"/>
          <a:stretch>
            <a:fillRect/>
          </a:stretch>
        </p:blipFill>
        <p:spPr>
          <a:xfrm>
            <a:off x="0" y="262807"/>
            <a:ext cx="11887200" cy="5012815"/>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2461437" y="2860624"/>
            <a:ext cx="1286540" cy="461665"/>
          </a:xfrm>
          <a:prstGeom prst="rect">
            <a:avLst/>
          </a:prstGeom>
          <a:noFill/>
        </p:spPr>
        <p:txBody>
          <a:bodyPr wrap="square" rtlCol="0">
            <a:spAutoFit/>
          </a:bodyPr>
          <a:lstStyle/>
          <a:p>
            <a:pPr algn="l"/>
            <a:r>
              <a:rPr lang="en-US" sz="2400" dirty="0">
                <a:solidFill>
                  <a:srgbClr val="5A2781"/>
                </a:solidFill>
              </a:rPr>
              <a:t>K = 3</a:t>
            </a:r>
          </a:p>
        </p:txBody>
      </p:sp>
      <p:sp>
        <p:nvSpPr>
          <p:cNvPr id="6" name="TextBox 5">
            <a:extLst>
              <a:ext uri="{FF2B5EF4-FFF2-40B4-BE49-F238E27FC236}">
                <a16:creationId xmlns:a16="http://schemas.microsoft.com/office/drawing/2014/main" id="{9AB2D903-8DDB-4A19-B299-6CAEB3C3F354}"/>
              </a:ext>
            </a:extLst>
          </p:cNvPr>
          <p:cNvSpPr txBox="1"/>
          <p:nvPr/>
        </p:nvSpPr>
        <p:spPr>
          <a:xfrm>
            <a:off x="1757379" y="5504607"/>
            <a:ext cx="8372441" cy="830997"/>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Tree>
    <p:extLst>
      <p:ext uri="{BB962C8B-B14F-4D97-AF65-F5344CB8AC3E}">
        <p14:creationId xmlns:p14="http://schemas.microsoft.com/office/powerpoint/2010/main" val="316049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3D7630-C74E-44B7-9F98-3F91F6DDAFD7}"/>
              </a:ext>
            </a:extLst>
          </p:cNvPr>
          <p:cNvGrpSpPr/>
          <p:nvPr/>
        </p:nvGrpSpPr>
        <p:grpSpPr>
          <a:xfrm>
            <a:off x="0" y="574158"/>
            <a:ext cx="7806150" cy="3291840"/>
            <a:chOff x="0" y="0"/>
            <a:chExt cx="7806150" cy="3291840"/>
          </a:xfrm>
        </p:grpSpPr>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2"/>
            <a:stretch>
              <a:fillRect/>
            </a:stretch>
          </p:blipFill>
          <p:spPr>
            <a:xfrm>
              <a:off x="0" y="0"/>
              <a:ext cx="7806150" cy="3291840"/>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1610833" y="1584221"/>
              <a:ext cx="1286540" cy="461665"/>
            </a:xfrm>
            <a:prstGeom prst="rect">
              <a:avLst/>
            </a:prstGeom>
            <a:noFill/>
          </p:spPr>
          <p:txBody>
            <a:bodyPr wrap="square" rtlCol="0">
              <a:spAutoFit/>
            </a:bodyPr>
            <a:lstStyle/>
            <a:p>
              <a:pPr algn="l"/>
              <a:r>
                <a:rPr lang="en-US" sz="2400" dirty="0">
                  <a:solidFill>
                    <a:srgbClr val="5A2781"/>
                  </a:solidFill>
                </a:rPr>
                <a:t>K = 3</a:t>
              </a:r>
            </a:p>
          </p:txBody>
        </p:sp>
      </p:grpSp>
      <p:sp>
        <p:nvSpPr>
          <p:cNvPr id="6" name="TextBox 5">
            <a:extLst>
              <a:ext uri="{FF2B5EF4-FFF2-40B4-BE49-F238E27FC236}">
                <a16:creationId xmlns:a16="http://schemas.microsoft.com/office/drawing/2014/main" id="{9AB2D903-8DDB-4A19-B299-6CAEB3C3F354}"/>
              </a:ext>
            </a:extLst>
          </p:cNvPr>
          <p:cNvSpPr txBox="1"/>
          <p:nvPr/>
        </p:nvSpPr>
        <p:spPr>
          <a:xfrm>
            <a:off x="8019177" y="1006795"/>
            <a:ext cx="3559679" cy="1938992"/>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
        <p:nvSpPr>
          <p:cNvPr id="7" name="TextBox 6">
            <a:extLst>
              <a:ext uri="{FF2B5EF4-FFF2-40B4-BE49-F238E27FC236}">
                <a16:creationId xmlns:a16="http://schemas.microsoft.com/office/drawing/2014/main" id="{97227F34-2CF6-4C66-9908-BCDC2C09F327}"/>
              </a:ext>
            </a:extLst>
          </p:cNvPr>
          <p:cNvSpPr txBox="1"/>
          <p:nvPr/>
        </p:nvSpPr>
        <p:spPr>
          <a:xfrm>
            <a:off x="388088" y="3865831"/>
            <a:ext cx="11111024" cy="3785652"/>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means training on fewer data points:  Thus result is more biased than LOOCV.</a:t>
            </a:r>
          </a:p>
          <a:p>
            <a:pPr algn="l"/>
            <a:endParaRPr lang="en-US" sz="2400" dirty="0">
              <a:solidFill>
                <a:srgbClr val="5A2781"/>
              </a:solidFill>
            </a:endParaRPr>
          </a:p>
          <a:p>
            <a:pPr algn="l"/>
            <a:r>
              <a:rPr lang="en-US" sz="2400" dirty="0">
                <a:solidFill>
                  <a:srgbClr val="5A2781"/>
                </a:solidFill>
              </a:rPr>
              <a:t>BUT if k &lt; n = number of data points, then </a:t>
            </a:r>
            <a:r>
              <a:rPr lang="en-US" sz="2400" dirty="0" err="1">
                <a:solidFill>
                  <a:srgbClr val="5A2781"/>
                </a:solidFill>
              </a:rPr>
              <a:t>Kfold</a:t>
            </a:r>
            <a:r>
              <a:rPr lang="en-US" sz="2400" dirty="0">
                <a:solidFill>
                  <a:srgbClr val="5A2781"/>
                </a:solidFill>
              </a:rPr>
              <a:t> has lower variance than LOOCV.</a:t>
            </a:r>
          </a:p>
          <a:p>
            <a:pPr algn="l"/>
            <a:endParaRPr lang="en-US" sz="2400" dirty="0">
              <a:solidFill>
                <a:srgbClr val="5A2781"/>
              </a:solidFill>
            </a:endParaRPr>
          </a:p>
          <a:p>
            <a:pPr algn="l"/>
            <a:r>
              <a:rPr lang="en-US" sz="2400" dirty="0">
                <a:solidFill>
                  <a:srgbClr val="5A2781"/>
                </a:solidFill>
              </a:rPr>
              <a:t>Each result of LOOCV will be highly correlated since only leaving out 1 data point, but</a:t>
            </a:r>
          </a:p>
          <a:p>
            <a:pPr algn="l"/>
            <a:r>
              <a:rPr lang="en-US" sz="2400" dirty="0">
                <a:solidFill>
                  <a:srgbClr val="5A2781"/>
                </a:solidFill>
              </a:rPr>
              <a:t>the test sets are not correlated since each test set contains 1 data point and these points are all different.  Thus the variance of the errors will be higher with LOOCV</a:t>
            </a:r>
          </a:p>
          <a:p>
            <a:pPr algn="l"/>
            <a:endParaRPr lang="en-US" sz="2400" dirty="0">
              <a:solidFill>
                <a:srgbClr val="5A2781"/>
              </a:solidFill>
            </a:endParaRPr>
          </a:p>
          <a:p>
            <a:pPr algn="l"/>
            <a:r>
              <a:rPr lang="en-US" sz="2400" dirty="0">
                <a:solidFill>
                  <a:srgbClr val="5A2781"/>
                </a:solidFill>
              </a:rPr>
              <a:t>With </a:t>
            </a:r>
            <a:r>
              <a:rPr lang="en-US" sz="2400" dirty="0" err="1">
                <a:solidFill>
                  <a:srgbClr val="5A2781"/>
                </a:solidFill>
              </a:rPr>
              <a:t>KFold</a:t>
            </a:r>
            <a:r>
              <a:rPr lang="en-US" sz="2400" dirty="0">
                <a:solidFill>
                  <a:srgbClr val="5A2781"/>
                </a:solidFill>
              </a:rPr>
              <a:t>, one is averaging K models that are less correlated to each other than the n LOOCV models.   </a:t>
            </a:r>
            <a:r>
              <a:rPr lang="en-US" sz="2400" b="1" dirty="0">
                <a:solidFill>
                  <a:srgbClr val="5A2781"/>
                </a:solidFill>
              </a:rPr>
              <a:t>K = 5 or 10 is often a good choice.</a:t>
            </a:r>
          </a:p>
        </p:txBody>
      </p:sp>
      <p:sp>
        <p:nvSpPr>
          <p:cNvPr id="8" name="TextBox 7">
            <a:extLst>
              <a:ext uri="{FF2B5EF4-FFF2-40B4-BE49-F238E27FC236}">
                <a16:creationId xmlns:a16="http://schemas.microsoft.com/office/drawing/2014/main" id="{4F40FF62-37AA-4E21-8BA4-7C71E83CE369}"/>
              </a:ext>
            </a:extLst>
          </p:cNvPr>
          <p:cNvSpPr txBox="1"/>
          <p:nvPr/>
        </p:nvSpPr>
        <p:spPr>
          <a:xfrm>
            <a:off x="6387238" y="0"/>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p:sp>
        <p:nvSpPr>
          <p:cNvPr id="2" name="TextBox 1">
            <a:extLst>
              <a:ext uri="{FF2B5EF4-FFF2-40B4-BE49-F238E27FC236}">
                <a16:creationId xmlns:a16="http://schemas.microsoft.com/office/drawing/2014/main" id="{601B4765-5FBA-4107-98AF-50D6D5C9747F}"/>
              </a:ext>
            </a:extLst>
          </p:cNvPr>
          <p:cNvSpPr txBox="1"/>
          <p:nvPr/>
        </p:nvSpPr>
        <p:spPr>
          <a:xfrm>
            <a:off x="106327" y="3363472"/>
            <a:ext cx="5943600" cy="246221"/>
          </a:xfrm>
          <a:prstGeom prst="rect">
            <a:avLst/>
          </a:prstGeom>
          <a:noFill/>
        </p:spPr>
        <p:txBody>
          <a:bodyPr wrap="square">
            <a:spAutoFit/>
          </a:bodyPr>
          <a:lstStyle/>
          <a:p>
            <a:r>
              <a:rPr lang="en-US" sz="1000" dirty="0">
                <a:hlinkClick r:id="rId3"/>
              </a:rPr>
              <a:t>https://towardsdatascience.com/complete-guide-to-pythons-cross-validation-with-examples-a9676b5cac12</a:t>
            </a:r>
            <a:r>
              <a:rPr lang="en-US" sz="1000" dirty="0"/>
              <a:t> </a:t>
            </a:r>
          </a:p>
        </p:txBody>
      </p:sp>
    </p:spTree>
    <p:extLst>
      <p:ext uri="{BB962C8B-B14F-4D97-AF65-F5344CB8AC3E}">
        <p14:creationId xmlns:p14="http://schemas.microsoft.com/office/powerpoint/2010/main" val="69519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240B5-74C7-4799-8A92-EAA7B48157CC}"/>
              </a:ext>
            </a:extLst>
          </p:cNvPr>
          <p:cNvPicPr>
            <a:picLocks noChangeAspect="1"/>
          </p:cNvPicPr>
          <p:nvPr/>
        </p:nvPicPr>
        <p:blipFill>
          <a:blip r:embed="rId2"/>
          <a:stretch>
            <a:fillRect/>
          </a:stretch>
        </p:blipFill>
        <p:spPr>
          <a:xfrm>
            <a:off x="0" y="1986431"/>
            <a:ext cx="11887200" cy="3799538"/>
          </a:xfrm>
          <a:prstGeom prst="rect">
            <a:avLst/>
          </a:prstGeom>
        </p:spPr>
      </p:pic>
      <p:sp>
        <p:nvSpPr>
          <p:cNvPr id="6" name="TextBox 5">
            <a:extLst>
              <a:ext uri="{FF2B5EF4-FFF2-40B4-BE49-F238E27FC236}">
                <a16:creationId xmlns:a16="http://schemas.microsoft.com/office/drawing/2014/main" id="{19839B27-3B14-4A66-9748-A20194CC212F}"/>
              </a:ext>
            </a:extLst>
          </p:cNvPr>
          <p:cNvSpPr txBox="1"/>
          <p:nvPr/>
        </p:nvSpPr>
        <p:spPr>
          <a:xfrm>
            <a:off x="122582" y="7333278"/>
            <a:ext cx="8829261" cy="369332"/>
          </a:xfrm>
          <a:prstGeom prst="rect">
            <a:avLst/>
          </a:prstGeom>
          <a:noFill/>
        </p:spPr>
        <p:txBody>
          <a:bodyPr wrap="square">
            <a:spAutoFit/>
          </a:bodyPr>
          <a:lstStyle/>
          <a:p>
            <a:r>
              <a:rPr lang="en-US" dirty="0">
                <a:hlinkClick r:id="rId3"/>
              </a:rPr>
              <a:t>https://towardsdatascience.com/validating-your-machine-learning-model-25b4c8643fb7</a:t>
            </a:r>
            <a:r>
              <a:rPr lang="en-US" dirty="0"/>
              <a:t> </a:t>
            </a:r>
          </a:p>
        </p:txBody>
      </p:sp>
    </p:spTree>
    <p:extLst>
      <p:ext uri="{BB962C8B-B14F-4D97-AF65-F5344CB8AC3E}">
        <p14:creationId xmlns:p14="http://schemas.microsoft.com/office/powerpoint/2010/main" val="388089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90DA27-9EBE-491E-8E62-DFA06167C282}"/>
              </a:ext>
            </a:extLst>
          </p:cNvPr>
          <p:cNvPicPr>
            <a:picLocks noChangeAspect="1"/>
          </p:cNvPicPr>
          <p:nvPr/>
        </p:nvPicPr>
        <p:blipFill>
          <a:blip r:embed="rId2"/>
          <a:stretch>
            <a:fillRect/>
          </a:stretch>
        </p:blipFill>
        <p:spPr>
          <a:xfrm>
            <a:off x="319087" y="931793"/>
            <a:ext cx="11249025" cy="6334125"/>
          </a:xfrm>
          <a:prstGeom prst="rect">
            <a:avLst/>
          </a:prstGeom>
        </p:spPr>
      </p:pic>
      <p:sp>
        <p:nvSpPr>
          <p:cNvPr id="5" name="TextBox 4">
            <a:extLst>
              <a:ext uri="{FF2B5EF4-FFF2-40B4-BE49-F238E27FC236}">
                <a16:creationId xmlns:a16="http://schemas.microsoft.com/office/drawing/2014/main" id="{99984963-8B66-4D5C-9FFB-804F31AC8F41}"/>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3"/>
              </a:rPr>
              <a:t>https://www.statlearning.com/</a:t>
            </a:r>
            <a:r>
              <a:rPr lang="en-US" sz="2400" dirty="0"/>
              <a:t> </a:t>
            </a:r>
          </a:p>
        </p:txBody>
      </p:sp>
      <p:sp>
        <p:nvSpPr>
          <p:cNvPr id="6" name="TextBox 5">
            <a:extLst>
              <a:ext uri="{FF2B5EF4-FFF2-40B4-BE49-F238E27FC236}">
                <a16:creationId xmlns:a16="http://schemas.microsoft.com/office/drawing/2014/main" id="{335168ED-2B15-42E7-9396-FB73958AB9FD}"/>
              </a:ext>
            </a:extLst>
          </p:cNvPr>
          <p:cNvSpPr txBox="1"/>
          <p:nvPr/>
        </p:nvSpPr>
        <p:spPr>
          <a:xfrm>
            <a:off x="265814" y="233916"/>
            <a:ext cx="10356112" cy="830997"/>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can also be used to compare different machine learning algorithms.</a:t>
            </a:r>
          </a:p>
          <a:p>
            <a:pPr algn="l"/>
            <a:r>
              <a:rPr lang="en-US" sz="2400" dirty="0">
                <a:solidFill>
                  <a:srgbClr val="5A2781"/>
                </a:solidFill>
              </a:rPr>
              <a:t>For example:  logistic regression                         vs             KNN classifier</a:t>
            </a:r>
          </a:p>
        </p:txBody>
      </p:sp>
      <p:sp>
        <p:nvSpPr>
          <p:cNvPr id="11" name="TextBox 10">
            <a:extLst>
              <a:ext uri="{FF2B5EF4-FFF2-40B4-BE49-F238E27FC236}">
                <a16:creationId xmlns:a16="http://schemas.microsoft.com/office/drawing/2014/main" id="{4EC6E0F4-D4C8-4C45-AB7C-338209884795}"/>
              </a:ext>
            </a:extLst>
          </p:cNvPr>
          <p:cNvSpPr txBox="1"/>
          <p:nvPr/>
        </p:nvSpPr>
        <p:spPr>
          <a:xfrm>
            <a:off x="3030279" y="5007934"/>
            <a:ext cx="7921256" cy="400110"/>
          </a:xfrm>
          <a:prstGeom prst="rect">
            <a:avLst/>
          </a:prstGeom>
          <a:noFill/>
        </p:spPr>
        <p:txBody>
          <a:bodyPr wrap="square" rtlCol="0">
            <a:spAutoFit/>
          </a:bodyPr>
          <a:lstStyle/>
          <a:p>
            <a:pPr algn="l"/>
            <a:r>
              <a:rPr lang="en-US" sz="2000" dirty="0"/>
              <a:t>Black curve = average of misclassifications over the 10 tests. </a:t>
            </a:r>
          </a:p>
        </p:txBody>
      </p:sp>
    </p:spTree>
    <p:extLst>
      <p:ext uri="{BB962C8B-B14F-4D97-AF65-F5344CB8AC3E}">
        <p14:creationId xmlns:p14="http://schemas.microsoft.com/office/powerpoint/2010/main" val="80703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1CFCE-249C-43F8-9B41-464CE1DA6453}"/>
              </a:ext>
            </a:extLst>
          </p:cNvPr>
          <p:cNvPicPr>
            <a:picLocks noChangeAspect="1"/>
          </p:cNvPicPr>
          <p:nvPr/>
        </p:nvPicPr>
        <p:blipFill>
          <a:blip r:embed="rId2"/>
          <a:stretch>
            <a:fillRect/>
          </a:stretch>
        </p:blipFill>
        <p:spPr>
          <a:xfrm>
            <a:off x="266700" y="78637"/>
            <a:ext cx="6893755" cy="7498080"/>
          </a:xfrm>
          <a:prstGeom prst="rect">
            <a:avLst/>
          </a:prstGeom>
        </p:spPr>
      </p:pic>
      <p:sp>
        <p:nvSpPr>
          <p:cNvPr id="5" name="TextBox 4">
            <a:extLst>
              <a:ext uri="{FF2B5EF4-FFF2-40B4-BE49-F238E27FC236}">
                <a16:creationId xmlns:a16="http://schemas.microsoft.com/office/drawing/2014/main" id="{E12E0E9E-1423-44E1-B0BE-5F3957F7FB44}"/>
              </a:ext>
            </a:extLst>
          </p:cNvPr>
          <p:cNvSpPr txBox="1"/>
          <p:nvPr/>
        </p:nvSpPr>
        <p:spPr>
          <a:xfrm>
            <a:off x="7357731" y="328252"/>
            <a:ext cx="3971260" cy="3416320"/>
          </a:xfrm>
          <a:prstGeom prst="rect">
            <a:avLst/>
          </a:prstGeom>
          <a:noFill/>
        </p:spPr>
        <p:txBody>
          <a:bodyPr wrap="square">
            <a:spAutoFit/>
          </a:bodyPr>
          <a:lstStyle/>
          <a:p>
            <a:pPr algn="l"/>
            <a:r>
              <a:rPr lang="en-US" sz="1800" b="0" i="0" u="none" strike="noStrike" baseline="0" dirty="0">
                <a:solidFill>
                  <a:srgbClr val="0080FF"/>
                </a:solidFill>
                <a:latin typeface="CMBX9"/>
              </a:rPr>
              <a:t>FIGURE 5.7. </a:t>
            </a:r>
            <a:r>
              <a:rPr lang="en-US" sz="1800" b="0" i="0" u="none" strike="noStrike" baseline="0" dirty="0">
                <a:solidFill>
                  <a:srgbClr val="000000"/>
                </a:solidFill>
                <a:latin typeface="CMTI9"/>
              </a:rPr>
              <a:t>Logistic regression fits on the two-dimensional classification data</a:t>
            </a:r>
          </a:p>
          <a:p>
            <a:pPr algn="l"/>
            <a:r>
              <a:rPr lang="en-US" sz="1800" b="0" i="0" u="none" strike="noStrike" baseline="0" dirty="0">
                <a:solidFill>
                  <a:srgbClr val="000000"/>
                </a:solidFill>
                <a:latin typeface="CMTI9"/>
              </a:rPr>
              <a:t>displayed in Figure 2.13. The Bayes decision boundary is represented using a purple dashed line. Estimated decision boundaries from linear, quadratic, cubic</a:t>
            </a:r>
          </a:p>
          <a:p>
            <a:pPr algn="l"/>
            <a:r>
              <a:rPr lang="en-US" sz="1800" b="0" i="0" u="none" strike="noStrike" baseline="0" dirty="0">
                <a:solidFill>
                  <a:srgbClr val="000000"/>
                </a:solidFill>
                <a:latin typeface="CMTI9"/>
              </a:rPr>
              <a:t>and quartic (degrees 1–4) logistic regressions are displayed in black. The test error rates for the four logistic regression fits are respectively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201</a:t>
            </a:r>
            <a:r>
              <a:rPr lang="en-US" sz="1800" b="0" i="0" u="none" strike="noStrike" baseline="0" dirty="0">
                <a:solidFill>
                  <a:srgbClr val="000000"/>
                </a:solidFill>
                <a:latin typeface="CMTI9"/>
              </a:rPr>
              <a:t>,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197</a:t>
            </a:r>
            <a:r>
              <a:rPr lang="en-US" sz="1800" b="0" i="0" u="none" strike="noStrike" baseline="0" dirty="0">
                <a:solidFill>
                  <a:srgbClr val="000000"/>
                </a:solidFill>
                <a:latin typeface="CMTI9"/>
              </a:rPr>
              <a:t>,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160</a:t>
            </a:r>
            <a:r>
              <a:rPr lang="en-US" sz="1800" b="0" i="0" u="none" strike="noStrike" baseline="0" dirty="0">
                <a:solidFill>
                  <a:srgbClr val="000000"/>
                </a:solidFill>
                <a:latin typeface="CMTI9"/>
              </a:rPr>
              <a:t>, and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162</a:t>
            </a:r>
            <a:r>
              <a:rPr lang="en-US" sz="1800" b="0" i="0" u="none" strike="noStrike" baseline="0" dirty="0">
                <a:solidFill>
                  <a:srgbClr val="000000"/>
                </a:solidFill>
                <a:latin typeface="CMTI9"/>
              </a:rPr>
              <a:t>, while the Bayes error rate is </a:t>
            </a:r>
            <a:r>
              <a:rPr lang="en-US" sz="1800" b="0" i="0" u="none" strike="noStrike" baseline="0" dirty="0">
                <a:solidFill>
                  <a:srgbClr val="000000"/>
                </a:solidFill>
                <a:latin typeface="CMR9"/>
              </a:rPr>
              <a:t>0</a:t>
            </a:r>
            <a:r>
              <a:rPr lang="en-US" sz="1800" b="0" i="0" u="none" strike="noStrike" baseline="0" dirty="0">
                <a:solidFill>
                  <a:srgbClr val="000000"/>
                </a:solidFill>
                <a:latin typeface="CMMI9"/>
              </a:rPr>
              <a:t>.</a:t>
            </a:r>
            <a:r>
              <a:rPr lang="en-US" sz="1800" b="0" i="0" u="none" strike="noStrike" baseline="0" dirty="0">
                <a:solidFill>
                  <a:srgbClr val="000000"/>
                </a:solidFill>
                <a:latin typeface="CMR9"/>
              </a:rPr>
              <a:t>133</a:t>
            </a:r>
            <a:r>
              <a:rPr lang="en-US" sz="1800" b="0" i="0" u="none" strike="noStrike" baseline="0" dirty="0">
                <a:solidFill>
                  <a:srgbClr val="000000"/>
                </a:solidFill>
                <a:latin typeface="CMTI9"/>
              </a:rPr>
              <a:t>.</a:t>
            </a:r>
            <a:endParaRPr lang="en-US" dirty="0"/>
          </a:p>
        </p:txBody>
      </p:sp>
      <p:sp>
        <p:nvSpPr>
          <p:cNvPr id="6" name="TextBox 5">
            <a:extLst>
              <a:ext uri="{FF2B5EF4-FFF2-40B4-BE49-F238E27FC236}">
                <a16:creationId xmlns:a16="http://schemas.microsoft.com/office/drawing/2014/main" id="{E71D5C5C-9BE3-4B10-B139-7A5E1D241DB4}"/>
              </a:ext>
            </a:extLst>
          </p:cNvPr>
          <p:cNvSpPr txBox="1"/>
          <p:nvPr/>
        </p:nvSpPr>
        <p:spPr>
          <a:xfrm>
            <a:off x="7357731" y="6465745"/>
            <a:ext cx="4407657" cy="1200329"/>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3"/>
              </a:rPr>
              <a:t>https://www.statlearning.com/</a:t>
            </a:r>
            <a:r>
              <a:rPr lang="en-US" sz="2400" dirty="0"/>
              <a:t> </a:t>
            </a:r>
          </a:p>
        </p:txBody>
      </p:sp>
    </p:spTree>
    <p:extLst>
      <p:ext uri="{BB962C8B-B14F-4D97-AF65-F5344CB8AC3E}">
        <p14:creationId xmlns:p14="http://schemas.microsoft.com/office/powerpoint/2010/main" val="11707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CAE6E-7626-4B81-9528-E931804F1388}"/>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pic>
        <p:nvPicPr>
          <p:cNvPr id="6" name="Picture 5">
            <a:extLst>
              <a:ext uri="{FF2B5EF4-FFF2-40B4-BE49-F238E27FC236}">
                <a16:creationId xmlns:a16="http://schemas.microsoft.com/office/drawing/2014/main" id="{8B645995-D526-412F-94B4-B1E7EFF613CF}"/>
              </a:ext>
            </a:extLst>
          </p:cNvPr>
          <p:cNvPicPr>
            <a:picLocks noChangeAspect="1"/>
          </p:cNvPicPr>
          <p:nvPr/>
        </p:nvPicPr>
        <p:blipFill>
          <a:blip r:embed="rId3"/>
          <a:stretch>
            <a:fillRect/>
          </a:stretch>
        </p:blipFill>
        <p:spPr>
          <a:xfrm>
            <a:off x="5789649" y="300603"/>
            <a:ext cx="5991225" cy="5343525"/>
          </a:xfrm>
          <a:prstGeom prst="rect">
            <a:avLst/>
          </a:prstGeom>
        </p:spPr>
      </p:pic>
      <p:sp>
        <p:nvSpPr>
          <p:cNvPr id="4" name="TextBox 3">
            <a:extLst>
              <a:ext uri="{FF2B5EF4-FFF2-40B4-BE49-F238E27FC236}">
                <a16:creationId xmlns:a16="http://schemas.microsoft.com/office/drawing/2014/main" id="{4BF1067C-176F-44B6-8101-C3B098D0E257}"/>
              </a:ext>
            </a:extLst>
          </p:cNvPr>
          <p:cNvSpPr txBox="1"/>
          <p:nvPr/>
        </p:nvSpPr>
        <p:spPr>
          <a:xfrm>
            <a:off x="319088" y="300603"/>
            <a:ext cx="10345368" cy="6001643"/>
          </a:xfrm>
          <a:prstGeom prst="rect">
            <a:avLst/>
          </a:prstGeom>
          <a:noFill/>
        </p:spPr>
        <p:txBody>
          <a:bodyPr wrap="square">
            <a:spAutoFit/>
          </a:bodyPr>
          <a:lstStyle/>
          <a:p>
            <a:pPr algn="l"/>
            <a:r>
              <a:rPr lang="en-US" sz="2400" b="1" i="0" u="none" strike="noStrike" baseline="0" dirty="0">
                <a:solidFill>
                  <a:srgbClr val="000000"/>
                </a:solidFill>
                <a:latin typeface="CMR10"/>
              </a:rPr>
              <a:t>The </a:t>
            </a:r>
            <a:r>
              <a:rPr lang="en-US" sz="2400" b="1" i="0" u="none" strike="noStrike" baseline="0" dirty="0">
                <a:solidFill>
                  <a:srgbClr val="000000"/>
                </a:solidFill>
                <a:latin typeface="CMTI10"/>
              </a:rPr>
              <a:t>bootstrap</a:t>
            </a:r>
            <a:endParaRPr lang="en-US" sz="2400" b="1" i="0" u="none" strike="noStrike" baseline="0" dirty="0">
              <a:solidFill>
                <a:srgbClr val="000000"/>
              </a:solidFill>
              <a:latin typeface="CMR10"/>
            </a:endParaRPr>
          </a:p>
          <a:p>
            <a:pPr algn="l"/>
            <a:endParaRPr lang="en-US" sz="2000" dirty="0">
              <a:solidFill>
                <a:srgbClr val="000000"/>
              </a:solidFill>
              <a:latin typeface="CMR10"/>
            </a:endParaRPr>
          </a:p>
          <a:p>
            <a:pPr algn="l"/>
            <a:r>
              <a:rPr lang="en-US" sz="2000" b="0" i="0" u="none" strike="noStrike" baseline="0" dirty="0">
                <a:solidFill>
                  <a:srgbClr val="000000"/>
                </a:solidFill>
                <a:latin typeface="CMR10"/>
              </a:rPr>
              <a:t>The </a:t>
            </a:r>
            <a:r>
              <a:rPr lang="en-US" sz="2000" b="0" i="0" u="none" strike="noStrike" baseline="0" dirty="0">
                <a:solidFill>
                  <a:srgbClr val="000000"/>
                </a:solidFill>
                <a:latin typeface="CMTI10"/>
              </a:rPr>
              <a:t>bootstrap </a:t>
            </a:r>
            <a:r>
              <a:rPr lang="en-US" sz="2000" b="0" i="0" u="none" strike="noStrike" baseline="0" dirty="0">
                <a:solidFill>
                  <a:srgbClr val="000000"/>
                </a:solidFill>
                <a:latin typeface="CMR10"/>
              </a:rPr>
              <a:t>is a widely applicable and extremely </a:t>
            </a:r>
          </a:p>
          <a:p>
            <a:pPr algn="l"/>
            <a:r>
              <a:rPr lang="en-US" sz="2000" b="0" i="0" u="none" strike="noStrike" baseline="0" dirty="0">
                <a:solidFill>
                  <a:srgbClr val="000000"/>
                </a:solidFill>
                <a:latin typeface="CMR10"/>
              </a:rPr>
              <a:t>powerful statistical tool that can be used to quantify</a:t>
            </a:r>
          </a:p>
          <a:p>
            <a:pPr algn="l"/>
            <a:r>
              <a:rPr lang="en-US" sz="2000" b="0" i="0" u="none" strike="noStrike" baseline="0" dirty="0">
                <a:solidFill>
                  <a:srgbClr val="000000"/>
                </a:solidFill>
                <a:latin typeface="CMR10"/>
              </a:rPr>
              <a:t>the uncertainty associated with a given estimator</a:t>
            </a:r>
          </a:p>
          <a:p>
            <a:pPr algn="l"/>
            <a:r>
              <a:rPr lang="en-US" sz="2000" b="0" i="0" u="none" strike="noStrike" baseline="0" dirty="0">
                <a:solidFill>
                  <a:srgbClr val="000000"/>
                </a:solidFill>
                <a:latin typeface="CMR10"/>
              </a:rPr>
              <a:t>or statistical learning method. As a simple example, </a:t>
            </a:r>
          </a:p>
          <a:p>
            <a:pPr algn="l"/>
            <a:r>
              <a:rPr lang="en-US" sz="2000" b="0" i="0" u="none" strike="noStrike" baseline="0" dirty="0">
                <a:solidFill>
                  <a:srgbClr val="000000"/>
                </a:solidFill>
                <a:latin typeface="CMR10"/>
              </a:rPr>
              <a:t>the bootstrap can be used to estimate the standard </a:t>
            </a:r>
          </a:p>
          <a:p>
            <a:pPr algn="l"/>
            <a:r>
              <a:rPr lang="en-US" sz="2000" b="0" i="0" u="none" strike="noStrike" baseline="0" dirty="0">
                <a:solidFill>
                  <a:srgbClr val="000000"/>
                </a:solidFill>
                <a:latin typeface="CMR10"/>
              </a:rPr>
              <a:t>errors of the coefficients from a linear regression fit. </a:t>
            </a:r>
          </a:p>
          <a:p>
            <a:pPr algn="l"/>
            <a:r>
              <a:rPr lang="en-US" sz="2000" b="0" i="0" u="none" strike="noStrike" baseline="0" dirty="0">
                <a:solidFill>
                  <a:srgbClr val="000000"/>
                </a:solidFill>
                <a:latin typeface="CMR10"/>
              </a:rPr>
              <a:t>In the specific case of linear regression, this is </a:t>
            </a:r>
          </a:p>
          <a:p>
            <a:pPr algn="l"/>
            <a:r>
              <a:rPr lang="en-US" sz="2000" b="0" i="0" u="none" strike="noStrike" baseline="0" dirty="0">
                <a:solidFill>
                  <a:srgbClr val="000000"/>
                </a:solidFill>
                <a:latin typeface="CMR10"/>
              </a:rPr>
              <a:t>not particularly useful, since we saw in Chapter 3 </a:t>
            </a:r>
          </a:p>
          <a:p>
            <a:pPr algn="l"/>
            <a:r>
              <a:rPr lang="en-US" sz="2000" b="0" i="0" u="none" strike="noStrike" baseline="0" dirty="0">
                <a:solidFill>
                  <a:srgbClr val="000000"/>
                </a:solidFill>
                <a:latin typeface="CMR10"/>
              </a:rPr>
              <a:t>that standard statistical software such as</a:t>
            </a:r>
          </a:p>
          <a:p>
            <a:pPr algn="l"/>
            <a:r>
              <a:rPr lang="en-US" b="0" i="0" u="none" strike="noStrike" baseline="0" dirty="0">
                <a:solidFill>
                  <a:srgbClr val="8D0000"/>
                </a:solidFill>
                <a:latin typeface="CMTT9"/>
              </a:rPr>
              <a:t>R </a:t>
            </a:r>
            <a:r>
              <a:rPr lang="en-US" sz="2000" b="0" i="0" u="none" strike="noStrike" baseline="0" dirty="0">
                <a:solidFill>
                  <a:srgbClr val="000000"/>
                </a:solidFill>
                <a:latin typeface="CMR10"/>
              </a:rPr>
              <a:t>outputs such standard errors automatically. </a:t>
            </a:r>
          </a:p>
          <a:p>
            <a:pPr algn="l"/>
            <a:endParaRPr lang="en-US" sz="2000" dirty="0">
              <a:solidFill>
                <a:srgbClr val="000000"/>
              </a:solidFill>
              <a:latin typeface="CMR10"/>
            </a:endParaRPr>
          </a:p>
          <a:p>
            <a:pPr algn="l"/>
            <a:r>
              <a:rPr lang="en-US" sz="2000" b="0" i="0" u="none" strike="noStrike" baseline="0" dirty="0">
                <a:solidFill>
                  <a:srgbClr val="000000"/>
                </a:solidFill>
                <a:latin typeface="CMR10"/>
              </a:rPr>
              <a:t>However, the power of the bootstrap lies </a:t>
            </a:r>
          </a:p>
          <a:p>
            <a:pPr algn="l"/>
            <a:r>
              <a:rPr lang="en-US" sz="2000" b="0" i="0" u="none" strike="noStrike" baseline="0" dirty="0">
                <a:solidFill>
                  <a:srgbClr val="000000"/>
                </a:solidFill>
                <a:latin typeface="CMR10"/>
              </a:rPr>
              <a:t>in the fact that it can be easily applied to </a:t>
            </a:r>
          </a:p>
          <a:p>
            <a:pPr algn="l"/>
            <a:r>
              <a:rPr lang="en-US" sz="2000" b="0" i="0" u="none" strike="noStrike" baseline="0" dirty="0">
                <a:solidFill>
                  <a:srgbClr val="000000"/>
                </a:solidFill>
                <a:latin typeface="CMR10"/>
              </a:rPr>
              <a:t>a wide range of statistical learning methods, </a:t>
            </a:r>
          </a:p>
          <a:p>
            <a:pPr algn="l"/>
            <a:r>
              <a:rPr lang="en-US" sz="2000" b="0" i="0" u="none" strike="noStrike" baseline="0" dirty="0">
                <a:solidFill>
                  <a:srgbClr val="000000"/>
                </a:solidFill>
                <a:latin typeface="CMR10"/>
              </a:rPr>
              <a:t>including some for which a measure of variability</a:t>
            </a:r>
          </a:p>
          <a:p>
            <a:pPr algn="l"/>
            <a:r>
              <a:rPr lang="en-US" sz="2000" b="0" i="0" u="none" strike="noStrike" baseline="0" dirty="0">
                <a:solidFill>
                  <a:srgbClr val="000000"/>
                </a:solidFill>
                <a:latin typeface="CMR10"/>
              </a:rPr>
              <a:t>is otherwise difficult to obtain and is not </a:t>
            </a:r>
          </a:p>
          <a:p>
            <a:pPr algn="l"/>
            <a:r>
              <a:rPr lang="en-US" sz="2000" b="0" i="0" u="none" strike="noStrike" baseline="0" dirty="0">
                <a:solidFill>
                  <a:srgbClr val="000000"/>
                </a:solidFill>
                <a:latin typeface="CMR10"/>
              </a:rPr>
              <a:t>automatically output by statistical software.</a:t>
            </a:r>
            <a:endParaRPr lang="en-US" sz="2000" dirty="0"/>
          </a:p>
        </p:txBody>
      </p:sp>
    </p:spTree>
    <p:extLst>
      <p:ext uri="{BB962C8B-B14F-4D97-AF65-F5344CB8AC3E}">
        <p14:creationId xmlns:p14="http://schemas.microsoft.com/office/powerpoint/2010/main" val="164793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252DC914-115A-470F-A2A5-779E5F46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C4904E78-DB42-45B3-AD0B-45D2D9757F68}"/>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1244010" y="46592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2696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AC33D9-77E2-4D70-8780-DF8387AF777E}"/>
                  </a:ext>
                </a:extLst>
              </p:cNvPr>
              <p:cNvSpPr txBox="1"/>
              <p:nvPr/>
            </p:nvSpPr>
            <p:spPr>
              <a:xfrm>
                <a:off x="916396" y="65018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5AC33D9-77E2-4D70-8780-DF8387AF777E}"/>
                  </a:ext>
                </a:extLst>
              </p:cNvPr>
              <p:cNvSpPr txBox="1">
                <a:spLocks noRot="1" noChangeAspect="1" noMove="1" noResize="1" noEditPoints="1" noAdjustHandles="1" noChangeArrowheads="1" noChangeShapeType="1" noTextEdit="1"/>
              </p:cNvSpPr>
              <p:nvPr/>
            </p:nvSpPr>
            <p:spPr>
              <a:xfrm>
                <a:off x="916396" y="6501809"/>
                <a:ext cx="5438412" cy="4308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150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A7E87-0D0A-4B03-880D-58246A33EE0D}"/>
              </a:ext>
            </a:extLst>
          </p:cNvPr>
          <p:cNvSpPr txBox="1"/>
          <p:nvPr/>
        </p:nvSpPr>
        <p:spPr>
          <a:xfrm>
            <a:off x="2541180" y="1935126"/>
            <a:ext cx="6817957" cy="1569660"/>
          </a:xfrm>
          <a:prstGeom prst="rect">
            <a:avLst/>
          </a:prstGeom>
          <a:noFill/>
        </p:spPr>
        <p:txBody>
          <a:bodyPr wrap="none" rtlCol="0">
            <a:spAutoFit/>
          </a:bodyPr>
          <a:lstStyle/>
          <a:p>
            <a:pPr algn="l"/>
            <a:r>
              <a:rPr lang="en-US" sz="9600" dirty="0">
                <a:solidFill>
                  <a:srgbClr val="5A2781"/>
                </a:solidFill>
              </a:rPr>
              <a:t>Data Leakage</a:t>
            </a:r>
          </a:p>
        </p:txBody>
      </p:sp>
    </p:spTree>
    <p:extLst>
      <p:ext uri="{BB962C8B-B14F-4D97-AF65-F5344CB8AC3E}">
        <p14:creationId xmlns:p14="http://schemas.microsoft.com/office/powerpoint/2010/main" val="360659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F1660-BD82-4C9C-90B5-6D90ACDED606}"/>
              </a:ext>
            </a:extLst>
          </p:cNvPr>
          <p:cNvSpPr txBox="1"/>
          <p:nvPr/>
        </p:nvSpPr>
        <p:spPr>
          <a:xfrm>
            <a:off x="696431" y="479040"/>
            <a:ext cx="11020647" cy="4401205"/>
          </a:xfrm>
          <a:prstGeom prst="rect">
            <a:avLst/>
          </a:prstGeom>
          <a:noFill/>
        </p:spPr>
        <p:txBody>
          <a:bodyPr wrap="square">
            <a:spAutoFit/>
          </a:bodyPr>
          <a:lstStyle/>
          <a:p>
            <a:r>
              <a:rPr lang="en-US" sz="2800" b="1" dirty="0"/>
              <a:t>Feature leakage</a:t>
            </a:r>
          </a:p>
          <a:p>
            <a:r>
              <a:rPr lang="en-US" sz="2800" dirty="0"/>
              <a:t>Feature or column-wise leakage is caused by the inclusion of columns which are one of the following: a duplicate label, a proxy for the label, or the label itself. </a:t>
            </a:r>
          </a:p>
          <a:p>
            <a:endParaRPr lang="en-US" sz="2800" dirty="0"/>
          </a:p>
          <a:p>
            <a:r>
              <a:rPr lang="en-US" sz="2800" b="1" dirty="0"/>
              <a:t>Training example leakage</a:t>
            </a:r>
          </a:p>
          <a:p>
            <a:r>
              <a:rPr lang="en-US" sz="2800" dirty="0"/>
              <a:t>Row-wise leakage is caused by improper sharing of information between rows of data. </a:t>
            </a:r>
          </a:p>
          <a:p>
            <a:endParaRPr lang="en-US" sz="2800" dirty="0"/>
          </a:p>
          <a:p>
            <a:r>
              <a:rPr lang="en-US" sz="2800" dirty="0"/>
              <a:t>If your model is too good to be true, it may be wrong.</a:t>
            </a:r>
          </a:p>
        </p:txBody>
      </p:sp>
      <p:sp>
        <p:nvSpPr>
          <p:cNvPr id="5" name="TextBox 4">
            <a:extLst>
              <a:ext uri="{FF2B5EF4-FFF2-40B4-BE49-F238E27FC236}">
                <a16:creationId xmlns:a16="http://schemas.microsoft.com/office/drawing/2014/main" id="{C5AC3240-96C1-477D-97B7-5B4CB1145A6D}"/>
              </a:ext>
            </a:extLst>
          </p:cNvPr>
          <p:cNvSpPr txBox="1"/>
          <p:nvPr/>
        </p:nvSpPr>
        <p:spPr>
          <a:xfrm>
            <a:off x="82396" y="7378422"/>
            <a:ext cx="5943600" cy="369332"/>
          </a:xfrm>
          <a:prstGeom prst="rect">
            <a:avLst/>
          </a:prstGeom>
          <a:noFill/>
        </p:spPr>
        <p:txBody>
          <a:bodyPr wrap="square">
            <a:spAutoFit/>
          </a:bodyPr>
          <a:lstStyle/>
          <a:p>
            <a:r>
              <a:rPr lang="en-US" dirty="0">
                <a:hlinkClick r:id="rId2"/>
              </a:rPr>
              <a:t>https://en.wikipedia.org/wiki/Leakage_(machine_learning)</a:t>
            </a:r>
            <a:r>
              <a:rPr lang="en-US" dirty="0"/>
              <a:t> </a:t>
            </a:r>
          </a:p>
        </p:txBody>
      </p:sp>
    </p:spTree>
    <p:extLst>
      <p:ext uri="{BB962C8B-B14F-4D97-AF65-F5344CB8AC3E}">
        <p14:creationId xmlns:p14="http://schemas.microsoft.com/office/powerpoint/2010/main" val="254383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61505" y="24646"/>
            <a:ext cx="10877107" cy="7879080"/>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1200" dirty="0"/>
          </a:p>
          <a:p>
            <a:pPr>
              <a:buFont typeface="Arial" panose="020B0604020202020204" pitchFamily="34" charset="0"/>
              <a:buChar char="•"/>
            </a:pPr>
            <a:r>
              <a:rPr lang="en-US" sz="2400" dirty="0">
                <a:hlinkClick r:id="rId2" tooltip="Independent and identically distributed random variables"/>
              </a:rPr>
              <a:t>Non-</a:t>
            </a:r>
            <a:r>
              <a:rPr lang="en-US" sz="2400" dirty="0" err="1">
                <a:hlinkClick r:id="rId2" tooltip="Independent and identically distributed random variables"/>
              </a:rPr>
              <a:t>i.i.d</a:t>
            </a:r>
            <a:r>
              <a:rPr lang="en-US" sz="2400" dirty="0">
                <a:hlinkClick r:id="rId2" tooltip="Independent and identically distributed random variables"/>
              </a:rPr>
              <a:t>.</a:t>
            </a:r>
            <a:r>
              <a:rPr lang="en-US" sz="2400" dirty="0"/>
              <a:t> data (</a:t>
            </a:r>
            <a:r>
              <a:rPr lang="en-US" sz="2400" b="1" dirty="0"/>
              <a:t>Independent and identically distributed random variables</a:t>
            </a:r>
            <a:r>
              <a:rPr lang="en-US" sz="2400" dirty="0"/>
              <a:t>) </a:t>
            </a:r>
          </a:p>
          <a:p>
            <a:pPr marL="742950" lvl="1" indent="-285750">
              <a:buFont typeface="Arial" panose="020B0604020202020204" pitchFamily="34" charset="0"/>
              <a:buChar char="•"/>
            </a:pPr>
            <a:r>
              <a:rPr lang="en-US" sz="2400" dirty="0"/>
              <a:t>Time leakage (e.g. splitting a time-series dataset randomly instead of newer data in test set using a </a:t>
            </a:r>
            <a:r>
              <a:rPr lang="en-US" sz="2400" dirty="0" err="1"/>
              <a:t>TrainTest</a:t>
            </a:r>
            <a:r>
              <a:rPr lang="en-US" sz="2400" dirty="0"/>
              <a:t> split or rolling-origin cross validation)</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Example: For time-dependent datasets, the structure of the system being studied evolves over time (i.e. it is "non-stationary"). This can introduce systematic differences between the training and validation sets. For example, if a model for </a:t>
            </a:r>
            <a:r>
              <a:rPr lang="en-US" sz="2400" dirty="0">
                <a:hlinkClick r:id="rId3" tooltip="Stock market prediction"/>
              </a:rPr>
              <a:t>predicting stock values</a:t>
            </a:r>
            <a:r>
              <a:rPr lang="en-US" sz="2400" dirty="0"/>
              <a:t> is trained on data for a certain five-year period, it is unrealistic to treat the subsequent five-year period as a draw from the same population. </a:t>
            </a:r>
          </a:p>
          <a:p>
            <a:pPr marL="742950" lvl="1" indent="-285750">
              <a:buFont typeface="Arial" panose="020B0604020202020204" pitchFamily="34" charset="0"/>
              <a:buChar char="•"/>
            </a:pPr>
            <a:endParaRPr lang="en-US" sz="2400" b="1" dirty="0"/>
          </a:p>
          <a:p>
            <a:pPr marL="742950" lvl="1" indent="-285750">
              <a:buFont typeface="Arial" panose="020B0604020202020204" pitchFamily="34" charset="0"/>
              <a:buChar char="•"/>
            </a:pPr>
            <a:r>
              <a:rPr lang="en-US" sz="2400" dirty="0"/>
              <a:t>Group leakage -- not including a grouping split column </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(e.g. </a:t>
            </a:r>
            <a:r>
              <a:rPr lang="en-US" sz="2400" dirty="0">
                <a:hlinkClick r:id="rId4" tooltip="Andrew Ng"/>
              </a:rPr>
              <a:t>Andrew Ng</a:t>
            </a:r>
            <a:r>
              <a:rPr lang="en-US" sz="2400" dirty="0"/>
              <a:t>'s group had 100k x-rays of 30k patients, meaning ~3 images per patient. The paper used random splitting instead of ensuring that all images of a patient was in the same split. Hence the model partially memorized the patients instead of learning to recognize pneumonia in chest x-rays.</a:t>
            </a:r>
            <a:r>
              <a:rPr lang="en-US" sz="2400" baseline="30000" dirty="0">
                <a:hlinkClick r:id="rId5"/>
              </a:rPr>
              <a:t>[3]</a:t>
            </a:r>
            <a:r>
              <a:rPr lang="en-US" sz="2400" baseline="30000" dirty="0">
                <a:hlinkClick r:id="rId6"/>
              </a:rPr>
              <a:t>[4]</a:t>
            </a:r>
            <a:r>
              <a:rPr lang="en-US" sz="2400" dirty="0"/>
              <a:t>)</a:t>
            </a:r>
          </a:p>
          <a:p>
            <a:pPr marL="742950" lvl="1" indent="-28575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71782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0877107" cy="7109639"/>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6"/>
              </a:rPr>
              <a:t>https://en.wikipedia.org/wiki/Leakage_(machine_learning)</a:t>
            </a:r>
            <a:r>
              <a:rPr lang="en-US" dirty="0"/>
              <a:t> </a:t>
            </a:r>
          </a:p>
        </p:txBody>
      </p:sp>
    </p:spTree>
    <p:extLst>
      <p:ext uri="{BB962C8B-B14F-4D97-AF65-F5344CB8AC3E}">
        <p14:creationId xmlns:p14="http://schemas.microsoft.com/office/powerpoint/2010/main" val="1768377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1121657" cy="7258462"/>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marL="800100" lvl="1" indent="-342900">
                  <a:buFont typeface="Wingdings" panose="05000000000000000000" pitchFamily="2" charset="2"/>
                  <a:buChar char="§"/>
                </a:pPr>
                <a:r>
                  <a:rPr lang="en-US" sz="2400" dirty="0"/>
                  <a:t>Example, if you “normalize” your data BEFORE splitting between train and test, then your test data has affected your train data.</a:t>
                </a:r>
              </a:p>
              <a:p>
                <a:pPr marL="800100" lvl="1" indent="-342900">
                  <a:buFont typeface="Wingdings" panose="05000000000000000000" pitchFamily="2" charset="2"/>
                  <a:buChar char="§"/>
                </a:pPr>
                <a:endParaRPr lang="en-US" sz="2400" dirty="0"/>
              </a:p>
              <a:p>
                <a:pPr marL="1257300" lvl="2" indent="-342900">
                  <a:buFont typeface="Courier New" panose="02070309020205020404" pitchFamily="49" charset="0"/>
                  <a:buChar char="o"/>
                </a:pPr>
                <a:r>
                  <a:rPr lang="en-US" sz="2400" dirty="0"/>
                  <a:t>Thus AFTER splitting between train and test data </a:t>
                </a:r>
              </a:p>
              <a:p>
                <a:pPr marL="1828800" lvl="3" indent="-457200">
                  <a:buFont typeface="+mj-lt"/>
                  <a:buAutoNum type="arabicPeriod"/>
                </a:pPr>
                <a:r>
                  <a:rPr lang="en-US" sz="2400" dirty="0"/>
                  <a:t>Normalize the train data (excluding the test data).</a:t>
                </a:r>
              </a:p>
              <a:p>
                <a:pPr marL="1828800" lvl="3" indent="-457200">
                  <a:buFont typeface="+mj-lt"/>
                  <a:buAutoNum type="arabicPeriod"/>
                </a:pPr>
                <a:r>
                  <a:rPr lang="en-US" sz="2400" dirty="0"/>
                  <a:t>Use the exact same formula you used to normalize the train data on the test</a:t>
                </a:r>
              </a:p>
              <a:p>
                <a:pPr lvl="3"/>
                <a:r>
                  <a:rPr lang="en-US" sz="2400" dirty="0"/>
                  <a:t>Min-max example:   </a:t>
                </a:r>
                <a14:m>
                  <m:oMath xmlns:m="http://schemas.openxmlformats.org/officeDocument/2006/math">
                    <m:sSub>
                      <m:sSubPr>
                        <m:ctrlPr>
                          <a:rPr lang="en-US" sz="2800"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r>
                      <a:rPr lang="en-US" sz="2800" i="0" dirty="0" smtClean="0">
                        <a:latin typeface="Cambria Math" panose="02040503050406030204" pitchFamily="18" charset="0"/>
                      </a:rPr>
                      <m:t>=</m:t>
                    </m:r>
                    <m:f>
                      <m:fPr>
                        <m:ctrlPr>
                          <a:rPr lang="en-US" sz="2800" i="1" dirty="0" smtClean="0">
                            <a:solidFill>
                              <a:srgbClr val="836967"/>
                            </a:solidFill>
                            <a:latin typeface="Cambria Math" panose="02040503050406030204" pitchFamily="18" charset="0"/>
                          </a:rPr>
                        </m:ctrlPr>
                      </m:fPr>
                      <m:num>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num>
                      <m:den>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max</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0" dirty="0" smtClean="0">
                            <a:latin typeface="Cambria Math" panose="02040503050406030204" pitchFamily="18" charset="0"/>
                          </a:rPr>
                          <m:t>{</m:t>
                        </m:r>
                        <m:r>
                          <m:rPr>
                            <m:sty m:val="p"/>
                          </m:rPr>
                          <a:rPr lang="en-US" sz="2800" b="0" i="0" dirty="0" smtClean="0">
                            <a:latin typeface="Cambria Math" panose="02040503050406030204" pitchFamily="18" charset="0"/>
                          </a:rPr>
                          <m:t>x</m:t>
                        </m:r>
                        <m:r>
                          <a:rPr lang="en-US" sz="2800" b="0" i="0" dirty="0" smtClean="0">
                            <a:latin typeface="Cambria Math" panose="02040503050406030204" pitchFamily="18" charset="0"/>
                          </a:rPr>
                          <m:t>}−</m:t>
                        </m:r>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min</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den>
                    </m:f>
                  </m:oMath>
                </a14:m>
                <a:r>
                  <a:rPr lang="en-US" sz="2400" dirty="0"/>
                  <a:t>  where </a:t>
                </a:r>
                <a:r>
                  <a:rPr lang="en-US" sz="2400" i="1" dirty="0" err="1"/>
                  <a:t>A</a:t>
                </a:r>
                <a:r>
                  <a:rPr lang="en-US" sz="2400" i="1" baseline="-25000" dirty="0" err="1"/>
                  <a:t>j</a:t>
                </a:r>
                <a:r>
                  <a:rPr lang="en-US" sz="2400" dirty="0"/>
                  <a:t> = { </a:t>
                </a:r>
                <a:r>
                  <a:rPr lang="en-US" sz="2400" i="1" dirty="0" err="1"/>
                  <a:t>x</a:t>
                </a:r>
                <a:r>
                  <a:rPr lang="en-US" sz="2400" i="1" baseline="-25000" dirty="0" err="1"/>
                  <a:t>kj</a:t>
                </a:r>
                <a:r>
                  <a:rPr lang="en-US" sz="2400" dirty="0"/>
                  <a:t> | </a:t>
                </a:r>
                <a:r>
                  <a:rPr lang="en-US" sz="2400" i="1" dirty="0"/>
                  <a:t>x</a:t>
                </a:r>
                <a:r>
                  <a:rPr lang="en-US" sz="2400" dirty="0"/>
                  <a:t> </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 </m:t>
                    </m:r>
                  </m:oMath>
                </a14:m>
                <a:r>
                  <a:rPr lang="en-US" sz="2400" dirty="0"/>
                  <a:t>train data}</a:t>
                </a:r>
              </a:p>
              <a:p>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mc:Choice>
        <mc:Fallback>
          <p:sp>
            <p:nvSpPr>
              <p:cNvPr id="3" name="TextBox 2">
                <a:extLst>
                  <a:ext uri="{FF2B5EF4-FFF2-40B4-BE49-F238E27FC236}">
                    <a16:creationId xmlns:a16="http://schemas.microsoft.com/office/drawing/2014/main" id="{42ECD2C5-2EF2-4863-8163-8C94C0038EDE}"/>
                  </a:ext>
                </a:extLst>
              </p:cNvPr>
              <p:cNvSpPr txBox="1">
                <a:spLocks noRot="1" noChangeAspect="1" noMove="1" noResize="1" noEditPoints="1" noAdjustHandles="1" noChangeArrowheads="1" noChangeShapeType="1" noTextEdit="1"/>
              </p:cNvSpPr>
              <p:nvPr/>
            </p:nvSpPr>
            <p:spPr>
              <a:xfrm>
                <a:off x="393403" y="195135"/>
                <a:ext cx="11121657" cy="7258462"/>
              </a:xfrm>
              <a:prstGeom prst="rect">
                <a:avLst/>
              </a:prstGeom>
              <a:blipFill>
                <a:blip r:embed="rId6"/>
                <a:stretch>
                  <a:fillRect l="-877" t="-672" r="-55" b="-9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1563426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417415"/>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use only unhighlighted rows corresponding to train data set to calculate max/min.</a:t>
            </a:r>
          </a:p>
          <a:p>
            <a:endParaRPr lang="en-US" sz="2000" dirty="0"/>
          </a:p>
          <a:p>
            <a:pPr algn="ctr"/>
            <a:r>
              <a:rPr lang="en-US" sz="2000" dirty="0"/>
              <a:t> </a:t>
            </a:r>
            <a:r>
              <a:rPr lang="en-US" sz="2400" dirty="0"/>
              <a:t>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p:txBody>
      </p:sp>
      <p:sp>
        <p:nvSpPr>
          <p:cNvPr id="10" name="TextBox 9">
            <a:extLst>
              <a:ext uri="{FF2B5EF4-FFF2-40B4-BE49-F238E27FC236}">
                <a16:creationId xmlns:a16="http://schemas.microsoft.com/office/drawing/2014/main" id="{B0B78C16-5A34-4AE7-B71A-E9CEFB336160}"/>
              </a:ext>
            </a:extLst>
          </p:cNvPr>
          <p:cNvSpPr txBox="1"/>
          <p:nvPr/>
        </p:nvSpPr>
        <p:spPr>
          <a:xfrm>
            <a:off x="7878727" y="5167424"/>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spTree>
    <p:extLst>
      <p:ext uri="{BB962C8B-B14F-4D97-AF65-F5344CB8AC3E}">
        <p14:creationId xmlns:p14="http://schemas.microsoft.com/office/powerpoint/2010/main" val="1834658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786747"/>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 use only unhighlighted rows corresponding to train data set to calculate max/min.</a:t>
            </a:r>
          </a:p>
          <a:p>
            <a:endParaRPr lang="en-US" sz="1050" dirty="0"/>
          </a:p>
          <a:p>
            <a:pPr algn="ctr"/>
            <a:r>
              <a:rPr lang="en-US" sz="2000" dirty="0"/>
              <a:t> </a:t>
            </a:r>
            <a:r>
              <a:rPr lang="en-US" sz="2400" dirty="0"/>
              <a:t>max = 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 = 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r>
              <a:rPr lang="en-US" sz="2400" dirty="0"/>
              <a:t>Can also subtract min/(max – min) so data between 0 and 1:  (P.L – min)/(max-min)</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0         		0.2  		</a:t>
            </a:r>
            <a:r>
              <a:rPr lang="en-US" sz="2000" dirty="0" err="1"/>
              <a:t>setosa</a:t>
            </a:r>
            <a:endParaRPr lang="en-US" sz="2000" dirty="0"/>
          </a:p>
          <a:p>
            <a:r>
              <a:rPr lang="en-US" sz="2000" dirty="0"/>
              <a:t>2          4.9         3.0        		 0         		0.2  		</a:t>
            </a:r>
            <a:r>
              <a:rPr lang="en-US" sz="2000" dirty="0" err="1"/>
              <a:t>setosa</a:t>
            </a:r>
            <a:endParaRPr lang="en-US" sz="2000" dirty="0"/>
          </a:p>
          <a:p>
            <a:r>
              <a:rPr lang="en-US" sz="2000" dirty="0">
                <a:highlight>
                  <a:srgbClr val="FFFF00"/>
                </a:highlight>
              </a:rPr>
              <a:t>3          4.7         3.2         		 -1         		0.2  		</a:t>
            </a:r>
            <a:r>
              <a:rPr lang="en-US" sz="2000" dirty="0" err="1">
                <a:highlight>
                  <a:srgbClr val="FFFF00"/>
                </a:highlight>
              </a:rPr>
              <a:t>setosa</a:t>
            </a:r>
            <a:endParaRPr lang="en-US" sz="2000" dirty="0">
              <a:highlight>
                <a:srgbClr val="FFFF00"/>
              </a:highlight>
            </a:endParaRPr>
          </a:p>
          <a:p>
            <a:r>
              <a:rPr lang="en-US" sz="2000" dirty="0"/>
              <a:t>4          4.6         3.1       		 	 1         		0.2  		</a:t>
            </a:r>
            <a:r>
              <a:rPr lang="en-US" sz="2000" dirty="0" err="1"/>
              <a:t>setosa</a:t>
            </a:r>
            <a:endParaRPr lang="en-US" sz="2000" dirty="0"/>
          </a:p>
          <a:p>
            <a:r>
              <a:rPr lang="en-US" sz="2000" dirty="0"/>
              <a:t>5          5.0         3.6       		 	 0         		0.2  		</a:t>
            </a:r>
            <a:r>
              <a:rPr lang="en-US" sz="2000" dirty="0" err="1"/>
              <a:t>setosa</a:t>
            </a:r>
            <a:endParaRPr lang="en-US" sz="2000" dirty="0"/>
          </a:p>
          <a:p>
            <a:r>
              <a:rPr lang="en-US" sz="2000" dirty="0">
                <a:highlight>
                  <a:srgbClr val="FFFF00"/>
                </a:highlight>
              </a:rPr>
              <a:t>6          5.4         3.9        		 3         		0.4  		</a:t>
            </a:r>
            <a:r>
              <a:rPr lang="en-US" sz="2000" dirty="0" err="1">
                <a:highlight>
                  <a:srgbClr val="FFFF00"/>
                </a:highlight>
              </a:rPr>
              <a:t>setosa</a:t>
            </a:r>
            <a:endParaRPr lang="en-US" sz="2000" dirty="0">
              <a:highlight>
                <a:srgbClr val="FFFF00"/>
              </a:highlight>
            </a:endParaRPr>
          </a:p>
          <a:p>
            <a:endParaRPr lang="en-US" sz="2000" dirty="0"/>
          </a:p>
        </p:txBody>
      </p:sp>
      <p:sp>
        <p:nvSpPr>
          <p:cNvPr id="3" name="TextBox 2">
            <a:extLst>
              <a:ext uri="{FF2B5EF4-FFF2-40B4-BE49-F238E27FC236}">
                <a16:creationId xmlns:a16="http://schemas.microsoft.com/office/drawing/2014/main" id="{30B6E46D-5572-4947-A9E6-37314D77189D}"/>
              </a:ext>
            </a:extLst>
          </p:cNvPr>
          <p:cNvSpPr txBox="1"/>
          <p:nvPr/>
        </p:nvSpPr>
        <p:spPr>
          <a:xfrm>
            <a:off x="7868095" y="5273749"/>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spTree>
    <p:extLst>
      <p:ext uri="{BB962C8B-B14F-4D97-AF65-F5344CB8AC3E}">
        <p14:creationId xmlns:p14="http://schemas.microsoft.com/office/powerpoint/2010/main" val="407658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F8F5E-0207-4011-B62C-B39A80DB0AB6}"/>
              </a:ext>
            </a:extLst>
          </p:cNvPr>
          <p:cNvSpPr txBox="1"/>
          <p:nvPr/>
        </p:nvSpPr>
        <p:spPr>
          <a:xfrm>
            <a:off x="905164" y="655782"/>
            <a:ext cx="10594109" cy="830997"/>
          </a:xfrm>
          <a:prstGeom prst="rect">
            <a:avLst/>
          </a:prstGeom>
          <a:noFill/>
        </p:spPr>
        <p:txBody>
          <a:bodyPr wrap="square" rtlCol="0">
            <a:spAutoFit/>
          </a:bodyPr>
          <a:lstStyle/>
          <a:p>
            <a:pPr algn="l"/>
            <a:r>
              <a:rPr lang="en-US" sz="2400" dirty="0">
                <a:solidFill>
                  <a:srgbClr val="5A2781"/>
                </a:solidFill>
              </a:rPr>
              <a:t>For every rule, there is an exception.</a:t>
            </a:r>
          </a:p>
          <a:p>
            <a:pPr algn="l"/>
            <a:endParaRPr lang="en-US" sz="2400" dirty="0">
              <a:solidFill>
                <a:srgbClr val="5A2781"/>
              </a:solidFill>
            </a:endParaRPr>
          </a:p>
        </p:txBody>
      </p:sp>
    </p:spTree>
    <p:extLst>
      <p:ext uri="{BB962C8B-B14F-4D97-AF65-F5344CB8AC3E}">
        <p14:creationId xmlns:p14="http://schemas.microsoft.com/office/powerpoint/2010/main" val="1041126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240B5-74C7-4799-8A92-EAA7B48157CC}"/>
              </a:ext>
            </a:extLst>
          </p:cNvPr>
          <p:cNvPicPr>
            <a:picLocks noChangeAspect="1"/>
          </p:cNvPicPr>
          <p:nvPr/>
        </p:nvPicPr>
        <p:blipFill>
          <a:blip r:embed="rId2"/>
          <a:stretch>
            <a:fillRect/>
          </a:stretch>
        </p:blipFill>
        <p:spPr>
          <a:xfrm>
            <a:off x="0" y="1986431"/>
            <a:ext cx="11887200" cy="3799538"/>
          </a:xfrm>
          <a:prstGeom prst="rect">
            <a:avLst/>
          </a:prstGeom>
        </p:spPr>
      </p:pic>
      <p:sp>
        <p:nvSpPr>
          <p:cNvPr id="6" name="TextBox 5">
            <a:extLst>
              <a:ext uri="{FF2B5EF4-FFF2-40B4-BE49-F238E27FC236}">
                <a16:creationId xmlns:a16="http://schemas.microsoft.com/office/drawing/2014/main" id="{19839B27-3B14-4A66-9748-A20194CC212F}"/>
              </a:ext>
            </a:extLst>
          </p:cNvPr>
          <p:cNvSpPr txBox="1"/>
          <p:nvPr/>
        </p:nvSpPr>
        <p:spPr>
          <a:xfrm>
            <a:off x="122582" y="7333278"/>
            <a:ext cx="8829261" cy="369332"/>
          </a:xfrm>
          <a:prstGeom prst="rect">
            <a:avLst/>
          </a:prstGeom>
          <a:noFill/>
        </p:spPr>
        <p:txBody>
          <a:bodyPr wrap="square">
            <a:spAutoFit/>
          </a:bodyPr>
          <a:lstStyle/>
          <a:p>
            <a:r>
              <a:rPr lang="en-US" dirty="0">
                <a:hlinkClick r:id="rId3"/>
              </a:rPr>
              <a:t>https://towardsdatascience.com/validating-your-machine-learning-model-25b4c8643fb7</a:t>
            </a:r>
            <a:r>
              <a:rPr lang="en-US" dirty="0"/>
              <a:t> </a:t>
            </a:r>
          </a:p>
        </p:txBody>
      </p:sp>
    </p:spTree>
    <p:extLst>
      <p:ext uri="{BB962C8B-B14F-4D97-AF65-F5344CB8AC3E}">
        <p14:creationId xmlns:p14="http://schemas.microsoft.com/office/powerpoint/2010/main" val="680066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F8F5E-0207-4011-B62C-B39A80DB0AB6}"/>
              </a:ext>
            </a:extLst>
          </p:cNvPr>
          <p:cNvSpPr txBox="1"/>
          <p:nvPr/>
        </p:nvSpPr>
        <p:spPr>
          <a:xfrm>
            <a:off x="905164" y="655782"/>
            <a:ext cx="10594109" cy="461665"/>
          </a:xfrm>
          <a:prstGeom prst="rect">
            <a:avLst/>
          </a:prstGeom>
          <a:noFill/>
        </p:spPr>
        <p:txBody>
          <a:bodyPr wrap="square" rtlCol="0">
            <a:spAutoFit/>
          </a:bodyPr>
          <a:lstStyle/>
          <a:p>
            <a:pPr algn="l"/>
            <a:r>
              <a:rPr lang="en-US" sz="2400" dirty="0">
                <a:solidFill>
                  <a:srgbClr val="5A2781"/>
                </a:solidFill>
              </a:rPr>
              <a:t>For small data sets, you might be exploring models, rather than learning a model.</a:t>
            </a:r>
          </a:p>
        </p:txBody>
      </p:sp>
    </p:spTree>
    <p:extLst>
      <p:ext uri="{BB962C8B-B14F-4D97-AF65-F5344CB8AC3E}">
        <p14:creationId xmlns:p14="http://schemas.microsoft.com/office/powerpoint/2010/main" val="7371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7142D7F8-497E-4BBF-8C47-EFD5888F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EA0E9075-5F0F-4883-8E1C-931ECB5694A2}"/>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EB02AC99-9C93-40AE-900E-EF350D3D9E95}"/>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292153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29DF9-EB52-45DA-987B-82CB60F668D8}"/>
              </a:ext>
            </a:extLst>
          </p:cNvPr>
          <p:cNvPicPr>
            <a:picLocks noChangeAspect="1"/>
          </p:cNvPicPr>
          <p:nvPr/>
        </p:nvPicPr>
        <p:blipFill>
          <a:blip r:embed="rId2"/>
          <a:stretch>
            <a:fillRect/>
          </a:stretch>
        </p:blipFill>
        <p:spPr>
          <a:xfrm>
            <a:off x="120728" y="1440374"/>
            <a:ext cx="11665459" cy="5081778"/>
          </a:xfrm>
          <a:prstGeom prst="rect">
            <a:avLst/>
          </a:prstGeom>
        </p:spPr>
      </p:pic>
      <p:sp>
        <p:nvSpPr>
          <p:cNvPr id="5" name="TextBox 4">
            <a:extLst>
              <a:ext uri="{FF2B5EF4-FFF2-40B4-BE49-F238E27FC236}">
                <a16:creationId xmlns:a16="http://schemas.microsoft.com/office/drawing/2014/main" id="{AFE03686-A6DB-4150-B42C-2A0E82321A16}"/>
              </a:ext>
            </a:extLst>
          </p:cNvPr>
          <p:cNvSpPr txBox="1"/>
          <p:nvPr/>
        </p:nvSpPr>
        <p:spPr>
          <a:xfrm>
            <a:off x="336861" y="822159"/>
            <a:ext cx="9267457" cy="360099"/>
          </a:xfrm>
          <a:prstGeom prst="rect">
            <a:avLst/>
          </a:prstGeom>
          <a:noFill/>
        </p:spPr>
        <p:txBody>
          <a:bodyPr wrap="square">
            <a:spAutoFit/>
          </a:bodyPr>
          <a:lstStyle/>
          <a:p>
            <a:r>
              <a:rPr lang="en-US" sz="1755" dirty="0">
                <a:hlinkClick r:id="rId3"/>
              </a:rPr>
              <a:t>https://www.coursera.org/learn/pca-machine-learning/home/info</a:t>
            </a:r>
            <a:r>
              <a:rPr lang="en-US" sz="1755" dirty="0"/>
              <a:t> </a:t>
            </a:r>
          </a:p>
        </p:txBody>
      </p:sp>
    </p:spTree>
    <p:extLst>
      <p:ext uri="{BB962C8B-B14F-4D97-AF65-F5344CB8AC3E}">
        <p14:creationId xmlns:p14="http://schemas.microsoft.com/office/powerpoint/2010/main" val="1818978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D3E8C-7558-41F3-80D3-1807479A949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C86F44AA-EC92-453A-A54E-9E16DCDB62EF}"/>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AA3CDE08-69DE-4827-AD09-FA7A03215CE5}"/>
              </a:ext>
            </a:extLst>
          </p:cNvPr>
          <p:cNvSpPr txBox="1"/>
          <p:nvPr/>
        </p:nvSpPr>
        <p:spPr>
          <a:xfrm>
            <a:off x="228911" y="3455944"/>
            <a:ext cx="1320862" cy="450123"/>
          </a:xfrm>
          <a:prstGeom prst="rect">
            <a:avLst/>
          </a:prstGeom>
          <a:noFill/>
        </p:spPr>
        <p:txBody>
          <a:bodyPr wrap="none" rtlCol="0">
            <a:spAutoFit/>
          </a:bodyPr>
          <a:lstStyle/>
          <a:p>
            <a:pPr algn="l"/>
            <a:r>
              <a:rPr lang="en-US" sz="2340" dirty="0">
                <a:solidFill>
                  <a:srgbClr val="C00000"/>
                </a:solidFill>
              </a:rPr>
              <a:t>Too small</a:t>
            </a:r>
          </a:p>
        </p:txBody>
      </p:sp>
      <p:cxnSp>
        <p:nvCxnSpPr>
          <p:cNvPr id="10" name="Straight Arrow Connector 9">
            <a:extLst>
              <a:ext uri="{FF2B5EF4-FFF2-40B4-BE49-F238E27FC236}">
                <a16:creationId xmlns:a16="http://schemas.microsoft.com/office/drawing/2014/main" id="{481666DF-437A-40C7-878A-A29EBCD798D3}"/>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116F78-EB1B-42C4-B806-78A63ADF31CF}"/>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2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EC936D0-8599-41C7-8A07-9A5BD421FF52}"/>
                  </a:ext>
                </a:extLst>
              </p:cNvPr>
              <p:cNvSpPr txBox="1"/>
              <p:nvPr/>
            </p:nvSpPr>
            <p:spPr>
              <a:xfrm>
                <a:off x="1479369" y="1160145"/>
                <a:ext cx="8144042"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oMath>
                  </m:oMathPara>
                </a14:m>
                <a:endParaRPr lang="en-US" sz="3510" dirty="0"/>
              </a:p>
            </p:txBody>
          </p:sp>
        </mc:Choice>
        <mc:Fallback>
          <p:sp>
            <p:nvSpPr>
              <p:cNvPr id="2" name="TextBox 1">
                <a:extLst>
                  <a:ext uri="{FF2B5EF4-FFF2-40B4-BE49-F238E27FC236}">
                    <a16:creationId xmlns:a16="http://schemas.microsoft.com/office/drawing/2014/main" id="{3EC936D0-8599-41C7-8A07-9A5BD421FF52}"/>
                  </a:ext>
                </a:extLst>
              </p:cNvPr>
              <p:cNvSpPr txBox="1">
                <a:spLocks noRot="1" noChangeAspect="1" noMove="1" noResize="1" noEditPoints="1" noAdjustHandles="1" noChangeArrowheads="1" noChangeShapeType="1" noTextEdit="1"/>
              </p:cNvSpPr>
              <p:nvPr/>
            </p:nvSpPr>
            <p:spPr>
              <a:xfrm>
                <a:off x="1479369" y="1160145"/>
                <a:ext cx="8144042" cy="13079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85138DF-2240-4A9F-B605-86DA2DFBFFB4}"/>
                  </a:ext>
                </a:extLst>
              </p:cNvPr>
              <p:cNvSpPr txBox="1"/>
              <p:nvPr/>
            </p:nvSpPr>
            <p:spPr>
              <a:xfrm>
                <a:off x="2860403" y="3486934"/>
                <a:ext cx="5381974"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oMath>
                  </m:oMathPara>
                </a14:m>
                <a:endParaRPr lang="en-US" sz="3510" dirty="0"/>
              </a:p>
            </p:txBody>
          </p:sp>
        </mc:Choice>
        <mc:Fallback>
          <p:sp>
            <p:nvSpPr>
              <p:cNvPr id="3" name="TextBox 2">
                <a:extLst>
                  <a:ext uri="{FF2B5EF4-FFF2-40B4-BE49-F238E27FC236}">
                    <a16:creationId xmlns:a16="http://schemas.microsoft.com/office/drawing/2014/main" id="{085138DF-2240-4A9F-B605-86DA2DFBFFB4}"/>
                  </a:ext>
                </a:extLst>
              </p:cNvPr>
              <p:cNvSpPr txBox="1">
                <a:spLocks noRot="1" noChangeAspect="1" noMove="1" noResize="1" noEditPoints="1" noAdjustHandles="1" noChangeArrowheads="1" noChangeShapeType="1" noTextEdit="1"/>
              </p:cNvSpPr>
              <p:nvPr/>
            </p:nvSpPr>
            <p:spPr>
              <a:xfrm>
                <a:off x="2860403" y="3486934"/>
                <a:ext cx="5381974" cy="1307983"/>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937B979-68E4-40EE-9522-89FDDC7B1CB8}"/>
              </a:ext>
            </a:extLst>
          </p:cNvPr>
          <p:cNvPicPr>
            <a:picLocks noChangeAspect="1"/>
          </p:cNvPicPr>
          <p:nvPr/>
        </p:nvPicPr>
        <p:blipFill>
          <a:blip r:embed="rId4"/>
          <a:stretch>
            <a:fillRect/>
          </a:stretch>
        </p:blipFill>
        <p:spPr>
          <a:xfrm>
            <a:off x="200118" y="5724638"/>
            <a:ext cx="3751071" cy="1069848"/>
          </a:xfrm>
          <a:prstGeom prst="rect">
            <a:avLst/>
          </a:prstGeom>
        </p:spPr>
      </p:pic>
      <p:sp>
        <p:nvSpPr>
          <p:cNvPr id="5" name="TextBox 4">
            <a:extLst>
              <a:ext uri="{FF2B5EF4-FFF2-40B4-BE49-F238E27FC236}">
                <a16:creationId xmlns:a16="http://schemas.microsoft.com/office/drawing/2014/main" id="{EE1AEF31-34ED-43F1-B688-61C8830DECF3}"/>
              </a:ext>
            </a:extLst>
          </p:cNvPr>
          <p:cNvSpPr txBox="1"/>
          <p:nvPr/>
        </p:nvSpPr>
        <p:spPr>
          <a:xfrm>
            <a:off x="249104" y="5088366"/>
            <a:ext cx="10312323" cy="450123"/>
          </a:xfrm>
          <a:prstGeom prst="rect">
            <a:avLst/>
          </a:prstGeom>
          <a:noFill/>
        </p:spPr>
        <p:txBody>
          <a:bodyPr wrap="none" rtlCol="0">
            <a:spAutoFit/>
          </a:bodyPr>
          <a:lstStyle/>
          <a:p>
            <a:pPr algn="l"/>
            <a:r>
              <a:rPr lang="en-US" sz="2340" dirty="0">
                <a:solidFill>
                  <a:srgbClr val="C00000"/>
                </a:solidFill>
              </a:rPr>
              <a:t>Variance on entire population :                    vs          Variance of sample of population: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C44B57E-65DC-4BE0-B683-184334995F79}"/>
                  </a:ext>
                </a:extLst>
              </p:cNvPr>
              <p:cNvSpPr txBox="1"/>
              <p:nvPr/>
            </p:nvSpPr>
            <p:spPr>
              <a:xfrm>
                <a:off x="6381707" y="5685853"/>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p:sp>
            <p:nvSpPr>
              <p:cNvPr id="6" name="TextBox 5">
                <a:extLst>
                  <a:ext uri="{FF2B5EF4-FFF2-40B4-BE49-F238E27FC236}">
                    <a16:creationId xmlns:a16="http://schemas.microsoft.com/office/drawing/2014/main" id="{AC44B57E-65DC-4BE0-B683-184334995F79}"/>
                  </a:ext>
                </a:extLst>
              </p:cNvPr>
              <p:cNvSpPr txBox="1">
                <a:spLocks noRot="1" noChangeAspect="1" noMove="1" noResize="1" noEditPoints="1" noAdjustHandles="1" noChangeArrowheads="1" noChangeShapeType="1" noTextEdit="1"/>
              </p:cNvSpPr>
              <p:nvPr/>
            </p:nvSpPr>
            <p:spPr>
              <a:xfrm>
                <a:off x="6381707" y="5685853"/>
                <a:ext cx="3623367" cy="983019"/>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7016B65-6754-405A-9B88-37E7502A97B5}"/>
              </a:ext>
            </a:extLst>
          </p:cNvPr>
          <p:cNvSpPr txBox="1"/>
          <p:nvPr/>
        </p:nvSpPr>
        <p:spPr>
          <a:xfrm>
            <a:off x="7673613" y="6959401"/>
            <a:ext cx="4213587" cy="270074"/>
          </a:xfrm>
          <a:prstGeom prst="rect">
            <a:avLst/>
          </a:prstGeom>
          <a:noFill/>
        </p:spPr>
        <p:txBody>
          <a:bodyPr wrap="square">
            <a:spAutoFit/>
          </a:bodyPr>
          <a:lstStyle/>
          <a:p>
            <a:r>
              <a:rPr lang="en-US" sz="1170" dirty="0">
                <a:hlinkClick r:id="rId6"/>
              </a:rPr>
              <a:t>https://en.wikipedia.org/wiki/Bessel's_correction#Source_of_bias</a:t>
            </a:r>
            <a:r>
              <a:rPr lang="en-US" sz="1170" dirty="0"/>
              <a:t> </a:t>
            </a:r>
          </a:p>
        </p:txBody>
      </p:sp>
      <p:cxnSp>
        <p:nvCxnSpPr>
          <p:cNvPr id="10" name="Straight Arrow Connector 9">
            <a:extLst>
              <a:ext uri="{FF2B5EF4-FFF2-40B4-BE49-F238E27FC236}">
                <a16:creationId xmlns:a16="http://schemas.microsoft.com/office/drawing/2014/main" id="{6AAA7D7E-AE5C-4F1E-9409-B303133DD700}"/>
              </a:ext>
            </a:extLst>
          </p:cNvPr>
          <p:cNvCxnSpPr>
            <a:stCxn id="4" idx="3"/>
          </p:cNvCxnSpPr>
          <p:nvPr/>
        </p:nvCxnSpPr>
        <p:spPr>
          <a:xfrm>
            <a:off x="3951189" y="6259562"/>
            <a:ext cx="2162228" cy="146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396F550-4910-4526-980E-29D34DE06C22}"/>
                  </a:ext>
                </a:extLst>
              </p:cNvPr>
              <p:cNvSpPr txBox="1"/>
              <p:nvPr/>
            </p:nvSpPr>
            <p:spPr>
              <a:xfrm>
                <a:off x="4839790" y="6388393"/>
                <a:ext cx="642114" cy="5139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950" i="1" dirty="0">
                              <a:solidFill>
                                <a:schemeClr val="tx2">
                                  <a:lumMod val="50000"/>
                                </a:schemeClr>
                              </a:solidFill>
                              <a:latin typeface="Cambria Math" panose="02040503050406030204" pitchFamily="18" charset="0"/>
                            </a:rPr>
                          </m:ctrlPr>
                        </m:fPr>
                        <m:num>
                          <m:r>
                            <a:rPr lang="en-US" sz="1950" i="1" dirty="0">
                              <a:solidFill>
                                <a:schemeClr val="tx2">
                                  <a:lumMod val="50000"/>
                                </a:schemeClr>
                              </a:solidFill>
                              <a:latin typeface="Cambria Math" panose="02040503050406030204" pitchFamily="18" charset="0"/>
                            </a:rPr>
                            <m:t>𝑛</m:t>
                          </m:r>
                        </m:num>
                        <m:den>
                          <m:r>
                            <a:rPr lang="en-US" sz="1950" i="1" dirty="0">
                              <a:solidFill>
                                <a:schemeClr val="tx2">
                                  <a:lumMod val="50000"/>
                                </a:schemeClr>
                              </a:solidFill>
                              <a:latin typeface="Cambria Math" panose="02040503050406030204" pitchFamily="18" charset="0"/>
                            </a:rPr>
                            <m:t>𝑛</m:t>
                          </m:r>
                          <m:r>
                            <a:rPr lang="en-US" sz="1950" dirty="0">
                              <a:solidFill>
                                <a:schemeClr val="tx2">
                                  <a:lumMod val="50000"/>
                                </a:schemeClr>
                              </a:solidFill>
                              <a:latin typeface="Cambria Math" panose="02040503050406030204" pitchFamily="18" charset="0"/>
                            </a:rPr>
                            <m:t>−1</m:t>
                          </m:r>
                        </m:den>
                      </m:f>
                    </m:oMath>
                  </m:oMathPara>
                </a14:m>
                <a:endParaRPr lang="en-US" sz="1950" dirty="0">
                  <a:solidFill>
                    <a:schemeClr val="tx2">
                      <a:lumMod val="50000"/>
                    </a:schemeClr>
                  </a:solidFill>
                </a:endParaRPr>
              </a:p>
            </p:txBody>
          </p:sp>
        </mc:Choice>
        <mc:Fallback>
          <p:sp>
            <p:nvSpPr>
              <p:cNvPr id="11" name="TextBox 10">
                <a:extLst>
                  <a:ext uri="{FF2B5EF4-FFF2-40B4-BE49-F238E27FC236}">
                    <a16:creationId xmlns:a16="http://schemas.microsoft.com/office/drawing/2014/main" id="{9396F550-4910-4526-980E-29D34DE06C22}"/>
                  </a:ext>
                </a:extLst>
              </p:cNvPr>
              <p:cNvSpPr txBox="1">
                <a:spLocks noRot="1" noChangeAspect="1" noMove="1" noResize="1" noEditPoints="1" noAdjustHandles="1" noChangeArrowheads="1" noChangeShapeType="1" noTextEdit="1"/>
              </p:cNvSpPr>
              <p:nvPr/>
            </p:nvSpPr>
            <p:spPr>
              <a:xfrm>
                <a:off x="4839790" y="6388393"/>
                <a:ext cx="642114" cy="513954"/>
              </a:xfrm>
              <a:prstGeom prst="rect">
                <a:avLst/>
              </a:prstGeom>
              <a:blipFill>
                <a:blip r:embed="rId7"/>
                <a:stretch>
                  <a:fillRect/>
                </a:stretch>
              </a:blipFill>
            </p:spPr>
            <p:txBody>
              <a:bodyPr/>
              <a:lstStyle/>
              <a:p>
                <a:r>
                  <a:rPr lang="en-US">
                    <a:noFill/>
                  </a:rPr>
                  <a:t> </a:t>
                </a:r>
              </a:p>
            </p:txBody>
          </p:sp>
        </mc:Fallback>
      </mc:AlternateContent>
      <p:sp>
        <p:nvSpPr>
          <p:cNvPr id="12" name="Multiplication Sign 11">
            <a:extLst>
              <a:ext uri="{FF2B5EF4-FFF2-40B4-BE49-F238E27FC236}">
                <a16:creationId xmlns:a16="http://schemas.microsoft.com/office/drawing/2014/main" id="{D715316F-DEA5-4D71-A0BC-3E1538D179BC}"/>
              </a:ext>
            </a:extLst>
          </p:cNvPr>
          <p:cNvSpPr/>
          <p:nvPr/>
        </p:nvSpPr>
        <p:spPr>
          <a:xfrm>
            <a:off x="4438105" y="6210650"/>
            <a:ext cx="323306" cy="928750"/>
          </a:xfrm>
          <a:prstGeom prst="mathMultiply">
            <a:avLst/>
          </a:prstGeom>
          <a:solidFill>
            <a:schemeClr val="tx2"/>
          </a:solidFill>
          <a:ln>
            <a:solidFill>
              <a:schemeClr val="tx2"/>
            </a:solidFill>
          </a:ln>
        </p:spPr>
        <p:txBody>
          <a:bodyPr wrap="square" rtlCol="0" anchor="ctr">
            <a:spAutoFit/>
          </a:bodyPr>
          <a:lstStyle/>
          <a:p>
            <a:pPr algn="ctr"/>
            <a:endParaRPr lang="en-US" sz="2730" dirty="0"/>
          </a:p>
        </p:txBody>
      </p:sp>
    </p:spTree>
    <p:extLst>
      <p:ext uri="{BB962C8B-B14F-4D97-AF65-F5344CB8AC3E}">
        <p14:creationId xmlns:p14="http://schemas.microsoft.com/office/powerpoint/2010/main" val="2069285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5BCA5-64FE-432D-98D9-34516F1A4C16}"/>
              </a:ext>
            </a:extLst>
          </p:cNvPr>
          <p:cNvPicPr>
            <a:picLocks noChangeAspect="1"/>
          </p:cNvPicPr>
          <p:nvPr/>
        </p:nvPicPr>
        <p:blipFill>
          <a:blip r:embed="rId2"/>
          <a:stretch>
            <a:fillRect/>
          </a:stretch>
        </p:blipFill>
        <p:spPr>
          <a:xfrm>
            <a:off x="0" y="542925"/>
            <a:ext cx="4216608" cy="4167003"/>
          </a:xfrm>
          <a:prstGeom prst="rect">
            <a:avLst/>
          </a:prstGeom>
        </p:spPr>
      </p:pic>
      <p:pic>
        <p:nvPicPr>
          <p:cNvPr id="7" name="Picture 6">
            <a:extLst>
              <a:ext uri="{FF2B5EF4-FFF2-40B4-BE49-F238E27FC236}">
                <a16:creationId xmlns:a16="http://schemas.microsoft.com/office/drawing/2014/main" id="{A4F73630-90A0-4939-8F2D-DF28CCE2F44A}"/>
              </a:ext>
            </a:extLst>
          </p:cNvPr>
          <p:cNvPicPr>
            <a:picLocks noChangeAspect="1"/>
          </p:cNvPicPr>
          <p:nvPr/>
        </p:nvPicPr>
        <p:blipFill>
          <a:blip r:embed="rId3"/>
          <a:stretch>
            <a:fillRect/>
          </a:stretch>
        </p:blipFill>
        <p:spPr>
          <a:xfrm>
            <a:off x="3581148" y="3004597"/>
            <a:ext cx="4274483" cy="4224878"/>
          </a:xfrm>
          <a:prstGeom prst="rect">
            <a:avLst/>
          </a:prstGeom>
        </p:spPr>
      </p:pic>
      <p:pic>
        <p:nvPicPr>
          <p:cNvPr id="9" name="Picture 8">
            <a:extLst>
              <a:ext uri="{FF2B5EF4-FFF2-40B4-BE49-F238E27FC236}">
                <a16:creationId xmlns:a16="http://schemas.microsoft.com/office/drawing/2014/main" id="{5BB86F23-6128-4179-B710-C802982998DE}"/>
              </a:ext>
            </a:extLst>
          </p:cNvPr>
          <p:cNvPicPr>
            <a:picLocks noChangeAspect="1"/>
          </p:cNvPicPr>
          <p:nvPr/>
        </p:nvPicPr>
        <p:blipFill>
          <a:blip r:embed="rId4"/>
          <a:stretch>
            <a:fillRect/>
          </a:stretch>
        </p:blipFill>
        <p:spPr>
          <a:xfrm>
            <a:off x="7703664" y="542925"/>
            <a:ext cx="4183536" cy="4183539"/>
          </a:xfrm>
          <a:prstGeom prst="rect">
            <a:avLst/>
          </a:prstGeom>
        </p:spPr>
      </p:pic>
      <p:sp>
        <p:nvSpPr>
          <p:cNvPr id="11" name="TextBox 10">
            <a:extLst>
              <a:ext uri="{FF2B5EF4-FFF2-40B4-BE49-F238E27FC236}">
                <a16:creationId xmlns:a16="http://schemas.microsoft.com/office/drawing/2014/main" id="{9E2EC3E4-AC28-4880-B201-6671AE2D66A3}"/>
              </a:ext>
            </a:extLst>
          </p:cNvPr>
          <p:cNvSpPr txBox="1"/>
          <p:nvPr/>
        </p:nvSpPr>
        <p:spPr>
          <a:xfrm>
            <a:off x="4484717" y="1069744"/>
            <a:ext cx="2917767" cy="1170321"/>
          </a:xfrm>
          <a:prstGeom prst="rect">
            <a:avLst/>
          </a:prstGeom>
          <a:noFill/>
        </p:spPr>
        <p:txBody>
          <a:bodyPr wrap="square" rtlCol="0">
            <a:spAutoFit/>
          </a:bodyPr>
          <a:lstStyle/>
          <a:p>
            <a:pPr algn="l"/>
            <a:r>
              <a:rPr lang="en-US" sz="2340" dirty="0">
                <a:solidFill>
                  <a:srgbClr val="C00000"/>
                </a:solidFill>
              </a:rPr>
              <a:t>Same variance in x and y direction, but different co-variances</a:t>
            </a:r>
          </a:p>
        </p:txBody>
      </p:sp>
      <p:pic>
        <p:nvPicPr>
          <p:cNvPr id="12" name="Picture 11">
            <a:extLst>
              <a:ext uri="{FF2B5EF4-FFF2-40B4-BE49-F238E27FC236}">
                <a16:creationId xmlns:a16="http://schemas.microsoft.com/office/drawing/2014/main" id="{A75696A7-FD2C-4F9F-9B98-DE77EEF1246A}"/>
              </a:ext>
            </a:extLst>
          </p:cNvPr>
          <p:cNvPicPr>
            <a:picLocks noChangeAspect="1"/>
          </p:cNvPicPr>
          <p:nvPr/>
        </p:nvPicPr>
        <p:blipFill>
          <a:blip r:embed="rId5"/>
          <a:stretch>
            <a:fillRect/>
          </a:stretch>
        </p:blipFill>
        <p:spPr>
          <a:xfrm>
            <a:off x="8136129" y="5443045"/>
            <a:ext cx="3751071" cy="1069848"/>
          </a:xfrm>
          <a:prstGeom prst="rect">
            <a:avLst/>
          </a:prstGeom>
        </p:spPr>
      </p:pic>
    </p:spTree>
    <p:extLst>
      <p:ext uri="{BB962C8B-B14F-4D97-AF65-F5344CB8AC3E}">
        <p14:creationId xmlns:p14="http://schemas.microsoft.com/office/powerpoint/2010/main" val="2052616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BAECA-C955-4A4E-A735-73C2DAF66EAB}"/>
              </a:ext>
            </a:extLst>
          </p:cNvPr>
          <p:cNvSpPr txBox="1"/>
          <p:nvPr/>
        </p:nvSpPr>
        <p:spPr>
          <a:xfrm>
            <a:off x="0" y="6473518"/>
            <a:ext cx="7727495" cy="630173"/>
          </a:xfrm>
          <a:prstGeom prst="rect">
            <a:avLst/>
          </a:prstGeom>
          <a:noFill/>
        </p:spPr>
        <p:txBody>
          <a:bodyPr wrap="square">
            <a:spAutoFit/>
          </a:bodyPr>
          <a:lstStyle/>
          <a:p>
            <a:r>
              <a:rPr lang="en-US" sz="1755" dirty="0"/>
              <a:t>By </a:t>
            </a:r>
            <a:r>
              <a:rPr lang="en-US" sz="1755" dirty="0" err="1"/>
              <a:t>Cmglee</a:t>
            </a:r>
            <a:r>
              <a:rPr lang="en-US" sz="1755" dirty="0"/>
              <a:t> - Own work, CC BY-SA 3.0, </a:t>
            </a:r>
            <a:r>
              <a:rPr lang="en-US" sz="1755" dirty="0">
                <a:hlinkClick r:id="rId2"/>
              </a:rPr>
              <a:t>https://commons.wikimedia.org/w/index.php?curid=39472834</a:t>
            </a:r>
            <a:r>
              <a:rPr lang="en-US" sz="1755" dirty="0"/>
              <a:t> </a:t>
            </a:r>
          </a:p>
        </p:txBody>
      </p:sp>
      <p:pic>
        <p:nvPicPr>
          <p:cNvPr id="5" name="Picture 4" descr="A picture containing screenshot, diagram, text, colorfulness&#10;&#10;Description automatically generated">
            <a:extLst>
              <a:ext uri="{FF2B5EF4-FFF2-40B4-BE49-F238E27FC236}">
                <a16:creationId xmlns:a16="http://schemas.microsoft.com/office/drawing/2014/main" id="{F6D14957-6E59-4CF3-83DB-00734B09494E}"/>
              </a:ext>
            </a:extLst>
          </p:cNvPr>
          <p:cNvPicPr>
            <a:picLocks noChangeAspect="1"/>
          </p:cNvPicPr>
          <p:nvPr/>
        </p:nvPicPr>
        <p:blipFill>
          <a:blip r:embed="rId3"/>
          <a:stretch>
            <a:fillRect/>
          </a:stretch>
        </p:blipFill>
        <p:spPr>
          <a:xfrm>
            <a:off x="7361430" y="542925"/>
            <a:ext cx="4179094" cy="6686550"/>
          </a:xfrm>
          <a:prstGeom prst="rect">
            <a:avLst/>
          </a:prstGeom>
        </p:spPr>
      </p:pic>
      <p:sp>
        <p:nvSpPr>
          <p:cNvPr id="7" name="TextBox 6">
            <a:extLst>
              <a:ext uri="{FF2B5EF4-FFF2-40B4-BE49-F238E27FC236}">
                <a16:creationId xmlns:a16="http://schemas.microsoft.com/office/drawing/2014/main" id="{BA348A94-0F51-4344-A3B2-1FB0DBF461B9}"/>
              </a:ext>
            </a:extLst>
          </p:cNvPr>
          <p:cNvSpPr txBox="1"/>
          <p:nvPr/>
        </p:nvSpPr>
        <p:spPr>
          <a:xfrm>
            <a:off x="346676" y="1823319"/>
            <a:ext cx="6540715" cy="4411207"/>
          </a:xfrm>
          <a:prstGeom prst="rect">
            <a:avLst/>
          </a:prstGeom>
          <a:noFill/>
        </p:spPr>
        <p:txBody>
          <a:bodyPr wrap="square">
            <a:spAutoFit/>
          </a:bodyPr>
          <a:lstStyle/>
          <a:p>
            <a:pPr>
              <a:buFont typeface="+mj-lt"/>
              <a:buAutoNum type="arabicPeriod"/>
            </a:pPr>
            <a:r>
              <a:rPr lang="en-US" sz="2340" dirty="0"/>
              <a:t>Geometric </a:t>
            </a:r>
            <a:r>
              <a:rPr lang="en-US" sz="2340" dirty="0" err="1"/>
              <a:t>visualisation</a:t>
            </a:r>
            <a:r>
              <a:rPr lang="en-US" sz="2340" dirty="0"/>
              <a:t> of the variance of an arbitrary distribution (2, 4, 4, 4, 5, 5, 7, 9): A frequency distribution is constructed.</a:t>
            </a:r>
          </a:p>
          <a:p>
            <a:pPr>
              <a:buFont typeface="+mj-lt"/>
              <a:buAutoNum type="arabicPeriod"/>
            </a:pPr>
            <a:endParaRPr lang="en-US" sz="2340" dirty="0"/>
          </a:p>
          <a:p>
            <a:pPr>
              <a:buFont typeface="+mj-lt"/>
              <a:buAutoNum type="arabicPeriod"/>
            </a:pPr>
            <a:r>
              <a:rPr lang="en-US" sz="2340" dirty="0"/>
              <a:t>The centroid of the distribution gives its mean.</a:t>
            </a:r>
          </a:p>
          <a:p>
            <a:pPr>
              <a:buFont typeface="+mj-lt"/>
              <a:buAutoNum type="arabicPeriod"/>
            </a:pPr>
            <a:endParaRPr lang="en-US" sz="2340" dirty="0"/>
          </a:p>
          <a:p>
            <a:pPr>
              <a:buFont typeface="+mj-lt"/>
              <a:buAutoNum type="arabicPeriod"/>
            </a:pPr>
            <a:r>
              <a:rPr lang="en-US" sz="2340" dirty="0"/>
              <a:t>A square with sides equal to the difference of each value from the mean is formed for each value.</a:t>
            </a:r>
          </a:p>
          <a:p>
            <a:pPr>
              <a:buFont typeface="+mj-lt"/>
              <a:buAutoNum type="arabicPeriod"/>
            </a:pPr>
            <a:endParaRPr lang="en-US" sz="2340" dirty="0"/>
          </a:p>
          <a:p>
            <a:pPr>
              <a:buFont typeface="+mj-lt"/>
              <a:buAutoNum type="arabicPeriod"/>
            </a:pPr>
            <a:r>
              <a:rPr lang="en-US" sz="2340" dirty="0"/>
              <a:t>Arranging the squares into a rectangle with one side equal to the number of values, </a:t>
            </a:r>
            <a:r>
              <a:rPr lang="en-US" sz="2340" i="1" dirty="0"/>
              <a:t>n</a:t>
            </a:r>
            <a:r>
              <a:rPr lang="en-US" sz="2340" dirty="0"/>
              <a:t>, results in the other side being the distribution's variance, </a:t>
            </a:r>
            <a:r>
              <a:rPr lang="en-US" sz="2340" i="1" dirty="0"/>
              <a:t>σ</a:t>
            </a:r>
            <a:r>
              <a:rPr lang="en-US" sz="2340" baseline="30000" dirty="0"/>
              <a:t>2</a:t>
            </a:r>
            <a:r>
              <a:rPr lang="en-US" sz="2340" dirty="0"/>
              <a:t>.</a:t>
            </a:r>
          </a:p>
        </p:txBody>
      </p:sp>
      <p:pic>
        <p:nvPicPr>
          <p:cNvPr id="9" name="Picture 8">
            <a:extLst>
              <a:ext uri="{FF2B5EF4-FFF2-40B4-BE49-F238E27FC236}">
                <a16:creationId xmlns:a16="http://schemas.microsoft.com/office/drawing/2014/main" id="{81858043-0D0E-4744-B941-758E3C1CA053}"/>
              </a:ext>
            </a:extLst>
          </p:cNvPr>
          <p:cNvPicPr>
            <a:picLocks noChangeAspect="1"/>
          </p:cNvPicPr>
          <p:nvPr/>
        </p:nvPicPr>
        <p:blipFill>
          <a:blip r:embed="rId4"/>
          <a:stretch>
            <a:fillRect/>
          </a:stretch>
        </p:blipFill>
        <p:spPr>
          <a:xfrm>
            <a:off x="1463950" y="657311"/>
            <a:ext cx="3751071" cy="1069848"/>
          </a:xfrm>
          <a:prstGeom prst="rect">
            <a:avLst/>
          </a:prstGeom>
        </p:spPr>
      </p:pic>
    </p:spTree>
    <p:extLst>
      <p:ext uri="{BB962C8B-B14F-4D97-AF65-F5344CB8AC3E}">
        <p14:creationId xmlns:p14="http://schemas.microsoft.com/office/powerpoint/2010/main" val="419982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E58DF-7008-46BD-87F4-AD030C852F88}"/>
              </a:ext>
            </a:extLst>
          </p:cNvPr>
          <p:cNvPicPr>
            <a:picLocks noChangeAspect="1"/>
          </p:cNvPicPr>
          <p:nvPr/>
        </p:nvPicPr>
        <p:blipFill>
          <a:blip r:embed="rId2"/>
          <a:stretch>
            <a:fillRect/>
          </a:stretch>
        </p:blipFill>
        <p:spPr>
          <a:xfrm>
            <a:off x="1615251" y="542924"/>
            <a:ext cx="8660053" cy="6686550"/>
          </a:xfrm>
          <a:prstGeom prst="rect">
            <a:avLst/>
          </a:prstGeom>
        </p:spPr>
      </p:pic>
      <p:pic>
        <p:nvPicPr>
          <p:cNvPr id="8" name="Picture 7">
            <a:extLst>
              <a:ext uri="{FF2B5EF4-FFF2-40B4-BE49-F238E27FC236}">
                <a16:creationId xmlns:a16="http://schemas.microsoft.com/office/drawing/2014/main" id="{C81D0130-B126-42F4-8E22-EAC4D2C061EC}"/>
              </a:ext>
            </a:extLst>
          </p:cNvPr>
          <p:cNvPicPr>
            <a:picLocks noChangeAspect="1"/>
          </p:cNvPicPr>
          <p:nvPr/>
        </p:nvPicPr>
        <p:blipFill>
          <a:blip r:embed="rId3"/>
          <a:stretch>
            <a:fillRect/>
          </a:stretch>
        </p:blipFill>
        <p:spPr>
          <a:xfrm>
            <a:off x="8136129" y="5443045"/>
            <a:ext cx="3751071" cy="1069848"/>
          </a:xfrm>
          <a:prstGeom prst="rect">
            <a:avLst/>
          </a:prstGeom>
        </p:spPr>
      </p:pic>
      <p:cxnSp>
        <p:nvCxnSpPr>
          <p:cNvPr id="11" name="Straight Connector 10">
            <a:extLst>
              <a:ext uri="{FF2B5EF4-FFF2-40B4-BE49-F238E27FC236}">
                <a16:creationId xmlns:a16="http://schemas.microsoft.com/office/drawing/2014/main" id="{301184C6-C150-431F-92A7-5CB409500541}"/>
              </a:ext>
            </a:extLst>
          </p:cNvPr>
          <p:cNvCxnSpPr/>
          <p:nvPr/>
        </p:nvCxnSpPr>
        <p:spPr>
          <a:xfrm>
            <a:off x="6564086" y="1013188"/>
            <a:ext cx="10189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044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652602" cy="450123"/>
          </a:xfrm>
          <a:prstGeom prst="rect">
            <a:avLst/>
          </a:prstGeom>
          <a:noFill/>
        </p:spPr>
        <p:txBody>
          <a:bodyPr wrap="none" rtlCol="0">
            <a:spAutoFit/>
          </a:bodyPr>
          <a:lstStyle/>
          <a:p>
            <a:pPr algn="l"/>
            <a:r>
              <a:rPr lang="en-US" sz="2340" dirty="0">
                <a:solidFill>
                  <a:srgbClr val="C00000"/>
                </a:solidFill>
              </a:rPr>
              <a:t>for 2 data points x, y</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Tree>
    <p:extLst>
      <p:ext uri="{BB962C8B-B14F-4D97-AF65-F5344CB8AC3E}">
        <p14:creationId xmlns:p14="http://schemas.microsoft.com/office/powerpoint/2010/main" val="1574577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0" y="6037163"/>
            <a:ext cx="3751071" cy="1069848"/>
          </a:xfrm>
          <a:prstGeom prst="rect">
            <a:avLst/>
          </a:prstGeom>
        </p:spPr>
      </p:pic>
    </p:spTree>
    <p:extLst>
      <p:ext uri="{BB962C8B-B14F-4D97-AF65-F5344CB8AC3E}">
        <p14:creationId xmlns:p14="http://schemas.microsoft.com/office/powerpoint/2010/main" val="3968752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978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50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2" y="2194560"/>
            <a:ext cx="6465642" cy="530352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2308324"/>
          </a:xfrm>
          <a:prstGeom prst="rect">
            <a:avLst/>
          </a:prstGeom>
          <a:noFill/>
        </p:spPr>
        <p:txBody>
          <a:bodyPr wrap="square">
            <a:spAutoFit/>
          </a:bodyPr>
          <a:lstStyle/>
          <a:p>
            <a:r>
              <a:rPr lang="en-US" sz="2400" b="1" dirty="0">
                <a:solidFill>
                  <a:schemeClr val="accent3">
                    <a:lumMod val="50000"/>
                  </a:schemeClr>
                </a:solidFill>
              </a:rPr>
              <a:t>Squared bias.</a:t>
            </a:r>
            <a:r>
              <a:rPr lang="en-US" sz="2400" dirty="0">
                <a:solidFill>
                  <a:schemeClr val="accent3">
                    <a:lumMod val="50000"/>
                  </a:schemeClr>
                </a:solidFill>
              </a:rPr>
              <a:t> </a:t>
            </a:r>
            <a:r>
              <a:rPr lang="en-US" sz="2400" dirty="0"/>
              <a:t>This is the error in our model introduced by the difference of our approximation and the true underlying function. A more flexible model will be increasingly similar, and the squared bias therefore </a:t>
            </a:r>
            <a:r>
              <a:rPr lang="en-US" sz="2400" dirty="0" err="1"/>
              <a:t>dimishes</a:t>
            </a:r>
            <a:r>
              <a:rPr lang="en-US" sz="2400" dirty="0"/>
              <a:t> as the flexibility increases. (It might even reach zero if for example the underlying function is a polynomial and by increasing the flexibility at a certain point we include the polynomials of this degree in our hypothesis space.)</a:t>
            </a:r>
          </a:p>
        </p:txBody>
      </p:sp>
      <p:sp>
        <p:nvSpPr>
          <p:cNvPr id="9" name="TextBox 8">
            <a:extLst>
              <a:ext uri="{FF2B5EF4-FFF2-40B4-BE49-F238E27FC236}">
                <a16:creationId xmlns:a16="http://schemas.microsoft.com/office/drawing/2014/main" id="{5DE6FD07-F10A-48FE-B808-FBEBA443E7F5}"/>
              </a:ext>
            </a:extLst>
          </p:cNvPr>
          <p:cNvSpPr txBox="1"/>
          <p:nvPr/>
        </p:nvSpPr>
        <p:spPr>
          <a:xfrm>
            <a:off x="660412" y="2892054"/>
            <a:ext cx="3785191" cy="3046988"/>
          </a:xfrm>
          <a:prstGeom prst="rect">
            <a:avLst/>
          </a:prstGeom>
          <a:noFill/>
        </p:spPr>
        <p:txBody>
          <a:bodyPr wrap="square" rtlCol="0">
            <a:spAutoFit/>
          </a:bodyPr>
          <a:lstStyle/>
          <a:p>
            <a:pPr algn="l"/>
            <a:r>
              <a:rPr lang="en-US" sz="2400" i="1" dirty="0">
                <a:solidFill>
                  <a:srgbClr val="002060"/>
                </a:solidFill>
              </a:rPr>
              <a:t>Theoretical:</a:t>
            </a:r>
          </a:p>
          <a:p>
            <a:pPr algn="l"/>
            <a:r>
              <a:rPr lang="en-US" sz="2400" b="1" dirty="0">
                <a:solidFill>
                  <a:schemeClr val="accent4">
                    <a:lumMod val="75000"/>
                  </a:schemeClr>
                </a:solidFill>
              </a:rPr>
              <a:t>Squared bias </a:t>
            </a:r>
            <a:r>
              <a:rPr lang="en-US" sz="2400" dirty="0">
                <a:solidFill>
                  <a:srgbClr val="5A2781"/>
                </a:solidFill>
              </a:rPr>
              <a:t>compares the correct function to its approximation.  For example, comparing the error between a function and Taylor series approximations.</a:t>
            </a:r>
          </a:p>
        </p:txBody>
      </p:sp>
    </p:spTree>
    <p:extLst>
      <p:ext uri="{BB962C8B-B14F-4D97-AF65-F5344CB8AC3E}">
        <p14:creationId xmlns:p14="http://schemas.microsoft.com/office/powerpoint/2010/main" val="258983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19" y="3474720"/>
            <a:ext cx="5239396" cy="429768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13692" y="4415548"/>
            <a:ext cx="5055750" cy="2308324"/>
          </a:xfrm>
          <a:prstGeom prst="rect">
            <a:avLst/>
          </a:prstGeom>
          <a:noFill/>
        </p:spPr>
        <p:txBody>
          <a:bodyPr wrap="square" rtlCol="0">
            <a:spAutoFit/>
          </a:bodyPr>
          <a:lstStyle/>
          <a:p>
            <a:pPr algn="l"/>
            <a:r>
              <a:rPr lang="en-US" sz="2400" i="1" dirty="0">
                <a:solidFill>
                  <a:srgbClr val="002060"/>
                </a:solidFill>
              </a:rPr>
              <a:t>Theoretical:</a:t>
            </a:r>
          </a:p>
          <a:p>
            <a:pPr algn="l"/>
            <a:r>
              <a:rPr lang="en-US" sz="2400" b="1" dirty="0">
                <a:solidFill>
                  <a:schemeClr val="accent3">
                    <a:lumMod val="50000"/>
                  </a:schemeClr>
                </a:solidFill>
              </a:rPr>
              <a:t>Squared bias </a:t>
            </a:r>
            <a:r>
              <a:rPr lang="en-US" sz="2400" dirty="0">
                <a:solidFill>
                  <a:srgbClr val="5A2781"/>
                </a:solidFill>
              </a:rPr>
              <a:t>compares the correct function to its approximation.  For example, comparing the error between a function and Taylor series approximations.</a:t>
            </a:r>
          </a:p>
        </p:txBody>
      </p:sp>
      <p:pic>
        <p:nvPicPr>
          <p:cNvPr id="10" name="Picture 9" descr="A picture containing line, diagram, text, screenshot&#10;&#10;Description automatically generated">
            <a:extLst>
              <a:ext uri="{FF2B5EF4-FFF2-40B4-BE49-F238E27FC236}">
                <a16:creationId xmlns:a16="http://schemas.microsoft.com/office/drawing/2014/main" id="{312CEF1C-2BCE-42FA-AF51-DF491E03CF20}"/>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8519" b="6625"/>
          <a:stretch/>
        </p:blipFill>
        <p:spPr>
          <a:xfrm>
            <a:off x="457200" y="404037"/>
            <a:ext cx="8080744" cy="3221665"/>
          </a:xfrm>
          <a:prstGeom prst="rect">
            <a:avLst/>
          </a:prstGeom>
        </p:spPr>
      </p:pic>
      <p:sp>
        <p:nvSpPr>
          <p:cNvPr id="11" name="TextBox 10">
            <a:extLst>
              <a:ext uri="{FF2B5EF4-FFF2-40B4-BE49-F238E27FC236}">
                <a16:creationId xmlns:a16="http://schemas.microsoft.com/office/drawing/2014/main" id="{54DD9A22-1253-45B4-9933-8D15B69F0E26}"/>
              </a:ext>
            </a:extLst>
          </p:cNvPr>
          <p:cNvSpPr txBox="1"/>
          <p:nvPr/>
        </p:nvSpPr>
        <p:spPr>
          <a:xfrm>
            <a:off x="112188" y="59313"/>
            <a:ext cx="9563986" cy="261610"/>
          </a:xfrm>
          <a:prstGeom prst="rect">
            <a:avLst/>
          </a:prstGeom>
          <a:noFill/>
        </p:spPr>
        <p:txBody>
          <a:bodyPr wrap="square">
            <a:spAutoFit/>
          </a:bodyPr>
          <a:lstStyle/>
          <a:p>
            <a:r>
              <a:rPr lang="en-US" sz="1050" dirty="0">
                <a:hlinkClick r:id="rId5"/>
              </a:rPr>
              <a:t>Ivan Meza</a:t>
            </a:r>
            <a:r>
              <a:rPr lang="en-US" sz="1050" dirty="0"/>
              <a:t> </a:t>
            </a:r>
            <a:r>
              <a:rPr lang="en-US" sz="1050" dirty="0">
                <a:hlinkClick r:id="rId6"/>
              </a:rPr>
              <a:t>http://turing.iimas.unam.mx/~ivanvladimir/slides/rpyaa/02_regression.html#/60</a:t>
            </a:r>
            <a:r>
              <a:rPr lang="en-US" sz="1050" dirty="0"/>
              <a:t> </a:t>
            </a:r>
          </a:p>
        </p:txBody>
      </p:sp>
    </p:spTree>
    <p:extLst>
      <p:ext uri="{BB962C8B-B14F-4D97-AF65-F5344CB8AC3E}">
        <p14:creationId xmlns:p14="http://schemas.microsoft.com/office/powerpoint/2010/main" val="176147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1938992"/>
          </a:xfrm>
          <a:prstGeom prst="rect">
            <a:avLst/>
          </a:prstGeom>
          <a:noFill/>
        </p:spPr>
        <p:txBody>
          <a:bodyPr wrap="square">
            <a:spAutoFit/>
          </a:bodyPr>
          <a:lstStyle/>
          <a:p>
            <a:r>
              <a:rPr lang="en-US" sz="2400" b="1" dirty="0">
                <a:solidFill>
                  <a:srgbClr val="9B6309"/>
                </a:solidFill>
              </a:rPr>
              <a:t>Variance.</a:t>
            </a:r>
            <a:r>
              <a:rPr lang="en-US" sz="2400" dirty="0">
                <a:solidFill>
                  <a:srgbClr val="9B6309"/>
                </a:solidFill>
              </a:rPr>
              <a:t> </a:t>
            </a:r>
            <a:r>
              <a:rPr lang="en-US" sz="2400" dirty="0"/>
              <a:t>In the limit of a model with no flexibility the variance will be zero, since the model fit will be independent of the data. As the flexibility increases the variance will increase as well since the noise in a particular training set will correspondingly captured by the model. The curve described by the variance is a monotonically increasing function of the flexibility of the model.</a:t>
            </a:r>
          </a:p>
        </p:txBody>
      </p:sp>
      <p:sp>
        <p:nvSpPr>
          <p:cNvPr id="3" name="TextBox 2">
            <a:extLst>
              <a:ext uri="{FF2B5EF4-FFF2-40B4-BE49-F238E27FC236}">
                <a16:creationId xmlns:a16="http://schemas.microsoft.com/office/drawing/2014/main" id="{9336A594-D4FA-4776-940E-CB392352E3BA}"/>
              </a:ext>
            </a:extLst>
          </p:cNvPr>
          <p:cNvSpPr txBox="1"/>
          <p:nvPr/>
        </p:nvSpPr>
        <p:spPr>
          <a:xfrm>
            <a:off x="520995" y="2828260"/>
            <a:ext cx="3285461" cy="1200329"/>
          </a:xfrm>
          <a:prstGeom prst="rect">
            <a:avLst/>
          </a:prstGeom>
          <a:noFill/>
        </p:spPr>
        <p:txBody>
          <a:bodyPr wrap="square" rtlCol="0">
            <a:spAutoFit/>
          </a:bodyPr>
          <a:lstStyle/>
          <a:p>
            <a:pPr algn="l"/>
            <a:r>
              <a:rPr lang="en-US" sz="2400" dirty="0">
                <a:solidFill>
                  <a:srgbClr val="5A2781"/>
                </a:solidFill>
              </a:rPr>
              <a:t>The larger the number of parameters, the larger the effect of noise.</a:t>
            </a:r>
          </a:p>
        </p:txBody>
      </p:sp>
    </p:spTree>
    <p:extLst>
      <p:ext uri="{BB962C8B-B14F-4D97-AF65-F5344CB8AC3E}">
        <p14:creationId xmlns:p14="http://schemas.microsoft.com/office/powerpoint/2010/main" val="60420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051544" y="6241312"/>
            <a:ext cx="4603898" cy="461665"/>
          </a:xfrm>
          <a:prstGeom prst="rect">
            <a:avLst/>
          </a:prstGeom>
          <a:solidFill>
            <a:schemeClr val="bg1">
              <a:lumMod val="85000"/>
            </a:schemeClr>
          </a:solidFill>
        </p:spPr>
        <p:txBody>
          <a:bodyPr wrap="square" rtlCol="0">
            <a:spAutoFit/>
          </a:bodyPr>
          <a:lstStyle/>
          <a:p>
            <a:pPr algn="l"/>
            <a:r>
              <a:rPr lang="en-US" sz="2400" dirty="0">
                <a:solidFill>
                  <a:srgbClr val="5A2781"/>
                </a:solidFill>
              </a:rPr>
              <a:t>Note the </a:t>
            </a:r>
            <a:r>
              <a:rPr lang="en-US" sz="2400" b="1" dirty="0">
                <a:solidFill>
                  <a:srgbClr val="5A2781"/>
                </a:solidFill>
              </a:rPr>
              <a:t>bias vs variance trade-off</a:t>
            </a:r>
          </a:p>
        </p:txBody>
      </p:sp>
      <p:sp>
        <p:nvSpPr>
          <p:cNvPr id="3" name="TextBox 2">
            <a:extLst>
              <a:ext uri="{FF2B5EF4-FFF2-40B4-BE49-F238E27FC236}">
                <a16:creationId xmlns:a16="http://schemas.microsoft.com/office/drawing/2014/main" id="{9336A594-D4FA-4776-940E-CB392352E3BA}"/>
              </a:ext>
            </a:extLst>
          </p:cNvPr>
          <p:cNvSpPr txBox="1"/>
          <p:nvPr/>
        </p:nvSpPr>
        <p:spPr>
          <a:xfrm>
            <a:off x="280297" y="1069423"/>
            <a:ext cx="9055088" cy="4154984"/>
          </a:xfrm>
          <a:prstGeom prst="rect">
            <a:avLst/>
          </a:prstGeom>
          <a:noFill/>
        </p:spPr>
        <p:txBody>
          <a:bodyPr wrap="square" rtlCol="0">
            <a:spAutoFit/>
          </a:bodyPr>
          <a:lstStyle/>
          <a:p>
            <a:pPr algn="l"/>
            <a:r>
              <a:rPr lang="en-US" sz="2400" dirty="0">
                <a:solidFill>
                  <a:srgbClr val="9B6309"/>
                </a:solidFill>
              </a:rPr>
              <a:t>The larger the number of parameters, the larger the effect of noise.  </a:t>
            </a:r>
          </a:p>
          <a:p>
            <a:pPr algn="l"/>
            <a:r>
              <a:rPr lang="en-US" sz="2400" dirty="0">
                <a:solidFill>
                  <a:srgbClr val="9B6309"/>
                </a:solidFill>
              </a:rPr>
              <a:t>Thus </a:t>
            </a:r>
            <a:r>
              <a:rPr lang="en-US" sz="2400" b="1" u="sng" dirty="0">
                <a:solidFill>
                  <a:srgbClr val="9B6309"/>
                </a:solidFill>
              </a:rPr>
              <a:t>variance</a:t>
            </a:r>
            <a:r>
              <a:rPr lang="en-US" sz="2400" u="sng" dirty="0">
                <a:solidFill>
                  <a:srgbClr val="9B6309"/>
                </a:solidFill>
              </a:rPr>
              <a:t> increases</a:t>
            </a:r>
            <a:r>
              <a:rPr lang="en-US" sz="2400" dirty="0">
                <a:solidFill>
                  <a:srgbClr val="9B6309"/>
                </a:solidFill>
              </a:rPr>
              <a:t> as the number of parameters increase.</a:t>
            </a:r>
          </a:p>
          <a:p>
            <a:pPr algn="l"/>
            <a:endParaRPr lang="en-US" sz="2400" dirty="0">
              <a:solidFill>
                <a:srgbClr val="5A2781"/>
              </a:solidFill>
            </a:endParaRPr>
          </a:p>
          <a:p>
            <a:r>
              <a:rPr lang="en-US" sz="2400" b="1" dirty="0">
                <a:solidFill>
                  <a:schemeClr val="accent3">
                    <a:lumMod val="50000"/>
                  </a:schemeClr>
                </a:solidFill>
              </a:rPr>
              <a:t>Squared bias </a:t>
            </a:r>
            <a:r>
              <a:rPr lang="en-US" sz="2400" dirty="0">
                <a:solidFill>
                  <a:schemeClr val="accent3">
                    <a:lumMod val="50000"/>
                  </a:schemeClr>
                </a:solidFill>
              </a:rPr>
              <a:t>compares the correct </a:t>
            </a:r>
          </a:p>
          <a:p>
            <a:r>
              <a:rPr lang="en-US" sz="2400" dirty="0">
                <a:solidFill>
                  <a:schemeClr val="accent3">
                    <a:lumMod val="50000"/>
                  </a:schemeClr>
                </a:solidFill>
              </a:rPr>
              <a:t>function to its approximation.  </a:t>
            </a:r>
          </a:p>
          <a:p>
            <a:r>
              <a:rPr lang="en-US" sz="2400" dirty="0">
                <a:solidFill>
                  <a:schemeClr val="accent3">
                    <a:lumMod val="50000"/>
                  </a:schemeClr>
                </a:solidFill>
              </a:rPr>
              <a:t>For example, comparing the error </a:t>
            </a:r>
          </a:p>
          <a:p>
            <a:r>
              <a:rPr lang="en-US" sz="2400" dirty="0">
                <a:solidFill>
                  <a:schemeClr val="accent3">
                    <a:lumMod val="50000"/>
                  </a:schemeClr>
                </a:solidFill>
              </a:rPr>
              <a:t>between a function and its Taylor </a:t>
            </a:r>
          </a:p>
          <a:p>
            <a:r>
              <a:rPr lang="en-US" sz="2400" dirty="0">
                <a:solidFill>
                  <a:schemeClr val="accent3">
                    <a:lumMod val="50000"/>
                  </a:schemeClr>
                </a:solidFill>
              </a:rPr>
              <a:t>series approximations.</a:t>
            </a:r>
          </a:p>
          <a:p>
            <a:r>
              <a:rPr lang="en-US" sz="2400" dirty="0">
                <a:solidFill>
                  <a:schemeClr val="accent3">
                    <a:lumMod val="50000"/>
                  </a:schemeClr>
                </a:solidFill>
              </a:rPr>
              <a:t>Thus </a:t>
            </a:r>
            <a:r>
              <a:rPr lang="en-US" sz="2400" b="1" u="sng" dirty="0">
                <a:solidFill>
                  <a:schemeClr val="accent3">
                    <a:lumMod val="50000"/>
                  </a:schemeClr>
                </a:solidFill>
              </a:rPr>
              <a:t>squared bias </a:t>
            </a:r>
            <a:r>
              <a:rPr lang="en-US" sz="2400" u="sng" dirty="0">
                <a:solidFill>
                  <a:schemeClr val="accent3">
                    <a:lumMod val="50000"/>
                  </a:schemeClr>
                </a:solidFill>
              </a:rPr>
              <a:t>decreases</a:t>
            </a:r>
            <a:r>
              <a:rPr lang="en-US" sz="2400" dirty="0">
                <a:solidFill>
                  <a:schemeClr val="accent3">
                    <a:lumMod val="50000"/>
                  </a:schemeClr>
                </a:solidFill>
              </a:rPr>
              <a:t> as the </a:t>
            </a:r>
          </a:p>
          <a:p>
            <a:r>
              <a:rPr lang="en-US" sz="2400" dirty="0">
                <a:solidFill>
                  <a:schemeClr val="accent3">
                    <a:lumMod val="50000"/>
                  </a:schemeClr>
                </a:solidFill>
              </a:rPr>
              <a:t>number of parameters increase.</a:t>
            </a:r>
          </a:p>
          <a:p>
            <a:pPr algn="l"/>
            <a:endParaRPr lang="en-US" sz="2400" dirty="0">
              <a:solidFill>
                <a:srgbClr val="5A2781"/>
              </a:solidFill>
            </a:endParaRPr>
          </a:p>
        </p:txBody>
      </p:sp>
      <p:sp>
        <p:nvSpPr>
          <p:cNvPr id="11" name="TextBox 10">
            <a:extLst>
              <a:ext uri="{FF2B5EF4-FFF2-40B4-BE49-F238E27FC236}">
                <a16:creationId xmlns:a16="http://schemas.microsoft.com/office/drawing/2014/main" id="{4AB9BDEC-CEAA-4C2C-82AB-C210659178A1}"/>
              </a:ext>
            </a:extLst>
          </p:cNvPr>
          <p:cNvSpPr txBox="1"/>
          <p:nvPr/>
        </p:nvSpPr>
        <p:spPr>
          <a:xfrm>
            <a:off x="2603512" y="180183"/>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p:spTree>
    <p:extLst>
      <p:ext uri="{BB962C8B-B14F-4D97-AF65-F5344CB8AC3E}">
        <p14:creationId xmlns:p14="http://schemas.microsoft.com/office/powerpoint/2010/main" val="186513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30122</TotalTime>
  <Words>3450</Words>
  <Application>Microsoft Office PowerPoint</Application>
  <PresentationFormat>Custom</PresentationFormat>
  <Paragraphs>270</Paragraphs>
  <Slides>51</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51</vt:i4>
      </vt:variant>
    </vt:vector>
  </HeadingPairs>
  <TitlesOfParts>
    <vt:vector size="70" baseType="lpstr">
      <vt:lpstr>AdvTT5ada87cc</vt:lpstr>
      <vt:lpstr>-apple-system</vt:lpstr>
      <vt:lpstr>Arial</vt:lpstr>
      <vt:lpstr>Calibri</vt:lpstr>
      <vt:lpstr>Calibri Light</vt:lpstr>
      <vt:lpstr>Cambria Math</vt:lpstr>
      <vt:lpstr>CMBX9</vt:lpstr>
      <vt:lpstr>CMMI10</vt:lpstr>
      <vt:lpstr>CMMI9</vt:lpstr>
      <vt:lpstr>CMR10</vt:lpstr>
      <vt:lpstr>CMR9</vt:lpstr>
      <vt:lpstr>CMSY10</vt:lpstr>
      <vt:lpstr>CMTI10</vt:lpstr>
      <vt:lpstr>CMTI9</vt:lpstr>
      <vt:lpstr>CMTT9</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479</cp:revision>
  <dcterms:created xsi:type="dcterms:W3CDTF">2020-09-07T00:11:40Z</dcterms:created>
  <dcterms:modified xsi:type="dcterms:W3CDTF">2023-04-24T02:09:27Z</dcterms:modified>
</cp:coreProperties>
</file>