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1"/>
  </p:notesMasterIdLst>
  <p:sldIdLst>
    <p:sldId id="983" r:id="rId2"/>
    <p:sldId id="872" r:id="rId3"/>
    <p:sldId id="1050" r:id="rId4"/>
    <p:sldId id="1027" r:id="rId5"/>
    <p:sldId id="1028" r:id="rId6"/>
    <p:sldId id="1036" r:id="rId7"/>
    <p:sldId id="1037" r:id="rId8"/>
    <p:sldId id="1029" r:id="rId9"/>
    <p:sldId id="1038" r:id="rId10"/>
    <p:sldId id="1031" r:id="rId11"/>
    <p:sldId id="1047" r:id="rId12"/>
    <p:sldId id="1048" r:id="rId13"/>
    <p:sldId id="2389" r:id="rId14"/>
    <p:sldId id="2390" r:id="rId15"/>
    <p:sldId id="2391" r:id="rId16"/>
    <p:sldId id="2392" r:id="rId17"/>
    <p:sldId id="2395" r:id="rId18"/>
    <p:sldId id="2396" r:id="rId19"/>
    <p:sldId id="2394" r:id="rId20"/>
    <p:sldId id="2410" r:id="rId21"/>
    <p:sldId id="2397" r:id="rId22"/>
    <p:sldId id="1032" r:id="rId23"/>
    <p:sldId id="2399" r:id="rId24"/>
    <p:sldId id="2400" r:id="rId25"/>
    <p:sldId id="2401" r:id="rId26"/>
    <p:sldId id="661" r:id="rId27"/>
    <p:sldId id="2363" r:id="rId28"/>
    <p:sldId id="2388" r:id="rId29"/>
    <p:sldId id="1034" r:id="rId30"/>
    <p:sldId id="889" r:id="rId31"/>
    <p:sldId id="891" r:id="rId32"/>
    <p:sldId id="2364" r:id="rId33"/>
    <p:sldId id="822" r:id="rId34"/>
    <p:sldId id="930" r:id="rId35"/>
    <p:sldId id="306" r:id="rId36"/>
    <p:sldId id="1053" r:id="rId37"/>
    <p:sldId id="1055" r:id="rId38"/>
    <p:sldId id="307" r:id="rId39"/>
    <p:sldId id="907" r:id="rId40"/>
    <p:sldId id="2402" r:id="rId41"/>
    <p:sldId id="2403" r:id="rId42"/>
    <p:sldId id="308" r:id="rId43"/>
    <p:sldId id="1057" r:id="rId44"/>
    <p:sldId id="2404" r:id="rId45"/>
    <p:sldId id="2405" r:id="rId46"/>
    <p:sldId id="1056" r:id="rId47"/>
    <p:sldId id="309" r:id="rId48"/>
    <p:sldId id="310" r:id="rId49"/>
    <p:sldId id="311" r:id="rId50"/>
    <p:sldId id="557" r:id="rId51"/>
    <p:sldId id="577" r:id="rId52"/>
    <p:sldId id="579" r:id="rId53"/>
    <p:sldId id="312" r:id="rId54"/>
    <p:sldId id="1035" r:id="rId55"/>
    <p:sldId id="2407" r:id="rId56"/>
    <p:sldId id="2408" r:id="rId57"/>
    <p:sldId id="2409" r:id="rId58"/>
    <p:sldId id="2406" r:id="rId59"/>
    <p:sldId id="1033" r:id="rId60"/>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a:srgbClr val="9B6309"/>
    <a:srgbClr val="F3E04B"/>
    <a:srgbClr val="F3DB4B"/>
    <a:srgbClr val="F3F34B"/>
    <a:srgbClr val="1A9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875" autoAdjust="0"/>
    <p:restoredTop sz="94660"/>
  </p:normalViewPr>
  <p:slideViewPr>
    <p:cSldViewPr snapToGrid="0">
      <p:cViewPr varScale="1">
        <p:scale>
          <a:sx n="86" d="100"/>
          <a:sy n="86" d="100"/>
        </p:scale>
        <p:origin x="216" y="72"/>
      </p:cViewPr>
      <p:guideLst/>
    </p:cSldViewPr>
  </p:slideViewPr>
  <p:notesTextViewPr>
    <p:cViewPr>
      <p:scale>
        <a:sx n="1" d="1"/>
        <a:sy n="1" d="1"/>
      </p:scale>
      <p:origin x="0" y="0"/>
    </p:cViewPr>
  </p:notesTextViewPr>
  <p:sorterViewPr>
    <p:cViewPr>
      <p:scale>
        <a:sx n="130" d="100"/>
        <a:sy n="130" d="100"/>
      </p:scale>
      <p:origin x="0" y="-72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AC91-AEBC-44AB-9ECB-6ED71ABA3947}" type="datetimeFigureOut">
              <a:rPr lang="en-US" smtClean="0"/>
              <a:t>4/26/2023</a:t>
            </a:fld>
            <a:endParaRPr lang="en-US"/>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6135-8356-4C6B-918A-2B09B36720E5}" type="slidenum">
              <a:rPr lang="en-US" smtClean="0"/>
              <a:t>‹#›</a:t>
            </a:fld>
            <a:endParaRPr lang="en-US"/>
          </a:p>
        </p:txBody>
      </p:sp>
    </p:spTree>
    <p:extLst>
      <p:ext uri="{BB962C8B-B14F-4D97-AF65-F5344CB8AC3E}">
        <p14:creationId xmlns:p14="http://schemas.microsoft.com/office/powerpoint/2010/main" val="16086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E9BFFB-7F78-492E-83D7-BA2D17AE9B0B}"/>
              </a:ext>
            </a:extLst>
          </p:cNvPr>
          <p:cNvSpPr>
            <a:spLocks noGrp="1" noChangeArrowheads="1"/>
          </p:cNvSpPr>
          <p:nvPr>
            <p:ph type="sldNum" sz="quarter" idx="5"/>
          </p:nvPr>
        </p:nvSpPr>
        <p:spPr>
          <a:ln/>
        </p:spPr>
        <p:txBody>
          <a:bodyPr/>
          <a:lstStyle/>
          <a:p>
            <a:fld id="{68C483D2-FB37-4D5F-92BE-722D4CCFDBF2}" type="slidenum">
              <a:rPr lang="en-US" altLang="en-US"/>
              <a:pPr/>
              <a:t>35</a:t>
            </a:fld>
            <a:endParaRPr lang="en-US" altLang="en-US"/>
          </a:p>
        </p:txBody>
      </p:sp>
      <p:sp>
        <p:nvSpPr>
          <p:cNvPr id="88066" name="Rectangle 2">
            <a:extLst>
              <a:ext uri="{FF2B5EF4-FFF2-40B4-BE49-F238E27FC236}">
                <a16:creationId xmlns:a16="http://schemas.microsoft.com/office/drawing/2014/main" id="{65532F5F-1C88-4363-AFDA-E331AEC9703B}"/>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D46D1AAF-C1A2-4A4C-936C-D84027E2E3F1}"/>
              </a:ext>
            </a:extLst>
          </p:cNvPr>
          <p:cNvSpPr>
            <a:spLocks noGrp="1" noChangeArrowheads="1"/>
          </p:cNvSpPr>
          <p:nvPr>
            <p:ph type="body" idx="1"/>
          </p:nvPr>
        </p:nvSpPr>
        <p:spPr>
          <a:xfrm>
            <a:off x="931863" y="4403725"/>
            <a:ext cx="5121275" cy="4171950"/>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2A690A-3EB8-4AC9-A6A5-516DC1B894D7}"/>
              </a:ext>
            </a:extLst>
          </p:cNvPr>
          <p:cNvSpPr>
            <a:spLocks noGrp="1" noChangeArrowheads="1"/>
          </p:cNvSpPr>
          <p:nvPr>
            <p:ph type="sldNum" sz="quarter" idx="5"/>
          </p:nvPr>
        </p:nvSpPr>
        <p:spPr>
          <a:ln/>
        </p:spPr>
        <p:txBody>
          <a:bodyPr/>
          <a:lstStyle/>
          <a:p>
            <a:fld id="{2911FB76-BEDD-4F3E-9894-2903E1C06ECE}" type="slidenum">
              <a:rPr lang="en-US" altLang="en-US"/>
              <a:pPr/>
              <a:t>38</a:t>
            </a:fld>
            <a:endParaRPr lang="en-US" altLang="en-US"/>
          </a:p>
        </p:txBody>
      </p:sp>
      <p:sp>
        <p:nvSpPr>
          <p:cNvPr id="90114" name="Rectangle 2">
            <a:extLst>
              <a:ext uri="{FF2B5EF4-FFF2-40B4-BE49-F238E27FC236}">
                <a16:creationId xmlns:a16="http://schemas.microsoft.com/office/drawing/2014/main" id="{F6510235-6B7D-44A5-8C78-8663699310EB}"/>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4AA3B9E5-F8A9-4215-9B61-C50963410D27}"/>
              </a:ext>
            </a:extLst>
          </p:cNvPr>
          <p:cNvSpPr>
            <a:spLocks noGrp="1" noChangeArrowheads="1"/>
          </p:cNvSpPr>
          <p:nvPr>
            <p:ph type="body" idx="1"/>
          </p:nvPr>
        </p:nvSpPr>
        <p:spPr>
          <a:xfrm>
            <a:off x="931863" y="4403725"/>
            <a:ext cx="5121275" cy="417195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B3332A-048D-4284-A562-15F7D457E63F}"/>
              </a:ext>
            </a:extLst>
          </p:cNvPr>
          <p:cNvSpPr>
            <a:spLocks noGrp="1" noChangeArrowheads="1"/>
          </p:cNvSpPr>
          <p:nvPr>
            <p:ph type="sldNum" sz="quarter" idx="5"/>
          </p:nvPr>
        </p:nvSpPr>
        <p:spPr>
          <a:ln/>
        </p:spPr>
        <p:txBody>
          <a:bodyPr/>
          <a:lstStyle/>
          <a:p>
            <a:fld id="{BEC28E80-CD73-44AA-83BF-D400BC535222}" type="slidenum">
              <a:rPr lang="en-US" altLang="en-US"/>
              <a:pPr/>
              <a:t>42</a:t>
            </a:fld>
            <a:endParaRPr lang="en-US" altLang="en-US"/>
          </a:p>
        </p:txBody>
      </p:sp>
      <p:sp>
        <p:nvSpPr>
          <p:cNvPr id="92162" name="Rectangle 2">
            <a:extLst>
              <a:ext uri="{FF2B5EF4-FFF2-40B4-BE49-F238E27FC236}">
                <a16:creationId xmlns:a16="http://schemas.microsoft.com/office/drawing/2014/main" id="{75C72F4C-5C1D-4783-AC85-3413A46323B1}"/>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5DBF90F8-0077-4D3F-B4FD-FCBD978FD02A}"/>
              </a:ext>
            </a:extLst>
          </p:cNvPr>
          <p:cNvSpPr>
            <a:spLocks noGrp="1" noChangeArrowheads="1"/>
          </p:cNvSpPr>
          <p:nvPr>
            <p:ph type="body" idx="1"/>
          </p:nvPr>
        </p:nvSpPr>
        <p:spPr>
          <a:xfrm>
            <a:off x="931863" y="4403725"/>
            <a:ext cx="5121275" cy="417195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508E37-E651-453C-9C9D-6D2CD9B671A7}"/>
              </a:ext>
            </a:extLst>
          </p:cNvPr>
          <p:cNvSpPr>
            <a:spLocks noGrp="1" noChangeArrowheads="1"/>
          </p:cNvSpPr>
          <p:nvPr>
            <p:ph type="sldNum" sz="quarter" idx="5"/>
          </p:nvPr>
        </p:nvSpPr>
        <p:spPr>
          <a:ln/>
        </p:spPr>
        <p:txBody>
          <a:bodyPr/>
          <a:lstStyle/>
          <a:p>
            <a:fld id="{5715DE47-84F7-4E98-BC1A-A088487DAF98}" type="slidenum">
              <a:rPr lang="en-US" altLang="en-US"/>
              <a:pPr/>
              <a:t>53</a:t>
            </a:fld>
            <a:endParaRPr lang="en-US" altLang="en-US"/>
          </a:p>
        </p:txBody>
      </p:sp>
      <p:sp>
        <p:nvSpPr>
          <p:cNvPr id="98306" name="Rectangle 2">
            <a:extLst>
              <a:ext uri="{FF2B5EF4-FFF2-40B4-BE49-F238E27FC236}">
                <a16:creationId xmlns:a16="http://schemas.microsoft.com/office/drawing/2014/main" id="{EFC61127-A8F3-4599-B6D0-A65D897C0776}"/>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75193AE2-C725-4B4F-BA89-2FF6D9FD8AA6}"/>
              </a:ext>
            </a:extLst>
          </p:cNvPr>
          <p:cNvSpPr>
            <a:spLocks noGrp="1" noChangeArrowheads="1"/>
          </p:cNvSpPr>
          <p:nvPr>
            <p:ph type="body" idx="1"/>
          </p:nvPr>
        </p:nvSpPr>
        <p:spPr>
          <a:xfrm>
            <a:off x="931863" y="4403725"/>
            <a:ext cx="5121275" cy="417195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3464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096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39131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A77E-2AFC-4C99-916B-DCCA7FC39814}"/>
              </a:ext>
            </a:extLst>
          </p:cNvPr>
          <p:cNvSpPr>
            <a:spLocks noGrp="1"/>
          </p:cNvSpPr>
          <p:nvPr>
            <p:ph type="title"/>
          </p:nvPr>
        </p:nvSpPr>
        <p:spPr>
          <a:xfrm>
            <a:off x="891540" y="690880"/>
            <a:ext cx="10104120" cy="1295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6E6915-7F12-4DBF-8C17-E1FFDA4CE6DC}"/>
              </a:ext>
            </a:extLst>
          </p:cNvPr>
          <p:cNvSpPr>
            <a:spLocks noGrp="1"/>
          </p:cNvSpPr>
          <p:nvPr>
            <p:ph type="body" sz="half" idx="1"/>
          </p:nvPr>
        </p:nvSpPr>
        <p:spPr>
          <a:xfrm>
            <a:off x="891540" y="2245360"/>
            <a:ext cx="4953000"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619E30-A525-4F74-89D6-0B4DB05D3DB6}"/>
              </a:ext>
            </a:extLst>
          </p:cNvPr>
          <p:cNvSpPr>
            <a:spLocks noGrp="1"/>
          </p:cNvSpPr>
          <p:nvPr>
            <p:ph sz="quarter" idx="2"/>
          </p:nvPr>
        </p:nvSpPr>
        <p:spPr>
          <a:xfrm>
            <a:off x="6042660" y="2245360"/>
            <a:ext cx="4953000"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0BA12A12-95FF-4347-889C-F14EE6457F89}"/>
              </a:ext>
            </a:extLst>
          </p:cNvPr>
          <p:cNvSpPr>
            <a:spLocks noGrp="1"/>
          </p:cNvSpPr>
          <p:nvPr>
            <p:ph sz="quarter" idx="3"/>
          </p:nvPr>
        </p:nvSpPr>
        <p:spPr>
          <a:xfrm>
            <a:off x="6042660" y="4663440"/>
            <a:ext cx="4953000"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DEA528D-7F72-4EE6-8F79-D3E39CCB62C4}"/>
              </a:ext>
            </a:extLst>
          </p:cNvPr>
          <p:cNvSpPr>
            <a:spLocks noGrp="1"/>
          </p:cNvSpPr>
          <p:nvPr>
            <p:ph type="dt" sz="half" idx="10"/>
          </p:nvPr>
        </p:nvSpPr>
        <p:spPr>
          <a:xfrm>
            <a:off x="891540" y="7081520"/>
            <a:ext cx="2476500" cy="51816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CD36B92-8D67-48EC-B788-D83D64CA7810}"/>
              </a:ext>
            </a:extLst>
          </p:cNvPr>
          <p:cNvSpPr>
            <a:spLocks noGrp="1"/>
          </p:cNvSpPr>
          <p:nvPr>
            <p:ph type="ftr" sz="quarter" idx="11"/>
          </p:nvPr>
        </p:nvSpPr>
        <p:spPr>
          <a:xfrm>
            <a:off x="4061460" y="7081520"/>
            <a:ext cx="3764280" cy="51816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4E47A001-D683-42EB-B1C1-130E1CAF7F95}"/>
              </a:ext>
            </a:extLst>
          </p:cNvPr>
          <p:cNvSpPr>
            <a:spLocks noGrp="1"/>
          </p:cNvSpPr>
          <p:nvPr>
            <p:ph type="sldNum" sz="quarter" idx="12"/>
          </p:nvPr>
        </p:nvSpPr>
        <p:spPr>
          <a:xfrm>
            <a:off x="8519160" y="7081520"/>
            <a:ext cx="2476500" cy="518160"/>
          </a:xfrm>
        </p:spPr>
        <p:txBody>
          <a:bodyPr/>
          <a:lstStyle>
            <a:lvl1pPr>
              <a:defRPr/>
            </a:lvl1pPr>
          </a:lstStyle>
          <a:p>
            <a:fld id="{0531F57D-C06B-456C-8681-9D05966D712A}" type="slidenum">
              <a:rPr lang="en-US" altLang="en-US"/>
              <a:pPr/>
              <a:t>‹#›</a:t>
            </a:fld>
            <a:endParaRPr lang="en-US" altLang="en-US"/>
          </a:p>
        </p:txBody>
      </p:sp>
    </p:spTree>
    <p:extLst>
      <p:ext uri="{BB962C8B-B14F-4D97-AF65-F5344CB8AC3E}">
        <p14:creationId xmlns:p14="http://schemas.microsoft.com/office/powerpoint/2010/main" val="123392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699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9153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5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824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82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16679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503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0618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4/26/2023</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36960326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towardsdatascience.com/validating-your-machine-learning-model-25b4c8643fb7"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cs.odu.edu/~sampath/courses/f18/cs795/files/slides/Lecture%204%20-%20Data%20Wrangling.pptx"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developers.google.com/machine-learning/data-prep/transform/normaliz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velopers.google.com/machine-learning/data-prep/transform/normaliz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developers.google.com/machine-learning/data-prep/transform/normaliz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developers.google.com/machine-learning/data-prep/transform/normaliz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developers.google.com/machine-learning/data-prep/transform/normaliz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developers.google.com/machine-learning/data-prep/transform/normaliz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evelopers.google.com/machine-learning/data-prep/transform/normalization"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statlearning.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cse.buffalo.edu/faculty/azhang/data-mining/pca.ppt" TargetMode="External"/><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se.buffalo.edu/faculty/azhang/data-mining/pca.ppt" TargetMode="External"/><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Nonlinear_dimensionality_reduction"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stat.columbia.edu/~fwood/Teaching/w4315/Fall2009/pca.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n.wikipedia.org/wiki/Linear_regression"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n.wikipedia.org/wiki/Linear_regression"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Bessel's_correction#Source_of_bias"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www.cse.buffalo.edu/faculty/azhang/data-mining/pca.ppt" TargetMode="External"/><Relationship Id="rId4" Type="http://schemas.openxmlformats.org/officeDocument/2006/relationships/image" Target="../media/image9.wmf"/></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mmons.wikimedia.org/w/index.php?curid=39472834"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www.coursera.org/learn/pca-machine-learning/home/info" TargetMode="External"/><Relationship Id="rId5" Type="http://schemas.openxmlformats.org/officeDocument/2006/relationships/image" Target="../media/image17.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cse.buffalo.edu/faculty/azhang/data-mining/pca.ppt" TargetMode="External"/><Relationship Id="rId4" Type="http://schemas.openxmlformats.org/officeDocument/2006/relationships/image" Target="../media/image21.wmf"/></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hyperlink" Target="https://www.coursera.org/learn/pca-machine-learning/home/info"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Leakage_(machine_learnin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www.coursera.org/learn/pca-machine-learning/home/info" TargetMode="Externa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1.w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hyperlink" Target="https://www.coursera.org/learn/pca-machine-learning/home/info" TargetMode="Externa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hyperlink" Target="http://www.cse.buffalo.edu/faculty/azhang/data-mining/pca.pp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4.bin"/><Relationship Id="rId4" Type="http://schemas.openxmlformats.org/officeDocument/2006/relationships/image" Target="../media/image31.wmf"/></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1.w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hyperlink" Target="https://www.coursera.org/learn/pca-machine-learning/home/info" TargetMode="Externa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hyperlink" Target="http://www.cse.buffalo.edu/faculty/azhang/data-mining/pca.pp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1.w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hyperlink" Target="https://www.coursera.org/learn/pca-machine-learning/home/info" TargetMode="Externa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www.coursera.org/learn/pca-machine-learning/home/info" TargetMode="Externa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hyperlink" Target="http://www.cse.buffalo.edu/faculty/azhang/data-mining/pca.pp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hyperlink" Target="http://www.cse.buffalo.edu/faculty/azhang/data-mining/pca.pp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6.bin"/><Relationship Id="rId1" Type="http://schemas.openxmlformats.org/officeDocument/2006/relationships/slideLayout" Target="../slideLayouts/slideLayout4.xml"/><Relationship Id="rId4" Type="http://schemas.openxmlformats.org/officeDocument/2006/relationships/hyperlink" Target="http://www.cse.buffalo.edu/faculty/azhang/data-mining/pca.pp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tock_market_prediction" TargetMode="External"/><Relationship Id="rId7" Type="http://schemas.openxmlformats.org/officeDocument/2006/relationships/hyperlink" Target="https://en.wikipedia.org/wiki/Leakage_(machine_learning)" TargetMode="External"/><Relationship Id="rId2" Type="http://schemas.openxmlformats.org/officeDocument/2006/relationships/hyperlink" Target="https://en.wikipedia.org/wiki/Independent_and_identically_distributed_random_variables" TargetMode="External"/><Relationship Id="rId1" Type="http://schemas.openxmlformats.org/officeDocument/2006/relationships/slideLayout" Target="../slideLayouts/slideLayout7.xml"/><Relationship Id="rId6" Type="http://schemas.openxmlformats.org/officeDocument/2006/relationships/hyperlink" Target="https://en.wikipedia.org/wiki/Leakage_(machine_learning)#cite_note-4" TargetMode="External"/><Relationship Id="rId5" Type="http://schemas.openxmlformats.org/officeDocument/2006/relationships/hyperlink" Target="https://en.wikipedia.org/wiki/Leakage_(machine_learning)#cite_note-GutsAIUkraineConfTalk18-3" TargetMode="External"/><Relationship Id="rId4" Type="http://schemas.openxmlformats.org/officeDocument/2006/relationships/hyperlink" Target="https://en.wikipedia.org/wiki/Andrew_Ng"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csce.uark.edu/~xintaowu/5073/PCA1.ppt"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csce.uark.edu/~xintaowu/5073/PCA1.ppt"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www.csce.uark.edu/~xintaowu/5073/PCA1.pp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cse.buffalo.edu/faculty/azhang/data-mining/pca.ppt" TargetMode="External"/><Relationship Id="rId5" Type="http://schemas.openxmlformats.org/officeDocument/2006/relationships/oleObject" Target="../embeddings/oleObject8.bin"/><Relationship Id="rId4" Type="http://schemas.openxmlformats.org/officeDocument/2006/relationships/image" Target="../media/image36.wmf"/></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ekamperi.github.io/mathematics/2020/11/01/principal-component-analysis-lagrange-multiplier.html" TargetMode="Externa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ekamperi.github.io/mathematics/2020/11/01/principal-component-analysis-lagrange-multiplier.html"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ekamperi.github.io/mathematics/2020/11/01/principal-component-analysis-lagrange-multiplier.html"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ekamperi.github.io/mathematics/2020/11/01/principal-component-analysis-lagrange-multiplier.html"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stat.columbia.edu/~fwood/Teaching/w4315/Fall2009/pca.pdf" TargetMode="Externa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Cross-validation_(statistics)" TargetMode="External"/><Relationship Id="rId2" Type="http://schemas.openxmlformats.org/officeDocument/2006/relationships/hyperlink" Target="https://en.wikipedia.org/wiki/Feature_engineering" TargetMode="External"/><Relationship Id="rId1" Type="http://schemas.openxmlformats.org/officeDocument/2006/relationships/slideLayout" Target="../slideLayouts/slideLayout7.xml"/><Relationship Id="rId6" Type="http://schemas.openxmlformats.org/officeDocument/2006/relationships/hyperlink" Target="https://en.wikipedia.org/wiki/Leakage_(machine_learning)" TargetMode="External"/><Relationship Id="rId5" Type="http://schemas.openxmlformats.org/officeDocument/2006/relationships/hyperlink" Target="https://en.wikipedia.org/wiki/Oversampling_and_undersampling_in_data_analysis" TargetMode="External"/><Relationship Id="rId4" Type="http://schemas.openxmlformats.org/officeDocument/2006/relationships/hyperlink" Target="https://en.wikipedia.org/wiki/Bootstrapping_(statistic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Cross-validation_(statistics)" TargetMode="External"/><Relationship Id="rId7" Type="http://schemas.openxmlformats.org/officeDocument/2006/relationships/hyperlink" Target="https://en.wikipedia.org/wiki/Leakage_(machine_learning)" TargetMode="External"/><Relationship Id="rId2" Type="http://schemas.openxmlformats.org/officeDocument/2006/relationships/hyperlink" Target="https://en.wikipedia.org/wiki/Feature_engineering"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en.wikipedia.org/wiki/Oversampling_and_undersampling_in_data_analysis" TargetMode="External"/><Relationship Id="rId4" Type="http://schemas.openxmlformats.org/officeDocument/2006/relationships/hyperlink" Target="https://en.wikipedia.org/wiki/Bootstrapping_(statistic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8D1958-0A9C-479B-8348-E8AA7CA68F39}"/>
              </a:ext>
            </a:extLst>
          </p:cNvPr>
          <p:cNvSpPr txBox="1"/>
          <p:nvPr/>
        </p:nvSpPr>
        <p:spPr>
          <a:xfrm>
            <a:off x="574157" y="584791"/>
            <a:ext cx="10079665" cy="1938992"/>
          </a:xfrm>
          <a:prstGeom prst="rect">
            <a:avLst/>
          </a:prstGeom>
          <a:noFill/>
        </p:spPr>
        <p:txBody>
          <a:bodyPr wrap="square" rtlCol="0">
            <a:spAutoFit/>
          </a:bodyPr>
          <a:lstStyle/>
          <a:p>
            <a:pPr algn="l"/>
            <a:r>
              <a:rPr lang="en-US" sz="2400" dirty="0">
                <a:solidFill>
                  <a:srgbClr val="5A2781"/>
                </a:solidFill>
              </a:rPr>
              <a:t>Since statistics can be easily manipulated, we should not trust statistics.</a:t>
            </a:r>
          </a:p>
          <a:p>
            <a:pPr algn="l"/>
            <a:endParaRPr lang="en-US" sz="2400" dirty="0">
              <a:solidFill>
                <a:srgbClr val="5A2781"/>
              </a:solidFill>
            </a:endParaRPr>
          </a:p>
          <a:p>
            <a:pPr algn="l"/>
            <a:r>
              <a:rPr lang="en-US" sz="2400" dirty="0">
                <a:solidFill>
                  <a:srgbClr val="5A2781"/>
                </a:solidFill>
              </a:rPr>
              <a:t>True:  All statistics is bad</a:t>
            </a:r>
          </a:p>
          <a:p>
            <a:pPr algn="l"/>
            <a:r>
              <a:rPr lang="en-US" sz="2400" dirty="0">
                <a:solidFill>
                  <a:srgbClr val="5A2781"/>
                </a:solidFill>
              </a:rPr>
              <a:t>False:  It is possible to do good statistics, and that is the goal of statisticians (and other researchers).</a:t>
            </a:r>
          </a:p>
        </p:txBody>
      </p:sp>
    </p:spTree>
    <p:extLst>
      <p:ext uri="{BB962C8B-B14F-4D97-AF65-F5344CB8AC3E}">
        <p14:creationId xmlns:p14="http://schemas.microsoft.com/office/powerpoint/2010/main" val="1690749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AF8F5E-0207-4011-B62C-B39A80DB0AB6}"/>
              </a:ext>
            </a:extLst>
          </p:cNvPr>
          <p:cNvSpPr txBox="1"/>
          <p:nvPr/>
        </p:nvSpPr>
        <p:spPr>
          <a:xfrm>
            <a:off x="905164" y="655782"/>
            <a:ext cx="10594109" cy="830997"/>
          </a:xfrm>
          <a:prstGeom prst="rect">
            <a:avLst/>
          </a:prstGeom>
          <a:noFill/>
        </p:spPr>
        <p:txBody>
          <a:bodyPr wrap="square" rtlCol="0">
            <a:spAutoFit/>
          </a:bodyPr>
          <a:lstStyle/>
          <a:p>
            <a:pPr algn="l"/>
            <a:r>
              <a:rPr lang="en-US" sz="2400" dirty="0">
                <a:solidFill>
                  <a:srgbClr val="5A2781"/>
                </a:solidFill>
              </a:rPr>
              <a:t>For every rule, there is an exception.</a:t>
            </a:r>
          </a:p>
          <a:p>
            <a:pPr algn="l"/>
            <a:endParaRPr lang="en-US" sz="2400" dirty="0">
              <a:solidFill>
                <a:srgbClr val="5A2781"/>
              </a:solidFill>
            </a:endParaRPr>
          </a:p>
        </p:txBody>
      </p:sp>
    </p:spTree>
    <p:extLst>
      <p:ext uri="{BB962C8B-B14F-4D97-AF65-F5344CB8AC3E}">
        <p14:creationId xmlns:p14="http://schemas.microsoft.com/office/powerpoint/2010/main" val="104112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A240B5-74C7-4799-8A92-EAA7B48157CC}"/>
              </a:ext>
            </a:extLst>
          </p:cNvPr>
          <p:cNvPicPr>
            <a:picLocks noChangeAspect="1"/>
          </p:cNvPicPr>
          <p:nvPr/>
        </p:nvPicPr>
        <p:blipFill>
          <a:blip r:embed="rId2"/>
          <a:stretch>
            <a:fillRect/>
          </a:stretch>
        </p:blipFill>
        <p:spPr>
          <a:xfrm>
            <a:off x="0" y="1986431"/>
            <a:ext cx="11887200" cy="3799538"/>
          </a:xfrm>
          <a:prstGeom prst="rect">
            <a:avLst/>
          </a:prstGeom>
        </p:spPr>
      </p:pic>
      <p:sp>
        <p:nvSpPr>
          <p:cNvPr id="6" name="TextBox 5">
            <a:extLst>
              <a:ext uri="{FF2B5EF4-FFF2-40B4-BE49-F238E27FC236}">
                <a16:creationId xmlns:a16="http://schemas.microsoft.com/office/drawing/2014/main" id="{19839B27-3B14-4A66-9748-A20194CC212F}"/>
              </a:ext>
            </a:extLst>
          </p:cNvPr>
          <p:cNvSpPr txBox="1"/>
          <p:nvPr/>
        </p:nvSpPr>
        <p:spPr>
          <a:xfrm>
            <a:off x="122582" y="7333278"/>
            <a:ext cx="8829261" cy="369332"/>
          </a:xfrm>
          <a:prstGeom prst="rect">
            <a:avLst/>
          </a:prstGeom>
          <a:noFill/>
        </p:spPr>
        <p:txBody>
          <a:bodyPr wrap="square">
            <a:spAutoFit/>
          </a:bodyPr>
          <a:lstStyle/>
          <a:p>
            <a:r>
              <a:rPr lang="en-US" dirty="0">
                <a:hlinkClick r:id="rId3"/>
              </a:rPr>
              <a:t>https://towardsdatascience.com/validating-your-machine-learning-model-25b4c8643fb7</a:t>
            </a:r>
            <a:r>
              <a:rPr lang="en-US" dirty="0"/>
              <a:t> </a:t>
            </a:r>
          </a:p>
        </p:txBody>
      </p:sp>
    </p:spTree>
    <p:extLst>
      <p:ext uri="{BB962C8B-B14F-4D97-AF65-F5344CB8AC3E}">
        <p14:creationId xmlns:p14="http://schemas.microsoft.com/office/powerpoint/2010/main" val="68006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AF8F5E-0207-4011-B62C-B39A80DB0AB6}"/>
              </a:ext>
            </a:extLst>
          </p:cNvPr>
          <p:cNvSpPr txBox="1"/>
          <p:nvPr/>
        </p:nvSpPr>
        <p:spPr>
          <a:xfrm>
            <a:off x="905164" y="655782"/>
            <a:ext cx="10594109" cy="461665"/>
          </a:xfrm>
          <a:prstGeom prst="rect">
            <a:avLst/>
          </a:prstGeom>
          <a:noFill/>
        </p:spPr>
        <p:txBody>
          <a:bodyPr wrap="square" rtlCol="0">
            <a:spAutoFit/>
          </a:bodyPr>
          <a:lstStyle/>
          <a:p>
            <a:pPr algn="l"/>
            <a:r>
              <a:rPr lang="en-US" sz="2400" dirty="0">
                <a:solidFill>
                  <a:srgbClr val="5A2781"/>
                </a:solidFill>
              </a:rPr>
              <a:t>For small data sets, you might be exploring models, rather than learning a model.</a:t>
            </a:r>
          </a:p>
        </p:txBody>
      </p:sp>
    </p:spTree>
    <p:extLst>
      <p:ext uri="{BB962C8B-B14F-4D97-AF65-F5344CB8AC3E}">
        <p14:creationId xmlns:p14="http://schemas.microsoft.com/office/powerpoint/2010/main" val="7371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59" y="-273903"/>
            <a:ext cx="10252710" cy="1502305"/>
          </a:xfrm>
        </p:spPr>
        <p:txBody>
          <a:bodyPr>
            <a:normAutofit/>
          </a:bodyPr>
          <a:lstStyle/>
          <a:p>
            <a:r>
              <a:rPr lang="en-US" sz="3600" dirty="0"/>
              <a:t>Why normalization (re-scaling)</a:t>
            </a:r>
          </a:p>
        </p:txBody>
      </p:sp>
      <p:sp>
        <p:nvSpPr>
          <p:cNvPr id="11" name="Rectangle 10"/>
          <p:cNvSpPr/>
          <p:nvPr/>
        </p:nvSpPr>
        <p:spPr>
          <a:xfrm>
            <a:off x="1567199" y="795193"/>
            <a:ext cx="8126384" cy="3243965"/>
          </a:xfrm>
          <a:prstGeom prst="rect">
            <a:avLst/>
          </a:prstGeom>
        </p:spPr>
        <p:txBody>
          <a:bodyPr wrap="square">
            <a:spAutoFit/>
          </a:bodyPr>
          <a:lstStyle/>
          <a:p>
            <a:r>
              <a:rPr lang="en-US" sz="2400" dirty="0"/>
              <a:t>    </a:t>
            </a:r>
            <a:r>
              <a:rPr lang="en-US" sz="2400" dirty="0" err="1"/>
              <a:t>height_inch</a:t>
            </a:r>
            <a:r>
              <a:rPr lang="en-US" sz="2400" dirty="0"/>
              <a:t>  </a:t>
            </a:r>
            <a:r>
              <a:rPr lang="en-US" sz="2400" dirty="0" err="1"/>
              <a:t>height_cm</a:t>
            </a:r>
            <a:r>
              <a:rPr lang="en-US" sz="2400" dirty="0"/>
              <a:t>  weight</a:t>
            </a:r>
          </a:p>
          <a:p>
            <a:r>
              <a:rPr lang="en-US" sz="2400" dirty="0"/>
              <a:t>A           63      160.0     150</a:t>
            </a:r>
          </a:p>
          <a:p>
            <a:r>
              <a:rPr lang="en-US" sz="2400" dirty="0"/>
              <a:t>B           67      170.2     160</a:t>
            </a:r>
          </a:p>
          <a:p>
            <a:r>
              <a:rPr lang="en-US" sz="2400" dirty="0"/>
              <a:t>C           70      177.8     171</a:t>
            </a:r>
          </a:p>
          <a:p>
            <a:endParaRPr lang="en-US" sz="1360" dirty="0"/>
          </a:p>
          <a:p>
            <a:r>
              <a:rPr lang="en-US" sz="1360" dirty="0"/>
              <a:t>from </a:t>
            </a:r>
            <a:r>
              <a:rPr lang="en-US" sz="1360" dirty="0" err="1"/>
              <a:t>scipy.spatial</a:t>
            </a:r>
            <a:r>
              <a:rPr lang="en-US" sz="1360" dirty="0"/>
              <a:t> import distance</a:t>
            </a:r>
          </a:p>
          <a:p>
            <a:r>
              <a:rPr lang="pt-BR" sz="1360" dirty="0"/>
              <a:t>a = df2.iloc[0, [0,2]]</a:t>
            </a:r>
          </a:p>
          <a:p>
            <a:r>
              <a:rPr lang="pt-BR" sz="1360" dirty="0"/>
              <a:t>b = df2.iloc[1, [0,2]]</a:t>
            </a:r>
          </a:p>
          <a:p>
            <a:r>
              <a:rPr lang="pt-BR" sz="1360" dirty="0"/>
              <a:t>c = df2.iloc[2, [0,2]]</a:t>
            </a:r>
          </a:p>
          <a:p>
            <a:r>
              <a:rPr lang="pt-BR" sz="1360" dirty="0"/>
              <a:t>print("%.2f" % distance.euclidean(a,b))   #10.77</a:t>
            </a:r>
          </a:p>
          <a:p>
            <a:r>
              <a:rPr lang="pt-BR" sz="1360" dirty="0"/>
              <a:t>print("%.2f" % distance.euclidean(a,c))   # 22.14</a:t>
            </a:r>
          </a:p>
          <a:p>
            <a:r>
              <a:rPr lang="pt-BR" sz="1360" dirty="0"/>
              <a:t>print("%.2f" % distance.euclidean(b,c))    #11.40</a:t>
            </a:r>
            <a:endParaRPr lang="en-US" sz="1360" dirty="0"/>
          </a:p>
        </p:txBody>
      </p:sp>
      <p:pic>
        <p:nvPicPr>
          <p:cNvPr id="3" name="Picture 2"/>
          <p:cNvPicPr>
            <a:picLocks noChangeAspect="1"/>
          </p:cNvPicPr>
          <p:nvPr/>
        </p:nvPicPr>
        <p:blipFill>
          <a:blip r:embed="rId2"/>
          <a:stretch>
            <a:fillRect/>
          </a:stretch>
        </p:blipFill>
        <p:spPr>
          <a:xfrm>
            <a:off x="273714" y="4123210"/>
            <a:ext cx="11506747" cy="3657600"/>
          </a:xfrm>
          <a:prstGeom prst="rect">
            <a:avLst/>
          </a:prstGeom>
        </p:spPr>
      </p:pic>
      <p:sp>
        <p:nvSpPr>
          <p:cNvPr id="6" name="TextBox 5">
            <a:extLst>
              <a:ext uri="{FF2B5EF4-FFF2-40B4-BE49-F238E27FC236}">
                <a16:creationId xmlns:a16="http://schemas.microsoft.com/office/drawing/2014/main" id="{A0F6E9F6-EEFB-4D12-9F1B-D69A2B055871}"/>
              </a:ext>
            </a:extLst>
          </p:cNvPr>
          <p:cNvSpPr txBox="1"/>
          <p:nvPr/>
        </p:nvSpPr>
        <p:spPr>
          <a:xfrm>
            <a:off x="6540486" y="126366"/>
            <a:ext cx="5178055" cy="584775"/>
          </a:xfrm>
          <a:prstGeom prst="rect">
            <a:avLst/>
          </a:prstGeom>
          <a:noFill/>
        </p:spPr>
        <p:txBody>
          <a:bodyPr wrap="square">
            <a:spAutoFit/>
          </a:bodyPr>
          <a:lstStyle/>
          <a:p>
            <a:r>
              <a:rPr lang="en-US" sz="1600" dirty="0">
                <a:hlinkClick r:id="rId3"/>
              </a:rPr>
              <a:t>https://www.cs.odu.edu/~sampath/courses/f18/cs795/files/slides/Lecture%204%20-%20Data%20Wrangling.pptx</a:t>
            </a:r>
            <a:r>
              <a:rPr lang="en-US" sz="1600" dirty="0"/>
              <a:t> </a:t>
            </a:r>
          </a:p>
        </p:txBody>
      </p:sp>
    </p:spTree>
    <p:extLst>
      <p:ext uri="{BB962C8B-B14F-4D97-AF65-F5344CB8AC3E}">
        <p14:creationId xmlns:p14="http://schemas.microsoft.com/office/powerpoint/2010/main" val="159014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689" y="126041"/>
            <a:ext cx="11482848" cy="265176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spTree>
    <p:extLst>
      <p:ext uri="{BB962C8B-B14F-4D97-AF65-F5344CB8AC3E}">
        <p14:creationId xmlns:p14="http://schemas.microsoft.com/office/powerpoint/2010/main" val="35268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0292"/>
          <a:stretch/>
        </p:blipFill>
        <p:spPr>
          <a:xfrm>
            <a:off x="320727" y="875415"/>
            <a:ext cx="11320356" cy="658368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pic>
        <p:nvPicPr>
          <p:cNvPr id="7" name="Picture 6">
            <a:extLst>
              <a:ext uri="{FF2B5EF4-FFF2-40B4-BE49-F238E27FC236}">
                <a16:creationId xmlns:a16="http://schemas.microsoft.com/office/drawing/2014/main" id="{0DB045D4-206F-4C28-B0A0-6F2C239E05B1}"/>
              </a:ext>
            </a:extLst>
          </p:cNvPr>
          <p:cNvPicPr>
            <a:picLocks noChangeAspect="1"/>
          </p:cNvPicPr>
          <p:nvPr/>
        </p:nvPicPr>
        <p:blipFill>
          <a:blip r:embed="rId5"/>
          <a:stretch>
            <a:fillRect/>
          </a:stretch>
        </p:blipFill>
        <p:spPr>
          <a:xfrm>
            <a:off x="2064045" y="1056172"/>
            <a:ext cx="6975567" cy="914400"/>
          </a:xfrm>
          <a:prstGeom prst="rect">
            <a:avLst/>
          </a:prstGeom>
        </p:spPr>
      </p:pic>
      <p:sp>
        <p:nvSpPr>
          <p:cNvPr id="8" name="TextBox 7">
            <a:extLst>
              <a:ext uri="{FF2B5EF4-FFF2-40B4-BE49-F238E27FC236}">
                <a16:creationId xmlns:a16="http://schemas.microsoft.com/office/drawing/2014/main" id="{EEC1A55A-AE10-4A1E-8D96-59DB891B3F71}"/>
              </a:ext>
            </a:extLst>
          </p:cNvPr>
          <p:cNvSpPr txBox="1"/>
          <p:nvPr/>
        </p:nvSpPr>
        <p:spPr>
          <a:xfrm>
            <a:off x="858578" y="282248"/>
            <a:ext cx="5970180" cy="646331"/>
          </a:xfrm>
          <a:prstGeom prst="rect">
            <a:avLst/>
          </a:prstGeom>
          <a:noFill/>
        </p:spPr>
        <p:txBody>
          <a:bodyPr wrap="square">
            <a:spAutoFit/>
          </a:bodyPr>
          <a:lstStyle/>
          <a:p>
            <a:r>
              <a:rPr lang="en-US" sz="3600" dirty="0">
                <a:solidFill>
                  <a:srgbClr val="5A2781"/>
                </a:solidFill>
              </a:rPr>
              <a:t>Min-max </a:t>
            </a:r>
          </a:p>
        </p:txBody>
      </p:sp>
    </p:spTree>
    <p:extLst>
      <p:ext uri="{BB962C8B-B14F-4D97-AF65-F5344CB8AC3E}">
        <p14:creationId xmlns:p14="http://schemas.microsoft.com/office/powerpoint/2010/main" val="1185755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80276"/>
          <a:stretch/>
        </p:blipFill>
        <p:spPr>
          <a:xfrm>
            <a:off x="320727" y="875415"/>
            <a:ext cx="5622873" cy="658368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pic>
        <p:nvPicPr>
          <p:cNvPr id="6" name="Graphic 5">
            <a:extLst>
              <a:ext uri="{FF2B5EF4-FFF2-40B4-BE49-F238E27FC236}">
                <a16:creationId xmlns:a16="http://schemas.microsoft.com/office/drawing/2014/main" id="{F6C342BE-D167-4DBA-8A08-5AFFBA036FB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0141" t="28389" r="40544"/>
          <a:stretch/>
        </p:blipFill>
        <p:spPr>
          <a:xfrm>
            <a:off x="6264327" y="2797629"/>
            <a:ext cx="5506495" cy="4714630"/>
          </a:xfrm>
          <a:prstGeom prst="rect">
            <a:avLst/>
          </a:prstGeom>
        </p:spPr>
      </p:pic>
      <p:sp>
        <p:nvSpPr>
          <p:cNvPr id="2" name="TextBox 1">
            <a:extLst>
              <a:ext uri="{FF2B5EF4-FFF2-40B4-BE49-F238E27FC236}">
                <a16:creationId xmlns:a16="http://schemas.microsoft.com/office/drawing/2014/main" id="{F7AD05C3-74DE-4E95-8E29-01EB3E2D43CA}"/>
              </a:ext>
            </a:extLst>
          </p:cNvPr>
          <p:cNvSpPr txBox="1"/>
          <p:nvPr/>
        </p:nvSpPr>
        <p:spPr>
          <a:xfrm>
            <a:off x="498764" y="532015"/>
            <a:ext cx="10158152" cy="707886"/>
          </a:xfrm>
          <a:prstGeom prst="rect">
            <a:avLst/>
          </a:prstGeom>
          <a:noFill/>
        </p:spPr>
        <p:txBody>
          <a:bodyPr wrap="square" rtlCol="0">
            <a:spAutoFit/>
          </a:bodyPr>
          <a:lstStyle/>
          <a:p>
            <a:pPr algn="l"/>
            <a:r>
              <a:rPr lang="en-US" sz="4000" dirty="0">
                <a:solidFill>
                  <a:srgbClr val="5A2781"/>
                </a:solidFill>
              </a:rPr>
              <a:t>Remove outliers by clipping</a:t>
            </a:r>
          </a:p>
        </p:txBody>
      </p:sp>
    </p:spTree>
    <p:extLst>
      <p:ext uri="{BB962C8B-B14F-4D97-AF65-F5344CB8AC3E}">
        <p14:creationId xmlns:p14="http://schemas.microsoft.com/office/powerpoint/2010/main" val="3494779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80276"/>
          <a:stretch/>
        </p:blipFill>
        <p:spPr>
          <a:xfrm>
            <a:off x="320727" y="875415"/>
            <a:ext cx="5622873" cy="658368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sp>
        <p:nvSpPr>
          <p:cNvPr id="2" name="TextBox 1">
            <a:extLst>
              <a:ext uri="{FF2B5EF4-FFF2-40B4-BE49-F238E27FC236}">
                <a16:creationId xmlns:a16="http://schemas.microsoft.com/office/drawing/2014/main" id="{F7AD05C3-74DE-4E95-8E29-01EB3E2D43CA}"/>
              </a:ext>
            </a:extLst>
          </p:cNvPr>
          <p:cNvSpPr txBox="1"/>
          <p:nvPr/>
        </p:nvSpPr>
        <p:spPr>
          <a:xfrm>
            <a:off x="498764" y="532015"/>
            <a:ext cx="10158152" cy="707886"/>
          </a:xfrm>
          <a:prstGeom prst="rect">
            <a:avLst/>
          </a:prstGeom>
          <a:noFill/>
        </p:spPr>
        <p:txBody>
          <a:bodyPr wrap="square" rtlCol="0">
            <a:spAutoFit/>
          </a:bodyPr>
          <a:lstStyle/>
          <a:p>
            <a:pPr algn="l"/>
            <a:r>
              <a:rPr lang="en-US" sz="4000" dirty="0">
                <a:solidFill>
                  <a:srgbClr val="5A2781"/>
                </a:solidFill>
              </a:rPr>
              <a:t>Remove outliers by clipping</a:t>
            </a:r>
          </a:p>
        </p:txBody>
      </p:sp>
      <p:pic>
        <p:nvPicPr>
          <p:cNvPr id="7" name="Graphic 6">
            <a:extLst>
              <a:ext uri="{FF2B5EF4-FFF2-40B4-BE49-F238E27FC236}">
                <a16:creationId xmlns:a16="http://schemas.microsoft.com/office/drawing/2014/main" id="{51ABF695-504B-4429-87B4-E939016C1B5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83762"/>
          <a:stretch/>
        </p:blipFill>
        <p:spPr>
          <a:xfrm>
            <a:off x="6206138" y="928579"/>
            <a:ext cx="4628816" cy="6583680"/>
          </a:xfrm>
          <a:prstGeom prst="rect">
            <a:avLst/>
          </a:prstGeom>
        </p:spPr>
      </p:pic>
    </p:spTree>
    <p:extLst>
      <p:ext uri="{BB962C8B-B14F-4D97-AF65-F5344CB8AC3E}">
        <p14:creationId xmlns:p14="http://schemas.microsoft.com/office/powerpoint/2010/main" val="398491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689" y="126041"/>
            <a:ext cx="11482848" cy="265176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spTree>
    <p:extLst>
      <p:ext uri="{BB962C8B-B14F-4D97-AF65-F5344CB8AC3E}">
        <p14:creationId xmlns:p14="http://schemas.microsoft.com/office/powerpoint/2010/main" val="296327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80276"/>
          <a:stretch/>
        </p:blipFill>
        <p:spPr>
          <a:xfrm>
            <a:off x="320727" y="875415"/>
            <a:ext cx="5622873" cy="658368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sp>
        <p:nvSpPr>
          <p:cNvPr id="8" name="TextBox 7">
            <a:extLst>
              <a:ext uri="{FF2B5EF4-FFF2-40B4-BE49-F238E27FC236}">
                <a16:creationId xmlns:a16="http://schemas.microsoft.com/office/drawing/2014/main" id="{EEC1A55A-AE10-4A1E-8D96-59DB891B3F71}"/>
              </a:ext>
            </a:extLst>
          </p:cNvPr>
          <p:cNvSpPr txBox="1"/>
          <p:nvPr/>
        </p:nvSpPr>
        <p:spPr>
          <a:xfrm>
            <a:off x="858577" y="282248"/>
            <a:ext cx="6606251" cy="646331"/>
          </a:xfrm>
          <a:prstGeom prst="rect">
            <a:avLst/>
          </a:prstGeom>
          <a:noFill/>
        </p:spPr>
        <p:txBody>
          <a:bodyPr wrap="square">
            <a:spAutoFit/>
          </a:bodyPr>
          <a:lstStyle/>
          <a:p>
            <a:r>
              <a:rPr lang="en-US" sz="3600" dirty="0">
                <a:solidFill>
                  <a:srgbClr val="5A2781"/>
                </a:solidFill>
              </a:rPr>
              <a:t>Standard score or Standardization </a:t>
            </a:r>
          </a:p>
        </p:txBody>
      </p:sp>
      <p:pic>
        <p:nvPicPr>
          <p:cNvPr id="6" name="Graphic 5">
            <a:extLst>
              <a:ext uri="{FF2B5EF4-FFF2-40B4-BE49-F238E27FC236}">
                <a16:creationId xmlns:a16="http://schemas.microsoft.com/office/drawing/2014/main" id="{F6C342BE-D167-4DBA-8A08-5AFFBA036FB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575" t="28389"/>
          <a:stretch/>
        </p:blipFill>
        <p:spPr>
          <a:xfrm>
            <a:off x="6264327" y="2741602"/>
            <a:ext cx="5823155" cy="4714630"/>
          </a:xfrm>
          <a:prstGeom prst="rect">
            <a:avLst/>
          </a:prstGeom>
        </p:spPr>
      </p:pic>
      <p:pic>
        <p:nvPicPr>
          <p:cNvPr id="4" name="Picture 3">
            <a:extLst>
              <a:ext uri="{FF2B5EF4-FFF2-40B4-BE49-F238E27FC236}">
                <a16:creationId xmlns:a16="http://schemas.microsoft.com/office/drawing/2014/main" id="{DE3F89BA-82E5-44FA-A641-9BE58BC4EFED}"/>
              </a:ext>
            </a:extLst>
          </p:cNvPr>
          <p:cNvPicPr>
            <a:picLocks noChangeAspect="1"/>
          </p:cNvPicPr>
          <p:nvPr/>
        </p:nvPicPr>
        <p:blipFill>
          <a:blip r:embed="rId5"/>
          <a:stretch>
            <a:fillRect/>
          </a:stretch>
        </p:blipFill>
        <p:spPr>
          <a:xfrm>
            <a:off x="6856348" y="1207476"/>
            <a:ext cx="4672584" cy="1280160"/>
          </a:xfrm>
          <a:prstGeom prst="rect">
            <a:avLst/>
          </a:prstGeom>
        </p:spPr>
      </p:pic>
    </p:spTree>
    <p:extLst>
      <p:ext uri="{BB962C8B-B14F-4D97-AF65-F5344CB8AC3E}">
        <p14:creationId xmlns:p14="http://schemas.microsoft.com/office/powerpoint/2010/main" val="421556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844231"/>
            <a:ext cx="10363200" cy="3041969"/>
          </a:xfrm>
          <a:prstGeom prst="rect">
            <a:avLst/>
          </a:prstGeom>
        </p:spPr>
      </p:pic>
      <p:sp>
        <p:nvSpPr>
          <p:cNvPr id="3" name="TextBox 2"/>
          <p:cNvSpPr txBox="1"/>
          <p:nvPr/>
        </p:nvSpPr>
        <p:spPr>
          <a:xfrm>
            <a:off x="941001" y="7386135"/>
            <a:ext cx="4691703" cy="406265"/>
          </a:xfrm>
          <a:prstGeom prst="rect">
            <a:avLst/>
          </a:prstGeom>
          <a:noFill/>
        </p:spPr>
        <p:txBody>
          <a:bodyPr wrap="square" rtlCol="0">
            <a:spAutoFit/>
          </a:bodyPr>
          <a:lstStyle/>
          <a:p>
            <a:r>
              <a:rPr lang="en-US" sz="2040" dirty="0"/>
              <a:t>Figures courtesy of Wako </a:t>
            </a:r>
            <a:r>
              <a:rPr lang="en-US" sz="2040" dirty="0" err="1"/>
              <a:t>Bungula</a:t>
            </a:r>
            <a:endParaRPr lang="en-US" sz="2040" dirty="0"/>
          </a:p>
        </p:txBody>
      </p:sp>
      <p:pic>
        <p:nvPicPr>
          <p:cNvPr id="4" name="Picture 3"/>
          <p:cNvPicPr>
            <a:picLocks noChangeAspect="1"/>
          </p:cNvPicPr>
          <p:nvPr/>
        </p:nvPicPr>
        <p:blipFill>
          <a:blip r:embed="rId3"/>
          <a:stretch>
            <a:fillRect/>
          </a:stretch>
        </p:blipFill>
        <p:spPr>
          <a:xfrm>
            <a:off x="3930333" y="4114073"/>
            <a:ext cx="4026535" cy="3044190"/>
          </a:xfrm>
          <a:prstGeom prst="rect">
            <a:avLst/>
          </a:prstGeom>
        </p:spPr>
      </p:pic>
      <p:sp>
        <p:nvSpPr>
          <p:cNvPr id="5" name="TextBox 4"/>
          <p:cNvSpPr txBox="1"/>
          <p:nvPr/>
        </p:nvSpPr>
        <p:spPr>
          <a:xfrm>
            <a:off x="941001" y="4587201"/>
            <a:ext cx="2705947" cy="2185214"/>
          </a:xfrm>
          <a:prstGeom prst="rect">
            <a:avLst/>
          </a:prstGeom>
          <a:solidFill>
            <a:schemeClr val="accent6">
              <a:lumMod val="20000"/>
              <a:lumOff val="80000"/>
            </a:schemeClr>
          </a:solidFill>
        </p:spPr>
        <p:txBody>
          <a:bodyPr wrap="square" rtlCol="0">
            <a:spAutoFit/>
          </a:bodyPr>
          <a:lstStyle/>
          <a:p>
            <a:r>
              <a:rPr lang="en-US" sz="2720" dirty="0"/>
              <a:t>If you care about connected components:</a:t>
            </a:r>
          </a:p>
          <a:p>
            <a:pPr lvl="1"/>
            <a:r>
              <a:rPr lang="en-US" sz="2720" dirty="0"/>
              <a:t>Single linkage</a:t>
            </a:r>
          </a:p>
          <a:p>
            <a:pPr lvl="1"/>
            <a:r>
              <a:rPr lang="en-US" sz="2720" dirty="0" err="1"/>
              <a:t>DBscan</a:t>
            </a:r>
            <a:endParaRPr lang="en-US" sz="2720" dirty="0"/>
          </a:p>
        </p:txBody>
      </p:sp>
      <p:sp>
        <p:nvSpPr>
          <p:cNvPr id="6" name="TextBox 5"/>
          <p:cNvSpPr txBox="1"/>
          <p:nvPr/>
        </p:nvSpPr>
        <p:spPr>
          <a:xfrm>
            <a:off x="8093005" y="4377913"/>
            <a:ext cx="2901171" cy="2603790"/>
          </a:xfrm>
          <a:prstGeom prst="rect">
            <a:avLst/>
          </a:prstGeom>
          <a:solidFill>
            <a:schemeClr val="accent6">
              <a:lumMod val="20000"/>
              <a:lumOff val="80000"/>
            </a:schemeClr>
          </a:solidFill>
        </p:spPr>
        <p:txBody>
          <a:bodyPr wrap="square" rtlCol="0">
            <a:spAutoFit/>
          </a:bodyPr>
          <a:lstStyle/>
          <a:p>
            <a:r>
              <a:rPr lang="en-US" sz="2720" dirty="0"/>
              <a:t>If you care about closeness:</a:t>
            </a:r>
          </a:p>
          <a:p>
            <a:r>
              <a:rPr lang="en-US" sz="2720" dirty="0"/>
              <a:t>  Complete linkage</a:t>
            </a:r>
          </a:p>
          <a:p>
            <a:r>
              <a:rPr lang="en-US" sz="2720" dirty="0"/>
              <a:t>  Average linkage</a:t>
            </a:r>
          </a:p>
          <a:p>
            <a:r>
              <a:rPr lang="en-US" sz="2720" dirty="0"/>
              <a:t>  Ward’s linkage</a:t>
            </a:r>
          </a:p>
          <a:p>
            <a:r>
              <a:rPr lang="en-US" sz="2720" dirty="0"/>
              <a:t>  K-means</a:t>
            </a:r>
          </a:p>
        </p:txBody>
      </p:sp>
    </p:spTree>
    <p:extLst>
      <p:ext uri="{BB962C8B-B14F-4D97-AF65-F5344CB8AC3E}">
        <p14:creationId xmlns:p14="http://schemas.microsoft.com/office/powerpoint/2010/main" val="963975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2"/>
              </a:rPr>
              <a:t>https://developers.google.com/machine-learning/data-prep/transform/normalization</a:t>
            </a:r>
            <a:r>
              <a:rPr lang="en-US" dirty="0"/>
              <a:t> </a:t>
            </a:r>
          </a:p>
        </p:txBody>
      </p:sp>
      <p:sp>
        <p:nvSpPr>
          <p:cNvPr id="8" name="TextBox 7">
            <a:extLst>
              <a:ext uri="{FF2B5EF4-FFF2-40B4-BE49-F238E27FC236}">
                <a16:creationId xmlns:a16="http://schemas.microsoft.com/office/drawing/2014/main" id="{EEC1A55A-AE10-4A1E-8D96-59DB891B3F71}"/>
              </a:ext>
            </a:extLst>
          </p:cNvPr>
          <p:cNvSpPr txBox="1"/>
          <p:nvPr/>
        </p:nvSpPr>
        <p:spPr>
          <a:xfrm>
            <a:off x="858578" y="282248"/>
            <a:ext cx="5970180" cy="646331"/>
          </a:xfrm>
          <a:prstGeom prst="rect">
            <a:avLst/>
          </a:prstGeom>
          <a:noFill/>
        </p:spPr>
        <p:txBody>
          <a:bodyPr wrap="square">
            <a:spAutoFit/>
          </a:bodyPr>
          <a:lstStyle/>
          <a:p>
            <a:r>
              <a:rPr lang="en-US" sz="3600" dirty="0">
                <a:solidFill>
                  <a:srgbClr val="5A2781"/>
                </a:solidFill>
              </a:rPr>
              <a:t>Rescaling: </a:t>
            </a:r>
          </a:p>
        </p:txBody>
      </p:sp>
      <p:grpSp>
        <p:nvGrpSpPr>
          <p:cNvPr id="9" name="Group 8">
            <a:extLst>
              <a:ext uri="{FF2B5EF4-FFF2-40B4-BE49-F238E27FC236}">
                <a16:creationId xmlns:a16="http://schemas.microsoft.com/office/drawing/2014/main" id="{A313D108-9940-2C17-92D2-0F619D73B2E7}"/>
              </a:ext>
            </a:extLst>
          </p:cNvPr>
          <p:cNvGrpSpPr>
            <a:grpSpLocks noChangeAspect="1"/>
          </p:cNvGrpSpPr>
          <p:nvPr/>
        </p:nvGrpSpPr>
        <p:grpSpPr>
          <a:xfrm>
            <a:off x="1450" y="1312854"/>
            <a:ext cx="11978640" cy="4644348"/>
            <a:chOff x="152061" y="2098165"/>
            <a:chExt cx="12263724" cy="475488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0292"/>
            <a:stretch/>
          </p:blipFill>
          <p:spPr>
            <a:xfrm>
              <a:off x="152061" y="2098165"/>
              <a:ext cx="8175816" cy="4754880"/>
            </a:xfrm>
            <a:prstGeom prst="rect">
              <a:avLst/>
            </a:prstGeom>
          </p:spPr>
        </p:pic>
        <p:pic>
          <p:nvPicPr>
            <p:cNvPr id="7" name="Picture 6">
              <a:extLst>
                <a:ext uri="{FF2B5EF4-FFF2-40B4-BE49-F238E27FC236}">
                  <a16:creationId xmlns:a16="http://schemas.microsoft.com/office/drawing/2014/main" id="{0DB045D4-206F-4C28-B0A0-6F2C239E05B1}"/>
                </a:ext>
              </a:extLst>
            </p:cNvPr>
            <p:cNvPicPr>
              <a:picLocks noChangeAspect="1"/>
            </p:cNvPicPr>
            <p:nvPr/>
          </p:nvPicPr>
          <p:blipFill>
            <a:blip r:embed="rId5"/>
            <a:stretch>
              <a:fillRect/>
            </a:stretch>
          </p:blipFill>
          <p:spPr>
            <a:xfrm>
              <a:off x="4239969" y="2299046"/>
              <a:ext cx="4185341" cy="548640"/>
            </a:xfrm>
            <a:prstGeom prst="rect">
              <a:avLst/>
            </a:prstGeom>
          </p:spPr>
        </p:pic>
        <p:grpSp>
          <p:nvGrpSpPr>
            <p:cNvPr id="6" name="Group 5">
              <a:extLst>
                <a:ext uri="{FF2B5EF4-FFF2-40B4-BE49-F238E27FC236}">
                  <a16:creationId xmlns:a16="http://schemas.microsoft.com/office/drawing/2014/main" id="{8FB1869A-4869-9119-0431-1F51B79B410E}"/>
                </a:ext>
              </a:extLst>
            </p:cNvPr>
            <p:cNvGrpSpPr>
              <a:grpSpLocks noChangeAspect="1"/>
            </p:cNvGrpSpPr>
            <p:nvPr/>
          </p:nvGrpSpPr>
          <p:grpSpPr>
            <a:xfrm>
              <a:off x="8240394" y="2409896"/>
              <a:ext cx="4175391" cy="4436508"/>
              <a:chOff x="6264327" y="1207476"/>
              <a:chExt cx="5823155" cy="6187320"/>
            </a:xfrm>
          </p:grpSpPr>
          <p:pic>
            <p:nvPicPr>
              <p:cNvPr id="2" name="Graphic 1">
                <a:extLst>
                  <a:ext uri="{FF2B5EF4-FFF2-40B4-BE49-F238E27FC236}">
                    <a16:creationId xmlns:a16="http://schemas.microsoft.com/office/drawing/2014/main" id="{1C1CD3D1-8DD1-8A46-07FF-DF2030892B3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9575" t="28389"/>
              <a:stretch/>
            </p:blipFill>
            <p:spPr>
              <a:xfrm>
                <a:off x="6264327" y="2680166"/>
                <a:ext cx="5823155" cy="4714630"/>
              </a:xfrm>
              <a:prstGeom prst="rect">
                <a:avLst/>
              </a:prstGeom>
            </p:spPr>
          </p:pic>
          <p:pic>
            <p:nvPicPr>
              <p:cNvPr id="4" name="Picture 3">
                <a:extLst>
                  <a:ext uri="{FF2B5EF4-FFF2-40B4-BE49-F238E27FC236}">
                    <a16:creationId xmlns:a16="http://schemas.microsoft.com/office/drawing/2014/main" id="{F31CCCCC-F803-4928-BB97-7476672C74E9}"/>
                  </a:ext>
                </a:extLst>
              </p:cNvPr>
              <p:cNvPicPr>
                <a:picLocks noChangeAspect="1"/>
              </p:cNvPicPr>
              <p:nvPr/>
            </p:nvPicPr>
            <p:blipFill>
              <a:blip r:embed="rId6"/>
              <a:stretch>
                <a:fillRect/>
              </a:stretch>
            </p:blipFill>
            <p:spPr>
              <a:xfrm>
                <a:off x="6856348" y="1207476"/>
                <a:ext cx="4672584" cy="1280160"/>
              </a:xfrm>
              <a:prstGeom prst="rect">
                <a:avLst/>
              </a:prstGeom>
            </p:spPr>
          </p:pic>
        </p:grpSp>
      </p:grpSp>
    </p:spTree>
    <p:extLst>
      <p:ext uri="{BB962C8B-B14F-4D97-AF65-F5344CB8AC3E}">
        <p14:creationId xmlns:p14="http://schemas.microsoft.com/office/powerpoint/2010/main" val="103103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669336-F083-4FC4-8808-67FB8D9477E5}"/>
              </a:ext>
            </a:extLst>
          </p:cNvPr>
          <p:cNvSpPr txBox="1"/>
          <p:nvPr/>
        </p:nvSpPr>
        <p:spPr>
          <a:xfrm>
            <a:off x="579474" y="616689"/>
            <a:ext cx="10728252" cy="6001643"/>
          </a:xfrm>
          <a:prstGeom prst="rect">
            <a:avLst/>
          </a:prstGeom>
          <a:noFill/>
        </p:spPr>
        <p:txBody>
          <a:bodyPr wrap="square" rtlCol="0">
            <a:spAutoFit/>
          </a:bodyPr>
          <a:lstStyle/>
          <a:p>
            <a:pPr algn="l"/>
            <a:r>
              <a:rPr lang="en-US" sz="2400" dirty="0">
                <a:solidFill>
                  <a:srgbClr val="5A2781"/>
                </a:solidFill>
              </a:rPr>
              <a:t>When should you </a:t>
            </a:r>
            <a:r>
              <a:rPr lang="en-US" sz="2400" b="1" dirty="0">
                <a:solidFill>
                  <a:srgbClr val="5A2781"/>
                </a:solidFill>
              </a:rPr>
              <a:t>not</a:t>
            </a:r>
            <a:r>
              <a:rPr lang="en-US" sz="2400" dirty="0">
                <a:solidFill>
                  <a:srgbClr val="5A2781"/>
                </a:solidFill>
              </a:rPr>
              <a:t> normalize:</a:t>
            </a:r>
          </a:p>
          <a:p>
            <a:pPr algn="l"/>
            <a:endParaRPr lang="en-US" sz="2400" dirty="0">
              <a:solidFill>
                <a:srgbClr val="5A2781"/>
              </a:solidFill>
            </a:endParaRPr>
          </a:p>
          <a:p>
            <a:pPr algn="l"/>
            <a:r>
              <a:rPr lang="en-US" sz="2400" dirty="0">
                <a:solidFill>
                  <a:srgbClr val="5A2781"/>
                </a:solidFill>
              </a:rPr>
              <a:t>Ex:  Iris data set since all features are measured in centimeters</a:t>
            </a:r>
          </a:p>
          <a:p>
            <a:pPr algn="l"/>
            <a:r>
              <a:rPr lang="en-US" sz="2400" dirty="0">
                <a:solidFill>
                  <a:srgbClr val="5A2781"/>
                </a:solidFill>
              </a:rPr>
              <a:t>Ex:  Gene expression data since units are all identical</a:t>
            </a:r>
          </a:p>
          <a:p>
            <a:pPr algn="l"/>
            <a:r>
              <a:rPr lang="en-US" sz="2400" dirty="0">
                <a:solidFill>
                  <a:srgbClr val="5A2781"/>
                </a:solidFill>
              </a:rPr>
              <a:t>Ex:  The scale of each feature is important.</a:t>
            </a:r>
          </a:p>
          <a:p>
            <a:pPr algn="l"/>
            <a:endParaRPr lang="en-US" sz="2400" dirty="0">
              <a:solidFill>
                <a:srgbClr val="5A2781"/>
              </a:solidFill>
            </a:endParaRPr>
          </a:p>
          <a:p>
            <a:pPr algn="l"/>
            <a:endParaRPr lang="en-US" sz="2400" dirty="0">
              <a:solidFill>
                <a:srgbClr val="5A2781"/>
              </a:solidFill>
            </a:endParaRPr>
          </a:p>
          <a:p>
            <a:r>
              <a:rPr lang="en-US" sz="2400" dirty="0">
                <a:solidFill>
                  <a:srgbClr val="5A2781"/>
                </a:solidFill>
              </a:rPr>
              <a:t>When should you normalize:</a:t>
            </a:r>
          </a:p>
          <a:p>
            <a:pPr algn="l"/>
            <a:endParaRPr lang="en-US" sz="2400" dirty="0">
              <a:solidFill>
                <a:srgbClr val="5A2781"/>
              </a:solidFill>
            </a:endParaRPr>
          </a:p>
          <a:p>
            <a:pPr algn="l"/>
            <a:r>
              <a:rPr lang="en-US" sz="2400" dirty="0">
                <a:solidFill>
                  <a:srgbClr val="5A2781"/>
                </a:solidFill>
              </a:rPr>
              <a:t>Ex:  </a:t>
            </a:r>
            <a:r>
              <a:rPr lang="en-US" sz="2400" b="1" dirty="0">
                <a:solidFill>
                  <a:srgbClr val="5A2781"/>
                </a:solidFill>
              </a:rPr>
              <a:t>Iris and gene expression data so that all features have the same range.</a:t>
            </a:r>
          </a:p>
          <a:p>
            <a:pPr algn="l"/>
            <a:r>
              <a:rPr lang="en-US" sz="2400" dirty="0">
                <a:solidFill>
                  <a:srgbClr val="5A2781"/>
                </a:solidFill>
              </a:rPr>
              <a:t>For example, a feature with low variance can be significant.  This significance can be found if you make all features have the same range.</a:t>
            </a:r>
          </a:p>
          <a:p>
            <a:pPr algn="l"/>
            <a:endParaRPr lang="en-US" sz="2400" dirty="0">
              <a:solidFill>
                <a:srgbClr val="5A2781"/>
              </a:solidFill>
            </a:endParaRPr>
          </a:p>
          <a:p>
            <a:pPr algn="l"/>
            <a:r>
              <a:rPr lang="en-US" sz="2400" dirty="0">
                <a:solidFill>
                  <a:srgbClr val="5A2781"/>
                </a:solidFill>
              </a:rPr>
              <a:t>Ex:  </a:t>
            </a:r>
            <a:r>
              <a:rPr lang="en-US" sz="2400" b="1" dirty="0">
                <a:solidFill>
                  <a:srgbClr val="5A2781"/>
                </a:solidFill>
              </a:rPr>
              <a:t>Normalize if the scale depends on the feature. </a:t>
            </a:r>
          </a:p>
          <a:p>
            <a:pPr algn="l"/>
            <a:endParaRPr lang="en-US" sz="2400" dirty="0">
              <a:solidFill>
                <a:srgbClr val="5A2781"/>
              </a:solidFill>
            </a:endParaRPr>
          </a:p>
          <a:p>
            <a:pPr algn="l"/>
            <a:endParaRPr lang="en-US" sz="2400" dirty="0">
              <a:solidFill>
                <a:srgbClr val="5A2781"/>
              </a:solidFill>
            </a:endParaRPr>
          </a:p>
        </p:txBody>
      </p:sp>
    </p:spTree>
    <p:extLst>
      <p:ext uri="{BB962C8B-B14F-4D97-AF65-F5344CB8AC3E}">
        <p14:creationId xmlns:p14="http://schemas.microsoft.com/office/powerpoint/2010/main" val="4230196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A2D2B-C340-4D8A-87CF-7BA1130B809F}"/>
              </a:ext>
            </a:extLst>
          </p:cNvPr>
          <p:cNvSpPr txBox="1"/>
          <p:nvPr/>
        </p:nvSpPr>
        <p:spPr>
          <a:xfrm>
            <a:off x="401378" y="115937"/>
            <a:ext cx="11084443" cy="6924973"/>
          </a:xfrm>
          <a:prstGeom prst="rect">
            <a:avLst/>
          </a:prstGeom>
          <a:noFill/>
        </p:spPr>
        <p:txBody>
          <a:bodyPr wrap="square">
            <a:spAutoFit/>
          </a:bodyPr>
          <a:lstStyle/>
          <a:p>
            <a:r>
              <a:rPr lang="en-US" sz="2400" u="sng" dirty="0">
                <a:latin typeface="CMTI10"/>
              </a:rPr>
              <a:t>Multivariable</a:t>
            </a:r>
            <a:r>
              <a:rPr lang="en-US" sz="2400" dirty="0">
                <a:latin typeface="CMTI10"/>
              </a:rPr>
              <a:t> Linear and Logistic Regression:</a:t>
            </a:r>
          </a:p>
          <a:p>
            <a:endParaRPr lang="en-US" sz="1200" dirty="0">
              <a:latin typeface="CMTI10"/>
            </a:endParaRPr>
          </a:p>
          <a:p>
            <a:r>
              <a:rPr lang="en-US" sz="2400" b="1" dirty="0">
                <a:latin typeface="CMTI10"/>
              </a:rPr>
              <a:t>One normally must perform f</a:t>
            </a:r>
            <a:r>
              <a:rPr lang="en-US" sz="2400" b="1" i="0" u="none" strike="noStrike" baseline="0" dirty="0">
                <a:latin typeface="CMTI10"/>
              </a:rPr>
              <a:t>eature (variable) selection if you have too many variables and/or if they are not independent.</a:t>
            </a:r>
          </a:p>
          <a:p>
            <a:endParaRPr lang="en-US" sz="1200" dirty="0">
              <a:latin typeface="CMTI10"/>
            </a:endParaRPr>
          </a:p>
          <a:p>
            <a:r>
              <a:rPr lang="en-US" sz="2400" b="0" i="0" u="none" strike="noStrike" baseline="0" dirty="0">
                <a:latin typeface="CMTI10"/>
              </a:rPr>
              <a:t>Some methods for feature selection:</a:t>
            </a:r>
          </a:p>
          <a:p>
            <a:endParaRPr lang="en-US" sz="1200" dirty="0">
              <a:latin typeface="CMTI10"/>
            </a:endParaRPr>
          </a:p>
          <a:p>
            <a:pPr algn="l"/>
            <a:r>
              <a:rPr lang="en-US" sz="2400" b="0" i="0" u="none" strike="noStrike" baseline="0" dirty="0">
                <a:latin typeface="CMSY10"/>
              </a:rPr>
              <a:t>• </a:t>
            </a:r>
            <a:r>
              <a:rPr lang="en-US" sz="2400" b="1" i="0" u="none" strike="noStrike" baseline="0" dirty="0">
                <a:latin typeface="CMTI10"/>
              </a:rPr>
              <a:t>Subset Selection</a:t>
            </a:r>
            <a:r>
              <a:rPr lang="en-US" sz="2400" b="1" i="0" u="none" strike="noStrike" baseline="0" dirty="0">
                <a:latin typeface="CMR10"/>
              </a:rPr>
              <a:t>. </a:t>
            </a:r>
            <a:r>
              <a:rPr lang="en-US" sz="2400" b="0" i="0" u="none" strike="noStrike" baseline="0" dirty="0">
                <a:latin typeface="CMR10"/>
              </a:rPr>
              <a:t>This approach involves identifying a subset of the </a:t>
            </a:r>
            <a:r>
              <a:rPr lang="en-US" sz="2400" b="0" i="0" u="none" strike="noStrike" baseline="0" dirty="0">
                <a:latin typeface="CMMI10"/>
              </a:rPr>
              <a:t>p </a:t>
            </a:r>
            <a:r>
              <a:rPr lang="en-US" sz="2400" b="0" i="0" u="none" strike="noStrike" baseline="0" dirty="0">
                <a:latin typeface="CMR10"/>
              </a:rPr>
              <a:t>predictors that we believe to be related to the response. We then fit a model using least squares on the reduced set of variables.</a:t>
            </a:r>
          </a:p>
          <a:p>
            <a:pPr algn="l"/>
            <a:r>
              <a:rPr lang="en-US" sz="2400" b="0" i="0" u="none" strike="noStrike" baseline="0" dirty="0">
                <a:latin typeface="CMSY10"/>
              </a:rPr>
              <a:t>• </a:t>
            </a:r>
            <a:r>
              <a:rPr lang="en-US" sz="2400" b="1" i="0" u="none" strike="noStrike" baseline="0" dirty="0">
                <a:latin typeface="CMTI10"/>
              </a:rPr>
              <a:t>Shrinkage</a:t>
            </a:r>
            <a:r>
              <a:rPr lang="en-US" sz="2400" b="1" i="0" u="none" strike="noStrike" baseline="0" dirty="0">
                <a:latin typeface="CMR10"/>
              </a:rPr>
              <a:t>. </a:t>
            </a:r>
            <a:r>
              <a:rPr lang="en-US" sz="2400" b="0" i="0" u="none" strike="noStrike" baseline="0" dirty="0">
                <a:latin typeface="CMR10"/>
              </a:rPr>
              <a:t>This approach involves fitting a model involving all </a:t>
            </a:r>
            <a:r>
              <a:rPr lang="en-US" sz="2400" b="0" i="0" u="none" strike="noStrike" baseline="0" dirty="0">
                <a:latin typeface="CMMI10"/>
              </a:rPr>
              <a:t>p </a:t>
            </a:r>
            <a:r>
              <a:rPr lang="en-US" sz="2400" b="0" i="0" u="none" strike="noStrike" baseline="0" dirty="0">
                <a:latin typeface="CMR10"/>
              </a:rPr>
              <a:t>predictors. However, the estimated coefficients are shrunken towards zero relative to the least squares estimates. This shrinkage (also known as </a:t>
            </a:r>
            <a:r>
              <a:rPr lang="en-US" sz="2400" b="0" i="0" u="none" strike="noStrike" baseline="0" dirty="0">
                <a:latin typeface="CMTI10"/>
              </a:rPr>
              <a:t>regularization</a:t>
            </a:r>
            <a:r>
              <a:rPr lang="en-US" sz="2400" b="0" i="0" u="none" strike="noStrike" baseline="0" dirty="0">
                <a:latin typeface="CMR10"/>
              </a:rPr>
              <a:t>) has the effect of reducing variance. Depending on what type of shrinkage is performed, some of the coefficients may be estimated to be exactly zero. Hence, shrinkage methods can also perform</a:t>
            </a:r>
          </a:p>
          <a:p>
            <a:pPr algn="l"/>
            <a:r>
              <a:rPr lang="en-US" sz="2400" b="0" i="0" u="none" strike="noStrike" baseline="0" dirty="0">
                <a:latin typeface="CMR10"/>
              </a:rPr>
              <a:t>variable selection.</a:t>
            </a:r>
          </a:p>
          <a:p>
            <a:pPr algn="l"/>
            <a:r>
              <a:rPr lang="en-US" sz="2400" b="0" i="0" u="none" strike="noStrike" baseline="0" dirty="0">
                <a:latin typeface="CMSY10"/>
              </a:rPr>
              <a:t>• </a:t>
            </a:r>
            <a:r>
              <a:rPr lang="en-US" sz="2400" b="1" i="0" u="none" strike="noStrike" baseline="0" dirty="0">
                <a:latin typeface="CMTI10"/>
              </a:rPr>
              <a:t>Dimension Reduction</a:t>
            </a:r>
            <a:r>
              <a:rPr lang="en-US" sz="2400" b="1" i="0" u="none" strike="noStrike" baseline="0" dirty="0">
                <a:latin typeface="CMR10"/>
              </a:rPr>
              <a:t>. </a:t>
            </a:r>
            <a:r>
              <a:rPr lang="en-US" sz="2400" b="0" i="0" u="none" strike="noStrike" baseline="0" dirty="0">
                <a:latin typeface="CMR10"/>
              </a:rPr>
              <a:t>This approach involves </a:t>
            </a:r>
            <a:r>
              <a:rPr lang="en-US" sz="2400" b="0" i="0" u="none" strike="noStrike" baseline="0" dirty="0">
                <a:latin typeface="CMTI10"/>
              </a:rPr>
              <a:t>projecting </a:t>
            </a:r>
            <a:r>
              <a:rPr lang="en-US" sz="2400" b="0" i="0" u="none" strike="noStrike" baseline="0" dirty="0">
                <a:latin typeface="CMR10"/>
              </a:rPr>
              <a:t>the </a:t>
            </a:r>
            <a:r>
              <a:rPr lang="en-US" sz="2400" b="0" i="0" u="none" strike="noStrike" baseline="0" dirty="0">
                <a:latin typeface="CMMI10"/>
              </a:rPr>
              <a:t>p </a:t>
            </a:r>
            <a:r>
              <a:rPr lang="en-US" sz="2400" b="0" i="0" u="none" strike="noStrike" baseline="0" dirty="0">
                <a:latin typeface="CMR10"/>
              </a:rPr>
              <a:t>predictors into an </a:t>
            </a:r>
            <a:r>
              <a:rPr lang="en-US" sz="2400" b="0" i="0" u="none" strike="noStrike" baseline="0" dirty="0">
                <a:latin typeface="CMMI10"/>
              </a:rPr>
              <a:t>M</a:t>
            </a:r>
            <a:r>
              <a:rPr lang="en-US" sz="2400" b="0" i="0" u="none" strike="noStrike" baseline="0" dirty="0">
                <a:latin typeface="CMR10"/>
              </a:rPr>
              <a:t>-dimensional subspace, where </a:t>
            </a:r>
            <a:r>
              <a:rPr lang="en-US" sz="2400" b="0" i="0" u="none" strike="noStrike" baseline="0" dirty="0">
                <a:latin typeface="CMMI10"/>
              </a:rPr>
              <a:t>M &lt;p</a:t>
            </a:r>
            <a:r>
              <a:rPr lang="en-US" sz="2400" b="0" i="0" u="none" strike="noStrike" baseline="0" dirty="0">
                <a:latin typeface="CMR10"/>
              </a:rPr>
              <a:t>. This is achieved by computing </a:t>
            </a:r>
            <a:r>
              <a:rPr lang="en-US" sz="2400" b="0" i="0" u="none" strike="noStrike" baseline="0" dirty="0">
                <a:latin typeface="CMMI10"/>
              </a:rPr>
              <a:t>M </a:t>
            </a:r>
            <a:r>
              <a:rPr lang="en-US" sz="2400" b="0" i="0" u="none" strike="noStrike" baseline="0" dirty="0">
                <a:latin typeface="CMR10"/>
              </a:rPr>
              <a:t>different </a:t>
            </a:r>
            <a:r>
              <a:rPr lang="en-US" sz="2400" b="0" i="0" u="none" strike="noStrike" baseline="0" dirty="0">
                <a:latin typeface="CMTI10"/>
              </a:rPr>
              <a:t>linear combinations</a:t>
            </a:r>
            <a:r>
              <a:rPr lang="en-US" sz="2400" b="0" i="0" u="none" strike="noStrike" baseline="0" dirty="0">
                <a:latin typeface="CMR10"/>
              </a:rPr>
              <a:t>, or </a:t>
            </a:r>
            <a:r>
              <a:rPr lang="en-US" sz="2400" b="0" i="0" u="none" strike="noStrike" baseline="0" dirty="0">
                <a:latin typeface="CMTI10"/>
              </a:rPr>
              <a:t>projections</a:t>
            </a:r>
            <a:r>
              <a:rPr lang="en-US" sz="2400" b="0" i="0" u="none" strike="noStrike" baseline="0" dirty="0">
                <a:latin typeface="CMR10"/>
              </a:rPr>
              <a:t>, of the variables. Then these </a:t>
            </a:r>
            <a:r>
              <a:rPr lang="en-US" sz="2400" b="0" i="0" u="none" strike="noStrike" baseline="0" dirty="0">
                <a:latin typeface="CMMI10"/>
              </a:rPr>
              <a:t>M </a:t>
            </a:r>
            <a:r>
              <a:rPr lang="en-US" sz="2400" b="0" i="0" u="none" strike="noStrike" baseline="0" dirty="0">
                <a:latin typeface="CMR10"/>
              </a:rPr>
              <a:t>projections are used as predictors to fit a linear regression model by least squares.</a:t>
            </a:r>
            <a:endParaRPr lang="en-US" sz="3600" b="0" i="0" u="none" strike="noStrike" baseline="0" dirty="0">
              <a:latin typeface="CMTI10"/>
            </a:endParaRPr>
          </a:p>
        </p:txBody>
      </p:sp>
      <p:sp>
        <p:nvSpPr>
          <p:cNvPr id="4" name="TextBox 3">
            <a:extLst>
              <a:ext uri="{FF2B5EF4-FFF2-40B4-BE49-F238E27FC236}">
                <a16:creationId xmlns:a16="http://schemas.microsoft.com/office/drawing/2014/main" id="{996F3593-736D-43EC-A54C-C33A5D8E0E74}"/>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2"/>
              </a:rPr>
              <a:t>https://www.statlearning.com/</a:t>
            </a:r>
            <a:r>
              <a:rPr lang="en-US" sz="2400" dirty="0"/>
              <a:t> </a:t>
            </a:r>
          </a:p>
        </p:txBody>
      </p:sp>
    </p:spTree>
    <p:extLst>
      <p:ext uri="{BB962C8B-B14F-4D97-AF65-F5344CB8AC3E}">
        <p14:creationId xmlns:p14="http://schemas.microsoft.com/office/powerpoint/2010/main" val="1344575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9532D-D218-4B38-BCBE-B03951C80F83}"/>
              </a:ext>
            </a:extLst>
          </p:cNvPr>
          <p:cNvSpPr txBox="1"/>
          <p:nvPr/>
        </p:nvSpPr>
        <p:spPr>
          <a:xfrm>
            <a:off x="489097" y="669853"/>
            <a:ext cx="10909005" cy="2677656"/>
          </a:xfrm>
          <a:prstGeom prst="rect">
            <a:avLst/>
          </a:prstGeom>
          <a:noFill/>
        </p:spPr>
        <p:txBody>
          <a:bodyPr wrap="square" rtlCol="0">
            <a:spAutoFit/>
          </a:bodyPr>
          <a:lstStyle/>
          <a:p>
            <a:pPr algn="l"/>
            <a:r>
              <a:rPr lang="en-US" sz="2400" dirty="0">
                <a:solidFill>
                  <a:srgbClr val="5A2781"/>
                </a:solidFill>
              </a:rPr>
              <a:t>We will look at 2 simpler methods first (sometimes used during data cleaning):</a:t>
            </a:r>
          </a:p>
          <a:p>
            <a:pPr algn="l"/>
            <a:endParaRPr lang="en-US" sz="2400" dirty="0">
              <a:solidFill>
                <a:srgbClr val="5A2781"/>
              </a:solidFill>
            </a:endParaRPr>
          </a:p>
          <a:p>
            <a:pPr algn="l"/>
            <a:endParaRPr lang="en-US" sz="2400" dirty="0">
              <a:solidFill>
                <a:srgbClr val="5A2781"/>
              </a:solidFill>
            </a:endParaRPr>
          </a:p>
          <a:p>
            <a:pPr algn="l"/>
            <a:endParaRPr lang="en-US" sz="2400" dirty="0">
              <a:solidFill>
                <a:srgbClr val="5A2781"/>
              </a:solidFill>
            </a:endParaRPr>
          </a:p>
          <a:p>
            <a:pPr algn="l"/>
            <a:endParaRPr lang="en-US" sz="2400" dirty="0">
              <a:solidFill>
                <a:srgbClr val="5A2781"/>
              </a:solidFill>
            </a:endParaRPr>
          </a:p>
          <a:p>
            <a:pPr algn="l"/>
            <a:r>
              <a:rPr lang="en-US" sz="2400" dirty="0">
                <a:solidFill>
                  <a:srgbClr val="5A2781"/>
                </a:solidFill>
              </a:rPr>
              <a:t>A common method to reduce the number of features is to remove features with low variance, especially if this low variance is less than the expected noise.</a:t>
            </a:r>
          </a:p>
        </p:txBody>
      </p:sp>
      <p:graphicFrame>
        <p:nvGraphicFramePr>
          <p:cNvPr id="3" name="Object 38">
            <a:extLst>
              <a:ext uri="{FF2B5EF4-FFF2-40B4-BE49-F238E27FC236}">
                <a16:creationId xmlns:a16="http://schemas.microsoft.com/office/drawing/2014/main" id="{E7C23F05-D426-48DD-ACC7-0ECCFD4C298C}"/>
              </a:ext>
            </a:extLst>
          </p:cNvPr>
          <p:cNvGraphicFramePr>
            <a:graphicFrameLocks noChangeAspect="1"/>
          </p:cNvGraphicFramePr>
          <p:nvPr>
            <p:extLst>
              <p:ext uri="{D42A27DB-BD31-4B8C-83A1-F6EECF244321}">
                <p14:modId xmlns:p14="http://schemas.microsoft.com/office/powerpoint/2010/main" val="3715012765"/>
              </p:ext>
            </p:extLst>
          </p:nvPr>
        </p:nvGraphicFramePr>
        <p:xfrm>
          <a:off x="3383356" y="3647930"/>
          <a:ext cx="3323060" cy="1757785"/>
        </p:xfrm>
        <a:graphic>
          <a:graphicData uri="http://schemas.openxmlformats.org/presentationml/2006/ole">
            <mc:AlternateContent xmlns:mc="http://schemas.openxmlformats.org/markup-compatibility/2006">
              <mc:Choice xmlns:v="urn:schemas-microsoft-com:vml" Requires="v">
                <p:oleObj name="Equation" r:id="rId2" imgW="1143000" imgH="634680" progId="Equation.3">
                  <p:embed/>
                </p:oleObj>
              </mc:Choice>
              <mc:Fallback>
                <p:oleObj name="Equation" r:id="rId2" imgW="1143000" imgH="634680" progId="Equation.3">
                  <p:embed/>
                  <p:pic>
                    <p:nvPicPr>
                      <p:cNvPr id="87078" name="Object 38">
                        <a:extLst>
                          <a:ext uri="{FF2B5EF4-FFF2-40B4-BE49-F238E27FC236}">
                            <a16:creationId xmlns:a16="http://schemas.microsoft.com/office/drawing/2014/main" id="{9A50E756-300B-498F-89EE-7C01735FB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356" y="3647930"/>
                        <a:ext cx="3323060" cy="1757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14445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A31C21C-C2C0-47F9-B3FA-6CCA253802FD}"/>
              </a:ext>
            </a:extLst>
          </p:cNvPr>
          <p:cNvSpPr>
            <a:spLocks noGrp="1"/>
          </p:cNvSpPr>
          <p:nvPr>
            <p:ph type="sldNum" sz="quarter" idx="12"/>
          </p:nvPr>
        </p:nvSpPr>
        <p:spPr/>
        <p:txBody>
          <a:bodyPr/>
          <a:lstStyle/>
          <a:p>
            <a:fld id="{EABD236A-634D-4FD8-8810-B8769E810523}" type="slidenum">
              <a:rPr lang="en-US" altLang="en-US"/>
              <a:pPr/>
              <a:t>24</a:t>
            </a:fld>
            <a:endParaRPr lang="en-US" altLang="en-US"/>
          </a:p>
        </p:txBody>
      </p:sp>
      <p:sp>
        <p:nvSpPr>
          <p:cNvPr id="24578" name="Rectangle 2">
            <a:extLst>
              <a:ext uri="{FF2B5EF4-FFF2-40B4-BE49-F238E27FC236}">
                <a16:creationId xmlns:a16="http://schemas.microsoft.com/office/drawing/2014/main" id="{D9055FA7-66C1-47AF-9AC4-F19722D28131}"/>
              </a:ext>
            </a:extLst>
          </p:cNvPr>
          <p:cNvSpPr>
            <a:spLocks noGrp="1" noChangeArrowheads="1"/>
          </p:cNvSpPr>
          <p:nvPr>
            <p:ph type="title"/>
          </p:nvPr>
        </p:nvSpPr>
        <p:spPr>
          <a:xfrm>
            <a:off x="1227743" y="98307"/>
            <a:ext cx="8808720" cy="1295400"/>
          </a:xfrm>
        </p:spPr>
        <p:txBody>
          <a:bodyPr/>
          <a:lstStyle/>
          <a:p>
            <a:r>
              <a:rPr lang="da-DK" altLang="en-US" sz="4533" dirty="0"/>
              <a:t>PCA on all Genes</a:t>
            </a:r>
            <a:br>
              <a:rPr lang="da-DK" altLang="en-US" sz="4533" dirty="0"/>
            </a:br>
            <a:r>
              <a:rPr lang="da-DK" altLang="en-US" sz="3853" dirty="0"/>
              <a:t>Leukemia data, precursor B and T</a:t>
            </a:r>
          </a:p>
        </p:txBody>
      </p:sp>
      <p:grpSp>
        <p:nvGrpSpPr>
          <p:cNvPr id="24579" name="Group 3">
            <a:extLst>
              <a:ext uri="{FF2B5EF4-FFF2-40B4-BE49-F238E27FC236}">
                <a16:creationId xmlns:a16="http://schemas.microsoft.com/office/drawing/2014/main" id="{E92C3DF6-E8FD-47EB-B16F-C14358248D71}"/>
              </a:ext>
            </a:extLst>
          </p:cNvPr>
          <p:cNvGrpSpPr>
            <a:grpSpLocks noChangeAspect="1"/>
          </p:cNvGrpSpPr>
          <p:nvPr/>
        </p:nvGrpSpPr>
        <p:grpSpPr bwMode="auto">
          <a:xfrm>
            <a:off x="2135895" y="1864425"/>
            <a:ext cx="7631402" cy="5760720"/>
            <a:chOff x="1066" y="907"/>
            <a:chExt cx="3810" cy="2954"/>
          </a:xfrm>
        </p:grpSpPr>
        <p:sp>
          <p:nvSpPr>
            <p:cNvPr id="24580" name="Rectangle 4">
              <a:extLst>
                <a:ext uri="{FF2B5EF4-FFF2-40B4-BE49-F238E27FC236}">
                  <a16:creationId xmlns:a16="http://schemas.microsoft.com/office/drawing/2014/main" id="{B25330EE-549A-49E7-8320-15A7F28DF04E}"/>
                </a:ext>
              </a:extLst>
            </p:cNvPr>
            <p:cNvSpPr>
              <a:spLocks noChangeArrowheads="1"/>
            </p:cNvSpPr>
            <p:nvPr/>
          </p:nvSpPr>
          <p:spPr bwMode="auto">
            <a:xfrm>
              <a:off x="1134" y="958"/>
              <a:ext cx="3742" cy="2903"/>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pic>
          <p:nvPicPr>
            <p:cNvPr id="24581" name="Picture 5">
              <a:extLst>
                <a:ext uri="{FF2B5EF4-FFF2-40B4-BE49-F238E27FC236}">
                  <a16:creationId xmlns:a16="http://schemas.microsoft.com/office/drawing/2014/main" id="{226A8526-105B-4704-AB16-4D924FF29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 y="907"/>
              <a:ext cx="3378" cy="2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4582" name="Rectangle 6">
            <a:extLst>
              <a:ext uri="{FF2B5EF4-FFF2-40B4-BE49-F238E27FC236}">
                <a16:creationId xmlns:a16="http://schemas.microsoft.com/office/drawing/2014/main" id="{A09F50EC-B4F3-4B94-A4CB-5EAA90810969}"/>
              </a:ext>
            </a:extLst>
          </p:cNvPr>
          <p:cNvSpPr>
            <a:spLocks noChangeArrowheads="1"/>
          </p:cNvSpPr>
          <p:nvPr/>
        </p:nvSpPr>
        <p:spPr bwMode="auto">
          <a:xfrm>
            <a:off x="1832263" y="1393707"/>
            <a:ext cx="9542473" cy="52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da-DK" altLang="en-US" sz="3173" dirty="0"/>
              <a:t>Plot of 34 patients, dimension of 8973 genes reduced to 2</a:t>
            </a:r>
          </a:p>
        </p:txBody>
      </p:sp>
      <p:sp>
        <p:nvSpPr>
          <p:cNvPr id="9" name="TextBox 8">
            <a:extLst>
              <a:ext uri="{FF2B5EF4-FFF2-40B4-BE49-F238E27FC236}">
                <a16:creationId xmlns:a16="http://schemas.microsoft.com/office/drawing/2014/main" id="{803C1825-894D-4584-90B6-90D471A57696}"/>
              </a:ext>
            </a:extLst>
          </p:cNvPr>
          <p:cNvSpPr txBox="1"/>
          <p:nvPr/>
        </p:nvSpPr>
        <p:spPr>
          <a:xfrm>
            <a:off x="24913" y="7407933"/>
            <a:ext cx="10104120" cy="406265"/>
          </a:xfrm>
          <a:prstGeom prst="rect">
            <a:avLst/>
          </a:prstGeom>
          <a:noFill/>
        </p:spPr>
        <p:txBody>
          <a:bodyPr wrap="square">
            <a:spAutoFit/>
          </a:bodyPr>
          <a:lstStyle/>
          <a:p>
            <a:r>
              <a:rPr lang="en-US" sz="2040" dirty="0">
                <a:hlinkClick r:id="rId3"/>
              </a:rPr>
              <a:t>www.cse.buffalo.edu/faculty/azhang/data-mining/pca.ppt</a:t>
            </a:r>
            <a:r>
              <a:rPr lang="en-US" sz="2040" dirty="0"/>
              <a:t> </a:t>
            </a:r>
          </a:p>
        </p:txBody>
      </p:sp>
      <p:sp>
        <p:nvSpPr>
          <p:cNvPr id="2" name="TextBox 1">
            <a:extLst>
              <a:ext uri="{FF2B5EF4-FFF2-40B4-BE49-F238E27FC236}">
                <a16:creationId xmlns:a16="http://schemas.microsoft.com/office/drawing/2014/main" id="{42E6EEDF-7A45-4C78-8D28-14594FA8F946}"/>
              </a:ext>
            </a:extLst>
          </p:cNvPr>
          <p:cNvSpPr txBox="1"/>
          <p:nvPr/>
        </p:nvSpPr>
        <p:spPr>
          <a:xfrm>
            <a:off x="9218428" y="3221665"/>
            <a:ext cx="2509284" cy="1938992"/>
          </a:xfrm>
          <a:prstGeom prst="rect">
            <a:avLst/>
          </a:prstGeom>
          <a:solidFill>
            <a:schemeClr val="bg1"/>
          </a:solidFill>
        </p:spPr>
        <p:txBody>
          <a:bodyPr wrap="square" rtlCol="0">
            <a:spAutoFit/>
          </a:bodyPr>
          <a:lstStyle/>
          <a:p>
            <a:pPr algn="l"/>
            <a:r>
              <a:rPr lang="en-US" sz="2400" dirty="0" err="1">
                <a:solidFill>
                  <a:srgbClr val="5A2781"/>
                </a:solidFill>
              </a:rPr>
              <a:t>Example:Using</a:t>
            </a:r>
            <a:r>
              <a:rPr lang="en-US" sz="2400" dirty="0">
                <a:solidFill>
                  <a:srgbClr val="5A2781"/>
                </a:solidFill>
              </a:rPr>
              <a:t> PCA as a visualization tool. </a:t>
            </a:r>
            <a:r>
              <a:rPr lang="en-US" sz="2400" b="1" dirty="0">
                <a:solidFill>
                  <a:srgbClr val="5A2781"/>
                </a:solidFill>
              </a:rPr>
              <a:t>Not </a:t>
            </a:r>
            <a:r>
              <a:rPr lang="en-US" sz="2400" dirty="0">
                <a:solidFill>
                  <a:srgbClr val="5A2781"/>
                </a:solidFill>
              </a:rPr>
              <a:t>eliminating variables via PCA</a:t>
            </a:r>
          </a:p>
        </p:txBody>
      </p:sp>
    </p:spTree>
    <p:extLst>
      <p:ext uri="{BB962C8B-B14F-4D97-AF65-F5344CB8AC3E}">
        <p14:creationId xmlns:p14="http://schemas.microsoft.com/office/powerpoint/2010/main" val="853874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767D138B-58C3-46BC-8C55-9E452A6771AC}"/>
              </a:ext>
            </a:extLst>
          </p:cNvPr>
          <p:cNvSpPr>
            <a:spLocks noGrp="1"/>
          </p:cNvSpPr>
          <p:nvPr>
            <p:ph type="sldNum" sz="quarter" idx="12"/>
          </p:nvPr>
        </p:nvSpPr>
        <p:spPr/>
        <p:txBody>
          <a:bodyPr/>
          <a:lstStyle/>
          <a:p>
            <a:fld id="{B8094ED8-F278-45FB-974F-8369D29663A5}" type="slidenum">
              <a:rPr lang="en-US" altLang="en-US"/>
              <a:pPr/>
              <a:t>25</a:t>
            </a:fld>
            <a:endParaRPr lang="en-US" altLang="en-US"/>
          </a:p>
        </p:txBody>
      </p:sp>
      <p:sp>
        <p:nvSpPr>
          <p:cNvPr id="25602" name="Rectangle 2">
            <a:extLst>
              <a:ext uri="{FF2B5EF4-FFF2-40B4-BE49-F238E27FC236}">
                <a16:creationId xmlns:a16="http://schemas.microsoft.com/office/drawing/2014/main" id="{C336AA21-628C-4224-9209-06F5D4F3C0F4}"/>
              </a:ext>
            </a:extLst>
          </p:cNvPr>
          <p:cNvSpPr>
            <a:spLocks noGrp="1" noChangeArrowheads="1"/>
          </p:cNvSpPr>
          <p:nvPr>
            <p:ph type="title"/>
          </p:nvPr>
        </p:nvSpPr>
        <p:spPr>
          <a:xfrm>
            <a:off x="1452880" y="0"/>
            <a:ext cx="8808720" cy="1295400"/>
          </a:xfrm>
        </p:spPr>
        <p:txBody>
          <a:bodyPr/>
          <a:lstStyle/>
          <a:p>
            <a:r>
              <a:rPr lang="da-DK" altLang="en-US" sz="4307"/>
              <a:t>PCA on 100 top significant genes </a:t>
            </a:r>
            <a:br>
              <a:rPr lang="da-DK" altLang="en-US" sz="4307"/>
            </a:br>
            <a:r>
              <a:rPr lang="da-DK" altLang="en-US" sz="4307"/>
              <a:t> </a:t>
            </a:r>
            <a:r>
              <a:rPr lang="da-DK" altLang="en-US" sz="3853"/>
              <a:t>Leukemia data, precursor B and T</a:t>
            </a:r>
          </a:p>
        </p:txBody>
      </p:sp>
      <p:grpSp>
        <p:nvGrpSpPr>
          <p:cNvPr id="25603" name="Group 3">
            <a:extLst>
              <a:ext uri="{FF2B5EF4-FFF2-40B4-BE49-F238E27FC236}">
                <a16:creationId xmlns:a16="http://schemas.microsoft.com/office/drawing/2014/main" id="{24435AA3-79A3-4383-AA70-A2CA6D0E9D87}"/>
              </a:ext>
            </a:extLst>
          </p:cNvPr>
          <p:cNvGrpSpPr>
            <a:grpSpLocks/>
          </p:cNvGrpSpPr>
          <p:nvPr/>
        </p:nvGrpSpPr>
        <p:grpSpPr bwMode="auto">
          <a:xfrm>
            <a:off x="2748280" y="2012973"/>
            <a:ext cx="6217920" cy="5394960"/>
            <a:chOff x="884" y="958"/>
            <a:chExt cx="4287" cy="2903"/>
          </a:xfrm>
        </p:grpSpPr>
        <p:sp>
          <p:nvSpPr>
            <p:cNvPr id="25604" name="Rectangle 4">
              <a:extLst>
                <a:ext uri="{FF2B5EF4-FFF2-40B4-BE49-F238E27FC236}">
                  <a16:creationId xmlns:a16="http://schemas.microsoft.com/office/drawing/2014/main" id="{E2358B8A-9AA7-4651-B6B9-0D5B2B6C7E3C}"/>
                </a:ext>
              </a:extLst>
            </p:cNvPr>
            <p:cNvSpPr>
              <a:spLocks noChangeArrowheads="1"/>
            </p:cNvSpPr>
            <p:nvPr/>
          </p:nvSpPr>
          <p:spPr bwMode="auto">
            <a:xfrm>
              <a:off x="884" y="958"/>
              <a:ext cx="4287" cy="2903"/>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pic>
          <p:nvPicPr>
            <p:cNvPr id="25605" name="Picture 5">
              <a:extLst>
                <a:ext uri="{FF2B5EF4-FFF2-40B4-BE49-F238E27FC236}">
                  <a16:creationId xmlns:a16="http://schemas.microsoft.com/office/drawing/2014/main" id="{90561E63-C1AD-4DD6-BFC9-EC427FDF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 y="958"/>
              <a:ext cx="4287" cy="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5606" name="Rectangle 6">
            <a:extLst>
              <a:ext uri="{FF2B5EF4-FFF2-40B4-BE49-F238E27FC236}">
                <a16:creationId xmlns:a16="http://schemas.microsoft.com/office/drawing/2014/main" id="{EE772766-839F-40CC-A5C1-C1EF6BF9DF47}"/>
              </a:ext>
            </a:extLst>
          </p:cNvPr>
          <p:cNvSpPr>
            <a:spLocks noChangeArrowheads="1"/>
          </p:cNvSpPr>
          <p:nvPr/>
        </p:nvSpPr>
        <p:spPr bwMode="auto">
          <a:xfrm>
            <a:off x="2230119" y="1468120"/>
            <a:ext cx="9446065" cy="52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da-DK" altLang="en-US" sz="3173" dirty="0"/>
              <a:t>Plot of 34 patients, dimension of 100 genes reduced to 2</a:t>
            </a:r>
          </a:p>
        </p:txBody>
      </p:sp>
      <p:sp>
        <p:nvSpPr>
          <p:cNvPr id="10" name="TextBox 9">
            <a:extLst>
              <a:ext uri="{FF2B5EF4-FFF2-40B4-BE49-F238E27FC236}">
                <a16:creationId xmlns:a16="http://schemas.microsoft.com/office/drawing/2014/main" id="{72B7B260-E874-49A9-8C7F-018EAD054B41}"/>
              </a:ext>
            </a:extLst>
          </p:cNvPr>
          <p:cNvSpPr txBox="1"/>
          <p:nvPr/>
        </p:nvSpPr>
        <p:spPr>
          <a:xfrm>
            <a:off x="24913" y="7407933"/>
            <a:ext cx="10104120" cy="406265"/>
          </a:xfrm>
          <a:prstGeom prst="rect">
            <a:avLst/>
          </a:prstGeom>
          <a:noFill/>
        </p:spPr>
        <p:txBody>
          <a:bodyPr wrap="square">
            <a:spAutoFit/>
          </a:bodyPr>
          <a:lstStyle/>
          <a:p>
            <a:r>
              <a:rPr lang="en-US" sz="2040" dirty="0">
                <a:hlinkClick r:id="rId3"/>
              </a:rPr>
              <a:t>www.cse.buffalo.edu/faculty/azhang/data-mining/pca.ppt</a:t>
            </a:r>
            <a:r>
              <a:rPr lang="en-US" sz="2040" dirty="0"/>
              <a:t> </a:t>
            </a:r>
          </a:p>
        </p:txBody>
      </p:sp>
      <p:sp>
        <p:nvSpPr>
          <p:cNvPr id="2" name="TextBox 1">
            <a:extLst>
              <a:ext uri="{FF2B5EF4-FFF2-40B4-BE49-F238E27FC236}">
                <a16:creationId xmlns:a16="http://schemas.microsoft.com/office/drawing/2014/main" id="{6D586C6F-AA09-43E4-9659-5EAE85BB5EFF}"/>
              </a:ext>
            </a:extLst>
          </p:cNvPr>
          <p:cNvSpPr txBox="1"/>
          <p:nvPr/>
        </p:nvSpPr>
        <p:spPr>
          <a:xfrm>
            <a:off x="9346018" y="3197504"/>
            <a:ext cx="2190307" cy="2308324"/>
          </a:xfrm>
          <a:prstGeom prst="rect">
            <a:avLst/>
          </a:prstGeom>
          <a:noFill/>
        </p:spPr>
        <p:txBody>
          <a:bodyPr wrap="square" rtlCol="0">
            <a:spAutoFit/>
          </a:bodyPr>
          <a:lstStyle/>
          <a:p>
            <a:pPr algn="l"/>
            <a:r>
              <a:rPr lang="en-US" sz="2400" dirty="0">
                <a:solidFill>
                  <a:srgbClr val="5A2781"/>
                </a:solidFill>
              </a:rPr>
              <a:t>Note how reducing the dimension of the data set, nicely affects the result.</a:t>
            </a:r>
          </a:p>
        </p:txBody>
      </p:sp>
    </p:spTree>
    <p:extLst>
      <p:ext uri="{BB962C8B-B14F-4D97-AF65-F5344CB8AC3E}">
        <p14:creationId xmlns:p14="http://schemas.microsoft.com/office/powerpoint/2010/main" val="1983855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4155" y="199304"/>
            <a:ext cx="10031045" cy="7441589"/>
          </a:xfrm>
          <a:prstGeom prst="rect">
            <a:avLst/>
          </a:prstGeom>
          <a:noFill/>
        </p:spPr>
        <p:txBody>
          <a:bodyPr wrap="square" rtlCol="0">
            <a:spAutoFit/>
          </a:bodyPr>
          <a:lstStyle/>
          <a:p>
            <a:r>
              <a:rPr lang="en-US" sz="3627" b="1" dirty="0"/>
              <a:t>Dimensionality Reduction</a:t>
            </a:r>
            <a:r>
              <a:rPr lang="en-US" sz="3627" dirty="0"/>
              <a:t>:   </a:t>
            </a:r>
            <a:r>
              <a:rPr lang="en-US" sz="3627" dirty="0">
                <a:solidFill>
                  <a:srgbClr val="660066"/>
                </a:solidFill>
              </a:rPr>
              <a:t>Given dataset  D      </a:t>
            </a:r>
            <a:r>
              <a:rPr lang="en-US" sz="3627" b="1" dirty="0">
                <a:solidFill>
                  <a:srgbClr val="660066"/>
                </a:solidFill>
              </a:rPr>
              <a:t>R</a:t>
            </a:r>
            <a:r>
              <a:rPr lang="en-US" sz="3627" b="1" baseline="30000" dirty="0">
                <a:solidFill>
                  <a:srgbClr val="660066"/>
                </a:solidFill>
              </a:rPr>
              <a:t>N</a:t>
            </a:r>
          </a:p>
          <a:p>
            <a:endParaRPr lang="en-US" sz="2267" dirty="0"/>
          </a:p>
          <a:p>
            <a:r>
              <a:rPr lang="en-US" sz="3627" dirty="0">
                <a:solidFill>
                  <a:srgbClr val="800000"/>
                </a:solidFill>
              </a:rPr>
              <a:t>Want:  embedding   f:  D </a:t>
            </a:r>
            <a:r>
              <a:rPr lang="en-US" sz="3627" dirty="0">
                <a:solidFill>
                  <a:srgbClr val="800000"/>
                </a:solidFill>
                <a:sym typeface="Wingdings"/>
              </a:rPr>
              <a:t> </a:t>
            </a:r>
            <a:r>
              <a:rPr lang="en-US" sz="3627" b="1" dirty="0" err="1">
                <a:solidFill>
                  <a:srgbClr val="800000"/>
                </a:solidFill>
                <a:sym typeface="Wingdings"/>
              </a:rPr>
              <a:t>R</a:t>
            </a:r>
            <a:r>
              <a:rPr lang="en-US" sz="3627" b="1" baseline="30000" dirty="0" err="1">
                <a:solidFill>
                  <a:srgbClr val="800000"/>
                </a:solidFill>
                <a:sym typeface="Wingdings"/>
              </a:rPr>
              <a:t>n</a:t>
            </a:r>
            <a:r>
              <a:rPr lang="en-US" sz="3627" dirty="0">
                <a:solidFill>
                  <a:srgbClr val="800000"/>
                </a:solidFill>
                <a:sym typeface="Wingdings"/>
              </a:rPr>
              <a:t>  where n &lt;&lt; N</a:t>
            </a:r>
          </a:p>
          <a:p>
            <a:pPr>
              <a:lnSpc>
                <a:spcPct val="50000"/>
              </a:lnSpc>
            </a:pPr>
            <a:endParaRPr lang="en-US" sz="3627" dirty="0">
              <a:solidFill>
                <a:srgbClr val="800000"/>
              </a:solidFill>
              <a:sym typeface="Wingdings"/>
            </a:endParaRPr>
          </a:p>
          <a:p>
            <a:pPr lvl="2">
              <a:lnSpc>
                <a:spcPct val="50000"/>
              </a:lnSpc>
            </a:pPr>
            <a:r>
              <a:rPr lang="en-US" sz="3627" dirty="0">
                <a:solidFill>
                  <a:srgbClr val="800000"/>
                </a:solidFill>
                <a:sym typeface="Wingdings"/>
              </a:rPr>
              <a:t>which “preserves” the structure of the data.</a:t>
            </a:r>
          </a:p>
          <a:p>
            <a:endParaRPr lang="en-US" sz="2267" dirty="0"/>
          </a:p>
          <a:p>
            <a:r>
              <a:rPr lang="en-US" sz="3627" dirty="0"/>
              <a:t>Many reduction methods:</a:t>
            </a:r>
          </a:p>
          <a:p>
            <a:pPr>
              <a:lnSpc>
                <a:spcPct val="50000"/>
              </a:lnSpc>
            </a:pPr>
            <a:endParaRPr lang="en-US" sz="3627" dirty="0"/>
          </a:p>
          <a:p>
            <a:pPr algn="ctr"/>
            <a:r>
              <a:rPr lang="en-US" sz="3627" dirty="0"/>
              <a:t>f</a:t>
            </a:r>
            <a:r>
              <a:rPr lang="en-US" sz="3627" baseline="-25000" dirty="0"/>
              <a:t>1</a:t>
            </a:r>
            <a:r>
              <a:rPr lang="en-US" sz="3627" dirty="0"/>
              <a:t>:  D </a:t>
            </a:r>
            <a:r>
              <a:rPr lang="en-US" sz="3627" dirty="0">
                <a:sym typeface="Wingdings"/>
              </a:rPr>
              <a:t>  </a:t>
            </a:r>
            <a:r>
              <a:rPr lang="en-US" sz="3627" b="1" dirty="0">
                <a:sym typeface="Wingdings"/>
              </a:rPr>
              <a:t>R</a:t>
            </a:r>
            <a:r>
              <a:rPr lang="en-US" sz="3627" dirty="0">
                <a:sym typeface="Wingdings"/>
              </a:rPr>
              <a:t>,</a:t>
            </a:r>
            <a:r>
              <a:rPr lang="en-US" sz="3627" b="1" dirty="0">
                <a:sym typeface="Wingdings"/>
              </a:rPr>
              <a:t> </a:t>
            </a:r>
            <a:r>
              <a:rPr lang="en-US" sz="3627" dirty="0"/>
              <a:t>f</a:t>
            </a:r>
            <a:r>
              <a:rPr lang="en-US" sz="3627" baseline="-25000" dirty="0"/>
              <a:t>2</a:t>
            </a:r>
            <a:r>
              <a:rPr lang="en-US" sz="3627" dirty="0"/>
              <a:t>:  D </a:t>
            </a:r>
            <a:r>
              <a:rPr lang="en-US" sz="3627" dirty="0">
                <a:sym typeface="Wingdings"/>
              </a:rPr>
              <a:t>  </a:t>
            </a:r>
            <a:r>
              <a:rPr lang="en-US" sz="3627" b="1" dirty="0">
                <a:sym typeface="Wingdings"/>
              </a:rPr>
              <a:t>R</a:t>
            </a:r>
            <a:r>
              <a:rPr lang="en-US" sz="3627" dirty="0">
                <a:sym typeface="Wingdings"/>
              </a:rPr>
              <a:t>, …</a:t>
            </a:r>
            <a:r>
              <a:rPr lang="en-US" sz="3627" b="1" dirty="0">
                <a:sym typeface="Wingdings"/>
              </a:rPr>
              <a:t> </a:t>
            </a:r>
            <a:r>
              <a:rPr lang="en-US" sz="3627" dirty="0" err="1"/>
              <a:t>f</a:t>
            </a:r>
            <a:r>
              <a:rPr lang="en-US" sz="3627" baseline="-25000" dirty="0" err="1"/>
              <a:t>n</a:t>
            </a:r>
            <a:r>
              <a:rPr lang="en-US" sz="3627" dirty="0"/>
              <a:t>:  D </a:t>
            </a:r>
            <a:r>
              <a:rPr lang="en-US" sz="3627" dirty="0">
                <a:sym typeface="Wingdings"/>
              </a:rPr>
              <a:t>  </a:t>
            </a:r>
            <a:r>
              <a:rPr lang="en-US" sz="3627" b="1" dirty="0">
                <a:sym typeface="Wingdings"/>
              </a:rPr>
              <a:t>R</a:t>
            </a:r>
            <a:endParaRPr lang="en-US" sz="3627" b="1" dirty="0"/>
          </a:p>
          <a:p>
            <a:endParaRPr lang="en-US" sz="2267" b="1" dirty="0"/>
          </a:p>
          <a:p>
            <a:pPr algn="ctr"/>
            <a:r>
              <a:rPr lang="en-US" sz="3627" dirty="0"/>
              <a:t>(f</a:t>
            </a:r>
            <a:r>
              <a:rPr lang="en-US" sz="3627" baseline="-25000" dirty="0"/>
              <a:t>1</a:t>
            </a:r>
            <a:r>
              <a:rPr lang="en-US" sz="3627" dirty="0"/>
              <a:t>, f</a:t>
            </a:r>
            <a:r>
              <a:rPr lang="en-US" sz="3627" baseline="-25000" dirty="0"/>
              <a:t>2</a:t>
            </a:r>
            <a:r>
              <a:rPr lang="en-US" sz="3627" dirty="0"/>
              <a:t>, … </a:t>
            </a:r>
            <a:r>
              <a:rPr lang="en-US" sz="3627" dirty="0" err="1"/>
              <a:t>f</a:t>
            </a:r>
            <a:r>
              <a:rPr lang="en-US" sz="3627" baseline="-25000" dirty="0" err="1"/>
              <a:t>n</a:t>
            </a:r>
            <a:r>
              <a:rPr lang="en-US" sz="3627" dirty="0"/>
              <a:t>):  D </a:t>
            </a:r>
            <a:r>
              <a:rPr lang="en-US" sz="3627" dirty="0">
                <a:sym typeface="Wingdings"/>
              </a:rPr>
              <a:t>  </a:t>
            </a:r>
            <a:r>
              <a:rPr lang="en-US" sz="3627" b="1" dirty="0" err="1">
                <a:sym typeface="Wingdings"/>
              </a:rPr>
              <a:t>R</a:t>
            </a:r>
            <a:r>
              <a:rPr lang="en-US" sz="3627" b="1" baseline="30000" dirty="0" err="1">
                <a:sym typeface="Wingdings"/>
              </a:rPr>
              <a:t>n</a:t>
            </a:r>
            <a:endParaRPr lang="en-US" sz="3627" b="1" baseline="30000" dirty="0">
              <a:sym typeface="Wingdings"/>
            </a:endParaRPr>
          </a:p>
          <a:p>
            <a:pPr algn="ctr"/>
            <a:endParaRPr lang="en-US" sz="6120" b="1" baseline="30000" dirty="0">
              <a:sym typeface="Wingdings"/>
            </a:endParaRPr>
          </a:p>
          <a:p>
            <a:r>
              <a:rPr lang="en-US" sz="3627" dirty="0">
                <a:sym typeface="Wingdings"/>
              </a:rPr>
              <a:t>Many are linear,   M:  </a:t>
            </a:r>
            <a:r>
              <a:rPr lang="en-US" sz="3627" b="1" dirty="0">
                <a:sym typeface="Wingdings"/>
              </a:rPr>
              <a:t>R</a:t>
            </a:r>
            <a:r>
              <a:rPr lang="en-US" sz="3627" b="1" baseline="30000" dirty="0">
                <a:sym typeface="Wingdings"/>
              </a:rPr>
              <a:t>N</a:t>
            </a:r>
            <a:r>
              <a:rPr lang="en-US" sz="3627" b="1" dirty="0">
                <a:sym typeface="Wingdings"/>
              </a:rPr>
              <a:t>    </a:t>
            </a:r>
            <a:r>
              <a:rPr lang="en-US" sz="3627" b="1" dirty="0" err="1">
                <a:sym typeface="Wingdings"/>
              </a:rPr>
              <a:t>R</a:t>
            </a:r>
            <a:r>
              <a:rPr lang="en-US" sz="3627" b="1" baseline="30000" dirty="0" err="1">
                <a:sym typeface="Wingdings"/>
              </a:rPr>
              <a:t>n</a:t>
            </a:r>
            <a:r>
              <a:rPr lang="en-US" sz="3627" dirty="0">
                <a:sym typeface="Wingdings"/>
              </a:rPr>
              <a:t>,  </a:t>
            </a:r>
            <a:r>
              <a:rPr lang="en-US" sz="3627" dirty="0" err="1">
                <a:sym typeface="Wingdings"/>
              </a:rPr>
              <a:t>M</a:t>
            </a:r>
            <a:r>
              <a:rPr lang="en-US" sz="3627" b="1" dirty="0" err="1">
                <a:sym typeface="Wingdings"/>
              </a:rPr>
              <a:t>x</a:t>
            </a:r>
            <a:r>
              <a:rPr lang="en-US" sz="3627" dirty="0">
                <a:sym typeface="Wingdings"/>
              </a:rPr>
              <a:t> = </a:t>
            </a:r>
            <a:r>
              <a:rPr lang="en-US" sz="3627" b="1" dirty="0">
                <a:sym typeface="Wingdings"/>
              </a:rPr>
              <a:t>y</a:t>
            </a:r>
          </a:p>
          <a:p>
            <a:endParaRPr lang="en-US" sz="3627" b="1" baseline="30000" dirty="0">
              <a:sym typeface="Wingdings"/>
            </a:endParaRPr>
          </a:p>
          <a:p>
            <a:r>
              <a:rPr lang="en-US" sz="3627" dirty="0">
                <a:sym typeface="Wingdings"/>
              </a:rPr>
              <a:t>But there are also non-linear d</a:t>
            </a:r>
            <a:r>
              <a:rPr lang="en-US" sz="3627" dirty="0"/>
              <a:t>imensionality reduction algorithms.</a:t>
            </a:r>
            <a:endParaRPr lang="en-US" sz="3627" b="1" baseline="30000" dirty="0">
              <a:sym typeface="Wingdings"/>
            </a:endParaRPr>
          </a:p>
        </p:txBody>
      </p:sp>
      <p:sp>
        <p:nvSpPr>
          <p:cNvPr id="5" name="TextBox 4"/>
          <p:cNvSpPr txBox="1"/>
          <p:nvPr/>
        </p:nvSpPr>
        <p:spPr>
          <a:xfrm rot="5400000">
            <a:off x="9467340" y="336603"/>
            <a:ext cx="642164" cy="650499"/>
          </a:xfrm>
          <a:prstGeom prst="rect">
            <a:avLst/>
          </a:prstGeom>
          <a:noFill/>
        </p:spPr>
        <p:txBody>
          <a:bodyPr wrap="square" rtlCol="0">
            <a:spAutoFit/>
          </a:bodyPr>
          <a:lstStyle/>
          <a:p>
            <a:r>
              <a:rPr lang="en-US" sz="3627" dirty="0"/>
              <a:t>U</a:t>
            </a:r>
          </a:p>
        </p:txBody>
      </p:sp>
    </p:spTree>
    <p:extLst>
      <p:ext uri="{BB962C8B-B14F-4D97-AF65-F5344CB8AC3E}">
        <p14:creationId xmlns:p14="http://schemas.microsoft.com/office/powerpoint/2010/main" val="556092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3507" y="311860"/>
            <a:ext cx="9952305" cy="7772400"/>
          </a:xfrm>
          <a:prstGeom prst="rect">
            <a:avLst/>
          </a:prstGeom>
        </p:spPr>
      </p:pic>
      <p:sp>
        <p:nvSpPr>
          <p:cNvPr id="3" name="Rectangle 2"/>
          <p:cNvSpPr/>
          <p:nvPr/>
        </p:nvSpPr>
        <p:spPr>
          <a:xfrm>
            <a:off x="1097850" y="109182"/>
            <a:ext cx="9910668" cy="510909"/>
          </a:xfrm>
          <a:prstGeom prst="rect">
            <a:avLst/>
          </a:prstGeom>
        </p:spPr>
        <p:txBody>
          <a:bodyPr wrap="square">
            <a:spAutoFit/>
          </a:bodyPr>
          <a:lstStyle/>
          <a:p>
            <a:r>
              <a:rPr lang="en-US" sz="2720" dirty="0">
                <a:hlinkClick r:id="rId3"/>
              </a:rPr>
              <a:t>https://en.wikipedia.org/wiki/Nonlinear_dimensionality_reduction</a:t>
            </a:r>
            <a:r>
              <a:rPr lang="en-US" sz="2720" dirty="0"/>
              <a:t> </a:t>
            </a:r>
          </a:p>
        </p:txBody>
      </p:sp>
    </p:spTree>
    <p:extLst>
      <p:ext uri="{BB962C8B-B14F-4D97-AF65-F5344CB8AC3E}">
        <p14:creationId xmlns:p14="http://schemas.microsoft.com/office/powerpoint/2010/main" val="4082262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8846" y="311576"/>
            <a:ext cx="7025302" cy="6596528"/>
          </a:xfrm>
          <a:prstGeom prst="rect">
            <a:avLst/>
          </a:prstGeom>
        </p:spPr>
      </p:pic>
      <p:sp>
        <p:nvSpPr>
          <p:cNvPr id="2" name="TextBox 1"/>
          <p:cNvSpPr txBox="1"/>
          <p:nvPr/>
        </p:nvSpPr>
        <p:spPr>
          <a:xfrm>
            <a:off x="1492739" y="287875"/>
            <a:ext cx="9256021" cy="650499"/>
          </a:xfrm>
          <a:prstGeom prst="rect">
            <a:avLst/>
          </a:prstGeom>
          <a:noFill/>
        </p:spPr>
        <p:txBody>
          <a:bodyPr wrap="square" rtlCol="0">
            <a:spAutoFit/>
          </a:bodyPr>
          <a:lstStyle/>
          <a:p>
            <a:r>
              <a:rPr lang="en-US" sz="3627" dirty="0"/>
              <a:t>Example:  Principal component analysis (PCA) </a:t>
            </a:r>
          </a:p>
        </p:txBody>
      </p:sp>
      <p:sp>
        <p:nvSpPr>
          <p:cNvPr id="4" name="Rectangle 3"/>
          <p:cNvSpPr/>
          <p:nvPr/>
        </p:nvSpPr>
        <p:spPr>
          <a:xfrm>
            <a:off x="1049867" y="7284354"/>
            <a:ext cx="7772400" cy="406265"/>
          </a:xfrm>
          <a:prstGeom prst="rect">
            <a:avLst/>
          </a:prstGeom>
        </p:spPr>
        <p:txBody>
          <a:bodyPr wrap="square">
            <a:spAutoFit/>
          </a:bodyPr>
          <a:lstStyle/>
          <a:p>
            <a:r>
              <a:rPr lang="en-US" sz="2040" dirty="0"/>
              <a:t>http://</a:t>
            </a:r>
            <a:r>
              <a:rPr lang="en-US" sz="2040" dirty="0" err="1"/>
              <a:t>en.wikipedia.org</a:t>
            </a:r>
            <a:r>
              <a:rPr lang="en-US" sz="2040" dirty="0"/>
              <a:t>/wiki/</a:t>
            </a:r>
            <a:r>
              <a:rPr lang="en-US" sz="2040" dirty="0" err="1"/>
              <a:t>File:GaussianScatterPCA.png</a:t>
            </a:r>
            <a:endParaRPr lang="en-US" sz="2040" dirty="0"/>
          </a:p>
        </p:txBody>
      </p:sp>
      <p:sp>
        <p:nvSpPr>
          <p:cNvPr id="5" name="TextBox 4">
            <a:extLst>
              <a:ext uri="{FF2B5EF4-FFF2-40B4-BE49-F238E27FC236}">
                <a16:creationId xmlns:a16="http://schemas.microsoft.com/office/drawing/2014/main" id="{C968E157-F9BE-454B-B391-14EE3E87B0BE}"/>
              </a:ext>
            </a:extLst>
          </p:cNvPr>
          <p:cNvSpPr txBox="1"/>
          <p:nvPr/>
        </p:nvSpPr>
        <p:spPr>
          <a:xfrm>
            <a:off x="2780778" y="6433166"/>
            <a:ext cx="5974915" cy="584775"/>
          </a:xfrm>
          <a:prstGeom prst="rect">
            <a:avLst/>
          </a:prstGeom>
          <a:noFill/>
        </p:spPr>
        <p:txBody>
          <a:bodyPr wrap="square" rtlCol="0">
            <a:spAutoFit/>
          </a:bodyPr>
          <a:lstStyle/>
          <a:p>
            <a:r>
              <a:rPr lang="en-US" sz="3200" dirty="0"/>
              <a:t>x</a:t>
            </a:r>
            <a:r>
              <a:rPr lang="en-US" sz="3200" baseline="-25000" dirty="0"/>
              <a:t>i</a:t>
            </a:r>
            <a:r>
              <a:rPr lang="en-US" sz="3200" dirty="0"/>
              <a:t> </a:t>
            </a:r>
            <a:r>
              <a:rPr lang="en-US" sz="3200" dirty="0">
                <a:sym typeface="Wingdings" panose="05000000000000000000" pitchFamily="2" charset="2"/>
              </a:rPr>
              <a:t> </a:t>
            </a:r>
            <a:r>
              <a:rPr lang="en-US" sz="3200" dirty="0" err="1">
                <a:sym typeface="Wingdings" panose="05000000000000000000" pitchFamily="2" charset="2"/>
              </a:rPr>
              <a:t>z</a:t>
            </a:r>
            <a:r>
              <a:rPr lang="en-US" sz="3200" baseline="-25000" dirty="0" err="1">
                <a:sym typeface="Wingdings" panose="05000000000000000000" pitchFamily="2" charset="2"/>
              </a:rPr>
              <a:t>i</a:t>
            </a:r>
            <a:r>
              <a:rPr lang="en-US" sz="3200" dirty="0">
                <a:sym typeface="Wingdings" panose="05000000000000000000" pitchFamily="2" charset="2"/>
              </a:rPr>
              <a:t> = linear combination of </a:t>
            </a:r>
            <a:r>
              <a:rPr lang="en-US" sz="3200" dirty="0"/>
              <a:t>x</a:t>
            </a:r>
            <a:r>
              <a:rPr lang="en-US" sz="3200" baseline="-25000" dirty="0"/>
              <a:t>i</a:t>
            </a:r>
          </a:p>
        </p:txBody>
      </p:sp>
    </p:spTree>
    <p:extLst>
      <p:ext uri="{BB962C8B-B14F-4D97-AF65-F5344CB8AC3E}">
        <p14:creationId xmlns:p14="http://schemas.microsoft.com/office/powerpoint/2010/main" val="1057096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A4CDB0-06F8-4FFA-8156-8C0D6CE84589}"/>
              </a:ext>
            </a:extLst>
          </p:cNvPr>
          <p:cNvSpPr txBox="1"/>
          <p:nvPr/>
        </p:nvSpPr>
        <p:spPr>
          <a:xfrm>
            <a:off x="0" y="7403068"/>
            <a:ext cx="7456055" cy="369332"/>
          </a:xfrm>
          <a:prstGeom prst="rect">
            <a:avLst/>
          </a:prstGeom>
          <a:noFill/>
        </p:spPr>
        <p:txBody>
          <a:bodyPr wrap="square">
            <a:spAutoFit/>
          </a:bodyPr>
          <a:lstStyle/>
          <a:p>
            <a:r>
              <a:rPr lang="en-US" dirty="0">
                <a:hlinkClick r:id="rId2"/>
              </a:rPr>
              <a:t>www.stat.columbia.edu/~fwood/Teaching/w4315/Fall2009/pca.pdf</a:t>
            </a:r>
            <a:r>
              <a:rPr lang="en-US" dirty="0"/>
              <a:t> </a:t>
            </a:r>
          </a:p>
        </p:txBody>
      </p:sp>
      <p:sp>
        <p:nvSpPr>
          <p:cNvPr id="6" name="TextBox 5">
            <a:extLst>
              <a:ext uri="{FF2B5EF4-FFF2-40B4-BE49-F238E27FC236}">
                <a16:creationId xmlns:a16="http://schemas.microsoft.com/office/drawing/2014/main" id="{8FC60F70-2891-4517-AFAA-F25B2517FEE6}"/>
              </a:ext>
            </a:extLst>
          </p:cNvPr>
          <p:cNvSpPr txBox="1"/>
          <p:nvPr/>
        </p:nvSpPr>
        <p:spPr>
          <a:xfrm>
            <a:off x="435935" y="298310"/>
            <a:ext cx="11015330" cy="6986528"/>
          </a:xfrm>
          <a:prstGeom prst="rect">
            <a:avLst/>
          </a:prstGeom>
          <a:noFill/>
        </p:spPr>
        <p:txBody>
          <a:bodyPr wrap="square">
            <a:spAutoFit/>
          </a:bodyPr>
          <a:lstStyle/>
          <a:p>
            <a:pPr algn="l"/>
            <a:r>
              <a:rPr lang="en-US" sz="4400" b="0" i="0" u="none" strike="noStrike" baseline="0" dirty="0">
                <a:solidFill>
                  <a:srgbClr val="3333B3"/>
                </a:solidFill>
                <a:latin typeface="CMSS12"/>
              </a:rPr>
              <a:t>Principal Component Analysis</a:t>
            </a:r>
          </a:p>
          <a:p>
            <a:pPr algn="l"/>
            <a:endParaRPr lang="en-US" sz="4400" b="0" i="0" u="none" strike="noStrike" baseline="0" dirty="0">
              <a:solidFill>
                <a:srgbClr val="3333B3"/>
              </a:solidFill>
              <a:latin typeface="CMSS12"/>
            </a:endParaRPr>
          </a:p>
          <a:p>
            <a:pPr algn="l"/>
            <a:r>
              <a:rPr lang="en-US" sz="3600" b="0" i="0" u="none" strike="noStrike" baseline="0" dirty="0">
                <a:solidFill>
                  <a:srgbClr val="000000"/>
                </a:solidFill>
                <a:latin typeface="CMSSI10"/>
              </a:rPr>
              <a:t>The central idea of principal component analysis (PCA) is</a:t>
            </a:r>
          </a:p>
          <a:p>
            <a:pPr algn="l"/>
            <a:r>
              <a:rPr lang="en-US" sz="3600" b="0" i="0" u="none" strike="noStrike" baseline="0" dirty="0">
                <a:solidFill>
                  <a:srgbClr val="000000"/>
                </a:solidFill>
                <a:latin typeface="CMSSI10"/>
              </a:rPr>
              <a:t>to reduce the dimensionality of a data set consisting of a</a:t>
            </a:r>
          </a:p>
          <a:p>
            <a:pPr algn="l"/>
            <a:r>
              <a:rPr lang="en-US" sz="3600" b="0" i="0" u="none" strike="noStrike" baseline="0" dirty="0">
                <a:solidFill>
                  <a:srgbClr val="000000"/>
                </a:solidFill>
                <a:latin typeface="CMSSI10"/>
              </a:rPr>
              <a:t>large number of interrelated variables, while retaining as</a:t>
            </a:r>
          </a:p>
          <a:p>
            <a:pPr algn="l"/>
            <a:r>
              <a:rPr lang="en-US" sz="3600" b="0" i="0" u="none" strike="noStrike" baseline="0" dirty="0">
                <a:solidFill>
                  <a:srgbClr val="000000"/>
                </a:solidFill>
                <a:latin typeface="CMSSI10"/>
              </a:rPr>
              <a:t>much as possible of the variation present in the data set.</a:t>
            </a:r>
          </a:p>
          <a:p>
            <a:pPr algn="l"/>
            <a:r>
              <a:rPr lang="en-US" sz="3600" b="0" i="0" u="none" strike="noStrike" baseline="0" dirty="0">
                <a:solidFill>
                  <a:srgbClr val="000000"/>
                </a:solidFill>
                <a:latin typeface="CMSSI10"/>
              </a:rPr>
              <a:t>This is achieved by transforming to a new set of variables,</a:t>
            </a:r>
          </a:p>
          <a:p>
            <a:pPr algn="l"/>
            <a:r>
              <a:rPr lang="en-US" sz="3600" b="0" i="0" u="none" strike="noStrike" baseline="0" dirty="0">
                <a:solidFill>
                  <a:srgbClr val="000000"/>
                </a:solidFill>
                <a:latin typeface="CMSSI10"/>
              </a:rPr>
              <a:t>the principal components (PCs), which are uncorrelated,</a:t>
            </a:r>
          </a:p>
          <a:p>
            <a:pPr algn="l"/>
            <a:r>
              <a:rPr lang="en-US" sz="3600" b="0" i="0" u="none" strike="noStrike" baseline="0" dirty="0">
                <a:solidFill>
                  <a:srgbClr val="000000"/>
                </a:solidFill>
                <a:latin typeface="CMSSI10"/>
              </a:rPr>
              <a:t>and which are ordered so that the first </a:t>
            </a:r>
            <a:r>
              <a:rPr lang="en-US" sz="3600" b="0" i="0" u="none" strike="noStrike" baseline="0" dirty="0">
                <a:solidFill>
                  <a:srgbClr val="000000"/>
                </a:solidFill>
                <a:latin typeface="CMSS10"/>
              </a:rPr>
              <a:t>few </a:t>
            </a:r>
            <a:r>
              <a:rPr lang="en-US" sz="3600" b="0" i="0" u="none" strike="noStrike" baseline="0" dirty="0">
                <a:solidFill>
                  <a:srgbClr val="000000"/>
                </a:solidFill>
                <a:latin typeface="CMSSI10"/>
              </a:rPr>
              <a:t>retain most of</a:t>
            </a:r>
          </a:p>
          <a:p>
            <a:pPr algn="l"/>
            <a:r>
              <a:rPr lang="en-US" sz="3600" b="0" i="0" u="none" strike="noStrike" baseline="0" dirty="0">
                <a:solidFill>
                  <a:srgbClr val="000000"/>
                </a:solidFill>
                <a:latin typeface="CMSSI10"/>
              </a:rPr>
              <a:t>the variation present in </a:t>
            </a:r>
            <a:r>
              <a:rPr lang="en-US" sz="3600" b="0" i="0" u="none" strike="noStrike" baseline="0" dirty="0">
                <a:solidFill>
                  <a:srgbClr val="000000"/>
                </a:solidFill>
                <a:latin typeface="CMSS10"/>
              </a:rPr>
              <a:t>all </a:t>
            </a:r>
            <a:r>
              <a:rPr lang="en-US" sz="3600" b="0" i="0" u="none" strike="noStrike" baseline="0" dirty="0">
                <a:solidFill>
                  <a:srgbClr val="000000"/>
                </a:solidFill>
                <a:latin typeface="CMSSI10"/>
              </a:rPr>
              <a:t>of the original variables.</a:t>
            </a:r>
          </a:p>
          <a:p>
            <a:pPr algn="l"/>
            <a:endParaRPr lang="en-US" sz="3600" b="0" i="0" u="none" strike="noStrike" baseline="0" dirty="0">
              <a:solidFill>
                <a:srgbClr val="000000"/>
              </a:solidFill>
              <a:latin typeface="CMSSI10"/>
            </a:endParaRPr>
          </a:p>
          <a:p>
            <a:pPr algn="l"/>
            <a:r>
              <a:rPr lang="en-US" sz="3600" b="0" i="0" u="none" strike="noStrike" baseline="0" dirty="0">
                <a:solidFill>
                  <a:srgbClr val="000000"/>
                </a:solidFill>
                <a:latin typeface="CMSSI10"/>
              </a:rPr>
              <a:t>[</a:t>
            </a:r>
            <a:r>
              <a:rPr lang="en-US" sz="3600" b="1" i="0" u="none" strike="noStrike" baseline="0" dirty="0" err="1">
                <a:solidFill>
                  <a:srgbClr val="000000"/>
                </a:solidFill>
                <a:latin typeface="CMSSI10"/>
              </a:rPr>
              <a:t>Jollie</a:t>
            </a:r>
            <a:r>
              <a:rPr lang="en-US" sz="3600" b="0" i="0" u="none" strike="noStrike" baseline="0" dirty="0">
                <a:solidFill>
                  <a:srgbClr val="000000"/>
                </a:solidFill>
                <a:latin typeface="CMSSI10"/>
              </a:rPr>
              <a:t>, </a:t>
            </a:r>
            <a:r>
              <a:rPr lang="en-US" sz="3600" b="0" i="1" u="none" strike="noStrike" baseline="0" dirty="0">
                <a:solidFill>
                  <a:srgbClr val="000000"/>
                </a:solidFill>
                <a:latin typeface="CMSSI10"/>
              </a:rPr>
              <a:t>Principal Component Analysis, </a:t>
            </a:r>
            <a:r>
              <a:rPr lang="en-US" sz="3600" b="0" i="1" u="none" strike="noStrike" baseline="0" dirty="0">
                <a:solidFill>
                  <a:srgbClr val="000000"/>
                </a:solidFill>
                <a:latin typeface="CMSS10"/>
              </a:rPr>
              <a:t>2</a:t>
            </a:r>
            <a:r>
              <a:rPr lang="en-US" sz="2000" b="0" i="1" u="none" strike="noStrike" baseline="0" dirty="0">
                <a:solidFill>
                  <a:srgbClr val="000000"/>
                </a:solidFill>
                <a:latin typeface="CMSSI8"/>
              </a:rPr>
              <a:t>nd </a:t>
            </a:r>
            <a:r>
              <a:rPr lang="en-US" sz="3600" b="0" i="1" u="none" strike="noStrike" baseline="0" dirty="0">
                <a:solidFill>
                  <a:srgbClr val="000000"/>
                </a:solidFill>
                <a:latin typeface="CMSSI10"/>
              </a:rPr>
              <a:t>edition</a:t>
            </a:r>
            <a:r>
              <a:rPr lang="en-US" sz="3600" b="0" i="0" u="none" strike="noStrike" baseline="0" dirty="0">
                <a:solidFill>
                  <a:srgbClr val="000000"/>
                </a:solidFill>
                <a:latin typeface="CMSSI10"/>
              </a:rPr>
              <a:t>]</a:t>
            </a:r>
            <a:endParaRPr lang="en-US" sz="3600" dirty="0"/>
          </a:p>
        </p:txBody>
      </p:sp>
    </p:spTree>
    <p:extLst>
      <p:ext uri="{BB962C8B-B14F-4D97-AF65-F5344CB8AC3E}">
        <p14:creationId xmlns:p14="http://schemas.microsoft.com/office/powerpoint/2010/main" val="394597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7A7E87-0D0A-4B03-880D-58246A33EE0D}"/>
              </a:ext>
            </a:extLst>
          </p:cNvPr>
          <p:cNvSpPr txBox="1"/>
          <p:nvPr/>
        </p:nvSpPr>
        <p:spPr>
          <a:xfrm>
            <a:off x="2541180" y="1935126"/>
            <a:ext cx="6817957" cy="1569660"/>
          </a:xfrm>
          <a:prstGeom prst="rect">
            <a:avLst/>
          </a:prstGeom>
          <a:noFill/>
        </p:spPr>
        <p:txBody>
          <a:bodyPr wrap="none" rtlCol="0">
            <a:spAutoFit/>
          </a:bodyPr>
          <a:lstStyle/>
          <a:p>
            <a:pPr algn="l"/>
            <a:r>
              <a:rPr lang="en-US" sz="9600" dirty="0">
                <a:solidFill>
                  <a:srgbClr val="5A2781"/>
                </a:solidFill>
              </a:rPr>
              <a:t>Data Leakage</a:t>
            </a:r>
          </a:p>
        </p:txBody>
      </p:sp>
    </p:spTree>
    <p:extLst>
      <p:ext uri="{BB962C8B-B14F-4D97-AF65-F5344CB8AC3E}">
        <p14:creationId xmlns:p14="http://schemas.microsoft.com/office/powerpoint/2010/main" val="3606597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16FC3D-5000-41C9-9AB3-9E1AD5A9C825}"/>
              </a:ext>
            </a:extLst>
          </p:cNvPr>
          <p:cNvSpPr txBox="1"/>
          <p:nvPr/>
        </p:nvSpPr>
        <p:spPr>
          <a:xfrm>
            <a:off x="1089489" y="7011781"/>
            <a:ext cx="4519569" cy="333938"/>
          </a:xfrm>
          <a:prstGeom prst="rect">
            <a:avLst/>
          </a:prstGeom>
          <a:noFill/>
        </p:spPr>
        <p:txBody>
          <a:bodyPr wrap="square">
            <a:spAutoFit/>
          </a:bodyPr>
          <a:lstStyle/>
          <a:p>
            <a:r>
              <a:rPr lang="en-US" sz="1570" dirty="0">
                <a:hlinkClick r:id="rId2"/>
              </a:rPr>
              <a:t>https://en.wikipedia.org/wiki/Linear_regression</a:t>
            </a:r>
            <a:r>
              <a:rPr lang="en-US" sz="1570" dirty="0"/>
              <a:t> </a:t>
            </a:r>
          </a:p>
        </p:txBody>
      </p:sp>
      <p:sp>
        <p:nvSpPr>
          <p:cNvPr id="6" name="TextBox 5">
            <a:extLst>
              <a:ext uri="{FF2B5EF4-FFF2-40B4-BE49-F238E27FC236}">
                <a16:creationId xmlns:a16="http://schemas.microsoft.com/office/drawing/2014/main" id="{A95B9B6B-6E77-4619-845F-F09A16DFE4A2}"/>
              </a:ext>
            </a:extLst>
          </p:cNvPr>
          <p:cNvSpPr txBox="1"/>
          <p:nvPr/>
        </p:nvSpPr>
        <p:spPr>
          <a:xfrm>
            <a:off x="1135394" y="261427"/>
            <a:ext cx="9980831" cy="1068882"/>
          </a:xfrm>
          <a:prstGeom prst="rect">
            <a:avLst/>
          </a:prstGeom>
          <a:noFill/>
        </p:spPr>
        <p:txBody>
          <a:bodyPr wrap="square">
            <a:spAutoFit/>
          </a:bodyPr>
          <a:lstStyle/>
          <a:p>
            <a:pPr algn="l"/>
            <a:r>
              <a:rPr lang="en-US" sz="3173" dirty="0">
                <a:solidFill>
                  <a:srgbClr val="000000"/>
                </a:solidFill>
                <a:latin typeface="Linux Libertine"/>
              </a:rPr>
              <a:t>Linear regression = Least squares line (single variable x) </a:t>
            </a:r>
          </a:p>
          <a:p>
            <a:pPr algn="l"/>
            <a:r>
              <a:rPr lang="en-US" sz="3173" dirty="0">
                <a:solidFill>
                  <a:srgbClr val="000000"/>
                </a:solidFill>
                <a:latin typeface="Linux Libertine"/>
              </a:rPr>
              <a:t>                                   (or hyperplane for multiple variables)</a:t>
            </a:r>
          </a:p>
        </p:txBody>
      </p:sp>
      <p:pic>
        <p:nvPicPr>
          <p:cNvPr id="7" name="Picture 2">
            <a:extLst>
              <a:ext uri="{FF2B5EF4-FFF2-40B4-BE49-F238E27FC236}">
                <a16:creationId xmlns:a16="http://schemas.microsoft.com/office/drawing/2014/main" id="{5B2B34D3-1987-46D4-ABED-1341C3ACF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94" y="2237439"/>
            <a:ext cx="3621510" cy="45598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61834D-9B9C-4EE0-96B0-D3415F086B2A}"/>
              </a:ext>
            </a:extLst>
          </p:cNvPr>
          <p:cNvSpPr txBox="1"/>
          <p:nvPr/>
        </p:nvSpPr>
        <p:spPr>
          <a:xfrm>
            <a:off x="5709251" y="1858862"/>
            <a:ext cx="5065361" cy="6370975"/>
          </a:xfrm>
          <a:prstGeom prst="rect">
            <a:avLst/>
          </a:prstGeom>
          <a:noFill/>
        </p:spPr>
        <p:txBody>
          <a:bodyPr wrap="none" rtlCol="0">
            <a:spAutoFit/>
          </a:bodyPr>
          <a:lstStyle/>
          <a:p>
            <a:r>
              <a:rPr lang="en-US" sz="2720" dirty="0"/>
              <a:t>Supervised learning</a:t>
            </a:r>
          </a:p>
          <a:p>
            <a:endParaRPr lang="en-US" sz="2720" dirty="0"/>
          </a:p>
          <a:p>
            <a:r>
              <a:rPr lang="en-US" sz="2720" dirty="0"/>
              <a:t>Data:  x</a:t>
            </a:r>
            <a:r>
              <a:rPr lang="en-US" sz="2720" baseline="-25000" dirty="0"/>
              <a:t>i</a:t>
            </a:r>
            <a:r>
              <a:rPr lang="en-US" sz="2720" dirty="0"/>
              <a:t> = input data with no noise</a:t>
            </a:r>
          </a:p>
          <a:p>
            <a:r>
              <a:rPr lang="en-US" sz="2720" dirty="0"/>
              <a:t>            </a:t>
            </a:r>
            <a:r>
              <a:rPr lang="en-US" sz="2720" dirty="0" err="1"/>
              <a:t>y</a:t>
            </a:r>
            <a:r>
              <a:rPr lang="en-US" sz="2720" baseline="-25000" dirty="0" err="1"/>
              <a:t>i</a:t>
            </a:r>
            <a:r>
              <a:rPr lang="en-US" sz="2720" dirty="0"/>
              <a:t> = labels</a:t>
            </a:r>
          </a:p>
          <a:p>
            <a:endParaRPr lang="en-US" sz="2720" dirty="0"/>
          </a:p>
          <a:p>
            <a:r>
              <a:rPr lang="en-US" sz="2720" dirty="0"/>
              <a:t>Find function</a:t>
            </a:r>
          </a:p>
          <a:p>
            <a:r>
              <a:rPr lang="en-US" sz="2720" dirty="0"/>
              <a:t>f: R </a:t>
            </a:r>
            <a:r>
              <a:rPr lang="en-US" sz="2720" dirty="0">
                <a:sym typeface="Wingdings" panose="05000000000000000000" pitchFamily="2" charset="2"/>
              </a:rPr>
              <a:t> R</a:t>
            </a:r>
            <a:endParaRPr lang="en-US" sz="2720" dirty="0"/>
          </a:p>
          <a:p>
            <a:r>
              <a:rPr lang="en-US" sz="2720" dirty="0"/>
              <a:t>f(x) = mx + b</a:t>
            </a:r>
          </a:p>
          <a:p>
            <a:endParaRPr lang="en-US" sz="2720" dirty="0"/>
          </a:p>
          <a:p>
            <a:r>
              <a:rPr lang="en-US" sz="2720" dirty="0"/>
              <a:t>x = independent variable</a:t>
            </a:r>
          </a:p>
          <a:p>
            <a:r>
              <a:rPr lang="en-US" sz="2720" dirty="0"/>
              <a:t>y = dependent variable</a:t>
            </a:r>
          </a:p>
          <a:p>
            <a:endParaRPr lang="en-US" sz="2720" dirty="0"/>
          </a:p>
          <a:p>
            <a:r>
              <a:rPr lang="en-US" sz="2720" dirty="0"/>
              <a:t>(x, </a:t>
            </a:r>
            <a:r>
              <a:rPr lang="en-US" sz="2720" b="1" dirty="0">
                <a:solidFill>
                  <a:srgbClr val="C00000"/>
                </a:solidFill>
              </a:rPr>
              <a:t>y</a:t>
            </a:r>
            <a:r>
              <a:rPr lang="en-US" sz="2720" dirty="0"/>
              <a:t>) </a:t>
            </a:r>
            <a:r>
              <a:rPr lang="en-US" sz="2720" dirty="0">
                <a:sym typeface="Wingdings" panose="05000000000000000000" pitchFamily="2" charset="2"/>
              </a:rPr>
              <a:t> (x, </a:t>
            </a:r>
            <a:r>
              <a:rPr lang="en-US" sz="2720" b="1" dirty="0">
                <a:solidFill>
                  <a:srgbClr val="C00000"/>
                </a:solidFill>
                <a:sym typeface="Wingdings" panose="05000000000000000000" pitchFamily="2" charset="2"/>
              </a:rPr>
              <a:t>y’</a:t>
            </a:r>
            <a:r>
              <a:rPr lang="en-US" sz="2720" dirty="0">
                <a:sym typeface="Wingdings" panose="05000000000000000000" pitchFamily="2" charset="2"/>
              </a:rPr>
              <a:t>)</a:t>
            </a:r>
          </a:p>
          <a:p>
            <a:endParaRPr lang="en-US" sz="2720" dirty="0">
              <a:sym typeface="Wingdings" panose="05000000000000000000" pitchFamily="2" charset="2"/>
            </a:endParaRPr>
          </a:p>
          <a:p>
            <a:endParaRPr lang="en-US" sz="2720" dirty="0"/>
          </a:p>
        </p:txBody>
      </p:sp>
      <p:sp>
        <p:nvSpPr>
          <p:cNvPr id="8" name="TextBox 7">
            <a:extLst>
              <a:ext uri="{FF2B5EF4-FFF2-40B4-BE49-F238E27FC236}">
                <a16:creationId xmlns:a16="http://schemas.microsoft.com/office/drawing/2014/main" id="{D475C2DB-D7F4-4E49-AB9A-23F27CD92BC9}"/>
              </a:ext>
            </a:extLst>
          </p:cNvPr>
          <p:cNvSpPr txBox="1"/>
          <p:nvPr/>
        </p:nvSpPr>
        <p:spPr>
          <a:xfrm>
            <a:off x="914400" y="958583"/>
            <a:ext cx="2052084" cy="461665"/>
          </a:xfrm>
          <a:prstGeom prst="rect">
            <a:avLst/>
          </a:prstGeom>
          <a:solidFill>
            <a:srgbClr val="FFFF00"/>
          </a:solidFill>
        </p:spPr>
        <p:txBody>
          <a:bodyPr wrap="square" rtlCol="0">
            <a:spAutoFit/>
          </a:bodyPr>
          <a:lstStyle/>
          <a:p>
            <a:pPr algn="l"/>
            <a:r>
              <a:rPr lang="en-US" sz="2400" dirty="0">
                <a:solidFill>
                  <a:srgbClr val="5A2781"/>
                </a:solidFill>
              </a:rPr>
              <a:t>LABELED  DATA</a:t>
            </a:r>
          </a:p>
        </p:txBody>
      </p:sp>
    </p:spTree>
    <p:extLst>
      <p:ext uri="{BB962C8B-B14F-4D97-AF65-F5344CB8AC3E}">
        <p14:creationId xmlns:p14="http://schemas.microsoft.com/office/powerpoint/2010/main" val="831388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16FC3D-5000-41C9-9AB3-9E1AD5A9C825}"/>
              </a:ext>
            </a:extLst>
          </p:cNvPr>
          <p:cNvSpPr txBox="1"/>
          <p:nvPr/>
        </p:nvSpPr>
        <p:spPr>
          <a:xfrm>
            <a:off x="1103645" y="6913886"/>
            <a:ext cx="9841374" cy="575542"/>
          </a:xfrm>
          <a:prstGeom prst="rect">
            <a:avLst/>
          </a:prstGeom>
          <a:noFill/>
        </p:spPr>
        <p:txBody>
          <a:bodyPr wrap="square">
            <a:spAutoFit/>
          </a:bodyPr>
          <a:lstStyle/>
          <a:p>
            <a:r>
              <a:rPr lang="en-US" sz="1570" dirty="0">
                <a:hlinkClick r:id="rId2"/>
              </a:rPr>
              <a:t>Modified from</a:t>
            </a:r>
          </a:p>
          <a:p>
            <a:r>
              <a:rPr lang="en-US" sz="1570" dirty="0">
                <a:hlinkClick r:id="rId2"/>
              </a:rPr>
              <a:t>https://en.wikipedia.org/wiki/Linear_regression</a:t>
            </a:r>
            <a:r>
              <a:rPr lang="en-US" sz="1570" dirty="0"/>
              <a:t> </a:t>
            </a:r>
          </a:p>
        </p:txBody>
      </p:sp>
      <p:sp>
        <p:nvSpPr>
          <p:cNvPr id="6" name="TextBox 5">
            <a:extLst>
              <a:ext uri="{FF2B5EF4-FFF2-40B4-BE49-F238E27FC236}">
                <a16:creationId xmlns:a16="http://schemas.microsoft.com/office/drawing/2014/main" id="{A95B9B6B-6E77-4619-845F-F09A16DFE4A2}"/>
              </a:ext>
            </a:extLst>
          </p:cNvPr>
          <p:cNvSpPr txBox="1"/>
          <p:nvPr/>
        </p:nvSpPr>
        <p:spPr>
          <a:xfrm>
            <a:off x="953185" y="363918"/>
            <a:ext cx="9980831" cy="1165575"/>
          </a:xfrm>
          <a:prstGeom prst="rect">
            <a:avLst/>
          </a:prstGeom>
          <a:noFill/>
        </p:spPr>
        <p:txBody>
          <a:bodyPr wrap="square">
            <a:spAutoFit/>
          </a:bodyPr>
          <a:lstStyle/>
          <a:p>
            <a:pPr algn="l"/>
            <a:r>
              <a:rPr lang="en-US" sz="3487" dirty="0">
                <a:solidFill>
                  <a:srgbClr val="000000"/>
                </a:solidFill>
                <a:latin typeface="Linux Libertine"/>
              </a:rPr>
              <a:t>PCA:  perturb all variables     </a:t>
            </a:r>
            <a:r>
              <a:rPr lang="en-US" sz="3487" dirty="0">
                <a:solidFill>
                  <a:srgbClr val="A86ED4"/>
                </a:solidFill>
                <a:latin typeface="Linux Libertine"/>
              </a:rPr>
              <a:t>(x, y) </a:t>
            </a:r>
            <a:r>
              <a:rPr lang="en-US" sz="3487" dirty="0">
                <a:solidFill>
                  <a:srgbClr val="A86ED4"/>
                </a:solidFill>
                <a:latin typeface="Linux Libertine"/>
                <a:sym typeface="Wingdings" panose="05000000000000000000" pitchFamily="2" charset="2"/>
              </a:rPr>
              <a:t> (x’, y’)</a:t>
            </a:r>
            <a:endParaRPr lang="en-US" sz="3487" dirty="0">
              <a:solidFill>
                <a:srgbClr val="A86ED4"/>
              </a:solidFill>
              <a:latin typeface="Linux Libertine"/>
            </a:endParaRPr>
          </a:p>
          <a:p>
            <a:pPr algn="l"/>
            <a:endParaRPr lang="en-US" sz="3487" dirty="0">
              <a:solidFill>
                <a:srgbClr val="000000"/>
              </a:solidFill>
              <a:latin typeface="Linux Libertine"/>
            </a:endParaRPr>
          </a:p>
        </p:txBody>
      </p:sp>
      <p:grpSp>
        <p:nvGrpSpPr>
          <p:cNvPr id="18" name="Group 17">
            <a:extLst>
              <a:ext uri="{FF2B5EF4-FFF2-40B4-BE49-F238E27FC236}">
                <a16:creationId xmlns:a16="http://schemas.microsoft.com/office/drawing/2014/main" id="{887D037E-21A7-4EC3-BAB0-7319FB35ED29}"/>
              </a:ext>
            </a:extLst>
          </p:cNvPr>
          <p:cNvGrpSpPr>
            <a:grpSpLocks noChangeAspect="1"/>
          </p:cNvGrpSpPr>
          <p:nvPr/>
        </p:nvGrpSpPr>
        <p:grpSpPr>
          <a:xfrm>
            <a:off x="953184" y="1420248"/>
            <a:ext cx="3831254" cy="5285232"/>
            <a:chOff x="536836" y="1253160"/>
            <a:chExt cx="2781220" cy="3836710"/>
          </a:xfrm>
        </p:grpSpPr>
        <p:pic>
          <p:nvPicPr>
            <p:cNvPr id="1026" name="Picture 2">
              <a:extLst>
                <a:ext uri="{FF2B5EF4-FFF2-40B4-BE49-F238E27FC236}">
                  <a16:creationId xmlns:a16="http://schemas.microsoft.com/office/drawing/2014/main" id="{34E04597-A250-4319-9D7D-4B0A78CAC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36" y="1588062"/>
              <a:ext cx="2781220" cy="350180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D8C7AE9-7CDC-464A-B430-FFCC71884F5B}"/>
                </a:ext>
              </a:extLst>
            </p:cNvPr>
            <p:cNvCxnSpPr>
              <a:cxnSpLocks/>
            </p:cNvCxnSpPr>
            <p:nvPr/>
          </p:nvCxnSpPr>
          <p:spPr>
            <a:xfrm flipV="1">
              <a:off x="964648" y="1253160"/>
              <a:ext cx="2353408" cy="3687746"/>
            </a:xfrm>
            <a:prstGeom prst="line">
              <a:avLst/>
            </a:prstGeom>
            <a:ln w="57150">
              <a:solidFill>
                <a:srgbClr val="A86ED4"/>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43D4F3A-3A9E-4D13-B755-5C349F6DE33E}"/>
                </a:ext>
              </a:extLst>
            </p:cNvPr>
            <p:cNvCxnSpPr/>
            <p:nvPr/>
          </p:nvCxnSpPr>
          <p:spPr>
            <a:xfrm>
              <a:off x="1336437" y="3674813"/>
              <a:ext cx="301451" cy="211015"/>
            </a:xfrm>
            <a:prstGeom prst="line">
              <a:avLst/>
            </a:prstGeom>
            <a:ln w="571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C9FC22A-CC93-47F3-95D3-891EEA13BD0A}"/>
                </a:ext>
              </a:extLst>
            </p:cNvPr>
            <p:cNvCxnSpPr>
              <a:cxnSpLocks/>
            </p:cNvCxnSpPr>
            <p:nvPr/>
          </p:nvCxnSpPr>
          <p:spPr>
            <a:xfrm>
              <a:off x="1585802" y="3980629"/>
              <a:ext cx="301451" cy="211015"/>
            </a:xfrm>
            <a:prstGeom prst="line">
              <a:avLst/>
            </a:prstGeom>
            <a:ln w="571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CC868E-8FDF-496A-90A6-7006B3A3A412}"/>
                </a:ext>
              </a:extLst>
            </p:cNvPr>
            <p:cNvCxnSpPr>
              <a:cxnSpLocks/>
            </p:cNvCxnSpPr>
            <p:nvPr/>
          </p:nvCxnSpPr>
          <p:spPr>
            <a:xfrm>
              <a:off x="2140303" y="3087759"/>
              <a:ext cx="120582" cy="94685"/>
            </a:xfrm>
            <a:prstGeom prst="line">
              <a:avLst/>
            </a:prstGeom>
            <a:ln w="571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FD677DD-B43E-4A3D-A1D8-7B77AD0C8F9D}"/>
                </a:ext>
              </a:extLst>
            </p:cNvPr>
            <p:cNvCxnSpPr>
              <a:cxnSpLocks/>
            </p:cNvCxnSpPr>
            <p:nvPr/>
          </p:nvCxnSpPr>
          <p:spPr>
            <a:xfrm>
              <a:off x="2775022" y="1803246"/>
              <a:ext cx="120582" cy="94685"/>
            </a:xfrm>
            <a:prstGeom prst="line">
              <a:avLst/>
            </a:prstGeom>
            <a:ln w="571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D21FA5FF-51CF-414E-9E5B-80DDFDB85BF2}"/>
              </a:ext>
            </a:extLst>
          </p:cNvPr>
          <p:cNvSpPr txBox="1"/>
          <p:nvPr/>
        </p:nvSpPr>
        <p:spPr>
          <a:xfrm>
            <a:off x="4952644" y="2043679"/>
            <a:ext cx="6064802" cy="4696670"/>
          </a:xfrm>
          <a:prstGeom prst="rect">
            <a:avLst/>
          </a:prstGeom>
          <a:noFill/>
        </p:spPr>
        <p:txBody>
          <a:bodyPr wrap="none" rtlCol="0">
            <a:spAutoFit/>
          </a:bodyPr>
          <a:lstStyle/>
          <a:p>
            <a:r>
              <a:rPr lang="en-US" sz="2720" dirty="0"/>
              <a:t>1</a:t>
            </a:r>
            <a:r>
              <a:rPr lang="en-US" sz="2720" baseline="30000" dirty="0"/>
              <a:t>st</a:t>
            </a:r>
            <a:r>
              <a:rPr lang="en-US" sz="2720" dirty="0"/>
              <a:t> PCA component</a:t>
            </a:r>
          </a:p>
          <a:p>
            <a:r>
              <a:rPr lang="en-US" sz="2720" dirty="0"/>
              <a:t>         = direction of most variance</a:t>
            </a:r>
          </a:p>
          <a:p>
            <a:r>
              <a:rPr lang="en-US" sz="2720" dirty="0"/>
              <a:t>            direction = eigenvector with </a:t>
            </a:r>
          </a:p>
          <a:p>
            <a:r>
              <a:rPr lang="en-US" sz="2720" dirty="0"/>
              <a:t>                                   largest eigenvalue.</a:t>
            </a:r>
          </a:p>
          <a:p>
            <a:endParaRPr lang="en-US" sz="2720" dirty="0"/>
          </a:p>
          <a:p>
            <a:r>
              <a:rPr lang="en-US" sz="2720" dirty="0"/>
              <a:t>2</a:t>
            </a:r>
            <a:r>
              <a:rPr lang="en-US" sz="2720" baseline="30000" dirty="0"/>
              <a:t>nd</a:t>
            </a:r>
            <a:r>
              <a:rPr lang="en-US" sz="2720" dirty="0"/>
              <a:t> PCA</a:t>
            </a:r>
          </a:p>
          <a:p>
            <a:r>
              <a:rPr lang="en-US" sz="2720" dirty="0"/>
              <a:t>         = direction of 2</a:t>
            </a:r>
            <a:r>
              <a:rPr lang="en-US" sz="2720" baseline="30000" dirty="0"/>
              <a:t>nd</a:t>
            </a:r>
            <a:r>
              <a:rPr lang="en-US" sz="2720" dirty="0"/>
              <a:t> most variance,</a:t>
            </a:r>
          </a:p>
          <a:p>
            <a:r>
              <a:rPr lang="en-US" sz="2720" dirty="0"/>
              <a:t>             perpendicular to first.</a:t>
            </a:r>
          </a:p>
          <a:p>
            <a:r>
              <a:rPr lang="en-US" sz="2720" dirty="0"/>
              <a:t>             direction = eigenvector with </a:t>
            </a:r>
          </a:p>
          <a:p>
            <a:r>
              <a:rPr lang="en-US" sz="2720" dirty="0"/>
              <a:t>                                   2</a:t>
            </a:r>
            <a:r>
              <a:rPr lang="en-US" sz="2720" baseline="30000" dirty="0"/>
              <a:t>nd</a:t>
            </a:r>
            <a:r>
              <a:rPr lang="en-US" sz="2720" dirty="0"/>
              <a:t> largest eigenvalue.</a:t>
            </a:r>
          </a:p>
          <a:p>
            <a:endParaRPr lang="en-US" sz="2720" dirty="0"/>
          </a:p>
        </p:txBody>
      </p:sp>
      <p:sp>
        <p:nvSpPr>
          <p:cNvPr id="2" name="TextBox 1">
            <a:extLst>
              <a:ext uri="{FF2B5EF4-FFF2-40B4-BE49-F238E27FC236}">
                <a16:creationId xmlns:a16="http://schemas.microsoft.com/office/drawing/2014/main" id="{DE1EEC3E-C61F-4EE6-BB1C-ED9CE7587F11}"/>
              </a:ext>
            </a:extLst>
          </p:cNvPr>
          <p:cNvSpPr txBox="1"/>
          <p:nvPr/>
        </p:nvSpPr>
        <p:spPr>
          <a:xfrm>
            <a:off x="467832" y="958583"/>
            <a:ext cx="2498652" cy="461665"/>
          </a:xfrm>
          <a:prstGeom prst="rect">
            <a:avLst/>
          </a:prstGeom>
          <a:solidFill>
            <a:srgbClr val="FFFF00"/>
          </a:solidFill>
        </p:spPr>
        <p:txBody>
          <a:bodyPr wrap="square" rtlCol="0">
            <a:spAutoFit/>
          </a:bodyPr>
          <a:lstStyle/>
          <a:p>
            <a:pPr algn="l"/>
            <a:r>
              <a:rPr lang="en-US" sz="2400" dirty="0">
                <a:solidFill>
                  <a:srgbClr val="5A2781"/>
                </a:solidFill>
              </a:rPr>
              <a:t>UNLABELED  DATA</a:t>
            </a:r>
          </a:p>
        </p:txBody>
      </p:sp>
    </p:spTree>
    <p:extLst>
      <p:ext uri="{BB962C8B-B14F-4D97-AF65-F5344CB8AC3E}">
        <p14:creationId xmlns:p14="http://schemas.microsoft.com/office/powerpoint/2010/main" val="4109319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98270" y="2082265"/>
            <a:ext cx="9290661" cy="1000454"/>
            <a:chOff x="511322" y="488588"/>
            <a:chExt cx="8197642" cy="882753"/>
          </a:xfrm>
        </p:grpSpPr>
        <p:cxnSp>
          <p:nvCxnSpPr>
            <p:cNvPr id="3" name="Straight Connector 2"/>
            <p:cNvCxnSpPr/>
            <p:nvPr/>
          </p:nvCxnSpPr>
          <p:spPr>
            <a:xfrm>
              <a:off x="511322" y="709307"/>
              <a:ext cx="788425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861653"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2383"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962084"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6264" y="920539"/>
              <a:ext cx="8032700" cy="450802"/>
            </a:xfrm>
            <a:prstGeom prst="rect">
              <a:avLst/>
            </a:prstGeom>
            <a:noFill/>
          </p:spPr>
          <p:txBody>
            <a:bodyPr wrap="square" rtlCol="0">
              <a:spAutoFit/>
            </a:bodyPr>
            <a:lstStyle/>
            <a:p>
              <a:r>
                <a:rPr lang="en-US" sz="2720" dirty="0"/>
                <a:t>0       1                                                                                           10</a:t>
              </a:r>
            </a:p>
          </p:txBody>
        </p:sp>
      </p:grpSp>
      <p:sp>
        <p:nvSpPr>
          <p:cNvPr id="11" name="TextBox 10"/>
          <p:cNvSpPr txBox="1"/>
          <p:nvPr/>
        </p:nvSpPr>
        <p:spPr>
          <a:xfrm>
            <a:off x="1130030" y="429982"/>
            <a:ext cx="9670374" cy="6929076"/>
          </a:xfrm>
          <a:prstGeom prst="rect">
            <a:avLst/>
          </a:prstGeom>
          <a:noFill/>
        </p:spPr>
        <p:txBody>
          <a:bodyPr wrap="square" rtlCol="0">
            <a:spAutoFit/>
          </a:bodyPr>
          <a:lstStyle/>
          <a:p>
            <a:pPr algn="ctr"/>
            <a:r>
              <a:rPr lang="en-US" sz="2720" b="1" dirty="0">
                <a:solidFill>
                  <a:srgbClr val="800000"/>
                </a:solidFill>
              </a:rPr>
              <a:t>Why use PCA in data analysis?</a:t>
            </a:r>
          </a:p>
          <a:p>
            <a:endParaRPr lang="en-US" sz="2720" dirty="0"/>
          </a:p>
          <a:p>
            <a:r>
              <a:rPr lang="en-US" sz="2720" dirty="0"/>
              <a:t>Consider the points  (0, 0, …, 0),  (1, 0, …, 0),  (10, 0, …, 0)</a:t>
            </a:r>
          </a:p>
          <a:p>
            <a:endParaRPr lang="en-US" sz="2720" dirty="0"/>
          </a:p>
          <a:p>
            <a:endParaRPr lang="en-US" sz="2720" dirty="0"/>
          </a:p>
          <a:p>
            <a:endParaRPr lang="en-US" sz="2720" dirty="0"/>
          </a:p>
          <a:p>
            <a:endParaRPr lang="en-US" sz="2720" dirty="0"/>
          </a:p>
          <a:p>
            <a:r>
              <a:rPr lang="en-US" sz="2720" dirty="0"/>
              <a:t>Add noise to first point (0, 0, …, 0) </a:t>
            </a:r>
            <a:r>
              <a:rPr lang="en-US" sz="2720" dirty="0">
                <a:sym typeface="Wingdings"/>
              </a:rPr>
              <a:t> (0, 1, …, 1) </a:t>
            </a:r>
            <a:endParaRPr lang="en-US" sz="2720" dirty="0"/>
          </a:p>
          <a:p>
            <a:endParaRPr lang="en-US" sz="2720" dirty="0"/>
          </a:p>
          <a:p>
            <a:r>
              <a:rPr lang="en-US" sz="2720" dirty="0"/>
              <a:t>In R</a:t>
            </a:r>
            <a:r>
              <a:rPr lang="en-US" sz="2720" baseline="30000" dirty="0"/>
              <a:t>100</a:t>
            </a:r>
            <a:r>
              <a:rPr lang="en-US" sz="2720" dirty="0"/>
              <a:t>,   d(</a:t>
            </a:r>
            <a:r>
              <a:rPr lang="en-US" sz="2720" dirty="0">
                <a:sym typeface="Wingdings"/>
              </a:rPr>
              <a:t>(0, 1, …, 1)</a:t>
            </a:r>
            <a:r>
              <a:rPr lang="en-US" sz="2720" dirty="0"/>
              <a:t>, (1, 0, …, 0)) = 10  &gt;  9.</a:t>
            </a:r>
          </a:p>
          <a:p>
            <a:endParaRPr lang="en-US" sz="2720" baseline="30000" dirty="0"/>
          </a:p>
          <a:p>
            <a:endParaRPr lang="en-US" sz="2720" dirty="0"/>
          </a:p>
          <a:p>
            <a:r>
              <a:rPr lang="en-US" sz="2720" dirty="0"/>
              <a:t>Add small noise to first point (0, 0, …, 0) </a:t>
            </a:r>
            <a:r>
              <a:rPr lang="en-US" sz="2720" dirty="0">
                <a:sym typeface="Wingdings"/>
              </a:rPr>
              <a:t> (0, 0.1, …, 0.1) </a:t>
            </a:r>
            <a:endParaRPr lang="en-US" sz="2720" dirty="0"/>
          </a:p>
          <a:p>
            <a:endParaRPr lang="en-US" sz="2720" dirty="0"/>
          </a:p>
          <a:p>
            <a:r>
              <a:rPr lang="en-US" sz="2720" dirty="0"/>
              <a:t>In R</a:t>
            </a:r>
            <a:r>
              <a:rPr lang="en-US" sz="2720" baseline="30000" dirty="0"/>
              <a:t>39,900</a:t>
            </a:r>
            <a:r>
              <a:rPr lang="en-US" sz="2720" dirty="0"/>
              <a:t>,   d(</a:t>
            </a:r>
            <a:r>
              <a:rPr lang="en-US" sz="2720" dirty="0">
                <a:sym typeface="Wingdings"/>
              </a:rPr>
              <a:t>(0, 0.1, …, 0.1)</a:t>
            </a:r>
            <a:r>
              <a:rPr lang="en-US" sz="2720" dirty="0"/>
              <a:t>, (1, 0, …, 0)) = 20  &gt;  9.</a:t>
            </a:r>
            <a:endParaRPr lang="en-US" sz="2720" baseline="30000" dirty="0"/>
          </a:p>
          <a:p>
            <a:endParaRPr lang="en-US" sz="2720" baseline="30000" dirty="0"/>
          </a:p>
          <a:p>
            <a:r>
              <a:rPr lang="en-US" sz="2720" dirty="0"/>
              <a:t> </a:t>
            </a:r>
          </a:p>
        </p:txBody>
      </p:sp>
    </p:spTree>
    <p:extLst>
      <p:ext uri="{BB962C8B-B14F-4D97-AF65-F5344CB8AC3E}">
        <p14:creationId xmlns:p14="http://schemas.microsoft.com/office/powerpoint/2010/main" val="2244252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08413" y="177492"/>
            <a:ext cx="9670374" cy="7190879"/>
          </a:xfrm>
          <a:prstGeom prst="rect">
            <a:avLst/>
          </a:prstGeom>
          <a:noFill/>
        </p:spPr>
        <p:txBody>
          <a:bodyPr wrap="square" rtlCol="0">
            <a:spAutoFit/>
          </a:bodyPr>
          <a:lstStyle/>
          <a:p>
            <a:pPr algn="ctr"/>
            <a:r>
              <a:rPr lang="en-US" sz="2800" b="1" dirty="0">
                <a:solidFill>
                  <a:srgbClr val="800000"/>
                </a:solidFill>
              </a:rPr>
              <a:t>Why use PCA in data analysis:</a:t>
            </a:r>
          </a:p>
          <a:p>
            <a:endParaRPr lang="en-US" dirty="0"/>
          </a:p>
          <a:p>
            <a:pPr marL="457200" indent="-457200">
              <a:lnSpc>
                <a:spcPct val="150000"/>
              </a:lnSpc>
              <a:buFont typeface="Arial" panose="020B0604020202020204" pitchFamily="34" charset="0"/>
              <a:buChar char="•"/>
            </a:pPr>
            <a:r>
              <a:rPr lang="en-US" sz="2400" dirty="0"/>
              <a:t>Reduce dimension.</a:t>
            </a:r>
          </a:p>
          <a:p>
            <a:pPr marL="457200" indent="-457200">
              <a:lnSpc>
                <a:spcPct val="150000"/>
              </a:lnSpc>
              <a:buFont typeface="Arial" panose="020B0604020202020204" pitchFamily="34" charset="0"/>
              <a:buChar char="•"/>
            </a:pPr>
            <a:r>
              <a:rPr lang="en-US" sz="2400" dirty="0"/>
              <a:t>Reduce noise.</a:t>
            </a:r>
          </a:p>
          <a:p>
            <a:pPr marL="457200" indent="-457200">
              <a:lnSpc>
                <a:spcPct val="150000"/>
              </a:lnSpc>
              <a:buFont typeface="Arial" panose="020B0604020202020204" pitchFamily="34" charset="0"/>
              <a:buChar char="•"/>
            </a:pPr>
            <a:r>
              <a:rPr lang="en-US" sz="2400" dirty="0"/>
              <a:t>Visualization.</a:t>
            </a:r>
          </a:p>
          <a:p>
            <a:pPr marL="457200" indent="-457200">
              <a:lnSpc>
                <a:spcPct val="150000"/>
              </a:lnSpc>
              <a:buFont typeface="Arial" panose="020B0604020202020204" pitchFamily="34" charset="0"/>
              <a:buChar char="•"/>
            </a:pPr>
            <a:r>
              <a:rPr lang="en-US" sz="2400" dirty="0"/>
              <a:t>Fewer variables = less memory  (data compression).</a:t>
            </a:r>
          </a:p>
          <a:p>
            <a:pPr marL="457200" indent="-457200">
              <a:lnSpc>
                <a:spcPct val="150000"/>
              </a:lnSpc>
              <a:buFont typeface="Arial" panose="020B0604020202020204" pitchFamily="34" charset="0"/>
              <a:buChar char="•"/>
            </a:pPr>
            <a:r>
              <a:rPr lang="en-US" sz="2400" dirty="0"/>
              <a:t>Fewer variables  = faster computing time (usually).</a:t>
            </a:r>
          </a:p>
          <a:p>
            <a:pPr marL="457200" indent="-457200">
              <a:buFont typeface="Arial" panose="020B0604020202020204" pitchFamily="34" charset="0"/>
              <a:buChar char="•"/>
            </a:pPr>
            <a:endParaRPr lang="en-US" sz="2800" dirty="0"/>
          </a:p>
          <a:p>
            <a:pPr algn="ctr"/>
            <a:r>
              <a:rPr lang="en-US" sz="2800" b="1" dirty="0">
                <a:solidFill>
                  <a:srgbClr val="800000"/>
                </a:solidFill>
              </a:rPr>
              <a:t>Possible problem/advantage with PCA in data analysis:</a:t>
            </a:r>
          </a:p>
          <a:p>
            <a:pPr marL="457200" indent="-457200">
              <a:buFont typeface="Arial" panose="020B0604020202020204" pitchFamily="34" charset="0"/>
              <a:buChar char="•"/>
            </a:pPr>
            <a:endParaRPr lang="en-US" dirty="0"/>
          </a:p>
          <a:p>
            <a:pPr marL="342900" indent="-342900">
              <a:lnSpc>
                <a:spcPct val="150000"/>
              </a:lnSpc>
              <a:buFont typeface="Arial" panose="020B0604020202020204" pitchFamily="34" charset="0"/>
              <a:buChar char="•"/>
            </a:pPr>
            <a:r>
              <a:rPr lang="en-US" sz="2400" dirty="0"/>
              <a:t>You have changed the basis.  </a:t>
            </a:r>
          </a:p>
          <a:p>
            <a:pPr marL="342900" indent="-342900">
              <a:lnSpc>
                <a:spcPct val="150000"/>
              </a:lnSpc>
              <a:buFont typeface="Arial" panose="020B0604020202020204" pitchFamily="34" charset="0"/>
              <a:buChar char="•"/>
            </a:pPr>
            <a:endParaRPr lang="en-US" sz="600" dirty="0"/>
          </a:p>
          <a:p>
            <a:pPr marL="342900" indent="-342900">
              <a:buFont typeface="Arial" panose="020B0604020202020204" pitchFamily="34" charset="0"/>
              <a:buChar char="•"/>
            </a:pPr>
            <a:r>
              <a:rPr lang="en-US" sz="2400" dirty="0"/>
              <a:t>If you find that PCA2 is significant, what does that tell you about the individual features?  </a:t>
            </a:r>
          </a:p>
          <a:p>
            <a:pPr marL="342900" indent="-342900">
              <a:lnSpc>
                <a:spcPct val="150000"/>
              </a:lnSpc>
              <a:buFont typeface="Arial" panose="020B0604020202020204" pitchFamily="34" charset="0"/>
              <a:buChar char="•"/>
            </a:pPr>
            <a:r>
              <a:rPr lang="en-US" sz="2400" dirty="0"/>
              <a:t>Features may be acting together to produce the result.</a:t>
            </a:r>
          </a:p>
          <a:p>
            <a:pPr>
              <a:lnSpc>
                <a:spcPct val="150000"/>
              </a:lnSpc>
            </a:pPr>
            <a:r>
              <a:rPr lang="en-US" sz="2400" dirty="0"/>
              <a:t> </a:t>
            </a:r>
            <a:endParaRPr lang="en-US" sz="2000" dirty="0"/>
          </a:p>
        </p:txBody>
      </p:sp>
    </p:spTree>
    <p:extLst>
      <p:ext uri="{BB962C8B-B14F-4D97-AF65-F5344CB8AC3E}">
        <p14:creationId xmlns:p14="http://schemas.microsoft.com/office/powerpoint/2010/main" val="1796666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CD3E8C-7558-41F3-80D3-1807479A949E}"/>
              </a:ext>
            </a:extLst>
          </p:cNvPr>
          <p:cNvPicPr>
            <a:picLocks noChangeAspect="1"/>
          </p:cNvPicPr>
          <p:nvPr/>
        </p:nvPicPr>
        <p:blipFill>
          <a:blip r:embed="rId2"/>
          <a:stretch>
            <a:fillRect/>
          </a:stretch>
        </p:blipFill>
        <p:spPr>
          <a:xfrm>
            <a:off x="1895029" y="1535865"/>
            <a:ext cx="8729154" cy="5170932"/>
          </a:xfrm>
          <a:prstGeom prst="rect">
            <a:avLst/>
          </a:prstGeom>
        </p:spPr>
      </p:pic>
      <p:sp>
        <p:nvSpPr>
          <p:cNvPr id="7" name="TextBox 6">
            <a:extLst>
              <a:ext uri="{FF2B5EF4-FFF2-40B4-BE49-F238E27FC236}">
                <a16:creationId xmlns:a16="http://schemas.microsoft.com/office/drawing/2014/main" id="{C86F44AA-EC92-453A-A54E-9E16DCDB62EF}"/>
              </a:ext>
            </a:extLst>
          </p:cNvPr>
          <p:cNvSpPr txBox="1"/>
          <p:nvPr/>
        </p:nvSpPr>
        <p:spPr>
          <a:xfrm>
            <a:off x="394336" y="703000"/>
            <a:ext cx="7192737" cy="360099"/>
          </a:xfrm>
          <a:prstGeom prst="rect">
            <a:avLst/>
          </a:prstGeom>
          <a:noFill/>
        </p:spPr>
        <p:txBody>
          <a:bodyPr wrap="square">
            <a:spAutoFit/>
          </a:bodyPr>
          <a:lstStyle/>
          <a:p>
            <a:r>
              <a:rPr lang="en-US" sz="1755" dirty="0">
                <a:hlinkClick r:id="rId3"/>
              </a:rPr>
              <a:t>https://en.wikipedia.org/wiki/Bessel's_correction#Source_of_bias</a:t>
            </a:r>
            <a:r>
              <a:rPr lang="en-US" sz="1755" dirty="0"/>
              <a:t> </a:t>
            </a:r>
          </a:p>
        </p:txBody>
      </p:sp>
      <p:sp>
        <p:nvSpPr>
          <p:cNvPr id="8" name="TextBox 7">
            <a:extLst>
              <a:ext uri="{FF2B5EF4-FFF2-40B4-BE49-F238E27FC236}">
                <a16:creationId xmlns:a16="http://schemas.microsoft.com/office/drawing/2014/main" id="{AA3CDE08-69DE-4827-AD09-FA7A03215CE5}"/>
              </a:ext>
            </a:extLst>
          </p:cNvPr>
          <p:cNvSpPr txBox="1"/>
          <p:nvPr/>
        </p:nvSpPr>
        <p:spPr>
          <a:xfrm>
            <a:off x="228911" y="3455944"/>
            <a:ext cx="1320862" cy="450123"/>
          </a:xfrm>
          <a:prstGeom prst="rect">
            <a:avLst/>
          </a:prstGeom>
          <a:noFill/>
        </p:spPr>
        <p:txBody>
          <a:bodyPr wrap="none" rtlCol="0">
            <a:spAutoFit/>
          </a:bodyPr>
          <a:lstStyle/>
          <a:p>
            <a:pPr algn="l"/>
            <a:r>
              <a:rPr lang="en-US" sz="2340" dirty="0">
                <a:solidFill>
                  <a:srgbClr val="C00000"/>
                </a:solidFill>
              </a:rPr>
              <a:t>Too small</a:t>
            </a:r>
          </a:p>
        </p:txBody>
      </p:sp>
      <p:cxnSp>
        <p:nvCxnSpPr>
          <p:cNvPr id="10" name="Straight Arrow Connector 9">
            <a:extLst>
              <a:ext uri="{FF2B5EF4-FFF2-40B4-BE49-F238E27FC236}">
                <a16:creationId xmlns:a16="http://schemas.microsoft.com/office/drawing/2014/main" id="{481666DF-437A-40C7-878A-A29EBCD798D3}"/>
              </a:ext>
            </a:extLst>
          </p:cNvPr>
          <p:cNvCxnSpPr>
            <a:cxnSpLocks/>
          </p:cNvCxnSpPr>
          <p:nvPr/>
        </p:nvCxnSpPr>
        <p:spPr>
          <a:xfrm>
            <a:off x="1513452" y="3739786"/>
            <a:ext cx="808471" cy="44032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9116F78-EB1B-42C4-B806-78A63ADF31CF}"/>
              </a:ext>
            </a:extLst>
          </p:cNvPr>
          <p:cNvCxnSpPr/>
          <p:nvPr/>
        </p:nvCxnSpPr>
        <p:spPr>
          <a:xfrm>
            <a:off x="2478677" y="3531054"/>
            <a:ext cx="666206"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20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7">
            <a:extLst>
              <a:ext uri="{FF2B5EF4-FFF2-40B4-BE49-F238E27FC236}">
                <a16:creationId xmlns:a16="http://schemas.microsoft.com/office/drawing/2014/main" id="{B21B05D3-D9F4-4EDC-822B-AAFFA5E8EE8F}"/>
              </a:ext>
            </a:extLst>
          </p:cNvPr>
          <p:cNvSpPr>
            <a:spLocks noGrp="1"/>
          </p:cNvSpPr>
          <p:nvPr>
            <p:ph type="sldNum" sz="quarter" idx="12"/>
          </p:nvPr>
        </p:nvSpPr>
        <p:spPr/>
        <p:txBody>
          <a:bodyPr/>
          <a:lstStyle/>
          <a:p>
            <a:fld id="{BDD250C3-C741-4BF3-9A36-D693B35C7F57}" type="slidenum">
              <a:rPr lang="en-US" altLang="en-US"/>
              <a:pPr/>
              <a:t>35</a:t>
            </a:fld>
            <a:endParaRPr lang="en-US" altLang="en-US"/>
          </a:p>
        </p:txBody>
      </p:sp>
      <p:sp>
        <p:nvSpPr>
          <p:cNvPr id="87042" name="Rectangle 2">
            <a:extLst>
              <a:ext uri="{FF2B5EF4-FFF2-40B4-BE49-F238E27FC236}">
                <a16:creationId xmlns:a16="http://schemas.microsoft.com/office/drawing/2014/main" id="{045F90F5-9169-424B-9E4B-82B23DA2E42F}"/>
              </a:ext>
            </a:extLst>
          </p:cNvPr>
          <p:cNvSpPr>
            <a:spLocks noGrp="1" noChangeArrowheads="1"/>
          </p:cNvSpPr>
          <p:nvPr>
            <p:ph type="title"/>
          </p:nvPr>
        </p:nvSpPr>
        <p:spPr>
          <a:xfrm>
            <a:off x="1539240" y="259080"/>
            <a:ext cx="8808720" cy="1295400"/>
          </a:xfrm>
        </p:spPr>
        <p:txBody>
          <a:bodyPr>
            <a:normAutofit fontScale="90000"/>
          </a:bodyPr>
          <a:lstStyle/>
          <a:p>
            <a:r>
              <a:rPr lang="en-US" altLang="zh-TW" sz="4533">
                <a:ea typeface="PMingLiU" panose="02020500000000000000" pitchFamily="18" charset="-120"/>
              </a:rPr>
              <a:t>Principal Component Analysis: one attribute first</a:t>
            </a:r>
          </a:p>
        </p:txBody>
      </p:sp>
      <p:sp>
        <p:nvSpPr>
          <p:cNvPr id="87043" name="Rectangle 3">
            <a:extLst>
              <a:ext uri="{FF2B5EF4-FFF2-40B4-BE49-F238E27FC236}">
                <a16:creationId xmlns:a16="http://schemas.microsoft.com/office/drawing/2014/main" id="{F8F2F944-DDEE-4626-9801-3F5002FA92D3}"/>
              </a:ext>
            </a:extLst>
          </p:cNvPr>
          <p:cNvSpPr>
            <a:spLocks noGrp="1" noChangeArrowheads="1"/>
          </p:cNvSpPr>
          <p:nvPr>
            <p:ph type="body" sz="half" idx="1"/>
          </p:nvPr>
        </p:nvSpPr>
        <p:spPr>
          <a:xfrm>
            <a:off x="1539241" y="2245360"/>
            <a:ext cx="4321598" cy="4663440"/>
          </a:xfrm>
        </p:spPr>
        <p:txBody>
          <a:bodyPr/>
          <a:lstStyle/>
          <a:p>
            <a:r>
              <a:rPr lang="en-US" altLang="zh-TW">
                <a:ea typeface="PMingLiU" panose="02020500000000000000" pitchFamily="18" charset="-120"/>
              </a:rPr>
              <a:t>Question: how much spread is in the data along the axis? (distance to the mean)</a:t>
            </a:r>
          </a:p>
          <a:p>
            <a:r>
              <a:rPr lang="en-US" altLang="zh-TW">
                <a:ea typeface="PMingLiU" panose="02020500000000000000" pitchFamily="18" charset="-120"/>
              </a:rPr>
              <a:t>Variance=Standard deviation^2</a:t>
            </a:r>
          </a:p>
          <a:p>
            <a:endParaRPr lang="en-US" altLang="zh-TW">
              <a:ea typeface="PMingLiU" panose="02020500000000000000" pitchFamily="18" charset="-120"/>
            </a:endParaRPr>
          </a:p>
          <a:p>
            <a:endParaRPr lang="zh-TW" altLang="en-US">
              <a:ea typeface="PMingLiU" panose="02020500000000000000" pitchFamily="18" charset="-120"/>
            </a:endParaRPr>
          </a:p>
        </p:txBody>
      </p:sp>
      <p:graphicFrame>
        <p:nvGraphicFramePr>
          <p:cNvPr id="87044" name="Group 4">
            <a:extLst>
              <a:ext uri="{FF2B5EF4-FFF2-40B4-BE49-F238E27FC236}">
                <a16:creationId xmlns:a16="http://schemas.microsoft.com/office/drawing/2014/main" id="{EEE45E1E-0187-4DB3-A5D2-0E6034A82BEE}"/>
              </a:ext>
            </a:extLst>
          </p:cNvPr>
          <p:cNvGraphicFramePr>
            <a:graphicFrameLocks noGrp="1"/>
          </p:cNvGraphicFramePr>
          <p:nvPr>
            <p:ph sz="quarter" idx="2"/>
          </p:nvPr>
        </p:nvGraphicFramePr>
        <p:xfrm>
          <a:off x="8620760" y="1036320"/>
          <a:ext cx="1727200" cy="6217920"/>
        </p:xfrm>
        <a:graphic>
          <a:graphicData uri="http://schemas.openxmlformats.org/drawingml/2006/table">
            <a:tbl>
              <a:tblPr/>
              <a:tblGrid>
                <a:gridCol w="1727200">
                  <a:extLst>
                    <a:ext uri="{9D8B030D-6E8A-4147-A177-3AD203B41FA5}">
                      <a16:colId xmlns:a16="http://schemas.microsoft.com/office/drawing/2014/main" val="2668521745"/>
                    </a:ext>
                  </a:extLst>
                </a:gridCol>
              </a:tblGrid>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Temperature</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11063286"/>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42</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42409565"/>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52063865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24</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667070499"/>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231029405"/>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652312901"/>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18</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75702705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261954112"/>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762162648"/>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41742609"/>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654813498"/>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061182634"/>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4471293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526179846"/>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194232570"/>
                  </a:ext>
                </a:extLst>
              </a:tr>
            </a:tbl>
          </a:graphicData>
        </a:graphic>
      </p:graphicFrame>
      <p:graphicFrame>
        <p:nvGraphicFramePr>
          <p:cNvPr id="87078" name="Object 38">
            <a:extLst>
              <a:ext uri="{FF2B5EF4-FFF2-40B4-BE49-F238E27FC236}">
                <a16:creationId xmlns:a16="http://schemas.microsoft.com/office/drawing/2014/main" id="{9A50E756-300B-498F-89EE-7C01735FB2C0}"/>
              </a:ext>
            </a:extLst>
          </p:cNvPr>
          <p:cNvGraphicFramePr>
            <a:graphicFrameLocks noGrp="1" noChangeAspect="1"/>
          </p:cNvGraphicFramePr>
          <p:nvPr>
            <p:ph sz="quarter" idx="3"/>
          </p:nvPr>
        </p:nvGraphicFramePr>
        <p:xfrm>
          <a:off x="3617278" y="4891935"/>
          <a:ext cx="3323060" cy="1757785"/>
        </p:xfrm>
        <a:graphic>
          <a:graphicData uri="http://schemas.openxmlformats.org/presentationml/2006/ole">
            <mc:AlternateContent xmlns:mc="http://schemas.openxmlformats.org/markup-compatibility/2006">
              <mc:Choice xmlns:v="urn:schemas-microsoft-com:vml" Requires="v">
                <p:oleObj name="Equation" r:id="rId3" imgW="1143000" imgH="634680" progId="Equation.3">
                  <p:embed/>
                </p:oleObj>
              </mc:Choice>
              <mc:Fallback>
                <p:oleObj name="Equation" r:id="rId3" imgW="1143000" imgH="634680" progId="Equation.3">
                  <p:embed/>
                  <p:pic>
                    <p:nvPicPr>
                      <p:cNvPr id="87078" name="Object 38">
                        <a:extLst>
                          <a:ext uri="{FF2B5EF4-FFF2-40B4-BE49-F238E27FC236}">
                            <a16:creationId xmlns:a16="http://schemas.microsoft.com/office/drawing/2014/main" id="{9A50E756-300B-498F-89EE-7C01735FB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278" y="4891935"/>
                        <a:ext cx="3323060" cy="1757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8B0760BE-8E9C-4843-8236-4A3AC7C8ED4D}"/>
              </a:ext>
            </a:extLst>
          </p:cNvPr>
          <p:cNvSpPr txBox="1"/>
          <p:nvPr/>
        </p:nvSpPr>
        <p:spPr>
          <a:xfrm>
            <a:off x="24913" y="7407933"/>
            <a:ext cx="10104120" cy="406265"/>
          </a:xfrm>
          <a:prstGeom prst="rect">
            <a:avLst/>
          </a:prstGeom>
          <a:noFill/>
        </p:spPr>
        <p:txBody>
          <a:bodyPr wrap="square">
            <a:spAutoFit/>
          </a:bodyPr>
          <a:lstStyle/>
          <a:p>
            <a:r>
              <a:rPr lang="en-US" sz="2040" dirty="0">
                <a:hlinkClick r:id="rId5"/>
              </a:rPr>
              <a:t>www.cse.buffalo.edu/faculty/azhang/data-mining/pca.ppt</a:t>
            </a:r>
            <a:r>
              <a:rPr lang="en-US" sz="204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ABAECA-C955-4A4E-A735-73C2DAF66EAB}"/>
              </a:ext>
            </a:extLst>
          </p:cNvPr>
          <p:cNvSpPr txBox="1"/>
          <p:nvPr/>
        </p:nvSpPr>
        <p:spPr>
          <a:xfrm>
            <a:off x="0" y="6473518"/>
            <a:ext cx="7727495" cy="630173"/>
          </a:xfrm>
          <a:prstGeom prst="rect">
            <a:avLst/>
          </a:prstGeom>
          <a:noFill/>
        </p:spPr>
        <p:txBody>
          <a:bodyPr wrap="square">
            <a:spAutoFit/>
          </a:bodyPr>
          <a:lstStyle/>
          <a:p>
            <a:r>
              <a:rPr lang="en-US" sz="1755" dirty="0"/>
              <a:t>By </a:t>
            </a:r>
            <a:r>
              <a:rPr lang="en-US" sz="1755" dirty="0" err="1"/>
              <a:t>Cmglee</a:t>
            </a:r>
            <a:r>
              <a:rPr lang="en-US" sz="1755" dirty="0"/>
              <a:t> - Own work, CC BY-SA 3.0, </a:t>
            </a:r>
            <a:r>
              <a:rPr lang="en-US" sz="1755" dirty="0">
                <a:hlinkClick r:id="rId2"/>
              </a:rPr>
              <a:t>https://commons.wikimedia.org/w/index.php?curid=39472834</a:t>
            </a:r>
            <a:r>
              <a:rPr lang="en-US" sz="1755" dirty="0"/>
              <a:t> </a:t>
            </a:r>
          </a:p>
        </p:txBody>
      </p:sp>
      <p:pic>
        <p:nvPicPr>
          <p:cNvPr id="5" name="Picture 4" descr="A picture containing screenshot, diagram, text, colorfulness&#10;&#10;Description automatically generated">
            <a:extLst>
              <a:ext uri="{FF2B5EF4-FFF2-40B4-BE49-F238E27FC236}">
                <a16:creationId xmlns:a16="http://schemas.microsoft.com/office/drawing/2014/main" id="{F6D14957-6E59-4CF3-83DB-00734B09494E}"/>
              </a:ext>
            </a:extLst>
          </p:cNvPr>
          <p:cNvPicPr>
            <a:picLocks noChangeAspect="1"/>
          </p:cNvPicPr>
          <p:nvPr/>
        </p:nvPicPr>
        <p:blipFill>
          <a:blip r:embed="rId3"/>
          <a:stretch>
            <a:fillRect/>
          </a:stretch>
        </p:blipFill>
        <p:spPr>
          <a:xfrm>
            <a:off x="7361430" y="542925"/>
            <a:ext cx="4179094" cy="6686550"/>
          </a:xfrm>
          <a:prstGeom prst="rect">
            <a:avLst/>
          </a:prstGeom>
        </p:spPr>
      </p:pic>
      <p:sp>
        <p:nvSpPr>
          <p:cNvPr id="7" name="TextBox 6">
            <a:extLst>
              <a:ext uri="{FF2B5EF4-FFF2-40B4-BE49-F238E27FC236}">
                <a16:creationId xmlns:a16="http://schemas.microsoft.com/office/drawing/2014/main" id="{BA348A94-0F51-4344-A3B2-1FB0DBF461B9}"/>
              </a:ext>
            </a:extLst>
          </p:cNvPr>
          <p:cNvSpPr txBox="1"/>
          <p:nvPr/>
        </p:nvSpPr>
        <p:spPr>
          <a:xfrm>
            <a:off x="346676" y="1823319"/>
            <a:ext cx="6540715" cy="4411207"/>
          </a:xfrm>
          <a:prstGeom prst="rect">
            <a:avLst/>
          </a:prstGeom>
          <a:noFill/>
        </p:spPr>
        <p:txBody>
          <a:bodyPr wrap="square">
            <a:spAutoFit/>
          </a:bodyPr>
          <a:lstStyle/>
          <a:p>
            <a:pPr>
              <a:buFont typeface="+mj-lt"/>
              <a:buAutoNum type="arabicPeriod"/>
            </a:pPr>
            <a:r>
              <a:rPr lang="en-US" sz="2340" dirty="0"/>
              <a:t>Geometric </a:t>
            </a:r>
            <a:r>
              <a:rPr lang="en-US" sz="2340" dirty="0" err="1"/>
              <a:t>visualisation</a:t>
            </a:r>
            <a:r>
              <a:rPr lang="en-US" sz="2340" dirty="0"/>
              <a:t> of the variance of an arbitrary distribution (2, 4, 4, 4, 5, 5, 7, 9): A frequency distribution is constructed.</a:t>
            </a:r>
          </a:p>
          <a:p>
            <a:pPr>
              <a:buFont typeface="+mj-lt"/>
              <a:buAutoNum type="arabicPeriod"/>
            </a:pPr>
            <a:endParaRPr lang="en-US" sz="2340" dirty="0"/>
          </a:p>
          <a:p>
            <a:pPr>
              <a:buFont typeface="+mj-lt"/>
              <a:buAutoNum type="arabicPeriod"/>
            </a:pPr>
            <a:r>
              <a:rPr lang="en-US" sz="2340" dirty="0"/>
              <a:t>The centroid of the distribution gives its mean.</a:t>
            </a:r>
          </a:p>
          <a:p>
            <a:pPr>
              <a:buFont typeface="+mj-lt"/>
              <a:buAutoNum type="arabicPeriod"/>
            </a:pPr>
            <a:endParaRPr lang="en-US" sz="2340" dirty="0"/>
          </a:p>
          <a:p>
            <a:pPr>
              <a:buFont typeface="+mj-lt"/>
              <a:buAutoNum type="arabicPeriod"/>
            </a:pPr>
            <a:r>
              <a:rPr lang="en-US" sz="2340" dirty="0"/>
              <a:t>A square with sides equal to the difference of each value from the mean is formed for each value.</a:t>
            </a:r>
          </a:p>
          <a:p>
            <a:pPr>
              <a:buFont typeface="+mj-lt"/>
              <a:buAutoNum type="arabicPeriod"/>
            </a:pPr>
            <a:endParaRPr lang="en-US" sz="2340" dirty="0"/>
          </a:p>
          <a:p>
            <a:pPr>
              <a:buFont typeface="+mj-lt"/>
              <a:buAutoNum type="arabicPeriod"/>
            </a:pPr>
            <a:r>
              <a:rPr lang="en-US" sz="2340" dirty="0"/>
              <a:t>Arranging the squares into a rectangle with one side equal to the number of values, </a:t>
            </a:r>
            <a:r>
              <a:rPr lang="en-US" sz="2340" i="1" dirty="0"/>
              <a:t>n</a:t>
            </a:r>
            <a:r>
              <a:rPr lang="en-US" sz="2340" dirty="0"/>
              <a:t>, results in the other side being the distribution's variance, </a:t>
            </a:r>
            <a:r>
              <a:rPr lang="en-US" sz="2340" i="1" dirty="0"/>
              <a:t>σ</a:t>
            </a:r>
            <a:r>
              <a:rPr lang="en-US" sz="2340" baseline="30000" dirty="0"/>
              <a:t>2</a:t>
            </a:r>
            <a:r>
              <a:rPr lang="en-US" sz="2340" dirty="0"/>
              <a:t>.</a:t>
            </a:r>
          </a:p>
        </p:txBody>
      </p:sp>
      <p:pic>
        <p:nvPicPr>
          <p:cNvPr id="9" name="Picture 8">
            <a:extLst>
              <a:ext uri="{FF2B5EF4-FFF2-40B4-BE49-F238E27FC236}">
                <a16:creationId xmlns:a16="http://schemas.microsoft.com/office/drawing/2014/main" id="{81858043-0D0E-4744-B941-758E3C1CA053}"/>
              </a:ext>
            </a:extLst>
          </p:cNvPr>
          <p:cNvPicPr>
            <a:picLocks noChangeAspect="1"/>
          </p:cNvPicPr>
          <p:nvPr/>
        </p:nvPicPr>
        <p:blipFill>
          <a:blip r:embed="rId4"/>
          <a:stretch>
            <a:fillRect/>
          </a:stretch>
        </p:blipFill>
        <p:spPr>
          <a:xfrm>
            <a:off x="1463950" y="657311"/>
            <a:ext cx="3751071" cy="1069848"/>
          </a:xfrm>
          <a:prstGeom prst="rect">
            <a:avLst/>
          </a:prstGeom>
        </p:spPr>
      </p:pic>
    </p:spTree>
    <p:extLst>
      <p:ext uri="{BB962C8B-B14F-4D97-AF65-F5344CB8AC3E}">
        <p14:creationId xmlns:p14="http://schemas.microsoft.com/office/powerpoint/2010/main" val="4199820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E5BCA5-64FE-432D-98D9-34516F1A4C16}"/>
              </a:ext>
            </a:extLst>
          </p:cNvPr>
          <p:cNvPicPr>
            <a:picLocks noChangeAspect="1"/>
          </p:cNvPicPr>
          <p:nvPr/>
        </p:nvPicPr>
        <p:blipFill>
          <a:blip r:embed="rId2"/>
          <a:stretch>
            <a:fillRect/>
          </a:stretch>
        </p:blipFill>
        <p:spPr>
          <a:xfrm>
            <a:off x="0" y="542925"/>
            <a:ext cx="4216608" cy="4167003"/>
          </a:xfrm>
          <a:prstGeom prst="rect">
            <a:avLst/>
          </a:prstGeom>
        </p:spPr>
      </p:pic>
      <p:pic>
        <p:nvPicPr>
          <p:cNvPr id="7" name="Picture 6">
            <a:extLst>
              <a:ext uri="{FF2B5EF4-FFF2-40B4-BE49-F238E27FC236}">
                <a16:creationId xmlns:a16="http://schemas.microsoft.com/office/drawing/2014/main" id="{A4F73630-90A0-4939-8F2D-DF28CCE2F44A}"/>
              </a:ext>
            </a:extLst>
          </p:cNvPr>
          <p:cNvPicPr>
            <a:picLocks noChangeAspect="1"/>
          </p:cNvPicPr>
          <p:nvPr/>
        </p:nvPicPr>
        <p:blipFill>
          <a:blip r:embed="rId3"/>
          <a:stretch>
            <a:fillRect/>
          </a:stretch>
        </p:blipFill>
        <p:spPr>
          <a:xfrm>
            <a:off x="3581148" y="3004597"/>
            <a:ext cx="4274483" cy="4224878"/>
          </a:xfrm>
          <a:prstGeom prst="rect">
            <a:avLst/>
          </a:prstGeom>
        </p:spPr>
      </p:pic>
      <p:pic>
        <p:nvPicPr>
          <p:cNvPr id="9" name="Picture 8">
            <a:extLst>
              <a:ext uri="{FF2B5EF4-FFF2-40B4-BE49-F238E27FC236}">
                <a16:creationId xmlns:a16="http://schemas.microsoft.com/office/drawing/2014/main" id="{5BB86F23-6128-4179-B710-C802982998DE}"/>
              </a:ext>
            </a:extLst>
          </p:cNvPr>
          <p:cNvPicPr>
            <a:picLocks noChangeAspect="1"/>
          </p:cNvPicPr>
          <p:nvPr/>
        </p:nvPicPr>
        <p:blipFill>
          <a:blip r:embed="rId4"/>
          <a:stretch>
            <a:fillRect/>
          </a:stretch>
        </p:blipFill>
        <p:spPr>
          <a:xfrm>
            <a:off x="7703664" y="542925"/>
            <a:ext cx="4183536" cy="4183539"/>
          </a:xfrm>
          <a:prstGeom prst="rect">
            <a:avLst/>
          </a:prstGeom>
        </p:spPr>
      </p:pic>
      <p:sp>
        <p:nvSpPr>
          <p:cNvPr id="11" name="TextBox 10">
            <a:extLst>
              <a:ext uri="{FF2B5EF4-FFF2-40B4-BE49-F238E27FC236}">
                <a16:creationId xmlns:a16="http://schemas.microsoft.com/office/drawing/2014/main" id="{9E2EC3E4-AC28-4880-B201-6671AE2D66A3}"/>
              </a:ext>
            </a:extLst>
          </p:cNvPr>
          <p:cNvSpPr txBox="1"/>
          <p:nvPr/>
        </p:nvSpPr>
        <p:spPr>
          <a:xfrm>
            <a:off x="4484717" y="1069744"/>
            <a:ext cx="2917767" cy="1170321"/>
          </a:xfrm>
          <a:prstGeom prst="rect">
            <a:avLst/>
          </a:prstGeom>
          <a:noFill/>
        </p:spPr>
        <p:txBody>
          <a:bodyPr wrap="square" rtlCol="0">
            <a:spAutoFit/>
          </a:bodyPr>
          <a:lstStyle/>
          <a:p>
            <a:pPr algn="l"/>
            <a:r>
              <a:rPr lang="en-US" sz="2340" dirty="0">
                <a:solidFill>
                  <a:srgbClr val="C00000"/>
                </a:solidFill>
              </a:rPr>
              <a:t>Same variance in x and y direction, but different co-variances</a:t>
            </a:r>
          </a:p>
        </p:txBody>
      </p:sp>
      <p:pic>
        <p:nvPicPr>
          <p:cNvPr id="12" name="Picture 11">
            <a:extLst>
              <a:ext uri="{FF2B5EF4-FFF2-40B4-BE49-F238E27FC236}">
                <a16:creationId xmlns:a16="http://schemas.microsoft.com/office/drawing/2014/main" id="{A75696A7-FD2C-4F9F-9B98-DE77EEF1246A}"/>
              </a:ext>
            </a:extLst>
          </p:cNvPr>
          <p:cNvPicPr>
            <a:picLocks noChangeAspect="1"/>
          </p:cNvPicPr>
          <p:nvPr/>
        </p:nvPicPr>
        <p:blipFill>
          <a:blip r:embed="rId5"/>
          <a:stretch>
            <a:fillRect/>
          </a:stretch>
        </p:blipFill>
        <p:spPr>
          <a:xfrm>
            <a:off x="8136129" y="5443045"/>
            <a:ext cx="3751071" cy="1069848"/>
          </a:xfrm>
          <a:prstGeom prst="rect">
            <a:avLst/>
          </a:prstGeom>
        </p:spPr>
      </p:pic>
      <p:sp>
        <p:nvSpPr>
          <p:cNvPr id="8" name="TextBox 7">
            <a:extLst>
              <a:ext uri="{FF2B5EF4-FFF2-40B4-BE49-F238E27FC236}">
                <a16:creationId xmlns:a16="http://schemas.microsoft.com/office/drawing/2014/main" id="{A2DE2DDE-9AF2-4601-BE2A-196DDA57CD32}"/>
              </a:ext>
            </a:extLst>
          </p:cNvPr>
          <p:cNvSpPr txBox="1"/>
          <p:nvPr/>
        </p:nvSpPr>
        <p:spPr>
          <a:xfrm>
            <a:off x="124210" y="7412301"/>
            <a:ext cx="9267457" cy="360099"/>
          </a:xfrm>
          <a:prstGeom prst="rect">
            <a:avLst/>
          </a:prstGeom>
          <a:noFill/>
        </p:spPr>
        <p:txBody>
          <a:bodyPr wrap="square">
            <a:spAutoFit/>
          </a:bodyPr>
          <a:lstStyle/>
          <a:p>
            <a:r>
              <a:rPr lang="en-US" sz="1755" dirty="0">
                <a:hlinkClick r:id="rId6"/>
              </a:rPr>
              <a:t>https://www.coursera.org/learn/pca-machine-learning/home/info</a:t>
            </a:r>
            <a:r>
              <a:rPr lang="en-US" sz="1755" dirty="0"/>
              <a:t> </a:t>
            </a:r>
          </a:p>
        </p:txBody>
      </p:sp>
    </p:spTree>
    <p:extLst>
      <p:ext uri="{BB962C8B-B14F-4D97-AF65-F5344CB8AC3E}">
        <p14:creationId xmlns:p14="http://schemas.microsoft.com/office/powerpoint/2010/main" val="2052616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6">
            <a:extLst>
              <a:ext uri="{FF2B5EF4-FFF2-40B4-BE49-F238E27FC236}">
                <a16:creationId xmlns:a16="http://schemas.microsoft.com/office/drawing/2014/main" id="{261A876A-8962-4C42-B787-18F2022B3BC3}"/>
              </a:ext>
            </a:extLst>
          </p:cNvPr>
          <p:cNvSpPr>
            <a:spLocks noGrp="1"/>
          </p:cNvSpPr>
          <p:nvPr>
            <p:ph type="sldNum" sz="quarter" idx="12"/>
          </p:nvPr>
        </p:nvSpPr>
        <p:spPr/>
        <p:txBody>
          <a:bodyPr/>
          <a:lstStyle/>
          <a:p>
            <a:fld id="{D326BF2A-8C18-41EF-B0D6-ED883B09121E}" type="slidenum">
              <a:rPr lang="en-US" altLang="en-US"/>
              <a:pPr/>
              <a:t>38</a:t>
            </a:fld>
            <a:endParaRPr lang="en-US" altLang="en-US"/>
          </a:p>
        </p:txBody>
      </p:sp>
      <p:sp>
        <p:nvSpPr>
          <p:cNvPr id="89090" name="Rectangle 2">
            <a:extLst>
              <a:ext uri="{FF2B5EF4-FFF2-40B4-BE49-F238E27FC236}">
                <a16:creationId xmlns:a16="http://schemas.microsoft.com/office/drawing/2014/main" id="{D4D9EDB2-5010-4420-BCC8-59BE4F208016}"/>
              </a:ext>
            </a:extLst>
          </p:cNvPr>
          <p:cNvSpPr>
            <a:spLocks noGrp="1" noChangeArrowheads="1"/>
          </p:cNvSpPr>
          <p:nvPr>
            <p:ph type="title"/>
          </p:nvPr>
        </p:nvSpPr>
        <p:spPr>
          <a:xfrm>
            <a:off x="1366520" y="259080"/>
            <a:ext cx="8808720" cy="1295400"/>
          </a:xfrm>
        </p:spPr>
        <p:txBody>
          <a:bodyPr/>
          <a:lstStyle/>
          <a:p>
            <a:r>
              <a:rPr lang="en-US" altLang="zh-TW" sz="4533">
                <a:ea typeface="PMingLiU" panose="02020500000000000000" pitchFamily="18" charset="-120"/>
              </a:rPr>
              <a:t>Now consider two dimensions</a:t>
            </a:r>
          </a:p>
        </p:txBody>
      </p:sp>
      <p:graphicFrame>
        <p:nvGraphicFramePr>
          <p:cNvPr id="89091" name="Group 3">
            <a:extLst>
              <a:ext uri="{FF2B5EF4-FFF2-40B4-BE49-F238E27FC236}">
                <a16:creationId xmlns:a16="http://schemas.microsoft.com/office/drawing/2014/main" id="{FD7EDC0F-6499-40CF-A5DD-02C7DB51BF8C}"/>
              </a:ext>
            </a:extLst>
          </p:cNvPr>
          <p:cNvGraphicFramePr>
            <a:graphicFrameLocks noGrp="1"/>
          </p:cNvGraphicFramePr>
          <p:nvPr>
            <p:ph sz="half" idx="1"/>
          </p:nvPr>
        </p:nvGraphicFramePr>
        <p:xfrm>
          <a:off x="6202680" y="1813560"/>
          <a:ext cx="4490720" cy="6217920"/>
        </p:xfrm>
        <a:graphic>
          <a:graphicData uri="http://schemas.openxmlformats.org/drawingml/2006/table">
            <a:tbl>
              <a:tblPr/>
              <a:tblGrid>
                <a:gridCol w="2452265">
                  <a:extLst>
                    <a:ext uri="{9D8B030D-6E8A-4147-A177-3AD203B41FA5}">
                      <a16:colId xmlns:a16="http://schemas.microsoft.com/office/drawing/2014/main" val="1057972873"/>
                    </a:ext>
                  </a:extLst>
                </a:gridCol>
                <a:gridCol w="2038455">
                  <a:extLst>
                    <a:ext uri="{9D8B030D-6E8A-4147-A177-3AD203B41FA5}">
                      <a16:colId xmlns:a16="http://schemas.microsoft.com/office/drawing/2014/main" val="837885843"/>
                    </a:ext>
                  </a:extLst>
                </a:gridCol>
              </a:tblGrid>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X=Temperature</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Y=Humidity</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203534837"/>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87958344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80457451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091874657"/>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649231701"/>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200063521"/>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978665814"/>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827395102"/>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44310550"/>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542318867"/>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818078552"/>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218675545"/>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03886904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582731584"/>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802384124"/>
                  </a:ext>
                </a:extLst>
              </a:tr>
            </a:tbl>
          </a:graphicData>
        </a:graphic>
      </p:graphicFrame>
      <p:sp>
        <p:nvSpPr>
          <p:cNvPr id="89141" name="Text Box 53">
            <a:extLst>
              <a:ext uri="{FF2B5EF4-FFF2-40B4-BE49-F238E27FC236}">
                <a16:creationId xmlns:a16="http://schemas.microsoft.com/office/drawing/2014/main" id="{13BF6ECC-162A-4694-8B86-A8267E2BD416}"/>
              </a:ext>
            </a:extLst>
          </p:cNvPr>
          <p:cNvSpPr txBox="1">
            <a:spLocks noChangeArrowheads="1"/>
          </p:cNvSpPr>
          <p:nvPr/>
        </p:nvSpPr>
        <p:spPr bwMode="auto">
          <a:xfrm>
            <a:off x="1434889" y="3060383"/>
            <a:ext cx="184731"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en-US" sz="2040">
              <a:latin typeface="Tahoma" panose="020B0604030504040204" pitchFamily="34" charset="0"/>
              <a:ea typeface="PMingLiU" panose="02020500000000000000" pitchFamily="18" charset="-120"/>
            </a:endParaRPr>
          </a:p>
        </p:txBody>
      </p:sp>
      <p:graphicFrame>
        <p:nvGraphicFramePr>
          <p:cNvPr id="89142" name="Object 54">
            <a:extLst>
              <a:ext uri="{FF2B5EF4-FFF2-40B4-BE49-F238E27FC236}">
                <a16:creationId xmlns:a16="http://schemas.microsoft.com/office/drawing/2014/main" id="{97041372-20ED-4695-A600-DD547747CB32}"/>
              </a:ext>
            </a:extLst>
          </p:cNvPr>
          <p:cNvGraphicFramePr>
            <a:graphicFrameLocks noGrp="1" noChangeAspect="1"/>
          </p:cNvGraphicFramePr>
          <p:nvPr>
            <p:ph sz="half" idx="2"/>
          </p:nvPr>
        </p:nvGraphicFramePr>
        <p:xfrm>
          <a:off x="1535642" y="5485660"/>
          <a:ext cx="3828627" cy="1257617"/>
        </p:xfrm>
        <a:graphic>
          <a:graphicData uri="http://schemas.openxmlformats.org/presentationml/2006/ole">
            <mc:AlternateContent xmlns:mc="http://schemas.openxmlformats.org/markup-compatibility/2006">
              <mc:Choice xmlns:v="urn:schemas-microsoft-com:vml" Requires="v">
                <p:oleObj name="Equation" r:id="rId3" imgW="1726920" imgH="596880" progId="Equation.3">
                  <p:embed/>
                </p:oleObj>
              </mc:Choice>
              <mc:Fallback>
                <p:oleObj name="Equation" r:id="rId3" imgW="1726920" imgH="596880" progId="Equation.3">
                  <p:embed/>
                  <p:pic>
                    <p:nvPicPr>
                      <p:cNvPr id="89142" name="Object 54">
                        <a:extLst>
                          <a:ext uri="{FF2B5EF4-FFF2-40B4-BE49-F238E27FC236}">
                            <a16:creationId xmlns:a16="http://schemas.microsoft.com/office/drawing/2014/main" id="{97041372-20ED-4695-A600-DD547747C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642" y="5485660"/>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143" name="Text Box 55">
            <a:extLst>
              <a:ext uri="{FF2B5EF4-FFF2-40B4-BE49-F238E27FC236}">
                <a16:creationId xmlns:a16="http://schemas.microsoft.com/office/drawing/2014/main" id="{E646CC3F-4CE8-4437-9651-1AE21A73E234}"/>
              </a:ext>
            </a:extLst>
          </p:cNvPr>
          <p:cNvSpPr txBox="1">
            <a:spLocks noChangeArrowheads="1"/>
          </p:cNvSpPr>
          <p:nvPr/>
        </p:nvSpPr>
        <p:spPr bwMode="auto">
          <a:xfrm>
            <a:off x="1521248" y="2110424"/>
            <a:ext cx="3520194"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40">
                <a:latin typeface="Tahoma" panose="020B0604030504040204" pitchFamily="34" charset="0"/>
                <a:ea typeface="PMingLiU" panose="02020500000000000000" pitchFamily="18" charset="-120"/>
              </a:rPr>
              <a:t>Covariance: measures the</a:t>
            </a:r>
            <a:br>
              <a:rPr lang="en-US" altLang="zh-TW" sz="2040">
                <a:latin typeface="Tahoma" panose="020B0604030504040204" pitchFamily="34" charset="0"/>
                <a:ea typeface="PMingLiU" panose="02020500000000000000" pitchFamily="18" charset="-120"/>
              </a:rPr>
            </a:br>
            <a:r>
              <a:rPr lang="en-US" altLang="zh-TW" sz="2040">
                <a:latin typeface="Tahoma" panose="020B0604030504040204" pitchFamily="34" charset="0"/>
                <a:ea typeface="PMingLiU" panose="02020500000000000000" pitchFamily="18" charset="-120"/>
              </a:rPr>
              <a:t>correlation between X and Y</a:t>
            </a:r>
          </a:p>
          <a:p>
            <a:pPr>
              <a:buFontTx/>
              <a:buChar char="•"/>
            </a:pPr>
            <a:r>
              <a:rPr lang="en-US" altLang="zh-TW" sz="2040">
                <a:latin typeface="Tahoma" panose="020B0604030504040204" pitchFamily="34" charset="0"/>
                <a:ea typeface="PMingLiU" panose="02020500000000000000" pitchFamily="18" charset="-120"/>
              </a:rPr>
              <a:t> cov(X,Y)=0: independent</a:t>
            </a:r>
          </a:p>
          <a:p>
            <a:pPr>
              <a:buFontTx/>
              <a:buChar char="•"/>
            </a:pPr>
            <a:r>
              <a:rPr lang="en-US" altLang="zh-TW" sz="2040">
                <a:latin typeface="Tahoma" panose="020B0604030504040204" pitchFamily="34" charset="0"/>
                <a:ea typeface="PMingLiU" panose="02020500000000000000" pitchFamily="18" charset="-120"/>
              </a:rPr>
              <a:t>Cov(X,Y)&gt;0: move same dir</a:t>
            </a:r>
          </a:p>
          <a:p>
            <a:pPr>
              <a:buFontTx/>
              <a:buChar char="•"/>
            </a:pPr>
            <a:r>
              <a:rPr lang="en-US" altLang="zh-TW" sz="2040">
                <a:latin typeface="Tahoma" panose="020B0604030504040204" pitchFamily="34" charset="0"/>
                <a:ea typeface="PMingLiU" panose="02020500000000000000" pitchFamily="18" charset="-120"/>
              </a:rPr>
              <a:t>Cov(X,Y)&lt;0: move oppo dir</a:t>
            </a:r>
          </a:p>
        </p:txBody>
      </p:sp>
      <p:sp>
        <p:nvSpPr>
          <p:cNvPr id="8" name="TextBox 7">
            <a:extLst>
              <a:ext uri="{FF2B5EF4-FFF2-40B4-BE49-F238E27FC236}">
                <a16:creationId xmlns:a16="http://schemas.microsoft.com/office/drawing/2014/main" id="{54FB6C8E-5FAA-45E4-913D-618321E908A3}"/>
              </a:ext>
            </a:extLst>
          </p:cNvPr>
          <p:cNvSpPr txBox="1"/>
          <p:nvPr/>
        </p:nvSpPr>
        <p:spPr>
          <a:xfrm>
            <a:off x="24913" y="7407933"/>
            <a:ext cx="10104120" cy="406265"/>
          </a:xfrm>
          <a:prstGeom prst="rect">
            <a:avLst/>
          </a:prstGeom>
          <a:noFill/>
        </p:spPr>
        <p:txBody>
          <a:bodyPr wrap="square">
            <a:spAutoFit/>
          </a:bodyPr>
          <a:lstStyle/>
          <a:p>
            <a:r>
              <a:rPr lang="en-US" sz="2040" dirty="0">
                <a:hlinkClick r:id="rId5"/>
              </a:rPr>
              <a:t>www.cse.buffalo.edu/faculty/azhang/data-mining/pca.ppt</a:t>
            </a:r>
            <a:r>
              <a:rPr lang="en-US" sz="2040"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CE58DF-7008-46BD-87F4-AD030C852F88}"/>
              </a:ext>
            </a:extLst>
          </p:cNvPr>
          <p:cNvPicPr>
            <a:picLocks noChangeAspect="1"/>
          </p:cNvPicPr>
          <p:nvPr/>
        </p:nvPicPr>
        <p:blipFill>
          <a:blip r:embed="rId2"/>
          <a:stretch>
            <a:fillRect/>
          </a:stretch>
        </p:blipFill>
        <p:spPr>
          <a:xfrm>
            <a:off x="1615251" y="542924"/>
            <a:ext cx="8660053" cy="6686550"/>
          </a:xfrm>
          <a:prstGeom prst="rect">
            <a:avLst/>
          </a:prstGeom>
        </p:spPr>
      </p:pic>
      <p:pic>
        <p:nvPicPr>
          <p:cNvPr id="8" name="Picture 7">
            <a:extLst>
              <a:ext uri="{FF2B5EF4-FFF2-40B4-BE49-F238E27FC236}">
                <a16:creationId xmlns:a16="http://schemas.microsoft.com/office/drawing/2014/main" id="{C81D0130-B126-42F4-8E22-EAC4D2C061EC}"/>
              </a:ext>
            </a:extLst>
          </p:cNvPr>
          <p:cNvPicPr>
            <a:picLocks noChangeAspect="1"/>
          </p:cNvPicPr>
          <p:nvPr/>
        </p:nvPicPr>
        <p:blipFill>
          <a:blip r:embed="rId3"/>
          <a:stretch>
            <a:fillRect/>
          </a:stretch>
        </p:blipFill>
        <p:spPr>
          <a:xfrm>
            <a:off x="8136129" y="5443045"/>
            <a:ext cx="3751071" cy="1069848"/>
          </a:xfrm>
          <a:prstGeom prst="rect">
            <a:avLst/>
          </a:prstGeom>
        </p:spPr>
      </p:pic>
      <p:cxnSp>
        <p:nvCxnSpPr>
          <p:cNvPr id="11" name="Straight Connector 10">
            <a:extLst>
              <a:ext uri="{FF2B5EF4-FFF2-40B4-BE49-F238E27FC236}">
                <a16:creationId xmlns:a16="http://schemas.microsoft.com/office/drawing/2014/main" id="{301184C6-C150-431F-92A7-5CB409500541}"/>
              </a:ext>
            </a:extLst>
          </p:cNvPr>
          <p:cNvCxnSpPr/>
          <p:nvPr/>
        </p:nvCxnSpPr>
        <p:spPr>
          <a:xfrm>
            <a:off x="6564086" y="1013188"/>
            <a:ext cx="101890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F7EA8F2-23F2-4A96-9955-10CF100C4D17}"/>
              </a:ext>
            </a:extLst>
          </p:cNvPr>
          <p:cNvSpPr txBox="1"/>
          <p:nvPr/>
        </p:nvSpPr>
        <p:spPr>
          <a:xfrm>
            <a:off x="124210" y="7412301"/>
            <a:ext cx="9267457" cy="360099"/>
          </a:xfrm>
          <a:prstGeom prst="rect">
            <a:avLst/>
          </a:prstGeom>
          <a:noFill/>
        </p:spPr>
        <p:txBody>
          <a:bodyPr wrap="square">
            <a:spAutoFit/>
          </a:bodyPr>
          <a:lstStyle/>
          <a:p>
            <a:r>
              <a:rPr lang="en-US" sz="1755" dirty="0">
                <a:hlinkClick r:id="rId4"/>
              </a:rPr>
              <a:t>https://www.coursera.org/learn/pca-machine-learning/home/info</a:t>
            </a:r>
            <a:r>
              <a:rPr lang="en-US" sz="1755" dirty="0"/>
              <a:t> </a:t>
            </a:r>
          </a:p>
        </p:txBody>
      </p:sp>
      <p:graphicFrame>
        <p:nvGraphicFramePr>
          <p:cNvPr id="9" name="Object 54">
            <a:extLst>
              <a:ext uri="{FF2B5EF4-FFF2-40B4-BE49-F238E27FC236}">
                <a16:creationId xmlns:a16="http://schemas.microsoft.com/office/drawing/2014/main" id="{8016C9B8-68AC-4D97-8F1C-2EB4EEC6E937}"/>
              </a:ext>
            </a:extLst>
          </p:cNvPr>
          <p:cNvGraphicFramePr>
            <a:graphicFrameLocks noChangeAspect="1"/>
          </p:cNvGraphicFramePr>
          <p:nvPr>
            <p:extLst>
              <p:ext uri="{D42A27DB-BD31-4B8C-83A1-F6EECF244321}">
                <p14:modId xmlns:p14="http://schemas.microsoft.com/office/powerpoint/2010/main" val="2359819610"/>
              </p:ext>
            </p:extLst>
          </p:nvPr>
        </p:nvGraphicFramePr>
        <p:xfrm>
          <a:off x="7582988" y="3886199"/>
          <a:ext cx="3828627" cy="1257617"/>
        </p:xfrm>
        <a:graphic>
          <a:graphicData uri="http://schemas.openxmlformats.org/presentationml/2006/ole">
            <mc:AlternateContent xmlns:mc="http://schemas.openxmlformats.org/markup-compatibility/2006">
              <mc:Choice xmlns:v="urn:schemas-microsoft-com:vml" Requires="v">
                <p:oleObj name="Equation" r:id="rId5" imgW="1726920" imgH="596880" progId="Equation.3">
                  <p:embed/>
                </p:oleObj>
              </mc:Choice>
              <mc:Fallback>
                <p:oleObj name="Equation" r:id="rId5" imgW="1726920" imgH="596880" progId="Equation.3">
                  <p:embed/>
                  <p:pic>
                    <p:nvPicPr>
                      <p:cNvPr id="89142" name="Object 54">
                        <a:extLst>
                          <a:ext uri="{FF2B5EF4-FFF2-40B4-BE49-F238E27FC236}">
                            <a16:creationId xmlns:a16="http://schemas.microsoft.com/office/drawing/2014/main" id="{97041372-20ED-4695-A600-DD547747CB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2988" y="3886199"/>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5204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3F1660-BD82-4C9C-90B5-6D90ACDED606}"/>
              </a:ext>
            </a:extLst>
          </p:cNvPr>
          <p:cNvSpPr txBox="1"/>
          <p:nvPr/>
        </p:nvSpPr>
        <p:spPr>
          <a:xfrm>
            <a:off x="696431" y="479040"/>
            <a:ext cx="11020647" cy="4401205"/>
          </a:xfrm>
          <a:prstGeom prst="rect">
            <a:avLst/>
          </a:prstGeom>
          <a:noFill/>
        </p:spPr>
        <p:txBody>
          <a:bodyPr wrap="square">
            <a:spAutoFit/>
          </a:bodyPr>
          <a:lstStyle/>
          <a:p>
            <a:r>
              <a:rPr lang="en-US" sz="2800" b="1" dirty="0"/>
              <a:t>Feature leakage</a:t>
            </a:r>
          </a:p>
          <a:p>
            <a:r>
              <a:rPr lang="en-US" sz="2800" dirty="0"/>
              <a:t>Feature or column-wise leakage is caused by the inclusion of columns which are one of the following: a duplicate label, a proxy for the label, or the label itself. </a:t>
            </a:r>
          </a:p>
          <a:p>
            <a:endParaRPr lang="en-US" sz="2800" dirty="0"/>
          </a:p>
          <a:p>
            <a:r>
              <a:rPr lang="en-US" sz="2800" b="1" dirty="0"/>
              <a:t>Training example leakage</a:t>
            </a:r>
          </a:p>
          <a:p>
            <a:r>
              <a:rPr lang="en-US" sz="2800" dirty="0"/>
              <a:t>Row-wise leakage is caused by improper sharing of information between rows of data. </a:t>
            </a:r>
          </a:p>
          <a:p>
            <a:endParaRPr lang="en-US" sz="2800" dirty="0"/>
          </a:p>
          <a:p>
            <a:r>
              <a:rPr lang="en-US" sz="2800" dirty="0"/>
              <a:t>If your model is too good to be true, it may be wrong.</a:t>
            </a:r>
          </a:p>
        </p:txBody>
      </p:sp>
      <p:sp>
        <p:nvSpPr>
          <p:cNvPr id="5" name="TextBox 4">
            <a:extLst>
              <a:ext uri="{FF2B5EF4-FFF2-40B4-BE49-F238E27FC236}">
                <a16:creationId xmlns:a16="http://schemas.microsoft.com/office/drawing/2014/main" id="{C5AC3240-96C1-477D-97B7-5B4CB1145A6D}"/>
              </a:ext>
            </a:extLst>
          </p:cNvPr>
          <p:cNvSpPr txBox="1"/>
          <p:nvPr/>
        </p:nvSpPr>
        <p:spPr>
          <a:xfrm>
            <a:off x="82396" y="7378422"/>
            <a:ext cx="5943600" cy="369332"/>
          </a:xfrm>
          <a:prstGeom prst="rect">
            <a:avLst/>
          </a:prstGeom>
          <a:noFill/>
        </p:spPr>
        <p:txBody>
          <a:bodyPr wrap="square">
            <a:spAutoFit/>
          </a:bodyPr>
          <a:lstStyle/>
          <a:p>
            <a:r>
              <a:rPr lang="en-US" dirty="0">
                <a:hlinkClick r:id="rId2"/>
              </a:rPr>
              <a:t>https://en.wikipedia.org/wiki/Leakage_(machine_learning)</a:t>
            </a:r>
            <a:r>
              <a:rPr lang="en-US" dirty="0"/>
              <a:t> </a:t>
            </a:r>
          </a:p>
        </p:txBody>
      </p:sp>
    </p:spTree>
    <p:extLst>
      <p:ext uri="{BB962C8B-B14F-4D97-AF65-F5344CB8AC3E}">
        <p14:creationId xmlns:p14="http://schemas.microsoft.com/office/powerpoint/2010/main" val="2543830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164360-BD5C-41A2-9162-719329B073B0}"/>
              </a:ext>
            </a:extLst>
          </p:cNvPr>
          <p:cNvPicPr>
            <a:picLocks noChangeAspect="1"/>
          </p:cNvPicPr>
          <p:nvPr/>
        </p:nvPicPr>
        <p:blipFill>
          <a:blip r:embed="rId2"/>
          <a:stretch>
            <a:fillRect/>
          </a:stretch>
        </p:blipFill>
        <p:spPr>
          <a:xfrm>
            <a:off x="6274257" y="542925"/>
            <a:ext cx="3694538" cy="3209544"/>
          </a:xfrm>
          <a:prstGeom prst="rect">
            <a:avLst/>
          </a:prstGeom>
        </p:spPr>
      </p:pic>
      <p:pic>
        <p:nvPicPr>
          <p:cNvPr id="5" name="Picture 4">
            <a:extLst>
              <a:ext uri="{FF2B5EF4-FFF2-40B4-BE49-F238E27FC236}">
                <a16:creationId xmlns:a16="http://schemas.microsoft.com/office/drawing/2014/main" id="{3333C88C-848E-4BA6-9095-24319EC689B2}"/>
              </a:ext>
            </a:extLst>
          </p:cNvPr>
          <p:cNvPicPr>
            <a:picLocks noChangeAspect="1"/>
          </p:cNvPicPr>
          <p:nvPr/>
        </p:nvPicPr>
        <p:blipFill rotWithShape="1">
          <a:blip r:embed="rId3"/>
          <a:srcRect l="837"/>
          <a:stretch/>
        </p:blipFill>
        <p:spPr>
          <a:xfrm>
            <a:off x="261131" y="809590"/>
            <a:ext cx="5633270" cy="1337310"/>
          </a:xfrm>
          <a:prstGeom prst="rect">
            <a:avLst/>
          </a:prstGeom>
        </p:spPr>
      </p:pic>
      <p:sp>
        <p:nvSpPr>
          <p:cNvPr id="6" name="TextBox 5">
            <a:extLst>
              <a:ext uri="{FF2B5EF4-FFF2-40B4-BE49-F238E27FC236}">
                <a16:creationId xmlns:a16="http://schemas.microsoft.com/office/drawing/2014/main" id="{86125A57-BEB8-43BE-BF12-76E30B99BE0F}"/>
              </a:ext>
            </a:extLst>
          </p:cNvPr>
          <p:cNvSpPr txBox="1"/>
          <p:nvPr/>
        </p:nvSpPr>
        <p:spPr>
          <a:xfrm>
            <a:off x="3330403" y="699679"/>
            <a:ext cx="2251514" cy="452432"/>
          </a:xfrm>
          <a:prstGeom prst="rect">
            <a:avLst/>
          </a:prstGeom>
          <a:noFill/>
        </p:spPr>
        <p:txBody>
          <a:bodyPr wrap="none" rtlCol="0">
            <a:spAutoFit/>
          </a:bodyPr>
          <a:lstStyle/>
          <a:p>
            <a:pPr algn="l"/>
            <a:r>
              <a:rPr lang="en-US" sz="2340" dirty="0">
                <a:solidFill>
                  <a:srgbClr val="C00000"/>
                </a:solidFill>
              </a:rPr>
              <a:t>for 2 data points</a:t>
            </a:r>
          </a:p>
        </p:txBody>
      </p:sp>
      <p:pic>
        <p:nvPicPr>
          <p:cNvPr id="8" name="Picture 7">
            <a:extLst>
              <a:ext uri="{FF2B5EF4-FFF2-40B4-BE49-F238E27FC236}">
                <a16:creationId xmlns:a16="http://schemas.microsoft.com/office/drawing/2014/main" id="{FFF22D9E-7ADD-4605-A967-82A9B5C033DB}"/>
              </a:ext>
            </a:extLst>
          </p:cNvPr>
          <p:cNvPicPr>
            <a:picLocks noChangeAspect="1"/>
          </p:cNvPicPr>
          <p:nvPr/>
        </p:nvPicPr>
        <p:blipFill>
          <a:blip r:embed="rId4"/>
          <a:stretch>
            <a:fillRect/>
          </a:stretch>
        </p:blipFill>
        <p:spPr>
          <a:xfrm>
            <a:off x="261130" y="2039132"/>
            <a:ext cx="4887868" cy="3833622"/>
          </a:xfrm>
          <a:prstGeom prst="rect">
            <a:avLst/>
          </a:prstGeom>
        </p:spPr>
      </p:pic>
      <p:pic>
        <p:nvPicPr>
          <p:cNvPr id="12" name="Picture 11">
            <a:extLst>
              <a:ext uri="{FF2B5EF4-FFF2-40B4-BE49-F238E27FC236}">
                <a16:creationId xmlns:a16="http://schemas.microsoft.com/office/drawing/2014/main" id="{CBDC6647-A63C-4CD8-8B0B-BEAEADADB0B7}"/>
              </a:ext>
            </a:extLst>
          </p:cNvPr>
          <p:cNvPicPr>
            <a:picLocks noChangeAspect="1"/>
          </p:cNvPicPr>
          <p:nvPr/>
        </p:nvPicPr>
        <p:blipFill>
          <a:blip r:embed="rId5"/>
          <a:stretch>
            <a:fillRect/>
          </a:stretch>
        </p:blipFill>
        <p:spPr>
          <a:xfrm>
            <a:off x="6784435" y="3559678"/>
            <a:ext cx="4214555" cy="3477006"/>
          </a:xfrm>
          <a:prstGeom prst="rect">
            <a:avLst/>
          </a:prstGeom>
        </p:spPr>
      </p:pic>
      <p:pic>
        <p:nvPicPr>
          <p:cNvPr id="14" name="Picture 13">
            <a:extLst>
              <a:ext uri="{FF2B5EF4-FFF2-40B4-BE49-F238E27FC236}">
                <a16:creationId xmlns:a16="http://schemas.microsoft.com/office/drawing/2014/main" id="{E308CD76-78F8-49E6-A367-BCB65F4F72D2}"/>
              </a:ext>
            </a:extLst>
          </p:cNvPr>
          <p:cNvPicPr>
            <a:picLocks noChangeAspect="1"/>
          </p:cNvPicPr>
          <p:nvPr/>
        </p:nvPicPr>
        <p:blipFill>
          <a:blip r:embed="rId6"/>
          <a:stretch>
            <a:fillRect/>
          </a:stretch>
        </p:blipFill>
        <p:spPr>
          <a:xfrm>
            <a:off x="51577" y="5966460"/>
            <a:ext cx="7865983" cy="1263015"/>
          </a:xfrm>
          <a:prstGeom prst="rect">
            <a:avLst/>
          </a:prstGeom>
        </p:spPr>
      </p:pic>
      <p:sp>
        <p:nvSpPr>
          <p:cNvPr id="9" name="TextBox 8">
            <a:extLst>
              <a:ext uri="{FF2B5EF4-FFF2-40B4-BE49-F238E27FC236}">
                <a16:creationId xmlns:a16="http://schemas.microsoft.com/office/drawing/2014/main" id="{E8191891-D048-4DC1-AE79-8D7DE245BFE8}"/>
              </a:ext>
            </a:extLst>
          </p:cNvPr>
          <p:cNvSpPr txBox="1"/>
          <p:nvPr/>
        </p:nvSpPr>
        <p:spPr>
          <a:xfrm>
            <a:off x="124210" y="7412301"/>
            <a:ext cx="9267457" cy="360099"/>
          </a:xfrm>
          <a:prstGeom prst="rect">
            <a:avLst/>
          </a:prstGeom>
          <a:noFill/>
        </p:spPr>
        <p:txBody>
          <a:bodyPr wrap="square">
            <a:spAutoFit/>
          </a:bodyPr>
          <a:lstStyle/>
          <a:p>
            <a:r>
              <a:rPr lang="en-US" sz="1755" dirty="0">
                <a:hlinkClick r:id="rId7"/>
              </a:rPr>
              <a:t>https://www.coursera.org/learn/pca-machine-learning/home/info</a:t>
            </a:r>
            <a:r>
              <a:rPr lang="en-US" sz="1755" dirty="0"/>
              <a:t> </a:t>
            </a:r>
          </a:p>
        </p:txBody>
      </p:sp>
      <p:sp>
        <p:nvSpPr>
          <p:cNvPr id="10" name="TextBox 9">
            <a:extLst>
              <a:ext uri="{FF2B5EF4-FFF2-40B4-BE49-F238E27FC236}">
                <a16:creationId xmlns:a16="http://schemas.microsoft.com/office/drawing/2014/main" id="{6D7F6FBD-CD76-453F-878F-BB433807DEAC}"/>
              </a:ext>
            </a:extLst>
          </p:cNvPr>
          <p:cNvSpPr txBox="1"/>
          <p:nvPr/>
        </p:nvSpPr>
        <p:spPr>
          <a:xfrm>
            <a:off x="6995769" y="157384"/>
            <a:ext cx="2184188" cy="452432"/>
          </a:xfrm>
          <a:prstGeom prst="rect">
            <a:avLst/>
          </a:prstGeom>
          <a:noFill/>
        </p:spPr>
        <p:txBody>
          <a:bodyPr wrap="none" rtlCol="0">
            <a:spAutoFit/>
          </a:bodyPr>
          <a:lstStyle/>
          <a:p>
            <a:pPr algn="l"/>
            <a:r>
              <a:rPr lang="en-US" sz="2340" dirty="0">
                <a:solidFill>
                  <a:srgbClr val="C00000"/>
                </a:solidFill>
              </a:rPr>
              <a:t>for 4 data points</a:t>
            </a:r>
          </a:p>
        </p:txBody>
      </p:sp>
      <p:sp>
        <p:nvSpPr>
          <p:cNvPr id="11" name="TextBox 10">
            <a:extLst>
              <a:ext uri="{FF2B5EF4-FFF2-40B4-BE49-F238E27FC236}">
                <a16:creationId xmlns:a16="http://schemas.microsoft.com/office/drawing/2014/main" id="{ABE08154-7210-4674-AC32-212470BFC5BC}"/>
              </a:ext>
            </a:extLst>
          </p:cNvPr>
          <p:cNvSpPr txBox="1"/>
          <p:nvPr/>
        </p:nvSpPr>
        <p:spPr>
          <a:xfrm>
            <a:off x="8891712" y="6680648"/>
            <a:ext cx="2251514" cy="452432"/>
          </a:xfrm>
          <a:prstGeom prst="rect">
            <a:avLst/>
          </a:prstGeom>
          <a:noFill/>
        </p:spPr>
        <p:txBody>
          <a:bodyPr wrap="none" rtlCol="0">
            <a:spAutoFit/>
          </a:bodyPr>
          <a:lstStyle/>
          <a:p>
            <a:pPr algn="l"/>
            <a:r>
              <a:rPr lang="en-US" sz="2340" dirty="0">
                <a:solidFill>
                  <a:srgbClr val="C00000"/>
                </a:solidFill>
              </a:rPr>
              <a:t>for 2 data points</a:t>
            </a:r>
          </a:p>
        </p:txBody>
      </p:sp>
    </p:spTree>
    <p:extLst>
      <p:ext uri="{BB962C8B-B14F-4D97-AF65-F5344CB8AC3E}">
        <p14:creationId xmlns:p14="http://schemas.microsoft.com/office/powerpoint/2010/main" val="2999141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58674-8C6B-4908-ABFE-E52FFE46D4EB}"/>
              </a:ext>
            </a:extLst>
          </p:cNvPr>
          <p:cNvPicPr>
            <a:picLocks noChangeAspect="1"/>
          </p:cNvPicPr>
          <p:nvPr/>
        </p:nvPicPr>
        <p:blipFill>
          <a:blip r:embed="rId2"/>
          <a:stretch>
            <a:fillRect/>
          </a:stretch>
        </p:blipFill>
        <p:spPr>
          <a:xfrm>
            <a:off x="1" y="665389"/>
            <a:ext cx="6602968" cy="4011930"/>
          </a:xfrm>
          <a:prstGeom prst="rect">
            <a:avLst/>
          </a:prstGeom>
        </p:spPr>
      </p:pic>
      <p:pic>
        <p:nvPicPr>
          <p:cNvPr id="5" name="Picture 4">
            <a:extLst>
              <a:ext uri="{FF2B5EF4-FFF2-40B4-BE49-F238E27FC236}">
                <a16:creationId xmlns:a16="http://schemas.microsoft.com/office/drawing/2014/main" id="{4C7D926E-8841-4754-9E50-FF78F4D81F01}"/>
              </a:ext>
            </a:extLst>
          </p:cNvPr>
          <p:cNvPicPr>
            <a:picLocks noChangeAspect="1"/>
          </p:cNvPicPr>
          <p:nvPr/>
        </p:nvPicPr>
        <p:blipFill>
          <a:blip r:embed="rId3"/>
          <a:stretch>
            <a:fillRect/>
          </a:stretch>
        </p:blipFill>
        <p:spPr>
          <a:xfrm>
            <a:off x="5223408" y="3005376"/>
            <a:ext cx="6593681" cy="3956209"/>
          </a:xfrm>
          <a:prstGeom prst="rect">
            <a:avLst/>
          </a:prstGeom>
        </p:spPr>
      </p:pic>
      <p:pic>
        <p:nvPicPr>
          <p:cNvPr id="6" name="Picture 5">
            <a:extLst>
              <a:ext uri="{FF2B5EF4-FFF2-40B4-BE49-F238E27FC236}">
                <a16:creationId xmlns:a16="http://schemas.microsoft.com/office/drawing/2014/main" id="{A7D3C746-2B4C-460E-8C1C-0CE4631AE1DC}"/>
              </a:ext>
            </a:extLst>
          </p:cNvPr>
          <p:cNvPicPr>
            <a:picLocks noChangeAspect="1"/>
          </p:cNvPicPr>
          <p:nvPr/>
        </p:nvPicPr>
        <p:blipFill>
          <a:blip r:embed="rId4"/>
          <a:stretch>
            <a:fillRect/>
          </a:stretch>
        </p:blipFill>
        <p:spPr>
          <a:xfrm>
            <a:off x="325678" y="6228829"/>
            <a:ext cx="3751071" cy="1069848"/>
          </a:xfrm>
          <a:prstGeom prst="rect">
            <a:avLst/>
          </a:prstGeom>
        </p:spPr>
      </p:pic>
      <p:sp>
        <p:nvSpPr>
          <p:cNvPr id="7" name="TextBox 6">
            <a:extLst>
              <a:ext uri="{FF2B5EF4-FFF2-40B4-BE49-F238E27FC236}">
                <a16:creationId xmlns:a16="http://schemas.microsoft.com/office/drawing/2014/main" id="{6F972A97-0BB4-422E-AD21-906B9BCC541A}"/>
              </a:ext>
            </a:extLst>
          </p:cNvPr>
          <p:cNvSpPr txBox="1"/>
          <p:nvPr/>
        </p:nvSpPr>
        <p:spPr>
          <a:xfrm>
            <a:off x="124210" y="7412301"/>
            <a:ext cx="9267457" cy="360099"/>
          </a:xfrm>
          <a:prstGeom prst="rect">
            <a:avLst/>
          </a:prstGeom>
          <a:noFill/>
        </p:spPr>
        <p:txBody>
          <a:bodyPr wrap="square">
            <a:spAutoFit/>
          </a:bodyPr>
          <a:lstStyle/>
          <a:p>
            <a:r>
              <a:rPr lang="en-US" sz="1755" dirty="0">
                <a:hlinkClick r:id="rId5"/>
              </a:rPr>
              <a:t>https://www.coursera.org/learn/pca-machine-learning/home/info</a:t>
            </a:r>
            <a:r>
              <a:rPr lang="en-US" sz="1755" dirty="0"/>
              <a:t> </a:t>
            </a:r>
          </a:p>
        </p:txBody>
      </p:sp>
      <p:graphicFrame>
        <p:nvGraphicFramePr>
          <p:cNvPr id="8" name="Object 54">
            <a:extLst>
              <a:ext uri="{FF2B5EF4-FFF2-40B4-BE49-F238E27FC236}">
                <a16:creationId xmlns:a16="http://schemas.microsoft.com/office/drawing/2014/main" id="{2EA7C74F-597F-4545-9EE3-ADBDC7C730B0}"/>
              </a:ext>
            </a:extLst>
          </p:cNvPr>
          <p:cNvGraphicFramePr>
            <a:graphicFrameLocks noChangeAspect="1"/>
          </p:cNvGraphicFramePr>
          <p:nvPr/>
        </p:nvGraphicFramePr>
        <p:xfrm>
          <a:off x="325678" y="4857588"/>
          <a:ext cx="3828627" cy="1257617"/>
        </p:xfrm>
        <a:graphic>
          <a:graphicData uri="http://schemas.openxmlformats.org/presentationml/2006/ole">
            <mc:AlternateContent xmlns:mc="http://schemas.openxmlformats.org/markup-compatibility/2006">
              <mc:Choice xmlns:v="urn:schemas-microsoft-com:vml" Requires="v">
                <p:oleObj name="Equation" r:id="rId6" imgW="1726920" imgH="596880" progId="Equation.3">
                  <p:embed/>
                </p:oleObj>
              </mc:Choice>
              <mc:Fallback>
                <p:oleObj name="Equation" r:id="rId6" imgW="1726920" imgH="596880" progId="Equation.3">
                  <p:embed/>
                  <p:pic>
                    <p:nvPicPr>
                      <p:cNvPr id="8" name="Object 54">
                        <a:extLst>
                          <a:ext uri="{FF2B5EF4-FFF2-40B4-BE49-F238E27FC236}">
                            <a16:creationId xmlns:a16="http://schemas.microsoft.com/office/drawing/2014/main" id="{2EA7C74F-597F-4545-9EE3-ADBDC7C730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78" y="4857588"/>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D8E8509C-DDD7-4649-BA12-3255E1CD698B}"/>
              </a:ext>
            </a:extLst>
          </p:cNvPr>
          <p:cNvSpPr/>
          <p:nvPr/>
        </p:nvSpPr>
        <p:spPr>
          <a:xfrm>
            <a:off x="2863273" y="5745018"/>
            <a:ext cx="452582" cy="29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19F018-F29E-4379-8A5F-CCBA89382B5E}"/>
              </a:ext>
            </a:extLst>
          </p:cNvPr>
          <p:cNvSpPr txBox="1"/>
          <p:nvPr/>
        </p:nvSpPr>
        <p:spPr>
          <a:xfrm>
            <a:off x="8292963" y="1258335"/>
            <a:ext cx="1768882" cy="452432"/>
          </a:xfrm>
          <a:prstGeom prst="rect">
            <a:avLst/>
          </a:prstGeom>
          <a:noFill/>
        </p:spPr>
        <p:txBody>
          <a:bodyPr wrap="none" rtlCol="0">
            <a:spAutoFit/>
          </a:bodyPr>
          <a:lstStyle/>
          <a:p>
            <a:pPr algn="l"/>
            <a:r>
              <a:rPr lang="en-US" sz="2340" dirty="0">
                <a:solidFill>
                  <a:srgbClr val="C00000"/>
                </a:solidFill>
              </a:rPr>
              <a:t>9 data points</a:t>
            </a:r>
          </a:p>
        </p:txBody>
      </p:sp>
    </p:spTree>
    <p:extLst>
      <p:ext uri="{BB962C8B-B14F-4D97-AF65-F5344CB8AC3E}">
        <p14:creationId xmlns:p14="http://schemas.microsoft.com/office/powerpoint/2010/main" val="1857086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1DC5224-DE2F-492F-9089-E7F27219DAAC}"/>
              </a:ext>
            </a:extLst>
          </p:cNvPr>
          <p:cNvSpPr>
            <a:spLocks noGrp="1"/>
          </p:cNvSpPr>
          <p:nvPr>
            <p:ph type="sldNum" sz="quarter" idx="12"/>
          </p:nvPr>
        </p:nvSpPr>
        <p:spPr/>
        <p:txBody>
          <a:bodyPr/>
          <a:lstStyle/>
          <a:p>
            <a:fld id="{BA136E25-9518-431A-A39D-1525B39A3A1E}" type="slidenum">
              <a:rPr lang="en-US" altLang="en-US"/>
              <a:pPr/>
              <a:t>42</a:t>
            </a:fld>
            <a:endParaRPr lang="en-US" altLang="en-US"/>
          </a:p>
        </p:txBody>
      </p:sp>
      <p:sp>
        <p:nvSpPr>
          <p:cNvPr id="91138" name="Rectangle 2">
            <a:extLst>
              <a:ext uri="{FF2B5EF4-FFF2-40B4-BE49-F238E27FC236}">
                <a16:creationId xmlns:a16="http://schemas.microsoft.com/office/drawing/2014/main" id="{B81619EA-B70A-4623-9AAE-DF2936E9B6B1}"/>
              </a:ext>
            </a:extLst>
          </p:cNvPr>
          <p:cNvSpPr>
            <a:spLocks noGrp="1" noChangeArrowheads="1"/>
          </p:cNvSpPr>
          <p:nvPr>
            <p:ph type="title"/>
          </p:nvPr>
        </p:nvSpPr>
        <p:spPr>
          <a:xfrm>
            <a:off x="1539240" y="172720"/>
            <a:ext cx="8808720" cy="1122680"/>
          </a:xfrm>
        </p:spPr>
        <p:txBody>
          <a:bodyPr>
            <a:normAutofit fontScale="90000"/>
          </a:bodyPr>
          <a:lstStyle/>
          <a:p>
            <a:r>
              <a:rPr lang="sv-SE" altLang="en-US" sz="4533"/>
              <a:t>More than two attributes: covariance matrix</a:t>
            </a:r>
            <a:endParaRPr lang="en-US" altLang="zh-TW" sz="4533">
              <a:ea typeface="PMingLiU" panose="02020500000000000000" pitchFamily="18" charset="-120"/>
            </a:endParaRPr>
          </a:p>
        </p:txBody>
      </p:sp>
      <p:sp>
        <p:nvSpPr>
          <p:cNvPr id="91139" name="Rectangle 3">
            <a:extLst>
              <a:ext uri="{FF2B5EF4-FFF2-40B4-BE49-F238E27FC236}">
                <a16:creationId xmlns:a16="http://schemas.microsoft.com/office/drawing/2014/main" id="{2963CD6B-E0EB-46FA-A150-3B52CED222AD}"/>
              </a:ext>
            </a:extLst>
          </p:cNvPr>
          <p:cNvSpPr>
            <a:spLocks noGrp="1" noChangeArrowheads="1"/>
          </p:cNvSpPr>
          <p:nvPr>
            <p:ph type="body" idx="1"/>
          </p:nvPr>
        </p:nvSpPr>
        <p:spPr>
          <a:xfrm>
            <a:off x="1539240" y="1468120"/>
            <a:ext cx="8808720" cy="4663440"/>
          </a:xfrm>
        </p:spPr>
        <p:txBody>
          <a:bodyPr/>
          <a:lstStyle/>
          <a:p>
            <a:r>
              <a:rPr lang="sv-SE" altLang="en-US" dirty="0"/>
              <a:t>Contains covariance values between all possible dimensions (=attributes):</a:t>
            </a:r>
          </a:p>
          <a:p>
            <a:endParaRPr lang="sv-SE" altLang="en-US" dirty="0"/>
          </a:p>
          <a:p>
            <a:endParaRPr lang="sv-SE" altLang="en-US" dirty="0"/>
          </a:p>
          <a:p>
            <a:r>
              <a:rPr lang="sv-SE" altLang="en-US" dirty="0"/>
              <a:t>Example for three attributes (x,y,z):</a:t>
            </a:r>
          </a:p>
          <a:p>
            <a:endParaRPr lang="zh-TW" altLang="en-US" dirty="0">
              <a:ea typeface="PMingLiU" panose="02020500000000000000" pitchFamily="18" charset="-120"/>
            </a:endParaRPr>
          </a:p>
        </p:txBody>
      </p:sp>
      <p:graphicFrame>
        <p:nvGraphicFramePr>
          <p:cNvPr id="91140" name="Object 4">
            <a:extLst>
              <a:ext uri="{FF2B5EF4-FFF2-40B4-BE49-F238E27FC236}">
                <a16:creationId xmlns:a16="http://schemas.microsoft.com/office/drawing/2014/main" id="{7277B971-4585-4F25-821D-C20C5E99BD32}"/>
              </a:ext>
            </a:extLst>
          </p:cNvPr>
          <p:cNvGraphicFramePr>
            <a:graphicFrameLocks noChangeAspect="1"/>
          </p:cNvGraphicFramePr>
          <p:nvPr/>
        </p:nvGraphicFramePr>
        <p:xfrm>
          <a:off x="2676314" y="2936241"/>
          <a:ext cx="5930053" cy="723265"/>
        </p:xfrm>
        <a:graphic>
          <a:graphicData uri="http://schemas.openxmlformats.org/presentationml/2006/ole">
            <mc:AlternateContent xmlns:mc="http://schemas.openxmlformats.org/markup-compatibility/2006">
              <mc:Choice xmlns:v="urn:schemas-microsoft-com:vml" Requires="v">
                <p:oleObj name="Equation" r:id="rId3" imgW="2082600" imgH="253800" progId="Equation.3">
                  <p:embed/>
                </p:oleObj>
              </mc:Choice>
              <mc:Fallback>
                <p:oleObj name="Equation" r:id="rId3" imgW="2082600" imgH="253800" progId="Equation.3">
                  <p:embed/>
                  <p:pic>
                    <p:nvPicPr>
                      <p:cNvPr id="91140" name="Object 4">
                        <a:extLst>
                          <a:ext uri="{FF2B5EF4-FFF2-40B4-BE49-F238E27FC236}">
                            <a16:creationId xmlns:a16="http://schemas.microsoft.com/office/drawing/2014/main" id="{7277B971-4585-4F25-821D-C20C5E99B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314" y="2936241"/>
                        <a:ext cx="5930053" cy="723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41" name="Object 5">
            <a:extLst>
              <a:ext uri="{FF2B5EF4-FFF2-40B4-BE49-F238E27FC236}">
                <a16:creationId xmlns:a16="http://schemas.microsoft.com/office/drawing/2014/main" id="{D8593AF4-F09A-4A72-9DB0-F98EF6EFC9AE}"/>
              </a:ext>
            </a:extLst>
          </p:cNvPr>
          <p:cNvGraphicFramePr>
            <a:graphicFrameLocks noChangeAspect="1"/>
          </p:cNvGraphicFramePr>
          <p:nvPr/>
        </p:nvGraphicFramePr>
        <p:xfrm>
          <a:off x="2143760" y="4922520"/>
          <a:ext cx="6727085" cy="2025862"/>
        </p:xfrm>
        <a:graphic>
          <a:graphicData uri="http://schemas.openxmlformats.org/presentationml/2006/ole">
            <mc:AlternateContent xmlns:mc="http://schemas.openxmlformats.org/markup-compatibility/2006">
              <mc:Choice xmlns:v="urn:schemas-microsoft-com:vml" Requires="v">
                <p:oleObj name="Equation" r:id="rId5" imgW="2361960" imgH="711000" progId="Equation.3">
                  <p:embed/>
                </p:oleObj>
              </mc:Choice>
              <mc:Fallback>
                <p:oleObj name="Equation" r:id="rId5" imgW="2361960" imgH="711000" progId="Equation.3">
                  <p:embed/>
                  <p:pic>
                    <p:nvPicPr>
                      <p:cNvPr id="91141" name="Object 5">
                        <a:extLst>
                          <a:ext uri="{FF2B5EF4-FFF2-40B4-BE49-F238E27FC236}">
                            <a16:creationId xmlns:a16="http://schemas.microsoft.com/office/drawing/2014/main" id="{D8593AF4-F09A-4A72-9DB0-F98EF6EFC9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760" y="4922520"/>
                        <a:ext cx="6727085" cy="202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6CB4C373-27E3-488B-9F33-AB0374B4B15E}"/>
              </a:ext>
            </a:extLst>
          </p:cNvPr>
          <p:cNvSpPr txBox="1"/>
          <p:nvPr/>
        </p:nvSpPr>
        <p:spPr>
          <a:xfrm>
            <a:off x="24913" y="7407933"/>
            <a:ext cx="10104120" cy="406265"/>
          </a:xfrm>
          <a:prstGeom prst="rect">
            <a:avLst/>
          </a:prstGeom>
          <a:noFill/>
        </p:spPr>
        <p:txBody>
          <a:bodyPr wrap="square">
            <a:spAutoFit/>
          </a:bodyPr>
          <a:lstStyle/>
          <a:p>
            <a:r>
              <a:rPr lang="en-US" sz="2040" dirty="0">
                <a:hlinkClick r:id="rId7"/>
              </a:rPr>
              <a:t>www.cse.buffalo.edu/faculty/azhang/data-mining/pca.ppt</a:t>
            </a:r>
            <a:r>
              <a:rPr lang="en-US" sz="2040" dirty="0"/>
              <a:t> </a:t>
            </a:r>
          </a:p>
        </p:txBody>
      </p:sp>
      <p:sp>
        <p:nvSpPr>
          <p:cNvPr id="2" name="TextBox 1">
            <a:extLst>
              <a:ext uri="{FF2B5EF4-FFF2-40B4-BE49-F238E27FC236}">
                <a16:creationId xmlns:a16="http://schemas.microsoft.com/office/drawing/2014/main" id="{F7C8B85B-93D2-4CFF-BC1A-EE68D3E37503}"/>
              </a:ext>
            </a:extLst>
          </p:cNvPr>
          <p:cNvSpPr txBox="1"/>
          <p:nvPr/>
        </p:nvSpPr>
        <p:spPr>
          <a:xfrm>
            <a:off x="2983346" y="2836208"/>
            <a:ext cx="637309" cy="461665"/>
          </a:xfrm>
          <a:prstGeom prst="rect">
            <a:avLst/>
          </a:prstGeom>
          <a:solidFill>
            <a:schemeClr val="bg1"/>
          </a:solidFill>
        </p:spPr>
        <p:txBody>
          <a:bodyPr wrap="square" rtlCol="0">
            <a:spAutoFit/>
          </a:bodyPr>
          <a:lstStyle/>
          <a:p>
            <a:pPr algn="l"/>
            <a:r>
              <a:rPr lang="en-US" sz="2400" i="1" dirty="0" err="1">
                <a:solidFill>
                  <a:srgbClr val="5A2781"/>
                </a:solidFill>
              </a:rPr>
              <a:t>dxd</a:t>
            </a:r>
            <a:endParaRPr lang="en-US" sz="2400" i="1" dirty="0">
              <a:solidFill>
                <a:srgbClr val="5A2781"/>
              </a:solidFill>
            </a:endParaRPr>
          </a:p>
        </p:txBody>
      </p:sp>
      <p:sp>
        <p:nvSpPr>
          <p:cNvPr id="3" name="TextBox 2">
            <a:extLst>
              <a:ext uri="{FF2B5EF4-FFF2-40B4-BE49-F238E27FC236}">
                <a16:creationId xmlns:a16="http://schemas.microsoft.com/office/drawing/2014/main" id="{38ACAC0B-B5B0-4552-A9D0-C27542EAC981}"/>
              </a:ext>
            </a:extLst>
          </p:cNvPr>
          <p:cNvSpPr txBox="1"/>
          <p:nvPr/>
        </p:nvSpPr>
        <p:spPr>
          <a:xfrm>
            <a:off x="9180945" y="2836208"/>
            <a:ext cx="2383025" cy="1200329"/>
          </a:xfrm>
          <a:prstGeom prst="rect">
            <a:avLst/>
          </a:prstGeom>
          <a:noFill/>
        </p:spPr>
        <p:txBody>
          <a:bodyPr wrap="none" rtlCol="0">
            <a:spAutoFit/>
          </a:bodyPr>
          <a:lstStyle/>
          <a:p>
            <a:pPr algn="l"/>
            <a:r>
              <a:rPr lang="en-US" sz="2400" dirty="0">
                <a:solidFill>
                  <a:srgbClr val="5A2781"/>
                </a:solidFill>
              </a:rPr>
              <a:t>d = dimension</a:t>
            </a:r>
          </a:p>
          <a:p>
            <a:pPr algn="l"/>
            <a:r>
              <a:rPr lang="en-US" sz="2400" dirty="0">
                <a:solidFill>
                  <a:srgbClr val="5A2781"/>
                </a:solidFill>
              </a:rPr>
              <a:t>   = # of attributes</a:t>
            </a:r>
          </a:p>
          <a:p>
            <a:pPr algn="l"/>
            <a:r>
              <a:rPr lang="en-US" sz="2400" dirty="0">
                <a:solidFill>
                  <a:srgbClr val="5A2781"/>
                </a:solidFill>
              </a:rPr>
              <a:t>       or features.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58674-8C6B-4908-ABFE-E52FFE46D4EB}"/>
              </a:ext>
            </a:extLst>
          </p:cNvPr>
          <p:cNvPicPr>
            <a:picLocks noChangeAspect="1"/>
          </p:cNvPicPr>
          <p:nvPr/>
        </p:nvPicPr>
        <p:blipFill>
          <a:blip r:embed="rId2"/>
          <a:stretch>
            <a:fillRect/>
          </a:stretch>
        </p:blipFill>
        <p:spPr>
          <a:xfrm>
            <a:off x="1" y="665389"/>
            <a:ext cx="6602968" cy="4011930"/>
          </a:xfrm>
          <a:prstGeom prst="rect">
            <a:avLst/>
          </a:prstGeom>
        </p:spPr>
      </p:pic>
      <p:pic>
        <p:nvPicPr>
          <p:cNvPr id="5" name="Picture 4">
            <a:extLst>
              <a:ext uri="{FF2B5EF4-FFF2-40B4-BE49-F238E27FC236}">
                <a16:creationId xmlns:a16="http://schemas.microsoft.com/office/drawing/2014/main" id="{4C7D926E-8841-4754-9E50-FF78F4D81F01}"/>
              </a:ext>
            </a:extLst>
          </p:cNvPr>
          <p:cNvPicPr>
            <a:picLocks noChangeAspect="1"/>
          </p:cNvPicPr>
          <p:nvPr/>
        </p:nvPicPr>
        <p:blipFill>
          <a:blip r:embed="rId3"/>
          <a:stretch>
            <a:fillRect/>
          </a:stretch>
        </p:blipFill>
        <p:spPr>
          <a:xfrm>
            <a:off x="5223408" y="3005376"/>
            <a:ext cx="6593681" cy="3956209"/>
          </a:xfrm>
          <a:prstGeom prst="rect">
            <a:avLst/>
          </a:prstGeom>
        </p:spPr>
      </p:pic>
      <p:pic>
        <p:nvPicPr>
          <p:cNvPr id="6" name="Picture 5">
            <a:extLst>
              <a:ext uri="{FF2B5EF4-FFF2-40B4-BE49-F238E27FC236}">
                <a16:creationId xmlns:a16="http://schemas.microsoft.com/office/drawing/2014/main" id="{A7D3C746-2B4C-460E-8C1C-0CE4631AE1DC}"/>
              </a:ext>
            </a:extLst>
          </p:cNvPr>
          <p:cNvPicPr>
            <a:picLocks noChangeAspect="1"/>
          </p:cNvPicPr>
          <p:nvPr/>
        </p:nvPicPr>
        <p:blipFill>
          <a:blip r:embed="rId4"/>
          <a:stretch>
            <a:fillRect/>
          </a:stretch>
        </p:blipFill>
        <p:spPr>
          <a:xfrm>
            <a:off x="325678" y="6228829"/>
            <a:ext cx="3751071" cy="1069848"/>
          </a:xfrm>
          <a:prstGeom prst="rect">
            <a:avLst/>
          </a:prstGeom>
        </p:spPr>
      </p:pic>
      <p:sp>
        <p:nvSpPr>
          <p:cNvPr id="7" name="TextBox 6">
            <a:extLst>
              <a:ext uri="{FF2B5EF4-FFF2-40B4-BE49-F238E27FC236}">
                <a16:creationId xmlns:a16="http://schemas.microsoft.com/office/drawing/2014/main" id="{6F972A97-0BB4-422E-AD21-906B9BCC541A}"/>
              </a:ext>
            </a:extLst>
          </p:cNvPr>
          <p:cNvSpPr txBox="1"/>
          <p:nvPr/>
        </p:nvSpPr>
        <p:spPr>
          <a:xfrm>
            <a:off x="124210" y="7412301"/>
            <a:ext cx="9267457" cy="360099"/>
          </a:xfrm>
          <a:prstGeom prst="rect">
            <a:avLst/>
          </a:prstGeom>
          <a:noFill/>
        </p:spPr>
        <p:txBody>
          <a:bodyPr wrap="square">
            <a:spAutoFit/>
          </a:bodyPr>
          <a:lstStyle/>
          <a:p>
            <a:r>
              <a:rPr lang="en-US" sz="1755" dirty="0">
                <a:hlinkClick r:id="rId5"/>
              </a:rPr>
              <a:t>https://www.coursera.org/learn/pca-machine-learning/home/info</a:t>
            </a:r>
            <a:r>
              <a:rPr lang="en-US" sz="1755" dirty="0"/>
              <a:t> </a:t>
            </a:r>
          </a:p>
        </p:txBody>
      </p:sp>
      <p:graphicFrame>
        <p:nvGraphicFramePr>
          <p:cNvPr id="8" name="Object 54">
            <a:extLst>
              <a:ext uri="{FF2B5EF4-FFF2-40B4-BE49-F238E27FC236}">
                <a16:creationId xmlns:a16="http://schemas.microsoft.com/office/drawing/2014/main" id="{2EA7C74F-597F-4545-9EE3-ADBDC7C730B0}"/>
              </a:ext>
            </a:extLst>
          </p:cNvPr>
          <p:cNvGraphicFramePr>
            <a:graphicFrameLocks noChangeAspect="1"/>
          </p:cNvGraphicFramePr>
          <p:nvPr>
            <p:extLst>
              <p:ext uri="{D42A27DB-BD31-4B8C-83A1-F6EECF244321}">
                <p14:modId xmlns:p14="http://schemas.microsoft.com/office/powerpoint/2010/main" val="4140374831"/>
              </p:ext>
            </p:extLst>
          </p:nvPr>
        </p:nvGraphicFramePr>
        <p:xfrm>
          <a:off x="325678" y="4857588"/>
          <a:ext cx="3828627" cy="1257617"/>
        </p:xfrm>
        <a:graphic>
          <a:graphicData uri="http://schemas.openxmlformats.org/presentationml/2006/ole">
            <mc:AlternateContent xmlns:mc="http://schemas.openxmlformats.org/markup-compatibility/2006">
              <mc:Choice xmlns:v="urn:schemas-microsoft-com:vml" Requires="v">
                <p:oleObj name="Equation" r:id="rId6" imgW="1726920" imgH="596880" progId="Equation.3">
                  <p:embed/>
                </p:oleObj>
              </mc:Choice>
              <mc:Fallback>
                <p:oleObj name="Equation" r:id="rId6" imgW="1726920" imgH="596880" progId="Equation.3">
                  <p:embed/>
                  <p:pic>
                    <p:nvPicPr>
                      <p:cNvPr id="89142" name="Object 54">
                        <a:extLst>
                          <a:ext uri="{FF2B5EF4-FFF2-40B4-BE49-F238E27FC236}">
                            <a16:creationId xmlns:a16="http://schemas.microsoft.com/office/drawing/2014/main" id="{97041372-20ED-4695-A600-DD547747CB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78" y="4857588"/>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D8E8509C-DDD7-4649-BA12-3255E1CD698B}"/>
              </a:ext>
            </a:extLst>
          </p:cNvPr>
          <p:cNvSpPr/>
          <p:nvPr/>
        </p:nvSpPr>
        <p:spPr>
          <a:xfrm>
            <a:off x="2863273" y="5745018"/>
            <a:ext cx="452582" cy="29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752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8577A8-1996-4354-ADB4-36C6645F6FE1}"/>
              </a:ext>
            </a:extLst>
          </p:cNvPr>
          <p:cNvSpPr>
            <a:spLocks noGrp="1"/>
          </p:cNvSpPr>
          <p:nvPr>
            <p:ph type="sldNum" sz="quarter" idx="12"/>
          </p:nvPr>
        </p:nvSpPr>
        <p:spPr/>
        <p:txBody>
          <a:bodyPr/>
          <a:lstStyle/>
          <a:p>
            <a:fld id="{96F3F91D-064E-49AF-BD05-9A202F87FCFD}" type="slidenum">
              <a:rPr lang="en-US" altLang="en-US"/>
              <a:pPr/>
              <a:t>44</a:t>
            </a:fld>
            <a:endParaRPr lang="en-US" altLang="en-US"/>
          </a:p>
        </p:txBody>
      </p:sp>
      <p:sp>
        <p:nvSpPr>
          <p:cNvPr id="94210" name="Rectangle 2">
            <a:extLst>
              <a:ext uri="{FF2B5EF4-FFF2-40B4-BE49-F238E27FC236}">
                <a16:creationId xmlns:a16="http://schemas.microsoft.com/office/drawing/2014/main" id="{591439C5-0162-443A-A484-4DFEA1A4964A}"/>
              </a:ext>
            </a:extLst>
          </p:cNvPr>
          <p:cNvSpPr>
            <a:spLocks noGrp="1" noChangeArrowheads="1"/>
          </p:cNvSpPr>
          <p:nvPr>
            <p:ph type="title"/>
          </p:nvPr>
        </p:nvSpPr>
        <p:spPr>
          <a:xfrm>
            <a:off x="1625600" y="0"/>
            <a:ext cx="8808720" cy="1295400"/>
          </a:xfrm>
        </p:spPr>
        <p:txBody>
          <a:bodyPr/>
          <a:lstStyle/>
          <a:p>
            <a:r>
              <a:rPr lang="en-US" altLang="en-US"/>
              <a:t>Eigenvalues</a:t>
            </a:r>
          </a:p>
        </p:txBody>
      </p:sp>
      <p:sp>
        <p:nvSpPr>
          <p:cNvPr id="94211" name="Rectangle 3">
            <a:extLst>
              <a:ext uri="{FF2B5EF4-FFF2-40B4-BE49-F238E27FC236}">
                <a16:creationId xmlns:a16="http://schemas.microsoft.com/office/drawing/2014/main" id="{E3A8D87E-5D38-4A88-A421-EA81430E37BD}"/>
              </a:ext>
            </a:extLst>
          </p:cNvPr>
          <p:cNvSpPr>
            <a:spLocks noGrp="1" noChangeArrowheads="1"/>
          </p:cNvSpPr>
          <p:nvPr>
            <p:ph type="body" idx="1"/>
          </p:nvPr>
        </p:nvSpPr>
        <p:spPr>
          <a:xfrm>
            <a:off x="1107440" y="1209040"/>
            <a:ext cx="9672320" cy="5958840"/>
          </a:xfrm>
        </p:spPr>
        <p:txBody>
          <a:bodyPr/>
          <a:lstStyle/>
          <a:p>
            <a:r>
              <a:rPr lang="en-US" altLang="en-US"/>
              <a:t>Calculate eigenvalues </a:t>
            </a:r>
            <a:r>
              <a:rPr lang="sv-SE" altLang="en-US">
                <a:sym typeface="Symbol" panose="05050102010706020507" pitchFamily="18" charset="2"/>
              </a:rPr>
              <a:t></a:t>
            </a:r>
            <a:r>
              <a:rPr lang="en-US" altLang="en-US"/>
              <a:t> and eigenvectors </a:t>
            </a:r>
            <a:r>
              <a:rPr lang="en-US" altLang="en-US" b="1"/>
              <a:t>x</a:t>
            </a:r>
            <a:r>
              <a:rPr lang="en-US" altLang="en-US"/>
              <a:t> for covariance matrix:</a:t>
            </a:r>
          </a:p>
          <a:p>
            <a:pPr lvl="1"/>
            <a:r>
              <a:rPr lang="en-US" altLang="en-US"/>
              <a:t>Eigenvalues </a:t>
            </a:r>
            <a:r>
              <a:rPr lang="sv-SE" altLang="en-US">
                <a:sym typeface="Symbol" panose="05050102010706020507" pitchFamily="18" charset="2"/>
              </a:rPr>
              <a:t></a:t>
            </a:r>
            <a:r>
              <a:rPr lang="en-US" altLang="en-US" i="1" baseline="-25000"/>
              <a:t>j</a:t>
            </a:r>
            <a:r>
              <a:rPr lang="en-US" altLang="en-US"/>
              <a:t> are used for calculation of [% of total variance] (</a:t>
            </a:r>
            <a:r>
              <a:rPr lang="en-US" altLang="en-US" i="1"/>
              <a:t>V</a:t>
            </a:r>
            <a:r>
              <a:rPr lang="en-US" altLang="en-US" i="1" baseline="-25000"/>
              <a:t>j</a:t>
            </a:r>
            <a:r>
              <a:rPr lang="en-US" altLang="en-US"/>
              <a:t>) for each component</a:t>
            </a:r>
            <a:r>
              <a:rPr lang="en-US" altLang="en-US" i="1"/>
              <a:t> j</a:t>
            </a:r>
            <a:r>
              <a:rPr lang="en-US" altLang="en-US"/>
              <a:t>: </a:t>
            </a:r>
          </a:p>
          <a:p>
            <a:pPr lvl="1"/>
            <a:endParaRPr lang="en-US" altLang="en-US"/>
          </a:p>
          <a:p>
            <a:pPr lvl="1"/>
            <a:endParaRPr lang="en-US" altLang="en-US"/>
          </a:p>
          <a:p>
            <a:pPr lvl="1"/>
            <a:endParaRPr lang="en-US" altLang="en-US"/>
          </a:p>
          <a:p>
            <a:pPr lvl="1">
              <a:buFontTx/>
              <a:buNone/>
            </a:pPr>
            <a:endParaRPr lang="en-US" altLang="en-US"/>
          </a:p>
          <a:p>
            <a:pPr lvl="1"/>
            <a:endParaRPr lang="en-US" altLang="en-US"/>
          </a:p>
        </p:txBody>
      </p:sp>
      <p:graphicFrame>
        <p:nvGraphicFramePr>
          <p:cNvPr id="94212" name="Object 4">
            <a:extLst>
              <a:ext uri="{FF2B5EF4-FFF2-40B4-BE49-F238E27FC236}">
                <a16:creationId xmlns:a16="http://schemas.microsoft.com/office/drawing/2014/main" id="{A3BCC149-53A7-4911-B191-9838813C2123}"/>
              </a:ext>
            </a:extLst>
          </p:cNvPr>
          <p:cNvGraphicFramePr>
            <a:graphicFrameLocks noChangeAspect="1"/>
          </p:cNvGraphicFramePr>
          <p:nvPr/>
        </p:nvGraphicFramePr>
        <p:xfrm>
          <a:off x="2057400" y="4403725"/>
          <a:ext cx="7113588" cy="1803400"/>
        </p:xfrm>
        <a:graphic>
          <a:graphicData uri="http://schemas.openxmlformats.org/presentationml/2006/ole">
            <mc:AlternateContent xmlns:mc="http://schemas.openxmlformats.org/markup-compatibility/2006">
              <mc:Choice xmlns:v="urn:schemas-microsoft-com:vml" Requires="v">
                <p:oleObj name="Equation" r:id="rId2" imgW="1981080" imgH="647640" progId="Equation.3">
                  <p:embed/>
                </p:oleObj>
              </mc:Choice>
              <mc:Fallback>
                <p:oleObj name="Equation" r:id="rId2" imgW="1981080" imgH="647640" progId="Equation.3">
                  <p:embed/>
                  <p:pic>
                    <p:nvPicPr>
                      <p:cNvPr id="94212" name="Object 4">
                        <a:extLst>
                          <a:ext uri="{FF2B5EF4-FFF2-40B4-BE49-F238E27FC236}">
                            <a16:creationId xmlns:a16="http://schemas.microsoft.com/office/drawing/2014/main" id="{A3BCC149-53A7-4911-B191-9838813C2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03725"/>
                        <a:ext cx="7113588" cy="180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A382A6C5-61E1-4939-ACDF-F268554667E2}"/>
              </a:ext>
            </a:extLst>
          </p:cNvPr>
          <p:cNvSpPr txBox="1"/>
          <p:nvPr/>
        </p:nvSpPr>
        <p:spPr>
          <a:xfrm>
            <a:off x="24913" y="7407933"/>
            <a:ext cx="10104120" cy="406265"/>
          </a:xfrm>
          <a:prstGeom prst="rect">
            <a:avLst/>
          </a:prstGeom>
          <a:noFill/>
        </p:spPr>
        <p:txBody>
          <a:bodyPr wrap="square">
            <a:spAutoFit/>
          </a:bodyPr>
          <a:lstStyle/>
          <a:p>
            <a:r>
              <a:rPr lang="en-US" sz="2040" dirty="0">
                <a:hlinkClick r:id="rId4"/>
              </a:rPr>
              <a:t>www.cse.buffalo.edu/faculty/azhang/data-mining/pca.ppt</a:t>
            </a:r>
            <a:r>
              <a:rPr lang="en-US" sz="2040" dirty="0"/>
              <a:t> </a:t>
            </a:r>
          </a:p>
        </p:txBody>
      </p:sp>
      <p:sp>
        <p:nvSpPr>
          <p:cNvPr id="2" name="Rectangle 1">
            <a:extLst>
              <a:ext uri="{FF2B5EF4-FFF2-40B4-BE49-F238E27FC236}">
                <a16:creationId xmlns:a16="http://schemas.microsoft.com/office/drawing/2014/main" id="{5C976098-DEFA-4109-B2A6-6085332D8193}"/>
              </a:ext>
            </a:extLst>
          </p:cNvPr>
          <p:cNvSpPr/>
          <p:nvPr/>
        </p:nvSpPr>
        <p:spPr>
          <a:xfrm>
            <a:off x="6832948" y="4403725"/>
            <a:ext cx="2724411" cy="1552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932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58674-8C6B-4908-ABFE-E52FFE46D4EB}"/>
              </a:ext>
            </a:extLst>
          </p:cNvPr>
          <p:cNvPicPr>
            <a:picLocks noChangeAspect="1"/>
          </p:cNvPicPr>
          <p:nvPr/>
        </p:nvPicPr>
        <p:blipFill>
          <a:blip r:embed="rId2"/>
          <a:stretch>
            <a:fillRect/>
          </a:stretch>
        </p:blipFill>
        <p:spPr>
          <a:xfrm>
            <a:off x="1" y="665389"/>
            <a:ext cx="6602968" cy="4011930"/>
          </a:xfrm>
          <a:prstGeom prst="rect">
            <a:avLst/>
          </a:prstGeom>
        </p:spPr>
      </p:pic>
      <p:pic>
        <p:nvPicPr>
          <p:cNvPr id="5" name="Picture 4">
            <a:extLst>
              <a:ext uri="{FF2B5EF4-FFF2-40B4-BE49-F238E27FC236}">
                <a16:creationId xmlns:a16="http://schemas.microsoft.com/office/drawing/2014/main" id="{4C7D926E-8841-4754-9E50-FF78F4D81F01}"/>
              </a:ext>
            </a:extLst>
          </p:cNvPr>
          <p:cNvPicPr>
            <a:picLocks noChangeAspect="1"/>
          </p:cNvPicPr>
          <p:nvPr/>
        </p:nvPicPr>
        <p:blipFill>
          <a:blip r:embed="rId3"/>
          <a:stretch>
            <a:fillRect/>
          </a:stretch>
        </p:blipFill>
        <p:spPr>
          <a:xfrm>
            <a:off x="5223408" y="3005376"/>
            <a:ext cx="6593681" cy="3956209"/>
          </a:xfrm>
          <a:prstGeom prst="rect">
            <a:avLst/>
          </a:prstGeom>
        </p:spPr>
      </p:pic>
      <p:pic>
        <p:nvPicPr>
          <p:cNvPr id="6" name="Picture 5">
            <a:extLst>
              <a:ext uri="{FF2B5EF4-FFF2-40B4-BE49-F238E27FC236}">
                <a16:creationId xmlns:a16="http://schemas.microsoft.com/office/drawing/2014/main" id="{A7D3C746-2B4C-460E-8C1C-0CE4631AE1DC}"/>
              </a:ext>
            </a:extLst>
          </p:cNvPr>
          <p:cNvPicPr>
            <a:picLocks noChangeAspect="1"/>
          </p:cNvPicPr>
          <p:nvPr/>
        </p:nvPicPr>
        <p:blipFill>
          <a:blip r:embed="rId4"/>
          <a:stretch>
            <a:fillRect/>
          </a:stretch>
        </p:blipFill>
        <p:spPr>
          <a:xfrm>
            <a:off x="325678" y="6228829"/>
            <a:ext cx="3751071" cy="1069848"/>
          </a:xfrm>
          <a:prstGeom prst="rect">
            <a:avLst/>
          </a:prstGeom>
        </p:spPr>
      </p:pic>
      <p:sp>
        <p:nvSpPr>
          <p:cNvPr id="7" name="TextBox 6">
            <a:extLst>
              <a:ext uri="{FF2B5EF4-FFF2-40B4-BE49-F238E27FC236}">
                <a16:creationId xmlns:a16="http://schemas.microsoft.com/office/drawing/2014/main" id="{6F972A97-0BB4-422E-AD21-906B9BCC541A}"/>
              </a:ext>
            </a:extLst>
          </p:cNvPr>
          <p:cNvSpPr txBox="1"/>
          <p:nvPr/>
        </p:nvSpPr>
        <p:spPr>
          <a:xfrm>
            <a:off x="124210" y="7412301"/>
            <a:ext cx="9267457" cy="360099"/>
          </a:xfrm>
          <a:prstGeom prst="rect">
            <a:avLst/>
          </a:prstGeom>
          <a:noFill/>
        </p:spPr>
        <p:txBody>
          <a:bodyPr wrap="square">
            <a:spAutoFit/>
          </a:bodyPr>
          <a:lstStyle/>
          <a:p>
            <a:r>
              <a:rPr lang="en-US" sz="1755" dirty="0">
                <a:hlinkClick r:id="rId5"/>
              </a:rPr>
              <a:t>https://www.coursera.org/learn/pca-machine-learning/home/info</a:t>
            </a:r>
            <a:r>
              <a:rPr lang="en-US" sz="1755" dirty="0"/>
              <a:t> </a:t>
            </a:r>
          </a:p>
        </p:txBody>
      </p:sp>
      <p:graphicFrame>
        <p:nvGraphicFramePr>
          <p:cNvPr id="8" name="Object 54">
            <a:extLst>
              <a:ext uri="{FF2B5EF4-FFF2-40B4-BE49-F238E27FC236}">
                <a16:creationId xmlns:a16="http://schemas.microsoft.com/office/drawing/2014/main" id="{2EA7C74F-597F-4545-9EE3-ADBDC7C730B0}"/>
              </a:ext>
            </a:extLst>
          </p:cNvPr>
          <p:cNvGraphicFramePr>
            <a:graphicFrameLocks noChangeAspect="1"/>
          </p:cNvGraphicFramePr>
          <p:nvPr/>
        </p:nvGraphicFramePr>
        <p:xfrm>
          <a:off x="325678" y="4857588"/>
          <a:ext cx="3828627" cy="1257617"/>
        </p:xfrm>
        <a:graphic>
          <a:graphicData uri="http://schemas.openxmlformats.org/presentationml/2006/ole">
            <mc:AlternateContent xmlns:mc="http://schemas.openxmlformats.org/markup-compatibility/2006">
              <mc:Choice xmlns:v="urn:schemas-microsoft-com:vml" Requires="v">
                <p:oleObj name="Equation" r:id="rId6" imgW="1726920" imgH="596880" progId="Equation.3">
                  <p:embed/>
                </p:oleObj>
              </mc:Choice>
              <mc:Fallback>
                <p:oleObj name="Equation" r:id="rId6" imgW="1726920" imgH="596880" progId="Equation.3">
                  <p:embed/>
                  <p:pic>
                    <p:nvPicPr>
                      <p:cNvPr id="8" name="Object 54">
                        <a:extLst>
                          <a:ext uri="{FF2B5EF4-FFF2-40B4-BE49-F238E27FC236}">
                            <a16:creationId xmlns:a16="http://schemas.microsoft.com/office/drawing/2014/main" id="{2EA7C74F-597F-4545-9EE3-ADBDC7C730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78" y="4857588"/>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D8E8509C-DDD7-4649-BA12-3255E1CD698B}"/>
              </a:ext>
            </a:extLst>
          </p:cNvPr>
          <p:cNvSpPr/>
          <p:nvPr/>
        </p:nvSpPr>
        <p:spPr>
          <a:xfrm>
            <a:off x="2863273" y="5745018"/>
            <a:ext cx="452582" cy="29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583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164360-BD5C-41A2-9162-719329B073B0}"/>
              </a:ext>
            </a:extLst>
          </p:cNvPr>
          <p:cNvPicPr>
            <a:picLocks noChangeAspect="1"/>
          </p:cNvPicPr>
          <p:nvPr/>
        </p:nvPicPr>
        <p:blipFill>
          <a:blip r:embed="rId2"/>
          <a:stretch>
            <a:fillRect/>
          </a:stretch>
        </p:blipFill>
        <p:spPr>
          <a:xfrm>
            <a:off x="6274257" y="542925"/>
            <a:ext cx="3694538" cy="3209544"/>
          </a:xfrm>
          <a:prstGeom prst="rect">
            <a:avLst/>
          </a:prstGeom>
        </p:spPr>
      </p:pic>
      <p:pic>
        <p:nvPicPr>
          <p:cNvPr id="5" name="Picture 4">
            <a:extLst>
              <a:ext uri="{FF2B5EF4-FFF2-40B4-BE49-F238E27FC236}">
                <a16:creationId xmlns:a16="http://schemas.microsoft.com/office/drawing/2014/main" id="{3333C88C-848E-4BA6-9095-24319EC689B2}"/>
              </a:ext>
            </a:extLst>
          </p:cNvPr>
          <p:cNvPicPr>
            <a:picLocks noChangeAspect="1"/>
          </p:cNvPicPr>
          <p:nvPr/>
        </p:nvPicPr>
        <p:blipFill rotWithShape="1">
          <a:blip r:embed="rId3"/>
          <a:srcRect l="837"/>
          <a:stretch/>
        </p:blipFill>
        <p:spPr>
          <a:xfrm>
            <a:off x="261131" y="809590"/>
            <a:ext cx="5633270" cy="1337310"/>
          </a:xfrm>
          <a:prstGeom prst="rect">
            <a:avLst/>
          </a:prstGeom>
        </p:spPr>
      </p:pic>
      <p:sp>
        <p:nvSpPr>
          <p:cNvPr id="6" name="TextBox 5">
            <a:extLst>
              <a:ext uri="{FF2B5EF4-FFF2-40B4-BE49-F238E27FC236}">
                <a16:creationId xmlns:a16="http://schemas.microsoft.com/office/drawing/2014/main" id="{86125A57-BEB8-43BE-BF12-76E30B99BE0F}"/>
              </a:ext>
            </a:extLst>
          </p:cNvPr>
          <p:cNvSpPr txBox="1"/>
          <p:nvPr/>
        </p:nvSpPr>
        <p:spPr>
          <a:xfrm>
            <a:off x="3330403" y="699679"/>
            <a:ext cx="2251514" cy="452432"/>
          </a:xfrm>
          <a:prstGeom prst="rect">
            <a:avLst/>
          </a:prstGeom>
          <a:noFill/>
        </p:spPr>
        <p:txBody>
          <a:bodyPr wrap="none" rtlCol="0">
            <a:spAutoFit/>
          </a:bodyPr>
          <a:lstStyle/>
          <a:p>
            <a:pPr algn="l"/>
            <a:r>
              <a:rPr lang="en-US" sz="2340" dirty="0">
                <a:solidFill>
                  <a:srgbClr val="C00000"/>
                </a:solidFill>
              </a:rPr>
              <a:t>for 2 data points</a:t>
            </a:r>
          </a:p>
        </p:txBody>
      </p:sp>
      <p:pic>
        <p:nvPicPr>
          <p:cNvPr id="8" name="Picture 7">
            <a:extLst>
              <a:ext uri="{FF2B5EF4-FFF2-40B4-BE49-F238E27FC236}">
                <a16:creationId xmlns:a16="http://schemas.microsoft.com/office/drawing/2014/main" id="{FFF22D9E-7ADD-4605-A967-82A9B5C033DB}"/>
              </a:ext>
            </a:extLst>
          </p:cNvPr>
          <p:cNvPicPr>
            <a:picLocks noChangeAspect="1"/>
          </p:cNvPicPr>
          <p:nvPr/>
        </p:nvPicPr>
        <p:blipFill>
          <a:blip r:embed="rId4"/>
          <a:stretch>
            <a:fillRect/>
          </a:stretch>
        </p:blipFill>
        <p:spPr>
          <a:xfrm>
            <a:off x="261130" y="2039132"/>
            <a:ext cx="4887868" cy="3833622"/>
          </a:xfrm>
          <a:prstGeom prst="rect">
            <a:avLst/>
          </a:prstGeom>
        </p:spPr>
      </p:pic>
      <p:pic>
        <p:nvPicPr>
          <p:cNvPr id="12" name="Picture 11">
            <a:extLst>
              <a:ext uri="{FF2B5EF4-FFF2-40B4-BE49-F238E27FC236}">
                <a16:creationId xmlns:a16="http://schemas.microsoft.com/office/drawing/2014/main" id="{CBDC6647-A63C-4CD8-8B0B-BEAEADADB0B7}"/>
              </a:ext>
            </a:extLst>
          </p:cNvPr>
          <p:cNvPicPr>
            <a:picLocks noChangeAspect="1"/>
          </p:cNvPicPr>
          <p:nvPr/>
        </p:nvPicPr>
        <p:blipFill>
          <a:blip r:embed="rId5"/>
          <a:stretch>
            <a:fillRect/>
          </a:stretch>
        </p:blipFill>
        <p:spPr>
          <a:xfrm>
            <a:off x="6784435" y="3559678"/>
            <a:ext cx="4214555" cy="3477006"/>
          </a:xfrm>
          <a:prstGeom prst="rect">
            <a:avLst/>
          </a:prstGeom>
        </p:spPr>
      </p:pic>
      <p:pic>
        <p:nvPicPr>
          <p:cNvPr id="14" name="Picture 13">
            <a:extLst>
              <a:ext uri="{FF2B5EF4-FFF2-40B4-BE49-F238E27FC236}">
                <a16:creationId xmlns:a16="http://schemas.microsoft.com/office/drawing/2014/main" id="{E308CD76-78F8-49E6-A367-BCB65F4F72D2}"/>
              </a:ext>
            </a:extLst>
          </p:cNvPr>
          <p:cNvPicPr>
            <a:picLocks noChangeAspect="1"/>
          </p:cNvPicPr>
          <p:nvPr/>
        </p:nvPicPr>
        <p:blipFill>
          <a:blip r:embed="rId6"/>
          <a:stretch>
            <a:fillRect/>
          </a:stretch>
        </p:blipFill>
        <p:spPr>
          <a:xfrm>
            <a:off x="51577" y="5966460"/>
            <a:ext cx="7865983" cy="1263015"/>
          </a:xfrm>
          <a:prstGeom prst="rect">
            <a:avLst/>
          </a:prstGeom>
        </p:spPr>
      </p:pic>
      <p:sp>
        <p:nvSpPr>
          <p:cNvPr id="9" name="TextBox 8">
            <a:extLst>
              <a:ext uri="{FF2B5EF4-FFF2-40B4-BE49-F238E27FC236}">
                <a16:creationId xmlns:a16="http://schemas.microsoft.com/office/drawing/2014/main" id="{E8191891-D048-4DC1-AE79-8D7DE245BFE8}"/>
              </a:ext>
            </a:extLst>
          </p:cNvPr>
          <p:cNvSpPr txBox="1"/>
          <p:nvPr/>
        </p:nvSpPr>
        <p:spPr>
          <a:xfrm>
            <a:off x="124210" y="7412301"/>
            <a:ext cx="9267457" cy="360099"/>
          </a:xfrm>
          <a:prstGeom prst="rect">
            <a:avLst/>
          </a:prstGeom>
          <a:noFill/>
        </p:spPr>
        <p:txBody>
          <a:bodyPr wrap="square">
            <a:spAutoFit/>
          </a:bodyPr>
          <a:lstStyle/>
          <a:p>
            <a:r>
              <a:rPr lang="en-US" sz="1755" dirty="0">
                <a:hlinkClick r:id="rId7"/>
              </a:rPr>
              <a:t>https://www.coursera.org/learn/pca-machine-learning/home/info</a:t>
            </a:r>
            <a:r>
              <a:rPr lang="en-US" sz="1755" dirty="0"/>
              <a:t> </a:t>
            </a:r>
          </a:p>
        </p:txBody>
      </p:sp>
    </p:spTree>
    <p:extLst>
      <p:ext uri="{BB962C8B-B14F-4D97-AF65-F5344CB8AC3E}">
        <p14:creationId xmlns:p14="http://schemas.microsoft.com/office/powerpoint/2010/main" val="1574577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5D9AFCA-CCFC-4E03-846C-D45B29731FF7}"/>
              </a:ext>
            </a:extLst>
          </p:cNvPr>
          <p:cNvSpPr>
            <a:spLocks noGrp="1"/>
          </p:cNvSpPr>
          <p:nvPr>
            <p:ph type="sldNum" sz="quarter" idx="12"/>
          </p:nvPr>
        </p:nvSpPr>
        <p:spPr/>
        <p:txBody>
          <a:bodyPr/>
          <a:lstStyle/>
          <a:p>
            <a:fld id="{EF2DCB9A-2D7E-4B3C-A21C-51F69B76AF95}" type="slidenum">
              <a:rPr lang="en-US" altLang="en-US"/>
              <a:pPr/>
              <a:t>47</a:t>
            </a:fld>
            <a:endParaRPr lang="en-US" altLang="en-US"/>
          </a:p>
        </p:txBody>
      </p:sp>
      <p:sp>
        <p:nvSpPr>
          <p:cNvPr id="93186" name="Rectangle 2">
            <a:extLst>
              <a:ext uri="{FF2B5EF4-FFF2-40B4-BE49-F238E27FC236}">
                <a16:creationId xmlns:a16="http://schemas.microsoft.com/office/drawing/2014/main" id="{9BD12ADD-5F15-4938-A5BD-3E9B95560B43}"/>
              </a:ext>
            </a:extLst>
          </p:cNvPr>
          <p:cNvSpPr>
            <a:spLocks noGrp="1" noChangeArrowheads="1"/>
          </p:cNvSpPr>
          <p:nvPr>
            <p:ph type="title"/>
          </p:nvPr>
        </p:nvSpPr>
        <p:spPr>
          <a:xfrm>
            <a:off x="1539240" y="0"/>
            <a:ext cx="8808720" cy="1295400"/>
          </a:xfrm>
        </p:spPr>
        <p:txBody>
          <a:bodyPr/>
          <a:lstStyle/>
          <a:p>
            <a:r>
              <a:rPr lang="da-DK" altLang="en-US"/>
              <a:t>Principal components</a:t>
            </a:r>
          </a:p>
        </p:txBody>
      </p:sp>
      <p:sp>
        <p:nvSpPr>
          <p:cNvPr id="93187" name="Rectangle 3">
            <a:extLst>
              <a:ext uri="{FF2B5EF4-FFF2-40B4-BE49-F238E27FC236}">
                <a16:creationId xmlns:a16="http://schemas.microsoft.com/office/drawing/2014/main" id="{2540E88B-31CF-4DA6-90D2-A4CC3574772F}"/>
              </a:ext>
            </a:extLst>
          </p:cNvPr>
          <p:cNvSpPr>
            <a:spLocks noGrp="1" noChangeArrowheads="1"/>
          </p:cNvSpPr>
          <p:nvPr>
            <p:ph type="body" idx="1"/>
          </p:nvPr>
        </p:nvSpPr>
        <p:spPr>
          <a:xfrm>
            <a:off x="1366520" y="1295400"/>
            <a:ext cx="9240520" cy="5786120"/>
          </a:xfrm>
        </p:spPr>
        <p:txBody>
          <a:bodyPr/>
          <a:lstStyle/>
          <a:p>
            <a:r>
              <a:rPr lang="da-DK" altLang="en-US"/>
              <a:t>1. principal component (PC1)</a:t>
            </a:r>
          </a:p>
          <a:p>
            <a:pPr lvl="1"/>
            <a:r>
              <a:rPr lang="da-DK" altLang="en-US"/>
              <a:t>The eigenvalue with the largest absolute value will indicate that the data have the largest variance along its eigenvector, the direction along which there is greatest variation</a:t>
            </a:r>
          </a:p>
          <a:p>
            <a:r>
              <a:rPr lang="da-DK" altLang="en-US"/>
              <a:t>2. principal component (PC2)</a:t>
            </a:r>
          </a:p>
          <a:p>
            <a:pPr lvl="1"/>
            <a:r>
              <a:rPr lang="da-DK" altLang="en-US"/>
              <a:t>the direction with maximum variation left in data,  orthogonal to the 1. PC </a:t>
            </a:r>
          </a:p>
          <a:p>
            <a:r>
              <a:rPr lang="da-DK" altLang="en-US"/>
              <a:t>In general, only few directions manage to capture most of the variability in the data.</a:t>
            </a:r>
          </a:p>
          <a:p>
            <a:pPr lvl="1"/>
            <a:endParaRPr lang="da-DK" altLang="en-US"/>
          </a:p>
          <a:p>
            <a:endParaRPr lang="da-DK" altLang="en-US"/>
          </a:p>
        </p:txBody>
      </p:sp>
      <p:sp>
        <p:nvSpPr>
          <p:cNvPr id="6" name="TextBox 5">
            <a:extLst>
              <a:ext uri="{FF2B5EF4-FFF2-40B4-BE49-F238E27FC236}">
                <a16:creationId xmlns:a16="http://schemas.microsoft.com/office/drawing/2014/main" id="{CA77A0CA-0EE6-489C-9961-A4B027816C4E}"/>
              </a:ext>
            </a:extLst>
          </p:cNvPr>
          <p:cNvSpPr txBox="1"/>
          <p:nvPr/>
        </p:nvSpPr>
        <p:spPr>
          <a:xfrm>
            <a:off x="24913" y="7407933"/>
            <a:ext cx="10104120" cy="406265"/>
          </a:xfrm>
          <a:prstGeom prst="rect">
            <a:avLst/>
          </a:prstGeom>
          <a:noFill/>
        </p:spPr>
        <p:txBody>
          <a:bodyPr wrap="square">
            <a:spAutoFit/>
          </a:bodyPr>
          <a:lstStyle/>
          <a:p>
            <a:r>
              <a:rPr lang="en-US" sz="2040" dirty="0">
                <a:hlinkClick r:id="rId2"/>
              </a:rPr>
              <a:t>www.cse.buffalo.edu/faculty/azhang/data-mining/pca.ppt</a:t>
            </a:r>
            <a:r>
              <a:rPr lang="en-US" sz="2040"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8577A8-1996-4354-ADB4-36C6645F6FE1}"/>
              </a:ext>
            </a:extLst>
          </p:cNvPr>
          <p:cNvSpPr>
            <a:spLocks noGrp="1"/>
          </p:cNvSpPr>
          <p:nvPr>
            <p:ph type="sldNum" sz="quarter" idx="12"/>
          </p:nvPr>
        </p:nvSpPr>
        <p:spPr/>
        <p:txBody>
          <a:bodyPr/>
          <a:lstStyle/>
          <a:p>
            <a:fld id="{96F3F91D-064E-49AF-BD05-9A202F87FCFD}" type="slidenum">
              <a:rPr lang="en-US" altLang="en-US"/>
              <a:pPr/>
              <a:t>48</a:t>
            </a:fld>
            <a:endParaRPr lang="en-US" altLang="en-US"/>
          </a:p>
        </p:txBody>
      </p:sp>
      <p:sp>
        <p:nvSpPr>
          <p:cNvPr id="94210" name="Rectangle 2">
            <a:extLst>
              <a:ext uri="{FF2B5EF4-FFF2-40B4-BE49-F238E27FC236}">
                <a16:creationId xmlns:a16="http://schemas.microsoft.com/office/drawing/2014/main" id="{591439C5-0162-443A-A484-4DFEA1A4964A}"/>
              </a:ext>
            </a:extLst>
          </p:cNvPr>
          <p:cNvSpPr>
            <a:spLocks noGrp="1" noChangeArrowheads="1"/>
          </p:cNvSpPr>
          <p:nvPr>
            <p:ph type="title"/>
          </p:nvPr>
        </p:nvSpPr>
        <p:spPr>
          <a:xfrm>
            <a:off x="1625600" y="0"/>
            <a:ext cx="8808720" cy="1295400"/>
          </a:xfrm>
        </p:spPr>
        <p:txBody>
          <a:bodyPr/>
          <a:lstStyle/>
          <a:p>
            <a:r>
              <a:rPr lang="en-US" altLang="en-US"/>
              <a:t>Eigenvalues</a:t>
            </a:r>
          </a:p>
        </p:txBody>
      </p:sp>
      <p:sp>
        <p:nvSpPr>
          <p:cNvPr id="94211" name="Rectangle 3">
            <a:extLst>
              <a:ext uri="{FF2B5EF4-FFF2-40B4-BE49-F238E27FC236}">
                <a16:creationId xmlns:a16="http://schemas.microsoft.com/office/drawing/2014/main" id="{E3A8D87E-5D38-4A88-A421-EA81430E37BD}"/>
              </a:ext>
            </a:extLst>
          </p:cNvPr>
          <p:cNvSpPr>
            <a:spLocks noGrp="1" noChangeArrowheads="1"/>
          </p:cNvSpPr>
          <p:nvPr>
            <p:ph type="body" idx="1"/>
          </p:nvPr>
        </p:nvSpPr>
        <p:spPr>
          <a:xfrm>
            <a:off x="1107440" y="1209040"/>
            <a:ext cx="9672320" cy="5958840"/>
          </a:xfrm>
        </p:spPr>
        <p:txBody>
          <a:bodyPr/>
          <a:lstStyle/>
          <a:p>
            <a:r>
              <a:rPr lang="en-US" altLang="en-US"/>
              <a:t>Calculate eigenvalues </a:t>
            </a:r>
            <a:r>
              <a:rPr lang="sv-SE" altLang="en-US">
                <a:sym typeface="Symbol" panose="05050102010706020507" pitchFamily="18" charset="2"/>
              </a:rPr>
              <a:t></a:t>
            </a:r>
            <a:r>
              <a:rPr lang="en-US" altLang="en-US"/>
              <a:t> and eigenvectors </a:t>
            </a:r>
            <a:r>
              <a:rPr lang="en-US" altLang="en-US" b="1"/>
              <a:t>x</a:t>
            </a:r>
            <a:r>
              <a:rPr lang="en-US" altLang="en-US"/>
              <a:t> for covariance matrix:</a:t>
            </a:r>
          </a:p>
          <a:p>
            <a:pPr lvl="1"/>
            <a:r>
              <a:rPr lang="en-US" altLang="en-US"/>
              <a:t>Eigenvalues </a:t>
            </a:r>
            <a:r>
              <a:rPr lang="sv-SE" altLang="en-US">
                <a:sym typeface="Symbol" panose="05050102010706020507" pitchFamily="18" charset="2"/>
              </a:rPr>
              <a:t></a:t>
            </a:r>
            <a:r>
              <a:rPr lang="en-US" altLang="en-US" i="1" baseline="-25000"/>
              <a:t>j</a:t>
            </a:r>
            <a:r>
              <a:rPr lang="en-US" altLang="en-US"/>
              <a:t> are used for calculation of [% of total variance] (</a:t>
            </a:r>
            <a:r>
              <a:rPr lang="en-US" altLang="en-US" i="1"/>
              <a:t>V</a:t>
            </a:r>
            <a:r>
              <a:rPr lang="en-US" altLang="en-US" i="1" baseline="-25000"/>
              <a:t>j</a:t>
            </a:r>
            <a:r>
              <a:rPr lang="en-US" altLang="en-US"/>
              <a:t>) for each component</a:t>
            </a:r>
            <a:r>
              <a:rPr lang="en-US" altLang="en-US" i="1"/>
              <a:t> j</a:t>
            </a:r>
            <a:r>
              <a:rPr lang="en-US" altLang="en-US"/>
              <a:t>: </a:t>
            </a:r>
          </a:p>
          <a:p>
            <a:pPr lvl="1"/>
            <a:endParaRPr lang="en-US" altLang="en-US"/>
          </a:p>
          <a:p>
            <a:pPr lvl="1"/>
            <a:endParaRPr lang="en-US" altLang="en-US"/>
          </a:p>
          <a:p>
            <a:pPr lvl="1"/>
            <a:endParaRPr lang="en-US" altLang="en-US"/>
          </a:p>
          <a:p>
            <a:pPr lvl="1">
              <a:buFontTx/>
              <a:buNone/>
            </a:pPr>
            <a:endParaRPr lang="en-US" altLang="en-US"/>
          </a:p>
          <a:p>
            <a:pPr lvl="1"/>
            <a:endParaRPr lang="en-US" altLang="en-US"/>
          </a:p>
        </p:txBody>
      </p:sp>
      <p:graphicFrame>
        <p:nvGraphicFramePr>
          <p:cNvPr id="94212" name="Object 4">
            <a:extLst>
              <a:ext uri="{FF2B5EF4-FFF2-40B4-BE49-F238E27FC236}">
                <a16:creationId xmlns:a16="http://schemas.microsoft.com/office/drawing/2014/main" id="{A3BCC149-53A7-4911-B191-9838813C2123}"/>
              </a:ext>
            </a:extLst>
          </p:cNvPr>
          <p:cNvGraphicFramePr>
            <a:graphicFrameLocks noChangeAspect="1"/>
          </p:cNvGraphicFramePr>
          <p:nvPr/>
        </p:nvGraphicFramePr>
        <p:xfrm>
          <a:off x="2057400" y="4403725"/>
          <a:ext cx="7113588" cy="1803400"/>
        </p:xfrm>
        <a:graphic>
          <a:graphicData uri="http://schemas.openxmlformats.org/presentationml/2006/ole">
            <mc:AlternateContent xmlns:mc="http://schemas.openxmlformats.org/markup-compatibility/2006">
              <mc:Choice xmlns:v="urn:schemas-microsoft-com:vml" Requires="v">
                <p:oleObj name="Equation" r:id="rId2" imgW="1981080" imgH="647640" progId="Equation.3">
                  <p:embed/>
                </p:oleObj>
              </mc:Choice>
              <mc:Fallback>
                <p:oleObj name="Equation" r:id="rId2" imgW="1981080" imgH="647640" progId="Equation.3">
                  <p:embed/>
                  <p:pic>
                    <p:nvPicPr>
                      <p:cNvPr id="94212" name="Object 4">
                        <a:extLst>
                          <a:ext uri="{FF2B5EF4-FFF2-40B4-BE49-F238E27FC236}">
                            <a16:creationId xmlns:a16="http://schemas.microsoft.com/office/drawing/2014/main" id="{A3BCC149-53A7-4911-B191-9838813C2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03725"/>
                        <a:ext cx="7113588" cy="180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A382A6C5-61E1-4939-ACDF-F268554667E2}"/>
              </a:ext>
            </a:extLst>
          </p:cNvPr>
          <p:cNvSpPr txBox="1"/>
          <p:nvPr/>
        </p:nvSpPr>
        <p:spPr>
          <a:xfrm>
            <a:off x="24913" y="7407933"/>
            <a:ext cx="10104120" cy="406265"/>
          </a:xfrm>
          <a:prstGeom prst="rect">
            <a:avLst/>
          </a:prstGeom>
          <a:noFill/>
        </p:spPr>
        <p:txBody>
          <a:bodyPr wrap="square">
            <a:spAutoFit/>
          </a:bodyPr>
          <a:lstStyle/>
          <a:p>
            <a:r>
              <a:rPr lang="en-US" sz="2040" dirty="0">
                <a:hlinkClick r:id="rId4"/>
              </a:rPr>
              <a:t>www.cse.buffalo.edu/faculty/azhang/data-mining/pca.ppt</a:t>
            </a:r>
            <a:r>
              <a:rPr lang="en-US" sz="2040" dirty="0"/>
              <a:t> </a:t>
            </a:r>
          </a:p>
        </p:txBody>
      </p:sp>
      <p:sp>
        <p:nvSpPr>
          <p:cNvPr id="2" name="Rectangle 1">
            <a:extLst>
              <a:ext uri="{FF2B5EF4-FFF2-40B4-BE49-F238E27FC236}">
                <a16:creationId xmlns:a16="http://schemas.microsoft.com/office/drawing/2014/main" id="{5C976098-DEFA-4109-B2A6-6085332D8193}"/>
              </a:ext>
            </a:extLst>
          </p:cNvPr>
          <p:cNvSpPr/>
          <p:nvPr/>
        </p:nvSpPr>
        <p:spPr>
          <a:xfrm>
            <a:off x="6832948" y="4403725"/>
            <a:ext cx="2724411" cy="1552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DBB0BBAE-B928-4C5F-9434-D91AC2D34BFA}"/>
              </a:ext>
            </a:extLst>
          </p:cNvPr>
          <p:cNvSpPr>
            <a:spLocks noGrp="1"/>
          </p:cNvSpPr>
          <p:nvPr>
            <p:ph type="sldNum" sz="quarter" idx="12"/>
          </p:nvPr>
        </p:nvSpPr>
        <p:spPr/>
        <p:txBody>
          <a:bodyPr/>
          <a:lstStyle/>
          <a:p>
            <a:fld id="{45EECC15-E2CB-408C-B896-02E590DBD90B}" type="slidenum">
              <a:rPr lang="en-US" altLang="en-US"/>
              <a:pPr/>
              <a:t>49</a:t>
            </a:fld>
            <a:endParaRPr lang="en-US" altLang="en-US"/>
          </a:p>
        </p:txBody>
      </p:sp>
      <p:sp>
        <p:nvSpPr>
          <p:cNvPr id="95234" name="Rectangle 2">
            <a:extLst>
              <a:ext uri="{FF2B5EF4-FFF2-40B4-BE49-F238E27FC236}">
                <a16:creationId xmlns:a16="http://schemas.microsoft.com/office/drawing/2014/main" id="{D2C0700A-EF6E-4819-ABD0-6299C5A87751}"/>
              </a:ext>
            </a:extLst>
          </p:cNvPr>
          <p:cNvSpPr>
            <a:spLocks noGrp="1" noChangeArrowheads="1"/>
          </p:cNvSpPr>
          <p:nvPr>
            <p:ph type="title"/>
          </p:nvPr>
        </p:nvSpPr>
        <p:spPr/>
        <p:txBody>
          <a:bodyPr/>
          <a:lstStyle/>
          <a:p>
            <a:r>
              <a:rPr lang="da-DK" altLang="en-US"/>
              <a:t>Principal components - Variance</a:t>
            </a:r>
          </a:p>
        </p:txBody>
      </p:sp>
      <p:graphicFrame>
        <p:nvGraphicFramePr>
          <p:cNvPr id="95235" name="Object 3">
            <a:extLst>
              <a:ext uri="{FF2B5EF4-FFF2-40B4-BE49-F238E27FC236}">
                <a16:creationId xmlns:a16="http://schemas.microsoft.com/office/drawing/2014/main" id="{72635F25-C0B6-4CE3-A603-218E18CEDC72}"/>
              </a:ext>
            </a:extLst>
          </p:cNvPr>
          <p:cNvGraphicFramePr>
            <a:graphicFrameLocks noGrp="1" noChangeAspect="1"/>
          </p:cNvGraphicFramePr>
          <p:nvPr>
            <p:ph sz="half" idx="2"/>
          </p:nvPr>
        </p:nvGraphicFramePr>
        <p:xfrm>
          <a:off x="2302087" y="2254357"/>
          <a:ext cx="7495328" cy="3513772"/>
        </p:xfrm>
        <a:graphic>
          <a:graphicData uri="http://schemas.openxmlformats.org/presentationml/2006/ole">
            <mc:AlternateContent xmlns:mc="http://schemas.openxmlformats.org/markup-compatibility/2006">
              <mc:Choice xmlns:v="urn:schemas-microsoft-com:vml" Requires="v">
                <p:oleObj name="Chart" r:id="rId2" imgW="4667278" imgH="2524285" progId="Excel.Chart.8">
                  <p:embed/>
                </p:oleObj>
              </mc:Choice>
              <mc:Fallback>
                <p:oleObj name="Chart" r:id="rId2" imgW="4667278" imgH="2524285" progId="Excel.Chart.8">
                  <p:embed/>
                  <p:pic>
                    <p:nvPicPr>
                      <p:cNvPr id="95235" name="Object 3">
                        <a:extLst>
                          <a:ext uri="{FF2B5EF4-FFF2-40B4-BE49-F238E27FC236}">
                            <a16:creationId xmlns:a16="http://schemas.microsoft.com/office/drawing/2014/main" id="{72635F25-C0B6-4CE3-A603-218E18CED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087" y="2254357"/>
                        <a:ext cx="7495328" cy="351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6F0357B3-F462-4DA5-9520-01E338DAC9BF}"/>
              </a:ext>
            </a:extLst>
          </p:cNvPr>
          <p:cNvSpPr txBox="1"/>
          <p:nvPr/>
        </p:nvSpPr>
        <p:spPr>
          <a:xfrm>
            <a:off x="24913" y="7407933"/>
            <a:ext cx="10104120" cy="406265"/>
          </a:xfrm>
          <a:prstGeom prst="rect">
            <a:avLst/>
          </a:prstGeom>
          <a:noFill/>
        </p:spPr>
        <p:txBody>
          <a:bodyPr wrap="square">
            <a:spAutoFit/>
          </a:bodyPr>
          <a:lstStyle/>
          <a:p>
            <a:r>
              <a:rPr lang="en-US" sz="2040" dirty="0">
                <a:hlinkClick r:id="rId4"/>
              </a:rPr>
              <a:t>www.cse.buffalo.edu/faculty/azhang/data-mining/pca.ppt</a:t>
            </a:r>
            <a:r>
              <a:rPr lang="en-US" sz="204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ECD2C5-2EF2-4863-8163-8C94C0038EDE}"/>
              </a:ext>
            </a:extLst>
          </p:cNvPr>
          <p:cNvSpPr txBox="1"/>
          <p:nvPr/>
        </p:nvSpPr>
        <p:spPr>
          <a:xfrm>
            <a:off x="361505" y="24646"/>
            <a:ext cx="10877107" cy="7879080"/>
          </a:xfrm>
          <a:prstGeom prst="rect">
            <a:avLst/>
          </a:prstGeom>
          <a:noFill/>
        </p:spPr>
        <p:txBody>
          <a:bodyPr wrap="square">
            <a:spAutoFit/>
          </a:bodyPr>
          <a:lstStyle/>
          <a:p>
            <a:r>
              <a:rPr lang="en-US" sz="2400" b="1" dirty="0"/>
              <a:t>Training example leakage  </a:t>
            </a:r>
            <a:r>
              <a:rPr lang="en-US" sz="2400" dirty="0"/>
              <a:t>Row-wise leakage is caused by improper sharing of information between rows of data. Types of row-wise leakage include: </a:t>
            </a:r>
          </a:p>
          <a:p>
            <a:endParaRPr lang="en-US" sz="1200" dirty="0"/>
          </a:p>
          <a:p>
            <a:pPr>
              <a:buFont typeface="Arial" panose="020B0604020202020204" pitchFamily="34" charset="0"/>
              <a:buChar char="•"/>
            </a:pPr>
            <a:r>
              <a:rPr lang="en-US" sz="2400" dirty="0">
                <a:hlinkClick r:id="rId2" tooltip="Independent and identically distributed random variables"/>
              </a:rPr>
              <a:t>Non-</a:t>
            </a:r>
            <a:r>
              <a:rPr lang="en-US" sz="2400" dirty="0" err="1">
                <a:hlinkClick r:id="rId2" tooltip="Independent and identically distributed random variables"/>
              </a:rPr>
              <a:t>i.i.d</a:t>
            </a:r>
            <a:r>
              <a:rPr lang="en-US" sz="2400" dirty="0">
                <a:hlinkClick r:id="rId2" tooltip="Independent and identically distributed random variables"/>
              </a:rPr>
              <a:t>.</a:t>
            </a:r>
            <a:r>
              <a:rPr lang="en-US" sz="2400" dirty="0"/>
              <a:t> data (</a:t>
            </a:r>
            <a:r>
              <a:rPr lang="en-US" sz="2400" b="1" dirty="0"/>
              <a:t>Independent and identically distributed random variables</a:t>
            </a:r>
            <a:r>
              <a:rPr lang="en-US" sz="2400" dirty="0"/>
              <a:t>) </a:t>
            </a:r>
          </a:p>
          <a:p>
            <a:pPr marL="742950" lvl="1" indent="-285750">
              <a:buFont typeface="Arial" panose="020B0604020202020204" pitchFamily="34" charset="0"/>
              <a:buChar char="•"/>
            </a:pPr>
            <a:r>
              <a:rPr lang="en-US" sz="2400" dirty="0"/>
              <a:t>Time leakage (e.g. splitting a time-series dataset randomly instead of newer data in test set using a </a:t>
            </a:r>
            <a:r>
              <a:rPr lang="en-US" sz="2400" dirty="0" err="1"/>
              <a:t>TrainTest</a:t>
            </a:r>
            <a:r>
              <a:rPr lang="en-US" sz="2400" dirty="0"/>
              <a:t> split or rolling-origin cross validation)</a:t>
            </a:r>
          </a:p>
          <a:p>
            <a:pPr marL="742950" lvl="1" indent="-285750">
              <a:buFont typeface="Arial" panose="020B0604020202020204" pitchFamily="34" charset="0"/>
              <a:buChar char="•"/>
            </a:pPr>
            <a:endParaRPr lang="en-US" sz="1200" dirty="0"/>
          </a:p>
          <a:p>
            <a:pPr marL="1257300" lvl="2" indent="-342900">
              <a:buFont typeface="Wingdings" panose="05000000000000000000" pitchFamily="2" charset="2"/>
              <a:buChar char="§"/>
            </a:pPr>
            <a:r>
              <a:rPr lang="en-US" sz="2400" dirty="0"/>
              <a:t>Example: For time-dependent datasets, the structure of the system being studied evolves over time (i.e. it is "non-stationary"). This can introduce systematic differences between the training and validation sets. For example, if a model for </a:t>
            </a:r>
            <a:r>
              <a:rPr lang="en-US" sz="2400" dirty="0">
                <a:hlinkClick r:id="rId3" tooltip="Stock market prediction"/>
              </a:rPr>
              <a:t>predicting stock values</a:t>
            </a:r>
            <a:r>
              <a:rPr lang="en-US" sz="2400" dirty="0"/>
              <a:t> is trained on data for a certain five-year period, it is unrealistic to treat the subsequent five-year period as a draw from the same population. </a:t>
            </a:r>
          </a:p>
          <a:p>
            <a:pPr marL="742950" lvl="1" indent="-285750">
              <a:buFont typeface="Arial" panose="020B0604020202020204" pitchFamily="34" charset="0"/>
              <a:buChar char="•"/>
            </a:pPr>
            <a:endParaRPr lang="en-US" sz="2400" b="1" dirty="0"/>
          </a:p>
          <a:p>
            <a:pPr marL="742950" lvl="1" indent="-285750">
              <a:buFont typeface="Arial" panose="020B0604020202020204" pitchFamily="34" charset="0"/>
              <a:buChar char="•"/>
            </a:pPr>
            <a:r>
              <a:rPr lang="en-US" sz="2400" dirty="0"/>
              <a:t>Group leakage -- not including a grouping split column </a:t>
            </a:r>
          </a:p>
          <a:p>
            <a:pPr marL="742950" lvl="1" indent="-285750">
              <a:buFont typeface="Arial" panose="020B0604020202020204" pitchFamily="34" charset="0"/>
              <a:buChar char="•"/>
            </a:pPr>
            <a:endParaRPr lang="en-US" sz="1200" dirty="0"/>
          </a:p>
          <a:p>
            <a:pPr marL="1257300" lvl="2" indent="-342900">
              <a:buFont typeface="Wingdings" panose="05000000000000000000" pitchFamily="2" charset="2"/>
              <a:buChar char="§"/>
            </a:pPr>
            <a:r>
              <a:rPr lang="en-US" sz="2400" dirty="0"/>
              <a:t>(e.g. </a:t>
            </a:r>
            <a:r>
              <a:rPr lang="en-US" sz="2400" dirty="0">
                <a:hlinkClick r:id="rId4" tooltip="Andrew Ng"/>
              </a:rPr>
              <a:t>Andrew Ng</a:t>
            </a:r>
            <a:r>
              <a:rPr lang="en-US" sz="2400" dirty="0"/>
              <a:t>'s group had 100k x-rays of 30k patients, meaning ~3 images per patient. The paper used random splitting instead of ensuring that all images of a patient was in the same split. Hence the model partially memorized the patients instead of learning to recognize pneumonia in chest x-rays.</a:t>
            </a:r>
            <a:r>
              <a:rPr lang="en-US" sz="2400" baseline="30000" dirty="0">
                <a:hlinkClick r:id="rId5"/>
              </a:rPr>
              <a:t>[3]</a:t>
            </a:r>
            <a:r>
              <a:rPr lang="en-US" sz="2400" baseline="30000" dirty="0">
                <a:hlinkClick r:id="rId6"/>
              </a:rPr>
              <a:t>[4]</a:t>
            </a:r>
            <a:r>
              <a:rPr lang="en-US" sz="2400" dirty="0"/>
              <a:t>)</a:t>
            </a:r>
          </a:p>
          <a:p>
            <a:pPr marL="742950" lvl="1" indent="-285750">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761F2B0E-2159-475E-8336-D0701A464B50}"/>
              </a:ext>
            </a:extLst>
          </p:cNvPr>
          <p:cNvSpPr txBox="1"/>
          <p:nvPr/>
        </p:nvSpPr>
        <p:spPr>
          <a:xfrm>
            <a:off x="82396" y="7378422"/>
            <a:ext cx="5943600" cy="369332"/>
          </a:xfrm>
          <a:prstGeom prst="rect">
            <a:avLst/>
          </a:prstGeom>
          <a:noFill/>
        </p:spPr>
        <p:txBody>
          <a:bodyPr wrap="square">
            <a:spAutoFit/>
          </a:bodyPr>
          <a:lstStyle/>
          <a:p>
            <a:r>
              <a:rPr lang="en-US" dirty="0">
                <a:hlinkClick r:id="rId7"/>
              </a:rPr>
              <a:t>https://en.wikipedia.org/wiki/Leakage_(machine_learning)</a:t>
            </a:r>
            <a:r>
              <a:rPr lang="en-US" dirty="0"/>
              <a:t> </a:t>
            </a:r>
          </a:p>
        </p:txBody>
      </p:sp>
    </p:spTree>
    <p:extLst>
      <p:ext uri="{BB962C8B-B14F-4D97-AF65-F5344CB8AC3E}">
        <p14:creationId xmlns:p14="http://schemas.microsoft.com/office/powerpoint/2010/main" val="717821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80E9C12-C788-46C6-809B-5FBCA8A51AFC}"/>
              </a:ext>
            </a:extLst>
          </p:cNvPr>
          <p:cNvSpPr>
            <a:spLocks noGrp="1" noChangeArrowheads="1"/>
          </p:cNvSpPr>
          <p:nvPr>
            <p:ph type="title"/>
          </p:nvPr>
        </p:nvSpPr>
        <p:spPr>
          <a:xfrm>
            <a:off x="862754" y="79163"/>
            <a:ext cx="10161693" cy="1043517"/>
          </a:xfrm>
        </p:spPr>
        <p:txBody>
          <a:bodyPr/>
          <a:lstStyle/>
          <a:p>
            <a:pPr eaLnBrk="1" hangingPunct="1"/>
            <a:r>
              <a:rPr lang="en-US" altLang="en-US">
                <a:solidFill>
                  <a:srgbClr val="00FF00"/>
                </a:solidFill>
                <a:latin typeface="Comic Sans MS" panose="030F0702030302020204" pitchFamily="66" charset="0"/>
              </a:rPr>
              <a:t>A more challenging example</a:t>
            </a:r>
          </a:p>
        </p:txBody>
      </p:sp>
      <p:sp>
        <p:nvSpPr>
          <p:cNvPr id="34819" name="Rectangle 3">
            <a:extLst>
              <a:ext uri="{FF2B5EF4-FFF2-40B4-BE49-F238E27FC236}">
                <a16:creationId xmlns:a16="http://schemas.microsoft.com/office/drawing/2014/main" id="{F71A4EF3-DE3A-4E70-8215-A5B065C519F2}"/>
              </a:ext>
            </a:extLst>
          </p:cNvPr>
          <p:cNvSpPr>
            <a:spLocks noGrp="1" noChangeArrowheads="1"/>
          </p:cNvSpPr>
          <p:nvPr>
            <p:ph type="body" idx="1"/>
          </p:nvPr>
        </p:nvSpPr>
        <p:spPr>
          <a:xfrm>
            <a:off x="868152" y="978747"/>
            <a:ext cx="9983575" cy="6626331"/>
          </a:xfrm>
        </p:spPr>
        <p:txBody>
          <a:bodyPr/>
          <a:lstStyle/>
          <a:p>
            <a:pPr eaLnBrk="1" hangingPunct="1">
              <a:buClr>
                <a:srgbClr val="00FF00"/>
              </a:buClr>
            </a:pPr>
            <a:r>
              <a:rPr lang="en-US" altLang="en-US" dirty="0">
                <a:solidFill>
                  <a:schemeClr val="bg1"/>
                </a:solidFill>
                <a:latin typeface="Comic Sans MS" panose="030F0702030302020204" pitchFamily="66" charset="0"/>
              </a:rPr>
              <a:t>data from research on habitat definition in the endangered Baw </a:t>
            </a:r>
            <a:r>
              <a:rPr lang="en-US" altLang="en-US" dirty="0" err="1">
                <a:solidFill>
                  <a:schemeClr val="bg1"/>
                </a:solidFill>
                <a:latin typeface="Comic Sans MS" panose="030F0702030302020204" pitchFamily="66" charset="0"/>
              </a:rPr>
              <a:t>Baw</a:t>
            </a:r>
            <a:r>
              <a:rPr lang="en-US" altLang="en-US" dirty="0">
                <a:solidFill>
                  <a:schemeClr val="bg1"/>
                </a:solidFill>
                <a:latin typeface="Comic Sans MS" panose="030F0702030302020204" pitchFamily="66" charset="0"/>
              </a:rPr>
              <a:t> frog</a:t>
            </a:r>
          </a:p>
          <a:p>
            <a:pPr eaLnBrk="1" hangingPunct="1">
              <a:buClr>
                <a:srgbClr val="00FF00"/>
              </a:buClr>
            </a:pPr>
            <a:r>
              <a:rPr lang="en-US" altLang="en-US" dirty="0">
                <a:solidFill>
                  <a:schemeClr val="bg1"/>
                </a:solidFill>
                <a:latin typeface="Comic Sans MS" panose="030F0702030302020204" pitchFamily="66" charset="0"/>
              </a:rPr>
              <a:t>16 environmental and structural variables measured at each of 124 sites</a:t>
            </a:r>
          </a:p>
          <a:p>
            <a:pPr eaLnBrk="1" hangingPunct="1">
              <a:buClr>
                <a:srgbClr val="00FF00"/>
              </a:buClr>
            </a:pPr>
            <a:r>
              <a:rPr lang="en-US" altLang="en-US" dirty="0">
                <a:solidFill>
                  <a:schemeClr val="bg1"/>
                </a:solidFill>
                <a:latin typeface="Comic Sans MS" panose="030F0702030302020204" pitchFamily="66" charset="0"/>
              </a:rPr>
              <a:t>correlation matrix used because variables have different units</a:t>
            </a:r>
          </a:p>
        </p:txBody>
      </p:sp>
      <p:pic>
        <p:nvPicPr>
          <p:cNvPr id="34820" name="Picture 5" descr="bawbawfrog">
            <a:extLst>
              <a:ext uri="{FF2B5EF4-FFF2-40B4-BE49-F238E27FC236}">
                <a16:creationId xmlns:a16="http://schemas.microsoft.com/office/drawing/2014/main" id="{A106BC20-6AA1-493B-BA53-424BB3410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880" y="4091306"/>
            <a:ext cx="4145280" cy="278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a:extLst>
              <a:ext uri="{FF2B5EF4-FFF2-40B4-BE49-F238E27FC236}">
                <a16:creationId xmlns:a16="http://schemas.microsoft.com/office/drawing/2014/main" id="{E1F9AC69-652A-47D0-92D1-BA8096C8E82A}"/>
              </a:ext>
            </a:extLst>
          </p:cNvPr>
          <p:cNvSpPr txBox="1">
            <a:spLocks noChangeArrowheads="1"/>
          </p:cNvSpPr>
          <p:nvPr/>
        </p:nvSpPr>
        <p:spPr bwMode="auto">
          <a:xfrm>
            <a:off x="3784600" y="6593178"/>
            <a:ext cx="3799840" cy="720197"/>
          </a:xfrm>
          <a:prstGeom prst="rect">
            <a:avLst/>
          </a:prstGeom>
          <a:solidFill>
            <a:srgbClr val="33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3200" b="1">
                <a:solidFill>
                  <a:schemeClr val="bg1"/>
                </a:solidFill>
                <a:latin typeface="Arial" panose="020B0604020202020204" pitchFamily="34" charset="0"/>
              </a:defRPr>
            </a:lvl1pPr>
            <a:lvl2pPr marL="742950" indent="-285750">
              <a:spcBef>
                <a:spcPct val="20000"/>
              </a:spcBef>
              <a:buChar char="–"/>
              <a:defRPr sz="2800" b="1">
                <a:solidFill>
                  <a:schemeClr val="bg1"/>
                </a:solidFill>
                <a:latin typeface="Arial" panose="020B0604020202020204" pitchFamily="34" charset="0"/>
              </a:defRPr>
            </a:lvl2pPr>
            <a:lvl3pPr marL="1143000" indent="-228600">
              <a:spcBef>
                <a:spcPct val="20000"/>
              </a:spcBef>
              <a:buChar char="•"/>
              <a:defRPr sz="2400" b="1">
                <a:solidFill>
                  <a:schemeClr val="bg1"/>
                </a:solidFill>
                <a:latin typeface="Arial" panose="020B0604020202020204" pitchFamily="34" charset="0"/>
              </a:defRPr>
            </a:lvl3pPr>
            <a:lvl4pPr marL="1600200" indent="-228600">
              <a:spcBef>
                <a:spcPct val="20000"/>
              </a:spcBef>
              <a:buChar char="–"/>
              <a:defRPr sz="2000" b="1">
                <a:solidFill>
                  <a:schemeClr val="bg1"/>
                </a:solidFill>
                <a:latin typeface="Arial" panose="020B0604020202020204" pitchFamily="34" charset="0"/>
              </a:defRPr>
            </a:lvl4pPr>
            <a:lvl5pPr marL="2057400" indent="-22860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eaLnBrk="1" hangingPunct="1">
              <a:buFontTx/>
              <a:buNone/>
            </a:pPr>
            <a:r>
              <a:rPr lang="en-AU" altLang="en-US" sz="4080" i="1" dirty="0" err="1">
                <a:latin typeface="Comic Sans MS" panose="030F0702030302020204" pitchFamily="66" charset="0"/>
              </a:rPr>
              <a:t>Philoria</a:t>
            </a:r>
            <a:r>
              <a:rPr lang="en-AU" altLang="en-US" sz="4080" i="1" dirty="0">
                <a:latin typeface="Comic Sans MS" panose="030F0702030302020204" pitchFamily="66" charset="0"/>
              </a:rPr>
              <a:t> </a:t>
            </a:r>
            <a:r>
              <a:rPr lang="en-AU" altLang="en-US" sz="4080" i="1" dirty="0" err="1">
                <a:latin typeface="Comic Sans MS" panose="030F0702030302020204" pitchFamily="66" charset="0"/>
              </a:rPr>
              <a:t>frosti</a:t>
            </a:r>
            <a:endParaRPr lang="en-AU" altLang="en-US" sz="4080" i="1" dirty="0">
              <a:latin typeface="Comic Sans MS" panose="030F0702030302020204" pitchFamily="66" charset="0"/>
            </a:endParaRPr>
          </a:p>
        </p:txBody>
      </p:sp>
      <p:sp>
        <p:nvSpPr>
          <p:cNvPr id="6" name="TextBox 5">
            <a:extLst>
              <a:ext uri="{FF2B5EF4-FFF2-40B4-BE49-F238E27FC236}">
                <a16:creationId xmlns:a16="http://schemas.microsoft.com/office/drawing/2014/main" id="{2EC1476C-489E-4BAE-AC5B-D4F27908E361}"/>
              </a:ext>
            </a:extLst>
          </p:cNvPr>
          <p:cNvSpPr txBox="1"/>
          <p:nvPr/>
        </p:nvSpPr>
        <p:spPr>
          <a:xfrm>
            <a:off x="0" y="7403068"/>
            <a:ext cx="5943600" cy="369332"/>
          </a:xfrm>
          <a:prstGeom prst="rect">
            <a:avLst/>
          </a:prstGeom>
          <a:noFill/>
        </p:spPr>
        <p:txBody>
          <a:bodyPr wrap="square">
            <a:spAutoFit/>
          </a:bodyPr>
          <a:lstStyle/>
          <a:p>
            <a:r>
              <a:rPr lang="en-US" altLang="en-US" sz="1800" b="0" dirty="0">
                <a:hlinkClick r:id="rId3"/>
              </a:rPr>
              <a:t>http://www.csce.uark.edu/~xintaowu/5073/PCA1.ppt</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63918" name="Group 366">
            <a:extLst>
              <a:ext uri="{FF2B5EF4-FFF2-40B4-BE49-F238E27FC236}">
                <a16:creationId xmlns:a16="http://schemas.microsoft.com/office/drawing/2014/main" id="{3F244AB7-9D45-49CF-ADD8-8C9633804BDD}"/>
              </a:ext>
            </a:extLst>
          </p:cNvPr>
          <p:cNvGraphicFramePr>
            <a:graphicFrameLocks noGrp="1"/>
          </p:cNvGraphicFramePr>
          <p:nvPr/>
        </p:nvGraphicFramePr>
        <p:xfrm>
          <a:off x="2347067" y="1128078"/>
          <a:ext cx="6950180" cy="6045202"/>
        </p:xfrm>
        <a:graphic>
          <a:graphicData uri="http://schemas.openxmlformats.org/drawingml/2006/table">
            <a:tbl>
              <a:tblPr/>
              <a:tblGrid>
                <a:gridCol w="1372764">
                  <a:extLst>
                    <a:ext uri="{9D8B030D-6E8A-4147-A177-3AD203B41FA5}">
                      <a16:colId xmlns:a16="http://schemas.microsoft.com/office/drawing/2014/main" val="20000"/>
                    </a:ext>
                  </a:extLst>
                </a:gridCol>
                <a:gridCol w="1687618">
                  <a:extLst>
                    <a:ext uri="{9D8B030D-6E8A-4147-A177-3AD203B41FA5}">
                      <a16:colId xmlns:a16="http://schemas.microsoft.com/office/drawing/2014/main" val="20001"/>
                    </a:ext>
                  </a:extLst>
                </a:gridCol>
                <a:gridCol w="1887326">
                  <a:extLst>
                    <a:ext uri="{9D8B030D-6E8A-4147-A177-3AD203B41FA5}">
                      <a16:colId xmlns:a16="http://schemas.microsoft.com/office/drawing/2014/main" val="20002"/>
                    </a:ext>
                  </a:extLst>
                </a:gridCol>
                <a:gridCol w="2002472">
                  <a:extLst>
                    <a:ext uri="{9D8B030D-6E8A-4147-A177-3AD203B41FA5}">
                      <a16:colId xmlns:a16="http://schemas.microsoft.com/office/drawing/2014/main" val="20003"/>
                    </a:ext>
                  </a:extLst>
                </a:gridCol>
              </a:tblGrid>
              <a:tr h="110648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Axis</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Eigenvalue</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 of Variance</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Cumulative % of Variance</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5.855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36.60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36.60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3.420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21.38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57.97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1.122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7.01</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64.98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4</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1.116</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6.97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71.95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0.982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6.14</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78.09</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0.725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4.53</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82.62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0.563</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3.52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86.14</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0.529</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3.31</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89.45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9</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0.476</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2.98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92.42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0.375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2.35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94.77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35904" name="Rectangle 365">
            <a:extLst>
              <a:ext uri="{FF2B5EF4-FFF2-40B4-BE49-F238E27FC236}">
                <a16:creationId xmlns:a16="http://schemas.microsoft.com/office/drawing/2014/main" id="{1169BC7C-EC35-4B9C-8203-60A8E1CBC48B}"/>
              </a:ext>
            </a:extLst>
          </p:cNvPr>
          <p:cNvSpPr>
            <a:spLocks noChangeArrowheads="1"/>
          </p:cNvSpPr>
          <p:nvPr/>
        </p:nvSpPr>
        <p:spPr bwMode="auto">
          <a:xfrm>
            <a:off x="862754" y="-5397"/>
            <a:ext cx="10161693" cy="95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har char="•"/>
              <a:defRPr sz="3200" b="1">
                <a:solidFill>
                  <a:schemeClr val="bg1"/>
                </a:solidFill>
                <a:latin typeface="Arial" panose="020B0604020202020204" pitchFamily="34" charset="0"/>
              </a:defRPr>
            </a:lvl1pPr>
            <a:lvl2pPr marL="742950" indent="-285750">
              <a:spcBef>
                <a:spcPct val="20000"/>
              </a:spcBef>
              <a:buChar char="–"/>
              <a:defRPr sz="2800" b="1">
                <a:solidFill>
                  <a:schemeClr val="bg1"/>
                </a:solidFill>
                <a:latin typeface="Arial" panose="020B0604020202020204" pitchFamily="34" charset="0"/>
              </a:defRPr>
            </a:lvl2pPr>
            <a:lvl3pPr marL="1143000" indent="-228600">
              <a:spcBef>
                <a:spcPct val="20000"/>
              </a:spcBef>
              <a:buChar char="•"/>
              <a:defRPr sz="2400" b="1">
                <a:solidFill>
                  <a:schemeClr val="bg1"/>
                </a:solidFill>
                <a:latin typeface="Arial" panose="020B0604020202020204" pitchFamily="34" charset="0"/>
              </a:defRPr>
            </a:lvl3pPr>
            <a:lvl4pPr marL="1600200" indent="-228600">
              <a:spcBef>
                <a:spcPct val="20000"/>
              </a:spcBef>
              <a:buChar char="–"/>
              <a:defRPr sz="2000" b="1">
                <a:solidFill>
                  <a:schemeClr val="bg1"/>
                </a:solidFill>
                <a:latin typeface="Arial" panose="020B0604020202020204" pitchFamily="34" charset="0"/>
              </a:defRPr>
            </a:lvl4pPr>
            <a:lvl5pPr marL="2057400" indent="-22860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lgn="ctr" eaLnBrk="1" hangingPunct="1">
              <a:spcBef>
                <a:spcPct val="0"/>
              </a:spcBef>
              <a:buFontTx/>
              <a:buNone/>
            </a:pPr>
            <a:r>
              <a:rPr lang="en-US" altLang="en-US" sz="4987">
                <a:solidFill>
                  <a:srgbClr val="00FF00"/>
                </a:solidFill>
                <a:latin typeface="Comic Sans MS" panose="030F0702030302020204" pitchFamily="66" charset="0"/>
              </a:rPr>
              <a:t>Eigenvalues</a:t>
            </a:r>
          </a:p>
        </p:txBody>
      </p:sp>
      <p:sp>
        <p:nvSpPr>
          <p:cNvPr id="4" name="TextBox 3">
            <a:extLst>
              <a:ext uri="{FF2B5EF4-FFF2-40B4-BE49-F238E27FC236}">
                <a16:creationId xmlns:a16="http://schemas.microsoft.com/office/drawing/2014/main" id="{70835829-6E45-4ADA-ABE4-B3D20E9CA98D}"/>
              </a:ext>
            </a:extLst>
          </p:cNvPr>
          <p:cNvSpPr txBox="1"/>
          <p:nvPr/>
        </p:nvSpPr>
        <p:spPr>
          <a:xfrm>
            <a:off x="0" y="7403068"/>
            <a:ext cx="5943600" cy="369332"/>
          </a:xfrm>
          <a:prstGeom prst="rect">
            <a:avLst/>
          </a:prstGeom>
          <a:noFill/>
        </p:spPr>
        <p:txBody>
          <a:bodyPr wrap="square">
            <a:spAutoFit/>
          </a:bodyPr>
          <a:lstStyle/>
          <a:p>
            <a:r>
              <a:rPr lang="en-US" altLang="en-US" sz="1800" b="0" dirty="0">
                <a:hlinkClick r:id="rId2"/>
              </a:rPr>
              <a:t>http://www.csce.uark.edu/~xintaowu/5073/PCA1.ppt</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96A7B7D-97B1-46D3-B3AA-72763E0F2B62}"/>
              </a:ext>
            </a:extLst>
          </p:cNvPr>
          <p:cNvSpPr>
            <a:spLocks noGrp="1" noChangeArrowheads="1"/>
          </p:cNvSpPr>
          <p:nvPr>
            <p:ph type="title"/>
          </p:nvPr>
        </p:nvSpPr>
        <p:spPr>
          <a:xfrm>
            <a:off x="799783" y="-43180"/>
            <a:ext cx="10161693" cy="1227032"/>
          </a:xfrm>
        </p:spPr>
        <p:txBody>
          <a:bodyPr/>
          <a:lstStyle/>
          <a:p>
            <a:pPr eaLnBrk="1" hangingPunct="1"/>
            <a:r>
              <a:rPr lang="en-US" altLang="en-US" sz="4080">
                <a:solidFill>
                  <a:srgbClr val="00FF00"/>
                </a:solidFill>
                <a:latin typeface="Comic Sans MS" panose="030F0702030302020204" pitchFamily="66" charset="0"/>
              </a:rPr>
              <a:t>Interpreting Eigenvectors</a:t>
            </a:r>
          </a:p>
        </p:txBody>
      </p:sp>
      <p:sp>
        <p:nvSpPr>
          <p:cNvPr id="665603" name="Rectangle 3">
            <a:extLst>
              <a:ext uri="{FF2B5EF4-FFF2-40B4-BE49-F238E27FC236}">
                <a16:creationId xmlns:a16="http://schemas.microsoft.com/office/drawing/2014/main" id="{0777FF90-C757-466B-AA85-290B5F94CEF2}"/>
              </a:ext>
            </a:extLst>
          </p:cNvPr>
          <p:cNvSpPr>
            <a:spLocks noGrp="1" noChangeArrowheads="1"/>
          </p:cNvSpPr>
          <p:nvPr>
            <p:ph type="body" idx="1"/>
          </p:nvPr>
        </p:nvSpPr>
        <p:spPr>
          <a:xfrm>
            <a:off x="762001" y="1117283"/>
            <a:ext cx="4084108" cy="6655117"/>
          </a:xfrm>
        </p:spPr>
        <p:txBody>
          <a:bodyPr/>
          <a:lstStyle/>
          <a:p>
            <a:pPr eaLnBrk="1" hangingPunct="1">
              <a:buClr>
                <a:srgbClr val="00FF00"/>
              </a:buClr>
            </a:pPr>
            <a:r>
              <a:rPr lang="en-US" altLang="en-US" dirty="0">
                <a:solidFill>
                  <a:schemeClr val="bg1"/>
                </a:solidFill>
                <a:latin typeface="Comic Sans MS" panose="030F0702030302020204" pitchFamily="66" charset="0"/>
                <a:sym typeface="Symbol" panose="05050102010706020507" pitchFamily="18" charset="2"/>
              </a:rPr>
              <a:t>correlations between variables and the principal axes are known as </a:t>
            </a:r>
            <a:r>
              <a:rPr lang="en-US" altLang="en-US" dirty="0">
                <a:solidFill>
                  <a:srgbClr val="00FFFF"/>
                </a:solidFill>
                <a:latin typeface="Comic Sans MS" panose="030F0702030302020204" pitchFamily="66" charset="0"/>
                <a:sym typeface="Symbol" panose="05050102010706020507" pitchFamily="18" charset="2"/>
              </a:rPr>
              <a:t>loadings</a:t>
            </a:r>
          </a:p>
          <a:p>
            <a:pPr eaLnBrk="1" hangingPunct="1">
              <a:buClr>
                <a:srgbClr val="00FF00"/>
              </a:buClr>
            </a:pPr>
            <a:r>
              <a:rPr lang="en-US" altLang="en-US" dirty="0">
                <a:solidFill>
                  <a:schemeClr val="bg1"/>
                </a:solidFill>
                <a:latin typeface="Comic Sans MS" panose="030F0702030302020204" pitchFamily="66" charset="0"/>
              </a:rPr>
              <a:t>each element of the eigenvectors represents the contribution of a given variable to a component</a:t>
            </a:r>
          </a:p>
        </p:txBody>
      </p:sp>
      <p:graphicFrame>
        <p:nvGraphicFramePr>
          <p:cNvPr id="665605" name="Group 5">
            <a:extLst>
              <a:ext uri="{FF2B5EF4-FFF2-40B4-BE49-F238E27FC236}">
                <a16:creationId xmlns:a16="http://schemas.microsoft.com/office/drawing/2014/main" id="{4FFA8AB8-E57F-4B35-AA1E-A4667F8DB860}"/>
              </a:ext>
            </a:extLst>
          </p:cNvPr>
          <p:cNvGraphicFramePr>
            <a:graphicFrameLocks noGrp="1"/>
          </p:cNvGraphicFramePr>
          <p:nvPr/>
        </p:nvGraphicFramePr>
        <p:xfrm>
          <a:off x="4907280" y="863600"/>
          <a:ext cx="6217919" cy="6459184"/>
        </p:xfrm>
        <a:graphic>
          <a:graphicData uri="http://schemas.openxmlformats.org/drawingml/2006/table">
            <a:tbl>
              <a:tblPr/>
              <a:tblGrid>
                <a:gridCol w="1849543">
                  <a:extLst>
                    <a:ext uri="{9D8B030D-6E8A-4147-A177-3AD203B41FA5}">
                      <a16:colId xmlns:a16="http://schemas.microsoft.com/office/drawing/2014/main" val="20000"/>
                    </a:ext>
                  </a:extLst>
                </a:gridCol>
                <a:gridCol w="1455526">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gridCol w="1455525">
                  <a:extLst>
                    <a:ext uri="{9D8B030D-6E8A-4147-A177-3AD203B41FA5}">
                      <a16:colId xmlns:a16="http://schemas.microsoft.com/office/drawing/2014/main" val="20003"/>
                    </a:ext>
                  </a:extLst>
                </a:gridCol>
              </a:tblGrid>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mic Sans MS" pitchFamily="66" charset="0"/>
                          <a:cs typeface="Arial" charset="0"/>
                        </a:rPr>
                        <a:t> </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1</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2</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3</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Altitude</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0.3842</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0.0659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-0.1177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pH</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-0.1159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0.1696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-0.5578</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Cond</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-0.2729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-0.1200</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0.3636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TempSurf</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0.0538</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-0.2800</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0.2621</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Relief</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-0.0765</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0.3855</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-0.1462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maxERht</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0.0248</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0.4879</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0.2426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avERht</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0.0599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0.4568</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0.2497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%ER</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0.0789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0.4223</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0.2278</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%VEG</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0.3305</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-0.2087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-0.0276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%LIT</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-0.3053</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0.1226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0.1145</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%LOG</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-0.3144</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0.0402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-0.1067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%W</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-0.0886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-0.0654</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-0.1171</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H1Moss</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0.1364</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-0.1262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0.4761</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DistSWH</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-0.3787</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0.0101</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0.0042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DistSW</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-0.3494</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-0.1283</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0.1166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DistMF</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0.3899</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0.0586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-0.0175</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5" name="TextBox 4">
            <a:extLst>
              <a:ext uri="{FF2B5EF4-FFF2-40B4-BE49-F238E27FC236}">
                <a16:creationId xmlns:a16="http://schemas.microsoft.com/office/drawing/2014/main" id="{8A823FD3-7477-4AD4-92FF-9ABFEA822BE6}"/>
              </a:ext>
            </a:extLst>
          </p:cNvPr>
          <p:cNvSpPr txBox="1"/>
          <p:nvPr/>
        </p:nvSpPr>
        <p:spPr>
          <a:xfrm>
            <a:off x="0" y="7403068"/>
            <a:ext cx="5943600" cy="369332"/>
          </a:xfrm>
          <a:prstGeom prst="rect">
            <a:avLst/>
          </a:prstGeom>
          <a:noFill/>
        </p:spPr>
        <p:txBody>
          <a:bodyPr wrap="square">
            <a:spAutoFit/>
          </a:bodyPr>
          <a:lstStyle/>
          <a:p>
            <a:r>
              <a:rPr lang="en-US" altLang="en-US" sz="1800" b="0" dirty="0">
                <a:hlinkClick r:id="rId2"/>
              </a:rPr>
              <a:t>http://www.csce.uark.edu/~xintaowu/5073/PCA1.ppt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4AC068B1-56DD-4787-8C6A-C9E73244D2F6}"/>
              </a:ext>
            </a:extLst>
          </p:cNvPr>
          <p:cNvSpPr>
            <a:spLocks noGrp="1"/>
          </p:cNvSpPr>
          <p:nvPr>
            <p:ph type="sldNum" sz="quarter" idx="12"/>
          </p:nvPr>
        </p:nvSpPr>
        <p:spPr/>
        <p:txBody>
          <a:bodyPr/>
          <a:lstStyle/>
          <a:p>
            <a:fld id="{48691DC0-2F64-4DD9-9C63-9E086ABCAFF0}" type="slidenum">
              <a:rPr lang="en-US" altLang="en-US"/>
              <a:pPr/>
              <a:t>53</a:t>
            </a:fld>
            <a:endParaRPr lang="en-US" altLang="en-US"/>
          </a:p>
        </p:txBody>
      </p:sp>
      <p:sp>
        <p:nvSpPr>
          <p:cNvPr id="97282" name="Rectangle 2">
            <a:extLst>
              <a:ext uri="{FF2B5EF4-FFF2-40B4-BE49-F238E27FC236}">
                <a16:creationId xmlns:a16="http://schemas.microsoft.com/office/drawing/2014/main" id="{A3BD1DCF-6132-431A-9DEA-A1C607EF8085}"/>
              </a:ext>
            </a:extLst>
          </p:cNvPr>
          <p:cNvSpPr>
            <a:spLocks noGrp="1" noChangeArrowheads="1"/>
          </p:cNvSpPr>
          <p:nvPr>
            <p:ph type="title"/>
          </p:nvPr>
        </p:nvSpPr>
        <p:spPr>
          <a:xfrm>
            <a:off x="1539240" y="0"/>
            <a:ext cx="8808720" cy="1295400"/>
          </a:xfrm>
        </p:spPr>
        <p:txBody>
          <a:bodyPr/>
          <a:lstStyle/>
          <a:p>
            <a:r>
              <a:rPr lang="en-US" altLang="zh-TW" sz="4533">
                <a:ea typeface="PMingLiU" panose="02020500000000000000" pitchFamily="18" charset="-120"/>
              </a:rPr>
              <a:t>Steps of PCA</a:t>
            </a:r>
          </a:p>
        </p:txBody>
      </p:sp>
      <p:sp>
        <p:nvSpPr>
          <p:cNvPr id="97283" name="Rectangle 3">
            <a:extLst>
              <a:ext uri="{FF2B5EF4-FFF2-40B4-BE49-F238E27FC236}">
                <a16:creationId xmlns:a16="http://schemas.microsoft.com/office/drawing/2014/main" id="{A1E3562D-2603-4AE3-B22B-0E3250A55132}"/>
              </a:ext>
            </a:extLst>
          </p:cNvPr>
          <p:cNvSpPr>
            <a:spLocks noGrp="1" noChangeArrowheads="1"/>
          </p:cNvSpPr>
          <p:nvPr>
            <p:ph type="body" sz="half" idx="1"/>
          </p:nvPr>
        </p:nvSpPr>
        <p:spPr>
          <a:xfrm>
            <a:off x="1452880" y="1468120"/>
            <a:ext cx="4490720" cy="5095240"/>
          </a:xfrm>
        </p:spPr>
        <p:txBody>
          <a:bodyPr/>
          <a:lstStyle/>
          <a:p>
            <a:r>
              <a:rPr lang="en-US" altLang="zh-TW">
                <a:ea typeface="PMingLiU" panose="02020500000000000000" pitchFamily="18" charset="-120"/>
              </a:rPr>
              <a:t>Let      be the mean vector (taking the mean of all rows)</a:t>
            </a:r>
          </a:p>
          <a:p>
            <a:r>
              <a:rPr lang="en-US" altLang="zh-TW">
                <a:ea typeface="PMingLiU" panose="02020500000000000000" pitchFamily="18" charset="-120"/>
              </a:rPr>
              <a:t>Adjust the original data by the mean</a:t>
            </a:r>
          </a:p>
          <a:p>
            <a:pPr lvl="1">
              <a:buFontTx/>
              <a:buNone/>
            </a:pPr>
            <a:r>
              <a:rPr lang="en-US" altLang="zh-TW">
                <a:ea typeface="PMingLiU" panose="02020500000000000000" pitchFamily="18" charset="-120"/>
              </a:rPr>
              <a:t>X</a:t>
            </a:r>
            <a:r>
              <a:rPr lang="en-US" altLang="zh-TW">
                <a:latin typeface="Tahoma" panose="020B0604030504040204" pitchFamily="34" charset="0"/>
                <a:ea typeface="PMingLiU" panose="02020500000000000000" pitchFamily="18" charset="-120"/>
              </a:rPr>
              <a:t>’</a:t>
            </a:r>
            <a:r>
              <a:rPr lang="en-US" altLang="zh-TW">
                <a:ea typeface="PMingLiU" panose="02020500000000000000" pitchFamily="18" charset="-120"/>
              </a:rPr>
              <a:t> = X </a:t>
            </a:r>
            <a:r>
              <a:rPr lang="en-US" altLang="zh-TW">
                <a:latin typeface="Tahoma" panose="020B0604030504040204" pitchFamily="34" charset="0"/>
                <a:ea typeface="PMingLiU" panose="02020500000000000000" pitchFamily="18" charset="-120"/>
              </a:rPr>
              <a:t>–</a:t>
            </a:r>
            <a:r>
              <a:rPr lang="en-US" altLang="zh-TW">
                <a:ea typeface="PMingLiU" panose="02020500000000000000" pitchFamily="18" charset="-120"/>
              </a:rPr>
              <a:t> </a:t>
            </a:r>
          </a:p>
          <a:p>
            <a:r>
              <a:rPr lang="en-US" altLang="zh-TW">
                <a:ea typeface="PMingLiU" panose="02020500000000000000" pitchFamily="18" charset="-120"/>
              </a:rPr>
              <a:t>Compute the covariance matrix C of adjusted X</a:t>
            </a:r>
          </a:p>
          <a:p>
            <a:r>
              <a:rPr lang="en-US" altLang="zh-TW">
                <a:ea typeface="PMingLiU" panose="02020500000000000000" pitchFamily="18" charset="-120"/>
              </a:rPr>
              <a:t>Find the eigenvectors and eigenvalues of C.</a:t>
            </a:r>
          </a:p>
          <a:p>
            <a:endParaRPr lang="zh-TW" altLang="en-US">
              <a:ea typeface="PMingLiU" panose="02020500000000000000" pitchFamily="18" charset="-120"/>
            </a:endParaRPr>
          </a:p>
        </p:txBody>
      </p:sp>
      <p:graphicFrame>
        <p:nvGraphicFramePr>
          <p:cNvPr id="97284" name="Object 4">
            <a:extLst>
              <a:ext uri="{FF2B5EF4-FFF2-40B4-BE49-F238E27FC236}">
                <a16:creationId xmlns:a16="http://schemas.microsoft.com/office/drawing/2014/main" id="{11F5329F-5E3E-4FA5-948B-B5C98593AE31}"/>
              </a:ext>
            </a:extLst>
          </p:cNvPr>
          <p:cNvGraphicFramePr>
            <a:graphicFrameLocks noChangeAspect="1"/>
          </p:cNvGraphicFramePr>
          <p:nvPr/>
        </p:nvGraphicFramePr>
        <p:xfrm>
          <a:off x="3126010" y="3799840"/>
          <a:ext cx="478578" cy="518160"/>
        </p:xfrm>
        <a:graphic>
          <a:graphicData uri="http://schemas.openxmlformats.org/presentationml/2006/ole">
            <mc:AlternateContent xmlns:mc="http://schemas.openxmlformats.org/markup-compatibility/2006">
              <mc:Choice xmlns:v="urn:schemas-microsoft-com:vml" Requires="v">
                <p:oleObj name="Equation" r:id="rId3" imgW="152280" imgH="164880" progId="Equation.3">
                  <p:embed/>
                </p:oleObj>
              </mc:Choice>
              <mc:Fallback>
                <p:oleObj name="Equation" r:id="rId3" imgW="152280" imgH="164880" progId="Equation.3">
                  <p:embed/>
                  <p:pic>
                    <p:nvPicPr>
                      <p:cNvPr id="97284" name="Object 4">
                        <a:extLst>
                          <a:ext uri="{FF2B5EF4-FFF2-40B4-BE49-F238E27FC236}">
                            <a16:creationId xmlns:a16="http://schemas.microsoft.com/office/drawing/2014/main" id="{11F5329F-5E3E-4FA5-948B-B5C98593A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010" y="3799840"/>
                        <a:ext cx="478578"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85" name="Rectangle 5">
            <a:extLst>
              <a:ext uri="{FF2B5EF4-FFF2-40B4-BE49-F238E27FC236}">
                <a16:creationId xmlns:a16="http://schemas.microsoft.com/office/drawing/2014/main" id="{A54A1637-D97E-420F-ACB2-F71322D601F9}"/>
              </a:ext>
            </a:extLst>
          </p:cNvPr>
          <p:cNvSpPr>
            <a:spLocks noGrp="1" noChangeArrowheads="1"/>
          </p:cNvSpPr>
          <p:nvPr>
            <p:ph type="body" sz="half" idx="2"/>
          </p:nvPr>
        </p:nvSpPr>
        <p:spPr>
          <a:xfrm>
            <a:off x="6202681" y="1727200"/>
            <a:ext cx="4321598" cy="4663440"/>
          </a:xfrm>
        </p:spPr>
        <p:txBody>
          <a:bodyPr/>
          <a:lstStyle/>
          <a:p>
            <a:r>
              <a:rPr lang="sv-SE" altLang="en-US" sz="2720"/>
              <a:t>For matrix </a:t>
            </a:r>
            <a:r>
              <a:rPr lang="sv-SE" altLang="en-US" sz="2720" i="1"/>
              <a:t>C, v</a:t>
            </a:r>
            <a:r>
              <a:rPr lang="sv-SE" altLang="en-US" sz="2720"/>
              <a:t>ectors </a:t>
            </a:r>
            <a:r>
              <a:rPr lang="sv-SE" altLang="en-US" sz="2720" b="1"/>
              <a:t>e</a:t>
            </a:r>
            <a:r>
              <a:rPr lang="sv-SE" altLang="en-US" sz="2720"/>
              <a:t> (=column vector) having same direction as </a:t>
            </a:r>
            <a:r>
              <a:rPr lang="sv-SE" altLang="en-US" sz="2720" i="1"/>
              <a:t>C</a:t>
            </a:r>
            <a:r>
              <a:rPr lang="sv-SE" altLang="en-US" sz="2720" b="1"/>
              <a:t>e</a:t>
            </a:r>
            <a:r>
              <a:rPr lang="sv-SE" altLang="en-US" sz="2720"/>
              <a:t> :</a:t>
            </a:r>
          </a:p>
          <a:p>
            <a:pPr lvl="1"/>
            <a:r>
              <a:rPr lang="sv-SE" altLang="en-US" sz="2267" i="1"/>
              <a:t>eigenvectors</a:t>
            </a:r>
            <a:r>
              <a:rPr lang="sv-SE" altLang="en-US" sz="2267"/>
              <a:t> of </a:t>
            </a:r>
            <a:r>
              <a:rPr lang="sv-SE" altLang="en-US" sz="2267" i="1"/>
              <a:t>C</a:t>
            </a:r>
            <a:r>
              <a:rPr lang="sv-SE" altLang="en-US" sz="2267"/>
              <a:t> is  </a:t>
            </a:r>
            <a:r>
              <a:rPr lang="sv-SE" altLang="en-US" sz="2267" b="1"/>
              <a:t>e </a:t>
            </a:r>
            <a:r>
              <a:rPr lang="sv-SE" altLang="en-US" sz="2267"/>
              <a:t>such that</a:t>
            </a:r>
            <a:r>
              <a:rPr lang="sv-SE" altLang="en-US" sz="2267" b="1"/>
              <a:t> </a:t>
            </a:r>
            <a:r>
              <a:rPr lang="sv-SE" altLang="en-US" sz="2267" i="1"/>
              <a:t>C</a:t>
            </a:r>
            <a:r>
              <a:rPr lang="sv-SE" altLang="en-US" sz="2267" b="1"/>
              <a:t>e</a:t>
            </a:r>
            <a:r>
              <a:rPr lang="sv-SE" altLang="en-US" sz="2267"/>
              <a:t>=</a:t>
            </a:r>
            <a:r>
              <a:rPr lang="sv-SE" altLang="en-US" sz="2267">
                <a:sym typeface="Symbol" panose="05050102010706020507" pitchFamily="18" charset="2"/>
              </a:rPr>
              <a:t></a:t>
            </a:r>
            <a:r>
              <a:rPr lang="sv-SE" altLang="en-US" sz="2267" b="1">
                <a:sym typeface="Symbol" panose="05050102010706020507" pitchFamily="18" charset="2"/>
              </a:rPr>
              <a:t>e</a:t>
            </a:r>
            <a:r>
              <a:rPr lang="sv-SE" altLang="en-US" sz="2267">
                <a:sym typeface="Symbol" panose="05050102010706020507" pitchFamily="18" charset="2"/>
              </a:rPr>
              <a:t>, </a:t>
            </a:r>
          </a:p>
          <a:p>
            <a:pPr lvl="1"/>
            <a:r>
              <a:rPr lang="sv-SE" altLang="en-US" sz="2267">
                <a:sym typeface="Symbol" panose="05050102010706020507" pitchFamily="18" charset="2"/>
              </a:rPr>
              <a:t> is called an </a:t>
            </a:r>
            <a:r>
              <a:rPr lang="sv-SE" altLang="en-US" sz="2267" i="1">
                <a:sym typeface="Symbol" panose="05050102010706020507" pitchFamily="18" charset="2"/>
              </a:rPr>
              <a:t>eigenvalue</a:t>
            </a:r>
            <a:r>
              <a:rPr lang="sv-SE" altLang="en-US" sz="2267">
                <a:sym typeface="Symbol" panose="05050102010706020507" pitchFamily="18" charset="2"/>
              </a:rPr>
              <a:t> of </a:t>
            </a:r>
            <a:r>
              <a:rPr lang="sv-SE" altLang="en-US" sz="2267" i="1">
                <a:sym typeface="Symbol" panose="05050102010706020507" pitchFamily="18" charset="2"/>
              </a:rPr>
              <a:t>C</a:t>
            </a:r>
            <a:r>
              <a:rPr lang="sv-SE" altLang="en-US" sz="2267">
                <a:sym typeface="Symbol" panose="05050102010706020507" pitchFamily="18" charset="2"/>
              </a:rPr>
              <a:t>.</a:t>
            </a:r>
          </a:p>
          <a:p>
            <a:r>
              <a:rPr lang="sv-SE" altLang="en-US" sz="2720" i="1"/>
              <a:t>C</a:t>
            </a:r>
            <a:r>
              <a:rPr lang="sv-SE" altLang="en-US" sz="2720" b="1"/>
              <a:t>e</a:t>
            </a:r>
            <a:r>
              <a:rPr lang="sv-SE" altLang="en-US" sz="2720"/>
              <a:t>=</a:t>
            </a:r>
            <a:r>
              <a:rPr lang="sv-SE" altLang="en-US" sz="2720">
                <a:sym typeface="Symbol" panose="05050102010706020507" pitchFamily="18" charset="2"/>
              </a:rPr>
              <a:t></a:t>
            </a:r>
            <a:r>
              <a:rPr lang="sv-SE" altLang="en-US" sz="2720" b="1">
                <a:sym typeface="Symbol" panose="05050102010706020507" pitchFamily="18" charset="2"/>
              </a:rPr>
              <a:t>e  </a:t>
            </a:r>
            <a:r>
              <a:rPr lang="sv-SE" altLang="en-US" sz="2720">
                <a:sym typeface="Symbol" panose="05050102010706020507" pitchFamily="18" charset="2"/>
              </a:rPr>
              <a:t>(</a:t>
            </a:r>
            <a:r>
              <a:rPr lang="sv-SE" altLang="en-US" sz="2720" i="1">
                <a:sym typeface="Symbol" panose="05050102010706020507" pitchFamily="18" charset="2"/>
              </a:rPr>
              <a:t>C</a:t>
            </a:r>
            <a:r>
              <a:rPr lang="sv-SE" altLang="en-US" sz="2720">
                <a:sym typeface="Symbol" panose="05050102010706020507" pitchFamily="18" charset="2"/>
              </a:rPr>
              <a:t>-</a:t>
            </a:r>
            <a:r>
              <a:rPr lang="sv-SE" altLang="en-US" sz="2267">
                <a:sym typeface="Symbol" panose="05050102010706020507" pitchFamily="18" charset="2"/>
              </a:rPr>
              <a:t>I)</a:t>
            </a:r>
            <a:r>
              <a:rPr lang="sv-SE" altLang="en-US" sz="2267" b="1">
                <a:sym typeface="Symbol" panose="05050102010706020507" pitchFamily="18" charset="2"/>
              </a:rPr>
              <a:t>e</a:t>
            </a:r>
            <a:r>
              <a:rPr lang="sv-SE" altLang="en-US" sz="2267">
                <a:sym typeface="Symbol" panose="05050102010706020507" pitchFamily="18" charset="2"/>
              </a:rPr>
              <a:t>=0</a:t>
            </a:r>
          </a:p>
          <a:p>
            <a:pPr lvl="1"/>
            <a:endParaRPr lang="sv-SE" altLang="en-US" sz="2267" b="1">
              <a:sym typeface="Symbol" panose="05050102010706020507" pitchFamily="18" charset="2"/>
            </a:endParaRPr>
          </a:p>
          <a:p>
            <a:pPr lvl="1"/>
            <a:r>
              <a:rPr lang="sv-SE" altLang="en-US" sz="2267" b="1">
                <a:sym typeface="Symbol" panose="05050102010706020507" pitchFamily="18" charset="2"/>
              </a:rPr>
              <a:t>Most data mining packages do this for you.</a:t>
            </a:r>
            <a:endParaRPr lang="en-US" altLang="zh-TW" sz="2267">
              <a:ea typeface="PMingLiU" panose="02020500000000000000" pitchFamily="18" charset="-120"/>
            </a:endParaRPr>
          </a:p>
          <a:p>
            <a:endParaRPr lang="sv-SE" altLang="en-US" sz="2267">
              <a:sym typeface="Symbol" panose="05050102010706020507" pitchFamily="18" charset="2"/>
            </a:endParaRPr>
          </a:p>
          <a:p>
            <a:endParaRPr lang="zh-TW" altLang="en-US">
              <a:ea typeface="PMingLiU" panose="02020500000000000000" pitchFamily="18" charset="-120"/>
            </a:endParaRPr>
          </a:p>
        </p:txBody>
      </p:sp>
      <p:graphicFrame>
        <p:nvGraphicFramePr>
          <p:cNvPr id="97286" name="Object 6">
            <a:extLst>
              <a:ext uri="{FF2B5EF4-FFF2-40B4-BE49-F238E27FC236}">
                <a16:creationId xmlns:a16="http://schemas.microsoft.com/office/drawing/2014/main" id="{A34259D9-4A5E-41D4-A2C5-40CF6E4C3D46}"/>
              </a:ext>
            </a:extLst>
          </p:cNvPr>
          <p:cNvGraphicFramePr>
            <a:graphicFrameLocks noChangeAspect="1"/>
          </p:cNvGraphicFramePr>
          <p:nvPr/>
        </p:nvGraphicFramePr>
        <p:xfrm>
          <a:off x="2418986" y="1458606"/>
          <a:ext cx="478578" cy="518160"/>
        </p:xfrm>
        <a:graphic>
          <a:graphicData uri="http://schemas.openxmlformats.org/presentationml/2006/ole">
            <mc:AlternateContent xmlns:mc="http://schemas.openxmlformats.org/markup-compatibility/2006">
              <mc:Choice xmlns:v="urn:schemas-microsoft-com:vml" Requires="v">
                <p:oleObj name="Equation" r:id="rId5" imgW="152280" imgH="164880" progId="Equation.3">
                  <p:embed/>
                </p:oleObj>
              </mc:Choice>
              <mc:Fallback>
                <p:oleObj name="Equation" r:id="rId5" imgW="152280" imgH="164880" progId="Equation.3">
                  <p:embed/>
                  <p:pic>
                    <p:nvPicPr>
                      <p:cNvPr id="97286" name="Object 6">
                        <a:extLst>
                          <a:ext uri="{FF2B5EF4-FFF2-40B4-BE49-F238E27FC236}">
                            <a16:creationId xmlns:a16="http://schemas.microsoft.com/office/drawing/2014/main" id="{A34259D9-4A5E-41D4-A2C5-40CF6E4C3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986" y="1458606"/>
                        <a:ext cx="478578"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E3FF50B8-FEEF-4F04-A528-9A591725CA28}"/>
              </a:ext>
            </a:extLst>
          </p:cNvPr>
          <p:cNvSpPr txBox="1"/>
          <p:nvPr/>
        </p:nvSpPr>
        <p:spPr>
          <a:xfrm>
            <a:off x="24913" y="7407933"/>
            <a:ext cx="10104120" cy="406265"/>
          </a:xfrm>
          <a:prstGeom prst="rect">
            <a:avLst/>
          </a:prstGeom>
          <a:noFill/>
        </p:spPr>
        <p:txBody>
          <a:bodyPr wrap="square">
            <a:spAutoFit/>
          </a:bodyPr>
          <a:lstStyle/>
          <a:p>
            <a:r>
              <a:rPr lang="en-US" sz="2040" dirty="0">
                <a:hlinkClick r:id="rId6"/>
              </a:rPr>
              <a:t>www.cse.buffalo.edu/faculty/azhang/data-mining/pca.ppt</a:t>
            </a:r>
            <a:r>
              <a:rPr lang="en-US" sz="2040"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6D4DE-CC4B-4D4A-B91D-8306FB05C888}"/>
              </a:ext>
            </a:extLst>
          </p:cNvPr>
          <p:cNvSpPr txBox="1"/>
          <p:nvPr/>
        </p:nvSpPr>
        <p:spPr>
          <a:xfrm>
            <a:off x="148856" y="7403068"/>
            <a:ext cx="11291776" cy="369332"/>
          </a:xfrm>
          <a:prstGeom prst="rect">
            <a:avLst/>
          </a:prstGeom>
          <a:noFill/>
        </p:spPr>
        <p:txBody>
          <a:bodyPr wrap="square">
            <a:spAutoFit/>
          </a:bodyPr>
          <a:lstStyle/>
          <a:p>
            <a:r>
              <a:rPr lang="en-US" dirty="0">
                <a:hlinkClick r:id="rId2"/>
              </a:rPr>
              <a:t>https://ekamperi.github.io/mathematics/2020/11/01/principal-component-analysis-lagrange-multiplier.html</a:t>
            </a:r>
            <a:r>
              <a:rPr lang="en-US" dirty="0"/>
              <a:t> </a:t>
            </a:r>
          </a:p>
        </p:txBody>
      </p:sp>
      <p:grpSp>
        <p:nvGrpSpPr>
          <p:cNvPr id="10" name="Group 9">
            <a:extLst>
              <a:ext uri="{FF2B5EF4-FFF2-40B4-BE49-F238E27FC236}">
                <a16:creationId xmlns:a16="http://schemas.microsoft.com/office/drawing/2014/main" id="{DA08C16E-F5F4-4675-A265-73B5B335DBBC}"/>
              </a:ext>
            </a:extLst>
          </p:cNvPr>
          <p:cNvGrpSpPr/>
          <p:nvPr/>
        </p:nvGrpSpPr>
        <p:grpSpPr>
          <a:xfrm>
            <a:off x="1349229" y="812896"/>
            <a:ext cx="7673816" cy="5577840"/>
            <a:chOff x="1349229" y="174938"/>
            <a:chExt cx="7673816" cy="5577840"/>
          </a:xfrm>
        </p:grpSpPr>
        <p:pic>
          <p:nvPicPr>
            <p:cNvPr id="5" name="Picture 4" descr="A picture containing line, diagram, plot, slope&#10;&#10;Description automatically generated">
              <a:extLst>
                <a:ext uri="{FF2B5EF4-FFF2-40B4-BE49-F238E27FC236}">
                  <a16:creationId xmlns:a16="http://schemas.microsoft.com/office/drawing/2014/main" id="{EC6E9A61-ACF1-4F37-8A11-2B0EB79C8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229" y="174938"/>
              <a:ext cx="7673816" cy="5577840"/>
            </a:xfrm>
            <a:prstGeom prst="rect">
              <a:avLst/>
            </a:prstGeom>
          </p:spPr>
        </p:pic>
        <p:cxnSp>
          <p:nvCxnSpPr>
            <p:cNvPr id="7" name="Straight Connector 6">
              <a:extLst>
                <a:ext uri="{FF2B5EF4-FFF2-40B4-BE49-F238E27FC236}">
                  <a16:creationId xmlns:a16="http://schemas.microsoft.com/office/drawing/2014/main" id="{55C4FE1B-0876-4692-BDDF-7B7F2A204D6A}"/>
                </a:ext>
              </a:extLst>
            </p:cNvPr>
            <p:cNvCxnSpPr/>
            <p:nvPr/>
          </p:nvCxnSpPr>
          <p:spPr>
            <a:xfrm flipV="1">
              <a:off x="4465674" y="2041451"/>
              <a:ext cx="4008475" cy="2105247"/>
            </a:xfrm>
            <a:prstGeom prst="line">
              <a:avLst/>
            </a:prstGeom>
            <a:ln w="889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296EC1C6-2EE2-4B73-89E0-5635ABA3072E}"/>
              </a:ext>
            </a:extLst>
          </p:cNvPr>
          <p:cNvPicPr>
            <a:picLocks noChangeAspect="1"/>
          </p:cNvPicPr>
          <p:nvPr/>
        </p:nvPicPr>
        <p:blipFill>
          <a:blip r:embed="rId4"/>
          <a:stretch>
            <a:fillRect/>
          </a:stretch>
        </p:blipFill>
        <p:spPr>
          <a:xfrm>
            <a:off x="3958080" y="6013211"/>
            <a:ext cx="7820025" cy="1381125"/>
          </a:xfrm>
          <a:prstGeom prst="rect">
            <a:avLst/>
          </a:prstGeom>
        </p:spPr>
      </p:pic>
      <p:sp>
        <p:nvSpPr>
          <p:cNvPr id="11" name="TextBox 10">
            <a:extLst>
              <a:ext uri="{FF2B5EF4-FFF2-40B4-BE49-F238E27FC236}">
                <a16:creationId xmlns:a16="http://schemas.microsoft.com/office/drawing/2014/main" id="{E70CBE55-A00F-4E65-924A-9D7B991C1099}"/>
              </a:ext>
            </a:extLst>
          </p:cNvPr>
          <p:cNvSpPr txBox="1"/>
          <p:nvPr/>
        </p:nvSpPr>
        <p:spPr>
          <a:xfrm>
            <a:off x="244548" y="164488"/>
            <a:ext cx="7746864" cy="461665"/>
          </a:xfrm>
          <a:prstGeom prst="rect">
            <a:avLst/>
          </a:prstGeom>
          <a:noFill/>
        </p:spPr>
        <p:txBody>
          <a:bodyPr wrap="none" rtlCol="0">
            <a:spAutoFit/>
          </a:bodyPr>
          <a:lstStyle/>
          <a:p>
            <a:pPr algn="l"/>
            <a:r>
              <a:rPr lang="en-US" sz="2400" dirty="0">
                <a:solidFill>
                  <a:srgbClr val="5A2781"/>
                </a:solidFill>
              </a:rPr>
              <a:t>Translate data so mean is at the origin.  Let </a:t>
            </a:r>
            <a:r>
              <a:rPr lang="en-US" sz="2400" b="1" dirty="0">
                <a:solidFill>
                  <a:srgbClr val="5A2781"/>
                </a:solidFill>
              </a:rPr>
              <a:t>v</a:t>
            </a:r>
            <a:r>
              <a:rPr lang="en-US" sz="2400" dirty="0">
                <a:solidFill>
                  <a:srgbClr val="5A2781"/>
                </a:solidFill>
              </a:rPr>
              <a:t> be a unit vector</a:t>
            </a:r>
          </a:p>
        </p:txBody>
      </p:sp>
    </p:spTree>
    <p:extLst>
      <p:ext uri="{BB962C8B-B14F-4D97-AF65-F5344CB8AC3E}">
        <p14:creationId xmlns:p14="http://schemas.microsoft.com/office/powerpoint/2010/main" val="548508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6D4DE-CC4B-4D4A-B91D-8306FB05C888}"/>
              </a:ext>
            </a:extLst>
          </p:cNvPr>
          <p:cNvSpPr txBox="1"/>
          <p:nvPr/>
        </p:nvSpPr>
        <p:spPr>
          <a:xfrm>
            <a:off x="148856" y="7403068"/>
            <a:ext cx="11291776" cy="369332"/>
          </a:xfrm>
          <a:prstGeom prst="rect">
            <a:avLst/>
          </a:prstGeom>
          <a:noFill/>
        </p:spPr>
        <p:txBody>
          <a:bodyPr wrap="square">
            <a:spAutoFit/>
          </a:bodyPr>
          <a:lstStyle/>
          <a:p>
            <a:r>
              <a:rPr lang="en-US" dirty="0">
                <a:hlinkClick r:id="rId2"/>
              </a:rPr>
              <a:t>https://ekamperi.github.io/mathematics/2020/11/01/principal-component-analysis-lagrange-multiplier.html</a:t>
            </a:r>
            <a:r>
              <a:rPr lang="en-US" dirty="0"/>
              <a:t> </a:t>
            </a:r>
          </a:p>
        </p:txBody>
      </p:sp>
      <p:pic>
        <p:nvPicPr>
          <p:cNvPr id="4" name="Picture 3">
            <a:extLst>
              <a:ext uri="{FF2B5EF4-FFF2-40B4-BE49-F238E27FC236}">
                <a16:creationId xmlns:a16="http://schemas.microsoft.com/office/drawing/2014/main" id="{17A6D367-4254-4B46-A514-FCAAA29FAA98}"/>
              </a:ext>
            </a:extLst>
          </p:cNvPr>
          <p:cNvPicPr>
            <a:picLocks noChangeAspect="1"/>
          </p:cNvPicPr>
          <p:nvPr/>
        </p:nvPicPr>
        <p:blipFill>
          <a:blip r:embed="rId3"/>
          <a:stretch>
            <a:fillRect/>
          </a:stretch>
        </p:blipFill>
        <p:spPr>
          <a:xfrm>
            <a:off x="148856" y="266145"/>
            <a:ext cx="11530952" cy="6583680"/>
          </a:xfrm>
          <a:prstGeom prst="rect">
            <a:avLst/>
          </a:prstGeom>
        </p:spPr>
      </p:pic>
    </p:spTree>
    <p:extLst>
      <p:ext uri="{BB962C8B-B14F-4D97-AF65-F5344CB8AC3E}">
        <p14:creationId xmlns:p14="http://schemas.microsoft.com/office/powerpoint/2010/main" val="3545376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6D4DE-CC4B-4D4A-B91D-8306FB05C888}"/>
              </a:ext>
            </a:extLst>
          </p:cNvPr>
          <p:cNvSpPr txBox="1"/>
          <p:nvPr/>
        </p:nvSpPr>
        <p:spPr>
          <a:xfrm>
            <a:off x="148856" y="7403068"/>
            <a:ext cx="11291776" cy="369332"/>
          </a:xfrm>
          <a:prstGeom prst="rect">
            <a:avLst/>
          </a:prstGeom>
          <a:noFill/>
        </p:spPr>
        <p:txBody>
          <a:bodyPr wrap="square">
            <a:spAutoFit/>
          </a:bodyPr>
          <a:lstStyle/>
          <a:p>
            <a:r>
              <a:rPr lang="en-US" dirty="0">
                <a:hlinkClick r:id="rId2"/>
              </a:rPr>
              <a:t>https://ekamperi.github.io/mathematics/2020/11/01/principal-component-analysis-lagrange-multiplier.html</a:t>
            </a:r>
            <a:r>
              <a:rPr lang="en-US" dirty="0"/>
              <a:t> </a:t>
            </a:r>
          </a:p>
        </p:txBody>
      </p:sp>
      <p:pic>
        <p:nvPicPr>
          <p:cNvPr id="4" name="Picture 3">
            <a:extLst>
              <a:ext uri="{FF2B5EF4-FFF2-40B4-BE49-F238E27FC236}">
                <a16:creationId xmlns:a16="http://schemas.microsoft.com/office/drawing/2014/main" id="{129DC252-FFB3-4D3D-AD41-25FE91891DE1}"/>
              </a:ext>
            </a:extLst>
          </p:cNvPr>
          <p:cNvPicPr>
            <a:picLocks noChangeAspect="1"/>
          </p:cNvPicPr>
          <p:nvPr/>
        </p:nvPicPr>
        <p:blipFill>
          <a:blip r:embed="rId3"/>
          <a:stretch>
            <a:fillRect/>
          </a:stretch>
        </p:blipFill>
        <p:spPr>
          <a:xfrm>
            <a:off x="154278" y="87275"/>
            <a:ext cx="11578992" cy="3474720"/>
          </a:xfrm>
          <a:prstGeom prst="rect">
            <a:avLst/>
          </a:prstGeom>
        </p:spPr>
      </p:pic>
    </p:spTree>
    <p:extLst>
      <p:ext uri="{BB962C8B-B14F-4D97-AF65-F5344CB8AC3E}">
        <p14:creationId xmlns:p14="http://schemas.microsoft.com/office/powerpoint/2010/main" val="2247934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6D4DE-CC4B-4D4A-B91D-8306FB05C888}"/>
              </a:ext>
            </a:extLst>
          </p:cNvPr>
          <p:cNvSpPr txBox="1"/>
          <p:nvPr/>
        </p:nvSpPr>
        <p:spPr>
          <a:xfrm>
            <a:off x="148856" y="7403068"/>
            <a:ext cx="11291776" cy="369332"/>
          </a:xfrm>
          <a:prstGeom prst="rect">
            <a:avLst/>
          </a:prstGeom>
          <a:noFill/>
        </p:spPr>
        <p:txBody>
          <a:bodyPr wrap="square">
            <a:spAutoFit/>
          </a:bodyPr>
          <a:lstStyle/>
          <a:p>
            <a:r>
              <a:rPr lang="en-US" dirty="0">
                <a:hlinkClick r:id="rId2"/>
              </a:rPr>
              <a:t>https://ekamperi.github.io/mathematics/2020/11/01/principal-component-analysis-lagrange-multiplier.html</a:t>
            </a:r>
            <a:r>
              <a:rPr lang="en-US" dirty="0"/>
              <a:t> </a:t>
            </a:r>
          </a:p>
        </p:txBody>
      </p:sp>
      <p:pic>
        <p:nvPicPr>
          <p:cNvPr id="4" name="Picture 3">
            <a:extLst>
              <a:ext uri="{FF2B5EF4-FFF2-40B4-BE49-F238E27FC236}">
                <a16:creationId xmlns:a16="http://schemas.microsoft.com/office/drawing/2014/main" id="{2EE17368-C7CA-4202-98CE-B3DE600E22BF}"/>
              </a:ext>
            </a:extLst>
          </p:cNvPr>
          <p:cNvPicPr>
            <a:picLocks noChangeAspect="1"/>
          </p:cNvPicPr>
          <p:nvPr/>
        </p:nvPicPr>
        <p:blipFill>
          <a:blip r:embed="rId3"/>
          <a:stretch>
            <a:fillRect/>
          </a:stretch>
        </p:blipFill>
        <p:spPr>
          <a:xfrm>
            <a:off x="0" y="297048"/>
            <a:ext cx="11694159" cy="4572000"/>
          </a:xfrm>
          <a:prstGeom prst="rect">
            <a:avLst/>
          </a:prstGeom>
        </p:spPr>
      </p:pic>
      <p:sp>
        <p:nvSpPr>
          <p:cNvPr id="5" name="TextBox 4">
            <a:extLst>
              <a:ext uri="{FF2B5EF4-FFF2-40B4-BE49-F238E27FC236}">
                <a16:creationId xmlns:a16="http://schemas.microsoft.com/office/drawing/2014/main" id="{3343A15B-C36B-49E3-A312-1817BE87E50A}"/>
              </a:ext>
            </a:extLst>
          </p:cNvPr>
          <p:cNvSpPr txBox="1"/>
          <p:nvPr/>
        </p:nvSpPr>
        <p:spPr>
          <a:xfrm>
            <a:off x="1509822" y="5082363"/>
            <a:ext cx="8623005" cy="461665"/>
          </a:xfrm>
          <a:prstGeom prst="rect">
            <a:avLst/>
          </a:prstGeom>
          <a:noFill/>
        </p:spPr>
        <p:txBody>
          <a:bodyPr wrap="square" rtlCol="0">
            <a:spAutoFit/>
          </a:bodyPr>
          <a:lstStyle/>
          <a:p>
            <a:pPr algn="l"/>
            <a:r>
              <a:rPr lang="en-US" sz="2400" dirty="0">
                <a:solidFill>
                  <a:srgbClr val="5A2781"/>
                </a:solidFill>
              </a:rPr>
              <a:t>By taking the transpose of the first equation since C is symmetric.</a:t>
            </a:r>
          </a:p>
        </p:txBody>
      </p:sp>
    </p:spTree>
    <p:extLst>
      <p:ext uri="{BB962C8B-B14F-4D97-AF65-F5344CB8AC3E}">
        <p14:creationId xmlns:p14="http://schemas.microsoft.com/office/powerpoint/2010/main" val="1788473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8846" y="311576"/>
            <a:ext cx="7025302" cy="6596528"/>
          </a:xfrm>
          <a:prstGeom prst="rect">
            <a:avLst/>
          </a:prstGeom>
        </p:spPr>
      </p:pic>
      <p:sp>
        <p:nvSpPr>
          <p:cNvPr id="2" name="TextBox 1"/>
          <p:cNvSpPr txBox="1"/>
          <p:nvPr/>
        </p:nvSpPr>
        <p:spPr>
          <a:xfrm>
            <a:off x="1492739" y="287875"/>
            <a:ext cx="9256021" cy="650499"/>
          </a:xfrm>
          <a:prstGeom prst="rect">
            <a:avLst/>
          </a:prstGeom>
          <a:noFill/>
        </p:spPr>
        <p:txBody>
          <a:bodyPr wrap="square" rtlCol="0">
            <a:spAutoFit/>
          </a:bodyPr>
          <a:lstStyle/>
          <a:p>
            <a:r>
              <a:rPr lang="en-US" sz="3627" dirty="0"/>
              <a:t>Example:  Principle component analysis (PCA) </a:t>
            </a:r>
          </a:p>
        </p:txBody>
      </p:sp>
      <p:sp>
        <p:nvSpPr>
          <p:cNvPr id="4" name="Rectangle 3"/>
          <p:cNvSpPr/>
          <p:nvPr/>
        </p:nvSpPr>
        <p:spPr>
          <a:xfrm>
            <a:off x="1049867" y="7284354"/>
            <a:ext cx="7772400" cy="406265"/>
          </a:xfrm>
          <a:prstGeom prst="rect">
            <a:avLst/>
          </a:prstGeom>
        </p:spPr>
        <p:txBody>
          <a:bodyPr wrap="square">
            <a:spAutoFit/>
          </a:bodyPr>
          <a:lstStyle/>
          <a:p>
            <a:r>
              <a:rPr lang="en-US" sz="2040" dirty="0"/>
              <a:t>http://</a:t>
            </a:r>
            <a:r>
              <a:rPr lang="en-US" sz="2040" dirty="0" err="1"/>
              <a:t>en.wikipedia.org</a:t>
            </a:r>
            <a:r>
              <a:rPr lang="en-US" sz="2040" dirty="0"/>
              <a:t>/wiki/</a:t>
            </a:r>
            <a:r>
              <a:rPr lang="en-US" sz="2040" dirty="0" err="1"/>
              <a:t>File:GaussianScatterPCA.png</a:t>
            </a:r>
            <a:endParaRPr lang="en-US" sz="2040" dirty="0"/>
          </a:p>
        </p:txBody>
      </p:sp>
      <p:sp>
        <p:nvSpPr>
          <p:cNvPr id="5" name="TextBox 4">
            <a:extLst>
              <a:ext uri="{FF2B5EF4-FFF2-40B4-BE49-F238E27FC236}">
                <a16:creationId xmlns:a16="http://schemas.microsoft.com/office/drawing/2014/main" id="{C968E157-F9BE-454B-B391-14EE3E87B0BE}"/>
              </a:ext>
            </a:extLst>
          </p:cNvPr>
          <p:cNvSpPr txBox="1"/>
          <p:nvPr/>
        </p:nvSpPr>
        <p:spPr>
          <a:xfrm>
            <a:off x="2780778" y="6433166"/>
            <a:ext cx="5974915" cy="584775"/>
          </a:xfrm>
          <a:prstGeom prst="rect">
            <a:avLst/>
          </a:prstGeom>
          <a:noFill/>
        </p:spPr>
        <p:txBody>
          <a:bodyPr wrap="square" rtlCol="0">
            <a:spAutoFit/>
          </a:bodyPr>
          <a:lstStyle/>
          <a:p>
            <a:r>
              <a:rPr lang="en-US" sz="3200" dirty="0"/>
              <a:t>x</a:t>
            </a:r>
            <a:r>
              <a:rPr lang="en-US" sz="3200" baseline="-25000" dirty="0"/>
              <a:t>i</a:t>
            </a:r>
            <a:r>
              <a:rPr lang="en-US" sz="3200" dirty="0"/>
              <a:t> </a:t>
            </a:r>
            <a:r>
              <a:rPr lang="en-US" sz="3200" dirty="0">
                <a:sym typeface="Wingdings" panose="05000000000000000000" pitchFamily="2" charset="2"/>
              </a:rPr>
              <a:t> </a:t>
            </a:r>
            <a:r>
              <a:rPr lang="en-US" sz="3200" dirty="0" err="1">
                <a:sym typeface="Wingdings" panose="05000000000000000000" pitchFamily="2" charset="2"/>
              </a:rPr>
              <a:t>z</a:t>
            </a:r>
            <a:r>
              <a:rPr lang="en-US" sz="3200" baseline="-25000" dirty="0" err="1">
                <a:sym typeface="Wingdings" panose="05000000000000000000" pitchFamily="2" charset="2"/>
              </a:rPr>
              <a:t>i</a:t>
            </a:r>
            <a:r>
              <a:rPr lang="en-US" sz="3200" dirty="0">
                <a:sym typeface="Wingdings" panose="05000000000000000000" pitchFamily="2" charset="2"/>
              </a:rPr>
              <a:t> = linear combination of </a:t>
            </a:r>
            <a:r>
              <a:rPr lang="en-US" sz="3200" dirty="0"/>
              <a:t>x</a:t>
            </a:r>
            <a:r>
              <a:rPr lang="en-US" sz="3200" baseline="-25000" dirty="0"/>
              <a:t>i</a:t>
            </a:r>
          </a:p>
        </p:txBody>
      </p:sp>
    </p:spTree>
    <p:extLst>
      <p:ext uri="{BB962C8B-B14F-4D97-AF65-F5344CB8AC3E}">
        <p14:creationId xmlns:p14="http://schemas.microsoft.com/office/powerpoint/2010/main" val="833722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B1883D-4A60-4783-B365-01E42536B001}"/>
              </a:ext>
            </a:extLst>
          </p:cNvPr>
          <p:cNvSpPr txBox="1"/>
          <p:nvPr/>
        </p:nvSpPr>
        <p:spPr>
          <a:xfrm>
            <a:off x="0" y="7403068"/>
            <a:ext cx="7456055" cy="369332"/>
          </a:xfrm>
          <a:prstGeom prst="rect">
            <a:avLst/>
          </a:prstGeom>
          <a:noFill/>
        </p:spPr>
        <p:txBody>
          <a:bodyPr wrap="square">
            <a:spAutoFit/>
          </a:bodyPr>
          <a:lstStyle/>
          <a:p>
            <a:r>
              <a:rPr lang="en-US" dirty="0">
                <a:hlinkClick r:id="rId2"/>
              </a:rPr>
              <a:t>www.stat.columbia.edu/~fwood/Teaching/w4315/Fall2009/pca.pdf</a:t>
            </a:r>
            <a:r>
              <a:rPr lang="en-US" dirty="0"/>
              <a:t> </a:t>
            </a:r>
          </a:p>
        </p:txBody>
      </p:sp>
      <p:pic>
        <p:nvPicPr>
          <p:cNvPr id="5" name="Picture 4">
            <a:extLst>
              <a:ext uri="{FF2B5EF4-FFF2-40B4-BE49-F238E27FC236}">
                <a16:creationId xmlns:a16="http://schemas.microsoft.com/office/drawing/2014/main" id="{F489162E-8715-4B50-8195-46557904D4FA}"/>
              </a:ext>
            </a:extLst>
          </p:cNvPr>
          <p:cNvPicPr>
            <a:picLocks noChangeAspect="1"/>
          </p:cNvPicPr>
          <p:nvPr/>
        </p:nvPicPr>
        <p:blipFill>
          <a:blip r:embed="rId3"/>
          <a:stretch>
            <a:fillRect/>
          </a:stretch>
        </p:blipFill>
        <p:spPr>
          <a:xfrm>
            <a:off x="153211" y="248227"/>
            <a:ext cx="6070505" cy="4663440"/>
          </a:xfrm>
          <a:prstGeom prst="rect">
            <a:avLst/>
          </a:prstGeom>
        </p:spPr>
      </p:pic>
      <p:pic>
        <p:nvPicPr>
          <p:cNvPr id="7" name="Picture 6">
            <a:extLst>
              <a:ext uri="{FF2B5EF4-FFF2-40B4-BE49-F238E27FC236}">
                <a16:creationId xmlns:a16="http://schemas.microsoft.com/office/drawing/2014/main" id="{668E70BA-4382-40CF-9921-3169551D40F8}"/>
              </a:ext>
            </a:extLst>
          </p:cNvPr>
          <p:cNvPicPr>
            <a:picLocks noChangeAspect="1"/>
          </p:cNvPicPr>
          <p:nvPr/>
        </p:nvPicPr>
        <p:blipFill rotWithShape="1">
          <a:blip r:embed="rId4"/>
          <a:srcRect l="16839" t="18193"/>
          <a:stretch/>
        </p:blipFill>
        <p:spPr>
          <a:xfrm>
            <a:off x="6165372" y="613987"/>
            <a:ext cx="5721828" cy="4297680"/>
          </a:xfrm>
          <a:prstGeom prst="rect">
            <a:avLst/>
          </a:prstGeom>
        </p:spPr>
      </p:pic>
    </p:spTree>
    <p:extLst>
      <p:ext uri="{BB962C8B-B14F-4D97-AF65-F5344CB8AC3E}">
        <p14:creationId xmlns:p14="http://schemas.microsoft.com/office/powerpoint/2010/main" val="6055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ECD2C5-2EF2-4863-8163-8C94C0038EDE}"/>
              </a:ext>
            </a:extLst>
          </p:cNvPr>
          <p:cNvSpPr txBox="1"/>
          <p:nvPr/>
        </p:nvSpPr>
        <p:spPr>
          <a:xfrm>
            <a:off x="393403" y="195135"/>
            <a:ext cx="10877107" cy="7109639"/>
          </a:xfrm>
          <a:prstGeom prst="rect">
            <a:avLst/>
          </a:prstGeom>
          <a:noFill/>
        </p:spPr>
        <p:txBody>
          <a:bodyPr wrap="square">
            <a:spAutoFit/>
          </a:bodyPr>
          <a:lstStyle/>
          <a:p>
            <a:r>
              <a:rPr lang="en-US" sz="2400" b="1" dirty="0"/>
              <a:t>Training example leakage    </a:t>
            </a:r>
            <a:r>
              <a:rPr lang="en-US" sz="2400" dirty="0"/>
              <a:t>Row-wise leakage is caused by improper sharing of information between rows of data. Types of row-wise leakage include: </a:t>
            </a:r>
          </a:p>
          <a:p>
            <a:endParaRPr lang="en-US" sz="2400" dirty="0"/>
          </a:p>
          <a:p>
            <a:pPr>
              <a:buFont typeface="Arial" panose="020B0604020202020204" pitchFamily="34" charset="0"/>
              <a:buChar char="•"/>
            </a:pPr>
            <a:r>
              <a:rPr lang="en-US" sz="2400" dirty="0"/>
              <a:t>Premature </a:t>
            </a:r>
            <a:r>
              <a:rPr lang="en-US" sz="2400" dirty="0">
                <a:hlinkClick r:id="rId2" tooltip="Feature engineering"/>
              </a:rPr>
              <a:t>featurization</a:t>
            </a:r>
            <a:r>
              <a:rPr lang="en-US" sz="2400" dirty="0"/>
              <a:t>; leaking from premature featurization before </a:t>
            </a:r>
            <a:r>
              <a:rPr lang="en-US" sz="2400" dirty="0">
                <a:hlinkClick r:id="rId3" tooltip="Cross-validation (statistics)"/>
              </a:rPr>
              <a:t>CV</a:t>
            </a:r>
            <a:r>
              <a:rPr lang="en-US" sz="2400" dirty="0"/>
              <a:t>/Train/Test split (must fit </a:t>
            </a:r>
            <a:r>
              <a:rPr lang="en-US" sz="2400" dirty="0" err="1"/>
              <a:t>MinMax</a:t>
            </a:r>
            <a:r>
              <a:rPr lang="en-US" sz="2400" dirty="0"/>
              <a:t>/</a:t>
            </a:r>
            <a:r>
              <a:rPr lang="en-US" sz="2400" dirty="0" err="1"/>
              <a:t>ngrams</a:t>
            </a:r>
            <a:r>
              <a:rPr lang="en-US" sz="2400" dirty="0"/>
              <a:t>/</a:t>
            </a:r>
            <a:r>
              <a:rPr lang="en-US" sz="2400" dirty="0" err="1"/>
              <a:t>etc</a:t>
            </a:r>
            <a:r>
              <a:rPr lang="en-US" sz="2400" dirty="0"/>
              <a:t> on only the train split, then transform the test set)</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r>
              <a:rPr lang="en-US" sz="2400" dirty="0"/>
              <a:t>Duplicate rows between train/validation/test (e.g. oversampling a dataset to pad its size before splitting; e.g. different rotations/augmentations of a single image; </a:t>
            </a:r>
            <a:r>
              <a:rPr lang="en-US" sz="2400" dirty="0">
                <a:hlinkClick r:id="rId4" tooltip="Bootstrapping (statistics)"/>
              </a:rPr>
              <a:t>bootstrap sampling</a:t>
            </a:r>
            <a:r>
              <a:rPr lang="en-US" sz="2400" dirty="0"/>
              <a:t> before splitting; or duplicating rows to </a:t>
            </a:r>
            <a:r>
              <a:rPr lang="en-US" sz="2400" dirty="0">
                <a:hlinkClick r:id="rId5" tooltip="Oversampling and undersampling in data analysis"/>
              </a:rPr>
              <a:t>up sample</a:t>
            </a:r>
            <a:r>
              <a:rPr lang="en-US" sz="2400" dirty="0"/>
              <a:t> the minority class)</a:t>
            </a:r>
          </a:p>
        </p:txBody>
      </p:sp>
      <p:sp>
        <p:nvSpPr>
          <p:cNvPr id="4" name="TextBox 3">
            <a:extLst>
              <a:ext uri="{FF2B5EF4-FFF2-40B4-BE49-F238E27FC236}">
                <a16:creationId xmlns:a16="http://schemas.microsoft.com/office/drawing/2014/main" id="{761F2B0E-2159-475E-8336-D0701A464B50}"/>
              </a:ext>
            </a:extLst>
          </p:cNvPr>
          <p:cNvSpPr txBox="1"/>
          <p:nvPr/>
        </p:nvSpPr>
        <p:spPr>
          <a:xfrm>
            <a:off x="82396" y="7378422"/>
            <a:ext cx="5943600" cy="369332"/>
          </a:xfrm>
          <a:prstGeom prst="rect">
            <a:avLst/>
          </a:prstGeom>
          <a:noFill/>
        </p:spPr>
        <p:txBody>
          <a:bodyPr wrap="square">
            <a:spAutoFit/>
          </a:bodyPr>
          <a:lstStyle/>
          <a:p>
            <a:r>
              <a:rPr lang="en-US" dirty="0">
                <a:hlinkClick r:id="rId6"/>
              </a:rPr>
              <a:t>https://en.wikipedia.org/wiki/Leakage_(machine_learning)</a:t>
            </a:r>
            <a:r>
              <a:rPr lang="en-US" dirty="0"/>
              <a:t> </a:t>
            </a:r>
          </a:p>
        </p:txBody>
      </p:sp>
    </p:spTree>
    <p:extLst>
      <p:ext uri="{BB962C8B-B14F-4D97-AF65-F5344CB8AC3E}">
        <p14:creationId xmlns:p14="http://schemas.microsoft.com/office/powerpoint/2010/main" val="176837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ECD2C5-2EF2-4863-8163-8C94C0038EDE}"/>
                  </a:ext>
                </a:extLst>
              </p:cNvPr>
              <p:cNvSpPr txBox="1"/>
              <p:nvPr/>
            </p:nvSpPr>
            <p:spPr>
              <a:xfrm>
                <a:off x="393403" y="195135"/>
                <a:ext cx="11121657" cy="7258462"/>
              </a:xfrm>
              <a:prstGeom prst="rect">
                <a:avLst/>
              </a:prstGeom>
              <a:noFill/>
            </p:spPr>
            <p:txBody>
              <a:bodyPr wrap="square">
                <a:spAutoFit/>
              </a:bodyPr>
              <a:lstStyle/>
              <a:p>
                <a:r>
                  <a:rPr lang="en-US" sz="2400" b="1" dirty="0"/>
                  <a:t>Training example leakage    </a:t>
                </a:r>
                <a:r>
                  <a:rPr lang="en-US" sz="2400" dirty="0"/>
                  <a:t>Row-wise leakage is caused by improper sharing of information between rows of data. Types of row-wise leakage include: </a:t>
                </a:r>
              </a:p>
              <a:p>
                <a:endParaRPr lang="en-US" sz="2400" dirty="0"/>
              </a:p>
              <a:p>
                <a:pPr>
                  <a:buFont typeface="Arial" panose="020B0604020202020204" pitchFamily="34" charset="0"/>
                  <a:buChar char="•"/>
                </a:pPr>
                <a:r>
                  <a:rPr lang="en-US" sz="2400" dirty="0"/>
                  <a:t>Premature </a:t>
                </a:r>
                <a:r>
                  <a:rPr lang="en-US" sz="2400" dirty="0">
                    <a:hlinkClick r:id="rId2" tooltip="Feature engineering"/>
                  </a:rPr>
                  <a:t>featurization</a:t>
                </a:r>
                <a:r>
                  <a:rPr lang="en-US" sz="2400" dirty="0"/>
                  <a:t>; leaking from premature featurization before </a:t>
                </a:r>
                <a:r>
                  <a:rPr lang="en-US" sz="2400" dirty="0">
                    <a:hlinkClick r:id="rId3" tooltip="Cross-validation (statistics)"/>
                  </a:rPr>
                  <a:t>CV</a:t>
                </a:r>
                <a:r>
                  <a:rPr lang="en-US" sz="2400" dirty="0"/>
                  <a:t>/Train/Test split (must fit </a:t>
                </a:r>
                <a:r>
                  <a:rPr lang="en-US" sz="2400" dirty="0" err="1"/>
                  <a:t>MinMax</a:t>
                </a:r>
                <a:r>
                  <a:rPr lang="en-US" sz="2400" dirty="0"/>
                  <a:t>/</a:t>
                </a:r>
                <a:r>
                  <a:rPr lang="en-US" sz="2400" dirty="0" err="1"/>
                  <a:t>ngrams</a:t>
                </a:r>
                <a:r>
                  <a:rPr lang="en-US" sz="2400" dirty="0"/>
                  <a:t>/</a:t>
                </a:r>
                <a:r>
                  <a:rPr lang="en-US" sz="2400" dirty="0" err="1"/>
                  <a:t>etc</a:t>
                </a:r>
                <a:r>
                  <a:rPr lang="en-US" sz="2400" dirty="0"/>
                  <a:t> on only the train split, then transform the test set)</a:t>
                </a:r>
              </a:p>
              <a:p>
                <a:pPr>
                  <a:buFont typeface="Arial" panose="020B0604020202020204" pitchFamily="34" charset="0"/>
                  <a:buChar char="•"/>
                </a:pPr>
                <a:endParaRPr lang="en-US" sz="2400" dirty="0"/>
              </a:p>
              <a:p>
                <a:pPr marL="800100" lvl="1" indent="-342900">
                  <a:buFont typeface="Wingdings" panose="05000000000000000000" pitchFamily="2" charset="2"/>
                  <a:buChar char="§"/>
                </a:pPr>
                <a:r>
                  <a:rPr lang="en-US" sz="2400" dirty="0"/>
                  <a:t>Example, if you “normalize” your data BEFORE splitting between train and test, then your test data has affected your train data.</a:t>
                </a:r>
              </a:p>
              <a:p>
                <a:pPr marL="800100" lvl="1" indent="-342900">
                  <a:buFont typeface="Wingdings" panose="05000000000000000000" pitchFamily="2" charset="2"/>
                  <a:buChar char="§"/>
                </a:pPr>
                <a:endParaRPr lang="en-US" sz="2400" dirty="0"/>
              </a:p>
              <a:p>
                <a:pPr marL="1257300" lvl="2" indent="-342900">
                  <a:buFont typeface="Courier New" panose="02070309020205020404" pitchFamily="49" charset="0"/>
                  <a:buChar char="o"/>
                </a:pPr>
                <a:r>
                  <a:rPr lang="en-US" sz="2400" dirty="0"/>
                  <a:t>Thus AFTER splitting between train and test data </a:t>
                </a:r>
              </a:p>
              <a:p>
                <a:pPr marL="1828800" lvl="3" indent="-457200">
                  <a:buFont typeface="+mj-lt"/>
                  <a:buAutoNum type="arabicPeriod"/>
                </a:pPr>
                <a:r>
                  <a:rPr lang="en-US" sz="2400" dirty="0"/>
                  <a:t>Normalize the train data (excluding the test data).</a:t>
                </a:r>
              </a:p>
              <a:p>
                <a:pPr marL="1828800" lvl="3" indent="-457200">
                  <a:buFont typeface="+mj-lt"/>
                  <a:buAutoNum type="arabicPeriod"/>
                </a:pPr>
                <a:r>
                  <a:rPr lang="en-US" sz="2400" dirty="0"/>
                  <a:t>Use the exact same formula you used to normalize the train data on the test</a:t>
                </a:r>
              </a:p>
              <a:p>
                <a:pPr lvl="3"/>
                <a:r>
                  <a:rPr lang="en-US" sz="2400" dirty="0"/>
                  <a:t>Min-max example:   </a:t>
                </a:r>
                <a14:m>
                  <m:oMath xmlns:m="http://schemas.openxmlformats.org/officeDocument/2006/math">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𝑥</m:t>
                        </m:r>
                      </m:e>
                      <m:sub>
                        <m:r>
                          <a:rPr lang="en-US" sz="2800" i="1" dirty="0" smtClean="0">
                            <a:latin typeface="Cambria Math" panose="02040503050406030204" pitchFamily="18" charset="0"/>
                          </a:rPr>
                          <m:t>𝑖𝑗</m:t>
                        </m:r>
                      </m:sub>
                    </m:sSub>
                    <m:r>
                      <a:rPr lang="en-US" sz="2800" i="0" dirty="0" smtClean="0">
                        <a:latin typeface="Cambria Math" panose="02040503050406030204" pitchFamily="18" charset="0"/>
                      </a:rPr>
                      <m:t>=</m:t>
                    </m:r>
                    <m:f>
                      <m:fPr>
                        <m:ctrlPr>
                          <a:rPr lang="en-US" sz="2800" i="1" dirty="0" smtClean="0">
                            <a:solidFill>
                              <a:srgbClr val="836967"/>
                            </a:solidFill>
                            <a:latin typeface="Cambria Math" panose="02040503050406030204" pitchFamily="18" charset="0"/>
                          </a:rPr>
                        </m:ctrlPr>
                      </m:fPr>
                      <m:num>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𝑥</m:t>
                            </m:r>
                          </m:e>
                          <m:sub>
                            <m:r>
                              <a:rPr lang="en-US" sz="2800" i="1" dirty="0" smtClean="0">
                                <a:latin typeface="Cambria Math" panose="02040503050406030204" pitchFamily="18" charset="0"/>
                              </a:rPr>
                              <m:t>𝑖𝑗</m:t>
                            </m:r>
                          </m:sub>
                        </m:sSub>
                      </m:num>
                      <m:den>
                        <m:limLow>
                          <m:limLowPr>
                            <m:ctrlPr>
                              <a:rPr lang="en-US" sz="2800" i="1" dirty="0" smtClean="0">
                                <a:solidFill>
                                  <a:srgbClr val="836967"/>
                                </a:solidFill>
                                <a:latin typeface="Cambria Math" panose="02040503050406030204" pitchFamily="18" charset="0"/>
                              </a:rPr>
                            </m:ctrlPr>
                          </m:limLowPr>
                          <m:e>
                            <m:r>
                              <m:rPr>
                                <m:sty m:val="p"/>
                              </m:rPr>
                              <a:rPr lang="en-US" sz="2800" i="0" dirty="0" smtClean="0">
                                <a:latin typeface="Cambria Math" panose="02040503050406030204" pitchFamily="18" charset="0"/>
                              </a:rPr>
                              <m:t>max</m:t>
                            </m:r>
                          </m:e>
                          <m:lim>
                            <m:r>
                              <a:rPr lang="en-US" sz="2800" i="1" dirty="0" smtClean="0">
                                <a:latin typeface="Cambria Math" panose="02040503050406030204" pitchFamily="18" charset="0"/>
                              </a:rPr>
                              <m:t>𝑥</m:t>
                            </m:r>
                            <m:r>
                              <a:rPr lang="en-US" sz="2800" i="0" dirty="0" smtClean="0">
                                <a:latin typeface="Cambria Math" panose="02040503050406030204" pitchFamily="18" charset="0"/>
                              </a:rPr>
                              <m:t>∈</m:t>
                            </m:r>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𝐴</m:t>
                                </m:r>
                              </m:e>
                              <m:sub>
                                <m:r>
                                  <a:rPr lang="en-US" sz="2800" i="1" dirty="0" smtClean="0">
                                    <a:latin typeface="Cambria Math" panose="02040503050406030204" pitchFamily="18" charset="0"/>
                                  </a:rPr>
                                  <m:t>𝑗</m:t>
                                </m:r>
                              </m:sub>
                            </m:sSub>
                          </m:lim>
                        </m:limLow>
                        <m:r>
                          <a:rPr lang="en-US" sz="2800" b="0" i="0" dirty="0" smtClean="0">
                            <a:latin typeface="Cambria Math" panose="02040503050406030204" pitchFamily="18" charset="0"/>
                          </a:rPr>
                          <m:t>{</m:t>
                        </m:r>
                        <m:r>
                          <m:rPr>
                            <m:sty m:val="p"/>
                          </m:rPr>
                          <a:rPr lang="en-US" sz="2800" b="0" i="0" dirty="0" smtClean="0">
                            <a:latin typeface="Cambria Math" panose="02040503050406030204" pitchFamily="18" charset="0"/>
                          </a:rPr>
                          <m:t>x</m:t>
                        </m:r>
                        <m:r>
                          <a:rPr lang="en-US" sz="2800" b="0" i="0" dirty="0" smtClean="0">
                            <a:latin typeface="Cambria Math" panose="02040503050406030204" pitchFamily="18" charset="0"/>
                          </a:rPr>
                          <m:t>}−</m:t>
                        </m:r>
                        <m:limLow>
                          <m:limLowPr>
                            <m:ctrlPr>
                              <a:rPr lang="en-US" sz="2800" i="1" dirty="0" smtClean="0">
                                <a:solidFill>
                                  <a:srgbClr val="836967"/>
                                </a:solidFill>
                                <a:latin typeface="Cambria Math" panose="02040503050406030204" pitchFamily="18" charset="0"/>
                              </a:rPr>
                            </m:ctrlPr>
                          </m:limLowPr>
                          <m:e>
                            <m:r>
                              <m:rPr>
                                <m:sty m:val="p"/>
                              </m:rPr>
                              <a:rPr lang="en-US" sz="2800" i="0" dirty="0" smtClean="0">
                                <a:latin typeface="Cambria Math" panose="02040503050406030204" pitchFamily="18" charset="0"/>
                              </a:rPr>
                              <m:t>min</m:t>
                            </m:r>
                          </m:e>
                          <m:lim>
                            <m:r>
                              <a:rPr lang="en-US" sz="2800" i="1" dirty="0" smtClean="0">
                                <a:latin typeface="Cambria Math" panose="02040503050406030204" pitchFamily="18" charset="0"/>
                              </a:rPr>
                              <m:t>𝑥</m:t>
                            </m:r>
                            <m:r>
                              <a:rPr lang="en-US" sz="2800" i="0" dirty="0" smtClean="0">
                                <a:latin typeface="Cambria Math" panose="02040503050406030204" pitchFamily="18" charset="0"/>
                              </a:rPr>
                              <m:t>∈</m:t>
                            </m:r>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𝐴</m:t>
                                </m:r>
                              </m:e>
                              <m:sub>
                                <m:r>
                                  <a:rPr lang="en-US" sz="2800" i="1" dirty="0" smtClean="0">
                                    <a:latin typeface="Cambria Math" panose="02040503050406030204" pitchFamily="18" charset="0"/>
                                  </a:rPr>
                                  <m:t>𝑗</m:t>
                                </m:r>
                              </m:sub>
                            </m:sSub>
                          </m:lim>
                        </m:limLow>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den>
                    </m:f>
                  </m:oMath>
                </a14:m>
                <a:r>
                  <a:rPr lang="en-US" sz="2400" dirty="0"/>
                  <a:t>  where </a:t>
                </a:r>
                <a:r>
                  <a:rPr lang="en-US" sz="2400" i="1" dirty="0" err="1"/>
                  <a:t>A</a:t>
                </a:r>
                <a:r>
                  <a:rPr lang="en-US" sz="2400" i="1" baseline="-25000" dirty="0" err="1"/>
                  <a:t>j</a:t>
                </a:r>
                <a:r>
                  <a:rPr lang="en-US" sz="2400" dirty="0"/>
                  <a:t> = { </a:t>
                </a:r>
                <a:r>
                  <a:rPr lang="en-US" sz="2400" i="1" dirty="0" err="1"/>
                  <a:t>x</a:t>
                </a:r>
                <a:r>
                  <a:rPr lang="en-US" sz="2400" i="1" baseline="-25000" dirty="0" err="1"/>
                  <a:t>kj</a:t>
                </a:r>
                <a:r>
                  <a:rPr lang="en-US" sz="2400" dirty="0"/>
                  <a:t> | </a:t>
                </a:r>
                <a:r>
                  <a:rPr lang="en-US" sz="2400" i="1" dirty="0"/>
                  <a:t>x</a:t>
                </a:r>
                <a:r>
                  <a:rPr lang="en-US" sz="2400" dirty="0"/>
                  <a:t> </a:t>
                </a:r>
                <a14:m>
                  <m:oMath xmlns:m="http://schemas.openxmlformats.org/officeDocument/2006/math">
                    <m:r>
                      <a:rPr lang="en-US" sz="2400" smtClean="0">
                        <a:latin typeface="Cambria Math" panose="02040503050406030204" pitchFamily="18" charset="0"/>
                      </a:rPr>
                      <m:t>∈</m:t>
                    </m:r>
                    <m:r>
                      <a:rPr lang="en-US" sz="2400" b="0" i="0" smtClean="0">
                        <a:latin typeface="Cambria Math" panose="02040503050406030204" pitchFamily="18" charset="0"/>
                      </a:rPr>
                      <m:t> </m:t>
                    </m:r>
                  </m:oMath>
                </a14:m>
                <a:r>
                  <a:rPr lang="en-US" sz="2400" dirty="0"/>
                  <a:t>train data}</a:t>
                </a:r>
              </a:p>
              <a:p>
                <a:endParaRPr lang="en-US" sz="2400" dirty="0"/>
              </a:p>
              <a:p>
                <a:pPr>
                  <a:buFont typeface="Arial" panose="020B0604020202020204" pitchFamily="34" charset="0"/>
                  <a:buChar char="•"/>
                </a:pPr>
                <a:r>
                  <a:rPr lang="en-US" sz="2400" dirty="0"/>
                  <a:t>Duplicate rows between train/validation/test (e.g. oversampling a dataset to pad its size before splitting; e.g. different rotations/augmentations of a single image; </a:t>
                </a:r>
                <a:r>
                  <a:rPr lang="en-US" sz="2400" dirty="0">
                    <a:hlinkClick r:id="rId4" tooltip="Bootstrapping (statistics)"/>
                  </a:rPr>
                  <a:t>bootstrap sampling</a:t>
                </a:r>
                <a:r>
                  <a:rPr lang="en-US" sz="2400" dirty="0"/>
                  <a:t> before splitting; or duplicating rows to </a:t>
                </a:r>
                <a:r>
                  <a:rPr lang="en-US" sz="2400" dirty="0">
                    <a:hlinkClick r:id="rId5" tooltip="Oversampling and undersampling in data analysis"/>
                  </a:rPr>
                  <a:t>up sample</a:t>
                </a:r>
                <a:r>
                  <a:rPr lang="en-US" sz="2400" dirty="0"/>
                  <a:t> the minority class)</a:t>
                </a:r>
              </a:p>
            </p:txBody>
          </p:sp>
        </mc:Choice>
        <mc:Fallback xmlns="">
          <p:sp>
            <p:nvSpPr>
              <p:cNvPr id="3" name="TextBox 2">
                <a:extLst>
                  <a:ext uri="{FF2B5EF4-FFF2-40B4-BE49-F238E27FC236}">
                    <a16:creationId xmlns:a16="http://schemas.microsoft.com/office/drawing/2014/main" id="{42ECD2C5-2EF2-4863-8163-8C94C0038EDE}"/>
                  </a:ext>
                </a:extLst>
              </p:cNvPr>
              <p:cNvSpPr txBox="1">
                <a:spLocks noRot="1" noChangeAspect="1" noMove="1" noResize="1" noEditPoints="1" noAdjustHandles="1" noChangeArrowheads="1" noChangeShapeType="1" noTextEdit="1"/>
              </p:cNvSpPr>
              <p:nvPr/>
            </p:nvSpPr>
            <p:spPr>
              <a:xfrm>
                <a:off x="393403" y="195135"/>
                <a:ext cx="11121657" cy="7258462"/>
              </a:xfrm>
              <a:prstGeom prst="rect">
                <a:avLst/>
              </a:prstGeom>
              <a:blipFill>
                <a:blip r:embed="rId6"/>
                <a:stretch>
                  <a:fillRect l="-877" t="-672" r="-55" b="-92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61F2B0E-2159-475E-8336-D0701A464B50}"/>
              </a:ext>
            </a:extLst>
          </p:cNvPr>
          <p:cNvSpPr txBox="1"/>
          <p:nvPr/>
        </p:nvSpPr>
        <p:spPr>
          <a:xfrm>
            <a:off x="82396" y="7378422"/>
            <a:ext cx="5943600" cy="369332"/>
          </a:xfrm>
          <a:prstGeom prst="rect">
            <a:avLst/>
          </a:prstGeom>
          <a:noFill/>
        </p:spPr>
        <p:txBody>
          <a:bodyPr wrap="square">
            <a:spAutoFit/>
          </a:bodyPr>
          <a:lstStyle/>
          <a:p>
            <a:r>
              <a:rPr lang="en-US" dirty="0">
                <a:hlinkClick r:id="rId7"/>
              </a:rPr>
              <a:t>https://en.wikipedia.org/wiki/Leakage_(machine_learning)</a:t>
            </a:r>
            <a:r>
              <a:rPr lang="en-US" dirty="0"/>
              <a:t> </a:t>
            </a:r>
          </a:p>
        </p:txBody>
      </p:sp>
    </p:spTree>
    <p:extLst>
      <p:ext uri="{BB962C8B-B14F-4D97-AF65-F5344CB8AC3E}">
        <p14:creationId xmlns:p14="http://schemas.microsoft.com/office/powerpoint/2010/main" val="1563426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30FD64-8E5D-4632-BE97-1665C0072B23}"/>
              </a:ext>
            </a:extLst>
          </p:cNvPr>
          <p:cNvSpPr txBox="1"/>
          <p:nvPr/>
        </p:nvSpPr>
        <p:spPr>
          <a:xfrm>
            <a:off x="491755" y="177492"/>
            <a:ext cx="10534207" cy="7417415"/>
          </a:xfrm>
          <a:prstGeom prst="rect">
            <a:avLst/>
          </a:prstGeom>
          <a:noFill/>
        </p:spPr>
        <p:txBody>
          <a:bodyPr wrap="square">
            <a:spAutoFit/>
          </a:bodyPr>
          <a:lstStyle/>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1.4         		0.2  		</a:t>
            </a:r>
            <a:r>
              <a:rPr lang="en-US" sz="2000" dirty="0" err="1"/>
              <a:t>setosa</a:t>
            </a:r>
            <a:endParaRPr lang="en-US" sz="2000" dirty="0"/>
          </a:p>
          <a:p>
            <a:r>
              <a:rPr lang="en-US" sz="2000" dirty="0"/>
              <a:t>2          4.9         3.0        		 1.4         		0.2  		</a:t>
            </a:r>
            <a:r>
              <a:rPr lang="en-US" sz="2000" dirty="0" err="1"/>
              <a:t>setosa</a:t>
            </a:r>
            <a:endParaRPr lang="en-US" sz="2000" dirty="0"/>
          </a:p>
          <a:p>
            <a:r>
              <a:rPr lang="en-US" sz="2000" dirty="0">
                <a:highlight>
                  <a:srgbClr val="FFFF00"/>
                </a:highlight>
              </a:rPr>
              <a:t>3          4.7         3.2         		 1.3         		0.2  		</a:t>
            </a:r>
            <a:r>
              <a:rPr lang="en-US" sz="2000" dirty="0" err="1">
                <a:highlight>
                  <a:srgbClr val="FFFF00"/>
                </a:highlight>
              </a:rPr>
              <a:t>setosa</a:t>
            </a:r>
            <a:endParaRPr lang="en-US" sz="2000" dirty="0">
              <a:highlight>
                <a:srgbClr val="FFFF00"/>
              </a:highlight>
            </a:endParaRPr>
          </a:p>
          <a:p>
            <a:r>
              <a:rPr lang="en-US" sz="2000" dirty="0"/>
              <a:t>4          4.6         3.1       		 	 1.5         		0.2  		</a:t>
            </a:r>
            <a:r>
              <a:rPr lang="en-US" sz="2000" dirty="0" err="1"/>
              <a:t>setosa</a:t>
            </a:r>
            <a:endParaRPr lang="en-US" sz="2000" dirty="0"/>
          </a:p>
          <a:p>
            <a:r>
              <a:rPr lang="en-US" sz="2000" dirty="0"/>
              <a:t>5          5.0         3.6       		 	 1.4         		0.2  		</a:t>
            </a:r>
            <a:r>
              <a:rPr lang="en-US" sz="2000" dirty="0" err="1"/>
              <a:t>setosa</a:t>
            </a:r>
            <a:endParaRPr lang="en-US" sz="2000" dirty="0"/>
          </a:p>
          <a:p>
            <a:r>
              <a:rPr lang="en-US" sz="2000" dirty="0">
                <a:highlight>
                  <a:srgbClr val="FFFF00"/>
                </a:highlight>
              </a:rPr>
              <a:t>6          5.4         3.9        		 1.7         		0.4  		</a:t>
            </a:r>
            <a:r>
              <a:rPr lang="en-US" sz="2000" dirty="0" err="1">
                <a:highlight>
                  <a:srgbClr val="FFFF00"/>
                </a:highlight>
              </a:rPr>
              <a:t>setosa</a:t>
            </a:r>
            <a:endParaRPr lang="en-US" sz="2000" dirty="0">
              <a:highlight>
                <a:srgbClr val="FFFF00"/>
              </a:highlight>
            </a:endParaRPr>
          </a:p>
          <a:p>
            <a:endParaRPr lang="en-US" sz="2000" dirty="0"/>
          </a:p>
          <a:p>
            <a:r>
              <a:rPr lang="en-US" sz="2000" dirty="0"/>
              <a:t>To normalize the petal length column for these 6 data points.  If highlighted rows 4 and 6 are in test data set, use only unhighlighted rows corresponding to train data set to calculate max/min.</a:t>
            </a:r>
          </a:p>
          <a:p>
            <a:endParaRPr lang="en-US" sz="2000" dirty="0"/>
          </a:p>
          <a:p>
            <a:pPr algn="ctr"/>
            <a:r>
              <a:rPr lang="en-US" sz="2000" dirty="0"/>
              <a:t> </a:t>
            </a:r>
            <a:r>
              <a:rPr lang="en-US" sz="2400" dirty="0"/>
              <a:t>max{x</a:t>
            </a:r>
            <a:r>
              <a:rPr lang="en-US" sz="2400" baseline="-25000" dirty="0"/>
              <a:t>i3</a:t>
            </a:r>
            <a:r>
              <a:rPr lang="en-US" sz="2400" dirty="0"/>
              <a:t> | x in train data} = max{1.4, 1.4, 1.5, 1.4} = 1.5</a:t>
            </a:r>
          </a:p>
          <a:p>
            <a:pPr algn="ctr"/>
            <a:r>
              <a:rPr lang="en-US" sz="2000" dirty="0"/>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min{x</a:t>
            </a:r>
            <a:r>
              <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rPr>
              <a:t>i3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x in train data} = max{1.4, 1.4, 1.5, 1.4} = 1.4</a:t>
            </a:r>
            <a:r>
              <a:rPr lang="en-US" sz="2000" dirty="0"/>
              <a:t> </a:t>
            </a:r>
          </a:p>
          <a:p>
            <a:pPr algn="ctr"/>
            <a:r>
              <a:rPr lang="en-US" sz="2400" dirty="0"/>
              <a:t>max – min = 1.5 – 1.4 = 0.1</a:t>
            </a:r>
          </a:p>
          <a:p>
            <a:pPr algn="ctr"/>
            <a:endParaRPr lang="en-US" sz="2400" dirty="0"/>
          </a:p>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14         		0.2  		</a:t>
            </a:r>
            <a:r>
              <a:rPr lang="en-US" sz="2000" dirty="0" err="1"/>
              <a:t>setosa</a:t>
            </a:r>
            <a:endParaRPr lang="en-US" sz="2000" dirty="0"/>
          </a:p>
          <a:p>
            <a:r>
              <a:rPr lang="en-US" sz="2000" dirty="0"/>
              <a:t>2          4.9         3.0        		 14         		0.2  		</a:t>
            </a:r>
            <a:r>
              <a:rPr lang="en-US" sz="2000" dirty="0" err="1"/>
              <a:t>setosa</a:t>
            </a:r>
            <a:endParaRPr lang="en-US" sz="2000" dirty="0"/>
          </a:p>
          <a:p>
            <a:r>
              <a:rPr lang="en-US" sz="2000" dirty="0">
                <a:highlight>
                  <a:srgbClr val="FFFF00"/>
                </a:highlight>
              </a:rPr>
              <a:t>3          4.7         3.2         		 13         		0.2  		</a:t>
            </a:r>
            <a:r>
              <a:rPr lang="en-US" sz="2000" dirty="0" err="1">
                <a:highlight>
                  <a:srgbClr val="FFFF00"/>
                </a:highlight>
              </a:rPr>
              <a:t>setosa</a:t>
            </a:r>
            <a:endParaRPr lang="en-US" sz="2000" dirty="0">
              <a:highlight>
                <a:srgbClr val="FFFF00"/>
              </a:highlight>
            </a:endParaRPr>
          </a:p>
          <a:p>
            <a:r>
              <a:rPr lang="en-US" sz="2000" dirty="0"/>
              <a:t>4          4.6         3.1       		 	 15         		0.2  		</a:t>
            </a:r>
            <a:r>
              <a:rPr lang="en-US" sz="2000" dirty="0" err="1"/>
              <a:t>setosa</a:t>
            </a:r>
            <a:endParaRPr lang="en-US" sz="2000" dirty="0"/>
          </a:p>
          <a:p>
            <a:r>
              <a:rPr lang="en-US" sz="2000" dirty="0"/>
              <a:t>5          5.0         3.6       		 	 14         		0.2  		</a:t>
            </a:r>
            <a:r>
              <a:rPr lang="en-US" sz="2000" dirty="0" err="1"/>
              <a:t>setosa</a:t>
            </a:r>
            <a:endParaRPr lang="en-US" sz="2000" dirty="0"/>
          </a:p>
          <a:p>
            <a:r>
              <a:rPr lang="en-US" sz="2000" dirty="0">
                <a:highlight>
                  <a:srgbClr val="FFFF00"/>
                </a:highlight>
              </a:rPr>
              <a:t>6          5.4         3.9        		 17         		0.4  		</a:t>
            </a:r>
            <a:r>
              <a:rPr lang="en-US" sz="2000" dirty="0" err="1">
                <a:highlight>
                  <a:srgbClr val="FFFF00"/>
                </a:highlight>
              </a:rPr>
              <a:t>setosa</a:t>
            </a:r>
            <a:endParaRPr lang="en-US" sz="2000" dirty="0">
              <a:highlight>
                <a:srgbClr val="FFFF00"/>
              </a:highlight>
            </a:endParaRPr>
          </a:p>
          <a:p>
            <a:endParaRPr lang="en-US" sz="2000" dirty="0"/>
          </a:p>
        </p:txBody>
      </p:sp>
      <p:sp>
        <p:nvSpPr>
          <p:cNvPr id="10" name="TextBox 9">
            <a:extLst>
              <a:ext uri="{FF2B5EF4-FFF2-40B4-BE49-F238E27FC236}">
                <a16:creationId xmlns:a16="http://schemas.microsoft.com/office/drawing/2014/main" id="{B0B78C16-5A34-4AE7-B71A-E9CEFB336160}"/>
              </a:ext>
            </a:extLst>
          </p:cNvPr>
          <p:cNvSpPr txBox="1"/>
          <p:nvPr/>
        </p:nvSpPr>
        <p:spPr>
          <a:xfrm>
            <a:off x="7878727" y="5167424"/>
            <a:ext cx="3636334" cy="1938992"/>
          </a:xfrm>
          <a:prstGeom prst="rect">
            <a:avLst/>
          </a:prstGeom>
          <a:noFill/>
        </p:spPr>
        <p:txBody>
          <a:bodyPr wrap="square" rtlCol="0">
            <a:spAutoFit/>
          </a:bodyPr>
          <a:lstStyle/>
          <a:p>
            <a:pPr algn="l"/>
            <a:r>
              <a:rPr lang="en-US" sz="2400" b="1" dirty="0">
                <a:solidFill>
                  <a:srgbClr val="5A2781"/>
                </a:solidFill>
              </a:rPr>
              <a:t>For k-fold and Leave-one-out, max and min depend on fold, so normalization would need to be performed for each fold.</a:t>
            </a:r>
          </a:p>
        </p:txBody>
      </p:sp>
    </p:spTree>
    <p:extLst>
      <p:ext uri="{BB962C8B-B14F-4D97-AF65-F5344CB8AC3E}">
        <p14:creationId xmlns:p14="http://schemas.microsoft.com/office/powerpoint/2010/main" val="183465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30FD64-8E5D-4632-BE97-1665C0072B23}"/>
              </a:ext>
            </a:extLst>
          </p:cNvPr>
          <p:cNvSpPr txBox="1"/>
          <p:nvPr/>
        </p:nvSpPr>
        <p:spPr>
          <a:xfrm>
            <a:off x="491755" y="177492"/>
            <a:ext cx="10534207" cy="7786747"/>
          </a:xfrm>
          <a:prstGeom prst="rect">
            <a:avLst/>
          </a:prstGeom>
          <a:noFill/>
        </p:spPr>
        <p:txBody>
          <a:bodyPr wrap="square">
            <a:spAutoFit/>
          </a:bodyPr>
          <a:lstStyle/>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1.4         		0.2  		</a:t>
            </a:r>
            <a:r>
              <a:rPr lang="en-US" sz="2000" dirty="0" err="1"/>
              <a:t>setosa</a:t>
            </a:r>
            <a:endParaRPr lang="en-US" sz="2000" dirty="0"/>
          </a:p>
          <a:p>
            <a:r>
              <a:rPr lang="en-US" sz="2000" dirty="0"/>
              <a:t>2          4.9         3.0        		 1.4         		0.2  		</a:t>
            </a:r>
            <a:r>
              <a:rPr lang="en-US" sz="2000" dirty="0" err="1"/>
              <a:t>setosa</a:t>
            </a:r>
            <a:endParaRPr lang="en-US" sz="2000" dirty="0"/>
          </a:p>
          <a:p>
            <a:r>
              <a:rPr lang="en-US" sz="2000" dirty="0">
                <a:highlight>
                  <a:srgbClr val="FFFF00"/>
                </a:highlight>
              </a:rPr>
              <a:t>3          4.7         3.2         		 1.3         		0.2  		</a:t>
            </a:r>
            <a:r>
              <a:rPr lang="en-US" sz="2000" dirty="0" err="1">
                <a:highlight>
                  <a:srgbClr val="FFFF00"/>
                </a:highlight>
              </a:rPr>
              <a:t>setosa</a:t>
            </a:r>
            <a:endParaRPr lang="en-US" sz="2000" dirty="0">
              <a:highlight>
                <a:srgbClr val="FFFF00"/>
              </a:highlight>
            </a:endParaRPr>
          </a:p>
          <a:p>
            <a:r>
              <a:rPr lang="en-US" sz="2000" dirty="0"/>
              <a:t>4          4.6         3.1       		 	 1.5         		0.2  		</a:t>
            </a:r>
            <a:r>
              <a:rPr lang="en-US" sz="2000" dirty="0" err="1"/>
              <a:t>setosa</a:t>
            </a:r>
            <a:endParaRPr lang="en-US" sz="2000" dirty="0"/>
          </a:p>
          <a:p>
            <a:r>
              <a:rPr lang="en-US" sz="2000" dirty="0"/>
              <a:t>5          5.0         3.6       		 	 1.4         		0.2  		</a:t>
            </a:r>
            <a:r>
              <a:rPr lang="en-US" sz="2000" dirty="0" err="1"/>
              <a:t>setosa</a:t>
            </a:r>
            <a:endParaRPr lang="en-US" sz="2000" dirty="0"/>
          </a:p>
          <a:p>
            <a:r>
              <a:rPr lang="en-US" sz="2000" dirty="0">
                <a:highlight>
                  <a:srgbClr val="FFFF00"/>
                </a:highlight>
              </a:rPr>
              <a:t>6          5.4         3.9        		 1.7         		0.4  		</a:t>
            </a:r>
            <a:r>
              <a:rPr lang="en-US" sz="2000" dirty="0" err="1">
                <a:highlight>
                  <a:srgbClr val="FFFF00"/>
                </a:highlight>
              </a:rPr>
              <a:t>setosa</a:t>
            </a:r>
            <a:endParaRPr lang="en-US" sz="2000" dirty="0">
              <a:highlight>
                <a:srgbClr val="FFFF00"/>
              </a:highlight>
            </a:endParaRPr>
          </a:p>
          <a:p>
            <a:endParaRPr lang="en-US" sz="2000" dirty="0"/>
          </a:p>
          <a:p>
            <a:r>
              <a:rPr lang="en-US" sz="2000" dirty="0"/>
              <a:t>To normalize the petal length column for these 6 data points.  If highlighted rows 4 and 6 are in test data set, , use only unhighlighted rows corresponding to train data set to calculate max/min.</a:t>
            </a:r>
          </a:p>
          <a:p>
            <a:endParaRPr lang="en-US" sz="1050" dirty="0"/>
          </a:p>
          <a:p>
            <a:pPr algn="ctr"/>
            <a:r>
              <a:rPr lang="en-US" sz="2000" dirty="0"/>
              <a:t> </a:t>
            </a:r>
            <a:r>
              <a:rPr lang="en-US" sz="2400" dirty="0"/>
              <a:t>max = max{x</a:t>
            </a:r>
            <a:r>
              <a:rPr lang="en-US" sz="2400" baseline="-25000" dirty="0"/>
              <a:t>i3</a:t>
            </a:r>
            <a:r>
              <a:rPr lang="en-US" sz="2400" dirty="0"/>
              <a:t> | x in train data} = max{1.4, 1.4, 1.5, 1.4} = 1.5</a:t>
            </a:r>
          </a:p>
          <a:p>
            <a:pPr algn="ctr"/>
            <a:r>
              <a:rPr lang="en-US" sz="2000" dirty="0"/>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min = min{x</a:t>
            </a:r>
            <a:r>
              <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rPr>
              <a:t>i3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x in train data} = max{1.4, 1.4, 1.5, 1.4} = 1.4</a:t>
            </a:r>
            <a:r>
              <a:rPr lang="en-US" sz="2000" dirty="0"/>
              <a:t> </a:t>
            </a:r>
          </a:p>
          <a:p>
            <a:pPr algn="ctr"/>
            <a:r>
              <a:rPr lang="en-US" sz="2400" dirty="0"/>
              <a:t>max – min = 1.5 – 1.4 = 0.1</a:t>
            </a:r>
          </a:p>
          <a:p>
            <a:pPr algn="ctr"/>
            <a:r>
              <a:rPr lang="en-US" sz="2400" dirty="0"/>
              <a:t>Can also subtract min/(max – min) so data between 0 and 1:  (P.L – min)/(max-min)</a:t>
            </a:r>
          </a:p>
          <a:p>
            <a:pPr algn="ctr"/>
            <a:endParaRPr lang="en-US" sz="2400" dirty="0"/>
          </a:p>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0         		0.2  		</a:t>
            </a:r>
            <a:r>
              <a:rPr lang="en-US" sz="2000" dirty="0" err="1"/>
              <a:t>setosa</a:t>
            </a:r>
            <a:endParaRPr lang="en-US" sz="2000" dirty="0"/>
          </a:p>
          <a:p>
            <a:r>
              <a:rPr lang="en-US" sz="2000" dirty="0"/>
              <a:t>2          4.9         3.0        		 0         		0.2  		</a:t>
            </a:r>
            <a:r>
              <a:rPr lang="en-US" sz="2000" dirty="0" err="1"/>
              <a:t>setosa</a:t>
            </a:r>
            <a:endParaRPr lang="en-US" sz="2000" dirty="0"/>
          </a:p>
          <a:p>
            <a:r>
              <a:rPr lang="en-US" sz="2000" dirty="0">
                <a:highlight>
                  <a:srgbClr val="FFFF00"/>
                </a:highlight>
              </a:rPr>
              <a:t>3          4.7         3.2         		 -1         		0.2  		</a:t>
            </a:r>
            <a:r>
              <a:rPr lang="en-US" sz="2000" dirty="0" err="1">
                <a:highlight>
                  <a:srgbClr val="FFFF00"/>
                </a:highlight>
              </a:rPr>
              <a:t>setosa</a:t>
            </a:r>
            <a:endParaRPr lang="en-US" sz="2000" dirty="0">
              <a:highlight>
                <a:srgbClr val="FFFF00"/>
              </a:highlight>
            </a:endParaRPr>
          </a:p>
          <a:p>
            <a:r>
              <a:rPr lang="en-US" sz="2000" dirty="0"/>
              <a:t>4          4.6         3.1       		 	 1         		0.2  		</a:t>
            </a:r>
            <a:r>
              <a:rPr lang="en-US" sz="2000" dirty="0" err="1"/>
              <a:t>setosa</a:t>
            </a:r>
            <a:endParaRPr lang="en-US" sz="2000" dirty="0"/>
          </a:p>
          <a:p>
            <a:r>
              <a:rPr lang="en-US" sz="2000" dirty="0"/>
              <a:t>5          5.0         3.6       		 	 0         		0.2  		</a:t>
            </a:r>
            <a:r>
              <a:rPr lang="en-US" sz="2000" dirty="0" err="1"/>
              <a:t>setosa</a:t>
            </a:r>
            <a:endParaRPr lang="en-US" sz="2000" dirty="0"/>
          </a:p>
          <a:p>
            <a:r>
              <a:rPr lang="en-US" sz="2000" dirty="0">
                <a:highlight>
                  <a:srgbClr val="FFFF00"/>
                </a:highlight>
              </a:rPr>
              <a:t>6          5.4         3.9        		 3         		0.4  		</a:t>
            </a:r>
            <a:r>
              <a:rPr lang="en-US" sz="2000" dirty="0" err="1">
                <a:highlight>
                  <a:srgbClr val="FFFF00"/>
                </a:highlight>
              </a:rPr>
              <a:t>setosa</a:t>
            </a:r>
            <a:endParaRPr lang="en-US" sz="2000" dirty="0">
              <a:highlight>
                <a:srgbClr val="FFFF00"/>
              </a:highlight>
            </a:endParaRPr>
          </a:p>
          <a:p>
            <a:endParaRPr lang="en-US" sz="2000" dirty="0"/>
          </a:p>
        </p:txBody>
      </p:sp>
      <p:sp>
        <p:nvSpPr>
          <p:cNvPr id="3" name="TextBox 2">
            <a:extLst>
              <a:ext uri="{FF2B5EF4-FFF2-40B4-BE49-F238E27FC236}">
                <a16:creationId xmlns:a16="http://schemas.microsoft.com/office/drawing/2014/main" id="{30B6E46D-5572-4947-A9E6-37314D77189D}"/>
              </a:ext>
            </a:extLst>
          </p:cNvPr>
          <p:cNvSpPr txBox="1"/>
          <p:nvPr/>
        </p:nvSpPr>
        <p:spPr>
          <a:xfrm>
            <a:off x="7868095" y="5273749"/>
            <a:ext cx="3636334" cy="1938992"/>
          </a:xfrm>
          <a:prstGeom prst="rect">
            <a:avLst/>
          </a:prstGeom>
          <a:noFill/>
        </p:spPr>
        <p:txBody>
          <a:bodyPr wrap="square" rtlCol="0">
            <a:spAutoFit/>
          </a:bodyPr>
          <a:lstStyle/>
          <a:p>
            <a:pPr algn="l"/>
            <a:r>
              <a:rPr lang="en-US" sz="2400" b="1" dirty="0">
                <a:solidFill>
                  <a:srgbClr val="5A2781"/>
                </a:solidFill>
              </a:rPr>
              <a:t>For k-fold and Leave-one-out, max and min depend on fold, so normalization would need to be performed for each fold.</a:t>
            </a:r>
          </a:p>
        </p:txBody>
      </p:sp>
      <p:pic>
        <p:nvPicPr>
          <p:cNvPr id="4" name="Picture 3">
            <a:extLst>
              <a:ext uri="{FF2B5EF4-FFF2-40B4-BE49-F238E27FC236}">
                <a16:creationId xmlns:a16="http://schemas.microsoft.com/office/drawing/2014/main" id="{530E5610-6290-4BCE-976F-467DCE27EAA1}"/>
              </a:ext>
            </a:extLst>
          </p:cNvPr>
          <p:cNvPicPr>
            <a:picLocks noChangeAspect="1"/>
          </p:cNvPicPr>
          <p:nvPr/>
        </p:nvPicPr>
        <p:blipFill rotWithShape="1">
          <a:blip r:embed="rId2"/>
          <a:srcRect l="18596"/>
          <a:stretch/>
        </p:blipFill>
        <p:spPr>
          <a:xfrm>
            <a:off x="7230139" y="1130600"/>
            <a:ext cx="4542716" cy="731520"/>
          </a:xfrm>
          <a:prstGeom prst="rect">
            <a:avLst/>
          </a:prstGeom>
        </p:spPr>
      </p:pic>
    </p:spTree>
    <p:extLst>
      <p:ext uri="{BB962C8B-B14F-4D97-AF65-F5344CB8AC3E}">
        <p14:creationId xmlns:p14="http://schemas.microsoft.com/office/powerpoint/2010/main" val="40765897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rgbClr val="5A2781"/>
            </a:solidFill>
          </a:defRPr>
        </a:defPPr>
      </a:lstStyle>
    </a:tx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32563</TotalTime>
  <Words>3984</Words>
  <Application>Microsoft Office PowerPoint</Application>
  <PresentationFormat>Custom</PresentationFormat>
  <Paragraphs>542</Paragraphs>
  <Slides>59</Slides>
  <Notes>4</Notes>
  <HiddenSlides>0</HiddenSlides>
  <MMClips>0</MMClips>
  <ScaleCrop>false</ScaleCrop>
  <HeadingPairs>
    <vt:vector size="8" baseType="variant">
      <vt:variant>
        <vt:lpstr>Fonts Used</vt:lpstr>
      </vt:variant>
      <vt:variant>
        <vt:i4>20</vt:i4>
      </vt: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82" baseType="lpstr">
      <vt:lpstr>PMingLiU</vt:lpstr>
      <vt:lpstr>AdvTT5ada87cc</vt:lpstr>
      <vt:lpstr>Arial</vt:lpstr>
      <vt:lpstr>Calibri</vt:lpstr>
      <vt:lpstr>Calibri Light</vt:lpstr>
      <vt:lpstr>Cambria Math</vt:lpstr>
      <vt:lpstr>CMMI10</vt:lpstr>
      <vt:lpstr>CMR10</vt:lpstr>
      <vt:lpstr>CMSS10</vt:lpstr>
      <vt:lpstr>CMSS12</vt:lpstr>
      <vt:lpstr>CMSSI10</vt:lpstr>
      <vt:lpstr>CMSSI8</vt:lpstr>
      <vt:lpstr>CMSY10</vt:lpstr>
      <vt:lpstr>CMTI10</vt:lpstr>
      <vt:lpstr>Comic Sans MS</vt:lpstr>
      <vt:lpstr>Courier New</vt:lpstr>
      <vt:lpstr>Linux Libertine</vt:lpstr>
      <vt:lpstr>Tahoma</vt:lpstr>
      <vt:lpstr>Times New Roman</vt:lpstr>
      <vt:lpstr>Wingdings</vt:lpstr>
      <vt:lpstr>Office Theme</vt:lpstr>
      <vt:lpstr>Equation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normalization (re-scaling)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PCA on all Genes Leukemia data, precursor B and T</vt:lpstr>
      <vt:lpstr>PCA on 100 top significant genes   Leukemia data, precursor B and 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Principal Component Analysis: one attribute first</vt:lpstr>
      <vt:lpstr>PowerPoint Presentation</vt:lpstr>
      <vt:lpstr>PowerPoint Presentation</vt:lpstr>
      <vt:lpstr>Now consider two dimensions</vt:lpstr>
      <vt:lpstr>PowerPoint Presentation</vt:lpstr>
      <vt:lpstr>PowerPoint Presentation</vt:lpstr>
      <vt:lpstr>PowerPoint Presentation</vt:lpstr>
      <vt:lpstr>More than two attributes: covariance matrix</vt:lpstr>
      <vt:lpstr>PowerPoint Presentation</vt:lpstr>
      <vt:lpstr>Eigenvalues</vt:lpstr>
      <vt:lpstr>PowerPoint Presentation</vt:lpstr>
      <vt:lpstr>PowerPoint Presentation</vt:lpstr>
      <vt:lpstr>Principal components</vt:lpstr>
      <vt:lpstr>Eigenvalues</vt:lpstr>
      <vt:lpstr>Principal components - Variance</vt:lpstr>
      <vt:lpstr>A more challenging example</vt:lpstr>
      <vt:lpstr>PowerPoint Presentation</vt:lpstr>
      <vt:lpstr>Interpreting Eigenvectors</vt:lpstr>
      <vt:lpstr>Steps of PCA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Darcy, Isabel K</cp:lastModifiedBy>
  <cp:revision>516</cp:revision>
  <dcterms:created xsi:type="dcterms:W3CDTF">2020-09-07T00:11:40Z</dcterms:created>
  <dcterms:modified xsi:type="dcterms:W3CDTF">2023-04-26T17:17:52Z</dcterms:modified>
</cp:coreProperties>
</file>