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04"/>
  </p:notesMasterIdLst>
  <p:sldIdLst>
    <p:sldId id="2390" r:id="rId2"/>
    <p:sldId id="409" r:id="rId3"/>
    <p:sldId id="405" r:id="rId4"/>
    <p:sldId id="2371" r:id="rId5"/>
    <p:sldId id="827" r:id="rId6"/>
    <p:sldId id="731" r:id="rId7"/>
    <p:sldId id="732" r:id="rId8"/>
    <p:sldId id="727" r:id="rId9"/>
    <p:sldId id="818" r:id="rId10"/>
    <p:sldId id="687" r:id="rId11"/>
    <p:sldId id="716" r:id="rId12"/>
    <p:sldId id="718" r:id="rId13"/>
    <p:sldId id="717" r:id="rId14"/>
    <p:sldId id="720" r:id="rId15"/>
    <p:sldId id="663" r:id="rId16"/>
    <p:sldId id="410" r:id="rId17"/>
    <p:sldId id="379" r:id="rId18"/>
    <p:sldId id="665" r:id="rId19"/>
    <p:sldId id="666" r:id="rId20"/>
    <p:sldId id="2356" r:id="rId21"/>
    <p:sldId id="2357" r:id="rId22"/>
    <p:sldId id="848" r:id="rId23"/>
    <p:sldId id="667" r:id="rId24"/>
    <p:sldId id="2373" r:id="rId25"/>
    <p:sldId id="2374" r:id="rId26"/>
    <p:sldId id="668" r:id="rId27"/>
    <p:sldId id="669" r:id="rId28"/>
    <p:sldId id="670" r:id="rId29"/>
    <p:sldId id="671" r:id="rId30"/>
    <p:sldId id="693" r:id="rId31"/>
    <p:sldId id="694" r:id="rId32"/>
    <p:sldId id="696" r:id="rId33"/>
    <p:sldId id="695" r:id="rId34"/>
    <p:sldId id="277" r:id="rId35"/>
    <p:sldId id="821" r:id="rId36"/>
    <p:sldId id="811" r:id="rId37"/>
    <p:sldId id="2365" r:id="rId38"/>
    <p:sldId id="2366" r:id="rId39"/>
    <p:sldId id="2367" r:id="rId40"/>
    <p:sldId id="2368" r:id="rId41"/>
    <p:sldId id="2369" r:id="rId42"/>
    <p:sldId id="2370" r:id="rId43"/>
    <p:sldId id="2372" r:id="rId44"/>
    <p:sldId id="427" r:id="rId45"/>
    <p:sldId id="828" r:id="rId46"/>
    <p:sldId id="829" r:id="rId47"/>
    <p:sldId id="831" r:id="rId48"/>
    <p:sldId id="830" r:id="rId49"/>
    <p:sldId id="832" r:id="rId50"/>
    <p:sldId id="414" r:id="rId51"/>
    <p:sldId id="825" r:id="rId52"/>
    <p:sldId id="826" r:id="rId53"/>
    <p:sldId id="2375" r:id="rId54"/>
    <p:sldId id="2376" r:id="rId55"/>
    <p:sldId id="2377" r:id="rId56"/>
    <p:sldId id="350" r:id="rId57"/>
    <p:sldId id="2378" r:id="rId58"/>
    <p:sldId id="714" r:id="rId59"/>
    <p:sldId id="715" r:id="rId60"/>
    <p:sldId id="713" r:id="rId61"/>
    <p:sldId id="712" r:id="rId62"/>
    <p:sldId id="2379" r:id="rId63"/>
    <p:sldId id="874" r:id="rId64"/>
    <p:sldId id="875" r:id="rId65"/>
    <p:sldId id="2380" r:id="rId66"/>
    <p:sldId id="2381" r:id="rId67"/>
    <p:sldId id="2382" r:id="rId68"/>
    <p:sldId id="372" r:id="rId69"/>
    <p:sldId id="299" r:id="rId70"/>
    <p:sldId id="268" r:id="rId71"/>
    <p:sldId id="2383" r:id="rId72"/>
    <p:sldId id="388" r:id="rId73"/>
    <p:sldId id="2384" r:id="rId74"/>
    <p:sldId id="2385" r:id="rId75"/>
    <p:sldId id="2386" r:id="rId76"/>
    <p:sldId id="822" r:id="rId77"/>
    <p:sldId id="2387" r:id="rId78"/>
    <p:sldId id="850" r:id="rId79"/>
    <p:sldId id="2388" r:id="rId80"/>
    <p:sldId id="2389" r:id="rId81"/>
    <p:sldId id="275" r:id="rId82"/>
    <p:sldId id="276" r:id="rId83"/>
    <p:sldId id="306" r:id="rId84"/>
    <p:sldId id="307" r:id="rId85"/>
    <p:sldId id="308" r:id="rId86"/>
    <p:sldId id="312" r:id="rId87"/>
    <p:sldId id="309" r:id="rId88"/>
    <p:sldId id="310" r:id="rId89"/>
    <p:sldId id="311" r:id="rId90"/>
    <p:sldId id="338" r:id="rId91"/>
    <p:sldId id="259" r:id="rId92"/>
    <p:sldId id="257" r:id="rId93"/>
    <p:sldId id="260" r:id="rId94"/>
    <p:sldId id="701" r:id="rId95"/>
    <p:sldId id="272" r:id="rId96"/>
    <p:sldId id="258" r:id="rId97"/>
    <p:sldId id="2355" r:id="rId98"/>
    <p:sldId id="269" r:id="rId99"/>
    <p:sldId id="702" r:id="rId100"/>
    <p:sldId id="273" r:id="rId101"/>
    <p:sldId id="285" r:id="rId102"/>
    <p:sldId id="2358" r:id="rId103"/>
  </p:sldIdLst>
  <p:sldSz cx="118872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 initials="p" lastIdx="1" clrIdx="0">
    <p:extLst>
      <p:ext uri="{19B8F6BF-5375-455C-9EA6-DF929625EA0E}">
        <p15:presenceInfo xmlns:p15="http://schemas.microsoft.com/office/powerpoint/2012/main" userId="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71" autoAdjust="0"/>
    <p:restoredTop sz="94660"/>
  </p:normalViewPr>
  <p:slideViewPr>
    <p:cSldViewPr snapToGrid="0">
      <p:cViewPr varScale="1">
        <p:scale>
          <a:sx n="75" d="100"/>
          <a:sy n="75" d="100"/>
        </p:scale>
        <p:origin x="77" y="43"/>
      </p:cViewPr>
      <p:guideLst/>
    </p:cSldViewPr>
  </p:slideViewPr>
  <p:notesTextViewPr>
    <p:cViewPr>
      <p:scale>
        <a:sx n="1" d="1"/>
        <a:sy n="1" d="1"/>
      </p:scale>
      <p:origin x="0" y="0"/>
    </p:cViewPr>
  </p:notesTextViewPr>
  <p:sorterViewPr>
    <p:cViewPr>
      <p:scale>
        <a:sx n="130" d="100"/>
        <a:sy n="130" d="100"/>
      </p:scale>
      <p:origin x="0" y="-2547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Y</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Sheet1!$B$3:$B$30</c:f>
              <c:numCache>
                <c:formatCode>General</c:formatCode>
                <c:ptCount val="28"/>
                <c:pt idx="0">
                  <c:v>68</c:v>
                </c:pt>
                <c:pt idx="1">
                  <c:v>15</c:v>
                </c:pt>
                <c:pt idx="2">
                  <c:v>12</c:v>
                </c:pt>
                <c:pt idx="3">
                  <c:v>33</c:v>
                </c:pt>
                <c:pt idx="4">
                  <c:v>56</c:v>
                </c:pt>
                <c:pt idx="5">
                  <c:v>37</c:v>
                </c:pt>
                <c:pt idx="6">
                  <c:v>29</c:v>
                </c:pt>
                <c:pt idx="7">
                  <c:v>45</c:v>
                </c:pt>
                <c:pt idx="8">
                  <c:v>10</c:v>
                </c:pt>
                <c:pt idx="9">
                  <c:v>47</c:v>
                </c:pt>
                <c:pt idx="10">
                  <c:v>98</c:v>
                </c:pt>
                <c:pt idx="11">
                  <c:v>63</c:v>
                </c:pt>
                <c:pt idx="12">
                  <c:v>33</c:v>
                </c:pt>
                <c:pt idx="13">
                  <c:v>63</c:v>
                </c:pt>
                <c:pt idx="14">
                  <c:v>66</c:v>
                </c:pt>
                <c:pt idx="15">
                  <c:v>17</c:v>
                </c:pt>
                <c:pt idx="16">
                  <c:v>57</c:v>
                </c:pt>
                <c:pt idx="17">
                  <c:v>53</c:v>
                </c:pt>
                <c:pt idx="18">
                  <c:v>1</c:v>
                </c:pt>
                <c:pt idx="19">
                  <c:v>61</c:v>
                </c:pt>
                <c:pt idx="20">
                  <c:v>96</c:v>
                </c:pt>
                <c:pt idx="21">
                  <c:v>68</c:v>
                </c:pt>
                <c:pt idx="22">
                  <c:v>50</c:v>
                </c:pt>
                <c:pt idx="23">
                  <c:v>18</c:v>
                </c:pt>
                <c:pt idx="24">
                  <c:v>66</c:v>
                </c:pt>
                <c:pt idx="25">
                  <c:v>32</c:v>
                </c:pt>
                <c:pt idx="26">
                  <c:v>58</c:v>
                </c:pt>
                <c:pt idx="27">
                  <c:v>5</c:v>
                </c:pt>
              </c:numCache>
            </c:numRef>
          </c:xVal>
          <c:yVal>
            <c:numRef>
              <c:f>Sheet1!$C$3:$C$30</c:f>
              <c:numCache>
                <c:formatCode>General</c:formatCode>
                <c:ptCount val="28"/>
                <c:pt idx="0">
                  <c:v>76</c:v>
                </c:pt>
                <c:pt idx="1">
                  <c:v>91</c:v>
                </c:pt>
                <c:pt idx="2">
                  <c:v>89</c:v>
                </c:pt>
                <c:pt idx="3">
                  <c:v>42</c:v>
                </c:pt>
                <c:pt idx="4">
                  <c:v>27</c:v>
                </c:pt>
                <c:pt idx="5">
                  <c:v>64</c:v>
                </c:pt>
                <c:pt idx="6">
                  <c:v>38</c:v>
                </c:pt>
                <c:pt idx="7">
                  <c:v>53</c:v>
                </c:pt>
                <c:pt idx="8">
                  <c:v>31</c:v>
                </c:pt>
                <c:pt idx="9">
                  <c:v>90</c:v>
                </c:pt>
                <c:pt idx="10">
                  <c:v>51</c:v>
                </c:pt>
                <c:pt idx="11">
                  <c:v>64</c:v>
                </c:pt>
                <c:pt idx="12">
                  <c:v>35</c:v>
                </c:pt>
                <c:pt idx="13">
                  <c:v>34</c:v>
                </c:pt>
                <c:pt idx="14">
                  <c:v>7</c:v>
                </c:pt>
                <c:pt idx="15">
                  <c:v>56</c:v>
                </c:pt>
                <c:pt idx="16">
                  <c:v>41</c:v>
                </c:pt>
                <c:pt idx="17">
                  <c:v>7</c:v>
                </c:pt>
                <c:pt idx="18">
                  <c:v>37</c:v>
                </c:pt>
                <c:pt idx="19">
                  <c:v>26</c:v>
                </c:pt>
                <c:pt idx="20">
                  <c:v>13</c:v>
                </c:pt>
                <c:pt idx="21">
                  <c:v>6</c:v>
                </c:pt>
                <c:pt idx="22">
                  <c:v>66</c:v>
                </c:pt>
                <c:pt idx="23">
                  <c:v>79</c:v>
                </c:pt>
                <c:pt idx="24">
                  <c:v>34</c:v>
                </c:pt>
                <c:pt idx="25">
                  <c:v>63</c:v>
                </c:pt>
                <c:pt idx="26">
                  <c:v>57</c:v>
                </c:pt>
                <c:pt idx="27">
                  <c:v>79</c:v>
                </c:pt>
              </c:numCache>
            </c:numRef>
          </c:yVal>
          <c:smooth val="0"/>
          <c:extLst>
            <c:ext xmlns:c16="http://schemas.microsoft.com/office/drawing/2014/chart" uri="{C3380CC4-5D6E-409C-BE32-E72D297353CC}">
              <c16:uniqueId val="{00000000-D6E5-4B49-94FD-A7821A6CEBE6}"/>
            </c:ext>
          </c:extLst>
        </c:ser>
        <c:dLbls>
          <c:showLegendKey val="0"/>
          <c:showVal val="0"/>
          <c:showCatName val="0"/>
          <c:showSerName val="0"/>
          <c:showPercent val="0"/>
          <c:showBubbleSize val="0"/>
        </c:dLbls>
        <c:axId val="133513432"/>
        <c:axId val="133494216"/>
      </c:scatterChart>
      <c:valAx>
        <c:axId val="1335134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494216"/>
        <c:crosses val="autoZero"/>
        <c:crossBetween val="midCat"/>
      </c:valAx>
      <c:valAx>
        <c:axId val="133494216"/>
        <c:scaling>
          <c:orientation val="minMax"/>
          <c:max val="16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a:t>
                </a:r>
              </a:p>
            </c:rich>
          </c:tx>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51343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'Uni Outlier Obv'!$C$2</c:f>
              <c:strCache>
                <c:ptCount val="1"/>
                <c:pt idx="0">
                  <c:v>Y</c:v>
                </c:pt>
              </c:strCache>
            </c:strRef>
          </c:tx>
          <c:spPr>
            <a:ln w="19050" cap="rnd">
              <a:noFill/>
              <a:round/>
            </a:ln>
            <a:effectLst/>
          </c:spPr>
          <c:marker>
            <c:symbol val="circle"/>
            <c:size val="5"/>
            <c:spPr>
              <a:solidFill>
                <a:schemeClr val="accent1"/>
              </a:solidFill>
              <a:ln w="9525">
                <a:solidFill>
                  <a:schemeClr val="accent1"/>
                </a:solidFill>
              </a:ln>
              <a:effectLst/>
            </c:spPr>
          </c:marker>
          <c:xVal>
            <c:numRef>
              <c:f>'Uni Outlier Obv'!$B$3:$B$30</c:f>
              <c:numCache>
                <c:formatCode>General</c:formatCode>
                <c:ptCount val="28"/>
                <c:pt idx="0">
                  <c:v>68</c:v>
                </c:pt>
                <c:pt idx="1">
                  <c:v>15</c:v>
                </c:pt>
                <c:pt idx="2">
                  <c:v>12</c:v>
                </c:pt>
                <c:pt idx="3">
                  <c:v>33</c:v>
                </c:pt>
                <c:pt idx="4">
                  <c:v>56</c:v>
                </c:pt>
                <c:pt idx="5">
                  <c:v>37</c:v>
                </c:pt>
                <c:pt idx="6">
                  <c:v>29</c:v>
                </c:pt>
                <c:pt idx="7">
                  <c:v>45</c:v>
                </c:pt>
                <c:pt idx="8">
                  <c:v>10</c:v>
                </c:pt>
                <c:pt idx="9">
                  <c:v>47</c:v>
                </c:pt>
                <c:pt idx="10">
                  <c:v>98</c:v>
                </c:pt>
                <c:pt idx="11">
                  <c:v>63</c:v>
                </c:pt>
                <c:pt idx="12">
                  <c:v>33</c:v>
                </c:pt>
                <c:pt idx="13">
                  <c:v>63</c:v>
                </c:pt>
                <c:pt idx="14">
                  <c:v>66</c:v>
                </c:pt>
                <c:pt idx="15">
                  <c:v>17</c:v>
                </c:pt>
                <c:pt idx="16">
                  <c:v>57</c:v>
                </c:pt>
                <c:pt idx="17">
                  <c:v>53</c:v>
                </c:pt>
                <c:pt idx="18">
                  <c:v>1</c:v>
                </c:pt>
                <c:pt idx="19">
                  <c:v>61</c:v>
                </c:pt>
                <c:pt idx="20">
                  <c:v>96</c:v>
                </c:pt>
                <c:pt idx="21">
                  <c:v>68</c:v>
                </c:pt>
                <c:pt idx="22">
                  <c:v>50</c:v>
                </c:pt>
                <c:pt idx="23">
                  <c:v>18</c:v>
                </c:pt>
                <c:pt idx="24">
                  <c:v>66</c:v>
                </c:pt>
                <c:pt idx="25">
                  <c:v>32</c:v>
                </c:pt>
                <c:pt idx="26">
                  <c:v>58</c:v>
                </c:pt>
                <c:pt idx="27">
                  <c:v>5</c:v>
                </c:pt>
              </c:numCache>
            </c:numRef>
          </c:xVal>
          <c:yVal>
            <c:numRef>
              <c:f>'Uni Outlier Obv'!$C$3:$C$30</c:f>
              <c:numCache>
                <c:formatCode>General</c:formatCode>
                <c:ptCount val="28"/>
                <c:pt idx="0">
                  <c:v>76</c:v>
                </c:pt>
                <c:pt idx="1">
                  <c:v>91</c:v>
                </c:pt>
                <c:pt idx="2">
                  <c:v>89</c:v>
                </c:pt>
                <c:pt idx="3">
                  <c:v>42</c:v>
                </c:pt>
                <c:pt idx="4">
                  <c:v>27</c:v>
                </c:pt>
                <c:pt idx="5">
                  <c:v>64</c:v>
                </c:pt>
                <c:pt idx="6">
                  <c:v>38</c:v>
                </c:pt>
                <c:pt idx="7">
                  <c:v>53</c:v>
                </c:pt>
                <c:pt idx="8">
                  <c:v>31</c:v>
                </c:pt>
                <c:pt idx="9">
                  <c:v>90</c:v>
                </c:pt>
                <c:pt idx="10">
                  <c:v>51</c:v>
                </c:pt>
                <c:pt idx="11">
                  <c:v>64</c:v>
                </c:pt>
                <c:pt idx="12">
                  <c:v>35</c:v>
                </c:pt>
                <c:pt idx="13">
                  <c:v>34</c:v>
                </c:pt>
                <c:pt idx="14">
                  <c:v>7</c:v>
                </c:pt>
                <c:pt idx="15">
                  <c:v>56</c:v>
                </c:pt>
                <c:pt idx="16">
                  <c:v>41</c:v>
                </c:pt>
                <c:pt idx="17">
                  <c:v>7</c:v>
                </c:pt>
                <c:pt idx="18">
                  <c:v>150</c:v>
                </c:pt>
                <c:pt idx="19">
                  <c:v>26</c:v>
                </c:pt>
                <c:pt idx="20">
                  <c:v>13</c:v>
                </c:pt>
                <c:pt idx="21">
                  <c:v>6</c:v>
                </c:pt>
                <c:pt idx="22">
                  <c:v>66</c:v>
                </c:pt>
                <c:pt idx="23">
                  <c:v>79</c:v>
                </c:pt>
                <c:pt idx="24">
                  <c:v>34</c:v>
                </c:pt>
                <c:pt idx="25">
                  <c:v>63</c:v>
                </c:pt>
                <c:pt idx="26">
                  <c:v>57</c:v>
                </c:pt>
                <c:pt idx="27">
                  <c:v>79</c:v>
                </c:pt>
              </c:numCache>
            </c:numRef>
          </c:yVal>
          <c:smooth val="0"/>
          <c:extLst>
            <c:ext xmlns:c16="http://schemas.microsoft.com/office/drawing/2014/chart" uri="{C3380CC4-5D6E-409C-BE32-E72D297353CC}">
              <c16:uniqueId val="{00000000-37EA-4E72-8F86-C58BDC396201}"/>
            </c:ext>
          </c:extLst>
        </c:ser>
        <c:dLbls>
          <c:showLegendKey val="0"/>
          <c:showVal val="0"/>
          <c:showCatName val="0"/>
          <c:showSerName val="0"/>
          <c:showPercent val="0"/>
          <c:showBubbleSize val="0"/>
        </c:dLbls>
        <c:axId val="200537168"/>
        <c:axId val="136974752"/>
      </c:scatterChart>
      <c:valAx>
        <c:axId val="2005371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974752"/>
        <c:crosses val="autoZero"/>
        <c:crossBetween val="midCat"/>
      </c:valAx>
      <c:valAx>
        <c:axId val="136974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a:t>
                </a:r>
              </a:p>
            </c:rich>
          </c:tx>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5371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AAC91-AEBC-44AB-9ECB-6ED71ABA3947}" type="datetimeFigureOut">
              <a:rPr lang="en-US" smtClean="0"/>
              <a:t>4/3/2023</a:t>
            </a:fld>
            <a:endParaRPr lang="en-US"/>
          </a:p>
        </p:txBody>
      </p:sp>
      <p:sp>
        <p:nvSpPr>
          <p:cNvPr id="4" name="Slide Image Placeholder 3"/>
          <p:cNvSpPr>
            <a:spLocks noGrp="1" noRot="1" noChangeAspect="1"/>
          </p:cNvSpPr>
          <p:nvPr>
            <p:ph type="sldImg" idx="2"/>
          </p:nvPr>
        </p:nvSpPr>
        <p:spPr>
          <a:xfrm>
            <a:off x="1068388" y="1143000"/>
            <a:ext cx="472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86135-8356-4C6B-918A-2B09B36720E5}" type="slidenum">
              <a:rPr lang="en-US" smtClean="0"/>
              <a:t>‹#›</a:t>
            </a:fld>
            <a:endParaRPr lang="en-US"/>
          </a:p>
        </p:txBody>
      </p:sp>
    </p:spTree>
    <p:extLst>
      <p:ext uri="{BB962C8B-B14F-4D97-AF65-F5344CB8AC3E}">
        <p14:creationId xmlns:p14="http://schemas.microsoft.com/office/powerpoint/2010/main" val="160865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36</a:t>
            </a:fld>
            <a:endParaRPr lang="en-US"/>
          </a:p>
        </p:txBody>
      </p:sp>
    </p:spTree>
    <p:extLst>
      <p:ext uri="{BB962C8B-B14F-4D97-AF65-F5344CB8AC3E}">
        <p14:creationId xmlns:p14="http://schemas.microsoft.com/office/powerpoint/2010/main" val="4263007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To summarize differences, sup uses labeled data to learn a function mapping from x to y</a:t>
            </a:r>
          </a:p>
          <a:p>
            <a:pPr lvl="0" rtl="0">
              <a:spcBef>
                <a:spcPts val="0"/>
              </a:spcBef>
              <a:buNone/>
            </a:pPr>
            <a:r>
              <a:rPr lang="en"/>
              <a:t>Unsup uses no labels, tries to learn some underlying hidden structure of the data, whether grouping, axes of variation, underlying density</a:t>
            </a:r>
          </a:p>
        </p:txBody>
      </p:sp>
    </p:spTree>
    <p:extLst>
      <p:ext uri="{BB962C8B-B14F-4D97-AF65-F5344CB8AC3E}">
        <p14:creationId xmlns:p14="http://schemas.microsoft.com/office/powerpoint/2010/main" val="2872972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3E9BFFB-7F78-492E-83D7-BA2D17AE9B0B}"/>
              </a:ext>
            </a:extLst>
          </p:cNvPr>
          <p:cNvSpPr>
            <a:spLocks noGrp="1" noChangeArrowheads="1"/>
          </p:cNvSpPr>
          <p:nvPr>
            <p:ph type="sldNum" sz="quarter" idx="5"/>
          </p:nvPr>
        </p:nvSpPr>
        <p:spPr>
          <a:ln/>
        </p:spPr>
        <p:txBody>
          <a:bodyPr/>
          <a:lstStyle/>
          <a:p>
            <a:fld id="{68C483D2-FB37-4D5F-92BE-722D4CCFDBF2}" type="slidenum">
              <a:rPr lang="en-US" altLang="en-US"/>
              <a:pPr/>
              <a:t>83</a:t>
            </a:fld>
            <a:endParaRPr lang="en-US" altLang="en-US"/>
          </a:p>
        </p:txBody>
      </p:sp>
      <p:sp>
        <p:nvSpPr>
          <p:cNvPr id="88066" name="Rectangle 2">
            <a:extLst>
              <a:ext uri="{FF2B5EF4-FFF2-40B4-BE49-F238E27FC236}">
                <a16:creationId xmlns:a16="http://schemas.microsoft.com/office/drawing/2014/main" id="{65532F5F-1C88-4363-AFDA-E331AEC9703B}"/>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D46D1AAF-C1A2-4A4C-936C-D84027E2E3F1}"/>
              </a:ext>
            </a:extLst>
          </p:cNvPr>
          <p:cNvSpPr>
            <a:spLocks noGrp="1" noChangeArrowheads="1"/>
          </p:cNvSpPr>
          <p:nvPr>
            <p:ph type="body" idx="1"/>
          </p:nvPr>
        </p:nvSpPr>
        <p:spPr>
          <a:xfrm>
            <a:off x="931863" y="4403725"/>
            <a:ext cx="5121275" cy="417195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2A690A-3EB8-4AC9-A6A5-516DC1B894D7}"/>
              </a:ext>
            </a:extLst>
          </p:cNvPr>
          <p:cNvSpPr>
            <a:spLocks noGrp="1" noChangeArrowheads="1"/>
          </p:cNvSpPr>
          <p:nvPr>
            <p:ph type="sldNum" sz="quarter" idx="5"/>
          </p:nvPr>
        </p:nvSpPr>
        <p:spPr>
          <a:ln/>
        </p:spPr>
        <p:txBody>
          <a:bodyPr/>
          <a:lstStyle/>
          <a:p>
            <a:fld id="{2911FB76-BEDD-4F3E-9894-2903E1C06ECE}" type="slidenum">
              <a:rPr lang="en-US" altLang="en-US"/>
              <a:pPr/>
              <a:t>84</a:t>
            </a:fld>
            <a:endParaRPr lang="en-US" altLang="en-US"/>
          </a:p>
        </p:txBody>
      </p:sp>
      <p:sp>
        <p:nvSpPr>
          <p:cNvPr id="90114" name="Rectangle 2">
            <a:extLst>
              <a:ext uri="{FF2B5EF4-FFF2-40B4-BE49-F238E27FC236}">
                <a16:creationId xmlns:a16="http://schemas.microsoft.com/office/drawing/2014/main" id="{F6510235-6B7D-44A5-8C78-8663699310EB}"/>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4AA3B9E5-F8A9-4215-9B61-C50963410D27}"/>
              </a:ext>
            </a:extLst>
          </p:cNvPr>
          <p:cNvSpPr>
            <a:spLocks noGrp="1" noChangeArrowheads="1"/>
          </p:cNvSpPr>
          <p:nvPr>
            <p:ph type="body" idx="1"/>
          </p:nvPr>
        </p:nvSpPr>
        <p:spPr>
          <a:xfrm>
            <a:off x="931863" y="4403725"/>
            <a:ext cx="5121275" cy="417195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EB3332A-048D-4284-A562-15F7D457E63F}"/>
              </a:ext>
            </a:extLst>
          </p:cNvPr>
          <p:cNvSpPr>
            <a:spLocks noGrp="1" noChangeArrowheads="1"/>
          </p:cNvSpPr>
          <p:nvPr>
            <p:ph type="sldNum" sz="quarter" idx="5"/>
          </p:nvPr>
        </p:nvSpPr>
        <p:spPr>
          <a:ln/>
        </p:spPr>
        <p:txBody>
          <a:bodyPr/>
          <a:lstStyle/>
          <a:p>
            <a:fld id="{BEC28E80-CD73-44AA-83BF-D400BC535222}" type="slidenum">
              <a:rPr lang="en-US" altLang="en-US"/>
              <a:pPr/>
              <a:t>85</a:t>
            </a:fld>
            <a:endParaRPr lang="en-US" altLang="en-US"/>
          </a:p>
        </p:txBody>
      </p:sp>
      <p:sp>
        <p:nvSpPr>
          <p:cNvPr id="92162" name="Rectangle 2">
            <a:extLst>
              <a:ext uri="{FF2B5EF4-FFF2-40B4-BE49-F238E27FC236}">
                <a16:creationId xmlns:a16="http://schemas.microsoft.com/office/drawing/2014/main" id="{75C72F4C-5C1D-4783-AC85-3413A46323B1}"/>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5DBF90F8-0077-4D3F-B4FD-FCBD978FD02A}"/>
              </a:ext>
            </a:extLst>
          </p:cNvPr>
          <p:cNvSpPr>
            <a:spLocks noGrp="1" noChangeArrowheads="1"/>
          </p:cNvSpPr>
          <p:nvPr>
            <p:ph type="body" idx="1"/>
          </p:nvPr>
        </p:nvSpPr>
        <p:spPr>
          <a:xfrm>
            <a:off x="931863" y="4403725"/>
            <a:ext cx="5121275" cy="4171950"/>
          </a:xfrm>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E508E37-E651-453C-9C9D-6D2CD9B671A7}"/>
              </a:ext>
            </a:extLst>
          </p:cNvPr>
          <p:cNvSpPr>
            <a:spLocks noGrp="1" noChangeArrowheads="1"/>
          </p:cNvSpPr>
          <p:nvPr>
            <p:ph type="sldNum" sz="quarter" idx="5"/>
          </p:nvPr>
        </p:nvSpPr>
        <p:spPr>
          <a:ln/>
        </p:spPr>
        <p:txBody>
          <a:bodyPr/>
          <a:lstStyle/>
          <a:p>
            <a:fld id="{5715DE47-84F7-4E98-BC1A-A088487DAF98}" type="slidenum">
              <a:rPr lang="en-US" altLang="en-US"/>
              <a:pPr/>
              <a:t>86</a:t>
            </a:fld>
            <a:endParaRPr lang="en-US" altLang="en-US"/>
          </a:p>
        </p:txBody>
      </p:sp>
      <p:sp>
        <p:nvSpPr>
          <p:cNvPr id="98306" name="Rectangle 2">
            <a:extLst>
              <a:ext uri="{FF2B5EF4-FFF2-40B4-BE49-F238E27FC236}">
                <a16:creationId xmlns:a16="http://schemas.microsoft.com/office/drawing/2014/main" id="{EFC61127-A8F3-4599-B6D0-A65D897C0776}"/>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75193AE2-C725-4B4F-BA89-2FF6D9FD8AA6}"/>
              </a:ext>
            </a:extLst>
          </p:cNvPr>
          <p:cNvSpPr>
            <a:spLocks noGrp="1" noChangeArrowheads="1"/>
          </p:cNvSpPr>
          <p:nvPr>
            <p:ph type="body" idx="1"/>
          </p:nvPr>
        </p:nvSpPr>
        <p:spPr>
          <a:xfrm>
            <a:off x="931863" y="4403725"/>
            <a:ext cx="5121275" cy="4171950"/>
          </a:xfrm>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So far talked about SL</a:t>
            </a:r>
            <a:endParaRPr dirty="0"/>
          </a:p>
          <a:p>
            <a:pPr marL="0" lvl="0" indent="0">
              <a:spcBef>
                <a:spcPts val="0"/>
              </a:spcBef>
              <a:spcAft>
                <a:spcPts val="0"/>
              </a:spcAft>
              <a:buNone/>
            </a:pPr>
            <a:r>
              <a:rPr lang="en" dirty="0"/>
              <a:t>Type of problem where have Data X, Labels Y, goals is to learn a function mapping from x to y</a:t>
            </a:r>
            <a:endParaRPr dirty="0"/>
          </a:p>
        </p:txBody>
      </p:sp>
    </p:spTree>
    <p:extLst>
      <p:ext uri="{BB962C8B-B14F-4D97-AF65-F5344CB8AC3E}">
        <p14:creationId xmlns:p14="http://schemas.microsoft.com/office/powerpoint/2010/main" val="638415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So far talked about SL</a:t>
            </a:r>
            <a:endParaRPr dirty="0"/>
          </a:p>
          <a:p>
            <a:pPr marL="0" lvl="0" indent="0">
              <a:spcBef>
                <a:spcPts val="0"/>
              </a:spcBef>
              <a:spcAft>
                <a:spcPts val="0"/>
              </a:spcAft>
              <a:buNone/>
            </a:pPr>
            <a:r>
              <a:rPr lang="en" dirty="0"/>
              <a:t>Type of problem where have Data X, Labels Y, goals is to learn a function mapping from x to y</a:t>
            </a:r>
            <a:endParaRPr dirty="0"/>
          </a:p>
        </p:txBody>
      </p:sp>
    </p:spTree>
    <p:extLst>
      <p:ext uri="{BB962C8B-B14F-4D97-AF65-F5344CB8AC3E}">
        <p14:creationId xmlns:p14="http://schemas.microsoft.com/office/powerpoint/2010/main" val="1796983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Clustering - find groups within the data that are similar through some metric</a:t>
            </a:r>
          </a:p>
        </p:txBody>
      </p:sp>
    </p:spTree>
    <p:extLst>
      <p:ext uri="{BB962C8B-B14F-4D97-AF65-F5344CB8AC3E}">
        <p14:creationId xmlns:p14="http://schemas.microsoft.com/office/powerpoint/2010/main" val="318160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To summarize differences, sup uses labeled data to learn a function mapping from x to y</a:t>
            </a:r>
          </a:p>
          <a:p>
            <a:pPr lvl="0" rtl="0">
              <a:spcBef>
                <a:spcPts val="0"/>
              </a:spcBef>
              <a:buNone/>
            </a:pPr>
            <a:r>
              <a:rPr lang="en"/>
              <a:t>Unsup uses no labels, tries to learn some underlying hidden structure of the data, whether grouping, axes of variation, underlying density</a:t>
            </a:r>
          </a:p>
        </p:txBody>
      </p:sp>
    </p:spTree>
    <p:extLst>
      <p:ext uri="{BB962C8B-B14F-4D97-AF65-F5344CB8AC3E}">
        <p14:creationId xmlns:p14="http://schemas.microsoft.com/office/powerpoint/2010/main" val="2872972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1272011"/>
            <a:ext cx="1010412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485900" y="4082310"/>
            <a:ext cx="89154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93464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0967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8" y="413808"/>
            <a:ext cx="2563178"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7245" y="413808"/>
            <a:ext cx="7540943"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1639131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A113-9309-43E6-A234-50ACF60A1B84}"/>
              </a:ext>
            </a:extLst>
          </p:cNvPr>
          <p:cNvSpPr>
            <a:spLocks noGrp="1"/>
          </p:cNvSpPr>
          <p:nvPr>
            <p:ph type="title"/>
          </p:nvPr>
        </p:nvSpPr>
        <p:spPr>
          <a:xfrm>
            <a:off x="594360" y="311256"/>
            <a:ext cx="10698480" cy="1295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17087-5ED9-4B97-8614-A10A12DE2B4A}"/>
              </a:ext>
            </a:extLst>
          </p:cNvPr>
          <p:cNvSpPr>
            <a:spLocks noGrp="1"/>
          </p:cNvSpPr>
          <p:nvPr>
            <p:ph type="body" sz="half" idx="1"/>
          </p:nvPr>
        </p:nvSpPr>
        <p:spPr>
          <a:xfrm>
            <a:off x="594360" y="1813560"/>
            <a:ext cx="5250180" cy="512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DF514C-67D9-465C-ABCF-284EC5BE8B60}"/>
              </a:ext>
            </a:extLst>
          </p:cNvPr>
          <p:cNvSpPr>
            <a:spLocks noGrp="1"/>
          </p:cNvSpPr>
          <p:nvPr>
            <p:ph sz="half" idx="2"/>
          </p:nvPr>
        </p:nvSpPr>
        <p:spPr>
          <a:xfrm>
            <a:off x="6042660" y="1813560"/>
            <a:ext cx="5250180" cy="512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814E06-4CE5-4EC5-8315-0467773349D6}"/>
              </a:ext>
            </a:extLst>
          </p:cNvPr>
          <p:cNvSpPr>
            <a:spLocks noGrp="1"/>
          </p:cNvSpPr>
          <p:nvPr>
            <p:ph type="dt" sz="half" idx="10"/>
          </p:nvPr>
        </p:nvSpPr>
        <p:spPr>
          <a:xfrm>
            <a:off x="594360" y="7077922"/>
            <a:ext cx="2773680" cy="5397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AEAFF6D-976D-418C-BC6F-6CB9FB9ECAFC}"/>
              </a:ext>
            </a:extLst>
          </p:cNvPr>
          <p:cNvSpPr>
            <a:spLocks noGrp="1"/>
          </p:cNvSpPr>
          <p:nvPr>
            <p:ph type="ftr" sz="quarter" idx="11"/>
          </p:nvPr>
        </p:nvSpPr>
        <p:spPr>
          <a:xfrm>
            <a:off x="4061460" y="7077922"/>
            <a:ext cx="3764280" cy="5397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6AFB649-96B1-45CD-90B5-5D67E0ADBCB7}"/>
              </a:ext>
            </a:extLst>
          </p:cNvPr>
          <p:cNvSpPr>
            <a:spLocks noGrp="1"/>
          </p:cNvSpPr>
          <p:nvPr>
            <p:ph type="sldNum" sz="quarter" idx="12"/>
          </p:nvPr>
        </p:nvSpPr>
        <p:spPr>
          <a:xfrm>
            <a:off x="8519160" y="7077922"/>
            <a:ext cx="2773680" cy="539750"/>
          </a:xfrm>
        </p:spPr>
        <p:txBody>
          <a:bodyPr/>
          <a:lstStyle>
            <a:lvl1pPr>
              <a:defRPr/>
            </a:lvl1pPr>
          </a:lstStyle>
          <a:p>
            <a:fld id="{9569A50E-DDB4-47A6-BB3C-6888B8213D17}" type="slidenum">
              <a:rPr lang="en-US" altLang="en-US"/>
              <a:pPr/>
              <a:t>‹#›</a:t>
            </a:fld>
            <a:endParaRPr lang="en-US" altLang="en-US"/>
          </a:p>
        </p:txBody>
      </p:sp>
    </p:spTree>
    <p:extLst>
      <p:ext uri="{BB962C8B-B14F-4D97-AF65-F5344CB8AC3E}">
        <p14:creationId xmlns:p14="http://schemas.microsoft.com/office/powerpoint/2010/main" val="3296357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594360" y="311255"/>
            <a:ext cx="10698480" cy="1295400"/>
          </a:xfrm>
          <a:prstGeom prst="rect">
            <a:avLst/>
          </a:prstGeom>
          <a:noFill/>
          <a:ln>
            <a:noFill/>
          </a:ln>
        </p:spPr>
        <p:txBody>
          <a:bodyPr lIns="91425" tIns="91425" rIns="91425" bIns="91425" anchor="ctr" anchorCtr="0"/>
          <a:lstStyle>
            <a:lvl1pPr lvl="0">
              <a:spcBef>
                <a:spcPts val="0"/>
              </a:spcBef>
              <a:buSzPct val="100000"/>
              <a:defRPr sz="34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594360" y="1813560"/>
            <a:ext cx="10698480" cy="5629947"/>
          </a:xfrm>
          <a:prstGeom prst="rect">
            <a:avLst/>
          </a:prstGeom>
          <a:noFill/>
          <a:ln>
            <a:noFill/>
          </a:ln>
        </p:spPr>
        <p:txBody>
          <a:bodyPr lIns="91425" tIns="91425" rIns="91425" bIns="91425" anchor="ctr" anchorCtr="0"/>
          <a:lstStyle>
            <a:lvl1pPr lvl="0" rtl="0">
              <a:spcBef>
                <a:spcPts val="0"/>
              </a:spcBef>
              <a:buSzPct val="100000"/>
              <a:buChar char="●"/>
              <a:defRPr sz="204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8652396" y="7053640"/>
            <a:ext cx="713310" cy="594773"/>
          </a:xfrm>
          <a:prstGeom prst="rect">
            <a:avLst/>
          </a:prstGeom>
        </p:spPr>
        <p:txBody>
          <a:bodyPr lIns="91425" tIns="91425" rIns="91425" bIns="91425" anchor="ctr" anchorCtr="0">
            <a:noAutofit/>
          </a:bodyPr>
          <a:lstStyle/>
          <a:p>
            <a:fld id="{00000000-1234-1234-1234-123412341234}" type="slidenum">
              <a:rPr lang="en" sz="2267">
                <a:solidFill>
                  <a:srgbClr val="FFFFFF"/>
                </a:solidFill>
              </a:rPr>
              <a:pPr/>
              <a:t>‹#›</a:t>
            </a:fld>
            <a:endParaRPr lang="en" sz="2267">
              <a:solidFill>
                <a:srgbClr val="FFFFFF"/>
              </a:solidFill>
            </a:endParaRPr>
          </a:p>
        </p:txBody>
      </p:sp>
    </p:spTree>
    <p:extLst>
      <p:ext uri="{BB962C8B-B14F-4D97-AF65-F5344CB8AC3E}">
        <p14:creationId xmlns:p14="http://schemas.microsoft.com/office/powerpoint/2010/main" val="3603619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A77E-2AFC-4C99-916B-DCCA7FC39814}"/>
              </a:ext>
            </a:extLst>
          </p:cNvPr>
          <p:cNvSpPr>
            <a:spLocks noGrp="1"/>
          </p:cNvSpPr>
          <p:nvPr>
            <p:ph type="title"/>
          </p:nvPr>
        </p:nvSpPr>
        <p:spPr>
          <a:xfrm>
            <a:off x="891540" y="690880"/>
            <a:ext cx="10104120" cy="1295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6E6915-7F12-4DBF-8C17-E1FFDA4CE6DC}"/>
              </a:ext>
            </a:extLst>
          </p:cNvPr>
          <p:cNvSpPr>
            <a:spLocks noGrp="1"/>
          </p:cNvSpPr>
          <p:nvPr>
            <p:ph type="body" sz="half" idx="1"/>
          </p:nvPr>
        </p:nvSpPr>
        <p:spPr>
          <a:xfrm>
            <a:off x="891540" y="2245360"/>
            <a:ext cx="4953000" cy="4663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619E30-A525-4F74-89D6-0B4DB05D3DB6}"/>
              </a:ext>
            </a:extLst>
          </p:cNvPr>
          <p:cNvSpPr>
            <a:spLocks noGrp="1"/>
          </p:cNvSpPr>
          <p:nvPr>
            <p:ph sz="quarter" idx="2"/>
          </p:nvPr>
        </p:nvSpPr>
        <p:spPr>
          <a:xfrm>
            <a:off x="6042660" y="2245360"/>
            <a:ext cx="4953000" cy="224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BA12A12-95FF-4347-889C-F14EE6457F89}"/>
              </a:ext>
            </a:extLst>
          </p:cNvPr>
          <p:cNvSpPr>
            <a:spLocks noGrp="1"/>
          </p:cNvSpPr>
          <p:nvPr>
            <p:ph sz="quarter" idx="3"/>
          </p:nvPr>
        </p:nvSpPr>
        <p:spPr>
          <a:xfrm>
            <a:off x="6042660" y="4663440"/>
            <a:ext cx="4953000" cy="224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DEA528D-7F72-4EE6-8F79-D3E39CCB62C4}"/>
              </a:ext>
            </a:extLst>
          </p:cNvPr>
          <p:cNvSpPr>
            <a:spLocks noGrp="1"/>
          </p:cNvSpPr>
          <p:nvPr>
            <p:ph type="dt" sz="half" idx="10"/>
          </p:nvPr>
        </p:nvSpPr>
        <p:spPr>
          <a:xfrm>
            <a:off x="891540" y="7081520"/>
            <a:ext cx="2476500" cy="51816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2CD36B92-8D67-48EC-B788-D83D64CA7810}"/>
              </a:ext>
            </a:extLst>
          </p:cNvPr>
          <p:cNvSpPr>
            <a:spLocks noGrp="1"/>
          </p:cNvSpPr>
          <p:nvPr>
            <p:ph type="ftr" sz="quarter" idx="11"/>
          </p:nvPr>
        </p:nvSpPr>
        <p:spPr>
          <a:xfrm>
            <a:off x="4061460" y="7081520"/>
            <a:ext cx="3764280" cy="51816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E47A001-D683-42EB-B1C1-130E1CAF7F95}"/>
              </a:ext>
            </a:extLst>
          </p:cNvPr>
          <p:cNvSpPr>
            <a:spLocks noGrp="1"/>
          </p:cNvSpPr>
          <p:nvPr>
            <p:ph type="sldNum" sz="quarter" idx="12"/>
          </p:nvPr>
        </p:nvSpPr>
        <p:spPr>
          <a:xfrm>
            <a:off x="8519160" y="7081520"/>
            <a:ext cx="2476500" cy="518160"/>
          </a:xfrm>
        </p:spPr>
        <p:txBody>
          <a:bodyPr/>
          <a:lstStyle>
            <a:lvl1pPr>
              <a:defRPr/>
            </a:lvl1pPr>
          </a:lstStyle>
          <a:p>
            <a:fld id="{0531F57D-C06B-456C-8681-9D05966D712A}" type="slidenum">
              <a:rPr lang="en-US" altLang="en-US"/>
              <a:pPr/>
              <a:t>‹#›</a:t>
            </a:fld>
            <a:endParaRPr lang="en-US" altLang="en-US"/>
          </a:p>
        </p:txBody>
      </p:sp>
    </p:spTree>
    <p:extLst>
      <p:ext uri="{BB962C8B-B14F-4D97-AF65-F5344CB8AC3E}">
        <p14:creationId xmlns:p14="http://schemas.microsoft.com/office/powerpoint/2010/main" val="3777658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6997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937705"/>
            <a:ext cx="1025271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811054" y="5201393"/>
            <a:ext cx="1025271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F64C68-6F9B-40C9-8A3A-0FA7AAD92F70}"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91530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724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789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F64C68-6F9B-40C9-8A3A-0FA7AAD92F70}"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79523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413810"/>
            <a:ext cx="1025271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18795" y="1905318"/>
            <a:ext cx="502884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818795" y="2839085"/>
            <a:ext cx="502884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17896" y="1905318"/>
            <a:ext cx="5053608"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017896" y="2839085"/>
            <a:ext cx="5053608"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F64C68-6F9B-40C9-8A3A-0FA7AAD92F70}" type="datetimeFigureOut">
              <a:rPr lang="en-US" smtClean="0"/>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82411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F64C68-6F9B-40C9-8A3A-0FA7AAD92F70}" type="datetimeFigureOut">
              <a:rPr lang="en-US" smtClean="0"/>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821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64C68-6F9B-40C9-8A3A-0FA7AAD92F70}" type="datetimeFigureOut">
              <a:rPr lang="en-US" smtClean="0"/>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16679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053608" y="1119083"/>
            <a:ext cx="601789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50335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053608" y="1119083"/>
            <a:ext cx="601789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06188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413810"/>
            <a:ext cx="1025271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245" y="2069042"/>
            <a:ext cx="1025271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7245" y="7203865"/>
            <a:ext cx="267462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98F64C68-6F9B-40C9-8A3A-0FA7AAD92F70}" type="datetimeFigureOut">
              <a:rPr lang="en-US" smtClean="0"/>
              <a:t>4/3/2023</a:t>
            </a:fld>
            <a:endParaRPr lang="en-US"/>
          </a:p>
        </p:txBody>
      </p:sp>
      <p:sp>
        <p:nvSpPr>
          <p:cNvPr id="5" name="Footer Placeholder 4"/>
          <p:cNvSpPr>
            <a:spLocks noGrp="1"/>
          </p:cNvSpPr>
          <p:nvPr>
            <p:ph type="ftr" sz="quarter" idx="3"/>
          </p:nvPr>
        </p:nvSpPr>
        <p:spPr>
          <a:xfrm>
            <a:off x="3937635" y="7203865"/>
            <a:ext cx="401193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95335" y="7203865"/>
            <a:ext cx="267462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BB88945D-F595-4C5F-AF93-E2CE0CDFE97C}" type="slidenum">
              <a:rPr lang="en-US" smtClean="0"/>
              <a:t>‹#›</a:t>
            </a:fld>
            <a:endParaRPr lang="en-US"/>
          </a:p>
        </p:txBody>
      </p:sp>
    </p:spTree>
    <p:extLst>
      <p:ext uri="{BB962C8B-B14F-4D97-AF65-F5344CB8AC3E}">
        <p14:creationId xmlns:p14="http://schemas.microsoft.com/office/powerpoint/2010/main" val="36960326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Lst>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homepage.math.uiowa.edu/~idarcy/COURSES/MB/SPRING23/5760.html"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drive.google.com/drive/folders/0B8M300Hbnx9leDBERlhkS1JPZkE"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www.cc.gatech.edu/classes/AY2020/cs7643_fall/slides/L23_generative2.pptx"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hyperlink" Target="https://en.wikipedia.org/wiki/Regression_analysis" TargetMode="External"/><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s://www.cc.gatech.edu/classes/AY2020/cs7643_fall/slides/L23_generative2.pptx"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flowingdata.com/2017/01/24/one-dataset-visualized-25-ways/"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flowingdata.com/2017/01/24/one-dataset-visualized-25-way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flowingdata.com/2017/01/24/one-dataset-visualized-25-ways/"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flowingdata.com/2016/06/28/distributions-of-annual-income/"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Nonlinear_dimensionality_reduction"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dl-acm-org/citation.cfm?id=2634549.2627814&amp;coll=portal&amp;dl=AC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modelingguru.nasa.gov/docs/DOC-2783"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modelingguru.nasa.gov/docs/DOC-2783" TargetMode="External"/><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hyperlink" Target="https://modelingguru.nasa.gov/people/jkouatch" TargetMode="External"/><Relationship Id="rId4" Type="http://schemas.openxmlformats.org/officeDocument/2006/relationships/hyperlink" Target="https://modelingguru.nasa.gov/people/amedema"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www.scimagojr.com/"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inmas.us/" TargetMode="Externa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inmas.us/"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datacamp.com/"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hyperlink" Target="https://modelingguru.nasa.gov/docs/DOC-2783"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kaggle.com/code/yushg123/for-loops-vs-vectorized-who-wins-and-by-how-much" TargetMode="Externa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hyperlink" Target="https://stackoverflow.com/questions/33792040/numpy-vectorization-instead-of-for-loops" TargetMode="Externa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hyperlink" Target="https://numba.pydata.org/"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hyperlink" Target="https://modelingguru.nasa.gov/docs/DOC-2783"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scikit-learn.org/"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link.springer.com/article/10.1186/1471-2105-7-435"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scikit-learn.org/stable/modules/clustering.html#clustering"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scikit-learn.org/stable/modules/clustering.html#k-means"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swirlstats.com/scn/title.html" TargetMode="External"/><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hyperlink" Target="https://www.r-project.org/"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jcs.biologists.org/content/121/11/1771"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nature.com/articles/s41586-020-2314-9"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blogs.scientificamerican.com/talking-back/new-study-neuroscience-research-gets-an-f-for-reliability/" TargetMode="External"/><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hyperlink" Target="https://www.nature.com/articles/nrn3475#ref-CR6" TargetMode="External"/><Relationship Id="rId3" Type="http://schemas.openxmlformats.org/officeDocument/2006/relationships/hyperlink" Target="https://www.nature.com/articles/nrn3475#ref-CR1" TargetMode="External"/><Relationship Id="rId7" Type="http://schemas.openxmlformats.org/officeDocument/2006/relationships/hyperlink" Target="https://www.nature.com/articles/nrn3475#ref-CR5" TargetMode="External"/><Relationship Id="rId12" Type="http://schemas.openxmlformats.org/officeDocument/2006/relationships/hyperlink" Target="https://www.nature.com/articles/nrn3475#ref-CR10" TargetMode="Externa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hyperlink" Target="https://www.nature.com/articles/nrn3475#ref-CR4" TargetMode="External"/><Relationship Id="rId11" Type="http://schemas.openxmlformats.org/officeDocument/2006/relationships/hyperlink" Target="https://www.nature.com/articles/nrn3475#ref-CR9" TargetMode="External"/><Relationship Id="rId5" Type="http://schemas.openxmlformats.org/officeDocument/2006/relationships/hyperlink" Target="https://www.nature.com/articles/nrn3475#ref-CR3" TargetMode="External"/><Relationship Id="rId10" Type="http://schemas.openxmlformats.org/officeDocument/2006/relationships/hyperlink" Target="https://www.nature.com/articles/nrn3475#ref-CR8" TargetMode="External"/><Relationship Id="rId4" Type="http://schemas.openxmlformats.org/officeDocument/2006/relationships/hyperlink" Target="https://www.nature.com/articles/nrn3475#ref-CR2" TargetMode="External"/><Relationship Id="rId9" Type="http://schemas.openxmlformats.org/officeDocument/2006/relationships/hyperlink" Target="https://www.nature.com/articles/nrn3475#ref-CR7"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nbconvert.readthedocs.io/en/latest/usage.html"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sciencedirect.com/science/article/pii/S089662731200428X"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journals.plos.org/plosone/article?id=10.1371/journal.pone.0202121"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hyperlink" Target="https://www.nature.com/articles/s41586-022-04492-9#ref-CR6" TargetMode="External"/><Relationship Id="rId3" Type="http://schemas.openxmlformats.org/officeDocument/2006/relationships/hyperlink" Target="https://www.nature.com/articles/s41586-022-04492-9#ref-CR1" TargetMode="External"/><Relationship Id="rId7" Type="http://schemas.openxmlformats.org/officeDocument/2006/relationships/hyperlink" Target="https://www.nature.com/articles/s41586-022-04492-9#ref-CR5" TargetMode="External"/><Relationship Id="rId2" Type="http://schemas.openxmlformats.org/officeDocument/2006/relationships/hyperlink" Target="https://www.nature.com/articles/s41586-022-04492-9" TargetMode="External"/><Relationship Id="rId1" Type="http://schemas.openxmlformats.org/officeDocument/2006/relationships/slideLayout" Target="../slideLayouts/slideLayout7.xml"/><Relationship Id="rId6" Type="http://schemas.openxmlformats.org/officeDocument/2006/relationships/hyperlink" Target="https://www.nature.com/articles/s41586-022-04492-9#ref-CR4" TargetMode="External"/><Relationship Id="rId5" Type="http://schemas.openxmlformats.org/officeDocument/2006/relationships/hyperlink" Target="https://www.nature.com/articles/s41586-022-04492-9#ref-CR3" TargetMode="External"/><Relationship Id="rId10" Type="http://schemas.openxmlformats.org/officeDocument/2006/relationships/image" Target="../media/image53.png"/><Relationship Id="rId4" Type="http://schemas.openxmlformats.org/officeDocument/2006/relationships/hyperlink" Target="https://www.nature.com/articles/s41586-022-04492-9#ref-CR2" TargetMode="External"/><Relationship Id="rId9" Type="http://schemas.openxmlformats.org/officeDocument/2006/relationships/hyperlink" Target="https://www.nature.co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ourworldindata.org/cancer-death-rates-are-falling-five-year-survival-rates-are-rising"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commons.wikimedia.org/wiki/File:Data_visualization_process_v1.png" TargetMode="Externa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arxiv.org/list/math/recent" TargetMode="External"/><Relationship Id="rId2" Type="http://schemas.openxmlformats.org/officeDocument/2006/relationships/hyperlink" Target="https://www.ncbi.nlm.nih.gov/" TargetMode="External"/><Relationship Id="rId1" Type="http://schemas.openxmlformats.org/officeDocument/2006/relationships/slideLayout" Target="../slideLayouts/slideLayout7.xml"/><Relationship Id="rId5" Type="http://schemas.openxmlformats.org/officeDocument/2006/relationships/hyperlink" Target="https://www.kaggle.com/" TargetMode="External"/><Relationship Id="rId4" Type="http://schemas.openxmlformats.org/officeDocument/2006/relationships/hyperlink" Target="https://scholar.google.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mathscinet-ams-org.proxy.lib.uiowa.edu/mathscinet" TargetMode="Externa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mathscinet-ams-org.proxy.lib.uiowa.edu/msnhtml/msc2020.pdf"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hyperlink" Target="http://archive.ics.uci.edu/ml/index.php" TargetMode="Externa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d-roger.com/2016/09/07/finding-similar-items-&#26597;&#25214;&#30456;&#20284;&#39033;/" TargetMode="External"/><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en.wikipedia.org/wiki/Jaccard_index" TargetMode="External"/><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simplehtmlguide.com/cheatsheet.php"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people.rit.edu/rmb5229/320/project3/hamming.html" TargetMode="Externa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hyperlink" Target="http://rosalind.info/glossary/hamming-distanc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hyperlink" Target="http://www.improvedoutcomes.com/docs/WebSiteDocs/Clustering/Clustering_Parameters/Manhattan_Distance_Metric.htm" TargetMode="External"/><Relationship Id="rId2" Type="http://schemas.openxmlformats.org/officeDocument/2006/relationships/hyperlink" Target="http://bloggity.nurdz.com/gamedev-math/manhattan/" TargetMode="External"/><Relationship Id="rId1" Type="http://schemas.openxmlformats.org/officeDocument/2006/relationships/slideLayout" Target="../slideLayouts/slideLayout7.xml"/><Relationship Id="rId6" Type="http://schemas.openxmlformats.org/officeDocument/2006/relationships/image" Target="../media/image79.gif"/><Relationship Id="rId5" Type="http://schemas.openxmlformats.org/officeDocument/2006/relationships/image" Target="../media/image78.png"/><Relationship Id="rId4" Type="http://schemas.openxmlformats.org/officeDocument/2006/relationships/hyperlink" Target="http://www.joachimdespland.com/mammoth.html"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onlinelibrary.wiley.com/doi/full/10.1002/jmri.25750" TargetMode="External"/><Relationship Id="rId7" Type="http://schemas.openxmlformats.org/officeDocument/2006/relationships/image" Target="../media/image84.pn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hyperlink" Target="https://arxiv.org/abs/1908.06029" TargetMode="External"/><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hyperlink" Target="https://fs.wp.odu.edu/abraitma/workshops/" TargetMode="External"/><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fs.wp.odu.edu/abraitma/workshops/" TargetMode="External"/><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s://fs.wp.odu.edu/abraitma/workshops/" TargetMode="External"/><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2" Type="http://schemas.openxmlformats.org/officeDocument/2006/relationships/hyperlink" Target="https://fs.wp.odu.edu/abraitma/workshop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reu.dimacs.rutgers.edu/Symbols.pdf" TargetMode="Externa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hyperlink" Target="https://fs.wp.odu.edu/abraitma/workshops/" TargetMode="External"/><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hyperlink" Target="https://fs.wp.odu.edu/abraitma/workshops/" TargetMode="External"/></Relationships>
</file>

<file path=ppt/slides/_rels/slide72.xml.rels><?xml version="1.0" encoding="UTF-8" standalone="yes"?>
<Relationships xmlns="http://schemas.openxmlformats.org/package/2006/relationships"><Relationship Id="rId2" Type="http://schemas.openxmlformats.org/officeDocument/2006/relationships/hyperlink" Target="https://fs.wp.odu.edu/abraitma/workshops/"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en.wikipedia.org/wiki/Nonlinear_dimensionality_reduction"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ritingcenter.uiowa.edu/#services"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hyperlink" Target="http://www.cse.buffalo.edu/faculty/azhang/data-mining/pca.ppt" TargetMode="External"/><Relationship Id="rId2" Type="http://schemas.openxmlformats.org/officeDocument/2006/relationships/image" Target="../media/image96.w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cse.buffalo.edu/faculty/azhang/data-mining/pca.ppt" TargetMode="External"/><Relationship Id="rId2" Type="http://schemas.openxmlformats.org/officeDocument/2006/relationships/image" Target="../media/image97.wm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hyperlink" Target="http://www.cse.buffalo.edu/faculty/azhang/data-mining/pca.ppt" TargetMode="External"/><Relationship Id="rId4" Type="http://schemas.openxmlformats.org/officeDocument/2006/relationships/image" Target="../media/image98.w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www.cse.buffalo.edu/faculty/azhang/data-mining/pca.ppt" TargetMode="External"/><Relationship Id="rId4" Type="http://schemas.openxmlformats.org/officeDocument/2006/relationships/image" Target="../media/image99.w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hyperlink" Target="http://www.cse.buffalo.edu/faculty/azhang/data-mining/pca.pp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1.wmf"/><Relationship Id="rId5" Type="http://schemas.openxmlformats.org/officeDocument/2006/relationships/oleObject" Target="../embeddings/oleObject4.bin"/><Relationship Id="rId4" Type="http://schemas.openxmlformats.org/officeDocument/2006/relationships/image" Target="../media/image100.w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www.cse.buffalo.edu/faculty/azhang/data-mining/pca.ppt" TargetMode="External"/><Relationship Id="rId5" Type="http://schemas.openxmlformats.org/officeDocument/2006/relationships/oleObject" Target="../embeddings/oleObject6.bin"/><Relationship Id="rId4" Type="http://schemas.openxmlformats.org/officeDocument/2006/relationships/image" Target="../media/image102.wmf"/></Relationships>
</file>

<file path=ppt/slides/_rels/slide87.xml.rels><?xml version="1.0" encoding="UTF-8" standalone="yes"?>
<Relationships xmlns="http://schemas.openxmlformats.org/package/2006/relationships"><Relationship Id="rId2" Type="http://schemas.openxmlformats.org/officeDocument/2006/relationships/hyperlink" Target="http://www.cse.buffalo.edu/faculty/azhang/data-mining/pca.ppt"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oleObject" Target="../embeddings/oleObject7.bin"/><Relationship Id="rId1" Type="http://schemas.openxmlformats.org/officeDocument/2006/relationships/slideLayout" Target="../slideLayouts/slideLayout2.xml"/><Relationship Id="rId4" Type="http://schemas.openxmlformats.org/officeDocument/2006/relationships/hyperlink" Target="http://www.cse.buffalo.edu/faculty/azhang/data-mining/pca.ppt"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oleObject" Target="../embeddings/oleObject8.bin"/><Relationship Id="rId1" Type="http://schemas.openxmlformats.org/officeDocument/2006/relationships/slideLayout" Target="../slideLayouts/slideLayout4.xml"/><Relationship Id="rId4" Type="http://schemas.openxmlformats.org/officeDocument/2006/relationships/hyperlink" Target="http://www.cse.buffalo.edu/faculty/azhang/data-mining/pca.pp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speakingcenter.uiowa.edu/about-us"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www.csee.umbc.edu/courses/graduate/671/fall20/notes/14_machine_learning/14_1_intro.pptx" TargetMode="External"/><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courses.cs.washington.edu/courses/cse446/09wi/slides/intro.ppt" TargetMode="External"/><Relationship Id="rId2" Type="http://schemas.openxmlformats.org/officeDocument/2006/relationships/image" Target="../media/image106.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hyperlink" Target="https://link-springer-com.proxy.lib.uiowa.edu/book/10.1007%2F978-1-4842-5373-1" TargetMode="External"/><Relationship Id="rId2" Type="http://schemas.openxmlformats.org/officeDocument/2006/relationships/hyperlink" Target="https://methods-sagepub-com.proxy.lib.uiowa.edu/foundations/machine-learning"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www.cc.gatech.edu/classes/AY2020/cs7643_fall/slides/L23_generative2.pptx" TargetMode="External"/><Relationship Id="rId5" Type="http://schemas.openxmlformats.org/officeDocument/2006/relationships/hyperlink" Target="https://creativecommons.org/publicdomain/zero/1.0/deed.en" TargetMode="External"/><Relationship Id="rId4" Type="http://schemas.openxmlformats.org/officeDocument/2006/relationships/hyperlink" Target="https://pixabay.com/en/kitten-cute-feline-kitty-domestic-1246693/"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www.cc.gatech.edu/classes/AY2020/cs7643_fall/slides/L23_generative2.pptx"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www.cc.gatech.edu/classes/AY2020/cs7643_fall/slides/L23_generative2.pptx" TargetMode="External"/><Relationship Id="rId5" Type="http://schemas.openxmlformats.org/officeDocument/2006/relationships/hyperlink" Target="https://creativecommons.org/publicdomain/zero/1.0/deed.en" TargetMode="External"/><Relationship Id="rId4" Type="http://schemas.openxmlformats.org/officeDocument/2006/relationships/hyperlink" Target="https://commons.wikimedia.org/wiki/File:ClusterAnalysis_Mouse.svg"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www.favouriteblog.com/wp-content/uploads/2017/07/Types-of-Learning.png" TargetMode="External"/><Relationship Id="rId2" Type="http://schemas.openxmlformats.org/officeDocument/2006/relationships/image" Target="../media/image1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4C5DBF-B351-DB35-7F78-42AD8B40640F}"/>
              </a:ext>
            </a:extLst>
          </p:cNvPr>
          <p:cNvPicPr>
            <a:picLocks noChangeAspect="1"/>
          </p:cNvPicPr>
          <p:nvPr/>
        </p:nvPicPr>
        <p:blipFill>
          <a:blip r:embed="rId2"/>
          <a:stretch>
            <a:fillRect/>
          </a:stretch>
        </p:blipFill>
        <p:spPr>
          <a:xfrm>
            <a:off x="229977" y="0"/>
            <a:ext cx="10472206" cy="7772400"/>
          </a:xfrm>
          <a:prstGeom prst="rect">
            <a:avLst/>
          </a:prstGeom>
        </p:spPr>
      </p:pic>
      <p:sp>
        <p:nvSpPr>
          <p:cNvPr id="5" name="TextBox 4">
            <a:extLst>
              <a:ext uri="{FF2B5EF4-FFF2-40B4-BE49-F238E27FC236}">
                <a16:creationId xmlns:a16="http://schemas.microsoft.com/office/drawing/2014/main" id="{34785B64-B65F-D2E1-E847-22AB180D2619}"/>
              </a:ext>
            </a:extLst>
          </p:cNvPr>
          <p:cNvSpPr txBox="1"/>
          <p:nvPr/>
        </p:nvSpPr>
        <p:spPr>
          <a:xfrm>
            <a:off x="4196080" y="2435275"/>
            <a:ext cx="7614920" cy="369332"/>
          </a:xfrm>
          <a:prstGeom prst="rect">
            <a:avLst/>
          </a:prstGeom>
          <a:noFill/>
        </p:spPr>
        <p:txBody>
          <a:bodyPr wrap="square">
            <a:spAutoFit/>
          </a:bodyPr>
          <a:lstStyle/>
          <a:p>
            <a:r>
              <a:rPr lang="en-US" dirty="0">
                <a:hlinkClick r:id="rId3"/>
              </a:rPr>
              <a:t>http://homepage.math.uiowa.edu/~idarcy/COURSES/MB/SPRING23/5760.html</a:t>
            </a:r>
            <a:r>
              <a:rPr lang="en-US" dirty="0"/>
              <a:t>  </a:t>
            </a:r>
          </a:p>
        </p:txBody>
      </p:sp>
    </p:spTree>
    <p:extLst>
      <p:ext uri="{BB962C8B-B14F-4D97-AF65-F5344CB8AC3E}">
        <p14:creationId xmlns:p14="http://schemas.microsoft.com/office/powerpoint/2010/main" val="978754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126201"/>
            <a:ext cx="9326880" cy="678800"/>
          </a:xfrm>
        </p:spPr>
        <p:txBody>
          <a:bodyPr>
            <a:noAutofit/>
          </a:bodyPr>
          <a:lstStyle/>
          <a:p>
            <a:r>
              <a:rPr lang="en-US" sz="3627" dirty="0"/>
              <a:t>Visual variables for quantitative phenomena</a:t>
            </a:r>
          </a:p>
        </p:txBody>
      </p:sp>
      <p:pic>
        <p:nvPicPr>
          <p:cNvPr id="1026" name="Picture 2" descr="http://understandinggraphics.com/wp-content/uploads/2010/01/retinal-variab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888" y="777239"/>
            <a:ext cx="7796511" cy="66324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1540" y="746620"/>
            <a:ext cx="2803615" cy="406265"/>
          </a:xfrm>
          <a:prstGeom prst="rect">
            <a:avLst/>
          </a:prstGeom>
          <a:noFill/>
        </p:spPr>
        <p:txBody>
          <a:bodyPr wrap="square" rtlCol="0">
            <a:spAutoFit/>
          </a:bodyPr>
          <a:lstStyle/>
          <a:p>
            <a:r>
              <a:rPr lang="en-US" sz="2040" dirty="0"/>
              <a:t>Krygier and Wood, 2002</a:t>
            </a:r>
          </a:p>
        </p:txBody>
      </p:sp>
      <p:sp>
        <p:nvSpPr>
          <p:cNvPr id="5" name="Rectangle 4"/>
          <p:cNvSpPr/>
          <p:nvPr/>
        </p:nvSpPr>
        <p:spPr>
          <a:xfrm>
            <a:off x="891540" y="7292926"/>
            <a:ext cx="10696303" cy="406265"/>
          </a:xfrm>
          <a:prstGeom prst="rect">
            <a:avLst/>
          </a:prstGeom>
        </p:spPr>
        <p:txBody>
          <a:bodyPr wrap="square">
            <a:spAutoFit/>
          </a:bodyPr>
          <a:lstStyle/>
          <a:p>
            <a:r>
              <a:rPr lang="en-US" sz="2040" dirty="0"/>
              <a:t>Slide modified from: </a:t>
            </a:r>
            <a:r>
              <a:rPr lang="en-US" sz="2040" dirty="0">
                <a:hlinkClick r:id="rId3"/>
              </a:rPr>
              <a:t>https://drive.google.com/drive/folders/0B8M300Hbnx9leDBERlhkS1JPZkE</a:t>
            </a:r>
            <a:r>
              <a:rPr lang="en-US" sz="2040" dirty="0"/>
              <a:t> </a:t>
            </a:r>
          </a:p>
        </p:txBody>
      </p:sp>
      <p:sp>
        <p:nvSpPr>
          <p:cNvPr id="3" name="TextBox 2">
            <a:extLst>
              <a:ext uri="{FF2B5EF4-FFF2-40B4-BE49-F238E27FC236}">
                <a16:creationId xmlns:a16="http://schemas.microsoft.com/office/drawing/2014/main" id="{D3C845FA-7E76-43E6-AB46-2CD7C9AA9B7F}"/>
              </a:ext>
            </a:extLst>
          </p:cNvPr>
          <p:cNvSpPr txBox="1"/>
          <p:nvPr/>
        </p:nvSpPr>
        <p:spPr>
          <a:xfrm>
            <a:off x="233916" y="2137144"/>
            <a:ext cx="1892596" cy="1938992"/>
          </a:xfrm>
          <a:prstGeom prst="rect">
            <a:avLst/>
          </a:prstGeom>
          <a:noFill/>
        </p:spPr>
        <p:txBody>
          <a:bodyPr wrap="square" rtlCol="0">
            <a:spAutoFit/>
          </a:bodyPr>
          <a:lstStyle/>
          <a:p>
            <a:r>
              <a:rPr lang="en-US" sz="2400" dirty="0">
                <a:solidFill>
                  <a:srgbClr val="7030A0"/>
                </a:solidFill>
              </a:rPr>
              <a:t>For poster use thick lines and think about accessibility.</a:t>
            </a:r>
          </a:p>
        </p:txBody>
      </p:sp>
    </p:spTree>
    <p:extLst>
      <p:ext uri="{BB962C8B-B14F-4D97-AF65-F5344CB8AC3E}">
        <p14:creationId xmlns:p14="http://schemas.microsoft.com/office/powerpoint/2010/main" val="38633048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6" name="Slide Number Placeholder 4"/>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8" name="Shape 59">
            <a:extLst>
              <a:ext uri="{FF2B5EF4-FFF2-40B4-BE49-F238E27FC236}">
                <a16:creationId xmlns:a16="http://schemas.microsoft.com/office/drawing/2014/main" id="{E61DBF6C-7F3B-3942-AC19-5C37006435D1}"/>
              </a:ext>
            </a:extLst>
          </p:cNvPr>
          <p:cNvSpPr txBox="1">
            <a:spLocks/>
          </p:cNvSpPr>
          <p:nvPr/>
        </p:nvSpPr>
        <p:spPr bwMode="auto">
          <a:xfrm>
            <a:off x="762000" y="259080"/>
            <a:ext cx="10363200" cy="971720"/>
          </a:xfrm>
          <a:prstGeom prst="rect">
            <a:avLst/>
          </a:prstGeom>
          <a:noFill/>
          <a:ln w="9525">
            <a:noFill/>
            <a:miter lim="800000"/>
            <a:headEnd/>
            <a:tailEnd/>
          </a:ln>
        </p:spPr>
        <p:txBody>
          <a:bodyPr vert="horz" wrap="square" lIns="103615" tIns="103615" rIns="103615" bIns="103615" numCol="1" anchor="ctr" anchorCtr="0" compatLnSpc="1">
            <a:prstTxWarp prst="textNoShape">
              <a:avLst/>
            </a:prstTxWarp>
            <a:noAutofit/>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 sz="3400" kern="0" dirty="0">
                <a:solidFill>
                  <a:schemeClr val="tx1">
                    <a:alpha val="25000"/>
                  </a:schemeClr>
                </a:solidFill>
              </a:rPr>
              <a:t>Supervised vs Reinforcement vs</a:t>
            </a:r>
            <a:r>
              <a:rPr lang="en" sz="3400" kern="0" dirty="0"/>
              <a:t> Unsupervised Learning</a:t>
            </a:r>
          </a:p>
        </p:txBody>
      </p:sp>
      <p:sp>
        <p:nvSpPr>
          <p:cNvPr id="11" name="Shape 117">
            <a:extLst>
              <a:ext uri="{FF2B5EF4-FFF2-40B4-BE49-F238E27FC236}">
                <a16:creationId xmlns:a16="http://schemas.microsoft.com/office/drawing/2014/main" id="{3D926FB7-8C6A-9F48-A33B-F0DD836FCB7B}"/>
              </a:ext>
            </a:extLst>
          </p:cNvPr>
          <p:cNvSpPr txBox="1">
            <a:spLocks noGrp="1"/>
          </p:cNvSpPr>
          <p:nvPr>
            <p:ph type="body" idx="1"/>
          </p:nvPr>
        </p:nvSpPr>
        <p:spPr>
          <a:xfrm>
            <a:off x="1116082" y="1986280"/>
            <a:ext cx="4488000" cy="4043960"/>
          </a:xfrm>
          <a:prstGeom prst="rect">
            <a:avLst/>
          </a:prstGeom>
        </p:spPr>
        <p:txBody>
          <a:bodyPr vert="horz" lIns="103615" tIns="103615" rIns="103615" bIns="103615" rtlCol="0" anchor="ctr" anchorCtr="0">
            <a:noAutofit/>
          </a:bodyPr>
          <a:lstStyle/>
          <a:p>
            <a:pPr>
              <a:buNone/>
            </a:pPr>
            <a:r>
              <a:rPr lang="en" sz="2267" b="1" dirty="0">
                <a:solidFill>
                  <a:schemeClr val="dk1"/>
                </a:solidFill>
              </a:rPr>
              <a:t>Unsupervised Learning</a:t>
            </a:r>
          </a:p>
          <a:p>
            <a:pPr>
              <a:buNone/>
            </a:pPr>
            <a:endParaRPr sz="2267" dirty="0">
              <a:solidFill>
                <a:schemeClr val="dk1"/>
              </a:solidFill>
            </a:endParaRPr>
          </a:p>
          <a:p>
            <a:pPr>
              <a:buNone/>
            </a:pPr>
            <a:r>
              <a:rPr lang="en" sz="2267" b="1" dirty="0">
                <a:solidFill>
                  <a:schemeClr val="dk1"/>
                </a:solidFill>
              </a:rPr>
              <a:t>Data</a:t>
            </a:r>
            <a:r>
              <a:rPr lang="en" sz="2267" dirty="0">
                <a:solidFill>
                  <a:schemeClr val="dk1"/>
                </a:solidFill>
              </a:rPr>
              <a:t>: x</a:t>
            </a:r>
          </a:p>
          <a:p>
            <a:pPr>
              <a:buNone/>
            </a:pPr>
            <a:r>
              <a:rPr lang="en" sz="2267" dirty="0">
                <a:solidFill>
                  <a:schemeClr val="dk1"/>
                </a:solidFill>
              </a:rPr>
              <a:t>Just data, no labels!</a:t>
            </a:r>
          </a:p>
          <a:p>
            <a:pPr>
              <a:buNone/>
            </a:pPr>
            <a:endParaRPr sz="2267" dirty="0">
              <a:solidFill>
                <a:schemeClr val="dk1"/>
              </a:solidFill>
            </a:endParaRPr>
          </a:p>
          <a:p>
            <a:pPr>
              <a:buNone/>
            </a:pPr>
            <a:r>
              <a:rPr lang="en" sz="2267" b="1" dirty="0">
                <a:solidFill>
                  <a:schemeClr val="dk1"/>
                </a:solidFill>
              </a:rPr>
              <a:t>Goal</a:t>
            </a:r>
            <a:r>
              <a:rPr lang="en" sz="2267" dirty="0">
                <a:solidFill>
                  <a:schemeClr val="dk1"/>
                </a:solidFill>
              </a:rPr>
              <a:t>: Learn some underlying hidden </a:t>
            </a:r>
            <a:r>
              <a:rPr lang="en" sz="2267" i="1" dirty="0">
                <a:solidFill>
                  <a:schemeClr val="dk1"/>
                </a:solidFill>
              </a:rPr>
              <a:t>structure</a:t>
            </a:r>
            <a:r>
              <a:rPr lang="en" sz="2267" dirty="0">
                <a:solidFill>
                  <a:schemeClr val="dk1"/>
                </a:solidFill>
              </a:rPr>
              <a:t> of the data</a:t>
            </a:r>
          </a:p>
          <a:p>
            <a:pPr>
              <a:buNone/>
            </a:pPr>
            <a:endParaRPr sz="2267" dirty="0">
              <a:solidFill>
                <a:schemeClr val="dk1"/>
              </a:solidFill>
            </a:endParaRPr>
          </a:p>
          <a:p>
            <a:pPr>
              <a:buNone/>
            </a:pPr>
            <a:r>
              <a:rPr lang="en" sz="2267" b="1" dirty="0">
                <a:solidFill>
                  <a:schemeClr val="dk1"/>
                </a:solidFill>
              </a:rPr>
              <a:t>Examples</a:t>
            </a:r>
            <a:r>
              <a:rPr lang="en" sz="2267" dirty="0">
                <a:solidFill>
                  <a:schemeClr val="dk1"/>
                </a:solidFill>
              </a:rPr>
              <a:t>: Clustering, dimensionality reduction, feature learning, density estimation, etc.</a:t>
            </a:r>
          </a:p>
        </p:txBody>
      </p:sp>
      <p:sp>
        <p:nvSpPr>
          <p:cNvPr id="12" name="Shape 61">
            <a:extLst>
              <a:ext uri="{FF2B5EF4-FFF2-40B4-BE49-F238E27FC236}">
                <a16:creationId xmlns:a16="http://schemas.microsoft.com/office/drawing/2014/main" id="{B27B0073-F2CD-5443-B20F-CCB4F638B36E}"/>
              </a:ext>
            </a:extLst>
          </p:cNvPr>
          <p:cNvSpPr txBox="1">
            <a:spLocks/>
          </p:cNvSpPr>
          <p:nvPr/>
        </p:nvSpPr>
        <p:spPr bwMode="auto">
          <a:xfrm>
            <a:off x="6202680" y="1813560"/>
            <a:ext cx="4874580" cy="4043960"/>
          </a:xfrm>
          <a:prstGeom prst="rect">
            <a:avLst/>
          </a:prstGeom>
          <a:noFill/>
          <a:ln w="9525">
            <a:noFill/>
            <a:miter lim="800000"/>
            <a:headEnd/>
            <a:tailEnd/>
          </a:ln>
        </p:spPr>
        <p:txBody>
          <a:bodyPr vert="horz" wrap="square" lIns="103615" tIns="103615" rIns="103615" bIns="103615" numCol="1" anchor="t"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US" sz="2267" b="1" kern="0" dirty="0"/>
              <a:t>Supervised Learning</a:t>
            </a:r>
          </a:p>
          <a:p>
            <a:pPr>
              <a:buFontTx/>
              <a:buNone/>
            </a:pPr>
            <a:endParaRPr lang="en-US" sz="2267" b="1" kern="0" dirty="0"/>
          </a:p>
          <a:p>
            <a:pPr>
              <a:buFontTx/>
              <a:buNone/>
            </a:pPr>
            <a:r>
              <a:rPr lang="en-US" sz="2267" b="1" kern="0" dirty="0"/>
              <a:t>Data</a:t>
            </a:r>
            <a:r>
              <a:rPr lang="en-US" sz="2267" kern="0" dirty="0"/>
              <a:t>: (x, y)</a:t>
            </a:r>
          </a:p>
          <a:p>
            <a:pPr>
              <a:buFontTx/>
              <a:buNone/>
            </a:pPr>
            <a:r>
              <a:rPr lang="en-US" sz="2267" kern="0" dirty="0"/>
              <a:t>x is data, y is label</a:t>
            </a:r>
          </a:p>
          <a:p>
            <a:pPr>
              <a:buFontTx/>
              <a:buNone/>
            </a:pPr>
            <a:endParaRPr lang="en-US" sz="2267" kern="0" dirty="0"/>
          </a:p>
          <a:p>
            <a:pPr>
              <a:buFontTx/>
              <a:buNone/>
            </a:pPr>
            <a:r>
              <a:rPr lang="en-US" sz="2267" b="1" kern="0" dirty="0"/>
              <a:t>Goal</a:t>
            </a:r>
            <a:r>
              <a:rPr lang="en-US" sz="2267" kern="0" dirty="0"/>
              <a:t>: Learn a </a:t>
            </a:r>
            <a:r>
              <a:rPr lang="en-US" sz="2267" i="1" kern="0" dirty="0"/>
              <a:t>function</a:t>
            </a:r>
            <a:r>
              <a:rPr lang="en-US" sz="2267" kern="0" dirty="0"/>
              <a:t> to map x </a:t>
            </a:r>
            <a:r>
              <a:rPr lang="en-US" sz="2267" kern="0" dirty="0">
                <a:sym typeface="Wingdings"/>
              </a:rPr>
              <a:t></a:t>
            </a:r>
            <a:r>
              <a:rPr lang="en-US" sz="2267" kern="0" dirty="0"/>
              <a:t> y</a:t>
            </a:r>
          </a:p>
          <a:p>
            <a:pPr>
              <a:buFontTx/>
              <a:buNone/>
            </a:pPr>
            <a:endParaRPr lang="en-US" sz="2267" kern="0" dirty="0"/>
          </a:p>
          <a:p>
            <a:pPr>
              <a:buFontTx/>
              <a:buNone/>
            </a:pPr>
            <a:endParaRPr lang="en-US" sz="2267" b="1" kern="0" dirty="0"/>
          </a:p>
          <a:p>
            <a:pPr>
              <a:buFontTx/>
              <a:buNone/>
            </a:pPr>
            <a:r>
              <a:rPr lang="en-US" sz="2267" b="1" kern="0" dirty="0"/>
              <a:t>Examples</a:t>
            </a:r>
            <a:r>
              <a:rPr lang="en-US" sz="2267" kern="0" dirty="0"/>
              <a:t>: Classification, regression, object detection, semantic segmentation, image captioning, etc.</a:t>
            </a:r>
          </a:p>
        </p:txBody>
      </p:sp>
      <p:sp>
        <p:nvSpPr>
          <p:cNvPr id="7" name="TextBox 6">
            <a:extLst>
              <a:ext uri="{FF2B5EF4-FFF2-40B4-BE49-F238E27FC236}">
                <a16:creationId xmlns:a16="http://schemas.microsoft.com/office/drawing/2014/main" id="{6C4EE95D-E322-47B3-A779-85ABC60703BF}"/>
              </a:ext>
            </a:extLst>
          </p:cNvPr>
          <p:cNvSpPr txBox="1"/>
          <p:nvPr/>
        </p:nvSpPr>
        <p:spPr>
          <a:xfrm>
            <a:off x="1718985" y="7073637"/>
            <a:ext cx="8153400" cy="369332"/>
          </a:xfrm>
          <a:prstGeom prst="rect">
            <a:avLst/>
          </a:prstGeom>
          <a:noFill/>
        </p:spPr>
        <p:txBody>
          <a:bodyPr wrap="square">
            <a:spAutoFit/>
          </a:bodyPr>
          <a:lstStyle/>
          <a:p>
            <a:r>
              <a:rPr lang="en-US" dirty="0">
                <a:hlinkClick r:id="rId3"/>
              </a:rPr>
              <a:t>https://www.cc.gatech.edu/classes/AY2020/cs7643_fall/slides/L23_generative2.pptx</a:t>
            </a:r>
            <a:r>
              <a:rPr lang="en-US" dirty="0"/>
              <a:t> </a:t>
            </a:r>
          </a:p>
        </p:txBody>
      </p:sp>
    </p:spTree>
    <p:extLst>
      <p:ext uri="{BB962C8B-B14F-4D97-AF65-F5344CB8AC3E}">
        <p14:creationId xmlns:p14="http://schemas.microsoft.com/office/powerpoint/2010/main" val="39443163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19" y="1030001"/>
            <a:ext cx="10297935" cy="4905750"/>
          </a:xfrm>
          <a:prstGeom prst="rect">
            <a:avLst/>
          </a:prstGeom>
        </p:spPr>
      </p:pic>
      <p:sp>
        <p:nvSpPr>
          <p:cNvPr id="3" name="Rectangle 2"/>
          <p:cNvSpPr/>
          <p:nvPr/>
        </p:nvSpPr>
        <p:spPr>
          <a:xfrm>
            <a:off x="1026718" y="276966"/>
            <a:ext cx="8702521" cy="406265"/>
          </a:xfrm>
          <a:prstGeom prst="rect">
            <a:avLst/>
          </a:prstGeom>
        </p:spPr>
        <p:txBody>
          <a:bodyPr wrap="square">
            <a:spAutoFit/>
          </a:bodyPr>
          <a:lstStyle/>
          <a:p>
            <a:r>
              <a:rPr lang="en-US" sz="2040" dirty="0">
                <a:hlinkClick r:id="rId3"/>
              </a:rPr>
              <a:t>https://en.wikipedia.org/wiki/Regression_analysis</a:t>
            </a:r>
            <a:r>
              <a:rPr lang="en-US" sz="2040" dirty="0"/>
              <a:t> </a:t>
            </a:r>
          </a:p>
        </p:txBody>
      </p:sp>
    </p:spTree>
    <p:extLst>
      <p:ext uri="{BB962C8B-B14F-4D97-AF65-F5344CB8AC3E}">
        <p14:creationId xmlns:p14="http://schemas.microsoft.com/office/powerpoint/2010/main" val="29643826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6" name="Slide Number Placeholder 4"/>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8" name="Shape 59">
            <a:extLst>
              <a:ext uri="{FF2B5EF4-FFF2-40B4-BE49-F238E27FC236}">
                <a16:creationId xmlns:a16="http://schemas.microsoft.com/office/drawing/2014/main" id="{E61DBF6C-7F3B-3942-AC19-5C37006435D1}"/>
              </a:ext>
            </a:extLst>
          </p:cNvPr>
          <p:cNvSpPr txBox="1">
            <a:spLocks/>
          </p:cNvSpPr>
          <p:nvPr/>
        </p:nvSpPr>
        <p:spPr bwMode="auto">
          <a:xfrm>
            <a:off x="762000" y="259080"/>
            <a:ext cx="10363200" cy="971720"/>
          </a:xfrm>
          <a:prstGeom prst="rect">
            <a:avLst/>
          </a:prstGeom>
          <a:noFill/>
          <a:ln w="9525">
            <a:noFill/>
            <a:miter lim="800000"/>
            <a:headEnd/>
            <a:tailEnd/>
          </a:ln>
        </p:spPr>
        <p:txBody>
          <a:bodyPr vert="horz" wrap="square" lIns="103615" tIns="103615" rIns="103615" bIns="103615" numCol="1" anchor="ctr" anchorCtr="0" compatLnSpc="1">
            <a:prstTxWarp prst="textNoShape">
              <a:avLst/>
            </a:prstTxWarp>
            <a:noAutofit/>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 sz="3400" kern="0" dirty="0">
                <a:solidFill>
                  <a:schemeClr val="tx1">
                    <a:alpha val="25000"/>
                  </a:schemeClr>
                </a:solidFill>
              </a:rPr>
              <a:t>Supervised vs Reinforcement vs</a:t>
            </a:r>
            <a:r>
              <a:rPr lang="en" sz="3400" kern="0" dirty="0"/>
              <a:t> Unsupervised Learning</a:t>
            </a:r>
          </a:p>
        </p:txBody>
      </p:sp>
      <p:sp>
        <p:nvSpPr>
          <p:cNvPr id="11" name="Shape 117">
            <a:extLst>
              <a:ext uri="{FF2B5EF4-FFF2-40B4-BE49-F238E27FC236}">
                <a16:creationId xmlns:a16="http://schemas.microsoft.com/office/drawing/2014/main" id="{3D926FB7-8C6A-9F48-A33B-F0DD836FCB7B}"/>
              </a:ext>
            </a:extLst>
          </p:cNvPr>
          <p:cNvSpPr txBox="1">
            <a:spLocks noGrp="1"/>
          </p:cNvSpPr>
          <p:nvPr>
            <p:ph type="body" idx="1"/>
          </p:nvPr>
        </p:nvSpPr>
        <p:spPr>
          <a:xfrm>
            <a:off x="1116082" y="1986280"/>
            <a:ext cx="4488000" cy="4043960"/>
          </a:xfrm>
          <a:prstGeom prst="rect">
            <a:avLst/>
          </a:prstGeom>
        </p:spPr>
        <p:txBody>
          <a:bodyPr vert="horz" lIns="103615" tIns="103615" rIns="103615" bIns="103615" rtlCol="0" anchor="ctr" anchorCtr="0">
            <a:noAutofit/>
          </a:bodyPr>
          <a:lstStyle/>
          <a:p>
            <a:pPr>
              <a:buNone/>
            </a:pPr>
            <a:r>
              <a:rPr lang="en" sz="2267" b="1" dirty="0">
                <a:solidFill>
                  <a:schemeClr val="dk1"/>
                </a:solidFill>
              </a:rPr>
              <a:t>Unsupervised Learning</a:t>
            </a:r>
          </a:p>
          <a:p>
            <a:pPr>
              <a:buNone/>
            </a:pPr>
            <a:endParaRPr sz="2267" dirty="0">
              <a:solidFill>
                <a:schemeClr val="dk1"/>
              </a:solidFill>
            </a:endParaRPr>
          </a:p>
          <a:p>
            <a:pPr>
              <a:buNone/>
            </a:pPr>
            <a:r>
              <a:rPr lang="en" sz="2267" b="1" dirty="0">
                <a:solidFill>
                  <a:schemeClr val="dk1"/>
                </a:solidFill>
              </a:rPr>
              <a:t>Data</a:t>
            </a:r>
            <a:r>
              <a:rPr lang="en" sz="2267" dirty="0">
                <a:solidFill>
                  <a:schemeClr val="dk1"/>
                </a:solidFill>
              </a:rPr>
              <a:t>: x</a:t>
            </a:r>
          </a:p>
          <a:p>
            <a:pPr>
              <a:buNone/>
            </a:pPr>
            <a:r>
              <a:rPr lang="en" sz="2267" dirty="0">
                <a:solidFill>
                  <a:schemeClr val="dk1"/>
                </a:solidFill>
              </a:rPr>
              <a:t>Just data, no labels!</a:t>
            </a:r>
          </a:p>
          <a:p>
            <a:pPr>
              <a:buNone/>
            </a:pPr>
            <a:endParaRPr sz="2267" dirty="0">
              <a:solidFill>
                <a:schemeClr val="dk1"/>
              </a:solidFill>
            </a:endParaRPr>
          </a:p>
          <a:p>
            <a:pPr>
              <a:buNone/>
            </a:pPr>
            <a:r>
              <a:rPr lang="en" sz="2267" b="1" dirty="0">
                <a:solidFill>
                  <a:schemeClr val="dk1"/>
                </a:solidFill>
              </a:rPr>
              <a:t>Goal</a:t>
            </a:r>
            <a:r>
              <a:rPr lang="en" sz="2267" dirty="0">
                <a:solidFill>
                  <a:schemeClr val="dk1"/>
                </a:solidFill>
              </a:rPr>
              <a:t>: Learn some underlying hidden </a:t>
            </a:r>
            <a:r>
              <a:rPr lang="en" sz="2267" i="1" dirty="0">
                <a:solidFill>
                  <a:schemeClr val="dk1"/>
                </a:solidFill>
              </a:rPr>
              <a:t>structure</a:t>
            </a:r>
            <a:r>
              <a:rPr lang="en" sz="2267" dirty="0">
                <a:solidFill>
                  <a:schemeClr val="dk1"/>
                </a:solidFill>
              </a:rPr>
              <a:t> of the data</a:t>
            </a:r>
          </a:p>
          <a:p>
            <a:pPr>
              <a:buNone/>
            </a:pPr>
            <a:endParaRPr sz="2267" dirty="0">
              <a:solidFill>
                <a:schemeClr val="dk1"/>
              </a:solidFill>
            </a:endParaRPr>
          </a:p>
          <a:p>
            <a:pPr>
              <a:buNone/>
            </a:pPr>
            <a:r>
              <a:rPr lang="en" sz="2267" b="1" dirty="0">
                <a:solidFill>
                  <a:schemeClr val="dk1"/>
                </a:solidFill>
              </a:rPr>
              <a:t>Examples</a:t>
            </a:r>
            <a:r>
              <a:rPr lang="en" sz="2267" dirty="0">
                <a:solidFill>
                  <a:schemeClr val="dk1"/>
                </a:solidFill>
              </a:rPr>
              <a:t>: Clustering, dimensionality reduction, feature learning, density estimation, etc.</a:t>
            </a:r>
          </a:p>
        </p:txBody>
      </p:sp>
      <p:sp>
        <p:nvSpPr>
          <p:cNvPr id="12" name="Shape 61">
            <a:extLst>
              <a:ext uri="{FF2B5EF4-FFF2-40B4-BE49-F238E27FC236}">
                <a16:creationId xmlns:a16="http://schemas.microsoft.com/office/drawing/2014/main" id="{B27B0073-F2CD-5443-B20F-CCB4F638B36E}"/>
              </a:ext>
            </a:extLst>
          </p:cNvPr>
          <p:cNvSpPr txBox="1">
            <a:spLocks/>
          </p:cNvSpPr>
          <p:nvPr/>
        </p:nvSpPr>
        <p:spPr bwMode="auto">
          <a:xfrm>
            <a:off x="6202680" y="1813560"/>
            <a:ext cx="4874580" cy="4043960"/>
          </a:xfrm>
          <a:prstGeom prst="rect">
            <a:avLst/>
          </a:prstGeom>
          <a:noFill/>
          <a:ln w="9525">
            <a:noFill/>
            <a:miter lim="800000"/>
            <a:headEnd/>
            <a:tailEnd/>
          </a:ln>
        </p:spPr>
        <p:txBody>
          <a:bodyPr vert="horz" wrap="square" lIns="103615" tIns="103615" rIns="103615" bIns="103615" numCol="1" anchor="t"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US" sz="2267" b="1" kern="0" dirty="0"/>
              <a:t>Supervised Learning</a:t>
            </a:r>
          </a:p>
          <a:p>
            <a:pPr>
              <a:buFontTx/>
              <a:buNone/>
            </a:pPr>
            <a:endParaRPr lang="en-US" sz="2267" b="1" kern="0" dirty="0"/>
          </a:p>
          <a:p>
            <a:pPr>
              <a:buFontTx/>
              <a:buNone/>
            </a:pPr>
            <a:r>
              <a:rPr lang="en-US" sz="2267" b="1" kern="0" dirty="0"/>
              <a:t>Data</a:t>
            </a:r>
            <a:r>
              <a:rPr lang="en-US" sz="2267" kern="0" dirty="0"/>
              <a:t>: (x, y)</a:t>
            </a:r>
          </a:p>
          <a:p>
            <a:pPr>
              <a:buFontTx/>
              <a:buNone/>
            </a:pPr>
            <a:r>
              <a:rPr lang="en-US" sz="2267" kern="0" dirty="0"/>
              <a:t>x is data, y is label</a:t>
            </a:r>
          </a:p>
          <a:p>
            <a:pPr>
              <a:buFontTx/>
              <a:buNone/>
            </a:pPr>
            <a:endParaRPr lang="en-US" sz="2267" kern="0" dirty="0"/>
          </a:p>
          <a:p>
            <a:pPr>
              <a:buFontTx/>
              <a:buNone/>
            </a:pPr>
            <a:r>
              <a:rPr lang="en-US" sz="2267" b="1" kern="0" dirty="0"/>
              <a:t>Goal</a:t>
            </a:r>
            <a:r>
              <a:rPr lang="en-US" sz="2267" kern="0" dirty="0"/>
              <a:t>: Learn a </a:t>
            </a:r>
            <a:r>
              <a:rPr lang="en-US" sz="2267" i="1" kern="0" dirty="0"/>
              <a:t>function</a:t>
            </a:r>
            <a:r>
              <a:rPr lang="en-US" sz="2267" kern="0" dirty="0"/>
              <a:t> to map x </a:t>
            </a:r>
            <a:r>
              <a:rPr lang="en-US" sz="2267" kern="0" dirty="0">
                <a:sym typeface="Wingdings"/>
              </a:rPr>
              <a:t></a:t>
            </a:r>
            <a:r>
              <a:rPr lang="en-US" sz="2267" kern="0" dirty="0"/>
              <a:t> y</a:t>
            </a:r>
          </a:p>
          <a:p>
            <a:pPr>
              <a:buFontTx/>
              <a:buNone/>
            </a:pPr>
            <a:endParaRPr lang="en-US" sz="2267" kern="0" dirty="0"/>
          </a:p>
          <a:p>
            <a:pPr>
              <a:buFontTx/>
              <a:buNone/>
            </a:pPr>
            <a:endParaRPr lang="en-US" sz="2267" b="1" kern="0" dirty="0"/>
          </a:p>
          <a:p>
            <a:pPr>
              <a:buFontTx/>
              <a:buNone/>
            </a:pPr>
            <a:r>
              <a:rPr lang="en-US" sz="2267" b="1" kern="0" dirty="0"/>
              <a:t>Examples</a:t>
            </a:r>
            <a:r>
              <a:rPr lang="en-US" sz="2267" kern="0" dirty="0"/>
              <a:t>: Classification, regression, object detection, semantic segmentation, image captioning, etc.</a:t>
            </a:r>
          </a:p>
        </p:txBody>
      </p:sp>
      <p:sp>
        <p:nvSpPr>
          <p:cNvPr id="7" name="TextBox 6">
            <a:extLst>
              <a:ext uri="{FF2B5EF4-FFF2-40B4-BE49-F238E27FC236}">
                <a16:creationId xmlns:a16="http://schemas.microsoft.com/office/drawing/2014/main" id="{6C4EE95D-E322-47B3-A779-85ABC60703BF}"/>
              </a:ext>
            </a:extLst>
          </p:cNvPr>
          <p:cNvSpPr txBox="1"/>
          <p:nvPr/>
        </p:nvSpPr>
        <p:spPr>
          <a:xfrm>
            <a:off x="1718985" y="7073637"/>
            <a:ext cx="8153400" cy="369332"/>
          </a:xfrm>
          <a:prstGeom prst="rect">
            <a:avLst/>
          </a:prstGeom>
          <a:noFill/>
        </p:spPr>
        <p:txBody>
          <a:bodyPr wrap="square">
            <a:spAutoFit/>
          </a:bodyPr>
          <a:lstStyle/>
          <a:p>
            <a:r>
              <a:rPr lang="en-US" dirty="0">
                <a:hlinkClick r:id="rId3"/>
              </a:rPr>
              <a:t>https://www.cc.gatech.edu/classes/AY2020/cs7643_fall/slides/L23_generative2.pptx</a:t>
            </a:r>
            <a:r>
              <a:rPr lang="en-US" dirty="0"/>
              <a:t> </a:t>
            </a:r>
          </a:p>
        </p:txBody>
      </p:sp>
    </p:spTree>
    <p:extLst>
      <p:ext uri="{BB962C8B-B14F-4D97-AF65-F5344CB8AC3E}">
        <p14:creationId xmlns:p14="http://schemas.microsoft.com/office/powerpoint/2010/main" val="451721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47196" y="-325679"/>
            <a:ext cx="4176255" cy="8302068"/>
            <a:chOff x="418287" y="-287364"/>
            <a:chExt cx="3684931" cy="7325354"/>
          </a:xfrm>
        </p:grpSpPr>
        <p:pic>
          <p:nvPicPr>
            <p:cNvPr id="16388" name="Picture 4" descr="https://i0.wp.com/flowingdata.com/wp-content/uploads/2017/01/18-Polar-coordinates.png?zoom=2.4750001430511475&amp;fit=1049%2C1103&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3" y="3307952"/>
              <a:ext cx="3546139" cy="373003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i0.wp.com/flowingdata.com/wp-content/uploads/2017/01/22-Annual-dots.png?zoom=2.4750001430511475&amp;fit=1090%2C1133&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87" y="-287364"/>
              <a:ext cx="3684931" cy="38306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032925" y="0"/>
            <a:ext cx="4176255" cy="7533658"/>
            <a:chOff x="5211101" y="9730"/>
            <a:chExt cx="3684931" cy="6647345"/>
          </a:xfrm>
        </p:grpSpPr>
        <p:pic>
          <p:nvPicPr>
            <p:cNvPr id="16386" name="Picture 2" descr="https://i0.wp.com/flowingdata.com/wp-content/uploads/2017/01/21-Box-plots.png?zoom=2.4750001430511475&amp;fit=1090%2C912&amp;ss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101" y="9730"/>
              <a:ext cx="3684931" cy="308118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s://i1.wp.com/flowingdata.com/wp-content/uploads/2017/01/20-Annual-densities.png?zoom=2.4750001430511475&amp;fit=1090%2C1186&amp;ss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946" y="3090915"/>
              <a:ext cx="3279013" cy="356616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5243716" y="5911760"/>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6" name="Rectangle 5"/>
          <p:cNvSpPr/>
          <p:nvPr/>
        </p:nvSpPr>
        <p:spPr>
          <a:xfrm>
            <a:off x="64125" y="7406889"/>
            <a:ext cx="7957457" cy="406265"/>
          </a:xfrm>
          <a:prstGeom prst="rect">
            <a:avLst/>
          </a:prstGeom>
        </p:spPr>
        <p:txBody>
          <a:bodyPr wrap="square">
            <a:spAutoFit/>
          </a:bodyPr>
          <a:lstStyle/>
          <a:p>
            <a:r>
              <a:rPr lang="en-US" sz="2040" dirty="0">
                <a:hlinkClick r:id="rId6"/>
              </a:rPr>
              <a:t>https://flowingdata.com/2017/01/24/one-dataset-visualized-25-ways/</a:t>
            </a:r>
            <a:r>
              <a:rPr lang="en-US" sz="2040" dirty="0"/>
              <a:t> </a:t>
            </a:r>
          </a:p>
        </p:txBody>
      </p:sp>
    </p:spTree>
    <p:extLst>
      <p:ext uri="{BB962C8B-B14F-4D97-AF65-F5344CB8AC3E}">
        <p14:creationId xmlns:p14="http://schemas.microsoft.com/office/powerpoint/2010/main" val="2568523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1.wp.com/flowingdata.com/wp-content/uploads/2017/01/05-Comparing-two-years-1.png?zoom=2.4750001430511475&amp;fit=918%2C1598&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1016"/>
            <a:ext cx="4456176" cy="77572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i2.wp.com/flowingdata.com/wp-content/uploads/2017/01/25-Relative-to-global.png?fit=918%2C2159&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122" y="0"/>
            <a:ext cx="3316224" cy="77992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7A8B9B6-03DE-4AA2-87A2-E7507DD85307}"/>
              </a:ext>
            </a:extLst>
          </p:cNvPr>
          <p:cNvSpPr/>
          <p:nvPr/>
        </p:nvSpPr>
        <p:spPr>
          <a:xfrm>
            <a:off x="4520065"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8" name="Rectangle 7">
            <a:extLst>
              <a:ext uri="{FF2B5EF4-FFF2-40B4-BE49-F238E27FC236}">
                <a16:creationId xmlns:a16="http://schemas.microsoft.com/office/drawing/2014/main" id="{14BE6054-E8D0-400E-AE90-07C78AB77464}"/>
              </a:ext>
            </a:extLst>
          </p:cNvPr>
          <p:cNvSpPr/>
          <p:nvPr/>
        </p:nvSpPr>
        <p:spPr>
          <a:xfrm>
            <a:off x="-51629" y="7430902"/>
            <a:ext cx="7957457" cy="406265"/>
          </a:xfrm>
          <a:prstGeom prst="rect">
            <a:avLst/>
          </a:prstGeom>
        </p:spPr>
        <p:txBody>
          <a:bodyPr wrap="square">
            <a:spAutoFit/>
          </a:bodyPr>
          <a:lstStyle/>
          <a:p>
            <a:r>
              <a:rPr lang="en-US" sz="2040" dirty="0">
                <a:hlinkClick r:id="rId4"/>
              </a:rPr>
              <a:t>https://flowingdata.com/2017/01/24/one-dataset-visualized-25-ways/</a:t>
            </a:r>
            <a:r>
              <a:rPr lang="en-US" sz="2040" dirty="0"/>
              <a:t> </a:t>
            </a:r>
          </a:p>
        </p:txBody>
      </p:sp>
    </p:spTree>
    <p:extLst>
      <p:ext uri="{BB962C8B-B14F-4D97-AF65-F5344CB8AC3E}">
        <p14:creationId xmlns:p14="http://schemas.microsoft.com/office/powerpoint/2010/main" val="3619790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descr="https://i2.wp.com/flowingdata.com/wp-content/uploads/2017/01/25-Relative-to-global.png?fit=918%2C2159&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122" y="0"/>
            <a:ext cx="3316224" cy="77992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i2.wp.com/flowingdata.com/wp-content/uploads/2017/01/25-Relative-to-global.png?fit=918%2C2159&amp;ssl=1"/>
          <p:cNvPicPr>
            <a:picLocks noChangeAspect="1" noChangeArrowheads="1"/>
          </p:cNvPicPr>
          <p:nvPr/>
        </p:nvPicPr>
        <p:blipFill rotWithShape="1">
          <a:blip r:embed="rId2">
            <a:extLst>
              <a:ext uri="{28A0092B-C50C-407E-A947-70E740481C1C}">
                <a14:useLocalDpi xmlns:a14="http://schemas.microsoft.com/office/drawing/2010/main" val="0"/>
              </a:ext>
            </a:extLst>
          </a:blip>
          <a:srcRect l="14937" t="1" b="56649"/>
          <a:stretch/>
        </p:blipFill>
        <p:spPr bwMode="auto">
          <a:xfrm>
            <a:off x="4722223" y="18496"/>
            <a:ext cx="6523265" cy="78186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i2.wp.com/flowingdata.com/wp-content/uploads/2017/01/25-Relative-to-global.png?fit=918%2C2159&amp;ssl=1"/>
          <p:cNvPicPr>
            <a:picLocks noChangeAspect="1" noChangeArrowheads="1"/>
          </p:cNvPicPr>
          <p:nvPr/>
        </p:nvPicPr>
        <p:blipFill rotWithShape="1">
          <a:blip r:embed="rId2">
            <a:extLst>
              <a:ext uri="{28A0092B-C50C-407E-A947-70E740481C1C}">
                <a14:useLocalDpi xmlns:a14="http://schemas.microsoft.com/office/drawing/2010/main" val="0"/>
              </a:ext>
            </a:extLst>
          </a:blip>
          <a:srcRect l="14937" t="1" b="56649"/>
          <a:stretch/>
        </p:blipFill>
        <p:spPr bwMode="auto">
          <a:xfrm>
            <a:off x="4722223" y="-155125"/>
            <a:ext cx="6523265" cy="78186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702FDB-E0EF-486C-BD66-3D64312B67F5}"/>
              </a:ext>
            </a:extLst>
          </p:cNvPr>
          <p:cNvSpPr/>
          <p:nvPr/>
        </p:nvSpPr>
        <p:spPr>
          <a:xfrm>
            <a:off x="4485346"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6" name="Rectangle 5">
            <a:extLst>
              <a:ext uri="{FF2B5EF4-FFF2-40B4-BE49-F238E27FC236}">
                <a16:creationId xmlns:a16="http://schemas.microsoft.com/office/drawing/2014/main" id="{2F354ABB-B2A1-43BF-A337-DD8122BD8D7E}"/>
              </a:ext>
            </a:extLst>
          </p:cNvPr>
          <p:cNvSpPr/>
          <p:nvPr/>
        </p:nvSpPr>
        <p:spPr>
          <a:xfrm>
            <a:off x="457" y="7430902"/>
            <a:ext cx="7957457" cy="406265"/>
          </a:xfrm>
          <a:prstGeom prst="rect">
            <a:avLst/>
          </a:prstGeom>
        </p:spPr>
        <p:txBody>
          <a:bodyPr wrap="square">
            <a:spAutoFit/>
          </a:bodyPr>
          <a:lstStyle/>
          <a:p>
            <a:r>
              <a:rPr lang="en-US" sz="2040" dirty="0">
                <a:hlinkClick r:id="rId3"/>
              </a:rPr>
              <a:t>https://flowingdata.com/2017/01/24/one-dataset-visualized-25-ways/</a:t>
            </a:r>
            <a:r>
              <a:rPr lang="en-US" sz="2040" dirty="0"/>
              <a:t> </a:t>
            </a:r>
          </a:p>
        </p:txBody>
      </p:sp>
      <p:sp>
        <p:nvSpPr>
          <p:cNvPr id="10" name="Rectangle 9">
            <a:extLst>
              <a:ext uri="{FF2B5EF4-FFF2-40B4-BE49-F238E27FC236}">
                <a16:creationId xmlns:a16="http://schemas.microsoft.com/office/drawing/2014/main" id="{BA2270A4-7A89-4358-A0DE-92490A3BB830}"/>
              </a:ext>
            </a:extLst>
          </p:cNvPr>
          <p:cNvSpPr/>
          <p:nvPr/>
        </p:nvSpPr>
        <p:spPr>
          <a:xfrm>
            <a:off x="4444834"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Tree>
    <p:extLst>
      <p:ext uri="{BB962C8B-B14F-4D97-AF65-F5344CB8AC3E}">
        <p14:creationId xmlns:p14="http://schemas.microsoft.com/office/powerpoint/2010/main" val="3036650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66"/>
          <a:stretch/>
        </p:blipFill>
        <p:spPr>
          <a:xfrm>
            <a:off x="863777" y="844479"/>
            <a:ext cx="10198191" cy="6597414"/>
          </a:xfrm>
          <a:prstGeom prst="rect">
            <a:avLst/>
          </a:prstGeom>
        </p:spPr>
      </p:pic>
      <p:sp>
        <p:nvSpPr>
          <p:cNvPr id="3" name="Rectangle 2"/>
          <p:cNvSpPr/>
          <p:nvPr/>
        </p:nvSpPr>
        <p:spPr>
          <a:xfrm>
            <a:off x="937797" y="115831"/>
            <a:ext cx="10094872" cy="510909"/>
          </a:xfrm>
          <a:prstGeom prst="rect">
            <a:avLst/>
          </a:prstGeom>
        </p:spPr>
        <p:txBody>
          <a:bodyPr wrap="square">
            <a:spAutoFit/>
          </a:bodyPr>
          <a:lstStyle/>
          <a:p>
            <a:r>
              <a:rPr lang="en-US" sz="2720" dirty="0">
                <a:hlinkClick r:id="rId3"/>
              </a:rPr>
              <a:t>https://flowingdata.com/2016/06/28/distributions-of-annual-income/</a:t>
            </a:r>
            <a:r>
              <a:rPr lang="en-US" sz="2720" dirty="0"/>
              <a:t> </a:t>
            </a:r>
          </a:p>
        </p:txBody>
      </p:sp>
    </p:spTree>
    <p:extLst>
      <p:ext uri="{BB962C8B-B14F-4D97-AF65-F5344CB8AC3E}">
        <p14:creationId xmlns:p14="http://schemas.microsoft.com/office/powerpoint/2010/main" val="2802780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3507" y="311860"/>
            <a:ext cx="9952305" cy="7772400"/>
          </a:xfrm>
          <a:prstGeom prst="rect">
            <a:avLst/>
          </a:prstGeom>
        </p:spPr>
      </p:pic>
      <p:sp>
        <p:nvSpPr>
          <p:cNvPr id="3" name="Rectangle 2"/>
          <p:cNvSpPr/>
          <p:nvPr/>
        </p:nvSpPr>
        <p:spPr>
          <a:xfrm>
            <a:off x="1097850" y="109182"/>
            <a:ext cx="9910668" cy="510909"/>
          </a:xfrm>
          <a:prstGeom prst="rect">
            <a:avLst/>
          </a:prstGeom>
        </p:spPr>
        <p:txBody>
          <a:bodyPr wrap="square">
            <a:spAutoFit/>
          </a:bodyPr>
          <a:lstStyle/>
          <a:p>
            <a:r>
              <a:rPr lang="en-US" sz="2720" dirty="0">
                <a:hlinkClick r:id="rId3"/>
              </a:rPr>
              <a:t>https://en.wikipedia.org/wiki/Nonlinear_dimensionality_reduction</a:t>
            </a:r>
            <a:r>
              <a:rPr lang="en-US" sz="2720" dirty="0"/>
              <a:t> </a:t>
            </a:r>
          </a:p>
        </p:txBody>
      </p:sp>
    </p:spTree>
    <p:extLst>
      <p:ext uri="{BB962C8B-B14F-4D97-AF65-F5344CB8AC3E}">
        <p14:creationId xmlns:p14="http://schemas.microsoft.com/office/powerpoint/2010/main" val="3184730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62197"/>
            <a:ext cx="10363200" cy="1485244"/>
          </a:xfrm>
          <a:prstGeom prst="rect">
            <a:avLst/>
          </a:prstGeom>
        </p:spPr>
      </p:pic>
      <p:sp>
        <p:nvSpPr>
          <p:cNvPr id="3" name="Rectangle 2"/>
          <p:cNvSpPr/>
          <p:nvPr/>
        </p:nvSpPr>
        <p:spPr>
          <a:xfrm>
            <a:off x="6470850" y="382482"/>
            <a:ext cx="4446154" cy="406265"/>
          </a:xfrm>
          <a:prstGeom prst="rect">
            <a:avLst/>
          </a:prstGeom>
        </p:spPr>
        <p:txBody>
          <a:bodyPr wrap="none">
            <a:spAutoFit/>
          </a:bodyPr>
          <a:lstStyle/>
          <a:p>
            <a:r>
              <a:rPr lang="en-US" sz="2040" dirty="0"/>
              <a:t>XRDS • SUMMER 2014 • VOL .20 • NO.4</a:t>
            </a:r>
          </a:p>
        </p:txBody>
      </p:sp>
      <p:pic>
        <p:nvPicPr>
          <p:cNvPr id="5" name="Picture 4"/>
          <p:cNvPicPr>
            <a:picLocks noChangeAspect="1"/>
          </p:cNvPicPr>
          <p:nvPr/>
        </p:nvPicPr>
        <p:blipFill>
          <a:blip r:embed="rId3"/>
          <a:stretch>
            <a:fillRect/>
          </a:stretch>
        </p:blipFill>
        <p:spPr>
          <a:xfrm rot="5400000">
            <a:off x="3496042" y="876930"/>
            <a:ext cx="4895117" cy="7772400"/>
          </a:xfrm>
          <a:prstGeom prst="rect">
            <a:avLst/>
          </a:prstGeom>
        </p:spPr>
      </p:pic>
      <p:sp>
        <p:nvSpPr>
          <p:cNvPr id="6" name="Rectangle 5"/>
          <p:cNvSpPr/>
          <p:nvPr/>
        </p:nvSpPr>
        <p:spPr>
          <a:xfrm>
            <a:off x="884474" y="28295"/>
            <a:ext cx="10871939" cy="406265"/>
          </a:xfrm>
          <a:prstGeom prst="rect">
            <a:avLst/>
          </a:prstGeom>
        </p:spPr>
        <p:txBody>
          <a:bodyPr wrap="square">
            <a:spAutoFit/>
          </a:bodyPr>
          <a:lstStyle/>
          <a:p>
            <a:r>
              <a:rPr lang="en-US" sz="2040" dirty="0">
                <a:hlinkClick r:id="rId4"/>
              </a:rPr>
              <a:t>https://dl-acm-org/citation.cfm?id=2634549.2627814&amp;coll=portal&amp;dl=ACM</a:t>
            </a:r>
            <a:r>
              <a:rPr lang="en-US" sz="2040" dirty="0"/>
              <a:t> </a:t>
            </a:r>
          </a:p>
        </p:txBody>
      </p:sp>
    </p:spTree>
    <p:extLst>
      <p:ext uri="{BB962C8B-B14F-4D97-AF65-F5344CB8AC3E}">
        <p14:creationId xmlns:p14="http://schemas.microsoft.com/office/powerpoint/2010/main" val="1921941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12483" y="7436982"/>
            <a:ext cx="8598158" cy="371320"/>
          </a:xfrm>
          <a:prstGeom prst="rect">
            <a:avLst/>
          </a:prstGeom>
        </p:spPr>
        <p:txBody>
          <a:bodyPr wrap="square">
            <a:spAutoFit/>
          </a:bodyPr>
          <a:lstStyle/>
          <a:p>
            <a:pPr algn="ctr"/>
            <a:r>
              <a:rPr lang="en-US" sz="1813" dirty="0"/>
              <a:t>http://</a:t>
            </a:r>
            <a:r>
              <a:rPr lang="en-US" sz="1813" dirty="0" err="1"/>
              <a:t>www.nature.com</a:t>
            </a:r>
            <a:r>
              <a:rPr lang="en-US" sz="1813" dirty="0"/>
              <a:t>/</a:t>
            </a:r>
            <a:r>
              <a:rPr lang="en-US" sz="1813" dirty="0" err="1"/>
              <a:t>srep</a:t>
            </a:r>
            <a:r>
              <a:rPr lang="en-US" sz="1813" dirty="0"/>
              <a:t>/2013/130207/srep01236/full/srep01236.html</a:t>
            </a:r>
          </a:p>
        </p:txBody>
      </p:sp>
      <p:pic>
        <p:nvPicPr>
          <p:cNvPr id="2" name="Picture 1"/>
          <p:cNvPicPr>
            <a:picLocks noChangeAspect="1"/>
          </p:cNvPicPr>
          <p:nvPr/>
        </p:nvPicPr>
        <p:blipFill>
          <a:blip r:embed="rId2"/>
          <a:stretch>
            <a:fillRect/>
          </a:stretch>
        </p:blipFill>
        <p:spPr>
          <a:xfrm>
            <a:off x="1094184" y="188474"/>
            <a:ext cx="3404023" cy="7372985"/>
          </a:xfrm>
          <a:prstGeom prst="rect">
            <a:avLst/>
          </a:prstGeom>
        </p:spPr>
      </p:pic>
      <p:sp>
        <p:nvSpPr>
          <p:cNvPr id="4" name="Rectangle 3"/>
          <p:cNvSpPr/>
          <p:nvPr/>
        </p:nvSpPr>
        <p:spPr>
          <a:xfrm>
            <a:off x="4669566" y="34270"/>
            <a:ext cx="6614147" cy="7444474"/>
          </a:xfrm>
          <a:prstGeom prst="rect">
            <a:avLst/>
          </a:prstGeom>
        </p:spPr>
        <p:txBody>
          <a:bodyPr wrap="square">
            <a:spAutoFit/>
          </a:bodyPr>
          <a:lstStyle/>
          <a:p>
            <a:pPr>
              <a:lnSpc>
                <a:spcPct val="120000"/>
              </a:lnSpc>
            </a:pPr>
            <a:r>
              <a:rPr lang="en-US" sz="3173" dirty="0"/>
              <a:t>A)  Data Set</a:t>
            </a:r>
          </a:p>
          <a:p>
            <a:pPr>
              <a:lnSpc>
                <a:spcPct val="120000"/>
              </a:lnSpc>
            </a:pPr>
            <a:r>
              <a:rPr lang="en-US" sz="3173" dirty="0"/>
              <a:t>      </a:t>
            </a:r>
            <a:r>
              <a:rPr lang="en-US" sz="3173" dirty="0">
                <a:solidFill>
                  <a:srgbClr val="0000FF"/>
                </a:solidFill>
              </a:rPr>
              <a:t>Example:  Point cloud data  </a:t>
            </a:r>
          </a:p>
          <a:p>
            <a:pPr>
              <a:lnSpc>
                <a:spcPct val="120000"/>
              </a:lnSpc>
            </a:pPr>
            <a:r>
              <a:rPr lang="en-US" sz="3173" dirty="0">
                <a:solidFill>
                  <a:srgbClr val="0000FF"/>
                </a:solidFill>
              </a:rPr>
              <a:t>                   representing a hand.</a:t>
            </a:r>
          </a:p>
          <a:p>
            <a:pPr>
              <a:lnSpc>
                <a:spcPct val="120000"/>
              </a:lnSpc>
            </a:pPr>
            <a:endParaRPr lang="en-US" sz="1360" dirty="0"/>
          </a:p>
          <a:p>
            <a:pPr>
              <a:lnSpc>
                <a:spcPct val="120000"/>
              </a:lnSpc>
            </a:pPr>
            <a:r>
              <a:rPr lang="en-US" sz="3173" dirty="0"/>
              <a:t>B)  Function  f :  Data Set </a:t>
            </a:r>
            <a:r>
              <a:rPr lang="en-US" sz="3173" dirty="0">
                <a:sym typeface="Wingdings"/>
              </a:rPr>
              <a:t> </a:t>
            </a:r>
            <a:r>
              <a:rPr lang="en-US" sz="3173" b="1" dirty="0">
                <a:sym typeface="Wingdings"/>
              </a:rPr>
              <a:t>R</a:t>
            </a:r>
            <a:endParaRPr lang="en-US" sz="3173" b="1" dirty="0"/>
          </a:p>
          <a:p>
            <a:pPr>
              <a:lnSpc>
                <a:spcPct val="120000"/>
              </a:lnSpc>
            </a:pPr>
            <a:r>
              <a:rPr lang="en-US" sz="3173" dirty="0">
                <a:solidFill>
                  <a:srgbClr val="0000FF"/>
                </a:solidFill>
              </a:rPr>
              <a:t>      Example:  x-coordinate</a:t>
            </a:r>
          </a:p>
          <a:p>
            <a:pPr>
              <a:lnSpc>
                <a:spcPct val="120000"/>
              </a:lnSpc>
            </a:pPr>
            <a:r>
              <a:rPr lang="en-US" sz="3173" dirty="0">
                <a:solidFill>
                  <a:srgbClr val="0000FF"/>
                </a:solidFill>
              </a:rPr>
              <a:t>                         f : (x, y, z) </a:t>
            </a:r>
            <a:r>
              <a:rPr lang="en-US" sz="3173" dirty="0">
                <a:solidFill>
                  <a:srgbClr val="0000FF"/>
                </a:solidFill>
                <a:sym typeface="Wingdings"/>
              </a:rPr>
              <a:t> x</a:t>
            </a:r>
            <a:endParaRPr lang="en-US" sz="3173" dirty="0"/>
          </a:p>
          <a:p>
            <a:pPr marL="388609" indent="-388609">
              <a:lnSpc>
                <a:spcPct val="120000"/>
              </a:lnSpc>
              <a:buAutoNum type="alphaUcParenR" startAt="3"/>
            </a:pPr>
            <a:r>
              <a:rPr lang="en-US" sz="3173" dirty="0"/>
              <a:t> Put data into overlapping bins. </a:t>
            </a:r>
          </a:p>
          <a:p>
            <a:pPr>
              <a:lnSpc>
                <a:spcPct val="120000"/>
              </a:lnSpc>
            </a:pPr>
            <a:r>
              <a:rPr lang="en-US" sz="3173" dirty="0"/>
              <a:t>       </a:t>
            </a:r>
            <a:r>
              <a:rPr lang="en-US" sz="3173" dirty="0">
                <a:solidFill>
                  <a:srgbClr val="0000FF"/>
                </a:solidFill>
              </a:rPr>
              <a:t>Example:  f</a:t>
            </a:r>
            <a:r>
              <a:rPr lang="en-US" sz="3173" baseline="30000" dirty="0">
                <a:solidFill>
                  <a:srgbClr val="0000FF"/>
                </a:solidFill>
              </a:rPr>
              <a:t>-1</a:t>
            </a:r>
            <a:r>
              <a:rPr lang="en-US" sz="3173" dirty="0">
                <a:solidFill>
                  <a:srgbClr val="0000FF"/>
                </a:solidFill>
              </a:rPr>
              <a:t>(</a:t>
            </a:r>
            <a:r>
              <a:rPr lang="en-US" sz="3173" dirty="0" err="1">
                <a:solidFill>
                  <a:srgbClr val="0000FF"/>
                </a:solidFill>
              </a:rPr>
              <a:t>a</a:t>
            </a:r>
            <a:r>
              <a:rPr lang="en-US" sz="3173" baseline="-25000" dirty="0" err="1">
                <a:solidFill>
                  <a:srgbClr val="0000FF"/>
                </a:solidFill>
              </a:rPr>
              <a:t>i</a:t>
            </a:r>
            <a:r>
              <a:rPr lang="en-US" sz="3173" dirty="0">
                <a:solidFill>
                  <a:srgbClr val="0000FF"/>
                </a:solidFill>
              </a:rPr>
              <a:t>, b</a:t>
            </a:r>
            <a:r>
              <a:rPr lang="en-US" sz="3173" baseline="-25000" dirty="0">
                <a:solidFill>
                  <a:srgbClr val="0000FF"/>
                </a:solidFill>
              </a:rPr>
              <a:t>i</a:t>
            </a:r>
            <a:r>
              <a:rPr lang="en-US" sz="3173" dirty="0">
                <a:solidFill>
                  <a:srgbClr val="0000FF"/>
                </a:solidFill>
              </a:rPr>
              <a:t>) </a:t>
            </a:r>
          </a:p>
          <a:p>
            <a:pPr>
              <a:lnSpc>
                <a:spcPct val="120000"/>
              </a:lnSpc>
            </a:pPr>
            <a:endParaRPr lang="en-US" sz="907" dirty="0">
              <a:solidFill>
                <a:srgbClr val="0000FF"/>
              </a:solidFill>
            </a:endParaRPr>
          </a:p>
          <a:p>
            <a:pPr marL="582913" indent="-582913">
              <a:lnSpc>
                <a:spcPct val="120000"/>
              </a:lnSpc>
              <a:buAutoNum type="alphaUcParenR" startAt="4"/>
            </a:pPr>
            <a:r>
              <a:rPr lang="en-US" sz="3173" dirty="0"/>
              <a:t>Cluster each bin &amp; create network.</a:t>
            </a:r>
          </a:p>
          <a:p>
            <a:pPr>
              <a:lnSpc>
                <a:spcPct val="120000"/>
              </a:lnSpc>
            </a:pPr>
            <a:r>
              <a:rPr lang="en-US" sz="3173" dirty="0"/>
              <a:t>       Vertex = a cluster of a bin.  </a:t>
            </a:r>
          </a:p>
          <a:p>
            <a:pPr>
              <a:lnSpc>
                <a:spcPct val="120000"/>
              </a:lnSpc>
            </a:pPr>
            <a:r>
              <a:rPr lang="en-US" sz="3173" dirty="0"/>
              <a:t>          Edge = nonempty intersection             </a:t>
            </a:r>
          </a:p>
          <a:p>
            <a:r>
              <a:rPr lang="en-US" sz="3173" dirty="0"/>
              <a:t>                                 between clusters</a:t>
            </a:r>
          </a:p>
        </p:txBody>
      </p:sp>
    </p:spTree>
    <p:extLst>
      <p:ext uri="{BB962C8B-B14F-4D97-AF65-F5344CB8AC3E}">
        <p14:creationId xmlns:p14="http://schemas.microsoft.com/office/powerpoint/2010/main" val="131768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55AF7-EA1C-41C6-B1D9-30A6DD9C4863}"/>
              </a:ext>
            </a:extLst>
          </p:cNvPr>
          <p:cNvPicPr>
            <a:picLocks noChangeAspect="1"/>
          </p:cNvPicPr>
          <p:nvPr/>
        </p:nvPicPr>
        <p:blipFill>
          <a:blip r:embed="rId2"/>
          <a:stretch>
            <a:fillRect/>
          </a:stretch>
        </p:blipFill>
        <p:spPr>
          <a:xfrm>
            <a:off x="3178032" y="796555"/>
            <a:ext cx="6499774" cy="6651166"/>
          </a:xfrm>
          <a:prstGeom prst="rect">
            <a:avLst/>
          </a:prstGeom>
        </p:spPr>
      </p:pic>
      <p:sp>
        <p:nvSpPr>
          <p:cNvPr id="5" name="TextBox 4">
            <a:extLst>
              <a:ext uri="{FF2B5EF4-FFF2-40B4-BE49-F238E27FC236}">
                <a16:creationId xmlns:a16="http://schemas.microsoft.com/office/drawing/2014/main" id="{0E021EF3-CC30-4CED-8193-37CCFFF2199E}"/>
              </a:ext>
            </a:extLst>
          </p:cNvPr>
          <p:cNvSpPr txBox="1"/>
          <p:nvPr/>
        </p:nvSpPr>
        <p:spPr>
          <a:xfrm>
            <a:off x="211649" y="128294"/>
            <a:ext cx="8838757" cy="523220"/>
          </a:xfrm>
          <a:prstGeom prst="rect">
            <a:avLst/>
          </a:prstGeom>
          <a:noFill/>
        </p:spPr>
        <p:txBody>
          <a:bodyPr wrap="square">
            <a:spAutoFit/>
          </a:bodyPr>
          <a:lstStyle/>
          <a:p>
            <a:r>
              <a:rPr lang="en-US" sz="2800" dirty="0">
                <a:hlinkClick r:id="rId3"/>
              </a:rPr>
              <a:t>https://modelingguru.nasa.gov/docs/DOC-2783</a:t>
            </a:r>
            <a:r>
              <a:rPr lang="en-US" sz="2800" dirty="0"/>
              <a:t> </a:t>
            </a:r>
          </a:p>
        </p:txBody>
      </p:sp>
      <p:sp>
        <p:nvSpPr>
          <p:cNvPr id="2" name="TextBox 1">
            <a:extLst>
              <a:ext uri="{FF2B5EF4-FFF2-40B4-BE49-F238E27FC236}">
                <a16:creationId xmlns:a16="http://schemas.microsoft.com/office/drawing/2014/main" id="{E3F6AFA5-4EBD-4746-A32A-B0886732571E}"/>
              </a:ext>
            </a:extLst>
          </p:cNvPr>
          <p:cNvSpPr txBox="1"/>
          <p:nvPr/>
        </p:nvSpPr>
        <p:spPr>
          <a:xfrm>
            <a:off x="501041" y="2254685"/>
            <a:ext cx="2242159" cy="2246769"/>
          </a:xfrm>
          <a:prstGeom prst="rect">
            <a:avLst/>
          </a:prstGeom>
          <a:noFill/>
        </p:spPr>
        <p:txBody>
          <a:bodyPr wrap="square" rtlCol="0">
            <a:spAutoFit/>
          </a:bodyPr>
          <a:lstStyle/>
          <a:p>
            <a:r>
              <a:rPr lang="en-US" sz="2800" dirty="0"/>
              <a:t>Which programming language should you use?</a:t>
            </a:r>
          </a:p>
        </p:txBody>
      </p:sp>
    </p:spTree>
    <p:extLst>
      <p:ext uri="{BB962C8B-B14F-4D97-AF65-F5344CB8AC3E}">
        <p14:creationId xmlns:p14="http://schemas.microsoft.com/office/powerpoint/2010/main" val="2819651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C934D-C0CC-4CA6-B9DA-1E00AA8756DA}"/>
              </a:ext>
            </a:extLst>
          </p:cNvPr>
          <p:cNvPicPr>
            <a:picLocks noChangeAspect="1"/>
          </p:cNvPicPr>
          <p:nvPr/>
        </p:nvPicPr>
        <p:blipFill>
          <a:blip r:embed="rId2"/>
          <a:stretch>
            <a:fillRect/>
          </a:stretch>
        </p:blipFill>
        <p:spPr>
          <a:xfrm>
            <a:off x="352288" y="0"/>
            <a:ext cx="11182624" cy="7772400"/>
          </a:xfrm>
          <a:prstGeom prst="rect">
            <a:avLst/>
          </a:prstGeom>
        </p:spPr>
      </p:pic>
      <p:sp>
        <p:nvSpPr>
          <p:cNvPr id="4" name="TextBox 3">
            <a:extLst>
              <a:ext uri="{FF2B5EF4-FFF2-40B4-BE49-F238E27FC236}">
                <a16:creationId xmlns:a16="http://schemas.microsoft.com/office/drawing/2014/main" id="{F7D1CC35-C736-46EE-B55F-52A3B484B847}"/>
              </a:ext>
            </a:extLst>
          </p:cNvPr>
          <p:cNvSpPr txBox="1"/>
          <p:nvPr/>
        </p:nvSpPr>
        <p:spPr>
          <a:xfrm>
            <a:off x="6831111" y="48780"/>
            <a:ext cx="4976576" cy="369332"/>
          </a:xfrm>
          <a:prstGeom prst="rect">
            <a:avLst/>
          </a:prstGeom>
          <a:noFill/>
        </p:spPr>
        <p:txBody>
          <a:bodyPr wrap="square">
            <a:spAutoFit/>
          </a:bodyPr>
          <a:lstStyle/>
          <a:p>
            <a:r>
              <a:rPr lang="en-US" dirty="0">
                <a:hlinkClick r:id="rId3"/>
              </a:rPr>
              <a:t>https://modelingguru.nasa.gov/docs/DOC-2783</a:t>
            </a:r>
            <a:r>
              <a:rPr lang="en-US" dirty="0"/>
              <a:t> </a:t>
            </a:r>
          </a:p>
        </p:txBody>
      </p:sp>
      <p:sp>
        <p:nvSpPr>
          <p:cNvPr id="5" name="TextBox 4">
            <a:extLst>
              <a:ext uri="{FF2B5EF4-FFF2-40B4-BE49-F238E27FC236}">
                <a16:creationId xmlns:a16="http://schemas.microsoft.com/office/drawing/2014/main" id="{87B1568B-3DB8-41EA-BB07-E053491D4E45}"/>
              </a:ext>
            </a:extLst>
          </p:cNvPr>
          <p:cNvSpPr txBox="1"/>
          <p:nvPr/>
        </p:nvSpPr>
        <p:spPr>
          <a:xfrm>
            <a:off x="6195350" y="304762"/>
            <a:ext cx="5529805" cy="646331"/>
          </a:xfrm>
          <a:prstGeom prst="rect">
            <a:avLst/>
          </a:prstGeom>
          <a:noFill/>
        </p:spPr>
        <p:txBody>
          <a:bodyPr wrap="square">
            <a:spAutoFit/>
          </a:bodyPr>
          <a:lstStyle/>
          <a:p>
            <a:r>
              <a:rPr lang="en-US" dirty="0"/>
              <a:t>Created on: Jul 2, 2019 2:51 PM by </a:t>
            </a:r>
            <a:r>
              <a:rPr lang="en-US" dirty="0">
                <a:hlinkClick r:id="rId4"/>
              </a:rPr>
              <a:t>Alexander </a:t>
            </a:r>
            <a:r>
              <a:rPr lang="en-US" dirty="0" err="1">
                <a:hlinkClick r:id="rId4"/>
              </a:rPr>
              <a:t>Medema</a:t>
            </a:r>
            <a:r>
              <a:rPr lang="en-US" dirty="0"/>
              <a:t> - Last Modified:  Nov 4, 2019 10:15 PM by </a:t>
            </a:r>
            <a:r>
              <a:rPr lang="en-US" dirty="0">
                <a:hlinkClick r:id="rId5"/>
              </a:rPr>
              <a:t>Jules </a:t>
            </a:r>
            <a:r>
              <a:rPr lang="en-US" dirty="0" err="1">
                <a:hlinkClick r:id="rId5"/>
              </a:rPr>
              <a:t>Kouatchou</a:t>
            </a:r>
            <a:endParaRPr lang="en-US" dirty="0"/>
          </a:p>
        </p:txBody>
      </p:sp>
    </p:spTree>
    <p:extLst>
      <p:ext uri="{BB962C8B-B14F-4D97-AF65-F5344CB8AC3E}">
        <p14:creationId xmlns:p14="http://schemas.microsoft.com/office/powerpoint/2010/main" val="1134695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3928" y="654955"/>
            <a:ext cx="11128916" cy="4401205"/>
          </a:xfrm>
          <a:prstGeom prst="rect">
            <a:avLst/>
          </a:prstGeom>
          <a:noFill/>
        </p:spPr>
        <p:txBody>
          <a:bodyPr wrap="square" rtlCol="0">
            <a:spAutoFit/>
          </a:bodyPr>
          <a:lstStyle/>
          <a:p>
            <a:r>
              <a:rPr lang="en-US" sz="2800" dirty="0">
                <a:solidFill>
                  <a:srgbClr val="7030A0"/>
                </a:solidFill>
              </a:rPr>
              <a:t>Consider publishing your work in either a research journal or a journal aimed at students.</a:t>
            </a:r>
          </a:p>
          <a:p>
            <a:endParaRPr lang="en-US" sz="2800" dirty="0"/>
          </a:p>
          <a:p>
            <a:endParaRPr lang="en-US" sz="2800" dirty="0"/>
          </a:p>
          <a:p>
            <a:r>
              <a:rPr lang="en-US" sz="2800" dirty="0">
                <a:solidFill>
                  <a:srgbClr val="0C64C0"/>
                </a:solidFill>
                <a:effectLst/>
              </a:rPr>
              <a:t>There is an incentive ($250 for paper submitted; $250 for paper published) but the paper must be in an Q1 or Q2 journal. Undergrad journals don't qualify. </a:t>
            </a:r>
            <a:endParaRPr lang="en-US" sz="2800" dirty="0"/>
          </a:p>
          <a:p>
            <a:endParaRPr lang="en-US" sz="2800" dirty="0"/>
          </a:p>
          <a:p>
            <a:r>
              <a:rPr lang="en-US" sz="2800" dirty="0"/>
              <a:t>For journal rankings see:  </a:t>
            </a:r>
            <a:r>
              <a:rPr lang="en-US" sz="2800" dirty="0">
                <a:hlinkClick r:id="rId2"/>
              </a:rPr>
              <a:t>https://www.scimagojr.com/</a:t>
            </a:r>
            <a:r>
              <a:rPr lang="en-US" sz="2800" dirty="0"/>
              <a:t> </a:t>
            </a:r>
          </a:p>
          <a:p>
            <a:r>
              <a:rPr lang="en-US" sz="2800" dirty="0"/>
              <a:t>Avoid publishing in fake journals.</a:t>
            </a:r>
          </a:p>
        </p:txBody>
      </p:sp>
    </p:spTree>
    <p:extLst>
      <p:ext uri="{BB962C8B-B14F-4D97-AF65-F5344CB8AC3E}">
        <p14:creationId xmlns:p14="http://schemas.microsoft.com/office/powerpoint/2010/main" val="3044369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0B95C3-0E72-402B-815B-CA342232525F}"/>
              </a:ext>
            </a:extLst>
          </p:cNvPr>
          <p:cNvSpPr txBox="1"/>
          <p:nvPr/>
        </p:nvSpPr>
        <p:spPr>
          <a:xfrm>
            <a:off x="278704" y="184851"/>
            <a:ext cx="5943600" cy="584775"/>
          </a:xfrm>
          <a:prstGeom prst="rect">
            <a:avLst/>
          </a:prstGeom>
          <a:noFill/>
        </p:spPr>
        <p:txBody>
          <a:bodyPr wrap="square">
            <a:spAutoFit/>
          </a:bodyPr>
          <a:lstStyle/>
          <a:p>
            <a:r>
              <a:rPr lang="en-US" sz="3200" dirty="0">
                <a:hlinkClick r:id="rId2"/>
              </a:rPr>
              <a:t>https://inmas.us/</a:t>
            </a:r>
            <a:r>
              <a:rPr lang="en-US" sz="3200" dirty="0"/>
              <a:t> </a:t>
            </a:r>
          </a:p>
        </p:txBody>
      </p:sp>
      <p:pic>
        <p:nvPicPr>
          <p:cNvPr id="7" name="Picture 6">
            <a:extLst>
              <a:ext uri="{FF2B5EF4-FFF2-40B4-BE49-F238E27FC236}">
                <a16:creationId xmlns:a16="http://schemas.microsoft.com/office/drawing/2014/main" id="{DDC39CA2-F4B6-4695-9742-773ABC80805E}"/>
              </a:ext>
            </a:extLst>
          </p:cNvPr>
          <p:cNvPicPr>
            <a:picLocks noChangeAspect="1"/>
          </p:cNvPicPr>
          <p:nvPr/>
        </p:nvPicPr>
        <p:blipFill>
          <a:blip r:embed="rId3"/>
          <a:stretch>
            <a:fillRect/>
          </a:stretch>
        </p:blipFill>
        <p:spPr>
          <a:xfrm>
            <a:off x="1395217" y="903570"/>
            <a:ext cx="8896350" cy="3409950"/>
          </a:xfrm>
          <a:prstGeom prst="rect">
            <a:avLst/>
          </a:prstGeom>
        </p:spPr>
      </p:pic>
      <p:pic>
        <p:nvPicPr>
          <p:cNvPr id="11" name="Picture 10">
            <a:extLst>
              <a:ext uri="{FF2B5EF4-FFF2-40B4-BE49-F238E27FC236}">
                <a16:creationId xmlns:a16="http://schemas.microsoft.com/office/drawing/2014/main" id="{DF3497F0-01A9-4F1B-A371-6CD2F4D26281}"/>
              </a:ext>
            </a:extLst>
          </p:cNvPr>
          <p:cNvPicPr>
            <a:picLocks noChangeAspect="1"/>
          </p:cNvPicPr>
          <p:nvPr/>
        </p:nvPicPr>
        <p:blipFill>
          <a:blip r:embed="rId4"/>
          <a:stretch>
            <a:fillRect/>
          </a:stretch>
        </p:blipFill>
        <p:spPr>
          <a:xfrm>
            <a:off x="115864" y="4497567"/>
            <a:ext cx="11724837" cy="2377440"/>
          </a:xfrm>
          <a:prstGeom prst="rect">
            <a:avLst/>
          </a:prstGeom>
        </p:spPr>
      </p:pic>
    </p:spTree>
    <p:extLst>
      <p:ext uri="{BB962C8B-B14F-4D97-AF65-F5344CB8AC3E}">
        <p14:creationId xmlns:p14="http://schemas.microsoft.com/office/powerpoint/2010/main" val="2451087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0B95C3-0E72-402B-815B-CA342232525F}"/>
              </a:ext>
            </a:extLst>
          </p:cNvPr>
          <p:cNvSpPr txBox="1"/>
          <p:nvPr/>
        </p:nvSpPr>
        <p:spPr>
          <a:xfrm>
            <a:off x="216074" y="47065"/>
            <a:ext cx="5943600" cy="523220"/>
          </a:xfrm>
          <a:prstGeom prst="rect">
            <a:avLst/>
          </a:prstGeom>
          <a:noFill/>
        </p:spPr>
        <p:txBody>
          <a:bodyPr wrap="square">
            <a:spAutoFit/>
          </a:bodyPr>
          <a:lstStyle/>
          <a:p>
            <a:r>
              <a:rPr lang="en-US" sz="2800" dirty="0">
                <a:hlinkClick r:id="rId2"/>
              </a:rPr>
              <a:t>https://inmas.us/</a:t>
            </a:r>
            <a:r>
              <a:rPr lang="en-US" sz="2800" dirty="0"/>
              <a:t> </a:t>
            </a:r>
          </a:p>
        </p:txBody>
      </p:sp>
      <p:pic>
        <p:nvPicPr>
          <p:cNvPr id="9" name="Picture 8">
            <a:extLst>
              <a:ext uri="{FF2B5EF4-FFF2-40B4-BE49-F238E27FC236}">
                <a16:creationId xmlns:a16="http://schemas.microsoft.com/office/drawing/2014/main" id="{12273C3A-7272-4553-9450-FDAFDC8B8CA6}"/>
              </a:ext>
            </a:extLst>
          </p:cNvPr>
          <p:cNvPicPr>
            <a:picLocks noChangeAspect="1"/>
          </p:cNvPicPr>
          <p:nvPr/>
        </p:nvPicPr>
        <p:blipFill>
          <a:blip r:embed="rId3"/>
          <a:stretch>
            <a:fillRect/>
          </a:stretch>
        </p:blipFill>
        <p:spPr>
          <a:xfrm>
            <a:off x="2124075" y="542925"/>
            <a:ext cx="9763125" cy="7229475"/>
          </a:xfrm>
          <a:prstGeom prst="rect">
            <a:avLst/>
          </a:prstGeom>
        </p:spPr>
      </p:pic>
    </p:spTree>
    <p:extLst>
      <p:ext uri="{BB962C8B-B14F-4D97-AF65-F5344CB8AC3E}">
        <p14:creationId xmlns:p14="http://schemas.microsoft.com/office/powerpoint/2010/main" val="2556850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4C81D2-5EDB-4D23-895E-8B4F93F3A1E2}"/>
              </a:ext>
            </a:extLst>
          </p:cNvPr>
          <p:cNvSpPr txBox="1"/>
          <p:nvPr/>
        </p:nvSpPr>
        <p:spPr>
          <a:xfrm>
            <a:off x="356839" y="285200"/>
            <a:ext cx="11173522" cy="9325630"/>
          </a:xfrm>
          <a:prstGeom prst="rect">
            <a:avLst/>
          </a:prstGeom>
          <a:noFill/>
        </p:spPr>
        <p:txBody>
          <a:bodyPr wrap="square">
            <a:spAutoFit/>
          </a:bodyPr>
          <a:lstStyle/>
          <a:p>
            <a:r>
              <a:rPr lang="en-US" sz="2400" dirty="0"/>
              <a:t>A few notes from an unrelated colloquium regarding moving into industry:</a:t>
            </a:r>
          </a:p>
          <a:p>
            <a:endParaRPr lang="en-US" sz="2400" dirty="0"/>
          </a:p>
          <a:p>
            <a:r>
              <a:rPr lang="en-US" sz="2400" dirty="0">
                <a:hlinkClick r:id="rId2"/>
              </a:rPr>
              <a:t>https://www.datacamp.com/</a:t>
            </a:r>
            <a:r>
              <a:rPr lang="en-US" sz="2400" dirty="0"/>
              <a:t>    Build data skills online  (elementary broad overview)</a:t>
            </a:r>
          </a:p>
          <a:p>
            <a:endParaRPr lang="en-US" sz="2400" dirty="0"/>
          </a:p>
          <a:p>
            <a:r>
              <a:rPr lang="en-US" sz="2400" dirty="0"/>
              <a:t>Insight vs </a:t>
            </a:r>
            <a:r>
              <a:rPr lang="en-US" sz="2400" dirty="0" err="1"/>
              <a:t>DataIncubator</a:t>
            </a:r>
            <a:endParaRPr lang="en-US" sz="2400" dirty="0"/>
          </a:p>
          <a:p>
            <a:endParaRPr lang="en-US" sz="2400" dirty="0"/>
          </a:p>
          <a:p>
            <a:r>
              <a:rPr lang="en-US" sz="2400" dirty="0"/>
              <a:t>Some recommended courses</a:t>
            </a:r>
          </a:p>
          <a:p>
            <a:r>
              <a:rPr lang="en-US" sz="2400" dirty="0"/>
              <a:t>	Statistical Inference 1 and 2</a:t>
            </a:r>
          </a:p>
          <a:p>
            <a:r>
              <a:rPr lang="en-US" sz="2400" dirty="0"/>
              <a:t>	Applied statistics 1 and 2*</a:t>
            </a:r>
          </a:p>
          <a:p>
            <a:r>
              <a:rPr lang="en-US" sz="2400" dirty="0"/>
              <a:t>	*Computing and Statistics</a:t>
            </a:r>
          </a:p>
          <a:p>
            <a:r>
              <a:rPr lang="en-US" sz="2400" dirty="0"/>
              <a:t>	CS:5110 Introduction to Informatics (python)</a:t>
            </a:r>
          </a:p>
          <a:p>
            <a:endParaRPr lang="en-US" sz="2400" dirty="0"/>
          </a:p>
          <a:p>
            <a:r>
              <a:rPr lang="en-US" sz="2400" dirty="0" err="1"/>
              <a:t>Github</a:t>
            </a:r>
            <a:r>
              <a:rPr lang="en-US" sz="2400" dirty="0"/>
              <a:t> is your portfolio   comment your code!!!!!!</a:t>
            </a:r>
          </a:p>
          <a:p>
            <a:r>
              <a:rPr lang="en-US" sz="2400" dirty="0"/>
              <a:t>Kaggle competition/Kaggle notebooks</a:t>
            </a:r>
          </a:p>
          <a:p>
            <a:endParaRPr lang="en-US" sz="2400" dirty="0"/>
          </a:p>
          <a:p>
            <a:r>
              <a:rPr lang="en-US" sz="2400" dirty="0"/>
              <a:t>Program using google </a:t>
            </a:r>
          </a:p>
          <a:p>
            <a:r>
              <a:rPr lang="en-US" sz="2400" dirty="0"/>
              <a:t>Social media is often not accurate including </a:t>
            </a:r>
            <a:r>
              <a:rPr lang="en-US" sz="2400" dirty="0" err="1"/>
              <a:t>linkedin</a:t>
            </a:r>
            <a:endParaRPr lang="en-US" sz="2400" dirty="0"/>
          </a:p>
          <a:p>
            <a:r>
              <a:rPr lang="en-US" sz="2400" dirty="0"/>
              <a:t>	</a:t>
            </a:r>
          </a:p>
          <a:p>
            <a:r>
              <a:rPr lang="en-US" sz="2400" b="1" dirty="0"/>
              <a:t>You are all very smart people</a:t>
            </a:r>
          </a:p>
          <a:p>
            <a:endParaRPr lang="en-US" sz="2400" dirty="0"/>
          </a:p>
          <a:p>
            <a:endParaRPr lang="en-US" sz="2400" dirty="0"/>
          </a:p>
          <a:p>
            <a:endParaRPr lang="en-US" sz="2400" dirty="0"/>
          </a:p>
          <a:p>
            <a:endParaRPr lang="en-US" sz="2400" dirty="0"/>
          </a:p>
          <a:p>
            <a:endParaRPr lang="en-US" sz="2400" dirty="0"/>
          </a:p>
          <a:p>
            <a:r>
              <a:rPr lang="en-US" sz="2400" dirty="0"/>
              <a:t>*Rhonda 2: Applied statistics 2</a:t>
            </a:r>
          </a:p>
        </p:txBody>
      </p:sp>
    </p:spTree>
    <p:extLst>
      <p:ext uri="{BB962C8B-B14F-4D97-AF65-F5344CB8AC3E}">
        <p14:creationId xmlns:p14="http://schemas.microsoft.com/office/powerpoint/2010/main" val="1729657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6C164-6FE9-448F-A8A9-D1B0F5CF46E1}"/>
              </a:ext>
            </a:extLst>
          </p:cNvPr>
          <p:cNvPicPr>
            <a:picLocks noChangeAspect="1"/>
          </p:cNvPicPr>
          <p:nvPr/>
        </p:nvPicPr>
        <p:blipFill rotWithShape="1">
          <a:blip r:embed="rId2"/>
          <a:srcRect b="20036"/>
          <a:stretch/>
        </p:blipFill>
        <p:spPr>
          <a:xfrm>
            <a:off x="0" y="2999512"/>
            <a:ext cx="11887200" cy="4336947"/>
          </a:xfrm>
          <a:prstGeom prst="rect">
            <a:avLst/>
          </a:prstGeom>
        </p:spPr>
      </p:pic>
      <p:pic>
        <p:nvPicPr>
          <p:cNvPr id="5" name="Picture 4">
            <a:extLst>
              <a:ext uri="{FF2B5EF4-FFF2-40B4-BE49-F238E27FC236}">
                <a16:creationId xmlns:a16="http://schemas.microsoft.com/office/drawing/2014/main" id="{74CCEFE8-84C3-4A94-9DCF-D57CD793FFDC}"/>
              </a:ext>
            </a:extLst>
          </p:cNvPr>
          <p:cNvPicPr>
            <a:picLocks noChangeAspect="1"/>
          </p:cNvPicPr>
          <p:nvPr/>
        </p:nvPicPr>
        <p:blipFill rotWithShape="1">
          <a:blip r:embed="rId3"/>
          <a:srcRect b="37713"/>
          <a:stretch/>
        </p:blipFill>
        <p:spPr>
          <a:xfrm>
            <a:off x="0" y="-33129"/>
            <a:ext cx="11887200" cy="2597426"/>
          </a:xfrm>
          <a:prstGeom prst="rect">
            <a:avLst/>
          </a:prstGeom>
        </p:spPr>
      </p:pic>
      <p:sp>
        <p:nvSpPr>
          <p:cNvPr id="6" name="TextBox 5">
            <a:extLst>
              <a:ext uri="{FF2B5EF4-FFF2-40B4-BE49-F238E27FC236}">
                <a16:creationId xmlns:a16="http://schemas.microsoft.com/office/drawing/2014/main" id="{1369CDE1-CDE7-45EE-BBCA-5E394D939052}"/>
              </a:ext>
            </a:extLst>
          </p:cNvPr>
          <p:cNvSpPr txBox="1"/>
          <p:nvPr/>
        </p:nvSpPr>
        <p:spPr>
          <a:xfrm>
            <a:off x="7308189" y="2564297"/>
            <a:ext cx="4976576" cy="369332"/>
          </a:xfrm>
          <a:prstGeom prst="rect">
            <a:avLst/>
          </a:prstGeom>
          <a:noFill/>
        </p:spPr>
        <p:txBody>
          <a:bodyPr wrap="square">
            <a:spAutoFit/>
          </a:bodyPr>
          <a:lstStyle/>
          <a:p>
            <a:r>
              <a:rPr lang="en-US" dirty="0">
                <a:hlinkClick r:id="rId4"/>
              </a:rPr>
              <a:t>https://modelingguru.nasa.gov/docs/DOC-2783</a:t>
            </a:r>
            <a:r>
              <a:rPr lang="en-US" dirty="0"/>
              <a:t> </a:t>
            </a:r>
          </a:p>
        </p:txBody>
      </p:sp>
    </p:spTree>
    <p:extLst>
      <p:ext uri="{BB962C8B-B14F-4D97-AF65-F5344CB8AC3E}">
        <p14:creationId xmlns:p14="http://schemas.microsoft.com/office/powerpoint/2010/main" val="2687891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E080F-8793-4678-A195-F93421AB5640}"/>
              </a:ext>
            </a:extLst>
          </p:cNvPr>
          <p:cNvPicPr>
            <a:picLocks noChangeAspect="1"/>
          </p:cNvPicPr>
          <p:nvPr/>
        </p:nvPicPr>
        <p:blipFill>
          <a:blip r:embed="rId2"/>
          <a:stretch>
            <a:fillRect/>
          </a:stretch>
        </p:blipFill>
        <p:spPr>
          <a:xfrm>
            <a:off x="56593" y="798548"/>
            <a:ext cx="5819775" cy="5962650"/>
          </a:xfrm>
          <a:prstGeom prst="rect">
            <a:avLst/>
          </a:prstGeom>
        </p:spPr>
      </p:pic>
      <p:sp>
        <p:nvSpPr>
          <p:cNvPr id="4" name="TextBox 3">
            <a:extLst>
              <a:ext uri="{FF2B5EF4-FFF2-40B4-BE49-F238E27FC236}">
                <a16:creationId xmlns:a16="http://schemas.microsoft.com/office/drawing/2014/main" id="{3990220C-2D0E-4407-818F-9F98E8C1A35E}"/>
              </a:ext>
            </a:extLst>
          </p:cNvPr>
          <p:cNvSpPr txBox="1"/>
          <p:nvPr/>
        </p:nvSpPr>
        <p:spPr>
          <a:xfrm>
            <a:off x="63793" y="204803"/>
            <a:ext cx="9373015" cy="369332"/>
          </a:xfrm>
          <a:prstGeom prst="rect">
            <a:avLst/>
          </a:prstGeom>
          <a:noFill/>
        </p:spPr>
        <p:txBody>
          <a:bodyPr wrap="none" rtlCol="0">
            <a:spAutoFit/>
          </a:bodyPr>
          <a:lstStyle/>
          <a:p>
            <a:r>
              <a:rPr lang="en-US" dirty="0"/>
              <a:t>   </a:t>
            </a:r>
            <a:r>
              <a:rPr lang="en-US" dirty="0">
                <a:hlinkClick r:id="rId3"/>
              </a:rPr>
              <a:t>https://www.kaggle.com/code/yushg123/for-loops-vs-vectorized-who-wins-and-by-how-much</a:t>
            </a:r>
            <a:r>
              <a:rPr lang="en-US" dirty="0"/>
              <a:t> </a:t>
            </a:r>
          </a:p>
        </p:txBody>
      </p:sp>
      <p:pic>
        <p:nvPicPr>
          <p:cNvPr id="6" name="Picture 5">
            <a:extLst>
              <a:ext uri="{FF2B5EF4-FFF2-40B4-BE49-F238E27FC236}">
                <a16:creationId xmlns:a16="http://schemas.microsoft.com/office/drawing/2014/main" id="{D091F416-BF69-4997-9F29-2EBDD1F93B59}"/>
              </a:ext>
            </a:extLst>
          </p:cNvPr>
          <p:cNvPicPr>
            <a:picLocks noChangeAspect="1"/>
          </p:cNvPicPr>
          <p:nvPr/>
        </p:nvPicPr>
        <p:blipFill>
          <a:blip r:embed="rId4"/>
          <a:stretch>
            <a:fillRect/>
          </a:stretch>
        </p:blipFill>
        <p:spPr>
          <a:xfrm>
            <a:off x="6078389" y="809186"/>
            <a:ext cx="5848350" cy="5657850"/>
          </a:xfrm>
          <a:prstGeom prst="rect">
            <a:avLst/>
          </a:prstGeom>
        </p:spPr>
      </p:pic>
    </p:spTree>
    <p:extLst>
      <p:ext uri="{BB962C8B-B14F-4D97-AF65-F5344CB8AC3E}">
        <p14:creationId xmlns:p14="http://schemas.microsoft.com/office/powerpoint/2010/main" val="4178101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722B5-3DDA-46C8-BFE0-362B9589AC62}"/>
              </a:ext>
            </a:extLst>
          </p:cNvPr>
          <p:cNvPicPr>
            <a:picLocks noChangeAspect="1"/>
          </p:cNvPicPr>
          <p:nvPr/>
        </p:nvPicPr>
        <p:blipFill>
          <a:blip r:embed="rId2"/>
          <a:stretch>
            <a:fillRect/>
          </a:stretch>
        </p:blipFill>
        <p:spPr>
          <a:xfrm>
            <a:off x="237571" y="226938"/>
            <a:ext cx="6372225" cy="4086225"/>
          </a:xfrm>
          <a:prstGeom prst="rect">
            <a:avLst/>
          </a:prstGeom>
        </p:spPr>
      </p:pic>
      <p:pic>
        <p:nvPicPr>
          <p:cNvPr id="5" name="Picture 4">
            <a:extLst>
              <a:ext uri="{FF2B5EF4-FFF2-40B4-BE49-F238E27FC236}">
                <a16:creationId xmlns:a16="http://schemas.microsoft.com/office/drawing/2014/main" id="{732A8F56-631D-41B9-96D4-6FCC6E9CD5D6}"/>
              </a:ext>
            </a:extLst>
          </p:cNvPr>
          <p:cNvPicPr>
            <a:picLocks noChangeAspect="1"/>
          </p:cNvPicPr>
          <p:nvPr/>
        </p:nvPicPr>
        <p:blipFill>
          <a:blip r:embed="rId3"/>
          <a:stretch>
            <a:fillRect/>
          </a:stretch>
        </p:blipFill>
        <p:spPr>
          <a:xfrm>
            <a:off x="3312263" y="4583187"/>
            <a:ext cx="7820025" cy="2962275"/>
          </a:xfrm>
          <a:prstGeom prst="rect">
            <a:avLst/>
          </a:prstGeom>
        </p:spPr>
      </p:pic>
      <p:sp>
        <p:nvSpPr>
          <p:cNvPr id="6" name="TextBox 5">
            <a:extLst>
              <a:ext uri="{FF2B5EF4-FFF2-40B4-BE49-F238E27FC236}">
                <a16:creationId xmlns:a16="http://schemas.microsoft.com/office/drawing/2014/main" id="{5291B2A7-94BB-4F4B-BA32-84D0347218DA}"/>
              </a:ext>
            </a:extLst>
          </p:cNvPr>
          <p:cNvSpPr txBox="1"/>
          <p:nvPr/>
        </p:nvSpPr>
        <p:spPr>
          <a:xfrm>
            <a:off x="1855603" y="5124893"/>
            <a:ext cx="1456660" cy="461665"/>
          </a:xfrm>
          <a:prstGeom prst="rect">
            <a:avLst/>
          </a:prstGeom>
          <a:noFill/>
        </p:spPr>
        <p:txBody>
          <a:bodyPr wrap="square" rtlCol="0">
            <a:spAutoFit/>
          </a:bodyPr>
          <a:lstStyle/>
          <a:p>
            <a:r>
              <a:rPr lang="en-US" sz="2400" dirty="0"/>
              <a:t>versus</a:t>
            </a:r>
          </a:p>
        </p:txBody>
      </p:sp>
      <p:pic>
        <p:nvPicPr>
          <p:cNvPr id="11" name="Picture 10">
            <a:extLst>
              <a:ext uri="{FF2B5EF4-FFF2-40B4-BE49-F238E27FC236}">
                <a16:creationId xmlns:a16="http://schemas.microsoft.com/office/drawing/2014/main" id="{182880E6-7513-4368-B112-9B86FBC2E252}"/>
              </a:ext>
            </a:extLst>
          </p:cNvPr>
          <p:cNvPicPr>
            <a:picLocks noChangeAspect="1"/>
          </p:cNvPicPr>
          <p:nvPr/>
        </p:nvPicPr>
        <p:blipFill>
          <a:blip r:embed="rId4"/>
          <a:stretch>
            <a:fillRect/>
          </a:stretch>
        </p:blipFill>
        <p:spPr>
          <a:xfrm>
            <a:off x="11121655" y="7044957"/>
            <a:ext cx="628650" cy="381000"/>
          </a:xfrm>
          <a:prstGeom prst="rect">
            <a:avLst/>
          </a:prstGeom>
        </p:spPr>
      </p:pic>
      <p:sp>
        <p:nvSpPr>
          <p:cNvPr id="13" name="TextBox 12">
            <a:extLst>
              <a:ext uri="{FF2B5EF4-FFF2-40B4-BE49-F238E27FC236}">
                <a16:creationId xmlns:a16="http://schemas.microsoft.com/office/drawing/2014/main" id="{849A6457-8B82-47B5-989A-F059EE79682C}"/>
              </a:ext>
            </a:extLst>
          </p:cNvPr>
          <p:cNvSpPr txBox="1"/>
          <p:nvPr/>
        </p:nvSpPr>
        <p:spPr>
          <a:xfrm>
            <a:off x="6961999" y="490226"/>
            <a:ext cx="4788306" cy="646331"/>
          </a:xfrm>
          <a:prstGeom prst="rect">
            <a:avLst/>
          </a:prstGeom>
          <a:noFill/>
        </p:spPr>
        <p:txBody>
          <a:bodyPr wrap="square">
            <a:spAutoFit/>
          </a:bodyPr>
          <a:lstStyle/>
          <a:p>
            <a:r>
              <a:rPr lang="en-US" dirty="0">
                <a:hlinkClick r:id="rId5"/>
              </a:rPr>
              <a:t>https://stackoverflow.com/questions/33792040/numpy-vectorization-instead-of-for-loops</a:t>
            </a:r>
            <a:r>
              <a:rPr lang="en-US" dirty="0"/>
              <a:t> </a:t>
            </a:r>
          </a:p>
        </p:txBody>
      </p:sp>
    </p:spTree>
    <p:extLst>
      <p:ext uri="{BB962C8B-B14F-4D97-AF65-F5344CB8AC3E}">
        <p14:creationId xmlns:p14="http://schemas.microsoft.com/office/powerpoint/2010/main" val="1370412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1E5AB-5738-4168-86A5-01C96FBF4ED4}"/>
              </a:ext>
            </a:extLst>
          </p:cNvPr>
          <p:cNvPicPr>
            <a:picLocks noChangeAspect="1"/>
          </p:cNvPicPr>
          <p:nvPr/>
        </p:nvPicPr>
        <p:blipFill rotWithShape="1">
          <a:blip r:embed="rId2"/>
          <a:srcRect t="7161" b="26513"/>
          <a:stretch/>
        </p:blipFill>
        <p:spPr>
          <a:xfrm>
            <a:off x="1001367" y="556590"/>
            <a:ext cx="9884465" cy="5155097"/>
          </a:xfrm>
          <a:prstGeom prst="rect">
            <a:avLst/>
          </a:prstGeom>
        </p:spPr>
      </p:pic>
      <p:sp>
        <p:nvSpPr>
          <p:cNvPr id="7" name="TextBox 6">
            <a:extLst>
              <a:ext uri="{FF2B5EF4-FFF2-40B4-BE49-F238E27FC236}">
                <a16:creationId xmlns:a16="http://schemas.microsoft.com/office/drawing/2014/main" id="{80E8F5D4-4042-4593-B1C5-4118C50FAAC9}"/>
              </a:ext>
            </a:extLst>
          </p:cNvPr>
          <p:cNvSpPr txBox="1"/>
          <p:nvPr/>
        </p:nvSpPr>
        <p:spPr>
          <a:xfrm>
            <a:off x="3018182" y="6120055"/>
            <a:ext cx="5943600" cy="707886"/>
          </a:xfrm>
          <a:prstGeom prst="rect">
            <a:avLst/>
          </a:prstGeom>
          <a:noFill/>
        </p:spPr>
        <p:txBody>
          <a:bodyPr wrap="square">
            <a:spAutoFit/>
          </a:bodyPr>
          <a:lstStyle/>
          <a:p>
            <a:r>
              <a:rPr lang="en-US" sz="4000" dirty="0">
                <a:hlinkClick r:id="rId3"/>
              </a:rPr>
              <a:t>https://numba.pydata.org/</a:t>
            </a:r>
            <a:r>
              <a:rPr lang="en-US" sz="4000" dirty="0"/>
              <a:t> </a:t>
            </a:r>
          </a:p>
        </p:txBody>
      </p:sp>
    </p:spTree>
    <p:extLst>
      <p:ext uri="{BB962C8B-B14F-4D97-AF65-F5344CB8AC3E}">
        <p14:creationId xmlns:p14="http://schemas.microsoft.com/office/powerpoint/2010/main" val="3896409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F2A24-8D72-4776-832B-F3318CF5295E}"/>
              </a:ext>
            </a:extLst>
          </p:cNvPr>
          <p:cNvPicPr>
            <a:picLocks noChangeAspect="1"/>
          </p:cNvPicPr>
          <p:nvPr/>
        </p:nvPicPr>
        <p:blipFill>
          <a:blip r:embed="rId2"/>
          <a:stretch>
            <a:fillRect/>
          </a:stretch>
        </p:blipFill>
        <p:spPr>
          <a:xfrm>
            <a:off x="0" y="567335"/>
            <a:ext cx="11887200" cy="3390948"/>
          </a:xfrm>
          <a:prstGeom prst="rect">
            <a:avLst/>
          </a:prstGeom>
        </p:spPr>
      </p:pic>
      <p:pic>
        <p:nvPicPr>
          <p:cNvPr id="5" name="Picture 4">
            <a:extLst>
              <a:ext uri="{FF2B5EF4-FFF2-40B4-BE49-F238E27FC236}">
                <a16:creationId xmlns:a16="http://schemas.microsoft.com/office/drawing/2014/main" id="{D5EF61CA-0AA8-4B0C-8589-ACCA514644D2}"/>
              </a:ext>
            </a:extLst>
          </p:cNvPr>
          <p:cNvPicPr>
            <a:picLocks noChangeAspect="1"/>
          </p:cNvPicPr>
          <p:nvPr/>
        </p:nvPicPr>
        <p:blipFill>
          <a:blip r:embed="rId3"/>
          <a:stretch>
            <a:fillRect/>
          </a:stretch>
        </p:blipFill>
        <p:spPr>
          <a:xfrm>
            <a:off x="0" y="4520258"/>
            <a:ext cx="11887200" cy="2336476"/>
          </a:xfrm>
          <a:prstGeom prst="rect">
            <a:avLst/>
          </a:prstGeom>
        </p:spPr>
      </p:pic>
      <p:sp>
        <p:nvSpPr>
          <p:cNvPr id="6" name="TextBox 5">
            <a:extLst>
              <a:ext uri="{FF2B5EF4-FFF2-40B4-BE49-F238E27FC236}">
                <a16:creationId xmlns:a16="http://schemas.microsoft.com/office/drawing/2014/main" id="{501A5F6A-0546-407B-823F-67490BF9E485}"/>
              </a:ext>
            </a:extLst>
          </p:cNvPr>
          <p:cNvSpPr txBox="1"/>
          <p:nvPr/>
        </p:nvSpPr>
        <p:spPr>
          <a:xfrm>
            <a:off x="6831111" y="48780"/>
            <a:ext cx="4976576" cy="369332"/>
          </a:xfrm>
          <a:prstGeom prst="rect">
            <a:avLst/>
          </a:prstGeom>
          <a:noFill/>
        </p:spPr>
        <p:txBody>
          <a:bodyPr wrap="square">
            <a:spAutoFit/>
          </a:bodyPr>
          <a:lstStyle/>
          <a:p>
            <a:r>
              <a:rPr lang="en-US" dirty="0">
                <a:hlinkClick r:id="rId4"/>
              </a:rPr>
              <a:t>https://modelingguru.nasa.gov/docs/DOC-2783</a:t>
            </a:r>
            <a:r>
              <a:rPr lang="en-US" dirty="0"/>
              <a:t> </a:t>
            </a:r>
          </a:p>
        </p:txBody>
      </p:sp>
    </p:spTree>
    <p:extLst>
      <p:ext uri="{BB962C8B-B14F-4D97-AF65-F5344CB8AC3E}">
        <p14:creationId xmlns:p14="http://schemas.microsoft.com/office/powerpoint/2010/main" val="4012530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2BD0-6EE0-422D-BB17-F939A1EC56D7}"/>
              </a:ext>
            </a:extLst>
          </p:cNvPr>
          <p:cNvPicPr>
            <a:picLocks noChangeAspect="1"/>
          </p:cNvPicPr>
          <p:nvPr/>
        </p:nvPicPr>
        <p:blipFill>
          <a:blip r:embed="rId2"/>
          <a:stretch>
            <a:fillRect/>
          </a:stretch>
        </p:blipFill>
        <p:spPr>
          <a:xfrm>
            <a:off x="0" y="1017954"/>
            <a:ext cx="11887200" cy="6147303"/>
          </a:xfrm>
          <a:prstGeom prst="rect">
            <a:avLst/>
          </a:prstGeom>
        </p:spPr>
      </p:pic>
      <p:sp>
        <p:nvSpPr>
          <p:cNvPr id="5" name="TextBox 4">
            <a:extLst>
              <a:ext uri="{FF2B5EF4-FFF2-40B4-BE49-F238E27FC236}">
                <a16:creationId xmlns:a16="http://schemas.microsoft.com/office/drawing/2014/main" id="{93F2F1D7-B357-49F4-927B-CD17080C01C1}"/>
              </a:ext>
            </a:extLst>
          </p:cNvPr>
          <p:cNvSpPr txBox="1"/>
          <p:nvPr/>
        </p:nvSpPr>
        <p:spPr>
          <a:xfrm>
            <a:off x="195469" y="216212"/>
            <a:ext cx="5943600" cy="584775"/>
          </a:xfrm>
          <a:prstGeom prst="rect">
            <a:avLst/>
          </a:prstGeom>
          <a:noFill/>
        </p:spPr>
        <p:txBody>
          <a:bodyPr wrap="square">
            <a:spAutoFit/>
          </a:bodyPr>
          <a:lstStyle/>
          <a:p>
            <a:r>
              <a:rPr lang="en-US" sz="3200" dirty="0">
                <a:hlinkClick r:id="rId3"/>
              </a:rPr>
              <a:t>https://scikit-learn.org</a:t>
            </a:r>
            <a:r>
              <a:rPr lang="en-US" sz="3200" dirty="0"/>
              <a:t>  </a:t>
            </a:r>
          </a:p>
        </p:txBody>
      </p:sp>
      <p:sp>
        <p:nvSpPr>
          <p:cNvPr id="2" name="TextBox 1">
            <a:extLst>
              <a:ext uri="{FF2B5EF4-FFF2-40B4-BE49-F238E27FC236}">
                <a16:creationId xmlns:a16="http://schemas.microsoft.com/office/drawing/2014/main" id="{C73B9CF6-6B9A-4328-9EEA-2E750A9A1BE4}"/>
              </a:ext>
            </a:extLst>
          </p:cNvPr>
          <p:cNvSpPr txBox="1"/>
          <p:nvPr/>
        </p:nvSpPr>
        <p:spPr>
          <a:xfrm>
            <a:off x="4657060" y="266316"/>
            <a:ext cx="7167509" cy="461665"/>
          </a:xfrm>
          <a:prstGeom prst="rect">
            <a:avLst/>
          </a:prstGeom>
          <a:noFill/>
        </p:spPr>
        <p:txBody>
          <a:bodyPr wrap="square" rtlCol="0">
            <a:spAutoFit/>
          </a:bodyPr>
          <a:lstStyle/>
          <a:p>
            <a:r>
              <a:rPr lang="en-US" sz="2400" b="1" dirty="0"/>
              <a:t>Both python and R have large well-developed libraries.</a:t>
            </a:r>
          </a:p>
        </p:txBody>
      </p:sp>
    </p:spTree>
    <p:extLst>
      <p:ext uri="{BB962C8B-B14F-4D97-AF65-F5344CB8AC3E}">
        <p14:creationId xmlns:p14="http://schemas.microsoft.com/office/powerpoint/2010/main" val="4265324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E7223-93A9-4C7F-BF2E-11D07D826E2A}"/>
              </a:ext>
            </a:extLst>
          </p:cNvPr>
          <p:cNvPicPr>
            <a:picLocks noChangeAspect="1"/>
          </p:cNvPicPr>
          <p:nvPr/>
        </p:nvPicPr>
        <p:blipFill>
          <a:blip r:embed="rId2"/>
          <a:stretch>
            <a:fillRect/>
          </a:stretch>
        </p:blipFill>
        <p:spPr>
          <a:xfrm>
            <a:off x="59306" y="0"/>
            <a:ext cx="11768587" cy="7772400"/>
          </a:xfrm>
          <a:prstGeom prst="rect">
            <a:avLst/>
          </a:prstGeom>
        </p:spPr>
      </p:pic>
      <p:sp>
        <p:nvSpPr>
          <p:cNvPr id="4" name="TextBox 3">
            <a:extLst>
              <a:ext uri="{FF2B5EF4-FFF2-40B4-BE49-F238E27FC236}">
                <a16:creationId xmlns:a16="http://schemas.microsoft.com/office/drawing/2014/main" id="{D30C5916-0317-4E05-B051-B18B6EA8EF4F}"/>
              </a:ext>
            </a:extLst>
          </p:cNvPr>
          <p:cNvSpPr txBox="1"/>
          <p:nvPr/>
        </p:nvSpPr>
        <p:spPr>
          <a:xfrm>
            <a:off x="5821018" y="177105"/>
            <a:ext cx="5927637" cy="400110"/>
          </a:xfrm>
          <a:prstGeom prst="rect">
            <a:avLst/>
          </a:prstGeom>
          <a:noFill/>
        </p:spPr>
        <p:txBody>
          <a:bodyPr wrap="square">
            <a:spAutoFit/>
          </a:bodyPr>
          <a:lstStyle/>
          <a:p>
            <a:r>
              <a:rPr lang="en-US" sz="2000" dirty="0">
                <a:solidFill>
                  <a:schemeClr val="bg1"/>
                </a:solidFill>
              </a:rPr>
              <a:t>https://scikit-learn.org/stable/modules/clustering.html</a:t>
            </a:r>
          </a:p>
        </p:txBody>
      </p:sp>
    </p:spTree>
    <p:extLst>
      <p:ext uri="{BB962C8B-B14F-4D97-AF65-F5344CB8AC3E}">
        <p14:creationId xmlns:p14="http://schemas.microsoft.com/office/powerpoint/2010/main" val="155363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0002" y="282633"/>
            <a:ext cx="9684882" cy="7382470"/>
          </a:xfrm>
          <a:prstGeom prst="rect">
            <a:avLst/>
          </a:prstGeom>
        </p:spPr>
        <p:txBody>
          <a:bodyPr wrap="square">
            <a:spAutoFit/>
          </a:bodyPr>
          <a:lstStyle/>
          <a:p>
            <a:r>
              <a:rPr lang="en-US" sz="2720" b="1" dirty="0"/>
              <a:t>Some journals require an author’s contributions section.  For example:</a:t>
            </a:r>
          </a:p>
          <a:p>
            <a:endParaRPr lang="en-US" sz="2720" b="1" dirty="0"/>
          </a:p>
          <a:p>
            <a:r>
              <a:rPr lang="en-US" sz="2720" b="1" dirty="0"/>
              <a:t>Authors' contributions</a:t>
            </a:r>
          </a:p>
          <a:p>
            <a:r>
              <a:rPr lang="en-US" sz="2720" dirty="0"/>
              <a:t>CM and JN contributed to the mathematical analysis for applying the coloring invariant. JN also drafted significant portions of the sections </a:t>
            </a:r>
            <a:r>
              <a:rPr lang="en-US" sz="2720" b="1" dirty="0"/>
              <a:t>The coloring invariants, Tangle generation, Checking the coloring invariants</a:t>
            </a:r>
            <a:r>
              <a:rPr lang="en-US" sz="2720" dirty="0"/>
              <a:t> . AP, JS, and TT developed the software implementing the coloring invariant calculations. RM contributed to the </a:t>
            </a:r>
            <a:r>
              <a:rPr lang="en-US" sz="2720" b="1" dirty="0"/>
              <a:t>Non-</a:t>
            </a:r>
            <a:r>
              <a:rPr lang="en-US" sz="2720" b="1" dirty="0" err="1"/>
              <a:t>drawable</a:t>
            </a:r>
            <a:r>
              <a:rPr lang="en-US" sz="2720" dirty="0"/>
              <a:t> section and is responsible for the subroutine which determines if a matrix corresponds to a </a:t>
            </a:r>
            <a:r>
              <a:rPr lang="en-US" sz="2720" dirty="0" err="1"/>
              <a:t>drawable</a:t>
            </a:r>
            <a:r>
              <a:rPr lang="en-US" sz="2720" dirty="0"/>
              <a:t> tangle. He was assisted by ND and JS. JC, ND, SM, and JS developed equivalence moves which were implemented by ND, RM, and JS. ID conceived of and oversaw this project, drafted much of the manuscript, and contributed to the mathematical and software development. All authors read and approved the final manuscript.</a:t>
            </a:r>
          </a:p>
          <a:p>
            <a:endParaRPr lang="en-US" sz="1133" dirty="0"/>
          </a:p>
          <a:p>
            <a:r>
              <a:rPr lang="en-US" sz="2720" dirty="0">
                <a:hlinkClick r:id="rId2"/>
              </a:rPr>
              <a:t>https://link.springer.com/article/10.1186/1471-2105-7-435</a:t>
            </a:r>
            <a:r>
              <a:rPr lang="en-US" sz="2720" dirty="0"/>
              <a:t> </a:t>
            </a:r>
          </a:p>
        </p:txBody>
      </p:sp>
      <p:sp>
        <p:nvSpPr>
          <p:cNvPr id="3" name="Rectangle 2"/>
          <p:cNvSpPr/>
          <p:nvPr/>
        </p:nvSpPr>
        <p:spPr>
          <a:xfrm>
            <a:off x="6215355" y="807516"/>
            <a:ext cx="4203265" cy="1068882"/>
          </a:xfrm>
          <a:prstGeom prst="rect">
            <a:avLst/>
          </a:prstGeom>
          <a:solidFill>
            <a:srgbClr val="FFFF00"/>
          </a:solidFill>
        </p:spPr>
        <p:txBody>
          <a:bodyPr wrap="square">
            <a:spAutoFit/>
          </a:bodyPr>
          <a:lstStyle/>
          <a:p>
            <a:pPr algn="ctr"/>
            <a:r>
              <a:rPr lang="en-US" sz="3173" b="1" dirty="0"/>
              <a:t>each student will be graded individually</a:t>
            </a:r>
            <a:endParaRPr lang="en-US" sz="3173" dirty="0"/>
          </a:p>
        </p:txBody>
      </p:sp>
    </p:spTree>
    <p:extLst>
      <p:ext uri="{BB962C8B-B14F-4D97-AF65-F5344CB8AC3E}">
        <p14:creationId xmlns:p14="http://schemas.microsoft.com/office/powerpoint/2010/main" val="4192871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A0C12F-BBD5-4191-AF30-5F53AB09F590}"/>
              </a:ext>
            </a:extLst>
          </p:cNvPr>
          <p:cNvPicPr>
            <a:picLocks noChangeAspect="1"/>
          </p:cNvPicPr>
          <p:nvPr/>
        </p:nvPicPr>
        <p:blipFill>
          <a:blip r:embed="rId2"/>
          <a:stretch>
            <a:fillRect/>
          </a:stretch>
        </p:blipFill>
        <p:spPr>
          <a:xfrm>
            <a:off x="0" y="737823"/>
            <a:ext cx="11887200" cy="6654557"/>
          </a:xfrm>
          <a:prstGeom prst="rect">
            <a:avLst/>
          </a:prstGeom>
        </p:spPr>
      </p:pic>
      <p:sp>
        <p:nvSpPr>
          <p:cNvPr id="7" name="TextBox 6">
            <a:extLst>
              <a:ext uri="{FF2B5EF4-FFF2-40B4-BE49-F238E27FC236}">
                <a16:creationId xmlns:a16="http://schemas.microsoft.com/office/drawing/2014/main" id="{91DEA970-03EC-4A11-98A9-5A7BCFB4F9B3}"/>
              </a:ext>
            </a:extLst>
          </p:cNvPr>
          <p:cNvSpPr txBox="1"/>
          <p:nvPr/>
        </p:nvSpPr>
        <p:spPr>
          <a:xfrm>
            <a:off x="221974" y="104218"/>
            <a:ext cx="11545956" cy="523220"/>
          </a:xfrm>
          <a:prstGeom prst="rect">
            <a:avLst/>
          </a:prstGeom>
          <a:noFill/>
        </p:spPr>
        <p:txBody>
          <a:bodyPr wrap="square">
            <a:spAutoFit/>
          </a:bodyPr>
          <a:lstStyle/>
          <a:p>
            <a:r>
              <a:rPr lang="en-US" sz="2800" dirty="0">
                <a:hlinkClick r:id="rId3"/>
              </a:rPr>
              <a:t>https://scikit-learn.org/stable/modules/clustering.html#clustering</a:t>
            </a:r>
            <a:r>
              <a:rPr lang="en-US" sz="2800" dirty="0"/>
              <a:t> </a:t>
            </a:r>
          </a:p>
        </p:txBody>
      </p:sp>
    </p:spTree>
    <p:extLst>
      <p:ext uri="{BB962C8B-B14F-4D97-AF65-F5344CB8AC3E}">
        <p14:creationId xmlns:p14="http://schemas.microsoft.com/office/powerpoint/2010/main" val="550576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57D811-476E-48A8-B156-5D2EE3A85ADE}"/>
              </a:ext>
            </a:extLst>
          </p:cNvPr>
          <p:cNvSpPr txBox="1"/>
          <p:nvPr/>
        </p:nvSpPr>
        <p:spPr>
          <a:xfrm>
            <a:off x="-76201" y="7403068"/>
            <a:ext cx="8206409" cy="369332"/>
          </a:xfrm>
          <a:prstGeom prst="rect">
            <a:avLst/>
          </a:prstGeom>
          <a:noFill/>
        </p:spPr>
        <p:txBody>
          <a:bodyPr wrap="square">
            <a:spAutoFit/>
          </a:bodyPr>
          <a:lstStyle/>
          <a:p>
            <a:r>
              <a:rPr lang="en-US" dirty="0">
                <a:hlinkClick r:id="rId2"/>
              </a:rPr>
              <a:t>https://scikit-learn.org/stable/modules/clustering.html#k-means</a:t>
            </a:r>
            <a:r>
              <a:rPr lang="en-US" dirty="0"/>
              <a:t> </a:t>
            </a:r>
          </a:p>
        </p:txBody>
      </p:sp>
      <p:pic>
        <p:nvPicPr>
          <p:cNvPr id="7" name="Picture 6">
            <a:extLst>
              <a:ext uri="{FF2B5EF4-FFF2-40B4-BE49-F238E27FC236}">
                <a16:creationId xmlns:a16="http://schemas.microsoft.com/office/drawing/2014/main" id="{585254B6-889E-42EF-9AAA-867E6AF7DC05}"/>
              </a:ext>
            </a:extLst>
          </p:cNvPr>
          <p:cNvPicPr>
            <a:picLocks noChangeAspect="1"/>
          </p:cNvPicPr>
          <p:nvPr/>
        </p:nvPicPr>
        <p:blipFill>
          <a:blip r:embed="rId3"/>
          <a:stretch>
            <a:fillRect/>
          </a:stretch>
        </p:blipFill>
        <p:spPr>
          <a:xfrm>
            <a:off x="0" y="31057"/>
            <a:ext cx="11887200" cy="7299474"/>
          </a:xfrm>
          <a:prstGeom prst="rect">
            <a:avLst/>
          </a:prstGeom>
        </p:spPr>
      </p:pic>
    </p:spTree>
    <p:extLst>
      <p:ext uri="{BB962C8B-B14F-4D97-AF65-F5344CB8AC3E}">
        <p14:creationId xmlns:p14="http://schemas.microsoft.com/office/powerpoint/2010/main" val="3519515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72126-1186-4E84-8087-5128F24CC1E0}"/>
              </a:ext>
            </a:extLst>
          </p:cNvPr>
          <p:cNvPicPr>
            <a:picLocks noChangeAspect="1"/>
          </p:cNvPicPr>
          <p:nvPr/>
        </p:nvPicPr>
        <p:blipFill>
          <a:blip r:embed="rId2"/>
          <a:stretch>
            <a:fillRect/>
          </a:stretch>
        </p:blipFill>
        <p:spPr>
          <a:xfrm>
            <a:off x="177359" y="0"/>
            <a:ext cx="11532482" cy="7772400"/>
          </a:xfrm>
          <a:prstGeom prst="rect">
            <a:avLst/>
          </a:prstGeom>
        </p:spPr>
      </p:pic>
    </p:spTree>
    <p:extLst>
      <p:ext uri="{BB962C8B-B14F-4D97-AF65-F5344CB8AC3E}">
        <p14:creationId xmlns:p14="http://schemas.microsoft.com/office/powerpoint/2010/main" val="1825765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82566-1D55-4C03-9AE9-A35829DF9ED9}"/>
              </a:ext>
            </a:extLst>
          </p:cNvPr>
          <p:cNvPicPr>
            <a:picLocks noChangeAspect="1"/>
          </p:cNvPicPr>
          <p:nvPr/>
        </p:nvPicPr>
        <p:blipFill>
          <a:blip r:embed="rId2"/>
          <a:stretch>
            <a:fillRect/>
          </a:stretch>
        </p:blipFill>
        <p:spPr>
          <a:xfrm>
            <a:off x="0" y="1788018"/>
            <a:ext cx="11887200" cy="5627594"/>
          </a:xfrm>
          <a:prstGeom prst="rect">
            <a:avLst/>
          </a:prstGeom>
        </p:spPr>
      </p:pic>
      <p:sp>
        <p:nvSpPr>
          <p:cNvPr id="5" name="TextBox 4">
            <a:extLst>
              <a:ext uri="{FF2B5EF4-FFF2-40B4-BE49-F238E27FC236}">
                <a16:creationId xmlns:a16="http://schemas.microsoft.com/office/drawing/2014/main" id="{ED77E456-5EFD-4366-AE86-765130D10300}"/>
              </a:ext>
            </a:extLst>
          </p:cNvPr>
          <p:cNvSpPr txBox="1"/>
          <p:nvPr/>
        </p:nvSpPr>
        <p:spPr>
          <a:xfrm>
            <a:off x="6764233" y="5031088"/>
            <a:ext cx="4910316" cy="1200329"/>
          </a:xfrm>
          <a:prstGeom prst="rect">
            <a:avLst/>
          </a:prstGeom>
          <a:noFill/>
        </p:spPr>
        <p:txBody>
          <a:bodyPr wrap="square">
            <a:spAutoFit/>
          </a:bodyPr>
          <a:lstStyle/>
          <a:p>
            <a:r>
              <a:rPr lang="en-US" sz="2400" dirty="0">
                <a:hlinkClick r:id="rId3"/>
              </a:rPr>
              <a:t>https://swirlstats.com/scn/title.html</a:t>
            </a:r>
            <a:endParaRPr lang="en-US" sz="2400" dirty="0"/>
          </a:p>
          <a:p>
            <a:endParaRPr lang="en-US" sz="2400" dirty="0"/>
          </a:p>
          <a:p>
            <a:r>
              <a:rPr lang="en-US" sz="2400" dirty="0">
                <a:hlinkClick r:id="rId4"/>
              </a:rPr>
              <a:t>https://www.r-project.org/</a:t>
            </a:r>
            <a:r>
              <a:rPr lang="en-US" sz="2400" dirty="0"/>
              <a:t>  </a:t>
            </a:r>
          </a:p>
        </p:txBody>
      </p:sp>
      <p:pic>
        <p:nvPicPr>
          <p:cNvPr id="7" name="Picture 6">
            <a:extLst>
              <a:ext uri="{FF2B5EF4-FFF2-40B4-BE49-F238E27FC236}">
                <a16:creationId xmlns:a16="http://schemas.microsoft.com/office/drawing/2014/main" id="{88ADD1BB-D4C8-4E22-80D8-0D901DE84E8B}"/>
              </a:ext>
            </a:extLst>
          </p:cNvPr>
          <p:cNvPicPr>
            <a:picLocks noChangeAspect="1"/>
          </p:cNvPicPr>
          <p:nvPr/>
        </p:nvPicPr>
        <p:blipFill rotWithShape="1">
          <a:blip r:embed="rId5"/>
          <a:srcRect t="23116" b="5071"/>
          <a:stretch/>
        </p:blipFill>
        <p:spPr>
          <a:xfrm>
            <a:off x="0" y="-13250"/>
            <a:ext cx="11887200" cy="1716157"/>
          </a:xfrm>
          <a:prstGeom prst="rect">
            <a:avLst/>
          </a:prstGeom>
        </p:spPr>
      </p:pic>
    </p:spTree>
    <p:extLst>
      <p:ext uri="{BB962C8B-B14F-4D97-AF65-F5344CB8AC3E}">
        <p14:creationId xmlns:p14="http://schemas.microsoft.com/office/powerpoint/2010/main" val="2978350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705274"/>
            <a:ext cx="10363200" cy="6335504"/>
          </a:xfrm>
          <a:prstGeom prst="rect">
            <a:avLst/>
          </a:prstGeom>
        </p:spPr>
      </p:pic>
      <p:sp>
        <p:nvSpPr>
          <p:cNvPr id="3" name="Rectangle 2"/>
          <p:cNvSpPr/>
          <p:nvPr/>
        </p:nvSpPr>
        <p:spPr>
          <a:xfrm>
            <a:off x="1270337" y="164448"/>
            <a:ext cx="9657003" cy="406265"/>
          </a:xfrm>
          <a:prstGeom prst="rect">
            <a:avLst/>
          </a:prstGeom>
          <a:solidFill>
            <a:srgbClr val="FFF2CC"/>
          </a:solidFill>
        </p:spPr>
        <p:txBody>
          <a:bodyPr wrap="none">
            <a:spAutoFit/>
          </a:bodyPr>
          <a:lstStyle/>
          <a:p>
            <a:r>
              <a:rPr lang="en-US" sz="2040" dirty="0"/>
              <a:t>Additional R packages can be found at other repositories such as http://bioconductor.org/</a:t>
            </a:r>
          </a:p>
        </p:txBody>
      </p:sp>
    </p:spTree>
    <p:extLst>
      <p:ext uri="{BB962C8B-B14F-4D97-AF65-F5344CB8AC3E}">
        <p14:creationId xmlns:p14="http://schemas.microsoft.com/office/powerpoint/2010/main" val="1886503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7681" y="963005"/>
            <a:ext cx="10212183" cy="3005328"/>
          </a:xfrm>
          <a:prstGeom prst="rect">
            <a:avLst/>
          </a:prstGeom>
        </p:spPr>
      </p:pic>
      <p:sp>
        <p:nvSpPr>
          <p:cNvPr id="3" name="Rectangle 2"/>
          <p:cNvSpPr/>
          <p:nvPr/>
        </p:nvSpPr>
        <p:spPr>
          <a:xfrm>
            <a:off x="837681" y="187720"/>
            <a:ext cx="6789423" cy="510909"/>
          </a:xfrm>
          <a:prstGeom prst="rect">
            <a:avLst/>
          </a:prstGeom>
        </p:spPr>
        <p:txBody>
          <a:bodyPr wrap="none">
            <a:spAutoFit/>
          </a:bodyPr>
          <a:lstStyle/>
          <a:p>
            <a:r>
              <a:rPr lang="en-US" sz="2720" dirty="0">
                <a:hlinkClick r:id="rId3"/>
              </a:rPr>
              <a:t>http://jcs.biologists.org/content/121/11/1771</a:t>
            </a:r>
            <a:r>
              <a:rPr lang="en-US" sz="2720" dirty="0"/>
              <a:t> </a:t>
            </a:r>
          </a:p>
        </p:txBody>
      </p:sp>
      <p:sp>
        <p:nvSpPr>
          <p:cNvPr id="4" name="Rectangle 3"/>
          <p:cNvSpPr/>
          <p:nvPr/>
        </p:nvSpPr>
        <p:spPr>
          <a:xfrm>
            <a:off x="1030400" y="4220398"/>
            <a:ext cx="9841312" cy="3440942"/>
          </a:xfrm>
          <a:prstGeom prst="rect">
            <a:avLst/>
          </a:prstGeom>
          <a:effectLst>
            <a:glow rad="228600">
              <a:schemeClr val="accent4">
                <a:satMod val="175000"/>
                <a:alpha val="40000"/>
              </a:schemeClr>
            </a:glow>
          </a:effectLst>
        </p:spPr>
        <p:txBody>
          <a:bodyPr wrap="square">
            <a:spAutoFit/>
          </a:bodyPr>
          <a:lstStyle/>
          <a:p>
            <a:r>
              <a:rPr lang="en-US" sz="2720" dirty="0"/>
              <a:t>I'd like to suggest that our Ph.D. programs often do students a disservice in two ways. First, I don't think students are made to understand how hard it is to do research. And how very, very hard it is to do important research. It's a lot harder than taking even very demanding courses. What makes it difficult is that research is immersion in the unknown. </a:t>
            </a:r>
            <a:r>
              <a:rPr lang="en-US" sz="2720" dirty="0">
                <a:solidFill>
                  <a:srgbClr val="C00000"/>
                </a:solidFill>
              </a:rPr>
              <a:t>We just don't know what we're doing. </a:t>
            </a:r>
            <a:r>
              <a:rPr lang="en-US" sz="2720" dirty="0"/>
              <a:t>We can't be sure whether we're asking the right question or doing the right experiment until we get the answer or the result. </a:t>
            </a:r>
          </a:p>
        </p:txBody>
      </p:sp>
    </p:spTree>
    <p:extLst>
      <p:ext uri="{BB962C8B-B14F-4D97-AF65-F5344CB8AC3E}">
        <p14:creationId xmlns:p14="http://schemas.microsoft.com/office/powerpoint/2010/main" val="3313498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762000" y="0"/>
            <a:ext cx="58293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6648857" y="871475"/>
            <a:ext cx="4476343" cy="634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91300" y="180644"/>
            <a:ext cx="4533900" cy="615553"/>
          </a:xfrm>
          <a:prstGeom prst="rect">
            <a:avLst/>
          </a:prstGeom>
          <a:solidFill>
            <a:srgbClr val="293315"/>
          </a:solidFill>
        </p:spPr>
        <p:txBody>
          <a:bodyPr wrap="square" rtlCol="0">
            <a:spAutoFit/>
          </a:bodyPr>
          <a:lstStyle/>
          <a:p>
            <a:r>
              <a:rPr lang="en-US" sz="3400" dirty="0">
                <a:solidFill>
                  <a:srgbClr val="A7DF7D"/>
                </a:solidFill>
              </a:rPr>
              <a:t>False Positives will occur</a:t>
            </a:r>
          </a:p>
        </p:txBody>
      </p:sp>
      <p:sp>
        <p:nvSpPr>
          <p:cNvPr id="6" name="Rectangle 5"/>
          <p:cNvSpPr/>
          <p:nvPr/>
        </p:nvSpPr>
        <p:spPr>
          <a:xfrm>
            <a:off x="7708965" y="7353824"/>
            <a:ext cx="2659959" cy="406265"/>
          </a:xfrm>
          <a:prstGeom prst="rect">
            <a:avLst/>
          </a:prstGeom>
        </p:spPr>
        <p:txBody>
          <a:bodyPr wrap="none">
            <a:spAutoFit/>
          </a:bodyPr>
          <a:lstStyle/>
          <a:p>
            <a:r>
              <a:rPr lang="en-US" sz="2040" dirty="0">
                <a:hlinkClick r:id="rId4"/>
              </a:rPr>
              <a:t>https://xkcd.com/882/</a:t>
            </a:r>
            <a:r>
              <a:rPr lang="en-US" sz="2040" dirty="0"/>
              <a:t> </a:t>
            </a:r>
          </a:p>
        </p:txBody>
      </p:sp>
    </p:spTree>
    <p:extLst>
      <p:ext uri="{BB962C8B-B14F-4D97-AF65-F5344CB8AC3E}">
        <p14:creationId xmlns:p14="http://schemas.microsoft.com/office/powerpoint/2010/main" val="585867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33A49C-3F9D-4F3A-B9C2-A20AFF8FC6AE}"/>
              </a:ext>
            </a:extLst>
          </p:cNvPr>
          <p:cNvSpPr txBox="1"/>
          <p:nvPr/>
        </p:nvSpPr>
        <p:spPr>
          <a:xfrm>
            <a:off x="372140" y="91180"/>
            <a:ext cx="11344939" cy="1323439"/>
          </a:xfrm>
          <a:prstGeom prst="rect">
            <a:avLst/>
          </a:prstGeom>
          <a:solidFill>
            <a:srgbClr val="293315"/>
          </a:solidFill>
        </p:spPr>
        <p:txBody>
          <a:bodyPr wrap="square" rtlCol="0">
            <a:spAutoFit/>
          </a:bodyPr>
          <a:lstStyle/>
          <a:p>
            <a:r>
              <a:rPr lang="en-US" sz="3400" dirty="0">
                <a:solidFill>
                  <a:srgbClr val="A7DF7D"/>
                </a:solidFill>
              </a:rPr>
              <a:t>Even if you do everything right, False Positives will occur</a:t>
            </a:r>
          </a:p>
          <a:p>
            <a:endParaRPr lang="en-US" sz="1200" dirty="0">
              <a:solidFill>
                <a:srgbClr val="A7DF7D"/>
              </a:solidFill>
            </a:endParaRPr>
          </a:p>
          <a:p>
            <a:r>
              <a:rPr lang="en-US" sz="3400" dirty="0">
                <a:solidFill>
                  <a:srgbClr val="A7DF7D"/>
                </a:solidFill>
              </a:rPr>
              <a:t>Moreover the sample size of most biological data sets is small. </a:t>
            </a:r>
          </a:p>
        </p:txBody>
      </p:sp>
      <p:grpSp>
        <p:nvGrpSpPr>
          <p:cNvPr id="5" name="Group 4">
            <a:extLst>
              <a:ext uri="{FF2B5EF4-FFF2-40B4-BE49-F238E27FC236}">
                <a16:creationId xmlns:a16="http://schemas.microsoft.com/office/drawing/2014/main" id="{4FB93ADF-1E95-4A3F-83EB-FD97056F6A5B}"/>
              </a:ext>
            </a:extLst>
          </p:cNvPr>
          <p:cNvGrpSpPr/>
          <p:nvPr/>
        </p:nvGrpSpPr>
        <p:grpSpPr>
          <a:xfrm>
            <a:off x="350758" y="1578935"/>
            <a:ext cx="10190451" cy="3581400"/>
            <a:chOff x="1052512" y="3886200"/>
            <a:chExt cx="10190451" cy="3581400"/>
          </a:xfrm>
        </p:grpSpPr>
        <p:pic>
          <p:nvPicPr>
            <p:cNvPr id="6" name="Picture 5">
              <a:extLst>
                <a:ext uri="{FF2B5EF4-FFF2-40B4-BE49-F238E27FC236}">
                  <a16:creationId xmlns:a16="http://schemas.microsoft.com/office/drawing/2014/main" id="{E88802CC-06C3-4D5C-8FE4-C99AD581D906}"/>
                </a:ext>
              </a:extLst>
            </p:cNvPr>
            <p:cNvPicPr>
              <a:picLocks noChangeAspect="1"/>
            </p:cNvPicPr>
            <p:nvPr/>
          </p:nvPicPr>
          <p:blipFill>
            <a:blip r:embed="rId2"/>
            <a:stretch>
              <a:fillRect/>
            </a:stretch>
          </p:blipFill>
          <p:spPr>
            <a:xfrm>
              <a:off x="1052512" y="3886200"/>
              <a:ext cx="9172575" cy="3581400"/>
            </a:xfrm>
            <a:prstGeom prst="rect">
              <a:avLst/>
            </a:prstGeom>
          </p:spPr>
        </p:pic>
        <p:sp>
          <p:nvSpPr>
            <p:cNvPr id="7" name="TextBox 6">
              <a:extLst>
                <a:ext uri="{FF2B5EF4-FFF2-40B4-BE49-F238E27FC236}">
                  <a16:creationId xmlns:a16="http://schemas.microsoft.com/office/drawing/2014/main" id="{B1A8F536-F0E4-42F6-8ECE-A90FADEC2996}"/>
                </a:ext>
              </a:extLst>
            </p:cNvPr>
            <p:cNvSpPr txBox="1"/>
            <p:nvPr/>
          </p:nvSpPr>
          <p:spPr>
            <a:xfrm>
              <a:off x="5299363" y="7000751"/>
              <a:ext cx="5943600" cy="369332"/>
            </a:xfrm>
            <a:prstGeom prst="rect">
              <a:avLst/>
            </a:prstGeom>
            <a:noFill/>
          </p:spPr>
          <p:txBody>
            <a:bodyPr wrap="square">
              <a:spAutoFit/>
            </a:bodyPr>
            <a:lstStyle/>
            <a:p>
              <a:r>
                <a:rPr lang="en-US" dirty="0">
                  <a:hlinkClick r:id="rId3"/>
                </a:rPr>
                <a:t>https://www.nature.com/articles/s41586-020-2314-9</a:t>
              </a:r>
              <a:r>
                <a:rPr lang="en-US" dirty="0"/>
                <a:t> </a:t>
              </a:r>
            </a:p>
          </p:txBody>
        </p:sp>
      </p:grpSp>
      <p:sp>
        <p:nvSpPr>
          <p:cNvPr id="8" name="TextBox 7">
            <a:extLst>
              <a:ext uri="{FF2B5EF4-FFF2-40B4-BE49-F238E27FC236}">
                <a16:creationId xmlns:a16="http://schemas.microsoft.com/office/drawing/2014/main" id="{CF7EBCC7-F712-4AD7-8AF3-57A193F75929}"/>
              </a:ext>
            </a:extLst>
          </p:cNvPr>
          <p:cNvSpPr txBox="1"/>
          <p:nvPr/>
        </p:nvSpPr>
        <p:spPr>
          <a:xfrm>
            <a:off x="361502" y="5306217"/>
            <a:ext cx="11259879" cy="2308324"/>
          </a:xfrm>
          <a:prstGeom prst="rect">
            <a:avLst/>
          </a:prstGeom>
          <a:noFill/>
        </p:spPr>
        <p:txBody>
          <a:bodyPr wrap="square">
            <a:spAutoFit/>
          </a:bodyPr>
          <a:lstStyle/>
          <a:p>
            <a:r>
              <a:rPr lang="en-US" sz="2400" dirty="0"/>
              <a:t>“Here we assess the effect of this flexibility on the results of functional magnetic resonance imaging by asking 70 independent teams to </a:t>
            </a:r>
            <a:r>
              <a:rPr lang="en-US" sz="2400" dirty="0" err="1"/>
              <a:t>analyse</a:t>
            </a:r>
            <a:r>
              <a:rPr lang="en-US" sz="2400" dirty="0"/>
              <a:t> the same dataset, testing the same 9 ex-ante hypotheses”</a:t>
            </a:r>
          </a:p>
          <a:p>
            <a:endParaRPr lang="en-US" sz="2400" dirty="0"/>
          </a:p>
          <a:p>
            <a:r>
              <a:rPr lang="en-US" sz="2400" dirty="0"/>
              <a:t>“Our findings show that analytical flexibility can have substantial effects on scientific conclusions,”</a:t>
            </a:r>
          </a:p>
        </p:txBody>
      </p:sp>
    </p:spTree>
    <p:extLst>
      <p:ext uri="{BB962C8B-B14F-4D97-AF65-F5344CB8AC3E}">
        <p14:creationId xmlns:p14="http://schemas.microsoft.com/office/powerpoint/2010/main" val="1783596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0D2B8C-470C-4D6D-8892-1B63731A10BE}"/>
              </a:ext>
            </a:extLst>
          </p:cNvPr>
          <p:cNvPicPr>
            <a:picLocks noChangeAspect="1"/>
          </p:cNvPicPr>
          <p:nvPr/>
        </p:nvPicPr>
        <p:blipFill>
          <a:blip r:embed="rId2"/>
          <a:stretch>
            <a:fillRect/>
          </a:stretch>
        </p:blipFill>
        <p:spPr>
          <a:xfrm>
            <a:off x="1434509" y="391189"/>
            <a:ext cx="8763000" cy="4076700"/>
          </a:xfrm>
          <a:prstGeom prst="rect">
            <a:avLst/>
          </a:prstGeom>
        </p:spPr>
      </p:pic>
      <p:sp>
        <p:nvSpPr>
          <p:cNvPr id="12" name="TextBox 11">
            <a:extLst>
              <a:ext uri="{FF2B5EF4-FFF2-40B4-BE49-F238E27FC236}">
                <a16:creationId xmlns:a16="http://schemas.microsoft.com/office/drawing/2014/main" id="{857F24A3-6462-42FA-9649-F7E0B6F71D3D}"/>
              </a:ext>
            </a:extLst>
          </p:cNvPr>
          <p:cNvSpPr txBox="1"/>
          <p:nvPr/>
        </p:nvSpPr>
        <p:spPr>
          <a:xfrm>
            <a:off x="143539" y="118086"/>
            <a:ext cx="11605437" cy="369332"/>
          </a:xfrm>
          <a:prstGeom prst="rect">
            <a:avLst/>
          </a:prstGeom>
          <a:noFill/>
        </p:spPr>
        <p:txBody>
          <a:bodyPr wrap="square">
            <a:spAutoFit/>
          </a:bodyPr>
          <a:lstStyle/>
          <a:p>
            <a:r>
              <a:rPr lang="en-US" dirty="0">
                <a:hlinkClick r:id="rId3"/>
              </a:rPr>
              <a:t>https://blogs.scientificamerican.com/talking-back/new-study-neuroscience-research-gets-an-f-for-reliability/</a:t>
            </a:r>
            <a:r>
              <a:rPr lang="en-US" dirty="0"/>
              <a:t> </a:t>
            </a:r>
          </a:p>
        </p:txBody>
      </p:sp>
      <p:sp>
        <p:nvSpPr>
          <p:cNvPr id="14" name="TextBox 13">
            <a:extLst>
              <a:ext uri="{FF2B5EF4-FFF2-40B4-BE49-F238E27FC236}">
                <a16:creationId xmlns:a16="http://schemas.microsoft.com/office/drawing/2014/main" id="{F5FA36A5-F5D6-43AD-873E-7FF39D081123}"/>
              </a:ext>
            </a:extLst>
          </p:cNvPr>
          <p:cNvSpPr txBox="1"/>
          <p:nvPr/>
        </p:nvSpPr>
        <p:spPr>
          <a:xfrm>
            <a:off x="116958" y="4462572"/>
            <a:ext cx="11398102" cy="3200876"/>
          </a:xfrm>
          <a:prstGeom prst="rect">
            <a:avLst/>
          </a:prstGeom>
          <a:noFill/>
        </p:spPr>
        <p:txBody>
          <a:bodyPr wrap="square">
            <a:spAutoFit/>
          </a:bodyPr>
          <a:lstStyle/>
          <a:p>
            <a:r>
              <a:rPr lang="en-US" sz="2200" dirty="0"/>
              <a:t>“The study—led by researchers at the University of Bristol—looked at 48 neuroscience meta-analyses (studies of studies) from 2011 and found that their statistical power reaches only </a:t>
            </a:r>
            <a:r>
              <a:rPr lang="en-US" sz="2200" b="1" dirty="0"/>
              <a:t>21 percent</a:t>
            </a:r>
            <a:r>
              <a:rPr lang="en-US" sz="2200" dirty="0"/>
              <a:t>, meaning that there is </a:t>
            </a:r>
            <a:r>
              <a:rPr lang="en-US" sz="2200" b="1" dirty="0"/>
              <a:t>only about a one in five chance </a:t>
            </a:r>
            <a:r>
              <a:rPr lang="en-US" sz="2200" dirty="0"/>
              <a:t>that any effect being investigated by the researchers—whether a compound acts as an anti-depressant in rat brains, for instance—</a:t>
            </a:r>
            <a:r>
              <a:rPr lang="en-US" sz="2200" b="1" dirty="0"/>
              <a:t>will be discovered. Anything that does turn up, moreover, is more likely to be false</a:t>
            </a:r>
            <a:r>
              <a:rPr lang="en-US" sz="2200" dirty="0"/>
              <a:t>. The low power stems from the small size of the studies and minuscule effects.”</a:t>
            </a:r>
          </a:p>
          <a:p>
            <a:endParaRPr lang="en-US" sz="2200" dirty="0"/>
          </a:p>
          <a:p>
            <a:r>
              <a:rPr lang="en-US" sz="2200" dirty="0"/>
              <a:t>“other areas of biology, which also suffer from the same phenomenon—he cited studies on cancer and cardiology that are powered at </a:t>
            </a:r>
            <a:r>
              <a:rPr lang="en-US" sz="2200" b="1" dirty="0"/>
              <a:t>34 percent</a:t>
            </a:r>
            <a:r>
              <a:rPr lang="en-US" sz="2200" dirty="0"/>
              <a:t>. “</a:t>
            </a:r>
          </a:p>
        </p:txBody>
      </p:sp>
      <p:pic>
        <p:nvPicPr>
          <p:cNvPr id="18" name="Picture 17">
            <a:extLst>
              <a:ext uri="{FF2B5EF4-FFF2-40B4-BE49-F238E27FC236}">
                <a16:creationId xmlns:a16="http://schemas.microsoft.com/office/drawing/2014/main" id="{C9C4F9CB-0DA6-46AB-B0BB-A8416EE88C8C}"/>
              </a:ext>
            </a:extLst>
          </p:cNvPr>
          <p:cNvPicPr>
            <a:picLocks noChangeAspect="1"/>
          </p:cNvPicPr>
          <p:nvPr/>
        </p:nvPicPr>
        <p:blipFill>
          <a:blip r:embed="rId4"/>
          <a:stretch>
            <a:fillRect/>
          </a:stretch>
        </p:blipFill>
        <p:spPr>
          <a:xfrm>
            <a:off x="3656603" y="3137301"/>
            <a:ext cx="5426769" cy="1188720"/>
          </a:xfrm>
          <a:prstGeom prst="rect">
            <a:avLst/>
          </a:prstGeom>
        </p:spPr>
      </p:pic>
    </p:spTree>
    <p:extLst>
      <p:ext uri="{BB962C8B-B14F-4D97-AF65-F5344CB8AC3E}">
        <p14:creationId xmlns:p14="http://schemas.microsoft.com/office/powerpoint/2010/main" val="1202107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632F2C-AC95-4FF1-A595-49E9A9DBFE06}"/>
              </a:ext>
            </a:extLst>
          </p:cNvPr>
          <p:cNvPicPr>
            <a:picLocks noChangeAspect="1"/>
          </p:cNvPicPr>
          <p:nvPr/>
        </p:nvPicPr>
        <p:blipFill>
          <a:blip r:embed="rId2"/>
          <a:stretch>
            <a:fillRect/>
          </a:stretch>
        </p:blipFill>
        <p:spPr>
          <a:xfrm>
            <a:off x="1439272" y="108319"/>
            <a:ext cx="8753475" cy="2686050"/>
          </a:xfrm>
          <a:prstGeom prst="rect">
            <a:avLst/>
          </a:prstGeom>
        </p:spPr>
      </p:pic>
      <p:sp>
        <p:nvSpPr>
          <p:cNvPr id="5" name="TextBox 4">
            <a:extLst>
              <a:ext uri="{FF2B5EF4-FFF2-40B4-BE49-F238E27FC236}">
                <a16:creationId xmlns:a16="http://schemas.microsoft.com/office/drawing/2014/main" id="{C5699BB5-9C7E-445D-ABEF-D468630E3333}"/>
              </a:ext>
            </a:extLst>
          </p:cNvPr>
          <p:cNvSpPr txBox="1"/>
          <p:nvPr/>
        </p:nvSpPr>
        <p:spPr>
          <a:xfrm>
            <a:off x="146197" y="4356080"/>
            <a:ext cx="11594805" cy="3416320"/>
          </a:xfrm>
          <a:prstGeom prst="rect">
            <a:avLst/>
          </a:prstGeom>
          <a:noFill/>
        </p:spPr>
        <p:txBody>
          <a:bodyPr wrap="square">
            <a:spAutoFit/>
          </a:bodyPr>
          <a:lstStyle/>
          <a:p>
            <a:r>
              <a:rPr lang="en-US" dirty="0"/>
              <a:t>It has been claimed and demonstrated that many (and possibly most) of the conclusions drawn from biomedical research are probably false</a:t>
            </a:r>
            <a:r>
              <a:rPr lang="en-US" baseline="30000" dirty="0">
                <a:hlinkClick r:id="rId3" tooltip="Ioannidis, J. P. Why most published research findings are false. PLoS Med. 2, e124 (2005). This study demonstrates that many (and possibly most) of the conclusions drawn from biomedical research are probably false. The reasons for this include using flexible study designs and flexible statistical analyses and running small studies with low statistical power."/>
              </a:rPr>
              <a:t>1</a:t>
            </a:r>
            <a:r>
              <a:rPr lang="en-US" dirty="0"/>
              <a:t>. A central cause for this important problem is that researchers must publish in order to succeed, and publishing is a highly competitive enterprise, with certain kinds of findings more likely to be published than others. Research that produces novel results, statistically significant results (that is, typically </a:t>
            </a:r>
            <a:r>
              <a:rPr lang="en-US" i="1" dirty="0"/>
              <a:t>p</a:t>
            </a:r>
            <a:r>
              <a:rPr lang="en-US" dirty="0"/>
              <a:t> &lt; 0.05) and seemingly 'clean' results is more likely to be published</a:t>
            </a:r>
            <a:r>
              <a:rPr lang="en-US" baseline="30000" dirty="0">
                <a:hlinkClick r:id="rId4" tooltip="Fanelli, D. Negative results are disappearing from most disciplines and countries. Scientometrics 90, 891–904 (2012)."/>
              </a:rPr>
              <a:t>2</a:t>
            </a:r>
            <a:r>
              <a:rPr lang="en-US" baseline="30000" dirty="0"/>
              <a:t>,</a:t>
            </a:r>
            <a:r>
              <a:rPr lang="en-US" baseline="30000" dirty="0">
                <a:hlinkClick r:id="rId5" tooltip="Greenwald, A. G. Consequences of prejudice against the null hypothesis. Psychol. Bull. 82, 1–20 (1975)."/>
              </a:rPr>
              <a:t>3</a:t>
            </a:r>
            <a:r>
              <a:rPr lang="en-US" dirty="0"/>
              <a:t>. As a consequence, researchers have strong incentives to engage in research practices that make their findings publishable quickly, even if those practices reduce the likelihood that the findings reflect a true (that is, non-null) effect</a:t>
            </a:r>
            <a:r>
              <a:rPr lang="en-US" baseline="30000" dirty="0">
                <a:hlinkClick r:id="rId6" tooltip="Nosek, B. A., Spies, J. R. &amp; Motyl, M. Scientific utopia: II. Restructuring incentives and practices to promote truth over publishability. Perspect. Psychol. Sci. 7, 615–631 (2012)."/>
              </a:rPr>
              <a:t>4</a:t>
            </a:r>
            <a:r>
              <a:rPr lang="en-US" dirty="0"/>
              <a:t>. Such practices include using </a:t>
            </a:r>
            <a:r>
              <a:rPr lang="en-US" b="1" dirty="0">
                <a:solidFill>
                  <a:srgbClr val="FF0000"/>
                </a:solidFill>
              </a:rPr>
              <a:t>flexible study designs and flexible statistical analyses and running small studies with low statistical power</a:t>
            </a:r>
            <a:r>
              <a:rPr lang="en-US" baseline="30000" dirty="0">
                <a:hlinkClick r:id="rId3" tooltip="Ioannidis, J. P. Why most published research findings are false. PLoS Med. 2, e124 (2005). This study demonstrates that many (and possibly most) of the conclusions drawn from biomedical research are probably false. The reasons for this include using flexible study designs and flexible statistical analyses and running small studies with low statistical power."/>
              </a:rPr>
              <a:t>1</a:t>
            </a:r>
            <a:r>
              <a:rPr lang="en-US" baseline="30000" dirty="0"/>
              <a:t>,</a:t>
            </a:r>
            <a:r>
              <a:rPr lang="en-US" baseline="30000" dirty="0">
                <a:hlinkClick r:id="rId7" tooltip="Simmons, J. P., Nelson, L. D. &amp; Simonsohn, U. False-positive psychology: undisclosed flexibility in data collection and analysis allows presenting anything as significant. Psychol. Sci. 22, 1359–1366 (2011). This article empirically illustrates that flexible study designs and data analysis dramatically increase the possibility of obtaining a nominally significant result. However, conclusions drawn from these results are almost certainly false."/>
              </a:rPr>
              <a:t>5</a:t>
            </a:r>
            <a:r>
              <a:rPr lang="en-US" dirty="0"/>
              <a:t>. </a:t>
            </a:r>
            <a:r>
              <a:rPr lang="en-US" b="1" dirty="0"/>
              <a:t>A simulation of genetic association studies showed that a typical dataset would generate at least one false positive result almost 97% of the time</a:t>
            </a:r>
            <a:r>
              <a:rPr lang="en-US" b="1" baseline="30000" dirty="0">
                <a:hlinkClick r:id="rId8" tooltip="Sullivan, P. F. Spurious genetic associations. Biol. Psychiatry 61, 1121–1126 (2007)."/>
              </a:rPr>
              <a:t>6</a:t>
            </a:r>
            <a:r>
              <a:rPr lang="en-US" dirty="0"/>
              <a:t>, and </a:t>
            </a:r>
            <a:r>
              <a:rPr lang="en-US" b="1" dirty="0"/>
              <a:t>two efforts to replicate promising findings in biomedicine reveal replication rates of 25% or less</a:t>
            </a:r>
            <a:r>
              <a:rPr lang="en-US" b="1" baseline="30000" dirty="0">
                <a:hlinkClick r:id="rId9" tooltip="Begley, C. G. &amp; Ellis, L. M. Drug development: raise standards for preclinical cancer research. Nature 483, 531–533 (2012)."/>
              </a:rPr>
              <a:t>7</a:t>
            </a:r>
            <a:r>
              <a:rPr lang="en-US" b="1" baseline="30000" dirty="0"/>
              <a:t>,</a:t>
            </a:r>
            <a:r>
              <a:rPr lang="en-US" b="1" baseline="30000" dirty="0">
                <a:hlinkClick r:id="rId10" tooltip="Prinz, F., Schlange, T. &amp; Asadullah, K. Believe it or not: how much can we rely on published data on potential drug targets? Nature Rev. Drug Discov. 10, 712 (2011)."/>
              </a:rPr>
              <a:t>8</a:t>
            </a:r>
            <a:r>
              <a:rPr lang="en-US" dirty="0"/>
              <a:t>. Given that these </a:t>
            </a:r>
            <a:r>
              <a:rPr lang="en-US" b="1" dirty="0">
                <a:solidFill>
                  <a:srgbClr val="FF0000"/>
                </a:solidFill>
              </a:rPr>
              <a:t>publishing biases </a:t>
            </a:r>
            <a:r>
              <a:rPr lang="en-US" dirty="0"/>
              <a:t>are pervasive across scientific practice, it is possible that false positives heavily contaminate the neuroscience literature as well, and this problem may affect at least as much, if not even more so, the most prominent journals</a:t>
            </a:r>
            <a:r>
              <a:rPr lang="en-US" baseline="30000" dirty="0">
                <a:hlinkClick r:id="rId11" tooltip="Fang, F. C. &amp; Casadevall, A. Retracted science and the retraction index. Infect. Immun. 79, 3855–3859 (2011)."/>
              </a:rPr>
              <a:t>9</a:t>
            </a:r>
            <a:r>
              <a:rPr lang="en-US" baseline="30000" dirty="0"/>
              <a:t>,</a:t>
            </a:r>
            <a:r>
              <a:rPr lang="en-US" baseline="30000" dirty="0">
                <a:hlinkClick r:id="rId12" tooltip="Munafo, M. R., Stothart, G. &amp; Flint, J. Bias in genetic association studies and impact factor. Mol. Psychiatry 14, 119–120 (2009)."/>
              </a:rPr>
              <a:t>10</a:t>
            </a:r>
            <a:r>
              <a:rPr lang="en-US" dirty="0"/>
              <a:t>.</a:t>
            </a:r>
          </a:p>
        </p:txBody>
      </p:sp>
      <p:sp>
        <p:nvSpPr>
          <p:cNvPr id="7" name="TextBox 6">
            <a:extLst>
              <a:ext uri="{FF2B5EF4-FFF2-40B4-BE49-F238E27FC236}">
                <a16:creationId xmlns:a16="http://schemas.microsoft.com/office/drawing/2014/main" id="{D27BAE14-E0CD-45D0-B464-843376B524CC}"/>
              </a:ext>
            </a:extLst>
          </p:cNvPr>
          <p:cNvSpPr txBox="1"/>
          <p:nvPr/>
        </p:nvSpPr>
        <p:spPr>
          <a:xfrm>
            <a:off x="361507" y="3159726"/>
            <a:ext cx="11525693" cy="830997"/>
          </a:xfrm>
          <a:prstGeom prst="rect">
            <a:avLst/>
          </a:prstGeom>
          <a:noFill/>
        </p:spPr>
        <p:txBody>
          <a:bodyPr wrap="square">
            <a:spAutoFit/>
          </a:bodyPr>
          <a:lstStyle/>
          <a:p>
            <a:r>
              <a:rPr lang="en-US" sz="2400" dirty="0"/>
              <a:t>“low power also reduces the likelihood that a statistically significant result reflects a true effect”</a:t>
            </a:r>
          </a:p>
        </p:txBody>
      </p:sp>
    </p:spTree>
    <p:extLst>
      <p:ext uri="{BB962C8B-B14F-4D97-AF65-F5344CB8AC3E}">
        <p14:creationId xmlns:p14="http://schemas.microsoft.com/office/powerpoint/2010/main" val="3894368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5978" y="1563074"/>
            <a:ext cx="7675245" cy="6077585"/>
          </a:xfrm>
          <a:prstGeom prst="rect">
            <a:avLst/>
          </a:prstGeom>
        </p:spPr>
      </p:pic>
      <p:sp>
        <p:nvSpPr>
          <p:cNvPr id="3" name="Rectangle 2"/>
          <p:cNvSpPr/>
          <p:nvPr/>
        </p:nvSpPr>
        <p:spPr>
          <a:xfrm>
            <a:off x="1150620" y="303818"/>
            <a:ext cx="9585960" cy="1121397"/>
          </a:xfrm>
          <a:prstGeom prst="rect">
            <a:avLst/>
          </a:prstGeom>
        </p:spPr>
        <p:txBody>
          <a:bodyPr wrap="square">
            <a:spAutoFit/>
          </a:bodyPr>
          <a:lstStyle/>
          <a:p>
            <a:r>
              <a:rPr lang="en-US" sz="2720" b="1" dirty="0"/>
              <a:t>A </a:t>
            </a:r>
            <a:r>
              <a:rPr lang="en-US" sz="2720" b="1" dirty="0" err="1"/>
              <a:t>jupyter</a:t>
            </a:r>
            <a:r>
              <a:rPr lang="en-US" sz="2720" b="1" dirty="0"/>
              <a:t> notebook </a:t>
            </a:r>
            <a:r>
              <a:rPr lang="en-US" sz="2720" dirty="0"/>
              <a:t>can be converted into a variety of formats per</a:t>
            </a:r>
          </a:p>
          <a:p>
            <a:endParaRPr lang="en-US" sz="1247" dirty="0"/>
          </a:p>
          <a:p>
            <a:r>
              <a:rPr lang="en-US" sz="2720" dirty="0">
                <a:hlinkClick r:id="rId3"/>
              </a:rPr>
              <a:t>https://nbconvert.readthedocs.io/en/latest/usage.html</a:t>
            </a:r>
            <a:r>
              <a:rPr lang="en-US" sz="2720" dirty="0"/>
              <a:t> </a:t>
            </a:r>
          </a:p>
        </p:txBody>
      </p:sp>
      <p:sp>
        <p:nvSpPr>
          <p:cNvPr id="4" name="TextBox 3">
            <a:extLst>
              <a:ext uri="{FF2B5EF4-FFF2-40B4-BE49-F238E27FC236}">
                <a16:creationId xmlns:a16="http://schemas.microsoft.com/office/drawing/2014/main" id="{7A110387-7983-4C3D-9B7F-749BAE30E2F2}"/>
              </a:ext>
            </a:extLst>
          </p:cNvPr>
          <p:cNvSpPr txBox="1"/>
          <p:nvPr/>
        </p:nvSpPr>
        <p:spPr>
          <a:xfrm>
            <a:off x="8271399" y="2764829"/>
            <a:ext cx="3019646" cy="4524315"/>
          </a:xfrm>
          <a:prstGeom prst="rect">
            <a:avLst/>
          </a:prstGeom>
          <a:noFill/>
        </p:spPr>
        <p:txBody>
          <a:bodyPr wrap="square" rtlCol="0">
            <a:spAutoFit/>
          </a:bodyPr>
          <a:lstStyle/>
          <a:p>
            <a:r>
              <a:rPr lang="en-US" sz="2400" dirty="0"/>
              <a:t>You can use both Jupyter notebook and latex plus cut and paste.  </a:t>
            </a:r>
          </a:p>
          <a:p>
            <a:endParaRPr lang="en-US" sz="2400" dirty="0"/>
          </a:p>
          <a:p>
            <a:r>
              <a:rPr lang="en-US" sz="2400" dirty="0"/>
              <a:t>Consider using different names for notebook latex output and your project writeup so you don’t accidently write over your project writeup.</a:t>
            </a:r>
          </a:p>
        </p:txBody>
      </p:sp>
    </p:spTree>
    <p:extLst>
      <p:ext uri="{BB962C8B-B14F-4D97-AF65-F5344CB8AC3E}">
        <p14:creationId xmlns:p14="http://schemas.microsoft.com/office/powerpoint/2010/main" val="3330841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38360-E531-4F68-8D62-4BEA8550B7FE}"/>
              </a:ext>
            </a:extLst>
          </p:cNvPr>
          <p:cNvPicPr>
            <a:picLocks noChangeAspect="1"/>
          </p:cNvPicPr>
          <p:nvPr/>
        </p:nvPicPr>
        <p:blipFill>
          <a:blip r:embed="rId2"/>
          <a:stretch>
            <a:fillRect/>
          </a:stretch>
        </p:blipFill>
        <p:spPr>
          <a:xfrm>
            <a:off x="1039329" y="702635"/>
            <a:ext cx="10009763" cy="4480560"/>
          </a:xfrm>
          <a:prstGeom prst="rect">
            <a:avLst/>
          </a:prstGeom>
        </p:spPr>
      </p:pic>
      <p:sp>
        <p:nvSpPr>
          <p:cNvPr id="5" name="TextBox 4">
            <a:extLst>
              <a:ext uri="{FF2B5EF4-FFF2-40B4-BE49-F238E27FC236}">
                <a16:creationId xmlns:a16="http://schemas.microsoft.com/office/drawing/2014/main" id="{6F6D2A4D-71C3-4B90-82EB-9229A4DCB30D}"/>
              </a:ext>
            </a:extLst>
          </p:cNvPr>
          <p:cNvSpPr txBox="1"/>
          <p:nvPr/>
        </p:nvSpPr>
        <p:spPr>
          <a:xfrm>
            <a:off x="467832" y="118086"/>
            <a:ext cx="8001000" cy="369332"/>
          </a:xfrm>
          <a:prstGeom prst="rect">
            <a:avLst/>
          </a:prstGeom>
          <a:noFill/>
        </p:spPr>
        <p:txBody>
          <a:bodyPr wrap="square">
            <a:spAutoFit/>
          </a:bodyPr>
          <a:lstStyle/>
          <a:p>
            <a:r>
              <a:rPr lang="en-US" dirty="0">
                <a:hlinkClick r:id="rId3"/>
              </a:rPr>
              <a:t>https://www.sciencedirect.com/science/article/pii/S089662731200428X</a:t>
            </a:r>
            <a:r>
              <a:rPr lang="en-US" dirty="0"/>
              <a:t> </a:t>
            </a:r>
          </a:p>
        </p:txBody>
      </p:sp>
    </p:spTree>
    <p:extLst>
      <p:ext uri="{BB962C8B-B14F-4D97-AF65-F5344CB8AC3E}">
        <p14:creationId xmlns:p14="http://schemas.microsoft.com/office/powerpoint/2010/main" val="409049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A6FAD7-4819-4DC0-9003-E8F48BD03B49}"/>
              </a:ext>
            </a:extLst>
          </p:cNvPr>
          <p:cNvPicPr>
            <a:picLocks noChangeAspect="1"/>
          </p:cNvPicPr>
          <p:nvPr/>
        </p:nvPicPr>
        <p:blipFill>
          <a:blip r:embed="rId2"/>
          <a:stretch>
            <a:fillRect/>
          </a:stretch>
        </p:blipFill>
        <p:spPr>
          <a:xfrm>
            <a:off x="734419" y="666971"/>
            <a:ext cx="10654590" cy="3840480"/>
          </a:xfrm>
          <a:prstGeom prst="rect">
            <a:avLst/>
          </a:prstGeom>
        </p:spPr>
      </p:pic>
      <p:sp>
        <p:nvSpPr>
          <p:cNvPr id="5" name="TextBox 4">
            <a:extLst>
              <a:ext uri="{FF2B5EF4-FFF2-40B4-BE49-F238E27FC236}">
                <a16:creationId xmlns:a16="http://schemas.microsoft.com/office/drawing/2014/main" id="{7C570F6E-5281-4DAA-ACEF-665E665187D4}"/>
              </a:ext>
            </a:extLst>
          </p:cNvPr>
          <p:cNvSpPr txBox="1"/>
          <p:nvPr/>
        </p:nvSpPr>
        <p:spPr>
          <a:xfrm>
            <a:off x="223283" y="86189"/>
            <a:ext cx="7788349" cy="369332"/>
          </a:xfrm>
          <a:prstGeom prst="rect">
            <a:avLst/>
          </a:prstGeom>
          <a:noFill/>
        </p:spPr>
        <p:txBody>
          <a:bodyPr wrap="square">
            <a:spAutoFit/>
          </a:bodyPr>
          <a:lstStyle/>
          <a:p>
            <a:r>
              <a:rPr lang="en-US" dirty="0">
                <a:hlinkClick r:id="rId3"/>
              </a:rPr>
              <a:t>https://journals.plos.org/plosone/article?id=10.1371/journal.pone.0202121</a:t>
            </a:r>
            <a:r>
              <a:rPr lang="en-US" dirty="0"/>
              <a:t> </a:t>
            </a:r>
          </a:p>
        </p:txBody>
      </p:sp>
    </p:spTree>
    <p:extLst>
      <p:ext uri="{BB962C8B-B14F-4D97-AF65-F5344CB8AC3E}">
        <p14:creationId xmlns:p14="http://schemas.microsoft.com/office/powerpoint/2010/main" val="3815062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3CA686-F1F9-451E-B15D-B5ABD42AB3DC}"/>
              </a:ext>
            </a:extLst>
          </p:cNvPr>
          <p:cNvSpPr txBox="1"/>
          <p:nvPr/>
        </p:nvSpPr>
        <p:spPr>
          <a:xfrm>
            <a:off x="5704368" y="97097"/>
            <a:ext cx="5943600" cy="369332"/>
          </a:xfrm>
          <a:prstGeom prst="rect">
            <a:avLst/>
          </a:prstGeom>
          <a:noFill/>
        </p:spPr>
        <p:txBody>
          <a:bodyPr wrap="square">
            <a:spAutoFit/>
          </a:bodyPr>
          <a:lstStyle/>
          <a:p>
            <a:r>
              <a:rPr lang="en-US" dirty="0">
                <a:hlinkClick r:id="rId2"/>
              </a:rPr>
              <a:t>https://www.nature.com/articles/s41586-022-04492-9</a:t>
            </a:r>
            <a:r>
              <a:rPr lang="en-US" dirty="0"/>
              <a:t> </a:t>
            </a:r>
          </a:p>
        </p:txBody>
      </p:sp>
      <p:sp>
        <p:nvSpPr>
          <p:cNvPr id="7" name="TextBox 6">
            <a:extLst>
              <a:ext uri="{FF2B5EF4-FFF2-40B4-BE49-F238E27FC236}">
                <a16:creationId xmlns:a16="http://schemas.microsoft.com/office/drawing/2014/main" id="{B7BDABDB-0280-4CAD-9925-376AA860D5BA}"/>
              </a:ext>
            </a:extLst>
          </p:cNvPr>
          <p:cNvSpPr txBox="1"/>
          <p:nvPr/>
        </p:nvSpPr>
        <p:spPr>
          <a:xfrm>
            <a:off x="239232" y="3397102"/>
            <a:ext cx="11647968" cy="4247317"/>
          </a:xfrm>
          <a:prstGeom prst="rect">
            <a:avLst/>
          </a:prstGeom>
          <a:noFill/>
        </p:spPr>
        <p:txBody>
          <a:bodyPr wrap="square">
            <a:spAutoFit/>
          </a:bodyPr>
          <a:lstStyle/>
          <a:p>
            <a:r>
              <a:rPr lang="en-US" dirty="0"/>
              <a:t>Magnetic resonance imaging (MRI) has transformed our understanding of the human brain through well-replicated mapping of abilities to specific structures (for example, lesion studies) and functions</a:t>
            </a:r>
            <a:r>
              <a:rPr lang="en-US" baseline="30000" dirty="0">
                <a:hlinkClick r:id="rId3" tooltip="Raichle, M. E. et al. A default mode of brain function. Proc. Natl Acad. Sci. USA 98, 676–682 (2001)."/>
              </a:rPr>
              <a:t>1</a:t>
            </a:r>
            <a:r>
              <a:rPr lang="en-US" baseline="30000" dirty="0"/>
              <a:t>,</a:t>
            </a:r>
            <a:r>
              <a:rPr lang="en-US" baseline="30000" dirty="0">
                <a:hlinkClick r:id="rId4" tooltip="Wagner, A. D. et al. Building memories: remembering and forgetting of verbal experiences as predicted by brain activity. Science 281, 1188–1191 (1998)."/>
              </a:rPr>
              <a:t>2</a:t>
            </a:r>
            <a:r>
              <a:rPr lang="en-US" baseline="30000" dirty="0"/>
              <a:t>,</a:t>
            </a:r>
            <a:r>
              <a:rPr lang="en-US" baseline="30000" dirty="0">
                <a:hlinkClick r:id="rId5" tooltip="Buckner, R. L. et al. Detection of cortical activation during averaged single trials of a cognitive task using functional magnetic resonance imaging. Proc. Natl Acad. Sci. USA 93, 14878–14883 (1996)."/>
              </a:rPr>
              <a:t>3</a:t>
            </a:r>
            <a:r>
              <a:rPr lang="en-US" dirty="0"/>
              <a:t> (for example, task functional MRI (fMRI)). Mental health research and care have yet to realize similar advances from MRI. A primary challenge has been replicating associations between inter-individual differences in brain structure or function and complex cognitive or mental health phenotypes (brain-wide association studies (BWAS)). Such BWAS have typically relied on sample sizes appropriate for classical brain mapping</a:t>
            </a:r>
            <a:r>
              <a:rPr lang="en-US" baseline="30000" dirty="0">
                <a:hlinkClick r:id="rId6" tooltip="Szucs, D. &amp; Ioannidis, J. P. Sample size evolution in neuroimaging research: an evaluation of highly-cited studies (1990-2012) and of latest practices (2017-2018) in high-impact journals. Neuroimage 221, 117164 (2020)."/>
              </a:rPr>
              <a:t>4</a:t>
            </a:r>
            <a:r>
              <a:rPr lang="en-US" dirty="0"/>
              <a:t> (</a:t>
            </a:r>
            <a:r>
              <a:rPr lang="en-US" b="1" dirty="0"/>
              <a:t>the median neuroimaging study sample size is about 25</a:t>
            </a:r>
            <a:r>
              <a:rPr lang="en-US" dirty="0"/>
              <a:t>), but potentially too small for capturing reproducible brain–</a:t>
            </a:r>
            <a:r>
              <a:rPr lang="en-US" dirty="0" err="1"/>
              <a:t>behavioural</a:t>
            </a:r>
            <a:r>
              <a:rPr lang="en-US" dirty="0"/>
              <a:t> phenotype associations</a:t>
            </a:r>
            <a:r>
              <a:rPr lang="en-US" baseline="30000" dirty="0">
                <a:hlinkClick r:id="rId7" tooltip="Button, K. S. et al. Power failure: why small sample size undermines the reliability of neuroscience. Nat. Rev. Neurosci. 14, 365–376 (2013)."/>
              </a:rPr>
              <a:t>5</a:t>
            </a:r>
            <a:r>
              <a:rPr lang="en-US" baseline="30000" dirty="0"/>
              <a:t>,</a:t>
            </a:r>
            <a:r>
              <a:rPr lang="en-US" baseline="30000" dirty="0">
                <a:hlinkClick r:id="rId8" tooltip="Yarkoni, T. Big correlations in little studies: inflated fMRI correlations reflect low statistical power—Commentary on Vul et al. (2009). Perspect. Psychol. Sci. 4, 294–298 (2009)."/>
              </a:rPr>
              <a:t>6</a:t>
            </a:r>
            <a:r>
              <a:rPr lang="en-US" dirty="0"/>
              <a:t>. Here we used three of the largest neuroimaging datasets currently available—with a </a:t>
            </a:r>
            <a:r>
              <a:rPr lang="en-US" b="1" dirty="0"/>
              <a:t>total sample size of around 50,000 individuals</a:t>
            </a:r>
            <a:r>
              <a:rPr lang="en-US" dirty="0"/>
              <a:t>—to quantify BWAS effect sizes and reproducibility as a function of sample size. BWAS associations were smaller than previously thought, resulting in statistically underpowered studies, inflated effect sizes and replication failures at typical sample sizes. As sample sizes grew into the thousands, replication rates began to improve and effect size inflation decreased. More robust BWAS effects were detected for functional MRI (versus structural), cognitive tests (versus mental health questionnaires) and multivariate methods (versus univariate). Smaller than expected brain–phenotype associations and variability across population subsamples can explain widespread BWAS replication failures. In contrast to non-BWAS approaches with larger effects (for example, lesions, interventions and within-person), BWAS reproducibility requires samples with thousands of individuals.</a:t>
            </a:r>
          </a:p>
        </p:txBody>
      </p:sp>
      <p:sp>
        <p:nvSpPr>
          <p:cNvPr id="9" name="TextBox 8">
            <a:extLst>
              <a:ext uri="{FF2B5EF4-FFF2-40B4-BE49-F238E27FC236}">
                <a16:creationId xmlns:a16="http://schemas.microsoft.com/office/drawing/2014/main" id="{F8829D68-5FFB-4B65-A962-B698BF5AD0A2}"/>
              </a:ext>
            </a:extLst>
          </p:cNvPr>
          <p:cNvSpPr txBox="1"/>
          <p:nvPr/>
        </p:nvSpPr>
        <p:spPr>
          <a:xfrm>
            <a:off x="239232" y="466885"/>
            <a:ext cx="11531010" cy="1200329"/>
          </a:xfrm>
          <a:prstGeom prst="rect">
            <a:avLst/>
          </a:prstGeom>
          <a:noFill/>
        </p:spPr>
        <p:txBody>
          <a:bodyPr wrap="square">
            <a:spAutoFit/>
          </a:bodyPr>
          <a:lstStyle/>
          <a:p>
            <a:r>
              <a:rPr lang="en-US" sz="2400" b="1" dirty="0"/>
              <a:t>Reproducible brain-wide association studies require thousands of individuals</a:t>
            </a:r>
          </a:p>
          <a:p>
            <a:r>
              <a:rPr lang="en-US" sz="2400" i="1" dirty="0">
                <a:hlinkClick r:id="rId9"/>
              </a:rPr>
              <a:t>Nature</a:t>
            </a:r>
            <a:r>
              <a:rPr lang="en-US" sz="2400" dirty="0"/>
              <a:t> </a:t>
            </a:r>
            <a:r>
              <a:rPr lang="en-US" sz="2400" b="1" dirty="0"/>
              <a:t>volume 603</a:t>
            </a:r>
            <a:r>
              <a:rPr lang="en-US" sz="2400" dirty="0"/>
              <a:t>, </a:t>
            </a:r>
          </a:p>
          <a:p>
            <a:r>
              <a:rPr lang="en-US" sz="2400" dirty="0"/>
              <a:t>pages 654–660 (2022)</a:t>
            </a:r>
          </a:p>
        </p:txBody>
      </p:sp>
      <p:pic>
        <p:nvPicPr>
          <p:cNvPr id="11" name="Picture 10">
            <a:extLst>
              <a:ext uri="{FF2B5EF4-FFF2-40B4-BE49-F238E27FC236}">
                <a16:creationId xmlns:a16="http://schemas.microsoft.com/office/drawing/2014/main" id="{EBAE155C-8B5E-4A83-BAB3-7DC8A5BD1443}"/>
              </a:ext>
            </a:extLst>
          </p:cNvPr>
          <p:cNvPicPr>
            <a:picLocks noChangeAspect="1"/>
          </p:cNvPicPr>
          <p:nvPr/>
        </p:nvPicPr>
        <p:blipFill>
          <a:blip r:embed="rId10"/>
          <a:stretch>
            <a:fillRect/>
          </a:stretch>
        </p:blipFill>
        <p:spPr>
          <a:xfrm>
            <a:off x="3934378" y="953740"/>
            <a:ext cx="7246621" cy="2377440"/>
          </a:xfrm>
          <a:prstGeom prst="rect">
            <a:avLst/>
          </a:prstGeom>
        </p:spPr>
      </p:pic>
    </p:spTree>
    <p:extLst>
      <p:ext uri="{BB962C8B-B14F-4D97-AF65-F5344CB8AC3E}">
        <p14:creationId xmlns:p14="http://schemas.microsoft.com/office/powerpoint/2010/main" val="165724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46EA7FB8-B45B-4D08-AE74-F2514C611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012" y="182880"/>
            <a:ext cx="10353017" cy="7589520"/>
          </a:xfrm>
          <a:prstGeom prst="rect">
            <a:avLst/>
          </a:prstGeom>
        </p:spPr>
      </p:pic>
      <p:sp>
        <p:nvSpPr>
          <p:cNvPr id="5" name="TextBox 4">
            <a:extLst>
              <a:ext uri="{FF2B5EF4-FFF2-40B4-BE49-F238E27FC236}">
                <a16:creationId xmlns:a16="http://schemas.microsoft.com/office/drawing/2014/main" id="{5D521BD6-475F-4F15-B596-A6DB2242BE87}"/>
              </a:ext>
            </a:extLst>
          </p:cNvPr>
          <p:cNvSpPr txBox="1"/>
          <p:nvPr/>
        </p:nvSpPr>
        <p:spPr>
          <a:xfrm>
            <a:off x="0" y="-1786"/>
            <a:ext cx="8819707" cy="307777"/>
          </a:xfrm>
          <a:prstGeom prst="rect">
            <a:avLst/>
          </a:prstGeom>
          <a:noFill/>
        </p:spPr>
        <p:txBody>
          <a:bodyPr wrap="square">
            <a:spAutoFit/>
          </a:bodyPr>
          <a:lstStyle/>
          <a:p>
            <a:r>
              <a:rPr lang="en-US" sz="1400" dirty="0">
                <a:hlinkClick r:id="rId3"/>
              </a:rPr>
              <a:t>https://ourworldindata.org/cancer-death-rates-are-falling-five-year-survival-rates-are-rising</a:t>
            </a:r>
            <a:r>
              <a:rPr lang="en-US" sz="1400" dirty="0"/>
              <a:t> </a:t>
            </a:r>
          </a:p>
        </p:txBody>
      </p:sp>
      <p:sp>
        <p:nvSpPr>
          <p:cNvPr id="6" name="TextBox 5">
            <a:extLst>
              <a:ext uri="{FF2B5EF4-FFF2-40B4-BE49-F238E27FC236}">
                <a16:creationId xmlns:a16="http://schemas.microsoft.com/office/drawing/2014/main" id="{D87BC42C-C96D-4A56-AD3A-88BE9980A653}"/>
              </a:ext>
            </a:extLst>
          </p:cNvPr>
          <p:cNvSpPr txBox="1"/>
          <p:nvPr/>
        </p:nvSpPr>
        <p:spPr>
          <a:xfrm>
            <a:off x="8193704" y="4277833"/>
            <a:ext cx="3560146" cy="2677656"/>
          </a:xfrm>
          <a:prstGeom prst="rect">
            <a:avLst/>
          </a:prstGeom>
          <a:noFill/>
        </p:spPr>
        <p:txBody>
          <a:bodyPr wrap="square" rtlCol="0">
            <a:spAutoFit/>
          </a:bodyPr>
          <a:lstStyle/>
          <a:p>
            <a:r>
              <a:rPr lang="en-US" sz="2400" b="1" dirty="0">
                <a:solidFill>
                  <a:srgbClr val="7030A0"/>
                </a:solidFill>
              </a:rPr>
              <a:t>Despite the fact that we might not know what we are doing, we are making progress where some progress is due to research and others to changes in behavior.</a:t>
            </a:r>
          </a:p>
        </p:txBody>
      </p:sp>
    </p:spTree>
    <p:extLst>
      <p:ext uri="{BB962C8B-B14F-4D97-AF65-F5344CB8AC3E}">
        <p14:creationId xmlns:p14="http://schemas.microsoft.com/office/powerpoint/2010/main" val="3408307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48" y="486"/>
            <a:ext cx="10361905" cy="7771429"/>
          </a:xfrm>
          <a:prstGeom prst="rect">
            <a:avLst/>
          </a:prstGeom>
        </p:spPr>
      </p:pic>
      <p:sp>
        <p:nvSpPr>
          <p:cNvPr id="3" name="Rectangle 2"/>
          <p:cNvSpPr/>
          <p:nvPr/>
        </p:nvSpPr>
        <p:spPr>
          <a:xfrm>
            <a:off x="2378658" y="7356880"/>
            <a:ext cx="8745894" cy="406265"/>
          </a:xfrm>
          <a:prstGeom prst="rect">
            <a:avLst/>
          </a:prstGeom>
        </p:spPr>
        <p:txBody>
          <a:bodyPr wrap="square">
            <a:spAutoFit/>
          </a:bodyPr>
          <a:lstStyle/>
          <a:p>
            <a:r>
              <a:rPr lang="en-US" sz="2040" dirty="0">
                <a:hlinkClick r:id="rId3"/>
              </a:rPr>
              <a:t>https://commons.wikimedia.org/wiki/File%3AData_visualization_process_v1.png</a:t>
            </a:r>
            <a:r>
              <a:rPr lang="en-US" sz="2040" dirty="0"/>
              <a:t> </a:t>
            </a:r>
          </a:p>
        </p:txBody>
      </p:sp>
    </p:spTree>
    <p:extLst>
      <p:ext uri="{BB962C8B-B14F-4D97-AF65-F5344CB8AC3E}">
        <p14:creationId xmlns:p14="http://schemas.microsoft.com/office/powerpoint/2010/main" val="1154971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BE1F4F-78AF-49D5-BF6C-9ECB7C2A7207}"/>
              </a:ext>
            </a:extLst>
          </p:cNvPr>
          <p:cNvSpPr txBox="1"/>
          <p:nvPr/>
        </p:nvSpPr>
        <p:spPr>
          <a:xfrm>
            <a:off x="762000" y="642730"/>
            <a:ext cx="10926418" cy="7125027"/>
          </a:xfrm>
          <a:prstGeom prst="rect">
            <a:avLst/>
          </a:prstGeom>
          <a:noFill/>
        </p:spPr>
        <p:txBody>
          <a:bodyPr wrap="square">
            <a:spAutoFit/>
          </a:bodyPr>
          <a:lstStyle/>
          <a:p>
            <a:r>
              <a:rPr lang="en-US" sz="2800" dirty="0"/>
              <a:t>Resources for finding articles including articles about data sets:</a:t>
            </a:r>
            <a:endParaRPr lang="en-US" sz="2800" dirty="0">
              <a:hlinkClick r:id="" action="ppaction://noaction"/>
            </a:endParaRPr>
          </a:p>
          <a:p>
            <a:endParaRPr lang="en-US" sz="2800" dirty="0">
              <a:hlinkClick r:id="" action="ppaction://noaction"/>
            </a:endParaRPr>
          </a:p>
          <a:p>
            <a:r>
              <a:rPr lang="en-US" sz="2800" dirty="0">
                <a:hlinkClick r:id="" action="ppaction://noaction"/>
              </a:rPr>
              <a:t>https://mathscinet-ams-org.proxy.lib.uiowa.edu/mathscinet</a:t>
            </a:r>
            <a:endParaRPr lang="en-US" sz="2800" dirty="0"/>
          </a:p>
          <a:p>
            <a:r>
              <a:rPr lang="en-US" sz="2800" dirty="0"/>
              <a:t> </a:t>
            </a:r>
          </a:p>
          <a:p>
            <a:r>
              <a:rPr lang="en-US" sz="2800" dirty="0">
                <a:hlinkClick r:id="rId2"/>
              </a:rPr>
              <a:t>https://www.ncbi.nlm.nih.gov/</a:t>
            </a:r>
            <a:r>
              <a:rPr lang="en-US" sz="2800" dirty="0"/>
              <a:t> </a:t>
            </a:r>
          </a:p>
          <a:p>
            <a:endParaRPr lang="en-US" sz="2800" dirty="0"/>
          </a:p>
          <a:p>
            <a:r>
              <a:rPr lang="en-US" sz="2800" dirty="0">
                <a:hlinkClick r:id="rId3"/>
              </a:rPr>
              <a:t>https://arxiv.org/list/math/recent</a:t>
            </a:r>
            <a:endParaRPr lang="en-US" sz="2800" dirty="0"/>
          </a:p>
          <a:p>
            <a:endParaRPr lang="en-US" sz="2800" dirty="0"/>
          </a:p>
          <a:p>
            <a:r>
              <a:rPr lang="en-US" sz="2800" dirty="0">
                <a:hlinkClick r:id="rId4"/>
              </a:rPr>
              <a:t>https://scholar.google.com/</a:t>
            </a:r>
            <a:r>
              <a:rPr lang="en-US" sz="2800" dirty="0"/>
              <a:t> </a:t>
            </a:r>
          </a:p>
          <a:p>
            <a:endParaRPr lang="en-US" sz="2800" dirty="0"/>
          </a:p>
          <a:p>
            <a:r>
              <a:rPr lang="en-US" sz="2800" dirty="0"/>
              <a:t>Can also search for excel filetype:</a:t>
            </a:r>
          </a:p>
          <a:p>
            <a:endParaRPr lang="en-US" sz="900" dirty="0"/>
          </a:p>
          <a:p>
            <a:r>
              <a:rPr lang="en-US" sz="2800" dirty="0"/>
              <a:t>         </a:t>
            </a:r>
            <a:r>
              <a:rPr lang="en-US" sz="2800" dirty="0" err="1"/>
              <a:t>Duckduckgo</a:t>
            </a:r>
            <a:r>
              <a:rPr lang="en-US" sz="2800" dirty="0"/>
              <a:t>:     topic   </a:t>
            </a:r>
            <a:r>
              <a:rPr lang="en-US" sz="2800" dirty="0" err="1"/>
              <a:t>site:edu</a:t>
            </a:r>
            <a:r>
              <a:rPr lang="en-US" sz="2800" dirty="0"/>
              <a:t>    </a:t>
            </a:r>
            <a:r>
              <a:rPr lang="en-US" sz="2800" dirty="0" err="1"/>
              <a:t>filetype:xls</a:t>
            </a:r>
            <a:endParaRPr lang="en-US" sz="2800" dirty="0"/>
          </a:p>
          <a:p>
            <a:endParaRPr lang="en-US" sz="2800" dirty="0"/>
          </a:p>
          <a:p>
            <a:r>
              <a:rPr lang="en-US" sz="2800" dirty="0"/>
              <a:t>Another great resource:  </a:t>
            </a:r>
            <a:r>
              <a:rPr lang="en-US" sz="2800" dirty="0">
                <a:hlinkClick r:id="rId5"/>
              </a:rPr>
              <a:t>https://www.kaggle.com/</a:t>
            </a:r>
            <a:r>
              <a:rPr lang="en-US" sz="2800" dirty="0"/>
              <a:t> </a:t>
            </a:r>
          </a:p>
          <a:p>
            <a:endParaRPr lang="en-US" sz="2800" dirty="0"/>
          </a:p>
          <a:p>
            <a:endParaRPr lang="en-US" sz="2800" dirty="0"/>
          </a:p>
        </p:txBody>
      </p:sp>
    </p:spTree>
    <p:extLst>
      <p:ext uri="{BB962C8B-B14F-4D97-AF65-F5344CB8AC3E}">
        <p14:creationId xmlns:p14="http://schemas.microsoft.com/office/powerpoint/2010/main" val="2347831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54B7E-6076-4CA1-A4DB-CA1EA07382A9}"/>
              </a:ext>
            </a:extLst>
          </p:cNvPr>
          <p:cNvPicPr>
            <a:picLocks noChangeAspect="1"/>
          </p:cNvPicPr>
          <p:nvPr/>
        </p:nvPicPr>
        <p:blipFill>
          <a:blip r:embed="rId2"/>
          <a:stretch>
            <a:fillRect/>
          </a:stretch>
        </p:blipFill>
        <p:spPr>
          <a:xfrm>
            <a:off x="757702" y="0"/>
            <a:ext cx="10371796" cy="7772400"/>
          </a:xfrm>
          <a:prstGeom prst="rect">
            <a:avLst/>
          </a:prstGeom>
        </p:spPr>
      </p:pic>
      <p:sp>
        <p:nvSpPr>
          <p:cNvPr id="5" name="TextBox 4">
            <a:extLst>
              <a:ext uri="{FF2B5EF4-FFF2-40B4-BE49-F238E27FC236}">
                <a16:creationId xmlns:a16="http://schemas.microsoft.com/office/drawing/2014/main" id="{E3C66348-EC25-44F6-B357-88FBFA860AE6}"/>
              </a:ext>
            </a:extLst>
          </p:cNvPr>
          <p:cNvSpPr txBox="1"/>
          <p:nvPr/>
        </p:nvSpPr>
        <p:spPr>
          <a:xfrm>
            <a:off x="4442790" y="7272995"/>
            <a:ext cx="7278757" cy="400110"/>
          </a:xfrm>
          <a:prstGeom prst="rect">
            <a:avLst/>
          </a:prstGeom>
          <a:noFill/>
        </p:spPr>
        <p:txBody>
          <a:bodyPr wrap="square">
            <a:spAutoFit/>
          </a:bodyPr>
          <a:lstStyle/>
          <a:p>
            <a:r>
              <a:rPr lang="en-US" sz="2000" dirty="0">
                <a:hlinkClick r:id="rId3"/>
              </a:rPr>
              <a:t>https://mathscinet-ams-org.proxy.lib.uiowa.edu/mathscinet</a:t>
            </a:r>
            <a:endParaRPr lang="en-US" sz="2000" dirty="0"/>
          </a:p>
        </p:txBody>
      </p:sp>
    </p:spTree>
    <p:extLst>
      <p:ext uri="{BB962C8B-B14F-4D97-AF65-F5344CB8AC3E}">
        <p14:creationId xmlns:p14="http://schemas.microsoft.com/office/powerpoint/2010/main" val="1558138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024CE5-1E86-446B-B771-AA335678C541}"/>
              </a:ext>
            </a:extLst>
          </p:cNvPr>
          <p:cNvPicPr>
            <a:picLocks noChangeAspect="1"/>
          </p:cNvPicPr>
          <p:nvPr/>
        </p:nvPicPr>
        <p:blipFill>
          <a:blip r:embed="rId2"/>
          <a:stretch>
            <a:fillRect/>
          </a:stretch>
        </p:blipFill>
        <p:spPr>
          <a:xfrm>
            <a:off x="86134" y="919151"/>
            <a:ext cx="11887200" cy="6490687"/>
          </a:xfrm>
          <a:prstGeom prst="rect">
            <a:avLst/>
          </a:prstGeom>
        </p:spPr>
      </p:pic>
      <p:sp>
        <p:nvSpPr>
          <p:cNvPr id="5" name="TextBox 4">
            <a:extLst>
              <a:ext uri="{FF2B5EF4-FFF2-40B4-BE49-F238E27FC236}">
                <a16:creationId xmlns:a16="http://schemas.microsoft.com/office/drawing/2014/main" id="{CEB4DD62-B166-4E73-8C71-2B06134F93B4}"/>
              </a:ext>
            </a:extLst>
          </p:cNvPr>
          <p:cNvSpPr txBox="1"/>
          <p:nvPr/>
        </p:nvSpPr>
        <p:spPr>
          <a:xfrm>
            <a:off x="473760" y="97591"/>
            <a:ext cx="11499574" cy="523220"/>
          </a:xfrm>
          <a:prstGeom prst="rect">
            <a:avLst/>
          </a:prstGeom>
          <a:noFill/>
        </p:spPr>
        <p:txBody>
          <a:bodyPr wrap="square">
            <a:spAutoFit/>
          </a:bodyPr>
          <a:lstStyle/>
          <a:p>
            <a:r>
              <a:rPr lang="en-US" sz="2800" dirty="0"/>
              <a:t> </a:t>
            </a:r>
            <a:r>
              <a:rPr lang="en-US" sz="2800" dirty="0">
                <a:hlinkClick r:id="rId3"/>
              </a:rPr>
              <a:t>https://mathscinet-ams-org.proxy.lib.uiowa.edu/msnhtml/msc2020.pdf</a:t>
            </a:r>
            <a:r>
              <a:rPr lang="en-US" sz="2800" dirty="0"/>
              <a:t> </a:t>
            </a:r>
          </a:p>
        </p:txBody>
      </p:sp>
    </p:spTree>
    <p:extLst>
      <p:ext uri="{BB962C8B-B14F-4D97-AF65-F5344CB8AC3E}">
        <p14:creationId xmlns:p14="http://schemas.microsoft.com/office/powerpoint/2010/main" val="2101701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02E94-2899-4B16-BCD6-55320F76C3E4}"/>
              </a:ext>
            </a:extLst>
          </p:cNvPr>
          <p:cNvPicPr>
            <a:picLocks noChangeAspect="1"/>
          </p:cNvPicPr>
          <p:nvPr/>
        </p:nvPicPr>
        <p:blipFill>
          <a:blip r:embed="rId2"/>
          <a:stretch>
            <a:fillRect/>
          </a:stretch>
        </p:blipFill>
        <p:spPr>
          <a:xfrm>
            <a:off x="0" y="0"/>
            <a:ext cx="11887200" cy="4667877"/>
          </a:xfrm>
          <a:prstGeom prst="rect">
            <a:avLst/>
          </a:prstGeom>
        </p:spPr>
      </p:pic>
      <p:pic>
        <p:nvPicPr>
          <p:cNvPr id="5" name="Picture 4">
            <a:extLst>
              <a:ext uri="{FF2B5EF4-FFF2-40B4-BE49-F238E27FC236}">
                <a16:creationId xmlns:a16="http://schemas.microsoft.com/office/drawing/2014/main" id="{DCB6A4D8-3AA4-4A07-873D-348A4C8E1DB3}"/>
              </a:ext>
            </a:extLst>
          </p:cNvPr>
          <p:cNvPicPr>
            <a:picLocks noChangeAspect="1"/>
          </p:cNvPicPr>
          <p:nvPr/>
        </p:nvPicPr>
        <p:blipFill>
          <a:blip r:embed="rId3"/>
          <a:stretch>
            <a:fillRect/>
          </a:stretch>
        </p:blipFill>
        <p:spPr>
          <a:xfrm>
            <a:off x="0" y="3567533"/>
            <a:ext cx="11887200" cy="5447874"/>
          </a:xfrm>
          <a:prstGeom prst="rect">
            <a:avLst/>
          </a:prstGeom>
        </p:spPr>
      </p:pic>
    </p:spTree>
    <p:extLst>
      <p:ext uri="{BB962C8B-B14F-4D97-AF65-F5344CB8AC3E}">
        <p14:creationId xmlns:p14="http://schemas.microsoft.com/office/powerpoint/2010/main" val="4083890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6EFF4-5325-45D5-B069-F360A0B4D57C}"/>
              </a:ext>
            </a:extLst>
          </p:cNvPr>
          <p:cNvPicPr>
            <a:picLocks noChangeAspect="1"/>
          </p:cNvPicPr>
          <p:nvPr/>
        </p:nvPicPr>
        <p:blipFill>
          <a:blip r:embed="rId2"/>
          <a:stretch>
            <a:fillRect/>
          </a:stretch>
        </p:blipFill>
        <p:spPr>
          <a:xfrm>
            <a:off x="0" y="565297"/>
            <a:ext cx="11887200" cy="6641805"/>
          </a:xfrm>
          <a:prstGeom prst="rect">
            <a:avLst/>
          </a:prstGeom>
        </p:spPr>
      </p:pic>
    </p:spTree>
    <p:extLst>
      <p:ext uri="{BB962C8B-B14F-4D97-AF65-F5344CB8AC3E}">
        <p14:creationId xmlns:p14="http://schemas.microsoft.com/office/powerpoint/2010/main" val="1772318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D878E9-1375-4B52-8F15-DE51F8F0F445}"/>
              </a:ext>
            </a:extLst>
          </p:cNvPr>
          <p:cNvSpPr txBox="1"/>
          <p:nvPr/>
        </p:nvSpPr>
        <p:spPr>
          <a:xfrm>
            <a:off x="437320" y="263244"/>
            <a:ext cx="5758071" cy="3539430"/>
          </a:xfrm>
          <a:prstGeom prst="rect">
            <a:avLst/>
          </a:prstGeom>
          <a:noFill/>
        </p:spPr>
        <p:txBody>
          <a:bodyPr wrap="square">
            <a:spAutoFit/>
          </a:bodyPr>
          <a:lstStyle/>
          <a:p>
            <a:r>
              <a:rPr lang="en-US" sz="2800" b="0" i="0" dirty="0">
                <a:solidFill>
                  <a:srgbClr val="000000"/>
                </a:solidFill>
                <a:effectLst/>
                <a:latin typeface="Times New Roman" panose="02020603050405020304" pitchFamily="18" charset="0"/>
              </a:rPr>
              <a:t>For your final exam written project, you will turn in your weekly labs into a </a:t>
            </a:r>
            <a:r>
              <a:rPr lang="en-US" sz="2800" b="1" i="0" dirty="0">
                <a:solidFill>
                  <a:srgbClr val="000000"/>
                </a:solidFill>
                <a:effectLst/>
                <a:latin typeface="Times New Roman" panose="02020603050405020304" pitchFamily="18" charset="0"/>
              </a:rPr>
              <a:t>draft</a:t>
            </a:r>
            <a:r>
              <a:rPr lang="en-US" sz="2800" b="0" i="0" dirty="0">
                <a:solidFill>
                  <a:srgbClr val="000000"/>
                </a:solidFill>
                <a:effectLst/>
                <a:latin typeface="Times New Roman" panose="02020603050405020304" pitchFamily="18" charset="0"/>
              </a:rPr>
              <a:t> of a paper.</a:t>
            </a:r>
          </a:p>
          <a:p>
            <a:endParaRPr lang="en-US" sz="2800" dirty="0">
              <a:solidFill>
                <a:srgbClr val="000000"/>
              </a:solidFill>
              <a:latin typeface="Times New Roman" panose="02020603050405020304" pitchFamily="18" charset="0"/>
            </a:endParaRPr>
          </a:p>
          <a:p>
            <a:r>
              <a:rPr lang="en-US" sz="2800" dirty="0">
                <a:solidFill>
                  <a:srgbClr val="000000"/>
                </a:solidFill>
                <a:latin typeface="Times New Roman" panose="02020603050405020304" pitchFamily="18" charset="0"/>
              </a:rPr>
              <a:t>Do not spend too much time on formatting.  </a:t>
            </a:r>
          </a:p>
          <a:p>
            <a:endParaRPr lang="en-US" sz="2800" dirty="0">
              <a:solidFill>
                <a:srgbClr val="000000"/>
              </a:solidFill>
              <a:latin typeface="Times New Roman" panose="02020603050405020304" pitchFamily="18" charset="0"/>
            </a:endParaRPr>
          </a:p>
          <a:p>
            <a:r>
              <a:rPr lang="en-US" sz="2800" dirty="0">
                <a:solidFill>
                  <a:srgbClr val="000000"/>
                </a:solidFill>
                <a:latin typeface="Times New Roman" panose="02020603050405020304" pitchFamily="18" charset="0"/>
              </a:rPr>
              <a:t>You must use a bib file.</a:t>
            </a:r>
            <a:endParaRPr lang="en-US" sz="2800" dirty="0"/>
          </a:p>
        </p:txBody>
      </p:sp>
      <p:pic>
        <p:nvPicPr>
          <p:cNvPr id="5" name="Picture 4">
            <a:extLst>
              <a:ext uri="{FF2B5EF4-FFF2-40B4-BE49-F238E27FC236}">
                <a16:creationId xmlns:a16="http://schemas.microsoft.com/office/drawing/2014/main" id="{99CDC463-5971-4B6B-B39B-5A76BC33C221}"/>
              </a:ext>
            </a:extLst>
          </p:cNvPr>
          <p:cNvPicPr>
            <a:picLocks noChangeAspect="1"/>
          </p:cNvPicPr>
          <p:nvPr/>
        </p:nvPicPr>
        <p:blipFill>
          <a:blip r:embed="rId2"/>
          <a:stretch>
            <a:fillRect/>
          </a:stretch>
        </p:blipFill>
        <p:spPr>
          <a:xfrm>
            <a:off x="6441171" y="-86139"/>
            <a:ext cx="5591189" cy="7772400"/>
          </a:xfrm>
          <a:prstGeom prst="rect">
            <a:avLst/>
          </a:prstGeom>
        </p:spPr>
      </p:pic>
    </p:spTree>
    <p:extLst>
      <p:ext uri="{BB962C8B-B14F-4D97-AF65-F5344CB8AC3E}">
        <p14:creationId xmlns:p14="http://schemas.microsoft.com/office/powerpoint/2010/main" val="4091627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3907" y="213180"/>
            <a:ext cx="5814907" cy="2864273"/>
          </a:xfrm>
          <a:prstGeom prst="rect">
            <a:avLst/>
          </a:prstGeom>
        </p:spPr>
      </p:pic>
      <p:sp>
        <p:nvSpPr>
          <p:cNvPr id="3" name="Rectangle 2"/>
          <p:cNvSpPr/>
          <p:nvPr/>
        </p:nvSpPr>
        <p:spPr>
          <a:xfrm>
            <a:off x="1979626" y="3354490"/>
            <a:ext cx="3447985" cy="1034129"/>
          </a:xfrm>
          <a:prstGeom prst="rect">
            <a:avLst/>
          </a:prstGeom>
        </p:spPr>
        <p:txBody>
          <a:bodyPr wrap="square">
            <a:spAutoFit/>
          </a:bodyPr>
          <a:lstStyle/>
          <a:p>
            <a:r>
              <a:rPr lang="en-US" sz="2040" dirty="0"/>
              <a:t>We currently maintain 412 data sets as a service to the machine learning community. </a:t>
            </a:r>
          </a:p>
        </p:txBody>
      </p:sp>
      <p:pic>
        <p:nvPicPr>
          <p:cNvPr id="4" name="Picture 3"/>
          <p:cNvPicPr>
            <a:picLocks noChangeAspect="1"/>
          </p:cNvPicPr>
          <p:nvPr/>
        </p:nvPicPr>
        <p:blipFill>
          <a:blip r:embed="rId3"/>
          <a:stretch>
            <a:fillRect/>
          </a:stretch>
        </p:blipFill>
        <p:spPr>
          <a:xfrm>
            <a:off x="6283062" y="2692897"/>
            <a:ext cx="2173393" cy="4792980"/>
          </a:xfrm>
          <a:prstGeom prst="rect">
            <a:avLst/>
          </a:prstGeom>
        </p:spPr>
      </p:pic>
      <p:pic>
        <p:nvPicPr>
          <p:cNvPr id="5" name="Picture 4"/>
          <p:cNvPicPr>
            <a:picLocks noChangeAspect="1"/>
          </p:cNvPicPr>
          <p:nvPr/>
        </p:nvPicPr>
        <p:blipFill>
          <a:blip r:embed="rId4"/>
          <a:stretch>
            <a:fillRect/>
          </a:stretch>
        </p:blipFill>
        <p:spPr>
          <a:xfrm>
            <a:off x="8456455" y="1714151"/>
            <a:ext cx="2187787" cy="5771727"/>
          </a:xfrm>
          <a:prstGeom prst="rect">
            <a:avLst/>
          </a:prstGeom>
        </p:spPr>
      </p:pic>
      <p:sp>
        <p:nvSpPr>
          <p:cNvPr id="6" name="Rectangle 5"/>
          <p:cNvSpPr/>
          <p:nvPr/>
        </p:nvSpPr>
        <p:spPr>
          <a:xfrm>
            <a:off x="1254947" y="6984846"/>
            <a:ext cx="4430572" cy="406265"/>
          </a:xfrm>
          <a:prstGeom prst="rect">
            <a:avLst/>
          </a:prstGeom>
        </p:spPr>
        <p:txBody>
          <a:bodyPr wrap="none">
            <a:spAutoFit/>
          </a:bodyPr>
          <a:lstStyle/>
          <a:p>
            <a:r>
              <a:rPr lang="en-US" sz="2040" dirty="0">
                <a:hlinkClick r:id="rId5"/>
              </a:rPr>
              <a:t>http://archive.ics.uci.edu/ml/index.php</a:t>
            </a:r>
            <a:r>
              <a:rPr lang="en-US" sz="2040" dirty="0"/>
              <a:t> </a:t>
            </a:r>
          </a:p>
        </p:txBody>
      </p:sp>
      <p:sp>
        <p:nvSpPr>
          <p:cNvPr id="8" name="TextBox 7">
            <a:extLst>
              <a:ext uri="{FF2B5EF4-FFF2-40B4-BE49-F238E27FC236}">
                <a16:creationId xmlns:a16="http://schemas.microsoft.com/office/drawing/2014/main" id="{6497D826-350E-4A00-82D9-D0F68D6EF407}"/>
              </a:ext>
            </a:extLst>
          </p:cNvPr>
          <p:cNvSpPr txBox="1"/>
          <p:nvPr/>
        </p:nvSpPr>
        <p:spPr>
          <a:xfrm>
            <a:off x="498433" y="5234004"/>
            <a:ext cx="5943600" cy="646331"/>
          </a:xfrm>
          <a:prstGeom prst="rect">
            <a:avLst/>
          </a:prstGeom>
          <a:noFill/>
        </p:spPr>
        <p:txBody>
          <a:bodyPr wrap="square">
            <a:spAutoFit/>
          </a:bodyPr>
          <a:lstStyle/>
          <a:p>
            <a:r>
              <a:rPr lang="en-US" dirty="0"/>
              <a:t>We currently maintain 622 data sets as a service to the machine learning community.</a:t>
            </a:r>
          </a:p>
        </p:txBody>
      </p:sp>
    </p:spTree>
    <p:extLst>
      <p:ext uri="{BB962C8B-B14F-4D97-AF65-F5344CB8AC3E}">
        <p14:creationId xmlns:p14="http://schemas.microsoft.com/office/powerpoint/2010/main" val="1137273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8DE62-1B09-4280-8CAE-C57A2B583C11}"/>
              </a:ext>
            </a:extLst>
          </p:cNvPr>
          <p:cNvPicPr>
            <a:picLocks noChangeAspect="1"/>
          </p:cNvPicPr>
          <p:nvPr/>
        </p:nvPicPr>
        <p:blipFill>
          <a:blip r:embed="rId2"/>
          <a:stretch>
            <a:fillRect/>
          </a:stretch>
        </p:blipFill>
        <p:spPr>
          <a:xfrm>
            <a:off x="0" y="558353"/>
            <a:ext cx="11887200" cy="6655693"/>
          </a:xfrm>
          <a:prstGeom prst="rect">
            <a:avLst/>
          </a:prstGeom>
        </p:spPr>
      </p:pic>
    </p:spTree>
    <p:extLst>
      <p:ext uri="{BB962C8B-B14F-4D97-AF65-F5344CB8AC3E}">
        <p14:creationId xmlns:p14="http://schemas.microsoft.com/office/powerpoint/2010/main" val="928824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0B4317-E7C1-4CA6-BC32-79A2E18F3B02}"/>
              </a:ext>
            </a:extLst>
          </p:cNvPr>
          <p:cNvPicPr>
            <a:picLocks noChangeAspect="1"/>
          </p:cNvPicPr>
          <p:nvPr/>
        </p:nvPicPr>
        <p:blipFill>
          <a:blip r:embed="rId2"/>
          <a:stretch>
            <a:fillRect/>
          </a:stretch>
        </p:blipFill>
        <p:spPr>
          <a:xfrm>
            <a:off x="0" y="457500"/>
            <a:ext cx="11887200" cy="6857399"/>
          </a:xfrm>
          <a:prstGeom prst="rect">
            <a:avLst/>
          </a:prstGeom>
        </p:spPr>
      </p:pic>
    </p:spTree>
    <p:extLst>
      <p:ext uri="{BB962C8B-B14F-4D97-AF65-F5344CB8AC3E}">
        <p14:creationId xmlns:p14="http://schemas.microsoft.com/office/powerpoint/2010/main" val="2554182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28658" y="238817"/>
            <a:ext cx="3621666" cy="5864554"/>
          </a:xfrm>
          <a:prstGeom prst="rect">
            <a:avLst/>
          </a:prstGeom>
          <a:noFill/>
        </p:spPr>
        <p:txBody>
          <a:bodyPr wrap="square" rtlCol="0">
            <a:spAutoFit/>
          </a:bodyPr>
          <a:lstStyle/>
          <a:p>
            <a:r>
              <a:rPr lang="en-US" sz="3173" dirty="0"/>
              <a:t>d(</a:t>
            </a:r>
            <a:r>
              <a:rPr lang="en-US" sz="3173" b="1" dirty="0"/>
              <a:t>p</a:t>
            </a:r>
            <a:r>
              <a:rPr lang="en-US" sz="3173" dirty="0"/>
              <a:t>, </a:t>
            </a:r>
            <a:r>
              <a:rPr lang="en-US" sz="3173" b="1" dirty="0"/>
              <a:t>q</a:t>
            </a:r>
            <a:r>
              <a:rPr lang="en-US" sz="3173" dirty="0"/>
              <a:t>) = ??</a:t>
            </a:r>
          </a:p>
          <a:p>
            <a:endParaRPr lang="en-US" sz="3173" dirty="0"/>
          </a:p>
          <a:p>
            <a:r>
              <a:rPr lang="en-US" sz="3173" dirty="0"/>
              <a:t>Euclidean</a:t>
            </a:r>
          </a:p>
          <a:p>
            <a:endParaRPr lang="en-US" sz="3173" dirty="0"/>
          </a:p>
          <a:p>
            <a:endParaRPr lang="en-US" sz="3173" dirty="0"/>
          </a:p>
          <a:p>
            <a:endParaRPr lang="en-US" sz="3173" dirty="0"/>
          </a:p>
          <a:p>
            <a:endParaRPr lang="en-US" sz="1360" dirty="0"/>
          </a:p>
          <a:p>
            <a:r>
              <a:rPr lang="en-US" sz="3173" dirty="0" err="1"/>
              <a:t>Minkowski</a:t>
            </a:r>
            <a:r>
              <a:rPr lang="en-US" sz="3173" dirty="0"/>
              <a:t> distance</a:t>
            </a:r>
          </a:p>
          <a:p>
            <a:endParaRPr lang="en-US" sz="3173" dirty="0"/>
          </a:p>
          <a:p>
            <a:endParaRPr lang="en-US" sz="3173" dirty="0"/>
          </a:p>
          <a:p>
            <a:endParaRPr lang="en-US" sz="3173" dirty="0"/>
          </a:p>
          <a:p>
            <a:endParaRPr lang="en-US" sz="1247" dirty="0"/>
          </a:p>
          <a:p>
            <a:r>
              <a:rPr lang="en-US" sz="3173" dirty="0" err="1"/>
              <a:t>Chebyshev</a:t>
            </a:r>
            <a:r>
              <a:rPr lang="en-US" sz="3173" dirty="0"/>
              <a:t> distance</a:t>
            </a:r>
          </a:p>
        </p:txBody>
      </p:sp>
      <p:grpSp>
        <p:nvGrpSpPr>
          <p:cNvPr id="13" name="Group 12"/>
          <p:cNvGrpSpPr>
            <a:grpSpLocks noChangeAspect="1"/>
          </p:cNvGrpSpPr>
          <p:nvPr/>
        </p:nvGrpSpPr>
        <p:grpSpPr>
          <a:xfrm>
            <a:off x="5325472" y="1369769"/>
            <a:ext cx="5022327" cy="1761744"/>
            <a:chOff x="3876287" y="3706977"/>
            <a:chExt cx="6625471" cy="2324100"/>
          </a:xfrm>
        </p:grpSpPr>
        <p:pic>
          <p:nvPicPr>
            <p:cNvPr id="10" name="Picture 9"/>
            <p:cNvPicPr>
              <a:picLocks noChangeAspect="1"/>
            </p:cNvPicPr>
            <p:nvPr/>
          </p:nvPicPr>
          <p:blipFill>
            <a:blip r:embed="rId2"/>
            <a:stretch>
              <a:fillRect/>
            </a:stretch>
          </p:blipFill>
          <p:spPr>
            <a:xfrm>
              <a:off x="5986908" y="3706977"/>
              <a:ext cx="4514850" cy="2324100"/>
            </a:xfrm>
            <a:prstGeom prst="rect">
              <a:avLst/>
            </a:prstGeom>
          </p:spPr>
        </p:pic>
        <p:pic>
          <p:nvPicPr>
            <p:cNvPr id="12" name="Picture 11"/>
            <p:cNvPicPr>
              <a:picLocks noChangeAspect="1"/>
            </p:cNvPicPr>
            <p:nvPr/>
          </p:nvPicPr>
          <p:blipFill>
            <a:blip r:embed="rId3"/>
            <a:stretch>
              <a:fillRect/>
            </a:stretch>
          </p:blipFill>
          <p:spPr>
            <a:xfrm>
              <a:off x="3876287" y="4356582"/>
              <a:ext cx="2162175" cy="942975"/>
            </a:xfrm>
            <a:prstGeom prst="rect">
              <a:avLst/>
            </a:prstGeom>
          </p:spPr>
        </p:pic>
      </p:grpSp>
      <p:grpSp>
        <p:nvGrpSpPr>
          <p:cNvPr id="16" name="Group 15"/>
          <p:cNvGrpSpPr/>
          <p:nvPr/>
        </p:nvGrpSpPr>
        <p:grpSpPr>
          <a:xfrm>
            <a:off x="5456371" y="3762825"/>
            <a:ext cx="5358989" cy="1450848"/>
            <a:chOff x="3994940" y="3707287"/>
            <a:chExt cx="4728520" cy="1280160"/>
          </a:xfrm>
        </p:grpSpPr>
        <p:pic>
          <p:nvPicPr>
            <p:cNvPr id="14" name="Picture 13"/>
            <p:cNvPicPr>
              <a:picLocks noChangeAspect="1"/>
            </p:cNvPicPr>
            <p:nvPr/>
          </p:nvPicPr>
          <p:blipFill>
            <a:blip r:embed="rId4"/>
            <a:stretch>
              <a:fillRect/>
            </a:stretch>
          </p:blipFill>
          <p:spPr>
            <a:xfrm>
              <a:off x="5642068" y="3707287"/>
              <a:ext cx="3081392" cy="1280160"/>
            </a:xfrm>
            <a:prstGeom prst="rect">
              <a:avLst/>
            </a:prstGeom>
          </p:spPr>
        </p:pic>
        <p:pic>
          <p:nvPicPr>
            <p:cNvPr id="15" name="Picture 14"/>
            <p:cNvPicPr>
              <a:picLocks noChangeAspect="1"/>
            </p:cNvPicPr>
            <p:nvPr/>
          </p:nvPicPr>
          <p:blipFill>
            <a:blip r:embed="rId5"/>
            <a:stretch>
              <a:fillRect/>
            </a:stretch>
          </p:blipFill>
          <p:spPr>
            <a:xfrm>
              <a:off x="3994940" y="4122212"/>
              <a:ext cx="1665923" cy="502920"/>
            </a:xfrm>
            <a:prstGeom prst="rect">
              <a:avLst/>
            </a:prstGeom>
          </p:spPr>
        </p:pic>
      </p:grpSp>
      <p:grpSp>
        <p:nvGrpSpPr>
          <p:cNvPr id="8" name="Group 7"/>
          <p:cNvGrpSpPr/>
          <p:nvPr/>
        </p:nvGrpSpPr>
        <p:grpSpPr>
          <a:xfrm>
            <a:off x="5334566" y="6234739"/>
            <a:ext cx="4648591" cy="856607"/>
            <a:chOff x="4034617" y="5501240"/>
            <a:chExt cx="4101698" cy="755830"/>
          </a:xfrm>
        </p:grpSpPr>
        <p:pic>
          <p:nvPicPr>
            <p:cNvPr id="9" name="Picture 8"/>
            <p:cNvPicPr>
              <a:picLocks noChangeAspect="1"/>
            </p:cNvPicPr>
            <p:nvPr/>
          </p:nvPicPr>
          <p:blipFill rotWithShape="1">
            <a:blip r:embed="rId6"/>
            <a:srcRect l="50528" t="3859"/>
            <a:stretch/>
          </p:blipFill>
          <p:spPr>
            <a:xfrm>
              <a:off x="5428646" y="5553775"/>
              <a:ext cx="2707669" cy="703295"/>
            </a:xfrm>
            <a:prstGeom prst="rect">
              <a:avLst/>
            </a:prstGeom>
          </p:spPr>
        </p:pic>
        <p:pic>
          <p:nvPicPr>
            <p:cNvPr id="22" name="Picture 21"/>
            <p:cNvPicPr>
              <a:picLocks noChangeAspect="1"/>
            </p:cNvPicPr>
            <p:nvPr/>
          </p:nvPicPr>
          <p:blipFill>
            <a:blip r:embed="rId3"/>
            <a:stretch>
              <a:fillRect/>
            </a:stretch>
          </p:blipFill>
          <p:spPr>
            <a:xfrm>
              <a:off x="4034617" y="5501240"/>
              <a:ext cx="1446177" cy="630711"/>
            </a:xfrm>
            <a:prstGeom prst="rect">
              <a:avLst/>
            </a:prstGeom>
          </p:spPr>
        </p:pic>
      </p:grpSp>
      <p:grpSp>
        <p:nvGrpSpPr>
          <p:cNvPr id="23" name="Group 22">
            <a:extLst>
              <a:ext uri="{FF2B5EF4-FFF2-40B4-BE49-F238E27FC236}">
                <a16:creationId xmlns:a16="http://schemas.microsoft.com/office/drawing/2014/main" id="{3337B95B-4F4C-4FDA-912F-E117D84AAAC5}"/>
              </a:ext>
            </a:extLst>
          </p:cNvPr>
          <p:cNvGrpSpPr>
            <a:grpSpLocks noChangeAspect="1"/>
          </p:cNvGrpSpPr>
          <p:nvPr/>
        </p:nvGrpSpPr>
        <p:grpSpPr>
          <a:xfrm>
            <a:off x="77290" y="-55321"/>
            <a:ext cx="3513220" cy="3961609"/>
            <a:chOff x="80834" y="-104937"/>
            <a:chExt cx="4806692" cy="5420168"/>
          </a:xfrm>
        </p:grpSpPr>
        <p:sp>
          <p:nvSpPr>
            <p:cNvPr id="24" name="TextBox 23">
              <a:extLst>
                <a:ext uri="{FF2B5EF4-FFF2-40B4-BE49-F238E27FC236}">
                  <a16:creationId xmlns:a16="http://schemas.microsoft.com/office/drawing/2014/main" id="{791FD56C-A80C-4C5A-9CB0-CFD9099E64B4}"/>
                </a:ext>
              </a:extLst>
            </p:cNvPr>
            <p:cNvSpPr txBox="1"/>
            <p:nvPr/>
          </p:nvSpPr>
          <p:spPr>
            <a:xfrm>
              <a:off x="1456921" y="1720381"/>
              <a:ext cx="1212783" cy="1136947"/>
            </a:xfrm>
            <a:prstGeom prst="rect">
              <a:avLst/>
            </a:prstGeom>
            <a:solidFill>
              <a:schemeClr val="bg1"/>
            </a:solidFill>
          </p:spPr>
          <p:txBody>
            <a:bodyPr wrap="square" rtlCol="0">
              <a:spAutoFit/>
            </a:bodyPr>
            <a:lstStyle/>
            <a:p>
              <a:pPr algn="ctr"/>
              <a:r>
                <a:rPr lang="en-US" sz="4800" dirty="0"/>
                <a:t>5</a:t>
              </a:r>
            </a:p>
          </p:txBody>
        </p:sp>
        <p:sp>
          <p:nvSpPr>
            <p:cNvPr id="25" name="TextBox 24">
              <a:extLst>
                <a:ext uri="{FF2B5EF4-FFF2-40B4-BE49-F238E27FC236}">
                  <a16:creationId xmlns:a16="http://schemas.microsoft.com/office/drawing/2014/main" id="{AF7D1337-6F41-4FDE-8D64-66852D97D712}"/>
                </a:ext>
              </a:extLst>
            </p:cNvPr>
            <p:cNvSpPr txBox="1"/>
            <p:nvPr/>
          </p:nvSpPr>
          <p:spPr>
            <a:xfrm>
              <a:off x="3674742" y="2181334"/>
              <a:ext cx="1212784" cy="1136947"/>
            </a:xfrm>
            <a:prstGeom prst="rect">
              <a:avLst/>
            </a:prstGeom>
            <a:solidFill>
              <a:schemeClr val="bg1"/>
            </a:solidFill>
          </p:spPr>
          <p:txBody>
            <a:bodyPr wrap="square" rtlCol="0">
              <a:spAutoFit/>
            </a:bodyPr>
            <a:lstStyle/>
            <a:p>
              <a:pPr algn="ctr"/>
              <a:r>
                <a:rPr lang="en-US" sz="4800" dirty="0"/>
                <a:t>4</a:t>
              </a:r>
            </a:p>
          </p:txBody>
        </p:sp>
        <p:sp>
          <p:nvSpPr>
            <p:cNvPr id="26" name="TextBox 25">
              <a:extLst>
                <a:ext uri="{FF2B5EF4-FFF2-40B4-BE49-F238E27FC236}">
                  <a16:creationId xmlns:a16="http://schemas.microsoft.com/office/drawing/2014/main" id="{1A6C1B3F-1815-4201-AE4C-8A7E239D29E1}"/>
                </a:ext>
              </a:extLst>
            </p:cNvPr>
            <p:cNvSpPr txBox="1"/>
            <p:nvPr/>
          </p:nvSpPr>
          <p:spPr>
            <a:xfrm>
              <a:off x="2075966" y="4178284"/>
              <a:ext cx="1212783" cy="1136947"/>
            </a:xfrm>
            <a:prstGeom prst="rect">
              <a:avLst/>
            </a:prstGeom>
            <a:solidFill>
              <a:schemeClr val="bg1"/>
            </a:solidFill>
          </p:spPr>
          <p:txBody>
            <a:bodyPr wrap="square" rtlCol="0">
              <a:spAutoFit/>
            </a:bodyPr>
            <a:lstStyle/>
            <a:p>
              <a:pPr algn="ctr"/>
              <a:r>
                <a:rPr lang="en-US" sz="4800" dirty="0"/>
                <a:t>3</a:t>
              </a:r>
            </a:p>
          </p:txBody>
        </p:sp>
        <p:grpSp>
          <p:nvGrpSpPr>
            <p:cNvPr id="27" name="Group 26">
              <a:extLst>
                <a:ext uri="{FF2B5EF4-FFF2-40B4-BE49-F238E27FC236}">
                  <a16:creationId xmlns:a16="http://schemas.microsoft.com/office/drawing/2014/main" id="{23884D1B-E799-42BF-8055-A7D9C88160FD}"/>
                </a:ext>
              </a:extLst>
            </p:cNvPr>
            <p:cNvGrpSpPr/>
            <p:nvPr/>
          </p:nvGrpSpPr>
          <p:grpSpPr>
            <a:xfrm>
              <a:off x="80834" y="-104937"/>
              <a:ext cx="3985264" cy="4898669"/>
              <a:chOff x="80834" y="-104937"/>
              <a:chExt cx="3985264" cy="4898669"/>
            </a:xfrm>
          </p:grpSpPr>
          <p:sp>
            <p:nvSpPr>
              <p:cNvPr id="28" name="TextBox 27">
                <a:extLst>
                  <a:ext uri="{FF2B5EF4-FFF2-40B4-BE49-F238E27FC236}">
                    <a16:creationId xmlns:a16="http://schemas.microsoft.com/office/drawing/2014/main" id="{843C738B-8949-452C-89BC-18186FA43D7D}"/>
                  </a:ext>
                </a:extLst>
              </p:cNvPr>
              <p:cNvSpPr txBox="1"/>
              <p:nvPr/>
            </p:nvSpPr>
            <p:spPr>
              <a:xfrm>
                <a:off x="2643964" y="-104937"/>
                <a:ext cx="1212783" cy="1263275"/>
              </a:xfrm>
              <a:prstGeom prst="rect">
                <a:avLst/>
              </a:prstGeom>
              <a:solidFill>
                <a:schemeClr val="bg1"/>
              </a:solidFill>
            </p:spPr>
            <p:txBody>
              <a:bodyPr wrap="square" rtlCol="0">
                <a:spAutoFit/>
              </a:bodyPr>
              <a:lstStyle/>
              <a:p>
                <a:pPr algn="ctr"/>
                <a:r>
                  <a:rPr lang="en-US" sz="5400" dirty="0">
                    <a:solidFill>
                      <a:srgbClr val="7030A0"/>
                    </a:solidFill>
                  </a:rPr>
                  <a:t>q</a:t>
                </a:r>
              </a:p>
            </p:txBody>
          </p:sp>
          <p:sp>
            <p:nvSpPr>
              <p:cNvPr id="29" name="Isosceles Triangle 28">
                <a:extLst>
                  <a:ext uri="{FF2B5EF4-FFF2-40B4-BE49-F238E27FC236}">
                    <a16:creationId xmlns:a16="http://schemas.microsoft.com/office/drawing/2014/main" id="{F70E9C65-7090-4BCA-9B71-6D89AA33AAC0}"/>
                  </a:ext>
                </a:extLst>
              </p:cNvPr>
              <p:cNvSpPr/>
              <p:nvPr/>
            </p:nvSpPr>
            <p:spPr>
              <a:xfrm>
                <a:off x="1241659" y="612932"/>
                <a:ext cx="2634628" cy="3670305"/>
              </a:xfrm>
              <a:prstGeom prst="triangle">
                <a:avLst>
                  <a:gd name="adj" fmla="val 100000"/>
                </a:avLst>
              </a:prstGeom>
              <a:ln w="76200">
                <a:solidFill>
                  <a:schemeClr val="tx1"/>
                </a:solidFill>
              </a:ln>
            </p:spPr>
            <p:txBody>
              <a:bodyPr wrap="square" rtlCol="0" anchor="ctr">
                <a:spAutoFit/>
              </a:bodyPr>
              <a:lstStyle/>
              <a:p>
                <a:pPr marL="342900" indent="-342900" algn="ctr">
                  <a:buAutoNum type="arabicPeriod"/>
                </a:pPr>
                <a:endParaRPr lang="en-US" sz="3200" b="1" dirty="0">
                  <a:latin typeface="Times-Bold"/>
                </a:endParaRPr>
              </a:p>
            </p:txBody>
          </p:sp>
          <p:sp>
            <p:nvSpPr>
              <p:cNvPr id="30" name="Oval 29">
                <a:extLst>
                  <a:ext uri="{FF2B5EF4-FFF2-40B4-BE49-F238E27FC236}">
                    <a16:creationId xmlns:a16="http://schemas.microsoft.com/office/drawing/2014/main" id="{1A5C5853-4182-4B0A-B5B4-A44EA3CFEB1D}"/>
                  </a:ext>
                </a:extLst>
              </p:cNvPr>
              <p:cNvSpPr/>
              <p:nvPr/>
            </p:nvSpPr>
            <p:spPr>
              <a:xfrm>
                <a:off x="3608898" y="410801"/>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a:latin typeface="Times-Bold"/>
                </a:endParaRPr>
              </a:p>
            </p:txBody>
          </p:sp>
          <p:sp>
            <p:nvSpPr>
              <p:cNvPr id="31" name="TextBox 30">
                <a:extLst>
                  <a:ext uri="{FF2B5EF4-FFF2-40B4-BE49-F238E27FC236}">
                    <a16:creationId xmlns:a16="http://schemas.microsoft.com/office/drawing/2014/main" id="{1666B411-E5A4-411E-8D3C-4FC20B73E067}"/>
                  </a:ext>
                </a:extLst>
              </p:cNvPr>
              <p:cNvSpPr txBox="1"/>
              <p:nvPr/>
            </p:nvSpPr>
            <p:spPr>
              <a:xfrm>
                <a:off x="80834" y="3530457"/>
                <a:ext cx="1212782" cy="1263275"/>
              </a:xfrm>
              <a:prstGeom prst="rect">
                <a:avLst/>
              </a:prstGeom>
              <a:solidFill>
                <a:schemeClr val="bg1"/>
              </a:solidFill>
            </p:spPr>
            <p:txBody>
              <a:bodyPr wrap="square" rtlCol="0">
                <a:spAutoFit/>
              </a:bodyPr>
              <a:lstStyle/>
              <a:p>
                <a:pPr algn="ctr"/>
                <a:r>
                  <a:rPr lang="en-US" sz="5400" dirty="0">
                    <a:solidFill>
                      <a:srgbClr val="7030A0"/>
                    </a:solidFill>
                  </a:rPr>
                  <a:t>p</a:t>
                </a:r>
              </a:p>
            </p:txBody>
          </p:sp>
          <p:sp>
            <p:nvSpPr>
              <p:cNvPr id="32" name="Oval 31">
                <a:extLst>
                  <a:ext uri="{FF2B5EF4-FFF2-40B4-BE49-F238E27FC236}">
                    <a16:creationId xmlns:a16="http://schemas.microsoft.com/office/drawing/2014/main" id="{AED1DF04-786C-4100-B43C-5E2493DC3374}"/>
                  </a:ext>
                </a:extLst>
              </p:cNvPr>
              <p:cNvSpPr/>
              <p:nvPr/>
            </p:nvSpPr>
            <p:spPr>
              <a:xfrm>
                <a:off x="1051848" y="3970543"/>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a:latin typeface="Times-Bold"/>
                </a:endParaRPr>
              </a:p>
            </p:txBody>
          </p:sp>
        </p:grpSp>
      </p:grpSp>
    </p:spTree>
    <p:extLst>
      <p:ext uri="{BB962C8B-B14F-4D97-AF65-F5344CB8AC3E}">
        <p14:creationId xmlns:p14="http://schemas.microsoft.com/office/powerpoint/2010/main" val="2322364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28658" y="238817"/>
            <a:ext cx="4722646" cy="6771790"/>
          </a:xfrm>
          <a:prstGeom prst="rect">
            <a:avLst/>
          </a:prstGeom>
          <a:noFill/>
        </p:spPr>
        <p:txBody>
          <a:bodyPr wrap="square" rtlCol="0">
            <a:spAutoFit/>
          </a:bodyPr>
          <a:lstStyle/>
          <a:p>
            <a:r>
              <a:rPr lang="en-US" sz="3173" dirty="0"/>
              <a:t>d(</a:t>
            </a:r>
            <a:r>
              <a:rPr lang="en-US" sz="3173" b="1" dirty="0"/>
              <a:t>p</a:t>
            </a:r>
            <a:r>
              <a:rPr lang="en-US" sz="3173" dirty="0"/>
              <a:t>, </a:t>
            </a:r>
            <a:r>
              <a:rPr lang="en-US" sz="3173" b="1" dirty="0"/>
              <a:t>q</a:t>
            </a:r>
            <a:r>
              <a:rPr lang="en-US" sz="3173" dirty="0"/>
              <a:t>) = ??</a:t>
            </a:r>
          </a:p>
          <a:p>
            <a:endParaRPr lang="en-US" sz="3173" dirty="0"/>
          </a:p>
          <a:p>
            <a:r>
              <a:rPr lang="en-US" sz="3173" dirty="0"/>
              <a:t>Euclidean  </a:t>
            </a:r>
          </a:p>
          <a:p>
            <a:endParaRPr lang="en-US" sz="2040" dirty="0"/>
          </a:p>
          <a:p>
            <a:r>
              <a:rPr lang="en-US" sz="3173" dirty="0"/>
              <a:t>                           </a:t>
            </a:r>
            <a:r>
              <a:rPr lang="en-US" sz="3627" dirty="0"/>
              <a:t>5</a:t>
            </a:r>
            <a:r>
              <a:rPr lang="en-US" sz="3173" dirty="0"/>
              <a:t>                              </a:t>
            </a:r>
          </a:p>
          <a:p>
            <a:endParaRPr lang="en-US" sz="3173" dirty="0"/>
          </a:p>
          <a:p>
            <a:endParaRPr lang="en-US" sz="1360" dirty="0"/>
          </a:p>
          <a:p>
            <a:r>
              <a:rPr lang="en-US" sz="3173" dirty="0" err="1"/>
              <a:t>Minkowski</a:t>
            </a:r>
            <a:r>
              <a:rPr lang="en-US" sz="3173" dirty="0"/>
              <a:t> distance (k = 1)</a:t>
            </a:r>
          </a:p>
          <a:p>
            <a:endParaRPr lang="en-US" sz="3173" dirty="0"/>
          </a:p>
          <a:p>
            <a:r>
              <a:rPr lang="en-US" sz="3173" dirty="0"/>
              <a:t>                           </a:t>
            </a:r>
            <a:r>
              <a:rPr lang="en-US" sz="3627" dirty="0"/>
              <a:t>7</a:t>
            </a:r>
            <a:endParaRPr lang="en-US" sz="3173" dirty="0"/>
          </a:p>
          <a:p>
            <a:endParaRPr lang="en-US" sz="3173" dirty="0"/>
          </a:p>
          <a:p>
            <a:endParaRPr lang="en-US" sz="1247" dirty="0"/>
          </a:p>
          <a:p>
            <a:r>
              <a:rPr lang="en-US" sz="3173" dirty="0" err="1"/>
              <a:t>Chebyshev</a:t>
            </a:r>
            <a:r>
              <a:rPr lang="en-US" sz="3173" dirty="0"/>
              <a:t> distance</a:t>
            </a:r>
          </a:p>
          <a:p>
            <a:endParaRPr lang="en-US" sz="2493" dirty="0"/>
          </a:p>
          <a:p>
            <a:r>
              <a:rPr lang="en-US" sz="3173" dirty="0"/>
              <a:t>                           </a:t>
            </a:r>
            <a:r>
              <a:rPr lang="en-US" sz="3627" dirty="0"/>
              <a:t>4</a:t>
            </a:r>
            <a:endParaRPr lang="en-US" sz="3173" dirty="0"/>
          </a:p>
        </p:txBody>
      </p:sp>
      <p:pic>
        <p:nvPicPr>
          <p:cNvPr id="15" name="Picture 14"/>
          <p:cNvPicPr>
            <a:picLocks noChangeAspect="1"/>
          </p:cNvPicPr>
          <p:nvPr/>
        </p:nvPicPr>
        <p:blipFill>
          <a:blip r:embed="rId2"/>
          <a:stretch>
            <a:fillRect/>
          </a:stretch>
        </p:blipFill>
        <p:spPr>
          <a:xfrm>
            <a:off x="5456372" y="4233074"/>
            <a:ext cx="1888046" cy="569976"/>
          </a:xfrm>
          <a:prstGeom prst="rect">
            <a:avLst/>
          </a:prstGeom>
        </p:spPr>
      </p:pic>
      <p:pic>
        <p:nvPicPr>
          <p:cNvPr id="23" name="Picture 22"/>
          <p:cNvPicPr>
            <a:picLocks noChangeAspect="1"/>
          </p:cNvPicPr>
          <p:nvPr/>
        </p:nvPicPr>
        <p:blipFill>
          <a:blip r:embed="rId2"/>
          <a:stretch>
            <a:fillRect/>
          </a:stretch>
        </p:blipFill>
        <p:spPr>
          <a:xfrm>
            <a:off x="5456372" y="2017057"/>
            <a:ext cx="1888046" cy="569976"/>
          </a:xfrm>
          <a:prstGeom prst="rect">
            <a:avLst/>
          </a:prstGeom>
        </p:spPr>
      </p:pic>
      <p:pic>
        <p:nvPicPr>
          <p:cNvPr id="24" name="Picture 23"/>
          <p:cNvPicPr>
            <a:picLocks noChangeAspect="1"/>
          </p:cNvPicPr>
          <p:nvPr/>
        </p:nvPicPr>
        <p:blipFill>
          <a:blip r:embed="rId2"/>
          <a:stretch>
            <a:fillRect/>
          </a:stretch>
        </p:blipFill>
        <p:spPr>
          <a:xfrm>
            <a:off x="5456372" y="6347054"/>
            <a:ext cx="1888046" cy="569976"/>
          </a:xfrm>
          <a:prstGeom prst="rect">
            <a:avLst/>
          </a:prstGeom>
        </p:spPr>
      </p:pic>
      <p:grpSp>
        <p:nvGrpSpPr>
          <p:cNvPr id="16" name="Group 15">
            <a:extLst>
              <a:ext uri="{FF2B5EF4-FFF2-40B4-BE49-F238E27FC236}">
                <a16:creationId xmlns:a16="http://schemas.microsoft.com/office/drawing/2014/main" id="{3F50FE93-22FB-4FF3-841D-CACF53DAE9C9}"/>
              </a:ext>
            </a:extLst>
          </p:cNvPr>
          <p:cNvGrpSpPr>
            <a:grpSpLocks noChangeAspect="1"/>
          </p:cNvGrpSpPr>
          <p:nvPr/>
        </p:nvGrpSpPr>
        <p:grpSpPr>
          <a:xfrm>
            <a:off x="77290" y="-55321"/>
            <a:ext cx="3513220" cy="3961609"/>
            <a:chOff x="80834" y="-104937"/>
            <a:chExt cx="4806692" cy="5420168"/>
          </a:xfrm>
        </p:grpSpPr>
        <p:sp>
          <p:nvSpPr>
            <p:cNvPr id="22" name="TextBox 21">
              <a:extLst>
                <a:ext uri="{FF2B5EF4-FFF2-40B4-BE49-F238E27FC236}">
                  <a16:creationId xmlns:a16="http://schemas.microsoft.com/office/drawing/2014/main" id="{31E6048A-FA79-404E-9D21-DE39AE9CC027}"/>
                </a:ext>
              </a:extLst>
            </p:cNvPr>
            <p:cNvSpPr txBox="1"/>
            <p:nvPr/>
          </p:nvSpPr>
          <p:spPr>
            <a:xfrm>
              <a:off x="1456921" y="1720381"/>
              <a:ext cx="1212783" cy="1136947"/>
            </a:xfrm>
            <a:prstGeom prst="rect">
              <a:avLst/>
            </a:prstGeom>
            <a:solidFill>
              <a:schemeClr val="bg1"/>
            </a:solidFill>
          </p:spPr>
          <p:txBody>
            <a:bodyPr wrap="square" rtlCol="0">
              <a:spAutoFit/>
            </a:bodyPr>
            <a:lstStyle/>
            <a:p>
              <a:pPr algn="ctr"/>
              <a:r>
                <a:rPr lang="en-US" sz="4800" dirty="0"/>
                <a:t>5</a:t>
              </a:r>
            </a:p>
          </p:txBody>
        </p:sp>
        <p:sp>
          <p:nvSpPr>
            <p:cNvPr id="25" name="TextBox 24">
              <a:extLst>
                <a:ext uri="{FF2B5EF4-FFF2-40B4-BE49-F238E27FC236}">
                  <a16:creationId xmlns:a16="http://schemas.microsoft.com/office/drawing/2014/main" id="{D3EB6FD5-7EC9-4860-95F6-9D6FD6BF210B}"/>
                </a:ext>
              </a:extLst>
            </p:cNvPr>
            <p:cNvSpPr txBox="1"/>
            <p:nvPr/>
          </p:nvSpPr>
          <p:spPr>
            <a:xfrm>
              <a:off x="3674742" y="2181334"/>
              <a:ext cx="1212784" cy="1136947"/>
            </a:xfrm>
            <a:prstGeom prst="rect">
              <a:avLst/>
            </a:prstGeom>
            <a:solidFill>
              <a:schemeClr val="bg1"/>
            </a:solidFill>
          </p:spPr>
          <p:txBody>
            <a:bodyPr wrap="square" rtlCol="0">
              <a:spAutoFit/>
            </a:bodyPr>
            <a:lstStyle/>
            <a:p>
              <a:pPr algn="ctr"/>
              <a:r>
                <a:rPr lang="en-US" sz="4800" dirty="0"/>
                <a:t>4</a:t>
              </a:r>
            </a:p>
          </p:txBody>
        </p:sp>
        <p:sp>
          <p:nvSpPr>
            <p:cNvPr id="26" name="TextBox 25">
              <a:extLst>
                <a:ext uri="{FF2B5EF4-FFF2-40B4-BE49-F238E27FC236}">
                  <a16:creationId xmlns:a16="http://schemas.microsoft.com/office/drawing/2014/main" id="{0B5B426F-02D0-4EEE-AC19-045EC32976BA}"/>
                </a:ext>
              </a:extLst>
            </p:cNvPr>
            <p:cNvSpPr txBox="1"/>
            <p:nvPr/>
          </p:nvSpPr>
          <p:spPr>
            <a:xfrm>
              <a:off x="2075966" y="4178284"/>
              <a:ext cx="1212783" cy="1136947"/>
            </a:xfrm>
            <a:prstGeom prst="rect">
              <a:avLst/>
            </a:prstGeom>
            <a:solidFill>
              <a:schemeClr val="bg1"/>
            </a:solidFill>
          </p:spPr>
          <p:txBody>
            <a:bodyPr wrap="square" rtlCol="0">
              <a:spAutoFit/>
            </a:bodyPr>
            <a:lstStyle/>
            <a:p>
              <a:pPr algn="ctr"/>
              <a:r>
                <a:rPr lang="en-US" sz="4800" dirty="0"/>
                <a:t>3</a:t>
              </a:r>
            </a:p>
          </p:txBody>
        </p:sp>
        <p:grpSp>
          <p:nvGrpSpPr>
            <p:cNvPr id="27" name="Group 26">
              <a:extLst>
                <a:ext uri="{FF2B5EF4-FFF2-40B4-BE49-F238E27FC236}">
                  <a16:creationId xmlns:a16="http://schemas.microsoft.com/office/drawing/2014/main" id="{4163648E-D8F8-43B2-B29C-DFE4127D3F15}"/>
                </a:ext>
              </a:extLst>
            </p:cNvPr>
            <p:cNvGrpSpPr/>
            <p:nvPr/>
          </p:nvGrpSpPr>
          <p:grpSpPr>
            <a:xfrm>
              <a:off x="80834" y="-104937"/>
              <a:ext cx="3985264" cy="4898669"/>
              <a:chOff x="80834" y="-104937"/>
              <a:chExt cx="3985264" cy="4898669"/>
            </a:xfrm>
          </p:grpSpPr>
          <p:sp>
            <p:nvSpPr>
              <p:cNvPr id="28" name="TextBox 27">
                <a:extLst>
                  <a:ext uri="{FF2B5EF4-FFF2-40B4-BE49-F238E27FC236}">
                    <a16:creationId xmlns:a16="http://schemas.microsoft.com/office/drawing/2014/main" id="{996340AE-B7CD-482B-A3D1-5C72868A2B44}"/>
                  </a:ext>
                </a:extLst>
              </p:cNvPr>
              <p:cNvSpPr txBox="1"/>
              <p:nvPr/>
            </p:nvSpPr>
            <p:spPr>
              <a:xfrm>
                <a:off x="2643964" y="-104937"/>
                <a:ext cx="1212783" cy="1263275"/>
              </a:xfrm>
              <a:prstGeom prst="rect">
                <a:avLst/>
              </a:prstGeom>
              <a:solidFill>
                <a:schemeClr val="bg1"/>
              </a:solidFill>
            </p:spPr>
            <p:txBody>
              <a:bodyPr wrap="square" rtlCol="0">
                <a:spAutoFit/>
              </a:bodyPr>
              <a:lstStyle/>
              <a:p>
                <a:pPr algn="ctr"/>
                <a:r>
                  <a:rPr lang="en-US" sz="5400" dirty="0">
                    <a:solidFill>
                      <a:srgbClr val="7030A0"/>
                    </a:solidFill>
                  </a:rPr>
                  <a:t>q</a:t>
                </a:r>
              </a:p>
            </p:txBody>
          </p:sp>
          <p:sp>
            <p:nvSpPr>
              <p:cNvPr id="29" name="Isosceles Triangle 28">
                <a:extLst>
                  <a:ext uri="{FF2B5EF4-FFF2-40B4-BE49-F238E27FC236}">
                    <a16:creationId xmlns:a16="http://schemas.microsoft.com/office/drawing/2014/main" id="{F450C7C2-F1E9-4990-A507-9819E8505D92}"/>
                  </a:ext>
                </a:extLst>
              </p:cNvPr>
              <p:cNvSpPr/>
              <p:nvPr/>
            </p:nvSpPr>
            <p:spPr>
              <a:xfrm>
                <a:off x="1241659" y="612932"/>
                <a:ext cx="2634628" cy="3670305"/>
              </a:xfrm>
              <a:prstGeom prst="triangle">
                <a:avLst>
                  <a:gd name="adj" fmla="val 100000"/>
                </a:avLst>
              </a:prstGeom>
              <a:ln w="76200">
                <a:solidFill>
                  <a:schemeClr val="tx1"/>
                </a:solidFill>
              </a:ln>
            </p:spPr>
            <p:txBody>
              <a:bodyPr wrap="square" rtlCol="0" anchor="ctr">
                <a:spAutoFit/>
              </a:bodyPr>
              <a:lstStyle/>
              <a:p>
                <a:pPr marL="342900" indent="-342900" algn="ctr">
                  <a:buAutoNum type="arabicPeriod"/>
                </a:pPr>
                <a:endParaRPr lang="en-US" sz="3200" b="1" dirty="0">
                  <a:latin typeface="Times-Bold"/>
                </a:endParaRPr>
              </a:p>
            </p:txBody>
          </p:sp>
          <p:sp>
            <p:nvSpPr>
              <p:cNvPr id="30" name="Oval 29">
                <a:extLst>
                  <a:ext uri="{FF2B5EF4-FFF2-40B4-BE49-F238E27FC236}">
                    <a16:creationId xmlns:a16="http://schemas.microsoft.com/office/drawing/2014/main" id="{7BBE6FD8-8764-44CF-9FF5-8A1071B6A1FA}"/>
                  </a:ext>
                </a:extLst>
              </p:cNvPr>
              <p:cNvSpPr/>
              <p:nvPr/>
            </p:nvSpPr>
            <p:spPr>
              <a:xfrm>
                <a:off x="3608898" y="410801"/>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a:latin typeface="Times-Bold"/>
                </a:endParaRPr>
              </a:p>
            </p:txBody>
          </p:sp>
          <p:sp>
            <p:nvSpPr>
              <p:cNvPr id="31" name="TextBox 30">
                <a:extLst>
                  <a:ext uri="{FF2B5EF4-FFF2-40B4-BE49-F238E27FC236}">
                    <a16:creationId xmlns:a16="http://schemas.microsoft.com/office/drawing/2014/main" id="{8C10B121-C8B5-4D07-967E-F22C12093742}"/>
                  </a:ext>
                </a:extLst>
              </p:cNvPr>
              <p:cNvSpPr txBox="1"/>
              <p:nvPr/>
            </p:nvSpPr>
            <p:spPr>
              <a:xfrm>
                <a:off x="80834" y="3530457"/>
                <a:ext cx="1212782" cy="1263275"/>
              </a:xfrm>
              <a:prstGeom prst="rect">
                <a:avLst/>
              </a:prstGeom>
              <a:solidFill>
                <a:schemeClr val="bg1"/>
              </a:solidFill>
            </p:spPr>
            <p:txBody>
              <a:bodyPr wrap="square" rtlCol="0">
                <a:spAutoFit/>
              </a:bodyPr>
              <a:lstStyle/>
              <a:p>
                <a:pPr algn="ctr"/>
                <a:r>
                  <a:rPr lang="en-US" sz="5400" dirty="0">
                    <a:solidFill>
                      <a:srgbClr val="7030A0"/>
                    </a:solidFill>
                  </a:rPr>
                  <a:t>p</a:t>
                </a:r>
              </a:p>
            </p:txBody>
          </p:sp>
          <p:sp>
            <p:nvSpPr>
              <p:cNvPr id="32" name="Oval 31">
                <a:extLst>
                  <a:ext uri="{FF2B5EF4-FFF2-40B4-BE49-F238E27FC236}">
                    <a16:creationId xmlns:a16="http://schemas.microsoft.com/office/drawing/2014/main" id="{E0F25637-7A13-448A-A9F7-1A57B08DFC54}"/>
                  </a:ext>
                </a:extLst>
              </p:cNvPr>
              <p:cNvSpPr/>
              <p:nvPr/>
            </p:nvSpPr>
            <p:spPr>
              <a:xfrm>
                <a:off x="1051848" y="3970543"/>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a:latin typeface="Times-Bold"/>
                </a:endParaRPr>
              </a:p>
            </p:txBody>
          </p:sp>
        </p:grpSp>
      </p:grpSp>
    </p:spTree>
    <p:extLst>
      <p:ext uri="{BB962C8B-B14F-4D97-AF65-F5344CB8AC3E}">
        <p14:creationId xmlns:p14="http://schemas.microsoft.com/office/powerpoint/2010/main" val="14127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647" y="57079"/>
            <a:ext cx="6795165" cy="510909"/>
          </a:xfrm>
          <a:prstGeom prst="rect">
            <a:avLst/>
          </a:prstGeom>
          <a:noFill/>
        </p:spPr>
        <p:txBody>
          <a:bodyPr wrap="square" rtlCol="0">
            <a:spAutoFit/>
          </a:bodyPr>
          <a:lstStyle/>
          <a:p>
            <a:r>
              <a:rPr lang="en-US" sz="2720" dirty="0">
                <a:solidFill>
                  <a:srgbClr val="7030A0"/>
                </a:solidFill>
              </a:rPr>
              <a:t>Section 2.2.2:  Distances </a:t>
            </a:r>
          </a:p>
        </p:txBody>
      </p:sp>
      <p:pic>
        <p:nvPicPr>
          <p:cNvPr id="4" name="Picture 3"/>
          <p:cNvPicPr>
            <a:picLocks noChangeAspect="1"/>
          </p:cNvPicPr>
          <p:nvPr/>
        </p:nvPicPr>
        <p:blipFill>
          <a:blip r:embed="rId2"/>
          <a:stretch>
            <a:fillRect/>
          </a:stretch>
        </p:blipFill>
        <p:spPr>
          <a:xfrm>
            <a:off x="461019" y="429331"/>
            <a:ext cx="8901761" cy="1658112"/>
          </a:xfrm>
          <a:prstGeom prst="rect">
            <a:avLst/>
          </a:prstGeom>
        </p:spPr>
      </p:pic>
      <p:pic>
        <p:nvPicPr>
          <p:cNvPr id="5" name="Picture 4"/>
          <p:cNvPicPr>
            <a:picLocks noChangeAspect="1"/>
          </p:cNvPicPr>
          <p:nvPr/>
        </p:nvPicPr>
        <p:blipFill>
          <a:blip r:embed="rId3"/>
          <a:stretch>
            <a:fillRect/>
          </a:stretch>
        </p:blipFill>
        <p:spPr>
          <a:xfrm>
            <a:off x="1228344" y="2217919"/>
            <a:ext cx="9430512" cy="5550948"/>
          </a:xfrm>
          <a:prstGeom prst="rect">
            <a:avLst/>
          </a:prstGeom>
        </p:spPr>
      </p:pic>
      <p:sp>
        <p:nvSpPr>
          <p:cNvPr id="6" name="TextBox 5">
            <a:extLst>
              <a:ext uri="{FF2B5EF4-FFF2-40B4-BE49-F238E27FC236}">
                <a16:creationId xmlns:a16="http://schemas.microsoft.com/office/drawing/2014/main" id="{16B6C2D9-9F43-41BD-A7D5-260B2E936D45}"/>
              </a:ext>
            </a:extLst>
          </p:cNvPr>
          <p:cNvSpPr txBox="1"/>
          <p:nvPr/>
        </p:nvSpPr>
        <p:spPr>
          <a:xfrm>
            <a:off x="5511452" y="-68181"/>
            <a:ext cx="6432116" cy="584775"/>
          </a:xfrm>
          <a:prstGeom prst="rect">
            <a:avLst/>
          </a:prstGeom>
          <a:noFill/>
        </p:spPr>
        <p:txBody>
          <a:bodyPr wrap="square">
            <a:spAutoFit/>
          </a:bodyPr>
          <a:lstStyle/>
          <a:p>
            <a:r>
              <a:rPr lang="en-US" sz="1600" dirty="0">
                <a:hlinkClick r:id="" action="ppaction://noaction"/>
              </a:rPr>
              <a:t>http://www.bigdata.uni-frankfurt.de/wp-content/uploads/2015/10/</a:t>
            </a:r>
          </a:p>
          <a:p>
            <a:r>
              <a:rPr lang="en-US" sz="1600" dirty="0">
                <a:hlinkClick r:id="" action="ppaction://noaction"/>
              </a:rPr>
              <a:t>Evaluating-Ayasdi’s-Topological-Data-Analysis-For-Big-Data_HKim2015.pdf</a:t>
            </a:r>
            <a:r>
              <a:rPr lang="en-US" sz="1600" dirty="0"/>
              <a:t> </a:t>
            </a:r>
          </a:p>
        </p:txBody>
      </p:sp>
    </p:spTree>
    <p:extLst>
      <p:ext uri="{BB962C8B-B14F-4D97-AF65-F5344CB8AC3E}">
        <p14:creationId xmlns:p14="http://schemas.microsoft.com/office/powerpoint/2010/main" val="702339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9265" y="153662"/>
            <a:ext cx="10065935" cy="7162345"/>
          </a:xfrm>
          <a:prstGeom prst="rect">
            <a:avLst/>
          </a:prstGeom>
          <a:noFill/>
        </p:spPr>
        <p:txBody>
          <a:bodyPr wrap="square" rtlCol="0">
            <a:spAutoFit/>
          </a:bodyPr>
          <a:lstStyle/>
          <a:p>
            <a:r>
              <a:rPr lang="en-US" sz="3627" dirty="0">
                <a:solidFill>
                  <a:srgbClr val="008000"/>
                </a:solidFill>
              </a:rPr>
              <a:t>Application 3 (in paper):  Basketball</a:t>
            </a:r>
          </a:p>
          <a:p>
            <a:endParaRPr lang="en-US" sz="1360" dirty="0"/>
          </a:p>
          <a:p>
            <a:r>
              <a:rPr lang="en-US" sz="3627" dirty="0">
                <a:solidFill>
                  <a:srgbClr val="0000FF"/>
                </a:solidFill>
              </a:rPr>
              <a:t>Data:  </a:t>
            </a:r>
            <a:r>
              <a:rPr lang="en-US" sz="3627" dirty="0"/>
              <a:t>rates (per minute played) of rebounds, assists, turnovers, steals, blocked shots, personal fouls, and points scored for 452 players.</a:t>
            </a:r>
          </a:p>
          <a:p>
            <a:endParaRPr lang="en-US" sz="2267" dirty="0">
              <a:sym typeface="Wingdings"/>
            </a:endParaRPr>
          </a:p>
          <a:p>
            <a:r>
              <a:rPr lang="en-US" sz="3627" dirty="0">
                <a:sym typeface="Wingdings"/>
              </a:rPr>
              <a:t>                   </a:t>
            </a:r>
            <a:r>
              <a:rPr lang="en-US" sz="3627" dirty="0"/>
              <a:t>Input:  452 points in </a:t>
            </a:r>
            <a:r>
              <a:rPr lang="en-US" sz="3627" b="1" dirty="0"/>
              <a:t>R</a:t>
            </a:r>
            <a:r>
              <a:rPr lang="en-US" sz="3627" baseline="30000" dirty="0"/>
              <a:t>7</a:t>
            </a:r>
          </a:p>
          <a:p>
            <a:endParaRPr lang="en-US" sz="2267" baseline="30000" dirty="0"/>
          </a:p>
          <a:p>
            <a:r>
              <a:rPr lang="en-US" sz="3627" dirty="0"/>
              <a:t>For each player, we have a vector</a:t>
            </a:r>
            <a:endParaRPr lang="en-US" sz="2267" dirty="0"/>
          </a:p>
          <a:p>
            <a:endParaRPr lang="en-US" sz="6800" dirty="0"/>
          </a:p>
          <a:p>
            <a:r>
              <a:rPr lang="en-US" sz="3627" dirty="0"/>
              <a:t>                        =  (r, a, t, s, b, f, p)   in  </a:t>
            </a:r>
            <a:r>
              <a:rPr lang="en-US" sz="3627" b="1" dirty="0"/>
              <a:t>R</a:t>
            </a:r>
            <a:r>
              <a:rPr lang="en-US" sz="3627" baseline="30000" dirty="0"/>
              <a:t>7</a:t>
            </a:r>
          </a:p>
          <a:p>
            <a:endParaRPr lang="en-US" sz="1360" dirty="0">
              <a:solidFill>
                <a:srgbClr val="0000FF"/>
              </a:solidFill>
            </a:endParaRPr>
          </a:p>
          <a:p>
            <a:r>
              <a:rPr lang="en-US" sz="3627" dirty="0">
                <a:solidFill>
                  <a:srgbClr val="0000FF"/>
                </a:solidFill>
              </a:rPr>
              <a:t>Distance: </a:t>
            </a:r>
            <a:r>
              <a:rPr lang="en-US" sz="3627" dirty="0"/>
              <a:t>variance normalized Euclidean distance.</a:t>
            </a:r>
          </a:p>
          <a:p>
            <a:r>
              <a:rPr lang="en-US" sz="3627" dirty="0">
                <a:solidFill>
                  <a:srgbClr val="0000FF"/>
                </a:solidFill>
              </a:rPr>
              <a:t>Clustering:  </a:t>
            </a:r>
            <a:r>
              <a:rPr lang="en-US" sz="3627" dirty="0"/>
              <a:t>Single linkage. </a:t>
            </a:r>
          </a:p>
        </p:txBody>
      </p:sp>
      <p:grpSp>
        <p:nvGrpSpPr>
          <p:cNvPr id="35" name="Group 34"/>
          <p:cNvGrpSpPr/>
          <p:nvPr/>
        </p:nvGrpSpPr>
        <p:grpSpPr>
          <a:xfrm>
            <a:off x="855875" y="4392348"/>
            <a:ext cx="10410137" cy="929486"/>
            <a:chOff x="96635" y="3930834"/>
            <a:chExt cx="9185415" cy="820134"/>
          </a:xfrm>
        </p:grpSpPr>
        <p:sp>
          <p:nvSpPr>
            <p:cNvPr id="3" name="TextBox 2"/>
            <p:cNvSpPr txBox="1"/>
            <p:nvPr/>
          </p:nvSpPr>
          <p:spPr>
            <a:xfrm>
              <a:off x="96635" y="3930834"/>
              <a:ext cx="9185415" cy="820134"/>
            </a:xfrm>
            <a:prstGeom prst="rect">
              <a:avLst/>
            </a:prstGeom>
            <a:noFill/>
          </p:spPr>
          <p:txBody>
            <a:bodyPr wrap="square" rtlCol="0">
              <a:spAutoFit/>
            </a:bodyPr>
            <a:lstStyle/>
            <a:p>
              <a:r>
                <a:rPr lang="en-US" sz="5440" dirty="0"/>
                <a:t>(</a:t>
              </a:r>
              <a:r>
                <a:rPr lang="en-US" sz="2267" dirty="0"/>
                <a:t>     min      ,    min </a:t>
              </a:r>
              <a:r>
                <a:rPr lang="en-US" sz="5440" dirty="0"/>
                <a:t> </a:t>
              </a:r>
              <a:r>
                <a:rPr lang="en-US" sz="2267" dirty="0"/>
                <a:t>,       min     ,   min  ,          min          ,           min         ,          min        </a:t>
              </a:r>
              <a:r>
                <a:rPr lang="en-US" sz="5440" dirty="0"/>
                <a:t>)</a:t>
              </a:r>
            </a:p>
          </p:txBody>
        </p:sp>
        <p:sp>
          <p:nvSpPr>
            <p:cNvPr id="4" name="TextBox 3"/>
            <p:cNvSpPr txBox="1"/>
            <p:nvPr/>
          </p:nvSpPr>
          <p:spPr>
            <a:xfrm>
              <a:off x="276098" y="4027294"/>
              <a:ext cx="9005952" cy="389304"/>
            </a:xfrm>
            <a:prstGeom prst="rect">
              <a:avLst/>
            </a:prstGeom>
            <a:noFill/>
          </p:spPr>
          <p:txBody>
            <a:bodyPr wrap="square" rtlCol="0">
              <a:spAutoFit/>
            </a:bodyPr>
            <a:lstStyle/>
            <a:p>
              <a:r>
                <a:rPr lang="en-US" sz="2267" dirty="0"/>
                <a:t>rebounds   assists   turnovers   steals   blocked shots   personal fouls   points scored</a:t>
              </a:r>
              <a:endParaRPr lang="en-US" sz="6120" dirty="0"/>
            </a:p>
          </p:txBody>
        </p:sp>
        <p:cxnSp>
          <p:nvCxnSpPr>
            <p:cNvPr id="6" name="Straight Connector 5"/>
            <p:cNvCxnSpPr/>
            <p:nvPr/>
          </p:nvCxnSpPr>
          <p:spPr>
            <a:xfrm>
              <a:off x="386536"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2340" y="4399792"/>
              <a:ext cx="6488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04232"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75461" y="4399792"/>
              <a:ext cx="4831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7119" y="4399792"/>
              <a:ext cx="13694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3703" y="4399792"/>
              <a:ext cx="13666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7458" y="4399792"/>
              <a:ext cx="1380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762000" y="7341151"/>
            <a:ext cx="10278052" cy="371320"/>
          </a:xfrm>
          <a:prstGeom prst="rect">
            <a:avLst/>
          </a:prstGeom>
        </p:spPr>
        <p:txBody>
          <a:bodyPr wrap="square">
            <a:spAutoFit/>
          </a:bodyPr>
          <a:lstStyle/>
          <a:p>
            <a:pPr algn="ctr"/>
            <a:r>
              <a:rPr lang="en-US" sz="1813" dirty="0"/>
              <a:t>http://</a:t>
            </a:r>
            <a:r>
              <a:rPr lang="en-US" sz="1813" dirty="0" err="1"/>
              <a:t>www.nature.com</a:t>
            </a:r>
            <a:r>
              <a:rPr lang="en-US" sz="1813" dirty="0"/>
              <a:t>/</a:t>
            </a:r>
            <a:r>
              <a:rPr lang="en-US" sz="1813" dirty="0" err="1"/>
              <a:t>srep</a:t>
            </a:r>
            <a:r>
              <a:rPr lang="en-US" sz="1813" dirty="0"/>
              <a:t>/2013/130207/srep01236/full/srep01236.html</a:t>
            </a:r>
          </a:p>
        </p:txBody>
      </p:sp>
    </p:spTree>
    <p:extLst>
      <p:ext uri="{BB962C8B-B14F-4D97-AF65-F5344CB8AC3E}">
        <p14:creationId xmlns:p14="http://schemas.microsoft.com/office/powerpoint/2010/main" val="27897837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9265" y="153662"/>
            <a:ext cx="10065935" cy="859787"/>
          </a:xfrm>
          <a:prstGeom prst="rect">
            <a:avLst/>
          </a:prstGeom>
          <a:noFill/>
        </p:spPr>
        <p:txBody>
          <a:bodyPr wrap="square" rtlCol="0">
            <a:spAutoFit/>
          </a:bodyPr>
          <a:lstStyle/>
          <a:p>
            <a:endParaRPr lang="en-US" sz="1360" dirty="0">
              <a:solidFill>
                <a:srgbClr val="0000FF"/>
              </a:solidFill>
            </a:endParaRPr>
          </a:p>
          <a:p>
            <a:r>
              <a:rPr lang="en-US" sz="3627" dirty="0">
                <a:solidFill>
                  <a:srgbClr val="0000FF"/>
                </a:solidFill>
              </a:rPr>
              <a:t>Distance: </a:t>
            </a:r>
            <a:r>
              <a:rPr lang="en-US" sz="3627" dirty="0"/>
              <a:t>variance normalized Euclidean distance.</a:t>
            </a:r>
          </a:p>
        </p:txBody>
      </p:sp>
      <p:grpSp>
        <p:nvGrpSpPr>
          <p:cNvPr id="35" name="Group 34"/>
          <p:cNvGrpSpPr/>
          <p:nvPr/>
        </p:nvGrpSpPr>
        <p:grpSpPr>
          <a:xfrm>
            <a:off x="738531" y="1013449"/>
            <a:ext cx="10410137" cy="929486"/>
            <a:chOff x="96635" y="3930834"/>
            <a:chExt cx="9185415" cy="820134"/>
          </a:xfrm>
        </p:grpSpPr>
        <p:sp>
          <p:nvSpPr>
            <p:cNvPr id="3" name="TextBox 2"/>
            <p:cNvSpPr txBox="1"/>
            <p:nvPr/>
          </p:nvSpPr>
          <p:spPr>
            <a:xfrm>
              <a:off x="96635" y="3930834"/>
              <a:ext cx="9185415" cy="820134"/>
            </a:xfrm>
            <a:prstGeom prst="rect">
              <a:avLst/>
            </a:prstGeom>
            <a:noFill/>
          </p:spPr>
          <p:txBody>
            <a:bodyPr wrap="square" rtlCol="0">
              <a:spAutoFit/>
            </a:bodyPr>
            <a:lstStyle/>
            <a:p>
              <a:r>
                <a:rPr lang="en-US" sz="5440" dirty="0"/>
                <a:t>(</a:t>
              </a:r>
              <a:r>
                <a:rPr lang="en-US" sz="2267" dirty="0"/>
                <a:t>     min      ,    min </a:t>
              </a:r>
              <a:r>
                <a:rPr lang="en-US" sz="5440" dirty="0"/>
                <a:t> </a:t>
              </a:r>
              <a:r>
                <a:rPr lang="en-US" sz="2267" dirty="0"/>
                <a:t>,       min     ,   min  ,          min          ,           min         ,          min        </a:t>
              </a:r>
              <a:r>
                <a:rPr lang="en-US" sz="5440" dirty="0"/>
                <a:t>)</a:t>
              </a:r>
            </a:p>
          </p:txBody>
        </p:sp>
        <p:sp>
          <p:nvSpPr>
            <p:cNvPr id="4" name="TextBox 3"/>
            <p:cNvSpPr txBox="1"/>
            <p:nvPr/>
          </p:nvSpPr>
          <p:spPr>
            <a:xfrm>
              <a:off x="276098" y="4027294"/>
              <a:ext cx="9005952" cy="389304"/>
            </a:xfrm>
            <a:prstGeom prst="rect">
              <a:avLst/>
            </a:prstGeom>
            <a:noFill/>
          </p:spPr>
          <p:txBody>
            <a:bodyPr wrap="square" rtlCol="0">
              <a:spAutoFit/>
            </a:bodyPr>
            <a:lstStyle/>
            <a:p>
              <a:r>
                <a:rPr lang="en-US" sz="2267" dirty="0"/>
                <a:t>rebounds   assists   turnovers   steals   blocked shots   personal fouls   points scored</a:t>
              </a:r>
              <a:endParaRPr lang="en-US" sz="6120" dirty="0"/>
            </a:p>
          </p:txBody>
        </p:sp>
        <p:cxnSp>
          <p:nvCxnSpPr>
            <p:cNvPr id="6" name="Straight Connector 5"/>
            <p:cNvCxnSpPr/>
            <p:nvPr/>
          </p:nvCxnSpPr>
          <p:spPr>
            <a:xfrm>
              <a:off x="386536"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2340" y="4399792"/>
              <a:ext cx="6488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04232"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75461" y="4399792"/>
              <a:ext cx="4831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7119" y="4399792"/>
              <a:ext cx="13694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3703" y="4399792"/>
              <a:ext cx="13666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7458" y="4399792"/>
              <a:ext cx="1380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67211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ccard_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995" y="940596"/>
            <a:ext cx="6887210" cy="5170806"/>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224643" y="299952"/>
            <a:ext cx="7504067" cy="406265"/>
          </a:xfrm>
          <a:prstGeom prst="rect">
            <a:avLst/>
          </a:prstGeom>
        </p:spPr>
        <p:txBody>
          <a:bodyPr wrap="square">
            <a:spAutoFit/>
          </a:bodyPr>
          <a:lstStyle/>
          <a:p>
            <a:r>
              <a:rPr lang="en-US" sz="2040" dirty="0">
                <a:hlinkClick r:id="rId3"/>
              </a:rPr>
              <a:t>http://d-roger.com/2016/09/07/finding-similar-items-查找相似项/</a:t>
            </a:r>
            <a:r>
              <a:rPr lang="en-US" sz="2040" dirty="0"/>
              <a:t> </a:t>
            </a:r>
          </a:p>
        </p:txBody>
      </p:sp>
      <p:sp>
        <p:nvSpPr>
          <p:cNvPr id="5" name="TextBox 4"/>
          <p:cNvSpPr txBox="1"/>
          <p:nvPr/>
        </p:nvSpPr>
        <p:spPr>
          <a:xfrm>
            <a:off x="1418953" y="6467748"/>
            <a:ext cx="9798776" cy="510909"/>
          </a:xfrm>
          <a:prstGeom prst="rect">
            <a:avLst/>
          </a:prstGeom>
          <a:noFill/>
        </p:spPr>
        <p:txBody>
          <a:bodyPr wrap="square" rtlCol="0">
            <a:spAutoFit/>
          </a:bodyPr>
          <a:lstStyle/>
          <a:p>
            <a:r>
              <a:rPr lang="en-US" sz="2720" dirty="0" err="1">
                <a:solidFill>
                  <a:srgbClr val="7030A0"/>
                </a:solidFill>
              </a:rPr>
              <a:t>Jacard</a:t>
            </a:r>
            <a:r>
              <a:rPr lang="en-US" sz="2720" dirty="0">
                <a:solidFill>
                  <a:srgbClr val="7030A0"/>
                </a:solidFill>
              </a:rPr>
              <a:t> Distance = 1 – J(A, B)</a:t>
            </a:r>
          </a:p>
        </p:txBody>
      </p:sp>
    </p:spTree>
    <p:extLst>
      <p:ext uri="{BB962C8B-B14F-4D97-AF65-F5344CB8AC3E}">
        <p14:creationId xmlns:p14="http://schemas.microsoft.com/office/powerpoint/2010/main" val="2908418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5632" y="1810987"/>
            <a:ext cx="10155936" cy="4012561"/>
          </a:xfrm>
          <a:prstGeom prst="rect">
            <a:avLst/>
          </a:prstGeom>
        </p:spPr>
      </p:pic>
      <p:sp>
        <p:nvSpPr>
          <p:cNvPr id="3" name="Rectangle 2"/>
          <p:cNvSpPr/>
          <p:nvPr/>
        </p:nvSpPr>
        <p:spPr>
          <a:xfrm>
            <a:off x="3493767" y="290366"/>
            <a:ext cx="4927183" cy="406265"/>
          </a:xfrm>
          <a:prstGeom prst="rect">
            <a:avLst/>
          </a:prstGeom>
        </p:spPr>
        <p:txBody>
          <a:bodyPr wrap="none">
            <a:spAutoFit/>
          </a:bodyPr>
          <a:lstStyle/>
          <a:p>
            <a:r>
              <a:rPr lang="en-US" sz="2040" dirty="0">
                <a:hlinkClick r:id="rId3"/>
              </a:rPr>
              <a:t>https://en.wikipedia.org/wiki/Jaccard_index</a:t>
            </a:r>
            <a:r>
              <a:rPr lang="en-US" sz="2040" dirty="0"/>
              <a:t> </a:t>
            </a:r>
          </a:p>
        </p:txBody>
      </p:sp>
    </p:spTree>
    <p:extLst>
      <p:ext uri="{BB962C8B-B14F-4D97-AF65-F5344CB8AC3E}">
        <p14:creationId xmlns:p14="http://schemas.microsoft.com/office/powerpoint/2010/main" val="732729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2254" y="1531576"/>
            <a:ext cx="13844080" cy="4479925"/>
            <a:chOff x="0" y="947339"/>
            <a:chExt cx="12215365" cy="3952875"/>
          </a:xfrm>
        </p:grpSpPr>
        <p:pic>
          <p:nvPicPr>
            <p:cNvPr id="2" name="Picture 1"/>
            <p:cNvPicPr>
              <a:picLocks noChangeAspect="1"/>
            </p:cNvPicPr>
            <p:nvPr/>
          </p:nvPicPr>
          <p:blipFill rotWithShape="1">
            <a:blip r:embed="rId2"/>
            <a:srcRect r="72963"/>
            <a:stretch/>
          </p:blipFill>
          <p:spPr>
            <a:xfrm>
              <a:off x="0" y="947339"/>
              <a:ext cx="4182317" cy="3952875"/>
            </a:xfrm>
            <a:prstGeom prst="rect">
              <a:avLst/>
            </a:prstGeom>
          </p:spPr>
        </p:pic>
        <p:pic>
          <p:nvPicPr>
            <p:cNvPr id="3" name="Picture 2"/>
            <p:cNvPicPr>
              <a:picLocks noChangeAspect="1"/>
            </p:cNvPicPr>
            <p:nvPr/>
          </p:nvPicPr>
          <p:blipFill rotWithShape="1">
            <a:blip r:embed="rId2"/>
            <a:srcRect l="47579"/>
            <a:stretch/>
          </p:blipFill>
          <p:spPr>
            <a:xfrm>
              <a:off x="4106596" y="947339"/>
              <a:ext cx="8108769" cy="3952875"/>
            </a:xfrm>
            <a:prstGeom prst="rect">
              <a:avLst/>
            </a:prstGeom>
          </p:spPr>
        </p:pic>
      </p:grpSp>
      <p:sp>
        <p:nvSpPr>
          <p:cNvPr id="5" name="Rectangle 4"/>
          <p:cNvSpPr/>
          <p:nvPr/>
        </p:nvSpPr>
        <p:spPr>
          <a:xfrm>
            <a:off x="1039155" y="459188"/>
            <a:ext cx="9820940" cy="650499"/>
          </a:xfrm>
          <a:prstGeom prst="rect">
            <a:avLst/>
          </a:prstGeom>
        </p:spPr>
        <p:txBody>
          <a:bodyPr wrap="square">
            <a:spAutoFit/>
          </a:bodyPr>
          <a:lstStyle/>
          <a:p>
            <a:r>
              <a:rPr lang="en-US" sz="3627" dirty="0">
                <a:hlinkClick r:id="rId3"/>
              </a:rPr>
              <a:t>http://www.simplehtmlguide.com/cheatsheet.php</a:t>
            </a:r>
            <a:r>
              <a:rPr lang="en-US" sz="3627" dirty="0"/>
              <a:t> </a:t>
            </a:r>
          </a:p>
        </p:txBody>
      </p:sp>
    </p:spTree>
    <p:extLst>
      <p:ext uri="{BB962C8B-B14F-4D97-AF65-F5344CB8AC3E}">
        <p14:creationId xmlns:p14="http://schemas.microsoft.com/office/powerpoint/2010/main" val="24720259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7345" y="299952"/>
            <a:ext cx="7772400" cy="406265"/>
          </a:xfrm>
          <a:prstGeom prst="rect">
            <a:avLst/>
          </a:prstGeom>
        </p:spPr>
        <p:txBody>
          <a:bodyPr wrap="square">
            <a:spAutoFit/>
          </a:bodyPr>
          <a:lstStyle/>
          <a:p>
            <a:r>
              <a:rPr lang="en-US" sz="2040" dirty="0">
                <a:hlinkClick r:id="rId2"/>
              </a:rPr>
              <a:t>https://people.rit.edu/rmb5229/320/project3/hamming.html</a:t>
            </a:r>
            <a:r>
              <a:rPr lang="en-US" sz="2040" dirty="0"/>
              <a:t> </a:t>
            </a:r>
          </a:p>
        </p:txBody>
      </p:sp>
      <p:pic>
        <p:nvPicPr>
          <p:cNvPr id="2054" name="Picture 6" descr="https://people.rit.edu/rmb5229/320/project3/images/hamming_example_optimiz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690" y="666728"/>
            <a:ext cx="7111821" cy="38343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87632" y="4973004"/>
            <a:ext cx="7531826" cy="406265"/>
          </a:xfrm>
          <a:prstGeom prst="rect">
            <a:avLst/>
          </a:prstGeom>
        </p:spPr>
        <p:txBody>
          <a:bodyPr wrap="square">
            <a:spAutoFit/>
          </a:bodyPr>
          <a:lstStyle/>
          <a:p>
            <a:r>
              <a:rPr lang="en-US" sz="2040" dirty="0">
                <a:hlinkClick r:id="rId4"/>
              </a:rPr>
              <a:t>http://rosalind.info/glossary/hamming-distance/</a:t>
            </a:r>
            <a:r>
              <a:rPr lang="en-US" sz="2040" dirty="0"/>
              <a:t> </a:t>
            </a:r>
          </a:p>
        </p:txBody>
      </p:sp>
      <p:pic>
        <p:nvPicPr>
          <p:cNvPr id="2058" name="Picture 10" descr="http://rosalind.info/media/Hamming_dista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4850" y="5776095"/>
            <a:ext cx="5397500" cy="8528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39294" y="6842053"/>
            <a:ext cx="3479075" cy="510909"/>
          </a:xfrm>
          <a:prstGeom prst="rect">
            <a:avLst/>
          </a:prstGeom>
          <a:noFill/>
        </p:spPr>
        <p:txBody>
          <a:bodyPr wrap="square" rtlCol="0">
            <a:spAutoFit/>
          </a:bodyPr>
          <a:lstStyle/>
          <a:p>
            <a:r>
              <a:rPr lang="en-US" sz="2720" dirty="0">
                <a:solidFill>
                  <a:srgbClr val="7030A0"/>
                </a:solidFill>
              </a:rPr>
              <a:t>Hamming Distance = 7</a:t>
            </a:r>
          </a:p>
        </p:txBody>
      </p:sp>
      <p:cxnSp>
        <p:nvCxnSpPr>
          <p:cNvPr id="9" name="Straight Connector 8"/>
          <p:cNvCxnSpPr/>
          <p:nvPr/>
        </p:nvCxnSpPr>
        <p:spPr>
          <a:xfrm>
            <a:off x="762000" y="4635319"/>
            <a:ext cx="103632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74763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177608" y="1937708"/>
            <a:ext cx="6985907" cy="406265"/>
          </a:xfrm>
          <a:prstGeom prst="rect">
            <a:avLst/>
          </a:prstGeom>
        </p:spPr>
        <p:txBody>
          <a:bodyPr wrap="square">
            <a:spAutoFit/>
          </a:bodyPr>
          <a:lstStyle/>
          <a:p>
            <a:r>
              <a:rPr lang="en-US" sz="2040" dirty="0">
                <a:hlinkClick r:id="rId2"/>
              </a:rPr>
              <a:t>http://bloggity.nurdz.com/gamedev-math/manhattan/</a:t>
            </a:r>
            <a:r>
              <a:rPr lang="en-US" sz="2040" dirty="0"/>
              <a:t> </a:t>
            </a:r>
          </a:p>
        </p:txBody>
      </p:sp>
      <p:pic>
        <p:nvPicPr>
          <p:cNvPr id="3074" name="Picture 2" descr="http://bloggity.nurdz.com/wp-content/uploads/2015/01/Manhatt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85" y="2356284"/>
            <a:ext cx="7185152" cy="53888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34986" y="115562"/>
            <a:ext cx="7087689" cy="406265"/>
          </a:xfrm>
          <a:prstGeom prst="rect">
            <a:avLst/>
          </a:prstGeom>
        </p:spPr>
        <p:txBody>
          <a:bodyPr wrap="square">
            <a:spAutoFit/>
          </a:bodyPr>
          <a:lstStyle/>
          <a:p>
            <a:r>
              <a:rPr lang="en-US" sz="2040" dirty="0">
                <a:hlinkClick r:id="rId4"/>
              </a:rPr>
              <a:t>http://www.joachimdespland.com/mammoth.html</a:t>
            </a:r>
            <a:r>
              <a:rPr lang="en-US" sz="2040" dirty="0"/>
              <a:t> </a:t>
            </a:r>
          </a:p>
        </p:txBody>
      </p:sp>
      <p:pic>
        <p:nvPicPr>
          <p:cNvPr id="3076" name="Picture 4" descr="http://www.joachimdespland.com/img/mammoth/pathfinding.fig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0914" y="216676"/>
            <a:ext cx="2763520" cy="27635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04999" y="4537524"/>
            <a:ext cx="7188955" cy="510909"/>
          </a:xfrm>
          <a:prstGeom prst="rect">
            <a:avLst/>
          </a:prstGeom>
          <a:ln w="57150">
            <a:solidFill>
              <a:schemeClr val="tx1"/>
            </a:solidFill>
          </a:ln>
        </p:spPr>
        <p:txBody>
          <a:bodyPr wrap="square" rtlCol="0" anchor="ctr">
            <a:spAutoFit/>
          </a:bodyPr>
          <a:lstStyle/>
          <a:p>
            <a:pPr algn="ctr"/>
            <a:endParaRPr lang="en-US" sz="2720" dirty="0"/>
          </a:p>
        </p:txBody>
      </p:sp>
      <p:pic>
        <p:nvPicPr>
          <p:cNvPr id="3078" name="Picture 6" descr="http://www.improvedoutcomes.com/docs/WebSiteDocs/image/diagram_manhattan_distance_metric.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5559" y="4927918"/>
            <a:ext cx="2428875" cy="9499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163516" y="6099947"/>
            <a:ext cx="2906167" cy="1661993"/>
          </a:xfrm>
          <a:prstGeom prst="rect">
            <a:avLst/>
          </a:prstGeom>
        </p:spPr>
        <p:txBody>
          <a:bodyPr wrap="square">
            <a:spAutoFit/>
          </a:bodyPr>
          <a:lstStyle/>
          <a:p>
            <a:r>
              <a:rPr lang="en-US" sz="2040" dirty="0">
                <a:hlinkClick r:id="rId7"/>
              </a:rPr>
              <a:t>http://www.improvedoutcomes.com/docs/WebSiteDocs/Clustering/Clustering_Parameters/Manhattan_Distance_Metric.htm</a:t>
            </a:r>
            <a:r>
              <a:rPr lang="en-US" sz="2040" dirty="0"/>
              <a:t> </a:t>
            </a:r>
          </a:p>
        </p:txBody>
      </p:sp>
    </p:spTree>
    <p:extLst>
      <p:ext uri="{BB962C8B-B14F-4D97-AF65-F5344CB8AC3E}">
        <p14:creationId xmlns:p14="http://schemas.microsoft.com/office/powerpoint/2010/main" val="15112638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342" y="-262653"/>
            <a:ext cx="8808720" cy="7365337"/>
          </a:xfrm>
          <a:prstGeom prst="rect">
            <a:avLst/>
          </a:prstGeom>
        </p:spPr>
      </p:pic>
      <p:sp>
        <p:nvSpPr>
          <p:cNvPr id="3" name="Rectangle 2">
            <a:extLst>
              <a:ext uri="{FF2B5EF4-FFF2-40B4-BE49-F238E27FC236}">
                <a16:creationId xmlns:a16="http://schemas.microsoft.com/office/drawing/2014/main" id="{415ED6DE-D4AE-4FFF-A508-4F1FB42F19DE}"/>
              </a:ext>
            </a:extLst>
          </p:cNvPr>
          <p:cNvSpPr/>
          <p:nvPr/>
        </p:nvSpPr>
        <p:spPr>
          <a:xfrm>
            <a:off x="5812076" y="7221986"/>
            <a:ext cx="5956126"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hlinkClick r:id="rId3"/>
              </a:rPr>
              <a:t>https://onlinelibrary.wiley.com/doi/full/10.1002/jmri.25750</a:t>
            </a:r>
            <a:r>
              <a:rPr lang="en-US" dirty="0"/>
              <a:t> </a:t>
            </a:r>
          </a:p>
        </p:txBody>
      </p:sp>
      <p:pic>
        <p:nvPicPr>
          <p:cNvPr id="4" name="Picture 3">
            <a:extLst>
              <a:ext uri="{FF2B5EF4-FFF2-40B4-BE49-F238E27FC236}">
                <a16:creationId xmlns:a16="http://schemas.microsoft.com/office/drawing/2014/main" id="{4D1A1B05-0F3E-4994-8A1C-DB04071B9CFE}"/>
              </a:ext>
            </a:extLst>
          </p:cNvPr>
          <p:cNvPicPr>
            <a:picLocks noChangeAspect="1"/>
          </p:cNvPicPr>
          <p:nvPr/>
        </p:nvPicPr>
        <p:blipFill>
          <a:blip r:embed="rId4"/>
          <a:stretch>
            <a:fillRect/>
          </a:stretch>
        </p:blipFill>
        <p:spPr>
          <a:xfrm>
            <a:off x="47599" y="5874772"/>
            <a:ext cx="5470116" cy="1897628"/>
          </a:xfrm>
          <a:prstGeom prst="rect">
            <a:avLst/>
          </a:prstGeom>
        </p:spPr>
      </p:pic>
      <p:grpSp>
        <p:nvGrpSpPr>
          <p:cNvPr id="8" name="Group 7">
            <a:extLst>
              <a:ext uri="{FF2B5EF4-FFF2-40B4-BE49-F238E27FC236}">
                <a16:creationId xmlns:a16="http://schemas.microsoft.com/office/drawing/2014/main" id="{8FC99F5F-67D8-4917-987A-E446F934B34B}"/>
              </a:ext>
            </a:extLst>
          </p:cNvPr>
          <p:cNvGrpSpPr/>
          <p:nvPr/>
        </p:nvGrpSpPr>
        <p:grpSpPr>
          <a:xfrm>
            <a:off x="121885" y="118997"/>
            <a:ext cx="3065989" cy="3432132"/>
            <a:chOff x="1549853" y="-1378743"/>
            <a:chExt cx="5846309" cy="6893460"/>
          </a:xfrm>
        </p:grpSpPr>
        <p:pic>
          <p:nvPicPr>
            <p:cNvPr id="5" name="Picture 4">
              <a:extLst>
                <a:ext uri="{FF2B5EF4-FFF2-40B4-BE49-F238E27FC236}">
                  <a16:creationId xmlns:a16="http://schemas.microsoft.com/office/drawing/2014/main" id="{69C9CD02-0077-42FF-9053-824F007DBF69}"/>
                </a:ext>
              </a:extLst>
            </p:cNvPr>
            <p:cNvPicPr>
              <a:picLocks noChangeAspect="1"/>
            </p:cNvPicPr>
            <p:nvPr/>
          </p:nvPicPr>
          <p:blipFill>
            <a:blip r:embed="rId5"/>
            <a:stretch>
              <a:fillRect/>
            </a:stretch>
          </p:blipFill>
          <p:spPr>
            <a:xfrm>
              <a:off x="1630815" y="-1378743"/>
              <a:ext cx="2581275" cy="3533775"/>
            </a:xfrm>
            <a:prstGeom prst="rect">
              <a:avLst/>
            </a:prstGeom>
          </p:spPr>
        </p:pic>
        <p:pic>
          <p:nvPicPr>
            <p:cNvPr id="6" name="Picture 5">
              <a:extLst>
                <a:ext uri="{FF2B5EF4-FFF2-40B4-BE49-F238E27FC236}">
                  <a16:creationId xmlns:a16="http://schemas.microsoft.com/office/drawing/2014/main" id="{2DDFC61B-548E-4A5C-A532-DEC4A823547D}"/>
                </a:ext>
              </a:extLst>
            </p:cNvPr>
            <p:cNvPicPr>
              <a:picLocks noChangeAspect="1"/>
            </p:cNvPicPr>
            <p:nvPr/>
          </p:nvPicPr>
          <p:blipFill>
            <a:blip r:embed="rId6"/>
            <a:stretch>
              <a:fillRect/>
            </a:stretch>
          </p:blipFill>
          <p:spPr>
            <a:xfrm>
              <a:off x="4652961" y="2361942"/>
              <a:ext cx="2743201" cy="3152775"/>
            </a:xfrm>
            <a:prstGeom prst="rect">
              <a:avLst/>
            </a:prstGeom>
          </p:spPr>
        </p:pic>
        <p:pic>
          <p:nvPicPr>
            <p:cNvPr id="7" name="Picture 6">
              <a:extLst>
                <a:ext uri="{FF2B5EF4-FFF2-40B4-BE49-F238E27FC236}">
                  <a16:creationId xmlns:a16="http://schemas.microsoft.com/office/drawing/2014/main" id="{F5E2A9EF-7672-47AE-9B3C-3FEA22EF41C6}"/>
                </a:ext>
              </a:extLst>
            </p:cNvPr>
            <p:cNvPicPr>
              <a:picLocks noChangeAspect="1"/>
            </p:cNvPicPr>
            <p:nvPr/>
          </p:nvPicPr>
          <p:blipFill>
            <a:blip r:embed="rId7"/>
            <a:stretch>
              <a:fillRect/>
            </a:stretch>
          </p:blipFill>
          <p:spPr>
            <a:xfrm>
              <a:off x="1549853" y="2263143"/>
              <a:ext cx="2743201" cy="3188677"/>
            </a:xfrm>
            <a:prstGeom prst="rect">
              <a:avLst/>
            </a:prstGeom>
          </p:spPr>
        </p:pic>
      </p:grpSp>
    </p:spTree>
    <p:extLst>
      <p:ext uri="{BB962C8B-B14F-4D97-AF65-F5344CB8AC3E}">
        <p14:creationId xmlns:p14="http://schemas.microsoft.com/office/powerpoint/2010/main" val="3084157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21EBB2-E775-4D2B-B544-F93CEC73BDD3}"/>
              </a:ext>
            </a:extLst>
          </p:cNvPr>
          <p:cNvPicPr>
            <a:picLocks noChangeAspect="1"/>
          </p:cNvPicPr>
          <p:nvPr/>
        </p:nvPicPr>
        <p:blipFill>
          <a:blip r:embed="rId2"/>
          <a:stretch>
            <a:fillRect/>
          </a:stretch>
        </p:blipFill>
        <p:spPr>
          <a:xfrm>
            <a:off x="654863" y="182968"/>
            <a:ext cx="10238575" cy="7406640"/>
          </a:xfrm>
          <a:prstGeom prst="rect">
            <a:avLst/>
          </a:prstGeom>
        </p:spPr>
      </p:pic>
      <p:sp>
        <p:nvSpPr>
          <p:cNvPr id="5" name="TextBox 4">
            <a:extLst>
              <a:ext uri="{FF2B5EF4-FFF2-40B4-BE49-F238E27FC236}">
                <a16:creationId xmlns:a16="http://schemas.microsoft.com/office/drawing/2014/main" id="{BE181171-BD66-4521-B06C-8972168DE011}"/>
              </a:ext>
            </a:extLst>
          </p:cNvPr>
          <p:cNvSpPr txBox="1"/>
          <p:nvPr/>
        </p:nvSpPr>
        <p:spPr>
          <a:xfrm>
            <a:off x="4194544" y="3223069"/>
            <a:ext cx="5943600" cy="369332"/>
          </a:xfrm>
          <a:prstGeom prst="rect">
            <a:avLst/>
          </a:prstGeom>
          <a:noFill/>
        </p:spPr>
        <p:txBody>
          <a:bodyPr wrap="square">
            <a:spAutoFit/>
          </a:bodyPr>
          <a:lstStyle/>
          <a:p>
            <a:r>
              <a:rPr lang="en-US" dirty="0">
                <a:hlinkClick r:id="rId3"/>
              </a:rPr>
              <a:t>https://arxiv.org/abs/1908.06029</a:t>
            </a:r>
            <a:r>
              <a:rPr lang="en-US" dirty="0"/>
              <a:t> </a:t>
            </a:r>
          </a:p>
        </p:txBody>
      </p:sp>
    </p:spTree>
    <p:extLst>
      <p:ext uri="{BB962C8B-B14F-4D97-AF65-F5344CB8AC3E}">
        <p14:creationId xmlns:p14="http://schemas.microsoft.com/office/powerpoint/2010/main" val="3333033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647" y="57079"/>
            <a:ext cx="6795165" cy="510909"/>
          </a:xfrm>
          <a:prstGeom prst="rect">
            <a:avLst/>
          </a:prstGeom>
          <a:noFill/>
        </p:spPr>
        <p:txBody>
          <a:bodyPr wrap="square" rtlCol="0">
            <a:spAutoFit/>
          </a:bodyPr>
          <a:lstStyle/>
          <a:p>
            <a:r>
              <a:rPr lang="en-US" sz="2720" dirty="0">
                <a:solidFill>
                  <a:srgbClr val="7030A0"/>
                </a:solidFill>
              </a:rPr>
              <a:t>Section 2.2.2:  Distances </a:t>
            </a:r>
          </a:p>
        </p:txBody>
      </p:sp>
      <p:pic>
        <p:nvPicPr>
          <p:cNvPr id="4" name="Picture 3"/>
          <p:cNvPicPr>
            <a:picLocks noChangeAspect="1"/>
          </p:cNvPicPr>
          <p:nvPr/>
        </p:nvPicPr>
        <p:blipFill>
          <a:blip r:embed="rId2"/>
          <a:stretch>
            <a:fillRect/>
          </a:stretch>
        </p:blipFill>
        <p:spPr>
          <a:xfrm>
            <a:off x="461019" y="429331"/>
            <a:ext cx="8901761" cy="1658112"/>
          </a:xfrm>
          <a:prstGeom prst="rect">
            <a:avLst/>
          </a:prstGeom>
        </p:spPr>
      </p:pic>
      <p:pic>
        <p:nvPicPr>
          <p:cNvPr id="5" name="Picture 4"/>
          <p:cNvPicPr>
            <a:picLocks noChangeAspect="1"/>
          </p:cNvPicPr>
          <p:nvPr/>
        </p:nvPicPr>
        <p:blipFill>
          <a:blip r:embed="rId3"/>
          <a:stretch>
            <a:fillRect/>
          </a:stretch>
        </p:blipFill>
        <p:spPr>
          <a:xfrm>
            <a:off x="1228344" y="2217919"/>
            <a:ext cx="9430512" cy="5550948"/>
          </a:xfrm>
          <a:prstGeom prst="rect">
            <a:avLst/>
          </a:prstGeom>
        </p:spPr>
      </p:pic>
      <p:sp>
        <p:nvSpPr>
          <p:cNvPr id="6" name="TextBox 5">
            <a:extLst>
              <a:ext uri="{FF2B5EF4-FFF2-40B4-BE49-F238E27FC236}">
                <a16:creationId xmlns:a16="http://schemas.microsoft.com/office/drawing/2014/main" id="{16B6C2D9-9F43-41BD-A7D5-260B2E936D45}"/>
              </a:ext>
            </a:extLst>
          </p:cNvPr>
          <p:cNvSpPr txBox="1"/>
          <p:nvPr/>
        </p:nvSpPr>
        <p:spPr>
          <a:xfrm>
            <a:off x="5511452" y="-68181"/>
            <a:ext cx="6432116" cy="584775"/>
          </a:xfrm>
          <a:prstGeom prst="rect">
            <a:avLst/>
          </a:prstGeom>
          <a:noFill/>
        </p:spPr>
        <p:txBody>
          <a:bodyPr wrap="square">
            <a:spAutoFit/>
          </a:bodyPr>
          <a:lstStyle/>
          <a:p>
            <a:r>
              <a:rPr lang="en-US" sz="1600" dirty="0">
                <a:hlinkClick r:id="" action="ppaction://noaction"/>
              </a:rPr>
              <a:t>http://www.bigdata.uni-frankfurt.de/wp-content/uploads/2015/10/</a:t>
            </a:r>
          </a:p>
          <a:p>
            <a:r>
              <a:rPr lang="en-US" sz="1600" dirty="0">
                <a:hlinkClick r:id="" action="ppaction://noaction"/>
              </a:rPr>
              <a:t>Evaluating-Ayasdi’s-Topological-Data-Analysis-For-Big-Data_HKim2015.pdf</a:t>
            </a:r>
            <a:r>
              <a:rPr lang="en-US" sz="1600" dirty="0"/>
              <a:t> </a:t>
            </a:r>
          </a:p>
        </p:txBody>
      </p:sp>
    </p:spTree>
    <p:extLst>
      <p:ext uri="{BB962C8B-B14F-4D97-AF65-F5344CB8AC3E}">
        <p14:creationId xmlns:p14="http://schemas.microsoft.com/office/powerpoint/2010/main" val="435057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3964" y="382506"/>
            <a:ext cx="9256637" cy="5300618"/>
          </a:xfrm>
          <a:prstGeom prst="rect">
            <a:avLst/>
          </a:prstGeom>
        </p:spPr>
        <p:txBody>
          <a:bodyPr wrap="none">
            <a:spAutoFit/>
          </a:bodyPr>
          <a:lstStyle/>
          <a:p>
            <a:r>
              <a:rPr lang="en-US" sz="3173" dirty="0"/>
              <a:t>In R</a:t>
            </a:r>
            <a:r>
              <a:rPr lang="en-US" sz="3173" i="1" baseline="30000" dirty="0"/>
              <a:t>n</a:t>
            </a:r>
          </a:p>
          <a:p>
            <a:endParaRPr lang="en-US" sz="3173" baseline="30000" dirty="0"/>
          </a:p>
          <a:p>
            <a:r>
              <a:rPr lang="en-US" sz="3173" dirty="0"/>
              <a:t>If </a:t>
            </a:r>
            <a:r>
              <a:rPr lang="en-US" sz="3173" i="1" dirty="0"/>
              <a:t>n</a:t>
            </a:r>
            <a:r>
              <a:rPr lang="en-US" sz="3173" dirty="0"/>
              <a:t> small, Euclidean distance often makes sense</a:t>
            </a:r>
          </a:p>
          <a:p>
            <a:endParaRPr lang="en-US" sz="3173" dirty="0"/>
          </a:p>
          <a:p>
            <a:endParaRPr lang="en-US" sz="3173" dirty="0"/>
          </a:p>
          <a:p>
            <a:endParaRPr lang="en-US" sz="3173" dirty="0"/>
          </a:p>
          <a:p>
            <a:endParaRPr lang="en-US" sz="3173" dirty="0"/>
          </a:p>
          <a:p>
            <a:endParaRPr lang="en-US" sz="3173" dirty="0"/>
          </a:p>
          <a:p>
            <a:r>
              <a:rPr lang="en-US" sz="3173" dirty="0"/>
              <a:t>If n is large, consider </a:t>
            </a:r>
            <a:r>
              <a:rPr lang="en-US" sz="3173" dirty="0" err="1"/>
              <a:t>Chebyshev</a:t>
            </a:r>
            <a:r>
              <a:rPr lang="en-US" sz="3173" dirty="0"/>
              <a:t> distance or </a:t>
            </a:r>
          </a:p>
          <a:p>
            <a:r>
              <a:rPr lang="en-US" sz="3173" dirty="0"/>
              <a:t>performing PCA first to project data into R</a:t>
            </a:r>
            <a:r>
              <a:rPr lang="en-US" sz="3173" i="1" baseline="30000" dirty="0"/>
              <a:t>d</a:t>
            </a:r>
            <a:r>
              <a:rPr lang="en-US" sz="3173" dirty="0"/>
              <a:t>, for small </a:t>
            </a:r>
            <a:r>
              <a:rPr lang="en-US" sz="3173" b="1" dirty="0"/>
              <a:t>d</a:t>
            </a:r>
            <a:r>
              <a:rPr lang="en-US" sz="3173" dirty="0"/>
              <a:t> </a:t>
            </a:r>
          </a:p>
          <a:p>
            <a:pPr algn="ctr"/>
            <a:r>
              <a:rPr lang="en-US" sz="3173" dirty="0"/>
              <a:t>and then using Euclidean distance  </a:t>
            </a:r>
          </a:p>
        </p:txBody>
      </p:sp>
      <p:grpSp>
        <p:nvGrpSpPr>
          <p:cNvPr id="3" name="Group 2"/>
          <p:cNvGrpSpPr>
            <a:grpSpLocks noChangeAspect="1"/>
          </p:cNvGrpSpPr>
          <p:nvPr/>
        </p:nvGrpSpPr>
        <p:grpSpPr>
          <a:xfrm>
            <a:off x="3438281" y="1882472"/>
            <a:ext cx="5022327" cy="1761744"/>
            <a:chOff x="3876287" y="3706977"/>
            <a:chExt cx="6625471" cy="2324100"/>
          </a:xfrm>
        </p:grpSpPr>
        <p:pic>
          <p:nvPicPr>
            <p:cNvPr id="4" name="Picture 3"/>
            <p:cNvPicPr>
              <a:picLocks noChangeAspect="1"/>
            </p:cNvPicPr>
            <p:nvPr/>
          </p:nvPicPr>
          <p:blipFill>
            <a:blip r:embed="rId2"/>
            <a:stretch>
              <a:fillRect/>
            </a:stretch>
          </p:blipFill>
          <p:spPr>
            <a:xfrm>
              <a:off x="5986908" y="3706977"/>
              <a:ext cx="4514850" cy="2324100"/>
            </a:xfrm>
            <a:prstGeom prst="rect">
              <a:avLst/>
            </a:prstGeom>
          </p:spPr>
        </p:pic>
        <p:pic>
          <p:nvPicPr>
            <p:cNvPr id="5" name="Picture 4"/>
            <p:cNvPicPr>
              <a:picLocks noChangeAspect="1"/>
            </p:cNvPicPr>
            <p:nvPr/>
          </p:nvPicPr>
          <p:blipFill>
            <a:blip r:embed="rId3"/>
            <a:stretch>
              <a:fillRect/>
            </a:stretch>
          </p:blipFill>
          <p:spPr>
            <a:xfrm>
              <a:off x="3876287" y="4356582"/>
              <a:ext cx="2162175" cy="942975"/>
            </a:xfrm>
            <a:prstGeom prst="rect">
              <a:avLst/>
            </a:prstGeom>
          </p:spPr>
        </p:pic>
      </p:grpSp>
      <p:grpSp>
        <p:nvGrpSpPr>
          <p:cNvPr id="20" name="Group 19"/>
          <p:cNvGrpSpPr/>
          <p:nvPr/>
        </p:nvGrpSpPr>
        <p:grpSpPr>
          <a:xfrm>
            <a:off x="1879113" y="6109963"/>
            <a:ext cx="8147680" cy="856607"/>
            <a:chOff x="552550" y="5472554"/>
            <a:chExt cx="7189129" cy="755830"/>
          </a:xfrm>
        </p:grpSpPr>
        <p:grpSp>
          <p:nvGrpSpPr>
            <p:cNvPr id="15" name="Group 14"/>
            <p:cNvGrpSpPr/>
            <p:nvPr/>
          </p:nvGrpSpPr>
          <p:grpSpPr>
            <a:xfrm>
              <a:off x="3639981" y="5472554"/>
              <a:ext cx="4101698" cy="755830"/>
              <a:chOff x="4034617" y="5501240"/>
              <a:chExt cx="4101698" cy="755830"/>
            </a:xfrm>
          </p:grpSpPr>
          <p:pic>
            <p:nvPicPr>
              <p:cNvPr id="16" name="Picture 15"/>
              <p:cNvPicPr>
                <a:picLocks noChangeAspect="1"/>
              </p:cNvPicPr>
              <p:nvPr/>
            </p:nvPicPr>
            <p:blipFill rotWithShape="1">
              <a:blip r:embed="rId4"/>
              <a:srcRect l="50528" t="3859"/>
              <a:stretch/>
            </p:blipFill>
            <p:spPr>
              <a:xfrm>
                <a:off x="5428646" y="5553775"/>
                <a:ext cx="2707669" cy="703295"/>
              </a:xfrm>
              <a:prstGeom prst="rect">
                <a:avLst/>
              </a:prstGeom>
            </p:spPr>
          </p:pic>
          <p:pic>
            <p:nvPicPr>
              <p:cNvPr id="17" name="Picture 16"/>
              <p:cNvPicPr>
                <a:picLocks noChangeAspect="1"/>
              </p:cNvPicPr>
              <p:nvPr/>
            </p:nvPicPr>
            <p:blipFill>
              <a:blip r:embed="rId3"/>
              <a:stretch>
                <a:fillRect/>
              </a:stretch>
            </p:blipFill>
            <p:spPr>
              <a:xfrm>
                <a:off x="4034617" y="5501240"/>
                <a:ext cx="1446177" cy="630711"/>
              </a:xfrm>
              <a:prstGeom prst="rect">
                <a:avLst/>
              </a:prstGeom>
            </p:spPr>
          </p:pic>
        </p:grpSp>
        <p:sp>
          <p:nvSpPr>
            <p:cNvPr id="19" name="Rectangle 18"/>
            <p:cNvSpPr/>
            <p:nvPr/>
          </p:nvSpPr>
          <p:spPr>
            <a:xfrm>
              <a:off x="552550" y="5550708"/>
              <a:ext cx="3202856" cy="512301"/>
            </a:xfrm>
            <a:prstGeom prst="rect">
              <a:avLst/>
            </a:prstGeom>
          </p:spPr>
          <p:txBody>
            <a:bodyPr wrap="none">
              <a:spAutoFit/>
            </a:bodyPr>
            <a:lstStyle/>
            <a:p>
              <a:r>
                <a:rPr lang="en-US" sz="3173" dirty="0" err="1"/>
                <a:t>Chebyshev</a:t>
              </a:r>
              <a:r>
                <a:rPr lang="en-US" sz="3173" dirty="0"/>
                <a:t> distance: </a:t>
              </a:r>
            </a:p>
          </p:txBody>
        </p:sp>
      </p:grpSp>
    </p:spTree>
    <p:extLst>
      <p:ext uri="{BB962C8B-B14F-4D97-AF65-F5344CB8AC3E}">
        <p14:creationId xmlns:p14="http://schemas.microsoft.com/office/powerpoint/2010/main" val="4140252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lstStyle/>
          <a:p>
            <a:r>
              <a:rPr lang="en-US" dirty="0"/>
              <a:t>How to assess/detect it</a:t>
            </a:r>
          </a:p>
          <a:p>
            <a:r>
              <a:rPr lang="en-US" dirty="0"/>
              <a:t>What to do if you have non-normal data</a:t>
            </a:r>
          </a:p>
        </p:txBody>
      </p:sp>
      <p:sp>
        <p:nvSpPr>
          <p:cNvPr id="4" name="Slide Number Placeholder 3"/>
          <p:cNvSpPr>
            <a:spLocks noGrp="1"/>
          </p:cNvSpPr>
          <p:nvPr>
            <p:ph type="sldNum" sz="quarter" idx="12"/>
          </p:nvPr>
        </p:nvSpPr>
        <p:spPr/>
        <p:txBody>
          <a:bodyPr/>
          <a:lstStyle/>
          <a:p>
            <a:fld id="{4F77741C-390D-418A-9EA5-EF739188B5C1}" type="slidenum">
              <a:rPr lang="en-US" smtClean="0"/>
              <a:t>66</a:t>
            </a:fld>
            <a:endParaRPr lang="en-US"/>
          </a:p>
        </p:txBody>
      </p:sp>
      <p:pic>
        <p:nvPicPr>
          <p:cNvPr id="7170" name="Picture 2" descr="http://www.geeky.com/reviews/wp-content/uploads/2014/06/Normal-distrib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3514725"/>
            <a:ext cx="6909435" cy="3454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62C022-EB08-47A0-A218-490DF830A836}"/>
              </a:ext>
            </a:extLst>
          </p:cNvPr>
          <p:cNvSpPr txBox="1"/>
          <p:nvPr/>
        </p:nvSpPr>
        <p:spPr>
          <a:xfrm>
            <a:off x="97077" y="7410769"/>
            <a:ext cx="5943600" cy="369332"/>
          </a:xfrm>
          <a:prstGeom prst="rect">
            <a:avLst/>
          </a:prstGeom>
          <a:noFill/>
        </p:spPr>
        <p:txBody>
          <a:bodyPr wrap="square">
            <a:spAutoFit/>
          </a:bodyPr>
          <a:lstStyle/>
          <a:p>
            <a:r>
              <a:rPr lang="en-US" dirty="0">
                <a:hlinkClick r:id="rId3"/>
              </a:rPr>
              <a:t>https://fs.wp.odu.edu/abraitma/workshops/</a:t>
            </a:r>
            <a:r>
              <a:rPr lang="en-US" dirty="0"/>
              <a:t> </a:t>
            </a:r>
          </a:p>
        </p:txBody>
      </p:sp>
    </p:spTree>
    <p:extLst>
      <p:ext uri="{BB962C8B-B14F-4D97-AF65-F5344CB8AC3E}">
        <p14:creationId xmlns:p14="http://schemas.microsoft.com/office/powerpoint/2010/main" val="374681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Normality</a:t>
            </a:r>
          </a:p>
        </p:txBody>
      </p:sp>
      <p:sp>
        <p:nvSpPr>
          <p:cNvPr id="3" name="Content Placeholder 2"/>
          <p:cNvSpPr>
            <a:spLocks noGrp="1"/>
          </p:cNvSpPr>
          <p:nvPr>
            <p:ph idx="1"/>
          </p:nvPr>
        </p:nvSpPr>
        <p:spPr/>
        <p:txBody>
          <a:bodyPr>
            <a:normAutofit/>
          </a:bodyPr>
          <a:lstStyle/>
          <a:p>
            <a:r>
              <a:rPr lang="en-US" dirty="0"/>
              <a:t>Skewness and Kurtosis</a:t>
            </a:r>
          </a:p>
        </p:txBody>
      </p:sp>
      <p:sp>
        <p:nvSpPr>
          <p:cNvPr id="4" name="Slide Number Placeholder 3"/>
          <p:cNvSpPr>
            <a:spLocks noGrp="1"/>
          </p:cNvSpPr>
          <p:nvPr>
            <p:ph type="sldNum" sz="quarter" idx="12"/>
          </p:nvPr>
        </p:nvSpPr>
        <p:spPr/>
        <p:txBody>
          <a:bodyPr/>
          <a:lstStyle/>
          <a:p>
            <a:fld id="{4F77741C-390D-418A-9EA5-EF739188B5C1}" type="slidenum">
              <a:rPr lang="en-US" smtClean="0"/>
              <a:t>67</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958" t="14840" r="5758" b="65375"/>
          <a:stretch/>
        </p:blipFill>
        <p:spPr>
          <a:xfrm>
            <a:off x="1783082" y="3031807"/>
            <a:ext cx="8234363" cy="1300163"/>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767" t="65502" r="11237" b="13063"/>
          <a:stretch/>
        </p:blipFill>
        <p:spPr>
          <a:xfrm>
            <a:off x="1783080" y="5223510"/>
            <a:ext cx="8246745" cy="1468598"/>
          </a:xfrm>
          <a:prstGeom prst="rect">
            <a:avLst/>
          </a:prstGeom>
        </p:spPr>
      </p:pic>
      <p:sp>
        <p:nvSpPr>
          <p:cNvPr id="7" name="TextBox 6"/>
          <p:cNvSpPr txBox="1"/>
          <p:nvPr/>
        </p:nvSpPr>
        <p:spPr>
          <a:xfrm>
            <a:off x="5052060" y="4331970"/>
            <a:ext cx="1485900" cy="360099"/>
          </a:xfrm>
          <a:prstGeom prst="rect">
            <a:avLst/>
          </a:prstGeom>
          <a:noFill/>
        </p:spPr>
        <p:txBody>
          <a:bodyPr wrap="square" rtlCol="0">
            <a:spAutoFit/>
          </a:bodyPr>
          <a:lstStyle/>
          <a:p>
            <a:pPr algn="ctr"/>
            <a:r>
              <a:rPr lang="en-US" sz="1755" dirty="0">
                <a:solidFill>
                  <a:srgbClr val="FF0000"/>
                </a:solidFill>
              </a:rPr>
              <a:t>Normal</a:t>
            </a:r>
          </a:p>
        </p:txBody>
      </p:sp>
      <p:sp>
        <p:nvSpPr>
          <p:cNvPr id="8" name="TextBox 7"/>
          <p:cNvSpPr txBox="1"/>
          <p:nvPr/>
        </p:nvSpPr>
        <p:spPr>
          <a:xfrm>
            <a:off x="2228850" y="4257676"/>
            <a:ext cx="1485900" cy="630173"/>
          </a:xfrm>
          <a:prstGeom prst="rect">
            <a:avLst/>
          </a:prstGeom>
          <a:noFill/>
        </p:spPr>
        <p:txBody>
          <a:bodyPr wrap="square" rtlCol="0">
            <a:spAutoFit/>
          </a:bodyPr>
          <a:lstStyle/>
          <a:p>
            <a:pPr algn="ctr"/>
            <a:r>
              <a:rPr lang="en-US" sz="1755" dirty="0">
                <a:solidFill>
                  <a:srgbClr val="FF0000"/>
                </a:solidFill>
              </a:rPr>
              <a:t>Negatively Skewed</a:t>
            </a:r>
          </a:p>
        </p:txBody>
      </p:sp>
      <p:sp>
        <p:nvSpPr>
          <p:cNvPr id="9" name="TextBox 8"/>
          <p:cNvSpPr txBox="1"/>
          <p:nvPr/>
        </p:nvSpPr>
        <p:spPr>
          <a:xfrm>
            <a:off x="7875270" y="4257676"/>
            <a:ext cx="1485900" cy="630173"/>
          </a:xfrm>
          <a:prstGeom prst="rect">
            <a:avLst/>
          </a:prstGeom>
          <a:noFill/>
        </p:spPr>
        <p:txBody>
          <a:bodyPr wrap="square" rtlCol="0">
            <a:spAutoFit/>
          </a:bodyPr>
          <a:lstStyle/>
          <a:p>
            <a:pPr algn="ctr"/>
            <a:r>
              <a:rPr lang="en-US" sz="1755" dirty="0">
                <a:solidFill>
                  <a:srgbClr val="FF0000"/>
                </a:solidFill>
              </a:rPr>
              <a:t>Positively Skewed</a:t>
            </a:r>
          </a:p>
        </p:txBody>
      </p:sp>
      <p:sp>
        <p:nvSpPr>
          <p:cNvPr id="10" name="TextBox 9"/>
          <p:cNvSpPr txBox="1"/>
          <p:nvPr/>
        </p:nvSpPr>
        <p:spPr>
          <a:xfrm>
            <a:off x="5052060" y="6623595"/>
            <a:ext cx="1485900" cy="360099"/>
          </a:xfrm>
          <a:prstGeom prst="rect">
            <a:avLst/>
          </a:prstGeom>
          <a:noFill/>
        </p:spPr>
        <p:txBody>
          <a:bodyPr wrap="square" rtlCol="0">
            <a:spAutoFit/>
          </a:bodyPr>
          <a:lstStyle/>
          <a:p>
            <a:pPr algn="ctr"/>
            <a:r>
              <a:rPr lang="en-US" sz="1755" dirty="0">
                <a:solidFill>
                  <a:srgbClr val="FF0000"/>
                </a:solidFill>
              </a:rPr>
              <a:t>Normal</a:t>
            </a:r>
          </a:p>
        </p:txBody>
      </p:sp>
      <p:sp>
        <p:nvSpPr>
          <p:cNvPr id="11" name="TextBox 10"/>
          <p:cNvSpPr txBox="1"/>
          <p:nvPr/>
        </p:nvSpPr>
        <p:spPr>
          <a:xfrm>
            <a:off x="2271304" y="6653910"/>
            <a:ext cx="1485900" cy="360099"/>
          </a:xfrm>
          <a:prstGeom prst="rect">
            <a:avLst/>
          </a:prstGeom>
          <a:noFill/>
        </p:spPr>
        <p:txBody>
          <a:bodyPr wrap="square" rtlCol="0">
            <a:spAutoFit/>
          </a:bodyPr>
          <a:lstStyle/>
          <a:p>
            <a:pPr algn="ctr"/>
            <a:r>
              <a:rPr lang="en-US" sz="1755" dirty="0" err="1">
                <a:solidFill>
                  <a:srgbClr val="FF0000"/>
                </a:solidFill>
              </a:rPr>
              <a:t>Platykurtic</a:t>
            </a:r>
            <a:endParaRPr lang="en-US" sz="1755" dirty="0">
              <a:solidFill>
                <a:srgbClr val="FF0000"/>
              </a:solidFill>
            </a:endParaRPr>
          </a:p>
        </p:txBody>
      </p:sp>
      <p:sp>
        <p:nvSpPr>
          <p:cNvPr id="12" name="TextBox 11"/>
          <p:cNvSpPr txBox="1"/>
          <p:nvPr/>
        </p:nvSpPr>
        <p:spPr>
          <a:xfrm>
            <a:off x="8098155" y="6651860"/>
            <a:ext cx="1485900" cy="360099"/>
          </a:xfrm>
          <a:prstGeom prst="rect">
            <a:avLst/>
          </a:prstGeom>
          <a:noFill/>
        </p:spPr>
        <p:txBody>
          <a:bodyPr wrap="square" rtlCol="0">
            <a:spAutoFit/>
          </a:bodyPr>
          <a:lstStyle/>
          <a:p>
            <a:pPr algn="ctr"/>
            <a:r>
              <a:rPr lang="en-US" sz="1755" dirty="0">
                <a:solidFill>
                  <a:srgbClr val="FF0000"/>
                </a:solidFill>
              </a:rPr>
              <a:t>Leptokurtic</a:t>
            </a:r>
          </a:p>
        </p:txBody>
      </p:sp>
      <p:sp>
        <p:nvSpPr>
          <p:cNvPr id="13" name="TextBox 12">
            <a:extLst>
              <a:ext uri="{FF2B5EF4-FFF2-40B4-BE49-F238E27FC236}">
                <a16:creationId xmlns:a16="http://schemas.microsoft.com/office/drawing/2014/main" id="{44B14A49-9DFF-47FD-AD81-6EDB14BC5C70}"/>
              </a:ext>
            </a:extLst>
          </p:cNvPr>
          <p:cNvSpPr txBox="1"/>
          <p:nvPr/>
        </p:nvSpPr>
        <p:spPr>
          <a:xfrm>
            <a:off x="97077" y="7410769"/>
            <a:ext cx="5943600" cy="369332"/>
          </a:xfrm>
          <a:prstGeom prst="rect">
            <a:avLst/>
          </a:prstGeom>
          <a:noFill/>
        </p:spPr>
        <p:txBody>
          <a:bodyPr wrap="square">
            <a:spAutoFit/>
          </a:bodyPr>
          <a:lstStyle/>
          <a:p>
            <a:r>
              <a:rPr lang="en-US" dirty="0">
                <a:hlinkClick r:id="rId3"/>
              </a:rPr>
              <a:t>https://fs.wp.odu.edu/abraitma/workshops/</a:t>
            </a:r>
            <a:r>
              <a:rPr lang="en-US" dirty="0"/>
              <a:t> </a:t>
            </a:r>
          </a:p>
        </p:txBody>
      </p:sp>
    </p:spTree>
    <p:extLst>
      <p:ext uri="{BB962C8B-B14F-4D97-AF65-F5344CB8AC3E}">
        <p14:creationId xmlns:p14="http://schemas.microsoft.com/office/powerpoint/2010/main" val="208044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Non-Normality: Transformation</a:t>
            </a:r>
          </a:p>
        </p:txBody>
      </p:sp>
      <p:sp>
        <p:nvSpPr>
          <p:cNvPr id="3" name="Content Placeholder 2"/>
          <p:cNvSpPr>
            <a:spLocks noGrp="1"/>
          </p:cNvSpPr>
          <p:nvPr>
            <p:ph idx="1"/>
          </p:nvPr>
        </p:nvSpPr>
        <p:spPr>
          <a:xfrm>
            <a:off x="1931670" y="2103121"/>
            <a:ext cx="8023860" cy="1040130"/>
          </a:xfrm>
        </p:spPr>
        <p:txBody>
          <a:bodyPr>
            <a:normAutofit fontScale="92500"/>
          </a:bodyPr>
          <a:lstStyle/>
          <a:p>
            <a:r>
              <a:rPr lang="en-US" dirty="0"/>
              <a:t>Sum of drinks past 2 weeks: positively skewed</a:t>
            </a:r>
          </a:p>
          <a:p>
            <a:r>
              <a:rPr lang="en-US" dirty="0"/>
              <a:t>Original		   square root		     log</a:t>
            </a:r>
            <a:endParaRPr lang="en-US" i="1" dirty="0"/>
          </a:p>
        </p:txBody>
      </p:sp>
      <p:sp>
        <p:nvSpPr>
          <p:cNvPr id="4" name="Slide Number Placeholder 3"/>
          <p:cNvSpPr>
            <a:spLocks noGrp="1"/>
          </p:cNvSpPr>
          <p:nvPr>
            <p:ph type="sldNum" sz="quarter" idx="12"/>
          </p:nvPr>
        </p:nvSpPr>
        <p:spPr/>
        <p:txBody>
          <a:bodyPr/>
          <a:lstStyle/>
          <a:p>
            <a:fld id="{4F77741C-390D-418A-9EA5-EF739188B5C1}" type="slidenum">
              <a:rPr lang="en-US" smtClean="0"/>
              <a:t>68</a:t>
            </a:fld>
            <a:endParaRPr lang="en-US"/>
          </a:p>
        </p:txBody>
      </p:sp>
      <p:pic>
        <p:nvPicPr>
          <p:cNvPr id="7" name="Picture 6"/>
          <p:cNvPicPr>
            <a:picLocks noChangeAspect="1"/>
          </p:cNvPicPr>
          <p:nvPr/>
        </p:nvPicPr>
        <p:blipFill rotWithShape="1">
          <a:blip r:embed="rId2"/>
          <a:srcRect l="78235" t="22174"/>
          <a:stretch/>
        </p:blipFill>
        <p:spPr>
          <a:xfrm>
            <a:off x="2112101" y="3143252"/>
            <a:ext cx="1708785" cy="1033353"/>
          </a:xfrm>
          <a:prstGeom prst="rect">
            <a:avLst/>
          </a:prstGeom>
        </p:spPr>
      </p:pic>
      <p:pic>
        <p:nvPicPr>
          <p:cNvPr id="8" name="Picture 7"/>
          <p:cNvPicPr>
            <a:picLocks noChangeAspect="1"/>
          </p:cNvPicPr>
          <p:nvPr/>
        </p:nvPicPr>
        <p:blipFill rotWithShape="1">
          <a:blip r:embed="rId3"/>
          <a:srcRect l="9301" r="24562" b="2094"/>
          <a:stretch/>
        </p:blipFill>
        <p:spPr>
          <a:xfrm>
            <a:off x="1772466" y="4129981"/>
            <a:ext cx="2388054" cy="2832623"/>
          </a:xfrm>
          <a:prstGeom prst="rect">
            <a:avLst/>
          </a:prstGeom>
        </p:spPr>
      </p:pic>
      <p:pic>
        <p:nvPicPr>
          <p:cNvPr id="11" name="Picture 10"/>
          <p:cNvPicPr>
            <a:picLocks noChangeAspect="1"/>
          </p:cNvPicPr>
          <p:nvPr/>
        </p:nvPicPr>
        <p:blipFill rotWithShape="1">
          <a:blip r:embed="rId4"/>
          <a:srcRect l="75723" t="22174"/>
          <a:stretch/>
        </p:blipFill>
        <p:spPr>
          <a:xfrm>
            <a:off x="8008848" y="3073213"/>
            <a:ext cx="1827976" cy="1083469"/>
          </a:xfrm>
          <a:prstGeom prst="rect">
            <a:avLst/>
          </a:prstGeom>
        </p:spPr>
      </p:pic>
      <p:pic>
        <p:nvPicPr>
          <p:cNvPr id="12" name="Picture 11"/>
          <p:cNvPicPr>
            <a:picLocks noChangeAspect="1"/>
          </p:cNvPicPr>
          <p:nvPr/>
        </p:nvPicPr>
        <p:blipFill rotWithShape="1">
          <a:blip r:embed="rId5"/>
          <a:srcRect l="75723" t="22174"/>
          <a:stretch/>
        </p:blipFill>
        <p:spPr>
          <a:xfrm>
            <a:off x="5052061" y="3139592"/>
            <a:ext cx="1626026" cy="963770"/>
          </a:xfrm>
          <a:prstGeom prst="rect">
            <a:avLst/>
          </a:prstGeom>
        </p:spPr>
      </p:pic>
      <p:pic>
        <p:nvPicPr>
          <p:cNvPr id="15" name="Picture 14"/>
          <p:cNvPicPr>
            <a:picLocks noChangeAspect="1"/>
          </p:cNvPicPr>
          <p:nvPr/>
        </p:nvPicPr>
        <p:blipFill rotWithShape="1">
          <a:blip r:embed="rId6"/>
          <a:srcRect l="8029" r="24563" b="794"/>
          <a:stretch/>
        </p:blipFill>
        <p:spPr>
          <a:xfrm>
            <a:off x="7736910" y="4086642"/>
            <a:ext cx="2476116" cy="2919948"/>
          </a:xfrm>
          <a:prstGeom prst="rect">
            <a:avLst/>
          </a:prstGeom>
        </p:spPr>
      </p:pic>
      <p:pic>
        <p:nvPicPr>
          <p:cNvPr id="17" name="Picture 16"/>
          <p:cNvPicPr>
            <a:picLocks noChangeAspect="1"/>
          </p:cNvPicPr>
          <p:nvPr/>
        </p:nvPicPr>
        <p:blipFill rotWithShape="1">
          <a:blip r:embed="rId7"/>
          <a:srcRect l="8029" r="24563"/>
          <a:stretch/>
        </p:blipFill>
        <p:spPr>
          <a:xfrm>
            <a:off x="4791602" y="4103362"/>
            <a:ext cx="2442398" cy="2903228"/>
          </a:xfrm>
          <a:prstGeom prst="rect">
            <a:avLst/>
          </a:prstGeom>
        </p:spPr>
      </p:pic>
      <p:sp>
        <p:nvSpPr>
          <p:cNvPr id="13" name="TextBox 12">
            <a:extLst>
              <a:ext uri="{FF2B5EF4-FFF2-40B4-BE49-F238E27FC236}">
                <a16:creationId xmlns:a16="http://schemas.microsoft.com/office/drawing/2014/main" id="{B55AC217-78B6-4073-8392-A88A4582F47A}"/>
              </a:ext>
            </a:extLst>
          </p:cNvPr>
          <p:cNvSpPr txBox="1"/>
          <p:nvPr/>
        </p:nvSpPr>
        <p:spPr>
          <a:xfrm>
            <a:off x="97077" y="7410769"/>
            <a:ext cx="5943600" cy="369332"/>
          </a:xfrm>
          <a:prstGeom prst="rect">
            <a:avLst/>
          </a:prstGeom>
          <a:noFill/>
        </p:spPr>
        <p:txBody>
          <a:bodyPr wrap="square">
            <a:spAutoFit/>
          </a:bodyPr>
          <a:lstStyle/>
          <a:p>
            <a:r>
              <a:rPr lang="en-US" dirty="0">
                <a:hlinkClick r:id="rId8"/>
              </a:rPr>
              <a:t>https://fs.wp.odu.edu/abraitma/workshops/</a:t>
            </a:r>
            <a:r>
              <a:rPr lang="en-US" dirty="0"/>
              <a:t> </a:t>
            </a:r>
          </a:p>
        </p:txBody>
      </p:sp>
    </p:spTree>
    <p:extLst>
      <p:ext uri="{BB962C8B-B14F-4D97-AF65-F5344CB8AC3E}">
        <p14:creationId xmlns:p14="http://schemas.microsoft.com/office/powerpoint/2010/main" val="17750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90" dirty="0"/>
              <a:t>What to do about Missing Data</a:t>
            </a:r>
          </a:p>
        </p:txBody>
      </p:sp>
      <p:sp>
        <p:nvSpPr>
          <p:cNvPr id="3" name="Content Placeholder 2"/>
          <p:cNvSpPr>
            <a:spLocks noGrp="1"/>
          </p:cNvSpPr>
          <p:nvPr>
            <p:ph idx="1"/>
          </p:nvPr>
        </p:nvSpPr>
        <p:spPr/>
        <p:txBody>
          <a:bodyPr>
            <a:normAutofit/>
          </a:bodyPr>
          <a:lstStyle/>
          <a:p>
            <a:r>
              <a:rPr lang="en-US" sz="2730" dirty="0"/>
              <a:t>Delete incomplete cases?</a:t>
            </a:r>
          </a:p>
          <a:p>
            <a:r>
              <a:rPr lang="en-US" sz="2730" dirty="0"/>
              <a:t>Complete Case Analysis (aka </a:t>
            </a:r>
            <a:r>
              <a:rPr lang="en-US" sz="2730" dirty="0" err="1"/>
              <a:t>Listwise</a:t>
            </a:r>
            <a:r>
              <a:rPr lang="en-US" sz="2730" dirty="0"/>
              <a:t> Deletion)</a:t>
            </a:r>
          </a:p>
          <a:p>
            <a:pPr lvl="1"/>
            <a:r>
              <a:rPr lang="en-US" sz="1755" dirty="0"/>
              <a:t>Delete everyone from your sample who has missing data</a:t>
            </a:r>
          </a:p>
          <a:p>
            <a:pPr lvl="1"/>
            <a:r>
              <a:rPr lang="en-US" sz="1755" dirty="0"/>
              <a:t>Final sample includes only individuals with all data</a:t>
            </a:r>
          </a:p>
          <a:p>
            <a:r>
              <a:rPr lang="en-US" sz="2730" dirty="0"/>
              <a:t>Available Case Analysis (aka Pairwise Deletion)</a:t>
            </a:r>
          </a:p>
          <a:p>
            <a:pPr lvl="1"/>
            <a:r>
              <a:rPr lang="en-US" sz="1755" dirty="0"/>
              <a:t>Exclude people from relevant analyses who have missing data</a:t>
            </a:r>
          </a:p>
          <a:p>
            <a:pPr lvl="1"/>
            <a:r>
              <a:rPr lang="en-US" sz="1755" dirty="0"/>
              <a:t>E.g., If missing on depressive symptoms, then missing from regression that examines influence of meditation on depressive symptoms</a:t>
            </a:r>
          </a:p>
          <a:p>
            <a:pPr lvl="2"/>
            <a:r>
              <a:rPr lang="en-US" sz="1755" dirty="0"/>
              <a:t>Present for regression that examines influence of meditation on anxiety</a:t>
            </a:r>
          </a:p>
        </p:txBody>
      </p:sp>
      <p:sp>
        <p:nvSpPr>
          <p:cNvPr id="4" name="Slide Number Placeholder 3"/>
          <p:cNvSpPr>
            <a:spLocks noGrp="1"/>
          </p:cNvSpPr>
          <p:nvPr>
            <p:ph type="sldNum" sz="quarter" idx="12"/>
          </p:nvPr>
        </p:nvSpPr>
        <p:spPr/>
        <p:txBody>
          <a:bodyPr/>
          <a:lstStyle/>
          <a:p>
            <a:fld id="{4F77741C-390D-418A-9EA5-EF739188B5C1}" type="slidenum">
              <a:rPr lang="en-US" smtClean="0"/>
              <a:t>69</a:t>
            </a:fld>
            <a:endParaRPr lang="en-US"/>
          </a:p>
        </p:txBody>
      </p:sp>
      <p:sp>
        <p:nvSpPr>
          <p:cNvPr id="5" name="TextBox 4">
            <a:extLst>
              <a:ext uri="{FF2B5EF4-FFF2-40B4-BE49-F238E27FC236}">
                <a16:creationId xmlns:a16="http://schemas.microsoft.com/office/drawing/2014/main" id="{17B8FBE4-357E-48BD-A02D-DA787679EA3B}"/>
              </a:ext>
            </a:extLst>
          </p:cNvPr>
          <p:cNvSpPr txBox="1"/>
          <p:nvPr/>
        </p:nvSpPr>
        <p:spPr>
          <a:xfrm>
            <a:off x="97077" y="7410769"/>
            <a:ext cx="5943600" cy="369332"/>
          </a:xfrm>
          <a:prstGeom prst="rect">
            <a:avLst/>
          </a:prstGeom>
          <a:noFill/>
        </p:spPr>
        <p:txBody>
          <a:bodyPr wrap="square">
            <a:spAutoFit/>
          </a:bodyPr>
          <a:lstStyle/>
          <a:p>
            <a:r>
              <a:rPr lang="en-US" dirty="0">
                <a:hlinkClick r:id="rId2"/>
              </a:rPr>
              <a:t>https://fs.wp.odu.edu/abraitma/workshops/</a:t>
            </a:r>
            <a:r>
              <a:rPr lang="en-US" dirty="0"/>
              <a:t> </a:t>
            </a:r>
          </a:p>
        </p:txBody>
      </p:sp>
    </p:spTree>
    <p:extLst>
      <p:ext uri="{BB962C8B-B14F-4D97-AF65-F5344CB8AC3E}">
        <p14:creationId xmlns:p14="http://schemas.microsoft.com/office/powerpoint/2010/main" val="251635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0104" y="363098"/>
            <a:ext cx="9915535" cy="1401281"/>
          </a:xfrm>
          <a:prstGeom prst="rect">
            <a:avLst/>
          </a:prstGeom>
        </p:spPr>
        <p:txBody>
          <a:bodyPr wrap="none">
            <a:spAutoFit/>
          </a:bodyPr>
          <a:lstStyle/>
          <a:p>
            <a:r>
              <a:rPr lang="en-US" sz="3627" dirty="0">
                <a:hlinkClick r:id="rId2"/>
              </a:rPr>
              <a:t>http://reu.dimacs.rutgers.edu/Symbols.pdf</a:t>
            </a:r>
            <a:endParaRPr lang="en-US" sz="3627" dirty="0"/>
          </a:p>
          <a:p>
            <a:pPr>
              <a:lnSpc>
                <a:spcPct val="150000"/>
              </a:lnSpc>
            </a:pPr>
            <a:r>
              <a:rPr lang="en-US" sz="3627" dirty="0"/>
              <a:t>Put latex command between $ </a:t>
            </a:r>
            <a:r>
              <a:rPr lang="en-US" sz="3627" dirty="0" err="1"/>
              <a:t>signs,e.g</a:t>
            </a:r>
            <a:r>
              <a:rPr lang="en-US" sz="3627" dirty="0"/>
              <a:t>.:  </a:t>
            </a:r>
            <a:r>
              <a:rPr lang="en-US" sz="3627" dirty="0">
                <a:solidFill>
                  <a:srgbClr val="C00000"/>
                </a:solidFill>
              </a:rPr>
              <a:t>$\alpha$ </a:t>
            </a:r>
          </a:p>
        </p:txBody>
      </p:sp>
      <p:pic>
        <p:nvPicPr>
          <p:cNvPr id="3" name="Picture 2"/>
          <p:cNvPicPr>
            <a:picLocks noChangeAspect="1"/>
          </p:cNvPicPr>
          <p:nvPr/>
        </p:nvPicPr>
        <p:blipFill rotWithShape="1">
          <a:blip r:embed="rId3"/>
          <a:srcRect l="8441"/>
          <a:stretch/>
        </p:blipFill>
        <p:spPr>
          <a:xfrm>
            <a:off x="894552" y="1929611"/>
            <a:ext cx="6404699" cy="2687955"/>
          </a:xfrm>
          <a:prstGeom prst="rect">
            <a:avLst/>
          </a:prstGeom>
        </p:spPr>
      </p:pic>
      <p:pic>
        <p:nvPicPr>
          <p:cNvPr id="4" name="Picture 3"/>
          <p:cNvPicPr>
            <a:picLocks noChangeAspect="1"/>
          </p:cNvPicPr>
          <p:nvPr/>
        </p:nvPicPr>
        <p:blipFill>
          <a:blip r:embed="rId4"/>
          <a:stretch>
            <a:fillRect/>
          </a:stretch>
        </p:blipFill>
        <p:spPr>
          <a:xfrm>
            <a:off x="1150103" y="4900302"/>
            <a:ext cx="8074660" cy="2623185"/>
          </a:xfrm>
          <a:prstGeom prst="rect">
            <a:avLst/>
          </a:prstGeom>
        </p:spPr>
      </p:pic>
      <p:pic>
        <p:nvPicPr>
          <p:cNvPr id="5" name="Picture 4"/>
          <p:cNvPicPr>
            <a:picLocks noChangeAspect="1"/>
          </p:cNvPicPr>
          <p:nvPr/>
        </p:nvPicPr>
        <p:blipFill>
          <a:blip r:embed="rId5"/>
          <a:stretch>
            <a:fillRect/>
          </a:stretch>
        </p:blipFill>
        <p:spPr>
          <a:xfrm>
            <a:off x="7640925" y="2037274"/>
            <a:ext cx="5980430" cy="3260090"/>
          </a:xfrm>
          <a:prstGeom prst="rect">
            <a:avLst/>
          </a:prstGeom>
        </p:spPr>
      </p:pic>
    </p:spTree>
    <p:extLst>
      <p:ext uri="{BB962C8B-B14F-4D97-AF65-F5344CB8AC3E}">
        <p14:creationId xmlns:p14="http://schemas.microsoft.com/office/powerpoint/2010/main" val="20221504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Outliers</a:t>
            </a:r>
          </a:p>
        </p:txBody>
      </p:sp>
      <p:sp>
        <p:nvSpPr>
          <p:cNvPr id="3" name="Content Placeholder 2"/>
          <p:cNvSpPr>
            <a:spLocks noGrp="1"/>
          </p:cNvSpPr>
          <p:nvPr>
            <p:ph idx="1"/>
          </p:nvPr>
        </p:nvSpPr>
        <p:spPr/>
        <p:txBody>
          <a:bodyPr/>
          <a:lstStyle/>
          <a:p>
            <a:r>
              <a:rPr lang="en-US" dirty="0"/>
              <a:t>How to identify them</a:t>
            </a:r>
          </a:p>
          <a:p>
            <a:r>
              <a:rPr lang="en-US" dirty="0"/>
              <a:t>What to do about them</a:t>
            </a:r>
          </a:p>
          <a:p>
            <a:r>
              <a:rPr lang="en-US" dirty="0"/>
              <a:t>Start with univariate (one variable at a time)</a:t>
            </a:r>
          </a:p>
          <a:p>
            <a:r>
              <a:rPr lang="en-US" dirty="0"/>
              <a:t>Touch on multivariate</a:t>
            </a:r>
          </a:p>
        </p:txBody>
      </p:sp>
      <p:sp>
        <p:nvSpPr>
          <p:cNvPr id="4" name="Slide Number Placeholder 3"/>
          <p:cNvSpPr>
            <a:spLocks noGrp="1"/>
          </p:cNvSpPr>
          <p:nvPr>
            <p:ph type="sldNum" sz="quarter" idx="12"/>
          </p:nvPr>
        </p:nvSpPr>
        <p:spPr/>
        <p:txBody>
          <a:bodyPr/>
          <a:lstStyle/>
          <a:p>
            <a:fld id="{4F77741C-390D-418A-9EA5-EF739188B5C1}" type="slidenum">
              <a:rPr lang="en-US" smtClean="0"/>
              <a:t>70</a:t>
            </a:fld>
            <a:endParaRPr lang="en-US"/>
          </a:p>
        </p:txBody>
      </p:sp>
      <p:pic>
        <p:nvPicPr>
          <p:cNvPr id="4098" name="Picture 2" descr="http://www.statisticsviews.com/common/images/thumbnails/source/1485ac9ec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930" y="4331970"/>
            <a:ext cx="3491865" cy="2618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E12B28-759E-4047-B851-15D59356A81F}"/>
              </a:ext>
            </a:extLst>
          </p:cNvPr>
          <p:cNvSpPr txBox="1"/>
          <p:nvPr/>
        </p:nvSpPr>
        <p:spPr>
          <a:xfrm>
            <a:off x="97077" y="7410769"/>
            <a:ext cx="5943600" cy="369332"/>
          </a:xfrm>
          <a:prstGeom prst="rect">
            <a:avLst/>
          </a:prstGeom>
          <a:noFill/>
        </p:spPr>
        <p:txBody>
          <a:bodyPr wrap="square">
            <a:spAutoFit/>
          </a:bodyPr>
          <a:lstStyle/>
          <a:p>
            <a:r>
              <a:rPr lang="en-US" dirty="0">
                <a:hlinkClick r:id="rId3"/>
              </a:rPr>
              <a:t>https://fs.wp.odu.edu/abraitma/workshops/</a:t>
            </a:r>
            <a:r>
              <a:rPr lang="en-US" dirty="0"/>
              <a:t> </a:t>
            </a:r>
          </a:p>
        </p:txBody>
      </p:sp>
    </p:spTree>
    <p:extLst>
      <p:ext uri="{BB962C8B-B14F-4D97-AF65-F5344CB8AC3E}">
        <p14:creationId xmlns:p14="http://schemas.microsoft.com/office/powerpoint/2010/main" val="31677583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Outliers</a:t>
            </a:r>
          </a:p>
        </p:txBody>
      </p:sp>
      <p:sp>
        <p:nvSpPr>
          <p:cNvPr id="3" name="Content Placeholder 2"/>
          <p:cNvSpPr>
            <a:spLocks noGrp="1"/>
          </p:cNvSpPr>
          <p:nvPr>
            <p:ph idx="1"/>
          </p:nvPr>
        </p:nvSpPr>
        <p:spPr>
          <a:xfrm>
            <a:off x="1931670" y="2103120"/>
            <a:ext cx="8023860" cy="1634490"/>
          </a:xfrm>
        </p:spPr>
        <p:txBody>
          <a:bodyPr>
            <a:normAutofit/>
          </a:bodyPr>
          <a:lstStyle/>
          <a:p>
            <a:r>
              <a:rPr lang="en-US" dirty="0"/>
              <a:t>Why do we care?</a:t>
            </a:r>
          </a:p>
          <a:p>
            <a:pPr lvl="1"/>
            <a:r>
              <a:rPr lang="en-US" dirty="0"/>
              <a:t>Have a stronger influence on the data</a:t>
            </a:r>
          </a:p>
          <a:p>
            <a:pPr lvl="1"/>
            <a:r>
              <a:rPr lang="en-US" dirty="0"/>
              <a:t>Can influence results of study</a:t>
            </a:r>
          </a:p>
        </p:txBody>
      </p:sp>
      <p:sp>
        <p:nvSpPr>
          <p:cNvPr id="4" name="Slide Number Placeholder 3"/>
          <p:cNvSpPr>
            <a:spLocks noGrp="1"/>
          </p:cNvSpPr>
          <p:nvPr>
            <p:ph type="sldNum" sz="quarter" idx="12"/>
          </p:nvPr>
        </p:nvSpPr>
        <p:spPr/>
        <p:txBody>
          <a:bodyPr/>
          <a:lstStyle/>
          <a:p>
            <a:fld id="{4F77741C-390D-418A-9EA5-EF739188B5C1}" type="slidenum">
              <a:rPr lang="en-US" smtClean="0"/>
              <a:t>71</a:t>
            </a:fld>
            <a:endParaRPr lang="en-US"/>
          </a:p>
        </p:txBody>
      </p:sp>
      <p:graphicFrame>
        <p:nvGraphicFramePr>
          <p:cNvPr id="6" name="Chart 5"/>
          <p:cNvGraphicFramePr>
            <a:graphicFrameLocks/>
          </p:cNvGraphicFramePr>
          <p:nvPr/>
        </p:nvGraphicFramePr>
        <p:xfrm>
          <a:off x="2080260" y="3325892"/>
          <a:ext cx="3491865" cy="21917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nvGraphicFramePr>
        <p:xfrm>
          <a:off x="6092190" y="3325893"/>
          <a:ext cx="3723406" cy="218108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268980" y="5331857"/>
            <a:ext cx="1411605" cy="362407"/>
          </a:xfrm>
          <a:prstGeom prst="rect">
            <a:avLst/>
          </a:prstGeom>
          <a:noFill/>
        </p:spPr>
        <p:txBody>
          <a:bodyPr wrap="square" rtlCol="0">
            <a:spAutoFit/>
          </a:bodyPr>
          <a:lstStyle/>
          <a:p>
            <a:pPr algn="ctr"/>
            <a:r>
              <a:rPr lang="en-US" sz="1755" i="1" dirty="0"/>
              <a:t>r</a:t>
            </a:r>
            <a:r>
              <a:rPr lang="en-US" sz="1755" dirty="0"/>
              <a:t> = -.426</a:t>
            </a:r>
          </a:p>
        </p:txBody>
      </p:sp>
      <p:sp>
        <p:nvSpPr>
          <p:cNvPr id="9" name="TextBox 8"/>
          <p:cNvSpPr txBox="1"/>
          <p:nvPr/>
        </p:nvSpPr>
        <p:spPr>
          <a:xfrm>
            <a:off x="7429500" y="5297805"/>
            <a:ext cx="1411605" cy="362407"/>
          </a:xfrm>
          <a:prstGeom prst="rect">
            <a:avLst/>
          </a:prstGeom>
          <a:noFill/>
        </p:spPr>
        <p:txBody>
          <a:bodyPr wrap="square" rtlCol="0">
            <a:spAutoFit/>
          </a:bodyPr>
          <a:lstStyle/>
          <a:p>
            <a:pPr algn="ctr"/>
            <a:r>
              <a:rPr lang="en-US" sz="1755" i="1" dirty="0"/>
              <a:t>r</a:t>
            </a:r>
            <a:r>
              <a:rPr lang="en-US" sz="1755" dirty="0"/>
              <a:t> = -.567</a:t>
            </a:r>
          </a:p>
        </p:txBody>
      </p:sp>
      <p:sp>
        <p:nvSpPr>
          <p:cNvPr id="10" name="Content Placeholder 2"/>
          <p:cNvSpPr txBox="1">
            <a:spLocks/>
          </p:cNvSpPr>
          <p:nvPr/>
        </p:nvSpPr>
        <p:spPr>
          <a:xfrm>
            <a:off x="1931670" y="6115050"/>
            <a:ext cx="8023860" cy="787617"/>
          </a:xfrm>
          <a:prstGeom prst="rect">
            <a:avLst/>
          </a:prstGeom>
        </p:spPr>
        <p:txBody>
          <a:bodyPr vert="horz" lIns="89154" tIns="44577" rIns="89154" bIns="44577"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340" dirty="0"/>
              <a:t>Same data, changed one value from 37 to 150</a:t>
            </a:r>
          </a:p>
        </p:txBody>
      </p:sp>
      <p:sp>
        <p:nvSpPr>
          <p:cNvPr id="5" name="Oval 4"/>
          <p:cNvSpPr/>
          <p:nvPr/>
        </p:nvSpPr>
        <p:spPr>
          <a:xfrm>
            <a:off x="2600325" y="4480560"/>
            <a:ext cx="178308" cy="1783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1" name="Oval 10"/>
          <p:cNvSpPr/>
          <p:nvPr/>
        </p:nvSpPr>
        <p:spPr>
          <a:xfrm>
            <a:off x="6612255" y="3463780"/>
            <a:ext cx="178308" cy="1783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 name="TextBox 11">
            <a:extLst>
              <a:ext uri="{FF2B5EF4-FFF2-40B4-BE49-F238E27FC236}">
                <a16:creationId xmlns:a16="http://schemas.microsoft.com/office/drawing/2014/main" id="{CE14B01C-E191-420A-A778-DE02BC392704}"/>
              </a:ext>
            </a:extLst>
          </p:cNvPr>
          <p:cNvSpPr txBox="1"/>
          <p:nvPr/>
        </p:nvSpPr>
        <p:spPr>
          <a:xfrm>
            <a:off x="97077" y="7410769"/>
            <a:ext cx="5943600" cy="369332"/>
          </a:xfrm>
          <a:prstGeom prst="rect">
            <a:avLst/>
          </a:prstGeom>
          <a:noFill/>
        </p:spPr>
        <p:txBody>
          <a:bodyPr wrap="square">
            <a:spAutoFit/>
          </a:bodyPr>
          <a:lstStyle/>
          <a:p>
            <a:r>
              <a:rPr lang="en-US" dirty="0">
                <a:hlinkClick r:id="rId4"/>
              </a:rPr>
              <a:t>https://fs.wp.odu.edu/abraitma/workshops/</a:t>
            </a:r>
            <a:r>
              <a:rPr lang="en-US" dirty="0"/>
              <a:t> </a:t>
            </a:r>
          </a:p>
        </p:txBody>
      </p:sp>
    </p:spTree>
    <p:extLst>
      <p:ext uri="{BB962C8B-B14F-4D97-AF65-F5344CB8AC3E}">
        <p14:creationId xmlns:p14="http://schemas.microsoft.com/office/powerpoint/2010/main" val="14389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6" grpId="0">
        <p:bldAsOne/>
      </p:bldGraphic>
      <p:bldGraphic spid="7" grpId="0">
        <p:bldAsOne/>
      </p:bldGraphic>
      <p:bldP spid="8" grpId="0"/>
      <p:bldP spid="9" grpId="0"/>
      <p:bldP spid="10" grpId="0"/>
      <p:bldP spid="5"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Datalogs</a:t>
            </a:r>
            <a:endParaRPr lang="en-US" dirty="0"/>
          </a:p>
        </p:txBody>
      </p:sp>
      <p:sp>
        <p:nvSpPr>
          <p:cNvPr id="3" name="Content Placeholder 2"/>
          <p:cNvSpPr>
            <a:spLocks noGrp="1"/>
          </p:cNvSpPr>
          <p:nvPr>
            <p:ph idx="1"/>
          </p:nvPr>
        </p:nvSpPr>
        <p:spPr>
          <a:xfrm>
            <a:off x="1931670" y="2103120"/>
            <a:ext cx="8023860" cy="4903470"/>
          </a:xfrm>
        </p:spPr>
        <p:txBody>
          <a:bodyPr>
            <a:normAutofit fontScale="55000" lnSpcReduction="20000"/>
          </a:bodyPr>
          <a:lstStyle/>
          <a:p>
            <a:r>
              <a:rPr lang="en-US" dirty="0"/>
              <a:t>Date can be helpful, but not required</a:t>
            </a:r>
          </a:p>
          <a:p>
            <a:pPr lvl="1"/>
            <a:r>
              <a:rPr lang="en-US" dirty="0"/>
              <a:t>Who did it an be very helpful if there are multiple hands in the project</a:t>
            </a:r>
          </a:p>
          <a:p>
            <a:r>
              <a:rPr lang="en-US" dirty="0"/>
              <a:t>ACTIVITIES are required, with specific details</a:t>
            </a:r>
          </a:p>
          <a:p>
            <a:pPr lvl="1"/>
            <a:r>
              <a:rPr lang="en-US" dirty="0"/>
              <a:t>What you did</a:t>
            </a:r>
          </a:p>
          <a:p>
            <a:pPr lvl="1"/>
            <a:r>
              <a:rPr lang="en-US" dirty="0"/>
              <a:t>Why you did it</a:t>
            </a:r>
          </a:p>
          <a:p>
            <a:r>
              <a:rPr lang="en-US" dirty="0"/>
              <a:t>Missing data</a:t>
            </a:r>
          </a:p>
          <a:p>
            <a:pPr lvl="1"/>
            <a:r>
              <a:rPr lang="en-US" dirty="0"/>
              <a:t>What percentage for data?  Each variable?</a:t>
            </a:r>
          </a:p>
          <a:p>
            <a:pPr lvl="1"/>
            <a:r>
              <a:rPr lang="en-US" dirty="0"/>
              <a:t>How did you address it?</a:t>
            </a:r>
          </a:p>
          <a:p>
            <a:r>
              <a:rPr lang="en-US" dirty="0"/>
              <a:t>Outliers</a:t>
            </a:r>
          </a:p>
          <a:p>
            <a:pPr lvl="1"/>
            <a:r>
              <a:rPr lang="en-US" dirty="0"/>
              <a:t>How many for each variable?</a:t>
            </a:r>
          </a:p>
          <a:p>
            <a:pPr lvl="1"/>
            <a:r>
              <a:rPr lang="en-US" dirty="0"/>
              <a:t>Old and new values?</a:t>
            </a:r>
          </a:p>
          <a:p>
            <a:r>
              <a:rPr lang="en-US" dirty="0"/>
              <a:t>Recoding</a:t>
            </a:r>
          </a:p>
          <a:p>
            <a:pPr lvl="1"/>
            <a:r>
              <a:rPr lang="en-US" dirty="0"/>
              <a:t>What dummy codes did you create?  Why?</a:t>
            </a:r>
          </a:p>
          <a:p>
            <a:pPr lvl="1"/>
            <a:r>
              <a:rPr lang="en-US" dirty="0"/>
              <a:t>What composites scores did you create?  Means or sums or something else?</a:t>
            </a:r>
          </a:p>
          <a:p>
            <a:pPr lvl="2"/>
            <a:r>
              <a:rPr lang="en-US" dirty="0"/>
              <a:t>Did you remember to reverse score??</a:t>
            </a:r>
          </a:p>
          <a:p>
            <a:r>
              <a:rPr lang="en-US" dirty="0"/>
              <a:t>Did you check linearity?  Normality?</a:t>
            </a:r>
          </a:p>
          <a:p>
            <a:pPr lvl="1"/>
            <a:r>
              <a:rPr lang="en-US" dirty="0"/>
              <a:t>Confirmed for which variables?</a:t>
            </a:r>
          </a:p>
          <a:p>
            <a:pPr lvl="1"/>
            <a:r>
              <a:rPr lang="en-US" dirty="0"/>
              <a:t>What adjustments were made for which variables (if any)?</a:t>
            </a:r>
          </a:p>
        </p:txBody>
      </p:sp>
      <p:sp>
        <p:nvSpPr>
          <p:cNvPr id="4" name="Slide Number Placeholder 3"/>
          <p:cNvSpPr>
            <a:spLocks noGrp="1"/>
          </p:cNvSpPr>
          <p:nvPr>
            <p:ph type="sldNum" sz="quarter" idx="12"/>
          </p:nvPr>
        </p:nvSpPr>
        <p:spPr/>
        <p:txBody>
          <a:bodyPr/>
          <a:lstStyle/>
          <a:p>
            <a:fld id="{4F77741C-390D-418A-9EA5-EF739188B5C1}" type="slidenum">
              <a:rPr lang="en-US" smtClean="0"/>
              <a:t>72</a:t>
            </a:fld>
            <a:endParaRPr lang="en-US"/>
          </a:p>
        </p:txBody>
      </p:sp>
      <p:sp>
        <p:nvSpPr>
          <p:cNvPr id="5" name="TextBox 4">
            <a:extLst>
              <a:ext uri="{FF2B5EF4-FFF2-40B4-BE49-F238E27FC236}">
                <a16:creationId xmlns:a16="http://schemas.microsoft.com/office/drawing/2014/main" id="{D2C0A0E9-8322-4E6C-B47C-311068F54D00}"/>
              </a:ext>
            </a:extLst>
          </p:cNvPr>
          <p:cNvSpPr txBox="1"/>
          <p:nvPr/>
        </p:nvSpPr>
        <p:spPr>
          <a:xfrm>
            <a:off x="97077" y="7410769"/>
            <a:ext cx="5943600" cy="369332"/>
          </a:xfrm>
          <a:prstGeom prst="rect">
            <a:avLst/>
          </a:prstGeom>
          <a:noFill/>
        </p:spPr>
        <p:txBody>
          <a:bodyPr wrap="square">
            <a:spAutoFit/>
          </a:bodyPr>
          <a:lstStyle/>
          <a:p>
            <a:r>
              <a:rPr lang="en-US" dirty="0">
                <a:hlinkClick r:id="rId2"/>
              </a:rPr>
              <a:t>https://fs.wp.odu.edu/abraitma/workshops/</a:t>
            </a:r>
            <a:r>
              <a:rPr lang="en-US" dirty="0"/>
              <a:t> </a:t>
            </a:r>
          </a:p>
        </p:txBody>
      </p:sp>
    </p:spTree>
    <p:extLst>
      <p:ext uri="{BB962C8B-B14F-4D97-AF65-F5344CB8AC3E}">
        <p14:creationId xmlns:p14="http://schemas.microsoft.com/office/powerpoint/2010/main" val="240951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4155" y="199304"/>
            <a:ext cx="10031045" cy="7441589"/>
          </a:xfrm>
          <a:prstGeom prst="rect">
            <a:avLst/>
          </a:prstGeom>
          <a:noFill/>
        </p:spPr>
        <p:txBody>
          <a:bodyPr wrap="square" rtlCol="0">
            <a:spAutoFit/>
          </a:bodyPr>
          <a:lstStyle/>
          <a:p>
            <a:r>
              <a:rPr lang="en-US" sz="3627" dirty="0"/>
              <a:t>Dimensionality Reduction:   </a:t>
            </a:r>
            <a:r>
              <a:rPr lang="en-US" sz="3627" dirty="0">
                <a:solidFill>
                  <a:srgbClr val="660066"/>
                </a:solidFill>
              </a:rPr>
              <a:t>Given dataset  D      </a:t>
            </a:r>
            <a:r>
              <a:rPr lang="en-US" sz="3627" b="1" dirty="0">
                <a:solidFill>
                  <a:srgbClr val="660066"/>
                </a:solidFill>
              </a:rPr>
              <a:t>R</a:t>
            </a:r>
            <a:r>
              <a:rPr lang="en-US" sz="3627" b="1" baseline="30000" dirty="0">
                <a:solidFill>
                  <a:srgbClr val="660066"/>
                </a:solidFill>
              </a:rPr>
              <a:t>N</a:t>
            </a:r>
          </a:p>
          <a:p>
            <a:endParaRPr lang="en-US" sz="2267" dirty="0"/>
          </a:p>
          <a:p>
            <a:r>
              <a:rPr lang="en-US" sz="3627" dirty="0">
                <a:solidFill>
                  <a:srgbClr val="800000"/>
                </a:solidFill>
              </a:rPr>
              <a:t>Want:  embedding   f:  D </a:t>
            </a:r>
            <a:r>
              <a:rPr lang="en-US" sz="3627" dirty="0">
                <a:solidFill>
                  <a:srgbClr val="800000"/>
                </a:solidFill>
                <a:sym typeface="Wingdings"/>
              </a:rPr>
              <a:t> </a:t>
            </a:r>
            <a:r>
              <a:rPr lang="en-US" sz="3627" b="1" dirty="0" err="1">
                <a:solidFill>
                  <a:srgbClr val="800000"/>
                </a:solidFill>
                <a:sym typeface="Wingdings"/>
              </a:rPr>
              <a:t>R</a:t>
            </a:r>
            <a:r>
              <a:rPr lang="en-US" sz="3627" b="1" baseline="30000" dirty="0" err="1">
                <a:solidFill>
                  <a:srgbClr val="800000"/>
                </a:solidFill>
                <a:sym typeface="Wingdings"/>
              </a:rPr>
              <a:t>n</a:t>
            </a:r>
            <a:r>
              <a:rPr lang="en-US" sz="3627" dirty="0">
                <a:solidFill>
                  <a:srgbClr val="800000"/>
                </a:solidFill>
                <a:sym typeface="Wingdings"/>
              </a:rPr>
              <a:t>  where n &lt;&lt; N</a:t>
            </a:r>
          </a:p>
          <a:p>
            <a:pPr>
              <a:lnSpc>
                <a:spcPct val="50000"/>
              </a:lnSpc>
            </a:pPr>
            <a:endParaRPr lang="en-US" sz="3627" dirty="0">
              <a:solidFill>
                <a:srgbClr val="800000"/>
              </a:solidFill>
              <a:sym typeface="Wingdings"/>
            </a:endParaRPr>
          </a:p>
          <a:p>
            <a:pPr lvl="2">
              <a:lnSpc>
                <a:spcPct val="50000"/>
              </a:lnSpc>
            </a:pPr>
            <a:r>
              <a:rPr lang="en-US" sz="3627" dirty="0">
                <a:solidFill>
                  <a:srgbClr val="800000"/>
                </a:solidFill>
                <a:sym typeface="Wingdings"/>
              </a:rPr>
              <a:t>which “preserves” the structure of the data.</a:t>
            </a:r>
          </a:p>
          <a:p>
            <a:endParaRPr lang="en-US" sz="2267" dirty="0"/>
          </a:p>
          <a:p>
            <a:r>
              <a:rPr lang="en-US" sz="3627" dirty="0"/>
              <a:t>Many reduction methods:</a:t>
            </a:r>
          </a:p>
          <a:p>
            <a:pPr>
              <a:lnSpc>
                <a:spcPct val="50000"/>
              </a:lnSpc>
            </a:pPr>
            <a:endParaRPr lang="en-US" sz="3627" dirty="0"/>
          </a:p>
          <a:p>
            <a:pPr algn="ctr"/>
            <a:r>
              <a:rPr lang="en-US" sz="3627" dirty="0"/>
              <a:t>f</a:t>
            </a:r>
            <a:r>
              <a:rPr lang="en-US" sz="3627" baseline="-25000" dirty="0"/>
              <a:t>1</a:t>
            </a:r>
            <a:r>
              <a:rPr lang="en-US" sz="3627" dirty="0"/>
              <a:t>:  D </a:t>
            </a:r>
            <a:r>
              <a:rPr lang="en-US" sz="3627" dirty="0">
                <a:sym typeface="Wingdings"/>
              </a:rPr>
              <a:t>  </a:t>
            </a:r>
            <a:r>
              <a:rPr lang="en-US" sz="3627" b="1" dirty="0">
                <a:sym typeface="Wingdings"/>
              </a:rPr>
              <a:t>R</a:t>
            </a:r>
            <a:r>
              <a:rPr lang="en-US" sz="3627" dirty="0">
                <a:sym typeface="Wingdings"/>
              </a:rPr>
              <a:t>,</a:t>
            </a:r>
            <a:r>
              <a:rPr lang="en-US" sz="3627" b="1" dirty="0">
                <a:sym typeface="Wingdings"/>
              </a:rPr>
              <a:t> </a:t>
            </a:r>
            <a:r>
              <a:rPr lang="en-US" sz="3627" dirty="0"/>
              <a:t>f</a:t>
            </a:r>
            <a:r>
              <a:rPr lang="en-US" sz="3627" baseline="-25000" dirty="0"/>
              <a:t>2</a:t>
            </a:r>
            <a:r>
              <a:rPr lang="en-US" sz="3627" dirty="0"/>
              <a:t>:  D </a:t>
            </a:r>
            <a:r>
              <a:rPr lang="en-US" sz="3627" dirty="0">
                <a:sym typeface="Wingdings"/>
              </a:rPr>
              <a:t>  </a:t>
            </a:r>
            <a:r>
              <a:rPr lang="en-US" sz="3627" b="1" dirty="0">
                <a:sym typeface="Wingdings"/>
              </a:rPr>
              <a:t>R</a:t>
            </a:r>
            <a:r>
              <a:rPr lang="en-US" sz="3627" dirty="0">
                <a:sym typeface="Wingdings"/>
              </a:rPr>
              <a:t>, …</a:t>
            </a:r>
            <a:r>
              <a:rPr lang="en-US" sz="3627" b="1" dirty="0">
                <a:sym typeface="Wingdings"/>
              </a:rPr>
              <a:t> </a:t>
            </a:r>
            <a:r>
              <a:rPr lang="en-US" sz="3627" dirty="0" err="1"/>
              <a:t>f</a:t>
            </a:r>
            <a:r>
              <a:rPr lang="en-US" sz="3627" baseline="-25000" dirty="0" err="1"/>
              <a:t>n</a:t>
            </a:r>
            <a:r>
              <a:rPr lang="en-US" sz="3627" dirty="0"/>
              <a:t>:  D </a:t>
            </a:r>
            <a:r>
              <a:rPr lang="en-US" sz="3627" dirty="0">
                <a:sym typeface="Wingdings"/>
              </a:rPr>
              <a:t>  </a:t>
            </a:r>
            <a:r>
              <a:rPr lang="en-US" sz="3627" b="1" dirty="0">
                <a:sym typeface="Wingdings"/>
              </a:rPr>
              <a:t>R</a:t>
            </a:r>
            <a:endParaRPr lang="en-US" sz="3627" b="1" dirty="0"/>
          </a:p>
          <a:p>
            <a:endParaRPr lang="en-US" sz="2267" b="1" dirty="0"/>
          </a:p>
          <a:p>
            <a:pPr algn="ctr"/>
            <a:r>
              <a:rPr lang="en-US" sz="3627" dirty="0"/>
              <a:t>(f</a:t>
            </a:r>
            <a:r>
              <a:rPr lang="en-US" sz="3627" baseline="-25000" dirty="0"/>
              <a:t>1</a:t>
            </a:r>
            <a:r>
              <a:rPr lang="en-US" sz="3627" dirty="0"/>
              <a:t>, f</a:t>
            </a:r>
            <a:r>
              <a:rPr lang="en-US" sz="3627" baseline="-25000" dirty="0"/>
              <a:t>2</a:t>
            </a:r>
            <a:r>
              <a:rPr lang="en-US" sz="3627" dirty="0"/>
              <a:t>, … </a:t>
            </a:r>
            <a:r>
              <a:rPr lang="en-US" sz="3627" dirty="0" err="1"/>
              <a:t>f</a:t>
            </a:r>
            <a:r>
              <a:rPr lang="en-US" sz="3627" baseline="-25000" dirty="0" err="1"/>
              <a:t>n</a:t>
            </a:r>
            <a:r>
              <a:rPr lang="en-US" sz="3627" dirty="0"/>
              <a:t>):  D </a:t>
            </a:r>
            <a:r>
              <a:rPr lang="en-US" sz="3627" dirty="0">
                <a:sym typeface="Wingdings"/>
              </a:rPr>
              <a:t>  </a:t>
            </a:r>
            <a:r>
              <a:rPr lang="en-US" sz="3627" b="1" dirty="0" err="1">
                <a:sym typeface="Wingdings"/>
              </a:rPr>
              <a:t>R</a:t>
            </a:r>
            <a:r>
              <a:rPr lang="en-US" sz="3627" b="1" baseline="30000" dirty="0" err="1">
                <a:sym typeface="Wingdings"/>
              </a:rPr>
              <a:t>n</a:t>
            </a:r>
            <a:endParaRPr lang="en-US" sz="3627" b="1" baseline="30000" dirty="0">
              <a:sym typeface="Wingdings"/>
            </a:endParaRPr>
          </a:p>
          <a:p>
            <a:pPr algn="ctr"/>
            <a:endParaRPr lang="en-US" sz="6120" b="1" baseline="30000" dirty="0">
              <a:sym typeface="Wingdings"/>
            </a:endParaRPr>
          </a:p>
          <a:p>
            <a:r>
              <a:rPr lang="en-US" sz="3627" dirty="0">
                <a:sym typeface="Wingdings"/>
              </a:rPr>
              <a:t>Many are linear,   M:  </a:t>
            </a:r>
            <a:r>
              <a:rPr lang="en-US" sz="3627" b="1" dirty="0">
                <a:sym typeface="Wingdings"/>
              </a:rPr>
              <a:t>R</a:t>
            </a:r>
            <a:r>
              <a:rPr lang="en-US" sz="3627" b="1" baseline="30000" dirty="0">
                <a:sym typeface="Wingdings"/>
              </a:rPr>
              <a:t>N</a:t>
            </a:r>
            <a:r>
              <a:rPr lang="en-US" sz="3627" b="1" dirty="0">
                <a:sym typeface="Wingdings"/>
              </a:rPr>
              <a:t>    </a:t>
            </a:r>
            <a:r>
              <a:rPr lang="en-US" sz="3627" b="1" dirty="0" err="1">
                <a:sym typeface="Wingdings"/>
              </a:rPr>
              <a:t>R</a:t>
            </a:r>
            <a:r>
              <a:rPr lang="en-US" sz="3627" b="1" baseline="30000" dirty="0" err="1">
                <a:sym typeface="Wingdings"/>
              </a:rPr>
              <a:t>n</a:t>
            </a:r>
            <a:r>
              <a:rPr lang="en-US" sz="3627" dirty="0">
                <a:sym typeface="Wingdings"/>
              </a:rPr>
              <a:t>,  </a:t>
            </a:r>
            <a:r>
              <a:rPr lang="en-US" sz="3627" dirty="0" err="1">
                <a:sym typeface="Wingdings"/>
              </a:rPr>
              <a:t>M</a:t>
            </a:r>
            <a:r>
              <a:rPr lang="en-US" sz="3627" b="1" dirty="0" err="1">
                <a:sym typeface="Wingdings"/>
              </a:rPr>
              <a:t>x</a:t>
            </a:r>
            <a:r>
              <a:rPr lang="en-US" sz="3627" dirty="0">
                <a:sym typeface="Wingdings"/>
              </a:rPr>
              <a:t> = </a:t>
            </a:r>
            <a:r>
              <a:rPr lang="en-US" sz="3627" b="1" dirty="0">
                <a:sym typeface="Wingdings"/>
              </a:rPr>
              <a:t>y</a:t>
            </a:r>
          </a:p>
          <a:p>
            <a:endParaRPr lang="en-US" sz="3627" b="1" baseline="30000" dirty="0">
              <a:sym typeface="Wingdings"/>
            </a:endParaRPr>
          </a:p>
          <a:p>
            <a:r>
              <a:rPr lang="en-US" sz="3627" dirty="0">
                <a:sym typeface="Wingdings"/>
              </a:rPr>
              <a:t>But there are also non-linear d</a:t>
            </a:r>
            <a:r>
              <a:rPr lang="en-US" sz="3627" dirty="0"/>
              <a:t>imensionality reduction algorithms.</a:t>
            </a:r>
            <a:endParaRPr lang="en-US" sz="3627" b="1" baseline="30000" dirty="0">
              <a:sym typeface="Wingdings"/>
            </a:endParaRPr>
          </a:p>
        </p:txBody>
      </p:sp>
      <p:sp>
        <p:nvSpPr>
          <p:cNvPr id="5" name="TextBox 4"/>
          <p:cNvSpPr txBox="1"/>
          <p:nvPr/>
        </p:nvSpPr>
        <p:spPr>
          <a:xfrm rot="5400000">
            <a:off x="9467340" y="336603"/>
            <a:ext cx="642164" cy="650499"/>
          </a:xfrm>
          <a:prstGeom prst="rect">
            <a:avLst/>
          </a:prstGeom>
          <a:noFill/>
        </p:spPr>
        <p:txBody>
          <a:bodyPr wrap="square" rtlCol="0">
            <a:spAutoFit/>
          </a:bodyPr>
          <a:lstStyle/>
          <a:p>
            <a:r>
              <a:rPr lang="en-US" sz="3627" dirty="0"/>
              <a:t>U</a:t>
            </a:r>
          </a:p>
        </p:txBody>
      </p:sp>
    </p:spTree>
    <p:extLst>
      <p:ext uri="{BB962C8B-B14F-4D97-AF65-F5344CB8AC3E}">
        <p14:creationId xmlns:p14="http://schemas.microsoft.com/office/powerpoint/2010/main" val="13546359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3507" y="311860"/>
            <a:ext cx="9952305" cy="7772400"/>
          </a:xfrm>
          <a:prstGeom prst="rect">
            <a:avLst/>
          </a:prstGeom>
        </p:spPr>
      </p:pic>
      <p:sp>
        <p:nvSpPr>
          <p:cNvPr id="3" name="Rectangle 2"/>
          <p:cNvSpPr/>
          <p:nvPr/>
        </p:nvSpPr>
        <p:spPr>
          <a:xfrm>
            <a:off x="1097850" y="109182"/>
            <a:ext cx="9910668" cy="510909"/>
          </a:xfrm>
          <a:prstGeom prst="rect">
            <a:avLst/>
          </a:prstGeom>
        </p:spPr>
        <p:txBody>
          <a:bodyPr wrap="square">
            <a:spAutoFit/>
          </a:bodyPr>
          <a:lstStyle/>
          <a:p>
            <a:r>
              <a:rPr lang="en-US" sz="2720" dirty="0">
                <a:hlinkClick r:id="rId3"/>
              </a:rPr>
              <a:t>https://en.wikipedia.org/wiki/Nonlinear_dimensionality_reduction</a:t>
            </a:r>
            <a:r>
              <a:rPr lang="en-US" sz="2720" dirty="0"/>
              <a:t> </a:t>
            </a:r>
          </a:p>
        </p:txBody>
      </p:sp>
    </p:spTree>
    <p:extLst>
      <p:ext uri="{BB962C8B-B14F-4D97-AF65-F5344CB8AC3E}">
        <p14:creationId xmlns:p14="http://schemas.microsoft.com/office/powerpoint/2010/main" val="3591429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8320" y="155001"/>
            <a:ext cx="8277606" cy="7772400"/>
          </a:xfrm>
          <a:prstGeom prst="rect">
            <a:avLst/>
          </a:prstGeom>
        </p:spPr>
      </p:pic>
      <p:sp>
        <p:nvSpPr>
          <p:cNvPr id="2" name="TextBox 1"/>
          <p:cNvSpPr txBox="1"/>
          <p:nvPr/>
        </p:nvSpPr>
        <p:spPr>
          <a:xfrm>
            <a:off x="1492739" y="287875"/>
            <a:ext cx="9256021" cy="650499"/>
          </a:xfrm>
          <a:prstGeom prst="rect">
            <a:avLst/>
          </a:prstGeom>
          <a:noFill/>
        </p:spPr>
        <p:txBody>
          <a:bodyPr wrap="square" rtlCol="0">
            <a:spAutoFit/>
          </a:bodyPr>
          <a:lstStyle/>
          <a:p>
            <a:r>
              <a:rPr lang="en-US" sz="3627" dirty="0"/>
              <a:t>Example:  Principle component analysis (PCA) </a:t>
            </a:r>
          </a:p>
        </p:txBody>
      </p:sp>
      <p:sp>
        <p:nvSpPr>
          <p:cNvPr id="4" name="Rectangle 3"/>
          <p:cNvSpPr/>
          <p:nvPr/>
        </p:nvSpPr>
        <p:spPr>
          <a:xfrm>
            <a:off x="1049867" y="7284354"/>
            <a:ext cx="7772400" cy="406265"/>
          </a:xfrm>
          <a:prstGeom prst="rect">
            <a:avLst/>
          </a:prstGeom>
        </p:spPr>
        <p:txBody>
          <a:bodyPr wrap="square">
            <a:spAutoFit/>
          </a:bodyPr>
          <a:lstStyle/>
          <a:p>
            <a:r>
              <a:rPr lang="en-US" sz="2040" dirty="0"/>
              <a:t>http://</a:t>
            </a:r>
            <a:r>
              <a:rPr lang="en-US" sz="2040" dirty="0" err="1"/>
              <a:t>en.wikipedia.org</a:t>
            </a:r>
            <a:r>
              <a:rPr lang="en-US" sz="2040" dirty="0"/>
              <a:t>/wiki/</a:t>
            </a:r>
            <a:r>
              <a:rPr lang="en-US" sz="2040" dirty="0" err="1"/>
              <a:t>File:GaussianScatterPCA.png</a:t>
            </a:r>
            <a:endParaRPr lang="en-US" sz="2040" dirty="0"/>
          </a:p>
        </p:txBody>
      </p:sp>
    </p:spTree>
    <p:extLst>
      <p:ext uri="{BB962C8B-B14F-4D97-AF65-F5344CB8AC3E}">
        <p14:creationId xmlns:p14="http://schemas.microsoft.com/office/powerpoint/2010/main" val="12074066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30030" y="429982"/>
            <a:ext cx="9670374" cy="4688463"/>
          </a:xfrm>
          <a:prstGeom prst="rect">
            <a:avLst/>
          </a:prstGeom>
          <a:noFill/>
        </p:spPr>
        <p:txBody>
          <a:bodyPr wrap="square" rtlCol="0">
            <a:spAutoFit/>
          </a:bodyPr>
          <a:lstStyle/>
          <a:p>
            <a:pPr algn="ctr"/>
            <a:r>
              <a:rPr lang="en-US" sz="2800" b="1" dirty="0">
                <a:solidFill>
                  <a:srgbClr val="800000"/>
                </a:solidFill>
              </a:rPr>
              <a:t>Why use PCA in data analysis?</a:t>
            </a:r>
          </a:p>
          <a:p>
            <a:endParaRPr lang="en-US" sz="2800" dirty="0"/>
          </a:p>
          <a:p>
            <a:pPr marL="457200" indent="-457200">
              <a:buFont typeface="Arial" panose="020B0604020202020204" pitchFamily="34" charset="0"/>
              <a:buChar char="•"/>
            </a:pPr>
            <a:r>
              <a:rPr lang="en-US" sz="2800" dirty="0"/>
              <a:t>Reduce dimension.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Visualization.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Fewer variables = less memory  (data compression).</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Fewer variables  = faster computing time (usually).</a:t>
            </a:r>
          </a:p>
          <a:p>
            <a:endParaRPr lang="en-US" sz="2800" baseline="30000" dirty="0"/>
          </a:p>
          <a:p>
            <a:r>
              <a:rPr lang="en-US" sz="2800" dirty="0"/>
              <a:t> </a:t>
            </a:r>
            <a:endParaRPr lang="en-US" sz="2720" dirty="0"/>
          </a:p>
        </p:txBody>
      </p:sp>
    </p:spTree>
    <p:extLst>
      <p:ext uri="{BB962C8B-B14F-4D97-AF65-F5344CB8AC3E}">
        <p14:creationId xmlns:p14="http://schemas.microsoft.com/office/powerpoint/2010/main" val="17966665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98270" y="2082265"/>
            <a:ext cx="9290661" cy="1000454"/>
            <a:chOff x="511322" y="488588"/>
            <a:chExt cx="8197642" cy="882753"/>
          </a:xfrm>
        </p:grpSpPr>
        <p:cxnSp>
          <p:nvCxnSpPr>
            <p:cNvPr id="3" name="Straight Connector 2"/>
            <p:cNvCxnSpPr/>
            <p:nvPr/>
          </p:nvCxnSpPr>
          <p:spPr>
            <a:xfrm>
              <a:off x="511322" y="709307"/>
              <a:ext cx="788425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861653"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492383"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962084" y="488588"/>
              <a:ext cx="0" cy="441437"/>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76264" y="920539"/>
              <a:ext cx="8032700" cy="450802"/>
            </a:xfrm>
            <a:prstGeom prst="rect">
              <a:avLst/>
            </a:prstGeom>
            <a:noFill/>
          </p:spPr>
          <p:txBody>
            <a:bodyPr wrap="square" rtlCol="0">
              <a:spAutoFit/>
            </a:bodyPr>
            <a:lstStyle/>
            <a:p>
              <a:r>
                <a:rPr lang="en-US" sz="2720" dirty="0"/>
                <a:t>0       1                                                                                           10</a:t>
              </a:r>
            </a:p>
          </p:txBody>
        </p:sp>
      </p:grpSp>
      <p:sp>
        <p:nvSpPr>
          <p:cNvPr id="11" name="TextBox 10"/>
          <p:cNvSpPr txBox="1"/>
          <p:nvPr/>
        </p:nvSpPr>
        <p:spPr>
          <a:xfrm>
            <a:off x="1130030" y="429982"/>
            <a:ext cx="9670374" cy="6929076"/>
          </a:xfrm>
          <a:prstGeom prst="rect">
            <a:avLst/>
          </a:prstGeom>
          <a:noFill/>
        </p:spPr>
        <p:txBody>
          <a:bodyPr wrap="square" rtlCol="0">
            <a:spAutoFit/>
          </a:bodyPr>
          <a:lstStyle/>
          <a:p>
            <a:pPr algn="ctr"/>
            <a:r>
              <a:rPr lang="en-US" sz="2720" b="1" dirty="0">
                <a:solidFill>
                  <a:srgbClr val="800000"/>
                </a:solidFill>
              </a:rPr>
              <a:t>Why use PCA in data analysis?</a:t>
            </a:r>
          </a:p>
          <a:p>
            <a:endParaRPr lang="en-US" sz="2720" dirty="0"/>
          </a:p>
          <a:p>
            <a:r>
              <a:rPr lang="en-US" sz="2720" dirty="0"/>
              <a:t>Consider the points  (0, 0, …, 0),  (1, 0, …, 0),  (10, 0, …, 0)</a:t>
            </a:r>
          </a:p>
          <a:p>
            <a:endParaRPr lang="en-US" sz="2720" dirty="0"/>
          </a:p>
          <a:p>
            <a:endParaRPr lang="en-US" sz="2720" dirty="0"/>
          </a:p>
          <a:p>
            <a:endParaRPr lang="en-US" sz="2720" dirty="0"/>
          </a:p>
          <a:p>
            <a:endParaRPr lang="en-US" sz="2720" dirty="0"/>
          </a:p>
          <a:p>
            <a:r>
              <a:rPr lang="en-US" sz="2720" dirty="0"/>
              <a:t>Add noise to first point (0, 0, …, 0) </a:t>
            </a:r>
            <a:r>
              <a:rPr lang="en-US" sz="2720" dirty="0">
                <a:sym typeface="Wingdings"/>
              </a:rPr>
              <a:t> (0, 1, …, 1) </a:t>
            </a:r>
            <a:endParaRPr lang="en-US" sz="2720" dirty="0"/>
          </a:p>
          <a:p>
            <a:endParaRPr lang="en-US" sz="2720" dirty="0"/>
          </a:p>
          <a:p>
            <a:r>
              <a:rPr lang="en-US" sz="2720" dirty="0"/>
              <a:t>In R</a:t>
            </a:r>
            <a:r>
              <a:rPr lang="en-US" sz="2720" baseline="30000" dirty="0"/>
              <a:t>100</a:t>
            </a:r>
            <a:r>
              <a:rPr lang="en-US" sz="2720" dirty="0"/>
              <a:t>,   d(</a:t>
            </a:r>
            <a:r>
              <a:rPr lang="en-US" sz="2720" dirty="0">
                <a:sym typeface="Wingdings"/>
              </a:rPr>
              <a:t>(0, 1, …, 1)</a:t>
            </a:r>
            <a:r>
              <a:rPr lang="en-US" sz="2720" dirty="0"/>
              <a:t>, (1, 0, …, 0)) = 10  &gt;  9.</a:t>
            </a:r>
          </a:p>
          <a:p>
            <a:endParaRPr lang="en-US" sz="2720" baseline="30000" dirty="0"/>
          </a:p>
          <a:p>
            <a:endParaRPr lang="en-US" sz="2720" dirty="0"/>
          </a:p>
          <a:p>
            <a:r>
              <a:rPr lang="en-US" sz="2720" dirty="0"/>
              <a:t>Add small noise to first point (0, 0, …, 0) </a:t>
            </a:r>
            <a:r>
              <a:rPr lang="en-US" sz="2720" dirty="0">
                <a:sym typeface="Wingdings"/>
              </a:rPr>
              <a:t> (0, 0.1, …, 0.1) </a:t>
            </a:r>
            <a:endParaRPr lang="en-US" sz="2720" dirty="0"/>
          </a:p>
          <a:p>
            <a:endParaRPr lang="en-US" sz="2720" dirty="0"/>
          </a:p>
          <a:p>
            <a:r>
              <a:rPr lang="en-US" sz="2720" dirty="0"/>
              <a:t>In R</a:t>
            </a:r>
            <a:r>
              <a:rPr lang="en-US" sz="2720" baseline="30000" dirty="0"/>
              <a:t>39,900</a:t>
            </a:r>
            <a:r>
              <a:rPr lang="en-US" sz="2720" dirty="0"/>
              <a:t>,   d(</a:t>
            </a:r>
            <a:r>
              <a:rPr lang="en-US" sz="2720" dirty="0">
                <a:sym typeface="Wingdings"/>
              </a:rPr>
              <a:t>(0, 0.1, …, 0.1)</a:t>
            </a:r>
            <a:r>
              <a:rPr lang="en-US" sz="2720" dirty="0"/>
              <a:t>, (1, 0, …, 0)) = 20  &gt;  9.</a:t>
            </a:r>
            <a:endParaRPr lang="en-US" sz="2720" baseline="30000" dirty="0"/>
          </a:p>
          <a:p>
            <a:endParaRPr lang="en-US" sz="2720" baseline="30000" dirty="0"/>
          </a:p>
          <a:p>
            <a:r>
              <a:rPr lang="en-US" sz="2720" dirty="0"/>
              <a:t> </a:t>
            </a:r>
          </a:p>
        </p:txBody>
      </p:sp>
    </p:spTree>
    <p:extLst>
      <p:ext uri="{BB962C8B-B14F-4D97-AF65-F5344CB8AC3E}">
        <p14:creationId xmlns:p14="http://schemas.microsoft.com/office/powerpoint/2010/main" val="91593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4167" y="155001"/>
            <a:ext cx="8277606" cy="7772400"/>
          </a:xfrm>
          <a:prstGeom prst="rect">
            <a:avLst/>
          </a:prstGeom>
        </p:spPr>
      </p:pic>
      <p:sp>
        <p:nvSpPr>
          <p:cNvPr id="2" name="TextBox 1"/>
          <p:cNvSpPr txBox="1"/>
          <p:nvPr/>
        </p:nvSpPr>
        <p:spPr>
          <a:xfrm>
            <a:off x="1492739" y="287875"/>
            <a:ext cx="9256021" cy="650499"/>
          </a:xfrm>
          <a:prstGeom prst="rect">
            <a:avLst/>
          </a:prstGeom>
          <a:noFill/>
        </p:spPr>
        <p:txBody>
          <a:bodyPr wrap="square" rtlCol="0">
            <a:spAutoFit/>
          </a:bodyPr>
          <a:lstStyle/>
          <a:p>
            <a:r>
              <a:rPr lang="en-US" sz="3627" dirty="0"/>
              <a:t>Example:  Principle component analysis (PCA) </a:t>
            </a:r>
          </a:p>
        </p:txBody>
      </p:sp>
      <p:sp>
        <p:nvSpPr>
          <p:cNvPr id="4" name="Rectangle 3"/>
          <p:cNvSpPr/>
          <p:nvPr/>
        </p:nvSpPr>
        <p:spPr>
          <a:xfrm>
            <a:off x="1049867" y="7284354"/>
            <a:ext cx="7772400" cy="406265"/>
          </a:xfrm>
          <a:prstGeom prst="rect">
            <a:avLst/>
          </a:prstGeom>
        </p:spPr>
        <p:txBody>
          <a:bodyPr wrap="square">
            <a:spAutoFit/>
          </a:bodyPr>
          <a:lstStyle/>
          <a:p>
            <a:r>
              <a:rPr lang="en-US" sz="2040" dirty="0"/>
              <a:t>http://</a:t>
            </a:r>
            <a:r>
              <a:rPr lang="en-US" sz="2040" dirty="0" err="1"/>
              <a:t>en.wikipedia.org</a:t>
            </a:r>
            <a:r>
              <a:rPr lang="en-US" sz="2040" dirty="0"/>
              <a:t>/wiki/</a:t>
            </a:r>
            <a:r>
              <a:rPr lang="en-US" sz="2040" dirty="0" err="1"/>
              <a:t>File:GaussianScatterPCA.png</a:t>
            </a:r>
            <a:endParaRPr lang="en-US" sz="2040" dirty="0"/>
          </a:p>
        </p:txBody>
      </p:sp>
    </p:spTree>
    <p:extLst>
      <p:ext uri="{BB962C8B-B14F-4D97-AF65-F5344CB8AC3E}">
        <p14:creationId xmlns:p14="http://schemas.microsoft.com/office/powerpoint/2010/main" val="23772532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48846" y="311576"/>
            <a:ext cx="7025302" cy="6596528"/>
          </a:xfrm>
          <a:prstGeom prst="rect">
            <a:avLst/>
          </a:prstGeom>
        </p:spPr>
      </p:pic>
      <p:sp>
        <p:nvSpPr>
          <p:cNvPr id="2" name="TextBox 1"/>
          <p:cNvSpPr txBox="1"/>
          <p:nvPr/>
        </p:nvSpPr>
        <p:spPr>
          <a:xfrm>
            <a:off x="1492739" y="287875"/>
            <a:ext cx="9256021" cy="650499"/>
          </a:xfrm>
          <a:prstGeom prst="rect">
            <a:avLst/>
          </a:prstGeom>
          <a:noFill/>
        </p:spPr>
        <p:txBody>
          <a:bodyPr wrap="square" rtlCol="0">
            <a:spAutoFit/>
          </a:bodyPr>
          <a:lstStyle/>
          <a:p>
            <a:r>
              <a:rPr lang="en-US" sz="3627" dirty="0"/>
              <a:t>Example:  Principle component analysis (PCA) </a:t>
            </a:r>
          </a:p>
        </p:txBody>
      </p:sp>
      <p:sp>
        <p:nvSpPr>
          <p:cNvPr id="4" name="Rectangle 3"/>
          <p:cNvSpPr/>
          <p:nvPr/>
        </p:nvSpPr>
        <p:spPr>
          <a:xfrm>
            <a:off x="1049867" y="7284354"/>
            <a:ext cx="7772400" cy="406265"/>
          </a:xfrm>
          <a:prstGeom prst="rect">
            <a:avLst/>
          </a:prstGeom>
        </p:spPr>
        <p:txBody>
          <a:bodyPr wrap="square">
            <a:spAutoFit/>
          </a:bodyPr>
          <a:lstStyle/>
          <a:p>
            <a:r>
              <a:rPr lang="en-US" sz="2040" dirty="0"/>
              <a:t>http://</a:t>
            </a:r>
            <a:r>
              <a:rPr lang="en-US" sz="2040" dirty="0" err="1"/>
              <a:t>en.wikipedia.org</a:t>
            </a:r>
            <a:r>
              <a:rPr lang="en-US" sz="2040" dirty="0"/>
              <a:t>/wiki/</a:t>
            </a:r>
            <a:r>
              <a:rPr lang="en-US" sz="2040" dirty="0" err="1"/>
              <a:t>File:GaussianScatterPCA.png</a:t>
            </a:r>
            <a:endParaRPr lang="en-US" sz="2040" dirty="0"/>
          </a:p>
        </p:txBody>
      </p:sp>
      <p:sp>
        <p:nvSpPr>
          <p:cNvPr id="5" name="TextBox 4">
            <a:extLst>
              <a:ext uri="{FF2B5EF4-FFF2-40B4-BE49-F238E27FC236}">
                <a16:creationId xmlns:a16="http://schemas.microsoft.com/office/drawing/2014/main" id="{C968E157-F9BE-454B-B391-14EE3E87B0BE}"/>
              </a:ext>
            </a:extLst>
          </p:cNvPr>
          <p:cNvSpPr txBox="1"/>
          <p:nvPr/>
        </p:nvSpPr>
        <p:spPr>
          <a:xfrm>
            <a:off x="2780778" y="6433166"/>
            <a:ext cx="5974915" cy="584775"/>
          </a:xfrm>
          <a:prstGeom prst="rect">
            <a:avLst/>
          </a:prstGeom>
          <a:noFill/>
        </p:spPr>
        <p:txBody>
          <a:bodyPr wrap="square" rtlCol="0">
            <a:spAutoFit/>
          </a:bodyPr>
          <a:lstStyle/>
          <a:p>
            <a:r>
              <a:rPr lang="en-US" sz="3200" dirty="0"/>
              <a:t>x</a:t>
            </a:r>
            <a:r>
              <a:rPr lang="en-US" sz="3200" baseline="-25000" dirty="0"/>
              <a:t>i</a:t>
            </a:r>
            <a:r>
              <a:rPr lang="en-US" sz="3200" dirty="0"/>
              <a:t> </a:t>
            </a:r>
            <a:r>
              <a:rPr lang="en-US" sz="3200" dirty="0">
                <a:sym typeface="Wingdings" panose="05000000000000000000" pitchFamily="2" charset="2"/>
              </a:rPr>
              <a:t> </a:t>
            </a:r>
            <a:r>
              <a:rPr lang="en-US" sz="3200" dirty="0" err="1">
                <a:sym typeface="Wingdings" panose="05000000000000000000" pitchFamily="2" charset="2"/>
              </a:rPr>
              <a:t>z</a:t>
            </a:r>
            <a:r>
              <a:rPr lang="en-US" sz="3200" baseline="-25000" dirty="0" err="1">
                <a:sym typeface="Wingdings" panose="05000000000000000000" pitchFamily="2" charset="2"/>
              </a:rPr>
              <a:t>i</a:t>
            </a:r>
            <a:r>
              <a:rPr lang="en-US" sz="3200" dirty="0">
                <a:sym typeface="Wingdings" panose="05000000000000000000" pitchFamily="2" charset="2"/>
              </a:rPr>
              <a:t> = linear combination of </a:t>
            </a:r>
            <a:r>
              <a:rPr lang="en-US" sz="3200" dirty="0"/>
              <a:t>x</a:t>
            </a:r>
            <a:r>
              <a:rPr lang="en-US" sz="3200" baseline="-25000" dirty="0"/>
              <a:t>i</a:t>
            </a:r>
          </a:p>
        </p:txBody>
      </p:sp>
    </p:spTree>
    <p:extLst>
      <p:ext uri="{BB962C8B-B14F-4D97-AF65-F5344CB8AC3E}">
        <p14:creationId xmlns:p14="http://schemas.microsoft.com/office/powerpoint/2010/main" val="1057096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6363" y="1131775"/>
            <a:ext cx="10259568" cy="5668728"/>
          </a:xfrm>
          <a:prstGeom prst="rect">
            <a:avLst/>
          </a:prstGeom>
        </p:spPr>
      </p:pic>
      <p:sp>
        <p:nvSpPr>
          <p:cNvPr id="3" name="Rectangle 2"/>
          <p:cNvSpPr/>
          <p:nvPr/>
        </p:nvSpPr>
        <p:spPr>
          <a:xfrm>
            <a:off x="1087225" y="282728"/>
            <a:ext cx="6228115" cy="510909"/>
          </a:xfrm>
          <a:prstGeom prst="rect">
            <a:avLst/>
          </a:prstGeom>
        </p:spPr>
        <p:txBody>
          <a:bodyPr wrap="none">
            <a:spAutoFit/>
          </a:bodyPr>
          <a:lstStyle/>
          <a:p>
            <a:r>
              <a:rPr lang="en-US" sz="2720" dirty="0">
                <a:hlinkClick r:id="rId3"/>
              </a:rPr>
              <a:t>https://writingcenter.uiowa.edu/#services</a:t>
            </a:r>
            <a:r>
              <a:rPr lang="en-US" sz="2720" dirty="0"/>
              <a:t> </a:t>
            </a:r>
          </a:p>
        </p:txBody>
      </p:sp>
      <p:sp>
        <p:nvSpPr>
          <p:cNvPr id="4" name="TextBox 3">
            <a:extLst>
              <a:ext uri="{FF2B5EF4-FFF2-40B4-BE49-F238E27FC236}">
                <a16:creationId xmlns:a16="http://schemas.microsoft.com/office/drawing/2014/main" id="{5483B81D-665B-4BF2-9B33-B4DD7B0BDBE4}"/>
              </a:ext>
            </a:extLst>
          </p:cNvPr>
          <p:cNvSpPr txBox="1"/>
          <p:nvPr/>
        </p:nvSpPr>
        <p:spPr>
          <a:xfrm>
            <a:off x="2179674" y="6877031"/>
            <a:ext cx="7365158" cy="523220"/>
          </a:xfrm>
          <a:prstGeom prst="rect">
            <a:avLst/>
          </a:prstGeom>
          <a:noFill/>
        </p:spPr>
        <p:txBody>
          <a:bodyPr wrap="none" rtlCol="0">
            <a:spAutoFit/>
          </a:bodyPr>
          <a:lstStyle/>
          <a:p>
            <a:r>
              <a:rPr lang="en-US" sz="2800" dirty="0">
                <a:solidFill>
                  <a:srgbClr val="0000FF"/>
                </a:solidFill>
              </a:rPr>
              <a:t>Consider e-mailing your writing on a weekly basis</a:t>
            </a:r>
          </a:p>
        </p:txBody>
      </p:sp>
    </p:spTree>
    <p:extLst>
      <p:ext uri="{BB962C8B-B14F-4D97-AF65-F5344CB8AC3E}">
        <p14:creationId xmlns:p14="http://schemas.microsoft.com/office/powerpoint/2010/main" val="1246146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3964" y="382506"/>
            <a:ext cx="9256637" cy="5300618"/>
          </a:xfrm>
          <a:prstGeom prst="rect">
            <a:avLst/>
          </a:prstGeom>
        </p:spPr>
        <p:txBody>
          <a:bodyPr wrap="none">
            <a:spAutoFit/>
          </a:bodyPr>
          <a:lstStyle/>
          <a:p>
            <a:r>
              <a:rPr lang="en-US" sz="3173" dirty="0"/>
              <a:t>In R</a:t>
            </a:r>
            <a:r>
              <a:rPr lang="en-US" sz="3173" i="1" baseline="30000" dirty="0"/>
              <a:t>n</a:t>
            </a:r>
          </a:p>
          <a:p>
            <a:endParaRPr lang="en-US" sz="3173" baseline="30000" dirty="0"/>
          </a:p>
          <a:p>
            <a:r>
              <a:rPr lang="en-US" sz="3173" dirty="0"/>
              <a:t>If </a:t>
            </a:r>
            <a:r>
              <a:rPr lang="en-US" sz="3173" i="1" dirty="0"/>
              <a:t>n</a:t>
            </a:r>
            <a:r>
              <a:rPr lang="en-US" sz="3173" dirty="0"/>
              <a:t> small, Euclidean distance often makes sense</a:t>
            </a:r>
          </a:p>
          <a:p>
            <a:endParaRPr lang="en-US" sz="3173" dirty="0"/>
          </a:p>
          <a:p>
            <a:endParaRPr lang="en-US" sz="3173" dirty="0"/>
          </a:p>
          <a:p>
            <a:endParaRPr lang="en-US" sz="3173" dirty="0"/>
          </a:p>
          <a:p>
            <a:endParaRPr lang="en-US" sz="3173" dirty="0"/>
          </a:p>
          <a:p>
            <a:endParaRPr lang="en-US" sz="3173" dirty="0"/>
          </a:p>
          <a:p>
            <a:r>
              <a:rPr lang="en-US" sz="3173" dirty="0"/>
              <a:t>If n is large, consider </a:t>
            </a:r>
            <a:r>
              <a:rPr lang="en-US" sz="3173" dirty="0" err="1"/>
              <a:t>Chebyshev</a:t>
            </a:r>
            <a:r>
              <a:rPr lang="en-US" sz="3173" dirty="0"/>
              <a:t> distance or </a:t>
            </a:r>
          </a:p>
          <a:p>
            <a:r>
              <a:rPr lang="en-US" sz="3173" dirty="0"/>
              <a:t>performing PCA first to project data into R</a:t>
            </a:r>
            <a:r>
              <a:rPr lang="en-US" sz="3173" i="1" baseline="30000" dirty="0"/>
              <a:t>d</a:t>
            </a:r>
            <a:r>
              <a:rPr lang="en-US" sz="3173" dirty="0"/>
              <a:t>, for small </a:t>
            </a:r>
            <a:r>
              <a:rPr lang="en-US" sz="3173" b="1" dirty="0"/>
              <a:t>d</a:t>
            </a:r>
            <a:r>
              <a:rPr lang="en-US" sz="3173" dirty="0"/>
              <a:t> </a:t>
            </a:r>
          </a:p>
          <a:p>
            <a:pPr algn="ctr"/>
            <a:r>
              <a:rPr lang="en-US" sz="3173" dirty="0"/>
              <a:t>and then using Euclidean distance  </a:t>
            </a:r>
          </a:p>
        </p:txBody>
      </p:sp>
      <p:grpSp>
        <p:nvGrpSpPr>
          <p:cNvPr id="3" name="Group 2"/>
          <p:cNvGrpSpPr>
            <a:grpSpLocks noChangeAspect="1"/>
          </p:cNvGrpSpPr>
          <p:nvPr/>
        </p:nvGrpSpPr>
        <p:grpSpPr>
          <a:xfrm>
            <a:off x="3438281" y="1882472"/>
            <a:ext cx="5022327" cy="1761744"/>
            <a:chOff x="3876287" y="3706977"/>
            <a:chExt cx="6625471" cy="2324100"/>
          </a:xfrm>
        </p:grpSpPr>
        <p:pic>
          <p:nvPicPr>
            <p:cNvPr id="4" name="Picture 3"/>
            <p:cNvPicPr>
              <a:picLocks noChangeAspect="1"/>
            </p:cNvPicPr>
            <p:nvPr/>
          </p:nvPicPr>
          <p:blipFill>
            <a:blip r:embed="rId2"/>
            <a:stretch>
              <a:fillRect/>
            </a:stretch>
          </p:blipFill>
          <p:spPr>
            <a:xfrm>
              <a:off x="5986908" y="3706977"/>
              <a:ext cx="4514850" cy="2324100"/>
            </a:xfrm>
            <a:prstGeom prst="rect">
              <a:avLst/>
            </a:prstGeom>
          </p:spPr>
        </p:pic>
        <p:pic>
          <p:nvPicPr>
            <p:cNvPr id="5" name="Picture 4"/>
            <p:cNvPicPr>
              <a:picLocks noChangeAspect="1"/>
            </p:cNvPicPr>
            <p:nvPr/>
          </p:nvPicPr>
          <p:blipFill>
            <a:blip r:embed="rId3"/>
            <a:stretch>
              <a:fillRect/>
            </a:stretch>
          </p:blipFill>
          <p:spPr>
            <a:xfrm>
              <a:off x="3876287" y="4356582"/>
              <a:ext cx="2162175" cy="942975"/>
            </a:xfrm>
            <a:prstGeom prst="rect">
              <a:avLst/>
            </a:prstGeom>
          </p:spPr>
        </p:pic>
      </p:grpSp>
      <p:grpSp>
        <p:nvGrpSpPr>
          <p:cNvPr id="20" name="Group 19"/>
          <p:cNvGrpSpPr/>
          <p:nvPr/>
        </p:nvGrpSpPr>
        <p:grpSpPr>
          <a:xfrm>
            <a:off x="1879113" y="6109963"/>
            <a:ext cx="8147680" cy="856607"/>
            <a:chOff x="552550" y="5472554"/>
            <a:chExt cx="7189129" cy="755830"/>
          </a:xfrm>
        </p:grpSpPr>
        <p:grpSp>
          <p:nvGrpSpPr>
            <p:cNvPr id="15" name="Group 14"/>
            <p:cNvGrpSpPr/>
            <p:nvPr/>
          </p:nvGrpSpPr>
          <p:grpSpPr>
            <a:xfrm>
              <a:off x="3639981" y="5472554"/>
              <a:ext cx="4101698" cy="755830"/>
              <a:chOff x="4034617" y="5501240"/>
              <a:chExt cx="4101698" cy="755830"/>
            </a:xfrm>
          </p:grpSpPr>
          <p:pic>
            <p:nvPicPr>
              <p:cNvPr id="16" name="Picture 15"/>
              <p:cNvPicPr>
                <a:picLocks noChangeAspect="1"/>
              </p:cNvPicPr>
              <p:nvPr/>
            </p:nvPicPr>
            <p:blipFill rotWithShape="1">
              <a:blip r:embed="rId4"/>
              <a:srcRect l="50528" t="3859"/>
              <a:stretch/>
            </p:blipFill>
            <p:spPr>
              <a:xfrm>
                <a:off x="5428646" y="5553775"/>
                <a:ext cx="2707669" cy="703295"/>
              </a:xfrm>
              <a:prstGeom prst="rect">
                <a:avLst/>
              </a:prstGeom>
            </p:spPr>
          </p:pic>
          <p:pic>
            <p:nvPicPr>
              <p:cNvPr id="17" name="Picture 16"/>
              <p:cNvPicPr>
                <a:picLocks noChangeAspect="1"/>
              </p:cNvPicPr>
              <p:nvPr/>
            </p:nvPicPr>
            <p:blipFill>
              <a:blip r:embed="rId3"/>
              <a:stretch>
                <a:fillRect/>
              </a:stretch>
            </p:blipFill>
            <p:spPr>
              <a:xfrm>
                <a:off x="4034617" y="5501240"/>
                <a:ext cx="1446177" cy="630711"/>
              </a:xfrm>
              <a:prstGeom prst="rect">
                <a:avLst/>
              </a:prstGeom>
            </p:spPr>
          </p:pic>
        </p:grpSp>
        <p:sp>
          <p:nvSpPr>
            <p:cNvPr id="19" name="Rectangle 18"/>
            <p:cNvSpPr/>
            <p:nvPr/>
          </p:nvSpPr>
          <p:spPr>
            <a:xfrm>
              <a:off x="552550" y="5550708"/>
              <a:ext cx="3202856" cy="512301"/>
            </a:xfrm>
            <a:prstGeom prst="rect">
              <a:avLst/>
            </a:prstGeom>
          </p:spPr>
          <p:txBody>
            <a:bodyPr wrap="none">
              <a:spAutoFit/>
            </a:bodyPr>
            <a:lstStyle/>
            <a:p>
              <a:r>
                <a:rPr lang="en-US" sz="3173" dirty="0" err="1"/>
                <a:t>Chebyshev</a:t>
              </a:r>
              <a:r>
                <a:rPr lang="en-US" sz="3173" dirty="0"/>
                <a:t> distance: </a:t>
              </a:r>
            </a:p>
          </p:txBody>
        </p:sp>
      </p:grpSp>
    </p:spTree>
    <p:extLst>
      <p:ext uri="{BB962C8B-B14F-4D97-AF65-F5344CB8AC3E}">
        <p14:creationId xmlns:p14="http://schemas.microsoft.com/office/powerpoint/2010/main" val="24077604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A31C21C-C2C0-47F9-B3FA-6CCA253802FD}"/>
              </a:ext>
            </a:extLst>
          </p:cNvPr>
          <p:cNvSpPr>
            <a:spLocks noGrp="1"/>
          </p:cNvSpPr>
          <p:nvPr>
            <p:ph type="sldNum" sz="quarter" idx="12"/>
          </p:nvPr>
        </p:nvSpPr>
        <p:spPr/>
        <p:txBody>
          <a:bodyPr/>
          <a:lstStyle/>
          <a:p>
            <a:fld id="{EABD236A-634D-4FD8-8810-B8769E810523}" type="slidenum">
              <a:rPr lang="en-US" altLang="en-US"/>
              <a:pPr/>
              <a:t>81</a:t>
            </a:fld>
            <a:endParaRPr lang="en-US" altLang="en-US"/>
          </a:p>
        </p:txBody>
      </p:sp>
      <p:sp>
        <p:nvSpPr>
          <p:cNvPr id="24578" name="Rectangle 2">
            <a:extLst>
              <a:ext uri="{FF2B5EF4-FFF2-40B4-BE49-F238E27FC236}">
                <a16:creationId xmlns:a16="http://schemas.microsoft.com/office/drawing/2014/main" id="{D9055FA7-66C1-47AF-9AC4-F19722D28131}"/>
              </a:ext>
            </a:extLst>
          </p:cNvPr>
          <p:cNvSpPr>
            <a:spLocks noGrp="1" noChangeArrowheads="1"/>
          </p:cNvSpPr>
          <p:nvPr>
            <p:ph type="title"/>
          </p:nvPr>
        </p:nvSpPr>
        <p:spPr>
          <a:xfrm>
            <a:off x="1539240" y="259080"/>
            <a:ext cx="8808720" cy="1295400"/>
          </a:xfrm>
        </p:spPr>
        <p:txBody>
          <a:bodyPr/>
          <a:lstStyle/>
          <a:p>
            <a:r>
              <a:rPr lang="da-DK" altLang="en-US" sz="4533"/>
              <a:t>PCA on all Genes</a:t>
            </a:r>
            <a:br>
              <a:rPr lang="da-DK" altLang="en-US" sz="4533"/>
            </a:br>
            <a:r>
              <a:rPr lang="da-DK" altLang="en-US" sz="3853"/>
              <a:t>Leukemia data, precursor B and T</a:t>
            </a:r>
          </a:p>
        </p:txBody>
      </p:sp>
      <p:grpSp>
        <p:nvGrpSpPr>
          <p:cNvPr id="24579" name="Group 3">
            <a:extLst>
              <a:ext uri="{FF2B5EF4-FFF2-40B4-BE49-F238E27FC236}">
                <a16:creationId xmlns:a16="http://schemas.microsoft.com/office/drawing/2014/main" id="{E92C3DF6-E8FD-47EB-B16F-C14358248D71}"/>
              </a:ext>
            </a:extLst>
          </p:cNvPr>
          <p:cNvGrpSpPr>
            <a:grpSpLocks/>
          </p:cNvGrpSpPr>
          <p:nvPr/>
        </p:nvGrpSpPr>
        <p:grpSpPr bwMode="auto">
          <a:xfrm>
            <a:off x="2802255" y="2335319"/>
            <a:ext cx="6649720" cy="5019675"/>
            <a:chOff x="1066" y="907"/>
            <a:chExt cx="3810" cy="2954"/>
          </a:xfrm>
        </p:grpSpPr>
        <p:sp>
          <p:nvSpPr>
            <p:cNvPr id="24580" name="Rectangle 4">
              <a:extLst>
                <a:ext uri="{FF2B5EF4-FFF2-40B4-BE49-F238E27FC236}">
                  <a16:creationId xmlns:a16="http://schemas.microsoft.com/office/drawing/2014/main" id="{B25330EE-549A-49E7-8320-15A7F28DF04E}"/>
                </a:ext>
              </a:extLst>
            </p:cNvPr>
            <p:cNvSpPr>
              <a:spLocks noChangeArrowheads="1"/>
            </p:cNvSpPr>
            <p:nvPr/>
          </p:nvSpPr>
          <p:spPr bwMode="auto">
            <a:xfrm>
              <a:off x="1134" y="958"/>
              <a:ext cx="3742" cy="2903"/>
            </a:xfrm>
            <a:prstGeom prst="rect">
              <a:avLst/>
            </a:prstGeom>
            <a:solidFill>
              <a:srgbClr val="FFFFCC"/>
            </a:solidFill>
            <a:ln w="9525">
              <a:solidFill>
                <a:srgbClr val="FF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pic>
          <p:nvPicPr>
            <p:cNvPr id="24581" name="Picture 5">
              <a:extLst>
                <a:ext uri="{FF2B5EF4-FFF2-40B4-BE49-F238E27FC236}">
                  <a16:creationId xmlns:a16="http://schemas.microsoft.com/office/drawing/2014/main" id="{226A8526-105B-4704-AB16-4D924FF293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 y="907"/>
              <a:ext cx="3787" cy="2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4582" name="Rectangle 6">
            <a:extLst>
              <a:ext uri="{FF2B5EF4-FFF2-40B4-BE49-F238E27FC236}">
                <a16:creationId xmlns:a16="http://schemas.microsoft.com/office/drawing/2014/main" id="{A09F50EC-B4F3-4B94-A4CB-5EAA90810969}"/>
              </a:ext>
            </a:extLst>
          </p:cNvPr>
          <p:cNvSpPr>
            <a:spLocks noChangeArrowheads="1"/>
          </p:cNvSpPr>
          <p:nvPr/>
        </p:nvSpPr>
        <p:spPr bwMode="auto">
          <a:xfrm>
            <a:off x="2143760" y="1554480"/>
            <a:ext cx="7916333" cy="52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da-DK" altLang="en-US" sz="3173"/>
              <a:t>Plot of 34 patients, dimension of 8973 genes reduced to 2</a:t>
            </a:r>
          </a:p>
        </p:txBody>
      </p:sp>
      <p:sp>
        <p:nvSpPr>
          <p:cNvPr id="9" name="TextBox 8">
            <a:extLst>
              <a:ext uri="{FF2B5EF4-FFF2-40B4-BE49-F238E27FC236}">
                <a16:creationId xmlns:a16="http://schemas.microsoft.com/office/drawing/2014/main" id="{803C1825-894D-4584-90B6-90D471A57696}"/>
              </a:ext>
            </a:extLst>
          </p:cNvPr>
          <p:cNvSpPr txBox="1"/>
          <p:nvPr/>
        </p:nvSpPr>
        <p:spPr>
          <a:xfrm>
            <a:off x="24913" y="7407933"/>
            <a:ext cx="10104120" cy="406265"/>
          </a:xfrm>
          <a:prstGeom prst="rect">
            <a:avLst/>
          </a:prstGeom>
          <a:noFill/>
        </p:spPr>
        <p:txBody>
          <a:bodyPr wrap="square">
            <a:spAutoFit/>
          </a:bodyPr>
          <a:lstStyle/>
          <a:p>
            <a:r>
              <a:rPr lang="en-US" sz="2040" dirty="0">
                <a:hlinkClick r:id="rId3"/>
              </a:rPr>
              <a:t>www.cse.buffalo.edu/faculty/azhang/data-mining/pca.ppt</a:t>
            </a:r>
            <a:r>
              <a:rPr lang="en-US" sz="2040" dirty="0"/>
              <a:t>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767D138B-58C3-46BC-8C55-9E452A6771AC}"/>
              </a:ext>
            </a:extLst>
          </p:cNvPr>
          <p:cNvSpPr>
            <a:spLocks noGrp="1"/>
          </p:cNvSpPr>
          <p:nvPr>
            <p:ph type="sldNum" sz="quarter" idx="12"/>
          </p:nvPr>
        </p:nvSpPr>
        <p:spPr/>
        <p:txBody>
          <a:bodyPr/>
          <a:lstStyle/>
          <a:p>
            <a:fld id="{B8094ED8-F278-45FB-974F-8369D29663A5}" type="slidenum">
              <a:rPr lang="en-US" altLang="en-US"/>
              <a:pPr/>
              <a:t>82</a:t>
            </a:fld>
            <a:endParaRPr lang="en-US" altLang="en-US"/>
          </a:p>
        </p:txBody>
      </p:sp>
      <p:sp>
        <p:nvSpPr>
          <p:cNvPr id="25602" name="Rectangle 2">
            <a:extLst>
              <a:ext uri="{FF2B5EF4-FFF2-40B4-BE49-F238E27FC236}">
                <a16:creationId xmlns:a16="http://schemas.microsoft.com/office/drawing/2014/main" id="{C336AA21-628C-4224-9209-06F5D4F3C0F4}"/>
              </a:ext>
            </a:extLst>
          </p:cNvPr>
          <p:cNvSpPr>
            <a:spLocks noGrp="1" noChangeArrowheads="1"/>
          </p:cNvSpPr>
          <p:nvPr>
            <p:ph type="title"/>
          </p:nvPr>
        </p:nvSpPr>
        <p:spPr>
          <a:xfrm>
            <a:off x="1452880" y="0"/>
            <a:ext cx="8808720" cy="1295400"/>
          </a:xfrm>
        </p:spPr>
        <p:txBody>
          <a:bodyPr/>
          <a:lstStyle/>
          <a:p>
            <a:r>
              <a:rPr lang="da-DK" altLang="en-US" sz="4307"/>
              <a:t>PCA on 100 top significant genes </a:t>
            </a:r>
            <a:br>
              <a:rPr lang="da-DK" altLang="en-US" sz="4307"/>
            </a:br>
            <a:r>
              <a:rPr lang="da-DK" altLang="en-US" sz="4307"/>
              <a:t> </a:t>
            </a:r>
            <a:r>
              <a:rPr lang="da-DK" altLang="en-US" sz="3853"/>
              <a:t>Leukemia data, precursor B and T</a:t>
            </a:r>
          </a:p>
        </p:txBody>
      </p:sp>
      <p:grpSp>
        <p:nvGrpSpPr>
          <p:cNvPr id="25603" name="Group 3">
            <a:extLst>
              <a:ext uri="{FF2B5EF4-FFF2-40B4-BE49-F238E27FC236}">
                <a16:creationId xmlns:a16="http://schemas.microsoft.com/office/drawing/2014/main" id="{24435AA3-79A3-4383-AA70-A2CA6D0E9D87}"/>
              </a:ext>
            </a:extLst>
          </p:cNvPr>
          <p:cNvGrpSpPr>
            <a:grpSpLocks/>
          </p:cNvGrpSpPr>
          <p:nvPr/>
        </p:nvGrpSpPr>
        <p:grpSpPr bwMode="auto">
          <a:xfrm>
            <a:off x="2312882" y="2212976"/>
            <a:ext cx="7713028" cy="5222981"/>
            <a:chOff x="884" y="958"/>
            <a:chExt cx="4287" cy="2903"/>
          </a:xfrm>
        </p:grpSpPr>
        <p:sp>
          <p:nvSpPr>
            <p:cNvPr id="25604" name="Rectangle 4">
              <a:extLst>
                <a:ext uri="{FF2B5EF4-FFF2-40B4-BE49-F238E27FC236}">
                  <a16:creationId xmlns:a16="http://schemas.microsoft.com/office/drawing/2014/main" id="{E2358B8A-9AA7-4651-B6B9-0D5B2B6C7E3C}"/>
                </a:ext>
              </a:extLst>
            </p:cNvPr>
            <p:cNvSpPr>
              <a:spLocks noChangeArrowheads="1"/>
            </p:cNvSpPr>
            <p:nvPr/>
          </p:nvSpPr>
          <p:spPr bwMode="auto">
            <a:xfrm>
              <a:off x="884" y="958"/>
              <a:ext cx="4287" cy="2903"/>
            </a:xfrm>
            <a:prstGeom prst="rect">
              <a:avLst/>
            </a:prstGeom>
            <a:solidFill>
              <a:srgbClr val="FFFFCC"/>
            </a:solidFill>
            <a:ln w="9525">
              <a:solidFill>
                <a:srgbClr val="FF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pic>
          <p:nvPicPr>
            <p:cNvPr id="25605" name="Picture 5">
              <a:extLst>
                <a:ext uri="{FF2B5EF4-FFF2-40B4-BE49-F238E27FC236}">
                  <a16:creationId xmlns:a16="http://schemas.microsoft.com/office/drawing/2014/main" id="{90561E63-C1AD-4DD6-BFC9-EC427FDF0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 y="958"/>
              <a:ext cx="4287" cy="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5606" name="Rectangle 6">
            <a:extLst>
              <a:ext uri="{FF2B5EF4-FFF2-40B4-BE49-F238E27FC236}">
                <a16:creationId xmlns:a16="http://schemas.microsoft.com/office/drawing/2014/main" id="{EE772766-839F-40CC-A5C1-C1EF6BF9DF47}"/>
              </a:ext>
            </a:extLst>
          </p:cNvPr>
          <p:cNvSpPr>
            <a:spLocks noChangeArrowheads="1"/>
          </p:cNvSpPr>
          <p:nvPr/>
        </p:nvSpPr>
        <p:spPr bwMode="auto">
          <a:xfrm>
            <a:off x="2230120" y="1468120"/>
            <a:ext cx="8484870" cy="52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da-DK" altLang="en-US" sz="3173"/>
              <a:t>Plot of 34 patients, dimension of 100 genes reduced to 2</a:t>
            </a:r>
          </a:p>
        </p:txBody>
      </p:sp>
      <p:sp>
        <p:nvSpPr>
          <p:cNvPr id="10" name="TextBox 9">
            <a:extLst>
              <a:ext uri="{FF2B5EF4-FFF2-40B4-BE49-F238E27FC236}">
                <a16:creationId xmlns:a16="http://schemas.microsoft.com/office/drawing/2014/main" id="{72B7B260-E874-49A9-8C7F-018EAD054B41}"/>
              </a:ext>
            </a:extLst>
          </p:cNvPr>
          <p:cNvSpPr txBox="1"/>
          <p:nvPr/>
        </p:nvSpPr>
        <p:spPr>
          <a:xfrm>
            <a:off x="24913" y="7407933"/>
            <a:ext cx="10104120" cy="406265"/>
          </a:xfrm>
          <a:prstGeom prst="rect">
            <a:avLst/>
          </a:prstGeom>
          <a:noFill/>
        </p:spPr>
        <p:txBody>
          <a:bodyPr wrap="square">
            <a:spAutoFit/>
          </a:bodyPr>
          <a:lstStyle/>
          <a:p>
            <a:r>
              <a:rPr lang="en-US" sz="2040" dirty="0">
                <a:hlinkClick r:id="rId3"/>
              </a:rPr>
              <a:t>www.cse.buffalo.edu/faculty/azhang/data-mining/pca.ppt</a:t>
            </a:r>
            <a:r>
              <a:rPr lang="en-US" sz="2040" dirty="0"/>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7">
            <a:extLst>
              <a:ext uri="{FF2B5EF4-FFF2-40B4-BE49-F238E27FC236}">
                <a16:creationId xmlns:a16="http://schemas.microsoft.com/office/drawing/2014/main" id="{B21B05D3-D9F4-4EDC-822B-AAFFA5E8EE8F}"/>
              </a:ext>
            </a:extLst>
          </p:cNvPr>
          <p:cNvSpPr>
            <a:spLocks noGrp="1"/>
          </p:cNvSpPr>
          <p:nvPr>
            <p:ph type="sldNum" sz="quarter" idx="12"/>
          </p:nvPr>
        </p:nvSpPr>
        <p:spPr/>
        <p:txBody>
          <a:bodyPr/>
          <a:lstStyle/>
          <a:p>
            <a:fld id="{BDD250C3-C741-4BF3-9A36-D693B35C7F57}" type="slidenum">
              <a:rPr lang="en-US" altLang="en-US"/>
              <a:pPr/>
              <a:t>83</a:t>
            </a:fld>
            <a:endParaRPr lang="en-US" altLang="en-US"/>
          </a:p>
        </p:txBody>
      </p:sp>
      <p:sp>
        <p:nvSpPr>
          <p:cNvPr id="87042" name="Rectangle 2">
            <a:extLst>
              <a:ext uri="{FF2B5EF4-FFF2-40B4-BE49-F238E27FC236}">
                <a16:creationId xmlns:a16="http://schemas.microsoft.com/office/drawing/2014/main" id="{045F90F5-9169-424B-9E4B-82B23DA2E42F}"/>
              </a:ext>
            </a:extLst>
          </p:cNvPr>
          <p:cNvSpPr>
            <a:spLocks noGrp="1" noChangeArrowheads="1"/>
          </p:cNvSpPr>
          <p:nvPr>
            <p:ph type="title"/>
          </p:nvPr>
        </p:nvSpPr>
        <p:spPr>
          <a:xfrm>
            <a:off x="1539240" y="259080"/>
            <a:ext cx="8808720" cy="1295400"/>
          </a:xfrm>
        </p:spPr>
        <p:txBody>
          <a:bodyPr>
            <a:normAutofit fontScale="90000"/>
          </a:bodyPr>
          <a:lstStyle/>
          <a:p>
            <a:r>
              <a:rPr lang="en-US" altLang="zh-TW" sz="4533">
                <a:ea typeface="PMingLiU" panose="02020500000000000000" pitchFamily="18" charset="-120"/>
              </a:rPr>
              <a:t>Principal Component Analysis: one attribute first</a:t>
            </a:r>
          </a:p>
        </p:txBody>
      </p:sp>
      <p:sp>
        <p:nvSpPr>
          <p:cNvPr id="87043" name="Rectangle 3">
            <a:extLst>
              <a:ext uri="{FF2B5EF4-FFF2-40B4-BE49-F238E27FC236}">
                <a16:creationId xmlns:a16="http://schemas.microsoft.com/office/drawing/2014/main" id="{F8F2F944-DDEE-4626-9801-3F5002FA92D3}"/>
              </a:ext>
            </a:extLst>
          </p:cNvPr>
          <p:cNvSpPr>
            <a:spLocks noGrp="1" noChangeArrowheads="1"/>
          </p:cNvSpPr>
          <p:nvPr>
            <p:ph type="body" sz="half" idx="1"/>
          </p:nvPr>
        </p:nvSpPr>
        <p:spPr>
          <a:xfrm>
            <a:off x="1539241" y="2245360"/>
            <a:ext cx="4321598" cy="4663440"/>
          </a:xfrm>
        </p:spPr>
        <p:txBody>
          <a:bodyPr/>
          <a:lstStyle/>
          <a:p>
            <a:r>
              <a:rPr lang="en-US" altLang="zh-TW">
                <a:ea typeface="PMingLiU" panose="02020500000000000000" pitchFamily="18" charset="-120"/>
              </a:rPr>
              <a:t>Question: how much spread is in the data along the axis? (distance to the mean)</a:t>
            </a:r>
          </a:p>
          <a:p>
            <a:r>
              <a:rPr lang="en-US" altLang="zh-TW">
                <a:ea typeface="PMingLiU" panose="02020500000000000000" pitchFamily="18" charset="-120"/>
              </a:rPr>
              <a:t>Variance=Standard deviation^2</a:t>
            </a:r>
          </a:p>
          <a:p>
            <a:endParaRPr lang="en-US" altLang="zh-TW">
              <a:ea typeface="PMingLiU" panose="02020500000000000000" pitchFamily="18" charset="-120"/>
            </a:endParaRPr>
          </a:p>
          <a:p>
            <a:endParaRPr lang="zh-TW" altLang="en-US">
              <a:ea typeface="PMingLiU" panose="02020500000000000000" pitchFamily="18" charset="-120"/>
            </a:endParaRPr>
          </a:p>
        </p:txBody>
      </p:sp>
      <p:graphicFrame>
        <p:nvGraphicFramePr>
          <p:cNvPr id="87044" name="Group 4">
            <a:extLst>
              <a:ext uri="{FF2B5EF4-FFF2-40B4-BE49-F238E27FC236}">
                <a16:creationId xmlns:a16="http://schemas.microsoft.com/office/drawing/2014/main" id="{EEE45E1E-0187-4DB3-A5D2-0E6034A82BEE}"/>
              </a:ext>
            </a:extLst>
          </p:cNvPr>
          <p:cNvGraphicFramePr>
            <a:graphicFrameLocks noGrp="1"/>
          </p:cNvGraphicFramePr>
          <p:nvPr>
            <p:ph sz="quarter" idx="2"/>
          </p:nvPr>
        </p:nvGraphicFramePr>
        <p:xfrm>
          <a:off x="8620760" y="1036320"/>
          <a:ext cx="1727200" cy="6217920"/>
        </p:xfrm>
        <a:graphic>
          <a:graphicData uri="http://schemas.openxmlformats.org/drawingml/2006/table">
            <a:tbl>
              <a:tblPr/>
              <a:tblGrid>
                <a:gridCol w="1727200">
                  <a:extLst>
                    <a:ext uri="{9D8B030D-6E8A-4147-A177-3AD203B41FA5}">
                      <a16:colId xmlns:a16="http://schemas.microsoft.com/office/drawing/2014/main" val="2668521745"/>
                    </a:ext>
                  </a:extLst>
                </a:gridCol>
              </a:tblGrid>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PMingLiU" panose="02020500000000000000" pitchFamily="18" charset="-120"/>
                          <a:ea typeface="PMingLiU" panose="02020500000000000000" pitchFamily="18" charset="-120"/>
                        </a:rPr>
                        <a:t>Temperature</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11063286"/>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42</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42409565"/>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520638653"/>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24</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667070499"/>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231029405"/>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652312901"/>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18</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757027053"/>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261954112"/>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762162648"/>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41742609"/>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654813498"/>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4061182634"/>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444712933"/>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526179846"/>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4194232570"/>
                  </a:ext>
                </a:extLst>
              </a:tr>
            </a:tbl>
          </a:graphicData>
        </a:graphic>
      </p:graphicFrame>
      <p:graphicFrame>
        <p:nvGraphicFramePr>
          <p:cNvPr id="87078" name="Object 38">
            <a:extLst>
              <a:ext uri="{FF2B5EF4-FFF2-40B4-BE49-F238E27FC236}">
                <a16:creationId xmlns:a16="http://schemas.microsoft.com/office/drawing/2014/main" id="{9A50E756-300B-498F-89EE-7C01735FB2C0}"/>
              </a:ext>
            </a:extLst>
          </p:cNvPr>
          <p:cNvGraphicFramePr>
            <a:graphicFrameLocks noGrp="1" noChangeAspect="1"/>
          </p:cNvGraphicFramePr>
          <p:nvPr>
            <p:ph sz="quarter" idx="3"/>
          </p:nvPr>
        </p:nvGraphicFramePr>
        <p:xfrm>
          <a:off x="3617278" y="4891935"/>
          <a:ext cx="3323060" cy="1757785"/>
        </p:xfrm>
        <a:graphic>
          <a:graphicData uri="http://schemas.openxmlformats.org/presentationml/2006/ole">
            <mc:AlternateContent xmlns:mc="http://schemas.openxmlformats.org/markup-compatibility/2006">
              <mc:Choice xmlns:v="urn:schemas-microsoft-com:vml" Requires="v">
                <p:oleObj name="Equation" r:id="rId3" imgW="1143000" imgH="634680" progId="Equation.3">
                  <p:embed/>
                </p:oleObj>
              </mc:Choice>
              <mc:Fallback>
                <p:oleObj name="Equation" r:id="rId3" imgW="1143000" imgH="634680" progId="Equation.3">
                  <p:embed/>
                  <p:pic>
                    <p:nvPicPr>
                      <p:cNvPr id="87078" name="Object 38">
                        <a:extLst>
                          <a:ext uri="{FF2B5EF4-FFF2-40B4-BE49-F238E27FC236}">
                            <a16:creationId xmlns:a16="http://schemas.microsoft.com/office/drawing/2014/main" id="{9A50E756-300B-498F-89EE-7C01735FB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278" y="4891935"/>
                        <a:ext cx="3323060" cy="175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a:extLst>
              <a:ext uri="{FF2B5EF4-FFF2-40B4-BE49-F238E27FC236}">
                <a16:creationId xmlns:a16="http://schemas.microsoft.com/office/drawing/2014/main" id="{8B0760BE-8E9C-4843-8236-4A3AC7C8ED4D}"/>
              </a:ext>
            </a:extLst>
          </p:cNvPr>
          <p:cNvSpPr txBox="1"/>
          <p:nvPr/>
        </p:nvSpPr>
        <p:spPr>
          <a:xfrm>
            <a:off x="24913" y="7407933"/>
            <a:ext cx="10104120" cy="406265"/>
          </a:xfrm>
          <a:prstGeom prst="rect">
            <a:avLst/>
          </a:prstGeom>
          <a:noFill/>
        </p:spPr>
        <p:txBody>
          <a:bodyPr wrap="square">
            <a:spAutoFit/>
          </a:bodyPr>
          <a:lstStyle/>
          <a:p>
            <a:r>
              <a:rPr lang="en-US" sz="2040" dirty="0">
                <a:hlinkClick r:id="rId5"/>
              </a:rPr>
              <a:t>www.cse.buffalo.edu/faculty/azhang/data-mining/pca.ppt</a:t>
            </a:r>
            <a:r>
              <a:rPr lang="en-US" sz="2040" dirty="0"/>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lide Number Placeholder 6">
            <a:extLst>
              <a:ext uri="{FF2B5EF4-FFF2-40B4-BE49-F238E27FC236}">
                <a16:creationId xmlns:a16="http://schemas.microsoft.com/office/drawing/2014/main" id="{261A876A-8962-4C42-B787-18F2022B3BC3}"/>
              </a:ext>
            </a:extLst>
          </p:cNvPr>
          <p:cNvSpPr>
            <a:spLocks noGrp="1"/>
          </p:cNvSpPr>
          <p:nvPr>
            <p:ph type="sldNum" sz="quarter" idx="12"/>
          </p:nvPr>
        </p:nvSpPr>
        <p:spPr/>
        <p:txBody>
          <a:bodyPr/>
          <a:lstStyle/>
          <a:p>
            <a:fld id="{D326BF2A-8C18-41EF-B0D6-ED883B09121E}" type="slidenum">
              <a:rPr lang="en-US" altLang="en-US"/>
              <a:pPr/>
              <a:t>84</a:t>
            </a:fld>
            <a:endParaRPr lang="en-US" altLang="en-US"/>
          </a:p>
        </p:txBody>
      </p:sp>
      <p:sp>
        <p:nvSpPr>
          <p:cNvPr id="89090" name="Rectangle 2">
            <a:extLst>
              <a:ext uri="{FF2B5EF4-FFF2-40B4-BE49-F238E27FC236}">
                <a16:creationId xmlns:a16="http://schemas.microsoft.com/office/drawing/2014/main" id="{D4D9EDB2-5010-4420-BCC8-59BE4F208016}"/>
              </a:ext>
            </a:extLst>
          </p:cNvPr>
          <p:cNvSpPr>
            <a:spLocks noGrp="1" noChangeArrowheads="1"/>
          </p:cNvSpPr>
          <p:nvPr>
            <p:ph type="title"/>
          </p:nvPr>
        </p:nvSpPr>
        <p:spPr>
          <a:xfrm>
            <a:off x="1366520" y="259080"/>
            <a:ext cx="8808720" cy="1295400"/>
          </a:xfrm>
        </p:spPr>
        <p:txBody>
          <a:bodyPr/>
          <a:lstStyle/>
          <a:p>
            <a:r>
              <a:rPr lang="en-US" altLang="zh-TW" sz="4533">
                <a:ea typeface="PMingLiU" panose="02020500000000000000" pitchFamily="18" charset="-120"/>
              </a:rPr>
              <a:t>Now consider two dimensions</a:t>
            </a:r>
          </a:p>
        </p:txBody>
      </p:sp>
      <p:graphicFrame>
        <p:nvGraphicFramePr>
          <p:cNvPr id="89091" name="Group 3">
            <a:extLst>
              <a:ext uri="{FF2B5EF4-FFF2-40B4-BE49-F238E27FC236}">
                <a16:creationId xmlns:a16="http://schemas.microsoft.com/office/drawing/2014/main" id="{FD7EDC0F-6499-40CF-A5DD-02C7DB51BF8C}"/>
              </a:ext>
            </a:extLst>
          </p:cNvPr>
          <p:cNvGraphicFramePr>
            <a:graphicFrameLocks noGrp="1"/>
          </p:cNvGraphicFramePr>
          <p:nvPr>
            <p:ph sz="half" idx="1"/>
          </p:nvPr>
        </p:nvGraphicFramePr>
        <p:xfrm>
          <a:off x="6202680" y="1813560"/>
          <a:ext cx="4490720" cy="6217920"/>
        </p:xfrm>
        <a:graphic>
          <a:graphicData uri="http://schemas.openxmlformats.org/drawingml/2006/table">
            <a:tbl>
              <a:tblPr/>
              <a:tblGrid>
                <a:gridCol w="2452265">
                  <a:extLst>
                    <a:ext uri="{9D8B030D-6E8A-4147-A177-3AD203B41FA5}">
                      <a16:colId xmlns:a16="http://schemas.microsoft.com/office/drawing/2014/main" val="1057972873"/>
                    </a:ext>
                  </a:extLst>
                </a:gridCol>
                <a:gridCol w="2038455">
                  <a:extLst>
                    <a:ext uri="{9D8B030D-6E8A-4147-A177-3AD203B41FA5}">
                      <a16:colId xmlns:a16="http://schemas.microsoft.com/office/drawing/2014/main" val="837885843"/>
                    </a:ext>
                  </a:extLst>
                </a:gridCol>
              </a:tblGrid>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PMingLiU" panose="02020500000000000000" pitchFamily="18" charset="-120"/>
                          <a:ea typeface="PMingLiU" panose="02020500000000000000" pitchFamily="18" charset="-120"/>
                        </a:rPr>
                        <a:t>X=Temperature</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PMingLiU" panose="02020500000000000000" pitchFamily="18" charset="-120"/>
                          <a:ea typeface="PMingLiU" panose="02020500000000000000" pitchFamily="18" charset="-120"/>
                        </a:rPr>
                        <a:t>Y=Humidity</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203534837"/>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879583443"/>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804574513"/>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091874657"/>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649231701"/>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200063521"/>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978665814"/>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827395102"/>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44310550"/>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15</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542318867"/>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818078552"/>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218675545"/>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4038869043"/>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40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70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582731584"/>
                  </a:ext>
                </a:extLst>
              </a:tr>
              <a:tr h="414528">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30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fontAlgn="base">
                        <a:spcBef>
                          <a:spcPct val="20000"/>
                        </a:spcBef>
                        <a:spcAft>
                          <a:spcPct val="0"/>
                        </a:spcAft>
                        <a:defRPr>
                          <a:solidFill>
                            <a:schemeClr val="tx1"/>
                          </a:solidFill>
                          <a:latin typeface="Times New Roman" panose="02020603050405020304" pitchFamily="18" charset="0"/>
                        </a:defRPr>
                      </a:lvl6pPr>
                      <a:lvl7pPr marL="2971800" indent="-228600" fontAlgn="base">
                        <a:spcBef>
                          <a:spcPct val="20000"/>
                        </a:spcBef>
                        <a:spcAft>
                          <a:spcPct val="0"/>
                        </a:spcAft>
                        <a:defRPr>
                          <a:solidFill>
                            <a:schemeClr val="tx1"/>
                          </a:solidFill>
                          <a:latin typeface="Times New Roman" panose="02020603050405020304" pitchFamily="18" charset="0"/>
                        </a:defRPr>
                      </a:lvl7pPr>
                      <a:lvl8pPr marL="3429000" indent="-228600" fontAlgn="base">
                        <a:spcBef>
                          <a:spcPct val="20000"/>
                        </a:spcBef>
                        <a:spcAft>
                          <a:spcPct val="0"/>
                        </a:spcAft>
                        <a:defRPr>
                          <a:solidFill>
                            <a:schemeClr val="tx1"/>
                          </a:solidFill>
                          <a:latin typeface="Times New Roman" panose="02020603050405020304" pitchFamily="18" charset="0"/>
                        </a:defRPr>
                      </a:lvl8pPr>
                      <a:lvl9pPr marL="3886200" indent="-228600" fontAlgn="base">
                        <a:spcBef>
                          <a:spcPct val="20000"/>
                        </a:spcBef>
                        <a:spcAft>
                          <a:spcPct val="0"/>
                        </a:spcAft>
                        <a:defRPr>
                          <a:solidFill>
                            <a:schemeClr val="tx1"/>
                          </a:solidFill>
                          <a:latin typeface="Times New Roman" panose="02020603050405020304" pitchFamily="18" charset="0"/>
                        </a:defRPr>
                      </a:lvl9pPr>
                    </a:lstStyle>
                    <a:p>
                      <a:pPr marL="342900" marR="0" lvl="0" indent="-342900" algn="r" defTabSz="914400" rtl="0" eaLnBrk="0" fontAlgn="ctr"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chemeClr val="tx1"/>
                          </a:solidFill>
                          <a:effectLst/>
                          <a:latin typeface="PMingLiU" panose="02020500000000000000" pitchFamily="18" charset="-120"/>
                          <a:ea typeface="PMingLiU" panose="02020500000000000000" pitchFamily="18" charset="-120"/>
                        </a:rPr>
                        <a:t>90</a:t>
                      </a:r>
                      <a:endParaRPr kumimoji="0" lang="en-US" altLang="zh-TW" sz="2000" b="0" i="0" u="none" strike="noStrike" cap="none" normalizeH="0" baseline="0">
                        <a:ln>
                          <a:noFill/>
                        </a:ln>
                        <a:solidFill>
                          <a:schemeClr val="tx1"/>
                        </a:solidFill>
                        <a:effectLst/>
                        <a:latin typeface="Times New Roman" panose="02020603050405020304" pitchFamily="18" charset="0"/>
                        <a:ea typeface="PMingLiU" panose="02020500000000000000" pitchFamily="18" charset="-120"/>
                      </a:endParaRPr>
                    </a:p>
                  </a:txBody>
                  <a:tcPr marL="103632" marR="103632" marT="51816" marB="51816" anchor="ct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802384124"/>
                  </a:ext>
                </a:extLst>
              </a:tr>
            </a:tbl>
          </a:graphicData>
        </a:graphic>
      </p:graphicFrame>
      <p:sp>
        <p:nvSpPr>
          <p:cNvPr id="89141" name="Text Box 53">
            <a:extLst>
              <a:ext uri="{FF2B5EF4-FFF2-40B4-BE49-F238E27FC236}">
                <a16:creationId xmlns:a16="http://schemas.microsoft.com/office/drawing/2014/main" id="{13BF6ECC-162A-4694-8B86-A8267E2BD416}"/>
              </a:ext>
            </a:extLst>
          </p:cNvPr>
          <p:cNvSpPr txBox="1">
            <a:spLocks noChangeArrowheads="1"/>
          </p:cNvSpPr>
          <p:nvPr/>
        </p:nvSpPr>
        <p:spPr bwMode="auto">
          <a:xfrm>
            <a:off x="1434889" y="3060383"/>
            <a:ext cx="184731" cy="40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TW" altLang="en-US" sz="2040">
              <a:latin typeface="Tahoma" panose="020B0604030504040204" pitchFamily="34" charset="0"/>
              <a:ea typeface="PMingLiU" panose="02020500000000000000" pitchFamily="18" charset="-120"/>
            </a:endParaRPr>
          </a:p>
        </p:txBody>
      </p:sp>
      <p:graphicFrame>
        <p:nvGraphicFramePr>
          <p:cNvPr id="89142" name="Object 54">
            <a:extLst>
              <a:ext uri="{FF2B5EF4-FFF2-40B4-BE49-F238E27FC236}">
                <a16:creationId xmlns:a16="http://schemas.microsoft.com/office/drawing/2014/main" id="{97041372-20ED-4695-A600-DD547747CB32}"/>
              </a:ext>
            </a:extLst>
          </p:cNvPr>
          <p:cNvGraphicFramePr>
            <a:graphicFrameLocks noGrp="1" noChangeAspect="1"/>
          </p:cNvGraphicFramePr>
          <p:nvPr>
            <p:ph sz="half" idx="2"/>
          </p:nvPr>
        </p:nvGraphicFramePr>
        <p:xfrm>
          <a:off x="1535642" y="5485660"/>
          <a:ext cx="3828627" cy="1257617"/>
        </p:xfrm>
        <a:graphic>
          <a:graphicData uri="http://schemas.openxmlformats.org/presentationml/2006/ole">
            <mc:AlternateContent xmlns:mc="http://schemas.openxmlformats.org/markup-compatibility/2006">
              <mc:Choice xmlns:v="urn:schemas-microsoft-com:vml" Requires="v">
                <p:oleObj name="Equation" r:id="rId3" imgW="1726920" imgH="596880" progId="Equation.3">
                  <p:embed/>
                </p:oleObj>
              </mc:Choice>
              <mc:Fallback>
                <p:oleObj name="Equation" r:id="rId3" imgW="1726920" imgH="596880" progId="Equation.3">
                  <p:embed/>
                  <p:pic>
                    <p:nvPicPr>
                      <p:cNvPr id="89142" name="Object 54">
                        <a:extLst>
                          <a:ext uri="{FF2B5EF4-FFF2-40B4-BE49-F238E27FC236}">
                            <a16:creationId xmlns:a16="http://schemas.microsoft.com/office/drawing/2014/main" id="{97041372-20ED-4695-A600-DD547747C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642" y="5485660"/>
                        <a:ext cx="3828627" cy="1257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9143" name="Text Box 55">
            <a:extLst>
              <a:ext uri="{FF2B5EF4-FFF2-40B4-BE49-F238E27FC236}">
                <a16:creationId xmlns:a16="http://schemas.microsoft.com/office/drawing/2014/main" id="{E646CC3F-4CE8-4437-9651-1AE21A73E234}"/>
              </a:ext>
            </a:extLst>
          </p:cNvPr>
          <p:cNvSpPr txBox="1">
            <a:spLocks noChangeArrowheads="1"/>
          </p:cNvSpPr>
          <p:nvPr/>
        </p:nvSpPr>
        <p:spPr bwMode="auto">
          <a:xfrm>
            <a:off x="1521248" y="2110424"/>
            <a:ext cx="3520194"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040">
                <a:latin typeface="Tahoma" panose="020B0604030504040204" pitchFamily="34" charset="0"/>
                <a:ea typeface="PMingLiU" panose="02020500000000000000" pitchFamily="18" charset="-120"/>
              </a:rPr>
              <a:t>Covariance: measures the</a:t>
            </a:r>
            <a:br>
              <a:rPr lang="en-US" altLang="zh-TW" sz="2040">
                <a:latin typeface="Tahoma" panose="020B0604030504040204" pitchFamily="34" charset="0"/>
                <a:ea typeface="PMingLiU" panose="02020500000000000000" pitchFamily="18" charset="-120"/>
              </a:rPr>
            </a:br>
            <a:r>
              <a:rPr lang="en-US" altLang="zh-TW" sz="2040">
                <a:latin typeface="Tahoma" panose="020B0604030504040204" pitchFamily="34" charset="0"/>
                <a:ea typeface="PMingLiU" panose="02020500000000000000" pitchFamily="18" charset="-120"/>
              </a:rPr>
              <a:t>correlation between X and Y</a:t>
            </a:r>
          </a:p>
          <a:p>
            <a:pPr>
              <a:buFontTx/>
              <a:buChar char="•"/>
            </a:pPr>
            <a:r>
              <a:rPr lang="en-US" altLang="zh-TW" sz="2040">
                <a:latin typeface="Tahoma" panose="020B0604030504040204" pitchFamily="34" charset="0"/>
                <a:ea typeface="PMingLiU" panose="02020500000000000000" pitchFamily="18" charset="-120"/>
              </a:rPr>
              <a:t> cov(X,Y)=0: independent</a:t>
            </a:r>
          </a:p>
          <a:p>
            <a:pPr>
              <a:buFontTx/>
              <a:buChar char="•"/>
            </a:pPr>
            <a:r>
              <a:rPr lang="en-US" altLang="zh-TW" sz="2040">
                <a:latin typeface="Tahoma" panose="020B0604030504040204" pitchFamily="34" charset="0"/>
                <a:ea typeface="PMingLiU" panose="02020500000000000000" pitchFamily="18" charset="-120"/>
              </a:rPr>
              <a:t>Cov(X,Y)&gt;0: move same dir</a:t>
            </a:r>
          </a:p>
          <a:p>
            <a:pPr>
              <a:buFontTx/>
              <a:buChar char="•"/>
            </a:pPr>
            <a:r>
              <a:rPr lang="en-US" altLang="zh-TW" sz="2040">
                <a:latin typeface="Tahoma" panose="020B0604030504040204" pitchFamily="34" charset="0"/>
                <a:ea typeface="PMingLiU" panose="02020500000000000000" pitchFamily="18" charset="-120"/>
              </a:rPr>
              <a:t>Cov(X,Y)&lt;0: move oppo dir</a:t>
            </a:r>
          </a:p>
        </p:txBody>
      </p:sp>
      <p:sp>
        <p:nvSpPr>
          <p:cNvPr id="8" name="TextBox 7">
            <a:extLst>
              <a:ext uri="{FF2B5EF4-FFF2-40B4-BE49-F238E27FC236}">
                <a16:creationId xmlns:a16="http://schemas.microsoft.com/office/drawing/2014/main" id="{54FB6C8E-5FAA-45E4-913D-618321E908A3}"/>
              </a:ext>
            </a:extLst>
          </p:cNvPr>
          <p:cNvSpPr txBox="1"/>
          <p:nvPr/>
        </p:nvSpPr>
        <p:spPr>
          <a:xfrm>
            <a:off x="24913" y="7407933"/>
            <a:ext cx="10104120" cy="406265"/>
          </a:xfrm>
          <a:prstGeom prst="rect">
            <a:avLst/>
          </a:prstGeom>
          <a:noFill/>
        </p:spPr>
        <p:txBody>
          <a:bodyPr wrap="square">
            <a:spAutoFit/>
          </a:bodyPr>
          <a:lstStyle/>
          <a:p>
            <a:r>
              <a:rPr lang="en-US" sz="2040" dirty="0">
                <a:hlinkClick r:id="rId5"/>
              </a:rPr>
              <a:t>www.cse.buffalo.edu/faculty/azhang/data-mining/pca.ppt</a:t>
            </a:r>
            <a:r>
              <a:rPr lang="en-US" sz="2040" dirty="0"/>
              <a:t>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1DC5224-DE2F-492F-9089-E7F27219DAAC}"/>
              </a:ext>
            </a:extLst>
          </p:cNvPr>
          <p:cNvSpPr>
            <a:spLocks noGrp="1"/>
          </p:cNvSpPr>
          <p:nvPr>
            <p:ph type="sldNum" sz="quarter" idx="12"/>
          </p:nvPr>
        </p:nvSpPr>
        <p:spPr/>
        <p:txBody>
          <a:bodyPr/>
          <a:lstStyle/>
          <a:p>
            <a:fld id="{BA136E25-9518-431A-A39D-1525B39A3A1E}" type="slidenum">
              <a:rPr lang="en-US" altLang="en-US"/>
              <a:pPr/>
              <a:t>85</a:t>
            </a:fld>
            <a:endParaRPr lang="en-US" altLang="en-US"/>
          </a:p>
        </p:txBody>
      </p:sp>
      <p:sp>
        <p:nvSpPr>
          <p:cNvPr id="91138" name="Rectangle 2">
            <a:extLst>
              <a:ext uri="{FF2B5EF4-FFF2-40B4-BE49-F238E27FC236}">
                <a16:creationId xmlns:a16="http://schemas.microsoft.com/office/drawing/2014/main" id="{B81619EA-B70A-4623-9AAE-DF2936E9B6B1}"/>
              </a:ext>
            </a:extLst>
          </p:cNvPr>
          <p:cNvSpPr>
            <a:spLocks noGrp="1" noChangeArrowheads="1"/>
          </p:cNvSpPr>
          <p:nvPr>
            <p:ph type="title"/>
          </p:nvPr>
        </p:nvSpPr>
        <p:spPr>
          <a:xfrm>
            <a:off x="1539240" y="172720"/>
            <a:ext cx="8808720" cy="1122680"/>
          </a:xfrm>
        </p:spPr>
        <p:txBody>
          <a:bodyPr>
            <a:normAutofit fontScale="90000"/>
          </a:bodyPr>
          <a:lstStyle/>
          <a:p>
            <a:r>
              <a:rPr lang="sv-SE" altLang="en-US" sz="4533"/>
              <a:t>More than two attributes: covariance matrix</a:t>
            </a:r>
            <a:endParaRPr lang="en-US" altLang="zh-TW" sz="4533">
              <a:ea typeface="PMingLiU" panose="02020500000000000000" pitchFamily="18" charset="-120"/>
            </a:endParaRPr>
          </a:p>
        </p:txBody>
      </p:sp>
      <p:sp>
        <p:nvSpPr>
          <p:cNvPr id="91139" name="Rectangle 3">
            <a:extLst>
              <a:ext uri="{FF2B5EF4-FFF2-40B4-BE49-F238E27FC236}">
                <a16:creationId xmlns:a16="http://schemas.microsoft.com/office/drawing/2014/main" id="{2963CD6B-E0EB-46FA-A150-3B52CED222AD}"/>
              </a:ext>
            </a:extLst>
          </p:cNvPr>
          <p:cNvSpPr>
            <a:spLocks noGrp="1" noChangeArrowheads="1"/>
          </p:cNvSpPr>
          <p:nvPr>
            <p:ph type="body" idx="1"/>
          </p:nvPr>
        </p:nvSpPr>
        <p:spPr>
          <a:xfrm>
            <a:off x="1539240" y="1468120"/>
            <a:ext cx="8808720" cy="4663440"/>
          </a:xfrm>
        </p:spPr>
        <p:txBody>
          <a:bodyPr/>
          <a:lstStyle/>
          <a:p>
            <a:r>
              <a:rPr lang="sv-SE" altLang="en-US"/>
              <a:t>Contains covariance values between all possible dimensions (=attributes):</a:t>
            </a:r>
          </a:p>
          <a:p>
            <a:endParaRPr lang="sv-SE" altLang="en-US"/>
          </a:p>
          <a:p>
            <a:endParaRPr lang="sv-SE" altLang="en-US"/>
          </a:p>
          <a:p>
            <a:r>
              <a:rPr lang="sv-SE" altLang="en-US"/>
              <a:t>Example for three attributes (x,y,z):</a:t>
            </a:r>
          </a:p>
          <a:p>
            <a:endParaRPr lang="zh-TW" altLang="en-US">
              <a:ea typeface="PMingLiU" panose="02020500000000000000" pitchFamily="18" charset="-120"/>
            </a:endParaRPr>
          </a:p>
        </p:txBody>
      </p:sp>
      <p:graphicFrame>
        <p:nvGraphicFramePr>
          <p:cNvPr id="91140" name="Object 4">
            <a:extLst>
              <a:ext uri="{FF2B5EF4-FFF2-40B4-BE49-F238E27FC236}">
                <a16:creationId xmlns:a16="http://schemas.microsoft.com/office/drawing/2014/main" id="{7277B971-4585-4F25-821D-C20C5E99BD32}"/>
              </a:ext>
            </a:extLst>
          </p:cNvPr>
          <p:cNvGraphicFramePr>
            <a:graphicFrameLocks noChangeAspect="1"/>
          </p:cNvGraphicFramePr>
          <p:nvPr/>
        </p:nvGraphicFramePr>
        <p:xfrm>
          <a:off x="2676314" y="2936241"/>
          <a:ext cx="5930053" cy="723265"/>
        </p:xfrm>
        <a:graphic>
          <a:graphicData uri="http://schemas.openxmlformats.org/presentationml/2006/ole">
            <mc:AlternateContent xmlns:mc="http://schemas.openxmlformats.org/markup-compatibility/2006">
              <mc:Choice xmlns:v="urn:schemas-microsoft-com:vml" Requires="v">
                <p:oleObj name="Equation" r:id="rId3" imgW="2082600" imgH="253800" progId="Equation.3">
                  <p:embed/>
                </p:oleObj>
              </mc:Choice>
              <mc:Fallback>
                <p:oleObj name="Equation" r:id="rId3" imgW="2082600" imgH="253800" progId="Equation.3">
                  <p:embed/>
                  <p:pic>
                    <p:nvPicPr>
                      <p:cNvPr id="91140" name="Object 4">
                        <a:extLst>
                          <a:ext uri="{FF2B5EF4-FFF2-40B4-BE49-F238E27FC236}">
                            <a16:creationId xmlns:a16="http://schemas.microsoft.com/office/drawing/2014/main" id="{7277B971-4585-4F25-821D-C20C5E99B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314" y="2936241"/>
                        <a:ext cx="5930053" cy="723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1141" name="Object 5">
            <a:extLst>
              <a:ext uri="{FF2B5EF4-FFF2-40B4-BE49-F238E27FC236}">
                <a16:creationId xmlns:a16="http://schemas.microsoft.com/office/drawing/2014/main" id="{D8593AF4-F09A-4A72-9DB0-F98EF6EFC9AE}"/>
              </a:ext>
            </a:extLst>
          </p:cNvPr>
          <p:cNvGraphicFramePr>
            <a:graphicFrameLocks noChangeAspect="1"/>
          </p:cNvGraphicFramePr>
          <p:nvPr/>
        </p:nvGraphicFramePr>
        <p:xfrm>
          <a:off x="2143760" y="4922520"/>
          <a:ext cx="6727085" cy="2025862"/>
        </p:xfrm>
        <a:graphic>
          <a:graphicData uri="http://schemas.openxmlformats.org/presentationml/2006/ole">
            <mc:AlternateContent xmlns:mc="http://schemas.openxmlformats.org/markup-compatibility/2006">
              <mc:Choice xmlns:v="urn:schemas-microsoft-com:vml" Requires="v">
                <p:oleObj name="Equation" r:id="rId5" imgW="2361960" imgH="711000" progId="Equation.3">
                  <p:embed/>
                </p:oleObj>
              </mc:Choice>
              <mc:Fallback>
                <p:oleObj name="Equation" r:id="rId5" imgW="2361960" imgH="711000" progId="Equation.3">
                  <p:embed/>
                  <p:pic>
                    <p:nvPicPr>
                      <p:cNvPr id="91141" name="Object 5">
                        <a:extLst>
                          <a:ext uri="{FF2B5EF4-FFF2-40B4-BE49-F238E27FC236}">
                            <a16:creationId xmlns:a16="http://schemas.microsoft.com/office/drawing/2014/main" id="{D8593AF4-F09A-4A72-9DB0-F98EF6EFC9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760" y="4922520"/>
                        <a:ext cx="6727085" cy="2025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TextBox 7">
            <a:extLst>
              <a:ext uri="{FF2B5EF4-FFF2-40B4-BE49-F238E27FC236}">
                <a16:creationId xmlns:a16="http://schemas.microsoft.com/office/drawing/2014/main" id="{6CB4C373-27E3-488B-9F33-AB0374B4B15E}"/>
              </a:ext>
            </a:extLst>
          </p:cNvPr>
          <p:cNvSpPr txBox="1"/>
          <p:nvPr/>
        </p:nvSpPr>
        <p:spPr>
          <a:xfrm>
            <a:off x="24913" y="7407933"/>
            <a:ext cx="10104120" cy="406265"/>
          </a:xfrm>
          <a:prstGeom prst="rect">
            <a:avLst/>
          </a:prstGeom>
          <a:noFill/>
        </p:spPr>
        <p:txBody>
          <a:bodyPr wrap="square">
            <a:spAutoFit/>
          </a:bodyPr>
          <a:lstStyle/>
          <a:p>
            <a:r>
              <a:rPr lang="en-US" sz="2040" dirty="0">
                <a:hlinkClick r:id="rId7"/>
              </a:rPr>
              <a:t>www.cse.buffalo.edu/faculty/azhang/data-mining/pca.ppt</a:t>
            </a:r>
            <a:r>
              <a:rPr lang="en-US" sz="2040" dirty="0"/>
              <a:t>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4AC068B1-56DD-4787-8C6A-C9E73244D2F6}"/>
              </a:ext>
            </a:extLst>
          </p:cNvPr>
          <p:cNvSpPr>
            <a:spLocks noGrp="1"/>
          </p:cNvSpPr>
          <p:nvPr>
            <p:ph type="sldNum" sz="quarter" idx="12"/>
          </p:nvPr>
        </p:nvSpPr>
        <p:spPr/>
        <p:txBody>
          <a:bodyPr/>
          <a:lstStyle/>
          <a:p>
            <a:fld id="{48691DC0-2F64-4DD9-9C63-9E086ABCAFF0}" type="slidenum">
              <a:rPr lang="en-US" altLang="en-US"/>
              <a:pPr/>
              <a:t>86</a:t>
            </a:fld>
            <a:endParaRPr lang="en-US" altLang="en-US"/>
          </a:p>
        </p:txBody>
      </p:sp>
      <p:sp>
        <p:nvSpPr>
          <p:cNvPr id="97282" name="Rectangle 2">
            <a:extLst>
              <a:ext uri="{FF2B5EF4-FFF2-40B4-BE49-F238E27FC236}">
                <a16:creationId xmlns:a16="http://schemas.microsoft.com/office/drawing/2014/main" id="{A3BD1DCF-6132-431A-9DEA-A1C607EF8085}"/>
              </a:ext>
            </a:extLst>
          </p:cNvPr>
          <p:cNvSpPr>
            <a:spLocks noGrp="1" noChangeArrowheads="1"/>
          </p:cNvSpPr>
          <p:nvPr>
            <p:ph type="title"/>
          </p:nvPr>
        </p:nvSpPr>
        <p:spPr>
          <a:xfrm>
            <a:off x="1539240" y="0"/>
            <a:ext cx="8808720" cy="1295400"/>
          </a:xfrm>
        </p:spPr>
        <p:txBody>
          <a:bodyPr/>
          <a:lstStyle/>
          <a:p>
            <a:r>
              <a:rPr lang="en-US" altLang="zh-TW" sz="4533">
                <a:ea typeface="PMingLiU" panose="02020500000000000000" pitchFamily="18" charset="-120"/>
              </a:rPr>
              <a:t>Steps of PCA</a:t>
            </a:r>
          </a:p>
        </p:txBody>
      </p:sp>
      <p:sp>
        <p:nvSpPr>
          <p:cNvPr id="97283" name="Rectangle 3">
            <a:extLst>
              <a:ext uri="{FF2B5EF4-FFF2-40B4-BE49-F238E27FC236}">
                <a16:creationId xmlns:a16="http://schemas.microsoft.com/office/drawing/2014/main" id="{A1E3562D-2603-4AE3-B22B-0E3250A55132}"/>
              </a:ext>
            </a:extLst>
          </p:cNvPr>
          <p:cNvSpPr>
            <a:spLocks noGrp="1" noChangeArrowheads="1"/>
          </p:cNvSpPr>
          <p:nvPr>
            <p:ph type="body" sz="half" idx="1"/>
          </p:nvPr>
        </p:nvSpPr>
        <p:spPr>
          <a:xfrm>
            <a:off x="1452880" y="1468120"/>
            <a:ext cx="4490720" cy="5095240"/>
          </a:xfrm>
        </p:spPr>
        <p:txBody>
          <a:bodyPr/>
          <a:lstStyle/>
          <a:p>
            <a:r>
              <a:rPr lang="en-US" altLang="zh-TW">
                <a:ea typeface="PMingLiU" panose="02020500000000000000" pitchFamily="18" charset="-120"/>
              </a:rPr>
              <a:t>Let      be the mean vector (taking the mean of all rows)</a:t>
            </a:r>
          </a:p>
          <a:p>
            <a:r>
              <a:rPr lang="en-US" altLang="zh-TW">
                <a:ea typeface="PMingLiU" panose="02020500000000000000" pitchFamily="18" charset="-120"/>
              </a:rPr>
              <a:t>Adjust the original data by the mean</a:t>
            </a:r>
          </a:p>
          <a:p>
            <a:pPr lvl="1">
              <a:buFontTx/>
              <a:buNone/>
            </a:pPr>
            <a:r>
              <a:rPr lang="en-US" altLang="zh-TW">
                <a:ea typeface="PMingLiU" panose="02020500000000000000" pitchFamily="18" charset="-120"/>
              </a:rPr>
              <a:t>X</a:t>
            </a:r>
            <a:r>
              <a:rPr lang="en-US" altLang="zh-TW">
                <a:latin typeface="Tahoma" panose="020B0604030504040204" pitchFamily="34" charset="0"/>
                <a:ea typeface="PMingLiU" panose="02020500000000000000" pitchFamily="18" charset="-120"/>
              </a:rPr>
              <a:t>’</a:t>
            </a:r>
            <a:r>
              <a:rPr lang="en-US" altLang="zh-TW">
                <a:ea typeface="PMingLiU" panose="02020500000000000000" pitchFamily="18" charset="-120"/>
              </a:rPr>
              <a:t> = X </a:t>
            </a:r>
            <a:r>
              <a:rPr lang="en-US" altLang="zh-TW">
                <a:latin typeface="Tahoma" panose="020B0604030504040204" pitchFamily="34" charset="0"/>
                <a:ea typeface="PMingLiU" panose="02020500000000000000" pitchFamily="18" charset="-120"/>
              </a:rPr>
              <a:t>–</a:t>
            </a:r>
            <a:r>
              <a:rPr lang="en-US" altLang="zh-TW">
                <a:ea typeface="PMingLiU" panose="02020500000000000000" pitchFamily="18" charset="-120"/>
              </a:rPr>
              <a:t> </a:t>
            </a:r>
          </a:p>
          <a:p>
            <a:r>
              <a:rPr lang="en-US" altLang="zh-TW">
                <a:ea typeface="PMingLiU" panose="02020500000000000000" pitchFamily="18" charset="-120"/>
              </a:rPr>
              <a:t>Compute the covariance matrix C of adjusted X</a:t>
            </a:r>
          </a:p>
          <a:p>
            <a:r>
              <a:rPr lang="en-US" altLang="zh-TW">
                <a:ea typeface="PMingLiU" panose="02020500000000000000" pitchFamily="18" charset="-120"/>
              </a:rPr>
              <a:t>Find the eigenvectors and eigenvalues of C.</a:t>
            </a:r>
          </a:p>
          <a:p>
            <a:endParaRPr lang="zh-TW" altLang="en-US">
              <a:ea typeface="PMingLiU" panose="02020500000000000000" pitchFamily="18" charset="-120"/>
            </a:endParaRPr>
          </a:p>
        </p:txBody>
      </p:sp>
      <p:graphicFrame>
        <p:nvGraphicFramePr>
          <p:cNvPr id="97284" name="Object 4">
            <a:extLst>
              <a:ext uri="{FF2B5EF4-FFF2-40B4-BE49-F238E27FC236}">
                <a16:creationId xmlns:a16="http://schemas.microsoft.com/office/drawing/2014/main" id="{11F5329F-5E3E-4FA5-948B-B5C98593AE31}"/>
              </a:ext>
            </a:extLst>
          </p:cNvPr>
          <p:cNvGraphicFramePr>
            <a:graphicFrameLocks noChangeAspect="1"/>
          </p:cNvGraphicFramePr>
          <p:nvPr/>
        </p:nvGraphicFramePr>
        <p:xfrm>
          <a:off x="3126010" y="3799840"/>
          <a:ext cx="478578" cy="518160"/>
        </p:xfrm>
        <a:graphic>
          <a:graphicData uri="http://schemas.openxmlformats.org/presentationml/2006/ole">
            <mc:AlternateContent xmlns:mc="http://schemas.openxmlformats.org/markup-compatibility/2006">
              <mc:Choice xmlns:v="urn:schemas-microsoft-com:vml" Requires="v">
                <p:oleObj name="Equation" r:id="rId3" imgW="152280" imgH="164880" progId="Equation.3">
                  <p:embed/>
                </p:oleObj>
              </mc:Choice>
              <mc:Fallback>
                <p:oleObj name="Equation" r:id="rId3" imgW="152280" imgH="164880" progId="Equation.3">
                  <p:embed/>
                  <p:pic>
                    <p:nvPicPr>
                      <p:cNvPr id="97284" name="Object 4">
                        <a:extLst>
                          <a:ext uri="{FF2B5EF4-FFF2-40B4-BE49-F238E27FC236}">
                            <a16:creationId xmlns:a16="http://schemas.microsoft.com/office/drawing/2014/main" id="{11F5329F-5E3E-4FA5-948B-B5C98593A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6010" y="3799840"/>
                        <a:ext cx="478578" cy="51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85" name="Rectangle 5">
            <a:extLst>
              <a:ext uri="{FF2B5EF4-FFF2-40B4-BE49-F238E27FC236}">
                <a16:creationId xmlns:a16="http://schemas.microsoft.com/office/drawing/2014/main" id="{A54A1637-D97E-420F-ACB2-F71322D601F9}"/>
              </a:ext>
            </a:extLst>
          </p:cNvPr>
          <p:cNvSpPr>
            <a:spLocks noGrp="1" noChangeArrowheads="1"/>
          </p:cNvSpPr>
          <p:nvPr>
            <p:ph type="body" sz="half" idx="2"/>
          </p:nvPr>
        </p:nvSpPr>
        <p:spPr>
          <a:xfrm>
            <a:off x="6202681" y="1727200"/>
            <a:ext cx="4321598" cy="4663440"/>
          </a:xfrm>
        </p:spPr>
        <p:txBody>
          <a:bodyPr/>
          <a:lstStyle/>
          <a:p>
            <a:r>
              <a:rPr lang="sv-SE" altLang="en-US" sz="2720"/>
              <a:t>For matrix </a:t>
            </a:r>
            <a:r>
              <a:rPr lang="sv-SE" altLang="en-US" sz="2720" i="1"/>
              <a:t>C, v</a:t>
            </a:r>
            <a:r>
              <a:rPr lang="sv-SE" altLang="en-US" sz="2720"/>
              <a:t>ectors </a:t>
            </a:r>
            <a:r>
              <a:rPr lang="sv-SE" altLang="en-US" sz="2720" b="1"/>
              <a:t>e</a:t>
            </a:r>
            <a:r>
              <a:rPr lang="sv-SE" altLang="en-US" sz="2720"/>
              <a:t> (=column vector) having same direction as </a:t>
            </a:r>
            <a:r>
              <a:rPr lang="sv-SE" altLang="en-US" sz="2720" i="1"/>
              <a:t>C</a:t>
            </a:r>
            <a:r>
              <a:rPr lang="sv-SE" altLang="en-US" sz="2720" b="1"/>
              <a:t>e</a:t>
            </a:r>
            <a:r>
              <a:rPr lang="sv-SE" altLang="en-US" sz="2720"/>
              <a:t> :</a:t>
            </a:r>
          </a:p>
          <a:p>
            <a:pPr lvl="1"/>
            <a:r>
              <a:rPr lang="sv-SE" altLang="en-US" sz="2267" i="1"/>
              <a:t>eigenvectors</a:t>
            </a:r>
            <a:r>
              <a:rPr lang="sv-SE" altLang="en-US" sz="2267"/>
              <a:t> of </a:t>
            </a:r>
            <a:r>
              <a:rPr lang="sv-SE" altLang="en-US" sz="2267" i="1"/>
              <a:t>C</a:t>
            </a:r>
            <a:r>
              <a:rPr lang="sv-SE" altLang="en-US" sz="2267"/>
              <a:t> is  </a:t>
            </a:r>
            <a:r>
              <a:rPr lang="sv-SE" altLang="en-US" sz="2267" b="1"/>
              <a:t>e </a:t>
            </a:r>
            <a:r>
              <a:rPr lang="sv-SE" altLang="en-US" sz="2267"/>
              <a:t>such that</a:t>
            </a:r>
            <a:r>
              <a:rPr lang="sv-SE" altLang="en-US" sz="2267" b="1"/>
              <a:t> </a:t>
            </a:r>
            <a:r>
              <a:rPr lang="sv-SE" altLang="en-US" sz="2267" i="1"/>
              <a:t>C</a:t>
            </a:r>
            <a:r>
              <a:rPr lang="sv-SE" altLang="en-US" sz="2267" b="1"/>
              <a:t>e</a:t>
            </a:r>
            <a:r>
              <a:rPr lang="sv-SE" altLang="en-US" sz="2267"/>
              <a:t>=</a:t>
            </a:r>
            <a:r>
              <a:rPr lang="sv-SE" altLang="en-US" sz="2267">
                <a:sym typeface="Symbol" panose="05050102010706020507" pitchFamily="18" charset="2"/>
              </a:rPr>
              <a:t></a:t>
            </a:r>
            <a:r>
              <a:rPr lang="sv-SE" altLang="en-US" sz="2267" b="1">
                <a:sym typeface="Symbol" panose="05050102010706020507" pitchFamily="18" charset="2"/>
              </a:rPr>
              <a:t>e</a:t>
            </a:r>
            <a:r>
              <a:rPr lang="sv-SE" altLang="en-US" sz="2267">
                <a:sym typeface="Symbol" panose="05050102010706020507" pitchFamily="18" charset="2"/>
              </a:rPr>
              <a:t>, </a:t>
            </a:r>
          </a:p>
          <a:p>
            <a:pPr lvl="1"/>
            <a:r>
              <a:rPr lang="sv-SE" altLang="en-US" sz="2267">
                <a:sym typeface="Symbol" panose="05050102010706020507" pitchFamily="18" charset="2"/>
              </a:rPr>
              <a:t> is called an </a:t>
            </a:r>
            <a:r>
              <a:rPr lang="sv-SE" altLang="en-US" sz="2267" i="1">
                <a:sym typeface="Symbol" panose="05050102010706020507" pitchFamily="18" charset="2"/>
              </a:rPr>
              <a:t>eigenvalue</a:t>
            </a:r>
            <a:r>
              <a:rPr lang="sv-SE" altLang="en-US" sz="2267">
                <a:sym typeface="Symbol" panose="05050102010706020507" pitchFamily="18" charset="2"/>
              </a:rPr>
              <a:t> of </a:t>
            </a:r>
            <a:r>
              <a:rPr lang="sv-SE" altLang="en-US" sz="2267" i="1">
                <a:sym typeface="Symbol" panose="05050102010706020507" pitchFamily="18" charset="2"/>
              </a:rPr>
              <a:t>C</a:t>
            </a:r>
            <a:r>
              <a:rPr lang="sv-SE" altLang="en-US" sz="2267">
                <a:sym typeface="Symbol" panose="05050102010706020507" pitchFamily="18" charset="2"/>
              </a:rPr>
              <a:t>.</a:t>
            </a:r>
          </a:p>
          <a:p>
            <a:r>
              <a:rPr lang="sv-SE" altLang="en-US" sz="2720" i="1"/>
              <a:t>C</a:t>
            </a:r>
            <a:r>
              <a:rPr lang="sv-SE" altLang="en-US" sz="2720" b="1"/>
              <a:t>e</a:t>
            </a:r>
            <a:r>
              <a:rPr lang="sv-SE" altLang="en-US" sz="2720"/>
              <a:t>=</a:t>
            </a:r>
            <a:r>
              <a:rPr lang="sv-SE" altLang="en-US" sz="2720">
                <a:sym typeface="Symbol" panose="05050102010706020507" pitchFamily="18" charset="2"/>
              </a:rPr>
              <a:t></a:t>
            </a:r>
            <a:r>
              <a:rPr lang="sv-SE" altLang="en-US" sz="2720" b="1">
                <a:sym typeface="Symbol" panose="05050102010706020507" pitchFamily="18" charset="2"/>
              </a:rPr>
              <a:t>e  </a:t>
            </a:r>
            <a:r>
              <a:rPr lang="sv-SE" altLang="en-US" sz="2720">
                <a:sym typeface="Symbol" panose="05050102010706020507" pitchFamily="18" charset="2"/>
              </a:rPr>
              <a:t>(</a:t>
            </a:r>
            <a:r>
              <a:rPr lang="sv-SE" altLang="en-US" sz="2720" i="1">
                <a:sym typeface="Symbol" panose="05050102010706020507" pitchFamily="18" charset="2"/>
              </a:rPr>
              <a:t>C</a:t>
            </a:r>
            <a:r>
              <a:rPr lang="sv-SE" altLang="en-US" sz="2720">
                <a:sym typeface="Symbol" panose="05050102010706020507" pitchFamily="18" charset="2"/>
              </a:rPr>
              <a:t>-</a:t>
            </a:r>
            <a:r>
              <a:rPr lang="sv-SE" altLang="en-US" sz="2267">
                <a:sym typeface="Symbol" panose="05050102010706020507" pitchFamily="18" charset="2"/>
              </a:rPr>
              <a:t>I)</a:t>
            </a:r>
            <a:r>
              <a:rPr lang="sv-SE" altLang="en-US" sz="2267" b="1">
                <a:sym typeface="Symbol" panose="05050102010706020507" pitchFamily="18" charset="2"/>
              </a:rPr>
              <a:t>e</a:t>
            </a:r>
            <a:r>
              <a:rPr lang="sv-SE" altLang="en-US" sz="2267">
                <a:sym typeface="Symbol" panose="05050102010706020507" pitchFamily="18" charset="2"/>
              </a:rPr>
              <a:t>=0</a:t>
            </a:r>
          </a:p>
          <a:p>
            <a:pPr lvl="1"/>
            <a:endParaRPr lang="sv-SE" altLang="en-US" sz="2267" b="1">
              <a:sym typeface="Symbol" panose="05050102010706020507" pitchFamily="18" charset="2"/>
            </a:endParaRPr>
          </a:p>
          <a:p>
            <a:pPr lvl="1"/>
            <a:r>
              <a:rPr lang="sv-SE" altLang="en-US" sz="2267" b="1">
                <a:sym typeface="Symbol" panose="05050102010706020507" pitchFamily="18" charset="2"/>
              </a:rPr>
              <a:t>Most data mining packages do this for you.</a:t>
            </a:r>
            <a:endParaRPr lang="en-US" altLang="zh-TW" sz="2267">
              <a:ea typeface="PMingLiU" panose="02020500000000000000" pitchFamily="18" charset="-120"/>
            </a:endParaRPr>
          </a:p>
          <a:p>
            <a:endParaRPr lang="sv-SE" altLang="en-US" sz="2267">
              <a:sym typeface="Symbol" panose="05050102010706020507" pitchFamily="18" charset="2"/>
            </a:endParaRPr>
          </a:p>
          <a:p>
            <a:endParaRPr lang="zh-TW" altLang="en-US">
              <a:ea typeface="PMingLiU" panose="02020500000000000000" pitchFamily="18" charset="-120"/>
            </a:endParaRPr>
          </a:p>
        </p:txBody>
      </p:sp>
      <p:graphicFrame>
        <p:nvGraphicFramePr>
          <p:cNvPr id="97286" name="Object 6">
            <a:extLst>
              <a:ext uri="{FF2B5EF4-FFF2-40B4-BE49-F238E27FC236}">
                <a16:creationId xmlns:a16="http://schemas.microsoft.com/office/drawing/2014/main" id="{A34259D9-4A5E-41D4-A2C5-40CF6E4C3D46}"/>
              </a:ext>
            </a:extLst>
          </p:cNvPr>
          <p:cNvGraphicFramePr>
            <a:graphicFrameLocks noChangeAspect="1"/>
          </p:cNvGraphicFramePr>
          <p:nvPr/>
        </p:nvGraphicFramePr>
        <p:xfrm>
          <a:off x="2418986" y="1458606"/>
          <a:ext cx="478578" cy="518160"/>
        </p:xfrm>
        <a:graphic>
          <a:graphicData uri="http://schemas.openxmlformats.org/presentationml/2006/ole">
            <mc:AlternateContent xmlns:mc="http://schemas.openxmlformats.org/markup-compatibility/2006">
              <mc:Choice xmlns:v="urn:schemas-microsoft-com:vml" Requires="v">
                <p:oleObj name="Equation" r:id="rId5" imgW="152280" imgH="164880" progId="Equation.3">
                  <p:embed/>
                </p:oleObj>
              </mc:Choice>
              <mc:Fallback>
                <p:oleObj name="Equation" r:id="rId5" imgW="152280" imgH="164880" progId="Equation.3">
                  <p:embed/>
                  <p:pic>
                    <p:nvPicPr>
                      <p:cNvPr id="97286" name="Object 6">
                        <a:extLst>
                          <a:ext uri="{FF2B5EF4-FFF2-40B4-BE49-F238E27FC236}">
                            <a16:creationId xmlns:a16="http://schemas.microsoft.com/office/drawing/2014/main" id="{A34259D9-4A5E-41D4-A2C5-40CF6E4C3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8986" y="1458606"/>
                        <a:ext cx="478578" cy="51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a:extLst>
              <a:ext uri="{FF2B5EF4-FFF2-40B4-BE49-F238E27FC236}">
                <a16:creationId xmlns:a16="http://schemas.microsoft.com/office/drawing/2014/main" id="{E3FF50B8-FEEF-4F04-A528-9A591725CA28}"/>
              </a:ext>
            </a:extLst>
          </p:cNvPr>
          <p:cNvSpPr txBox="1"/>
          <p:nvPr/>
        </p:nvSpPr>
        <p:spPr>
          <a:xfrm>
            <a:off x="24913" y="7407933"/>
            <a:ext cx="10104120" cy="406265"/>
          </a:xfrm>
          <a:prstGeom prst="rect">
            <a:avLst/>
          </a:prstGeom>
          <a:noFill/>
        </p:spPr>
        <p:txBody>
          <a:bodyPr wrap="square">
            <a:spAutoFit/>
          </a:bodyPr>
          <a:lstStyle/>
          <a:p>
            <a:r>
              <a:rPr lang="en-US" sz="2040" dirty="0">
                <a:hlinkClick r:id="rId6"/>
              </a:rPr>
              <a:t>www.cse.buffalo.edu/faculty/azhang/data-mining/pca.ppt</a:t>
            </a:r>
            <a:r>
              <a:rPr lang="en-US" sz="2040" dirty="0"/>
              <a:t>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5D9AFCA-CCFC-4E03-846C-D45B29731FF7}"/>
              </a:ext>
            </a:extLst>
          </p:cNvPr>
          <p:cNvSpPr>
            <a:spLocks noGrp="1"/>
          </p:cNvSpPr>
          <p:nvPr>
            <p:ph type="sldNum" sz="quarter" idx="12"/>
          </p:nvPr>
        </p:nvSpPr>
        <p:spPr/>
        <p:txBody>
          <a:bodyPr/>
          <a:lstStyle/>
          <a:p>
            <a:fld id="{EF2DCB9A-2D7E-4B3C-A21C-51F69B76AF95}" type="slidenum">
              <a:rPr lang="en-US" altLang="en-US"/>
              <a:pPr/>
              <a:t>87</a:t>
            </a:fld>
            <a:endParaRPr lang="en-US" altLang="en-US"/>
          </a:p>
        </p:txBody>
      </p:sp>
      <p:sp>
        <p:nvSpPr>
          <p:cNvPr id="93186" name="Rectangle 2">
            <a:extLst>
              <a:ext uri="{FF2B5EF4-FFF2-40B4-BE49-F238E27FC236}">
                <a16:creationId xmlns:a16="http://schemas.microsoft.com/office/drawing/2014/main" id="{9BD12ADD-5F15-4938-A5BD-3E9B95560B43}"/>
              </a:ext>
            </a:extLst>
          </p:cNvPr>
          <p:cNvSpPr>
            <a:spLocks noGrp="1" noChangeArrowheads="1"/>
          </p:cNvSpPr>
          <p:nvPr>
            <p:ph type="title"/>
          </p:nvPr>
        </p:nvSpPr>
        <p:spPr>
          <a:xfrm>
            <a:off x="1539240" y="0"/>
            <a:ext cx="8808720" cy="1295400"/>
          </a:xfrm>
        </p:spPr>
        <p:txBody>
          <a:bodyPr/>
          <a:lstStyle/>
          <a:p>
            <a:r>
              <a:rPr lang="da-DK" altLang="en-US"/>
              <a:t>Principal components</a:t>
            </a:r>
          </a:p>
        </p:txBody>
      </p:sp>
      <p:sp>
        <p:nvSpPr>
          <p:cNvPr id="93187" name="Rectangle 3">
            <a:extLst>
              <a:ext uri="{FF2B5EF4-FFF2-40B4-BE49-F238E27FC236}">
                <a16:creationId xmlns:a16="http://schemas.microsoft.com/office/drawing/2014/main" id="{2540E88B-31CF-4DA6-90D2-A4CC3574772F}"/>
              </a:ext>
            </a:extLst>
          </p:cNvPr>
          <p:cNvSpPr>
            <a:spLocks noGrp="1" noChangeArrowheads="1"/>
          </p:cNvSpPr>
          <p:nvPr>
            <p:ph type="body" idx="1"/>
          </p:nvPr>
        </p:nvSpPr>
        <p:spPr>
          <a:xfrm>
            <a:off x="1366520" y="1295400"/>
            <a:ext cx="9240520" cy="5786120"/>
          </a:xfrm>
        </p:spPr>
        <p:txBody>
          <a:bodyPr/>
          <a:lstStyle/>
          <a:p>
            <a:r>
              <a:rPr lang="da-DK" altLang="en-US"/>
              <a:t>1. principal component (PC1)</a:t>
            </a:r>
          </a:p>
          <a:p>
            <a:pPr lvl="1"/>
            <a:r>
              <a:rPr lang="da-DK" altLang="en-US"/>
              <a:t>The eigenvalue with the largest absolute value will indicate that the data have the largest variance along its eigenvector, the direction along which there is greatest variation</a:t>
            </a:r>
          </a:p>
          <a:p>
            <a:r>
              <a:rPr lang="da-DK" altLang="en-US"/>
              <a:t>2. principal component (PC2)</a:t>
            </a:r>
          </a:p>
          <a:p>
            <a:pPr lvl="1"/>
            <a:r>
              <a:rPr lang="da-DK" altLang="en-US"/>
              <a:t>the direction with maximum variation left in data,  orthogonal to the 1. PC </a:t>
            </a:r>
          </a:p>
          <a:p>
            <a:r>
              <a:rPr lang="da-DK" altLang="en-US"/>
              <a:t>In general, only few directions manage to capture most of the variability in the data.</a:t>
            </a:r>
          </a:p>
          <a:p>
            <a:pPr lvl="1"/>
            <a:endParaRPr lang="da-DK" altLang="en-US"/>
          </a:p>
          <a:p>
            <a:endParaRPr lang="da-DK" altLang="en-US"/>
          </a:p>
        </p:txBody>
      </p:sp>
      <p:sp>
        <p:nvSpPr>
          <p:cNvPr id="6" name="TextBox 5">
            <a:extLst>
              <a:ext uri="{FF2B5EF4-FFF2-40B4-BE49-F238E27FC236}">
                <a16:creationId xmlns:a16="http://schemas.microsoft.com/office/drawing/2014/main" id="{CA77A0CA-0EE6-489C-9961-A4B027816C4E}"/>
              </a:ext>
            </a:extLst>
          </p:cNvPr>
          <p:cNvSpPr txBox="1"/>
          <p:nvPr/>
        </p:nvSpPr>
        <p:spPr>
          <a:xfrm>
            <a:off x="24913" y="7407933"/>
            <a:ext cx="10104120" cy="406265"/>
          </a:xfrm>
          <a:prstGeom prst="rect">
            <a:avLst/>
          </a:prstGeom>
          <a:noFill/>
        </p:spPr>
        <p:txBody>
          <a:bodyPr wrap="square">
            <a:spAutoFit/>
          </a:bodyPr>
          <a:lstStyle/>
          <a:p>
            <a:r>
              <a:rPr lang="en-US" sz="2040" dirty="0">
                <a:hlinkClick r:id="rId2"/>
              </a:rPr>
              <a:t>www.cse.buffalo.edu/faculty/azhang/data-mining/pca.ppt</a:t>
            </a:r>
            <a:r>
              <a:rPr lang="en-US" sz="2040" dirty="0"/>
              <a:t>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48577A8-1996-4354-ADB4-36C6645F6FE1}"/>
              </a:ext>
            </a:extLst>
          </p:cNvPr>
          <p:cNvSpPr>
            <a:spLocks noGrp="1"/>
          </p:cNvSpPr>
          <p:nvPr>
            <p:ph type="sldNum" sz="quarter" idx="12"/>
          </p:nvPr>
        </p:nvSpPr>
        <p:spPr/>
        <p:txBody>
          <a:bodyPr/>
          <a:lstStyle/>
          <a:p>
            <a:fld id="{96F3F91D-064E-49AF-BD05-9A202F87FCFD}" type="slidenum">
              <a:rPr lang="en-US" altLang="en-US"/>
              <a:pPr/>
              <a:t>88</a:t>
            </a:fld>
            <a:endParaRPr lang="en-US" altLang="en-US"/>
          </a:p>
        </p:txBody>
      </p:sp>
      <p:sp>
        <p:nvSpPr>
          <p:cNvPr id="94210" name="Rectangle 2">
            <a:extLst>
              <a:ext uri="{FF2B5EF4-FFF2-40B4-BE49-F238E27FC236}">
                <a16:creationId xmlns:a16="http://schemas.microsoft.com/office/drawing/2014/main" id="{591439C5-0162-443A-A484-4DFEA1A4964A}"/>
              </a:ext>
            </a:extLst>
          </p:cNvPr>
          <p:cNvSpPr>
            <a:spLocks noGrp="1" noChangeArrowheads="1"/>
          </p:cNvSpPr>
          <p:nvPr>
            <p:ph type="title"/>
          </p:nvPr>
        </p:nvSpPr>
        <p:spPr>
          <a:xfrm>
            <a:off x="1625600" y="0"/>
            <a:ext cx="8808720" cy="1295400"/>
          </a:xfrm>
        </p:spPr>
        <p:txBody>
          <a:bodyPr/>
          <a:lstStyle/>
          <a:p>
            <a:r>
              <a:rPr lang="en-US" altLang="en-US"/>
              <a:t>Eigenvalues</a:t>
            </a:r>
          </a:p>
        </p:txBody>
      </p:sp>
      <p:sp>
        <p:nvSpPr>
          <p:cNvPr id="94211" name="Rectangle 3">
            <a:extLst>
              <a:ext uri="{FF2B5EF4-FFF2-40B4-BE49-F238E27FC236}">
                <a16:creationId xmlns:a16="http://schemas.microsoft.com/office/drawing/2014/main" id="{E3A8D87E-5D38-4A88-A421-EA81430E37BD}"/>
              </a:ext>
            </a:extLst>
          </p:cNvPr>
          <p:cNvSpPr>
            <a:spLocks noGrp="1" noChangeArrowheads="1"/>
          </p:cNvSpPr>
          <p:nvPr>
            <p:ph type="body" idx="1"/>
          </p:nvPr>
        </p:nvSpPr>
        <p:spPr>
          <a:xfrm>
            <a:off x="1107440" y="1209040"/>
            <a:ext cx="9672320" cy="5958840"/>
          </a:xfrm>
        </p:spPr>
        <p:txBody>
          <a:bodyPr/>
          <a:lstStyle/>
          <a:p>
            <a:r>
              <a:rPr lang="en-US" altLang="en-US"/>
              <a:t>Calculate eigenvalues </a:t>
            </a:r>
            <a:r>
              <a:rPr lang="sv-SE" altLang="en-US">
                <a:sym typeface="Symbol" panose="05050102010706020507" pitchFamily="18" charset="2"/>
              </a:rPr>
              <a:t></a:t>
            </a:r>
            <a:r>
              <a:rPr lang="en-US" altLang="en-US"/>
              <a:t> and eigenvectors </a:t>
            </a:r>
            <a:r>
              <a:rPr lang="en-US" altLang="en-US" b="1"/>
              <a:t>x</a:t>
            </a:r>
            <a:r>
              <a:rPr lang="en-US" altLang="en-US"/>
              <a:t> for covariance matrix:</a:t>
            </a:r>
          </a:p>
          <a:p>
            <a:pPr lvl="1"/>
            <a:r>
              <a:rPr lang="en-US" altLang="en-US"/>
              <a:t>Eigenvalues </a:t>
            </a:r>
            <a:r>
              <a:rPr lang="sv-SE" altLang="en-US">
                <a:sym typeface="Symbol" panose="05050102010706020507" pitchFamily="18" charset="2"/>
              </a:rPr>
              <a:t></a:t>
            </a:r>
            <a:r>
              <a:rPr lang="en-US" altLang="en-US" i="1" baseline="-25000"/>
              <a:t>j</a:t>
            </a:r>
            <a:r>
              <a:rPr lang="en-US" altLang="en-US"/>
              <a:t> are used for calculation of [% of total variance] (</a:t>
            </a:r>
            <a:r>
              <a:rPr lang="en-US" altLang="en-US" i="1"/>
              <a:t>V</a:t>
            </a:r>
            <a:r>
              <a:rPr lang="en-US" altLang="en-US" i="1" baseline="-25000"/>
              <a:t>j</a:t>
            </a:r>
            <a:r>
              <a:rPr lang="en-US" altLang="en-US"/>
              <a:t>) for each component</a:t>
            </a:r>
            <a:r>
              <a:rPr lang="en-US" altLang="en-US" i="1"/>
              <a:t> j</a:t>
            </a:r>
            <a:r>
              <a:rPr lang="en-US" altLang="en-US"/>
              <a:t>: </a:t>
            </a:r>
          </a:p>
          <a:p>
            <a:pPr lvl="1"/>
            <a:endParaRPr lang="en-US" altLang="en-US"/>
          </a:p>
          <a:p>
            <a:pPr lvl="1"/>
            <a:endParaRPr lang="en-US" altLang="en-US"/>
          </a:p>
          <a:p>
            <a:pPr lvl="1"/>
            <a:endParaRPr lang="en-US" altLang="en-US"/>
          </a:p>
          <a:p>
            <a:pPr lvl="1">
              <a:buFontTx/>
              <a:buNone/>
            </a:pPr>
            <a:endParaRPr lang="en-US" altLang="en-US"/>
          </a:p>
          <a:p>
            <a:pPr lvl="1"/>
            <a:endParaRPr lang="en-US" altLang="en-US"/>
          </a:p>
        </p:txBody>
      </p:sp>
      <p:graphicFrame>
        <p:nvGraphicFramePr>
          <p:cNvPr id="94212" name="Object 4">
            <a:extLst>
              <a:ext uri="{FF2B5EF4-FFF2-40B4-BE49-F238E27FC236}">
                <a16:creationId xmlns:a16="http://schemas.microsoft.com/office/drawing/2014/main" id="{A3BCC149-53A7-4911-B191-9838813C2123}"/>
              </a:ext>
            </a:extLst>
          </p:cNvPr>
          <p:cNvGraphicFramePr>
            <a:graphicFrameLocks noChangeAspect="1"/>
          </p:cNvGraphicFramePr>
          <p:nvPr/>
        </p:nvGraphicFramePr>
        <p:xfrm>
          <a:off x="2057400" y="4403725"/>
          <a:ext cx="7113588" cy="1803400"/>
        </p:xfrm>
        <a:graphic>
          <a:graphicData uri="http://schemas.openxmlformats.org/presentationml/2006/ole">
            <mc:AlternateContent xmlns:mc="http://schemas.openxmlformats.org/markup-compatibility/2006">
              <mc:Choice xmlns:v="urn:schemas-microsoft-com:vml" Requires="v">
                <p:oleObj name="Equation" r:id="rId2" imgW="1981080" imgH="647640" progId="Equation.3">
                  <p:embed/>
                </p:oleObj>
              </mc:Choice>
              <mc:Fallback>
                <p:oleObj name="Equation" r:id="rId2" imgW="1981080" imgH="647640" progId="Equation.3">
                  <p:embed/>
                  <p:pic>
                    <p:nvPicPr>
                      <p:cNvPr id="94212" name="Object 4">
                        <a:extLst>
                          <a:ext uri="{FF2B5EF4-FFF2-40B4-BE49-F238E27FC236}">
                            <a16:creationId xmlns:a16="http://schemas.microsoft.com/office/drawing/2014/main" id="{A3BCC149-53A7-4911-B191-9838813C2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403725"/>
                        <a:ext cx="7113588" cy="180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a:extLst>
              <a:ext uri="{FF2B5EF4-FFF2-40B4-BE49-F238E27FC236}">
                <a16:creationId xmlns:a16="http://schemas.microsoft.com/office/drawing/2014/main" id="{A382A6C5-61E1-4939-ACDF-F268554667E2}"/>
              </a:ext>
            </a:extLst>
          </p:cNvPr>
          <p:cNvSpPr txBox="1"/>
          <p:nvPr/>
        </p:nvSpPr>
        <p:spPr>
          <a:xfrm>
            <a:off x="24913" y="7407933"/>
            <a:ext cx="10104120" cy="406265"/>
          </a:xfrm>
          <a:prstGeom prst="rect">
            <a:avLst/>
          </a:prstGeom>
          <a:noFill/>
        </p:spPr>
        <p:txBody>
          <a:bodyPr wrap="square">
            <a:spAutoFit/>
          </a:bodyPr>
          <a:lstStyle/>
          <a:p>
            <a:r>
              <a:rPr lang="en-US" sz="2040" dirty="0">
                <a:hlinkClick r:id="rId4"/>
              </a:rPr>
              <a:t>www.cse.buffalo.edu/faculty/azhang/data-mining/pca.ppt</a:t>
            </a:r>
            <a:r>
              <a:rPr lang="en-US" sz="2040" dirty="0"/>
              <a:t> </a:t>
            </a:r>
          </a:p>
        </p:txBody>
      </p:sp>
      <p:sp>
        <p:nvSpPr>
          <p:cNvPr id="2" name="Rectangle 1">
            <a:extLst>
              <a:ext uri="{FF2B5EF4-FFF2-40B4-BE49-F238E27FC236}">
                <a16:creationId xmlns:a16="http://schemas.microsoft.com/office/drawing/2014/main" id="{5C976098-DEFA-4109-B2A6-6085332D8193}"/>
              </a:ext>
            </a:extLst>
          </p:cNvPr>
          <p:cNvSpPr/>
          <p:nvPr/>
        </p:nvSpPr>
        <p:spPr>
          <a:xfrm>
            <a:off x="6832948" y="4403725"/>
            <a:ext cx="2724411" cy="1552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DBB0BBAE-B928-4C5F-9434-D91AC2D34BFA}"/>
              </a:ext>
            </a:extLst>
          </p:cNvPr>
          <p:cNvSpPr>
            <a:spLocks noGrp="1"/>
          </p:cNvSpPr>
          <p:nvPr>
            <p:ph type="sldNum" sz="quarter" idx="12"/>
          </p:nvPr>
        </p:nvSpPr>
        <p:spPr/>
        <p:txBody>
          <a:bodyPr/>
          <a:lstStyle/>
          <a:p>
            <a:fld id="{45EECC15-E2CB-408C-B896-02E590DBD90B}" type="slidenum">
              <a:rPr lang="en-US" altLang="en-US"/>
              <a:pPr/>
              <a:t>89</a:t>
            </a:fld>
            <a:endParaRPr lang="en-US" altLang="en-US"/>
          </a:p>
        </p:txBody>
      </p:sp>
      <p:sp>
        <p:nvSpPr>
          <p:cNvPr id="95234" name="Rectangle 2">
            <a:extLst>
              <a:ext uri="{FF2B5EF4-FFF2-40B4-BE49-F238E27FC236}">
                <a16:creationId xmlns:a16="http://schemas.microsoft.com/office/drawing/2014/main" id="{D2C0700A-EF6E-4819-ABD0-6299C5A87751}"/>
              </a:ext>
            </a:extLst>
          </p:cNvPr>
          <p:cNvSpPr>
            <a:spLocks noGrp="1" noChangeArrowheads="1"/>
          </p:cNvSpPr>
          <p:nvPr>
            <p:ph type="title"/>
          </p:nvPr>
        </p:nvSpPr>
        <p:spPr/>
        <p:txBody>
          <a:bodyPr/>
          <a:lstStyle/>
          <a:p>
            <a:r>
              <a:rPr lang="da-DK" altLang="en-US"/>
              <a:t>Principal components - Variance</a:t>
            </a:r>
          </a:p>
        </p:txBody>
      </p:sp>
      <p:graphicFrame>
        <p:nvGraphicFramePr>
          <p:cNvPr id="95235" name="Object 3">
            <a:extLst>
              <a:ext uri="{FF2B5EF4-FFF2-40B4-BE49-F238E27FC236}">
                <a16:creationId xmlns:a16="http://schemas.microsoft.com/office/drawing/2014/main" id="{72635F25-C0B6-4CE3-A603-218E18CEDC72}"/>
              </a:ext>
            </a:extLst>
          </p:cNvPr>
          <p:cNvGraphicFramePr>
            <a:graphicFrameLocks noGrp="1" noChangeAspect="1"/>
          </p:cNvGraphicFramePr>
          <p:nvPr>
            <p:ph sz="half" idx="2"/>
          </p:nvPr>
        </p:nvGraphicFramePr>
        <p:xfrm>
          <a:off x="2302087" y="2254357"/>
          <a:ext cx="7495328" cy="3513772"/>
        </p:xfrm>
        <a:graphic>
          <a:graphicData uri="http://schemas.openxmlformats.org/presentationml/2006/ole">
            <mc:AlternateContent xmlns:mc="http://schemas.openxmlformats.org/markup-compatibility/2006">
              <mc:Choice xmlns:v="urn:schemas-microsoft-com:vml" Requires="v">
                <p:oleObj name="Chart" r:id="rId2" imgW="4667278" imgH="2524285" progId="Excel.Chart.8">
                  <p:embed/>
                </p:oleObj>
              </mc:Choice>
              <mc:Fallback>
                <p:oleObj name="Chart" r:id="rId2" imgW="4667278" imgH="2524285" progId="Excel.Chart.8">
                  <p:embed/>
                  <p:pic>
                    <p:nvPicPr>
                      <p:cNvPr id="95235" name="Object 3">
                        <a:extLst>
                          <a:ext uri="{FF2B5EF4-FFF2-40B4-BE49-F238E27FC236}">
                            <a16:creationId xmlns:a16="http://schemas.microsoft.com/office/drawing/2014/main" id="{72635F25-C0B6-4CE3-A603-218E18CED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2087" y="2254357"/>
                        <a:ext cx="7495328" cy="351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a:extLst>
              <a:ext uri="{FF2B5EF4-FFF2-40B4-BE49-F238E27FC236}">
                <a16:creationId xmlns:a16="http://schemas.microsoft.com/office/drawing/2014/main" id="{6F0357B3-F462-4DA5-9520-01E338DAC9BF}"/>
              </a:ext>
            </a:extLst>
          </p:cNvPr>
          <p:cNvSpPr txBox="1"/>
          <p:nvPr/>
        </p:nvSpPr>
        <p:spPr>
          <a:xfrm>
            <a:off x="24913" y="7407933"/>
            <a:ext cx="10104120" cy="406265"/>
          </a:xfrm>
          <a:prstGeom prst="rect">
            <a:avLst/>
          </a:prstGeom>
          <a:noFill/>
        </p:spPr>
        <p:txBody>
          <a:bodyPr wrap="square">
            <a:spAutoFit/>
          </a:bodyPr>
          <a:lstStyle/>
          <a:p>
            <a:r>
              <a:rPr lang="en-US" sz="2040" dirty="0">
                <a:hlinkClick r:id="rId4"/>
              </a:rPr>
              <a:t>www.cse.buffalo.edu/faculty/azhang/data-mining/pca.ppt</a:t>
            </a:r>
            <a:r>
              <a:rPr lang="en-US" sz="2040"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1538" y="130607"/>
            <a:ext cx="6421951" cy="510909"/>
          </a:xfrm>
          <a:prstGeom prst="rect">
            <a:avLst/>
          </a:prstGeom>
        </p:spPr>
        <p:txBody>
          <a:bodyPr wrap="none">
            <a:spAutoFit/>
          </a:bodyPr>
          <a:lstStyle/>
          <a:p>
            <a:r>
              <a:rPr lang="en-US" sz="2720" dirty="0">
                <a:hlinkClick r:id="rId2"/>
              </a:rPr>
              <a:t>https://speakingcenter.uiowa.edu/about-us</a:t>
            </a:r>
            <a:r>
              <a:rPr lang="en-US" sz="2720" dirty="0"/>
              <a:t> </a:t>
            </a:r>
          </a:p>
        </p:txBody>
      </p:sp>
      <p:pic>
        <p:nvPicPr>
          <p:cNvPr id="3" name="Picture 2"/>
          <p:cNvPicPr>
            <a:picLocks noChangeAspect="1"/>
          </p:cNvPicPr>
          <p:nvPr/>
        </p:nvPicPr>
        <p:blipFill>
          <a:blip r:embed="rId3"/>
          <a:stretch>
            <a:fillRect/>
          </a:stretch>
        </p:blipFill>
        <p:spPr>
          <a:xfrm>
            <a:off x="943512" y="653827"/>
            <a:ext cx="10280649" cy="6943344"/>
          </a:xfrm>
          <a:prstGeom prst="rect">
            <a:avLst/>
          </a:prstGeom>
        </p:spPr>
      </p:pic>
    </p:spTree>
    <p:extLst>
      <p:ext uri="{BB962C8B-B14F-4D97-AF65-F5344CB8AC3E}">
        <p14:creationId xmlns:p14="http://schemas.microsoft.com/office/powerpoint/2010/main" val="1978160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6520" y="431801"/>
            <a:ext cx="8808720" cy="1666028"/>
          </a:xfrm>
        </p:spPr>
        <p:txBody>
          <a:bodyPr>
            <a:normAutofit fontScale="90000"/>
          </a:bodyPr>
          <a:lstStyle/>
          <a:p>
            <a:r>
              <a:rPr lang="en-US" b="1" dirty="0"/>
              <a:t>Machine Learning overview</a:t>
            </a:r>
            <a:br>
              <a:rPr lang="en-US" b="1" dirty="0"/>
            </a:br>
            <a:r>
              <a:rPr lang="en-US" sz="4080" dirty="0">
                <a:ea typeface="ＭＳ Ｐゴシック" charset="0"/>
                <a:cs typeface="ＭＳ Ｐゴシック" charset="0"/>
              </a:rPr>
              <a:t>Chapter 19</a:t>
            </a:r>
            <a:endParaRPr lang="en-US" sz="4080" dirty="0"/>
          </a:p>
        </p:txBody>
      </p:sp>
      <p:pic>
        <p:nvPicPr>
          <p:cNvPr id="6" name="Picture 5" descr="m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577" y="2245360"/>
            <a:ext cx="9385446" cy="5267960"/>
          </a:xfrm>
          <a:prstGeom prst="rect">
            <a:avLst/>
          </a:prstGeom>
        </p:spPr>
      </p:pic>
      <p:sp>
        <p:nvSpPr>
          <p:cNvPr id="3" name="TextBox 2">
            <a:extLst>
              <a:ext uri="{FF2B5EF4-FFF2-40B4-BE49-F238E27FC236}">
                <a16:creationId xmlns:a16="http://schemas.microsoft.com/office/drawing/2014/main" id="{5C7DF0CE-AE61-6F47-BEF2-67FFDAE07F56}"/>
              </a:ext>
            </a:extLst>
          </p:cNvPr>
          <p:cNvSpPr txBox="1"/>
          <p:nvPr/>
        </p:nvSpPr>
        <p:spPr>
          <a:xfrm>
            <a:off x="10175241" y="76407"/>
            <a:ext cx="649537" cy="406265"/>
          </a:xfrm>
          <a:prstGeom prst="rect">
            <a:avLst/>
          </a:prstGeom>
          <a:noFill/>
        </p:spPr>
        <p:txBody>
          <a:bodyPr wrap="none" rtlCol="0">
            <a:spAutoFit/>
          </a:bodyPr>
          <a:lstStyle/>
          <a:p>
            <a:r>
              <a:rPr lang="en-US" sz="2040" dirty="0"/>
              <a:t>14.1</a:t>
            </a:r>
          </a:p>
        </p:txBody>
      </p:sp>
      <p:sp>
        <p:nvSpPr>
          <p:cNvPr id="7" name="TextBox 6">
            <a:extLst>
              <a:ext uri="{FF2B5EF4-FFF2-40B4-BE49-F238E27FC236}">
                <a16:creationId xmlns:a16="http://schemas.microsoft.com/office/drawing/2014/main" id="{29D65A81-72EC-4AC2-98A5-014D81B048F3}"/>
              </a:ext>
            </a:extLst>
          </p:cNvPr>
          <p:cNvSpPr txBox="1"/>
          <p:nvPr/>
        </p:nvSpPr>
        <p:spPr>
          <a:xfrm>
            <a:off x="55825" y="94873"/>
            <a:ext cx="11430110" cy="369332"/>
          </a:xfrm>
          <a:prstGeom prst="rect">
            <a:avLst/>
          </a:prstGeom>
          <a:noFill/>
        </p:spPr>
        <p:txBody>
          <a:bodyPr wrap="square">
            <a:spAutoFit/>
          </a:bodyPr>
          <a:lstStyle/>
          <a:p>
            <a:r>
              <a:rPr lang="en-US" dirty="0">
                <a:hlinkClick r:id="rId3"/>
              </a:rPr>
              <a:t>https://www.csee.umbc.edu/courses/graduate/671/fall20/notes/14_machine_learning/14_1_intro.pptx</a:t>
            </a:r>
            <a:r>
              <a:rPr lang="en-US" dirty="0"/>
              <a:t> </a:t>
            </a:r>
          </a:p>
        </p:txBody>
      </p:sp>
    </p:spTree>
    <p:extLst>
      <p:ext uri="{BB962C8B-B14F-4D97-AF65-F5344CB8AC3E}">
        <p14:creationId xmlns:p14="http://schemas.microsoft.com/office/powerpoint/2010/main" val="34516767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FB18A69-245D-4FE5-A37A-C176A3576774}"/>
              </a:ext>
            </a:extLst>
          </p:cNvPr>
          <p:cNvSpPr>
            <a:spLocks noGrp="1" noChangeArrowheads="1"/>
          </p:cNvSpPr>
          <p:nvPr>
            <p:ph type="title"/>
          </p:nvPr>
        </p:nvSpPr>
        <p:spPr>
          <a:xfrm>
            <a:off x="1107440" y="345440"/>
            <a:ext cx="9499600" cy="1329585"/>
          </a:xfrm>
        </p:spPr>
        <p:txBody>
          <a:bodyPr/>
          <a:lstStyle/>
          <a:p>
            <a:r>
              <a:rPr lang="en-US" altLang="en-US" b="1">
                <a:solidFill>
                  <a:schemeClr val="accent2"/>
                </a:solidFill>
              </a:rPr>
              <a:t>So What Is Machine Learning?</a:t>
            </a:r>
          </a:p>
        </p:txBody>
      </p:sp>
      <p:sp>
        <p:nvSpPr>
          <p:cNvPr id="5123" name="Rectangle 3">
            <a:extLst>
              <a:ext uri="{FF2B5EF4-FFF2-40B4-BE49-F238E27FC236}">
                <a16:creationId xmlns:a16="http://schemas.microsoft.com/office/drawing/2014/main" id="{444DBF56-3587-4785-BCAF-877367712CDD}"/>
              </a:ext>
            </a:extLst>
          </p:cNvPr>
          <p:cNvSpPr>
            <a:spLocks noGrp="1" noChangeArrowheads="1"/>
          </p:cNvSpPr>
          <p:nvPr>
            <p:ph type="body" idx="1"/>
          </p:nvPr>
        </p:nvSpPr>
        <p:spPr/>
        <p:txBody>
          <a:bodyPr/>
          <a:lstStyle/>
          <a:p>
            <a:r>
              <a:rPr lang="en-US" altLang="en-US"/>
              <a:t>Automating automation</a:t>
            </a:r>
          </a:p>
          <a:p>
            <a:r>
              <a:rPr lang="en-US" altLang="en-US"/>
              <a:t>Getting computers to program themselves</a:t>
            </a:r>
          </a:p>
          <a:p>
            <a:r>
              <a:rPr lang="en-US" altLang="en-US"/>
              <a:t>Writing software is the bottleneck</a:t>
            </a:r>
          </a:p>
          <a:p>
            <a:r>
              <a:rPr lang="en-US" altLang="en-US"/>
              <a:t>Let the data do the work instead!</a:t>
            </a:r>
          </a:p>
        </p:txBody>
      </p:sp>
      <p:sp>
        <p:nvSpPr>
          <p:cNvPr id="5" name="TextBox 4">
            <a:extLst>
              <a:ext uri="{FF2B5EF4-FFF2-40B4-BE49-F238E27FC236}">
                <a16:creationId xmlns:a16="http://schemas.microsoft.com/office/drawing/2014/main" id="{35D6FBA0-72D5-48A9-B206-86110DDF58F4}"/>
              </a:ext>
            </a:extLst>
          </p:cNvPr>
          <p:cNvSpPr txBox="1"/>
          <p:nvPr/>
        </p:nvSpPr>
        <p:spPr>
          <a:xfrm>
            <a:off x="234386" y="7209909"/>
            <a:ext cx="8527648"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58D3EEAD-399D-4D0B-B4EC-32136C305EB3}"/>
              </a:ext>
            </a:extLst>
          </p:cNvPr>
          <p:cNvSpPr>
            <a:spLocks noGrp="1" noChangeArrowheads="1"/>
          </p:cNvSpPr>
          <p:nvPr>
            <p:ph type="body" idx="1"/>
          </p:nvPr>
        </p:nvSpPr>
        <p:spPr>
          <a:xfrm>
            <a:off x="1280160" y="690880"/>
            <a:ext cx="9413240" cy="5872480"/>
          </a:xfrm>
        </p:spPr>
        <p:txBody>
          <a:bodyPr/>
          <a:lstStyle/>
          <a:p>
            <a:pPr>
              <a:buFontTx/>
              <a:buNone/>
            </a:pPr>
            <a:r>
              <a:rPr lang="en-US" altLang="en-US" b="1">
                <a:solidFill>
                  <a:schemeClr val="accent2"/>
                </a:solidFill>
              </a:rPr>
              <a:t>  Traditional Programming</a:t>
            </a:r>
          </a:p>
          <a:p>
            <a:endParaRPr lang="en-US" altLang="en-US"/>
          </a:p>
          <a:p>
            <a:endParaRPr lang="en-US" altLang="en-US"/>
          </a:p>
          <a:p>
            <a:endParaRPr lang="en-US" altLang="en-US"/>
          </a:p>
          <a:p>
            <a:endParaRPr lang="en-US" altLang="en-US" b="1">
              <a:solidFill>
                <a:schemeClr val="accent2"/>
              </a:solidFill>
            </a:endParaRPr>
          </a:p>
          <a:p>
            <a:pPr>
              <a:buFontTx/>
              <a:buNone/>
            </a:pPr>
            <a:r>
              <a:rPr lang="en-US" altLang="en-US" b="1">
                <a:solidFill>
                  <a:schemeClr val="accent2"/>
                </a:solidFill>
              </a:rPr>
              <a:t>  Machine Learning</a:t>
            </a:r>
          </a:p>
        </p:txBody>
      </p:sp>
      <p:sp>
        <p:nvSpPr>
          <p:cNvPr id="3076" name="Rectangle 4">
            <a:extLst>
              <a:ext uri="{FF2B5EF4-FFF2-40B4-BE49-F238E27FC236}">
                <a16:creationId xmlns:a16="http://schemas.microsoft.com/office/drawing/2014/main" id="{85B0E145-EEE5-4CBF-97A1-20BEE4B3900E}"/>
              </a:ext>
            </a:extLst>
          </p:cNvPr>
          <p:cNvSpPr>
            <a:spLocks noChangeArrowheads="1"/>
          </p:cNvSpPr>
          <p:nvPr/>
        </p:nvSpPr>
        <p:spPr bwMode="auto">
          <a:xfrm>
            <a:off x="4561840" y="1813560"/>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78" name="Line 6">
            <a:extLst>
              <a:ext uri="{FF2B5EF4-FFF2-40B4-BE49-F238E27FC236}">
                <a16:creationId xmlns:a16="http://schemas.microsoft.com/office/drawing/2014/main" id="{6F726700-F8AA-4678-845E-DCB35373887A}"/>
              </a:ext>
            </a:extLst>
          </p:cNvPr>
          <p:cNvSpPr>
            <a:spLocks noChangeShapeType="1"/>
          </p:cNvSpPr>
          <p:nvPr/>
        </p:nvSpPr>
        <p:spPr bwMode="auto">
          <a:xfrm>
            <a:off x="3525520" y="2331720"/>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79" name="Line 7">
            <a:extLst>
              <a:ext uri="{FF2B5EF4-FFF2-40B4-BE49-F238E27FC236}">
                <a16:creationId xmlns:a16="http://schemas.microsoft.com/office/drawing/2014/main" id="{061BD52F-0510-4A72-BDCE-99D93AF65707}"/>
              </a:ext>
            </a:extLst>
          </p:cNvPr>
          <p:cNvSpPr>
            <a:spLocks noChangeShapeType="1"/>
          </p:cNvSpPr>
          <p:nvPr/>
        </p:nvSpPr>
        <p:spPr bwMode="auto">
          <a:xfrm>
            <a:off x="3525520" y="3108960"/>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0" name="Line 8">
            <a:extLst>
              <a:ext uri="{FF2B5EF4-FFF2-40B4-BE49-F238E27FC236}">
                <a16:creationId xmlns:a16="http://schemas.microsoft.com/office/drawing/2014/main" id="{284E5E05-4320-42BF-963D-B229ED9D33A4}"/>
              </a:ext>
            </a:extLst>
          </p:cNvPr>
          <p:cNvSpPr>
            <a:spLocks noChangeShapeType="1"/>
          </p:cNvSpPr>
          <p:nvPr/>
        </p:nvSpPr>
        <p:spPr bwMode="auto">
          <a:xfrm>
            <a:off x="7584440" y="2590800"/>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2" name="Text Box 10">
            <a:extLst>
              <a:ext uri="{FF2B5EF4-FFF2-40B4-BE49-F238E27FC236}">
                <a16:creationId xmlns:a16="http://schemas.microsoft.com/office/drawing/2014/main" id="{63752046-A376-4C60-B3CA-7460E5761FF8}"/>
              </a:ext>
            </a:extLst>
          </p:cNvPr>
          <p:cNvSpPr txBox="1">
            <a:spLocks noChangeArrowheads="1"/>
          </p:cNvSpPr>
          <p:nvPr/>
        </p:nvSpPr>
        <p:spPr bwMode="auto">
          <a:xfrm>
            <a:off x="2298489" y="1917912"/>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83" name="Text Box 11">
            <a:extLst>
              <a:ext uri="{FF2B5EF4-FFF2-40B4-BE49-F238E27FC236}">
                <a16:creationId xmlns:a16="http://schemas.microsoft.com/office/drawing/2014/main" id="{2DF0DBC3-0D70-47B5-B3F0-B0986E4E1495}"/>
              </a:ext>
            </a:extLst>
          </p:cNvPr>
          <p:cNvSpPr txBox="1">
            <a:spLocks noChangeArrowheads="1"/>
          </p:cNvSpPr>
          <p:nvPr/>
        </p:nvSpPr>
        <p:spPr bwMode="auto">
          <a:xfrm>
            <a:off x="1539240" y="2677161"/>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3084" name="Text Box 12">
            <a:extLst>
              <a:ext uri="{FF2B5EF4-FFF2-40B4-BE49-F238E27FC236}">
                <a16:creationId xmlns:a16="http://schemas.microsoft.com/office/drawing/2014/main" id="{1FA2DC9D-8E06-4280-9C62-217344378843}"/>
              </a:ext>
            </a:extLst>
          </p:cNvPr>
          <p:cNvSpPr txBox="1">
            <a:spLocks noChangeArrowheads="1"/>
          </p:cNvSpPr>
          <p:nvPr/>
        </p:nvSpPr>
        <p:spPr bwMode="auto">
          <a:xfrm>
            <a:off x="8448040" y="2245361"/>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Output</a:t>
            </a:r>
          </a:p>
        </p:txBody>
      </p:sp>
      <p:sp>
        <p:nvSpPr>
          <p:cNvPr id="3091" name="Rectangle 19">
            <a:extLst>
              <a:ext uri="{FF2B5EF4-FFF2-40B4-BE49-F238E27FC236}">
                <a16:creationId xmlns:a16="http://schemas.microsoft.com/office/drawing/2014/main" id="{ADDC8DBC-9E47-4AC5-A9BB-CFEF771CED69}"/>
              </a:ext>
            </a:extLst>
          </p:cNvPr>
          <p:cNvSpPr>
            <a:spLocks noChangeArrowheads="1"/>
          </p:cNvSpPr>
          <p:nvPr/>
        </p:nvSpPr>
        <p:spPr bwMode="auto">
          <a:xfrm>
            <a:off x="4648200" y="5008880"/>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92" name="Line 20">
            <a:extLst>
              <a:ext uri="{FF2B5EF4-FFF2-40B4-BE49-F238E27FC236}">
                <a16:creationId xmlns:a16="http://schemas.microsoft.com/office/drawing/2014/main" id="{49AE7E23-6476-4670-95BE-D9DC2F91067C}"/>
              </a:ext>
            </a:extLst>
          </p:cNvPr>
          <p:cNvSpPr>
            <a:spLocks noChangeShapeType="1"/>
          </p:cNvSpPr>
          <p:nvPr/>
        </p:nvSpPr>
        <p:spPr bwMode="auto">
          <a:xfrm>
            <a:off x="3611880" y="5527040"/>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3" name="Line 21">
            <a:extLst>
              <a:ext uri="{FF2B5EF4-FFF2-40B4-BE49-F238E27FC236}">
                <a16:creationId xmlns:a16="http://schemas.microsoft.com/office/drawing/2014/main" id="{8BC9B745-827E-4A8A-A043-1DC64C786C1E}"/>
              </a:ext>
            </a:extLst>
          </p:cNvPr>
          <p:cNvSpPr>
            <a:spLocks noChangeShapeType="1"/>
          </p:cNvSpPr>
          <p:nvPr/>
        </p:nvSpPr>
        <p:spPr bwMode="auto">
          <a:xfrm>
            <a:off x="3611880" y="6304280"/>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4" name="Line 22">
            <a:extLst>
              <a:ext uri="{FF2B5EF4-FFF2-40B4-BE49-F238E27FC236}">
                <a16:creationId xmlns:a16="http://schemas.microsoft.com/office/drawing/2014/main" id="{55D52E3E-656D-4C67-B672-4B290E513EB1}"/>
              </a:ext>
            </a:extLst>
          </p:cNvPr>
          <p:cNvSpPr>
            <a:spLocks noChangeShapeType="1"/>
          </p:cNvSpPr>
          <p:nvPr/>
        </p:nvSpPr>
        <p:spPr bwMode="auto">
          <a:xfrm>
            <a:off x="7670800" y="5786120"/>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5" name="Text Box 23">
            <a:extLst>
              <a:ext uri="{FF2B5EF4-FFF2-40B4-BE49-F238E27FC236}">
                <a16:creationId xmlns:a16="http://schemas.microsoft.com/office/drawing/2014/main" id="{FC386BA0-F563-493F-AF29-F6FA1B1C48A9}"/>
              </a:ext>
            </a:extLst>
          </p:cNvPr>
          <p:cNvSpPr txBox="1">
            <a:spLocks noChangeArrowheads="1"/>
          </p:cNvSpPr>
          <p:nvPr/>
        </p:nvSpPr>
        <p:spPr bwMode="auto">
          <a:xfrm>
            <a:off x="2384849" y="5113232"/>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96" name="Text Box 24">
            <a:extLst>
              <a:ext uri="{FF2B5EF4-FFF2-40B4-BE49-F238E27FC236}">
                <a16:creationId xmlns:a16="http://schemas.microsoft.com/office/drawing/2014/main" id="{F43E48CD-0A56-480E-8898-F746632DC02C}"/>
              </a:ext>
            </a:extLst>
          </p:cNvPr>
          <p:cNvSpPr txBox="1">
            <a:spLocks noChangeArrowheads="1"/>
          </p:cNvSpPr>
          <p:nvPr/>
        </p:nvSpPr>
        <p:spPr bwMode="auto">
          <a:xfrm>
            <a:off x="1971040" y="5958841"/>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Output</a:t>
            </a:r>
          </a:p>
        </p:txBody>
      </p:sp>
      <p:sp>
        <p:nvSpPr>
          <p:cNvPr id="3097" name="Text Box 25">
            <a:extLst>
              <a:ext uri="{FF2B5EF4-FFF2-40B4-BE49-F238E27FC236}">
                <a16:creationId xmlns:a16="http://schemas.microsoft.com/office/drawing/2014/main" id="{45D59C11-EE89-426F-90BE-6F37E2076260}"/>
              </a:ext>
            </a:extLst>
          </p:cNvPr>
          <p:cNvSpPr txBox="1">
            <a:spLocks noChangeArrowheads="1"/>
          </p:cNvSpPr>
          <p:nvPr/>
        </p:nvSpPr>
        <p:spPr bwMode="auto">
          <a:xfrm>
            <a:off x="8534400" y="5440681"/>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17" name="TextBox 16">
            <a:extLst>
              <a:ext uri="{FF2B5EF4-FFF2-40B4-BE49-F238E27FC236}">
                <a16:creationId xmlns:a16="http://schemas.microsoft.com/office/drawing/2014/main" id="{7725C009-F1C4-45BA-A0B4-1C109DCDDB60}"/>
              </a:ext>
            </a:extLst>
          </p:cNvPr>
          <p:cNvSpPr txBox="1"/>
          <p:nvPr/>
        </p:nvSpPr>
        <p:spPr>
          <a:xfrm>
            <a:off x="234386" y="7209909"/>
            <a:ext cx="8527648"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1F0D74B-D5A5-4B49-99E5-A902D52D97C7}"/>
              </a:ext>
            </a:extLst>
          </p:cNvPr>
          <p:cNvSpPr>
            <a:spLocks noGrp="1" noChangeArrowheads="1"/>
          </p:cNvSpPr>
          <p:nvPr>
            <p:ph type="title"/>
          </p:nvPr>
        </p:nvSpPr>
        <p:spPr/>
        <p:txBody>
          <a:bodyPr/>
          <a:lstStyle/>
          <a:p>
            <a:r>
              <a:rPr lang="en-US" altLang="en-US" b="1">
                <a:solidFill>
                  <a:schemeClr val="accent2"/>
                </a:solidFill>
              </a:rPr>
              <a:t>Magic?</a:t>
            </a:r>
            <a:r>
              <a:rPr lang="en-US" altLang="en-US"/>
              <a:t> </a:t>
            </a:r>
          </a:p>
        </p:txBody>
      </p:sp>
      <p:sp>
        <p:nvSpPr>
          <p:cNvPr id="6148" name="Rectangle 4">
            <a:extLst>
              <a:ext uri="{FF2B5EF4-FFF2-40B4-BE49-F238E27FC236}">
                <a16:creationId xmlns:a16="http://schemas.microsoft.com/office/drawing/2014/main" id="{E05CC3BB-6FCC-4001-B9F6-06D56BB9BA91}"/>
              </a:ext>
            </a:extLst>
          </p:cNvPr>
          <p:cNvSpPr>
            <a:spLocks noGrp="1" noChangeArrowheads="1"/>
          </p:cNvSpPr>
          <p:nvPr>
            <p:ph type="body" sz="half" idx="1"/>
          </p:nvPr>
        </p:nvSpPr>
        <p:spPr>
          <a:xfrm>
            <a:off x="1280160" y="1813560"/>
            <a:ext cx="5095240" cy="5181600"/>
          </a:xfrm>
        </p:spPr>
        <p:txBody>
          <a:bodyPr/>
          <a:lstStyle/>
          <a:p>
            <a:pPr>
              <a:buFontTx/>
              <a:buNone/>
            </a:pPr>
            <a:r>
              <a:rPr lang="en-US" altLang="en-US" b="1"/>
              <a:t>No, more like gardening</a:t>
            </a:r>
          </a:p>
          <a:p>
            <a:pPr>
              <a:buFontTx/>
              <a:buNone/>
            </a:pPr>
            <a:endParaRPr lang="en-US" altLang="en-US" b="1"/>
          </a:p>
          <a:p>
            <a:r>
              <a:rPr lang="en-US" altLang="en-US" b="1">
                <a:solidFill>
                  <a:srgbClr val="FFCC00"/>
                </a:solidFill>
              </a:rPr>
              <a:t>Seeds</a:t>
            </a:r>
            <a:r>
              <a:rPr lang="en-US" altLang="en-US"/>
              <a:t> = Algorithms</a:t>
            </a:r>
          </a:p>
          <a:p>
            <a:r>
              <a:rPr lang="en-US" altLang="en-US" b="1">
                <a:solidFill>
                  <a:srgbClr val="996633"/>
                </a:solidFill>
              </a:rPr>
              <a:t>Nutrients</a:t>
            </a:r>
            <a:r>
              <a:rPr lang="en-US" altLang="en-US"/>
              <a:t> = Data</a:t>
            </a:r>
          </a:p>
          <a:p>
            <a:r>
              <a:rPr lang="en-US" altLang="en-US" b="1">
                <a:solidFill>
                  <a:srgbClr val="FF3300"/>
                </a:solidFill>
              </a:rPr>
              <a:t>Gardener</a:t>
            </a:r>
            <a:r>
              <a:rPr lang="en-US" altLang="en-US"/>
              <a:t> = You</a:t>
            </a:r>
          </a:p>
          <a:p>
            <a:r>
              <a:rPr lang="en-US" altLang="en-US" b="1">
                <a:solidFill>
                  <a:srgbClr val="33CC33"/>
                </a:solidFill>
              </a:rPr>
              <a:t>Plants</a:t>
            </a:r>
            <a:r>
              <a:rPr lang="en-US" altLang="en-US"/>
              <a:t> = Programs</a:t>
            </a:r>
          </a:p>
        </p:txBody>
      </p:sp>
      <p:pic>
        <p:nvPicPr>
          <p:cNvPr id="6150" name="Picture 6">
            <a:extLst>
              <a:ext uri="{FF2B5EF4-FFF2-40B4-BE49-F238E27FC236}">
                <a16:creationId xmlns:a16="http://schemas.microsoft.com/office/drawing/2014/main" id="{8A38F89A-0B87-4CED-B627-0B514E0E5F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7786" y="1727200"/>
            <a:ext cx="3798041" cy="52679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F911DDAD-FF80-4D2C-ADF4-9D09A79341CA}"/>
              </a:ext>
            </a:extLst>
          </p:cNvPr>
          <p:cNvSpPr txBox="1"/>
          <p:nvPr/>
        </p:nvSpPr>
        <p:spPr>
          <a:xfrm>
            <a:off x="234386" y="7209909"/>
            <a:ext cx="8527648" cy="369332"/>
          </a:xfrm>
          <a:prstGeom prst="rect">
            <a:avLst/>
          </a:prstGeom>
          <a:noFill/>
        </p:spPr>
        <p:txBody>
          <a:bodyPr wrap="square">
            <a:spAutoFit/>
          </a:bodyPr>
          <a:lstStyle/>
          <a:p>
            <a:r>
              <a:rPr lang="en-US" dirty="0">
                <a:hlinkClick r:id="rId3"/>
              </a:rPr>
              <a:t>https://courses.cs.washington.edu/courses/cse446/09wi/slides/intro.ppt</a:t>
            </a:r>
            <a:r>
              <a:rPr lang="en-US" dirty="0"/>
              <a:t>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31571E-14DB-4AF4-B668-1A45C3F465F4}"/>
              </a:ext>
            </a:extLst>
          </p:cNvPr>
          <p:cNvSpPr txBox="1"/>
          <p:nvPr/>
        </p:nvSpPr>
        <p:spPr>
          <a:xfrm>
            <a:off x="243068" y="96814"/>
            <a:ext cx="11320040" cy="7232749"/>
          </a:xfrm>
          <a:prstGeom prst="rect">
            <a:avLst/>
          </a:prstGeom>
          <a:noFill/>
        </p:spPr>
        <p:txBody>
          <a:bodyPr wrap="square">
            <a:spAutoFit/>
          </a:bodyPr>
          <a:lstStyle/>
          <a:p>
            <a:pPr algn="l"/>
            <a:r>
              <a:rPr lang="en-US" sz="2400" b="1" i="0" u="none" strike="noStrike" baseline="0" dirty="0">
                <a:latin typeface="GwxjhlTwtcqyLtgfvbArialNarrowMTStd-Bold"/>
              </a:rPr>
              <a:t>What is Machine Learning?</a:t>
            </a:r>
          </a:p>
          <a:p>
            <a:pPr algn="l"/>
            <a:endParaRPr lang="en-US" sz="2400" b="1" dirty="0">
              <a:latin typeface="GwxjhlTwtcqyLtgfvbArialNarrowMTStd-Bold"/>
            </a:endParaRPr>
          </a:p>
          <a:p>
            <a:r>
              <a:rPr lang="en-US" sz="2400" b="1" dirty="0">
                <a:effectLst/>
              </a:rPr>
              <a:t>Machine Learning </a:t>
            </a:r>
            <a:r>
              <a:rPr lang="en-US" sz="2400" b="1" dirty="0"/>
              <a:t>By:</a:t>
            </a:r>
            <a:r>
              <a:rPr lang="en-US" sz="2400" dirty="0"/>
              <a:t> Jennie E. Brand, Bernard Koch &amp; </a:t>
            </a:r>
            <a:r>
              <a:rPr lang="en-US" sz="2400" dirty="0" err="1"/>
              <a:t>Jiahui</a:t>
            </a:r>
            <a:r>
              <a:rPr lang="en-US" sz="2400" dirty="0"/>
              <a:t> Xu</a:t>
            </a:r>
            <a:endParaRPr lang="en-US" sz="2400" dirty="0">
              <a:solidFill>
                <a:srgbClr val="323232"/>
              </a:solidFill>
              <a:latin typeface="Arial" panose="020B0604020202020204" pitchFamily="34" charset="0"/>
              <a:hlinkClick r:id="rId2"/>
            </a:endParaRPr>
          </a:p>
          <a:p>
            <a:r>
              <a:rPr lang="en-US" sz="2400" b="0" i="0" u="none" strike="noStrike" baseline="0" dirty="0">
                <a:solidFill>
                  <a:srgbClr val="323232"/>
                </a:solidFill>
                <a:latin typeface="Arial" panose="020B0604020202020204" pitchFamily="34" charset="0"/>
                <a:hlinkClick r:id="rId2"/>
              </a:rPr>
              <a:t>https://methods-sagepub-com.proxy.lib.uiowa.edu/foundations/machine-learning</a:t>
            </a:r>
            <a:r>
              <a:rPr lang="en-US" sz="2400" b="0" i="0" u="none" strike="noStrike" baseline="0" dirty="0">
                <a:solidFill>
                  <a:srgbClr val="323232"/>
                </a:solidFill>
                <a:latin typeface="Arial" panose="020B0604020202020204" pitchFamily="34" charset="0"/>
              </a:rPr>
              <a:t> </a:t>
            </a:r>
          </a:p>
          <a:p>
            <a:endParaRPr lang="en-US" sz="1000" dirty="0">
              <a:solidFill>
                <a:srgbClr val="323232"/>
              </a:solidFill>
              <a:latin typeface="Arial" panose="020B0604020202020204" pitchFamily="34" charset="0"/>
            </a:endParaRPr>
          </a:p>
          <a:p>
            <a:r>
              <a:rPr lang="en-US" sz="2400" b="0" i="0" u="none" strike="noStrike" baseline="0" dirty="0">
                <a:solidFill>
                  <a:srgbClr val="323232"/>
                </a:solidFill>
                <a:latin typeface="Arial" panose="020B0604020202020204" pitchFamily="34" charset="0"/>
              </a:rPr>
              <a:t>“Machine learning is a computational and statistical approach to extracting patterns and trends from data (</a:t>
            </a:r>
            <a:r>
              <a:rPr lang="en-US" sz="2400" b="0" i="0" u="none" strike="noStrike" baseline="0" dirty="0">
                <a:solidFill>
                  <a:srgbClr val="006ACC"/>
                </a:solidFill>
                <a:latin typeface="Arial" panose="020B0604020202020204" pitchFamily="34" charset="0"/>
              </a:rPr>
              <a:t>Maini &amp; Sabri, 2017</a:t>
            </a:r>
            <a:r>
              <a:rPr lang="en-US" sz="2400" b="0" i="0" u="none" strike="noStrike" baseline="0" dirty="0">
                <a:solidFill>
                  <a:srgbClr val="323232"/>
                </a:solidFill>
                <a:latin typeface="Arial" panose="020B0604020202020204" pitchFamily="34" charset="0"/>
              </a:rPr>
              <a:t>). A machine learning algorithm is also defined as a computer program that learns from experience with data with respect to some class of tasks and improves its performance with greater experience (</a:t>
            </a:r>
            <a:r>
              <a:rPr lang="en-US" sz="2400" b="0" i="0" u="none" strike="noStrike" baseline="0" dirty="0">
                <a:solidFill>
                  <a:srgbClr val="006ACC"/>
                </a:solidFill>
                <a:latin typeface="Arial" panose="020B0604020202020204" pitchFamily="34" charset="0"/>
              </a:rPr>
              <a:t>Mitchell, 1997</a:t>
            </a:r>
            <a:r>
              <a:rPr lang="en-US" sz="2400" b="0" i="0" u="none" strike="noStrike" baseline="0" dirty="0">
                <a:solidFill>
                  <a:srgbClr val="323232"/>
                </a:solidFill>
                <a:latin typeface="Arial" panose="020B0604020202020204" pitchFamily="34" charset="0"/>
              </a:rPr>
              <a:t>).” </a:t>
            </a:r>
            <a:endParaRPr lang="en-US" sz="2400" dirty="0"/>
          </a:p>
          <a:p>
            <a:pPr algn="l"/>
            <a:endParaRPr lang="en-US" sz="2400" b="1" dirty="0">
              <a:latin typeface="GwxjhlTwtcqyLtgfvbArialNarrowMTStd-Bold"/>
            </a:endParaRPr>
          </a:p>
          <a:p>
            <a:pPr algn="l"/>
            <a:r>
              <a:rPr lang="en-US" sz="2400" b="1" i="0" u="none" strike="noStrike" baseline="0" dirty="0">
                <a:latin typeface="GwxjhlTwtcqyLtgfvbArialNarrowMTStd-Bold"/>
              </a:rPr>
              <a:t>Hands-on Scikit-Learn for Machine Learning Applications by David Paper</a:t>
            </a:r>
            <a:endParaRPr lang="en-US" sz="2400" b="0" i="0" u="none" strike="noStrike" baseline="0" dirty="0">
              <a:latin typeface="KknflgMkkfvxNcltktUtopiaStd-Regular"/>
              <a:hlinkClick r:id="rId3"/>
            </a:endParaRPr>
          </a:p>
          <a:p>
            <a:pPr algn="l"/>
            <a:r>
              <a:rPr lang="en-US" sz="2400" b="0" i="0" u="none" strike="noStrike" baseline="0" dirty="0">
                <a:latin typeface="KknflgMkkfvxNcltktUtopiaStd-Regular"/>
                <a:hlinkClick r:id="rId3"/>
              </a:rPr>
              <a:t>https://link-springer-com.proxy.lib.uiowa.edu/book/10.1007%2F978-1-4842-5373-1</a:t>
            </a:r>
            <a:r>
              <a:rPr lang="en-US" sz="2400" b="0" i="0" u="none" strike="noStrike" baseline="0" dirty="0">
                <a:latin typeface="KknflgMkkfvxNcltktUtopiaStd-Regular"/>
              </a:rPr>
              <a:t> </a:t>
            </a:r>
          </a:p>
          <a:p>
            <a:pPr algn="l"/>
            <a:endParaRPr lang="en-US" sz="1000" b="0" i="0" u="none" strike="noStrike" baseline="0" dirty="0">
              <a:latin typeface="KknflgMkkfvxNcltktUtopiaStd-Regular"/>
            </a:endParaRPr>
          </a:p>
          <a:p>
            <a:pPr algn="l"/>
            <a:r>
              <a:rPr lang="en-US" sz="2400" b="0" i="0" u="none" strike="noStrike" baseline="0" dirty="0">
                <a:latin typeface="KknflgMkkfvxNcltktUtopiaStd-Regular"/>
              </a:rPr>
              <a:t>Machine learning is getting computers to program themselves. We use algorithms to</a:t>
            </a:r>
          </a:p>
          <a:p>
            <a:pPr algn="l"/>
            <a:r>
              <a:rPr lang="en-US" sz="2400" b="0" i="0" u="none" strike="noStrike" baseline="0" dirty="0">
                <a:latin typeface="KknflgMkkfvxNcltktUtopiaStd-Regular"/>
              </a:rPr>
              <a:t>make this happen. An </a:t>
            </a:r>
            <a:r>
              <a:rPr lang="en-US" sz="2400" b="0" i="1" u="none" strike="noStrike" baseline="0" dirty="0">
                <a:latin typeface="XmnrbgBfswgcDqwjbpUtopiaStd-Italic"/>
              </a:rPr>
              <a:t>algorithm </a:t>
            </a:r>
            <a:r>
              <a:rPr lang="en-US" sz="2400" b="0" i="0" u="none" strike="noStrike" baseline="0" dirty="0">
                <a:latin typeface="KknflgMkkfvxNcltktUtopiaStd-Regular"/>
              </a:rPr>
              <a:t>is a set of rules used to calculate or problem solve</a:t>
            </a:r>
          </a:p>
          <a:p>
            <a:pPr algn="l"/>
            <a:r>
              <a:rPr lang="en-US" sz="2400" b="0" i="0" u="none" strike="noStrike" baseline="0" dirty="0">
                <a:latin typeface="KknflgMkkfvxNcltktUtopiaStd-Regular"/>
              </a:rPr>
              <a:t>with a computer.</a:t>
            </a:r>
          </a:p>
          <a:p>
            <a:pPr algn="l"/>
            <a:endParaRPr lang="en-US" sz="1000" b="0" i="0" u="none" strike="noStrike" baseline="0" dirty="0">
              <a:latin typeface="KknflgMkkfvxNcltktUtopiaStd-Regular"/>
            </a:endParaRPr>
          </a:p>
          <a:p>
            <a:pPr algn="l"/>
            <a:r>
              <a:rPr lang="en-US" sz="2400" b="0" i="0" u="none" strike="noStrike" baseline="0" dirty="0">
                <a:latin typeface="KknflgMkkfvxNcltktUtopiaStd-Regular"/>
              </a:rPr>
              <a:t>Machine learning advocates create, study, and apply algorithms to improve</a:t>
            </a:r>
          </a:p>
          <a:p>
            <a:pPr algn="l"/>
            <a:r>
              <a:rPr lang="en-US" sz="2400" b="0" i="0" u="none" strike="noStrike" baseline="0" dirty="0">
                <a:latin typeface="KknflgMkkfvxNcltktUtopiaStd-Regular"/>
              </a:rPr>
              <a:t>performance on data-driven tasks. They use tools and technology to answer questions</a:t>
            </a:r>
          </a:p>
          <a:p>
            <a:pPr algn="l"/>
            <a:r>
              <a:rPr lang="en-US" sz="2400" b="0" i="0" u="none" strike="noStrike" baseline="0" dirty="0">
                <a:latin typeface="KknflgMkkfvxNcltktUtopiaStd-Regular"/>
              </a:rPr>
              <a:t>about data by training a machine how to learn.</a:t>
            </a:r>
            <a:endParaRPr lang="en-US" sz="2400" b="0" i="0" u="none" strike="noStrike" baseline="0" dirty="0">
              <a:solidFill>
                <a:srgbClr val="323232"/>
              </a:solidFill>
              <a:latin typeface="Arial" panose="020B0604020202020204" pitchFamily="34" charset="0"/>
              <a:hlinkClick r:id="rId2"/>
            </a:endParaRPr>
          </a:p>
        </p:txBody>
      </p:sp>
    </p:spTree>
    <p:extLst>
      <p:ext uri="{BB962C8B-B14F-4D97-AF65-F5344CB8AC3E}">
        <p14:creationId xmlns:p14="http://schemas.microsoft.com/office/powerpoint/2010/main" val="7940313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E1156C4-9D7A-47BF-9522-1627B86F99FC}"/>
              </a:ext>
            </a:extLst>
          </p:cNvPr>
          <p:cNvSpPr>
            <a:spLocks noGrp="1" noChangeArrowheads="1"/>
          </p:cNvSpPr>
          <p:nvPr>
            <p:ph type="title"/>
          </p:nvPr>
        </p:nvSpPr>
        <p:spPr/>
        <p:txBody>
          <a:bodyPr/>
          <a:lstStyle/>
          <a:p>
            <a:r>
              <a:rPr lang="en-US" altLang="en-US" b="1">
                <a:solidFill>
                  <a:schemeClr val="accent2"/>
                </a:solidFill>
              </a:rPr>
              <a:t>Types of Learning</a:t>
            </a:r>
          </a:p>
        </p:txBody>
      </p:sp>
      <p:sp>
        <p:nvSpPr>
          <p:cNvPr id="21507" name="Rectangle 3">
            <a:extLst>
              <a:ext uri="{FF2B5EF4-FFF2-40B4-BE49-F238E27FC236}">
                <a16:creationId xmlns:a16="http://schemas.microsoft.com/office/drawing/2014/main" id="{503C938D-6B95-4DFA-AD9B-30416C350323}"/>
              </a:ext>
            </a:extLst>
          </p:cNvPr>
          <p:cNvSpPr>
            <a:spLocks noGrp="1" noChangeArrowheads="1"/>
          </p:cNvSpPr>
          <p:nvPr>
            <p:ph type="body" idx="1"/>
          </p:nvPr>
        </p:nvSpPr>
        <p:spPr>
          <a:xfrm>
            <a:off x="1280160" y="1813560"/>
            <a:ext cx="9499600" cy="5181600"/>
          </a:xfrm>
        </p:spPr>
        <p:txBody>
          <a:bodyPr/>
          <a:lstStyle/>
          <a:p>
            <a:r>
              <a:rPr lang="en-US" altLang="en-US" b="1"/>
              <a:t>Supervised (inductive) learning</a:t>
            </a:r>
          </a:p>
          <a:p>
            <a:pPr lvl="1"/>
            <a:r>
              <a:rPr lang="en-US" altLang="en-US"/>
              <a:t>Training data includes desired outputs</a:t>
            </a:r>
          </a:p>
          <a:p>
            <a:r>
              <a:rPr lang="en-US" altLang="en-US" b="1"/>
              <a:t>Unsupervised learning</a:t>
            </a:r>
          </a:p>
          <a:p>
            <a:pPr lvl="1"/>
            <a:r>
              <a:rPr lang="en-US" altLang="en-US"/>
              <a:t>Training data does not include desired outputs</a:t>
            </a:r>
          </a:p>
          <a:p>
            <a:r>
              <a:rPr lang="en-US" altLang="en-US" b="1"/>
              <a:t>Semi-supervised learning</a:t>
            </a:r>
          </a:p>
          <a:p>
            <a:pPr lvl="1"/>
            <a:r>
              <a:rPr lang="en-US" altLang="en-US"/>
              <a:t>Training data includes a few desired outputs</a:t>
            </a:r>
          </a:p>
          <a:p>
            <a:r>
              <a:rPr lang="en-US" altLang="en-US" b="1"/>
              <a:t>Reinforcement learning</a:t>
            </a:r>
          </a:p>
          <a:p>
            <a:pPr lvl="1"/>
            <a:r>
              <a:rPr lang="en-US" altLang="en-US"/>
              <a:t>Rewards from sequence of actions</a:t>
            </a:r>
          </a:p>
        </p:txBody>
      </p:sp>
      <p:sp>
        <p:nvSpPr>
          <p:cNvPr id="5" name="TextBox 4">
            <a:extLst>
              <a:ext uri="{FF2B5EF4-FFF2-40B4-BE49-F238E27FC236}">
                <a16:creationId xmlns:a16="http://schemas.microsoft.com/office/drawing/2014/main" id="{3C4CA3BC-1CBC-43D4-83D6-553882FD4454}"/>
              </a:ext>
            </a:extLst>
          </p:cNvPr>
          <p:cNvSpPr txBox="1"/>
          <p:nvPr/>
        </p:nvSpPr>
        <p:spPr>
          <a:xfrm>
            <a:off x="0" y="7322130"/>
            <a:ext cx="11427106"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4" name="Shape 54"/>
          <p:cNvPicPr preferRelativeResize="0"/>
          <p:nvPr/>
        </p:nvPicPr>
        <p:blipFill rotWithShape="1">
          <a:blip r:embed="rId3">
            <a:alphaModFix/>
          </a:blip>
          <a:srcRect l="9279" r="25734"/>
          <a:stretch/>
        </p:blipFill>
        <p:spPr>
          <a:xfrm>
            <a:off x="6311454" y="2717280"/>
            <a:ext cx="2080234" cy="1800669"/>
          </a:xfrm>
          <a:prstGeom prst="rect">
            <a:avLst/>
          </a:prstGeom>
          <a:noFill/>
          <a:ln>
            <a:noFill/>
          </a:ln>
        </p:spPr>
      </p:pic>
      <p:cxnSp>
        <p:nvCxnSpPr>
          <p:cNvPr id="55" name="Shape 55"/>
          <p:cNvCxnSpPr/>
          <p:nvPr/>
        </p:nvCxnSpPr>
        <p:spPr>
          <a:xfrm>
            <a:off x="8597045" y="3617615"/>
            <a:ext cx="691220" cy="0"/>
          </a:xfrm>
          <a:prstGeom prst="straightConnector1">
            <a:avLst/>
          </a:prstGeom>
          <a:noFill/>
          <a:ln w="28575" cap="flat" cmpd="sng">
            <a:solidFill>
              <a:srgbClr val="666666"/>
            </a:solidFill>
            <a:prstDash val="solid"/>
            <a:round/>
            <a:headEnd type="none" w="med" len="med"/>
            <a:tailEnd type="triangle" w="med" len="med"/>
          </a:ln>
        </p:spPr>
      </p:cxnSp>
      <p:sp>
        <p:nvSpPr>
          <p:cNvPr id="56" name="Shape 56"/>
          <p:cNvSpPr txBox="1"/>
          <p:nvPr/>
        </p:nvSpPr>
        <p:spPr>
          <a:xfrm>
            <a:off x="9393665" y="3338857"/>
            <a:ext cx="957440" cy="488920"/>
          </a:xfrm>
          <a:prstGeom prst="rect">
            <a:avLst/>
          </a:prstGeom>
          <a:noFill/>
          <a:ln>
            <a:noFill/>
          </a:ln>
        </p:spPr>
        <p:txBody>
          <a:bodyPr spcFirstLastPara="1" wrap="square" lIns="103615" tIns="103615" rIns="103615" bIns="103615" anchor="t" anchorCtr="0">
            <a:noAutofit/>
          </a:bodyPr>
          <a:lstStyle/>
          <a:p>
            <a:pPr>
              <a:buClr>
                <a:srgbClr val="000000"/>
              </a:buClr>
            </a:pPr>
            <a:r>
              <a:rPr lang="en" sz="2040" kern="0">
                <a:solidFill>
                  <a:srgbClr val="000000"/>
                </a:solidFill>
                <a:latin typeface="Arial"/>
                <a:cs typeface="Arial"/>
                <a:sym typeface="Arial"/>
              </a:rPr>
              <a:t>Cat</a:t>
            </a:r>
            <a:endParaRPr sz="2040" kern="0">
              <a:solidFill>
                <a:srgbClr val="000000"/>
              </a:solidFill>
              <a:latin typeface="Arial"/>
              <a:cs typeface="Arial"/>
              <a:sym typeface="Arial"/>
            </a:endParaRPr>
          </a:p>
        </p:txBody>
      </p:sp>
      <p:sp>
        <p:nvSpPr>
          <p:cNvPr id="57" name="Shape 57"/>
          <p:cNvSpPr txBox="1"/>
          <p:nvPr/>
        </p:nvSpPr>
        <p:spPr>
          <a:xfrm>
            <a:off x="7407385" y="4806977"/>
            <a:ext cx="1847220" cy="488920"/>
          </a:xfrm>
          <a:prstGeom prst="rect">
            <a:avLst/>
          </a:prstGeom>
          <a:noFill/>
          <a:ln>
            <a:noFill/>
          </a:ln>
        </p:spPr>
        <p:txBody>
          <a:bodyPr spcFirstLastPara="1" wrap="square" lIns="103615" tIns="103615" rIns="103615" bIns="103615" anchor="t" anchorCtr="0">
            <a:noAutofit/>
          </a:bodyPr>
          <a:lstStyle/>
          <a:p>
            <a:pPr>
              <a:buClr>
                <a:srgbClr val="000000"/>
              </a:buClr>
            </a:pPr>
            <a:r>
              <a:rPr lang="en" sz="2040" kern="0">
                <a:solidFill>
                  <a:srgbClr val="000000"/>
                </a:solidFill>
                <a:latin typeface="Arial"/>
                <a:cs typeface="Arial"/>
                <a:sym typeface="Arial"/>
              </a:rPr>
              <a:t>Classification</a:t>
            </a:r>
            <a:endParaRPr sz="2040" kern="0">
              <a:solidFill>
                <a:srgbClr val="000000"/>
              </a:solidFill>
              <a:latin typeface="Arial"/>
              <a:cs typeface="Arial"/>
              <a:sym typeface="Arial"/>
            </a:endParaRPr>
          </a:p>
        </p:txBody>
      </p:sp>
      <p:sp>
        <p:nvSpPr>
          <p:cNvPr id="58" name="Shape 58"/>
          <p:cNvSpPr txBox="1"/>
          <p:nvPr/>
        </p:nvSpPr>
        <p:spPr>
          <a:xfrm>
            <a:off x="9645860" y="5904072"/>
            <a:ext cx="1479340" cy="293080"/>
          </a:xfrm>
          <a:prstGeom prst="rect">
            <a:avLst/>
          </a:prstGeom>
          <a:noFill/>
          <a:ln>
            <a:noFill/>
          </a:ln>
        </p:spPr>
        <p:txBody>
          <a:bodyPr spcFirstLastPara="1" wrap="square" lIns="103615" tIns="103615" rIns="103615" bIns="103615" anchor="t" anchorCtr="0">
            <a:noAutofit/>
          </a:bodyPr>
          <a:lstStyle/>
          <a:p>
            <a:pPr>
              <a:buClr>
                <a:srgbClr val="000000"/>
              </a:buClr>
            </a:pPr>
            <a:r>
              <a:rPr lang="en" sz="680" u="sng" kern="0">
                <a:solidFill>
                  <a:srgbClr val="999999"/>
                </a:solidFill>
                <a:latin typeface="Arial"/>
                <a:cs typeface="Arial"/>
                <a:sym typeface="Arial"/>
                <a:hlinkClick r:id="rId4"/>
              </a:rPr>
              <a:t>This image</a:t>
            </a:r>
            <a:r>
              <a:rPr lang="en" sz="680" kern="0">
                <a:solidFill>
                  <a:srgbClr val="999999"/>
                </a:solidFill>
                <a:latin typeface="Arial"/>
                <a:cs typeface="Arial"/>
                <a:sym typeface="Arial"/>
              </a:rPr>
              <a:t> is </a:t>
            </a:r>
            <a:r>
              <a:rPr lang="en" sz="680" u="sng" kern="0">
                <a:solidFill>
                  <a:srgbClr val="999999"/>
                </a:solidFill>
                <a:latin typeface="Arial"/>
                <a:cs typeface="Arial"/>
                <a:sym typeface="Arial"/>
                <a:hlinkClick r:id="rId5"/>
              </a:rPr>
              <a:t>CC0 public domain</a:t>
            </a:r>
            <a:endParaRPr sz="680" kern="0">
              <a:solidFill>
                <a:srgbClr val="999999"/>
              </a:solidFill>
              <a:latin typeface="Arial"/>
              <a:cs typeface="Arial"/>
              <a:sym typeface="Arial"/>
            </a:endParaRPr>
          </a:p>
        </p:txBody>
      </p:sp>
      <p:sp>
        <p:nvSpPr>
          <p:cNvPr id="10" name="Slide Number Placeholder 4">
            <a:extLst>
              <a:ext uri="{FF2B5EF4-FFF2-40B4-BE49-F238E27FC236}">
                <a16:creationId xmlns:a16="http://schemas.microsoft.com/office/drawing/2014/main" id="{8085E9F9-F5E6-5841-952A-F361AB1B5186}"/>
              </a:ext>
            </a:extLst>
          </p:cNvPr>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768AA44A-E9AF-084F-BA95-713D346DEB62}"/>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t>Supervised </a:t>
            </a:r>
            <a:r>
              <a:rPr lang="en" dirty="0">
                <a:solidFill>
                  <a:schemeClr val="tx1">
                    <a:alpha val="25000"/>
                  </a:schemeClr>
                </a:solidFill>
              </a:rPr>
              <a:t>vs Reinforcement vs Unsupervised</a:t>
            </a:r>
            <a:r>
              <a:rPr lang="en" dirty="0"/>
              <a:t> Learning</a:t>
            </a:r>
          </a:p>
        </p:txBody>
      </p:sp>
      <p:sp>
        <p:nvSpPr>
          <p:cNvPr id="14" name="Shape 61">
            <a:extLst>
              <a:ext uri="{FF2B5EF4-FFF2-40B4-BE49-F238E27FC236}">
                <a16:creationId xmlns:a16="http://schemas.microsoft.com/office/drawing/2014/main" id="{9443C9A4-75CE-FF47-A2A6-182887187619}"/>
              </a:ext>
            </a:extLst>
          </p:cNvPr>
          <p:cNvSpPr txBox="1">
            <a:spLocks noGrp="1"/>
          </p:cNvSpPr>
          <p:nvPr>
            <p:ph type="body" idx="1"/>
          </p:nvPr>
        </p:nvSpPr>
        <p:spPr>
          <a:xfrm>
            <a:off x="1063778" y="1964463"/>
            <a:ext cx="4874580" cy="4043960"/>
          </a:xfrm>
          <a:prstGeom prst="rect">
            <a:avLst/>
          </a:prstGeom>
        </p:spPr>
        <p:txBody>
          <a:bodyPr vert="horz" lIns="103615" tIns="103615" rIns="103615" bIns="103615" rtlCol="0" anchor="t" anchorCtr="0">
            <a:noAutofit/>
          </a:bodyPr>
          <a:lstStyle/>
          <a:p>
            <a:pPr>
              <a:buNone/>
            </a:pPr>
            <a:r>
              <a:rPr lang="en" sz="2267" b="1" dirty="0"/>
              <a:t>Supervised Learning</a:t>
            </a:r>
          </a:p>
          <a:p>
            <a:pPr>
              <a:buNone/>
            </a:pPr>
            <a:endParaRPr sz="2267" b="1" dirty="0"/>
          </a:p>
          <a:p>
            <a:pPr>
              <a:buNone/>
            </a:pPr>
            <a:r>
              <a:rPr lang="en" sz="2267" b="1" dirty="0"/>
              <a:t>Data</a:t>
            </a:r>
            <a:r>
              <a:rPr lang="en" sz="2267" dirty="0"/>
              <a:t>: (x, y)</a:t>
            </a:r>
          </a:p>
          <a:p>
            <a:pPr>
              <a:buNone/>
            </a:pPr>
            <a:r>
              <a:rPr lang="en" sz="2267" dirty="0"/>
              <a:t>x is data, y is label</a:t>
            </a:r>
          </a:p>
          <a:p>
            <a:pPr>
              <a:buNone/>
            </a:pPr>
            <a:endParaRPr sz="2267" dirty="0"/>
          </a:p>
          <a:p>
            <a:pPr>
              <a:buNone/>
            </a:pPr>
            <a:r>
              <a:rPr lang="en" sz="2267" b="1" dirty="0"/>
              <a:t>Goal</a:t>
            </a:r>
            <a:r>
              <a:rPr lang="en" sz="2267" dirty="0"/>
              <a:t>: Learn a </a:t>
            </a:r>
            <a:r>
              <a:rPr lang="en" sz="2267" i="1" dirty="0"/>
              <a:t>function</a:t>
            </a:r>
            <a:r>
              <a:rPr lang="en" sz="2267" dirty="0"/>
              <a:t> to map x </a:t>
            </a:r>
            <a:r>
              <a:rPr lang="en" sz="2267" dirty="0">
                <a:sym typeface="Wingdings"/>
              </a:rPr>
              <a:t></a:t>
            </a:r>
            <a:r>
              <a:rPr lang="en" sz="2267" dirty="0"/>
              <a:t> y</a:t>
            </a:r>
          </a:p>
          <a:p>
            <a:pPr>
              <a:buNone/>
            </a:pPr>
            <a:endParaRPr sz="2267" dirty="0"/>
          </a:p>
          <a:p>
            <a:pPr>
              <a:buNone/>
            </a:pPr>
            <a:r>
              <a:rPr lang="en" sz="2267" b="1" dirty="0"/>
              <a:t>Examples</a:t>
            </a:r>
            <a:r>
              <a:rPr lang="en" sz="2267" dirty="0"/>
              <a:t>: Classification, regression, object detection, semantic segmentation, image captioning, etc.</a:t>
            </a:r>
          </a:p>
        </p:txBody>
      </p:sp>
      <p:sp>
        <p:nvSpPr>
          <p:cNvPr id="11" name="TextBox 10">
            <a:extLst>
              <a:ext uri="{FF2B5EF4-FFF2-40B4-BE49-F238E27FC236}">
                <a16:creationId xmlns:a16="http://schemas.microsoft.com/office/drawing/2014/main" id="{EC460C9A-A0E6-4209-9414-3AEF4A052CFE}"/>
              </a:ext>
            </a:extLst>
          </p:cNvPr>
          <p:cNvSpPr txBox="1"/>
          <p:nvPr/>
        </p:nvSpPr>
        <p:spPr>
          <a:xfrm>
            <a:off x="1718985" y="7073637"/>
            <a:ext cx="8153400" cy="369332"/>
          </a:xfrm>
          <a:prstGeom prst="rect">
            <a:avLst/>
          </a:prstGeom>
          <a:noFill/>
        </p:spPr>
        <p:txBody>
          <a:bodyPr wrap="square">
            <a:spAutoFit/>
          </a:bodyPr>
          <a:lstStyle/>
          <a:p>
            <a:r>
              <a:rPr lang="en-US" dirty="0">
                <a:hlinkClick r:id="rId6"/>
              </a:rPr>
              <a:t>https://www.cc.gatech.edu/classes/AY2020/cs7643_fall/slides/L23_generative2.pptx</a:t>
            </a:r>
            <a:r>
              <a:rPr lang="en-US" dirty="0"/>
              <a:t> </a:t>
            </a:r>
          </a:p>
        </p:txBody>
      </p:sp>
    </p:spTree>
    <p:extLst>
      <p:ext uri="{BB962C8B-B14F-4D97-AF65-F5344CB8AC3E}">
        <p14:creationId xmlns:p14="http://schemas.microsoft.com/office/powerpoint/2010/main" val="12978041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8085E9F9-F5E6-5841-952A-F361AB1B5186}"/>
              </a:ext>
            </a:extLst>
          </p:cNvPr>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768AA44A-E9AF-084F-BA95-713D346DEB62}"/>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solidFill>
                  <a:schemeClr val="tx1">
                    <a:alpha val="25000"/>
                  </a:schemeClr>
                </a:solidFill>
              </a:rPr>
              <a:t>Supervised vs </a:t>
            </a:r>
            <a:r>
              <a:rPr lang="en" dirty="0"/>
              <a:t>Reinforcement </a:t>
            </a:r>
            <a:r>
              <a:rPr lang="en" dirty="0">
                <a:solidFill>
                  <a:schemeClr val="tx1">
                    <a:alpha val="25000"/>
                  </a:schemeClr>
                </a:solidFill>
              </a:rPr>
              <a:t>vs Unsupervised </a:t>
            </a:r>
            <a:r>
              <a:rPr lang="en" dirty="0"/>
              <a:t>Learning</a:t>
            </a:r>
          </a:p>
        </p:txBody>
      </p:sp>
      <p:sp>
        <p:nvSpPr>
          <p:cNvPr id="14" name="Shape 61">
            <a:extLst>
              <a:ext uri="{FF2B5EF4-FFF2-40B4-BE49-F238E27FC236}">
                <a16:creationId xmlns:a16="http://schemas.microsoft.com/office/drawing/2014/main" id="{9443C9A4-75CE-FF47-A2A6-182887187619}"/>
              </a:ext>
            </a:extLst>
          </p:cNvPr>
          <p:cNvSpPr txBox="1">
            <a:spLocks noGrp="1"/>
          </p:cNvSpPr>
          <p:nvPr>
            <p:ph type="body" idx="1"/>
          </p:nvPr>
        </p:nvSpPr>
        <p:spPr>
          <a:xfrm>
            <a:off x="1063778" y="1914880"/>
            <a:ext cx="4874580" cy="4043960"/>
          </a:xfrm>
          <a:prstGeom prst="rect">
            <a:avLst/>
          </a:prstGeom>
        </p:spPr>
        <p:txBody>
          <a:bodyPr vert="horz" lIns="103615" tIns="103615" rIns="103615" bIns="103615" rtlCol="0" anchor="t" anchorCtr="0">
            <a:noAutofit/>
          </a:bodyPr>
          <a:lstStyle/>
          <a:p>
            <a:pPr>
              <a:buNone/>
            </a:pPr>
            <a:r>
              <a:rPr lang="en-US" sz="2267" b="1" dirty="0">
                <a:solidFill>
                  <a:schemeClr val="dk1"/>
                </a:solidFill>
              </a:rPr>
              <a:t>Reinforcement Learning</a:t>
            </a:r>
          </a:p>
          <a:p>
            <a:pPr>
              <a:buNone/>
            </a:pPr>
            <a:endParaRPr lang="en-US" sz="2267" dirty="0">
              <a:solidFill>
                <a:schemeClr val="dk1"/>
              </a:solidFill>
            </a:endParaRPr>
          </a:p>
          <a:p>
            <a:pPr>
              <a:buNone/>
            </a:pPr>
            <a:r>
              <a:rPr lang="en-US" sz="2267" b="1" dirty="0">
                <a:solidFill>
                  <a:schemeClr val="dk1"/>
                </a:solidFill>
              </a:rPr>
              <a:t>Given</a:t>
            </a:r>
            <a:r>
              <a:rPr lang="en-US" sz="2267" dirty="0">
                <a:solidFill>
                  <a:schemeClr val="dk1"/>
                </a:solidFill>
              </a:rPr>
              <a:t>: (e, r)</a:t>
            </a:r>
          </a:p>
          <a:p>
            <a:pPr>
              <a:buNone/>
            </a:pPr>
            <a:r>
              <a:rPr lang="en-US" sz="2267" dirty="0">
                <a:solidFill>
                  <a:schemeClr val="dk1"/>
                </a:solidFill>
              </a:rPr>
              <a:t>Environment e, Reward function r (evaluative feedback)</a:t>
            </a:r>
          </a:p>
          <a:p>
            <a:pPr>
              <a:buNone/>
            </a:pPr>
            <a:endParaRPr lang="en-US" sz="2267" dirty="0">
              <a:solidFill>
                <a:schemeClr val="dk1"/>
              </a:solidFill>
            </a:endParaRPr>
          </a:p>
          <a:p>
            <a:pPr>
              <a:buNone/>
            </a:pPr>
            <a:r>
              <a:rPr lang="en-US" sz="2267" b="1" dirty="0">
                <a:solidFill>
                  <a:schemeClr val="dk1"/>
                </a:solidFill>
              </a:rPr>
              <a:t>Goal</a:t>
            </a:r>
            <a:r>
              <a:rPr lang="en-US" sz="2267" dirty="0">
                <a:solidFill>
                  <a:schemeClr val="dk1"/>
                </a:solidFill>
              </a:rPr>
              <a:t>: Maximize expected reward</a:t>
            </a:r>
          </a:p>
          <a:p>
            <a:pPr>
              <a:buNone/>
            </a:pPr>
            <a:endParaRPr lang="en-US" sz="2267" dirty="0">
              <a:solidFill>
                <a:schemeClr val="dk1"/>
              </a:solidFill>
            </a:endParaRPr>
          </a:p>
          <a:p>
            <a:pPr>
              <a:buNone/>
            </a:pPr>
            <a:r>
              <a:rPr lang="en-US" sz="2267" b="1" dirty="0">
                <a:solidFill>
                  <a:schemeClr val="dk1"/>
                </a:solidFill>
              </a:rPr>
              <a:t>Examples</a:t>
            </a:r>
            <a:r>
              <a:rPr lang="en-US" sz="2267" dirty="0">
                <a:solidFill>
                  <a:schemeClr val="dk1"/>
                </a:solidFill>
              </a:rPr>
              <a:t>: Robotic control, video games, board games, etc.</a:t>
            </a:r>
          </a:p>
        </p:txBody>
      </p:sp>
      <p:pic>
        <p:nvPicPr>
          <p:cNvPr id="18" name="Shape 198">
            <a:extLst>
              <a:ext uri="{FF2B5EF4-FFF2-40B4-BE49-F238E27FC236}">
                <a16:creationId xmlns:a16="http://schemas.microsoft.com/office/drawing/2014/main" id="{4AB11FBA-E0DA-134A-B425-1F1CC3C57F4C}"/>
              </a:ext>
            </a:extLst>
          </p:cNvPr>
          <p:cNvPicPr preferRelativeResize="0"/>
          <p:nvPr/>
        </p:nvPicPr>
        <p:blipFill>
          <a:blip r:embed="rId3">
            <a:alphaModFix/>
          </a:blip>
          <a:stretch>
            <a:fillRect/>
          </a:stretch>
        </p:blipFill>
        <p:spPr>
          <a:xfrm>
            <a:off x="6029960" y="1900345"/>
            <a:ext cx="3971710" cy="3971710"/>
          </a:xfrm>
          <a:prstGeom prst="rect">
            <a:avLst/>
          </a:prstGeom>
          <a:noFill/>
          <a:ln>
            <a:noFill/>
          </a:ln>
        </p:spPr>
      </p:pic>
      <p:sp>
        <p:nvSpPr>
          <p:cNvPr id="6" name="TextBox 5">
            <a:extLst>
              <a:ext uri="{FF2B5EF4-FFF2-40B4-BE49-F238E27FC236}">
                <a16:creationId xmlns:a16="http://schemas.microsoft.com/office/drawing/2014/main" id="{CCE9ADA1-E69C-4BAB-BE75-71F250E2AF27}"/>
              </a:ext>
            </a:extLst>
          </p:cNvPr>
          <p:cNvSpPr txBox="1"/>
          <p:nvPr/>
        </p:nvSpPr>
        <p:spPr>
          <a:xfrm>
            <a:off x="1718985" y="7073637"/>
            <a:ext cx="8153400" cy="369332"/>
          </a:xfrm>
          <a:prstGeom prst="rect">
            <a:avLst/>
          </a:prstGeom>
          <a:noFill/>
        </p:spPr>
        <p:txBody>
          <a:bodyPr wrap="square">
            <a:spAutoFit/>
          </a:bodyPr>
          <a:lstStyle/>
          <a:p>
            <a:r>
              <a:rPr lang="en-US" dirty="0">
                <a:hlinkClick r:id="rId4"/>
              </a:rPr>
              <a:t>https://www.cc.gatech.edu/classes/AY2020/cs7643_fall/slides/L23_generative2.pptx</a:t>
            </a:r>
            <a:r>
              <a:rPr lang="en-US" dirty="0"/>
              <a:t> </a:t>
            </a:r>
          </a:p>
        </p:txBody>
      </p:sp>
    </p:spTree>
    <p:extLst>
      <p:ext uri="{BB962C8B-B14F-4D97-AF65-F5344CB8AC3E}">
        <p14:creationId xmlns:p14="http://schemas.microsoft.com/office/powerpoint/2010/main" val="42773903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Shape 124"/>
          <p:cNvSpPr txBox="1">
            <a:spLocks noGrp="1"/>
          </p:cNvSpPr>
          <p:nvPr>
            <p:ph type="body" idx="1"/>
          </p:nvPr>
        </p:nvSpPr>
        <p:spPr>
          <a:xfrm>
            <a:off x="1116082" y="1986280"/>
            <a:ext cx="4488000" cy="4043960"/>
          </a:xfrm>
          <a:prstGeom prst="rect">
            <a:avLst/>
          </a:prstGeom>
        </p:spPr>
        <p:txBody>
          <a:bodyPr vert="horz" lIns="103615" tIns="103615" rIns="103615" bIns="103615" rtlCol="0" anchor="ctr" anchorCtr="0">
            <a:noAutofit/>
          </a:bodyPr>
          <a:lstStyle/>
          <a:p>
            <a:pPr>
              <a:buNone/>
            </a:pPr>
            <a:r>
              <a:rPr lang="en" sz="2267" b="1">
                <a:solidFill>
                  <a:schemeClr val="dk1"/>
                </a:solidFill>
              </a:rPr>
              <a:t>Unsupervised Learning</a:t>
            </a:r>
          </a:p>
          <a:p>
            <a:pPr>
              <a:buNone/>
            </a:pPr>
            <a:endParaRPr sz="2267">
              <a:solidFill>
                <a:schemeClr val="dk1"/>
              </a:solidFill>
            </a:endParaRPr>
          </a:p>
          <a:p>
            <a:pPr>
              <a:buNone/>
            </a:pPr>
            <a:r>
              <a:rPr lang="en" sz="2267" b="1">
                <a:solidFill>
                  <a:schemeClr val="dk1"/>
                </a:solidFill>
              </a:rPr>
              <a:t>Data</a:t>
            </a:r>
            <a:r>
              <a:rPr lang="en" sz="2267">
                <a:solidFill>
                  <a:schemeClr val="dk1"/>
                </a:solidFill>
              </a:rPr>
              <a:t>: x</a:t>
            </a:r>
          </a:p>
          <a:p>
            <a:pPr>
              <a:buNone/>
            </a:pPr>
            <a:r>
              <a:rPr lang="en" sz="2267">
                <a:solidFill>
                  <a:schemeClr val="dk1"/>
                </a:solidFill>
              </a:rPr>
              <a:t>Just data, no labels!</a:t>
            </a:r>
          </a:p>
          <a:p>
            <a:pPr>
              <a:buNone/>
            </a:pPr>
            <a:endParaRPr sz="2267">
              <a:solidFill>
                <a:schemeClr val="dk1"/>
              </a:solidFill>
            </a:endParaRPr>
          </a:p>
          <a:p>
            <a:pPr>
              <a:buNone/>
            </a:pPr>
            <a:r>
              <a:rPr lang="en" sz="2267" b="1">
                <a:solidFill>
                  <a:schemeClr val="dk1"/>
                </a:solidFill>
              </a:rPr>
              <a:t>Goal</a:t>
            </a:r>
            <a:r>
              <a:rPr lang="en" sz="2267">
                <a:solidFill>
                  <a:schemeClr val="dk1"/>
                </a:solidFill>
              </a:rPr>
              <a:t>: Learn some underlying hidden </a:t>
            </a:r>
            <a:r>
              <a:rPr lang="en" sz="2267" i="1">
                <a:solidFill>
                  <a:schemeClr val="dk1"/>
                </a:solidFill>
              </a:rPr>
              <a:t>structure</a:t>
            </a:r>
            <a:r>
              <a:rPr lang="en" sz="2267">
                <a:solidFill>
                  <a:schemeClr val="dk1"/>
                </a:solidFill>
              </a:rPr>
              <a:t> of the data</a:t>
            </a:r>
          </a:p>
          <a:p>
            <a:pPr>
              <a:buNone/>
            </a:pPr>
            <a:endParaRPr sz="2267">
              <a:solidFill>
                <a:schemeClr val="dk1"/>
              </a:solidFill>
            </a:endParaRPr>
          </a:p>
          <a:p>
            <a:pPr>
              <a:buNone/>
            </a:pPr>
            <a:r>
              <a:rPr lang="en" sz="2267" b="1">
                <a:solidFill>
                  <a:schemeClr val="dk1"/>
                </a:solidFill>
              </a:rPr>
              <a:t>Examples</a:t>
            </a:r>
            <a:r>
              <a:rPr lang="en" sz="2267">
                <a:solidFill>
                  <a:schemeClr val="dk1"/>
                </a:solidFill>
              </a:rPr>
              <a:t>: Clustering, dimensionality reduction, feature learning, density estimation, etc.</a:t>
            </a:r>
          </a:p>
        </p:txBody>
      </p:sp>
      <p:pic>
        <p:nvPicPr>
          <p:cNvPr id="126" name="Shape 126"/>
          <p:cNvPicPr preferRelativeResize="0"/>
          <p:nvPr/>
        </p:nvPicPr>
        <p:blipFill rotWithShape="1">
          <a:blip r:embed="rId3">
            <a:alphaModFix/>
          </a:blip>
          <a:srcRect l="37674" t="19802" r="35047" b="11198"/>
          <a:stretch/>
        </p:blipFill>
        <p:spPr>
          <a:xfrm>
            <a:off x="7121645" y="2182660"/>
            <a:ext cx="2796528" cy="2854157"/>
          </a:xfrm>
          <a:prstGeom prst="rect">
            <a:avLst/>
          </a:prstGeom>
          <a:noFill/>
          <a:ln>
            <a:noFill/>
          </a:ln>
        </p:spPr>
      </p:pic>
      <p:sp>
        <p:nvSpPr>
          <p:cNvPr id="127" name="Shape 127"/>
          <p:cNvSpPr txBox="1"/>
          <p:nvPr/>
        </p:nvSpPr>
        <p:spPr>
          <a:xfrm>
            <a:off x="6960568" y="4979697"/>
            <a:ext cx="3218440" cy="488920"/>
          </a:xfrm>
          <a:prstGeom prst="rect">
            <a:avLst/>
          </a:prstGeom>
          <a:noFill/>
          <a:ln>
            <a:noFill/>
          </a:ln>
        </p:spPr>
        <p:txBody>
          <a:bodyPr lIns="103615" tIns="103615" rIns="103615" bIns="103615" anchor="t" anchorCtr="0">
            <a:noAutofit/>
          </a:bodyPr>
          <a:lstStyle/>
          <a:p>
            <a:r>
              <a:rPr lang="en" sz="2040" kern="0">
                <a:solidFill>
                  <a:srgbClr val="000000"/>
                </a:solidFill>
                <a:latin typeface="Arial"/>
                <a:ea typeface="Arial"/>
                <a:cs typeface="Arial"/>
                <a:sym typeface="Arial"/>
              </a:rPr>
              <a:t>K-means clustering</a:t>
            </a:r>
          </a:p>
        </p:txBody>
      </p:sp>
      <p:sp>
        <p:nvSpPr>
          <p:cNvPr id="128" name="Shape 128"/>
          <p:cNvSpPr txBox="1"/>
          <p:nvPr/>
        </p:nvSpPr>
        <p:spPr>
          <a:xfrm>
            <a:off x="9645860" y="5904072"/>
            <a:ext cx="1479340" cy="293080"/>
          </a:xfrm>
          <a:prstGeom prst="rect">
            <a:avLst/>
          </a:prstGeom>
          <a:noFill/>
          <a:ln>
            <a:noFill/>
          </a:ln>
        </p:spPr>
        <p:txBody>
          <a:bodyPr lIns="103615" tIns="103615" rIns="103615" bIns="103615" anchor="t" anchorCtr="0">
            <a:noAutofit/>
          </a:bodyPr>
          <a:lstStyle/>
          <a:p>
            <a:r>
              <a:rPr lang="en" sz="680" u="sng" kern="0">
                <a:solidFill>
                  <a:srgbClr val="999999"/>
                </a:solidFill>
                <a:latin typeface="Arial"/>
                <a:ea typeface="Arial"/>
                <a:cs typeface="Arial"/>
                <a:sym typeface="Arial"/>
                <a:hlinkClick r:id="rId4"/>
              </a:rPr>
              <a:t>This image</a:t>
            </a:r>
            <a:r>
              <a:rPr lang="en" sz="680" kern="0">
                <a:solidFill>
                  <a:srgbClr val="999999"/>
                </a:solidFill>
                <a:latin typeface="Arial"/>
                <a:ea typeface="Arial"/>
                <a:cs typeface="Arial"/>
                <a:sym typeface="Arial"/>
              </a:rPr>
              <a:t> is </a:t>
            </a:r>
            <a:r>
              <a:rPr lang="en" sz="680" u="sng" kern="0">
                <a:solidFill>
                  <a:srgbClr val="999999"/>
                </a:solidFill>
                <a:latin typeface="Arial"/>
                <a:ea typeface="Arial"/>
                <a:cs typeface="Arial"/>
                <a:sym typeface="Arial"/>
                <a:hlinkClick r:id="rId5"/>
              </a:rPr>
              <a:t>CC0 public domain</a:t>
            </a:r>
          </a:p>
        </p:txBody>
      </p:sp>
      <p:sp>
        <p:nvSpPr>
          <p:cNvPr id="8" name="Slide Number Placeholder 4"/>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D1E05D55-7963-5E49-99FA-1C0EAF534603}"/>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solidFill>
                  <a:schemeClr val="tx1">
                    <a:alpha val="25000"/>
                  </a:schemeClr>
                </a:solidFill>
              </a:rPr>
              <a:t>Supervised vs Reinforcement vs</a:t>
            </a:r>
            <a:r>
              <a:rPr lang="en" dirty="0"/>
              <a:t> Unsupervised Learning</a:t>
            </a:r>
          </a:p>
        </p:txBody>
      </p:sp>
      <p:sp>
        <p:nvSpPr>
          <p:cNvPr id="9" name="TextBox 8">
            <a:extLst>
              <a:ext uri="{FF2B5EF4-FFF2-40B4-BE49-F238E27FC236}">
                <a16:creationId xmlns:a16="http://schemas.microsoft.com/office/drawing/2014/main" id="{F95116F5-E965-4368-84E1-84BA2D1391FC}"/>
              </a:ext>
            </a:extLst>
          </p:cNvPr>
          <p:cNvSpPr txBox="1"/>
          <p:nvPr/>
        </p:nvSpPr>
        <p:spPr>
          <a:xfrm>
            <a:off x="1718985" y="7073637"/>
            <a:ext cx="8153400" cy="369332"/>
          </a:xfrm>
          <a:prstGeom prst="rect">
            <a:avLst/>
          </a:prstGeom>
          <a:noFill/>
        </p:spPr>
        <p:txBody>
          <a:bodyPr wrap="square">
            <a:spAutoFit/>
          </a:bodyPr>
          <a:lstStyle/>
          <a:p>
            <a:r>
              <a:rPr lang="en-US" dirty="0">
                <a:hlinkClick r:id="rId6"/>
              </a:rPr>
              <a:t>https://www.cc.gatech.edu/classes/AY2020/cs7643_fall/slides/L23_generative2.pptx</a:t>
            </a:r>
            <a:r>
              <a:rPr lang="en-US" dirty="0"/>
              <a:t> </a:t>
            </a:r>
          </a:p>
        </p:txBody>
      </p:sp>
    </p:spTree>
    <p:extLst>
      <p:ext uri="{BB962C8B-B14F-4D97-AF65-F5344CB8AC3E}">
        <p14:creationId xmlns:p14="http://schemas.microsoft.com/office/powerpoint/2010/main" val="21215646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8FE7FF7-A8C2-40CD-9511-E7D3EC81C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92" y="0"/>
            <a:ext cx="10865815" cy="7772400"/>
          </a:xfrm>
          <a:prstGeom prst="rect">
            <a:avLst/>
          </a:prstGeom>
        </p:spPr>
      </p:pic>
      <p:sp>
        <p:nvSpPr>
          <p:cNvPr id="5" name="TextBox 4">
            <a:extLst>
              <a:ext uri="{FF2B5EF4-FFF2-40B4-BE49-F238E27FC236}">
                <a16:creationId xmlns:a16="http://schemas.microsoft.com/office/drawing/2014/main" id="{1D720997-7701-4E3E-AA8B-EE3EAC62C830}"/>
              </a:ext>
            </a:extLst>
          </p:cNvPr>
          <p:cNvSpPr txBox="1"/>
          <p:nvPr/>
        </p:nvSpPr>
        <p:spPr>
          <a:xfrm>
            <a:off x="78129" y="7126069"/>
            <a:ext cx="5943600" cy="646331"/>
          </a:xfrm>
          <a:prstGeom prst="rect">
            <a:avLst/>
          </a:prstGeom>
          <a:noFill/>
        </p:spPr>
        <p:txBody>
          <a:bodyPr wrap="square">
            <a:spAutoFit/>
          </a:bodyPr>
          <a:lstStyle/>
          <a:p>
            <a:r>
              <a:rPr lang="en-US" dirty="0">
                <a:hlinkClick r:id="rId3"/>
              </a:rPr>
              <a:t>https://www.favouriteblog.com/wp-content/uploads/2017/07/Types-of-Learning.png</a:t>
            </a:r>
            <a:r>
              <a:rPr lang="en-US" dirty="0"/>
              <a:t> </a:t>
            </a:r>
          </a:p>
        </p:txBody>
      </p:sp>
    </p:spTree>
    <p:extLst>
      <p:ext uri="{BB962C8B-B14F-4D97-AF65-F5344CB8AC3E}">
        <p14:creationId xmlns:p14="http://schemas.microsoft.com/office/powerpoint/2010/main" val="35679990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23204</TotalTime>
  <Words>5072</Words>
  <Application>Microsoft Office PowerPoint</Application>
  <PresentationFormat>Custom</PresentationFormat>
  <Paragraphs>636</Paragraphs>
  <Slides>102</Slides>
  <Notes>10</Notes>
  <HiddenSlides>3</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102</vt:i4>
      </vt:variant>
    </vt:vector>
  </HeadingPairs>
  <TitlesOfParts>
    <vt:vector size="116" baseType="lpstr">
      <vt:lpstr>PMingLiU</vt:lpstr>
      <vt:lpstr>Arial</vt:lpstr>
      <vt:lpstr>Calibri</vt:lpstr>
      <vt:lpstr>Calibri Light</vt:lpstr>
      <vt:lpstr>Gotham SSm A</vt:lpstr>
      <vt:lpstr>GwxjhlTwtcqyLtgfvbArialNarrowMTStd-Bold</vt:lpstr>
      <vt:lpstr>KknflgMkkfvxNcltktUtopiaStd-Regular</vt:lpstr>
      <vt:lpstr>Tahoma</vt:lpstr>
      <vt:lpstr>Times New Roman</vt:lpstr>
      <vt:lpstr>Times-Bold</vt:lpstr>
      <vt:lpstr>XmnrbgBfswgcDqwjbpUtopiaStd-Italic</vt:lpstr>
      <vt:lpstr>Office Theme</vt:lpstr>
      <vt:lpstr>Equation</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 variables for quantitative phenomena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Normality</vt:lpstr>
      <vt:lpstr>Assessing Normality</vt:lpstr>
      <vt:lpstr>Non-Normality: Transformation</vt:lpstr>
      <vt:lpstr>What to do about Missing Data</vt:lpstr>
      <vt:lpstr>Outliers</vt:lpstr>
      <vt:lpstr>Outliers</vt:lpstr>
      <vt:lpstr>Datalogs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PCA on all Genes Leukemia data, precursor B and T</vt:lpstr>
      <vt:lpstr>PCA on 100 top significant genes   Leukemia data, precursor B and T</vt:lpstr>
      <vt:lpstr>Principal Component Analysis: one attribute first</vt:lpstr>
      <vt:lpstr>Now consider two dimensions</vt:lpstr>
      <vt:lpstr>More than two attributes: covariance matrix</vt:lpstr>
      <vt:lpstr>Steps of PCA</vt:lpstr>
      <vt:lpstr>Principal components</vt:lpstr>
      <vt:lpstr>Eigenvalues</vt:lpstr>
      <vt:lpstr>Principal components - Variance</vt:lpstr>
      <vt:lpstr>Machine Learning overview Chapter 19</vt:lpstr>
      <vt:lpstr>So What Is Machine Learning?</vt:lpstr>
      <vt:lpstr>PowerPoint Presentation</vt:lpstr>
      <vt:lpstr>Magic? </vt:lpstr>
      <vt:lpstr>PowerPoint Presentation</vt:lpstr>
      <vt:lpstr>Types of Learning</vt:lpstr>
      <vt:lpstr>Supervised vs Reinforcement vs Unsupervised Learning</vt:lpstr>
      <vt:lpstr>Supervised vs Reinforcement vs Unsupervised Learning</vt:lpstr>
      <vt:lpstr>Supervised vs Reinforcement vs Unsupervised Learning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dc:creator>
  <cp:lastModifiedBy>Darcy, Isabel K</cp:lastModifiedBy>
  <cp:revision>258</cp:revision>
  <dcterms:created xsi:type="dcterms:W3CDTF">2020-09-07T00:11:40Z</dcterms:created>
  <dcterms:modified xsi:type="dcterms:W3CDTF">2023-04-03T17:15:24Z</dcterms:modified>
</cp:coreProperties>
</file>