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3"/>
  </p:notesMasterIdLst>
  <p:sldIdLst>
    <p:sldId id="983" r:id="rId2"/>
    <p:sldId id="977" r:id="rId3"/>
    <p:sldId id="903" r:id="rId4"/>
    <p:sldId id="898" r:id="rId5"/>
    <p:sldId id="964" r:id="rId6"/>
    <p:sldId id="989" r:id="rId7"/>
    <p:sldId id="965" r:id="rId8"/>
    <p:sldId id="990" r:id="rId9"/>
    <p:sldId id="966" r:id="rId10"/>
    <p:sldId id="991" r:id="rId11"/>
    <p:sldId id="992" r:id="rId12"/>
    <p:sldId id="960" r:id="rId13"/>
    <p:sldId id="1023" r:id="rId14"/>
    <p:sldId id="1022" r:id="rId15"/>
    <p:sldId id="1020" r:id="rId16"/>
    <p:sldId id="1019" r:id="rId17"/>
    <p:sldId id="995" r:id="rId18"/>
    <p:sldId id="994" r:id="rId19"/>
    <p:sldId id="996" r:id="rId20"/>
    <p:sldId id="1024" r:id="rId21"/>
    <p:sldId id="1018" r:id="rId22"/>
    <p:sldId id="948" r:id="rId23"/>
    <p:sldId id="955" r:id="rId24"/>
    <p:sldId id="857" r:id="rId25"/>
    <p:sldId id="949" r:id="rId26"/>
    <p:sldId id="956" r:id="rId27"/>
    <p:sldId id="957" r:id="rId28"/>
    <p:sldId id="958" r:id="rId29"/>
    <p:sldId id="1025" r:id="rId30"/>
    <p:sldId id="942" r:id="rId31"/>
    <p:sldId id="993" r:id="rId32"/>
    <p:sldId id="906" r:id="rId33"/>
    <p:sldId id="913" r:id="rId34"/>
    <p:sldId id="908" r:id="rId35"/>
    <p:sldId id="909" r:id="rId36"/>
    <p:sldId id="914" r:id="rId37"/>
    <p:sldId id="915" r:id="rId38"/>
    <p:sldId id="910" r:id="rId39"/>
    <p:sldId id="911" r:id="rId40"/>
    <p:sldId id="912" r:id="rId41"/>
    <p:sldId id="916" r:id="rId42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781"/>
    <a:srgbClr val="F3E04B"/>
    <a:srgbClr val="F3DB4B"/>
    <a:srgbClr val="F3F34B"/>
    <a:srgbClr val="1A9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7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syuumak/precision-recall-tradeoff-1f5b10cc729d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-score#Formulatio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eiver_operating_characteristic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machine-learning/crash-course/classification/roc-and-auc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2.stat.duke.edu/courses/Spring13/sta102.001/Lec/Lec20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atistics" TargetMode="External"/><Relationship Id="rId2" Type="http://schemas.openxmlformats.org/officeDocument/2006/relationships/hyperlink" Target="https://en.wikipedia.org/wiki/Confoundin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Spurious_relationship" TargetMode="External"/><Relationship Id="rId4" Type="http://schemas.openxmlformats.org/officeDocument/2006/relationships/hyperlink" Target="https://en.wikipedia.org/wiki/Dependent_and_independent_variabl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opedia.org/logistic-regressio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.wikipedia.org/wiki/Overfitting" TargetMode="External"/><Relationship Id="rId5" Type="http://schemas.openxmlformats.org/officeDocument/2006/relationships/hyperlink" Target="http://turing.iimas.unam.mx/~ivanvladimir/slides/rpyaa/02_regression.html#/60" TargetMode="External"/><Relationship Id="rId4" Type="http://schemas.openxmlformats.org/officeDocument/2006/relationships/hyperlink" Target="http://ivanvladimir.github.com/" TargetMode="External"/><Relationship Id="rId9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k2CQITm_e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stackexchange.com/questions/71946/overfitting-a-logistic-regression-model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rilliant.org/wiki/multivariate-regression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rilliant.org/wiki/multivariate-regression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rilliant.org/wiki/multivariate-regression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.wikipedia.org/wiki/Overfitting" TargetMode="External"/><Relationship Id="rId5" Type="http://schemas.openxmlformats.org/officeDocument/2006/relationships/hyperlink" Target="http://turing.iimas.unam.mx/~ivanvladimir/slides/rpyaa/02_regression.html#/60" TargetMode="External"/><Relationship Id="rId4" Type="http://schemas.openxmlformats.org/officeDocument/2006/relationships/hyperlink" Target="http://ivanvladimir.github.com/" TargetMode="External"/><Relationship Id="rId9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opedia.org/logistic-regressio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lideshare.net/ankit_ppt/ml2-train-testsplitsvalidationlinearregression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complete-guide-to-pythons-cross-validation-with-examples-a9676b5cac12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towardsdatascience.com/complete-guide-to-pythons-cross-validation-with-examples-a9676b5cac12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validating-your-machine-learning-model-25b4c8643fb7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8E74E3-70CB-4335-974F-5329F763AE58}"/>
              </a:ext>
            </a:extLst>
          </p:cNvPr>
          <p:cNvSpPr txBox="1"/>
          <p:nvPr/>
        </p:nvSpPr>
        <p:spPr>
          <a:xfrm>
            <a:off x="622004" y="5221989"/>
            <a:ext cx="98510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5A2781"/>
                </a:solidFill>
                <a:latin typeface="Benguiat Frisky" pitchFamily="66" charset="0"/>
              </a:rPr>
              <a:t>“slope” = m</a:t>
            </a:r>
          </a:p>
          <a:p>
            <a:endParaRPr lang="en-US" altLang="en-US" sz="3200" dirty="0">
              <a:solidFill>
                <a:srgbClr val="5A2781"/>
              </a:solidFill>
              <a:latin typeface="Benguiat Frisky" pitchFamily="66" charset="0"/>
            </a:endParaRPr>
          </a:p>
          <a:p>
            <a:r>
              <a:rPr lang="en-US" altLang="en-US" sz="3200" dirty="0">
                <a:solidFill>
                  <a:srgbClr val="5A2781"/>
                </a:solidFill>
                <a:latin typeface="Benguiat Frisky" pitchFamily="66" charset="0"/>
              </a:rPr>
              <a:t>p(x) = 1/[1 + exp(-</a:t>
            </a:r>
            <a:r>
              <a:rPr lang="en-US" altLang="en-US" sz="3200" i="1" dirty="0">
                <a:solidFill>
                  <a:srgbClr val="5A2781"/>
                </a:solidFill>
                <a:latin typeface="Benguiat Frisky" pitchFamily="66" charset="0"/>
                <a:sym typeface="Symbol" panose="05050102010706020507" pitchFamily="18" charset="2"/>
              </a:rPr>
              <a:t>b </a:t>
            </a:r>
            <a:r>
              <a:rPr lang="en-US" altLang="en-US" sz="3200" dirty="0">
                <a:solidFill>
                  <a:srgbClr val="5A2781"/>
                </a:solidFill>
                <a:latin typeface="Benguiat Frisky" pitchFamily="66" charset="0"/>
              </a:rPr>
              <a:t>- </a:t>
            </a:r>
            <a:r>
              <a:rPr lang="en-US" altLang="en-US" sz="3200" i="1" dirty="0">
                <a:solidFill>
                  <a:srgbClr val="5A2781"/>
                </a:solidFill>
                <a:latin typeface="Benguiat Frisky" pitchFamily="66" charset="0"/>
                <a:sym typeface="Symbol" panose="05050102010706020507" pitchFamily="18" charset="2"/>
              </a:rPr>
              <a:t>m</a:t>
            </a:r>
            <a:r>
              <a:rPr lang="en-US" altLang="en-US" sz="3200" dirty="0">
                <a:solidFill>
                  <a:srgbClr val="5A2781"/>
                </a:solidFill>
                <a:latin typeface="Benguiat Frisky" pitchFamily="66" charset="0"/>
              </a:rPr>
              <a:t>x)]     </a:t>
            </a:r>
            <a:r>
              <a:rPr lang="en-US" altLang="en-US" sz="3200" dirty="0">
                <a:solidFill>
                  <a:srgbClr val="5A2781"/>
                </a:solidFill>
                <a:latin typeface="Benguiat Frisky" pitchFamily="66" charset="0"/>
                <a:sym typeface="Wingdings" panose="05000000000000000000" pitchFamily="2" charset="2"/>
              </a:rPr>
              <a:t>     ln[p/(1-p)] = b + mx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9E2D3-762F-6296-513E-6BA34B762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59" y="355251"/>
            <a:ext cx="11050463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4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3B0B3-9968-42E4-AEF6-5AC5E1C6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88" y="278554"/>
            <a:ext cx="8801100" cy="3486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8A5C8-D531-41F1-B246-08BA0F1DCF1D}"/>
                  </a:ext>
                </a:extLst>
              </p:cNvPr>
              <p:cNvSpPr txBox="1"/>
              <p:nvPr/>
            </p:nvSpPr>
            <p:spPr>
              <a:xfrm>
                <a:off x="6836593" y="3755657"/>
                <a:ext cx="10669889" cy="4114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Recall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= proportion of actual </a:t>
                </a:r>
              </a:p>
              <a:p>
                <a:r>
                  <a:rPr lang="en-US" sz="3200" dirty="0"/>
                  <a:t>positives correctly identified </a:t>
                </a:r>
                <a:endParaRPr lang="en-US" sz="3600" dirty="0"/>
              </a:p>
              <a:p>
                <a:endParaRPr lang="en-US" sz="2000" dirty="0"/>
              </a:p>
              <a:p>
                <a:r>
                  <a:rPr lang="en-US" sz="3600" dirty="0"/>
                  <a:t>=</a:t>
                </a:r>
                <a:r>
                  <a:rPr lang="en-US" sz="3200" dirty="0"/>
                  <a:t>  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   </a:t>
                </a:r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8A5C8-D531-41F1-B246-08BA0F1DC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593" y="3755657"/>
                <a:ext cx="10669889" cy="4114011"/>
              </a:xfrm>
              <a:prstGeom prst="rect">
                <a:avLst/>
              </a:prstGeom>
              <a:blipFill>
                <a:blip r:embed="rId3"/>
                <a:stretch>
                  <a:fillRect l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904D94D-A2BE-4BB8-8F62-9B8DB6BEFC92}"/>
              </a:ext>
            </a:extLst>
          </p:cNvPr>
          <p:cNvGrpSpPr>
            <a:grpSpLocks noChangeAspect="1"/>
          </p:cNvGrpSpPr>
          <p:nvPr/>
        </p:nvGrpSpPr>
        <p:grpSpPr>
          <a:xfrm>
            <a:off x="279243" y="3886200"/>
            <a:ext cx="6258311" cy="3566160"/>
            <a:chOff x="1145511" y="2478795"/>
            <a:chExt cx="8816815" cy="50240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68215D-B9A2-40D2-9CF6-D36C42E9EB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15" t="4795"/>
            <a:stretch/>
          </p:blipFill>
          <p:spPr>
            <a:xfrm>
              <a:off x="1145511" y="2478795"/>
              <a:ext cx="8816815" cy="502406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D502CF-7B72-40FE-95BB-A5174AF19DC9}"/>
                </a:ext>
              </a:extLst>
            </p:cNvPr>
            <p:cNvSpPr/>
            <p:nvPr/>
          </p:nvSpPr>
          <p:spPr>
            <a:xfrm>
              <a:off x="3567289" y="3137338"/>
              <a:ext cx="3164587" cy="4365526"/>
            </a:xfrm>
            <a:custGeom>
              <a:avLst/>
              <a:gdLst>
                <a:gd name="connsiteX0" fmla="*/ 0 w 3164587"/>
                <a:gd name="connsiteY0" fmla="*/ 0 h 4365526"/>
                <a:gd name="connsiteX1" fmla="*/ 495785 w 3164587"/>
                <a:gd name="connsiteY1" fmla="*/ 0 h 4365526"/>
                <a:gd name="connsiteX2" fmla="*/ 928279 w 3164587"/>
                <a:gd name="connsiteY2" fmla="*/ 0 h 4365526"/>
                <a:gd name="connsiteX3" fmla="*/ 1519002 w 3164587"/>
                <a:gd name="connsiteY3" fmla="*/ 0 h 4365526"/>
                <a:gd name="connsiteX4" fmla="*/ 2014787 w 3164587"/>
                <a:gd name="connsiteY4" fmla="*/ 0 h 4365526"/>
                <a:gd name="connsiteX5" fmla="*/ 2510572 w 3164587"/>
                <a:gd name="connsiteY5" fmla="*/ 0 h 4365526"/>
                <a:gd name="connsiteX6" fmla="*/ 3164587 w 3164587"/>
                <a:gd name="connsiteY6" fmla="*/ 0 h 4365526"/>
                <a:gd name="connsiteX7" fmla="*/ 3164587 w 3164587"/>
                <a:gd name="connsiteY7" fmla="*/ 458380 h 4365526"/>
                <a:gd name="connsiteX8" fmla="*/ 3164587 w 3164587"/>
                <a:gd name="connsiteY8" fmla="*/ 1004071 h 4365526"/>
                <a:gd name="connsiteX9" fmla="*/ 3164587 w 3164587"/>
                <a:gd name="connsiteY9" fmla="*/ 1462451 h 4365526"/>
                <a:gd name="connsiteX10" fmla="*/ 3164587 w 3164587"/>
                <a:gd name="connsiteY10" fmla="*/ 1920831 h 4365526"/>
                <a:gd name="connsiteX11" fmla="*/ 3164587 w 3164587"/>
                <a:gd name="connsiteY11" fmla="*/ 2466522 h 4365526"/>
                <a:gd name="connsiteX12" fmla="*/ 3164587 w 3164587"/>
                <a:gd name="connsiteY12" fmla="*/ 3055868 h 4365526"/>
                <a:gd name="connsiteX13" fmla="*/ 3164587 w 3164587"/>
                <a:gd name="connsiteY13" fmla="*/ 3470593 h 4365526"/>
                <a:gd name="connsiteX14" fmla="*/ 3164587 w 3164587"/>
                <a:gd name="connsiteY14" fmla="*/ 4365526 h 4365526"/>
                <a:gd name="connsiteX15" fmla="*/ 2637156 w 3164587"/>
                <a:gd name="connsiteY15" fmla="*/ 4365526 h 4365526"/>
                <a:gd name="connsiteX16" fmla="*/ 2109725 w 3164587"/>
                <a:gd name="connsiteY16" fmla="*/ 4365526 h 4365526"/>
                <a:gd name="connsiteX17" fmla="*/ 1519002 w 3164587"/>
                <a:gd name="connsiteY17" fmla="*/ 4365526 h 4365526"/>
                <a:gd name="connsiteX18" fmla="*/ 991571 w 3164587"/>
                <a:gd name="connsiteY18" fmla="*/ 4365526 h 4365526"/>
                <a:gd name="connsiteX19" fmla="*/ 559077 w 3164587"/>
                <a:gd name="connsiteY19" fmla="*/ 4365526 h 4365526"/>
                <a:gd name="connsiteX20" fmla="*/ 0 w 3164587"/>
                <a:gd name="connsiteY20" fmla="*/ 4365526 h 4365526"/>
                <a:gd name="connsiteX21" fmla="*/ 0 w 3164587"/>
                <a:gd name="connsiteY21" fmla="*/ 3732525 h 4365526"/>
                <a:gd name="connsiteX22" fmla="*/ 0 w 3164587"/>
                <a:gd name="connsiteY22" fmla="*/ 3099523 h 4365526"/>
                <a:gd name="connsiteX23" fmla="*/ 0 w 3164587"/>
                <a:gd name="connsiteY23" fmla="*/ 2553833 h 4365526"/>
                <a:gd name="connsiteX24" fmla="*/ 0 w 3164587"/>
                <a:gd name="connsiteY24" fmla="*/ 2051797 h 4365526"/>
                <a:gd name="connsiteX25" fmla="*/ 0 w 3164587"/>
                <a:gd name="connsiteY25" fmla="*/ 1637072 h 4365526"/>
                <a:gd name="connsiteX26" fmla="*/ 0 w 3164587"/>
                <a:gd name="connsiteY26" fmla="*/ 1222347 h 4365526"/>
                <a:gd name="connsiteX27" fmla="*/ 0 w 3164587"/>
                <a:gd name="connsiteY27" fmla="*/ 633001 h 4365526"/>
                <a:gd name="connsiteX28" fmla="*/ 0 w 3164587"/>
                <a:gd name="connsiteY28" fmla="*/ 0 h 43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64587" h="4365526" extrusionOk="0">
                  <a:moveTo>
                    <a:pt x="0" y="0"/>
                  </a:moveTo>
                  <a:cubicBezTo>
                    <a:pt x="246040" y="-37637"/>
                    <a:pt x="340785" y="45992"/>
                    <a:pt x="495785" y="0"/>
                  </a:cubicBezTo>
                  <a:cubicBezTo>
                    <a:pt x="650786" y="-45992"/>
                    <a:pt x="792560" y="16765"/>
                    <a:pt x="928279" y="0"/>
                  </a:cubicBezTo>
                  <a:cubicBezTo>
                    <a:pt x="1063998" y="-16765"/>
                    <a:pt x="1308038" y="51711"/>
                    <a:pt x="1519002" y="0"/>
                  </a:cubicBezTo>
                  <a:cubicBezTo>
                    <a:pt x="1729966" y="-51711"/>
                    <a:pt x="1845198" y="40351"/>
                    <a:pt x="2014787" y="0"/>
                  </a:cubicBezTo>
                  <a:cubicBezTo>
                    <a:pt x="2184377" y="-40351"/>
                    <a:pt x="2266654" y="47854"/>
                    <a:pt x="2510572" y="0"/>
                  </a:cubicBezTo>
                  <a:cubicBezTo>
                    <a:pt x="2754490" y="-47854"/>
                    <a:pt x="2906061" y="27087"/>
                    <a:pt x="3164587" y="0"/>
                  </a:cubicBezTo>
                  <a:cubicBezTo>
                    <a:pt x="3192866" y="210697"/>
                    <a:pt x="3117575" y="229669"/>
                    <a:pt x="3164587" y="458380"/>
                  </a:cubicBezTo>
                  <a:cubicBezTo>
                    <a:pt x="3211599" y="687091"/>
                    <a:pt x="3105422" y="772843"/>
                    <a:pt x="3164587" y="1004071"/>
                  </a:cubicBezTo>
                  <a:cubicBezTo>
                    <a:pt x="3223752" y="1235299"/>
                    <a:pt x="3156485" y="1350660"/>
                    <a:pt x="3164587" y="1462451"/>
                  </a:cubicBezTo>
                  <a:cubicBezTo>
                    <a:pt x="3172689" y="1574242"/>
                    <a:pt x="3118259" y="1737763"/>
                    <a:pt x="3164587" y="1920831"/>
                  </a:cubicBezTo>
                  <a:cubicBezTo>
                    <a:pt x="3210915" y="2103899"/>
                    <a:pt x="3119574" y="2283992"/>
                    <a:pt x="3164587" y="2466522"/>
                  </a:cubicBezTo>
                  <a:cubicBezTo>
                    <a:pt x="3209600" y="2649052"/>
                    <a:pt x="3096262" y="2850519"/>
                    <a:pt x="3164587" y="3055868"/>
                  </a:cubicBezTo>
                  <a:cubicBezTo>
                    <a:pt x="3232912" y="3261217"/>
                    <a:pt x="3149213" y="3363147"/>
                    <a:pt x="3164587" y="3470593"/>
                  </a:cubicBezTo>
                  <a:cubicBezTo>
                    <a:pt x="3179961" y="3578039"/>
                    <a:pt x="3084087" y="3999499"/>
                    <a:pt x="3164587" y="4365526"/>
                  </a:cubicBezTo>
                  <a:cubicBezTo>
                    <a:pt x="3030799" y="4374471"/>
                    <a:pt x="2822042" y="4355750"/>
                    <a:pt x="2637156" y="4365526"/>
                  </a:cubicBezTo>
                  <a:cubicBezTo>
                    <a:pt x="2452270" y="4375302"/>
                    <a:pt x="2335755" y="4346464"/>
                    <a:pt x="2109725" y="4365526"/>
                  </a:cubicBezTo>
                  <a:cubicBezTo>
                    <a:pt x="1883695" y="4384588"/>
                    <a:pt x="1660329" y="4338868"/>
                    <a:pt x="1519002" y="4365526"/>
                  </a:cubicBezTo>
                  <a:cubicBezTo>
                    <a:pt x="1377675" y="4392184"/>
                    <a:pt x="1154556" y="4305543"/>
                    <a:pt x="991571" y="4365526"/>
                  </a:cubicBezTo>
                  <a:cubicBezTo>
                    <a:pt x="828586" y="4425509"/>
                    <a:pt x="761371" y="4348666"/>
                    <a:pt x="559077" y="4365526"/>
                  </a:cubicBezTo>
                  <a:cubicBezTo>
                    <a:pt x="356783" y="4382386"/>
                    <a:pt x="134174" y="4308152"/>
                    <a:pt x="0" y="4365526"/>
                  </a:cubicBezTo>
                  <a:cubicBezTo>
                    <a:pt x="-49356" y="4173081"/>
                    <a:pt x="26540" y="4045075"/>
                    <a:pt x="0" y="3732525"/>
                  </a:cubicBezTo>
                  <a:cubicBezTo>
                    <a:pt x="-26540" y="3419975"/>
                    <a:pt x="47137" y="3292955"/>
                    <a:pt x="0" y="3099523"/>
                  </a:cubicBezTo>
                  <a:cubicBezTo>
                    <a:pt x="-47137" y="2906091"/>
                    <a:pt x="37355" y="2689089"/>
                    <a:pt x="0" y="2553833"/>
                  </a:cubicBezTo>
                  <a:cubicBezTo>
                    <a:pt x="-37355" y="2418577"/>
                    <a:pt x="32214" y="2275926"/>
                    <a:pt x="0" y="2051797"/>
                  </a:cubicBezTo>
                  <a:cubicBezTo>
                    <a:pt x="-32214" y="1827668"/>
                    <a:pt x="12555" y="1737403"/>
                    <a:pt x="0" y="1637072"/>
                  </a:cubicBezTo>
                  <a:cubicBezTo>
                    <a:pt x="-12555" y="1536742"/>
                    <a:pt x="10799" y="1384673"/>
                    <a:pt x="0" y="1222347"/>
                  </a:cubicBezTo>
                  <a:cubicBezTo>
                    <a:pt x="-10799" y="1060022"/>
                    <a:pt x="18029" y="877659"/>
                    <a:pt x="0" y="633001"/>
                  </a:cubicBezTo>
                  <a:cubicBezTo>
                    <a:pt x="-18029" y="388343"/>
                    <a:pt x="63986" y="305999"/>
                    <a:pt x="0" y="0"/>
                  </a:cubicBezTo>
                  <a:close/>
                </a:path>
              </a:pathLst>
            </a:custGeom>
            <a:noFill/>
            <a:ln w="9842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FEB1D10-DE95-4B4B-AF88-7645EA4D92CE}"/>
                </a:ext>
              </a:extLst>
            </p:cNvPr>
            <p:cNvSpPr/>
            <p:nvPr/>
          </p:nvSpPr>
          <p:spPr>
            <a:xfrm>
              <a:off x="3972906" y="4682359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5297068-D0EF-49DC-9388-F4515ACB1CAC}"/>
              </a:ext>
            </a:extLst>
          </p:cNvPr>
          <p:cNvSpPr txBox="1"/>
          <p:nvPr/>
        </p:nvSpPr>
        <p:spPr>
          <a:xfrm>
            <a:off x="9376588" y="685800"/>
            <a:ext cx="1548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Increasing decision boundary decreases recall. </a:t>
            </a:r>
          </a:p>
        </p:txBody>
      </p:sp>
    </p:spTree>
    <p:extLst>
      <p:ext uri="{BB962C8B-B14F-4D97-AF65-F5344CB8AC3E}">
        <p14:creationId xmlns:p14="http://schemas.microsoft.com/office/powerpoint/2010/main" val="117091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2526D3-20EB-410C-BC82-9C8C67DFA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811" y="719462"/>
            <a:ext cx="5162550" cy="3505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DA4BAC-AEC7-4DC0-9FE9-AA1CE71D41C1}"/>
              </a:ext>
            </a:extLst>
          </p:cNvPr>
          <p:cNvSpPr txBox="1"/>
          <p:nvPr/>
        </p:nvSpPr>
        <p:spPr>
          <a:xfrm>
            <a:off x="914400" y="203852"/>
            <a:ext cx="7342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https://medium.com/@syuumak/precision-recall-tradeoff-1f5b10cc729d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0BDD2F-B436-488D-9730-41991A9BC8BE}"/>
                  </a:ext>
                </a:extLst>
              </p:cNvPr>
              <p:cNvSpPr txBox="1"/>
              <p:nvPr/>
            </p:nvSpPr>
            <p:spPr>
              <a:xfrm>
                <a:off x="5359993" y="4298886"/>
                <a:ext cx="5943600" cy="704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Recall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0BDD2F-B436-488D-9730-41991A9BC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993" y="4298886"/>
                <a:ext cx="5943600" cy="704039"/>
              </a:xfrm>
              <a:prstGeom prst="rect">
                <a:avLst/>
              </a:prstGeom>
              <a:blipFill>
                <a:blip r:embed="rId4"/>
                <a:stretch>
                  <a:fillRect l="-1538" b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32A31B-1C27-43D2-B3AB-A2873B89938E}"/>
                  </a:ext>
                </a:extLst>
              </p:cNvPr>
              <p:cNvSpPr txBox="1"/>
              <p:nvPr/>
            </p:nvSpPr>
            <p:spPr>
              <a:xfrm>
                <a:off x="1482110" y="1964095"/>
                <a:ext cx="5943600" cy="704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Precision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32A31B-1C27-43D2-B3AB-A2873B899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10" y="1964095"/>
                <a:ext cx="5943600" cy="704039"/>
              </a:xfrm>
              <a:prstGeom prst="rect">
                <a:avLst/>
              </a:prstGeom>
              <a:blipFill>
                <a:blip r:embed="rId5"/>
                <a:stretch>
                  <a:fillRect l="-1538" b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B2753EB9-9943-4C82-BB32-AE9BDE61D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404" y="5373988"/>
            <a:ext cx="538446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0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C62DF8-57E1-40EB-B599-0D84165AF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833935" cy="7863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E78E4-9DDA-4B1A-8FA2-A0420930BFC8}"/>
              </a:ext>
            </a:extLst>
          </p:cNvPr>
          <p:cNvSpPr txBox="1"/>
          <p:nvPr/>
        </p:nvSpPr>
        <p:spPr>
          <a:xfrm>
            <a:off x="-1" y="749766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https://en.wikipedia.org/wiki/F-score#Formulation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733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322132-B575-47A2-A2C4-CBD872690FB9}"/>
              </a:ext>
            </a:extLst>
          </p:cNvPr>
          <p:cNvGrpSpPr/>
          <p:nvPr/>
        </p:nvGrpSpPr>
        <p:grpSpPr>
          <a:xfrm>
            <a:off x="1145511" y="2478795"/>
            <a:ext cx="8816815" cy="5024069"/>
            <a:chOff x="1145511" y="2478795"/>
            <a:chExt cx="8816815" cy="50240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A556CA-E7E1-44B2-9501-39E1F70A6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15" t="4795"/>
            <a:stretch/>
          </p:blipFill>
          <p:spPr>
            <a:xfrm>
              <a:off x="1145511" y="2478795"/>
              <a:ext cx="8816815" cy="502406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9D7AF7-8F35-4B78-82F3-EE9DB0445FCE}"/>
                </a:ext>
              </a:extLst>
            </p:cNvPr>
            <p:cNvSpPr/>
            <p:nvPr/>
          </p:nvSpPr>
          <p:spPr>
            <a:xfrm>
              <a:off x="3567289" y="3137338"/>
              <a:ext cx="3164587" cy="4365526"/>
            </a:xfrm>
            <a:custGeom>
              <a:avLst/>
              <a:gdLst>
                <a:gd name="connsiteX0" fmla="*/ 0 w 3164587"/>
                <a:gd name="connsiteY0" fmla="*/ 0 h 4365526"/>
                <a:gd name="connsiteX1" fmla="*/ 495785 w 3164587"/>
                <a:gd name="connsiteY1" fmla="*/ 0 h 4365526"/>
                <a:gd name="connsiteX2" fmla="*/ 928279 w 3164587"/>
                <a:gd name="connsiteY2" fmla="*/ 0 h 4365526"/>
                <a:gd name="connsiteX3" fmla="*/ 1519002 w 3164587"/>
                <a:gd name="connsiteY3" fmla="*/ 0 h 4365526"/>
                <a:gd name="connsiteX4" fmla="*/ 2014787 w 3164587"/>
                <a:gd name="connsiteY4" fmla="*/ 0 h 4365526"/>
                <a:gd name="connsiteX5" fmla="*/ 2510572 w 3164587"/>
                <a:gd name="connsiteY5" fmla="*/ 0 h 4365526"/>
                <a:gd name="connsiteX6" fmla="*/ 3164587 w 3164587"/>
                <a:gd name="connsiteY6" fmla="*/ 0 h 4365526"/>
                <a:gd name="connsiteX7" fmla="*/ 3164587 w 3164587"/>
                <a:gd name="connsiteY7" fmla="*/ 458380 h 4365526"/>
                <a:gd name="connsiteX8" fmla="*/ 3164587 w 3164587"/>
                <a:gd name="connsiteY8" fmla="*/ 1004071 h 4365526"/>
                <a:gd name="connsiteX9" fmla="*/ 3164587 w 3164587"/>
                <a:gd name="connsiteY9" fmla="*/ 1462451 h 4365526"/>
                <a:gd name="connsiteX10" fmla="*/ 3164587 w 3164587"/>
                <a:gd name="connsiteY10" fmla="*/ 1920831 h 4365526"/>
                <a:gd name="connsiteX11" fmla="*/ 3164587 w 3164587"/>
                <a:gd name="connsiteY11" fmla="*/ 2466522 h 4365526"/>
                <a:gd name="connsiteX12" fmla="*/ 3164587 w 3164587"/>
                <a:gd name="connsiteY12" fmla="*/ 3055868 h 4365526"/>
                <a:gd name="connsiteX13" fmla="*/ 3164587 w 3164587"/>
                <a:gd name="connsiteY13" fmla="*/ 3470593 h 4365526"/>
                <a:gd name="connsiteX14" fmla="*/ 3164587 w 3164587"/>
                <a:gd name="connsiteY14" fmla="*/ 4365526 h 4365526"/>
                <a:gd name="connsiteX15" fmla="*/ 2637156 w 3164587"/>
                <a:gd name="connsiteY15" fmla="*/ 4365526 h 4365526"/>
                <a:gd name="connsiteX16" fmla="*/ 2109725 w 3164587"/>
                <a:gd name="connsiteY16" fmla="*/ 4365526 h 4365526"/>
                <a:gd name="connsiteX17" fmla="*/ 1519002 w 3164587"/>
                <a:gd name="connsiteY17" fmla="*/ 4365526 h 4365526"/>
                <a:gd name="connsiteX18" fmla="*/ 991571 w 3164587"/>
                <a:gd name="connsiteY18" fmla="*/ 4365526 h 4365526"/>
                <a:gd name="connsiteX19" fmla="*/ 559077 w 3164587"/>
                <a:gd name="connsiteY19" fmla="*/ 4365526 h 4365526"/>
                <a:gd name="connsiteX20" fmla="*/ 0 w 3164587"/>
                <a:gd name="connsiteY20" fmla="*/ 4365526 h 4365526"/>
                <a:gd name="connsiteX21" fmla="*/ 0 w 3164587"/>
                <a:gd name="connsiteY21" fmla="*/ 3732525 h 4365526"/>
                <a:gd name="connsiteX22" fmla="*/ 0 w 3164587"/>
                <a:gd name="connsiteY22" fmla="*/ 3099523 h 4365526"/>
                <a:gd name="connsiteX23" fmla="*/ 0 w 3164587"/>
                <a:gd name="connsiteY23" fmla="*/ 2553833 h 4365526"/>
                <a:gd name="connsiteX24" fmla="*/ 0 w 3164587"/>
                <a:gd name="connsiteY24" fmla="*/ 2051797 h 4365526"/>
                <a:gd name="connsiteX25" fmla="*/ 0 w 3164587"/>
                <a:gd name="connsiteY25" fmla="*/ 1637072 h 4365526"/>
                <a:gd name="connsiteX26" fmla="*/ 0 w 3164587"/>
                <a:gd name="connsiteY26" fmla="*/ 1222347 h 4365526"/>
                <a:gd name="connsiteX27" fmla="*/ 0 w 3164587"/>
                <a:gd name="connsiteY27" fmla="*/ 633001 h 4365526"/>
                <a:gd name="connsiteX28" fmla="*/ 0 w 3164587"/>
                <a:gd name="connsiteY28" fmla="*/ 0 h 43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64587" h="4365526" extrusionOk="0">
                  <a:moveTo>
                    <a:pt x="0" y="0"/>
                  </a:moveTo>
                  <a:cubicBezTo>
                    <a:pt x="246040" y="-37637"/>
                    <a:pt x="340785" y="45992"/>
                    <a:pt x="495785" y="0"/>
                  </a:cubicBezTo>
                  <a:cubicBezTo>
                    <a:pt x="650786" y="-45992"/>
                    <a:pt x="792560" y="16765"/>
                    <a:pt x="928279" y="0"/>
                  </a:cubicBezTo>
                  <a:cubicBezTo>
                    <a:pt x="1063998" y="-16765"/>
                    <a:pt x="1308038" y="51711"/>
                    <a:pt x="1519002" y="0"/>
                  </a:cubicBezTo>
                  <a:cubicBezTo>
                    <a:pt x="1729966" y="-51711"/>
                    <a:pt x="1845198" y="40351"/>
                    <a:pt x="2014787" y="0"/>
                  </a:cubicBezTo>
                  <a:cubicBezTo>
                    <a:pt x="2184377" y="-40351"/>
                    <a:pt x="2266654" y="47854"/>
                    <a:pt x="2510572" y="0"/>
                  </a:cubicBezTo>
                  <a:cubicBezTo>
                    <a:pt x="2754490" y="-47854"/>
                    <a:pt x="2906061" y="27087"/>
                    <a:pt x="3164587" y="0"/>
                  </a:cubicBezTo>
                  <a:cubicBezTo>
                    <a:pt x="3192866" y="210697"/>
                    <a:pt x="3117575" y="229669"/>
                    <a:pt x="3164587" y="458380"/>
                  </a:cubicBezTo>
                  <a:cubicBezTo>
                    <a:pt x="3211599" y="687091"/>
                    <a:pt x="3105422" y="772843"/>
                    <a:pt x="3164587" y="1004071"/>
                  </a:cubicBezTo>
                  <a:cubicBezTo>
                    <a:pt x="3223752" y="1235299"/>
                    <a:pt x="3156485" y="1350660"/>
                    <a:pt x="3164587" y="1462451"/>
                  </a:cubicBezTo>
                  <a:cubicBezTo>
                    <a:pt x="3172689" y="1574242"/>
                    <a:pt x="3118259" y="1737763"/>
                    <a:pt x="3164587" y="1920831"/>
                  </a:cubicBezTo>
                  <a:cubicBezTo>
                    <a:pt x="3210915" y="2103899"/>
                    <a:pt x="3119574" y="2283992"/>
                    <a:pt x="3164587" y="2466522"/>
                  </a:cubicBezTo>
                  <a:cubicBezTo>
                    <a:pt x="3209600" y="2649052"/>
                    <a:pt x="3096262" y="2850519"/>
                    <a:pt x="3164587" y="3055868"/>
                  </a:cubicBezTo>
                  <a:cubicBezTo>
                    <a:pt x="3232912" y="3261217"/>
                    <a:pt x="3149213" y="3363147"/>
                    <a:pt x="3164587" y="3470593"/>
                  </a:cubicBezTo>
                  <a:cubicBezTo>
                    <a:pt x="3179961" y="3578039"/>
                    <a:pt x="3084087" y="3999499"/>
                    <a:pt x="3164587" y="4365526"/>
                  </a:cubicBezTo>
                  <a:cubicBezTo>
                    <a:pt x="3030799" y="4374471"/>
                    <a:pt x="2822042" y="4355750"/>
                    <a:pt x="2637156" y="4365526"/>
                  </a:cubicBezTo>
                  <a:cubicBezTo>
                    <a:pt x="2452270" y="4375302"/>
                    <a:pt x="2335755" y="4346464"/>
                    <a:pt x="2109725" y="4365526"/>
                  </a:cubicBezTo>
                  <a:cubicBezTo>
                    <a:pt x="1883695" y="4384588"/>
                    <a:pt x="1660329" y="4338868"/>
                    <a:pt x="1519002" y="4365526"/>
                  </a:cubicBezTo>
                  <a:cubicBezTo>
                    <a:pt x="1377675" y="4392184"/>
                    <a:pt x="1154556" y="4305543"/>
                    <a:pt x="991571" y="4365526"/>
                  </a:cubicBezTo>
                  <a:cubicBezTo>
                    <a:pt x="828586" y="4425509"/>
                    <a:pt x="761371" y="4348666"/>
                    <a:pt x="559077" y="4365526"/>
                  </a:cubicBezTo>
                  <a:cubicBezTo>
                    <a:pt x="356783" y="4382386"/>
                    <a:pt x="134174" y="4308152"/>
                    <a:pt x="0" y="4365526"/>
                  </a:cubicBezTo>
                  <a:cubicBezTo>
                    <a:pt x="-49356" y="4173081"/>
                    <a:pt x="26540" y="4045075"/>
                    <a:pt x="0" y="3732525"/>
                  </a:cubicBezTo>
                  <a:cubicBezTo>
                    <a:pt x="-26540" y="3419975"/>
                    <a:pt x="47137" y="3292955"/>
                    <a:pt x="0" y="3099523"/>
                  </a:cubicBezTo>
                  <a:cubicBezTo>
                    <a:pt x="-47137" y="2906091"/>
                    <a:pt x="37355" y="2689089"/>
                    <a:pt x="0" y="2553833"/>
                  </a:cubicBezTo>
                  <a:cubicBezTo>
                    <a:pt x="-37355" y="2418577"/>
                    <a:pt x="32214" y="2275926"/>
                    <a:pt x="0" y="2051797"/>
                  </a:cubicBezTo>
                  <a:cubicBezTo>
                    <a:pt x="-32214" y="1827668"/>
                    <a:pt x="12555" y="1737403"/>
                    <a:pt x="0" y="1637072"/>
                  </a:cubicBezTo>
                  <a:cubicBezTo>
                    <a:pt x="-12555" y="1536742"/>
                    <a:pt x="10799" y="1384673"/>
                    <a:pt x="0" y="1222347"/>
                  </a:cubicBezTo>
                  <a:cubicBezTo>
                    <a:pt x="-10799" y="1060022"/>
                    <a:pt x="18029" y="877659"/>
                    <a:pt x="0" y="633001"/>
                  </a:cubicBezTo>
                  <a:cubicBezTo>
                    <a:pt x="-18029" y="388343"/>
                    <a:pt x="63986" y="305999"/>
                    <a:pt x="0" y="0"/>
                  </a:cubicBezTo>
                  <a:close/>
                </a:path>
              </a:pathLst>
            </a:custGeom>
            <a:noFill/>
            <a:ln w="9842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F22E53-ACBE-404C-B001-4E8BF16B7304}"/>
                </a:ext>
              </a:extLst>
            </p:cNvPr>
            <p:cNvSpPr/>
            <p:nvPr/>
          </p:nvSpPr>
          <p:spPr>
            <a:xfrm>
              <a:off x="3972906" y="4682359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190963" y="7444122"/>
            <a:ext cx="5113244" cy="32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8" dirty="0">
                <a:hlinkClick r:id="rId3"/>
              </a:rPr>
              <a:t>https://en.wikipedia.org/wiki/Confusion_matrix</a:t>
            </a:r>
            <a:r>
              <a:rPr lang="en-US" sz="1548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190963" y="2478795"/>
            <a:ext cx="5113244" cy="5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53" dirty="0"/>
              <a:t>Confusion  matrix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/>
              <p:nvPr/>
            </p:nvSpPr>
            <p:spPr>
              <a:xfrm>
                <a:off x="317710" y="154306"/>
                <a:ext cx="11251780" cy="878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Recall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sz="3200" dirty="0"/>
                  <a:t> = proportion of actual positives correctly identified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10" y="154306"/>
                <a:ext cx="11251780" cy="878959"/>
              </a:xfrm>
              <a:prstGeom prst="rect">
                <a:avLst/>
              </a:prstGeom>
              <a:blipFill>
                <a:blip r:embed="rId4"/>
                <a:stretch>
                  <a:fillRect l="-1354" r="-205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D7012E7-F7A6-4985-841B-97974E8D3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8042"/>
            <a:ext cx="6298671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07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322132-B575-47A2-A2C4-CBD872690FB9}"/>
              </a:ext>
            </a:extLst>
          </p:cNvPr>
          <p:cNvGrpSpPr/>
          <p:nvPr/>
        </p:nvGrpSpPr>
        <p:grpSpPr>
          <a:xfrm>
            <a:off x="1145511" y="2478795"/>
            <a:ext cx="8816815" cy="5024069"/>
            <a:chOff x="1145511" y="2478795"/>
            <a:chExt cx="8816815" cy="50240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A556CA-E7E1-44B2-9501-39E1F70A6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15" t="4795"/>
            <a:stretch/>
          </p:blipFill>
          <p:spPr>
            <a:xfrm>
              <a:off x="1145511" y="2478795"/>
              <a:ext cx="8816815" cy="502406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9D7AF7-8F35-4B78-82F3-EE9DB0445FCE}"/>
                </a:ext>
              </a:extLst>
            </p:cNvPr>
            <p:cNvSpPr/>
            <p:nvPr/>
          </p:nvSpPr>
          <p:spPr>
            <a:xfrm>
              <a:off x="3567289" y="3137338"/>
              <a:ext cx="3164587" cy="4365526"/>
            </a:xfrm>
            <a:custGeom>
              <a:avLst/>
              <a:gdLst>
                <a:gd name="connsiteX0" fmla="*/ 0 w 3164587"/>
                <a:gd name="connsiteY0" fmla="*/ 0 h 4365526"/>
                <a:gd name="connsiteX1" fmla="*/ 495785 w 3164587"/>
                <a:gd name="connsiteY1" fmla="*/ 0 h 4365526"/>
                <a:gd name="connsiteX2" fmla="*/ 928279 w 3164587"/>
                <a:gd name="connsiteY2" fmla="*/ 0 h 4365526"/>
                <a:gd name="connsiteX3" fmla="*/ 1519002 w 3164587"/>
                <a:gd name="connsiteY3" fmla="*/ 0 h 4365526"/>
                <a:gd name="connsiteX4" fmla="*/ 2014787 w 3164587"/>
                <a:gd name="connsiteY4" fmla="*/ 0 h 4365526"/>
                <a:gd name="connsiteX5" fmla="*/ 2510572 w 3164587"/>
                <a:gd name="connsiteY5" fmla="*/ 0 h 4365526"/>
                <a:gd name="connsiteX6" fmla="*/ 3164587 w 3164587"/>
                <a:gd name="connsiteY6" fmla="*/ 0 h 4365526"/>
                <a:gd name="connsiteX7" fmla="*/ 3164587 w 3164587"/>
                <a:gd name="connsiteY7" fmla="*/ 458380 h 4365526"/>
                <a:gd name="connsiteX8" fmla="*/ 3164587 w 3164587"/>
                <a:gd name="connsiteY8" fmla="*/ 1004071 h 4365526"/>
                <a:gd name="connsiteX9" fmla="*/ 3164587 w 3164587"/>
                <a:gd name="connsiteY9" fmla="*/ 1462451 h 4365526"/>
                <a:gd name="connsiteX10" fmla="*/ 3164587 w 3164587"/>
                <a:gd name="connsiteY10" fmla="*/ 1920831 h 4365526"/>
                <a:gd name="connsiteX11" fmla="*/ 3164587 w 3164587"/>
                <a:gd name="connsiteY11" fmla="*/ 2466522 h 4365526"/>
                <a:gd name="connsiteX12" fmla="*/ 3164587 w 3164587"/>
                <a:gd name="connsiteY12" fmla="*/ 3055868 h 4365526"/>
                <a:gd name="connsiteX13" fmla="*/ 3164587 w 3164587"/>
                <a:gd name="connsiteY13" fmla="*/ 3470593 h 4365526"/>
                <a:gd name="connsiteX14" fmla="*/ 3164587 w 3164587"/>
                <a:gd name="connsiteY14" fmla="*/ 4365526 h 4365526"/>
                <a:gd name="connsiteX15" fmla="*/ 2637156 w 3164587"/>
                <a:gd name="connsiteY15" fmla="*/ 4365526 h 4365526"/>
                <a:gd name="connsiteX16" fmla="*/ 2109725 w 3164587"/>
                <a:gd name="connsiteY16" fmla="*/ 4365526 h 4365526"/>
                <a:gd name="connsiteX17" fmla="*/ 1519002 w 3164587"/>
                <a:gd name="connsiteY17" fmla="*/ 4365526 h 4365526"/>
                <a:gd name="connsiteX18" fmla="*/ 991571 w 3164587"/>
                <a:gd name="connsiteY18" fmla="*/ 4365526 h 4365526"/>
                <a:gd name="connsiteX19" fmla="*/ 559077 w 3164587"/>
                <a:gd name="connsiteY19" fmla="*/ 4365526 h 4365526"/>
                <a:gd name="connsiteX20" fmla="*/ 0 w 3164587"/>
                <a:gd name="connsiteY20" fmla="*/ 4365526 h 4365526"/>
                <a:gd name="connsiteX21" fmla="*/ 0 w 3164587"/>
                <a:gd name="connsiteY21" fmla="*/ 3732525 h 4365526"/>
                <a:gd name="connsiteX22" fmla="*/ 0 w 3164587"/>
                <a:gd name="connsiteY22" fmla="*/ 3099523 h 4365526"/>
                <a:gd name="connsiteX23" fmla="*/ 0 w 3164587"/>
                <a:gd name="connsiteY23" fmla="*/ 2553833 h 4365526"/>
                <a:gd name="connsiteX24" fmla="*/ 0 w 3164587"/>
                <a:gd name="connsiteY24" fmla="*/ 2051797 h 4365526"/>
                <a:gd name="connsiteX25" fmla="*/ 0 w 3164587"/>
                <a:gd name="connsiteY25" fmla="*/ 1637072 h 4365526"/>
                <a:gd name="connsiteX26" fmla="*/ 0 w 3164587"/>
                <a:gd name="connsiteY26" fmla="*/ 1222347 h 4365526"/>
                <a:gd name="connsiteX27" fmla="*/ 0 w 3164587"/>
                <a:gd name="connsiteY27" fmla="*/ 633001 h 4365526"/>
                <a:gd name="connsiteX28" fmla="*/ 0 w 3164587"/>
                <a:gd name="connsiteY28" fmla="*/ 0 h 43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64587" h="4365526" extrusionOk="0">
                  <a:moveTo>
                    <a:pt x="0" y="0"/>
                  </a:moveTo>
                  <a:cubicBezTo>
                    <a:pt x="246040" y="-37637"/>
                    <a:pt x="340785" y="45992"/>
                    <a:pt x="495785" y="0"/>
                  </a:cubicBezTo>
                  <a:cubicBezTo>
                    <a:pt x="650786" y="-45992"/>
                    <a:pt x="792560" y="16765"/>
                    <a:pt x="928279" y="0"/>
                  </a:cubicBezTo>
                  <a:cubicBezTo>
                    <a:pt x="1063998" y="-16765"/>
                    <a:pt x="1308038" y="51711"/>
                    <a:pt x="1519002" y="0"/>
                  </a:cubicBezTo>
                  <a:cubicBezTo>
                    <a:pt x="1729966" y="-51711"/>
                    <a:pt x="1845198" y="40351"/>
                    <a:pt x="2014787" y="0"/>
                  </a:cubicBezTo>
                  <a:cubicBezTo>
                    <a:pt x="2184377" y="-40351"/>
                    <a:pt x="2266654" y="47854"/>
                    <a:pt x="2510572" y="0"/>
                  </a:cubicBezTo>
                  <a:cubicBezTo>
                    <a:pt x="2754490" y="-47854"/>
                    <a:pt x="2906061" y="27087"/>
                    <a:pt x="3164587" y="0"/>
                  </a:cubicBezTo>
                  <a:cubicBezTo>
                    <a:pt x="3192866" y="210697"/>
                    <a:pt x="3117575" y="229669"/>
                    <a:pt x="3164587" y="458380"/>
                  </a:cubicBezTo>
                  <a:cubicBezTo>
                    <a:pt x="3211599" y="687091"/>
                    <a:pt x="3105422" y="772843"/>
                    <a:pt x="3164587" y="1004071"/>
                  </a:cubicBezTo>
                  <a:cubicBezTo>
                    <a:pt x="3223752" y="1235299"/>
                    <a:pt x="3156485" y="1350660"/>
                    <a:pt x="3164587" y="1462451"/>
                  </a:cubicBezTo>
                  <a:cubicBezTo>
                    <a:pt x="3172689" y="1574242"/>
                    <a:pt x="3118259" y="1737763"/>
                    <a:pt x="3164587" y="1920831"/>
                  </a:cubicBezTo>
                  <a:cubicBezTo>
                    <a:pt x="3210915" y="2103899"/>
                    <a:pt x="3119574" y="2283992"/>
                    <a:pt x="3164587" y="2466522"/>
                  </a:cubicBezTo>
                  <a:cubicBezTo>
                    <a:pt x="3209600" y="2649052"/>
                    <a:pt x="3096262" y="2850519"/>
                    <a:pt x="3164587" y="3055868"/>
                  </a:cubicBezTo>
                  <a:cubicBezTo>
                    <a:pt x="3232912" y="3261217"/>
                    <a:pt x="3149213" y="3363147"/>
                    <a:pt x="3164587" y="3470593"/>
                  </a:cubicBezTo>
                  <a:cubicBezTo>
                    <a:pt x="3179961" y="3578039"/>
                    <a:pt x="3084087" y="3999499"/>
                    <a:pt x="3164587" y="4365526"/>
                  </a:cubicBezTo>
                  <a:cubicBezTo>
                    <a:pt x="3030799" y="4374471"/>
                    <a:pt x="2822042" y="4355750"/>
                    <a:pt x="2637156" y="4365526"/>
                  </a:cubicBezTo>
                  <a:cubicBezTo>
                    <a:pt x="2452270" y="4375302"/>
                    <a:pt x="2335755" y="4346464"/>
                    <a:pt x="2109725" y="4365526"/>
                  </a:cubicBezTo>
                  <a:cubicBezTo>
                    <a:pt x="1883695" y="4384588"/>
                    <a:pt x="1660329" y="4338868"/>
                    <a:pt x="1519002" y="4365526"/>
                  </a:cubicBezTo>
                  <a:cubicBezTo>
                    <a:pt x="1377675" y="4392184"/>
                    <a:pt x="1154556" y="4305543"/>
                    <a:pt x="991571" y="4365526"/>
                  </a:cubicBezTo>
                  <a:cubicBezTo>
                    <a:pt x="828586" y="4425509"/>
                    <a:pt x="761371" y="4348666"/>
                    <a:pt x="559077" y="4365526"/>
                  </a:cubicBezTo>
                  <a:cubicBezTo>
                    <a:pt x="356783" y="4382386"/>
                    <a:pt x="134174" y="4308152"/>
                    <a:pt x="0" y="4365526"/>
                  </a:cubicBezTo>
                  <a:cubicBezTo>
                    <a:pt x="-49356" y="4173081"/>
                    <a:pt x="26540" y="4045075"/>
                    <a:pt x="0" y="3732525"/>
                  </a:cubicBezTo>
                  <a:cubicBezTo>
                    <a:pt x="-26540" y="3419975"/>
                    <a:pt x="47137" y="3292955"/>
                    <a:pt x="0" y="3099523"/>
                  </a:cubicBezTo>
                  <a:cubicBezTo>
                    <a:pt x="-47137" y="2906091"/>
                    <a:pt x="37355" y="2689089"/>
                    <a:pt x="0" y="2553833"/>
                  </a:cubicBezTo>
                  <a:cubicBezTo>
                    <a:pt x="-37355" y="2418577"/>
                    <a:pt x="32214" y="2275926"/>
                    <a:pt x="0" y="2051797"/>
                  </a:cubicBezTo>
                  <a:cubicBezTo>
                    <a:pt x="-32214" y="1827668"/>
                    <a:pt x="12555" y="1737403"/>
                    <a:pt x="0" y="1637072"/>
                  </a:cubicBezTo>
                  <a:cubicBezTo>
                    <a:pt x="-12555" y="1536742"/>
                    <a:pt x="10799" y="1384673"/>
                    <a:pt x="0" y="1222347"/>
                  </a:cubicBezTo>
                  <a:cubicBezTo>
                    <a:pt x="-10799" y="1060022"/>
                    <a:pt x="18029" y="877659"/>
                    <a:pt x="0" y="633001"/>
                  </a:cubicBezTo>
                  <a:cubicBezTo>
                    <a:pt x="-18029" y="388343"/>
                    <a:pt x="63986" y="305999"/>
                    <a:pt x="0" y="0"/>
                  </a:cubicBezTo>
                  <a:close/>
                </a:path>
              </a:pathLst>
            </a:custGeom>
            <a:noFill/>
            <a:ln w="9842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F22E53-ACBE-404C-B001-4E8BF16B7304}"/>
                </a:ext>
              </a:extLst>
            </p:cNvPr>
            <p:cNvSpPr/>
            <p:nvPr/>
          </p:nvSpPr>
          <p:spPr>
            <a:xfrm>
              <a:off x="3972906" y="4682359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190963" y="7444122"/>
            <a:ext cx="5113244" cy="32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8" dirty="0">
                <a:hlinkClick r:id="rId3"/>
              </a:rPr>
              <a:t>https://en.wikipedia.org/wiki/Confusion_matrix</a:t>
            </a:r>
            <a:r>
              <a:rPr lang="en-US" sz="1548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190963" y="2478795"/>
            <a:ext cx="5113244" cy="5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53" dirty="0"/>
              <a:t>Confusion  matrix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/>
              <p:nvPr/>
            </p:nvSpPr>
            <p:spPr>
              <a:xfrm>
                <a:off x="317710" y="154306"/>
                <a:ext cx="11251780" cy="878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Recall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sz="3200" dirty="0"/>
                  <a:t> = proportion of actual positives correctly identified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10" y="154306"/>
                <a:ext cx="11251780" cy="878959"/>
              </a:xfrm>
              <a:prstGeom prst="rect">
                <a:avLst/>
              </a:prstGeom>
              <a:blipFill>
                <a:blip r:embed="rId4"/>
                <a:stretch>
                  <a:fillRect l="-1354" r="-205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D7012E7-F7A6-4985-841B-97974E8D3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8042"/>
            <a:ext cx="6298671" cy="1097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471F85-D62A-4078-B4D9-77920F112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1876" y="1178042"/>
            <a:ext cx="4931149" cy="10972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E6545E9-A06D-445C-97C0-08AEAE4A393C}"/>
              </a:ext>
            </a:extLst>
          </p:cNvPr>
          <p:cNvSpPr/>
          <p:nvPr/>
        </p:nvSpPr>
        <p:spPr>
          <a:xfrm>
            <a:off x="7002618" y="4468999"/>
            <a:ext cx="2580294" cy="1224665"/>
          </a:xfrm>
          <a:prstGeom prst="ellipse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F41AB-D853-47B0-84E5-AA01F1AC9D3D}"/>
              </a:ext>
            </a:extLst>
          </p:cNvPr>
          <p:cNvSpPr/>
          <p:nvPr/>
        </p:nvSpPr>
        <p:spPr>
          <a:xfrm>
            <a:off x="6754989" y="3124638"/>
            <a:ext cx="3164587" cy="4365526"/>
          </a:xfrm>
          <a:custGeom>
            <a:avLst/>
            <a:gdLst>
              <a:gd name="connsiteX0" fmla="*/ 0 w 3164587"/>
              <a:gd name="connsiteY0" fmla="*/ 0 h 4365526"/>
              <a:gd name="connsiteX1" fmla="*/ 495785 w 3164587"/>
              <a:gd name="connsiteY1" fmla="*/ 0 h 4365526"/>
              <a:gd name="connsiteX2" fmla="*/ 928279 w 3164587"/>
              <a:gd name="connsiteY2" fmla="*/ 0 h 4365526"/>
              <a:gd name="connsiteX3" fmla="*/ 1519002 w 3164587"/>
              <a:gd name="connsiteY3" fmla="*/ 0 h 4365526"/>
              <a:gd name="connsiteX4" fmla="*/ 2014787 w 3164587"/>
              <a:gd name="connsiteY4" fmla="*/ 0 h 4365526"/>
              <a:gd name="connsiteX5" fmla="*/ 2510572 w 3164587"/>
              <a:gd name="connsiteY5" fmla="*/ 0 h 4365526"/>
              <a:gd name="connsiteX6" fmla="*/ 3164587 w 3164587"/>
              <a:gd name="connsiteY6" fmla="*/ 0 h 4365526"/>
              <a:gd name="connsiteX7" fmla="*/ 3164587 w 3164587"/>
              <a:gd name="connsiteY7" fmla="*/ 458380 h 4365526"/>
              <a:gd name="connsiteX8" fmla="*/ 3164587 w 3164587"/>
              <a:gd name="connsiteY8" fmla="*/ 1004071 h 4365526"/>
              <a:gd name="connsiteX9" fmla="*/ 3164587 w 3164587"/>
              <a:gd name="connsiteY9" fmla="*/ 1462451 h 4365526"/>
              <a:gd name="connsiteX10" fmla="*/ 3164587 w 3164587"/>
              <a:gd name="connsiteY10" fmla="*/ 1920831 h 4365526"/>
              <a:gd name="connsiteX11" fmla="*/ 3164587 w 3164587"/>
              <a:gd name="connsiteY11" fmla="*/ 2466522 h 4365526"/>
              <a:gd name="connsiteX12" fmla="*/ 3164587 w 3164587"/>
              <a:gd name="connsiteY12" fmla="*/ 3055868 h 4365526"/>
              <a:gd name="connsiteX13" fmla="*/ 3164587 w 3164587"/>
              <a:gd name="connsiteY13" fmla="*/ 3470593 h 4365526"/>
              <a:gd name="connsiteX14" fmla="*/ 3164587 w 3164587"/>
              <a:gd name="connsiteY14" fmla="*/ 4365526 h 4365526"/>
              <a:gd name="connsiteX15" fmla="*/ 2637156 w 3164587"/>
              <a:gd name="connsiteY15" fmla="*/ 4365526 h 4365526"/>
              <a:gd name="connsiteX16" fmla="*/ 2109725 w 3164587"/>
              <a:gd name="connsiteY16" fmla="*/ 4365526 h 4365526"/>
              <a:gd name="connsiteX17" fmla="*/ 1519002 w 3164587"/>
              <a:gd name="connsiteY17" fmla="*/ 4365526 h 4365526"/>
              <a:gd name="connsiteX18" fmla="*/ 991571 w 3164587"/>
              <a:gd name="connsiteY18" fmla="*/ 4365526 h 4365526"/>
              <a:gd name="connsiteX19" fmla="*/ 559077 w 3164587"/>
              <a:gd name="connsiteY19" fmla="*/ 4365526 h 4365526"/>
              <a:gd name="connsiteX20" fmla="*/ 0 w 3164587"/>
              <a:gd name="connsiteY20" fmla="*/ 4365526 h 4365526"/>
              <a:gd name="connsiteX21" fmla="*/ 0 w 3164587"/>
              <a:gd name="connsiteY21" fmla="*/ 3732525 h 4365526"/>
              <a:gd name="connsiteX22" fmla="*/ 0 w 3164587"/>
              <a:gd name="connsiteY22" fmla="*/ 3099523 h 4365526"/>
              <a:gd name="connsiteX23" fmla="*/ 0 w 3164587"/>
              <a:gd name="connsiteY23" fmla="*/ 2553833 h 4365526"/>
              <a:gd name="connsiteX24" fmla="*/ 0 w 3164587"/>
              <a:gd name="connsiteY24" fmla="*/ 2051797 h 4365526"/>
              <a:gd name="connsiteX25" fmla="*/ 0 w 3164587"/>
              <a:gd name="connsiteY25" fmla="*/ 1637072 h 4365526"/>
              <a:gd name="connsiteX26" fmla="*/ 0 w 3164587"/>
              <a:gd name="connsiteY26" fmla="*/ 1222347 h 4365526"/>
              <a:gd name="connsiteX27" fmla="*/ 0 w 3164587"/>
              <a:gd name="connsiteY27" fmla="*/ 633001 h 4365526"/>
              <a:gd name="connsiteX28" fmla="*/ 0 w 3164587"/>
              <a:gd name="connsiteY28" fmla="*/ 0 h 436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64587" h="4365526" extrusionOk="0">
                <a:moveTo>
                  <a:pt x="0" y="0"/>
                </a:moveTo>
                <a:cubicBezTo>
                  <a:pt x="246040" y="-37637"/>
                  <a:pt x="340785" y="45992"/>
                  <a:pt x="495785" y="0"/>
                </a:cubicBezTo>
                <a:cubicBezTo>
                  <a:pt x="650786" y="-45992"/>
                  <a:pt x="792560" y="16765"/>
                  <a:pt x="928279" y="0"/>
                </a:cubicBezTo>
                <a:cubicBezTo>
                  <a:pt x="1063998" y="-16765"/>
                  <a:pt x="1308038" y="51711"/>
                  <a:pt x="1519002" y="0"/>
                </a:cubicBezTo>
                <a:cubicBezTo>
                  <a:pt x="1729966" y="-51711"/>
                  <a:pt x="1845198" y="40351"/>
                  <a:pt x="2014787" y="0"/>
                </a:cubicBezTo>
                <a:cubicBezTo>
                  <a:pt x="2184377" y="-40351"/>
                  <a:pt x="2266654" y="47854"/>
                  <a:pt x="2510572" y="0"/>
                </a:cubicBezTo>
                <a:cubicBezTo>
                  <a:pt x="2754490" y="-47854"/>
                  <a:pt x="2906061" y="27087"/>
                  <a:pt x="3164587" y="0"/>
                </a:cubicBezTo>
                <a:cubicBezTo>
                  <a:pt x="3192866" y="210697"/>
                  <a:pt x="3117575" y="229669"/>
                  <a:pt x="3164587" y="458380"/>
                </a:cubicBezTo>
                <a:cubicBezTo>
                  <a:pt x="3211599" y="687091"/>
                  <a:pt x="3105422" y="772843"/>
                  <a:pt x="3164587" y="1004071"/>
                </a:cubicBezTo>
                <a:cubicBezTo>
                  <a:pt x="3223752" y="1235299"/>
                  <a:pt x="3156485" y="1350660"/>
                  <a:pt x="3164587" y="1462451"/>
                </a:cubicBezTo>
                <a:cubicBezTo>
                  <a:pt x="3172689" y="1574242"/>
                  <a:pt x="3118259" y="1737763"/>
                  <a:pt x="3164587" y="1920831"/>
                </a:cubicBezTo>
                <a:cubicBezTo>
                  <a:pt x="3210915" y="2103899"/>
                  <a:pt x="3119574" y="2283992"/>
                  <a:pt x="3164587" y="2466522"/>
                </a:cubicBezTo>
                <a:cubicBezTo>
                  <a:pt x="3209600" y="2649052"/>
                  <a:pt x="3096262" y="2850519"/>
                  <a:pt x="3164587" y="3055868"/>
                </a:cubicBezTo>
                <a:cubicBezTo>
                  <a:pt x="3232912" y="3261217"/>
                  <a:pt x="3149213" y="3363147"/>
                  <a:pt x="3164587" y="3470593"/>
                </a:cubicBezTo>
                <a:cubicBezTo>
                  <a:pt x="3179961" y="3578039"/>
                  <a:pt x="3084087" y="3999499"/>
                  <a:pt x="3164587" y="4365526"/>
                </a:cubicBezTo>
                <a:cubicBezTo>
                  <a:pt x="3030799" y="4374471"/>
                  <a:pt x="2822042" y="4355750"/>
                  <a:pt x="2637156" y="4365526"/>
                </a:cubicBezTo>
                <a:cubicBezTo>
                  <a:pt x="2452270" y="4375302"/>
                  <a:pt x="2335755" y="4346464"/>
                  <a:pt x="2109725" y="4365526"/>
                </a:cubicBezTo>
                <a:cubicBezTo>
                  <a:pt x="1883695" y="4384588"/>
                  <a:pt x="1660329" y="4338868"/>
                  <a:pt x="1519002" y="4365526"/>
                </a:cubicBezTo>
                <a:cubicBezTo>
                  <a:pt x="1377675" y="4392184"/>
                  <a:pt x="1154556" y="4305543"/>
                  <a:pt x="991571" y="4365526"/>
                </a:cubicBezTo>
                <a:cubicBezTo>
                  <a:pt x="828586" y="4425509"/>
                  <a:pt x="761371" y="4348666"/>
                  <a:pt x="559077" y="4365526"/>
                </a:cubicBezTo>
                <a:cubicBezTo>
                  <a:pt x="356783" y="4382386"/>
                  <a:pt x="134174" y="4308152"/>
                  <a:pt x="0" y="4365526"/>
                </a:cubicBezTo>
                <a:cubicBezTo>
                  <a:pt x="-49356" y="4173081"/>
                  <a:pt x="26540" y="4045075"/>
                  <a:pt x="0" y="3732525"/>
                </a:cubicBezTo>
                <a:cubicBezTo>
                  <a:pt x="-26540" y="3419975"/>
                  <a:pt x="47137" y="3292955"/>
                  <a:pt x="0" y="3099523"/>
                </a:cubicBezTo>
                <a:cubicBezTo>
                  <a:pt x="-47137" y="2906091"/>
                  <a:pt x="37355" y="2689089"/>
                  <a:pt x="0" y="2553833"/>
                </a:cubicBezTo>
                <a:cubicBezTo>
                  <a:pt x="-37355" y="2418577"/>
                  <a:pt x="32214" y="2275926"/>
                  <a:pt x="0" y="2051797"/>
                </a:cubicBezTo>
                <a:cubicBezTo>
                  <a:pt x="-32214" y="1827668"/>
                  <a:pt x="12555" y="1737403"/>
                  <a:pt x="0" y="1637072"/>
                </a:cubicBezTo>
                <a:cubicBezTo>
                  <a:pt x="-12555" y="1536742"/>
                  <a:pt x="10799" y="1384673"/>
                  <a:pt x="0" y="1222347"/>
                </a:cubicBezTo>
                <a:cubicBezTo>
                  <a:pt x="-10799" y="1060022"/>
                  <a:pt x="18029" y="877659"/>
                  <a:pt x="0" y="633001"/>
                </a:cubicBezTo>
                <a:cubicBezTo>
                  <a:pt x="-18029" y="388343"/>
                  <a:pt x="63986" y="305999"/>
                  <a:pt x="0" y="0"/>
                </a:cubicBezTo>
                <a:close/>
              </a:path>
            </a:pathLst>
          </a:custGeom>
          <a:noFill/>
          <a:ln w="98425">
            <a:solidFill>
              <a:srgbClr val="00B0F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93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ine, diagram, plot&#10;&#10;Description automatically generated">
            <a:extLst>
              <a:ext uri="{FF2B5EF4-FFF2-40B4-BE49-F238E27FC236}">
                <a16:creationId xmlns:a16="http://schemas.microsoft.com/office/drawing/2014/main" id="{58B7C4F8-D1DD-4E57-8C0D-8CCA5F1BC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69" y="287463"/>
            <a:ext cx="6126480" cy="6126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4E35C5-1E59-4B2E-AF88-586364581B6B}"/>
              </a:ext>
            </a:extLst>
          </p:cNvPr>
          <p:cNvSpPr txBox="1"/>
          <p:nvPr/>
        </p:nvSpPr>
        <p:spPr>
          <a:xfrm>
            <a:off x="0" y="7495401"/>
            <a:ext cx="5943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https://en.wikipedia.org/wiki/Receiver_operating_characteristic</a:t>
            </a:r>
            <a:r>
              <a:rPr lang="en-US" sz="12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76121-C5A1-433E-A0B1-BA3B03386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275778"/>
            <a:ext cx="5248893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6008CC-256E-4A1C-AB79-731DC215B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629" y="6534223"/>
            <a:ext cx="4520220" cy="10058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857AF4-3EC2-4E5E-B726-83C940EC29C3}"/>
              </a:ext>
            </a:extLst>
          </p:cNvPr>
          <p:cNvSpPr txBox="1"/>
          <p:nvPr/>
        </p:nvSpPr>
        <p:spPr>
          <a:xfrm>
            <a:off x="355432" y="1270815"/>
            <a:ext cx="4673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ROC curve</a:t>
            </a:r>
            <a:r>
              <a:rPr lang="en-US" sz="2800" dirty="0"/>
              <a:t> (</a:t>
            </a:r>
            <a:r>
              <a:rPr lang="en-US" sz="2800" b="1" dirty="0"/>
              <a:t>receiver operating characteristic curve</a:t>
            </a:r>
            <a:r>
              <a:rPr lang="en-US" sz="2800" dirty="0"/>
              <a:t>): 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</a:rPr>
              <a:t>plot (TPR, FPR) for every possible decision threshold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800" dirty="0"/>
              <a:t>Lowering the classification threshold classifies more items as positive, thus increasing both False Positives and True Positives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B8935D-84E0-46CB-A71C-9586B4326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10980"/>
            <a:ext cx="538446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86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95E693-4057-48D3-BBED-50709B98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75"/>
            <a:ext cx="11125200" cy="6267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0A93E3-B235-4B9D-BF7A-AA6C589A28D4}"/>
              </a:ext>
            </a:extLst>
          </p:cNvPr>
          <p:cNvSpPr txBox="1"/>
          <p:nvPr/>
        </p:nvSpPr>
        <p:spPr>
          <a:xfrm>
            <a:off x="3352800" y="7403068"/>
            <a:ext cx="990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https://developers.google.com/machine-learning/crash-course/classification/roc-and-auc</a:t>
            </a:r>
            <a:r>
              <a:rPr lang="en-US" dirty="0"/>
              <a:t>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264BD5B-EEB9-49B2-8897-8CE960635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400" y="6219825"/>
            <a:ext cx="10935392" cy="137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D9C9EF-DF3A-4B76-8D1E-1FFF0342D639}"/>
              </a:ext>
            </a:extLst>
          </p:cNvPr>
          <p:cNvSpPr txBox="1"/>
          <p:nvPr/>
        </p:nvSpPr>
        <p:spPr>
          <a:xfrm>
            <a:off x="6400800" y="2226270"/>
            <a:ext cx="5105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AUC is as the probability that the model ranks a random positive example more highly than a random negative example.</a:t>
            </a:r>
          </a:p>
          <a:p>
            <a:endParaRPr lang="en-US" sz="2400" dirty="0"/>
          </a:p>
          <a:p>
            <a:r>
              <a:rPr lang="en-US" sz="2400" dirty="0"/>
              <a:t>AUC represents the probability that a random positive (green) example is positioned to the right of a random negative (red) example.</a:t>
            </a:r>
          </a:p>
        </p:txBody>
      </p:sp>
    </p:spTree>
    <p:extLst>
      <p:ext uri="{BB962C8B-B14F-4D97-AF65-F5344CB8AC3E}">
        <p14:creationId xmlns:p14="http://schemas.microsoft.com/office/powerpoint/2010/main" val="2572789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F00A6-210B-49A2-AE5E-4B4F53EA1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3358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58DB48-1D24-4EA2-A750-62615CF4D98E}"/>
              </a:ext>
            </a:extLst>
          </p:cNvPr>
          <p:cNvSpPr txBox="1"/>
          <p:nvPr/>
        </p:nvSpPr>
        <p:spPr>
          <a:xfrm>
            <a:off x="2971800" y="6574039"/>
            <a:ext cx="594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AdvTT5ada87cc"/>
              </a:rPr>
              <a:t>An Introduction to Statistical Learning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https://www.statlearning.com/</a:t>
            </a:r>
            <a:r>
              <a:rPr lang="en-US" sz="24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C9628E-9EB6-4D16-A19F-2D37D9D35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3648075"/>
            <a:ext cx="115252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93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191AF4-4D94-40C0-B645-67290C66C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5562"/>
            <a:ext cx="11887200" cy="4403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1325F4-8A62-4E34-9B67-A5D6FC055D45}"/>
              </a:ext>
            </a:extLst>
          </p:cNvPr>
          <p:cNvSpPr txBox="1"/>
          <p:nvPr/>
        </p:nvSpPr>
        <p:spPr>
          <a:xfrm>
            <a:off x="2971800" y="6574039"/>
            <a:ext cx="594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AdvTT5ada87cc"/>
              </a:rPr>
              <a:t>An Introduction to Statistical Learning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https://www.statlearning.com/</a:t>
            </a:r>
            <a:r>
              <a:rPr lang="en-US" sz="2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73E1A8-B828-4FB8-8116-7C4FAA2684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244"/>
          <a:stretch/>
        </p:blipFill>
        <p:spPr>
          <a:xfrm>
            <a:off x="0" y="86037"/>
            <a:ext cx="11887200" cy="17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94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7EABAC-DF46-4E2D-B9D5-5BED64B59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466725"/>
            <a:ext cx="11715750" cy="6838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C9EB5-304F-43F4-B97E-DC343DA66136}"/>
              </a:ext>
            </a:extLst>
          </p:cNvPr>
          <p:cNvSpPr txBox="1"/>
          <p:nvPr/>
        </p:nvSpPr>
        <p:spPr>
          <a:xfrm>
            <a:off x="2781301" y="7305675"/>
            <a:ext cx="10036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AdvTT5ada87cc"/>
              </a:rPr>
              <a:t>An Introduction to Statistical Learning  </a:t>
            </a:r>
            <a:r>
              <a:rPr lang="en-US" sz="2400" dirty="0">
                <a:hlinkClick r:id="rId3"/>
              </a:rPr>
              <a:t>https://www.statlearning.com/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905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B5BB66-A96D-49AD-8118-DF554790B8F9}"/>
              </a:ext>
            </a:extLst>
          </p:cNvPr>
          <p:cNvSpPr txBox="1"/>
          <p:nvPr/>
        </p:nvSpPr>
        <p:spPr>
          <a:xfrm>
            <a:off x="2373085" y="7427464"/>
            <a:ext cx="7565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https://www2.stat.duke.edu/courses/Spring13/sta102.001/Lec/Lec20.pdf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4D65F-5C6A-439B-ADCB-A45DF47C2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71" b="41152"/>
          <a:stretch/>
        </p:blipFill>
        <p:spPr>
          <a:xfrm>
            <a:off x="947794" y="276446"/>
            <a:ext cx="11283444" cy="2377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D19130-0F91-46F7-B2B0-F1FC598844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85" t="68207" r="23376" b="21725"/>
          <a:stretch/>
        </p:blipFill>
        <p:spPr>
          <a:xfrm>
            <a:off x="6071207" y="4045689"/>
            <a:ext cx="5499278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305645-BA40-4A05-9E60-B2E5F2E248CE}"/>
              </a:ext>
            </a:extLst>
          </p:cNvPr>
          <p:cNvSpPr txBox="1"/>
          <p:nvPr/>
        </p:nvSpPr>
        <p:spPr>
          <a:xfrm>
            <a:off x="6589516" y="5194863"/>
            <a:ext cx="309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A2781"/>
                </a:solidFill>
              </a:rPr>
              <a:t>Thus for a 26 year old,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C8340-BE4E-4EBA-99A8-D5CC727778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85" t="68207" r="59183" b="21725"/>
          <a:stretch/>
        </p:blipFill>
        <p:spPr>
          <a:xfrm>
            <a:off x="6937566" y="5847913"/>
            <a:ext cx="1165767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DD5EDB-89B8-449F-AE66-686B2380D514}"/>
              </a:ext>
            </a:extLst>
          </p:cNvPr>
          <p:cNvSpPr txBox="1"/>
          <p:nvPr/>
        </p:nvSpPr>
        <p:spPr>
          <a:xfrm>
            <a:off x="8059490" y="6023351"/>
            <a:ext cx="3778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A2781"/>
                </a:solidFill>
              </a:rPr>
              <a:t>= 1.17(0.94) = 1.10 for odds</a:t>
            </a:r>
          </a:p>
          <a:p>
            <a:endParaRPr lang="en-US" sz="2400" dirty="0">
              <a:solidFill>
                <a:srgbClr val="5A2781"/>
              </a:solidFill>
            </a:endParaRPr>
          </a:p>
          <a:p>
            <a:r>
              <a:rPr lang="en-US" sz="2400" dirty="0">
                <a:solidFill>
                  <a:srgbClr val="5A2781"/>
                </a:solidFill>
              </a:rPr>
              <a:t>Probability = 1.1/2.1 = 0.524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DCA17-0FA2-412D-B436-1C0E21BF78FF}"/>
              </a:ext>
            </a:extLst>
          </p:cNvPr>
          <p:cNvSpPr txBox="1"/>
          <p:nvPr/>
        </p:nvSpPr>
        <p:spPr>
          <a:xfrm>
            <a:off x="6354432" y="2719416"/>
            <a:ext cx="5097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A2781"/>
                </a:solidFill>
              </a:rPr>
              <a:t>since p = 1.17(1-p) </a:t>
            </a:r>
            <a:r>
              <a:rPr lang="en-US" sz="2400" dirty="0">
                <a:solidFill>
                  <a:srgbClr val="5A2781"/>
                </a:solidFill>
                <a:sym typeface="Wingdings" panose="05000000000000000000" pitchFamily="2" charset="2"/>
              </a:rPr>
              <a:t> (1 + 1.17)p = 1.17</a:t>
            </a:r>
            <a:endParaRPr lang="en-US" sz="2400" dirty="0">
              <a:solidFill>
                <a:srgbClr val="5A278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4DD3D9-4EAB-4BE6-82E9-6CE196DFA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5" y="3015395"/>
            <a:ext cx="5965433" cy="44805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5A8D4E-2EB3-4635-BE37-92E36FA91338}"/>
              </a:ext>
            </a:extLst>
          </p:cNvPr>
          <p:cNvSpPr txBox="1"/>
          <p:nvPr/>
        </p:nvSpPr>
        <p:spPr>
          <a:xfrm>
            <a:off x="6408383" y="3378103"/>
            <a:ext cx="269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Odds ratio: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F93069-47DF-4C65-8273-7D9C2BADE790}"/>
              </a:ext>
            </a:extLst>
          </p:cNvPr>
          <p:cNvSpPr/>
          <p:nvPr/>
        </p:nvSpPr>
        <p:spPr>
          <a:xfrm>
            <a:off x="6155870" y="3319037"/>
            <a:ext cx="5296432" cy="164105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54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526D01-87F8-4596-B61C-D36E21463E90}"/>
              </a:ext>
            </a:extLst>
          </p:cNvPr>
          <p:cNvSpPr txBox="1"/>
          <p:nvPr/>
        </p:nvSpPr>
        <p:spPr>
          <a:xfrm>
            <a:off x="419986" y="1020726"/>
            <a:ext cx="1104722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5A2781"/>
                </a:solidFill>
              </a:rPr>
              <a:t>Correlation is NOT causation.</a:t>
            </a:r>
          </a:p>
          <a:p>
            <a:pPr algn="l"/>
            <a:endParaRPr lang="en-US" sz="3600" dirty="0">
              <a:solidFill>
                <a:srgbClr val="5A2781"/>
              </a:solidFill>
            </a:endParaRPr>
          </a:p>
          <a:p>
            <a:pPr algn="l"/>
            <a:r>
              <a:rPr lang="en-US" sz="3600" dirty="0">
                <a:solidFill>
                  <a:srgbClr val="5A2781"/>
                </a:solidFill>
              </a:rPr>
              <a:t>There may be a confounding variable affecting the results.</a:t>
            </a:r>
          </a:p>
          <a:p>
            <a:pPr algn="l"/>
            <a:endParaRPr lang="en-US" sz="2400" dirty="0">
              <a:solidFill>
                <a:srgbClr val="5A2781"/>
              </a:solidFill>
            </a:endParaRPr>
          </a:p>
          <a:p>
            <a:pPr algn="l"/>
            <a:endParaRPr lang="en-US" sz="2400" dirty="0">
              <a:solidFill>
                <a:srgbClr val="5A2781"/>
              </a:solidFill>
            </a:endParaRPr>
          </a:p>
          <a:p>
            <a:pPr algn="l"/>
            <a:r>
              <a:rPr lang="en-US" sz="2400" dirty="0">
                <a:solidFill>
                  <a:srgbClr val="5A2781"/>
                </a:solidFill>
                <a:hlinkClick r:id="rId2"/>
              </a:rPr>
              <a:t>https://en.wikipedia.org/wiki/Confounding</a:t>
            </a:r>
            <a:r>
              <a:rPr lang="en-US" sz="2400" dirty="0">
                <a:solidFill>
                  <a:srgbClr val="5A2781"/>
                </a:solidFill>
              </a:rPr>
              <a:t>:</a:t>
            </a:r>
          </a:p>
          <a:p>
            <a:pPr algn="l"/>
            <a:endParaRPr lang="en-US" sz="2400" dirty="0">
              <a:solidFill>
                <a:srgbClr val="5A2781"/>
              </a:solidFill>
            </a:endParaRPr>
          </a:p>
          <a:p>
            <a:pPr algn="l"/>
            <a:r>
              <a:rPr lang="en-US" sz="2400" dirty="0"/>
              <a:t>In </a:t>
            </a:r>
            <a:r>
              <a:rPr lang="en-US" sz="2400" dirty="0">
                <a:hlinkClick r:id="rId3" tooltip="Statistics"/>
              </a:rPr>
              <a:t>statistics</a:t>
            </a:r>
            <a:r>
              <a:rPr lang="en-US" sz="2400" dirty="0"/>
              <a:t>, a </a:t>
            </a:r>
            <a:r>
              <a:rPr lang="en-US" sz="2400" b="1" dirty="0"/>
              <a:t>confounder</a:t>
            </a:r>
            <a:r>
              <a:rPr lang="en-US" sz="2400" dirty="0"/>
              <a:t> (also </a:t>
            </a:r>
            <a:r>
              <a:rPr lang="en-US" sz="2400" b="1" dirty="0"/>
              <a:t>confounding variable</a:t>
            </a:r>
            <a:r>
              <a:rPr lang="en-US" sz="2400" dirty="0"/>
              <a:t>, </a:t>
            </a:r>
            <a:r>
              <a:rPr lang="en-US" sz="2400" b="1" dirty="0"/>
              <a:t>confounding factor</a:t>
            </a:r>
            <a:r>
              <a:rPr lang="en-US" sz="2400" dirty="0"/>
              <a:t>, </a:t>
            </a:r>
            <a:r>
              <a:rPr lang="en-US" sz="2400" b="1" dirty="0"/>
              <a:t>extraneous determinant</a:t>
            </a:r>
            <a:r>
              <a:rPr lang="en-US" sz="2400" dirty="0"/>
              <a:t> or </a:t>
            </a:r>
            <a:r>
              <a:rPr lang="en-US" sz="2400" b="1" dirty="0"/>
              <a:t>lurking variable</a:t>
            </a:r>
            <a:r>
              <a:rPr lang="en-US" sz="2400" dirty="0"/>
              <a:t>) is a variable that influences both the </a:t>
            </a:r>
            <a:r>
              <a:rPr lang="en-US" sz="2400" dirty="0">
                <a:hlinkClick r:id="rId4" tooltip="Dependent and independent variables"/>
              </a:rPr>
              <a:t>dependent variable and independent variable</a:t>
            </a:r>
            <a:r>
              <a:rPr lang="en-US" sz="2400" dirty="0"/>
              <a:t>, causing a </a:t>
            </a:r>
            <a:r>
              <a:rPr lang="en-US" sz="2400" dirty="0">
                <a:hlinkClick r:id="rId5" tooltip="Spurious relationship"/>
              </a:rPr>
              <a:t>spurious association</a:t>
            </a:r>
            <a:r>
              <a:rPr lang="en-US" sz="2400" dirty="0"/>
              <a:t>.</a:t>
            </a:r>
            <a:endParaRPr lang="en-US" sz="2400" dirty="0">
              <a:solidFill>
                <a:srgbClr val="5A27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00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6E6AB274-0361-40FC-83EB-13BB2E0B3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3" y="347305"/>
            <a:ext cx="9601200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8F3EE6-BB53-45EE-B3BB-738F9F2A3F7F}"/>
              </a:ext>
            </a:extLst>
          </p:cNvPr>
          <p:cNvSpPr txBox="1"/>
          <p:nvPr/>
        </p:nvSpPr>
        <p:spPr>
          <a:xfrm>
            <a:off x="144377" y="0"/>
            <a:ext cx="119834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Devopedia</a:t>
            </a:r>
            <a:r>
              <a:rPr lang="en-US" sz="1600" dirty="0"/>
              <a:t>. 2022. "Logistic Regression." Version 10, January 19. Accessed 2023-02-11. </a:t>
            </a:r>
            <a:r>
              <a:rPr lang="en-US" sz="1600" dirty="0">
                <a:hlinkClick r:id="rId3"/>
              </a:rPr>
              <a:t>https://devopedia.org/logistic-regression</a:t>
            </a:r>
            <a:r>
              <a:rPr lang="en-US" sz="16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DDE13-1C14-49B1-9B37-C46CEC5C7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6820" r="2595" b="5799"/>
          <a:stretch/>
        </p:blipFill>
        <p:spPr bwMode="auto">
          <a:xfrm>
            <a:off x="5943600" y="4745414"/>
            <a:ext cx="5785338" cy="207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154C740-ACD2-4EA6-8D84-FB3FF5CA5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2985" y="5114746"/>
            <a:ext cx="3166948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49BC9-027D-2B57-E288-0152F631FEBE}"/>
              </a:ext>
            </a:extLst>
          </p:cNvPr>
          <p:cNvSpPr txBox="1"/>
          <p:nvPr/>
        </p:nvSpPr>
        <p:spPr>
          <a:xfrm>
            <a:off x="459714" y="4745414"/>
            <a:ext cx="1177917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5A2781"/>
                </a:solidFill>
              </a:rPr>
              <a:t>Cost function for linear regression                                          Cost function for logistic regression</a:t>
            </a: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sz="1200" dirty="0">
              <a:solidFill>
                <a:srgbClr val="5A2781"/>
              </a:solidFill>
            </a:endParaRPr>
          </a:p>
          <a:p>
            <a:r>
              <a:rPr lang="en-US" dirty="0">
                <a:solidFill>
                  <a:srgbClr val="5A2781"/>
                </a:solidFill>
              </a:rPr>
              <a:t>Minimize cost function to find best  function f</a:t>
            </a:r>
          </a:p>
          <a:p>
            <a:r>
              <a:rPr lang="en-US" dirty="0">
                <a:solidFill>
                  <a:srgbClr val="5A2781"/>
                </a:solidFill>
              </a:rPr>
              <a:t>(</a:t>
            </a:r>
            <a:r>
              <a:rPr lang="en-US" dirty="0" err="1">
                <a:solidFill>
                  <a:srgbClr val="5A2781"/>
                </a:solidFill>
              </a:rPr>
              <a:t>eg</a:t>
            </a:r>
            <a:r>
              <a:rPr lang="en-US" dirty="0">
                <a:solidFill>
                  <a:srgbClr val="5A2781"/>
                </a:solidFill>
              </a:rPr>
              <a:t>: if f(x) = mx + b, find m and b that minimizes                  Minimize cost function to find best probability function.  This</a:t>
            </a:r>
          </a:p>
          <a:p>
            <a:r>
              <a:rPr lang="en-US" dirty="0">
                <a:solidFill>
                  <a:srgbClr val="5A2781"/>
                </a:solidFill>
              </a:rPr>
              <a:t>cost function RSS.                                                                       corresponds to finding best m and b that minimizes cost for</a:t>
            </a:r>
          </a:p>
          <a:p>
            <a:r>
              <a:rPr lang="en-US" dirty="0"/>
              <a:t>                                                                                                                                   </a:t>
            </a:r>
            <a:r>
              <a:rPr lang="en-US" altLang="en-US" dirty="0">
                <a:solidFill>
                  <a:srgbClr val="5A2781"/>
                </a:solidFill>
                <a:latin typeface="Benguiat Frisky" pitchFamily="66" charset="0"/>
              </a:rPr>
              <a:t>p(x) = 1/[1 + exp(-f(x)]</a:t>
            </a:r>
            <a:r>
              <a:rPr lang="en-US" dirty="0">
                <a:solidFill>
                  <a:srgbClr val="5A2781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268173-C22D-970A-5316-05BEBF1355E6}"/>
              </a:ext>
            </a:extLst>
          </p:cNvPr>
          <p:cNvSpPr txBox="1"/>
          <p:nvPr/>
        </p:nvSpPr>
        <p:spPr>
          <a:xfrm>
            <a:off x="1899138" y="743581"/>
            <a:ext cx="7750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Linear model                                                 General linear model</a:t>
            </a:r>
          </a:p>
        </p:txBody>
      </p:sp>
    </p:spTree>
    <p:extLst>
      <p:ext uri="{BB962C8B-B14F-4D97-AF65-F5344CB8AC3E}">
        <p14:creationId xmlns:p14="http://schemas.microsoft.com/office/powerpoint/2010/main" val="1583148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ne, diagram, text, screenshot&#10;&#10;Description automatically generated">
            <a:extLst>
              <a:ext uri="{FF2B5EF4-FFF2-40B4-BE49-F238E27FC236}">
                <a16:creationId xmlns:a16="http://schemas.microsoft.com/office/drawing/2014/main" id="{A9118437-F47C-4482-8418-F9A8F6CFF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227" y="381255"/>
            <a:ext cx="11887200" cy="4245429"/>
          </a:xfrm>
          <a:prstGeom prst="rect">
            <a:avLst/>
          </a:prstGeom>
        </p:spPr>
      </p:pic>
      <p:pic>
        <p:nvPicPr>
          <p:cNvPr id="9" name="Picture 8" descr="A picture containing line, diagram, plot, screenshot&#10;&#10;Description automatically generated">
            <a:extLst>
              <a:ext uri="{FF2B5EF4-FFF2-40B4-BE49-F238E27FC236}">
                <a16:creationId xmlns:a16="http://schemas.microsoft.com/office/drawing/2014/main" id="{252DC914-115A-470F-A2A5-779E5F46E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431" y="4550469"/>
            <a:ext cx="4309109" cy="2926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8D2579-9F13-48FB-A809-79324C163E1D}"/>
              </a:ext>
            </a:extLst>
          </p:cNvPr>
          <p:cNvSpPr txBox="1"/>
          <p:nvPr/>
        </p:nvSpPr>
        <p:spPr>
          <a:xfrm>
            <a:off x="112188" y="59313"/>
            <a:ext cx="9563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Ivan Meza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http://turing.iimas.unam.mx/~ivanvladimir/slides/rpyaa/02_regression.html#/60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904E78-DB42-45B3-AD0B-45D2D9757F68}"/>
              </a:ext>
            </a:extLst>
          </p:cNvPr>
          <p:cNvSpPr txBox="1"/>
          <p:nvPr/>
        </p:nvSpPr>
        <p:spPr>
          <a:xfrm>
            <a:off x="7704997" y="7291883"/>
            <a:ext cx="3942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https://it.wikipedia.org/wiki/Overfitting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7B482B-391F-449D-88DF-DEA6375008EA}"/>
              </a:ext>
            </a:extLst>
          </p:cNvPr>
          <p:cNvSpPr txBox="1"/>
          <p:nvPr/>
        </p:nvSpPr>
        <p:spPr>
          <a:xfrm>
            <a:off x="1244010" y="4659280"/>
            <a:ext cx="501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A2781"/>
                </a:solidFill>
              </a:rPr>
              <a:t>Underfitting versus overfitting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1ACDCE6-59E2-42F8-AB39-DC6F65083D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9819" y="5269600"/>
            <a:ext cx="3166948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AC33D9-77E2-4D70-8780-DF8387AF777E}"/>
                  </a:ext>
                </a:extLst>
              </p:cNvPr>
              <p:cNvSpPr txBox="1"/>
              <p:nvPr/>
            </p:nvSpPr>
            <p:spPr>
              <a:xfrm>
                <a:off x="916396" y="6501809"/>
                <a:ext cx="543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lang="en-US" sz="2800" b="0" i="1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en-US" sz="2800" i="1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0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0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5A278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AC33D9-77E2-4D70-8780-DF8387AF7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96" y="6501809"/>
                <a:ext cx="543841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079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CC680-0DA2-4431-AD80-E93785C30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6" y="910969"/>
            <a:ext cx="11433105" cy="594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3E2DEA-E5B9-46C8-A456-89A476435564}"/>
                  </a:ext>
                </a:extLst>
              </p:cNvPr>
              <p:cNvSpPr txBox="1"/>
              <p:nvPr/>
            </p:nvSpPr>
            <p:spPr>
              <a:xfrm>
                <a:off x="1233377" y="292604"/>
                <a:ext cx="646176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0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0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0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0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0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0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0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0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5A278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3E2DEA-E5B9-46C8-A456-89A47643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77" y="292604"/>
                <a:ext cx="646176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12B4AEA-94A2-4A29-81F1-6C83218DD6A4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4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4933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18BF-737E-4692-BCD0-66B391BD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59" y="0"/>
            <a:ext cx="10356881" cy="777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B278EA-1D55-4C89-AAEB-6C285B5C380C}"/>
              </a:ext>
            </a:extLst>
          </p:cNvPr>
          <p:cNvSpPr txBox="1"/>
          <p:nvPr/>
        </p:nvSpPr>
        <p:spPr>
          <a:xfrm>
            <a:off x="8758824" y="7403068"/>
            <a:ext cx="3510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https://www.statlearning.com/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9697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diagram, font, handwriting&#10;&#10;Description automatically generated">
            <a:extLst>
              <a:ext uri="{FF2B5EF4-FFF2-40B4-BE49-F238E27FC236}">
                <a16:creationId xmlns:a16="http://schemas.microsoft.com/office/drawing/2014/main" id="{7142D7F8-497E-4BBF-8C47-EFD5888F6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0" y="580804"/>
            <a:ext cx="10976934" cy="5669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0E9075-5F0F-4883-8E1C-931ECB5694A2}"/>
              </a:ext>
            </a:extLst>
          </p:cNvPr>
          <p:cNvSpPr txBox="1"/>
          <p:nvPr/>
        </p:nvSpPr>
        <p:spPr>
          <a:xfrm>
            <a:off x="1478145" y="7403068"/>
            <a:ext cx="896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https://stats.stackexchange.com/questions/71946/overfitting-a-logistic-regression-model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02AC99-9C93-40AE-900E-EF350D3D9E95}"/>
              </a:ext>
            </a:extLst>
          </p:cNvPr>
          <p:cNvSpPr txBox="1"/>
          <p:nvPr/>
        </p:nvSpPr>
        <p:spPr>
          <a:xfrm>
            <a:off x="3615070" y="6434922"/>
            <a:ext cx="501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A2781"/>
                </a:solidFill>
              </a:rPr>
              <a:t>Underfitting versus overfitting</a:t>
            </a:r>
          </a:p>
        </p:txBody>
      </p:sp>
    </p:spTree>
    <p:extLst>
      <p:ext uri="{BB962C8B-B14F-4D97-AF65-F5344CB8AC3E}">
        <p14:creationId xmlns:p14="http://schemas.microsoft.com/office/powerpoint/2010/main" val="2921533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E91FC-C13E-493E-98C3-88AB2445A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8459"/>
            <a:ext cx="11887200" cy="4195482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AF608D94-B90F-419B-A77A-A94C87AA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33846"/>
            <a:ext cx="112484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Multivariate Regression.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Brilliant.org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Retrieved 19:29, April 16, 2023, from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https://brilliant.org/wiki/multivariate-regression/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9837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6E24CD-F600-427C-B7F5-D9AE201C9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622"/>
            <a:ext cx="11887200" cy="3666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12EC3A-0220-4176-8C8A-F49E24A6D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2" y="4050665"/>
            <a:ext cx="7419975" cy="237172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E3201D5E-2EB8-4D84-BBB9-CFFE43CD3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33846"/>
            <a:ext cx="112484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Multivariate Regression.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Brilliant.org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Retrieved 19:29, April 16, 2023, from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https://brilliant.org/wiki/multivariate-regression/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7174B8-791D-47DE-B24D-E92F6FFC21C9}"/>
              </a:ext>
            </a:extLst>
          </p:cNvPr>
          <p:cNvSpPr txBox="1"/>
          <p:nvPr/>
        </p:nvSpPr>
        <p:spPr>
          <a:xfrm>
            <a:off x="3806456" y="383622"/>
            <a:ext cx="412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Multiple Variable Regression</a:t>
            </a:r>
          </a:p>
        </p:txBody>
      </p:sp>
    </p:spTree>
    <p:extLst>
      <p:ext uri="{BB962C8B-B14F-4D97-AF65-F5344CB8AC3E}">
        <p14:creationId xmlns:p14="http://schemas.microsoft.com/office/powerpoint/2010/main" val="2348538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66BC51-115A-45F9-8B25-652E56CB0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267"/>
            <a:ext cx="11887200" cy="3607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61DB72-C683-4FE8-A6A7-07CD96373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0713"/>
            <a:ext cx="11887200" cy="2065314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C0C1643D-B5E4-44EC-8DEE-282E49E72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33846"/>
            <a:ext cx="112484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Multivariate Regression.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Brilliant.org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Retrieved 19:29, April 16, 2023, from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https://brilliant.org/wiki/multivariate-regression/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198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ne, diagram, text, screenshot&#10;&#10;Description automatically generated">
            <a:extLst>
              <a:ext uri="{FF2B5EF4-FFF2-40B4-BE49-F238E27FC236}">
                <a16:creationId xmlns:a16="http://schemas.microsoft.com/office/drawing/2014/main" id="{A9118437-F47C-4482-8418-F9A8F6CFF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227" y="381255"/>
            <a:ext cx="11887200" cy="4245429"/>
          </a:xfrm>
          <a:prstGeom prst="rect">
            <a:avLst/>
          </a:prstGeom>
        </p:spPr>
      </p:pic>
      <p:pic>
        <p:nvPicPr>
          <p:cNvPr id="9" name="Picture 8" descr="A picture containing line, diagram, plot, screenshot&#10;&#10;Description automatically generated">
            <a:extLst>
              <a:ext uri="{FF2B5EF4-FFF2-40B4-BE49-F238E27FC236}">
                <a16:creationId xmlns:a16="http://schemas.microsoft.com/office/drawing/2014/main" id="{252DC914-115A-470F-A2A5-779E5F46E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431" y="4550469"/>
            <a:ext cx="4309109" cy="2926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8D2579-9F13-48FB-A809-79324C163E1D}"/>
              </a:ext>
            </a:extLst>
          </p:cNvPr>
          <p:cNvSpPr txBox="1"/>
          <p:nvPr/>
        </p:nvSpPr>
        <p:spPr>
          <a:xfrm>
            <a:off x="112188" y="59313"/>
            <a:ext cx="9563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Ivan Meza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http://turing.iimas.unam.mx/~ivanvladimir/slides/rpyaa/02_regression.html#/60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904E78-DB42-45B3-AD0B-45D2D9757F68}"/>
              </a:ext>
            </a:extLst>
          </p:cNvPr>
          <p:cNvSpPr txBox="1"/>
          <p:nvPr/>
        </p:nvSpPr>
        <p:spPr>
          <a:xfrm>
            <a:off x="7704997" y="7291883"/>
            <a:ext cx="3942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https://it.wikipedia.org/wiki/Overfitting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7B482B-391F-449D-88DF-DEA6375008EA}"/>
              </a:ext>
            </a:extLst>
          </p:cNvPr>
          <p:cNvSpPr txBox="1"/>
          <p:nvPr/>
        </p:nvSpPr>
        <p:spPr>
          <a:xfrm>
            <a:off x="1244010" y="4659280"/>
            <a:ext cx="501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A2781"/>
                </a:solidFill>
              </a:rPr>
              <a:t>Underfitting versus overfitting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1ACDCE6-59E2-42F8-AB39-DC6F65083D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9819" y="5269600"/>
            <a:ext cx="3166948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AC33D9-77E2-4D70-8780-DF8387AF777E}"/>
                  </a:ext>
                </a:extLst>
              </p:cNvPr>
              <p:cNvSpPr txBox="1"/>
              <p:nvPr/>
            </p:nvSpPr>
            <p:spPr>
              <a:xfrm>
                <a:off x="916396" y="6501809"/>
                <a:ext cx="543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lang="en-US" sz="2800" b="0" i="1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en-US" sz="2800" i="1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0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0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0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 dirty="0" smtClean="0">
                          <a:solidFill>
                            <a:srgbClr val="5A278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5A278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AC33D9-77E2-4D70-8780-DF8387AF7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96" y="6501809"/>
                <a:ext cx="543841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50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6E6AB274-0361-40FC-83EB-13BB2E0B3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3" y="347305"/>
            <a:ext cx="9601200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8F3EE6-BB53-45EE-B3BB-738F9F2A3F7F}"/>
              </a:ext>
            </a:extLst>
          </p:cNvPr>
          <p:cNvSpPr txBox="1"/>
          <p:nvPr/>
        </p:nvSpPr>
        <p:spPr>
          <a:xfrm>
            <a:off x="144377" y="0"/>
            <a:ext cx="119834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Devopedia</a:t>
            </a:r>
            <a:r>
              <a:rPr lang="en-US" sz="1600" dirty="0"/>
              <a:t>. 2022. "Logistic Regression." Version 10, January 19. Accessed 2023-02-11. </a:t>
            </a:r>
            <a:r>
              <a:rPr lang="en-US" sz="1600" dirty="0">
                <a:hlinkClick r:id="rId3"/>
              </a:rPr>
              <a:t>https://devopedia.org/logistic-regression</a:t>
            </a:r>
            <a:r>
              <a:rPr lang="en-US" sz="16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DDE13-1C14-49B1-9B37-C46CEC5C7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6820" r="2595" b="5799"/>
          <a:stretch/>
        </p:blipFill>
        <p:spPr bwMode="auto">
          <a:xfrm>
            <a:off x="5943600" y="4745414"/>
            <a:ext cx="5785338" cy="207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154C740-ACD2-4EA6-8D84-FB3FF5CA5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2985" y="5093480"/>
            <a:ext cx="3166948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49BC9-027D-2B57-E288-0152F631FEBE}"/>
              </a:ext>
            </a:extLst>
          </p:cNvPr>
          <p:cNvSpPr txBox="1"/>
          <p:nvPr/>
        </p:nvSpPr>
        <p:spPr>
          <a:xfrm>
            <a:off x="459714" y="4511493"/>
            <a:ext cx="117791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5A2781"/>
                </a:solidFill>
              </a:rPr>
              <a:t>Cost function for linear regression                                          Cost function for logistic regression (maximum likelihood)</a:t>
            </a: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dirty="0">
              <a:solidFill>
                <a:srgbClr val="5A2781"/>
              </a:solidFill>
            </a:endParaRPr>
          </a:p>
          <a:p>
            <a:endParaRPr lang="en-US" sz="1200" dirty="0">
              <a:solidFill>
                <a:srgbClr val="5A2781"/>
              </a:solidFill>
            </a:endParaRPr>
          </a:p>
          <a:p>
            <a:r>
              <a:rPr lang="en-US" dirty="0">
                <a:solidFill>
                  <a:srgbClr val="5A2781"/>
                </a:solidFill>
              </a:rPr>
              <a:t>Minimize cost function to find best  function f</a:t>
            </a:r>
          </a:p>
          <a:p>
            <a:r>
              <a:rPr lang="en-US" dirty="0">
                <a:solidFill>
                  <a:srgbClr val="5A2781"/>
                </a:solidFill>
              </a:rPr>
              <a:t>(</a:t>
            </a:r>
            <a:r>
              <a:rPr lang="en-US" dirty="0" err="1">
                <a:solidFill>
                  <a:srgbClr val="5A2781"/>
                </a:solidFill>
              </a:rPr>
              <a:t>eg</a:t>
            </a:r>
            <a:r>
              <a:rPr lang="en-US" dirty="0">
                <a:solidFill>
                  <a:srgbClr val="5A2781"/>
                </a:solidFill>
              </a:rPr>
              <a:t>: if f(x) = mx + b, find m and b that minimizes                  Minimize cost function to find best probability function.  This</a:t>
            </a:r>
          </a:p>
          <a:p>
            <a:r>
              <a:rPr lang="en-US" dirty="0">
                <a:solidFill>
                  <a:srgbClr val="5A2781"/>
                </a:solidFill>
              </a:rPr>
              <a:t>cost function RSS.                                                                       corresponds to finding best m and b that minimizes cost for</a:t>
            </a:r>
          </a:p>
          <a:p>
            <a:r>
              <a:rPr lang="en-US" dirty="0"/>
              <a:t>                                                                                                                                   </a:t>
            </a:r>
            <a:r>
              <a:rPr lang="en-US" altLang="en-US" dirty="0">
                <a:solidFill>
                  <a:srgbClr val="5A2781"/>
                </a:solidFill>
                <a:latin typeface="Benguiat Frisky" pitchFamily="66" charset="0"/>
              </a:rPr>
              <a:t>p(x) = 1/[1 + exp(-</a:t>
            </a:r>
            <a:r>
              <a:rPr lang="en-US" altLang="en-US" i="1" dirty="0">
                <a:solidFill>
                  <a:srgbClr val="5A2781"/>
                </a:solidFill>
                <a:latin typeface="Benguiat Frisky" pitchFamily="66" charset="0"/>
                <a:sym typeface="Symbol" panose="05050102010706020507" pitchFamily="18" charset="2"/>
              </a:rPr>
              <a:t>b </a:t>
            </a:r>
            <a:r>
              <a:rPr lang="en-US" altLang="en-US" dirty="0">
                <a:solidFill>
                  <a:srgbClr val="5A2781"/>
                </a:solidFill>
                <a:latin typeface="Benguiat Frisky" pitchFamily="66" charset="0"/>
              </a:rPr>
              <a:t>- </a:t>
            </a:r>
            <a:r>
              <a:rPr lang="en-US" altLang="en-US" i="1" dirty="0">
                <a:solidFill>
                  <a:srgbClr val="5A2781"/>
                </a:solidFill>
                <a:latin typeface="Benguiat Frisky" pitchFamily="66" charset="0"/>
                <a:sym typeface="Symbol" panose="05050102010706020507" pitchFamily="18" charset="2"/>
              </a:rPr>
              <a:t>m</a:t>
            </a:r>
            <a:r>
              <a:rPr lang="en-US" altLang="en-US" dirty="0">
                <a:solidFill>
                  <a:srgbClr val="5A2781"/>
                </a:solidFill>
                <a:latin typeface="Benguiat Frisky" pitchFamily="66" charset="0"/>
              </a:rPr>
              <a:t>x)]</a:t>
            </a:r>
            <a:r>
              <a:rPr lang="en-US" dirty="0">
                <a:solidFill>
                  <a:srgbClr val="5A2781"/>
                </a:solidFill>
              </a:rPr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Validating model:  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, F-statistic, p-value, </a:t>
            </a:r>
            <a:r>
              <a:rPr lang="en-US" dirty="0" err="1">
                <a:solidFill>
                  <a:srgbClr val="C00000"/>
                </a:solidFill>
              </a:rPr>
              <a:t>etc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268173-C22D-970A-5316-05BEBF1355E6}"/>
              </a:ext>
            </a:extLst>
          </p:cNvPr>
          <p:cNvSpPr txBox="1"/>
          <p:nvPr/>
        </p:nvSpPr>
        <p:spPr>
          <a:xfrm>
            <a:off x="1899138" y="743581"/>
            <a:ext cx="7750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Linear model                                                 General linear model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E7C67-53D2-498B-9578-FB45EE399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1109662"/>
            <a:ext cx="9782175" cy="555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775923-6960-42B6-99C7-945659B2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820" y="1699533"/>
            <a:ext cx="3505200" cy="4438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8D100F-A8D5-49E0-B8A2-6F2B8BB61F5E}"/>
              </a:ext>
            </a:extLst>
          </p:cNvPr>
          <p:cNvSpPr txBox="1"/>
          <p:nvPr/>
        </p:nvSpPr>
        <p:spPr>
          <a:xfrm>
            <a:off x="129268" y="7403068"/>
            <a:ext cx="9782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https://www.slideshare.net/ankit_ppt/ml2-train-testsplitsvalidationlinearregression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7542C-8CB8-450C-B2F9-FC20F82D5043}"/>
              </a:ext>
            </a:extLst>
          </p:cNvPr>
          <p:cNvSpPr txBox="1"/>
          <p:nvPr/>
        </p:nvSpPr>
        <p:spPr>
          <a:xfrm flipH="1">
            <a:off x="263457" y="291507"/>
            <a:ext cx="964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A2781"/>
                </a:solidFill>
              </a:rPr>
              <a:t>To avoid overfitting due to too many parameters: </a:t>
            </a:r>
          </a:p>
        </p:txBody>
      </p:sp>
    </p:spTree>
    <p:extLst>
      <p:ext uri="{BB962C8B-B14F-4D97-AF65-F5344CB8AC3E}">
        <p14:creationId xmlns:p14="http://schemas.microsoft.com/office/powerpoint/2010/main" val="466086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AF3F3A-3471-46FE-B5B7-EF41A9FCA51E}"/>
              </a:ext>
            </a:extLst>
          </p:cNvPr>
          <p:cNvSpPr txBox="1"/>
          <p:nvPr/>
        </p:nvSpPr>
        <p:spPr>
          <a:xfrm>
            <a:off x="1111250" y="2197100"/>
            <a:ext cx="9664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dirty="0">
                <a:solidFill>
                  <a:srgbClr val="5A2781"/>
                </a:solidFill>
              </a:rPr>
              <a:t>How do you split the data?</a:t>
            </a:r>
          </a:p>
        </p:txBody>
      </p:sp>
    </p:spTree>
    <p:extLst>
      <p:ext uri="{BB962C8B-B14F-4D97-AF65-F5344CB8AC3E}">
        <p14:creationId xmlns:p14="http://schemas.microsoft.com/office/powerpoint/2010/main" val="4071328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99A0D5-23D8-4D58-89C4-1B1D73D6BF0C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B1C87-9176-4EE4-87A1-F9F86271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1693"/>
            <a:ext cx="11887200" cy="49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99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99A0D5-23D8-4D58-89C4-1B1D73D6BF0C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B1C87-9176-4EE4-87A1-F9F862718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10"/>
          <a:stretch/>
        </p:blipFill>
        <p:spPr>
          <a:xfrm>
            <a:off x="0" y="1391693"/>
            <a:ext cx="11887200" cy="43199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B62D8A-273F-40A0-82E5-06FA824CE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962" y="1783063"/>
            <a:ext cx="4888396" cy="38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11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B55C59-60DE-4605-9153-DC80ED959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97"/>
            <a:ext cx="11887200" cy="39856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F9EDB-5C5A-41F0-A573-BB0B72E0F309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802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040BC1-2E76-4B28-8C59-F88A32767C1B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016C7-5CBC-42C5-B276-25FA29F9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4332"/>
            <a:ext cx="11887200" cy="46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22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B4765-5FBA-4107-98AF-50D6D5C9747F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8BCC4-A50E-4274-9912-EAFEAC3BC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7884"/>
            <a:ext cx="11887200" cy="55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91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B4765-5FBA-4107-98AF-50D6D5C9747F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6E230-45FE-4457-A749-2FBCD57E6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2531"/>
            <a:ext cx="11887200" cy="5888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8BFD43-4AFB-4612-88BE-709C02B70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09" y="0"/>
            <a:ext cx="4001130" cy="160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E94442-7780-4B92-97EE-6E6758AB4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663" y="0"/>
            <a:ext cx="4114799" cy="165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83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B4602B-A7C8-4EC5-B1F5-B3255D608369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16460-1A9D-4AEC-83C0-2E94BF250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472"/>
            <a:ext cx="11887200" cy="51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62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E1480A-6A06-45FF-8427-9F89B366D745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D47F8-980A-416A-8F23-B1DA8AB5A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8718"/>
            <a:ext cx="11887200" cy="54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9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556CA-E7E1-44B2-9501-39E1F70A6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997" y="1247636"/>
            <a:ext cx="8907206" cy="5277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1016244" y="6863170"/>
            <a:ext cx="5113244" cy="32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8" dirty="0">
                <a:hlinkClick r:id="rId3"/>
              </a:rPr>
              <a:t>https://en.wikipedia.org/wiki/Confusion_matrix</a:t>
            </a:r>
            <a:r>
              <a:rPr lang="en-US" sz="1548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1145556" y="760699"/>
            <a:ext cx="5113244" cy="5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53" dirty="0"/>
              <a:t>Confusion  matrix </a:t>
            </a:r>
          </a:p>
        </p:txBody>
      </p:sp>
    </p:spTree>
    <p:extLst>
      <p:ext uri="{BB962C8B-B14F-4D97-AF65-F5344CB8AC3E}">
        <p14:creationId xmlns:p14="http://schemas.microsoft.com/office/powerpoint/2010/main" val="35863566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B4765-5FBA-4107-98AF-50D6D5C9747F}"/>
              </a:ext>
            </a:extLst>
          </p:cNvPr>
          <p:cNvSpPr txBox="1"/>
          <p:nvPr/>
        </p:nvSpPr>
        <p:spPr>
          <a:xfrm>
            <a:off x="0" y="7403068"/>
            <a:ext cx="10220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https://towardsdatascience.com/complete-guide-to-pythons-cross-validation-with-examples-a9676b5cac12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35A33-F838-47FE-81E0-E2EE2B0C5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807"/>
            <a:ext cx="11887200" cy="50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99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A240B5-74C7-4799-8A92-EAA7B4815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6431"/>
            <a:ext cx="11887200" cy="37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39B27-3B14-4A66-9748-A20194CC212F}"/>
              </a:ext>
            </a:extLst>
          </p:cNvPr>
          <p:cNvSpPr txBox="1"/>
          <p:nvPr/>
        </p:nvSpPr>
        <p:spPr>
          <a:xfrm>
            <a:off x="122582" y="7333278"/>
            <a:ext cx="8829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https://towardsdatascience.com/validating-your-machine-learning-model-25b4c8643fb7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89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0E4310D-8D40-4CED-ACE7-445C6FB8E3A0}"/>
              </a:ext>
            </a:extLst>
          </p:cNvPr>
          <p:cNvGrpSpPr/>
          <p:nvPr/>
        </p:nvGrpSpPr>
        <p:grpSpPr>
          <a:xfrm>
            <a:off x="1145511" y="2478795"/>
            <a:ext cx="8901600" cy="5024069"/>
            <a:chOff x="1145511" y="2478795"/>
            <a:chExt cx="8901600" cy="50240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A556CA-E7E1-44B2-9501-39E1F70A6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15" t="4795"/>
            <a:stretch/>
          </p:blipFill>
          <p:spPr>
            <a:xfrm>
              <a:off x="1145511" y="2478795"/>
              <a:ext cx="8816815" cy="502406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0BE19A-CC31-4B47-96E7-CDCF36D7D856}"/>
                </a:ext>
              </a:extLst>
            </p:cNvPr>
            <p:cNvSpPr/>
            <p:nvPr/>
          </p:nvSpPr>
          <p:spPr>
            <a:xfrm>
              <a:off x="1924874" y="3184634"/>
              <a:ext cx="8122237" cy="4318230"/>
            </a:xfrm>
            <a:custGeom>
              <a:avLst/>
              <a:gdLst>
                <a:gd name="connsiteX0" fmla="*/ 0 w 8122237"/>
                <a:gd name="connsiteY0" fmla="*/ 0 h 4318230"/>
                <a:gd name="connsiteX1" fmla="*/ 498937 w 8122237"/>
                <a:gd name="connsiteY1" fmla="*/ 0 h 4318230"/>
                <a:gd name="connsiteX2" fmla="*/ 835430 w 8122237"/>
                <a:gd name="connsiteY2" fmla="*/ 0 h 4318230"/>
                <a:gd name="connsiteX3" fmla="*/ 1578035 w 8122237"/>
                <a:gd name="connsiteY3" fmla="*/ 0 h 4318230"/>
                <a:gd name="connsiteX4" fmla="*/ 2076972 w 8122237"/>
                <a:gd name="connsiteY4" fmla="*/ 0 h 4318230"/>
                <a:gd name="connsiteX5" fmla="*/ 2575909 w 8122237"/>
                <a:gd name="connsiteY5" fmla="*/ 0 h 4318230"/>
                <a:gd name="connsiteX6" fmla="*/ 3318514 w 8122237"/>
                <a:gd name="connsiteY6" fmla="*/ 0 h 4318230"/>
                <a:gd name="connsiteX7" fmla="*/ 3736229 w 8122237"/>
                <a:gd name="connsiteY7" fmla="*/ 0 h 4318230"/>
                <a:gd name="connsiteX8" fmla="*/ 4478834 w 8122237"/>
                <a:gd name="connsiteY8" fmla="*/ 0 h 4318230"/>
                <a:gd name="connsiteX9" fmla="*/ 5221438 w 8122237"/>
                <a:gd name="connsiteY9" fmla="*/ 0 h 4318230"/>
                <a:gd name="connsiteX10" fmla="*/ 5801598 w 8122237"/>
                <a:gd name="connsiteY10" fmla="*/ 0 h 4318230"/>
                <a:gd name="connsiteX11" fmla="*/ 6544202 w 8122237"/>
                <a:gd name="connsiteY11" fmla="*/ 0 h 4318230"/>
                <a:gd name="connsiteX12" fmla="*/ 7043140 w 8122237"/>
                <a:gd name="connsiteY12" fmla="*/ 0 h 4318230"/>
                <a:gd name="connsiteX13" fmla="*/ 7542077 w 8122237"/>
                <a:gd name="connsiteY13" fmla="*/ 0 h 4318230"/>
                <a:gd name="connsiteX14" fmla="*/ 8122237 w 8122237"/>
                <a:gd name="connsiteY14" fmla="*/ 0 h 4318230"/>
                <a:gd name="connsiteX15" fmla="*/ 8122237 w 8122237"/>
                <a:gd name="connsiteY15" fmla="*/ 496596 h 4318230"/>
                <a:gd name="connsiteX16" fmla="*/ 8122237 w 8122237"/>
                <a:gd name="connsiteY16" fmla="*/ 1036375 h 4318230"/>
                <a:gd name="connsiteX17" fmla="*/ 8122237 w 8122237"/>
                <a:gd name="connsiteY17" fmla="*/ 1619336 h 4318230"/>
                <a:gd name="connsiteX18" fmla="*/ 8122237 w 8122237"/>
                <a:gd name="connsiteY18" fmla="*/ 2202297 h 4318230"/>
                <a:gd name="connsiteX19" fmla="*/ 8122237 w 8122237"/>
                <a:gd name="connsiteY19" fmla="*/ 2785258 h 4318230"/>
                <a:gd name="connsiteX20" fmla="*/ 8122237 w 8122237"/>
                <a:gd name="connsiteY20" fmla="*/ 3195490 h 4318230"/>
                <a:gd name="connsiteX21" fmla="*/ 8122237 w 8122237"/>
                <a:gd name="connsiteY21" fmla="*/ 3648904 h 4318230"/>
                <a:gd name="connsiteX22" fmla="*/ 8122237 w 8122237"/>
                <a:gd name="connsiteY22" fmla="*/ 4318230 h 4318230"/>
                <a:gd name="connsiteX23" fmla="*/ 7623300 w 8122237"/>
                <a:gd name="connsiteY23" fmla="*/ 4318230 h 4318230"/>
                <a:gd name="connsiteX24" fmla="*/ 7043140 w 8122237"/>
                <a:gd name="connsiteY24" fmla="*/ 4318230 h 4318230"/>
                <a:gd name="connsiteX25" fmla="*/ 6706647 w 8122237"/>
                <a:gd name="connsiteY25" fmla="*/ 4318230 h 4318230"/>
                <a:gd name="connsiteX26" fmla="*/ 6370154 w 8122237"/>
                <a:gd name="connsiteY26" fmla="*/ 4318230 h 4318230"/>
                <a:gd name="connsiteX27" fmla="*/ 5789995 w 8122237"/>
                <a:gd name="connsiteY27" fmla="*/ 4318230 h 4318230"/>
                <a:gd name="connsiteX28" fmla="*/ 5372280 w 8122237"/>
                <a:gd name="connsiteY28" fmla="*/ 4318230 h 4318230"/>
                <a:gd name="connsiteX29" fmla="*/ 4710897 w 8122237"/>
                <a:gd name="connsiteY29" fmla="*/ 4318230 h 4318230"/>
                <a:gd name="connsiteX30" fmla="*/ 4293182 w 8122237"/>
                <a:gd name="connsiteY30" fmla="*/ 4318230 h 4318230"/>
                <a:gd name="connsiteX31" fmla="*/ 3631800 w 8122237"/>
                <a:gd name="connsiteY31" fmla="*/ 4318230 h 4318230"/>
                <a:gd name="connsiteX32" fmla="*/ 3295308 w 8122237"/>
                <a:gd name="connsiteY32" fmla="*/ 4318230 h 4318230"/>
                <a:gd name="connsiteX33" fmla="*/ 2633925 w 8122237"/>
                <a:gd name="connsiteY33" fmla="*/ 4318230 h 4318230"/>
                <a:gd name="connsiteX34" fmla="*/ 2216210 w 8122237"/>
                <a:gd name="connsiteY34" fmla="*/ 4318230 h 4318230"/>
                <a:gd name="connsiteX35" fmla="*/ 1879718 w 8122237"/>
                <a:gd name="connsiteY35" fmla="*/ 4318230 h 4318230"/>
                <a:gd name="connsiteX36" fmla="*/ 1462003 w 8122237"/>
                <a:gd name="connsiteY36" fmla="*/ 4318230 h 4318230"/>
                <a:gd name="connsiteX37" fmla="*/ 800621 w 8122237"/>
                <a:gd name="connsiteY37" fmla="*/ 4318230 h 4318230"/>
                <a:gd name="connsiteX38" fmla="*/ 0 w 8122237"/>
                <a:gd name="connsiteY38" fmla="*/ 4318230 h 4318230"/>
                <a:gd name="connsiteX39" fmla="*/ 0 w 8122237"/>
                <a:gd name="connsiteY39" fmla="*/ 3907998 h 4318230"/>
                <a:gd name="connsiteX40" fmla="*/ 0 w 8122237"/>
                <a:gd name="connsiteY40" fmla="*/ 3497766 h 4318230"/>
                <a:gd name="connsiteX41" fmla="*/ 0 w 8122237"/>
                <a:gd name="connsiteY41" fmla="*/ 2914805 h 4318230"/>
                <a:gd name="connsiteX42" fmla="*/ 0 w 8122237"/>
                <a:gd name="connsiteY42" fmla="*/ 2504573 h 4318230"/>
                <a:gd name="connsiteX43" fmla="*/ 0 w 8122237"/>
                <a:gd name="connsiteY43" fmla="*/ 1964795 h 4318230"/>
                <a:gd name="connsiteX44" fmla="*/ 0 w 8122237"/>
                <a:gd name="connsiteY44" fmla="*/ 1511381 h 4318230"/>
                <a:gd name="connsiteX45" fmla="*/ 0 w 8122237"/>
                <a:gd name="connsiteY45" fmla="*/ 971602 h 4318230"/>
                <a:gd name="connsiteX46" fmla="*/ 0 w 8122237"/>
                <a:gd name="connsiteY46" fmla="*/ 0 h 43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8122237" h="4318230" extrusionOk="0">
                  <a:moveTo>
                    <a:pt x="0" y="0"/>
                  </a:moveTo>
                  <a:cubicBezTo>
                    <a:pt x="248129" y="-39953"/>
                    <a:pt x="382297" y="35285"/>
                    <a:pt x="498937" y="0"/>
                  </a:cubicBezTo>
                  <a:cubicBezTo>
                    <a:pt x="615577" y="-35285"/>
                    <a:pt x="743954" y="17283"/>
                    <a:pt x="835430" y="0"/>
                  </a:cubicBezTo>
                  <a:cubicBezTo>
                    <a:pt x="926906" y="-17283"/>
                    <a:pt x="1406358" y="37699"/>
                    <a:pt x="1578035" y="0"/>
                  </a:cubicBezTo>
                  <a:cubicBezTo>
                    <a:pt x="1749713" y="-37699"/>
                    <a:pt x="1909483" y="32519"/>
                    <a:pt x="2076972" y="0"/>
                  </a:cubicBezTo>
                  <a:cubicBezTo>
                    <a:pt x="2244461" y="-32519"/>
                    <a:pt x="2422992" y="23309"/>
                    <a:pt x="2575909" y="0"/>
                  </a:cubicBezTo>
                  <a:cubicBezTo>
                    <a:pt x="2728826" y="-23309"/>
                    <a:pt x="3016567" y="28056"/>
                    <a:pt x="3318514" y="0"/>
                  </a:cubicBezTo>
                  <a:cubicBezTo>
                    <a:pt x="3620461" y="-28056"/>
                    <a:pt x="3643877" y="37593"/>
                    <a:pt x="3736229" y="0"/>
                  </a:cubicBezTo>
                  <a:cubicBezTo>
                    <a:pt x="3828581" y="-37593"/>
                    <a:pt x="4244136" y="29164"/>
                    <a:pt x="4478834" y="0"/>
                  </a:cubicBezTo>
                  <a:cubicBezTo>
                    <a:pt x="4713533" y="-29164"/>
                    <a:pt x="4866790" y="8010"/>
                    <a:pt x="5221438" y="0"/>
                  </a:cubicBezTo>
                  <a:cubicBezTo>
                    <a:pt x="5576086" y="-8010"/>
                    <a:pt x="5526120" y="67242"/>
                    <a:pt x="5801598" y="0"/>
                  </a:cubicBezTo>
                  <a:cubicBezTo>
                    <a:pt x="6077076" y="-67242"/>
                    <a:pt x="6307501" y="73346"/>
                    <a:pt x="6544202" y="0"/>
                  </a:cubicBezTo>
                  <a:cubicBezTo>
                    <a:pt x="6780903" y="-73346"/>
                    <a:pt x="6888734" y="40674"/>
                    <a:pt x="7043140" y="0"/>
                  </a:cubicBezTo>
                  <a:cubicBezTo>
                    <a:pt x="7197546" y="-40674"/>
                    <a:pt x="7293403" y="21334"/>
                    <a:pt x="7542077" y="0"/>
                  </a:cubicBezTo>
                  <a:cubicBezTo>
                    <a:pt x="7790751" y="-21334"/>
                    <a:pt x="7872091" y="65150"/>
                    <a:pt x="8122237" y="0"/>
                  </a:cubicBezTo>
                  <a:cubicBezTo>
                    <a:pt x="8132033" y="160371"/>
                    <a:pt x="8116167" y="352017"/>
                    <a:pt x="8122237" y="496596"/>
                  </a:cubicBezTo>
                  <a:cubicBezTo>
                    <a:pt x="8128307" y="641175"/>
                    <a:pt x="8116931" y="773282"/>
                    <a:pt x="8122237" y="1036375"/>
                  </a:cubicBezTo>
                  <a:cubicBezTo>
                    <a:pt x="8127543" y="1299468"/>
                    <a:pt x="8074762" y="1423058"/>
                    <a:pt x="8122237" y="1619336"/>
                  </a:cubicBezTo>
                  <a:cubicBezTo>
                    <a:pt x="8169712" y="1815614"/>
                    <a:pt x="8067298" y="2011975"/>
                    <a:pt x="8122237" y="2202297"/>
                  </a:cubicBezTo>
                  <a:cubicBezTo>
                    <a:pt x="8177176" y="2392619"/>
                    <a:pt x="8080664" y="2550337"/>
                    <a:pt x="8122237" y="2785258"/>
                  </a:cubicBezTo>
                  <a:cubicBezTo>
                    <a:pt x="8163810" y="3020179"/>
                    <a:pt x="8110712" y="3070556"/>
                    <a:pt x="8122237" y="3195490"/>
                  </a:cubicBezTo>
                  <a:cubicBezTo>
                    <a:pt x="8133762" y="3320424"/>
                    <a:pt x="8086909" y="3477472"/>
                    <a:pt x="8122237" y="3648904"/>
                  </a:cubicBezTo>
                  <a:cubicBezTo>
                    <a:pt x="8157565" y="3820336"/>
                    <a:pt x="8118763" y="4110635"/>
                    <a:pt x="8122237" y="4318230"/>
                  </a:cubicBezTo>
                  <a:cubicBezTo>
                    <a:pt x="7913917" y="4347602"/>
                    <a:pt x="7836537" y="4267376"/>
                    <a:pt x="7623300" y="4318230"/>
                  </a:cubicBezTo>
                  <a:cubicBezTo>
                    <a:pt x="7410063" y="4369084"/>
                    <a:pt x="7214542" y="4307145"/>
                    <a:pt x="7043140" y="4318230"/>
                  </a:cubicBezTo>
                  <a:cubicBezTo>
                    <a:pt x="6871738" y="4329315"/>
                    <a:pt x="6853040" y="4306388"/>
                    <a:pt x="6706647" y="4318230"/>
                  </a:cubicBezTo>
                  <a:cubicBezTo>
                    <a:pt x="6560254" y="4330072"/>
                    <a:pt x="6475255" y="4278452"/>
                    <a:pt x="6370154" y="4318230"/>
                  </a:cubicBezTo>
                  <a:cubicBezTo>
                    <a:pt x="6265053" y="4358008"/>
                    <a:pt x="6072508" y="4302345"/>
                    <a:pt x="5789995" y="4318230"/>
                  </a:cubicBezTo>
                  <a:cubicBezTo>
                    <a:pt x="5507482" y="4334115"/>
                    <a:pt x="5530944" y="4269050"/>
                    <a:pt x="5372280" y="4318230"/>
                  </a:cubicBezTo>
                  <a:cubicBezTo>
                    <a:pt x="5213616" y="4367410"/>
                    <a:pt x="4873952" y="4254538"/>
                    <a:pt x="4710897" y="4318230"/>
                  </a:cubicBezTo>
                  <a:cubicBezTo>
                    <a:pt x="4547842" y="4381922"/>
                    <a:pt x="4395857" y="4280699"/>
                    <a:pt x="4293182" y="4318230"/>
                  </a:cubicBezTo>
                  <a:cubicBezTo>
                    <a:pt x="4190507" y="4355761"/>
                    <a:pt x="3826547" y="4261804"/>
                    <a:pt x="3631800" y="4318230"/>
                  </a:cubicBezTo>
                  <a:cubicBezTo>
                    <a:pt x="3437053" y="4374656"/>
                    <a:pt x="3388072" y="4285653"/>
                    <a:pt x="3295308" y="4318230"/>
                  </a:cubicBezTo>
                  <a:cubicBezTo>
                    <a:pt x="3202544" y="4350807"/>
                    <a:pt x="2840321" y="4291272"/>
                    <a:pt x="2633925" y="4318230"/>
                  </a:cubicBezTo>
                  <a:cubicBezTo>
                    <a:pt x="2427529" y="4345188"/>
                    <a:pt x="2352634" y="4278097"/>
                    <a:pt x="2216210" y="4318230"/>
                  </a:cubicBezTo>
                  <a:cubicBezTo>
                    <a:pt x="2079786" y="4358363"/>
                    <a:pt x="1979460" y="4280989"/>
                    <a:pt x="1879718" y="4318230"/>
                  </a:cubicBezTo>
                  <a:cubicBezTo>
                    <a:pt x="1779976" y="4355471"/>
                    <a:pt x="1640190" y="4306796"/>
                    <a:pt x="1462003" y="4318230"/>
                  </a:cubicBezTo>
                  <a:cubicBezTo>
                    <a:pt x="1283817" y="4329664"/>
                    <a:pt x="990248" y="4316943"/>
                    <a:pt x="800621" y="4318230"/>
                  </a:cubicBezTo>
                  <a:cubicBezTo>
                    <a:pt x="610994" y="4319517"/>
                    <a:pt x="287215" y="4223335"/>
                    <a:pt x="0" y="4318230"/>
                  </a:cubicBezTo>
                  <a:cubicBezTo>
                    <a:pt x="-37924" y="4157542"/>
                    <a:pt x="11704" y="4107176"/>
                    <a:pt x="0" y="3907998"/>
                  </a:cubicBezTo>
                  <a:cubicBezTo>
                    <a:pt x="-11704" y="3708820"/>
                    <a:pt x="11278" y="3594884"/>
                    <a:pt x="0" y="3497766"/>
                  </a:cubicBezTo>
                  <a:cubicBezTo>
                    <a:pt x="-11278" y="3400648"/>
                    <a:pt x="65364" y="3102529"/>
                    <a:pt x="0" y="2914805"/>
                  </a:cubicBezTo>
                  <a:cubicBezTo>
                    <a:pt x="-65364" y="2727081"/>
                    <a:pt x="46920" y="2630729"/>
                    <a:pt x="0" y="2504573"/>
                  </a:cubicBezTo>
                  <a:cubicBezTo>
                    <a:pt x="-46920" y="2378417"/>
                    <a:pt x="13091" y="2230977"/>
                    <a:pt x="0" y="1964795"/>
                  </a:cubicBezTo>
                  <a:cubicBezTo>
                    <a:pt x="-13091" y="1698613"/>
                    <a:pt x="32016" y="1650135"/>
                    <a:pt x="0" y="1511381"/>
                  </a:cubicBezTo>
                  <a:cubicBezTo>
                    <a:pt x="-32016" y="1372627"/>
                    <a:pt x="56191" y="1182880"/>
                    <a:pt x="0" y="971602"/>
                  </a:cubicBezTo>
                  <a:cubicBezTo>
                    <a:pt x="-56191" y="760324"/>
                    <a:pt x="34375" y="250776"/>
                    <a:pt x="0" y="0"/>
                  </a:cubicBezTo>
                  <a:close/>
                </a:path>
              </a:pathLst>
            </a:custGeom>
            <a:noFill/>
            <a:ln w="9842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F01B641-4885-4A1C-B22E-2FDE003A9F18}"/>
                </a:ext>
              </a:extLst>
            </p:cNvPr>
            <p:cNvSpPr/>
            <p:nvPr/>
          </p:nvSpPr>
          <p:spPr>
            <a:xfrm>
              <a:off x="3972906" y="4682359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231758-6EB0-4EBC-9AE4-E18761422DC1}"/>
                </a:ext>
              </a:extLst>
            </p:cNvPr>
            <p:cNvSpPr/>
            <p:nvPr/>
          </p:nvSpPr>
          <p:spPr>
            <a:xfrm>
              <a:off x="7136530" y="6300957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B978103-0460-4E17-BA0A-EE5434FA2BB0}"/>
                </a:ext>
              </a:extLst>
            </p:cNvPr>
            <p:cNvCxnSpPr>
              <a:cxnSpLocks/>
            </p:cNvCxnSpPr>
            <p:nvPr/>
          </p:nvCxnSpPr>
          <p:spPr>
            <a:xfrm>
              <a:off x="6085489" y="5391808"/>
              <a:ext cx="1271237" cy="106997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190963" y="7444122"/>
            <a:ext cx="5113244" cy="32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8" dirty="0">
                <a:hlinkClick r:id="rId3"/>
              </a:rPr>
              <a:t>https://en.wikipedia.org/wiki/Confusion_matrix</a:t>
            </a:r>
            <a:r>
              <a:rPr lang="en-US" sz="1548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190963" y="2478795"/>
            <a:ext cx="5113244" cy="5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53" dirty="0"/>
              <a:t>Confusion  matrix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/>
              <p:nvPr/>
            </p:nvSpPr>
            <p:spPr>
              <a:xfrm>
                <a:off x="502415" y="643095"/>
                <a:ext cx="10669889" cy="96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Accuracy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𝑠𝑎𝑚𝑝𝑙𝑒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𝑝𝑜𝑝𝑢𝑙𝑎𝑡𝑖𝑜𝑛</m:t>
                        </m:r>
                      </m:den>
                    </m:f>
                  </m:oMath>
                </a14:m>
                <a:r>
                  <a:rPr lang="en-US" sz="3200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𝑐𝑜𝑟𝑟𝑒𝑐𝑡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𝑝𝑟𝑒𝑑𝑖𝑐𝑡𝑖𝑜𝑛𝑠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#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𝑝𝑟𝑒𝑑𝑖𝑐𝑡𝑖𝑜𝑛𝑠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5" y="643095"/>
                <a:ext cx="10669889" cy="960840"/>
              </a:xfrm>
              <a:prstGeom prst="rect">
                <a:avLst/>
              </a:prstGeom>
              <a:blipFill>
                <a:blip r:embed="rId4"/>
                <a:stretch>
                  <a:fillRect l="-1428" b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48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3B0B3-9968-42E4-AEF6-5AC5E1C6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88" y="229265"/>
            <a:ext cx="8801100" cy="34861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0450AF-F616-4FBA-8C70-C354CA104D12}"/>
              </a:ext>
            </a:extLst>
          </p:cNvPr>
          <p:cNvGrpSpPr>
            <a:grpSpLocks noChangeAspect="1"/>
          </p:cNvGrpSpPr>
          <p:nvPr/>
        </p:nvGrpSpPr>
        <p:grpSpPr>
          <a:xfrm>
            <a:off x="170958" y="3794095"/>
            <a:ext cx="6480500" cy="3657600"/>
            <a:chOff x="1145511" y="2478795"/>
            <a:chExt cx="8901600" cy="50240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1481F6-7E77-4529-BA0A-2BF351794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15" t="4795"/>
            <a:stretch/>
          </p:blipFill>
          <p:spPr>
            <a:xfrm>
              <a:off x="1145511" y="2478795"/>
              <a:ext cx="8816815" cy="502406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7EE4E7-A9BF-44E9-A2FC-EB8BFE20C73D}"/>
                </a:ext>
              </a:extLst>
            </p:cNvPr>
            <p:cNvSpPr/>
            <p:nvPr/>
          </p:nvSpPr>
          <p:spPr>
            <a:xfrm>
              <a:off x="1924874" y="3184634"/>
              <a:ext cx="8122237" cy="4318230"/>
            </a:xfrm>
            <a:custGeom>
              <a:avLst/>
              <a:gdLst>
                <a:gd name="connsiteX0" fmla="*/ 0 w 8122237"/>
                <a:gd name="connsiteY0" fmla="*/ 0 h 4318230"/>
                <a:gd name="connsiteX1" fmla="*/ 498937 w 8122237"/>
                <a:gd name="connsiteY1" fmla="*/ 0 h 4318230"/>
                <a:gd name="connsiteX2" fmla="*/ 835430 w 8122237"/>
                <a:gd name="connsiteY2" fmla="*/ 0 h 4318230"/>
                <a:gd name="connsiteX3" fmla="*/ 1578035 w 8122237"/>
                <a:gd name="connsiteY3" fmla="*/ 0 h 4318230"/>
                <a:gd name="connsiteX4" fmla="*/ 2076972 w 8122237"/>
                <a:gd name="connsiteY4" fmla="*/ 0 h 4318230"/>
                <a:gd name="connsiteX5" fmla="*/ 2575909 w 8122237"/>
                <a:gd name="connsiteY5" fmla="*/ 0 h 4318230"/>
                <a:gd name="connsiteX6" fmla="*/ 3318514 w 8122237"/>
                <a:gd name="connsiteY6" fmla="*/ 0 h 4318230"/>
                <a:gd name="connsiteX7" fmla="*/ 3736229 w 8122237"/>
                <a:gd name="connsiteY7" fmla="*/ 0 h 4318230"/>
                <a:gd name="connsiteX8" fmla="*/ 4478834 w 8122237"/>
                <a:gd name="connsiteY8" fmla="*/ 0 h 4318230"/>
                <a:gd name="connsiteX9" fmla="*/ 5221438 w 8122237"/>
                <a:gd name="connsiteY9" fmla="*/ 0 h 4318230"/>
                <a:gd name="connsiteX10" fmla="*/ 5801598 w 8122237"/>
                <a:gd name="connsiteY10" fmla="*/ 0 h 4318230"/>
                <a:gd name="connsiteX11" fmla="*/ 6544202 w 8122237"/>
                <a:gd name="connsiteY11" fmla="*/ 0 h 4318230"/>
                <a:gd name="connsiteX12" fmla="*/ 7043140 w 8122237"/>
                <a:gd name="connsiteY12" fmla="*/ 0 h 4318230"/>
                <a:gd name="connsiteX13" fmla="*/ 7542077 w 8122237"/>
                <a:gd name="connsiteY13" fmla="*/ 0 h 4318230"/>
                <a:gd name="connsiteX14" fmla="*/ 8122237 w 8122237"/>
                <a:gd name="connsiteY14" fmla="*/ 0 h 4318230"/>
                <a:gd name="connsiteX15" fmla="*/ 8122237 w 8122237"/>
                <a:gd name="connsiteY15" fmla="*/ 496596 h 4318230"/>
                <a:gd name="connsiteX16" fmla="*/ 8122237 w 8122237"/>
                <a:gd name="connsiteY16" fmla="*/ 1036375 h 4318230"/>
                <a:gd name="connsiteX17" fmla="*/ 8122237 w 8122237"/>
                <a:gd name="connsiteY17" fmla="*/ 1619336 h 4318230"/>
                <a:gd name="connsiteX18" fmla="*/ 8122237 w 8122237"/>
                <a:gd name="connsiteY18" fmla="*/ 2202297 h 4318230"/>
                <a:gd name="connsiteX19" fmla="*/ 8122237 w 8122237"/>
                <a:gd name="connsiteY19" fmla="*/ 2785258 h 4318230"/>
                <a:gd name="connsiteX20" fmla="*/ 8122237 w 8122237"/>
                <a:gd name="connsiteY20" fmla="*/ 3195490 h 4318230"/>
                <a:gd name="connsiteX21" fmla="*/ 8122237 w 8122237"/>
                <a:gd name="connsiteY21" fmla="*/ 3648904 h 4318230"/>
                <a:gd name="connsiteX22" fmla="*/ 8122237 w 8122237"/>
                <a:gd name="connsiteY22" fmla="*/ 4318230 h 4318230"/>
                <a:gd name="connsiteX23" fmla="*/ 7623300 w 8122237"/>
                <a:gd name="connsiteY23" fmla="*/ 4318230 h 4318230"/>
                <a:gd name="connsiteX24" fmla="*/ 7043140 w 8122237"/>
                <a:gd name="connsiteY24" fmla="*/ 4318230 h 4318230"/>
                <a:gd name="connsiteX25" fmla="*/ 6706647 w 8122237"/>
                <a:gd name="connsiteY25" fmla="*/ 4318230 h 4318230"/>
                <a:gd name="connsiteX26" fmla="*/ 6370154 w 8122237"/>
                <a:gd name="connsiteY26" fmla="*/ 4318230 h 4318230"/>
                <a:gd name="connsiteX27" fmla="*/ 5789995 w 8122237"/>
                <a:gd name="connsiteY27" fmla="*/ 4318230 h 4318230"/>
                <a:gd name="connsiteX28" fmla="*/ 5372280 w 8122237"/>
                <a:gd name="connsiteY28" fmla="*/ 4318230 h 4318230"/>
                <a:gd name="connsiteX29" fmla="*/ 4710897 w 8122237"/>
                <a:gd name="connsiteY29" fmla="*/ 4318230 h 4318230"/>
                <a:gd name="connsiteX30" fmla="*/ 4293182 w 8122237"/>
                <a:gd name="connsiteY30" fmla="*/ 4318230 h 4318230"/>
                <a:gd name="connsiteX31" fmla="*/ 3631800 w 8122237"/>
                <a:gd name="connsiteY31" fmla="*/ 4318230 h 4318230"/>
                <a:gd name="connsiteX32" fmla="*/ 3295308 w 8122237"/>
                <a:gd name="connsiteY32" fmla="*/ 4318230 h 4318230"/>
                <a:gd name="connsiteX33" fmla="*/ 2633925 w 8122237"/>
                <a:gd name="connsiteY33" fmla="*/ 4318230 h 4318230"/>
                <a:gd name="connsiteX34" fmla="*/ 2216210 w 8122237"/>
                <a:gd name="connsiteY34" fmla="*/ 4318230 h 4318230"/>
                <a:gd name="connsiteX35" fmla="*/ 1879718 w 8122237"/>
                <a:gd name="connsiteY35" fmla="*/ 4318230 h 4318230"/>
                <a:gd name="connsiteX36" fmla="*/ 1462003 w 8122237"/>
                <a:gd name="connsiteY36" fmla="*/ 4318230 h 4318230"/>
                <a:gd name="connsiteX37" fmla="*/ 800621 w 8122237"/>
                <a:gd name="connsiteY37" fmla="*/ 4318230 h 4318230"/>
                <a:gd name="connsiteX38" fmla="*/ 0 w 8122237"/>
                <a:gd name="connsiteY38" fmla="*/ 4318230 h 4318230"/>
                <a:gd name="connsiteX39" fmla="*/ 0 w 8122237"/>
                <a:gd name="connsiteY39" fmla="*/ 3907998 h 4318230"/>
                <a:gd name="connsiteX40" fmla="*/ 0 w 8122237"/>
                <a:gd name="connsiteY40" fmla="*/ 3497766 h 4318230"/>
                <a:gd name="connsiteX41" fmla="*/ 0 w 8122237"/>
                <a:gd name="connsiteY41" fmla="*/ 2914805 h 4318230"/>
                <a:gd name="connsiteX42" fmla="*/ 0 w 8122237"/>
                <a:gd name="connsiteY42" fmla="*/ 2504573 h 4318230"/>
                <a:gd name="connsiteX43" fmla="*/ 0 w 8122237"/>
                <a:gd name="connsiteY43" fmla="*/ 1964795 h 4318230"/>
                <a:gd name="connsiteX44" fmla="*/ 0 w 8122237"/>
                <a:gd name="connsiteY44" fmla="*/ 1511381 h 4318230"/>
                <a:gd name="connsiteX45" fmla="*/ 0 w 8122237"/>
                <a:gd name="connsiteY45" fmla="*/ 971602 h 4318230"/>
                <a:gd name="connsiteX46" fmla="*/ 0 w 8122237"/>
                <a:gd name="connsiteY46" fmla="*/ 0 h 43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8122237" h="4318230" extrusionOk="0">
                  <a:moveTo>
                    <a:pt x="0" y="0"/>
                  </a:moveTo>
                  <a:cubicBezTo>
                    <a:pt x="248129" y="-39953"/>
                    <a:pt x="382297" y="35285"/>
                    <a:pt x="498937" y="0"/>
                  </a:cubicBezTo>
                  <a:cubicBezTo>
                    <a:pt x="615577" y="-35285"/>
                    <a:pt x="743954" y="17283"/>
                    <a:pt x="835430" y="0"/>
                  </a:cubicBezTo>
                  <a:cubicBezTo>
                    <a:pt x="926906" y="-17283"/>
                    <a:pt x="1406358" y="37699"/>
                    <a:pt x="1578035" y="0"/>
                  </a:cubicBezTo>
                  <a:cubicBezTo>
                    <a:pt x="1749713" y="-37699"/>
                    <a:pt x="1909483" y="32519"/>
                    <a:pt x="2076972" y="0"/>
                  </a:cubicBezTo>
                  <a:cubicBezTo>
                    <a:pt x="2244461" y="-32519"/>
                    <a:pt x="2422992" y="23309"/>
                    <a:pt x="2575909" y="0"/>
                  </a:cubicBezTo>
                  <a:cubicBezTo>
                    <a:pt x="2728826" y="-23309"/>
                    <a:pt x="3016567" y="28056"/>
                    <a:pt x="3318514" y="0"/>
                  </a:cubicBezTo>
                  <a:cubicBezTo>
                    <a:pt x="3620461" y="-28056"/>
                    <a:pt x="3643877" y="37593"/>
                    <a:pt x="3736229" y="0"/>
                  </a:cubicBezTo>
                  <a:cubicBezTo>
                    <a:pt x="3828581" y="-37593"/>
                    <a:pt x="4244136" y="29164"/>
                    <a:pt x="4478834" y="0"/>
                  </a:cubicBezTo>
                  <a:cubicBezTo>
                    <a:pt x="4713533" y="-29164"/>
                    <a:pt x="4866790" y="8010"/>
                    <a:pt x="5221438" y="0"/>
                  </a:cubicBezTo>
                  <a:cubicBezTo>
                    <a:pt x="5576086" y="-8010"/>
                    <a:pt x="5526120" y="67242"/>
                    <a:pt x="5801598" y="0"/>
                  </a:cubicBezTo>
                  <a:cubicBezTo>
                    <a:pt x="6077076" y="-67242"/>
                    <a:pt x="6307501" y="73346"/>
                    <a:pt x="6544202" y="0"/>
                  </a:cubicBezTo>
                  <a:cubicBezTo>
                    <a:pt x="6780903" y="-73346"/>
                    <a:pt x="6888734" y="40674"/>
                    <a:pt x="7043140" y="0"/>
                  </a:cubicBezTo>
                  <a:cubicBezTo>
                    <a:pt x="7197546" y="-40674"/>
                    <a:pt x="7293403" y="21334"/>
                    <a:pt x="7542077" y="0"/>
                  </a:cubicBezTo>
                  <a:cubicBezTo>
                    <a:pt x="7790751" y="-21334"/>
                    <a:pt x="7872091" y="65150"/>
                    <a:pt x="8122237" y="0"/>
                  </a:cubicBezTo>
                  <a:cubicBezTo>
                    <a:pt x="8132033" y="160371"/>
                    <a:pt x="8116167" y="352017"/>
                    <a:pt x="8122237" y="496596"/>
                  </a:cubicBezTo>
                  <a:cubicBezTo>
                    <a:pt x="8128307" y="641175"/>
                    <a:pt x="8116931" y="773282"/>
                    <a:pt x="8122237" y="1036375"/>
                  </a:cubicBezTo>
                  <a:cubicBezTo>
                    <a:pt x="8127543" y="1299468"/>
                    <a:pt x="8074762" y="1423058"/>
                    <a:pt x="8122237" y="1619336"/>
                  </a:cubicBezTo>
                  <a:cubicBezTo>
                    <a:pt x="8169712" y="1815614"/>
                    <a:pt x="8067298" y="2011975"/>
                    <a:pt x="8122237" y="2202297"/>
                  </a:cubicBezTo>
                  <a:cubicBezTo>
                    <a:pt x="8177176" y="2392619"/>
                    <a:pt x="8080664" y="2550337"/>
                    <a:pt x="8122237" y="2785258"/>
                  </a:cubicBezTo>
                  <a:cubicBezTo>
                    <a:pt x="8163810" y="3020179"/>
                    <a:pt x="8110712" y="3070556"/>
                    <a:pt x="8122237" y="3195490"/>
                  </a:cubicBezTo>
                  <a:cubicBezTo>
                    <a:pt x="8133762" y="3320424"/>
                    <a:pt x="8086909" y="3477472"/>
                    <a:pt x="8122237" y="3648904"/>
                  </a:cubicBezTo>
                  <a:cubicBezTo>
                    <a:pt x="8157565" y="3820336"/>
                    <a:pt x="8118763" y="4110635"/>
                    <a:pt x="8122237" y="4318230"/>
                  </a:cubicBezTo>
                  <a:cubicBezTo>
                    <a:pt x="7913917" y="4347602"/>
                    <a:pt x="7836537" y="4267376"/>
                    <a:pt x="7623300" y="4318230"/>
                  </a:cubicBezTo>
                  <a:cubicBezTo>
                    <a:pt x="7410063" y="4369084"/>
                    <a:pt x="7214542" y="4307145"/>
                    <a:pt x="7043140" y="4318230"/>
                  </a:cubicBezTo>
                  <a:cubicBezTo>
                    <a:pt x="6871738" y="4329315"/>
                    <a:pt x="6853040" y="4306388"/>
                    <a:pt x="6706647" y="4318230"/>
                  </a:cubicBezTo>
                  <a:cubicBezTo>
                    <a:pt x="6560254" y="4330072"/>
                    <a:pt x="6475255" y="4278452"/>
                    <a:pt x="6370154" y="4318230"/>
                  </a:cubicBezTo>
                  <a:cubicBezTo>
                    <a:pt x="6265053" y="4358008"/>
                    <a:pt x="6072508" y="4302345"/>
                    <a:pt x="5789995" y="4318230"/>
                  </a:cubicBezTo>
                  <a:cubicBezTo>
                    <a:pt x="5507482" y="4334115"/>
                    <a:pt x="5530944" y="4269050"/>
                    <a:pt x="5372280" y="4318230"/>
                  </a:cubicBezTo>
                  <a:cubicBezTo>
                    <a:pt x="5213616" y="4367410"/>
                    <a:pt x="4873952" y="4254538"/>
                    <a:pt x="4710897" y="4318230"/>
                  </a:cubicBezTo>
                  <a:cubicBezTo>
                    <a:pt x="4547842" y="4381922"/>
                    <a:pt x="4395857" y="4280699"/>
                    <a:pt x="4293182" y="4318230"/>
                  </a:cubicBezTo>
                  <a:cubicBezTo>
                    <a:pt x="4190507" y="4355761"/>
                    <a:pt x="3826547" y="4261804"/>
                    <a:pt x="3631800" y="4318230"/>
                  </a:cubicBezTo>
                  <a:cubicBezTo>
                    <a:pt x="3437053" y="4374656"/>
                    <a:pt x="3388072" y="4285653"/>
                    <a:pt x="3295308" y="4318230"/>
                  </a:cubicBezTo>
                  <a:cubicBezTo>
                    <a:pt x="3202544" y="4350807"/>
                    <a:pt x="2840321" y="4291272"/>
                    <a:pt x="2633925" y="4318230"/>
                  </a:cubicBezTo>
                  <a:cubicBezTo>
                    <a:pt x="2427529" y="4345188"/>
                    <a:pt x="2352634" y="4278097"/>
                    <a:pt x="2216210" y="4318230"/>
                  </a:cubicBezTo>
                  <a:cubicBezTo>
                    <a:pt x="2079786" y="4358363"/>
                    <a:pt x="1979460" y="4280989"/>
                    <a:pt x="1879718" y="4318230"/>
                  </a:cubicBezTo>
                  <a:cubicBezTo>
                    <a:pt x="1779976" y="4355471"/>
                    <a:pt x="1640190" y="4306796"/>
                    <a:pt x="1462003" y="4318230"/>
                  </a:cubicBezTo>
                  <a:cubicBezTo>
                    <a:pt x="1283817" y="4329664"/>
                    <a:pt x="990248" y="4316943"/>
                    <a:pt x="800621" y="4318230"/>
                  </a:cubicBezTo>
                  <a:cubicBezTo>
                    <a:pt x="610994" y="4319517"/>
                    <a:pt x="287215" y="4223335"/>
                    <a:pt x="0" y="4318230"/>
                  </a:cubicBezTo>
                  <a:cubicBezTo>
                    <a:pt x="-37924" y="4157542"/>
                    <a:pt x="11704" y="4107176"/>
                    <a:pt x="0" y="3907998"/>
                  </a:cubicBezTo>
                  <a:cubicBezTo>
                    <a:pt x="-11704" y="3708820"/>
                    <a:pt x="11278" y="3594884"/>
                    <a:pt x="0" y="3497766"/>
                  </a:cubicBezTo>
                  <a:cubicBezTo>
                    <a:pt x="-11278" y="3400648"/>
                    <a:pt x="65364" y="3102529"/>
                    <a:pt x="0" y="2914805"/>
                  </a:cubicBezTo>
                  <a:cubicBezTo>
                    <a:pt x="-65364" y="2727081"/>
                    <a:pt x="46920" y="2630729"/>
                    <a:pt x="0" y="2504573"/>
                  </a:cubicBezTo>
                  <a:cubicBezTo>
                    <a:pt x="-46920" y="2378417"/>
                    <a:pt x="13091" y="2230977"/>
                    <a:pt x="0" y="1964795"/>
                  </a:cubicBezTo>
                  <a:cubicBezTo>
                    <a:pt x="-13091" y="1698613"/>
                    <a:pt x="32016" y="1650135"/>
                    <a:pt x="0" y="1511381"/>
                  </a:cubicBezTo>
                  <a:cubicBezTo>
                    <a:pt x="-32016" y="1372627"/>
                    <a:pt x="56191" y="1182880"/>
                    <a:pt x="0" y="971602"/>
                  </a:cubicBezTo>
                  <a:cubicBezTo>
                    <a:pt x="-56191" y="760324"/>
                    <a:pt x="34375" y="250776"/>
                    <a:pt x="0" y="0"/>
                  </a:cubicBezTo>
                  <a:close/>
                </a:path>
              </a:pathLst>
            </a:custGeom>
            <a:noFill/>
            <a:ln w="9842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754892-3BC8-4604-9F05-F930D43C9EAA}"/>
                </a:ext>
              </a:extLst>
            </p:cNvPr>
            <p:cNvSpPr/>
            <p:nvPr/>
          </p:nvSpPr>
          <p:spPr>
            <a:xfrm>
              <a:off x="3972906" y="4682359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15A28E0-A358-4D26-9D67-1C833BEAA542}"/>
                </a:ext>
              </a:extLst>
            </p:cNvPr>
            <p:cNvSpPr/>
            <p:nvPr/>
          </p:nvSpPr>
          <p:spPr>
            <a:xfrm>
              <a:off x="7136530" y="6300957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2F8E01-1C3E-4E20-81BF-E01C52730F57}"/>
                </a:ext>
              </a:extLst>
            </p:cNvPr>
            <p:cNvCxnSpPr>
              <a:cxnSpLocks/>
            </p:cNvCxnSpPr>
            <p:nvPr/>
          </p:nvCxnSpPr>
          <p:spPr>
            <a:xfrm>
              <a:off x="6085489" y="5391808"/>
              <a:ext cx="1271237" cy="106997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8A5C8-D531-41F1-B246-08BA0F1DCF1D}"/>
                  </a:ext>
                </a:extLst>
              </p:cNvPr>
              <p:cNvSpPr txBox="1"/>
              <p:nvPr/>
            </p:nvSpPr>
            <p:spPr>
              <a:xfrm>
                <a:off x="6836593" y="3755657"/>
                <a:ext cx="10669889" cy="4270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Accuracy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𝑠𝑎𝑚𝑝𝑙𝑒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𝑝𝑜𝑝</m:t>
                        </m:r>
                      </m:den>
                    </m:f>
                  </m:oMath>
                </a14:m>
                <a:endParaRPr lang="en-US" sz="3200" dirty="0"/>
              </a:p>
              <a:p>
                <a:r>
                  <a:rPr lang="en-US" sz="3200" dirty="0"/>
                  <a:t>  </a:t>
                </a:r>
              </a:p>
              <a:p>
                <a:r>
                  <a:rPr lang="en-US" sz="32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𝑐𝑜𝑟𝑟𝑒𝑐𝑡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𝑝𝑟𝑒𝑑𝑖𝑐𝑡𝑖𝑜𝑛𝑠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#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𝑝𝑟𝑒𝑑𝑖𝑐𝑡𝑖𝑜𝑛𝑠</m:t>
                        </m:r>
                      </m:den>
                    </m:f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=     10 + 9</a:t>
                </a:r>
              </a:p>
              <a:p>
                <a:r>
                  <a:rPr lang="en-US" sz="3200" dirty="0"/>
                  <a:t>       12 + 12</a:t>
                </a:r>
              </a:p>
              <a:p>
                <a:r>
                  <a:rPr lang="en-US" sz="3200" dirty="0"/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8A5C8-D531-41F1-B246-08BA0F1DC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593" y="3755657"/>
                <a:ext cx="10669889" cy="4270721"/>
              </a:xfrm>
              <a:prstGeom prst="rect">
                <a:avLst/>
              </a:prstGeom>
              <a:blipFill>
                <a:blip r:embed="rId4"/>
                <a:stretch>
                  <a:fillRect l="-1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3DD931-517E-41F5-86F6-A5761E38F1D6}"/>
              </a:ext>
            </a:extLst>
          </p:cNvPr>
          <p:cNvCxnSpPr/>
          <p:nvPr/>
        </p:nvCxnSpPr>
        <p:spPr>
          <a:xfrm>
            <a:off x="7416632" y="6936874"/>
            <a:ext cx="14626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3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AF5CF1-D8B8-41EA-AA1E-A22982E6F870}"/>
              </a:ext>
            </a:extLst>
          </p:cNvPr>
          <p:cNvGrpSpPr/>
          <p:nvPr/>
        </p:nvGrpSpPr>
        <p:grpSpPr>
          <a:xfrm>
            <a:off x="1145511" y="2478795"/>
            <a:ext cx="8901600" cy="5024069"/>
            <a:chOff x="1145511" y="2478795"/>
            <a:chExt cx="8901600" cy="50240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A556CA-E7E1-44B2-9501-39E1F70A6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15" t="4795"/>
            <a:stretch/>
          </p:blipFill>
          <p:spPr>
            <a:xfrm>
              <a:off x="1145511" y="2478795"/>
              <a:ext cx="8816815" cy="502406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ADA95D-9F14-48F5-B2FA-80785B5C1294}"/>
                </a:ext>
              </a:extLst>
            </p:cNvPr>
            <p:cNvSpPr/>
            <p:nvPr/>
          </p:nvSpPr>
          <p:spPr>
            <a:xfrm>
              <a:off x="1924874" y="4303986"/>
              <a:ext cx="8122237" cy="1669629"/>
            </a:xfrm>
            <a:custGeom>
              <a:avLst/>
              <a:gdLst>
                <a:gd name="connsiteX0" fmla="*/ 0 w 8122237"/>
                <a:gd name="connsiteY0" fmla="*/ 0 h 1669629"/>
                <a:gd name="connsiteX1" fmla="*/ 498937 w 8122237"/>
                <a:gd name="connsiteY1" fmla="*/ 0 h 1669629"/>
                <a:gd name="connsiteX2" fmla="*/ 835430 w 8122237"/>
                <a:gd name="connsiteY2" fmla="*/ 0 h 1669629"/>
                <a:gd name="connsiteX3" fmla="*/ 1578035 w 8122237"/>
                <a:gd name="connsiteY3" fmla="*/ 0 h 1669629"/>
                <a:gd name="connsiteX4" fmla="*/ 2076972 w 8122237"/>
                <a:gd name="connsiteY4" fmla="*/ 0 h 1669629"/>
                <a:gd name="connsiteX5" fmla="*/ 2575909 w 8122237"/>
                <a:gd name="connsiteY5" fmla="*/ 0 h 1669629"/>
                <a:gd name="connsiteX6" fmla="*/ 3318514 w 8122237"/>
                <a:gd name="connsiteY6" fmla="*/ 0 h 1669629"/>
                <a:gd name="connsiteX7" fmla="*/ 3736229 w 8122237"/>
                <a:gd name="connsiteY7" fmla="*/ 0 h 1669629"/>
                <a:gd name="connsiteX8" fmla="*/ 4478834 w 8122237"/>
                <a:gd name="connsiteY8" fmla="*/ 0 h 1669629"/>
                <a:gd name="connsiteX9" fmla="*/ 5221438 w 8122237"/>
                <a:gd name="connsiteY9" fmla="*/ 0 h 1669629"/>
                <a:gd name="connsiteX10" fmla="*/ 5801598 w 8122237"/>
                <a:gd name="connsiteY10" fmla="*/ 0 h 1669629"/>
                <a:gd name="connsiteX11" fmla="*/ 6544202 w 8122237"/>
                <a:gd name="connsiteY11" fmla="*/ 0 h 1669629"/>
                <a:gd name="connsiteX12" fmla="*/ 7043140 w 8122237"/>
                <a:gd name="connsiteY12" fmla="*/ 0 h 1669629"/>
                <a:gd name="connsiteX13" fmla="*/ 7542077 w 8122237"/>
                <a:gd name="connsiteY13" fmla="*/ 0 h 1669629"/>
                <a:gd name="connsiteX14" fmla="*/ 8122237 w 8122237"/>
                <a:gd name="connsiteY14" fmla="*/ 0 h 1669629"/>
                <a:gd name="connsiteX15" fmla="*/ 8122237 w 8122237"/>
                <a:gd name="connsiteY15" fmla="*/ 539847 h 1669629"/>
                <a:gd name="connsiteX16" fmla="*/ 8122237 w 8122237"/>
                <a:gd name="connsiteY16" fmla="*/ 1096390 h 1669629"/>
                <a:gd name="connsiteX17" fmla="*/ 8122237 w 8122237"/>
                <a:gd name="connsiteY17" fmla="*/ 1669629 h 1669629"/>
                <a:gd name="connsiteX18" fmla="*/ 7460855 w 8122237"/>
                <a:gd name="connsiteY18" fmla="*/ 1669629 h 1669629"/>
                <a:gd name="connsiteX19" fmla="*/ 7124362 w 8122237"/>
                <a:gd name="connsiteY19" fmla="*/ 1669629 h 1669629"/>
                <a:gd name="connsiteX20" fmla="*/ 6706647 w 8122237"/>
                <a:gd name="connsiteY20" fmla="*/ 1669629 h 1669629"/>
                <a:gd name="connsiteX21" fmla="*/ 5964043 w 8122237"/>
                <a:gd name="connsiteY21" fmla="*/ 1669629 h 1669629"/>
                <a:gd name="connsiteX22" fmla="*/ 5383883 w 8122237"/>
                <a:gd name="connsiteY22" fmla="*/ 1669629 h 1669629"/>
                <a:gd name="connsiteX23" fmla="*/ 4966168 w 8122237"/>
                <a:gd name="connsiteY23" fmla="*/ 1669629 h 1669629"/>
                <a:gd name="connsiteX24" fmla="*/ 4386008 w 8122237"/>
                <a:gd name="connsiteY24" fmla="*/ 1669629 h 1669629"/>
                <a:gd name="connsiteX25" fmla="*/ 4049515 w 8122237"/>
                <a:gd name="connsiteY25" fmla="*/ 1669629 h 1669629"/>
                <a:gd name="connsiteX26" fmla="*/ 3713023 w 8122237"/>
                <a:gd name="connsiteY26" fmla="*/ 1669629 h 1669629"/>
                <a:gd name="connsiteX27" fmla="*/ 3132863 w 8122237"/>
                <a:gd name="connsiteY27" fmla="*/ 1669629 h 1669629"/>
                <a:gd name="connsiteX28" fmla="*/ 2715148 w 8122237"/>
                <a:gd name="connsiteY28" fmla="*/ 1669629 h 1669629"/>
                <a:gd name="connsiteX29" fmla="*/ 2053766 w 8122237"/>
                <a:gd name="connsiteY29" fmla="*/ 1669629 h 1669629"/>
                <a:gd name="connsiteX30" fmla="*/ 1636051 w 8122237"/>
                <a:gd name="connsiteY30" fmla="*/ 1669629 h 1669629"/>
                <a:gd name="connsiteX31" fmla="*/ 974668 w 8122237"/>
                <a:gd name="connsiteY31" fmla="*/ 1669629 h 1669629"/>
                <a:gd name="connsiteX32" fmla="*/ 638176 w 8122237"/>
                <a:gd name="connsiteY32" fmla="*/ 1669629 h 1669629"/>
                <a:gd name="connsiteX33" fmla="*/ 0 w 8122237"/>
                <a:gd name="connsiteY33" fmla="*/ 1669629 h 1669629"/>
                <a:gd name="connsiteX34" fmla="*/ 0 w 8122237"/>
                <a:gd name="connsiteY34" fmla="*/ 1146479 h 1669629"/>
                <a:gd name="connsiteX35" fmla="*/ 0 w 8122237"/>
                <a:gd name="connsiteY35" fmla="*/ 556543 h 1669629"/>
                <a:gd name="connsiteX36" fmla="*/ 0 w 8122237"/>
                <a:gd name="connsiteY36" fmla="*/ 0 h 1669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22237" h="1669629" extrusionOk="0">
                  <a:moveTo>
                    <a:pt x="0" y="0"/>
                  </a:moveTo>
                  <a:cubicBezTo>
                    <a:pt x="248129" y="-39953"/>
                    <a:pt x="382297" y="35285"/>
                    <a:pt x="498937" y="0"/>
                  </a:cubicBezTo>
                  <a:cubicBezTo>
                    <a:pt x="615577" y="-35285"/>
                    <a:pt x="743954" y="17283"/>
                    <a:pt x="835430" y="0"/>
                  </a:cubicBezTo>
                  <a:cubicBezTo>
                    <a:pt x="926906" y="-17283"/>
                    <a:pt x="1406358" y="37699"/>
                    <a:pt x="1578035" y="0"/>
                  </a:cubicBezTo>
                  <a:cubicBezTo>
                    <a:pt x="1749713" y="-37699"/>
                    <a:pt x="1909483" y="32519"/>
                    <a:pt x="2076972" y="0"/>
                  </a:cubicBezTo>
                  <a:cubicBezTo>
                    <a:pt x="2244461" y="-32519"/>
                    <a:pt x="2422992" y="23309"/>
                    <a:pt x="2575909" y="0"/>
                  </a:cubicBezTo>
                  <a:cubicBezTo>
                    <a:pt x="2728826" y="-23309"/>
                    <a:pt x="3016567" y="28056"/>
                    <a:pt x="3318514" y="0"/>
                  </a:cubicBezTo>
                  <a:cubicBezTo>
                    <a:pt x="3620461" y="-28056"/>
                    <a:pt x="3643877" y="37593"/>
                    <a:pt x="3736229" y="0"/>
                  </a:cubicBezTo>
                  <a:cubicBezTo>
                    <a:pt x="3828581" y="-37593"/>
                    <a:pt x="4244136" y="29164"/>
                    <a:pt x="4478834" y="0"/>
                  </a:cubicBezTo>
                  <a:cubicBezTo>
                    <a:pt x="4713533" y="-29164"/>
                    <a:pt x="4866790" y="8010"/>
                    <a:pt x="5221438" y="0"/>
                  </a:cubicBezTo>
                  <a:cubicBezTo>
                    <a:pt x="5576086" y="-8010"/>
                    <a:pt x="5526120" y="67242"/>
                    <a:pt x="5801598" y="0"/>
                  </a:cubicBezTo>
                  <a:cubicBezTo>
                    <a:pt x="6077076" y="-67242"/>
                    <a:pt x="6307501" y="73346"/>
                    <a:pt x="6544202" y="0"/>
                  </a:cubicBezTo>
                  <a:cubicBezTo>
                    <a:pt x="6780903" y="-73346"/>
                    <a:pt x="6888734" y="40674"/>
                    <a:pt x="7043140" y="0"/>
                  </a:cubicBezTo>
                  <a:cubicBezTo>
                    <a:pt x="7197546" y="-40674"/>
                    <a:pt x="7293403" y="21334"/>
                    <a:pt x="7542077" y="0"/>
                  </a:cubicBezTo>
                  <a:cubicBezTo>
                    <a:pt x="7790751" y="-21334"/>
                    <a:pt x="7872091" y="65150"/>
                    <a:pt x="8122237" y="0"/>
                  </a:cubicBezTo>
                  <a:cubicBezTo>
                    <a:pt x="8184565" y="158681"/>
                    <a:pt x="8105324" y="416742"/>
                    <a:pt x="8122237" y="539847"/>
                  </a:cubicBezTo>
                  <a:cubicBezTo>
                    <a:pt x="8139150" y="662952"/>
                    <a:pt x="8119494" y="930113"/>
                    <a:pt x="8122237" y="1096390"/>
                  </a:cubicBezTo>
                  <a:cubicBezTo>
                    <a:pt x="8124980" y="1262667"/>
                    <a:pt x="8118121" y="1428130"/>
                    <a:pt x="8122237" y="1669629"/>
                  </a:cubicBezTo>
                  <a:cubicBezTo>
                    <a:pt x="7812459" y="1689008"/>
                    <a:pt x="7791495" y="1631188"/>
                    <a:pt x="7460855" y="1669629"/>
                  </a:cubicBezTo>
                  <a:cubicBezTo>
                    <a:pt x="7130215" y="1708070"/>
                    <a:pt x="7261398" y="1636636"/>
                    <a:pt x="7124362" y="1669629"/>
                  </a:cubicBezTo>
                  <a:cubicBezTo>
                    <a:pt x="6987326" y="1702622"/>
                    <a:pt x="6832793" y="1627740"/>
                    <a:pt x="6706647" y="1669629"/>
                  </a:cubicBezTo>
                  <a:cubicBezTo>
                    <a:pt x="6580501" y="1711518"/>
                    <a:pt x="6271617" y="1634733"/>
                    <a:pt x="5964043" y="1669629"/>
                  </a:cubicBezTo>
                  <a:cubicBezTo>
                    <a:pt x="5656469" y="1704525"/>
                    <a:pt x="5583388" y="1604079"/>
                    <a:pt x="5383883" y="1669629"/>
                  </a:cubicBezTo>
                  <a:cubicBezTo>
                    <a:pt x="5184378" y="1735179"/>
                    <a:pt x="5133775" y="1632710"/>
                    <a:pt x="4966168" y="1669629"/>
                  </a:cubicBezTo>
                  <a:cubicBezTo>
                    <a:pt x="4798562" y="1706548"/>
                    <a:pt x="4557410" y="1658544"/>
                    <a:pt x="4386008" y="1669629"/>
                  </a:cubicBezTo>
                  <a:cubicBezTo>
                    <a:pt x="4214606" y="1680714"/>
                    <a:pt x="4195908" y="1657787"/>
                    <a:pt x="4049515" y="1669629"/>
                  </a:cubicBezTo>
                  <a:cubicBezTo>
                    <a:pt x="3903122" y="1681471"/>
                    <a:pt x="3812859" y="1665546"/>
                    <a:pt x="3713023" y="1669629"/>
                  </a:cubicBezTo>
                  <a:cubicBezTo>
                    <a:pt x="3613187" y="1673712"/>
                    <a:pt x="3417183" y="1656605"/>
                    <a:pt x="3132863" y="1669629"/>
                  </a:cubicBezTo>
                  <a:cubicBezTo>
                    <a:pt x="2848543" y="1682653"/>
                    <a:pt x="2873812" y="1620449"/>
                    <a:pt x="2715148" y="1669629"/>
                  </a:cubicBezTo>
                  <a:cubicBezTo>
                    <a:pt x="2556484" y="1718809"/>
                    <a:pt x="2216077" y="1601252"/>
                    <a:pt x="2053766" y="1669629"/>
                  </a:cubicBezTo>
                  <a:cubicBezTo>
                    <a:pt x="1891455" y="1738006"/>
                    <a:pt x="1738726" y="1632098"/>
                    <a:pt x="1636051" y="1669629"/>
                  </a:cubicBezTo>
                  <a:cubicBezTo>
                    <a:pt x="1533376" y="1707160"/>
                    <a:pt x="1169920" y="1616899"/>
                    <a:pt x="974668" y="1669629"/>
                  </a:cubicBezTo>
                  <a:cubicBezTo>
                    <a:pt x="779416" y="1722359"/>
                    <a:pt x="730940" y="1637052"/>
                    <a:pt x="638176" y="1669629"/>
                  </a:cubicBezTo>
                  <a:cubicBezTo>
                    <a:pt x="545412" y="1702206"/>
                    <a:pt x="242998" y="1662554"/>
                    <a:pt x="0" y="1669629"/>
                  </a:cubicBezTo>
                  <a:cubicBezTo>
                    <a:pt x="-58178" y="1536845"/>
                    <a:pt x="38001" y="1279432"/>
                    <a:pt x="0" y="1146479"/>
                  </a:cubicBezTo>
                  <a:cubicBezTo>
                    <a:pt x="-38001" y="1013526"/>
                    <a:pt x="2943" y="765594"/>
                    <a:pt x="0" y="556543"/>
                  </a:cubicBezTo>
                  <a:cubicBezTo>
                    <a:pt x="-2943" y="347492"/>
                    <a:pt x="30416" y="246697"/>
                    <a:pt x="0" y="0"/>
                  </a:cubicBezTo>
                  <a:close/>
                </a:path>
              </a:pathLst>
            </a:custGeom>
            <a:noFill/>
            <a:ln w="9842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7911CB-5497-4953-8DDE-AD26D89BAD9A}"/>
                </a:ext>
              </a:extLst>
            </p:cNvPr>
            <p:cNvSpPr/>
            <p:nvPr/>
          </p:nvSpPr>
          <p:spPr>
            <a:xfrm>
              <a:off x="3972906" y="4682359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190963" y="7444122"/>
            <a:ext cx="5113244" cy="32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8" dirty="0">
                <a:hlinkClick r:id="rId3"/>
              </a:rPr>
              <a:t>https://en.wikipedia.org/wiki/Confusion_matrix</a:t>
            </a:r>
            <a:r>
              <a:rPr lang="en-US" sz="1548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190963" y="2478795"/>
            <a:ext cx="5113244" cy="5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53" dirty="0"/>
              <a:t>Confusion  matrix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/>
              <p:nvPr/>
            </p:nvSpPr>
            <p:spPr>
              <a:xfrm>
                <a:off x="190963" y="643095"/>
                <a:ext cx="11696237" cy="878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Precision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r>
                  <a:rPr lang="en-US" sz="3200" dirty="0"/>
                  <a:t> = proportion of true positives among all positives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63" y="643095"/>
                <a:ext cx="11696237" cy="878959"/>
              </a:xfrm>
              <a:prstGeom prst="rect">
                <a:avLst/>
              </a:prstGeom>
              <a:blipFill>
                <a:blip r:embed="rId4"/>
                <a:stretch>
                  <a:fillRect l="-1303" b="-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569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3B0B3-9968-42E4-AEF6-5AC5E1C6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88" y="229265"/>
            <a:ext cx="8801100" cy="3486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8A5C8-D531-41F1-B246-08BA0F1DCF1D}"/>
                  </a:ext>
                </a:extLst>
              </p:cNvPr>
              <p:cNvSpPr txBox="1"/>
              <p:nvPr/>
            </p:nvSpPr>
            <p:spPr>
              <a:xfrm>
                <a:off x="6836593" y="3755657"/>
                <a:ext cx="10669889" cy="4264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Precision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= proportion of true positives </a:t>
                </a:r>
              </a:p>
              <a:p>
                <a:r>
                  <a:rPr lang="en-US" sz="3200" dirty="0"/>
                  <a:t>   among all positives </a:t>
                </a:r>
                <a:endParaRPr lang="en-US" sz="3600" dirty="0"/>
              </a:p>
              <a:p>
                <a:endParaRPr lang="en-US" sz="2000" dirty="0"/>
              </a:p>
              <a:p>
                <a:r>
                  <a:rPr lang="en-US" sz="3600" dirty="0"/>
                  <a:t>=</a:t>
                </a:r>
                <a:endParaRPr lang="en-US" sz="3200" dirty="0"/>
              </a:p>
              <a:p>
                <a:r>
                  <a:rPr lang="en-US" sz="3200" dirty="0"/>
                  <a:t>          </a:t>
                </a:r>
              </a:p>
              <a:p>
                <a:r>
                  <a:rPr lang="en-US" sz="3200" dirty="0"/>
                  <a:t>   </a:t>
                </a:r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8A5C8-D531-41F1-B246-08BA0F1DC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593" y="3755657"/>
                <a:ext cx="10669889" cy="4264501"/>
              </a:xfrm>
              <a:prstGeom prst="rect">
                <a:avLst/>
              </a:prstGeom>
              <a:blipFill>
                <a:blip r:embed="rId3"/>
                <a:stretch>
                  <a:fillRect l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0280656-A27C-46C5-BE26-D4118B01B532}"/>
              </a:ext>
            </a:extLst>
          </p:cNvPr>
          <p:cNvGrpSpPr>
            <a:grpSpLocks noChangeAspect="1"/>
          </p:cNvGrpSpPr>
          <p:nvPr/>
        </p:nvGrpSpPr>
        <p:grpSpPr>
          <a:xfrm>
            <a:off x="86737" y="3886199"/>
            <a:ext cx="6318488" cy="3566160"/>
            <a:chOff x="1145511" y="2478795"/>
            <a:chExt cx="8901600" cy="502406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047237-3539-46CD-B52D-9C5FDB54D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15" t="4795"/>
            <a:stretch/>
          </p:blipFill>
          <p:spPr>
            <a:xfrm>
              <a:off x="1145511" y="2478795"/>
              <a:ext cx="8816815" cy="502406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ABF5A6-7188-43CC-84D0-5B1E93CE43A9}"/>
                </a:ext>
              </a:extLst>
            </p:cNvPr>
            <p:cNvSpPr/>
            <p:nvPr/>
          </p:nvSpPr>
          <p:spPr>
            <a:xfrm>
              <a:off x="1924874" y="4303986"/>
              <a:ext cx="8122237" cy="1669629"/>
            </a:xfrm>
            <a:custGeom>
              <a:avLst/>
              <a:gdLst>
                <a:gd name="connsiteX0" fmla="*/ 0 w 8122237"/>
                <a:gd name="connsiteY0" fmla="*/ 0 h 1669629"/>
                <a:gd name="connsiteX1" fmla="*/ 498937 w 8122237"/>
                <a:gd name="connsiteY1" fmla="*/ 0 h 1669629"/>
                <a:gd name="connsiteX2" fmla="*/ 835430 w 8122237"/>
                <a:gd name="connsiteY2" fmla="*/ 0 h 1669629"/>
                <a:gd name="connsiteX3" fmla="*/ 1578035 w 8122237"/>
                <a:gd name="connsiteY3" fmla="*/ 0 h 1669629"/>
                <a:gd name="connsiteX4" fmla="*/ 2076972 w 8122237"/>
                <a:gd name="connsiteY4" fmla="*/ 0 h 1669629"/>
                <a:gd name="connsiteX5" fmla="*/ 2575909 w 8122237"/>
                <a:gd name="connsiteY5" fmla="*/ 0 h 1669629"/>
                <a:gd name="connsiteX6" fmla="*/ 3318514 w 8122237"/>
                <a:gd name="connsiteY6" fmla="*/ 0 h 1669629"/>
                <a:gd name="connsiteX7" fmla="*/ 3736229 w 8122237"/>
                <a:gd name="connsiteY7" fmla="*/ 0 h 1669629"/>
                <a:gd name="connsiteX8" fmla="*/ 4478834 w 8122237"/>
                <a:gd name="connsiteY8" fmla="*/ 0 h 1669629"/>
                <a:gd name="connsiteX9" fmla="*/ 5221438 w 8122237"/>
                <a:gd name="connsiteY9" fmla="*/ 0 h 1669629"/>
                <a:gd name="connsiteX10" fmla="*/ 5801598 w 8122237"/>
                <a:gd name="connsiteY10" fmla="*/ 0 h 1669629"/>
                <a:gd name="connsiteX11" fmla="*/ 6544202 w 8122237"/>
                <a:gd name="connsiteY11" fmla="*/ 0 h 1669629"/>
                <a:gd name="connsiteX12" fmla="*/ 7043140 w 8122237"/>
                <a:gd name="connsiteY12" fmla="*/ 0 h 1669629"/>
                <a:gd name="connsiteX13" fmla="*/ 7542077 w 8122237"/>
                <a:gd name="connsiteY13" fmla="*/ 0 h 1669629"/>
                <a:gd name="connsiteX14" fmla="*/ 8122237 w 8122237"/>
                <a:gd name="connsiteY14" fmla="*/ 0 h 1669629"/>
                <a:gd name="connsiteX15" fmla="*/ 8122237 w 8122237"/>
                <a:gd name="connsiteY15" fmla="*/ 539847 h 1669629"/>
                <a:gd name="connsiteX16" fmla="*/ 8122237 w 8122237"/>
                <a:gd name="connsiteY16" fmla="*/ 1096390 h 1669629"/>
                <a:gd name="connsiteX17" fmla="*/ 8122237 w 8122237"/>
                <a:gd name="connsiteY17" fmla="*/ 1669629 h 1669629"/>
                <a:gd name="connsiteX18" fmla="*/ 7460855 w 8122237"/>
                <a:gd name="connsiteY18" fmla="*/ 1669629 h 1669629"/>
                <a:gd name="connsiteX19" fmla="*/ 7124362 w 8122237"/>
                <a:gd name="connsiteY19" fmla="*/ 1669629 h 1669629"/>
                <a:gd name="connsiteX20" fmla="*/ 6706647 w 8122237"/>
                <a:gd name="connsiteY20" fmla="*/ 1669629 h 1669629"/>
                <a:gd name="connsiteX21" fmla="*/ 5964043 w 8122237"/>
                <a:gd name="connsiteY21" fmla="*/ 1669629 h 1669629"/>
                <a:gd name="connsiteX22" fmla="*/ 5383883 w 8122237"/>
                <a:gd name="connsiteY22" fmla="*/ 1669629 h 1669629"/>
                <a:gd name="connsiteX23" fmla="*/ 4966168 w 8122237"/>
                <a:gd name="connsiteY23" fmla="*/ 1669629 h 1669629"/>
                <a:gd name="connsiteX24" fmla="*/ 4386008 w 8122237"/>
                <a:gd name="connsiteY24" fmla="*/ 1669629 h 1669629"/>
                <a:gd name="connsiteX25" fmla="*/ 4049515 w 8122237"/>
                <a:gd name="connsiteY25" fmla="*/ 1669629 h 1669629"/>
                <a:gd name="connsiteX26" fmla="*/ 3713023 w 8122237"/>
                <a:gd name="connsiteY26" fmla="*/ 1669629 h 1669629"/>
                <a:gd name="connsiteX27" fmla="*/ 3132863 w 8122237"/>
                <a:gd name="connsiteY27" fmla="*/ 1669629 h 1669629"/>
                <a:gd name="connsiteX28" fmla="*/ 2715148 w 8122237"/>
                <a:gd name="connsiteY28" fmla="*/ 1669629 h 1669629"/>
                <a:gd name="connsiteX29" fmla="*/ 2053766 w 8122237"/>
                <a:gd name="connsiteY29" fmla="*/ 1669629 h 1669629"/>
                <a:gd name="connsiteX30" fmla="*/ 1636051 w 8122237"/>
                <a:gd name="connsiteY30" fmla="*/ 1669629 h 1669629"/>
                <a:gd name="connsiteX31" fmla="*/ 974668 w 8122237"/>
                <a:gd name="connsiteY31" fmla="*/ 1669629 h 1669629"/>
                <a:gd name="connsiteX32" fmla="*/ 638176 w 8122237"/>
                <a:gd name="connsiteY32" fmla="*/ 1669629 h 1669629"/>
                <a:gd name="connsiteX33" fmla="*/ 0 w 8122237"/>
                <a:gd name="connsiteY33" fmla="*/ 1669629 h 1669629"/>
                <a:gd name="connsiteX34" fmla="*/ 0 w 8122237"/>
                <a:gd name="connsiteY34" fmla="*/ 1146479 h 1669629"/>
                <a:gd name="connsiteX35" fmla="*/ 0 w 8122237"/>
                <a:gd name="connsiteY35" fmla="*/ 556543 h 1669629"/>
                <a:gd name="connsiteX36" fmla="*/ 0 w 8122237"/>
                <a:gd name="connsiteY36" fmla="*/ 0 h 1669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22237" h="1669629" extrusionOk="0">
                  <a:moveTo>
                    <a:pt x="0" y="0"/>
                  </a:moveTo>
                  <a:cubicBezTo>
                    <a:pt x="248129" y="-39953"/>
                    <a:pt x="382297" y="35285"/>
                    <a:pt x="498937" y="0"/>
                  </a:cubicBezTo>
                  <a:cubicBezTo>
                    <a:pt x="615577" y="-35285"/>
                    <a:pt x="743954" y="17283"/>
                    <a:pt x="835430" y="0"/>
                  </a:cubicBezTo>
                  <a:cubicBezTo>
                    <a:pt x="926906" y="-17283"/>
                    <a:pt x="1406358" y="37699"/>
                    <a:pt x="1578035" y="0"/>
                  </a:cubicBezTo>
                  <a:cubicBezTo>
                    <a:pt x="1749713" y="-37699"/>
                    <a:pt x="1909483" y="32519"/>
                    <a:pt x="2076972" y="0"/>
                  </a:cubicBezTo>
                  <a:cubicBezTo>
                    <a:pt x="2244461" y="-32519"/>
                    <a:pt x="2422992" y="23309"/>
                    <a:pt x="2575909" y="0"/>
                  </a:cubicBezTo>
                  <a:cubicBezTo>
                    <a:pt x="2728826" y="-23309"/>
                    <a:pt x="3016567" y="28056"/>
                    <a:pt x="3318514" y="0"/>
                  </a:cubicBezTo>
                  <a:cubicBezTo>
                    <a:pt x="3620461" y="-28056"/>
                    <a:pt x="3643877" y="37593"/>
                    <a:pt x="3736229" y="0"/>
                  </a:cubicBezTo>
                  <a:cubicBezTo>
                    <a:pt x="3828581" y="-37593"/>
                    <a:pt x="4244136" y="29164"/>
                    <a:pt x="4478834" y="0"/>
                  </a:cubicBezTo>
                  <a:cubicBezTo>
                    <a:pt x="4713533" y="-29164"/>
                    <a:pt x="4866790" y="8010"/>
                    <a:pt x="5221438" y="0"/>
                  </a:cubicBezTo>
                  <a:cubicBezTo>
                    <a:pt x="5576086" y="-8010"/>
                    <a:pt x="5526120" y="67242"/>
                    <a:pt x="5801598" y="0"/>
                  </a:cubicBezTo>
                  <a:cubicBezTo>
                    <a:pt x="6077076" y="-67242"/>
                    <a:pt x="6307501" y="73346"/>
                    <a:pt x="6544202" y="0"/>
                  </a:cubicBezTo>
                  <a:cubicBezTo>
                    <a:pt x="6780903" y="-73346"/>
                    <a:pt x="6888734" y="40674"/>
                    <a:pt x="7043140" y="0"/>
                  </a:cubicBezTo>
                  <a:cubicBezTo>
                    <a:pt x="7197546" y="-40674"/>
                    <a:pt x="7293403" y="21334"/>
                    <a:pt x="7542077" y="0"/>
                  </a:cubicBezTo>
                  <a:cubicBezTo>
                    <a:pt x="7790751" y="-21334"/>
                    <a:pt x="7872091" y="65150"/>
                    <a:pt x="8122237" y="0"/>
                  </a:cubicBezTo>
                  <a:cubicBezTo>
                    <a:pt x="8184565" y="158681"/>
                    <a:pt x="8105324" y="416742"/>
                    <a:pt x="8122237" y="539847"/>
                  </a:cubicBezTo>
                  <a:cubicBezTo>
                    <a:pt x="8139150" y="662952"/>
                    <a:pt x="8119494" y="930113"/>
                    <a:pt x="8122237" y="1096390"/>
                  </a:cubicBezTo>
                  <a:cubicBezTo>
                    <a:pt x="8124980" y="1262667"/>
                    <a:pt x="8118121" y="1428130"/>
                    <a:pt x="8122237" y="1669629"/>
                  </a:cubicBezTo>
                  <a:cubicBezTo>
                    <a:pt x="7812459" y="1689008"/>
                    <a:pt x="7791495" y="1631188"/>
                    <a:pt x="7460855" y="1669629"/>
                  </a:cubicBezTo>
                  <a:cubicBezTo>
                    <a:pt x="7130215" y="1708070"/>
                    <a:pt x="7261398" y="1636636"/>
                    <a:pt x="7124362" y="1669629"/>
                  </a:cubicBezTo>
                  <a:cubicBezTo>
                    <a:pt x="6987326" y="1702622"/>
                    <a:pt x="6832793" y="1627740"/>
                    <a:pt x="6706647" y="1669629"/>
                  </a:cubicBezTo>
                  <a:cubicBezTo>
                    <a:pt x="6580501" y="1711518"/>
                    <a:pt x="6271617" y="1634733"/>
                    <a:pt x="5964043" y="1669629"/>
                  </a:cubicBezTo>
                  <a:cubicBezTo>
                    <a:pt x="5656469" y="1704525"/>
                    <a:pt x="5583388" y="1604079"/>
                    <a:pt x="5383883" y="1669629"/>
                  </a:cubicBezTo>
                  <a:cubicBezTo>
                    <a:pt x="5184378" y="1735179"/>
                    <a:pt x="5133775" y="1632710"/>
                    <a:pt x="4966168" y="1669629"/>
                  </a:cubicBezTo>
                  <a:cubicBezTo>
                    <a:pt x="4798562" y="1706548"/>
                    <a:pt x="4557410" y="1658544"/>
                    <a:pt x="4386008" y="1669629"/>
                  </a:cubicBezTo>
                  <a:cubicBezTo>
                    <a:pt x="4214606" y="1680714"/>
                    <a:pt x="4195908" y="1657787"/>
                    <a:pt x="4049515" y="1669629"/>
                  </a:cubicBezTo>
                  <a:cubicBezTo>
                    <a:pt x="3903122" y="1681471"/>
                    <a:pt x="3812859" y="1665546"/>
                    <a:pt x="3713023" y="1669629"/>
                  </a:cubicBezTo>
                  <a:cubicBezTo>
                    <a:pt x="3613187" y="1673712"/>
                    <a:pt x="3417183" y="1656605"/>
                    <a:pt x="3132863" y="1669629"/>
                  </a:cubicBezTo>
                  <a:cubicBezTo>
                    <a:pt x="2848543" y="1682653"/>
                    <a:pt x="2873812" y="1620449"/>
                    <a:pt x="2715148" y="1669629"/>
                  </a:cubicBezTo>
                  <a:cubicBezTo>
                    <a:pt x="2556484" y="1718809"/>
                    <a:pt x="2216077" y="1601252"/>
                    <a:pt x="2053766" y="1669629"/>
                  </a:cubicBezTo>
                  <a:cubicBezTo>
                    <a:pt x="1891455" y="1738006"/>
                    <a:pt x="1738726" y="1632098"/>
                    <a:pt x="1636051" y="1669629"/>
                  </a:cubicBezTo>
                  <a:cubicBezTo>
                    <a:pt x="1533376" y="1707160"/>
                    <a:pt x="1169920" y="1616899"/>
                    <a:pt x="974668" y="1669629"/>
                  </a:cubicBezTo>
                  <a:cubicBezTo>
                    <a:pt x="779416" y="1722359"/>
                    <a:pt x="730940" y="1637052"/>
                    <a:pt x="638176" y="1669629"/>
                  </a:cubicBezTo>
                  <a:cubicBezTo>
                    <a:pt x="545412" y="1702206"/>
                    <a:pt x="242998" y="1662554"/>
                    <a:pt x="0" y="1669629"/>
                  </a:cubicBezTo>
                  <a:cubicBezTo>
                    <a:pt x="-58178" y="1536845"/>
                    <a:pt x="38001" y="1279432"/>
                    <a:pt x="0" y="1146479"/>
                  </a:cubicBezTo>
                  <a:cubicBezTo>
                    <a:pt x="-38001" y="1013526"/>
                    <a:pt x="2943" y="765594"/>
                    <a:pt x="0" y="556543"/>
                  </a:cubicBezTo>
                  <a:cubicBezTo>
                    <a:pt x="-2943" y="347492"/>
                    <a:pt x="30416" y="246697"/>
                    <a:pt x="0" y="0"/>
                  </a:cubicBezTo>
                  <a:close/>
                </a:path>
              </a:pathLst>
            </a:custGeom>
            <a:noFill/>
            <a:ln w="9842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BD570E-4029-4E72-BBB3-91551F169D29}"/>
                </a:ext>
              </a:extLst>
            </p:cNvPr>
            <p:cNvSpPr/>
            <p:nvPr/>
          </p:nvSpPr>
          <p:spPr>
            <a:xfrm>
              <a:off x="3972906" y="4682359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FA5DEB8-E928-4E84-A220-BDD85AB164FA}"/>
              </a:ext>
            </a:extLst>
          </p:cNvPr>
          <p:cNvSpPr txBox="1"/>
          <p:nvPr/>
        </p:nvSpPr>
        <p:spPr>
          <a:xfrm>
            <a:off x="9376588" y="685800"/>
            <a:ext cx="1548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5A2781"/>
                </a:solidFill>
              </a:rPr>
              <a:t>Increasing decision boundary increases precision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D23720-C9BA-4C6A-9CA9-62730D8BB932}"/>
                  </a:ext>
                </a:extLst>
              </p:cNvPr>
              <p:cNvSpPr txBox="1"/>
              <p:nvPr/>
            </p:nvSpPr>
            <p:spPr>
              <a:xfrm>
                <a:off x="7518400" y="6248400"/>
                <a:ext cx="906530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i="0" dirty="0" smtClean="0">
                              <a:solidFill>
                                <a:srgbClr val="5A2781"/>
                              </a:solidFill>
                              <a:latin typeface="Cambria Math" panose="02040503050406030204" pitchFamily="18" charset="0"/>
                            </a:rPr>
                            <m:t>9+2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5A278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D23720-C9BA-4C6A-9CA9-62730D8BB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400" y="6248400"/>
                <a:ext cx="906530" cy="816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12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322132-B575-47A2-A2C4-CBD872690FB9}"/>
              </a:ext>
            </a:extLst>
          </p:cNvPr>
          <p:cNvGrpSpPr/>
          <p:nvPr/>
        </p:nvGrpSpPr>
        <p:grpSpPr>
          <a:xfrm>
            <a:off x="1145511" y="2478795"/>
            <a:ext cx="8816815" cy="5024069"/>
            <a:chOff x="1145511" y="2478795"/>
            <a:chExt cx="8816815" cy="50240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A556CA-E7E1-44B2-9501-39E1F70A6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15" t="4795"/>
            <a:stretch/>
          </p:blipFill>
          <p:spPr>
            <a:xfrm>
              <a:off x="1145511" y="2478795"/>
              <a:ext cx="8816815" cy="502406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9D7AF7-8F35-4B78-82F3-EE9DB0445FCE}"/>
                </a:ext>
              </a:extLst>
            </p:cNvPr>
            <p:cNvSpPr/>
            <p:nvPr/>
          </p:nvSpPr>
          <p:spPr>
            <a:xfrm>
              <a:off x="3567289" y="3137338"/>
              <a:ext cx="3164587" cy="4365526"/>
            </a:xfrm>
            <a:custGeom>
              <a:avLst/>
              <a:gdLst>
                <a:gd name="connsiteX0" fmla="*/ 0 w 3164587"/>
                <a:gd name="connsiteY0" fmla="*/ 0 h 4365526"/>
                <a:gd name="connsiteX1" fmla="*/ 495785 w 3164587"/>
                <a:gd name="connsiteY1" fmla="*/ 0 h 4365526"/>
                <a:gd name="connsiteX2" fmla="*/ 928279 w 3164587"/>
                <a:gd name="connsiteY2" fmla="*/ 0 h 4365526"/>
                <a:gd name="connsiteX3" fmla="*/ 1519002 w 3164587"/>
                <a:gd name="connsiteY3" fmla="*/ 0 h 4365526"/>
                <a:gd name="connsiteX4" fmla="*/ 2014787 w 3164587"/>
                <a:gd name="connsiteY4" fmla="*/ 0 h 4365526"/>
                <a:gd name="connsiteX5" fmla="*/ 2510572 w 3164587"/>
                <a:gd name="connsiteY5" fmla="*/ 0 h 4365526"/>
                <a:gd name="connsiteX6" fmla="*/ 3164587 w 3164587"/>
                <a:gd name="connsiteY6" fmla="*/ 0 h 4365526"/>
                <a:gd name="connsiteX7" fmla="*/ 3164587 w 3164587"/>
                <a:gd name="connsiteY7" fmla="*/ 458380 h 4365526"/>
                <a:gd name="connsiteX8" fmla="*/ 3164587 w 3164587"/>
                <a:gd name="connsiteY8" fmla="*/ 1004071 h 4365526"/>
                <a:gd name="connsiteX9" fmla="*/ 3164587 w 3164587"/>
                <a:gd name="connsiteY9" fmla="*/ 1462451 h 4365526"/>
                <a:gd name="connsiteX10" fmla="*/ 3164587 w 3164587"/>
                <a:gd name="connsiteY10" fmla="*/ 1920831 h 4365526"/>
                <a:gd name="connsiteX11" fmla="*/ 3164587 w 3164587"/>
                <a:gd name="connsiteY11" fmla="*/ 2466522 h 4365526"/>
                <a:gd name="connsiteX12" fmla="*/ 3164587 w 3164587"/>
                <a:gd name="connsiteY12" fmla="*/ 3055868 h 4365526"/>
                <a:gd name="connsiteX13" fmla="*/ 3164587 w 3164587"/>
                <a:gd name="connsiteY13" fmla="*/ 3470593 h 4365526"/>
                <a:gd name="connsiteX14" fmla="*/ 3164587 w 3164587"/>
                <a:gd name="connsiteY14" fmla="*/ 4365526 h 4365526"/>
                <a:gd name="connsiteX15" fmla="*/ 2637156 w 3164587"/>
                <a:gd name="connsiteY15" fmla="*/ 4365526 h 4365526"/>
                <a:gd name="connsiteX16" fmla="*/ 2109725 w 3164587"/>
                <a:gd name="connsiteY16" fmla="*/ 4365526 h 4365526"/>
                <a:gd name="connsiteX17" fmla="*/ 1519002 w 3164587"/>
                <a:gd name="connsiteY17" fmla="*/ 4365526 h 4365526"/>
                <a:gd name="connsiteX18" fmla="*/ 991571 w 3164587"/>
                <a:gd name="connsiteY18" fmla="*/ 4365526 h 4365526"/>
                <a:gd name="connsiteX19" fmla="*/ 559077 w 3164587"/>
                <a:gd name="connsiteY19" fmla="*/ 4365526 h 4365526"/>
                <a:gd name="connsiteX20" fmla="*/ 0 w 3164587"/>
                <a:gd name="connsiteY20" fmla="*/ 4365526 h 4365526"/>
                <a:gd name="connsiteX21" fmla="*/ 0 w 3164587"/>
                <a:gd name="connsiteY21" fmla="*/ 3732525 h 4365526"/>
                <a:gd name="connsiteX22" fmla="*/ 0 w 3164587"/>
                <a:gd name="connsiteY22" fmla="*/ 3099523 h 4365526"/>
                <a:gd name="connsiteX23" fmla="*/ 0 w 3164587"/>
                <a:gd name="connsiteY23" fmla="*/ 2553833 h 4365526"/>
                <a:gd name="connsiteX24" fmla="*/ 0 w 3164587"/>
                <a:gd name="connsiteY24" fmla="*/ 2051797 h 4365526"/>
                <a:gd name="connsiteX25" fmla="*/ 0 w 3164587"/>
                <a:gd name="connsiteY25" fmla="*/ 1637072 h 4365526"/>
                <a:gd name="connsiteX26" fmla="*/ 0 w 3164587"/>
                <a:gd name="connsiteY26" fmla="*/ 1222347 h 4365526"/>
                <a:gd name="connsiteX27" fmla="*/ 0 w 3164587"/>
                <a:gd name="connsiteY27" fmla="*/ 633001 h 4365526"/>
                <a:gd name="connsiteX28" fmla="*/ 0 w 3164587"/>
                <a:gd name="connsiteY28" fmla="*/ 0 h 43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64587" h="4365526" extrusionOk="0">
                  <a:moveTo>
                    <a:pt x="0" y="0"/>
                  </a:moveTo>
                  <a:cubicBezTo>
                    <a:pt x="246040" y="-37637"/>
                    <a:pt x="340785" y="45992"/>
                    <a:pt x="495785" y="0"/>
                  </a:cubicBezTo>
                  <a:cubicBezTo>
                    <a:pt x="650786" y="-45992"/>
                    <a:pt x="792560" y="16765"/>
                    <a:pt x="928279" y="0"/>
                  </a:cubicBezTo>
                  <a:cubicBezTo>
                    <a:pt x="1063998" y="-16765"/>
                    <a:pt x="1308038" y="51711"/>
                    <a:pt x="1519002" y="0"/>
                  </a:cubicBezTo>
                  <a:cubicBezTo>
                    <a:pt x="1729966" y="-51711"/>
                    <a:pt x="1845198" y="40351"/>
                    <a:pt x="2014787" y="0"/>
                  </a:cubicBezTo>
                  <a:cubicBezTo>
                    <a:pt x="2184377" y="-40351"/>
                    <a:pt x="2266654" y="47854"/>
                    <a:pt x="2510572" y="0"/>
                  </a:cubicBezTo>
                  <a:cubicBezTo>
                    <a:pt x="2754490" y="-47854"/>
                    <a:pt x="2906061" y="27087"/>
                    <a:pt x="3164587" y="0"/>
                  </a:cubicBezTo>
                  <a:cubicBezTo>
                    <a:pt x="3192866" y="210697"/>
                    <a:pt x="3117575" y="229669"/>
                    <a:pt x="3164587" y="458380"/>
                  </a:cubicBezTo>
                  <a:cubicBezTo>
                    <a:pt x="3211599" y="687091"/>
                    <a:pt x="3105422" y="772843"/>
                    <a:pt x="3164587" y="1004071"/>
                  </a:cubicBezTo>
                  <a:cubicBezTo>
                    <a:pt x="3223752" y="1235299"/>
                    <a:pt x="3156485" y="1350660"/>
                    <a:pt x="3164587" y="1462451"/>
                  </a:cubicBezTo>
                  <a:cubicBezTo>
                    <a:pt x="3172689" y="1574242"/>
                    <a:pt x="3118259" y="1737763"/>
                    <a:pt x="3164587" y="1920831"/>
                  </a:cubicBezTo>
                  <a:cubicBezTo>
                    <a:pt x="3210915" y="2103899"/>
                    <a:pt x="3119574" y="2283992"/>
                    <a:pt x="3164587" y="2466522"/>
                  </a:cubicBezTo>
                  <a:cubicBezTo>
                    <a:pt x="3209600" y="2649052"/>
                    <a:pt x="3096262" y="2850519"/>
                    <a:pt x="3164587" y="3055868"/>
                  </a:cubicBezTo>
                  <a:cubicBezTo>
                    <a:pt x="3232912" y="3261217"/>
                    <a:pt x="3149213" y="3363147"/>
                    <a:pt x="3164587" y="3470593"/>
                  </a:cubicBezTo>
                  <a:cubicBezTo>
                    <a:pt x="3179961" y="3578039"/>
                    <a:pt x="3084087" y="3999499"/>
                    <a:pt x="3164587" y="4365526"/>
                  </a:cubicBezTo>
                  <a:cubicBezTo>
                    <a:pt x="3030799" y="4374471"/>
                    <a:pt x="2822042" y="4355750"/>
                    <a:pt x="2637156" y="4365526"/>
                  </a:cubicBezTo>
                  <a:cubicBezTo>
                    <a:pt x="2452270" y="4375302"/>
                    <a:pt x="2335755" y="4346464"/>
                    <a:pt x="2109725" y="4365526"/>
                  </a:cubicBezTo>
                  <a:cubicBezTo>
                    <a:pt x="1883695" y="4384588"/>
                    <a:pt x="1660329" y="4338868"/>
                    <a:pt x="1519002" y="4365526"/>
                  </a:cubicBezTo>
                  <a:cubicBezTo>
                    <a:pt x="1377675" y="4392184"/>
                    <a:pt x="1154556" y="4305543"/>
                    <a:pt x="991571" y="4365526"/>
                  </a:cubicBezTo>
                  <a:cubicBezTo>
                    <a:pt x="828586" y="4425509"/>
                    <a:pt x="761371" y="4348666"/>
                    <a:pt x="559077" y="4365526"/>
                  </a:cubicBezTo>
                  <a:cubicBezTo>
                    <a:pt x="356783" y="4382386"/>
                    <a:pt x="134174" y="4308152"/>
                    <a:pt x="0" y="4365526"/>
                  </a:cubicBezTo>
                  <a:cubicBezTo>
                    <a:pt x="-49356" y="4173081"/>
                    <a:pt x="26540" y="4045075"/>
                    <a:pt x="0" y="3732525"/>
                  </a:cubicBezTo>
                  <a:cubicBezTo>
                    <a:pt x="-26540" y="3419975"/>
                    <a:pt x="47137" y="3292955"/>
                    <a:pt x="0" y="3099523"/>
                  </a:cubicBezTo>
                  <a:cubicBezTo>
                    <a:pt x="-47137" y="2906091"/>
                    <a:pt x="37355" y="2689089"/>
                    <a:pt x="0" y="2553833"/>
                  </a:cubicBezTo>
                  <a:cubicBezTo>
                    <a:pt x="-37355" y="2418577"/>
                    <a:pt x="32214" y="2275926"/>
                    <a:pt x="0" y="2051797"/>
                  </a:cubicBezTo>
                  <a:cubicBezTo>
                    <a:pt x="-32214" y="1827668"/>
                    <a:pt x="12555" y="1737403"/>
                    <a:pt x="0" y="1637072"/>
                  </a:cubicBezTo>
                  <a:cubicBezTo>
                    <a:pt x="-12555" y="1536742"/>
                    <a:pt x="10799" y="1384673"/>
                    <a:pt x="0" y="1222347"/>
                  </a:cubicBezTo>
                  <a:cubicBezTo>
                    <a:pt x="-10799" y="1060022"/>
                    <a:pt x="18029" y="877659"/>
                    <a:pt x="0" y="633001"/>
                  </a:cubicBezTo>
                  <a:cubicBezTo>
                    <a:pt x="-18029" y="388343"/>
                    <a:pt x="63986" y="305999"/>
                    <a:pt x="0" y="0"/>
                  </a:cubicBezTo>
                  <a:close/>
                </a:path>
              </a:pathLst>
            </a:custGeom>
            <a:noFill/>
            <a:ln w="9842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F22E53-ACBE-404C-B001-4E8BF16B7304}"/>
                </a:ext>
              </a:extLst>
            </p:cNvPr>
            <p:cNvSpPr/>
            <p:nvPr/>
          </p:nvSpPr>
          <p:spPr>
            <a:xfrm>
              <a:off x="3972906" y="4682359"/>
              <a:ext cx="2364828" cy="882869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190963" y="7444122"/>
            <a:ext cx="5113244" cy="32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8" dirty="0">
                <a:hlinkClick r:id="rId3"/>
              </a:rPr>
              <a:t>https://en.wikipedia.org/wiki/Confusion_matrix</a:t>
            </a:r>
            <a:r>
              <a:rPr lang="en-US" sz="1548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190963" y="2478795"/>
            <a:ext cx="5113244" cy="5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53" dirty="0"/>
              <a:t>Confusion  matrix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/>
              <p:nvPr/>
            </p:nvSpPr>
            <p:spPr>
              <a:xfrm>
                <a:off x="317710" y="154306"/>
                <a:ext cx="11251780" cy="878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Recall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sz="3200" dirty="0"/>
                  <a:t> = proportion of actual positives correctly identified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10" y="154306"/>
                <a:ext cx="11251780" cy="878959"/>
              </a:xfrm>
              <a:prstGeom prst="rect">
                <a:avLst/>
              </a:prstGeom>
              <a:blipFill>
                <a:blip r:embed="rId4"/>
                <a:stretch>
                  <a:fillRect l="-1354" r="-205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84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5A278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28452</TotalTime>
  <Words>1098</Words>
  <Application>Microsoft Office PowerPoint</Application>
  <PresentationFormat>Custom</PresentationFormat>
  <Paragraphs>133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AdvTT5ada87cc</vt:lpstr>
      <vt:lpstr>Arial</vt:lpstr>
      <vt:lpstr>Benguiat Frisky</vt:lpstr>
      <vt:lpstr>Calibri</vt:lpstr>
      <vt:lpstr>Calibri Light</vt:lpstr>
      <vt:lpstr>Cambria Math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429</cp:revision>
  <dcterms:created xsi:type="dcterms:W3CDTF">2020-09-07T00:11:40Z</dcterms:created>
  <dcterms:modified xsi:type="dcterms:W3CDTF">2023-04-21T17:10:44Z</dcterms:modified>
</cp:coreProperties>
</file>