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8"/>
  </p:notesMasterIdLst>
  <p:sldIdLst>
    <p:sldId id="881" r:id="rId2"/>
    <p:sldId id="983" r:id="rId3"/>
    <p:sldId id="967" r:id="rId4"/>
    <p:sldId id="994" r:id="rId5"/>
    <p:sldId id="995" r:id="rId6"/>
    <p:sldId id="949" r:id="rId7"/>
    <p:sldId id="993" r:id="rId8"/>
    <p:sldId id="270" r:id="rId9"/>
    <p:sldId id="271" r:id="rId10"/>
    <p:sldId id="297" r:id="rId11"/>
    <p:sldId id="262" r:id="rId12"/>
    <p:sldId id="263" r:id="rId13"/>
    <p:sldId id="306" r:id="rId14"/>
    <p:sldId id="307" r:id="rId15"/>
    <p:sldId id="305" r:id="rId16"/>
    <p:sldId id="308" r:id="rId17"/>
    <p:sldId id="984" r:id="rId18"/>
    <p:sldId id="981" r:id="rId19"/>
    <p:sldId id="982" r:id="rId20"/>
    <p:sldId id="917" r:id="rId21"/>
    <p:sldId id="918" r:id="rId22"/>
    <p:sldId id="898" r:id="rId23"/>
    <p:sldId id="964" r:id="rId24"/>
    <p:sldId id="989" r:id="rId25"/>
    <p:sldId id="965" r:id="rId26"/>
    <p:sldId id="990" r:id="rId27"/>
    <p:sldId id="966" r:id="rId28"/>
    <p:sldId id="991" r:id="rId29"/>
    <p:sldId id="960" r:id="rId30"/>
    <p:sldId id="969" r:id="rId31"/>
    <p:sldId id="970" r:id="rId32"/>
    <p:sldId id="968" r:id="rId33"/>
    <p:sldId id="961" r:id="rId34"/>
    <p:sldId id="972" r:id="rId35"/>
    <p:sldId id="971" r:id="rId36"/>
    <p:sldId id="973" r:id="rId37"/>
    <p:sldId id="980" r:id="rId38"/>
    <p:sldId id="976" r:id="rId39"/>
    <p:sldId id="977" r:id="rId40"/>
    <p:sldId id="988" r:id="rId41"/>
    <p:sldId id="978" r:id="rId42"/>
    <p:sldId id="979" r:id="rId43"/>
    <p:sldId id="903" r:id="rId44"/>
    <p:sldId id="975" r:id="rId45"/>
    <p:sldId id="986" r:id="rId46"/>
    <p:sldId id="987" r:id="rId47"/>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18" autoAdjust="0"/>
    <p:restoredTop sz="94660"/>
  </p:normalViewPr>
  <p:slideViewPr>
    <p:cSldViewPr snapToGrid="0">
      <p:cViewPr varScale="1">
        <p:scale>
          <a:sx n="62" d="100"/>
          <a:sy n="62" d="100"/>
        </p:scale>
        <p:origin x="800" y="44"/>
      </p:cViewPr>
      <p:guideLst/>
    </p:cSldViewPr>
  </p:slideViewPr>
  <p:notesTextViewPr>
    <p:cViewPr>
      <p:scale>
        <a:sx n="1" d="1"/>
        <a:sy n="1" d="1"/>
      </p:scale>
      <p:origin x="0" y="0"/>
    </p:cViewPr>
  </p:notesTextViewPr>
  <p:sorterViewPr>
    <p:cViewPr>
      <p:scale>
        <a:sx n="90" d="100"/>
        <a:sy n="90" d="100"/>
      </p:scale>
      <p:origin x="0" y="-10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4/16/2024</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D5DCFED-329D-49DA-BA79-8E65C1E9B9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5544B1C-1DF8-4EAD-A57B-C7149546A293}" type="slidenum">
              <a:rPr lang="en-US" altLang="en-US" sz="1200"/>
              <a:pPr/>
              <a:t>8</a:t>
            </a:fld>
            <a:endParaRPr lang="en-US" altLang="en-US" sz="1200"/>
          </a:p>
        </p:txBody>
      </p:sp>
      <p:sp>
        <p:nvSpPr>
          <p:cNvPr id="39939" name="Rectangle 2">
            <a:extLst>
              <a:ext uri="{FF2B5EF4-FFF2-40B4-BE49-F238E27FC236}">
                <a16:creationId xmlns:a16="http://schemas.microsoft.com/office/drawing/2014/main" id="{55ECAF71-D4E9-45D2-9EE0-6BC4FC1F8227}"/>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1939ED0-25C7-4938-9659-8ACB14CF71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2DF759A-B072-4960-AF29-15E619107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E25240D-5C0C-49D8-BC83-FCE5373D8A49}" type="slidenum">
              <a:rPr lang="en-US" altLang="en-US" sz="1200"/>
              <a:pPr/>
              <a:t>9</a:t>
            </a:fld>
            <a:endParaRPr lang="en-US" altLang="en-US" sz="1200"/>
          </a:p>
        </p:txBody>
      </p:sp>
      <p:sp>
        <p:nvSpPr>
          <p:cNvPr id="41987" name="Rectangle 2">
            <a:extLst>
              <a:ext uri="{FF2B5EF4-FFF2-40B4-BE49-F238E27FC236}">
                <a16:creationId xmlns:a16="http://schemas.microsoft.com/office/drawing/2014/main" id="{B2DA0A45-2F74-4768-913F-CE99662B965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A5E53D0-4B69-4B13-A589-AEE26A480D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EB60109-BA79-40CD-9F22-2DA618053E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E50D849-66CD-41FB-899B-82A5C00D6D9E}" type="slidenum">
              <a:rPr lang="en-US" altLang="en-US" sz="1200"/>
              <a:pPr/>
              <a:t>10</a:t>
            </a:fld>
            <a:endParaRPr lang="en-US" altLang="en-US" sz="1200"/>
          </a:p>
        </p:txBody>
      </p:sp>
      <p:sp>
        <p:nvSpPr>
          <p:cNvPr id="84995" name="Rectangle 2">
            <a:extLst>
              <a:ext uri="{FF2B5EF4-FFF2-40B4-BE49-F238E27FC236}">
                <a16:creationId xmlns:a16="http://schemas.microsoft.com/office/drawing/2014/main" id="{CF22A4F5-A6CD-4E15-93F8-A1F5A82BFAF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B17328C7-EDA5-42E1-9C5C-DAD67AC2D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DFC32223-59EF-45C7-84AB-3D1AD9354241}"/>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F33BCD86-8066-4060-898E-E2ACAF6026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2468" name="Slide Number Placeholder 3">
            <a:extLst>
              <a:ext uri="{FF2B5EF4-FFF2-40B4-BE49-F238E27FC236}">
                <a16:creationId xmlns:a16="http://schemas.microsoft.com/office/drawing/2014/main" id="{ED8852E9-A24F-493B-A78D-480EA68BC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4E975A-5807-4D61-890B-CFDF79E26465}" type="slidenum">
              <a:rPr lang="en-US" altLang="en-US" sz="1200"/>
              <a:pPr/>
              <a:t>13</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867B769-9235-4901-B483-02B367B51018}"/>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E714F9DD-0247-46D3-A1FB-1CAF867C1C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4516" name="Slide Number Placeholder 3">
            <a:extLst>
              <a:ext uri="{FF2B5EF4-FFF2-40B4-BE49-F238E27FC236}">
                <a16:creationId xmlns:a16="http://schemas.microsoft.com/office/drawing/2014/main" id="{FC2BC6D5-8267-46F9-924F-CD2993AADD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3D053E-CBAE-4B0B-A102-98E365F0F927}" type="slidenum">
              <a:rPr lang="en-US" altLang="en-US" sz="1200"/>
              <a:pPr/>
              <a:t>14</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9D8F8-C359-52DD-0F47-EB18ACAB6705}"/>
            </a:ext>
          </a:extLst>
        </p:cNvPr>
        <p:cNvGrpSpPr/>
        <p:nvPr/>
      </p:nvGrpSpPr>
      <p:grpSpPr>
        <a:xfrm>
          <a:off x="0" y="0"/>
          <a:ext cx="0" cy="0"/>
          <a:chOff x="0" y="0"/>
          <a:chExt cx="0" cy="0"/>
        </a:xfrm>
      </p:grpSpPr>
      <p:sp>
        <p:nvSpPr>
          <p:cNvPr id="66562" name="Rectangle 7">
            <a:extLst>
              <a:ext uri="{FF2B5EF4-FFF2-40B4-BE49-F238E27FC236}">
                <a16:creationId xmlns:a16="http://schemas.microsoft.com/office/drawing/2014/main" id="{35F2D5EA-3088-70CE-C159-B24E4A86FA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43E5ED-3493-4D46-931F-E220323D1F65}" type="slidenum">
              <a:rPr lang="en-US" altLang="en-US" sz="1200"/>
              <a:pPr/>
              <a:t>15</a:t>
            </a:fld>
            <a:endParaRPr lang="en-US" altLang="en-US" sz="1200" dirty="0"/>
          </a:p>
        </p:txBody>
      </p:sp>
      <p:sp>
        <p:nvSpPr>
          <p:cNvPr id="66563" name="Rectangle 2">
            <a:extLst>
              <a:ext uri="{FF2B5EF4-FFF2-40B4-BE49-F238E27FC236}">
                <a16:creationId xmlns:a16="http://schemas.microsoft.com/office/drawing/2014/main" id="{2E712BC1-2140-524F-66DF-C8B36E4C368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AE9FE3B-A3E3-A673-F528-1E501D6F9D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5351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FA4C6-3802-2CAE-FB5F-F60196527A96}"/>
            </a:ext>
          </a:extLst>
        </p:cNvPr>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DCA5635-45A0-EDD2-4532-52F061F95E75}"/>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FC8C64C6-FA84-950C-7063-5EB31F90D5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8612" name="Slide Number Placeholder 3">
            <a:extLst>
              <a:ext uri="{FF2B5EF4-FFF2-40B4-BE49-F238E27FC236}">
                <a16:creationId xmlns:a16="http://schemas.microsoft.com/office/drawing/2014/main" id="{D1B58E8C-604C-5FFF-B576-B3286484C0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23FE48-821B-4B34-826D-2697D3470C5E}" type="slidenum">
              <a:rPr lang="en-US" altLang="en-US" sz="1200"/>
              <a:pPr/>
              <a:t>16</a:t>
            </a:fld>
            <a:endParaRPr lang="en-US" altLang="en-US" sz="1200"/>
          </a:p>
        </p:txBody>
      </p:sp>
    </p:spTree>
    <p:extLst>
      <p:ext uri="{BB962C8B-B14F-4D97-AF65-F5344CB8AC3E}">
        <p14:creationId xmlns:p14="http://schemas.microsoft.com/office/powerpoint/2010/main" val="224862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4/16/2024</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Linear_regression"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jmg1.psychology.msstate.edu/8803/logisticReg09.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nlp.stanford.edu/~manning/courses/ling236/handouts/whitehead-logistic-regression.pp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nlp.stanford.edu/~manning/courses/ling236/handouts/whitehead-logistic-regression.ppt"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jmg1.psychology.msstate.edu/8803/logisticReg09.pp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jmg1.psychology.msstate.edu/8803/logisticReg09.pp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jmg1.psychology.msstate.edu/8803/logisticReg09.ppt"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jmg1.psychology.msstate.edu/8803/logisticReg09.pp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aeldung.com/cs/cost-function-logistic-regression-logarithmic-expr"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cikit-learn.org/stable/modules/model_evaluation.html#classification-metrics"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Confusion_matrix"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F-score#Formulation"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academic.oup.com/ije/article/34/1/215/63849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2.stat.duke.edu/courses/Spring13/sta102.001/Lec/Lec20.pdf"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2.stat.duke.edu/courses/Spring13/sta102.001/Lec/Lec20.pdf"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3292229/"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hyperlink" Target="http://courses.atlas.illinois.edu/spring2016/STAT/STAT200/RProgramming/Maximum_Likelihood.html"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courses.atlas.illinois.edu/spring2016/STAT/STAT200/RProgramming/Maximum_Likelihood.html" TargetMode="External"/><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analyticsvidhya.com/blog/2020/11/binary-cross-entropy-aka-log-loss-the-cost-function-used-in-logistic-regression/" TargetMode="External"/><Relationship Id="rId1" Type="http://schemas.openxmlformats.org/officeDocument/2006/relationships/slideLayout" Target="../slideLayouts/slideLayout7.xml"/><Relationship Id="rId5" Type="http://schemas.openxmlformats.org/officeDocument/2006/relationships/hyperlink" Target="https://devopedia.org/logistic-regression" TargetMode="Externa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analyticsvidhya.com/blog/2020/11/binary-cross-entropy-aka-log-loss-the-cost-function-used-in-logistic-regression/"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analyticsvidhya.com/blog/2020/11/binary-cross-entropy-aka-log-loss-the-cost-function-used-in-logistic-regression/"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nlp.stanford.edu/~manning/courses/ling236/handouts/whitehead-logistic-regression.pp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jmg1.psychology.msstate.edu/8803/logisticReg09.ppt" TargetMode="Externa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jmg1.psychology.msstate.edu/8803/logisticReg09.ppt" TargetMode="Externa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D1ACA9-3605-41F0-AC35-85F154072A71}"/>
              </a:ext>
            </a:extLst>
          </p:cNvPr>
          <p:cNvGrpSpPr>
            <a:grpSpLocks noChangeAspect="1"/>
          </p:cNvGrpSpPr>
          <p:nvPr/>
        </p:nvGrpSpPr>
        <p:grpSpPr>
          <a:xfrm>
            <a:off x="8320211" y="1786973"/>
            <a:ext cx="1724388" cy="2194560"/>
            <a:chOff x="8160707" y="915096"/>
            <a:chExt cx="3726493" cy="4742576"/>
          </a:xfrm>
        </p:grpSpPr>
        <p:grpSp>
          <p:nvGrpSpPr>
            <p:cNvPr id="6" name="Group 5">
              <a:extLst>
                <a:ext uri="{FF2B5EF4-FFF2-40B4-BE49-F238E27FC236}">
                  <a16:creationId xmlns:a16="http://schemas.microsoft.com/office/drawing/2014/main" id="{7F4ED63C-916B-4EDB-9790-9E0446429763}"/>
                </a:ext>
              </a:extLst>
            </p:cNvPr>
            <p:cNvGrpSpPr/>
            <p:nvPr/>
          </p:nvGrpSpPr>
          <p:grpSpPr>
            <a:xfrm>
              <a:off x="8160707" y="1737476"/>
              <a:ext cx="3726493" cy="3920196"/>
              <a:chOff x="7033364" y="2698511"/>
              <a:chExt cx="4647157" cy="4976575"/>
            </a:xfrm>
          </p:grpSpPr>
          <p:pic>
            <p:nvPicPr>
              <p:cNvPr id="9" name="Picture 2">
                <a:extLst>
                  <a:ext uri="{FF2B5EF4-FFF2-40B4-BE49-F238E27FC236}">
                    <a16:creationId xmlns:a16="http://schemas.microsoft.com/office/drawing/2014/main" id="{1F65EA63-9D05-47C8-92A1-D97B0F932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364" y="2698511"/>
                <a:ext cx="3615586" cy="45523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C3F2E5E-A9BA-4002-AE13-0DC9BA22D0A2}"/>
                  </a:ext>
                </a:extLst>
              </p:cNvPr>
              <p:cNvSpPr txBox="1"/>
              <p:nvPr/>
            </p:nvSpPr>
            <p:spPr>
              <a:xfrm>
                <a:off x="7033364" y="7359133"/>
                <a:ext cx="4647157" cy="315953"/>
              </a:xfrm>
              <a:prstGeom prst="rect">
                <a:avLst/>
              </a:prstGeom>
              <a:noFill/>
            </p:spPr>
            <p:txBody>
              <a:bodyPr wrap="square">
                <a:spAutoFit/>
              </a:bodyPr>
              <a:lstStyle/>
              <a:p>
                <a:r>
                  <a:rPr lang="en-US" sz="1100" dirty="0">
                    <a:hlinkClick r:id="rId3"/>
                  </a:rPr>
                  <a:t>https://en.wikipedia.org/wiki/Linear_regression</a:t>
                </a:r>
                <a:r>
                  <a:rPr lang="en-US" sz="1100" dirty="0"/>
                  <a:t> </a:t>
                </a:r>
              </a:p>
            </p:txBody>
          </p:sp>
        </p:grpSp>
        <p:pic>
          <p:nvPicPr>
            <p:cNvPr id="13" name="Picture 12">
              <a:extLst>
                <a:ext uri="{FF2B5EF4-FFF2-40B4-BE49-F238E27FC236}">
                  <a16:creationId xmlns:a16="http://schemas.microsoft.com/office/drawing/2014/main" id="{8A3BA252-9232-4A56-96CC-C83E74C0F17E}"/>
                </a:ext>
              </a:extLst>
            </p:cNvPr>
            <p:cNvPicPr>
              <a:picLocks noChangeAspect="1"/>
            </p:cNvPicPr>
            <p:nvPr/>
          </p:nvPicPr>
          <p:blipFill>
            <a:blip r:embed="rId4"/>
            <a:stretch>
              <a:fillRect/>
            </a:stretch>
          </p:blipFill>
          <p:spPr>
            <a:xfrm>
              <a:off x="8639821" y="915096"/>
              <a:ext cx="2289175" cy="793750"/>
            </a:xfrm>
            <a:prstGeom prst="rect">
              <a:avLst/>
            </a:prstGeom>
          </p:spPr>
        </p:pic>
      </p:grpSp>
      <p:sp>
        <p:nvSpPr>
          <p:cNvPr id="4" name="TextBox 3">
            <a:extLst>
              <a:ext uri="{FF2B5EF4-FFF2-40B4-BE49-F238E27FC236}">
                <a16:creationId xmlns:a16="http://schemas.microsoft.com/office/drawing/2014/main" id="{0992EB71-53F5-4F36-B9CA-4792089A7E0A}"/>
              </a:ext>
            </a:extLst>
          </p:cNvPr>
          <p:cNvSpPr txBox="1"/>
          <p:nvPr/>
        </p:nvSpPr>
        <p:spPr>
          <a:xfrm>
            <a:off x="444673" y="187597"/>
            <a:ext cx="11116850" cy="6001643"/>
          </a:xfrm>
          <a:prstGeom prst="rect">
            <a:avLst/>
          </a:prstGeom>
          <a:noFill/>
        </p:spPr>
        <p:txBody>
          <a:bodyPr wrap="square" rtlCol="0">
            <a:spAutoFit/>
          </a:bodyPr>
          <a:lstStyle/>
          <a:p>
            <a:r>
              <a:rPr lang="en-US" sz="3200" dirty="0"/>
              <a:t>Supervised Learning:  Use labeled data to predict unlabeled data.</a:t>
            </a:r>
          </a:p>
          <a:p>
            <a:endParaRPr lang="en-US" sz="3200" dirty="0"/>
          </a:p>
          <a:p>
            <a:r>
              <a:rPr lang="en-US" sz="3200" dirty="0"/>
              <a:t>2 types of supervised learning:</a:t>
            </a:r>
          </a:p>
          <a:p>
            <a:endParaRPr lang="en-US" sz="3200" dirty="0"/>
          </a:p>
          <a:p>
            <a:pPr marL="514350" indent="-514350">
              <a:buFont typeface="+mj-lt"/>
              <a:buAutoNum type="arabicPeriod"/>
            </a:pPr>
            <a:r>
              <a:rPr lang="en-US" sz="3200" dirty="0"/>
              <a:t>Regression:  Predict continuous values.</a:t>
            </a:r>
          </a:p>
          <a:p>
            <a:pPr lvl="2"/>
            <a:r>
              <a:rPr lang="en-US" sz="3200" dirty="0"/>
              <a:t> Ex:  Linear regression.</a:t>
            </a:r>
          </a:p>
          <a:p>
            <a:endParaRPr lang="en-US" sz="3200" dirty="0"/>
          </a:p>
          <a:p>
            <a:r>
              <a:rPr lang="en-US" sz="3200" dirty="0"/>
              <a:t>				F(</a:t>
            </a:r>
            <a:r>
              <a:rPr lang="en-US" sz="3200" dirty="0" err="1"/>
              <a:t>x</a:t>
            </a:r>
            <a:r>
              <a:rPr lang="en-US" sz="3200" baseline="-25000" dirty="0" err="1"/>
              <a:t>new</a:t>
            </a:r>
            <a:r>
              <a:rPr lang="en-US" sz="3200" dirty="0"/>
              <a:t>) = b</a:t>
            </a:r>
            <a:r>
              <a:rPr lang="en-US" sz="3200" baseline="-25000" dirty="0"/>
              <a:t>0</a:t>
            </a:r>
            <a:r>
              <a:rPr lang="en-US" sz="3200" dirty="0"/>
              <a:t> + b</a:t>
            </a:r>
            <a:r>
              <a:rPr lang="en-US" sz="3200" baseline="-25000" dirty="0"/>
              <a:t>1</a:t>
            </a:r>
            <a:r>
              <a:rPr lang="en-US" sz="3200" dirty="0"/>
              <a:t>x</a:t>
            </a:r>
            <a:r>
              <a:rPr lang="en-US" sz="3200" baseline="-25000" dirty="0"/>
              <a:t>new</a:t>
            </a:r>
          </a:p>
          <a:p>
            <a:endParaRPr lang="en-US" sz="3200" dirty="0"/>
          </a:p>
          <a:p>
            <a:pPr marL="514350" indent="-514350">
              <a:buFont typeface="+mj-lt"/>
              <a:buAutoNum type="arabicPeriod"/>
            </a:pPr>
            <a:endParaRPr lang="en-US" sz="3200" dirty="0"/>
          </a:p>
          <a:p>
            <a:r>
              <a:rPr lang="en-US" sz="3200" dirty="0"/>
              <a:t>2.  Classification:  Predict discrete values.</a:t>
            </a:r>
          </a:p>
          <a:p>
            <a:pPr lvl="2"/>
            <a:r>
              <a:rPr lang="en-US" sz="3200" dirty="0"/>
              <a:t>Ex:  Logistic regression</a:t>
            </a:r>
          </a:p>
        </p:txBody>
      </p:sp>
      <p:pic>
        <p:nvPicPr>
          <p:cNvPr id="8" name="Picture 7" descr="A screenshot of a computer screen&#10;&#10;Description automatically generated with low confidence">
            <a:extLst>
              <a:ext uri="{FF2B5EF4-FFF2-40B4-BE49-F238E27FC236}">
                <a16:creationId xmlns:a16="http://schemas.microsoft.com/office/drawing/2014/main" id="{F0F25354-1CD0-452F-AD9C-2E6E4E7BC7BD}"/>
              </a:ext>
            </a:extLst>
          </p:cNvPr>
          <p:cNvPicPr>
            <a:picLocks noChangeAspect="1"/>
          </p:cNvPicPr>
          <p:nvPr/>
        </p:nvPicPr>
        <p:blipFill rotWithShape="1">
          <a:blip r:embed="rId5">
            <a:extLst>
              <a:ext uri="{28A0092B-C50C-407E-A947-70E740481C1C}">
                <a14:useLocalDpi xmlns:a14="http://schemas.microsoft.com/office/drawing/2010/main" val="0"/>
              </a:ext>
            </a:extLst>
          </a:blip>
          <a:srcRect l="52561"/>
          <a:stretch/>
        </p:blipFill>
        <p:spPr>
          <a:xfrm>
            <a:off x="7893299" y="5212080"/>
            <a:ext cx="2732803" cy="2468880"/>
          </a:xfrm>
          <a:prstGeom prst="rect">
            <a:avLst/>
          </a:prstGeom>
        </p:spPr>
      </p:pic>
    </p:spTree>
    <p:extLst>
      <p:ext uri="{BB962C8B-B14F-4D97-AF65-F5344CB8AC3E}">
        <p14:creationId xmlns:p14="http://schemas.microsoft.com/office/powerpoint/2010/main" val="4198422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EB1C4A5-4503-478D-92AE-885EEF99E46E}"/>
              </a:ext>
            </a:extLst>
          </p:cNvPr>
          <p:cNvSpPr>
            <a:spLocks noGrp="1" noChangeArrowheads="1"/>
          </p:cNvSpPr>
          <p:nvPr>
            <p:ph type="title"/>
          </p:nvPr>
        </p:nvSpPr>
        <p:spPr/>
        <p:txBody>
          <a:bodyPr/>
          <a:lstStyle/>
          <a:p>
            <a:r>
              <a:rPr lang="en-US" altLang="en-US"/>
              <a:t>Problems with Odds</a:t>
            </a:r>
          </a:p>
        </p:txBody>
      </p:sp>
      <p:sp>
        <p:nvSpPr>
          <p:cNvPr id="83971" name="Rectangle 3">
            <a:extLst>
              <a:ext uri="{FF2B5EF4-FFF2-40B4-BE49-F238E27FC236}">
                <a16:creationId xmlns:a16="http://schemas.microsoft.com/office/drawing/2014/main" id="{67D08332-AE1F-4192-AE1A-AEA5A144B72E}"/>
              </a:ext>
            </a:extLst>
          </p:cNvPr>
          <p:cNvSpPr>
            <a:spLocks noGrp="1" noChangeArrowheads="1"/>
          </p:cNvSpPr>
          <p:nvPr>
            <p:ph type="body" idx="1"/>
          </p:nvPr>
        </p:nvSpPr>
        <p:spPr>
          <a:xfrm>
            <a:off x="817245" y="2049163"/>
            <a:ext cx="10252710" cy="4931516"/>
          </a:xfrm>
        </p:spPr>
        <p:txBody>
          <a:bodyPr/>
          <a:lstStyle/>
          <a:p>
            <a:r>
              <a:rPr lang="en-US" altLang="en-US"/>
              <a:t>Asymmetry</a:t>
            </a:r>
          </a:p>
          <a:p>
            <a:pPr lvl="1"/>
            <a:r>
              <a:rPr lang="en-US" altLang="en-US"/>
              <a:t>Possible range from 0 to “very large” </a:t>
            </a:r>
          </a:p>
          <a:p>
            <a:pPr lvl="2"/>
            <a:r>
              <a:rPr lang="en-US" altLang="en-US"/>
              <a:t>With 1 indicating no difference</a:t>
            </a:r>
          </a:p>
          <a:p>
            <a:r>
              <a:rPr lang="en-US" altLang="en-US"/>
              <a:t>Due to asymmetry</a:t>
            </a:r>
          </a:p>
          <a:p>
            <a:pPr lvl="1"/>
            <a:r>
              <a:rPr lang="en-US" altLang="en-US"/>
              <a:t>The same odds in opposite direction may appear different</a:t>
            </a:r>
          </a:p>
          <a:p>
            <a:pPr lvl="1"/>
            <a:r>
              <a:rPr lang="en-US" altLang="en-US"/>
              <a:t>Odds of 5.0 (5 to 1) of losing are the same as odds of .2 of winning (1 to 5)</a:t>
            </a:r>
          </a:p>
          <a:p>
            <a:pPr lvl="1">
              <a:buFontTx/>
              <a:buNone/>
            </a:pPr>
            <a:endParaRPr lang="en-US" altLang="en-US"/>
          </a:p>
        </p:txBody>
      </p:sp>
      <p:sp>
        <p:nvSpPr>
          <p:cNvPr id="4" name="TextBox 3">
            <a:extLst>
              <a:ext uri="{FF2B5EF4-FFF2-40B4-BE49-F238E27FC236}">
                <a16:creationId xmlns:a16="http://schemas.microsoft.com/office/drawing/2014/main" id="{13DC5BE8-3A7A-47C1-9945-1DAE9B1BA04D}"/>
              </a:ext>
            </a:extLst>
          </p:cNvPr>
          <p:cNvSpPr txBox="1"/>
          <p:nvPr/>
        </p:nvSpPr>
        <p:spPr>
          <a:xfrm>
            <a:off x="89452" y="7328654"/>
            <a:ext cx="5943600" cy="369332"/>
          </a:xfrm>
          <a:prstGeom prst="rect">
            <a:avLst/>
          </a:prstGeom>
          <a:noFill/>
        </p:spPr>
        <p:txBody>
          <a:bodyPr wrap="square">
            <a:spAutoFit/>
          </a:bodyPr>
          <a:lstStyle/>
          <a:p>
            <a:r>
              <a:rPr lang="en-US" dirty="0">
                <a:hlinkClick r:id="rId3"/>
              </a:rPr>
              <a:t>https://jmg1.psychology.msstate.edu/8803/logisticReg09.ppt</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42AB66-AAA8-4F10-B1F9-B433B3E21450}"/>
              </a:ext>
            </a:extLst>
          </p:cNvPr>
          <p:cNvSpPr>
            <a:spLocks noGrp="1" noChangeArrowheads="1"/>
          </p:cNvSpPr>
          <p:nvPr>
            <p:ph type="title"/>
          </p:nvPr>
        </p:nvSpPr>
        <p:spPr>
          <a:noFill/>
          <a:ln/>
        </p:spPr>
        <p:txBody>
          <a:bodyPr/>
          <a:lstStyle/>
          <a:p>
            <a:r>
              <a:rPr lang="en-US" altLang="en-US" sz="4533" b="1" i="1">
                <a:latin typeface="Arial" panose="020B0604020202020204" pitchFamily="34" charset="0"/>
              </a:rPr>
              <a:t>The Logistic Regression Model</a:t>
            </a:r>
          </a:p>
        </p:txBody>
      </p:sp>
      <p:sp>
        <p:nvSpPr>
          <p:cNvPr id="7171" name="Rectangle 3">
            <a:extLst>
              <a:ext uri="{FF2B5EF4-FFF2-40B4-BE49-F238E27FC236}">
                <a16:creationId xmlns:a16="http://schemas.microsoft.com/office/drawing/2014/main" id="{49448234-2015-4D53-A6FF-806A1DE47642}"/>
              </a:ext>
            </a:extLst>
          </p:cNvPr>
          <p:cNvSpPr>
            <a:spLocks noGrp="1" noChangeArrowheads="1"/>
          </p:cNvSpPr>
          <p:nvPr>
            <p:ph type="body" idx="1"/>
          </p:nvPr>
        </p:nvSpPr>
        <p:spPr>
          <a:noFill/>
          <a:ln/>
        </p:spPr>
        <p:txBody>
          <a:bodyPr/>
          <a:lstStyle/>
          <a:p>
            <a:pPr>
              <a:buFontTx/>
              <a:buNone/>
            </a:pPr>
            <a:r>
              <a:rPr lang="en-US" altLang="en-US">
                <a:latin typeface="Benguiat Frisky" pitchFamily="66" charset="0"/>
              </a:rPr>
              <a:t>The "logit" model solves these problems:</a:t>
            </a:r>
            <a:br>
              <a:rPr lang="en-US" altLang="en-US">
                <a:latin typeface="Benguiat Frisky" pitchFamily="66" charset="0"/>
              </a:rPr>
            </a:br>
            <a:br>
              <a:rPr lang="en-US" altLang="en-US">
                <a:latin typeface="Benguiat Frisky" pitchFamily="66" charset="0"/>
              </a:rPr>
            </a:br>
            <a:r>
              <a:rPr lang="en-US" altLang="en-US">
                <a:latin typeface="Benguiat Frisky" pitchFamily="66" charset="0"/>
              </a:rPr>
              <a:t>ln[p/(1-p)] = </a:t>
            </a:r>
            <a:r>
              <a:rPr lang="en-US" altLang="en-US" i="1">
                <a:latin typeface="Benguiat Frisky" pitchFamily="66" charset="0"/>
                <a:sym typeface="Symbol" panose="05050102010706020507" pitchFamily="18" charset="2"/>
              </a:rPr>
              <a:t></a:t>
            </a:r>
            <a:r>
              <a:rPr lang="en-US" altLang="en-US">
                <a:latin typeface="Benguiat Frisky" pitchFamily="66" charset="0"/>
              </a:rPr>
              <a:t> + </a:t>
            </a:r>
            <a:r>
              <a:rPr lang="en-US" altLang="en-US" i="1">
                <a:latin typeface="Benguiat Frisky" pitchFamily="66" charset="0"/>
                <a:sym typeface="Symbol" panose="05050102010706020507" pitchFamily="18" charset="2"/>
              </a:rPr>
              <a:t></a:t>
            </a:r>
            <a:r>
              <a:rPr lang="en-US" altLang="en-US">
                <a:latin typeface="Benguiat Frisky" pitchFamily="66" charset="0"/>
              </a:rPr>
              <a:t>X + e</a:t>
            </a:r>
            <a:br>
              <a:rPr lang="en-US" altLang="en-US">
                <a:latin typeface="Benguiat Frisky" pitchFamily="66" charset="0"/>
              </a:rPr>
            </a:br>
            <a:endParaRPr lang="en-US" altLang="en-US">
              <a:latin typeface="Benguiat Frisky" pitchFamily="66" charset="0"/>
            </a:endParaRPr>
          </a:p>
          <a:p>
            <a:pPr>
              <a:buClr>
                <a:schemeClr val="hlink"/>
              </a:buClr>
              <a:buFont typeface="Wingdings" panose="05000000000000000000" pitchFamily="2" charset="2"/>
              <a:buChar char="§"/>
            </a:pPr>
            <a:r>
              <a:rPr lang="en-US" altLang="en-US">
                <a:latin typeface="Benguiat Frisky" pitchFamily="66" charset="0"/>
              </a:rPr>
              <a:t>p is the probability that the event Y occurs, p(Y=1) </a:t>
            </a:r>
          </a:p>
          <a:p>
            <a:pPr>
              <a:buClr>
                <a:schemeClr val="hlink"/>
              </a:buClr>
              <a:buFont typeface="Wingdings" panose="05000000000000000000" pitchFamily="2" charset="2"/>
              <a:buChar char="§"/>
            </a:pPr>
            <a:r>
              <a:rPr lang="en-US" altLang="en-US">
                <a:latin typeface="Benguiat Frisky" pitchFamily="66" charset="0"/>
              </a:rPr>
              <a:t>p/(1-p) is the "odds ratio" </a:t>
            </a:r>
          </a:p>
          <a:p>
            <a:pPr>
              <a:buClr>
                <a:schemeClr val="hlink"/>
              </a:buClr>
              <a:buFont typeface="Wingdings" panose="05000000000000000000" pitchFamily="2" charset="2"/>
              <a:buChar char="§"/>
            </a:pPr>
            <a:r>
              <a:rPr lang="en-US" altLang="en-US">
                <a:latin typeface="Benguiat Frisky" pitchFamily="66" charset="0"/>
              </a:rPr>
              <a:t>ln[p/(1-p)] is the log odds ratio, or "logit"</a:t>
            </a:r>
            <a:r>
              <a:rPr lang="en-US" altLang="en-US"/>
              <a:t> </a:t>
            </a:r>
          </a:p>
        </p:txBody>
      </p:sp>
      <p:sp>
        <p:nvSpPr>
          <p:cNvPr id="4" name="TextBox 3">
            <a:extLst>
              <a:ext uri="{FF2B5EF4-FFF2-40B4-BE49-F238E27FC236}">
                <a16:creationId xmlns:a16="http://schemas.microsoft.com/office/drawing/2014/main" id="{8740DAF7-1832-44AD-BB97-76A496F40820}"/>
              </a:ext>
            </a:extLst>
          </p:cNvPr>
          <p:cNvSpPr txBox="1"/>
          <p:nvPr/>
        </p:nvSpPr>
        <p:spPr>
          <a:xfrm>
            <a:off x="1338943" y="7403068"/>
            <a:ext cx="9462407" cy="369332"/>
          </a:xfrm>
          <a:prstGeom prst="rect">
            <a:avLst/>
          </a:prstGeom>
          <a:noFill/>
        </p:spPr>
        <p:txBody>
          <a:bodyPr wrap="square">
            <a:spAutoFit/>
          </a:bodyPr>
          <a:lstStyle/>
          <a:p>
            <a:r>
              <a:rPr lang="en-US" dirty="0">
                <a:hlinkClick r:id="rId2"/>
              </a:rPr>
              <a:t>https://nlp.stanford.edu/~manning/courses/ling236/handouts/whitehead-logistic-regression.ppt</a:t>
            </a:r>
            <a:r>
              <a:rPr lang="en-US"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DF81F98-E59D-44EC-87D3-3E8C5420C638}"/>
              </a:ext>
            </a:extLst>
          </p:cNvPr>
          <p:cNvSpPr>
            <a:spLocks noGrp="1" noChangeArrowheads="1"/>
          </p:cNvSpPr>
          <p:nvPr>
            <p:ph type="body" idx="1"/>
          </p:nvPr>
        </p:nvSpPr>
        <p:spPr>
          <a:xfrm>
            <a:off x="247153" y="474980"/>
            <a:ext cx="9154160" cy="6822440"/>
          </a:xfrm>
          <a:noFill/>
          <a:ln/>
        </p:spPr>
        <p:txBody>
          <a:bodyPr/>
          <a:lstStyle/>
          <a:p>
            <a:pPr>
              <a:buFontTx/>
              <a:buNone/>
            </a:pPr>
            <a:r>
              <a:rPr lang="en-US" altLang="en-US" b="1" dirty="0">
                <a:solidFill>
                  <a:schemeClr val="tx2"/>
                </a:solidFill>
                <a:latin typeface="Benguiat Frisky" pitchFamily="66" charset="0"/>
              </a:rPr>
              <a:t>More:</a:t>
            </a:r>
            <a:endParaRPr lang="en-US" altLang="en-US" dirty="0">
              <a:solidFill>
                <a:schemeClr val="tx2"/>
              </a:solidFill>
              <a:latin typeface="Benguiat Frisky" pitchFamily="66" charset="0"/>
            </a:endParaRPr>
          </a:p>
          <a:p>
            <a:pPr>
              <a:buClr>
                <a:schemeClr val="hlink"/>
              </a:buClr>
              <a:buFont typeface="Wingdings" panose="05000000000000000000" pitchFamily="2" charset="2"/>
              <a:buChar char="§"/>
            </a:pPr>
            <a:r>
              <a:rPr lang="en-US" altLang="en-US" dirty="0">
                <a:latin typeface="Benguiat Frisky" pitchFamily="66" charset="0"/>
              </a:rPr>
              <a:t>The logistic distribution constrains the estimated probabilities to lie between 0 and 1. </a:t>
            </a:r>
          </a:p>
          <a:p>
            <a:pPr>
              <a:buClr>
                <a:schemeClr val="hlink"/>
              </a:buClr>
              <a:buFont typeface="Wingdings" panose="05000000000000000000" pitchFamily="2" charset="2"/>
              <a:buChar char="§"/>
            </a:pPr>
            <a:r>
              <a:rPr lang="en-US" altLang="en-US" dirty="0">
                <a:latin typeface="Benguiat Frisky" pitchFamily="66" charset="0"/>
              </a:rPr>
              <a:t>The estimated probability is:</a:t>
            </a:r>
            <a:br>
              <a:rPr lang="en-US" altLang="en-US" dirty="0">
                <a:latin typeface="Benguiat Frisky" pitchFamily="66" charset="0"/>
              </a:rPr>
            </a:br>
            <a:br>
              <a:rPr lang="en-US" altLang="en-US" dirty="0">
                <a:latin typeface="Benguiat Frisky" pitchFamily="66" charset="0"/>
              </a:rPr>
            </a:br>
            <a:r>
              <a:rPr lang="en-US" altLang="en-US" dirty="0">
                <a:latin typeface="Benguiat Frisky" pitchFamily="66" charset="0"/>
              </a:rPr>
              <a:t>	p = 1/[1 + exp(-</a:t>
            </a:r>
            <a:r>
              <a:rPr lang="en-US" altLang="en-US" i="1" dirty="0">
                <a:latin typeface="Benguiat Frisky" pitchFamily="66" charset="0"/>
                <a:sym typeface="Symbol" panose="05050102010706020507" pitchFamily="18" charset="2"/>
              </a:rPr>
              <a:t></a:t>
            </a:r>
            <a:r>
              <a:rPr lang="en-US" altLang="en-US" dirty="0">
                <a:latin typeface="Benguiat Frisky" pitchFamily="66" charset="0"/>
              </a:rPr>
              <a:t> - </a:t>
            </a:r>
            <a:r>
              <a:rPr lang="en-US" altLang="en-US" i="1" dirty="0">
                <a:latin typeface="Benguiat Frisky" pitchFamily="66" charset="0"/>
                <a:sym typeface="Symbol" panose="05050102010706020507" pitchFamily="18" charset="2"/>
              </a:rPr>
              <a:t></a:t>
            </a:r>
            <a:r>
              <a:rPr lang="en-US" altLang="en-US" i="1" dirty="0">
                <a:latin typeface="Benguiat Frisky" pitchFamily="66" charset="0"/>
              </a:rPr>
              <a:t> </a:t>
            </a:r>
            <a:r>
              <a:rPr lang="en-US" altLang="en-US" dirty="0">
                <a:latin typeface="Benguiat Frisky" pitchFamily="66" charset="0"/>
              </a:rPr>
              <a:t>X)] </a:t>
            </a:r>
            <a:br>
              <a:rPr lang="en-US" altLang="en-US" dirty="0">
                <a:latin typeface="Benguiat Frisky" pitchFamily="66" charset="0"/>
              </a:rPr>
            </a:br>
            <a:endParaRPr lang="en-US" altLang="en-US" dirty="0">
              <a:latin typeface="Benguiat Frisky" pitchFamily="66" charset="0"/>
            </a:endParaRPr>
          </a:p>
          <a:p>
            <a:pPr>
              <a:buClr>
                <a:schemeClr val="hlink"/>
              </a:buClr>
              <a:buFont typeface="Wingdings" panose="05000000000000000000" pitchFamily="2" charset="2"/>
              <a:buChar char="§"/>
            </a:pPr>
            <a:r>
              <a:rPr lang="en-US" altLang="en-US" dirty="0">
                <a:latin typeface="Benguiat Frisky" pitchFamily="66" charset="0"/>
              </a:rPr>
              <a:t>if you let </a:t>
            </a:r>
            <a:r>
              <a:rPr lang="en-US" altLang="en-US" i="1" dirty="0">
                <a:latin typeface="Benguiat Frisky" pitchFamily="66" charset="0"/>
                <a:sym typeface="Symbol" panose="05050102010706020507" pitchFamily="18" charset="2"/>
              </a:rPr>
              <a:t></a:t>
            </a:r>
            <a:r>
              <a:rPr lang="en-US" altLang="en-US" dirty="0">
                <a:latin typeface="Benguiat Frisky" pitchFamily="66" charset="0"/>
              </a:rPr>
              <a:t> + </a:t>
            </a:r>
            <a:r>
              <a:rPr lang="en-US" altLang="en-US" i="1" dirty="0">
                <a:latin typeface="Benguiat Frisky" pitchFamily="66" charset="0"/>
                <a:sym typeface="Symbol" panose="05050102010706020507" pitchFamily="18" charset="2"/>
              </a:rPr>
              <a:t></a:t>
            </a:r>
            <a:r>
              <a:rPr lang="en-US" altLang="en-US" i="1" dirty="0">
                <a:latin typeface="Benguiat Frisky" pitchFamily="66" charset="0"/>
              </a:rPr>
              <a:t> </a:t>
            </a:r>
            <a:r>
              <a:rPr lang="en-US" altLang="en-US" dirty="0">
                <a:latin typeface="Benguiat Frisky" pitchFamily="66" charset="0"/>
              </a:rPr>
              <a:t>X =0, then p = .50 </a:t>
            </a:r>
          </a:p>
          <a:p>
            <a:pPr>
              <a:buClr>
                <a:schemeClr val="hlink"/>
              </a:buClr>
              <a:buFont typeface="Wingdings" panose="05000000000000000000" pitchFamily="2" charset="2"/>
              <a:buChar char="§"/>
            </a:pPr>
            <a:r>
              <a:rPr lang="en-US" altLang="en-US" dirty="0">
                <a:latin typeface="Benguiat Frisky" pitchFamily="66" charset="0"/>
              </a:rPr>
              <a:t>as </a:t>
            </a:r>
            <a:r>
              <a:rPr lang="en-US" altLang="en-US" i="1" dirty="0">
                <a:latin typeface="Benguiat Frisky" pitchFamily="66" charset="0"/>
                <a:sym typeface="Symbol" panose="05050102010706020507" pitchFamily="18" charset="2"/>
              </a:rPr>
              <a:t></a:t>
            </a:r>
            <a:r>
              <a:rPr lang="en-US" altLang="en-US" dirty="0">
                <a:latin typeface="Benguiat Frisky" pitchFamily="66" charset="0"/>
              </a:rPr>
              <a:t> + </a:t>
            </a:r>
            <a:r>
              <a:rPr lang="en-US" altLang="en-US" i="1" dirty="0">
                <a:latin typeface="Benguiat Frisky" pitchFamily="66" charset="0"/>
                <a:sym typeface="Symbol" panose="05050102010706020507" pitchFamily="18" charset="2"/>
              </a:rPr>
              <a:t></a:t>
            </a:r>
            <a:r>
              <a:rPr lang="en-US" altLang="en-US" i="1" dirty="0">
                <a:latin typeface="Benguiat Frisky" pitchFamily="66" charset="0"/>
              </a:rPr>
              <a:t> </a:t>
            </a:r>
            <a:r>
              <a:rPr lang="en-US" altLang="en-US" dirty="0">
                <a:latin typeface="Benguiat Frisky" pitchFamily="66" charset="0"/>
              </a:rPr>
              <a:t>X gets really big, p approaches 1 </a:t>
            </a:r>
          </a:p>
          <a:p>
            <a:pPr>
              <a:buClr>
                <a:schemeClr val="hlink"/>
              </a:buClr>
              <a:buFont typeface="Wingdings" panose="05000000000000000000" pitchFamily="2" charset="2"/>
              <a:buChar char="§"/>
            </a:pPr>
            <a:r>
              <a:rPr lang="en-US" altLang="en-US" dirty="0">
                <a:latin typeface="Benguiat Frisky" pitchFamily="66" charset="0"/>
              </a:rPr>
              <a:t>as </a:t>
            </a:r>
            <a:r>
              <a:rPr lang="en-US" altLang="en-US" i="1" dirty="0">
                <a:latin typeface="Benguiat Frisky" pitchFamily="66" charset="0"/>
                <a:sym typeface="Symbol" panose="05050102010706020507" pitchFamily="18" charset="2"/>
              </a:rPr>
              <a:t></a:t>
            </a:r>
            <a:r>
              <a:rPr lang="en-US" altLang="en-US" dirty="0">
                <a:latin typeface="Benguiat Frisky" pitchFamily="66" charset="0"/>
              </a:rPr>
              <a:t> + </a:t>
            </a:r>
            <a:r>
              <a:rPr lang="en-US" altLang="en-US" i="1" dirty="0">
                <a:latin typeface="Benguiat Frisky" pitchFamily="66" charset="0"/>
                <a:sym typeface="Symbol" panose="05050102010706020507" pitchFamily="18" charset="2"/>
              </a:rPr>
              <a:t></a:t>
            </a:r>
            <a:r>
              <a:rPr lang="en-US" altLang="en-US" i="1" dirty="0">
                <a:latin typeface="Benguiat Frisky" pitchFamily="66" charset="0"/>
              </a:rPr>
              <a:t> </a:t>
            </a:r>
            <a:r>
              <a:rPr lang="en-US" altLang="en-US" dirty="0">
                <a:latin typeface="Benguiat Frisky" pitchFamily="66" charset="0"/>
              </a:rPr>
              <a:t>X gets really small, p approaches 0</a:t>
            </a:r>
          </a:p>
        </p:txBody>
      </p:sp>
      <p:sp>
        <p:nvSpPr>
          <p:cNvPr id="3" name="TextBox 2">
            <a:extLst>
              <a:ext uri="{FF2B5EF4-FFF2-40B4-BE49-F238E27FC236}">
                <a16:creationId xmlns:a16="http://schemas.microsoft.com/office/drawing/2014/main" id="{911C7473-1855-40E6-A774-12FE50EFC6BF}"/>
              </a:ext>
            </a:extLst>
          </p:cNvPr>
          <p:cNvSpPr txBox="1"/>
          <p:nvPr/>
        </p:nvSpPr>
        <p:spPr>
          <a:xfrm>
            <a:off x="1338943" y="7403068"/>
            <a:ext cx="9462407" cy="369332"/>
          </a:xfrm>
          <a:prstGeom prst="rect">
            <a:avLst/>
          </a:prstGeom>
          <a:noFill/>
        </p:spPr>
        <p:txBody>
          <a:bodyPr wrap="square">
            <a:spAutoFit/>
          </a:bodyPr>
          <a:lstStyle/>
          <a:p>
            <a:r>
              <a:rPr lang="en-US" dirty="0">
                <a:hlinkClick r:id="rId2"/>
              </a:rPr>
              <a:t>https://nlp.stanford.edu/~manning/courses/ling236/handouts/whitehead-logistic-regression.ppt</a:t>
            </a:r>
            <a:r>
              <a:rPr lang="en-US" dirty="0"/>
              <a:t> </a:t>
            </a:r>
          </a:p>
        </p:txBody>
      </p:sp>
      <p:graphicFrame>
        <p:nvGraphicFramePr>
          <p:cNvPr id="4" name="Object 2">
            <a:extLst>
              <a:ext uri="{FF2B5EF4-FFF2-40B4-BE49-F238E27FC236}">
                <a16:creationId xmlns:a16="http://schemas.microsoft.com/office/drawing/2014/main" id="{FF4C4283-3846-4244-B04C-97E4925867BE}"/>
              </a:ext>
            </a:extLst>
          </p:cNvPr>
          <p:cNvGraphicFramePr>
            <a:graphicFrameLocks/>
          </p:cNvGraphicFramePr>
          <p:nvPr/>
        </p:nvGraphicFramePr>
        <p:xfrm>
          <a:off x="6745356" y="1721458"/>
          <a:ext cx="4373218" cy="2731273"/>
        </p:xfrm>
        <a:graphic>
          <a:graphicData uri="http://schemas.openxmlformats.org/presentationml/2006/ole">
            <mc:AlternateContent xmlns:mc="http://schemas.openxmlformats.org/markup-compatibility/2006">
              <mc:Choice xmlns:v="urn:schemas-microsoft-com:vml" Requires="v">
                <p:oleObj name="Photo House" r:id="rId3" imgW="4631934" imgH="3492197" progId="Photohse.Document">
                  <p:embed/>
                </p:oleObj>
              </mc:Choice>
              <mc:Fallback>
                <p:oleObj name="Photo House" r:id="rId3" imgW="4631934" imgH="3492197" progId="Photohse.Document">
                  <p:embed/>
                  <p:pic>
                    <p:nvPicPr>
                      <p:cNvPr id="4" name="Object 2">
                        <a:extLst>
                          <a:ext uri="{FF2B5EF4-FFF2-40B4-BE49-F238E27FC236}">
                            <a16:creationId xmlns:a16="http://schemas.microsoft.com/office/drawing/2014/main" id="{FF4C4283-3846-4244-B04C-97E4925867B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356" y="1721458"/>
                        <a:ext cx="4373218" cy="2731273"/>
                      </a:xfrm>
                      <a:prstGeom prst="rect">
                        <a:avLst/>
                      </a:prstGeom>
                      <a:noFill/>
                      <a:ln>
                        <a:noFill/>
                      </a:ln>
                      <a:effec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39BAEFA8-398E-4263-9C9A-0576CC862E8E}"/>
              </a:ext>
            </a:extLst>
          </p:cNvPr>
          <p:cNvSpPr>
            <a:spLocks noGrp="1" noChangeArrowheads="1"/>
          </p:cNvSpPr>
          <p:nvPr>
            <p:ph type="title"/>
          </p:nvPr>
        </p:nvSpPr>
        <p:spPr>
          <a:xfrm>
            <a:off x="1539240" y="259080"/>
            <a:ext cx="8808720" cy="1295400"/>
          </a:xfrm>
        </p:spPr>
        <p:txBody>
          <a:bodyPr/>
          <a:lstStyle/>
          <a:p>
            <a:r>
              <a:rPr lang="en-US" altLang="en-US"/>
              <a:t>More Visualizations and Formulas</a:t>
            </a:r>
          </a:p>
        </p:txBody>
      </p:sp>
      <p:pic>
        <p:nvPicPr>
          <p:cNvPr id="61443" name="Picture 7" descr="PPT915.png">
            <a:extLst>
              <a:ext uri="{FF2B5EF4-FFF2-40B4-BE49-F238E27FC236}">
                <a16:creationId xmlns:a16="http://schemas.microsoft.com/office/drawing/2014/main" id="{8CFD05E8-106D-44B0-A45D-EE42A00E29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59473"/>
            <a:ext cx="6973570" cy="58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CAE31E4-CDB7-4004-B71D-E70CA3FE2769}"/>
              </a:ext>
            </a:extLst>
          </p:cNvPr>
          <p:cNvSpPr txBox="1"/>
          <p:nvPr/>
        </p:nvSpPr>
        <p:spPr>
          <a:xfrm>
            <a:off x="89452" y="7328654"/>
            <a:ext cx="5943600" cy="369332"/>
          </a:xfrm>
          <a:prstGeom prst="rect">
            <a:avLst/>
          </a:prstGeom>
          <a:noFill/>
        </p:spPr>
        <p:txBody>
          <a:bodyPr wrap="square">
            <a:spAutoFit/>
          </a:bodyPr>
          <a:lstStyle/>
          <a:p>
            <a:r>
              <a:rPr lang="en-US" dirty="0">
                <a:hlinkClick r:id="rId4"/>
              </a:rPr>
              <a:t>https://jmg1.psychology.msstate.edu/8803/logisticReg09.ppt</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2" descr="PPT916.png">
            <a:extLst>
              <a:ext uri="{FF2B5EF4-FFF2-40B4-BE49-F238E27FC236}">
                <a16:creationId xmlns:a16="http://schemas.microsoft.com/office/drawing/2014/main" id="{3A63CB70-0446-4228-BBCF-453AF89537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1459" y="286250"/>
            <a:ext cx="8432695" cy="698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EB2BCD2-7E27-4CE2-A7F1-F1F104AC19C9}"/>
              </a:ext>
            </a:extLst>
          </p:cNvPr>
          <p:cNvSpPr txBox="1"/>
          <p:nvPr/>
        </p:nvSpPr>
        <p:spPr>
          <a:xfrm>
            <a:off x="89452" y="7328654"/>
            <a:ext cx="5943600" cy="369332"/>
          </a:xfrm>
          <a:prstGeom prst="rect">
            <a:avLst/>
          </a:prstGeom>
          <a:noFill/>
        </p:spPr>
        <p:txBody>
          <a:bodyPr wrap="square">
            <a:spAutoFit/>
          </a:bodyPr>
          <a:lstStyle/>
          <a:p>
            <a:r>
              <a:rPr lang="en-US" dirty="0">
                <a:hlinkClick r:id="rId4"/>
              </a:rPr>
              <a:t>https://jmg1.psychology.msstate.edu/8803/logisticReg09.ppt</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00643-1262-F6DC-7BB6-B0CC4AA810FE}"/>
            </a:ext>
          </a:extLst>
        </p:cNvPr>
        <p:cNvGrpSpPr/>
        <p:nvPr/>
      </p:nvGrpSpPr>
      <p:grpSpPr>
        <a:xfrm>
          <a:off x="0" y="0"/>
          <a:ext cx="0" cy="0"/>
          <a:chOff x="0" y="0"/>
          <a:chExt cx="0" cy="0"/>
        </a:xfrm>
      </p:grpSpPr>
      <p:pic>
        <p:nvPicPr>
          <p:cNvPr id="65538" name="Picture 4" descr="C:\DOCUME~1\MGiesen\LOCALS~1\Temp\PPTA0A.png">
            <a:extLst>
              <a:ext uri="{FF2B5EF4-FFF2-40B4-BE49-F238E27FC236}">
                <a16:creationId xmlns:a16="http://schemas.microsoft.com/office/drawing/2014/main" id="{EE407EF3-E64E-216D-9358-B7C5E938F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625" y="1930506"/>
            <a:ext cx="5285952"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5" descr="C:\DOCUME~1\MGiesen\LOCALS~1\Temp\PPTA0B.png">
            <a:extLst>
              <a:ext uri="{FF2B5EF4-FFF2-40B4-BE49-F238E27FC236}">
                <a16:creationId xmlns:a16="http://schemas.microsoft.com/office/drawing/2014/main" id="{D5AAE33A-C59E-2816-0211-F22AE4367B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520" y="345441"/>
            <a:ext cx="9067800" cy="671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E0DDDE9-F954-1616-559B-F6848452EA73}"/>
              </a:ext>
            </a:extLst>
          </p:cNvPr>
          <p:cNvSpPr txBox="1"/>
          <p:nvPr/>
        </p:nvSpPr>
        <p:spPr>
          <a:xfrm>
            <a:off x="89452" y="7328654"/>
            <a:ext cx="5943600" cy="369332"/>
          </a:xfrm>
          <a:prstGeom prst="rect">
            <a:avLst/>
          </a:prstGeom>
          <a:noFill/>
        </p:spPr>
        <p:txBody>
          <a:bodyPr wrap="square">
            <a:spAutoFit/>
          </a:bodyPr>
          <a:lstStyle/>
          <a:p>
            <a:r>
              <a:rPr lang="en-US" dirty="0">
                <a:hlinkClick r:id="rId5"/>
              </a:rPr>
              <a:t>https://jmg1.psychology.msstate.edu/8803/logisticReg09.ppt</a:t>
            </a:r>
            <a:r>
              <a:rPr lang="en-US" dirty="0"/>
              <a:t> </a:t>
            </a:r>
          </a:p>
        </p:txBody>
      </p:sp>
    </p:spTree>
    <p:extLst>
      <p:ext uri="{BB962C8B-B14F-4D97-AF65-F5344CB8AC3E}">
        <p14:creationId xmlns:p14="http://schemas.microsoft.com/office/powerpoint/2010/main" val="2665589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38BCB-8756-C9D2-66DA-54CDA28D59B8}"/>
            </a:ext>
          </a:extLst>
        </p:cNvPr>
        <p:cNvGrpSpPr/>
        <p:nvPr/>
      </p:nvGrpSpPr>
      <p:grpSpPr>
        <a:xfrm>
          <a:off x="0" y="0"/>
          <a:ext cx="0" cy="0"/>
          <a:chOff x="0" y="0"/>
          <a:chExt cx="0" cy="0"/>
        </a:xfrm>
      </p:grpSpPr>
      <p:pic>
        <p:nvPicPr>
          <p:cNvPr id="67587" name="Picture 2" descr="PPT917.png">
            <a:extLst>
              <a:ext uri="{FF2B5EF4-FFF2-40B4-BE49-F238E27FC236}">
                <a16:creationId xmlns:a16="http://schemas.microsoft.com/office/drawing/2014/main" id="{2E5F505A-DEF9-4059-14F2-D30D5F73BF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6814" y="690880"/>
            <a:ext cx="8693573" cy="639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55C4911-9232-3817-D9F6-A29D60A5E322}"/>
              </a:ext>
            </a:extLst>
          </p:cNvPr>
          <p:cNvSpPr txBox="1"/>
          <p:nvPr/>
        </p:nvSpPr>
        <p:spPr>
          <a:xfrm>
            <a:off x="89452" y="7328654"/>
            <a:ext cx="5943600" cy="369332"/>
          </a:xfrm>
          <a:prstGeom prst="rect">
            <a:avLst/>
          </a:prstGeom>
          <a:noFill/>
        </p:spPr>
        <p:txBody>
          <a:bodyPr wrap="square">
            <a:spAutoFit/>
          </a:bodyPr>
          <a:lstStyle/>
          <a:p>
            <a:r>
              <a:rPr lang="en-US" dirty="0">
                <a:hlinkClick r:id="rId4"/>
              </a:rPr>
              <a:t>https://jmg1.psychology.msstate.edu/8803/logisticReg09.ppt</a:t>
            </a:r>
            <a:r>
              <a:rPr lang="en-US" dirty="0"/>
              <a:t> </a:t>
            </a:r>
          </a:p>
        </p:txBody>
      </p:sp>
    </p:spTree>
    <p:extLst>
      <p:ext uri="{BB962C8B-B14F-4D97-AF65-F5344CB8AC3E}">
        <p14:creationId xmlns:p14="http://schemas.microsoft.com/office/powerpoint/2010/main" val="220666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9982D-D854-40A6-A579-8D896197428D}"/>
              </a:ext>
            </a:extLst>
          </p:cNvPr>
          <p:cNvPicPr>
            <a:picLocks noChangeAspect="1"/>
          </p:cNvPicPr>
          <p:nvPr/>
        </p:nvPicPr>
        <p:blipFill>
          <a:blip r:embed="rId2"/>
          <a:stretch>
            <a:fillRect/>
          </a:stretch>
        </p:blipFill>
        <p:spPr>
          <a:xfrm>
            <a:off x="1438" y="257836"/>
            <a:ext cx="11820525" cy="7086600"/>
          </a:xfrm>
          <a:prstGeom prst="rect">
            <a:avLst/>
          </a:prstGeom>
        </p:spPr>
      </p:pic>
      <p:sp>
        <p:nvSpPr>
          <p:cNvPr id="5" name="TextBox 4">
            <a:extLst>
              <a:ext uri="{FF2B5EF4-FFF2-40B4-BE49-F238E27FC236}">
                <a16:creationId xmlns:a16="http://schemas.microsoft.com/office/drawing/2014/main" id="{952934DD-FF75-4C1B-B4CB-C2FE615D3B84}"/>
              </a:ext>
            </a:extLst>
          </p:cNvPr>
          <p:cNvSpPr txBox="1"/>
          <p:nvPr/>
        </p:nvSpPr>
        <p:spPr>
          <a:xfrm>
            <a:off x="445127" y="7403068"/>
            <a:ext cx="11408735" cy="369332"/>
          </a:xfrm>
          <a:prstGeom prst="rect">
            <a:avLst/>
          </a:prstGeom>
          <a:noFill/>
        </p:spPr>
        <p:txBody>
          <a:bodyPr wrap="square">
            <a:spAutoFit/>
          </a:bodyPr>
          <a:lstStyle/>
          <a:p>
            <a:r>
              <a:rPr lang="en-US" dirty="0">
                <a:hlinkClick r:id="rId3"/>
              </a:rPr>
              <a:t>Why Does the Cost Function of Logistic Regression Have a Logarithmic Expression? | </a:t>
            </a:r>
            <a:r>
              <a:rPr lang="en-US" dirty="0" err="1">
                <a:hlinkClick r:id="rId3"/>
              </a:rPr>
              <a:t>Baeldung</a:t>
            </a:r>
            <a:r>
              <a:rPr lang="en-US" dirty="0">
                <a:hlinkClick r:id="rId3"/>
              </a:rPr>
              <a:t> on Computer Science</a:t>
            </a:r>
            <a:endParaRPr lang="en-US" dirty="0"/>
          </a:p>
        </p:txBody>
      </p:sp>
    </p:spTree>
    <p:extLst>
      <p:ext uri="{BB962C8B-B14F-4D97-AF65-F5344CB8AC3E}">
        <p14:creationId xmlns:p14="http://schemas.microsoft.com/office/powerpoint/2010/main" val="2737092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FF220-C876-DE3C-56D4-B024976390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BC135B-BA6D-FE49-F278-2AABEC58DE81}"/>
              </a:ext>
            </a:extLst>
          </p:cNvPr>
          <p:cNvPicPr>
            <a:picLocks noChangeAspect="1"/>
          </p:cNvPicPr>
          <p:nvPr/>
        </p:nvPicPr>
        <p:blipFill>
          <a:blip r:embed="rId2"/>
          <a:stretch>
            <a:fillRect/>
          </a:stretch>
        </p:blipFill>
        <p:spPr>
          <a:xfrm>
            <a:off x="1543050" y="2143125"/>
            <a:ext cx="8801100" cy="3486150"/>
          </a:xfrm>
          <a:prstGeom prst="rect">
            <a:avLst/>
          </a:prstGeom>
        </p:spPr>
      </p:pic>
      <p:sp>
        <p:nvSpPr>
          <p:cNvPr id="4" name="TextBox 3">
            <a:extLst>
              <a:ext uri="{FF2B5EF4-FFF2-40B4-BE49-F238E27FC236}">
                <a16:creationId xmlns:a16="http://schemas.microsoft.com/office/drawing/2014/main" id="{9B71FF69-6CCE-CE75-88F1-71B9E7600B0D}"/>
              </a:ext>
            </a:extLst>
          </p:cNvPr>
          <p:cNvSpPr txBox="1"/>
          <p:nvPr/>
        </p:nvSpPr>
        <p:spPr>
          <a:xfrm>
            <a:off x="637953" y="595423"/>
            <a:ext cx="6251945" cy="461665"/>
          </a:xfrm>
          <a:prstGeom prst="rect">
            <a:avLst/>
          </a:prstGeom>
          <a:noFill/>
        </p:spPr>
        <p:txBody>
          <a:bodyPr wrap="square" rtlCol="0">
            <a:spAutoFit/>
          </a:bodyPr>
          <a:lstStyle/>
          <a:p>
            <a:pPr algn="l"/>
            <a:r>
              <a:rPr lang="en-US" sz="2400" dirty="0">
                <a:solidFill>
                  <a:srgbClr val="5A2781"/>
                </a:solidFill>
              </a:rPr>
              <a:t>Decision Boundary:  p = 0.5</a:t>
            </a:r>
          </a:p>
        </p:txBody>
      </p:sp>
    </p:spTree>
    <p:extLst>
      <p:ext uri="{BB962C8B-B14F-4D97-AF65-F5344CB8AC3E}">
        <p14:creationId xmlns:p14="http://schemas.microsoft.com/office/powerpoint/2010/main" val="3784429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CC46F-3C7D-E2AC-7041-AF8409BB4F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8CD5960-2DE3-67B4-1A1E-321E444A81FC}"/>
              </a:ext>
            </a:extLst>
          </p:cNvPr>
          <p:cNvPicPr>
            <a:picLocks noChangeAspect="1"/>
          </p:cNvPicPr>
          <p:nvPr/>
        </p:nvPicPr>
        <p:blipFill>
          <a:blip r:embed="rId2"/>
          <a:stretch>
            <a:fillRect/>
          </a:stretch>
        </p:blipFill>
        <p:spPr>
          <a:xfrm>
            <a:off x="1666875" y="2143125"/>
            <a:ext cx="8553450" cy="3486150"/>
          </a:xfrm>
          <a:prstGeom prst="rect">
            <a:avLst/>
          </a:prstGeom>
        </p:spPr>
      </p:pic>
      <p:sp>
        <p:nvSpPr>
          <p:cNvPr id="4" name="TextBox 3">
            <a:extLst>
              <a:ext uri="{FF2B5EF4-FFF2-40B4-BE49-F238E27FC236}">
                <a16:creationId xmlns:a16="http://schemas.microsoft.com/office/drawing/2014/main" id="{F2EA7051-FF63-30CB-79EC-76E89BF2D10E}"/>
              </a:ext>
            </a:extLst>
          </p:cNvPr>
          <p:cNvSpPr txBox="1"/>
          <p:nvPr/>
        </p:nvSpPr>
        <p:spPr>
          <a:xfrm>
            <a:off x="637953" y="595423"/>
            <a:ext cx="6251945" cy="461665"/>
          </a:xfrm>
          <a:prstGeom prst="rect">
            <a:avLst/>
          </a:prstGeom>
          <a:noFill/>
        </p:spPr>
        <p:txBody>
          <a:bodyPr wrap="square" rtlCol="0">
            <a:spAutoFit/>
          </a:bodyPr>
          <a:lstStyle/>
          <a:p>
            <a:pPr algn="l"/>
            <a:r>
              <a:rPr lang="en-US" sz="2400" dirty="0">
                <a:solidFill>
                  <a:srgbClr val="5A2781"/>
                </a:solidFill>
              </a:rPr>
              <a:t>Decision Boundary:  p = 0.7</a:t>
            </a:r>
          </a:p>
        </p:txBody>
      </p:sp>
    </p:spTree>
    <p:extLst>
      <p:ext uri="{BB962C8B-B14F-4D97-AF65-F5344CB8AC3E}">
        <p14:creationId xmlns:p14="http://schemas.microsoft.com/office/powerpoint/2010/main" val="412135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83235-D3AA-14BD-2E70-0C734F778518}"/>
              </a:ext>
            </a:extLst>
          </p:cNvPr>
          <p:cNvPicPr>
            <a:picLocks noChangeAspect="1"/>
          </p:cNvPicPr>
          <p:nvPr/>
        </p:nvPicPr>
        <p:blipFill>
          <a:blip r:embed="rId2"/>
          <a:stretch>
            <a:fillRect/>
          </a:stretch>
        </p:blipFill>
        <p:spPr>
          <a:xfrm>
            <a:off x="892773" y="214888"/>
            <a:ext cx="9583218" cy="3749040"/>
          </a:xfrm>
          <a:prstGeom prst="rect">
            <a:avLst/>
          </a:prstGeom>
        </p:spPr>
      </p:pic>
    </p:spTree>
    <p:extLst>
      <p:ext uri="{BB962C8B-B14F-4D97-AF65-F5344CB8AC3E}">
        <p14:creationId xmlns:p14="http://schemas.microsoft.com/office/powerpoint/2010/main" val="169074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B3720-8C62-9710-2B78-B871B20073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8C3D15-6393-27C1-6B41-BBC9A02D5790}"/>
              </a:ext>
            </a:extLst>
          </p:cNvPr>
          <p:cNvPicPr>
            <a:picLocks noChangeAspect="1"/>
          </p:cNvPicPr>
          <p:nvPr/>
        </p:nvPicPr>
        <p:blipFill>
          <a:blip r:embed="rId2"/>
          <a:stretch>
            <a:fillRect/>
          </a:stretch>
        </p:blipFill>
        <p:spPr>
          <a:xfrm>
            <a:off x="230373" y="0"/>
            <a:ext cx="11426453" cy="7772400"/>
          </a:xfrm>
          <a:prstGeom prst="rect">
            <a:avLst/>
          </a:prstGeom>
        </p:spPr>
      </p:pic>
      <p:sp>
        <p:nvSpPr>
          <p:cNvPr id="5" name="TextBox 4">
            <a:extLst>
              <a:ext uri="{FF2B5EF4-FFF2-40B4-BE49-F238E27FC236}">
                <a16:creationId xmlns:a16="http://schemas.microsoft.com/office/drawing/2014/main" id="{3BB983E1-C7BB-9D59-EB8B-E74DE5324394}"/>
              </a:ext>
            </a:extLst>
          </p:cNvPr>
          <p:cNvSpPr txBox="1"/>
          <p:nvPr/>
        </p:nvSpPr>
        <p:spPr>
          <a:xfrm>
            <a:off x="3395869" y="432857"/>
            <a:ext cx="8332304" cy="369332"/>
          </a:xfrm>
          <a:prstGeom prst="rect">
            <a:avLst/>
          </a:prstGeom>
          <a:noFill/>
        </p:spPr>
        <p:txBody>
          <a:bodyPr wrap="square">
            <a:spAutoFit/>
          </a:bodyPr>
          <a:lstStyle/>
          <a:p>
            <a:r>
              <a:rPr lang="en-US" dirty="0">
                <a:hlinkClick r:id="rId3"/>
              </a:rPr>
              <a:t>https://scikit-learn.org/stable/modules/model_evaluation.html#classification-metrics</a:t>
            </a:r>
            <a:r>
              <a:rPr lang="en-US" dirty="0"/>
              <a:t> </a:t>
            </a:r>
          </a:p>
        </p:txBody>
      </p:sp>
    </p:spTree>
    <p:extLst>
      <p:ext uri="{BB962C8B-B14F-4D97-AF65-F5344CB8AC3E}">
        <p14:creationId xmlns:p14="http://schemas.microsoft.com/office/powerpoint/2010/main" val="402339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FC6C4-A839-D4C0-3932-87D39160AD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CAA9C1-481D-C65A-FA3B-1C77BA2E9EC9}"/>
              </a:ext>
            </a:extLst>
          </p:cNvPr>
          <p:cNvPicPr>
            <a:picLocks noChangeAspect="1"/>
          </p:cNvPicPr>
          <p:nvPr/>
        </p:nvPicPr>
        <p:blipFill>
          <a:blip r:embed="rId2"/>
          <a:stretch>
            <a:fillRect/>
          </a:stretch>
        </p:blipFill>
        <p:spPr>
          <a:xfrm>
            <a:off x="0" y="80768"/>
            <a:ext cx="11887200" cy="7610863"/>
          </a:xfrm>
          <a:prstGeom prst="rect">
            <a:avLst/>
          </a:prstGeom>
        </p:spPr>
      </p:pic>
    </p:spTree>
    <p:extLst>
      <p:ext uri="{BB962C8B-B14F-4D97-AF65-F5344CB8AC3E}">
        <p14:creationId xmlns:p14="http://schemas.microsoft.com/office/powerpoint/2010/main" val="353501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FF90E-2F23-04AF-10F2-230FE427A0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87EB1B6-8D3E-60A2-5E4E-6EE7F577C4BF}"/>
              </a:ext>
            </a:extLst>
          </p:cNvPr>
          <p:cNvPicPr>
            <a:picLocks noChangeAspect="1"/>
          </p:cNvPicPr>
          <p:nvPr/>
        </p:nvPicPr>
        <p:blipFill>
          <a:blip r:embed="rId2"/>
          <a:stretch>
            <a:fillRect/>
          </a:stretch>
        </p:blipFill>
        <p:spPr>
          <a:xfrm>
            <a:off x="1489997" y="1247636"/>
            <a:ext cx="8907206" cy="5277130"/>
          </a:xfrm>
          <a:prstGeom prst="rect">
            <a:avLst/>
          </a:prstGeom>
        </p:spPr>
      </p:pic>
      <p:sp>
        <p:nvSpPr>
          <p:cNvPr id="7" name="TextBox 6">
            <a:extLst>
              <a:ext uri="{FF2B5EF4-FFF2-40B4-BE49-F238E27FC236}">
                <a16:creationId xmlns:a16="http://schemas.microsoft.com/office/drawing/2014/main" id="{E454CFA3-9AE3-9F0B-71BC-7ACD530649BD}"/>
              </a:ext>
            </a:extLst>
          </p:cNvPr>
          <p:cNvSpPr txBox="1"/>
          <p:nvPr/>
        </p:nvSpPr>
        <p:spPr>
          <a:xfrm>
            <a:off x="1016244" y="6863170"/>
            <a:ext cx="5113244" cy="328278"/>
          </a:xfrm>
          <a:prstGeom prst="rect">
            <a:avLst/>
          </a:prstGeom>
          <a:noFill/>
        </p:spPr>
        <p:txBody>
          <a:bodyPr wrap="square">
            <a:spAutoFit/>
          </a:bodyPr>
          <a:lstStyle/>
          <a:p>
            <a:r>
              <a:rPr lang="en-US" sz="1548" dirty="0">
                <a:hlinkClick r:id="rId3"/>
              </a:rPr>
              <a:t>https://en.wikipedia.org/wiki/Confusion_matrix</a:t>
            </a:r>
            <a:r>
              <a:rPr lang="en-US" sz="1548" dirty="0"/>
              <a:t>  </a:t>
            </a:r>
          </a:p>
        </p:txBody>
      </p:sp>
      <p:sp>
        <p:nvSpPr>
          <p:cNvPr id="11" name="TextBox 10">
            <a:extLst>
              <a:ext uri="{FF2B5EF4-FFF2-40B4-BE49-F238E27FC236}">
                <a16:creationId xmlns:a16="http://schemas.microsoft.com/office/drawing/2014/main" id="{020A44F3-8203-7DDE-8797-B25F32EF0199}"/>
              </a:ext>
            </a:extLst>
          </p:cNvPr>
          <p:cNvSpPr txBox="1"/>
          <p:nvPr/>
        </p:nvSpPr>
        <p:spPr>
          <a:xfrm>
            <a:off x="1145556" y="760699"/>
            <a:ext cx="5113244" cy="513766"/>
          </a:xfrm>
          <a:prstGeom prst="rect">
            <a:avLst/>
          </a:prstGeom>
          <a:noFill/>
        </p:spPr>
        <p:txBody>
          <a:bodyPr wrap="square">
            <a:spAutoFit/>
          </a:bodyPr>
          <a:lstStyle/>
          <a:p>
            <a:r>
              <a:rPr lang="en-US" sz="2753" dirty="0"/>
              <a:t>Confusion  matrix </a:t>
            </a:r>
          </a:p>
        </p:txBody>
      </p:sp>
    </p:spTree>
    <p:extLst>
      <p:ext uri="{BB962C8B-B14F-4D97-AF65-F5344CB8AC3E}">
        <p14:creationId xmlns:p14="http://schemas.microsoft.com/office/powerpoint/2010/main" val="3837102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35C4-532C-A704-7971-138DABAE4830}"/>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ABA60C1-B883-431F-2557-5113702EDAC0}"/>
              </a:ext>
            </a:extLst>
          </p:cNvPr>
          <p:cNvGrpSpPr/>
          <p:nvPr/>
        </p:nvGrpSpPr>
        <p:grpSpPr>
          <a:xfrm>
            <a:off x="1145511" y="2478795"/>
            <a:ext cx="8901600" cy="5024069"/>
            <a:chOff x="1145511" y="2478795"/>
            <a:chExt cx="8901600" cy="5024069"/>
          </a:xfrm>
        </p:grpSpPr>
        <p:pic>
          <p:nvPicPr>
            <p:cNvPr id="5" name="Picture 4">
              <a:extLst>
                <a:ext uri="{FF2B5EF4-FFF2-40B4-BE49-F238E27FC236}">
                  <a16:creationId xmlns:a16="http://schemas.microsoft.com/office/drawing/2014/main" id="{CBA6C40E-8518-8AA5-CCE0-E8219DB617D6}"/>
                </a:ext>
              </a:extLst>
            </p:cNvPr>
            <p:cNvPicPr>
              <a:picLocks noChangeAspect="1"/>
            </p:cNvPicPr>
            <p:nvPr/>
          </p:nvPicPr>
          <p:blipFill rotWithShape="1">
            <a:blip r:embed="rId2"/>
            <a:srcRect l="1015" t="4795"/>
            <a:stretch/>
          </p:blipFill>
          <p:spPr>
            <a:xfrm>
              <a:off x="1145511" y="2478795"/>
              <a:ext cx="8816815" cy="5024069"/>
            </a:xfrm>
            <a:prstGeom prst="rect">
              <a:avLst/>
            </a:prstGeom>
          </p:spPr>
        </p:pic>
        <p:sp>
          <p:nvSpPr>
            <p:cNvPr id="3" name="Rectangle 2">
              <a:extLst>
                <a:ext uri="{FF2B5EF4-FFF2-40B4-BE49-F238E27FC236}">
                  <a16:creationId xmlns:a16="http://schemas.microsoft.com/office/drawing/2014/main" id="{618CA447-E7DD-6B20-ACAE-67423F7176E8}"/>
                </a:ext>
              </a:extLst>
            </p:cNvPr>
            <p:cNvSpPr/>
            <p:nvPr/>
          </p:nvSpPr>
          <p:spPr>
            <a:xfrm>
              <a:off x="1924874" y="3184634"/>
              <a:ext cx="8122237" cy="4318230"/>
            </a:xfrm>
            <a:custGeom>
              <a:avLst/>
              <a:gdLst>
                <a:gd name="connsiteX0" fmla="*/ 0 w 8122237"/>
                <a:gd name="connsiteY0" fmla="*/ 0 h 4318230"/>
                <a:gd name="connsiteX1" fmla="*/ 498937 w 8122237"/>
                <a:gd name="connsiteY1" fmla="*/ 0 h 4318230"/>
                <a:gd name="connsiteX2" fmla="*/ 835430 w 8122237"/>
                <a:gd name="connsiteY2" fmla="*/ 0 h 4318230"/>
                <a:gd name="connsiteX3" fmla="*/ 1578035 w 8122237"/>
                <a:gd name="connsiteY3" fmla="*/ 0 h 4318230"/>
                <a:gd name="connsiteX4" fmla="*/ 2076972 w 8122237"/>
                <a:gd name="connsiteY4" fmla="*/ 0 h 4318230"/>
                <a:gd name="connsiteX5" fmla="*/ 2575909 w 8122237"/>
                <a:gd name="connsiteY5" fmla="*/ 0 h 4318230"/>
                <a:gd name="connsiteX6" fmla="*/ 3318514 w 8122237"/>
                <a:gd name="connsiteY6" fmla="*/ 0 h 4318230"/>
                <a:gd name="connsiteX7" fmla="*/ 3736229 w 8122237"/>
                <a:gd name="connsiteY7" fmla="*/ 0 h 4318230"/>
                <a:gd name="connsiteX8" fmla="*/ 4478834 w 8122237"/>
                <a:gd name="connsiteY8" fmla="*/ 0 h 4318230"/>
                <a:gd name="connsiteX9" fmla="*/ 5221438 w 8122237"/>
                <a:gd name="connsiteY9" fmla="*/ 0 h 4318230"/>
                <a:gd name="connsiteX10" fmla="*/ 5801598 w 8122237"/>
                <a:gd name="connsiteY10" fmla="*/ 0 h 4318230"/>
                <a:gd name="connsiteX11" fmla="*/ 6544202 w 8122237"/>
                <a:gd name="connsiteY11" fmla="*/ 0 h 4318230"/>
                <a:gd name="connsiteX12" fmla="*/ 7043140 w 8122237"/>
                <a:gd name="connsiteY12" fmla="*/ 0 h 4318230"/>
                <a:gd name="connsiteX13" fmla="*/ 7542077 w 8122237"/>
                <a:gd name="connsiteY13" fmla="*/ 0 h 4318230"/>
                <a:gd name="connsiteX14" fmla="*/ 8122237 w 8122237"/>
                <a:gd name="connsiteY14" fmla="*/ 0 h 4318230"/>
                <a:gd name="connsiteX15" fmla="*/ 8122237 w 8122237"/>
                <a:gd name="connsiteY15" fmla="*/ 496596 h 4318230"/>
                <a:gd name="connsiteX16" fmla="*/ 8122237 w 8122237"/>
                <a:gd name="connsiteY16" fmla="*/ 1036375 h 4318230"/>
                <a:gd name="connsiteX17" fmla="*/ 8122237 w 8122237"/>
                <a:gd name="connsiteY17" fmla="*/ 1619336 h 4318230"/>
                <a:gd name="connsiteX18" fmla="*/ 8122237 w 8122237"/>
                <a:gd name="connsiteY18" fmla="*/ 2202297 h 4318230"/>
                <a:gd name="connsiteX19" fmla="*/ 8122237 w 8122237"/>
                <a:gd name="connsiteY19" fmla="*/ 2785258 h 4318230"/>
                <a:gd name="connsiteX20" fmla="*/ 8122237 w 8122237"/>
                <a:gd name="connsiteY20" fmla="*/ 3195490 h 4318230"/>
                <a:gd name="connsiteX21" fmla="*/ 8122237 w 8122237"/>
                <a:gd name="connsiteY21" fmla="*/ 3648904 h 4318230"/>
                <a:gd name="connsiteX22" fmla="*/ 8122237 w 8122237"/>
                <a:gd name="connsiteY22" fmla="*/ 4318230 h 4318230"/>
                <a:gd name="connsiteX23" fmla="*/ 7623300 w 8122237"/>
                <a:gd name="connsiteY23" fmla="*/ 4318230 h 4318230"/>
                <a:gd name="connsiteX24" fmla="*/ 7043140 w 8122237"/>
                <a:gd name="connsiteY24" fmla="*/ 4318230 h 4318230"/>
                <a:gd name="connsiteX25" fmla="*/ 6706647 w 8122237"/>
                <a:gd name="connsiteY25" fmla="*/ 4318230 h 4318230"/>
                <a:gd name="connsiteX26" fmla="*/ 6370154 w 8122237"/>
                <a:gd name="connsiteY26" fmla="*/ 4318230 h 4318230"/>
                <a:gd name="connsiteX27" fmla="*/ 5789995 w 8122237"/>
                <a:gd name="connsiteY27" fmla="*/ 4318230 h 4318230"/>
                <a:gd name="connsiteX28" fmla="*/ 5372280 w 8122237"/>
                <a:gd name="connsiteY28" fmla="*/ 4318230 h 4318230"/>
                <a:gd name="connsiteX29" fmla="*/ 4710897 w 8122237"/>
                <a:gd name="connsiteY29" fmla="*/ 4318230 h 4318230"/>
                <a:gd name="connsiteX30" fmla="*/ 4293182 w 8122237"/>
                <a:gd name="connsiteY30" fmla="*/ 4318230 h 4318230"/>
                <a:gd name="connsiteX31" fmla="*/ 3631800 w 8122237"/>
                <a:gd name="connsiteY31" fmla="*/ 4318230 h 4318230"/>
                <a:gd name="connsiteX32" fmla="*/ 3295308 w 8122237"/>
                <a:gd name="connsiteY32" fmla="*/ 4318230 h 4318230"/>
                <a:gd name="connsiteX33" fmla="*/ 2633925 w 8122237"/>
                <a:gd name="connsiteY33" fmla="*/ 4318230 h 4318230"/>
                <a:gd name="connsiteX34" fmla="*/ 2216210 w 8122237"/>
                <a:gd name="connsiteY34" fmla="*/ 4318230 h 4318230"/>
                <a:gd name="connsiteX35" fmla="*/ 1879718 w 8122237"/>
                <a:gd name="connsiteY35" fmla="*/ 4318230 h 4318230"/>
                <a:gd name="connsiteX36" fmla="*/ 1462003 w 8122237"/>
                <a:gd name="connsiteY36" fmla="*/ 4318230 h 4318230"/>
                <a:gd name="connsiteX37" fmla="*/ 800621 w 8122237"/>
                <a:gd name="connsiteY37" fmla="*/ 4318230 h 4318230"/>
                <a:gd name="connsiteX38" fmla="*/ 0 w 8122237"/>
                <a:gd name="connsiteY38" fmla="*/ 4318230 h 4318230"/>
                <a:gd name="connsiteX39" fmla="*/ 0 w 8122237"/>
                <a:gd name="connsiteY39" fmla="*/ 3907998 h 4318230"/>
                <a:gd name="connsiteX40" fmla="*/ 0 w 8122237"/>
                <a:gd name="connsiteY40" fmla="*/ 3497766 h 4318230"/>
                <a:gd name="connsiteX41" fmla="*/ 0 w 8122237"/>
                <a:gd name="connsiteY41" fmla="*/ 2914805 h 4318230"/>
                <a:gd name="connsiteX42" fmla="*/ 0 w 8122237"/>
                <a:gd name="connsiteY42" fmla="*/ 2504573 h 4318230"/>
                <a:gd name="connsiteX43" fmla="*/ 0 w 8122237"/>
                <a:gd name="connsiteY43" fmla="*/ 1964795 h 4318230"/>
                <a:gd name="connsiteX44" fmla="*/ 0 w 8122237"/>
                <a:gd name="connsiteY44" fmla="*/ 1511381 h 4318230"/>
                <a:gd name="connsiteX45" fmla="*/ 0 w 8122237"/>
                <a:gd name="connsiteY45" fmla="*/ 971602 h 4318230"/>
                <a:gd name="connsiteX46" fmla="*/ 0 w 8122237"/>
                <a:gd name="connsiteY46" fmla="*/ 0 h 43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122237" h="4318230" extrusionOk="0">
                  <a:moveTo>
                    <a:pt x="0" y="0"/>
                  </a:moveTo>
                  <a:cubicBezTo>
                    <a:pt x="248129" y="-39953"/>
                    <a:pt x="382297" y="35285"/>
                    <a:pt x="498937" y="0"/>
                  </a:cubicBezTo>
                  <a:cubicBezTo>
                    <a:pt x="615577" y="-35285"/>
                    <a:pt x="743954" y="17283"/>
                    <a:pt x="835430" y="0"/>
                  </a:cubicBezTo>
                  <a:cubicBezTo>
                    <a:pt x="926906" y="-17283"/>
                    <a:pt x="1406358" y="37699"/>
                    <a:pt x="1578035" y="0"/>
                  </a:cubicBezTo>
                  <a:cubicBezTo>
                    <a:pt x="1749713" y="-37699"/>
                    <a:pt x="1909483" y="32519"/>
                    <a:pt x="2076972" y="0"/>
                  </a:cubicBezTo>
                  <a:cubicBezTo>
                    <a:pt x="2244461" y="-32519"/>
                    <a:pt x="2422992" y="23309"/>
                    <a:pt x="2575909" y="0"/>
                  </a:cubicBezTo>
                  <a:cubicBezTo>
                    <a:pt x="2728826" y="-23309"/>
                    <a:pt x="3016567" y="28056"/>
                    <a:pt x="3318514" y="0"/>
                  </a:cubicBezTo>
                  <a:cubicBezTo>
                    <a:pt x="3620461" y="-28056"/>
                    <a:pt x="3643877" y="37593"/>
                    <a:pt x="3736229" y="0"/>
                  </a:cubicBezTo>
                  <a:cubicBezTo>
                    <a:pt x="3828581" y="-37593"/>
                    <a:pt x="4244136" y="29164"/>
                    <a:pt x="4478834" y="0"/>
                  </a:cubicBezTo>
                  <a:cubicBezTo>
                    <a:pt x="4713533" y="-29164"/>
                    <a:pt x="4866790" y="8010"/>
                    <a:pt x="5221438" y="0"/>
                  </a:cubicBezTo>
                  <a:cubicBezTo>
                    <a:pt x="5576086" y="-8010"/>
                    <a:pt x="5526120" y="67242"/>
                    <a:pt x="5801598" y="0"/>
                  </a:cubicBezTo>
                  <a:cubicBezTo>
                    <a:pt x="6077076" y="-67242"/>
                    <a:pt x="6307501" y="73346"/>
                    <a:pt x="6544202" y="0"/>
                  </a:cubicBezTo>
                  <a:cubicBezTo>
                    <a:pt x="6780903" y="-73346"/>
                    <a:pt x="6888734" y="40674"/>
                    <a:pt x="7043140" y="0"/>
                  </a:cubicBezTo>
                  <a:cubicBezTo>
                    <a:pt x="7197546" y="-40674"/>
                    <a:pt x="7293403" y="21334"/>
                    <a:pt x="7542077" y="0"/>
                  </a:cubicBezTo>
                  <a:cubicBezTo>
                    <a:pt x="7790751" y="-21334"/>
                    <a:pt x="7872091" y="65150"/>
                    <a:pt x="8122237" y="0"/>
                  </a:cubicBezTo>
                  <a:cubicBezTo>
                    <a:pt x="8132033" y="160371"/>
                    <a:pt x="8116167" y="352017"/>
                    <a:pt x="8122237" y="496596"/>
                  </a:cubicBezTo>
                  <a:cubicBezTo>
                    <a:pt x="8128307" y="641175"/>
                    <a:pt x="8116931" y="773282"/>
                    <a:pt x="8122237" y="1036375"/>
                  </a:cubicBezTo>
                  <a:cubicBezTo>
                    <a:pt x="8127543" y="1299468"/>
                    <a:pt x="8074762" y="1423058"/>
                    <a:pt x="8122237" y="1619336"/>
                  </a:cubicBezTo>
                  <a:cubicBezTo>
                    <a:pt x="8169712" y="1815614"/>
                    <a:pt x="8067298" y="2011975"/>
                    <a:pt x="8122237" y="2202297"/>
                  </a:cubicBezTo>
                  <a:cubicBezTo>
                    <a:pt x="8177176" y="2392619"/>
                    <a:pt x="8080664" y="2550337"/>
                    <a:pt x="8122237" y="2785258"/>
                  </a:cubicBezTo>
                  <a:cubicBezTo>
                    <a:pt x="8163810" y="3020179"/>
                    <a:pt x="8110712" y="3070556"/>
                    <a:pt x="8122237" y="3195490"/>
                  </a:cubicBezTo>
                  <a:cubicBezTo>
                    <a:pt x="8133762" y="3320424"/>
                    <a:pt x="8086909" y="3477472"/>
                    <a:pt x="8122237" y="3648904"/>
                  </a:cubicBezTo>
                  <a:cubicBezTo>
                    <a:pt x="8157565" y="3820336"/>
                    <a:pt x="8118763" y="4110635"/>
                    <a:pt x="8122237" y="4318230"/>
                  </a:cubicBezTo>
                  <a:cubicBezTo>
                    <a:pt x="7913917" y="4347602"/>
                    <a:pt x="7836537" y="4267376"/>
                    <a:pt x="7623300" y="4318230"/>
                  </a:cubicBezTo>
                  <a:cubicBezTo>
                    <a:pt x="7410063" y="4369084"/>
                    <a:pt x="7214542" y="4307145"/>
                    <a:pt x="7043140" y="4318230"/>
                  </a:cubicBezTo>
                  <a:cubicBezTo>
                    <a:pt x="6871738" y="4329315"/>
                    <a:pt x="6853040" y="4306388"/>
                    <a:pt x="6706647" y="4318230"/>
                  </a:cubicBezTo>
                  <a:cubicBezTo>
                    <a:pt x="6560254" y="4330072"/>
                    <a:pt x="6475255" y="4278452"/>
                    <a:pt x="6370154" y="4318230"/>
                  </a:cubicBezTo>
                  <a:cubicBezTo>
                    <a:pt x="6265053" y="4358008"/>
                    <a:pt x="6072508" y="4302345"/>
                    <a:pt x="5789995" y="4318230"/>
                  </a:cubicBezTo>
                  <a:cubicBezTo>
                    <a:pt x="5507482" y="4334115"/>
                    <a:pt x="5530944" y="4269050"/>
                    <a:pt x="5372280" y="4318230"/>
                  </a:cubicBezTo>
                  <a:cubicBezTo>
                    <a:pt x="5213616" y="4367410"/>
                    <a:pt x="4873952" y="4254538"/>
                    <a:pt x="4710897" y="4318230"/>
                  </a:cubicBezTo>
                  <a:cubicBezTo>
                    <a:pt x="4547842" y="4381922"/>
                    <a:pt x="4395857" y="4280699"/>
                    <a:pt x="4293182" y="4318230"/>
                  </a:cubicBezTo>
                  <a:cubicBezTo>
                    <a:pt x="4190507" y="4355761"/>
                    <a:pt x="3826547" y="4261804"/>
                    <a:pt x="3631800" y="4318230"/>
                  </a:cubicBezTo>
                  <a:cubicBezTo>
                    <a:pt x="3437053" y="4374656"/>
                    <a:pt x="3388072" y="4285653"/>
                    <a:pt x="3295308" y="4318230"/>
                  </a:cubicBezTo>
                  <a:cubicBezTo>
                    <a:pt x="3202544" y="4350807"/>
                    <a:pt x="2840321" y="4291272"/>
                    <a:pt x="2633925" y="4318230"/>
                  </a:cubicBezTo>
                  <a:cubicBezTo>
                    <a:pt x="2427529" y="4345188"/>
                    <a:pt x="2352634" y="4278097"/>
                    <a:pt x="2216210" y="4318230"/>
                  </a:cubicBezTo>
                  <a:cubicBezTo>
                    <a:pt x="2079786" y="4358363"/>
                    <a:pt x="1979460" y="4280989"/>
                    <a:pt x="1879718" y="4318230"/>
                  </a:cubicBezTo>
                  <a:cubicBezTo>
                    <a:pt x="1779976" y="4355471"/>
                    <a:pt x="1640190" y="4306796"/>
                    <a:pt x="1462003" y="4318230"/>
                  </a:cubicBezTo>
                  <a:cubicBezTo>
                    <a:pt x="1283817" y="4329664"/>
                    <a:pt x="990248" y="4316943"/>
                    <a:pt x="800621" y="4318230"/>
                  </a:cubicBezTo>
                  <a:cubicBezTo>
                    <a:pt x="610994" y="4319517"/>
                    <a:pt x="287215" y="4223335"/>
                    <a:pt x="0" y="4318230"/>
                  </a:cubicBezTo>
                  <a:cubicBezTo>
                    <a:pt x="-37924" y="4157542"/>
                    <a:pt x="11704" y="4107176"/>
                    <a:pt x="0" y="3907998"/>
                  </a:cubicBezTo>
                  <a:cubicBezTo>
                    <a:pt x="-11704" y="3708820"/>
                    <a:pt x="11278" y="3594884"/>
                    <a:pt x="0" y="3497766"/>
                  </a:cubicBezTo>
                  <a:cubicBezTo>
                    <a:pt x="-11278" y="3400648"/>
                    <a:pt x="65364" y="3102529"/>
                    <a:pt x="0" y="2914805"/>
                  </a:cubicBezTo>
                  <a:cubicBezTo>
                    <a:pt x="-65364" y="2727081"/>
                    <a:pt x="46920" y="2630729"/>
                    <a:pt x="0" y="2504573"/>
                  </a:cubicBezTo>
                  <a:cubicBezTo>
                    <a:pt x="-46920" y="2378417"/>
                    <a:pt x="13091" y="2230977"/>
                    <a:pt x="0" y="1964795"/>
                  </a:cubicBezTo>
                  <a:cubicBezTo>
                    <a:pt x="-13091" y="1698613"/>
                    <a:pt x="32016" y="1650135"/>
                    <a:pt x="0" y="1511381"/>
                  </a:cubicBezTo>
                  <a:cubicBezTo>
                    <a:pt x="-32016" y="1372627"/>
                    <a:pt x="56191" y="1182880"/>
                    <a:pt x="0" y="971602"/>
                  </a:cubicBezTo>
                  <a:cubicBezTo>
                    <a:pt x="-56191" y="760324"/>
                    <a:pt x="34375" y="250776"/>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74B84E1-FCCA-A640-A3D2-ADAAA44D2F33}"/>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94E271C-989B-B6BA-791B-45C8C6275B9D}"/>
                </a:ext>
              </a:extLst>
            </p:cNvPr>
            <p:cNvSpPr/>
            <p:nvPr/>
          </p:nvSpPr>
          <p:spPr>
            <a:xfrm>
              <a:off x="7136530" y="6300957"/>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1781042-BBE3-2E69-6BF9-12635A916B3B}"/>
                </a:ext>
              </a:extLst>
            </p:cNvPr>
            <p:cNvCxnSpPr>
              <a:cxnSpLocks/>
            </p:cNvCxnSpPr>
            <p:nvPr/>
          </p:nvCxnSpPr>
          <p:spPr>
            <a:xfrm>
              <a:off x="6085489" y="5391808"/>
              <a:ext cx="1271237" cy="10699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F3F05966-F191-C9FE-A97F-D0F56DBD1CC2}"/>
              </a:ext>
            </a:extLst>
          </p:cNvPr>
          <p:cNvSpPr txBox="1"/>
          <p:nvPr/>
        </p:nvSpPr>
        <p:spPr>
          <a:xfrm>
            <a:off x="190963" y="7444122"/>
            <a:ext cx="5113244" cy="328278"/>
          </a:xfrm>
          <a:prstGeom prst="rect">
            <a:avLst/>
          </a:prstGeom>
          <a:noFill/>
        </p:spPr>
        <p:txBody>
          <a:bodyPr wrap="square">
            <a:spAutoFit/>
          </a:bodyPr>
          <a:lstStyle/>
          <a:p>
            <a:r>
              <a:rPr lang="en-US" sz="1548" dirty="0">
                <a:hlinkClick r:id="rId3"/>
              </a:rPr>
              <a:t>https://en.wikipedia.org/wiki/Confusion_matrix</a:t>
            </a:r>
            <a:r>
              <a:rPr lang="en-US" sz="1548" dirty="0"/>
              <a:t>  </a:t>
            </a:r>
          </a:p>
        </p:txBody>
      </p:sp>
      <p:sp>
        <p:nvSpPr>
          <p:cNvPr id="11" name="TextBox 10">
            <a:extLst>
              <a:ext uri="{FF2B5EF4-FFF2-40B4-BE49-F238E27FC236}">
                <a16:creationId xmlns:a16="http://schemas.microsoft.com/office/drawing/2014/main" id="{92651067-2A91-EB27-8CBB-7C3A35901628}"/>
              </a:ext>
            </a:extLst>
          </p:cNvPr>
          <p:cNvSpPr txBox="1"/>
          <p:nvPr/>
        </p:nvSpPr>
        <p:spPr>
          <a:xfrm>
            <a:off x="190963" y="2478795"/>
            <a:ext cx="5113244" cy="513766"/>
          </a:xfrm>
          <a:prstGeom prst="rect">
            <a:avLst/>
          </a:prstGeom>
          <a:noFill/>
        </p:spPr>
        <p:txBody>
          <a:bodyPr wrap="square">
            <a:spAutoFit/>
          </a:bodyPr>
          <a:lstStyle/>
          <a:p>
            <a:r>
              <a:rPr lang="en-US" sz="2753" dirty="0"/>
              <a:t>Confusion  matrix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DD322D-C2E6-29E1-7685-6181371A7687}"/>
                  </a:ext>
                </a:extLst>
              </p:cNvPr>
              <p:cNvSpPr txBox="1"/>
              <p:nvPr/>
            </p:nvSpPr>
            <p:spPr>
              <a:xfrm>
                <a:off x="502415" y="643095"/>
                <a:ext cx="10669889" cy="960840"/>
              </a:xfrm>
              <a:prstGeom prst="rect">
                <a:avLst/>
              </a:prstGeom>
              <a:noFill/>
            </p:spPr>
            <p:txBody>
              <a:bodyPr wrap="square" rtlCol="0">
                <a:spAutoFit/>
              </a:bodyPr>
              <a:lstStyle/>
              <a:p>
                <a:r>
                  <a:rPr lang="en-US" sz="3200" dirty="0"/>
                  <a:t>Accuracy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r>
                          <a:rPr lang="en-US" sz="3600" i="0">
                            <a:latin typeface="Cambria Math" panose="02040503050406030204" pitchFamily="18" charset="0"/>
                          </a:rPr>
                          <m:t>+</m:t>
                        </m:r>
                        <m:r>
                          <a:rPr lang="en-US" sz="3600" i="1">
                            <a:latin typeface="Cambria Math" panose="02040503050406030204" pitchFamily="18" charset="0"/>
                          </a:rPr>
                          <m:t>𝑇𝑁</m:t>
                        </m:r>
                      </m:num>
                      <m:den>
                        <m:r>
                          <a:rPr lang="en-US" sz="3600" b="0" i="1" smtClean="0">
                            <a:latin typeface="Cambria Math" panose="02040503050406030204" pitchFamily="18" charset="0"/>
                          </a:rPr>
                          <m:t>𝑠𝑎𝑚𝑝𝑙𝑒</m:t>
                        </m:r>
                        <m:r>
                          <a:rPr lang="en-US" sz="3600" b="0" i="1" smtClean="0">
                            <a:latin typeface="Cambria Math" panose="02040503050406030204" pitchFamily="18" charset="0"/>
                          </a:rPr>
                          <m:t> </m:t>
                        </m:r>
                        <m:r>
                          <a:rPr lang="en-US" sz="3600" i="1">
                            <a:latin typeface="Cambria Math" panose="02040503050406030204" pitchFamily="18" charset="0"/>
                          </a:rPr>
                          <m:t>𝑝𝑜𝑝𝑢𝑙𝑎𝑡𝑖𝑜𝑛</m:t>
                        </m:r>
                      </m:den>
                    </m:f>
                  </m:oMath>
                </a14:m>
                <a:r>
                  <a:rPr lang="en-US" sz="3200" dirty="0"/>
                  <a:t>  =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𝑐𝑜𝑟𝑟𝑒𝑐𝑡</m:t>
                        </m:r>
                        <m:r>
                          <a:rPr lang="en-US" sz="3600" b="0" i="1" smtClean="0">
                            <a:latin typeface="Cambria Math" panose="02040503050406030204" pitchFamily="18" charset="0"/>
                          </a:rPr>
                          <m:t>  </m:t>
                        </m:r>
                        <m:r>
                          <a:rPr lang="en-US" sz="3600" b="0" i="1" smtClean="0">
                            <a:latin typeface="Cambria Math" panose="02040503050406030204" pitchFamily="18" charset="0"/>
                          </a:rPr>
                          <m:t>𝑝𝑟𝑒𝑑𝑖𝑐𝑡𝑖𝑜𝑛𝑠</m:t>
                        </m:r>
                      </m:num>
                      <m:den>
                        <m:r>
                          <a:rPr lang="en-US" sz="3600" b="0" i="1" smtClean="0">
                            <a:latin typeface="Cambria Math" panose="02040503050406030204" pitchFamily="18" charset="0"/>
                          </a:rPr>
                          <m:t>𝑡𝑜𝑡𝑎𝑙</m:t>
                        </m:r>
                        <m:r>
                          <a:rPr lang="en-US" sz="3600" b="0" i="1" smtClean="0">
                            <a:latin typeface="Cambria Math" panose="02040503050406030204" pitchFamily="18" charset="0"/>
                          </a:rPr>
                          <m:t> #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𝑝𝑟𝑒𝑑𝑖𝑐𝑡𝑖𝑜𝑛𝑠</m:t>
                        </m:r>
                      </m:den>
                    </m:f>
                  </m:oMath>
                </a14:m>
                <a:r>
                  <a:rPr lang="en-US" sz="3200" dirty="0"/>
                  <a:t> </a:t>
                </a:r>
                <a:endParaRPr lang="en-US" sz="3600" dirty="0"/>
              </a:p>
            </p:txBody>
          </p:sp>
        </mc:Choice>
        <mc:Fallback xmlns="">
          <p:sp>
            <p:nvSpPr>
              <p:cNvPr id="2" name="TextBox 1">
                <a:extLst>
                  <a:ext uri="{FF2B5EF4-FFF2-40B4-BE49-F238E27FC236}">
                    <a16:creationId xmlns:a16="http://schemas.microsoft.com/office/drawing/2014/main" id="{762ACFCF-17E4-409B-ADC8-3D7F4057CFC1}"/>
                  </a:ext>
                </a:extLst>
              </p:cNvPr>
              <p:cNvSpPr txBox="1">
                <a:spLocks noRot="1" noChangeAspect="1" noMove="1" noResize="1" noEditPoints="1" noAdjustHandles="1" noChangeArrowheads="1" noChangeShapeType="1" noTextEdit="1"/>
              </p:cNvSpPr>
              <p:nvPr/>
            </p:nvSpPr>
            <p:spPr>
              <a:xfrm>
                <a:off x="502415" y="643095"/>
                <a:ext cx="10669889" cy="960840"/>
              </a:xfrm>
              <a:prstGeom prst="rect">
                <a:avLst/>
              </a:prstGeom>
              <a:blipFill>
                <a:blip r:embed="rId4"/>
                <a:stretch>
                  <a:fillRect l="-1428" b="-633"/>
                </a:stretch>
              </a:blipFill>
            </p:spPr>
            <p:txBody>
              <a:bodyPr/>
              <a:lstStyle/>
              <a:p>
                <a:r>
                  <a:rPr lang="en-US">
                    <a:noFill/>
                  </a:rPr>
                  <a:t> </a:t>
                </a:r>
              </a:p>
            </p:txBody>
          </p:sp>
        </mc:Fallback>
      </mc:AlternateContent>
    </p:spTree>
    <p:extLst>
      <p:ext uri="{BB962C8B-B14F-4D97-AF65-F5344CB8AC3E}">
        <p14:creationId xmlns:p14="http://schemas.microsoft.com/office/powerpoint/2010/main" val="4107443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A92D0-8BE0-CC97-4247-0C931B8DCF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DDDAE6-5BE3-3EAC-973E-5FB18AFBB9AD}"/>
              </a:ext>
            </a:extLst>
          </p:cNvPr>
          <p:cNvPicPr>
            <a:picLocks noChangeAspect="1"/>
          </p:cNvPicPr>
          <p:nvPr/>
        </p:nvPicPr>
        <p:blipFill>
          <a:blip r:embed="rId2"/>
          <a:stretch>
            <a:fillRect/>
          </a:stretch>
        </p:blipFill>
        <p:spPr>
          <a:xfrm>
            <a:off x="575488" y="229265"/>
            <a:ext cx="8801100" cy="3486150"/>
          </a:xfrm>
          <a:prstGeom prst="rect">
            <a:avLst/>
          </a:prstGeom>
        </p:spPr>
      </p:pic>
      <p:grpSp>
        <p:nvGrpSpPr>
          <p:cNvPr id="5" name="Group 4">
            <a:extLst>
              <a:ext uri="{FF2B5EF4-FFF2-40B4-BE49-F238E27FC236}">
                <a16:creationId xmlns:a16="http://schemas.microsoft.com/office/drawing/2014/main" id="{DF009930-475F-990C-38F5-4148958162C5}"/>
              </a:ext>
            </a:extLst>
          </p:cNvPr>
          <p:cNvGrpSpPr>
            <a:grpSpLocks noChangeAspect="1"/>
          </p:cNvGrpSpPr>
          <p:nvPr/>
        </p:nvGrpSpPr>
        <p:grpSpPr>
          <a:xfrm>
            <a:off x="170958" y="3794095"/>
            <a:ext cx="6480500" cy="3657600"/>
            <a:chOff x="1145511" y="2478795"/>
            <a:chExt cx="8901600" cy="5024069"/>
          </a:xfrm>
        </p:grpSpPr>
        <p:pic>
          <p:nvPicPr>
            <p:cNvPr id="6" name="Picture 5">
              <a:extLst>
                <a:ext uri="{FF2B5EF4-FFF2-40B4-BE49-F238E27FC236}">
                  <a16:creationId xmlns:a16="http://schemas.microsoft.com/office/drawing/2014/main" id="{8D131C63-DD98-5610-5070-7A40256B568D}"/>
                </a:ext>
              </a:extLst>
            </p:cNvPr>
            <p:cNvPicPr>
              <a:picLocks noChangeAspect="1"/>
            </p:cNvPicPr>
            <p:nvPr/>
          </p:nvPicPr>
          <p:blipFill rotWithShape="1">
            <a:blip r:embed="rId3"/>
            <a:srcRect l="1015" t="4795"/>
            <a:stretch/>
          </p:blipFill>
          <p:spPr>
            <a:xfrm>
              <a:off x="1145511" y="2478795"/>
              <a:ext cx="8816815" cy="5024069"/>
            </a:xfrm>
            <a:prstGeom prst="rect">
              <a:avLst/>
            </a:prstGeom>
          </p:spPr>
        </p:pic>
        <p:sp>
          <p:nvSpPr>
            <p:cNvPr id="7" name="Rectangle 6">
              <a:extLst>
                <a:ext uri="{FF2B5EF4-FFF2-40B4-BE49-F238E27FC236}">
                  <a16:creationId xmlns:a16="http://schemas.microsoft.com/office/drawing/2014/main" id="{4E0F42D4-B667-1D84-0F69-24DDAA977651}"/>
                </a:ext>
              </a:extLst>
            </p:cNvPr>
            <p:cNvSpPr/>
            <p:nvPr/>
          </p:nvSpPr>
          <p:spPr>
            <a:xfrm>
              <a:off x="1924874" y="3184634"/>
              <a:ext cx="8122237" cy="4318230"/>
            </a:xfrm>
            <a:custGeom>
              <a:avLst/>
              <a:gdLst>
                <a:gd name="connsiteX0" fmla="*/ 0 w 8122237"/>
                <a:gd name="connsiteY0" fmla="*/ 0 h 4318230"/>
                <a:gd name="connsiteX1" fmla="*/ 498937 w 8122237"/>
                <a:gd name="connsiteY1" fmla="*/ 0 h 4318230"/>
                <a:gd name="connsiteX2" fmla="*/ 835430 w 8122237"/>
                <a:gd name="connsiteY2" fmla="*/ 0 h 4318230"/>
                <a:gd name="connsiteX3" fmla="*/ 1578035 w 8122237"/>
                <a:gd name="connsiteY3" fmla="*/ 0 h 4318230"/>
                <a:gd name="connsiteX4" fmla="*/ 2076972 w 8122237"/>
                <a:gd name="connsiteY4" fmla="*/ 0 h 4318230"/>
                <a:gd name="connsiteX5" fmla="*/ 2575909 w 8122237"/>
                <a:gd name="connsiteY5" fmla="*/ 0 h 4318230"/>
                <a:gd name="connsiteX6" fmla="*/ 3318514 w 8122237"/>
                <a:gd name="connsiteY6" fmla="*/ 0 h 4318230"/>
                <a:gd name="connsiteX7" fmla="*/ 3736229 w 8122237"/>
                <a:gd name="connsiteY7" fmla="*/ 0 h 4318230"/>
                <a:gd name="connsiteX8" fmla="*/ 4478834 w 8122237"/>
                <a:gd name="connsiteY8" fmla="*/ 0 h 4318230"/>
                <a:gd name="connsiteX9" fmla="*/ 5221438 w 8122237"/>
                <a:gd name="connsiteY9" fmla="*/ 0 h 4318230"/>
                <a:gd name="connsiteX10" fmla="*/ 5801598 w 8122237"/>
                <a:gd name="connsiteY10" fmla="*/ 0 h 4318230"/>
                <a:gd name="connsiteX11" fmla="*/ 6544202 w 8122237"/>
                <a:gd name="connsiteY11" fmla="*/ 0 h 4318230"/>
                <a:gd name="connsiteX12" fmla="*/ 7043140 w 8122237"/>
                <a:gd name="connsiteY12" fmla="*/ 0 h 4318230"/>
                <a:gd name="connsiteX13" fmla="*/ 7542077 w 8122237"/>
                <a:gd name="connsiteY13" fmla="*/ 0 h 4318230"/>
                <a:gd name="connsiteX14" fmla="*/ 8122237 w 8122237"/>
                <a:gd name="connsiteY14" fmla="*/ 0 h 4318230"/>
                <a:gd name="connsiteX15" fmla="*/ 8122237 w 8122237"/>
                <a:gd name="connsiteY15" fmla="*/ 496596 h 4318230"/>
                <a:gd name="connsiteX16" fmla="*/ 8122237 w 8122237"/>
                <a:gd name="connsiteY16" fmla="*/ 1036375 h 4318230"/>
                <a:gd name="connsiteX17" fmla="*/ 8122237 w 8122237"/>
                <a:gd name="connsiteY17" fmla="*/ 1619336 h 4318230"/>
                <a:gd name="connsiteX18" fmla="*/ 8122237 w 8122237"/>
                <a:gd name="connsiteY18" fmla="*/ 2202297 h 4318230"/>
                <a:gd name="connsiteX19" fmla="*/ 8122237 w 8122237"/>
                <a:gd name="connsiteY19" fmla="*/ 2785258 h 4318230"/>
                <a:gd name="connsiteX20" fmla="*/ 8122237 w 8122237"/>
                <a:gd name="connsiteY20" fmla="*/ 3195490 h 4318230"/>
                <a:gd name="connsiteX21" fmla="*/ 8122237 w 8122237"/>
                <a:gd name="connsiteY21" fmla="*/ 3648904 h 4318230"/>
                <a:gd name="connsiteX22" fmla="*/ 8122237 w 8122237"/>
                <a:gd name="connsiteY22" fmla="*/ 4318230 h 4318230"/>
                <a:gd name="connsiteX23" fmla="*/ 7623300 w 8122237"/>
                <a:gd name="connsiteY23" fmla="*/ 4318230 h 4318230"/>
                <a:gd name="connsiteX24" fmla="*/ 7043140 w 8122237"/>
                <a:gd name="connsiteY24" fmla="*/ 4318230 h 4318230"/>
                <a:gd name="connsiteX25" fmla="*/ 6706647 w 8122237"/>
                <a:gd name="connsiteY25" fmla="*/ 4318230 h 4318230"/>
                <a:gd name="connsiteX26" fmla="*/ 6370154 w 8122237"/>
                <a:gd name="connsiteY26" fmla="*/ 4318230 h 4318230"/>
                <a:gd name="connsiteX27" fmla="*/ 5789995 w 8122237"/>
                <a:gd name="connsiteY27" fmla="*/ 4318230 h 4318230"/>
                <a:gd name="connsiteX28" fmla="*/ 5372280 w 8122237"/>
                <a:gd name="connsiteY28" fmla="*/ 4318230 h 4318230"/>
                <a:gd name="connsiteX29" fmla="*/ 4710897 w 8122237"/>
                <a:gd name="connsiteY29" fmla="*/ 4318230 h 4318230"/>
                <a:gd name="connsiteX30" fmla="*/ 4293182 w 8122237"/>
                <a:gd name="connsiteY30" fmla="*/ 4318230 h 4318230"/>
                <a:gd name="connsiteX31" fmla="*/ 3631800 w 8122237"/>
                <a:gd name="connsiteY31" fmla="*/ 4318230 h 4318230"/>
                <a:gd name="connsiteX32" fmla="*/ 3295308 w 8122237"/>
                <a:gd name="connsiteY32" fmla="*/ 4318230 h 4318230"/>
                <a:gd name="connsiteX33" fmla="*/ 2633925 w 8122237"/>
                <a:gd name="connsiteY33" fmla="*/ 4318230 h 4318230"/>
                <a:gd name="connsiteX34" fmla="*/ 2216210 w 8122237"/>
                <a:gd name="connsiteY34" fmla="*/ 4318230 h 4318230"/>
                <a:gd name="connsiteX35" fmla="*/ 1879718 w 8122237"/>
                <a:gd name="connsiteY35" fmla="*/ 4318230 h 4318230"/>
                <a:gd name="connsiteX36" fmla="*/ 1462003 w 8122237"/>
                <a:gd name="connsiteY36" fmla="*/ 4318230 h 4318230"/>
                <a:gd name="connsiteX37" fmla="*/ 800621 w 8122237"/>
                <a:gd name="connsiteY37" fmla="*/ 4318230 h 4318230"/>
                <a:gd name="connsiteX38" fmla="*/ 0 w 8122237"/>
                <a:gd name="connsiteY38" fmla="*/ 4318230 h 4318230"/>
                <a:gd name="connsiteX39" fmla="*/ 0 w 8122237"/>
                <a:gd name="connsiteY39" fmla="*/ 3907998 h 4318230"/>
                <a:gd name="connsiteX40" fmla="*/ 0 w 8122237"/>
                <a:gd name="connsiteY40" fmla="*/ 3497766 h 4318230"/>
                <a:gd name="connsiteX41" fmla="*/ 0 w 8122237"/>
                <a:gd name="connsiteY41" fmla="*/ 2914805 h 4318230"/>
                <a:gd name="connsiteX42" fmla="*/ 0 w 8122237"/>
                <a:gd name="connsiteY42" fmla="*/ 2504573 h 4318230"/>
                <a:gd name="connsiteX43" fmla="*/ 0 w 8122237"/>
                <a:gd name="connsiteY43" fmla="*/ 1964795 h 4318230"/>
                <a:gd name="connsiteX44" fmla="*/ 0 w 8122237"/>
                <a:gd name="connsiteY44" fmla="*/ 1511381 h 4318230"/>
                <a:gd name="connsiteX45" fmla="*/ 0 w 8122237"/>
                <a:gd name="connsiteY45" fmla="*/ 971602 h 4318230"/>
                <a:gd name="connsiteX46" fmla="*/ 0 w 8122237"/>
                <a:gd name="connsiteY46" fmla="*/ 0 h 43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122237" h="4318230" extrusionOk="0">
                  <a:moveTo>
                    <a:pt x="0" y="0"/>
                  </a:moveTo>
                  <a:cubicBezTo>
                    <a:pt x="248129" y="-39953"/>
                    <a:pt x="382297" y="35285"/>
                    <a:pt x="498937" y="0"/>
                  </a:cubicBezTo>
                  <a:cubicBezTo>
                    <a:pt x="615577" y="-35285"/>
                    <a:pt x="743954" y="17283"/>
                    <a:pt x="835430" y="0"/>
                  </a:cubicBezTo>
                  <a:cubicBezTo>
                    <a:pt x="926906" y="-17283"/>
                    <a:pt x="1406358" y="37699"/>
                    <a:pt x="1578035" y="0"/>
                  </a:cubicBezTo>
                  <a:cubicBezTo>
                    <a:pt x="1749713" y="-37699"/>
                    <a:pt x="1909483" y="32519"/>
                    <a:pt x="2076972" y="0"/>
                  </a:cubicBezTo>
                  <a:cubicBezTo>
                    <a:pt x="2244461" y="-32519"/>
                    <a:pt x="2422992" y="23309"/>
                    <a:pt x="2575909" y="0"/>
                  </a:cubicBezTo>
                  <a:cubicBezTo>
                    <a:pt x="2728826" y="-23309"/>
                    <a:pt x="3016567" y="28056"/>
                    <a:pt x="3318514" y="0"/>
                  </a:cubicBezTo>
                  <a:cubicBezTo>
                    <a:pt x="3620461" y="-28056"/>
                    <a:pt x="3643877" y="37593"/>
                    <a:pt x="3736229" y="0"/>
                  </a:cubicBezTo>
                  <a:cubicBezTo>
                    <a:pt x="3828581" y="-37593"/>
                    <a:pt x="4244136" y="29164"/>
                    <a:pt x="4478834" y="0"/>
                  </a:cubicBezTo>
                  <a:cubicBezTo>
                    <a:pt x="4713533" y="-29164"/>
                    <a:pt x="4866790" y="8010"/>
                    <a:pt x="5221438" y="0"/>
                  </a:cubicBezTo>
                  <a:cubicBezTo>
                    <a:pt x="5576086" y="-8010"/>
                    <a:pt x="5526120" y="67242"/>
                    <a:pt x="5801598" y="0"/>
                  </a:cubicBezTo>
                  <a:cubicBezTo>
                    <a:pt x="6077076" y="-67242"/>
                    <a:pt x="6307501" y="73346"/>
                    <a:pt x="6544202" y="0"/>
                  </a:cubicBezTo>
                  <a:cubicBezTo>
                    <a:pt x="6780903" y="-73346"/>
                    <a:pt x="6888734" y="40674"/>
                    <a:pt x="7043140" y="0"/>
                  </a:cubicBezTo>
                  <a:cubicBezTo>
                    <a:pt x="7197546" y="-40674"/>
                    <a:pt x="7293403" y="21334"/>
                    <a:pt x="7542077" y="0"/>
                  </a:cubicBezTo>
                  <a:cubicBezTo>
                    <a:pt x="7790751" y="-21334"/>
                    <a:pt x="7872091" y="65150"/>
                    <a:pt x="8122237" y="0"/>
                  </a:cubicBezTo>
                  <a:cubicBezTo>
                    <a:pt x="8132033" y="160371"/>
                    <a:pt x="8116167" y="352017"/>
                    <a:pt x="8122237" y="496596"/>
                  </a:cubicBezTo>
                  <a:cubicBezTo>
                    <a:pt x="8128307" y="641175"/>
                    <a:pt x="8116931" y="773282"/>
                    <a:pt x="8122237" y="1036375"/>
                  </a:cubicBezTo>
                  <a:cubicBezTo>
                    <a:pt x="8127543" y="1299468"/>
                    <a:pt x="8074762" y="1423058"/>
                    <a:pt x="8122237" y="1619336"/>
                  </a:cubicBezTo>
                  <a:cubicBezTo>
                    <a:pt x="8169712" y="1815614"/>
                    <a:pt x="8067298" y="2011975"/>
                    <a:pt x="8122237" y="2202297"/>
                  </a:cubicBezTo>
                  <a:cubicBezTo>
                    <a:pt x="8177176" y="2392619"/>
                    <a:pt x="8080664" y="2550337"/>
                    <a:pt x="8122237" y="2785258"/>
                  </a:cubicBezTo>
                  <a:cubicBezTo>
                    <a:pt x="8163810" y="3020179"/>
                    <a:pt x="8110712" y="3070556"/>
                    <a:pt x="8122237" y="3195490"/>
                  </a:cubicBezTo>
                  <a:cubicBezTo>
                    <a:pt x="8133762" y="3320424"/>
                    <a:pt x="8086909" y="3477472"/>
                    <a:pt x="8122237" y="3648904"/>
                  </a:cubicBezTo>
                  <a:cubicBezTo>
                    <a:pt x="8157565" y="3820336"/>
                    <a:pt x="8118763" y="4110635"/>
                    <a:pt x="8122237" y="4318230"/>
                  </a:cubicBezTo>
                  <a:cubicBezTo>
                    <a:pt x="7913917" y="4347602"/>
                    <a:pt x="7836537" y="4267376"/>
                    <a:pt x="7623300" y="4318230"/>
                  </a:cubicBezTo>
                  <a:cubicBezTo>
                    <a:pt x="7410063" y="4369084"/>
                    <a:pt x="7214542" y="4307145"/>
                    <a:pt x="7043140" y="4318230"/>
                  </a:cubicBezTo>
                  <a:cubicBezTo>
                    <a:pt x="6871738" y="4329315"/>
                    <a:pt x="6853040" y="4306388"/>
                    <a:pt x="6706647" y="4318230"/>
                  </a:cubicBezTo>
                  <a:cubicBezTo>
                    <a:pt x="6560254" y="4330072"/>
                    <a:pt x="6475255" y="4278452"/>
                    <a:pt x="6370154" y="4318230"/>
                  </a:cubicBezTo>
                  <a:cubicBezTo>
                    <a:pt x="6265053" y="4358008"/>
                    <a:pt x="6072508" y="4302345"/>
                    <a:pt x="5789995" y="4318230"/>
                  </a:cubicBezTo>
                  <a:cubicBezTo>
                    <a:pt x="5507482" y="4334115"/>
                    <a:pt x="5530944" y="4269050"/>
                    <a:pt x="5372280" y="4318230"/>
                  </a:cubicBezTo>
                  <a:cubicBezTo>
                    <a:pt x="5213616" y="4367410"/>
                    <a:pt x="4873952" y="4254538"/>
                    <a:pt x="4710897" y="4318230"/>
                  </a:cubicBezTo>
                  <a:cubicBezTo>
                    <a:pt x="4547842" y="4381922"/>
                    <a:pt x="4395857" y="4280699"/>
                    <a:pt x="4293182" y="4318230"/>
                  </a:cubicBezTo>
                  <a:cubicBezTo>
                    <a:pt x="4190507" y="4355761"/>
                    <a:pt x="3826547" y="4261804"/>
                    <a:pt x="3631800" y="4318230"/>
                  </a:cubicBezTo>
                  <a:cubicBezTo>
                    <a:pt x="3437053" y="4374656"/>
                    <a:pt x="3388072" y="4285653"/>
                    <a:pt x="3295308" y="4318230"/>
                  </a:cubicBezTo>
                  <a:cubicBezTo>
                    <a:pt x="3202544" y="4350807"/>
                    <a:pt x="2840321" y="4291272"/>
                    <a:pt x="2633925" y="4318230"/>
                  </a:cubicBezTo>
                  <a:cubicBezTo>
                    <a:pt x="2427529" y="4345188"/>
                    <a:pt x="2352634" y="4278097"/>
                    <a:pt x="2216210" y="4318230"/>
                  </a:cubicBezTo>
                  <a:cubicBezTo>
                    <a:pt x="2079786" y="4358363"/>
                    <a:pt x="1979460" y="4280989"/>
                    <a:pt x="1879718" y="4318230"/>
                  </a:cubicBezTo>
                  <a:cubicBezTo>
                    <a:pt x="1779976" y="4355471"/>
                    <a:pt x="1640190" y="4306796"/>
                    <a:pt x="1462003" y="4318230"/>
                  </a:cubicBezTo>
                  <a:cubicBezTo>
                    <a:pt x="1283817" y="4329664"/>
                    <a:pt x="990248" y="4316943"/>
                    <a:pt x="800621" y="4318230"/>
                  </a:cubicBezTo>
                  <a:cubicBezTo>
                    <a:pt x="610994" y="4319517"/>
                    <a:pt x="287215" y="4223335"/>
                    <a:pt x="0" y="4318230"/>
                  </a:cubicBezTo>
                  <a:cubicBezTo>
                    <a:pt x="-37924" y="4157542"/>
                    <a:pt x="11704" y="4107176"/>
                    <a:pt x="0" y="3907998"/>
                  </a:cubicBezTo>
                  <a:cubicBezTo>
                    <a:pt x="-11704" y="3708820"/>
                    <a:pt x="11278" y="3594884"/>
                    <a:pt x="0" y="3497766"/>
                  </a:cubicBezTo>
                  <a:cubicBezTo>
                    <a:pt x="-11278" y="3400648"/>
                    <a:pt x="65364" y="3102529"/>
                    <a:pt x="0" y="2914805"/>
                  </a:cubicBezTo>
                  <a:cubicBezTo>
                    <a:pt x="-65364" y="2727081"/>
                    <a:pt x="46920" y="2630729"/>
                    <a:pt x="0" y="2504573"/>
                  </a:cubicBezTo>
                  <a:cubicBezTo>
                    <a:pt x="-46920" y="2378417"/>
                    <a:pt x="13091" y="2230977"/>
                    <a:pt x="0" y="1964795"/>
                  </a:cubicBezTo>
                  <a:cubicBezTo>
                    <a:pt x="-13091" y="1698613"/>
                    <a:pt x="32016" y="1650135"/>
                    <a:pt x="0" y="1511381"/>
                  </a:cubicBezTo>
                  <a:cubicBezTo>
                    <a:pt x="-32016" y="1372627"/>
                    <a:pt x="56191" y="1182880"/>
                    <a:pt x="0" y="971602"/>
                  </a:cubicBezTo>
                  <a:cubicBezTo>
                    <a:pt x="-56191" y="760324"/>
                    <a:pt x="34375" y="250776"/>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210E41-4ED6-10E8-1662-3F54AE06257F}"/>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4A27E7A-0A2E-8C67-4659-CB8836842282}"/>
                </a:ext>
              </a:extLst>
            </p:cNvPr>
            <p:cNvSpPr/>
            <p:nvPr/>
          </p:nvSpPr>
          <p:spPr>
            <a:xfrm>
              <a:off x="7136530" y="6300957"/>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7F6C2CD-CCE6-3845-562C-28D2326E57C4}"/>
                </a:ext>
              </a:extLst>
            </p:cNvPr>
            <p:cNvCxnSpPr>
              <a:cxnSpLocks/>
            </p:cNvCxnSpPr>
            <p:nvPr/>
          </p:nvCxnSpPr>
          <p:spPr>
            <a:xfrm>
              <a:off x="6085489" y="5391808"/>
              <a:ext cx="1271237" cy="106997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257B78B-BBDD-DE3B-293E-696E6919024E}"/>
                  </a:ext>
                </a:extLst>
              </p:cNvPr>
              <p:cNvSpPr txBox="1"/>
              <p:nvPr/>
            </p:nvSpPr>
            <p:spPr>
              <a:xfrm>
                <a:off x="6836593" y="3755657"/>
                <a:ext cx="10669889" cy="4270721"/>
              </a:xfrm>
              <a:prstGeom prst="rect">
                <a:avLst/>
              </a:prstGeom>
              <a:noFill/>
            </p:spPr>
            <p:txBody>
              <a:bodyPr wrap="square" rtlCol="0">
                <a:spAutoFit/>
              </a:bodyPr>
              <a:lstStyle/>
              <a:p>
                <a:r>
                  <a:rPr lang="en-US" sz="3200" dirty="0"/>
                  <a:t>Accuracy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r>
                          <a:rPr lang="en-US" sz="3600" i="0">
                            <a:latin typeface="Cambria Math" panose="02040503050406030204" pitchFamily="18" charset="0"/>
                          </a:rPr>
                          <m:t>+</m:t>
                        </m:r>
                        <m:r>
                          <a:rPr lang="en-US" sz="3600" i="1">
                            <a:latin typeface="Cambria Math" panose="02040503050406030204" pitchFamily="18" charset="0"/>
                          </a:rPr>
                          <m:t>𝑇𝑁</m:t>
                        </m:r>
                      </m:num>
                      <m:den>
                        <m:r>
                          <a:rPr lang="en-US" sz="3600" b="0" i="1" smtClean="0">
                            <a:latin typeface="Cambria Math" panose="02040503050406030204" pitchFamily="18" charset="0"/>
                          </a:rPr>
                          <m:t>𝑠𝑎𝑚𝑝𝑙𝑒</m:t>
                        </m:r>
                        <m:r>
                          <a:rPr lang="en-US" sz="3600" b="0" i="1" smtClean="0">
                            <a:latin typeface="Cambria Math" panose="02040503050406030204" pitchFamily="18" charset="0"/>
                          </a:rPr>
                          <m:t> </m:t>
                        </m:r>
                        <m:r>
                          <a:rPr lang="en-US" sz="3600" i="1">
                            <a:latin typeface="Cambria Math" panose="02040503050406030204" pitchFamily="18" charset="0"/>
                          </a:rPr>
                          <m:t>𝑝𝑜𝑝</m:t>
                        </m:r>
                      </m:den>
                    </m:f>
                  </m:oMath>
                </a14:m>
                <a:endParaRPr lang="en-US" sz="3200" dirty="0"/>
              </a:p>
              <a:p>
                <a:r>
                  <a:rPr lang="en-US" sz="3200" dirty="0"/>
                  <a:t>  </a:t>
                </a:r>
              </a:p>
              <a:p>
                <a:r>
                  <a:rPr lang="en-US" sz="3200" dirty="0"/>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𝑐𝑜𝑟𝑟𝑒𝑐𝑡</m:t>
                        </m:r>
                        <m:r>
                          <a:rPr lang="en-US" sz="3600" b="0" i="1" smtClean="0">
                            <a:latin typeface="Cambria Math" panose="02040503050406030204" pitchFamily="18" charset="0"/>
                          </a:rPr>
                          <m:t>  </m:t>
                        </m:r>
                        <m:r>
                          <a:rPr lang="en-US" sz="3600" b="0" i="1" smtClean="0">
                            <a:latin typeface="Cambria Math" panose="02040503050406030204" pitchFamily="18" charset="0"/>
                          </a:rPr>
                          <m:t>𝑝𝑟𝑒𝑑𝑖𝑐𝑡𝑖𝑜𝑛𝑠</m:t>
                        </m:r>
                      </m:num>
                      <m:den>
                        <m:r>
                          <a:rPr lang="en-US" sz="3600" b="0" i="1" smtClean="0">
                            <a:latin typeface="Cambria Math" panose="02040503050406030204" pitchFamily="18" charset="0"/>
                          </a:rPr>
                          <m:t>𝑡𝑜𝑡𝑎𝑙</m:t>
                        </m:r>
                        <m:r>
                          <a:rPr lang="en-US" sz="3600" b="0" i="1" smtClean="0">
                            <a:latin typeface="Cambria Math" panose="02040503050406030204" pitchFamily="18" charset="0"/>
                          </a:rPr>
                          <m:t> # </m:t>
                        </m:r>
                        <m:r>
                          <a:rPr lang="en-US" sz="3600" b="0" i="1" smtClean="0">
                            <a:latin typeface="Cambria Math" panose="02040503050406030204" pitchFamily="18" charset="0"/>
                          </a:rPr>
                          <m:t>𝑜𝑓</m:t>
                        </m:r>
                        <m:r>
                          <a:rPr lang="en-US" sz="3600" b="0" i="1" smtClean="0">
                            <a:latin typeface="Cambria Math" panose="02040503050406030204" pitchFamily="18" charset="0"/>
                          </a:rPr>
                          <m:t>  </m:t>
                        </m:r>
                        <m:r>
                          <a:rPr lang="en-US" sz="3600" b="0" i="1" smtClean="0">
                            <a:latin typeface="Cambria Math" panose="02040503050406030204" pitchFamily="18" charset="0"/>
                          </a:rPr>
                          <m:t>𝑝𝑟𝑒𝑑𝑖𝑐𝑡𝑖𝑜𝑛𝑠</m:t>
                        </m:r>
                      </m:den>
                    </m:f>
                  </m:oMath>
                </a14:m>
                <a:endParaRPr lang="en-US" sz="3200" dirty="0"/>
              </a:p>
              <a:p>
                <a:endParaRPr lang="en-US" sz="3200" dirty="0"/>
              </a:p>
              <a:p>
                <a:r>
                  <a:rPr lang="en-US" sz="3200" dirty="0"/>
                  <a:t>=  </a:t>
                </a:r>
              </a:p>
              <a:p>
                <a:r>
                  <a:rPr lang="en-US" sz="3200" dirty="0"/>
                  <a:t>       12 + 12</a:t>
                </a:r>
              </a:p>
              <a:p>
                <a:r>
                  <a:rPr lang="en-US" sz="3200" dirty="0"/>
                  <a:t> </a:t>
                </a:r>
                <a:endParaRPr lang="en-US" sz="3600" dirty="0"/>
              </a:p>
            </p:txBody>
          </p:sp>
        </mc:Choice>
        <mc:Fallback xmlns="">
          <p:sp>
            <p:nvSpPr>
              <p:cNvPr id="11" name="TextBox 10">
                <a:extLst>
                  <a:ext uri="{FF2B5EF4-FFF2-40B4-BE49-F238E27FC236}">
                    <a16:creationId xmlns:a16="http://schemas.microsoft.com/office/drawing/2014/main" id="{6648A5C8-D531-41F1-B246-08BA0F1DCF1D}"/>
                  </a:ext>
                </a:extLst>
              </p:cNvPr>
              <p:cNvSpPr txBox="1">
                <a:spLocks noRot="1" noChangeAspect="1" noMove="1" noResize="1" noEditPoints="1" noAdjustHandles="1" noChangeArrowheads="1" noChangeShapeType="1" noTextEdit="1"/>
              </p:cNvSpPr>
              <p:nvPr/>
            </p:nvSpPr>
            <p:spPr>
              <a:xfrm>
                <a:off x="6836593" y="3755657"/>
                <a:ext cx="10669889" cy="4270721"/>
              </a:xfrm>
              <a:prstGeom prst="rect">
                <a:avLst/>
              </a:prstGeom>
              <a:blipFill>
                <a:blip r:embed="rId4"/>
                <a:stretch>
                  <a:fillRect l="-1428"/>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1409032C-71D0-029D-42D6-518348411035}"/>
              </a:ext>
            </a:extLst>
          </p:cNvPr>
          <p:cNvCxnSpPr/>
          <p:nvPr/>
        </p:nvCxnSpPr>
        <p:spPr>
          <a:xfrm>
            <a:off x="7416632" y="6809874"/>
            <a:ext cx="1462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80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E752B-9BCD-25EE-F717-2A6DCFD92A2E}"/>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87AAD1FF-CF64-88B1-A0E7-D99EA27B95CE}"/>
              </a:ext>
            </a:extLst>
          </p:cNvPr>
          <p:cNvGrpSpPr/>
          <p:nvPr/>
        </p:nvGrpSpPr>
        <p:grpSpPr>
          <a:xfrm>
            <a:off x="1145511" y="2478795"/>
            <a:ext cx="8901600" cy="5024069"/>
            <a:chOff x="1145511" y="2478795"/>
            <a:chExt cx="8901600" cy="5024069"/>
          </a:xfrm>
        </p:grpSpPr>
        <p:pic>
          <p:nvPicPr>
            <p:cNvPr id="5" name="Picture 4">
              <a:extLst>
                <a:ext uri="{FF2B5EF4-FFF2-40B4-BE49-F238E27FC236}">
                  <a16:creationId xmlns:a16="http://schemas.microsoft.com/office/drawing/2014/main" id="{FA45DD34-B0C1-7118-4F81-4C5330A6C22E}"/>
                </a:ext>
              </a:extLst>
            </p:cNvPr>
            <p:cNvPicPr>
              <a:picLocks noChangeAspect="1"/>
            </p:cNvPicPr>
            <p:nvPr/>
          </p:nvPicPr>
          <p:blipFill rotWithShape="1">
            <a:blip r:embed="rId2"/>
            <a:srcRect l="1015" t="4795"/>
            <a:stretch/>
          </p:blipFill>
          <p:spPr>
            <a:xfrm>
              <a:off x="1145511" y="2478795"/>
              <a:ext cx="8816815" cy="5024069"/>
            </a:xfrm>
            <a:prstGeom prst="rect">
              <a:avLst/>
            </a:prstGeom>
          </p:spPr>
        </p:pic>
        <p:sp>
          <p:nvSpPr>
            <p:cNvPr id="13" name="Rectangle 12">
              <a:extLst>
                <a:ext uri="{FF2B5EF4-FFF2-40B4-BE49-F238E27FC236}">
                  <a16:creationId xmlns:a16="http://schemas.microsoft.com/office/drawing/2014/main" id="{4CD1F062-1C98-CAA0-7187-4BDE314FB7D9}"/>
                </a:ext>
              </a:extLst>
            </p:cNvPr>
            <p:cNvSpPr/>
            <p:nvPr/>
          </p:nvSpPr>
          <p:spPr>
            <a:xfrm>
              <a:off x="1924874" y="4303986"/>
              <a:ext cx="8122237" cy="1669629"/>
            </a:xfrm>
            <a:custGeom>
              <a:avLst/>
              <a:gdLst>
                <a:gd name="connsiteX0" fmla="*/ 0 w 8122237"/>
                <a:gd name="connsiteY0" fmla="*/ 0 h 1669629"/>
                <a:gd name="connsiteX1" fmla="*/ 498937 w 8122237"/>
                <a:gd name="connsiteY1" fmla="*/ 0 h 1669629"/>
                <a:gd name="connsiteX2" fmla="*/ 835430 w 8122237"/>
                <a:gd name="connsiteY2" fmla="*/ 0 h 1669629"/>
                <a:gd name="connsiteX3" fmla="*/ 1578035 w 8122237"/>
                <a:gd name="connsiteY3" fmla="*/ 0 h 1669629"/>
                <a:gd name="connsiteX4" fmla="*/ 2076972 w 8122237"/>
                <a:gd name="connsiteY4" fmla="*/ 0 h 1669629"/>
                <a:gd name="connsiteX5" fmla="*/ 2575909 w 8122237"/>
                <a:gd name="connsiteY5" fmla="*/ 0 h 1669629"/>
                <a:gd name="connsiteX6" fmla="*/ 3318514 w 8122237"/>
                <a:gd name="connsiteY6" fmla="*/ 0 h 1669629"/>
                <a:gd name="connsiteX7" fmla="*/ 3736229 w 8122237"/>
                <a:gd name="connsiteY7" fmla="*/ 0 h 1669629"/>
                <a:gd name="connsiteX8" fmla="*/ 4478834 w 8122237"/>
                <a:gd name="connsiteY8" fmla="*/ 0 h 1669629"/>
                <a:gd name="connsiteX9" fmla="*/ 5221438 w 8122237"/>
                <a:gd name="connsiteY9" fmla="*/ 0 h 1669629"/>
                <a:gd name="connsiteX10" fmla="*/ 5801598 w 8122237"/>
                <a:gd name="connsiteY10" fmla="*/ 0 h 1669629"/>
                <a:gd name="connsiteX11" fmla="*/ 6544202 w 8122237"/>
                <a:gd name="connsiteY11" fmla="*/ 0 h 1669629"/>
                <a:gd name="connsiteX12" fmla="*/ 7043140 w 8122237"/>
                <a:gd name="connsiteY12" fmla="*/ 0 h 1669629"/>
                <a:gd name="connsiteX13" fmla="*/ 7542077 w 8122237"/>
                <a:gd name="connsiteY13" fmla="*/ 0 h 1669629"/>
                <a:gd name="connsiteX14" fmla="*/ 8122237 w 8122237"/>
                <a:gd name="connsiteY14" fmla="*/ 0 h 1669629"/>
                <a:gd name="connsiteX15" fmla="*/ 8122237 w 8122237"/>
                <a:gd name="connsiteY15" fmla="*/ 539847 h 1669629"/>
                <a:gd name="connsiteX16" fmla="*/ 8122237 w 8122237"/>
                <a:gd name="connsiteY16" fmla="*/ 1096390 h 1669629"/>
                <a:gd name="connsiteX17" fmla="*/ 8122237 w 8122237"/>
                <a:gd name="connsiteY17" fmla="*/ 1669629 h 1669629"/>
                <a:gd name="connsiteX18" fmla="*/ 7460855 w 8122237"/>
                <a:gd name="connsiteY18" fmla="*/ 1669629 h 1669629"/>
                <a:gd name="connsiteX19" fmla="*/ 7124362 w 8122237"/>
                <a:gd name="connsiteY19" fmla="*/ 1669629 h 1669629"/>
                <a:gd name="connsiteX20" fmla="*/ 6706647 w 8122237"/>
                <a:gd name="connsiteY20" fmla="*/ 1669629 h 1669629"/>
                <a:gd name="connsiteX21" fmla="*/ 5964043 w 8122237"/>
                <a:gd name="connsiteY21" fmla="*/ 1669629 h 1669629"/>
                <a:gd name="connsiteX22" fmla="*/ 5383883 w 8122237"/>
                <a:gd name="connsiteY22" fmla="*/ 1669629 h 1669629"/>
                <a:gd name="connsiteX23" fmla="*/ 4966168 w 8122237"/>
                <a:gd name="connsiteY23" fmla="*/ 1669629 h 1669629"/>
                <a:gd name="connsiteX24" fmla="*/ 4386008 w 8122237"/>
                <a:gd name="connsiteY24" fmla="*/ 1669629 h 1669629"/>
                <a:gd name="connsiteX25" fmla="*/ 4049515 w 8122237"/>
                <a:gd name="connsiteY25" fmla="*/ 1669629 h 1669629"/>
                <a:gd name="connsiteX26" fmla="*/ 3713023 w 8122237"/>
                <a:gd name="connsiteY26" fmla="*/ 1669629 h 1669629"/>
                <a:gd name="connsiteX27" fmla="*/ 3132863 w 8122237"/>
                <a:gd name="connsiteY27" fmla="*/ 1669629 h 1669629"/>
                <a:gd name="connsiteX28" fmla="*/ 2715148 w 8122237"/>
                <a:gd name="connsiteY28" fmla="*/ 1669629 h 1669629"/>
                <a:gd name="connsiteX29" fmla="*/ 2053766 w 8122237"/>
                <a:gd name="connsiteY29" fmla="*/ 1669629 h 1669629"/>
                <a:gd name="connsiteX30" fmla="*/ 1636051 w 8122237"/>
                <a:gd name="connsiteY30" fmla="*/ 1669629 h 1669629"/>
                <a:gd name="connsiteX31" fmla="*/ 974668 w 8122237"/>
                <a:gd name="connsiteY31" fmla="*/ 1669629 h 1669629"/>
                <a:gd name="connsiteX32" fmla="*/ 638176 w 8122237"/>
                <a:gd name="connsiteY32" fmla="*/ 1669629 h 1669629"/>
                <a:gd name="connsiteX33" fmla="*/ 0 w 8122237"/>
                <a:gd name="connsiteY33" fmla="*/ 1669629 h 1669629"/>
                <a:gd name="connsiteX34" fmla="*/ 0 w 8122237"/>
                <a:gd name="connsiteY34" fmla="*/ 1146479 h 1669629"/>
                <a:gd name="connsiteX35" fmla="*/ 0 w 8122237"/>
                <a:gd name="connsiteY35" fmla="*/ 556543 h 1669629"/>
                <a:gd name="connsiteX36" fmla="*/ 0 w 8122237"/>
                <a:gd name="connsiteY36" fmla="*/ 0 h 16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22237" h="1669629" extrusionOk="0">
                  <a:moveTo>
                    <a:pt x="0" y="0"/>
                  </a:moveTo>
                  <a:cubicBezTo>
                    <a:pt x="248129" y="-39953"/>
                    <a:pt x="382297" y="35285"/>
                    <a:pt x="498937" y="0"/>
                  </a:cubicBezTo>
                  <a:cubicBezTo>
                    <a:pt x="615577" y="-35285"/>
                    <a:pt x="743954" y="17283"/>
                    <a:pt x="835430" y="0"/>
                  </a:cubicBezTo>
                  <a:cubicBezTo>
                    <a:pt x="926906" y="-17283"/>
                    <a:pt x="1406358" y="37699"/>
                    <a:pt x="1578035" y="0"/>
                  </a:cubicBezTo>
                  <a:cubicBezTo>
                    <a:pt x="1749713" y="-37699"/>
                    <a:pt x="1909483" y="32519"/>
                    <a:pt x="2076972" y="0"/>
                  </a:cubicBezTo>
                  <a:cubicBezTo>
                    <a:pt x="2244461" y="-32519"/>
                    <a:pt x="2422992" y="23309"/>
                    <a:pt x="2575909" y="0"/>
                  </a:cubicBezTo>
                  <a:cubicBezTo>
                    <a:pt x="2728826" y="-23309"/>
                    <a:pt x="3016567" y="28056"/>
                    <a:pt x="3318514" y="0"/>
                  </a:cubicBezTo>
                  <a:cubicBezTo>
                    <a:pt x="3620461" y="-28056"/>
                    <a:pt x="3643877" y="37593"/>
                    <a:pt x="3736229" y="0"/>
                  </a:cubicBezTo>
                  <a:cubicBezTo>
                    <a:pt x="3828581" y="-37593"/>
                    <a:pt x="4244136" y="29164"/>
                    <a:pt x="4478834" y="0"/>
                  </a:cubicBezTo>
                  <a:cubicBezTo>
                    <a:pt x="4713533" y="-29164"/>
                    <a:pt x="4866790" y="8010"/>
                    <a:pt x="5221438" y="0"/>
                  </a:cubicBezTo>
                  <a:cubicBezTo>
                    <a:pt x="5576086" y="-8010"/>
                    <a:pt x="5526120" y="67242"/>
                    <a:pt x="5801598" y="0"/>
                  </a:cubicBezTo>
                  <a:cubicBezTo>
                    <a:pt x="6077076" y="-67242"/>
                    <a:pt x="6307501" y="73346"/>
                    <a:pt x="6544202" y="0"/>
                  </a:cubicBezTo>
                  <a:cubicBezTo>
                    <a:pt x="6780903" y="-73346"/>
                    <a:pt x="6888734" y="40674"/>
                    <a:pt x="7043140" y="0"/>
                  </a:cubicBezTo>
                  <a:cubicBezTo>
                    <a:pt x="7197546" y="-40674"/>
                    <a:pt x="7293403" y="21334"/>
                    <a:pt x="7542077" y="0"/>
                  </a:cubicBezTo>
                  <a:cubicBezTo>
                    <a:pt x="7790751" y="-21334"/>
                    <a:pt x="7872091" y="65150"/>
                    <a:pt x="8122237" y="0"/>
                  </a:cubicBezTo>
                  <a:cubicBezTo>
                    <a:pt x="8184565" y="158681"/>
                    <a:pt x="8105324" y="416742"/>
                    <a:pt x="8122237" y="539847"/>
                  </a:cubicBezTo>
                  <a:cubicBezTo>
                    <a:pt x="8139150" y="662952"/>
                    <a:pt x="8119494" y="930113"/>
                    <a:pt x="8122237" y="1096390"/>
                  </a:cubicBezTo>
                  <a:cubicBezTo>
                    <a:pt x="8124980" y="1262667"/>
                    <a:pt x="8118121" y="1428130"/>
                    <a:pt x="8122237" y="1669629"/>
                  </a:cubicBezTo>
                  <a:cubicBezTo>
                    <a:pt x="7812459" y="1689008"/>
                    <a:pt x="7791495" y="1631188"/>
                    <a:pt x="7460855" y="1669629"/>
                  </a:cubicBezTo>
                  <a:cubicBezTo>
                    <a:pt x="7130215" y="1708070"/>
                    <a:pt x="7261398" y="1636636"/>
                    <a:pt x="7124362" y="1669629"/>
                  </a:cubicBezTo>
                  <a:cubicBezTo>
                    <a:pt x="6987326" y="1702622"/>
                    <a:pt x="6832793" y="1627740"/>
                    <a:pt x="6706647" y="1669629"/>
                  </a:cubicBezTo>
                  <a:cubicBezTo>
                    <a:pt x="6580501" y="1711518"/>
                    <a:pt x="6271617" y="1634733"/>
                    <a:pt x="5964043" y="1669629"/>
                  </a:cubicBezTo>
                  <a:cubicBezTo>
                    <a:pt x="5656469" y="1704525"/>
                    <a:pt x="5583388" y="1604079"/>
                    <a:pt x="5383883" y="1669629"/>
                  </a:cubicBezTo>
                  <a:cubicBezTo>
                    <a:pt x="5184378" y="1735179"/>
                    <a:pt x="5133775" y="1632710"/>
                    <a:pt x="4966168" y="1669629"/>
                  </a:cubicBezTo>
                  <a:cubicBezTo>
                    <a:pt x="4798562" y="1706548"/>
                    <a:pt x="4557410" y="1658544"/>
                    <a:pt x="4386008" y="1669629"/>
                  </a:cubicBezTo>
                  <a:cubicBezTo>
                    <a:pt x="4214606" y="1680714"/>
                    <a:pt x="4195908" y="1657787"/>
                    <a:pt x="4049515" y="1669629"/>
                  </a:cubicBezTo>
                  <a:cubicBezTo>
                    <a:pt x="3903122" y="1681471"/>
                    <a:pt x="3812859" y="1665546"/>
                    <a:pt x="3713023" y="1669629"/>
                  </a:cubicBezTo>
                  <a:cubicBezTo>
                    <a:pt x="3613187" y="1673712"/>
                    <a:pt x="3417183" y="1656605"/>
                    <a:pt x="3132863" y="1669629"/>
                  </a:cubicBezTo>
                  <a:cubicBezTo>
                    <a:pt x="2848543" y="1682653"/>
                    <a:pt x="2873812" y="1620449"/>
                    <a:pt x="2715148" y="1669629"/>
                  </a:cubicBezTo>
                  <a:cubicBezTo>
                    <a:pt x="2556484" y="1718809"/>
                    <a:pt x="2216077" y="1601252"/>
                    <a:pt x="2053766" y="1669629"/>
                  </a:cubicBezTo>
                  <a:cubicBezTo>
                    <a:pt x="1891455" y="1738006"/>
                    <a:pt x="1738726" y="1632098"/>
                    <a:pt x="1636051" y="1669629"/>
                  </a:cubicBezTo>
                  <a:cubicBezTo>
                    <a:pt x="1533376" y="1707160"/>
                    <a:pt x="1169920" y="1616899"/>
                    <a:pt x="974668" y="1669629"/>
                  </a:cubicBezTo>
                  <a:cubicBezTo>
                    <a:pt x="779416" y="1722359"/>
                    <a:pt x="730940" y="1637052"/>
                    <a:pt x="638176" y="1669629"/>
                  </a:cubicBezTo>
                  <a:cubicBezTo>
                    <a:pt x="545412" y="1702206"/>
                    <a:pt x="242998" y="1662554"/>
                    <a:pt x="0" y="1669629"/>
                  </a:cubicBezTo>
                  <a:cubicBezTo>
                    <a:pt x="-58178" y="1536845"/>
                    <a:pt x="38001" y="1279432"/>
                    <a:pt x="0" y="1146479"/>
                  </a:cubicBezTo>
                  <a:cubicBezTo>
                    <a:pt x="-38001" y="1013526"/>
                    <a:pt x="2943" y="765594"/>
                    <a:pt x="0" y="556543"/>
                  </a:cubicBezTo>
                  <a:cubicBezTo>
                    <a:pt x="-2943" y="347492"/>
                    <a:pt x="30416" y="246697"/>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FE8710-9E60-81ED-3D64-9B6A566E8FDA}"/>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95A41BD-1868-26C5-CF9D-F8ED76151427}"/>
              </a:ext>
            </a:extLst>
          </p:cNvPr>
          <p:cNvSpPr txBox="1"/>
          <p:nvPr/>
        </p:nvSpPr>
        <p:spPr>
          <a:xfrm>
            <a:off x="190963" y="7444122"/>
            <a:ext cx="5113244" cy="328278"/>
          </a:xfrm>
          <a:prstGeom prst="rect">
            <a:avLst/>
          </a:prstGeom>
          <a:noFill/>
        </p:spPr>
        <p:txBody>
          <a:bodyPr wrap="square">
            <a:spAutoFit/>
          </a:bodyPr>
          <a:lstStyle/>
          <a:p>
            <a:r>
              <a:rPr lang="en-US" sz="1548" dirty="0">
                <a:hlinkClick r:id="rId3"/>
              </a:rPr>
              <a:t>https://en.wikipedia.org/wiki/Confusion_matrix</a:t>
            </a:r>
            <a:r>
              <a:rPr lang="en-US" sz="1548" dirty="0"/>
              <a:t>  </a:t>
            </a:r>
          </a:p>
        </p:txBody>
      </p:sp>
      <p:sp>
        <p:nvSpPr>
          <p:cNvPr id="11" name="TextBox 10">
            <a:extLst>
              <a:ext uri="{FF2B5EF4-FFF2-40B4-BE49-F238E27FC236}">
                <a16:creationId xmlns:a16="http://schemas.microsoft.com/office/drawing/2014/main" id="{B9BEDBF9-2F19-C235-8F8B-0A60032F2699}"/>
              </a:ext>
            </a:extLst>
          </p:cNvPr>
          <p:cNvSpPr txBox="1"/>
          <p:nvPr/>
        </p:nvSpPr>
        <p:spPr>
          <a:xfrm>
            <a:off x="190963" y="2478795"/>
            <a:ext cx="5113244" cy="513766"/>
          </a:xfrm>
          <a:prstGeom prst="rect">
            <a:avLst/>
          </a:prstGeom>
          <a:noFill/>
        </p:spPr>
        <p:txBody>
          <a:bodyPr wrap="square">
            <a:spAutoFit/>
          </a:bodyPr>
          <a:lstStyle/>
          <a:p>
            <a:r>
              <a:rPr lang="en-US" sz="2753" dirty="0"/>
              <a:t>Confusion  matrix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A9A02A-F945-D044-C872-1EE5ACE3338C}"/>
                  </a:ext>
                </a:extLst>
              </p:cNvPr>
              <p:cNvSpPr txBox="1"/>
              <p:nvPr/>
            </p:nvSpPr>
            <p:spPr>
              <a:xfrm>
                <a:off x="190963" y="643095"/>
                <a:ext cx="11696237" cy="878959"/>
              </a:xfrm>
              <a:prstGeom prst="rect">
                <a:avLst/>
              </a:prstGeom>
              <a:noFill/>
            </p:spPr>
            <p:txBody>
              <a:bodyPr wrap="square" rtlCol="0">
                <a:spAutoFit/>
              </a:bodyPr>
              <a:lstStyle/>
              <a:p>
                <a:r>
                  <a:rPr lang="en-US" sz="3200" dirty="0"/>
                  <a:t>Precision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num>
                      <m:den>
                        <m:r>
                          <a:rPr lang="en-US" sz="3600" b="0" i="1" smtClean="0">
                            <a:latin typeface="Cambria Math" panose="02040503050406030204" pitchFamily="18" charset="0"/>
                          </a:rPr>
                          <m:t>𝑇𝑃</m:t>
                        </m:r>
                        <m:r>
                          <a:rPr lang="en-US" sz="3600" b="0" i="1" smtClean="0">
                            <a:latin typeface="Cambria Math" panose="02040503050406030204" pitchFamily="18" charset="0"/>
                          </a:rPr>
                          <m:t>+</m:t>
                        </m:r>
                        <m:r>
                          <a:rPr lang="en-US" sz="3600" b="0" i="1" smtClean="0">
                            <a:latin typeface="Cambria Math" panose="02040503050406030204" pitchFamily="18" charset="0"/>
                          </a:rPr>
                          <m:t>𝐹𝑃</m:t>
                        </m:r>
                      </m:den>
                    </m:f>
                  </m:oMath>
                </a14:m>
                <a:r>
                  <a:rPr lang="en-US" sz="3200" dirty="0"/>
                  <a:t> = proportion of true positives among all positives </a:t>
                </a:r>
                <a:endParaRPr lang="en-US" sz="3600" dirty="0"/>
              </a:p>
            </p:txBody>
          </p:sp>
        </mc:Choice>
        <mc:Fallback xmlns="">
          <p:sp>
            <p:nvSpPr>
              <p:cNvPr id="2" name="TextBox 1">
                <a:extLst>
                  <a:ext uri="{FF2B5EF4-FFF2-40B4-BE49-F238E27FC236}">
                    <a16:creationId xmlns:a16="http://schemas.microsoft.com/office/drawing/2014/main" id="{762ACFCF-17E4-409B-ADC8-3D7F4057CFC1}"/>
                  </a:ext>
                </a:extLst>
              </p:cNvPr>
              <p:cNvSpPr txBox="1">
                <a:spLocks noRot="1" noChangeAspect="1" noMove="1" noResize="1" noEditPoints="1" noAdjustHandles="1" noChangeArrowheads="1" noChangeShapeType="1" noTextEdit="1"/>
              </p:cNvSpPr>
              <p:nvPr/>
            </p:nvSpPr>
            <p:spPr>
              <a:xfrm>
                <a:off x="190963" y="643095"/>
                <a:ext cx="11696237" cy="878959"/>
              </a:xfrm>
              <a:prstGeom prst="rect">
                <a:avLst/>
              </a:prstGeom>
              <a:blipFill>
                <a:blip r:embed="rId4"/>
                <a:stretch>
                  <a:fillRect l="-1303" b="-7586"/>
                </a:stretch>
              </a:blipFill>
            </p:spPr>
            <p:txBody>
              <a:bodyPr/>
              <a:lstStyle/>
              <a:p>
                <a:r>
                  <a:rPr lang="en-US">
                    <a:noFill/>
                  </a:rPr>
                  <a:t> </a:t>
                </a:r>
              </a:p>
            </p:txBody>
          </p:sp>
        </mc:Fallback>
      </mc:AlternateContent>
    </p:spTree>
    <p:extLst>
      <p:ext uri="{BB962C8B-B14F-4D97-AF65-F5344CB8AC3E}">
        <p14:creationId xmlns:p14="http://schemas.microsoft.com/office/powerpoint/2010/main" val="12921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EF61-FA69-B25E-01FF-E3C3036794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1CB3F00-3651-B912-A53C-9708014E7143}"/>
              </a:ext>
            </a:extLst>
          </p:cNvPr>
          <p:cNvPicPr>
            <a:picLocks noChangeAspect="1"/>
          </p:cNvPicPr>
          <p:nvPr/>
        </p:nvPicPr>
        <p:blipFill>
          <a:blip r:embed="rId2"/>
          <a:stretch>
            <a:fillRect/>
          </a:stretch>
        </p:blipFill>
        <p:spPr>
          <a:xfrm>
            <a:off x="575488" y="229265"/>
            <a:ext cx="8801100" cy="348615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A6A5012-F6A0-CCD2-8279-1CA8A5A1D8A9}"/>
                  </a:ext>
                </a:extLst>
              </p:cNvPr>
              <p:cNvSpPr txBox="1"/>
              <p:nvPr/>
            </p:nvSpPr>
            <p:spPr>
              <a:xfrm>
                <a:off x="6836593" y="3755657"/>
                <a:ext cx="10669889" cy="4264501"/>
              </a:xfrm>
              <a:prstGeom prst="rect">
                <a:avLst/>
              </a:prstGeom>
              <a:noFill/>
            </p:spPr>
            <p:txBody>
              <a:bodyPr wrap="square" rtlCol="0">
                <a:spAutoFit/>
              </a:bodyPr>
              <a:lstStyle/>
              <a:p>
                <a:r>
                  <a:rPr lang="en-US" sz="3200" dirty="0"/>
                  <a:t>Precision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num>
                      <m:den>
                        <m:r>
                          <a:rPr lang="en-US" sz="3600" b="0" i="1" smtClean="0">
                            <a:latin typeface="Cambria Math" panose="02040503050406030204" pitchFamily="18" charset="0"/>
                          </a:rPr>
                          <m:t>𝑇𝑃</m:t>
                        </m:r>
                        <m:r>
                          <a:rPr lang="en-US" sz="3600" b="0" i="1" smtClean="0">
                            <a:latin typeface="Cambria Math" panose="02040503050406030204" pitchFamily="18" charset="0"/>
                          </a:rPr>
                          <m:t>+</m:t>
                        </m:r>
                        <m:r>
                          <a:rPr lang="en-US" sz="3600" b="0" i="1" smtClean="0">
                            <a:latin typeface="Cambria Math" panose="02040503050406030204" pitchFamily="18" charset="0"/>
                          </a:rPr>
                          <m:t>𝐹𝑃</m:t>
                        </m:r>
                      </m:den>
                    </m:f>
                  </m:oMath>
                </a14:m>
                <a:r>
                  <a:rPr lang="en-US" sz="3200" dirty="0"/>
                  <a:t> </a:t>
                </a:r>
              </a:p>
              <a:p>
                <a:endParaRPr lang="en-US" sz="3200" dirty="0"/>
              </a:p>
              <a:p>
                <a:r>
                  <a:rPr lang="en-US" sz="3200" dirty="0"/>
                  <a:t>= proportion of true positives </a:t>
                </a:r>
              </a:p>
              <a:p>
                <a:r>
                  <a:rPr lang="en-US" sz="3200" dirty="0"/>
                  <a:t>   among all positives </a:t>
                </a:r>
                <a:endParaRPr lang="en-US" sz="3600" dirty="0"/>
              </a:p>
              <a:p>
                <a:endParaRPr lang="en-US" sz="2000" dirty="0"/>
              </a:p>
              <a:p>
                <a:r>
                  <a:rPr lang="en-US" sz="3600" dirty="0"/>
                  <a:t>=</a:t>
                </a:r>
                <a:endParaRPr lang="en-US" sz="3200" dirty="0"/>
              </a:p>
              <a:p>
                <a:r>
                  <a:rPr lang="en-US" sz="3200" dirty="0"/>
                  <a:t>          </a:t>
                </a:r>
              </a:p>
              <a:p>
                <a:r>
                  <a:rPr lang="en-US" sz="3200" dirty="0"/>
                  <a:t>   </a:t>
                </a:r>
                <a:endParaRPr lang="en-US" sz="3600" dirty="0"/>
              </a:p>
            </p:txBody>
          </p:sp>
        </mc:Choice>
        <mc:Fallback xmlns="">
          <p:sp>
            <p:nvSpPr>
              <p:cNvPr id="11" name="TextBox 10">
                <a:extLst>
                  <a:ext uri="{FF2B5EF4-FFF2-40B4-BE49-F238E27FC236}">
                    <a16:creationId xmlns:a16="http://schemas.microsoft.com/office/drawing/2014/main" id="{6648A5C8-D531-41F1-B246-08BA0F1DCF1D}"/>
                  </a:ext>
                </a:extLst>
              </p:cNvPr>
              <p:cNvSpPr txBox="1">
                <a:spLocks noRot="1" noChangeAspect="1" noMove="1" noResize="1" noEditPoints="1" noAdjustHandles="1" noChangeArrowheads="1" noChangeShapeType="1" noTextEdit="1"/>
              </p:cNvSpPr>
              <p:nvPr/>
            </p:nvSpPr>
            <p:spPr>
              <a:xfrm>
                <a:off x="6836593" y="3755657"/>
                <a:ext cx="10669889" cy="4264501"/>
              </a:xfrm>
              <a:prstGeom prst="rect">
                <a:avLst/>
              </a:prstGeom>
              <a:blipFill>
                <a:blip r:embed="rId3"/>
                <a:stretch>
                  <a:fillRect l="-1713"/>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5428F233-C5EC-C078-2DEB-56CC04F0CD4F}"/>
              </a:ext>
            </a:extLst>
          </p:cNvPr>
          <p:cNvCxnSpPr/>
          <p:nvPr/>
        </p:nvCxnSpPr>
        <p:spPr>
          <a:xfrm>
            <a:off x="7416632" y="6809874"/>
            <a:ext cx="1462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6ED905F3-3AA2-C47D-AE5D-1A410DEA20C1}"/>
              </a:ext>
            </a:extLst>
          </p:cNvPr>
          <p:cNvGrpSpPr>
            <a:grpSpLocks noChangeAspect="1"/>
          </p:cNvGrpSpPr>
          <p:nvPr/>
        </p:nvGrpSpPr>
        <p:grpSpPr>
          <a:xfrm>
            <a:off x="86737" y="3886199"/>
            <a:ext cx="6318488" cy="3566160"/>
            <a:chOff x="1145511" y="2478795"/>
            <a:chExt cx="8901600" cy="5024069"/>
          </a:xfrm>
        </p:grpSpPr>
        <p:pic>
          <p:nvPicPr>
            <p:cNvPr id="15" name="Picture 14">
              <a:extLst>
                <a:ext uri="{FF2B5EF4-FFF2-40B4-BE49-F238E27FC236}">
                  <a16:creationId xmlns:a16="http://schemas.microsoft.com/office/drawing/2014/main" id="{C5C5979C-D034-21DE-E3DA-2F1AA98FAFF5}"/>
                </a:ext>
              </a:extLst>
            </p:cNvPr>
            <p:cNvPicPr>
              <a:picLocks noChangeAspect="1"/>
            </p:cNvPicPr>
            <p:nvPr/>
          </p:nvPicPr>
          <p:blipFill rotWithShape="1">
            <a:blip r:embed="rId4"/>
            <a:srcRect l="1015" t="4795"/>
            <a:stretch/>
          </p:blipFill>
          <p:spPr>
            <a:xfrm>
              <a:off x="1145511" y="2478795"/>
              <a:ext cx="8816815" cy="5024069"/>
            </a:xfrm>
            <a:prstGeom prst="rect">
              <a:avLst/>
            </a:prstGeom>
          </p:spPr>
        </p:pic>
        <p:sp>
          <p:nvSpPr>
            <p:cNvPr id="16" name="Rectangle 15">
              <a:extLst>
                <a:ext uri="{FF2B5EF4-FFF2-40B4-BE49-F238E27FC236}">
                  <a16:creationId xmlns:a16="http://schemas.microsoft.com/office/drawing/2014/main" id="{8F8294B1-790D-F09D-0CE9-99D24DE930FC}"/>
                </a:ext>
              </a:extLst>
            </p:cNvPr>
            <p:cNvSpPr/>
            <p:nvPr/>
          </p:nvSpPr>
          <p:spPr>
            <a:xfrm>
              <a:off x="1924874" y="4303986"/>
              <a:ext cx="8122237" cy="1669629"/>
            </a:xfrm>
            <a:custGeom>
              <a:avLst/>
              <a:gdLst>
                <a:gd name="connsiteX0" fmla="*/ 0 w 8122237"/>
                <a:gd name="connsiteY0" fmla="*/ 0 h 1669629"/>
                <a:gd name="connsiteX1" fmla="*/ 498937 w 8122237"/>
                <a:gd name="connsiteY1" fmla="*/ 0 h 1669629"/>
                <a:gd name="connsiteX2" fmla="*/ 835430 w 8122237"/>
                <a:gd name="connsiteY2" fmla="*/ 0 h 1669629"/>
                <a:gd name="connsiteX3" fmla="*/ 1578035 w 8122237"/>
                <a:gd name="connsiteY3" fmla="*/ 0 h 1669629"/>
                <a:gd name="connsiteX4" fmla="*/ 2076972 w 8122237"/>
                <a:gd name="connsiteY4" fmla="*/ 0 h 1669629"/>
                <a:gd name="connsiteX5" fmla="*/ 2575909 w 8122237"/>
                <a:gd name="connsiteY5" fmla="*/ 0 h 1669629"/>
                <a:gd name="connsiteX6" fmla="*/ 3318514 w 8122237"/>
                <a:gd name="connsiteY6" fmla="*/ 0 h 1669629"/>
                <a:gd name="connsiteX7" fmla="*/ 3736229 w 8122237"/>
                <a:gd name="connsiteY7" fmla="*/ 0 h 1669629"/>
                <a:gd name="connsiteX8" fmla="*/ 4478834 w 8122237"/>
                <a:gd name="connsiteY8" fmla="*/ 0 h 1669629"/>
                <a:gd name="connsiteX9" fmla="*/ 5221438 w 8122237"/>
                <a:gd name="connsiteY9" fmla="*/ 0 h 1669629"/>
                <a:gd name="connsiteX10" fmla="*/ 5801598 w 8122237"/>
                <a:gd name="connsiteY10" fmla="*/ 0 h 1669629"/>
                <a:gd name="connsiteX11" fmla="*/ 6544202 w 8122237"/>
                <a:gd name="connsiteY11" fmla="*/ 0 h 1669629"/>
                <a:gd name="connsiteX12" fmla="*/ 7043140 w 8122237"/>
                <a:gd name="connsiteY12" fmla="*/ 0 h 1669629"/>
                <a:gd name="connsiteX13" fmla="*/ 7542077 w 8122237"/>
                <a:gd name="connsiteY13" fmla="*/ 0 h 1669629"/>
                <a:gd name="connsiteX14" fmla="*/ 8122237 w 8122237"/>
                <a:gd name="connsiteY14" fmla="*/ 0 h 1669629"/>
                <a:gd name="connsiteX15" fmla="*/ 8122237 w 8122237"/>
                <a:gd name="connsiteY15" fmla="*/ 539847 h 1669629"/>
                <a:gd name="connsiteX16" fmla="*/ 8122237 w 8122237"/>
                <a:gd name="connsiteY16" fmla="*/ 1096390 h 1669629"/>
                <a:gd name="connsiteX17" fmla="*/ 8122237 w 8122237"/>
                <a:gd name="connsiteY17" fmla="*/ 1669629 h 1669629"/>
                <a:gd name="connsiteX18" fmla="*/ 7460855 w 8122237"/>
                <a:gd name="connsiteY18" fmla="*/ 1669629 h 1669629"/>
                <a:gd name="connsiteX19" fmla="*/ 7124362 w 8122237"/>
                <a:gd name="connsiteY19" fmla="*/ 1669629 h 1669629"/>
                <a:gd name="connsiteX20" fmla="*/ 6706647 w 8122237"/>
                <a:gd name="connsiteY20" fmla="*/ 1669629 h 1669629"/>
                <a:gd name="connsiteX21" fmla="*/ 5964043 w 8122237"/>
                <a:gd name="connsiteY21" fmla="*/ 1669629 h 1669629"/>
                <a:gd name="connsiteX22" fmla="*/ 5383883 w 8122237"/>
                <a:gd name="connsiteY22" fmla="*/ 1669629 h 1669629"/>
                <a:gd name="connsiteX23" fmla="*/ 4966168 w 8122237"/>
                <a:gd name="connsiteY23" fmla="*/ 1669629 h 1669629"/>
                <a:gd name="connsiteX24" fmla="*/ 4386008 w 8122237"/>
                <a:gd name="connsiteY24" fmla="*/ 1669629 h 1669629"/>
                <a:gd name="connsiteX25" fmla="*/ 4049515 w 8122237"/>
                <a:gd name="connsiteY25" fmla="*/ 1669629 h 1669629"/>
                <a:gd name="connsiteX26" fmla="*/ 3713023 w 8122237"/>
                <a:gd name="connsiteY26" fmla="*/ 1669629 h 1669629"/>
                <a:gd name="connsiteX27" fmla="*/ 3132863 w 8122237"/>
                <a:gd name="connsiteY27" fmla="*/ 1669629 h 1669629"/>
                <a:gd name="connsiteX28" fmla="*/ 2715148 w 8122237"/>
                <a:gd name="connsiteY28" fmla="*/ 1669629 h 1669629"/>
                <a:gd name="connsiteX29" fmla="*/ 2053766 w 8122237"/>
                <a:gd name="connsiteY29" fmla="*/ 1669629 h 1669629"/>
                <a:gd name="connsiteX30" fmla="*/ 1636051 w 8122237"/>
                <a:gd name="connsiteY30" fmla="*/ 1669629 h 1669629"/>
                <a:gd name="connsiteX31" fmla="*/ 974668 w 8122237"/>
                <a:gd name="connsiteY31" fmla="*/ 1669629 h 1669629"/>
                <a:gd name="connsiteX32" fmla="*/ 638176 w 8122237"/>
                <a:gd name="connsiteY32" fmla="*/ 1669629 h 1669629"/>
                <a:gd name="connsiteX33" fmla="*/ 0 w 8122237"/>
                <a:gd name="connsiteY33" fmla="*/ 1669629 h 1669629"/>
                <a:gd name="connsiteX34" fmla="*/ 0 w 8122237"/>
                <a:gd name="connsiteY34" fmla="*/ 1146479 h 1669629"/>
                <a:gd name="connsiteX35" fmla="*/ 0 w 8122237"/>
                <a:gd name="connsiteY35" fmla="*/ 556543 h 1669629"/>
                <a:gd name="connsiteX36" fmla="*/ 0 w 8122237"/>
                <a:gd name="connsiteY36" fmla="*/ 0 h 166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122237" h="1669629" extrusionOk="0">
                  <a:moveTo>
                    <a:pt x="0" y="0"/>
                  </a:moveTo>
                  <a:cubicBezTo>
                    <a:pt x="248129" y="-39953"/>
                    <a:pt x="382297" y="35285"/>
                    <a:pt x="498937" y="0"/>
                  </a:cubicBezTo>
                  <a:cubicBezTo>
                    <a:pt x="615577" y="-35285"/>
                    <a:pt x="743954" y="17283"/>
                    <a:pt x="835430" y="0"/>
                  </a:cubicBezTo>
                  <a:cubicBezTo>
                    <a:pt x="926906" y="-17283"/>
                    <a:pt x="1406358" y="37699"/>
                    <a:pt x="1578035" y="0"/>
                  </a:cubicBezTo>
                  <a:cubicBezTo>
                    <a:pt x="1749713" y="-37699"/>
                    <a:pt x="1909483" y="32519"/>
                    <a:pt x="2076972" y="0"/>
                  </a:cubicBezTo>
                  <a:cubicBezTo>
                    <a:pt x="2244461" y="-32519"/>
                    <a:pt x="2422992" y="23309"/>
                    <a:pt x="2575909" y="0"/>
                  </a:cubicBezTo>
                  <a:cubicBezTo>
                    <a:pt x="2728826" y="-23309"/>
                    <a:pt x="3016567" y="28056"/>
                    <a:pt x="3318514" y="0"/>
                  </a:cubicBezTo>
                  <a:cubicBezTo>
                    <a:pt x="3620461" y="-28056"/>
                    <a:pt x="3643877" y="37593"/>
                    <a:pt x="3736229" y="0"/>
                  </a:cubicBezTo>
                  <a:cubicBezTo>
                    <a:pt x="3828581" y="-37593"/>
                    <a:pt x="4244136" y="29164"/>
                    <a:pt x="4478834" y="0"/>
                  </a:cubicBezTo>
                  <a:cubicBezTo>
                    <a:pt x="4713533" y="-29164"/>
                    <a:pt x="4866790" y="8010"/>
                    <a:pt x="5221438" y="0"/>
                  </a:cubicBezTo>
                  <a:cubicBezTo>
                    <a:pt x="5576086" y="-8010"/>
                    <a:pt x="5526120" y="67242"/>
                    <a:pt x="5801598" y="0"/>
                  </a:cubicBezTo>
                  <a:cubicBezTo>
                    <a:pt x="6077076" y="-67242"/>
                    <a:pt x="6307501" y="73346"/>
                    <a:pt x="6544202" y="0"/>
                  </a:cubicBezTo>
                  <a:cubicBezTo>
                    <a:pt x="6780903" y="-73346"/>
                    <a:pt x="6888734" y="40674"/>
                    <a:pt x="7043140" y="0"/>
                  </a:cubicBezTo>
                  <a:cubicBezTo>
                    <a:pt x="7197546" y="-40674"/>
                    <a:pt x="7293403" y="21334"/>
                    <a:pt x="7542077" y="0"/>
                  </a:cubicBezTo>
                  <a:cubicBezTo>
                    <a:pt x="7790751" y="-21334"/>
                    <a:pt x="7872091" y="65150"/>
                    <a:pt x="8122237" y="0"/>
                  </a:cubicBezTo>
                  <a:cubicBezTo>
                    <a:pt x="8184565" y="158681"/>
                    <a:pt x="8105324" y="416742"/>
                    <a:pt x="8122237" y="539847"/>
                  </a:cubicBezTo>
                  <a:cubicBezTo>
                    <a:pt x="8139150" y="662952"/>
                    <a:pt x="8119494" y="930113"/>
                    <a:pt x="8122237" y="1096390"/>
                  </a:cubicBezTo>
                  <a:cubicBezTo>
                    <a:pt x="8124980" y="1262667"/>
                    <a:pt x="8118121" y="1428130"/>
                    <a:pt x="8122237" y="1669629"/>
                  </a:cubicBezTo>
                  <a:cubicBezTo>
                    <a:pt x="7812459" y="1689008"/>
                    <a:pt x="7791495" y="1631188"/>
                    <a:pt x="7460855" y="1669629"/>
                  </a:cubicBezTo>
                  <a:cubicBezTo>
                    <a:pt x="7130215" y="1708070"/>
                    <a:pt x="7261398" y="1636636"/>
                    <a:pt x="7124362" y="1669629"/>
                  </a:cubicBezTo>
                  <a:cubicBezTo>
                    <a:pt x="6987326" y="1702622"/>
                    <a:pt x="6832793" y="1627740"/>
                    <a:pt x="6706647" y="1669629"/>
                  </a:cubicBezTo>
                  <a:cubicBezTo>
                    <a:pt x="6580501" y="1711518"/>
                    <a:pt x="6271617" y="1634733"/>
                    <a:pt x="5964043" y="1669629"/>
                  </a:cubicBezTo>
                  <a:cubicBezTo>
                    <a:pt x="5656469" y="1704525"/>
                    <a:pt x="5583388" y="1604079"/>
                    <a:pt x="5383883" y="1669629"/>
                  </a:cubicBezTo>
                  <a:cubicBezTo>
                    <a:pt x="5184378" y="1735179"/>
                    <a:pt x="5133775" y="1632710"/>
                    <a:pt x="4966168" y="1669629"/>
                  </a:cubicBezTo>
                  <a:cubicBezTo>
                    <a:pt x="4798562" y="1706548"/>
                    <a:pt x="4557410" y="1658544"/>
                    <a:pt x="4386008" y="1669629"/>
                  </a:cubicBezTo>
                  <a:cubicBezTo>
                    <a:pt x="4214606" y="1680714"/>
                    <a:pt x="4195908" y="1657787"/>
                    <a:pt x="4049515" y="1669629"/>
                  </a:cubicBezTo>
                  <a:cubicBezTo>
                    <a:pt x="3903122" y="1681471"/>
                    <a:pt x="3812859" y="1665546"/>
                    <a:pt x="3713023" y="1669629"/>
                  </a:cubicBezTo>
                  <a:cubicBezTo>
                    <a:pt x="3613187" y="1673712"/>
                    <a:pt x="3417183" y="1656605"/>
                    <a:pt x="3132863" y="1669629"/>
                  </a:cubicBezTo>
                  <a:cubicBezTo>
                    <a:pt x="2848543" y="1682653"/>
                    <a:pt x="2873812" y="1620449"/>
                    <a:pt x="2715148" y="1669629"/>
                  </a:cubicBezTo>
                  <a:cubicBezTo>
                    <a:pt x="2556484" y="1718809"/>
                    <a:pt x="2216077" y="1601252"/>
                    <a:pt x="2053766" y="1669629"/>
                  </a:cubicBezTo>
                  <a:cubicBezTo>
                    <a:pt x="1891455" y="1738006"/>
                    <a:pt x="1738726" y="1632098"/>
                    <a:pt x="1636051" y="1669629"/>
                  </a:cubicBezTo>
                  <a:cubicBezTo>
                    <a:pt x="1533376" y="1707160"/>
                    <a:pt x="1169920" y="1616899"/>
                    <a:pt x="974668" y="1669629"/>
                  </a:cubicBezTo>
                  <a:cubicBezTo>
                    <a:pt x="779416" y="1722359"/>
                    <a:pt x="730940" y="1637052"/>
                    <a:pt x="638176" y="1669629"/>
                  </a:cubicBezTo>
                  <a:cubicBezTo>
                    <a:pt x="545412" y="1702206"/>
                    <a:pt x="242998" y="1662554"/>
                    <a:pt x="0" y="1669629"/>
                  </a:cubicBezTo>
                  <a:cubicBezTo>
                    <a:pt x="-58178" y="1536845"/>
                    <a:pt x="38001" y="1279432"/>
                    <a:pt x="0" y="1146479"/>
                  </a:cubicBezTo>
                  <a:cubicBezTo>
                    <a:pt x="-38001" y="1013526"/>
                    <a:pt x="2943" y="765594"/>
                    <a:pt x="0" y="556543"/>
                  </a:cubicBezTo>
                  <a:cubicBezTo>
                    <a:pt x="-2943" y="347492"/>
                    <a:pt x="30416" y="246697"/>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EC5DEC-17A9-22B1-B62E-844A208357A3}"/>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03AE6C06-72E8-FD0B-BC7E-14A247F2341E}"/>
              </a:ext>
            </a:extLst>
          </p:cNvPr>
          <p:cNvSpPr txBox="1"/>
          <p:nvPr/>
        </p:nvSpPr>
        <p:spPr>
          <a:xfrm>
            <a:off x="9376588" y="685800"/>
            <a:ext cx="1548086" cy="1938992"/>
          </a:xfrm>
          <a:prstGeom prst="rect">
            <a:avLst/>
          </a:prstGeom>
          <a:noFill/>
        </p:spPr>
        <p:txBody>
          <a:bodyPr wrap="square" rtlCol="0">
            <a:spAutoFit/>
          </a:bodyPr>
          <a:lstStyle/>
          <a:p>
            <a:pPr algn="l"/>
            <a:r>
              <a:rPr lang="en-US" sz="2400" dirty="0">
                <a:solidFill>
                  <a:srgbClr val="5A2781"/>
                </a:solidFill>
              </a:rPr>
              <a:t>Increasing decision boundary increases precision</a:t>
            </a:r>
          </a:p>
        </p:txBody>
      </p:sp>
    </p:spTree>
    <p:extLst>
      <p:ext uri="{BB962C8B-B14F-4D97-AF65-F5344CB8AC3E}">
        <p14:creationId xmlns:p14="http://schemas.microsoft.com/office/powerpoint/2010/main" val="2459634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B5C76-7AAD-E064-9989-95E23353B15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21D2850E-9C27-5946-3845-8ED12C18EAAA}"/>
              </a:ext>
            </a:extLst>
          </p:cNvPr>
          <p:cNvGrpSpPr/>
          <p:nvPr/>
        </p:nvGrpSpPr>
        <p:grpSpPr>
          <a:xfrm>
            <a:off x="1145511" y="2478795"/>
            <a:ext cx="8816815" cy="5024069"/>
            <a:chOff x="1145511" y="2478795"/>
            <a:chExt cx="8816815" cy="5024069"/>
          </a:xfrm>
        </p:grpSpPr>
        <p:pic>
          <p:nvPicPr>
            <p:cNvPr id="5" name="Picture 4">
              <a:extLst>
                <a:ext uri="{FF2B5EF4-FFF2-40B4-BE49-F238E27FC236}">
                  <a16:creationId xmlns:a16="http://schemas.microsoft.com/office/drawing/2014/main" id="{5D5D00C0-7823-390B-418A-DCF5965890F7}"/>
                </a:ext>
              </a:extLst>
            </p:cNvPr>
            <p:cNvPicPr>
              <a:picLocks noChangeAspect="1"/>
            </p:cNvPicPr>
            <p:nvPr/>
          </p:nvPicPr>
          <p:blipFill rotWithShape="1">
            <a:blip r:embed="rId2"/>
            <a:srcRect l="1015" t="4795"/>
            <a:stretch/>
          </p:blipFill>
          <p:spPr>
            <a:xfrm>
              <a:off x="1145511" y="2478795"/>
              <a:ext cx="8816815" cy="5024069"/>
            </a:xfrm>
            <a:prstGeom prst="rect">
              <a:avLst/>
            </a:prstGeom>
          </p:spPr>
        </p:pic>
        <p:sp>
          <p:nvSpPr>
            <p:cNvPr id="9" name="Rectangle 8">
              <a:extLst>
                <a:ext uri="{FF2B5EF4-FFF2-40B4-BE49-F238E27FC236}">
                  <a16:creationId xmlns:a16="http://schemas.microsoft.com/office/drawing/2014/main" id="{86EFF891-2BD5-D4C2-4448-966D07958736}"/>
                </a:ext>
              </a:extLst>
            </p:cNvPr>
            <p:cNvSpPr/>
            <p:nvPr/>
          </p:nvSpPr>
          <p:spPr>
            <a:xfrm>
              <a:off x="3567289" y="3137338"/>
              <a:ext cx="3164587" cy="4365526"/>
            </a:xfrm>
            <a:custGeom>
              <a:avLst/>
              <a:gdLst>
                <a:gd name="connsiteX0" fmla="*/ 0 w 3164587"/>
                <a:gd name="connsiteY0" fmla="*/ 0 h 4365526"/>
                <a:gd name="connsiteX1" fmla="*/ 495785 w 3164587"/>
                <a:gd name="connsiteY1" fmla="*/ 0 h 4365526"/>
                <a:gd name="connsiteX2" fmla="*/ 928279 w 3164587"/>
                <a:gd name="connsiteY2" fmla="*/ 0 h 4365526"/>
                <a:gd name="connsiteX3" fmla="*/ 1519002 w 3164587"/>
                <a:gd name="connsiteY3" fmla="*/ 0 h 4365526"/>
                <a:gd name="connsiteX4" fmla="*/ 2014787 w 3164587"/>
                <a:gd name="connsiteY4" fmla="*/ 0 h 4365526"/>
                <a:gd name="connsiteX5" fmla="*/ 2510572 w 3164587"/>
                <a:gd name="connsiteY5" fmla="*/ 0 h 4365526"/>
                <a:gd name="connsiteX6" fmla="*/ 3164587 w 3164587"/>
                <a:gd name="connsiteY6" fmla="*/ 0 h 4365526"/>
                <a:gd name="connsiteX7" fmla="*/ 3164587 w 3164587"/>
                <a:gd name="connsiteY7" fmla="*/ 458380 h 4365526"/>
                <a:gd name="connsiteX8" fmla="*/ 3164587 w 3164587"/>
                <a:gd name="connsiteY8" fmla="*/ 1004071 h 4365526"/>
                <a:gd name="connsiteX9" fmla="*/ 3164587 w 3164587"/>
                <a:gd name="connsiteY9" fmla="*/ 1462451 h 4365526"/>
                <a:gd name="connsiteX10" fmla="*/ 3164587 w 3164587"/>
                <a:gd name="connsiteY10" fmla="*/ 1920831 h 4365526"/>
                <a:gd name="connsiteX11" fmla="*/ 3164587 w 3164587"/>
                <a:gd name="connsiteY11" fmla="*/ 2466522 h 4365526"/>
                <a:gd name="connsiteX12" fmla="*/ 3164587 w 3164587"/>
                <a:gd name="connsiteY12" fmla="*/ 3055868 h 4365526"/>
                <a:gd name="connsiteX13" fmla="*/ 3164587 w 3164587"/>
                <a:gd name="connsiteY13" fmla="*/ 3470593 h 4365526"/>
                <a:gd name="connsiteX14" fmla="*/ 3164587 w 3164587"/>
                <a:gd name="connsiteY14" fmla="*/ 4365526 h 4365526"/>
                <a:gd name="connsiteX15" fmla="*/ 2637156 w 3164587"/>
                <a:gd name="connsiteY15" fmla="*/ 4365526 h 4365526"/>
                <a:gd name="connsiteX16" fmla="*/ 2109725 w 3164587"/>
                <a:gd name="connsiteY16" fmla="*/ 4365526 h 4365526"/>
                <a:gd name="connsiteX17" fmla="*/ 1519002 w 3164587"/>
                <a:gd name="connsiteY17" fmla="*/ 4365526 h 4365526"/>
                <a:gd name="connsiteX18" fmla="*/ 991571 w 3164587"/>
                <a:gd name="connsiteY18" fmla="*/ 4365526 h 4365526"/>
                <a:gd name="connsiteX19" fmla="*/ 559077 w 3164587"/>
                <a:gd name="connsiteY19" fmla="*/ 4365526 h 4365526"/>
                <a:gd name="connsiteX20" fmla="*/ 0 w 3164587"/>
                <a:gd name="connsiteY20" fmla="*/ 4365526 h 4365526"/>
                <a:gd name="connsiteX21" fmla="*/ 0 w 3164587"/>
                <a:gd name="connsiteY21" fmla="*/ 3732525 h 4365526"/>
                <a:gd name="connsiteX22" fmla="*/ 0 w 3164587"/>
                <a:gd name="connsiteY22" fmla="*/ 3099523 h 4365526"/>
                <a:gd name="connsiteX23" fmla="*/ 0 w 3164587"/>
                <a:gd name="connsiteY23" fmla="*/ 2553833 h 4365526"/>
                <a:gd name="connsiteX24" fmla="*/ 0 w 3164587"/>
                <a:gd name="connsiteY24" fmla="*/ 2051797 h 4365526"/>
                <a:gd name="connsiteX25" fmla="*/ 0 w 3164587"/>
                <a:gd name="connsiteY25" fmla="*/ 1637072 h 4365526"/>
                <a:gd name="connsiteX26" fmla="*/ 0 w 3164587"/>
                <a:gd name="connsiteY26" fmla="*/ 1222347 h 4365526"/>
                <a:gd name="connsiteX27" fmla="*/ 0 w 3164587"/>
                <a:gd name="connsiteY27" fmla="*/ 633001 h 4365526"/>
                <a:gd name="connsiteX28" fmla="*/ 0 w 3164587"/>
                <a:gd name="connsiteY28" fmla="*/ 0 h 4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64587" h="4365526" extrusionOk="0">
                  <a:moveTo>
                    <a:pt x="0" y="0"/>
                  </a:moveTo>
                  <a:cubicBezTo>
                    <a:pt x="246040" y="-37637"/>
                    <a:pt x="340785" y="45992"/>
                    <a:pt x="495785" y="0"/>
                  </a:cubicBezTo>
                  <a:cubicBezTo>
                    <a:pt x="650786" y="-45992"/>
                    <a:pt x="792560" y="16765"/>
                    <a:pt x="928279" y="0"/>
                  </a:cubicBezTo>
                  <a:cubicBezTo>
                    <a:pt x="1063998" y="-16765"/>
                    <a:pt x="1308038" y="51711"/>
                    <a:pt x="1519002" y="0"/>
                  </a:cubicBezTo>
                  <a:cubicBezTo>
                    <a:pt x="1729966" y="-51711"/>
                    <a:pt x="1845198" y="40351"/>
                    <a:pt x="2014787" y="0"/>
                  </a:cubicBezTo>
                  <a:cubicBezTo>
                    <a:pt x="2184377" y="-40351"/>
                    <a:pt x="2266654" y="47854"/>
                    <a:pt x="2510572" y="0"/>
                  </a:cubicBezTo>
                  <a:cubicBezTo>
                    <a:pt x="2754490" y="-47854"/>
                    <a:pt x="2906061" y="27087"/>
                    <a:pt x="3164587" y="0"/>
                  </a:cubicBezTo>
                  <a:cubicBezTo>
                    <a:pt x="3192866" y="210697"/>
                    <a:pt x="3117575" y="229669"/>
                    <a:pt x="3164587" y="458380"/>
                  </a:cubicBezTo>
                  <a:cubicBezTo>
                    <a:pt x="3211599" y="687091"/>
                    <a:pt x="3105422" y="772843"/>
                    <a:pt x="3164587" y="1004071"/>
                  </a:cubicBezTo>
                  <a:cubicBezTo>
                    <a:pt x="3223752" y="1235299"/>
                    <a:pt x="3156485" y="1350660"/>
                    <a:pt x="3164587" y="1462451"/>
                  </a:cubicBezTo>
                  <a:cubicBezTo>
                    <a:pt x="3172689" y="1574242"/>
                    <a:pt x="3118259" y="1737763"/>
                    <a:pt x="3164587" y="1920831"/>
                  </a:cubicBezTo>
                  <a:cubicBezTo>
                    <a:pt x="3210915" y="2103899"/>
                    <a:pt x="3119574" y="2283992"/>
                    <a:pt x="3164587" y="2466522"/>
                  </a:cubicBezTo>
                  <a:cubicBezTo>
                    <a:pt x="3209600" y="2649052"/>
                    <a:pt x="3096262" y="2850519"/>
                    <a:pt x="3164587" y="3055868"/>
                  </a:cubicBezTo>
                  <a:cubicBezTo>
                    <a:pt x="3232912" y="3261217"/>
                    <a:pt x="3149213" y="3363147"/>
                    <a:pt x="3164587" y="3470593"/>
                  </a:cubicBezTo>
                  <a:cubicBezTo>
                    <a:pt x="3179961" y="3578039"/>
                    <a:pt x="3084087" y="3999499"/>
                    <a:pt x="3164587" y="4365526"/>
                  </a:cubicBezTo>
                  <a:cubicBezTo>
                    <a:pt x="3030799" y="4374471"/>
                    <a:pt x="2822042" y="4355750"/>
                    <a:pt x="2637156" y="4365526"/>
                  </a:cubicBezTo>
                  <a:cubicBezTo>
                    <a:pt x="2452270" y="4375302"/>
                    <a:pt x="2335755" y="4346464"/>
                    <a:pt x="2109725" y="4365526"/>
                  </a:cubicBezTo>
                  <a:cubicBezTo>
                    <a:pt x="1883695" y="4384588"/>
                    <a:pt x="1660329" y="4338868"/>
                    <a:pt x="1519002" y="4365526"/>
                  </a:cubicBezTo>
                  <a:cubicBezTo>
                    <a:pt x="1377675" y="4392184"/>
                    <a:pt x="1154556" y="4305543"/>
                    <a:pt x="991571" y="4365526"/>
                  </a:cubicBezTo>
                  <a:cubicBezTo>
                    <a:pt x="828586" y="4425509"/>
                    <a:pt x="761371" y="4348666"/>
                    <a:pt x="559077" y="4365526"/>
                  </a:cubicBezTo>
                  <a:cubicBezTo>
                    <a:pt x="356783" y="4382386"/>
                    <a:pt x="134174" y="4308152"/>
                    <a:pt x="0" y="4365526"/>
                  </a:cubicBezTo>
                  <a:cubicBezTo>
                    <a:pt x="-49356" y="4173081"/>
                    <a:pt x="26540" y="4045075"/>
                    <a:pt x="0" y="3732525"/>
                  </a:cubicBezTo>
                  <a:cubicBezTo>
                    <a:pt x="-26540" y="3419975"/>
                    <a:pt x="47137" y="3292955"/>
                    <a:pt x="0" y="3099523"/>
                  </a:cubicBezTo>
                  <a:cubicBezTo>
                    <a:pt x="-47137" y="2906091"/>
                    <a:pt x="37355" y="2689089"/>
                    <a:pt x="0" y="2553833"/>
                  </a:cubicBezTo>
                  <a:cubicBezTo>
                    <a:pt x="-37355" y="2418577"/>
                    <a:pt x="32214" y="2275926"/>
                    <a:pt x="0" y="2051797"/>
                  </a:cubicBezTo>
                  <a:cubicBezTo>
                    <a:pt x="-32214" y="1827668"/>
                    <a:pt x="12555" y="1737403"/>
                    <a:pt x="0" y="1637072"/>
                  </a:cubicBezTo>
                  <a:cubicBezTo>
                    <a:pt x="-12555" y="1536742"/>
                    <a:pt x="10799" y="1384673"/>
                    <a:pt x="0" y="1222347"/>
                  </a:cubicBezTo>
                  <a:cubicBezTo>
                    <a:pt x="-10799" y="1060022"/>
                    <a:pt x="18029" y="877659"/>
                    <a:pt x="0" y="633001"/>
                  </a:cubicBezTo>
                  <a:cubicBezTo>
                    <a:pt x="-18029" y="388343"/>
                    <a:pt x="63986" y="305999"/>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96902E3-7589-CAE9-40EE-0F3820DB30A7}"/>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1E0A766-8B3B-055A-63F9-42B862C5ADB9}"/>
              </a:ext>
            </a:extLst>
          </p:cNvPr>
          <p:cNvSpPr txBox="1"/>
          <p:nvPr/>
        </p:nvSpPr>
        <p:spPr>
          <a:xfrm>
            <a:off x="190963" y="7444122"/>
            <a:ext cx="5113244" cy="328278"/>
          </a:xfrm>
          <a:prstGeom prst="rect">
            <a:avLst/>
          </a:prstGeom>
          <a:noFill/>
        </p:spPr>
        <p:txBody>
          <a:bodyPr wrap="square">
            <a:spAutoFit/>
          </a:bodyPr>
          <a:lstStyle/>
          <a:p>
            <a:r>
              <a:rPr lang="en-US" sz="1548" dirty="0">
                <a:hlinkClick r:id="rId3"/>
              </a:rPr>
              <a:t>https://en.wikipedia.org/wiki/Confusion_matrix</a:t>
            </a:r>
            <a:r>
              <a:rPr lang="en-US" sz="1548" dirty="0"/>
              <a:t>  </a:t>
            </a:r>
          </a:p>
        </p:txBody>
      </p:sp>
      <p:sp>
        <p:nvSpPr>
          <p:cNvPr id="11" name="TextBox 10">
            <a:extLst>
              <a:ext uri="{FF2B5EF4-FFF2-40B4-BE49-F238E27FC236}">
                <a16:creationId xmlns:a16="http://schemas.microsoft.com/office/drawing/2014/main" id="{F4449C0A-FA06-B88B-BFF5-577E96A362F4}"/>
              </a:ext>
            </a:extLst>
          </p:cNvPr>
          <p:cNvSpPr txBox="1"/>
          <p:nvPr/>
        </p:nvSpPr>
        <p:spPr>
          <a:xfrm>
            <a:off x="190963" y="2478795"/>
            <a:ext cx="5113244" cy="513766"/>
          </a:xfrm>
          <a:prstGeom prst="rect">
            <a:avLst/>
          </a:prstGeom>
          <a:noFill/>
        </p:spPr>
        <p:txBody>
          <a:bodyPr wrap="square">
            <a:spAutoFit/>
          </a:bodyPr>
          <a:lstStyle/>
          <a:p>
            <a:r>
              <a:rPr lang="en-US" sz="2753" dirty="0"/>
              <a:t>Confusion  matrix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4BAF205-9C87-4F83-1E1C-9797D49C1569}"/>
                  </a:ext>
                </a:extLst>
              </p:cNvPr>
              <p:cNvSpPr txBox="1"/>
              <p:nvPr/>
            </p:nvSpPr>
            <p:spPr>
              <a:xfrm>
                <a:off x="317710" y="593218"/>
                <a:ext cx="11251780" cy="878959"/>
              </a:xfrm>
              <a:prstGeom prst="rect">
                <a:avLst/>
              </a:prstGeom>
              <a:noFill/>
            </p:spPr>
            <p:txBody>
              <a:bodyPr wrap="square" rtlCol="0">
                <a:spAutoFit/>
              </a:bodyPr>
              <a:lstStyle/>
              <a:p>
                <a:r>
                  <a:rPr lang="en-US" sz="3200" dirty="0"/>
                  <a:t>Recall =  </a:t>
                </a:r>
                <a14:m>
                  <m:oMath xmlns:m="http://schemas.openxmlformats.org/officeDocument/2006/math">
                    <m:f>
                      <m:fPr>
                        <m:ctrlPr>
                          <a:rPr lang="en-US" sz="3600" i="1" smtClean="0">
                            <a:solidFill>
                              <a:srgbClr val="836967"/>
                            </a:solidFill>
                            <a:latin typeface="Cambria Math" panose="02040503050406030204" pitchFamily="18" charset="0"/>
                          </a:rPr>
                        </m:ctrlPr>
                      </m:fPr>
                      <m:num>
                        <m:r>
                          <a:rPr lang="en-US" sz="3600" i="1">
                            <a:latin typeface="Cambria Math" panose="02040503050406030204" pitchFamily="18" charset="0"/>
                          </a:rPr>
                          <m:t>𝑇𝑃</m:t>
                        </m:r>
                      </m:num>
                      <m:den>
                        <m:r>
                          <a:rPr lang="en-US" sz="3600" b="0" i="1" smtClean="0">
                            <a:latin typeface="Cambria Math" panose="02040503050406030204" pitchFamily="18" charset="0"/>
                          </a:rPr>
                          <m:t>𝑇𝑃</m:t>
                        </m:r>
                        <m:r>
                          <a:rPr lang="en-US" sz="3600" b="0" i="1" smtClean="0">
                            <a:latin typeface="Cambria Math" panose="02040503050406030204" pitchFamily="18" charset="0"/>
                          </a:rPr>
                          <m:t>+</m:t>
                        </m:r>
                        <m:r>
                          <a:rPr lang="en-US" sz="3600" b="0" i="1" smtClean="0">
                            <a:latin typeface="Cambria Math" panose="02040503050406030204" pitchFamily="18" charset="0"/>
                          </a:rPr>
                          <m:t>𝐹𝑁</m:t>
                        </m:r>
                      </m:den>
                    </m:f>
                  </m:oMath>
                </a14:m>
                <a:r>
                  <a:rPr lang="en-US" sz="3200" dirty="0"/>
                  <a:t> = proportion of actual positives correctly identified </a:t>
                </a:r>
                <a:endParaRPr lang="en-US" sz="3600" dirty="0"/>
              </a:p>
            </p:txBody>
          </p:sp>
        </mc:Choice>
        <mc:Fallback xmlns="">
          <p:sp>
            <p:nvSpPr>
              <p:cNvPr id="2" name="TextBox 1">
                <a:extLst>
                  <a:ext uri="{FF2B5EF4-FFF2-40B4-BE49-F238E27FC236}">
                    <a16:creationId xmlns:a16="http://schemas.microsoft.com/office/drawing/2014/main" id="{762ACFCF-17E4-409B-ADC8-3D7F4057CFC1}"/>
                  </a:ext>
                </a:extLst>
              </p:cNvPr>
              <p:cNvSpPr txBox="1">
                <a:spLocks noRot="1" noChangeAspect="1" noMove="1" noResize="1" noEditPoints="1" noAdjustHandles="1" noChangeArrowheads="1" noChangeShapeType="1" noTextEdit="1"/>
              </p:cNvSpPr>
              <p:nvPr/>
            </p:nvSpPr>
            <p:spPr>
              <a:xfrm>
                <a:off x="317710" y="593218"/>
                <a:ext cx="11251780" cy="878959"/>
              </a:xfrm>
              <a:prstGeom prst="rect">
                <a:avLst/>
              </a:prstGeom>
              <a:blipFill>
                <a:blip r:embed="rId4"/>
                <a:stretch>
                  <a:fillRect l="-1354" r="-2059" b="-8333"/>
                </a:stretch>
              </a:blipFill>
            </p:spPr>
            <p:txBody>
              <a:bodyPr/>
              <a:lstStyle/>
              <a:p>
                <a:r>
                  <a:rPr lang="en-US">
                    <a:noFill/>
                  </a:rPr>
                  <a:t> </a:t>
                </a:r>
              </a:p>
            </p:txBody>
          </p:sp>
        </mc:Fallback>
      </mc:AlternateContent>
    </p:spTree>
    <p:extLst>
      <p:ext uri="{BB962C8B-B14F-4D97-AF65-F5344CB8AC3E}">
        <p14:creationId xmlns:p14="http://schemas.microsoft.com/office/powerpoint/2010/main" val="166153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838C3-F619-9E36-3EDA-6282C336A9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F4EFFA-84D7-FD99-2A02-87D9F798CECF}"/>
              </a:ext>
            </a:extLst>
          </p:cNvPr>
          <p:cNvPicPr>
            <a:picLocks noChangeAspect="1"/>
          </p:cNvPicPr>
          <p:nvPr/>
        </p:nvPicPr>
        <p:blipFill>
          <a:blip r:embed="rId2"/>
          <a:stretch>
            <a:fillRect/>
          </a:stretch>
        </p:blipFill>
        <p:spPr>
          <a:xfrm>
            <a:off x="575488" y="229265"/>
            <a:ext cx="8801100" cy="348615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CB4773F-6445-36C3-F160-69CE6BA87D84}"/>
                  </a:ext>
                </a:extLst>
              </p:cNvPr>
              <p:cNvSpPr txBox="1"/>
              <p:nvPr/>
            </p:nvSpPr>
            <p:spPr>
              <a:xfrm>
                <a:off x="6836593" y="3755657"/>
                <a:ext cx="10669889" cy="4202945"/>
              </a:xfrm>
              <a:prstGeom prst="rect">
                <a:avLst/>
              </a:prstGeom>
              <a:noFill/>
            </p:spPr>
            <p:txBody>
              <a:bodyPr wrap="square" rtlCol="0">
                <a:spAutoFit/>
              </a:bodyPr>
              <a:lstStyle/>
              <a:p>
                <a:r>
                  <a:rPr lang="en-US" sz="3200" dirty="0"/>
                  <a:t>Recall =  </a:t>
                </a:r>
                <a14:m>
                  <m:oMath xmlns:m="http://schemas.openxmlformats.org/officeDocument/2006/math">
                    <m:f>
                      <m:fPr>
                        <m:ctrlPr>
                          <a:rPr lang="en-US" sz="3600" i="1">
                            <a:solidFill>
                              <a:srgbClr val="836967"/>
                            </a:solidFill>
                            <a:latin typeface="Cambria Math" panose="02040503050406030204" pitchFamily="18" charset="0"/>
                          </a:rPr>
                        </m:ctrlPr>
                      </m:fPr>
                      <m:num>
                        <m:r>
                          <a:rPr lang="en-US" sz="3600" i="1">
                            <a:latin typeface="Cambria Math" panose="02040503050406030204" pitchFamily="18" charset="0"/>
                          </a:rPr>
                          <m:t>𝑇𝑃</m:t>
                        </m:r>
                      </m:num>
                      <m:den>
                        <m:r>
                          <a:rPr lang="en-US" sz="3600" i="1">
                            <a:latin typeface="Cambria Math" panose="02040503050406030204" pitchFamily="18" charset="0"/>
                          </a:rPr>
                          <m:t>𝑇𝑃</m:t>
                        </m:r>
                        <m:r>
                          <a:rPr lang="en-US" sz="3600" i="1">
                            <a:latin typeface="Cambria Math" panose="02040503050406030204" pitchFamily="18" charset="0"/>
                          </a:rPr>
                          <m:t>+</m:t>
                        </m:r>
                        <m:r>
                          <a:rPr lang="en-US" sz="3600" i="1">
                            <a:latin typeface="Cambria Math" panose="02040503050406030204" pitchFamily="18" charset="0"/>
                          </a:rPr>
                          <m:t>𝐹𝑁</m:t>
                        </m:r>
                      </m:den>
                    </m:f>
                  </m:oMath>
                </a14:m>
                <a:r>
                  <a:rPr lang="en-US" sz="3200" dirty="0"/>
                  <a:t> </a:t>
                </a:r>
              </a:p>
              <a:p>
                <a:endParaRPr lang="en-US" sz="3200" dirty="0"/>
              </a:p>
              <a:p>
                <a:r>
                  <a:rPr lang="en-US" sz="3200" dirty="0"/>
                  <a:t>= proportion of actual </a:t>
                </a:r>
              </a:p>
              <a:p>
                <a:r>
                  <a:rPr lang="en-US" sz="3200" dirty="0"/>
                  <a:t>positives correctly identified </a:t>
                </a:r>
                <a:endParaRPr lang="en-US" sz="3600" dirty="0"/>
              </a:p>
              <a:p>
                <a:endParaRPr lang="en-US" sz="2000" dirty="0"/>
              </a:p>
              <a:p>
                <a:r>
                  <a:rPr lang="en-US" sz="3600" dirty="0"/>
                  <a:t>=</a:t>
                </a:r>
                <a:endParaRPr lang="en-US" sz="3200" dirty="0"/>
              </a:p>
              <a:p>
                <a:r>
                  <a:rPr lang="en-US" sz="3200" dirty="0"/>
                  <a:t>         12 </a:t>
                </a:r>
              </a:p>
              <a:p>
                <a:r>
                  <a:rPr lang="en-US" sz="3200" dirty="0"/>
                  <a:t>   </a:t>
                </a:r>
                <a:endParaRPr lang="en-US" sz="3600" dirty="0"/>
              </a:p>
            </p:txBody>
          </p:sp>
        </mc:Choice>
        <mc:Fallback xmlns="">
          <p:sp>
            <p:nvSpPr>
              <p:cNvPr id="11" name="TextBox 10">
                <a:extLst>
                  <a:ext uri="{FF2B5EF4-FFF2-40B4-BE49-F238E27FC236}">
                    <a16:creationId xmlns:a16="http://schemas.microsoft.com/office/drawing/2014/main" id="{6648A5C8-D531-41F1-B246-08BA0F1DCF1D}"/>
                  </a:ext>
                </a:extLst>
              </p:cNvPr>
              <p:cNvSpPr txBox="1">
                <a:spLocks noRot="1" noChangeAspect="1" noMove="1" noResize="1" noEditPoints="1" noAdjustHandles="1" noChangeArrowheads="1" noChangeShapeType="1" noTextEdit="1"/>
              </p:cNvSpPr>
              <p:nvPr/>
            </p:nvSpPr>
            <p:spPr>
              <a:xfrm>
                <a:off x="6836593" y="3755657"/>
                <a:ext cx="10669889" cy="4202945"/>
              </a:xfrm>
              <a:prstGeom prst="rect">
                <a:avLst/>
              </a:prstGeom>
              <a:blipFill>
                <a:blip r:embed="rId3"/>
                <a:stretch>
                  <a:fillRect l="-1713"/>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6CE8DBC8-2607-A877-3770-8B562151B2DD}"/>
              </a:ext>
            </a:extLst>
          </p:cNvPr>
          <p:cNvCxnSpPr/>
          <p:nvPr/>
        </p:nvCxnSpPr>
        <p:spPr>
          <a:xfrm>
            <a:off x="7416632" y="6809874"/>
            <a:ext cx="1462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A9E9477-2242-EBEA-7FEC-9CD0152DF4DA}"/>
              </a:ext>
            </a:extLst>
          </p:cNvPr>
          <p:cNvGrpSpPr>
            <a:grpSpLocks noChangeAspect="1"/>
          </p:cNvGrpSpPr>
          <p:nvPr/>
        </p:nvGrpSpPr>
        <p:grpSpPr>
          <a:xfrm>
            <a:off x="279243" y="3886200"/>
            <a:ext cx="6258311" cy="3566160"/>
            <a:chOff x="1145511" y="2478795"/>
            <a:chExt cx="8816815" cy="5024069"/>
          </a:xfrm>
        </p:grpSpPr>
        <p:pic>
          <p:nvPicPr>
            <p:cNvPr id="10" name="Picture 9">
              <a:extLst>
                <a:ext uri="{FF2B5EF4-FFF2-40B4-BE49-F238E27FC236}">
                  <a16:creationId xmlns:a16="http://schemas.microsoft.com/office/drawing/2014/main" id="{D5199A46-BB38-4353-6B84-1CE68F515C6F}"/>
                </a:ext>
              </a:extLst>
            </p:cNvPr>
            <p:cNvPicPr>
              <a:picLocks noChangeAspect="1"/>
            </p:cNvPicPr>
            <p:nvPr/>
          </p:nvPicPr>
          <p:blipFill rotWithShape="1">
            <a:blip r:embed="rId4"/>
            <a:srcRect l="1015" t="4795"/>
            <a:stretch/>
          </p:blipFill>
          <p:spPr>
            <a:xfrm>
              <a:off x="1145511" y="2478795"/>
              <a:ext cx="8816815" cy="5024069"/>
            </a:xfrm>
            <a:prstGeom prst="rect">
              <a:avLst/>
            </a:prstGeom>
          </p:spPr>
        </p:pic>
        <p:sp>
          <p:nvSpPr>
            <p:cNvPr id="13" name="Rectangle 12">
              <a:extLst>
                <a:ext uri="{FF2B5EF4-FFF2-40B4-BE49-F238E27FC236}">
                  <a16:creationId xmlns:a16="http://schemas.microsoft.com/office/drawing/2014/main" id="{5599E3C3-A4EB-5358-1803-D8D5EB923123}"/>
                </a:ext>
              </a:extLst>
            </p:cNvPr>
            <p:cNvSpPr/>
            <p:nvPr/>
          </p:nvSpPr>
          <p:spPr>
            <a:xfrm>
              <a:off x="3567289" y="3137338"/>
              <a:ext cx="3164587" cy="4365526"/>
            </a:xfrm>
            <a:custGeom>
              <a:avLst/>
              <a:gdLst>
                <a:gd name="connsiteX0" fmla="*/ 0 w 3164587"/>
                <a:gd name="connsiteY0" fmla="*/ 0 h 4365526"/>
                <a:gd name="connsiteX1" fmla="*/ 495785 w 3164587"/>
                <a:gd name="connsiteY1" fmla="*/ 0 h 4365526"/>
                <a:gd name="connsiteX2" fmla="*/ 928279 w 3164587"/>
                <a:gd name="connsiteY2" fmla="*/ 0 h 4365526"/>
                <a:gd name="connsiteX3" fmla="*/ 1519002 w 3164587"/>
                <a:gd name="connsiteY3" fmla="*/ 0 h 4365526"/>
                <a:gd name="connsiteX4" fmla="*/ 2014787 w 3164587"/>
                <a:gd name="connsiteY4" fmla="*/ 0 h 4365526"/>
                <a:gd name="connsiteX5" fmla="*/ 2510572 w 3164587"/>
                <a:gd name="connsiteY5" fmla="*/ 0 h 4365526"/>
                <a:gd name="connsiteX6" fmla="*/ 3164587 w 3164587"/>
                <a:gd name="connsiteY6" fmla="*/ 0 h 4365526"/>
                <a:gd name="connsiteX7" fmla="*/ 3164587 w 3164587"/>
                <a:gd name="connsiteY7" fmla="*/ 458380 h 4365526"/>
                <a:gd name="connsiteX8" fmla="*/ 3164587 w 3164587"/>
                <a:gd name="connsiteY8" fmla="*/ 1004071 h 4365526"/>
                <a:gd name="connsiteX9" fmla="*/ 3164587 w 3164587"/>
                <a:gd name="connsiteY9" fmla="*/ 1462451 h 4365526"/>
                <a:gd name="connsiteX10" fmla="*/ 3164587 w 3164587"/>
                <a:gd name="connsiteY10" fmla="*/ 1920831 h 4365526"/>
                <a:gd name="connsiteX11" fmla="*/ 3164587 w 3164587"/>
                <a:gd name="connsiteY11" fmla="*/ 2466522 h 4365526"/>
                <a:gd name="connsiteX12" fmla="*/ 3164587 w 3164587"/>
                <a:gd name="connsiteY12" fmla="*/ 3055868 h 4365526"/>
                <a:gd name="connsiteX13" fmla="*/ 3164587 w 3164587"/>
                <a:gd name="connsiteY13" fmla="*/ 3470593 h 4365526"/>
                <a:gd name="connsiteX14" fmla="*/ 3164587 w 3164587"/>
                <a:gd name="connsiteY14" fmla="*/ 4365526 h 4365526"/>
                <a:gd name="connsiteX15" fmla="*/ 2637156 w 3164587"/>
                <a:gd name="connsiteY15" fmla="*/ 4365526 h 4365526"/>
                <a:gd name="connsiteX16" fmla="*/ 2109725 w 3164587"/>
                <a:gd name="connsiteY16" fmla="*/ 4365526 h 4365526"/>
                <a:gd name="connsiteX17" fmla="*/ 1519002 w 3164587"/>
                <a:gd name="connsiteY17" fmla="*/ 4365526 h 4365526"/>
                <a:gd name="connsiteX18" fmla="*/ 991571 w 3164587"/>
                <a:gd name="connsiteY18" fmla="*/ 4365526 h 4365526"/>
                <a:gd name="connsiteX19" fmla="*/ 559077 w 3164587"/>
                <a:gd name="connsiteY19" fmla="*/ 4365526 h 4365526"/>
                <a:gd name="connsiteX20" fmla="*/ 0 w 3164587"/>
                <a:gd name="connsiteY20" fmla="*/ 4365526 h 4365526"/>
                <a:gd name="connsiteX21" fmla="*/ 0 w 3164587"/>
                <a:gd name="connsiteY21" fmla="*/ 3732525 h 4365526"/>
                <a:gd name="connsiteX22" fmla="*/ 0 w 3164587"/>
                <a:gd name="connsiteY22" fmla="*/ 3099523 h 4365526"/>
                <a:gd name="connsiteX23" fmla="*/ 0 w 3164587"/>
                <a:gd name="connsiteY23" fmla="*/ 2553833 h 4365526"/>
                <a:gd name="connsiteX24" fmla="*/ 0 w 3164587"/>
                <a:gd name="connsiteY24" fmla="*/ 2051797 h 4365526"/>
                <a:gd name="connsiteX25" fmla="*/ 0 w 3164587"/>
                <a:gd name="connsiteY25" fmla="*/ 1637072 h 4365526"/>
                <a:gd name="connsiteX26" fmla="*/ 0 w 3164587"/>
                <a:gd name="connsiteY26" fmla="*/ 1222347 h 4365526"/>
                <a:gd name="connsiteX27" fmla="*/ 0 w 3164587"/>
                <a:gd name="connsiteY27" fmla="*/ 633001 h 4365526"/>
                <a:gd name="connsiteX28" fmla="*/ 0 w 3164587"/>
                <a:gd name="connsiteY28" fmla="*/ 0 h 43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64587" h="4365526" extrusionOk="0">
                  <a:moveTo>
                    <a:pt x="0" y="0"/>
                  </a:moveTo>
                  <a:cubicBezTo>
                    <a:pt x="246040" y="-37637"/>
                    <a:pt x="340785" y="45992"/>
                    <a:pt x="495785" y="0"/>
                  </a:cubicBezTo>
                  <a:cubicBezTo>
                    <a:pt x="650786" y="-45992"/>
                    <a:pt x="792560" y="16765"/>
                    <a:pt x="928279" y="0"/>
                  </a:cubicBezTo>
                  <a:cubicBezTo>
                    <a:pt x="1063998" y="-16765"/>
                    <a:pt x="1308038" y="51711"/>
                    <a:pt x="1519002" y="0"/>
                  </a:cubicBezTo>
                  <a:cubicBezTo>
                    <a:pt x="1729966" y="-51711"/>
                    <a:pt x="1845198" y="40351"/>
                    <a:pt x="2014787" y="0"/>
                  </a:cubicBezTo>
                  <a:cubicBezTo>
                    <a:pt x="2184377" y="-40351"/>
                    <a:pt x="2266654" y="47854"/>
                    <a:pt x="2510572" y="0"/>
                  </a:cubicBezTo>
                  <a:cubicBezTo>
                    <a:pt x="2754490" y="-47854"/>
                    <a:pt x="2906061" y="27087"/>
                    <a:pt x="3164587" y="0"/>
                  </a:cubicBezTo>
                  <a:cubicBezTo>
                    <a:pt x="3192866" y="210697"/>
                    <a:pt x="3117575" y="229669"/>
                    <a:pt x="3164587" y="458380"/>
                  </a:cubicBezTo>
                  <a:cubicBezTo>
                    <a:pt x="3211599" y="687091"/>
                    <a:pt x="3105422" y="772843"/>
                    <a:pt x="3164587" y="1004071"/>
                  </a:cubicBezTo>
                  <a:cubicBezTo>
                    <a:pt x="3223752" y="1235299"/>
                    <a:pt x="3156485" y="1350660"/>
                    <a:pt x="3164587" y="1462451"/>
                  </a:cubicBezTo>
                  <a:cubicBezTo>
                    <a:pt x="3172689" y="1574242"/>
                    <a:pt x="3118259" y="1737763"/>
                    <a:pt x="3164587" y="1920831"/>
                  </a:cubicBezTo>
                  <a:cubicBezTo>
                    <a:pt x="3210915" y="2103899"/>
                    <a:pt x="3119574" y="2283992"/>
                    <a:pt x="3164587" y="2466522"/>
                  </a:cubicBezTo>
                  <a:cubicBezTo>
                    <a:pt x="3209600" y="2649052"/>
                    <a:pt x="3096262" y="2850519"/>
                    <a:pt x="3164587" y="3055868"/>
                  </a:cubicBezTo>
                  <a:cubicBezTo>
                    <a:pt x="3232912" y="3261217"/>
                    <a:pt x="3149213" y="3363147"/>
                    <a:pt x="3164587" y="3470593"/>
                  </a:cubicBezTo>
                  <a:cubicBezTo>
                    <a:pt x="3179961" y="3578039"/>
                    <a:pt x="3084087" y="3999499"/>
                    <a:pt x="3164587" y="4365526"/>
                  </a:cubicBezTo>
                  <a:cubicBezTo>
                    <a:pt x="3030799" y="4374471"/>
                    <a:pt x="2822042" y="4355750"/>
                    <a:pt x="2637156" y="4365526"/>
                  </a:cubicBezTo>
                  <a:cubicBezTo>
                    <a:pt x="2452270" y="4375302"/>
                    <a:pt x="2335755" y="4346464"/>
                    <a:pt x="2109725" y="4365526"/>
                  </a:cubicBezTo>
                  <a:cubicBezTo>
                    <a:pt x="1883695" y="4384588"/>
                    <a:pt x="1660329" y="4338868"/>
                    <a:pt x="1519002" y="4365526"/>
                  </a:cubicBezTo>
                  <a:cubicBezTo>
                    <a:pt x="1377675" y="4392184"/>
                    <a:pt x="1154556" y="4305543"/>
                    <a:pt x="991571" y="4365526"/>
                  </a:cubicBezTo>
                  <a:cubicBezTo>
                    <a:pt x="828586" y="4425509"/>
                    <a:pt x="761371" y="4348666"/>
                    <a:pt x="559077" y="4365526"/>
                  </a:cubicBezTo>
                  <a:cubicBezTo>
                    <a:pt x="356783" y="4382386"/>
                    <a:pt x="134174" y="4308152"/>
                    <a:pt x="0" y="4365526"/>
                  </a:cubicBezTo>
                  <a:cubicBezTo>
                    <a:pt x="-49356" y="4173081"/>
                    <a:pt x="26540" y="4045075"/>
                    <a:pt x="0" y="3732525"/>
                  </a:cubicBezTo>
                  <a:cubicBezTo>
                    <a:pt x="-26540" y="3419975"/>
                    <a:pt x="47137" y="3292955"/>
                    <a:pt x="0" y="3099523"/>
                  </a:cubicBezTo>
                  <a:cubicBezTo>
                    <a:pt x="-47137" y="2906091"/>
                    <a:pt x="37355" y="2689089"/>
                    <a:pt x="0" y="2553833"/>
                  </a:cubicBezTo>
                  <a:cubicBezTo>
                    <a:pt x="-37355" y="2418577"/>
                    <a:pt x="32214" y="2275926"/>
                    <a:pt x="0" y="2051797"/>
                  </a:cubicBezTo>
                  <a:cubicBezTo>
                    <a:pt x="-32214" y="1827668"/>
                    <a:pt x="12555" y="1737403"/>
                    <a:pt x="0" y="1637072"/>
                  </a:cubicBezTo>
                  <a:cubicBezTo>
                    <a:pt x="-12555" y="1536742"/>
                    <a:pt x="10799" y="1384673"/>
                    <a:pt x="0" y="1222347"/>
                  </a:cubicBezTo>
                  <a:cubicBezTo>
                    <a:pt x="-10799" y="1060022"/>
                    <a:pt x="18029" y="877659"/>
                    <a:pt x="0" y="633001"/>
                  </a:cubicBezTo>
                  <a:cubicBezTo>
                    <a:pt x="-18029" y="388343"/>
                    <a:pt x="63986" y="305999"/>
                    <a:pt x="0" y="0"/>
                  </a:cubicBezTo>
                  <a:close/>
                </a:path>
              </a:pathLst>
            </a:custGeom>
            <a:noFill/>
            <a:ln w="98425">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D8074D5-9B58-C69B-840D-6F38937C91BB}"/>
                </a:ext>
              </a:extLst>
            </p:cNvPr>
            <p:cNvSpPr/>
            <p:nvPr/>
          </p:nvSpPr>
          <p:spPr>
            <a:xfrm>
              <a:off x="3972906" y="4682359"/>
              <a:ext cx="2364828" cy="882869"/>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E7D21E20-1BA3-30BD-763C-E73A968F7DE5}"/>
              </a:ext>
            </a:extLst>
          </p:cNvPr>
          <p:cNvSpPr txBox="1"/>
          <p:nvPr/>
        </p:nvSpPr>
        <p:spPr>
          <a:xfrm>
            <a:off x="9376588" y="685800"/>
            <a:ext cx="1548086" cy="1938992"/>
          </a:xfrm>
          <a:prstGeom prst="rect">
            <a:avLst/>
          </a:prstGeom>
          <a:noFill/>
        </p:spPr>
        <p:txBody>
          <a:bodyPr wrap="square" rtlCol="0">
            <a:spAutoFit/>
          </a:bodyPr>
          <a:lstStyle/>
          <a:p>
            <a:pPr algn="l"/>
            <a:r>
              <a:rPr lang="en-US" sz="2400" dirty="0">
                <a:solidFill>
                  <a:srgbClr val="5A2781"/>
                </a:solidFill>
              </a:rPr>
              <a:t>Increasing decision boundary decreases recall. </a:t>
            </a:r>
          </a:p>
        </p:txBody>
      </p:sp>
    </p:spTree>
    <p:extLst>
      <p:ext uri="{BB962C8B-B14F-4D97-AF65-F5344CB8AC3E}">
        <p14:creationId xmlns:p14="http://schemas.microsoft.com/office/powerpoint/2010/main" val="355605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CA1D-4C98-4957-6747-FC2642EB324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FD92FAE-6FC9-05B3-809D-B7CC0836B787}"/>
              </a:ext>
            </a:extLst>
          </p:cNvPr>
          <p:cNvPicPr>
            <a:picLocks noChangeAspect="1"/>
          </p:cNvPicPr>
          <p:nvPr/>
        </p:nvPicPr>
        <p:blipFill>
          <a:blip r:embed="rId2"/>
          <a:stretch>
            <a:fillRect/>
          </a:stretch>
        </p:blipFill>
        <p:spPr>
          <a:xfrm>
            <a:off x="0" y="-1"/>
            <a:ext cx="11833935" cy="7863840"/>
          </a:xfrm>
          <a:prstGeom prst="rect">
            <a:avLst/>
          </a:prstGeom>
        </p:spPr>
      </p:pic>
      <p:sp>
        <p:nvSpPr>
          <p:cNvPr id="6" name="TextBox 5">
            <a:extLst>
              <a:ext uri="{FF2B5EF4-FFF2-40B4-BE49-F238E27FC236}">
                <a16:creationId xmlns:a16="http://schemas.microsoft.com/office/drawing/2014/main" id="{1A9FEAC0-B0C5-C196-5365-23F3DA0CFCEA}"/>
              </a:ext>
            </a:extLst>
          </p:cNvPr>
          <p:cNvSpPr txBox="1"/>
          <p:nvPr/>
        </p:nvSpPr>
        <p:spPr>
          <a:xfrm>
            <a:off x="-1" y="7497664"/>
            <a:ext cx="5943600" cy="369332"/>
          </a:xfrm>
          <a:prstGeom prst="rect">
            <a:avLst/>
          </a:prstGeom>
          <a:noFill/>
        </p:spPr>
        <p:txBody>
          <a:bodyPr wrap="square">
            <a:spAutoFit/>
          </a:bodyPr>
          <a:lstStyle/>
          <a:p>
            <a:r>
              <a:rPr lang="en-US" dirty="0">
                <a:hlinkClick r:id="rId3"/>
              </a:rPr>
              <a:t>https://en.wikipedia.org/wiki/F-score#Formulation</a:t>
            </a:r>
            <a:r>
              <a:rPr lang="en-US" dirty="0"/>
              <a:t> </a:t>
            </a:r>
          </a:p>
        </p:txBody>
      </p:sp>
    </p:spTree>
    <p:extLst>
      <p:ext uri="{BB962C8B-B14F-4D97-AF65-F5344CB8AC3E}">
        <p14:creationId xmlns:p14="http://schemas.microsoft.com/office/powerpoint/2010/main" val="372864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2B308-9539-4003-8A84-91F9B081FB36}"/>
              </a:ext>
            </a:extLst>
          </p:cNvPr>
          <p:cNvPicPr>
            <a:picLocks noChangeAspect="1"/>
          </p:cNvPicPr>
          <p:nvPr/>
        </p:nvPicPr>
        <p:blipFill>
          <a:blip r:embed="rId2"/>
          <a:stretch>
            <a:fillRect/>
          </a:stretch>
        </p:blipFill>
        <p:spPr>
          <a:xfrm>
            <a:off x="1905000" y="95250"/>
            <a:ext cx="8077200" cy="7581900"/>
          </a:xfrm>
          <a:prstGeom prst="rect">
            <a:avLst/>
          </a:prstGeom>
        </p:spPr>
      </p:pic>
      <p:sp>
        <p:nvSpPr>
          <p:cNvPr id="7" name="TextBox 6">
            <a:extLst>
              <a:ext uri="{FF2B5EF4-FFF2-40B4-BE49-F238E27FC236}">
                <a16:creationId xmlns:a16="http://schemas.microsoft.com/office/drawing/2014/main" id="{0145D411-AFC6-4066-A36B-864A17D2DAEF}"/>
              </a:ext>
            </a:extLst>
          </p:cNvPr>
          <p:cNvSpPr txBox="1"/>
          <p:nvPr/>
        </p:nvSpPr>
        <p:spPr>
          <a:xfrm>
            <a:off x="7650125" y="0"/>
            <a:ext cx="4160875" cy="369332"/>
          </a:xfrm>
          <a:prstGeom prst="rect">
            <a:avLst/>
          </a:prstGeom>
          <a:noFill/>
        </p:spPr>
        <p:txBody>
          <a:bodyPr wrap="square">
            <a:spAutoFit/>
          </a:bodyPr>
          <a:lstStyle/>
          <a:p>
            <a:r>
              <a:rPr lang="en-US" dirty="0">
                <a:hlinkClick r:id="rId3"/>
              </a:rPr>
              <a:t>https://devopedia.org/logistic-regression</a:t>
            </a:r>
            <a:r>
              <a:rPr lang="en-US" dirty="0"/>
              <a:t> </a:t>
            </a:r>
          </a:p>
        </p:txBody>
      </p:sp>
      <p:sp>
        <p:nvSpPr>
          <p:cNvPr id="4" name="TextBox 3">
            <a:extLst>
              <a:ext uri="{FF2B5EF4-FFF2-40B4-BE49-F238E27FC236}">
                <a16:creationId xmlns:a16="http://schemas.microsoft.com/office/drawing/2014/main" id="{FC10A3CB-2A74-F3CF-5F5B-021370BF34D4}"/>
              </a:ext>
            </a:extLst>
          </p:cNvPr>
          <p:cNvSpPr txBox="1"/>
          <p:nvPr/>
        </p:nvSpPr>
        <p:spPr>
          <a:xfrm>
            <a:off x="5353050" y="3153846"/>
            <a:ext cx="6276975" cy="369332"/>
          </a:xfrm>
          <a:prstGeom prst="rect">
            <a:avLst/>
          </a:prstGeom>
          <a:noFill/>
        </p:spPr>
        <p:txBody>
          <a:bodyPr wrap="square">
            <a:spAutoFit/>
          </a:bodyPr>
          <a:lstStyle/>
          <a:p>
            <a:r>
              <a:rPr lang="en-US" dirty="0"/>
              <a:t>See also </a:t>
            </a:r>
            <a:r>
              <a:rPr lang="en-US" dirty="0">
                <a:hlinkClick r:id="rId4"/>
              </a:rPr>
              <a:t>https://academic.oup.com/ije/article/34/1/215/638499</a:t>
            </a:r>
            <a:r>
              <a:rPr lang="en-US" dirty="0"/>
              <a:t> </a:t>
            </a:r>
          </a:p>
        </p:txBody>
      </p:sp>
    </p:spTree>
    <p:extLst>
      <p:ext uri="{BB962C8B-B14F-4D97-AF65-F5344CB8AC3E}">
        <p14:creationId xmlns:p14="http://schemas.microsoft.com/office/powerpoint/2010/main" val="196705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496174C6-8AA2-4F37-A807-A75203ABA1C1}"/>
              </a:ext>
            </a:extLst>
          </p:cNvPr>
          <p:cNvPicPr>
            <a:picLocks noChangeAspect="1"/>
          </p:cNvPicPr>
          <p:nvPr/>
        </p:nvPicPr>
        <p:blipFill>
          <a:blip r:embed="rId3"/>
          <a:stretch>
            <a:fillRect/>
          </a:stretch>
        </p:blipFill>
        <p:spPr>
          <a:xfrm>
            <a:off x="1071562" y="12290"/>
            <a:ext cx="9744075" cy="7343775"/>
          </a:xfrm>
          <a:prstGeom prst="rect">
            <a:avLst/>
          </a:prstGeom>
        </p:spPr>
      </p:pic>
    </p:spTree>
    <p:extLst>
      <p:ext uri="{BB962C8B-B14F-4D97-AF65-F5344CB8AC3E}">
        <p14:creationId xmlns:p14="http://schemas.microsoft.com/office/powerpoint/2010/main" val="267847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FCA09EDC-7058-440C-8D4F-C3D524D67B19}"/>
              </a:ext>
            </a:extLst>
          </p:cNvPr>
          <p:cNvPicPr>
            <a:picLocks noChangeAspect="1"/>
          </p:cNvPicPr>
          <p:nvPr/>
        </p:nvPicPr>
        <p:blipFill>
          <a:blip r:embed="rId3"/>
          <a:stretch>
            <a:fillRect/>
          </a:stretch>
        </p:blipFill>
        <p:spPr>
          <a:xfrm>
            <a:off x="1062037" y="214312"/>
            <a:ext cx="9763125" cy="7343775"/>
          </a:xfrm>
          <a:prstGeom prst="rect">
            <a:avLst/>
          </a:prstGeom>
        </p:spPr>
      </p:pic>
    </p:spTree>
    <p:extLst>
      <p:ext uri="{BB962C8B-B14F-4D97-AF65-F5344CB8AC3E}">
        <p14:creationId xmlns:p14="http://schemas.microsoft.com/office/powerpoint/2010/main" val="476848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CD63B8-8143-4F2E-996D-EC8A11C11873}"/>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5" name="Picture 4">
            <a:extLst>
              <a:ext uri="{FF2B5EF4-FFF2-40B4-BE49-F238E27FC236}">
                <a16:creationId xmlns:a16="http://schemas.microsoft.com/office/drawing/2014/main" id="{D005A35F-F451-4249-B2C7-2FBE7DCCEB54}"/>
              </a:ext>
            </a:extLst>
          </p:cNvPr>
          <p:cNvPicPr>
            <a:picLocks noChangeAspect="1"/>
          </p:cNvPicPr>
          <p:nvPr/>
        </p:nvPicPr>
        <p:blipFill>
          <a:blip r:embed="rId3"/>
          <a:stretch>
            <a:fillRect/>
          </a:stretch>
        </p:blipFill>
        <p:spPr>
          <a:xfrm>
            <a:off x="1038225" y="17010"/>
            <a:ext cx="9810750" cy="7324725"/>
          </a:xfrm>
          <a:prstGeom prst="rect">
            <a:avLst/>
          </a:prstGeom>
        </p:spPr>
      </p:pic>
    </p:spTree>
    <p:extLst>
      <p:ext uri="{BB962C8B-B14F-4D97-AF65-F5344CB8AC3E}">
        <p14:creationId xmlns:p14="http://schemas.microsoft.com/office/powerpoint/2010/main" val="1297633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774F5D-7BE2-4471-B3EC-00C4BB599D56}"/>
              </a:ext>
            </a:extLst>
          </p:cNvPr>
          <p:cNvPicPr>
            <a:picLocks noChangeAspect="1"/>
          </p:cNvPicPr>
          <p:nvPr/>
        </p:nvPicPr>
        <p:blipFill>
          <a:blip r:embed="rId2"/>
          <a:stretch>
            <a:fillRect/>
          </a:stretch>
        </p:blipFill>
        <p:spPr>
          <a:xfrm>
            <a:off x="1066800" y="30615"/>
            <a:ext cx="9753600" cy="7362825"/>
          </a:xfrm>
          <a:prstGeom prst="rect">
            <a:avLst/>
          </a:prstGeom>
        </p:spPr>
      </p:pic>
      <p:sp>
        <p:nvSpPr>
          <p:cNvPr id="5" name="TextBox 4">
            <a:extLst>
              <a:ext uri="{FF2B5EF4-FFF2-40B4-BE49-F238E27FC236}">
                <a16:creationId xmlns:a16="http://schemas.microsoft.com/office/drawing/2014/main" id="{8815342B-79D7-47E9-9D48-CA59C3FC9BBD}"/>
              </a:ext>
            </a:extLst>
          </p:cNvPr>
          <p:cNvSpPr txBox="1"/>
          <p:nvPr/>
        </p:nvSpPr>
        <p:spPr>
          <a:xfrm>
            <a:off x="2373085" y="7427464"/>
            <a:ext cx="7565571" cy="369332"/>
          </a:xfrm>
          <a:prstGeom prst="rect">
            <a:avLst/>
          </a:prstGeom>
          <a:noFill/>
        </p:spPr>
        <p:txBody>
          <a:bodyPr wrap="square">
            <a:spAutoFit/>
          </a:bodyPr>
          <a:lstStyle/>
          <a:p>
            <a:r>
              <a:rPr lang="en-US" dirty="0">
                <a:hlinkClick r:id="rId3"/>
              </a:rPr>
              <a:t>https://www2.stat.duke.edu/courses/Spring13/sta102.001/Lec/Lec20.pdf</a:t>
            </a:r>
            <a:r>
              <a:rPr lang="en-US" dirty="0"/>
              <a:t> </a:t>
            </a:r>
          </a:p>
        </p:txBody>
      </p:sp>
    </p:spTree>
    <p:extLst>
      <p:ext uri="{BB962C8B-B14F-4D97-AF65-F5344CB8AC3E}">
        <p14:creationId xmlns:p14="http://schemas.microsoft.com/office/powerpoint/2010/main" val="85520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2064DF48-4E77-4600-B886-6BCA480D7600}"/>
              </a:ext>
            </a:extLst>
          </p:cNvPr>
          <p:cNvPicPr>
            <a:picLocks noChangeAspect="1"/>
          </p:cNvPicPr>
          <p:nvPr/>
        </p:nvPicPr>
        <p:blipFill>
          <a:blip r:embed="rId3"/>
          <a:stretch>
            <a:fillRect/>
          </a:stretch>
        </p:blipFill>
        <p:spPr>
          <a:xfrm>
            <a:off x="769505" y="0"/>
            <a:ext cx="10348190" cy="7772400"/>
          </a:xfrm>
          <a:prstGeom prst="rect">
            <a:avLst/>
          </a:prstGeom>
        </p:spPr>
      </p:pic>
      <p:sp>
        <p:nvSpPr>
          <p:cNvPr id="5" name="TextBox 4">
            <a:extLst>
              <a:ext uri="{FF2B5EF4-FFF2-40B4-BE49-F238E27FC236}">
                <a16:creationId xmlns:a16="http://schemas.microsoft.com/office/drawing/2014/main" id="{A9AF874F-71C5-4AA8-8DB5-D7772940DA7F}"/>
              </a:ext>
            </a:extLst>
          </p:cNvPr>
          <p:cNvSpPr txBox="1"/>
          <p:nvPr/>
        </p:nvSpPr>
        <p:spPr>
          <a:xfrm>
            <a:off x="9938655" y="3721395"/>
            <a:ext cx="1735893" cy="1200329"/>
          </a:xfrm>
          <a:prstGeom prst="rect">
            <a:avLst/>
          </a:prstGeom>
          <a:noFill/>
        </p:spPr>
        <p:txBody>
          <a:bodyPr wrap="square" rtlCol="0">
            <a:spAutoFit/>
          </a:bodyPr>
          <a:lstStyle/>
          <a:p>
            <a:r>
              <a:rPr lang="en-US" dirty="0">
                <a:solidFill>
                  <a:srgbClr val="5A2781"/>
                </a:solidFill>
              </a:rPr>
              <a:t>Some circles correspond to more than one data point.</a:t>
            </a:r>
          </a:p>
        </p:txBody>
      </p:sp>
    </p:spTree>
    <p:extLst>
      <p:ext uri="{BB962C8B-B14F-4D97-AF65-F5344CB8AC3E}">
        <p14:creationId xmlns:p14="http://schemas.microsoft.com/office/powerpoint/2010/main" val="3469191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14C63BA9-8E5D-4ACC-995E-3700F4370B3E}"/>
              </a:ext>
            </a:extLst>
          </p:cNvPr>
          <p:cNvPicPr>
            <a:picLocks noChangeAspect="1"/>
          </p:cNvPicPr>
          <p:nvPr/>
        </p:nvPicPr>
        <p:blipFill>
          <a:blip r:embed="rId3"/>
          <a:stretch>
            <a:fillRect/>
          </a:stretch>
        </p:blipFill>
        <p:spPr>
          <a:xfrm>
            <a:off x="1057275" y="9744"/>
            <a:ext cx="9772650" cy="7391400"/>
          </a:xfrm>
          <a:prstGeom prst="rect">
            <a:avLst/>
          </a:prstGeom>
        </p:spPr>
      </p:pic>
      <p:sp>
        <p:nvSpPr>
          <p:cNvPr id="5" name="TextBox 4">
            <a:extLst>
              <a:ext uri="{FF2B5EF4-FFF2-40B4-BE49-F238E27FC236}">
                <a16:creationId xmlns:a16="http://schemas.microsoft.com/office/drawing/2014/main" id="{A512D84D-4D5A-425C-93B2-A9533A213481}"/>
              </a:ext>
            </a:extLst>
          </p:cNvPr>
          <p:cNvSpPr txBox="1"/>
          <p:nvPr/>
        </p:nvSpPr>
        <p:spPr>
          <a:xfrm>
            <a:off x="9175898" y="4805917"/>
            <a:ext cx="2413591" cy="1569660"/>
          </a:xfrm>
          <a:prstGeom prst="rect">
            <a:avLst/>
          </a:prstGeom>
          <a:noFill/>
        </p:spPr>
        <p:txBody>
          <a:bodyPr wrap="square" rtlCol="0">
            <a:spAutoFit/>
          </a:bodyPr>
          <a:lstStyle/>
          <a:p>
            <a:r>
              <a:rPr lang="en-US" sz="2400" dirty="0">
                <a:solidFill>
                  <a:srgbClr val="5A2781"/>
                </a:solidFill>
              </a:rPr>
              <a:t>Not valid since Age = 0 is outside of </a:t>
            </a:r>
            <a:r>
              <a:rPr lang="en-US" sz="2400" b="1" dirty="0">
                <a:solidFill>
                  <a:srgbClr val="5A2781"/>
                </a:solidFill>
              </a:rPr>
              <a:t>included</a:t>
            </a:r>
            <a:r>
              <a:rPr lang="en-US" sz="2400" dirty="0">
                <a:solidFill>
                  <a:srgbClr val="5A2781"/>
                </a:solidFill>
              </a:rPr>
              <a:t> data range.</a:t>
            </a:r>
          </a:p>
        </p:txBody>
      </p:sp>
    </p:spTree>
    <p:extLst>
      <p:ext uri="{BB962C8B-B14F-4D97-AF65-F5344CB8AC3E}">
        <p14:creationId xmlns:p14="http://schemas.microsoft.com/office/powerpoint/2010/main" val="2095361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AE29D91B-9A80-4880-9599-EB9E6FFBA2B4}"/>
              </a:ext>
            </a:extLst>
          </p:cNvPr>
          <p:cNvPicPr>
            <a:picLocks noChangeAspect="1"/>
          </p:cNvPicPr>
          <p:nvPr/>
        </p:nvPicPr>
        <p:blipFill>
          <a:blip r:embed="rId3"/>
          <a:stretch>
            <a:fillRect/>
          </a:stretch>
        </p:blipFill>
        <p:spPr>
          <a:xfrm>
            <a:off x="967047" y="0"/>
            <a:ext cx="9991607" cy="7498080"/>
          </a:xfrm>
          <a:prstGeom prst="rect">
            <a:avLst/>
          </a:prstGeom>
        </p:spPr>
      </p:pic>
    </p:spTree>
    <p:extLst>
      <p:ext uri="{BB962C8B-B14F-4D97-AF65-F5344CB8AC3E}">
        <p14:creationId xmlns:p14="http://schemas.microsoft.com/office/powerpoint/2010/main" val="3731398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2064DF48-4E77-4600-B886-6BCA480D7600}"/>
              </a:ext>
            </a:extLst>
          </p:cNvPr>
          <p:cNvPicPr>
            <a:picLocks noChangeAspect="1"/>
          </p:cNvPicPr>
          <p:nvPr/>
        </p:nvPicPr>
        <p:blipFill>
          <a:blip r:embed="rId3"/>
          <a:stretch>
            <a:fillRect/>
          </a:stretch>
        </p:blipFill>
        <p:spPr>
          <a:xfrm>
            <a:off x="769505" y="0"/>
            <a:ext cx="10348190" cy="7772400"/>
          </a:xfrm>
          <a:prstGeom prst="rect">
            <a:avLst/>
          </a:prstGeom>
        </p:spPr>
      </p:pic>
      <p:sp>
        <p:nvSpPr>
          <p:cNvPr id="5" name="TextBox 4">
            <a:extLst>
              <a:ext uri="{FF2B5EF4-FFF2-40B4-BE49-F238E27FC236}">
                <a16:creationId xmlns:a16="http://schemas.microsoft.com/office/drawing/2014/main" id="{A9AF874F-71C5-4AA8-8DB5-D7772940DA7F}"/>
              </a:ext>
            </a:extLst>
          </p:cNvPr>
          <p:cNvSpPr txBox="1"/>
          <p:nvPr/>
        </p:nvSpPr>
        <p:spPr>
          <a:xfrm>
            <a:off x="9938655" y="3721395"/>
            <a:ext cx="1735893" cy="1200329"/>
          </a:xfrm>
          <a:prstGeom prst="rect">
            <a:avLst/>
          </a:prstGeom>
          <a:noFill/>
        </p:spPr>
        <p:txBody>
          <a:bodyPr wrap="square" rtlCol="0">
            <a:spAutoFit/>
          </a:bodyPr>
          <a:lstStyle/>
          <a:p>
            <a:r>
              <a:rPr lang="en-US" dirty="0">
                <a:solidFill>
                  <a:srgbClr val="5A2781"/>
                </a:solidFill>
              </a:rPr>
              <a:t>Some circles correspond to more than one data point.</a:t>
            </a:r>
          </a:p>
        </p:txBody>
      </p:sp>
    </p:spTree>
    <p:extLst>
      <p:ext uri="{BB962C8B-B14F-4D97-AF65-F5344CB8AC3E}">
        <p14:creationId xmlns:p14="http://schemas.microsoft.com/office/powerpoint/2010/main" val="904120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4" name="Picture 3">
            <a:extLst>
              <a:ext uri="{FF2B5EF4-FFF2-40B4-BE49-F238E27FC236}">
                <a16:creationId xmlns:a16="http://schemas.microsoft.com/office/drawing/2014/main" id="{6E3B3CF2-2BD0-44D3-B2B8-3C82212EB86A}"/>
              </a:ext>
            </a:extLst>
          </p:cNvPr>
          <p:cNvPicPr>
            <a:picLocks noChangeAspect="1"/>
          </p:cNvPicPr>
          <p:nvPr/>
        </p:nvPicPr>
        <p:blipFill>
          <a:blip r:embed="rId3"/>
          <a:stretch>
            <a:fillRect/>
          </a:stretch>
        </p:blipFill>
        <p:spPr>
          <a:xfrm>
            <a:off x="945772" y="0"/>
            <a:ext cx="9991628" cy="7498080"/>
          </a:xfrm>
          <a:prstGeom prst="rect">
            <a:avLst/>
          </a:prstGeom>
        </p:spPr>
      </p:pic>
      <p:pic>
        <p:nvPicPr>
          <p:cNvPr id="5" name="Picture 4">
            <a:extLst>
              <a:ext uri="{FF2B5EF4-FFF2-40B4-BE49-F238E27FC236}">
                <a16:creationId xmlns:a16="http://schemas.microsoft.com/office/drawing/2014/main" id="{62C99F8B-2467-48CE-B173-A27BD072F252}"/>
              </a:ext>
            </a:extLst>
          </p:cNvPr>
          <p:cNvPicPr>
            <a:picLocks noChangeAspect="1"/>
          </p:cNvPicPr>
          <p:nvPr/>
        </p:nvPicPr>
        <p:blipFill rotWithShape="1">
          <a:blip r:embed="rId4"/>
          <a:srcRect l="1069" t="16307" r="27952" b="71356"/>
          <a:stretch/>
        </p:blipFill>
        <p:spPr>
          <a:xfrm>
            <a:off x="2062717" y="6092455"/>
            <a:ext cx="7091917" cy="925033"/>
          </a:xfrm>
          <a:prstGeom prst="rect">
            <a:avLst/>
          </a:prstGeom>
          <a:ln>
            <a:solidFill>
              <a:srgbClr val="C00000"/>
            </a:solidFill>
          </a:ln>
        </p:spPr>
      </p:pic>
    </p:spTree>
    <p:extLst>
      <p:ext uri="{BB962C8B-B14F-4D97-AF65-F5344CB8AC3E}">
        <p14:creationId xmlns:p14="http://schemas.microsoft.com/office/powerpoint/2010/main" val="149258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5BB66-A96D-49AD-8118-DF554790B8F9}"/>
              </a:ext>
            </a:extLst>
          </p:cNvPr>
          <p:cNvSpPr txBox="1"/>
          <p:nvPr/>
        </p:nvSpPr>
        <p:spPr>
          <a:xfrm>
            <a:off x="2373085" y="7427464"/>
            <a:ext cx="7565571" cy="369332"/>
          </a:xfrm>
          <a:prstGeom prst="rect">
            <a:avLst/>
          </a:prstGeom>
          <a:noFill/>
        </p:spPr>
        <p:txBody>
          <a:bodyPr wrap="square">
            <a:spAutoFit/>
          </a:bodyPr>
          <a:lstStyle/>
          <a:p>
            <a:r>
              <a:rPr lang="en-US" dirty="0">
                <a:hlinkClick r:id="rId2"/>
              </a:rPr>
              <a:t>https://www2.stat.duke.edu/courses/Spring13/sta102.001/Lec/Lec20.pdf</a:t>
            </a:r>
            <a:r>
              <a:rPr lang="en-US" dirty="0"/>
              <a:t> </a:t>
            </a:r>
          </a:p>
        </p:txBody>
      </p:sp>
      <p:pic>
        <p:nvPicPr>
          <p:cNvPr id="3" name="Picture 2">
            <a:extLst>
              <a:ext uri="{FF2B5EF4-FFF2-40B4-BE49-F238E27FC236}">
                <a16:creationId xmlns:a16="http://schemas.microsoft.com/office/drawing/2014/main" id="{59E4D65F-5C6A-439B-ADCB-A45DF47C2257}"/>
              </a:ext>
            </a:extLst>
          </p:cNvPr>
          <p:cNvPicPr>
            <a:picLocks noChangeAspect="1"/>
          </p:cNvPicPr>
          <p:nvPr/>
        </p:nvPicPr>
        <p:blipFill rotWithShape="1">
          <a:blip r:embed="rId3"/>
          <a:srcRect t="30771" b="41152"/>
          <a:stretch/>
        </p:blipFill>
        <p:spPr>
          <a:xfrm>
            <a:off x="947794" y="276446"/>
            <a:ext cx="11283444" cy="2377440"/>
          </a:xfrm>
          <a:prstGeom prst="rect">
            <a:avLst/>
          </a:prstGeom>
        </p:spPr>
      </p:pic>
      <p:pic>
        <p:nvPicPr>
          <p:cNvPr id="4" name="Picture 3">
            <a:extLst>
              <a:ext uri="{FF2B5EF4-FFF2-40B4-BE49-F238E27FC236}">
                <a16:creationId xmlns:a16="http://schemas.microsoft.com/office/drawing/2014/main" id="{9CD19130-0F91-46F7-B2B0-F1FC59884426}"/>
              </a:ext>
            </a:extLst>
          </p:cNvPr>
          <p:cNvPicPr>
            <a:picLocks noChangeAspect="1"/>
          </p:cNvPicPr>
          <p:nvPr/>
        </p:nvPicPr>
        <p:blipFill rotWithShape="1">
          <a:blip r:embed="rId4"/>
          <a:srcRect l="31185" t="68207" r="23376" b="21725"/>
          <a:stretch/>
        </p:blipFill>
        <p:spPr>
          <a:xfrm>
            <a:off x="744279" y="3886200"/>
            <a:ext cx="5499278" cy="914400"/>
          </a:xfrm>
          <a:prstGeom prst="rect">
            <a:avLst/>
          </a:prstGeom>
        </p:spPr>
      </p:pic>
      <p:sp>
        <p:nvSpPr>
          <p:cNvPr id="5" name="TextBox 4">
            <a:extLst>
              <a:ext uri="{FF2B5EF4-FFF2-40B4-BE49-F238E27FC236}">
                <a16:creationId xmlns:a16="http://schemas.microsoft.com/office/drawing/2014/main" id="{21305645-BA40-4A05-9E60-B2E5F2E248CE}"/>
              </a:ext>
            </a:extLst>
          </p:cNvPr>
          <p:cNvSpPr txBox="1"/>
          <p:nvPr/>
        </p:nvSpPr>
        <p:spPr>
          <a:xfrm>
            <a:off x="947796" y="5172743"/>
            <a:ext cx="3093476" cy="461665"/>
          </a:xfrm>
          <a:prstGeom prst="rect">
            <a:avLst/>
          </a:prstGeom>
          <a:noFill/>
        </p:spPr>
        <p:txBody>
          <a:bodyPr wrap="none" rtlCol="0">
            <a:spAutoFit/>
          </a:bodyPr>
          <a:lstStyle/>
          <a:p>
            <a:r>
              <a:rPr lang="en-US" sz="2400" dirty="0">
                <a:solidFill>
                  <a:srgbClr val="5A2781"/>
                </a:solidFill>
              </a:rPr>
              <a:t>Thus for a 26 year old,  </a:t>
            </a:r>
          </a:p>
        </p:txBody>
      </p:sp>
      <p:pic>
        <p:nvPicPr>
          <p:cNvPr id="6" name="Picture 5">
            <a:extLst>
              <a:ext uri="{FF2B5EF4-FFF2-40B4-BE49-F238E27FC236}">
                <a16:creationId xmlns:a16="http://schemas.microsoft.com/office/drawing/2014/main" id="{BAFC8340-BE4E-4EBA-99A8-D5CC727778D5}"/>
              </a:ext>
            </a:extLst>
          </p:cNvPr>
          <p:cNvPicPr>
            <a:picLocks noChangeAspect="1"/>
          </p:cNvPicPr>
          <p:nvPr/>
        </p:nvPicPr>
        <p:blipFill rotWithShape="1">
          <a:blip r:embed="rId4"/>
          <a:srcRect l="31185" t="68207" r="59183" b="21725"/>
          <a:stretch/>
        </p:blipFill>
        <p:spPr>
          <a:xfrm>
            <a:off x="3322485" y="4997305"/>
            <a:ext cx="1165767" cy="914400"/>
          </a:xfrm>
          <a:prstGeom prst="rect">
            <a:avLst/>
          </a:prstGeom>
        </p:spPr>
      </p:pic>
      <p:sp>
        <p:nvSpPr>
          <p:cNvPr id="7" name="TextBox 6">
            <a:extLst>
              <a:ext uri="{FF2B5EF4-FFF2-40B4-BE49-F238E27FC236}">
                <a16:creationId xmlns:a16="http://schemas.microsoft.com/office/drawing/2014/main" id="{52DD5EDB-89B8-449F-AE66-686B2380D514}"/>
              </a:ext>
            </a:extLst>
          </p:cNvPr>
          <p:cNvSpPr txBox="1"/>
          <p:nvPr/>
        </p:nvSpPr>
        <p:spPr>
          <a:xfrm>
            <a:off x="4444409" y="5172743"/>
            <a:ext cx="3778470" cy="1200329"/>
          </a:xfrm>
          <a:prstGeom prst="rect">
            <a:avLst/>
          </a:prstGeom>
          <a:noFill/>
        </p:spPr>
        <p:txBody>
          <a:bodyPr wrap="none" rtlCol="0">
            <a:spAutoFit/>
          </a:bodyPr>
          <a:lstStyle/>
          <a:p>
            <a:r>
              <a:rPr lang="en-US" sz="2400" dirty="0">
                <a:solidFill>
                  <a:srgbClr val="5A2781"/>
                </a:solidFill>
              </a:rPr>
              <a:t>= 1.17(0.94) = 1.10 for odds</a:t>
            </a:r>
          </a:p>
          <a:p>
            <a:endParaRPr lang="en-US" sz="2400" dirty="0">
              <a:solidFill>
                <a:srgbClr val="5A2781"/>
              </a:solidFill>
            </a:endParaRPr>
          </a:p>
          <a:p>
            <a:r>
              <a:rPr lang="en-US" sz="2400" dirty="0">
                <a:solidFill>
                  <a:srgbClr val="5A2781"/>
                </a:solidFill>
              </a:rPr>
              <a:t>Probability = 1.1/2.1 = 0.524 </a:t>
            </a:r>
          </a:p>
        </p:txBody>
      </p:sp>
      <p:sp>
        <p:nvSpPr>
          <p:cNvPr id="8" name="TextBox 7">
            <a:extLst>
              <a:ext uri="{FF2B5EF4-FFF2-40B4-BE49-F238E27FC236}">
                <a16:creationId xmlns:a16="http://schemas.microsoft.com/office/drawing/2014/main" id="{A0ADCA17-0FA2-412D-B436-1C0E21BF78FF}"/>
              </a:ext>
            </a:extLst>
          </p:cNvPr>
          <p:cNvSpPr txBox="1"/>
          <p:nvPr/>
        </p:nvSpPr>
        <p:spPr>
          <a:xfrm>
            <a:off x="5673944" y="2719416"/>
            <a:ext cx="5097870" cy="461665"/>
          </a:xfrm>
          <a:prstGeom prst="rect">
            <a:avLst/>
          </a:prstGeom>
          <a:noFill/>
        </p:spPr>
        <p:txBody>
          <a:bodyPr wrap="none" rtlCol="0">
            <a:spAutoFit/>
          </a:bodyPr>
          <a:lstStyle/>
          <a:p>
            <a:r>
              <a:rPr lang="en-US" sz="2400" dirty="0">
                <a:solidFill>
                  <a:srgbClr val="5A2781"/>
                </a:solidFill>
              </a:rPr>
              <a:t>since p = 1.17(1-p) </a:t>
            </a:r>
            <a:r>
              <a:rPr lang="en-US" sz="2400" dirty="0">
                <a:solidFill>
                  <a:srgbClr val="5A2781"/>
                </a:solidFill>
                <a:sym typeface="Wingdings" panose="05000000000000000000" pitchFamily="2" charset="2"/>
              </a:rPr>
              <a:t> (1 + 1.17)p = 1.17</a:t>
            </a:r>
            <a:endParaRPr lang="en-US" sz="2400" dirty="0">
              <a:solidFill>
                <a:srgbClr val="5A2781"/>
              </a:solidFill>
            </a:endParaRPr>
          </a:p>
        </p:txBody>
      </p:sp>
    </p:spTree>
    <p:extLst>
      <p:ext uri="{BB962C8B-B14F-4D97-AF65-F5344CB8AC3E}">
        <p14:creationId xmlns:p14="http://schemas.microsoft.com/office/powerpoint/2010/main" val="1483954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575343-230F-E91B-4A28-6C7857563888}"/>
              </a:ext>
            </a:extLst>
          </p:cNvPr>
          <p:cNvSpPr txBox="1"/>
          <p:nvPr/>
        </p:nvSpPr>
        <p:spPr>
          <a:xfrm>
            <a:off x="380144" y="277873"/>
            <a:ext cx="11219380" cy="7478970"/>
          </a:xfrm>
          <a:prstGeom prst="rect">
            <a:avLst/>
          </a:prstGeom>
          <a:noFill/>
        </p:spPr>
        <p:txBody>
          <a:bodyPr wrap="square">
            <a:spAutoFit/>
          </a:bodyPr>
          <a:lstStyle/>
          <a:p>
            <a:r>
              <a:rPr lang="en-US" sz="2000" dirty="0"/>
              <a:t>JOURNAL OF THE EXPERIMENTAL ANALYSIS OF BEHAVIOR 2012, 97, 182 NUMBER 2 (MARCH)</a:t>
            </a:r>
          </a:p>
          <a:p>
            <a:endParaRPr lang="en-US" sz="1600" dirty="0"/>
          </a:p>
          <a:p>
            <a:r>
              <a:rPr lang="en-US" sz="2000" b="1" i="0" dirty="0">
                <a:solidFill>
                  <a:srgbClr val="000000"/>
                </a:solidFill>
                <a:effectLst/>
                <a:latin typeface="Cambria" panose="02040503050406030204" pitchFamily="18" charset="0"/>
              </a:rPr>
              <a:t>Quotation: Kahneman on Contingencies</a:t>
            </a:r>
          </a:p>
          <a:p>
            <a:endParaRPr lang="en-US" sz="1600" dirty="0"/>
          </a:p>
          <a:p>
            <a:r>
              <a:rPr lang="en-US" sz="2000" b="0" i="0" dirty="0">
                <a:solidFill>
                  <a:srgbClr val="212121"/>
                </a:solidFill>
                <a:effectLst/>
                <a:latin typeface="Cambria" panose="02040503050406030204" pitchFamily="18" charset="0"/>
              </a:rPr>
              <a:t>I had the most satisfying Eureka experience of my career while attempting to teach flight instructors that praise is more effective than punishment for promoting skill-learning. When I had finished my enthusiastic speech, one of the most seasoned instructors in the audience raised his hand and made his own short speech, which began by conceding that positive reinforcement might be good for the birds, but went on to deny that it was optimal for flight cadets. He said, “On many occasions I have praised flight cadets for clean execution of some aerobatic maneuver, and in general when they try it again, they do worse. On the other hand, I have often screamed at cadets for bad execution, and in general they do better the next time. So please don't tell us that reinforcement works and punishment does not, because the opposite is the case.” This was a joyous moment, in which I understood an important truth about the world</a:t>
            </a:r>
            <a:r>
              <a:rPr lang="en-US" sz="2000" b="1" i="0" dirty="0">
                <a:solidFill>
                  <a:srgbClr val="212121"/>
                </a:solidFill>
                <a:effectLst/>
                <a:latin typeface="Cambria" panose="02040503050406030204" pitchFamily="18" charset="0"/>
              </a:rPr>
              <a:t>: because we tend to reward others when they do well and punish them when they do badly, and because there is regression to the mean, it is part of the human condition that we are statistically punished for rewarding others and rewarded for punishing them. </a:t>
            </a:r>
            <a:r>
              <a:rPr lang="en-US" sz="2000" b="0" i="0" dirty="0">
                <a:solidFill>
                  <a:srgbClr val="212121"/>
                </a:solidFill>
                <a:effectLst/>
                <a:latin typeface="Cambria" panose="02040503050406030204" pitchFamily="18" charset="0"/>
              </a:rPr>
              <a:t>I immediately arranged a demonstration in which each participant tossed two coins at a target behind his back, without any feedback. We measured the distances from the target and could see that those who had done best the first time had mostly deteriorated on their second try, and vice versa. But I knew that this demonstration would not undo the effects of lifelong exposure to a perverse contingency.</a:t>
            </a:r>
          </a:p>
          <a:p>
            <a:endParaRPr lang="en-US" sz="2000" dirty="0">
              <a:solidFill>
                <a:srgbClr val="212121"/>
              </a:solidFill>
              <a:latin typeface="Cambria" panose="02040503050406030204" pitchFamily="18" charset="0"/>
            </a:endParaRPr>
          </a:p>
          <a:p>
            <a:r>
              <a:rPr lang="en-US" sz="2000" b="0" i="0" dirty="0">
                <a:solidFill>
                  <a:srgbClr val="212121"/>
                </a:solidFill>
                <a:effectLst/>
                <a:latin typeface="Cambria" panose="02040503050406030204" pitchFamily="18" charset="0"/>
              </a:rPr>
              <a:t>- Daniel Kahneman; From </a:t>
            </a:r>
            <a:r>
              <a:rPr lang="en-US" sz="2000" b="0" i="1" dirty="0">
                <a:solidFill>
                  <a:srgbClr val="212121"/>
                </a:solidFill>
                <a:effectLst/>
                <a:latin typeface="Cambria" panose="02040503050406030204" pitchFamily="18" charset="0"/>
              </a:rPr>
              <a:t>Les Prix Nobel. The Nobel Prizes 2002</a:t>
            </a:r>
            <a:r>
              <a:rPr lang="en-US" sz="2000" b="0" i="0" dirty="0">
                <a:solidFill>
                  <a:srgbClr val="212121"/>
                </a:solidFill>
                <a:effectLst/>
                <a:latin typeface="Cambria" panose="02040503050406030204" pitchFamily="18" charset="0"/>
              </a:rPr>
              <a:t>, Editor Tore </a:t>
            </a:r>
            <a:r>
              <a:rPr lang="en-US" sz="2000" b="0" i="0" dirty="0" err="1">
                <a:solidFill>
                  <a:srgbClr val="212121"/>
                </a:solidFill>
                <a:effectLst/>
                <a:latin typeface="Cambria" panose="02040503050406030204" pitchFamily="18" charset="0"/>
              </a:rPr>
              <a:t>Frängsmyr</a:t>
            </a:r>
            <a:r>
              <a:rPr lang="en-US" sz="2000" b="0" i="0" dirty="0">
                <a:solidFill>
                  <a:srgbClr val="212121"/>
                </a:solidFill>
                <a:effectLst/>
                <a:latin typeface="Cambria" panose="02040503050406030204" pitchFamily="18" charset="0"/>
              </a:rPr>
              <a:t>, [Nobel Foundation], Stockholm, 2003.</a:t>
            </a:r>
            <a:endParaRPr lang="en-US" sz="2000" dirty="0"/>
          </a:p>
        </p:txBody>
      </p:sp>
      <p:sp>
        <p:nvSpPr>
          <p:cNvPr id="11" name="TextBox 10">
            <a:extLst>
              <a:ext uri="{FF2B5EF4-FFF2-40B4-BE49-F238E27FC236}">
                <a16:creationId xmlns:a16="http://schemas.microsoft.com/office/drawing/2014/main" id="{24A39824-187C-834D-EAAB-78AA930C75E6}"/>
              </a:ext>
            </a:extLst>
          </p:cNvPr>
          <p:cNvSpPr txBox="1"/>
          <p:nvPr/>
        </p:nvSpPr>
        <p:spPr>
          <a:xfrm>
            <a:off x="5943600" y="7403068"/>
            <a:ext cx="5943600" cy="369332"/>
          </a:xfrm>
          <a:prstGeom prst="rect">
            <a:avLst/>
          </a:prstGeom>
          <a:noFill/>
        </p:spPr>
        <p:txBody>
          <a:bodyPr wrap="square">
            <a:spAutoFit/>
          </a:bodyPr>
          <a:lstStyle/>
          <a:p>
            <a:r>
              <a:rPr lang="en-US" sz="1800" dirty="0">
                <a:hlinkClick r:id="rId2"/>
              </a:rPr>
              <a:t>https://www.ncbi.nlm.nih.gov/pmc/articles/PMC3292229/</a:t>
            </a:r>
            <a:r>
              <a:rPr lang="en-US" sz="1800" dirty="0"/>
              <a:t> </a:t>
            </a:r>
          </a:p>
        </p:txBody>
      </p:sp>
    </p:spTree>
    <p:extLst>
      <p:ext uri="{BB962C8B-B14F-4D97-AF65-F5344CB8AC3E}">
        <p14:creationId xmlns:p14="http://schemas.microsoft.com/office/powerpoint/2010/main" val="3215439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6E6AB274-0361-40FC-83EB-13BB2E0B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648746"/>
            <a:ext cx="9601200" cy="4114800"/>
          </a:xfrm>
          <a:prstGeom prst="rect">
            <a:avLst/>
          </a:prstGeom>
        </p:spPr>
      </p:pic>
      <p:sp>
        <p:nvSpPr>
          <p:cNvPr id="7" name="TextBox 6">
            <a:extLst>
              <a:ext uri="{FF2B5EF4-FFF2-40B4-BE49-F238E27FC236}">
                <a16:creationId xmlns:a16="http://schemas.microsoft.com/office/drawing/2014/main" id="{108F3EE6-BB53-45EE-B3BB-738F9F2A3F7F}"/>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57ADDE13-1C14-49B1-9B37-C46CEC5C7E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8546" y="4884713"/>
            <a:ext cx="6098654" cy="2377440"/>
          </a:xfrm>
          <a:prstGeom prst="rect">
            <a:avLst/>
          </a:prstGeom>
          <a:noFill/>
          <a:ln>
            <a:noFill/>
          </a:ln>
        </p:spPr>
      </p:pic>
      <p:pic>
        <p:nvPicPr>
          <p:cNvPr id="9" name="Graphic 8">
            <a:extLst>
              <a:ext uri="{FF2B5EF4-FFF2-40B4-BE49-F238E27FC236}">
                <a16:creationId xmlns:a16="http://schemas.microsoft.com/office/drawing/2014/main" id="{4154C740-ACD2-4EA6-8D84-FB3FF5CA5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2985" y="5265463"/>
            <a:ext cx="3166948" cy="914400"/>
          </a:xfrm>
          <a:prstGeom prst="rect">
            <a:avLst/>
          </a:prstGeom>
        </p:spPr>
      </p:pic>
      <p:sp>
        <p:nvSpPr>
          <p:cNvPr id="2" name="TextBox 1">
            <a:extLst>
              <a:ext uri="{FF2B5EF4-FFF2-40B4-BE49-F238E27FC236}">
                <a16:creationId xmlns:a16="http://schemas.microsoft.com/office/drawing/2014/main" id="{DBBB9BF9-FB7F-FE65-94EC-8E34BE39599E}"/>
              </a:ext>
            </a:extLst>
          </p:cNvPr>
          <p:cNvSpPr txBox="1"/>
          <p:nvPr/>
        </p:nvSpPr>
        <p:spPr>
          <a:xfrm>
            <a:off x="1125415" y="6420897"/>
            <a:ext cx="4129873" cy="1200329"/>
          </a:xfrm>
          <a:prstGeom prst="rect">
            <a:avLst/>
          </a:prstGeom>
          <a:noFill/>
        </p:spPr>
        <p:txBody>
          <a:bodyPr wrap="square" rtlCol="0">
            <a:spAutoFit/>
          </a:bodyPr>
          <a:lstStyle/>
          <a:p>
            <a:pPr algn="l"/>
            <a:r>
              <a:rPr lang="en-US" sz="2400" dirty="0">
                <a:solidFill>
                  <a:srgbClr val="5A2781"/>
                </a:solidFill>
              </a:rPr>
              <a:t>Cost functions:  Solution corresponds to minimum of cost function</a:t>
            </a:r>
          </a:p>
        </p:txBody>
      </p:sp>
      <p:cxnSp>
        <p:nvCxnSpPr>
          <p:cNvPr id="5" name="Straight Arrow Connector 4">
            <a:extLst>
              <a:ext uri="{FF2B5EF4-FFF2-40B4-BE49-F238E27FC236}">
                <a16:creationId xmlns:a16="http://schemas.microsoft.com/office/drawing/2014/main" id="{6E2D2AB2-E90E-81AC-1D30-EFCD0F29CAC2}"/>
              </a:ext>
            </a:extLst>
          </p:cNvPr>
          <p:cNvCxnSpPr>
            <a:cxnSpLocks/>
          </p:cNvCxnSpPr>
          <p:nvPr/>
        </p:nvCxnSpPr>
        <p:spPr>
          <a:xfrm flipV="1">
            <a:off x="2876459" y="6073433"/>
            <a:ext cx="313892" cy="41198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D9B3C83-B527-ED41-4A10-5A670AEE5F05}"/>
              </a:ext>
            </a:extLst>
          </p:cNvPr>
          <p:cNvCxnSpPr>
            <a:cxnSpLocks/>
          </p:cNvCxnSpPr>
          <p:nvPr/>
        </p:nvCxnSpPr>
        <p:spPr>
          <a:xfrm flipV="1">
            <a:off x="2876459" y="5948624"/>
            <a:ext cx="2912087" cy="56270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87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1585FE-1D89-46CF-B175-A6FF98DE1B1C}"/>
              </a:ext>
            </a:extLst>
          </p:cNvPr>
          <p:cNvPicPr>
            <a:picLocks noChangeAspect="1"/>
          </p:cNvPicPr>
          <p:nvPr/>
        </p:nvPicPr>
        <p:blipFill>
          <a:blip r:embed="rId2"/>
          <a:stretch>
            <a:fillRect/>
          </a:stretch>
        </p:blipFill>
        <p:spPr>
          <a:xfrm>
            <a:off x="5041" y="0"/>
            <a:ext cx="11877118" cy="7772400"/>
          </a:xfrm>
          <a:prstGeom prst="rect">
            <a:avLst/>
          </a:prstGeom>
        </p:spPr>
      </p:pic>
      <p:sp>
        <p:nvSpPr>
          <p:cNvPr id="4" name="TextBox 3">
            <a:extLst>
              <a:ext uri="{FF2B5EF4-FFF2-40B4-BE49-F238E27FC236}">
                <a16:creationId xmlns:a16="http://schemas.microsoft.com/office/drawing/2014/main" id="{69EFFB1E-3927-44A1-992A-3789DF110DC4}"/>
              </a:ext>
            </a:extLst>
          </p:cNvPr>
          <p:cNvSpPr txBox="1"/>
          <p:nvPr/>
        </p:nvSpPr>
        <p:spPr>
          <a:xfrm>
            <a:off x="2195898" y="681612"/>
            <a:ext cx="9686261" cy="369332"/>
          </a:xfrm>
          <a:prstGeom prst="rect">
            <a:avLst/>
          </a:prstGeom>
          <a:noFill/>
        </p:spPr>
        <p:txBody>
          <a:bodyPr wrap="square">
            <a:spAutoFit/>
          </a:bodyPr>
          <a:lstStyle/>
          <a:p>
            <a:r>
              <a:rPr lang="en-US" dirty="0">
                <a:hlinkClick r:id="rId3"/>
              </a:rPr>
              <a:t>http://courses.atlas.illinois.edu/spring2016/STAT/STAT200/RProgramming/Maximum_Likelihood.html</a:t>
            </a:r>
            <a:r>
              <a:rPr lang="en-US" dirty="0"/>
              <a:t> </a:t>
            </a:r>
          </a:p>
        </p:txBody>
      </p:sp>
    </p:spTree>
    <p:extLst>
      <p:ext uri="{BB962C8B-B14F-4D97-AF65-F5344CB8AC3E}">
        <p14:creationId xmlns:p14="http://schemas.microsoft.com/office/powerpoint/2010/main" val="1413055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453268-BA24-47F5-A5AA-29E190EE1C81}"/>
              </a:ext>
            </a:extLst>
          </p:cNvPr>
          <p:cNvPicPr>
            <a:picLocks noChangeAspect="1"/>
          </p:cNvPicPr>
          <p:nvPr/>
        </p:nvPicPr>
        <p:blipFill>
          <a:blip r:embed="rId2"/>
          <a:stretch>
            <a:fillRect/>
          </a:stretch>
        </p:blipFill>
        <p:spPr>
          <a:xfrm>
            <a:off x="1391590" y="2709781"/>
            <a:ext cx="7497229" cy="4638573"/>
          </a:xfrm>
          <a:prstGeom prst="rect">
            <a:avLst/>
          </a:prstGeom>
        </p:spPr>
      </p:pic>
      <p:sp>
        <p:nvSpPr>
          <p:cNvPr id="5" name="TextBox 4">
            <a:extLst>
              <a:ext uri="{FF2B5EF4-FFF2-40B4-BE49-F238E27FC236}">
                <a16:creationId xmlns:a16="http://schemas.microsoft.com/office/drawing/2014/main" id="{9D467EF4-E83D-4E51-85D1-FD2AAE76537C}"/>
              </a:ext>
            </a:extLst>
          </p:cNvPr>
          <p:cNvSpPr txBox="1"/>
          <p:nvPr/>
        </p:nvSpPr>
        <p:spPr>
          <a:xfrm>
            <a:off x="973154" y="7348355"/>
            <a:ext cx="9686261" cy="369332"/>
          </a:xfrm>
          <a:prstGeom prst="rect">
            <a:avLst/>
          </a:prstGeom>
          <a:noFill/>
        </p:spPr>
        <p:txBody>
          <a:bodyPr wrap="square">
            <a:spAutoFit/>
          </a:bodyPr>
          <a:lstStyle/>
          <a:p>
            <a:r>
              <a:rPr lang="en-US" dirty="0">
                <a:hlinkClick r:id="rId3"/>
              </a:rPr>
              <a:t>http://courses.atlas.illinois.edu/spring2016/STAT/STAT200/RProgramming/Maximum_Likelihood.html</a:t>
            </a:r>
            <a:r>
              <a:rPr lang="en-US" dirty="0"/>
              <a:t> </a:t>
            </a:r>
          </a:p>
        </p:txBody>
      </p:sp>
      <p:pic>
        <p:nvPicPr>
          <p:cNvPr id="7" name="Picture 6">
            <a:extLst>
              <a:ext uri="{FF2B5EF4-FFF2-40B4-BE49-F238E27FC236}">
                <a16:creationId xmlns:a16="http://schemas.microsoft.com/office/drawing/2014/main" id="{F2E29212-F2F3-4938-8FD4-97690C8AA61E}"/>
              </a:ext>
            </a:extLst>
          </p:cNvPr>
          <p:cNvPicPr>
            <a:picLocks noChangeAspect="1"/>
          </p:cNvPicPr>
          <p:nvPr/>
        </p:nvPicPr>
        <p:blipFill>
          <a:blip r:embed="rId4"/>
          <a:stretch>
            <a:fillRect/>
          </a:stretch>
        </p:blipFill>
        <p:spPr>
          <a:xfrm>
            <a:off x="3429665" y="330384"/>
            <a:ext cx="3943350" cy="561975"/>
          </a:xfrm>
          <a:prstGeom prst="rect">
            <a:avLst/>
          </a:prstGeom>
        </p:spPr>
      </p:pic>
      <p:pic>
        <p:nvPicPr>
          <p:cNvPr id="9" name="Picture 8">
            <a:extLst>
              <a:ext uri="{FF2B5EF4-FFF2-40B4-BE49-F238E27FC236}">
                <a16:creationId xmlns:a16="http://schemas.microsoft.com/office/drawing/2014/main" id="{838E2F32-38CA-4637-BA29-00B709BE113D}"/>
              </a:ext>
            </a:extLst>
          </p:cNvPr>
          <p:cNvPicPr>
            <a:picLocks noChangeAspect="1"/>
          </p:cNvPicPr>
          <p:nvPr/>
        </p:nvPicPr>
        <p:blipFill>
          <a:blip r:embed="rId5"/>
          <a:stretch>
            <a:fillRect/>
          </a:stretch>
        </p:blipFill>
        <p:spPr>
          <a:xfrm>
            <a:off x="3235731" y="1220044"/>
            <a:ext cx="3990975" cy="581025"/>
          </a:xfrm>
          <a:prstGeom prst="rect">
            <a:avLst/>
          </a:prstGeom>
        </p:spPr>
      </p:pic>
      <p:sp>
        <p:nvSpPr>
          <p:cNvPr id="10" name="TextBox 9">
            <a:extLst>
              <a:ext uri="{FF2B5EF4-FFF2-40B4-BE49-F238E27FC236}">
                <a16:creationId xmlns:a16="http://schemas.microsoft.com/office/drawing/2014/main" id="{7BF9AB89-215E-4479-AB8F-C1E251188E1A}"/>
              </a:ext>
            </a:extLst>
          </p:cNvPr>
          <p:cNvSpPr txBox="1"/>
          <p:nvPr/>
        </p:nvSpPr>
        <p:spPr>
          <a:xfrm>
            <a:off x="2551814" y="2115879"/>
            <a:ext cx="3487479" cy="461665"/>
          </a:xfrm>
          <a:prstGeom prst="rect">
            <a:avLst/>
          </a:prstGeom>
          <a:noFill/>
        </p:spPr>
        <p:txBody>
          <a:bodyPr wrap="square" rtlCol="0">
            <a:spAutoFit/>
          </a:bodyPr>
          <a:lstStyle/>
          <a:p>
            <a:r>
              <a:rPr lang="en-US" sz="2400" dirty="0">
                <a:solidFill>
                  <a:srgbClr val="5A2781"/>
                </a:solidFill>
              </a:rPr>
              <a:t>Maximum occurs at 0.2</a:t>
            </a:r>
          </a:p>
        </p:txBody>
      </p:sp>
    </p:spTree>
    <p:extLst>
      <p:ext uri="{BB962C8B-B14F-4D97-AF65-F5344CB8AC3E}">
        <p14:creationId xmlns:p14="http://schemas.microsoft.com/office/powerpoint/2010/main" val="3863550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6E6AB274-0361-40FC-83EB-13BB2E0B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347305"/>
            <a:ext cx="9601200" cy="4114800"/>
          </a:xfrm>
          <a:prstGeom prst="rect">
            <a:avLst/>
          </a:prstGeom>
        </p:spPr>
      </p:pic>
      <p:sp>
        <p:nvSpPr>
          <p:cNvPr id="7" name="TextBox 6">
            <a:extLst>
              <a:ext uri="{FF2B5EF4-FFF2-40B4-BE49-F238E27FC236}">
                <a16:creationId xmlns:a16="http://schemas.microsoft.com/office/drawing/2014/main" id="{108F3EE6-BB53-45EE-B3BB-738F9F2A3F7F}"/>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57ADDE13-1C14-49B1-9B37-C46CEC5C7EB8}"/>
              </a:ext>
            </a:extLst>
          </p:cNvPr>
          <p:cNvPicPr>
            <a:picLocks noChangeAspect="1"/>
          </p:cNvPicPr>
          <p:nvPr/>
        </p:nvPicPr>
        <p:blipFill rotWithShape="1">
          <a:blip r:embed="rId4">
            <a:extLst>
              <a:ext uri="{28A0092B-C50C-407E-A947-70E740481C1C}">
                <a14:useLocalDpi xmlns:a14="http://schemas.microsoft.com/office/drawing/2010/main" val="0"/>
              </a:ext>
            </a:extLst>
          </a:blip>
          <a:srcRect l="2542" t="6820" r="2595" b="5799"/>
          <a:stretch/>
        </p:blipFill>
        <p:spPr bwMode="auto">
          <a:xfrm>
            <a:off x="5943600" y="4745414"/>
            <a:ext cx="5785338" cy="2077417"/>
          </a:xfrm>
          <a:prstGeom prst="rect">
            <a:avLst/>
          </a:prstGeom>
          <a:noFill/>
          <a:ln>
            <a:noFill/>
          </a:ln>
        </p:spPr>
      </p:pic>
      <p:pic>
        <p:nvPicPr>
          <p:cNvPr id="9" name="Graphic 8">
            <a:extLst>
              <a:ext uri="{FF2B5EF4-FFF2-40B4-BE49-F238E27FC236}">
                <a16:creationId xmlns:a16="http://schemas.microsoft.com/office/drawing/2014/main" id="{4154C740-ACD2-4EA6-8D84-FB3FF5CA5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2985" y="5114746"/>
            <a:ext cx="3166948" cy="914400"/>
          </a:xfrm>
          <a:prstGeom prst="rect">
            <a:avLst/>
          </a:prstGeom>
        </p:spPr>
      </p:pic>
      <p:sp>
        <p:nvSpPr>
          <p:cNvPr id="4" name="TextBox 3">
            <a:extLst>
              <a:ext uri="{FF2B5EF4-FFF2-40B4-BE49-F238E27FC236}">
                <a16:creationId xmlns:a16="http://schemas.microsoft.com/office/drawing/2014/main" id="{4C149BC9-027D-2B57-E288-0152F631FEBE}"/>
              </a:ext>
            </a:extLst>
          </p:cNvPr>
          <p:cNvSpPr txBox="1"/>
          <p:nvPr/>
        </p:nvSpPr>
        <p:spPr>
          <a:xfrm>
            <a:off x="459714" y="4745414"/>
            <a:ext cx="11779178" cy="2769989"/>
          </a:xfrm>
          <a:prstGeom prst="rect">
            <a:avLst/>
          </a:prstGeom>
          <a:noFill/>
        </p:spPr>
        <p:txBody>
          <a:bodyPr wrap="square">
            <a:spAutoFit/>
          </a:bodyPr>
          <a:lstStyle/>
          <a:p>
            <a:r>
              <a:rPr lang="en-US" sz="1800" dirty="0">
                <a:solidFill>
                  <a:srgbClr val="5A2781"/>
                </a:solidFill>
              </a:rPr>
              <a:t>Cost function for linear regression                                          Cost function for logistic regression</a:t>
            </a: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sz="1200" dirty="0">
              <a:solidFill>
                <a:srgbClr val="5A2781"/>
              </a:solidFill>
            </a:endParaRPr>
          </a:p>
          <a:p>
            <a:r>
              <a:rPr lang="en-US" dirty="0">
                <a:solidFill>
                  <a:srgbClr val="5A2781"/>
                </a:solidFill>
              </a:rPr>
              <a:t>Minimize cost function to find best  function f</a:t>
            </a:r>
          </a:p>
          <a:p>
            <a:r>
              <a:rPr lang="en-US" dirty="0">
                <a:solidFill>
                  <a:srgbClr val="5A2781"/>
                </a:solidFill>
              </a:rPr>
              <a:t>(</a:t>
            </a:r>
            <a:r>
              <a:rPr lang="en-US" dirty="0" err="1">
                <a:solidFill>
                  <a:srgbClr val="5A2781"/>
                </a:solidFill>
              </a:rPr>
              <a:t>eg</a:t>
            </a:r>
            <a:r>
              <a:rPr lang="en-US" dirty="0">
                <a:solidFill>
                  <a:srgbClr val="5A2781"/>
                </a:solidFill>
              </a:rPr>
              <a:t>: if f(x) = mx + b, find m and b that minimizes                  Minimize cost function to find best probability function.  This</a:t>
            </a:r>
          </a:p>
          <a:p>
            <a:r>
              <a:rPr lang="en-US" dirty="0">
                <a:solidFill>
                  <a:srgbClr val="5A2781"/>
                </a:solidFill>
              </a:rPr>
              <a:t>cost function RSS.                                                                       corresponds to finding best m and b that minimizes cost for</a:t>
            </a:r>
          </a:p>
          <a:p>
            <a:r>
              <a:rPr lang="en-US"/>
              <a:t>                                                                                                                                   </a:t>
            </a:r>
            <a:r>
              <a:rPr lang="en-US" altLang="en-US" dirty="0">
                <a:solidFill>
                  <a:srgbClr val="5A2781"/>
                </a:solidFill>
                <a:latin typeface="Benguiat Frisky" pitchFamily="66" charset="0"/>
              </a:rPr>
              <a:t>p(x) = 1/[1 + exp(-</a:t>
            </a:r>
            <a:r>
              <a:rPr lang="en-US" altLang="en-US" i="1" dirty="0">
                <a:solidFill>
                  <a:srgbClr val="5A2781"/>
                </a:solidFill>
                <a:latin typeface="Benguiat Frisky" pitchFamily="66" charset="0"/>
                <a:sym typeface="Symbol" panose="05050102010706020507" pitchFamily="18" charset="2"/>
              </a:rPr>
              <a:t>b </a:t>
            </a:r>
            <a:r>
              <a:rPr lang="en-US" altLang="en-US" dirty="0">
                <a:solidFill>
                  <a:srgbClr val="5A2781"/>
                </a:solidFill>
                <a:latin typeface="Benguiat Frisky" pitchFamily="66" charset="0"/>
              </a:rPr>
              <a:t>- </a:t>
            </a:r>
            <a:r>
              <a:rPr lang="en-US" altLang="en-US" i="1" dirty="0">
                <a:solidFill>
                  <a:srgbClr val="5A2781"/>
                </a:solidFill>
                <a:latin typeface="Benguiat Frisky" pitchFamily="66" charset="0"/>
                <a:sym typeface="Symbol" panose="05050102010706020507" pitchFamily="18" charset="2"/>
              </a:rPr>
              <a:t>m</a:t>
            </a:r>
            <a:r>
              <a:rPr lang="en-US" altLang="en-US" dirty="0">
                <a:solidFill>
                  <a:srgbClr val="5A2781"/>
                </a:solidFill>
                <a:latin typeface="Benguiat Frisky" pitchFamily="66" charset="0"/>
              </a:rPr>
              <a:t>x)]</a:t>
            </a:r>
            <a:r>
              <a:rPr lang="en-US" dirty="0">
                <a:solidFill>
                  <a:srgbClr val="5A2781"/>
                </a:solidFill>
              </a:rPr>
              <a:t> </a:t>
            </a:r>
          </a:p>
        </p:txBody>
      </p:sp>
      <p:sp>
        <p:nvSpPr>
          <p:cNvPr id="5" name="TextBox 4">
            <a:extLst>
              <a:ext uri="{FF2B5EF4-FFF2-40B4-BE49-F238E27FC236}">
                <a16:creationId xmlns:a16="http://schemas.microsoft.com/office/drawing/2014/main" id="{4D268173-C22D-970A-5316-05BEBF1355E6}"/>
              </a:ext>
            </a:extLst>
          </p:cNvPr>
          <p:cNvSpPr txBox="1"/>
          <p:nvPr/>
        </p:nvSpPr>
        <p:spPr>
          <a:xfrm>
            <a:off x="1899138" y="743581"/>
            <a:ext cx="7750968" cy="461665"/>
          </a:xfrm>
          <a:prstGeom prst="rect">
            <a:avLst/>
          </a:prstGeom>
          <a:noFill/>
        </p:spPr>
        <p:txBody>
          <a:bodyPr wrap="none" rtlCol="0">
            <a:spAutoFit/>
          </a:bodyPr>
          <a:lstStyle/>
          <a:p>
            <a:pPr algn="l"/>
            <a:r>
              <a:rPr lang="en-US" sz="2400" dirty="0">
                <a:solidFill>
                  <a:srgbClr val="5A2781"/>
                </a:solidFill>
              </a:rPr>
              <a:t>Linear model                                                 General linear model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398EE1-DDB1-42B2-A9BC-8ECF5A0B44B0}"/>
              </a:ext>
            </a:extLst>
          </p:cNvPr>
          <p:cNvSpPr txBox="1"/>
          <p:nvPr/>
        </p:nvSpPr>
        <p:spPr>
          <a:xfrm>
            <a:off x="202018" y="7403068"/>
            <a:ext cx="8277447" cy="369332"/>
          </a:xfrm>
          <a:prstGeom prst="rect">
            <a:avLst/>
          </a:prstGeom>
          <a:noFill/>
        </p:spPr>
        <p:txBody>
          <a:bodyPr wrap="square">
            <a:spAutoFit/>
          </a:bodyPr>
          <a:lstStyle/>
          <a:p>
            <a:r>
              <a:rPr lang="en-US" dirty="0">
                <a:hlinkClick r:id="rId2"/>
              </a:rPr>
              <a:t>Log Loss - Logistic Regression's Cost Function for Beginners (analyticsvidhya.com)</a:t>
            </a:r>
            <a:endParaRPr lang="en-US" dirty="0"/>
          </a:p>
        </p:txBody>
      </p:sp>
      <p:pic>
        <p:nvPicPr>
          <p:cNvPr id="6" name="Picture 5">
            <a:extLst>
              <a:ext uri="{FF2B5EF4-FFF2-40B4-BE49-F238E27FC236}">
                <a16:creationId xmlns:a16="http://schemas.microsoft.com/office/drawing/2014/main" id="{7D077AA6-A5FF-4EFE-9338-C2B8E30D950C}"/>
              </a:ext>
            </a:extLst>
          </p:cNvPr>
          <p:cNvPicPr>
            <a:picLocks noChangeAspect="1"/>
          </p:cNvPicPr>
          <p:nvPr/>
        </p:nvPicPr>
        <p:blipFill>
          <a:blip r:embed="rId3"/>
          <a:stretch>
            <a:fillRect/>
          </a:stretch>
        </p:blipFill>
        <p:spPr>
          <a:xfrm>
            <a:off x="0" y="741730"/>
            <a:ext cx="7549764" cy="5212080"/>
          </a:xfrm>
          <a:prstGeom prst="rect">
            <a:avLst/>
          </a:prstGeom>
        </p:spPr>
      </p:pic>
      <p:pic>
        <p:nvPicPr>
          <p:cNvPr id="7" name="Picture 6" descr="A screenshot of a computer screen&#10;&#10;Description automatically generated with low confidence">
            <a:extLst>
              <a:ext uri="{FF2B5EF4-FFF2-40B4-BE49-F238E27FC236}">
                <a16:creationId xmlns:a16="http://schemas.microsoft.com/office/drawing/2014/main" id="{235E0446-C938-4203-835B-413D289DAE2D}"/>
              </a:ext>
            </a:extLst>
          </p:cNvPr>
          <p:cNvPicPr>
            <a:picLocks noChangeAspect="1"/>
          </p:cNvPicPr>
          <p:nvPr/>
        </p:nvPicPr>
        <p:blipFill rotWithShape="1">
          <a:blip r:embed="rId4">
            <a:extLst>
              <a:ext uri="{28A0092B-C50C-407E-A947-70E740481C1C}">
                <a14:useLocalDpi xmlns:a14="http://schemas.microsoft.com/office/drawing/2010/main" val="0"/>
              </a:ext>
            </a:extLst>
          </a:blip>
          <a:srcRect l="52672"/>
          <a:stretch/>
        </p:blipFill>
        <p:spPr>
          <a:xfrm>
            <a:off x="7134447" y="506239"/>
            <a:ext cx="4544040" cy="4114800"/>
          </a:xfrm>
          <a:prstGeom prst="rect">
            <a:avLst/>
          </a:prstGeom>
        </p:spPr>
      </p:pic>
      <p:sp>
        <p:nvSpPr>
          <p:cNvPr id="9" name="TextBox 8">
            <a:extLst>
              <a:ext uri="{FF2B5EF4-FFF2-40B4-BE49-F238E27FC236}">
                <a16:creationId xmlns:a16="http://schemas.microsoft.com/office/drawing/2014/main" id="{FE831C25-1FA3-4D8B-9169-980C5F2A73A7}"/>
              </a:ext>
            </a:extLst>
          </p:cNvPr>
          <p:cNvSpPr txBox="1"/>
          <p:nvPr/>
        </p:nvSpPr>
        <p:spPr>
          <a:xfrm>
            <a:off x="7798981" y="4621039"/>
            <a:ext cx="4088219" cy="369332"/>
          </a:xfrm>
          <a:prstGeom prst="rect">
            <a:avLst/>
          </a:prstGeom>
          <a:noFill/>
        </p:spPr>
        <p:txBody>
          <a:bodyPr wrap="square">
            <a:spAutoFit/>
          </a:bodyPr>
          <a:lstStyle/>
          <a:p>
            <a:r>
              <a:rPr lang="en-US" dirty="0">
                <a:hlinkClick r:id="rId5"/>
              </a:rPr>
              <a:t>https://devopedia.org/logistic-regression</a:t>
            </a:r>
            <a:r>
              <a:rPr lang="en-US" dirty="0"/>
              <a:t> </a:t>
            </a:r>
          </a:p>
        </p:txBody>
      </p:sp>
    </p:spTree>
    <p:extLst>
      <p:ext uri="{BB962C8B-B14F-4D97-AF65-F5344CB8AC3E}">
        <p14:creationId xmlns:p14="http://schemas.microsoft.com/office/powerpoint/2010/main" val="294737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398EE1-DDB1-42B2-A9BC-8ECF5A0B44B0}"/>
              </a:ext>
            </a:extLst>
          </p:cNvPr>
          <p:cNvSpPr txBox="1"/>
          <p:nvPr/>
        </p:nvSpPr>
        <p:spPr>
          <a:xfrm>
            <a:off x="202018" y="7403068"/>
            <a:ext cx="8277447" cy="369332"/>
          </a:xfrm>
          <a:prstGeom prst="rect">
            <a:avLst/>
          </a:prstGeom>
          <a:noFill/>
        </p:spPr>
        <p:txBody>
          <a:bodyPr wrap="square">
            <a:spAutoFit/>
          </a:bodyPr>
          <a:lstStyle/>
          <a:p>
            <a:r>
              <a:rPr lang="en-US" dirty="0">
                <a:hlinkClick r:id="rId2"/>
              </a:rPr>
              <a:t>Log Loss - Logistic Regression's Cost Function for Beginners (analyticsvidhya.com)</a:t>
            </a:r>
            <a:endParaRPr lang="en-US" dirty="0"/>
          </a:p>
        </p:txBody>
      </p:sp>
      <p:pic>
        <p:nvPicPr>
          <p:cNvPr id="3" name="Picture 2">
            <a:extLst>
              <a:ext uri="{FF2B5EF4-FFF2-40B4-BE49-F238E27FC236}">
                <a16:creationId xmlns:a16="http://schemas.microsoft.com/office/drawing/2014/main" id="{15AB731E-0B0D-489C-80D0-B13F1B5F9978}"/>
              </a:ext>
            </a:extLst>
          </p:cNvPr>
          <p:cNvPicPr>
            <a:picLocks noChangeAspect="1"/>
          </p:cNvPicPr>
          <p:nvPr/>
        </p:nvPicPr>
        <p:blipFill>
          <a:blip r:embed="rId3"/>
          <a:stretch>
            <a:fillRect/>
          </a:stretch>
        </p:blipFill>
        <p:spPr>
          <a:xfrm>
            <a:off x="370224" y="1012418"/>
            <a:ext cx="11146752" cy="4937760"/>
          </a:xfrm>
          <a:prstGeom prst="rect">
            <a:avLst/>
          </a:prstGeom>
        </p:spPr>
      </p:pic>
    </p:spTree>
    <p:extLst>
      <p:ext uri="{BB962C8B-B14F-4D97-AF65-F5344CB8AC3E}">
        <p14:creationId xmlns:p14="http://schemas.microsoft.com/office/powerpoint/2010/main" val="2494023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398EE1-DDB1-42B2-A9BC-8ECF5A0B44B0}"/>
              </a:ext>
            </a:extLst>
          </p:cNvPr>
          <p:cNvSpPr txBox="1"/>
          <p:nvPr/>
        </p:nvSpPr>
        <p:spPr>
          <a:xfrm>
            <a:off x="202018" y="7403068"/>
            <a:ext cx="8277447" cy="369332"/>
          </a:xfrm>
          <a:prstGeom prst="rect">
            <a:avLst/>
          </a:prstGeom>
          <a:noFill/>
        </p:spPr>
        <p:txBody>
          <a:bodyPr wrap="square">
            <a:spAutoFit/>
          </a:bodyPr>
          <a:lstStyle/>
          <a:p>
            <a:r>
              <a:rPr lang="en-US" dirty="0">
                <a:hlinkClick r:id="rId2"/>
              </a:rPr>
              <a:t>Log Loss - Logistic Regression's Cost Function for Beginners (analyticsvidhya.com)</a:t>
            </a:r>
            <a:endParaRPr lang="en-US" dirty="0"/>
          </a:p>
        </p:txBody>
      </p:sp>
      <p:pic>
        <p:nvPicPr>
          <p:cNvPr id="3" name="Picture 2">
            <a:extLst>
              <a:ext uri="{FF2B5EF4-FFF2-40B4-BE49-F238E27FC236}">
                <a16:creationId xmlns:a16="http://schemas.microsoft.com/office/drawing/2014/main" id="{80D8B725-CF11-4717-AFB3-14F2205BC18A}"/>
              </a:ext>
            </a:extLst>
          </p:cNvPr>
          <p:cNvPicPr>
            <a:picLocks noChangeAspect="1"/>
          </p:cNvPicPr>
          <p:nvPr/>
        </p:nvPicPr>
        <p:blipFill>
          <a:blip r:embed="rId3"/>
          <a:stretch>
            <a:fillRect/>
          </a:stretch>
        </p:blipFill>
        <p:spPr>
          <a:xfrm>
            <a:off x="904211" y="155389"/>
            <a:ext cx="9885267" cy="3931920"/>
          </a:xfrm>
          <a:prstGeom prst="rect">
            <a:avLst/>
          </a:prstGeom>
        </p:spPr>
      </p:pic>
      <p:pic>
        <p:nvPicPr>
          <p:cNvPr id="5" name="Picture 4">
            <a:extLst>
              <a:ext uri="{FF2B5EF4-FFF2-40B4-BE49-F238E27FC236}">
                <a16:creationId xmlns:a16="http://schemas.microsoft.com/office/drawing/2014/main" id="{B56E0584-91DF-46C4-9773-348DD0A27B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4048" y="3922296"/>
            <a:ext cx="4685430" cy="1005840"/>
          </a:xfrm>
          <a:prstGeom prst="rect">
            <a:avLst/>
          </a:prstGeom>
          <a:noFill/>
          <a:ln>
            <a:noFill/>
          </a:ln>
        </p:spPr>
      </p:pic>
      <p:pic>
        <p:nvPicPr>
          <p:cNvPr id="6" name="Picture 5">
            <a:extLst>
              <a:ext uri="{FF2B5EF4-FFF2-40B4-BE49-F238E27FC236}">
                <a16:creationId xmlns:a16="http://schemas.microsoft.com/office/drawing/2014/main" id="{1C2A3D52-95CB-49B1-B4EA-C9E363C0DE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4721" y="4958834"/>
            <a:ext cx="6098654" cy="2377440"/>
          </a:xfrm>
          <a:prstGeom prst="rect">
            <a:avLst/>
          </a:prstGeom>
          <a:noFill/>
          <a:ln>
            <a:noFill/>
          </a:ln>
        </p:spPr>
      </p:pic>
    </p:spTree>
    <p:extLst>
      <p:ext uri="{BB962C8B-B14F-4D97-AF65-F5344CB8AC3E}">
        <p14:creationId xmlns:p14="http://schemas.microsoft.com/office/powerpoint/2010/main" val="348938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C58CB-D503-17E1-C5A4-DF08F3859B44}"/>
            </a:ext>
          </a:extLst>
        </p:cNvPr>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A8CCCD47-DB7B-D252-7C32-8B08F9B8B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648746"/>
            <a:ext cx="9601200" cy="4114800"/>
          </a:xfrm>
          <a:prstGeom prst="rect">
            <a:avLst/>
          </a:prstGeom>
        </p:spPr>
      </p:pic>
      <p:sp>
        <p:nvSpPr>
          <p:cNvPr id="7" name="TextBox 6">
            <a:extLst>
              <a:ext uri="{FF2B5EF4-FFF2-40B4-BE49-F238E27FC236}">
                <a16:creationId xmlns:a16="http://schemas.microsoft.com/office/drawing/2014/main" id="{6B1C3262-6EEA-A2F5-2236-B4467C467294}"/>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4CA33521-08A7-E41E-F7B4-3D9D0FDB3E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8546" y="4884713"/>
            <a:ext cx="6098654" cy="2377440"/>
          </a:xfrm>
          <a:prstGeom prst="rect">
            <a:avLst/>
          </a:prstGeom>
          <a:noFill/>
          <a:ln>
            <a:noFill/>
          </a:ln>
        </p:spPr>
      </p:pic>
      <p:pic>
        <p:nvPicPr>
          <p:cNvPr id="9" name="Graphic 8">
            <a:extLst>
              <a:ext uri="{FF2B5EF4-FFF2-40B4-BE49-F238E27FC236}">
                <a16:creationId xmlns:a16="http://schemas.microsoft.com/office/drawing/2014/main" id="{C57AB21E-A5E4-C3A3-8632-E42FF4E480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2985" y="5265463"/>
            <a:ext cx="3166948" cy="914400"/>
          </a:xfrm>
          <a:prstGeom prst="rect">
            <a:avLst/>
          </a:prstGeom>
        </p:spPr>
      </p:pic>
      <p:sp>
        <p:nvSpPr>
          <p:cNvPr id="2" name="TextBox 1">
            <a:extLst>
              <a:ext uri="{FF2B5EF4-FFF2-40B4-BE49-F238E27FC236}">
                <a16:creationId xmlns:a16="http://schemas.microsoft.com/office/drawing/2014/main" id="{78F10159-3A79-A5F5-10B8-739936599421}"/>
              </a:ext>
            </a:extLst>
          </p:cNvPr>
          <p:cNvSpPr txBox="1"/>
          <p:nvPr/>
        </p:nvSpPr>
        <p:spPr>
          <a:xfrm>
            <a:off x="1125415" y="6420897"/>
            <a:ext cx="4129873" cy="1200329"/>
          </a:xfrm>
          <a:prstGeom prst="rect">
            <a:avLst/>
          </a:prstGeom>
          <a:noFill/>
        </p:spPr>
        <p:txBody>
          <a:bodyPr wrap="square" rtlCol="0">
            <a:spAutoFit/>
          </a:bodyPr>
          <a:lstStyle/>
          <a:p>
            <a:pPr algn="l"/>
            <a:r>
              <a:rPr lang="en-US" sz="2400" dirty="0">
                <a:solidFill>
                  <a:srgbClr val="5A2781"/>
                </a:solidFill>
              </a:rPr>
              <a:t>Cost functions:  Solution corresponds to minimum of cost function</a:t>
            </a:r>
          </a:p>
        </p:txBody>
      </p:sp>
      <p:cxnSp>
        <p:nvCxnSpPr>
          <p:cNvPr id="5" name="Straight Arrow Connector 4">
            <a:extLst>
              <a:ext uri="{FF2B5EF4-FFF2-40B4-BE49-F238E27FC236}">
                <a16:creationId xmlns:a16="http://schemas.microsoft.com/office/drawing/2014/main" id="{B02E993D-EFA4-0C19-D8A1-B4F2DB451A38}"/>
              </a:ext>
            </a:extLst>
          </p:cNvPr>
          <p:cNvCxnSpPr>
            <a:cxnSpLocks/>
          </p:cNvCxnSpPr>
          <p:nvPr/>
        </p:nvCxnSpPr>
        <p:spPr>
          <a:xfrm flipV="1">
            <a:off x="2876459" y="6073433"/>
            <a:ext cx="313892" cy="41198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41CDFE-406C-4408-B1D8-FBDB61808DB3}"/>
              </a:ext>
            </a:extLst>
          </p:cNvPr>
          <p:cNvCxnSpPr>
            <a:cxnSpLocks/>
          </p:cNvCxnSpPr>
          <p:nvPr/>
        </p:nvCxnSpPr>
        <p:spPr>
          <a:xfrm flipV="1">
            <a:off x="2876459" y="5948624"/>
            <a:ext cx="2912087" cy="56270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95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7142D7F8-497E-4BBF-8C47-EFD5888F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EA0E9075-5F0F-4883-8E1C-931ECB5694A2}"/>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EB02AC99-9C93-40AE-900E-EF350D3D9E95}"/>
              </a:ext>
            </a:extLst>
          </p:cNvPr>
          <p:cNvSpPr txBox="1"/>
          <p:nvPr/>
        </p:nvSpPr>
        <p:spPr>
          <a:xfrm>
            <a:off x="3615070" y="6434922"/>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
        <p:nvSpPr>
          <p:cNvPr id="6" name="TextBox 5">
            <a:extLst>
              <a:ext uri="{FF2B5EF4-FFF2-40B4-BE49-F238E27FC236}">
                <a16:creationId xmlns:a16="http://schemas.microsoft.com/office/drawing/2014/main" id="{D1C5860E-7C79-4002-A448-4CAC975BEE4D}"/>
              </a:ext>
            </a:extLst>
          </p:cNvPr>
          <p:cNvSpPr txBox="1"/>
          <p:nvPr/>
        </p:nvSpPr>
        <p:spPr>
          <a:xfrm>
            <a:off x="854111" y="322448"/>
            <a:ext cx="5456254" cy="461665"/>
          </a:xfrm>
          <a:prstGeom prst="rect">
            <a:avLst/>
          </a:prstGeom>
          <a:noFill/>
        </p:spPr>
        <p:txBody>
          <a:bodyPr wrap="square" rtlCol="0">
            <a:spAutoFit/>
          </a:bodyPr>
          <a:lstStyle/>
          <a:p>
            <a:r>
              <a:rPr lang="en-US" sz="2400" dirty="0"/>
              <a:t>Two variables (x</a:t>
            </a:r>
            <a:r>
              <a:rPr lang="en-US" sz="2400" baseline="-25000" dirty="0"/>
              <a:t>1</a:t>
            </a:r>
            <a:r>
              <a:rPr lang="en-US" sz="2400" dirty="0"/>
              <a:t>, x</a:t>
            </a:r>
            <a:r>
              <a:rPr lang="en-US" sz="2400" baseline="-25000" dirty="0"/>
              <a:t>2</a:t>
            </a:r>
            <a:r>
              <a:rPr lang="en-US" sz="2400" dirty="0"/>
              <a:t>)and one label (</a:t>
            </a:r>
            <a:r>
              <a:rPr lang="en-US" sz="2400" dirty="0">
                <a:solidFill>
                  <a:srgbClr val="C00000"/>
                </a:solidFill>
              </a:rPr>
              <a:t>x</a:t>
            </a:r>
            <a:r>
              <a:rPr lang="en-US" sz="2400" dirty="0"/>
              <a:t> vs </a:t>
            </a:r>
            <a:r>
              <a:rPr lang="en-US" sz="2400" dirty="0">
                <a:solidFill>
                  <a:srgbClr val="00B0F0"/>
                </a:solidFill>
              </a:rPr>
              <a:t>o</a:t>
            </a:r>
            <a:r>
              <a:rPr lang="en-US" sz="2400" dirty="0"/>
              <a:t>)</a:t>
            </a:r>
          </a:p>
        </p:txBody>
      </p:sp>
    </p:spTree>
    <p:extLst>
      <p:ext uri="{BB962C8B-B14F-4D97-AF65-F5344CB8AC3E}">
        <p14:creationId xmlns:p14="http://schemas.microsoft.com/office/powerpoint/2010/main" val="292153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42AB66-AAA8-4F10-B1F9-B433B3E21450}"/>
              </a:ext>
            </a:extLst>
          </p:cNvPr>
          <p:cNvSpPr>
            <a:spLocks noGrp="1" noChangeArrowheads="1"/>
          </p:cNvSpPr>
          <p:nvPr>
            <p:ph type="title"/>
          </p:nvPr>
        </p:nvSpPr>
        <p:spPr>
          <a:noFill/>
          <a:ln/>
        </p:spPr>
        <p:txBody>
          <a:bodyPr/>
          <a:lstStyle/>
          <a:p>
            <a:r>
              <a:rPr lang="en-US" altLang="en-US" sz="4533" b="1" i="1">
                <a:latin typeface="Arial" panose="020B0604020202020204" pitchFamily="34" charset="0"/>
              </a:rPr>
              <a:t>The Logistic Regression Model</a:t>
            </a:r>
          </a:p>
        </p:txBody>
      </p:sp>
      <p:sp>
        <p:nvSpPr>
          <p:cNvPr id="7171" name="Rectangle 3">
            <a:extLst>
              <a:ext uri="{FF2B5EF4-FFF2-40B4-BE49-F238E27FC236}">
                <a16:creationId xmlns:a16="http://schemas.microsoft.com/office/drawing/2014/main" id="{49448234-2015-4D53-A6FF-806A1DE47642}"/>
              </a:ext>
            </a:extLst>
          </p:cNvPr>
          <p:cNvSpPr>
            <a:spLocks noGrp="1" noChangeArrowheads="1"/>
          </p:cNvSpPr>
          <p:nvPr>
            <p:ph type="body" idx="1"/>
          </p:nvPr>
        </p:nvSpPr>
        <p:spPr>
          <a:noFill/>
          <a:ln/>
        </p:spPr>
        <p:txBody>
          <a:bodyPr/>
          <a:lstStyle/>
          <a:p>
            <a:pPr>
              <a:buFontTx/>
              <a:buNone/>
            </a:pPr>
            <a:r>
              <a:rPr lang="en-US" altLang="en-US">
                <a:latin typeface="Benguiat Frisky" pitchFamily="66" charset="0"/>
              </a:rPr>
              <a:t>The "logit" model solves these problems:</a:t>
            </a:r>
            <a:br>
              <a:rPr lang="en-US" altLang="en-US">
                <a:latin typeface="Benguiat Frisky" pitchFamily="66" charset="0"/>
              </a:rPr>
            </a:br>
            <a:br>
              <a:rPr lang="en-US" altLang="en-US">
                <a:latin typeface="Benguiat Frisky" pitchFamily="66" charset="0"/>
              </a:rPr>
            </a:br>
            <a:r>
              <a:rPr lang="en-US" altLang="en-US">
                <a:latin typeface="Benguiat Frisky" pitchFamily="66" charset="0"/>
              </a:rPr>
              <a:t>ln[p/(1-p)] = </a:t>
            </a:r>
            <a:r>
              <a:rPr lang="en-US" altLang="en-US" i="1">
                <a:latin typeface="Benguiat Frisky" pitchFamily="66" charset="0"/>
                <a:sym typeface="Symbol" panose="05050102010706020507" pitchFamily="18" charset="2"/>
              </a:rPr>
              <a:t></a:t>
            </a:r>
            <a:r>
              <a:rPr lang="en-US" altLang="en-US">
                <a:latin typeface="Benguiat Frisky" pitchFamily="66" charset="0"/>
              </a:rPr>
              <a:t> + </a:t>
            </a:r>
            <a:r>
              <a:rPr lang="en-US" altLang="en-US" i="1">
                <a:latin typeface="Benguiat Frisky" pitchFamily="66" charset="0"/>
                <a:sym typeface="Symbol" panose="05050102010706020507" pitchFamily="18" charset="2"/>
              </a:rPr>
              <a:t></a:t>
            </a:r>
            <a:r>
              <a:rPr lang="en-US" altLang="en-US">
                <a:latin typeface="Benguiat Frisky" pitchFamily="66" charset="0"/>
              </a:rPr>
              <a:t>X + e</a:t>
            </a:r>
            <a:br>
              <a:rPr lang="en-US" altLang="en-US">
                <a:latin typeface="Benguiat Frisky" pitchFamily="66" charset="0"/>
              </a:rPr>
            </a:br>
            <a:endParaRPr lang="en-US" altLang="en-US">
              <a:latin typeface="Benguiat Frisky" pitchFamily="66" charset="0"/>
            </a:endParaRPr>
          </a:p>
          <a:p>
            <a:pPr>
              <a:buClr>
                <a:schemeClr val="hlink"/>
              </a:buClr>
              <a:buFont typeface="Wingdings" panose="05000000000000000000" pitchFamily="2" charset="2"/>
              <a:buChar char="§"/>
            </a:pPr>
            <a:r>
              <a:rPr lang="en-US" altLang="en-US">
                <a:latin typeface="Benguiat Frisky" pitchFamily="66" charset="0"/>
              </a:rPr>
              <a:t>p is the probability that the event Y occurs, p(Y=1) </a:t>
            </a:r>
          </a:p>
          <a:p>
            <a:pPr>
              <a:buClr>
                <a:schemeClr val="hlink"/>
              </a:buClr>
              <a:buFont typeface="Wingdings" panose="05000000000000000000" pitchFamily="2" charset="2"/>
              <a:buChar char="§"/>
            </a:pPr>
            <a:r>
              <a:rPr lang="en-US" altLang="en-US">
                <a:latin typeface="Benguiat Frisky" pitchFamily="66" charset="0"/>
              </a:rPr>
              <a:t>p/(1-p) is the "odds ratio" </a:t>
            </a:r>
          </a:p>
          <a:p>
            <a:pPr>
              <a:buClr>
                <a:schemeClr val="hlink"/>
              </a:buClr>
              <a:buFont typeface="Wingdings" panose="05000000000000000000" pitchFamily="2" charset="2"/>
              <a:buChar char="§"/>
            </a:pPr>
            <a:r>
              <a:rPr lang="en-US" altLang="en-US">
                <a:latin typeface="Benguiat Frisky" pitchFamily="66" charset="0"/>
              </a:rPr>
              <a:t>ln[p/(1-p)] is the log odds ratio, or "logit"</a:t>
            </a:r>
            <a:r>
              <a:rPr lang="en-US" altLang="en-US"/>
              <a:t> </a:t>
            </a:r>
          </a:p>
        </p:txBody>
      </p:sp>
      <p:sp>
        <p:nvSpPr>
          <p:cNvPr id="4" name="TextBox 3">
            <a:extLst>
              <a:ext uri="{FF2B5EF4-FFF2-40B4-BE49-F238E27FC236}">
                <a16:creationId xmlns:a16="http://schemas.microsoft.com/office/drawing/2014/main" id="{8740DAF7-1832-44AD-BB97-76A496F40820}"/>
              </a:ext>
            </a:extLst>
          </p:cNvPr>
          <p:cNvSpPr txBox="1"/>
          <p:nvPr/>
        </p:nvSpPr>
        <p:spPr>
          <a:xfrm>
            <a:off x="1338943" y="7403068"/>
            <a:ext cx="9462407" cy="369332"/>
          </a:xfrm>
          <a:prstGeom prst="rect">
            <a:avLst/>
          </a:prstGeom>
          <a:noFill/>
        </p:spPr>
        <p:txBody>
          <a:bodyPr wrap="square">
            <a:spAutoFit/>
          </a:bodyPr>
          <a:lstStyle/>
          <a:p>
            <a:r>
              <a:rPr lang="en-US" dirty="0">
                <a:hlinkClick r:id="rId2"/>
              </a:rPr>
              <a:t>https://nlp.stanford.edu/~manning/courses/ling236/handouts/whitehead-logistic-regression.ppt</a:t>
            </a:r>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C9C092F-AC1C-4E5B-8BFD-AEEB167BCAAF}"/>
              </a:ext>
            </a:extLst>
          </p:cNvPr>
          <p:cNvSpPr>
            <a:spLocks noGrp="1" noChangeArrowheads="1"/>
          </p:cNvSpPr>
          <p:nvPr>
            <p:ph type="title"/>
          </p:nvPr>
        </p:nvSpPr>
        <p:spPr/>
        <p:txBody>
          <a:bodyPr/>
          <a:lstStyle/>
          <a:p>
            <a:r>
              <a:rPr lang="en-US" altLang="en-US"/>
              <a:t>Probability and Odds</a:t>
            </a:r>
          </a:p>
        </p:txBody>
      </p:sp>
      <p:sp>
        <p:nvSpPr>
          <p:cNvPr id="38915" name="Rectangle 3">
            <a:extLst>
              <a:ext uri="{FF2B5EF4-FFF2-40B4-BE49-F238E27FC236}">
                <a16:creationId xmlns:a16="http://schemas.microsoft.com/office/drawing/2014/main" id="{F1AF1FF5-C83F-47FB-AB98-B9429E426AAC}"/>
              </a:ext>
            </a:extLst>
          </p:cNvPr>
          <p:cNvSpPr>
            <a:spLocks noGrp="1" noChangeArrowheads="1"/>
          </p:cNvSpPr>
          <p:nvPr>
            <p:ph type="body" idx="1"/>
          </p:nvPr>
        </p:nvSpPr>
        <p:spPr>
          <a:xfrm>
            <a:off x="1539240" y="1899920"/>
            <a:ext cx="8808720" cy="5008880"/>
          </a:xfrm>
        </p:spPr>
        <p:txBody>
          <a:bodyPr/>
          <a:lstStyle/>
          <a:p>
            <a:endParaRPr lang="en-US" altLang="en-US" dirty="0"/>
          </a:p>
          <a:p>
            <a:endParaRPr lang="en-US" altLang="en-US" dirty="0"/>
          </a:p>
          <a:p>
            <a:endParaRPr lang="en-US" altLang="en-US" dirty="0"/>
          </a:p>
          <a:p>
            <a:r>
              <a:rPr lang="en-US" altLang="en-US" dirty="0"/>
              <a:t>On coin flip, p(H) = ½</a:t>
            </a:r>
          </a:p>
          <a:p>
            <a:r>
              <a:rPr lang="en-US" altLang="en-US" dirty="0"/>
              <a:t>On 2 dice roll, p(7) = 6/36 =1/6</a:t>
            </a:r>
          </a:p>
          <a:p>
            <a:endParaRPr lang="en-US" altLang="en-US" dirty="0"/>
          </a:p>
          <a:p>
            <a:endParaRPr lang="en-US" altLang="en-US" dirty="0"/>
          </a:p>
          <a:p>
            <a:endParaRPr lang="en-US" altLang="en-US" dirty="0"/>
          </a:p>
        </p:txBody>
      </p:sp>
      <p:sp>
        <p:nvSpPr>
          <p:cNvPr id="38916" name="Rectangle 5">
            <a:extLst>
              <a:ext uri="{FF2B5EF4-FFF2-40B4-BE49-F238E27FC236}">
                <a16:creationId xmlns:a16="http://schemas.microsoft.com/office/drawing/2014/main" id="{43B174B3-A55B-4CBF-A5F9-A05CD24B8493}"/>
              </a:ext>
            </a:extLst>
          </p:cNvPr>
          <p:cNvSpPr>
            <a:spLocks noChangeArrowheads="1"/>
          </p:cNvSpPr>
          <p:nvPr/>
        </p:nvSpPr>
        <p:spPr bwMode="auto">
          <a:xfrm>
            <a:off x="762000" y="-255454"/>
            <a:ext cx="18473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720"/>
          </a:p>
        </p:txBody>
      </p:sp>
      <p:graphicFrame>
        <p:nvGraphicFramePr>
          <p:cNvPr id="38917" name="Object 4">
            <a:extLst>
              <a:ext uri="{FF2B5EF4-FFF2-40B4-BE49-F238E27FC236}">
                <a16:creationId xmlns:a16="http://schemas.microsoft.com/office/drawing/2014/main" id="{A8F47728-0CA1-423D-8813-43F3037FA5A0}"/>
              </a:ext>
            </a:extLst>
          </p:cNvPr>
          <p:cNvGraphicFramePr>
            <a:graphicFrameLocks noChangeAspect="1"/>
          </p:cNvGraphicFramePr>
          <p:nvPr/>
        </p:nvGraphicFramePr>
        <p:xfrm>
          <a:off x="2215727" y="1986281"/>
          <a:ext cx="4864947" cy="1234228"/>
        </p:xfrm>
        <a:graphic>
          <a:graphicData uri="http://schemas.openxmlformats.org/presentationml/2006/ole">
            <mc:AlternateContent xmlns:mc="http://schemas.openxmlformats.org/markup-compatibility/2006">
              <mc:Choice xmlns:v="urn:schemas-microsoft-com:vml" Requires="v">
                <p:oleObj name="Equation" r:id="rId3" imgW="1536033" imgH="393529" progId="Equation.DSMT4">
                  <p:embed/>
                </p:oleObj>
              </mc:Choice>
              <mc:Fallback>
                <p:oleObj name="Equation" r:id="rId3" imgW="1536033" imgH="393529" progId="Equation.DSMT4">
                  <p:embed/>
                  <p:pic>
                    <p:nvPicPr>
                      <p:cNvPr id="38917" name="Object 4">
                        <a:extLst>
                          <a:ext uri="{FF2B5EF4-FFF2-40B4-BE49-F238E27FC236}">
                            <a16:creationId xmlns:a16="http://schemas.microsoft.com/office/drawing/2014/main" id="{A8F47728-0CA1-423D-8813-43F3037FA5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727" y="1986281"/>
                        <a:ext cx="4864947" cy="123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B315B179-DFBB-4E6A-A843-CDE3191C3367}"/>
              </a:ext>
            </a:extLst>
          </p:cNvPr>
          <p:cNvSpPr txBox="1"/>
          <p:nvPr/>
        </p:nvSpPr>
        <p:spPr>
          <a:xfrm>
            <a:off x="89452" y="7328654"/>
            <a:ext cx="5943600" cy="369332"/>
          </a:xfrm>
          <a:prstGeom prst="rect">
            <a:avLst/>
          </a:prstGeom>
          <a:noFill/>
        </p:spPr>
        <p:txBody>
          <a:bodyPr wrap="square">
            <a:spAutoFit/>
          </a:bodyPr>
          <a:lstStyle/>
          <a:p>
            <a:r>
              <a:rPr lang="en-US" dirty="0">
                <a:hlinkClick r:id="rId5"/>
              </a:rPr>
              <a:t>https://jmg1.psychology.msstate.edu/8803/logisticReg09.ppt</a:t>
            </a:r>
            <a:r>
              <a:rPr 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7616B51-91EA-4090-993E-00CB5707BE15}"/>
              </a:ext>
            </a:extLst>
          </p:cNvPr>
          <p:cNvSpPr>
            <a:spLocks noGrp="1" noChangeArrowheads="1"/>
          </p:cNvSpPr>
          <p:nvPr>
            <p:ph type="title"/>
          </p:nvPr>
        </p:nvSpPr>
        <p:spPr/>
        <p:txBody>
          <a:bodyPr/>
          <a:lstStyle/>
          <a:p>
            <a:r>
              <a:rPr lang="en-US" altLang="en-US"/>
              <a:t>Odds</a:t>
            </a:r>
          </a:p>
        </p:txBody>
      </p:sp>
      <p:sp>
        <p:nvSpPr>
          <p:cNvPr id="40963" name="Rectangle 3">
            <a:extLst>
              <a:ext uri="{FF2B5EF4-FFF2-40B4-BE49-F238E27FC236}">
                <a16:creationId xmlns:a16="http://schemas.microsoft.com/office/drawing/2014/main" id="{C7D1144F-69D8-45D4-875B-6FCB93DC4CE7}"/>
              </a:ext>
            </a:extLst>
          </p:cNvPr>
          <p:cNvSpPr>
            <a:spLocks noGrp="1" noChangeArrowheads="1"/>
          </p:cNvSpPr>
          <p:nvPr>
            <p:ph type="body" idx="1"/>
          </p:nvPr>
        </p:nvSpPr>
        <p:spPr/>
        <p:txBody>
          <a:bodyPr/>
          <a:lstStyle/>
          <a:p>
            <a:endParaRPr lang="en-US" altLang="en-US"/>
          </a:p>
          <a:p>
            <a:endParaRPr lang="en-US" altLang="en-US"/>
          </a:p>
          <a:p>
            <a:r>
              <a:rPr lang="en-US" altLang="en-US"/>
              <a:t>On coin flip, Odds(H) = 1/1</a:t>
            </a:r>
          </a:p>
          <a:p>
            <a:r>
              <a:rPr lang="en-US" altLang="en-US"/>
              <a:t>Odds are 1 to 1 that your coin flip will be “heads”</a:t>
            </a:r>
          </a:p>
          <a:p>
            <a:endParaRPr lang="en-US" altLang="en-US"/>
          </a:p>
          <a:p>
            <a:r>
              <a:rPr lang="en-US" altLang="en-US"/>
              <a:t>On 2 dice roll, Odds(7) = 6/(30) = 1/5</a:t>
            </a:r>
          </a:p>
          <a:p>
            <a:r>
              <a:rPr lang="en-US" altLang="en-US"/>
              <a:t>Odds(7) = p(7)/[1 - p(7)] = 1/6 </a:t>
            </a:r>
            <a:r>
              <a:rPr lang="en-US" altLang="en-US" b="1"/>
              <a:t>/</a:t>
            </a:r>
            <a:r>
              <a:rPr lang="en-US" altLang="en-US"/>
              <a:t> 5/6 = 1/5</a:t>
            </a:r>
          </a:p>
          <a:p>
            <a:r>
              <a:rPr lang="en-US" altLang="en-US"/>
              <a:t>Odds are “1 to 5” that you will roll “seven”</a:t>
            </a:r>
          </a:p>
          <a:p>
            <a:pPr>
              <a:buFontTx/>
              <a:buNone/>
            </a:pPr>
            <a:endParaRPr lang="en-US" altLang="en-US"/>
          </a:p>
          <a:p>
            <a:endParaRPr lang="en-US" altLang="en-US"/>
          </a:p>
        </p:txBody>
      </p:sp>
      <p:sp>
        <p:nvSpPr>
          <p:cNvPr id="40964" name="Rectangle 5">
            <a:extLst>
              <a:ext uri="{FF2B5EF4-FFF2-40B4-BE49-F238E27FC236}">
                <a16:creationId xmlns:a16="http://schemas.microsoft.com/office/drawing/2014/main" id="{6E0A0260-90CA-4F6B-997B-C1CABA08A763}"/>
              </a:ext>
            </a:extLst>
          </p:cNvPr>
          <p:cNvSpPr>
            <a:spLocks noChangeArrowheads="1"/>
          </p:cNvSpPr>
          <p:nvPr/>
        </p:nvSpPr>
        <p:spPr bwMode="auto">
          <a:xfrm>
            <a:off x="762000" y="-255454"/>
            <a:ext cx="18473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720"/>
          </a:p>
        </p:txBody>
      </p:sp>
      <p:graphicFrame>
        <p:nvGraphicFramePr>
          <p:cNvPr id="40965" name="Object 4">
            <a:extLst>
              <a:ext uri="{FF2B5EF4-FFF2-40B4-BE49-F238E27FC236}">
                <a16:creationId xmlns:a16="http://schemas.microsoft.com/office/drawing/2014/main" id="{42CDD0A1-AE4A-4421-8B4E-9E6EC4FC55B4}"/>
              </a:ext>
            </a:extLst>
          </p:cNvPr>
          <p:cNvGraphicFramePr>
            <a:graphicFrameLocks noChangeAspect="1"/>
          </p:cNvGraphicFramePr>
          <p:nvPr/>
        </p:nvGraphicFramePr>
        <p:xfrm>
          <a:off x="2057400" y="1899921"/>
          <a:ext cx="6995160" cy="1128078"/>
        </p:xfrm>
        <a:graphic>
          <a:graphicData uri="http://schemas.openxmlformats.org/presentationml/2006/ole">
            <mc:AlternateContent xmlns:mc="http://schemas.openxmlformats.org/markup-compatibility/2006">
              <mc:Choice xmlns:v="urn:schemas-microsoft-com:vml" Requires="v">
                <p:oleObj name="Equation" r:id="rId3" imgW="2603500" imgH="419100" progId="Equation.DSMT4">
                  <p:embed/>
                </p:oleObj>
              </mc:Choice>
              <mc:Fallback>
                <p:oleObj name="Equation" r:id="rId3" imgW="2603500" imgH="419100" progId="Equation.DSMT4">
                  <p:embed/>
                  <p:pic>
                    <p:nvPicPr>
                      <p:cNvPr id="40965" name="Object 4">
                        <a:extLst>
                          <a:ext uri="{FF2B5EF4-FFF2-40B4-BE49-F238E27FC236}">
                            <a16:creationId xmlns:a16="http://schemas.microsoft.com/office/drawing/2014/main" id="{42CDD0A1-AE4A-4421-8B4E-9E6EC4FC5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99921"/>
                        <a:ext cx="6995160" cy="112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73F18D05-F648-46C5-A7B8-118DFA7ED795}"/>
              </a:ext>
            </a:extLst>
          </p:cNvPr>
          <p:cNvSpPr txBox="1"/>
          <p:nvPr/>
        </p:nvSpPr>
        <p:spPr>
          <a:xfrm>
            <a:off x="89452" y="7328654"/>
            <a:ext cx="5943600" cy="369332"/>
          </a:xfrm>
          <a:prstGeom prst="rect">
            <a:avLst/>
          </a:prstGeom>
          <a:noFill/>
        </p:spPr>
        <p:txBody>
          <a:bodyPr wrap="square">
            <a:spAutoFit/>
          </a:bodyPr>
          <a:lstStyle/>
          <a:p>
            <a:r>
              <a:rPr lang="en-US" dirty="0">
                <a:hlinkClick r:id="rId5"/>
              </a:rPr>
              <a:t>https://jmg1.psychology.msstate.edu/8803/logisticReg09.ppt</a:t>
            </a:r>
            <a:r>
              <a:rPr lang="en-US" dirty="0"/>
              <a:t>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5A2781"/>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27852</TotalTime>
  <Words>1779</Words>
  <Application>Microsoft Office PowerPoint</Application>
  <PresentationFormat>Custom</PresentationFormat>
  <Paragraphs>165</Paragraphs>
  <Slides>46</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7" baseType="lpstr">
      <vt:lpstr>Arial</vt:lpstr>
      <vt:lpstr>Benguiat Frisky</vt:lpstr>
      <vt:lpstr>Calibri</vt:lpstr>
      <vt:lpstr>Calibri Light</vt:lpstr>
      <vt:lpstr>Cambria</vt:lpstr>
      <vt:lpstr>Cambria Math</vt:lpstr>
      <vt:lpstr>Times New Roman</vt:lpstr>
      <vt:lpstr>Wingdings</vt:lpstr>
      <vt:lpstr>Office Theme</vt:lpstr>
      <vt:lpstr>Equation</vt:lpstr>
      <vt:lpstr>Photo House</vt:lpstr>
      <vt:lpstr>PowerPoint Presentation</vt:lpstr>
      <vt:lpstr>PowerPoint Presentation</vt:lpstr>
      <vt:lpstr>PowerPoint Presentation</vt:lpstr>
      <vt:lpstr>PowerPoint Presentation</vt:lpstr>
      <vt:lpstr>PowerPoint Presentation</vt:lpstr>
      <vt:lpstr>PowerPoint Presentation</vt:lpstr>
      <vt:lpstr>The Logistic Regression Model</vt:lpstr>
      <vt:lpstr>Probability and Odds</vt:lpstr>
      <vt:lpstr>Odds</vt:lpstr>
      <vt:lpstr>Problems with Odds</vt:lpstr>
      <vt:lpstr>The Logistic Regression Model</vt:lpstr>
      <vt:lpstr>PowerPoint Presentation</vt:lpstr>
      <vt:lpstr>More Visualizations and Formulas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405</cp:revision>
  <dcterms:created xsi:type="dcterms:W3CDTF">2020-09-07T00:11:40Z</dcterms:created>
  <dcterms:modified xsi:type="dcterms:W3CDTF">2024-04-17T02:37:49Z</dcterms:modified>
</cp:coreProperties>
</file>