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7"/>
  </p:notesMasterIdLst>
  <p:sldIdLst>
    <p:sldId id="932" r:id="rId2"/>
    <p:sldId id="927" r:id="rId3"/>
    <p:sldId id="922" r:id="rId4"/>
    <p:sldId id="930" r:id="rId5"/>
    <p:sldId id="931" r:id="rId6"/>
    <p:sldId id="936" r:id="rId7"/>
    <p:sldId id="933" r:id="rId8"/>
    <p:sldId id="920" r:id="rId9"/>
    <p:sldId id="938" r:id="rId10"/>
    <p:sldId id="939" r:id="rId11"/>
    <p:sldId id="921" r:id="rId12"/>
    <p:sldId id="940" r:id="rId13"/>
    <p:sldId id="937" r:id="rId14"/>
    <p:sldId id="925" r:id="rId15"/>
    <p:sldId id="439" r:id="rId16"/>
    <p:sldId id="934" r:id="rId17"/>
    <p:sldId id="442" r:id="rId18"/>
    <p:sldId id="441" r:id="rId19"/>
    <p:sldId id="440" r:id="rId20"/>
    <p:sldId id="443" r:id="rId21"/>
    <p:sldId id="935" r:id="rId22"/>
    <p:sldId id="266" r:id="rId23"/>
    <p:sldId id="270" r:id="rId24"/>
    <p:sldId id="269" r:id="rId25"/>
    <p:sldId id="263" r:id="rId26"/>
    <p:sldId id="259" r:id="rId27"/>
    <p:sldId id="945" r:id="rId28"/>
    <p:sldId id="432" r:id="rId29"/>
    <p:sldId id="433" r:id="rId30"/>
    <p:sldId id="411" r:id="rId31"/>
    <p:sldId id="412" r:id="rId32"/>
    <p:sldId id="414" r:id="rId33"/>
    <p:sldId id="417" r:id="rId34"/>
    <p:sldId id="407" r:id="rId35"/>
    <p:sldId id="408" r:id="rId36"/>
    <p:sldId id="397" r:id="rId37"/>
    <p:sldId id="946" r:id="rId38"/>
    <p:sldId id="944" r:id="rId39"/>
    <p:sldId id="941" r:id="rId40"/>
    <p:sldId id="943" r:id="rId41"/>
    <p:sldId id="942" r:id="rId42"/>
    <p:sldId id="409" r:id="rId43"/>
    <p:sldId id="410" r:id="rId44"/>
    <p:sldId id="420" r:id="rId45"/>
    <p:sldId id="398" r:id="rId46"/>
    <p:sldId id="399" r:id="rId47"/>
    <p:sldId id="400" r:id="rId48"/>
    <p:sldId id="947" r:id="rId49"/>
    <p:sldId id="401" r:id="rId50"/>
    <p:sldId id="402" r:id="rId51"/>
    <p:sldId id="403" r:id="rId52"/>
    <p:sldId id="404" r:id="rId53"/>
    <p:sldId id="405" r:id="rId54"/>
    <p:sldId id="406" r:id="rId55"/>
    <p:sldId id="866" r:id="rId56"/>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74" autoAdjust="0"/>
    <p:restoredTop sz="94622" autoAdjust="0"/>
  </p:normalViewPr>
  <p:slideViewPr>
    <p:cSldViewPr snapToGrid="0">
      <p:cViewPr varScale="1">
        <p:scale>
          <a:sx n="68" d="100"/>
          <a:sy n="68" d="100"/>
        </p:scale>
        <p:origin x="1450" y="62"/>
      </p:cViewPr>
      <p:guideLst/>
    </p:cSldViewPr>
  </p:slideViewPr>
  <p:notesTextViewPr>
    <p:cViewPr>
      <p:scale>
        <a:sx n="1" d="1"/>
        <a:sy n="1" d="1"/>
      </p:scale>
      <p:origin x="0" y="0"/>
    </p:cViewPr>
  </p:notesTextViewPr>
  <p:sorterViewPr>
    <p:cViewPr>
      <p:scale>
        <a:sx n="140" d="100"/>
        <a:sy n="140" d="100"/>
      </p:scale>
      <p:origin x="0" y="-3233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4/27/2023</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6</a:t>
            </a:fld>
            <a:endParaRPr lang="en-US"/>
          </a:p>
        </p:txBody>
      </p:sp>
    </p:spTree>
    <p:extLst>
      <p:ext uri="{BB962C8B-B14F-4D97-AF65-F5344CB8AC3E}">
        <p14:creationId xmlns:p14="http://schemas.microsoft.com/office/powerpoint/2010/main" val="253436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28</a:t>
            </a:fld>
            <a:endParaRPr lang="en-US"/>
          </a:p>
        </p:txBody>
      </p:sp>
    </p:spTree>
    <p:extLst>
      <p:ext uri="{BB962C8B-B14F-4D97-AF65-F5344CB8AC3E}">
        <p14:creationId xmlns:p14="http://schemas.microsoft.com/office/powerpoint/2010/main" val="73682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4/27/2023</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162VzSzzoP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propublica.org/article/facebook-doj-advertising-discrimination-settlement" TargetMode="External"/><Relationship Id="rId7" Type="http://schemas.openxmlformats.org/officeDocument/2006/relationships/hyperlink" Target="https://www.propublica.org/article/facebook-ads-can-still-discriminate-against-women-and-older-workers-despite-a-civil-rights-settlement"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about.fb.com/news/2022/06/expanding-our-work-on-ads-fairness/" TargetMode="External"/><Relationship Id="rId5" Type="http://schemas.openxmlformats.org/officeDocument/2006/relationships/hyperlink" Target="https://www.propublica.org/people/ava-kofman" TargetMode="External"/><Relationship Id="rId4" Type="http://schemas.openxmlformats.org/officeDocument/2006/relationships/hyperlink" Target="https://www.propublica.org/people/ariana-tobi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cience.sciencemag.org/content/366/6464/447.full"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search/cs?searchtype=author&amp;query=Mullainathan%2C+S" TargetMode="External"/><Relationship Id="rId3" Type="http://schemas.openxmlformats.org/officeDocument/2006/relationships/image" Target="../media/image12.png"/><Relationship Id="rId7" Type="http://schemas.openxmlformats.org/officeDocument/2006/relationships/hyperlink" Target="https://arxiv.org/search/cs?searchtype=author&amp;query=Kleinberg%2C+J"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arxiv.org/abs/1609.05807v1" TargetMode="External"/><Relationship Id="rId5" Type="http://schemas.openxmlformats.org/officeDocument/2006/relationships/hyperlink" Target="https://arxiv.org/abs/1609.05807" TargetMode="External"/><Relationship Id="rId4" Type="http://schemas.openxmlformats.org/officeDocument/2006/relationships/hyperlink" Target="https://ils.fd.org/sites/ils.fd.org/files/uploaded_files/cja_resources/training/13.Racial%20Bias%20in%20Criminal%20Risk%20Scores.pdf" TargetMode="External"/><Relationship Id="rId9" Type="http://schemas.openxmlformats.org/officeDocument/2006/relationships/hyperlink" Target="https://arxiv.org/search/cs?searchtype=author&amp;query=Raghavan%2C+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propublica.org/datastore/dataset/compas-recidivism-risk-score-data-and-analysis" TargetMode="External"/><Relationship Id="rId7" Type="http://schemas.openxmlformats.org/officeDocument/2006/relationships/hyperlink" Target="https://www.ncsl.org/civil-and-criminal-justice/racial-and-ethnic-disparities-in-the-criminal-justice-system" TargetMode="External"/><Relationship Id="rId2" Type="http://schemas.openxmlformats.org/officeDocument/2006/relationships/hyperlink" Target="https://www.propublica.org/article/bias-in-criminal-risk-scores-is-mathematically-inevitable-researchers-say" TargetMode="External"/><Relationship Id="rId1" Type="http://schemas.openxmlformats.org/officeDocument/2006/relationships/slideLayout" Target="../slideLayouts/slideLayout7.xml"/><Relationship Id="rId6" Type="http://schemas.openxmlformats.org/officeDocument/2006/relationships/hyperlink" Target="https://www.brookings.edu/author/megan-stevenson/" TargetMode="External"/><Relationship Id="rId5" Type="http://schemas.openxmlformats.org/officeDocument/2006/relationships/hyperlink" Target="https://www.brookings.edu/author/jennifer-l-doleac/" TargetMode="External"/><Relationship Id="rId4" Type="http://schemas.openxmlformats.org/officeDocument/2006/relationships/hyperlink" Target="https://www.brookings.edu/blog/up-front/2016/08/22/are-criminal-risk-assessment-scores-racist/"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towardsdatascience.com/survey-d4f168791e57"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www.nytimes.com/2006/08/09/technology/09aol.html" TargetMode="External"/><Relationship Id="rId3" Type="http://schemas.openxmlformats.org/officeDocument/2006/relationships/image" Target="../media/image14.png"/><Relationship Id="rId7" Type="http://schemas.openxmlformats.org/officeDocument/2006/relationships/hyperlink" Target="http://www.nytimes.com/2014/10/17/opinion/the-dark-market-for-personal-data.html"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www.theguardian.com/science/2005/nov/03/genetics.news" TargetMode="External"/><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sciencemag.org/content/339/6117/26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ashingtonpost.com/dc-md-va/2023/03/09/catholics-gay-priests-grindr-data-bishops/" TargetMode="External"/><Relationship Id="rId7" Type="http://schemas.openxmlformats.org/officeDocument/2006/relationships/hyperlink" Target="https://themarkup.org/privacy/2021/09/30/theres-a-multibillion-dollar-market-for-your-phones-location-data"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hyperlink" Target="https://www.nytimes.com/interactive/2019/12/19/opinion/location-tracking-cell-phone.html" TargetMode="External"/><Relationship Id="rId5" Type="http://schemas.openxmlformats.org/officeDocument/2006/relationships/hyperlink" Target="https://www.nytimes.com/interactive/2018/12/10/business/location-data-privacy-apps.html" TargetMode="External"/><Relationship Id="rId4" Type="http://schemas.openxmlformats.org/officeDocument/2006/relationships/hyperlink" Target="https://www.aclu.org/news/privacy-technology/catholic-group-buying-data-to-out-gay-priest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ajl.org/about"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American_Association_for_Cancer_Research" TargetMode="External"/><Relationship Id="rId3" Type="http://schemas.openxmlformats.org/officeDocument/2006/relationships/hyperlink" Target="https://en.wikipedia.org/wiki/Chester_M._Southam#cite_note-obituary-1" TargetMode="External"/><Relationship Id="rId7" Type="http://schemas.openxmlformats.org/officeDocument/2006/relationships/hyperlink" Target="https://en.wikipedia.org/wiki/Chester_M._Southam#cite_note-The_Immortal_Life_of_Henrietta_Lack-2" TargetMode="External"/><Relationship Id="rId2" Type="http://schemas.openxmlformats.org/officeDocument/2006/relationships/hyperlink" Target="https://en.wikipedia.org/wiki/Chester_M._Southam" TargetMode="External"/><Relationship Id="rId1" Type="http://schemas.openxmlformats.org/officeDocument/2006/relationships/slideLayout" Target="../slideLayouts/slideLayout7.xml"/><Relationship Id="rId6" Type="http://schemas.openxmlformats.org/officeDocument/2006/relationships/hyperlink" Target="https://en.wikipedia.org/wiki/Thomas_Jefferson_University" TargetMode="External"/><Relationship Id="rId5" Type="http://schemas.openxmlformats.org/officeDocument/2006/relationships/hyperlink" Target="https://en.wikipedia.org/wiki/Weill_Cornell_Medicine" TargetMode="External"/><Relationship Id="rId4" Type="http://schemas.openxmlformats.org/officeDocument/2006/relationships/hyperlink" Target="https://en.wikipedia.org/wiki/Memorial_Sloan_Kettering_Cancer_Center"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people.carleton.edu/~rdobrow/Courses/115Common/Ethics.pp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eople.carleton.edu/~rdobrow/Courses/115Common/Ethics.ppt"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people.carleton.edu/~rdobrow/Courses/115Common/Ethics.pp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people.carleton.edu/~rdobrow/Courses/115Common/Ethics.pp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eople.carleton.edu/~rdobrow/Courses/115Common/Ethics.ppt" TargetMode="External"/><Relationship Id="rId2" Type="http://schemas.openxmlformats.org/officeDocument/2006/relationships/hyperlink" Target="http://webapps.acs.carleton.edu/governance/irb/"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mstat.org/your-career/ethical-guidelines-for-statistical-practice"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ajl.org/library/home"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sciencemagazinedigital.org/sciencemagazine/library/item/17_february_2023/4079371"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nature.com/articles/530027a"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pubmed.ncbi.nlm.nih.gov/?term=Sichieri+R&amp;cauthor_id=24993013" TargetMode="External"/><Relationship Id="rId7" Type="http://schemas.openxmlformats.org/officeDocument/2006/relationships/image" Target="../media/image34.png"/><Relationship Id="rId2" Type="http://schemas.openxmlformats.org/officeDocument/2006/relationships/hyperlink" Target="https://pubmed.ncbi.nlm.nih.gov/24993013/" TargetMode="Externa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pubmed.ncbi.nlm.nih.gov/?term=Cunha+DB&amp;cauthor_id=24993013" TargetMode="External"/><Relationship Id="rId4" Type="http://schemas.openxmlformats.org/officeDocument/2006/relationships/hyperlink" Target="https://pubmed.ncbi.nlm.nih.gov/24993013/#affiliation-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jl.org/"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ncbi.nlm.nih.gov/pmc/articles/PMC4494880/#B1" TargetMode="External"/><Relationship Id="rId2" Type="http://schemas.openxmlformats.org/officeDocument/2006/relationships/hyperlink" Target="https://www.ncbi.nlm.nih.gov/pmc/articles/PMC4494880/" TargetMode="Externa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hyperlink" Target="https://www.ncbi.nlm.nih.gov/pmc/articles/PMC5644844/" TargetMode="External"/><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hyperlink" Target="https://www.ncbi.nlm.nih.gov/pmc/articles/PMC5644844/#B3" TargetMode="External"/><Relationship Id="rId4" Type="http://schemas.openxmlformats.org/officeDocument/2006/relationships/hyperlink" Target="https://www.ncbi.nlm.nih.gov/pmc/articles/PMC5644844/#B2"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nature.com.proxy.lib.uiowa.edu/nm/journal/v13/n11/full/nm1107-1276b.html#B1" TargetMode="External"/><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hyperlink" Target="http://www.nature.com.proxy.lib.uiowa.edu/nm/journal/v13/n11/full/nm1107-1276b.html#f1" TargetMode="External"/><Relationship Id="rId4" Type="http://schemas.openxmlformats.org/officeDocument/2006/relationships/hyperlink" Target="http://www.nature.com.proxy.lib.uiowa.edu/nm/journal/v13/n11/suppinfo/nm1107-1276b_S1.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blog.ecu.edu/sites/dailyclips/blog/2015/05/04/duke-university-settles-suit-with-cancer-patients-over-clinical-trials-the-news-observer/"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cancerletter.com/free/20150109_1/"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bna.com/patients-researchers-demand-n5798206514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wired.com/story/hidden-role-facial-recognition-tech-arrests/" TargetMode="External"/><Relationship Id="rId2" Type="http://schemas.openxmlformats.org/officeDocument/2006/relationships/hyperlink" Target="https://www.wired.com/tag/facial-recognition/"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medscape.com/viewarticle/854595"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retractionwatch.com/2012/08/20/anil-potti-resurfaces-with-job-at-north-dakota-cancer-center/"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cancerletter.com/articles/20151113_2"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hyperlink" Target="https://nbviewer.jupyter.org/github/donnemartin/data-science-ipython-notebooks/blob/master/scikit-learn/scikit-learn-intro.ipynb"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nytimes.com/2023/03/31/technology/facial-recognition-false-arrests.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towardsdatascience.com/survey-d4f168791e57"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propublica.org/people/ariana-tobin" TargetMode="External"/><Relationship Id="rId2" Type="http://schemas.openxmlformats.org/officeDocument/2006/relationships/hyperlink" Target="https://www.propublica.org/people/ava-kofman" TargetMode="External"/><Relationship Id="rId1" Type="http://schemas.openxmlformats.org/officeDocument/2006/relationships/slideLayout" Target="../slideLayouts/slideLayout7.xml"/><Relationship Id="rId6" Type="http://schemas.openxmlformats.org/officeDocument/2006/relationships/hyperlink" Target="https://www.usatoday.com/story/tech/2018/07/12/facebooks-diversity-efforts-failing-black-and-hispanic-women/776534002/" TargetMode="External"/><Relationship Id="rId5" Type="http://schemas.openxmlformats.org/officeDocument/2006/relationships/hyperlink" Target="https://mashable.com/article/facebook-2018-diversity-report/" TargetMode="External"/><Relationship Id="rId4" Type="http://schemas.openxmlformats.org/officeDocument/2006/relationships/hyperlink" Target="https://www.propublica.org/article/facebook-ads-can-still-discriminate-against-women-and-older-workers-despite-a-civil-rights-settle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9244C1-4BD6-4CCE-B15C-36915CFF4D55}"/>
              </a:ext>
            </a:extLst>
          </p:cNvPr>
          <p:cNvSpPr txBox="1"/>
          <p:nvPr/>
        </p:nvSpPr>
        <p:spPr>
          <a:xfrm>
            <a:off x="578555" y="543467"/>
            <a:ext cx="7131755" cy="461665"/>
          </a:xfrm>
          <a:prstGeom prst="rect">
            <a:avLst/>
          </a:prstGeom>
          <a:noFill/>
        </p:spPr>
        <p:txBody>
          <a:bodyPr wrap="square">
            <a:spAutoFit/>
          </a:bodyPr>
          <a:lstStyle/>
          <a:p>
            <a:r>
              <a:rPr lang="en-US" sz="2400" dirty="0">
                <a:hlinkClick r:id="rId2"/>
              </a:rPr>
              <a:t>The Coded Gaze: Unmasking Algorithmic Bias - YouTube</a:t>
            </a:r>
            <a:endParaRPr lang="en-US" sz="2400" dirty="0"/>
          </a:p>
        </p:txBody>
      </p:sp>
      <p:pic>
        <p:nvPicPr>
          <p:cNvPr id="5" name="Picture 4">
            <a:extLst>
              <a:ext uri="{FF2B5EF4-FFF2-40B4-BE49-F238E27FC236}">
                <a16:creationId xmlns:a16="http://schemas.microsoft.com/office/drawing/2014/main" id="{F623F430-DB5E-4491-83B7-F7041A9EE7DD}"/>
              </a:ext>
            </a:extLst>
          </p:cNvPr>
          <p:cNvPicPr>
            <a:picLocks noChangeAspect="1"/>
          </p:cNvPicPr>
          <p:nvPr/>
        </p:nvPicPr>
        <p:blipFill>
          <a:blip r:embed="rId3"/>
          <a:stretch>
            <a:fillRect/>
          </a:stretch>
        </p:blipFill>
        <p:spPr>
          <a:xfrm>
            <a:off x="0" y="1838325"/>
            <a:ext cx="10267950" cy="5934075"/>
          </a:xfrm>
          <a:prstGeom prst="rect">
            <a:avLst/>
          </a:prstGeom>
        </p:spPr>
      </p:pic>
      <p:pic>
        <p:nvPicPr>
          <p:cNvPr id="8" name="Picture 7">
            <a:extLst>
              <a:ext uri="{FF2B5EF4-FFF2-40B4-BE49-F238E27FC236}">
                <a16:creationId xmlns:a16="http://schemas.microsoft.com/office/drawing/2014/main" id="{ACA0F142-797C-4E65-9B46-EEC2D26CB912}"/>
              </a:ext>
            </a:extLst>
          </p:cNvPr>
          <p:cNvPicPr>
            <a:picLocks noChangeAspect="1"/>
          </p:cNvPicPr>
          <p:nvPr/>
        </p:nvPicPr>
        <p:blipFill rotWithShape="1">
          <a:blip r:embed="rId4"/>
          <a:srcRect b="15664"/>
          <a:stretch/>
        </p:blipFill>
        <p:spPr>
          <a:xfrm>
            <a:off x="8667750" y="1"/>
            <a:ext cx="3219450" cy="3397956"/>
          </a:xfrm>
          <a:prstGeom prst="rect">
            <a:avLst/>
          </a:prstGeom>
        </p:spPr>
      </p:pic>
    </p:spTree>
    <p:extLst>
      <p:ext uri="{BB962C8B-B14F-4D97-AF65-F5344CB8AC3E}">
        <p14:creationId xmlns:p14="http://schemas.microsoft.com/office/powerpoint/2010/main" val="70790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B8D4F3-BA36-46A4-8A1A-9F4D95663649}"/>
              </a:ext>
            </a:extLst>
          </p:cNvPr>
          <p:cNvPicPr>
            <a:picLocks noChangeAspect="1"/>
          </p:cNvPicPr>
          <p:nvPr/>
        </p:nvPicPr>
        <p:blipFill>
          <a:blip r:embed="rId2"/>
          <a:stretch>
            <a:fillRect/>
          </a:stretch>
        </p:blipFill>
        <p:spPr>
          <a:xfrm>
            <a:off x="320810" y="853702"/>
            <a:ext cx="11569746" cy="3200400"/>
          </a:xfrm>
          <a:prstGeom prst="rect">
            <a:avLst/>
          </a:prstGeom>
        </p:spPr>
      </p:pic>
      <p:sp>
        <p:nvSpPr>
          <p:cNvPr id="9" name="TextBox 8">
            <a:extLst>
              <a:ext uri="{FF2B5EF4-FFF2-40B4-BE49-F238E27FC236}">
                <a16:creationId xmlns:a16="http://schemas.microsoft.com/office/drawing/2014/main" id="{C68D8CA1-7AF7-48B7-B7FF-4C7E731A4758}"/>
              </a:ext>
            </a:extLst>
          </p:cNvPr>
          <p:cNvSpPr txBox="1"/>
          <p:nvPr/>
        </p:nvSpPr>
        <p:spPr>
          <a:xfrm>
            <a:off x="245174" y="4068595"/>
            <a:ext cx="11634484" cy="3477875"/>
          </a:xfrm>
          <a:prstGeom prst="rect">
            <a:avLst/>
          </a:prstGeom>
          <a:noFill/>
        </p:spPr>
        <p:txBody>
          <a:bodyPr wrap="square">
            <a:spAutoFit/>
          </a:bodyPr>
          <a:lstStyle/>
          <a:p>
            <a:r>
              <a:rPr lang="en-US" sz="2200" b="1" dirty="0">
                <a:hlinkClick r:id="rId3"/>
              </a:rPr>
              <a:t>https://www.propublica.org/article/facebook-doj-advertising-discrimination-settlement</a:t>
            </a:r>
            <a:r>
              <a:rPr lang="en-US" sz="2200" b="1" dirty="0"/>
              <a:t> </a:t>
            </a:r>
          </a:p>
          <a:p>
            <a:r>
              <a:rPr lang="en-US" sz="2200" b="1" dirty="0"/>
              <a:t>Facebook Finally Agrees to Eliminate Tool That Enabled Discriminatory Advertising </a:t>
            </a:r>
          </a:p>
          <a:p>
            <a:r>
              <a:rPr lang="en-US" sz="2200" dirty="0"/>
              <a:t>Six years after ProPublica revealed that Facebook allowed advertisers to exclude Black users and others, the company agreed to a settlement with the Justice Department to overhaul its ad algorithm system.            by </a:t>
            </a:r>
            <a:r>
              <a:rPr lang="en-US" sz="2200" dirty="0">
                <a:hlinkClick r:id="rId4"/>
              </a:rPr>
              <a:t>Ariana Tobin</a:t>
            </a:r>
            <a:r>
              <a:rPr lang="en-US" sz="2200" dirty="0"/>
              <a:t> and </a:t>
            </a:r>
            <a:r>
              <a:rPr lang="en-US" sz="2200" dirty="0">
                <a:hlinkClick r:id="rId5"/>
              </a:rPr>
              <a:t>Ava </a:t>
            </a:r>
            <a:r>
              <a:rPr lang="en-US" sz="2200" dirty="0" err="1">
                <a:hlinkClick r:id="rId5"/>
              </a:rPr>
              <a:t>Kofman</a:t>
            </a:r>
            <a:r>
              <a:rPr lang="en-US" sz="2200" dirty="0"/>
              <a:t> June 22, 2022, 4:30 p.m. EDT </a:t>
            </a:r>
          </a:p>
          <a:p>
            <a:endParaRPr lang="en-US" sz="2200" b="1" dirty="0"/>
          </a:p>
          <a:p>
            <a:r>
              <a:rPr lang="en-US" sz="2200" dirty="0"/>
              <a:t>The company said in a </a:t>
            </a:r>
            <a:r>
              <a:rPr lang="en-US" sz="2200" dirty="0">
                <a:hlinkClick r:id="rId6"/>
              </a:rPr>
              <a:t>statement</a:t>
            </a:r>
            <a:r>
              <a:rPr lang="en-US" sz="2200" dirty="0"/>
              <a:t> that it will implement a “novel use of machine learning technology that will work to ensure the age, gender and estimated race or ethnicity of a housing ad’s overall audience matches the age, gender, and estimated race or ethnicity mix of the population eligible to see that ad.”</a:t>
            </a:r>
            <a:endParaRPr lang="en-US" sz="2200" b="1" dirty="0"/>
          </a:p>
        </p:txBody>
      </p:sp>
      <p:sp>
        <p:nvSpPr>
          <p:cNvPr id="11" name="TextBox 10">
            <a:extLst>
              <a:ext uri="{FF2B5EF4-FFF2-40B4-BE49-F238E27FC236}">
                <a16:creationId xmlns:a16="http://schemas.microsoft.com/office/drawing/2014/main" id="{F1D7E848-8034-496E-93EC-71426B0C3E0B}"/>
              </a:ext>
            </a:extLst>
          </p:cNvPr>
          <p:cNvSpPr txBox="1"/>
          <p:nvPr/>
        </p:nvSpPr>
        <p:spPr>
          <a:xfrm>
            <a:off x="243191" y="107403"/>
            <a:ext cx="10924162" cy="646331"/>
          </a:xfrm>
          <a:prstGeom prst="rect">
            <a:avLst/>
          </a:prstGeom>
          <a:noFill/>
        </p:spPr>
        <p:txBody>
          <a:bodyPr wrap="square">
            <a:spAutoFit/>
          </a:bodyPr>
          <a:lstStyle/>
          <a:p>
            <a:r>
              <a:rPr lang="en-US" dirty="0">
                <a:hlinkClick r:id="rId7"/>
              </a:rPr>
              <a:t>https://www.propublica.org/article/facebook-ads-can-still-discriminate-against-women-and-older-workers-despite-a-civil-rights-settlement</a:t>
            </a:r>
            <a:r>
              <a:rPr lang="en-US" dirty="0"/>
              <a:t> </a:t>
            </a:r>
          </a:p>
        </p:txBody>
      </p:sp>
    </p:spTree>
    <p:extLst>
      <p:ext uri="{BB962C8B-B14F-4D97-AF65-F5344CB8AC3E}">
        <p14:creationId xmlns:p14="http://schemas.microsoft.com/office/powerpoint/2010/main" val="2458410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F745-D96E-47C3-9BA7-52ED85ABF734}"/>
              </a:ext>
            </a:extLst>
          </p:cNvPr>
          <p:cNvPicPr>
            <a:picLocks noChangeAspect="1"/>
          </p:cNvPicPr>
          <p:nvPr/>
        </p:nvPicPr>
        <p:blipFill>
          <a:blip r:embed="rId2"/>
          <a:stretch>
            <a:fillRect/>
          </a:stretch>
        </p:blipFill>
        <p:spPr>
          <a:xfrm>
            <a:off x="0" y="-31489"/>
            <a:ext cx="11887200" cy="3802006"/>
          </a:xfrm>
          <a:prstGeom prst="rect">
            <a:avLst/>
          </a:prstGeom>
        </p:spPr>
      </p:pic>
      <p:sp>
        <p:nvSpPr>
          <p:cNvPr id="5" name="TextBox 4">
            <a:extLst>
              <a:ext uri="{FF2B5EF4-FFF2-40B4-BE49-F238E27FC236}">
                <a16:creationId xmlns:a16="http://schemas.microsoft.com/office/drawing/2014/main" id="{95C16050-5374-43E0-943D-4B06F1079CE7}"/>
              </a:ext>
            </a:extLst>
          </p:cNvPr>
          <p:cNvSpPr txBox="1"/>
          <p:nvPr/>
        </p:nvSpPr>
        <p:spPr>
          <a:xfrm>
            <a:off x="5943600" y="1308913"/>
            <a:ext cx="6056334" cy="369332"/>
          </a:xfrm>
          <a:prstGeom prst="rect">
            <a:avLst/>
          </a:prstGeom>
          <a:noFill/>
        </p:spPr>
        <p:txBody>
          <a:bodyPr wrap="square">
            <a:spAutoFit/>
          </a:bodyPr>
          <a:lstStyle/>
          <a:p>
            <a:r>
              <a:rPr lang="en-US" dirty="0">
                <a:hlinkClick r:id="rId3"/>
              </a:rPr>
              <a:t>https://science.sciencemag.org/content/366/6464/447.full</a:t>
            </a:r>
            <a:r>
              <a:rPr lang="en-US" dirty="0"/>
              <a:t> </a:t>
            </a:r>
          </a:p>
        </p:txBody>
      </p:sp>
      <p:sp>
        <p:nvSpPr>
          <p:cNvPr id="8" name="TextBox 7">
            <a:extLst>
              <a:ext uri="{FF2B5EF4-FFF2-40B4-BE49-F238E27FC236}">
                <a16:creationId xmlns:a16="http://schemas.microsoft.com/office/drawing/2014/main" id="{93ED0BB1-DE99-413E-874B-B8CA5063AAA9}"/>
              </a:ext>
            </a:extLst>
          </p:cNvPr>
          <p:cNvSpPr txBox="1"/>
          <p:nvPr/>
        </p:nvSpPr>
        <p:spPr>
          <a:xfrm>
            <a:off x="189089" y="3770517"/>
            <a:ext cx="11483622" cy="4524315"/>
          </a:xfrm>
          <a:prstGeom prst="rect">
            <a:avLst/>
          </a:prstGeom>
          <a:noFill/>
        </p:spPr>
        <p:txBody>
          <a:bodyPr wrap="square">
            <a:spAutoFit/>
          </a:bodyPr>
          <a:lstStyle/>
          <a:p>
            <a:r>
              <a:rPr lang="en-US" sz="2400" dirty="0"/>
              <a:t>Health systems rely on commercial prediction algorithms to identify and help patients with complex health needs. We show that a widely used algorithm, typical of this industry-wide approach and affecting millions of patients, exhibits significant racial bias: At a given risk score, Black patients are considerably sicker than White patients, as evidenced by signs of uncontrolled illnesses. Remedying this disparity would increase the percentage of Black patients receiving additional help from 17.7 to 46.5%. The bias arises because the algorithm predicts health care costs rather than illness, but unequal access to care means that we spend less money caring for Black patients than for White patients. Thus, despite health care cost appearing to be an effective proxy for health by some measures of predictive accuracy, large racial biases arise. We suggest that the choice of convenient, seemingly effective proxies for ground truth can be an important source of algorithmic bias in many contexts.</a:t>
            </a:r>
          </a:p>
        </p:txBody>
      </p:sp>
    </p:spTree>
    <p:extLst>
      <p:ext uri="{BB962C8B-B14F-4D97-AF65-F5344CB8AC3E}">
        <p14:creationId xmlns:p14="http://schemas.microsoft.com/office/powerpoint/2010/main" val="26189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418D9-E035-41F3-B3D2-B20AFD8B3C57}"/>
              </a:ext>
            </a:extLst>
          </p:cNvPr>
          <p:cNvPicPr>
            <a:picLocks noChangeAspect="1"/>
          </p:cNvPicPr>
          <p:nvPr/>
        </p:nvPicPr>
        <p:blipFill>
          <a:blip r:embed="rId2"/>
          <a:stretch>
            <a:fillRect/>
          </a:stretch>
        </p:blipFill>
        <p:spPr>
          <a:xfrm>
            <a:off x="0" y="120256"/>
            <a:ext cx="11887200" cy="3573814"/>
          </a:xfrm>
          <a:prstGeom prst="rect">
            <a:avLst/>
          </a:prstGeom>
        </p:spPr>
      </p:pic>
      <p:pic>
        <p:nvPicPr>
          <p:cNvPr id="9" name="Picture 8">
            <a:extLst>
              <a:ext uri="{FF2B5EF4-FFF2-40B4-BE49-F238E27FC236}">
                <a16:creationId xmlns:a16="http://schemas.microsoft.com/office/drawing/2014/main" id="{A892CE49-9C68-41E2-AB93-8B20E994246B}"/>
              </a:ext>
            </a:extLst>
          </p:cNvPr>
          <p:cNvPicPr>
            <a:picLocks noChangeAspect="1"/>
          </p:cNvPicPr>
          <p:nvPr/>
        </p:nvPicPr>
        <p:blipFill>
          <a:blip r:embed="rId3"/>
          <a:stretch>
            <a:fillRect/>
          </a:stretch>
        </p:blipFill>
        <p:spPr>
          <a:xfrm>
            <a:off x="0" y="1861582"/>
            <a:ext cx="11887200" cy="1846258"/>
          </a:xfrm>
          <a:prstGeom prst="rect">
            <a:avLst/>
          </a:prstGeom>
        </p:spPr>
      </p:pic>
      <p:sp>
        <p:nvSpPr>
          <p:cNvPr id="11" name="TextBox 10">
            <a:extLst>
              <a:ext uri="{FF2B5EF4-FFF2-40B4-BE49-F238E27FC236}">
                <a16:creationId xmlns:a16="http://schemas.microsoft.com/office/drawing/2014/main" id="{B21D77B2-E3B4-482F-B34C-C533EC4A3077}"/>
              </a:ext>
            </a:extLst>
          </p:cNvPr>
          <p:cNvSpPr txBox="1"/>
          <p:nvPr/>
        </p:nvSpPr>
        <p:spPr>
          <a:xfrm>
            <a:off x="81774" y="1077529"/>
            <a:ext cx="13095962" cy="338554"/>
          </a:xfrm>
          <a:prstGeom prst="rect">
            <a:avLst/>
          </a:prstGeom>
          <a:noFill/>
        </p:spPr>
        <p:txBody>
          <a:bodyPr wrap="square">
            <a:spAutoFit/>
          </a:bodyPr>
          <a:lstStyle/>
          <a:p>
            <a:r>
              <a:rPr lang="en-US" sz="1600" dirty="0">
                <a:hlinkClick r:id="rId4"/>
              </a:rPr>
              <a:t>https://ils.fd.org/sites/ils.fd.org/files/uploaded_files/cja_resources/training/13.Racial%20Bias%20in%20Criminal%20Risk%20Scores.pdf</a:t>
            </a:r>
            <a:r>
              <a:rPr lang="en-US" sz="1600" dirty="0"/>
              <a:t> </a:t>
            </a:r>
          </a:p>
        </p:txBody>
      </p:sp>
      <p:sp>
        <p:nvSpPr>
          <p:cNvPr id="12" name="TextBox 11">
            <a:extLst>
              <a:ext uri="{FF2B5EF4-FFF2-40B4-BE49-F238E27FC236}">
                <a16:creationId xmlns:a16="http://schemas.microsoft.com/office/drawing/2014/main" id="{43E13E92-D0BD-47DD-8B9C-ECCC2550A6C8}"/>
              </a:ext>
            </a:extLst>
          </p:cNvPr>
          <p:cNvSpPr txBox="1"/>
          <p:nvPr/>
        </p:nvSpPr>
        <p:spPr>
          <a:xfrm>
            <a:off x="160796" y="3728154"/>
            <a:ext cx="11354014" cy="3970318"/>
          </a:xfrm>
          <a:prstGeom prst="rect">
            <a:avLst/>
          </a:prstGeom>
          <a:noFill/>
        </p:spPr>
        <p:txBody>
          <a:bodyPr wrap="square">
            <a:spAutoFit/>
          </a:bodyPr>
          <a:lstStyle/>
          <a:p>
            <a:r>
              <a:rPr lang="en-US" dirty="0">
                <a:hlinkClick r:id="rId5"/>
              </a:rPr>
              <a:t>https://arxiv.org/abs/1609.05807</a:t>
            </a:r>
            <a:r>
              <a:rPr lang="en-US" dirty="0"/>
              <a:t> </a:t>
            </a:r>
          </a:p>
          <a:p>
            <a:r>
              <a:rPr lang="en-US" dirty="0"/>
              <a:t>[Submitted on 19 Sep 2016 (</a:t>
            </a:r>
            <a:r>
              <a:rPr lang="en-US" dirty="0">
                <a:hlinkClick r:id="rId6"/>
              </a:rPr>
              <a:t>v1</a:t>
            </a:r>
            <a:r>
              <a:rPr lang="en-US" dirty="0"/>
              <a:t>), last revised 17 Nov 2016 (this version, v2)]</a:t>
            </a:r>
          </a:p>
          <a:p>
            <a:r>
              <a:rPr lang="en-US" sz="2000" b="1" dirty="0"/>
              <a:t>Inherent Trade-Offs in the Fair Determination of Risk Scores</a:t>
            </a:r>
          </a:p>
          <a:p>
            <a:r>
              <a:rPr lang="en-US" dirty="0">
                <a:hlinkClick r:id="rId7"/>
              </a:rPr>
              <a:t>Jon Kleinberg</a:t>
            </a:r>
            <a:r>
              <a:rPr lang="en-US" dirty="0"/>
              <a:t>, </a:t>
            </a:r>
            <a:r>
              <a:rPr lang="en-US" dirty="0" err="1">
                <a:hlinkClick r:id="rId8"/>
              </a:rPr>
              <a:t>Sendhil</a:t>
            </a:r>
            <a:r>
              <a:rPr lang="en-US" dirty="0">
                <a:hlinkClick r:id="rId8"/>
              </a:rPr>
              <a:t> Mullainathan</a:t>
            </a:r>
            <a:r>
              <a:rPr lang="en-US" dirty="0"/>
              <a:t>, </a:t>
            </a:r>
            <a:r>
              <a:rPr lang="en-US" dirty="0">
                <a:hlinkClick r:id="rId9"/>
              </a:rPr>
              <a:t>Manish Raghavan</a:t>
            </a:r>
            <a:endParaRPr lang="en-US" dirty="0"/>
          </a:p>
          <a:p>
            <a:r>
              <a:rPr lang="en-US" dirty="0"/>
              <a:t>Recent discussion in the public sphere about algorithmic classification has involved tension between competing notions of what it means for a probabilistic classification to be fair to different groups. We formalize three fairness conditions that lie at the heart of these debates, and we prove that except in highly constrained special cases, there is no method that can satisfy these three conditions simultaneously. Moreover, even satisfying all three conditions approximately requires that the data lie in an approximate version of one of the constrained special cases identified by our theorem. These results suggest some of the ways in which key notions of fairness are incompatible with each other, and hence provide a framework for thinking about the trade-offs between them.</a:t>
            </a:r>
          </a:p>
          <a:p>
            <a:endParaRPr lang="en-US" dirty="0"/>
          </a:p>
          <a:p>
            <a:r>
              <a:rPr lang="en-US" dirty="0"/>
              <a:t>To appear in Proceedings of Innovations in Theoretical Computer Science (ITCS), 2017</a:t>
            </a:r>
          </a:p>
          <a:p>
            <a:r>
              <a:rPr lang="en-US" dirty="0"/>
              <a:t> </a:t>
            </a:r>
          </a:p>
        </p:txBody>
      </p:sp>
    </p:spTree>
    <p:extLst>
      <p:ext uri="{BB962C8B-B14F-4D97-AF65-F5344CB8AC3E}">
        <p14:creationId xmlns:p14="http://schemas.microsoft.com/office/powerpoint/2010/main" val="156737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C3B00F-C024-46F3-9C66-9EF74713792D}"/>
              </a:ext>
            </a:extLst>
          </p:cNvPr>
          <p:cNvSpPr txBox="1"/>
          <p:nvPr/>
        </p:nvSpPr>
        <p:spPr>
          <a:xfrm>
            <a:off x="104572" y="221825"/>
            <a:ext cx="11678056" cy="5940088"/>
          </a:xfrm>
          <a:prstGeom prst="rect">
            <a:avLst/>
          </a:prstGeom>
          <a:noFill/>
        </p:spPr>
        <p:txBody>
          <a:bodyPr wrap="square">
            <a:spAutoFit/>
          </a:bodyPr>
          <a:lstStyle/>
          <a:p>
            <a:r>
              <a:rPr lang="en-US" sz="2000" dirty="0">
                <a:solidFill>
                  <a:srgbClr val="7030A0"/>
                </a:solidFill>
                <a:hlinkClick r:id="rId2"/>
              </a:rPr>
              <a:t>https://www.propublica.org/article/bias-in-criminal-risk-scores-is-mathematically-inevitable-researchers-say</a:t>
            </a:r>
            <a:r>
              <a:rPr lang="en-US" sz="2000" dirty="0">
                <a:solidFill>
                  <a:srgbClr val="7030A0"/>
                </a:solidFill>
              </a:rPr>
              <a:t> </a:t>
            </a:r>
          </a:p>
          <a:p>
            <a:r>
              <a:rPr lang="en-US" sz="2000" dirty="0"/>
              <a:t>ProPublica’s analysis of bias against black defendants in criminal risk scores has prompted research showing that the disparity can be addressed — if the algorithms focus on the fairness of outcomes.</a:t>
            </a:r>
            <a:endParaRPr lang="en-US" sz="2000" dirty="0">
              <a:solidFill>
                <a:srgbClr val="7030A0"/>
              </a:solidFill>
            </a:endParaRPr>
          </a:p>
          <a:p>
            <a:r>
              <a:rPr lang="en-US" sz="2000" dirty="0">
                <a:solidFill>
                  <a:srgbClr val="7030A0"/>
                </a:solidFill>
              </a:rPr>
              <a:t>Download the data:  </a:t>
            </a:r>
            <a:r>
              <a:rPr lang="en-US" dirty="0">
                <a:solidFill>
                  <a:srgbClr val="7030A0"/>
                </a:solidFill>
                <a:hlinkClick r:id="rId3"/>
              </a:rPr>
              <a:t>https://www.propublica.org/datastore/dataset/compas-recidivism-risk-score-data-and-analysis</a:t>
            </a:r>
            <a:r>
              <a:rPr lang="en-US" dirty="0">
                <a:solidFill>
                  <a:srgbClr val="7030A0"/>
                </a:solidFill>
              </a:rPr>
              <a:t> </a:t>
            </a:r>
          </a:p>
          <a:p>
            <a:endParaRPr lang="en-US" sz="2000" dirty="0">
              <a:solidFill>
                <a:srgbClr val="7030A0"/>
              </a:solidFill>
            </a:endParaRPr>
          </a:p>
          <a:p>
            <a:endParaRPr lang="en-US" sz="2000" dirty="0">
              <a:solidFill>
                <a:srgbClr val="7030A0"/>
              </a:solidFill>
            </a:endParaRPr>
          </a:p>
          <a:p>
            <a:r>
              <a:rPr lang="en-US" sz="2000" dirty="0">
                <a:solidFill>
                  <a:srgbClr val="7030A0"/>
                </a:solidFill>
              </a:rPr>
              <a:t>Counterpoint:      </a:t>
            </a:r>
            <a:r>
              <a:rPr lang="en-US" dirty="0">
                <a:hlinkClick r:id="rId4"/>
              </a:rPr>
              <a:t>https://www.brookings.edu/blog/up-front/2016/08/22/are-criminal-risk-assessment-scores-racist/</a:t>
            </a:r>
            <a:r>
              <a:rPr lang="en-US" dirty="0"/>
              <a:t> </a:t>
            </a:r>
            <a:endParaRPr lang="en-US" sz="2000" dirty="0">
              <a:solidFill>
                <a:srgbClr val="7030A0"/>
              </a:solidFill>
            </a:endParaRPr>
          </a:p>
          <a:p>
            <a:r>
              <a:rPr lang="en-US" sz="2000" b="1" dirty="0"/>
              <a:t>Are criminal risk assessment scores racist?</a:t>
            </a:r>
          </a:p>
          <a:p>
            <a:r>
              <a:rPr lang="en-US" sz="2000" dirty="0">
                <a:hlinkClick r:id="rId5"/>
              </a:rPr>
              <a:t>Jennifer L. Doleac</a:t>
            </a:r>
            <a:r>
              <a:rPr lang="en-US" sz="2000" dirty="0"/>
              <a:t> and </a:t>
            </a:r>
            <a:r>
              <a:rPr lang="en-US" sz="2000" dirty="0">
                <a:hlinkClick r:id="rId6"/>
              </a:rPr>
              <a:t>Megan Stevenson</a:t>
            </a:r>
            <a:r>
              <a:rPr lang="en-US" sz="2000" dirty="0"/>
              <a:t> Monday, August 22, 2016 </a:t>
            </a:r>
          </a:p>
          <a:p>
            <a:r>
              <a:rPr lang="en-US" sz="2000" dirty="0"/>
              <a:t>“An ideal approach to answering this question would be an experiment in which some judges are randomly assigned to use risk assessments as part of their decisions (their defendants are the treatment group), and some judges to operate as before (their defendants are the control group).  We could then compare racial discrepancies in sentencing for the treatment group and the control group, to determine the effect of incorporating risk assessment scores in the decision-making process. We could use the same method to consider this policy tool’s effects on recidivism, incarceration rates, and any other outcomes we care about.”</a:t>
            </a:r>
          </a:p>
          <a:p>
            <a:endParaRPr lang="en-US" sz="2000" dirty="0"/>
          </a:p>
          <a:p>
            <a:r>
              <a:rPr lang="en-US" sz="2000" dirty="0">
                <a:solidFill>
                  <a:srgbClr val="7030A0"/>
                </a:solidFill>
              </a:rPr>
              <a:t>Note their ideal approach involves comparing risk assessment scores to judge rulings where the later has also been shown to  be biased:  </a:t>
            </a:r>
            <a:r>
              <a:rPr lang="en-US" sz="2000" dirty="0">
                <a:solidFill>
                  <a:srgbClr val="7030A0"/>
                </a:solidFill>
                <a:hlinkClick r:id="rId7"/>
              </a:rPr>
              <a:t>https://www.ncsl.org/civil-and-criminal-justice/racial-and-ethnic-disparities-in-the-criminal-justice-system</a:t>
            </a:r>
            <a:r>
              <a:rPr lang="en-US" sz="2000" dirty="0">
                <a:solidFill>
                  <a:srgbClr val="7030A0"/>
                </a:solidFill>
              </a:rPr>
              <a:t> </a:t>
            </a:r>
          </a:p>
        </p:txBody>
      </p:sp>
    </p:spTree>
    <p:extLst>
      <p:ext uri="{BB962C8B-B14F-4D97-AF65-F5344CB8AC3E}">
        <p14:creationId xmlns:p14="http://schemas.microsoft.com/office/powerpoint/2010/main" val="94349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9BF7E-261F-4562-8001-C98A1563DAAC}"/>
              </a:ext>
            </a:extLst>
          </p:cNvPr>
          <p:cNvSpPr txBox="1"/>
          <p:nvPr/>
        </p:nvSpPr>
        <p:spPr>
          <a:xfrm>
            <a:off x="206679" y="150313"/>
            <a:ext cx="11292214" cy="6247864"/>
          </a:xfrm>
          <a:prstGeom prst="rect">
            <a:avLst/>
          </a:prstGeom>
          <a:noFill/>
        </p:spPr>
        <p:txBody>
          <a:bodyPr wrap="square">
            <a:spAutoFit/>
          </a:bodyPr>
          <a:lstStyle/>
          <a:p>
            <a:r>
              <a:rPr lang="en-US" sz="8000" b="1" i="0" dirty="0">
                <a:solidFill>
                  <a:srgbClr val="292929"/>
                </a:solidFill>
                <a:effectLst/>
                <a:latin typeface="charter"/>
              </a:rPr>
              <a:t>“The fact is almost all big data sets, generated by systems powered by ML/AI based models, are known to be biased</a:t>
            </a:r>
            <a:r>
              <a:rPr lang="en-US" sz="8000" b="0" i="0" dirty="0">
                <a:solidFill>
                  <a:srgbClr val="292929"/>
                </a:solidFill>
                <a:effectLst/>
                <a:latin typeface="charter"/>
              </a:rPr>
              <a:t>.”</a:t>
            </a:r>
            <a:endParaRPr lang="en-US" sz="8000" dirty="0"/>
          </a:p>
        </p:txBody>
      </p:sp>
      <p:sp>
        <p:nvSpPr>
          <p:cNvPr id="5" name="TextBox 4">
            <a:extLst>
              <a:ext uri="{FF2B5EF4-FFF2-40B4-BE49-F238E27FC236}">
                <a16:creationId xmlns:a16="http://schemas.microsoft.com/office/drawing/2014/main" id="{509B4EA3-9AE3-4CE8-BC93-87474995A69A}"/>
              </a:ext>
            </a:extLst>
          </p:cNvPr>
          <p:cNvSpPr txBox="1"/>
          <p:nvPr/>
        </p:nvSpPr>
        <p:spPr>
          <a:xfrm>
            <a:off x="90813" y="7083561"/>
            <a:ext cx="11652337" cy="646331"/>
          </a:xfrm>
          <a:prstGeom prst="rect">
            <a:avLst/>
          </a:prstGeom>
          <a:noFill/>
        </p:spPr>
        <p:txBody>
          <a:bodyPr wrap="square">
            <a:spAutoFit/>
          </a:bodyPr>
          <a:lstStyle/>
          <a:p>
            <a:r>
              <a:rPr lang="en-US" sz="3600" dirty="0">
                <a:hlinkClick r:id="rId2"/>
              </a:rPr>
              <a:t>https://towardsdatascience.com/survey-d4f168791e57</a:t>
            </a:r>
            <a:r>
              <a:rPr lang="en-US" sz="3600" dirty="0"/>
              <a:t> </a:t>
            </a:r>
          </a:p>
        </p:txBody>
      </p:sp>
    </p:spTree>
    <p:extLst>
      <p:ext uri="{BB962C8B-B14F-4D97-AF65-F5344CB8AC3E}">
        <p14:creationId xmlns:p14="http://schemas.microsoft.com/office/powerpoint/2010/main" val="152470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4201"/>
          <a:stretch/>
        </p:blipFill>
        <p:spPr>
          <a:xfrm>
            <a:off x="1135658" y="862878"/>
            <a:ext cx="3892807" cy="2248814"/>
          </a:xfrm>
          <a:prstGeom prst="rect">
            <a:avLst/>
          </a:prstGeom>
          <a:ln>
            <a:solidFill>
              <a:srgbClr val="FF0000"/>
            </a:solidFill>
          </a:ln>
        </p:spPr>
      </p:pic>
      <p:sp>
        <p:nvSpPr>
          <p:cNvPr id="3" name="TextBox 2"/>
          <p:cNvSpPr txBox="1"/>
          <p:nvPr/>
        </p:nvSpPr>
        <p:spPr>
          <a:xfrm>
            <a:off x="1600086" y="-11918"/>
            <a:ext cx="9305290" cy="929485"/>
          </a:xfrm>
          <a:prstGeom prst="rect">
            <a:avLst/>
          </a:prstGeom>
          <a:noFill/>
        </p:spPr>
        <p:txBody>
          <a:bodyPr wrap="square" rtlCol="0">
            <a:spAutoFit/>
          </a:bodyPr>
          <a:lstStyle/>
          <a:p>
            <a:r>
              <a:rPr lang="en-US" sz="5440" dirty="0">
                <a:solidFill>
                  <a:srgbClr val="7030A0"/>
                </a:solidFill>
              </a:rPr>
              <a:t>Data is NEVER fully anonymized</a:t>
            </a:r>
          </a:p>
        </p:txBody>
      </p:sp>
      <p:pic>
        <p:nvPicPr>
          <p:cNvPr id="4" name="Picture 3"/>
          <p:cNvPicPr>
            <a:picLocks noChangeAspect="1"/>
          </p:cNvPicPr>
          <p:nvPr/>
        </p:nvPicPr>
        <p:blipFill rotWithShape="1">
          <a:blip r:embed="rId3"/>
          <a:srcRect t="-1" b="3487"/>
          <a:stretch/>
        </p:blipFill>
        <p:spPr>
          <a:xfrm>
            <a:off x="968577" y="4755771"/>
            <a:ext cx="9855403" cy="2880970"/>
          </a:xfrm>
          <a:prstGeom prst="rect">
            <a:avLst/>
          </a:prstGeom>
          <a:ln>
            <a:solidFill>
              <a:schemeClr val="accent6">
                <a:lumMod val="50000"/>
              </a:schemeClr>
            </a:solidFill>
          </a:ln>
        </p:spPr>
      </p:pic>
      <p:pic>
        <p:nvPicPr>
          <p:cNvPr id="5" name="Picture 4"/>
          <p:cNvPicPr>
            <a:picLocks noChangeAspect="1"/>
          </p:cNvPicPr>
          <p:nvPr/>
        </p:nvPicPr>
        <p:blipFill>
          <a:blip r:embed="rId4"/>
          <a:stretch>
            <a:fillRect/>
          </a:stretch>
        </p:blipFill>
        <p:spPr>
          <a:xfrm>
            <a:off x="5516512" y="917703"/>
            <a:ext cx="5388864" cy="5638257"/>
          </a:xfrm>
          <a:prstGeom prst="rect">
            <a:avLst/>
          </a:prstGeom>
          <a:ln>
            <a:solidFill>
              <a:schemeClr val="accent6">
                <a:lumMod val="50000"/>
              </a:schemeClr>
            </a:solidFill>
          </a:ln>
        </p:spPr>
      </p:pic>
      <p:pic>
        <p:nvPicPr>
          <p:cNvPr id="6" name="Picture 5"/>
          <p:cNvPicPr>
            <a:picLocks noChangeAspect="1"/>
          </p:cNvPicPr>
          <p:nvPr/>
        </p:nvPicPr>
        <p:blipFill>
          <a:blip r:embed="rId5"/>
          <a:stretch>
            <a:fillRect/>
          </a:stretch>
        </p:blipFill>
        <p:spPr>
          <a:xfrm>
            <a:off x="815057" y="3156945"/>
            <a:ext cx="4767885" cy="1554480"/>
          </a:xfrm>
          <a:prstGeom prst="rect">
            <a:avLst/>
          </a:prstGeom>
          <a:ln>
            <a:solidFill>
              <a:srgbClr val="7030A0"/>
            </a:solidFill>
          </a:ln>
        </p:spPr>
      </p:pic>
      <p:sp>
        <p:nvSpPr>
          <p:cNvPr id="7" name="Rectangle 6"/>
          <p:cNvSpPr/>
          <p:nvPr/>
        </p:nvSpPr>
        <p:spPr>
          <a:xfrm>
            <a:off x="1726747" y="7104192"/>
            <a:ext cx="9398453" cy="929485"/>
          </a:xfrm>
          <a:prstGeom prst="rect">
            <a:avLst/>
          </a:prstGeom>
        </p:spPr>
        <p:txBody>
          <a:bodyPr wrap="square">
            <a:spAutoFit/>
          </a:bodyPr>
          <a:lstStyle/>
          <a:p>
            <a:pPr algn="r"/>
            <a:r>
              <a:rPr lang="en-US" sz="1360" dirty="0">
                <a:solidFill>
                  <a:srgbClr val="0000FF"/>
                </a:solidFill>
                <a:hlinkClick r:id="rId6"/>
              </a:rPr>
              <a:t>http://www.theguardian.com/science/2005/nov/03/genetics.news</a:t>
            </a:r>
            <a:endParaRPr lang="en-US" sz="1360" dirty="0"/>
          </a:p>
          <a:p>
            <a:pPr algn="r"/>
            <a:r>
              <a:rPr lang="en-US" sz="1360" dirty="0">
                <a:hlinkClick r:id="rId7"/>
              </a:rPr>
              <a:t>http://www.nytimes.com/2014/10/17/opinion/the-dark-market-for-personal-data.html</a:t>
            </a:r>
            <a:endParaRPr lang="en-US" sz="1360" dirty="0"/>
          </a:p>
          <a:p>
            <a:pPr algn="r"/>
            <a:r>
              <a:rPr lang="en-US" sz="1360" dirty="0">
                <a:hlinkClick r:id="rId8"/>
              </a:rPr>
              <a:t>http://www.nytimes.com/2006/08/09/technology/09aol.html, </a:t>
            </a:r>
            <a:r>
              <a:rPr lang="en-US" sz="1360" dirty="0">
                <a:hlinkClick r:id="rId9"/>
              </a:rPr>
              <a:t>https://www.sciencemag.org/content/339/6117/262</a:t>
            </a:r>
            <a:endParaRPr lang="en-US" sz="1360" dirty="0"/>
          </a:p>
          <a:p>
            <a:pPr algn="r"/>
            <a:endParaRPr lang="en-US" sz="1360" dirty="0"/>
          </a:p>
        </p:txBody>
      </p:sp>
    </p:spTree>
    <p:extLst>
      <p:ext uri="{BB962C8B-B14F-4D97-AF65-F5344CB8AC3E}">
        <p14:creationId xmlns:p14="http://schemas.microsoft.com/office/powerpoint/2010/main" val="319976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C6DCD-1CE3-454C-A0E7-112DF6BBBB86}"/>
              </a:ext>
            </a:extLst>
          </p:cNvPr>
          <p:cNvPicPr>
            <a:picLocks noChangeAspect="1"/>
          </p:cNvPicPr>
          <p:nvPr/>
        </p:nvPicPr>
        <p:blipFill>
          <a:blip r:embed="rId2"/>
          <a:stretch>
            <a:fillRect/>
          </a:stretch>
        </p:blipFill>
        <p:spPr>
          <a:xfrm>
            <a:off x="5020207" y="2620963"/>
            <a:ext cx="6791325" cy="5172075"/>
          </a:xfrm>
          <a:prstGeom prst="rect">
            <a:avLst/>
          </a:prstGeom>
        </p:spPr>
      </p:pic>
      <p:sp>
        <p:nvSpPr>
          <p:cNvPr id="5" name="TextBox 4">
            <a:extLst>
              <a:ext uri="{FF2B5EF4-FFF2-40B4-BE49-F238E27FC236}">
                <a16:creationId xmlns:a16="http://schemas.microsoft.com/office/drawing/2014/main" id="{E322D168-A523-464C-BEAF-A6376B643DB6}"/>
              </a:ext>
            </a:extLst>
          </p:cNvPr>
          <p:cNvSpPr txBox="1"/>
          <p:nvPr/>
        </p:nvSpPr>
        <p:spPr>
          <a:xfrm>
            <a:off x="194733" y="473420"/>
            <a:ext cx="11455399" cy="2862322"/>
          </a:xfrm>
          <a:prstGeom prst="rect">
            <a:avLst/>
          </a:prstGeom>
          <a:noFill/>
        </p:spPr>
        <p:txBody>
          <a:bodyPr wrap="square">
            <a:spAutoFit/>
          </a:bodyPr>
          <a:lstStyle/>
          <a:p>
            <a:pPr algn="l"/>
            <a:r>
              <a:rPr lang="en-US" sz="2000" b="0" i="0" dirty="0">
                <a:solidFill>
                  <a:srgbClr val="231F20"/>
                </a:solidFill>
                <a:effectLst/>
                <a:latin typeface="schoolbook"/>
              </a:rPr>
              <a:t>One report prepared for bishops says the group’s sources are data brokers who got the information from ad exchanges, which are sites where ads are bought and sold in real time, like a stock market. The group cross-referenced location data from the apps and other details with locations of church residences, workplaces, and seminaries to find clergy who were allegedly active on the apps…</a:t>
            </a:r>
          </a:p>
          <a:p>
            <a:pPr algn="l"/>
            <a:r>
              <a:rPr lang="en-US" sz="2000" b="0" i="0" dirty="0">
                <a:solidFill>
                  <a:srgbClr val="231F20"/>
                </a:solidFill>
                <a:effectLst/>
                <a:latin typeface="schoolbook"/>
              </a:rPr>
              <a:t> </a:t>
            </a:r>
          </a:p>
          <a:p>
            <a:pPr algn="l"/>
            <a:r>
              <a:rPr lang="en-US" sz="2000" b="0" i="0" dirty="0">
                <a:solidFill>
                  <a:srgbClr val="231F20"/>
                </a:solidFill>
                <a:effectLst/>
                <a:latin typeface="schoolbook"/>
              </a:rPr>
              <a:t>Although no names were in the original data from brokers, it included enough identifying details and location pings that the group was able to analyze it for specific locations and narrow down likely people using the apps…</a:t>
            </a:r>
          </a:p>
          <a:p>
            <a:pPr algn="l"/>
            <a:r>
              <a:rPr lang="en-US" sz="2000" b="0" i="0" dirty="0">
                <a:solidFill>
                  <a:srgbClr val="231F20"/>
                </a:solidFill>
                <a:effectLst/>
                <a:latin typeface="schoolbook"/>
              </a:rPr>
              <a:t> </a:t>
            </a:r>
          </a:p>
        </p:txBody>
      </p:sp>
      <p:sp>
        <p:nvSpPr>
          <p:cNvPr id="7" name="TextBox 6">
            <a:extLst>
              <a:ext uri="{FF2B5EF4-FFF2-40B4-BE49-F238E27FC236}">
                <a16:creationId xmlns:a16="http://schemas.microsoft.com/office/drawing/2014/main" id="{930D2BFC-D507-44F0-BD0E-3D4DFB9CF8C8}"/>
              </a:ext>
            </a:extLst>
          </p:cNvPr>
          <p:cNvSpPr txBox="1"/>
          <p:nvPr/>
        </p:nvSpPr>
        <p:spPr>
          <a:xfrm>
            <a:off x="194733" y="0"/>
            <a:ext cx="10868378" cy="369332"/>
          </a:xfrm>
          <a:prstGeom prst="rect">
            <a:avLst/>
          </a:prstGeom>
          <a:noFill/>
        </p:spPr>
        <p:txBody>
          <a:bodyPr wrap="square">
            <a:spAutoFit/>
          </a:bodyPr>
          <a:lstStyle/>
          <a:p>
            <a:r>
              <a:rPr lang="en-US" dirty="0">
                <a:hlinkClick r:id="rId3"/>
              </a:rPr>
              <a:t>Colorado Catholic group bought app data that tracked gay priests - The Washington Post</a:t>
            </a:r>
            <a:r>
              <a:rPr lang="en-US" dirty="0"/>
              <a:t>       </a:t>
            </a:r>
            <a:r>
              <a:rPr lang="en-US" b="1" dirty="0">
                <a:solidFill>
                  <a:srgbClr val="C00000"/>
                </a:solidFill>
              </a:rPr>
              <a:t>2023/03/09</a:t>
            </a:r>
          </a:p>
        </p:txBody>
      </p:sp>
      <p:sp>
        <p:nvSpPr>
          <p:cNvPr id="9" name="TextBox 8">
            <a:extLst>
              <a:ext uri="{FF2B5EF4-FFF2-40B4-BE49-F238E27FC236}">
                <a16:creationId xmlns:a16="http://schemas.microsoft.com/office/drawing/2014/main" id="{FA5D684A-22F8-4C51-9CF6-8EB172E9770E}"/>
              </a:ext>
            </a:extLst>
          </p:cNvPr>
          <p:cNvSpPr txBox="1"/>
          <p:nvPr/>
        </p:nvSpPr>
        <p:spPr>
          <a:xfrm>
            <a:off x="194733" y="3038182"/>
            <a:ext cx="4286956" cy="1938992"/>
          </a:xfrm>
          <a:prstGeom prst="rect">
            <a:avLst/>
          </a:prstGeom>
          <a:noFill/>
        </p:spPr>
        <p:txBody>
          <a:bodyPr wrap="square">
            <a:spAutoFit/>
          </a:bodyPr>
          <a:lstStyle/>
          <a:p>
            <a:pPr algn="l"/>
            <a:r>
              <a:rPr lang="en-US" sz="2000" b="0" i="0" dirty="0">
                <a:solidFill>
                  <a:srgbClr val="231F20"/>
                </a:solidFill>
                <a:effectLst/>
                <a:latin typeface="schoolbook"/>
              </a:rPr>
              <a:t>The group also focused on devices that spent multiple nights at a rectory, for example, or if a hookup app was used for a certain number of days in a row in some other church building, such as a seminary or an administrative building.</a:t>
            </a:r>
          </a:p>
        </p:txBody>
      </p:sp>
      <p:sp>
        <p:nvSpPr>
          <p:cNvPr id="11" name="TextBox 10">
            <a:extLst>
              <a:ext uri="{FF2B5EF4-FFF2-40B4-BE49-F238E27FC236}">
                <a16:creationId xmlns:a16="http://schemas.microsoft.com/office/drawing/2014/main" id="{9142C36F-F387-4E3D-8329-15E0F5AF29D0}"/>
              </a:ext>
            </a:extLst>
          </p:cNvPr>
          <p:cNvSpPr txBox="1"/>
          <p:nvPr/>
        </p:nvSpPr>
        <p:spPr>
          <a:xfrm>
            <a:off x="7139602" y="3143997"/>
            <a:ext cx="4591230" cy="646331"/>
          </a:xfrm>
          <a:prstGeom prst="rect">
            <a:avLst/>
          </a:prstGeom>
          <a:noFill/>
        </p:spPr>
        <p:txBody>
          <a:bodyPr wrap="square">
            <a:spAutoFit/>
          </a:bodyPr>
          <a:lstStyle/>
          <a:p>
            <a:r>
              <a:rPr lang="en-US" dirty="0">
                <a:hlinkClick r:id="rId4"/>
              </a:rPr>
              <a:t>Catholic Group Buying Data to Out Gay Priests is Tip of Location-Tracking Iceberg | ACLU</a:t>
            </a:r>
            <a:endParaRPr lang="en-US" dirty="0"/>
          </a:p>
        </p:txBody>
      </p:sp>
      <p:sp>
        <p:nvSpPr>
          <p:cNvPr id="13" name="TextBox 12">
            <a:extLst>
              <a:ext uri="{FF2B5EF4-FFF2-40B4-BE49-F238E27FC236}">
                <a16:creationId xmlns:a16="http://schemas.microsoft.com/office/drawing/2014/main" id="{92C6482D-2354-4B57-B9C1-B15766291AEB}"/>
              </a:ext>
            </a:extLst>
          </p:cNvPr>
          <p:cNvSpPr txBox="1"/>
          <p:nvPr/>
        </p:nvSpPr>
        <p:spPr>
          <a:xfrm>
            <a:off x="767644" y="5513562"/>
            <a:ext cx="4505941" cy="1938992"/>
          </a:xfrm>
          <a:prstGeom prst="rect">
            <a:avLst/>
          </a:prstGeom>
          <a:noFill/>
        </p:spPr>
        <p:txBody>
          <a:bodyPr wrap="square">
            <a:spAutoFit/>
          </a:bodyPr>
          <a:lstStyle/>
          <a:p>
            <a:r>
              <a:rPr lang="en-US" sz="2000" b="0" i="0" dirty="0">
                <a:solidFill>
                  <a:srgbClr val="231F20"/>
                </a:solidFill>
                <a:effectLst/>
                <a:latin typeface="schoolbook"/>
              </a:rPr>
              <a:t>we’re in a world where </a:t>
            </a:r>
            <a:r>
              <a:rPr lang="en-US" sz="2000" b="0" i="0" u="sng" dirty="0">
                <a:effectLst/>
                <a:latin typeface="schoolbook"/>
                <a:hlinkClick r:id="rId5"/>
              </a:rPr>
              <a:t>location data</a:t>
            </a:r>
            <a:r>
              <a:rPr lang="en-US" sz="2000" b="0" i="0" dirty="0">
                <a:solidFill>
                  <a:srgbClr val="231F20"/>
                </a:solidFill>
                <a:effectLst/>
                <a:latin typeface="schoolbook"/>
              </a:rPr>
              <a:t> is </a:t>
            </a:r>
            <a:r>
              <a:rPr lang="en-US" sz="2000" b="0" i="0" u="sng" dirty="0">
                <a:effectLst/>
                <a:latin typeface="schoolbook"/>
                <a:hlinkClick r:id="rId6"/>
              </a:rPr>
              <a:t>collected </a:t>
            </a:r>
            <a:r>
              <a:rPr lang="en-US" sz="2000" b="0" i="0" dirty="0">
                <a:solidFill>
                  <a:srgbClr val="231F20"/>
                </a:solidFill>
                <a:effectLst/>
                <a:latin typeface="schoolbook"/>
              </a:rPr>
              <a:t>about a significant proportion of us without our knowledge or permission, and bought and sold by a </a:t>
            </a:r>
            <a:r>
              <a:rPr lang="en-US" sz="2000" b="0" i="0" u="sng" dirty="0">
                <a:effectLst/>
                <a:latin typeface="schoolbook"/>
                <a:hlinkClick r:id="rId7"/>
              </a:rPr>
              <a:t>multibillion-dollar ecosystem</a:t>
            </a:r>
            <a:r>
              <a:rPr lang="en-US" sz="2000" b="0" i="0" dirty="0">
                <a:solidFill>
                  <a:srgbClr val="231F20"/>
                </a:solidFill>
                <a:effectLst/>
                <a:latin typeface="schoolbook"/>
              </a:rPr>
              <a:t> of companies that specialize in such data.</a:t>
            </a:r>
            <a:endParaRPr lang="en-US" sz="2000" dirty="0"/>
          </a:p>
        </p:txBody>
      </p:sp>
      <p:sp>
        <p:nvSpPr>
          <p:cNvPr id="15" name="TextBox 14">
            <a:extLst>
              <a:ext uri="{FF2B5EF4-FFF2-40B4-BE49-F238E27FC236}">
                <a16:creationId xmlns:a16="http://schemas.microsoft.com/office/drawing/2014/main" id="{0B3D0B4F-98E6-4C39-9FF7-F94BB7960651}"/>
              </a:ext>
            </a:extLst>
          </p:cNvPr>
          <p:cNvSpPr txBox="1"/>
          <p:nvPr/>
        </p:nvSpPr>
        <p:spPr>
          <a:xfrm>
            <a:off x="9307163" y="4007678"/>
            <a:ext cx="1408289" cy="369332"/>
          </a:xfrm>
          <a:prstGeom prst="rect">
            <a:avLst/>
          </a:prstGeom>
          <a:noFill/>
        </p:spPr>
        <p:txBody>
          <a:bodyPr wrap="square">
            <a:spAutoFit/>
          </a:bodyPr>
          <a:lstStyle/>
          <a:p>
            <a:r>
              <a:rPr lang="en-US" b="1" i="0" dirty="0">
                <a:solidFill>
                  <a:srgbClr val="C00000"/>
                </a:solidFill>
                <a:effectLst/>
                <a:latin typeface="gtamstandard"/>
              </a:rPr>
              <a:t>April 7, 2023</a:t>
            </a:r>
            <a:endParaRPr lang="en-US" b="1" dirty="0">
              <a:solidFill>
                <a:srgbClr val="C00000"/>
              </a:solidFill>
            </a:endParaRPr>
          </a:p>
        </p:txBody>
      </p:sp>
      <p:cxnSp>
        <p:nvCxnSpPr>
          <p:cNvPr id="17" name="Connector: Elbow 16">
            <a:extLst>
              <a:ext uri="{FF2B5EF4-FFF2-40B4-BE49-F238E27FC236}">
                <a16:creationId xmlns:a16="http://schemas.microsoft.com/office/drawing/2014/main" id="{573ADDAA-A94D-4FD8-B559-C2986333DB37}"/>
              </a:ext>
            </a:extLst>
          </p:cNvPr>
          <p:cNvCxnSpPr/>
          <p:nvPr/>
        </p:nvCxnSpPr>
        <p:spPr>
          <a:xfrm flipV="1">
            <a:off x="0" y="2666119"/>
            <a:ext cx="11730832" cy="2526770"/>
          </a:xfrm>
          <a:prstGeom prst="bentConnector3">
            <a:avLst>
              <a:gd name="adj1" fmla="val 40665"/>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067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900" y="155106"/>
            <a:ext cx="10096300" cy="406265"/>
          </a:xfrm>
          <a:prstGeom prst="rect">
            <a:avLst/>
          </a:prstGeom>
        </p:spPr>
        <p:txBody>
          <a:bodyPr wrap="square">
            <a:spAutoFit/>
          </a:bodyPr>
          <a:lstStyle/>
          <a:p>
            <a:r>
              <a:rPr lang="en-US" sz="2040" dirty="0">
                <a:solidFill>
                  <a:srgbClr val="0000FF"/>
                </a:solidFill>
              </a:rPr>
              <a:t>http://</a:t>
            </a:r>
            <a:r>
              <a:rPr lang="en-US" sz="2040" dirty="0" err="1">
                <a:solidFill>
                  <a:srgbClr val="0000FF"/>
                </a:solidFill>
              </a:rPr>
              <a:t>www.smithsonianmag.com</a:t>
            </a:r>
            <a:r>
              <a:rPr lang="en-US" sz="2040" dirty="0">
                <a:solidFill>
                  <a:srgbClr val="0000FF"/>
                </a:solidFill>
              </a:rPr>
              <a:t>/science-nature/Henrietta-Lacks-Immortal-</a:t>
            </a:r>
            <a:r>
              <a:rPr lang="en-US" sz="2040" dirty="0" err="1">
                <a:solidFill>
                  <a:srgbClr val="0000FF"/>
                </a:solidFill>
              </a:rPr>
              <a:t>Cells.html</a:t>
            </a:r>
            <a:endParaRPr lang="en-US" sz="2040" dirty="0">
              <a:solidFill>
                <a:srgbClr val="0000FF"/>
              </a:solidFill>
            </a:endParaRPr>
          </a:p>
        </p:txBody>
      </p:sp>
      <p:pic>
        <p:nvPicPr>
          <p:cNvPr id="3" name="Picture 2"/>
          <p:cNvPicPr>
            <a:picLocks noChangeAspect="1"/>
          </p:cNvPicPr>
          <p:nvPr/>
        </p:nvPicPr>
        <p:blipFill>
          <a:blip r:embed="rId2"/>
          <a:stretch>
            <a:fillRect/>
          </a:stretch>
        </p:blipFill>
        <p:spPr>
          <a:xfrm>
            <a:off x="1354365" y="1093365"/>
            <a:ext cx="9185931" cy="2308117"/>
          </a:xfrm>
          <a:prstGeom prst="rect">
            <a:avLst/>
          </a:prstGeom>
        </p:spPr>
      </p:pic>
      <p:sp>
        <p:nvSpPr>
          <p:cNvPr id="4" name="Rectangle 3"/>
          <p:cNvSpPr/>
          <p:nvPr/>
        </p:nvSpPr>
        <p:spPr>
          <a:xfrm>
            <a:off x="1779306" y="3740242"/>
            <a:ext cx="8499182" cy="3440942"/>
          </a:xfrm>
          <a:prstGeom prst="rect">
            <a:avLst/>
          </a:prstGeom>
        </p:spPr>
        <p:txBody>
          <a:bodyPr wrap="square">
            <a:spAutoFit/>
          </a:bodyPr>
          <a:lstStyle/>
          <a:p>
            <a:r>
              <a:rPr lang="en-US" sz="2720" dirty="0"/>
              <a:t>…</a:t>
            </a:r>
            <a:r>
              <a:rPr lang="en-US" sz="2720" dirty="0" err="1"/>
              <a:t>HeLa</a:t>
            </a:r>
            <a:r>
              <a:rPr lang="en-US" sz="2720" dirty="0"/>
              <a:t> cells could float on dust particles in the air &amp; travel on unwashed hands and contaminate other cultures. It became an enormous controversy. In the midst of that, one group of scientists tracked down Henrietta’s relatives to take some samples with hopes that they could use the family’s DNA to make a map of Henrietta’s genes so they could tell which cell cultures were HeLa and which weren’t, to begin straightening out the contamination problem.</a:t>
            </a:r>
          </a:p>
        </p:txBody>
      </p:sp>
    </p:spTree>
    <p:extLst>
      <p:ext uri="{BB962C8B-B14F-4D97-AF65-F5344CB8AC3E}">
        <p14:creationId xmlns:p14="http://schemas.microsoft.com/office/powerpoint/2010/main" val="141071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3286" y="988616"/>
            <a:ext cx="9868808" cy="6606424"/>
          </a:xfrm>
          <a:prstGeom prst="rect">
            <a:avLst/>
          </a:prstGeom>
        </p:spPr>
        <p:txBody>
          <a:bodyPr wrap="square">
            <a:spAutoFit/>
          </a:bodyPr>
          <a:lstStyle/>
          <a:p>
            <a:r>
              <a:rPr lang="en-US" sz="2720" dirty="0"/>
              <a:t>1951  Biopsy of Henrietta Lacks’ </a:t>
            </a:r>
            <a:r>
              <a:rPr lang="en-US" sz="2720" dirty="0" err="1"/>
              <a:t>tumour</a:t>
            </a:r>
            <a:r>
              <a:rPr lang="en-US" sz="2720" dirty="0"/>
              <a:t> collected without her knowledge or consent. </a:t>
            </a:r>
            <a:r>
              <a:rPr lang="en-US" sz="2720" dirty="0" err="1"/>
              <a:t>HeLa</a:t>
            </a:r>
            <a:r>
              <a:rPr lang="en-US" sz="2720" dirty="0"/>
              <a:t> cell line soon established.</a:t>
            </a:r>
          </a:p>
          <a:p>
            <a:pPr>
              <a:lnSpc>
                <a:spcPct val="50000"/>
              </a:lnSpc>
            </a:pPr>
            <a:endParaRPr lang="en-US" sz="2720" dirty="0"/>
          </a:p>
          <a:p>
            <a:r>
              <a:rPr lang="en-US" sz="2720" dirty="0"/>
              <a:t>1971  The journal Obstetrics and Gynecology names Henrietta Lacks as </a:t>
            </a:r>
            <a:r>
              <a:rPr lang="en-US" sz="2720" dirty="0" err="1"/>
              <a:t>HeLa</a:t>
            </a:r>
            <a:r>
              <a:rPr lang="en-US" sz="2720" dirty="0"/>
              <a:t> source; word later spreads in Nature, Science and mainstream press.</a:t>
            </a:r>
          </a:p>
          <a:p>
            <a:pPr>
              <a:lnSpc>
                <a:spcPct val="50000"/>
              </a:lnSpc>
            </a:pPr>
            <a:endParaRPr lang="en-US" sz="2720" dirty="0"/>
          </a:p>
          <a:p>
            <a:r>
              <a:rPr lang="en-US" sz="2720" dirty="0"/>
              <a:t>1973  Lacks family members learn about </a:t>
            </a:r>
            <a:r>
              <a:rPr lang="en-US" sz="2720" dirty="0" err="1"/>
              <a:t>HeLa</a:t>
            </a:r>
            <a:r>
              <a:rPr lang="en-US" sz="2720" dirty="0"/>
              <a:t> cells. Scientists later collect their blood to map </a:t>
            </a:r>
            <a:r>
              <a:rPr lang="en-US" sz="2720" dirty="0" err="1"/>
              <a:t>HeLa</a:t>
            </a:r>
            <a:r>
              <a:rPr lang="en-US" sz="2720" dirty="0"/>
              <a:t> genes, without proper informed consent.</a:t>
            </a:r>
          </a:p>
          <a:p>
            <a:pPr>
              <a:lnSpc>
                <a:spcPct val="50000"/>
              </a:lnSpc>
            </a:pPr>
            <a:endParaRPr lang="en-US" sz="2720" dirty="0"/>
          </a:p>
          <a:p>
            <a:r>
              <a:rPr lang="en-US" sz="2720" dirty="0"/>
              <a:t>1996  Lacks family honored at the first annual HeLa Cancer Control Symposium, organized by former student of scientist who isolated HeLa cells.</a:t>
            </a:r>
          </a:p>
          <a:p>
            <a:pPr>
              <a:lnSpc>
                <a:spcPct val="50000"/>
              </a:lnSpc>
            </a:pPr>
            <a:endParaRPr lang="en-US" sz="2720" dirty="0"/>
          </a:p>
          <a:p>
            <a:r>
              <a:rPr lang="en-US" sz="2720" dirty="0"/>
              <a:t>2013  </a:t>
            </a:r>
            <a:r>
              <a:rPr lang="en-US" sz="2720" dirty="0" err="1"/>
              <a:t>HeLa</a:t>
            </a:r>
            <a:r>
              <a:rPr lang="en-US" sz="2720" dirty="0"/>
              <a:t> genome published without knowledge of the family, which later endorses restricted access to </a:t>
            </a:r>
            <a:r>
              <a:rPr lang="en-US" sz="2720" dirty="0" err="1"/>
              <a:t>HeLa</a:t>
            </a:r>
            <a:r>
              <a:rPr lang="en-US" sz="2720" dirty="0"/>
              <a:t> genome data.</a:t>
            </a:r>
          </a:p>
          <a:p>
            <a:endParaRPr lang="en-US" sz="1530" dirty="0"/>
          </a:p>
        </p:txBody>
      </p:sp>
      <p:sp>
        <p:nvSpPr>
          <p:cNvPr id="3" name="Rectangle 2"/>
          <p:cNvSpPr/>
          <p:nvPr/>
        </p:nvSpPr>
        <p:spPr>
          <a:xfrm>
            <a:off x="1032835" y="251138"/>
            <a:ext cx="9959260" cy="510909"/>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www.nature.com</a:t>
            </a:r>
            <a:r>
              <a:rPr lang="en-US" sz="2720" dirty="0">
                <a:solidFill>
                  <a:srgbClr val="0000FF"/>
                </a:solidFill>
              </a:rPr>
              <a:t>/news/deal-done-over-hela-cell-line-1.13511</a:t>
            </a:r>
          </a:p>
        </p:txBody>
      </p:sp>
    </p:spTree>
    <p:extLst>
      <p:ext uri="{BB962C8B-B14F-4D97-AF65-F5344CB8AC3E}">
        <p14:creationId xmlns:p14="http://schemas.microsoft.com/office/powerpoint/2010/main" val="100471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1262154"/>
            <a:ext cx="7772400" cy="2932103"/>
          </a:xfrm>
          <a:prstGeom prst="rect">
            <a:avLst/>
          </a:prstGeom>
        </p:spPr>
      </p:pic>
      <p:sp>
        <p:nvSpPr>
          <p:cNvPr id="3" name="TextBox 2"/>
          <p:cNvSpPr txBox="1"/>
          <p:nvPr/>
        </p:nvSpPr>
        <p:spPr>
          <a:xfrm>
            <a:off x="2168114" y="4194256"/>
            <a:ext cx="7661687" cy="2525307"/>
          </a:xfrm>
          <a:prstGeom prst="rect">
            <a:avLst/>
          </a:prstGeom>
          <a:noFill/>
        </p:spPr>
        <p:txBody>
          <a:bodyPr wrap="square" rtlCol="0">
            <a:spAutoFit/>
          </a:bodyPr>
          <a:lstStyle/>
          <a:p>
            <a:r>
              <a:rPr lang="en-US" sz="2635" dirty="0"/>
              <a:t>“IN MARCH, THE PUBLICATION OF THE complete genome sequence of cancer cells from a Maryland woman who died in 1951 ignited an ethical firestorm. These cells, called </a:t>
            </a:r>
            <a:r>
              <a:rPr lang="en-US" sz="2635" dirty="0" err="1"/>
              <a:t>HeLa</a:t>
            </a:r>
            <a:r>
              <a:rPr lang="en-US" sz="2635" dirty="0"/>
              <a:t> because they were derived from the cervical tumor of Henrietta Lacks, have been widely cultured in laboratories and used in research.”</a:t>
            </a:r>
          </a:p>
        </p:txBody>
      </p:sp>
      <p:sp>
        <p:nvSpPr>
          <p:cNvPr id="4" name="Rectangle 3"/>
          <p:cNvSpPr/>
          <p:nvPr/>
        </p:nvSpPr>
        <p:spPr>
          <a:xfrm>
            <a:off x="2370512" y="984986"/>
            <a:ext cx="7459289" cy="406265"/>
          </a:xfrm>
          <a:prstGeom prst="rect">
            <a:avLst/>
          </a:prstGeom>
        </p:spPr>
        <p:txBody>
          <a:bodyPr wrap="square">
            <a:spAutoFit/>
          </a:bodyPr>
          <a:lstStyle/>
          <a:p>
            <a:r>
              <a:rPr lang="en-US" sz="2040" dirty="0">
                <a:solidFill>
                  <a:srgbClr val="0000FF"/>
                </a:solidFill>
              </a:rPr>
              <a:t>http://</a:t>
            </a:r>
            <a:r>
              <a:rPr lang="en-US" sz="2040" dirty="0" err="1">
                <a:solidFill>
                  <a:srgbClr val="0000FF"/>
                </a:solidFill>
              </a:rPr>
              <a:t>jama.jamanetwork.com</a:t>
            </a:r>
            <a:r>
              <a:rPr lang="en-US" sz="2040" dirty="0">
                <a:solidFill>
                  <a:srgbClr val="0000FF"/>
                </a:solidFill>
              </a:rPr>
              <a:t>/</a:t>
            </a:r>
            <a:r>
              <a:rPr lang="en-US" sz="2040" dirty="0" err="1">
                <a:solidFill>
                  <a:srgbClr val="0000FF"/>
                </a:solidFill>
              </a:rPr>
              <a:t>article.aspx?articleid</a:t>
            </a:r>
            <a:r>
              <a:rPr lang="en-US" sz="2040" dirty="0">
                <a:solidFill>
                  <a:srgbClr val="0000FF"/>
                </a:solidFill>
              </a:rPr>
              <a:t>=1690694</a:t>
            </a:r>
          </a:p>
        </p:txBody>
      </p:sp>
      <p:sp>
        <p:nvSpPr>
          <p:cNvPr id="5" name="Rectangle 4"/>
          <p:cNvSpPr/>
          <p:nvPr/>
        </p:nvSpPr>
        <p:spPr>
          <a:xfrm>
            <a:off x="3668362" y="3794177"/>
            <a:ext cx="6235827" cy="484748"/>
          </a:xfrm>
          <a:prstGeom prst="rect">
            <a:avLst/>
          </a:prstGeom>
          <a:solidFill>
            <a:schemeClr val="bg1"/>
          </a:solidFill>
        </p:spPr>
        <p:txBody>
          <a:bodyPr wrap="square">
            <a:spAutoFit/>
          </a:bodyPr>
          <a:lstStyle/>
          <a:p>
            <a:r>
              <a:rPr lang="hr-HR" sz="1870" dirty="0"/>
              <a:t>JAMA. 2013;309(20):2083-2084. doi:10.1001/jama.2013.5048</a:t>
            </a:r>
          </a:p>
          <a:p>
            <a:endParaRPr lang="en-US" sz="680" dirty="0"/>
          </a:p>
        </p:txBody>
      </p:sp>
    </p:spTree>
    <p:extLst>
      <p:ext uri="{BB962C8B-B14F-4D97-AF65-F5344CB8AC3E}">
        <p14:creationId xmlns:p14="http://schemas.microsoft.com/office/powerpoint/2010/main" val="3672544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401AD-B7FC-48F0-85D0-5C4351C25F22}"/>
              </a:ext>
            </a:extLst>
          </p:cNvPr>
          <p:cNvPicPr>
            <a:picLocks noChangeAspect="1"/>
          </p:cNvPicPr>
          <p:nvPr/>
        </p:nvPicPr>
        <p:blipFill>
          <a:blip r:embed="rId2"/>
          <a:stretch>
            <a:fillRect/>
          </a:stretch>
        </p:blipFill>
        <p:spPr>
          <a:xfrm>
            <a:off x="0" y="598192"/>
            <a:ext cx="11887200" cy="6225287"/>
          </a:xfrm>
          <a:prstGeom prst="rect">
            <a:avLst/>
          </a:prstGeom>
        </p:spPr>
      </p:pic>
      <p:sp>
        <p:nvSpPr>
          <p:cNvPr id="5" name="TextBox 4">
            <a:extLst>
              <a:ext uri="{FF2B5EF4-FFF2-40B4-BE49-F238E27FC236}">
                <a16:creationId xmlns:a16="http://schemas.microsoft.com/office/drawing/2014/main" id="{1700B9D3-DDE1-4FD7-924D-0DC1B36CB27C}"/>
              </a:ext>
            </a:extLst>
          </p:cNvPr>
          <p:cNvSpPr txBox="1"/>
          <p:nvPr/>
        </p:nvSpPr>
        <p:spPr>
          <a:xfrm>
            <a:off x="3679521" y="-50011"/>
            <a:ext cx="6056334" cy="523220"/>
          </a:xfrm>
          <a:prstGeom prst="rect">
            <a:avLst/>
          </a:prstGeom>
          <a:noFill/>
        </p:spPr>
        <p:txBody>
          <a:bodyPr wrap="square">
            <a:spAutoFit/>
          </a:bodyPr>
          <a:lstStyle/>
          <a:p>
            <a:r>
              <a:rPr lang="en-US" sz="2800" dirty="0">
                <a:hlinkClick r:id="rId3"/>
              </a:rPr>
              <a:t>https://www.ajl.org/about</a:t>
            </a:r>
            <a:r>
              <a:rPr lang="en-US" sz="2800" dirty="0"/>
              <a:t> </a:t>
            </a:r>
          </a:p>
        </p:txBody>
      </p:sp>
      <p:sp>
        <p:nvSpPr>
          <p:cNvPr id="7" name="TextBox 6">
            <a:extLst>
              <a:ext uri="{FF2B5EF4-FFF2-40B4-BE49-F238E27FC236}">
                <a16:creationId xmlns:a16="http://schemas.microsoft.com/office/drawing/2014/main" id="{4D2945BF-129E-449A-BE00-3907F5F8081D}"/>
              </a:ext>
            </a:extLst>
          </p:cNvPr>
          <p:cNvSpPr txBox="1"/>
          <p:nvPr/>
        </p:nvSpPr>
        <p:spPr>
          <a:xfrm>
            <a:off x="15656" y="5180814"/>
            <a:ext cx="11887200" cy="2585323"/>
          </a:xfrm>
          <a:prstGeom prst="rect">
            <a:avLst/>
          </a:prstGeom>
          <a:solidFill>
            <a:schemeClr val="bg1"/>
          </a:solidFill>
        </p:spPr>
        <p:txBody>
          <a:bodyPr wrap="square">
            <a:spAutoFit/>
          </a:bodyPr>
          <a:lstStyle/>
          <a:p>
            <a:pPr algn="l"/>
            <a:r>
              <a:rPr lang="en-US" b="0" i="0" cap="all" dirty="0">
                <a:solidFill>
                  <a:srgbClr val="111111"/>
                </a:solidFill>
                <a:effectLst/>
                <a:latin typeface="Oswald"/>
              </a:rPr>
              <a:t>THE INSPIRATION FOR THE ALGORITHMIC JUSTICE LEAGUE</a:t>
            </a:r>
          </a:p>
          <a:p>
            <a:pPr algn="l"/>
            <a:r>
              <a:rPr lang="en-US" b="0" i="0" dirty="0">
                <a:solidFill>
                  <a:srgbClr val="666666"/>
                </a:solidFill>
                <a:effectLst/>
                <a:latin typeface="Karla"/>
              </a:rPr>
              <a:t>Joy </a:t>
            </a:r>
            <a:r>
              <a:rPr lang="en-US" b="0" i="0" dirty="0" err="1">
                <a:solidFill>
                  <a:srgbClr val="666666"/>
                </a:solidFill>
                <a:effectLst/>
                <a:latin typeface="Karla"/>
              </a:rPr>
              <a:t>Buolamwini</a:t>
            </a:r>
            <a:r>
              <a:rPr lang="en-US" b="0" i="0" dirty="0">
                <a:solidFill>
                  <a:srgbClr val="666666"/>
                </a:solidFill>
                <a:effectLst/>
                <a:latin typeface="Karla"/>
              </a:rPr>
              <a:t>, Founder of the Algorithmic Justice League, came face to face with discrimination. From a machine. It may sound like a scene from a sci-fi movie, but it carries meaningful real-world consequences.</a:t>
            </a:r>
            <a:br>
              <a:rPr lang="en-US" b="0" i="0" dirty="0">
                <a:solidFill>
                  <a:srgbClr val="666666"/>
                </a:solidFill>
                <a:effectLst/>
                <a:latin typeface="Karla"/>
              </a:rPr>
            </a:br>
            <a:endParaRPr lang="en-US" b="0" i="0" dirty="0">
              <a:solidFill>
                <a:srgbClr val="666666"/>
              </a:solidFill>
              <a:effectLst/>
              <a:latin typeface="Karla"/>
            </a:endParaRPr>
          </a:p>
          <a:p>
            <a:pPr algn="l"/>
            <a:r>
              <a:rPr lang="en-US" b="0" i="0" dirty="0">
                <a:solidFill>
                  <a:srgbClr val="666666"/>
                </a:solidFill>
                <a:effectLst/>
                <a:latin typeface="Karla"/>
              </a:rPr>
              <a:t>While working on an engineering project, a facial analysis software struggled to  detect Joy’s face. She knew this was more than a technical blunder, but rather than surrender, she responded with curiosity. Her MIT peers with lighter skin color didn’t have the same issues, so Joy tried drawing a face on the palm of her hand. The machine recognized it immediately. Still, no luck with her real face, so she had to finish her project coding with a white mask over her face in order to be detected. Many questions surfaced giving Joy the motivation and insights to start the Algorithmic Justice League</a:t>
            </a:r>
          </a:p>
        </p:txBody>
      </p:sp>
      <p:pic>
        <p:nvPicPr>
          <p:cNvPr id="9" name="Picture 8">
            <a:extLst>
              <a:ext uri="{FF2B5EF4-FFF2-40B4-BE49-F238E27FC236}">
                <a16:creationId xmlns:a16="http://schemas.microsoft.com/office/drawing/2014/main" id="{CAAE8238-91E8-44B0-9A5B-78E6F03B5B24}"/>
              </a:ext>
            </a:extLst>
          </p:cNvPr>
          <p:cNvPicPr>
            <a:picLocks noChangeAspect="1"/>
          </p:cNvPicPr>
          <p:nvPr/>
        </p:nvPicPr>
        <p:blipFill>
          <a:blip r:embed="rId4"/>
          <a:stretch>
            <a:fillRect/>
          </a:stretch>
        </p:blipFill>
        <p:spPr>
          <a:xfrm>
            <a:off x="0" y="4387235"/>
            <a:ext cx="11887200" cy="776621"/>
          </a:xfrm>
          <a:prstGeom prst="rect">
            <a:avLst/>
          </a:prstGeom>
        </p:spPr>
      </p:pic>
    </p:spTree>
    <p:extLst>
      <p:ext uri="{BB962C8B-B14F-4D97-AF65-F5344CB8AC3E}">
        <p14:creationId xmlns:p14="http://schemas.microsoft.com/office/powerpoint/2010/main" val="286551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2816" y="1378592"/>
            <a:ext cx="9224053" cy="5033512"/>
          </a:xfrm>
          <a:prstGeom prst="rect">
            <a:avLst/>
          </a:prstGeom>
        </p:spPr>
      </p:pic>
      <p:sp>
        <p:nvSpPr>
          <p:cNvPr id="4" name="Rectangle 3"/>
          <p:cNvSpPr/>
          <p:nvPr/>
        </p:nvSpPr>
        <p:spPr>
          <a:xfrm>
            <a:off x="952150" y="308182"/>
            <a:ext cx="10068466" cy="510909"/>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www.nature.com</a:t>
            </a:r>
            <a:r>
              <a:rPr lang="en-US" sz="2720" dirty="0">
                <a:solidFill>
                  <a:srgbClr val="0000FF"/>
                </a:solidFill>
              </a:rPr>
              <a:t>/news/deal-done-over-hela-cell-line-1.13511</a:t>
            </a:r>
          </a:p>
        </p:txBody>
      </p:sp>
    </p:spTree>
    <p:extLst>
      <p:ext uri="{BB962C8B-B14F-4D97-AF65-F5344CB8AC3E}">
        <p14:creationId xmlns:p14="http://schemas.microsoft.com/office/powerpoint/2010/main" val="4107590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38F281-C2C9-4FC7-A06C-456A9877600E}"/>
              </a:ext>
            </a:extLst>
          </p:cNvPr>
          <p:cNvSpPr txBox="1"/>
          <p:nvPr/>
        </p:nvSpPr>
        <p:spPr>
          <a:xfrm>
            <a:off x="296693" y="131483"/>
            <a:ext cx="5943600" cy="369332"/>
          </a:xfrm>
          <a:prstGeom prst="rect">
            <a:avLst/>
          </a:prstGeom>
          <a:noFill/>
        </p:spPr>
        <p:txBody>
          <a:bodyPr wrap="square">
            <a:spAutoFit/>
          </a:bodyPr>
          <a:lstStyle/>
          <a:p>
            <a:r>
              <a:rPr lang="en-US" dirty="0">
                <a:hlinkClick r:id="rId2"/>
              </a:rPr>
              <a:t>https://en.wikipedia.org/wiki/Chester_M._Southam</a:t>
            </a:r>
            <a:r>
              <a:rPr lang="en-US" dirty="0"/>
              <a:t> </a:t>
            </a:r>
          </a:p>
        </p:txBody>
      </p:sp>
      <p:sp>
        <p:nvSpPr>
          <p:cNvPr id="7" name="TextBox 6">
            <a:extLst>
              <a:ext uri="{FF2B5EF4-FFF2-40B4-BE49-F238E27FC236}">
                <a16:creationId xmlns:a16="http://schemas.microsoft.com/office/drawing/2014/main" id="{EF14F4F2-30A7-4A5B-BA15-D11CADB12529}"/>
              </a:ext>
            </a:extLst>
          </p:cNvPr>
          <p:cNvSpPr txBox="1"/>
          <p:nvPr/>
        </p:nvSpPr>
        <p:spPr>
          <a:xfrm>
            <a:off x="642024" y="5051845"/>
            <a:ext cx="10749065" cy="1938992"/>
          </a:xfrm>
          <a:prstGeom prst="rect">
            <a:avLst/>
          </a:prstGeom>
          <a:noFill/>
        </p:spPr>
        <p:txBody>
          <a:bodyPr wrap="square">
            <a:spAutoFit/>
          </a:bodyPr>
          <a:lstStyle/>
          <a:p>
            <a:r>
              <a:rPr lang="en-US" sz="2400" dirty="0"/>
              <a:t>In 1963, doctors </a:t>
            </a:r>
            <a:r>
              <a:rPr lang="en-US" sz="2400" dirty="0" err="1"/>
              <a:t>Avir</a:t>
            </a:r>
            <a:r>
              <a:rPr lang="en-US" sz="2400" dirty="0"/>
              <a:t> Kagan, David Leichter and Perry </a:t>
            </a:r>
            <a:r>
              <a:rPr lang="en-US" sz="2400" dirty="0" err="1"/>
              <a:t>Fersko</a:t>
            </a:r>
            <a:r>
              <a:rPr lang="en-US" sz="2400" dirty="0"/>
              <a:t> of Jewish Chronic Disease Hospital objected to the lack of consent in his experiments and reported him to the Regents of the University of the State of New York which found him guilty of fraud, deceit, and unprofessional conduct, and in the end he was placed on probation for a year</a:t>
            </a:r>
          </a:p>
        </p:txBody>
      </p:sp>
      <p:sp>
        <p:nvSpPr>
          <p:cNvPr id="9" name="TextBox 8">
            <a:extLst>
              <a:ext uri="{FF2B5EF4-FFF2-40B4-BE49-F238E27FC236}">
                <a16:creationId xmlns:a16="http://schemas.microsoft.com/office/drawing/2014/main" id="{0A11DDB2-88A2-4E13-A2DA-E32D51C1146E}"/>
              </a:ext>
            </a:extLst>
          </p:cNvPr>
          <p:cNvSpPr txBox="1"/>
          <p:nvPr/>
        </p:nvSpPr>
        <p:spPr>
          <a:xfrm>
            <a:off x="642024" y="772632"/>
            <a:ext cx="10671243" cy="3785652"/>
          </a:xfrm>
          <a:prstGeom prst="rect">
            <a:avLst/>
          </a:prstGeom>
          <a:noFill/>
        </p:spPr>
        <p:txBody>
          <a:bodyPr wrap="square">
            <a:spAutoFit/>
          </a:bodyPr>
          <a:lstStyle/>
          <a:p>
            <a:r>
              <a:rPr lang="en-US" sz="2400" b="1" dirty="0"/>
              <a:t>Chester Milton Southam</a:t>
            </a:r>
            <a:r>
              <a:rPr lang="en-US" sz="2400" dirty="0"/>
              <a:t> (October 4, 1919 – April 15, 2002)</a:t>
            </a:r>
            <a:r>
              <a:rPr lang="en-US" sz="2400" baseline="30000" dirty="0">
                <a:hlinkClick r:id="rId3"/>
              </a:rPr>
              <a:t>[1]</a:t>
            </a:r>
            <a:r>
              <a:rPr lang="en-US" sz="2400" dirty="0"/>
              <a:t> was an immunologist and oncologist at </a:t>
            </a:r>
            <a:r>
              <a:rPr lang="en-US" sz="2400" dirty="0">
                <a:hlinkClick r:id="rId4" tooltip="Memorial Sloan Kettering Cancer Center"/>
              </a:rPr>
              <a:t>Memorial Sloan Kettering Cancer Center</a:t>
            </a:r>
            <a:r>
              <a:rPr lang="en-US" sz="2400" dirty="0"/>
              <a:t> and </a:t>
            </a:r>
            <a:r>
              <a:rPr lang="en-US" sz="2400" dirty="0">
                <a:hlinkClick r:id="rId5" tooltip="Weill Cornell Medicine"/>
              </a:rPr>
              <a:t>Cornell University Medical College</a:t>
            </a:r>
            <a:r>
              <a:rPr lang="en-US" sz="2400" dirty="0"/>
              <a:t>; he went to </a:t>
            </a:r>
            <a:r>
              <a:rPr lang="en-US" sz="2400" dirty="0">
                <a:hlinkClick r:id="rId6" tooltip="Thomas Jefferson University"/>
              </a:rPr>
              <a:t>Thomas Jefferson University</a:t>
            </a:r>
            <a:r>
              <a:rPr lang="en-US" sz="2400" dirty="0"/>
              <a:t> in 1971 and worked there until the end of his career.</a:t>
            </a:r>
            <a:r>
              <a:rPr lang="en-US" sz="2400" baseline="30000" dirty="0">
                <a:hlinkClick r:id="rId3"/>
              </a:rPr>
              <a:t>[1]</a:t>
            </a:r>
            <a:r>
              <a:rPr lang="en-US" sz="2400" dirty="0"/>
              <a:t> He ran many experiments involving the injection of live cancer cells into human subjects, without disclosing that they were cancer cells, and using subjects with questionable ability to consent, such as incarcerated people and senile patients in long-term care at a hospital.</a:t>
            </a:r>
            <a:r>
              <a:rPr lang="en-US" sz="2400" baseline="30000" dirty="0">
                <a:hlinkClick r:id="rId7"/>
              </a:rPr>
              <a:t>[2]</a:t>
            </a:r>
            <a:r>
              <a:rPr lang="en-US" sz="2400" dirty="0"/>
              <a:t> The New York State Attorney General encouraged the Board of Regents of the University of the State of New York to take away Southam's medical license.</a:t>
            </a:r>
            <a:r>
              <a:rPr lang="en-US" sz="2400" baseline="30000" dirty="0">
                <a:hlinkClick r:id="rId7"/>
              </a:rPr>
              <a:t>[2]</a:t>
            </a:r>
            <a:r>
              <a:rPr lang="en-US" sz="2400" dirty="0"/>
              <a:t> Regardless, he went on to be president of the </a:t>
            </a:r>
            <a:r>
              <a:rPr lang="en-US" sz="2400" dirty="0">
                <a:hlinkClick r:id="rId8" tooltip="American Association for Cancer Research"/>
              </a:rPr>
              <a:t>American Association for Cancer Research</a:t>
            </a:r>
            <a:r>
              <a:rPr lang="en-US" sz="2400" dirty="0"/>
              <a:t>. </a:t>
            </a:r>
          </a:p>
        </p:txBody>
      </p:sp>
    </p:spTree>
    <p:extLst>
      <p:ext uri="{BB962C8B-B14F-4D97-AF65-F5344CB8AC3E}">
        <p14:creationId xmlns:p14="http://schemas.microsoft.com/office/powerpoint/2010/main" val="291409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BB16FC3-A8E4-47A4-BBED-1C5C38907616}"/>
              </a:ext>
            </a:extLst>
          </p:cNvPr>
          <p:cNvSpPr>
            <a:spLocks noGrp="1" noChangeArrowheads="1"/>
          </p:cNvSpPr>
          <p:nvPr>
            <p:ph type="title"/>
          </p:nvPr>
        </p:nvSpPr>
        <p:spPr/>
        <p:txBody>
          <a:bodyPr/>
          <a:lstStyle/>
          <a:p>
            <a:r>
              <a:rPr lang="en-US" altLang="en-US"/>
              <a:t>Tuskegee syphilis experiment</a:t>
            </a:r>
          </a:p>
        </p:txBody>
      </p:sp>
      <p:sp>
        <p:nvSpPr>
          <p:cNvPr id="38915" name="Rectangle 3">
            <a:extLst>
              <a:ext uri="{FF2B5EF4-FFF2-40B4-BE49-F238E27FC236}">
                <a16:creationId xmlns:a16="http://schemas.microsoft.com/office/drawing/2014/main" id="{14552CFD-06FD-4FB4-B229-A189F1947CCD}"/>
              </a:ext>
            </a:extLst>
          </p:cNvPr>
          <p:cNvSpPr>
            <a:spLocks noGrp="1" noChangeArrowheads="1"/>
          </p:cNvSpPr>
          <p:nvPr>
            <p:ph type="body" idx="1"/>
          </p:nvPr>
        </p:nvSpPr>
        <p:spPr>
          <a:xfrm>
            <a:off x="1280160" y="1640840"/>
            <a:ext cx="9326880" cy="5613400"/>
          </a:xfrm>
        </p:spPr>
        <p:txBody>
          <a:bodyPr>
            <a:normAutofit lnSpcReduction="10000"/>
          </a:bodyPr>
          <a:lstStyle/>
          <a:p>
            <a:pPr>
              <a:lnSpc>
                <a:spcPct val="80000"/>
              </a:lnSpc>
            </a:pPr>
            <a:r>
              <a:rPr lang="en-US" altLang="en-US" sz="2720"/>
              <a:t>Study began in 1932 by the U.S. Public Health Service to determine the history of untreated syphilis</a:t>
            </a:r>
          </a:p>
          <a:p>
            <a:pPr>
              <a:lnSpc>
                <a:spcPct val="80000"/>
              </a:lnSpc>
            </a:pPr>
            <a:r>
              <a:rPr lang="en-US" altLang="en-US" sz="2720"/>
              <a:t>Subjects were some 400 Black sharecroppers in Alabama diagnosed with syphilis</a:t>
            </a:r>
          </a:p>
          <a:p>
            <a:pPr>
              <a:lnSpc>
                <a:spcPct val="80000"/>
              </a:lnSpc>
            </a:pPr>
            <a:r>
              <a:rPr lang="en-US" altLang="en-US" sz="2720"/>
              <a:t>Men were recruited without informed consent. Misinformed and told that some procedures (e.g., spinal taps) were actually "special free treatment."</a:t>
            </a:r>
          </a:p>
          <a:p>
            <a:pPr>
              <a:lnSpc>
                <a:spcPct val="80000"/>
              </a:lnSpc>
            </a:pPr>
            <a:r>
              <a:rPr lang="en-US" altLang="en-US" sz="2720"/>
              <a:t>By 1936, it was apparent that many more infected men than controls had developed complications. Death rate among those with syphilis was about twice as high as it was among the controls.</a:t>
            </a:r>
          </a:p>
          <a:p>
            <a:pPr>
              <a:lnSpc>
                <a:spcPct val="80000"/>
              </a:lnSpc>
            </a:pPr>
            <a:r>
              <a:rPr lang="en-US" altLang="en-US" sz="2720"/>
              <a:t>In the 1940's, when penicillin, known to be effective in the treatment of syphilis, became available, the men were neither informed, nor treated with the antibiotic.</a:t>
            </a:r>
          </a:p>
          <a:p>
            <a:pPr>
              <a:lnSpc>
                <a:spcPct val="80000"/>
              </a:lnSpc>
            </a:pPr>
            <a:r>
              <a:rPr lang="en-US" altLang="en-US" sz="2720"/>
              <a:t>Many died from untreated syphilis</a:t>
            </a:r>
          </a:p>
        </p:txBody>
      </p:sp>
      <p:sp>
        <p:nvSpPr>
          <p:cNvPr id="7" name="TextBox 6">
            <a:extLst>
              <a:ext uri="{FF2B5EF4-FFF2-40B4-BE49-F238E27FC236}">
                <a16:creationId xmlns:a16="http://schemas.microsoft.com/office/drawing/2014/main" id="{AD2D743C-1586-4AD4-87A4-80F5B73E419C}"/>
              </a:ext>
            </a:extLst>
          </p:cNvPr>
          <p:cNvSpPr txBox="1"/>
          <p:nvPr/>
        </p:nvSpPr>
        <p:spPr>
          <a:xfrm>
            <a:off x="848360" y="7292883"/>
            <a:ext cx="8808720" cy="406265"/>
          </a:xfrm>
          <a:prstGeom prst="rect">
            <a:avLst/>
          </a:prstGeom>
          <a:noFill/>
        </p:spPr>
        <p:txBody>
          <a:bodyPr wrap="square">
            <a:spAutoFit/>
          </a:bodyPr>
          <a:lstStyle/>
          <a:p>
            <a:r>
              <a:rPr lang="en-US" sz="2040" dirty="0">
                <a:hlinkClick r:id="rId2"/>
              </a:rPr>
              <a:t>https://people.carleton.edu/~rdobrow/Courses/115Common/Ethics.ppt</a:t>
            </a:r>
            <a:r>
              <a:rPr lang="en-US" sz="204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B49B52A-C19A-4C9E-A632-7B63AA404034}"/>
              </a:ext>
            </a:extLst>
          </p:cNvPr>
          <p:cNvSpPr>
            <a:spLocks noGrp="1" noChangeArrowheads="1"/>
          </p:cNvSpPr>
          <p:nvPr>
            <p:ph type="title"/>
          </p:nvPr>
        </p:nvSpPr>
        <p:spPr/>
        <p:txBody>
          <a:bodyPr/>
          <a:lstStyle/>
          <a:p>
            <a:r>
              <a:rPr lang="en-US" altLang="en-US"/>
              <a:t>Tuskegee syphilis experiment</a:t>
            </a:r>
          </a:p>
        </p:txBody>
      </p:sp>
      <p:sp>
        <p:nvSpPr>
          <p:cNvPr id="44035" name="Rectangle 3">
            <a:extLst>
              <a:ext uri="{FF2B5EF4-FFF2-40B4-BE49-F238E27FC236}">
                <a16:creationId xmlns:a16="http://schemas.microsoft.com/office/drawing/2014/main" id="{6B74A2C7-AEFC-4A67-A29C-7E4A6C957F81}"/>
              </a:ext>
            </a:extLst>
          </p:cNvPr>
          <p:cNvSpPr>
            <a:spLocks noGrp="1" noChangeArrowheads="1"/>
          </p:cNvSpPr>
          <p:nvPr>
            <p:ph type="body" idx="1"/>
          </p:nvPr>
        </p:nvSpPr>
        <p:spPr>
          <a:xfrm>
            <a:off x="1280160" y="1640840"/>
            <a:ext cx="9326880" cy="5613400"/>
          </a:xfrm>
        </p:spPr>
        <p:txBody>
          <a:bodyPr/>
          <a:lstStyle/>
          <a:p>
            <a:pPr>
              <a:lnSpc>
                <a:spcPct val="80000"/>
              </a:lnSpc>
            </a:pPr>
            <a:r>
              <a:rPr lang="en-US" altLang="en-US" sz="2720"/>
              <a:t>Study continued until it was exposed in the national press in 1972!</a:t>
            </a:r>
          </a:p>
          <a:p>
            <a:pPr>
              <a:lnSpc>
                <a:spcPct val="80000"/>
              </a:lnSpc>
            </a:pPr>
            <a:r>
              <a:rPr lang="en-US" altLang="en-US" sz="2720"/>
              <a:t>1996 review: “It has come to symbolize racism in medicine, ethical misconduct in human research, paternalism by physicians, and government abuse . . . “</a:t>
            </a:r>
          </a:p>
          <a:p>
            <a:pPr>
              <a:lnSpc>
                <a:spcPct val="80000"/>
              </a:lnSpc>
            </a:pPr>
            <a:r>
              <a:rPr lang="en-US" altLang="en-US" sz="2720"/>
              <a:t>President Clinton apologized to survivors in 1997</a:t>
            </a:r>
          </a:p>
          <a:p>
            <a:pPr>
              <a:lnSpc>
                <a:spcPct val="80000"/>
              </a:lnSpc>
            </a:pPr>
            <a:r>
              <a:rPr lang="en-US" altLang="en-US" sz="2720"/>
              <a:t>U.S. government continues to pay millions of dollars yearly to surviving subjects and the families of deceased subjects.</a:t>
            </a:r>
          </a:p>
          <a:p>
            <a:pPr>
              <a:lnSpc>
                <a:spcPct val="80000"/>
              </a:lnSpc>
            </a:pPr>
            <a:r>
              <a:rPr lang="en-US" altLang="en-US" sz="2720"/>
              <a:t>Read the book </a:t>
            </a:r>
            <a:r>
              <a:rPr lang="en-US" altLang="en-US" sz="2720" i="1"/>
              <a:t>Bad Blood: </a:t>
            </a:r>
          </a:p>
          <a:p>
            <a:pPr>
              <a:lnSpc>
                <a:spcPct val="80000"/>
              </a:lnSpc>
              <a:buFont typeface="Wingdings" panose="05000000000000000000" pitchFamily="2" charset="2"/>
              <a:buNone/>
            </a:pPr>
            <a:r>
              <a:rPr lang="en-US" altLang="en-US" sz="2720" i="1"/>
              <a:t>	The Tuskegee Syphilis Study </a:t>
            </a:r>
            <a:r>
              <a:rPr lang="en-US" altLang="en-US" sz="2720"/>
              <a:t>by James H. Jones </a:t>
            </a:r>
          </a:p>
          <a:p>
            <a:pPr>
              <a:lnSpc>
                <a:spcPct val="80000"/>
              </a:lnSpc>
              <a:buFont typeface="Wingdings" panose="05000000000000000000" pitchFamily="2" charset="2"/>
              <a:buNone/>
            </a:pPr>
            <a:r>
              <a:rPr lang="en-US" altLang="en-US" sz="2720"/>
              <a:t>	and see the video </a:t>
            </a:r>
            <a:r>
              <a:rPr lang="en-US" altLang="en-US" sz="2720" i="1"/>
              <a:t>The Deadly Deception (Nova).</a:t>
            </a:r>
          </a:p>
          <a:p>
            <a:pPr>
              <a:lnSpc>
                <a:spcPct val="80000"/>
              </a:lnSpc>
              <a:buFont typeface="Wingdings" panose="05000000000000000000" pitchFamily="2" charset="2"/>
              <a:buNone/>
            </a:pPr>
            <a:endParaRPr lang="en-US" altLang="en-US" sz="2720"/>
          </a:p>
          <a:p>
            <a:pPr>
              <a:lnSpc>
                <a:spcPct val="80000"/>
              </a:lnSpc>
            </a:pPr>
            <a:endParaRPr lang="en-US" altLang="en-US" sz="2720"/>
          </a:p>
          <a:p>
            <a:pPr lvl="1">
              <a:lnSpc>
                <a:spcPct val="80000"/>
              </a:lnSpc>
            </a:pPr>
            <a:endParaRPr lang="en-US" altLang="en-US"/>
          </a:p>
        </p:txBody>
      </p:sp>
      <p:pic>
        <p:nvPicPr>
          <p:cNvPr id="44040" name="Picture 8">
            <a:extLst>
              <a:ext uri="{FF2B5EF4-FFF2-40B4-BE49-F238E27FC236}">
                <a16:creationId xmlns:a16="http://schemas.microsoft.com/office/drawing/2014/main" id="{EB09B1FC-CF5E-4AAD-AFC6-35BDAFFE0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154" y="4663440"/>
            <a:ext cx="2069042"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9E3A25F-71EA-4F72-AAC2-042BED5CF4FA}"/>
              </a:ext>
            </a:extLst>
          </p:cNvPr>
          <p:cNvSpPr txBox="1"/>
          <p:nvPr/>
        </p:nvSpPr>
        <p:spPr>
          <a:xfrm>
            <a:off x="848360" y="7292883"/>
            <a:ext cx="8808720" cy="406265"/>
          </a:xfrm>
          <a:prstGeom prst="rect">
            <a:avLst/>
          </a:prstGeom>
          <a:noFill/>
        </p:spPr>
        <p:txBody>
          <a:bodyPr wrap="square">
            <a:spAutoFit/>
          </a:bodyPr>
          <a:lstStyle/>
          <a:p>
            <a:r>
              <a:rPr lang="en-US" sz="2040" dirty="0">
                <a:hlinkClick r:id="rId3"/>
              </a:rPr>
              <a:t>https://people.carleton.edu/~rdobrow/Courses/115Common/Ethics.ppt</a:t>
            </a:r>
            <a:r>
              <a:rPr lang="en-US" sz="2040"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989C992-B064-4953-8B6C-38553724B127}"/>
              </a:ext>
            </a:extLst>
          </p:cNvPr>
          <p:cNvSpPr>
            <a:spLocks noGrp="1" noChangeArrowheads="1"/>
          </p:cNvSpPr>
          <p:nvPr>
            <p:ph type="title"/>
          </p:nvPr>
        </p:nvSpPr>
        <p:spPr/>
        <p:txBody>
          <a:bodyPr/>
          <a:lstStyle/>
          <a:p>
            <a:r>
              <a:rPr lang="en-US" altLang="en-US"/>
              <a:t>Belmont Report</a:t>
            </a:r>
          </a:p>
        </p:txBody>
      </p:sp>
      <p:sp>
        <p:nvSpPr>
          <p:cNvPr id="43011" name="Rectangle 3">
            <a:extLst>
              <a:ext uri="{FF2B5EF4-FFF2-40B4-BE49-F238E27FC236}">
                <a16:creationId xmlns:a16="http://schemas.microsoft.com/office/drawing/2014/main" id="{B25136E6-78D4-402E-9EA3-1694AD340E89}"/>
              </a:ext>
            </a:extLst>
          </p:cNvPr>
          <p:cNvSpPr>
            <a:spLocks noGrp="1" noChangeArrowheads="1"/>
          </p:cNvSpPr>
          <p:nvPr>
            <p:ph type="body" idx="1"/>
          </p:nvPr>
        </p:nvSpPr>
        <p:spPr/>
        <p:txBody>
          <a:bodyPr/>
          <a:lstStyle/>
          <a:p>
            <a:pPr>
              <a:lnSpc>
                <a:spcPct val="90000"/>
              </a:lnSpc>
            </a:pPr>
            <a:r>
              <a:rPr lang="en-US" altLang="en-US" sz="2720"/>
              <a:t>Outrage over Tuskegee and Beecher article led to some reforms in the 1970s</a:t>
            </a:r>
          </a:p>
          <a:p>
            <a:pPr>
              <a:lnSpc>
                <a:spcPct val="90000"/>
              </a:lnSpc>
            </a:pPr>
            <a:r>
              <a:rPr lang="en-US" altLang="en-US" sz="2720"/>
              <a:t>Congress created the National Commission for the Protection of Human Subjects of Biomedical and Behavioral Research which issued the influential Belmont Report in 1979</a:t>
            </a:r>
          </a:p>
          <a:p>
            <a:pPr>
              <a:lnSpc>
                <a:spcPct val="90000"/>
              </a:lnSpc>
            </a:pPr>
            <a:r>
              <a:rPr lang="en-US" altLang="en-US" sz="2720"/>
              <a:t>Lays out 3 guiding ethical principles</a:t>
            </a:r>
          </a:p>
          <a:p>
            <a:pPr lvl="1">
              <a:lnSpc>
                <a:spcPct val="90000"/>
              </a:lnSpc>
            </a:pPr>
            <a:r>
              <a:rPr lang="en-US" altLang="en-US" sz="2267"/>
              <a:t>Respect for persons</a:t>
            </a:r>
          </a:p>
          <a:p>
            <a:pPr lvl="1">
              <a:lnSpc>
                <a:spcPct val="90000"/>
              </a:lnSpc>
            </a:pPr>
            <a:r>
              <a:rPr lang="en-US" altLang="en-US" sz="2267"/>
              <a:t>Beneficence</a:t>
            </a:r>
          </a:p>
          <a:p>
            <a:pPr lvl="2">
              <a:lnSpc>
                <a:spcPct val="90000"/>
              </a:lnSpc>
            </a:pPr>
            <a:r>
              <a:rPr lang="en-US" altLang="en-US" sz="2040"/>
              <a:t>Obligation to (1) Do no harm, and (2) Maximize benefits and minimize harms</a:t>
            </a:r>
          </a:p>
          <a:p>
            <a:pPr lvl="1">
              <a:lnSpc>
                <a:spcPct val="90000"/>
              </a:lnSpc>
            </a:pPr>
            <a:r>
              <a:rPr lang="en-US" altLang="en-US" sz="2267"/>
              <a:t>Justice</a:t>
            </a:r>
          </a:p>
          <a:p>
            <a:pPr lvl="2">
              <a:lnSpc>
                <a:spcPct val="90000"/>
              </a:lnSpc>
            </a:pPr>
            <a:r>
              <a:rPr lang="en-US" altLang="en-US" sz="2040"/>
              <a:t>Benefits of research should be distributed fairly</a:t>
            </a:r>
          </a:p>
          <a:p>
            <a:pPr lvl="1">
              <a:lnSpc>
                <a:spcPct val="90000"/>
              </a:lnSpc>
            </a:pPr>
            <a:endParaRPr lang="en-US" altLang="en-US" sz="2267"/>
          </a:p>
        </p:txBody>
      </p:sp>
      <p:sp>
        <p:nvSpPr>
          <p:cNvPr id="6" name="TextBox 5">
            <a:extLst>
              <a:ext uri="{FF2B5EF4-FFF2-40B4-BE49-F238E27FC236}">
                <a16:creationId xmlns:a16="http://schemas.microsoft.com/office/drawing/2014/main" id="{04CA16CF-0471-4BCC-BFA4-B415474F0D60}"/>
              </a:ext>
            </a:extLst>
          </p:cNvPr>
          <p:cNvSpPr txBox="1"/>
          <p:nvPr/>
        </p:nvSpPr>
        <p:spPr>
          <a:xfrm>
            <a:off x="848360" y="7292883"/>
            <a:ext cx="8808720" cy="406265"/>
          </a:xfrm>
          <a:prstGeom prst="rect">
            <a:avLst/>
          </a:prstGeom>
          <a:noFill/>
        </p:spPr>
        <p:txBody>
          <a:bodyPr wrap="square">
            <a:spAutoFit/>
          </a:bodyPr>
          <a:lstStyle/>
          <a:p>
            <a:r>
              <a:rPr lang="en-US" sz="2040" dirty="0">
                <a:hlinkClick r:id="rId2"/>
              </a:rPr>
              <a:t>https://people.carleton.edu/~rdobrow/Courses/115Common/Ethics.ppt</a:t>
            </a:r>
            <a:r>
              <a:rPr lang="en-US" sz="2040"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02A72DE-9E80-4241-B0AA-C71E2FDCE0BD}"/>
              </a:ext>
            </a:extLst>
          </p:cNvPr>
          <p:cNvSpPr>
            <a:spLocks noGrp="1" noChangeArrowheads="1"/>
          </p:cNvSpPr>
          <p:nvPr>
            <p:ph type="title"/>
          </p:nvPr>
        </p:nvSpPr>
        <p:spPr/>
        <p:txBody>
          <a:bodyPr/>
          <a:lstStyle/>
          <a:p>
            <a:r>
              <a:rPr lang="en-US" altLang="en-US"/>
              <a:t>Ethics of clinical trials</a:t>
            </a:r>
          </a:p>
        </p:txBody>
      </p:sp>
      <p:sp>
        <p:nvSpPr>
          <p:cNvPr id="35843" name="Rectangle 3">
            <a:extLst>
              <a:ext uri="{FF2B5EF4-FFF2-40B4-BE49-F238E27FC236}">
                <a16:creationId xmlns:a16="http://schemas.microsoft.com/office/drawing/2014/main" id="{3E617072-EB2C-4EDB-9263-40EB6BD3498D}"/>
              </a:ext>
            </a:extLst>
          </p:cNvPr>
          <p:cNvSpPr>
            <a:spLocks noGrp="1" noChangeArrowheads="1"/>
          </p:cNvSpPr>
          <p:nvPr>
            <p:ph type="body" idx="1"/>
          </p:nvPr>
        </p:nvSpPr>
        <p:spPr/>
        <p:txBody>
          <a:bodyPr/>
          <a:lstStyle/>
          <a:p>
            <a:pPr lvl="1">
              <a:buFont typeface="Wingdings" panose="05000000000000000000" pitchFamily="2" charset="2"/>
              <a:buNone/>
            </a:pPr>
            <a:endParaRPr lang="en-US" altLang="en-US"/>
          </a:p>
          <a:p>
            <a:r>
              <a:rPr lang="en-US" altLang="en-US"/>
              <a:t>“There is a delicate balance between when to do or not do a randomized trial. On the one hand, there must be sufficient belief in the agent’s potential to justify exposing half the subjects to it. On the other hand, there must be sufficient doubt about its efficacy to justify withholding it from the other half of subjects who might be assigned to placebos.”</a:t>
            </a:r>
          </a:p>
          <a:p>
            <a:pPr lvl="1"/>
            <a:r>
              <a:rPr lang="en-US" altLang="en-US"/>
              <a:t>Dr. Charles Hennekens, Harvard Medical School (who directed the physician’s aspirin study)</a:t>
            </a:r>
          </a:p>
          <a:p>
            <a:endParaRPr lang="en-US" altLang="en-US"/>
          </a:p>
        </p:txBody>
      </p:sp>
      <p:sp>
        <p:nvSpPr>
          <p:cNvPr id="4" name="TextBox 3">
            <a:extLst>
              <a:ext uri="{FF2B5EF4-FFF2-40B4-BE49-F238E27FC236}">
                <a16:creationId xmlns:a16="http://schemas.microsoft.com/office/drawing/2014/main" id="{49C5A825-47F7-4D12-A86F-E2BCED4EE2BF}"/>
              </a:ext>
            </a:extLst>
          </p:cNvPr>
          <p:cNvSpPr txBox="1"/>
          <p:nvPr/>
        </p:nvSpPr>
        <p:spPr>
          <a:xfrm>
            <a:off x="848360" y="7292883"/>
            <a:ext cx="8808720" cy="406265"/>
          </a:xfrm>
          <a:prstGeom prst="rect">
            <a:avLst/>
          </a:prstGeom>
          <a:noFill/>
        </p:spPr>
        <p:txBody>
          <a:bodyPr wrap="square">
            <a:spAutoFit/>
          </a:bodyPr>
          <a:lstStyle/>
          <a:p>
            <a:r>
              <a:rPr lang="en-US" sz="2040" dirty="0">
                <a:hlinkClick r:id="rId2"/>
              </a:rPr>
              <a:t>https://people.carleton.edu/~rdobrow/Courses/115Common/Ethics.ppt</a:t>
            </a:r>
            <a:r>
              <a:rPr lang="en-US" sz="204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4EC448C-3EC1-4C1C-A7A0-F2E66F3FBD00}"/>
              </a:ext>
            </a:extLst>
          </p:cNvPr>
          <p:cNvSpPr>
            <a:spLocks noGrp="1" noChangeArrowheads="1"/>
          </p:cNvSpPr>
          <p:nvPr>
            <p:ph type="title"/>
          </p:nvPr>
        </p:nvSpPr>
        <p:spPr/>
        <p:txBody>
          <a:bodyPr/>
          <a:lstStyle/>
          <a:p>
            <a:r>
              <a:rPr lang="en-US" altLang="en-US" sz="4533"/>
              <a:t>Basic standards of data ethics for studies involving human subjects</a:t>
            </a:r>
          </a:p>
        </p:txBody>
      </p:sp>
      <p:sp>
        <p:nvSpPr>
          <p:cNvPr id="30723" name="Rectangle 3">
            <a:extLst>
              <a:ext uri="{FF2B5EF4-FFF2-40B4-BE49-F238E27FC236}">
                <a16:creationId xmlns:a16="http://schemas.microsoft.com/office/drawing/2014/main" id="{7C506E1C-A99C-48C6-8C57-6B90B4339D00}"/>
              </a:ext>
            </a:extLst>
          </p:cNvPr>
          <p:cNvSpPr>
            <a:spLocks noGrp="1" noChangeArrowheads="1"/>
          </p:cNvSpPr>
          <p:nvPr>
            <p:ph type="body" idx="1"/>
          </p:nvPr>
        </p:nvSpPr>
        <p:spPr>
          <a:xfrm>
            <a:off x="1280160" y="1813560"/>
            <a:ext cx="9326880" cy="5699760"/>
          </a:xfrm>
        </p:spPr>
        <p:txBody>
          <a:bodyPr/>
          <a:lstStyle/>
          <a:p>
            <a:pPr>
              <a:lnSpc>
                <a:spcPct val="90000"/>
              </a:lnSpc>
            </a:pPr>
            <a:r>
              <a:rPr lang="en-US" altLang="en-US" sz="2267" b="1"/>
              <a:t>Informed consent</a:t>
            </a:r>
          </a:p>
          <a:p>
            <a:pPr lvl="1">
              <a:lnSpc>
                <a:spcPct val="90000"/>
              </a:lnSpc>
            </a:pPr>
            <a:r>
              <a:rPr lang="en-US" altLang="en-US" sz="2267"/>
              <a:t>All individuals who are subjects in a study must give their informed consent before data are collected</a:t>
            </a:r>
          </a:p>
          <a:p>
            <a:pPr lvl="1">
              <a:lnSpc>
                <a:spcPct val="90000"/>
              </a:lnSpc>
            </a:pPr>
            <a:r>
              <a:rPr lang="en-US" altLang="en-US" sz="2267"/>
              <a:t>Subjects must be informed in advanced about the nature of a study and any risk of harm it may bring</a:t>
            </a:r>
          </a:p>
          <a:p>
            <a:pPr>
              <a:lnSpc>
                <a:spcPct val="90000"/>
              </a:lnSpc>
            </a:pPr>
            <a:r>
              <a:rPr lang="en-US" altLang="en-US" sz="2267" b="1"/>
              <a:t>Confidentiality</a:t>
            </a:r>
          </a:p>
          <a:p>
            <a:pPr lvl="1">
              <a:lnSpc>
                <a:spcPct val="90000"/>
              </a:lnSpc>
            </a:pPr>
            <a:r>
              <a:rPr lang="en-US" altLang="en-US" sz="2267"/>
              <a:t>All individual data must be kept confidential</a:t>
            </a:r>
          </a:p>
          <a:p>
            <a:pPr lvl="1">
              <a:lnSpc>
                <a:spcPct val="90000"/>
              </a:lnSpc>
            </a:pPr>
            <a:r>
              <a:rPr lang="en-US" altLang="en-US" sz="2267"/>
              <a:t>Only statistical summaries for groups of subjects may be made public</a:t>
            </a:r>
          </a:p>
          <a:p>
            <a:pPr lvl="1">
              <a:lnSpc>
                <a:spcPct val="90000"/>
              </a:lnSpc>
            </a:pPr>
            <a:r>
              <a:rPr lang="en-US" altLang="en-US" sz="2267"/>
              <a:t>Not the same as anonymity where subjects’ names are not known, even to director of study (rarely the case)</a:t>
            </a:r>
          </a:p>
          <a:p>
            <a:pPr>
              <a:lnSpc>
                <a:spcPct val="90000"/>
              </a:lnSpc>
            </a:pPr>
            <a:r>
              <a:rPr lang="en-US" altLang="en-US" sz="2267" b="1"/>
              <a:t>Institutional Review Boards</a:t>
            </a:r>
          </a:p>
          <a:p>
            <a:pPr lvl="1">
              <a:lnSpc>
                <a:spcPct val="90000"/>
              </a:lnSpc>
            </a:pPr>
            <a:r>
              <a:rPr lang="en-US" altLang="en-US" sz="2267"/>
              <a:t>Organization that carries out the study must have an institutional review board that reviews all planned studies in advance in order to protect subjects from possible harm</a:t>
            </a:r>
          </a:p>
          <a:p>
            <a:pPr lvl="1">
              <a:lnSpc>
                <a:spcPct val="90000"/>
              </a:lnSpc>
            </a:pPr>
            <a:r>
              <a:rPr lang="en-US" altLang="en-US" sz="2267">
                <a:hlinkClick r:id="rId2"/>
              </a:rPr>
              <a:t>Carleton’s IRB</a:t>
            </a:r>
            <a:endParaRPr lang="en-US" altLang="en-US" sz="2267"/>
          </a:p>
          <a:p>
            <a:pPr lvl="1">
              <a:lnSpc>
                <a:spcPct val="90000"/>
              </a:lnSpc>
              <a:buFont typeface="Wingdings" panose="05000000000000000000" pitchFamily="2" charset="2"/>
              <a:buNone/>
            </a:pPr>
            <a:endParaRPr lang="en-US" altLang="en-US" sz="2267"/>
          </a:p>
        </p:txBody>
      </p:sp>
      <p:sp>
        <p:nvSpPr>
          <p:cNvPr id="6" name="TextBox 5">
            <a:extLst>
              <a:ext uri="{FF2B5EF4-FFF2-40B4-BE49-F238E27FC236}">
                <a16:creationId xmlns:a16="http://schemas.microsoft.com/office/drawing/2014/main" id="{FA59FC9C-185D-4015-949E-39C732176A1A}"/>
              </a:ext>
            </a:extLst>
          </p:cNvPr>
          <p:cNvSpPr txBox="1"/>
          <p:nvPr/>
        </p:nvSpPr>
        <p:spPr>
          <a:xfrm>
            <a:off x="848360" y="7292883"/>
            <a:ext cx="8808720" cy="406265"/>
          </a:xfrm>
          <a:prstGeom prst="rect">
            <a:avLst/>
          </a:prstGeom>
          <a:noFill/>
        </p:spPr>
        <p:txBody>
          <a:bodyPr wrap="square">
            <a:spAutoFit/>
          </a:bodyPr>
          <a:lstStyle/>
          <a:p>
            <a:r>
              <a:rPr lang="en-US" sz="2040" dirty="0">
                <a:hlinkClick r:id="rId3"/>
              </a:rPr>
              <a:t>https://people.carleton.edu/~rdobrow/Courses/115Common/Ethics.ppt</a:t>
            </a:r>
            <a:r>
              <a:rPr lang="en-US" sz="204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072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23870-ED59-4058-BA82-B065EED6969A}"/>
              </a:ext>
            </a:extLst>
          </p:cNvPr>
          <p:cNvPicPr>
            <a:picLocks noChangeAspect="1"/>
          </p:cNvPicPr>
          <p:nvPr/>
        </p:nvPicPr>
        <p:blipFill>
          <a:blip r:embed="rId2"/>
          <a:stretch>
            <a:fillRect/>
          </a:stretch>
        </p:blipFill>
        <p:spPr>
          <a:xfrm>
            <a:off x="0" y="1561322"/>
            <a:ext cx="11887200" cy="4649755"/>
          </a:xfrm>
          <a:prstGeom prst="rect">
            <a:avLst/>
          </a:prstGeom>
        </p:spPr>
      </p:pic>
      <p:sp>
        <p:nvSpPr>
          <p:cNvPr id="5" name="TextBox 4">
            <a:extLst>
              <a:ext uri="{FF2B5EF4-FFF2-40B4-BE49-F238E27FC236}">
                <a16:creationId xmlns:a16="http://schemas.microsoft.com/office/drawing/2014/main" id="{68171D79-7370-42BA-8C5E-6E24B2660766}"/>
              </a:ext>
            </a:extLst>
          </p:cNvPr>
          <p:cNvSpPr txBox="1"/>
          <p:nvPr/>
        </p:nvSpPr>
        <p:spPr>
          <a:xfrm>
            <a:off x="355060" y="206993"/>
            <a:ext cx="9469876" cy="369332"/>
          </a:xfrm>
          <a:prstGeom prst="rect">
            <a:avLst/>
          </a:prstGeom>
          <a:noFill/>
        </p:spPr>
        <p:txBody>
          <a:bodyPr wrap="square">
            <a:spAutoFit/>
          </a:bodyPr>
          <a:lstStyle/>
          <a:p>
            <a:r>
              <a:rPr lang="en-US" dirty="0">
                <a:hlinkClick r:id="rId3"/>
              </a:rPr>
              <a:t>https://www.amstat.org/your-career/ethical-guidelines-for-statistical-practice</a:t>
            </a:r>
            <a:r>
              <a:rPr lang="en-US" dirty="0"/>
              <a:t> </a:t>
            </a:r>
          </a:p>
        </p:txBody>
      </p:sp>
    </p:spTree>
    <p:extLst>
      <p:ext uri="{BB962C8B-B14F-4D97-AF65-F5344CB8AC3E}">
        <p14:creationId xmlns:p14="http://schemas.microsoft.com/office/powerpoint/2010/main" val="1881522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351258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963" y="551313"/>
            <a:ext cx="10155936" cy="7198288"/>
          </a:xfrm>
          <a:prstGeom prst="rect">
            <a:avLst/>
          </a:prstGeom>
        </p:spPr>
      </p:pic>
      <p:sp>
        <p:nvSpPr>
          <p:cNvPr id="3" name="Rectangle 2"/>
          <p:cNvSpPr/>
          <p:nvPr/>
        </p:nvSpPr>
        <p:spPr>
          <a:xfrm>
            <a:off x="959572" y="45669"/>
            <a:ext cx="10240183" cy="441211"/>
          </a:xfrm>
          <a:prstGeom prst="rect">
            <a:avLst/>
          </a:prstGeom>
        </p:spPr>
        <p:txBody>
          <a:bodyPr wrap="square">
            <a:spAutoFit/>
          </a:bodyPr>
          <a:lstStyle/>
          <a:p>
            <a:r>
              <a:rPr lang="en-US" sz="2267" dirty="0">
                <a:hlinkClick r:id="rId3"/>
              </a:rPr>
              <a:t>http://www.ncbi.nlm.nih.gov/pubmed/2406472?dopt=Abstract&amp;holding=npg</a:t>
            </a:r>
            <a:r>
              <a:rPr lang="en-US" sz="2267" dirty="0"/>
              <a:t> </a:t>
            </a:r>
          </a:p>
        </p:txBody>
      </p:sp>
    </p:spTree>
    <p:extLst>
      <p:ext uri="{BB962C8B-B14F-4D97-AF65-F5344CB8AC3E}">
        <p14:creationId xmlns:p14="http://schemas.microsoft.com/office/powerpoint/2010/main" val="70020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ACFFEA-7B9E-49FB-B689-EFBA762A3F8D}"/>
              </a:ext>
            </a:extLst>
          </p:cNvPr>
          <p:cNvPicPr>
            <a:picLocks noChangeAspect="1"/>
          </p:cNvPicPr>
          <p:nvPr/>
        </p:nvPicPr>
        <p:blipFill>
          <a:blip r:embed="rId2"/>
          <a:stretch>
            <a:fillRect/>
          </a:stretch>
        </p:blipFill>
        <p:spPr>
          <a:xfrm>
            <a:off x="0" y="121473"/>
            <a:ext cx="11887200" cy="7529454"/>
          </a:xfrm>
          <a:prstGeom prst="rect">
            <a:avLst/>
          </a:prstGeom>
        </p:spPr>
      </p:pic>
      <p:sp>
        <p:nvSpPr>
          <p:cNvPr id="7" name="TextBox 6">
            <a:extLst>
              <a:ext uri="{FF2B5EF4-FFF2-40B4-BE49-F238E27FC236}">
                <a16:creationId xmlns:a16="http://schemas.microsoft.com/office/drawing/2014/main" id="{DE9D3D99-4E01-4DE8-A921-89E300C81255}"/>
              </a:ext>
            </a:extLst>
          </p:cNvPr>
          <p:cNvSpPr txBox="1"/>
          <p:nvPr/>
        </p:nvSpPr>
        <p:spPr>
          <a:xfrm>
            <a:off x="2873635" y="0"/>
            <a:ext cx="5943600" cy="369332"/>
          </a:xfrm>
          <a:prstGeom prst="rect">
            <a:avLst/>
          </a:prstGeom>
          <a:noFill/>
        </p:spPr>
        <p:txBody>
          <a:bodyPr wrap="square">
            <a:spAutoFit/>
          </a:bodyPr>
          <a:lstStyle/>
          <a:p>
            <a:r>
              <a:rPr lang="en-US" dirty="0">
                <a:hlinkClick r:id="rId3"/>
              </a:rPr>
              <a:t>https://www.ajl.org/library/home</a:t>
            </a:r>
            <a:r>
              <a:rPr lang="en-US" dirty="0"/>
              <a:t> </a:t>
            </a:r>
          </a:p>
        </p:txBody>
      </p:sp>
    </p:spTree>
    <p:extLst>
      <p:ext uri="{BB962C8B-B14F-4D97-AF65-F5344CB8AC3E}">
        <p14:creationId xmlns:p14="http://schemas.microsoft.com/office/powerpoint/2010/main" val="2126518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302" y="967637"/>
            <a:ext cx="10194899" cy="3627120"/>
          </a:xfrm>
          <a:prstGeom prst="rect">
            <a:avLst/>
          </a:prstGeom>
        </p:spPr>
      </p:pic>
      <p:sp>
        <p:nvSpPr>
          <p:cNvPr id="3" name="Rectangle 2"/>
          <p:cNvSpPr/>
          <p:nvPr/>
        </p:nvSpPr>
        <p:spPr>
          <a:xfrm>
            <a:off x="930301" y="368110"/>
            <a:ext cx="10194899" cy="441211"/>
          </a:xfrm>
          <a:prstGeom prst="rect">
            <a:avLst/>
          </a:prstGeom>
        </p:spPr>
        <p:txBody>
          <a:bodyPr wrap="square">
            <a:spAutoFit/>
          </a:bodyPr>
          <a:lstStyle/>
          <a:p>
            <a:r>
              <a:rPr lang="en-US" sz="2267" dirty="0">
                <a:hlinkClick r:id="rId3"/>
              </a:rPr>
              <a:t>http://www.nature.com/news/1-500-scientists-lift-the-lid-on-reproducibility-1.19970</a:t>
            </a:r>
            <a:r>
              <a:rPr lang="en-US" sz="2267" dirty="0"/>
              <a:t> </a:t>
            </a:r>
          </a:p>
        </p:txBody>
      </p:sp>
      <p:sp>
        <p:nvSpPr>
          <p:cNvPr id="4" name="TextBox 3"/>
          <p:cNvSpPr txBox="1"/>
          <p:nvPr/>
        </p:nvSpPr>
        <p:spPr>
          <a:xfrm>
            <a:off x="1741275" y="4740825"/>
            <a:ext cx="9098699" cy="2603790"/>
          </a:xfrm>
          <a:prstGeom prst="rect">
            <a:avLst/>
          </a:prstGeom>
          <a:noFill/>
        </p:spPr>
        <p:txBody>
          <a:bodyPr wrap="square" rtlCol="0">
            <a:spAutoFit/>
          </a:bodyPr>
          <a:lstStyle/>
          <a:p>
            <a:r>
              <a:rPr lang="en-US" sz="5440" dirty="0">
                <a:solidFill>
                  <a:srgbClr val="C00000"/>
                </a:solidFill>
              </a:rPr>
              <a:t>Note the following are based on researchers </a:t>
            </a:r>
            <a:r>
              <a:rPr lang="en-US" sz="5440" b="1" dirty="0">
                <a:solidFill>
                  <a:srgbClr val="C00000"/>
                </a:solidFill>
              </a:rPr>
              <a:t>opinions</a:t>
            </a:r>
            <a:r>
              <a:rPr lang="en-US" sz="5440" dirty="0">
                <a:solidFill>
                  <a:srgbClr val="C00000"/>
                </a:solidFill>
              </a:rPr>
              <a:t>, </a:t>
            </a:r>
          </a:p>
          <a:p>
            <a:r>
              <a:rPr lang="en-US" sz="5440" b="1" dirty="0">
                <a:solidFill>
                  <a:srgbClr val="C00000"/>
                </a:solidFill>
              </a:rPr>
              <a:t>not</a:t>
            </a:r>
            <a:r>
              <a:rPr lang="en-US" sz="5440" dirty="0">
                <a:solidFill>
                  <a:srgbClr val="C00000"/>
                </a:solidFill>
              </a:rPr>
              <a:t> actual facts</a:t>
            </a:r>
          </a:p>
        </p:txBody>
      </p:sp>
    </p:spTree>
    <p:extLst>
      <p:ext uri="{BB962C8B-B14F-4D97-AF65-F5344CB8AC3E}">
        <p14:creationId xmlns:p14="http://schemas.microsoft.com/office/powerpoint/2010/main" val="3342672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4583"/>
            <a:ext cx="7125686" cy="6217920"/>
          </a:xfrm>
          <a:prstGeom prst="rect">
            <a:avLst/>
          </a:prstGeom>
        </p:spPr>
      </p:pic>
      <p:pic>
        <p:nvPicPr>
          <p:cNvPr id="3" name="Picture 2"/>
          <p:cNvPicPr>
            <a:picLocks noChangeAspect="1"/>
          </p:cNvPicPr>
          <p:nvPr/>
        </p:nvPicPr>
        <p:blipFill>
          <a:blip r:embed="rId3"/>
          <a:stretch>
            <a:fillRect/>
          </a:stretch>
        </p:blipFill>
        <p:spPr>
          <a:xfrm>
            <a:off x="6539410" y="713065"/>
            <a:ext cx="4430321" cy="7046976"/>
          </a:xfrm>
          <a:prstGeom prst="rect">
            <a:avLst/>
          </a:prstGeom>
        </p:spPr>
      </p:pic>
    </p:spTree>
    <p:extLst>
      <p:ext uri="{BB962C8B-B14F-4D97-AF65-F5344CB8AC3E}">
        <p14:creationId xmlns:p14="http://schemas.microsoft.com/office/powerpoint/2010/main" val="1325835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0120" y="367030"/>
            <a:ext cx="7426960" cy="7038340"/>
          </a:xfrm>
          <a:prstGeom prst="rect">
            <a:avLst/>
          </a:prstGeom>
        </p:spPr>
      </p:pic>
    </p:spTree>
    <p:extLst>
      <p:ext uri="{BB962C8B-B14F-4D97-AF65-F5344CB8AC3E}">
        <p14:creationId xmlns:p14="http://schemas.microsoft.com/office/powerpoint/2010/main" val="1406415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723" y="0"/>
            <a:ext cx="5131848" cy="7668768"/>
          </a:xfrm>
          <a:prstGeom prst="rect">
            <a:avLst/>
          </a:prstGeom>
        </p:spPr>
      </p:pic>
      <p:pic>
        <p:nvPicPr>
          <p:cNvPr id="3" name="Picture 2"/>
          <p:cNvPicPr>
            <a:picLocks noChangeAspect="1"/>
          </p:cNvPicPr>
          <p:nvPr/>
        </p:nvPicPr>
        <p:blipFill>
          <a:blip r:embed="rId3"/>
          <a:stretch>
            <a:fillRect/>
          </a:stretch>
        </p:blipFill>
        <p:spPr>
          <a:xfrm>
            <a:off x="5682763" y="362712"/>
            <a:ext cx="5556460" cy="6943344"/>
          </a:xfrm>
          <a:prstGeom prst="rect">
            <a:avLst/>
          </a:prstGeom>
        </p:spPr>
      </p:pic>
      <p:cxnSp>
        <p:nvCxnSpPr>
          <p:cNvPr id="5" name="Straight Connector 4"/>
          <p:cNvCxnSpPr/>
          <p:nvPr/>
        </p:nvCxnSpPr>
        <p:spPr>
          <a:xfrm>
            <a:off x="5749315" y="0"/>
            <a:ext cx="0" cy="719719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47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6107" y="4459345"/>
            <a:ext cx="9610191" cy="1766637"/>
          </a:xfrm>
          <a:prstGeom prst="rect">
            <a:avLst/>
          </a:prstGeom>
        </p:spPr>
        <p:txBody>
          <a:bodyPr wrap="square">
            <a:spAutoFit/>
          </a:bodyPr>
          <a:lstStyle/>
          <a:p>
            <a:r>
              <a:rPr lang="en-US" sz="2720" dirty="0">
                <a:hlinkClick r:id="rId2"/>
              </a:rPr>
              <a:t>http://www.biomedicalcomputationreview.org/7/2/9.pdf</a:t>
            </a:r>
            <a:r>
              <a:rPr lang="en-US" sz="2720" dirty="0"/>
              <a:t> </a:t>
            </a:r>
          </a:p>
          <a:p>
            <a:endParaRPr lang="en-US" sz="2720" dirty="0"/>
          </a:p>
          <a:p>
            <a:r>
              <a:rPr lang="en-US" sz="2720" b="1" dirty="0">
                <a:hlinkClick r:id="rId2"/>
              </a:rPr>
              <a:t>ERROR! What biomedical computing can learn from its mistakes</a:t>
            </a:r>
            <a:br>
              <a:rPr lang="en-US" sz="2720" b="1" dirty="0">
                <a:hlinkClick r:id="rId2"/>
              </a:rPr>
            </a:br>
            <a:r>
              <a:rPr lang="en-US" sz="2720" dirty="0">
                <a:hlinkClick r:id="rId2"/>
              </a:rPr>
              <a:t>BY KRISTIN SAINANI, PhD</a:t>
            </a:r>
            <a:endParaRPr lang="en-US" sz="2720" dirty="0"/>
          </a:p>
        </p:txBody>
      </p:sp>
      <p:sp>
        <p:nvSpPr>
          <p:cNvPr id="3" name="TextBox 2"/>
          <p:cNvSpPr txBox="1"/>
          <p:nvPr/>
        </p:nvSpPr>
        <p:spPr>
          <a:xfrm>
            <a:off x="1346107" y="838477"/>
            <a:ext cx="9242091" cy="3022366"/>
          </a:xfrm>
          <a:prstGeom prst="rect">
            <a:avLst/>
          </a:prstGeom>
          <a:noFill/>
        </p:spPr>
        <p:txBody>
          <a:bodyPr wrap="square" rtlCol="0">
            <a:spAutoFit/>
          </a:bodyPr>
          <a:lstStyle/>
          <a:p>
            <a:r>
              <a:rPr lang="en-US" sz="2720" dirty="0"/>
              <a:t>Cite original source.</a:t>
            </a:r>
          </a:p>
          <a:p>
            <a:endParaRPr lang="en-US" sz="2720" dirty="0"/>
          </a:p>
          <a:p>
            <a:r>
              <a:rPr lang="en-US" sz="2720" dirty="0"/>
              <a:t>Cite everything including figures (</a:t>
            </a:r>
            <a:r>
              <a:rPr lang="en-US" sz="2720" dirty="0" err="1"/>
              <a:t>copywrite</a:t>
            </a:r>
            <a:r>
              <a:rPr lang="en-US" sz="2720" dirty="0"/>
              <a:t> might not allow modifying figures – but even if modified, must still be referenced)</a:t>
            </a:r>
          </a:p>
          <a:p>
            <a:endParaRPr lang="en-US" sz="2720" dirty="0"/>
          </a:p>
          <a:p>
            <a:r>
              <a:rPr lang="en-US" sz="2720" dirty="0"/>
              <a:t>For more info:</a:t>
            </a:r>
          </a:p>
        </p:txBody>
      </p:sp>
    </p:spTree>
    <p:extLst>
      <p:ext uri="{BB962C8B-B14F-4D97-AF65-F5344CB8AC3E}">
        <p14:creationId xmlns:p14="http://schemas.microsoft.com/office/powerpoint/2010/main" val="2618296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0" y="3297346"/>
            <a:ext cx="9569184" cy="2185214"/>
          </a:xfrm>
          <a:prstGeom prst="rect">
            <a:avLst/>
          </a:prstGeom>
        </p:spPr>
        <p:txBody>
          <a:bodyPr wrap="square">
            <a:spAutoFit/>
          </a:bodyPr>
          <a:lstStyle/>
          <a:p>
            <a:r>
              <a:rPr lang="en-US" sz="2720" dirty="0">
                <a:solidFill>
                  <a:srgbClr val="000000"/>
                </a:solidFill>
                <a:latin typeface="Times-Roman"/>
              </a:rPr>
              <a:t>We now require most of our reports to be written using </a:t>
            </a:r>
            <a:r>
              <a:rPr lang="en-US" sz="2720" i="1" dirty="0" err="1">
                <a:solidFill>
                  <a:srgbClr val="000000"/>
                </a:solidFill>
                <a:latin typeface="Times-Italic"/>
              </a:rPr>
              <a:t>Sweave</a:t>
            </a:r>
            <a:r>
              <a:rPr lang="en-US" sz="2720" i="1" dirty="0">
                <a:solidFill>
                  <a:srgbClr val="000000"/>
                </a:solidFill>
                <a:latin typeface="Times-Italic"/>
              </a:rPr>
              <a:t> </a:t>
            </a:r>
            <a:r>
              <a:rPr lang="en-US" sz="2720" dirty="0">
                <a:solidFill>
                  <a:srgbClr val="000000"/>
                </a:solidFill>
                <a:latin typeface="Times-Roman"/>
              </a:rPr>
              <a:t>[</a:t>
            </a:r>
            <a:r>
              <a:rPr lang="en-US" sz="2720" dirty="0" err="1">
                <a:solidFill>
                  <a:srgbClr val="000064"/>
                </a:solidFill>
                <a:latin typeface="Times-Roman"/>
              </a:rPr>
              <a:t>Leisch</a:t>
            </a:r>
            <a:r>
              <a:rPr lang="en-US" sz="2720" dirty="0">
                <a:solidFill>
                  <a:srgbClr val="000000"/>
                </a:solidFill>
                <a:latin typeface="Times-Roman"/>
              </a:rPr>
              <a:t>(</a:t>
            </a:r>
            <a:r>
              <a:rPr lang="en-US" sz="2720" dirty="0">
                <a:solidFill>
                  <a:srgbClr val="000064"/>
                </a:solidFill>
                <a:latin typeface="Times-Roman"/>
              </a:rPr>
              <a:t>2002</a:t>
            </a:r>
            <a:r>
              <a:rPr lang="en-US" sz="2720" dirty="0">
                <a:solidFill>
                  <a:srgbClr val="000000"/>
                </a:solidFill>
                <a:latin typeface="Times-Roman"/>
              </a:rPr>
              <a:t>)], a literate programming combination of L</a:t>
            </a:r>
            <a:r>
              <a:rPr lang="en-US" sz="1587" dirty="0">
                <a:solidFill>
                  <a:srgbClr val="000000"/>
                </a:solidFill>
                <a:latin typeface="Times-Roman"/>
              </a:rPr>
              <a:t>A</a:t>
            </a:r>
            <a:r>
              <a:rPr lang="en-US" sz="2720" dirty="0">
                <a:solidFill>
                  <a:srgbClr val="000000"/>
                </a:solidFill>
                <a:latin typeface="Times-Roman"/>
              </a:rPr>
              <a:t>TEX source and R [</a:t>
            </a:r>
            <a:r>
              <a:rPr lang="en-US" sz="2720" dirty="0">
                <a:solidFill>
                  <a:srgbClr val="000064"/>
                </a:solidFill>
                <a:latin typeface="Times-Roman"/>
              </a:rPr>
              <a:t>R Development Core Team </a:t>
            </a:r>
            <a:r>
              <a:rPr lang="en-US" sz="2720" dirty="0">
                <a:solidFill>
                  <a:srgbClr val="000000"/>
                </a:solidFill>
                <a:latin typeface="Times-Roman"/>
              </a:rPr>
              <a:t>(</a:t>
            </a:r>
            <a:r>
              <a:rPr lang="en-US" sz="2720" dirty="0">
                <a:solidFill>
                  <a:srgbClr val="000064"/>
                </a:solidFill>
                <a:latin typeface="Times-Roman"/>
              </a:rPr>
              <a:t>2008</a:t>
            </a:r>
            <a:r>
              <a:rPr lang="en-US" sz="2720" dirty="0">
                <a:solidFill>
                  <a:srgbClr val="000000"/>
                </a:solidFill>
                <a:latin typeface="Times-Roman"/>
              </a:rPr>
              <a:t>)] code (</a:t>
            </a:r>
            <a:r>
              <a:rPr lang="en-US" sz="2720" dirty="0" err="1">
                <a:solidFill>
                  <a:srgbClr val="000000"/>
                </a:solidFill>
                <a:latin typeface="Times-Roman"/>
              </a:rPr>
              <a:t>SASweave</a:t>
            </a:r>
            <a:r>
              <a:rPr lang="en-US" sz="2720" dirty="0">
                <a:solidFill>
                  <a:srgbClr val="000000"/>
                </a:solidFill>
                <a:latin typeface="Times-Roman"/>
              </a:rPr>
              <a:t> and </a:t>
            </a:r>
            <a:r>
              <a:rPr lang="en-US" sz="2720" dirty="0" err="1">
                <a:solidFill>
                  <a:srgbClr val="000000"/>
                </a:solidFill>
                <a:latin typeface="Times-Roman"/>
              </a:rPr>
              <a:t>odfWeave</a:t>
            </a:r>
            <a:r>
              <a:rPr lang="en-US" sz="2720" dirty="0">
                <a:solidFill>
                  <a:srgbClr val="000000"/>
                </a:solidFill>
                <a:latin typeface="Times-Roman"/>
              </a:rPr>
              <a:t> are also available) so</a:t>
            </a:r>
          </a:p>
          <a:p>
            <a:r>
              <a:rPr lang="en-US" sz="2720" dirty="0">
                <a:solidFill>
                  <a:srgbClr val="000000"/>
                </a:solidFill>
                <a:latin typeface="Times-Roman"/>
              </a:rPr>
              <a:t>that we can rerun the reports as needed and get the same results.</a:t>
            </a:r>
            <a:endParaRPr lang="en-US" sz="2720" dirty="0"/>
          </a:p>
        </p:txBody>
      </p:sp>
      <p:pic>
        <p:nvPicPr>
          <p:cNvPr id="3" name="Picture 2"/>
          <p:cNvPicPr>
            <a:picLocks noChangeAspect="1"/>
          </p:cNvPicPr>
          <p:nvPr/>
        </p:nvPicPr>
        <p:blipFill>
          <a:blip r:embed="rId2"/>
          <a:stretch>
            <a:fillRect/>
          </a:stretch>
        </p:blipFill>
        <p:spPr>
          <a:xfrm>
            <a:off x="2179518" y="15851"/>
            <a:ext cx="7159625" cy="2901696"/>
          </a:xfrm>
          <a:prstGeom prst="rect">
            <a:avLst/>
          </a:prstGeom>
        </p:spPr>
      </p:pic>
      <p:sp>
        <p:nvSpPr>
          <p:cNvPr id="4" name="Rectangle 3"/>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5" name="Rectangle 4"/>
          <p:cNvSpPr/>
          <p:nvPr/>
        </p:nvSpPr>
        <p:spPr>
          <a:xfrm>
            <a:off x="3986841" y="5900293"/>
            <a:ext cx="6803016" cy="1527598"/>
          </a:xfrm>
          <a:prstGeom prst="rect">
            <a:avLst/>
          </a:prstGeom>
          <a:solidFill>
            <a:schemeClr val="accent2">
              <a:lumMod val="20000"/>
              <a:lumOff val="80000"/>
            </a:schemeClr>
          </a:solidFill>
        </p:spPr>
        <p:txBody>
          <a:bodyPr wrap="none">
            <a:spAutoFit/>
          </a:bodyPr>
          <a:lstStyle/>
          <a:p>
            <a:pPr>
              <a:spcAft>
                <a:spcPts val="680"/>
              </a:spcAft>
            </a:pPr>
            <a:r>
              <a:rPr lang="en-US" sz="2720" dirty="0">
                <a:hlinkClick r:id="rId4"/>
              </a:rPr>
              <a:t>http://www.statistik.lmu.de/~leisch/Sweave/</a:t>
            </a:r>
            <a:r>
              <a:rPr lang="en-US" sz="2720" dirty="0"/>
              <a:t>   </a:t>
            </a:r>
          </a:p>
          <a:p>
            <a:pPr>
              <a:spcAft>
                <a:spcPts val="680"/>
              </a:spcAft>
            </a:pPr>
            <a:r>
              <a:rPr lang="en-US" sz="2720" dirty="0"/>
              <a:t>      help("</a:t>
            </a:r>
            <a:r>
              <a:rPr lang="en-US" sz="2720" dirty="0" err="1"/>
              <a:t>Sweave</a:t>
            </a:r>
            <a:r>
              <a:rPr lang="en-US" sz="2720" dirty="0"/>
              <a:t>", package="</a:t>
            </a:r>
            <a:r>
              <a:rPr lang="en-US" sz="2720" dirty="0" err="1"/>
              <a:t>utils</a:t>
            </a:r>
            <a:r>
              <a:rPr lang="en-US" sz="2720" dirty="0"/>
              <a:t>")</a:t>
            </a:r>
          </a:p>
          <a:p>
            <a:pPr>
              <a:spcAft>
                <a:spcPts val="680"/>
              </a:spcAft>
            </a:pPr>
            <a:r>
              <a:rPr lang="en-US" sz="2720" dirty="0">
                <a:hlinkClick r:id="rId5"/>
              </a:rPr>
              <a:t>http://yihui.name/knitr/</a:t>
            </a:r>
            <a:r>
              <a:rPr lang="en-US" sz="2720" dirty="0"/>
              <a:t> </a:t>
            </a:r>
          </a:p>
        </p:txBody>
      </p:sp>
    </p:spTree>
    <p:extLst>
      <p:ext uri="{BB962C8B-B14F-4D97-AF65-F5344CB8AC3E}">
        <p14:creationId xmlns:p14="http://schemas.microsoft.com/office/powerpoint/2010/main" val="1404334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9518" y="15851"/>
            <a:ext cx="7159625" cy="2901696"/>
          </a:xfrm>
          <a:prstGeom prst="rect">
            <a:avLst/>
          </a:prstGeom>
        </p:spPr>
      </p:pic>
      <p:sp>
        <p:nvSpPr>
          <p:cNvPr id="3" name="Rectangle 2"/>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4" name="Rectangle 3"/>
          <p:cNvSpPr/>
          <p:nvPr/>
        </p:nvSpPr>
        <p:spPr>
          <a:xfrm>
            <a:off x="762001" y="2957048"/>
            <a:ext cx="10020245" cy="4801314"/>
          </a:xfrm>
          <a:prstGeom prst="rect">
            <a:avLst/>
          </a:prstGeom>
        </p:spPr>
        <p:txBody>
          <a:bodyPr wrap="square">
            <a:spAutoFit/>
          </a:bodyPr>
          <a:lstStyle/>
          <a:p>
            <a:r>
              <a:rPr lang="en-US" sz="2040" dirty="0">
                <a:solidFill>
                  <a:srgbClr val="222222"/>
                </a:solidFill>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sz="2040" dirty="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sz="2040" dirty="0">
                <a:solidFill>
                  <a:srgbClr val="222222"/>
                </a:solidFill>
                <a:latin typeface="Helvetica Neue"/>
              </a:rPr>
              <a:t>We then discuss steps we are taking to avoid such errors in our own investigations.</a:t>
            </a:r>
            <a:endParaRPr lang="en-US" sz="2040" dirty="0"/>
          </a:p>
        </p:txBody>
      </p:sp>
    </p:spTree>
    <p:extLst>
      <p:ext uri="{BB962C8B-B14F-4D97-AF65-F5344CB8AC3E}">
        <p14:creationId xmlns:p14="http://schemas.microsoft.com/office/powerpoint/2010/main" val="1000131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695A56-386F-4721-969E-F159E9740763}"/>
              </a:ext>
            </a:extLst>
          </p:cNvPr>
          <p:cNvSpPr txBox="1"/>
          <p:nvPr/>
        </p:nvSpPr>
        <p:spPr>
          <a:xfrm>
            <a:off x="194553" y="216720"/>
            <a:ext cx="9912485" cy="1477328"/>
          </a:xfrm>
          <a:prstGeom prst="rect">
            <a:avLst/>
          </a:prstGeom>
          <a:noFill/>
        </p:spPr>
        <p:txBody>
          <a:bodyPr wrap="square">
            <a:spAutoFit/>
          </a:bodyPr>
          <a:lstStyle/>
          <a:p>
            <a:r>
              <a:rPr lang="en-US" dirty="0">
                <a:hlinkClick r:id="rId2"/>
              </a:rPr>
              <a:t>https://www.sciencemagazinedigital.org/sciencemagazine/library/item/17_february_2023/4079371</a:t>
            </a:r>
            <a:r>
              <a:rPr lang="en-US" dirty="0"/>
              <a:t> </a:t>
            </a:r>
          </a:p>
          <a:p>
            <a:endParaRPr lang="en-US" b="1" dirty="0"/>
          </a:p>
          <a:p>
            <a:r>
              <a:rPr lang="en-US" b="1" dirty="0"/>
              <a:t>Hard lessons</a:t>
            </a:r>
          </a:p>
          <a:p>
            <a:r>
              <a:rPr lang="en-US" dirty="0"/>
              <a:t>By </a:t>
            </a:r>
            <a:r>
              <a:rPr lang="en-US" dirty="0" err="1"/>
              <a:t>Jaivime</a:t>
            </a:r>
            <a:r>
              <a:rPr lang="en-US" dirty="0"/>
              <a:t> </a:t>
            </a:r>
            <a:r>
              <a:rPr lang="en-US" dirty="0" err="1"/>
              <a:t>Evaristo</a:t>
            </a:r>
            <a:r>
              <a:rPr lang="en-US" dirty="0"/>
              <a:t> </a:t>
            </a:r>
          </a:p>
          <a:p>
            <a:endParaRPr lang="en-US" dirty="0"/>
          </a:p>
        </p:txBody>
      </p:sp>
      <p:pic>
        <p:nvPicPr>
          <p:cNvPr id="5" name="Picture 4">
            <a:extLst>
              <a:ext uri="{FF2B5EF4-FFF2-40B4-BE49-F238E27FC236}">
                <a16:creationId xmlns:a16="http://schemas.microsoft.com/office/drawing/2014/main" id="{FF467558-33FF-43BD-B81A-84DD5843B2A4}"/>
              </a:ext>
            </a:extLst>
          </p:cNvPr>
          <p:cNvPicPr>
            <a:picLocks noChangeAspect="1"/>
          </p:cNvPicPr>
          <p:nvPr/>
        </p:nvPicPr>
        <p:blipFill>
          <a:blip r:embed="rId3"/>
          <a:stretch>
            <a:fillRect/>
          </a:stretch>
        </p:blipFill>
        <p:spPr>
          <a:xfrm>
            <a:off x="0" y="1497424"/>
            <a:ext cx="11831541" cy="1645920"/>
          </a:xfrm>
          <a:prstGeom prst="rect">
            <a:avLst/>
          </a:prstGeom>
        </p:spPr>
      </p:pic>
      <p:sp>
        <p:nvSpPr>
          <p:cNvPr id="7" name="TextBox 6">
            <a:extLst>
              <a:ext uri="{FF2B5EF4-FFF2-40B4-BE49-F238E27FC236}">
                <a16:creationId xmlns:a16="http://schemas.microsoft.com/office/drawing/2014/main" id="{7C221CC7-C26E-40AB-8164-6C5FA3B85AE7}"/>
              </a:ext>
            </a:extLst>
          </p:cNvPr>
          <p:cNvSpPr txBox="1"/>
          <p:nvPr/>
        </p:nvSpPr>
        <p:spPr>
          <a:xfrm>
            <a:off x="455579" y="3216531"/>
            <a:ext cx="10878465" cy="3785652"/>
          </a:xfrm>
          <a:prstGeom prst="rect">
            <a:avLst/>
          </a:prstGeom>
          <a:noFill/>
        </p:spPr>
        <p:txBody>
          <a:bodyPr wrap="square">
            <a:spAutoFit/>
          </a:bodyPr>
          <a:lstStyle/>
          <a:p>
            <a:r>
              <a:rPr lang="en-US" sz="2000" dirty="0"/>
              <a:t>I had made my data and code for the </a:t>
            </a:r>
            <a:r>
              <a:rPr lang="en-US" sz="2000" i="1" dirty="0"/>
              <a:t>Nature</a:t>
            </a:r>
            <a:r>
              <a:rPr lang="en-US" sz="2000" dirty="0"/>
              <a:t> paper openly accessible so others could review and verify my findings, and I have a new appreciation of the value of doing so. This transparency is essential for the integrity of science, and I learned the hard way that it is better to be open and accountable, even if it means admitting mistakes. After taking a hard look at my own role in the situation, I have also realized I should have reached out to other researchers to get feedback on my methods before publishing. I can’t expect myself to know everything as a scientist and my work will be stronger if I seek out diverse expertise and opinions.</a:t>
            </a:r>
          </a:p>
          <a:p>
            <a:endParaRPr lang="en-US" sz="2000" dirty="0"/>
          </a:p>
          <a:p>
            <a:r>
              <a:rPr lang="en-US" sz="2000" dirty="0"/>
              <a:t>In the end, the reality is that retractions are a necessary part of the scientific process—and one that shouldn’t be viewed only through a negative lens. Retractions can also be an opportunity to learn and improve. Honest mistakes happen, and researchers should be encouraged, not punished, for doing the right thing and retracting flawed work.</a:t>
            </a:r>
          </a:p>
        </p:txBody>
      </p:sp>
    </p:spTree>
    <p:extLst>
      <p:ext uri="{BB962C8B-B14F-4D97-AF65-F5344CB8AC3E}">
        <p14:creationId xmlns:p14="http://schemas.microsoft.com/office/powerpoint/2010/main" val="1806763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32039-D2C7-43E4-AABA-3A1272B7B15E}"/>
              </a:ext>
            </a:extLst>
          </p:cNvPr>
          <p:cNvPicPr>
            <a:picLocks noChangeAspect="1"/>
          </p:cNvPicPr>
          <p:nvPr/>
        </p:nvPicPr>
        <p:blipFill>
          <a:blip r:embed="rId2"/>
          <a:stretch>
            <a:fillRect/>
          </a:stretch>
        </p:blipFill>
        <p:spPr>
          <a:xfrm>
            <a:off x="850578" y="718185"/>
            <a:ext cx="10179198" cy="6400800"/>
          </a:xfrm>
          <a:prstGeom prst="rect">
            <a:avLst/>
          </a:prstGeom>
        </p:spPr>
      </p:pic>
      <p:sp>
        <p:nvSpPr>
          <p:cNvPr id="5" name="TextBox 4">
            <a:extLst>
              <a:ext uri="{FF2B5EF4-FFF2-40B4-BE49-F238E27FC236}">
                <a16:creationId xmlns:a16="http://schemas.microsoft.com/office/drawing/2014/main" id="{4935121B-6456-4948-A3FE-A7ED78CF792C}"/>
              </a:ext>
            </a:extLst>
          </p:cNvPr>
          <p:cNvSpPr txBox="1"/>
          <p:nvPr/>
        </p:nvSpPr>
        <p:spPr>
          <a:xfrm>
            <a:off x="350520" y="150614"/>
            <a:ext cx="5943600" cy="369332"/>
          </a:xfrm>
          <a:prstGeom prst="rect">
            <a:avLst/>
          </a:prstGeom>
          <a:noFill/>
        </p:spPr>
        <p:txBody>
          <a:bodyPr wrap="square">
            <a:spAutoFit/>
          </a:bodyPr>
          <a:lstStyle/>
          <a:p>
            <a:r>
              <a:rPr lang="en-US" dirty="0">
                <a:hlinkClick r:id="rId3"/>
              </a:rPr>
              <a:t>Reproducibility: A tragedy of errors | Nature</a:t>
            </a:r>
            <a:endParaRPr lang="en-US" dirty="0"/>
          </a:p>
        </p:txBody>
      </p:sp>
    </p:spTree>
    <p:extLst>
      <p:ext uri="{BB962C8B-B14F-4D97-AF65-F5344CB8AC3E}">
        <p14:creationId xmlns:p14="http://schemas.microsoft.com/office/powerpoint/2010/main" val="1109210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977680-AF10-419D-B80C-FE04B5948CF8}"/>
              </a:ext>
            </a:extLst>
          </p:cNvPr>
          <p:cNvSpPr>
            <a:spLocks noChangeArrowheads="1"/>
          </p:cNvSpPr>
          <p:nvPr/>
        </p:nvSpPr>
        <p:spPr bwMode="auto">
          <a:xfrm>
            <a:off x="396241" y="254437"/>
            <a:ext cx="5166359" cy="36317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dirty="0">
                <a:hlinkClick r:id="rId2"/>
              </a:rPr>
              <a:t>Unbalanced baseline in school-based interventions to prevent obesity: adjustment can lead to bias - a systematic review - PubMed (nih.gov)</a:t>
            </a:r>
            <a:endParaRPr kumimoji="0" lang="en-US" altLang="en-US" sz="2000" b="0" i="0" u="none" strike="noStrike" cap="none" normalizeH="0" baseline="0" dirty="0">
              <a:ln>
                <a:noFill/>
              </a:ln>
              <a:solidFill>
                <a:srgbClr val="5B616B"/>
              </a:solidFill>
              <a:effectLst/>
              <a:latin typeface="BlinkMacSystemFont"/>
            </a:endParaRPr>
          </a:p>
          <a:p>
            <a:pPr defTabSz="914400">
              <a:buFontTx/>
              <a:buChar char="•"/>
            </a:pPr>
            <a:r>
              <a:rPr kumimoji="0" lang="en-US" altLang="en-US" sz="2400" b="0" i="0" u="none" strike="noStrike" cap="none" normalizeH="0" baseline="0" dirty="0">
                <a:ln>
                  <a:noFill/>
                </a:ln>
                <a:solidFill>
                  <a:srgbClr val="205493"/>
                </a:solidFill>
                <a:effectLst/>
                <a:latin typeface="BlinkMacSystemFont"/>
              </a:rPr>
              <a:t>Review</a:t>
            </a:r>
            <a:r>
              <a:rPr kumimoji="0" lang="en-US" altLang="en-US" sz="2200" b="0" i="0" u="none" strike="noStrike" cap="none" normalizeH="0" baseline="0" dirty="0">
                <a:ln>
                  <a:noFill/>
                </a:ln>
                <a:solidFill>
                  <a:srgbClr val="0071BC"/>
                </a:solidFill>
                <a:effectLst/>
                <a:latin typeface="BlinkMacSystemFont"/>
              </a:rPr>
              <a:t>.     </a:t>
            </a:r>
            <a:r>
              <a:rPr kumimoji="0" lang="en-US" altLang="en-US" sz="2200" b="0" i="0" u="none" strike="noStrike" cap="none" normalizeH="0" baseline="0" dirty="0">
                <a:ln>
                  <a:noFill/>
                </a:ln>
                <a:solidFill>
                  <a:srgbClr val="212121"/>
                </a:solidFill>
                <a:effectLst/>
                <a:latin typeface="BlinkMacSystemFont"/>
              </a:rPr>
              <a:t>2014;7(4):221-32.        </a:t>
            </a:r>
            <a:r>
              <a:rPr kumimoji="0" lang="en-US" altLang="en-US" sz="2200" b="0" i="0" u="none" strike="noStrike" cap="none" normalizeH="0" baseline="0" dirty="0">
                <a:ln>
                  <a:noFill/>
                </a:ln>
                <a:solidFill>
                  <a:schemeClr val="tx1"/>
                </a:solidFill>
                <a:effectLst/>
                <a:latin typeface="Arial" panose="020B0604020202020204" pitchFamily="34" charset="0"/>
              </a:rPr>
              <a:t> </a:t>
            </a:r>
            <a:r>
              <a:rPr kumimoji="0" lang="en-US" altLang="en-US" sz="2200" b="0" i="0" u="none" strike="noStrike" cap="none" normalizeH="0" baseline="0" dirty="0" err="1">
                <a:ln>
                  <a:noFill/>
                </a:ln>
                <a:solidFill>
                  <a:srgbClr val="5B616B"/>
                </a:solidFill>
                <a:effectLst/>
                <a:latin typeface="Arial" panose="020B0604020202020204" pitchFamily="34" charset="0"/>
              </a:rPr>
              <a:t>doi</a:t>
            </a:r>
            <a:r>
              <a:rPr kumimoji="0" lang="en-US" altLang="en-US" sz="2200" b="0" i="0" u="none" strike="noStrike" cap="none" normalizeH="0" baseline="0" dirty="0">
                <a:ln>
                  <a:noFill/>
                </a:ln>
                <a:solidFill>
                  <a:srgbClr val="5B616B"/>
                </a:solidFill>
                <a:effectLst/>
                <a:latin typeface="Arial" panose="020B0604020202020204" pitchFamily="34" charset="0"/>
              </a:rPr>
              <a:t>: 10.1159/000363438.</a:t>
            </a:r>
            <a:r>
              <a:rPr kumimoji="0" lang="en-US" altLang="en-US" sz="2200" b="0" i="0" u="none" strike="noStrike" cap="none" normalizeH="0" baseline="0" dirty="0">
                <a:ln>
                  <a:noFill/>
                </a:ln>
                <a:solidFill>
                  <a:schemeClr val="tx1"/>
                </a:solidFill>
                <a:effectLst/>
                <a:latin typeface="Arial" panose="020B0604020202020204" pitchFamily="34" charset="0"/>
              </a:rPr>
              <a:t> </a:t>
            </a:r>
            <a:r>
              <a:rPr kumimoji="0" lang="en-US" altLang="en-US" sz="2200" b="0" i="0" u="none" strike="noStrike" cap="none" normalizeH="0" baseline="0" dirty="0" err="1">
                <a:ln>
                  <a:noFill/>
                </a:ln>
                <a:solidFill>
                  <a:srgbClr val="5B616B"/>
                </a:solidFill>
                <a:effectLst/>
                <a:latin typeface="Arial" panose="020B0604020202020204" pitchFamily="34" charset="0"/>
              </a:rPr>
              <a:t>Epub</a:t>
            </a:r>
            <a:r>
              <a:rPr kumimoji="0" lang="en-US" altLang="en-US" sz="2200" b="0" i="0" u="none" strike="noStrike" cap="none" normalizeH="0" baseline="0" dirty="0">
                <a:ln>
                  <a:noFill/>
                </a:ln>
                <a:solidFill>
                  <a:srgbClr val="5B616B"/>
                </a:solidFill>
                <a:effectLst/>
                <a:latin typeface="Arial" panose="020B0604020202020204" pitchFamily="34" charset="0"/>
              </a:rPr>
              <a:t> 2014 Jun 28.</a:t>
            </a:r>
            <a:endParaRPr kumimoji="0" lang="en-US" altLang="en-US" sz="2200" b="1" i="0" u="none" strike="noStrike" cap="none" normalizeH="0" baseline="0" dirty="0">
              <a:ln>
                <a:noFill/>
              </a:ln>
              <a:solidFill>
                <a:srgbClr val="212121"/>
              </a:solidFill>
              <a:effectLst/>
              <a:latin typeface="Merriweather"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212121"/>
                </a:solidFill>
                <a:effectLst/>
                <a:latin typeface="Merriweather" panose="00000500000000000000" pitchFamily="2" charset="0"/>
              </a:rPr>
              <a:t>Unbalanced baseline in school-based interventions to prevent obesity: adjustment can lead to bias - a systematic review  </a:t>
            </a:r>
            <a:r>
              <a:rPr kumimoji="0" lang="en-US" altLang="en-US" sz="2200" b="0" i="0" u="none" strike="noStrike" cap="none" normalizeH="0" baseline="0" dirty="0" err="1">
                <a:ln>
                  <a:noFill/>
                </a:ln>
                <a:solidFill>
                  <a:srgbClr val="0071BC"/>
                </a:solidFill>
                <a:effectLst/>
                <a:latin typeface="BlinkMacSystemFont"/>
                <a:hlinkClick r:id="rId3"/>
              </a:rPr>
              <a:t>Rosely</a:t>
            </a:r>
            <a:r>
              <a:rPr kumimoji="0" lang="en-US" altLang="en-US" sz="2200" b="0" i="0" u="none" strike="noStrike" cap="none" normalizeH="0" baseline="0" dirty="0">
                <a:ln>
                  <a:noFill/>
                </a:ln>
                <a:solidFill>
                  <a:srgbClr val="0071BC"/>
                </a:solidFill>
                <a:effectLst/>
                <a:latin typeface="BlinkMacSystemFont"/>
                <a:hlinkClick r:id="rId3"/>
              </a:rPr>
              <a:t> </a:t>
            </a:r>
            <a:r>
              <a:rPr kumimoji="0" lang="en-US" altLang="en-US" sz="2200" b="0" i="0" u="none" strike="noStrike" cap="none" normalizeH="0" baseline="0" dirty="0" err="1">
                <a:ln>
                  <a:noFill/>
                </a:ln>
                <a:solidFill>
                  <a:srgbClr val="0071BC"/>
                </a:solidFill>
                <a:effectLst/>
                <a:latin typeface="BlinkMacSystemFont"/>
                <a:hlinkClick r:id="rId3"/>
              </a:rPr>
              <a:t>Sichieri</a:t>
            </a:r>
            <a:r>
              <a:rPr kumimoji="0" lang="en-US" altLang="en-US" sz="2200" b="0" i="0" u="none" strike="noStrike" cap="none" normalizeH="0" baseline="30000" dirty="0">
                <a:ln>
                  <a:noFill/>
                </a:ln>
                <a:solidFill>
                  <a:srgbClr val="5B616B"/>
                </a:solidFill>
                <a:effectLst/>
                <a:latin typeface="BlinkMacSystemFont"/>
              </a:rPr>
              <a:t> </a:t>
            </a:r>
            <a:r>
              <a:rPr kumimoji="0" lang="en-US" altLang="en-US" sz="2200" b="0" i="0" u="none" strike="noStrike" cap="none" normalizeH="0" baseline="30000" dirty="0">
                <a:ln>
                  <a:noFill/>
                </a:ln>
                <a:solidFill>
                  <a:srgbClr val="323A45"/>
                </a:solidFill>
                <a:effectLst/>
                <a:latin typeface="BlinkMacSystemFont"/>
                <a:hlinkClick r:id="rId4" tooltip="Department of Epidemiology, Institute of Social Medicine, State University of Rio de Janeiro, Rio de Janeiro, Brazil."/>
              </a:rPr>
              <a:t>1</a:t>
            </a:r>
            <a:r>
              <a:rPr kumimoji="0" lang="en-US" altLang="en-US" sz="2200" b="0" i="0" u="none" strike="noStrike" cap="none" normalizeH="0" baseline="0" dirty="0">
                <a:ln>
                  <a:noFill/>
                </a:ln>
                <a:solidFill>
                  <a:srgbClr val="5B616B"/>
                </a:solidFill>
                <a:effectLst/>
                <a:latin typeface="BlinkMacSystemFont"/>
              </a:rPr>
              <a:t>, </a:t>
            </a:r>
            <a:r>
              <a:rPr kumimoji="0" lang="en-US" altLang="en-US" sz="2200" b="0" i="0" u="none" strike="noStrike" cap="none" normalizeH="0" baseline="0" dirty="0">
                <a:ln>
                  <a:noFill/>
                </a:ln>
                <a:solidFill>
                  <a:srgbClr val="0071BC"/>
                </a:solidFill>
                <a:effectLst/>
                <a:latin typeface="BlinkMacSystemFont"/>
                <a:hlinkClick r:id="rId5"/>
              </a:rPr>
              <a:t>Diana Barbosa Cunha</a:t>
            </a: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7CEFCD70-8F05-4EA6-9E0D-58C7C93DD76D}"/>
              </a:ext>
            </a:extLst>
          </p:cNvPr>
          <p:cNvPicPr>
            <a:picLocks noChangeAspect="1"/>
          </p:cNvPicPr>
          <p:nvPr/>
        </p:nvPicPr>
        <p:blipFill>
          <a:blip r:embed="rId6"/>
          <a:stretch>
            <a:fillRect/>
          </a:stretch>
        </p:blipFill>
        <p:spPr>
          <a:xfrm>
            <a:off x="6765091" y="0"/>
            <a:ext cx="4270138" cy="7772400"/>
          </a:xfrm>
          <a:prstGeom prst="rect">
            <a:avLst/>
          </a:prstGeom>
        </p:spPr>
      </p:pic>
      <p:pic>
        <p:nvPicPr>
          <p:cNvPr id="9" name="Picture 8">
            <a:extLst>
              <a:ext uri="{FF2B5EF4-FFF2-40B4-BE49-F238E27FC236}">
                <a16:creationId xmlns:a16="http://schemas.microsoft.com/office/drawing/2014/main" id="{8D507566-5162-40E3-8AA2-853A39DB0E0B}"/>
              </a:ext>
            </a:extLst>
          </p:cNvPr>
          <p:cNvPicPr>
            <a:picLocks noChangeAspect="1"/>
          </p:cNvPicPr>
          <p:nvPr/>
        </p:nvPicPr>
        <p:blipFill>
          <a:blip r:embed="rId7"/>
          <a:stretch>
            <a:fillRect/>
          </a:stretch>
        </p:blipFill>
        <p:spPr>
          <a:xfrm>
            <a:off x="1066800" y="4616767"/>
            <a:ext cx="2286000" cy="2257425"/>
          </a:xfrm>
          <a:prstGeom prst="rect">
            <a:avLst/>
          </a:prstGeom>
        </p:spPr>
      </p:pic>
    </p:spTree>
    <p:extLst>
      <p:ext uri="{BB962C8B-B14F-4D97-AF65-F5344CB8AC3E}">
        <p14:creationId xmlns:p14="http://schemas.microsoft.com/office/powerpoint/2010/main" val="346682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AE0B2-499B-4BE8-9FD6-03182086F988}"/>
              </a:ext>
            </a:extLst>
          </p:cNvPr>
          <p:cNvPicPr>
            <a:picLocks noChangeAspect="1"/>
          </p:cNvPicPr>
          <p:nvPr/>
        </p:nvPicPr>
        <p:blipFill>
          <a:blip r:embed="rId2"/>
          <a:stretch>
            <a:fillRect/>
          </a:stretch>
        </p:blipFill>
        <p:spPr>
          <a:xfrm>
            <a:off x="452437" y="771525"/>
            <a:ext cx="10982325" cy="6229350"/>
          </a:xfrm>
          <a:prstGeom prst="rect">
            <a:avLst/>
          </a:prstGeom>
        </p:spPr>
      </p:pic>
      <p:sp>
        <p:nvSpPr>
          <p:cNvPr id="5" name="TextBox 4">
            <a:extLst>
              <a:ext uri="{FF2B5EF4-FFF2-40B4-BE49-F238E27FC236}">
                <a16:creationId xmlns:a16="http://schemas.microsoft.com/office/drawing/2014/main" id="{5F8C225E-98C9-4A90-AADB-EC11EBEAD4C2}"/>
              </a:ext>
            </a:extLst>
          </p:cNvPr>
          <p:cNvSpPr txBox="1"/>
          <p:nvPr/>
        </p:nvSpPr>
        <p:spPr>
          <a:xfrm>
            <a:off x="1662289" y="309860"/>
            <a:ext cx="8746067" cy="461665"/>
          </a:xfrm>
          <a:prstGeom prst="rect">
            <a:avLst/>
          </a:prstGeom>
          <a:noFill/>
        </p:spPr>
        <p:txBody>
          <a:bodyPr wrap="square">
            <a:spAutoFit/>
          </a:bodyPr>
          <a:lstStyle/>
          <a:p>
            <a:r>
              <a:rPr lang="en-US" sz="2400" dirty="0">
                <a:hlinkClick r:id="rId3"/>
              </a:rPr>
              <a:t>Algorithmic Justice League - Unmasking AI harms and biases (ajl.org)</a:t>
            </a:r>
            <a:endParaRPr lang="en-US" sz="2400" dirty="0"/>
          </a:p>
        </p:txBody>
      </p:sp>
    </p:spTree>
    <p:extLst>
      <p:ext uri="{BB962C8B-B14F-4D97-AF65-F5344CB8AC3E}">
        <p14:creationId xmlns:p14="http://schemas.microsoft.com/office/powerpoint/2010/main" val="720385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92CC54-02CB-4497-A4F6-88AEEFAD8407}"/>
              </a:ext>
            </a:extLst>
          </p:cNvPr>
          <p:cNvSpPr txBox="1"/>
          <p:nvPr/>
        </p:nvSpPr>
        <p:spPr>
          <a:xfrm>
            <a:off x="182880" y="192316"/>
            <a:ext cx="11704320" cy="646331"/>
          </a:xfrm>
          <a:prstGeom prst="rect">
            <a:avLst/>
          </a:prstGeom>
          <a:noFill/>
        </p:spPr>
        <p:txBody>
          <a:bodyPr wrap="square">
            <a:spAutoFit/>
          </a:bodyPr>
          <a:lstStyle/>
          <a:p>
            <a:r>
              <a:rPr lang="en-US" dirty="0">
                <a:hlinkClick r:id="rId2"/>
              </a:rPr>
              <a:t>Concerning </a:t>
            </a:r>
            <a:r>
              <a:rPr lang="en-US" dirty="0" err="1">
                <a:hlinkClick r:id="rId2"/>
              </a:rPr>
              <a:t>Sichieri</a:t>
            </a:r>
            <a:r>
              <a:rPr lang="en-US" dirty="0">
                <a:hlinkClick r:id="rId2"/>
              </a:rPr>
              <a:t> R, Cunha DB: </a:t>
            </a:r>
            <a:r>
              <a:rPr lang="en-US" dirty="0" err="1">
                <a:hlinkClick r:id="rId2"/>
              </a:rPr>
              <a:t>Obes</a:t>
            </a:r>
            <a:r>
              <a:rPr lang="en-US" dirty="0">
                <a:hlinkClick r:id="rId2"/>
              </a:rPr>
              <a:t> Facts 2014;7:221-232. The Assertion that Controlling for Baseline (Pre-Randomization) Covariates in Randomized Controlled Trials Leads to Bias Is False - PMC (nih.gov)</a:t>
            </a:r>
            <a:endParaRPr lang="en-US" dirty="0"/>
          </a:p>
        </p:txBody>
      </p:sp>
      <p:sp>
        <p:nvSpPr>
          <p:cNvPr id="5" name="TextBox 4">
            <a:extLst>
              <a:ext uri="{FF2B5EF4-FFF2-40B4-BE49-F238E27FC236}">
                <a16:creationId xmlns:a16="http://schemas.microsoft.com/office/drawing/2014/main" id="{26A1BEE2-39D5-49A0-A014-31106493E488}"/>
              </a:ext>
            </a:extLst>
          </p:cNvPr>
          <p:cNvSpPr txBox="1"/>
          <p:nvPr/>
        </p:nvSpPr>
        <p:spPr>
          <a:xfrm>
            <a:off x="396240" y="4161919"/>
            <a:ext cx="11224260" cy="2677656"/>
          </a:xfrm>
          <a:prstGeom prst="rect">
            <a:avLst/>
          </a:prstGeom>
          <a:noFill/>
        </p:spPr>
        <p:txBody>
          <a:bodyPr wrap="square">
            <a:spAutoFit/>
          </a:bodyPr>
          <a:lstStyle/>
          <a:p>
            <a:r>
              <a:rPr lang="en-US" sz="2400" b="0" i="0" dirty="0">
                <a:solidFill>
                  <a:srgbClr val="212121"/>
                </a:solidFill>
                <a:effectLst/>
                <a:latin typeface="Cambria" panose="02040503050406030204" pitchFamily="18" charset="0"/>
              </a:rPr>
              <a:t>In sum, the </a:t>
            </a:r>
            <a:r>
              <a:rPr lang="en-US" sz="2400" b="0" i="1" dirty="0">
                <a:solidFill>
                  <a:srgbClr val="212121"/>
                </a:solidFill>
                <a:effectLst/>
                <a:latin typeface="Cambria" panose="02040503050406030204" pitchFamily="18" charset="0"/>
              </a:rPr>
              <a:t>article's</a:t>
            </a:r>
            <a:r>
              <a:rPr lang="en-US" sz="2400" b="0" i="0" dirty="0">
                <a:solidFill>
                  <a:srgbClr val="212121"/>
                </a:solidFill>
                <a:effectLst/>
                <a:latin typeface="Cambria" panose="02040503050406030204" pitchFamily="18" charset="0"/>
              </a:rPr>
              <a:t>[</a:t>
            </a:r>
            <a:r>
              <a:rPr lang="en-US" sz="2400" b="0" i="0" u="sng" dirty="0">
                <a:solidFill>
                  <a:srgbClr val="376FAA"/>
                </a:solidFill>
                <a:effectLst/>
                <a:latin typeface="Cambria" panose="02040503050406030204" pitchFamily="18" charset="0"/>
                <a:hlinkClick r:id="rId3"/>
              </a:rPr>
              <a:t>1</a:t>
            </a:r>
            <a:r>
              <a:rPr lang="en-US" sz="2400" b="0" i="0" dirty="0">
                <a:solidFill>
                  <a:srgbClr val="212121"/>
                </a:solidFill>
                <a:effectLst/>
                <a:latin typeface="Cambria" panose="02040503050406030204" pitchFamily="18" charset="0"/>
              </a:rPr>
              <a:t>] conclusions are at odds with established statistical principles and based on erroneous reasoning and interpretations of prior literature. </a:t>
            </a:r>
            <a:r>
              <a:rPr lang="en-US" sz="2400" b="0" i="1" dirty="0">
                <a:solidFill>
                  <a:srgbClr val="212121"/>
                </a:solidFill>
                <a:effectLst/>
                <a:latin typeface="Cambria" panose="02040503050406030204" pitchFamily="18" charset="0"/>
              </a:rPr>
              <a:t>The article</a:t>
            </a:r>
            <a:r>
              <a:rPr lang="en-US" sz="2400" b="0" i="0" dirty="0">
                <a:solidFill>
                  <a:srgbClr val="212121"/>
                </a:solidFill>
                <a:effectLst/>
                <a:latin typeface="Cambria" panose="02040503050406030204" pitchFamily="18" charset="0"/>
              </a:rPr>
              <a:t>'s conclusions are not only wrong, but may inappropriately dissuade readers from powerful analytic choices and lead other readers to incorrectly conclude that published </a:t>
            </a:r>
            <a:r>
              <a:rPr lang="en-US" sz="2400" b="0" i="0" dirty="0" err="1">
                <a:solidFill>
                  <a:srgbClr val="212121"/>
                </a:solidFill>
                <a:effectLst/>
                <a:latin typeface="Cambria" panose="02040503050406030204" pitchFamily="18" charset="0"/>
              </a:rPr>
              <a:t>cRCTs</a:t>
            </a:r>
            <a:r>
              <a:rPr lang="en-US" sz="2400" b="0" i="0" dirty="0">
                <a:solidFill>
                  <a:srgbClr val="212121"/>
                </a:solidFill>
                <a:effectLst/>
                <a:latin typeface="Cambria" panose="02040503050406030204" pitchFamily="18" charset="0"/>
              </a:rPr>
              <a:t> which have used covariate adjustment are invalid or that large numbers of persons, not groups, are essential. Given the above, we believe </a:t>
            </a:r>
            <a:r>
              <a:rPr lang="en-US" sz="2400" b="0" i="1" dirty="0">
                <a:solidFill>
                  <a:srgbClr val="212121"/>
                </a:solidFill>
                <a:effectLst/>
                <a:latin typeface="Cambria" panose="02040503050406030204" pitchFamily="18" charset="0"/>
              </a:rPr>
              <a:t>the article</a:t>
            </a:r>
            <a:r>
              <a:rPr lang="en-US" sz="2400" b="0" i="0" dirty="0">
                <a:solidFill>
                  <a:srgbClr val="212121"/>
                </a:solidFill>
                <a:effectLst/>
                <a:latin typeface="Cambria" panose="02040503050406030204" pitchFamily="18" charset="0"/>
              </a:rPr>
              <a:t> should be </a:t>
            </a:r>
            <a:r>
              <a:rPr lang="en-US" sz="2400" i="0" dirty="0">
                <a:solidFill>
                  <a:srgbClr val="212121"/>
                </a:solidFill>
                <a:effectLst/>
                <a:latin typeface="Cambria" panose="02040503050406030204" pitchFamily="18" charset="0"/>
              </a:rPr>
              <a:t>retracted</a:t>
            </a:r>
            <a:r>
              <a:rPr lang="en-US" sz="2400" b="0" i="0" dirty="0">
                <a:solidFill>
                  <a:srgbClr val="212121"/>
                </a:solidFill>
                <a:effectLst/>
                <a:latin typeface="Cambria" panose="02040503050406030204" pitchFamily="18" charset="0"/>
              </a:rPr>
              <a:t>.</a:t>
            </a:r>
            <a:endParaRPr lang="en-US" sz="2400" dirty="0"/>
          </a:p>
        </p:txBody>
      </p:sp>
      <p:pic>
        <p:nvPicPr>
          <p:cNvPr id="7" name="Picture 6">
            <a:extLst>
              <a:ext uri="{FF2B5EF4-FFF2-40B4-BE49-F238E27FC236}">
                <a16:creationId xmlns:a16="http://schemas.microsoft.com/office/drawing/2014/main" id="{31A1A342-CFCB-455F-AF38-6B3C0FE07ECD}"/>
              </a:ext>
            </a:extLst>
          </p:cNvPr>
          <p:cNvPicPr>
            <a:picLocks noChangeAspect="1"/>
          </p:cNvPicPr>
          <p:nvPr/>
        </p:nvPicPr>
        <p:blipFill>
          <a:blip r:embed="rId4"/>
          <a:stretch>
            <a:fillRect/>
          </a:stretch>
        </p:blipFill>
        <p:spPr>
          <a:xfrm>
            <a:off x="266700" y="923895"/>
            <a:ext cx="10401300" cy="3152775"/>
          </a:xfrm>
          <a:prstGeom prst="rect">
            <a:avLst/>
          </a:prstGeom>
        </p:spPr>
      </p:pic>
    </p:spTree>
    <p:extLst>
      <p:ext uri="{BB962C8B-B14F-4D97-AF65-F5344CB8AC3E}">
        <p14:creationId xmlns:p14="http://schemas.microsoft.com/office/powerpoint/2010/main" val="4180034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3FAC4-CDAC-4DB1-A8AD-D179259D712E}"/>
              </a:ext>
            </a:extLst>
          </p:cNvPr>
          <p:cNvPicPr>
            <a:picLocks noChangeAspect="1"/>
          </p:cNvPicPr>
          <p:nvPr/>
        </p:nvPicPr>
        <p:blipFill>
          <a:blip r:embed="rId2"/>
          <a:stretch>
            <a:fillRect/>
          </a:stretch>
        </p:blipFill>
        <p:spPr>
          <a:xfrm>
            <a:off x="392430" y="433387"/>
            <a:ext cx="10401300" cy="2181225"/>
          </a:xfrm>
          <a:prstGeom prst="rect">
            <a:avLst/>
          </a:prstGeom>
        </p:spPr>
      </p:pic>
      <p:sp>
        <p:nvSpPr>
          <p:cNvPr id="5" name="TextBox 4">
            <a:extLst>
              <a:ext uri="{FF2B5EF4-FFF2-40B4-BE49-F238E27FC236}">
                <a16:creationId xmlns:a16="http://schemas.microsoft.com/office/drawing/2014/main" id="{5D394432-8ABF-4E40-B886-376F50C4A568}"/>
              </a:ext>
            </a:extLst>
          </p:cNvPr>
          <p:cNvSpPr txBox="1"/>
          <p:nvPr/>
        </p:nvSpPr>
        <p:spPr>
          <a:xfrm>
            <a:off x="392430" y="30896"/>
            <a:ext cx="11494770" cy="369332"/>
          </a:xfrm>
          <a:prstGeom prst="rect">
            <a:avLst/>
          </a:prstGeom>
          <a:noFill/>
        </p:spPr>
        <p:txBody>
          <a:bodyPr wrap="square">
            <a:spAutoFit/>
          </a:bodyPr>
          <a:lstStyle/>
          <a:p>
            <a:r>
              <a:rPr lang="en-US" dirty="0">
                <a:hlinkClick r:id="rId3"/>
              </a:rPr>
              <a:t>Quality Management in Scientific Publishing – the Importance to Critically Scrutinize Scientific Work - PMC (nih.gov)</a:t>
            </a:r>
            <a:endParaRPr lang="en-US" dirty="0"/>
          </a:p>
        </p:txBody>
      </p:sp>
      <p:sp>
        <p:nvSpPr>
          <p:cNvPr id="7" name="TextBox 6">
            <a:extLst>
              <a:ext uri="{FF2B5EF4-FFF2-40B4-BE49-F238E27FC236}">
                <a16:creationId xmlns:a16="http://schemas.microsoft.com/office/drawing/2014/main" id="{75540A18-D450-4332-86B0-1A7DBEADDBB6}"/>
              </a:ext>
            </a:extLst>
          </p:cNvPr>
          <p:cNvSpPr txBox="1"/>
          <p:nvPr/>
        </p:nvSpPr>
        <p:spPr>
          <a:xfrm>
            <a:off x="196215" y="2647771"/>
            <a:ext cx="11494770" cy="4632037"/>
          </a:xfrm>
          <a:prstGeom prst="rect">
            <a:avLst/>
          </a:prstGeom>
          <a:noFill/>
        </p:spPr>
        <p:txBody>
          <a:bodyPr wrap="square">
            <a:spAutoFit/>
          </a:bodyPr>
          <a:lstStyle/>
          <a:p>
            <a:pPr algn="l">
              <a:spcAft>
                <a:spcPts val="1000"/>
              </a:spcAft>
            </a:pPr>
            <a:r>
              <a:rPr lang="en-US" b="0" i="0" dirty="0">
                <a:solidFill>
                  <a:srgbClr val="212121"/>
                </a:solidFill>
                <a:effectLst/>
                <a:latin typeface="Cambria" panose="02040503050406030204" pitchFamily="18" charset="0"/>
              </a:rPr>
              <a:t>As the criticism expressed in the Letter to the Editor is so severe, </a:t>
            </a:r>
            <a:r>
              <a:rPr lang="en-US" b="1" i="0" dirty="0">
                <a:solidFill>
                  <a:srgbClr val="212121"/>
                </a:solidFill>
                <a:effectLst/>
                <a:latin typeface="Cambria" panose="02040503050406030204" pitchFamily="18" charset="0"/>
              </a:rPr>
              <a:t>an independent statistician </a:t>
            </a:r>
            <a:r>
              <a:rPr lang="en-US" b="0" i="0" dirty="0">
                <a:solidFill>
                  <a:srgbClr val="212121"/>
                </a:solidFill>
                <a:effectLst/>
                <a:latin typeface="Cambria" panose="02040503050406030204" pitchFamily="18" charset="0"/>
              </a:rPr>
              <a:t>was asked to review the original article and the subsequent correspondence. </a:t>
            </a:r>
            <a:r>
              <a:rPr lang="en-US" b="1" i="0" dirty="0">
                <a:solidFill>
                  <a:srgbClr val="212121"/>
                </a:solidFill>
                <a:effectLst/>
                <a:latin typeface="Cambria" panose="02040503050406030204" pitchFamily="18" charset="0"/>
              </a:rPr>
              <a:t>The statistician agreed with the criticism </a:t>
            </a:r>
            <a:r>
              <a:rPr lang="en-US" b="0" i="0" dirty="0">
                <a:solidFill>
                  <a:srgbClr val="212121"/>
                </a:solidFill>
                <a:effectLst/>
                <a:latin typeface="Cambria" panose="02040503050406030204" pitchFamily="18" charset="0"/>
              </a:rPr>
              <a:t>raised by Li et al. [</a:t>
            </a:r>
            <a:r>
              <a:rPr lang="en-US" b="0" i="0" u="sng" dirty="0">
                <a:solidFill>
                  <a:srgbClr val="376FAA"/>
                </a:solidFill>
                <a:effectLst/>
                <a:latin typeface="Cambria" panose="02040503050406030204" pitchFamily="18" charset="0"/>
                <a:hlinkClick r:id="rId4"/>
              </a:rPr>
              <a:t>2</a:t>
            </a:r>
            <a:r>
              <a:rPr lang="en-US" b="0" i="0" dirty="0">
                <a:solidFill>
                  <a:srgbClr val="212121"/>
                </a:solidFill>
                <a:effectLst/>
                <a:latin typeface="Cambria" panose="02040503050406030204" pitchFamily="18" charset="0"/>
              </a:rPr>
              <a:t>] and concluded that the critical comments were not adequately addressed in the Authors’ Response [</a:t>
            </a:r>
            <a:r>
              <a:rPr lang="en-US" b="0" i="0" u="sng" dirty="0">
                <a:solidFill>
                  <a:srgbClr val="376FAA"/>
                </a:solidFill>
                <a:effectLst/>
                <a:latin typeface="Cambria" panose="02040503050406030204" pitchFamily="18" charset="0"/>
                <a:hlinkClick r:id="rId5"/>
              </a:rPr>
              <a:t>3</a:t>
            </a:r>
            <a:r>
              <a:rPr lang="en-US" b="0" i="0" dirty="0">
                <a:solidFill>
                  <a:srgbClr val="212121"/>
                </a:solidFill>
                <a:effectLst/>
                <a:latin typeface="Cambria" panose="02040503050406030204" pitchFamily="18" charset="0"/>
              </a:rPr>
              <a:t>]. </a:t>
            </a:r>
          </a:p>
          <a:p>
            <a:pPr algn="l">
              <a:spcAft>
                <a:spcPts val="1000"/>
              </a:spcAft>
            </a:pPr>
            <a:r>
              <a:rPr lang="en-US" b="0" i="0" dirty="0">
                <a:solidFill>
                  <a:srgbClr val="212121"/>
                </a:solidFill>
                <a:effectLst/>
                <a:latin typeface="Cambria" panose="02040503050406030204" pitchFamily="18" charset="0"/>
              </a:rPr>
              <a:t>By publishing the Letter to the Editor and the Authors’ Response together with this Editorial in the current issue of </a:t>
            </a:r>
            <a:r>
              <a:rPr lang="en-US" b="0" i="0" cap="small" dirty="0">
                <a:solidFill>
                  <a:srgbClr val="212121"/>
                </a:solidFill>
                <a:effectLst/>
                <a:latin typeface="Cambria" panose="02040503050406030204" pitchFamily="18" charset="0"/>
              </a:rPr>
              <a:t>obesity facts,</a:t>
            </a:r>
            <a:r>
              <a:rPr lang="en-US" b="0" i="0" dirty="0">
                <a:solidFill>
                  <a:srgbClr val="212121"/>
                </a:solidFill>
                <a:effectLst/>
                <a:latin typeface="Cambria" panose="02040503050406030204" pitchFamily="18" charset="0"/>
              </a:rPr>
              <a:t> I would like to open the discussion that arose between the authors of the original article, the authors of the Letter to the Editor and the Editor-in-Chief to our readership and recommend reading </a:t>
            </a:r>
            <a:r>
              <a:rPr lang="en-US" b="1" i="0" dirty="0">
                <a:solidFill>
                  <a:srgbClr val="212121"/>
                </a:solidFill>
                <a:effectLst/>
                <a:latin typeface="Cambria" panose="02040503050406030204" pitchFamily="18" charset="0"/>
              </a:rPr>
              <a:t>and forming your own opinion.</a:t>
            </a:r>
          </a:p>
          <a:p>
            <a:pPr algn="l">
              <a:spcAft>
                <a:spcPts val="1000"/>
              </a:spcAft>
            </a:pPr>
            <a:r>
              <a:rPr lang="en-US" b="0" i="0" dirty="0">
                <a:solidFill>
                  <a:srgbClr val="212121"/>
                </a:solidFill>
                <a:effectLst/>
                <a:latin typeface="Cambria" panose="02040503050406030204" pitchFamily="18" charset="0"/>
              </a:rPr>
              <a:t>Stimulated by this debate, I would like to point out that it is each author's responsibility to make sure that statistical procedures are correctly used and valid for the study submitted. Even though it would be desirable if an additional assessment of statistical methods could be established within the review process, it cannot be expected that all of our reviewers, in addition to their expertise in various aspects of obesity research, are designated experts for advanced statistical procedures.</a:t>
            </a:r>
          </a:p>
          <a:p>
            <a:pPr algn="l">
              <a:spcAft>
                <a:spcPts val="1000"/>
              </a:spcAft>
            </a:pPr>
            <a:r>
              <a:rPr lang="en-US" b="0" i="0" dirty="0">
                <a:solidFill>
                  <a:srgbClr val="212121"/>
                </a:solidFill>
                <a:effectLst/>
                <a:latin typeface="Cambria" panose="02040503050406030204" pitchFamily="18" charset="0"/>
              </a:rPr>
              <a:t>Finally I would like to emphasize the importance of critically scrutinizing scientific papers even after their publication. Therefore, comments on articles are highly welcomed at all times to present and discuss different viewpoints concerning a controversial topic.</a:t>
            </a:r>
          </a:p>
        </p:txBody>
      </p:sp>
    </p:spTree>
    <p:extLst>
      <p:ext uri="{BB962C8B-B14F-4D97-AF65-F5344CB8AC3E}">
        <p14:creationId xmlns:p14="http://schemas.microsoft.com/office/powerpoint/2010/main" val="3913829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7724" y="170561"/>
            <a:ext cx="9939466" cy="3212592"/>
          </a:xfrm>
          <a:prstGeom prst="rect">
            <a:avLst/>
          </a:prstGeom>
        </p:spPr>
      </p:pic>
      <p:sp>
        <p:nvSpPr>
          <p:cNvPr id="3" name="Rectangle 2"/>
          <p:cNvSpPr/>
          <p:nvPr/>
        </p:nvSpPr>
        <p:spPr>
          <a:xfrm>
            <a:off x="813717" y="637145"/>
            <a:ext cx="10187477" cy="475964"/>
          </a:xfrm>
          <a:prstGeom prst="rect">
            <a:avLst/>
          </a:prstGeom>
        </p:spPr>
        <p:txBody>
          <a:bodyPr wrap="square">
            <a:spAutoFit/>
          </a:bodyPr>
          <a:lstStyle/>
          <a:p>
            <a:r>
              <a:rPr lang="en-US" sz="2493" dirty="0">
                <a:hlinkClick r:id="rId3"/>
              </a:rPr>
              <a:t>http://www.nature.com/naturejobs/science/articles/10.1038/nj7396-137a</a:t>
            </a:r>
            <a:r>
              <a:rPr lang="en-US" sz="2493" dirty="0"/>
              <a:t> </a:t>
            </a:r>
          </a:p>
        </p:txBody>
      </p:sp>
      <p:pic>
        <p:nvPicPr>
          <p:cNvPr id="4" name="Picture 3"/>
          <p:cNvPicPr>
            <a:picLocks noChangeAspect="1"/>
          </p:cNvPicPr>
          <p:nvPr/>
        </p:nvPicPr>
        <p:blipFill>
          <a:blip r:embed="rId4"/>
          <a:stretch>
            <a:fillRect/>
          </a:stretch>
        </p:blipFill>
        <p:spPr>
          <a:xfrm>
            <a:off x="813718" y="3947613"/>
            <a:ext cx="10288310" cy="2383536"/>
          </a:xfrm>
          <a:prstGeom prst="rect">
            <a:avLst/>
          </a:prstGeom>
        </p:spPr>
      </p:pic>
      <p:sp>
        <p:nvSpPr>
          <p:cNvPr id="5" name="Rectangle 4"/>
          <p:cNvSpPr/>
          <p:nvPr/>
        </p:nvSpPr>
        <p:spPr>
          <a:xfrm>
            <a:off x="815737" y="3473886"/>
            <a:ext cx="10102201" cy="475964"/>
          </a:xfrm>
          <a:prstGeom prst="rect">
            <a:avLst/>
          </a:prstGeom>
        </p:spPr>
        <p:txBody>
          <a:bodyPr wrap="square">
            <a:spAutoFit/>
          </a:bodyPr>
          <a:lstStyle/>
          <a:p>
            <a:r>
              <a:rPr lang="en-US" sz="2493" dirty="0">
                <a:hlinkClick r:id="rId5"/>
              </a:rPr>
              <a:t>http://journals.plos.org/plosone/article?id=10.1371/journal.pone.0005738</a:t>
            </a:r>
            <a:r>
              <a:rPr lang="en-US" sz="2493" dirty="0"/>
              <a:t> </a:t>
            </a:r>
          </a:p>
        </p:txBody>
      </p:sp>
      <p:cxnSp>
        <p:nvCxnSpPr>
          <p:cNvPr id="7" name="Straight Connector 6"/>
          <p:cNvCxnSpPr/>
          <p:nvPr/>
        </p:nvCxnSpPr>
        <p:spPr>
          <a:xfrm>
            <a:off x="762000" y="3439047"/>
            <a:ext cx="10340028" cy="460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92293" y="6444397"/>
            <a:ext cx="10008901" cy="1034129"/>
          </a:xfrm>
          <a:prstGeom prst="rect">
            <a:avLst/>
          </a:prstGeom>
        </p:spPr>
        <p:txBody>
          <a:bodyPr wrap="square">
            <a:spAutoFit/>
          </a:bodyPr>
          <a:lstStyle/>
          <a:p>
            <a:r>
              <a:rPr lang="en-US" sz="2040"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p:spTree>
    <p:extLst>
      <p:ext uri="{BB962C8B-B14F-4D97-AF65-F5344CB8AC3E}">
        <p14:creationId xmlns:p14="http://schemas.microsoft.com/office/powerpoint/2010/main" val="3142682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5903" y="2138489"/>
            <a:ext cx="10342474" cy="4003743"/>
          </a:xfrm>
          <a:prstGeom prst="rect">
            <a:avLst/>
          </a:prstGeom>
        </p:spPr>
      </p:pic>
      <p:sp>
        <p:nvSpPr>
          <p:cNvPr id="3" name="Rectangle 2"/>
          <p:cNvSpPr/>
          <p:nvPr/>
        </p:nvSpPr>
        <p:spPr>
          <a:xfrm>
            <a:off x="1665078" y="736688"/>
            <a:ext cx="8206667" cy="510909"/>
          </a:xfrm>
          <a:prstGeom prst="rect">
            <a:avLst/>
          </a:prstGeom>
        </p:spPr>
        <p:txBody>
          <a:bodyPr wrap="square">
            <a:spAutoFit/>
          </a:bodyPr>
          <a:lstStyle/>
          <a:p>
            <a:r>
              <a:rPr lang="en-US" sz="2720" dirty="0">
                <a:hlinkClick r:id="rId3"/>
              </a:rPr>
              <a:t>http://dana.org/Cerebrum/Default.aspx?id=39490</a:t>
            </a:r>
            <a:r>
              <a:rPr lang="en-US" sz="2720" dirty="0"/>
              <a:t> </a:t>
            </a:r>
          </a:p>
        </p:txBody>
      </p:sp>
    </p:spTree>
    <p:extLst>
      <p:ext uri="{BB962C8B-B14F-4D97-AF65-F5344CB8AC3E}">
        <p14:creationId xmlns:p14="http://schemas.microsoft.com/office/powerpoint/2010/main" val="407122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0354" y="766126"/>
            <a:ext cx="9886493" cy="6874752"/>
          </a:xfrm>
          <a:prstGeom prst="rect">
            <a:avLst/>
          </a:prstGeom>
        </p:spPr>
      </p:pic>
      <p:pic>
        <p:nvPicPr>
          <p:cNvPr id="3" name="Picture 2"/>
          <p:cNvPicPr>
            <a:picLocks noChangeAspect="1"/>
          </p:cNvPicPr>
          <p:nvPr/>
        </p:nvPicPr>
        <p:blipFill>
          <a:blip r:embed="rId3"/>
          <a:stretch>
            <a:fillRect/>
          </a:stretch>
        </p:blipFill>
        <p:spPr>
          <a:xfrm>
            <a:off x="1000354" y="-30798"/>
            <a:ext cx="4726475" cy="829056"/>
          </a:xfrm>
          <a:prstGeom prst="rect">
            <a:avLst/>
          </a:prstGeom>
        </p:spPr>
      </p:pic>
      <p:sp>
        <p:nvSpPr>
          <p:cNvPr id="4" name="Rectangle 3"/>
          <p:cNvSpPr/>
          <p:nvPr/>
        </p:nvSpPr>
        <p:spPr>
          <a:xfrm>
            <a:off x="5567143" y="1573797"/>
            <a:ext cx="4970271" cy="406265"/>
          </a:xfrm>
          <a:prstGeom prst="rect">
            <a:avLst/>
          </a:prstGeom>
        </p:spPr>
        <p:txBody>
          <a:bodyPr wrap="none">
            <a:spAutoFit/>
          </a:bodyPr>
          <a:lstStyle/>
          <a:p>
            <a:r>
              <a:rPr lang="en-US" sz="2040" dirty="0">
                <a:hlinkClick r:id="rId4"/>
              </a:rPr>
              <a:t>http://retractionwatch.com/?s=clare+francis</a:t>
            </a:r>
            <a:r>
              <a:rPr lang="en-US" sz="2040" dirty="0"/>
              <a:t> </a:t>
            </a:r>
          </a:p>
        </p:txBody>
      </p:sp>
    </p:spTree>
    <p:extLst>
      <p:ext uri="{BB962C8B-B14F-4D97-AF65-F5344CB8AC3E}">
        <p14:creationId xmlns:p14="http://schemas.microsoft.com/office/powerpoint/2010/main" val="3821426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1918" y="66013"/>
            <a:ext cx="10056160" cy="4767072"/>
          </a:xfrm>
          <a:prstGeom prst="rect">
            <a:avLst/>
          </a:prstGeom>
        </p:spPr>
      </p:pic>
      <p:sp>
        <p:nvSpPr>
          <p:cNvPr id="3" name="Rectangle 2"/>
          <p:cNvSpPr/>
          <p:nvPr/>
        </p:nvSpPr>
        <p:spPr>
          <a:xfrm>
            <a:off x="2391035" y="5465842"/>
            <a:ext cx="6661525" cy="1348061"/>
          </a:xfrm>
          <a:prstGeom prst="rect">
            <a:avLst/>
          </a:prstGeom>
        </p:spPr>
        <p:txBody>
          <a:bodyPr wrap="square">
            <a:spAutoFit/>
          </a:bodyPr>
          <a:lstStyle/>
          <a:p>
            <a:r>
              <a:rPr lang="en-US" sz="4080" dirty="0">
                <a:solidFill>
                  <a:srgbClr val="C00000"/>
                </a:solidFill>
              </a:rPr>
              <a:t>“We report here our inability to reproduce their findings.” </a:t>
            </a:r>
          </a:p>
        </p:txBody>
      </p:sp>
    </p:spTree>
    <p:extLst>
      <p:ext uri="{BB962C8B-B14F-4D97-AF65-F5344CB8AC3E}">
        <p14:creationId xmlns:p14="http://schemas.microsoft.com/office/powerpoint/2010/main" val="3361754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776"/>
          <a:stretch/>
        </p:blipFill>
        <p:spPr>
          <a:xfrm>
            <a:off x="2893092" y="66014"/>
            <a:ext cx="6121142" cy="1544383"/>
          </a:xfrm>
          <a:prstGeom prst="rect">
            <a:avLst/>
          </a:prstGeom>
        </p:spPr>
      </p:pic>
      <p:sp>
        <p:nvSpPr>
          <p:cNvPr id="4" name="Rectangle 3"/>
          <p:cNvSpPr/>
          <p:nvPr/>
        </p:nvSpPr>
        <p:spPr>
          <a:xfrm>
            <a:off x="851466" y="1610397"/>
            <a:ext cx="10020245" cy="6195863"/>
          </a:xfrm>
          <a:prstGeom prst="rect">
            <a:avLst/>
          </a:prstGeom>
        </p:spPr>
        <p:txBody>
          <a:bodyPr wrap="square">
            <a:spAutoFit/>
          </a:bodyPr>
          <a:lstStyle/>
          <a:p>
            <a:r>
              <a:rPr lang="en-US" sz="2493" dirty="0"/>
              <a:t>2. The lists of genes initially reported in the supplementary information on the </a:t>
            </a:r>
            <a:r>
              <a:rPr lang="en-US" sz="2493" i="1" dirty="0"/>
              <a:t>Nature Medicine</a:t>
            </a:r>
            <a:r>
              <a:rPr lang="en-US" sz="2493" dirty="0"/>
              <a:t> website</a:t>
            </a:r>
            <a:r>
              <a:rPr lang="en-US" sz="2493" baseline="30000" dirty="0">
                <a:hlinkClick r:id="rId3"/>
              </a:rPr>
              <a:t>1</a:t>
            </a:r>
            <a:r>
              <a:rPr lang="en-US" sz="2493" dirty="0"/>
              <a:t> are wrong because of an 'off-by-one' indexing error.</a:t>
            </a:r>
          </a:p>
          <a:p>
            <a:endParaRPr lang="en-US" sz="1587" dirty="0"/>
          </a:p>
          <a:p>
            <a:r>
              <a:rPr lang="en-US" sz="2493" dirty="0"/>
              <a:t>3. Using their software and lists of cell lines, we reproduced their published </a:t>
            </a:r>
            <a:r>
              <a:rPr lang="en-US" sz="2493" dirty="0" err="1"/>
              <a:t>heatmaps</a:t>
            </a:r>
            <a:r>
              <a:rPr lang="en-US" sz="2493" dirty="0"/>
              <a:t> for six out of seven drugs. (We could not reproduce the </a:t>
            </a:r>
            <a:r>
              <a:rPr lang="en-US" sz="2493" dirty="0" err="1"/>
              <a:t>heatmap</a:t>
            </a:r>
            <a:r>
              <a:rPr lang="en-US" sz="2493" dirty="0"/>
              <a:t> for </a:t>
            </a:r>
            <a:r>
              <a:rPr lang="en-US" sz="2493" dirty="0" err="1"/>
              <a:t>cytoxan</a:t>
            </a:r>
            <a:r>
              <a:rPr lang="en-US" sz="2493" dirty="0"/>
              <a:t>.) However, after correcting for the off-by-one error, we matched the reported gene lists exactly for only three out of seven drugs (</a:t>
            </a:r>
            <a:r>
              <a:rPr lang="en-US" sz="2493" dirty="0">
                <a:hlinkClick r:id="rId4"/>
              </a:rPr>
              <a:t>Supplementary Report 9</a:t>
            </a:r>
            <a:r>
              <a:rPr lang="en-US" sz="2493" dirty="0"/>
              <a:t>). The other lists contain outliers.</a:t>
            </a:r>
          </a:p>
          <a:p>
            <a:endParaRPr lang="en-US" sz="1587" dirty="0"/>
          </a:p>
          <a:p>
            <a:r>
              <a:rPr lang="en-US" sz="2493" dirty="0"/>
              <a:t>5. Their software does not maintain the independence of training and test sets, and the test data alter the model. </a:t>
            </a:r>
          </a:p>
          <a:p>
            <a:endParaRPr lang="en-US" sz="1587" dirty="0"/>
          </a:p>
          <a:p>
            <a:r>
              <a:rPr lang="en-US" sz="2493" dirty="0"/>
              <a:t>7. When we apply the same methods but maintain the separation of training and test sets, predictions are poor (</a:t>
            </a:r>
            <a:r>
              <a:rPr lang="en-US" sz="2493" dirty="0">
                <a:hlinkClick r:id="rId5"/>
              </a:rPr>
              <a:t>Fig. 1</a:t>
            </a:r>
            <a:r>
              <a:rPr lang="en-US" sz="2493" dirty="0"/>
              <a:t> and </a:t>
            </a:r>
            <a:r>
              <a:rPr lang="en-US" sz="2493" dirty="0">
                <a:hlinkClick r:id="rId4"/>
              </a:rPr>
              <a:t>Supplementary Report 7</a:t>
            </a:r>
            <a:r>
              <a:rPr lang="en-US" sz="2493" dirty="0"/>
              <a:t>). Simulations show that the results are no better than those obtained with randomly selected cell lines (</a:t>
            </a:r>
            <a:r>
              <a:rPr lang="en-US" sz="2493" dirty="0">
                <a:hlinkClick r:id="rId4"/>
              </a:rPr>
              <a:t>Supplementary Report 8</a:t>
            </a:r>
            <a:r>
              <a:rPr lang="en-US" sz="2493" dirty="0"/>
              <a:t>).</a:t>
            </a:r>
          </a:p>
        </p:txBody>
      </p:sp>
    </p:spTree>
    <p:extLst>
      <p:ext uri="{BB962C8B-B14F-4D97-AF65-F5344CB8AC3E}">
        <p14:creationId xmlns:p14="http://schemas.microsoft.com/office/powerpoint/2010/main" val="2673973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1" y="645362"/>
            <a:ext cx="10363200" cy="2056132"/>
          </a:xfrm>
          <a:prstGeom prst="rect">
            <a:avLst/>
          </a:prstGeom>
        </p:spPr>
      </p:pic>
      <p:sp>
        <p:nvSpPr>
          <p:cNvPr id="2" name="Rectangle 1"/>
          <p:cNvSpPr/>
          <p:nvPr/>
        </p:nvSpPr>
        <p:spPr>
          <a:xfrm>
            <a:off x="1085257" y="1009"/>
            <a:ext cx="9954376" cy="859594"/>
          </a:xfrm>
          <a:prstGeom prst="rect">
            <a:avLst/>
          </a:prstGeom>
        </p:spPr>
        <p:txBody>
          <a:bodyPr wrap="square">
            <a:spAutoFit/>
          </a:bodyPr>
          <a:lstStyle/>
          <a:p>
            <a:r>
              <a:rPr lang="en-US" sz="2493" dirty="0">
                <a:hlinkClick r:id="rId3"/>
              </a:rPr>
              <a:t>http://blog.ecu.edu/sites/dailyclips/blog/2015/05/04/duke-university-settles-suit-with-cancer-patients-over-clinical-trials-the-news-observer/</a:t>
            </a:r>
            <a:r>
              <a:rPr lang="en-US" sz="2493" dirty="0"/>
              <a:t> </a:t>
            </a:r>
          </a:p>
        </p:txBody>
      </p:sp>
      <p:sp>
        <p:nvSpPr>
          <p:cNvPr id="4" name="Rectangle 3"/>
          <p:cNvSpPr/>
          <p:nvPr/>
        </p:nvSpPr>
        <p:spPr>
          <a:xfrm>
            <a:off x="1085257" y="2623282"/>
            <a:ext cx="9954376" cy="5115246"/>
          </a:xfrm>
          <a:prstGeom prst="rect">
            <a:avLst/>
          </a:prstGeom>
        </p:spPr>
        <p:txBody>
          <a:bodyPr wrap="square">
            <a:spAutoFit/>
          </a:bodyPr>
          <a:lstStyle/>
          <a:p>
            <a:r>
              <a:rPr lang="en-US" sz="2040" dirty="0">
                <a:latin typeface="Verdana" panose="020B0604030504040204" pitchFamily="34" charset="0"/>
              </a:rPr>
              <a:t>By Joseph Neff</a:t>
            </a:r>
          </a:p>
          <a:p>
            <a:r>
              <a:rPr lang="en-US" sz="2040" dirty="0">
                <a:latin typeface="Verdana" panose="020B0604030504040204" pitchFamily="34" charset="0"/>
              </a:rPr>
              <a:t>Duke University has settled the lawsuit filed by the families of eight cancer patients treated in clinical trials based on </a:t>
            </a:r>
            <a:r>
              <a:rPr lang="en-US" sz="2040" dirty="0">
                <a:effectLst>
                  <a:glow rad="127000">
                    <a:srgbClr val="FFFF00"/>
                  </a:glow>
                </a:effectLst>
                <a:latin typeface="Verdana" panose="020B0604030504040204" pitchFamily="34" charset="0"/>
              </a:rPr>
              <a:t>bogus science</a:t>
            </a:r>
            <a:r>
              <a:rPr lang="en-US" sz="2040" dirty="0">
                <a:latin typeface="Verdana" panose="020B0604030504040204" pitchFamily="34" charset="0"/>
              </a:rPr>
              <a:t>, a Duke spokesman said Saturday.</a:t>
            </a:r>
          </a:p>
          <a:p>
            <a:r>
              <a:rPr lang="en-US" sz="2040" dirty="0">
                <a:latin typeface="Verdana" panose="020B0604030504040204" pitchFamily="34" charset="0"/>
              </a:rPr>
              <a:t>The settlement ends another chapter in the long-running scandal over research conducted by Dr. Anil </a:t>
            </a:r>
            <a:r>
              <a:rPr lang="en-US" sz="2040" dirty="0" err="1">
                <a:latin typeface="Verdana" panose="020B0604030504040204" pitchFamily="34" charset="0"/>
              </a:rPr>
              <a:t>Potti</a:t>
            </a:r>
            <a:r>
              <a:rPr lang="en-US" sz="2040" dirty="0">
                <a:latin typeface="Verdana" panose="020B0604030504040204" pitchFamily="34" charset="0"/>
              </a:rPr>
              <a:t>, once a rising scientist who has retracted 11 research papers and left Duke in disgrace in 2011.</a:t>
            </a:r>
          </a:p>
          <a:p>
            <a:r>
              <a:rPr lang="en-US" sz="2040" dirty="0">
                <a:latin typeface="Verdana" panose="020B0604030504040204" pitchFamily="34" charset="0"/>
              </a:rPr>
              <a:t>Duke spokesman Michael </a:t>
            </a:r>
            <a:r>
              <a:rPr lang="en-US" sz="2040" dirty="0" err="1">
                <a:latin typeface="Verdana" panose="020B0604030504040204" pitchFamily="34" charset="0"/>
              </a:rPr>
              <a:t>Schoenfeld</a:t>
            </a:r>
            <a:r>
              <a:rPr lang="en-US" sz="2040" dirty="0">
                <a:latin typeface="Verdana" panose="020B0604030504040204" pitchFamily="34" charset="0"/>
              </a:rPr>
              <a:t> declined to discuss the amount of settlement or any other questions about the lawsuit.</a:t>
            </a:r>
          </a:p>
          <a:p>
            <a:r>
              <a:rPr lang="en-US" sz="2040" dirty="0">
                <a:latin typeface="Verdana" panose="020B0604030504040204" pitchFamily="34" charset="0"/>
              </a:rPr>
              <a:t>But the dollar amount of the settlement is likely to be substantial, given the </a:t>
            </a:r>
            <a:r>
              <a:rPr lang="en-US" sz="2040" dirty="0">
                <a:effectLst>
                  <a:glow rad="127000">
                    <a:srgbClr val="FFFF00"/>
                  </a:glow>
                </a:effectLst>
                <a:latin typeface="Verdana" panose="020B0604030504040204" pitchFamily="34" charset="0"/>
              </a:rPr>
              <a:t>depth of the research misconduct </a:t>
            </a:r>
            <a:r>
              <a:rPr lang="en-US" sz="2040" dirty="0">
                <a:latin typeface="Verdana" panose="020B0604030504040204" pitchFamily="34" charset="0"/>
              </a:rPr>
              <a:t>and damaging evidence discovered in the lawsuit, including a whistleblower who alerted Duke to the misconduct in 2008 but went ignored.</a:t>
            </a:r>
          </a:p>
          <a:p>
            <a:r>
              <a:rPr lang="en-US" sz="2040" dirty="0">
                <a:latin typeface="Verdana" panose="020B0604030504040204" pitchFamily="34" charset="0"/>
              </a:rPr>
              <a:t>Duke officials shut down the trials in 2010 and flatly said they should never have been done.</a:t>
            </a:r>
          </a:p>
          <a:p>
            <a:r>
              <a:rPr lang="en-US" sz="2040" dirty="0" err="1"/>
              <a:t>Potti</a:t>
            </a:r>
            <a:r>
              <a:rPr lang="en-US" sz="2040" dirty="0"/>
              <a:t> is now working at a cancer center in North Dakota.</a:t>
            </a:r>
            <a:endParaRPr lang="en-US" sz="2040" dirty="0">
              <a:latin typeface="Verdana" panose="020B0604030504040204" pitchFamily="34" charset="0"/>
            </a:endParaRPr>
          </a:p>
        </p:txBody>
      </p:sp>
    </p:spTree>
    <p:extLst>
      <p:ext uri="{BB962C8B-B14F-4D97-AF65-F5344CB8AC3E}">
        <p14:creationId xmlns:p14="http://schemas.microsoft.com/office/powerpoint/2010/main" val="3786401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E892F8-D383-45C4-AF72-043BDF0E958B}"/>
              </a:ext>
            </a:extLst>
          </p:cNvPr>
          <p:cNvSpPr txBox="1"/>
          <p:nvPr/>
        </p:nvSpPr>
        <p:spPr>
          <a:xfrm>
            <a:off x="0" y="0"/>
            <a:ext cx="11785599" cy="8679299"/>
          </a:xfrm>
          <a:prstGeom prst="rect">
            <a:avLst/>
          </a:prstGeom>
          <a:noFill/>
        </p:spPr>
        <p:txBody>
          <a:bodyPr wrap="square">
            <a:spAutoFit/>
          </a:bodyPr>
          <a:lstStyle/>
          <a:p>
            <a:r>
              <a:rPr lang="en-US" dirty="0">
                <a:effectLst/>
                <a:hlinkClick r:id="rId2"/>
              </a:rPr>
              <a:t>https://cancerletter.com/free/20150109_1/</a:t>
            </a:r>
            <a:r>
              <a:rPr lang="en-US" dirty="0">
                <a:effectLst/>
              </a:rPr>
              <a:t>  </a:t>
            </a:r>
            <a:r>
              <a:rPr lang="en-US" b="1" dirty="0"/>
              <a:t>Duke Officials Silenced Med Student Who Reported Trouble in Anil </a:t>
            </a:r>
            <a:r>
              <a:rPr lang="en-US" b="1" dirty="0" err="1"/>
              <a:t>Potti’s</a:t>
            </a:r>
            <a:r>
              <a:rPr lang="en-US" b="1" dirty="0"/>
              <a:t> Lab </a:t>
            </a:r>
          </a:p>
          <a:p>
            <a:endParaRPr lang="en-US" dirty="0"/>
          </a:p>
          <a:p>
            <a:r>
              <a:rPr lang="en-US" dirty="0">
                <a:effectLst/>
              </a:rPr>
              <a:t>Perez, who is currently a resident at Duke, said the controversy he triggered had caused him to repeat his third year of medical school.</a:t>
            </a:r>
            <a:endParaRPr lang="en-US" dirty="0"/>
          </a:p>
          <a:p>
            <a:r>
              <a:rPr lang="en-US" dirty="0">
                <a:effectLst/>
              </a:rPr>
              <a:t>“In the course of my work in the </a:t>
            </a:r>
            <a:r>
              <a:rPr lang="en-US" dirty="0" err="1">
                <a:effectLst/>
              </a:rPr>
              <a:t>Potti</a:t>
            </a:r>
            <a:r>
              <a:rPr lang="en-US" dirty="0">
                <a:effectLst/>
              </a:rPr>
              <a:t> lab, I discovered what I perceived to be problems in the predictor models that made it difficult for me to continue working in that environment,” he said in an email to The Cancer Letter. “I raised my concerns with my laboratory peers, laboratory supervisors and medical school administrators and left it to them to determine how best to proceed. I chose to take an additional year to complete medical school in order to have a more successful research experience. My decision to stay at Duke was based on it being the best opportunity both personally and professionally.”</a:t>
            </a:r>
          </a:p>
          <a:p>
            <a:endParaRPr lang="en-US" dirty="0"/>
          </a:p>
          <a:p>
            <a:r>
              <a:rPr lang="en-US" dirty="0">
                <a:effectLst/>
              </a:rPr>
              <a:t>In raising these concerns, I have nothing to gain and much to lose. In fact, in raising these concerns, I have given up the opportunity to be included as an author on at least four manuscripts. I have also given up a Merit Award for a poster presentation at this year’s annual ASCO meeting. I have also sacrificed seven months of my own hard work and relationships that would likely have helped to further my career.</a:t>
            </a:r>
            <a:endParaRPr lang="en-US" dirty="0"/>
          </a:p>
          <a:p>
            <a:r>
              <a:rPr lang="en-US" dirty="0">
                <a:effectLst/>
              </a:rPr>
              <a:t>“Making this decision will make it more difficult for me to gain a residency position in radiation oncology. As a third-year medical student, these are all very important things that I have given up. As a result of these circumstances, I am spending another year of my life pursuing a more meaningful research project.</a:t>
            </a:r>
            <a:endParaRPr lang="en-US" dirty="0"/>
          </a:p>
          <a:p>
            <a:r>
              <a:rPr lang="en-US" dirty="0">
                <a:effectLst/>
              </a:rPr>
              <a:t>“The reason that I have made the decision to leave the lab and make these concerns known is because it is important that the work be done right for the sake of our patients and for the field of genomic medicine.”</a:t>
            </a:r>
          </a:p>
          <a:p>
            <a:endParaRPr lang="en-US" dirty="0"/>
          </a:p>
          <a:p>
            <a:endParaRPr lang="en-US" dirty="0"/>
          </a:p>
          <a:p>
            <a:r>
              <a:rPr lang="en-US" dirty="0">
                <a:effectLst/>
              </a:rPr>
              <a:t>We have now decided to go back through each and every dataset that we have posted in relation to various publications to ensure that there are no errors,” Nevins and </a:t>
            </a:r>
            <a:r>
              <a:rPr lang="en-US" dirty="0" err="1">
                <a:effectLst/>
              </a:rPr>
              <a:t>Potti</a:t>
            </a:r>
            <a:r>
              <a:rPr lang="en-US" dirty="0">
                <a:effectLst/>
              </a:rPr>
              <a:t> wrote. “As you might imagine, this is a laborious process that requites quite a lot of checking of data to ensure that what is reported is accurate. But we do believe this is important and in the end will be in everyone’s best interests.”</a:t>
            </a:r>
            <a:endParaRPr lang="en-US" dirty="0"/>
          </a:p>
          <a:p>
            <a:r>
              <a:rPr lang="en-US" dirty="0">
                <a:effectLst/>
              </a:rPr>
              <a:t>Had this been done, fraud would have become evident more than two years earlier—in 2008 instead of 2010—and Duke’s clinical trials of the predictor model would have stopped months after they began.</a:t>
            </a:r>
            <a:endParaRPr lang="en-US" dirty="0"/>
          </a:p>
          <a:p>
            <a:endParaRPr lang="en-US" dirty="0"/>
          </a:p>
          <a:p>
            <a:r>
              <a:rPr lang="en-US" dirty="0">
                <a:effectLst/>
              </a:rPr>
              <a:t>Eighteen months after Perez bows out, in October 2009, MD Anderson statisticians </a:t>
            </a:r>
            <a:r>
              <a:rPr lang="en-US" dirty="0" err="1">
                <a:effectLst/>
              </a:rPr>
              <a:t>Baggerly</a:t>
            </a:r>
            <a:r>
              <a:rPr lang="en-US" dirty="0">
                <a:effectLst/>
              </a:rPr>
              <a:t> and Coombes publish a paper claiming there is potential for patient harm in the Duke trials.</a:t>
            </a:r>
            <a:endParaRPr lang="en-US" dirty="0"/>
          </a:p>
        </p:txBody>
      </p:sp>
      <p:cxnSp>
        <p:nvCxnSpPr>
          <p:cNvPr id="5" name="Straight Connector 4">
            <a:extLst>
              <a:ext uri="{FF2B5EF4-FFF2-40B4-BE49-F238E27FC236}">
                <a16:creationId xmlns:a16="http://schemas.microsoft.com/office/drawing/2014/main" id="{1FC8D67A-A06C-4B3B-A2B7-8E38675A22D5}"/>
              </a:ext>
            </a:extLst>
          </p:cNvPr>
          <p:cNvCxnSpPr/>
          <p:nvPr/>
        </p:nvCxnSpPr>
        <p:spPr>
          <a:xfrm>
            <a:off x="0" y="5463822"/>
            <a:ext cx="119888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856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687" y="125761"/>
            <a:ext cx="9878317" cy="510909"/>
          </a:xfrm>
          <a:prstGeom prst="rect">
            <a:avLst/>
          </a:prstGeom>
        </p:spPr>
        <p:txBody>
          <a:bodyPr wrap="square">
            <a:spAutoFit/>
          </a:bodyPr>
          <a:lstStyle/>
          <a:p>
            <a:r>
              <a:rPr lang="en-US" sz="2720" dirty="0">
                <a:hlinkClick r:id="rId2"/>
              </a:rPr>
              <a:t>http://www.bna.com/patients-researchers-demand-n57982065145/</a:t>
            </a:r>
            <a:r>
              <a:rPr lang="en-US" sz="2720" dirty="0"/>
              <a:t> </a:t>
            </a:r>
          </a:p>
        </p:txBody>
      </p:sp>
      <p:sp>
        <p:nvSpPr>
          <p:cNvPr id="3" name="Rectangle 2"/>
          <p:cNvSpPr/>
          <p:nvPr/>
        </p:nvSpPr>
        <p:spPr>
          <a:xfrm>
            <a:off x="1066241" y="2253977"/>
            <a:ext cx="9925853" cy="5533823"/>
          </a:xfrm>
          <a:prstGeom prst="rect">
            <a:avLst/>
          </a:prstGeom>
        </p:spPr>
        <p:txBody>
          <a:bodyPr wrap="square">
            <a:spAutoFit/>
          </a:bodyPr>
          <a:lstStyle/>
          <a:p>
            <a:r>
              <a:rPr lang="en-US" sz="2720" i="1" dirty="0">
                <a:solidFill>
                  <a:srgbClr val="565A5C"/>
                </a:solidFill>
                <a:latin typeface="Arial" panose="020B0604020202020204" pitchFamily="34" charset="0"/>
              </a:rPr>
              <a:t>By Llewellyn </a:t>
            </a:r>
            <a:r>
              <a:rPr lang="en-US" sz="2720" i="1" dirty="0" err="1">
                <a:solidFill>
                  <a:srgbClr val="565A5C"/>
                </a:solidFill>
                <a:latin typeface="Arial" panose="020B0604020202020204" pitchFamily="34" charset="0"/>
              </a:rPr>
              <a:t>Hinkes-Jones</a:t>
            </a:r>
            <a:r>
              <a:rPr lang="en-US" sz="2720" dirty="0" err="1">
                <a:solidFill>
                  <a:srgbClr val="565A5C"/>
                </a:solidFill>
                <a:latin typeface="Arial" panose="020B0604020202020204" pitchFamily="34" charset="0"/>
              </a:rPr>
              <a:t>Dec</a:t>
            </a:r>
            <a:r>
              <a:rPr lang="en-US" sz="2720" dirty="0">
                <a:solidFill>
                  <a:srgbClr val="565A5C"/>
                </a:solidFill>
                <a:latin typeface="Arial" panose="020B0604020202020204" pitchFamily="34" charset="0"/>
              </a:rPr>
              <a:t>. 2 — Patients and researchers have harshly criticized the leniency of research misconduct findings against former Duke University cancer researcher Anil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and the sole focus on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by the Department of Health and Human Services Office of Research Integrity.</a:t>
            </a:r>
          </a:p>
          <a:p>
            <a:endParaRPr lang="en-US" sz="2720" dirty="0">
              <a:solidFill>
                <a:srgbClr val="565A5C"/>
              </a:solidFill>
              <a:latin typeface="Arial" panose="020B0604020202020204" pitchFamily="34" charset="0"/>
            </a:endParaRPr>
          </a:p>
          <a:p>
            <a:r>
              <a:rPr lang="en-US" sz="2720" dirty="0">
                <a:solidFill>
                  <a:srgbClr val="565A5C"/>
                </a:solidFill>
                <a:latin typeface="Arial" panose="020B0604020202020204" pitchFamily="34" charset="0"/>
              </a:rPr>
              <a:t>On Nov. 9, the ORI made a formal finding of research misconduct against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for altering data sets, falsifying grant applications and disregarding accepted scientific methodology surrounding his widely celebrated “Holy Grail” of cancer research. While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neither admits nor denies his guilt, the ORI banned </a:t>
            </a:r>
            <a:r>
              <a:rPr lang="en-US" sz="2720" dirty="0" err="1">
                <a:solidFill>
                  <a:srgbClr val="565A5C"/>
                </a:solidFill>
                <a:latin typeface="Arial" panose="020B0604020202020204" pitchFamily="34" charset="0"/>
              </a:rPr>
              <a:t>Potti</a:t>
            </a:r>
            <a:r>
              <a:rPr lang="en-US" sz="2720" dirty="0">
                <a:solidFill>
                  <a:srgbClr val="565A5C"/>
                </a:solidFill>
                <a:latin typeface="Arial" panose="020B0604020202020204" pitchFamily="34" charset="0"/>
              </a:rPr>
              <a:t> from U.S. Public Health Service-supported research for five years</a:t>
            </a:r>
          </a:p>
        </p:txBody>
      </p:sp>
      <p:pic>
        <p:nvPicPr>
          <p:cNvPr id="5" name="Picture 4"/>
          <p:cNvPicPr>
            <a:picLocks noChangeAspect="1"/>
          </p:cNvPicPr>
          <p:nvPr/>
        </p:nvPicPr>
        <p:blipFill>
          <a:blip r:embed="rId3"/>
          <a:stretch>
            <a:fillRect/>
          </a:stretch>
        </p:blipFill>
        <p:spPr>
          <a:xfrm>
            <a:off x="1123077" y="696518"/>
            <a:ext cx="9812182" cy="1554480"/>
          </a:xfrm>
          <a:prstGeom prst="rect">
            <a:avLst/>
          </a:prstGeom>
        </p:spPr>
      </p:pic>
    </p:spTree>
    <p:extLst>
      <p:ext uri="{BB962C8B-B14F-4D97-AF65-F5344CB8AC3E}">
        <p14:creationId xmlns:p14="http://schemas.microsoft.com/office/powerpoint/2010/main" val="43306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EBF6E0-E57E-4DC8-B85C-52E8ECC14EE8}"/>
              </a:ext>
            </a:extLst>
          </p:cNvPr>
          <p:cNvSpPr txBox="1"/>
          <p:nvPr/>
        </p:nvSpPr>
        <p:spPr>
          <a:xfrm>
            <a:off x="418393" y="771941"/>
            <a:ext cx="11050413" cy="6370975"/>
          </a:xfrm>
          <a:prstGeom prst="rect">
            <a:avLst/>
          </a:prstGeom>
          <a:noFill/>
        </p:spPr>
        <p:txBody>
          <a:bodyPr wrap="square">
            <a:spAutoFit/>
          </a:bodyPr>
          <a:lstStyle/>
          <a:p>
            <a:pPr algn="l"/>
            <a:r>
              <a:rPr lang="en-US" sz="2400" b="1" i="0" cap="all" dirty="0">
                <a:solidFill>
                  <a:srgbClr val="1A1A1A"/>
                </a:solidFill>
                <a:effectLst/>
                <a:latin typeface="Apercu"/>
              </a:rPr>
              <a:t>IN APRIL 2018,</a:t>
            </a:r>
            <a:r>
              <a:rPr lang="en-US" sz="2400" b="0" i="0" dirty="0">
                <a:solidFill>
                  <a:srgbClr val="1A1A1A"/>
                </a:solidFill>
                <a:effectLst/>
                <a:latin typeface="BreveText"/>
              </a:rPr>
              <a:t> Bronx public defender Kaitlin Jackson was assigned to represent a man accused of stealing a pair of socks from a TJ Maxx store. The man said he couldn’t have stolen the socks because at the time the theft occurred, he was at a hospital about three-quarters of a mile away, where his son was born about an hour later.</a:t>
            </a:r>
          </a:p>
          <a:p>
            <a:pPr algn="l"/>
            <a:endParaRPr lang="en-US" sz="2400" b="0" i="0" dirty="0">
              <a:solidFill>
                <a:srgbClr val="1A1A1A"/>
              </a:solidFill>
              <a:effectLst/>
              <a:latin typeface="BreveText"/>
            </a:endParaRPr>
          </a:p>
          <a:p>
            <a:pPr algn="l"/>
            <a:r>
              <a:rPr lang="en-US" sz="2400" b="0" i="0" dirty="0">
                <a:solidFill>
                  <a:srgbClr val="1A1A1A"/>
                </a:solidFill>
                <a:effectLst/>
                <a:latin typeface="BreveText"/>
              </a:rPr>
              <a:t>police had identified her client from a security camera photo using </a:t>
            </a:r>
            <a:r>
              <a:rPr lang="en-US" sz="2400" b="0" i="0" u="sng" dirty="0">
                <a:solidFill>
                  <a:srgbClr val="1A1A1A"/>
                </a:solidFill>
                <a:effectLst/>
                <a:latin typeface="BreveText"/>
                <a:hlinkClick r:id="rId2"/>
              </a:rPr>
              <a:t>facial recognition</a:t>
            </a:r>
            <a:r>
              <a:rPr lang="en-US" sz="2400" b="0" i="0" dirty="0">
                <a:solidFill>
                  <a:srgbClr val="1A1A1A"/>
                </a:solidFill>
                <a:effectLst/>
                <a:latin typeface="BreveText"/>
              </a:rPr>
              <a:t>. A security guard at the store, the only witness to the theft, later told an investigator from her office that police had sent him a mugshot of her client and asked in a text message “Is this the guy?”</a:t>
            </a:r>
          </a:p>
          <a:p>
            <a:pPr algn="l"/>
            <a:endParaRPr lang="en-US" sz="2400" dirty="0">
              <a:solidFill>
                <a:srgbClr val="1A1A1A"/>
              </a:solidFill>
              <a:latin typeface="BreveText"/>
            </a:endParaRPr>
          </a:p>
          <a:p>
            <a:pPr algn="l"/>
            <a:r>
              <a:rPr lang="en-US" sz="2400" b="0" i="0" dirty="0">
                <a:solidFill>
                  <a:srgbClr val="1A1A1A"/>
                </a:solidFill>
                <a:effectLst/>
                <a:latin typeface="BreveText"/>
              </a:rPr>
              <a:t>Jackson’s questions led a judge to order a hearing to determine whether the identification process had been unduly suggestive. Shortly afterward, Jackson says, prosecutors offered her client a deal: Plead guilty to petit larceny in exchange for a sentence of time served. The client, who had been in jail for roughly six months, agreed.</a:t>
            </a:r>
          </a:p>
          <a:p>
            <a:pPr algn="l"/>
            <a:endParaRPr lang="en-US" sz="2400" dirty="0">
              <a:solidFill>
                <a:srgbClr val="1A1A1A"/>
              </a:solidFill>
              <a:latin typeface="BreveText"/>
            </a:endParaRPr>
          </a:p>
          <a:p>
            <a:pPr algn="l"/>
            <a:r>
              <a:rPr lang="en-US" sz="2400" b="0" i="0" dirty="0">
                <a:solidFill>
                  <a:srgbClr val="1A1A1A"/>
                </a:solidFill>
                <a:effectLst/>
                <a:latin typeface="BreveText"/>
              </a:rPr>
              <a:t>studies have shown that facial recognition systems are more likely to misidentify people who are not white men, including people with dark skin, women, and young people.</a:t>
            </a:r>
          </a:p>
        </p:txBody>
      </p:sp>
      <p:sp>
        <p:nvSpPr>
          <p:cNvPr id="5" name="TextBox 4">
            <a:extLst>
              <a:ext uri="{FF2B5EF4-FFF2-40B4-BE49-F238E27FC236}">
                <a16:creationId xmlns:a16="http://schemas.microsoft.com/office/drawing/2014/main" id="{83463783-111E-4B02-B956-4EFD79AE11E7}"/>
              </a:ext>
            </a:extLst>
          </p:cNvPr>
          <p:cNvSpPr txBox="1"/>
          <p:nvPr/>
        </p:nvSpPr>
        <p:spPr>
          <a:xfrm>
            <a:off x="239888" y="88879"/>
            <a:ext cx="10699045" cy="461665"/>
          </a:xfrm>
          <a:prstGeom prst="rect">
            <a:avLst/>
          </a:prstGeom>
          <a:noFill/>
        </p:spPr>
        <p:txBody>
          <a:bodyPr wrap="square">
            <a:spAutoFit/>
          </a:bodyPr>
          <a:lstStyle/>
          <a:p>
            <a:r>
              <a:rPr lang="en-US" sz="2400" dirty="0">
                <a:hlinkClick r:id="rId3"/>
              </a:rPr>
              <a:t>The Hidden Role of Facial Recognition Tech in Many Arrests | WIRED</a:t>
            </a:r>
            <a:endParaRPr lang="en-US" sz="2400" dirty="0"/>
          </a:p>
        </p:txBody>
      </p:sp>
    </p:spTree>
    <p:extLst>
      <p:ext uri="{BB962C8B-B14F-4D97-AF65-F5344CB8AC3E}">
        <p14:creationId xmlns:p14="http://schemas.microsoft.com/office/powerpoint/2010/main" val="1298134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751" y="674640"/>
            <a:ext cx="10222108" cy="2383536"/>
          </a:xfrm>
          <a:prstGeom prst="rect">
            <a:avLst/>
          </a:prstGeom>
        </p:spPr>
      </p:pic>
      <p:sp>
        <p:nvSpPr>
          <p:cNvPr id="3" name="Rectangle 2"/>
          <p:cNvSpPr/>
          <p:nvPr/>
        </p:nvSpPr>
        <p:spPr>
          <a:xfrm>
            <a:off x="832545" y="120221"/>
            <a:ext cx="10240466" cy="929485"/>
          </a:xfrm>
          <a:prstGeom prst="rect">
            <a:avLst/>
          </a:prstGeom>
        </p:spPr>
        <p:txBody>
          <a:bodyPr wrap="square">
            <a:spAutoFit/>
          </a:bodyPr>
          <a:lstStyle/>
          <a:p>
            <a:r>
              <a:rPr lang="en-US" sz="2720" dirty="0">
                <a:hlinkClick r:id="rId3"/>
              </a:rPr>
              <a:t>http://www.medscape.com/viewarticle/854595</a:t>
            </a:r>
            <a:endParaRPr lang="en-US" sz="2720" dirty="0"/>
          </a:p>
          <a:p>
            <a:endParaRPr lang="en-US" sz="2720" dirty="0"/>
          </a:p>
        </p:txBody>
      </p:sp>
      <p:sp>
        <p:nvSpPr>
          <p:cNvPr id="4" name="Rectangle 3"/>
          <p:cNvSpPr/>
          <p:nvPr/>
        </p:nvSpPr>
        <p:spPr>
          <a:xfrm>
            <a:off x="1119867" y="3030145"/>
            <a:ext cx="9886044" cy="4696670"/>
          </a:xfrm>
          <a:prstGeom prst="rect">
            <a:avLst/>
          </a:prstGeom>
        </p:spPr>
        <p:txBody>
          <a:bodyPr wrap="square">
            <a:spAutoFit/>
          </a:bodyPr>
          <a:lstStyle/>
          <a:p>
            <a:r>
              <a:rPr lang="en-US" sz="2720" dirty="0">
                <a:solidFill>
                  <a:srgbClr val="444444"/>
                </a:solidFill>
                <a:latin typeface="arial" panose="020B0604020202020204" pitchFamily="34" charset="0"/>
              </a:rPr>
              <a:t>However, the </a:t>
            </a:r>
            <a:r>
              <a:rPr lang="en-US" sz="2720" i="1" dirty="0">
                <a:solidFill>
                  <a:srgbClr val="444444"/>
                </a:solidFill>
                <a:latin typeface="arial" panose="020B0604020202020204" pitchFamily="34" charset="0"/>
              </a:rPr>
              <a:t>Cancer Letter</a:t>
            </a:r>
            <a:r>
              <a:rPr lang="en-US" sz="2720" dirty="0">
                <a:solidFill>
                  <a:srgbClr val="444444"/>
                </a:solidFill>
                <a:latin typeface="arial" panose="020B0604020202020204" pitchFamily="34" charset="0"/>
              </a:rPr>
              <a:t> editorialists have damning words for Duke about the handling of the protracted scandal.</a:t>
            </a:r>
          </a:p>
          <a:p>
            <a:endParaRPr lang="en-US" sz="2720" dirty="0">
              <a:solidFill>
                <a:srgbClr val="444444"/>
              </a:solidFill>
              <a:latin typeface="arial" panose="020B0604020202020204" pitchFamily="34" charset="0"/>
            </a:endParaRPr>
          </a:p>
          <a:p>
            <a:r>
              <a:rPr lang="en-US" sz="2720" dirty="0">
                <a:solidFill>
                  <a:srgbClr val="444444"/>
                </a:solidFill>
                <a:latin typeface="arial" panose="020B0604020202020204" pitchFamily="34"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 the pair write.</a:t>
            </a:r>
          </a:p>
        </p:txBody>
      </p:sp>
    </p:spTree>
    <p:extLst>
      <p:ext uri="{BB962C8B-B14F-4D97-AF65-F5344CB8AC3E}">
        <p14:creationId xmlns:p14="http://schemas.microsoft.com/office/powerpoint/2010/main" val="4070974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4809" y="912175"/>
            <a:ext cx="9917582" cy="6626267"/>
          </a:xfrm>
          <a:prstGeom prst="rect">
            <a:avLst/>
          </a:prstGeom>
        </p:spPr>
      </p:pic>
      <p:sp>
        <p:nvSpPr>
          <p:cNvPr id="3" name="Rectangle 2"/>
          <p:cNvSpPr/>
          <p:nvPr/>
        </p:nvSpPr>
        <p:spPr>
          <a:xfrm>
            <a:off x="984809" y="101620"/>
            <a:ext cx="9530080" cy="720197"/>
          </a:xfrm>
          <a:prstGeom prst="rect">
            <a:avLst/>
          </a:prstGeom>
        </p:spPr>
        <p:txBody>
          <a:bodyPr wrap="square">
            <a:spAutoFit/>
          </a:bodyPr>
          <a:lstStyle/>
          <a:p>
            <a:r>
              <a:rPr lang="en-US" sz="2040" dirty="0">
                <a:hlinkClick r:id="rId3"/>
              </a:rPr>
              <a:t>http://retractionwatch.com/2012/08/20/anil-potti-resurfaces-with-job-at-north-dakota-cancer-center/</a:t>
            </a:r>
            <a:r>
              <a:rPr lang="en-US" sz="2040" dirty="0"/>
              <a:t> </a:t>
            </a:r>
          </a:p>
        </p:txBody>
      </p:sp>
    </p:spTree>
    <p:extLst>
      <p:ext uri="{BB962C8B-B14F-4D97-AF65-F5344CB8AC3E}">
        <p14:creationId xmlns:p14="http://schemas.microsoft.com/office/powerpoint/2010/main" val="4207077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9240" y="-738367"/>
            <a:ext cx="8808720" cy="8510767"/>
          </a:xfrm>
          <a:prstGeom prst="rect">
            <a:avLst/>
          </a:prstGeom>
        </p:spPr>
      </p:pic>
    </p:spTree>
    <p:extLst>
      <p:ext uri="{BB962C8B-B14F-4D97-AF65-F5344CB8AC3E}">
        <p14:creationId xmlns:p14="http://schemas.microsoft.com/office/powerpoint/2010/main" val="1565287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8600" y="761496"/>
            <a:ext cx="9948672" cy="7010904"/>
          </a:xfrm>
          <a:prstGeom prst="rect">
            <a:avLst/>
          </a:prstGeom>
        </p:spPr>
      </p:pic>
      <p:sp>
        <p:nvSpPr>
          <p:cNvPr id="3" name="Rectangle 2"/>
          <p:cNvSpPr/>
          <p:nvPr/>
        </p:nvSpPr>
        <p:spPr>
          <a:xfrm>
            <a:off x="1068599" y="154578"/>
            <a:ext cx="9394211" cy="510909"/>
          </a:xfrm>
          <a:prstGeom prst="rect">
            <a:avLst/>
          </a:prstGeom>
        </p:spPr>
        <p:txBody>
          <a:bodyPr wrap="square">
            <a:spAutoFit/>
          </a:bodyPr>
          <a:lstStyle/>
          <a:p>
            <a:r>
              <a:rPr lang="en-US" sz="2720" dirty="0">
                <a:hlinkClick r:id="rId3"/>
              </a:rPr>
              <a:t>http://www.nature.com/nm/journal/v12/n11/full/nm1491.html</a:t>
            </a:r>
            <a:r>
              <a:rPr lang="en-US" sz="2720" dirty="0"/>
              <a:t> </a:t>
            </a:r>
          </a:p>
        </p:txBody>
      </p:sp>
    </p:spTree>
    <p:extLst>
      <p:ext uri="{BB962C8B-B14F-4D97-AF65-F5344CB8AC3E}">
        <p14:creationId xmlns:p14="http://schemas.microsoft.com/office/powerpoint/2010/main" val="252108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8210" y="4142215"/>
            <a:ext cx="9729480" cy="3440942"/>
          </a:xfrm>
          <a:prstGeom prst="rect">
            <a:avLst/>
          </a:prstGeom>
        </p:spPr>
        <p:txBody>
          <a:bodyPr wrap="square">
            <a:spAutoFit/>
          </a:bodyPr>
          <a:lstStyle/>
          <a:p>
            <a:r>
              <a:rPr lang="en-US" sz="2720" dirty="0">
                <a:solidFill>
                  <a:srgbClr val="000000"/>
                </a:solidFill>
                <a:latin typeface="georgia" panose="02040502050405020303" pitchFamily="18"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a:t>
            </a:r>
            <a:endParaRPr lang="en-US" sz="2720" dirty="0"/>
          </a:p>
        </p:txBody>
      </p:sp>
      <p:sp>
        <p:nvSpPr>
          <p:cNvPr id="3" name="Rectangle 2"/>
          <p:cNvSpPr/>
          <p:nvPr/>
        </p:nvSpPr>
        <p:spPr>
          <a:xfrm>
            <a:off x="1032353" y="321919"/>
            <a:ext cx="6625596" cy="510909"/>
          </a:xfrm>
          <a:prstGeom prst="rect">
            <a:avLst/>
          </a:prstGeom>
        </p:spPr>
        <p:txBody>
          <a:bodyPr wrap="none">
            <a:spAutoFit/>
          </a:bodyPr>
          <a:lstStyle/>
          <a:p>
            <a:r>
              <a:rPr lang="en-US" sz="2720" dirty="0">
                <a:hlinkClick r:id="rId2"/>
              </a:rPr>
              <a:t>http://cancerletter.com/articles/20151113_2</a:t>
            </a:r>
            <a:r>
              <a:rPr lang="en-US" sz="2720" dirty="0"/>
              <a:t> </a:t>
            </a:r>
          </a:p>
        </p:txBody>
      </p:sp>
      <p:pic>
        <p:nvPicPr>
          <p:cNvPr id="4" name="Picture 3"/>
          <p:cNvPicPr>
            <a:picLocks noChangeAspect="1"/>
          </p:cNvPicPr>
          <p:nvPr/>
        </p:nvPicPr>
        <p:blipFill>
          <a:blip r:embed="rId3"/>
          <a:stretch>
            <a:fillRect/>
          </a:stretch>
        </p:blipFill>
        <p:spPr>
          <a:xfrm>
            <a:off x="978210" y="2516706"/>
            <a:ext cx="9740364" cy="1450848"/>
          </a:xfrm>
          <a:prstGeom prst="rect">
            <a:avLst/>
          </a:prstGeom>
        </p:spPr>
      </p:pic>
      <p:pic>
        <p:nvPicPr>
          <p:cNvPr id="5" name="Picture 4"/>
          <p:cNvPicPr>
            <a:picLocks noChangeAspect="1"/>
          </p:cNvPicPr>
          <p:nvPr/>
        </p:nvPicPr>
        <p:blipFill>
          <a:blip r:embed="rId4"/>
          <a:stretch>
            <a:fillRect/>
          </a:stretch>
        </p:blipFill>
        <p:spPr>
          <a:xfrm>
            <a:off x="973475" y="879680"/>
            <a:ext cx="9603907" cy="1450848"/>
          </a:xfrm>
          <a:prstGeom prst="rect">
            <a:avLst/>
          </a:prstGeom>
        </p:spPr>
      </p:pic>
    </p:spTree>
    <p:extLst>
      <p:ext uri="{BB962C8B-B14F-4D97-AF65-F5344CB8AC3E}">
        <p14:creationId xmlns:p14="http://schemas.microsoft.com/office/powerpoint/2010/main" val="1988816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B2934-8456-456C-8DCF-74C5C56FB62F}"/>
              </a:ext>
            </a:extLst>
          </p:cNvPr>
          <p:cNvPicPr>
            <a:picLocks noChangeAspect="1"/>
          </p:cNvPicPr>
          <p:nvPr/>
        </p:nvPicPr>
        <p:blipFill>
          <a:blip r:embed="rId2"/>
          <a:stretch>
            <a:fillRect/>
          </a:stretch>
        </p:blipFill>
        <p:spPr>
          <a:xfrm>
            <a:off x="0" y="721598"/>
            <a:ext cx="11887200" cy="6329203"/>
          </a:xfrm>
          <a:prstGeom prst="rect">
            <a:avLst/>
          </a:prstGeom>
        </p:spPr>
      </p:pic>
      <p:sp>
        <p:nvSpPr>
          <p:cNvPr id="7" name="TextBox 6">
            <a:extLst>
              <a:ext uri="{FF2B5EF4-FFF2-40B4-BE49-F238E27FC236}">
                <a16:creationId xmlns:a16="http://schemas.microsoft.com/office/drawing/2014/main" id="{14E093F3-0D6F-47D9-8109-DC3FF44527E2}"/>
              </a:ext>
            </a:extLst>
          </p:cNvPr>
          <p:cNvSpPr txBox="1"/>
          <p:nvPr/>
        </p:nvSpPr>
        <p:spPr>
          <a:xfrm>
            <a:off x="197285" y="7344993"/>
            <a:ext cx="11689915" cy="338554"/>
          </a:xfrm>
          <a:prstGeom prst="rect">
            <a:avLst/>
          </a:prstGeom>
          <a:noFill/>
        </p:spPr>
        <p:txBody>
          <a:bodyPr wrap="square">
            <a:spAutoFit/>
          </a:bodyPr>
          <a:lstStyle/>
          <a:p>
            <a:r>
              <a:rPr lang="en-US" sz="1600" dirty="0">
                <a:hlinkClick r:id="rId3"/>
              </a:rPr>
              <a:t>https://nbviewer.jupyter.org/github/donnemartin/data-science-ipython-notebooks/blob/master/scikit-learn/scikit-learn-intro.ipynb</a:t>
            </a:r>
            <a:r>
              <a:rPr lang="en-US" sz="1600" dirty="0"/>
              <a:t> </a:t>
            </a:r>
          </a:p>
        </p:txBody>
      </p:sp>
    </p:spTree>
    <p:extLst>
      <p:ext uri="{BB962C8B-B14F-4D97-AF65-F5344CB8AC3E}">
        <p14:creationId xmlns:p14="http://schemas.microsoft.com/office/powerpoint/2010/main" val="963802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3070071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9A56C-F997-4C93-8194-63CBC1AF9500}"/>
              </a:ext>
            </a:extLst>
          </p:cNvPr>
          <p:cNvSpPr txBox="1"/>
          <p:nvPr/>
        </p:nvSpPr>
        <p:spPr>
          <a:xfrm>
            <a:off x="441960" y="495633"/>
            <a:ext cx="11445240" cy="7109639"/>
          </a:xfrm>
          <a:prstGeom prst="rect">
            <a:avLst/>
          </a:prstGeom>
          <a:noFill/>
        </p:spPr>
        <p:txBody>
          <a:bodyPr wrap="square">
            <a:spAutoFit/>
          </a:bodyPr>
          <a:lstStyle/>
          <a:p>
            <a:r>
              <a:rPr lang="en-US" sz="2400" b="1" dirty="0"/>
              <a:t>‘Thousands of Dollars for Something I Didn’t Do’</a:t>
            </a:r>
          </a:p>
          <a:p>
            <a:r>
              <a:rPr lang="en-US" sz="2400" dirty="0"/>
              <a:t>Because of a bad facial recognition match and other hidden technology, Randal Reid spent nearly a week in jail, falsely accused of stealing purses in a state he said he had never even visited.</a:t>
            </a:r>
          </a:p>
          <a:p>
            <a:endParaRPr lang="en-US" sz="2400" dirty="0"/>
          </a:p>
          <a:p>
            <a:r>
              <a:rPr lang="en-US" sz="2400" dirty="0"/>
              <a:t>Published March 31, 2023   Updated April 6, 2023</a:t>
            </a:r>
          </a:p>
          <a:p>
            <a:endParaRPr lang="en-US" sz="2400" dirty="0"/>
          </a:p>
          <a:p>
            <a:r>
              <a:rPr lang="en-US" sz="2400" dirty="0"/>
              <a:t>Mr. Reid, a transportation analyst, was booked at the DeKalb County jail, to await extradition from Georgia to Louisiana.  It took days to find out exactly what he was accused of: using stolen credit cards to buy designer purses.</a:t>
            </a:r>
          </a:p>
          <a:p>
            <a:endParaRPr lang="en-US" sz="2400" dirty="0"/>
          </a:p>
          <a:p>
            <a:r>
              <a:rPr lang="en-US" sz="2400" dirty="0"/>
              <a:t>His parents made phone calls, hired lawyers and spent thousands of dollars to figure out why the police thought he was responsible for the crime, eventually discovering it was because Mr. Reid bore a resemblance to a suspect who had been recorded by a surveillance camera. The case eventually fell apart and the warrants were recalled, but only after Mr. Reid spent six days in jail and missed a week of work.</a:t>
            </a:r>
          </a:p>
          <a:p>
            <a:endParaRPr lang="en-US" sz="2400" dirty="0"/>
          </a:p>
          <a:p>
            <a:r>
              <a:rPr lang="en-US" sz="2400" dirty="0"/>
              <a:t>police were withdrawing the warrant because they had noticed a mole on Mr. Reid’s face that the alleged purse thief did not have.</a:t>
            </a:r>
          </a:p>
        </p:txBody>
      </p:sp>
      <p:sp>
        <p:nvSpPr>
          <p:cNvPr id="5" name="TextBox 4">
            <a:extLst>
              <a:ext uri="{FF2B5EF4-FFF2-40B4-BE49-F238E27FC236}">
                <a16:creationId xmlns:a16="http://schemas.microsoft.com/office/drawing/2014/main" id="{765D3C47-73E8-44D9-BD02-76D49935AB25}"/>
              </a:ext>
            </a:extLst>
          </p:cNvPr>
          <p:cNvSpPr txBox="1"/>
          <p:nvPr/>
        </p:nvSpPr>
        <p:spPr>
          <a:xfrm>
            <a:off x="0" y="0"/>
            <a:ext cx="9845040" cy="369332"/>
          </a:xfrm>
          <a:prstGeom prst="rect">
            <a:avLst/>
          </a:prstGeom>
          <a:noFill/>
        </p:spPr>
        <p:txBody>
          <a:bodyPr wrap="square">
            <a:spAutoFit/>
          </a:bodyPr>
          <a:lstStyle/>
          <a:p>
            <a:r>
              <a:rPr lang="en-US" dirty="0">
                <a:hlinkClick r:id="rId2"/>
              </a:rPr>
              <a:t>https://www.nytimes.com/2023/03/31/technology/facial-recognition-false-arrests.html</a:t>
            </a:r>
            <a:r>
              <a:rPr lang="en-US" dirty="0"/>
              <a:t> </a:t>
            </a:r>
          </a:p>
        </p:txBody>
      </p:sp>
    </p:spTree>
    <p:extLst>
      <p:ext uri="{BB962C8B-B14F-4D97-AF65-F5344CB8AC3E}">
        <p14:creationId xmlns:p14="http://schemas.microsoft.com/office/powerpoint/2010/main" val="213972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45D01-E827-469F-92B7-860FE80E947F}"/>
              </a:ext>
            </a:extLst>
          </p:cNvPr>
          <p:cNvPicPr>
            <a:picLocks noChangeAspect="1"/>
          </p:cNvPicPr>
          <p:nvPr/>
        </p:nvPicPr>
        <p:blipFill>
          <a:blip r:embed="rId2"/>
          <a:stretch>
            <a:fillRect/>
          </a:stretch>
        </p:blipFill>
        <p:spPr>
          <a:xfrm>
            <a:off x="88023" y="0"/>
            <a:ext cx="11711154" cy="7772400"/>
          </a:xfrm>
          <a:prstGeom prst="rect">
            <a:avLst/>
          </a:prstGeom>
        </p:spPr>
      </p:pic>
      <p:sp>
        <p:nvSpPr>
          <p:cNvPr id="5" name="TextBox 4">
            <a:extLst>
              <a:ext uri="{FF2B5EF4-FFF2-40B4-BE49-F238E27FC236}">
                <a16:creationId xmlns:a16="http://schemas.microsoft.com/office/drawing/2014/main" id="{500D8951-2F85-4B95-B21C-0B0C8469485D}"/>
              </a:ext>
            </a:extLst>
          </p:cNvPr>
          <p:cNvSpPr txBox="1"/>
          <p:nvPr/>
        </p:nvSpPr>
        <p:spPr>
          <a:xfrm>
            <a:off x="6335039" y="7315293"/>
            <a:ext cx="5943600" cy="369332"/>
          </a:xfrm>
          <a:prstGeom prst="rect">
            <a:avLst/>
          </a:prstGeom>
          <a:noFill/>
        </p:spPr>
        <p:txBody>
          <a:bodyPr wrap="square">
            <a:spAutoFit/>
          </a:bodyPr>
          <a:lstStyle/>
          <a:p>
            <a:r>
              <a:rPr lang="en-US" dirty="0">
                <a:hlinkClick r:id="rId3"/>
              </a:rPr>
              <a:t>https://towardsdatascience.com/survey-d4f168791e57</a:t>
            </a:r>
            <a:r>
              <a:rPr lang="en-US" dirty="0"/>
              <a:t> </a:t>
            </a:r>
          </a:p>
        </p:txBody>
      </p:sp>
    </p:spTree>
    <p:extLst>
      <p:ext uri="{BB962C8B-B14F-4D97-AF65-F5344CB8AC3E}">
        <p14:creationId xmlns:p14="http://schemas.microsoft.com/office/powerpoint/2010/main" val="2736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439FC-3898-47F5-B8F5-461A4EA14677}"/>
              </a:ext>
            </a:extLst>
          </p:cNvPr>
          <p:cNvSpPr txBox="1"/>
          <p:nvPr/>
        </p:nvSpPr>
        <p:spPr>
          <a:xfrm>
            <a:off x="82685" y="0"/>
            <a:ext cx="11721830" cy="7848302"/>
          </a:xfrm>
          <a:prstGeom prst="rect">
            <a:avLst/>
          </a:prstGeom>
          <a:noFill/>
        </p:spPr>
        <p:txBody>
          <a:bodyPr wrap="square">
            <a:spAutoFit/>
          </a:bodyPr>
          <a:lstStyle/>
          <a:p>
            <a:r>
              <a:rPr lang="en-US" b="1" dirty="0"/>
              <a:t>Facebook Ads Can Still Discriminate Against Women and Older Workers, Despite a Civil Rights Settlement</a:t>
            </a:r>
          </a:p>
          <a:p>
            <a:r>
              <a:rPr lang="en-US" dirty="0"/>
              <a:t>New research and Facebook’s own ad archive show that the company’s new system to ensure diverse audiences for housing and employment ads has many of the same problems as its predecessor. by </a:t>
            </a:r>
            <a:r>
              <a:rPr lang="en-US" dirty="0">
                <a:hlinkClick r:id="rId2"/>
              </a:rPr>
              <a:t>Ava </a:t>
            </a:r>
            <a:r>
              <a:rPr lang="en-US" dirty="0" err="1">
                <a:hlinkClick r:id="rId2"/>
              </a:rPr>
              <a:t>Kofman</a:t>
            </a:r>
            <a:r>
              <a:rPr lang="en-US" dirty="0"/>
              <a:t> and </a:t>
            </a:r>
            <a:r>
              <a:rPr lang="en-US" dirty="0">
                <a:hlinkClick r:id="rId3"/>
              </a:rPr>
              <a:t>Ariana Tobin</a:t>
            </a:r>
            <a:r>
              <a:rPr lang="en-US" dirty="0"/>
              <a:t>  Dec. 13, 2019</a:t>
            </a:r>
            <a:endParaRPr lang="en-US" dirty="0">
              <a:hlinkClick r:id="rId4"/>
            </a:endParaRPr>
          </a:p>
          <a:p>
            <a:r>
              <a:rPr lang="en-US" dirty="0">
                <a:hlinkClick r:id="rId4"/>
              </a:rPr>
              <a:t>https://www.propublica.org/article/facebook-ads-can-still-discriminate-against-women-and-older-workers-despite-a-civil-rights-settlement</a:t>
            </a:r>
            <a:r>
              <a:rPr lang="en-US" dirty="0"/>
              <a:t> </a:t>
            </a:r>
          </a:p>
          <a:p>
            <a:endParaRPr lang="en-US" dirty="0"/>
          </a:p>
          <a:p>
            <a:r>
              <a:rPr lang="en-US" dirty="0"/>
              <a:t>Prior to the March settlement, housing, credit and employment advertisers had access to a “Lookalike audience” feature, in which they could upload a list of users, known as a “source audience,” and Facebook would reach more people who “look like” them, based on criteria that included age, race and gender. Now, if these advertisers want to upload a source audience, they use a modified version of the “lookalike feature” known as a “special ad audience.” The algorithm for the special ad audiences no longer considers the fields on a Facebook user’s profile identifying “age, gender, relationship status, religious views, school, political views, interested in, or zip code” as inputs.  Nevertheless, the researchers found that Facebook’s algorithm perpetuates existing discrepancies in gender and age in a given source audience through a myriad of related characteristics. </a:t>
            </a:r>
          </a:p>
          <a:p>
            <a:endParaRPr lang="en-US" dirty="0"/>
          </a:p>
          <a:p>
            <a:r>
              <a:rPr lang="en-US" dirty="0"/>
              <a:t>When the special audience was generated from the source list of Facebook’s employees, the ad was delivered to a new audience that was significantly biased along age and gender lines, reaching 88% men, nearly half of whom were aged 25 to 34.  These proportions roughly reflected Facebook’s workforce, which has </a:t>
            </a:r>
            <a:r>
              <a:rPr lang="en-US" dirty="0">
                <a:hlinkClick r:id="rId5"/>
              </a:rPr>
              <a:t>been</a:t>
            </a:r>
            <a:r>
              <a:rPr lang="en-US" dirty="0"/>
              <a:t> </a:t>
            </a:r>
            <a:r>
              <a:rPr lang="en-US" dirty="0">
                <a:hlinkClick r:id="rId6"/>
              </a:rPr>
              <a:t>criticized</a:t>
            </a:r>
            <a:r>
              <a:rPr lang="en-US" dirty="0"/>
              <a:t> for its lack of diversity. According to its 2019 diversity report, 77% of the company’s technical workers are male. Facebook does not disclose ages, but according to the market research firm Statista, the median age of a Facebook employee is 28. In another indication that the algorithm tends to replicate the source demographics, half of this special audience lived in California, where Facebook is headquartered. By comparison, the ad audience generated from the list of random Americans reached 54% men, of whom 15% were aged 25 to 34, and 2% lived in California.</a:t>
            </a:r>
          </a:p>
          <a:p>
            <a:endParaRPr lang="en-US" dirty="0"/>
          </a:p>
          <a:p>
            <a:r>
              <a:rPr lang="en-US" dirty="0">
                <a:solidFill>
                  <a:srgbClr val="7030A0"/>
                </a:solidFill>
              </a:rPr>
              <a:t>Trying to reach diverse audience stymied:</a:t>
            </a:r>
          </a:p>
          <a:p>
            <a:r>
              <a:rPr lang="en-US" dirty="0"/>
              <a:t>When ProPublica told </a:t>
            </a:r>
            <a:r>
              <a:rPr lang="en-US" dirty="0" err="1"/>
              <a:t>Vallebuona</a:t>
            </a:r>
            <a:r>
              <a:rPr lang="en-US" dirty="0"/>
              <a:t> that Facebook’s archive indicated that the council’s ad was reaching 73% men, she was shocked. “It really is a quite alarming difference between females and males being reached,” she said, adding that far more women than men actually apply to the program.</a:t>
            </a:r>
          </a:p>
        </p:txBody>
      </p:sp>
    </p:spTree>
    <p:extLst>
      <p:ext uri="{BB962C8B-B14F-4D97-AF65-F5344CB8AC3E}">
        <p14:creationId xmlns:p14="http://schemas.microsoft.com/office/powerpoint/2010/main" val="14771629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33695</TotalTime>
  <Words>5918</Words>
  <Application>Microsoft Office PowerPoint</Application>
  <PresentationFormat>Custom</PresentationFormat>
  <Paragraphs>237</Paragraphs>
  <Slides>55</Slides>
  <Notes>2</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55</vt:i4>
      </vt:variant>
    </vt:vector>
  </HeadingPairs>
  <TitlesOfParts>
    <vt:vector size="76" baseType="lpstr">
      <vt:lpstr>Apercu</vt:lpstr>
      <vt:lpstr>Arial</vt:lpstr>
      <vt:lpstr>Arial</vt:lpstr>
      <vt:lpstr>BlinkMacSystemFont</vt:lpstr>
      <vt:lpstr>BreveText</vt:lpstr>
      <vt:lpstr>Calibri</vt:lpstr>
      <vt:lpstr>Calibri Light</vt:lpstr>
      <vt:lpstr>Cambria</vt:lpstr>
      <vt:lpstr>charter</vt:lpstr>
      <vt:lpstr>Georgia</vt:lpstr>
      <vt:lpstr>gtamstandard</vt:lpstr>
      <vt:lpstr>Helvetica Neue</vt:lpstr>
      <vt:lpstr>Karla</vt:lpstr>
      <vt:lpstr>Merriweather</vt:lpstr>
      <vt:lpstr>Oswald</vt:lpstr>
      <vt:lpstr>schoolbook</vt:lpstr>
      <vt:lpstr>Times-Italic</vt:lpstr>
      <vt:lpstr>Times-Roman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Tuskegee syphilis experiment</vt:lpstr>
      <vt:lpstr>Tuskegee syphilis experiment</vt:lpstr>
      <vt:lpstr>Belmont Report</vt:lpstr>
      <vt:lpstr>Ethics of clinical trials</vt:lpstr>
      <vt:lpstr>Basic standards of data ethics for studies involving human subjects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461</cp:revision>
  <dcterms:created xsi:type="dcterms:W3CDTF">2020-09-07T00:11:40Z</dcterms:created>
  <dcterms:modified xsi:type="dcterms:W3CDTF">2023-05-01T04:35:59Z</dcterms:modified>
</cp:coreProperties>
</file>