
<file path=[Content_Types].xml><?xml version="1.0" encoding="utf-8"?>
<Types xmlns="http://schemas.openxmlformats.org/package/2006/content-types">
  <Default Extension="bin" ContentType="application/vnd.openxmlformats-officedocument.oleObject"/>
  <Default Extension="emf" ContentType="image/x-emf"/>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66"/>
  </p:notesMasterIdLst>
  <p:sldIdLst>
    <p:sldId id="435" r:id="rId2"/>
    <p:sldId id="436" r:id="rId3"/>
    <p:sldId id="437" r:id="rId4"/>
    <p:sldId id="928" r:id="rId5"/>
    <p:sldId id="438" r:id="rId6"/>
    <p:sldId id="439" r:id="rId7"/>
    <p:sldId id="444" r:id="rId8"/>
    <p:sldId id="448" r:id="rId9"/>
    <p:sldId id="449" r:id="rId10"/>
    <p:sldId id="450" r:id="rId11"/>
    <p:sldId id="452" r:id="rId12"/>
    <p:sldId id="453" r:id="rId13"/>
    <p:sldId id="451" r:id="rId14"/>
    <p:sldId id="457" r:id="rId15"/>
    <p:sldId id="904" r:id="rId16"/>
    <p:sldId id="256" r:id="rId17"/>
    <p:sldId id="380" r:id="rId18"/>
    <p:sldId id="385" r:id="rId19"/>
    <p:sldId id="919" r:id="rId20"/>
    <p:sldId id="381" r:id="rId21"/>
    <p:sldId id="382" r:id="rId22"/>
    <p:sldId id="286" r:id="rId23"/>
    <p:sldId id="432" r:id="rId24"/>
    <p:sldId id="433" r:id="rId25"/>
    <p:sldId id="411" r:id="rId26"/>
    <p:sldId id="412" r:id="rId27"/>
    <p:sldId id="414" r:id="rId28"/>
    <p:sldId id="417" r:id="rId29"/>
    <p:sldId id="407" r:id="rId30"/>
    <p:sldId id="408" r:id="rId31"/>
    <p:sldId id="397" r:id="rId32"/>
    <p:sldId id="409" r:id="rId33"/>
    <p:sldId id="410" r:id="rId34"/>
    <p:sldId id="420" r:id="rId35"/>
    <p:sldId id="925" r:id="rId36"/>
    <p:sldId id="920" r:id="rId37"/>
    <p:sldId id="921" r:id="rId38"/>
    <p:sldId id="927" r:id="rId39"/>
    <p:sldId id="922" r:id="rId40"/>
    <p:sldId id="926" r:id="rId41"/>
    <p:sldId id="905" r:id="rId42"/>
    <p:sldId id="906" r:id="rId43"/>
    <p:sldId id="913" r:id="rId44"/>
    <p:sldId id="908" r:id="rId45"/>
    <p:sldId id="909" r:id="rId46"/>
    <p:sldId id="914" r:id="rId47"/>
    <p:sldId id="915" r:id="rId48"/>
    <p:sldId id="910" r:id="rId49"/>
    <p:sldId id="911" r:id="rId50"/>
    <p:sldId id="912" r:id="rId51"/>
    <p:sldId id="916" r:id="rId52"/>
    <p:sldId id="903" r:id="rId53"/>
    <p:sldId id="262" r:id="rId54"/>
    <p:sldId id="270" r:id="rId55"/>
    <p:sldId id="271" r:id="rId56"/>
    <p:sldId id="297" r:id="rId57"/>
    <p:sldId id="263" r:id="rId58"/>
    <p:sldId id="306" r:id="rId59"/>
    <p:sldId id="307" r:id="rId60"/>
    <p:sldId id="305" r:id="rId61"/>
    <p:sldId id="308" r:id="rId62"/>
    <p:sldId id="881" r:id="rId63"/>
    <p:sldId id="889" r:id="rId64"/>
    <p:sldId id="866" r:id="rId65"/>
  </p:sldIdLst>
  <p:sldSz cx="11887200"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 initials="p" lastIdx="1" clrIdx="0">
    <p:extLst>
      <p:ext uri="{19B8F6BF-5375-455C-9EA6-DF929625EA0E}">
        <p15:presenceInfo xmlns:p15="http://schemas.microsoft.com/office/powerpoint/2012/main" userId="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0288" autoAdjust="0"/>
    <p:restoredTop sz="94660"/>
  </p:normalViewPr>
  <p:slideViewPr>
    <p:cSldViewPr snapToGrid="0">
      <p:cViewPr varScale="1">
        <p:scale>
          <a:sx n="59" d="100"/>
          <a:sy n="59" d="100"/>
        </p:scale>
        <p:origin x="356" y="34"/>
      </p:cViewPr>
      <p:guideLst/>
    </p:cSldViewPr>
  </p:slideViewPr>
  <p:notesTextViewPr>
    <p:cViewPr>
      <p:scale>
        <a:sx n="1" d="1"/>
        <a:sy n="1" d="1"/>
      </p:scale>
      <p:origin x="0" y="0"/>
    </p:cViewPr>
  </p:notesTextViewPr>
  <p:sorterViewPr>
    <p:cViewPr>
      <p:scale>
        <a:sx n="30" d="100"/>
        <a:sy n="30" d="100"/>
      </p:scale>
      <p:origin x="0" y="-468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EAAC91-AEBC-44AB-9ECB-6ED71ABA3947}" type="datetimeFigureOut">
              <a:rPr lang="en-US" smtClean="0"/>
              <a:t>5/8/2021</a:t>
            </a:fld>
            <a:endParaRPr lang="en-US"/>
          </a:p>
        </p:txBody>
      </p:sp>
      <p:sp>
        <p:nvSpPr>
          <p:cNvPr id="4" name="Slide Image Placeholder 3"/>
          <p:cNvSpPr>
            <a:spLocks noGrp="1" noRot="1" noChangeAspect="1"/>
          </p:cNvSpPr>
          <p:nvPr>
            <p:ph type="sldImg" idx="2"/>
          </p:nvPr>
        </p:nvSpPr>
        <p:spPr>
          <a:xfrm>
            <a:off x="1068388" y="1143000"/>
            <a:ext cx="4721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86135-8356-4C6B-918A-2B09B36720E5}" type="slidenum">
              <a:rPr lang="en-US" smtClean="0"/>
              <a:t>‹#›</a:t>
            </a:fld>
            <a:endParaRPr lang="en-US"/>
          </a:p>
        </p:txBody>
      </p:sp>
    </p:spTree>
    <p:extLst>
      <p:ext uri="{BB962C8B-B14F-4D97-AF65-F5344CB8AC3E}">
        <p14:creationId xmlns:p14="http://schemas.microsoft.com/office/powerpoint/2010/main" val="1608655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23</a:t>
            </a:fld>
            <a:endParaRPr lang="en-US"/>
          </a:p>
        </p:txBody>
      </p:sp>
    </p:spTree>
    <p:extLst>
      <p:ext uri="{BB962C8B-B14F-4D97-AF65-F5344CB8AC3E}">
        <p14:creationId xmlns:p14="http://schemas.microsoft.com/office/powerpoint/2010/main" val="736821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6D5DCFED-329D-49DA-BA79-8E65C1E9B9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5544B1C-1DF8-4EAD-A57B-C7149546A293}" type="slidenum">
              <a:rPr lang="en-US" altLang="en-US" sz="1200"/>
              <a:pPr/>
              <a:t>54</a:t>
            </a:fld>
            <a:endParaRPr lang="en-US" altLang="en-US" sz="1200"/>
          </a:p>
        </p:txBody>
      </p:sp>
      <p:sp>
        <p:nvSpPr>
          <p:cNvPr id="39939" name="Rectangle 2">
            <a:extLst>
              <a:ext uri="{FF2B5EF4-FFF2-40B4-BE49-F238E27FC236}">
                <a16:creationId xmlns:a16="http://schemas.microsoft.com/office/drawing/2014/main" id="{55ECAF71-D4E9-45D2-9EE0-6BC4FC1F8227}"/>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21939ED0-25C7-4938-9659-8ACB14CF71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D2DF759A-B072-4960-AF29-15E619107B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E25240D-5C0C-49D8-BC83-FCE5373D8A49}" type="slidenum">
              <a:rPr lang="en-US" altLang="en-US" sz="1200"/>
              <a:pPr/>
              <a:t>55</a:t>
            </a:fld>
            <a:endParaRPr lang="en-US" altLang="en-US" sz="1200"/>
          </a:p>
        </p:txBody>
      </p:sp>
      <p:sp>
        <p:nvSpPr>
          <p:cNvPr id="41987" name="Rectangle 2">
            <a:extLst>
              <a:ext uri="{FF2B5EF4-FFF2-40B4-BE49-F238E27FC236}">
                <a16:creationId xmlns:a16="http://schemas.microsoft.com/office/drawing/2014/main" id="{B2DA0A45-2F74-4768-913F-CE99662B9657}"/>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3A5E53D0-4B69-4B13-A589-AEE26A480D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8EB60109-BA79-40CD-9F22-2DA618053E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E50D849-66CD-41FB-899B-82A5C00D6D9E}" type="slidenum">
              <a:rPr lang="en-US" altLang="en-US" sz="1200"/>
              <a:pPr/>
              <a:t>56</a:t>
            </a:fld>
            <a:endParaRPr lang="en-US" altLang="en-US" sz="1200"/>
          </a:p>
        </p:txBody>
      </p:sp>
      <p:sp>
        <p:nvSpPr>
          <p:cNvPr id="84995" name="Rectangle 2">
            <a:extLst>
              <a:ext uri="{FF2B5EF4-FFF2-40B4-BE49-F238E27FC236}">
                <a16:creationId xmlns:a16="http://schemas.microsoft.com/office/drawing/2014/main" id="{CF22A4F5-A6CD-4E15-93F8-A1F5A82BFAF5}"/>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B17328C7-EDA5-42E1-9C5C-DAD67AC2D7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DFC32223-59EF-45C7-84AB-3D1AD9354241}"/>
              </a:ext>
            </a:extLst>
          </p:cNvPr>
          <p:cNvSpPr>
            <a:spLocks noGrp="1" noRot="1" noChangeAspect="1" noChangeArrowheads="1" noTextEdit="1"/>
          </p:cNvSpPr>
          <p:nvPr>
            <p:ph type="sldImg"/>
          </p:nvPr>
        </p:nvSpPr>
        <p:spPr>
          <a:ln/>
        </p:spPr>
      </p:sp>
      <p:sp>
        <p:nvSpPr>
          <p:cNvPr id="62467" name="Notes Placeholder 2">
            <a:extLst>
              <a:ext uri="{FF2B5EF4-FFF2-40B4-BE49-F238E27FC236}">
                <a16:creationId xmlns:a16="http://schemas.microsoft.com/office/drawing/2014/main" id="{F33BCD86-8066-4060-898E-E2ACAF60262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62468" name="Slide Number Placeholder 3">
            <a:extLst>
              <a:ext uri="{FF2B5EF4-FFF2-40B4-BE49-F238E27FC236}">
                <a16:creationId xmlns:a16="http://schemas.microsoft.com/office/drawing/2014/main" id="{ED8852E9-A24F-493B-A78D-480EA68BC77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84E975A-5807-4D61-890B-CFDF79E26465}" type="slidenum">
              <a:rPr lang="en-US" altLang="en-US" sz="1200"/>
              <a:pPr/>
              <a:t>58</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F867B769-9235-4901-B483-02B367B51018}"/>
              </a:ext>
            </a:extLst>
          </p:cNvPr>
          <p:cNvSpPr>
            <a:spLocks noGrp="1" noRot="1" noChangeAspect="1" noChangeArrowheads="1" noTextEdit="1"/>
          </p:cNvSpPr>
          <p:nvPr>
            <p:ph type="sldImg"/>
          </p:nvPr>
        </p:nvSpPr>
        <p:spPr>
          <a:ln/>
        </p:spPr>
      </p:sp>
      <p:sp>
        <p:nvSpPr>
          <p:cNvPr id="64515" name="Notes Placeholder 2">
            <a:extLst>
              <a:ext uri="{FF2B5EF4-FFF2-40B4-BE49-F238E27FC236}">
                <a16:creationId xmlns:a16="http://schemas.microsoft.com/office/drawing/2014/main" id="{E714F9DD-0247-46D3-A1FB-1CAF867C1CF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64516" name="Slide Number Placeholder 3">
            <a:extLst>
              <a:ext uri="{FF2B5EF4-FFF2-40B4-BE49-F238E27FC236}">
                <a16:creationId xmlns:a16="http://schemas.microsoft.com/office/drawing/2014/main" id="{FC2BC6D5-8267-46F9-924F-CD2993AADD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D3D053E-CBAE-4B0B-A102-98E365F0F927}" type="slidenum">
              <a:rPr lang="en-US" altLang="en-US" sz="1200"/>
              <a:pPr/>
              <a:t>59</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9EF332E1-516A-448A-B4FC-28DE983151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243E5ED-3493-4D46-931F-E220323D1F65}" type="slidenum">
              <a:rPr lang="en-US" altLang="en-US" sz="1200"/>
              <a:pPr/>
              <a:t>60</a:t>
            </a:fld>
            <a:endParaRPr lang="en-US" altLang="en-US" sz="1200" dirty="0"/>
          </a:p>
        </p:txBody>
      </p:sp>
      <p:sp>
        <p:nvSpPr>
          <p:cNvPr id="66563" name="Rectangle 2">
            <a:extLst>
              <a:ext uri="{FF2B5EF4-FFF2-40B4-BE49-F238E27FC236}">
                <a16:creationId xmlns:a16="http://schemas.microsoft.com/office/drawing/2014/main" id="{C28EB401-0EBF-43D4-8B40-A915F7FC4B96}"/>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A5B85EC3-CDCE-4BDE-A265-0E4A6A1AA8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BFA0852F-591F-4E17-ACFC-A38D6BC1F2C6}"/>
              </a:ext>
            </a:extLst>
          </p:cNvPr>
          <p:cNvSpPr>
            <a:spLocks noGrp="1" noRot="1" noChangeAspect="1" noChangeArrowheads="1" noTextEdit="1"/>
          </p:cNvSpPr>
          <p:nvPr>
            <p:ph type="sldImg"/>
          </p:nvPr>
        </p:nvSpPr>
        <p:spPr>
          <a:ln/>
        </p:spPr>
      </p:sp>
      <p:sp>
        <p:nvSpPr>
          <p:cNvPr id="68611" name="Notes Placeholder 2">
            <a:extLst>
              <a:ext uri="{FF2B5EF4-FFF2-40B4-BE49-F238E27FC236}">
                <a16:creationId xmlns:a16="http://schemas.microsoft.com/office/drawing/2014/main" id="{718159AC-23CE-4F9E-9EE2-03C7CE71823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68612" name="Slide Number Placeholder 3">
            <a:extLst>
              <a:ext uri="{FF2B5EF4-FFF2-40B4-BE49-F238E27FC236}">
                <a16:creationId xmlns:a16="http://schemas.microsoft.com/office/drawing/2014/main" id="{F0C534BF-BE3C-4CDF-9762-680712F5639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223FE48-821B-4B34-826D-2697D3470C5E}" type="slidenum">
              <a:rPr lang="en-US" altLang="en-US" sz="1200"/>
              <a:pPr/>
              <a:t>61</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91540" y="1272011"/>
            <a:ext cx="10104120" cy="2705947"/>
          </a:xfrm>
        </p:spPr>
        <p:txBody>
          <a:bodyPr anchor="b"/>
          <a:lstStyle>
            <a:lvl1pPr algn="ctr">
              <a:defRPr sz="6800"/>
            </a:lvl1pPr>
          </a:lstStyle>
          <a:p>
            <a:r>
              <a:rPr lang="en-US"/>
              <a:t>Click to edit Master title style</a:t>
            </a:r>
            <a:endParaRPr lang="en-US" dirty="0"/>
          </a:p>
        </p:txBody>
      </p:sp>
      <p:sp>
        <p:nvSpPr>
          <p:cNvPr id="3" name="Subtitle 2"/>
          <p:cNvSpPr>
            <a:spLocks noGrp="1"/>
          </p:cNvSpPr>
          <p:nvPr>
            <p:ph type="subTitle" idx="1"/>
          </p:nvPr>
        </p:nvSpPr>
        <p:spPr>
          <a:xfrm>
            <a:off x="1485900" y="4082310"/>
            <a:ext cx="8915400" cy="1876530"/>
          </a:xfrm>
        </p:spPr>
        <p:txBody>
          <a:bodyPr/>
          <a:lstStyle>
            <a:lvl1pPr marL="0" indent="0" algn="ctr">
              <a:buNone/>
              <a:defRPr sz="2720"/>
            </a:lvl1pPr>
            <a:lvl2pPr marL="518145" indent="0" algn="ctr">
              <a:buNone/>
              <a:defRPr sz="2267"/>
            </a:lvl2pPr>
            <a:lvl3pPr marL="1036290" indent="0" algn="ctr">
              <a:buNone/>
              <a:defRPr sz="2040"/>
            </a:lvl3pPr>
            <a:lvl4pPr marL="1554434" indent="0" algn="ctr">
              <a:buNone/>
              <a:defRPr sz="1813"/>
            </a:lvl4pPr>
            <a:lvl5pPr marL="2072579" indent="0" algn="ctr">
              <a:buNone/>
              <a:defRPr sz="1813"/>
            </a:lvl5pPr>
            <a:lvl6pPr marL="2590724" indent="0" algn="ctr">
              <a:buNone/>
              <a:defRPr sz="1813"/>
            </a:lvl6pPr>
            <a:lvl7pPr marL="3108869" indent="0" algn="ctr">
              <a:buNone/>
              <a:defRPr sz="1813"/>
            </a:lvl7pPr>
            <a:lvl8pPr marL="3627013" indent="0" algn="ctr">
              <a:buNone/>
              <a:defRPr sz="1813"/>
            </a:lvl8pPr>
            <a:lvl9pPr marL="4145158" indent="0" algn="ctr">
              <a:buNone/>
              <a:defRPr sz="181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8F64C68-6F9B-40C9-8A3A-0FA7AAD92F70}" type="datetimeFigureOut">
              <a:rPr lang="en-US" smtClean="0"/>
              <a:t>5/8/2021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2934641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F64C68-6F9B-40C9-8A3A-0FA7AAD92F70}" type="datetimeFigureOut">
              <a:rPr lang="en-US" smtClean="0"/>
              <a:t>5/8/2021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2309675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06778" y="413808"/>
            <a:ext cx="2563178"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7245" y="413808"/>
            <a:ext cx="7540943"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F64C68-6F9B-40C9-8A3A-0FA7AAD92F70}" type="datetimeFigureOut">
              <a:rPr lang="en-US" smtClean="0"/>
              <a:t>5/8/2021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1639131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F64C68-6F9B-40C9-8A3A-0FA7AAD92F70}" type="datetimeFigureOut">
              <a:rPr lang="en-US" smtClean="0"/>
              <a:t>5/8/2021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2369973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1054" y="1937705"/>
            <a:ext cx="10252710" cy="3233102"/>
          </a:xfrm>
        </p:spPr>
        <p:txBody>
          <a:bodyPr anchor="b"/>
          <a:lstStyle>
            <a:lvl1pPr>
              <a:defRPr sz="6800"/>
            </a:lvl1pPr>
          </a:lstStyle>
          <a:p>
            <a:r>
              <a:rPr lang="en-US"/>
              <a:t>Click to edit Master title style</a:t>
            </a:r>
            <a:endParaRPr lang="en-US" dirty="0"/>
          </a:p>
        </p:txBody>
      </p:sp>
      <p:sp>
        <p:nvSpPr>
          <p:cNvPr id="3" name="Text Placeholder 2"/>
          <p:cNvSpPr>
            <a:spLocks noGrp="1"/>
          </p:cNvSpPr>
          <p:nvPr>
            <p:ph type="body" idx="1"/>
          </p:nvPr>
        </p:nvSpPr>
        <p:spPr>
          <a:xfrm>
            <a:off x="811054" y="5201393"/>
            <a:ext cx="10252710" cy="1700212"/>
          </a:xfrm>
        </p:spPr>
        <p:txBody>
          <a:bodyPr/>
          <a:lstStyle>
            <a:lvl1pPr marL="0" indent="0">
              <a:buNone/>
              <a:defRPr sz="2720">
                <a:solidFill>
                  <a:schemeClr val="tx1"/>
                </a:solidFill>
              </a:defRPr>
            </a:lvl1pPr>
            <a:lvl2pPr marL="518145" indent="0">
              <a:buNone/>
              <a:defRPr sz="2267">
                <a:solidFill>
                  <a:schemeClr val="tx1">
                    <a:tint val="75000"/>
                  </a:schemeClr>
                </a:solidFill>
              </a:defRPr>
            </a:lvl2pPr>
            <a:lvl3pPr marL="1036290" indent="0">
              <a:buNone/>
              <a:defRPr sz="2040">
                <a:solidFill>
                  <a:schemeClr val="tx1">
                    <a:tint val="75000"/>
                  </a:schemeClr>
                </a:solidFill>
              </a:defRPr>
            </a:lvl3pPr>
            <a:lvl4pPr marL="1554434" indent="0">
              <a:buNone/>
              <a:defRPr sz="1813">
                <a:solidFill>
                  <a:schemeClr val="tx1">
                    <a:tint val="75000"/>
                  </a:schemeClr>
                </a:solidFill>
              </a:defRPr>
            </a:lvl4pPr>
            <a:lvl5pPr marL="2072579" indent="0">
              <a:buNone/>
              <a:defRPr sz="1813">
                <a:solidFill>
                  <a:schemeClr val="tx1">
                    <a:tint val="75000"/>
                  </a:schemeClr>
                </a:solidFill>
              </a:defRPr>
            </a:lvl5pPr>
            <a:lvl6pPr marL="2590724" indent="0">
              <a:buNone/>
              <a:defRPr sz="1813">
                <a:solidFill>
                  <a:schemeClr val="tx1">
                    <a:tint val="75000"/>
                  </a:schemeClr>
                </a:solidFill>
              </a:defRPr>
            </a:lvl6pPr>
            <a:lvl7pPr marL="3108869" indent="0">
              <a:buNone/>
              <a:defRPr sz="1813">
                <a:solidFill>
                  <a:schemeClr val="tx1">
                    <a:tint val="75000"/>
                  </a:schemeClr>
                </a:solidFill>
              </a:defRPr>
            </a:lvl7pPr>
            <a:lvl8pPr marL="3627013" indent="0">
              <a:buNone/>
              <a:defRPr sz="1813">
                <a:solidFill>
                  <a:schemeClr val="tx1">
                    <a:tint val="75000"/>
                  </a:schemeClr>
                </a:solidFill>
              </a:defRPr>
            </a:lvl8pPr>
            <a:lvl9pPr marL="4145158" indent="0">
              <a:buNone/>
              <a:defRPr sz="18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F64C68-6F9B-40C9-8A3A-0FA7AAD92F70}" type="datetimeFigureOut">
              <a:rPr lang="en-US" smtClean="0"/>
              <a:t>5/8/2021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3915309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7245" y="2069042"/>
            <a:ext cx="505206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7895" y="2069042"/>
            <a:ext cx="505206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F64C68-6F9B-40C9-8A3A-0FA7AAD92F70}" type="datetimeFigureOut">
              <a:rPr lang="en-US" smtClean="0"/>
              <a:t>5/8/2021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795232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8793" y="413810"/>
            <a:ext cx="1025271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818795" y="1905318"/>
            <a:ext cx="5028842" cy="933767"/>
          </a:xfrm>
        </p:spPr>
        <p:txBody>
          <a:bodyPr anchor="b"/>
          <a:lstStyle>
            <a:lvl1pPr marL="0" indent="0">
              <a:buNone/>
              <a:defRPr sz="2720" b="1"/>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4" name="Content Placeholder 3"/>
          <p:cNvSpPr>
            <a:spLocks noGrp="1"/>
          </p:cNvSpPr>
          <p:nvPr>
            <p:ph sz="half" idx="2"/>
          </p:nvPr>
        </p:nvSpPr>
        <p:spPr>
          <a:xfrm>
            <a:off x="818795" y="2839085"/>
            <a:ext cx="5028842"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17896" y="1905318"/>
            <a:ext cx="5053608" cy="933767"/>
          </a:xfrm>
        </p:spPr>
        <p:txBody>
          <a:bodyPr anchor="b"/>
          <a:lstStyle>
            <a:lvl1pPr marL="0" indent="0">
              <a:buNone/>
              <a:defRPr sz="2720" b="1"/>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6" name="Content Placeholder 5"/>
          <p:cNvSpPr>
            <a:spLocks noGrp="1"/>
          </p:cNvSpPr>
          <p:nvPr>
            <p:ph sz="quarter" idx="4"/>
          </p:nvPr>
        </p:nvSpPr>
        <p:spPr>
          <a:xfrm>
            <a:off x="6017896" y="2839085"/>
            <a:ext cx="5053608"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F64C68-6F9B-40C9-8A3A-0FA7AAD92F70}" type="datetimeFigureOut">
              <a:rPr lang="en-US" smtClean="0"/>
              <a:t>5/8/2021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3824113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8F64C68-6F9B-40C9-8A3A-0FA7AAD92F70}" type="datetimeFigureOut">
              <a:rPr lang="en-US" smtClean="0"/>
              <a:t>5/8/2021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28212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F64C68-6F9B-40C9-8A3A-0FA7AAD92F70}" type="datetimeFigureOut">
              <a:rPr lang="en-US" smtClean="0"/>
              <a:t>5/8/2021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3166791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794" y="518160"/>
            <a:ext cx="3833931" cy="1813560"/>
          </a:xfrm>
        </p:spPr>
        <p:txBody>
          <a:bodyPr anchor="b"/>
          <a:lstStyle>
            <a:lvl1pPr>
              <a:defRPr sz="3627"/>
            </a:lvl1pPr>
          </a:lstStyle>
          <a:p>
            <a:r>
              <a:rPr lang="en-US"/>
              <a:t>Click to edit Master title style</a:t>
            </a:r>
            <a:endParaRPr lang="en-US" dirty="0"/>
          </a:p>
        </p:txBody>
      </p:sp>
      <p:sp>
        <p:nvSpPr>
          <p:cNvPr id="3" name="Content Placeholder 2"/>
          <p:cNvSpPr>
            <a:spLocks noGrp="1"/>
          </p:cNvSpPr>
          <p:nvPr>
            <p:ph idx="1"/>
          </p:nvPr>
        </p:nvSpPr>
        <p:spPr>
          <a:xfrm>
            <a:off x="5053608" y="1119083"/>
            <a:ext cx="6017895" cy="5523442"/>
          </a:xfrm>
        </p:spPr>
        <p:txBody>
          <a:bodyPr/>
          <a:lstStyle>
            <a:lvl1pPr>
              <a:defRPr sz="3627"/>
            </a:lvl1pPr>
            <a:lvl2pPr>
              <a:defRPr sz="3173"/>
            </a:lvl2pPr>
            <a:lvl3pPr>
              <a:defRPr sz="2720"/>
            </a:lvl3pPr>
            <a:lvl4pPr>
              <a:defRPr sz="2267"/>
            </a:lvl4pPr>
            <a:lvl5pPr>
              <a:defRPr sz="2267"/>
            </a:lvl5pPr>
            <a:lvl6pPr>
              <a:defRPr sz="2267"/>
            </a:lvl6pPr>
            <a:lvl7pPr>
              <a:defRPr sz="2267"/>
            </a:lvl7pPr>
            <a:lvl8pPr>
              <a:defRPr sz="2267"/>
            </a:lvl8pPr>
            <a:lvl9pPr>
              <a:defRPr sz="2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8794" y="2331720"/>
            <a:ext cx="3833931" cy="4319800"/>
          </a:xfrm>
        </p:spPr>
        <p:txBody>
          <a:bodyPr/>
          <a:lstStyle>
            <a:lvl1pPr marL="0" indent="0">
              <a:buNone/>
              <a:defRPr sz="1813"/>
            </a:lvl1pPr>
            <a:lvl2pPr marL="518145" indent="0">
              <a:buNone/>
              <a:defRPr sz="1587"/>
            </a:lvl2pPr>
            <a:lvl3pPr marL="1036290" indent="0">
              <a:buNone/>
              <a:defRPr sz="1360"/>
            </a:lvl3pPr>
            <a:lvl4pPr marL="1554434" indent="0">
              <a:buNone/>
              <a:defRPr sz="1133"/>
            </a:lvl4pPr>
            <a:lvl5pPr marL="2072579" indent="0">
              <a:buNone/>
              <a:defRPr sz="1133"/>
            </a:lvl5pPr>
            <a:lvl6pPr marL="2590724" indent="0">
              <a:buNone/>
              <a:defRPr sz="1133"/>
            </a:lvl6pPr>
            <a:lvl7pPr marL="3108869" indent="0">
              <a:buNone/>
              <a:defRPr sz="1133"/>
            </a:lvl7pPr>
            <a:lvl8pPr marL="3627013" indent="0">
              <a:buNone/>
              <a:defRPr sz="1133"/>
            </a:lvl8pPr>
            <a:lvl9pPr marL="4145158" indent="0">
              <a:buNone/>
              <a:defRPr sz="1133"/>
            </a:lvl9pPr>
          </a:lstStyle>
          <a:p>
            <a:pPr lvl="0"/>
            <a:r>
              <a:rPr lang="en-US"/>
              <a:t>Click to edit Master text styles</a:t>
            </a:r>
          </a:p>
        </p:txBody>
      </p:sp>
      <p:sp>
        <p:nvSpPr>
          <p:cNvPr id="5" name="Date Placeholder 4"/>
          <p:cNvSpPr>
            <a:spLocks noGrp="1"/>
          </p:cNvSpPr>
          <p:nvPr>
            <p:ph type="dt" sz="half" idx="10"/>
          </p:nvPr>
        </p:nvSpPr>
        <p:spPr/>
        <p:txBody>
          <a:bodyPr/>
          <a:lstStyle/>
          <a:p>
            <a:fld id="{98F64C68-6F9B-40C9-8A3A-0FA7AAD92F70}" type="datetimeFigureOut">
              <a:rPr lang="en-US" smtClean="0"/>
              <a:t>5/8/2021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503356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794" y="518160"/>
            <a:ext cx="3833931" cy="1813560"/>
          </a:xfrm>
        </p:spPr>
        <p:txBody>
          <a:bodyPr anchor="b"/>
          <a:lstStyle>
            <a:lvl1pPr>
              <a:defRPr sz="3627"/>
            </a:lvl1pPr>
          </a:lstStyle>
          <a:p>
            <a:r>
              <a:rPr lang="en-US"/>
              <a:t>Click to edit Master title style</a:t>
            </a:r>
            <a:endParaRPr lang="en-US" dirty="0"/>
          </a:p>
        </p:txBody>
      </p:sp>
      <p:sp>
        <p:nvSpPr>
          <p:cNvPr id="3" name="Picture Placeholder 2"/>
          <p:cNvSpPr>
            <a:spLocks noGrp="1" noChangeAspect="1"/>
          </p:cNvSpPr>
          <p:nvPr>
            <p:ph type="pic" idx="1"/>
          </p:nvPr>
        </p:nvSpPr>
        <p:spPr>
          <a:xfrm>
            <a:off x="5053608" y="1119083"/>
            <a:ext cx="6017895" cy="5523442"/>
          </a:xfrm>
        </p:spPr>
        <p:txBody>
          <a:bodyPr anchor="t"/>
          <a:lstStyle>
            <a:lvl1pPr marL="0" indent="0">
              <a:buNone/>
              <a:defRPr sz="3627"/>
            </a:lvl1pPr>
            <a:lvl2pPr marL="518145" indent="0">
              <a:buNone/>
              <a:defRPr sz="3173"/>
            </a:lvl2pPr>
            <a:lvl3pPr marL="1036290" indent="0">
              <a:buNone/>
              <a:defRPr sz="2720"/>
            </a:lvl3pPr>
            <a:lvl4pPr marL="1554434" indent="0">
              <a:buNone/>
              <a:defRPr sz="2267"/>
            </a:lvl4pPr>
            <a:lvl5pPr marL="2072579" indent="0">
              <a:buNone/>
              <a:defRPr sz="2267"/>
            </a:lvl5pPr>
            <a:lvl6pPr marL="2590724" indent="0">
              <a:buNone/>
              <a:defRPr sz="2267"/>
            </a:lvl6pPr>
            <a:lvl7pPr marL="3108869" indent="0">
              <a:buNone/>
              <a:defRPr sz="2267"/>
            </a:lvl7pPr>
            <a:lvl8pPr marL="3627013" indent="0">
              <a:buNone/>
              <a:defRPr sz="2267"/>
            </a:lvl8pPr>
            <a:lvl9pPr marL="4145158" indent="0">
              <a:buNone/>
              <a:defRPr sz="2267"/>
            </a:lvl9pPr>
          </a:lstStyle>
          <a:p>
            <a:r>
              <a:rPr lang="en-US"/>
              <a:t>Click icon to add picture</a:t>
            </a:r>
            <a:endParaRPr lang="en-US" dirty="0"/>
          </a:p>
        </p:txBody>
      </p:sp>
      <p:sp>
        <p:nvSpPr>
          <p:cNvPr id="4" name="Text Placeholder 3"/>
          <p:cNvSpPr>
            <a:spLocks noGrp="1"/>
          </p:cNvSpPr>
          <p:nvPr>
            <p:ph type="body" sz="half" idx="2"/>
          </p:nvPr>
        </p:nvSpPr>
        <p:spPr>
          <a:xfrm>
            <a:off x="818794" y="2331720"/>
            <a:ext cx="3833931" cy="4319800"/>
          </a:xfrm>
        </p:spPr>
        <p:txBody>
          <a:bodyPr/>
          <a:lstStyle>
            <a:lvl1pPr marL="0" indent="0">
              <a:buNone/>
              <a:defRPr sz="1813"/>
            </a:lvl1pPr>
            <a:lvl2pPr marL="518145" indent="0">
              <a:buNone/>
              <a:defRPr sz="1587"/>
            </a:lvl2pPr>
            <a:lvl3pPr marL="1036290" indent="0">
              <a:buNone/>
              <a:defRPr sz="1360"/>
            </a:lvl3pPr>
            <a:lvl4pPr marL="1554434" indent="0">
              <a:buNone/>
              <a:defRPr sz="1133"/>
            </a:lvl4pPr>
            <a:lvl5pPr marL="2072579" indent="0">
              <a:buNone/>
              <a:defRPr sz="1133"/>
            </a:lvl5pPr>
            <a:lvl6pPr marL="2590724" indent="0">
              <a:buNone/>
              <a:defRPr sz="1133"/>
            </a:lvl6pPr>
            <a:lvl7pPr marL="3108869" indent="0">
              <a:buNone/>
              <a:defRPr sz="1133"/>
            </a:lvl7pPr>
            <a:lvl8pPr marL="3627013" indent="0">
              <a:buNone/>
              <a:defRPr sz="1133"/>
            </a:lvl8pPr>
            <a:lvl9pPr marL="4145158" indent="0">
              <a:buNone/>
              <a:defRPr sz="1133"/>
            </a:lvl9pPr>
          </a:lstStyle>
          <a:p>
            <a:pPr lvl="0"/>
            <a:r>
              <a:rPr lang="en-US"/>
              <a:t>Click to edit Master text styles</a:t>
            </a:r>
          </a:p>
        </p:txBody>
      </p:sp>
      <p:sp>
        <p:nvSpPr>
          <p:cNvPr id="5" name="Date Placeholder 4"/>
          <p:cNvSpPr>
            <a:spLocks noGrp="1"/>
          </p:cNvSpPr>
          <p:nvPr>
            <p:ph type="dt" sz="half" idx="10"/>
          </p:nvPr>
        </p:nvSpPr>
        <p:spPr/>
        <p:txBody>
          <a:bodyPr/>
          <a:lstStyle/>
          <a:p>
            <a:fld id="{98F64C68-6F9B-40C9-8A3A-0FA7AAD92F70}" type="datetimeFigureOut">
              <a:rPr lang="en-US" smtClean="0"/>
              <a:t>5/8/2021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3061887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7245" y="413810"/>
            <a:ext cx="1025271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7245" y="2069042"/>
            <a:ext cx="1025271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17245" y="7203865"/>
            <a:ext cx="2674620" cy="413808"/>
          </a:xfrm>
          <a:prstGeom prst="rect">
            <a:avLst/>
          </a:prstGeom>
        </p:spPr>
        <p:txBody>
          <a:bodyPr vert="horz" lIns="91440" tIns="45720" rIns="91440" bIns="45720" rtlCol="0" anchor="ctr"/>
          <a:lstStyle>
            <a:lvl1pPr algn="l">
              <a:defRPr sz="1360">
                <a:solidFill>
                  <a:schemeClr val="tx1">
                    <a:tint val="75000"/>
                  </a:schemeClr>
                </a:solidFill>
              </a:defRPr>
            </a:lvl1pPr>
          </a:lstStyle>
          <a:p>
            <a:fld id="{98F64C68-6F9B-40C9-8A3A-0FA7AAD92F70}" type="datetimeFigureOut">
              <a:rPr lang="en-US" smtClean="0"/>
              <a:t>5/8/2021</a:t>
            </a:fld>
            <a:endParaRPr lang="en-US"/>
          </a:p>
        </p:txBody>
      </p:sp>
      <p:sp>
        <p:nvSpPr>
          <p:cNvPr id="5" name="Footer Placeholder 4"/>
          <p:cNvSpPr>
            <a:spLocks noGrp="1"/>
          </p:cNvSpPr>
          <p:nvPr>
            <p:ph type="ftr" sz="quarter" idx="3"/>
          </p:nvPr>
        </p:nvSpPr>
        <p:spPr>
          <a:xfrm>
            <a:off x="3937635" y="7203865"/>
            <a:ext cx="4011930" cy="413808"/>
          </a:xfrm>
          <a:prstGeom prst="rect">
            <a:avLst/>
          </a:prstGeom>
        </p:spPr>
        <p:txBody>
          <a:bodyPr vert="horz" lIns="91440" tIns="45720" rIns="91440" bIns="45720" rtlCol="0" anchor="ctr"/>
          <a:lstStyle>
            <a:lvl1pPr algn="ctr">
              <a:defRPr sz="13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395335" y="7203865"/>
            <a:ext cx="2674620" cy="413808"/>
          </a:xfrm>
          <a:prstGeom prst="rect">
            <a:avLst/>
          </a:prstGeom>
        </p:spPr>
        <p:txBody>
          <a:bodyPr vert="horz" lIns="91440" tIns="45720" rIns="91440" bIns="45720" rtlCol="0" anchor="ctr"/>
          <a:lstStyle>
            <a:lvl1pPr algn="r">
              <a:defRPr sz="1360">
                <a:solidFill>
                  <a:schemeClr val="tx1">
                    <a:tint val="75000"/>
                  </a:schemeClr>
                </a:solidFill>
              </a:defRPr>
            </a:lvl1pPr>
          </a:lstStyle>
          <a:p>
            <a:fld id="{BB88945D-F595-4C5F-AF93-E2CE0CDFE97C}" type="slidenum">
              <a:rPr lang="en-US" smtClean="0"/>
              <a:t>‹#›</a:t>
            </a:fld>
            <a:endParaRPr lang="en-US"/>
          </a:p>
        </p:txBody>
      </p:sp>
    </p:spTree>
    <p:extLst>
      <p:ext uri="{BB962C8B-B14F-4D97-AF65-F5344CB8AC3E}">
        <p14:creationId xmlns:p14="http://schemas.microsoft.com/office/powerpoint/2010/main" val="369603266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1036290" rtl="0" eaLnBrk="1" latinLnBrk="0" hangingPunct="1">
        <a:lnSpc>
          <a:spcPct val="90000"/>
        </a:lnSpc>
        <a:spcBef>
          <a:spcPct val="0"/>
        </a:spcBef>
        <a:buNone/>
        <a:defRPr sz="4987" kern="1200">
          <a:solidFill>
            <a:schemeClr val="tx1"/>
          </a:solidFill>
          <a:latin typeface="+mj-lt"/>
          <a:ea typeface="+mj-ea"/>
          <a:cs typeface="+mj-cs"/>
        </a:defRPr>
      </a:lvl1pPr>
    </p:titleStyle>
    <p:bodyStyle>
      <a:lvl1pPr marL="259072" indent="-259072" algn="l" defTabSz="1036290" rtl="0" eaLnBrk="1" latinLnBrk="0" hangingPunct="1">
        <a:lnSpc>
          <a:spcPct val="90000"/>
        </a:lnSpc>
        <a:spcBef>
          <a:spcPts val="1133"/>
        </a:spcBef>
        <a:buFont typeface="Arial" panose="020B0604020202020204" pitchFamily="34" charset="0"/>
        <a:buChar char="•"/>
        <a:defRPr sz="3173" kern="1200">
          <a:solidFill>
            <a:schemeClr val="tx1"/>
          </a:solidFill>
          <a:latin typeface="+mn-lt"/>
          <a:ea typeface="+mn-ea"/>
          <a:cs typeface="+mn-cs"/>
        </a:defRPr>
      </a:lvl1pPr>
      <a:lvl2pPr marL="777217" indent="-259072" algn="l" defTabSz="1036290" rtl="0" eaLnBrk="1" latinLnBrk="0" hangingPunct="1">
        <a:lnSpc>
          <a:spcPct val="90000"/>
        </a:lnSpc>
        <a:spcBef>
          <a:spcPts val="567"/>
        </a:spcBef>
        <a:buFont typeface="Arial" panose="020B0604020202020204" pitchFamily="34" charset="0"/>
        <a:buChar char="•"/>
        <a:defRPr sz="2720" kern="1200">
          <a:solidFill>
            <a:schemeClr val="tx1"/>
          </a:solidFill>
          <a:latin typeface="+mn-lt"/>
          <a:ea typeface="+mn-ea"/>
          <a:cs typeface="+mn-cs"/>
        </a:defRPr>
      </a:lvl2pPr>
      <a:lvl3pPr marL="1295362" indent="-259072" algn="l" defTabSz="1036290" rtl="0" eaLnBrk="1" latinLnBrk="0" hangingPunct="1">
        <a:lnSpc>
          <a:spcPct val="90000"/>
        </a:lnSpc>
        <a:spcBef>
          <a:spcPts val="567"/>
        </a:spcBef>
        <a:buFont typeface="Arial" panose="020B0604020202020204" pitchFamily="34" charset="0"/>
        <a:buChar char="•"/>
        <a:defRPr sz="2267" kern="1200">
          <a:solidFill>
            <a:schemeClr val="tx1"/>
          </a:solidFill>
          <a:latin typeface="+mn-lt"/>
          <a:ea typeface="+mn-ea"/>
          <a:cs typeface="+mn-cs"/>
        </a:defRPr>
      </a:lvl3pPr>
      <a:lvl4pPr marL="1813507"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4pPr>
      <a:lvl5pPr marL="233165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5pPr>
      <a:lvl6pPr marL="284979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94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08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230"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290" rtl="0" eaLnBrk="1" latinLnBrk="0" hangingPunct="1">
        <a:defRPr sz="2040" kern="1200">
          <a:solidFill>
            <a:schemeClr val="tx1"/>
          </a:solidFill>
          <a:latin typeface="+mn-lt"/>
          <a:ea typeface="+mn-ea"/>
          <a:cs typeface="+mn-cs"/>
        </a:defRPr>
      </a:lvl1pPr>
      <a:lvl2pPr marL="518145" algn="l" defTabSz="1036290" rtl="0" eaLnBrk="1" latinLnBrk="0" hangingPunct="1">
        <a:defRPr sz="2040" kern="1200">
          <a:solidFill>
            <a:schemeClr val="tx1"/>
          </a:solidFill>
          <a:latin typeface="+mn-lt"/>
          <a:ea typeface="+mn-ea"/>
          <a:cs typeface="+mn-cs"/>
        </a:defRPr>
      </a:lvl2pPr>
      <a:lvl3pPr marL="1036290" algn="l" defTabSz="1036290" rtl="0" eaLnBrk="1" latinLnBrk="0" hangingPunct="1">
        <a:defRPr sz="2040" kern="1200">
          <a:solidFill>
            <a:schemeClr val="tx1"/>
          </a:solidFill>
          <a:latin typeface="+mn-lt"/>
          <a:ea typeface="+mn-ea"/>
          <a:cs typeface="+mn-cs"/>
        </a:defRPr>
      </a:lvl3pPr>
      <a:lvl4pPr marL="1554434" algn="l" defTabSz="1036290" rtl="0" eaLnBrk="1" latinLnBrk="0" hangingPunct="1">
        <a:defRPr sz="2040" kern="1200">
          <a:solidFill>
            <a:schemeClr val="tx1"/>
          </a:solidFill>
          <a:latin typeface="+mn-lt"/>
          <a:ea typeface="+mn-ea"/>
          <a:cs typeface="+mn-cs"/>
        </a:defRPr>
      </a:lvl4pPr>
      <a:lvl5pPr marL="2072579" algn="l" defTabSz="1036290" rtl="0" eaLnBrk="1" latinLnBrk="0" hangingPunct="1">
        <a:defRPr sz="2040" kern="1200">
          <a:solidFill>
            <a:schemeClr val="tx1"/>
          </a:solidFill>
          <a:latin typeface="+mn-lt"/>
          <a:ea typeface="+mn-ea"/>
          <a:cs typeface="+mn-cs"/>
        </a:defRPr>
      </a:lvl5pPr>
      <a:lvl6pPr marL="2590724" algn="l" defTabSz="1036290" rtl="0" eaLnBrk="1" latinLnBrk="0" hangingPunct="1">
        <a:defRPr sz="2040" kern="1200">
          <a:solidFill>
            <a:schemeClr val="tx1"/>
          </a:solidFill>
          <a:latin typeface="+mn-lt"/>
          <a:ea typeface="+mn-ea"/>
          <a:cs typeface="+mn-cs"/>
        </a:defRPr>
      </a:lvl6pPr>
      <a:lvl7pPr marL="3108869" algn="l" defTabSz="1036290" rtl="0" eaLnBrk="1" latinLnBrk="0" hangingPunct="1">
        <a:defRPr sz="2040" kern="1200">
          <a:solidFill>
            <a:schemeClr val="tx1"/>
          </a:solidFill>
          <a:latin typeface="+mn-lt"/>
          <a:ea typeface="+mn-ea"/>
          <a:cs typeface="+mn-cs"/>
        </a:defRPr>
      </a:lvl7pPr>
      <a:lvl8pPr marL="3627013" algn="l" defTabSz="1036290" rtl="0" eaLnBrk="1" latinLnBrk="0" hangingPunct="1">
        <a:defRPr sz="2040" kern="1200">
          <a:solidFill>
            <a:schemeClr val="tx1"/>
          </a:solidFill>
          <a:latin typeface="+mn-lt"/>
          <a:ea typeface="+mn-ea"/>
          <a:cs typeface="+mn-cs"/>
        </a:defRPr>
      </a:lvl8pPr>
      <a:lvl9pPr marL="4145158" algn="l" defTabSz="1036290" rtl="0" eaLnBrk="1" latinLnBrk="0" hangingPunct="1">
        <a:defRPr sz="20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fundrazr.com/campaigns/4Tqx5"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allofus.nih.gov/" TargetMode="Externa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cancergenome.nih.gov/abouttcga" TargetMode="Externa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cancergenome.nih.gov/abouttcga" TargetMode="Externa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http://homepage.divms.uiowa.edu/~idarcy/COURSES/MB/SPRING21/project.html"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www.nytimes.com/2017/03/22/science/open-access-journals.html" TargetMode="External"/><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scimagojr.com/journalrank.php" TargetMode="External"/><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xkcd.com/882/"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ncbi.nlm.nih.gov/pubmed/2406472?dopt=Abstract&amp;holding=npg"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www.nature.com/news/1-500-scientists-lift-the-lid-on-reproducibility-1.19970" TargetMode="External"/><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hyperlink" Target="http://www.biomedicalcomputationreview.org/7/2/9.pdf"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hyperlink" Target="http://projecteuclid.org/download/pdfview_1/euclid.aoas/1267453942" TargetMode="External"/><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hyperlink" Target="http://yihui.name/knitr/" TargetMode="External"/><Relationship Id="rId4" Type="http://schemas.openxmlformats.org/officeDocument/2006/relationships/hyperlink" Target="http://www.statistik.lmu.de/~leisch/Sweave/"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projecteuclid.org/download/pdfview_1/euclid.aoas/1267453942" TargetMode="External"/><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www.nature.com/naturejobs/science/articles/10.1038/nj7396-137a" TargetMode="External"/><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hyperlink" Target="http://journals.plos.org/plosone/article?id=10.1371/journal.pone.0005738" TargetMode="Externa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hyperlink" Target="http://dana.org/Cerebrum/Default.aspx?id=39490" TargetMode="External"/><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hyperlink" Target="http://retractionwatch.com/?s=clare+francis" TargetMode="External"/></Relationships>
</file>

<file path=ppt/slides/_rels/slide35.xml.rels><?xml version="1.0" encoding="UTF-8" standalone="yes"?>
<Relationships xmlns="http://schemas.openxmlformats.org/package/2006/relationships"><Relationship Id="rId2" Type="http://schemas.openxmlformats.org/officeDocument/2006/relationships/hyperlink" Target="https://towardsdatascience.com/survey-d4f168791e57"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towardsdatascience.com/survey-d4f168791e57" TargetMode="External"/><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science.sciencemag.org/content/366/6464/447.full" TargetMode="External"/><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hyperlink" Target="https://ils.fd.org/sites/ils.fd.org/files/uploaded_files/cja_resources/training/13.Racial%20Bias%20in%20Criminal%20Risk%20Scores.pdf" TargetMode="External"/><Relationship Id="rId5" Type="http://schemas.openxmlformats.org/officeDocument/2006/relationships/image" Target="../media/image48.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hyperlink" Target="https://www.ajl.org/about" TargetMode="External"/><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hyperlink" Target="https://www.ajl.org/library/home" TargetMode="External"/><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hyperlink" Target="https://research.fb.com/fellowship/"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towardsdatascience.com/complete-guide-to-pythons-cross-validation-with-examples-a9676b5cac12"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towardsdatascience.com/complete-guide-to-pythons-cross-validation-with-examples-a9676b5cac12" TargetMode="Externa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hyperlink" Target="https://towardsdatascience.com/complete-guide-to-pythons-cross-validation-with-examples-a9676b5cac12" TargetMode="External"/><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towardsdatascience.com/complete-guide-to-pythons-cross-validation-with-examples-a9676b5cac12"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towardsdatascience.com/complete-guide-to-pythons-cross-validation-with-examples-a9676b5cac12"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towardsdatascience.com/complete-guide-to-pythons-cross-validation-with-examples-a9676b5cac12" TargetMode="Externa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towardsdatascience.com/complete-guide-to-pythons-cross-validation-with-examples-a9676b5cac12"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towardsdatascience.com/complete-guide-to-pythons-cross-validation-with-examples-a9676b5cac12"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towardsdatascience.com/complete-guide-to-pythons-cross-validation-with-examples-a9676b5cac12"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s://towardsdatascience.com/validating-your-machine-learning-model-25b4c8643fb7" TargetMode="External"/><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hyperlink" Target="https://nlp.stanford.edu/~manning/courses/ling236/handouts/whitehead-logistic-regression.ppt" TargetMode="External"/></Relationships>
</file>

<file path=ppt/slides/_rels/slide53.xml.rels><?xml version="1.0" encoding="UTF-8" standalone="yes"?>
<Relationships xmlns="http://schemas.openxmlformats.org/package/2006/relationships"><Relationship Id="rId2" Type="http://schemas.openxmlformats.org/officeDocument/2006/relationships/hyperlink" Target="https://nlp.stanford.edu/~manning/courses/ling236/handouts/whitehead-logistic-regression.ppt"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jmg1.psychology.msstate.edu/8803/logisticReg09.ppt" TargetMode="External"/><Relationship Id="rId4" Type="http://schemas.openxmlformats.org/officeDocument/2006/relationships/image" Target="../media/image67.wmf"/></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jmg1.psychology.msstate.edu/8803/logisticReg09.ppt" TargetMode="External"/><Relationship Id="rId4" Type="http://schemas.openxmlformats.org/officeDocument/2006/relationships/image" Target="../media/image68.wmf"/></Relationships>
</file>

<file path=ppt/slides/_rels/slide56.xml.rels><?xml version="1.0" encoding="UTF-8" standalone="yes"?>
<Relationships xmlns="http://schemas.openxmlformats.org/package/2006/relationships"><Relationship Id="rId3" Type="http://schemas.openxmlformats.org/officeDocument/2006/relationships/hyperlink" Target="https://jmg1.psychology.msstate.edu/8803/logisticReg09.pp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hyperlink" Target="https://nlp.stanford.edu/~manning/courses/ling236/handouts/whitehead-logistic-regression.ppt" TargetMode="Externa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hyperlink" Target="https://jmg1.psychology.msstate.edu/8803/logisticReg09.ppt"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s://jmg1.psychology.msstate.edu/8803/logisticReg09.ppt"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www.nytimes.com/2006/08/09/technology/09aol.html" TargetMode="External"/><Relationship Id="rId3" Type="http://schemas.openxmlformats.org/officeDocument/2006/relationships/image" Target="../media/image14.png"/><Relationship Id="rId7" Type="http://schemas.openxmlformats.org/officeDocument/2006/relationships/hyperlink" Target="http://www.nytimes.com/2014/10/17/opinion/the-dark-market-for-personal-data.html" TargetMode="External"/><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hyperlink" Target="http://www.theguardian.com/science/2005/nov/03/genetics.news" TargetMode="External"/><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hyperlink" Target="https://www.sciencemag.org/content/339/6117/262"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hyperlink" Target="https://jmg1.psychology.msstate.edu/8803/logisticReg09.ppt" TargetMode="External"/><Relationship Id="rId4" Type="http://schemas.openxmlformats.org/officeDocument/2006/relationships/image" Target="../media/image72.png"/></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hyperlink" Target="https://jmg1.psychology.msstate.edu/8803/logisticReg09.ppt"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en.wikipedia.org/wiki/Linear_regression" TargetMode="External"/><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5.emf"/></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hyperlink" Target="https://nlp.stanford.edu/~manning/courses/ling236/handouts/whitehead-logistic-regression.ppt"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nbviewer.jupyter.org/github/donnemartin/data-science-ipython-notebooks/blob/master/scikit-learn/scikit-learn-intro.ipynb" TargetMode="External"/><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www.nytimes.com/2016/02/07/opinion/sunday/give-up-your-data-to-cure-disease.html"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americangut.org/"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nastructur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5901" y="294202"/>
            <a:ext cx="4248912" cy="4248912"/>
          </a:xfrm>
          <a:prstGeom prst="rect">
            <a:avLst/>
          </a:prstGeom>
        </p:spPr>
      </p:pic>
      <p:pic>
        <p:nvPicPr>
          <p:cNvPr id="6" name="Picture 5" descr="Fig1B.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6670" y="588217"/>
            <a:ext cx="1668531" cy="4017601"/>
          </a:xfrm>
          <a:prstGeom prst="rect">
            <a:avLst/>
          </a:prstGeom>
        </p:spPr>
      </p:pic>
      <p:sp>
        <p:nvSpPr>
          <p:cNvPr id="4" name="Rectangle 3"/>
          <p:cNvSpPr/>
          <p:nvPr/>
        </p:nvSpPr>
        <p:spPr>
          <a:xfrm>
            <a:off x="991617" y="17436"/>
            <a:ext cx="10096680" cy="7697172"/>
          </a:xfrm>
          <a:prstGeom prst="rect">
            <a:avLst/>
          </a:prstGeom>
        </p:spPr>
        <p:txBody>
          <a:bodyPr wrap="square">
            <a:spAutoFit/>
          </a:bodyPr>
          <a:lstStyle/>
          <a:p>
            <a:r>
              <a:rPr lang="en-US" sz="3627" dirty="0">
                <a:solidFill>
                  <a:srgbClr val="0000FF"/>
                </a:solidFill>
              </a:rPr>
              <a:t>DNA trivia:  Who are the authors of the 1953 paper on DNA with the following quotes:</a:t>
            </a:r>
          </a:p>
          <a:p>
            <a:endParaRPr lang="en-US" sz="1360" dirty="0"/>
          </a:p>
          <a:p>
            <a:r>
              <a:rPr lang="en-US" sz="3627" dirty="0"/>
              <a:t>“DNA is a helical structure” </a:t>
            </a:r>
          </a:p>
          <a:p>
            <a:r>
              <a:rPr lang="en-US" sz="3627" dirty="0"/>
              <a:t>with  “two co-axial molecules.”</a:t>
            </a:r>
          </a:p>
          <a:p>
            <a:endParaRPr lang="en-US" sz="2040" dirty="0"/>
          </a:p>
          <a:p>
            <a:r>
              <a:rPr lang="en-US" sz="3627" dirty="0"/>
              <a:t>“period is 34 </a:t>
            </a:r>
            <a:r>
              <a:rPr lang="en-US" sz="3627" dirty="0" err="1"/>
              <a:t>Å</a:t>
            </a:r>
            <a:r>
              <a:rPr lang="en-US" sz="3627" dirty="0"/>
              <a:t>”   </a:t>
            </a:r>
          </a:p>
          <a:p>
            <a:endParaRPr lang="en-US" sz="2040" dirty="0"/>
          </a:p>
          <a:p>
            <a:r>
              <a:rPr lang="en-US" sz="3627" dirty="0"/>
              <a:t>“one repeating unit contains ten </a:t>
            </a:r>
          </a:p>
          <a:p>
            <a:r>
              <a:rPr lang="en-US" sz="3627" dirty="0"/>
              <a:t>nucleotides on each of two . . . co-axial molecules.'’</a:t>
            </a:r>
          </a:p>
          <a:p>
            <a:endParaRPr lang="en-US" sz="2040" dirty="0"/>
          </a:p>
          <a:p>
            <a:r>
              <a:rPr lang="en-US" sz="3627" dirty="0"/>
              <a:t>“The phosphate groups lie on the outside of the structural unit, on a helix of diameter about 20 </a:t>
            </a:r>
            <a:r>
              <a:rPr lang="en-US" sz="3627" dirty="0" err="1"/>
              <a:t>Å</a:t>
            </a:r>
            <a:r>
              <a:rPr lang="en-US" sz="3627" dirty="0"/>
              <a:t>” </a:t>
            </a:r>
          </a:p>
          <a:p>
            <a:endParaRPr lang="en-US" sz="2040" dirty="0"/>
          </a:p>
          <a:p>
            <a:r>
              <a:rPr lang="en-US" sz="3627" dirty="0"/>
              <a:t>“the sugar and base groups must accordingly be turned inwards towards the helical axis.”</a:t>
            </a:r>
          </a:p>
        </p:txBody>
      </p:sp>
    </p:spTree>
    <p:extLst>
      <p:ext uri="{BB962C8B-B14F-4D97-AF65-F5344CB8AC3E}">
        <p14:creationId xmlns:p14="http://schemas.microsoft.com/office/powerpoint/2010/main" val="955546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7953" y="944786"/>
            <a:ext cx="9917582" cy="6557373"/>
          </a:xfrm>
          <a:prstGeom prst="rect">
            <a:avLst/>
          </a:prstGeom>
        </p:spPr>
      </p:pic>
      <p:sp>
        <p:nvSpPr>
          <p:cNvPr id="3" name="Rectangle 2"/>
          <p:cNvSpPr/>
          <p:nvPr/>
        </p:nvSpPr>
        <p:spPr>
          <a:xfrm>
            <a:off x="2548662" y="249152"/>
            <a:ext cx="6741013" cy="580608"/>
          </a:xfrm>
          <a:prstGeom prst="rect">
            <a:avLst/>
          </a:prstGeom>
        </p:spPr>
        <p:txBody>
          <a:bodyPr wrap="none">
            <a:spAutoFit/>
          </a:bodyPr>
          <a:lstStyle/>
          <a:p>
            <a:r>
              <a:rPr lang="en-US" sz="3173" dirty="0">
                <a:hlinkClick r:id="rId3"/>
              </a:rPr>
              <a:t>https://fundrazr.com/campaigns/4Tqx5</a:t>
            </a:r>
            <a:r>
              <a:rPr lang="en-US" sz="3173" dirty="0"/>
              <a:t> </a:t>
            </a:r>
          </a:p>
        </p:txBody>
      </p:sp>
    </p:spTree>
    <p:extLst>
      <p:ext uri="{BB962C8B-B14F-4D97-AF65-F5344CB8AC3E}">
        <p14:creationId xmlns:p14="http://schemas.microsoft.com/office/powerpoint/2010/main" val="2181448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23531"/>
          <a:stretch/>
        </p:blipFill>
        <p:spPr>
          <a:xfrm>
            <a:off x="810571" y="26889"/>
            <a:ext cx="10363200" cy="7745512"/>
          </a:xfrm>
          <a:prstGeom prst="rect">
            <a:avLst/>
          </a:prstGeom>
        </p:spPr>
      </p:pic>
    </p:spTree>
    <p:extLst>
      <p:ext uri="{BB962C8B-B14F-4D97-AF65-F5344CB8AC3E}">
        <p14:creationId xmlns:p14="http://schemas.microsoft.com/office/powerpoint/2010/main" val="3841110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53465" y="1498192"/>
            <a:ext cx="9845040" cy="5813386"/>
          </a:xfrm>
          <a:prstGeom prst="rect">
            <a:avLst/>
          </a:prstGeom>
        </p:spPr>
        <p:txBody>
          <a:bodyPr wrap="square">
            <a:spAutoFit/>
          </a:bodyPr>
          <a:lstStyle/>
          <a:p>
            <a:r>
              <a:rPr lang="en-US" sz="2720" b="1" dirty="0">
                <a:solidFill>
                  <a:srgbClr val="262262"/>
                </a:solidFill>
                <a:latin typeface="Gotham A"/>
              </a:rPr>
              <a:t>The future of health begins with you</a:t>
            </a:r>
          </a:p>
          <a:p>
            <a:r>
              <a:rPr lang="en-US" sz="2720" dirty="0">
                <a:solidFill>
                  <a:srgbClr val="262262"/>
                </a:solidFill>
                <a:latin typeface="Gotham A"/>
              </a:rPr>
              <a:t>The </a:t>
            </a:r>
            <a:r>
              <a:rPr lang="en-US" sz="2720" i="1" dirty="0">
                <a:solidFill>
                  <a:srgbClr val="262262"/>
                </a:solidFill>
                <a:latin typeface="Gotham A"/>
              </a:rPr>
              <a:t>All of Us</a:t>
            </a:r>
            <a:r>
              <a:rPr lang="en-US" sz="2720" dirty="0">
                <a:solidFill>
                  <a:srgbClr val="262262"/>
                </a:solidFill>
                <a:latin typeface="Gotham A"/>
              </a:rPr>
              <a:t> Research Program is a historic effort to gather data from one million or more people living in the United States to accelerate research and improve health. By taking into account individual differences in lifestyle, environment, and biology, researchers will uncover paths toward delivering precision medicine.</a:t>
            </a:r>
          </a:p>
          <a:p>
            <a:endParaRPr lang="en-US" sz="2720" dirty="0">
              <a:solidFill>
                <a:srgbClr val="262262"/>
              </a:solidFill>
              <a:latin typeface="Gotham A"/>
            </a:endParaRPr>
          </a:p>
          <a:p>
            <a:r>
              <a:rPr lang="en-US" sz="2267" dirty="0"/>
              <a:t>If you decide to join </a:t>
            </a:r>
            <a:r>
              <a:rPr lang="en-US" sz="2267" i="1" dirty="0"/>
              <a:t>All of Us</a:t>
            </a:r>
            <a:r>
              <a:rPr lang="en-US" sz="2267" dirty="0"/>
              <a:t>, we will ask you to share different kinds of information over time. We will ask you basic information like your name and where you live. We will ask you questions about your health, family, home, and work. If you have an electronic health record, we may ask for access. We may ask you to go to a local clinic or drug store for a free appointment with us. At this appointment we would measure your weight, height, hips, and waist, as well as your blood pressure and heart rate. We might ask you to give samples, like blood or urine at the appointment.</a:t>
            </a:r>
            <a:endParaRPr lang="en-US" sz="3173" dirty="0">
              <a:solidFill>
                <a:srgbClr val="262262"/>
              </a:solidFill>
              <a:latin typeface="Gotham A"/>
            </a:endParaRPr>
          </a:p>
        </p:txBody>
      </p:sp>
      <p:pic>
        <p:nvPicPr>
          <p:cNvPr id="4" name="Picture 3"/>
          <p:cNvPicPr>
            <a:picLocks noChangeAspect="1"/>
          </p:cNvPicPr>
          <p:nvPr/>
        </p:nvPicPr>
        <p:blipFill>
          <a:blip r:embed="rId2"/>
          <a:stretch>
            <a:fillRect/>
          </a:stretch>
        </p:blipFill>
        <p:spPr>
          <a:xfrm>
            <a:off x="923925" y="53963"/>
            <a:ext cx="5894070" cy="1187450"/>
          </a:xfrm>
          <a:prstGeom prst="rect">
            <a:avLst/>
          </a:prstGeom>
        </p:spPr>
      </p:pic>
      <p:sp>
        <p:nvSpPr>
          <p:cNvPr id="5" name="Rectangle 4"/>
          <p:cNvSpPr/>
          <p:nvPr/>
        </p:nvSpPr>
        <p:spPr>
          <a:xfrm>
            <a:off x="7044687" y="582915"/>
            <a:ext cx="3943837" cy="580608"/>
          </a:xfrm>
          <a:prstGeom prst="rect">
            <a:avLst/>
          </a:prstGeom>
        </p:spPr>
        <p:txBody>
          <a:bodyPr wrap="none">
            <a:spAutoFit/>
          </a:bodyPr>
          <a:lstStyle/>
          <a:p>
            <a:r>
              <a:rPr lang="en-US" sz="3173" dirty="0">
                <a:hlinkClick r:id="rId3"/>
              </a:rPr>
              <a:t>https://allofus.nih.gov</a:t>
            </a:r>
            <a:r>
              <a:rPr lang="en-US" sz="3173" dirty="0"/>
              <a:t> </a:t>
            </a:r>
          </a:p>
        </p:txBody>
      </p:sp>
    </p:spTree>
    <p:extLst>
      <p:ext uri="{BB962C8B-B14F-4D97-AF65-F5344CB8AC3E}">
        <p14:creationId xmlns:p14="http://schemas.microsoft.com/office/powerpoint/2010/main" val="1488963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cancergenome.nih.gov/PublishedContent/Images/images/tcga-infographic-article.__v100154743.png"/>
          <p:cNvPicPr>
            <a:picLocks noChangeAspect="1" noChangeArrowheads="1"/>
          </p:cNvPicPr>
          <p:nvPr/>
        </p:nvPicPr>
        <p:blipFill rotWithShape="1">
          <a:blip r:embed="rId2">
            <a:extLst>
              <a:ext uri="{28A0092B-C50C-407E-A947-70E740481C1C}">
                <a14:useLocalDpi xmlns:a14="http://schemas.microsoft.com/office/drawing/2010/main" val="0"/>
              </a:ext>
            </a:extLst>
          </a:blip>
          <a:srcRect t="1" b="57051"/>
          <a:stretch/>
        </p:blipFill>
        <p:spPr bwMode="auto">
          <a:xfrm>
            <a:off x="956564" y="-32385"/>
            <a:ext cx="9715500" cy="76914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879087" y="192553"/>
            <a:ext cx="5119671" cy="441211"/>
          </a:xfrm>
          <a:prstGeom prst="rect">
            <a:avLst/>
          </a:prstGeom>
        </p:spPr>
        <p:txBody>
          <a:bodyPr wrap="none">
            <a:spAutoFit/>
          </a:bodyPr>
          <a:lstStyle/>
          <a:p>
            <a:r>
              <a:rPr lang="en-US" sz="2267" dirty="0">
                <a:hlinkClick r:id="rId3"/>
              </a:rPr>
              <a:t>https://cancergenome.nih.gov/abouttcga</a:t>
            </a:r>
            <a:r>
              <a:rPr lang="en-US" sz="2267" dirty="0"/>
              <a:t> </a:t>
            </a:r>
          </a:p>
        </p:txBody>
      </p:sp>
    </p:spTree>
    <p:extLst>
      <p:ext uri="{BB962C8B-B14F-4D97-AF65-F5344CB8AC3E}">
        <p14:creationId xmlns:p14="http://schemas.microsoft.com/office/powerpoint/2010/main" val="4026114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cancergenome.nih.gov/PublishedContent/Images/images/tcga-infographic-article.__v100154743.png"/>
          <p:cNvPicPr>
            <a:picLocks noChangeAspect="1" noChangeArrowheads="1"/>
          </p:cNvPicPr>
          <p:nvPr/>
        </p:nvPicPr>
        <p:blipFill rotWithShape="1">
          <a:blip r:embed="rId2">
            <a:extLst>
              <a:ext uri="{28A0092B-C50C-407E-A947-70E740481C1C}">
                <a14:useLocalDpi xmlns:a14="http://schemas.microsoft.com/office/drawing/2010/main" val="0"/>
              </a:ext>
            </a:extLst>
          </a:blip>
          <a:srcRect t="45208"/>
          <a:stretch/>
        </p:blipFill>
        <p:spPr bwMode="auto">
          <a:xfrm>
            <a:off x="832755" y="97127"/>
            <a:ext cx="10363202" cy="1046683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057210" y="192562"/>
            <a:ext cx="5119671" cy="441211"/>
          </a:xfrm>
          <a:prstGeom prst="rect">
            <a:avLst/>
          </a:prstGeom>
        </p:spPr>
        <p:txBody>
          <a:bodyPr wrap="none">
            <a:spAutoFit/>
          </a:bodyPr>
          <a:lstStyle/>
          <a:p>
            <a:r>
              <a:rPr lang="en-US" sz="2267" dirty="0">
                <a:hlinkClick r:id="rId3"/>
              </a:rPr>
              <a:t>https://cancergenome.nih.gov/abouttcga</a:t>
            </a:r>
            <a:r>
              <a:rPr lang="en-US" sz="2267" dirty="0"/>
              <a:t> </a:t>
            </a:r>
          </a:p>
        </p:txBody>
      </p:sp>
    </p:spTree>
    <p:extLst>
      <p:ext uri="{BB962C8B-B14F-4D97-AF65-F5344CB8AC3E}">
        <p14:creationId xmlns:p14="http://schemas.microsoft.com/office/powerpoint/2010/main" val="209163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EEF7E1-D47F-4BF4-923E-DFAB90C9ECC0}"/>
              </a:ext>
            </a:extLst>
          </p:cNvPr>
          <p:cNvSpPr txBox="1"/>
          <p:nvPr/>
        </p:nvSpPr>
        <p:spPr>
          <a:xfrm>
            <a:off x="255104" y="77065"/>
            <a:ext cx="11280913" cy="7417415"/>
          </a:xfrm>
          <a:prstGeom prst="rect">
            <a:avLst/>
          </a:prstGeom>
          <a:noFill/>
        </p:spPr>
        <p:txBody>
          <a:bodyPr wrap="square">
            <a:spAutoFit/>
          </a:bodyPr>
          <a:lstStyle/>
          <a:p>
            <a:pPr algn="l"/>
            <a:r>
              <a:rPr lang="en-US" sz="2800" b="0" i="0" dirty="0">
                <a:solidFill>
                  <a:srgbClr val="000000"/>
                </a:solidFill>
                <a:effectLst/>
                <a:latin typeface="Times New Roman" panose="02020603050405020304" pitchFamily="18" charset="0"/>
                <a:hlinkClick r:id="rId2"/>
              </a:rPr>
              <a:t>Written project (due: Saturday May 15)</a:t>
            </a:r>
            <a:endParaRPr lang="en-US" sz="2800" b="0" i="0" dirty="0">
              <a:solidFill>
                <a:srgbClr val="000000"/>
              </a:solidFill>
              <a:effectLst/>
              <a:latin typeface="Times New Roman" panose="02020603050405020304" pitchFamily="18" charset="0"/>
            </a:endParaRPr>
          </a:p>
          <a:p>
            <a:pPr algn="l">
              <a:buFont typeface="Arial" panose="020B0604020202020204" pitchFamily="34" charset="0"/>
              <a:buChar char="•"/>
            </a:pPr>
            <a:endParaRPr lang="en-US" sz="2800" dirty="0">
              <a:solidFill>
                <a:srgbClr val="000000"/>
              </a:solidFill>
              <a:latin typeface="Times New Roman" panose="02020603050405020304" pitchFamily="18" charset="0"/>
            </a:endParaRPr>
          </a:p>
          <a:p>
            <a:pPr algn="l">
              <a:buFont typeface="Arial" panose="020B0604020202020204" pitchFamily="34" charset="0"/>
              <a:buChar char="•"/>
            </a:pPr>
            <a:r>
              <a:rPr lang="en-US" sz="2800" b="0" i="0" dirty="0">
                <a:solidFill>
                  <a:srgbClr val="000000"/>
                </a:solidFill>
                <a:effectLst/>
                <a:latin typeface="Times New Roman" panose="02020603050405020304" pitchFamily="18" charset="0"/>
              </a:rPr>
              <a:t> Approximately 10 pages</a:t>
            </a:r>
          </a:p>
          <a:p>
            <a:pPr lvl="1">
              <a:buFont typeface="Arial" panose="020B0604020202020204" pitchFamily="34" charset="0"/>
              <a:buChar char="•"/>
            </a:pPr>
            <a:r>
              <a:rPr lang="en-US" sz="2800" dirty="0">
                <a:solidFill>
                  <a:srgbClr val="000000"/>
                </a:solidFill>
                <a:latin typeface="Times New Roman" panose="02020603050405020304" pitchFamily="18" charset="0"/>
              </a:rPr>
              <a:t> 3-4 page paper</a:t>
            </a:r>
          </a:p>
          <a:p>
            <a:pPr lvl="1">
              <a:buFont typeface="Arial" panose="020B0604020202020204" pitchFamily="34" charset="0"/>
              <a:buChar char="•"/>
            </a:pPr>
            <a:r>
              <a:rPr lang="en-US" sz="2800" b="0" i="0" dirty="0">
                <a:solidFill>
                  <a:srgbClr val="000000"/>
                </a:solidFill>
                <a:effectLst/>
                <a:latin typeface="Times New Roman" panose="02020603050405020304" pitchFamily="18" charset="0"/>
              </a:rPr>
              <a:t> 6-7 page appendix</a:t>
            </a:r>
          </a:p>
          <a:p>
            <a:pPr lvl="1"/>
            <a:endParaRPr lang="en-US" sz="2800" dirty="0">
              <a:solidFill>
                <a:srgbClr val="000000"/>
              </a:solidFill>
              <a:latin typeface="Times New Roman" panose="02020603050405020304" pitchFamily="18" charset="0"/>
            </a:endParaRPr>
          </a:p>
          <a:p>
            <a:pPr>
              <a:buFont typeface="Arial" panose="020B0604020202020204" pitchFamily="34" charset="0"/>
              <a:buChar char="•"/>
            </a:pPr>
            <a:r>
              <a:rPr lang="en-US" sz="2800" dirty="0">
                <a:solidFill>
                  <a:srgbClr val="000000"/>
                </a:solidFill>
                <a:latin typeface="Times New Roman" panose="02020603050405020304" pitchFamily="18" charset="0"/>
              </a:rPr>
              <a:t> Appendix:  Put ALL your labs into your appendix.  Add a few comments.</a:t>
            </a:r>
          </a:p>
          <a:p>
            <a:pPr>
              <a:buFont typeface="Arial" panose="020B0604020202020204" pitchFamily="34" charset="0"/>
              <a:buChar char="•"/>
            </a:pPr>
            <a:endParaRPr lang="en-US" sz="2800" dirty="0">
              <a:solidFill>
                <a:srgbClr val="000000"/>
              </a:solidFill>
              <a:latin typeface="Times New Roman" panose="02020603050405020304" pitchFamily="18" charset="0"/>
            </a:endParaRPr>
          </a:p>
          <a:p>
            <a:pPr>
              <a:buFont typeface="Arial" panose="020B0604020202020204" pitchFamily="34" charset="0"/>
              <a:buChar char="•"/>
            </a:pPr>
            <a:r>
              <a:rPr lang="en-US" sz="2800" dirty="0">
                <a:solidFill>
                  <a:srgbClr val="000000"/>
                </a:solidFill>
                <a:latin typeface="Times New Roman" panose="02020603050405020304" pitchFamily="18" charset="0"/>
              </a:rPr>
              <a:t> References:  You should reference the labs plus the ORIGINAL SOURCE; but you can omit these references if you prefer.  </a:t>
            </a:r>
          </a:p>
          <a:p>
            <a:pPr>
              <a:buFont typeface="Arial" panose="020B0604020202020204" pitchFamily="34" charset="0"/>
              <a:buChar char="•"/>
            </a:pPr>
            <a:endParaRPr lang="en-US" sz="2800" dirty="0">
              <a:solidFill>
                <a:srgbClr val="000000"/>
              </a:solidFill>
              <a:latin typeface="Times New Roman" panose="02020603050405020304" pitchFamily="18" charset="0"/>
            </a:endParaRPr>
          </a:p>
          <a:p>
            <a:pPr>
              <a:buFont typeface="Arial" panose="020B0604020202020204" pitchFamily="34" charset="0"/>
              <a:buChar char="•"/>
            </a:pPr>
            <a:r>
              <a:rPr lang="en-US" sz="2800" dirty="0">
                <a:solidFill>
                  <a:srgbClr val="000000"/>
                </a:solidFill>
                <a:latin typeface="Times New Roman" panose="02020603050405020304" pitchFamily="18" charset="0"/>
              </a:rPr>
              <a:t> Figures:</a:t>
            </a:r>
          </a:p>
          <a:p>
            <a:pPr lvl="1">
              <a:buFont typeface="Arial" panose="020B0604020202020204" pitchFamily="34" charset="0"/>
              <a:buChar char="•"/>
            </a:pPr>
            <a:r>
              <a:rPr lang="en-US" sz="2800" dirty="0">
                <a:solidFill>
                  <a:srgbClr val="000000"/>
                </a:solidFill>
                <a:latin typeface="Times New Roman" panose="02020603050405020304" pitchFamily="18" charset="0"/>
              </a:rPr>
              <a:t> Axis should be labeled.  Figures can be titled.</a:t>
            </a:r>
          </a:p>
          <a:p>
            <a:pPr lvl="1">
              <a:buFont typeface="Arial" panose="020B0604020202020204" pitchFamily="34" charset="0"/>
              <a:buChar char="•"/>
            </a:pPr>
            <a:r>
              <a:rPr lang="en-US" sz="2800" dirty="0">
                <a:solidFill>
                  <a:srgbClr val="000000"/>
                </a:solidFill>
                <a:latin typeface="Times New Roman" panose="02020603050405020304" pitchFamily="18" charset="0"/>
              </a:rPr>
              <a:t> Detailed figure captions are required for the main part of the paper.</a:t>
            </a:r>
          </a:p>
          <a:p>
            <a:pPr lvl="1">
              <a:buFont typeface="Arial" panose="020B0604020202020204" pitchFamily="34" charset="0"/>
              <a:buChar char="•"/>
            </a:pPr>
            <a:endParaRPr lang="en-US" sz="2800" dirty="0">
              <a:solidFill>
                <a:srgbClr val="000000"/>
              </a:solidFill>
              <a:latin typeface="Times New Roman" panose="02020603050405020304" pitchFamily="18" charset="0"/>
            </a:endParaRPr>
          </a:p>
          <a:p>
            <a:r>
              <a:rPr lang="en-US" sz="2800" dirty="0">
                <a:solidFill>
                  <a:srgbClr val="000000"/>
                </a:solidFill>
                <a:latin typeface="Times New Roman" panose="02020603050405020304" pitchFamily="18" charset="0"/>
              </a:rPr>
              <a:t>You may submit an updated </a:t>
            </a:r>
            <a:r>
              <a:rPr lang="en-US" sz="2800" b="1" dirty="0"/>
              <a:t>Module 6 HW 2: Project draft </a:t>
            </a:r>
            <a:r>
              <a:rPr lang="en-US" sz="2800" dirty="0"/>
              <a:t>early this Saturday May 8 morning.</a:t>
            </a:r>
          </a:p>
        </p:txBody>
      </p:sp>
    </p:spTree>
    <p:extLst>
      <p:ext uri="{BB962C8B-B14F-4D97-AF65-F5344CB8AC3E}">
        <p14:creationId xmlns:p14="http://schemas.microsoft.com/office/powerpoint/2010/main" val="719651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6B95286-9CBF-42F7-8BDB-D5E935D4B01C}"/>
              </a:ext>
            </a:extLst>
          </p:cNvPr>
          <p:cNvSpPr/>
          <p:nvPr/>
        </p:nvSpPr>
        <p:spPr>
          <a:xfrm>
            <a:off x="0" y="-121878"/>
            <a:ext cx="11887200" cy="125209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5" dirty="0"/>
          </a:p>
        </p:txBody>
      </p:sp>
      <p:sp>
        <p:nvSpPr>
          <p:cNvPr id="4" name="Text Box 71">
            <a:extLst>
              <a:ext uri="{FF2B5EF4-FFF2-40B4-BE49-F238E27FC236}">
                <a16:creationId xmlns:a16="http://schemas.microsoft.com/office/drawing/2014/main" id="{094E828E-19A6-4D3A-8921-26A768557BF7}"/>
              </a:ext>
            </a:extLst>
          </p:cNvPr>
          <p:cNvSpPr txBox="1">
            <a:spLocks noChangeArrowheads="1"/>
          </p:cNvSpPr>
          <p:nvPr/>
        </p:nvSpPr>
        <p:spPr bwMode="auto">
          <a:xfrm>
            <a:off x="853458" y="70556"/>
            <a:ext cx="10180285" cy="423770"/>
          </a:xfrm>
          <a:prstGeom prst="rect">
            <a:avLst/>
          </a:prstGeom>
          <a:noFill/>
          <a:ln w="9525">
            <a:noFill/>
            <a:miter lim="800000"/>
            <a:headEnd/>
            <a:tailEnd/>
          </a:ln>
        </p:spPr>
        <p:txBody>
          <a:bodyPr>
            <a:prstTxWarp prst="textNoShape">
              <a:avLst/>
            </a:prstTxWarp>
            <a:spAutoFit/>
          </a:bodyPr>
          <a:lstStyle/>
          <a:p>
            <a:pPr algn="ctr">
              <a:lnSpc>
                <a:spcPct val="95000"/>
              </a:lnSpc>
            </a:pPr>
            <a:r>
              <a:rPr lang="en-US" sz="2267" dirty="0">
                <a:solidFill>
                  <a:srgbClr val="EEB211"/>
                </a:solidFill>
                <a:latin typeface="Arial Black" pitchFamily="8" charset="0"/>
              </a:rPr>
              <a:t>Poster Title</a:t>
            </a:r>
          </a:p>
        </p:txBody>
      </p:sp>
      <p:sp>
        <p:nvSpPr>
          <p:cNvPr id="5" name="Text Box 72">
            <a:extLst>
              <a:ext uri="{FF2B5EF4-FFF2-40B4-BE49-F238E27FC236}">
                <a16:creationId xmlns:a16="http://schemas.microsoft.com/office/drawing/2014/main" id="{CD897EE3-6BB0-4C5E-BCA5-F0D2AF4F4D19}"/>
              </a:ext>
            </a:extLst>
          </p:cNvPr>
          <p:cNvSpPr txBox="1">
            <a:spLocks noChangeArrowheads="1"/>
          </p:cNvSpPr>
          <p:nvPr/>
        </p:nvSpPr>
        <p:spPr bwMode="auto">
          <a:xfrm>
            <a:off x="1121833" y="427371"/>
            <a:ext cx="9551576" cy="685509"/>
          </a:xfrm>
          <a:prstGeom prst="rect">
            <a:avLst/>
          </a:prstGeom>
          <a:noFill/>
          <a:ln w="9525">
            <a:noFill/>
            <a:miter lim="800000"/>
            <a:headEnd/>
            <a:tailEnd/>
          </a:ln>
        </p:spPr>
        <p:txBody>
          <a:bodyPr>
            <a:prstTxWarp prst="textNoShape">
              <a:avLst/>
            </a:prstTxWarp>
            <a:spAutoFit/>
          </a:bodyPr>
          <a:lstStyle/>
          <a:p>
            <a:pPr algn="ctr">
              <a:lnSpc>
                <a:spcPct val="110000"/>
              </a:lnSpc>
            </a:pPr>
            <a:r>
              <a:rPr lang="en-US" sz="1889" b="1" dirty="0">
                <a:solidFill>
                  <a:schemeClr val="bg1"/>
                </a:solidFill>
              </a:rPr>
              <a:t>Authors</a:t>
            </a:r>
            <a:endParaRPr lang="en-US" sz="1889" i="1" dirty="0">
              <a:solidFill>
                <a:schemeClr val="bg1"/>
              </a:solidFill>
            </a:endParaRPr>
          </a:p>
          <a:p>
            <a:pPr algn="ctr">
              <a:lnSpc>
                <a:spcPct val="110000"/>
              </a:lnSpc>
            </a:pPr>
            <a:r>
              <a:rPr lang="en-US" sz="1700" i="1" dirty="0">
                <a:solidFill>
                  <a:schemeClr val="bg1"/>
                </a:solidFill>
              </a:rPr>
              <a:t>Affiliations</a:t>
            </a:r>
          </a:p>
        </p:txBody>
      </p:sp>
      <p:pic>
        <p:nvPicPr>
          <p:cNvPr id="9" name="Picture 8" descr="Text, logo&#10;&#10;Description automatically generated">
            <a:extLst>
              <a:ext uri="{FF2B5EF4-FFF2-40B4-BE49-F238E27FC236}">
                <a16:creationId xmlns:a16="http://schemas.microsoft.com/office/drawing/2014/main" id="{05BE8621-3884-4137-A112-E3BEAFEA06A0}"/>
              </a:ext>
            </a:extLst>
          </p:cNvPr>
          <p:cNvPicPr>
            <a:picLocks noChangeAspect="1"/>
          </p:cNvPicPr>
          <p:nvPr/>
        </p:nvPicPr>
        <p:blipFill>
          <a:blip r:embed="rId2"/>
          <a:stretch>
            <a:fillRect/>
          </a:stretch>
        </p:blipFill>
        <p:spPr>
          <a:xfrm>
            <a:off x="347404" y="-44177"/>
            <a:ext cx="2256262" cy="1096692"/>
          </a:xfrm>
          <a:prstGeom prst="rect">
            <a:avLst/>
          </a:prstGeom>
        </p:spPr>
      </p:pic>
      <p:sp>
        <p:nvSpPr>
          <p:cNvPr id="13" name="TextBox 12">
            <a:extLst>
              <a:ext uri="{FF2B5EF4-FFF2-40B4-BE49-F238E27FC236}">
                <a16:creationId xmlns:a16="http://schemas.microsoft.com/office/drawing/2014/main" id="{E7BF37EB-DC4E-4DB1-840E-6A455182141D}"/>
              </a:ext>
            </a:extLst>
          </p:cNvPr>
          <p:cNvSpPr txBox="1"/>
          <p:nvPr/>
        </p:nvSpPr>
        <p:spPr>
          <a:xfrm>
            <a:off x="1371600" y="1136008"/>
            <a:ext cx="1856607" cy="383054"/>
          </a:xfrm>
          <a:prstGeom prst="rect">
            <a:avLst/>
          </a:prstGeom>
          <a:noFill/>
        </p:spPr>
        <p:txBody>
          <a:bodyPr wrap="square" rtlCol="0">
            <a:spAutoFit/>
          </a:bodyPr>
          <a:lstStyle/>
          <a:p>
            <a:pPr algn="ctr"/>
            <a:r>
              <a:rPr lang="en-US" sz="1889" b="1" dirty="0">
                <a:latin typeface="Arial" panose="020B0604020202020204" pitchFamily="34" charset="0"/>
                <a:cs typeface="Arial" panose="020B0604020202020204" pitchFamily="34" charset="0"/>
              </a:rPr>
              <a:t>Introduction</a:t>
            </a:r>
            <a:endParaRPr lang="en-US" sz="2078" b="1" dirty="0"/>
          </a:p>
        </p:txBody>
      </p:sp>
      <p:sp>
        <p:nvSpPr>
          <p:cNvPr id="19" name="Rectangle: Rounded Corners 18">
            <a:extLst>
              <a:ext uri="{FF2B5EF4-FFF2-40B4-BE49-F238E27FC236}">
                <a16:creationId xmlns:a16="http://schemas.microsoft.com/office/drawing/2014/main" id="{070214ED-7575-4F9D-85B4-AC8378656C6E}"/>
              </a:ext>
            </a:extLst>
          </p:cNvPr>
          <p:cNvSpPr/>
          <p:nvPr/>
        </p:nvSpPr>
        <p:spPr>
          <a:xfrm>
            <a:off x="3582443" y="1130215"/>
            <a:ext cx="4216270" cy="6584950"/>
          </a:xfrm>
          <a:prstGeom prst="roundRect">
            <a:avLst>
              <a:gd name="adj" fmla="val 6167"/>
            </a:avLst>
          </a:prstGeom>
          <a:solidFill>
            <a:schemeClr val="accent4">
              <a:lumMod val="20000"/>
              <a:lumOff val="80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5" dirty="0"/>
          </a:p>
        </p:txBody>
      </p:sp>
      <p:sp>
        <p:nvSpPr>
          <p:cNvPr id="21" name="TextBox 20">
            <a:extLst>
              <a:ext uri="{FF2B5EF4-FFF2-40B4-BE49-F238E27FC236}">
                <a16:creationId xmlns:a16="http://schemas.microsoft.com/office/drawing/2014/main" id="{6D71D9F7-C7FC-49D6-88BC-682CD776567D}"/>
              </a:ext>
            </a:extLst>
          </p:cNvPr>
          <p:cNvSpPr txBox="1"/>
          <p:nvPr/>
        </p:nvSpPr>
        <p:spPr>
          <a:xfrm>
            <a:off x="4994146" y="1130215"/>
            <a:ext cx="1406444" cy="383054"/>
          </a:xfrm>
          <a:prstGeom prst="rect">
            <a:avLst/>
          </a:prstGeom>
          <a:noFill/>
        </p:spPr>
        <p:txBody>
          <a:bodyPr wrap="square" rtlCol="0">
            <a:spAutoFit/>
          </a:bodyPr>
          <a:lstStyle/>
          <a:p>
            <a:pPr algn="ctr"/>
            <a:r>
              <a:rPr lang="en-US" sz="1889" b="1" dirty="0">
                <a:latin typeface="Arial" panose="020B0604020202020204" pitchFamily="34" charset="0"/>
                <a:cs typeface="Arial" panose="020B0604020202020204" pitchFamily="34" charset="0"/>
              </a:rPr>
              <a:t>Results</a:t>
            </a:r>
            <a:endParaRPr lang="en-US" sz="2078" b="1" dirty="0"/>
          </a:p>
        </p:txBody>
      </p:sp>
      <p:sp>
        <p:nvSpPr>
          <p:cNvPr id="22" name="TextBox 21">
            <a:extLst>
              <a:ext uri="{FF2B5EF4-FFF2-40B4-BE49-F238E27FC236}">
                <a16:creationId xmlns:a16="http://schemas.microsoft.com/office/drawing/2014/main" id="{5479BD48-8596-4BE2-97B2-228D9F67CA78}"/>
              </a:ext>
            </a:extLst>
          </p:cNvPr>
          <p:cNvSpPr txBox="1"/>
          <p:nvPr/>
        </p:nvSpPr>
        <p:spPr>
          <a:xfrm>
            <a:off x="8587441" y="1179951"/>
            <a:ext cx="1796636" cy="383054"/>
          </a:xfrm>
          <a:prstGeom prst="rect">
            <a:avLst/>
          </a:prstGeom>
          <a:noFill/>
        </p:spPr>
        <p:txBody>
          <a:bodyPr wrap="square" rtlCol="0">
            <a:spAutoFit/>
          </a:bodyPr>
          <a:lstStyle/>
          <a:p>
            <a:pPr algn="ctr"/>
            <a:r>
              <a:rPr lang="en-US" sz="1889" b="1" dirty="0">
                <a:latin typeface="Arial" panose="020B0604020202020204" pitchFamily="34" charset="0"/>
                <a:cs typeface="Arial" panose="020B0604020202020204" pitchFamily="34" charset="0"/>
              </a:rPr>
              <a:t>Conclusions</a:t>
            </a:r>
            <a:endParaRPr lang="en-US" sz="2078" b="1" dirty="0"/>
          </a:p>
        </p:txBody>
      </p:sp>
      <p:sp>
        <p:nvSpPr>
          <p:cNvPr id="23" name="TextBox 22">
            <a:extLst>
              <a:ext uri="{FF2B5EF4-FFF2-40B4-BE49-F238E27FC236}">
                <a16:creationId xmlns:a16="http://schemas.microsoft.com/office/drawing/2014/main" id="{EED4F36E-D7D8-4F26-8063-C3D83D7F2DCF}"/>
              </a:ext>
            </a:extLst>
          </p:cNvPr>
          <p:cNvSpPr txBox="1"/>
          <p:nvPr/>
        </p:nvSpPr>
        <p:spPr>
          <a:xfrm>
            <a:off x="1003300" y="1543051"/>
            <a:ext cx="3041650" cy="571823"/>
          </a:xfrm>
          <a:prstGeom prst="rect">
            <a:avLst/>
          </a:prstGeom>
          <a:noFill/>
        </p:spPr>
        <p:txBody>
          <a:bodyPr wrap="square" rtlCol="0">
            <a:spAutoFit/>
          </a:bodyPr>
          <a:lstStyle/>
          <a:p>
            <a:r>
              <a:rPr lang="en-US" sz="1558" dirty="0">
                <a:latin typeface="Arial" panose="020B0604020202020204" pitchFamily="34" charset="0"/>
                <a:cs typeface="Arial" panose="020B0604020202020204" pitchFamily="34" charset="0"/>
              </a:rPr>
              <a:t>Include lots of figures and detailed figure captions.</a:t>
            </a:r>
          </a:p>
        </p:txBody>
      </p:sp>
      <p:sp>
        <p:nvSpPr>
          <p:cNvPr id="24" name="TextBox 23">
            <a:extLst>
              <a:ext uri="{FF2B5EF4-FFF2-40B4-BE49-F238E27FC236}">
                <a16:creationId xmlns:a16="http://schemas.microsoft.com/office/drawing/2014/main" id="{474AA1B4-FABA-416C-B66C-F40A97957CDB}"/>
              </a:ext>
            </a:extLst>
          </p:cNvPr>
          <p:cNvSpPr txBox="1"/>
          <p:nvPr/>
        </p:nvSpPr>
        <p:spPr>
          <a:xfrm>
            <a:off x="3626285" y="1543051"/>
            <a:ext cx="3885765" cy="2874826"/>
          </a:xfrm>
          <a:prstGeom prst="rect">
            <a:avLst/>
          </a:prstGeom>
          <a:noFill/>
        </p:spPr>
        <p:txBody>
          <a:bodyPr wrap="square" rtlCol="0">
            <a:spAutoFit/>
          </a:bodyPr>
          <a:lstStyle/>
          <a:p>
            <a:pPr marL="202397" indent="-202397">
              <a:buFont typeface="Arial" panose="020B0604020202020204" pitchFamily="34" charset="0"/>
              <a:buChar char="■"/>
            </a:pPr>
            <a:r>
              <a:rPr lang="en-US" sz="1558" dirty="0">
                <a:latin typeface="Arial" panose="020B0604020202020204" pitchFamily="34" charset="0"/>
                <a:cs typeface="Arial" panose="020B0604020202020204" pitchFamily="34" charset="0"/>
              </a:rPr>
              <a:t>Bullet points are much better than long paragraphs.</a:t>
            </a:r>
          </a:p>
          <a:p>
            <a:pPr marL="202397" indent="-202397">
              <a:buFont typeface="Arial" panose="020B0604020202020204" pitchFamily="34" charset="0"/>
              <a:buChar char="■"/>
            </a:pPr>
            <a:endParaRPr lang="en-US" sz="1558" dirty="0">
              <a:latin typeface="Arial" panose="020B0604020202020204" pitchFamily="34" charset="0"/>
              <a:cs typeface="Arial" panose="020B0604020202020204" pitchFamily="34" charset="0"/>
            </a:endParaRPr>
          </a:p>
          <a:p>
            <a:pPr marL="202397" indent="-202397">
              <a:buFont typeface="Arial" panose="020B0604020202020204" pitchFamily="34" charset="0"/>
              <a:buChar char="■"/>
            </a:pPr>
            <a:r>
              <a:rPr lang="en-US" sz="1558" dirty="0">
                <a:latin typeface="Arial" panose="020B0604020202020204" pitchFamily="34" charset="0"/>
                <a:cs typeface="Arial" panose="020B0604020202020204" pitchFamily="34" charset="0"/>
              </a:rPr>
              <a:t>You do not need to use the headings in this sample.</a:t>
            </a:r>
          </a:p>
          <a:p>
            <a:pPr marL="202397" indent="-202397">
              <a:buFont typeface="Arial" panose="020B0604020202020204" pitchFamily="34" charset="0"/>
              <a:buChar char="■"/>
            </a:pPr>
            <a:endParaRPr lang="en-US" sz="1558" dirty="0">
              <a:latin typeface="Arial" panose="020B0604020202020204" pitchFamily="34" charset="0"/>
              <a:cs typeface="Arial" panose="020B0604020202020204" pitchFamily="34" charset="0"/>
            </a:endParaRPr>
          </a:p>
          <a:p>
            <a:pPr marL="202397" indent="-202397">
              <a:buFont typeface="Arial" panose="020B0604020202020204" pitchFamily="34" charset="0"/>
              <a:buChar char="■"/>
            </a:pPr>
            <a:r>
              <a:rPr lang="en-US" sz="1558" dirty="0">
                <a:latin typeface="Arial" panose="020B0604020202020204" pitchFamily="34" charset="0"/>
                <a:cs typeface="Arial" panose="020B0604020202020204" pitchFamily="34" charset="0"/>
              </a:rPr>
              <a:t>Teach us one thing.</a:t>
            </a:r>
          </a:p>
          <a:p>
            <a:endParaRPr lang="en-US" sz="944" dirty="0">
              <a:latin typeface="Arial" panose="020B0604020202020204" pitchFamily="34" charset="0"/>
              <a:cs typeface="Arial" panose="020B0604020202020204" pitchFamily="34" charset="0"/>
            </a:endParaRPr>
          </a:p>
          <a:p>
            <a:pPr marL="418287" lvl="2" indent="-202397">
              <a:buFont typeface="Wingdings" panose="05000000000000000000" pitchFamily="2" charset="2"/>
              <a:buChar char="Ø"/>
            </a:pPr>
            <a:r>
              <a:rPr lang="en-US" sz="1558" dirty="0">
                <a:latin typeface="Arial" panose="020B0604020202020204" pitchFamily="34" charset="0"/>
                <a:cs typeface="Arial" panose="020B0604020202020204" pitchFamily="34" charset="0"/>
              </a:rPr>
              <a:t>You can do that using your data (</a:t>
            </a:r>
            <a:r>
              <a:rPr lang="en-US" sz="1558" dirty="0" err="1">
                <a:latin typeface="Arial" panose="020B0604020202020204" pitchFamily="34" charset="0"/>
                <a:cs typeface="Arial" panose="020B0604020202020204" pitchFamily="34" charset="0"/>
              </a:rPr>
              <a:t>ie</a:t>
            </a:r>
            <a:r>
              <a:rPr lang="en-US" sz="1558" dirty="0">
                <a:latin typeface="Arial" panose="020B0604020202020204" pitchFamily="34" charset="0"/>
                <a:cs typeface="Arial" panose="020B0604020202020204" pitchFamily="34" charset="0"/>
              </a:rPr>
              <a:t> from written project) or if you have a good artificial data example, you can use that.</a:t>
            </a:r>
          </a:p>
        </p:txBody>
      </p:sp>
      <p:sp>
        <p:nvSpPr>
          <p:cNvPr id="25" name="TextBox 24">
            <a:extLst>
              <a:ext uri="{FF2B5EF4-FFF2-40B4-BE49-F238E27FC236}">
                <a16:creationId xmlns:a16="http://schemas.microsoft.com/office/drawing/2014/main" id="{AA6C2FEB-CABB-4793-AD7C-0707CE8237E0}"/>
              </a:ext>
            </a:extLst>
          </p:cNvPr>
          <p:cNvSpPr txBox="1"/>
          <p:nvPr/>
        </p:nvSpPr>
        <p:spPr>
          <a:xfrm>
            <a:off x="7950200" y="1629834"/>
            <a:ext cx="3430956" cy="5178790"/>
          </a:xfrm>
          <a:prstGeom prst="rect">
            <a:avLst/>
          </a:prstGeom>
          <a:noFill/>
        </p:spPr>
        <p:txBody>
          <a:bodyPr wrap="square" rtlCol="0">
            <a:spAutoFit/>
          </a:bodyPr>
          <a:lstStyle/>
          <a:p>
            <a:r>
              <a:rPr lang="en-US" sz="1558" dirty="0">
                <a:latin typeface="Arial" panose="020B0604020202020204" pitchFamily="34" charset="0"/>
                <a:cs typeface="Arial" panose="020B0604020202020204" pitchFamily="34" charset="0"/>
              </a:rPr>
              <a:t>You can easily resize the columns if (for example) a wider middle column better accommodates your figures.</a:t>
            </a:r>
          </a:p>
          <a:p>
            <a:endParaRPr lang="en-US" sz="1558" dirty="0">
              <a:latin typeface="Arial" panose="020B0604020202020204" pitchFamily="34" charset="0"/>
              <a:cs typeface="Arial" panose="020B0604020202020204" pitchFamily="34" charset="0"/>
            </a:endParaRPr>
          </a:p>
          <a:p>
            <a:endParaRPr lang="en-US" sz="1558" dirty="0">
              <a:latin typeface="Arial" panose="020B0604020202020204" pitchFamily="34" charset="0"/>
              <a:cs typeface="Arial" panose="020B0604020202020204" pitchFamily="34" charset="0"/>
            </a:endParaRPr>
          </a:p>
          <a:p>
            <a:endParaRPr lang="en-US" sz="1558" dirty="0">
              <a:latin typeface="Arial" panose="020B0604020202020204" pitchFamily="34" charset="0"/>
              <a:cs typeface="Arial" panose="020B0604020202020204" pitchFamily="34" charset="0"/>
            </a:endParaRPr>
          </a:p>
          <a:p>
            <a:endParaRPr lang="en-US" sz="1558" dirty="0">
              <a:latin typeface="Arial" panose="020B0604020202020204" pitchFamily="34" charset="0"/>
              <a:cs typeface="Arial" panose="020B0604020202020204" pitchFamily="34" charset="0"/>
            </a:endParaRPr>
          </a:p>
          <a:p>
            <a:endParaRPr lang="en-US" sz="1558" dirty="0">
              <a:latin typeface="Arial" panose="020B0604020202020204" pitchFamily="34" charset="0"/>
              <a:cs typeface="Arial" panose="020B0604020202020204" pitchFamily="34" charset="0"/>
            </a:endParaRPr>
          </a:p>
          <a:p>
            <a:endParaRPr lang="en-US" sz="1558" dirty="0">
              <a:latin typeface="Arial" panose="020B0604020202020204" pitchFamily="34" charset="0"/>
              <a:cs typeface="Arial" panose="020B0604020202020204" pitchFamily="34" charset="0"/>
            </a:endParaRPr>
          </a:p>
          <a:p>
            <a:endParaRPr lang="en-US" sz="1558" dirty="0">
              <a:latin typeface="Arial" panose="020B0604020202020204" pitchFamily="34" charset="0"/>
              <a:cs typeface="Arial" panose="020B0604020202020204" pitchFamily="34" charset="0"/>
            </a:endParaRPr>
          </a:p>
          <a:p>
            <a:endParaRPr lang="en-US" sz="1558" dirty="0">
              <a:latin typeface="Arial" panose="020B0604020202020204" pitchFamily="34" charset="0"/>
              <a:cs typeface="Arial" panose="020B0604020202020204" pitchFamily="34" charset="0"/>
            </a:endParaRPr>
          </a:p>
          <a:p>
            <a:endParaRPr lang="en-US" sz="1558" dirty="0">
              <a:latin typeface="Arial" panose="020B0604020202020204" pitchFamily="34" charset="0"/>
              <a:cs typeface="Arial" panose="020B0604020202020204" pitchFamily="34" charset="0"/>
            </a:endParaRPr>
          </a:p>
          <a:p>
            <a:endParaRPr lang="en-US" sz="1558"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ICON quiz due Saturday May 15.  Will be available this weekend</a:t>
            </a:r>
          </a:p>
        </p:txBody>
      </p:sp>
    </p:spTree>
    <p:extLst>
      <p:ext uri="{BB962C8B-B14F-4D97-AF65-F5344CB8AC3E}">
        <p14:creationId xmlns:p14="http://schemas.microsoft.com/office/powerpoint/2010/main" val="4010924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2000" y="1540087"/>
            <a:ext cx="10363200" cy="4686543"/>
          </a:xfrm>
          <a:prstGeom prst="rect">
            <a:avLst/>
          </a:prstGeom>
        </p:spPr>
      </p:pic>
      <p:sp>
        <p:nvSpPr>
          <p:cNvPr id="4" name="Rectangle 3"/>
          <p:cNvSpPr/>
          <p:nvPr/>
        </p:nvSpPr>
        <p:spPr>
          <a:xfrm>
            <a:off x="1268164" y="359694"/>
            <a:ext cx="9205587" cy="406265"/>
          </a:xfrm>
          <a:prstGeom prst="rect">
            <a:avLst/>
          </a:prstGeom>
        </p:spPr>
        <p:txBody>
          <a:bodyPr wrap="square">
            <a:spAutoFit/>
          </a:bodyPr>
          <a:lstStyle/>
          <a:p>
            <a:r>
              <a:rPr lang="en-US" sz="2040" dirty="0">
                <a:hlinkClick r:id="rId3"/>
              </a:rPr>
              <a:t>https://www.nytimes.com/2017/03/22/science/open-access-journals.html</a:t>
            </a:r>
            <a:r>
              <a:rPr lang="en-US" sz="2040" dirty="0"/>
              <a:t> </a:t>
            </a:r>
          </a:p>
        </p:txBody>
      </p:sp>
    </p:spTree>
    <p:extLst>
      <p:ext uri="{BB962C8B-B14F-4D97-AF65-F5344CB8AC3E}">
        <p14:creationId xmlns:p14="http://schemas.microsoft.com/office/powerpoint/2010/main" val="4136386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2000" y="353898"/>
            <a:ext cx="10363200" cy="4299727"/>
          </a:xfrm>
          <a:prstGeom prst="rect">
            <a:avLst/>
          </a:prstGeom>
        </p:spPr>
      </p:pic>
      <p:pic>
        <p:nvPicPr>
          <p:cNvPr id="4" name="Picture 3"/>
          <p:cNvPicPr>
            <a:picLocks noChangeAspect="1"/>
          </p:cNvPicPr>
          <p:nvPr/>
        </p:nvPicPr>
        <p:blipFill>
          <a:blip r:embed="rId3"/>
          <a:stretch>
            <a:fillRect/>
          </a:stretch>
        </p:blipFill>
        <p:spPr>
          <a:xfrm>
            <a:off x="811637" y="4597441"/>
            <a:ext cx="10363200" cy="4862443"/>
          </a:xfrm>
          <a:prstGeom prst="rect">
            <a:avLst/>
          </a:prstGeom>
        </p:spPr>
      </p:pic>
    </p:spTree>
    <p:extLst>
      <p:ext uri="{BB962C8B-B14F-4D97-AF65-F5344CB8AC3E}">
        <p14:creationId xmlns:p14="http://schemas.microsoft.com/office/powerpoint/2010/main" val="2569749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0820C0-6C1F-4455-B4D2-957612A8E5A5}"/>
              </a:ext>
            </a:extLst>
          </p:cNvPr>
          <p:cNvPicPr>
            <a:picLocks noChangeAspect="1"/>
          </p:cNvPicPr>
          <p:nvPr/>
        </p:nvPicPr>
        <p:blipFill>
          <a:blip r:embed="rId2"/>
          <a:stretch>
            <a:fillRect/>
          </a:stretch>
        </p:blipFill>
        <p:spPr>
          <a:xfrm>
            <a:off x="0" y="941427"/>
            <a:ext cx="11887200" cy="5889546"/>
          </a:xfrm>
          <a:prstGeom prst="rect">
            <a:avLst/>
          </a:prstGeom>
        </p:spPr>
      </p:pic>
      <p:sp>
        <p:nvSpPr>
          <p:cNvPr id="5" name="TextBox 4">
            <a:extLst>
              <a:ext uri="{FF2B5EF4-FFF2-40B4-BE49-F238E27FC236}">
                <a16:creationId xmlns:a16="http://schemas.microsoft.com/office/drawing/2014/main" id="{14036206-3A71-4270-A24A-CE9EB3F8601C}"/>
              </a:ext>
            </a:extLst>
          </p:cNvPr>
          <p:cNvSpPr txBox="1"/>
          <p:nvPr/>
        </p:nvSpPr>
        <p:spPr>
          <a:xfrm>
            <a:off x="479120" y="231825"/>
            <a:ext cx="6056334" cy="461665"/>
          </a:xfrm>
          <a:prstGeom prst="rect">
            <a:avLst/>
          </a:prstGeom>
          <a:noFill/>
        </p:spPr>
        <p:txBody>
          <a:bodyPr wrap="square">
            <a:spAutoFit/>
          </a:bodyPr>
          <a:lstStyle/>
          <a:p>
            <a:r>
              <a:rPr lang="en-US" sz="2400" dirty="0">
                <a:hlinkClick r:id="rId3"/>
              </a:rPr>
              <a:t>https://www.scimagojr.com/journalrank.php</a:t>
            </a:r>
            <a:r>
              <a:rPr lang="en-US" sz="2400" dirty="0"/>
              <a:t> </a:t>
            </a:r>
          </a:p>
        </p:txBody>
      </p:sp>
    </p:spTree>
    <p:extLst>
      <p:ext uri="{BB962C8B-B14F-4D97-AF65-F5344CB8AC3E}">
        <p14:creationId xmlns:p14="http://schemas.microsoft.com/office/powerpoint/2010/main" val="1348212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1605783" y="567460"/>
            <a:ext cx="8907976" cy="6425184"/>
            <a:chOff x="1143000" y="957900"/>
            <a:chExt cx="6906845" cy="4981800"/>
          </a:xfrm>
        </p:grpSpPr>
        <p:pic>
          <p:nvPicPr>
            <p:cNvPr id="6" name="Picture 5"/>
            <p:cNvPicPr>
              <a:picLocks noChangeAspect="1"/>
            </p:cNvPicPr>
            <p:nvPr/>
          </p:nvPicPr>
          <p:blipFill>
            <a:blip r:embed="rId2"/>
            <a:stretch>
              <a:fillRect/>
            </a:stretch>
          </p:blipFill>
          <p:spPr>
            <a:xfrm>
              <a:off x="3289317" y="2284755"/>
              <a:ext cx="2517480" cy="2537460"/>
            </a:xfrm>
            <a:prstGeom prst="rect">
              <a:avLst/>
            </a:prstGeom>
          </p:spPr>
        </p:pic>
        <p:pic>
          <p:nvPicPr>
            <p:cNvPr id="7" name="Picture 6"/>
            <p:cNvPicPr>
              <a:picLocks noChangeAspect="1"/>
            </p:cNvPicPr>
            <p:nvPr/>
          </p:nvPicPr>
          <p:blipFill>
            <a:blip r:embed="rId3"/>
            <a:stretch>
              <a:fillRect/>
            </a:stretch>
          </p:blipFill>
          <p:spPr>
            <a:xfrm>
              <a:off x="1143000" y="1362766"/>
              <a:ext cx="6858000" cy="916423"/>
            </a:xfrm>
            <a:prstGeom prst="rect">
              <a:avLst/>
            </a:prstGeom>
          </p:spPr>
        </p:pic>
        <p:pic>
          <p:nvPicPr>
            <p:cNvPr id="8" name="Picture 7"/>
            <p:cNvPicPr>
              <a:picLocks noChangeAspect="1"/>
            </p:cNvPicPr>
            <p:nvPr/>
          </p:nvPicPr>
          <p:blipFill>
            <a:blip r:embed="rId4"/>
            <a:stretch>
              <a:fillRect/>
            </a:stretch>
          </p:blipFill>
          <p:spPr>
            <a:xfrm>
              <a:off x="1191843" y="4758484"/>
              <a:ext cx="6858000" cy="1181216"/>
            </a:xfrm>
            <a:prstGeom prst="rect">
              <a:avLst/>
            </a:prstGeom>
          </p:spPr>
        </p:pic>
        <p:pic>
          <p:nvPicPr>
            <p:cNvPr id="5" name="Picture 4"/>
            <p:cNvPicPr>
              <a:picLocks noChangeAspect="1"/>
            </p:cNvPicPr>
            <p:nvPr/>
          </p:nvPicPr>
          <p:blipFill>
            <a:blip r:embed="rId5"/>
            <a:stretch>
              <a:fillRect/>
            </a:stretch>
          </p:blipFill>
          <p:spPr>
            <a:xfrm>
              <a:off x="1191845" y="957900"/>
              <a:ext cx="6858000" cy="388913"/>
            </a:xfrm>
            <a:prstGeom prst="rect">
              <a:avLst/>
            </a:prstGeom>
          </p:spPr>
        </p:pic>
      </p:grpSp>
    </p:spTree>
    <p:extLst>
      <p:ext uri="{BB962C8B-B14F-4D97-AF65-F5344CB8AC3E}">
        <p14:creationId xmlns:p14="http://schemas.microsoft.com/office/powerpoint/2010/main" val="2795624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468090"/>
            <a:ext cx="10363200" cy="1618456"/>
          </a:xfrm>
          <a:prstGeom prst="rect">
            <a:avLst/>
          </a:prstGeom>
        </p:spPr>
      </p:pic>
      <p:sp>
        <p:nvSpPr>
          <p:cNvPr id="3" name="TextBox 2"/>
          <p:cNvSpPr txBox="1"/>
          <p:nvPr/>
        </p:nvSpPr>
        <p:spPr>
          <a:xfrm>
            <a:off x="3508424" y="16549"/>
            <a:ext cx="5625205" cy="406265"/>
          </a:xfrm>
          <a:prstGeom prst="rect">
            <a:avLst/>
          </a:prstGeom>
          <a:noFill/>
        </p:spPr>
        <p:txBody>
          <a:bodyPr wrap="square" rtlCol="0">
            <a:spAutoFit/>
          </a:bodyPr>
          <a:lstStyle/>
          <a:p>
            <a:r>
              <a:rPr lang="en-US" sz="2040" dirty="0"/>
              <a:t>Web of Science Journal Citation Reports</a:t>
            </a:r>
          </a:p>
        </p:txBody>
      </p:sp>
      <p:pic>
        <p:nvPicPr>
          <p:cNvPr id="4" name="Picture 3"/>
          <p:cNvPicPr>
            <a:picLocks noChangeAspect="1"/>
          </p:cNvPicPr>
          <p:nvPr/>
        </p:nvPicPr>
        <p:blipFill>
          <a:blip r:embed="rId3"/>
          <a:stretch>
            <a:fillRect/>
          </a:stretch>
        </p:blipFill>
        <p:spPr>
          <a:xfrm>
            <a:off x="946769" y="2086545"/>
            <a:ext cx="10178432" cy="6851048"/>
          </a:xfrm>
          <a:prstGeom prst="rect">
            <a:avLst/>
          </a:prstGeom>
        </p:spPr>
      </p:pic>
    </p:spTree>
    <p:extLst>
      <p:ext uri="{BB962C8B-B14F-4D97-AF65-F5344CB8AC3E}">
        <p14:creationId xmlns:p14="http://schemas.microsoft.com/office/powerpoint/2010/main" val="4247956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388621"/>
            <a:ext cx="10363200" cy="6975414"/>
          </a:xfrm>
          <a:prstGeom prst="rect">
            <a:avLst/>
          </a:prstGeom>
        </p:spPr>
      </p:pic>
    </p:spTree>
    <p:extLst>
      <p:ext uri="{BB962C8B-B14F-4D97-AF65-F5344CB8AC3E}">
        <p14:creationId xmlns:p14="http://schemas.microsoft.com/office/powerpoint/2010/main" val="35461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33656" y="526642"/>
            <a:ext cx="9824314" cy="5441056"/>
          </a:xfrm>
          <a:prstGeom prst="rect">
            <a:avLst/>
          </a:prstGeom>
        </p:spPr>
      </p:pic>
      <p:sp>
        <p:nvSpPr>
          <p:cNvPr id="3" name="TextBox 2"/>
          <p:cNvSpPr txBox="1"/>
          <p:nvPr/>
        </p:nvSpPr>
        <p:spPr>
          <a:xfrm>
            <a:off x="1133656" y="6412231"/>
            <a:ext cx="9723211" cy="929485"/>
          </a:xfrm>
          <a:prstGeom prst="rect">
            <a:avLst/>
          </a:prstGeom>
          <a:noFill/>
        </p:spPr>
        <p:txBody>
          <a:bodyPr wrap="square" rtlCol="0">
            <a:spAutoFit/>
          </a:bodyPr>
          <a:lstStyle/>
          <a:p>
            <a:r>
              <a:rPr lang="en-US" sz="2720" dirty="0">
                <a:solidFill>
                  <a:srgbClr val="7030A0"/>
                </a:solidFill>
              </a:rPr>
              <a:t>Most journals now require at least a conflicts of interest statement.</a:t>
            </a:r>
          </a:p>
          <a:p>
            <a:r>
              <a:rPr lang="en-US" sz="2720" dirty="0">
                <a:solidFill>
                  <a:srgbClr val="7030A0"/>
                </a:solidFill>
              </a:rPr>
              <a:t>Many also require author contribution list.</a:t>
            </a:r>
          </a:p>
        </p:txBody>
      </p:sp>
    </p:spTree>
    <p:extLst>
      <p:ext uri="{BB962C8B-B14F-4D97-AF65-F5344CB8AC3E}">
        <p14:creationId xmlns:p14="http://schemas.microsoft.com/office/powerpoint/2010/main" val="2964382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3">
            <a:extLst>
              <a:ext uri="{28A0092B-C50C-407E-A947-70E740481C1C}">
                <a14:useLocalDpi xmlns:a14="http://schemas.microsoft.com/office/drawing/2010/main" val="0"/>
              </a:ext>
            </a:extLst>
          </a:blip>
          <a:srcRect t="-1" b="51937"/>
          <a:stretch/>
        </p:blipFill>
        <p:spPr bwMode="auto">
          <a:xfrm>
            <a:off x="762000" y="0"/>
            <a:ext cx="5829300" cy="7772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3">
            <a:extLst>
              <a:ext uri="{28A0092B-C50C-407E-A947-70E740481C1C}">
                <a14:useLocalDpi xmlns:a14="http://schemas.microsoft.com/office/drawing/2010/main" val="0"/>
              </a:ext>
            </a:extLst>
          </a:blip>
          <a:srcRect t="48463" b="409"/>
          <a:stretch/>
        </p:blipFill>
        <p:spPr bwMode="auto">
          <a:xfrm>
            <a:off x="6648857" y="871475"/>
            <a:ext cx="4476343" cy="6348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591300" y="180644"/>
            <a:ext cx="4533900" cy="615553"/>
          </a:xfrm>
          <a:prstGeom prst="rect">
            <a:avLst/>
          </a:prstGeom>
          <a:solidFill>
            <a:srgbClr val="293315"/>
          </a:solidFill>
        </p:spPr>
        <p:txBody>
          <a:bodyPr wrap="square" rtlCol="0">
            <a:spAutoFit/>
          </a:bodyPr>
          <a:lstStyle/>
          <a:p>
            <a:r>
              <a:rPr lang="en-US" sz="3400" dirty="0">
                <a:solidFill>
                  <a:srgbClr val="A7DF7D"/>
                </a:solidFill>
              </a:rPr>
              <a:t>False Positives will occur</a:t>
            </a:r>
          </a:p>
        </p:txBody>
      </p:sp>
      <p:sp>
        <p:nvSpPr>
          <p:cNvPr id="6" name="Rectangle 5"/>
          <p:cNvSpPr/>
          <p:nvPr/>
        </p:nvSpPr>
        <p:spPr>
          <a:xfrm>
            <a:off x="7708965" y="7353824"/>
            <a:ext cx="2659959" cy="406265"/>
          </a:xfrm>
          <a:prstGeom prst="rect">
            <a:avLst/>
          </a:prstGeom>
        </p:spPr>
        <p:txBody>
          <a:bodyPr wrap="none">
            <a:spAutoFit/>
          </a:bodyPr>
          <a:lstStyle/>
          <a:p>
            <a:r>
              <a:rPr lang="en-US" sz="2040" dirty="0">
                <a:hlinkClick r:id="rId4"/>
              </a:rPr>
              <a:t>https://xkcd.com/882/</a:t>
            </a:r>
            <a:r>
              <a:rPr lang="en-US" sz="2040" dirty="0"/>
              <a:t> </a:t>
            </a:r>
          </a:p>
        </p:txBody>
      </p:sp>
    </p:spTree>
    <p:extLst>
      <p:ext uri="{BB962C8B-B14F-4D97-AF65-F5344CB8AC3E}">
        <p14:creationId xmlns:p14="http://schemas.microsoft.com/office/powerpoint/2010/main" val="351258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1963" y="551313"/>
            <a:ext cx="10155936" cy="7198288"/>
          </a:xfrm>
          <a:prstGeom prst="rect">
            <a:avLst/>
          </a:prstGeom>
        </p:spPr>
      </p:pic>
      <p:sp>
        <p:nvSpPr>
          <p:cNvPr id="3" name="Rectangle 2"/>
          <p:cNvSpPr/>
          <p:nvPr/>
        </p:nvSpPr>
        <p:spPr>
          <a:xfrm>
            <a:off x="959572" y="45669"/>
            <a:ext cx="10240183" cy="441211"/>
          </a:xfrm>
          <a:prstGeom prst="rect">
            <a:avLst/>
          </a:prstGeom>
        </p:spPr>
        <p:txBody>
          <a:bodyPr wrap="square">
            <a:spAutoFit/>
          </a:bodyPr>
          <a:lstStyle/>
          <a:p>
            <a:r>
              <a:rPr lang="en-US" sz="2267" dirty="0">
                <a:hlinkClick r:id="rId3"/>
              </a:rPr>
              <a:t>http://www.ncbi.nlm.nih.gov/pubmed/2406472?dopt=Abstract&amp;holding=npg</a:t>
            </a:r>
            <a:r>
              <a:rPr lang="en-US" sz="2267" dirty="0"/>
              <a:t> </a:t>
            </a:r>
          </a:p>
        </p:txBody>
      </p:sp>
    </p:spTree>
    <p:extLst>
      <p:ext uri="{BB962C8B-B14F-4D97-AF65-F5344CB8AC3E}">
        <p14:creationId xmlns:p14="http://schemas.microsoft.com/office/powerpoint/2010/main" val="700207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0302" y="967637"/>
            <a:ext cx="10194899" cy="3627120"/>
          </a:xfrm>
          <a:prstGeom prst="rect">
            <a:avLst/>
          </a:prstGeom>
        </p:spPr>
      </p:pic>
      <p:sp>
        <p:nvSpPr>
          <p:cNvPr id="3" name="Rectangle 2"/>
          <p:cNvSpPr/>
          <p:nvPr/>
        </p:nvSpPr>
        <p:spPr>
          <a:xfrm>
            <a:off x="930301" y="368110"/>
            <a:ext cx="10194899" cy="441211"/>
          </a:xfrm>
          <a:prstGeom prst="rect">
            <a:avLst/>
          </a:prstGeom>
        </p:spPr>
        <p:txBody>
          <a:bodyPr wrap="square">
            <a:spAutoFit/>
          </a:bodyPr>
          <a:lstStyle/>
          <a:p>
            <a:r>
              <a:rPr lang="en-US" sz="2267" dirty="0">
                <a:hlinkClick r:id="rId3"/>
              </a:rPr>
              <a:t>http://www.nature.com/news/1-500-scientists-lift-the-lid-on-reproducibility-1.19970</a:t>
            </a:r>
            <a:r>
              <a:rPr lang="en-US" sz="2267" dirty="0"/>
              <a:t> </a:t>
            </a:r>
          </a:p>
        </p:txBody>
      </p:sp>
      <p:sp>
        <p:nvSpPr>
          <p:cNvPr id="4" name="TextBox 3"/>
          <p:cNvSpPr txBox="1"/>
          <p:nvPr/>
        </p:nvSpPr>
        <p:spPr>
          <a:xfrm>
            <a:off x="1741275" y="4740825"/>
            <a:ext cx="9098699" cy="2603790"/>
          </a:xfrm>
          <a:prstGeom prst="rect">
            <a:avLst/>
          </a:prstGeom>
          <a:noFill/>
        </p:spPr>
        <p:txBody>
          <a:bodyPr wrap="square" rtlCol="0">
            <a:spAutoFit/>
          </a:bodyPr>
          <a:lstStyle/>
          <a:p>
            <a:r>
              <a:rPr lang="en-US" sz="5440" dirty="0">
                <a:solidFill>
                  <a:srgbClr val="C00000"/>
                </a:solidFill>
              </a:rPr>
              <a:t>Note the following are based on researchers </a:t>
            </a:r>
            <a:r>
              <a:rPr lang="en-US" sz="5440" b="1" dirty="0">
                <a:solidFill>
                  <a:srgbClr val="C00000"/>
                </a:solidFill>
              </a:rPr>
              <a:t>opinions</a:t>
            </a:r>
            <a:r>
              <a:rPr lang="en-US" sz="5440" dirty="0">
                <a:solidFill>
                  <a:srgbClr val="C00000"/>
                </a:solidFill>
              </a:rPr>
              <a:t>, </a:t>
            </a:r>
          </a:p>
          <a:p>
            <a:r>
              <a:rPr lang="en-US" sz="5440" b="1" dirty="0">
                <a:solidFill>
                  <a:srgbClr val="C00000"/>
                </a:solidFill>
              </a:rPr>
              <a:t>not</a:t>
            </a:r>
            <a:r>
              <a:rPr lang="en-US" sz="5440" dirty="0">
                <a:solidFill>
                  <a:srgbClr val="C00000"/>
                </a:solidFill>
              </a:rPr>
              <a:t> actual facts</a:t>
            </a:r>
          </a:p>
        </p:txBody>
      </p:sp>
    </p:spTree>
    <p:extLst>
      <p:ext uri="{BB962C8B-B14F-4D97-AF65-F5344CB8AC3E}">
        <p14:creationId xmlns:p14="http://schemas.microsoft.com/office/powerpoint/2010/main" val="3342672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104583"/>
            <a:ext cx="7125686" cy="6217920"/>
          </a:xfrm>
          <a:prstGeom prst="rect">
            <a:avLst/>
          </a:prstGeom>
        </p:spPr>
      </p:pic>
      <p:pic>
        <p:nvPicPr>
          <p:cNvPr id="3" name="Picture 2"/>
          <p:cNvPicPr>
            <a:picLocks noChangeAspect="1"/>
          </p:cNvPicPr>
          <p:nvPr/>
        </p:nvPicPr>
        <p:blipFill>
          <a:blip r:embed="rId3"/>
          <a:stretch>
            <a:fillRect/>
          </a:stretch>
        </p:blipFill>
        <p:spPr>
          <a:xfrm>
            <a:off x="6539410" y="713065"/>
            <a:ext cx="4430321" cy="7046976"/>
          </a:xfrm>
          <a:prstGeom prst="rect">
            <a:avLst/>
          </a:prstGeom>
        </p:spPr>
      </p:pic>
    </p:spTree>
    <p:extLst>
      <p:ext uri="{BB962C8B-B14F-4D97-AF65-F5344CB8AC3E}">
        <p14:creationId xmlns:p14="http://schemas.microsoft.com/office/powerpoint/2010/main" val="13258354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30120" y="367030"/>
            <a:ext cx="7426960" cy="7038340"/>
          </a:xfrm>
          <a:prstGeom prst="rect">
            <a:avLst/>
          </a:prstGeom>
        </p:spPr>
      </p:pic>
    </p:spTree>
    <p:extLst>
      <p:ext uri="{BB962C8B-B14F-4D97-AF65-F5344CB8AC3E}">
        <p14:creationId xmlns:p14="http://schemas.microsoft.com/office/powerpoint/2010/main" val="14064155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3723" y="0"/>
            <a:ext cx="5131848" cy="7668768"/>
          </a:xfrm>
          <a:prstGeom prst="rect">
            <a:avLst/>
          </a:prstGeom>
        </p:spPr>
      </p:pic>
      <p:pic>
        <p:nvPicPr>
          <p:cNvPr id="3" name="Picture 2"/>
          <p:cNvPicPr>
            <a:picLocks noChangeAspect="1"/>
          </p:cNvPicPr>
          <p:nvPr/>
        </p:nvPicPr>
        <p:blipFill>
          <a:blip r:embed="rId3"/>
          <a:stretch>
            <a:fillRect/>
          </a:stretch>
        </p:blipFill>
        <p:spPr>
          <a:xfrm>
            <a:off x="5682763" y="362712"/>
            <a:ext cx="5556460" cy="6943344"/>
          </a:xfrm>
          <a:prstGeom prst="rect">
            <a:avLst/>
          </a:prstGeom>
        </p:spPr>
      </p:pic>
      <p:cxnSp>
        <p:nvCxnSpPr>
          <p:cNvPr id="5" name="Straight Connector 4"/>
          <p:cNvCxnSpPr/>
          <p:nvPr/>
        </p:nvCxnSpPr>
        <p:spPr>
          <a:xfrm>
            <a:off x="5749315" y="0"/>
            <a:ext cx="0" cy="719719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8476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6107" y="4459345"/>
            <a:ext cx="9610191" cy="1766637"/>
          </a:xfrm>
          <a:prstGeom prst="rect">
            <a:avLst/>
          </a:prstGeom>
        </p:spPr>
        <p:txBody>
          <a:bodyPr wrap="square">
            <a:spAutoFit/>
          </a:bodyPr>
          <a:lstStyle/>
          <a:p>
            <a:r>
              <a:rPr lang="en-US" sz="2720" dirty="0">
                <a:hlinkClick r:id="rId2"/>
              </a:rPr>
              <a:t>http://www.biomedicalcomputationreview.org/7/2/9.pdf</a:t>
            </a:r>
            <a:r>
              <a:rPr lang="en-US" sz="2720" dirty="0"/>
              <a:t> </a:t>
            </a:r>
          </a:p>
          <a:p>
            <a:endParaRPr lang="en-US" sz="2720" dirty="0"/>
          </a:p>
          <a:p>
            <a:r>
              <a:rPr lang="en-US" sz="2720" b="1" dirty="0">
                <a:hlinkClick r:id="rId2"/>
              </a:rPr>
              <a:t>ERROR! What biomedical computing can learn from its mistakes</a:t>
            </a:r>
            <a:br>
              <a:rPr lang="en-US" sz="2720" b="1" dirty="0">
                <a:hlinkClick r:id="rId2"/>
              </a:rPr>
            </a:br>
            <a:r>
              <a:rPr lang="en-US" sz="2720" dirty="0">
                <a:hlinkClick r:id="rId2"/>
              </a:rPr>
              <a:t>BY KRISTIN SAINANI, PhD</a:t>
            </a:r>
            <a:endParaRPr lang="en-US" sz="2720" dirty="0"/>
          </a:p>
        </p:txBody>
      </p:sp>
      <p:sp>
        <p:nvSpPr>
          <p:cNvPr id="3" name="TextBox 2"/>
          <p:cNvSpPr txBox="1"/>
          <p:nvPr/>
        </p:nvSpPr>
        <p:spPr>
          <a:xfrm>
            <a:off x="1346107" y="838477"/>
            <a:ext cx="9242091" cy="3022366"/>
          </a:xfrm>
          <a:prstGeom prst="rect">
            <a:avLst/>
          </a:prstGeom>
          <a:noFill/>
        </p:spPr>
        <p:txBody>
          <a:bodyPr wrap="square" rtlCol="0">
            <a:spAutoFit/>
          </a:bodyPr>
          <a:lstStyle/>
          <a:p>
            <a:r>
              <a:rPr lang="en-US" sz="2720" dirty="0"/>
              <a:t>Cite original source.</a:t>
            </a:r>
          </a:p>
          <a:p>
            <a:endParaRPr lang="en-US" sz="2720" dirty="0"/>
          </a:p>
          <a:p>
            <a:r>
              <a:rPr lang="en-US" sz="2720" dirty="0"/>
              <a:t>Cite everything including figures (</a:t>
            </a:r>
            <a:r>
              <a:rPr lang="en-US" sz="2720" dirty="0" err="1"/>
              <a:t>copywrite</a:t>
            </a:r>
            <a:r>
              <a:rPr lang="en-US" sz="2720" dirty="0"/>
              <a:t> might not allow modifying figures – but even if modified, must still be referenced)</a:t>
            </a:r>
          </a:p>
          <a:p>
            <a:endParaRPr lang="en-US" sz="2720" dirty="0"/>
          </a:p>
          <a:p>
            <a:r>
              <a:rPr lang="en-US" sz="2720" dirty="0"/>
              <a:t>For more info:</a:t>
            </a:r>
          </a:p>
        </p:txBody>
      </p:sp>
    </p:spTree>
    <p:extLst>
      <p:ext uri="{BB962C8B-B14F-4D97-AF65-F5344CB8AC3E}">
        <p14:creationId xmlns:p14="http://schemas.microsoft.com/office/powerpoint/2010/main" val="2618296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4385" y="1779231"/>
            <a:ext cx="8025723" cy="1761744"/>
          </a:xfrm>
          <a:prstGeom prst="rect">
            <a:avLst/>
          </a:prstGeom>
        </p:spPr>
      </p:pic>
      <p:pic>
        <p:nvPicPr>
          <p:cNvPr id="5" name="Picture 4"/>
          <p:cNvPicPr>
            <a:picLocks noChangeAspect="1"/>
          </p:cNvPicPr>
          <p:nvPr/>
        </p:nvPicPr>
        <p:blipFill>
          <a:blip r:embed="rId3"/>
          <a:stretch>
            <a:fillRect/>
          </a:stretch>
        </p:blipFill>
        <p:spPr>
          <a:xfrm>
            <a:off x="8283619" y="0"/>
            <a:ext cx="2602794" cy="7772400"/>
          </a:xfrm>
          <a:prstGeom prst="rect">
            <a:avLst/>
          </a:prstGeom>
        </p:spPr>
      </p:pic>
      <p:pic>
        <p:nvPicPr>
          <p:cNvPr id="6" name="Picture 5"/>
          <p:cNvPicPr>
            <a:picLocks noChangeAspect="1"/>
          </p:cNvPicPr>
          <p:nvPr/>
        </p:nvPicPr>
        <p:blipFill>
          <a:blip r:embed="rId4"/>
          <a:stretch>
            <a:fillRect/>
          </a:stretch>
        </p:blipFill>
        <p:spPr>
          <a:xfrm>
            <a:off x="1452882" y="4262098"/>
            <a:ext cx="4852486" cy="1222858"/>
          </a:xfrm>
          <a:prstGeom prst="rect">
            <a:avLst/>
          </a:prstGeom>
        </p:spPr>
      </p:pic>
      <p:sp>
        <p:nvSpPr>
          <p:cNvPr id="7" name="TextBox 6"/>
          <p:cNvSpPr txBox="1"/>
          <p:nvPr/>
        </p:nvSpPr>
        <p:spPr>
          <a:xfrm>
            <a:off x="1065382" y="405918"/>
            <a:ext cx="7365851" cy="1208664"/>
          </a:xfrm>
          <a:prstGeom prst="rect">
            <a:avLst/>
          </a:prstGeom>
          <a:noFill/>
        </p:spPr>
        <p:txBody>
          <a:bodyPr wrap="square" rtlCol="0">
            <a:spAutoFit/>
          </a:bodyPr>
          <a:lstStyle/>
          <a:p>
            <a:r>
              <a:rPr lang="en-US" sz="3627" dirty="0"/>
              <a:t>Also published in the same issue of Nature:</a:t>
            </a:r>
          </a:p>
        </p:txBody>
      </p:sp>
    </p:spTree>
    <p:extLst>
      <p:ext uri="{BB962C8B-B14F-4D97-AF65-F5344CB8AC3E}">
        <p14:creationId xmlns:p14="http://schemas.microsoft.com/office/powerpoint/2010/main" val="34394243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0160" y="3297346"/>
            <a:ext cx="9569184" cy="2185214"/>
          </a:xfrm>
          <a:prstGeom prst="rect">
            <a:avLst/>
          </a:prstGeom>
        </p:spPr>
        <p:txBody>
          <a:bodyPr wrap="square">
            <a:spAutoFit/>
          </a:bodyPr>
          <a:lstStyle/>
          <a:p>
            <a:r>
              <a:rPr lang="en-US" sz="2720" dirty="0">
                <a:solidFill>
                  <a:srgbClr val="000000"/>
                </a:solidFill>
                <a:latin typeface="Times-Roman"/>
              </a:rPr>
              <a:t>We now require most of our reports to be written using </a:t>
            </a:r>
            <a:r>
              <a:rPr lang="en-US" sz="2720" i="1" dirty="0" err="1">
                <a:solidFill>
                  <a:srgbClr val="000000"/>
                </a:solidFill>
                <a:latin typeface="Times-Italic"/>
              </a:rPr>
              <a:t>Sweave</a:t>
            </a:r>
            <a:r>
              <a:rPr lang="en-US" sz="2720" i="1" dirty="0">
                <a:solidFill>
                  <a:srgbClr val="000000"/>
                </a:solidFill>
                <a:latin typeface="Times-Italic"/>
              </a:rPr>
              <a:t> </a:t>
            </a:r>
            <a:r>
              <a:rPr lang="en-US" sz="2720" dirty="0">
                <a:solidFill>
                  <a:srgbClr val="000000"/>
                </a:solidFill>
                <a:latin typeface="Times-Roman"/>
              </a:rPr>
              <a:t>[</a:t>
            </a:r>
            <a:r>
              <a:rPr lang="en-US" sz="2720" dirty="0" err="1">
                <a:solidFill>
                  <a:srgbClr val="000064"/>
                </a:solidFill>
                <a:latin typeface="Times-Roman"/>
              </a:rPr>
              <a:t>Leisch</a:t>
            </a:r>
            <a:r>
              <a:rPr lang="en-US" sz="2720" dirty="0">
                <a:solidFill>
                  <a:srgbClr val="000000"/>
                </a:solidFill>
                <a:latin typeface="Times-Roman"/>
              </a:rPr>
              <a:t>(</a:t>
            </a:r>
            <a:r>
              <a:rPr lang="en-US" sz="2720" dirty="0">
                <a:solidFill>
                  <a:srgbClr val="000064"/>
                </a:solidFill>
                <a:latin typeface="Times-Roman"/>
              </a:rPr>
              <a:t>2002</a:t>
            </a:r>
            <a:r>
              <a:rPr lang="en-US" sz="2720" dirty="0">
                <a:solidFill>
                  <a:srgbClr val="000000"/>
                </a:solidFill>
                <a:latin typeface="Times-Roman"/>
              </a:rPr>
              <a:t>)], a literate programming combination of L</a:t>
            </a:r>
            <a:r>
              <a:rPr lang="en-US" sz="1587" dirty="0">
                <a:solidFill>
                  <a:srgbClr val="000000"/>
                </a:solidFill>
                <a:latin typeface="Times-Roman"/>
              </a:rPr>
              <a:t>A</a:t>
            </a:r>
            <a:r>
              <a:rPr lang="en-US" sz="2720" dirty="0">
                <a:solidFill>
                  <a:srgbClr val="000000"/>
                </a:solidFill>
                <a:latin typeface="Times-Roman"/>
              </a:rPr>
              <a:t>TEX source and R [</a:t>
            </a:r>
            <a:r>
              <a:rPr lang="en-US" sz="2720" dirty="0">
                <a:solidFill>
                  <a:srgbClr val="000064"/>
                </a:solidFill>
                <a:latin typeface="Times-Roman"/>
              </a:rPr>
              <a:t>R Development Core Team </a:t>
            </a:r>
            <a:r>
              <a:rPr lang="en-US" sz="2720" dirty="0">
                <a:solidFill>
                  <a:srgbClr val="000000"/>
                </a:solidFill>
                <a:latin typeface="Times-Roman"/>
              </a:rPr>
              <a:t>(</a:t>
            </a:r>
            <a:r>
              <a:rPr lang="en-US" sz="2720" dirty="0">
                <a:solidFill>
                  <a:srgbClr val="000064"/>
                </a:solidFill>
                <a:latin typeface="Times-Roman"/>
              </a:rPr>
              <a:t>2008</a:t>
            </a:r>
            <a:r>
              <a:rPr lang="en-US" sz="2720" dirty="0">
                <a:solidFill>
                  <a:srgbClr val="000000"/>
                </a:solidFill>
                <a:latin typeface="Times-Roman"/>
              </a:rPr>
              <a:t>)] code (</a:t>
            </a:r>
            <a:r>
              <a:rPr lang="en-US" sz="2720" dirty="0" err="1">
                <a:solidFill>
                  <a:srgbClr val="000000"/>
                </a:solidFill>
                <a:latin typeface="Times-Roman"/>
              </a:rPr>
              <a:t>SASweave</a:t>
            </a:r>
            <a:r>
              <a:rPr lang="en-US" sz="2720" dirty="0">
                <a:solidFill>
                  <a:srgbClr val="000000"/>
                </a:solidFill>
                <a:latin typeface="Times-Roman"/>
              </a:rPr>
              <a:t> and </a:t>
            </a:r>
            <a:r>
              <a:rPr lang="en-US" sz="2720" dirty="0" err="1">
                <a:solidFill>
                  <a:srgbClr val="000000"/>
                </a:solidFill>
                <a:latin typeface="Times-Roman"/>
              </a:rPr>
              <a:t>odfWeave</a:t>
            </a:r>
            <a:r>
              <a:rPr lang="en-US" sz="2720" dirty="0">
                <a:solidFill>
                  <a:srgbClr val="000000"/>
                </a:solidFill>
                <a:latin typeface="Times-Roman"/>
              </a:rPr>
              <a:t> are also available) so</a:t>
            </a:r>
          </a:p>
          <a:p>
            <a:r>
              <a:rPr lang="en-US" sz="2720" dirty="0">
                <a:solidFill>
                  <a:srgbClr val="000000"/>
                </a:solidFill>
                <a:latin typeface="Times-Roman"/>
              </a:rPr>
              <a:t>that we can rerun the reports as needed and get the same results.</a:t>
            </a:r>
            <a:endParaRPr lang="en-US" sz="2720" dirty="0"/>
          </a:p>
        </p:txBody>
      </p:sp>
      <p:pic>
        <p:nvPicPr>
          <p:cNvPr id="3" name="Picture 2"/>
          <p:cNvPicPr>
            <a:picLocks noChangeAspect="1"/>
          </p:cNvPicPr>
          <p:nvPr/>
        </p:nvPicPr>
        <p:blipFill>
          <a:blip r:embed="rId2"/>
          <a:stretch>
            <a:fillRect/>
          </a:stretch>
        </p:blipFill>
        <p:spPr>
          <a:xfrm>
            <a:off x="2179518" y="15851"/>
            <a:ext cx="7159625" cy="2901696"/>
          </a:xfrm>
          <a:prstGeom prst="rect">
            <a:avLst/>
          </a:prstGeom>
        </p:spPr>
      </p:pic>
      <p:sp>
        <p:nvSpPr>
          <p:cNvPr id="4" name="Rectangle 3"/>
          <p:cNvSpPr/>
          <p:nvPr/>
        </p:nvSpPr>
        <p:spPr>
          <a:xfrm>
            <a:off x="5477143" y="38218"/>
            <a:ext cx="5372201" cy="929485"/>
          </a:xfrm>
          <a:prstGeom prst="rect">
            <a:avLst/>
          </a:prstGeom>
        </p:spPr>
        <p:txBody>
          <a:bodyPr wrap="square">
            <a:spAutoFit/>
          </a:bodyPr>
          <a:lstStyle/>
          <a:p>
            <a:r>
              <a:rPr lang="en-US" sz="2720" dirty="0">
                <a:hlinkClick r:id="rId3"/>
              </a:rPr>
              <a:t>http://projecteuclid.org/download/pdfview_1/euclid.aoas/1267453942</a:t>
            </a:r>
            <a:r>
              <a:rPr lang="en-US" sz="2720" dirty="0"/>
              <a:t> </a:t>
            </a:r>
          </a:p>
        </p:txBody>
      </p:sp>
      <p:sp>
        <p:nvSpPr>
          <p:cNvPr id="5" name="Rectangle 4"/>
          <p:cNvSpPr/>
          <p:nvPr/>
        </p:nvSpPr>
        <p:spPr>
          <a:xfrm>
            <a:off x="3986841" y="5900293"/>
            <a:ext cx="6803016" cy="1527598"/>
          </a:xfrm>
          <a:prstGeom prst="rect">
            <a:avLst/>
          </a:prstGeom>
          <a:solidFill>
            <a:schemeClr val="accent2">
              <a:lumMod val="20000"/>
              <a:lumOff val="80000"/>
            </a:schemeClr>
          </a:solidFill>
        </p:spPr>
        <p:txBody>
          <a:bodyPr wrap="none">
            <a:spAutoFit/>
          </a:bodyPr>
          <a:lstStyle/>
          <a:p>
            <a:pPr>
              <a:spcAft>
                <a:spcPts val="680"/>
              </a:spcAft>
            </a:pPr>
            <a:r>
              <a:rPr lang="en-US" sz="2720" dirty="0">
                <a:hlinkClick r:id="rId4"/>
              </a:rPr>
              <a:t>http://www.statistik.lmu.de/~leisch/Sweave/</a:t>
            </a:r>
            <a:r>
              <a:rPr lang="en-US" sz="2720" dirty="0"/>
              <a:t>   </a:t>
            </a:r>
          </a:p>
          <a:p>
            <a:pPr>
              <a:spcAft>
                <a:spcPts val="680"/>
              </a:spcAft>
            </a:pPr>
            <a:r>
              <a:rPr lang="en-US" sz="2720" dirty="0"/>
              <a:t>      help("</a:t>
            </a:r>
            <a:r>
              <a:rPr lang="en-US" sz="2720" dirty="0" err="1"/>
              <a:t>Sweave</a:t>
            </a:r>
            <a:r>
              <a:rPr lang="en-US" sz="2720" dirty="0"/>
              <a:t>", package="</a:t>
            </a:r>
            <a:r>
              <a:rPr lang="en-US" sz="2720" dirty="0" err="1"/>
              <a:t>utils</a:t>
            </a:r>
            <a:r>
              <a:rPr lang="en-US" sz="2720" dirty="0"/>
              <a:t>")</a:t>
            </a:r>
          </a:p>
          <a:p>
            <a:pPr>
              <a:spcAft>
                <a:spcPts val="680"/>
              </a:spcAft>
            </a:pPr>
            <a:r>
              <a:rPr lang="en-US" sz="2720" dirty="0">
                <a:hlinkClick r:id="rId5"/>
              </a:rPr>
              <a:t>http://yihui.name/knitr/</a:t>
            </a:r>
            <a:r>
              <a:rPr lang="en-US" sz="2720" dirty="0"/>
              <a:t> </a:t>
            </a:r>
          </a:p>
        </p:txBody>
      </p:sp>
    </p:spTree>
    <p:extLst>
      <p:ext uri="{BB962C8B-B14F-4D97-AF65-F5344CB8AC3E}">
        <p14:creationId xmlns:p14="http://schemas.microsoft.com/office/powerpoint/2010/main" val="14043343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79518" y="15851"/>
            <a:ext cx="7159625" cy="2901696"/>
          </a:xfrm>
          <a:prstGeom prst="rect">
            <a:avLst/>
          </a:prstGeom>
        </p:spPr>
      </p:pic>
      <p:sp>
        <p:nvSpPr>
          <p:cNvPr id="3" name="Rectangle 2"/>
          <p:cNvSpPr/>
          <p:nvPr/>
        </p:nvSpPr>
        <p:spPr>
          <a:xfrm>
            <a:off x="5477143" y="38218"/>
            <a:ext cx="5372201" cy="929485"/>
          </a:xfrm>
          <a:prstGeom prst="rect">
            <a:avLst/>
          </a:prstGeom>
        </p:spPr>
        <p:txBody>
          <a:bodyPr wrap="square">
            <a:spAutoFit/>
          </a:bodyPr>
          <a:lstStyle/>
          <a:p>
            <a:r>
              <a:rPr lang="en-US" sz="2720" dirty="0">
                <a:hlinkClick r:id="rId3"/>
              </a:rPr>
              <a:t>http://projecteuclid.org/download/pdfview_1/euclid.aoas/1267453942</a:t>
            </a:r>
            <a:r>
              <a:rPr lang="en-US" sz="2720" dirty="0"/>
              <a:t> </a:t>
            </a:r>
          </a:p>
        </p:txBody>
      </p:sp>
      <p:sp>
        <p:nvSpPr>
          <p:cNvPr id="4" name="Rectangle 3"/>
          <p:cNvSpPr/>
          <p:nvPr/>
        </p:nvSpPr>
        <p:spPr>
          <a:xfrm>
            <a:off x="762001" y="2957048"/>
            <a:ext cx="10020245" cy="4801314"/>
          </a:xfrm>
          <a:prstGeom prst="rect">
            <a:avLst/>
          </a:prstGeom>
        </p:spPr>
        <p:txBody>
          <a:bodyPr wrap="square">
            <a:spAutoFit/>
          </a:bodyPr>
          <a:lstStyle/>
          <a:p>
            <a:r>
              <a:rPr lang="en-US" sz="2040" dirty="0">
                <a:solidFill>
                  <a:srgbClr val="222222"/>
                </a:solidFill>
                <a:latin typeface="Helvetica Neue"/>
              </a:rPr>
              <a:t>High-throughput biological assays such as microarrays let us ask very detailed questions about how diseases operate, and promise to let us personalize therapy. Data processing, however, is often not described well enough to allow for exact reproduction of the results, leading to exercises in “forensic bioinformatics” where aspects of raw data and reported results are used to infer what methods must have been employed. Unfortunately, poor documentation can shift from an inconvenience to an active danger when it obscures not just methods but errors. In this report we examine several related papers purporting to use microarray-based signatures of drug sensitivity derived from cell lines to predict patient response. Patients in clinical trials are currently being allocated to treatment arms on the basis of these results. However, we show in five case studies that the results incorporate several simple errors that may be putting patients at risk</a:t>
            </a:r>
            <a:r>
              <a:rPr lang="en-US" sz="2040" dirty="0">
                <a:solidFill>
                  <a:srgbClr val="222222"/>
                </a:solidFill>
                <a:effectLst>
                  <a:glow rad="127000">
                    <a:srgbClr val="FFFF00"/>
                  </a:glow>
                </a:effectLst>
                <a:latin typeface="Helvetica Neue"/>
              </a:rPr>
              <a:t>. One theme that emerges is that the most common errors are simple (e.g., row or column offsets); conversely, it is our experience that the most simple errors are common. </a:t>
            </a:r>
            <a:r>
              <a:rPr lang="en-US" sz="2040" dirty="0">
                <a:solidFill>
                  <a:srgbClr val="222222"/>
                </a:solidFill>
                <a:latin typeface="Helvetica Neue"/>
              </a:rPr>
              <a:t>We then discuss steps we are taking to avoid such errors in our own investigations.</a:t>
            </a:r>
            <a:endParaRPr lang="en-US" sz="2040" dirty="0"/>
          </a:p>
        </p:txBody>
      </p:sp>
    </p:spTree>
    <p:extLst>
      <p:ext uri="{BB962C8B-B14F-4D97-AF65-F5344CB8AC3E}">
        <p14:creationId xmlns:p14="http://schemas.microsoft.com/office/powerpoint/2010/main" val="10001314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7724" y="170561"/>
            <a:ext cx="9939466" cy="3212592"/>
          </a:xfrm>
          <a:prstGeom prst="rect">
            <a:avLst/>
          </a:prstGeom>
        </p:spPr>
      </p:pic>
      <p:sp>
        <p:nvSpPr>
          <p:cNvPr id="3" name="Rectangle 2"/>
          <p:cNvSpPr/>
          <p:nvPr/>
        </p:nvSpPr>
        <p:spPr>
          <a:xfrm>
            <a:off x="813717" y="637145"/>
            <a:ext cx="10187477" cy="475964"/>
          </a:xfrm>
          <a:prstGeom prst="rect">
            <a:avLst/>
          </a:prstGeom>
        </p:spPr>
        <p:txBody>
          <a:bodyPr wrap="square">
            <a:spAutoFit/>
          </a:bodyPr>
          <a:lstStyle/>
          <a:p>
            <a:r>
              <a:rPr lang="en-US" sz="2493" dirty="0">
                <a:hlinkClick r:id="rId3"/>
              </a:rPr>
              <a:t>http://www.nature.com/naturejobs/science/articles/10.1038/nj7396-137a</a:t>
            </a:r>
            <a:r>
              <a:rPr lang="en-US" sz="2493" dirty="0"/>
              <a:t> </a:t>
            </a:r>
          </a:p>
        </p:txBody>
      </p:sp>
      <p:pic>
        <p:nvPicPr>
          <p:cNvPr id="4" name="Picture 3"/>
          <p:cNvPicPr>
            <a:picLocks noChangeAspect="1"/>
          </p:cNvPicPr>
          <p:nvPr/>
        </p:nvPicPr>
        <p:blipFill>
          <a:blip r:embed="rId4"/>
          <a:stretch>
            <a:fillRect/>
          </a:stretch>
        </p:blipFill>
        <p:spPr>
          <a:xfrm>
            <a:off x="813718" y="3947613"/>
            <a:ext cx="10288310" cy="2383536"/>
          </a:xfrm>
          <a:prstGeom prst="rect">
            <a:avLst/>
          </a:prstGeom>
        </p:spPr>
      </p:pic>
      <p:sp>
        <p:nvSpPr>
          <p:cNvPr id="5" name="Rectangle 4"/>
          <p:cNvSpPr/>
          <p:nvPr/>
        </p:nvSpPr>
        <p:spPr>
          <a:xfrm>
            <a:off x="815737" y="3473886"/>
            <a:ext cx="10102201" cy="475964"/>
          </a:xfrm>
          <a:prstGeom prst="rect">
            <a:avLst/>
          </a:prstGeom>
        </p:spPr>
        <p:txBody>
          <a:bodyPr wrap="square">
            <a:spAutoFit/>
          </a:bodyPr>
          <a:lstStyle/>
          <a:p>
            <a:r>
              <a:rPr lang="en-US" sz="2493" dirty="0">
                <a:hlinkClick r:id="rId5"/>
              </a:rPr>
              <a:t>http://journals.plos.org/plosone/article?id=10.1371/journal.pone.0005738</a:t>
            </a:r>
            <a:r>
              <a:rPr lang="en-US" sz="2493" dirty="0"/>
              <a:t> </a:t>
            </a:r>
          </a:p>
        </p:txBody>
      </p:sp>
      <p:cxnSp>
        <p:nvCxnSpPr>
          <p:cNvPr id="7" name="Straight Connector 6"/>
          <p:cNvCxnSpPr/>
          <p:nvPr/>
        </p:nvCxnSpPr>
        <p:spPr>
          <a:xfrm>
            <a:off x="762000" y="3439047"/>
            <a:ext cx="10340028" cy="4605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992293" y="6444397"/>
            <a:ext cx="10008901" cy="1034129"/>
          </a:xfrm>
          <a:prstGeom prst="rect">
            <a:avLst/>
          </a:prstGeom>
        </p:spPr>
        <p:txBody>
          <a:bodyPr wrap="square">
            <a:spAutoFit/>
          </a:bodyPr>
          <a:lstStyle/>
          <a:p>
            <a:r>
              <a:rPr lang="en-US" sz="2040" dirty="0"/>
              <a:t>A pooled weighted average of 1.97% (N = 7, 95%CI: 0.86–4.45) of scientists admitted to have fabricated, falsified or modified data or results at least once –a serious form of misconduct by any standard– and up to 33.7% admitted other questionable research practices. </a:t>
            </a:r>
          </a:p>
        </p:txBody>
      </p:sp>
    </p:spTree>
    <p:extLst>
      <p:ext uri="{BB962C8B-B14F-4D97-AF65-F5344CB8AC3E}">
        <p14:creationId xmlns:p14="http://schemas.microsoft.com/office/powerpoint/2010/main" val="31426820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5903" y="2138489"/>
            <a:ext cx="10342474" cy="4003743"/>
          </a:xfrm>
          <a:prstGeom prst="rect">
            <a:avLst/>
          </a:prstGeom>
        </p:spPr>
      </p:pic>
      <p:sp>
        <p:nvSpPr>
          <p:cNvPr id="3" name="Rectangle 2"/>
          <p:cNvSpPr/>
          <p:nvPr/>
        </p:nvSpPr>
        <p:spPr>
          <a:xfrm>
            <a:off x="1665078" y="736688"/>
            <a:ext cx="8206667" cy="510909"/>
          </a:xfrm>
          <a:prstGeom prst="rect">
            <a:avLst/>
          </a:prstGeom>
        </p:spPr>
        <p:txBody>
          <a:bodyPr wrap="square">
            <a:spAutoFit/>
          </a:bodyPr>
          <a:lstStyle/>
          <a:p>
            <a:r>
              <a:rPr lang="en-US" sz="2720" dirty="0">
                <a:hlinkClick r:id="rId3"/>
              </a:rPr>
              <a:t>http://dana.org/Cerebrum/Default.aspx?id=39490</a:t>
            </a:r>
            <a:r>
              <a:rPr lang="en-US" sz="2720" dirty="0"/>
              <a:t> </a:t>
            </a:r>
          </a:p>
        </p:txBody>
      </p:sp>
    </p:spTree>
    <p:extLst>
      <p:ext uri="{BB962C8B-B14F-4D97-AF65-F5344CB8AC3E}">
        <p14:creationId xmlns:p14="http://schemas.microsoft.com/office/powerpoint/2010/main" val="4071229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0354" y="766126"/>
            <a:ext cx="9886493" cy="6874752"/>
          </a:xfrm>
          <a:prstGeom prst="rect">
            <a:avLst/>
          </a:prstGeom>
        </p:spPr>
      </p:pic>
      <p:pic>
        <p:nvPicPr>
          <p:cNvPr id="3" name="Picture 2"/>
          <p:cNvPicPr>
            <a:picLocks noChangeAspect="1"/>
          </p:cNvPicPr>
          <p:nvPr/>
        </p:nvPicPr>
        <p:blipFill>
          <a:blip r:embed="rId3"/>
          <a:stretch>
            <a:fillRect/>
          </a:stretch>
        </p:blipFill>
        <p:spPr>
          <a:xfrm>
            <a:off x="1000354" y="-30798"/>
            <a:ext cx="4726475" cy="829056"/>
          </a:xfrm>
          <a:prstGeom prst="rect">
            <a:avLst/>
          </a:prstGeom>
        </p:spPr>
      </p:pic>
      <p:sp>
        <p:nvSpPr>
          <p:cNvPr id="4" name="Rectangle 3"/>
          <p:cNvSpPr/>
          <p:nvPr/>
        </p:nvSpPr>
        <p:spPr>
          <a:xfrm>
            <a:off x="5567143" y="1573797"/>
            <a:ext cx="4970271" cy="406265"/>
          </a:xfrm>
          <a:prstGeom prst="rect">
            <a:avLst/>
          </a:prstGeom>
        </p:spPr>
        <p:txBody>
          <a:bodyPr wrap="none">
            <a:spAutoFit/>
          </a:bodyPr>
          <a:lstStyle/>
          <a:p>
            <a:r>
              <a:rPr lang="en-US" sz="2040" dirty="0">
                <a:hlinkClick r:id="rId4"/>
              </a:rPr>
              <a:t>http://retractionwatch.com/?s=clare+francis</a:t>
            </a:r>
            <a:r>
              <a:rPr lang="en-US" sz="2040" dirty="0"/>
              <a:t> </a:t>
            </a:r>
          </a:p>
        </p:txBody>
      </p:sp>
    </p:spTree>
    <p:extLst>
      <p:ext uri="{BB962C8B-B14F-4D97-AF65-F5344CB8AC3E}">
        <p14:creationId xmlns:p14="http://schemas.microsoft.com/office/powerpoint/2010/main" val="3821426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59BF7E-261F-4562-8001-C98A1563DAAC}"/>
              </a:ext>
            </a:extLst>
          </p:cNvPr>
          <p:cNvSpPr txBox="1"/>
          <p:nvPr/>
        </p:nvSpPr>
        <p:spPr>
          <a:xfrm>
            <a:off x="206679" y="150313"/>
            <a:ext cx="11292214" cy="6247864"/>
          </a:xfrm>
          <a:prstGeom prst="rect">
            <a:avLst/>
          </a:prstGeom>
          <a:noFill/>
        </p:spPr>
        <p:txBody>
          <a:bodyPr wrap="square">
            <a:spAutoFit/>
          </a:bodyPr>
          <a:lstStyle/>
          <a:p>
            <a:r>
              <a:rPr lang="en-US" sz="8000" b="1" i="0" dirty="0">
                <a:solidFill>
                  <a:srgbClr val="292929"/>
                </a:solidFill>
                <a:effectLst/>
                <a:latin typeface="charter"/>
              </a:rPr>
              <a:t>“The fact is almost all big data sets, generated by systems powered by ML/AI based models, are known to be biased</a:t>
            </a:r>
            <a:r>
              <a:rPr lang="en-US" sz="8000" b="0" i="0" dirty="0">
                <a:solidFill>
                  <a:srgbClr val="292929"/>
                </a:solidFill>
                <a:effectLst/>
                <a:latin typeface="charter"/>
              </a:rPr>
              <a:t>.”</a:t>
            </a:r>
            <a:endParaRPr lang="en-US" sz="8000" dirty="0"/>
          </a:p>
        </p:txBody>
      </p:sp>
      <p:sp>
        <p:nvSpPr>
          <p:cNvPr id="5" name="TextBox 4">
            <a:extLst>
              <a:ext uri="{FF2B5EF4-FFF2-40B4-BE49-F238E27FC236}">
                <a16:creationId xmlns:a16="http://schemas.microsoft.com/office/drawing/2014/main" id="{509B4EA3-9AE3-4CE8-BC93-87474995A69A}"/>
              </a:ext>
            </a:extLst>
          </p:cNvPr>
          <p:cNvSpPr txBox="1"/>
          <p:nvPr/>
        </p:nvSpPr>
        <p:spPr>
          <a:xfrm>
            <a:off x="90813" y="7083561"/>
            <a:ext cx="11652337" cy="646331"/>
          </a:xfrm>
          <a:prstGeom prst="rect">
            <a:avLst/>
          </a:prstGeom>
          <a:noFill/>
        </p:spPr>
        <p:txBody>
          <a:bodyPr wrap="square">
            <a:spAutoFit/>
          </a:bodyPr>
          <a:lstStyle/>
          <a:p>
            <a:r>
              <a:rPr lang="en-US" sz="3600" dirty="0">
                <a:hlinkClick r:id="rId2"/>
              </a:rPr>
              <a:t>https://towardsdatascience.com/survey-d4f168791e57</a:t>
            </a:r>
            <a:r>
              <a:rPr lang="en-US" sz="3600" dirty="0"/>
              <a:t> </a:t>
            </a:r>
          </a:p>
        </p:txBody>
      </p:sp>
    </p:spTree>
    <p:extLst>
      <p:ext uri="{BB962C8B-B14F-4D97-AF65-F5344CB8AC3E}">
        <p14:creationId xmlns:p14="http://schemas.microsoft.com/office/powerpoint/2010/main" val="15247073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A45D01-E827-469F-92B7-860FE80E947F}"/>
              </a:ext>
            </a:extLst>
          </p:cNvPr>
          <p:cNvPicPr>
            <a:picLocks noChangeAspect="1"/>
          </p:cNvPicPr>
          <p:nvPr/>
        </p:nvPicPr>
        <p:blipFill>
          <a:blip r:embed="rId2"/>
          <a:stretch>
            <a:fillRect/>
          </a:stretch>
        </p:blipFill>
        <p:spPr>
          <a:xfrm>
            <a:off x="88023" y="0"/>
            <a:ext cx="11711154" cy="7772400"/>
          </a:xfrm>
          <a:prstGeom prst="rect">
            <a:avLst/>
          </a:prstGeom>
        </p:spPr>
      </p:pic>
      <p:sp>
        <p:nvSpPr>
          <p:cNvPr id="5" name="TextBox 4">
            <a:extLst>
              <a:ext uri="{FF2B5EF4-FFF2-40B4-BE49-F238E27FC236}">
                <a16:creationId xmlns:a16="http://schemas.microsoft.com/office/drawing/2014/main" id="{500D8951-2F85-4B95-B21C-0B0C8469485D}"/>
              </a:ext>
            </a:extLst>
          </p:cNvPr>
          <p:cNvSpPr txBox="1"/>
          <p:nvPr/>
        </p:nvSpPr>
        <p:spPr>
          <a:xfrm>
            <a:off x="6335039" y="7315293"/>
            <a:ext cx="5943600" cy="369332"/>
          </a:xfrm>
          <a:prstGeom prst="rect">
            <a:avLst/>
          </a:prstGeom>
          <a:noFill/>
        </p:spPr>
        <p:txBody>
          <a:bodyPr wrap="square">
            <a:spAutoFit/>
          </a:bodyPr>
          <a:lstStyle/>
          <a:p>
            <a:r>
              <a:rPr lang="en-US" dirty="0">
                <a:hlinkClick r:id="rId3"/>
              </a:rPr>
              <a:t>https://towardsdatascience.com/survey-d4f168791e57</a:t>
            </a:r>
            <a:r>
              <a:rPr lang="en-US" dirty="0"/>
              <a:t> </a:t>
            </a:r>
          </a:p>
        </p:txBody>
      </p:sp>
    </p:spTree>
    <p:extLst>
      <p:ext uri="{BB962C8B-B14F-4D97-AF65-F5344CB8AC3E}">
        <p14:creationId xmlns:p14="http://schemas.microsoft.com/office/powerpoint/2010/main" val="273608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79F745-D96E-47C3-9BA7-52ED85ABF734}"/>
              </a:ext>
            </a:extLst>
          </p:cNvPr>
          <p:cNvPicPr>
            <a:picLocks noChangeAspect="1"/>
          </p:cNvPicPr>
          <p:nvPr/>
        </p:nvPicPr>
        <p:blipFill>
          <a:blip r:embed="rId2"/>
          <a:stretch>
            <a:fillRect/>
          </a:stretch>
        </p:blipFill>
        <p:spPr>
          <a:xfrm>
            <a:off x="0" y="-31489"/>
            <a:ext cx="11887200" cy="3802006"/>
          </a:xfrm>
          <a:prstGeom prst="rect">
            <a:avLst/>
          </a:prstGeom>
        </p:spPr>
      </p:pic>
      <p:sp>
        <p:nvSpPr>
          <p:cNvPr id="5" name="TextBox 4">
            <a:extLst>
              <a:ext uri="{FF2B5EF4-FFF2-40B4-BE49-F238E27FC236}">
                <a16:creationId xmlns:a16="http://schemas.microsoft.com/office/drawing/2014/main" id="{95C16050-5374-43E0-943D-4B06F1079CE7}"/>
              </a:ext>
            </a:extLst>
          </p:cNvPr>
          <p:cNvSpPr txBox="1"/>
          <p:nvPr/>
        </p:nvSpPr>
        <p:spPr>
          <a:xfrm>
            <a:off x="4575132" y="3250602"/>
            <a:ext cx="6056334" cy="369332"/>
          </a:xfrm>
          <a:prstGeom prst="rect">
            <a:avLst/>
          </a:prstGeom>
          <a:noFill/>
        </p:spPr>
        <p:txBody>
          <a:bodyPr wrap="square">
            <a:spAutoFit/>
          </a:bodyPr>
          <a:lstStyle/>
          <a:p>
            <a:r>
              <a:rPr lang="en-US" dirty="0">
                <a:hlinkClick r:id="rId3"/>
              </a:rPr>
              <a:t>https://science.sciencemag.org/content/366/6464/447.full</a:t>
            </a:r>
            <a:r>
              <a:rPr lang="en-US" dirty="0"/>
              <a:t> </a:t>
            </a:r>
          </a:p>
        </p:txBody>
      </p:sp>
      <p:pic>
        <p:nvPicPr>
          <p:cNvPr id="7" name="Picture 6">
            <a:extLst>
              <a:ext uri="{FF2B5EF4-FFF2-40B4-BE49-F238E27FC236}">
                <a16:creationId xmlns:a16="http://schemas.microsoft.com/office/drawing/2014/main" id="{67B418D9-E035-41F3-B3D2-B20AFD8B3C57}"/>
              </a:ext>
            </a:extLst>
          </p:cNvPr>
          <p:cNvPicPr>
            <a:picLocks noChangeAspect="1"/>
          </p:cNvPicPr>
          <p:nvPr/>
        </p:nvPicPr>
        <p:blipFill>
          <a:blip r:embed="rId4"/>
          <a:stretch>
            <a:fillRect/>
          </a:stretch>
        </p:blipFill>
        <p:spPr>
          <a:xfrm>
            <a:off x="0" y="3721415"/>
            <a:ext cx="11887200" cy="3573814"/>
          </a:xfrm>
          <a:prstGeom prst="rect">
            <a:avLst/>
          </a:prstGeom>
        </p:spPr>
      </p:pic>
      <p:pic>
        <p:nvPicPr>
          <p:cNvPr id="9" name="Picture 8">
            <a:extLst>
              <a:ext uri="{FF2B5EF4-FFF2-40B4-BE49-F238E27FC236}">
                <a16:creationId xmlns:a16="http://schemas.microsoft.com/office/drawing/2014/main" id="{A892CE49-9C68-41E2-AB93-8B20E994246B}"/>
              </a:ext>
            </a:extLst>
          </p:cNvPr>
          <p:cNvPicPr>
            <a:picLocks noChangeAspect="1"/>
          </p:cNvPicPr>
          <p:nvPr/>
        </p:nvPicPr>
        <p:blipFill>
          <a:blip r:embed="rId5"/>
          <a:stretch>
            <a:fillRect/>
          </a:stretch>
        </p:blipFill>
        <p:spPr>
          <a:xfrm>
            <a:off x="0" y="5564342"/>
            <a:ext cx="11887200" cy="1846258"/>
          </a:xfrm>
          <a:prstGeom prst="rect">
            <a:avLst/>
          </a:prstGeom>
        </p:spPr>
      </p:pic>
      <p:sp>
        <p:nvSpPr>
          <p:cNvPr id="11" name="TextBox 10">
            <a:extLst>
              <a:ext uri="{FF2B5EF4-FFF2-40B4-BE49-F238E27FC236}">
                <a16:creationId xmlns:a16="http://schemas.microsoft.com/office/drawing/2014/main" id="{B21D77B2-E3B4-482F-B34C-C533EC4A3077}"/>
              </a:ext>
            </a:extLst>
          </p:cNvPr>
          <p:cNvSpPr txBox="1"/>
          <p:nvPr/>
        </p:nvSpPr>
        <p:spPr>
          <a:xfrm>
            <a:off x="0" y="7372838"/>
            <a:ext cx="13095962" cy="338554"/>
          </a:xfrm>
          <a:prstGeom prst="rect">
            <a:avLst/>
          </a:prstGeom>
          <a:noFill/>
        </p:spPr>
        <p:txBody>
          <a:bodyPr wrap="square">
            <a:spAutoFit/>
          </a:bodyPr>
          <a:lstStyle/>
          <a:p>
            <a:r>
              <a:rPr lang="en-US" sz="1600" dirty="0">
                <a:hlinkClick r:id="rId6"/>
              </a:rPr>
              <a:t>https://ils.fd.org/sites/ils.fd.org/files/uploaded_files/cja_resources/training/13.Racial%20Bias%20in%20Criminal%20Risk%20Scores.pdf</a:t>
            </a:r>
            <a:r>
              <a:rPr lang="en-US" sz="1600" dirty="0"/>
              <a:t> </a:t>
            </a:r>
          </a:p>
        </p:txBody>
      </p:sp>
    </p:spTree>
    <p:extLst>
      <p:ext uri="{BB962C8B-B14F-4D97-AF65-F5344CB8AC3E}">
        <p14:creationId xmlns:p14="http://schemas.microsoft.com/office/powerpoint/2010/main" val="2618915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7401AD-B7FC-48F0-85D0-5C4351C25F22}"/>
              </a:ext>
            </a:extLst>
          </p:cNvPr>
          <p:cNvPicPr>
            <a:picLocks noChangeAspect="1"/>
          </p:cNvPicPr>
          <p:nvPr/>
        </p:nvPicPr>
        <p:blipFill>
          <a:blip r:embed="rId2"/>
          <a:stretch>
            <a:fillRect/>
          </a:stretch>
        </p:blipFill>
        <p:spPr>
          <a:xfrm>
            <a:off x="0" y="598192"/>
            <a:ext cx="11887200" cy="6225287"/>
          </a:xfrm>
          <a:prstGeom prst="rect">
            <a:avLst/>
          </a:prstGeom>
        </p:spPr>
      </p:pic>
      <p:sp>
        <p:nvSpPr>
          <p:cNvPr id="5" name="TextBox 4">
            <a:extLst>
              <a:ext uri="{FF2B5EF4-FFF2-40B4-BE49-F238E27FC236}">
                <a16:creationId xmlns:a16="http://schemas.microsoft.com/office/drawing/2014/main" id="{1700B9D3-DDE1-4FD7-924D-0DC1B36CB27C}"/>
              </a:ext>
            </a:extLst>
          </p:cNvPr>
          <p:cNvSpPr txBox="1"/>
          <p:nvPr/>
        </p:nvSpPr>
        <p:spPr>
          <a:xfrm>
            <a:off x="3679521" y="-50011"/>
            <a:ext cx="6056334" cy="523220"/>
          </a:xfrm>
          <a:prstGeom prst="rect">
            <a:avLst/>
          </a:prstGeom>
          <a:noFill/>
        </p:spPr>
        <p:txBody>
          <a:bodyPr wrap="square">
            <a:spAutoFit/>
          </a:bodyPr>
          <a:lstStyle/>
          <a:p>
            <a:r>
              <a:rPr lang="en-US" sz="2800" dirty="0">
                <a:hlinkClick r:id="rId3"/>
              </a:rPr>
              <a:t>https://www.ajl.org/about</a:t>
            </a:r>
            <a:r>
              <a:rPr lang="en-US" sz="2800" dirty="0"/>
              <a:t> </a:t>
            </a:r>
          </a:p>
        </p:txBody>
      </p:sp>
      <p:sp>
        <p:nvSpPr>
          <p:cNvPr id="7" name="TextBox 6">
            <a:extLst>
              <a:ext uri="{FF2B5EF4-FFF2-40B4-BE49-F238E27FC236}">
                <a16:creationId xmlns:a16="http://schemas.microsoft.com/office/drawing/2014/main" id="{4D2945BF-129E-449A-BE00-3907F5F8081D}"/>
              </a:ext>
            </a:extLst>
          </p:cNvPr>
          <p:cNvSpPr txBox="1"/>
          <p:nvPr/>
        </p:nvSpPr>
        <p:spPr>
          <a:xfrm>
            <a:off x="15656" y="5180814"/>
            <a:ext cx="11887200" cy="2585323"/>
          </a:xfrm>
          <a:prstGeom prst="rect">
            <a:avLst/>
          </a:prstGeom>
          <a:solidFill>
            <a:schemeClr val="bg1"/>
          </a:solidFill>
        </p:spPr>
        <p:txBody>
          <a:bodyPr wrap="square">
            <a:spAutoFit/>
          </a:bodyPr>
          <a:lstStyle/>
          <a:p>
            <a:pPr algn="l"/>
            <a:r>
              <a:rPr lang="en-US" b="0" i="0" cap="all" dirty="0">
                <a:solidFill>
                  <a:srgbClr val="111111"/>
                </a:solidFill>
                <a:effectLst/>
                <a:latin typeface="Oswald"/>
              </a:rPr>
              <a:t>THE INSPIRATION FOR THE ALGORITHMIC JUSTICE LEAGUE</a:t>
            </a:r>
          </a:p>
          <a:p>
            <a:pPr algn="l"/>
            <a:r>
              <a:rPr lang="en-US" b="0" i="0" dirty="0">
                <a:solidFill>
                  <a:srgbClr val="666666"/>
                </a:solidFill>
                <a:effectLst/>
                <a:latin typeface="Karla"/>
              </a:rPr>
              <a:t>Joy </a:t>
            </a:r>
            <a:r>
              <a:rPr lang="en-US" b="0" i="0" dirty="0" err="1">
                <a:solidFill>
                  <a:srgbClr val="666666"/>
                </a:solidFill>
                <a:effectLst/>
                <a:latin typeface="Karla"/>
              </a:rPr>
              <a:t>Buolamwini</a:t>
            </a:r>
            <a:r>
              <a:rPr lang="en-US" b="0" i="0" dirty="0">
                <a:solidFill>
                  <a:srgbClr val="666666"/>
                </a:solidFill>
                <a:effectLst/>
                <a:latin typeface="Karla"/>
              </a:rPr>
              <a:t>, Founder of the Algorithmic Justice League, came face to face with discrimination. From a machine. It may sound like a scene from a sci-fi movie, but it carries meaningful real-world consequences.</a:t>
            </a:r>
            <a:br>
              <a:rPr lang="en-US" b="0" i="0" dirty="0">
                <a:solidFill>
                  <a:srgbClr val="666666"/>
                </a:solidFill>
                <a:effectLst/>
                <a:latin typeface="Karla"/>
              </a:rPr>
            </a:br>
            <a:endParaRPr lang="en-US" b="0" i="0" dirty="0">
              <a:solidFill>
                <a:srgbClr val="666666"/>
              </a:solidFill>
              <a:effectLst/>
              <a:latin typeface="Karla"/>
            </a:endParaRPr>
          </a:p>
          <a:p>
            <a:pPr algn="l"/>
            <a:r>
              <a:rPr lang="en-US" b="0" i="0" dirty="0">
                <a:solidFill>
                  <a:srgbClr val="666666"/>
                </a:solidFill>
                <a:effectLst/>
                <a:latin typeface="Karla"/>
              </a:rPr>
              <a:t>While working on an engineering project, a facial analysis software struggled to  detect Joy’s face. She knew this was more than a technical blunder, but rather than surrender, she responded with curiosity. Her MIT peers with lighter skin color didn’t have the same issues, so Joy tried drawing a face on the palm of her hand. The machine recognized it immediately. Still, no luck with her real face, so she had to finish her project coding with a white mask over her face in order to be detected. Many questions surfaced giving Joy the motivation and insights to start the Algorithmic Justice League</a:t>
            </a:r>
          </a:p>
        </p:txBody>
      </p:sp>
      <p:pic>
        <p:nvPicPr>
          <p:cNvPr id="9" name="Picture 8">
            <a:extLst>
              <a:ext uri="{FF2B5EF4-FFF2-40B4-BE49-F238E27FC236}">
                <a16:creationId xmlns:a16="http://schemas.microsoft.com/office/drawing/2014/main" id="{CAAE8238-91E8-44B0-9A5B-78E6F03B5B24}"/>
              </a:ext>
            </a:extLst>
          </p:cNvPr>
          <p:cNvPicPr>
            <a:picLocks noChangeAspect="1"/>
          </p:cNvPicPr>
          <p:nvPr/>
        </p:nvPicPr>
        <p:blipFill>
          <a:blip r:embed="rId4"/>
          <a:stretch>
            <a:fillRect/>
          </a:stretch>
        </p:blipFill>
        <p:spPr>
          <a:xfrm>
            <a:off x="0" y="4387235"/>
            <a:ext cx="11887200" cy="776621"/>
          </a:xfrm>
          <a:prstGeom prst="rect">
            <a:avLst/>
          </a:prstGeom>
        </p:spPr>
      </p:pic>
    </p:spTree>
    <p:extLst>
      <p:ext uri="{BB962C8B-B14F-4D97-AF65-F5344CB8AC3E}">
        <p14:creationId xmlns:p14="http://schemas.microsoft.com/office/powerpoint/2010/main" val="28655109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ACFFEA-7B9E-49FB-B689-EFBA762A3F8D}"/>
              </a:ext>
            </a:extLst>
          </p:cNvPr>
          <p:cNvPicPr>
            <a:picLocks noChangeAspect="1"/>
          </p:cNvPicPr>
          <p:nvPr/>
        </p:nvPicPr>
        <p:blipFill>
          <a:blip r:embed="rId2"/>
          <a:stretch>
            <a:fillRect/>
          </a:stretch>
        </p:blipFill>
        <p:spPr>
          <a:xfrm>
            <a:off x="0" y="121473"/>
            <a:ext cx="11887200" cy="7529454"/>
          </a:xfrm>
          <a:prstGeom prst="rect">
            <a:avLst/>
          </a:prstGeom>
        </p:spPr>
      </p:pic>
      <p:sp>
        <p:nvSpPr>
          <p:cNvPr id="7" name="TextBox 6">
            <a:extLst>
              <a:ext uri="{FF2B5EF4-FFF2-40B4-BE49-F238E27FC236}">
                <a16:creationId xmlns:a16="http://schemas.microsoft.com/office/drawing/2014/main" id="{DE9D3D99-4E01-4DE8-A921-89E300C81255}"/>
              </a:ext>
            </a:extLst>
          </p:cNvPr>
          <p:cNvSpPr txBox="1"/>
          <p:nvPr/>
        </p:nvSpPr>
        <p:spPr>
          <a:xfrm>
            <a:off x="2873635" y="0"/>
            <a:ext cx="5943600" cy="369332"/>
          </a:xfrm>
          <a:prstGeom prst="rect">
            <a:avLst/>
          </a:prstGeom>
          <a:noFill/>
        </p:spPr>
        <p:txBody>
          <a:bodyPr wrap="square">
            <a:spAutoFit/>
          </a:bodyPr>
          <a:lstStyle/>
          <a:p>
            <a:r>
              <a:rPr lang="en-US" dirty="0">
                <a:hlinkClick r:id="rId3"/>
              </a:rPr>
              <a:t>https://www.ajl.org/library/home</a:t>
            </a:r>
            <a:r>
              <a:rPr lang="en-US" dirty="0"/>
              <a:t> </a:t>
            </a:r>
          </a:p>
        </p:txBody>
      </p:sp>
    </p:spTree>
    <p:extLst>
      <p:ext uri="{BB962C8B-B14F-4D97-AF65-F5344CB8AC3E}">
        <p14:creationId xmlns:p14="http://schemas.microsoft.com/office/powerpoint/2010/main" val="2126518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85CFAA5-156F-409F-9886-FC2CEEEC7037}"/>
              </a:ext>
            </a:extLst>
          </p:cNvPr>
          <p:cNvGrpSpPr>
            <a:grpSpLocks noChangeAspect="1"/>
          </p:cNvGrpSpPr>
          <p:nvPr/>
        </p:nvGrpSpPr>
        <p:grpSpPr>
          <a:xfrm>
            <a:off x="426128" y="91440"/>
            <a:ext cx="11301406" cy="7589520"/>
            <a:chOff x="0" y="11575"/>
            <a:chExt cx="11887200" cy="7982912"/>
          </a:xfrm>
        </p:grpSpPr>
        <p:pic>
          <p:nvPicPr>
            <p:cNvPr id="3" name="Picture 2">
              <a:extLst>
                <a:ext uri="{FF2B5EF4-FFF2-40B4-BE49-F238E27FC236}">
                  <a16:creationId xmlns:a16="http://schemas.microsoft.com/office/drawing/2014/main" id="{97568F1B-2184-497A-9F9B-0D829EA657A9}"/>
                </a:ext>
              </a:extLst>
            </p:cNvPr>
            <p:cNvPicPr>
              <a:picLocks noChangeAspect="1"/>
            </p:cNvPicPr>
            <p:nvPr/>
          </p:nvPicPr>
          <p:blipFill rotWithShape="1">
            <a:blip r:embed="rId2"/>
            <a:srcRect t="15234"/>
            <a:stretch/>
          </p:blipFill>
          <p:spPr>
            <a:xfrm>
              <a:off x="0" y="2898356"/>
              <a:ext cx="11887200" cy="2766520"/>
            </a:xfrm>
            <a:prstGeom prst="rect">
              <a:avLst/>
            </a:prstGeom>
          </p:spPr>
        </p:pic>
        <p:pic>
          <p:nvPicPr>
            <p:cNvPr id="5" name="Picture 4">
              <a:extLst>
                <a:ext uri="{FF2B5EF4-FFF2-40B4-BE49-F238E27FC236}">
                  <a16:creationId xmlns:a16="http://schemas.microsoft.com/office/drawing/2014/main" id="{A1F7B819-B753-4D17-8CC5-69FD2020D944}"/>
                </a:ext>
              </a:extLst>
            </p:cNvPr>
            <p:cNvPicPr>
              <a:picLocks noChangeAspect="1"/>
            </p:cNvPicPr>
            <p:nvPr/>
          </p:nvPicPr>
          <p:blipFill>
            <a:blip r:embed="rId3"/>
            <a:stretch>
              <a:fillRect/>
            </a:stretch>
          </p:blipFill>
          <p:spPr>
            <a:xfrm>
              <a:off x="0" y="11575"/>
              <a:ext cx="10967013" cy="2739312"/>
            </a:xfrm>
            <a:prstGeom prst="rect">
              <a:avLst/>
            </a:prstGeom>
          </p:spPr>
        </p:pic>
        <p:pic>
          <p:nvPicPr>
            <p:cNvPr id="7" name="Picture 6">
              <a:extLst>
                <a:ext uri="{FF2B5EF4-FFF2-40B4-BE49-F238E27FC236}">
                  <a16:creationId xmlns:a16="http://schemas.microsoft.com/office/drawing/2014/main" id="{52300674-A3A5-47D5-B975-946C7AA0DCCE}"/>
                </a:ext>
              </a:extLst>
            </p:cNvPr>
            <p:cNvPicPr>
              <a:picLocks noChangeAspect="1"/>
            </p:cNvPicPr>
            <p:nvPr/>
          </p:nvPicPr>
          <p:blipFill>
            <a:blip r:embed="rId4"/>
            <a:stretch>
              <a:fillRect/>
            </a:stretch>
          </p:blipFill>
          <p:spPr>
            <a:xfrm>
              <a:off x="57871" y="5726441"/>
              <a:ext cx="10695008" cy="2268046"/>
            </a:xfrm>
            <a:prstGeom prst="rect">
              <a:avLst/>
            </a:prstGeom>
          </p:spPr>
        </p:pic>
      </p:grpSp>
      <p:cxnSp>
        <p:nvCxnSpPr>
          <p:cNvPr id="10" name="Straight Connector 9">
            <a:extLst>
              <a:ext uri="{FF2B5EF4-FFF2-40B4-BE49-F238E27FC236}">
                <a16:creationId xmlns:a16="http://schemas.microsoft.com/office/drawing/2014/main" id="{6FF757EC-138B-4035-8056-022317E0DC39}"/>
              </a:ext>
            </a:extLst>
          </p:cNvPr>
          <p:cNvCxnSpPr/>
          <p:nvPr/>
        </p:nvCxnSpPr>
        <p:spPr>
          <a:xfrm flipV="1">
            <a:off x="-46383" y="2776329"/>
            <a:ext cx="1193358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21EBF90-B10B-4935-9406-7BB3AD51626C}"/>
              </a:ext>
            </a:extLst>
          </p:cNvPr>
          <p:cNvCxnSpPr/>
          <p:nvPr/>
        </p:nvCxnSpPr>
        <p:spPr>
          <a:xfrm flipV="1">
            <a:off x="-39755" y="5486401"/>
            <a:ext cx="11933583"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8583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34FD10-183C-4C3B-83C7-B5EA963A9E69}"/>
              </a:ext>
            </a:extLst>
          </p:cNvPr>
          <p:cNvSpPr txBox="1"/>
          <p:nvPr/>
        </p:nvSpPr>
        <p:spPr>
          <a:xfrm>
            <a:off x="3353844" y="3983463"/>
            <a:ext cx="3579312" cy="369332"/>
          </a:xfrm>
          <a:prstGeom prst="rect">
            <a:avLst/>
          </a:prstGeom>
          <a:noFill/>
        </p:spPr>
        <p:txBody>
          <a:bodyPr wrap="square">
            <a:spAutoFit/>
          </a:bodyPr>
          <a:lstStyle/>
          <a:p>
            <a:r>
              <a:rPr lang="en-US" dirty="0">
                <a:hlinkClick r:id="rId2"/>
              </a:rPr>
              <a:t>https://research.fb.com/fellowship/</a:t>
            </a:r>
            <a:r>
              <a:rPr lang="en-US" dirty="0"/>
              <a:t> </a:t>
            </a:r>
          </a:p>
        </p:txBody>
      </p:sp>
    </p:spTree>
    <p:extLst>
      <p:ext uri="{BB962C8B-B14F-4D97-AF65-F5344CB8AC3E}">
        <p14:creationId xmlns:p14="http://schemas.microsoft.com/office/powerpoint/2010/main" val="35268482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C7929E8-A252-4979-A6CE-F0DDD7E06A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4729" y="54754"/>
            <a:ext cx="6270687" cy="25202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EBE6232-363C-4FF8-9E35-A4A105F61725}"/>
              </a:ext>
            </a:extLst>
          </p:cNvPr>
          <p:cNvSpPr txBox="1"/>
          <p:nvPr/>
        </p:nvSpPr>
        <p:spPr>
          <a:xfrm>
            <a:off x="492790" y="487316"/>
            <a:ext cx="1965687" cy="584775"/>
          </a:xfrm>
          <a:prstGeom prst="rect">
            <a:avLst/>
          </a:prstGeom>
          <a:noFill/>
        </p:spPr>
        <p:txBody>
          <a:bodyPr wrap="square" rtlCol="0">
            <a:spAutoFit/>
          </a:bodyPr>
          <a:lstStyle/>
          <a:p>
            <a:r>
              <a:rPr lang="en-US" sz="3200" dirty="0"/>
              <a:t>Overfitting</a:t>
            </a:r>
          </a:p>
        </p:txBody>
      </p:sp>
      <p:pic>
        <p:nvPicPr>
          <p:cNvPr id="1028" name="Picture 4">
            <a:extLst>
              <a:ext uri="{FF2B5EF4-FFF2-40B4-BE49-F238E27FC236}">
                <a16:creationId xmlns:a16="http://schemas.microsoft.com/office/drawing/2014/main" id="{56B9D91F-8D6D-4651-A0A7-1CE769ECB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43" y="3886200"/>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3842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99A0D5-23D8-4D58-89C4-1B1D73D6BF0C}"/>
              </a:ext>
            </a:extLst>
          </p:cNvPr>
          <p:cNvSpPr txBox="1"/>
          <p:nvPr/>
        </p:nvSpPr>
        <p:spPr>
          <a:xfrm>
            <a:off x="0" y="7403068"/>
            <a:ext cx="10220739" cy="369332"/>
          </a:xfrm>
          <a:prstGeom prst="rect">
            <a:avLst/>
          </a:prstGeom>
          <a:noFill/>
        </p:spPr>
        <p:txBody>
          <a:bodyPr wrap="square">
            <a:spAutoFit/>
          </a:bodyPr>
          <a:lstStyle/>
          <a:p>
            <a:r>
              <a:rPr lang="en-US" dirty="0">
                <a:hlinkClick r:id="rId2"/>
              </a:rPr>
              <a:t>https://towardsdatascience.com/complete-guide-to-pythons-cross-validation-with-examples-a9676b5cac12</a:t>
            </a:r>
            <a:r>
              <a:rPr lang="en-US" dirty="0"/>
              <a:t> </a:t>
            </a:r>
          </a:p>
        </p:txBody>
      </p:sp>
      <p:pic>
        <p:nvPicPr>
          <p:cNvPr id="5" name="Picture 4">
            <a:extLst>
              <a:ext uri="{FF2B5EF4-FFF2-40B4-BE49-F238E27FC236}">
                <a16:creationId xmlns:a16="http://schemas.microsoft.com/office/drawing/2014/main" id="{70FB1C87-9176-4EE4-87A1-F9F862718C98}"/>
              </a:ext>
            </a:extLst>
          </p:cNvPr>
          <p:cNvPicPr>
            <a:picLocks noChangeAspect="1"/>
          </p:cNvPicPr>
          <p:nvPr/>
        </p:nvPicPr>
        <p:blipFill>
          <a:blip r:embed="rId3"/>
          <a:stretch>
            <a:fillRect/>
          </a:stretch>
        </p:blipFill>
        <p:spPr>
          <a:xfrm>
            <a:off x="0" y="1391693"/>
            <a:ext cx="11887200" cy="4989014"/>
          </a:xfrm>
          <a:prstGeom prst="rect">
            <a:avLst/>
          </a:prstGeom>
        </p:spPr>
      </p:pic>
    </p:spTree>
    <p:extLst>
      <p:ext uri="{BB962C8B-B14F-4D97-AF65-F5344CB8AC3E}">
        <p14:creationId xmlns:p14="http://schemas.microsoft.com/office/powerpoint/2010/main" val="9436996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99A0D5-23D8-4D58-89C4-1B1D73D6BF0C}"/>
              </a:ext>
            </a:extLst>
          </p:cNvPr>
          <p:cNvSpPr txBox="1"/>
          <p:nvPr/>
        </p:nvSpPr>
        <p:spPr>
          <a:xfrm>
            <a:off x="0" y="7403068"/>
            <a:ext cx="10220739" cy="369332"/>
          </a:xfrm>
          <a:prstGeom prst="rect">
            <a:avLst/>
          </a:prstGeom>
          <a:noFill/>
        </p:spPr>
        <p:txBody>
          <a:bodyPr wrap="square">
            <a:spAutoFit/>
          </a:bodyPr>
          <a:lstStyle/>
          <a:p>
            <a:r>
              <a:rPr lang="en-US" dirty="0">
                <a:hlinkClick r:id="rId2"/>
              </a:rPr>
              <a:t>https://towardsdatascience.com/complete-guide-to-pythons-cross-validation-with-examples-a9676b5cac12</a:t>
            </a:r>
            <a:r>
              <a:rPr lang="en-US" dirty="0"/>
              <a:t> </a:t>
            </a:r>
          </a:p>
        </p:txBody>
      </p:sp>
      <p:pic>
        <p:nvPicPr>
          <p:cNvPr id="5" name="Picture 4">
            <a:extLst>
              <a:ext uri="{FF2B5EF4-FFF2-40B4-BE49-F238E27FC236}">
                <a16:creationId xmlns:a16="http://schemas.microsoft.com/office/drawing/2014/main" id="{70FB1C87-9176-4EE4-87A1-F9F862718C98}"/>
              </a:ext>
            </a:extLst>
          </p:cNvPr>
          <p:cNvPicPr>
            <a:picLocks noChangeAspect="1"/>
          </p:cNvPicPr>
          <p:nvPr/>
        </p:nvPicPr>
        <p:blipFill rotWithShape="1">
          <a:blip r:embed="rId3"/>
          <a:srcRect b="13410"/>
          <a:stretch/>
        </p:blipFill>
        <p:spPr>
          <a:xfrm>
            <a:off x="0" y="1391693"/>
            <a:ext cx="11887200" cy="4319994"/>
          </a:xfrm>
          <a:prstGeom prst="rect">
            <a:avLst/>
          </a:prstGeom>
        </p:spPr>
      </p:pic>
      <p:pic>
        <p:nvPicPr>
          <p:cNvPr id="4" name="Picture 3">
            <a:extLst>
              <a:ext uri="{FF2B5EF4-FFF2-40B4-BE49-F238E27FC236}">
                <a16:creationId xmlns:a16="http://schemas.microsoft.com/office/drawing/2014/main" id="{67B62D8A-273F-40A0-82E5-06FA824CE522}"/>
              </a:ext>
            </a:extLst>
          </p:cNvPr>
          <p:cNvPicPr>
            <a:picLocks noChangeAspect="1"/>
          </p:cNvPicPr>
          <p:nvPr/>
        </p:nvPicPr>
        <p:blipFill>
          <a:blip r:embed="rId4"/>
          <a:stretch>
            <a:fillRect/>
          </a:stretch>
        </p:blipFill>
        <p:spPr>
          <a:xfrm>
            <a:off x="5666962" y="1783063"/>
            <a:ext cx="4888396" cy="3881619"/>
          </a:xfrm>
          <a:prstGeom prst="rect">
            <a:avLst/>
          </a:prstGeom>
        </p:spPr>
      </p:pic>
    </p:spTree>
    <p:extLst>
      <p:ext uri="{BB962C8B-B14F-4D97-AF65-F5344CB8AC3E}">
        <p14:creationId xmlns:p14="http://schemas.microsoft.com/office/powerpoint/2010/main" val="21404113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B55C59-60DE-4605-9153-DC80ED959D0D}"/>
              </a:ext>
            </a:extLst>
          </p:cNvPr>
          <p:cNvPicPr>
            <a:picLocks noChangeAspect="1"/>
          </p:cNvPicPr>
          <p:nvPr/>
        </p:nvPicPr>
        <p:blipFill>
          <a:blip r:embed="rId2"/>
          <a:stretch>
            <a:fillRect/>
          </a:stretch>
        </p:blipFill>
        <p:spPr>
          <a:xfrm>
            <a:off x="0" y="1893397"/>
            <a:ext cx="11887200" cy="3985606"/>
          </a:xfrm>
          <a:prstGeom prst="rect">
            <a:avLst/>
          </a:prstGeom>
        </p:spPr>
      </p:pic>
      <p:sp>
        <p:nvSpPr>
          <p:cNvPr id="4" name="TextBox 3">
            <a:extLst>
              <a:ext uri="{FF2B5EF4-FFF2-40B4-BE49-F238E27FC236}">
                <a16:creationId xmlns:a16="http://schemas.microsoft.com/office/drawing/2014/main" id="{F14F9EDB-5C5A-41F0-A573-BB0B72E0F309}"/>
              </a:ext>
            </a:extLst>
          </p:cNvPr>
          <p:cNvSpPr txBox="1"/>
          <p:nvPr/>
        </p:nvSpPr>
        <p:spPr>
          <a:xfrm>
            <a:off x="0" y="7403068"/>
            <a:ext cx="10220739" cy="369332"/>
          </a:xfrm>
          <a:prstGeom prst="rect">
            <a:avLst/>
          </a:prstGeom>
          <a:noFill/>
        </p:spPr>
        <p:txBody>
          <a:bodyPr wrap="square">
            <a:spAutoFit/>
          </a:bodyPr>
          <a:lstStyle/>
          <a:p>
            <a:r>
              <a:rPr lang="en-US" dirty="0">
                <a:hlinkClick r:id="rId3"/>
              </a:rPr>
              <a:t>https://towardsdatascience.com/complete-guide-to-pythons-cross-validation-with-examples-a9676b5cac12</a:t>
            </a:r>
            <a:r>
              <a:rPr lang="en-US" dirty="0"/>
              <a:t> </a:t>
            </a:r>
          </a:p>
        </p:txBody>
      </p:sp>
    </p:spTree>
    <p:extLst>
      <p:ext uri="{BB962C8B-B14F-4D97-AF65-F5344CB8AC3E}">
        <p14:creationId xmlns:p14="http://schemas.microsoft.com/office/powerpoint/2010/main" val="16408022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040BC1-2E76-4B28-8C59-F88A32767C1B}"/>
              </a:ext>
            </a:extLst>
          </p:cNvPr>
          <p:cNvSpPr txBox="1"/>
          <p:nvPr/>
        </p:nvSpPr>
        <p:spPr>
          <a:xfrm>
            <a:off x="0" y="7403068"/>
            <a:ext cx="10220739" cy="369332"/>
          </a:xfrm>
          <a:prstGeom prst="rect">
            <a:avLst/>
          </a:prstGeom>
          <a:noFill/>
        </p:spPr>
        <p:txBody>
          <a:bodyPr wrap="square">
            <a:spAutoFit/>
          </a:bodyPr>
          <a:lstStyle/>
          <a:p>
            <a:r>
              <a:rPr lang="en-US" dirty="0">
                <a:hlinkClick r:id="rId2"/>
              </a:rPr>
              <a:t>https://towardsdatascience.com/complete-guide-to-pythons-cross-validation-with-examples-a9676b5cac12</a:t>
            </a:r>
            <a:r>
              <a:rPr lang="en-US" dirty="0"/>
              <a:t> </a:t>
            </a:r>
          </a:p>
        </p:txBody>
      </p:sp>
      <p:pic>
        <p:nvPicPr>
          <p:cNvPr id="4" name="Picture 3">
            <a:extLst>
              <a:ext uri="{FF2B5EF4-FFF2-40B4-BE49-F238E27FC236}">
                <a16:creationId xmlns:a16="http://schemas.microsoft.com/office/drawing/2014/main" id="{58D016C7-5CBC-42C5-B276-25FA29F9A00F}"/>
              </a:ext>
            </a:extLst>
          </p:cNvPr>
          <p:cNvPicPr>
            <a:picLocks noChangeAspect="1"/>
          </p:cNvPicPr>
          <p:nvPr/>
        </p:nvPicPr>
        <p:blipFill>
          <a:blip r:embed="rId3"/>
          <a:stretch>
            <a:fillRect/>
          </a:stretch>
        </p:blipFill>
        <p:spPr>
          <a:xfrm>
            <a:off x="0" y="1544332"/>
            <a:ext cx="11887200" cy="4683735"/>
          </a:xfrm>
          <a:prstGeom prst="rect">
            <a:avLst/>
          </a:prstGeom>
        </p:spPr>
      </p:pic>
    </p:spTree>
    <p:extLst>
      <p:ext uri="{BB962C8B-B14F-4D97-AF65-F5344CB8AC3E}">
        <p14:creationId xmlns:p14="http://schemas.microsoft.com/office/powerpoint/2010/main" val="12493222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1B4765-5FBA-4107-98AF-50D6D5C9747F}"/>
              </a:ext>
            </a:extLst>
          </p:cNvPr>
          <p:cNvSpPr txBox="1"/>
          <p:nvPr/>
        </p:nvSpPr>
        <p:spPr>
          <a:xfrm>
            <a:off x="0" y="7403068"/>
            <a:ext cx="10220739" cy="369332"/>
          </a:xfrm>
          <a:prstGeom prst="rect">
            <a:avLst/>
          </a:prstGeom>
          <a:noFill/>
        </p:spPr>
        <p:txBody>
          <a:bodyPr wrap="square">
            <a:spAutoFit/>
          </a:bodyPr>
          <a:lstStyle/>
          <a:p>
            <a:r>
              <a:rPr lang="en-US" dirty="0">
                <a:hlinkClick r:id="rId2"/>
              </a:rPr>
              <a:t>https://towardsdatascience.com/complete-guide-to-pythons-cross-validation-with-examples-a9676b5cac12</a:t>
            </a:r>
            <a:r>
              <a:rPr lang="en-US" dirty="0"/>
              <a:t> </a:t>
            </a:r>
          </a:p>
        </p:txBody>
      </p:sp>
      <p:pic>
        <p:nvPicPr>
          <p:cNvPr id="4" name="Picture 3">
            <a:extLst>
              <a:ext uri="{FF2B5EF4-FFF2-40B4-BE49-F238E27FC236}">
                <a16:creationId xmlns:a16="http://schemas.microsoft.com/office/drawing/2014/main" id="{C338BCC4-A50E-4274-9912-EAFEAC3BCC70}"/>
              </a:ext>
            </a:extLst>
          </p:cNvPr>
          <p:cNvPicPr>
            <a:picLocks noChangeAspect="1"/>
          </p:cNvPicPr>
          <p:nvPr/>
        </p:nvPicPr>
        <p:blipFill>
          <a:blip r:embed="rId3"/>
          <a:stretch>
            <a:fillRect/>
          </a:stretch>
        </p:blipFill>
        <p:spPr>
          <a:xfrm>
            <a:off x="0" y="1107884"/>
            <a:ext cx="11887200" cy="5556631"/>
          </a:xfrm>
          <a:prstGeom prst="rect">
            <a:avLst/>
          </a:prstGeom>
        </p:spPr>
      </p:pic>
    </p:spTree>
    <p:extLst>
      <p:ext uri="{BB962C8B-B14F-4D97-AF65-F5344CB8AC3E}">
        <p14:creationId xmlns:p14="http://schemas.microsoft.com/office/powerpoint/2010/main" val="11969915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1B4765-5FBA-4107-98AF-50D6D5C9747F}"/>
              </a:ext>
            </a:extLst>
          </p:cNvPr>
          <p:cNvSpPr txBox="1"/>
          <p:nvPr/>
        </p:nvSpPr>
        <p:spPr>
          <a:xfrm>
            <a:off x="0" y="7403068"/>
            <a:ext cx="10220739" cy="369332"/>
          </a:xfrm>
          <a:prstGeom prst="rect">
            <a:avLst/>
          </a:prstGeom>
          <a:noFill/>
        </p:spPr>
        <p:txBody>
          <a:bodyPr wrap="square">
            <a:spAutoFit/>
          </a:bodyPr>
          <a:lstStyle/>
          <a:p>
            <a:r>
              <a:rPr lang="en-US" dirty="0">
                <a:hlinkClick r:id="rId2"/>
              </a:rPr>
              <a:t>https://towardsdatascience.com/complete-guide-to-pythons-cross-validation-with-examples-a9676b5cac12</a:t>
            </a:r>
            <a:r>
              <a:rPr lang="en-US" dirty="0"/>
              <a:t> </a:t>
            </a:r>
          </a:p>
        </p:txBody>
      </p:sp>
      <p:pic>
        <p:nvPicPr>
          <p:cNvPr id="4" name="Picture 3">
            <a:extLst>
              <a:ext uri="{FF2B5EF4-FFF2-40B4-BE49-F238E27FC236}">
                <a16:creationId xmlns:a16="http://schemas.microsoft.com/office/drawing/2014/main" id="{EB06E230-45FE-4457-A749-2FBCD57E6D55}"/>
              </a:ext>
            </a:extLst>
          </p:cNvPr>
          <p:cNvPicPr>
            <a:picLocks noChangeAspect="1"/>
          </p:cNvPicPr>
          <p:nvPr/>
        </p:nvPicPr>
        <p:blipFill>
          <a:blip r:embed="rId3"/>
          <a:stretch>
            <a:fillRect/>
          </a:stretch>
        </p:blipFill>
        <p:spPr>
          <a:xfrm>
            <a:off x="0" y="1392531"/>
            <a:ext cx="11887200" cy="5888486"/>
          </a:xfrm>
          <a:prstGeom prst="rect">
            <a:avLst/>
          </a:prstGeom>
        </p:spPr>
      </p:pic>
      <p:pic>
        <p:nvPicPr>
          <p:cNvPr id="6" name="Picture 5">
            <a:extLst>
              <a:ext uri="{FF2B5EF4-FFF2-40B4-BE49-F238E27FC236}">
                <a16:creationId xmlns:a16="http://schemas.microsoft.com/office/drawing/2014/main" id="{978BFD43-4AFB-4612-88BE-709C02B70FED}"/>
              </a:ext>
            </a:extLst>
          </p:cNvPr>
          <p:cNvPicPr>
            <a:picLocks noChangeAspect="1"/>
          </p:cNvPicPr>
          <p:nvPr/>
        </p:nvPicPr>
        <p:blipFill>
          <a:blip r:embed="rId4"/>
          <a:stretch>
            <a:fillRect/>
          </a:stretch>
        </p:blipFill>
        <p:spPr>
          <a:xfrm>
            <a:off x="205409" y="0"/>
            <a:ext cx="4001130" cy="1603700"/>
          </a:xfrm>
          <a:prstGeom prst="rect">
            <a:avLst/>
          </a:prstGeom>
        </p:spPr>
      </p:pic>
      <p:pic>
        <p:nvPicPr>
          <p:cNvPr id="8" name="Picture 7">
            <a:extLst>
              <a:ext uri="{FF2B5EF4-FFF2-40B4-BE49-F238E27FC236}">
                <a16:creationId xmlns:a16="http://schemas.microsoft.com/office/drawing/2014/main" id="{CAE94442-7780-4B92-97EE-6E6758AB4F0E}"/>
              </a:ext>
            </a:extLst>
          </p:cNvPr>
          <p:cNvPicPr>
            <a:picLocks noChangeAspect="1"/>
          </p:cNvPicPr>
          <p:nvPr/>
        </p:nvPicPr>
        <p:blipFill>
          <a:blip r:embed="rId5"/>
          <a:stretch>
            <a:fillRect/>
          </a:stretch>
        </p:blipFill>
        <p:spPr>
          <a:xfrm>
            <a:off x="7680663" y="0"/>
            <a:ext cx="4114799" cy="1654426"/>
          </a:xfrm>
          <a:prstGeom prst="rect">
            <a:avLst/>
          </a:prstGeom>
        </p:spPr>
      </p:pic>
    </p:spTree>
    <p:extLst>
      <p:ext uri="{BB962C8B-B14F-4D97-AF65-F5344CB8AC3E}">
        <p14:creationId xmlns:p14="http://schemas.microsoft.com/office/powerpoint/2010/main" val="13854835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B4602B-A7C8-4EC5-B1F5-B3255D608369}"/>
              </a:ext>
            </a:extLst>
          </p:cNvPr>
          <p:cNvSpPr txBox="1"/>
          <p:nvPr/>
        </p:nvSpPr>
        <p:spPr>
          <a:xfrm>
            <a:off x="0" y="7403068"/>
            <a:ext cx="10220739" cy="369332"/>
          </a:xfrm>
          <a:prstGeom prst="rect">
            <a:avLst/>
          </a:prstGeom>
          <a:noFill/>
        </p:spPr>
        <p:txBody>
          <a:bodyPr wrap="square">
            <a:spAutoFit/>
          </a:bodyPr>
          <a:lstStyle/>
          <a:p>
            <a:r>
              <a:rPr lang="en-US" dirty="0">
                <a:hlinkClick r:id="rId2"/>
              </a:rPr>
              <a:t>https://towardsdatascience.com/complete-guide-to-pythons-cross-validation-with-examples-a9676b5cac12</a:t>
            </a:r>
            <a:r>
              <a:rPr lang="en-US" dirty="0"/>
              <a:t> </a:t>
            </a:r>
          </a:p>
        </p:txBody>
      </p:sp>
      <p:pic>
        <p:nvPicPr>
          <p:cNvPr id="4" name="Picture 3">
            <a:extLst>
              <a:ext uri="{FF2B5EF4-FFF2-40B4-BE49-F238E27FC236}">
                <a16:creationId xmlns:a16="http://schemas.microsoft.com/office/drawing/2014/main" id="{B6F16460-1A9D-4AEC-83C0-2E94BF250BB9}"/>
              </a:ext>
            </a:extLst>
          </p:cNvPr>
          <p:cNvPicPr>
            <a:picLocks noChangeAspect="1"/>
          </p:cNvPicPr>
          <p:nvPr/>
        </p:nvPicPr>
        <p:blipFill>
          <a:blip r:embed="rId3"/>
          <a:stretch>
            <a:fillRect/>
          </a:stretch>
        </p:blipFill>
        <p:spPr>
          <a:xfrm>
            <a:off x="0" y="1325472"/>
            <a:ext cx="11887200" cy="5121456"/>
          </a:xfrm>
          <a:prstGeom prst="rect">
            <a:avLst/>
          </a:prstGeom>
        </p:spPr>
      </p:pic>
    </p:spTree>
    <p:extLst>
      <p:ext uri="{BB962C8B-B14F-4D97-AF65-F5344CB8AC3E}">
        <p14:creationId xmlns:p14="http://schemas.microsoft.com/office/powerpoint/2010/main" val="32768629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E1480A-6A06-45FF-8427-9F89B366D745}"/>
              </a:ext>
            </a:extLst>
          </p:cNvPr>
          <p:cNvSpPr txBox="1"/>
          <p:nvPr/>
        </p:nvSpPr>
        <p:spPr>
          <a:xfrm>
            <a:off x="0" y="7403068"/>
            <a:ext cx="10220739" cy="369332"/>
          </a:xfrm>
          <a:prstGeom prst="rect">
            <a:avLst/>
          </a:prstGeom>
          <a:noFill/>
        </p:spPr>
        <p:txBody>
          <a:bodyPr wrap="square">
            <a:spAutoFit/>
          </a:bodyPr>
          <a:lstStyle/>
          <a:p>
            <a:r>
              <a:rPr lang="en-US" dirty="0">
                <a:hlinkClick r:id="rId2"/>
              </a:rPr>
              <a:t>https://towardsdatascience.com/complete-guide-to-pythons-cross-validation-with-examples-a9676b5cac12</a:t>
            </a:r>
            <a:r>
              <a:rPr lang="en-US" dirty="0"/>
              <a:t> </a:t>
            </a:r>
          </a:p>
        </p:txBody>
      </p:sp>
      <p:pic>
        <p:nvPicPr>
          <p:cNvPr id="4" name="Picture 3">
            <a:extLst>
              <a:ext uri="{FF2B5EF4-FFF2-40B4-BE49-F238E27FC236}">
                <a16:creationId xmlns:a16="http://schemas.microsoft.com/office/drawing/2014/main" id="{AC2D47F8-980A-416A-8F23-B1DA8AB5AF4C}"/>
              </a:ext>
            </a:extLst>
          </p:cNvPr>
          <p:cNvPicPr>
            <a:picLocks noChangeAspect="1"/>
          </p:cNvPicPr>
          <p:nvPr/>
        </p:nvPicPr>
        <p:blipFill>
          <a:blip r:embed="rId3"/>
          <a:stretch>
            <a:fillRect/>
          </a:stretch>
        </p:blipFill>
        <p:spPr>
          <a:xfrm>
            <a:off x="0" y="1158718"/>
            <a:ext cx="11887200" cy="5454963"/>
          </a:xfrm>
          <a:prstGeom prst="rect">
            <a:avLst/>
          </a:prstGeom>
        </p:spPr>
      </p:pic>
    </p:spTree>
    <p:extLst>
      <p:ext uri="{BB962C8B-B14F-4D97-AF65-F5344CB8AC3E}">
        <p14:creationId xmlns:p14="http://schemas.microsoft.com/office/powerpoint/2010/main" val="3347296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07238" y="460591"/>
            <a:ext cx="9672320" cy="4557658"/>
          </a:xfrm>
          <a:prstGeom prst="rect">
            <a:avLst/>
          </a:prstGeom>
          <a:noFill/>
        </p:spPr>
        <p:txBody>
          <a:bodyPr wrap="square" rtlCol="0">
            <a:spAutoFit/>
          </a:bodyPr>
          <a:lstStyle/>
          <a:p>
            <a:r>
              <a:rPr lang="en-US" sz="3627" dirty="0"/>
              <a:t>If someone gives you data, check with them BEFORE you share it with others.</a:t>
            </a:r>
          </a:p>
          <a:p>
            <a:endParaRPr lang="en-US" sz="3627" dirty="0"/>
          </a:p>
          <a:p>
            <a:r>
              <a:rPr lang="en-US" sz="3627" dirty="0"/>
              <a:t>If it involves human data, you may need approval from the ethics board.</a:t>
            </a:r>
          </a:p>
          <a:p>
            <a:endParaRPr lang="en-US" sz="3627" dirty="0"/>
          </a:p>
          <a:p>
            <a:r>
              <a:rPr lang="en-US" sz="3627" dirty="0"/>
              <a:t>If it involves human data, you may need to keep it secure – </a:t>
            </a:r>
            <a:r>
              <a:rPr lang="en-US" sz="3627" dirty="0" err="1"/>
              <a:t>i.e</a:t>
            </a:r>
            <a:r>
              <a:rPr lang="en-US" sz="3627" dirty="0"/>
              <a:t>,  not on an unsecured laptop.</a:t>
            </a:r>
          </a:p>
        </p:txBody>
      </p:sp>
    </p:spTree>
    <p:extLst>
      <p:ext uri="{BB962C8B-B14F-4D97-AF65-F5344CB8AC3E}">
        <p14:creationId xmlns:p14="http://schemas.microsoft.com/office/powerpoint/2010/main" val="18969027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1B4765-5FBA-4107-98AF-50D6D5C9747F}"/>
              </a:ext>
            </a:extLst>
          </p:cNvPr>
          <p:cNvSpPr txBox="1"/>
          <p:nvPr/>
        </p:nvSpPr>
        <p:spPr>
          <a:xfrm>
            <a:off x="0" y="7403068"/>
            <a:ext cx="10220739" cy="369332"/>
          </a:xfrm>
          <a:prstGeom prst="rect">
            <a:avLst/>
          </a:prstGeom>
          <a:noFill/>
        </p:spPr>
        <p:txBody>
          <a:bodyPr wrap="square">
            <a:spAutoFit/>
          </a:bodyPr>
          <a:lstStyle/>
          <a:p>
            <a:r>
              <a:rPr lang="en-US" dirty="0">
                <a:hlinkClick r:id="rId2"/>
              </a:rPr>
              <a:t>https://towardsdatascience.com/complete-guide-to-pythons-cross-validation-with-examples-a9676b5cac12</a:t>
            </a:r>
            <a:r>
              <a:rPr lang="en-US" dirty="0"/>
              <a:t> </a:t>
            </a:r>
          </a:p>
        </p:txBody>
      </p:sp>
      <p:pic>
        <p:nvPicPr>
          <p:cNvPr id="4" name="Picture 3">
            <a:extLst>
              <a:ext uri="{FF2B5EF4-FFF2-40B4-BE49-F238E27FC236}">
                <a16:creationId xmlns:a16="http://schemas.microsoft.com/office/drawing/2014/main" id="{B1C35A33-F838-47FE-81E0-E2EE2B0C5A97}"/>
              </a:ext>
            </a:extLst>
          </p:cNvPr>
          <p:cNvPicPr>
            <a:picLocks noChangeAspect="1"/>
          </p:cNvPicPr>
          <p:nvPr/>
        </p:nvPicPr>
        <p:blipFill>
          <a:blip r:embed="rId3"/>
          <a:stretch>
            <a:fillRect/>
          </a:stretch>
        </p:blipFill>
        <p:spPr>
          <a:xfrm>
            <a:off x="0" y="262807"/>
            <a:ext cx="11887200" cy="5012815"/>
          </a:xfrm>
          <a:prstGeom prst="rect">
            <a:avLst/>
          </a:prstGeom>
        </p:spPr>
      </p:pic>
    </p:spTree>
    <p:extLst>
      <p:ext uri="{BB962C8B-B14F-4D97-AF65-F5344CB8AC3E}">
        <p14:creationId xmlns:p14="http://schemas.microsoft.com/office/powerpoint/2010/main" val="31604992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A240B5-74C7-4799-8A92-EAA7B48157CC}"/>
              </a:ext>
            </a:extLst>
          </p:cNvPr>
          <p:cNvPicPr>
            <a:picLocks noChangeAspect="1"/>
          </p:cNvPicPr>
          <p:nvPr/>
        </p:nvPicPr>
        <p:blipFill>
          <a:blip r:embed="rId2"/>
          <a:stretch>
            <a:fillRect/>
          </a:stretch>
        </p:blipFill>
        <p:spPr>
          <a:xfrm>
            <a:off x="0" y="1986431"/>
            <a:ext cx="11887200" cy="3799538"/>
          </a:xfrm>
          <a:prstGeom prst="rect">
            <a:avLst/>
          </a:prstGeom>
        </p:spPr>
      </p:pic>
      <p:sp>
        <p:nvSpPr>
          <p:cNvPr id="6" name="TextBox 5">
            <a:extLst>
              <a:ext uri="{FF2B5EF4-FFF2-40B4-BE49-F238E27FC236}">
                <a16:creationId xmlns:a16="http://schemas.microsoft.com/office/drawing/2014/main" id="{19839B27-3B14-4A66-9748-A20194CC212F}"/>
              </a:ext>
            </a:extLst>
          </p:cNvPr>
          <p:cNvSpPr txBox="1"/>
          <p:nvPr/>
        </p:nvSpPr>
        <p:spPr>
          <a:xfrm>
            <a:off x="122582" y="7333278"/>
            <a:ext cx="8829261" cy="369332"/>
          </a:xfrm>
          <a:prstGeom prst="rect">
            <a:avLst/>
          </a:prstGeom>
          <a:noFill/>
        </p:spPr>
        <p:txBody>
          <a:bodyPr wrap="square">
            <a:spAutoFit/>
          </a:bodyPr>
          <a:lstStyle/>
          <a:p>
            <a:r>
              <a:rPr lang="en-US" dirty="0">
                <a:hlinkClick r:id="rId3"/>
              </a:rPr>
              <a:t>https://towardsdatascience.com/validating-your-machine-learning-model-25b4c8643fb7</a:t>
            </a:r>
            <a:r>
              <a:rPr lang="en-US" dirty="0"/>
              <a:t> </a:t>
            </a:r>
          </a:p>
        </p:txBody>
      </p:sp>
    </p:spTree>
    <p:extLst>
      <p:ext uri="{BB962C8B-B14F-4D97-AF65-F5344CB8AC3E}">
        <p14:creationId xmlns:p14="http://schemas.microsoft.com/office/powerpoint/2010/main" val="38808994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a:extLst>
              <a:ext uri="{FF2B5EF4-FFF2-40B4-BE49-F238E27FC236}">
                <a16:creationId xmlns:a16="http://schemas.microsoft.com/office/drawing/2014/main" id="{5CD46940-8E7F-41F3-B9BA-AE91B2F127D9}"/>
              </a:ext>
            </a:extLst>
          </p:cNvPr>
          <p:cNvGraphicFramePr>
            <a:graphicFrameLocks/>
          </p:cNvGraphicFramePr>
          <p:nvPr/>
        </p:nvGraphicFramePr>
        <p:xfrm>
          <a:off x="762000" y="0"/>
          <a:ext cx="10363200" cy="7772400"/>
        </p:xfrm>
        <a:graphic>
          <a:graphicData uri="http://schemas.openxmlformats.org/presentationml/2006/ole">
            <mc:AlternateContent xmlns:mc="http://schemas.openxmlformats.org/markup-compatibility/2006">
              <mc:Choice xmlns:v="urn:schemas-microsoft-com:vml" Requires="v">
                <p:oleObj name="Photo House" r:id="rId2" imgW="4631934" imgH="3492197" progId="Photohse.Document">
                  <p:embed/>
                </p:oleObj>
              </mc:Choice>
              <mc:Fallback>
                <p:oleObj name="Photo House" r:id="rId2" imgW="4631934" imgH="3492197" progId="Photohse.Document">
                  <p:embed/>
                  <p:pic>
                    <p:nvPicPr>
                      <p:cNvPr id="9218" name="Object 2">
                        <a:extLst>
                          <a:ext uri="{FF2B5EF4-FFF2-40B4-BE49-F238E27FC236}">
                            <a16:creationId xmlns:a16="http://schemas.microsoft.com/office/drawing/2014/main" id="{5CD46940-8E7F-41F3-B9BA-AE91B2F127D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10363200" cy="777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Box 3">
            <a:extLst>
              <a:ext uri="{FF2B5EF4-FFF2-40B4-BE49-F238E27FC236}">
                <a16:creationId xmlns:a16="http://schemas.microsoft.com/office/drawing/2014/main" id="{49FE425E-E3B7-4D34-9D32-1EBAE6CE8380}"/>
              </a:ext>
            </a:extLst>
          </p:cNvPr>
          <p:cNvSpPr txBox="1"/>
          <p:nvPr/>
        </p:nvSpPr>
        <p:spPr>
          <a:xfrm>
            <a:off x="1338943" y="7403068"/>
            <a:ext cx="9462407" cy="369332"/>
          </a:xfrm>
          <a:prstGeom prst="rect">
            <a:avLst/>
          </a:prstGeom>
          <a:noFill/>
        </p:spPr>
        <p:txBody>
          <a:bodyPr wrap="square">
            <a:spAutoFit/>
          </a:bodyPr>
          <a:lstStyle/>
          <a:p>
            <a:r>
              <a:rPr lang="en-US" dirty="0">
                <a:hlinkClick r:id="rId4"/>
              </a:rPr>
              <a:t>https://nlp.stanford.edu/~manning/courses/ling236/handouts/whitehead-logistic-regression.ppt</a:t>
            </a:r>
            <a:r>
              <a:rPr lang="en-US" dirty="0"/>
              <a:t>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CD42AB66-AAA8-4F10-B1F9-B433B3E21450}"/>
              </a:ext>
            </a:extLst>
          </p:cNvPr>
          <p:cNvSpPr>
            <a:spLocks noGrp="1" noChangeArrowheads="1"/>
          </p:cNvSpPr>
          <p:nvPr>
            <p:ph type="title"/>
          </p:nvPr>
        </p:nvSpPr>
        <p:spPr>
          <a:noFill/>
          <a:ln/>
        </p:spPr>
        <p:txBody>
          <a:bodyPr/>
          <a:lstStyle/>
          <a:p>
            <a:r>
              <a:rPr lang="en-US" altLang="en-US" sz="4533" b="1" i="1">
                <a:latin typeface="Arial" panose="020B0604020202020204" pitchFamily="34" charset="0"/>
              </a:rPr>
              <a:t>The Logistic Regression Model</a:t>
            </a:r>
          </a:p>
        </p:txBody>
      </p:sp>
      <p:sp>
        <p:nvSpPr>
          <p:cNvPr id="7171" name="Rectangle 3">
            <a:extLst>
              <a:ext uri="{FF2B5EF4-FFF2-40B4-BE49-F238E27FC236}">
                <a16:creationId xmlns:a16="http://schemas.microsoft.com/office/drawing/2014/main" id="{49448234-2015-4D53-A6FF-806A1DE47642}"/>
              </a:ext>
            </a:extLst>
          </p:cNvPr>
          <p:cNvSpPr>
            <a:spLocks noGrp="1" noChangeArrowheads="1"/>
          </p:cNvSpPr>
          <p:nvPr>
            <p:ph type="body" idx="1"/>
          </p:nvPr>
        </p:nvSpPr>
        <p:spPr>
          <a:noFill/>
          <a:ln/>
        </p:spPr>
        <p:txBody>
          <a:bodyPr/>
          <a:lstStyle/>
          <a:p>
            <a:pPr>
              <a:buFontTx/>
              <a:buNone/>
            </a:pPr>
            <a:r>
              <a:rPr lang="en-US" altLang="en-US">
                <a:latin typeface="Benguiat Frisky" pitchFamily="66" charset="0"/>
              </a:rPr>
              <a:t>The "logit" model solves these problems:</a:t>
            </a:r>
            <a:br>
              <a:rPr lang="en-US" altLang="en-US">
                <a:latin typeface="Benguiat Frisky" pitchFamily="66" charset="0"/>
              </a:rPr>
            </a:br>
            <a:br>
              <a:rPr lang="en-US" altLang="en-US">
                <a:latin typeface="Benguiat Frisky" pitchFamily="66" charset="0"/>
              </a:rPr>
            </a:br>
            <a:r>
              <a:rPr lang="en-US" altLang="en-US">
                <a:latin typeface="Benguiat Frisky" pitchFamily="66" charset="0"/>
              </a:rPr>
              <a:t>ln[p/(1-p)] = </a:t>
            </a:r>
            <a:r>
              <a:rPr lang="en-US" altLang="en-US" i="1">
                <a:latin typeface="Benguiat Frisky" pitchFamily="66" charset="0"/>
                <a:sym typeface="Symbol" panose="05050102010706020507" pitchFamily="18" charset="2"/>
              </a:rPr>
              <a:t></a:t>
            </a:r>
            <a:r>
              <a:rPr lang="en-US" altLang="en-US">
                <a:latin typeface="Benguiat Frisky" pitchFamily="66" charset="0"/>
              </a:rPr>
              <a:t> + </a:t>
            </a:r>
            <a:r>
              <a:rPr lang="en-US" altLang="en-US" i="1">
                <a:latin typeface="Benguiat Frisky" pitchFamily="66" charset="0"/>
                <a:sym typeface="Symbol" panose="05050102010706020507" pitchFamily="18" charset="2"/>
              </a:rPr>
              <a:t></a:t>
            </a:r>
            <a:r>
              <a:rPr lang="en-US" altLang="en-US">
                <a:latin typeface="Benguiat Frisky" pitchFamily="66" charset="0"/>
              </a:rPr>
              <a:t>X + e</a:t>
            </a:r>
            <a:br>
              <a:rPr lang="en-US" altLang="en-US">
                <a:latin typeface="Benguiat Frisky" pitchFamily="66" charset="0"/>
              </a:rPr>
            </a:br>
            <a:endParaRPr lang="en-US" altLang="en-US">
              <a:latin typeface="Benguiat Frisky" pitchFamily="66" charset="0"/>
            </a:endParaRPr>
          </a:p>
          <a:p>
            <a:pPr>
              <a:buClr>
                <a:schemeClr val="hlink"/>
              </a:buClr>
              <a:buFont typeface="Wingdings" panose="05000000000000000000" pitchFamily="2" charset="2"/>
              <a:buChar char="§"/>
            </a:pPr>
            <a:r>
              <a:rPr lang="en-US" altLang="en-US">
                <a:latin typeface="Benguiat Frisky" pitchFamily="66" charset="0"/>
              </a:rPr>
              <a:t>p is the probability that the event Y occurs, p(Y=1) </a:t>
            </a:r>
          </a:p>
          <a:p>
            <a:pPr>
              <a:buClr>
                <a:schemeClr val="hlink"/>
              </a:buClr>
              <a:buFont typeface="Wingdings" panose="05000000000000000000" pitchFamily="2" charset="2"/>
              <a:buChar char="§"/>
            </a:pPr>
            <a:r>
              <a:rPr lang="en-US" altLang="en-US">
                <a:latin typeface="Benguiat Frisky" pitchFamily="66" charset="0"/>
              </a:rPr>
              <a:t>p/(1-p) is the "odds ratio" </a:t>
            </a:r>
          </a:p>
          <a:p>
            <a:pPr>
              <a:buClr>
                <a:schemeClr val="hlink"/>
              </a:buClr>
              <a:buFont typeface="Wingdings" panose="05000000000000000000" pitchFamily="2" charset="2"/>
              <a:buChar char="§"/>
            </a:pPr>
            <a:r>
              <a:rPr lang="en-US" altLang="en-US">
                <a:latin typeface="Benguiat Frisky" pitchFamily="66" charset="0"/>
              </a:rPr>
              <a:t>ln[p/(1-p)] is the log odds ratio, or "logit"</a:t>
            </a:r>
            <a:r>
              <a:rPr lang="en-US" altLang="en-US"/>
              <a:t> </a:t>
            </a:r>
          </a:p>
        </p:txBody>
      </p:sp>
      <p:sp>
        <p:nvSpPr>
          <p:cNvPr id="4" name="TextBox 3">
            <a:extLst>
              <a:ext uri="{FF2B5EF4-FFF2-40B4-BE49-F238E27FC236}">
                <a16:creationId xmlns:a16="http://schemas.microsoft.com/office/drawing/2014/main" id="{8740DAF7-1832-44AD-BB97-76A496F40820}"/>
              </a:ext>
            </a:extLst>
          </p:cNvPr>
          <p:cNvSpPr txBox="1"/>
          <p:nvPr/>
        </p:nvSpPr>
        <p:spPr>
          <a:xfrm>
            <a:off x="1338943" y="7403068"/>
            <a:ext cx="9462407" cy="369332"/>
          </a:xfrm>
          <a:prstGeom prst="rect">
            <a:avLst/>
          </a:prstGeom>
          <a:noFill/>
        </p:spPr>
        <p:txBody>
          <a:bodyPr wrap="square">
            <a:spAutoFit/>
          </a:bodyPr>
          <a:lstStyle/>
          <a:p>
            <a:r>
              <a:rPr lang="en-US" dirty="0">
                <a:hlinkClick r:id="rId2"/>
              </a:rPr>
              <a:t>https://nlp.stanford.edu/~manning/courses/ling236/handouts/whitehead-logistic-regression.ppt</a:t>
            </a:r>
            <a:r>
              <a:rPr lang="en-US" dirty="0"/>
              <a:t>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6C9C092F-AC1C-4E5B-8BFD-AEEB167BCAAF}"/>
              </a:ext>
            </a:extLst>
          </p:cNvPr>
          <p:cNvSpPr>
            <a:spLocks noGrp="1" noChangeArrowheads="1"/>
          </p:cNvSpPr>
          <p:nvPr>
            <p:ph type="title"/>
          </p:nvPr>
        </p:nvSpPr>
        <p:spPr/>
        <p:txBody>
          <a:bodyPr/>
          <a:lstStyle/>
          <a:p>
            <a:r>
              <a:rPr lang="en-US" altLang="en-US"/>
              <a:t>Probability and Odds</a:t>
            </a:r>
          </a:p>
        </p:txBody>
      </p:sp>
      <p:sp>
        <p:nvSpPr>
          <p:cNvPr id="38915" name="Rectangle 3">
            <a:extLst>
              <a:ext uri="{FF2B5EF4-FFF2-40B4-BE49-F238E27FC236}">
                <a16:creationId xmlns:a16="http://schemas.microsoft.com/office/drawing/2014/main" id="{F1AF1FF5-C83F-47FB-AB98-B9429E426AAC}"/>
              </a:ext>
            </a:extLst>
          </p:cNvPr>
          <p:cNvSpPr>
            <a:spLocks noGrp="1" noChangeArrowheads="1"/>
          </p:cNvSpPr>
          <p:nvPr>
            <p:ph type="body" idx="1"/>
          </p:nvPr>
        </p:nvSpPr>
        <p:spPr>
          <a:xfrm>
            <a:off x="1539240" y="1899920"/>
            <a:ext cx="8808720" cy="5008880"/>
          </a:xfrm>
        </p:spPr>
        <p:txBody>
          <a:bodyPr/>
          <a:lstStyle/>
          <a:p>
            <a:endParaRPr lang="en-US" altLang="en-US" dirty="0"/>
          </a:p>
          <a:p>
            <a:endParaRPr lang="en-US" altLang="en-US" dirty="0"/>
          </a:p>
          <a:p>
            <a:endParaRPr lang="en-US" altLang="en-US" dirty="0"/>
          </a:p>
          <a:p>
            <a:r>
              <a:rPr lang="en-US" altLang="en-US" dirty="0"/>
              <a:t>On coin flip, p(H) = ½</a:t>
            </a:r>
          </a:p>
          <a:p>
            <a:r>
              <a:rPr lang="en-US" altLang="en-US" dirty="0"/>
              <a:t>On 2 dice roll, p(7) = 6/36 =1/6</a:t>
            </a:r>
          </a:p>
          <a:p>
            <a:endParaRPr lang="en-US" altLang="en-US" dirty="0"/>
          </a:p>
          <a:p>
            <a:endParaRPr lang="en-US" altLang="en-US" dirty="0"/>
          </a:p>
          <a:p>
            <a:endParaRPr lang="en-US" altLang="en-US" dirty="0"/>
          </a:p>
        </p:txBody>
      </p:sp>
      <p:sp>
        <p:nvSpPr>
          <p:cNvPr id="38916" name="Rectangle 5">
            <a:extLst>
              <a:ext uri="{FF2B5EF4-FFF2-40B4-BE49-F238E27FC236}">
                <a16:creationId xmlns:a16="http://schemas.microsoft.com/office/drawing/2014/main" id="{43B174B3-A55B-4CBF-A5F9-A05CD24B8493}"/>
              </a:ext>
            </a:extLst>
          </p:cNvPr>
          <p:cNvSpPr>
            <a:spLocks noChangeArrowheads="1"/>
          </p:cNvSpPr>
          <p:nvPr/>
        </p:nvSpPr>
        <p:spPr bwMode="auto">
          <a:xfrm>
            <a:off x="762000" y="-255454"/>
            <a:ext cx="184731" cy="510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720"/>
          </a:p>
        </p:txBody>
      </p:sp>
      <p:graphicFrame>
        <p:nvGraphicFramePr>
          <p:cNvPr id="38917" name="Object 4">
            <a:extLst>
              <a:ext uri="{FF2B5EF4-FFF2-40B4-BE49-F238E27FC236}">
                <a16:creationId xmlns:a16="http://schemas.microsoft.com/office/drawing/2014/main" id="{A8F47728-0CA1-423D-8813-43F3037FA5A0}"/>
              </a:ext>
            </a:extLst>
          </p:cNvPr>
          <p:cNvGraphicFramePr>
            <a:graphicFrameLocks noChangeAspect="1"/>
          </p:cNvGraphicFramePr>
          <p:nvPr/>
        </p:nvGraphicFramePr>
        <p:xfrm>
          <a:off x="2215727" y="1986281"/>
          <a:ext cx="4864947" cy="1234228"/>
        </p:xfrm>
        <a:graphic>
          <a:graphicData uri="http://schemas.openxmlformats.org/presentationml/2006/ole">
            <mc:AlternateContent xmlns:mc="http://schemas.openxmlformats.org/markup-compatibility/2006">
              <mc:Choice xmlns:v="urn:schemas-microsoft-com:vml" Requires="v">
                <p:oleObj name="Equation" r:id="rId3" imgW="1536033" imgH="393529" progId="Equation.DSMT4">
                  <p:embed/>
                </p:oleObj>
              </mc:Choice>
              <mc:Fallback>
                <p:oleObj name="Equation" r:id="rId3" imgW="1536033" imgH="393529" progId="Equation.DSMT4">
                  <p:embed/>
                  <p:pic>
                    <p:nvPicPr>
                      <p:cNvPr id="38917" name="Object 4">
                        <a:extLst>
                          <a:ext uri="{FF2B5EF4-FFF2-40B4-BE49-F238E27FC236}">
                            <a16:creationId xmlns:a16="http://schemas.microsoft.com/office/drawing/2014/main" id="{A8F47728-0CA1-423D-8813-43F3037FA5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5727" y="1986281"/>
                        <a:ext cx="4864947" cy="1234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TextBox 5">
            <a:extLst>
              <a:ext uri="{FF2B5EF4-FFF2-40B4-BE49-F238E27FC236}">
                <a16:creationId xmlns:a16="http://schemas.microsoft.com/office/drawing/2014/main" id="{B315B179-DFBB-4E6A-A843-CDE3191C3367}"/>
              </a:ext>
            </a:extLst>
          </p:cNvPr>
          <p:cNvSpPr txBox="1"/>
          <p:nvPr/>
        </p:nvSpPr>
        <p:spPr>
          <a:xfrm>
            <a:off x="89452" y="7328654"/>
            <a:ext cx="5943600" cy="369332"/>
          </a:xfrm>
          <a:prstGeom prst="rect">
            <a:avLst/>
          </a:prstGeom>
          <a:noFill/>
        </p:spPr>
        <p:txBody>
          <a:bodyPr wrap="square">
            <a:spAutoFit/>
          </a:bodyPr>
          <a:lstStyle/>
          <a:p>
            <a:r>
              <a:rPr lang="en-US" dirty="0">
                <a:hlinkClick r:id="rId5"/>
              </a:rPr>
              <a:t>https://jmg1.psychology.msstate.edu/8803/logisticReg09.ppt</a:t>
            </a:r>
            <a:r>
              <a:rPr lang="en-US" dirty="0"/>
              <a:t>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D7616B51-91EA-4090-993E-00CB5707BE15}"/>
              </a:ext>
            </a:extLst>
          </p:cNvPr>
          <p:cNvSpPr>
            <a:spLocks noGrp="1" noChangeArrowheads="1"/>
          </p:cNvSpPr>
          <p:nvPr>
            <p:ph type="title"/>
          </p:nvPr>
        </p:nvSpPr>
        <p:spPr/>
        <p:txBody>
          <a:bodyPr/>
          <a:lstStyle/>
          <a:p>
            <a:r>
              <a:rPr lang="en-US" altLang="en-US"/>
              <a:t>Odds</a:t>
            </a:r>
          </a:p>
        </p:txBody>
      </p:sp>
      <p:sp>
        <p:nvSpPr>
          <p:cNvPr id="40963" name="Rectangle 3">
            <a:extLst>
              <a:ext uri="{FF2B5EF4-FFF2-40B4-BE49-F238E27FC236}">
                <a16:creationId xmlns:a16="http://schemas.microsoft.com/office/drawing/2014/main" id="{C7D1144F-69D8-45D4-875B-6FCB93DC4CE7}"/>
              </a:ext>
            </a:extLst>
          </p:cNvPr>
          <p:cNvSpPr>
            <a:spLocks noGrp="1" noChangeArrowheads="1"/>
          </p:cNvSpPr>
          <p:nvPr>
            <p:ph type="body" idx="1"/>
          </p:nvPr>
        </p:nvSpPr>
        <p:spPr/>
        <p:txBody>
          <a:bodyPr/>
          <a:lstStyle/>
          <a:p>
            <a:endParaRPr lang="en-US" altLang="en-US"/>
          </a:p>
          <a:p>
            <a:endParaRPr lang="en-US" altLang="en-US"/>
          </a:p>
          <a:p>
            <a:r>
              <a:rPr lang="en-US" altLang="en-US"/>
              <a:t>On coin flip, Odds(H) = 1/1</a:t>
            </a:r>
          </a:p>
          <a:p>
            <a:r>
              <a:rPr lang="en-US" altLang="en-US"/>
              <a:t>Odds are 1 to 1 that your coin flip will be “heads”</a:t>
            </a:r>
          </a:p>
          <a:p>
            <a:endParaRPr lang="en-US" altLang="en-US"/>
          </a:p>
          <a:p>
            <a:r>
              <a:rPr lang="en-US" altLang="en-US"/>
              <a:t>On 2 dice roll, Odds(7) = 6/(30) = 1/5</a:t>
            </a:r>
          </a:p>
          <a:p>
            <a:r>
              <a:rPr lang="en-US" altLang="en-US"/>
              <a:t>Odds(7) = p(7)/[1 - p(7)] = 1/6 </a:t>
            </a:r>
            <a:r>
              <a:rPr lang="en-US" altLang="en-US" b="1"/>
              <a:t>/</a:t>
            </a:r>
            <a:r>
              <a:rPr lang="en-US" altLang="en-US"/>
              <a:t> 5/6 = 1/5</a:t>
            </a:r>
          </a:p>
          <a:p>
            <a:r>
              <a:rPr lang="en-US" altLang="en-US"/>
              <a:t>Odds are “1 to 5” that you will roll “seven”</a:t>
            </a:r>
          </a:p>
          <a:p>
            <a:pPr>
              <a:buFontTx/>
              <a:buNone/>
            </a:pPr>
            <a:endParaRPr lang="en-US" altLang="en-US"/>
          </a:p>
          <a:p>
            <a:endParaRPr lang="en-US" altLang="en-US"/>
          </a:p>
        </p:txBody>
      </p:sp>
      <p:sp>
        <p:nvSpPr>
          <p:cNvPr id="40964" name="Rectangle 5">
            <a:extLst>
              <a:ext uri="{FF2B5EF4-FFF2-40B4-BE49-F238E27FC236}">
                <a16:creationId xmlns:a16="http://schemas.microsoft.com/office/drawing/2014/main" id="{6E0A0260-90CA-4F6B-997B-C1CABA08A763}"/>
              </a:ext>
            </a:extLst>
          </p:cNvPr>
          <p:cNvSpPr>
            <a:spLocks noChangeArrowheads="1"/>
          </p:cNvSpPr>
          <p:nvPr/>
        </p:nvSpPr>
        <p:spPr bwMode="auto">
          <a:xfrm>
            <a:off x="762000" y="-255454"/>
            <a:ext cx="184731" cy="510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720"/>
          </a:p>
        </p:txBody>
      </p:sp>
      <p:graphicFrame>
        <p:nvGraphicFramePr>
          <p:cNvPr id="40965" name="Object 4">
            <a:extLst>
              <a:ext uri="{FF2B5EF4-FFF2-40B4-BE49-F238E27FC236}">
                <a16:creationId xmlns:a16="http://schemas.microsoft.com/office/drawing/2014/main" id="{42CDD0A1-AE4A-4421-8B4E-9E6EC4FC55B4}"/>
              </a:ext>
            </a:extLst>
          </p:cNvPr>
          <p:cNvGraphicFramePr>
            <a:graphicFrameLocks noChangeAspect="1"/>
          </p:cNvGraphicFramePr>
          <p:nvPr/>
        </p:nvGraphicFramePr>
        <p:xfrm>
          <a:off x="2057400" y="1899921"/>
          <a:ext cx="6995160" cy="1128078"/>
        </p:xfrm>
        <a:graphic>
          <a:graphicData uri="http://schemas.openxmlformats.org/presentationml/2006/ole">
            <mc:AlternateContent xmlns:mc="http://schemas.openxmlformats.org/markup-compatibility/2006">
              <mc:Choice xmlns:v="urn:schemas-microsoft-com:vml" Requires="v">
                <p:oleObj name="Equation" r:id="rId3" imgW="2603500" imgH="419100" progId="Equation.DSMT4">
                  <p:embed/>
                </p:oleObj>
              </mc:Choice>
              <mc:Fallback>
                <p:oleObj name="Equation" r:id="rId3" imgW="2603500" imgH="419100" progId="Equation.DSMT4">
                  <p:embed/>
                  <p:pic>
                    <p:nvPicPr>
                      <p:cNvPr id="40965" name="Object 4">
                        <a:extLst>
                          <a:ext uri="{FF2B5EF4-FFF2-40B4-BE49-F238E27FC236}">
                            <a16:creationId xmlns:a16="http://schemas.microsoft.com/office/drawing/2014/main" id="{42CDD0A1-AE4A-4421-8B4E-9E6EC4FC55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899921"/>
                        <a:ext cx="6995160" cy="1128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TextBox 5">
            <a:extLst>
              <a:ext uri="{FF2B5EF4-FFF2-40B4-BE49-F238E27FC236}">
                <a16:creationId xmlns:a16="http://schemas.microsoft.com/office/drawing/2014/main" id="{73F18D05-F648-46C5-A7B8-118DFA7ED795}"/>
              </a:ext>
            </a:extLst>
          </p:cNvPr>
          <p:cNvSpPr txBox="1"/>
          <p:nvPr/>
        </p:nvSpPr>
        <p:spPr>
          <a:xfrm>
            <a:off x="89452" y="7328654"/>
            <a:ext cx="5943600" cy="369332"/>
          </a:xfrm>
          <a:prstGeom prst="rect">
            <a:avLst/>
          </a:prstGeom>
          <a:noFill/>
        </p:spPr>
        <p:txBody>
          <a:bodyPr wrap="square">
            <a:spAutoFit/>
          </a:bodyPr>
          <a:lstStyle/>
          <a:p>
            <a:r>
              <a:rPr lang="en-US" dirty="0">
                <a:hlinkClick r:id="rId5"/>
              </a:rPr>
              <a:t>https://jmg1.psychology.msstate.edu/8803/logisticReg09.ppt</a:t>
            </a:r>
            <a:r>
              <a:rPr lang="en-US" dirty="0"/>
              <a:t>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9EB1C4A5-4503-478D-92AE-885EEF99E46E}"/>
              </a:ext>
            </a:extLst>
          </p:cNvPr>
          <p:cNvSpPr>
            <a:spLocks noGrp="1" noChangeArrowheads="1"/>
          </p:cNvSpPr>
          <p:nvPr>
            <p:ph type="title"/>
          </p:nvPr>
        </p:nvSpPr>
        <p:spPr/>
        <p:txBody>
          <a:bodyPr/>
          <a:lstStyle/>
          <a:p>
            <a:r>
              <a:rPr lang="en-US" altLang="en-US"/>
              <a:t>Problems with Odds</a:t>
            </a:r>
          </a:p>
        </p:txBody>
      </p:sp>
      <p:sp>
        <p:nvSpPr>
          <p:cNvPr id="83971" name="Rectangle 3">
            <a:extLst>
              <a:ext uri="{FF2B5EF4-FFF2-40B4-BE49-F238E27FC236}">
                <a16:creationId xmlns:a16="http://schemas.microsoft.com/office/drawing/2014/main" id="{67D08332-AE1F-4192-AE1A-AEA5A144B72E}"/>
              </a:ext>
            </a:extLst>
          </p:cNvPr>
          <p:cNvSpPr>
            <a:spLocks noGrp="1" noChangeArrowheads="1"/>
          </p:cNvSpPr>
          <p:nvPr>
            <p:ph type="body" idx="1"/>
          </p:nvPr>
        </p:nvSpPr>
        <p:spPr>
          <a:xfrm>
            <a:off x="817245" y="2049163"/>
            <a:ext cx="10252710" cy="4931516"/>
          </a:xfrm>
        </p:spPr>
        <p:txBody>
          <a:bodyPr/>
          <a:lstStyle/>
          <a:p>
            <a:r>
              <a:rPr lang="en-US" altLang="en-US"/>
              <a:t>Asymmetry</a:t>
            </a:r>
          </a:p>
          <a:p>
            <a:pPr lvl="1"/>
            <a:r>
              <a:rPr lang="en-US" altLang="en-US"/>
              <a:t>Possible range from 0 to “very large” </a:t>
            </a:r>
          </a:p>
          <a:p>
            <a:pPr lvl="2"/>
            <a:r>
              <a:rPr lang="en-US" altLang="en-US"/>
              <a:t>With 1 indicating no difference</a:t>
            </a:r>
          </a:p>
          <a:p>
            <a:r>
              <a:rPr lang="en-US" altLang="en-US"/>
              <a:t>Due to asymmetry</a:t>
            </a:r>
          </a:p>
          <a:p>
            <a:pPr lvl="1"/>
            <a:r>
              <a:rPr lang="en-US" altLang="en-US"/>
              <a:t>The same odds in opposite direction may appear different</a:t>
            </a:r>
          </a:p>
          <a:p>
            <a:pPr lvl="1"/>
            <a:r>
              <a:rPr lang="en-US" altLang="en-US"/>
              <a:t>Odds of 5.0 (5 to 1) of losing are the same as odds of .2 of winning (1 to 5)</a:t>
            </a:r>
          </a:p>
          <a:p>
            <a:pPr lvl="1">
              <a:buFontTx/>
              <a:buNone/>
            </a:pPr>
            <a:endParaRPr lang="en-US" altLang="en-US"/>
          </a:p>
        </p:txBody>
      </p:sp>
      <p:sp>
        <p:nvSpPr>
          <p:cNvPr id="4" name="TextBox 3">
            <a:extLst>
              <a:ext uri="{FF2B5EF4-FFF2-40B4-BE49-F238E27FC236}">
                <a16:creationId xmlns:a16="http://schemas.microsoft.com/office/drawing/2014/main" id="{13DC5BE8-3A7A-47C1-9945-1DAE9B1BA04D}"/>
              </a:ext>
            </a:extLst>
          </p:cNvPr>
          <p:cNvSpPr txBox="1"/>
          <p:nvPr/>
        </p:nvSpPr>
        <p:spPr>
          <a:xfrm>
            <a:off x="89452" y="7328654"/>
            <a:ext cx="5943600" cy="369332"/>
          </a:xfrm>
          <a:prstGeom prst="rect">
            <a:avLst/>
          </a:prstGeom>
          <a:noFill/>
        </p:spPr>
        <p:txBody>
          <a:bodyPr wrap="square">
            <a:spAutoFit/>
          </a:bodyPr>
          <a:lstStyle/>
          <a:p>
            <a:r>
              <a:rPr lang="en-US" dirty="0">
                <a:hlinkClick r:id="rId3"/>
              </a:rPr>
              <a:t>https://jmg1.psychology.msstate.edu/8803/logisticReg09.ppt</a:t>
            </a:r>
            <a:r>
              <a:rPr lang="en-US" dirty="0"/>
              <a:t>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DF81F98-E59D-44EC-87D3-3E8C5420C638}"/>
              </a:ext>
            </a:extLst>
          </p:cNvPr>
          <p:cNvSpPr>
            <a:spLocks noGrp="1" noChangeArrowheads="1"/>
          </p:cNvSpPr>
          <p:nvPr>
            <p:ph type="body" idx="1"/>
          </p:nvPr>
        </p:nvSpPr>
        <p:spPr>
          <a:xfrm>
            <a:off x="247153" y="474980"/>
            <a:ext cx="9154160" cy="6822440"/>
          </a:xfrm>
          <a:noFill/>
          <a:ln/>
        </p:spPr>
        <p:txBody>
          <a:bodyPr/>
          <a:lstStyle/>
          <a:p>
            <a:pPr>
              <a:buFontTx/>
              <a:buNone/>
            </a:pPr>
            <a:r>
              <a:rPr lang="en-US" altLang="en-US" b="1" dirty="0">
                <a:solidFill>
                  <a:schemeClr val="tx2"/>
                </a:solidFill>
                <a:latin typeface="Benguiat Frisky" pitchFamily="66" charset="0"/>
              </a:rPr>
              <a:t>More:</a:t>
            </a:r>
            <a:endParaRPr lang="en-US" altLang="en-US" dirty="0">
              <a:solidFill>
                <a:schemeClr val="tx2"/>
              </a:solidFill>
              <a:latin typeface="Benguiat Frisky" pitchFamily="66" charset="0"/>
            </a:endParaRPr>
          </a:p>
          <a:p>
            <a:pPr>
              <a:buClr>
                <a:schemeClr val="hlink"/>
              </a:buClr>
              <a:buFont typeface="Wingdings" panose="05000000000000000000" pitchFamily="2" charset="2"/>
              <a:buChar char="§"/>
            </a:pPr>
            <a:r>
              <a:rPr lang="en-US" altLang="en-US" dirty="0">
                <a:latin typeface="Benguiat Frisky" pitchFamily="66" charset="0"/>
              </a:rPr>
              <a:t>The logistic distribution constrains the estimated probabilities to lie between 0 and 1. </a:t>
            </a:r>
          </a:p>
          <a:p>
            <a:pPr>
              <a:buClr>
                <a:schemeClr val="hlink"/>
              </a:buClr>
              <a:buFont typeface="Wingdings" panose="05000000000000000000" pitchFamily="2" charset="2"/>
              <a:buChar char="§"/>
            </a:pPr>
            <a:r>
              <a:rPr lang="en-US" altLang="en-US" dirty="0">
                <a:latin typeface="Benguiat Frisky" pitchFamily="66" charset="0"/>
              </a:rPr>
              <a:t>The estimated probability is:</a:t>
            </a:r>
            <a:br>
              <a:rPr lang="en-US" altLang="en-US" dirty="0">
                <a:latin typeface="Benguiat Frisky" pitchFamily="66" charset="0"/>
              </a:rPr>
            </a:br>
            <a:br>
              <a:rPr lang="en-US" altLang="en-US" dirty="0">
                <a:latin typeface="Benguiat Frisky" pitchFamily="66" charset="0"/>
              </a:rPr>
            </a:br>
            <a:r>
              <a:rPr lang="en-US" altLang="en-US" dirty="0">
                <a:latin typeface="Benguiat Frisky" pitchFamily="66" charset="0"/>
              </a:rPr>
              <a:t>	p = 1/[1 + exp(-</a:t>
            </a:r>
            <a:r>
              <a:rPr lang="en-US" altLang="en-US" i="1" dirty="0">
                <a:latin typeface="Benguiat Frisky" pitchFamily="66" charset="0"/>
                <a:sym typeface="Symbol" panose="05050102010706020507" pitchFamily="18" charset="2"/>
              </a:rPr>
              <a:t></a:t>
            </a:r>
            <a:r>
              <a:rPr lang="en-US" altLang="en-US" dirty="0">
                <a:latin typeface="Benguiat Frisky" pitchFamily="66" charset="0"/>
              </a:rPr>
              <a:t> - </a:t>
            </a:r>
            <a:r>
              <a:rPr lang="en-US" altLang="en-US" i="1" dirty="0">
                <a:latin typeface="Benguiat Frisky" pitchFamily="66" charset="0"/>
                <a:sym typeface="Symbol" panose="05050102010706020507" pitchFamily="18" charset="2"/>
              </a:rPr>
              <a:t></a:t>
            </a:r>
            <a:r>
              <a:rPr lang="en-US" altLang="en-US" i="1" dirty="0">
                <a:latin typeface="Benguiat Frisky" pitchFamily="66" charset="0"/>
              </a:rPr>
              <a:t> </a:t>
            </a:r>
            <a:r>
              <a:rPr lang="en-US" altLang="en-US" dirty="0">
                <a:latin typeface="Benguiat Frisky" pitchFamily="66" charset="0"/>
              </a:rPr>
              <a:t>X)] </a:t>
            </a:r>
            <a:br>
              <a:rPr lang="en-US" altLang="en-US" dirty="0">
                <a:latin typeface="Benguiat Frisky" pitchFamily="66" charset="0"/>
              </a:rPr>
            </a:br>
            <a:endParaRPr lang="en-US" altLang="en-US" dirty="0">
              <a:latin typeface="Benguiat Frisky" pitchFamily="66" charset="0"/>
            </a:endParaRPr>
          </a:p>
          <a:p>
            <a:pPr>
              <a:buClr>
                <a:schemeClr val="hlink"/>
              </a:buClr>
              <a:buFont typeface="Wingdings" panose="05000000000000000000" pitchFamily="2" charset="2"/>
              <a:buChar char="§"/>
            </a:pPr>
            <a:r>
              <a:rPr lang="en-US" altLang="en-US" dirty="0">
                <a:latin typeface="Benguiat Frisky" pitchFamily="66" charset="0"/>
              </a:rPr>
              <a:t>if you let </a:t>
            </a:r>
            <a:r>
              <a:rPr lang="en-US" altLang="en-US" i="1" dirty="0">
                <a:latin typeface="Benguiat Frisky" pitchFamily="66" charset="0"/>
                <a:sym typeface="Symbol" panose="05050102010706020507" pitchFamily="18" charset="2"/>
              </a:rPr>
              <a:t></a:t>
            </a:r>
            <a:r>
              <a:rPr lang="en-US" altLang="en-US" dirty="0">
                <a:latin typeface="Benguiat Frisky" pitchFamily="66" charset="0"/>
              </a:rPr>
              <a:t> + </a:t>
            </a:r>
            <a:r>
              <a:rPr lang="en-US" altLang="en-US" i="1" dirty="0">
                <a:latin typeface="Benguiat Frisky" pitchFamily="66" charset="0"/>
                <a:sym typeface="Symbol" panose="05050102010706020507" pitchFamily="18" charset="2"/>
              </a:rPr>
              <a:t></a:t>
            </a:r>
            <a:r>
              <a:rPr lang="en-US" altLang="en-US" i="1" dirty="0">
                <a:latin typeface="Benguiat Frisky" pitchFamily="66" charset="0"/>
              </a:rPr>
              <a:t> </a:t>
            </a:r>
            <a:r>
              <a:rPr lang="en-US" altLang="en-US" dirty="0">
                <a:latin typeface="Benguiat Frisky" pitchFamily="66" charset="0"/>
              </a:rPr>
              <a:t>X =0, then p = .50 </a:t>
            </a:r>
          </a:p>
          <a:p>
            <a:pPr>
              <a:buClr>
                <a:schemeClr val="hlink"/>
              </a:buClr>
              <a:buFont typeface="Wingdings" panose="05000000000000000000" pitchFamily="2" charset="2"/>
              <a:buChar char="§"/>
            </a:pPr>
            <a:r>
              <a:rPr lang="en-US" altLang="en-US" dirty="0">
                <a:latin typeface="Benguiat Frisky" pitchFamily="66" charset="0"/>
              </a:rPr>
              <a:t>as </a:t>
            </a:r>
            <a:r>
              <a:rPr lang="en-US" altLang="en-US" i="1" dirty="0">
                <a:latin typeface="Benguiat Frisky" pitchFamily="66" charset="0"/>
                <a:sym typeface="Symbol" panose="05050102010706020507" pitchFamily="18" charset="2"/>
              </a:rPr>
              <a:t></a:t>
            </a:r>
            <a:r>
              <a:rPr lang="en-US" altLang="en-US" dirty="0">
                <a:latin typeface="Benguiat Frisky" pitchFamily="66" charset="0"/>
              </a:rPr>
              <a:t> + </a:t>
            </a:r>
            <a:r>
              <a:rPr lang="en-US" altLang="en-US" i="1" dirty="0">
                <a:latin typeface="Benguiat Frisky" pitchFamily="66" charset="0"/>
                <a:sym typeface="Symbol" panose="05050102010706020507" pitchFamily="18" charset="2"/>
              </a:rPr>
              <a:t></a:t>
            </a:r>
            <a:r>
              <a:rPr lang="en-US" altLang="en-US" i="1" dirty="0">
                <a:latin typeface="Benguiat Frisky" pitchFamily="66" charset="0"/>
              </a:rPr>
              <a:t> </a:t>
            </a:r>
            <a:r>
              <a:rPr lang="en-US" altLang="en-US" dirty="0">
                <a:latin typeface="Benguiat Frisky" pitchFamily="66" charset="0"/>
              </a:rPr>
              <a:t>X gets really big, p approaches 1 </a:t>
            </a:r>
          </a:p>
          <a:p>
            <a:pPr>
              <a:buClr>
                <a:schemeClr val="hlink"/>
              </a:buClr>
              <a:buFont typeface="Wingdings" panose="05000000000000000000" pitchFamily="2" charset="2"/>
              <a:buChar char="§"/>
            </a:pPr>
            <a:r>
              <a:rPr lang="en-US" altLang="en-US" dirty="0">
                <a:latin typeface="Benguiat Frisky" pitchFamily="66" charset="0"/>
              </a:rPr>
              <a:t>as </a:t>
            </a:r>
            <a:r>
              <a:rPr lang="en-US" altLang="en-US" i="1" dirty="0">
                <a:latin typeface="Benguiat Frisky" pitchFamily="66" charset="0"/>
                <a:sym typeface="Symbol" panose="05050102010706020507" pitchFamily="18" charset="2"/>
              </a:rPr>
              <a:t></a:t>
            </a:r>
            <a:r>
              <a:rPr lang="en-US" altLang="en-US" dirty="0">
                <a:latin typeface="Benguiat Frisky" pitchFamily="66" charset="0"/>
              </a:rPr>
              <a:t> + </a:t>
            </a:r>
            <a:r>
              <a:rPr lang="en-US" altLang="en-US" i="1" dirty="0">
                <a:latin typeface="Benguiat Frisky" pitchFamily="66" charset="0"/>
                <a:sym typeface="Symbol" panose="05050102010706020507" pitchFamily="18" charset="2"/>
              </a:rPr>
              <a:t></a:t>
            </a:r>
            <a:r>
              <a:rPr lang="en-US" altLang="en-US" i="1" dirty="0">
                <a:latin typeface="Benguiat Frisky" pitchFamily="66" charset="0"/>
              </a:rPr>
              <a:t> </a:t>
            </a:r>
            <a:r>
              <a:rPr lang="en-US" altLang="en-US" dirty="0">
                <a:latin typeface="Benguiat Frisky" pitchFamily="66" charset="0"/>
              </a:rPr>
              <a:t>X gets really small, p approaches 0</a:t>
            </a:r>
          </a:p>
        </p:txBody>
      </p:sp>
      <p:sp>
        <p:nvSpPr>
          <p:cNvPr id="3" name="TextBox 2">
            <a:extLst>
              <a:ext uri="{FF2B5EF4-FFF2-40B4-BE49-F238E27FC236}">
                <a16:creationId xmlns:a16="http://schemas.microsoft.com/office/drawing/2014/main" id="{911C7473-1855-40E6-A774-12FE50EFC6BF}"/>
              </a:ext>
            </a:extLst>
          </p:cNvPr>
          <p:cNvSpPr txBox="1"/>
          <p:nvPr/>
        </p:nvSpPr>
        <p:spPr>
          <a:xfrm>
            <a:off x="1338943" y="7403068"/>
            <a:ext cx="9462407" cy="369332"/>
          </a:xfrm>
          <a:prstGeom prst="rect">
            <a:avLst/>
          </a:prstGeom>
          <a:noFill/>
        </p:spPr>
        <p:txBody>
          <a:bodyPr wrap="square">
            <a:spAutoFit/>
          </a:bodyPr>
          <a:lstStyle/>
          <a:p>
            <a:r>
              <a:rPr lang="en-US" dirty="0">
                <a:hlinkClick r:id="rId2"/>
              </a:rPr>
              <a:t>https://nlp.stanford.edu/~manning/courses/ling236/handouts/whitehead-logistic-regression.ppt</a:t>
            </a:r>
            <a:r>
              <a:rPr lang="en-US" dirty="0"/>
              <a:t> </a:t>
            </a:r>
          </a:p>
        </p:txBody>
      </p:sp>
      <p:graphicFrame>
        <p:nvGraphicFramePr>
          <p:cNvPr id="4" name="Object 2">
            <a:extLst>
              <a:ext uri="{FF2B5EF4-FFF2-40B4-BE49-F238E27FC236}">
                <a16:creationId xmlns:a16="http://schemas.microsoft.com/office/drawing/2014/main" id="{FF4C4283-3846-4244-B04C-97E4925867BE}"/>
              </a:ext>
            </a:extLst>
          </p:cNvPr>
          <p:cNvGraphicFramePr>
            <a:graphicFrameLocks/>
          </p:cNvGraphicFramePr>
          <p:nvPr/>
        </p:nvGraphicFramePr>
        <p:xfrm>
          <a:off x="6745356" y="1721458"/>
          <a:ext cx="4373218" cy="2731273"/>
        </p:xfrm>
        <a:graphic>
          <a:graphicData uri="http://schemas.openxmlformats.org/presentationml/2006/ole">
            <mc:AlternateContent xmlns:mc="http://schemas.openxmlformats.org/markup-compatibility/2006">
              <mc:Choice xmlns:v="urn:schemas-microsoft-com:vml" Requires="v">
                <p:oleObj name="Photo House" r:id="rId3" imgW="4631934" imgH="3492197" progId="Photohse.Document">
                  <p:embed/>
                </p:oleObj>
              </mc:Choice>
              <mc:Fallback>
                <p:oleObj name="Photo House" r:id="rId3" imgW="4631934" imgH="3492197" progId="Photohse.Document">
                  <p:embed/>
                  <p:pic>
                    <p:nvPicPr>
                      <p:cNvPr id="4" name="Object 2">
                        <a:extLst>
                          <a:ext uri="{FF2B5EF4-FFF2-40B4-BE49-F238E27FC236}">
                            <a16:creationId xmlns:a16="http://schemas.microsoft.com/office/drawing/2014/main" id="{FF4C4283-3846-4244-B04C-97E4925867BE}"/>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5356" y="1721458"/>
                        <a:ext cx="4373218" cy="2731273"/>
                      </a:xfrm>
                      <a:prstGeom prst="rect">
                        <a:avLst/>
                      </a:prstGeom>
                      <a:noFill/>
                      <a:ln>
                        <a:noFill/>
                      </a:ln>
                      <a:effectLst/>
                    </p:spPr>
                  </p:pic>
                </p:oleObj>
              </mc:Fallback>
            </mc:AlternateContent>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39BAEFA8-398E-4263-9C9A-0576CC862E8E}"/>
              </a:ext>
            </a:extLst>
          </p:cNvPr>
          <p:cNvSpPr>
            <a:spLocks noGrp="1" noChangeArrowheads="1"/>
          </p:cNvSpPr>
          <p:nvPr>
            <p:ph type="title"/>
          </p:nvPr>
        </p:nvSpPr>
        <p:spPr>
          <a:xfrm>
            <a:off x="1539240" y="259080"/>
            <a:ext cx="8808720" cy="1295400"/>
          </a:xfrm>
        </p:spPr>
        <p:txBody>
          <a:bodyPr/>
          <a:lstStyle/>
          <a:p>
            <a:r>
              <a:rPr lang="en-US" altLang="en-US"/>
              <a:t>More Visualizations and Formulas</a:t>
            </a:r>
          </a:p>
        </p:txBody>
      </p:sp>
      <p:pic>
        <p:nvPicPr>
          <p:cNvPr id="61443" name="Picture 7" descr="PPT915.png">
            <a:extLst>
              <a:ext uri="{FF2B5EF4-FFF2-40B4-BE49-F238E27FC236}">
                <a16:creationId xmlns:a16="http://schemas.microsoft.com/office/drawing/2014/main" id="{8CFD05E8-106D-44B0-A45D-EE42A00E29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259473"/>
            <a:ext cx="6973570" cy="5843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CAE31E4-CDB7-4004-B71D-E70CA3FE2769}"/>
              </a:ext>
            </a:extLst>
          </p:cNvPr>
          <p:cNvSpPr txBox="1"/>
          <p:nvPr/>
        </p:nvSpPr>
        <p:spPr>
          <a:xfrm>
            <a:off x="89452" y="7328654"/>
            <a:ext cx="5943600" cy="369332"/>
          </a:xfrm>
          <a:prstGeom prst="rect">
            <a:avLst/>
          </a:prstGeom>
          <a:noFill/>
        </p:spPr>
        <p:txBody>
          <a:bodyPr wrap="square">
            <a:spAutoFit/>
          </a:bodyPr>
          <a:lstStyle/>
          <a:p>
            <a:r>
              <a:rPr lang="en-US" dirty="0">
                <a:hlinkClick r:id="rId4"/>
              </a:rPr>
              <a:t>https://jmg1.psychology.msstate.edu/8803/logisticReg09.ppt</a:t>
            </a:r>
            <a:r>
              <a:rPr lang="en-US" dirty="0"/>
              <a:t>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2" descr="PPT916.png">
            <a:extLst>
              <a:ext uri="{FF2B5EF4-FFF2-40B4-BE49-F238E27FC236}">
                <a16:creationId xmlns:a16="http://schemas.microsoft.com/office/drawing/2014/main" id="{3A63CB70-0446-4228-BBCF-453AF89537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1459" y="286250"/>
            <a:ext cx="8432695" cy="6984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EB2BCD2-7E27-4CE2-A7F1-F1F104AC19C9}"/>
              </a:ext>
            </a:extLst>
          </p:cNvPr>
          <p:cNvSpPr txBox="1"/>
          <p:nvPr/>
        </p:nvSpPr>
        <p:spPr>
          <a:xfrm>
            <a:off x="89452" y="7328654"/>
            <a:ext cx="5943600" cy="369332"/>
          </a:xfrm>
          <a:prstGeom prst="rect">
            <a:avLst/>
          </a:prstGeom>
          <a:noFill/>
        </p:spPr>
        <p:txBody>
          <a:bodyPr wrap="square">
            <a:spAutoFit/>
          </a:bodyPr>
          <a:lstStyle/>
          <a:p>
            <a:r>
              <a:rPr lang="en-US" dirty="0">
                <a:hlinkClick r:id="rId4"/>
              </a:rPr>
              <a:t>https://jmg1.psychology.msstate.edu/8803/logisticReg09.ppt</a:t>
            </a:r>
            <a:r>
              <a:rPr lang="en-US" dirty="0"/>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 b="4201"/>
          <a:stretch/>
        </p:blipFill>
        <p:spPr>
          <a:xfrm>
            <a:off x="1135658" y="862878"/>
            <a:ext cx="3892807" cy="2248814"/>
          </a:xfrm>
          <a:prstGeom prst="rect">
            <a:avLst/>
          </a:prstGeom>
          <a:ln>
            <a:solidFill>
              <a:srgbClr val="FF0000"/>
            </a:solidFill>
          </a:ln>
        </p:spPr>
      </p:pic>
      <p:sp>
        <p:nvSpPr>
          <p:cNvPr id="3" name="TextBox 2"/>
          <p:cNvSpPr txBox="1"/>
          <p:nvPr/>
        </p:nvSpPr>
        <p:spPr>
          <a:xfrm>
            <a:off x="1600086" y="-11918"/>
            <a:ext cx="9305290" cy="929485"/>
          </a:xfrm>
          <a:prstGeom prst="rect">
            <a:avLst/>
          </a:prstGeom>
          <a:noFill/>
        </p:spPr>
        <p:txBody>
          <a:bodyPr wrap="square" rtlCol="0">
            <a:spAutoFit/>
          </a:bodyPr>
          <a:lstStyle/>
          <a:p>
            <a:r>
              <a:rPr lang="en-US" sz="5440" dirty="0">
                <a:solidFill>
                  <a:srgbClr val="7030A0"/>
                </a:solidFill>
              </a:rPr>
              <a:t>Data is NEVER fully anonymized</a:t>
            </a:r>
          </a:p>
        </p:txBody>
      </p:sp>
      <p:pic>
        <p:nvPicPr>
          <p:cNvPr id="4" name="Picture 3"/>
          <p:cNvPicPr>
            <a:picLocks noChangeAspect="1"/>
          </p:cNvPicPr>
          <p:nvPr/>
        </p:nvPicPr>
        <p:blipFill rotWithShape="1">
          <a:blip r:embed="rId3"/>
          <a:srcRect t="-1" b="3487"/>
          <a:stretch/>
        </p:blipFill>
        <p:spPr>
          <a:xfrm>
            <a:off x="968577" y="4755771"/>
            <a:ext cx="9855403" cy="2880970"/>
          </a:xfrm>
          <a:prstGeom prst="rect">
            <a:avLst/>
          </a:prstGeom>
          <a:ln>
            <a:solidFill>
              <a:schemeClr val="accent6">
                <a:lumMod val="50000"/>
              </a:schemeClr>
            </a:solidFill>
          </a:ln>
        </p:spPr>
      </p:pic>
      <p:pic>
        <p:nvPicPr>
          <p:cNvPr id="5" name="Picture 4"/>
          <p:cNvPicPr>
            <a:picLocks noChangeAspect="1"/>
          </p:cNvPicPr>
          <p:nvPr/>
        </p:nvPicPr>
        <p:blipFill>
          <a:blip r:embed="rId4"/>
          <a:stretch>
            <a:fillRect/>
          </a:stretch>
        </p:blipFill>
        <p:spPr>
          <a:xfrm>
            <a:off x="5516512" y="917703"/>
            <a:ext cx="5388864" cy="5638257"/>
          </a:xfrm>
          <a:prstGeom prst="rect">
            <a:avLst/>
          </a:prstGeom>
          <a:ln>
            <a:solidFill>
              <a:schemeClr val="accent6">
                <a:lumMod val="50000"/>
              </a:schemeClr>
            </a:solidFill>
          </a:ln>
        </p:spPr>
      </p:pic>
      <p:pic>
        <p:nvPicPr>
          <p:cNvPr id="6" name="Picture 5"/>
          <p:cNvPicPr>
            <a:picLocks noChangeAspect="1"/>
          </p:cNvPicPr>
          <p:nvPr/>
        </p:nvPicPr>
        <p:blipFill>
          <a:blip r:embed="rId5"/>
          <a:stretch>
            <a:fillRect/>
          </a:stretch>
        </p:blipFill>
        <p:spPr>
          <a:xfrm>
            <a:off x="815057" y="3156945"/>
            <a:ext cx="4767885" cy="1554480"/>
          </a:xfrm>
          <a:prstGeom prst="rect">
            <a:avLst/>
          </a:prstGeom>
          <a:ln>
            <a:solidFill>
              <a:srgbClr val="7030A0"/>
            </a:solidFill>
          </a:ln>
        </p:spPr>
      </p:pic>
      <p:sp>
        <p:nvSpPr>
          <p:cNvPr id="7" name="Rectangle 6"/>
          <p:cNvSpPr/>
          <p:nvPr/>
        </p:nvSpPr>
        <p:spPr>
          <a:xfrm>
            <a:off x="1726747" y="7104192"/>
            <a:ext cx="9398453" cy="929485"/>
          </a:xfrm>
          <a:prstGeom prst="rect">
            <a:avLst/>
          </a:prstGeom>
        </p:spPr>
        <p:txBody>
          <a:bodyPr wrap="square">
            <a:spAutoFit/>
          </a:bodyPr>
          <a:lstStyle/>
          <a:p>
            <a:pPr algn="r"/>
            <a:r>
              <a:rPr lang="en-US" sz="1360" dirty="0">
                <a:solidFill>
                  <a:srgbClr val="0000FF"/>
                </a:solidFill>
                <a:hlinkClick r:id="rId6"/>
              </a:rPr>
              <a:t>http://www.theguardian.com/science/2005/nov/03/genetics.news</a:t>
            </a:r>
            <a:endParaRPr lang="en-US" sz="1360" dirty="0"/>
          </a:p>
          <a:p>
            <a:pPr algn="r"/>
            <a:r>
              <a:rPr lang="en-US" sz="1360" dirty="0">
                <a:hlinkClick r:id="rId7"/>
              </a:rPr>
              <a:t>http://www.nytimes.com/2014/10/17/opinion/the-dark-market-for-personal-data.html</a:t>
            </a:r>
            <a:endParaRPr lang="en-US" sz="1360" dirty="0"/>
          </a:p>
          <a:p>
            <a:pPr algn="r"/>
            <a:r>
              <a:rPr lang="en-US" sz="1360" dirty="0">
                <a:hlinkClick r:id="rId8"/>
              </a:rPr>
              <a:t>http://www.nytimes.com/2006/08/09/technology/09aol.html, </a:t>
            </a:r>
            <a:r>
              <a:rPr lang="en-US" sz="1360" dirty="0">
                <a:hlinkClick r:id="rId9"/>
              </a:rPr>
              <a:t>https://www.sciencemag.org/content/339/6117/262</a:t>
            </a:r>
            <a:endParaRPr lang="en-US" sz="1360" dirty="0"/>
          </a:p>
          <a:p>
            <a:pPr algn="r"/>
            <a:endParaRPr lang="en-US" sz="1360" dirty="0"/>
          </a:p>
        </p:txBody>
      </p:sp>
    </p:spTree>
    <p:extLst>
      <p:ext uri="{BB962C8B-B14F-4D97-AF65-F5344CB8AC3E}">
        <p14:creationId xmlns:p14="http://schemas.microsoft.com/office/powerpoint/2010/main" val="31997615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C:\DOCUME~1\MGiesen\LOCALS~1\Temp\PPTA0A.png">
            <a:extLst>
              <a:ext uri="{FF2B5EF4-FFF2-40B4-BE49-F238E27FC236}">
                <a16:creationId xmlns:a16="http://schemas.microsoft.com/office/drawing/2014/main" id="{EFC09261-4F63-4600-AB41-23B9909F06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0625" y="1930506"/>
            <a:ext cx="5285952" cy="391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5" descr="C:\DOCUME~1\MGiesen\LOCALS~1\Temp\PPTA0B.png">
            <a:extLst>
              <a:ext uri="{FF2B5EF4-FFF2-40B4-BE49-F238E27FC236}">
                <a16:creationId xmlns:a16="http://schemas.microsoft.com/office/drawing/2014/main" id="{43C61935-9045-47A9-AC5F-8AD909DDEE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6520" y="345441"/>
            <a:ext cx="9067800" cy="671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5BB2AC4-76BE-43B1-9090-A7860A308704}"/>
              </a:ext>
            </a:extLst>
          </p:cNvPr>
          <p:cNvSpPr txBox="1"/>
          <p:nvPr/>
        </p:nvSpPr>
        <p:spPr>
          <a:xfrm>
            <a:off x="89452" y="7328654"/>
            <a:ext cx="5943600" cy="369332"/>
          </a:xfrm>
          <a:prstGeom prst="rect">
            <a:avLst/>
          </a:prstGeom>
          <a:noFill/>
        </p:spPr>
        <p:txBody>
          <a:bodyPr wrap="square">
            <a:spAutoFit/>
          </a:bodyPr>
          <a:lstStyle/>
          <a:p>
            <a:r>
              <a:rPr lang="en-US" dirty="0">
                <a:hlinkClick r:id="rId5"/>
              </a:rPr>
              <a:t>https://jmg1.psychology.msstate.edu/8803/logisticReg09.ppt</a:t>
            </a:r>
            <a:r>
              <a:rPr lang="en-US" dirty="0"/>
              <a:t>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2" descr="PPT917.png">
            <a:extLst>
              <a:ext uri="{FF2B5EF4-FFF2-40B4-BE49-F238E27FC236}">
                <a16:creationId xmlns:a16="http://schemas.microsoft.com/office/drawing/2014/main" id="{EEEF363B-6745-47C0-AB86-95D6BA7E6B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96814" y="690880"/>
            <a:ext cx="8693573" cy="639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60A3A70-9AC4-4DBF-8D5D-95BE55EA9C98}"/>
              </a:ext>
            </a:extLst>
          </p:cNvPr>
          <p:cNvSpPr txBox="1"/>
          <p:nvPr/>
        </p:nvSpPr>
        <p:spPr>
          <a:xfrm>
            <a:off x="89452" y="7328654"/>
            <a:ext cx="5943600" cy="369332"/>
          </a:xfrm>
          <a:prstGeom prst="rect">
            <a:avLst/>
          </a:prstGeom>
          <a:noFill/>
        </p:spPr>
        <p:txBody>
          <a:bodyPr wrap="square">
            <a:spAutoFit/>
          </a:bodyPr>
          <a:lstStyle/>
          <a:p>
            <a:r>
              <a:rPr lang="en-US" dirty="0">
                <a:hlinkClick r:id="rId4"/>
              </a:rPr>
              <a:t>https://jmg1.psychology.msstate.edu/8803/logisticReg09.ppt</a:t>
            </a:r>
            <a:r>
              <a:rPr lang="en-US" dirty="0"/>
              <a:t>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F4ED63C-916B-4EDB-9790-9E0446429763}"/>
              </a:ext>
            </a:extLst>
          </p:cNvPr>
          <p:cNvGrpSpPr/>
          <p:nvPr/>
        </p:nvGrpSpPr>
        <p:grpSpPr>
          <a:xfrm>
            <a:off x="8160707" y="3194137"/>
            <a:ext cx="3726493" cy="3920196"/>
            <a:chOff x="7033364" y="2698511"/>
            <a:chExt cx="4647157" cy="4976575"/>
          </a:xfrm>
        </p:grpSpPr>
        <p:pic>
          <p:nvPicPr>
            <p:cNvPr id="9" name="Picture 2">
              <a:extLst>
                <a:ext uri="{FF2B5EF4-FFF2-40B4-BE49-F238E27FC236}">
                  <a16:creationId xmlns:a16="http://schemas.microsoft.com/office/drawing/2014/main" id="{1F65EA63-9D05-47C8-92A1-D97B0F932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3364" y="2698511"/>
              <a:ext cx="3615586" cy="45523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C3F2E5E-A9BA-4002-AE13-0DC9BA22D0A2}"/>
                </a:ext>
              </a:extLst>
            </p:cNvPr>
            <p:cNvSpPr txBox="1"/>
            <p:nvPr/>
          </p:nvSpPr>
          <p:spPr>
            <a:xfrm>
              <a:off x="7033364" y="7359133"/>
              <a:ext cx="4647157" cy="315953"/>
            </a:xfrm>
            <a:prstGeom prst="rect">
              <a:avLst/>
            </a:prstGeom>
            <a:noFill/>
          </p:spPr>
          <p:txBody>
            <a:bodyPr wrap="square">
              <a:spAutoFit/>
            </a:bodyPr>
            <a:lstStyle/>
            <a:p>
              <a:r>
                <a:rPr lang="en-US" sz="1100" dirty="0">
                  <a:hlinkClick r:id="rId3"/>
                </a:rPr>
                <a:t>https://en.wikipedia.org/wiki/Linear_regression</a:t>
              </a:r>
              <a:r>
                <a:rPr lang="en-US" sz="1100" dirty="0"/>
                <a:t> </a:t>
              </a:r>
            </a:p>
          </p:txBody>
        </p:sp>
      </p:grpSp>
      <p:pic>
        <p:nvPicPr>
          <p:cNvPr id="13" name="Picture 12">
            <a:extLst>
              <a:ext uri="{FF2B5EF4-FFF2-40B4-BE49-F238E27FC236}">
                <a16:creationId xmlns:a16="http://schemas.microsoft.com/office/drawing/2014/main" id="{8A3BA252-9232-4A56-96CC-C83E74C0F17E}"/>
              </a:ext>
            </a:extLst>
          </p:cNvPr>
          <p:cNvPicPr>
            <a:picLocks noChangeAspect="1"/>
          </p:cNvPicPr>
          <p:nvPr/>
        </p:nvPicPr>
        <p:blipFill>
          <a:blip r:embed="rId4"/>
          <a:stretch>
            <a:fillRect/>
          </a:stretch>
        </p:blipFill>
        <p:spPr>
          <a:xfrm>
            <a:off x="8639821" y="2371757"/>
            <a:ext cx="2289175" cy="793750"/>
          </a:xfrm>
          <a:prstGeom prst="rect">
            <a:avLst/>
          </a:prstGeom>
        </p:spPr>
      </p:pic>
      <p:sp>
        <p:nvSpPr>
          <p:cNvPr id="4" name="TextBox 3">
            <a:extLst>
              <a:ext uri="{FF2B5EF4-FFF2-40B4-BE49-F238E27FC236}">
                <a16:creationId xmlns:a16="http://schemas.microsoft.com/office/drawing/2014/main" id="{0992EB71-53F5-4F36-B9CA-4792089A7E0A}"/>
              </a:ext>
            </a:extLst>
          </p:cNvPr>
          <p:cNvSpPr txBox="1"/>
          <p:nvPr/>
        </p:nvSpPr>
        <p:spPr>
          <a:xfrm>
            <a:off x="444673" y="432148"/>
            <a:ext cx="11116850" cy="6001643"/>
          </a:xfrm>
          <a:prstGeom prst="rect">
            <a:avLst/>
          </a:prstGeom>
          <a:noFill/>
        </p:spPr>
        <p:txBody>
          <a:bodyPr wrap="square" rtlCol="0">
            <a:spAutoFit/>
          </a:bodyPr>
          <a:lstStyle/>
          <a:p>
            <a:r>
              <a:rPr lang="en-US" sz="3200" dirty="0"/>
              <a:t>Supervised Learning:  Use labeled data to predict unlabeled data.</a:t>
            </a:r>
          </a:p>
          <a:p>
            <a:endParaRPr lang="en-US" sz="3200" dirty="0"/>
          </a:p>
          <a:p>
            <a:r>
              <a:rPr lang="en-US" sz="3200" dirty="0"/>
              <a:t>2 types of supervised learning:</a:t>
            </a:r>
          </a:p>
          <a:p>
            <a:endParaRPr lang="en-US" sz="3200" dirty="0"/>
          </a:p>
          <a:p>
            <a:pPr marL="514350" indent="-514350">
              <a:buFont typeface="+mj-lt"/>
              <a:buAutoNum type="arabicPeriod"/>
            </a:pPr>
            <a:r>
              <a:rPr lang="en-US" sz="3200" dirty="0"/>
              <a:t>Regression:  Predict continuous values.</a:t>
            </a:r>
          </a:p>
          <a:p>
            <a:pPr lvl="2"/>
            <a:r>
              <a:rPr lang="en-US" sz="3200" dirty="0"/>
              <a:t> Ex:  Linear regression.</a:t>
            </a:r>
          </a:p>
          <a:p>
            <a:endParaRPr lang="en-US" sz="3200" dirty="0"/>
          </a:p>
          <a:p>
            <a:r>
              <a:rPr lang="en-US" sz="3200" dirty="0"/>
              <a:t>				F(</a:t>
            </a:r>
            <a:r>
              <a:rPr lang="en-US" sz="3200" dirty="0" err="1"/>
              <a:t>x</a:t>
            </a:r>
            <a:r>
              <a:rPr lang="en-US" sz="3200" baseline="-25000" dirty="0" err="1"/>
              <a:t>new</a:t>
            </a:r>
            <a:r>
              <a:rPr lang="en-US" sz="3200" dirty="0"/>
              <a:t>) = b</a:t>
            </a:r>
            <a:r>
              <a:rPr lang="en-US" sz="3200" baseline="-25000" dirty="0"/>
              <a:t>0</a:t>
            </a:r>
            <a:r>
              <a:rPr lang="en-US" sz="3200" dirty="0"/>
              <a:t> + b</a:t>
            </a:r>
            <a:r>
              <a:rPr lang="en-US" sz="3200" baseline="-25000" dirty="0"/>
              <a:t>1</a:t>
            </a:r>
            <a:r>
              <a:rPr lang="en-US" sz="3200" dirty="0"/>
              <a:t>x</a:t>
            </a:r>
            <a:r>
              <a:rPr lang="en-US" sz="3200" baseline="-25000" dirty="0"/>
              <a:t>new</a:t>
            </a:r>
          </a:p>
          <a:p>
            <a:endParaRPr lang="en-US" sz="3200" dirty="0"/>
          </a:p>
          <a:p>
            <a:pPr marL="514350" indent="-514350">
              <a:buFont typeface="+mj-lt"/>
              <a:buAutoNum type="arabicPeriod"/>
            </a:pPr>
            <a:endParaRPr lang="en-US" sz="3200" dirty="0"/>
          </a:p>
          <a:p>
            <a:r>
              <a:rPr lang="en-US" sz="3200" dirty="0"/>
              <a:t>2.  Classification:  Predict discrete values.</a:t>
            </a:r>
          </a:p>
          <a:p>
            <a:pPr lvl="2"/>
            <a:r>
              <a:rPr lang="en-US" sz="3200" dirty="0"/>
              <a:t>Ex:  Logistic regression</a:t>
            </a:r>
          </a:p>
        </p:txBody>
      </p:sp>
    </p:spTree>
    <p:extLst>
      <p:ext uri="{BB962C8B-B14F-4D97-AF65-F5344CB8AC3E}">
        <p14:creationId xmlns:p14="http://schemas.microsoft.com/office/powerpoint/2010/main" val="41984220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a:extLst>
              <a:ext uri="{FF2B5EF4-FFF2-40B4-BE49-F238E27FC236}">
                <a16:creationId xmlns:a16="http://schemas.microsoft.com/office/drawing/2014/main" id="{5CD46940-8E7F-41F3-B9BA-AE91B2F127D9}"/>
              </a:ext>
            </a:extLst>
          </p:cNvPr>
          <p:cNvGraphicFramePr>
            <a:graphicFrameLocks/>
          </p:cNvGraphicFramePr>
          <p:nvPr/>
        </p:nvGraphicFramePr>
        <p:xfrm>
          <a:off x="762000" y="0"/>
          <a:ext cx="10363200" cy="7772400"/>
        </p:xfrm>
        <a:graphic>
          <a:graphicData uri="http://schemas.openxmlformats.org/presentationml/2006/ole">
            <mc:AlternateContent xmlns:mc="http://schemas.openxmlformats.org/markup-compatibility/2006">
              <mc:Choice xmlns:v="urn:schemas-microsoft-com:vml" Requires="v">
                <p:oleObj name="Photo House" r:id="rId2" imgW="4631934" imgH="3492197" progId="Photohse.Document">
                  <p:embed/>
                </p:oleObj>
              </mc:Choice>
              <mc:Fallback>
                <p:oleObj name="Photo House" r:id="rId2" imgW="4631934" imgH="3492197" progId="Photohse.Document">
                  <p:embed/>
                  <p:pic>
                    <p:nvPicPr>
                      <p:cNvPr id="9218" name="Object 2">
                        <a:extLst>
                          <a:ext uri="{FF2B5EF4-FFF2-40B4-BE49-F238E27FC236}">
                            <a16:creationId xmlns:a16="http://schemas.microsoft.com/office/drawing/2014/main" id="{5CD46940-8E7F-41F3-B9BA-AE91B2F127D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10363200" cy="777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Box 3">
            <a:extLst>
              <a:ext uri="{FF2B5EF4-FFF2-40B4-BE49-F238E27FC236}">
                <a16:creationId xmlns:a16="http://schemas.microsoft.com/office/drawing/2014/main" id="{49FE425E-E3B7-4D34-9D32-1EBAE6CE8380}"/>
              </a:ext>
            </a:extLst>
          </p:cNvPr>
          <p:cNvSpPr txBox="1"/>
          <p:nvPr/>
        </p:nvSpPr>
        <p:spPr>
          <a:xfrm>
            <a:off x="1338943" y="7403068"/>
            <a:ext cx="9462407" cy="369332"/>
          </a:xfrm>
          <a:prstGeom prst="rect">
            <a:avLst/>
          </a:prstGeom>
          <a:noFill/>
        </p:spPr>
        <p:txBody>
          <a:bodyPr wrap="square">
            <a:spAutoFit/>
          </a:bodyPr>
          <a:lstStyle/>
          <a:p>
            <a:r>
              <a:rPr lang="en-US" dirty="0">
                <a:hlinkClick r:id="rId4"/>
              </a:rPr>
              <a:t>https://nlp.stanford.edu/~manning/courses/ling236/handouts/whitehead-logistic-regression.ppt</a:t>
            </a:r>
            <a:r>
              <a:rPr lang="en-US" dirty="0"/>
              <a:t> </a:t>
            </a:r>
          </a:p>
        </p:txBody>
      </p:sp>
    </p:spTree>
    <p:extLst>
      <p:ext uri="{BB962C8B-B14F-4D97-AF65-F5344CB8AC3E}">
        <p14:creationId xmlns:p14="http://schemas.microsoft.com/office/powerpoint/2010/main" val="22079436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5B2934-8456-456C-8DCF-74C5C56FB62F}"/>
              </a:ext>
            </a:extLst>
          </p:cNvPr>
          <p:cNvPicPr>
            <a:picLocks noChangeAspect="1"/>
          </p:cNvPicPr>
          <p:nvPr/>
        </p:nvPicPr>
        <p:blipFill>
          <a:blip r:embed="rId2"/>
          <a:stretch>
            <a:fillRect/>
          </a:stretch>
        </p:blipFill>
        <p:spPr>
          <a:xfrm>
            <a:off x="0" y="721598"/>
            <a:ext cx="11887200" cy="6329203"/>
          </a:xfrm>
          <a:prstGeom prst="rect">
            <a:avLst/>
          </a:prstGeom>
        </p:spPr>
      </p:pic>
      <p:sp>
        <p:nvSpPr>
          <p:cNvPr id="7" name="TextBox 6">
            <a:extLst>
              <a:ext uri="{FF2B5EF4-FFF2-40B4-BE49-F238E27FC236}">
                <a16:creationId xmlns:a16="http://schemas.microsoft.com/office/drawing/2014/main" id="{14E093F3-0D6F-47D9-8109-DC3FF44527E2}"/>
              </a:ext>
            </a:extLst>
          </p:cNvPr>
          <p:cNvSpPr txBox="1"/>
          <p:nvPr/>
        </p:nvSpPr>
        <p:spPr>
          <a:xfrm>
            <a:off x="53235" y="7151029"/>
            <a:ext cx="11689915" cy="646331"/>
          </a:xfrm>
          <a:prstGeom prst="rect">
            <a:avLst/>
          </a:prstGeom>
          <a:noFill/>
        </p:spPr>
        <p:txBody>
          <a:bodyPr wrap="square">
            <a:spAutoFit/>
          </a:bodyPr>
          <a:lstStyle/>
          <a:p>
            <a:r>
              <a:rPr lang="en-US" dirty="0">
                <a:hlinkClick r:id="rId3"/>
              </a:rPr>
              <a:t>https://nbviewer.jupyter.org/github/donnemartin/data-science-ipython-notebooks/blob/master/scikit-learn/scikit-learn-intro.ipynb</a:t>
            </a:r>
            <a:r>
              <a:rPr lang="en-US" dirty="0"/>
              <a:t> </a:t>
            </a:r>
          </a:p>
        </p:txBody>
      </p:sp>
    </p:spTree>
    <p:extLst>
      <p:ext uri="{BB962C8B-B14F-4D97-AF65-F5344CB8AC3E}">
        <p14:creationId xmlns:p14="http://schemas.microsoft.com/office/powerpoint/2010/main" val="963802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9197" y="358167"/>
            <a:ext cx="10011420" cy="929485"/>
          </a:xfrm>
          <a:prstGeom prst="rect">
            <a:avLst/>
          </a:prstGeom>
        </p:spPr>
        <p:txBody>
          <a:bodyPr wrap="square">
            <a:spAutoFit/>
          </a:bodyPr>
          <a:lstStyle/>
          <a:p>
            <a:r>
              <a:rPr lang="en-US" sz="2720" dirty="0">
                <a:solidFill>
                  <a:srgbClr val="0000FF"/>
                </a:solidFill>
              </a:rPr>
              <a:t>http://</a:t>
            </a:r>
            <a:r>
              <a:rPr lang="en-US" sz="2720" dirty="0" err="1">
                <a:solidFill>
                  <a:srgbClr val="0000FF"/>
                </a:solidFill>
              </a:rPr>
              <a:t>www.npr.org</a:t>
            </a:r>
            <a:r>
              <a:rPr lang="en-US" sz="2720" dirty="0">
                <a:solidFill>
                  <a:srgbClr val="0000FF"/>
                </a:solidFill>
              </a:rPr>
              <a:t>/blogs/health/2013/01/17/169634045/some-types-of-insurance-can-discriminate-based-on-genes</a:t>
            </a:r>
          </a:p>
        </p:txBody>
      </p:sp>
      <p:sp>
        <p:nvSpPr>
          <p:cNvPr id="3" name="Rectangle 2"/>
          <p:cNvSpPr/>
          <p:nvPr/>
        </p:nvSpPr>
        <p:spPr>
          <a:xfrm>
            <a:off x="1237377" y="1647604"/>
            <a:ext cx="9669150" cy="4696670"/>
          </a:xfrm>
          <a:prstGeom prst="rect">
            <a:avLst/>
          </a:prstGeom>
        </p:spPr>
        <p:txBody>
          <a:bodyPr wrap="square">
            <a:spAutoFit/>
          </a:bodyPr>
          <a:lstStyle/>
          <a:p>
            <a:r>
              <a:rPr lang="en-US" sz="2720" dirty="0"/>
              <a:t>In the USA, Under GINA (2009), it's (mostly) illegal for </a:t>
            </a:r>
          </a:p>
          <a:p>
            <a:r>
              <a:rPr lang="en-US" sz="2720" dirty="0"/>
              <a:t>an employer to fire someone based on his genes, and it's illegal for health insurers to raise rates or to deny coverage because of someone's genetic code.</a:t>
            </a:r>
          </a:p>
          <a:p>
            <a:pPr>
              <a:lnSpc>
                <a:spcPct val="50000"/>
              </a:lnSpc>
            </a:pPr>
            <a:endParaRPr lang="en-US" sz="2720" dirty="0"/>
          </a:p>
          <a:p>
            <a:r>
              <a:rPr lang="en-US" sz="2720" dirty="0">
                <a:solidFill>
                  <a:srgbClr val="660066"/>
                </a:solidFill>
              </a:rPr>
              <a:t>But the law has a loophole: It only applies to health insurance. It doesn't say anything about companies that sell life insurance, disability insurance or long-term-care insurance.”</a:t>
            </a:r>
          </a:p>
          <a:p>
            <a:pPr>
              <a:lnSpc>
                <a:spcPct val="50000"/>
              </a:lnSpc>
            </a:pPr>
            <a:endParaRPr lang="en-US" sz="2720" dirty="0"/>
          </a:p>
          <a:p>
            <a:r>
              <a:rPr lang="en-US" sz="2720" dirty="0"/>
              <a:t>People who discover they have the gene, ApoE4, associated with Alzheimer’s are 5 times more likely than the average person to go out and buy long-term-care insurance.</a:t>
            </a:r>
          </a:p>
        </p:txBody>
      </p:sp>
    </p:spTree>
    <p:extLst>
      <p:ext uri="{BB962C8B-B14F-4D97-AF65-F5344CB8AC3E}">
        <p14:creationId xmlns:p14="http://schemas.microsoft.com/office/powerpoint/2010/main" val="910849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2846" y="118989"/>
            <a:ext cx="10192565" cy="7461504"/>
          </a:xfrm>
          <a:prstGeom prst="rect">
            <a:avLst/>
          </a:prstGeom>
        </p:spPr>
      </p:pic>
      <p:sp>
        <p:nvSpPr>
          <p:cNvPr id="3" name="Rectangle 2"/>
          <p:cNvSpPr/>
          <p:nvPr/>
        </p:nvSpPr>
        <p:spPr>
          <a:xfrm>
            <a:off x="762000" y="530372"/>
            <a:ext cx="10363200" cy="406265"/>
          </a:xfrm>
          <a:prstGeom prst="rect">
            <a:avLst/>
          </a:prstGeom>
        </p:spPr>
        <p:txBody>
          <a:bodyPr wrap="square">
            <a:spAutoFit/>
          </a:bodyPr>
          <a:lstStyle/>
          <a:p>
            <a:r>
              <a:rPr lang="en-US" sz="2040" dirty="0">
                <a:hlinkClick r:id="rId3"/>
              </a:rPr>
              <a:t>http://www.nytimes.com/2016/02/07/opinion/sunday/give-up-your-data-to-cure-disease.html</a:t>
            </a:r>
            <a:r>
              <a:rPr lang="en-US" sz="2040" dirty="0"/>
              <a:t> </a:t>
            </a:r>
          </a:p>
        </p:txBody>
      </p:sp>
    </p:spTree>
    <p:extLst>
      <p:ext uri="{BB962C8B-B14F-4D97-AF65-F5344CB8AC3E}">
        <p14:creationId xmlns:p14="http://schemas.microsoft.com/office/powerpoint/2010/main" val="1973864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7033" y="829057"/>
            <a:ext cx="10363200" cy="7110584"/>
          </a:xfrm>
          <a:prstGeom prst="rect">
            <a:avLst/>
          </a:prstGeom>
        </p:spPr>
      </p:pic>
      <p:sp>
        <p:nvSpPr>
          <p:cNvPr id="3" name="Rectangle 2"/>
          <p:cNvSpPr/>
          <p:nvPr/>
        </p:nvSpPr>
        <p:spPr>
          <a:xfrm>
            <a:off x="3593723" y="65819"/>
            <a:ext cx="4664418" cy="650499"/>
          </a:xfrm>
          <a:prstGeom prst="rect">
            <a:avLst/>
          </a:prstGeom>
        </p:spPr>
        <p:txBody>
          <a:bodyPr wrap="none">
            <a:spAutoFit/>
          </a:bodyPr>
          <a:lstStyle/>
          <a:p>
            <a:r>
              <a:rPr lang="en-US" sz="3627" dirty="0">
                <a:hlinkClick r:id="rId3"/>
              </a:rPr>
              <a:t>http://americangut.org</a:t>
            </a:r>
            <a:r>
              <a:rPr lang="en-US" sz="3627" dirty="0"/>
              <a:t> </a:t>
            </a:r>
          </a:p>
        </p:txBody>
      </p:sp>
    </p:spTree>
    <p:extLst>
      <p:ext uri="{BB962C8B-B14F-4D97-AF65-F5344CB8AC3E}">
        <p14:creationId xmlns:p14="http://schemas.microsoft.com/office/powerpoint/2010/main" val="5205773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27539</TotalTime>
  <Words>2362</Words>
  <Application>Microsoft Office PowerPoint</Application>
  <PresentationFormat>Custom</PresentationFormat>
  <Paragraphs>203</Paragraphs>
  <Slides>64</Slides>
  <Notes>8</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2</vt:i4>
      </vt:variant>
      <vt:variant>
        <vt:lpstr>Slide Titles</vt:lpstr>
      </vt:variant>
      <vt:variant>
        <vt:i4>64</vt:i4>
      </vt:variant>
    </vt:vector>
  </HeadingPairs>
  <TitlesOfParts>
    <vt:vector size="81" baseType="lpstr">
      <vt:lpstr>Arial</vt:lpstr>
      <vt:lpstr>Arial Black</vt:lpstr>
      <vt:lpstr>Benguiat Frisky</vt:lpstr>
      <vt:lpstr>Calibri</vt:lpstr>
      <vt:lpstr>Calibri Light</vt:lpstr>
      <vt:lpstr>charter</vt:lpstr>
      <vt:lpstr>Gotham A</vt:lpstr>
      <vt:lpstr>Helvetica Neue</vt:lpstr>
      <vt:lpstr>Karla</vt:lpstr>
      <vt:lpstr>Oswald</vt:lpstr>
      <vt:lpstr>Times New Roman</vt:lpstr>
      <vt:lpstr>Times-Italic</vt:lpstr>
      <vt:lpstr>Times-Roman</vt:lpstr>
      <vt:lpstr>Wingdings</vt:lpstr>
      <vt:lpstr>Office Theme</vt:lpstr>
      <vt:lpstr>Photo House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Logistic Regression Model</vt:lpstr>
      <vt:lpstr>Probability and Odds</vt:lpstr>
      <vt:lpstr>Odds</vt:lpstr>
      <vt:lpstr>Problems with Odds</vt:lpstr>
      <vt:lpstr>PowerPoint Presentation</vt:lpstr>
      <vt:lpstr>More Visualizations and Formulas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proto</dc:creator>
  <cp:lastModifiedBy>Darcy, Isabel K</cp:lastModifiedBy>
  <cp:revision>411</cp:revision>
  <dcterms:created xsi:type="dcterms:W3CDTF">2020-09-07T00:11:40Z</dcterms:created>
  <dcterms:modified xsi:type="dcterms:W3CDTF">2021-05-09T03:42:51Z</dcterms:modified>
</cp:coreProperties>
</file>