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904" r:id="rId2"/>
    <p:sldId id="903" r:id="rId3"/>
    <p:sldId id="262" r:id="rId4"/>
    <p:sldId id="270" r:id="rId5"/>
    <p:sldId id="271" r:id="rId6"/>
    <p:sldId id="297" r:id="rId7"/>
    <p:sldId id="263" r:id="rId8"/>
    <p:sldId id="306" r:id="rId9"/>
    <p:sldId id="307" r:id="rId10"/>
    <p:sldId id="305" r:id="rId11"/>
    <p:sldId id="308" r:id="rId12"/>
    <p:sldId id="881" r:id="rId13"/>
    <p:sldId id="889" r:id="rId14"/>
    <p:sldId id="917" r:id="rId15"/>
    <p:sldId id="918" r:id="rId16"/>
    <p:sldId id="905" r:id="rId17"/>
    <p:sldId id="906" r:id="rId18"/>
    <p:sldId id="913" r:id="rId19"/>
    <p:sldId id="908" r:id="rId20"/>
    <p:sldId id="909" r:id="rId21"/>
    <p:sldId id="914" r:id="rId22"/>
    <p:sldId id="915" r:id="rId23"/>
    <p:sldId id="910" r:id="rId24"/>
    <p:sldId id="911" r:id="rId25"/>
    <p:sldId id="912" r:id="rId26"/>
    <p:sldId id="916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D5DCFED-329D-49DA-BA79-8E65C1E9B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44B1C-1DF8-4EAD-A57B-C7149546A29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5ECAF71-D4E9-45D2-9EE0-6BC4FC1F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939ED0-25C7-4938-9659-8ACB14CF7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DF759A-B072-4960-AF29-15E619107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240D-5C0C-49D8-BC83-FCE5373D8A4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2DA0A45-2F74-4768-913F-CE99662B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A5E53D0-4B69-4B13-A589-AEE26A4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B60109-BA79-40CD-9F22-2DA618053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0D849-66CD-41FB-899B-82A5C00D6D9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22A4F5-A6CD-4E15-93F8-A1F5A82BF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17328C7-EDA5-42E1-9C5C-DAD67AC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FC32223-59EF-45C7-84AB-3D1AD9354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3BCD86-8066-4060-898E-E2ACAF60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D8852E9-A24F-493B-A78D-480EA68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E975A-5807-4D61-890B-CFDF79E2646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67B769-9235-4901-B483-02B367B51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714F9DD-0247-46D3-A1FB-1CAF867C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2BC6D5-8267-46F9-924F-CD2993AA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053E-CBAE-4B0B-A102-98E365F0F92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EF332E1-516A-448A-B4FC-28DE98315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3E5ED-3493-4D46-931F-E220323D1F6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28EB401-0EBF-43D4-8B40-A915F7FC4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5B85EC3-CDCE-4BDE-A265-0E4A6A1AA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FA0852F-591F-4E17-ACFC-A38D6BC1F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18159AC-23CE-4F9E-9EE2-03C7CE71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0C534BF-BE3C-4CDF-9762-680712F56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3FE48-821B-4B34-826D-2697D3470C5E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divms.uiowa.edu/~idarcy/COURSES/MB/SPRING21/project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model_evaluation.html#classification-metric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omplete-guide-to-pythons-cross-validation-with-examples-a9676b5cac1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validating-your-machine-learning-model-25b4c8643fb7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mg1.psychology.msstate.edu/8803/logisticReg09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EF7E1-D47F-4BF4-923E-DFAB90C9ECC0}"/>
              </a:ext>
            </a:extLst>
          </p:cNvPr>
          <p:cNvSpPr txBox="1"/>
          <p:nvPr/>
        </p:nvSpPr>
        <p:spPr>
          <a:xfrm>
            <a:off x="255104" y="77065"/>
            <a:ext cx="11280913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Written project (due: Saturday May 15)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Approximately 10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3-4 page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6-7 page appendix</a:t>
            </a:r>
          </a:p>
          <a:p>
            <a:pPr lvl="1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Appendix:  Put ALL your labs into your appendix.  Add a few comments.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References:  You should reference the labs plus the ORIGINAL SOURCE; but you can omit these references if you prefer.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Figures: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Axis should be labeled.  Figures can be titled.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Detailed figure captions are required for the main part of the paper.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You may submit an updated </a:t>
            </a:r>
            <a:r>
              <a:rPr lang="en-US" sz="2800" b="1" dirty="0"/>
              <a:t>Module 6 HW 2: Project draft </a:t>
            </a:r>
            <a:r>
              <a:rPr lang="en-US" sz="2800" dirty="0"/>
              <a:t>early this Saturday May 8 morning.</a:t>
            </a:r>
          </a:p>
        </p:txBody>
      </p:sp>
    </p:spTree>
    <p:extLst>
      <p:ext uri="{BB962C8B-B14F-4D97-AF65-F5344CB8AC3E}">
        <p14:creationId xmlns:p14="http://schemas.microsoft.com/office/powerpoint/2010/main" val="71965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DOCUME~1\MGiesen\LOCALS~1\Temp\PPTA0A.png">
            <a:extLst>
              <a:ext uri="{FF2B5EF4-FFF2-40B4-BE49-F238E27FC236}">
                <a16:creationId xmlns:a16="http://schemas.microsoft.com/office/drawing/2014/main" id="{EFC09261-4F63-4600-AB41-23B9909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5" y="1930506"/>
            <a:ext cx="528595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~1\MGiesen\LOCALS~1\Temp\PPTA0B.png">
            <a:extLst>
              <a:ext uri="{FF2B5EF4-FFF2-40B4-BE49-F238E27FC236}">
                <a16:creationId xmlns:a16="http://schemas.microsoft.com/office/drawing/2014/main" id="{43C61935-9045-47A9-AC5F-8AD909DD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345441"/>
            <a:ext cx="9067800" cy="6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B2AC4-76BE-43B1-9090-A7860A308704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PPT917.png">
            <a:extLst>
              <a:ext uri="{FF2B5EF4-FFF2-40B4-BE49-F238E27FC236}">
                <a16:creationId xmlns:a16="http://schemas.microsoft.com/office/drawing/2014/main" id="{EEEF363B-6745-47C0-AB86-95D6BA7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4" y="690880"/>
            <a:ext cx="8693573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A3A70-9AC4-4DBF-8D5D-95BE55EA9C98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4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7078E-F01D-4EC8-BF50-82FE93C4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3" y="0"/>
            <a:ext cx="11426453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28B61-DAD4-4C3D-AA46-6D3F10A0A782}"/>
              </a:ext>
            </a:extLst>
          </p:cNvPr>
          <p:cNvSpPr txBox="1"/>
          <p:nvPr/>
        </p:nvSpPr>
        <p:spPr>
          <a:xfrm>
            <a:off x="3395869" y="432857"/>
            <a:ext cx="8332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https://scikit-learn.org/stable/modules/model_evaluation.html#classification-metrics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38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B1A5C-B24D-43FD-A321-AEA1B2C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68"/>
            <a:ext cx="11887200" cy="76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7929E8-A252-4979-A6CE-F0DDD7E0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29" y="54754"/>
            <a:ext cx="6270687" cy="25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E6232-363C-4FF8-9E35-A4A105F61725}"/>
              </a:ext>
            </a:extLst>
          </p:cNvPr>
          <p:cNvSpPr txBox="1"/>
          <p:nvPr/>
        </p:nvSpPr>
        <p:spPr>
          <a:xfrm>
            <a:off x="492790" y="487316"/>
            <a:ext cx="196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Overfitting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B9D91F-8D6D-4651-A0A7-1CE769EC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3" y="3886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8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693"/>
            <a:ext cx="11887200" cy="49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10"/>
          <a:stretch/>
        </p:blipFill>
        <p:spPr>
          <a:xfrm>
            <a:off x="0" y="1391693"/>
            <a:ext cx="11887200" cy="4319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62D8A-273F-40A0-82E5-06FA824CE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62" y="1783063"/>
            <a:ext cx="4888396" cy="38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5C59-60DE-4605-9153-DC80ED95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97"/>
            <a:ext cx="11887200" cy="3985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F9EDB-5C5A-41F0-A573-BB0B72E0F30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40BC1-2E76-4B28-8C59-F88A32767C1B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016C7-5CBC-42C5-B276-25FA29F9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332"/>
            <a:ext cx="11887200" cy="46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2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8BCC4-A50E-4274-9912-EAFEAC3B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84"/>
            <a:ext cx="11887200" cy="55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6E230-45FE-4457-A749-2FBCD57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531"/>
            <a:ext cx="11887200" cy="5888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BFD43-4AFB-4612-88BE-709C02B70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9" y="0"/>
            <a:ext cx="4001130" cy="16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94442-7780-4B92-97EE-6E6758AB4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663" y="0"/>
            <a:ext cx="4114799" cy="16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4602B-A7C8-4EC5-B1F5-B3255D60836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16460-1A9D-4AEC-83C0-2E94BF25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472"/>
            <a:ext cx="11887200" cy="51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1480A-6A06-45FF-8427-9F89B366D745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D47F8-980A-416A-8F23-B1DA8AB5A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718"/>
            <a:ext cx="11887200" cy="5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35A33-F838-47FE-81E0-E2EE2B0C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07"/>
            <a:ext cx="11887200" cy="5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240B5-74C7-4799-8A92-EAA7B481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431"/>
            <a:ext cx="11887200" cy="37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9B27-3B14-4A66-9748-A20194CC212F}"/>
              </a:ext>
            </a:extLst>
          </p:cNvPr>
          <p:cNvSpPr txBox="1"/>
          <p:nvPr/>
        </p:nvSpPr>
        <p:spPr>
          <a:xfrm>
            <a:off x="122582" y="7333278"/>
            <a:ext cx="8829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https://towardsdatascience.com/validating-your-machine-learning-model-25b4c8643fb7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89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9C092F-AC1C-4E5B-8BFD-AEEB167B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and Odds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AF1FF5-C83F-47FB-AB98-B9429E42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899920"/>
            <a:ext cx="8808720" cy="500888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On coin flip, p(H) = ½</a:t>
            </a:r>
          </a:p>
          <a:p>
            <a:r>
              <a:rPr lang="en-US" altLang="en-US" dirty="0"/>
              <a:t>On 2 dice roll, p(7) = 6/36 =1/6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43B174B3-A55B-4CBF-A5F9-A05CD24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A8F47728-0CA1-423D-8813-43F3037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5727" y="1986281"/>
          <a:ext cx="4864947" cy="12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A8F47728-0CA1-423D-8813-43F3037FA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27" y="1986281"/>
                        <a:ext cx="4864947" cy="123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5B179-DFBB-4E6A-A843-CDE3191C3367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616B51-91EA-4090-993E-00CB5707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D1144F-69D8-45D4-875B-6FCB93D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 coin flip, Odds(H) = 1/1</a:t>
            </a:r>
          </a:p>
          <a:p>
            <a:r>
              <a:rPr lang="en-US" altLang="en-US"/>
              <a:t>Odds are 1 to 1 that your coin flip will be “heads”</a:t>
            </a:r>
          </a:p>
          <a:p>
            <a:endParaRPr lang="en-US" altLang="en-US"/>
          </a:p>
          <a:p>
            <a:r>
              <a:rPr lang="en-US" altLang="en-US"/>
              <a:t>On 2 dice roll, Odds(7) = 6/(30) = 1/5</a:t>
            </a:r>
          </a:p>
          <a:p>
            <a:r>
              <a:rPr lang="en-US" altLang="en-US"/>
              <a:t>Odds(7) = p(7)/[1 - p(7)] = 1/6 </a:t>
            </a:r>
            <a:r>
              <a:rPr lang="en-US" altLang="en-US" b="1"/>
              <a:t>/</a:t>
            </a:r>
            <a:r>
              <a:rPr lang="en-US" altLang="en-US"/>
              <a:t> 5/6 = 1/5</a:t>
            </a:r>
          </a:p>
          <a:p>
            <a:r>
              <a:rPr lang="en-US" altLang="en-US"/>
              <a:t>Odds are “1 to 5” that you will roll “seven”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6E0A0260-90CA-4F6B-997B-C1CABA08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42CDD0A1-AE4A-4421-8B4E-9E6EC4FC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99921"/>
          <a:ext cx="6995160" cy="112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42CDD0A1-AE4A-4421-8B4E-9E6EC4FC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99921"/>
                        <a:ext cx="6995160" cy="1128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18D05-F648-46C5-A7B8-118DFA7ED795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B1C4A5-4503-478D-92AE-885EEF99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Odds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D08332-AE1F-4192-AE1A-AEA5A144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2049163"/>
            <a:ext cx="10252710" cy="4931516"/>
          </a:xfrm>
        </p:spPr>
        <p:txBody>
          <a:bodyPr/>
          <a:lstStyle/>
          <a:p>
            <a:r>
              <a:rPr lang="en-US" altLang="en-US"/>
              <a:t>Asymmetry</a:t>
            </a:r>
          </a:p>
          <a:p>
            <a:pPr lvl="1"/>
            <a:r>
              <a:rPr lang="en-US" altLang="en-US"/>
              <a:t>Possible range from 0 to “very large” </a:t>
            </a:r>
          </a:p>
          <a:p>
            <a:pPr lvl="2"/>
            <a:r>
              <a:rPr lang="en-US" altLang="en-US"/>
              <a:t>With 1 indicating no difference</a:t>
            </a:r>
          </a:p>
          <a:p>
            <a:r>
              <a:rPr lang="en-US" altLang="en-US"/>
              <a:t>Due to asymmetry</a:t>
            </a:r>
          </a:p>
          <a:p>
            <a:pPr lvl="1"/>
            <a:r>
              <a:rPr lang="en-US" altLang="en-US"/>
              <a:t>The same odds in opposite direction may appear different</a:t>
            </a:r>
          </a:p>
          <a:p>
            <a:pPr lvl="1"/>
            <a:r>
              <a:rPr lang="en-US" altLang="en-US"/>
              <a:t>Odds of 5.0 (5 to 1) of losing are the same as odds of .2 of winning (1 to 5)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C5BE8-3A7A-47C1-9945-1DAE9B1BA04D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9BAEFA8-398E-4263-9C9A-0576CC86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en-US" altLang="en-US"/>
              <a:t>More Visualizations and Formulas</a:t>
            </a:r>
          </a:p>
        </p:txBody>
      </p:sp>
      <p:pic>
        <p:nvPicPr>
          <p:cNvPr id="61443" name="Picture 7" descr="PPT915.png">
            <a:extLst>
              <a:ext uri="{FF2B5EF4-FFF2-40B4-BE49-F238E27FC236}">
                <a16:creationId xmlns:a16="http://schemas.microsoft.com/office/drawing/2014/main" id="{8CFD05E8-106D-44B0-A45D-EE42A00E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9473"/>
            <a:ext cx="6973570" cy="5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E31E4-CDB7-4004-B71D-E70CA3FE276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PPT916.png">
            <a:extLst>
              <a:ext uri="{FF2B5EF4-FFF2-40B4-BE49-F238E27FC236}">
                <a16:creationId xmlns:a16="http://schemas.microsoft.com/office/drawing/2014/main" id="{3A63CB70-0446-4228-BBCF-453AF895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9" y="286250"/>
            <a:ext cx="8432695" cy="69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2BCD2-7E27-4CE2-A7F1-F1F104AC19C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25472</TotalTime>
  <Words>758</Words>
  <Application>Microsoft Office PowerPoint</Application>
  <PresentationFormat>Custom</PresentationFormat>
  <Paragraphs>93</Paragraphs>
  <Slides>26</Slides>
  <Notes>7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Benguiat Frisky</vt:lpstr>
      <vt:lpstr>Calibri</vt:lpstr>
      <vt:lpstr>Calibri Light</vt:lpstr>
      <vt:lpstr>Times New Roman</vt:lpstr>
      <vt:lpstr>Wingdings</vt:lpstr>
      <vt:lpstr>Office Theme</vt:lpstr>
      <vt:lpstr>Photo House</vt:lpstr>
      <vt:lpstr>Equation</vt:lpstr>
      <vt:lpstr>PowerPoint Presentation</vt:lpstr>
      <vt:lpstr>PowerPoint Presentation</vt:lpstr>
      <vt:lpstr>The Logistic Regression Model</vt:lpstr>
      <vt:lpstr>Probability and Odds</vt:lpstr>
      <vt:lpstr>Odds</vt:lpstr>
      <vt:lpstr>Problems with Odds</vt:lpstr>
      <vt:lpstr>PowerPoint Presentation</vt:lpstr>
      <vt:lpstr>More Visualizations and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390</cp:revision>
  <dcterms:created xsi:type="dcterms:W3CDTF">2020-09-07T00:11:40Z</dcterms:created>
  <dcterms:modified xsi:type="dcterms:W3CDTF">2021-05-05T17:23:43Z</dcterms:modified>
</cp:coreProperties>
</file>