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4"/>
  </p:notesMasterIdLst>
  <p:sldIdLst>
    <p:sldId id="893" r:id="rId2"/>
    <p:sldId id="905" r:id="rId3"/>
    <p:sldId id="899" r:id="rId4"/>
    <p:sldId id="900" r:id="rId5"/>
    <p:sldId id="898" r:id="rId6"/>
    <p:sldId id="897" r:id="rId7"/>
    <p:sldId id="894" r:id="rId8"/>
    <p:sldId id="895" r:id="rId9"/>
    <p:sldId id="901" r:id="rId10"/>
    <p:sldId id="902" r:id="rId11"/>
    <p:sldId id="903" r:id="rId12"/>
    <p:sldId id="262" r:id="rId13"/>
    <p:sldId id="270" r:id="rId14"/>
    <p:sldId id="271" r:id="rId15"/>
    <p:sldId id="297" r:id="rId16"/>
    <p:sldId id="263" r:id="rId17"/>
    <p:sldId id="306" r:id="rId18"/>
    <p:sldId id="307" r:id="rId19"/>
    <p:sldId id="305" r:id="rId20"/>
    <p:sldId id="308" r:id="rId21"/>
    <p:sldId id="881" r:id="rId22"/>
    <p:sldId id="889" r:id="rId23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875" autoAdjust="0"/>
    <p:restoredTop sz="94660"/>
  </p:normalViewPr>
  <p:slideViewPr>
    <p:cSldViewPr snapToGrid="0">
      <p:cViewPr varScale="1">
        <p:scale>
          <a:sx n="57" d="100"/>
          <a:sy n="57" d="100"/>
        </p:scale>
        <p:origin x="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75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AAC91-AEBC-44AB-9ECB-6ED71ABA3947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86135-8356-4C6B-918A-2B09B3672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5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6D5DCFED-329D-49DA-BA79-8E65C1E9B9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5544B1C-1DF8-4EAD-A57B-C7149546A293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55ECAF71-D4E9-45D2-9EE0-6BC4FC1F82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21939ED0-25C7-4938-9659-8ACB14CF71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D2DF759A-B072-4960-AF29-15E619107B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E25240D-5C0C-49D8-BC83-FCE5373D8A49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B2DA0A45-2F74-4768-913F-CE99662B96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3A5E53D0-4B69-4B13-A589-AEE26A480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8EB60109-BA79-40CD-9F22-2DA618053E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E50D849-66CD-41FB-899B-82A5C00D6D9E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CF22A4F5-A6CD-4E15-93F8-A1F5A82BFA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B17328C7-EDA5-42E1-9C5C-DAD67AC2D7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DFC32223-59EF-45C7-84AB-3D1AD93542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F33BCD86-8066-4060-898E-E2ACAF602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ED8852E9-A24F-493B-A78D-480EA68BC7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4E975A-5807-4D61-890B-CFDF79E26465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F867B769-9235-4901-B483-02B367B510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E714F9DD-0247-46D3-A1FB-1CAF867C1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FC2BC6D5-8267-46F9-924F-CD2993AADD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D3D053E-CBAE-4B0B-A102-98E365F0F927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9EF332E1-516A-448A-B4FC-28DE983151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43E5ED-3493-4D46-931F-E220323D1F65}" type="slidenum">
              <a:rPr lang="en-US" altLang="en-US" sz="1200"/>
              <a:pPr/>
              <a:t>19</a:t>
            </a:fld>
            <a:endParaRPr lang="en-US" altLang="en-US" sz="1200" dirty="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C28EB401-0EBF-43D4-8B40-A915F7FC4B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A5B85EC3-CDCE-4BDE-A265-0E4A6A1AA8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BFA0852F-591F-4E17-ACFC-A38D6BC1F2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718159AC-23CE-4F9E-9EE2-03C7CE718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F0C534BF-BE3C-4CDF-9762-680712F563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223FE48-821B-4B34-826D-2697D3470C5E}" type="slidenum">
              <a:rPr lang="en-US" altLang="en-US" sz="1200"/>
              <a:pPr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4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7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3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7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0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3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9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5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8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3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sagepub.com/doi/10.1111/j.1539-6053.2008.00033.x?url_ver=Z39.88-2003&amp;rfr_id=ori%3Arid%3Acrossref.org&amp;rfr_dat=cr_pub++0pubmed&amp;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meridian.allenpress.com/jgme/article/5/2/272/200601/Statistical-Literacy-of-Obstetrics-Gynecology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eb.stanford.edu/class/msande247s/kchap17.pp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lp.stanford.edu/~manning/courses/ling236/handouts/whitehead-logistic-regression.pp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nlp.stanford.edu/~manning/courses/ling236/handouts/whitehead-logistic-regression.pp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mg1.psychology.msstate.edu/8803/logisticReg09.ppt" TargetMode="External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mg1.psychology.msstate.edu/8803/logisticReg09.ppt" TargetMode="External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jmg1.psychology.msstate.edu/8803/logisticReg09.pp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hyperlink" Target="https://nlp.stanford.edu/~manning/courses/ling236/handouts/whitehead-logistic-regression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jmg1.psychology.msstate.edu/8803/logisticReg09.pp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jmg1.psychology.msstate.edu/8803/logisticReg09.pp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jmg1.psychology.msstate.edu/8803/logisticReg09.ppt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jmg1.psychology.msstate.edu/8803/logisticReg09.pp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near_regression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lp.stanford.edu/~manning/courses/ling236/handouts/whitehead-logistic-regression.pp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fusion_matrix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s://en.wikipedia.org/wiki/Pearson_correlation_coefficient" TargetMode="External"/><Relationship Id="rId2" Type="http://schemas.openxmlformats.org/officeDocument/2006/relationships/hyperlink" Target="https://emunix.emich.edu/~schu/MATH_170/Fall09_170/Evening%20session/Unit%203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stats.libretexts.org/Bookshelves/Introductory_Statistics/Book%3A_Introductory_Statistics_(Shafer_and_Zhang)/10%3A_Correlation_and_Regression/10.02%3A_The_Linear_Correlation_Coefficie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8E9BCA-6054-4BF1-AF61-F7750D4F108B}"/>
              </a:ext>
            </a:extLst>
          </p:cNvPr>
          <p:cNvSpPr txBox="1"/>
          <p:nvPr/>
        </p:nvSpPr>
        <p:spPr>
          <a:xfrm>
            <a:off x="535488" y="349396"/>
            <a:ext cx="1121392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P value is the probability of obtaining a test statistic at least as extreme as the one that was actually observed, assuming that the null hypothesis is true.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3B3835"/>
                </a:solidFill>
                <a:latin typeface="Helvetica Neue"/>
              </a:rPr>
              <a:t>N</a:t>
            </a:r>
            <a:r>
              <a:rPr lang="en-US" sz="2400" b="0" i="0" dirty="0">
                <a:solidFill>
                  <a:srgbClr val="3B3835"/>
                </a:solidFill>
                <a:effectLst/>
                <a:latin typeface="Helvetica Neue"/>
              </a:rPr>
              <a:t>ull hypothesis: the probability that there is no relationship between x and y (i.e. the relationship is null)</a:t>
            </a:r>
          </a:p>
          <a:p>
            <a:endParaRPr lang="en-US" sz="2400" dirty="0">
              <a:solidFill>
                <a:srgbClr val="3B3835"/>
              </a:solidFill>
              <a:latin typeface="Helvetica Neue"/>
            </a:endParaRPr>
          </a:p>
          <a:p>
            <a:r>
              <a:rPr lang="en-US" sz="2400" dirty="0">
                <a:solidFill>
                  <a:srgbClr val="3B3835"/>
                </a:solidFill>
                <a:latin typeface="Helvetica Neue"/>
              </a:rPr>
              <a:t>The “magic p-value” is sometimes thought to be 0.05 = 5%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18849A-453B-4906-8CAA-A557BDA7446E}"/>
              </a:ext>
            </a:extLst>
          </p:cNvPr>
          <p:cNvSpPr txBox="1"/>
          <p:nvPr/>
        </p:nvSpPr>
        <p:spPr>
          <a:xfrm>
            <a:off x="78287" y="6295072"/>
            <a:ext cx="112828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1A1A1A"/>
                </a:solidFill>
                <a:effectLst/>
                <a:latin typeface="Source Sans Pro" panose="020B0503030403020204" pitchFamily="34" charset="0"/>
              </a:rPr>
              <a:t>Statistical Literacy of Obstetrics-Gynecology Residents</a:t>
            </a:r>
          </a:p>
          <a:p>
            <a:r>
              <a:rPr lang="en-US" dirty="0">
                <a:hlinkClick r:id="rId2"/>
              </a:rPr>
              <a:t>https://meridian.allenpress.com/jgme/article/5/2/272/200601/Statistical-Literacy-of-Obstetrics-Gynecology</a:t>
            </a:r>
            <a:r>
              <a:rPr lang="en-US" dirty="0"/>
              <a:t>  </a:t>
            </a:r>
            <a:r>
              <a:rPr lang="en-US" b="0" i="0" dirty="0">
                <a:solidFill>
                  <a:srgbClr val="1A1A1A"/>
                </a:solidFill>
                <a:effectLst/>
                <a:latin typeface="Source Sans Pro" panose="020B0503030403020204" pitchFamily="34" charset="0"/>
              </a:rPr>
              <a:t>(2013)</a:t>
            </a:r>
          </a:p>
          <a:p>
            <a:r>
              <a:rPr lang="en-US" b="1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Helping Doctors and Patients Make Sense of Health Statistics</a:t>
            </a:r>
            <a:endParaRPr lang="en-US" b="0" i="0" dirty="0">
              <a:solidFill>
                <a:srgbClr val="1A1A1A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US" dirty="0">
                <a:hlinkClick r:id="rId3"/>
              </a:rPr>
              <a:t>https://journals.sagepub.com/doi/10.1111/j.1539-6053.2008.00033.x?url_ver=Z39.88-2003&amp;rfr_id=ori%3Arid%3Acrossref.org&amp;rfr_dat=cr_pub++0pubmed&amp;</a:t>
            </a:r>
            <a:r>
              <a:rPr lang="en-US" dirty="0">
                <a:solidFill>
                  <a:srgbClr val="1A1A1A"/>
                </a:solidFill>
                <a:latin typeface="Source Sans Pro" panose="020B0503030403020204" pitchFamily="34" charset="0"/>
              </a:rPr>
              <a:t> (2007)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1E16D0-6092-43E7-94F1-21B03E037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451" y="3411492"/>
            <a:ext cx="4867927" cy="31936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044F85-5E60-47E7-9B4A-7282686A6E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2" y="3632833"/>
            <a:ext cx="5791722" cy="13244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00064D-06BD-41F2-8EE3-88393E5AF3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973" y="5112240"/>
            <a:ext cx="1553293" cy="10278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EA5D47-3267-45B9-BCFB-3FF9213EE6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8724" y="5112239"/>
            <a:ext cx="1545009" cy="10278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D37FD21-3FDF-4917-B0D3-5A59AC9CC815}"/>
              </a:ext>
            </a:extLst>
          </p:cNvPr>
          <p:cNvSpPr txBox="1"/>
          <p:nvPr/>
        </p:nvSpPr>
        <p:spPr>
          <a:xfrm>
            <a:off x="4075656" y="4995782"/>
            <a:ext cx="2149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x and y generated independently.</a:t>
            </a:r>
          </a:p>
        </p:txBody>
      </p:sp>
    </p:spTree>
    <p:extLst>
      <p:ext uri="{BB962C8B-B14F-4D97-AF65-F5344CB8AC3E}">
        <p14:creationId xmlns:p14="http://schemas.microsoft.com/office/powerpoint/2010/main" val="4103873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 Placeholder 71">
            <a:extLst>
              <a:ext uri="{FF2B5EF4-FFF2-40B4-BE49-F238E27FC236}">
                <a16:creationId xmlns:a16="http://schemas.microsoft.com/office/drawing/2014/main" id="{21CEAF34-D00D-494F-92E6-3E544DDA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2804-CBCD-4AA0-A2BB-CA1978CFE4F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7408F4A-6FE4-4E35-8EEA-F284EB4A3D6A}"/>
              </a:ext>
            </a:extLst>
          </p:cNvPr>
          <p:cNvSpPr txBox="1"/>
          <p:nvPr/>
        </p:nvSpPr>
        <p:spPr>
          <a:xfrm>
            <a:off x="6116320" y="7410769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https://web.stanford.edu/class/msande247s/kchap17.ppt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01AF3D-729A-47B6-BB06-9E4EF54BE3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2" t="3155" r="3113" b="3836"/>
          <a:stretch/>
        </p:blipFill>
        <p:spPr>
          <a:xfrm>
            <a:off x="463826" y="245165"/>
            <a:ext cx="10800522" cy="722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10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>
            <a:extLst>
              <a:ext uri="{FF2B5EF4-FFF2-40B4-BE49-F238E27FC236}">
                <a16:creationId xmlns:a16="http://schemas.microsoft.com/office/drawing/2014/main" id="{5CD46940-8E7F-41F3-B9BA-AE91B2F127D9}"/>
              </a:ext>
            </a:extLst>
          </p:cNvPr>
          <p:cNvGraphicFramePr>
            <a:graphicFrameLocks/>
          </p:cNvGraphicFramePr>
          <p:nvPr/>
        </p:nvGraphicFramePr>
        <p:xfrm>
          <a:off x="762000" y="0"/>
          <a:ext cx="10363200" cy="777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House" r:id="rId2" imgW="4631934" imgH="3492197" progId="Photohse.Document">
                  <p:embed/>
                </p:oleObj>
              </mc:Choice>
              <mc:Fallback>
                <p:oleObj name="Photo House" r:id="rId2" imgW="4631934" imgH="3492197" progId="Photohse.Document">
                  <p:embed/>
                  <p:pic>
                    <p:nvPicPr>
                      <p:cNvPr id="9218" name="Object 2">
                        <a:extLst>
                          <a:ext uri="{FF2B5EF4-FFF2-40B4-BE49-F238E27FC236}">
                            <a16:creationId xmlns:a16="http://schemas.microsoft.com/office/drawing/2014/main" id="{5CD46940-8E7F-41F3-B9BA-AE91B2F127D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0"/>
                        <a:ext cx="10363200" cy="777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9FE425E-E3B7-4D34-9D32-1EBAE6CE8380}"/>
              </a:ext>
            </a:extLst>
          </p:cNvPr>
          <p:cNvSpPr txBox="1"/>
          <p:nvPr/>
        </p:nvSpPr>
        <p:spPr>
          <a:xfrm>
            <a:off x="1338943" y="7403068"/>
            <a:ext cx="9462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https://nlp.stanford.edu/~manning/courses/ling236/handouts/whitehead-logistic-regression.ppt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D42AB66-AAA8-4F10-B1F9-B433B3E21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sz="4533" b="1" i="1">
                <a:latin typeface="Arial" panose="020B0604020202020204" pitchFamily="34" charset="0"/>
              </a:rPr>
              <a:t>The Logistic Regression Model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9448234-2015-4D53-A6FF-806A1DE47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latin typeface="Benguiat Frisky" pitchFamily="66" charset="0"/>
              </a:rPr>
              <a:t>The "logit" model solves these problems:</a:t>
            </a:r>
            <a:br>
              <a:rPr lang="en-US" altLang="en-US">
                <a:latin typeface="Benguiat Frisky" pitchFamily="66" charset="0"/>
              </a:rPr>
            </a:br>
            <a:br>
              <a:rPr lang="en-US" altLang="en-US">
                <a:latin typeface="Benguiat Frisky" pitchFamily="66" charset="0"/>
              </a:rPr>
            </a:br>
            <a:r>
              <a:rPr lang="en-US" altLang="en-US">
                <a:latin typeface="Benguiat Frisky" pitchFamily="66" charset="0"/>
              </a:rPr>
              <a:t>ln[p/(1-p)] = </a:t>
            </a:r>
            <a:r>
              <a:rPr lang="en-US" altLang="en-US" i="1">
                <a:latin typeface="Benguiat Frisky" pitchFamily="66" charset="0"/>
                <a:sym typeface="Symbol" panose="05050102010706020507" pitchFamily="18" charset="2"/>
              </a:rPr>
              <a:t></a:t>
            </a:r>
            <a:r>
              <a:rPr lang="en-US" altLang="en-US">
                <a:latin typeface="Benguiat Frisky" pitchFamily="66" charset="0"/>
              </a:rPr>
              <a:t> + </a:t>
            </a:r>
            <a:r>
              <a:rPr lang="en-US" altLang="en-US" i="1">
                <a:latin typeface="Benguiat Frisky" pitchFamily="66" charset="0"/>
                <a:sym typeface="Symbol" panose="05050102010706020507" pitchFamily="18" charset="2"/>
              </a:rPr>
              <a:t></a:t>
            </a:r>
            <a:r>
              <a:rPr lang="en-US" altLang="en-US">
                <a:latin typeface="Benguiat Frisky" pitchFamily="66" charset="0"/>
              </a:rPr>
              <a:t>X + e</a:t>
            </a:r>
            <a:br>
              <a:rPr lang="en-US" altLang="en-US">
                <a:latin typeface="Benguiat Frisky" pitchFamily="66" charset="0"/>
              </a:rPr>
            </a:br>
            <a:endParaRPr lang="en-US" altLang="en-US">
              <a:latin typeface="Benguiat Frisky" pitchFamily="66" charset="0"/>
            </a:endParaRP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Benguiat Frisky" pitchFamily="66" charset="0"/>
              </a:rPr>
              <a:t>p is the probability that the event Y occurs, p(Y=1) 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Benguiat Frisky" pitchFamily="66" charset="0"/>
              </a:rPr>
              <a:t>p/(1-p) is the "odds ratio" 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Benguiat Frisky" pitchFamily="66" charset="0"/>
              </a:rPr>
              <a:t>ln[p/(1-p)] is the log odds ratio, or "logit"</a:t>
            </a:r>
            <a:r>
              <a:rPr lang="en-US" altLang="en-US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40DAF7-1832-44AD-BB97-76A496F40820}"/>
              </a:ext>
            </a:extLst>
          </p:cNvPr>
          <p:cNvSpPr txBox="1"/>
          <p:nvPr/>
        </p:nvSpPr>
        <p:spPr>
          <a:xfrm>
            <a:off x="1338943" y="7403068"/>
            <a:ext cx="9462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https://nlp.stanford.edu/~manning/courses/ling236/handouts/whitehead-logistic-regression.ppt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C9C092F-AC1C-4E5B-8BFD-AEEB167BCA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 and Odds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1AF1FF5-C83F-47FB-AB98-B9429E426A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39240" y="1899920"/>
            <a:ext cx="8808720" cy="5008880"/>
          </a:xfrm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On coin flip, p(H) = ½</a:t>
            </a:r>
          </a:p>
          <a:p>
            <a:r>
              <a:rPr lang="en-US" altLang="en-US" dirty="0"/>
              <a:t>On 2 dice roll, p(7) = 6/36 =1/6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8916" name="Rectangle 5">
            <a:extLst>
              <a:ext uri="{FF2B5EF4-FFF2-40B4-BE49-F238E27FC236}">
                <a16:creationId xmlns:a16="http://schemas.microsoft.com/office/drawing/2014/main" id="{43B174B3-A55B-4CBF-A5F9-A05CD24B8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-255454"/>
            <a:ext cx="184731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720"/>
          </a:p>
        </p:txBody>
      </p:sp>
      <p:graphicFrame>
        <p:nvGraphicFramePr>
          <p:cNvPr id="38917" name="Object 4">
            <a:extLst>
              <a:ext uri="{FF2B5EF4-FFF2-40B4-BE49-F238E27FC236}">
                <a16:creationId xmlns:a16="http://schemas.microsoft.com/office/drawing/2014/main" id="{A8F47728-0CA1-423D-8813-43F3037FA5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5727" y="1986281"/>
          <a:ext cx="4864947" cy="1234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36033" imgH="393529" progId="Equation.DSMT4">
                  <p:embed/>
                </p:oleObj>
              </mc:Choice>
              <mc:Fallback>
                <p:oleObj name="Equation" r:id="rId3" imgW="1536033" imgH="393529" progId="Equation.DSMT4">
                  <p:embed/>
                  <p:pic>
                    <p:nvPicPr>
                      <p:cNvPr id="38917" name="Object 4">
                        <a:extLst>
                          <a:ext uri="{FF2B5EF4-FFF2-40B4-BE49-F238E27FC236}">
                            <a16:creationId xmlns:a16="http://schemas.microsoft.com/office/drawing/2014/main" id="{A8F47728-0CA1-423D-8813-43F3037FA5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5727" y="1986281"/>
                        <a:ext cx="4864947" cy="1234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315B179-DFBB-4E6A-A843-CDE3191C3367}"/>
              </a:ext>
            </a:extLst>
          </p:cNvPr>
          <p:cNvSpPr txBox="1"/>
          <p:nvPr/>
        </p:nvSpPr>
        <p:spPr>
          <a:xfrm>
            <a:off x="89452" y="732865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https://jmg1.psychology.msstate.edu/8803/logisticReg09.ppt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D7616B51-91EA-4090-993E-00CB5707B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Odds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7D1144F-69D8-45D4-875B-6FCB93DC4C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On coin flip, Odds(H) = 1/1</a:t>
            </a:r>
          </a:p>
          <a:p>
            <a:r>
              <a:rPr lang="en-US" altLang="en-US"/>
              <a:t>Odds are 1 to 1 that your coin flip will be “heads”</a:t>
            </a:r>
          </a:p>
          <a:p>
            <a:endParaRPr lang="en-US" altLang="en-US"/>
          </a:p>
          <a:p>
            <a:r>
              <a:rPr lang="en-US" altLang="en-US"/>
              <a:t>On 2 dice roll, Odds(7) = 6/(30) = 1/5</a:t>
            </a:r>
          </a:p>
          <a:p>
            <a:r>
              <a:rPr lang="en-US" altLang="en-US"/>
              <a:t>Odds(7) = p(7)/[1 - p(7)] = 1/6 </a:t>
            </a:r>
            <a:r>
              <a:rPr lang="en-US" altLang="en-US" b="1"/>
              <a:t>/</a:t>
            </a:r>
            <a:r>
              <a:rPr lang="en-US" altLang="en-US"/>
              <a:t> 5/6 = 1/5</a:t>
            </a:r>
          </a:p>
          <a:p>
            <a:r>
              <a:rPr lang="en-US" altLang="en-US"/>
              <a:t>Odds are “1 to 5” that you will roll “seven”</a:t>
            </a:r>
          </a:p>
          <a:p>
            <a:pPr>
              <a:buFontTx/>
              <a:buNone/>
            </a:pPr>
            <a:endParaRPr lang="en-US" altLang="en-US"/>
          </a:p>
          <a:p>
            <a:endParaRPr lang="en-US" altLang="en-US"/>
          </a:p>
        </p:txBody>
      </p:sp>
      <p:sp>
        <p:nvSpPr>
          <p:cNvPr id="40964" name="Rectangle 5">
            <a:extLst>
              <a:ext uri="{FF2B5EF4-FFF2-40B4-BE49-F238E27FC236}">
                <a16:creationId xmlns:a16="http://schemas.microsoft.com/office/drawing/2014/main" id="{6E0A0260-90CA-4F6B-997B-C1CABA08A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-255454"/>
            <a:ext cx="184731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720"/>
          </a:p>
        </p:txBody>
      </p:sp>
      <p:graphicFrame>
        <p:nvGraphicFramePr>
          <p:cNvPr id="40965" name="Object 4">
            <a:extLst>
              <a:ext uri="{FF2B5EF4-FFF2-40B4-BE49-F238E27FC236}">
                <a16:creationId xmlns:a16="http://schemas.microsoft.com/office/drawing/2014/main" id="{42CDD0A1-AE4A-4421-8B4E-9E6EC4FC55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1899921"/>
          <a:ext cx="6995160" cy="1128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03500" imgH="419100" progId="Equation.DSMT4">
                  <p:embed/>
                </p:oleObj>
              </mc:Choice>
              <mc:Fallback>
                <p:oleObj name="Equation" r:id="rId3" imgW="2603500" imgH="419100" progId="Equation.DSMT4">
                  <p:embed/>
                  <p:pic>
                    <p:nvPicPr>
                      <p:cNvPr id="40965" name="Object 4">
                        <a:extLst>
                          <a:ext uri="{FF2B5EF4-FFF2-40B4-BE49-F238E27FC236}">
                            <a16:creationId xmlns:a16="http://schemas.microsoft.com/office/drawing/2014/main" id="{42CDD0A1-AE4A-4421-8B4E-9E6EC4FC55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899921"/>
                        <a:ext cx="6995160" cy="11280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3F18D05-F648-46C5-A7B8-118DFA7ED795}"/>
              </a:ext>
            </a:extLst>
          </p:cNvPr>
          <p:cNvSpPr txBox="1"/>
          <p:nvPr/>
        </p:nvSpPr>
        <p:spPr>
          <a:xfrm>
            <a:off x="89452" y="732865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https://jmg1.psychology.msstate.edu/8803/logisticReg09.ppt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9EB1C4A5-4503-478D-92AE-885EEF99E4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Problems with Odds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67D08332-AE1F-4192-AE1A-AEA5A144B7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7245" y="2049163"/>
            <a:ext cx="10252710" cy="4931516"/>
          </a:xfrm>
        </p:spPr>
        <p:txBody>
          <a:bodyPr/>
          <a:lstStyle/>
          <a:p>
            <a:r>
              <a:rPr lang="en-US" altLang="en-US"/>
              <a:t>Asymmetry</a:t>
            </a:r>
          </a:p>
          <a:p>
            <a:pPr lvl="1"/>
            <a:r>
              <a:rPr lang="en-US" altLang="en-US"/>
              <a:t>Possible range from 0 to “very large” </a:t>
            </a:r>
          </a:p>
          <a:p>
            <a:pPr lvl="2"/>
            <a:r>
              <a:rPr lang="en-US" altLang="en-US"/>
              <a:t>With 1 indicating no difference</a:t>
            </a:r>
          </a:p>
          <a:p>
            <a:r>
              <a:rPr lang="en-US" altLang="en-US"/>
              <a:t>Due to asymmetry</a:t>
            </a:r>
          </a:p>
          <a:p>
            <a:pPr lvl="1"/>
            <a:r>
              <a:rPr lang="en-US" altLang="en-US"/>
              <a:t>The same odds in opposite direction may appear different</a:t>
            </a:r>
          </a:p>
          <a:p>
            <a:pPr lvl="1"/>
            <a:r>
              <a:rPr lang="en-US" altLang="en-US"/>
              <a:t>Odds of 5.0 (5 to 1) of losing are the same as odds of .2 of winning (1 to 5)</a:t>
            </a:r>
          </a:p>
          <a:p>
            <a:pPr lvl="1">
              <a:buFontTx/>
              <a:buNone/>
            </a:pPr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DC5BE8-3A7A-47C1-9945-1DAE9B1BA04D}"/>
              </a:ext>
            </a:extLst>
          </p:cNvPr>
          <p:cNvSpPr txBox="1"/>
          <p:nvPr/>
        </p:nvSpPr>
        <p:spPr>
          <a:xfrm>
            <a:off x="89452" y="732865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https://jmg1.psychology.msstate.edu/8803/logisticReg09.ppt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DF81F98-E59D-44EC-87D3-3E8C5420C6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7153" y="474980"/>
            <a:ext cx="9154160" cy="682244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Benguiat Frisky" pitchFamily="66" charset="0"/>
              </a:rPr>
              <a:t>More:</a:t>
            </a:r>
            <a:endParaRPr lang="en-US" altLang="en-US" dirty="0">
              <a:solidFill>
                <a:schemeClr val="tx2"/>
              </a:solidFill>
              <a:latin typeface="Benguiat Frisky" pitchFamily="66" charset="0"/>
            </a:endParaRP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Benguiat Frisky" pitchFamily="66" charset="0"/>
              </a:rPr>
              <a:t>The logistic distribution constrains the estimated probabilities to lie between 0 and 1. 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Benguiat Frisky" pitchFamily="66" charset="0"/>
              </a:rPr>
              <a:t>The estimated probability is:</a:t>
            </a:r>
            <a:br>
              <a:rPr lang="en-US" altLang="en-US" dirty="0">
                <a:latin typeface="Benguiat Frisky" pitchFamily="66" charset="0"/>
              </a:rPr>
            </a:br>
            <a:br>
              <a:rPr lang="en-US" altLang="en-US" dirty="0">
                <a:latin typeface="Benguiat Frisky" pitchFamily="66" charset="0"/>
              </a:rPr>
            </a:br>
            <a:r>
              <a:rPr lang="en-US" altLang="en-US" dirty="0">
                <a:latin typeface="Benguiat Frisky" pitchFamily="66" charset="0"/>
              </a:rPr>
              <a:t>	p = 1/[1 + exp(-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</a:t>
            </a:r>
            <a:r>
              <a:rPr lang="en-US" altLang="en-US" dirty="0">
                <a:latin typeface="Benguiat Frisky" pitchFamily="66" charset="0"/>
              </a:rPr>
              <a:t> -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</a:t>
            </a:r>
            <a:r>
              <a:rPr lang="en-US" altLang="en-US" i="1" dirty="0">
                <a:latin typeface="Benguiat Frisky" pitchFamily="66" charset="0"/>
              </a:rPr>
              <a:t> </a:t>
            </a:r>
            <a:r>
              <a:rPr lang="en-US" altLang="en-US" dirty="0">
                <a:latin typeface="Benguiat Frisky" pitchFamily="66" charset="0"/>
              </a:rPr>
              <a:t>X)] </a:t>
            </a:r>
            <a:br>
              <a:rPr lang="en-US" altLang="en-US" dirty="0">
                <a:latin typeface="Benguiat Frisky" pitchFamily="66" charset="0"/>
              </a:rPr>
            </a:br>
            <a:endParaRPr lang="en-US" altLang="en-US" dirty="0">
              <a:latin typeface="Benguiat Frisky" pitchFamily="66" charset="0"/>
            </a:endParaRP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Benguiat Frisky" pitchFamily="66" charset="0"/>
              </a:rPr>
              <a:t>if you let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</a:t>
            </a:r>
            <a:r>
              <a:rPr lang="en-US" altLang="en-US" dirty="0">
                <a:latin typeface="Benguiat Frisky" pitchFamily="66" charset="0"/>
              </a:rPr>
              <a:t> +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</a:t>
            </a:r>
            <a:r>
              <a:rPr lang="en-US" altLang="en-US" i="1" dirty="0">
                <a:latin typeface="Benguiat Frisky" pitchFamily="66" charset="0"/>
              </a:rPr>
              <a:t> </a:t>
            </a:r>
            <a:r>
              <a:rPr lang="en-US" altLang="en-US" dirty="0">
                <a:latin typeface="Benguiat Frisky" pitchFamily="66" charset="0"/>
              </a:rPr>
              <a:t>X =0, then p = .50 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Benguiat Frisky" pitchFamily="66" charset="0"/>
              </a:rPr>
              <a:t>as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</a:t>
            </a:r>
            <a:r>
              <a:rPr lang="en-US" altLang="en-US" dirty="0">
                <a:latin typeface="Benguiat Frisky" pitchFamily="66" charset="0"/>
              </a:rPr>
              <a:t> +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</a:t>
            </a:r>
            <a:r>
              <a:rPr lang="en-US" altLang="en-US" i="1" dirty="0">
                <a:latin typeface="Benguiat Frisky" pitchFamily="66" charset="0"/>
              </a:rPr>
              <a:t> </a:t>
            </a:r>
            <a:r>
              <a:rPr lang="en-US" altLang="en-US" dirty="0">
                <a:latin typeface="Benguiat Frisky" pitchFamily="66" charset="0"/>
              </a:rPr>
              <a:t>X gets really big, p approaches 1 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Benguiat Frisky" pitchFamily="66" charset="0"/>
              </a:rPr>
              <a:t>as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</a:t>
            </a:r>
            <a:r>
              <a:rPr lang="en-US" altLang="en-US" dirty="0">
                <a:latin typeface="Benguiat Frisky" pitchFamily="66" charset="0"/>
              </a:rPr>
              <a:t> +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</a:t>
            </a:r>
            <a:r>
              <a:rPr lang="en-US" altLang="en-US" i="1" dirty="0">
                <a:latin typeface="Benguiat Frisky" pitchFamily="66" charset="0"/>
              </a:rPr>
              <a:t> </a:t>
            </a:r>
            <a:r>
              <a:rPr lang="en-US" altLang="en-US" dirty="0">
                <a:latin typeface="Benguiat Frisky" pitchFamily="66" charset="0"/>
              </a:rPr>
              <a:t>X gets really small, p approaches 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1C7473-1855-40E6-A774-12FE50EFC6BF}"/>
              </a:ext>
            </a:extLst>
          </p:cNvPr>
          <p:cNvSpPr txBox="1"/>
          <p:nvPr/>
        </p:nvSpPr>
        <p:spPr>
          <a:xfrm>
            <a:off x="1338943" y="7403068"/>
            <a:ext cx="9462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https://nlp.stanford.edu/~manning/courses/ling236/handouts/whitehead-logistic-regression.ppt</a:t>
            </a:r>
            <a:r>
              <a:rPr lang="en-US" dirty="0"/>
              <a:t> 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FF4C4283-3846-4244-B04C-97E4925867BE}"/>
              </a:ext>
            </a:extLst>
          </p:cNvPr>
          <p:cNvGraphicFramePr>
            <a:graphicFrameLocks/>
          </p:cNvGraphicFramePr>
          <p:nvPr/>
        </p:nvGraphicFramePr>
        <p:xfrm>
          <a:off x="6745356" y="1721458"/>
          <a:ext cx="4373218" cy="2731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House" r:id="rId3" imgW="4631934" imgH="3492197" progId="Photohse.Document">
                  <p:embed/>
                </p:oleObj>
              </mc:Choice>
              <mc:Fallback>
                <p:oleObj name="Photo House" r:id="rId3" imgW="4631934" imgH="3492197" progId="Photohse.Document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FF4C4283-3846-4244-B04C-97E4925867B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5356" y="1721458"/>
                        <a:ext cx="4373218" cy="2731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39BAEFA8-398E-4263-9C9A-0576CC862E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240" y="259080"/>
            <a:ext cx="8808720" cy="1295400"/>
          </a:xfrm>
        </p:spPr>
        <p:txBody>
          <a:bodyPr/>
          <a:lstStyle/>
          <a:p>
            <a:r>
              <a:rPr lang="en-US" altLang="en-US"/>
              <a:t>More Visualizations and Formulas</a:t>
            </a:r>
          </a:p>
        </p:txBody>
      </p:sp>
      <p:pic>
        <p:nvPicPr>
          <p:cNvPr id="61443" name="Picture 7" descr="PPT915.png">
            <a:extLst>
              <a:ext uri="{FF2B5EF4-FFF2-40B4-BE49-F238E27FC236}">
                <a16:creationId xmlns:a16="http://schemas.microsoft.com/office/drawing/2014/main" id="{8CFD05E8-106D-44B0-A45D-EE42A00E2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59473"/>
            <a:ext cx="6973570" cy="584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AE31E4-CDB7-4004-B71D-E70CA3FE2769}"/>
              </a:ext>
            </a:extLst>
          </p:cNvPr>
          <p:cNvSpPr txBox="1"/>
          <p:nvPr/>
        </p:nvSpPr>
        <p:spPr>
          <a:xfrm>
            <a:off x="89452" y="732865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https://jmg1.psychology.msstate.edu/8803/logisticReg09.ppt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2" descr="PPT916.png">
            <a:extLst>
              <a:ext uri="{FF2B5EF4-FFF2-40B4-BE49-F238E27FC236}">
                <a16:creationId xmlns:a16="http://schemas.microsoft.com/office/drawing/2014/main" id="{3A63CB70-0446-4228-BBCF-453AF8953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459" y="286250"/>
            <a:ext cx="8432695" cy="698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B2BCD2-7E27-4CE2-A7F1-F1F104AC19C9}"/>
              </a:ext>
            </a:extLst>
          </p:cNvPr>
          <p:cNvSpPr txBox="1"/>
          <p:nvPr/>
        </p:nvSpPr>
        <p:spPr>
          <a:xfrm>
            <a:off x="89452" y="732865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https://jmg1.psychology.msstate.edu/8803/logisticReg09.ppt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C:\DOCUME~1\MGiesen\LOCALS~1\Temp\PPTA0A.png">
            <a:extLst>
              <a:ext uri="{FF2B5EF4-FFF2-40B4-BE49-F238E27FC236}">
                <a16:creationId xmlns:a16="http://schemas.microsoft.com/office/drawing/2014/main" id="{EFC09261-4F63-4600-AB41-23B9909F0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625" y="1930506"/>
            <a:ext cx="5285952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5" descr="C:\DOCUME~1\MGiesen\LOCALS~1\Temp\PPTA0B.png">
            <a:extLst>
              <a:ext uri="{FF2B5EF4-FFF2-40B4-BE49-F238E27FC236}">
                <a16:creationId xmlns:a16="http://schemas.microsoft.com/office/drawing/2014/main" id="{43C61935-9045-47A9-AC5F-8AD909DDE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520" y="345441"/>
            <a:ext cx="9067800" cy="671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BB2AC4-76BE-43B1-9090-A7860A308704}"/>
              </a:ext>
            </a:extLst>
          </p:cNvPr>
          <p:cNvSpPr txBox="1"/>
          <p:nvPr/>
        </p:nvSpPr>
        <p:spPr>
          <a:xfrm>
            <a:off x="89452" y="732865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https://jmg1.psychology.msstate.edu/8803/logisticReg09.ppt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F433EE-CFE4-4927-BAD5-01E9EB13B073}"/>
              </a:ext>
            </a:extLst>
          </p:cNvPr>
          <p:cNvSpPr txBox="1"/>
          <p:nvPr/>
        </p:nvSpPr>
        <p:spPr>
          <a:xfrm>
            <a:off x="153443" y="190680"/>
            <a:ext cx="115834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Using old inaccurate statistics:  Ten out of every 1,000 women have breast cancer. Of these 10 women with breast cancer, 9 test positive. Of the 990 women without cancer, about 89 nevertheless test positive. A woman tests positive and wants to know whether she has breast cancer for sure, or at least what the chances are. What is the best answer?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91504E-6541-4065-9AB0-EF4B7C52F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652" y="2062477"/>
            <a:ext cx="9575895" cy="21051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71D322-A008-4481-A06D-1194F29E9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62" y="4396636"/>
            <a:ext cx="7494366" cy="327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17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2" descr="PPT917.png">
            <a:extLst>
              <a:ext uri="{FF2B5EF4-FFF2-40B4-BE49-F238E27FC236}">
                <a16:creationId xmlns:a16="http://schemas.microsoft.com/office/drawing/2014/main" id="{EEEF363B-6745-47C0-AB86-95D6BA7E6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814" y="690880"/>
            <a:ext cx="8693573" cy="639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0A3A70-9AC4-4DBF-8D5D-95BE55EA9C98}"/>
              </a:ext>
            </a:extLst>
          </p:cNvPr>
          <p:cNvSpPr txBox="1"/>
          <p:nvPr/>
        </p:nvSpPr>
        <p:spPr>
          <a:xfrm>
            <a:off x="89452" y="732865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https://jmg1.psychology.msstate.edu/8803/logisticReg09.ppt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F4ED63C-916B-4EDB-9790-9E0446429763}"/>
              </a:ext>
            </a:extLst>
          </p:cNvPr>
          <p:cNvGrpSpPr/>
          <p:nvPr/>
        </p:nvGrpSpPr>
        <p:grpSpPr>
          <a:xfrm>
            <a:off x="8160707" y="3194137"/>
            <a:ext cx="3726493" cy="3920196"/>
            <a:chOff x="7033364" y="2698511"/>
            <a:chExt cx="4647157" cy="4976575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1F65EA63-9D05-47C8-92A1-D97B0F932F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364" y="2698511"/>
              <a:ext cx="3615586" cy="4552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3F2E5E-A9BA-4002-AE13-0DC9BA22D0A2}"/>
                </a:ext>
              </a:extLst>
            </p:cNvPr>
            <p:cNvSpPr txBox="1"/>
            <p:nvPr/>
          </p:nvSpPr>
          <p:spPr>
            <a:xfrm>
              <a:off x="7033364" y="7359133"/>
              <a:ext cx="4647157" cy="3159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>
                  <a:hlinkClick r:id="rId3"/>
                </a:rPr>
                <a:t>https://en.wikipedia.org/wiki/Linear_regression</a:t>
              </a:r>
              <a:r>
                <a:rPr lang="en-US" sz="1100" dirty="0"/>
                <a:t> 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A3BA252-9232-4A56-96CC-C83E74C0F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9821" y="2371757"/>
            <a:ext cx="2289175" cy="793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92EB71-53F5-4F36-B9CA-4792089A7E0A}"/>
              </a:ext>
            </a:extLst>
          </p:cNvPr>
          <p:cNvSpPr txBox="1"/>
          <p:nvPr/>
        </p:nvSpPr>
        <p:spPr>
          <a:xfrm>
            <a:off x="444673" y="432148"/>
            <a:ext cx="111168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Supervised Learning:  Use labeled data to predict unlabeled data.</a:t>
            </a:r>
          </a:p>
          <a:p>
            <a:endParaRPr lang="en-US" sz="3200" dirty="0"/>
          </a:p>
          <a:p>
            <a:r>
              <a:rPr lang="en-US" sz="3200" dirty="0"/>
              <a:t>2 types of supervised learning:</a:t>
            </a:r>
          </a:p>
          <a:p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Regression:  Predict continuous values.</a:t>
            </a:r>
          </a:p>
          <a:p>
            <a:pPr lvl="2"/>
            <a:r>
              <a:rPr lang="en-US" sz="3200" dirty="0"/>
              <a:t> Ex:  Linear regression.</a:t>
            </a:r>
          </a:p>
          <a:p>
            <a:endParaRPr lang="en-US" sz="3200" dirty="0"/>
          </a:p>
          <a:p>
            <a:r>
              <a:rPr lang="en-US" sz="3200" dirty="0"/>
              <a:t>				F(</a:t>
            </a:r>
            <a:r>
              <a:rPr lang="en-US" sz="3200" dirty="0" err="1"/>
              <a:t>x</a:t>
            </a:r>
            <a:r>
              <a:rPr lang="en-US" sz="3200" baseline="-25000" dirty="0" err="1"/>
              <a:t>new</a:t>
            </a:r>
            <a:r>
              <a:rPr lang="en-US" sz="3200" dirty="0"/>
              <a:t>) = b</a:t>
            </a:r>
            <a:r>
              <a:rPr lang="en-US" sz="3200" baseline="-25000" dirty="0"/>
              <a:t>0</a:t>
            </a:r>
            <a:r>
              <a:rPr lang="en-US" sz="3200" dirty="0"/>
              <a:t> + b</a:t>
            </a:r>
            <a:r>
              <a:rPr lang="en-US" sz="3200" baseline="-25000" dirty="0"/>
              <a:t>1</a:t>
            </a:r>
            <a:r>
              <a:rPr lang="en-US" sz="3200" dirty="0"/>
              <a:t>x</a:t>
            </a:r>
            <a:r>
              <a:rPr lang="en-US" sz="3200" baseline="-25000" dirty="0"/>
              <a:t>new</a:t>
            </a:r>
          </a:p>
          <a:p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r>
              <a:rPr lang="en-US" sz="3200" dirty="0"/>
              <a:t>2.  Classification:  Predict discrete values.</a:t>
            </a:r>
          </a:p>
          <a:p>
            <a:pPr lvl="2"/>
            <a:r>
              <a:rPr lang="en-US" sz="3200" dirty="0"/>
              <a:t>Ex: 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4198422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>
            <a:extLst>
              <a:ext uri="{FF2B5EF4-FFF2-40B4-BE49-F238E27FC236}">
                <a16:creationId xmlns:a16="http://schemas.microsoft.com/office/drawing/2014/main" id="{5CD46940-8E7F-41F3-B9BA-AE91B2F127D9}"/>
              </a:ext>
            </a:extLst>
          </p:cNvPr>
          <p:cNvGraphicFramePr>
            <a:graphicFrameLocks/>
          </p:cNvGraphicFramePr>
          <p:nvPr/>
        </p:nvGraphicFramePr>
        <p:xfrm>
          <a:off x="762000" y="0"/>
          <a:ext cx="10363200" cy="777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House" r:id="rId2" imgW="4631934" imgH="3492197" progId="Photohse.Document">
                  <p:embed/>
                </p:oleObj>
              </mc:Choice>
              <mc:Fallback>
                <p:oleObj name="Photo House" r:id="rId2" imgW="4631934" imgH="3492197" progId="Photohse.Document">
                  <p:embed/>
                  <p:pic>
                    <p:nvPicPr>
                      <p:cNvPr id="9218" name="Object 2">
                        <a:extLst>
                          <a:ext uri="{FF2B5EF4-FFF2-40B4-BE49-F238E27FC236}">
                            <a16:creationId xmlns:a16="http://schemas.microsoft.com/office/drawing/2014/main" id="{5CD46940-8E7F-41F3-B9BA-AE91B2F127D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0"/>
                        <a:ext cx="10363200" cy="777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9FE425E-E3B7-4D34-9D32-1EBAE6CE8380}"/>
              </a:ext>
            </a:extLst>
          </p:cNvPr>
          <p:cNvSpPr txBox="1"/>
          <p:nvPr/>
        </p:nvSpPr>
        <p:spPr>
          <a:xfrm>
            <a:off x="1338943" y="7403068"/>
            <a:ext cx="9462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https://nlp.stanford.edu/~manning/courses/ling236/handouts/whitehead-logistic-regression.ppt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7943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2B5C18-D4D1-4956-A58D-FF824AC4006E}"/>
              </a:ext>
            </a:extLst>
          </p:cNvPr>
          <p:cNvSpPr txBox="1"/>
          <p:nvPr/>
        </p:nvSpPr>
        <p:spPr>
          <a:xfrm>
            <a:off x="335071" y="137167"/>
            <a:ext cx="5943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np.random.seed</a:t>
            </a:r>
            <a:r>
              <a:rPr lang="en-US" sz="2800" dirty="0"/>
              <a:t>(4)</a:t>
            </a:r>
          </a:p>
          <a:p>
            <a:r>
              <a:rPr lang="en-US" sz="2800" dirty="0"/>
              <a:t>Noise = </a:t>
            </a:r>
            <a:r>
              <a:rPr lang="en-US" sz="2800" dirty="0" err="1"/>
              <a:t>np.random.random</a:t>
            </a:r>
            <a:r>
              <a:rPr lang="en-US" sz="2800" dirty="0"/>
              <a:t>((K, N)) - 0.5</a:t>
            </a:r>
          </a:p>
          <a:p>
            <a:r>
              <a:rPr lang="en-US" sz="2800" dirty="0" err="1"/>
              <a:t>y_NOISY</a:t>
            </a:r>
            <a:r>
              <a:rPr lang="en-US" sz="2800" dirty="0"/>
              <a:t> =  2*x + 1.2*Noise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C1D90E-2FBE-4D70-8111-9BD05B190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95" y="4813885"/>
            <a:ext cx="5373666" cy="28365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BFAA5F-AB86-4EA2-A555-FFEFF6262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700" y="4858594"/>
            <a:ext cx="5218302" cy="281690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83FBF4A-6D8B-4C62-9EAA-662FDB913E88}"/>
              </a:ext>
            </a:extLst>
          </p:cNvPr>
          <p:cNvGrpSpPr/>
          <p:nvPr/>
        </p:nvGrpSpPr>
        <p:grpSpPr>
          <a:xfrm>
            <a:off x="2174791" y="2118406"/>
            <a:ext cx="7576994" cy="2331718"/>
            <a:chOff x="2029846" y="1922315"/>
            <a:chExt cx="7526359" cy="265176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03316B7-7A83-44B6-A343-286BC38EF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2660" y="1922315"/>
              <a:ext cx="3543545" cy="265176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35C0EB3-916A-4C34-B2F9-0194E89D0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29846" y="1941026"/>
              <a:ext cx="3515295" cy="2614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5981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0F47211-030E-4F6C-93C4-F3A686CB5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353" y="4755515"/>
            <a:ext cx="6015384" cy="28346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2B5C18-D4D1-4956-A58D-FF824AC4006E}"/>
              </a:ext>
            </a:extLst>
          </p:cNvPr>
          <p:cNvSpPr txBox="1"/>
          <p:nvPr/>
        </p:nvSpPr>
        <p:spPr>
          <a:xfrm>
            <a:off x="335071" y="137167"/>
            <a:ext cx="59436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np.random.seed</a:t>
            </a:r>
            <a:r>
              <a:rPr lang="en-US" sz="2800" dirty="0"/>
              <a:t>(1) </a:t>
            </a:r>
          </a:p>
          <a:p>
            <a:r>
              <a:rPr lang="en-US" sz="2800" dirty="0"/>
              <a:t>x = </a:t>
            </a:r>
            <a:r>
              <a:rPr lang="en-US" sz="2800" dirty="0" err="1"/>
              <a:t>np.random.random</a:t>
            </a:r>
            <a:r>
              <a:rPr lang="en-US" sz="2800" dirty="0"/>
              <a:t>((K,N))</a:t>
            </a:r>
          </a:p>
          <a:p>
            <a:r>
              <a:rPr lang="en-US" sz="2800" dirty="0" err="1"/>
              <a:t>np.random.seed</a:t>
            </a:r>
            <a:r>
              <a:rPr lang="en-US" sz="2800" dirty="0"/>
              <a:t>(2) </a:t>
            </a:r>
          </a:p>
          <a:p>
            <a:r>
              <a:rPr lang="en-US" sz="2800" dirty="0"/>
              <a:t>y = </a:t>
            </a:r>
            <a:r>
              <a:rPr lang="en-US" sz="2800" dirty="0" err="1"/>
              <a:t>np.random.random</a:t>
            </a:r>
            <a:r>
              <a:rPr lang="en-US" sz="2800" dirty="0"/>
              <a:t>((K, N))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036CC56-0BD3-4CEA-BBAB-408D35D337EB}"/>
              </a:ext>
            </a:extLst>
          </p:cNvPr>
          <p:cNvGrpSpPr>
            <a:grpSpLocks noChangeAspect="1"/>
          </p:cNvGrpSpPr>
          <p:nvPr/>
        </p:nvGrpSpPr>
        <p:grpSpPr>
          <a:xfrm>
            <a:off x="2174791" y="2118404"/>
            <a:ext cx="7537618" cy="2331720"/>
            <a:chOff x="430973" y="5112239"/>
            <a:chExt cx="3322760" cy="102787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2BCC7EE-D270-4994-ADB7-457A50D60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973" y="5112240"/>
              <a:ext cx="1553293" cy="102787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18B9F7E-40D4-494D-9E07-16901EE77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8724" y="5112239"/>
              <a:ext cx="1545009" cy="1027878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B32CC-2CD0-4907-B4E4-57F71B05DC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15" t="2376"/>
          <a:stretch/>
        </p:blipFill>
        <p:spPr>
          <a:xfrm>
            <a:off x="-106471" y="4778679"/>
            <a:ext cx="6101114" cy="285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10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A556CA-E7E1-44B2-9501-39E1F70A6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819150"/>
            <a:ext cx="10353675" cy="6134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156834-20F3-4140-8B0E-F1FEA8FDFDA7}"/>
              </a:ext>
            </a:extLst>
          </p:cNvPr>
          <p:cNvSpPr txBox="1"/>
          <p:nvPr/>
        </p:nvSpPr>
        <p:spPr>
          <a:xfrm>
            <a:off x="216074" y="7346608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https://en.wikipedia.org/wiki/Confusion_matrix</a:t>
            </a:r>
            <a:r>
              <a:rPr lang="en-US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3C79FD-D473-485C-91AA-7AC4C9486771}"/>
              </a:ext>
            </a:extLst>
          </p:cNvPr>
          <p:cNvSpPr txBox="1"/>
          <p:nvPr/>
        </p:nvSpPr>
        <p:spPr>
          <a:xfrm>
            <a:off x="366386" y="253139"/>
            <a:ext cx="5943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Confusion  matrix </a:t>
            </a:r>
          </a:p>
        </p:txBody>
      </p:sp>
    </p:spTree>
    <p:extLst>
      <p:ext uri="{BB962C8B-B14F-4D97-AF65-F5344CB8AC3E}">
        <p14:creationId xmlns:p14="http://schemas.microsoft.com/office/powerpoint/2010/main" val="3586356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A3AE8-0A8D-4999-BE12-10B8C0F55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700" y="2602753"/>
            <a:ext cx="7345285" cy="48189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4194D8-34F0-4EB2-B305-74E4D1F42FC5}"/>
              </a:ext>
            </a:extLst>
          </p:cNvPr>
          <p:cNvSpPr txBox="1"/>
          <p:nvPr/>
        </p:nvSpPr>
        <p:spPr>
          <a:xfrm>
            <a:off x="325677" y="231732"/>
            <a:ext cx="113736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Negative:  </a:t>
            </a:r>
            <a:r>
              <a:rPr lang="en-US" sz="2800" dirty="0"/>
              <a:t>x does not predict y.  There is no relationship between x and y.</a:t>
            </a:r>
          </a:p>
          <a:p>
            <a:endParaRPr lang="en-US" sz="2800" dirty="0"/>
          </a:p>
          <a:p>
            <a:r>
              <a:rPr lang="en-US" sz="2800" dirty="0"/>
              <a:t>The data used to generate the histogram below was randomly generated.  </a:t>
            </a:r>
          </a:p>
          <a:p>
            <a:r>
              <a:rPr lang="en-US" sz="2800" dirty="0"/>
              <a:t>Thus there is no relationship between x and y.  Thus the null hypothesis is true for these data sets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9289C2-C90D-4B83-8E7A-F1D98CFBDAE4}"/>
              </a:ext>
            </a:extLst>
          </p:cNvPr>
          <p:cNvSpPr txBox="1"/>
          <p:nvPr/>
        </p:nvSpPr>
        <p:spPr>
          <a:xfrm>
            <a:off x="369518" y="2974932"/>
            <a:ext cx="25615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True negatives</a:t>
            </a:r>
            <a:r>
              <a:rPr lang="en-US" sz="2400" dirty="0"/>
              <a:t>:</a:t>
            </a:r>
          </a:p>
          <a:p>
            <a:r>
              <a:rPr lang="en-US" sz="2400" dirty="0"/>
              <a:t>There is no relationship between x and y</a:t>
            </a:r>
          </a:p>
          <a:p>
            <a:pPr algn="ctr"/>
            <a:r>
              <a:rPr lang="en-US" sz="2400" dirty="0"/>
              <a:t>and</a:t>
            </a:r>
          </a:p>
          <a:p>
            <a:r>
              <a:rPr lang="en-US" sz="2400" dirty="0"/>
              <a:t>the F-statistic indicates that there is no relationship between x and 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4B5A72-046F-462B-A39E-DCD1F83B2564}"/>
              </a:ext>
            </a:extLst>
          </p:cNvPr>
          <p:cNvSpPr txBox="1"/>
          <p:nvPr/>
        </p:nvSpPr>
        <p:spPr>
          <a:xfrm>
            <a:off x="9493500" y="2926915"/>
            <a:ext cx="25615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False positive</a:t>
            </a:r>
            <a:r>
              <a:rPr lang="en-US" sz="2400" dirty="0"/>
              <a:t>:</a:t>
            </a:r>
          </a:p>
          <a:p>
            <a:r>
              <a:rPr lang="en-US" sz="2400" dirty="0"/>
              <a:t>There is no relationship between x and y</a:t>
            </a:r>
          </a:p>
          <a:p>
            <a:pPr algn="ctr"/>
            <a:r>
              <a:rPr lang="en-US" sz="2400" dirty="0"/>
              <a:t>and</a:t>
            </a:r>
          </a:p>
          <a:p>
            <a:r>
              <a:rPr lang="en-US" sz="2400" dirty="0"/>
              <a:t>the F-statistic indicates that there is a relationship between x and y</a:t>
            </a:r>
          </a:p>
        </p:txBody>
      </p:sp>
    </p:spTree>
    <p:extLst>
      <p:ext uri="{BB962C8B-B14F-4D97-AF65-F5344CB8AC3E}">
        <p14:creationId xmlns:p14="http://schemas.microsoft.com/office/powerpoint/2010/main" val="749440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50939F-BEAE-409E-8E1D-1C97228CA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112" y="2481475"/>
            <a:ext cx="7038388" cy="49527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65C354-7A3A-4CAB-B066-56544BAFBA14}"/>
              </a:ext>
            </a:extLst>
          </p:cNvPr>
          <p:cNvSpPr txBox="1"/>
          <p:nvPr/>
        </p:nvSpPr>
        <p:spPr>
          <a:xfrm>
            <a:off x="175365" y="93946"/>
            <a:ext cx="115239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Positive:  </a:t>
            </a:r>
            <a:r>
              <a:rPr lang="en-US" sz="2800" dirty="0"/>
              <a:t>x predicts y.  There is a relationship between x and y.</a:t>
            </a:r>
          </a:p>
          <a:p>
            <a:endParaRPr lang="en-US" sz="2800" dirty="0"/>
          </a:p>
          <a:p>
            <a:r>
              <a:rPr lang="en-US" sz="2800" dirty="0"/>
              <a:t>The data used to generate the histogram below was NOT randomly generated.  </a:t>
            </a:r>
          </a:p>
          <a:p>
            <a:r>
              <a:rPr lang="en-US" sz="2800" dirty="0"/>
              <a:t>Noise = </a:t>
            </a:r>
            <a:r>
              <a:rPr lang="en-US" sz="2800" dirty="0" err="1"/>
              <a:t>np.random.random</a:t>
            </a:r>
            <a:r>
              <a:rPr lang="en-US" sz="2800" dirty="0"/>
              <a:t>((K, N)) - 0.5</a:t>
            </a:r>
          </a:p>
          <a:p>
            <a:r>
              <a:rPr lang="en-US" sz="2800" dirty="0" err="1"/>
              <a:t>y_NOISY</a:t>
            </a:r>
            <a:r>
              <a:rPr lang="en-US" sz="2800" dirty="0"/>
              <a:t> =  2*x + 1.2*Noise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F86DB4-230B-404D-A25E-2E2EEE06FD7E}"/>
              </a:ext>
            </a:extLst>
          </p:cNvPr>
          <p:cNvSpPr txBox="1"/>
          <p:nvPr/>
        </p:nvSpPr>
        <p:spPr>
          <a:xfrm>
            <a:off x="369518" y="3237978"/>
            <a:ext cx="25615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False negatives</a:t>
            </a:r>
            <a:r>
              <a:rPr lang="en-US" sz="2400" dirty="0"/>
              <a:t>:</a:t>
            </a:r>
          </a:p>
          <a:p>
            <a:r>
              <a:rPr lang="en-US" sz="2400" dirty="0"/>
              <a:t>There is a relationship between x and y</a:t>
            </a:r>
          </a:p>
          <a:p>
            <a:pPr algn="ctr"/>
            <a:r>
              <a:rPr lang="en-US" sz="2400" dirty="0"/>
              <a:t>and</a:t>
            </a:r>
          </a:p>
          <a:p>
            <a:r>
              <a:rPr lang="en-US" sz="2400" dirty="0"/>
              <a:t>the F-statistic indicates that there is no relationship between x and 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DC8F90-F7ED-43F6-94B0-255A3AC95A41}"/>
              </a:ext>
            </a:extLst>
          </p:cNvPr>
          <p:cNvSpPr txBox="1"/>
          <p:nvPr/>
        </p:nvSpPr>
        <p:spPr>
          <a:xfrm>
            <a:off x="9493500" y="3189961"/>
            <a:ext cx="25615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True positive</a:t>
            </a:r>
            <a:r>
              <a:rPr lang="en-US" sz="2400" dirty="0"/>
              <a:t>:</a:t>
            </a:r>
          </a:p>
          <a:p>
            <a:r>
              <a:rPr lang="en-US" sz="2400" dirty="0"/>
              <a:t>There is a relationship between x and y</a:t>
            </a:r>
          </a:p>
          <a:p>
            <a:pPr algn="ctr"/>
            <a:r>
              <a:rPr lang="en-US" sz="2400" dirty="0"/>
              <a:t>and</a:t>
            </a:r>
          </a:p>
          <a:p>
            <a:r>
              <a:rPr lang="en-US" sz="2400" dirty="0"/>
              <a:t>the F-statistic indicates that there is a relationship between x and 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CF6EE2-B61F-48FD-B109-3CD5EF98D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427" y="1524022"/>
            <a:ext cx="1148834" cy="15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26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2B5C18-D4D1-4956-A58D-FF824AC4006E}"/>
              </a:ext>
            </a:extLst>
          </p:cNvPr>
          <p:cNvSpPr txBox="1"/>
          <p:nvPr/>
        </p:nvSpPr>
        <p:spPr>
          <a:xfrm>
            <a:off x="335071" y="137167"/>
            <a:ext cx="5943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Noise = </a:t>
            </a:r>
            <a:r>
              <a:rPr lang="en-US" sz="2800" dirty="0" err="1"/>
              <a:t>np.random.random</a:t>
            </a:r>
            <a:r>
              <a:rPr lang="en-US" sz="2800" dirty="0"/>
              <a:t>((K, N)) - 0.5</a:t>
            </a:r>
          </a:p>
          <a:p>
            <a:r>
              <a:rPr lang="en-US" sz="2800" dirty="0" err="1"/>
              <a:t>y_NOISY</a:t>
            </a:r>
            <a:r>
              <a:rPr lang="en-US" sz="2800" dirty="0"/>
              <a:t> =  2*x + 1.2*Noise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AD493-2902-43F4-9BC0-F3FF2658DC7D}"/>
              </a:ext>
            </a:extLst>
          </p:cNvPr>
          <p:cNvGrpSpPr>
            <a:grpSpLocks noChangeAspect="1"/>
          </p:cNvGrpSpPr>
          <p:nvPr/>
        </p:nvGrpSpPr>
        <p:grpSpPr>
          <a:xfrm>
            <a:off x="2255314" y="1922315"/>
            <a:ext cx="7166969" cy="2651760"/>
            <a:chOff x="119624" y="1371604"/>
            <a:chExt cx="11623529" cy="3826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1EC9201-3A2C-4CE9-B855-117E64601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6163" y="1371604"/>
              <a:ext cx="5746990" cy="38267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15D6F88-1462-400E-A1D5-EB7F40375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624" y="1398605"/>
              <a:ext cx="5701174" cy="3772698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6C1D90E-2FBE-4D70-8111-9BD05B190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095" y="4813885"/>
            <a:ext cx="5373666" cy="28365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BFAA5F-AB86-4EA2-A555-FFEFF62628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700" y="4858594"/>
            <a:ext cx="5218302" cy="281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27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D3F3832-C8A3-4808-816D-0AB92EFDE6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5527" y="298175"/>
            <a:ext cx="8713304" cy="470452"/>
          </a:xfrm>
        </p:spPr>
        <p:txBody>
          <a:bodyPr>
            <a:normAutofit fontScale="90000"/>
          </a:bodyPr>
          <a:lstStyle/>
          <a:p>
            <a:r>
              <a:rPr lang="en-US" altLang="en-US" sz="3600" dirty="0"/>
              <a:t>Properties of Linear Correlation Coefficients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A25653A3-CC52-4F6A-9DA6-58A4A63E18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1558" y="678573"/>
            <a:ext cx="10252710" cy="4931516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	</a:t>
            </a:r>
            <a:r>
              <a:rPr lang="en-US" altLang="en-US" sz="2800" dirty="0"/>
              <a:t>Some properties of the linear correlation coefficient</a:t>
            </a:r>
          </a:p>
          <a:p>
            <a:pPr lvl="1"/>
            <a:r>
              <a:rPr lang="en-US" altLang="en-US" i="1" dirty="0"/>
              <a:t>r</a:t>
            </a:r>
            <a:r>
              <a:rPr lang="en-US" altLang="en-US" dirty="0"/>
              <a:t> is a unitless measure (so that </a:t>
            </a:r>
            <a:r>
              <a:rPr lang="en-US" altLang="en-US" i="1" dirty="0"/>
              <a:t>r</a:t>
            </a:r>
            <a:r>
              <a:rPr lang="en-US" altLang="en-US" dirty="0"/>
              <a:t> would be the same for a data set whether </a:t>
            </a:r>
            <a:r>
              <a:rPr lang="en-US" altLang="en-US" i="1" dirty="0"/>
              <a:t>x</a:t>
            </a:r>
            <a:r>
              <a:rPr lang="en-US" altLang="en-US" dirty="0"/>
              <a:t> and </a:t>
            </a:r>
            <a:r>
              <a:rPr lang="en-US" altLang="en-US" i="1" dirty="0"/>
              <a:t>y</a:t>
            </a:r>
            <a:r>
              <a:rPr lang="en-US" altLang="en-US" dirty="0"/>
              <a:t> are measured in feet, inches, meters etc.)</a:t>
            </a:r>
          </a:p>
          <a:p>
            <a:pPr lvl="1"/>
            <a:r>
              <a:rPr lang="en-US" altLang="en-US" i="1" dirty="0"/>
              <a:t>r</a:t>
            </a:r>
            <a:r>
              <a:rPr lang="en-US" altLang="en-US" dirty="0"/>
              <a:t> is always between –1 and +1. </a:t>
            </a:r>
            <a:endParaRPr lang="en-US" altLang="en-US" sz="2040" dirty="0"/>
          </a:p>
          <a:p>
            <a:pPr lvl="4">
              <a:buSzPct val="50000"/>
              <a:buFont typeface="Wingdings" panose="05000000000000000000" pitchFamily="2" charset="2"/>
              <a:buChar char="n"/>
            </a:pPr>
            <a:r>
              <a:rPr lang="en-US" altLang="en-US" sz="1813" i="1" dirty="0"/>
              <a:t>r</a:t>
            </a:r>
            <a:r>
              <a:rPr lang="en-US" altLang="en-US" sz="1813" dirty="0"/>
              <a:t> = -1 : perfect negative correlation</a:t>
            </a:r>
          </a:p>
          <a:p>
            <a:pPr lvl="4">
              <a:buSzPct val="50000"/>
              <a:buFont typeface="Wingdings" panose="05000000000000000000" pitchFamily="2" charset="2"/>
              <a:buChar char="n"/>
            </a:pPr>
            <a:r>
              <a:rPr lang="en-US" altLang="en-US" sz="1813" i="1" dirty="0"/>
              <a:t>r</a:t>
            </a:r>
            <a:r>
              <a:rPr lang="en-US" altLang="en-US" sz="1813" dirty="0"/>
              <a:t> = +1: perfect positive correlation</a:t>
            </a:r>
          </a:p>
          <a:p>
            <a:pPr lvl="1"/>
            <a:r>
              <a:rPr lang="en-US" altLang="en-US" dirty="0"/>
              <a:t>Positive values of </a:t>
            </a:r>
            <a:r>
              <a:rPr lang="en-US" altLang="en-US" i="1" dirty="0"/>
              <a:t>r</a:t>
            </a:r>
            <a:r>
              <a:rPr lang="en-US" altLang="en-US" dirty="0"/>
              <a:t> correspond to positive relations</a:t>
            </a:r>
          </a:p>
          <a:p>
            <a:pPr lvl="1"/>
            <a:r>
              <a:rPr lang="en-US" altLang="en-US" dirty="0"/>
              <a:t>Negative values of </a:t>
            </a:r>
            <a:r>
              <a:rPr lang="en-US" altLang="en-US" i="1" dirty="0"/>
              <a:t>r</a:t>
            </a:r>
            <a:r>
              <a:rPr lang="en-US" altLang="en-US" dirty="0"/>
              <a:t> correspond to negative relations</a:t>
            </a:r>
          </a:p>
          <a:p>
            <a:endParaRPr lang="en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FC1C2-11EE-43EA-B8D4-A80B9108E9DE}"/>
              </a:ext>
            </a:extLst>
          </p:cNvPr>
          <p:cNvSpPr txBox="1"/>
          <p:nvPr/>
        </p:nvSpPr>
        <p:spPr>
          <a:xfrm>
            <a:off x="110836" y="-88477"/>
            <a:ext cx="891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https://emunix.emich.edu/~schu/MATH_170/Fall09_170/Evening%20session/Unit%203.ppt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1286E6-6BB0-48FE-AAB5-B5F3FF497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6200"/>
            <a:ext cx="5943600" cy="37750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B41742-313B-4BE5-93F9-8A2C6D4698E8}"/>
              </a:ext>
            </a:extLst>
          </p:cNvPr>
          <p:cNvSpPr txBox="1"/>
          <p:nvPr/>
        </p:nvSpPr>
        <p:spPr>
          <a:xfrm>
            <a:off x="6069496" y="6460942"/>
            <a:ext cx="53847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https://stats.libretexts.org/Bookshelves/Introductory_Statistics/Book%3A_Introductory_Statistics_(Shafer_and_Zhang)/10%3A_Correlation_and_Regression/10.02%3A_The_Linear_Correlation_Coefficient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64BF73-61ED-4DCE-A49D-DFD265B3B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652" y="4876800"/>
            <a:ext cx="2888798" cy="8061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804AED-38DC-486F-852D-AAE6C0F56A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8215" y="4703898"/>
            <a:ext cx="2370690" cy="9790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1E8EBC-FB9E-4442-AB11-962FC9FDFA73}"/>
              </a:ext>
            </a:extLst>
          </p:cNvPr>
          <p:cNvSpPr txBox="1"/>
          <p:nvPr/>
        </p:nvSpPr>
        <p:spPr>
          <a:xfrm>
            <a:off x="9238215" y="5610089"/>
            <a:ext cx="602311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hlinkClick r:id="rId7"/>
              </a:rPr>
              <a:t>https://en.wikipedia.org/wiki/Pearson_correlation_coefficient</a:t>
            </a:r>
            <a:r>
              <a:rPr lang="en-US" sz="700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25350</TotalTime>
  <Words>1287</Words>
  <Application>Microsoft Office PowerPoint</Application>
  <PresentationFormat>Custom</PresentationFormat>
  <Paragraphs>126</Paragraphs>
  <Slides>22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Arial</vt:lpstr>
      <vt:lpstr>Benguiat Frisky</vt:lpstr>
      <vt:lpstr>Calibri</vt:lpstr>
      <vt:lpstr>Calibri Light</vt:lpstr>
      <vt:lpstr>Helvetica Neue</vt:lpstr>
      <vt:lpstr>Source Sans Pro</vt:lpstr>
      <vt:lpstr>Times New Roman</vt:lpstr>
      <vt:lpstr>Wingdings</vt:lpstr>
      <vt:lpstr>Office Theme</vt:lpstr>
      <vt:lpstr>Photo House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Properties of Linear Correlation Coefficients</vt:lpstr>
      <vt:lpstr>PowerPoint Presentation</vt:lpstr>
      <vt:lpstr>PowerPoint Presentation</vt:lpstr>
      <vt:lpstr>The Logistic Regression Model</vt:lpstr>
      <vt:lpstr>Probability and Odds</vt:lpstr>
      <vt:lpstr>Odds</vt:lpstr>
      <vt:lpstr>Problems with Odds</vt:lpstr>
      <vt:lpstr>PowerPoint Presentation</vt:lpstr>
      <vt:lpstr>More Visualizations and Formulas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382</cp:revision>
  <dcterms:created xsi:type="dcterms:W3CDTF">2020-09-07T00:11:40Z</dcterms:created>
  <dcterms:modified xsi:type="dcterms:W3CDTF">2021-05-09T03:39:35Z</dcterms:modified>
</cp:coreProperties>
</file>