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885" r:id="rId2"/>
    <p:sldId id="886" r:id="rId3"/>
    <p:sldId id="887" r:id="rId4"/>
    <p:sldId id="862" r:id="rId5"/>
    <p:sldId id="268" r:id="rId6"/>
    <p:sldId id="267" r:id="rId7"/>
    <p:sldId id="883" r:id="rId8"/>
    <p:sldId id="892" r:id="rId9"/>
    <p:sldId id="876" r:id="rId10"/>
    <p:sldId id="279" r:id="rId11"/>
    <p:sldId id="282" r:id="rId12"/>
    <p:sldId id="283" r:id="rId13"/>
    <p:sldId id="284" r:id="rId14"/>
    <p:sldId id="340" r:id="rId15"/>
    <p:sldId id="888" r:id="rId16"/>
    <p:sldId id="261" r:id="rId17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87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8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AC91-AEBC-44AB-9ECB-6ED71ABA394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6135-8356-4C6B-918A-2B09B3672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7C4FE-FA7A-45AB-8AFF-1A50A7FB7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11256"/>
            <a:ext cx="1069848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72A41-0971-4CD2-85CF-641CAE24E43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94360" y="1813560"/>
            <a:ext cx="5250180" cy="5129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BCC82-482C-4B3D-BF06-739DD27B9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2660" y="1813560"/>
            <a:ext cx="5250180" cy="5129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DA826-30D0-435A-AC40-4B79CC4B26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4360" y="7077922"/>
            <a:ext cx="2773680" cy="5397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95D45-2F31-4851-813D-E8C886495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1460" y="7077922"/>
            <a:ext cx="3764280" cy="5397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3776C-BCC8-4A21-A97E-3AEF8890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9160" y="7077922"/>
            <a:ext cx="2773680" cy="539750"/>
          </a:xfrm>
        </p:spPr>
        <p:txBody>
          <a:bodyPr/>
          <a:lstStyle>
            <a:lvl1pPr>
              <a:defRPr/>
            </a:lvl1pPr>
          </a:lstStyle>
          <a:p>
            <a:fld id="{77C26B3E-A108-4F7F-9BDE-659E4677D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36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hyperlink" Target="https://en.wikipedia.org/wiki/Pearson_correlation_coefficient" TargetMode="External"/><Relationship Id="rId3" Type="http://schemas.openxmlformats.org/officeDocument/2006/relationships/image" Target="../media/image13.wmf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munix.emich.edu/~schu/MATH_170/Fall09_170/Evening%20session/Unit%203.ppt" TargetMode="External"/><Relationship Id="rId11" Type="http://schemas.openxmlformats.org/officeDocument/2006/relationships/image" Target="../media/image16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munix.emich.edu/~schu/MATH_170/Fall09_170/Evening%20session/Unit%203.ppt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munix.emich.edu/~schu/MATH_170/Fall09_170/Evening%20session/Unit%203.ppt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munix.emich.edu/~schu/MATH_170/Fall09_170/Evening%20session/Unit%203.pp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hyperlink" Target="https://en.wikipedia.org/wiki/Pearson_correlation_coefficient" TargetMode="External"/><Relationship Id="rId2" Type="http://schemas.openxmlformats.org/officeDocument/2006/relationships/hyperlink" Target="https://emunix.emich.edu/~schu/MATH_170/Fall09_170/Evening%20session/Unit%203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hyperlink" Target="https://stats.libretexts.org/Bookshelves/Introductory_Statistics/Book%3A_Introductory_Statistics_(Shafer_and_Zhang)/10%3A_Correlation_and_Regression/10.02%3A_The_Linear_Correlation_Coefficien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eb.stanford.edu/class/msande247s/kchap17.pp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lp.stanford.edu/~manning/courses/ling236/handouts/whitehead-logistic-regression.p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eogebra.org/calculato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eogebra.org/calculato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eb.stanford.edu/class/msande247s/kchap17.pp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eb.stanford.edu/class/msande247s/kchap17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Linear_regress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2C9A5B-3CB2-4160-81B9-06E399CF2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7" b="20527"/>
          <a:stretch/>
        </p:blipFill>
        <p:spPr>
          <a:xfrm>
            <a:off x="1474378" y="1041399"/>
            <a:ext cx="8650283" cy="54955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E4617F-0EFB-462A-9B4B-B63D99D3D7D2}"/>
              </a:ext>
            </a:extLst>
          </p:cNvPr>
          <p:cNvSpPr txBox="1"/>
          <p:nvPr/>
        </p:nvSpPr>
        <p:spPr>
          <a:xfrm>
            <a:off x="125896" y="119269"/>
            <a:ext cx="11761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Histogram from Wednesday’s python notebook for distribution of F statistic for random data (blue histogram) as well as F statistic for several exponential curves.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7BF62-8DB4-4FBB-AE5B-12E33CCA91C3}"/>
              </a:ext>
            </a:extLst>
          </p:cNvPr>
          <p:cNvSpPr txBox="1"/>
          <p:nvPr/>
        </p:nvSpPr>
        <p:spPr>
          <a:xfrm>
            <a:off x="268357" y="7067587"/>
            <a:ext cx="594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run line "pip install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statsmodels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CC639-1694-4DC6-B55C-B820905BB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7717"/>
            <a:ext cx="11887200" cy="64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F2A2FF5-D678-4F7F-991F-367E7ADE4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5363" y="-272535"/>
            <a:ext cx="10698480" cy="947609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Measure of Linear Correlation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705653C-0E45-402D-A093-0415E97A90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67190" y="675074"/>
            <a:ext cx="8895080" cy="5267960"/>
          </a:xfrm>
        </p:spPr>
        <p:txBody>
          <a:bodyPr/>
          <a:lstStyle/>
          <a:p>
            <a:r>
              <a:rPr lang="en-US" altLang="en-US" sz="2720" dirty="0"/>
              <a:t>The </a:t>
            </a:r>
            <a:r>
              <a:rPr lang="en-US" altLang="en-US" sz="2720" u="sng" dirty="0">
                <a:solidFill>
                  <a:srgbClr val="FF0000"/>
                </a:solidFill>
              </a:rPr>
              <a:t>linear</a:t>
            </a:r>
            <a:r>
              <a:rPr lang="en-US" altLang="en-US" sz="2720" dirty="0"/>
              <a:t> </a:t>
            </a:r>
            <a:r>
              <a:rPr lang="en-US" altLang="en-US" sz="2720" u="sng" dirty="0">
                <a:solidFill>
                  <a:srgbClr val="FF0000"/>
                </a:solidFill>
              </a:rPr>
              <a:t>correlation</a:t>
            </a:r>
            <a:r>
              <a:rPr lang="en-US" altLang="en-US" sz="2720" dirty="0"/>
              <a:t> </a:t>
            </a:r>
            <a:r>
              <a:rPr lang="en-US" altLang="en-US" sz="2720" u="sng" dirty="0">
                <a:solidFill>
                  <a:srgbClr val="FF0000"/>
                </a:solidFill>
              </a:rPr>
              <a:t>coefficient</a:t>
            </a:r>
            <a:r>
              <a:rPr lang="en-US" altLang="en-US" sz="2720" dirty="0"/>
              <a:t> is a measure of the strength of </a:t>
            </a:r>
            <a:r>
              <a:rPr lang="en-US" altLang="en-US" sz="2720" u="sng" dirty="0"/>
              <a:t>linear</a:t>
            </a:r>
            <a:r>
              <a:rPr lang="en-US" altLang="en-US" sz="2720" dirty="0"/>
              <a:t> relation between two </a:t>
            </a:r>
            <a:r>
              <a:rPr lang="en-US" altLang="en-US" sz="2720" u="sng" dirty="0"/>
              <a:t>quantitative</a:t>
            </a:r>
            <a:r>
              <a:rPr lang="en-US" altLang="en-US" sz="2720" dirty="0"/>
              <a:t> variables</a:t>
            </a:r>
          </a:p>
          <a:p>
            <a:r>
              <a:rPr lang="en-US" altLang="en-US" sz="2720" dirty="0"/>
              <a:t>The sample correlation coefficient “</a:t>
            </a:r>
            <a:r>
              <a:rPr lang="en-US" altLang="en-US" sz="2720" i="1" dirty="0"/>
              <a:t>r</a:t>
            </a:r>
            <a:r>
              <a:rPr lang="en-US" altLang="en-US" sz="2720" dirty="0"/>
              <a:t>” is</a:t>
            </a:r>
          </a:p>
          <a:p>
            <a:pPr>
              <a:buFontTx/>
              <a:buNone/>
            </a:pPr>
            <a:r>
              <a:rPr lang="en-US" altLang="en-US" sz="2720" dirty="0"/>
              <a:t>                                            </a:t>
            </a:r>
          </a:p>
          <a:p>
            <a:endParaRPr lang="en-US" altLang="en-US" sz="2720" dirty="0"/>
          </a:p>
          <a:p>
            <a:endParaRPr lang="en-US" altLang="en-US" dirty="0"/>
          </a:p>
        </p:txBody>
      </p:sp>
      <p:graphicFrame>
        <p:nvGraphicFramePr>
          <p:cNvPr id="26628" name="Object 4">
            <a:extLst>
              <a:ext uri="{FF2B5EF4-FFF2-40B4-BE49-F238E27FC236}">
                <a16:creationId xmlns:a16="http://schemas.microsoft.com/office/drawing/2014/main" id="{98186F5D-00D3-42CB-AFC4-3C960BADE40D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84148746"/>
              </p:ext>
            </p:extLst>
          </p:nvPr>
        </p:nvGraphicFramePr>
        <p:xfrm>
          <a:off x="3698240" y="2959707"/>
          <a:ext cx="3627120" cy="1342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24080" imgH="1193760" progId="Equation.3">
                  <p:embed/>
                </p:oleObj>
              </mc:Choice>
              <mc:Fallback>
                <p:oleObj name="Equation" r:id="rId2" imgW="3124080" imgH="1193760" progId="Equation.3">
                  <p:embed/>
                  <p:pic>
                    <p:nvPicPr>
                      <p:cNvPr id="26628" name="Object 4">
                        <a:extLst>
                          <a:ext uri="{FF2B5EF4-FFF2-40B4-BE49-F238E27FC236}">
                            <a16:creationId xmlns:a16="http://schemas.microsoft.com/office/drawing/2014/main" id="{98186F5D-00D3-42CB-AFC4-3C960BADE4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240" y="2959707"/>
                        <a:ext cx="3627120" cy="1342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 Box 5">
            <a:extLst>
              <a:ext uri="{FF2B5EF4-FFF2-40B4-BE49-F238E27FC236}">
                <a16:creationId xmlns:a16="http://schemas.microsoft.com/office/drawing/2014/main" id="{E04138E0-5C7F-4799-B69C-25D72EC1B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329" y="4689058"/>
            <a:ext cx="7178055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40" dirty="0"/>
              <a:t>Note:                              are the sample means and sample variances</a:t>
            </a:r>
          </a:p>
          <a:p>
            <a:r>
              <a:rPr lang="en-US" altLang="en-US" sz="2040" dirty="0"/>
              <a:t>of the two variables X and Y.</a:t>
            </a:r>
          </a:p>
        </p:txBody>
      </p:sp>
      <p:graphicFrame>
        <p:nvGraphicFramePr>
          <p:cNvPr id="26633" name="Object 9">
            <a:extLst>
              <a:ext uri="{FF2B5EF4-FFF2-40B4-BE49-F238E27FC236}">
                <a16:creationId xmlns:a16="http://schemas.microsoft.com/office/drawing/2014/main" id="{DE9B04EC-4E43-42F9-826F-5A9062AE93B7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540106"/>
              </p:ext>
            </p:extLst>
          </p:nvPr>
        </p:nvGraphicFramePr>
        <p:xfrm>
          <a:off x="2692268" y="4689058"/>
          <a:ext cx="1295400" cy="446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253800" progId="Equation.3">
                  <p:embed/>
                </p:oleObj>
              </mc:Choice>
              <mc:Fallback>
                <p:oleObj name="Equation" r:id="rId4" imgW="736560" imgH="253800" progId="Equation.3">
                  <p:embed/>
                  <p:pic>
                    <p:nvPicPr>
                      <p:cNvPr id="26633" name="Object 9">
                        <a:extLst>
                          <a:ext uri="{FF2B5EF4-FFF2-40B4-BE49-F238E27FC236}">
                            <a16:creationId xmlns:a16="http://schemas.microsoft.com/office/drawing/2014/main" id="{DE9B04EC-4E43-42F9-826F-5A9062AE93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268" y="4689058"/>
                        <a:ext cx="1295400" cy="4461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1C22414-F7C0-4EE3-8006-425AB5222775}"/>
              </a:ext>
            </a:extLst>
          </p:cNvPr>
          <p:cNvSpPr txBox="1"/>
          <p:nvPr/>
        </p:nvSpPr>
        <p:spPr>
          <a:xfrm>
            <a:off x="5511800" y="0"/>
            <a:ext cx="8915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https://emunix.emich.edu/~schu/MATH_170/Fall09_170/Evening%20session/Unit%203.ppt</a:t>
            </a:r>
            <a:r>
              <a:rPr lang="en-US" sz="12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4">
                <a:extLst>
                  <a:ext uri="{FF2B5EF4-FFF2-40B4-BE49-F238E27FC236}">
                    <a16:creationId xmlns:a16="http://schemas.microsoft.com/office/drawing/2014/main" id="{9722A6BE-6222-4594-9A61-BB074100C275}"/>
                  </a:ext>
                </a:extLst>
              </p:cNvPr>
              <p:cNvSpPr txBox="1"/>
              <p:nvPr/>
            </p:nvSpPr>
            <p:spPr bwMode="auto">
              <a:xfrm>
                <a:off x="8515400" y="6131560"/>
                <a:ext cx="3387919" cy="13421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dist="135003" dir="18671156" algn="ctr" rotWithShape="0">
                  <a:schemeClr val="tx1"/>
                </a:outerShdw>
              </a:effec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func>
                            <m:func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cov</m:t>
                              </m:r>
                            </m:fName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bject 4">
                <a:extLst>
                  <a:ext uri="{FF2B5EF4-FFF2-40B4-BE49-F238E27FC236}">
                    <a16:creationId xmlns:a16="http://schemas.microsoft.com/office/drawing/2014/main" id="{9722A6BE-6222-4594-9A61-BB074100C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5400" y="6131560"/>
                <a:ext cx="3387919" cy="13421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dist="135003" dir="18671156" algn="ctr" rotWithShape="0">
                  <a:schemeClr val="tx1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51C4B60-18AF-4DD6-92A3-31C3DF2560BD}"/>
              </a:ext>
            </a:extLst>
          </p:cNvPr>
          <p:cNvGrpSpPr/>
          <p:nvPr/>
        </p:nvGrpSpPr>
        <p:grpSpPr>
          <a:xfrm>
            <a:off x="270798" y="6247365"/>
            <a:ext cx="7433741" cy="1478069"/>
            <a:chOff x="0" y="4252589"/>
            <a:chExt cx="7433741" cy="1478069"/>
          </a:xfrm>
        </p:grpSpPr>
        <p:graphicFrame>
          <p:nvGraphicFramePr>
            <p:cNvPr id="10" name="Object 54">
              <a:extLst>
                <a:ext uri="{FF2B5EF4-FFF2-40B4-BE49-F238E27FC236}">
                  <a16:creationId xmlns:a16="http://schemas.microsoft.com/office/drawing/2014/main" id="{936DE768-89CC-4657-BE48-108C148B211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6975430"/>
                </p:ext>
              </p:extLst>
            </p:nvPr>
          </p:nvGraphicFramePr>
          <p:xfrm>
            <a:off x="293697" y="4301954"/>
            <a:ext cx="3828627" cy="1257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726920" imgH="596880" progId="Equation.3">
                    <p:embed/>
                  </p:oleObj>
                </mc:Choice>
                <mc:Fallback>
                  <p:oleObj name="Equation" r:id="rId8" imgW="1726920" imgH="596880" progId="Equation.3">
                    <p:embed/>
                    <p:pic>
                      <p:nvPicPr>
                        <p:cNvPr id="11" name="Object 54">
                          <a:extLst>
                            <a:ext uri="{FF2B5EF4-FFF2-40B4-BE49-F238E27FC236}">
                              <a16:creationId xmlns:a16="http://schemas.microsoft.com/office/drawing/2014/main" id="{EC265819-48DF-47BF-B10C-1D6B0535742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697" y="4301954"/>
                          <a:ext cx="3828627" cy="12576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38">
              <a:extLst>
                <a:ext uri="{FF2B5EF4-FFF2-40B4-BE49-F238E27FC236}">
                  <a16:creationId xmlns:a16="http://schemas.microsoft.com/office/drawing/2014/main" id="{FDD6E347-3578-419C-BD4D-3D35F1BAE3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6305497"/>
                </p:ext>
              </p:extLst>
            </p:nvPr>
          </p:nvGraphicFramePr>
          <p:xfrm>
            <a:off x="4829232" y="4337344"/>
            <a:ext cx="2310596" cy="1222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143000" imgH="634680" progId="Equation.3">
                    <p:embed/>
                  </p:oleObj>
                </mc:Choice>
                <mc:Fallback>
                  <p:oleObj name="Equation" r:id="rId10" imgW="1143000" imgH="634680" progId="Equation.3">
                    <p:embed/>
                    <p:pic>
                      <p:nvPicPr>
                        <p:cNvPr id="12" name="Object 38">
                          <a:extLst>
                            <a:ext uri="{FF2B5EF4-FFF2-40B4-BE49-F238E27FC236}">
                              <a16:creationId xmlns:a16="http://schemas.microsoft.com/office/drawing/2014/main" id="{A7DF751F-2C6A-462D-B699-67F0C22521C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9232" y="4337344"/>
                          <a:ext cx="2310596" cy="1222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6C1414-ECEC-4EEA-8761-B2EF3390AF51}"/>
                </a:ext>
              </a:extLst>
            </p:cNvPr>
            <p:cNvSpPr/>
            <p:nvPr/>
          </p:nvSpPr>
          <p:spPr>
            <a:xfrm>
              <a:off x="0" y="4252589"/>
              <a:ext cx="7433741" cy="14780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37201FC-7642-45E6-AED1-AF78F19CDE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5815" y="3027498"/>
            <a:ext cx="2370690" cy="9790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CF942D-5437-428F-9C50-2C44FF32E797}"/>
              </a:ext>
            </a:extLst>
          </p:cNvPr>
          <p:cNvSpPr txBox="1"/>
          <p:nvPr/>
        </p:nvSpPr>
        <p:spPr>
          <a:xfrm>
            <a:off x="9085815" y="4058714"/>
            <a:ext cx="255893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hlinkClick r:id="rId13"/>
              </a:rPr>
              <a:t>https://en.wikipedia.org/wiki/Pearson_correlation_coefficient</a:t>
            </a:r>
            <a:r>
              <a:rPr lang="en-US" sz="700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9BE22F5-FB4B-4842-96B7-9C738266D5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Positive Correlation Coefficients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3A672D0-E6F0-4546-9814-F408ADE71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  <p:grpSp>
        <p:nvGrpSpPr>
          <p:cNvPr id="29700" name="Group 4">
            <a:extLst>
              <a:ext uri="{FF2B5EF4-FFF2-40B4-BE49-F238E27FC236}">
                <a16:creationId xmlns:a16="http://schemas.microsoft.com/office/drawing/2014/main" id="{A321564F-8FAA-4627-891A-13B84888B343}"/>
              </a:ext>
            </a:extLst>
          </p:cNvPr>
          <p:cNvGrpSpPr>
            <a:grpSpLocks/>
          </p:cNvGrpSpPr>
          <p:nvPr/>
        </p:nvGrpSpPr>
        <p:grpSpPr bwMode="auto">
          <a:xfrm>
            <a:off x="1452881" y="2331721"/>
            <a:ext cx="3076575" cy="2689754"/>
            <a:chOff x="384" y="1296"/>
            <a:chExt cx="1710" cy="1495"/>
          </a:xfrm>
        </p:grpSpPr>
        <p:sp>
          <p:nvSpPr>
            <p:cNvPr id="29701" name="Text Box 5">
              <a:extLst>
                <a:ext uri="{FF2B5EF4-FFF2-40B4-BE49-F238E27FC236}">
                  <a16:creationId xmlns:a16="http://schemas.microsoft.com/office/drawing/2014/main" id="{1E39B861-2B44-4667-B5F9-B79B17B6B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" y="2352"/>
              <a:ext cx="1077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267"/>
                <a:t>Strong Positive</a:t>
              </a:r>
            </a:p>
            <a:p>
              <a:pPr algn="ctr"/>
              <a:r>
                <a:rPr lang="en-US" altLang="en-US" sz="2267" i="1"/>
                <a:t>r</a:t>
              </a:r>
              <a:r>
                <a:rPr lang="en-US" altLang="en-US" sz="2267"/>
                <a:t> = .8</a:t>
              </a:r>
            </a:p>
          </p:txBody>
        </p:sp>
        <p:pic>
          <p:nvPicPr>
            <p:cNvPr id="29702" name="Picture 6">
              <a:extLst>
                <a:ext uri="{FF2B5EF4-FFF2-40B4-BE49-F238E27FC236}">
                  <a16:creationId xmlns:a16="http://schemas.microsoft.com/office/drawing/2014/main" id="{13DBAEAD-34C4-4B90-BF38-2EAE4799BA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296"/>
              <a:ext cx="1710" cy="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703" name="Group 7">
            <a:extLst>
              <a:ext uri="{FF2B5EF4-FFF2-40B4-BE49-F238E27FC236}">
                <a16:creationId xmlns:a16="http://schemas.microsoft.com/office/drawing/2014/main" id="{1BEB9DE9-5D51-4BE5-86BF-E2DB85FCAFEE}"/>
              </a:ext>
            </a:extLst>
          </p:cNvPr>
          <p:cNvGrpSpPr>
            <a:grpSpLocks/>
          </p:cNvGrpSpPr>
          <p:nvPr/>
        </p:nvGrpSpPr>
        <p:grpSpPr bwMode="auto">
          <a:xfrm>
            <a:off x="4648201" y="2331721"/>
            <a:ext cx="3076575" cy="2689754"/>
            <a:chOff x="2160" y="1296"/>
            <a:chExt cx="1710" cy="1495"/>
          </a:xfrm>
        </p:grpSpPr>
        <p:sp>
          <p:nvSpPr>
            <p:cNvPr id="29704" name="Text Box 8">
              <a:extLst>
                <a:ext uri="{FF2B5EF4-FFF2-40B4-BE49-F238E27FC236}">
                  <a16:creationId xmlns:a16="http://schemas.microsoft.com/office/drawing/2014/main" id="{1A634468-D0A8-49D7-A9C1-076FC9605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3" y="2352"/>
              <a:ext cx="1299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267"/>
                <a:t>Moderate Positive</a:t>
              </a:r>
            </a:p>
            <a:p>
              <a:pPr algn="ctr"/>
              <a:r>
                <a:rPr lang="en-US" altLang="en-US" sz="2267" i="1"/>
                <a:t>r</a:t>
              </a:r>
              <a:r>
                <a:rPr lang="en-US" altLang="en-US" sz="2267"/>
                <a:t> = .5</a:t>
              </a:r>
            </a:p>
          </p:txBody>
        </p:sp>
        <p:pic>
          <p:nvPicPr>
            <p:cNvPr id="29705" name="Picture 9">
              <a:extLst>
                <a:ext uri="{FF2B5EF4-FFF2-40B4-BE49-F238E27FC236}">
                  <a16:creationId xmlns:a16="http://schemas.microsoft.com/office/drawing/2014/main" id="{BA93A9B3-4CB2-4B82-8987-F31309894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296"/>
              <a:ext cx="1710" cy="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706" name="Group 10">
            <a:extLst>
              <a:ext uri="{FF2B5EF4-FFF2-40B4-BE49-F238E27FC236}">
                <a16:creationId xmlns:a16="http://schemas.microsoft.com/office/drawing/2014/main" id="{77679BAF-3008-4327-A72E-7FAA774C8EEF}"/>
              </a:ext>
            </a:extLst>
          </p:cNvPr>
          <p:cNvGrpSpPr>
            <a:grpSpLocks/>
          </p:cNvGrpSpPr>
          <p:nvPr/>
        </p:nvGrpSpPr>
        <p:grpSpPr bwMode="auto">
          <a:xfrm>
            <a:off x="7757161" y="2331721"/>
            <a:ext cx="3076575" cy="2689754"/>
            <a:chOff x="3936" y="1296"/>
            <a:chExt cx="1710" cy="1495"/>
          </a:xfrm>
        </p:grpSpPr>
        <p:sp>
          <p:nvSpPr>
            <p:cNvPr id="29707" name="Text Box 11">
              <a:extLst>
                <a:ext uri="{FF2B5EF4-FFF2-40B4-BE49-F238E27FC236}">
                  <a16:creationId xmlns:a16="http://schemas.microsoft.com/office/drawing/2014/main" id="{43BE51D6-739B-4A8F-B4D3-305DCBF9F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352"/>
              <a:ext cx="801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267"/>
                <a:t>Very Weak</a:t>
              </a:r>
            </a:p>
            <a:p>
              <a:pPr algn="ctr"/>
              <a:r>
                <a:rPr lang="en-US" altLang="en-US" sz="2267" i="1"/>
                <a:t>r</a:t>
              </a:r>
              <a:r>
                <a:rPr lang="en-US" altLang="en-US" sz="2267"/>
                <a:t> = .1</a:t>
              </a:r>
            </a:p>
          </p:txBody>
        </p:sp>
        <p:pic>
          <p:nvPicPr>
            <p:cNvPr id="29708" name="Picture 12">
              <a:extLst>
                <a:ext uri="{FF2B5EF4-FFF2-40B4-BE49-F238E27FC236}">
                  <a16:creationId xmlns:a16="http://schemas.microsoft.com/office/drawing/2014/main" id="{89F08CBA-8B37-4CDA-A6FE-58DEAB9473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296"/>
              <a:ext cx="1710" cy="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709" name="Rectangle 13">
            <a:extLst>
              <a:ext uri="{FF2B5EF4-FFF2-40B4-BE49-F238E27FC236}">
                <a16:creationId xmlns:a16="http://schemas.microsoft.com/office/drawing/2014/main" id="{50131E92-69AF-4F6D-8CB8-10ABE8BE7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440" y="1813560"/>
            <a:ext cx="9326880" cy="5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173"/>
              <a:t>Examples of positive correlation</a:t>
            </a:r>
          </a:p>
          <a:p>
            <a:endParaRPr lang="en-US" altLang="en-US" sz="3627"/>
          </a:p>
          <a:p>
            <a:endParaRPr lang="en-US" altLang="en-US" sz="3627"/>
          </a:p>
          <a:p>
            <a:endParaRPr lang="en-US" altLang="en-US" sz="3627"/>
          </a:p>
          <a:p>
            <a:endParaRPr lang="en-US" altLang="en-US" sz="3627"/>
          </a:p>
          <a:p>
            <a:endParaRPr lang="en-US" altLang="en-US" sz="3627"/>
          </a:p>
          <a:p>
            <a:r>
              <a:rPr lang="en-US" altLang="en-US" sz="3627"/>
              <a:t>In general, if the correlation is visible to the eye, then it is likely to be strong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A05A01-65A1-44CB-A33B-CC442CE6FBF2}"/>
              </a:ext>
            </a:extLst>
          </p:cNvPr>
          <p:cNvSpPr txBox="1"/>
          <p:nvPr/>
        </p:nvSpPr>
        <p:spPr>
          <a:xfrm>
            <a:off x="-46972" y="7403068"/>
            <a:ext cx="891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https://emunix.emich.edu/~schu/MATH_170/Fall09_170/Evening%20session/Unit%203.ppt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4794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F5E08CB-3D26-4C49-BFC7-3E02E63E1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533"/>
              <a:t>Negative Correlation Coefficients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3DA2D85-AD30-4BB9-BBBF-10F2E85A3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grpSp>
        <p:nvGrpSpPr>
          <p:cNvPr id="30724" name="Group 4">
            <a:extLst>
              <a:ext uri="{FF2B5EF4-FFF2-40B4-BE49-F238E27FC236}">
                <a16:creationId xmlns:a16="http://schemas.microsoft.com/office/drawing/2014/main" id="{16448D74-5DC3-4860-A1FD-DBDCFD01C391}"/>
              </a:ext>
            </a:extLst>
          </p:cNvPr>
          <p:cNvGrpSpPr>
            <a:grpSpLocks/>
          </p:cNvGrpSpPr>
          <p:nvPr/>
        </p:nvGrpSpPr>
        <p:grpSpPr bwMode="auto">
          <a:xfrm>
            <a:off x="1452881" y="2331721"/>
            <a:ext cx="3076575" cy="2689754"/>
            <a:chOff x="384" y="1296"/>
            <a:chExt cx="1710" cy="1495"/>
          </a:xfrm>
        </p:grpSpPr>
        <p:sp>
          <p:nvSpPr>
            <p:cNvPr id="30725" name="Text Box 5">
              <a:extLst>
                <a:ext uri="{FF2B5EF4-FFF2-40B4-BE49-F238E27FC236}">
                  <a16:creationId xmlns:a16="http://schemas.microsoft.com/office/drawing/2014/main" id="{7D03539F-80E6-452F-BC21-BD0D8996E6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352"/>
              <a:ext cx="1144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267"/>
                <a:t>Strong Negative</a:t>
              </a:r>
            </a:p>
            <a:p>
              <a:pPr algn="ctr"/>
              <a:r>
                <a:rPr lang="en-US" altLang="en-US" sz="2267" i="1"/>
                <a:t>r</a:t>
              </a:r>
              <a:r>
                <a:rPr lang="en-US" altLang="en-US" sz="2267"/>
                <a:t> = –.8</a:t>
              </a:r>
            </a:p>
          </p:txBody>
        </p:sp>
        <p:pic>
          <p:nvPicPr>
            <p:cNvPr id="30726" name="Picture 6">
              <a:extLst>
                <a:ext uri="{FF2B5EF4-FFF2-40B4-BE49-F238E27FC236}">
                  <a16:creationId xmlns:a16="http://schemas.microsoft.com/office/drawing/2014/main" id="{45F94ADD-716D-45E0-A450-E5BCFC0AE1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296"/>
              <a:ext cx="1710" cy="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727" name="Group 7">
            <a:extLst>
              <a:ext uri="{FF2B5EF4-FFF2-40B4-BE49-F238E27FC236}">
                <a16:creationId xmlns:a16="http://schemas.microsoft.com/office/drawing/2014/main" id="{7EB2DD6A-AABC-40D7-B9CB-6CB7D651DADE}"/>
              </a:ext>
            </a:extLst>
          </p:cNvPr>
          <p:cNvGrpSpPr>
            <a:grpSpLocks/>
          </p:cNvGrpSpPr>
          <p:nvPr/>
        </p:nvGrpSpPr>
        <p:grpSpPr bwMode="auto">
          <a:xfrm>
            <a:off x="4648201" y="2331721"/>
            <a:ext cx="3076575" cy="2689754"/>
            <a:chOff x="2160" y="1296"/>
            <a:chExt cx="1710" cy="1495"/>
          </a:xfrm>
        </p:grpSpPr>
        <p:sp>
          <p:nvSpPr>
            <p:cNvPr id="30728" name="Text Box 8">
              <a:extLst>
                <a:ext uri="{FF2B5EF4-FFF2-40B4-BE49-F238E27FC236}">
                  <a16:creationId xmlns:a16="http://schemas.microsoft.com/office/drawing/2014/main" id="{30F1C72F-93D7-4C21-B3AF-DA66A0080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0" y="2352"/>
              <a:ext cx="1366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267"/>
                <a:t>Moderate Negative</a:t>
              </a:r>
            </a:p>
            <a:p>
              <a:pPr algn="ctr"/>
              <a:r>
                <a:rPr lang="en-US" altLang="en-US" sz="2267" i="1"/>
                <a:t>r</a:t>
              </a:r>
              <a:r>
                <a:rPr lang="en-US" altLang="en-US" sz="2267"/>
                <a:t> = </a:t>
              </a:r>
              <a:r>
                <a:rPr lang="en-US" altLang="en-US" sz="2040"/>
                <a:t>–</a:t>
              </a:r>
              <a:r>
                <a:rPr lang="en-US" altLang="en-US" sz="2267"/>
                <a:t>.5</a:t>
              </a:r>
            </a:p>
          </p:txBody>
        </p:sp>
        <p:pic>
          <p:nvPicPr>
            <p:cNvPr id="30729" name="Picture 9">
              <a:extLst>
                <a:ext uri="{FF2B5EF4-FFF2-40B4-BE49-F238E27FC236}">
                  <a16:creationId xmlns:a16="http://schemas.microsoft.com/office/drawing/2014/main" id="{2AF2DAE1-9881-41FE-A2E9-93D1197A83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296"/>
              <a:ext cx="1710" cy="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730" name="Group 10">
            <a:extLst>
              <a:ext uri="{FF2B5EF4-FFF2-40B4-BE49-F238E27FC236}">
                <a16:creationId xmlns:a16="http://schemas.microsoft.com/office/drawing/2014/main" id="{FAFB6837-DA1C-408C-A62E-CCA75D89699D}"/>
              </a:ext>
            </a:extLst>
          </p:cNvPr>
          <p:cNvGrpSpPr>
            <a:grpSpLocks/>
          </p:cNvGrpSpPr>
          <p:nvPr/>
        </p:nvGrpSpPr>
        <p:grpSpPr bwMode="auto">
          <a:xfrm>
            <a:off x="7843521" y="2331721"/>
            <a:ext cx="3076575" cy="2689754"/>
            <a:chOff x="3936" y="1296"/>
            <a:chExt cx="1710" cy="1495"/>
          </a:xfrm>
        </p:grpSpPr>
        <p:sp>
          <p:nvSpPr>
            <p:cNvPr id="30731" name="Text Box 11">
              <a:extLst>
                <a:ext uri="{FF2B5EF4-FFF2-40B4-BE49-F238E27FC236}">
                  <a16:creationId xmlns:a16="http://schemas.microsoft.com/office/drawing/2014/main" id="{9759BA28-BB09-4274-98E8-7DCEB93AF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352"/>
              <a:ext cx="801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267"/>
                <a:t>Very Weak</a:t>
              </a:r>
            </a:p>
            <a:p>
              <a:pPr algn="ctr"/>
              <a:r>
                <a:rPr lang="en-US" altLang="en-US" sz="2267" i="1"/>
                <a:t>r</a:t>
              </a:r>
              <a:r>
                <a:rPr lang="en-US" altLang="en-US" sz="2267"/>
                <a:t> = </a:t>
              </a:r>
              <a:r>
                <a:rPr lang="en-US" altLang="en-US" sz="2040"/>
                <a:t>–</a:t>
              </a:r>
              <a:r>
                <a:rPr lang="en-US" altLang="en-US" sz="2267"/>
                <a:t>.1</a:t>
              </a:r>
            </a:p>
          </p:txBody>
        </p:sp>
        <p:pic>
          <p:nvPicPr>
            <p:cNvPr id="30732" name="Picture 12">
              <a:extLst>
                <a:ext uri="{FF2B5EF4-FFF2-40B4-BE49-F238E27FC236}">
                  <a16:creationId xmlns:a16="http://schemas.microsoft.com/office/drawing/2014/main" id="{5335B1D8-F0F9-43A9-B298-5024232DA8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296"/>
              <a:ext cx="1710" cy="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33" name="Rectangle 13">
            <a:extLst>
              <a:ext uri="{FF2B5EF4-FFF2-40B4-BE49-F238E27FC236}">
                <a16:creationId xmlns:a16="http://schemas.microsoft.com/office/drawing/2014/main" id="{6E630FA1-F032-4D3F-AC81-8C6483757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" y="1468120"/>
            <a:ext cx="9326880" cy="5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27"/>
              <a:t>Examples of negative correlation</a:t>
            </a:r>
          </a:p>
          <a:p>
            <a:endParaRPr lang="en-US" altLang="en-US" sz="3627"/>
          </a:p>
          <a:p>
            <a:endParaRPr lang="en-US" altLang="en-US" sz="3627"/>
          </a:p>
          <a:p>
            <a:endParaRPr lang="en-US" altLang="en-US" sz="3627"/>
          </a:p>
          <a:p>
            <a:endParaRPr lang="en-US" altLang="en-US" sz="3627"/>
          </a:p>
          <a:p>
            <a:endParaRPr lang="en-US" altLang="en-US" sz="3627"/>
          </a:p>
          <a:p>
            <a:r>
              <a:rPr lang="en-US" altLang="en-US" sz="3627"/>
              <a:t>In general, if the correlation is visible to the eye, then it is likely to be strong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43E7C6-35DA-4274-8314-1439A2B79A09}"/>
              </a:ext>
            </a:extLst>
          </p:cNvPr>
          <p:cNvSpPr txBox="1"/>
          <p:nvPr/>
        </p:nvSpPr>
        <p:spPr>
          <a:xfrm>
            <a:off x="-46972" y="7403068"/>
            <a:ext cx="891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https://emunix.emich.edu/~schu/MATH_170/Fall09_170/Evening%20session/Unit%203.ppt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329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3003573-F1E2-494E-A317-716F1459D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Nonlinear versus No Correlation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0B5E89C-469D-4D92-96C6-845980C8D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grpSp>
        <p:nvGrpSpPr>
          <p:cNvPr id="31748" name="Group 4">
            <a:extLst>
              <a:ext uri="{FF2B5EF4-FFF2-40B4-BE49-F238E27FC236}">
                <a16:creationId xmlns:a16="http://schemas.microsoft.com/office/drawing/2014/main" id="{4DBA1C13-2DBB-4484-B10B-D4C344465436}"/>
              </a:ext>
            </a:extLst>
          </p:cNvPr>
          <p:cNvGrpSpPr>
            <a:grpSpLocks/>
          </p:cNvGrpSpPr>
          <p:nvPr/>
        </p:nvGrpSpPr>
        <p:grpSpPr bwMode="auto">
          <a:xfrm>
            <a:off x="2143761" y="2245361"/>
            <a:ext cx="3076575" cy="2427076"/>
            <a:chOff x="930" y="1296"/>
            <a:chExt cx="1710" cy="1349"/>
          </a:xfrm>
        </p:grpSpPr>
        <p:sp>
          <p:nvSpPr>
            <p:cNvPr id="31749" name="Text Box 5">
              <a:extLst>
                <a:ext uri="{FF2B5EF4-FFF2-40B4-BE49-F238E27FC236}">
                  <a16:creationId xmlns:a16="http://schemas.microsoft.com/office/drawing/2014/main" id="{F50861B6-B3D8-4E2F-B4BE-5792A7985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8" y="2400"/>
              <a:ext cx="1327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267"/>
                <a:t>Nonlinear Relation</a:t>
              </a:r>
            </a:p>
          </p:txBody>
        </p:sp>
        <p:pic>
          <p:nvPicPr>
            <p:cNvPr id="31750" name="Picture 6">
              <a:extLst>
                <a:ext uri="{FF2B5EF4-FFF2-40B4-BE49-F238E27FC236}">
                  <a16:creationId xmlns:a16="http://schemas.microsoft.com/office/drawing/2014/main" id="{72B06B28-130C-49E3-997D-28D6200ABD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296"/>
              <a:ext cx="1710" cy="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751" name="Group 7">
            <a:extLst>
              <a:ext uri="{FF2B5EF4-FFF2-40B4-BE49-F238E27FC236}">
                <a16:creationId xmlns:a16="http://schemas.microsoft.com/office/drawing/2014/main" id="{F2718FCC-D87C-4AC1-A807-4AFCF1E00731}"/>
              </a:ext>
            </a:extLst>
          </p:cNvPr>
          <p:cNvGrpSpPr>
            <a:grpSpLocks/>
          </p:cNvGrpSpPr>
          <p:nvPr/>
        </p:nvGrpSpPr>
        <p:grpSpPr bwMode="auto">
          <a:xfrm>
            <a:off x="6321426" y="2331721"/>
            <a:ext cx="3076575" cy="2427076"/>
            <a:chOff x="3090" y="1296"/>
            <a:chExt cx="1710" cy="1349"/>
          </a:xfrm>
        </p:grpSpPr>
        <p:sp>
          <p:nvSpPr>
            <p:cNvPr id="31752" name="Text Box 8">
              <a:extLst>
                <a:ext uri="{FF2B5EF4-FFF2-40B4-BE49-F238E27FC236}">
                  <a16:creationId xmlns:a16="http://schemas.microsoft.com/office/drawing/2014/main" id="{18ADB2F1-62A9-44B9-BB2B-F3A530761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3" y="2400"/>
              <a:ext cx="869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267"/>
                <a:t>No Relation</a:t>
              </a:r>
            </a:p>
          </p:txBody>
        </p:sp>
        <p:pic>
          <p:nvPicPr>
            <p:cNvPr id="31753" name="Picture 9">
              <a:extLst>
                <a:ext uri="{FF2B5EF4-FFF2-40B4-BE49-F238E27FC236}">
                  <a16:creationId xmlns:a16="http://schemas.microsoft.com/office/drawing/2014/main" id="{2360B1E0-CB35-4F2E-9570-D87FC9247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" y="1296"/>
              <a:ext cx="1710" cy="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754" name="Rectangle 10">
            <a:extLst>
              <a:ext uri="{FF2B5EF4-FFF2-40B4-BE49-F238E27FC236}">
                <a16:creationId xmlns:a16="http://schemas.microsoft.com/office/drawing/2014/main" id="{8EFF8B0B-8804-4A39-BDCE-33361E744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00" y="1640840"/>
            <a:ext cx="9326880" cy="5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27"/>
              <a:t>Nonlinear correlation and no correlation</a:t>
            </a:r>
          </a:p>
          <a:p>
            <a:endParaRPr lang="en-US" altLang="en-US" sz="3627"/>
          </a:p>
          <a:p>
            <a:endParaRPr lang="en-US" altLang="en-US" sz="3627"/>
          </a:p>
          <a:p>
            <a:endParaRPr lang="en-US" altLang="en-US" sz="3627"/>
          </a:p>
          <a:p>
            <a:endParaRPr lang="en-US" altLang="en-US" sz="3627"/>
          </a:p>
          <a:p>
            <a:r>
              <a:rPr lang="en-US" altLang="en-US" sz="3627"/>
              <a:t>Both sets of variables have </a:t>
            </a:r>
            <a:r>
              <a:rPr lang="en-US" altLang="en-US" sz="3627" i="1"/>
              <a:t>r</a:t>
            </a:r>
            <a:r>
              <a:rPr lang="en-US" altLang="en-US" sz="3627"/>
              <a:t> = 0.1, but the difference is that the nonlinear relation shows a clear pattern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6166CE-0CCC-4865-8E16-1D9959487A4E}"/>
              </a:ext>
            </a:extLst>
          </p:cNvPr>
          <p:cNvSpPr txBox="1"/>
          <p:nvPr/>
        </p:nvSpPr>
        <p:spPr>
          <a:xfrm>
            <a:off x="-46972" y="7403068"/>
            <a:ext cx="891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https://emunix.emich.edu/~schu/MATH_170/Fall09_170/Evening%20session/Unit%203.ppt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915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D3F3832-C8A3-4808-816D-0AB92EFDE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527" y="298175"/>
            <a:ext cx="8713304" cy="470452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Properties of Linear Correlation Coefficients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A25653A3-CC52-4F6A-9DA6-58A4A63E1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1558" y="678573"/>
            <a:ext cx="10252710" cy="4931516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sz="2800" dirty="0"/>
              <a:t>Some properties of the linear correlation coefficient</a:t>
            </a:r>
          </a:p>
          <a:p>
            <a:pPr lvl="1"/>
            <a:r>
              <a:rPr lang="en-US" altLang="en-US" i="1" dirty="0"/>
              <a:t>r</a:t>
            </a:r>
            <a:r>
              <a:rPr lang="en-US" altLang="en-US" dirty="0"/>
              <a:t> is a unitless measure (so that </a:t>
            </a:r>
            <a:r>
              <a:rPr lang="en-US" altLang="en-US" i="1" dirty="0"/>
              <a:t>r</a:t>
            </a:r>
            <a:r>
              <a:rPr lang="en-US" altLang="en-US" dirty="0"/>
              <a:t> would be the same for a data set whether </a:t>
            </a:r>
            <a:r>
              <a:rPr lang="en-US" altLang="en-US" i="1" dirty="0"/>
              <a:t>x</a:t>
            </a:r>
            <a:r>
              <a:rPr lang="en-US" altLang="en-US" dirty="0"/>
              <a:t> and </a:t>
            </a:r>
            <a:r>
              <a:rPr lang="en-US" altLang="en-US" i="1" dirty="0"/>
              <a:t>y</a:t>
            </a:r>
            <a:r>
              <a:rPr lang="en-US" altLang="en-US" dirty="0"/>
              <a:t> are measured in feet, inches, meters etc.)</a:t>
            </a:r>
          </a:p>
          <a:p>
            <a:pPr lvl="1"/>
            <a:r>
              <a:rPr lang="en-US" altLang="en-US" i="1" dirty="0"/>
              <a:t>r</a:t>
            </a:r>
            <a:r>
              <a:rPr lang="en-US" altLang="en-US" dirty="0"/>
              <a:t> is always between –1 and +1. </a:t>
            </a:r>
            <a:endParaRPr lang="en-US" altLang="en-US" sz="2040" dirty="0"/>
          </a:p>
          <a:p>
            <a:pPr lvl="4">
              <a:buSzPct val="50000"/>
              <a:buFont typeface="Wingdings" panose="05000000000000000000" pitchFamily="2" charset="2"/>
              <a:buChar char="n"/>
            </a:pPr>
            <a:r>
              <a:rPr lang="en-US" altLang="en-US" sz="1813" i="1" dirty="0"/>
              <a:t>r</a:t>
            </a:r>
            <a:r>
              <a:rPr lang="en-US" altLang="en-US" sz="1813" dirty="0"/>
              <a:t> = -1 : perfect negative correlation</a:t>
            </a:r>
          </a:p>
          <a:p>
            <a:pPr lvl="4">
              <a:buSzPct val="50000"/>
              <a:buFont typeface="Wingdings" panose="05000000000000000000" pitchFamily="2" charset="2"/>
              <a:buChar char="n"/>
            </a:pPr>
            <a:r>
              <a:rPr lang="en-US" altLang="en-US" sz="1813" i="1" dirty="0"/>
              <a:t>r</a:t>
            </a:r>
            <a:r>
              <a:rPr lang="en-US" altLang="en-US" sz="1813" dirty="0"/>
              <a:t> = +1: perfect positive correlation</a:t>
            </a:r>
          </a:p>
          <a:p>
            <a:pPr lvl="1"/>
            <a:r>
              <a:rPr lang="en-US" altLang="en-US" dirty="0"/>
              <a:t>Positive values of </a:t>
            </a:r>
            <a:r>
              <a:rPr lang="en-US" altLang="en-US" i="1" dirty="0"/>
              <a:t>r</a:t>
            </a:r>
            <a:r>
              <a:rPr lang="en-US" altLang="en-US" dirty="0"/>
              <a:t> correspond to positive relations</a:t>
            </a:r>
          </a:p>
          <a:p>
            <a:pPr lvl="1"/>
            <a:r>
              <a:rPr lang="en-US" altLang="en-US" dirty="0"/>
              <a:t>Negative values of </a:t>
            </a:r>
            <a:r>
              <a:rPr lang="en-US" altLang="en-US" i="1" dirty="0"/>
              <a:t>r</a:t>
            </a:r>
            <a:r>
              <a:rPr lang="en-US" altLang="en-US" dirty="0"/>
              <a:t> correspond to negative relations</a:t>
            </a:r>
          </a:p>
          <a:p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FC1C2-11EE-43EA-B8D4-A80B9108E9DE}"/>
              </a:ext>
            </a:extLst>
          </p:cNvPr>
          <p:cNvSpPr txBox="1"/>
          <p:nvPr/>
        </p:nvSpPr>
        <p:spPr>
          <a:xfrm>
            <a:off x="110836" y="-88477"/>
            <a:ext cx="891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https://emunix.emich.edu/~schu/MATH_170/Fall09_170/Evening%20session/Unit%203.ppt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1286E6-6BB0-48FE-AAB5-B5F3FF497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6200"/>
            <a:ext cx="5943600" cy="3775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B41742-313B-4BE5-93F9-8A2C6D4698E8}"/>
              </a:ext>
            </a:extLst>
          </p:cNvPr>
          <p:cNvSpPr txBox="1"/>
          <p:nvPr/>
        </p:nvSpPr>
        <p:spPr>
          <a:xfrm>
            <a:off x="6069496" y="6460942"/>
            <a:ext cx="5384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https://stats.libretexts.org/Bookshelves/Introductory_Statistics/Book%3A_Introductory_Statistics_(Shafer_and_Zhang)/10%3A_Correlation_and_Regression/10.02%3A_The_Linear_Correlation_Coefficient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64BF73-61ED-4DCE-A49D-DFD265B3B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652" y="4876800"/>
            <a:ext cx="2888798" cy="8061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804AED-38DC-486F-852D-AAE6C0F56A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8215" y="4703898"/>
            <a:ext cx="2370690" cy="9790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1E8EBC-FB9E-4442-AB11-962FC9FDFA73}"/>
              </a:ext>
            </a:extLst>
          </p:cNvPr>
          <p:cNvSpPr txBox="1"/>
          <p:nvPr/>
        </p:nvSpPr>
        <p:spPr>
          <a:xfrm>
            <a:off x="9238215" y="5610089"/>
            <a:ext cx="602311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hlinkClick r:id="rId7"/>
              </a:rPr>
              <a:t>https://en.wikipedia.org/wiki/Pearson_correlation_coefficient</a:t>
            </a:r>
            <a:r>
              <a:rPr lang="en-US" sz="700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71">
            <a:extLst>
              <a:ext uri="{FF2B5EF4-FFF2-40B4-BE49-F238E27FC236}">
                <a16:creationId xmlns:a16="http://schemas.microsoft.com/office/drawing/2014/main" id="{21CEAF34-D00D-494F-92E6-3E544DDA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2804-CBCD-4AA0-A2BB-CA1978CFE4F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7408F4A-6FE4-4E35-8EEA-F284EB4A3D6A}"/>
              </a:ext>
            </a:extLst>
          </p:cNvPr>
          <p:cNvSpPr txBox="1"/>
          <p:nvPr/>
        </p:nvSpPr>
        <p:spPr>
          <a:xfrm>
            <a:off x="6116320" y="7410769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https://web.stanford.edu/class/msande247s/kchap17.ppt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1AF3D-729A-47B6-BB06-9E4EF54BE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2" t="3155" r="3113" b="3836"/>
          <a:stretch/>
        </p:blipFill>
        <p:spPr>
          <a:xfrm>
            <a:off x="463826" y="245165"/>
            <a:ext cx="10800522" cy="722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14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5CD46940-8E7F-41F3-B9BA-AE91B2F127D9}"/>
              </a:ext>
            </a:extLst>
          </p:cNvPr>
          <p:cNvGraphicFramePr>
            <a:graphicFrameLocks/>
          </p:cNvGraphicFramePr>
          <p:nvPr/>
        </p:nvGraphicFramePr>
        <p:xfrm>
          <a:off x="762000" y="0"/>
          <a:ext cx="10363200" cy="777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House" r:id="rId2" imgW="4631934" imgH="3492197" progId="Photohse.Document">
                  <p:embed/>
                </p:oleObj>
              </mc:Choice>
              <mc:Fallback>
                <p:oleObj name="Photo House" r:id="rId2" imgW="4631934" imgH="3492197" progId="Photohse.Document">
                  <p:embed/>
                  <p:pic>
                    <p:nvPicPr>
                      <p:cNvPr id="9218" name="Object 2">
                        <a:extLst>
                          <a:ext uri="{FF2B5EF4-FFF2-40B4-BE49-F238E27FC236}">
                            <a16:creationId xmlns:a16="http://schemas.microsoft.com/office/drawing/2014/main" id="{5CD46940-8E7F-41F3-B9BA-AE91B2F127D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10363200" cy="777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FE425E-E3B7-4D34-9D32-1EBAE6CE8380}"/>
              </a:ext>
            </a:extLst>
          </p:cNvPr>
          <p:cNvSpPr txBox="1"/>
          <p:nvPr/>
        </p:nvSpPr>
        <p:spPr>
          <a:xfrm>
            <a:off x="1338943" y="7403068"/>
            <a:ext cx="946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https://nlp.stanford.edu/~manning/courses/ling236/handouts/whitehead-logistic-regression.ppt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E4617F-0EFB-462A-9B4B-B63D99D3D7D2}"/>
              </a:ext>
            </a:extLst>
          </p:cNvPr>
          <p:cNvSpPr txBox="1"/>
          <p:nvPr/>
        </p:nvSpPr>
        <p:spPr>
          <a:xfrm>
            <a:off x="125896" y="119269"/>
            <a:ext cx="11761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Histogram from Wednesday’s python notebook for distribution of F statistic for random data (blue histogram) as well as F statistic for several exponential curves.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EFD649-83DE-4739-9CFC-5F338BB54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7" b="20527"/>
          <a:stretch/>
        </p:blipFill>
        <p:spPr>
          <a:xfrm>
            <a:off x="125896" y="1600199"/>
            <a:ext cx="8650283" cy="5495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326705-81DD-4512-8DDF-2FA49A8A4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102" y="1171783"/>
            <a:ext cx="1310759" cy="30130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E24EDD-A0AB-4E1B-B8AE-5FA9D1414F2D}"/>
              </a:ext>
            </a:extLst>
          </p:cNvPr>
          <p:cNvSpPr txBox="1"/>
          <p:nvPr/>
        </p:nvSpPr>
        <p:spPr>
          <a:xfrm>
            <a:off x="8903804" y="4163325"/>
            <a:ext cx="3356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www.geogebra.org/calculator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512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01B4B2-C85A-412C-89D2-5578E5E08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018432"/>
            <a:ext cx="8489674" cy="5508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B1B69E-7A44-44DB-A9A0-FBDA8B82B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647" y="152400"/>
            <a:ext cx="1764983" cy="7772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ABCF8-A5CC-41A3-8033-6D3745AE6176}"/>
              </a:ext>
            </a:extLst>
          </p:cNvPr>
          <p:cNvSpPr txBox="1"/>
          <p:nvPr/>
        </p:nvSpPr>
        <p:spPr>
          <a:xfrm>
            <a:off x="8976691" y="7526613"/>
            <a:ext cx="3356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www.geogebra.org/calculator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214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714111-0D3C-4126-9422-6A083E015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821"/>
            <a:ext cx="11887200" cy="63187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964F28-1E6E-4019-8F75-E8DF35786BC2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3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010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71">
            <a:extLst>
              <a:ext uri="{FF2B5EF4-FFF2-40B4-BE49-F238E27FC236}">
                <a16:creationId xmlns:a16="http://schemas.microsoft.com/office/drawing/2014/main" id="{21CEAF34-D00D-494F-92E6-3E544DDA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2804-CBCD-4AA0-A2BB-CA1978CFE4F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7408F4A-6FE4-4E35-8EEA-F284EB4A3D6A}"/>
              </a:ext>
            </a:extLst>
          </p:cNvPr>
          <p:cNvSpPr txBox="1"/>
          <p:nvPr/>
        </p:nvSpPr>
        <p:spPr>
          <a:xfrm>
            <a:off x="6116320" y="7410769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https://web.stanford.edu/class/msande247s/kchap17.ppt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1AF3D-729A-47B6-BB06-9E4EF54BE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2" t="3155" r="3113" b="3836"/>
          <a:stretch/>
        </p:blipFill>
        <p:spPr>
          <a:xfrm>
            <a:off x="463826" y="245165"/>
            <a:ext cx="10800522" cy="72290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0A9EA-6CED-4F5F-9383-BA93727C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99AF-F4A9-401D-B942-1020321A4D4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A610A4BD-E5BF-44FE-B576-B0E7F1BD0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6840" y="10367"/>
            <a:ext cx="9585960" cy="1295400"/>
          </a:xfrm>
        </p:spPr>
        <p:txBody>
          <a:bodyPr/>
          <a:lstStyle/>
          <a:p>
            <a:pPr algn="l"/>
            <a:r>
              <a:rPr lang="en-US" altLang="en-US" sz="4533" dirty="0"/>
              <a:t>17.4  Error Variable: Required Conditions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543E088-9E4F-4EB2-A3E3-CB5B5FA8A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6301" y="1205064"/>
            <a:ext cx="9585960" cy="4663440"/>
          </a:xfrm>
        </p:spPr>
        <p:txBody>
          <a:bodyPr/>
          <a:lstStyle/>
          <a:p>
            <a:r>
              <a:rPr lang="en-US" altLang="en-US" dirty="0"/>
              <a:t>The error </a:t>
            </a:r>
            <a:r>
              <a:rPr lang="en-US" altLang="en-US" dirty="0">
                <a:latin typeface="Symbol" panose="05050102010706020507" pitchFamily="18" charset="2"/>
              </a:rPr>
              <a:t>e </a:t>
            </a:r>
            <a:r>
              <a:rPr lang="en-US" altLang="en-US" dirty="0"/>
              <a:t>is a critical part of the regression model.</a:t>
            </a:r>
          </a:p>
          <a:p>
            <a:r>
              <a:rPr lang="en-US" altLang="en-US" dirty="0"/>
              <a:t>Four requirements involving the distribution of </a:t>
            </a:r>
            <a:r>
              <a:rPr lang="en-US" altLang="en-US" dirty="0">
                <a:latin typeface="Symbol" panose="05050102010706020507" pitchFamily="18" charset="2"/>
              </a:rPr>
              <a:t>e</a:t>
            </a:r>
            <a:r>
              <a:rPr lang="en-US" altLang="en-US" dirty="0"/>
              <a:t> must be satisfied.</a:t>
            </a:r>
          </a:p>
          <a:p>
            <a:pPr lvl="1"/>
            <a:r>
              <a:rPr lang="en-US" altLang="en-US" dirty="0"/>
              <a:t>The probability distribution of </a:t>
            </a:r>
            <a:r>
              <a:rPr lang="en-US" altLang="en-US" dirty="0">
                <a:latin typeface="Symbol" panose="05050102010706020507" pitchFamily="18" charset="2"/>
              </a:rPr>
              <a:t>e</a:t>
            </a:r>
            <a:r>
              <a:rPr lang="en-US" altLang="en-US" dirty="0"/>
              <a:t> is normal.</a:t>
            </a:r>
          </a:p>
          <a:p>
            <a:pPr lvl="1"/>
            <a:r>
              <a:rPr lang="en-US" altLang="en-US" dirty="0"/>
              <a:t>The mean of </a:t>
            </a:r>
            <a:r>
              <a:rPr lang="en-US" altLang="en-US" dirty="0">
                <a:latin typeface="Symbol" panose="05050102010706020507" pitchFamily="18" charset="2"/>
              </a:rPr>
              <a:t>e</a:t>
            </a:r>
            <a:r>
              <a:rPr lang="en-US" altLang="en-US" dirty="0"/>
              <a:t> is zero: E(</a:t>
            </a:r>
            <a:r>
              <a:rPr lang="en-US" altLang="en-US" dirty="0">
                <a:latin typeface="Symbol" panose="05050102010706020507" pitchFamily="18" charset="2"/>
              </a:rPr>
              <a:t>e</a:t>
            </a:r>
            <a:r>
              <a:rPr lang="en-US" altLang="en-US" dirty="0"/>
              <a:t>) = 0.</a:t>
            </a:r>
          </a:p>
          <a:p>
            <a:pPr lvl="1"/>
            <a:r>
              <a:rPr lang="en-US" altLang="en-US" dirty="0"/>
              <a:t>The standard deviation of </a:t>
            </a:r>
            <a:r>
              <a:rPr lang="en-US" altLang="en-US" dirty="0">
                <a:latin typeface="Symbol" panose="05050102010706020507" pitchFamily="18" charset="2"/>
              </a:rPr>
              <a:t>e</a:t>
            </a:r>
            <a:r>
              <a:rPr lang="en-US" altLang="en-US" dirty="0"/>
              <a:t> is </a:t>
            </a:r>
            <a:r>
              <a:rPr lang="en-US" altLang="en-US" dirty="0">
                <a:latin typeface="Symbol" panose="05050102010706020507" pitchFamily="18" charset="2"/>
              </a:rPr>
              <a:t>s</a:t>
            </a:r>
            <a:r>
              <a:rPr lang="en-US" altLang="en-US" baseline="-25000" dirty="0">
                <a:latin typeface="Symbol" panose="05050102010706020507" pitchFamily="18" charset="2"/>
              </a:rPr>
              <a:t>e</a:t>
            </a:r>
            <a:r>
              <a:rPr lang="en-US" altLang="en-US" baseline="-25000" dirty="0"/>
              <a:t> </a:t>
            </a:r>
            <a:r>
              <a:rPr lang="en-US" altLang="en-US" dirty="0"/>
              <a:t>for all values of x.</a:t>
            </a:r>
          </a:p>
          <a:p>
            <a:pPr lvl="1"/>
            <a:r>
              <a:rPr lang="en-US" altLang="en-US" dirty="0"/>
              <a:t>The set of errors associated with different values of                 y are all independent.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4FC1F6-DD70-448D-8AEF-F296A1DAD864}"/>
              </a:ext>
            </a:extLst>
          </p:cNvPr>
          <p:cNvSpPr txBox="1"/>
          <p:nvPr/>
        </p:nvSpPr>
        <p:spPr>
          <a:xfrm>
            <a:off x="6116320" y="7410769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https://web.stanford.edu/class/msande247s/kchap17.ppt</a:t>
            </a:r>
            <a:r>
              <a:rPr lang="en-US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FF68FB-9D6E-4358-80D2-418E34E9B084}"/>
              </a:ext>
            </a:extLst>
          </p:cNvPr>
          <p:cNvGrpSpPr/>
          <p:nvPr/>
        </p:nvGrpSpPr>
        <p:grpSpPr>
          <a:xfrm>
            <a:off x="8524783" y="3283669"/>
            <a:ext cx="3726493" cy="3920196"/>
            <a:chOff x="7033364" y="2698511"/>
            <a:chExt cx="4647157" cy="4976575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EE4E2966-B94A-4DDB-9EE0-02868C2D73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364" y="2698511"/>
              <a:ext cx="3615586" cy="455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262C88-8C60-4781-951B-9D96C00C038A}"/>
                </a:ext>
              </a:extLst>
            </p:cNvPr>
            <p:cNvSpPr txBox="1"/>
            <p:nvPr/>
          </p:nvSpPr>
          <p:spPr>
            <a:xfrm>
              <a:off x="7033364" y="7359133"/>
              <a:ext cx="4647157" cy="315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hlinkClick r:id="rId4"/>
                </a:rPr>
                <a:t>https://en.wikipedia.org/wiki/Linear_regression</a:t>
              </a:r>
              <a:r>
                <a:rPr lang="en-US" sz="1100" dirty="0"/>
                <a:t> 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78B3F-5282-42F0-B544-9273E548BC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7"/>
          <a:stretch/>
        </p:blipFill>
        <p:spPr>
          <a:xfrm>
            <a:off x="109567" y="70863"/>
            <a:ext cx="11422841" cy="64876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6F4B77-8628-4767-84D9-9CB4344E5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27" y="4339912"/>
            <a:ext cx="9495064" cy="343248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DAC01A-DB2B-4CDD-878B-37CC6E5B81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74" t="3408" r="12856" b="57552"/>
          <a:stretch/>
        </p:blipFill>
        <p:spPr>
          <a:xfrm>
            <a:off x="8350535" y="-99126"/>
            <a:ext cx="3562605" cy="2574098"/>
          </a:xfrm>
          <a:prstGeom prst="hexagon">
            <a:avLst>
              <a:gd name="adj" fmla="val 5601"/>
              <a:gd name="vf" fmla="val 115470"/>
            </a:avLst>
          </a:prstGeom>
        </p:spPr>
      </p:pic>
    </p:spTree>
    <p:extLst>
      <p:ext uri="{BB962C8B-B14F-4D97-AF65-F5344CB8AC3E}">
        <p14:creationId xmlns:p14="http://schemas.microsoft.com/office/powerpoint/2010/main" val="412160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714111-0D3C-4126-9422-6A083E015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821"/>
            <a:ext cx="11887200" cy="63187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964F28-1E6E-4019-8F75-E8DF35786BC2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3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E090A-ADB3-4744-87CA-DD90DEB610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37" r="64114" b="20527"/>
          <a:stretch/>
        </p:blipFill>
        <p:spPr>
          <a:xfrm>
            <a:off x="8756449" y="286026"/>
            <a:ext cx="2136838" cy="378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3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324AB-7F82-47EA-9A38-6136F88F1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92B2-D000-4F33-9440-2D4B7AAC58F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CF1BD7E8-1166-4A4A-B808-24BDEA92B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863600"/>
            <a:ext cx="8808720" cy="1295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altLang="en-US" sz="3627" dirty="0"/>
              <a:t>  Coefficient of determination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DBD057E-FE3E-4C08-962C-104C46EAF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39240" y="2072640"/>
            <a:ext cx="8808720" cy="1036320"/>
          </a:xfrm>
        </p:spPr>
        <p:txBody>
          <a:bodyPr/>
          <a:lstStyle/>
          <a:p>
            <a:pPr lvl="1"/>
            <a:r>
              <a:rPr lang="en-US" altLang="en-US"/>
              <a:t>When we want to measure the strength of the linear relationship, we use the coefficient of determination.</a:t>
            </a:r>
          </a:p>
        </p:txBody>
      </p:sp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id="{8ACDCAFB-4582-4030-B92D-F4A94DE223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0747" y="4138084"/>
          <a:ext cx="8411105" cy="158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680" imgH="457200" progId="Equation.3">
                  <p:embed/>
                </p:oleObj>
              </mc:Choice>
              <mc:Fallback>
                <p:oleObj name="Equation" r:id="rId2" imgW="2425680" imgH="457200" progId="Equation.3">
                  <p:embed/>
                  <p:pic>
                    <p:nvPicPr>
                      <p:cNvPr id="28676" name="Object 4">
                        <a:extLst>
                          <a:ext uri="{FF2B5EF4-FFF2-40B4-BE49-F238E27FC236}">
                            <a16:creationId xmlns:a16="http://schemas.microsoft.com/office/drawing/2014/main" id="{8ACDCAFB-4582-4030-B92D-F4A94DE223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0747" y="4138084"/>
                        <a:ext cx="8411105" cy="15868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outerShdw dist="135003" dir="18671156" algn="ctr" rotWithShape="0">
                          <a:schemeClr val="tx1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660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23540</TotalTime>
  <Words>765</Words>
  <Application>Microsoft Office PowerPoint</Application>
  <PresentationFormat>Custom</PresentationFormat>
  <Paragraphs>99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Roboto</vt:lpstr>
      <vt:lpstr>Symbol</vt:lpstr>
      <vt:lpstr>Wingdings</vt:lpstr>
      <vt:lpstr>Office Theme</vt:lpstr>
      <vt:lpstr>Equation</vt:lpstr>
      <vt:lpstr>Photo House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17.4  Error Variable: Required Conditions</vt:lpstr>
      <vt:lpstr>PowerPoint Presentation</vt:lpstr>
      <vt:lpstr>PowerPoint Presentation</vt:lpstr>
      <vt:lpstr>  Coefficient of determination</vt:lpstr>
      <vt:lpstr>Measure of Linear Correlation </vt:lpstr>
      <vt:lpstr>Positive Correlation Coefficients</vt:lpstr>
      <vt:lpstr>Negative Correlation Coefficients</vt:lpstr>
      <vt:lpstr>Nonlinear versus No Correlation</vt:lpstr>
      <vt:lpstr>Properties of Linear Correlation Coefficients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366</cp:revision>
  <dcterms:created xsi:type="dcterms:W3CDTF">2020-09-07T00:11:40Z</dcterms:created>
  <dcterms:modified xsi:type="dcterms:W3CDTF">2021-05-09T03:43:18Z</dcterms:modified>
</cp:coreProperties>
</file>