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sldIdLst>
    <p:sldId id="273" r:id="rId2"/>
    <p:sldId id="274" r:id="rId3"/>
    <p:sldId id="372" r:id="rId4"/>
    <p:sldId id="299" r:id="rId5"/>
    <p:sldId id="268" r:id="rId6"/>
    <p:sldId id="269" r:id="rId7"/>
    <p:sldId id="388" r:id="rId8"/>
    <p:sldId id="661" r:id="rId9"/>
    <p:sldId id="663" r:id="rId10"/>
    <p:sldId id="662" r:id="rId11"/>
    <p:sldId id="822" r:id="rId12"/>
    <p:sldId id="851" r:id="rId13"/>
    <p:sldId id="850" r:id="rId14"/>
    <p:sldId id="848" r:id="rId15"/>
    <p:sldId id="847" r:id="rId16"/>
    <p:sldId id="275" r:id="rId17"/>
    <p:sldId id="276" r:id="rId18"/>
    <p:sldId id="306" r:id="rId19"/>
    <p:sldId id="307" r:id="rId20"/>
    <p:sldId id="308" r:id="rId21"/>
    <p:sldId id="312" r:id="rId22"/>
    <p:sldId id="309" r:id="rId23"/>
    <p:sldId id="310" r:id="rId24"/>
    <p:sldId id="311" r:id="rId25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9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Sheet1!$B$3:$B$30</c:f>
              <c:numCache>
                <c:formatCode>General</c:formatCode>
                <c:ptCount val="28"/>
                <c:pt idx="0">
                  <c:v>68</c:v>
                </c:pt>
                <c:pt idx="1">
                  <c:v>15</c:v>
                </c:pt>
                <c:pt idx="2">
                  <c:v>12</c:v>
                </c:pt>
                <c:pt idx="3">
                  <c:v>33</c:v>
                </c:pt>
                <c:pt idx="4">
                  <c:v>56</c:v>
                </c:pt>
                <c:pt idx="5">
                  <c:v>37</c:v>
                </c:pt>
                <c:pt idx="6">
                  <c:v>29</c:v>
                </c:pt>
                <c:pt idx="7">
                  <c:v>45</c:v>
                </c:pt>
                <c:pt idx="8">
                  <c:v>10</c:v>
                </c:pt>
                <c:pt idx="9">
                  <c:v>47</c:v>
                </c:pt>
                <c:pt idx="10">
                  <c:v>98</c:v>
                </c:pt>
                <c:pt idx="11">
                  <c:v>63</c:v>
                </c:pt>
                <c:pt idx="12">
                  <c:v>33</c:v>
                </c:pt>
                <c:pt idx="13">
                  <c:v>63</c:v>
                </c:pt>
                <c:pt idx="14">
                  <c:v>66</c:v>
                </c:pt>
                <c:pt idx="15">
                  <c:v>17</c:v>
                </c:pt>
                <c:pt idx="16">
                  <c:v>57</c:v>
                </c:pt>
                <c:pt idx="17">
                  <c:v>53</c:v>
                </c:pt>
                <c:pt idx="18">
                  <c:v>1</c:v>
                </c:pt>
                <c:pt idx="19">
                  <c:v>61</c:v>
                </c:pt>
                <c:pt idx="20">
                  <c:v>96</c:v>
                </c:pt>
                <c:pt idx="21">
                  <c:v>68</c:v>
                </c:pt>
                <c:pt idx="22">
                  <c:v>50</c:v>
                </c:pt>
                <c:pt idx="23">
                  <c:v>18</c:v>
                </c:pt>
                <c:pt idx="24">
                  <c:v>66</c:v>
                </c:pt>
                <c:pt idx="25">
                  <c:v>32</c:v>
                </c:pt>
                <c:pt idx="26">
                  <c:v>58</c:v>
                </c:pt>
                <c:pt idx="27">
                  <c:v>5</c:v>
                </c:pt>
              </c:numCache>
            </c:numRef>
          </c:xVal>
          <c:yVal>
            <c:numRef>
              <c:f>Sheet1!$C$3:$C$30</c:f>
              <c:numCache>
                <c:formatCode>General</c:formatCode>
                <c:ptCount val="28"/>
                <c:pt idx="0">
                  <c:v>76</c:v>
                </c:pt>
                <c:pt idx="1">
                  <c:v>91</c:v>
                </c:pt>
                <c:pt idx="2">
                  <c:v>89</c:v>
                </c:pt>
                <c:pt idx="3">
                  <c:v>42</c:v>
                </c:pt>
                <c:pt idx="4">
                  <c:v>27</c:v>
                </c:pt>
                <c:pt idx="5">
                  <c:v>64</c:v>
                </c:pt>
                <c:pt idx="6">
                  <c:v>38</c:v>
                </c:pt>
                <c:pt idx="7">
                  <c:v>53</c:v>
                </c:pt>
                <c:pt idx="8">
                  <c:v>31</c:v>
                </c:pt>
                <c:pt idx="9">
                  <c:v>90</c:v>
                </c:pt>
                <c:pt idx="10">
                  <c:v>51</c:v>
                </c:pt>
                <c:pt idx="11">
                  <c:v>64</c:v>
                </c:pt>
                <c:pt idx="12">
                  <c:v>35</c:v>
                </c:pt>
                <c:pt idx="13">
                  <c:v>34</c:v>
                </c:pt>
                <c:pt idx="14">
                  <c:v>7</c:v>
                </c:pt>
                <c:pt idx="15">
                  <c:v>56</c:v>
                </c:pt>
                <c:pt idx="16">
                  <c:v>41</c:v>
                </c:pt>
                <c:pt idx="17">
                  <c:v>7</c:v>
                </c:pt>
                <c:pt idx="18">
                  <c:v>37</c:v>
                </c:pt>
                <c:pt idx="19">
                  <c:v>26</c:v>
                </c:pt>
                <c:pt idx="20">
                  <c:v>13</c:v>
                </c:pt>
                <c:pt idx="21">
                  <c:v>6</c:v>
                </c:pt>
                <c:pt idx="22">
                  <c:v>66</c:v>
                </c:pt>
                <c:pt idx="23">
                  <c:v>79</c:v>
                </c:pt>
                <c:pt idx="24">
                  <c:v>34</c:v>
                </c:pt>
                <c:pt idx="25">
                  <c:v>63</c:v>
                </c:pt>
                <c:pt idx="26">
                  <c:v>57</c:v>
                </c:pt>
                <c:pt idx="27">
                  <c:v>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6E5-4B49-94FD-A7821A6CE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513432"/>
        <c:axId val="133494216"/>
      </c:scatterChart>
      <c:valAx>
        <c:axId val="133513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494216"/>
        <c:crosses val="autoZero"/>
        <c:crossBetween val="midCat"/>
      </c:valAx>
      <c:valAx>
        <c:axId val="133494216"/>
        <c:scaling>
          <c:orientation val="minMax"/>
          <c:max val="1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513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'Uni Outlier Obv'!$C$2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'Uni Outlier Obv'!$B$3:$B$30</c:f>
              <c:numCache>
                <c:formatCode>General</c:formatCode>
                <c:ptCount val="28"/>
                <c:pt idx="0">
                  <c:v>68</c:v>
                </c:pt>
                <c:pt idx="1">
                  <c:v>15</c:v>
                </c:pt>
                <c:pt idx="2">
                  <c:v>12</c:v>
                </c:pt>
                <c:pt idx="3">
                  <c:v>33</c:v>
                </c:pt>
                <c:pt idx="4">
                  <c:v>56</c:v>
                </c:pt>
                <c:pt idx="5">
                  <c:v>37</c:v>
                </c:pt>
                <c:pt idx="6">
                  <c:v>29</c:v>
                </c:pt>
                <c:pt idx="7">
                  <c:v>45</c:v>
                </c:pt>
                <c:pt idx="8">
                  <c:v>10</c:v>
                </c:pt>
                <c:pt idx="9">
                  <c:v>47</c:v>
                </c:pt>
                <c:pt idx="10">
                  <c:v>98</c:v>
                </c:pt>
                <c:pt idx="11">
                  <c:v>63</c:v>
                </c:pt>
                <c:pt idx="12">
                  <c:v>33</c:v>
                </c:pt>
                <c:pt idx="13">
                  <c:v>63</c:v>
                </c:pt>
                <c:pt idx="14">
                  <c:v>66</c:v>
                </c:pt>
                <c:pt idx="15">
                  <c:v>17</c:v>
                </c:pt>
                <c:pt idx="16">
                  <c:v>57</c:v>
                </c:pt>
                <c:pt idx="17">
                  <c:v>53</c:v>
                </c:pt>
                <c:pt idx="18">
                  <c:v>1</c:v>
                </c:pt>
                <c:pt idx="19">
                  <c:v>61</c:v>
                </c:pt>
                <c:pt idx="20">
                  <c:v>96</c:v>
                </c:pt>
                <c:pt idx="21">
                  <c:v>68</c:v>
                </c:pt>
                <c:pt idx="22">
                  <c:v>50</c:v>
                </c:pt>
                <c:pt idx="23">
                  <c:v>18</c:v>
                </c:pt>
                <c:pt idx="24">
                  <c:v>66</c:v>
                </c:pt>
                <c:pt idx="25">
                  <c:v>32</c:v>
                </c:pt>
                <c:pt idx="26">
                  <c:v>58</c:v>
                </c:pt>
                <c:pt idx="27">
                  <c:v>5</c:v>
                </c:pt>
              </c:numCache>
            </c:numRef>
          </c:xVal>
          <c:yVal>
            <c:numRef>
              <c:f>'Uni Outlier Obv'!$C$3:$C$30</c:f>
              <c:numCache>
                <c:formatCode>General</c:formatCode>
                <c:ptCount val="28"/>
                <c:pt idx="0">
                  <c:v>76</c:v>
                </c:pt>
                <c:pt idx="1">
                  <c:v>91</c:v>
                </c:pt>
                <c:pt idx="2">
                  <c:v>89</c:v>
                </c:pt>
                <c:pt idx="3">
                  <c:v>42</c:v>
                </c:pt>
                <c:pt idx="4">
                  <c:v>27</c:v>
                </c:pt>
                <c:pt idx="5">
                  <c:v>64</c:v>
                </c:pt>
                <c:pt idx="6">
                  <c:v>38</c:v>
                </c:pt>
                <c:pt idx="7">
                  <c:v>53</c:v>
                </c:pt>
                <c:pt idx="8">
                  <c:v>31</c:v>
                </c:pt>
                <c:pt idx="9">
                  <c:v>90</c:v>
                </c:pt>
                <c:pt idx="10">
                  <c:v>51</c:v>
                </c:pt>
                <c:pt idx="11">
                  <c:v>64</c:v>
                </c:pt>
                <c:pt idx="12">
                  <c:v>35</c:v>
                </c:pt>
                <c:pt idx="13">
                  <c:v>34</c:v>
                </c:pt>
                <c:pt idx="14">
                  <c:v>7</c:v>
                </c:pt>
                <c:pt idx="15">
                  <c:v>56</c:v>
                </c:pt>
                <c:pt idx="16">
                  <c:v>41</c:v>
                </c:pt>
                <c:pt idx="17">
                  <c:v>7</c:v>
                </c:pt>
                <c:pt idx="18">
                  <c:v>150</c:v>
                </c:pt>
                <c:pt idx="19">
                  <c:v>26</c:v>
                </c:pt>
                <c:pt idx="20">
                  <c:v>13</c:v>
                </c:pt>
                <c:pt idx="21">
                  <c:v>6</c:v>
                </c:pt>
                <c:pt idx="22">
                  <c:v>66</c:v>
                </c:pt>
                <c:pt idx="23">
                  <c:v>79</c:v>
                </c:pt>
                <c:pt idx="24">
                  <c:v>34</c:v>
                </c:pt>
                <c:pt idx="25">
                  <c:v>63</c:v>
                </c:pt>
                <c:pt idx="26">
                  <c:v>57</c:v>
                </c:pt>
                <c:pt idx="27">
                  <c:v>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7EA-4E72-8F86-C58BDC3962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537168"/>
        <c:axId val="136974752"/>
      </c:scatterChart>
      <c:valAx>
        <c:axId val="200537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974752"/>
        <c:crosses val="autoZero"/>
        <c:crossBetween val="midCat"/>
      </c:valAx>
      <c:valAx>
        <c:axId val="13697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5371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AAC91-AEBC-44AB-9ECB-6ED71ABA3947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8388" y="1143000"/>
            <a:ext cx="472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86135-8356-4C6B-918A-2B09B367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5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E9BFFB-7F78-492E-83D7-BA2D17AE9B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C483D2-FB37-4D5F-92BE-722D4CCFDBF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65532F5F-1C88-4363-AFDA-E331AEC970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D46D1AAF-C1A2-4A4C-936C-D84027E2E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2A690A-3EB8-4AC9-A6A5-516DC1B89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11FB76-BEDD-4F3E-9894-2903E1C06EC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F6510235-6B7D-44A5-8C78-8663699310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4AA3B9E5-F8A9-4215-9B61-C50963410D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B3332A-048D-4284-A562-15F7D457E6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28E80-CD73-44AA-83BF-D400BC53522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75C72F4C-5C1D-4783-AC85-3413A46323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5DBF90F8-0077-4D3F-B4FD-FCBD978FD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508E37-E651-453C-9C9D-6D2CD9B671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5DE47-84F7-4E98-BC1A-A088487DAF9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EFC61127-A8F3-4599-B6D0-A65D897C07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75193AE2-C725-4B4F-BA89-2FF6D9FD8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4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7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31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6A77E-2AFC-4C99-916B-DCCA7FC39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540" y="690880"/>
            <a:ext cx="1010412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E6915-7F12-4DBF-8C17-E1FFDA4CE6D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91540" y="2245360"/>
            <a:ext cx="4953000" cy="46634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619E30-A525-4F74-89D6-0B4DB05D3DB6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042660" y="2245360"/>
            <a:ext cx="4953000" cy="2245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A12A12-95FF-4347-889C-F14EE6457F89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042660" y="4663440"/>
            <a:ext cx="4953000" cy="2245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EA528D-7F72-4EE6-8F79-D3E39CCB6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1540" y="7081520"/>
            <a:ext cx="2476500" cy="51816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CD36B92-8D67-48EC-B788-D83D64CA7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1460" y="7081520"/>
            <a:ext cx="3764280" cy="51816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E47A001-D683-42EB-B1C1-130E1CAF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9160" y="7081520"/>
            <a:ext cx="2476500" cy="518160"/>
          </a:xfrm>
        </p:spPr>
        <p:txBody>
          <a:bodyPr/>
          <a:lstStyle>
            <a:lvl1pPr>
              <a:defRPr/>
            </a:lvl1pPr>
          </a:lstStyle>
          <a:p>
            <a:fld id="{0531F57D-C06B-456C-8681-9D05966D71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28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7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0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3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1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9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5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8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3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s.wp.odu.edu/abraitma/workshop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buffalo.edu/faculty/azhang/data-mining/pca.ppt" TargetMode="External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buffalo.edu/faculty/azhang/data-mining/pca.ppt" TargetMode="External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cse.buffalo.edu/faculty/azhang/data-mining/pca.ppt" TargetMode="External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cse.buffalo.edu/faculty/azhang/data-mining/pca.ppt" TargetMode="Externa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s.wp.odu.edu/abraitma/workshop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hyperlink" Target="http://www.cse.buffalo.edu/faculty/azhang/data-mining/pca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cse.buffalo.edu/faculty/azhang/data-mining/pca.ppt" TargetMode="External"/><Relationship Id="rId5" Type="http://schemas.openxmlformats.org/officeDocument/2006/relationships/oleObject" Target="../embeddings/oleObject6.bin"/><Relationship Id="rId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buffalo.edu/faculty/azhang/data-mining/pca.pp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e.buffalo.edu/faculty/azhang/data-mining/pca.ppt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se.buffalo.edu/faculty/azhang/data-mining/pca.pp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s.wp.odu.edu/abraitma/workshops/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s.wp.odu.edu/abraitma/workshop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s.wp.odu.edu/abraitma/workshops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s.wp.odu.edu/abraitma/workshop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s.wp.odu.edu/abraitma/workshop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onlinear_dimensionality_reduction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assess/detect it</a:t>
            </a:r>
          </a:p>
          <a:p>
            <a:r>
              <a:rPr lang="en-US" dirty="0"/>
              <a:t>What to do if you have non-normal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741C-390D-418A-9EA5-EF739188B5C1}" type="slidenum">
              <a:rPr lang="en-US" smtClean="0"/>
              <a:t>1</a:t>
            </a:fld>
            <a:endParaRPr lang="en-US"/>
          </a:p>
        </p:txBody>
      </p:sp>
      <p:pic>
        <p:nvPicPr>
          <p:cNvPr id="7170" name="Picture 2" descr="http://www.geeky.com/reviews/wp-content/uploads/2014/06/Normal-distrib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3514725"/>
            <a:ext cx="6909435" cy="3454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62C022-EB08-47A0-A218-490DF830A836}"/>
              </a:ext>
            </a:extLst>
          </p:cNvPr>
          <p:cNvSpPr txBox="1"/>
          <p:nvPr/>
        </p:nvSpPr>
        <p:spPr>
          <a:xfrm>
            <a:off x="97077" y="7410769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https://fs.wp.odu.edu/abraitma/workshops/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681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0" y="155001"/>
            <a:ext cx="8277606" cy="7772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92739" y="287875"/>
            <a:ext cx="9256021" cy="650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27" dirty="0"/>
              <a:t>Example:  Principle component analysis (PCA)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9867" y="7284354"/>
            <a:ext cx="7772400" cy="40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40" dirty="0"/>
              <a:t>http://</a:t>
            </a:r>
            <a:r>
              <a:rPr lang="en-US" sz="2040" dirty="0" err="1"/>
              <a:t>en.wikipedia.org</a:t>
            </a:r>
            <a:r>
              <a:rPr lang="en-US" sz="2040" dirty="0"/>
              <a:t>/wiki/</a:t>
            </a:r>
            <a:r>
              <a:rPr lang="en-US" sz="2040" dirty="0" err="1"/>
              <a:t>File:GaussianScatterPCA.png</a:t>
            </a:r>
            <a:endParaRPr lang="en-US" sz="2040" dirty="0"/>
          </a:p>
        </p:txBody>
      </p:sp>
    </p:spTree>
    <p:extLst>
      <p:ext uri="{BB962C8B-B14F-4D97-AF65-F5344CB8AC3E}">
        <p14:creationId xmlns:p14="http://schemas.microsoft.com/office/powerpoint/2010/main" val="1207406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30030" y="429982"/>
            <a:ext cx="9670374" cy="4688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800000"/>
                </a:solidFill>
              </a:rPr>
              <a:t>Why use PCA in data analysis?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Reduce dimension.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Visualization.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Fewer variables = less memory  (data compression).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Fewer variables  = faster computing time (usually).</a:t>
            </a:r>
          </a:p>
          <a:p>
            <a:endParaRPr lang="en-US" sz="2800" baseline="30000" dirty="0"/>
          </a:p>
          <a:p>
            <a:r>
              <a:rPr lang="en-US" sz="2800" dirty="0"/>
              <a:t> </a:t>
            </a:r>
            <a:endParaRPr lang="en-US" sz="2720" dirty="0"/>
          </a:p>
        </p:txBody>
      </p:sp>
    </p:spTree>
    <p:extLst>
      <p:ext uri="{BB962C8B-B14F-4D97-AF65-F5344CB8AC3E}">
        <p14:creationId xmlns:p14="http://schemas.microsoft.com/office/powerpoint/2010/main" val="1796666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298270" y="2082265"/>
            <a:ext cx="9290661" cy="1000454"/>
            <a:chOff x="511322" y="488588"/>
            <a:chExt cx="8197642" cy="88275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511322" y="709307"/>
              <a:ext cx="7884251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861653" y="488588"/>
              <a:ext cx="0" cy="441437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92383" y="488588"/>
              <a:ext cx="0" cy="441437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962084" y="488588"/>
              <a:ext cx="0" cy="441437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76264" y="920539"/>
              <a:ext cx="8032700" cy="4508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20" dirty="0"/>
                <a:t>0       1                                                                                           10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30030" y="429982"/>
            <a:ext cx="9670374" cy="692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20" b="1" dirty="0">
                <a:solidFill>
                  <a:srgbClr val="800000"/>
                </a:solidFill>
              </a:rPr>
              <a:t>Why use PCA in data analysis?</a:t>
            </a:r>
          </a:p>
          <a:p>
            <a:endParaRPr lang="en-US" sz="2720" dirty="0"/>
          </a:p>
          <a:p>
            <a:r>
              <a:rPr lang="en-US" sz="2720" dirty="0"/>
              <a:t>Consider the points  (0, 0, …, 0),  (1, 0, …, 0),  (10, 0, …, 0)</a:t>
            </a:r>
          </a:p>
          <a:p>
            <a:endParaRPr lang="en-US" sz="2720" dirty="0"/>
          </a:p>
          <a:p>
            <a:endParaRPr lang="en-US" sz="2720" dirty="0"/>
          </a:p>
          <a:p>
            <a:endParaRPr lang="en-US" sz="2720" dirty="0"/>
          </a:p>
          <a:p>
            <a:endParaRPr lang="en-US" sz="2720" dirty="0"/>
          </a:p>
          <a:p>
            <a:r>
              <a:rPr lang="en-US" sz="2720" dirty="0"/>
              <a:t>Add noise to first point (0, 0, …, 0) </a:t>
            </a:r>
            <a:r>
              <a:rPr lang="en-US" sz="2720" dirty="0">
                <a:sym typeface="Wingdings"/>
              </a:rPr>
              <a:t> (0, 1, …, 1) </a:t>
            </a:r>
            <a:endParaRPr lang="en-US" sz="2720" dirty="0"/>
          </a:p>
          <a:p>
            <a:endParaRPr lang="en-US" sz="2720" dirty="0"/>
          </a:p>
          <a:p>
            <a:r>
              <a:rPr lang="en-US" sz="2720" dirty="0"/>
              <a:t>In R</a:t>
            </a:r>
            <a:r>
              <a:rPr lang="en-US" sz="2720" baseline="30000" dirty="0"/>
              <a:t>100</a:t>
            </a:r>
            <a:r>
              <a:rPr lang="en-US" sz="2720" dirty="0"/>
              <a:t>,   d(</a:t>
            </a:r>
            <a:r>
              <a:rPr lang="en-US" sz="2720" dirty="0">
                <a:sym typeface="Wingdings"/>
              </a:rPr>
              <a:t>(0, 1, …, 1)</a:t>
            </a:r>
            <a:r>
              <a:rPr lang="en-US" sz="2720" dirty="0"/>
              <a:t>, (1, 0, …, 0)) = 10  &gt;  9.</a:t>
            </a:r>
          </a:p>
          <a:p>
            <a:endParaRPr lang="en-US" sz="2720" baseline="30000" dirty="0"/>
          </a:p>
          <a:p>
            <a:endParaRPr lang="en-US" sz="2720" dirty="0"/>
          </a:p>
          <a:p>
            <a:r>
              <a:rPr lang="en-US" sz="2720" dirty="0"/>
              <a:t>Add small noise to first point (0, 0, …, 0) </a:t>
            </a:r>
            <a:r>
              <a:rPr lang="en-US" sz="2720" dirty="0">
                <a:sym typeface="Wingdings"/>
              </a:rPr>
              <a:t> (0, 0.1, …, 0.1) </a:t>
            </a:r>
            <a:endParaRPr lang="en-US" sz="2720" dirty="0"/>
          </a:p>
          <a:p>
            <a:endParaRPr lang="en-US" sz="2720" dirty="0"/>
          </a:p>
          <a:p>
            <a:r>
              <a:rPr lang="en-US" sz="2720" dirty="0"/>
              <a:t>In R</a:t>
            </a:r>
            <a:r>
              <a:rPr lang="en-US" sz="2720" baseline="30000" dirty="0"/>
              <a:t>39,900</a:t>
            </a:r>
            <a:r>
              <a:rPr lang="en-US" sz="2720" dirty="0"/>
              <a:t>,   d(</a:t>
            </a:r>
            <a:r>
              <a:rPr lang="en-US" sz="2720" dirty="0">
                <a:sym typeface="Wingdings"/>
              </a:rPr>
              <a:t>(0, 0.1, …, 0.1)</a:t>
            </a:r>
            <a:r>
              <a:rPr lang="en-US" sz="2720" dirty="0"/>
              <a:t>, (1, 0, …, 0)) = 20  &gt;  9.</a:t>
            </a:r>
            <a:endParaRPr lang="en-US" sz="2720" baseline="30000" dirty="0"/>
          </a:p>
          <a:p>
            <a:endParaRPr lang="en-US" sz="2720" baseline="30000" dirty="0"/>
          </a:p>
          <a:p>
            <a:r>
              <a:rPr lang="en-US" sz="272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59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167" y="155001"/>
            <a:ext cx="8277606" cy="7772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92739" y="287875"/>
            <a:ext cx="9256021" cy="650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27" dirty="0"/>
              <a:t>Example:  Principle component analysis (PCA)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9867" y="7284354"/>
            <a:ext cx="7772400" cy="40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40" dirty="0"/>
              <a:t>http://</a:t>
            </a:r>
            <a:r>
              <a:rPr lang="en-US" sz="2040" dirty="0" err="1"/>
              <a:t>en.wikipedia.org</a:t>
            </a:r>
            <a:r>
              <a:rPr lang="en-US" sz="2040" dirty="0"/>
              <a:t>/wiki/</a:t>
            </a:r>
            <a:r>
              <a:rPr lang="en-US" sz="2040" dirty="0" err="1"/>
              <a:t>File:GaussianScatterPCA.png</a:t>
            </a:r>
            <a:endParaRPr lang="en-US" sz="2040" dirty="0"/>
          </a:p>
        </p:txBody>
      </p:sp>
    </p:spTree>
    <p:extLst>
      <p:ext uri="{BB962C8B-B14F-4D97-AF65-F5344CB8AC3E}">
        <p14:creationId xmlns:p14="http://schemas.microsoft.com/office/powerpoint/2010/main" val="2377253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846" y="311576"/>
            <a:ext cx="7025302" cy="65965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92739" y="287875"/>
            <a:ext cx="9256021" cy="650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27" dirty="0"/>
              <a:t>Example:  Principle component analysis (PCA)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9867" y="7284354"/>
            <a:ext cx="7772400" cy="40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40" dirty="0"/>
              <a:t>http://</a:t>
            </a:r>
            <a:r>
              <a:rPr lang="en-US" sz="2040" dirty="0" err="1"/>
              <a:t>en.wikipedia.org</a:t>
            </a:r>
            <a:r>
              <a:rPr lang="en-US" sz="2040" dirty="0"/>
              <a:t>/wiki/</a:t>
            </a:r>
            <a:r>
              <a:rPr lang="en-US" sz="2040" dirty="0" err="1"/>
              <a:t>File:GaussianScatterPCA.png</a:t>
            </a:r>
            <a:endParaRPr lang="en-US" sz="204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68E157-F9BE-454B-B391-14EE3E87B0BE}"/>
              </a:ext>
            </a:extLst>
          </p:cNvPr>
          <p:cNvSpPr txBox="1"/>
          <p:nvPr/>
        </p:nvSpPr>
        <p:spPr>
          <a:xfrm>
            <a:off x="2780778" y="6433166"/>
            <a:ext cx="5974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  <a:r>
              <a:rPr lang="en-US" sz="3200" baseline="-25000" dirty="0"/>
              <a:t>i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 err="1">
                <a:sym typeface="Wingdings" panose="05000000000000000000" pitchFamily="2" charset="2"/>
              </a:rPr>
              <a:t>z</a:t>
            </a:r>
            <a:r>
              <a:rPr lang="en-US" sz="3200" baseline="-25000" dirty="0" err="1">
                <a:sym typeface="Wingdings" panose="05000000000000000000" pitchFamily="2" charset="2"/>
              </a:rPr>
              <a:t>i</a:t>
            </a:r>
            <a:r>
              <a:rPr lang="en-US" sz="3200" dirty="0">
                <a:sym typeface="Wingdings" panose="05000000000000000000" pitchFamily="2" charset="2"/>
              </a:rPr>
              <a:t> = linear combination of </a:t>
            </a:r>
            <a:r>
              <a:rPr lang="en-US" sz="3200" dirty="0"/>
              <a:t>x</a:t>
            </a:r>
            <a:r>
              <a:rPr lang="en-US" sz="3200" baseline="-25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057096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3964" y="382506"/>
            <a:ext cx="9256637" cy="53006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73" dirty="0"/>
              <a:t>In R</a:t>
            </a:r>
            <a:r>
              <a:rPr lang="en-US" sz="3173" i="1" baseline="30000" dirty="0"/>
              <a:t>n</a:t>
            </a:r>
          </a:p>
          <a:p>
            <a:endParaRPr lang="en-US" sz="3173" baseline="30000" dirty="0"/>
          </a:p>
          <a:p>
            <a:r>
              <a:rPr lang="en-US" sz="3173" dirty="0"/>
              <a:t>If </a:t>
            </a:r>
            <a:r>
              <a:rPr lang="en-US" sz="3173" i="1" dirty="0"/>
              <a:t>n</a:t>
            </a:r>
            <a:r>
              <a:rPr lang="en-US" sz="3173" dirty="0"/>
              <a:t> small, Euclidean distance often makes sense</a:t>
            </a:r>
          </a:p>
          <a:p>
            <a:endParaRPr lang="en-US" sz="3173" dirty="0"/>
          </a:p>
          <a:p>
            <a:endParaRPr lang="en-US" sz="3173" dirty="0"/>
          </a:p>
          <a:p>
            <a:endParaRPr lang="en-US" sz="3173" dirty="0"/>
          </a:p>
          <a:p>
            <a:endParaRPr lang="en-US" sz="3173" dirty="0"/>
          </a:p>
          <a:p>
            <a:endParaRPr lang="en-US" sz="3173" dirty="0"/>
          </a:p>
          <a:p>
            <a:r>
              <a:rPr lang="en-US" sz="3173" dirty="0"/>
              <a:t>If n is large, consider </a:t>
            </a:r>
            <a:r>
              <a:rPr lang="en-US" sz="3173" dirty="0" err="1"/>
              <a:t>Chebyshev</a:t>
            </a:r>
            <a:r>
              <a:rPr lang="en-US" sz="3173" dirty="0"/>
              <a:t> distance or </a:t>
            </a:r>
          </a:p>
          <a:p>
            <a:r>
              <a:rPr lang="en-US" sz="3173" dirty="0"/>
              <a:t>performing PCA first to project data into R</a:t>
            </a:r>
            <a:r>
              <a:rPr lang="en-US" sz="3173" i="1" baseline="30000" dirty="0"/>
              <a:t>d</a:t>
            </a:r>
            <a:r>
              <a:rPr lang="en-US" sz="3173" dirty="0"/>
              <a:t>, for small </a:t>
            </a:r>
            <a:r>
              <a:rPr lang="en-US" sz="3173" b="1" dirty="0"/>
              <a:t>d</a:t>
            </a:r>
            <a:r>
              <a:rPr lang="en-US" sz="3173" dirty="0"/>
              <a:t> </a:t>
            </a:r>
          </a:p>
          <a:p>
            <a:pPr algn="ctr"/>
            <a:r>
              <a:rPr lang="en-US" sz="3173" dirty="0"/>
              <a:t>and then using Euclidean distance  </a:t>
            </a:r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3438281" y="1882472"/>
            <a:ext cx="5022327" cy="1761744"/>
            <a:chOff x="3876287" y="3706977"/>
            <a:chExt cx="6625471" cy="23241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86908" y="3706977"/>
              <a:ext cx="4514850" cy="23241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76287" y="4356582"/>
              <a:ext cx="2162175" cy="942975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879113" y="6109963"/>
            <a:ext cx="8147680" cy="856607"/>
            <a:chOff x="552550" y="5472554"/>
            <a:chExt cx="7189129" cy="755830"/>
          </a:xfrm>
        </p:grpSpPr>
        <p:grpSp>
          <p:nvGrpSpPr>
            <p:cNvPr id="15" name="Group 14"/>
            <p:cNvGrpSpPr/>
            <p:nvPr/>
          </p:nvGrpSpPr>
          <p:grpSpPr>
            <a:xfrm>
              <a:off x="3639981" y="5472554"/>
              <a:ext cx="4101698" cy="755830"/>
              <a:chOff x="4034617" y="5501240"/>
              <a:chExt cx="4101698" cy="755830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4"/>
              <a:srcRect l="50528" t="3859"/>
              <a:stretch/>
            </p:blipFill>
            <p:spPr>
              <a:xfrm>
                <a:off x="5428646" y="5553775"/>
                <a:ext cx="2707669" cy="703295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34617" y="5501240"/>
                <a:ext cx="1446177" cy="630711"/>
              </a:xfrm>
              <a:prstGeom prst="rect">
                <a:avLst/>
              </a:prstGeom>
            </p:spPr>
          </p:pic>
        </p:grpSp>
        <p:sp>
          <p:nvSpPr>
            <p:cNvPr id="19" name="Rectangle 18"/>
            <p:cNvSpPr/>
            <p:nvPr/>
          </p:nvSpPr>
          <p:spPr>
            <a:xfrm>
              <a:off x="552550" y="5550708"/>
              <a:ext cx="3202856" cy="5123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173" dirty="0" err="1"/>
                <a:t>Chebyshev</a:t>
              </a:r>
              <a:r>
                <a:rPr lang="en-US" sz="3173" dirty="0"/>
                <a:t> distance: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3879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A31C21C-C2C0-47F9-B3FA-6CCA2538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236A-634D-4FD8-8810-B8769E81052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9055FA7-66C1-47AF-9AC4-F19722D28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39240" y="259080"/>
            <a:ext cx="8808720" cy="1295400"/>
          </a:xfrm>
        </p:spPr>
        <p:txBody>
          <a:bodyPr/>
          <a:lstStyle/>
          <a:p>
            <a:r>
              <a:rPr lang="da-DK" altLang="en-US" sz="4533"/>
              <a:t>PCA on all Genes</a:t>
            </a:r>
            <a:br>
              <a:rPr lang="da-DK" altLang="en-US" sz="4533"/>
            </a:br>
            <a:r>
              <a:rPr lang="da-DK" altLang="en-US" sz="3853"/>
              <a:t>Leukemia data, precursor B and T</a:t>
            </a:r>
          </a:p>
        </p:txBody>
      </p:sp>
      <p:grpSp>
        <p:nvGrpSpPr>
          <p:cNvPr id="24579" name="Group 3">
            <a:extLst>
              <a:ext uri="{FF2B5EF4-FFF2-40B4-BE49-F238E27FC236}">
                <a16:creationId xmlns:a16="http://schemas.microsoft.com/office/drawing/2014/main" id="{E92C3DF6-E8FD-47EB-B16F-C14358248D71}"/>
              </a:ext>
            </a:extLst>
          </p:cNvPr>
          <p:cNvGrpSpPr>
            <a:grpSpLocks/>
          </p:cNvGrpSpPr>
          <p:nvPr/>
        </p:nvGrpSpPr>
        <p:grpSpPr bwMode="auto">
          <a:xfrm>
            <a:off x="2802255" y="2335319"/>
            <a:ext cx="6649720" cy="5019675"/>
            <a:chOff x="1066" y="907"/>
            <a:chExt cx="3810" cy="2954"/>
          </a:xfrm>
        </p:grpSpPr>
        <p:sp>
          <p:nvSpPr>
            <p:cNvPr id="24580" name="Rectangle 4">
              <a:extLst>
                <a:ext uri="{FF2B5EF4-FFF2-40B4-BE49-F238E27FC236}">
                  <a16:creationId xmlns:a16="http://schemas.microsoft.com/office/drawing/2014/main" id="{B25330EE-549A-49E7-8320-15A7F28DF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958"/>
              <a:ext cx="3742" cy="290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40"/>
            </a:p>
          </p:txBody>
        </p:sp>
        <p:pic>
          <p:nvPicPr>
            <p:cNvPr id="24581" name="Picture 5">
              <a:extLst>
                <a:ext uri="{FF2B5EF4-FFF2-40B4-BE49-F238E27FC236}">
                  <a16:creationId xmlns:a16="http://schemas.microsoft.com/office/drawing/2014/main" id="{226A8526-105B-4704-AB16-4D924FF293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907"/>
              <a:ext cx="3787" cy="29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4582" name="Rectangle 6">
            <a:extLst>
              <a:ext uri="{FF2B5EF4-FFF2-40B4-BE49-F238E27FC236}">
                <a16:creationId xmlns:a16="http://schemas.microsoft.com/office/drawing/2014/main" id="{A09F50EC-B4F3-4B94-A4CB-5EAA90810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760" y="1554480"/>
            <a:ext cx="7916333" cy="527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da-DK" altLang="en-US" sz="3173"/>
              <a:t>Plot of 34 patients, dimension of 8973 genes reduced to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3C1825-894D-4584-90B6-90D471A57696}"/>
              </a:ext>
            </a:extLst>
          </p:cNvPr>
          <p:cNvSpPr txBox="1"/>
          <p:nvPr/>
        </p:nvSpPr>
        <p:spPr>
          <a:xfrm>
            <a:off x="24913" y="7407933"/>
            <a:ext cx="10104120" cy="40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40" dirty="0">
                <a:hlinkClick r:id="rId3"/>
              </a:rPr>
              <a:t>www.cse.buffalo.edu/faculty/azhang/data-mining/pca.ppt</a:t>
            </a:r>
            <a:r>
              <a:rPr lang="en-US" sz="2040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67D138B-58C3-46BC-8C55-9E452A677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4ED8-F278-45FB-974F-8369D29663A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C336AA21-628C-4224-9209-06F5D4F3C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52880" y="0"/>
            <a:ext cx="8808720" cy="1295400"/>
          </a:xfrm>
        </p:spPr>
        <p:txBody>
          <a:bodyPr/>
          <a:lstStyle/>
          <a:p>
            <a:r>
              <a:rPr lang="da-DK" altLang="en-US" sz="4307"/>
              <a:t>PCA on 100 top significant genes </a:t>
            </a:r>
            <a:br>
              <a:rPr lang="da-DK" altLang="en-US" sz="4307"/>
            </a:br>
            <a:r>
              <a:rPr lang="da-DK" altLang="en-US" sz="4307"/>
              <a:t> </a:t>
            </a:r>
            <a:r>
              <a:rPr lang="da-DK" altLang="en-US" sz="3853"/>
              <a:t>Leukemia data, precursor B and T</a:t>
            </a:r>
          </a:p>
        </p:txBody>
      </p:sp>
      <p:grpSp>
        <p:nvGrpSpPr>
          <p:cNvPr id="25603" name="Group 3">
            <a:extLst>
              <a:ext uri="{FF2B5EF4-FFF2-40B4-BE49-F238E27FC236}">
                <a16:creationId xmlns:a16="http://schemas.microsoft.com/office/drawing/2014/main" id="{24435AA3-79A3-4383-AA70-A2CA6D0E9D87}"/>
              </a:ext>
            </a:extLst>
          </p:cNvPr>
          <p:cNvGrpSpPr>
            <a:grpSpLocks/>
          </p:cNvGrpSpPr>
          <p:nvPr/>
        </p:nvGrpSpPr>
        <p:grpSpPr bwMode="auto">
          <a:xfrm>
            <a:off x="2312882" y="2212976"/>
            <a:ext cx="7713028" cy="5222981"/>
            <a:chOff x="884" y="958"/>
            <a:chExt cx="4287" cy="2903"/>
          </a:xfrm>
        </p:grpSpPr>
        <p:sp>
          <p:nvSpPr>
            <p:cNvPr id="25604" name="Rectangle 4">
              <a:extLst>
                <a:ext uri="{FF2B5EF4-FFF2-40B4-BE49-F238E27FC236}">
                  <a16:creationId xmlns:a16="http://schemas.microsoft.com/office/drawing/2014/main" id="{E2358B8A-9AA7-4651-B6B9-0D5B2B6C7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58"/>
              <a:ext cx="4287" cy="290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40"/>
            </a:p>
          </p:txBody>
        </p:sp>
        <p:pic>
          <p:nvPicPr>
            <p:cNvPr id="25605" name="Picture 5">
              <a:extLst>
                <a:ext uri="{FF2B5EF4-FFF2-40B4-BE49-F238E27FC236}">
                  <a16:creationId xmlns:a16="http://schemas.microsoft.com/office/drawing/2014/main" id="{90561E63-C1AD-4DD6-BFC9-EC427FDF09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" y="958"/>
              <a:ext cx="4287" cy="2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5606" name="Rectangle 6">
            <a:extLst>
              <a:ext uri="{FF2B5EF4-FFF2-40B4-BE49-F238E27FC236}">
                <a16:creationId xmlns:a16="http://schemas.microsoft.com/office/drawing/2014/main" id="{EE772766-839F-40CC-A5C1-C1EF6BF9D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120" y="1468120"/>
            <a:ext cx="8484870" cy="527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da-DK" altLang="en-US" sz="3173"/>
              <a:t>Plot of 34 patients, dimension of 100 genes reduced to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B7B260-E874-49A9-8C7F-018EAD054B41}"/>
              </a:ext>
            </a:extLst>
          </p:cNvPr>
          <p:cNvSpPr txBox="1"/>
          <p:nvPr/>
        </p:nvSpPr>
        <p:spPr>
          <a:xfrm>
            <a:off x="24913" y="7407933"/>
            <a:ext cx="10104120" cy="40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40" dirty="0">
                <a:hlinkClick r:id="rId3"/>
              </a:rPr>
              <a:t>www.cse.buffalo.edu/faculty/azhang/data-mining/pca.ppt</a:t>
            </a:r>
            <a:r>
              <a:rPr lang="en-US" sz="2040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7">
            <a:extLst>
              <a:ext uri="{FF2B5EF4-FFF2-40B4-BE49-F238E27FC236}">
                <a16:creationId xmlns:a16="http://schemas.microsoft.com/office/drawing/2014/main" id="{B21B05D3-D9F4-4EDC-822B-AAFFA5E8E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50C3-C741-4BF3-9A36-D693B35C7F5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045F90F5-9169-424B-9E4B-82B23DA2E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39240" y="259080"/>
            <a:ext cx="8808720" cy="1295400"/>
          </a:xfrm>
        </p:spPr>
        <p:txBody>
          <a:bodyPr>
            <a:normAutofit fontScale="90000"/>
          </a:bodyPr>
          <a:lstStyle/>
          <a:p>
            <a:r>
              <a:rPr lang="en-US" altLang="zh-TW" sz="4533">
                <a:ea typeface="PMingLiU" panose="02020500000000000000" pitchFamily="18" charset="-120"/>
              </a:rPr>
              <a:t>Principal Component Analysis: one attribute first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F8F2F944-DDEE-4626-9801-3F5002FA92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39241" y="2245360"/>
            <a:ext cx="4321598" cy="4663440"/>
          </a:xfrm>
        </p:spPr>
        <p:txBody>
          <a:bodyPr/>
          <a:lstStyle/>
          <a:p>
            <a:r>
              <a:rPr lang="en-US" altLang="zh-TW">
                <a:ea typeface="PMingLiU" panose="02020500000000000000" pitchFamily="18" charset="-120"/>
              </a:rPr>
              <a:t>Question: how much spread is in the data along the axis? (distance to the mean)</a:t>
            </a:r>
          </a:p>
          <a:p>
            <a:r>
              <a:rPr lang="en-US" altLang="zh-TW">
                <a:ea typeface="PMingLiU" panose="02020500000000000000" pitchFamily="18" charset="-120"/>
              </a:rPr>
              <a:t>Variance=Standard deviation^2</a:t>
            </a:r>
          </a:p>
          <a:p>
            <a:endParaRPr lang="en-US" altLang="zh-TW">
              <a:ea typeface="PMingLiU" panose="02020500000000000000" pitchFamily="18" charset="-120"/>
            </a:endParaRPr>
          </a:p>
          <a:p>
            <a:endParaRPr lang="zh-TW" altLang="en-US">
              <a:ea typeface="PMingLiU" panose="02020500000000000000" pitchFamily="18" charset="-120"/>
            </a:endParaRPr>
          </a:p>
        </p:txBody>
      </p:sp>
      <p:graphicFrame>
        <p:nvGraphicFramePr>
          <p:cNvPr id="87044" name="Group 4">
            <a:extLst>
              <a:ext uri="{FF2B5EF4-FFF2-40B4-BE49-F238E27FC236}">
                <a16:creationId xmlns:a16="http://schemas.microsoft.com/office/drawing/2014/main" id="{EEE45E1E-0187-4DB3-A5D2-0E6034A82BEE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8620760" y="1036320"/>
          <a:ext cx="1727200" cy="6217920"/>
        </p:xfrm>
        <a:graphic>
          <a:graphicData uri="http://schemas.openxmlformats.org/drawingml/2006/table">
            <a:tbl>
              <a:tblPr/>
              <a:tblGrid>
                <a:gridCol w="1727200">
                  <a:extLst>
                    <a:ext uri="{9D8B030D-6E8A-4147-A177-3AD203B41FA5}">
                      <a16:colId xmlns:a16="http://schemas.microsoft.com/office/drawing/2014/main" val="2668521745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Temperature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063286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42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09565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40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638653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24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070499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30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1029405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15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312901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18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027053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15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954112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30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162648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15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42609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30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813498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35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182634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30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712933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40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6179846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30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4232570"/>
                  </a:ext>
                </a:extLst>
              </a:tr>
            </a:tbl>
          </a:graphicData>
        </a:graphic>
      </p:graphicFrame>
      <p:graphicFrame>
        <p:nvGraphicFramePr>
          <p:cNvPr id="87078" name="Object 38">
            <a:extLst>
              <a:ext uri="{FF2B5EF4-FFF2-40B4-BE49-F238E27FC236}">
                <a16:creationId xmlns:a16="http://schemas.microsoft.com/office/drawing/2014/main" id="{9A50E756-300B-498F-89EE-7C01735FB2C0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617278" y="4891935"/>
          <a:ext cx="3323060" cy="1757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3000" imgH="634680" progId="Equation.3">
                  <p:embed/>
                </p:oleObj>
              </mc:Choice>
              <mc:Fallback>
                <p:oleObj name="Equation" r:id="rId3" imgW="1143000" imgH="634680" progId="Equation.3">
                  <p:embed/>
                  <p:pic>
                    <p:nvPicPr>
                      <p:cNvPr id="87078" name="Object 38">
                        <a:extLst>
                          <a:ext uri="{FF2B5EF4-FFF2-40B4-BE49-F238E27FC236}">
                            <a16:creationId xmlns:a16="http://schemas.microsoft.com/office/drawing/2014/main" id="{9A50E756-300B-498F-89EE-7C01735FB2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278" y="4891935"/>
                        <a:ext cx="3323060" cy="1757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B0760BE-8E9C-4843-8236-4A3AC7C8ED4D}"/>
              </a:ext>
            </a:extLst>
          </p:cNvPr>
          <p:cNvSpPr txBox="1"/>
          <p:nvPr/>
        </p:nvSpPr>
        <p:spPr>
          <a:xfrm>
            <a:off x="24913" y="7407933"/>
            <a:ext cx="10104120" cy="40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40" dirty="0">
                <a:hlinkClick r:id="rId5"/>
              </a:rPr>
              <a:t>www.cse.buffalo.edu/faculty/azhang/data-mining/pca.ppt</a:t>
            </a:r>
            <a:r>
              <a:rPr lang="en-US" sz="2040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6">
            <a:extLst>
              <a:ext uri="{FF2B5EF4-FFF2-40B4-BE49-F238E27FC236}">
                <a16:creationId xmlns:a16="http://schemas.microsoft.com/office/drawing/2014/main" id="{261A876A-8962-4C42-B787-18F2022B3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6BF2A-8C18-41EF-B0D6-ED883B09121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D4D9EDB2-5010-4420-BCC8-59BE4F208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6520" y="259080"/>
            <a:ext cx="8808720" cy="1295400"/>
          </a:xfrm>
        </p:spPr>
        <p:txBody>
          <a:bodyPr/>
          <a:lstStyle/>
          <a:p>
            <a:r>
              <a:rPr lang="en-US" altLang="zh-TW" sz="4533">
                <a:ea typeface="PMingLiU" panose="02020500000000000000" pitchFamily="18" charset="-120"/>
              </a:rPr>
              <a:t>Now consider two dimensions</a:t>
            </a:r>
          </a:p>
        </p:txBody>
      </p:sp>
      <p:graphicFrame>
        <p:nvGraphicFramePr>
          <p:cNvPr id="89091" name="Group 3">
            <a:extLst>
              <a:ext uri="{FF2B5EF4-FFF2-40B4-BE49-F238E27FC236}">
                <a16:creationId xmlns:a16="http://schemas.microsoft.com/office/drawing/2014/main" id="{FD7EDC0F-6499-40CF-A5DD-02C7DB51BF8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202680" y="1813560"/>
          <a:ext cx="4490720" cy="6217920"/>
        </p:xfrm>
        <a:graphic>
          <a:graphicData uri="http://schemas.openxmlformats.org/drawingml/2006/table">
            <a:tbl>
              <a:tblPr/>
              <a:tblGrid>
                <a:gridCol w="2452265">
                  <a:extLst>
                    <a:ext uri="{9D8B030D-6E8A-4147-A177-3AD203B41FA5}">
                      <a16:colId xmlns:a16="http://schemas.microsoft.com/office/drawing/2014/main" val="1057972873"/>
                    </a:ext>
                  </a:extLst>
                </a:gridCol>
                <a:gridCol w="2038455">
                  <a:extLst>
                    <a:ext uri="{9D8B030D-6E8A-4147-A177-3AD203B41FA5}">
                      <a16:colId xmlns:a16="http://schemas.microsoft.com/office/drawing/2014/main" val="837885843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X=Temperature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Y=Humidity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534837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40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90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83443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40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90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574513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40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90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1874657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30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90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231701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15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70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063521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15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70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665814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15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70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395102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30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90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10550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15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70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2318867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30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70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8078552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30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70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75545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30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90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869043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40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70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731584"/>
                  </a:ext>
                </a:extLst>
              </a:tr>
              <a:tr h="4145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30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90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03632" marR="103632" marT="51816" marB="51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384124"/>
                  </a:ext>
                </a:extLst>
              </a:tr>
            </a:tbl>
          </a:graphicData>
        </a:graphic>
      </p:graphicFrame>
      <p:sp>
        <p:nvSpPr>
          <p:cNvPr id="89141" name="Text Box 53">
            <a:extLst>
              <a:ext uri="{FF2B5EF4-FFF2-40B4-BE49-F238E27FC236}">
                <a16:creationId xmlns:a16="http://schemas.microsoft.com/office/drawing/2014/main" id="{13BF6ECC-162A-4694-8B86-A8267E2BD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4889" y="3060383"/>
            <a:ext cx="184731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TW" altLang="en-US" sz="2040"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graphicFrame>
        <p:nvGraphicFramePr>
          <p:cNvPr id="89142" name="Object 54">
            <a:extLst>
              <a:ext uri="{FF2B5EF4-FFF2-40B4-BE49-F238E27FC236}">
                <a16:creationId xmlns:a16="http://schemas.microsoft.com/office/drawing/2014/main" id="{97041372-20ED-4695-A600-DD547747CB32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535642" y="5485660"/>
          <a:ext cx="3828627" cy="1257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26920" imgH="596880" progId="Equation.3">
                  <p:embed/>
                </p:oleObj>
              </mc:Choice>
              <mc:Fallback>
                <p:oleObj name="Equation" r:id="rId3" imgW="1726920" imgH="596880" progId="Equation.3">
                  <p:embed/>
                  <p:pic>
                    <p:nvPicPr>
                      <p:cNvPr id="89142" name="Object 54">
                        <a:extLst>
                          <a:ext uri="{FF2B5EF4-FFF2-40B4-BE49-F238E27FC236}">
                            <a16:creationId xmlns:a16="http://schemas.microsoft.com/office/drawing/2014/main" id="{97041372-20ED-4695-A600-DD547747CB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642" y="5485660"/>
                        <a:ext cx="3828627" cy="12576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43" name="Text Box 55">
            <a:extLst>
              <a:ext uri="{FF2B5EF4-FFF2-40B4-BE49-F238E27FC236}">
                <a16:creationId xmlns:a16="http://schemas.microsoft.com/office/drawing/2014/main" id="{E646CC3F-4CE8-4437-9651-1AE21A73E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1248" y="2110424"/>
            <a:ext cx="3520194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40">
                <a:latin typeface="Tahoma" panose="020B0604030504040204" pitchFamily="34" charset="0"/>
                <a:ea typeface="PMingLiU" panose="02020500000000000000" pitchFamily="18" charset="-120"/>
              </a:rPr>
              <a:t>Covariance: measures the</a:t>
            </a:r>
            <a:br>
              <a:rPr lang="en-US" altLang="zh-TW" sz="2040">
                <a:latin typeface="Tahoma" panose="020B0604030504040204" pitchFamily="34" charset="0"/>
                <a:ea typeface="PMingLiU" panose="02020500000000000000" pitchFamily="18" charset="-120"/>
              </a:rPr>
            </a:br>
            <a:r>
              <a:rPr lang="en-US" altLang="zh-TW" sz="2040">
                <a:latin typeface="Tahoma" panose="020B0604030504040204" pitchFamily="34" charset="0"/>
                <a:ea typeface="PMingLiU" panose="02020500000000000000" pitchFamily="18" charset="-120"/>
              </a:rPr>
              <a:t>correlation between X and Y</a:t>
            </a:r>
          </a:p>
          <a:p>
            <a:pPr>
              <a:buFontTx/>
              <a:buChar char="•"/>
            </a:pPr>
            <a:r>
              <a:rPr lang="en-US" altLang="zh-TW" sz="2040">
                <a:latin typeface="Tahoma" panose="020B0604030504040204" pitchFamily="34" charset="0"/>
                <a:ea typeface="PMingLiU" panose="02020500000000000000" pitchFamily="18" charset="-120"/>
              </a:rPr>
              <a:t> cov(X,Y)=0: independent</a:t>
            </a:r>
          </a:p>
          <a:p>
            <a:pPr>
              <a:buFontTx/>
              <a:buChar char="•"/>
            </a:pPr>
            <a:r>
              <a:rPr lang="en-US" altLang="zh-TW" sz="2040">
                <a:latin typeface="Tahoma" panose="020B0604030504040204" pitchFamily="34" charset="0"/>
                <a:ea typeface="PMingLiU" panose="02020500000000000000" pitchFamily="18" charset="-120"/>
              </a:rPr>
              <a:t>Cov(X,Y)&gt;0: move same dir</a:t>
            </a:r>
          </a:p>
          <a:p>
            <a:pPr>
              <a:buFontTx/>
              <a:buChar char="•"/>
            </a:pPr>
            <a:r>
              <a:rPr lang="en-US" altLang="zh-TW" sz="2040">
                <a:latin typeface="Tahoma" panose="020B0604030504040204" pitchFamily="34" charset="0"/>
                <a:ea typeface="PMingLiU" panose="02020500000000000000" pitchFamily="18" charset="-120"/>
              </a:rPr>
              <a:t>Cov(X,Y)&lt;0: move oppo dir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FB6C8E-5FAA-45E4-913D-618321E908A3}"/>
              </a:ext>
            </a:extLst>
          </p:cNvPr>
          <p:cNvSpPr txBox="1"/>
          <p:nvPr/>
        </p:nvSpPr>
        <p:spPr>
          <a:xfrm>
            <a:off x="24913" y="7407933"/>
            <a:ext cx="10104120" cy="40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40" dirty="0">
                <a:hlinkClick r:id="rId5"/>
              </a:rPr>
              <a:t>www.cse.buffalo.edu/faculty/azhang/data-mining/pca.ppt</a:t>
            </a:r>
            <a:r>
              <a:rPr lang="en-US" sz="204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Normality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Skewness and Kurtosis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741C-390D-418A-9EA5-EF739188B5C1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8" t="14840" r="5758" b="65375"/>
          <a:stretch/>
        </p:blipFill>
        <p:spPr>
          <a:xfrm>
            <a:off x="1783082" y="3031807"/>
            <a:ext cx="8234363" cy="13001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7" t="65502" r="11237" b="13063"/>
          <a:stretch/>
        </p:blipFill>
        <p:spPr>
          <a:xfrm>
            <a:off x="1783080" y="5223510"/>
            <a:ext cx="8246745" cy="14685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52060" y="4331970"/>
            <a:ext cx="1485900" cy="36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5" dirty="0">
                <a:solidFill>
                  <a:srgbClr val="FF0000"/>
                </a:solidFill>
              </a:rPr>
              <a:t>Normal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28850" y="4257676"/>
            <a:ext cx="1485900" cy="630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5" dirty="0">
                <a:solidFill>
                  <a:srgbClr val="FF0000"/>
                </a:solidFill>
              </a:rPr>
              <a:t>Negatively Skewed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75270" y="4257676"/>
            <a:ext cx="1485900" cy="630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5" dirty="0">
                <a:solidFill>
                  <a:srgbClr val="FF0000"/>
                </a:solidFill>
              </a:rPr>
              <a:t>Positively Skewed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52060" y="6623595"/>
            <a:ext cx="1485900" cy="36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5" dirty="0">
                <a:solidFill>
                  <a:srgbClr val="FF0000"/>
                </a:solidFill>
              </a:rPr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71304" y="6653910"/>
            <a:ext cx="1485900" cy="36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5" dirty="0" err="1">
                <a:solidFill>
                  <a:srgbClr val="FF0000"/>
                </a:solidFill>
              </a:rPr>
              <a:t>Platykurtic</a:t>
            </a:r>
            <a:endParaRPr lang="en-US" sz="1755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98155" y="6651860"/>
            <a:ext cx="1485900" cy="36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5" dirty="0">
                <a:solidFill>
                  <a:srgbClr val="FF0000"/>
                </a:solidFill>
              </a:rPr>
              <a:t>Leptokurtic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B14A49-9DFF-47FD-AD81-6EDB14BC5C70}"/>
              </a:ext>
            </a:extLst>
          </p:cNvPr>
          <p:cNvSpPr txBox="1"/>
          <p:nvPr/>
        </p:nvSpPr>
        <p:spPr>
          <a:xfrm>
            <a:off x="97077" y="7410769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https://fs.wp.odu.edu/abraitma/workshops/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044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DC5224-DE2F-492F-9089-E7F27219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6E25-9518-431A-A39D-1525B39A3A1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B81619EA-B70A-4623-9AAE-DF2936E9B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39240" y="172720"/>
            <a:ext cx="8808720" cy="1122680"/>
          </a:xfrm>
        </p:spPr>
        <p:txBody>
          <a:bodyPr>
            <a:normAutofit fontScale="90000"/>
          </a:bodyPr>
          <a:lstStyle/>
          <a:p>
            <a:r>
              <a:rPr lang="sv-SE" altLang="en-US" sz="4533"/>
              <a:t>More than two attributes: covariance matrix</a:t>
            </a:r>
            <a:endParaRPr lang="en-US" altLang="zh-TW" sz="4533">
              <a:ea typeface="PMingLiU" panose="02020500000000000000" pitchFamily="18" charset="-120"/>
            </a:endParaRP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2963CD6B-E0EB-46FA-A150-3B52CED222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39240" y="1468120"/>
            <a:ext cx="8808720" cy="4663440"/>
          </a:xfrm>
        </p:spPr>
        <p:txBody>
          <a:bodyPr/>
          <a:lstStyle/>
          <a:p>
            <a:r>
              <a:rPr lang="sv-SE" altLang="en-US"/>
              <a:t>Contains covariance values between all possible dimensions (=attributes):</a:t>
            </a:r>
          </a:p>
          <a:p>
            <a:endParaRPr lang="sv-SE" altLang="en-US"/>
          </a:p>
          <a:p>
            <a:endParaRPr lang="sv-SE" altLang="en-US"/>
          </a:p>
          <a:p>
            <a:r>
              <a:rPr lang="sv-SE" altLang="en-US"/>
              <a:t>Example for three attributes (x,y,z):</a:t>
            </a:r>
          </a:p>
          <a:p>
            <a:endParaRPr lang="zh-TW" altLang="en-US">
              <a:ea typeface="PMingLiU" panose="02020500000000000000" pitchFamily="18" charset="-120"/>
            </a:endParaRPr>
          </a:p>
        </p:txBody>
      </p:sp>
      <p:graphicFrame>
        <p:nvGraphicFramePr>
          <p:cNvPr id="91140" name="Object 4">
            <a:extLst>
              <a:ext uri="{FF2B5EF4-FFF2-40B4-BE49-F238E27FC236}">
                <a16:creationId xmlns:a16="http://schemas.microsoft.com/office/drawing/2014/main" id="{7277B971-4585-4F25-821D-C20C5E99BD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6314" y="2936241"/>
          <a:ext cx="5930053" cy="723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82600" imgH="253800" progId="Equation.3">
                  <p:embed/>
                </p:oleObj>
              </mc:Choice>
              <mc:Fallback>
                <p:oleObj name="Equation" r:id="rId3" imgW="2082600" imgH="253800" progId="Equation.3">
                  <p:embed/>
                  <p:pic>
                    <p:nvPicPr>
                      <p:cNvPr id="91140" name="Object 4">
                        <a:extLst>
                          <a:ext uri="{FF2B5EF4-FFF2-40B4-BE49-F238E27FC236}">
                            <a16:creationId xmlns:a16="http://schemas.microsoft.com/office/drawing/2014/main" id="{7277B971-4585-4F25-821D-C20C5E99BD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314" y="2936241"/>
                        <a:ext cx="5930053" cy="723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1" name="Object 5">
            <a:extLst>
              <a:ext uri="{FF2B5EF4-FFF2-40B4-BE49-F238E27FC236}">
                <a16:creationId xmlns:a16="http://schemas.microsoft.com/office/drawing/2014/main" id="{D8593AF4-F09A-4A72-9DB0-F98EF6EFC9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3760" y="4922520"/>
          <a:ext cx="6727085" cy="202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61960" imgH="711000" progId="Equation.3">
                  <p:embed/>
                </p:oleObj>
              </mc:Choice>
              <mc:Fallback>
                <p:oleObj name="Equation" r:id="rId5" imgW="2361960" imgH="711000" progId="Equation.3">
                  <p:embed/>
                  <p:pic>
                    <p:nvPicPr>
                      <p:cNvPr id="91141" name="Object 5">
                        <a:extLst>
                          <a:ext uri="{FF2B5EF4-FFF2-40B4-BE49-F238E27FC236}">
                            <a16:creationId xmlns:a16="http://schemas.microsoft.com/office/drawing/2014/main" id="{D8593AF4-F09A-4A72-9DB0-F98EF6EFC9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760" y="4922520"/>
                        <a:ext cx="6727085" cy="202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CB4C373-27E3-488B-9F33-AB0374B4B15E}"/>
              </a:ext>
            </a:extLst>
          </p:cNvPr>
          <p:cNvSpPr txBox="1"/>
          <p:nvPr/>
        </p:nvSpPr>
        <p:spPr>
          <a:xfrm>
            <a:off x="24913" y="7407933"/>
            <a:ext cx="10104120" cy="40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40" dirty="0">
                <a:hlinkClick r:id="rId7"/>
              </a:rPr>
              <a:t>www.cse.buffalo.edu/faculty/azhang/data-mining/pca.ppt</a:t>
            </a:r>
            <a:r>
              <a:rPr lang="en-US" sz="2040" dirty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AC068B1-56DD-4787-8C6A-C9E73244D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1DC0-2F64-4DD9-9C63-9E086ABCAFF0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A3BD1DCF-6132-431A-9DEA-A1C607EF8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39240" y="0"/>
            <a:ext cx="8808720" cy="1295400"/>
          </a:xfrm>
        </p:spPr>
        <p:txBody>
          <a:bodyPr/>
          <a:lstStyle/>
          <a:p>
            <a:r>
              <a:rPr lang="en-US" altLang="zh-TW" sz="4533">
                <a:ea typeface="PMingLiU" panose="02020500000000000000" pitchFamily="18" charset="-120"/>
              </a:rPr>
              <a:t>Steps of PCA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A1E3562D-2603-4AE3-B22B-0E3250A551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52880" y="1468120"/>
            <a:ext cx="4490720" cy="5095240"/>
          </a:xfrm>
        </p:spPr>
        <p:txBody>
          <a:bodyPr/>
          <a:lstStyle/>
          <a:p>
            <a:r>
              <a:rPr lang="en-US" altLang="zh-TW">
                <a:ea typeface="PMingLiU" panose="02020500000000000000" pitchFamily="18" charset="-120"/>
              </a:rPr>
              <a:t>Let      be the mean vector (taking the mean of all rows)</a:t>
            </a:r>
          </a:p>
          <a:p>
            <a:r>
              <a:rPr lang="en-US" altLang="zh-TW">
                <a:ea typeface="PMingLiU" panose="02020500000000000000" pitchFamily="18" charset="-120"/>
              </a:rPr>
              <a:t>Adjust the original data by the mean</a:t>
            </a:r>
          </a:p>
          <a:p>
            <a:pPr lvl="1">
              <a:buFontTx/>
              <a:buNone/>
            </a:pPr>
            <a:r>
              <a:rPr lang="en-US" altLang="zh-TW">
                <a:ea typeface="PMingLiU" panose="02020500000000000000" pitchFamily="18" charset="-120"/>
              </a:rPr>
              <a:t>X</a:t>
            </a:r>
            <a:r>
              <a:rPr lang="en-US" altLang="zh-TW">
                <a:latin typeface="Tahoma" panose="020B0604030504040204" pitchFamily="34" charset="0"/>
                <a:ea typeface="PMingLiU" panose="02020500000000000000" pitchFamily="18" charset="-120"/>
              </a:rPr>
              <a:t>’</a:t>
            </a:r>
            <a:r>
              <a:rPr lang="en-US" altLang="zh-TW">
                <a:ea typeface="PMingLiU" panose="02020500000000000000" pitchFamily="18" charset="-120"/>
              </a:rPr>
              <a:t> = X </a:t>
            </a:r>
            <a:r>
              <a:rPr lang="en-US" altLang="zh-TW">
                <a:latin typeface="Tahoma" panose="020B0604030504040204" pitchFamily="34" charset="0"/>
                <a:ea typeface="PMingLiU" panose="02020500000000000000" pitchFamily="18" charset="-120"/>
              </a:rPr>
              <a:t>–</a:t>
            </a:r>
            <a:r>
              <a:rPr lang="en-US" altLang="zh-TW">
                <a:ea typeface="PMingLiU" panose="02020500000000000000" pitchFamily="18" charset="-120"/>
              </a:rPr>
              <a:t> </a:t>
            </a:r>
          </a:p>
          <a:p>
            <a:r>
              <a:rPr lang="en-US" altLang="zh-TW">
                <a:ea typeface="PMingLiU" panose="02020500000000000000" pitchFamily="18" charset="-120"/>
              </a:rPr>
              <a:t>Compute the covariance matrix C of adjusted X</a:t>
            </a:r>
          </a:p>
          <a:p>
            <a:r>
              <a:rPr lang="en-US" altLang="zh-TW">
                <a:ea typeface="PMingLiU" panose="02020500000000000000" pitchFamily="18" charset="-120"/>
              </a:rPr>
              <a:t>Find the eigenvectors and eigenvalues of C.</a:t>
            </a:r>
          </a:p>
          <a:p>
            <a:endParaRPr lang="zh-TW" altLang="en-US">
              <a:ea typeface="PMingLiU" panose="02020500000000000000" pitchFamily="18" charset="-120"/>
            </a:endParaRPr>
          </a:p>
        </p:txBody>
      </p:sp>
      <p:graphicFrame>
        <p:nvGraphicFramePr>
          <p:cNvPr id="97284" name="Object 4">
            <a:extLst>
              <a:ext uri="{FF2B5EF4-FFF2-40B4-BE49-F238E27FC236}">
                <a16:creationId xmlns:a16="http://schemas.microsoft.com/office/drawing/2014/main" id="{11F5329F-5E3E-4FA5-948B-B5C98593AE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976436"/>
              </p:ext>
            </p:extLst>
          </p:nvPr>
        </p:nvGraphicFramePr>
        <p:xfrm>
          <a:off x="3126010" y="3799840"/>
          <a:ext cx="478578" cy="518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280" imgH="164880" progId="Equation.3">
                  <p:embed/>
                </p:oleObj>
              </mc:Choice>
              <mc:Fallback>
                <p:oleObj name="Equation" r:id="rId3" imgW="152280" imgH="164880" progId="Equation.3">
                  <p:embed/>
                  <p:pic>
                    <p:nvPicPr>
                      <p:cNvPr id="97284" name="Object 4">
                        <a:extLst>
                          <a:ext uri="{FF2B5EF4-FFF2-40B4-BE49-F238E27FC236}">
                            <a16:creationId xmlns:a16="http://schemas.microsoft.com/office/drawing/2014/main" id="{11F5329F-5E3E-4FA5-948B-B5C98593AE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6010" y="3799840"/>
                        <a:ext cx="478578" cy="518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5" name="Rectangle 5">
            <a:extLst>
              <a:ext uri="{FF2B5EF4-FFF2-40B4-BE49-F238E27FC236}">
                <a16:creationId xmlns:a16="http://schemas.microsoft.com/office/drawing/2014/main" id="{A54A1637-D97E-420F-ACB2-F71322D601F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02681" y="1727200"/>
            <a:ext cx="4321598" cy="4663440"/>
          </a:xfrm>
        </p:spPr>
        <p:txBody>
          <a:bodyPr/>
          <a:lstStyle/>
          <a:p>
            <a:r>
              <a:rPr lang="sv-SE" altLang="en-US" sz="2720"/>
              <a:t>For matrix </a:t>
            </a:r>
            <a:r>
              <a:rPr lang="sv-SE" altLang="en-US" sz="2720" i="1"/>
              <a:t>C, v</a:t>
            </a:r>
            <a:r>
              <a:rPr lang="sv-SE" altLang="en-US" sz="2720"/>
              <a:t>ectors </a:t>
            </a:r>
            <a:r>
              <a:rPr lang="sv-SE" altLang="en-US" sz="2720" b="1"/>
              <a:t>e</a:t>
            </a:r>
            <a:r>
              <a:rPr lang="sv-SE" altLang="en-US" sz="2720"/>
              <a:t> (=column vector) having same direction as </a:t>
            </a:r>
            <a:r>
              <a:rPr lang="sv-SE" altLang="en-US" sz="2720" i="1"/>
              <a:t>C</a:t>
            </a:r>
            <a:r>
              <a:rPr lang="sv-SE" altLang="en-US" sz="2720" b="1"/>
              <a:t>e</a:t>
            </a:r>
            <a:r>
              <a:rPr lang="sv-SE" altLang="en-US" sz="2720"/>
              <a:t> :</a:t>
            </a:r>
          </a:p>
          <a:p>
            <a:pPr lvl="1"/>
            <a:r>
              <a:rPr lang="sv-SE" altLang="en-US" sz="2267" i="1"/>
              <a:t>eigenvectors</a:t>
            </a:r>
            <a:r>
              <a:rPr lang="sv-SE" altLang="en-US" sz="2267"/>
              <a:t> of </a:t>
            </a:r>
            <a:r>
              <a:rPr lang="sv-SE" altLang="en-US" sz="2267" i="1"/>
              <a:t>C</a:t>
            </a:r>
            <a:r>
              <a:rPr lang="sv-SE" altLang="en-US" sz="2267"/>
              <a:t> is  </a:t>
            </a:r>
            <a:r>
              <a:rPr lang="sv-SE" altLang="en-US" sz="2267" b="1"/>
              <a:t>e </a:t>
            </a:r>
            <a:r>
              <a:rPr lang="sv-SE" altLang="en-US" sz="2267"/>
              <a:t>such that</a:t>
            </a:r>
            <a:r>
              <a:rPr lang="sv-SE" altLang="en-US" sz="2267" b="1"/>
              <a:t> </a:t>
            </a:r>
            <a:r>
              <a:rPr lang="sv-SE" altLang="en-US" sz="2267" i="1"/>
              <a:t>C</a:t>
            </a:r>
            <a:r>
              <a:rPr lang="sv-SE" altLang="en-US" sz="2267" b="1"/>
              <a:t>e</a:t>
            </a:r>
            <a:r>
              <a:rPr lang="sv-SE" altLang="en-US" sz="2267"/>
              <a:t>=</a:t>
            </a:r>
            <a:r>
              <a:rPr lang="sv-SE" altLang="en-US" sz="2267">
                <a:sym typeface="Symbol" panose="05050102010706020507" pitchFamily="18" charset="2"/>
              </a:rPr>
              <a:t></a:t>
            </a:r>
            <a:r>
              <a:rPr lang="sv-SE" altLang="en-US" sz="2267" b="1">
                <a:sym typeface="Symbol" panose="05050102010706020507" pitchFamily="18" charset="2"/>
              </a:rPr>
              <a:t>e</a:t>
            </a:r>
            <a:r>
              <a:rPr lang="sv-SE" altLang="en-US" sz="2267">
                <a:sym typeface="Symbol" panose="05050102010706020507" pitchFamily="18" charset="2"/>
              </a:rPr>
              <a:t>, </a:t>
            </a:r>
          </a:p>
          <a:p>
            <a:pPr lvl="1"/>
            <a:r>
              <a:rPr lang="sv-SE" altLang="en-US" sz="2267">
                <a:sym typeface="Symbol" panose="05050102010706020507" pitchFamily="18" charset="2"/>
              </a:rPr>
              <a:t> is called an </a:t>
            </a:r>
            <a:r>
              <a:rPr lang="sv-SE" altLang="en-US" sz="2267" i="1">
                <a:sym typeface="Symbol" panose="05050102010706020507" pitchFamily="18" charset="2"/>
              </a:rPr>
              <a:t>eigenvalue</a:t>
            </a:r>
            <a:r>
              <a:rPr lang="sv-SE" altLang="en-US" sz="2267">
                <a:sym typeface="Symbol" panose="05050102010706020507" pitchFamily="18" charset="2"/>
              </a:rPr>
              <a:t> of </a:t>
            </a:r>
            <a:r>
              <a:rPr lang="sv-SE" altLang="en-US" sz="2267" i="1">
                <a:sym typeface="Symbol" panose="05050102010706020507" pitchFamily="18" charset="2"/>
              </a:rPr>
              <a:t>C</a:t>
            </a:r>
            <a:r>
              <a:rPr lang="sv-SE" altLang="en-US" sz="2267">
                <a:sym typeface="Symbol" panose="05050102010706020507" pitchFamily="18" charset="2"/>
              </a:rPr>
              <a:t>.</a:t>
            </a:r>
          </a:p>
          <a:p>
            <a:r>
              <a:rPr lang="sv-SE" altLang="en-US" sz="2720" i="1"/>
              <a:t>C</a:t>
            </a:r>
            <a:r>
              <a:rPr lang="sv-SE" altLang="en-US" sz="2720" b="1"/>
              <a:t>e</a:t>
            </a:r>
            <a:r>
              <a:rPr lang="sv-SE" altLang="en-US" sz="2720"/>
              <a:t>=</a:t>
            </a:r>
            <a:r>
              <a:rPr lang="sv-SE" altLang="en-US" sz="2720">
                <a:sym typeface="Symbol" panose="05050102010706020507" pitchFamily="18" charset="2"/>
              </a:rPr>
              <a:t></a:t>
            </a:r>
            <a:r>
              <a:rPr lang="sv-SE" altLang="en-US" sz="2720" b="1">
                <a:sym typeface="Symbol" panose="05050102010706020507" pitchFamily="18" charset="2"/>
              </a:rPr>
              <a:t>e  </a:t>
            </a:r>
            <a:r>
              <a:rPr lang="sv-SE" altLang="en-US" sz="2720">
                <a:sym typeface="Symbol" panose="05050102010706020507" pitchFamily="18" charset="2"/>
              </a:rPr>
              <a:t>(</a:t>
            </a:r>
            <a:r>
              <a:rPr lang="sv-SE" altLang="en-US" sz="2720" i="1">
                <a:sym typeface="Symbol" panose="05050102010706020507" pitchFamily="18" charset="2"/>
              </a:rPr>
              <a:t>C</a:t>
            </a:r>
            <a:r>
              <a:rPr lang="sv-SE" altLang="en-US" sz="2720">
                <a:sym typeface="Symbol" panose="05050102010706020507" pitchFamily="18" charset="2"/>
              </a:rPr>
              <a:t>-</a:t>
            </a:r>
            <a:r>
              <a:rPr lang="sv-SE" altLang="en-US" sz="2267">
                <a:sym typeface="Symbol" panose="05050102010706020507" pitchFamily="18" charset="2"/>
              </a:rPr>
              <a:t>I)</a:t>
            </a:r>
            <a:r>
              <a:rPr lang="sv-SE" altLang="en-US" sz="2267" b="1">
                <a:sym typeface="Symbol" panose="05050102010706020507" pitchFamily="18" charset="2"/>
              </a:rPr>
              <a:t>e</a:t>
            </a:r>
            <a:r>
              <a:rPr lang="sv-SE" altLang="en-US" sz="2267">
                <a:sym typeface="Symbol" panose="05050102010706020507" pitchFamily="18" charset="2"/>
              </a:rPr>
              <a:t>=0</a:t>
            </a:r>
          </a:p>
          <a:p>
            <a:pPr lvl="1"/>
            <a:endParaRPr lang="sv-SE" altLang="en-US" sz="2267" b="1">
              <a:sym typeface="Symbol" panose="05050102010706020507" pitchFamily="18" charset="2"/>
            </a:endParaRPr>
          </a:p>
          <a:p>
            <a:pPr lvl="1"/>
            <a:r>
              <a:rPr lang="sv-SE" altLang="en-US" sz="2267" b="1">
                <a:sym typeface="Symbol" panose="05050102010706020507" pitchFamily="18" charset="2"/>
              </a:rPr>
              <a:t>Most data mining packages do this for you.</a:t>
            </a:r>
            <a:endParaRPr lang="en-US" altLang="zh-TW" sz="2267">
              <a:ea typeface="PMingLiU" panose="02020500000000000000" pitchFamily="18" charset="-120"/>
            </a:endParaRPr>
          </a:p>
          <a:p>
            <a:endParaRPr lang="sv-SE" altLang="en-US" sz="2267">
              <a:sym typeface="Symbol" panose="05050102010706020507" pitchFamily="18" charset="2"/>
            </a:endParaRPr>
          </a:p>
          <a:p>
            <a:endParaRPr lang="zh-TW" altLang="en-US">
              <a:ea typeface="PMingLiU" panose="02020500000000000000" pitchFamily="18" charset="-120"/>
            </a:endParaRPr>
          </a:p>
        </p:txBody>
      </p:sp>
      <p:graphicFrame>
        <p:nvGraphicFramePr>
          <p:cNvPr id="97286" name="Object 6">
            <a:extLst>
              <a:ext uri="{FF2B5EF4-FFF2-40B4-BE49-F238E27FC236}">
                <a16:creationId xmlns:a16="http://schemas.microsoft.com/office/drawing/2014/main" id="{A34259D9-4A5E-41D4-A2C5-40CF6E4C3D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923937"/>
              </p:ext>
            </p:extLst>
          </p:nvPr>
        </p:nvGraphicFramePr>
        <p:xfrm>
          <a:off x="2418986" y="1458606"/>
          <a:ext cx="478578" cy="518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97286" name="Object 6">
                        <a:extLst>
                          <a:ext uri="{FF2B5EF4-FFF2-40B4-BE49-F238E27FC236}">
                            <a16:creationId xmlns:a16="http://schemas.microsoft.com/office/drawing/2014/main" id="{A34259D9-4A5E-41D4-A2C5-40CF6E4C3D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8986" y="1458606"/>
                        <a:ext cx="478578" cy="518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3FF50B8-FEEF-4F04-A528-9A591725CA28}"/>
              </a:ext>
            </a:extLst>
          </p:cNvPr>
          <p:cNvSpPr txBox="1"/>
          <p:nvPr/>
        </p:nvSpPr>
        <p:spPr>
          <a:xfrm>
            <a:off x="24913" y="7407933"/>
            <a:ext cx="10104120" cy="40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40" dirty="0">
                <a:hlinkClick r:id="rId6"/>
              </a:rPr>
              <a:t>www.cse.buffalo.edu/faculty/azhang/data-mining/pca.ppt</a:t>
            </a:r>
            <a:r>
              <a:rPr lang="en-US" sz="2040" dirty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5D9AFCA-CCFC-4E03-846C-D45B29731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CB9A-2D7E-4B3C-A21C-51F69B76AF9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9BD12ADD-5F15-4938-A5BD-3E9B95560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39240" y="0"/>
            <a:ext cx="8808720" cy="1295400"/>
          </a:xfrm>
        </p:spPr>
        <p:txBody>
          <a:bodyPr/>
          <a:lstStyle/>
          <a:p>
            <a:r>
              <a:rPr lang="da-DK" altLang="en-US"/>
              <a:t>Principal components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2540E88B-31CF-4DA6-90D2-A4CC35747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6520" y="1295400"/>
            <a:ext cx="9240520" cy="5786120"/>
          </a:xfrm>
        </p:spPr>
        <p:txBody>
          <a:bodyPr/>
          <a:lstStyle/>
          <a:p>
            <a:r>
              <a:rPr lang="da-DK" altLang="en-US"/>
              <a:t>1. principal component (PC1)</a:t>
            </a:r>
          </a:p>
          <a:p>
            <a:pPr lvl="1"/>
            <a:r>
              <a:rPr lang="da-DK" altLang="en-US"/>
              <a:t>The eigenvalue with the largest absolute value will indicate that the data have the largest variance along its eigenvector, the direction along which there is greatest variation</a:t>
            </a:r>
          </a:p>
          <a:p>
            <a:r>
              <a:rPr lang="da-DK" altLang="en-US"/>
              <a:t>2. principal component (PC2)</a:t>
            </a:r>
          </a:p>
          <a:p>
            <a:pPr lvl="1"/>
            <a:r>
              <a:rPr lang="da-DK" altLang="en-US"/>
              <a:t>the direction with maximum variation left in data,  orthogonal to the 1. PC </a:t>
            </a:r>
          </a:p>
          <a:p>
            <a:r>
              <a:rPr lang="da-DK" altLang="en-US"/>
              <a:t>In general, only few directions manage to capture most of the variability in the data.</a:t>
            </a:r>
          </a:p>
          <a:p>
            <a:pPr lvl="1"/>
            <a:endParaRPr lang="da-DK" altLang="en-US"/>
          </a:p>
          <a:p>
            <a:endParaRPr lang="da-DK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77A0CA-0EE6-489C-9961-A4B027816C4E}"/>
              </a:ext>
            </a:extLst>
          </p:cNvPr>
          <p:cNvSpPr txBox="1"/>
          <p:nvPr/>
        </p:nvSpPr>
        <p:spPr>
          <a:xfrm>
            <a:off x="24913" y="7407933"/>
            <a:ext cx="10104120" cy="40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40" dirty="0">
                <a:hlinkClick r:id="rId2"/>
              </a:rPr>
              <a:t>www.cse.buffalo.edu/faculty/azhang/data-mining/pca.ppt</a:t>
            </a:r>
            <a:r>
              <a:rPr lang="en-US" sz="2040" dirty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577A8-1996-4354-ADB4-36C6645F6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F91D-064E-49AF-BD05-9A202F87FCF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591439C5-0162-443A-A484-4DFEA1A49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25600" y="0"/>
            <a:ext cx="8808720" cy="1295400"/>
          </a:xfrm>
        </p:spPr>
        <p:txBody>
          <a:bodyPr/>
          <a:lstStyle/>
          <a:p>
            <a:r>
              <a:rPr lang="en-US" altLang="en-US"/>
              <a:t>Eigenvalues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E3A8D87E-5D38-4A88-A421-EA81430E3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7440" y="1209040"/>
            <a:ext cx="9672320" cy="5958840"/>
          </a:xfrm>
        </p:spPr>
        <p:txBody>
          <a:bodyPr/>
          <a:lstStyle/>
          <a:p>
            <a:r>
              <a:rPr lang="en-US" altLang="en-US"/>
              <a:t>Calculate eigenvalues </a:t>
            </a:r>
            <a:r>
              <a:rPr lang="sv-SE" altLang="en-US">
                <a:sym typeface="Symbol" panose="05050102010706020507" pitchFamily="18" charset="2"/>
              </a:rPr>
              <a:t></a:t>
            </a:r>
            <a:r>
              <a:rPr lang="en-US" altLang="en-US"/>
              <a:t> and eigenvectors </a:t>
            </a:r>
            <a:r>
              <a:rPr lang="en-US" altLang="en-US" b="1"/>
              <a:t>x</a:t>
            </a:r>
            <a:r>
              <a:rPr lang="en-US" altLang="en-US"/>
              <a:t> for covariance matrix:</a:t>
            </a:r>
          </a:p>
          <a:p>
            <a:pPr lvl="1"/>
            <a:r>
              <a:rPr lang="en-US" altLang="en-US"/>
              <a:t>Eigenvalues </a:t>
            </a:r>
            <a:r>
              <a:rPr lang="sv-SE" altLang="en-US">
                <a:sym typeface="Symbol" panose="05050102010706020507" pitchFamily="18" charset="2"/>
              </a:rPr>
              <a:t></a:t>
            </a:r>
            <a:r>
              <a:rPr lang="en-US" altLang="en-US" i="1" baseline="-25000"/>
              <a:t>j</a:t>
            </a:r>
            <a:r>
              <a:rPr lang="en-US" altLang="en-US"/>
              <a:t> are used for calculation of [% of total variance] (</a:t>
            </a:r>
            <a:r>
              <a:rPr lang="en-US" altLang="en-US" i="1"/>
              <a:t>V</a:t>
            </a:r>
            <a:r>
              <a:rPr lang="en-US" altLang="en-US" i="1" baseline="-25000"/>
              <a:t>j</a:t>
            </a:r>
            <a:r>
              <a:rPr lang="en-US" altLang="en-US"/>
              <a:t>) for each component</a:t>
            </a:r>
            <a:r>
              <a:rPr lang="en-US" altLang="en-US" i="1"/>
              <a:t> j</a:t>
            </a:r>
            <a:r>
              <a:rPr lang="en-US" altLang="en-US"/>
              <a:t>: 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pPr lvl="1"/>
            <a:endParaRPr lang="en-US" altLang="en-US"/>
          </a:p>
        </p:txBody>
      </p:sp>
      <p:graphicFrame>
        <p:nvGraphicFramePr>
          <p:cNvPr id="94212" name="Object 4">
            <a:extLst>
              <a:ext uri="{FF2B5EF4-FFF2-40B4-BE49-F238E27FC236}">
                <a16:creationId xmlns:a16="http://schemas.microsoft.com/office/drawing/2014/main" id="{A3BCC149-53A7-4911-B191-9838813C21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4403725"/>
          <a:ext cx="7113588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81080" imgH="647640" progId="Equation.3">
                  <p:embed/>
                </p:oleObj>
              </mc:Choice>
              <mc:Fallback>
                <p:oleObj name="Equation" r:id="rId2" imgW="1981080" imgH="647640" progId="Equation.3">
                  <p:embed/>
                  <p:pic>
                    <p:nvPicPr>
                      <p:cNvPr id="94212" name="Object 4">
                        <a:extLst>
                          <a:ext uri="{FF2B5EF4-FFF2-40B4-BE49-F238E27FC236}">
                            <a16:creationId xmlns:a16="http://schemas.microsoft.com/office/drawing/2014/main" id="{A3BCC149-53A7-4911-B191-9838813C21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403725"/>
                        <a:ext cx="7113588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382A6C5-61E1-4939-ACDF-F268554667E2}"/>
              </a:ext>
            </a:extLst>
          </p:cNvPr>
          <p:cNvSpPr txBox="1"/>
          <p:nvPr/>
        </p:nvSpPr>
        <p:spPr>
          <a:xfrm>
            <a:off x="24913" y="7407933"/>
            <a:ext cx="10104120" cy="40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40" dirty="0">
                <a:hlinkClick r:id="rId4"/>
              </a:rPr>
              <a:t>www.cse.buffalo.edu/faculty/azhang/data-mining/pca.ppt</a:t>
            </a:r>
            <a:r>
              <a:rPr lang="en-US" sz="2040" dirty="0"/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976098-DEFA-4109-B2A6-6085332D8193}"/>
              </a:ext>
            </a:extLst>
          </p:cNvPr>
          <p:cNvSpPr/>
          <p:nvPr/>
        </p:nvSpPr>
        <p:spPr>
          <a:xfrm>
            <a:off x="6832948" y="4403725"/>
            <a:ext cx="2724411" cy="1552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DBB0BBAE-B928-4C5F-9434-D91AC2D3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CC15-E2CB-408C-B896-02E590DBD90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D2C0700A-EF6E-4819-ABD0-6299C5A87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/>
              <a:t>Principal components - Variance</a:t>
            </a:r>
          </a:p>
        </p:txBody>
      </p:sp>
      <p:graphicFrame>
        <p:nvGraphicFramePr>
          <p:cNvPr id="95235" name="Object 3">
            <a:extLst>
              <a:ext uri="{FF2B5EF4-FFF2-40B4-BE49-F238E27FC236}">
                <a16:creationId xmlns:a16="http://schemas.microsoft.com/office/drawing/2014/main" id="{72635F25-C0B6-4CE3-A603-218E18CEDC72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302087" y="2254357"/>
          <a:ext cx="7495328" cy="3513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667278" imgH="2524285" progId="Excel.Chart.8">
                  <p:embed/>
                </p:oleObj>
              </mc:Choice>
              <mc:Fallback>
                <p:oleObj name="Chart" r:id="rId2" imgW="4667278" imgH="2524285" progId="Excel.Chart.8">
                  <p:embed/>
                  <p:pic>
                    <p:nvPicPr>
                      <p:cNvPr id="95235" name="Object 3">
                        <a:extLst>
                          <a:ext uri="{FF2B5EF4-FFF2-40B4-BE49-F238E27FC236}">
                            <a16:creationId xmlns:a16="http://schemas.microsoft.com/office/drawing/2014/main" id="{72635F25-C0B6-4CE3-A603-218E18CEDC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2087" y="2254357"/>
                        <a:ext cx="7495328" cy="3513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F0357B3-F462-4DA5-9520-01E338DAC9BF}"/>
              </a:ext>
            </a:extLst>
          </p:cNvPr>
          <p:cNvSpPr txBox="1"/>
          <p:nvPr/>
        </p:nvSpPr>
        <p:spPr>
          <a:xfrm>
            <a:off x="24913" y="7407933"/>
            <a:ext cx="10104120" cy="40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40" dirty="0">
                <a:hlinkClick r:id="rId4"/>
              </a:rPr>
              <a:t>www.cse.buffalo.edu/faculty/azhang/data-mining/pca.ppt</a:t>
            </a:r>
            <a:r>
              <a:rPr lang="en-US" sz="204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Non-Normality: Transformation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670" y="2103121"/>
            <a:ext cx="8023860" cy="1040130"/>
          </a:xfrm>
        </p:spPr>
        <p:txBody>
          <a:bodyPr>
            <a:normAutofit fontScale="92500"/>
          </a:bodyPr>
          <a:lstStyle/>
          <a:p>
            <a:r>
              <a:rPr lang="en-US" dirty="0"/>
              <a:t>Sum of drinks past 2 weeks: positively skewed</a:t>
            </a:r>
          </a:p>
          <a:p>
            <a:r>
              <a:rPr lang="en-US" dirty="0"/>
              <a:t>Original		   square root		     log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741C-390D-418A-9EA5-EF739188B5C1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8235" t="22174"/>
          <a:stretch/>
        </p:blipFill>
        <p:spPr>
          <a:xfrm>
            <a:off x="2112101" y="3143252"/>
            <a:ext cx="1708785" cy="10333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9301" r="24562" b="2094"/>
          <a:stretch/>
        </p:blipFill>
        <p:spPr>
          <a:xfrm>
            <a:off x="1772466" y="4129981"/>
            <a:ext cx="2388054" cy="28326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75723" t="22174"/>
          <a:stretch/>
        </p:blipFill>
        <p:spPr>
          <a:xfrm>
            <a:off x="8008848" y="3073213"/>
            <a:ext cx="1827976" cy="108346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l="75723" t="22174"/>
          <a:stretch/>
        </p:blipFill>
        <p:spPr>
          <a:xfrm>
            <a:off x="5052061" y="3139592"/>
            <a:ext cx="1626026" cy="9637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/>
          <a:srcRect l="8029" r="24563" b="794"/>
          <a:stretch/>
        </p:blipFill>
        <p:spPr>
          <a:xfrm>
            <a:off x="7736910" y="4086642"/>
            <a:ext cx="2476116" cy="291994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/>
          <a:srcRect l="8029" r="24563"/>
          <a:stretch/>
        </p:blipFill>
        <p:spPr>
          <a:xfrm>
            <a:off x="4791602" y="4103362"/>
            <a:ext cx="2442398" cy="290322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55AC217-78B6-4073-8392-A88A4582F47A}"/>
              </a:ext>
            </a:extLst>
          </p:cNvPr>
          <p:cNvSpPr txBox="1"/>
          <p:nvPr/>
        </p:nvSpPr>
        <p:spPr>
          <a:xfrm>
            <a:off x="97077" y="7410769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8"/>
              </a:rPr>
              <a:t>https://fs.wp.odu.edu/abraitma/workshops/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505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90" dirty="0"/>
              <a:t>What to do about Missing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30" dirty="0"/>
              <a:t>Delete incomplete cases?</a:t>
            </a:r>
          </a:p>
          <a:p>
            <a:r>
              <a:rPr lang="en-US" sz="2730" dirty="0"/>
              <a:t>Complete Case Analysis (aka </a:t>
            </a:r>
            <a:r>
              <a:rPr lang="en-US" sz="2730" dirty="0" err="1"/>
              <a:t>Listwise</a:t>
            </a:r>
            <a:r>
              <a:rPr lang="en-US" sz="2730" dirty="0"/>
              <a:t> Deletion)</a:t>
            </a:r>
          </a:p>
          <a:p>
            <a:pPr lvl="1"/>
            <a:r>
              <a:rPr lang="en-US" sz="1755" dirty="0"/>
              <a:t>Delete everyone from your sample who has missing data</a:t>
            </a:r>
          </a:p>
          <a:p>
            <a:pPr lvl="1"/>
            <a:r>
              <a:rPr lang="en-US" sz="1755" dirty="0"/>
              <a:t>Final sample includes only individuals with all data</a:t>
            </a:r>
          </a:p>
          <a:p>
            <a:r>
              <a:rPr lang="en-US" sz="2730" dirty="0"/>
              <a:t>Available Case Analysis (aka Pairwise Deletion)</a:t>
            </a:r>
          </a:p>
          <a:p>
            <a:pPr lvl="1"/>
            <a:r>
              <a:rPr lang="en-US" sz="1755" dirty="0"/>
              <a:t>Exclude people from relevant analyses who have missing data</a:t>
            </a:r>
          </a:p>
          <a:p>
            <a:pPr lvl="1"/>
            <a:r>
              <a:rPr lang="en-US" sz="1755" dirty="0"/>
              <a:t>E.g., If missing on depressive symptoms, then missing from regression that examines influence of meditation on depressive symptoms</a:t>
            </a:r>
          </a:p>
          <a:p>
            <a:pPr lvl="2"/>
            <a:r>
              <a:rPr lang="en-US" sz="1755" dirty="0"/>
              <a:t>Present for regression that examines influence of meditation on anxiety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741C-390D-418A-9EA5-EF739188B5C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B8FBE4-357E-48BD-A02D-DA787679EA3B}"/>
              </a:ext>
            </a:extLst>
          </p:cNvPr>
          <p:cNvSpPr txBox="1"/>
          <p:nvPr/>
        </p:nvSpPr>
        <p:spPr>
          <a:xfrm>
            <a:off x="97077" y="7410769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https://fs.wp.odu.edu/abraitma/workshops/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35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identify them</a:t>
            </a:r>
          </a:p>
          <a:p>
            <a:r>
              <a:rPr lang="en-US" dirty="0"/>
              <a:t>What to do about them</a:t>
            </a:r>
          </a:p>
          <a:p>
            <a:r>
              <a:rPr lang="en-US" dirty="0"/>
              <a:t>Start with univariate (one variable at a time)</a:t>
            </a:r>
          </a:p>
          <a:p>
            <a:r>
              <a:rPr lang="en-US" dirty="0"/>
              <a:t>Touch on multivariate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741C-390D-418A-9EA5-EF739188B5C1}" type="slidenum">
              <a:rPr lang="en-US" smtClean="0"/>
              <a:t>5</a:t>
            </a:fld>
            <a:endParaRPr lang="en-US"/>
          </a:p>
        </p:txBody>
      </p:sp>
      <p:pic>
        <p:nvPicPr>
          <p:cNvPr id="4098" name="Picture 2" descr="http://www.statisticsviews.com/common/images/thumbnails/source/1485ac9ec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930" y="4331970"/>
            <a:ext cx="3491865" cy="261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E12B28-759E-4047-B851-15D59356A81F}"/>
              </a:ext>
            </a:extLst>
          </p:cNvPr>
          <p:cNvSpPr txBox="1"/>
          <p:nvPr/>
        </p:nvSpPr>
        <p:spPr>
          <a:xfrm>
            <a:off x="97077" y="7410769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https://fs.wp.odu.edu/abraitma/workshops/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775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670" y="2103120"/>
            <a:ext cx="8023860" cy="1634490"/>
          </a:xfrm>
        </p:spPr>
        <p:txBody>
          <a:bodyPr>
            <a:normAutofit/>
          </a:bodyPr>
          <a:lstStyle/>
          <a:p>
            <a:r>
              <a:rPr lang="en-US" dirty="0"/>
              <a:t>Why do we care?</a:t>
            </a:r>
          </a:p>
          <a:p>
            <a:pPr lvl="1"/>
            <a:r>
              <a:rPr lang="en-US" dirty="0"/>
              <a:t>Have a stronger influence on the data</a:t>
            </a:r>
          </a:p>
          <a:p>
            <a:pPr lvl="1"/>
            <a:r>
              <a:rPr lang="en-US" dirty="0"/>
              <a:t>Can influence results of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741C-390D-418A-9EA5-EF739188B5C1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2080260" y="3325892"/>
          <a:ext cx="3491865" cy="2191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092190" y="3325893"/>
          <a:ext cx="3723406" cy="218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68980" y="5331857"/>
            <a:ext cx="1411605" cy="362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5" i="1" dirty="0"/>
              <a:t>r</a:t>
            </a:r>
            <a:r>
              <a:rPr lang="en-US" sz="1755" dirty="0"/>
              <a:t> = -.426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29500" y="5297805"/>
            <a:ext cx="1411605" cy="362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5" i="1" dirty="0"/>
              <a:t>r</a:t>
            </a:r>
            <a:r>
              <a:rPr lang="en-US" sz="1755" dirty="0"/>
              <a:t> = -.567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931670" y="6115050"/>
            <a:ext cx="8023860" cy="787617"/>
          </a:xfrm>
          <a:prstGeom prst="rect">
            <a:avLst/>
          </a:prstGeom>
        </p:spPr>
        <p:txBody>
          <a:bodyPr vert="horz" lIns="89154" tIns="44577" rIns="89154" bIns="44577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2340" dirty="0"/>
              <a:t>Same data, changed one value from 37 to 150</a:t>
            </a:r>
          </a:p>
        </p:txBody>
      </p:sp>
      <p:sp>
        <p:nvSpPr>
          <p:cNvPr id="5" name="Oval 4"/>
          <p:cNvSpPr/>
          <p:nvPr/>
        </p:nvSpPr>
        <p:spPr>
          <a:xfrm>
            <a:off x="2600325" y="4480560"/>
            <a:ext cx="178308" cy="1783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5"/>
          </a:p>
        </p:txBody>
      </p:sp>
      <p:sp>
        <p:nvSpPr>
          <p:cNvPr id="11" name="Oval 10"/>
          <p:cNvSpPr/>
          <p:nvPr/>
        </p:nvSpPr>
        <p:spPr>
          <a:xfrm>
            <a:off x="6612255" y="3463780"/>
            <a:ext cx="178308" cy="1783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5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14B01C-E191-420A-A778-DE02BC392704}"/>
              </a:ext>
            </a:extLst>
          </p:cNvPr>
          <p:cNvSpPr txBox="1"/>
          <p:nvPr/>
        </p:nvSpPr>
        <p:spPr>
          <a:xfrm>
            <a:off x="97077" y="7410769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https://fs.wp.odu.edu/abraitma/workshops/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894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  <p:bldGraphic spid="7" grpId="0">
        <p:bldAsOne/>
      </p:bldGraphic>
      <p:bldP spid="8" grpId="0"/>
      <p:bldP spid="9" grpId="0"/>
      <p:bldP spid="10" grpId="0"/>
      <p:bldP spid="5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670" y="2103120"/>
            <a:ext cx="8023860" cy="490347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Date can be helpful, but not required</a:t>
            </a:r>
          </a:p>
          <a:p>
            <a:pPr lvl="1"/>
            <a:r>
              <a:rPr lang="en-US" dirty="0"/>
              <a:t>Who did it an be very helpful if there are multiple hands in the project</a:t>
            </a:r>
          </a:p>
          <a:p>
            <a:r>
              <a:rPr lang="en-US" dirty="0"/>
              <a:t>ACTIVITIES are required, with specific details</a:t>
            </a:r>
          </a:p>
          <a:p>
            <a:pPr lvl="1"/>
            <a:r>
              <a:rPr lang="en-US" dirty="0"/>
              <a:t>What you did</a:t>
            </a:r>
          </a:p>
          <a:p>
            <a:pPr lvl="1"/>
            <a:r>
              <a:rPr lang="en-US" dirty="0"/>
              <a:t>Why you did it</a:t>
            </a:r>
          </a:p>
          <a:p>
            <a:r>
              <a:rPr lang="en-US" dirty="0"/>
              <a:t>Missing data</a:t>
            </a:r>
          </a:p>
          <a:p>
            <a:pPr lvl="1"/>
            <a:r>
              <a:rPr lang="en-US" dirty="0"/>
              <a:t>What percentage for data?  Each variable?</a:t>
            </a:r>
          </a:p>
          <a:p>
            <a:pPr lvl="1"/>
            <a:r>
              <a:rPr lang="en-US" dirty="0"/>
              <a:t>How did you address it?</a:t>
            </a:r>
          </a:p>
          <a:p>
            <a:r>
              <a:rPr lang="en-US" dirty="0"/>
              <a:t>Outliers</a:t>
            </a:r>
          </a:p>
          <a:p>
            <a:pPr lvl="1"/>
            <a:r>
              <a:rPr lang="en-US" dirty="0"/>
              <a:t>How many for each variable?</a:t>
            </a:r>
          </a:p>
          <a:p>
            <a:pPr lvl="1"/>
            <a:r>
              <a:rPr lang="en-US" dirty="0"/>
              <a:t>Old and new values?</a:t>
            </a:r>
          </a:p>
          <a:p>
            <a:r>
              <a:rPr lang="en-US" dirty="0"/>
              <a:t>Recoding</a:t>
            </a:r>
          </a:p>
          <a:p>
            <a:pPr lvl="1"/>
            <a:r>
              <a:rPr lang="en-US" dirty="0"/>
              <a:t>What dummy codes did you create?  Why?</a:t>
            </a:r>
          </a:p>
          <a:p>
            <a:pPr lvl="1"/>
            <a:r>
              <a:rPr lang="en-US" dirty="0"/>
              <a:t>What composites scores did you create?  Means or sums or something else?</a:t>
            </a:r>
          </a:p>
          <a:p>
            <a:pPr lvl="2"/>
            <a:r>
              <a:rPr lang="en-US" dirty="0"/>
              <a:t>Did you remember to reverse score??</a:t>
            </a:r>
          </a:p>
          <a:p>
            <a:r>
              <a:rPr lang="en-US" dirty="0"/>
              <a:t>Did you check linearity?  Normality?</a:t>
            </a:r>
          </a:p>
          <a:p>
            <a:pPr lvl="1"/>
            <a:r>
              <a:rPr lang="en-US" dirty="0"/>
              <a:t>Confirmed for which variables?</a:t>
            </a:r>
          </a:p>
          <a:p>
            <a:pPr lvl="1"/>
            <a:r>
              <a:rPr lang="en-US" dirty="0"/>
              <a:t>What adjustments were made for which variables (if any)?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741C-390D-418A-9EA5-EF739188B5C1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C0A0E9-8322-4E6C-B47C-311068F54D00}"/>
              </a:ext>
            </a:extLst>
          </p:cNvPr>
          <p:cNvSpPr txBox="1"/>
          <p:nvPr/>
        </p:nvSpPr>
        <p:spPr>
          <a:xfrm>
            <a:off x="97077" y="7410769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https://fs.wp.odu.edu/abraitma/workshops/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951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4155" y="199304"/>
            <a:ext cx="10031045" cy="7441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27" dirty="0"/>
              <a:t>Dimensionality Reduction:   </a:t>
            </a:r>
            <a:r>
              <a:rPr lang="en-US" sz="3627" dirty="0">
                <a:solidFill>
                  <a:srgbClr val="660066"/>
                </a:solidFill>
              </a:rPr>
              <a:t>Given dataset  D      </a:t>
            </a:r>
            <a:r>
              <a:rPr lang="en-US" sz="3627" b="1" dirty="0">
                <a:solidFill>
                  <a:srgbClr val="660066"/>
                </a:solidFill>
              </a:rPr>
              <a:t>R</a:t>
            </a:r>
            <a:r>
              <a:rPr lang="en-US" sz="3627" b="1" baseline="30000" dirty="0">
                <a:solidFill>
                  <a:srgbClr val="660066"/>
                </a:solidFill>
              </a:rPr>
              <a:t>N</a:t>
            </a:r>
          </a:p>
          <a:p>
            <a:endParaRPr lang="en-US" sz="2267" dirty="0"/>
          </a:p>
          <a:p>
            <a:r>
              <a:rPr lang="en-US" sz="3627" dirty="0">
                <a:solidFill>
                  <a:srgbClr val="800000"/>
                </a:solidFill>
              </a:rPr>
              <a:t>Want:  embedding   f:  D </a:t>
            </a:r>
            <a:r>
              <a:rPr lang="en-US" sz="3627" dirty="0">
                <a:solidFill>
                  <a:srgbClr val="800000"/>
                </a:solidFill>
                <a:sym typeface="Wingdings"/>
              </a:rPr>
              <a:t> </a:t>
            </a:r>
            <a:r>
              <a:rPr lang="en-US" sz="3627" b="1" dirty="0" err="1">
                <a:solidFill>
                  <a:srgbClr val="800000"/>
                </a:solidFill>
                <a:sym typeface="Wingdings"/>
              </a:rPr>
              <a:t>R</a:t>
            </a:r>
            <a:r>
              <a:rPr lang="en-US" sz="3627" b="1" baseline="30000" dirty="0" err="1">
                <a:solidFill>
                  <a:srgbClr val="800000"/>
                </a:solidFill>
                <a:sym typeface="Wingdings"/>
              </a:rPr>
              <a:t>n</a:t>
            </a:r>
            <a:r>
              <a:rPr lang="en-US" sz="3627" dirty="0">
                <a:solidFill>
                  <a:srgbClr val="800000"/>
                </a:solidFill>
                <a:sym typeface="Wingdings"/>
              </a:rPr>
              <a:t>  where n &lt;&lt; N</a:t>
            </a:r>
          </a:p>
          <a:p>
            <a:pPr>
              <a:lnSpc>
                <a:spcPct val="50000"/>
              </a:lnSpc>
            </a:pPr>
            <a:endParaRPr lang="en-US" sz="3627" dirty="0">
              <a:solidFill>
                <a:srgbClr val="800000"/>
              </a:solidFill>
              <a:sym typeface="Wingdings"/>
            </a:endParaRPr>
          </a:p>
          <a:p>
            <a:pPr lvl="2">
              <a:lnSpc>
                <a:spcPct val="50000"/>
              </a:lnSpc>
            </a:pPr>
            <a:r>
              <a:rPr lang="en-US" sz="3627" dirty="0">
                <a:solidFill>
                  <a:srgbClr val="800000"/>
                </a:solidFill>
                <a:sym typeface="Wingdings"/>
              </a:rPr>
              <a:t>which “preserves” the structure of the data.</a:t>
            </a:r>
          </a:p>
          <a:p>
            <a:endParaRPr lang="en-US" sz="2267" dirty="0"/>
          </a:p>
          <a:p>
            <a:r>
              <a:rPr lang="en-US" sz="3627" dirty="0"/>
              <a:t>Many reduction methods:</a:t>
            </a:r>
          </a:p>
          <a:p>
            <a:pPr>
              <a:lnSpc>
                <a:spcPct val="50000"/>
              </a:lnSpc>
            </a:pPr>
            <a:endParaRPr lang="en-US" sz="3627" dirty="0"/>
          </a:p>
          <a:p>
            <a:pPr algn="ctr"/>
            <a:r>
              <a:rPr lang="en-US" sz="3627" dirty="0"/>
              <a:t>f</a:t>
            </a:r>
            <a:r>
              <a:rPr lang="en-US" sz="3627" baseline="-25000" dirty="0"/>
              <a:t>1</a:t>
            </a:r>
            <a:r>
              <a:rPr lang="en-US" sz="3627" dirty="0"/>
              <a:t>:  D </a:t>
            </a:r>
            <a:r>
              <a:rPr lang="en-US" sz="3627" dirty="0">
                <a:sym typeface="Wingdings"/>
              </a:rPr>
              <a:t>  </a:t>
            </a:r>
            <a:r>
              <a:rPr lang="en-US" sz="3627" b="1" dirty="0">
                <a:sym typeface="Wingdings"/>
              </a:rPr>
              <a:t>R</a:t>
            </a:r>
            <a:r>
              <a:rPr lang="en-US" sz="3627" dirty="0">
                <a:sym typeface="Wingdings"/>
              </a:rPr>
              <a:t>,</a:t>
            </a:r>
            <a:r>
              <a:rPr lang="en-US" sz="3627" b="1" dirty="0">
                <a:sym typeface="Wingdings"/>
              </a:rPr>
              <a:t> </a:t>
            </a:r>
            <a:r>
              <a:rPr lang="en-US" sz="3627" dirty="0"/>
              <a:t>f</a:t>
            </a:r>
            <a:r>
              <a:rPr lang="en-US" sz="3627" baseline="-25000" dirty="0"/>
              <a:t>2</a:t>
            </a:r>
            <a:r>
              <a:rPr lang="en-US" sz="3627" dirty="0"/>
              <a:t>:  D </a:t>
            </a:r>
            <a:r>
              <a:rPr lang="en-US" sz="3627" dirty="0">
                <a:sym typeface="Wingdings"/>
              </a:rPr>
              <a:t>  </a:t>
            </a:r>
            <a:r>
              <a:rPr lang="en-US" sz="3627" b="1" dirty="0">
                <a:sym typeface="Wingdings"/>
              </a:rPr>
              <a:t>R</a:t>
            </a:r>
            <a:r>
              <a:rPr lang="en-US" sz="3627" dirty="0">
                <a:sym typeface="Wingdings"/>
              </a:rPr>
              <a:t>, …</a:t>
            </a:r>
            <a:r>
              <a:rPr lang="en-US" sz="3627" b="1" dirty="0">
                <a:sym typeface="Wingdings"/>
              </a:rPr>
              <a:t> </a:t>
            </a:r>
            <a:r>
              <a:rPr lang="en-US" sz="3627" dirty="0" err="1"/>
              <a:t>f</a:t>
            </a:r>
            <a:r>
              <a:rPr lang="en-US" sz="3627" baseline="-25000" dirty="0" err="1"/>
              <a:t>n</a:t>
            </a:r>
            <a:r>
              <a:rPr lang="en-US" sz="3627" dirty="0"/>
              <a:t>:  D </a:t>
            </a:r>
            <a:r>
              <a:rPr lang="en-US" sz="3627" dirty="0">
                <a:sym typeface="Wingdings"/>
              </a:rPr>
              <a:t>  </a:t>
            </a:r>
            <a:r>
              <a:rPr lang="en-US" sz="3627" b="1" dirty="0">
                <a:sym typeface="Wingdings"/>
              </a:rPr>
              <a:t>R</a:t>
            </a:r>
            <a:endParaRPr lang="en-US" sz="3627" b="1" dirty="0"/>
          </a:p>
          <a:p>
            <a:endParaRPr lang="en-US" sz="2267" b="1" dirty="0"/>
          </a:p>
          <a:p>
            <a:pPr algn="ctr"/>
            <a:r>
              <a:rPr lang="en-US" sz="3627" dirty="0"/>
              <a:t>(f</a:t>
            </a:r>
            <a:r>
              <a:rPr lang="en-US" sz="3627" baseline="-25000" dirty="0"/>
              <a:t>1</a:t>
            </a:r>
            <a:r>
              <a:rPr lang="en-US" sz="3627" dirty="0"/>
              <a:t>, f</a:t>
            </a:r>
            <a:r>
              <a:rPr lang="en-US" sz="3627" baseline="-25000" dirty="0"/>
              <a:t>2</a:t>
            </a:r>
            <a:r>
              <a:rPr lang="en-US" sz="3627" dirty="0"/>
              <a:t>, … </a:t>
            </a:r>
            <a:r>
              <a:rPr lang="en-US" sz="3627" dirty="0" err="1"/>
              <a:t>f</a:t>
            </a:r>
            <a:r>
              <a:rPr lang="en-US" sz="3627" baseline="-25000" dirty="0" err="1"/>
              <a:t>n</a:t>
            </a:r>
            <a:r>
              <a:rPr lang="en-US" sz="3627" dirty="0"/>
              <a:t>):  D </a:t>
            </a:r>
            <a:r>
              <a:rPr lang="en-US" sz="3627" dirty="0">
                <a:sym typeface="Wingdings"/>
              </a:rPr>
              <a:t>  </a:t>
            </a:r>
            <a:r>
              <a:rPr lang="en-US" sz="3627" b="1" dirty="0" err="1">
                <a:sym typeface="Wingdings"/>
              </a:rPr>
              <a:t>R</a:t>
            </a:r>
            <a:r>
              <a:rPr lang="en-US" sz="3627" b="1" baseline="30000" dirty="0" err="1">
                <a:sym typeface="Wingdings"/>
              </a:rPr>
              <a:t>n</a:t>
            </a:r>
            <a:endParaRPr lang="en-US" sz="3627" b="1" baseline="30000" dirty="0">
              <a:sym typeface="Wingdings"/>
            </a:endParaRPr>
          </a:p>
          <a:p>
            <a:pPr algn="ctr"/>
            <a:endParaRPr lang="en-US" sz="6120" b="1" baseline="30000" dirty="0">
              <a:sym typeface="Wingdings"/>
            </a:endParaRPr>
          </a:p>
          <a:p>
            <a:r>
              <a:rPr lang="en-US" sz="3627" dirty="0">
                <a:sym typeface="Wingdings"/>
              </a:rPr>
              <a:t>Many are linear,   M:  </a:t>
            </a:r>
            <a:r>
              <a:rPr lang="en-US" sz="3627" b="1" dirty="0">
                <a:sym typeface="Wingdings"/>
              </a:rPr>
              <a:t>R</a:t>
            </a:r>
            <a:r>
              <a:rPr lang="en-US" sz="3627" b="1" baseline="30000" dirty="0">
                <a:sym typeface="Wingdings"/>
              </a:rPr>
              <a:t>N</a:t>
            </a:r>
            <a:r>
              <a:rPr lang="en-US" sz="3627" b="1" dirty="0">
                <a:sym typeface="Wingdings"/>
              </a:rPr>
              <a:t>    </a:t>
            </a:r>
            <a:r>
              <a:rPr lang="en-US" sz="3627" b="1" dirty="0" err="1">
                <a:sym typeface="Wingdings"/>
              </a:rPr>
              <a:t>R</a:t>
            </a:r>
            <a:r>
              <a:rPr lang="en-US" sz="3627" b="1" baseline="30000" dirty="0" err="1">
                <a:sym typeface="Wingdings"/>
              </a:rPr>
              <a:t>n</a:t>
            </a:r>
            <a:r>
              <a:rPr lang="en-US" sz="3627" dirty="0">
                <a:sym typeface="Wingdings"/>
              </a:rPr>
              <a:t>,  </a:t>
            </a:r>
            <a:r>
              <a:rPr lang="en-US" sz="3627" dirty="0" err="1">
                <a:sym typeface="Wingdings"/>
              </a:rPr>
              <a:t>M</a:t>
            </a:r>
            <a:r>
              <a:rPr lang="en-US" sz="3627" b="1" dirty="0" err="1">
                <a:sym typeface="Wingdings"/>
              </a:rPr>
              <a:t>x</a:t>
            </a:r>
            <a:r>
              <a:rPr lang="en-US" sz="3627" dirty="0">
                <a:sym typeface="Wingdings"/>
              </a:rPr>
              <a:t> = </a:t>
            </a:r>
            <a:r>
              <a:rPr lang="en-US" sz="3627" b="1" dirty="0">
                <a:sym typeface="Wingdings"/>
              </a:rPr>
              <a:t>y</a:t>
            </a:r>
          </a:p>
          <a:p>
            <a:endParaRPr lang="en-US" sz="3627" b="1" baseline="30000" dirty="0">
              <a:sym typeface="Wingdings"/>
            </a:endParaRPr>
          </a:p>
          <a:p>
            <a:r>
              <a:rPr lang="en-US" sz="3627" dirty="0">
                <a:sym typeface="Wingdings"/>
              </a:rPr>
              <a:t>But there are also non-linear d</a:t>
            </a:r>
            <a:r>
              <a:rPr lang="en-US" sz="3627" dirty="0"/>
              <a:t>imensionality reduction algorithms.</a:t>
            </a:r>
            <a:endParaRPr lang="en-US" sz="3627" b="1" baseline="30000" dirty="0">
              <a:sym typeface="Wingdings"/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9467340" y="336603"/>
            <a:ext cx="642164" cy="650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27" dirty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354635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07" y="311860"/>
            <a:ext cx="9952305" cy="7772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97850" y="109182"/>
            <a:ext cx="9910668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20" dirty="0">
                <a:hlinkClick r:id="rId3"/>
              </a:rPr>
              <a:t>https://en.wikipedia.org/wiki/Nonlinear_dimensionality_reduction</a:t>
            </a:r>
            <a:r>
              <a:rPr lang="en-US" sz="272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1429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19536</TotalTime>
  <Words>1389</Words>
  <Application>Microsoft Office PowerPoint</Application>
  <PresentationFormat>Custom</PresentationFormat>
  <Paragraphs>246</Paragraphs>
  <Slides>24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PMingLiU</vt:lpstr>
      <vt:lpstr>Arial</vt:lpstr>
      <vt:lpstr>Calibri</vt:lpstr>
      <vt:lpstr>Calibri Light</vt:lpstr>
      <vt:lpstr>Tahoma</vt:lpstr>
      <vt:lpstr>Times New Roman</vt:lpstr>
      <vt:lpstr>Office Theme</vt:lpstr>
      <vt:lpstr>Equation</vt:lpstr>
      <vt:lpstr>Chart</vt:lpstr>
      <vt:lpstr>Normality</vt:lpstr>
      <vt:lpstr>Assessing Normality</vt:lpstr>
      <vt:lpstr>Non-Normality: Transformation</vt:lpstr>
      <vt:lpstr>What to do about Missing Data</vt:lpstr>
      <vt:lpstr>Outliers</vt:lpstr>
      <vt:lpstr>Outliers</vt:lpstr>
      <vt:lpstr>Datalogs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PCA on all Genes Leukemia data, precursor B and T</vt:lpstr>
      <vt:lpstr>PCA on 100 top significant genes   Leukemia data, precursor B and T</vt:lpstr>
      <vt:lpstr>Principal Component Analysis: one attribute first</vt:lpstr>
      <vt:lpstr>Now consider two dimensions</vt:lpstr>
      <vt:lpstr>More than two attributes: covariance matrix</vt:lpstr>
      <vt:lpstr>Steps of PCA</vt:lpstr>
      <vt:lpstr>Principal components</vt:lpstr>
      <vt:lpstr>Eigenvalues</vt:lpstr>
      <vt:lpstr>Principal components - Variance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Darcy, Isabel K</cp:lastModifiedBy>
  <cp:revision>277</cp:revision>
  <dcterms:created xsi:type="dcterms:W3CDTF">2020-09-07T00:11:40Z</dcterms:created>
  <dcterms:modified xsi:type="dcterms:W3CDTF">2021-04-19T16:35:27Z</dcterms:modified>
</cp:coreProperties>
</file>