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61" r:id="rId2"/>
    <p:sldId id="864" r:id="rId3"/>
    <p:sldId id="862" r:id="rId4"/>
    <p:sldId id="369" r:id="rId5"/>
    <p:sldId id="340" r:id="rId6"/>
    <p:sldId id="370" r:id="rId7"/>
    <p:sldId id="865" r:id="rId8"/>
    <p:sldId id="866" r:id="rId9"/>
    <p:sldId id="341" r:id="rId10"/>
    <p:sldId id="867" r:id="rId11"/>
    <p:sldId id="868" r:id="rId12"/>
    <p:sldId id="860" r:id="rId13"/>
    <p:sldId id="357" r:id="rId14"/>
    <p:sldId id="823" r:id="rId15"/>
    <p:sldId id="333" r:id="rId16"/>
    <p:sldId id="861" r:id="rId17"/>
    <p:sldId id="852" r:id="rId18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571" autoAdjust="0"/>
    <p:restoredTop sz="94660"/>
  </p:normalViewPr>
  <p:slideViewPr>
    <p:cSldViewPr snapToGrid="0">
      <p:cViewPr varScale="1">
        <p:scale>
          <a:sx n="51" d="100"/>
          <a:sy n="51" d="100"/>
        </p:scale>
        <p:origin x="56" y="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hyperlink" Target="http://sites.northwestern.edu/msia/2016/12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modules/clustering.html#hierarchical-clusteri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atweb.stanford.edu/~tibs/ElemStatLear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tatweb.stanford.edu/~tibs/ElemStatLearn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98-020-77286-6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768" y="6529340"/>
            <a:ext cx="8592820" cy="138176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17867" y="1011512"/>
            <a:ext cx="7451221" cy="5616854"/>
            <a:chOff x="958468" y="248420"/>
            <a:chExt cx="6574607" cy="49560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68" y="248420"/>
              <a:ext cx="6574607" cy="495604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692400" y="433755"/>
              <a:ext cx="4572000" cy="6354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40" dirty="0">
                  <a:hlinkClick r:id="rId4"/>
                </a:rPr>
                <a:t>http://sites.northwestern.edu/msia/2016/12/</a:t>
              </a:r>
              <a:endParaRPr lang="en-US" sz="2040" dirty="0"/>
            </a:p>
            <a:p>
              <a:r>
                <a:rPr lang="en-US" sz="2040" u="sng" dirty="0">
                  <a:solidFill>
                    <a:srgbClr val="0070C0"/>
                  </a:solidFill>
                </a:rPr>
                <a:t>08/k-means-</a:t>
              </a:r>
              <a:r>
                <a:rPr lang="en-US" sz="2040" u="sng" dirty="0" err="1">
                  <a:solidFill>
                    <a:srgbClr val="0070C0"/>
                  </a:solidFill>
                </a:rPr>
                <a:t>shouldnt</a:t>
              </a:r>
              <a:r>
                <a:rPr lang="en-US" sz="2040" u="sng" dirty="0">
                  <a:solidFill>
                    <a:srgbClr val="0070C0"/>
                  </a:solidFill>
                </a:rPr>
                <a:t>-be-our-only-choice/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58768" y="196790"/>
            <a:ext cx="3099932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7030A0"/>
                </a:solidFill>
              </a:rPr>
              <a:t>Elbow method</a:t>
            </a:r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EDAA0383-05C1-441C-8E2F-3A01819A4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853" y="-48061"/>
            <a:ext cx="2928347" cy="289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8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../../_images/plot_cluster_comparison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14" y="930146"/>
            <a:ext cx="10145573" cy="5072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5439" y="6751747"/>
            <a:ext cx="9596323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40" dirty="0"/>
              <a:t>http://scikit-learn.org/stable/auto_examples/cluster/plot_cluster_comparison.html</a:t>
            </a:r>
          </a:p>
        </p:txBody>
      </p:sp>
    </p:spTree>
    <p:extLst>
      <p:ext uri="{BB962C8B-B14F-4D97-AF65-F5344CB8AC3E}">
        <p14:creationId xmlns:p14="http://schemas.microsoft.com/office/powerpoint/2010/main" val="152346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D69C961C-FA30-4214-A948-7337B5EB1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11" y="-40820"/>
            <a:ext cx="7343578" cy="777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560576-EB22-4DA0-BD1F-73948E40D091}"/>
              </a:ext>
            </a:extLst>
          </p:cNvPr>
          <p:cNvSpPr txBox="1"/>
          <p:nvPr/>
        </p:nvSpPr>
        <p:spPr>
          <a:xfrm>
            <a:off x="0" y="7403068"/>
            <a:ext cx="9176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https://scikit-learn.org/stable/modules/clustering.html#hierarchical-clustering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6634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275" t="796" r="33955" b="17397"/>
          <a:stretch/>
        </p:blipFill>
        <p:spPr>
          <a:xfrm>
            <a:off x="7672191" y="0"/>
            <a:ext cx="4023360" cy="76677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84053" y="7162086"/>
            <a:ext cx="7087859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3"/>
              </a:rPr>
              <a:t>http://statweb.stanford.edu/~tibs/ElemStatLearn/</a:t>
            </a:r>
            <a:r>
              <a:rPr lang="en-US" sz="204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-84053" y="7424629"/>
            <a:ext cx="10410738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Elements of Statistical Learning (2nd edition)  </a:t>
            </a:r>
            <a:r>
              <a:rPr lang="en-US" sz="2040" dirty="0">
                <a:solidFill>
                  <a:srgbClr val="000000"/>
                </a:solidFill>
                <a:latin typeface="Times New Roman" panose="02020603050405020304" pitchFamily="18" charset="0"/>
              </a:rPr>
              <a:t>Hastie, </a:t>
            </a:r>
            <a:r>
              <a:rPr lang="en-US" sz="204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Tibshirani</a:t>
            </a:r>
            <a:r>
              <a:rPr lang="en-US" sz="2040" dirty="0">
                <a:solidFill>
                  <a:srgbClr val="000000"/>
                </a:solidFill>
                <a:latin typeface="Times New Roman" panose="02020603050405020304" pitchFamily="18" charset="0"/>
              </a:rPr>
              <a:t> and Friedman</a:t>
            </a:r>
            <a:endParaRPr lang="en-US" sz="204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1F2FB-C58D-4815-8C8A-758391AA26F8}"/>
              </a:ext>
            </a:extLst>
          </p:cNvPr>
          <p:cNvSpPr txBox="1"/>
          <p:nvPr/>
        </p:nvSpPr>
        <p:spPr>
          <a:xfrm>
            <a:off x="8636694" y="4678472"/>
            <a:ext cx="51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915557-9C9C-480E-8687-005696CCA49C}"/>
              </a:ext>
            </a:extLst>
          </p:cNvPr>
          <p:cNvSpPr txBox="1"/>
          <p:nvPr/>
        </p:nvSpPr>
        <p:spPr>
          <a:xfrm>
            <a:off x="9187839" y="5482765"/>
            <a:ext cx="10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90636-B785-4D2F-A38B-13BC0EE8112E}"/>
              </a:ext>
            </a:extLst>
          </p:cNvPr>
          <p:cNvSpPr txBox="1"/>
          <p:nvPr/>
        </p:nvSpPr>
        <p:spPr>
          <a:xfrm>
            <a:off x="9483454" y="7162086"/>
            <a:ext cx="12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A05DFC-22EE-473A-BE80-3D85C750C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63" t="40949" r="48954" b="18193"/>
          <a:stretch/>
        </p:blipFill>
        <p:spPr>
          <a:xfrm>
            <a:off x="1440528" y="607724"/>
            <a:ext cx="2136412" cy="667512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FABEE4-5797-4D58-94CC-1566BD2F600B}"/>
              </a:ext>
            </a:extLst>
          </p:cNvPr>
          <p:cNvSpPr txBox="1"/>
          <p:nvPr/>
        </p:nvSpPr>
        <p:spPr>
          <a:xfrm>
            <a:off x="212648" y="49382"/>
            <a:ext cx="694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Which pair is closer:  a and b     OR     c and d?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36202E-E527-4BE4-B244-610E5D2612CF}"/>
              </a:ext>
            </a:extLst>
          </p:cNvPr>
          <p:cNvSpPr/>
          <p:nvPr/>
        </p:nvSpPr>
        <p:spPr>
          <a:xfrm>
            <a:off x="8636694" y="3833882"/>
            <a:ext cx="1220668" cy="378611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0BBFCA-21B5-45A4-8C54-63DB02EBDEB6}"/>
              </a:ext>
            </a:extLst>
          </p:cNvPr>
          <p:cNvSpPr txBox="1"/>
          <p:nvPr/>
        </p:nvSpPr>
        <p:spPr>
          <a:xfrm>
            <a:off x="1623054" y="2314657"/>
            <a:ext cx="51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BF4F54-6F3A-4FDE-8476-33F1F77FD4BF}"/>
              </a:ext>
            </a:extLst>
          </p:cNvPr>
          <p:cNvSpPr txBox="1"/>
          <p:nvPr/>
        </p:nvSpPr>
        <p:spPr>
          <a:xfrm>
            <a:off x="2524391" y="3773945"/>
            <a:ext cx="10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E4EA04-AAEF-474D-ADFB-8A1544A41997}"/>
              </a:ext>
            </a:extLst>
          </p:cNvPr>
          <p:cNvSpPr txBox="1"/>
          <p:nvPr/>
        </p:nvSpPr>
        <p:spPr>
          <a:xfrm>
            <a:off x="3034018" y="6635543"/>
            <a:ext cx="12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0C80D0-590C-4A46-B81F-E9BD0AD65160}"/>
              </a:ext>
            </a:extLst>
          </p:cNvPr>
          <p:cNvSpPr txBox="1"/>
          <p:nvPr/>
        </p:nvSpPr>
        <p:spPr>
          <a:xfrm>
            <a:off x="4915711" y="1057073"/>
            <a:ext cx="17766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Type your answer in the chat window.</a:t>
            </a:r>
          </a:p>
        </p:txBody>
      </p:sp>
    </p:spTree>
    <p:extLst>
      <p:ext uri="{BB962C8B-B14F-4D97-AF65-F5344CB8AC3E}">
        <p14:creationId xmlns:p14="http://schemas.microsoft.com/office/powerpoint/2010/main" val="74812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1020" y="6921168"/>
            <a:ext cx="7087859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2"/>
              </a:rPr>
              <a:t>http://statweb.stanford.edu/~tibs/ElemStatLearn/</a:t>
            </a:r>
            <a:r>
              <a:rPr lang="en-US" sz="204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28276" y="7327433"/>
            <a:ext cx="10410738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Elements of Statistical Learning (2nd edition)  </a:t>
            </a:r>
            <a:r>
              <a:rPr lang="en-US" sz="2040" dirty="0">
                <a:solidFill>
                  <a:srgbClr val="000000"/>
                </a:solidFill>
                <a:latin typeface="Times New Roman" panose="02020603050405020304" pitchFamily="18" charset="0"/>
              </a:rPr>
              <a:t>Hastie, </a:t>
            </a:r>
            <a:r>
              <a:rPr lang="en-US" sz="204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Tibshirani</a:t>
            </a:r>
            <a:r>
              <a:rPr lang="en-US" sz="2040" dirty="0">
                <a:solidFill>
                  <a:srgbClr val="000000"/>
                </a:solidFill>
                <a:latin typeface="Times New Roman" panose="02020603050405020304" pitchFamily="18" charset="0"/>
              </a:rPr>
              <a:t> and Friedman</a:t>
            </a:r>
            <a:endParaRPr lang="en-US" sz="204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5656" b="17273"/>
          <a:stretch/>
        </p:blipFill>
        <p:spPr>
          <a:xfrm>
            <a:off x="7550722" y="0"/>
            <a:ext cx="4206240" cy="7735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7AB84C-07BF-47B8-B36E-3C8E0EA3A95B}"/>
              </a:ext>
            </a:extLst>
          </p:cNvPr>
          <p:cNvSpPr txBox="1"/>
          <p:nvPr/>
        </p:nvSpPr>
        <p:spPr>
          <a:xfrm>
            <a:off x="10158606" y="4741102"/>
            <a:ext cx="51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F7A9B-E7E0-46BE-8ACA-42B0AE97FA66}"/>
              </a:ext>
            </a:extLst>
          </p:cNvPr>
          <p:cNvSpPr txBox="1"/>
          <p:nvPr/>
        </p:nvSpPr>
        <p:spPr>
          <a:xfrm>
            <a:off x="10835013" y="4812622"/>
            <a:ext cx="10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08E1F1-AD0B-4BD5-80E5-9BBFE34541F3}"/>
              </a:ext>
            </a:extLst>
          </p:cNvPr>
          <p:cNvSpPr txBox="1"/>
          <p:nvPr/>
        </p:nvSpPr>
        <p:spPr>
          <a:xfrm>
            <a:off x="10966536" y="5132262"/>
            <a:ext cx="12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74D155-4505-45F2-B995-F45CA63C5A59}"/>
              </a:ext>
            </a:extLst>
          </p:cNvPr>
          <p:cNvGrpSpPr>
            <a:grpSpLocks noChangeAspect="1"/>
          </p:cNvGrpSpPr>
          <p:nvPr/>
        </p:nvGrpSpPr>
        <p:grpSpPr>
          <a:xfrm>
            <a:off x="566315" y="1343328"/>
            <a:ext cx="5412052" cy="5577840"/>
            <a:chOff x="9507952" y="3264438"/>
            <a:chExt cx="2249010" cy="231789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89C6FA0-AF51-408C-A1FD-A22B4F6E5E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1637" t="34913" b="40297"/>
            <a:stretch/>
          </p:blipFill>
          <p:spPr>
            <a:xfrm>
              <a:off x="9507952" y="3264438"/>
              <a:ext cx="2249010" cy="2317898"/>
            </a:xfrm>
            <a:prstGeom prst="rect">
              <a:avLst/>
            </a:prstGeom>
            <a:ln w="76200">
              <a:solidFill>
                <a:srgbClr val="FFFF00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D04F33-4E5A-4F14-A3D7-CF2BC6FDE6DF}"/>
                </a:ext>
              </a:extLst>
            </p:cNvPr>
            <p:cNvSpPr txBox="1"/>
            <p:nvPr/>
          </p:nvSpPr>
          <p:spPr>
            <a:xfrm>
              <a:off x="10290032" y="4808637"/>
              <a:ext cx="513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 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53288B-8F13-44E5-8CD4-6B0029109499}"/>
                </a:ext>
              </a:extLst>
            </p:cNvPr>
            <p:cNvSpPr txBox="1"/>
            <p:nvPr/>
          </p:nvSpPr>
          <p:spPr>
            <a:xfrm>
              <a:off x="10884380" y="4915686"/>
              <a:ext cx="100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648240-7193-4AD5-B15D-EBD7E6C788E6}"/>
                </a:ext>
              </a:extLst>
            </p:cNvPr>
            <p:cNvSpPr txBox="1"/>
            <p:nvPr/>
          </p:nvSpPr>
          <p:spPr>
            <a:xfrm>
              <a:off x="11001095" y="5202389"/>
              <a:ext cx="125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BD49BB5-B294-48DA-B18C-1549BFAFF62B}"/>
              </a:ext>
            </a:extLst>
          </p:cNvPr>
          <p:cNvSpPr txBox="1"/>
          <p:nvPr/>
        </p:nvSpPr>
        <p:spPr>
          <a:xfrm>
            <a:off x="212648" y="444967"/>
            <a:ext cx="694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Which pair is closer:  a and b     OR     c and d?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023ED5-EBF8-4E81-848E-25CE28E80012}"/>
              </a:ext>
            </a:extLst>
          </p:cNvPr>
          <p:cNvSpPr/>
          <p:nvPr/>
        </p:nvSpPr>
        <p:spPr>
          <a:xfrm>
            <a:off x="9457151" y="3225452"/>
            <a:ext cx="1983483" cy="241111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7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79" y="575489"/>
            <a:ext cx="10221143" cy="5907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6219" y="6759110"/>
            <a:ext cx="8866293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/>
              <a:t>Figure courtesy of Paul Samuel Ignacio</a:t>
            </a:r>
          </a:p>
        </p:txBody>
      </p:sp>
    </p:spTree>
    <p:extLst>
      <p:ext uri="{BB962C8B-B14F-4D97-AF65-F5344CB8AC3E}">
        <p14:creationId xmlns:p14="http://schemas.microsoft.com/office/powerpoint/2010/main" val="56982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8" y="3061465"/>
            <a:ext cx="5020375" cy="2547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32" y="211071"/>
            <a:ext cx="10259568" cy="2850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6" t="27616" r="19024" b="33289"/>
          <a:stretch/>
        </p:blipFill>
        <p:spPr>
          <a:xfrm>
            <a:off x="947446" y="5699493"/>
            <a:ext cx="1429031" cy="1963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7682" y="2962577"/>
            <a:ext cx="5020375" cy="42862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3915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64404-CB2A-4CBE-81E2-95E0D90A7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72" y="0"/>
            <a:ext cx="10009456" cy="777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F90224-D5CD-40E9-9C38-FADCCADA28D2}"/>
              </a:ext>
            </a:extLst>
          </p:cNvPr>
          <p:cNvSpPr txBox="1"/>
          <p:nvPr/>
        </p:nvSpPr>
        <p:spPr>
          <a:xfrm>
            <a:off x="-53236" y="7478131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https://www.nature.com/articles/s41598-020-77286-6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9275DF-263B-4813-AE3B-90E897AB8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403" y="5035780"/>
            <a:ext cx="4101104" cy="67608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70682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44231"/>
            <a:ext cx="10363200" cy="3041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001" y="7386135"/>
            <a:ext cx="46917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dirty="0"/>
              <a:t>Figures courtesy of Wako </a:t>
            </a:r>
            <a:r>
              <a:rPr lang="en-US" sz="2040" dirty="0" err="1"/>
              <a:t>Bungula</a:t>
            </a:r>
            <a:endParaRPr lang="en-US" sz="204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333" y="4114073"/>
            <a:ext cx="4026535" cy="3044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1001" y="4587201"/>
            <a:ext cx="2705947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20" dirty="0"/>
              <a:t>If you care about connected components:</a:t>
            </a:r>
          </a:p>
          <a:p>
            <a:pPr lvl="1"/>
            <a:r>
              <a:rPr lang="en-US" sz="2720" dirty="0"/>
              <a:t>Single linkage</a:t>
            </a:r>
          </a:p>
          <a:p>
            <a:pPr lvl="1"/>
            <a:r>
              <a:rPr lang="en-US" sz="2720" dirty="0" err="1"/>
              <a:t>DBscan</a:t>
            </a:r>
            <a:endParaRPr lang="en-US" sz="2720" dirty="0"/>
          </a:p>
        </p:txBody>
      </p:sp>
      <p:sp>
        <p:nvSpPr>
          <p:cNvPr id="6" name="TextBox 5"/>
          <p:cNvSpPr txBox="1"/>
          <p:nvPr/>
        </p:nvSpPr>
        <p:spPr>
          <a:xfrm>
            <a:off x="8093005" y="4377913"/>
            <a:ext cx="2901171" cy="26037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20" dirty="0"/>
              <a:t>If you care about closeness:</a:t>
            </a:r>
          </a:p>
          <a:p>
            <a:r>
              <a:rPr lang="en-US" sz="2720" dirty="0"/>
              <a:t>  Complete linkage</a:t>
            </a:r>
          </a:p>
          <a:p>
            <a:r>
              <a:rPr lang="en-US" sz="2720" dirty="0"/>
              <a:t>  Average linkage</a:t>
            </a:r>
          </a:p>
          <a:p>
            <a:r>
              <a:rPr lang="en-US" sz="2720" dirty="0"/>
              <a:t>  Ward’s linkage</a:t>
            </a:r>
          </a:p>
          <a:p>
            <a:r>
              <a:rPr lang="en-US" sz="2720" dirty="0"/>
              <a:t>  K-means</a:t>
            </a:r>
          </a:p>
        </p:txBody>
      </p:sp>
    </p:spTree>
    <p:extLst>
      <p:ext uri="{BB962C8B-B14F-4D97-AF65-F5344CB8AC3E}">
        <p14:creationId xmlns:p14="http://schemas.microsoft.com/office/powerpoint/2010/main" val="279874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C5C73-D935-4D15-A888-45E645C6803C}"/>
              </a:ext>
            </a:extLst>
          </p:cNvPr>
          <p:cNvGrpSpPr>
            <a:grpSpLocks noChangeAspect="1"/>
          </p:cNvGrpSpPr>
          <p:nvPr/>
        </p:nvGrpSpPr>
        <p:grpSpPr>
          <a:xfrm>
            <a:off x="4290364" y="2317412"/>
            <a:ext cx="3385627" cy="2468880"/>
            <a:chOff x="1155264" y="439626"/>
            <a:chExt cx="9156264" cy="6676972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89E839AD-B978-4164-A468-24DBDE75CB86}"/>
                </a:ext>
              </a:extLst>
            </p:cNvPr>
            <p:cNvGrpSpPr/>
            <p:nvPr/>
          </p:nvGrpSpPr>
          <p:grpSpPr>
            <a:xfrm>
              <a:off x="1155264" y="439626"/>
              <a:ext cx="1554792" cy="2093304"/>
              <a:chOff x="1245296" y="875950"/>
              <a:chExt cx="1554792" cy="209330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7D34E36-1003-4B56-8129-5845FCD790BA}"/>
                  </a:ext>
                </a:extLst>
              </p:cNvPr>
              <p:cNvGrpSpPr/>
              <p:nvPr/>
            </p:nvGrpSpPr>
            <p:grpSpPr>
              <a:xfrm>
                <a:off x="1245296" y="1974979"/>
                <a:ext cx="630477" cy="981371"/>
                <a:chOff x="2329841" y="1277655"/>
                <a:chExt cx="630477" cy="981371"/>
              </a:xfrm>
            </p:grpSpPr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87CE40C-5925-4EBF-91DE-0755BD1ED5D3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581B37A-63E4-495C-9C42-4BE79090E17A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9DE6969-9FCC-4213-8426-296C592FB589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6BACAF1-D948-46E9-9C6A-592671B14BF8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73D41C0-A6BB-4B89-9ED0-6295C3FE3AB4}"/>
                  </a:ext>
                </a:extLst>
              </p:cNvPr>
              <p:cNvGrpSpPr/>
              <p:nvPr/>
            </p:nvGrpSpPr>
            <p:grpSpPr>
              <a:xfrm>
                <a:off x="1245296" y="875950"/>
                <a:ext cx="630477" cy="981371"/>
                <a:chOff x="2329841" y="1277655"/>
                <a:chExt cx="630477" cy="981371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B7BA099-BAE9-42C1-B958-3742B7E64265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43AA79F-AE65-4AF5-942D-1D146BD10D49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50953B8-0248-4A09-8B27-6611D37F543A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15FCEAB-29FA-482A-A21E-E50E35E28EF3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3F61C33-5645-44EC-AD85-5FC2DDE2DDD8}"/>
                  </a:ext>
                </a:extLst>
              </p:cNvPr>
              <p:cNvGrpSpPr/>
              <p:nvPr/>
            </p:nvGrpSpPr>
            <p:grpSpPr>
              <a:xfrm>
                <a:off x="2169611" y="1987883"/>
                <a:ext cx="630477" cy="981371"/>
                <a:chOff x="2329841" y="1277655"/>
                <a:chExt cx="630477" cy="981371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E45F4E-95E7-4DB8-A90D-B7FF46026791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6D2C0DB-4BCB-4B42-81F2-44D78C93A566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8431899-6FC6-46D5-B7DE-AC066B15DC5E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09CA186-C182-4EA4-8AA1-AF4DD175B699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34580B2-0191-4A7B-B933-87F07822371A}"/>
                  </a:ext>
                </a:extLst>
              </p:cNvPr>
              <p:cNvGrpSpPr/>
              <p:nvPr/>
            </p:nvGrpSpPr>
            <p:grpSpPr>
              <a:xfrm>
                <a:off x="2163869" y="879164"/>
                <a:ext cx="630477" cy="981371"/>
                <a:chOff x="2329841" y="1277655"/>
                <a:chExt cx="630477" cy="981371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3FCF212-3460-4FF1-9E60-C16E34794E9B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85B14CB-AA5F-4207-A996-4675A7A6639B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9FABDEF-C180-4D5E-8977-6D56F990C0C7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23495F0-9F8D-4AD9-BAEA-550F69B8231C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86191B15-4272-4401-977F-A573240A677F}"/>
                </a:ext>
              </a:extLst>
            </p:cNvPr>
            <p:cNvGrpSpPr/>
            <p:nvPr/>
          </p:nvGrpSpPr>
          <p:grpSpPr>
            <a:xfrm>
              <a:off x="1164661" y="5008117"/>
              <a:ext cx="1554792" cy="2093304"/>
              <a:chOff x="1245296" y="875950"/>
              <a:chExt cx="1554792" cy="2093304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76C5EFF7-E54C-4DFD-8953-440C82371BA2}"/>
                  </a:ext>
                </a:extLst>
              </p:cNvPr>
              <p:cNvGrpSpPr/>
              <p:nvPr/>
            </p:nvGrpSpPr>
            <p:grpSpPr>
              <a:xfrm>
                <a:off x="1245296" y="1974979"/>
                <a:ext cx="630477" cy="981371"/>
                <a:chOff x="2329841" y="1277655"/>
                <a:chExt cx="630477" cy="981371"/>
              </a:xfrm>
            </p:grpSpPr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C5925ECC-BB13-4746-B462-93EAF96E6182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5F0EEA21-D48E-45F9-B0D5-703C7FEBE15D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ED0A52D0-88D5-46A8-8688-9F884CC008DA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6605419C-7546-472A-8981-F6A8B1F39D1D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719DCB88-43FE-4152-97FF-D4FE876F27AA}"/>
                  </a:ext>
                </a:extLst>
              </p:cNvPr>
              <p:cNvGrpSpPr/>
              <p:nvPr/>
            </p:nvGrpSpPr>
            <p:grpSpPr>
              <a:xfrm>
                <a:off x="1245296" y="875950"/>
                <a:ext cx="630477" cy="981371"/>
                <a:chOff x="2329841" y="1277655"/>
                <a:chExt cx="630477" cy="981371"/>
              </a:xfrm>
            </p:grpSpPr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AAC30307-5DE1-4EE2-9A36-DB9EAA263FA1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9CFBC2F5-39B2-4130-8FBC-6DFD4496194C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A3C3B152-88EB-461D-9861-BC352350F499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DDB6BF6B-3086-4A1F-A17D-D94A461EECA4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9DA2544F-E09C-4BA3-A62F-838A70617E56}"/>
                  </a:ext>
                </a:extLst>
              </p:cNvPr>
              <p:cNvGrpSpPr/>
              <p:nvPr/>
            </p:nvGrpSpPr>
            <p:grpSpPr>
              <a:xfrm>
                <a:off x="2169611" y="1987883"/>
                <a:ext cx="630477" cy="981371"/>
                <a:chOff x="2329841" y="1277655"/>
                <a:chExt cx="630477" cy="981371"/>
              </a:xfrm>
            </p:grpSpPr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2DEA1B10-CEE5-4273-82DF-7312B9F620A1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176C43F4-3CE6-4F5F-9961-A5B1E094B8D7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1A1F362A-0666-4DA5-9E3B-00EE618EC183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3A7BFF54-3A6C-4AEC-8BD4-9F4107264AB1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E7840754-060B-4CF8-A418-13626D935C18}"/>
                  </a:ext>
                </a:extLst>
              </p:cNvPr>
              <p:cNvGrpSpPr/>
              <p:nvPr/>
            </p:nvGrpSpPr>
            <p:grpSpPr>
              <a:xfrm>
                <a:off x="2163869" y="879164"/>
                <a:ext cx="630477" cy="981371"/>
                <a:chOff x="2329841" y="1277655"/>
                <a:chExt cx="630477" cy="981371"/>
              </a:xfrm>
            </p:grpSpPr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E4AD4CE5-4CD5-46EA-99A5-8C6427C69B13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27040C75-33C0-4C2F-8BD5-6A9EBEA2E87C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C95D0F67-45A6-485D-8CF8-62F48F9FEA85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52F75FD4-5F99-4237-BCBC-CDAA260C8A5F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C120F8B7-5EE6-42E5-8088-414856CF74FF}"/>
                </a:ext>
              </a:extLst>
            </p:cNvPr>
            <p:cNvGrpSpPr/>
            <p:nvPr/>
          </p:nvGrpSpPr>
          <p:grpSpPr>
            <a:xfrm>
              <a:off x="8750994" y="449103"/>
              <a:ext cx="1554792" cy="2093304"/>
              <a:chOff x="1245296" y="875950"/>
              <a:chExt cx="1554792" cy="2093304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AA98B8B6-1E2B-4149-A74C-1B197D2A5E34}"/>
                  </a:ext>
                </a:extLst>
              </p:cNvPr>
              <p:cNvGrpSpPr/>
              <p:nvPr/>
            </p:nvGrpSpPr>
            <p:grpSpPr>
              <a:xfrm>
                <a:off x="1245296" y="1974979"/>
                <a:ext cx="630477" cy="981371"/>
                <a:chOff x="2329841" y="1277655"/>
                <a:chExt cx="630477" cy="981371"/>
              </a:xfrm>
            </p:grpSpPr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75AE16B8-67B6-4043-9396-880D6ABE2B75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774A11CD-9E47-41F6-9F27-9DFE5ACAE06E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B4E1CF8B-5E7A-4C6D-94A5-3EE489AB4913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EA45B146-14D1-4F19-9D6F-21B5618E6524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7C9BF450-9A68-4B2E-BD6D-0CDC69D5E4F8}"/>
                  </a:ext>
                </a:extLst>
              </p:cNvPr>
              <p:cNvGrpSpPr/>
              <p:nvPr/>
            </p:nvGrpSpPr>
            <p:grpSpPr>
              <a:xfrm>
                <a:off x="1245296" y="875950"/>
                <a:ext cx="630477" cy="981371"/>
                <a:chOff x="2329841" y="1277655"/>
                <a:chExt cx="630477" cy="981371"/>
              </a:xfrm>
            </p:grpSpPr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4E330A31-48F2-492E-97BA-7CFFCDCE67E4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165E9879-54C6-44B3-B142-ABD63FBA788D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184AFCD9-5EF3-49F1-AC73-0FFE2A66424B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C67CB750-9392-48B7-A419-CBBE7D6A80F3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72B5A577-1E59-4DDA-8297-989E4B1F1470}"/>
                  </a:ext>
                </a:extLst>
              </p:cNvPr>
              <p:cNvGrpSpPr/>
              <p:nvPr/>
            </p:nvGrpSpPr>
            <p:grpSpPr>
              <a:xfrm>
                <a:off x="2169611" y="1987883"/>
                <a:ext cx="630477" cy="981371"/>
                <a:chOff x="2329841" y="1277655"/>
                <a:chExt cx="630477" cy="981371"/>
              </a:xfrm>
            </p:grpSpPr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2A52AA3-C746-4366-863A-CA80BCFDE3AB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1CCD27F9-47BA-480A-9AA1-AD46444B7772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C427E0C2-E1A8-49F7-B3C2-33B89A4C5F26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2FA1CAA4-03F8-4256-85CC-17380824EF01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5A509F1A-C46E-452A-AD44-6CCB31AC6629}"/>
                  </a:ext>
                </a:extLst>
              </p:cNvPr>
              <p:cNvGrpSpPr/>
              <p:nvPr/>
            </p:nvGrpSpPr>
            <p:grpSpPr>
              <a:xfrm>
                <a:off x="2163869" y="879164"/>
                <a:ext cx="630477" cy="981371"/>
                <a:chOff x="2329841" y="1277655"/>
                <a:chExt cx="630477" cy="981371"/>
              </a:xfrm>
            </p:grpSpPr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E4177001-5153-49FE-A3A9-5A2D131F6892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2F5EA6F5-A650-48B6-A0DC-925426273E24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2A3ABC55-EA67-4D8C-972C-D445761393B8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11ACFEFE-3836-4B58-8E91-294B49C3E111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9E519D02-8CCE-477A-81A2-5712C019813F}"/>
                </a:ext>
              </a:extLst>
            </p:cNvPr>
            <p:cNvGrpSpPr/>
            <p:nvPr/>
          </p:nvGrpSpPr>
          <p:grpSpPr>
            <a:xfrm>
              <a:off x="8756736" y="5023294"/>
              <a:ext cx="1554792" cy="2093304"/>
              <a:chOff x="1245296" y="875950"/>
              <a:chExt cx="1554792" cy="2093304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CC350CC6-76EB-4876-A0DE-291CC616DF8E}"/>
                  </a:ext>
                </a:extLst>
              </p:cNvPr>
              <p:cNvGrpSpPr/>
              <p:nvPr/>
            </p:nvGrpSpPr>
            <p:grpSpPr>
              <a:xfrm>
                <a:off x="1245296" y="1974979"/>
                <a:ext cx="630477" cy="981371"/>
                <a:chOff x="2329841" y="1277655"/>
                <a:chExt cx="630477" cy="981371"/>
              </a:xfrm>
            </p:grpSpPr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509F4081-94A6-444E-98BC-3DFB57E59F77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956838C0-5C9B-427E-87F7-D196A79E02FC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84C264D2-A685-4BA5-9668-948267E42CE3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1FABF483-3311-41EE-AB1D-7FE956422E4F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8BF23238-8751-4BDB-8C2E-9DF75F9AE04A}"/>
                  </a:ext>
                </a:extLst>
              </p:cNvPr>
              <p:cNvGrpSpPr/>
              <p:nvPr/>
            </p:nvGrpSpPr>
            <p:grpSpPr>
              <a:xfrm>
                <a:off x="1245296" y="875950"/>
                <a:ext cx="630477" cy="981371"/>
                <a:chOff x="2329841" y="1277655"/>
                <a:chExt cx="630477" cy="981371"/>
              </a:xfrm>
            </p:grpSpPr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E0F3D193-0E03-424E-B15D-48B90F4E6118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FA1F0535-8EB5-4C10-8084-497368672E2F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978AD633-DB16-4CBA-9AA3-5C739AF1E93F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FC98CCEE-673E-4151-8F7C-62E9C89C1727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A232A745-8B91-4D6F-AC9D-98F6ADDA5D8A}"/>
                  </a:ext>
                </a:extLst>
              </p:cNvPr>
              <p:cNvGrpSpPr/>
              <p:nvPr/>
            </p:nvGrpSpPr>
            <p:grpSpPr>
              <a:xfrm>
                <a:off x="2169611" y="1987883"/>
                <a:ext cx="630477" cy="981371"/>
                <a:chOff x="2329841" y="1277655"/>
                <a:chExt cx="630477" cy="981371"/>
              </a:xfrm>
            </p:grpSpPr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63595E93-A3E1-4924-B953-3F8FA755C769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4035DB63-2077-4760-9C73-E6A6D786B4C4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20D4A56A-9FDA-4FD4-87BD-881DF8BD8A77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E459575D-64C0-4A15-8912-A7B9ADA50CD9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761E81A3-6871-4ABF-BA49-979FE0223820}"/>
                  </a:ext>
                </a:extLst>
              </p:cNvPr>
              <p:cNvGrpSpPr/>
              <p:nvPr/>
            </p:nvGrpSpPr>
            <p:grpSpPr>
              <a:xfrm>
                <a:off x="2163869" y="879164"/>
                <a:ext cx="630477" cy="981371"/>
                <a:chOff x="2329841" y="1277655"/>
                <a:chExt cx="630477" cy="981371"/>
              </a:xfrm>
            </p:grpSpPr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D45CDB0A-0954-42D5-8FBE-576865C089D1}"/>
                    </a:ext>
                  </a:extLst>
                </p:cNvPr>
                <p:cNvSpPr txBox="1"/>
                <p:nvPr/>
              </p:nvSpPr>
              <p:spPr>
                <a:xfrm>
                  <a:off x="2329841" y="1283918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438C1F02-57CA-4724-AB53-4C9A15314A42}"/>
                    </a:ext>
                  </a:extLst>
                </p:cNvPr>
                <p:cNvSpPr txBox="1"/>
                <p:nvPr/>
              </p:nvSpPr>
              <p:spPr>
                <a:xfrm>
                  <a:off x="2590800" y="1277655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650FFC69-F7EE-4C1F-87F4-CE739EC45E6B}"/>
                    </a:ext>
                  </a:extLst>
                </p:cNvPr>
                <p:cNvSpPr txBox="1"/>
                <p:nvPr/>
              </p:nvSpPr>
              <p:spPr>
                <a:xfrm>
                  <a:off x="2329841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8A7A1E2D-D761-4B53-B987-36DBA92B6B91}"/>
                    </a:ext>
                  </a:extLst>
                </p:cNvPr>
                <p:cNvSpPr txBox="1"/>
                <p:nvPr/>
              </p:nvSpPr>
              <p:spPr>
                <a:xfrm>
                  <a:off x="2590800" y="1551140"/>
                  <a:ext cx="36951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x</a:t>
                  </a:r>
                </a:p>
              </p:txBody>
            </p: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381A374-8B38-4B40-822B-26100FC82F49}"/>
              </a:ext>
            </a:extLst>
          </p:cNvPr>
          <p:cNvSpPr txBox="1"/>
          <p:nvPr/>
        </p:nvSpPr>
        <p:spPr>
          <a:xfrm>
            <a:off x="3939268" y="529256"/>
            <a:ext cx="4008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How many clusters?</a:t>
            </a:r>
          </a:p>
        </p:txBody>
      </p:sp>
    </p:spTree>
    <p:extLst>
      <p:ext uri="{BB962C8B-B14F-4D97-AF65-F5344CB8AC3E}">
        <p14:creationId xmlns:p14="http://schemas.microsoft.com/office/powerpoint/2010/main" val="344845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89E839AD-B978-4164-A468-24DBDE75CB86}"/>
              </a:ext>
            </a:extLst>
          </p:cNvPr>
          <p:cNvGrpSpPr/>
          <p:nvPr/>
        </p:nvGrpSpPr>
        <p:grpSpPr>
          <a:xfrm>
            <a:off x="1155264" y="439626"/>
            <a:ext cx="1554792" cy="2093304"/>
            <a:chOff x="1245296" y="875950"/>
            <a:chExt cx="1554792" cy="209330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7D34E36-1003-4B56-8129-5845FCD790BA}"/>
                </a:ext>
              </a:extLst>
            </p:cNvPr>
            <p:cNvGrpSpPr/>
            <p:nvPr/>
          </p:nvGrpSpPr>
          <p:grpSpPr>
            <a:xfrm>
              <a:off x="1245296" y="1974979"/>
              <a:ext cx="630477" cy="981371"/>
              <a:chOff x="2329841" y="1277655"/>
              <a:chExt cx="630477" cy="981371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7CE40C-5925-4EBF-91DE-0755BD1ED5D3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81B37A-63E4-495C-9C42-4BE79090E17A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DE6969-9FCC-4213-8426-296C592FB589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BACAF1-D948-46E9-9C6A-592671B14BF8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73D41C0-A6BB-4B89-9ED0-6295C3FE3AB4}"/>
                </a:ext>
              </a:extLst>
            </p:cNvPr>
            <p:cNvGrpSpPr/>
            <p:nvPr/>
          </p:nvGrpSpPr>
          <p:grpSpPr>
            <a:xfrm>
              <a:off x="1245296" y="875950"/>
              <a:ext cx="630477" cy="981371"/>
              <a:chOff x="2329841" y="1277655"/>
              <a:chExt cx="630477" cy="981371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7BA099-BAE9-42C1-B958-3742B7E64265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3AA79F-AE65-4AF5-942D-1D146BD10D49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0953B8-0248-4A09-8B27-6611D37F543A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5FCEAB-29FA-482A-A21E-E50E35E28EF3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3F61C33-5645-44EC-AD85-5FC2DDE2DDD8}"/>
                </a:ext>
              </a:extLst>
            </p:cNvPr>
            <p:cNvGrpSpPr/>
            <p:nvPr/>
          </p:nvGrpSpPr>
          <p:grpSpPr>
            <a:xfrm>
              <a:off x="2169611" y="1987883"/>
              <a:ext cx="630477" cy="981371"/>
              <a:chOff x="2329841" y="1277655"/>
              <a:chExt cx="630477" cy="98137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E45F4E-95E7-4DB8-A90D-B7FF46026791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6D2C0DB-4BCB-4B42-81F2-44D78C93A566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431899-6FC6-46D5-B7DE-AC066B15DC5E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9CA186-C182-4EA4-8AA1-AF4DD175B699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34580B2-0191-4A7B-B933-87F07822371A}"/>
                </a:ext>
              </a:extLst>
            </p:cNvPr>
            <p:cNvGrpSpPr/>
            <p:nvPr/>
          </p:nvGrpSpPr>
          <p:grpSpPr>
            <a:xfrm>
              <a:off x="2163869" y="879164"/>
              <a:ext cx="630477" cy="981371"/>
              <a:chOff x="2329841" y="1277655"/>
              <a:chExt cx="630477" cy="98137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FCF212-3460-4FF1-9E60-C16E34794E9B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5B14CB-AA5F-4207-A996-4675A7A6639B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FABDEF-C180-4D5E-8977-6D56F990C0C7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3495F0-9F8D-4AD9-BAEA-550F69B8231C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191B15-4272-4401-977F-A573240A677F}"/>
              </a:ext>
            </a:extLst>
          </p:cNvPr>
          <p:cNvGrpSpPr/>
          <p:nvPr/>
        </p:nvGrpSpPr>
        <p:grpSpPr>
          <a:xfrm>
            <a:off x="1164661" y="5008117"/>
            <a:ext cx="1554792" cy="2093304"/>
            <a:chOff x="1245296" y="875950"/>
            <a:chExt cx="1554792" cy="2093304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6C5EFF7-E54C-4DFD-8953-440C82371BA2}"/>
                </a:ext>
              </a:extLst>
            </p:cNvPr>
            <p:cNvGrpSpPr/>
            <p:nvPr/>
          </p:nvGrpSpPr>
          <p:grpSpPr>
            <a:xfrm>
              <a:off x="1245296" y="1974979"/>
              <a:ext cx="630477" cy="981371"/>
              <a:chOff x="2329841" y="1277655"/>
              <a:chExt cx="630477" cy="981371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5925ECC-BB13-4746-B462-93EAF96E6182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F0EEA21-D48E-45F9-B0D5-703C7FEBE15D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ED0A52D0-88D5-46A8-8688-9F884CC008DA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605419C-7546-472A-8981-F6A8B1F39D1D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19DCB88-43FE-4152-97FF-D4FE876F27AA}"/>
                </a:ext>
              </a:extLst>
            </p:cNvPr>
            <p:cNvGrpSpPr/>
            <p:nvPr/>
          </p:nvGrpSpPr>
          <p:grpSpPr>
            <a:xfrm>
              <a:off x="1245296" y="875950"/>
              <a:ext cx="630477" cy="981371"/>
              <a:chOff x="2329841" y="1277655"/>
              <a:chExt cx="630477" cy="981371"/>
            </a:xfrm>
          </p:grpSpPr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AC30307-5DE1-4EE2-9A36-DB9EAA263FA1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9CFBC2F5-39B2-4130-8FBC-6DFD4496194C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A3C3B152-88EB-461D-9861-BC352350F499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DB6BF6B-3086-4A1F-A17D-D94A461EECA4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9DA2544F-E09C-4BA3-A62F-838A70617E56}"/>
                </a:ext>
              </a:extLst>
            </p:cNvPr>
            <p:cNvGrpSpPr/>
            <p:nvPr/>
          </p:nvGrpSpPr>
          <p:grpSpPr>
            <a:xfrm>
              <a:off x="2169611" y="1987883"/>
              <a:ext cx="630477" cy="981371"/>
              <a:chOff x="2329841" y="1277655"/>
              <a:chExt cx="630477" cy="981371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DEA1B10-CEE5-4273-82DF-7312B9F620A1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76C43F4-3CE6-4F5F-9961-A5B1E094B8D7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A1F362A-0666-4DA5-9E3B-00EE618EC183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A7BFF54-3A6C-4AEC-8BD4-9F4107264AB1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7840754-060B-4CF8-A418-13626D935C18}"/>
                </a:ext>
              </a:extLst>
            </p:cNvPr>
            <p:cNvGrpSpPr/>
            <p:nvPr/>
          </p:nvGrpSpPr>
          <p:grpSpPr>
            <a:xfrm>
              <a:off x="2163869" y="879164"/>
              <a:ext cx="630477" cy="981371"/>
              <a:chOff x="2329841" y="1277655"/>
              <a:chExt cx="630477" cy="981371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E4AD4CE5-4CD5-46EA-99A5-8C6427C69B13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27040C75-33C0-4C2F-8BD5-6A9EBEA2E87C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95D0F67-45A6-485D-8CF8-62F48F9FEA85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2F75FD4-5F99-4237-BCBC-CDAA260C8A5F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120F8B7-5EE6-42E5-8088-414856CF74FF}"/>
              </a:ext>
            </a:extLst>
          </p:cNvPr>
          <p:cNvGrpSpPr/>
          <p:nvPr/>
        </p:nvGrpSpPr>
        <p:grpSpPr>
          <a:xfrm>
            <a:off x="8750994" y="449103"/>
            <a:ext cx="1554792" cy="2093304"/>
            <a:chOff x="1245296" y="875950"/>
            <a:chExt cx="1554792" cy="2093304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A98B8B6-1E2B-4149-A74C-1B197D2A5E34}"/>
                </a:ext>
              </a:extLst>
            </p:cNvPr>
            <p:cNvGrpSpPr/>
            <p:nvPr/>
          </p:nvGrpSpPr>
          <p:grpSpPr>
            <a:xfrm>
              <a:off x="1245296" y="1974979"/>
              <a:ext cx="630477" cy="981371"/>
              <a:chOff x="2329841" y="1277655"/>
              <a:chExt cx="630477" cy="981371"/>
            </a:xfrm>
          </p:grpSpPr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5AE16B8-67B6-4043-9396-880D6ABE2B75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74A11CD-9E47-41F6-9F27-9DFE5ACAE06E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4E1CF8B-5E7A-4C6D-94A5-3EE489AB4913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A45B146-14D1-4F19-9D6F-21B5618E6524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7C9BF450-9A68-4B2E-BD6D-0CDC69D5E4F8}"/>
                </a:ext>
              </a:extLst>
            </p:cNvPr>
            <p:cNvGrpSpPr/>
            <p:nvPr/>
          </p:nvGrpSpPr>
          <p:grpSpPr>
            <a:xfrm>
              <a:off x="1245296" y="875950"/>
              <a:ext cx="630477" cy="981371"/>
              <a:chOff x="2329841" y="1277655"/>
              <a:chExt cx="630477" cy="981371"/>
            </a:xfrm>
          </p:grpSpPr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4E330A31-48F2-492E-97BA-7CFFCDCE67E4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165E9879-54C6-44B3-B142-ABD63FBA788D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84AFCD9-5EF3-49F1-AC73-0FFE2A66424B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C67CB750-9392-48B7-A419-CBBE7D6A80F3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72B5A577-1E59-4DDA-8297-989E4B1F1470}"/>
                </a:ext>
              </a:extLst>
            </p:cNvPr>
            <p:cNvGrpSpPr/>
            <p:nvPr/>
          </p:nvGrpSpPr>
          <p:grpSpPr>
            <a:xfrm>
              <a:off x="2169611" y="1987883"/>
              <a:ext cx="630477" cy="981371"/>
              <a:chOff x="2329841" y="1277655"/>
              <a:chExt cx="630477" cy="981371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62A52AA3-C746-4366-863A-CA80BCFDE3AB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CCD27F9-47BA-480A-9AA1-AD46444B7772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C427E0C2-E1A8-49F7-B3C2-33B89A4C5F26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2FA1CAA4-03F8-4256-85CC-17380824EF01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5A509F1A-C46E-452A-AD44-6CCB31AC6629}"/>
                </a:ext>
              </a:extLst>
            </p:cNvPr>
            <p:cNvGrpSpPr/>
            <p:nvPr/>
          </p:nvGrpSpPr>
          <p:grpSpPr>
            <a:xfrm>
              <a:off x="2163869" y="879164"/>
              <a:ext cx="630477" cy="981371"/>
              <a:chOff x="2329841" y="1277655"/>
              <a:chExt cx="630477" cy="981371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E4177001-5153-49FE-A3A9-5A2D131F6892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2F5EA6F5-A650-48B6-A0DC-925426273E24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2A3ABC55-EA67-4D8C-972C-D445761393B8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11ACFEFE-3836-4B58-8E91-294B49C3E111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E519D02-8CCE-477A-81A2-5712C019813F}"/>
              </a:ext>
            </a:extLst>
          </p:cNvPr>
          <p:cNvGrpSpPr/>
          <p:nvPr/>
        </p:nvGrpSpPr>
        <p:grpSpPr>
          <a:xfrm>
            <a:off x="8756736" y="5023294"/>
            <a:ext cx="1554792" cy="2093304"/>
            <a:chOff x="1245296" y="875950"/>
            <a:chExt cx="1554792" cy="2093304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CC350CC6-76EB-4876-A0DE-291CC616DF8E}"/>
                </a:ext>
              </a:extLst>
            </p:cNvPr>
            <p:cNvGrpSpPr/>
            <p:nvPr/>
          </p:nvGrpSpPr>
          <p:grpSpPr>
            <a:xfrm>
              <a:off x="1245296" y="1974979"/>
              <a:ext cx="630477" cy="981371"/>
              <a:chOff x="2329841" y="1277655"/>
              <a:chExt cx="630477" cy="981371"/>
            </a:xfrm>
          </p:grpSpPr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509F4081-94A6-444E-98BC-3DFB57E59F77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56838C0-5C9B-427E-87F7-D196A79E02FC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4C264D2-A685-4BA5-9668-948267E42CE3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1FABF483-3311-41EE-AB1D-7FE956422E4F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8BF23238-8751-4BDB-8C2E-9DF75F9AE04A}"/>
                </a:ext>
              </a:extLst>
            </p:cNvPr>
            <p:cNvGrpSpPr/>
            <p:nvPr/>
          </p:nvGrpSpPr>
          <p:grpSpPr>
            <a:xfrm>
              <a:off x="1245296" y="875950"/>
              <a:ext cx="630477" cy="981371"/>
              <a:chOff x="2329841" y="1277655"/>
              <a:chExt cx="630477" cy="981371"/>
            </a:xfrm>
          </p:grpSpPr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E0F3D193-0E03-424E-B15D-48B90F4E6118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A1F0535-8EB5-4C10-8084-497368672E2F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978AD633-DB16-4CBA-9AA3-5C739AF1E93F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FC98CCEE-673E-4151-8F7C-62E9C89C1727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A232A745-8B91-4D6F-AC9D-98F6ADDA5D8A}"/>
                </a:ext>
              </a:extLst>
            </p:cNvPr>
            <p:cNvGrpSpPr/>
            <p:nvPr/>
          </p:nvGrpSpPr>
          <p:grpSpPr>
            <a:xfrm>
              <a:off x="2169611" y="1987883"/>
              <a:ext cx="630477" cy="981371"/>
              <a:chOff x="2329841" y="1277655"/>
              <a:chExt cx="630477" cy="981371"/>
            </a:xfrm>
          </p:grpSpPr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63595E93-A3E1-4924-B953-3F8FA755C769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4035DB63-2077-4760-9C73-E6A6D786B4C4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20D4A56A-9FDA-4FD4-87BD-881DF8BD8A77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E459575D-64C0-4A15-8912-A7B9ADA50CD9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761E81A3-6871-4ABF-BA49-979FE0223820}"/>
                </a:ext>
              </a:extLst>
            </p:cNvPr>
            <p:cNvGrpSpPr/>
            <p:nvPr/>
          </p:nvGrpSpPr>
          <p:grpSpPr>
            <a:xfrm>
              <a:off x="2163869" y="879164"/>
              <a:ext cx="630477" cy="981371"/>
              <a:chOff x="2329841" y="1277655"/>
              <a:chExt cx="630477" cy="981371"/>
            </a:xfrm>
          </p:grpSpPr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45CDB0A-0954-42D5-8FBE-576865C089D1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438C1F02-57CA-4724-AB53-4C9A15314A42}"/>
                  </a:ext>
                </a:extLst>
              </p:cNvPr>
              <p:cNvSpPr txBox="1"/>
              <p:nvPr/>
            </p:nvSpPr>
            <p:spPr>
              <a:xfrm>
                <a:off x="2590800" y="1277655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650FFC69-F7EE-4C1F-87F4-CE739EC45E6B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8A7A1E2D-D761-4B53-B987-36DBA92B6B91}"/>
                  </a:ext>
                </a:extLst>
              </p:cNvPr>
              <p:cNvSpPr txBox="1"/>
              <p:nvPr/>
            </p:nvSpPr>
            <p:spPr>
              <a:xfrm>
                <a:off x="2590800" y="1551140"/>
                <a:ext cx="369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x</a:t>
                </a:r>
              </a:p>
            </p:txBody>
          </p:sp>
        </p:grp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E2A0BE7F-906F-4838-844C-D1CA32189D4B}"/>
              </a:ext>
            </a:extLst>
          </p:cNvPr>
          <p:cNvSpPr txBox="1"/>
          <p:nvPr/>
        </p:nvSpPr>
        <p:spPr>
          <a:xfrm>
            <a:off x="3939268" y="529256"/>
            <a:ext cx="4008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How many clusters?</a:t>
            </a:r>
          </a:p>
        </p:txBody>
      </p:sp>
    </p:spTree>
    <p:extLst>
      <p:ext uri="{BB962C8B-B14F-4D97-AF65-F5344CB8AC3E}">
        <p14:creationId xmlns:p14="http://schemas.microsoft.com/office/powerpoint/2010/main" val="60290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Cluster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90" y="3226723"/>
            <a:ext cx="2698750" cy="270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45" y="2511863"/>
            <a:ext cx="4512310" cy="359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4410" y="191106"/>
            <a:ext cx="4692695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27" dirty="0">
                <a:solidFill>
                  <a:srgbClr val="7030A0"/>
                </a:solidFill>
                <a:latin typeface="Linux Libertine"/>
              </a:rPr>
              <a:t>Hierarchical clustering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506182" y="6798486"/>
            <a:ext cx="4364648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http://en.wikipedia.org/wiki/File:Hierarchical_clustering_simple_diagram.svg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0630" y="6672820"/>
            <a:ext cx="330302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http://en.wikipedia.org/wiki/File:Clusters.svg</a:t>
            </a:r>
          </a:p>
        </p:txBody>
      </p:sp>
      <p:sp>
        <p:nvSpPr>
          <p:cNvPr id="7" name="Rectangle 6"/>
          <p:cNvSpPr/>
          <p:nvPr/>
        </p:nvSpPr>
        <p:spPr>
          <a:xfrm>
            <a:off x="7367680" y="1572938"/>
            <a:ext cx="2256900" cy="580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73" dirty="0" err="1">
                <a:solidFill>
                  <a:schemeClr val="accent6">
                    <a:lumMod val="50000"/>
                  </a:schemeClr>
                </a:solidFill>
              </a:rPr>
              <a:t>Dendrogram</a:t>
            </a:r>
            <a:endParaRPr lang="en-US" sz="3173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3286" y="1572938"/>
            <a:ext cx="953403" cy="580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73" dirty="0">
                <a:solidFill>
                  <a:schemeClr val="accent6">
                    <a:lumMod val="50000"/>
                  </a:schemeClr>
                </a:solidFill>
              </a:rPr>
              <a:t>Data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59492" y="2511864"/>
            <a:ext cx="0" cy="4846006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4928786" y="1502006"/>
            <a:ext cx="1045740" cy="73484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</p:spTree>
    <p:extLst>
      <p:ext uri="{BB962C8B-B14F-4D97-AF65-F5344CB8AC3E}">
        <p14:creationId xmlns:p14="http://schemas.microsoft.com/office/powerpoint/2010/main" val="243670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ultid.se/genex/clustering_distan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44" y="2958144"/>
            <a:ext cx="4821972" cy="33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9944" y="6785872"/>
            <a:ext cx="4469237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40" dirty="0"/>
              <a:t>http://www.multid.se/genex/hs515.htm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3397" y="533375"/>
            <a:ext cx="8232959" cy="1766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27" dirty="0">
                <a:solidFill>
                  <a:srgbClr val="7030A0"/>
                </a:solidFill>
                <a:latin typeface="Linux Libertine"/>
              </a:rPr>
              <a:t>Different type of hierarchical clustering </a:t>
            </a:r>
          </a:p>
          <a:p>
            <a:endParaRPr lang="en-US" sz="3627" dirty="0">
              <a:solidFill>
                <a:srgbClr val="7030A0"/>
              </a:solidFill>
              <a:latin typeface="Linux Libertine"/>
            </a:endParaRPr>
          </a:p>
          <a:p>
            <a:r>
              <a:rPr lang="en-US" sz="3627" dirty="0">
                <a:solidFill>
                  <a:srgbClr val="7030A0"/>
                </a:solidFill>
                <a:latin typeface="Linux Libertine"/>
              </a:rPr>
              <a:t>What is the distance between 2 clusters?</a:t>
            </a:r>
          </a:p>
        </p:txBody>
      </p:sp>
      <p:pic>
        <p:nvPicPr>
          <p:cNvPr id="8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73" y="2949210"/>
            <a:ext cx="4512310" cy="359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9843" y="6798486"/>
            <a:ext cx="4364648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http://en.wikipedia.org/wiki/File:Hierarchical_clustering_simple_diagram.svg</a:t>
            </a:r>
          </a:p>
        </p:txBody>
      </p:sp>
    </p:spTree>
    <p:extLst>
      <p:ext uri="{BB962C8B-B14F-4D97-AF65-F5344CB8AC3E}">
        <p14:creationId xmlns:p14="http://schemas.microsoft.com/office/powerpoint/2010/main" val="398736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55402" y="597162"/>
            <a:ext cx="4512310" cy="94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52743" y="2548729"/>
            <a:ext cx="1478031" cy="509665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6" name="Rectangle 15"/>
          <p:cNvSpPr/>
          <p:nvPr/>
        </p:nvSpPr>
        <p:spPr>
          <a:xfrm>
            <a:off x="3129967" y="2548729"/>
            <a:ext cx="1478031" cy="5096656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7" name="Rectangle 16"/>
          <p:cNvSpPr/>
          <p:nvPr/>
        </p:nvSpPr>
        <p:spPr>
          <a:xfrm>
            <a:off x="5321522" y="2548729"/>
            <a:ext cx="1478031" cy="5096656"/>
          </a:xfrm>
          <a:prstGeom prst="rect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8" name="Rectangle 17"/>
          <p:cNvSpPr/>
          <p:nvPr/>
        </p:nvSpPr>
        <p:spPr>
          <a:xfrm>
            <a:off x="7382554" y="2548729"/>
            <a:ext cx="1478031" cy="509665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9" name="Rectangle 18"/>
          <p:cNvSpPr/>
          <p:nvPr/>
        </p:nvSpPr>
        <p:spPr>
          <a:xfrm>
            <a:off x="9359778" y="2548729"/>
            <a:ext cx="1478031" cy="5096656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97" name="Rectangle 96"/>
          <p:cNvSpPr/>
          <p:nvPr/>
        </p:nvSpPr>
        <p:spPr>
          <a:xfrm>
            <a:off x="829955" y="2420911"/>
            <a:ext cx="10295244" cy="45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74470" y="4425718"/>
            <a:ext cx="209353" cy="4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40"/>
          </a:p>
        </p:txBody>
      </p:sp>
      <p:sp>
        <p:nvSpPr>
          <p:cNvPr id="96" name="TextBox 95"/>
          <p:cNvSpPr txBox="1"/>
          <p:nvPr/>
        </p:nvSpPr>
        <p:spPr>
          <a:xfrm>
            <a:off x="4377364" y="168220"/>
            <a:ext cx="4299975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C00000"/>
                </a:solidFill>
              </a:rPr>
              <a:t>Increasing threshold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1349" y="985753"/>
            <a:ext cx="9836546" cy="1911245"/>
            <a:chOff x="202367" y="270181"/>
            <a:chExt cx="8094690" cy="1686393"/>
          </a:xfrm>
        </p:grpSpPr>
        <p:sp>
          <p:nvSpPr>
            <p:cNvPr id="2" name="Rectangle 1"/>
            <p:cNvSpPr/>
            <p:nvPr/>
          </p:nvSpPr>
          <p:spPr>
            <a:xfrm>
              <a:off x="202367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1305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40243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59181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78119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9669594" y="1345210"/>
            <a:ext cx="291641" cy="93268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9271716" y="2336109"/>
            <a:ext cx="634560" cy="231392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9206147" y="2289644"/>
            <a:ext cx="766688" cy="273563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328972" y="1257719"/>
            <a:ext cx="1294345" cy="1367313"/>
            <a:chOff x="500269" y="478565"/>
            <a:chExt cx="1142069" cy="1206453"/>
          </a:xfrm>
        </p:grpSpPr>
        <p:sp>
          <p:nvSpPr>
            <p:cNvPr id="61" name="Oval 60"/>
            <p:cNvSpPr/>
            <p:nvPr/>
          </p:nvSpPr>
          <p:spPr>
            <a:xfrm>
              <a:off x="848108" y="47856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46" name="Oval 45"/>
            <p:cNvSpPr/>
            <p:nvPr/>
          </p:nvSpPr>
          <p:spPr>
            <a:xfrm>
              <a:off x="1105438" y="133549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59" name="Oval 58"/>
            <p:cNvSpPr/>
            <p:nvPr/>
          </p:nvSpPr>
          <p:spPr>
            <a:xfrm>
              <a:off x="1105438" y="154785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0" name="Oval 59"/>
            <p:cNvSpPr/>
            <p:nvPr/>
          </p:nvSpPr>
          <p:spPr>
            <a:xfrm>
              <a:off x="500269" y="133549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2" name="Oval 61"/>
            <p:cNvSpPr/>
            <p:nvPr/>
          </p:nvSpPr>
          <p:spPr>
            <a:xfrm>
              <a:off x="500269" y="154785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3" name="Oval 62"/>
            <p:cNvSpPr/>
            <p:nvPr/>
          </p:nvSpPr>
          <p:spPr>
            <a:xfrm>
              <a:off x="1505178" y="145042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94011" y="1257719"/>
            <a:ext cx="1294345" cy="1367313"/>
            <a:chOff x="2234127" y="533530"/>
            <a:chExt cx="1142069" cy="120645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300991" y="143156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10591" y="144655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2234127" y="533530"/>
              <a:ext cx="1142069" cy="1206453"/>
              <a:chOff x="500269" y="478565"/>
              <a:chExt cx="1142069" cy="1206453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473274" y="1257719"/>
            <a:ext cx="1294345" cy="1367313"/>
            <a:chOff x="5921712" y="623470"/>
            <a:chExt cx="1142069" cy="1206453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981073" y="156647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/>
            <p:cNvSpPr/>
            <p:nvPr/>
          </p:nvSpPr>
          <p:spPr>
            <a:xfrm rot="5400000">
              <a:off x="6668123" y="1459045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50" name="Straight Connector 49"/>
            <p:cNvCxnSpPr>
              <a:stCxn id="53" idx="2"/>
            </p:cNvCxnSpPr>
            <p:nvPr/>
          </p:nvCxnSpPr>
          <p:spPr>
            <a:xfrm flipH="1">
              <a:off x="5994066" y="1527462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968544" y="1786328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921712" y="623470"/>
              <a:ext cx="1142069" cy="1206453"/>
              <a:chOff x="500269" y="478565"/>
              <a:chExt cx="1142069" cy="1206453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9197653" y="1257719"/>
            <a:ext cx="1294345" cy="1367313"/>
            <a:chOff x="7443223" y="533530"/>
            <a:chExt cx="1142069" cy="1206453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488549" y="583168"/>
              <a:ext cx="353631" cy="915483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501078" y="1491852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/>
            <p:cNvSpPr/>
            <p:nvPr/>
          </p:nvSpPr>
          <p:spPr>
            <a:xfrm rot="5400000">
              <a:off x="8188128" y="1384422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41" name="Straight Connector 40"/>
            <p:cNvCxnSpPr>
              <a:stCxn id="38" idx="2"/>
            </p:cNvCxnSpPr>
            <p:nvPr/>
          </p:nvCxnSpPr>
          <p:spPr>
            <a:xfrm flipH="1">
              <a:off x="7514071" y="1452839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488549" y="1711705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7443223" y="533530"/>
              <a:ext cx="1142069" cy="1206453"/>
              <a:chOff x="500269" y="478565"/>
              <a:chExt cx="1142069" cy="1206453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281717" y="1257719"/>
            <a:ext cx="1294345" cy="1367313"/>
            <a:chOff x="3987985" y="443590"/>
            <a:chExt cx="1142069" cy="1206453"/>
          </a:xfrm>
        </p:grpSpPr>
        <p:sp>
          <p:nvSpPr>
            <p:cNvPr id="34" name="Isosceles Triangle 33"/>
            <p:cNvSpPr/>
            <p:nvPr/>
          </p:nvSpPr>
          <p:spPr>
            <a:xfrm rot="5400000">
              <a:off x="4721902" y="1281660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057341" y="138159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3987985" y="443590"/>
              <a:ext cx="1142069" cy="1206453"/>
              <a:chOff x="500269" y="478565"/>
              <a:chExt cx="1142069" cy="1206453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cxnSp>
        <p:nvCxnSpPr>
          <p:cNvPr id="99" name="Straight Arrow Connector 98"/>
          <p:cNvCxnSpPr/>
          <p:nvPr/>
        </p:nvCxnSpPr>
        <p:spPr>
          <a:xfrm>
            <a:off x="1328972" y="756647"/>
            <a:ext cx="8730768" cy="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914304" y="3192832"/>
            <a:ext cx="2596012" cy="2185214"/>
          </a:xfrm>
          <a:prstGeom prst="rect">
            <a:avLst/>
          </a:prstGeom>
          <a:solidFill>
            <a:srgbClr val="F3F3F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C00000"/>
                </a:solidFill>
              </a:rPr>
              <a:t>Connect vertices </a:t>
            </a:r>
            <a:r>
              <a:rPr lang="en-US" sz="2720" b="1" dirty="0">
                <a:solidFill>
                  <a:srgbClr val="C00000"/>
                </a:solidFill>
              </a:rPr>
              <a:t>(or clusters) </a:t>
            </a:r>
            <a:r>
              <a:rPr lang="en-US" sz="2720" dirty="0">
                <a:solidFill>
                  <a:srgbClr val="C00000"/>
                </a:solidFill>
              </a:rPr>
              <a:t>whose distance is less than a given threshold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29911" y="1236474"/>
            <a:ext cx="9366468" cy="1456648"/>
            <a:chOff x="412862" y="1091006"/>
            <a:chExt cx="8264531" cy="1285278"/>
          </a:xfrm>
        </p:grpSpPr>
        <p:pic>
          <p:nvPicPr>
            <p:cNvPr id="93" name="Picture 92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62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93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747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4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400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748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0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233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929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55402" y="597162"/>
            <a:ext cx="4512310" cy="94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52743" y="2548729"/>
            <a:ext cx="1478031" cy="509665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6" name="Rectangle 15"/>
          <p:cNvSpPr/>
          <p:nvPr/>
        </p:nvSpPr>
        <p:spPr>
          <a:xfrm>
            <a:off x="3129967" y="2548729"/>
            <a:ext cx="1478031" cy="5096656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7" name="Rectangle 16"/>
          <p:cNvSpPr/>
          <p:nvPr/>
        </p:nvSpPr>
        <p:spPr>
          <a:xfrm>
            <a:off x="5321522" y="2548729"/>
            <a:ext cx="1478031" cy="5096656"/>
          </a:xfrm>
          <a:prstGeom prst="rect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8" name="Rectangle 17"/>
          <p:cNvSpPr/>
          <p:nvPr/>
        </p:nvSpPr>
        <p:spPr>
          <a:xfrm>
            <a:off x="7382554" y="2548729"/>
            <a:ext cx="1478031" cy="509665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9" name="Rectangle 18"/>
          <p:cNvSpPr/>
          <p:nvPr/>
        </p:nvSpPr>
        <p:spPr>
          <a:xfrm>
            <a:off x="9359778" y="2548729"/>
            <a:ext cx="1478031" cy="5096656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97" name="Rectangle 96"/>
          <p:cNvSpPr/>
          <p:nvPr/>
        </p:nvSpPr>
        <p:spPr>
          <a:xfrm>
            <a:off x="829955" y="2420911"/>
            <a:ext cx="10295244" cy="45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74470" y="4425718"/>
            <a:ext cx="209353" cy="4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40"/>
          </a:p>
        </p:txBody>
      </p:sp>
      <p:sp>
        <p:nvSpPr>
          <p:cNvPr id="96" name="TextBox 95"/>
          <p:cNvSpPr txBox="1"/>
          <p:nvPr/>
        </p:nvSpPr>
        <p:spPr>
          <a:xfrm>
            <a:off x="4377364" y="168220"/>
            <a:ext cx="4299975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C00000"/>
                </a:solidFill>
              </a:rPr>
              <a:t>Increasing threshold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1349" y="985753"/>
            <a:ext cx="9836546" cy="1911245"/>
            <a:chOff x="202367" y="270181"/>
            <a:chExt cx="8094690" cy="1686393"/>
          </a:xfrm>
        </p:grpSpPr>
        <p:sp>
          <p:nvSpPr>
            <p:cNvPr id="2" name="Rectangle 1"/>
            <p:cNvSpPr/>
            <p:nvPr/>
          </p:nvSpPr>
          <p:spPr>
            <a:xfrm>
              <a:off x="202367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1305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40243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59181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78119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9669594" y="1345210"/>
            <a:ext cx="291641" cy="93268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9271716" y="2336109"/>
            <a:ext cx="634560" cy="231392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9206147" y="2289644"/>
            <a:ext cx="766688" cy="273563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328972" y="1257719"/>
            <a:ext cx="1294345" cy="1367313"/>
            <a:chOff x="500269" y="478565"/>
            <a:chExt cx="1142069" cy="1206453"/>
          </a:xfrm>
        </p:grpSpPr>
        <p:sp>
          <p:nvSpPr>
            <p:cNvPr id="61" name="Oval 60"/>
            <p:cNvSpPr/>
            <p:nvPr/>
          </p:nvSpPr>
          <p:spPr>
            <a:xfrm>
              <a:off x="848108" y="47856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46" name="Oval 45"/>
            <p:cNvSpPr/>
            <p:nvPr/>
          </p:nvSpPr>
          <p:spPr>
            <a:xfrm>
              <a:off x="1105438" y="133549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59" name="Oval 58"/>
            <p:cNvSpPr/>
            <p:nvPr/>
          </p:nvSpPr>
          <p:spPr>
            <a:xfrm>
              <a:off x="1105438" y="154785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0" name="Oval 59"/>
            <p:cNvSpPr/>
            <p:nvPr/>
          </p:nvSpPr>
          <p:spPr>
            <a:xfrm>
              <a:off x="500269" y="133549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2" name="Oval 61"/>
            <p:cNvSpPr/>
            <p:nvPr/>
          </p:nvSpPr>
          <p:spPr>
            <a:xfrm>
              <a:off x="500269" y="154785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3" name="Oval 62"/>
            <p:cNvSpPr/>
            <p:nvPr/>
          </p:nvSpPr>
          <p:spPr>
            <a:xfrm>
              <a:off x="1505178" y="145042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94011" y="1257719"/>
            <a:ext cx="1294345" cy="1367313"/>
            <a:chOff x="2234127" y="533530"/>
            <a:chExt cx="1142069" cy="120645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300991" y="143156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10591" y="144655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2234127" y="533530"/>
              <a:ext cx="1142069" cy="1206453"/>
              <a:chOff x="500269" y="478565"/>
              <a:chExt cx="1142069" cy="1206453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473274" y="1257719"/>
            <a:ext cx="1294345" cy="1367313"/>
            <a:chOff x="5921712" y="623470"/>
            <a:chExt cx="1142069" cy="1206453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981073" y="156647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/>
            <p:cNvSpPr/>
            <p:nvPr/>
          </p:nvSpPr>
          <p:spPr>
            <a:xfrm rot="5400000">
              <a:off x="6668123" y="1459045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50" name="Straight Connector 49"/>
            <p:cNvCxnSpPr>
              <a:stCxn id="53" idx="2"/>
            </p:cNvCxnSpPr>
            <p:nvPr/>
          </p:nvCxnSpPr>
          <p:spPr>
            <a:xfrm flipH="1">
              <a:off x="5994066" y="1527462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968544" y="1786328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921712" y="623470"/>
              <a:ext cx="1142069" cy="1206453"/>
              <a:chOff x="500269" y="478565"/>
              <a:chExt cx="1142069" cy="1206453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9197653" y="1257719"/>
            <a:ext cx="1294345" cy="1367313"/>
            <a:chOff x="7443223" y="533530"/>
            <a:chExt cx="1142069" cy="1206453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488549" y="583168"/>
              <a:ext cx="353631" cy="915483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501078" y="1491852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/>
            <p:cNvSpPr/>
            <p:nvPr/>
          </p:nvSpPr>
          <p:spPr>
            <a:xfrm rot="5400000">
              <a:off x="8188128" y="1384422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41" name="Straight Connector 40"/>
            <p:cNvCxnSpPr>
              <a:stCxn id="38" idx="2"/>
            </p:cNvCxnSpPr>
            <p:nvPr/>
          </p:nvCxnSpPr>
          <p:spPr>
            <a:xfrm flipH="1">
              <a:off x="7514071" y="1452839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488549" y="1711705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7443223" y="533530"/>
              <a:ext cx="1142069" cy="1206453"/>
              <a:chOff x="500269" y="478565"/>
              <a:chExt cx="1142069" cy="1206453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281717" y="1257719"/>
            <a:ext cx="1294345" cy="1367313"/>
            <a:chOff x="3987985" y="443590"/>
            <a:chExt cx="1142069" cy="1206453"/>
          </a:xfrm>
        </p:grpSpPr>
        <p:sp>
          <p:nvSpPr>
            <p:cNvPr id="34" name="Isosceles Triangle 33"/>
            <p:cNvSpPr/>
            <p:nvPr/>
          </p:nvSpPr>
          <p:spPr>
            <a:xfrm rot="5400000">
              <a:off x="4721902" y="1281660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057341" y="138159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3987985" y="443590"/>
              <a:ext cx="1142069" cy="1206453"/>
              <a:chOff x="500269" y="478565"/>
              <a:chExt cx="1142069" cy="1206453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cxnSp>
        <p:nvCxnSpPr>
          <p:cNvPr id="99" name="Straight Arrow Connector 98"/>
          <p:cNvCxnSpPr/>
          <p:nvPr/>
        </p:nvCxnSpPr>
        <p:spPr>
          <a:xfrm>
            <a:off x="1328972" y="756647"/>
            <a:ext cx="8730768" cy="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914304" y="3192832"/>
            <a:ext cx="2596012" cy="2185214"/>
          </a:xfrm>
          <a:prstGeom prst="rect">
            <a:avLst/>
          </a:prstGeom>
          <a:solidFill>
            <a:srgbClr val="F3F3F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C00000"/>
                </a:solidFill>
              </a:rPr>
              <a:t>Connect vertices </a:t>
            </a:r>
            <a:r>
              <a:rPr lang="en-US" sz="2720" b="1" dirty="0">
                <a:solidFill>
                  <a:srgbClr val="C00000"/>
                </a:solidFill>
              </a:rPr>
              <a:t>(or clusters) </a:t>
            </a:r>
            <a:r>
              <a:rPr lang="en-US" sz="2720" dirty="0">
                <a:solidFill>
                  <a:srgbClr val="C00000"/>
                </a:solidFill>
              </a:rPr>
              <a:t>whose distance is less than a given threshold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29911" y="1236474"/>
            <a:ext cx="9366468" cy="1456648"/>
            <a:chOff x="412862" y="1091006"/>
            <a:chExt cx="8264531" cy="1285278"/>
          </a:xfrm>
        </p:grpSpPr>
        <p:pic>
          <p:nvPicPr>
            <p:cNvPr id="93" name="Picture 92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62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93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747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4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400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748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0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233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049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ultid.se/genex/clustering_distan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44" y="2958144"/>
            <a:ext cx="4821972" cy="33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9944" y="6785872"/>
            <a:ext cx="4469237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40" dirty="0"/>
              <a:t>http://www.multid.se/genex/hs515.htm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3397" y="533375"/>
            <a:ext cx="8232959" cy="1766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27" dirty="0">
                <a:solidFill>
                  <a:srgbClr val="7030A0"/>
                </a:solidFill>
                <a:latin typeface="Linux Libertine"/>
              </a:rPr>
              <a:t>Different type of hierarchical clustering </a:t>
            </a:r>
          </a:p>
          <a:p>
            <a:endParaRPr lang="en-US" sz="3627" dirty="0">
              <a:solidFill>
                <a:srgbClr val="7030A0"/>
              </a:solidFill>
              <a:latin typeface="Linux Libertine"/>
            </a:endParaRPr>
          </a:p>
          <a:p>
            <a:r>
              <a:rPr lang="en-US" sz="3627" dirty="0">
                <a:solidFill>
                  <a:srgbClr val="7030A0"/>
                </a:solidFill>
                <a:latin typeface="Linux Libertine"/>
              </a:rPr>
              <a:t>What is the distance between 2 clusters?</a:t>
            </a:r>
          </a:p>
        </p:txBody>
      </p:sp>
      <p:pic>
        <p:nvPicPr>
          <p:cNvPr id="8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73" y="2949210"/>
            <a:ext cx="4512310" cy="359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9843" y="6798486"/>
            <a:ext cx="4364648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http://en.wikipedia.org/wiki/File:Hierarchical_clustering_simple_diagram.svg</a:t>
            </a:r>
          </a:p>
        </p:txBody>
      </p:sp>
    </p:spTree>
    <p:extLst>
      <p:ext uri="{BB962C8B-B14F-4D97-AF65-F5344CB8AC3E}">
        <p14:creationId xmlns:p14="http://schemas.microsoft.com/office/powerpoint/2010/main" val="26374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015" y="111068"/>
            <a:ext cx="9536735" cy="72807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1513" y="6267624"/>
            <a:ext cx="7087859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http://statweb.stanford.edu/~tibs/ElemStatLearn/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9799" y="7327433"/>
            <a:ext cx="10410738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Elements of Statistical Learning (2nd edition)  </a:t>
            </a:r>
            <a:r>
              <a:rPr lang="en-US" sz="2040" dirty="0">
                <a:solidFill>
                  <a:srgbClr val="000000"/>
                </a:solidFill>
                <a:latin typeface="Times New Roman" panose="02020603050405020304" pitchFamily="18" charset="0"/>
              </a:rPr>
              <a:t>Hastie, </a:t>
            </a:r>
            <a:r>
              <a:rPr lang="en-US" sz="204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Tibshirani</a:t>
            </a:r>
            <a:r>
              <a:rPr lang="en-US" sz="2040" dirty="0">
                <a:solidFill>
                  <a:srgbClr val="000000"/>
                </a:solidFill>
                <a:latin typeface="Times New Roman" panose="02020603050405020304" pitchFamily="18" charset="0"/>
              </a:rPr>
              <a:t> and Friedman</a:t>
            </a:r>
            <a:endParaRPr lang="en-US" sz="2040" dirty="0"/>
          </a:p>
        </p:txBody>
      </p:sp>
    </p:spTree>
    <p:extLst>
      <p:ext uri="{BB962C8B-B14F-4D97-AF65-F5344CB8AC3E}">
        <p14:creationId xmlns:p14="http://schemas.microsoft.com/office/powerpoint/2010/main" val="1967715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18977</TotalTime>
  <Words>533</Words>
  <Application>Microsoft Office PowerPoint</Application>
  <PresentationFormat>Custom</PresentationFormat>
  <Paragraphs>186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Linux Libertine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260</cp:revision>
  <dcterms:created xsi:type="dcterms:W3CDTF">2020-09-07T00:11:40Z</dcterms:created>
  <dcterms:modified xsi:type="dcterms:W3CDTF">2021-04-15T02:09:40Z</dcterms:modified>
</cp:coreProperties>
</file>