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848" r:id="rId2"/>
    <p:sldId id="257" r:id="rId3"/>
    <p:sldId id="851" r:id="rId4"/>
    <p:sldId id="258" r:id="rId5"/>
    <p:sldId id="259" r:id="rId6"/>
    <p:sldId id="260" r:id="rId7"/>
    <p:sldId id="859" r:id="rId8"/>
    <p:sldId id="286" r:id="rId9"/>
    <p:sldId id="261" r:id="rId10"/>
    <p:sldId id="857" r:id="rId11"/>
    <p:sldId id="858" r:id="rId12"/>
    <p:sldId id="265" r:id="rId13"/>
    <p:sldId id="287" r:id="rId14"/>
    <p:sldId id="852" r:id="rId15"/>
    <p:sldId id="369" r:id="rId16"/>
    <p:sldId id="340" r:id="rId17"/>
    <p:sldId id="370" r:id="rId18"/>
    <p:sldId id="341" r:id="rId19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571" autoAdjust="0"/>
    <p:restoredTop sz="94660"/>
  </p:normalViewPr>
  <p:slideViewPr>
    <p:cSldViewPr snapToGrid="0">
      <p:cViewPr varScale="1">
        <p:scale>
          <a:sx n="51" d="100"/>
          <a:sy n="51" d="100"/>
        </p:scale>
        <p:origin x="27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27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AAC91-AEBC-44AB-9ECB-6ED71ABA394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8388" y="1143000"/>
            <a:ext cx="472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86135-8356-4C6B-918A-2B09B367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5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r>
              <a:rPr lang="en-US" dirty="0"/>
              <a:t>data points.</a:t>
            </a:r>
          </a:p>
          <a:p>
            <a:r>
              <a:rPr lang="en-US" dirty="0"/>
              <a:t>In this very simplified case my data points lie in a two-dimensional plane.  Normally data points are high dimensional. </a:t>
            </a:r>
          </a:p>
          <a:p>
            <a:pPr defTabSz="465887">
              <a:defRPr/>
            </a:pPr>
            <a:r>
              <a:rPr lang="en-US" dirty="0"/>
              <a:t>For example, I may be comparing the</a:t>
            </a:r>
            <a:r>
              <a:rPr lang="en-US" baseline="0" dirty="0"/>
              <a:t> </a:t>
            </a:r>
            <a:r>
              <a:rPr lang="en-US" dirty="0"/>
              <a:t>expression or thousands of genes</a:t>
            </a:r>
            <a:r>
              <a:rPr lang="en-US" baseline="0" dirty="0"/>
              <a:t> in</a:t>
            </a:r>
            <a:r>
              <a:rPr lang="en-US" dirty="0"/>
              <a:t> tumor cells to healthy cells using microarray data.  OR I might be comparing politicians voting records.  Or I might be comparing the stats of basketball players.  These three applications were all, by the way, published  by </a:t>
            </a:r>
            <a:r>
              <a:rPr lang="en-US" dirty="0" err="1"/>
              <a:t>Lum</a:t>
            </a:r>
            <a:r>
              <a:rPr lang="en-US" dirty="0"/>
              <a:t> et al this past February in Nature’s Scientific Reports.  I have included</a:t>
            </a:r>
            <a:r>
              <a:rPr lang="en-US" baseline="0" dirty="0"/>
              <a:t> a link to their paper on my </a:t>
            </a:r>
            <a:r>
              <a:rPr lang="en-US" baseline="0" dirty="0" err="1"/>
              <a:t>youtube</a:t>
            </a:r>
            <a:r>
              <a:rPr lang="en-US" baseline="0" dirty="0"/>
              <a:t> site.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www.nature.com</a:t>
            </a:r>
            <a:r>
              <a:rPr lang="en-US" dirty="0"/>
              <a:t>/</a:t>
            </a:r>
            <a:r>
              <a:rPr lang="en-US" dirty="0" err="1"/>
              <a:t>srep</a:t>
            </a:r>
            <a:r>
              <a:rPr lang="en-US" dirty="0"/>
              <a:t>/2013/130207/srep01236/full/srep01236.html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51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4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7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3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7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0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3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1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9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5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8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3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tacamp.com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nbviewer.jupyter.org/github/ethen8181/machine-learning/blob/master/clustering/kmeans.ipynb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bviewer.jupyter.org/github/ethen8181/machine-learning/blob/master/clustering/kmeans.ipynb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s.uci.edu/~eppstein/gina/scot.drysdale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en.wikipedia.org/wiki/File:K_Means_Example_Step_1.svg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mmons.wikimedia.org/wiki/File:Standard_deviation_diagram.sv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hyperlink" Target="http://sites.northwestern.edu/msia/2016/1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4C81D2-5EDB-4D23-895E-8B4F93F3A1E2}"/>
              </a:ext>
            </a:extLst>
          </p:cNvPr>
          <p:cNvSpPr txBox="1"/>
          <p:nvPr/>
        </p:nvSpPr>
        <p:spPr>
          <a:xfrm>
            <a:off x="356839" y="285200"/>
            <a:ext cx="11173522" cy="93256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A few notes from yesterday’s colloquium regarding moving into industry:</a:t>
            </a:r>
          </a:p>
          <a:p>
            <a:endParaRPr lang="en-US" sz="2400" dirty="0"/>
          </a:p>
          <a:p>
            <a:r>
              <a:rPr lang="en-US" sz="2400" dirty="0">
                <a:hlinkClick r:id="rId2"/>
              </a:rPr>
              <a:t>https://www.datacamp.com/</a:t>
            </a:r>
            <a:r>
              <a:rPr lang="en-US" sz="2400" dirty="0"/>
              <a:t>    Build data skills online  (elementary broad overview)</a:t>
            </a:r>
          </a:p>
          <a:p>
            <a:endParaRPr lang="en-US" sz="2400" dirty="0"/>
          </a:p>
          <a:p>
            <a:r>
              <a:rPr lang="en-US" sz="2400" dirty="0"/>
              <a:t>Insight vs </a:t>
            </a:r>
            <a:r>
              <a:rPr lang="en-US" sz="2400" dirty="0" err="1"/>
              <a:t>DataIncubator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Some recommended courses</a:t>
            </a:r>
          </a:p>
          <a:p>
            <a:r>
              <a:rPr lang="en-US" sz="2400" dirty="0"/>
              <a:t>	Statistical Inference 1 and 2</a:t>
            </a:r>
          </a:p>
          <a:p>
            <a:r>
              <a:rPr lang="en-US" sz="2400" dirty="0"/>
              <a:t>	Applied statistics 1 and 2*</a:t>
            </a:r>
          </a:p>
          <a:p>
            <a:r>
              <a:rPr lang="en-US" sz="2400" dirty="0"/>
              <a:t>	*Computing and Statistics</a:t>
            </a:r>
          </a:p>
          <a:p>
            <a:r>
              <a:rPr lang="en-US" sz="2400" dirty="0"/>
              <a:t>	CS:5110 Introduction to Informatics (python)</a:t>
            </a:r>
          </a:p>
          <a:p>
            <a:endParaRPr lang="en-US" sz="2400" dirty="0"/>
          </a:p>
          <a:p>
            <a:r>
              <a:rPr lang="en-US" sz="2400" dirty="0" err="1"/>
              <a:t>Github</a:t>
            </a:r>
            <a:r>
              <a:rPr lang="en-US" sz="2400" dirty="0"/>
              <a:t> is your portfolio   comment your code!!!!!!</a:t>
            </a:r>
          </a:p>
          <a:p>
            <a:r>
              <a:rPr lang="en-US" sz="2400" dirty="0"/>
              <a:t>Kaggle competition/Kaggle notebooks</a:t>
            </a:r>
          </a:p>
          <a:p>
            <a:endParaRPr lang="en-US" sz="2400" dirty="0"/>
          </a:p>
          <a:p>
            <a:r>
              <a:rPr lang="en-US" sz="2400" dirty="0"/>
              <a:t>Program using google </a:t>
            </a:r>
          </a:p>
          <a:p>
            <a:r>
              <a:rPr lang="en-US" sz="2400" dirty="0"/>
              <a:t>Social media is often not accurate including </a:t>
            </a:r>
            <a:r>
              <a:rPr lang="en-US" sz="2400" dirty="0" err="1"/>
              <a:t>linkedin</a:t>
            </a:r>
            <a:endParaRPr lang="en-US" sz="2400" dirty="0"/>
          </a:p>
          <a:p>
            <a:r>
              <a:rPr lang="en-US" sz="2400" dirty="0"/>
              <a:t>	</a:t>
            </a:r>
          </a:p>
          <a:p>
            <a:r>
              <a:rPr lang="en-US" sz="2400" b="1" dirty="0"/>
              <a:t>You are all very smart people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*Rhonda 2: Applied statistics 2</a:t>
            </a:r>
          </a:p>
        </p:txBody>
      </p:sp>
    </p:spTree>
    <p:extLst>
      <p:ext uri="{BB962C8B-B14F-4D97-AF65-F5344CB8AC3E}">
        <p14:creationId xmlns:p14="http://schemas.microsoft.com/office/powerpoint/2010/main" val="1729657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F922DA-8B6E-456C-9299-9A42063D7966}"/>
              </a:ext>
            </a:extLst>
          </p:cNvPr>
          <p:cNvSpPr txBox="1"/>
          <p:nvPr/>
        </p:nvSpPr>
        <p:spPr>
          <a:xfrm>
            <a:off x="274983" y="223488"/>
            <a:ext cx="110821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https://nbviewer.jupyter.org/github/ethen8181/machine-learning/blob/master/clustering/kmeans.ipynb</a:t>
            </a: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6EA3A6-0DEB-4B20-89AC-F152BD6A46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05295"/>
            <a:ext cx="11887200" cy="696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57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604E10-A5F0-4302-A876-169ACA59A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469"/>
            <a:ext cx="11887200" cy="74354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6A0EEF-377A-4EDD-B0A4-C68D9D9CF700}"/>
              </a:ext>
            </a:extLst>
          </p:cNvPr>
          <p:cNvSpPr txBox="1"/>
          <p:nvPr/>
        </p:nvSpPr>
        <p:spPr>
          <a:xfrm>
            <a:off x="1745974" y="7403068"/>
            <a:ext cx="110821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https://nbviewer.jupyter.org/github/ethen8181/machine-learning/blob/master/clustering/kmeans.ipynb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3306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44231"/>
            <a:ext cx="10363200" cy="30419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1001" y="7386135"/>
            <a:ext cx="4691703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40" dirty="0"/>
              <a:t>Figures courtesy of Wako </a:t>
            </a:r>
            <a:r>
              <a:rPr lang="en-US" sz="2040" dirty="0" err="1"/>
              <a:t>Bungula</a:t>
            </a:r>
            <a:endParaRPr lang="en-US" sz="2040" dirty="0"/>
          </a:p>
        </p:txBody>
      </p:sp>
    </p:spTree>
    <p:extLst>
      <p:ext uri="{BB962C8B-B14F-4D97-AF65-F5344CB8AC3E}">
        <p14:creationId xmlns:p14="http://schemas.microsoft.com/office/powerpoint/2010/main" val="2528494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44231"/>
            <a:ext cx="10363200" cy="30419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1001" y="7386135"/>
            <a:ext cx="4691703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40" dirty="0"/>
              <a:t>Figures courtesy of Wako </a:t>
            </a:r>
            <a:r>
              <a:rPr lang="en-US" sz="2040" dirty="0" err="1"/>
              <a:t>Bungula</a:t>
            </a:r>
            <a:endParaRPr lang="en-US" sz="204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0333" y="4114073"/>
            <a:ext cx="4026535" cy="304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155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44231"/>
            <a:ext cx="10363200" cy="30419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1001" y="7386135"/>
            <a:ext cx="4691703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40" dirty="0"/>
              <a:t>Figures courtesy of Wako </a:t>
            </a:r>
            <a:r>
              <a:rPr lang="en-US" sz="2040" dirty="0" err="1"/>
              <a:t>Bungula</a:t>
            </a:r>
            <a:endParaRPr lang="en-US" sz="204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0333" y="4114073"/>
            <a:ext cx="4026535" cy="3044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1001" y="4587201"/>
            <a:ext cx="2705947" cy="2185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720" dirty="0"/>
              <a:t>If you care about connected components:</a:t>
            </a:r>
          </a:p>
          <a:p>
            <a:pPr lvl="1"/>
            <a:r>
              <a:rPr lang="en-US" sz="2720" dirty="0"/>
              <a:t>Single linkage</a:t>
            </a:r>
          </a:p>
          <a:p>
            <a:pPr lvl="1"/>
            <a:r>
              <a:rPr lang="en-US" sz="2720" dirty="0" err="1"/>
              <a:t>DBscan</a:t>
            </a:r>
            <a:endParaRPr lang="en-US" sz="2720" dirty="0"/>
          </a:p>
        </p:txBody>
      </p:sp>
      <p:sp>
        <p:nvSpPr>
          <p:cNvPr id="6" name="TextBox 5"/>
          <p:cNvSpPr txBox="1"/>
          <p:nvPr/>
        </p:nvSpPr>
        <p:spPr>
          <a:xfrm>
            <a:off x="8093005" y="4377913"/>
            <a:ext cx="2901171" cy="26037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720" dirty="0"/>
              <a:t>If you care about closeness:</a:t>
            </a:r>
          </a:p>
          <a:p>
            <a:r>
              <a:rPr lang="en-US" sz="2720" dirty="0"/>
              <a:t>  Complete linkage</a:t>
            </a:r>
          </a:p>
          <a:p>
            <a:r>
              <a:rPr lang="en-US" sz="2720" dirty="0"/>
              <a:t>  Average linkage</a:t>
            </a:r>
          </a:p>
          <a:p>
            <a:r>
              <a:rPr lang="en-US" sz="2720" dirty="0"/>
              <a:t>  Ward’s linkage</a:t>
            </a:r>
          </a:p>
          <a:p>
            <a:r>
              <a:rPr lang="en-US" sz="2720" dirty="0"/>
              <a:t>  K-means</a:t>
            </a:r>
          </a:p>
        </p:txBody>
      </p:sp>
    </p:spTree>
    <p:extLst>
      <p:ext uri="{BB962C8B-B14F-4D97-AF65-F5344CB8AC3E}">
        <p14:creationId xmlns:p14="http://schemas.microsoft.com/office/powerpoint/2010/main" val="2798745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Clusters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690" y="3226723"/>
            <a:ext cx="2698750" cy="2709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Hierarchical clustering simple diagram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345" y="2511863"/>
            <a:ext cx="4512310" cy="35947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54410" y="191106"/>
            <a:ext cx="4692695" cy="650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27" dirty="0">
                <a:solidFill>
                  <a:srgbClr val="7030A0"/>
                </a:solidFill>
                <a:latin typeface="Linux Libertine"/>
              </a:rPr>
              <a:t>Hierarchical clustering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6506182" y="6798486"/>
            <a:ext cx="4364648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40" dirty="0"/>
              <a:t>http://en.wikipedia.org/wiki/File:Hierarchical_clustering_simple_diagram.svg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0630" y="6672820"/>
            <a:ext cx="3303021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40" dirty="0"/>
              <a:t>http://en.wikipedia.org/wiki/File:Clusters.svg</a:t>
            </a:r>
          </a:p>
        </p:txBody>
      </p:sp>
      <p:sp>
        <p:nvSpPr>
          <p:cNvPr id="7" name="Rectangle 6"/>
          <p:cNvSpPr/>
          <p:nvPr/>
        </p:nvSpPr>
        <p:spPr>
          <a:xfrm>
            <a:off x="7367680" y="1572938"/>
            <a:ext cx="2256900" cy="580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73" dirty="0" err="1">
                <a:solidFill>
                  <a:schemeClr val="accent6">
                    <a:lumMod val="50000"/>
                  </a:schemeClr>
                </a:solidFill>
              </a:rPr>
              <a:t>Dendrogram</a:t>
            </a:r>
            <a:endParaRPr lang="en-US" sz="3173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3286" y="1572938"/>
            <a:ext cx="953403" cy="580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73" dirty="0">
                <a:solidFill>
                  <a:schemeClr val="accent6">
                    <a:lumMod val="50000"/>
                  </a:schemeClr>
                </a:solidFill>
              </a:rPr>
              <a:t>Data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359492" y="2511864"/>
            <a:ext cx="0" cy="4846006"/>
          </a:xfrm>
          <a:prstGeom prst="line">
            <a:avLst/>
          </a:prstGeom>
          <a:ln w="444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4928786" y="1502006"/>
            <a:ext cx="1045740" cy="73484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</p:spTree>
    <p:extLst>
      <p:ext uri="{BB962C8B-B14F-4D97-AF65-F5344CB8AC3E}">
        <p14:creationId xmlns:p14="http://schemas.microsoft.com/office/powerpoint/2010/main" val="2436702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multid.se/genex/clustering_distanc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44" y="2958144"/>
            <a:ext cx="4821972" cy="3316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49944" y="6785872"/>
            <a:ext cx="4469237" cy="4062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40" dirty="0"/>
              <a:t>http://www.multid.se/genex/hs515.htm</a:t>
            </a:r>
          </a:p>
        </p:txBody>
      </p:sp>
      <p:sp>
        <p:nvSpPr>
          <p:cNvPr id="7" name="Rectangle 6"/>
          <p:cNvSpPr/>
          <p:nvPr/>
        </p:nvSpPr>
        <p:spPr>
          <a:xfrm>
            <a:off x="1643397" y="533375"/>
            <a:ext cx="8232959" cy="1766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27" dirty="0">
                <a:solidFill>
                  <a:srgbClr val="7030A0"/>
                </a:solidFill>
                <a:latin typeface="Linux Libertine"/>
              </a:rPr>
              <a:t>Different type of hierarchical clustering </a:t>
            </a:r>
          </a:p>
          <a:p>
            <a:endParaRPr lang="en-US" sz="3627" dirty="0">
              <a:solidFill>
                <a:srgbClr val="7030A0"/>
              </a:solidFill>
              <a:latin typeface="Linux Libertine"/>
            </a:endParaRPr>
          </a:p>
          <a:p>
            <a:r>
              <a:rPr lang="en-US" sz="3627" dirty="0">
                <a:solidFill>
                  <a:srgbClr val="7030A0"/>
                </a:solidFill>
                <a:latin typeface="Linux Libertine"/>
              </a:rPr>
              <a:t>What is the distance between 2 clusters?</a:t>
            </a:r>
          </a:p>
        </p:txBody>
      </p:sp>
      <p:pic>
        <p:nvPicPr>
          <p:cNvPr id="8" name="Picture 4" descr="File:Hierarchical clustering simple diagram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573" y="2949210"/>
            <a:ext cx="4512310" cy="35947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29843" y="6798486"/>
            <a:ext cx="4364648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40" dirty="0"/>
              <a:t>http://en.wikipedia.org/wiki/File:Hierarchical_clustering_simple_diagram.svg</a:t>
            </a:r>
          </a:p>
        </p:txBody>
      </p:sp>
    </p:spTree>
    <p:extLst>
      <p:ext uri="{BB962C8B-B14F-4D97-AF65-F5344CB8AC3E}">
        <p14:creationId xmlns:p14="http://schemas.microsoft.com/office/powerpoint/2010/main" val="3987361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ile:Hierarchical clustering simple diagram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55402" y="597162"/>
            <a:ext cx="4512310" cy="94797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152743" y="2548729"/>
            <a:ext cx="1478031" cy="5096656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6" name="Rectangle 15"/>
          <p:cNvSpPr/>
          <p:nvPr/>
        </p:nvSpPr>
        <p:spPr>
          <a:xfrm>
            <a:off x="3129967" y="2548729"/>
            <a:ext cx="1478031" cy="5096656"/>
          </a:xfrm>
          <a:prstGeom prst="rect">
            <a:avLst/>
          </a:pr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7" name="Rectangle 16"/>
          <p:cNvSpPr/>
          <p:nvPr/>
        </p:nvSpPr>
        <p:spPr>
          <a:xfrm>
            <a:off x="5321522" y="2548729"/>
            <a:ext cx="1478031" cy="5096656"/>
          </a:xfrm>
          <a:prstGeom prst="rect">
            <a:avLst/>
          </a:prstGeom>
          <a:solidFill>
            <a:schemeClr val="accent6">
              <a:lumMod val="20000"/>
              <a:lumOff val="8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8" name="Rectangle 17"/>
          <p:cNvSpPr/>
          <p:nvPr/>
        </p:nvSpPr>
        <p:spPr>
          <a:xfrm>
            <a:off x="7382554" y="2548729"/>
            <a:ext cx="1478031" cy="5096656"/>
          </a:xfrm>
          <a:prstGeom prst="rect">
            <a:avLst/>
          </a:prstGeom>
          <a:solidFill>
            <a:srgbClr val="00B0F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9" name="Rectangle 18"/>
          <p:cNvSpPr/>
          <p:nvPr/>
        </p:nvSpPr>
        <p:spPr>
          <a:xfrm>
            <a:off x="9359778" y="2548729"/>
            <a:ext cx="1478031" cy="5096656"/>
          </a:xfrm>
          <a:prstGeom prst="rect">
            <a:avLst/>
          </a:pr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97" name="Rectangle 96"/>
          <p:cNvSpPr/>
          <p:nvPr/>
        </p:nvSpPr>
        <p:spPr>
          <a:xfrm>
            <a:off x="829955" y="2420911"/>
            <a:ext cx="10295244" cy="458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4470" y="4425718"/>
            <a:ext cx="209353" cy="418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3632" tIns="51816" rIns="103632" bIns="5181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40"/>
          </a:p>
        </p:txBody>
      </p:sp>
      <p:sp>
        <p:nvSpPr>
          <p:cNvPr id="96" name="TextBox 95"/>
          <p:cNvSpPr txBox="1"/>
          <p:nvPr/>
        </p:nvSpPr>
        <p:spPr>
          <a:xfrm>
            <a:off x="4377364" y="168220"/>
            <a:ext cx="4299975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20" dirty="0">
                <a:solidFill>
                  <a:srgbClr val="C00000"/>
                </a:solidFill>
              </a:rPr>
              <a:t>Increasing threshold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91349" y="985753"/>
            <a:ext cx="9836546" cy="1911245"/>
            <a:chOff x="202367" y="270181"/>
            <a:chExt cx="8094690" cy="1686393"/>
          </a:xfrm>
        </p:grpSpPr>
        <p:sp>
          <p:nvSpPr>
            <p:cNvPr id="2" name="Rectangle 1"/>
            <p:cNvSpPr/>
            <p:nvPr/>
          </p:nvSpPr>
          <p:spPr>
            <a:xfrm>
              <a:off x="202367" y="270181"/>
              <a:ext cx="1618938" cy="168639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821305" y="270181"/>
              <a:ext cx="1618938" cy="168639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440243" y="270181"/>
              <a:ext cx="1618938" cy="168639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059181" y="270181"/>
              <a:ext cx="1618938" cy="168639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678119" y="270181"/>
              <a:ext cx="1618938" cy="168639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</p:grpSp>
      <p:cxnSp>
        <p:nvCxnSpPr>
          <p:cNvPr id="56" name="Straight Connector 55"/>
          <p:cNvCxnSpPr/>
          <p:nvPr/>
        </p:nvCxnSpPr>
        <p:spPr>
          <a:xfrm>
            <a:off x="9669594" y="1345210"/>
            <a:ext cx="291641" cy="932688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9271716" y="2336109"/>
            <a:ext cx="634560" cy="23139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206147" y="2289644"/>
            <a:ext cx="766688" cy="273563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328972" y="1257719"/>
            <a:ext cx="1294345" cy="1367313"/>
            <a:chOff x="500269" y="478565"/>
            <a:chExt cx="1142069" cy="1206453"/>
          </a:xfrm>
        </p:grpSpPr>
        <p:sp>
          <p:nvSpPr>
            <p:cNvPr id="61" name="Oval 60"/>
            <p:cNvSpPr/>
            <p:nvPr/>
          </p:nvSpPr>
          <p:spPr>
            <a:xfrm>
              <a:off x="848108" y="478565"/>
              <a:ext cx="137160" cy="13716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  <p:sp>
          <p:nvSpPr>
            <p:cNvPr id="46" name="Oval 45"/>
            <p:cNvSpPr/>
            <p:nvPr/>
          </p:nvSpPr>
          <p:spPr>
            <a:xfrm>
              <a:off x="1105438" y="1335498"/>
              <a:ext cx="137160" cy="13716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  <p:sp>
          <p:nvSpPr>
            <p:cNvPr id="59" name="Oval 58"/>
            <p:cNvSpPr/>
            <p:nvPr/>
          </p:nvSpPr>
          <p:spPr>
            <a:xfrm>
              <a:off x="1105438" y="1547858"/>
              <a:ext cx="137160" cy="13716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  <p:sp>
          <p:nvSpPr>
            <p:cNvPr id="60" name="Oval 59"/>
            <p:cNvSpPr/>
            <p:nvPr/>
          </p:nvSpPr>
          <p:spPr>
            <a:xfrm>
              <a:off x="500269" y="1335498"/>
              <a:ext cx="135875" cy="13716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  <p:sp>
          <p:nvSpPr>
            <p:cNvPr id="62" name="Oval 61"/>
            <p:cNvSpPr/>
            <p:nvPr/>
          </p:nvSpPr>
          <p:spPr>
            <a:xfrm>
              <a:off x="500269" y="1547858"/>
              <a:ext cx="135875" cy="13716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  <p:sp>
          <p:nvSpPr>
            <p:cNvPr id="63" name="Oval 62"/>
            <p:cNvSpPr/>
            <p:nvPr/>
          </p:nvSpPr>
          <p:spPr>
            <a:xfrm>
              <a:off x="1505178" y="1450428"/>
              <a:ext cx="137160" cy="13716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294011" y="1257719"/>
            <a:ext cx="1294345" cy="1367313"/>
            <a:chOff x="2234127" y="533530"/>
            <a:chExt cx="1142069" cy="1206453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2300991" y="1431560"/>
              <a:ext cx="0" cy="202368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910591" y="1446550"/>
              <a:ext cx="0" cy="202368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/>
            <p:cNvGrpSpPr/>
            <p:nvPr/>
          </p:nvGrpSpPr>
          <p:grpSpPr>
            <a:xfrm>
              <a:off x="2234127" y="533530"/>
              <a:ext cx="1142069" cy="1206453"/>
              <a:chOff x="500269" y="478565"/>
              <a:chExt cx="1142069" cy="1206453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848108" y="478565"/>
                <a:ext cx="137160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105438" y="1335498"/>
                <a:ext cx="137160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105438" y="1547858"/>
                <a:ext cx="137160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00269" y="1335498"/>
                <a:ext cx="135875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00269" y="1547858"/>
                <a:ext cx="135875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505178" y="1450428"/>
                <a:ext cx="137160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7473274" y="1257719"/>
            <a:ext cx="1294345" cy="1367313"/>
            <a:chOff x="5921712" y="623470"/>
            <a:chExt cx="1142069" cy="1206453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981073" y="1566475"/>
              <a:ext cx="0" cy="202368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Isosceles Triangle 52"/>
            <p:cNvSpPr/>
            <p:nvPr/>
          </p:nvSpPr>
          <p:spPr>
            <a:xfrm rot="5400000">
              <a:off x="6668123" y="1459045"/>
              <a:ext cx="247583" cy="384416"/>
            </a:xfrm>
            <a:prstGeom prst="triangle">
              <a:avLst/>
            </a:pr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  <p:cxnSp>
          <p:nvCxnSpPr>
            <p:cNvPr id="50" name="Straight Connector 49"/>
            <p:cNvCxnSpPr>
              <a:stCxn id="53" idx="2"/>
            </p:cNvCxnSpPr>
            <p:nvPr/>
          </p:nvCxnSpPr>
          <p:spPr>
            <a:xfrm flipH="1">
              <a:off x="5994066" y="1527462"/>
              <a:ext cx="605641" cy="14028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968544" y="1786328"/>
              <a:ext cx="652299" cy="0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7"/>
            <p:cNvGrpSpPr/>
            <p:nvPr/>
          </p:nvGrpSpPr>
          <p:grpSpPr>
            <a:xfrm>
              <a:off x="5921712" y="623470"/>
              <a:ext cx="1142069" cy="1206453"/>
              <a:chOff x="500269" y="478565"/>
              <a:chExt cx="1142069" cy="1206453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848108" y="478565"/>
                <a:ext cx="137160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105438" y="1335498"/>
                <a:ext cx="137160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105438" y="1547858"/>
                <a:ext cx="137160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00269" y="1335498"/>
                <a:ext cx="135875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500269" y="1547858"/>
                <a:ext cx="135875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1505178" y="1450428"/>
                <a:ext cx="137160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9197653" y="1257719"/>
            <a:ext cx="1294345" cy="1367313"/>
            <a:chOff x="7443223" y="533530"/>
            <a:chExt cx="1142069" cy="1206453"/>
          </a:xfrm>
        </p:grpSpPr>
        <p:cxnSp>
          <p:nvCxnSpPr>
            <p:cNvPr id="28" name="Straight Connector 27"/>
            <p:cNvCxnSpPr/>
            <p:nvPr/>
          </p:nvCxnSpPr>
          <p:spPr>
            <a:xfrm flipH="1">
              <a:off x="7488549" y="583168"/>
              <a:ext cx="353631" cy="915483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501078" y="1491852"/>
              <a:ext cx="0" cy="202368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Isosceles Triangle 37"/>
            <p:cNvSpPr/>
            <p:nvPr/>
          </p:nvSpPr>
          <p:spPr>
            <a:xfrm rot="5400000">
              <a:off x="8188128" y="1384422"/>
              <a:ext cx="247583" cy="384416"/>
            </a:xfrm>
            <a:prstGeom prst="triangle">
              <a:avLst/>
            </a:pr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  <p:cxnSp>
          <p:nvCxnSpPr>
            <p:cNvPr id="41" name="Straight Connector 40"/>
            <p:cNvCxnSpPr>
              <a:stCxn id="38" idx="2"/>
            </p:cNvCxnSpPr>
            <p:nvPr/>
          </p:nvCxnSpPr>
          <p:spPr>
            <a:xfrm flipH="1">
              <a:off x="7514071" y="1452839"/>
              <a:ext cx="605641" cy="14028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488549" y="1711705"/>
              <a:ext cx="652299" cy="0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7443223" y="533530"/>
              <a:ext cx="1142069" cy="1206453"/>
              <a:chOff x="500269" y="478565"/>
              <a:chExt cx="1142069" cy="1206453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848108" y="478565"/>
                <a:ext cx="137160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1105438" y="1335498"/>
                <a:ext cx="137160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105438" y="1547858"/>
                <a:ext cx="137160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500269" y="1335498"/>
                <a:ext cx="135875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500269" y="1547858"/>
                <a:ext cx="135875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505178" y="1450428"/>
                <a:ext cx="137160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5281717" y="1257719"/>
            <a:ext cx="1294345" cy="1367313"/>
            <a:chOff x="3987985" y="443590"/>
            <a:chExt cx="1142069" cy="1206453"/>
          </a:xfrm>
        </p:grpSpPr>
        <p:sp>
          <p:nvSpPr>
            <p:cNvPr id="34" name="Isosceles Triangle 33"/>
            <p:cNvSpPr/>
            <p:nvPr/>
          </p:nvSpPr>
          <p:spPr>
            <a:xfrm rot="5400000">
              <a:off x="4721902" y="1281660"/>
              <a:ext cx="247583" cy="384416"/>
            </a:xfrm>
            <a:prstGeom prst="triangle">
              <a:avLst/>
            </a:pr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4057341" y="1381595"/>
              <a:ext cx="0" cy="202368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3987985" y="443590"/>
              <a:ext cx="1142069" cy="1206453"/>
              <a:chOff x="500269" y="478565"/>
              <a:chExt cx="1142069" cy="1206453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848108" y="478565"/>
                <a:ext cx="137160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1105438" y="1335498"/>
                <a:ext cx="137160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105438" y="1547858"/>
                <a:ext cx="137160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00269" y="1335498"/>
                <a:ext cx="135875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00269" y="1547858"/>
                <a:ext cx="135875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505178" y="1450428"/>
                <a:ext cx="137160" cy="13716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40"/>
              </a:p>
            </p:txBody>
          </p:sp>
        </p:grpSp>
      </p:grpSp>
      <p:cxnSp>
        <p:nvCxnSpPr>
          <p:cNvPr id="99" name="Straight Arrow Connector 98"/>
          <p:cNvCxnSpPr/>
          <p:nvPr/>
        </p:nvCxnSpPr>
        <p:spPr>
          <a:xfrm>
            <a:off x="1328972" y="756647"/>
            <a:ext cx="8730768" cy="0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914304" y="3192832"/>
            <a:ext cx="2596012" cy="2185214"/>
          </a:xfrm>
          <a:prstGeom prst="rect">
            <a:avLst/>
          </a:prstGeom>
          <a:solidFill>
            <a:srgbClr val="F3F3F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720" dirty="0">
                <a:solidFill>
                  <a:srgbClr val="C00000"/>
                </a:solidFill>
              </a:rPr>
              <a:t>Connect vertices </a:t>
            </a:r>
            <a:r>
              <a:rPr lang="en-US" sz="2720" b="1" dirty="0">
                <a:solidFill>
                  <a:srgbClr val="C00000"/>
                </a:solidFill>
              </a:rPr>
              <a:t>(or clusters) </a:t>
            </a:r>
            <a:r>
              <a:rPr lang="en-US" sz="2720" dirty="0">
                <a:solidFill>
                  <a:srgbClr val="C00000"/>
                </a:solidFill>
              </a:rPr>
              <a:t>whose distance is less than a given threshold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229911" y="1236474"/>
            <a:ext cx="9366468" cy="1456648"/>
            <a:chOff x="412862" y="1091006"/>
            <a:chExt cx="8264531" cy="1285278"/>
          </a:xfrm>
        </p:grpSpPr>
        <p:pic>
          <p:nvPicPr>
            <p:cNvPr id="93" name="Picture 92" descr="File:Clusters.sv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62" y="1091006"/>
              <a:ext cx="1280160" cy="12852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4" name="Picture 93" descr="File:Clusters.sv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6747" y="1091006"/>
              <a:ext cx="1280160" cy="12852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" name="Picture 94" descr="File:Clusters.sv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5400" y="1091006"/>
              <a:ext cx="1280160" cy="12852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" name="Picture 97" descr="File:Clusters.sv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748" y="1091006"/>
              <a:ext cx="1280160" cy="12852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1" name="Picture 100" descr="File:Clusters.sv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7233" y="1091006"/>
              <a:ext cx="1280160" cy="12852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9291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015" y="111068"/>
            <a:ext cx="9536735" cy="72807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91513" y="6267624"/>
            <a:ext cx="7087859" cy="40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40" dirty="0"/>
              <a:t>http://statweb.stanford.edu/~tibs/ElemStatLearn/</a:t>
            </a:r>
          </a:p>
        </p:txBody>
      </p:sp>
      <p:sp>
        <p:nvSpPr>
          <p:cNvPr id="4" name="Rectangle 3"/>
          <p:cNvSpPr/>
          <p:nvPr/>
        </p:nvSpPr>
        <p:spPr>
          <a:xfrm>
            <a:off x="1769799" y="7327433"/>
            <a:ext cx="10410738" cy="40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4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Elements of Statistical Learning (2nd edition)  </a:t>
            </a:r>
            <a:r>
              <a:rPr lang="en-US" sz="2040" dirty="0">
                <a:solidFill>
                  <a:srgbClr val="000000"/>
                </a:solidFill>
                <a:latin typeface="Times New Roman" panose="02020603050405020304" pitchFamily="18" charset="0"/>
              </a:rPr>
              <a:t>Hastie, </a:t>
            </a:r>
            <a:r>
              <a:rPr lang="en-US" sz="204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Tibshirani</a:t>
            </a:r>
            <a:r>
              <a:rPr lang="en-US" sz="2040" dirty="0">
                <a:solidFill>
                  <a:srgbClr val="000000"/>
                </a:solidFill>
                <a:latin typeface="Times New Roman" panose="02020603050405020304" pitchFamily="18" charset="0"/>
              </a:rPr>
              <a:t> and Friedman</a:t>
            </a:r>
            <a:endParaRPr lang="en-US" sz="2040" dirty="0"/>
          </a:p>
        </p:txBody>
      </p:sp>
    </p:spTree>
    <p:extLst>
      <p:ext uri="{BB962C8B-B14F-4D97-AF65-F5344CB8AC3E}">
        <p14:creationId xmlns:p14="http://schemas.microsoft.com/office/powerpoint/2010/main" val="19677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034003" y="1411520"/>
            <a:ext cx="3497954" cy="1906866"/>
            <a:chOff x="1122356" y="1245458"/>
            <a:chExt cx="3086430" cy="1682529"/>
          </a:xfrm>
          <a:solidFill>
            <a:srgbClr val="660066"/>
          </a:solidFill>
        </p:grpSpPr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1122356" y="2653667"/>
              <a:ext cx="274320" cy="27432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1974839" y="2073467"/>
              <a:ext cx="274320" cy="27432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1128227" y="1617627"/>
              <a:ext cx="274320" cy="27432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3934466" y="1245458"/>
              <a:ext cx="274320" cy="27432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0"/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H="1" flipV="1">
            <a:off x="2527584" y="2571611"/>
            <a:ext cx="3300870" cy="5200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527583" y="535152"/>
            <a:ext cx="1026724" cy="2036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54307" y="535153"/>
            <a:ext cx="3435209" cy="7237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2612" y="2571612"/>
            <a:ext cx="189497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3487139" y="1"/>
            <a:ext cx="67168" cy="53515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444112" y="-3358680"/>
            <a:ext cx="184731" cy="650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27" dirty="0"/>
          </a:p>
        </p:txBody>
      </p:sp>
      <p:sp>
        <p:nvSpPr>
          <p:cNvPr id="20" name="TextBox 19"/>
          <p:cNvSpPr txBox="1"/>
          <p:nvPr/>
        </p:nvSpPr>
        <p:spPr>
          <a:xfrm>
            <a:off x="6251548" y="457948"/>
            <a:ext cx="4344863" cy="1766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27" dirty="0" err="1">
                <a:solidFill>
                  <a:srgbClr val="0000FF"/>
                </a:solidFill>
              </a:rPr>
              <a:t>Voronoi</a:t>
            </a:r>
            <a:r>
              <a:rPr lang="en-US" sz="3627" dirty="0">
                <a:solidFill>
                  <a:srgbClr val="0000FF"/>
                </a:solidFill>
              </a:rPr>
              <a:t> diagram: </a:t>
            </a:r>
          </a:p>
          <a:p>
            <a:r>
              <a:rPr lang="en-US" sz="3627" dirty="0"/>
              <a:t>Suppose your data points live in </a:t>
            </a:r>
            <a:r>
              <a:rPr lang="en-US" sz="3627" dirty="0" err="1"/>
              <a:t>R</a:t>
            </a:r>
            <a:r>
              <a:rPr lang="en-US" sz="3627" baseline="30000" dirty="0" err="1"/>
              <a:t>n</a:t>
            </a:r>
            <a:r>
              <a:rPr lang="en-US" sz="3627" dirty="0"/>
              <a:t>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273352" y="1985435"/>
            <a:ext cx="4851848" cy="3755259"/>
            <a:chOff x="1974839" y="1663952"/>
            <a:chExt cx="7010427" cy="3313464"/>
          </a:xfrm>
        </p:grpSpPr>
        <p:sp>
          <p:nvSpPr>
            <p:cNvPr id="30" name="TextBox 29"/>
            <p:cNvSpPr txBox="1"/>
            <p:nvPr/>
          </p:nvSpPr>
          <p:spPr>
            <a:xfrm>
              <a:off x="1974839" y="1663952"/>
              <a:ext cx="7010427" cy="3313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TW" sz="3627" dirty="0">
                <a:ea typeface="新細明體" charset="0"/>
              </a:endParaRPr>
            </a:p>
            <a:p>
              <a:r>
                <a:rPr lang="en-US" altLang="zh-TW" sz="3627" dirty="0">
                  <a:ea typeface="新細明體" charset="0"/>
                </a:rPr>
                <a:t>Choose data point </a:t>
              </a:r>
              <a:r>
                <a:rPr lang="en-US" altLang="zh-TW" sz="3627" dirty="0">
                  <a:solidFill>
                    <a:srgbClr val="FF0000"/>
                  </a:solidFill>
                  <a:ea typeface="新細明體" charset="0"/>
                </a:rPr>
                <a:t>v</a:t>
              </a:r>
              <a:r>
                <a:rPr lang="en-US" altLang="zh-TW" sz="3627" dirty="0">
                  <a:ea typeface="新細明體" charset="0"/>
                </a:rPr>
                <a:t>.  </a:t>
              </a:r>
            </a:p>
            <a:p>
              <a:r>
                <a:rPr lang="en-US" altLang="zh-TW" sz="3627" dirty="0">
                  <a:ea typeface="新細明體" charset="0"/>
                </a:rPr>
                <a:t>The </a:t>
              </a:r>
              <a:r>
                <a:rPr lang="en-US" altLang="zh-TW" sz="3627" i="1" dirty="0" err="1">
                  <a:solidFill>
                    <a:srgbClr val="FF0000"/>
                  </a:solidFill>
                  <a:ea typeface="新細明體" charset="0"/>
                </a:rPr>
                <a:t>Voronoi</a:t>
              </a:r>
              <a:r>
                <a:rPr lang="en-US" altLang="zh-TW" sz="3627" i="1" dirty="0">
                  <a:solidFill>
                    <a:srgbClr val="FF0000"/>
                  </a:solidFill>
                  <a:ea typeface="新細明體" charset="0"/>
                </a:rPr>
                <a:t> cell </a:t>
              </a:r>
              <a:r>
                <a:rPr lang="en-US" altLang="zh-TW" sz="3627" dirty="0">
                  <a:ea typeface="新細明體" charset="0"/>
                </a:rPr>
                <a:t>associated with </a:t>
              </a:r>
              <a:r>
                <a:rPr lang="en-US" altLang="zh-TW" sz="3627" dirty="0">
                  <a:solidFill>
                    <a:srgbClr val="FF0000"/>
                  </a:solidFill>
                  <a:ea typeface="新細明體" charset="0"/>
                </a:rPr>
                <a:t>v</a:t>
              </a:r>
              <a:r>
                <a:rPr lang="en-US" altLang="zh-TW" sz="3627" dirty="0">
                  <a:ea typeface="新細明體" charset="0"/>
                </a:rPr>
                <a:t> is</a:t>
              </a:r>
            </a:p>
            <a:p>
              <a:pPr algn="ctr"/>
              <a:endParaRPr lang="en-US" altLang="zh-TW" sz="2040" dirty="0">
                <a:ea typeface="新細明體" charset="0"/>
              </a:endParaRPr>
            </a:p>
            <a:p>
              <a:pPr algn="ctr"/>
              <a:r>
                <a:rPr lang="en-US" altLang="zh-TW" sz="3627" dirty="0">
                  <a:ea typeface="新細明體" charset="0"/>
                </a:rPr>
                <a:t>H(</a:t>
              </a:r>
              <a:r>
                <a:rPr lang="en-US" altLang="zh-TW" sz="3627" dirty="0" err="1">
                  <a:solidFill>
                    <a:srgbClr val="FF0000"/>
                  </a:solidFill>
                  <a:ea typeface="新細明體" charset="0"/>
                </a:rPr>
                <a:t>v</a:t>
              </a:r>
              <a:r>
                <a:rPr lang="en-US" altLang="zh-TW" sz="3627" dirty="0" err="1">
                  <a:ea typeface="新細明體" charset="0"/>
                </a:rPr>
                <a:t>,w</a:t>
              </a:r>
              <a:r>
                <a:rPr lang="en-US" altLang="zh-TW" sz="3627" dirty="0">
                  <a:ea typeface="新細明體" charset="0"/>
                </a:rPr>
                <a:t>)</a:t>
              </a:r>
            </a:p>
            <a:p>
              <a:r>
                <a:rPr lang="en-US" altLang="zh-TW" sz="3627" dirty="0">
                  <a:ea typeface="新細明體" charset="0"/>
                </a:rPr>
                <a:t> </a:t>
              </a:r>
              <a:endParaRPr lang="en-US" sz="3627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700484" y="3965878"/>
              <a:ext cx="4174154" cy="891649"/>
              <a:chOff x="3700484" y="4158318"/>
              <a:chExt cx="4174154" cy="891649"/>
            </a:xfrm>
          </p:grpSpPr>
          <p:sp>
            <p:nvSpPr>
              <p:cNvPr id="32" name="TextBox 31"/>
              <p:cNvSpPr txBox="1"/>
              <p:nvPr/>
            </p:nvSpPr>
            <p:spPr>
              <a:xfrm rot="10800000">
                <a:off x="4139073" y="4158318"/>
                <a:ext cx="513078" cy="573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27" dirty="0"/>
                  <a:t>U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700484" y="4475997"/>
                <a:ext cx="4174154" cy="573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27" dirty="0"/>
                  <a:t>w ≠ </a:t>
                </a:r>
                <a:r>
                  <a:rPr lang="en-US" sz="3627" dirty="0">
                    <a:solidFill>
                      <a:srgbClr val="FF0000"/>
                    </a:solidFill>
                  </a:rPr>
                  <a:t>v</a:t>
                </a:r>
              </a:p>
            </p:txBody>
          </p:sp>
        </p:grpSp>
      </p:grpSp>
      <p:sp>
        <p:nvSpPr>
          <p:cNvPr id="27" name="Rectangle 26"/>
          <p:cNvSpPr/>
          <p:nvPr/>
        </p:nvSpPr>
        <p:spPr>
          <a:xfrm>
            <a:off x="1568305" y="5805586"/>
            <a:ext cx="9556895" cy="120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TW" sz="3627" dirty="0">
                <a:ea typeface="新細明體" charset="0"/>
              </a:rPr>
              <a:t>The </a:t>
            </a:r>
            <a:r>
              <a:rPr lang="en-US" altLang="zh-TW" sz="3627" i="1" dirty="0" err="1">
                <a:solidFill>
                  <a:srgbClr val="FF0000"/>
                </a:solidFill>
                <a:ea typeface="新細明體" charset="0"/>
              </a:rPr>
              <a:t>Voronoi</a:t>
            </a:r>
            <a:r>
              <a:rPr lang="en-US" altLang="zh-TW" sz="3627" i="1" dirty="0">
                <a:solidFill>
                  <a:srgbClr val="FF0000"/>
                </a:solidFill>
                <a:ea typeface="新細明體" charset="0"/>
              </a:rPr>
              <a:t> cell </a:t>
            </a:r>
            <a:r>
              <a:rPr lang="en-US" altLang="zh-TW" sz="3627" dirty="0">
                <a:ea typeface="新細明體" charset="0"/>
              </a:rPr>
              <a:t>associated with </a:t>
            </a:r>
            <a:r>
              <a:rPr lang="en-US" altLang="zh-TW" sz="3627" dirty="0">
                <a:solidFill>
                  <a:srgbClr val="FF0000"/>
                </a:solidFill>
                <a:ea typeface="新細明體" charset="0"/>
              </a:rPr>
              <a:t>v</a:t>
            </a:r>
            <a:r>
              <a:rPr lang="en-US" altLang="zh-TW" sz="3627" dirty="0">
                <a:ea typeface="新細明體" charset="0"/>
              </a:rPr>
              <a:t> is</a:t>
            </a:r>
          </a:p>
          <a:p>
            <a:r>
              <a:rPr lang="en-US" altLang="zh-TW" sz="3627" dirty="0">
                <a:ea typeface="新細明體" charset="0"/>
              </a:rPr>
              <a:t> </a:t>
            </a:r>
            <a:r>
              <a:rPr lang="en-US" altLang="zh-TW" sz="3627" dirty="0" err="1">
                <a:ea typeface="新細明體" charset="0"/>
              </a:rPr>
              <a:t>C</a:t>
            </a:r>
            <a:r>
              <a:rPr lang="en-US" altLang="zh-TW" sz="3627" baseline="-25000" dirty="0" err="1">
                <a:solidFill>
                  <a:srgbClr val="FF0000"/>
                </a:solidFill>
                <a:ea typeface="新細明體" charset="0"/>
              </a:rPr>
              <a:t>v</a:t>
            </a:r>
            <a:r>
              <a:rPr lang="en-US" altLang="zh-TW" sz="3627" dirty="0">
                <a:ea typeface="新細明體" charset="0"/>
              </a:rPr>
              <a:t>= { x in </a:t>
            </a:r>
            <a:r>
              <a:rPr lang="en-US" sz="3627" dirty="0" err="1"/>
              <a:t>R</a:t>
            </a:r>
            <a:r>
              <a:rPr lang="en-US" sz="3627" baseline="30000" dirty="0" err="1"/>
              <a:t>n</a:t>
            </a:r>
            <a:r>
              <a:rPr lang="en-US" altLang="zh-TW" sz="3627" dirty="0">
                <a:ea typeface="新細明體" charset="0"/>
              </a:rPr>
              <a:t> : d(x, </a:t>
            </a:r>
            <a:r>
              <a:rPr lang="en-US" altLang="zh-TW" sz="3627" dirty="0">
                <a:solidFill>
                  <a:srgbClr val="FF0000"/>
                </a:solidFill>
                <a:ea typeface="新細明體" charset="0"/>
              </a:rPr>
              <a:t>v</a:t>
            </a:r>
            <a:r>
              <a:rPr lang="en-US" altLang="zh-TW" sz="3627" dirty="0">
                <a:ea typeface="新細明體" charset="0"/>
              </a:rPr>
              <a:t>) ≤ d(x, w) for all w ≠ </a:t>
            </a:r>
            <a:r>
              <a:rPr lang="en-US" altLang="zh-TW" sz="3627" dirty="0">
                <a:solidFill>
                  <a:srgbClr val="FF0000"/>
                </a:solidFill>
                <a:ea typeface="新細明體" charset="0"/>
              </a:rPr>
              <a:t>v </a:t>
            </a:r>
            <a:r>
              <a:rPr lang="en-US" altLang="zh-TW" sz="3627" dirty="0">
                <a:ea typeface="新細明體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17132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3B6B67-0094-45DC-BA2B-607D85F2C2DD}"/>
              </a:ext>
            </a:extLst>
          </p:cNvPr>
          <p:cNvSpPr txBox="1"/>
          <p:nvPr/>
        </p:nvSpPr>
        <p:spPr>
          <a:xfrm>
            <a:off x="895719" y="85047"/>
            <a:ext cx="10229481" cy="1453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40" b="1" dirty="0">
                <a:solidFill>
                  <a:srgbClr val="7030A0"/>
                </a:solidFill>
              </a:rPr>
              <a:t>Applications of Voronoi Diagrams </a:t>
            </a:r>
            <a:r>
              <a:rPr lang="en-US" sz="2040" dirty="0">
                <a:hlinkClick r:id="rId2"/>
              </a:rPr>
              <a:t>https://www.ics.uci.edu/~eppstein/gina/scot.drysdale.html</a:t>
            </a:r>
            <a:endParaRPr lang="en-US" sz="2040" b="1" dirty="0"/>
          </a:p>
          <a:p>
            <a:r>
              <a:rPr lang="en-US" sz="2040" b="1" dirty="0"/>
              <a:t>Anthropology and Archeology </a:t>
            </a:r>
            <a:r>
              <a:rPr lang="en-US" sz="2040" dirty="0"/>
              <a:t>-- Identify the parts of a region under the influence of different </a:t>
            </a:r>
            <a:r>
              <a:rPr lang="en-US" sz="2040" dirty="0" err="1"/>
              <a:t>neolithic</a:t>
            </a:r>
            <a:r>
              <a:rPr lang="en-US" sz="2040" dirty="0"/>
              <a:t> clans, chiefdoms, ceremonial centers, or hill forts.</a:t>
            </a:r>
          </a:p>
          <a:p>
            <a:r>
              <a:rPr lang="en-US" sz="2040" b="1" dirty="0"/>
              <a:t>Astronomy</a:t>
            </a:r>
            <a:r>
              <a:rPr lang="en-US" sz="2040" dirty="0"/>
              <a:t> -- Identify clusters of stars and clusters of galaxies (Here we saw what may be the earliest picture of a Voronoi diagram, drawn by Descartes in 1644, where the regions described the regions of gravitational influence of the sun and other stars.)</a:t>
            </a:r>
          </a:p>
          <a:p>
            <a:r>
              <a:rPr lang="en-US" sz="2040" b="1" dirty="0"/>
              <a:t>Biology, Ecology, Forestry </a:t>
            </a:r>
            <a:r>
              <a:rPr lang="en-US" sz="2040" dirty="0"/>
              <a:t>-- Model and analyze plant competition ("Area potentially available to a tree", "Plant polygons")</a:t>
            </a:r>
          </a:p>
          <a:p>
            <a:r>
              <a:rPr lang="en-US" sz="2040" b="1" dirty="0"/>
              <a:t>Cartography</a:t>
            </a:r>
            <a:r>
              <a:rPr lang="en-US" sz="2040" dirty="0"/>
              <a:t> -- Piece together satellite photographs into large "mosaic" maps</a:t>
            </a:r>
          </a:p>
          <a:p>
            <a:r>
              <a:rPr lang="en-US" sz="2040" b="1" dirty="0"/>
              <a:t>Crystallography and Chemistry </a:t>
            </a:r>
            <a:r>
              <a:rPr lang="en-US" sz="2040" dirty="0"/>
              <a:t>-- Study chemical properties of metallic sodium ("Wigner-Seitz regions"); Modelling alloy structures as sphere packings ("Domain of an atom")</a:t>
            </a:r>
          </a:p>
          <a:p>
            <a:r>
              <a:rPr lang="en-US" sz="2040" b="1" dirty="0"/>
              <a:t>Finite Element Analysis </a:t>
            </a:r>
            <a:r>
              <a:rPr lang="en-US" sz="2040" dirty="0"/>
              <a:t>-- Generating finite element meshes which avoid small angles</a:t>
            </a:r>
          </a:p>
          <a:p>
            <a:r>
              <a:rPr lang="en-US" sz="2040" b="1" dirty="0"/>
              <a:t>Geography</a:t>
            </a:r>
            <a:r>
              <a:rPr lang="en-US" sz="2040" dirty="0"/>
              <a:t> -- Analyzing patterns of urban settlements</a:t>
            </a:r>
          </a:p>
          <a:p>
            <a:r>
              <a:rPr lang="en-US" sz="2040" b="1" dirty="0"/>
              <a:t>Geology</a:t>
            </a:r>
            <a:r>
              <a:rPr lang="en-US" sz="2040" dirty="0"/>
              <a:t> -- Estimation of ore reserves in a deposit using information obtained from bore holes; modelling crack patterns in basalt due to contraction on cooling</a:t>
            </a:r>
          </a:p>
          <a:p>
            <a:r>
              <a:rPr lang="en-US" sz="2040" b="1" dirty="0"/>
              <a:t>Geometric Modeling </a:t>
            </a:r>
            <a:r>
              <a:rPr lang="en-US" sz="2040" dirty="0"/>
              <a:t>-- Finding "good" triangulations of 3D surfaces</a:t>
            </a:r>
          </a:p>
          <a:p>
            <a:r>
              <a:rPr lang="en-US" sz="2040" b="1" dirty="0"/>
              <a:t>Marketing</a:t>
            </a:r>
            <a:r>
              <a:rPr lang="en-US" sz="2040" dirty="0"/>
              <a:t> -- Model market of US metropolitan areas; market area extending down to individual retail stores</a:t>
            </a:r>
          </a:p>
          <a:p>
            <a:r>
              <a:rPr lang="en-US" sz="2040" b="1" dirty="0"/>
              <a:t>Mathematic</a:t>
            </a:r>
            <a:r>
              <a:rPr lang="en-US" sz="2040" dirty="0"/>
              <a:t>s -- Study of positive definite quadratic forms ("Dirichlet </a:t>
            </a:r>
            <a:r>
              <a:rPr lang="en-US" sz="2040" dirty="0" err="1"/>
              <a:t>tesselation</a:t>
            </a:r>
            <a:r>
              <a:rPr lang="en-US" sz="2040" dirty="0"/>
              <a:t>", "Voronoi diagram")</a:t>
            </a:r>
          </a:p>
          <a:p>
            <a:r>
              <a:rPr lang="en-US" sz="2040" b="1" dirty="0"/>
              <a:t>Metallurgy</a:t>
            </a:r>
            <a:r>
              <a:rPr lang="en-US" sz="2040" dirty="0"/>
              <a:t> -- Modelling "grain growth" in metal films</a:t>
            </a:r>
          </a:p>
          <a:p>
            <a:r>
              <a:rPr lang="en-US" sz="2040" b="1" dirty="0"/>
              <a:t>Meteorology</a:t>
            </a:r>
            <a:r>
              <a:rPr lang="en-US" sz="2040" dirty="0"/>
              <a:t> -- Estimate regional rainfall averages, given data at discrete rain gauges ("Thiessen polygons")</a:t>
            </a:r>
          </a:p>
          <a:p>
            <a:r>
              <a:rPr lang="en-US" sz="2040" b="1" dirty="0"/>
              <a:t>Pattern Recognition </a:t>
            </a:r>
            <a:r>
              <a:rPr lang="en-US" sz="2040" dirty="0"/>
              <a:t>-- Find simple descriptors for shapes that extract 1D characterizations from 2D shapes ("Medial axis" or "skeleton" of a contour)</a:t>
            </a:r>
          </a:p>
          <a:p>
            <a:r>
              <a:rPr lang="en-US" sz="2040" dirty="0"/>
              <a:t>Physiology -- Analysis of capillary distribution in cross-sections of muscle tissue to compute oxygen transport ("Capillary domains")</a:t>
            </a:r>
          </a:p>
          <a:p>
            <a:r>
              <a:rPr lang="en-US" sz="2040" dirty="0"/>
              <a:t>Robotics -- Path planning in the presence of obstacles</a:t>
            </a:r>
          </a:p>
          <a:p>
            <a:r>
              <a:rPr lang="en-US" sz="2040" dirty="0"/>
              <a:t>Statistics and Data Analysis -- Analyze statistical clustering ("Natural neighbors" interpolation)</a:t>
            </a:r>
          </a:p>
          <a:p>
            <a:r>
              <a:rPr lang="en-US" sz="2040" dirty="0"/>
              <a:t>Zoology -- Model and analyze the territories of animals</a:t>
            </a:r>
          </a:p>
          <a:p>
            <a:r>
              <a:rPr lang="en-US" sz="2040" dirty="0"/>
              <a:t>In addition to all these "real world" applications, Voronoi diagrams have several applications within the field of computer science, in particular, computational geometry.</a:t>
            </a:r>
          </a:p>
          <a:p>
            <a:endParaRPr lang="en-US" sz="2040" dirty="0"/>
          </a:p>
          <a:p>
            <a:r>
              <a:rPr lang="en-US" sz="2040" dirty="0"/>
              <a:t>Knuth's Post Office Problem -- Given a set of locations for post offices, how do you determine the closest post office to a given house? (Apparently, Knuth was ignoring the existence of ZIP codes.)</a:t>
            </a:r>
          </a:p>
          <a:p>
            <a:r>
              <a:rPr lang="en-US" sz="2040" dirty="0"/>
              <a:t>Closest Pair -- Given a set of points, which two are closest together?</a:t>
            </a:r>
          </a:p>
          <a:p>
            <a:r>
              <a:rPr lang="en-US" sz="2040" dirty="0"/>
              <a:t>All Nearest Neighbors -- Given a set of points, find each point's nearest neighbor</a:t>
            </a:r>
          </a:p>
          <a:p>
            <a:r>
              <a:rPr lang="en-US" sz="2040" dirty="0"/>
              <a:t>Euclidean Minimum Spanning Tree</a:t>
            </a:r>
          </a:p>
          <a:p>
            <a:r>
              <a:rPr lang="en-US" sz="2040" dirty="0"/>
              <a:t>Largest Empty Circle, also known as the Toxic Waste Dump Problem</a:t>
            </a:r>
          </a:p>
          <a:p>
            <a:r>
              <a:rPr lang="en-US" sz="2040" dirty="0"/>
              <a:t>Fixed Radius Near Neighbors -- Find all pairs of points closer than a given distance apart.</a:t>
            </a:r>
          </a:p>
          <a:p>
            <a:r>
              <a:rPr lang="en-US" sz="2040" dirty="0"/>
              <a:t>All k Nearest Neighbors -- Find each point's k closest neighbors</a:t>
            </a:r>
          </a:p>
          <a:p>
            <a:r>
              <a:rPr lang="en-US" sz="2040" dirty="0"/>
              <a:t>Enumerating interpoint distances in increasing order -- Find the closest pair, then the next closest pair, then the next closest pair, and so on.</a:t>
            </a:r>
          </a:p>
          <a:p>
            <a:r>
              <a:rPr lang="en-US" sz="2040" dirty="0"/>
              <a:t> </a:t>
            </a:r>
          </a:p>
          <a:p>
            <a:endParaRPr lang="en-US" sz="2040" dirty="0"/>
          </a:p>
        </p:txBody>
      </p:sp>
    </p:spTree>
    <p:extLst>
      <p:ext uri="{BB962C8B-B14F-4D97-AF65-F5344CB8AC3E}">
        <p14:creationId xmlns:p14="http://schemas.microsoft.com/office/powerpoint/2010/main" val="107087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upload.wikimedia.org/wikipedia/commons/thumb/3/3e/K_Means_Example_Step_3.svg/500px-K_Means_Example_Step_3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763" y="4290684"/>
            <a:ext cx="3731179" cy="32162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upload.wikimedia.org/wikipedia/commons/thumb/a/a5/K_Means_Example_Step_2.svg/500px-K_Means_Example_Step_2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850" y="239012"/>
            <a:ext cx="3731179" cy="32162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upload.wikimedia.org/wikipedia/commons/thumb/d/d2/K_Means_Example_Step_4.svg/500px-K_Means_Example_Step_4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692" y="4300105"/>
            <a:ext cx="3731179" cy="32162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08683" y="3257035"/>
            <a:ext cx="6471569" cy="1068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173" dirty="0"/>
              <a:t>Re-partition data set into 3 </a:t>
            </a:r>
            <a:r>
              <a:rPr lang="en-US" sz="3173" dirty="0" err="1"/>
              <a:t>voronoi</a:t>
            </a:r>
            <a:r>
              <a:rPr lang="en-US" sz="3173" dirty="0"/>
              <a:t> cells corresponding to the 3 centroids</a:t>
            </a:r>
          </a:p>
        </p:txBody>
      </p:sp>
      <p:sp>
        <p:nvSpPr>
          <p:cNvPr id="8" name="Rectangle 7"/>
          <p:cNvSpPr/>
          <p:nvPr/>
        </p:nvSpPr>
        <p:spPr>
          <a:xfrm>
            <a:off x="1123365" y="7377146"/>
            <a:ext cx="9640471" cy="40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40" dirty="0"/>
              <a:t>Figure modified from  </a:t>
            </a:r>
            <a:r>
              <a:rPr lang="en-US" sz="2040" dirty="0">
                <a:hlinkClick r:id="rId5"/>
              </a:rPr>
              <a:t>https://en.wikipedia.org/wiki/File:K_Means_Example_Step_1.svg</a:t>
            </a:r>
            <a:r>
              <a:rPr lang="en-US" sz="2040" dirty="0"/>
              <a:t> </a:t>
            </a:r>
          </a:p>
        </p:txBody>
      </p:sp>
      <p:pic>
        <p:nvPicPr>
          <p:cNvPr id="9" name="Picture 8" descr="http://upload.wikimedia.org/wikipedia/commons/thumb/5/5e/K_Means_Example_Step_1.svg/500px-K_Means_Example_Step_1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94" y="239012"/>
            <a:ext cx="3731179" cy="35968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66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5108" y="876162"/>
            <a:ext cx="9185564" cy="490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20" dirty="0"/>
              <a:t>Applications of k-means clustering:</a:t>
            </a:r>
          </a:p>
          <a:p>
            <a:endParaRPr lang="en-US" sz="2720" dirty="0"/>
          </a:p>
          <a:p>
            <a:r>
              <a:rPr lang="en-US" sz="2720" dirty="0"/>
              <a:t>1.)  Group like items together</a:t>
            </a:r>
          </a:p>
          <a:p>
            <a:endParaRPr lang="en-US" sz="2720" dirty="0"/>
          </a:p>
          <a:p>
            <a:r>
              <a:rPr lang="en-US" sz="2720" dirty="0"/>
              <a:t>2.)  Reduce the size of your data set.</a:t>
            </a:r>
          </a:p>
          <a:p>
            <a:endParaRPr lang="en-US" sz="2720" dirty="0"/>
          </a:p>
          <a:p>
            <a:r>
              <a:rPr lang="en-US" sz="2720" dirty="0"/>
              <a:t>3.) Color quantization. </a:t>
            </a:r>
          </a:p>
          <a:p>
            <a:pPr lvl="1"/>
            <a:r>
              <a:rPr lang="en-US" sz="2720" dirty="0"/>
              <a:t>(a) Reduce memory use.</a:t>
            </a:r>
          </a:p>
          <a:p>
            <a:pPr lvl="1"/>
            <a:r>
              <a:rPr lang="en-US" sz="2720" dirty="0"/>
              <a:t>(b) Certain devices might have limited number of colors for display.</a:t>
            </a:r>
          </a:p>
          <a:p>
            <a:endParaRPr lang="en-US" sz="2040" dirty="0"/>
          </a:p>
          <a:p>
            <a:endParaRPr lang="en-US" sz="2040" dirty="0"/>
          </a:p>
        </p:txBody>
      </p:sp>
    </p:spTree>
    <p:extLst>
      <p:ext uri="{BB962C8B-B14F-4D97-AF65-F5344CB8AC3E}">
        <p14:creationId xmlns:p14="http://schemas.microsoft.com/office/powerpoint/2010/main" val="2048889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734" y="-380106"/>
            <a:ext cx="4156075" cy="429641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230016" y="3444899"/>
            <a:ext cx="5989894" cy="3598414"/>
            <a:chOff x="412955" y="363794"/>
            <a:chExt cx="4232633" cy="3175071"/>
          </a:xfrm>
        </p:grpSpPr>
        <p:sp>
          <p:nvSpPr>
            <p:cNvPr id="2" name="TextBox 1"/>
            <p:cNvSpPr txBox="1"/>
            <p:nvPr/>
          </p:nvSpPr>
          <p:spPr>
            <a:xfrm>
              <a:off x="795412" y="872072"/>
              <a:ext cx="3850176" cy="2666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720" dirty="0" err="1"/>
                <a:t>library</a:t>
              </a:r>
              <a:r>
                <a:rPr lang="fr-FR" sz="2720" dirty="0"/>
                <a:t>("TDA") </a:t>
              </a:r>
            </a:p>
            <a:p>
              <a:r>
                <a:rPr lang="fr-FR" sz="2720" dirty="0" err="1"/>
                <a:t>circle</a:t>
              </a:r>
              <a:r>
                <a:rPr lang="fr-FR" sz="2720" dirty="0"/>
                <a:t> = </a:t>
              </a:r>
              <a:r>
                <a:rPr lang="fr-FR" sz="2720" dirty="0" err="1"/>
                <a:t>circleUnif</a:t>
              </a:r>
              <a:r>
                <a:rPr lang="fr-FR" sz="2720" dirty="0"/>
                <a:t>(300, r = 1)  </a:t>
              </a:r>
            </a:p>
            <a:p>
              <a:r>
                <a:rPr lang="fr-FR" sz="2720" dirty="0"/>
                <a:t>plot(</a:t>
              </a:r>
              <a:r>
                <a:rPr lang="fr-FR" sz="2720" dirty="0" err="1"/>
                <a:t>circle</a:t>
              </a:r>
              <a:r>
                <a:rPr lang="fr-FR" sz="2720" dirty="0"/>
                <a:t>, </a:t>
              </a:r>
              <a:r>
                <a:rPr lang="fr-FR" sz="2720" dirty="0" err="1"/>
                <a:t>asp</a:t>
              </a:r>
              <a:r>
                <a:rPr lang="fr-FR" sz="2720" dirty="0"/>
                <a:t> = 1)</a:t>
              </a:r>
            </a:p>
            <a:p>
              <a:r>
                <a:rPr lang="fr-FR" sz="2720" dirty="0"/>
                <a:t>cl &lt;- </a:t>
              </a:r>
              <a:r>
                <a:rPr lang="fr-FR" sz="2720" dirty="0" err="1"/>
                <a:t>kmeans</a:t>
              </a:r>
              <a:r>
                <a:rPr lang="fr-FR" sz="2720" dirty="0"/>
                <a:t>(</a:t>
              </a:r>
              <a:r>
                <a:rPr lang="fr-FR" sz="2720" dirty="0" err="1"/>
                <a:t>circle</a:t>
              </a:r>
              <a:r>
                <a:rPr lang="fr-FR" sz="2720" dirty="0"/>
                <a:t>, 10)</a:t>
              </a:r>
            </a:p>
            <a:p>
              <a:r>
                <a:rPr lang="fr-FR" sz="2720" dirty="0"/>
                <a:t>plot(</a:t>
              </a:r>
              <a:r>
                <a:rPr lang="fr-FR" sz="2720" dirty="0" err="1"/>
                <a:t>circle,col</a:t>
              </a:r>
              <a:r>
                <a:rPr lang="fr-FR" sz="2720" dirty="0"/>
                <a:t>=</a:t>
              </a:r>
              <a:r>
                <a:rPr lang="fr-FR" sz="2720" dirty="0" err="1"/>
                <a:t>cl$cluster</a:t>
              </a:r>
              <a:r>
                <a:rPr lang="fr-FR" sz="2720" dirty="0"/>
                <a:t>)</a:t>
              </a:r>
            </a:p>
            <a:p>
              <a:r>
                <a:rPr lang="fr-FR" sz="2720" dirty="0"/>
                <a:t>points(</a:t>
              </a:r>
              <a:r>
                <a:rPr lang="fr-FR" sz="2720" dirty="0" err="1"/>
                <a:t>cl$centers</a:t>
              </a:r>
              <a:r>
                <a:rPr lang="fr-FR" sz="2720" dirty="0"/>
                <a:t>, </a:t>
              </a:r>
              <a:r>
                <a:rPr lang="fr-FR" sz="2720" dirty="0" err="1"/>
                <a:t>pch</a:t>
              </a:r>
              <a:r>
                <a:rPr lang="fr-FR" sz="2720" dirty="0"/>
                <a:t>=8, </a:t>
              </a:r>
              <a:r>
                <a:rPr lang="fr-FR" sz="2720" dirty="0" err="1"/>
                <a:t>cex</a:t>
              </a:r>
              <a:r>
                <a:rPr lang="fr-FR" sz="2720" dirty="0"/>
                <a:t> = 2)</a:t>
              </a:r>
            </a:p>
            <a:p>
              <a:r>
                <a:rPr lang="fr-FR" sz="2720" dirty="0"/>
                <a:t>plot(</a:t>
              </a:r>
              <a:r>
                <a:rPr lang="fr-FR" sz="2720" dirty="0" err="1"/>
                <a:t>cl$centers</a:t>
              </a:r>
              <a:r>
                <a:rPr lang="fr-FR" sz="2720" dirty="0"/>
                <a:t>, </a:t>
              </a:r>
              <a:r>
                <a:rPr lang="fr-FR" sz="2720" dirty="0" err="1"/>
                <a:t>asp</a:t>
              </a:r>
              <a:r>
                <a:rPr lang="fr-FR" sz="2720" dirty="0"/>
                <a:t> = 1)</a:t>
              </a:r>
              <a:endParaRPr lang="en-US" sz="272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2955" y="363794"/>
              <a:ext cx="1858297" cy="4508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20" dirty="0" err="1"/>
                <a:t>Rstudio</a:t>
              </a:r>
              <a:r>
                <a:rPr lang="en-US" sz="2720" dirty="0"/>
                <a:t>:</a:t>
              </a: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26" y="3308838"/>
            <a:ext cx="4156075" cy="42964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069" y="-356448"/>
            <a:ext cx="4156075" cy="429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15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scatter chart&#10;&#10;Description automatically generated">
            <a:extLst>
              <a:ext uri="{FF2B5EF4-FFF2-40B4-BE49-F238E27FC236}">
                <a16:creationId xmlns:a16="http://schemas.microsoft.com/office/drawing/2014/main" id="{7005C935-A495-4C2D-8519-BC83039D7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923" y="207902"/>
            <a:ext cx="7046736" cy="533150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44CB5D30-8C2B-402A-940D-B03BB259AEE7}"/>
              </a:ext>
            </a:extLst>
          </p:cNvPr>
          <p:cNvGrpSpPr/>
          <p:nvPr/>
        </p:nvGrpSpPr>
        <p:grpSpPr>
          <a:xfrm>
            <a:off x="7223097" y="5426766"/>
            <a:ext cx="4664103" cy="1793382"/>
            <a:chOff x="504306" y="2413461"/>
            <a:chExt cx="7711440" cy="3810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85A0F40-886F-4C62-ACE3-F2398F73E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306" y="2413461"/>
              <a:ext cx="7620000" cy="3810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5D780B6-C187-4DE0-BF04-0AE6E974C24B}"/>
                </a:ext>
              </a:extLst>
            </p:cNvPr>
            <p:cNvSpPr/>
            <p:nvPr/>
          </p:nvSpPr>
          <p:spPr>
            <a:xfrm>
              <a:off x="756458" y="5854129"/>
              <a:ext cx="745928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hlinkClick r:id="rId4"/>
                </a:rPr>
                <a:t>https://commons.wikimedia.org/wiki/File:Standard_deviation_diagram.svg</a:t>
              </a:r>
              <a:r>
                <a:rPr lang="en-US" dirty="0"/>
                <a:t> 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4B01A8F-9853-48E9-9BBB-B09A8385F91E}"/>
              </a:ext>
            </a:extLst>
          </p:cNvPr>
          <p:cNvSpPr txBox="1"/>
          <p:nvPr/>
        </p:nvSpPr>
        <p:spPr>
          <a:xfrm>
            <a:off x="384313" y="5917096"/>
            <a:ext cx="59237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Many algorithms work best with normal distributions. But often data does NOT follow a normal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1219284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674" y="51816"/>
            <a:ext cx="8449852" cy="76687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1001" y="7386135"/>
            <a:ext cx="4691703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40" dirty="0"/>
              <a:t>Figures courtesy of Wako </a:t>
            </a:r>
            <a:r>
              <a:rPr lang="en-US" sz="2040" dirty="0" err="1"/>
              <a:t>Bungula</a:t>
            </a:r>
            <a:endParaRPr lang="en-US" sz="204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EBEE7D-C09A-4091-B402-1069FF63015E}"/>
              </a:ext>
            </a:extLst>
          </p:cNvPr>
          <p:cNvSpPr txBox="1"/>
          <p:nvPr/>
        </p:nvSpPr>
        <p:spPr>
          <a:xfrm>
            <a:off x="7825458" y="4715148"/>
            <a:ext cx="4161134" cy="260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20" dirty="0"/>
              <a:t>For k-means,</a:t>
            </a:r>
          </a:p>
          <a:p>
            <a:endParaRPr lang="en-US" sz="2720" dirty="0"/>
          </a:p>
          <a:p>
            <a:r>
              <a:rPr lang="en-US" sz="2720" dirty="0"/>
              <a:t>There are many methods for determining k. </a:t>
            </a:r>
          </a:p>
          <a:p>
            <a:r>
              <a:rPr lang="en-US" sz="2720" dirty="0"/>
              <a:t>k = number of desired clusters</a:t>
            </a:r>
          </a:p>
        </p:txBody>
      </p:sp>
    </p:spTree>
    <p:extLst>
      <p:ext uri="{BB962C8B-B14F-4D97-AF65-F5344CB8AC3E}">
        <p14:creationId xmlns:p14="http://schemas.microsoft.com/office/powerpoint/2010/main" val="2648810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768" y="6529340"/>
            <a:ext cx="8592820" cy="138176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17867" y="1011512"/>
            <a:ext cx="7451221" cy="5616854"/>
            <a:chOff x="958468" y="248420"/>
            <a:chExt cx="6574607" cy="495604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468" y="248420"/>
              <a:ext cx="6574607" cy="4956048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2692400" y="433755"/>
              <a:ext cx="4572000" cy="63546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040" dirty="0">
                  <a:hlinkClick r:id="rId4"/>
                </a:rPr>
                <a:t>http://sites.northwestern.edu/msia/2016/12/</a:t>
              </a:r>
              <a:endParaRPr lang="en-US" sz="2040" dirty="0"/>
            </a:p>
            <a:p>
              <a:r>
                <a:rPr lang="en-US" sz="2040" u="sng" dirty="0">
                  <a:solidFill>
                    <a:srgbClr val="0070C0"/>
                  </a:solidFill>
                </a:rPr>
                <a:t>08/k-means-</a:t>
              </a:r>
              <a:r>
                <a:rPr lang="en-US" sz="2040" u="sng" dirty="0" err="1">
                  <a:solidFill>
                    <a:srgbClr val="0070C0"/>
                  </a:solidFill>
                </a:rPr>
                <a:t>shouldnt</a:t>
              </a:r>
              <a:r>
                <a:rPr lang="en-US" sz="2040" u="sng" dirty="0">
                  <a:solidFill>
                    <a:srgbClr val="0070C0"/>
                  </a:solidFill>
                </a:rPr>
                <a:t>-be-our-only-choice/ 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458768" y="196790"/>
            <a:ext cx="3099932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20" dirty="0">
                <a:solidFill>
                  <a:srgbClr val="7030A0"/>
                </a:solidFill>
              </a:rPr>
              <a:t>Elbow method</a:t>
            </a:r>
          </a:p>
        </p:txBody>
      </p:sp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EDAA0383-05C1-441C-8E2F-3A01819A4F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853" y="-48061"/>
            <a:ext cx="2928347" cy="289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886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18794</TotalTime>
  <Words>1258</Words>
  <Application>Microsoft Office PowerPoint</Application>
  <PresentationFormat>Custom</PresentationFormat>
  <Paragraphs>129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Linux Libertine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Darcy, Isabel K</cp:lastModifiedBy>
  <cp:revision>250</cp:revision>
  <dcterms:created xsi:type="dcterms:W3CDTF">2020-09-07T00:11:40Z</dcterms:created>
  <dcterms:modified xsi:type="dcterms:W3CDTF">2021-04-15T02:07:19Z</dcterms:modified>
</cp:coreProperties>
</file>