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73" r:id="rId2"/>
    <p:sldId id="827" r:id="rId3"/>
    <p:sldId id="430" r:id="rId4"/>
    <p:sldId id="431" r:id="rId5"/>
    <p:sldId id="828" r:id="rId6"/>
    <p:sldId id="829" r:id="rId7"/>
    <p:sldId id="831" r:id="rId8"/>
    <p:sldId id="830" r:id="rId9"/>
    <p:sldId id="832" r:id="rId10"/>
    <p:sldId id="414" r:id="rId11"/>
    <p:sldId id="825" r:id="rId12"/>
    <p:sldId id="826" r:id="rId13"/>
    <p:sldId id="330" r:id="rId14"/>
    <p:sldId id="331" r:id="rId15"/>
    <p:sldId id="339" r:id="rId16"/>
    <p:sldId id="367" r:id="rId17"/>
    <p:sldId id="368" r:id="rId18"/>
    <p:sldId id="369" r:id="rId19"/>
    <p:sldId id="340" r:id="rId20"/>
    <p:sldId id="370" r:id="rId21"/>
    <p:sldId id="341" r:id="rId22"/>
    <p:sldId id="823" r:id="rId23"/>
    <p:sldId id="333" r:id="rId24"/>
    <p:sldId id="288" r:id="rId25"/>
    <p:sldId id="833" r:id="rId26"/>
    <p:sldId id="267" r:id="rId27"/>
    <p:sldId id="274" r:id="rId28"/>
    <p:sldId id="289" r:id="rId29"/>
    <p:sldId id="290" r:id="rId30"/>
    <p:sldId id="661" r:id="rId31"/>
    <p:sldId id="662" r:id="rId32"/>
    <p:sldId id="663" r:id="rId33"/>
    <p:sldId id="822" r:id="rId34"/>
    <p:sldId id="809" r:id="rId35"/>
    <p:sldId id="847" r:id="rId36"/>
    <p:sldId id="748" r:id="rId3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4660"/>
  </p:normalViewPr>
  <p:slideViewPr>
    <p:cSldViewPr snapToGrid="0">
      <p:cViewPr varScale="1">
        <p:scale>
          <a:sx n="48" d="100"/>
          <a:sy n="48" d="100"/>
        </p:scale>
        <p:origin x="314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-8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685800"/>
            <a:ext cx="52419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summarize differences, sup uses labeled data to learn a function mapping from x to 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Unsup uses no labels, tries to learn some underlying hidden structure of the data, whether grouping, axes of variation, underlying density</a:t>
            </a:r>
          </a:p>
        </p:txBody>
      </p:sp>
    </p:spTree>
    <p:extLst>
      <p:ext uri="{BB962C8B-B14F-4D97-AF65-F5344CB8AC3E}">
        <p14:creationId xmlns:p14="http://schemas.microsoft.com/office/powerpoint/2010/main" val="287297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94360" y="311255"/>
            <a:ext cx="10698480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594360" y="1813560"/>
            <a:ext cx="10698480" cy="56299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204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52396" y="7053640"/>
            <a:ext cx="713310" cy="59477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267">
                <a:solidFill>
                  <a:srgbClr val="FFFFFF"/>
                </a:solidFill>
              </a:rPr>
              <a:pPr/>
              <a:t>‹#›</a:t>
            </a:fld>
            <a:endParaRPr lang="en" sz="22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1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1" r:id="rId12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.gatech.edu/classes/AY2020/cs7643_fall/slides/L23_generative2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rchive.ics.uci.edu/ml/index.php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yb.mpg.de/de/forschung/fg/bethgegroup/downloads/van-hateren-dataset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7846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" TargetMode="External"/><Relationship Id="rId2" Type="http://schemas.openxmlformats.org/officeDocument/2006/relationships/hyperlink" Target="https://mathscinet-ams-org.proxy.lib.uiowa.edu/mathscine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cholar.google.com/" TargetMode="External"/><Relationship Id="rId4" Type="http://schemas.openxmlformats.org/officeDocument/2006/relationships/hyperlink" Target="https://arxiv.org/list/math/rece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cinet-ams-org.proxy.lib.uiowa.edu/mathscin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cinet-ams-org.proxy.lib.uiowa.edu/msnhtml/msc2020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834640" y="7254240"/>
            <a:ext cx="61315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632" tIns="51816" rIns="103632" bIns="51816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360" dirty="0"/>
              <a:t>Slide Credit: </a:t>
            </a:r>
            <a:r>
              <a:rPr lang="en-US" sz="1360" dirty="0" err="1"/>
              <a:t>Fei-Fei</a:t>
            </a:r>
            <a:r>
              <a:rPr lang="en-US" sz="1360" dirty="0"/>
              <a:t> Li, Justin Johnson, Serena Yeung, CS 231n</a:t>
            </a:r>
          </a:p>
        </p:txBody>
      </p:sp>
      <p:sp>
        <p:nvSpPr>
          <p:cNvPr id="8" name="Shape 59">
            <a:extLst>
              <a:ext uri="{FF2B5EF4-FFF2-40B4-BE49-F238E27FC236}">
                <a16:creationId xmlns:a16="http://schemas.microsoft.com/office/drawing/2014/main" id="{E61DBF6C-7F3B-3942-AC19-5C37006435D1}"/>
              </a:ext>
            </a:extLst>
          </p:cNvPr>
          <p:cNvSpPr txBox="1">
            <a:spLocks/>
          </p:cNvSpPr>
          <p:nvPr/>
        </p:nvSpPr>
        <p:spPr bwMode="auto">
          <a:xfrm>
            <a:off x="762000" y="259080"/>
            <a:ext cx="10363200" cy="97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15" tIns="103615" rIns="103615" bIns="103615" numCol="1" anchor="ctr" anchorCtr="0" compatLnSpc="1">
            <a:prstTxWarp prst="textNoShape">
              <a:avLst/>
            </a:prstTxWarp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" sz="3400" kern="0" dirty="0">
                <a:solidFill>
                  <a:schemeClr val="tx1">
                    <a:alpha val="25000"/>
                  </a:schemeClr>
                </a:solidFill>
              </a:rPr>
              <a:t>Supervised vs Reinforcement vs</a:t>
            </a:r>
            <a:r>
              <a:rPr lang="en" sz="3400" kern="0" dirty="0"/>
              <a:t> Unsupervised Learning</a:t>
            </a:r>
          </a:p>
        </p:txBody>
      </p:sp>
      <p:sp>
        <p:nvSpPr>
          <p:cNvPr id="11" name="Shape 117">
            <a:extLst>
              <a:ext uri="{FF2B5EF4-FFF2-40B4-BE49-F238E27FC236}">
                <a16:creationId xmlns:a16="http://schemas.microsoft.com/office/drawing/2014/main" id="{3D926FB7-8C6A-9F48-A33B-F0DD836FC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16082" y="1986280"/>
            <a:ext cx="4488000" cy="4043960"/>
          </a:xfrm>
          <a:prstGeom prst="rect">
            <a:avLst/>
          </a:prstGeom>
        </p:spPr>
        <p:txBody>
          <a:bodyPr vert="horz" lIns="103615" tIns="103615" rIns="103615" bIns="103615" rtlCol="0" anchor="ctr" anchorCtr="0">
            <a:noAutofit/>
          </a:bodyPr>
          <a:lstStyle/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Unsupervised Learning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Data</a:t>
            </a:r>
            <a:r>
              <a:rPr lang="en" sz="2267" dirty="0">
                <a:solidFill>
                  <a:schemeClr val="dk1"/>
                </a:solidFill>
              </a:rPr>
              <a:t>: x</a:t>
            </a:r>
          </a:p>
          <a:p>
            <a:pPr>
              <a:buNone/>
            </a:pPr>
            <a:r>
              <a:rPr lang="en" sz="2267" dirty="0">
                <a:solidFill>
                  <a:schemeClr val="dk1"/>
                </a:solidFill>
              </a:rPr>
              <a:t>Just data, no labels!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Goal</a:t>
            </a:r>
            <a:r>
              <a:rPr lang="en" sz="2267" dirty="0">
                <a:solidFill>
                  <a:schemeClr val="dk1"/>
                </a:solidFill>
              </a:rPr>
              <a:t>: Learn some underlying hidden </a:t>
            </a:r>
            <a:r>
              <a:rPr lang="en" sz="2267" i="1" dirty="0">
                <a:solidFill>
                  <a:schemeClr val="dk1"/>
                </a:solidFill>
              </a:rPr>
              <a:t>structure</a:t>
            </a:r>
            <a:r>
              <a:rPr lang="en" sz="2267" dirty="0">
                <a:solidFill>
                  <a:schemeClr val="dk1"/>
                </a:solidFill>
              </a:rPr>
              <a:t> of the data</a:t>
            </a:r>
          </a:p>
          <a:p>
            <a:pPr>
              <a:buNone/>
            </a:pPr>
            <a:endParaRPr sz="2267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2267" b="1" dirty="0">
                <a:solidFill>
                  <a:schemeClr val="dk1"/>
                </a:solidFill>
              </a:rPr>
              <a:t>Examples</a:t>
            </a:r>
            <a:r>
              <a:rPr lang="en" sz="2267" dirty="0">
                <a:solidFill>
                  <a:schemeClr val="dk1"/>
                </a:solidFill>
              </a:rPr>
              <a:t>: Clustering, dimensionality reduction, feature learning, density estimation, etc.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:a16="http://schemas.microsoft.com/office/drawing/2014/main" id="{B27B0073-F2CD-5443-B20F-CCB4F638B36E}"/>
              </a:ext>
            </a:extLst>
          </p:cNvPr>
          <p:cNvSpPr txBox="1">
            <a:spLocks/>
          </p:cNvSpPr>
          <p:nvPr/>
        </p:nvSpPr>
        <p:spPr bwMode="auto">
          <a:xfrm>
            <a:off x="6202680" y="1813560"/>
            <a:ext cx="4874580" cy="404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15" tIns="103615" rIns="103615" bIns="103615" numCol="1" anchor="t" anchorCtr="0" compatLnSpc="1">
            <a:prstTxWarp prst="textNoShape">
              <a:avLst/>
            </a:prstTxWarp>
            <a:noAutofit/>
          </a:bodyPr>
          <a:lstStyle>
            <a:lvl1pPr marL="342900" lvl="0" indent="-342900" algn="l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buChar char="●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Char char="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■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●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0"/>
              </a:spcBef>
              <a:spcAft>
                <a:spcPct val="0"/>
              </a:spcAft>
              <a:buChar char="○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rtl="0" fontAlgn="base">
              <a:spcBef>
                <a:spcPts val="0"/>
              </a:spcBef>
              <a:spcAft>
                <a:spcPct val="0"/>
              </a:spcAft>
              <a:buChar char="■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rtl="0" fontAlgn="base">
              <a:spcBef>
                <a:spcPts val="0"/>
              </a:spcBef>
              <a:spcAft>
                <a:spcPct val="0"/>
              </a:spcAft>
              <a:buChar char="●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rtl="0" fontAlgn="base">
              <a:spcBef>
                <a:spcPts val="0"/>
              </a:spcBef>
              <a:spcAft>
                <a:spcPct val="0"/>
              </a:spcAft>
              <a:buChar char="○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rtl="0" fontAlgn="base">
              <a:spcBef>
                <a:spcPts val="0"/>
              </a:spcBef>
              <a:spcAft>
                <a:spcPct val="0"/>
              </a:spcAft>
              <a:buChar char="■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267" b="1" kern="0" dirty="0"/>
              <a:t>Supervised Learning</a:t>
            </a:r>
          </a:p>
          <a:p>
            <a:pPr>
              <a:buFontTx/>
              <a:buNone/>
            </a:pPr>
            <a:endParaRPr lang="en-US" sz="2267" b="1" kern="0" dirty="0"/>
          </a:p>
          <a:p>
            <a:pPr>
              <a:buFontTx/>
              <a:buNone/>
            </a:pPr>
            <a:r>
              <a:rPr lang="en-US" sz="2267" b="1" kern="0" dirty="0"/>
              <a:t>Data</a:t>
            </a:r>
            <a:r>
              <a:rPr lang="en-US" sz="2267" kern="0" dirty="0"/>
              <a:t>: (x, y)</a:t>
            </a:r>
          </a:p>
          <a:p>
            <a:pPr>
              <a:buFontTx/>
              <a:buNone/>
            </a:pPr>
            <a:r>
              <a:rPr lang="en-US" sz="2267" kern="0" dirty="0"/>
              <a:t>x is data, y is label</a:t>
            </a:r>
          </a:p>
          <a:p>
            <a:pPr>
              <a:buFontTx/>
              <a:buNone/>
            </a:pPr>
            <a:endParaRPr lang="en-US" sz="2267" kern="0" dirty="0"/>
          </a:p>
          <a:p>
            <a:pPr>
              <a:buFontTx/>
              <a:buNone/>
            </a:pPr>
            <a:r>
              <a:rPr lang="en-US" sz="2267" b="1" kern="0" dirty="0"/>
              <a:t>Goal</a:t>
            </a:r>
            <a:r>
              <a:rPr lang="en-US" sz="2267" kern="0" dirty="0"/>
              <a:t>: Learn a </a:t>
            </a:r>
            <a:r>
              <a:rPr lang="en-US" sz="2267" i="1" kern="0" dirty="0"/>
              <a:t>function</a:t>
            </a:r>
            <a:r>
              <a:rPr lang="en-US" sz="2267" kern="0" dirty="0"/>
              <a:t> to map x </a:t>
            </a:r>
            <a:r>
              <a:rPr lang="en-US" sz="2267" kern="0" dirty="0">
                <a:sym typeface="Wingdings"/>
              </a:rPr>
              <a:t></a:t>
            </a:r>
            <a:r>
              <a:rPr lang="en-US" sz="2267" kern="0" dirty="0"/>
              <a:t> y</a:t>
            </a:r>
          </a:p>
          <a:p>
            <a:pPr>
              <a:buFontTx/>
              <a:buNone/>
            </a:pPr>
            <a:endParaRPr lang="en-US" sz="2267" kern="0" dirty="0"/>
          </a:p>
          <a:p>
            <a:pPr>
              <a:buFontTx/>
              <a:buNone/>
            </a:pPr>
            <a:endParaRPr lang="en-US" sz="2267" b="1" kern="0" dirty="0"/>
          </a:p>
          <a:p>
            <a:pPr>
              <a:buFontTx/>
              <a:buNone/>
            </a:pPr>
            <a:r>
              <a:rPr lang="en-US" sz="2267" b="1" kern="0" dirty="0"/>
              <a:t>Examples</a:t>
            </a:r>
            <a:r>
              <a:rPr lang="en-US" sz="2267" kern="0" dirty="0"/>
              <a:t>: Classification, regression, object detection, semantic segmentation, image captioning,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EE95D-E322-47B3-A779-85ABC60703BF}"/>
              </a:ext>
            </a:extLst>
          </p:cNvPr>
          <p:cNvSpPr txBox="1"/>
          <p:nvPr/>
        </p:nvSpPr>
        <p:spPr>
          <a:xfrm>
            <a:off x="1718985" y="7073637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https://www.cc.gatech.edu/classes/AY2020/cs7643_fall/slides/L23_generative2.pptx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31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07" y="213180"/>
            <a:ext cx="5814907" cy="28642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626" y="3354490"/>
            <a:ext cx="344798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We currently maintain 412 data sets as a service to the machine learning community.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62" y="2692897"/>
            <a:ext cx="2173393" cy="479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455" y="1714151"/>
            <a:ext cx="2187787" cy="57717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4947" y="6984846"/>
            <a:ext cx="4430572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>
                <a:hlinkClick r:id="rId5"/>
              </a:rPr>
              <a:t>http://archive.ics.uci.edu/ml/index.php</a:t>
            </a:r>
            <a:r>
              <a:rPr lang="en-US" sz="204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27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8DE62-1B09-4280-8CAE-C57A2B583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353"/>
            <a:ext cx="11887200" cy="665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24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B4317-E7C1-4CA6-BC32-79A2E18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500"/>
            <a:ext cx="11887200" cy="68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507" t="17752" r="-39" b="105"/>
          <a:stretch/>
        </p:blipFill>
        <p:spPr>
          <a:xfrm>
            <a:off x="793090" y="103632"/>
            <a:ext cx="3171139" cy="33576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9830" y="651915"/>
            <a:ext cx="9627540" cy="679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163"/>
            <a:r>
              <a:rPr lang="en-US" sz="3627" dirty="0"/>
              <a:t>An image taken by black and white digital camera can be viewed as a vector, with one coordinate for each pixel</a:t>
            </a:r>
          </a:p>
          <a:p>
            <a:endParaRPr lang="en-US" sz="3627" dirty="0"/>
          </a:p>
          <a:p>
            <a:r>
              <a:rPr lang="en-US" sz="3627" dirty="0"/>
              <a:t>Each pixel has a “gray scale” value, can be thought of as a real number (in reality, takes one of 255 values)</a:t>
            </a:r>
          </a:p>
          <a:p>
            <a:endParaRPr lang="en-US" sz="3627" dirty="0"/>
          </a:p>
          <a:p>
            <a:r>
              <a:rPr lang="en-US" sz="3627" dirty="0"/>
              <a:t>Typical camera uses tens of thousands of pixels, so images lie in a very high dimensional space, call it pixel space, P</a:t>
            </a:r>
          </a:p>
        </p:txBody>
      </p:sp>
    </p:spTree>
    <p:extLst>
      <p:ext uri="{BB962C8B-B14F-4D97-AF65-F5344CB8AC3E}">
        <p14:creationId xmlns:p14="http://schemas.microsoft.com/office/powerpoint/2010/main" val="216641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7416" y="-622139"/>
            <a:ext cx="5239173" cy="4087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138" y="-1"/>
            <a:ext cx="7344437" cy="4456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7729" y="4442325"/>
            <a:ext cx="8936534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40" dirty="0"/>
          </a:p>
        </p:txBody>
      </p:sp>
      <p:sp>
        <p:nvSpPr>
          <p:cNvPr id="8" name="Rectangle 7"/>
          <p:cNvSpPr/>
          <p:nvPr/>
        </p:nvSpPr>
        <p:spPr>
          <a:xfrm>
            <a:off x="1046496" y="4282027"/>
            <a:ext cx="10078704" cy="3790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27" dirty="0"/>
              <a:t>Lee-Mumford-Pedersen [LMP] study only high contrast patches.</a:t>
            </a:r>
          </a:p>
          <a:p>
            <a:endParaRPr lang="en-US" sz="1813" dirty="0"/>
          </a:p>
          <a:p>
            <a:r>
              <a:rPr lang="en-US" sz="3627" dirty="0"/>
              <a:t>Collection:  4.5 x 10</a:t>
            </a:r>
            <a:r>
              <a:rPr lang="en-US" sz="3627" baseline="30000" dirty="0"/>
              <a:t>6</a:t>
            </a:r>
            <a:r>
              <a:rPr lang="en-US" sz="3627" dirty="0"/>
              <a:t> high contrast patches from a</a:t>
            </a:r>
          </a:p>
          <a:p>
            <a:r>
              <a:rPr lang="en-US" sz="3627" dirty="0"/>
              <a:t>collection of images obtained by van </a:t>
            </a:r>
            <a:r>
              <a:rPr lang="en-US" sz="3627" dirty="0" err="1"/>
              <a:t>Hateren</a:t>
            </a:r>
            <a:r>
              <a:rPr lang="en-US" sz="3627" dirty="0"/>
              <a:t> and van der </a:t>
            </a:r>
            <a:r>
              <a:rPr lang="en-US" sz="3627" dirty="0" err="1"/>
              <a:t>Schaaf</a:t>
            </a:r>
            <a:endParaRPr lang="en-US" sz="3627" dirty="0"/>
          </a:p>
          <a:p>
            <a:endParaRPr lang="en-US" sz="2040" dirty="0"/>
          </a:p>
          <a:p>
            <a:endParaRPr lang="en-US" sz="2040" dirty="0"/>
          </a:p>
        </p:txBody>
      </p:sp>
      <p:sp>
        <p:nvSpPr>
          <p:cNvPr id="5" name="Rectangle 4"/>
          <p:cNvSpPr/>
          <p:nvPr/>
        </p:nvSpPr>
        <p:spPr>
          <a:xfrm>
            <a:off x="869599" y="7329020"/>
            <a:ext cx="10255601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4"/>
              </a:rPr>
              <a:t>http://www.kyb.mpg.de/de/forschung/fg/bethgegroup/downloads/van-hateren-dataset.html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238820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79" y="575489"/>
            <a:ext cx="10221143" cy="5907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6219" y="6759110"/>
            <a:ext cx="886629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/>
              <a:t>Figure courtesy of Paul Samuel Ignacio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37DD5E-1671-4406-8D1A-F4323A66D156}"/>
              </a:ext>
            </a:extLst>
          </p:cNvPr>
          <p:cNvSpPr/>
          <p:nvPr/>
        </p:nvSpPr>
        <p:spPr>
          <a:xfrm>
            <a:off x="2965251" y="42243"/>
            <a:ext cx="5813258" cy="7898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533" dirty="0">
                <a:solidFill>
                  <a:srgbClr val="7030A0"/>
                </a:solidFill>
                <a:latin typeface="Linux Libertine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2859477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90" y="3226723"/>
            <a:ext cx="2698750" cy="2709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45" y="2511863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8504" y="234737"/>
            <a:ext cx="5813258" cy="7898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533" dirty="0">
                <a:solidFill>
                  <a:srgbClr val="7030A0"/>
                </a:solidFill>
                <a:latin typeface="Linux Libertine"/>
              </a:rPr>
              <a:t>Hierarchical clustering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6182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0630" y="6672820"/>
            <a:ext cx="330302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http://en.wikipedia.org/wiki/File:Clusters.svg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7680" y="1572938"/>
            <a:ext cx="2256900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 err="1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3173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286" y="1572938"/>
            <a:ext cx="953403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59492" y="2511864"/>
            <a:ext cx="0" cy="4846006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928786" y="1502006"/>
            <a:ext cx="1045740" cy="73484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</p:spTree>
    <p:extLst>
      <p:ext uri="{BB962C8B-B14F-4D97-AF65-F5344CB8AC3E}">
        <p14:creationId xmlns:p14="http://schemas.microsoft.com/office/powerpoint/2010/main" val="164135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5402" y="597162"/>
            <a:ext cx="4512310" cy="9479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52743" y="2548729"/>
            <a:ext cx="1478031" cy="509665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6" name="Rectangle 15"/>
          <p:cNvSpPr/>
          <p:nvPr/>
        </p:nvSpPr>
        <p:spPr>
          <a:xfrm>
            <a:off x="3129967" y="2548729"/>
            <a:ext cx="1478031" cy="509665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7" name="Rectangle 16"/>
          <p:cNvSpPr/>
          <p:nvPr/>
        </p:nvSpPr>
        <p:spPr>
          <a:xfrm>
            <a:off x="5321522" y="2548729"/>
            <a:ext cx="1478031" cy="5096656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8" name="Rectangle 17"/>
          <p:cNvSpPr/>
          <p:nvPr/>
        </p:nvSpPr>
        <p:spPr>
          <a:xfrm>
            <a:off x="7382554" y="2548729"/>
            <a:ext cx="1478031" cy="509665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9" name="Rectangle 18"/>
          <p:cNvSpPr/>
          <p:nvPr/>
        </p:nvSpPr>
        <p:spPr>
          <a:xfrm>
            <a:off x="9359778" y="2548729"/>
            <a:ext cx="1478031" cy="5096656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97" name="Rectangle 96"/>
          <p:cNvSpPr/>
          <p:nvPr/>
        </p:nvSpPr>
        <p:spPr>
          <a:xfrm>
            <a:off x="829955" y="2420911"/>
            <a:ext cx="10295244" cy="45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4470" y="4425718"/>
            <a:ext cx="209353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40"/>
          </a:p>
        </p:txBody>
      </p:sp>
      <p:sp>
        <p:nvSpPr>
          <p:cNvPr id="96" name="TextBox 95"/>
          <p:cNvSpPr txBox="1"/>
          <p:nvPr/>
        </p:nvSpPr>
        <p:spPr>
          <a:xfrm>
            <a:off x="4377364" y="168220"/>
            <a:ext cx="42999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Increasing threshold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1349" y="985753"/>
            <a:ext cx="9836546" cy="1911245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9669594" y="1345210"/>
            <a:ext cx="291641" cy="9326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271716" y="2336109"/>
            <a:ext cx="634560" cy="23139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06147" y="2289644"/>
            <a:ext cx="766688" cy="27356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28972" y="1257719"/>
            <a:ext cx="1294345" cy="136731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4011" y="1257719"/>
            <a:ext cx="1294345" cy="136731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473274" y="1257719"/>
            <a:ext cx="1294345" cy="136731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197653" y="1257719"/>
            <a:ext cx="1294345" cy="136731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1717" y="1257719"/>
            <a:ext cx="1294345" cy="136731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1328972" y="756647"/>
            <a:ext cx="8730768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914304" y="3192832"/>
            <a:ext cx="2596012" cy="1766637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Connect vertices whose distance is less than a given threshold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8540" y="7301348"/>
            <a:ext cx="4030123" cy="406265"/>
          </a:xfrm>
          <a:prstGeom prst="rect">
            <a:avLst/>
          </a:prstGeom>
          <a:solidFill>
            <a:srgbClr val="E8D9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40" dirty="0">
                <a:solidFill>
                  <a:srgbClr val="7030A0"/>
                </a:solidFill>
              </a:rPr>
              <a:t>single linkage hierarchical clustering 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1229911" y="1236474"/>
            <a:ext cx="9366468" cy="1456648"/>
            <a:chOff x="412862" y="1091006"/>
            <a:chExt cx="8264531" cy="1285278"/>
          </a:xfrm>
        </p:grpSpPr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9221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Clus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690" y="3226723"/>
            <a:ext cx="2698750" cy="2709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45" y="2511863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4410" y="191106"/>
            <a:ext cx="4692695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Hierarchical clustering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506182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0630" y="6672820"/>
            <a:ext cx="330302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http://en.wikipedia.org/wiki/File:Clusters.svg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7680" y="1572938"/>
            <a:ext cx="2256900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 err="1">
                <a:solidFill>
                  <a:schemeClr val="accent6">
                    <a:lumMod val="50000"/>
                  </a:schemeClr>
                </a:solidFill>
              </a:rPr>
              <a:t>Dendrogram</a:t>
            </a:r>
            <a:endParaRPr lang="en-US" sz="3173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286" y="1572938"/>
            <a:ext cx="953403" cy="580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>
                <a:solidFill>
                  <a:schemeClr val="accent6">
                    <a:lumMod val="50000"/>
                  </a:schemeClr>
                </a:solidFill>
              </a:rPr>
              <a:t>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59492" y="2511864"/>
            <a:ext cx="0" cy="4846006"/>
          </a:xfrm>
          <a:prstGeom prst="line">
            <a:avLst/>
          </a:prstGeom>
          <a:ln w="444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928786" y="1502006"/>
            <a:ext cx="1045740" cy="73484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</p:spTree>
    <p:extLst>
      <p:ext uri="{BB962C8B-B14F-4D97-AF65-F5344CB8AC3E}">
        <p14:creationId xmlns:p14="http://schemas.microsoft.com/office/powerpoint/2010/main" val="243670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ultid.se/genex/clustering_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44" y="2958144"/>
            <a:ext cx="4821972" cy="33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9944" y="6785872"/>
            <a:ext cx="4469237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40" dirty="0"/>
              <a:t>http://www.multid.se/genex/hs515.htm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43397" y="533375"/>
            <a:ext cx="8232959" cy="1766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Different type of hierarchical clustering </a:t>
            </a:r>
          </a:p>
          <a:p>
            <a:endParaRPr lang="en-US" sz="3627" dirty="0">
              <a:solidFill>
                <a:srgbClr val="7030A0"/>
              </a:solidFill>
              <a:latin typeface="Linux Libertine"/>
            </a:endParaRPr>
          </a:p>
          <a:p>
            <a:r>
              <a:rPr lang="en-US" sz="3627" dirty="0">
                <a:solidFill>
                  <a:srgbClr val="7030A0"/>
                </a:solidFill>
                <a:latin typeface="Linux Libertine"/>
              </a:rPr>
              <a:t>What is the distance between 2 clusters?</a:t>
            </a:r>
          </a:p>
        </p:txBody>
      </p:sp>
      <p:pic>
        <p:nvPicPr>
          <p:cNvPr id="8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3" y="2949210"/>
            <a:ext cx="4512310" cy="3594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29843" y="6798486"/>
            <a:ext cx="4364648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http://en.wikipedia.org/wiki/File:Hierarchical_clustering_simple_diagram.svg</a:t>
            </a:r>
          </a:p>
        </p:txBody>
      </p:sp>
    </p:spTree>
    <p:extLst>
      <p:ext uri="{BB962C8B-B14F-4D97-AF65-F5344CB8AC3E}">
        <p14:creationId xmlns:p14="http://schemas.microsoft.com/office/powerpoint/2010/main" val="398736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878E9-1375-4B52-8F15-DE51F8F0F445}"/>
              </a:ext>
            </a:extLst>
          </p:cNvPr>
          <p:cNvSpPr txBox="1"/>
          <p:nvPr/>
        </p:nvSpPr>
        <p:spPr>
          <a:xfrm>
            <a:off x="437320" y="263244"/>
            <a:ext cx="57580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For your final exam written project, you will turn in your weekly labs into a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draft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a paper.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Do not spend too much time on formatting.  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You must use a bib file.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DC463-5971-4B6B-B39B-5A76BC33C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171" y="-86139"/>
            <a:ext cx="559118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2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Hierarchical clustering simple dia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5402" y="597162"/>
            <a:ext cx="4512310" cy="9479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52743" y="2548729"/>
            <a:ext cx="1478031" cy="509665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6" name="Rectangle 15"/>
          <p:cNvSpPr/>
          <p:nvPr/>
        </p:nvSpPr>
        <p:spPr>
          <a:xfrm>
            <a:off x="3129967" y="2548729"/>
            <a:ext cx="1478031" cy="509665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7" name="Rectangle 16"/>
          <p:cNvSpPr/>
          <p:nvPr/>
        </p:nvSpPr>
        <p:spPr>
          <a:xfrm>
            <a:off x="5321522" y="2548729"/>
            <a:ext cx="1478031" cy="5096656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8" name="Rectangle 17"/>
          <p:cNvSpPr/>
          <p:nvPr/>
        </p:nvSpPr>
        <p:spPr>
          <a:xfrm>
            <a:off x="7382554" y="2548729"/>
            <a:ext cx="1478031" cy="509665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19" name="Rectangle 18"/>
          <p:cNvSpPr/>
          <p:nvPr/>
        </p:nvSpPr>
        <p:spPr>
          <a:xfrm>
            <a:off x="9359778" y="2548729"/>
            <a:ext cx="1478031" cy="5096656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97" name="Rectangle 96"/>
          <p:cNvSpPr/>
          <p:nvPr/>
        </p:nvSpPr>
        <p:spPr>
          <a:xfrm>
            <a:off x="829955" y="2420911"/>
            <a:ext cx="10295244" cy="45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4470" y="4425718"/>
            <a:ext cx="209353" cy="4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40"/>
          </a:p>
        </p:txBody>
      </p:sp>
      <p:sp>
        <p:nvSpPr>
          <p:cNvPr id="96" name="TextBox 95"/>
          <p:cNvSpPr txBox="1"/>
          <p:nvPr/>
        </p:nvSpPr>
        <p:spPr>
          <a:xfrm>
            <a:off x="4377364" y="168220"/>
            <a:ext cx="429997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Increasing threshold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91349" y="985753"/>
            <a:ext cx="9836546" cy="1911245"/>
            <a:chOff x="202367" y="270181"/>
            <a:chExt cx="8094690" cy="1686393"/>
          </a:xfrm>
        </p:grpSpPr>
        <p:sp>
          <p:nvSpPr>
            <p:cNvPr id="2" name="Rectangle 1"/>
            <p:cNvSpPr/>
            <p:nvPr/>
          </p:nvSpPr>
          <p:spPr>
            <a:xfrm>
              <a:off x="202367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1305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40243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59181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8119" y="270181"/>
              <a:ext cx="1618938" cy="168639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9669594" y="1345210"/>
            <a:ext cx="291641" cy="932688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9271716" y="2336109"/>
            <a:ext cx="634560" cy="23139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206147" y="2289644"/>
            <a:ext cx="766688" cy="273563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28972" y="1257719"/>
            <a:ext cx="1294345" cy="1367313"/>
            <a:chOff x="500269" y="478565"/>
            <a:chExt cx="1142069" cy="1206453"/>
          </a:xfrm>
        </p:grpSpPr>
        <p:sp>
          <p:nvSpPr>
            <p:cNvPr id="61" name="Oval 60"/>
            <p:cNvSpPr/>
            <p:nvPr/>
          </p:nvSpPr>
          <p:spPr>
            <a:xfrm>
              <a:off x="848108" y="4785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46" name="Oval 45"/>
            <p:cNvSpPr/>
            <p:nvPr/>
          </p:nvSpPr>
          <p:spPr>
            <a:xfrm>
              <a:off x="1105438" y="133549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9" name="Oval 58"/>
            <p:cNvSpPr/>
            <p:nvPr/>
          </p:nvSpPr>
          <p:spPr>
            <a:xfrm>
              <a:off x="1105438" y="154785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0" name="Oval 59"/>
            <p:cNvSpPr/>
            <p:nvPr/>
          </p:nvSpPr>
          <p:spPr>
            <a:xfrm>
              <a:off x="500269" y="133549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2" name="Oval 61"/>
            <p:cNvSpPr/>
            <p:nvPr/>
          </p:nvSpPr>
          <p:spPr>
            <a:xfrm>
              <a:off x="500269" y="1547858"/>
              <a:ext cx="135875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63" name="Oval 62"/>
            <p:cNvSpPr/>
            <p:nvPr/>
          </p:nvSpPr>
          <p:spPr>
            <a:xfrm>
              <a:off x="1505178" y="1450428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4011" y="1257719"/>
            <a:ext cx="1294345" cy="1367313"/>
            <a:chOff x="2234127" y="533530"/>
            <a:chExt cx="1142069" cy="120645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300991" y="143156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10591" y="1446550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2234127" y="533530"/>
              <a:ext cx="1142069" cy="1206453"/>
              <a:chOff x="500269" y="478565"/>
              <a:chExt cx="1142069" cy="1206453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473274" y="1257719"/>
            <a:ext cx="1294345" cy="1367313"/>
            <a:chOff x="5921712" y="623470"/>
            <a:chExt cx="1142069" cy="1206453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981073" y="156647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Isosceles Triangle 52"/>
            <p:cNvSpPr/>
            <p:nvPr/>
          </p:nvSpPr>
          <p:spPr>
            <a:xfrm rot="5400000">
              <a:off x="6668123" y="1459045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50" name="Straight Connector 49"/>
            <p:cNvCxnSpPr>
              <a:stCxn id="53" idx="2"/>
            </p:cNvCxnSpPr>
            <p:nvPr/>
          </p:nvCxnSpPr>
          <p:spPr>
            <a:xfrm flipH="1">
              <a:off x="5994066" y="1527462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968544" y="1786328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921712" y="623470"/>
              <a:ext cx="1142069" cy="1206453"/>
              <a:chOff x="500269" y="478565"/>
              <a:chExt cx="1142069" cy="120645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9197653" y="1257719"/>
            <a:ext cx="1294345" cy="1367313"/>
            <a:chOff x="7443223" y="533530"/>
            <a:chExt cx="1142069" cy="12064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488549" y="583168"/>
              <a:ext cx="353631" cy="91548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01078" y="1491852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8188128" y="1384422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41" name="Straight Connector 40"/>
            <p:cNvCxnSpPr>
              <a:stCxn id="38" idx="2"/>
            </p:cNvCxnSpPr>
            <p:nvPr/>
          </p:nvCxnSpPr>
          <p:spPr>
            <a:xfrm flipH="1">
              <a:off x="7514071" y="1452839"/>
              <a:ext cx="605641" cy="1402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88549" y="1711705"/>
              <a:ext cx="652299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7443223" y="533530"/>
              <a:ext cx="1142069" cy="1206453"/>
              <a:chOff x="500269" y="478565"/>
              <a:chExt cx="1142069" cy="1206453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1717" y="1257719"/>
            <a:ext cx="1294345" cy="1367313"/>
            <a:chOff x="3987985" y="443590"/>
            <a:chExt cx="1142069" cy="1206453"/>
          </a:xfrm>
        </p:grpSpPr>
        <p:sp>
          <p:nvSpPr>
            <p:cNvPr id="34" name="Isosceles Triangle 33"/>
            <p:cNvSpPr/>
            <p:nvPr/>
          </p:nvSpPr>
          <p:spPr>
            <a:xfrm rot="5400000">
              <a:off x="4721902" y="1281660"/>
              <a:ext cx="247583" cy="384416"/>
            </a:xfrm>
            <a:prstGeom prst="triangle">
              <a:avLst/>
            </a:prstGeom>
            <a:noFill/>
            <a:ln w="635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4057341" y="1381595"/>
              <a:ext cx="0" cy="202368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987985" y="443590"/>
              <a:ext cx="1142069" cy="1206453"/>
              <a:chOff x="500269" y="478565"/>
              <a:chExt cx="1142069" cy="12064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48108" y="478565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105438" y="133549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5438" y="154785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00269" y="133549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0269" y="1547858"/>
                <a:ext cx="135875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505178" y="1450428"/>
                <a:ext cx="137160" cy="13716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40"/>
              </a:p>
            </p:txBody>
          </p:sp>
        </p:grpSp>
      </p:grpSp>
      <p:cxnSp>
        <p:nvCxnSpPr>
          <p:cNvPr id="99" name="Straight Arrow Connector 98"/>
          <p:cNvCxnSpPr/>
          <p:nvPr/>
        </p:nvCxnSpPr>
        <p:spPr>
          <a:xfrm>
            <a:off x="1328972" y="756647"/>
            <a:ext cx="8730768" cy="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914304" y="3192832"/>
            <a:ext cx="2596012" cy="2185214"/>
          </a:xfrm>
          <a:prstGeom prst="rect">
            <a:avLst/>
          </a:prstGeom>
          <a:solidFill>
            <a:srgbClr val="F3F3F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C00000"/>
                </a:solidFill>
              </a:rPr>
              <a:t>Connect vertices </a:t>
            </a:r>
            <a:r>
              <a:rPr lang="en-US" sz="2720" b="1" dirty="0">
                <a:solidFill>
                  <a:srgbClr val="C00000"/>
                </a:solidFill>
              </a:rPr>
              <a:t>(or clusters) </a:t>
            </a:r>
            <a:r>
              <a:rPr lang="en-US" sz="2720" dirty="0">
                <a:solidFill>
                  <a:srgbClr val="C00000"/>
                </a:solidFill>
              </a:rPr>
              <a:t>whose distance is less than a given threshold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29911" y="1236474"/>
            <a:ext cx="9366468" cy="1456648"/>
            <a:chOff x="412862" y="1091006"/>
            <a:chExt cx="8264531" cy="1285278"/>
          </a:xfrm>
        </p:grpSpPr>
        <p:pic>
          <p:nvPicPr>
            <p:cNvPr id="93" name="Picture 92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62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93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47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4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400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8748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100" descr="File:Clusters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233" y="1091006"/>
              <a:ext cx="1280160" cy="12852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29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015" y="111068"/>
            <a:ext cx="9536735" cy="7280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1513" y="6267624"/>
            <a:ext cx="708785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http://statweb.stanford.edu/~tibs/ElemStatLearn/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9799" y="7327433"/>
            <a:ext cx="1041073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Elements of Statistical Learning (2nd edition)  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Hastie, </a:t>
            </a:r>
            <a:r>
              <a:rPr lang="en-US" sz="204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Tibshirani</a:t>
            </a:r>
            <a:r>
              <a:rPr lang="en-US" sz="2040" dirty="0">
                <a:solidFill>
                  <a:srgbClr val="000000"/>
                </a:solidFill>
                <a:latin typeface="Times New Roman" panose="02020603050405020304" pitchFamily="18" charset="0"/>
              </a:rPr>
              <a:t> and Friedman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967715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79" y="575489"/>
            <a:ext cx="10221143" cy="5907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6219" y="6759110"/>
            <a:ext cx="886629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/>
              <a:t>Figure courtesy of Paul Samuel Ignacio</a:t>
            </a:r>
          </a:p>
        </p:txBody>
      </p:sp>
    </p:spTree>
    <p:extLst>
      <p:ext uri="{BB962C8B-B14F-4D97-AF65-F5344CB8AC3E}">
        <p14:creationId xmlns:p14="http://schemas.microsoft.com/office/powerpoint/2010/main" val="569826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8" y="3061465"/>
            <a:ext cx="5020375" cy="2547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" y="211071"/>
            <a:ext cx="10259568" cy="2850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 t="27616" r="19024" b="33289"/>
          <a:stretch/>
        </p:blipFill>
        <p:spPr>
          <a:xfrm>
            <a:off x="947446" y="5699493"/>
            <a:ext cx="1429031" cy="1963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7682" y="2962577"/>
            <a:ext cx="5020375" cy="4286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3915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231"/>
            <a:ext cx="10363200" cy="3041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33" y="4114073"/>
            <a:ext cx="4026535" cy="3044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001" y="4587201"/>
            <a:ext cx="2705947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connected components:</a:t>
            </a:r>
          </a:p>
          <a:p>
            <a:pPr lvl="1"/>
            <a:r>
              <a:rPr lang="en-US" sz="2720" dirty="0"/>
              <a:t>Single linkage</a:t>
            </a:r>
          </a:p>
          <a:p>
            <a:pPr lvl="1"/>
            <a:r>
              <a:rPr lang="en-US" sz="2720" dirty="0" err="1"/>
              <a:t>DBscan</a:t>
            </a:r>
            <a:endParaRPr lang="en-US" sz="2720" dirty="0"/>
          </a:p>
        </p:txBody>
      </p:sp>
      <p:sp>
        <p:nvSpPr>
          <p:cNvPr id="6" name="TextBox 5"/>
          <p:cNvSpPr txBox="1"/>
          <p:nvPr/>
        </p:nvSpPr>
        <p:spPr>
          <a:xfrm>
            <a:off x="8093005" y="4377913"/>
            <a:ext cx="2901171" cy="26037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20" dirty="0"/>
              <a:t>If you care about closeness:</a:t>
            </a:r>
          </a:p>
          <a:p>
            <a:r>
              <a:rPr lang="en-US" sz="2720" dirty="0"/>
              <a:t>  Complete linkage</a:t>
            </a:r>
          </a:p>
          <a:p>
            <a:r>
              <a:rPr lang="en-US" sz="2720" dirty="0"/>
              <a:t>  Average linkage</a:t>
            </a:r>
          </a:p>
          <a:p>
            <a:r>
              <a:rPr lang="en-US" sz="2720" dirty="0"/>
              <a:t>  Ward’s linkage</a:t>
            </a:r>
          </a:p>
          <a:p>
            <a:r>
              <a:rPr lang="en-US" sz="2720" dirty="0"/>
              <a:t>  K-means</a:t>
            </a:r>
          </a:p>
        </p:txBody>
      </p:sp>
    </p:spTree>
    <p:extLst>
      <p:ext uri="{BB962C8B-B14F-4D97-AF65-F5344CB8AC3E}">
        <p14:creationId xmlns:p14="http://schemas.microsoft.com/office/powerpoint/2010/main" val="1758554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954" y="3777057"/>
            <a:ext cx="5559425" cy="3173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8" y="1256446"/>
            <a:ext cx="9661525" cy="198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226422" y="479778"/>
            <a:ext cx="9898777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 err="1">
                <a:solidFill>
                  <a:srgbClr val="7030A0"/>
                </a:solidFill>
              </a:rPr>
              <a:t>Dbscan</a:t>
            </a:r>
            <a:r>
              <a:rPr lang="en-US" sz="2720" dirty="0">
                <a:solidFill>
                  <a:srgbClr val="7030A0"/>
                </a:solidFill>
              </a:rPr>
              <a:t> (Density-based spatial clustering of applications with noise )</a:t>
            </a:r>
          </a:p>
        </p:txBody>
      </p:sp>
    </p:spTree>
    <p:extLst>
      <p:ext uri="{BB962C8B-B14F-4D97-AF65-F5344CB8AC3E}">
        <p14:creationId xmlns:p14="http://schemas.microsoft.com/office/powerpoint/2010/main" val="3773288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37057"/>
            <a:ext cx="10363200" cy="2814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32" y="3723923"/>
            <a:ext cx="10155936" cy="287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0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8808"/>
          <a:stretch/>
        </p:blipFill>
        <p:spPr>
          <a:xfrm>
            <a:off x="809980" y="211704"/>
            <a:ext cx="10259568" cy="24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58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01" y="7386135"/>
            <a:ext cx="469170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40" dirty="0"/>
              <a:t>Figures courtesy of Wako </a:t>
            </a:r>
            <a:r>
              <a:rPr lang="en-US" sz="2040" dirty="0" err="1"/>
              <a:t>Bungula</a:t>
            </a:r>
            <a:endParaRPr lang="en-US" sz="204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0" y="211704"/>
            <a:ext cx="10259568" cy="3422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66" y="3953325"/>
            <a:ext cx="9510395" cy="34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/../_images/plot_cluster_comparison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4" y="930146"/>
            <a:ext cx="10145573" cy="50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5439" y="6751747"/>
            <a:ext cx="959632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40" dirty="0"/>
              <a:t>http://scikit-learn.org/stable/auto_examples/cluster/plot_cluster_comparison.html</a:t>
            </a:r>
          </a:p>
        </p:txBody>
      </p:sp>
    </p:spTree>
    <p:extLst>
      <p:ext uri="{BB962C8B-B14F-4D97-AF65-F5344CB8AC3E}">
        <p14:creationId xmlns:p14="http://schemas.microsoft.com/office/powerpoint/2010/main" val="425846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52" y="1008291"/>
            <a:ext cx="11298257" cy="6459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5604" y="254420"/>
            <a:ext cx="7757489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20" dirty="0">
                <a:hlinkClick r:id="rId3"/>
              </a:rPr>
              <a:t>http://www.ncbi.nlm.nih.gov/pubmed/22784623</a:t>
            </a:r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675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4155" y="199304"/>
            <a:ext cx="10031045" cy="744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Dimensionality Reduction:   </a:t>
            </a:r>
            <a:r>
              <a:rPr lang="en-US" sz="3627" dirty="0">
                <a:solidFill>
                  <a:srgbClr val="660066"/>
                </a:solidFill>
              </a:rPr>
              <a:t>Given dataset  D      </a:t>
            </a:r>
            <a:r>
              <a:rPr lang="en-US" sz="3627" b="1" dirty="0">
                <a:solidFill>
                  <a:srgbClr val="660066"/>
                </a:solidFill>
              </a:rPr>
              <a:t>R</a:t>
            </a:r>
            <a:r>
              <a:rPr lang="en-US" sz="3627" b="1" baseline="30000" dirty="0">
                <a:solidFill>
                  <a:srgbClr val="660066"/>
                </a:solidFill>
              </a:rPr>
              <a:t>N</a:t>
            </a:r>
          </a:p>
          <a:p>
            <a:endParaRPr lang="en-US" sz="2267" dirty="0"/>
          </a:p>
          <a:p>
            <a:r>
              <a:rPr lang="en-US" sz="3627" dirty="0">
                <a:solidFill>
                  <a:srgbClr val="800000"/>
                </a:solidFill>
              </a:rPr>
              <a:t>Want:  embedding   f:  D 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sz="3627" b="1" dirty="0" err="1">
                <a:solidFill>
                  <a:srgbClr val="800000"/>
                </a:solidFill>
                <a:sym typeface="Wingdings"/>
              </a:rPr>
              <a:t>R</a:t>
            </a:r>
            <a:r>
              <a:rPr lang="en-US" sz="3627" b="1" baseline="30000" dirty="0" err="1">
                <a:solidFill>
                  <a:srgbClr val="800000"/>
                </a:solidFill>
                <a:sym typeface="Wingdings"/>
              </a:rPr>
              <a:t>n</a:t>
            </a:r>
            <a:r>
              <a:rPr lang="en-US" sz="3627" dirty="0">
                <a:solidFill>
                  <a:srgbClr val="800000"/>
                </a:solidFill>
                <a:sym typeface="Wingdings"/>
              </a:rPr>
              <a:t>  where n &lt;&lt; N</a:t>
            </a:r>
          </a:p>
          <a:p>
            <a:pPr>
              <a:lnSpc>
                <a:spcPct val="50000"/>
              </a:lnSpc>
            </a:pPr>
            <a:endParaRPr lang="en-US" sz="3627" dirty="0">
              <a:solidFill>
                <a:srgbClr val="800000"/>
              </a:solidFill>
              <a:sym typeface="Wingdings"/>
            </a:endParaRPr>
          </a:p>
          <a:p>
            <a:pPr lvl="2">
              <a:lnSpc>
                <a:spcPct val="50000"/>
              </a:lnSpc>
            </a:pPr>
            <a:r>
              <a:rPr lang="en-US" sz="3627" dirty="0">
                <a:solidFill>
                  <a:srgbClr val="800000"/>
                </a:solidFill>
                <a:sym typeface="Wingdings"/>
              </a:rPr>
              <a:t>which “preserves” the structure of the data.</a:t>
            </a:r>
          </a:p>
          <a:p>
            <a:endParaRPr lang="en-US" sz="2267" dirty="0"/>
          </a:p>
          <a:p>
            <a:r>
              <a:rPr lang="en-US" sz="3627" dirty="0"/>
              <a:t>Many reduction methods:</a:t>
            </a:r>
          </a:p>
          <a:p>
            <a:pPr>
              <a:lnSpc>
                <a:spcPct val="50000"/>
              </a:lnSpc>
            </a:pPr>
            <a:endParaRPr lang="en-US" sz="3627" dirty="0"/>
          </a:p>
          <a:p>
            <a:pPr algn="ctr"/>
            <a:r>
              <a:rPr lang="en-US" sz="3627" dirty="0"/>
              <a:t>f</a:t>
            </a:r>
            <a:r>
              <a:rPr lang="en-US" sz="3627" baseline="-25000" dirty="0"/>
              <a:t>1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/>
              <a:t>f</a:t>
            </a:r>
            <a:r>
              <a:rPr lang="en-US" sz="3627" baseline="-25000" dirty="0"/>
              <a:t>2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dirty="0">
                <a:sym typeface="Wingdings"/>
              </a:rPr>
              <a:t>, …</a:t>
            </a:r>
            <a:r>
              <a:rPr lang="en-US" sz="3627" b="1" dirty="0">
                <a:sym typeface="Wingdings"/>
              </a:rPr>
              <a:t>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>
                <a:sym typeface="Wingdings"/>
              </a:rPr>
              <a:t>R</a:t>
            </a:r>
            <a:endParaRPr lang="en-US" sz="3627" b="1" dirty="0"/>
          </a:p>
          <a:p>
            <a:endParaRPr lang="en-US" sz="2267" b="1" dirty="0"/>
          </a:p>
          <a:p>
            <a:pPr algn="ctr"/>
            <a:r>
              <a:rPr lang="en-US" sz="3627" dirty="0"/>
              <a:t>(f</a:t>
            </a:r>
            <a:r>
              <a:rPr lang="en-US" sz="3627" baseline="-25000" dirty="0"/>
              <a:t>1</a:t>
            </a:r>
            <a:r>
              <a:rPr lang="en-US" sz="3627" dirty="0"/>
              <a:t>, f</a:t>
            </a:r>
            <a:r>
              <a:rPr lang="en-US" sz="3627" baseline="-25000" dirty="0"/>
              <a:t>2</a:t>
            </a:r>
            <a:r>
              <a:rPr lang="en-US" sz="3627" dirty="0"/>
              <a:t>, … </a:t>
            </a:r>
            <a:r>
              <a:rPr lang="en-US" sz="3627" dirty="0" err="1"/>
              <a:t>f</a:t>
            </a:r>
            <a:r>
              <a:rPr lang="en-US" sz="3627" baseline="-25000" dirty="0" err="1"/>
              <a:t>n</a:t>
            </a:r>
            <a:r>
              <a:rPr lang="en-US" sz="3627" dirty="0"/>
              <a:t>):  D </a:t>
            </a:r>
            <a:r>
              <a:rPr lang="en-US" sz="3627" dirty="0">
                <a:sym typeface="Wingdings"/>
              </a:rPr>
              <a:t>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endParaRPr lang="en-US" sz="3627" b="1" baseline="30000" dirty="0">
              <a:sym typeface="Wingdings"/>
            </a:endParaRPr>
          </a:p>
          <a:p>
            <a:pPr algn="ctr"/>
            <a:endParaRPr lang="en-US" sz="6120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Many are linear,   M:  </a:t>
            </a:r>
            <a:r>
              <a:rPr lang="en-US" sz="3627" b="1" dirty="0">
                <a:sym typeface="Wingdings"/>
              </a:rPr>
              <a:t>R</a:t>
            </a:r>
            <a:r>
              <a:rPr lang="en-US" sz="3627" b="1" baseline="30000" dirty="0">
                <a:sym typeface="Wingdings"/>
              </a:rPr>
              <a:t>N</a:t>
            </a:r>
            <a:r>
              <a:rPr lang="en-US" sz="3627" b="1" dirty="0">
                <a:sym typeface="Wingdings"/>
              </a:rPr>
              <a:t>    </a:t>
            </a:r>
            <a:r>
              <a:rPr lang="en-US" sz="3627" b="1" dirty="0" err="1">
                <a:sym typeface="Wingdings"/>
              </a:rPr>
              <a:t>R</a:t>
            </a:r>
            <a:r>
              <a:rPr lang="en-US" sz="3627" b="1" baseline="30000" dirty="0" err="1">
                <a:sym typeface="Wingdings"/>
              </a:rPr>
              <a:t>n</a:t>
            </a:r>
            <a:r>
              <a:rPr lang="en-US" sz="3627" dirty="0">
                <a:sym typeface="Wingdings"/>
              </a:rPr>
              <a:t>,  </a:t>
            </a:r>
            <a:r>
              <a:rPr lang="en-US" sz="3627" dirty="0" err="1">
                <a:sym typeface="Wingdings"/>
              </a:rPr>
              <a:t>M</a:t>
            </a:r>
            <a:r>
              <a:rPr lang="en-US" sz="3627" b="1" dirty="0" err="1">
                <a:sym typeface="Wingdings"/>
              </a:rPr>
              <a:t>x</a:t>
            </a:r>
            <a:r>
              <a:rPr lang="en-US" sz="3627" dirty="0">
                <a:sym typeface="Wingdings"/>
              </a:rPr>
              <a:t> = </a:t>
            </a:r>
            <a:r>
              <a:rPr lang="en-US" sz="3627" b="1" dirty="0">
                <a:sym typeface="Wingdings"/>
              </a:rPr>
              <a:t>y</a:t>
            </a:r>
          </a:p>
          <a:p>
            <a:endParaRPr lang="en-US" sz="3627" b="1" baseline="30000" dirty="0">
              <a:sym typeface="Wingdings"/>
            </a:endParaRPr>
          </a:p>
          <a:p>
            <a:r>
              <a:rPr lang="en-US" sz="3627" dirty="0">
                <a:sym typeface="Wingdings"/>
              </a:rPr>
              <a:t>But there are also non-linear d</a:t>
            </a:r>
            <a:r>
              <a:rPr lang="en-US" sz="3627" dirty="0"/>
              <a:t>imensionality reduction algorithms.</a:t>
            </a:r>
            <a:endParaRPr lang="en-US" sz="3627" b="1" baseline="30000" dirty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9467340" y="336603"/>
            <a:ext cx="64216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556092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55001"/>
            <a:ext cx="8277606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92739" y="287875"/>
            <a:ext cx="9256021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7" dirty="0"/>
              <a:t>Example:  Principle component analysis (PCA)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9867" y="7284354"/>
            <a:ext cx="777240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/>
              <a:t>http://</a:t>
            </a:r>
            <a:r>
              <a:rPr lang="en-US" sz="2040" dirty="0" err="1"/>
              <a:t>en.wikipedia.org</a:t>
            </a:r>
            <a:r>
              <a:rPr lang="en-US" sz="2040" dirty="0"/>
              <a:t>/wiki/</a:t>
            </a:r>
            <a:r>
              <a:rPr lang="en-US" sz="2040" dirty="0" err="1"/>
              <a:t>File:GaussianScatterPCA.png</a:t>
            </a:r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3051932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7" y="311860"/>
            <a:ext cx="9952305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850" y="109182"/>
            <a:ext cx="99106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20" dirty="0">
                <a:hlinkClick r:id="rId3"/>
              </a:rPr>
              <a:t>https://en.wikipedia.org/wiki/Nonlinear_dimensionality_reduction</a:t>
            </a:r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730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98270" y="2082265"/>
            <a:ext cx="9290661" cy="1000454"/>
            <a:chOff x="511322" y="488588"/>
            <a:chExt cx="8197642" cy="88275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11322" y="709307"/>
              <a:ext cx="7884251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165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92383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62084" y="488588"/>
              <a:ext cx="0" cy="441437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6264" y="920539"/>
              <a:ext cx="8032700" cy="45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20" dirty="0"/>
                <a:t>0       1                                                                                           10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30030" y="429982"/>
            <a:ext cx="9670374" cy="692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20" b="1" dirty="0">
                <a:solidFill>
                  <a:srgbClr val="800000"/>
                </a:solidFill>
              </a:rPr>
              <a:t>Why use PCA in data analysis?</a:t>
            </a:r>
          </a:p>
          <a:p>
            <a:endParaRPr lang="en-US" sz="2720" dirty="0"/>
          </a:p>
          <a:p>
            <a:r>
              <a:rPr lang="en-US" sz="2720" dirty="0"/>
              <a:t>Consider the points  (0, 0, …, 0),  (1, 0, …, 0),  (10, 0, …, 0)</a:t>
            </a:r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Add noise to first point (0, 0, …, 0) </a:t>
            </a:r>
            <a:r>
              <a:rPr lang="en-US" sz="2720" dirty="0">
                <a:sym typeface="Wingdings"/>
              </a:rPr>
              <a:t> (0, 1, …, 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100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1, …, 1)</a:t>
            </a:r>
            <a:r>
              <a:rPr lang="en-US" sz="2720" dirty="0"/>
              <a:t>, (1, 0, …, 0)) = 10  &gt;  9.</a:t>
            </a:r>
          </a:p>
          <a:p>
            <a:endParaRPr lang="en-US" sz="2720" baseline="30000" dirty="0"/>
          </a:p>
          <a:p>
            <a:endParaRPr lang="en-US" sz="2720" dirty="0"/>
          </a:p>
          <a:p>
            <a:r>
              <a:rPr lang="en-US" sz="2720" dirty="0"/>
              <a:t>Add small noise to first point (0, 0, …, 0) </a:t>
            </a:r>
            <a:r>
              <a:rPr lang="en-US" sz="2720" dirty="0">
                <a:sym typeface="Wingdings"/>
              </a:rPr>
              <a:t> (0, 0.1, …, 0.1) </a:t>
            </a:r>
            <a:endParaRPr lang="en-US" sz="2720" dirty="0"/>
          </a:p>
          <a:p>
            <a:endParaRPr lang="en-US" sz="2720" dirty="0"/>
          </a:p>
          <a:p>
            <a:r>
              <a:rPr lang="en-US" sz="2720" dirty="0"/>
              <a:t>In R</a:t>
            </a:r>
            <a:r>
              <a:rPr lang="en-US" sz="2720" baseline="30000" dirty="0"/>
              <a:t>39,900</a:t>
            </a:r>
            <a:r>
              <a:rPr lang="en-US" sz="2720" dirty="0"/>
              <a:t>,   d(</a:t>
            </a:r>
            <a:r>
              <a:rPr lang="en-US" sz="2720" dirty="0">
                <a:sym typeface="Wingdings"/>
              </a:rPr>
              <a:t>(0, 0.1, …, 0.1)</a:t>
            </a:r>
            <a:r>
              <a:rPr lang="en-US" sz="2720" dirty="0"/>
              <a:t>, (1, 0, …, 0)) = 20  &gt;  9.</a:t>
            </a:r>
            <a:endParaRPr lang="en-US" sz="2720" baseline="30000" dirty="0"/>
          </a:p>
          <a:p>
            <a:endParaRPr lang="en-US" sz="2720" baseline="30000" dirty="0"/>
          </a:p>
          <a:p>
            <a:r>
              <a:rPr lang="en-US" sz="272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252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28658" y="238817"/>
            <a:ext cx="3621666" cy="586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d(</a:t>
            </a:r>
            <a:r>
              <a:rPr lang="en-US" sz="3173" b="1" dirty="0"/>
              <a:t>p</a:t>
            </a:r>
            <a:r>
              <a:rPr lang="en-US" sz="3173" dirty="0"/>
              <a:t>, </a:t>
            </a:r>
            <a:r>
              <a:rPr lang="en-US" sz="3173" b="1" dirty="0"/>
              <a:t>q</a:t>
            </a:r>
            <a:r>
              <a:rPr lang="en-US" sz="3173" dirty="0"/>
              <a:t>) = ??</a:t>
            </a:r>
          </a:p>
          <a:p>
            <a:endParaRPr lang="en-US" sz="3173" dirty="0"/>
          </a:p>
          <a:p>
            <a:r>
              <a:rPr lang="en-US" sz="3173" dirty="0"/>
              <a:t>Euclidean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1360" dirty="0"/>
          </a:p>
          <a:p>
            <a:r>
              <a:rPr lang="en-US" sz="3173" dirty="0" err="1"/>
              <a:t>Minkowski</a:t>
            </a:r>
            <a:r>
              <a:rPr lang="en-US" sz="3173" dirty="0"/>
              <a:t> distance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1247" dirty="0"/>
          </a:p>
          <a:p>
            <a:r>
              <a:rPr lang="en-US" sz="3173" dirty="0" err="1"/>
              <a:t>Chebyshev</a:t>
            </a:r>
            <a:r>
              <a:rPr lang="en-US" sz="3173" dirty="0"/>
              <a:t> distance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325472" y="1369769"/>
            <a:ext cx="5022327" cy="1761744"/>
            <a:chOff x="3876287" y="3706977"/>
            <a:chExt cx="6625471" cy="2324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6908" y="3706977"/>
              <a:ext cx="4514850" cy="23241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287" y="4356582"/>
              <a:ext cx="2162175" cy="9429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456371" y="3762825"/>
            <a:ext cx="5358989" cy="1450848"/>
            <a:chOff x="3994940" y="3707287"/>
            <a:chExt cx="4728520" cy="1280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068" y="3707287"/>
              <a:ext cx="3081392" cy="12801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4940" y="4122212"/>
              <a:ext cx="1665923" cy="5029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334566" y="6234739"/>
            <a:ext cx="4648591" cy="856607"/>
            <a:chOff x="4034617" y="5501240"/>
            <a:chExt cx="4101698" cy="7558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50528" t="3859"/>
            <a:stretch/>
          </p:blipFill>
          <p:spPr>
            <a:xfrm>
              <a:off x="5428646" y="5553775"/>
              <a:ext cx="2707669" cy="70329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4617" y="5501240"/>
              <a:ext cx="1446177" cy="63071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37B95B-4F4C-4FDA-912F-E117D84AAAC5}"/>
              </a:ext>
            </a:extLst>
          </p:cNvPr>
          <p:cNvGrpSpPr>
            <a:grpSpLocks noChangeAspect="1"/>
          </p:cNvGrpSpPr>
          <p:nvPr/>
        </p:nvGrpSpPr>
        <p:grpSpPr>
          <a:xfrm>
            <a:off x="77290" y="-55321"/>
            <a:ext cx="3513220" cy="3961609"/>
            <a:chOff x="80834" y="-104937"/>
            <a:chExt cx="4806692" cy="542016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1FD56C-A80C-4C5A-9CB0-CFD9099E64B4}"/>
                </a:ext>
              </a:extLst>
            </p:cNvPr>
            <p:cNvSpPr txBox="1"/>
            <p:nvPr/>
          </p:nvSpPr>
          <p:spPr>
            <a:xfrm>
              <a:off x="1456921" y="1720381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F7D1337-6F41-4FDE-8D64-66852D97D712}"/>
                </a:ext>
              </a:extLst>
            </p:cNvPr>
            <p:cNvSpPr txBox="1"/>
            <p:nvPr/>
          </p:nvSpPr>
          <p:spPr>
            <a:xfrm>
              <a:off x="3674742" y="2181334"/>
              <a:ext cx="1212784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6C1B3F-1815-4201-AE4C-8A7E239D29E1}"/>
                </a:ext>
              </a:extLst>
            </p:cNvPr>
            <p:cNvSpPr txBox="1"/>
            <p:nvPr/>
          </p:nvSpPr>
          <p:spPr>
            <a:xfrm>
              <a:off x="2075966" y="4178284"/>
              <a:ext cx="1212783" cy="11369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3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884D1B-E799-42BF-8055-A7D9C88160FD}"/>
                </a:ext>
              </a:extLst>
            </p:cNvPr>
            <p:cNvGrpSpPr/>
            <p:nvPr/>
          </p:nvGrpSpPr>
          <p:grpSpPr>
            <a:xfrm>
              <a:off x="80834" y="-104937"/>
              <a:ext cx="3985264" cy="4898669"/>
              <a:chOff x="80834" y="-104937"/>
              <a:chExt cx="3985264" cy="489866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3C738B-8949-452C-89BC-18186FA43D7D}"/>
                  </a:ext>
                </a:extLst>
              </p:cNvPr>
              <p:cNvSpPr txBox="1"/>
              <p:nvPr/>
            </p:nvSpPr>
            <p:spPr>
              <a:xfrm>
                <a:off x="2643964" y="-104937"/>
                <a:ext cx="1212783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q</a:t>
                </a:r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F70E9C65-7090-4BCA-9B71-6D89AA33AAC0}"/>
                  </a:ext>
                </a:extLst>
              </p:cNvPr>
              <p:cNvSpPr/>
              <p:nvPr/>
            </p:nvSpPr>
            <p:spPr>
              <a:xfrm>
                <a:off x="1241659" y="612932"/>
                <a:ext cx="2634628" cy="3670305"/>
              </a:xfrm>
              <a:prstGeom prst="triangle">
                <a:avLst>
                  <a:gd name="adj" fmla="val 100000"/>
                </a:avLst>
              </a:prstGeom>
              <a:ln w="762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5C5853-4182-4B0A-B5B4-A44EA3CFEB1D}"/>
                  </a:ext>
                </a:extLst>
              </p:cNvPr>
              <p:cNvSpPr/>
              <p:nvPr/>
            </p:nvSpPr>
            <p:spPr>
              <a:xfrm>
                <a:off x="3608898" y="410801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666B411-E5A4-411E-8D3C-4FC20B73E067}"/>
                  </a:ext>
                </a:extLst>
              </p:cNvPr>
              <p:cNvSpPr txBox="1"/>
              <p:nvPr/>
            </p:nvSpPr>
            <p:spPr>
              <a:xfrm>
                <a:off x="80834" y="3530457"/>
                <a:ext cx="1212782" cy="1263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rgbClr val="7030A0"/>
                    </a:solidFill>
                  </a:rPr>
                  <a:t>p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ED1DF04-786C-4100-B43C-5E2493DC3374}"/>
                  </a:ext>
                </a:extLst>
              </p:cNvPr>
              <p:cNvSpPr/>
              <p:nvPr/>
            </p:nvSpPr>
            <p:spPr>
              <a:xfrm>
                <a:off x="1051848" y="3970543"/>
                <a:ext cx="457200" cy="457200"/>
              </a:xfrm>
              <a:prstGeom prst="ellipse">
                <a:avLst/>
              </a:prstGeom>
              <a:solidFill>
                <a:srgbClr val="7030A0"/>
              </a:solidFill>
            </p:spPr>
            <p:txBody>
              <a:bodyPr wrap="square" rtlCol="0" anchor="ctr">
                <a:spAutoFit/>
              </a:bodyPr>
              <a:lstStyle/>
              <a:p>
                <a:pPr marL="342900" indent="-342900" algn="ctr">
                  <a:buAutoNum type="arabicPeriod"/>
                </a:pPr>
                <a:endParaRPr lang="en-US" sz="3200" b="1" dirty="0">
                  <a:latin typeface="Times-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5168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3964" y="382506"/>
            <a:ext cx="9256637" cy="5300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73" dirty="0"/>
              <a:t>In R</a:t>
            </a:r>
            <a:r>
              <a:rPr lang="en-US" sz="3173" i="1" baseline="30000" dirty="0"/>
              <a:t>n</a:t>
            </a:r>
          </a:p>
          <a:p>
            <a:endParaRPr lang="en-US" sz="3173" baseline="30000" dirty="0"/>
          </a:p>
          <a:p>
            <a:r>
              <a:rPr lang="en-US" sz="3173" dirty="0"/>
              <a:t>If </a:t>
            </a:r>
            <a:r>
              <a:rPr lang="en-US" sz="3173" i="1" dirty="0"/>
              <a:t>n</a:t>
            </a:r>
            <a:r>
              <a:rPr lang="en-US" sz="3173" dirty="0"/>
              <a:t> small, Euclidean distance often makes sense</a:t>
            </a:r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endParaRPr lang="en-US" sz="3173" dirty="0"/>
          </a:p>
          <a:p>
            <a:r>
              <a:rPr lang="en-US" sz="3173" dirty="0"/>
              <a:t>If n is large, consider </a:t>
            </a:r>
            <a:r>
              <a:rPr lang="en-US" sz="3173" dirty="0" err="1"/>
              <a:t>Chebyshev</a:t>
            </a:r>
            <a:r>
              <a:rPr lang="en-US" sz="3173" dirty="0"/>
              <a:t> distance or </a:t>
            </a:r>
          </a:p>
          <a:p>
            <a:r>
              <a:rPr lang="en-US" sz="3173" dirty="0"/>
              <a:t>performing PCA first to project data into R</a:t>
            </a:r>
            <a:r>
              <a:rPr lang="en-US" sz="3173" i="1" baseline="30000" dirty="0"/>
              <a:t>d</a:t>
            </a:r>
            <a:r>
              <a:rPr lang="en-US" sz="3173" dirty="0"/>
              <a:t>, for small </a:t>
            </a:r>
            <a:r>
              <a:rPr lang="en-US" sz="3173" b="1" dirty="0"/>
              <a:t>d</a:t>
            </a:r>
            <a:r>
              <a:rPr lang="en-US" sz="3173" dirty="0"/>
              <a:t> </a:t>
            </a:r>
          </a:p>
          <a:p>
            <a:pPr algn="ctr"/>
            <a:r>
              <a:rPr lang="en-US" sz="3173" dirty="0"/>
              <a:t>and then using Euclidean distance  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38281" y="1882472"/>
            <a:ext cx="5022327" cy="1761744"/>
            <a:chOff x="3876287" y="3706977"/>
            <a:chExt cx="6625471" cy="2324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6908" y="3706977"/>
              <a:ext cx="4514850" cy="2324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6287" y="4356582"/>
              <a:ext cx="2162175" cy="94297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79113" y="6109963"/>
            <a:ext cx="8147680" cy="856607"/>
            <a:chOff x="552550" y="5472554"/>
            <a:chExt cx="7189129" cy="755830"/>
          </a:xfrm>
        </p:grpSpPr>
        <p:grpSp>
          <p:nvGrpSpPr>
            <p:cNvPr id="15" name="Group 14"/>
            <p:cNvGrpSpPr/>
            <p:nvPr/>
          </p:nvGrpSpPr>
          <p:grpSpPr>
            <a:xfrm>
              <a:off x="3639981" y="5472554"/>
              <a:ext cx="4101698" cy="755830"/>
              <a:chOff x="4034617" y="5501240"/>
              <a:chExt cx="4101698" cy="75583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l="50528" t="3859"/>
              <a:stretch/>
            </p:blipFill>
            <p:spPr>
              <a:xfrm>
                <a:off x="5428646" y="5553775"/>
                <a:ext cx="2707669" cy="70329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617" y="5501240"/>
                <a:ext cx="1446177" cy="630711"/>
              </a:xfrm>
              <a:prstGeom prst="rect">
                <a:avLst/>
              </a:prstGeom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552550" y="5550708"/>
              <a:ext cx="3202856" cy="512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73" dirty="0" err="1"/>
                <a:t>Chebyshev</a:t>
              </a:r>
              <a:r>
                <a:rPr lang="en-US" sz="3173" dirty="0"/>
                <a:t> distance: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879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360" y="57079"/>
            <a:ext cx="6795165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dirty="0">
                <a:solidFill>
                  <a:srgbClr val="7030A0"/>
                </a:solidFill>
              </a:rPr>
              <a:t>Section 2.2.2:  Distances (optional)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32" y="517013"/>
            <a:ext cx="8901761" cy="165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44" y="2217919"/>
            <a:ext cx="9430512" cy="555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543"/>
            <a:ext cx="11522516" cy="46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6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BE1F4F-78AF-49D5-BF6C-9ECB7C2A7207}"/>
              </a:ext>
            </a:extLst>
          </p:cNvPr>
          <p:cNvSpPr txBox="1"/>
          <p:nvPr/>
        </p:nvSpPr>
        <p:spPr>
          <a:xfrm>
            <a:off x="762000" y="642730"/>
            <a:ext cx="10926418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Resources for finding articles including articles about data sets:</a:t>
            </a:r>
            <a:endParaRPr lang="en-US" sz="2800" dirty="0">
              <a:hlinkClick r:id="rId2"/>
            </a:endParaRPr>
          </a:p>
          <a:p>
            <a:endParaRPr lang="en-US" sz="2800" dirty="0">
              <a:hlinkClick r:id="rId2"/>
            </a:endParaRPr>
          </a:p>
          <a:p>
            <a:r>
              <a:rPr lang="en-US" sz="2800" dirty="0">
                <a:hlinkClick r:id="rId2"/>
              </a:rPr>
              <a:t>https://mathscinet-ams-org.proxy.lib.uiowa.edu/mathscinet</a:t>
            </a:r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>
                <a:hlinkClick r:id="rId3"/>
              </a:rPr>
              <a:t>https://www.ncbi.nlm.nih.gov/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>
                <a:hlinkClick r:id="rId4"/>
              </a:rPr>
              <a:t>https://arxiv.org/list/math/recent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5"/>
              </a:rPr>
              <a:t>https://scholar.google.com/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Can also search for excel filetype:</a:t>
            </a:r>
          </a:p>
          <a:p>
            <a:endParaRPr lang="en-US" sz="900" dirty="0"/>
          </a:p>
          <a:p>
            <a:r>
              <a:rPr lang="en-US" sz="2800" dirty="0"/>
              <a:t>         </a:t>
            </a:r>
            <a:r>
              <a:rPr lang="en-US" sz="2800" dirty="0" err="1"/>
              <a:t>Duckduckgo</a:t>
            </a:r>
            <a:r>
              <a:rPr lang="en-US" sz="2800" dirty="0"/>
              <a:t>:     topic   </a:t>
            </a:r>
            <a:r>
              <a:rPr lang="en-US" sz="2800" dirty="0" err="1"/>
              <a:t>site:edu</a:t>
            </a:r>
            <a:r>
              <a:rPr lang="en-US" sz="2800" dirty="0"/>
              <a:t>    </a:t>
            </a:r>
            <a:r>
              <a:rPr lang="en-US" sz="2800" dirty="0" err="1"/>
              <a:t>filetype:xls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83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F54B7E-6076-4CA1-A4DB-CA1EA073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02" y="0"/>
            <a:ext cx="10371796" cy="777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66348-EC25-44F6-B357-88FBFA860AE6}"/>
              </a:ext>
            </a:extLst>
          </p:cNvPr>
          <p:cNvSpPr txBox="1"/>
          <p:nvPr/>
        </p:nvSpPr>
        <p:spPr>
          <a:xfrm>
            <a:off x="4442790" y="7272995"/>
            <a:ext cx="727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https://mathscinet-ams-org.proxy.lib.uiowa.edu/mathscinet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13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24CE5-1E86-446B-B771-AA335678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4" y="919151"/>
            <a:ext cx="11887200" cy="6490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B4DD62-B166-4E73-8C71-2B06134F93B4}"/>
              </a:ext>
            </a:extLst>
          </p:cNvPr>
          <p:cNvSpPr txBox="1"/>
          <p:nvPr/>
        </p:nvSpPr>
        <p:spPr>
          <a:xfrm>
            <a:off x="473760" y="97591"/>
            <a:ext cx="11499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https://mathscinet-ams-org.proxy.lib.uiowa.edu/msnhtml/msc2020.pdf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170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02E94-2899-4B16-BCD6-55320F76C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466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6A4D8-3AA4-4A07-873D-348A4C8E1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67533"/>
            <a:ext cx="11887200" cy="5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9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6EFF4-5325-45D5-B069-F360A0B4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297"/>
            <a:ext cx="11887200" cy="664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17015</TotalTime>
  <Words>1083</Words>
  <Application>Microsoft Office PowerPoint</Application>
  <PresentationFormat>Custom</PresentationFormat>
  <Paragraphs>163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Linux Libertine</vt:lpstr>
      <vt:lpstr>Times New Roman</vt:lpstr>
      <vt:lpstr>Times-Bold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238</cp:revision>
  <dcterms:created xsi:type="dcterms:W3CDTF">2020-09-07T00:11:40Z</dcterms:created>
  <dcterms:modified xsi:type="dcterms:W3CDTF">2021-04-07T15:07:58Z</dcterms:modified>
</cp:coreProperties>
</file>