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95" r:id="rId3"/>
    <p:sldId id="296" r:id="rId4"/>
    <p:sldId id="308" r:id="rId5"/>
    <p:sldId id="309" r:id="rId6"/>
    <p:sldId id="310" r:id="rId7"/>
    <p:sldId id="307" r:id="rId8"/>
    <p:sldId id="297" r:id="rId9"/>
    <p:sldId id="301" r:id="rId10"/>
    <p:sldId id="305" r:id="rId11"/>
    <p:sldId id="298" r:id="rId12"/>
    <p:sldId id="303" r:id="rId13"/>
    <p:sldId id="312" r:id="rId14"/>
    <p:sldId id="311" r:id="rId15"/>
    <p:sldId id="258" r:id="rId16"/>
    <p:sldId id="313" r:id="rId17"/>
    <p:sldId id="299" r:id="rId18"/>
    <p:sldId id="262" r:id="rId19"/>
    <p:sldId id="304" r:id="rId20"/>
    <p:sldId id="315" r:id="rId21"/>
    <p:sldId id="314" r:id="rId22"/>
    <p:sldId id="306" r:id="rId23"/>
    <p:sldId id="302" r:id="rId24"/>
    <p:sldId id="300" r:id="rId25"/>
    <p:sldId id="320" r:id="rId26"/>
    <p:sldId id="316" r:id="rId27"/>
  </p:sldIdLst>
  <p:sldSz cx="12192000" cy="6858000"/>
  <p:notesSz cx="6858000" cy="9144000"/>
  <p:embeddedFontLst>
    <p:embeddedFont>
      <p:font typeface="Calibri" panose="020F0502020204030204" pitchFamily="34" charset="0"/>
      <p:regular r:id="rId28"/>
      <p:bold r:id="rId29"/>
      <p:italic r:id="rId30"/>
      <p:boldItalic r:id="rId31"/>
    </p:embeddedFont>
    <p:embeddedFont>
      <p:font typeface="Calibri Light" panose="020F0302020204030204" pitchFamily="34" charset="0"/>
      <p:regular r:id="rId32"/>
      <p: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0E2"/>
    <a:srgbClr val="A42C96"/>
    <a:srgbClr val="190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7" d="100"/>
        <a:sy n="11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3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8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8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1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2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3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5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269F-5069-404A-8B0C-E1FDB1D4E6D0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2603-DB49-4D7D-82D3-76EE9096A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1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27" y="0"/>
            <a:ext cx="1167993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Solving homogeneous equations: Ax = 0 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Putting answer in parametric vector form 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69024" y="5193792"/>
            <a:ext cx="5522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Isabel K. Darcy</a:t>
            </a:r>
          </a:p>
          <a:p>
            <a:r>
              <a:rPr lang="en-US" sz="2400" dirty="0" smtClean="0"/>
              <a:t>Mathematics Department</a:t>
            </a:r>
          </a:p>
          <a:p>
            <a:r>
              <a:rPr lang="en-US" sz="2400" dirty="0" smtClean="0"/>
              <a:t>Applied Math and Computational Sciences</a:t>
            </a:r>
          </a:p>
          <a:p>
            <a:r>
              <a:rPr lang="en-US" sz="2400" dirty="0" smtClean="0"/>
              <a:t>University of Iowa</a:t>
            </a:r>
          </a:p>
        </p:txBody>
      </p:sp>
      <p:pic>
        <p:nvPicPr>
          <p:cNvPr id="1026" name="Picture 2" descr="29aug03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" y="4474464"/>
            <a:ext cx="2383536" cy="2383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50569" y="6412834"/>
            <a:ext cx="102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 from </a:t>
            </a:r>
          </a:p>
          <a:p>
            <a:r>
              <a:rPr lang="en-US" sz="1200" dirty="0" smtClean="0"/>
              <a:t>knotplot.com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09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0" y="0"/>
            <a:ext cx="12192000" cy="22089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082" y="164640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917353" y="164640"/>
            <a:ext cx="382954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86957" y="20320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16095" y="71370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1679" y="12004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26846" y="1747314"/>
            <a:ext cx="266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566756" y="106136"/>
            <a:ext cx="777315" cy="1661993"/>
            <a:chOff x="9566756" y="106136"/>
            <a:chExt cx="777315" cy="1661993"/>
          </a:xfrm>
        </p:grpSpPr>
        <p:sp>
          <p:nvSpPr>
            <p:cNvPr id="11" name="TextBox 10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80288" y="2768394"/>
            <a:ext cx="728208" cy="2308324"/>
            <a:chOff x="780288" y="2768394"/>
            <a:chExt cx="728208" cy="2308324"/>
          </a:xfrm>
        </p:grpSpPr>
        <p:grpSp>
          <p:nvGrpSpPr>
            <p:cNvPr id="21" name="Group 20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642316" y="2762298"/>
            <a:ext cx="258816" cy="2308324"/>
            <a:chOff x="731520" y="2777538"/>
            <a:chExt cx="258816" cy="2308324"/>
          </a:xfrm>
        </p:grpSpPr>
        <p:sp>
          <p:nvSpPr>
            <p:cNvPr id="31" name="Rectangle 30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3392124" y="2762298"/>
            <a:ext cx="258816" cy="2308324"/>
            <a:chOff x="731520" y="2777538"/>
            <a:chExt cx="258816" cy="2308324"/>
          </a:xfrm>
        </p:grpSpPr>
        <p:sp>
          <p:nvSpPr>
            <p:cNvPr id="29" name="Rectangle 28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48784" y="2762298"/>
            <a:ext cx="728208" cy="2308324"/>
            <a:chOff x="780288" y="2768394"/>
            <a:chExt cx="728208" cy="2308324"/>
          </a:xfrm>
        </p:grpSpPr>
        <p:grpSp>
          <p:nvGrpSpPr>
            <p:cNvPr id="35" name="Group 34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892799" y="2765346"/>
            <a:ext cx="9451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 smtClean="0"/>
              <a:t>-2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baseline="-25000" dirty="0" smtClean="0"/>
              <a:t>  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-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     </a:t>
            </a:r>
            <a:r>
              <a:rPr lang="en-US" sz="3600" dirty="0" smtClean="0">
                <a:solidFill>
                  <a:srgbClr val="00B0F0"/>
                </a:solidFill>
              </a:rPr>
              <a:t>         </a:t>
            </a:r>
            <a:r>
              <a:rPr lang="en-US" sz="3600" dirty="0" smtClean="0"/>
              <a:t>-1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   </a:t>
            </a:r>
            <a:r>
              <a:rPr lang="en-US" dirty="0" smtClean="0"/>
              <a:t> </a:t>
            </a:r>
            <a:r>
              <a:rPr lang="en-US" sz="3600" dirty="0" smtClean="0"/>
              <a:t>1</a:t>
            </a:r>
            <a:r>
              <a:rPr lang="en-US" sz="3600" baseline="-25000" dirty="0" smtClean="0"/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0032" y="337718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1" name="TextBox 40"/>
          <p:cNvSpPr txBox="1"/>
          <p:nvPr/>
        </p:nvSpPr>
        <p:spPr>
          <a:xfrm>
            <a:off x="3919728" y="3383280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2" name="Rectangle 41"/>
          <p:cNvSpPr/>
          <p:nvPr/>
        </p:nvSpPr>
        <p:spPr>
          <a:xfrm>
            <a:off x="5582081" y="3549134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081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026846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8224" y="2769845"/>
            <a:ext cx="747111" cy="2857823"/>
            <a:chOff x="780288" y="2768394"/>
            <a:chExt cx="728208" cy="2308324"/>
          </a:xfrm>
        </p:grpSpPr>
        <p:grpSp>
          <p:nvGrpSpPr>
            <p:cNvPr id="17" name="Group 1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TextBox 35"/>
          <p:cNvSpPr txBox="1"/>
          <p:nvPr/>
        </p:nvSpPr>
        <p:spPr>
          <a:xfrm>
            <a:off x="417312" y="2765346"/>
            <a:ext cx="18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1200" dirty="0" smtClean="0"/>
              <a:t> </a:t>
            </a:r>
            <a:r>
              <a:rPr lang="en-US" sz="3600" baseline="-25000" dirty="0" smtClean="0"/>
              <a:t> 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endParaRPr lang="en-US" sz="3600" dirty="0"/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endParaRPr lang="en-US" sz="3600" baseline="-250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1304544" y="356006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110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026846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8224" y="2769845"/>
            <a:ext cx="747111" cy="2857823"/>
            <a:chOff x="780288" y="2768394"/>
            <a:chExt cx="728208" cy="2308324"/>
          </a:xfrm>
        </p:grpSpPr>
        <p:grpSp>
          <p:nvGrpSpPr>
            <p:cNvPr id="17" name="Group 1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2125734" y="2840540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50819" y="2762298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2985422" y="2840540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2895006" y="2762298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7312" y="2765346"/>
            <a:ext cx="11043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1200" dirty="0" smtClean="0"/>
              <a:t>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1304544" y="356006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98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0" y="0"/>
            <a:ext cx="12192000" cy="21381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8297415" y="2768394"/>
            <a:ext cx="265534" cy="2857823"/>
            <a:chOff x="731520" y="2777538"/>
            <a:chExt cx="258816" cy="2308324"/>
          </a:xfrm>
        </p:grpSpPr>
        <p:sp>
          <p:nvSpPr>
            <p:cNvPr id="73" name="Rectangle 72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flipH="1">
            <a:off x="8705840" y="2768394"/>
            <a:ext cx="265534" cy="2857823"/>
            <a:chOff x="731520" y="2777538"/>
            <a:chExt cx="258816" cy="2308324"/>
          </a:xfrm>
        </p:grpSpPr>
        <p:sp>
          <p:nvSpPr>
            <p:cNvPr id="76" name="Rectangle 75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6081966" y="2854182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207051" y="2775940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flipH="1">
            <a:off x="6940710" y="2854182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 flipH="1">
            <a:off x="6850294" y="2775940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831" y="168722"/>
            <a:ext cx="3561017" cy="1563529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B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B </a:t>
              </a:r>
              <a:endParaRPr lang="en-US" sz="3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026846" y="1676466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x</a:t>
            </a:r>
            <a:r>
              <a:rPr lang="en-US" sz="2400" baseline="-25000" dirty="0" smtClean="0">
                <a:solidFill>
                  <a:srgbClr val="C00000"/>
                </a:solidFill>
              </a:rPr>
              <a:t>4   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5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02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3014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855204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48612" y="1646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6" y="164640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566500" y="106136"/>
            <a:ext cx="777315" cy="1661993"/>
            <a:chOff x="9566756" y="106136"/>
            <a:chExt cx="777315" cy="1661993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68224" y="2769845"/>
            <a:ext cx="747111" cy="2857823"/>
            <a:chOff x="780288" y="2768394"/>
            <a:chExt cx="728208" cy="2308324"/>
          </a:xfrm>
        </p:grpSpPr>
        <p:grpSp>
          <p:nvGrpSpPr>
            <p:cNvPr id="17" name="Group 1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2125734" y="2840540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50819" y="2762298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H="1">
            <a:off x="2985422" y="2840540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flipH="1">
            <a:off x="2895006" y="2762298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339737" y="2840540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64822" y="2762298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flipH="1">
            <a:off x="4838578" y="2840540"/>
            <a:ext cx="175118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flipH="1">
            <a:off x="4748162" y="2762298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0586910" y="2848086"/>
            <a:ext cx="175118" cy="27342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711995" y="2769844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flipH="1">
            <a:off x="11227142" y="2848086"/>
            <a:ext cx="175118" cy="27342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flipH="1">
            <a:off x="11136726" y="2769844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17312" y="2765346"/>
            <a:ext cx="11043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1200" dirty="0" smtClean="0"/>
              <a:t>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3600" dirty="0"/>
              <a:t> </a:t>
            </a:r>
            <a:r>
              <a:rPr lang="en-US" sz="3600" dirty="0" smtClean="0"/>
              <a:t>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              </a:t>
            </a:r>
            <a:r>
              <a:rPr lang="en-US" dirty="0" smtClean="0"/>
              <a:t> 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     </a:t>
            </a:r>
            <a:r>
              <a:rPr lang="en-US" sz="800" dirty="0" smtClean="0"/>
              <a:t>  </a:t>
            </a:r>
            <a:r>
              <a:rPr lang="en-US" sz="3600" dirty="0" smtClean="0"/>
              <a:t>1                     0</a:t>
            </a:r>
            <a:r>
              <a:rPr lang="en-US" sz="3600" baseline="-25000" dirty="0" smtClean="0"/>
              <a:t>  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-8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 smtClean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3600" dirty="0" smtClean="0"/>
              <a:t>-</a:t>
            </a:r>
            <a:r>
              <a:rPr lang="en-US" sz="3600" dirty="0"/>
              <a:t>8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 smtClean="0"/>
              <a:t>-8</a:t>
            </a:r>
            <a:r>
              <a:rPr lang="en-US" sz="1200" dirty="0" smtClean="0"/>
              <a:t> </a:t>
            </a:r>
            <a:r>
              <a:rPr lang="en-US" sz="3600" baseline="-25000" dirty="0" smtClean="0"/>
              <a:t> 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-6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3600" dirty="0"/>
              <a:t>0 </a:t>
            </a:r>
            <a:r>
              <a:rPr lang="en-US" sz="3600" dirty="0" smtClean="0"/>
              <a:t>             -</a:t>
            </a:r>
            <a:r>
              <a:rPr lang="en-US" sz="3600" dirty="0"/>
              <a:t>6</a:t>
            </a:r>
            <a:r>
              <a:rPr lang="en-US" sz="1200" dirty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0      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-6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           0 </a:t>
            </a:r>
            <a:r>
              <a:rPr lang="en-US" sz="1200" dirty="0"/>
              <a:t> </a:t>
            </a:r>
            <a:r>
              <a:rPr lang="en-US" sz="1200" dirty="0" smtClean="0"/>
              <a:t>                                         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                 0                    </a:t>
            </a:r>
            <a:r>
              <a:rPr lang="en-US" sz="1400" dirty="0" smtClean="0"/>
              <a:t> </a:t>
            </a:r>
            <a:r>
              <a:rPr lang="en-US" sz="3600" dirty="0" smtClean="0"/>
              <a:t>1</a:t>
            </a:r>
            <a:r>
              <a:rPr lang="en-US" sz="3600" baseline="-25000" dirty="0" smtClean="0"/>
              <a:t>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</a:t>
            </a:r>
            <a:r>
              <a:rPr lang="en-US" sz="3600" dirty="0" smtClean="0"/>
              <a:t>0</a:t>
            </a:r>
            <a:r>
              <a:rPr lang="en-US" sz="3600" baseline="-25000" dirty="0" smtClean="0">
                <a:solidFill>
                  <a:srgbClr val="00B0F0"/>
                </a:solidFill>
              </a:rPr>
              <a:t>  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0                </a:t>
            </a:r>
            <a:r>
              <a:rPr lang="en-US" dirty="0" smtClean="0"/>
              <a:t> </a:t>
            </a:r>
            <a:r>
              <a:rPr lang="en-US" sz="3600" dirty="0" smtClean="0"/>
              <a:t>0                  0 </a:t>
            </a:r>
            <a:r>
              <a:rPr lang="en-US" sz="2000" dirty="0" smtClean="0"/>
              <a:t>                                   </a:t>
            </a:r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1304544" y="356006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38" name="TextBox 37"/>
          <p:cNvSpPr txBox="1"/>
          <p:nvPr/>
        </p:nvSpPr>
        <p:spPr>
          <a:xfrm>
            <a:off x="3444240" y="3566160"/>
            <a:ext cx="7638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</a:t>
            </a:r>
            <a:r>
              <a:rPr lang="en-US" sz="2000" dirty="0" smtClean="0"/>
              <a:t> </a:t>
            </a:r>
            <a:r>
              <a:rPr lang="en-US" sz="6000" dirty="0" smtClean="0"/>
              <a:t>+          =          </a:t>
            </a:r>
            <a:r>
              <a:rPr lang="en-US" sz="2800" dirty="0" smtClean="0"/>
              <a:t>   </a:t>
            </a:r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39" name="Rectangle 38"/>
          <p:cNvSpPr/>
          <p:nvPr/>
        </p:nvSpPr>
        <p:spPr>
          <a:xfrm>
            <a:off x="9010504" y="3738109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468156" y="3738110"/>
            <a:ext cx="5405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09" y="137725"/>
            <a:ext cx="3618452" cy="245697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C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C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89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09" y="137725"/>
            <a:ext cx="3618452" cy="245697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C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C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53515" y="2395484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x</a:t>
            </a:r>
            <a:r>
              <a:rPr lang="en-US" sz="2400" baseline="-25000" dirty="0" smtClean="0">
                <a:solidFill>
                  <a:srgbClr val="00B0F0"/>
                </a:solidFill>
              </a:rPr>
              <a:t>4        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5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255199" y="1122427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22150" y="63006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79806" y="11428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888244" y="1656296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81663" y="133379"/>
            <a:ext cx="703387" cy="239880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587911" y="8600"/>
            <a:ext cx="755904" cy="2708434"/>
            <a:chOff x="9588167" y="106136"/>
            <a:chExt cx="755904" cy="2708434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88167" y="211816"/>
              <a:ext cx="0" cy="2480419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86373" y="3252998"/>
            <a:ext cx="747111" cy="2857823"/>
            <a:chOff x="780288" y="2768394"/>
            <a:chExt cx="728208" cy="2308324"/>
          </a:xfrm>
        </p:grpSpPr>
        <p:grpSp>
          <p:nvGrpSpPr>
            <p:cNvPr id="27" name="Group 2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2543883" y="3323693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668968" y="3245451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flipH="1">
            <a:off x="3403571" y="3323693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flipH="1">
            <a:off x="3313155" y="3245451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5461" y="3202035"/>
            <a:ext cx="5576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      </a:t>
            </a:r>
            <a:r>
              <a:rPr lang="en-US" sz="3600" dirty="0" smtClean="0">
                <a:solidFill>
                  <a:srgbClr val="00B0F0"/>
                </a:solidFill>
              </a:rPr>
              <a:t>   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800" dirty="0" smtClean="0">
                <a:solidFill>
                  <a:srgbClr val="00B0F0"/>
                </a:solidFill>
              </a:rPr>
              <a:t>       </a:t>
            </a:r>
            <a:endParaRPr lang="en-US" sz="800" dirty="0"/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4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C00000"/>
                </a:solidFill>
              </a:rPr>
              <a:t>                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endParaRPr lang="en-US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1722693" y="4043217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618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-1"/>
            <a:ext cx="12192000" cy="293539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309" y="137725"/>
            <a:ext cx="3618452" cy="2456974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C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C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053515" y="2395484"/>
            <a:ext cx="3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x</a:t>
            </a:r>
            <a:r>
              <a:rPr lang="en-US" sz="2400" baseline="-25000" dirty="0" smtClean="0">
                <a:solidFill>
                  <a:srgbClr val="00B0F0"/>
                </a:solidFill>
              </a:rPr>
              <a:t>4        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5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255199" y="1122427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22150" y="63006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79806" y="11428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888244" y="1656296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81663" y="133379"/>
            <a:ext cx="703387" cy="239880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587911" y="8600"/>
            <a:ext cx="755904" cy="2708434"/>
            <a:chOff x="9588167" y="106136"/>
            <a:chExt cx="755904" cy="2708434"/>
          </a:xfrm>
        </p:grpSpPr>
        <p:sp>
          <p:nvSpPr>
            <p:cNvPr id="14" name="TextBox 13"/>
            <p:cNvSpPr txBox="1"/>
            <p:nvPr/>
          </p:nvSpPr>
          <p:spPr>
            <a:xfrm>
              <a:off x="9588167" y="106136"/>
              <a:ext cx="755904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588167" y="211816"/>
              <a:ext cx="0" cy="2480419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686373" y="3252998"/>
            <a:ext cx="747111" cy="2857823"/>
            <a:chOff x="780288" y="2768394"/>
            <a:chExt cx="728208" cy="2308324"/>
          </a:xfrm>
        </p:grpSpPr>
        <p:grpSp>
          <p:nvGrpSpPr>
            <p:cNvPr id="27" name="Group 26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3" name="Rectangle 32"/>
          <p:cNvSpPr/>
          <p:nvPr/>
        </p:nvSpPr>
        <p:spPr>
          <a:xfrm>
            <a:off x="2543883" y="3323693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668968" y="3245451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flipH="1">
            <a:off x="3403571" y="3323693"/>
            <a:ext cx="175119" cy="2734298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flipH="1">
            <a:off x="3313155" y="3245451"/>
            <a:ext cx="140450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757886" y="3323693"/>
            <a:ext cx="175118" cy="27342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82971" y="3245451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flipH="1">
            <a:off x="5256727" y="3323693"/>
            <a:ext cx="175118" cy="2734298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flipH="1">
            <a:off x="5166311" y="3245451"/>
            <a:ext cx="140449" cy="2857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35461" y="3202035"/>
            <a:ext cx="55760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      </a:t>
            </a:r>
            <a:r>
              <a:rPr lang="en-US" sz="3600" dirty="0" smtClean="0">
                <a:solidFill>
                  <a:srgbClr val="00B0F0"/>
                </a:solidFill>
              </a:rPr>
              <a:t>   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-5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baseline="-25000" dirty="0" smtClean="0"/>
              <a:t>                     </a:t>
            </a:r>
            <a:r>
              <a:rPr lang="en-US" sz="3600" dirty="0" smtClean="0"/>
              <a:t>-5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800" dirty="0" smtClean="0">
                <a:solidFill>
                  <a:srgbClr val="00B0F0"/>
                </a:solidFill>
              </a:rPr>
              <a:t>       </a:t>
            </a:r>
            <a:r>
              <a:rPr lang="en-US" sz="3600" dirty="0" smtClean="0"/>
              <a:t>3</a:t>
            </a:r>
            <a:r>
              <a:rPr lang="en-US" sz="8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baseline="-25000" dirty="0" smtClean="0"/>
              <a:t>                      </a:t>
            </a:r>
            <a:r>
              <a:rPr lang="en-US" sz="800" dirty="0"/>
              <a:t> </a:t>
            </a:r>
            <a:r>
              <a:rPr lang="en-US" sz="3600" dirty="0" smtClean="0"/>
              <a:t>3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0</a:t>
            </a:r>
            <a:r>
              <a:rPr lang="en-US" sz="3600" baseline="-25000" dirty="0" smtClean="0"/>
              <a:t> </a:t>
            </a:r>
            <a:r>
              <a:rPr lang="en-US" sz="3600" dirty="0" smtClean="0"/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1200" dirty="0" smtClean="0">
                <a:solidFill>
                  <a:srgbClr val="00B0F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smtClean="0"/>
              <a:t>  0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1200" dirty="0" smtClean="0"/>
              <a:t>         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5</a:t>
            </a:r>
            <a:r>
              <a:rPr lang="en-US" sz="3600" baseline="-25000" dirty="0" smtClean="0"/>
              <a:t>                        </a:t>
            </a:r>
            <a:r>
              <a:rPr lang="en-US" sz="3600" dirty="0" smtClean="0"/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     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C00000"/>
                </a:solidFill>
              </a:rPr>
              <a:t>                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                        </a:t>
            </a:r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46" name="TextBox 45"/>
          <p:cNvSpPr txBox="1"/>
          <p:nvPr/>
        </p:nvSpPr>
        <p:spPr>
          <a:xfrm>
            <a:off x="1722693" y="4043217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7" name="TextBox 46"/>
          <p:cNvSpPr txBox="1"/>
          <p:nvPr/>
        </p:nvSpPr>
        <p:spPr>
          <a:xfrm>
            <a:off x="3862389" y="4030249"/>
            <a:ext cx="628794" cy="1034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9" name="Rectangle 48"/>
          <p:cNvSpPr/>
          <p:nvPr/>
        </p:nvSpPr>
        <p:spPr>
          <a:xfrm>
            <a:off x="5567681" y="4254849"/>
            <a:ext cx="540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5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4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4528" y="395887"/>
            <a:ext cx="6291072" cy="1015663"/>
            <a:chOff x="414528" y="395887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D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D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0165" y="395887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871" y="140365"/>
            <a:ext cx="4644001" cy="163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4528" y="395887"/>
            <a:ext cx="6291072" cy="1015663"/>
            <a:chOff x="414528" y="395887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D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D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0165" y="395887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871" y="140365"/>
            <a:ext cx="4644001" cy="16377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6846" y="1676466"/>
            <a:ext cx="499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baseline="-250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5        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969548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12560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44556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17638" y="164640"/>
            <a:ext cx="703387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35695" y="164640"/>
            <a:ext cx="382954" cy="158267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495720" y="59666"/>
            <a:ext cx="777315" cy="1661993"/>
            <a:chOff x="9566756" y="106136"/>
            <a:chExt cx="777315" cy="1661993"/>
          </a:xfrm>
        </p:grpSpPr>
        <p:sp>
          <p:nvSpPr>
            <p:cNvPr id="16" name="TextBox 15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9875362" y="1621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38683" y="2764546"/>
            <a:ext cx="747111" cy="3391362"/>
            <a:chOff x="780288" y="2768394"/>
            <a:chExt cx="728208" cy="2308324"/>
          </a:xfrm>
        </p:grpSpPr>
        <p:grpSp>
          <p:nvGrpSpPr>
            <p:cNvPr id="30" name="Group 29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2434830" y="2755590"/>
            <a:ext cx="265535" cy="3391362"/>
            <a:chOff x="2125734" y="2781348"/>
            <a:chExt cx="265535" cy="3391362"/>
          </a:xfrm>
        </p:grpSpPr>
        <p:sp>
          <p:nvSpPr>
            <p:cNvPr id="36" name="Rectangle 35"/>
            <p:cNvSpPr/>
            <p:nvPr/>
          </p:nvSpPr>
          <p:spPr>
            <a:xfrm>
              <a:off x="2125734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50819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202484" y="2755590"/>
            <a:ext cx="246485" cy="3391362"/>
            <a:chOff x="3790356" y="2781348"/>
            <a:chExt cx="246485" cy="3391362"/>
          </a:xfrm>
        </p:grpSpPr>
        <p:sp>
          <p:nvSpPr>
            <p:cNvPr id="38" name="Rectangle 37"/>
            <p:cNvSpPr/>
            <p:nvPr/>
          </p:nvSpPr>
          <p:spPr>
            <a:xfrm flipH="1">
              <a:off x="3861722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790356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75003" y="3777136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8" name="TextBox 47"/>
          <p:cNvSpPr txBox="1"/>
          <p:nvPr/>
        </p:nvSpPr>
        <p:spPr>
          <a:xfrm>
            <a:off x="687771" y="2739588"/>
            <a:ext cx="11043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                    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27" y="0"/>
            <a:ext cx="1167993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Solving homogeneous equations: Ax = 0 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Putting answer in parametric vector form </a:t>
            </a:r>
          </a:p>
          <a:p>
            <a:pPr algn="ctr"/>
            <a:endParaRPr lang="en-US" sz="2800" dirty="0"/>
          </a:p>
          <a:p>
            <a:pPr algn="ctr"/>
            <a:r>
              <a:rPr lang="en-US" sz="3600" dirty="0"/>
              <a:t>o</a:t>
            </a:r>
            <a:r>
              <a:rPr lang="en-US" sz="3600" dirty="0" smtClean="0"/>
              <a:t>r</a:t>
            </a:r>
          </a:p>
          <a:p>
            <a:pPr algn="ctr"/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Determining the solution set for Ax = 0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69024" y="5193792"/>
            <a:ext cx="5522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Isabel K. Darcy</a:t>
            </a:r>
          </a:p>
          <a:p>
            <a:r>
              <a:rPr lang="en-US" sz="2400" dirty="0" smtClean="0"/>
              <a:t>Mathematics Department</a:t>
            </a:r>
          </a:p>
          <a:p>
            <a:r>
              <a:rPr lang="en-US" sz="2400" dirty="0" smtClean="0"/>
              <a:t>Applied Math and Computational Sciences</a:t>
            </a:r>
          </a:p>
          <a:p>
            <a:r>
              <a:rPr lang="en-US" sz="2400" dirty="0" smtClean="0"/>
              <a:t>University of Iowa</a:t>
            </a:r>
          </a:p>
        </p:txBody>
      </p:sp>
      <p:pic>
        <p:nvPicPr>
          <p:cNvPr id="1026" name="Picture 2" descr="29aug03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" y="4474464"/>
            <a:ext cx="2383536" cy="2383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50569" y="6412834"/>
            <a:ext cx="102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 from </a:t>
            </a:r>
          </a:p>
          <a:p>
            <a:r>
              <a:rPr lang="en-US" sz="1200" dirty="0" smtClean="0"/>
              <a:t>knotplot.com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7579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4528" y="395887"/>
            <a:ext cx="6291072" cy="1015663"/>
            <a:chOff x="414528" y="395887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D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D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0165" y="395887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871" y="140365"/>
            <a:ext cx="4644001" cy="16377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6846" y="1676466"/>
            <a:ext cx="499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baseline="-250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5        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969548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12560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44556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17638" y="164640"/>
            <a:ext cx="703387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35695" y="164640"/>
            <a:ext cx="382954" cy="158267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495720" y="59666"/>
            <a:ext cx="777315" cy="1661993"/>
            <a:chOff x="9566756" y="106136"/>
            <a:chExt cx="777315" cy="1661993"/>
          </a:xfrm>
        </p:grpSpPr>
        <p:sp>
          <p:nvSpPr>
            <p:cNvPr id="16" name="TextBox 15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9875362" y="1621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38683" y="2764546"/>
            <a:ext cx="747111" cy="3391362"/>
            <a:chOff x="780288" y="2768394"/>
            <a:chExt cx="728208" cy="2308324"/>
          </a:xfrm>
        </p:grpSpPr>
        <p:grpSp>
          <p:nvGrpSpPr>
            <p:cNvPr id="30" name="Group 29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2434830" y="2755590"/>
            <a:ext cx="265535" cy="3391362"/>
            <a:chOff x="2125734" y="2781348"/>
            <a:chExt cx="265535" cy="3391362"/>
          </a:xfrm>
        </p:grpSpPr>
        <p:sp>
          <p:nvSpPr>
            <p:cNvPr id="36" name="Rectangle 35"/>
            <p:cNvSpPr/>
            <p:nvPr/>
          </p:nvSpPr>
          <p:spPr>
            <a:xfrm>
              <a:off x="2125734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50819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202484" y="2755590"/>
            <a:ext cx="246485" cy="3391362"/>
            <a:chOff x="3790356" y="2781348"/>
            <a:chExt cx="246485" cy="3391362"/>
          </a:xfrm>
        </p:grpSpPr>
        <p:sp>
          <p:nvSpPr>
            <p:cNvPr id="38" name="Rectangle 37"/>
            <p:cNvSpPr/>
            <p:nvPr/>
          </p:nvSpPr>
          <p:spPr>
            <a:xfrm flipH="1">
              <a:off x="3861722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790356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75003" y="3777136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8" name="TextBox 47"/>
          <p:cNvSpPr txBox="1"/>
          <p:nvPr/>
        </p:nvSpPr>
        <p:spPr>
          <a:xfrm>
            <a:off x="687771" y="2739588"/>
            <a:ext cx="11043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4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14528" y="395887"/>
            <a:ext cx="6291072" cy="1015663"/>
            <a:chOff x="414528" y="395887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D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D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0165" y="395887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871" y="140365"/>
            <a:ext cx="4644001" cy="16377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6846" y="1676466"/>
            <a:ext cx="499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baseline="-250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5        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969548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12560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44556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17638" y="164640"/>
            <a:ext cx="703387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35695" y="164640"/>
            <a:ext cx="382954" cy="158267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495720" y="59666"/>
            <a:ext cx="777315" cy="1661993"/>
            <a:chOff x="9566756" y="106136"/>
            <a:chExt cx="777315" cy="1661993"/>
          </a:xfrm>
        </p:grpSpPr>
        <p:sp>
          <p:nvSpPr>
            <p:cNvPr id="16" name="TextBox 15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9875362" y="1621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38683" y="2764546"/>
            <a:ext cx="747111" cy="3391362"/>
            <a:chOff x="780288" y="2768394"/>
            <a:chExt cx="728208" cy="2308324"/>
          </a:xfrm>
        </p:grpSpPr>
        <p:grpSp>
          <p:nvGrpSpPr>
            <p:cNvPr id="30" name="Group 29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2434830" y="2755590"/>
            <a:ext cx="265535" cy="3391362"/>
            <a:chOff x="2125734" y="2781348"/>
            <a:chExt cx="265535" cy="3391362"/>
          </a:xfrm>
        </p:grpSpPr>
        <p:sp>
          <p:nvSpPr>
            <p:cNvPr id="36" name="Rectangle 35"/>
            <p:cNvSpPr/>
            <p:nvPr/>
          </p:nvSpPr>
          <p:spPr>
            <a:xfrm>
              <a:off x="2125734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50819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202484" y="2755590"/>
            <a:ext cx="246485" cy="3391362"/>
            <a:chOff x="3790356" y="2781348"/>
            <a:chExt cx="246485" cy="3391362"/>
          </a:xfrm>
        </p:grpSpPr>
        <p:sp>
          <p:nvSpPr>
            <p:cNvPr id="38" name="Rectangle 37"/>
            <p:cNvSpPr/>
            <p:nvPr/>
          </p:nvSpPr>
          <p:spPr>
            <a:xfrm flipH="1">
              <a:off x="3861722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790356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75003" y="3777136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48" name="TextBox 47"/>
          <p:cNvSpPr txBox="1"/>
          <p:nvPr/>
        </p:nvSpPr>
        <p:spPr>
          <a:xfrm>
            <a:off x="687771" y="2739588"/>
            <a:ext cx="11043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7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- 2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-5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+ 4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4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93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-12879"/>
            <a:ext cx="12192000" cy="22538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14528" y="395887"/>
            <a:ext cx="6291072" cy="1015663"/>
            <a:chOff x="414528" y="395887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D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D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0165" y="395887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871" y="140365"/>
            <a:ext cx="4644001" cy="16377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6846" y="1676466"/>
            <a:ext cx="499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C00000"/>
                </a:solidFill>
              </a:rPr>
              <a:t>        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4</a:t>
            </a:r>
            <a:r>
              <a:rPr lang="en-US" sz="2400" baseline="-25000" dirty="0" smtClean="0">
                <a:solidFill>
                  <a:srgbClr val="C00000"/>
                </a:solidFill>
              </a:rPr>
              <a:t>          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5          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969548" y="188951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12560" y="700395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44556" y="120754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17638" y="164640"/>
            <a:ext cx="703387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835695" y="164640"/>
            <a:ext cx="382954" cy="1582674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495720" y="59666"/>
            <a:ext cx="777315" cy="1661993"/>
            <a:chOff x="9566756" y="106136"/>
            <a:chExt cx="777315" cy="1661993"/>
          </a:xfrm>
        </p:grpSpPr>
        <p:sp>
          <p:nvSpPr>
            <p:cNvPr id="16" name="TextBox 15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9875362" y="162140"/>
            <a:ext cx="703387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87031" y="2762824"/>
            <a:ext cx="673959" cy="3391362"/>
            <a:chOff x="5699907" y="2768394"/>
            <a:chExt cx="673959" cy="2857823"/>
          </a:xfrm>
        </p:grpSpPr>
        <p:grpSp>
          <p:nvGrpSpPr>
            <p:cNvPr id="19" name="Group 18"/>
            <p:cNvGrpSpPr/>
            <p:nvPr/>
          </p:nvGrpSpPr>
          <p:grpSpPr>
            <a:xfrm>
              <a:off x="5699907" y="2768394"/>
              <a:ext cx="265534" cy="2857823"/>
              <a:chOff x="731520" y="2777538"/>
              <a:chExt cx="258816" cy="2308324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flipH="1">
              <a:off x="6108332" y="2768394"/>
              <a:ext cx="265534" cy="2857823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8683" y="2764546"/>
            <a:ext cx="747111" cy="3391362"/>
            <a:chOff x="780288" y="2768394"/>
            <a:chExt cx="728208" cy="2308324"/>
          </a:xfrm>
        </p:grpSpPr>
        <p:grpSp>
          <p:nvGrpSpPr>
            <p:cNvPr id="30" name="Group 29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2434830" y="2755590"/>
            <a:ext cx="265535" cy="3391362"/>
            <a:chOff x="2125734" y="2781348"/>
            <a:chExt cx="265535" cy="3391362"/>
          </a:xfrm>
        </p:grpSpPr>
        <p:sp>
          <p:nvSpPr>
            <p:cNvPr id="36" name="Rectangle 35"/>
            <p:cNvSpPr/>
            <p:nvPr/>
          </p:nvSpPr>
          <p:spPr>
            <a:xfrm>
              <a:off x="2125734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250819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202484" y="2755590"/>
            <a:ext cx="246485" cy="3391362"/>
            <a:chOff x="3790356" y="2781348"/>
            <a:chExt cx="246485" cy="3391362"/>
          </a:xfrm>
        </p:grpSpPr>
        <p:sp>
          <p:nvSpPr>
            <p:cNvPr id="38" name="Rectangle 37"/>
            <p:cNvSpPr/>
            <p:nvPr/>
          </p:nvSpPr>
          <p:spPr>
            <a:xfrm flipH="1">
              <a:off x="3861722" y="2874197"/>
              <a:ext cx="175119" cy="324477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flipH="1">
              <a:off x="3790356" y="2781348"/>
              <a:ext cx="140450" cy="3391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75003" y="3777136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50" name="TextBox 49"/>
          <p:cNvSpPr txBox="1"/>
          <p:nvPr/>
        </p:nvSpPr>
        <p:spPr>
          <a:xfrm>
            <a:off x="4814364" y="3777136"/>
            <a:ext cx="589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</a:t>
            </a:r>
            <a:r>
              <a:rPr lang="en-US" sz="2000" dirty="0" smtClean="0"/>
              <a:t>          </a:t>
            </a:r>
            <a:r>
              <a:rPr lang="en-US" sz="6000" dirty="0" smtClean="0"/>
              <a:t>+           </a:t>
            </a:r>
            <a:r>
              <a:rPr lang="en-US" sz="3200" dirty="0" smtClean="0"/>
              <a:t> </a:t>
            </a:r>
            <a:r>
              <a:rPr lang="en-US" sz="6000" dirty="0" smtClean="0"/>
              <a:t>+</a:t>
            </a:r>
            <a:endParaRPr lang="en-US" sz="60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8054601" y="2760676"/>
            <a:ext cx="673959" cy="3391362"/>
            <a:chOff x="5699907" y="2768394"/>
            <a:chExt cx="673959" cy="2857823"/>
          </a:xfrm>
        </p:grpSpPr>
        <p:grpSp>
          <p:nvGrpSpPr>
            <p:cNvPr id="54" name="Group 53"/>
            <p:cNvGrpSpPr/>
            <p:nvPr/>
          </p:nvGrpSpPr>
          <p:grpSpPr>
            <a:xfrm>
              <a:off x="5699907" y="2768394"/>
              <a:ext cx="265534" cy="2857823"/>
              <a:chOff x="731520" y="2777538"/>
              <a:chExt cx="258816" cy="230832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 flipH="1">
              <a:off x="6108332" y="2768394"/>
              <a:ext cx="265534" cy="2857823"/>
              <a:chOff x="731520" y="2777538"/>
              <a:chExt cx="258816" cy="230832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0" name="Group 59"/>
          <p:cNvGrpSpPr/>
          <p:nvPr/>
        </p:nvGrpSpPr>
        <p:grpSpPr>
          <a:xfrm>
            <a:off x="10499442" y="2771407"/>
            <a:ext cx="673959" cy="3391362"/>
            <a:chOff x="5699907" y="2768394"/>
            <a:chExt cx="673959" cy="2857823"/>
          </a:xfrm>
        </p:grpSpPr>
        <p:grpSp>
          <p:nvGrpSpPr>
            <p:cNvPr id="61" name="Group 60"/>
            <p:cNvGrpSpPr/>
            <p:nvPr/>
          </p:nvGrpSpPr>
          <p:grpSpPr>
            <a:xfrm>
              <a:off x="5699907" y="2768394"/>
              <a:ext cx="265534" cy="2857823"/>
              <a:chOff x="731520" y="2777538"/>
              <a:chExt cx="258816" cy="2308324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 flipH="1">
              <a:off x="6108332" y="2768394"/>
              <a:ext cx="265534" cy="2857823"/>
              <a:chOff x="731520" y="2777538"/>
              <a:chExt cx="258816" cy="230832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687771" y="2739588"/>
            <a:ext cx="110431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3600" dirty="0" smtClean="0"/>
              <a:t>7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- 2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/>
              <a:t>                 7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      </a:t>
            </a:r>
            <a:r>
              <a:rPr lang="en-US" sz="3600" dirty="0"/>
              <a:t> </a:t>
            </a:r>
            <a:r>
              <a:rPr lang="en-US" sz="1600" dirty="0"/>
              <a:t> </a:t>
            </a:r>
            <a:r>
              <a:rPr lang="en-US" sz="3600" dirty="0" smtClean="0"/>
              <a:t>-2                     0   </a:t>
            </a:r>
            <a:r>
              <a:rPr lang="en-US" sz="36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/>
              <a:t>-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</a:t>
            </a:r>
            <a:r>
              <a:rPr lang="en-US" sz="3600" dirty="0" smtClean="0"/>
              <a:t>-1</a:t>
            </a:r>
            <a:r>
              <a:rPr lang="en-US" sz="3600" dirty="0" smtClean="0">
                <a:solidFill>
                  <a:srgbClr val="00B0F0"/>
                </a:solidFill>
              </a:rPr>
              <a:t>                   </a:t>
            </a:r>
            <a:r>
              <a:rPr lang="en-US" sz="3600" dirty="0"/>
              <a:t> </a:t>
            </a:r>
            <a:r>
              <a:rPr lang="en-US" sz="3600" dirty="0" smtClean="0"/>
              <a:t>0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</a:t>
            </a:r>
            <a:r>
              <a:rPr lang="en-US" sz="3600" dirty="0"/>
              <a:t>0</a:t>
            </a:r>
            <a:r>
              <a:rPr lang="en-US" sz="3600" dirty="0" smtClean="0"/>
              <a:t>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-5</a:t>
            </a:r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+ 4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-5   </a:t>
            </a:r>
            <a:r>
              <a:rPr lang="en-US" sz="3600" dirty="0" smtClean="0">
                <a:solidFill>
                  <a:srgbClr val="00B0F0"/>
                </a:solidFill>
              </a:rPr>
              <a:t>                </a:t>
            </a:r>
            <a:r>
              <a:rPr lang="en-US" sz="3600" dirty="0" smtClean="0"/>
              <a:t> 4      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3600" dirty="0"/>
              <a:t> </a:t>
            </a:r>
            <a:r>
              <a:rPr lang="en-US" sz="3600" dirty="0" smtClean="0"/>
              <a:t>0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                    1                     0                     </a:t>
            </a:r>
            <a:r>
              <a:rPr lang="en-US" sz="3600" dirty="0"/>
              <a:t>0</a:t>
            </a:r>
            <a:r>
              <a:rPr lang="en-US" sz="3600" dirty="0" smtClean="0"/>
              <a:t>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</a:t>
            </a:r>
            <a:r>
              <a:rPr lang="en-US" sz="3600" dirty="0" smtClean="0"/>
              <a:t>0                     1                     0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en-US" sz="3600" dirty="0" smtClean="0"/>
              <a:t>0                     0                     1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447613" y="3982810"/>
            <a:ext cx="5342139" cy="646331"/>
            <a:chOff x="6177154" y="4008568"/>
            <a:chExt cx="5342139" cy="646331"/>
          </a:xfrm>
        </p:grpSpPr>
        <p:sp>
          <p:nvSpPr>
            <p:cNvPr id="51" name="Rectangle 50"/>
            <p:cNvSpPr/>
            <p:nvPr/>
          </p:nvSpPr>
          <p:spPr>
            <a:xfrm>
              <a:off x="617715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x</a:t>
              </a:r>
              <a:r>
                <a:rPr lang="en-US" sz="3600" baseline="-25000" dirty="0">
                  <a:solidFill>
                    <a:srgbClr val="FF0000"/>
                  </a:solidFill>
                </a:rPr>
                <a:t>4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0978760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chemeClr val="accent4">
                      <a:lumMod val="50000"/>
                    </a:schemeClr>
                  </a:solidFill>
                </a:rPr>
                <a:t>x</a:t>
              </a:r>
              <a:r>
                <a:rPr lang="en-US" sz="3600" baseline="-25000" dirty="0">
                  <a:solidFill>
                    <a:schemeClr val="accent4">
                      <a:lumMod val="50000"/>
                    </a:schemeClr>
                  </a:solidFill>
                </a:rPr>
                <a:t>6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54457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x</a:t>
              </a:r>
              <a:r>
                <a:rPr lang="en-US" sz="3600" baseline="-25000" dirty="0">
                  <a:solidFill>
                    <a:srgbClr val="C00000"/>
                  </a:solidFill>
                </a:rPr>
                <a:t>5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90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979" y="70869"/>
            <a:ext cx="5181981" cy="239315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251784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E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where   E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73969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29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979" y="83748"/>
            <a:ext cx="5181981" cy="239315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264663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E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where   E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73969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23668" y="2344049"/>
            <a:ext cx="514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   </a:t>
            </a:r>
            <a:r>
              <a:rPr lang="en-US" sz="10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5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6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12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45248" y="549589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86911" y="496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469" y="105818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78607" y="156789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49962" y="49612"/>
            <a:ext cx="703387" cy="24272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54365" y="49612"/>
            <a:ext cx="703387" cy="2427292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07844" y="37891"/>
            <a:ext cx="346724" cy="24272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549245" y="4047595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471340" y="2843258"/>
            <a:ext cx="747111" cy="3935959"/>
            <a:chOff x="780288" y="2768394"/>
            <a:chExt cx="728208" cy="2308324"/>
          </a:xfrm>
        </p:grpSpPr>
        <p:grpSp>
          <p:nvGrpSpPr>
            <p:cNvPr id="60" name="Group 59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662013" y="2816862"/>
            <a:ext cx="1515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             </a:t>
            </a:r>
            <a:r>
              <a:rPr lang="en-US" sz="3600" dirty="0" smtClean="0"/>
              <a:t>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endParaRPr lang="en-US" sz="800" dirty="0" smtClean="0"/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6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46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2032"/>
            <a:ext cx="12192000" cy="28057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979" y="83748"/>
            <a:ext cx="5181981" cy="239315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264663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E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where   E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73969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23668" y="2344049"/>
            <a:ext cx="514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   </a:t>
            </a:r>
            <a:r>
              <a:rPr lang="en-US" sz="10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5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6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12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45248" y="549589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86911" y="496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469" y="105818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78607" y="156789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49962" y="49612"/>
            <a:ext cx="703387" cy="24272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54365" y="49612"/>
            <a:ext cx="703387" cy="2427292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07844" y="37891"/>
            <a:ext cx="346724" cy="24272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549245" y="4047595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73" name="TextBox 72"/>
          <p:cNvSpPr txBox="1"/>
          <p:nvPr/>
        </p:nvSpPr>
        <p:spPr>
          <a:xfrm>
            <a:off x="4788606" y="4047595"/>
            <a:ext cx="589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</a:t>
            </a:r>
            <a:r>
              <a:rPr lang="en-US" sz="2000" dirty="0" smtClean="0"/>
              <a:t>          </a:t>
            </a:r>
            <a:r>
              <a:rPr lang="en-US" sz="6000" dirty="0" smtClean="0"/>
              <a:t>+           </a:t>
            </a:r>
            <a:r>
              <a:rPr lang="en-US" sz="3200" dirty="0" smtClean="0"/>
              <a:t> </a:t>
            </a:r>
            <a:r>
              <a:rPr lang="en-US" sz="6000" dirty="0" smtClean="0"/>
              <a:t>+</a:t>
            </a:r>
            <a:endParaRPr lang="en-US" sz="6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12925" y="2832864"/>
            <a:ext cx="10634718" cy="3954316"/>
            <a:chOff x="512925" y="2948775"/>
            <a:chExt cx="10634718" cy="3407179"/>
          </a:xfrm>
        </p:grpSpPr>
        <p:grpSp>
          <p:nvGrpSpPr>
            <p:cNvPr id="52" name="Group 51"/>
            <p:cNvGrpSpPr/>
            <p:nvPr/>
          </p:nvGrpSpPr>
          <p:grpSpPr>
            <a:xfrm>
              <a:off x="5661273" y="2956009"/>
              <a:ext cx="673959" cy="3391362"/>
              <a:chOff x="5699907" y="2768394"/>
              <a:chExt cx="673959" cy="285782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512925" y="2957731"/>
              <a:ext cx="747111" cy="3391362"/>
              <a:chOff x="780288" y="2768394"/>
              <a:chExt cx="728208" cy="2308324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780288" y="2768394"/>
                <a:ext cx="258816" cy="2308324"/>
                <a:chOff x="731520" y="2777538"/>
                <a:chExt cx="258816" cy="2308324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 flipH="1">
                <a:off x="1249680" y="2768394"/>
                <a:ext cx="258816" cy="2308324"/>
                <a:chOff x="731520" y="2777538"/>
                <a:chExt cx="258816" cy="2308324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409072" y="2948775"/>
              <a:ext cx="2014139" cy="3391362"/>
              <a:chOff x="2409072" y="2948775"/>
              <a:chExt cx="2014139" cy="3391362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2409072" y="2948775"/>
                <a:ext cx="265535" cy="3391362"/>
                <a:chOff x="2125734" y="2781348"/>
                <a:chExt cx="265535" cy="339136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2125734" y="2874197"/>
                  <a:ext cx="175119" cy="3244776"/>
                </a:xfrm>
                <a:prstGeom prst="rect">
                  <a:avLst/>
                </a:prstGeom>
                <a:noFill/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250819" y="2781348"/>
                  <a:ext cx="140450" cy="3391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176726" y="2948775"/>
                <a:ext cx="246485" cy="3391362"/>
                <a:chOff x="3790356" y="2781348"/>
                <a:chExt cx="246485" cy="3391362"/>
              </a:xfrm>
            </p:grpSpPr>
            <p:sp>
              <p:nvSpPr>
                <p:cNvPr id="70" name="Rectangle 69"/>
                <p:cNvSpPr/>
                <p:nvPr/>
              </p:nvSpPr>
              <p:spPr>
                <a:xfrm flipH="1">
                  <a:off x="3861722" y="2874197"/>
                  <a:ext cx="175119" cy="3244776"/>
                </a:xfrm>
                <a:prstGeom prst="rect">
                  <a:avLst/>
                </a:prstGeom>
                <a:noFill/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flipH="1">
                  <a:off x="3790356" y="2781348"/>
                  <a:ext cx="140450" cy="3391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" name="Group 73"/>
            <p:cNvGrpSpPr/>
            <p:nvPr/>
          </p:nvGrpSpPr>
          <p:grpSpPr>
            <a:xfrm>
              <a:off x="8054601" y="2953861"/>
              <a:ext cx="673959" cy="3391362"/>
              <a:chOff x="5699907" y="2768394"/>
              <a:chExt cx="673959" cy="2857823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10473684" y="2964592"/>
              <a:ext cx="673959" cy="3391362"/>
              <a:chOff x="5699907" y="2768394"/>
              <a:chExt cx="673959" cy="2857823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8" name="TextBox 87"/>
          <p:cNvSpPr txBox="1"/>
          <p:nvPr/>
        </p:nvSpPr>
        <p:spPr>
          <a:xfrm>
            <a:off x="662013" y="2816862"/>
            <a:ext cx="11043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/>
              <a:t> </a:t>
            </a:r>
            <a:r>
              <a:rPr lang="en-US" sz="3600" dirty="0" smtClean="0"/>
              <a:t>5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/>
              <a:t>-</a:t>
            </a:r>
            <a:r>
              <a:rPr lang="en-US" sz="3600" dirty="0" smtClean="0"/>
              <a:t>  5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</a:t>
            </a:r>
            <a:r>
              <a:rPr lang="en-US" sz="3600" dirty="0"/>
              <a:t>7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/>
              <a:t> + 3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</a:t>
            </a:r>
            <a:r>
              <a:rPr lang="en-US" sz="800" dirty="0" smtClean="0"/>
              <a:t> 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  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x</a:t>
            </a:r>
            <a:r>
              <a:rPr lang="en-US" sz="36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                               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36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6421855" y="4253269"/>
            <a:ext cx="5342139" cy="646331"/>
            <a:chOff x="6177154" y="4008568"/>
            <a:chExt cx="5342139" cy="646331"/>
          </a:xfrm>
        </p:grpSpPr>
        <p:sp>
          <p:nvSpPr>
            <p:cNvPr id="90" name="Rectangle 89"/>
            <p:cNvSpPr/>
            <p:nvPr/>
          </p:nvSpPr>
          <p:spPr>
            <a:xfrm>
              <a:off x="617715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x</a:t>
              </a:r>
              <a:r>
                <a:rPr lang="en-US" sz="3600" baseline="-25000" dirty="0">
                  <a:solidFill>
                    <a:srgbClr val="FF0000"/>
                  </a:solidFill>
                </a:rPr>
                <a:t>1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978760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chemeClr val="accent4">
                      <a:lumMod val="50000"/>
                    </a:schemeClr>
                  </a:solidFill>
                </a:rPr>
                <a:t>x</a:t>
              </a:r>
              <a:r>
                <a:rPr lang="en-US" sz="3600" baseline="-25000" dirty="0">
                  <a:solidFill>
                    <a:schemeClr val="accent4">
                      <a:lumMod val="50000"/>
                    </a:schemeClr>
                  </a:solidFill>
                </a:rPr>
                <a:t>7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54457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x</a:t>
              </a:r>
              <a:r>
                <a:rPr lang="en-US" sz="3600" baseline="-25000" dirty="0">
                  <a:solidFill>
                    <a:srgbClr val="C00000"/>
                  </a:solidFill>
                </a:rPr>
                <a:t>4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6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28057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6979" y="83748"/>
            <a:ext cx="5181981" cy="239315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14528" y="264663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E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where   E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73969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623668" y="2344049"/>
            <a:ext cx="514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   </a:t>
            </a:r>
            <a:r>
              <a:rPr lang="en-US" sz="10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 smtClean="0">
                <a:solidFill>
                  <a:srgbClr val="C00000"/>
                </a:solidFill>
              </a:rPr>
              <a:t>4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1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5</a:t>
            </a:r>
            <a:r>
              <a:rPr lang="en-US" sz="2400" baseline="-25000" dirty="0" smtClean="0">
                <a:solidFill>
                  <a:srgbClr val="FF0000"/>
                </a:solidFill>
              </a:rPr>
              <a:t>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6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  </a:t>
            </a:r>
            <a:r>
              <a:rPr lang="en-US" sz="2400" dirty="0" smtClean="0">
                <a:solidFill>
                  <a:srgbClr val="00B0F0"/>
                </a:solidFill>
              </a:rPr>
              <a:t>  </a:t>
            </a:r>
            <a:r>
              <a:rPr lang="en-US" sz="12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45248" y="549589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86911" y="496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49469" y="105818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078607" y="1567893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549962" y="49612"/>
            <a:ext cx="703387" cy="24272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754365" y="49612"/>
            <a:ext cx="703387" cy="2427292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607844" y="37891"/>
            <a:ext cx="346724" cy="24272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549245" y="4047595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  <p:sp>
        <p:nvSpPr>
          <p:cNvPr id="73" name="TextBox 72"/>
          <p:cNvSpPr txBox="1"/>
          <p:nvPr/>
        </p:nvSpPr>
        <p:spPr>
          <a:xfrm>
            <a:off x="4788606" y="4047595"/>
            <a:ext cx="58988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        </a:t>
            </a:r>
            <a:r>
              <a:rPr lang="en-US" sz="2000" dirty="0" smtClean="0"/>
              <a:t>          </a:t>
            </a:r>
            <a:r>
              <a:rPr lang="en-US" sz="6000" dirty="0" smtClean="0"/>
              <a:t>+           </a:t>
            </a:r>
            <a:r>
              <a:rPr lang="en-US" sz="3200" dirty="0" smtClean="0"/>
              <a:t> </a:t>
            </a:r>
            <a:r>
              <a:rPr lang="en-US" sz="6000" dirty="0" smtClean="0"/>
              <a:t>+</a:t>
            </a:r>
            <a:endParaRPr lang="en-US" sz="6000" dirty="0"/>
          </a:p>
        </p:txBody>
      </p:sp>
      <p:grpSp>
        <p:nvGrpSpPr>
          <p:cNvPr id="8" name="Group 7"/>
          <p:cNvGrpSpPr/>
          <p:nvPr/>
        </p:nvGrpSpPr>
        <p:grpSpPr>
          <a:xfrm>
            <a:off x="512925" y="2832864"/>
            <a:ext cx="10634718" cy="3954316"/>
            <a:chOff x="512925" y="2948775"/>
            <a:chExt cx="10634718" cy="3407179"/>
          </a:xfrm>
        </p:grpSpPr>
        <p:grpSp>
          <p:nvGrpSpPr>
            <p:cNvPr id="52" name="Group 51"/>
            <p:cNvGrpSpPr/>
            <p:nvPr/>
          </p:nvGrpSpPr>
          <p:grpSpPr>
            <a:xfrm>
              <a:off x="5661273" y="2956009"/>
              <a:ext cx="673959" cy="3391362"/>
              <a:chOff x="5699907" y="2768394"/>
              <a:chExt cx="673959" cy="285782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" name="Group 53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9" name="Group 58"/>
            <p:cNvGrpSpPr/>
            <p:nvPr/>
          </p:nvGrpSpPr>
          <p:grpSpPr>
            <a:xfrm>
              <a:off x="512925" y="2957731"/>
              <a:ext cx="747111" cy="3391362"/>
              <a:chOff x="780288" y="2768394"/>
              <a:chExt cx="728208" cy="2308324"/>
            </a:xfrm>
          </p:grpSpPr>
          <p:grpSp>
            <p:nvGrpSpPr>
              <p:cNvPr id="60" name="Group 59"/>
              <p:cNvGrpSpPr/>
              <p:nvPr/>
            </p:nvGrpSpPr>
            <p:grpSpPr>
              <a:xfrm>
                <a:off x="780288" y="2768394"/>
                <a:ext cx="258816" cy="2308324"/>
                <a:chOff x="731520" y="2777538"/>
                <a:chExt cx="258816" cy="2308324"/>
              </a:xfrm>
            </p:grpSpPr>
            <p:sp>
              <p:nvSpPr>
                <p:cNvPr id="64" name="Rectangle 63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 flipH="1">
                <a:off x="1249680" y="2768394"/>
                <a:ext cx="258816" cy="2308324"/>
                <a:chOff x="731520" y="2777538"/>
                <a:chExt cx="258816" cy="2308324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2409072" y="2948775"/>
              <a:ext cx="2014139" cy="3391362"/>
              <a:chOff x="2409072" y="2948775"/>
              <a:chExt cx="2014139" cy="3391362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2409072" y="2948775"/>
                <a:ext cx="265535" cy="3391362"/>
                <a:chOff x="2125734" y="2781348"/>
                <a:chExt cx="265535" cy="3391362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2125734" y="2874197"/>
                  <a:ext cx="175119" cy="3244776"/>
                </a:xfrm>
                <a:prstGeom prst="rect">
                  <a:avLst/>
                </a:prstGeom>
                <a:noFill/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2250819" y="2781348"/>
                  <a:ext cx="140450" cy="3391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176726" y="2948775"/>
                <a:ext cx="246485" cy="3391362"/>
                <a:chOff x="3790356" y="2781348"/>
                <a:chExt cx="246485" cy="3391362"/>
              </a:xfrm>
            </p:grpSpPr>
            <p:sp>
              <p:nvSpPr>
                <p:cNvPr id="70" name="Rectangle 69"/>
                <p:cNvSpPr/>
                <p:nvPr/>
              </p:nvSpPr>
              <p:spPr>
                <a:xfrm flipH="1">
                  <a:off x="3861722" y="2874197"/>
                  <a:ext cx="175119" cy="3244776"/>
                </a:xfrm>
                <a:prstGeom prst="rect">
                  <a:avLst/>
                </a:prstGeom>
                <a:noFill/>
                <a:ln w="3810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 flipH="1">
                  <a:off x="3790356" y="2781348"/>
                  <a:ext cx="140450" cy="33913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4" name="Group 73"/>
            <p:cNvGrpSpPr/>
            <p:nvPr/>
          </p:nvGrpSpPr>
          <p:grpSpPr>
            <a:xfrm>
              <a:off x="8054601" y="2953861"/>
              <a:ext cx="673959" cy="3391362"/>
              <a:chOff x="5699907" y="2768394"/>
              <a:chExt cx="673959" cy="2857823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75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81" name="Group 80"/>
            <p:cNvGrpSpPr/>
            <p:nvPr/>
          </p:nvGrpSpPr>
          <p:grpSpPr>
            <a:xfrm>
              <a:off x="10473684" y="2964592"/>
              <a:ext cx="673959" cy="3391362"/>
              <a:chOff x="5699907" y="2768394"/>
              <a:chExt cx="673959" cy="2857823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5699907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86" name="Rectangle 85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 flipH="1">
                <a:off x="6108332" y="2768394"/>
                <a:ext cx="265534" cy="2857823"/>
                <a:chOff x="731520" y="2777538"/>
                <a:chExt cx="258816" cy="2308324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731520" y="2840736"/>
                  <a:ext cx="170688" cy="220855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853440" y="2777538"/>
                  <a:ext cx="136896" cy="23083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8" name="TextBox 87"/>
          <p:cNvSpPr txBox="1"/>
          <p:nvPr/>
        </p:nvSpPr>
        <p:spPr>
          <a:xfrm>
            <a:off x="662013" y="2816862"/>
            <a:ext cx="110431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err="1" smtClean="0">
                <a:solidFill>
                  <a:srgbClr val="FF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FF0000"/>
                </a:solidFill>
              </a:rPr>
              <a:t>1</a:t>
            </a:r>
            <a:r>
              <a:rPr lang="en-US" sz="3600" dirty="0" smtClean="0"/>
              <a:t>                      1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 smtClean="0"/>
              <a:t>0                     0</a:t>
            </a:r>
            <a:r>
              <a:rPr lang="en-US" sz="3600" dirty="0" smtClean="0">
                <a:solidFill>
                  <a:srgbClr val="00B0F0"/>
                </a:solidFill>
              </a:rPr>
              <a:t>           </a:t>
            </a:r>
            <a:r>
              <a:rPr lang="en-US" sz="3600" dirty="0" smtClean="0"/>
              <a:t>       </a:t>
            </a:r>
            <a:r>
              <a:rPr lang="en-US" sz="1600" dirty="0" smtClean="0"/>
              <a:t>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/>
              <a:t> </a:t>
            </a:r>
            <a:r>
              <a:rPr lang="en-US" sz="3600" dirty="0" smtClean="0"/>
              <a:t>5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/>
              <a:t>-</a:t>
            </a:r>
            <a:r>
              <a:rPr lang="en-US" sz="3600" dirty="0" smtClean="0"/>
              <a:t>  5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800" dirty="0" smtClean="0">
                <a:solidFill>
                  <a:srgbClr val="00B0F0"/>
                </a:solidFill>
              </a:rPr>
              <a:t>   </a:t>
            </a:r>
            <a:r>
              <a:rPr lang="en-US" sz="3600" dirty="0" smtClean="0"/>
              <a:t>0                     5                    -5                    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 </a:t>
            </a:r>
            <a:r>
              <a:rPr lang="en-US" sz="3600" dirty="0" smtClean="0"/>
              <a:t>-</a:t>
            </a:r>
            <a:r>
              <a:rPr lang="en-US" sz="3600" dirty="0"/>
              <a:t>7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dirty="0"/>
              <a:t> + 3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rgbClr val="00B0F0"/>
                </a:solidFill>
              </a:rPr>
              <a:t>     </a:t>
            </a:r>
            <a:r>
              <a:rPr lang="en-US" sz="3600" dirty="0" smtClean="0"/>
              <a:t>          </a:t>
            </a:r>
            <a:r>
              <a:rPr lang="en-US" sz="800" dirty="0" smtClean="0"/>
              <a:t>  </a:t>
            </a:r>
            <a:r>
              <a:rPr lang="en-US" sz="3600" dirty="0" smtClean="0"/>
              <a:t>0                    -7   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/>
              <a:t>3</a:t>
            </a:r>
            <a:r>
              <a:rPr lang="en-US" sz="3600" dirty="0" smtClean="0">
                <a:solidFill>
                  <a:srgbClr val="00B0F0"/>
                </a:solidFill>
              </a:rPr>
              <a:t>                 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smtClean="0"/>
              <a:t>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dirty="0" smtClean="0"/>
              <a:t>                      0                     1                     0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5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</a:t>
            </a:r>
            <a:r>
              <a:rPr lang="en-US" sz="3600" dirty="0"/>
              <a:t>0</a:t>
            </a:r>
            <a:r>
              <a:rPr lang="en-US" sz="3600" dirty="0" smtClean="0">
                <a:solidFill>
                  <a:srgbClr val="00B0F0"/>
                </a:solidFill>
              </a:rPr>
              <a:t>                       </a:t>
            </a:r>
            <a:r>
              <a:rPr lang="en-US" sz="3600" dirty="0" smtClean="0"/>
              <a:t>0                     0                     0</a:t>
            </a:r>
          </a:p>
          <a:p>
            <a:r>
              <a:rPr lang="en-US" sz="3600" dirty="0">
                <a:solidFill>
                  <a:srgbClr val="00B0F0"/>
                </a:solidFill>
              </a:rPr>
              <a:t>x</a:t>
            </a:r>
            <a:r>
              <a:rPr lang="en-US" sz="3600" baseline="-25000" dirty="0">
                <a:solidFill>
                  <a:srgbClr val="00B0F0"/>
                </a:solidFill>
              </a:rPr>
              <a:t>6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x</a:t>
            </a:r>
            <a:r>
              <a:rPr lang="en-US" sz="3600" baseline="-25000" dirty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en-US" sz="3600" dirty="0" smtClean="0"/>
              <a:t>0                     0                     1</a:t>
            </a:r>
          </a:p>
          <a:p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smtClean="0">
                <a:solidFill>
                  <a:schemeClr val="accent4">
                    <a:lumMod val="50000"/>
                  </a:schemeClr>
                </a:solidFill>
              </a:rPr>
              <a:t>7                                </a:t>
            </a:r>
            <a:r>
              <a:rPr lang="en-US" sz="3600" dirty="0" err="1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r>
              <a:rPr lang="en-US" sz="3600" baseline="-25000" dirty="0" err="1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en-US" sz="3600" dirty="0" smtClean="0"/>
              <a:t>0                     0                     1</a:t>
            </a:r>
            <a:endParaRPr lang="en-US" sz="36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6421855" y="4253269"/>
            <a:ext cx="5342139" cy="646331"/>
            <a:chOff x="6177154" y="4008568"/>
            <a:chExt cx="5342139" cy="646331"/>
          </a:xfrm>
        </p:grpSpPr>
        <p:sp>
          <p:nvSpPr>
            <p:cNvPr id="90" name="Rectangle 89"/>
            <p:cNvSpPr/>
            <p:nvPr/>
          </p:nvSpPr>
          <p:spPr>
            <a:xfrm>
              <a:off x="617715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FF0000"/>
                  </a:solidFill>
                </a:rPr>
                <a:t>x</a:t>
              </a:r>
              <a:r>
                <a:rPr lang="en-US" sz="3600" baseline="-25000" dirty="0">
                  <a:solidFill>
                    <a:srgbClr val="FF0000"/>
                  </a:solidFill>
                </a:rPr>
                <a:t>1</a:t>
              </a:r>
              <a:endParaRPr lang="en-US" sz="3600" dirty="0">
                <a:solidFill>
                  <a:srgbClr val="FF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0978760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chemeClr val="accent4">
                      <a:lumMod val="50000"/>
                    </a:schemeClr>
                  </a:solidFill>
                </a:rPr>
                <a:t>x</a:t>
              </a:r>
              <a:r>
                <a:rPr lang="en-US" sz="3600" baseline="-25000" dirty="0">
                  <a:solidFill>
                    <a:schemeClr val="accent4">
                      <a:lumMod val="50000"/>
                    </a:schemeClr>
                  </a:solidFill>
                </a:rPr>
                <a:t>7</a:t>
              </a:r>
              <a:endParaRPr lang="en-US" sz="3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8544574" y="4008568"/>
              <a:ext cx="5405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x</a:t>
              </a:r>
              <a:r>
                <a:rPr lang="en-US" sz="3600" baseline="-25000" dirty="0">
                  <a:solidFill>
                    <a:srgbClr val="C00000"/>
                  </a:solidFill>
                </a:rPr>
                <a:t>4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38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727" y="0"/>
            <a:ext cx="116799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Solving homogeneous equations: Ax = 0 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Putting answer in parametric vector form </a:t>
            </a:r>
          </a:p>
          <a:p>
            <a:pPr algn="ctr"/>
            <a:endParaRPr lang="en-US" sz="2800" dirty="0"/>
          </a:p>
          <a:p>
            <a:pPr algn="ctr"/>
            <a:r>
              <a:rPr lang="en-US" sz="3600" dirty="0"/>
              <a:t>o</a:t>
            </a:r>
            <a:r>
              <a:rPr lang="en-US" sz="3600" dirty="0" smtClean="0"/>
              <a:t>r</a:t>
            </a:r>
          </a:p>
          <a:p>
            <a:pPr algn="ctr"/>
            <a:endParaRPr lang="en-US" sz="2800" dirty="0" smtClean="0"/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19039B"/>
                </a:solidFill>
              </a:rPr>
              <a:t>Determining the solution set for Ax = 0</a:t>
            </a:r>
          </a:p>
          <a:p>
            <a:pPr algn="ctr">
              <a:lnSpc>
                <a:spcPct val="150000"/>
              </a:lnSpc>
            </a:pPr>
            <a:r>
              <a:rPr lang="en-US" sz="3600" dirty="0" err="1" smtClean="0">
                <a:solidFill>
                  <a:srgbClr val="19039B"/>
                </a:solidFill>
              </a:rPr>
              <a:t>Nullspace</a:t>
            </a:r>
            <a:r>
              <a:rPr lang="en-US" sz="3600" dirty="0" smtClean="0">
                <a:solidFill>
                  <a:srgbClr val="19039B"/>
                </a:solidFill>
              </a:rPr>
              <a:t> of A  = solution set for Ax = 0</a:t>
            </a:r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669024" y="5193792"/>
            <a:ext cx="5522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Isabel K. Darcy</a:t>
            </a:r>
          </a:p>
          <a:p>
            <a:r>
              <a:rPr lang="en-US" sz="2400" dirty="0" smtClean="0"/>
              <a:t>Mathematics Department</a:t>
            </a:r>
          </a:p>
          <a:p>
            <a:r>
              <a:rPr lang="en-US" sz="2400" dirty="0" smtClean="0"/>
              <a:t>Applied Math and Computational Sciences</a:t>
            </a:r>
          </a:p>
          <a:p>
            <a:r>
              <a:rPr lang="en-US" sz="2400" dirty="0" smtClean="0"/>
              <a:t>University of Iowa</a:t>
            </a:r>
          </a:p>
        </p:txBody>
      </p:sp>
      <p:pic>
        <p:nvPicPr>
          <p:cNvPr id="1026" name="Picture 2" descr="29aug03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" y="4474464"/>
            <a:ext cx="2383536" cy="2383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50569" y="6412834"/>
            <a:ext cx="1024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 from </a:t>
            </a:r>
          </a:p>
          <a:p>
            <a:r>
              <a:rPr lang="en-US" sz="1200" dirty="0" smtClean="0"/>
              <a:t>knotplot.com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00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528" y="264663"/>
            <a:ext cx="6291072" cy="1015663"/>
            <a:chOff x="414528" y="264663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=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13" y="164635"/>
            <a:ext cx="4663440" cy="160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4527" y="140679"/>
            <a:ext cx="6393391" cy="1696788"/>
            <a:chOff x="414527" y="264663"/>
            <a:chExt cx="6393391" cy="1696788"/>
          </a:xfrm>
        </p:grpSpPr>
        <p:sp>
          <p:nvSpPr>
            <p:cNvPr id="4" name="TextBox 3"/>
            <p:cNvSpPr txBox="1"/>
            <p:nvPr/>
          </p:nvSpPr>
          <p:spPr>
            <a:xfrm>
              <a:off x="414527" y="484123"/>
              <a:ext cx="639339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</a:t>
              </a:r>
            </a:p>
            <a:p>
              <a:endParaRPr lang="en-US" sz="3600" dirty="0"/>
            </a:p>
            <a:p>
              <a:endParaRPr lang="en-US" dirty="0" smtClean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264663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=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13" y="40651"/>
            <a:ext cx="4663440" cy="16084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1531" y="1652649"/>
            <a:ext cx="11805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form and then into reduced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350992"/>
            <a:ext cx="4663440" cy="1608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336700"/>
            <a:ext cx="4348100" cy="1627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956" y="4642054"/>
            <a:ext cx="3848376" cy="1645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9998" y="4642054"/>
            <a:ext cx="2723466" cy="164592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157788" y="2941644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6497" y="2997587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195379" y="5206883"/>
            <a:ext cx="1843087" cy="0"/>
          </a:xfrm>
          <a:prstGeom prst="straightConnector1">
            <a:avLst/>
          </a:prstGeom>
          <a:ln w="44450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14088" y="5262826"/>
            <a:ext cx="2177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42C96"/>
                </a:solidFill>
              </a:rPr>
              <a:t>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>
                <a:solidFill>
                  <a:srgbClr val="A42C96"/>
                </a:solidFill>
              </a:rPr>
              <a:t>+</a:t>
            </a:r>
            <a:r>
              <a:rPr lang="en-US" sz="2800" dirty="0" smtClean="0">
                <a:solidFill>
                  <a:srgbClr val="A42C96"/>
                </a:solidFill>
              </a:rPr>
              <a:t> 5R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endParaRPr lang="en-US" sz="2800" dirty="0" smtClean="0">
              <a:solidFill>
                <a:srgbClr val="A42C96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/2   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endParaRPr lang="en-US" sz="2800" baseline="-25000" dirty="0">
              <a:solidFill>
                <a:srgbClr val="A42C96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9738" y="5217450"/>
            <a:ext cx="2177199" cy="1440938"/>
            <a:chOff x="178685" y="5498778"/>
            <a:chExt cx="2177199" cy="144093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9976" y="5498778"/>
              <a:ext cx="1843087" cy="0"/>
            </a:xfrm>
            <a:prstGeom prst="straightConnector1">
              <a:avLst/>
            </a:prstGeom>
            <a:ln w="44450">
              <a:solidFill>
                <a:srgbClr val="7030A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8685" y="5554721"/>
              <a:ext cx="217719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 smtClean="0">
                  <a:solidFill>
                    <a:srgbClr val="A42C96"/>
                  </a:solidFill>
                </a:rPr>
                <a:t> + 8R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 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</a:p>
            <a:p>
              <a:r>
                <a:rPr lang="en-US" sz="2800" dirty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</a:rPr>
                <a:t>- 2R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>
                  <a:solidFill>
                    <a:srgbClr val="A42C96"/>
                  </a:solidFill>
                  <a:sym typeface="Wingdings" panose="05000000000000000000" pitchFamily="2" charset="2"/>
                </a:rPr>
                <a:t>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endParaRPr lang="en-US" sz="2800" dirty="0" smtClean="0">
                <a:solidFill>
                  <a:srgbClr val="A42C96"/>
                </a:solidFill>
                <a:sym typeface="Wingdings" panose="05000000000000000000" pitchFamily="2" charset="2"/>
              </a:endParaRPr>
            </a:p>
            <a:p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/3   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endParaRPr lang="en-US" sz="2800" baseline="-25000" dirty="0">
                <a:solidFill>
                  <a:srgbClr val="A42C9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5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527" y="360139"/>
            <a:ext cx="6393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Solve:   A </a:t>
            </a:r>
            <a:r>
              <a:rPr lang="en-US" sz="3600" b="1" dirty="0" smtClean="0"/>
              <a:t>x</a:t>
            </a:r>
            <a:r>
              <a:rPr lang="en-US" sz="3600" dirty="0" smtClean="0"/>
              <a:t>   =  </a:t>
            </a:r>
            <a:r>
              <a:rPr lang="en-US" sz="3600" b="1" dirty="0" smtClean="0"/>
              <a:t>0</a:t>
            </a:r>
            <a:r>
              <a:rPr lang="en-US" sz="3600" dirty="0" smtClean="0"/>
              <a:t>    where    A</a:t>
            </a:r>
          </a:p>
          <a:p>
            <a:endParaRPr lang="en-US" sz="3600" dirty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41531" y="1652649"/>
            <a:ext cx="11805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Put  </a:t>
            </a:r>
            <a:r>
              <a:rPr lang="en-US" sz="3600" dirty="0" smtClean="0">
                <a:solidFill>
                  <a:srgbClr val="C00000"/>
                </a:solidFill>
              </a:rPr>
              <a:t>A  </a:t>
            </a:r>
            <a:r>
              <a:rPr lang="en-US" sz="3600" dirty="0">
                <a:solidFill>
                  <a:srgbClr val="C00000"/>
                </a:solidFill>
              </a:rPr>
              <a:t>into echelon form and then into reduced echelon </a:t>
            </a:r>
            <a:r>
              <a:rPr lang="en-US" sz="3600" dirty="0" smtClean="0">
                <a:solidFill>
                  <a:srgbClr val="C00000"/>
                </a:solidFill>
              </a:rPr>
              <a:t>form:</a:t>
            </a:r>
            <a:endParaRPr lang="en-US" sz="36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31" y="2350992"/>
            <a:ext cx="4663440" cy="16084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7470" y="2336700"/>
            <a:ext cx="4348100" cy="1627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956" y="4642054"/>
            <a:ext cx="3848376" cy="1645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9998" y="4642054"/>
            <a:ext cx="2723466" cy="164592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5157788" y="2941644"/>
            <a:ext cx="1843087" cy="0"/>
          </a:xfrm>
          <a:prstGeom prst="straightConnector1">
            <a:avLst/>
          </a:prstGeom>
          <a:ln w="44450"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6497" y="2997587"/>
            <a:ext cx="2149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000E2"/>
                </a:solidFill>
              </a:rPr>
              <a:t>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3000E2"/>
                </a:solidFill>
              </a:rPr>
              <a:t> –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3000E2"/>
                </a:solidFill>
              </a:rPr>
              <a:t>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2</a:t>
            </a:r>
            <a:endParaRPr lang="en-US" sz="2800" dirty="0" smtClean="0">
              <a:solidFill>
                <a:srgbClr val="3000E2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 + 2R</a:t>
            </a:r>
            <a:r>
              <a:rPr lang="en-US" sz="2800" baseline="-25000" dirty="0" smtClean="0">
                <a:solidFill>
                  <a:srgbClr val="3000E2"/>
                </a:solidFill>
                <a:sym typeface="Wingdings" panose="05000000000000000000" pitchFamily="2" charset="2"/>
              </a:rPr>
              <a:t>1 </a:t>
            </a:r>
            <a:r>
              <a:rPr lang="en-US" sz="2800" dirty="0" smtClean="0">
                <a:solidFill>
                  <a:srgbClr val="3000E2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3000E2"/>
                </a:solidFill>
                <a:sym typeface="Wingdings" panose="05000000000000000000" pitchFamily="2" charset="2"/>
              </a:rPr>
              <a:t>3</a:t>
            </a:r>
            <a:endParaRPr lang="en-US" sz="2800" dirty="0">
              <a:solidFill>
                <a:srgbClr val="3000E2"/>
              </a:solidFill>
              <a:sym typeface="Wingdings" panose="05000000000000000000" pitchFamily="2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195379" y="5206883"/>
            <a:ext cx="1843087" cy="0"/>
          </a:xfrm>
          <a:prstGeom prst="straightConnector1">
            <a:avLst/>
          </a:prstGeom>
          <a:ln w="44450">
            <a:solidFill>
              <a:srgbClr val="7030A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14088" y="5262826"/>
            <a:ext cx="2177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A42C96"/>
                </a:solidFill>
              </a:rPr>
              <a:t>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>
                <a:solidFill>
                  <a:srgbClr val="A42C96"/>
                </a:solidFill>
              </a:rPr>
              <a:t>+</a:t>
            </a:r>
            <a:r>
              <a:rPr lang="en-US" sz="2800" dirty="0" smtClean="0">
                <a:solidFill>
                  <a:srgbClr val="A42C96"/>
                </a:solidFill>
              </a:rPr>
              <a:t> 5R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</a:rPr>
              <a:t> 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 R</a:t>
            </a:r>
            <a:r>
              <a:rPr lang="en-US" sz="2800" baseline="-25000" dirty="0">
                <a:solidFill>
                  <a:srgbClr val="A42C96"/>
                </a:solidFill>
                <a:sym typeface="Wingdings" panose="05000000000000000000" pitchFamily="2" charset="2"/>
              </a:rPr>
              <a:t>1</a:t>
            </a:r>
            <a:endParaRPr lang="en-US" sz="2800" dirty="0" smtClean="0">
              <a:solidFill>
                <a:srgbClr val="A42C96"/>
              </a:solidFill>
              <a:sym typeface="Wingdings" panose="05000000000000000000" pitchFamily="2" charset="2"/>
            </a:endParaRPr>
          </a:p>
          <a:p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r>
              <a:rPr lang="en-US" sz="2800" dirty="0" smtClean="0">
                <a:solidFill>
                  <a:srgbClr val="A42C96"/>
                </a:solidFill>
                <a:sym typeface="Wingdings" panose="05000000000000000000" pitchFamily="2" charset="2"/>
              </a:rPr>
              <a:t>/2   R</a:t>
            </a:r>
            <a:r>
              <a:rPr lang="en-US" sz="2800" baseline="-25000" dirty="0" smtClean="0">
                <a:solidFill>
                  <a:srgbClr val="A42C96"/>
                </a:solidFill>
                <a:sym typeface="Wingdings" panose="05000000000000000000" pitchFamily="2" charset="2"/>
              </a:rPr>
              <a:t>2</a:t>
            </a:r>
            <a:endParaRPr lang="en-US" sz="2800" baseline="-25000" dirty="0">
              <a:solidFill>
                <a:srgbClr val="A42C96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99738" y="5217450"/>
            <a:ext cx="2177199" cy="1440938"/>
            <a:chOff x="178685" y="5498778"/>
            <a:chExt cx="2177199" cy="144093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59976" y="5498778"/>
              <a:ext cx="1843087" cy="0"/>
            </a:xfrm>
            <a:prstGeom prst="straightConnector1">
              <a:avLst/>
            </a:prstGeom>
            <a:ln w="44450">
              <a:solidFill>
                <a:srgbClr val="7030A0"/>
              </a:solidFill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8685" y="5554721"/>
              <a:ext cx="217719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 smtClean="0">
                  <a:solidFill>
                    <a:srgbClr val="A42C96"/>
                  </a:solidFill>
                </a:rPr>
                <a:t> + 8R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 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</a:p>
            <a:p>
              <a:r>
                <a:rPr lang="en-US" sz="2800" dirty="0">
                  <a:solidFill>
                    <a:srgbClr val="A42C96"/>
                  </a:solidFill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r>
                <a:rPr lang="en-US" sz="2800" dirty="0">
                  <a:solidFill>
                    <a:srgbClr val="A42C96"/>
                  </a:solidFill>
                </a:rPr>
                <a:t> </a:t>
              </a:r>
              <a:r>
                <a:rPr lang="en-US" sz="2800" dirty="0" smtClean="0">
                  <a:solidFill>
                    <a:srgbClr val="A42C96"/>
                  </a:solidFill>
                </a:rPr>
                <a:t>- 2R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</a:rPr>
                <a:t> </a:t>
              </a:r>
              <a:r>
                <a:rPr lang="en-US" sz="2800" dirty="0">
                  <a:solidFill>
                    <a:srgbClr val="A42C96"/>
                  </a:solidFill>
                  <a:sym typeface="Wingdings" panose="05000000000000000000" pitchFamily="2" charset="2"/>
                </a:rPr>
                <a:t> 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1</a:t>
              </a:r>
              <a:endParaRPr lang="en-US" sz="2800" dirty="0" smtClean="0">
                <a:solidFill>
                  <a:srgbClr val="A42C96"/>
                </a:solidFill>
                <a:sym typeface="Wingdings" panose="05000000000000000000" pitchFamily="2" charset="2"/>
              </a:endParaRPr>
            </a:p>
            <a:p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r>
                <a:rPr lang="en-US" sz="2800" dirty="0" smtClean="0">
                  <a:solidFill>
                    <a:srgbClr val="A42C96"/>
                  </a:solidFill>
                  <a:sym typeface="Wingdings" panose="05000000000000000000" pitchFamily="2" charset="2"/>
                </a:rPr>
                <a:t>/3   R</a:t>
              </a:r>
              <a:r>
                <a:rPr lang="en-US" sz="2800" baseline="-25000" dirty="0">
                  <a:solidFill>
                    <a:srgbClr val="A42C96"/>
                  </a:solidFill>
                  <a:sym typeface="Wingdings" panose="05000000000000000000" pitchFamily="2" charset="2"/>
                </a:rPr>
                <a:t>3</a:t>
              </a:r>
              <a:endParaRPr lang="en-US" sz="2800" baseline="-25000" dirty="0">
                <a:solidFill>
                  <a:srgbClr val="A42C96"/>
                </a:solidFill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1082" y="56154"/>
            <a:ext cx="2603754" cy="15826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94400" y="288293"/>
            <a:ext cx="597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~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409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082" y="164640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543976" y="99732"/>
            <a:ext cx="777315" cy="1661993"/>
            <a:chOff x="9566756" y="106136"/>
            <a:chExt cx="777315" cy="1661993"/>
          </a:xfrm>
        </p:grpSpPr>
        <p:sp>
          <p:nvSpPr>
            <p:cNvPr id="7" name="TextBox 6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85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8104" y="80416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550" y="334987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544375" y="80416"/>
            <a:ext cx="382954" cy="158267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613979" y="11897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43117" y="629476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88701" y="1116188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53868" y="1663090"/>
            <a:ext cx="266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193778" y="21912"/>
            <a:ext cx="777315" cy="1661993"/>
            <a:chOff x="9566756" y="106136"/>
            <a:chExt cx="777315" cy="1661993"/>
          </a:xfrm>
        </p:grpSpPr>
        <p:sp>
          <p:nvSpPr>
            <p:cNvPr id="11" name="TextBox 10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46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082" y="164640"/>
            <a:ext cx="2603754" cy="158267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14528" y="419211"/>
            <a:ext cx="6291072" cy="1015663"/>
            <a:chOff x="414528" y="419211"/>
            <a:chExt cx="6291072" cy="1015663"/>
          </a:xfrm>
        </p:grpSpPr>
        <p:sp>
          <p:nvSpPr>
            <p:cNvPr id="4" name="TextBox 3"/>
            <p:cNvSpPr txBox="1"/>
            <p:nvPr/>
          </p:nvSpPr>
          <p:spPr>
            <a:xfrm>
              <a:off x="414528" y="484123"/>
              <a:ext cx="6291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Solve:   A </a:t>
              </a:r>
              <a:r>
                <a:rPr lang="en-US" sz="3600" b="1" dirty="0" smtClean="0"/>
                <a:t>x</a:t>
              </a:r>
              <a:r>
                <a:rPr lang="en-US" sz="3600" dirty="0" smtClean="0"/>
                <a:t>   =  </a:t>
              </a:r>
              <a:r>
                <a:rPr lang="en-US" sz="3600" b="1" dirty="0" smtClean="0"/>
                <a:t>0</a:t>
              </a:r>
              <a:r>
                <a:rPr lang="en-US" sz="3600" dirty="0" smtClean="0"/>
                <a:t>    where    A </a:t>
              </a:r>
              <a:endParaRPr lang="en-US" sz="3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94400" y="419211"/>
              <a:ext cx="5974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 smtClean="0"/>
                <a:t>~</a:t>
              </a:r>
              <a:endParaRPr lang="en-US" sz="60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8917353" y="164640"/>
            <a:ext cx="382954" cy="15826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86957" y="20320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16095" y="713700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61679" y="1200412"/>
            <a:ext cx="414215" cy="45329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26846" y="1747314"/>
            <a:ext cx="266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 smtClean="0">
                <a:solidFill>
                  <a:srgbClr val="00B0F0"/>
                </a:solidFill>
              </a:rPr>
              <a:t>1 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2</a:t>
            </a:r>
            <a:r>
              <a:rPr lang="en-US" sz="2400" baseline="-25000" dirty="0" smtClean="0">
                <a:solidFill>
                  <a:srgbClr val="00B0F0"/>
                </a:solidFill>
              </a:rPr>
              <a:t>        </a:t>
            </a:r>
            <a:r>
              <a:rPr lang="en-US" sz="2400" dirty="0" smtClean="0">
                <a:solidFill>
                  <a:srgbClr val="00B0F0"/>
                </a:solidFill>
              </a:rPr>
              <a:t>x</a:t>
            </a:r>
            <a:r>
              <a:rPr lang="en-US" sz="2400" baseline="-25000" dirty="0">
                <a:solidFill>
                  <a:srgbClr val="00B0F0"/>
                </a:solidFill>
              </a:rPr>
              <a:t>3</a:t>
            </a:r>
            <a:r>
              <a:rPr lang="en-US" sz="2400" dirty="0" smtClean="0">
                <a:solidFill>
                  <a:srgbClr val="00B0F0"/>
                </a:solidFill>
              </a:rPr>
              <a:t>      </a:t>
            </a:r>
            <a:r>
              <a:rPr lang="en-US" sz="2400" dirty="0" smtClean="0">
                <a:solidFill>
                  <a:srgbClr val="C00000"/>
                </a:solidFill>
              </a:rPr>
              <a:t>x</a:t>
            </a:r>
            <a:r>
              <a:rPr lang="en-US" sz="2400" baseline="-25000" dirty="0">
                <a:solidFill>
                  <a:srgbClr val="C00000"/>
                </a:solidFill>
              </a:rPr>
              <a:t>4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566756" y="106136"/>
            <a:ext cx="777315" cy="1661993"/>
            <a:chOff x="9566756" y="106136"/>
            <a:chExt cx="777315" cy="1661993"/>
          </a:xfrm>
        </p:grpSpPr>
        <p:sp>
          <p:nvSpPr>
            <p:cNvPr id="11" name="TextBox 10"/>
            <p:cNvSpPr txBox="1"/>
            <p:nvPr/>
          </p:nvSpPr>
          <p:spPr>
            <a:xfrm>
              <a:off x="9588167" y="106136"/>
              <a:ext cx="75590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 smtClean="0">
                  <a:solidFill>
                    <a:srgbClr val="00B050"/>
                  </a:solidFill>
                </a:rPr>
                <a:t>0</a:t>
              </a:r>
            </a:p>
            <a:p>
              <a:r>
                <a:rPr lang="en-US" sz="3400" dirty="0">
                  <a:solidFill>
                    <a:srgbClr val="00B050"/>
                  </a:solidFill>
                </a:rPr>
                <a:t>0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566756" y="106136"/>
              <a:ext cx="0" cy="166199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80288" y="2768394"/>
            <a:ext cx="728208" cy="2308324"/>
            <a:chOff x="780288" y="2768394"/>
            <a:chExt cx="728208" cy="2308324"/>
          </a:xfrm>
        </p:grpSpPr>
        <p:grpSp>
          <p:nvGrpSpPr>
            <p:cNvPr id="21" name="Group 20"/>
            <p:cNvGrpSpPr/>
            <p:nvPr/>
          </p:nvGrpSpPr>
          <p:grpSpPr>
            <a:xfrm>
              <a:off x="780288" y="2768394"/>
              <a:ext cx="258816" cy="2308324"/>
              <a:chOff x="731520" y="2777538"/>
              <a:chExt cx="258816" cy="230832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 flipH="1">
              <a:off x="1249680" y="2768394"/>
              <a:ext cx="258816" cy="2308324"/>
              <a:chOff x="731520" y="2777538"/>
              <a:chExt cx="258816" cy="23083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731520" y="2840736"/>
                <a:ext cx="170688" cy="220855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53440" y="2777538"/>
                <a:ext cx="136896" cy="23083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642316" y="2762298"/>
            <a:ext cx="258816" cy="2308324"/>
            <a:chOff x="731520" y="2777538"/>
            <a:chExt cx="258816" cy="2308324"/>
          </a:xfrm>
        </p:grpSpPr>
        <p:sp>
          <p:nvSpPr>
            <p:cNvPr id="31" name="Rectangle 30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 flipH="1">
            <a:off x="3392124" y="2762298"/>
            <a:ext cx="258816" cy="2308324"/>
            <a:chOff x="731520" y="2777538"/>
            <a:chExt cx="258816" cy="2308324"/>
          </a:xfrm>
        </p:grpSpPr>
        <p:sp>
          <p:nvSpPr>
            <p:cNvPr id="29" name="Rectangle 28"/>
            <p:cNvSpPr/>
            <p:nvPr/>
          </p:nvSpPr>
          <p:spPr>
            <a:xfrm>
              <a:off x="731520" y="2840736"/>
              <a:ext cx="170688" cy="22085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53440" y="2777538"/>
              <a:ext cx="136896" cy="23083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02208" y="2825496"/>
            <a:ext cx="5300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1      </a:t>
            </a:r>
            <a:r>
              <a:rPr lang="en-US" sz="3600" dirty="0" smtClean="0">
                <a:solidFill>
                  <a:srgbClr val="00B0F0"/>
                </a:solidFill>
              </a:rPr>
              <a:t>          </a:t>
            </a:r>
            <a:r>
              <a:rPr lang="en-US" sz="3600" dirty="0" smtClean="0"/>
              <a:t>-2</a:t>
            </a:r>
            <a:r>
              <a:rPr lang="en-US" sz="12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</a:t>
            </a:r>
            <a:r>
              <a:rPr lang="en-US" sz="1200" dirty="0" smtClean="0"/>
              <a:t> </a:t>
            </a:r>
            <a:r>
              <a:rPr lang="en-US" sz="3600" baseline="-25000" dirty="0" smtClean="0"/>
              <a:t>   </a:t>
            </a:r>
            <a:r>
              <a:rPr lang="en-US" sz="3600" baseline="-25000" dirty="0" smtClean="0">
                <a:solidFill>
                  <a:srgbClr val="00B0F0"/>
                </a:solidFill>
              </a:rPr>
              <a:t>       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2 </a:t>
            </a:r>
            <a:r>
              <a:rPr lang="en-US" sz="3600" dirty="0">
                <a:solidFill>
                  <a:srgbClr val="00B0F0"/>
                </a:solidFill>
              </a:rPr>
              <a:t>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</a:t>
            </a:r>
            <a:r>
              <a:rPr lang="en-US" sz="3600" dirty="0"/>
              <a:t>2</a:t>
            </a:r>
            <a:r>
              <a:rPr lang="en-US" sz="1200" dirty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smtClean="0">
                <a:solidFill>
                  <a:srgbClr val="C00000"/>
                </a:solidFill>
              </a:rPr>
              <a:t>4</a:t>
            </a:r>
            <a:endParaRPr lang="en-US" sz="3600" baseline="-25000" dirty="0" smtClean="0">
              <a:solidFill>
                <a:srgbClr val="00B0F0"/>
              </a:solidFill>
            </a:endParaRPr>
          </a:p>
          <a:p>
            <a:r>
              <a:rPr lang="en-US" sz="3600" dirty="0" smtClean="0">
                <a:solidFill>
                  <a:srgbClr val="00B0F0"/>
                </a:solidFill>
              </a:rPr>
              <a:t>x</a:t>
            </a:r>
            <a:r>
              <a:rPr lang="en-US" sz="3600" baseline="-25000" dirty="0" smtClean="0">
                <a:solidFill>
                  <a:srgbClr val="00B0F0"/>
                </a:solidFill>
              </a:rPr>
              <a:t>3</a:t>
            </a:r>
            <a:r>
              <a:rPr lang="en-US" sz="3600" dirty="0">
                <a:solidFill>
                  <a:srgbClr val="00B0F0"/>
                </a:solidFill>
              </a:rPr>
              <a:t>   </a:t>
            </a:r>
            <a:r>
              <a:rPr lang="en-US" sz="3600" dirty="0" smtClean="0">
                <a:solidFill>
                  <a:srgbClr val="00B0F0"/>
                </a:solidFill>
              </a:rPr>
              <a:t>            </a:t>
            </a:r>
            <a:r>
              <a:rPr lang="en-US" sz="3600" dirty="0" smtClean="0"/>
              <a:t>-</a:t>
            </a:r>
            <a:r>
              <a:rPr lang="en-US" sz="1200" dirty="0" smtClean="0"/>
              <a:t> </a:t>
            </a:r>
            <a:r>
              <a:rPr lang="en-US" sz="3600" dirty="0">
                <a:solidFill>
                  <a:srgbClr val="C00000"/>
                </a:solidFill>
              </a:rPr>
              <a:t>x</a:t>
            </a:r>
            <a:r>
              <a:rPr lang="en-US" sz="3600" baseline="-25000" dirty="0">
                <a:solidFill>
                  <a:srgbClr val="C00000"/>
                </a:solidFill>
              </a:rPr>
              <a:t>4</a:t>
            </a:r>
            <a:r>
              <a:rPr lang="en-US" sz="3600" baseline="-25000" dirty="0"/>
              <a:t> </a:t>
            </a:r>
            <a:r>
              <a:rPr lang="en-US" sz="3600" dirty="0">
                <a:solidFill>
                  <a:srgbClr val="00B0F0"/>
                </a:solidFill>
              </a:rPr>
              <a:t>     </a:t>
            </a:r>
            <a:r>
              <a:rPr lang="en-US" sz="3600" dirty="0" smtClean="0">
                <a:solidFill>
                  <a:srgbClr val="00B0F0"/>
                </a:solidFill>
              </a:rPr>
              <a:t>               </a:t>
            </a:r>
            <a:r>
              <a:rPr lang="en-US" sz="1200" dirty="0" smtClean="0"/>
              <a:t>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                        </a:t>
            </a:r>
            <a:r>
              <a:rPr lang="en-US" sz="3600" dirty="0" err="1" smtClean="0">
                <a:solidFill>
                  <a:srgbClr val="C00000"/>
                </a:solidFill>
              </a:rPr>
              <a:t>x</a:t>
            </a:r>
            <a:r>
              <a:rPr lang="en-US" sz="3600" baseline="-25000" dirty="0" err="1" smtClean="0">
                <a:solidFill>
                  <a:srgbClr val="C00000"/>
                </a:solidFill>
              </a:rPr>
              <a:t>4</a:t>
            </a:r>
            <a:r>
              <a:rPr lang="en-US" sz="3600" baseline="-25000" dirty="0" smtClean="0"/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0032" y="3377184"/>
            <a:ext cx="536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=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926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826</Words>
  <Application>Microsoft Office PowerPoint</Application>
  <PresentationFormat>Widescreen</PresentationFormat>
  <Paragraphs>268</Paragraphs>
  <Slides>26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Wingdings</vt:lpstr>
      <vt:lpstr>Arial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The University of Iowa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Darcy, Isabel K</dc:creator>
  <cp:keywords/>
  <dc:description/>
  <cp:lastModifiedBy>Darcy, Isabel K</cp:lastModifiedBy>
  <cp:revision>69</cp:revision>
  <dcterms:created xsi:type="dcterms:W3CDTF">2014-03-10T00:55:17Z</dcterms:created>
  <dcterms:modified xsi:type="dcterms:W3CDTF">2014-03-25T19:23:13Z</dcterms:modified>
  <cp:category/>
</cp:coreProperties>
</file>