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>
        <p:scale>
          <a:sx n="83" d="100"/>
          <a:sy n="83" d="100"/>
        </p:scale>
        <p:origin x="395" y="-2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0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1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3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9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2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8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378E-A71A-4B28-9FE2-2B8E24A5D8EC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063659" y="87359"/>
            <a:ext cx="2932737" cy="3950527"/>
            <a:chOff x="643130" y="534604"/>
            <a:chExt cx="2932737" cy="3950527"/>
          </a:xfrm>
        </p:grpSpPr>
        <p:sp>
          <p:nvSpPr>
            <p:cNvPr id="5" name="Isosceles Triangle 4"/>
            <p:cNvSpPr/>
            <p:nvPr/>
          </p:nvSpPr>
          <p:spPr>
            <a:xfrm rot="10800000">
              <a:off x="1176087" y="2538509"/>
              <a:ext cx="1600200" cy="1385316"/>
            </a:xfrm>
            <a:prstGeom prst="triangl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14400000" flipV="1">
              <a:off x="904155" y="326088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7200000" flipV="1">
              <a:off x="1673889" y="3269311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1353167" y="259794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 rot="10800000"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10800000">
              <a:off x="110750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1221807" y="1186613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07507" y="244249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888259" y="109375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097896" y="2441096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0800000"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114530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03933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81404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03933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81404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86722" y="2460222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3130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28781" y="534604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24615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28781" y="3900355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8" name="Isosceles Triangle 27"/>
            <p:cNvSpPr>
              <a:spLocks noChangeAspect="1"/>
            </p:cNvSpPr>
            <p:nvPr/>
          </p:nvSpPr>
          <p:spPr>
            <a:xfrm rot="16200000" flipH="1">
              <a:off x="1474835" y="244144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>
              <a:spLocks noChangeAspect="1"/>
            </p:cNvSpPr>
            <p:nvPr/>
          </p:nvSpPr>
          <p:spPr>
            <a:xfrm rot="5400000">
              <a:off x="2152950" y="331512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5400000">
              <a:off x="1337753" y="2885262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16200000">
              <a:off x="2404872" y="2093976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>
              <a:spLocks noChangeAspect="1"/>
            </p:cNvSpPr>
            <p:nvPr/>
          </p:nvSpPr>
          <p:spPr>
            <a:xfrm rot="16200000">
              <a:off x="1517904" y="1554480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1783080" y="179766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>
              <a:spLocks noChangeAspect="1"/>
            </p:cNvSpPr>
            <p:nvPr/>
          </p:nvSpPr>
          <p:spPr>
            <a:xfrm rot="16200000">
              <a:off x="2027724" y="181051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948210" y="195285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2306293" y="182275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04497" y="160871"/>
            <a:ext cx="6653503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dimension of f =</a:t>
            </a:r>
          </a:p>
          <a:p>
            <a:endParaRPr lang="en-US" sz="1400" dirty="0"/>
          </a:p>
          <a:p>
            <a:r>
              <a:rPr lang="en-US" sz="1400" dirty="0" smtClean="0"/>
              <a:t>The dimension of </a:t>
            </a:r>
            <a:r>
              <a:rPr lang="en-US" sz="1400" dirty="0" err="1" smtClean="0"/>
              <a:t>e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= </a:t>
            </a:r>
          </a:p>
          <a:p>
            <a:endParaRPr lang="en-US" sz="1400" dirty="0"/>
          </a:p>
          <a:p>
            <a:r>
              <a:rPr lang="en-US" sz="1400" dirty="0" smtClean="0"/>
              <a:t>The dimension of 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= 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</a:t>
            </a:r>
            <a:r>
              <a:rPr lang="en-US" sz="1400" dirty="0"/>
              <a:t>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=</a:t>
            </a:r>
          </a:p>
          <a:p>
            <a:endParaRPr lang="en-US" sz="1400" dirty="0"/>
          </a:p>
          <a:p>
            <a:r>
              <a:rPr lang="en-US" sz="1400" dirty="0" smtClean="0"/>
              <a:t>The boundary of f =</a:t>
            </a:r>
          </a:p>
          <a:p>
            <a:endParaRPr lang="en-US" sz="1400" dirty="0"/>
          </a:p>
          <a:p>
            <a:r>
              <a:rPr lang="en-US" sz="1400" dirty="0"/>
              <a:t>The boundary of e</a:t>
            </a:r>
            <a:r>
              <a:rPr lang="en-US" sz="1400" baseline="-25000" dirty="0"/>
              <a:t>1</a:t>
            </a:r>
            <a:r>
              <a:rPr lang="en-US" sz="1400" dirty="0"/>
              <a:t> = v</a:t>
            </a:r>
            <a:r>
              <a:rPr lang="en-US" sz="1400" baseline="-25000" dirty="0"/>
              <a:t>2</a:t>
            </a:r>
            <a:r>
              <a:rPr lang="en-US" sz="1400" dirty="0"/>
              <a:t> – v</a:t>
            </a:r>
            <a:r>
              <a:rPr lang="en-US" sz="1400" baseline="-25000" dirty="0"/>
              <a:t>1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r>
              <a:rPr lang="en-US" sz="1400" dirty="0"/>
              <a:t>The boundary of e</a:t>
            </a:r>
            <a:r>
              <a:rPr lang="en-US" sz="1400" baseline="-25000" dirty="0"/>
              <a:t>2</a:t>
            </a:r>
            <a:r>
              <a:rPr lang="en-US" sz="1400" dirty="0"/>
              <a:t> = v</a:t>
            </a:r>
            <a:r>
              <a:rPr lang="en-US" sz="1400" baseline="-25000" dirty="0"/>
              <a:t>3</a:t>
            </a:r>
            <a:r>
              <a:rPr lang="en-US" sz="1400" dirty="0"/>
              <a:t> – v</a:t>
            </a:r>
            <a:r>
              <a:rPr lang="en-US" sz="1400" baseline="-25000" dirty="0"/>
              <a:t>2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r>
              <a:rPr lang="en-US" sz="1400" dirty="0"/>
              <a:t>The boundary of e</a:t>
            </a:r>
            <a:r>
              <a:rPr lang="en-US" sz="1400" baseline="-25000" dirty="0"/>
              <a:t>4</a:t>
            </a:r>
            <a:r>
              <a:rPr lang="en-US" sz="1400" dirty="0"/>
              <a:t> = v</a:t>
            </a:r>
            <a:r>
              <a:rPr lang="en-US" sz="1400" baseline="-25000" dirty="0"/>
              <a:t>1</a:t>
            </a:r>
            <a:r>
              <a:rPr lang="en-US" sz="1400" dirty="0"/>
              <a:t> – v</a:t>
            </a:r>
            <a:r>
              <a:rPr lang="en-US" sz="1400" baseline="-25000" dirty="0"/>
              <a:t>4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5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/>
              <a:t>3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3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-e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=</a:t>
            </a:r>
          </a:p>
          <a:p>
            <a:endParaRPr lang="en-US" sz="1400" dirty="0"/>
          </a:p>
          <a:p>
            <a:r>
              <a:rPr lang="en-US" sz="1400" dirty="0" smtClean="0"/>
              <a:t>Let X = e</a:t>
            </a:r>
            <a:r>
              <a:rPr lang="en-US" sz="1400" baseline="-25000" dirty="0"/>
              <a:t>1</a:t>
            </a:r>
            <a:r>
              <a:rPr lang="en-US" sz="1400" dirty="0" smtClean="0"/>
              <a:t> + e</a:t>
            </a:r>
            <a:r>
              <a:rPr lang="en-US" sz="1400" baseline="-25000" dirty="0"/>
              <a:t>2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, let Y = -e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, and let Z =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. Show that Z  = X + Y</a:t>
            </a:r>
          </a:p>
          <a:p>
            <a:endParaRPr lang="en-US" sz="1400" dirty="0"/>
          </a:p>
          <a:p>
            <a:r>
              <a:rPr lang="en-US" sz="1400" dirty="0" smtClean="0"/>
              <a:t>Answer: </a:t>
            </a:r>
          </a:p>
          <a:p>
            <a:r>
              <a:rPr lang="en-US" sz="1400" dirty="0" smtClean="0"/>
              <a:t>    X </a:t>
            </a:r>
            <a:r>
              <a:rPr lang="en-US" sz="1400" dirty="0"/>
              <a:t>+ Y = (e</a:t>
            </a:r>
            <a:r>
              <a:rPr lang="en-US" sz="1400" baseline="-25000" dirty="0"/>
              <a:t>1</a:t>
            </a:r>
            <a:r>
              <a:rPr lang="en-US" sz="1400" dirty="0"/>
              <a:t> + e</a:t>
            </a:r>
            <a:r>
              <a:rPr lang="en-US" sz="1400" baseline="-25000" dirty="0"/>
              <a:t>2</a:t>
            </a:r>
            <a:r>
              <a:rPr lang="en-US" sz="1400" dirty="0"/>
              <a:t> + e</a:t>
            </a:r>
            <a:r>
              <a:rPr lang="en-US" sz="1400" baseline="-25000" dirty="0"/>
              <a:t>3</a:t>
            </a:r>
            <a:r>
              <a:rPr lang="en-US" sz="1400" dirty="0"/>
              <a:t>) + (-e</a:t>
            </a:r>
            <a:r>
              <a:rPr lang="en-US" sz="1400" baseline="-25000" dirty="0"/>
              <a:t>3</a:t>
            </a:r>
            <a:r>
              <a:rPr lang="en-US" sz="1400" dirty="0"/>
              <a:t> + e</a:t>
            </a:r>
            <a:r>
              <a:rPr lang="en-US" sz="1400" baseline="-25000" dirty="0"/>
              <a:t>4</a:t>
            </a:r>
            <a:r>
              <a:rPr lang="en-US" sz="1400" dirty="0"/>
              <a:t> + e</a:t>
            </a:r>
            <a:r>
              <a:rPr lang="en-US" sz="1400" baseline="-25000" dirty="0"/>
              <a:t>5</a:t>
            </a:r>
            <a:r>
              <a:rPr lang="en-US" sz="1400" dirty="0"/>
              <a:t>) = e</a:t>
            </a:r>
            <a:r>
              <a:rPr lang="en-US" sz="1400" baseline="-25000" dirty="0"/>
              <a:t>1</a:t>
            </a:r>
            <a:r>
              <a:rPr lang="en-US" sz="1400" dirty="0"/>
              <a:t> + e</a:t>
            </a:r>
            <a:r>
              <a:rPr lang="en-US" sz="1400" baseline="-25000" dirty="0"/>
              <a:t>2</a:t>
            </a:r>
            <a:r>
              <a:rPr lang="en-US" sz="1400" dirty="0"/>
              <a:t> + e</a:t>
            </a:r>
            <a:r>
              <a:rPr lang="en-US" sz="1400" baseline="-25000" dirty="0"/>
              <a:t>3</a:t>
            </a:r>
            <a:r>
              <a:rPr lang="en-US" sz="1400" dirty="0"/>
              <a:t> – e</a:t>
            </a:r>
            <a:r>
              <a:rPr lang="en-US" sz="1400" baseline="-25000" dirty="0"/>
              <a:t>3</a:t>
            </a:r>
            <a:r>
              <a:rPr lang="en-US" sz="1400" dirty="0"/>
              <a:t> + e</a:t>
            </a:r>
            <a:r>
              <a:rPr lang="en-US" sz="1400" baseline="-25000" dirty="0"/>
              <a:t>4</a:t>
            </a:r>
            <a:r>
              <a:rPr lang="en-US" sz="1400" dirty="0"/>
              <a:t> + e</a:t>
            </a:r>
            <a:r>
              <a:rPr lang="en-US" sz="1400" baseline="-25000" dirty="0"/>
              <a:t>5</a:t>
            </a:r>
            <a:r>
              <a:rPr lang="en-US" sz="1400" dirty="0"/>
              <a:t> = e</a:t>
            </a:r>
            <a:r>
              <a:rPr lang="en-US" sz="1400" baseline="-25000" dirty="0"/>
              <a:t>1</a:t>
            </a:r>
            <a:r>
              <a:rPr lang="en-US" sz="1400" dirty="0"/>
              <a:t> + e</a:t>
            </a:r>
            <a:r>
              <a:rPr lang="en-US" sz="1400" baseline="-25000" dirty="0"/>
              <a:t>2</a:t>
            </a:r>
            <a:r>
              <a:rPr lang="en-US" sz="1400" dirty="0"/>
              <a:t> + e</a:t>
            </a:r>
            <a:r>
              <a:rPr lang="en-US" sz="1400" baseline="-25000" dirty="0"/>
              <a:t>4</a:t>
            </a:r>
            <a:r>
              <a:rPr lang="en-US" sz="1400" dirty="0"/>
              <a:t> + e</a:t>
            </a:r>
            <a:r>
              <a:rPr lang="en-US" sz="1400" baseline="-25000" dirty="0"/>
              <a:t>5  </a:t>
            </a:r>
            <a:r>
              <a:rPr lang="en-US" sz="1400" dirty="0"/>
              <a:t>= Z</a:t>
            </a:r>
          </a:p>
          <a:p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233270" y="1310555"/>
            <a:ext cx="32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944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763" y="312982"/>
            <a:ext cx="43364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 z is a cycle if the boundary of z = 0.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List three 1-dimensional cycles: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List four 0-dimensional cycles: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Are there any 2-dimensional cycles</a:t>
            </a:r>
          </a:p>
          <a:p>
            <a:endParaRPr lang="en-US" sz="1400" dirty="0" smtClean="0"/>
          </a:p>
          <a:p>
            <a:endParaRPr lang="en-US" dirty="0" smtClean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4063659" y="87359"/>
            <a:ext cx="2932737" cy="3950527"/>
            <a:chOff x="643130" y="534604"/>
            <a:chExt cx="2932737" cy="3950527"/>
          </a:xfrm>
        </p:grpSpPr>
        <p:sp>
          <p:nvSpPr>
            <p:cNvPr id="4" name="Isosceles Triangle 3"/>
            <p:cNvSpPr/>
            <p:nvPr/>
          </p:nvSpPr>
          <p:spPr>
            <a:xfrm rot="10800000">
              <a:off x="1176087" y="2538509"/>
              <a:ext cx="1600200" cy="1385316"/>
            </a:xfrm>
            <a:prstGeom prst="triangl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14400000" flipV="1">
              <a:off x="904155" y="326088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7200000" flipV="1">
              <a:off x="1673889" y="3269311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 flipV="1">
              <a:off x="1353167" y="259794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 rot="10800000"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10800000">
              <a:off x="110750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221807" y="1186613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107507" y="244249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61987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88259" y="1093757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097896" y="2441096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10800000"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865928" y="378666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114530" y="2437925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03933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81404" y="152044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03933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81404" y="298403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86722" y="2460222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3130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28781" y="534604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24615" y="22006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28781" y="3900355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27" name="Isosceles Triangle 26"/>
            <p:cNvSpPr>
              <a:spLocks noChangeAspect="1"/>
            </p:cNvSpPr>
            <p:nvPr/>
          </p:nvSpPr>
          <p:spPr>
            <a:xfrm rot="16200000" flipH="1">
              <a:off x="1474835" y="244144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>
              <a:spLocks noChangeAspect="1"/>
            </p:cNvSpPr>
            <p:nvPr/>
          </p:nvSpPr>
          <p:spPr>
            <a:xfrm rot="5400000">
              <a:off x="2152950" y="3315129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>
              <a:spLocks noChangeAspect="1"/>
            </p:cNvSpPr>
            <p:nvPr/>
          </p:nvSpPr>
          <p:spPr>
            <a:xfrm rot="5400000">
              <a:off x="1337753" y="2885262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>
              <a:spLocks noChangeAspect="1"/>
            </p:cNvSpPr>
            <p:nvPr/>
          </p:nvSpPr>
          <p:spPr>
            <a:xfrm rot="16200000">
              <a:off x="2404872" y="2093976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>
              <a:spLocks noChangeAspect="1"/>
            </p:cNvSpPr>
            <p:nvPr/>
          </p:nvSpPr>
          <p:spPr>
            <a:xfrm rot="16200000">
              <a:off x="1517904" y="1554480"/>
              <a:ext cx="338964" cy="277783"/>
            </a:xfrm>
            <a:prstGeom prst="triangle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1783080" y="179766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>
              <a:spLocks noChangeAspect="1"/>
            </p:cNvSpPr>
            <p:nvPr/>
          </p:nvSpPr>
          <p:spPr>
            <a:xfrm rot="16200000">
              <a:off x="2027724" y="181051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948210" y="195285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2306293" y="182275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5233270" y="1310555"/>
            <a:ext cx="32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0" y="4171126"/>
            <a:ext cx="685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04497" y="4330099"/>
            <a:ext cx="642490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Consider the differences between Z </a:t>
            </a:r>
            <a:r>
              <a:rPr lang="en-US" sz="1400" b="1" dirty="0"/>
              <a:t>and </a:t>
            </a:r>
            <a:r>
              <a:rPr lang="en-US" sz="1400" b="1" dirty="0" smtClean="0"/>
              <a:t>Z</a:t>
            </a:r>
            <a:r>
              <a:rPr lang="en-US" sz="1400" b="1" baseline="-25000" dirty="0" smtClean="0"/>
              <a:t>2:</a:t>
            </a:r>
            <a:r>
              <a:rPr lang="en-US" sz="1400" b="1" dirty="0" smtClean="0"/>
              <a:t> </a:t>
            </a:r>
          </a:p>
          <a:p>
            <a:endParaRPr lang="en-US" sz="1000" dirty="0"/>
          </a:p>
          <a:p>
            <a:r>
              <a:rPr lang="en-US" sz="1400" dirty="0" smtClean="0"/>
              <a:t>When working over Z = the set of integers, one does not have multiplicative inverses.</a:t>
            </a:r>
          </a:p>
          <a:p>
            <a:endParaRPr lang="en-US" sz="1000" dirty="0"/>
          </a:p>
          <a:p>
            <a:r>
              <a:rPr lang="en-US" sz="1400" dirty="0"/>
              <a:t>When working over Z</a:t>
            </a:r>
            <a:r>
              <a:rPr lang="en-US" sz="1400" baseline="-25000" dirty="0"/>
              <a:t>2</a:t>
            </a:r>
            <a:r>
              <a:rPr lang="en-US" sz="1400" dirty="0" smtClean="0"/>
              <a:t> = {0, 1}, one has multiplicative </a:t>
            </a:r>
            <a:r>
              <a:rPr lang="en-US" sz="1400" dirty="0"/>
              <a:t>inverses.</a:t>
            </a:r>
          </a:p>
          <a:p>
            <a:endParaRPr lang="en-US" sz="1000" dirty="0" smtClean="0"/>
          </a:p>
          <a:p>
            <a:r>
              <a:rPr lang="en-US" sz="1400" dirty="0" smtClean="0"/>
              <a:t>Also, computationally, </a:t>
            </a:r>
            <a:r>
              <a:rPr lang="en-US" sz="1400" dirty="0"/>
              <a:t>Z</a:t>
            </a:r>
            <a:r>
              <a:rPr lang="en-US" sz="1400" baseline="-25000" dirty="0"/>
              <a:t>2 </a:t>
            </a:r>
            <a:r>
              <a:rPr lang="en-US" sz="1400" dirty="0" smtClean="0"/>
              <a:t>is much easier to work with.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b="1" dirty="0" smtClean="0"/>
              <a:t>                   For the following</a:t>
            </a:r>
            <a:r>
              <a:rPr lang="en-US" sz="1400" b="1" dirty="0" smtClean="0"/>
              <a:t>, </a:t>
            </a:r>
            <a:r>
              <a:rPr lang="en-US" sz="1400" b="1" dirty="0" smtClean="0"/>
              <a:t>we will work over </a:t>
            </a:r>
            <a:r>
              <a:rPr lang="en-US" sz="1400" b="1" dirty="0"/>
              <a:t>Z</a:t>
            </a:r>
            <a:r>
              <a:rPr lang="en-US" sz="1400" b="1" baseline="-25000" dirty="0"/>
              <a:t>2</a:t>
            </a:r>
            <a:r>
              <a:rPr lang="en-US" sz="1400" b="1" dirty="0"/>
              <a:t> = {0, 1</a:t>
            </a:r>
            <a:r>
              <a:rPr lang="en-US" sz="1400" b="1" dirty="0" smtClean="0"/>
              <a:t>}  </a:t>
            </a:r>
            <a:endParaRPr lang="en-US" sz="1400" b="1" dirty="0" smtClean="0"/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/>
              <a:t>3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3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= -e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|C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| = </a:t>
            </a:r>
            <a:r>
              <a:rPr lang="en-US" sz="1400" dirty="0" smtClean="0"/>
              <a:t>____, </a:t>
            </a:r>
            <a:r>
              <a:rPr lang="en-US" sz="1400" dirty="0"/>
              <a:t>|C</a:t>
            </a:r>
            <a:r>
              <a:rPr lang="en-US" sz="1400" baseline="-25000" dirty="0"/>
              <a:t>1</a:t>
            </a:r>
            <a:r>
              <a:rPr lang="en-US" sz="1400" dirty="0"/>
              <a:t>| = </a:t>
            </a:r>
            <a:r>
              <a:rPr lang="en-US" sz="1400" dirty="0" smtClean="0"/>
              <a:t>____, |C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| </a:t>
            </a:r>
            <a:r>
              <a:rPr lang="en-US" sz="1400" dirty="0"/>
              <a:t>= </a:t>
            </a:r>
            <a:r>
              <a:rPr lang="en-US" sz="1400" dirty="0" smtClean="0"/>
              <a:t>____,  |C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| </a:t>
            </a:r>
            <a:r>
              <a:rPr lang="en-US" sz="1400" dirty="0"/>
              <a:t>= </a:t>
            </a:r>
            <a:r>
              <a:rPr lang="en-US" sz="1400" dirty="0" smtClean="0"/>
              <a:t>____   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1</a:t>
            </a:r>
            <a:r>
              <a:rPr lang="en-US" sz="1400" dirty="0"/>
              <a:t>.) Find </a:t>
            </a:r>
            <a:r>
              <a:rPr lang="en-US" sz="1400" dirty="0" smtClean="0"/>
              <a:t>C</a:t>
            </a:r>
            <a:r>
              <a:rPr lang="en-US" sz="1400" baseline="-25000" dirty="0" smtClean="0"/>
              <a:t>i</a:t>
            </a:r>
            <a:r>
              <a:rPr lang="en-US" sz="1400" dirty="0"/>
              <a:t>, </a:t>
            </a:r>
            <a:r>
              <a:rPr lang="en-US" sz="1400" dirty="0" smtClean="0"/>
              <a:t>B</a:t>
            </a:r>
            <a:r>
              <a:rPr lang="en-US" sz="1400" baseline="-25000" dirty="0"/>
              <a:t>i</a:t>
            </a:r>
            <a:r>
              <a:rPr lang="en-US" sz="1400" dirty="0" smtClean="0"/>
              <a:t>, </a:t>
            </a:r>
            <a:r>
              <a:rPr lang="en-US" sz="1400" dirty="0" err="1" smtClean="0"/>
              <a:t>Z</a:t>
            </a:r>
            <a:r>
              <a:rPr lang="en-US" sz="1400" baseline="-25000" dirty="0" err="1" smtClean="0"/>
              <a:t>i</a:t>
            </a:r>
            <a:endParaRPr lang="en-US" sz="1400" baseline="-25000" dirty="0" smtClean="0"/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2.) Find the matrix corresponding </a:t>
            </a:r>
            <a:r>
              <a:rPr lang="en-US" sz="1400" dirty="0" smtClean="0"/>
              <a:t>to </a:t>
            </a:r>
            <a:r>
              <a:rPr lang="en-US" sz="1400" dirty="0"/>
              <a:t>each 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boundary </a:t>
            </a:r>
            <a:r>
              <a:rPr lang="en-US" sz="1400" dirty="0"/>
              <a:t>map (from </a:t>
            </a:r>
            <a:r>
              <a:rPr lang="en-US" sz="1400" dirty="0" smtClean="0"/>
              <a:t>C</a:t>
            </a:r>
            <a:r>
              <a:rPr lang="en-US" sz="1400" baseline="-25000" dirty="0"/>
              <a:t>i</a:t>
            </a:r>
            <a:r>
              <a:rPr lang="en-US" sz="1400" dirty="0" smtClean="0"/>
              <a:t> </a:t>
            </a:r>
            <a:r>
              <a:rPr lang="en-US" sz="1400" dirty="0"/>
              <a:t>to </a:t>
            </a:r>
            <a:r>
              <a:rPr lang="en-US" sz="1400" dirty="0" smtClean="0"/>
              <a:t>C</a:t>
            </a:r>
            <a:r>
              <a:rPr lang="en-US" sz="1400" baseline="-25000" dirty="0" smtClean="0"/>
              <a:t>i-1</a:t>
            </a:r>
            <a:r>
              <a:rPr lang="en-US" sz="1400" dirty="0" smtClean="0"/>
              <a:t>)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 smtClean="0"/>
          </a:p>
          <a:p>
            <a:r>
              <a:rPr lang="en-US" sz="1400" dirty="0" smtClean="0"/>
              <a:t>3</a:t>
            </a:r>
            <a:r>
              <a:rPr lang="en-US" sz="1400" dirty="0"/>
              <a:t>.) Find </a:t>
            </a:r>
            <a:r>
              <a:rPr lang="en-US" sz="1400" dirty="0" smtClean="0"/>
              <a:t>H</a:t>
            </a:r>
            <a:r>
              <a:rPr lang="en-US" sz="1400" baseline="-25000" dirty="0"/>
              <a:t>i</a:t>
            </a:r>
            <a:endParaRPr lang="en-US" sz="1400" dirty="0"/>
          </a:p>
          <a:p>
            <a:endParaRPr lang="en-US" sz="1400" dirty="0" smtClean="0"/>
          </a:p>
        </p:txBody>
      </p:sp>
      <p:grpSp>
        <p:nvGrpSpPr>
          <p:cNvPr id="58" name="Group 57"/>
          <p:cNvGrpSpPr>
            <a:grpSpLocks noChangeAspect="1"/>
          </p:cNvGrpSpPr>
          <p:nvPr/>
        </p:nvGrpSpPr>
        <p:grpSpPr>
          <a:xfrm>
            <a:off x="4023360" y="5286107"/>
            <a:ext cx="2834640" cy="3818386"/>
            <a:chOff x="3753888" y="188398"/>
            <a:chExt cx="2932737" cy="3950527"/>
          </a:xfrm>
        </p:grpSpPr>
        <p:sp>
          <p:nvSpPr>
            <p:cNvPr id="59" name="Isosceles Triangle 58"/>
            <p:cNvSpPr/>
            <p:nvPr/>
          </p:nvSpPr>
          <p:spPr>
            <a:xfrm rot="10800000">
              <a:off x="4286845" y="2192303"/>
              <a:ext cx="1600200" cy="1385316"/>
            </a:xfrm>
            <a:prstGeom prst="triangl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14400000" flipV="1">
              <a:off x="4014913" y="2914679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7200000" flipV="1">
              <a:off x="4784647" y="292310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V="1">
              <a:off x="4463925" y="2251739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 rot="10800000">
              <a:off x="5772745" y="209171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 rot="10800000">
              <a:off x="4218265" y="209171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Isosceles Triangle 64"/>
            <p:cNvSpPr/>
            <p:nvPr/>
          </p:nvSpPr>
          <p:spPr>
            <a:xfrm>
              <a:off x="4332565" y="840407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4218265" y="2096291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5772745" y="209171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4999017" y="747551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4208654" y="2094890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 rot="10800000">
              <a:off x="4976686" y="344045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4976686" y="344045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4225288" y="209171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514691" y="117424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192162" y="117424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14691" y="2637833"/>
              <a:ext cx="651252" cy="60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3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192162" y="2637833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897480" y="2114016"/>
              <a:ext cx="651252" cy="60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5</a:t>
              </a:r>
              <a:endParaRPr lang="en-US" sz="3200" baseline="-250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753888" y="1854415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939539" y="188398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035373" y="1854415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939539" y="355414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cxnSp>
          <p:nvCxnSpPr>
            <p:cNvPr id="82" name="Straight Connector 81"/>
            <p:cNvCxnSpPr/>
            <p:nvPr/>
          </p:nvCxnSpPr>
          <p:spPr>
            <a:xfrm flipH="1" flipV="1">
              <a:off x="5417051" y="1476544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745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1306</TotalTime>
  <Words>374</Words>
  <Application>Microsoft Office PowerPoint</Application>
  <PresentationFormat>Letter Paper (8.5x11 in)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10</cp:revision>
  <dcterms:created xsi:type="dcterms:W3CDTF">2015-01-27T06:19:44Z</dcterms:created>
  <dcterms:modified xsi:type="dcterms:W3CDTF">2018-08-20T00:15:18Z</dcterms:modified>
</cp:coreProperties>
</file>