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90" r:id="rId2"/>
    <p:sldId id="291" r:id="rId3"/>
    <p:sldId id="263" r:id="rId4"/>
    <p:sldId id="264" r:id="rId5"/>
    <p:sldId id="266" r:id="rId6"/>
    <p:sldId id="272" r:id="rId7"/>
    <p:sldId id="268" r:id="rId8"/>
    <p:sldId id="270" r:id="rId9"/>
    <p:sldId id="292" r:id="rId10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84" d="100"/>
          <a:sy n="84" d="100"/>
        </p:scale>
        <p:origin x="197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4160520" cy="36703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58" y="3"/>
            <a:ext cx="4160520" cy="36703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3312927-36C8-48BD-ABAA-747C002209BA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1D29624-52D4-4733-9FCA-E64C4BA07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44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2C4-203E-465F-96B5-D34110EA5089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BC18-87FE-42DC-8723-BBDEEB0BB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191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2C4-203E-465F-96B5-D34110EA5089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BC18-87FE-42DC-8723-BBDEEB0BB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18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2C4-203E-465F-96B5-D34110EA5089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BC18-87FE-42DC-8723-BBDEEB0BB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38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2C4-203E-465F-96B5-D34110EA5089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BC18-87FE-42DC-8723-BBDEEB0BB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8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2C4-203E-465F-96B5-D34110EA5089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BC18-87FE-42DC-8723-BBDEEB0BB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973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2C4-203E-465F-96B5-D34110EA5089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BC18-87FE-42DC-8723-BBDEEB0BB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604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2C4-203E-465F-96B5-D34110EA5089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BC18-87FE-42DC-8723-BBDEEB0BB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043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2C4-203E-465F-96B5-D34110EA5089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BC18-87FE-42DC-8723-BBDEEB0BB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90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2C4-203E-465F-96B5-D34110EA5089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BC18-87FE-42DC-8723-BBDEEB0BB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268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2C4-203E-465F-96B5-D34110EA5089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BC18-87FE-42DC-8723-BBDEEB0BB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76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2C4-203E-465F-96B5-D34110EA5089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ABC18-87FE-42DC-8723-BBDEEB0BB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978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742C4-203E-465F-96B5-D34110EA5089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ABC18-87FE-42DC-8723-BBDEEB0BB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736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swirlstats.com/students.html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wirlstats.com/scn/title.html" TargetMode="External"/><Relationship Id="rId2" Type="http://schemas.openxmlformats.org/officeDocument/2006/relationships/hyperlink" Target="https://github.com/swirldev/swirl_courses#swirl-courses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omepage.divms.uiowa.edu/~idarcy/COURSES/TDA/Rfiles" TargetMode="External"/><Relationship Id="rId2" Type="http://schemas.openxmlformats.org/officeDocument/2006/relationships/hyperlink" Target="http://homepage.divms.uiowa.edu/~idarcy/COURSES/TDA/Data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kateto.net/network-visualization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9349"/>
            <a:ext cx="9144000" cy="6397075"/>
          </a:xfrm>
          <a:prstGeom prst="rect">
            <a:avLst/>
          </a:prstGeom>
        </p:spPr>
      </p:pic>
      <p:cxnSp>
        <p:nvCxnSpPr>
          <p:cNvPr id="6" name="Straight Arrow Connector 5"/>
          <p:cNvCxnSpPr>
            <a:stCxn id="3" idx="1"/>
          </p:cNvCxnSpPr>
          <p:nvPr/>
        </p:nvCxnSpPr>
        <p:spPr>
          <a:xfrm flipH="1" flipV="1">
            <a:off x="388075" y="6390899"/>
            <a:ext cx="2081480" cy="14632"/>
          </a:xfrm>
          <a:prstGeom prst="straightConnector1">
            <a:avLst/>
          </a:prstGeom>
          <a:ln w="50800">
            <a:solidFill>
              <a:schemeClr val="accent4">
                <a:lumMod val="75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83328" y="1540041"/>
            <a:ext cx="3172454" cy="26776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This is where R scripts will load.  Feel free to modify R scripts (you may wish to save older versions).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67097" y="3636743"/>
            <a:ext cx="3172454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This is where you will see images and help info, etc.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80240" y="1578541"/>
            <a:ext cx="3600441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List of all available data sets and variables.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83328" y="6136605"/>
            <a:ext cx="8260672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This is where you type commands </a:t>
            </a:r>
            <a:r>
              <a:rPr lang="en-US" sz="2400" dirty="0"/>
              <a:t>(unless creating a script).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35849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9349"/>
            <a:ext cx="9144000" cy="6397075"/>
          </a:xfrm>
          <a:prstGeom prst="rect">
            <a:avLst/>
          </a:prstGeom>
        </p:spPr>
      </p:pic>
      <p:cxnSp>
        <p:nvCxnSpPr>
          <p:cNvPr id="6" name="Straight Arrow Connector 5"/>
          <p:cNvCxnSpPr>
            <a:stCxn id="3" idx="1"/>
          </p:cNvCxnSpPr>
          <p:nvPr/>
        </p:nvCxnSpPr>
        <p:spPr>
          <a:xfrm flipH="1" flipV="1">
            <a:off x="388075" y="6390899"/>
            <a:ext cx="2081480" cy="14632"/>
          </a:xfrm>
          <a:prstGeom prst="straightConnector1">
            <a:avLst/>
          </a:prstGeom>
          <a:ln w="50800">
            <a:solidFill>
              <a:schemeClr val="accent4">
                <a:lumMod val="75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883328" y="6136605"/>
            <a:ext cx="8260672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This is where you type commands </a:t>
            </a:r>
            <a:r>
              <a:rPr lang="en-US" sz="2400" dirty="0"/>
              <a:t>(unless creating a script).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37177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910" y="1339079"/>
            <a:ext cx="693628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3600" dirty="0">
                <a:hlinkClick r:id="rId2"/>
              </a:rPr>
              <a:t>http://swirlstats.com/students.html</a:t>
            </a:r>
            <a:r>
              <a:rPr lang="en-US" sz="3600" dirty="0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0" y="2379260"/>
            <a:ext cx="9144000" cy="421173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2399189"/>
            <a:ext cx="1675775" cy="67036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67904" y="169528"/>
            <a:ext cx="87140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OPTIONAL</a:t>
            </a:r>
          </a:p>
          <a:p>
            <a:pPr algn="ctr"/>
            <a:endParaRPr lang="en-US" sz="900" b="1" dirty="0">
              <a:solidFill>
                <a:srgbClr val="FF0000"/>
              </a:solidFill>
            </a:endParaRPr>
          </a:p>
          <a:p>
            <a:r>
              <a:rPr lang="en-US" sz="2500" dirty="0"/>
              <a:t>If you would like to learn R or statistics or data analysis via Swirl:</a:t>
            </a:r>
          </a:p>
        </p:txBody>
      </p:sp>
    </p:spTree>
    <p:extLst>
      <p:ext uri="{BB962C8B-B14F-4D97-AF65-F5344CB8AC3E}">
        <p14:creationId xmlns:p14="http://schemas.microsoft.com/office/powerpoint/2010/main" val="3606922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2244" y="5346263"/>
            <a:ext cx="87917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hlinkClick r:id="rId2"/>
              </a:rPr>
              <a:t>https://github.com/swirldev/swirl_courses#swirl-courses</a:t>
            </a:r>
            <a:r>
              <a:rPr lang="en-US" sz="2800" dirty="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352244" y="87299"/>
            <a:ext cx="8209645" cy="685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3600" b="1" dirty="0">
                <a:solidFill>
                  <a:srgbClr val="FF0000"/>
                </a:solidFill>
              </a:rPr>
              <a:t>OPTIONAL</a:t>
            </a:r>
            <a:endParaRPr lang="en-US" sz="3600" dirty="0"/>
          </a:p>
          <a:p>
            <a:pPr>
              <a:lnSpc>
                <a:spcPct val="120000"/>
              </a:lnSpc>
            </a:pPr>
            <a:r>
              <a:rPr lang="en-US" sz="2800" dirty="0"/>
              <a:t>After you have installed a package using</a:t>
            </a:r>
          </a:p>
          <a:p>
            <a:pPr>
              <a:lnSpc>
                <a:spcPct val="120000"/>
              </a:lnSpc>
            </a:pPr>
            <a:r>
              <a:rPr lang="en-US" sz="2800" dirty="0"/>
              <a:t>	&gt;  </a:t>
            </a:r>
            <a:r>
              <a:rPr lang="en-US" sz="2800" dirty="0" err="1"/>
              <a:t>install.packages</a:t>
            </a:r>
            <a:r>
              <a:rPr lang="en-US" sz="2800" dirty="0"/>
              <a:t>(“swirl”)</a:t>
            </a:r>
          </a:p>
          <a:p>
            <a:pPr>
              <a:lnSpc>
                <a:spcPct val="120000"/>
              </a:lnSpc>
            </a:pPr>
            <a:r>
              <a:rPr lang="en-US" sz="2800" dirty="0"/>
              <a:t>You can load the package using the library command:</a:t>
            </a:r>
          </a:p>
          <a:p>
            <a:pPr>
              <a:lnSpc>
                <a:spcPct val="120000"/>
              </a:lnSpc>
            </a:pPr>
            <a:r>
              <a:rPr lang="en-US" sz="2800" dirty="0"/>
              <a:t>	&gt;  library(swirl)</a:t>
            </a:r>
          </a:p>
          <a:p>
            <a:pPr>
              <a:lnSpc>
                <a:spcPct val="120000"/>
              </a:lnSpc>
            </a:pPr>
            <a:r>
              <a:rPr lang="en-US" sz="2800" dirty="0"/>
              <a:t>Use the following to install Swirl courses:</a:t>
            </a:r>
          </a:p>
          <a:p>
            <a:pPr>
              <a:lnSpc>
                <a:spcPct val="120000"/>
              </a:lnSpc>
            </a:pPr>
            <a:r>
              <a:rPr lang="en-US" sz="2800" dirty="0"/>
              <a:t>	&gt;  </a:t>
            </a:r>
            <a:r>
              <a:rPr lang="en-US" sz="2800" dirty="0" err="1"/>
              <a:t>install_from_swirl</a:t>
            </a:r>
            <a:r>
              <a:rPr lang="en-US" sz="2800" dirty="0"/>
              <a:t>("Course Name Here")</a:t>
            </a:r>
          </a:p>
          <a:p>
            <a:pPr>
              <a:lnSpc>
                <a:spcPct val="120000"/>
              </a:lnSpc>
            </a:pPr>
            <a:r>
              <a:rPr lang="en-US" sz="2800" dirty="0"/>
              <a:t>The following will start swirl:</a:t>
            </a:r>
          </a:p>
          <a:p>
            <a:pPr>
              <a:lnSpc>
                <a:spcPct val="120000"/>
              </a:lnSpc>
            </a:pPr>
            <a:r>
              <a:rPr lang="en-US" sz="2800" dirty="0"/>
              <a:t>	&gt;  swirl()</a:t>
            </a:r>
          </a:p>
          <a:p>
            <a:pPr>
              <a:lnSpc>
                <a:spcPct val="120000"/>
              </a:lnSpc>
            </a:pPr>
            <a:endParaRPr lang="en-US" sz="400" dirty="0"/>
          </a:p>
          <a:p>
            <a:r>
              <a:rPr lang="en-US" sz="2800" dirty="0"/>
              <a:t>For a list of courses:</a:t>
            </a:r>
          </a:p>
          <a:p>
            <a:endParaRPr lang="en-US" sz="2800" dirty="0"/>
          </a:p>
          <a:p>
            <a:endParaRPr lang="en-US" sz="1100" b="1" dirty="0"/>
          </a:p>
          <a:p>
            <a:endParaRPr lang="en-US" sz="700" dirty="0">
              <a:hlinkClick r:id="rId3"/>
            </a:endParaRPr>
          </a:p>
          <a:p>
            <a:r>
              <a:rPr lang="en-US" sz="2800" dirty="0">
                <a:hlinkClick r:id="rId3"/>
              </a:rPr>
              <a:t>http://swirlstats.com/scn/title.html</a:t>
            </a:r>
            <a:r>
              <a:rPr lang="en-US" sz="2800" dirty="0"/>
              <a:t>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10910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9874" y="70565"/>
            <a:ext cx="8590554" cy="6555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We will use the package </a:t>
            </a:r>
            <a:r>
              <a:rPr lang="en-US" sz="2800" dirty="0" err="1"/>
              <a:t>igraph</a:t>
            </a:r>
            <a:r>
              <a:rPr lang="en-US" sz="2800" dirty="0"/>
              <a:t>/</a:t>
            </a:r>
          </a:p>
          <a:p>
            <a:endParaRPr lang="en-US" sz="2800" dirty="0"/>
          </a:p>
          <a:p>
            <a:r>
              <a:rPr lang="en-US" sz="2800" dirty="0"/>
              <a:t>1.) Normally you only need to install a package once.</a:t>
            </a:r>
          </a:p>
          <a:p>
            <a:r>
              <a:rPr lang="en-US" sz="2800" dirty="0"/>
              <a:t>            </a:t>
            </a:r>
            <a:r>
              <a:rPr lang="en-US" sz="2800" dirty="0" err="1"/>
              <a:t>e.g</a:t>
            </a:r>
            <a:r>
              <a:rPr lang="en-US" sz="2800" dirty="0"/>
              <a:t>   &gt; </a:t>
            </a:r>
            <a:r>
              <a:rPr lang="en-US" sz="2800" dirty="0" err="1"/>
              <a:t>install.packages</a:t>
            </a:r>
            <a:r>
              <a:rPr lang="en-US" sz="2800" dirty="0"/>
              <a:t>(“</a:t>
            </a:r>
            <a:r>
              <a:rPr lang="en-US" sz="2800" dirty="0" err="1"/>
              <a:t>igraph</a:t>
            </a:r>
            <a:r>
              <a:rPr lang="en-US" sz="2800" dirty="0"/>
              <a:t>”)</a:t>
            </a:r>
          </a:p>
          <a:p>
            <a:endParaRPr lang="en-US" sz="2800" dirty="0"/>
          </a:p>
          <a:p>
            <a:r>
              <a:rPr lang="en-US" sz="2800" dirty="0"/>
              <a:t>2.)  If you want to use a package, you must load it</a:t>
            </a:r>
          </a:p>
          <a:p>
            <a:r>
              <a:rPr lang="en-US" sz="2800" dirty="0"/>
              <a:t>            </a:t>
            </a:r>
            <a:r>
              <a:rPr lang="en-US" sz="2800" dirty="0" err="1"/>
              <a:t>e.g</a:t>
            </a:r>
            <a:r>
              <a:rPr lang="en-US" sz="2800" dirty="0"/>
              <a:t>   &gt; library(“</a:t>
            </a:r>
            <a:r>
              <a:rPr lang="en-US" sz="2800" dirty="0" err="1"/>
              <a:t>igraph</a:t>
            </a:r>
            <a:r>
              <a:rPr lang="en-US" sz="2800" dirty="0"/>
              <a:t>”)</a:t>
            </a:r>
          </a:p>
          <a:p>
            <a:r>
              <a:rPr lang="en-US" sz="2800" dirty="0"/>
              <a:t>       You only need to do this once per session.</a:t>
            </a:r>
          </a:p>
          <a:p>
            <a:endParaRPr lang="en-US" sz="2800" dirty="0"/>
          </a:p>
          <a:p>
            <a:r>
              <a:rPr lang="en-US" sz="2800" dirty="0"/>
              <a:t>3.)  If you want to repeat a command, you can use the  up-arrow on your keyboard to obtain previously typed commands in the console.</a:t>
            </a:r>
          </a:p>
          <a:p>
            <a:endParaRPr lang="en-US" sz="2800" dirty="0"/>
          </a:p>
          <a:p>
            <a:r>
              <a:rPr lang="en-US" sz="2800" dirty="0"/>
              <a:t>4.)  When you start typing commands, R will show you some choices.  You can click on the one you want.</a:t>
            </a:r>
          </a:p>
        </p:txBody>
      </p:sp>
    </p:spTree>
    <p:extLst>
      <p:ext uri="{BB962C8B-B14F-4D97-AF65-F5344CB8AC3E}">
        <p14:creationId xmlns:p14="http://schemas.microsoft.com/office/powerpoint/2010/main" val="710910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9349"/>
            <a:ext cx="9144000" cy="6397075"/>
          </a:xfrm>
          <a:prstGeom prst="rect">
            <a:avLst/>
          </a:prstGeom>
        </p:spPr>
      </p:pic>
      <p:cxnSp>
        <p:nvCxnSpPr>
          <p:cNvPr id="6" name="Straight Arrow Connector 5"/>
          <p:cNvCxnSpPr>
            <a:stCxn id="3" idx="1"/>
          </p:cNvCxnSpPr>
          <p:nvPr/>
        </p:nvCxnSpPr>
        <p:spPr>
          <a:xfrm flipH="1" flipV="1">
            <a:off x="388075" y="6390899"/>
            <a:ext cx="2081480" cy="14632"/>
          </a:xfrm>
          <a:prstGeom prst="straightConnector1">
            <a:avLst/>
          </a:prstGeom>
          <a:ln w="50800">
            <a:solidFill>
              <a:schemeClr val="accent4">
                <a:lumMod val="75000"/>
              </a:schemeClr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83328" y="1540041"/>
            <a:ext cx="3172454" cy="26776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This is where R scripts will load.  Feel free to modify R scripts (you may wish to save older versions).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67097" y="3636743"/>
            <a:ext cx="3172454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This is where you will see images and help info, etc.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80240" y="1578541"/>
            <a:ext cx="3600441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List of all available data sets and variables.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83328" y="6136605"/>
            <a:ext cx="8260672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This is where you type commands </a:t>
            </a:r>
            <a:r>
              <a:rPr lang="en-US" sz="2400" dirty="0"/>
              <a:t>(unless creating a script).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38814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3616" y="265933"/>
            <a:ext cx="8554442" cy="617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If you click on a  .r file, it will load in the upper left box of R-studio.  You can also copy and past r scripts (.r files) into this box.</a:t>
            </a:r>
          </a:p>
          <a:p>
            <a:pPr>
              <a:lnSpc>
                <a:spcPct val="90000"/>
              </a:lnSpc>
            </a:pPr>
            <a:endParaRPr lang="en-US" sz="1400" dirty="0"/>
          </a:p>
          <a:p>
            <a:pPr>
              <a:lnSpc>
                <a:spcPct val="90000"/>
              </a:lnSpc>
            </a:pPr>
            <a:r>
              <a:rPr lang="en-US" sz="2400" dirty="0"/>
              <a:t>You can download some </a:t>
            </a:r>
            <a:r>
              <a:rPr lang="en-US" sz="2400" b="1" dirty="0"/>
              <a:t>data files </a:t>
            </a:r>
            <a:r>
              <a:rPr lang="en-US" sz="2400" dirty="0"/>
              <a:t>from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hlinkClick r:id="rId2"/>
              </a:rPr>
              <a:t>http://homepage.divms.uiowa.edu/~idarcy/COURSES/TDA/Data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sz="14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sample R scripts available at </a:t>
            </a:r>
            <a:r>
              <a:rPr lang="en-US" sz="2400" dirty="0">
                <a:hlinkClick r:id="rId3"/>
              </a:rPr>
              <a:t>http://homepage.divms.uiowa.edu/~idarcy/COURSES/TDA/Rfiles</a:t>
            </a:r>
            <a:r>
              <a:rPr lang="en-US" sz="2400" dirty="0"/>
              <a:t>  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Matrices_and_Data_Frames.R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commands from the Swirl course by this name.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uploadDatatoRetc.R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 commands for reading data into R.   Also includes  commands from the Swirl course: Manipulating data with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dplyr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Getting and Cleaning Data.                    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createArtificalDataSets.r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various ways to create artificial data.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TDAmapper.r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Modify this script by changing parameters and applying TDA mapper to a variety of data sets</a:t>
            </a:r>
          </a:p>
        </p:txBody>
      </p:sp>
    </p:spTree>
    <p:extLst>
      <p:ext uri="{BB962C8B-B14F-4D97-AF65-F5344CB8AC3E}">
        <p14:creationId xmlns:p14="http://schemas.microsoft.com/office/powerpoint/2010/main" val="710910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3912" y="229335"/>
            <a:ext cx="8431795" cy="4893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To run an R script:</a:t>
            </a:r>
          </a:p>
          <a:p>
            <a:endParaRPr lang="en-US" sz="400" dirty="0"/>
          </a:p>
          <a:p>
            <a:r>
              <a:rPr lang="en-US" sz="2800" dirty="0"/>
              <a:t>1.) Select the section you want to run and click run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2.)  Click on the line you want to run and click run.  Continue clicking run to run the code line by line.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2537"/>
          <a:stretch/>
        </p:blipFill>
        <p:spPr>
          <a:xfrm>
            <a:off x="2017238" y="1316473"/>
            <a:ext cx="6908800" cy="238817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6244480" y="1534781"/>
            <a:ext cx="846707" cy="476311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endCxn id="5" idx="7"/>
          </p:cNvCxnSpPr>
          <p:nvPr/>
        </p:nvCxnSpPr>
        <p:spPr>
          <a:xfrm flipH="1">
            <a:off x="6967190" y="1181958"/>
            <a:ext cx="653177" cy="422577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6340" y="5129676"/>
            <a:ext cx="6883400" cy="1397000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6485080" y="5409432"/>
            <a:ext cx="846707" cy="476311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endCxn id="9" idx="7"/>
          </p:cNvCxnSpPr>
          <p:nvPr/>
        </p:nvCxnSpPr>
        <p:spPr>
          <a:xfrm flipH="1">
            <a:off x="7207790" y="4569060"/>
            <a:ext cx="430217" cy="910126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46956" y="2099298"/>
            <a:ext cx="1640496" cy="1200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Run blue highlighted portion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3359" y="5832849"/>
            <a:ext cx="1428813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Run line 8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799252" y="6063682"/>
            <a:ext cx="740869" cy="0"/>
          </a:xfrm>
          <a:prstGeom prst="straightConnector1">
            <a:avLst/>
          </a:prstGeom>
          <a:ln w="57150" cmpd="sng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0910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098" y="971527"/>
            <a:ext cx="6400847" cy="640084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49814" y="68428"/>
            <a:ext cx="517404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Network visualization with R</a:t>
            </a:r>
            <a:endParaRPr lang="en-US" sz="2400" dirty="0"/>
          </a:p>
          <a:p>
            <a:r>
              <a:rPr lang="en-US" sz="2400" dirty="0">
                <a:hlinkClick r:id="rId3"/>
              </a:rPr>
              <a:t>http://kateto.net/network-visualization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36770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1864</TotalTime>
  <Words>510</Words>
  <Application>Microsoft Office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University of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Darcy, Isabel K</dc:creator>
  <cp:lastModifiedBy>Darcy, Isabel K</cp:lastModifiedBy>
  <cp:revision>49</cp:revision>
  <cp:lastPrinted>2019-04-15T13:34:29Z</cp:lastPrinted>
  <dcterms:created xsi:type="dcterms:W3CDTF">2015-01-28T02:42:36Z</dcterms:created>
  <dcterms:modified xsi:type="dcterms:W3CDTF">2019-04-15T13:35:19Z</dcterms:modified>
</cp:coreProperties>
</file>