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3" r:id="rId5"/>
    <p:sldId id="264" r:id="rId6"/>
    <p:sldId id="266" r:id="rId7"/>
    <p:sldId id="267" r:id="rId8"/>
    <p:sldId id="268" r:id="rId9"/>
    <p:sldId id="314" r:id="rId10"/>
    <p:sldId id="312" r:id="rId11"/>
    <p:sldId id="318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709" y="3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31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C8C47-2938-42A3-A372-3D59771B5D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7E287-0302-4C29-812E-1EE73F17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2B2EE-0B7F-457D-BC94-62072FC829D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2B2EE-0B7F-457D-BC94-62072FC829D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2B2EE-0B7F-457D-BC94-62072FC829D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5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6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9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1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1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GraphEmbedding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games.org/" TargetMode="External"/><Relationship Id="rId2" Type="http://schemas.openxmlformats.org/officeDocument/2006/relationships/hyperlink" Target="http://youtu.be/Q6DLWJX5tb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stributed-systems.net/index.php/books/gtcn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reference.wolfram.com/language/ref/GraphPlo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tributed-systems.net/index.php/books/gtc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uckduckgo.com/?q=planar%20graph%20filetype%3Apptx+site:drp.math.umd.edu&amp;t=ffsb" TargetMode="External"/><Relationship Id="rId5" Type="http://schemas.openxmlformats.org/officeDocument/2006/relationships/hyperlink" Target="http://drp.math.umd.edu/Project-Slides/Characteristics%20of%20Planar%20Graphs.pptx" TargetMode="External"/><Relationship Id="rId4" Type="http://schemas.openxmlformats.org/officeDocument/2006/relationships/hyperlink" Target="http://www.boost.org/doc/libs/1_49_0/libs/graph/doc/figs/planar_plane_straight_lin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cla.edu/~mwilliams/pdf/peters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sonal.kent.edu/~rmuhamma/GraphTheory/MyGraphTheory/Diagrams/g82.gif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personal.kent.edu/~rmuhamma/GraphTheory/MyGraphTheory/Diagrams/g83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hyperlink" Target="http://www.boost.org/doc/libs/1_49_0/libs/graph/doc/figs/k_5_and_k_3_3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bicalGraphEmbeddings">
            <a:extLst>
              <a:ext uri="{FF2B5EF4-FFF2-40B4-BE49-F238E27FC236}">
                <a16:creationId xmlns:a16="http://schemas.microsoft.com/office/drawing/2014/main" id="{7042B98D-D53C-4032-A4B9-09FDBB13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88" y="1041922"/>
            <a:ext cx="6995624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09407-62E2-4811-844F-379AC7BAAE97}"/>
              </a:ext>
            </a:extLst>
          </p:cNvPr>
          <p:cNvSpPr txBox="1"/>
          <p:nvPr/>
        </p:nvSpPr>
        <p:spPr>
          <a:xfrm>
            <a:off x="556953" y="374073"/>
            <a:ext cx="310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Drawing a graph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59BF8-FFCC-4C58-92F8-E6BB4B5DC33A}"/>
              </a:ext>
            </a:extLst>
          </p:cNvPr>
          <p:cNvSpPr/>
          <p:nvPr/>
        </p:nvSpPr>
        <p:spPr>
          <a:xfrm>
            <a:off x="99391" y="6464049"/>
            <a:ext cx="6192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http://mathworld.wolfram.com/GraphEmbedding.html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53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2" name="Rectangle 21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4" name="Curved Connector 23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F472E7E-2359-4916-A944-9CCC628FD46D}"/>
              </a:ext>
            </a:extLst>
          </p:cNvPr>
          <p:cNvGrpSpPr/>
          <p:nvPr/>
        </p:nvGrpSpPr>
        <p:grpSpPr>
          <a:xfrm>
            <a:off x="378231" y="1205039"/>
            <a:ext cx="3404062" cy="3784692"/>
            <a:chOff x="3429000" y="1205039"/>
            <a:chExt cx="3404062" cy="3784692"/>
          </a:xfrm>
        </p:grpSpPr>
        <p:grpSp>
          <p:nvGrpSpPr>
            <p:cNvPr id="2" name="Group 1"/>
            <p:cNvGrpSpPr/>
            <p:nvPr/>
          </p:nvGrpSpPr>
          <p:grpSpPr>
            <a:xfrm>
              <a:off x="3934547" y="1205039"/>
              <a:ext cx="1247053" cy="1828800"/>
              <a:chOff x="1388364" y="1981200"/>
              <a:chExt cx="1247053" cy="18288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 rot="14400000" flipV="1">
                <a:off x="1825388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 rot="5400000">
                <a:off x="1604362" y="2366361"/>
                <a:ext cx="875596" cy="182881"/>
                <a:chOff x="2565779" y="3354492"/>
                <a:chExt cx="1091821" cy="18288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2565779" y="3430692"/>
                  <a:ext cx="928048" cy="0"/>
                </a:xfrm>
                <a:prstGeom prst="line">
                  <a:avLst/>
                </a:prstGeom>
                <a:ln w="635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/>
                <p:cNvSpPr/>
                <p:nvPr/>
              </p:nvSpPr>
              <p:spPr>
                <a:xfrm>
                  <a:off x="3474720" y="3354492"/>
                  <a:ext cx="182880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 rot="18000000" flipV="1">
                <a:off x="1329781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2452537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956264" y="272796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56264" y="19812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88364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429000" y="4343400"/>
              <a:ext cx="3404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 </a:t>
              </a:r>
              <a:r>
                <a:rPr lang="en-US" sz="2800" dirty="0"/>
                <a:t>= 4 – 3 + 1 =  2</a:t>
              </a:r>
              <a:endParaRPr lang="en-US" sz="36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456432" y="4628656"/>
              <a:ext cx="201168" cy="228600"/>
              <a:chOff x="4200143" y="4105656"/>
              <a:chExt cx="591313" cy="448056"/>
            </a:xfrm>
          </p:grpSpPr>
          <p:cxnSp>
            <p:nvCxnSpPr>
              <p:cNvPr id="32" name="Curved Connector 31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30519A-E4C5-4620-ABA2-B02C1CA67005}"/>
              </a:ext>
            </a:extLst>
          </p:cNvPr>
          <p:cNvGrpSpPr/>
          <p:nvPr/>
        </p:nvGrpSpPr>
        <p:grpSpPr>
          <a:xfrm>
            <a:off x="0" y="806334"/>
            <a:ext cx="9144000" cy="6118168"/>
            <a:chOff x="0" y="806334"/>
            <a:chExt cx="9144000" cy="611816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7E6A2A-1385-477D-89AD-72DBB0CBFB81}"/>
                </a:ext>
              </a:extLst>
            </p:cNvPr>
            <p:cNvCxnSpPr>
              <a:cxnSpLocks/>
            </p:cNvCxnSpPr>
            <p:nvPr/>
          </p:nvCxnSpPr>
          <p:spPr>
            <a:xfrm>
              <a:off x="3150527" y="806334"/>
              <a:ext cx="0" cy="61181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9D859A-58D8-4169-B021-BB60662208D0}"/>
                </a:ext>
              </a:extLst>
            </p:cNvPr>
            <p:cNvCxnSpPr>
              <a:cxnSpLocks/>
            </p:cNvCxnSpPr>
            <p:nvPr/>
          </p:nvCxnSpPr>
          <p:spPr>
            <a:xfrm>
              <a:off x="5921435" y="817415"/>
              <a:ext cx="0" cy="60350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B80943-9440-4D6B-A7A2-452D30FFD4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06334"/>
              <a:ext cx="914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70D383-BAB7-433A-A30D-A234F093878B}"/>
              </a:ext>
            </a:extLst>
          </p:cNvPr>
          <p:cNvGrpSpPr/>
          <p:nvPr/>
        </p:nvGrpSpPr>
        <p:grpSpPr>
          <a:xfrm>
            <a:off x="3429000" y="1205039"/>
            <a:ext cx="2747356" cy="3784692"/>
            <a:chOff x="3429000" y="1205039"/>
            <a:chExt cx="2747356" cy="378469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B28F29A-BA14-41EC-A894-BB5F1CB7557A}"/>
                </a:ext>
              </a:extLst>
            </p:cNvPr>
            <p:cNvGrpSpPr/>
            <p:nvPr/>
          </p:nvGrpSpPr>
          <p:grpSpPr>
            <a:xfrm>
              <a:off x="3934547" y="1205039"/>
              <a:ext cx="1247053" cy="2735580"/>
              <a:chOff x="1388364" y="1981200"/>
              <a:chExt cx="1247053" cy="273558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B15C863-0EF4-4A1A-8A6E-58C0D78D02C8}"/>
                  </a:ext>
                </a:extLst>
              </p:cNvPr>
              <p:cNvCxnSpPr/>
              <p:nvPr/>
            </p:nvCxnSpPr>
            <p:spPr>
              <a:xfrm rot="5400000" flipV="1">
                <a:off x="2132320" y="4154806"/>
                <a:ext cx="842011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C8BA284-5612-418E-B076-D4D102EA1F8F}"/>
                  </a:ext>
                </a:extLst>
              </p:cNvPr>
              <p:cNvCxnSpPr/>
              <p:nvPr/>
            </p:nvCxnSpPr>
            <p:spPr>
              <a:xfrm rot="14400000" flipV="1">
                <a:off x="1825388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B512C7A-C015-4ED3-8449-D326483F6F61}"/>
                  </a:ext>
                </a:extLst>
              </p:cNvPr>
              <p:cNvGrpSpPr/>
              <p:nvPr/>
            </p:nvGrpSpPr>
            <p:grpSpPr>
              <a:xfrm rot="5400000">
                <a:off x="1604362" y="2366361"/>
                <a:ext cx="875596" cy="182881"/>
                <a:chOff x="2565779" y="3354492"/>
                <a:chExt cx="1091821" cy="182880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3EEDF82-21BE-4B59-BE82-C46D69CEE19D}"/>
                    </a:ext>
                  </a:extLst>
                </p:cNvPr>
                <p:cNvCxnSpPr/>
                <p:nvPr/>
              </p:nvCxnSpPr>
              <p:spPr>
                <a:xfrm flipV="1">
                  <a:off x="2565779" y="3430692"/>
                  <a:ext cx="928048" cy="0"/>
                </a:xfrm>
                <a:prstGeom prst="line">
                  <a:avLst/>
                </a:prstGeom>
                <a:ln w="635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2885947-2BD8-4350-B37C-0BB0023C2DF9}"/>
                    </a:ext>
                  </a:extLst>
                </p:cNvPr>
                <p:cNvSpPr/>
                <p:nvPr/>
              </p:nvSpPr>
              <p:spPr>
                <a:xfrm>
                  <a:off x="3474720" y="3354492"/>
                  <a:ext cx="182880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9DF1A73-D673-4A48-BDC6-897C432C4211}"/>
                  </a:ext>
                </a:extLst>
              </p:cNvPr>
              <p:cNvCxnSpPr/>
              <p:nvPr/>
            </p:nvCxnSpPr>
            <p:spPr>
              <a:xfrm rot="18000000" flipV="1">
                <a:off x="1329781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014A40F-D723-4712-881A-7FCABEFE0DCE}"/>
                  </a:ext>
                </a:extLst>
              </p:cNvPr>
              <p:cNvSpPr/>
              <p:nvPr/>
            </p:nvSpPr>
            <p:spPr>
              <a:xfrm>
                <a:off x="2452537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9B09E97-93E0-4646-B395-61E294607C13}"/>
                  </a:ext>
                </a:extLst>
              </p:cNvPr>
              <p:cNvSpPr/>
              <p:nvPr/>
            </p:nvSpPr>
            <p:spPr>
              <a:xfrm>
                <a:off x="1956264" y="272796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1BF3275-2D51-4D67-94EB-082C1D410358}"/>
                  </a:ext>
                </a:extLst>
              </p:cNvPr>
              <p:cNvSpPr/>
              <p:nvPr/>
            </p:nvSpPr>
            <p:spPr>
              <a:xfrm>
                <a:off x="1956264" y="19812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7C2FBE1-18B6-4323-ABAE-366E1D5A6D95}"/>
                  </a:ext>
                </a:extLst>
              </p:cNvPr>
              <p:cNvSpPr/>
              <p:nvPr/>
            </p:nvSpPr>
            <p:spPr>
              <a:xfrm>
                <a:off x="2452537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B40C64B-BDFE-436C-9C08-89618E1520DF}"/>
                  </a:ext>
                </a:extLst>
              </p:cNvPr>
              <p:cNvSpPr/>
              <p:nvPr/>
            </p:nvSpPr>
            <p:spPr>
              <a:xfrm>
                <a:off x="1388364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D610AF-3EDB-450F-AEDA-923E4C88F0A7}"/>
                </a:ext>
              </a:extLst>
            </p:cNvPr>
            <p:cNvSpPr txBox="1"/>
            <p:nvPr/>
          </p:nvSpPr>
          <p:spPr>
            <a:xfrm>
              <a:off x="3429000" y="4343400"/>
              <a:ext cx="274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 </a:t>
              </a:r>
              <a:r>
                <a:rPr lang="en-US" sz="2800" dirty="0"/>
                <a:t>= 5 – 4 + 1 = 2</a:t>
              </a:r>
              <a:endParaRPr lang="en-US" sz="3600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895D780-686E-4069-9D10-37A4F9DBA5BD}"/>
                </a:ext>
              </a:extLst>
            </p:cNvPr>
            <p:cNvGrpSpPr/>
            <p:nvPr/>
          </p:nvGrpSpPr>
          <p:grpSpPr>
            <a:xfrm>
              <a:off x="3456432" y="4628656"/>
              <a:ext cx="201168" cy="228600"/>
              <a:chOff x="4200143" y="4105656"/>
              <a:chExt cx="591313" cy="448056"/>
            </a:xfrm>
          </p:grpSpPr>
          <p:cxnSp>
            <p:nvCxnSpPr>
              <p:cNvPr id="38" name="Curved Connector 28">
                <a:extLst>
                  <a:ext uri="{FF2B5EF4-FFF2-40B4-BE49-F238E27FC236}">
                    <a16:creationId xmlns:a16="http://schemas.microsoft.com/office/drawing/2014/main" id="{51A1B525-E021-4A57-8976-E3E65BCEB97D}"/>
                  </a:ext>
                </a:extLst>
              </p:cNvPr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66197F-7F87-4ECA-85E6-F4B817A4BF28}"/>
                  </a:ext>
                </a:extLst>
              </p:cNvPr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6CD1FB-2A59-4C53-B94C-C1F0113B79B6}"/>
              </a:ext>
            </a:extLst>
          </p:cNvPr>
          <p:cNvGrpSpPr/>
          <p:nvPr/>
        </p:nvGrpSpPr>
        <p:grpSpPr>
          <a:xfrm>
            <a:off x="6348424" y="1205039"/>
            <a:ext cx="2554506" cy="3784692"/>
            <a:chOff x="3405719" y="1205039"/>
            <a:chExt cx="2554506" cy="378469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B77950F-267E-43A2-8C0F-A105BCA317DD}"/>
                </a:ext>
              </a:extLst>
            </p:cNvPr>
            <p:cNvGrpSpPr/>
            <p:nvPr/>
          </p:nvGrpSpPr>
          <p:grpSpPr>
            <a:xfrm>
              <a:off x="3405719" y="1205039"/>
              <a:ext cx="1775881" cy="2735580"/>
              <a:chOff x="859536" y="1981200"/>
              <a:chExt cx="1775881" cy="273558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D99BB3D-B05B-4EE3-82B4-5E7E6EC68219}"/>
                  </a:ext>
                </a:extLst>
              </p:cNvPr>
              <p:cNvCxnSpPr/>
              <p:nvPr/>
            </p:nvCxnSpPr>
            <p:spPr>
              <a:xfrm rot="5400000" flipV="1">
                <a:off x="2132320" y="4154806"/>
                <a:ext cx="842011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71AD8B2-2C87-4B7F-8821-FDF6EAE41089}"/>
                  </a:ext>
                </a:extLst>
              </p:cNvPr>
              <p:cNvCxnSpPr/>
              <p:nvPr/>
            </p:nvCxnSpPr>
            <p:spPr>
              <a:xfrm rot="14400000" flipV="1">
                <a:off x="1825388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2EACAEA-C324-4526-B305-81F584218A2C}"/>
                  </a:ext>
                </a:extLst>
              </p:cNvPr>
              <p:cNvGrpSpPr/>
              <p:nvPr/>
            </p:nvGrpSpPr>
            <p:grpSpPr>
              <a:xfrm rot="5400000">
                <a:off x="1604362" y="2366361"/>
                <a:ext cx="875596" cy="182881"/>
                <a:chOff x="2565779" y="3354492"/>
                <a:chExt cx="1091821" cy="182880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E45E31E-CBBE-496F-B8A8-26150EB63A70}"/>
                    </a:ext>
                  </a:extLst>
                </p:cNvPr>
                <p:cNvCxnSpPr/>
                <p:nvPr/>
              </p:nvCxnSpPr>
              <p:spPr>
                <a:xfrm flipV="1">
                  <a:off x="2565779" y="3430692"/>
                  <a:ext cx="928048" cy="0"/>
                </a:xfrm>
                <a:prstGeom prst="line">
                  <a:avLst/>
                </a:prstGeom>
                <a:ln w="635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A3C03B9-6916-4D06-8619-714E01BE412A}"/>
                    </a:ext>
                  </a:extLst>
                </p:cNvPr>
                <p:cNvSpPr/>
                <p:nvPr/>
              </p:nvSpPr>
              <p:spPr>
                <a:xfrm>
                  <a:off x="3474720" y="3354492"/>
                  <a:ext cx="182880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8461A7-8439-46F0-B93B-B0889C47035E}"/>
                  </a:ext>
                </a:extLst>
              </p:cNvPr>
              <p:cNvCxnSpPr/>
              <p:nvPr/>
            </p:nvCxnSpPr>
            <p:spPr>
              <a:xfrm rot="18000000" flipV="1">
                <a:off x="1329781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0BB8AA5-5FC9-4136-B262-271F3CC4ED54}"/>
                  </a:ext>
                </a:extLst>
              </p:cNvPr>
              <p:cNvSpPr/>
              <p:nvPr/>
            </p:nvSpPr>
            <p:spPr>
              <a:xfrm>
                <a:off x="2452537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AF437D2-BAEF-4CDB-87D4-4D9EA00BC694}"/>
                  </a:ext>
                </a:extLst>
              </p:cNvPr>
              <p:cNvSpPr/>
              <p:nvPr/>
            </p:nvSpPr>
            <p:spPr>
              <a:xfrm>
                <a:off x="1956264" y="272796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A0FB92F-4B71-4D4C-A902-210B48081F7E}"/>
                  </a:ext>
                </a:extLst>
              </p:cNvPr>
              <p:cNvCxnSpPr/>
              <p:nvPr/>
            </p:nvCxnSpPr>
            <p:spPr>
              <a:xfrm rot="5400000" flipV="1">
                <a:off x="1088500" y="4168425"/>
                <a:ext cx="779561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4DA0D18-B77A-478B-B315-E9E5365928DB}"/>
                  </a:ext>
                </a:extLst>
              </p:cNvPr>
              <p:cNvCxnSpPr/>
              <p:nvPr/>
            </p:nvCxnSpPr>
            <p:spPr>
              <a:xfrm rot="14400000" flipV="1">
                <a:off x="1268707" y="41701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B7B0893-2C10-4FA5-B330-26878DC3EE7A}"/>
                  </a:ext>
                </a:extLst>
              </p:cNvPr>
              <p:cNvCxnSpPr/>
              <p:nvPr/>
            </p:nvCxnSpPr>
            <p:spPr>
              <a:xfrm rot="18000000" flipV="1">
                <a:off x="773100" y="41701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76B596C-CCD5-4A18-8191-7F5EBD9E9068}"/>
                  </a:ext>
                </a:extLst>
              </p:cNvPr>
              <p:cNvSpPr/>
              <p:nvPr/>
            </p:nvSpPr>
            <p:spPr>
              <a:xfrm>
                <a:off x="859536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FD99521-800C-40FF-9D4F-922D45A50A59}"/>
                  </a:ext>
                </a:extLst>
              </p:cNvPr>
              <p:cNvSpPr/>
              <p:nvPr/>
            </p:nvSpPr>
            <p:spPr>
              <a:xfrm>
                <a:off x="1895856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5325EAC-B261-4566-A6C4-087BAD35A54D}"/>
                  </a:ext>
                </a:extLst>
              </p:cNvPr>
              <p:cNvSpPr/>
              <p:nvPr/>
            </p:nvSpPr>
            <p:spPr>
              <a:xfrm>
                <a:off x="1956264" y="19812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8E8252F-0EAD-4D6F-8E5C-A8C16625ACCE}"/>
                  </a:ext>
                </a:extLst>
              </p:cNvPr>
              <p:cNvSpPr/>
              <p:nvPr/>
            </p:nvSpPr>
            <p:spPr>
              <a:xfrm>
                <a:off x="1388364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EC3B173-792F-4746-A8CB-1BA046D5F7A5}"/>
                  </a:ext>
                </a:extLst>
              </p:cNvPr>
              <p:cNvSpPr/>
              <p:nvPr/>
            </p:nvSpPr>
            <p:spPr>
              <a:xfrm>
                <a:off x="2452537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4F04FC9-A95F-4E17-BA4B-FF3DFA2C46DB}"/>
                  </a:ext>
                </a:extLst>
              </p:cNvPr>
              <p:cNvSpPr/>
              <p:nvPr/>
            </p:nvSpPr>
            <p:spPr>
              <a:xfrm>
                <a:off x="1388364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57B341-91B5-4586-A87A-F59DBC025853}"/>
                </a:ext>
              </a:extLst>
            </p:cNvPr>
            <p:cNvSpPr txBox="1"/>
            <p:nvPr/>
          </p:nvSpPr>
          <p:spPr>
            <a:xfrm>
              <a:off x="3429000" y="4343400"/>
              <a:ext cx="2531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 </a:t>
              </a:r>
              <a:r>
                <a:rPr lang="en-US" sz="2800" dirty="0"/>
                <a:t>= 8 – 7 + 1 = 2</a:t>
              </a:r>
              <a:endParaRPr lang="en-US" sz="3600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345BB5D-57D2-44DB-9B1C-8C1DE5C2B309}"/>
                </a:ext>
              </a:extLst>
            </p:cNvPr>
            <p:cNvGrpSpPr/>
            <p:nvPr/>
          </p:nvGrpSpPr>
          <p:grpSpPr>
            <a:xfrm>
              <a:off x="3456432" y="4628656"/>
              <a:ext cx="201168" cy="228600"/>
              <a:chOff x="4200143" y="4105656"/>
              <a:chExt cx="591313" cy="448056"/>
            </a:xfrm>
          </p:grpSpPr>
          <p:cxnSp>
            <p:nvCxnSpPr>
              <p:cNvPr id="55" name="Curved Connector 28">
                <a:extLst>
                  <a:ext uri="{FF2B5EF4-FFF2-40B4-BE49-F238E27FC236}">
                    <a16:creationId xmlns:a16="http://schemas.microsoft.com/office/drawing/2014/main" id="{0D9759BB-1015-4B81-9815-E9A2E6A665A2}"/>
                  </a:ext>
                </a:extLst>
              </p:cNvPr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CCDB128-FE5D-45B4-BCD2-2E44BD4B56A0}"/>
                  </a:ext>
                </a:extLst>
              </p:cNvPr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2175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6450674" y="3849624"/>
            <a:ext cx="521208" cy="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47754" y="2942399"/>
            <a:ext cx="978408" cy="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284393" y="1205039"/>
            <a:ext cx="1775881" cy="2735580"/>
            <a:chOff x="859536" y="1981200"/>
            <a:chExt cx="1775881" cy="2735580"/>
          </a:xfrm>
        </p:grpSpPr>
        <p:cxnSp>
          <p:nvCxnSpPr>
            <p:cNvPr id="3" name="Straight Connector 2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6" name="Rectangle 25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5307673" y="4343400"/>
            <a:ext cx="316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= 8 – 9 + 3  = 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335106" y="4628656"/>
            <a:ext cx="201168" cy="228600"/>
            <a:chOff x="4200143" y="4105656"/>
            <a:chExt cx="591313" cy="448056"/>
          </a:xfrm>
        </p:grpSpPr>
        <p:cxnSp>
          <p:nvCxnSpPr>
            <p:cNvPr id="32" name="Curved Connector 31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8FA3AA-7459-49F9-A782-977E976CD998}"/>
              </a:ext>
            </a:extLst>
          </p:cNvPr>
          <p:cNvSpPr txBox="1"/>
          <p:nvPr/>
        </p:nvSpPr>
        <p:spPr>
          <a:xfrm>
            <a:off x="700062" y="5694215"/>
            <a:ext cx="282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 a tree.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3E1458-F3A8-4A9B-BC26-5DD226D764DD}"/>
              </a:ext>
            </a:extLst>
          </p:cNvPr>
          <p:cNvSpPr txBox="1"/>
          <p:nvPr/>
        </p:nvSpPr>
        <p:spPr>
          <a:xfrm>
            <a:off x="4276897" y="5483955"/>
            <a:ext cx="4713319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 the brave of heart, consider graphs drawn on other surfaces such as a torus or Klein bottle.  For fun, see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http://youtu.be/Q6DLWJX5tbs</a:t>
            </a:r>
            <a:r>
              <a:rPr lang="en-US" dirty="0">
                <a:solidFill>
                  <a:srgbClr val="0070C0"/>
                </a:solidFill>
              </a:rPr>
              <a:t>  or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www.geometrygames.org</a:t>
            </a:r>
            <a:r>
              <a:rPr lang="en-US" dirty="0">
                <a:solidFill>
                  <a:srgbClr val="0070C0"/>
                </a:solidFill>
              </a:rPr>
              <a:t>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2EE214-16F6-46F9-BBD0-31C9BF77CCC5}"/>
              </a:ext>
            </a:extLst>
          </p:cNvPr>
          <p:cNvGrpSpPr/>
          <p:nvPr/>
        </p:nvGrpSpPr>
        <p:grpSpPr>
          <a:xfrm>
            <a:off x="1011652" y="1205039"/>
            <a:ext cx="3202899" cy="3784692"/>
            <a:chOff x="3405719" y="1205039"/>
            <a:chExt cx="3202899" cy="37846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F4A10A3-B5A3-4B4C-A70C-73C963983863}"/>
                </a:ext>
              </a:extLst>
            </p:cNvPr>
            <p:cNvCxnSpPr/>
            <p:nvPr/>
          </p:nvCxnSpPr>
          <p:spPr>
            <a:xfrm flipV="1">
              <a:off x="4069080" y="2942399"/>
              <a:ext cx="97840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46CBD0A-119B-4964-9D50-AA7EAF728148}"/>
                </a:ext>
              </a:extLst>
            </p:cNvPr>
            <p:cNvGrpSpPr/>
            <p:nvPr/>
          </p:nvGrpSpPr>
          <p:grpSpPr>
            <a:xfrm>
              <a:off x="3405719" y="1205039"/>
              <a:ext cx="1775881" cy="2735580"/>
              <a:chOff x="859536" y="1981200"/>
              <a:chExt cx="1775881" cy="273558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595043-5A4D-4E08-93E3-9D0E9E2B229B}"/>
                  </a:ext>
                </a:extLst>
              </p:cNvPr>
              <p:cNvCxnSpPr/>
              <p:nvPr/>
            </p:nvCxnSpPr>
            <p:spPr>
              <a:xfrm rot="5400000" flipV="1">
                <a:off x="2132320" y="4154806"/>
                <a:ext cx="842011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003600C-D129-4222-81A4-E1063D9B5890}"/>
                  </a:ext>
                </a:extLst>
              </p:cNvPr>
              <p:cNvCxnSpPr/>
              <p:nvPr/>
            </p:nvCxnSpPr>
            <p:spPr>
              <a:xfrm rot="14400000" flipV="1">
                <a:off x="1825388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6D377B4-1578-43DE-81AE-88422515AED8}"/>
                  </a:ext>
                </a:extLst>
              </p:cNvPr>
              <p:cNvGrpSpPr/>
              <p:nvPr/>
            </p:nvGrpSpPr>
            <p:grpSpPr>
              <a:xfrm rot="5400000">
                <a:off x="1604362" y="2366361"/>
                <a:ext cx="875596" cy="182881"/>
                <a:chOff x="2565779" y="3354492"/>
                <a:chExt cx="1091821" cy="18288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1E36FB7-A465-4C83-83FB-419B8541A41F}"/>
                    </a:ext>
                  </a:extLst>
                </p:cNvPr>
                <p:cNvCxnSpPr/>
                <p:nvPr/>
              </p:nvCxnSpPr>
              <p:spPr>
                <a:xfrm flipV="1">
                  <a:off x="2565779" y="3430692"/>
                  <a:ext cx="928048" cy="0"/>
                </a:xfrm>
                <a:prstGeom prst="line">
                  <a:avLst/>
                </a:prstGeom>
                <a:ln w="635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37EA4200-29BA-4484-8276-8CFA62AA94BA}"/>
                    </a:ext>
                  </a:extLst>
                </p:cNvPr>
                <p:cNvSpPr/>
                <p:nvPr/>
              </p:nvSpPr>
              <p:spPr>
                <a:xfrm>
                  <a:off x="3474720" y="3354492"/>
                  <a:ext cx="182880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5039BC1-9F9D-45F0-8DDB-A5A52E2A8B89}"/>
                  </a:ext>
                </a:extLst>
              </p:cNvPr>
              <p:cNvCxnSpPr/>
              <p:nvPr/>
            </p:nvCxnSpPr>
            <p:spPr>
              <a:xfrm rot="18000000" flipV="1">
                <a:off x="1329781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E273BE6-1CD2-4DE1-A509-11FBCFB3BDC4}"/>
                  </a:ext>
                </a:extLst>
              </p:cNvPr>
              <p:cNvSpPr/>
              <p:nvPr/>
            </p:nvSpPr>
            <p:spPr>
              <a:xfrm>
                <a:off x="2452537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5AB3926-3B60-486E-9CCE-148C282ED498}"/>
                  </a:ext>
                </a:extLst>
              </p:cNvPr>
              <p:cNvSpPr/>
              <p:nvPr/>
            </p:nvSpPr>
            <p:spPr>
              <a:xfrm>
                <a:off x="1956264" y="272796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946CE9B-09CA-4F7B-923B-E5114FD6FD9A}"/>
                  </a:ext>
                </a:extLst>
              </p:cNvPr>
              <p:cNvCxnSpPr/>
              <p:nvPr/>
            </p:nvCxnSpPr>
            <p:spPr>
              <a:xfrm rot="5400000" flipV="1">
                <a:off x="1088500" y="4168425"/>
                <a:ext cx="779561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E35EB3D-26E6-4726-AEE3-5F0FAFAA020C}"/>
                  </a:ext>
                </a:extLst>
              </p:cNvPr>
              <p:cNvCxnSpPr/>
              <p:nvPr/>
            </p:nvCxnSpPr>
            <p:spPr>
              <a:xfrm rot="14400000" flipV="1">
                <a:off x="1268707" y="41701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75C2993-E37D-4442-A82D-4C7FC9E5794E}"/>
                  </a:ext>
                </a:extLst>
              </p:cNvPr>
              <p:cNvCxnSpPr/>
              <p:nvPr/>
            </p:nvCxnSpPr>
            <p:spPr>
              <a:xfrm rot="18000000" flipV="1">
                <a:off x="773100" y="41701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3B0C796-9278-4079-9969-3CE381FADBF3}"/>
                  </a:ext>
                </a:extLst>
              </p:cNvPr>
              <p:cNvSpPr/>
              <p:nvPr/>
            </p:nvSpPr>
            <p:spPr>
              <a:xfrm>
                <a:off x="859536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8BC66FC-8448-419C-AD69-D38CD386982B}"/>
                  </a:ext>
                </a:extLst>
              </p:cNvPr>
              <p:cNvSpPr/>
              <p:nvPr/>
            </p:nvSpPr>
            <p:spPr>
              <a:xfrm>
                <a:off x="1895856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B0F5704-0400-4255-9A3D-E9FD94984035}"/>
                  </a:ext>
                </a:extLst>
              </p:cNvPr>
              <p:cNvSpPr/>
              <p:nvPr/>
            </p:nvSpPr>
            <p:spPr>
              <a:xfrm>
                <a:off x="1956264" y="19812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11E863A-7C84-4429-8402-D051FCFAEB48}"/>
                  </a:ext>
                </a:extLst>
              </p:cNvPr>
              <p:cNvSpPr/>
              <p:nvPr/>
            </p:nvSpPr>
            <p:spPr>
              <a:xfrm>
                <a:off x="1388364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5D16C97-BA86-4862-9F36-25CE4660795C}"/>
                  </a:ext>
                </a:extLst>
              </p:cNvPr>
              <p:cNvSpPr/>
              <p:nvPr/>
            </p:nvSpPr>
            <p:spPr>
              <a:xfrm>
                <a:off x="2452537" y="45339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566A6B9-43DB-4024-B5B7-B724433CEE5F}"/>
                  </a:ext>
                </a:extLst>
              </p:cNvPr>
              <p:cNvSpPr/>
              <p:nvPr/>
            </p:nvSpPr>
            <p:spPr>
              <a:xfrm>
                <a:off x="1388364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288697-19F6-42D7-894D-7EDC8410C587}"/>
                </a:ext>
              </a:extLst>
            </p:cNvPr>
            <p:cNvSpPr txBox="1"/>
            <p:nvPr/>
          </p:nvSpPr>
          <p:spPr>
            <a:xfrm>
              <a:off x="3429000" y="4343400"/>
              <a:ext cx="3179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 = 8 – 8 + 2 = 2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B4EC9FC-1A31-492E-9136-4F43A56ED4E6}"/>
                </a:ext>
              </a:extLst>
            </p:cNvPr>
            <p:cNvGrpSpPr/>
            <p:nvPr/>
          </p:nvGrpSpPr>
          <p:grpSpPr>
            <a:xfrm>
              <a:off x="3456432" y="4628656"/>
              <a:ext cx="201168" cy="228600"/>
              <a:chOff x="4200143" y="4105656"/>
              <a:chExt cx="591313" cy="448056"/>
            </a:xfrm>
          </p:grpSpPr>
          <p:cxnSp>
            <p:nvCxnSpPr>
              <p:cNvPr id="40" name="Curved Connector 32">
                <a:extLst>
                  <a:ext uri="{FF2B5EF4-FFF2-40B4-BE49-F238E27FC236}">
                    <a16:creationId xmlns:a16="http://schemas.microsoft.com/office/drawing/2014/main" id="{25F229D0-AE0F-459A-AF8A-84EED3089037}"/>
                  </a:ext>
                </a:extLst>
              </p:cNvPr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F21CCD3-1AD0-41AA-83C8-4562BA87A2A2}"/>
                  </a:ext>
                </a:extLst>
              </p:cNvPr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7436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74" y="170409"/>
            <a:ext cx="8915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Euler’s </a:t>
            </a:r>
            <a:r>
              <a:rPr lang="en-US" sz="2400" b="1" dirty="0" err="1"/>
              <a:t>fomula</a:t>
            </a:r>
            <a:r>
              <a:rPr lang="en-US" sz="2400" b="1" dirty="0"/>
              <a:t>:   </a:t>
            </a:r>
            <a:r>
              <a:rPr lang="en-US" sz="2400" dirty="0"/>
              <a:t>For a planar connected  graph </a:t>
            </a:r>
            <a:r>
              <a:rPr lang="en-US" sz="2400" dirty="0">
                <a:solidFill>
                  <a:srgbClr val="890000"/>
                </a:solidFill>
              </a:rPr>
              <a:t>|V| - |E| + |F| = 2 </a:t>
            </a:r>
            <a:endParaRPr lang="en-US" sz="2400" b="1" dirty="0"/>
          </a:p>
          <a:p>
            <a:endParaRPr lang="en-US" sz="800" dirty="0"/>
          </a:p>
          <a:p>
            <a:r>
              <a:rPr lang="en-US" sz="2400" dirty="0"/>
              <a:t>where V = set of vertices, E = set of edges, F = set of faces = set of</a:t>
            </a:r>
          </a:p>
          <a:p>
            <a:r>
              <a:rPr lang="en-US" sz="2400" dirty="0"/>
              <a:t>																     regions</a:t>
            </a:r>
          </a:p>
          <a:p>
            <a:r>
              <a:rPr lang="en-US" sz="2400" b="1" dirty="0" err="1"/>
              <a:t>Defn</a:t>
            </a:r>
            <a:r>
              <a:rPr lang="en-US" sz="2400" b="1" dirty="0"/>
              <a:t>: </a:t>
            </a:r>
            <a:r>
              <a:rPr lang="en-US" sz="2400" dirty="0"/>
              <a:t>A </a:t>
            </a:r>
            <a:r>
              <a:rPr lang="en-US" sz="2400" i="1" dirty="0"/>
              <a:t>tree</a:t>
            </a:r>
            <a:r>
              <a:rPr lang="en-US" sz="2400" dirty="0"/>
              <a:t> (or </a:t>
            </a:r>
            <a:r>
              <a:rPr lang="en-US" sz="2400" i="1" dirty="0"/>
              <a:t>acyclic graph</a:t>
            </a:r>
            <a:r>
              <a:rPr lang="en-US" sz="2400" dirty="0"/>
              <a:t>) is a connected graph that does </a:t>
            </a:r>
            <a:r>
              <a:rPr lang="en-US" sz="2400" b="1" dirty="0"/>
              <a:t>not</a:t>
            </a:r>
            <a:r>
              <a:rPr lang="en-US" sz="2400" dirty="0"/>
              <a:t> contain a cycle. </a:t>
            </a:r>
          </a:p>
          <a:p>
            <a:endParaRPr lang="en-US" sz="600" dirty="0"/>
          </a:p>
          <a:p>
            <a:r>
              <a:rPr lang="en-US" sz="2400" dirty="0"/>
              <a:t>A </a:t>
            </a:r>
            <a:r>
              <a:rPr lang="en-US" sz="2400" i="1" dirty="0"/>
              <a:t>forest</a:t>
            </a:r>
            <a:r>
              <a:rPr lang="en-US" sz="2400" dirty="0"/>
              <a:t> is a graph whose components are trees.</a:t>
            </a:r>
          </a:p>
          <a:p>
            <a:endParaRPr lang="en-US" dirty="0"/>
          </a:p>
          <a:p>
            <a:r>
              <a:rPr lang="en-US" sz="2400" b="1" dirty="0"/>
              <a:t>Lemma 2.1:  </a:t>
            </a:r>
            <a:r>
              <a:rPr lang="en-US" sz="2400" dirty="0"/>
              <a:t>Any tree with </a:t>
            </a:r>
            <a:r>
              <a:rPr lang="en-US" sz="2400" i="1" dirty="0"/>
              <a:t>n</a:t>
            </a:r>
            <a:r>
              <a:rPr lang="en-US" sz="2400" dirty="0"/>
              <a:t> vertices has </a:t>
            </a:r>
            <a:r>
              <a:rPr lang="en-US" sz="2400" i="1" dirty="0"/>
              <a:t>n-1</a:t>
            </a:r>
            <a:r>
              <a:rPr lang="en-US" sz="2400" dirty="0"/>
              <a:t> edges.</a:t>
            </a:r>
          </a:p>
          <a:p>
            <a:endParaRPr lang="en-US" dirty="0"/>
          </a:p>
          <a:p>
            <a:r>
              <a:rPr lang="en-US" sz="2400" b="1" dirty="0" err="1"/>
              <a:t>Thm</a:t>
            </a:r>
            <a:r>
              <a:rPr lang="en-US" sz="2400" b="1" dirty="0"/>
              <a:t> 2.9:  </a:t>
            </a:r>
            <a:r>
              <a:rPr lang="en-US" sz="2400" dirty="0"/>
              <a:t>For any connected planar graph with |V|  ≥ 2, </a:t>
            </a:r>
          </a:p>
          <a:p>
            <a:endParaRPr lang="en-US" sz="800" dirty="0"/>
          </a:p>
          <a:p>
            <a:pPr algn="ctr"/>
            <a:r>
              <a:rPr lang="en-US" sz="2400" dirty="0"/>
              <a:t>|E|  ≤ 3|V| - 6</a:t>
            </a:r>
          </a:p>
          <a:p>
            <a:pPr algn="ctr"/>
            <a:endParaRPr lang="en-US" dirty="0"/>
          </a:p>
          <a:p>
            <a:r>
              <a:rPr lang="en-US" sz="2400" b="1" dirty="0"/>
              <a:t>Cor 2.4:  </a:t>
            </a:r>
            <a:r>
              <a:rPr lang="en-US" sz="2400" dirty="0"/>
              <a:t>K</a:t>
            </a:r>
            <a:r>
              <a:rPr lang="en-US" sz="2400" baseline="-25000" dirty="0"/>
              <a:t>5</a:t>
            </a:r>
            <a:r>
              <a:rPr lang="en-US" sz="2400" dirty="0"/>
              <a:t>  is nonplanar.</a:t>
            </a:r>
          </a:p>
          <a:p>
            <a:endParaRPr lang="en-US" sz="1200" dirty="0"/>
          </a:p>
          <a:p>
            <a:r>
              <a:rPr lang="en-US" sz="2400" b="1" dirty="0" err="1"/>
              <a:t>Thm</a:t>
            </a:r>
            <a:r>
              <a:rPr lang="en-US" sz="2400" b="1" dirty="0"/>
              <a:t> 2.10:  </a:t>
            </a:r>
            <a:r>
              <a:rPr lang="en-US" sz="2400" dirty="0"/>
              <a:t>K</a:t>
            </a:r>
            <a:r>
              <a:rPr lang="en-US" sz="2400" baseline="-25000" dirty="0"/>
              <a:t>3,3</a:t>
            </a:r>
            <a:r>
              <a:rPr lang="en-US" sz="2400" dirty="0"/>
              <a:t> is nonplanar.</a:t>
            </a:r>
          </a:p>
          <a:p>
            <a:endParaRPr lang="en-US" dirty="0"/>
          </a:p>
          <a:p>
            <a:r>
              <a:rPr lang="en-US" sz="2400" b="1" dirty="0"/>
              <a:t>Cor:  </a:t>
            </a:r>
            <a:r>
              <a:rPr lang="en-US" sz="2400" dirty="0"/>
              <a:t>A graph is planar if and only if it does not contain a subdivision of K</a:t>
            </a:r>
            <a:r>
              <a:rPr lang="en-US" sz="2400" baseline="-25000" dirty="0"/>
              <a:t>5</a:t>
            </a:r>
            <a:r>
              <a:rPr lang="en-US" sz="2400" dirty="0"/>
              <a:t> or K</a:t>
            </a:r>
            <a:r>
              <a:rPr lang="en-US" sz="2400" baseline="-25000" dirty="0"/>
              <a:t>3,3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03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BE82F-F0C3-41E6-A4D4-8535AB445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6" y="32316"/>
            <a:ext cx="3426419" cy="329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41B5A-E188-4AE5-9209-B56F0569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39" y="3429000"/>
            <a:ext cx="5982426" cy="33832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8DE88-4CCF-4655-BB7D-15C564693DCA}"/>
              </a:ext>
            </a:extLst>
          </p:cNvPr>
          <p:cNvSpPr/>
          <p:nvPr/>
        </p:nvSpPr>
        <p:spPr>
          <a:xfrm>
            <a:off x="3553560" y="32316"/>
            <a:ext cx="598242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hlinkClick r:id="rId4"/>
              </a:rPr>
              <a:t>https://reference.wolfram.com/language/ref/GraphPlot.html</a:t>
            </a:r>
            <a:r>
              <a:rPr lang="en-US" sz="17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ABCAB-8999-4EF2-B33D-BC804383A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362" y="3429000"/>
            <a:ext cx="3280638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1930DC-9211-461E-9C2C-A6A5FDDF8E55}"/>
              </a:ext>
            </a:extLst>
          </p:cNvPr>
          <p:cNvSpPr/>
          <p:nvPr/>
        </p:nvSpPr>
        <p:spPr>
          <a:xfrm>
            <a:off x="3995530" y="6488487"/>
            <a:ext cx="5874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Graph Theory and Complex Networks by Maarten van Steen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853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D2C18-2861-4E1A-A426-AEACE907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75" y="0"/>
            <a:ext cx="683784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92754-E54F-43DD-806F-63E089F11124}"/>
              </a:ext>
            </a:extLst>
          </p:cNvPr>
          <p:cNvSpPr/>
          <p:nvPr/>
        </p:nvSpPr>
        <p:spPr>
          <a:xfrm>
            <a:off x="29816" y="4507255"/>
            <a:ext cx="1153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Graph Theory and Complex Networks by Maarten van Steen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5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planar embedding?</a:t>
            </a:r>
          </a:p>
        </p:txBody>
      </p:sp>
      <p:pic>
        <p:nvPicPr>
          <p:cNvPr id="4098" name="Picture 2" descr="http://www.boost.org/doc/libs/1_49_0/libs/graph/doc/figs/planar_plane_straight_lin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89" y="2713037"/>
            <a:ext cx="6582283" cy="19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" y="6469315"/>
            <a:ext cx="739412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http://www.boost.org/doc/libs/1_49_0/libs/graph/doc/figs/planar_plane_straight_line.png</a:t>
            </a:r>
            <a:r>
              <a:rPr lang="en-US" sz="135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2898" y="4890827"/>
            <a:ext cx="923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K</a:t>
            </a:r>
            <a:r>
              <a:rPr lang="en-US" sz="2100" baseline="-25000" dirty="0"/>
              <a:t>4</a:t>
            </a:r>
            <a:endParaRPr lang="en-US" sz="21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3CE5A2-2481-42C4-8C2A-AF1F1C15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7941" y="1821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drp.math.umd.edu/Project-Slides/Characteristics of Planar Graphs.pptx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https://proxy.duckduckgo.com/ip3/drp.math.umd.edu.ico">
            <a:hlinkClick r:id="rId6" tooltip="Search domain drp.math.umd.edu/Project-Slides/Characteristics of Planar Graphs.pptx"/>
            <a:extLst>
              <a:ext uri="{FF2B5EF4-FFF2-40B4-BE49-F238E27FC236}">
                <a16:creationId xmlns:a16="http://schemas.microsoft.com/office/drawing/2014/main" id="{73C0235A-8427-4488-BECA-DC1E1AF17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2972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Kuratowski’s</a:t>
            </a:r>
            <a:r>
              <a:rPr lang="en-US" dirty="0"/>
              <a:t> Theorem (1930)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A graph is planar if and only if it does not contain a subdivision of K</a:t>
            </a:r>
            <a:r>
              <a:rPr lang="en-US" sz="3600" baseline="-25000" dirty="0"/>
              <a:t>5</a:t>
            </a:r>
            <a:r>
              <a:rPr lang="en-US" sz="3600" dirty="0"/>
              <a:t> or K</a:t>
            </a:r>
            <a:r>
              <a:rPr lang="en-US" sz="3600" baseline="-25000" dirty="0"/>
              <a:t>3,3</a:t>
            </a:r>
            <a:r>
              <a:rPr lang="en-US" sz="3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" y="5723751"/>
            <a:ext cx="42116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3"/>
              </a:rPr>
              <a:t>http://www.math.ucla.edu/~mwilliams/pdf/petersen.pdf</a:t>
            </a:r>
            <a:r>
              <a:rPr lang="en-US" sz="135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" y="3548138"/>
            <a:ext cx="2324100" cy="1710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390" y="3624546"/>
            <a:ext cx="2054603" cy="1657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668" y="3647875"/>
            <a:ext cx="2080476" cy="16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-116380"/>
            <a:ext cx="5455075" cy="1200236"/>
          </a:xfrm>
        </p:spPr>
        <p:txBody>
          <a:bodyPr/>
          <a:lstStyle/>
          <a:p>
            <a:r>
              <a:rPr lang="en-US" dirty="0" err="1"/>
              <a:t>Kuratowski</a:t>
            </a:r>
            <a:r>
              <a:rPr lang="en-US" dirty="0"/>
              <a:t> Subgraphs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87969" y="500651"/>
            <a:ext cx="545647" cy="617934"/>
          </a:xfrm>
        </p:spPr>
        <p:txBody>
          <a:bodyPr>
            <a:normAutofit/>
          </a:bodyPr>
          <a:lstStyle/>
          <a:p>
            <a:r>
              <a:rPr lang="en-US" sz="2100" dirty="0"/>
              <a:t>K</a:t>
            </a:r>
            <a:r>
              <a:rPr lang="en-US" sz="2100" baseline="-25000" dirty="0"/>
              <a:t>5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597978" y="500651"/>
            <a:ext cx="628650" cy="617934"/>
          </a:xfrm>
        </p:spPr>
        <p:txBody>
          <a:bodyPr>
            <a:normAutofit/>
          </a:bodyPr>
          <a:lstStyle/>
          <a:p>
            <a:r>
              <a:rPr lang="en-US" sz="2100" dirty="0"/>
              <a:t>K</a:t>
            </a:r>
            <a:r>
              <a:rPr lang="en-US" sz="2100" baseline="-25000" dirty="0"/>
              <a:t>3,3 </a:t>
            </a:r>
            <a:endParaRPr lang="en-US" sz="2100" dirty="0"/>
          </a:p>
        </p:txBody>
      </p:sp>
      <p:pic>
        <p:nvPicPr>
          <p:cNvPr id="2050" name="Picture 2" descr="http://www.boost.org/doc/libs/1_49_0/libs/graph/doc/figs/k_5_and_k_3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10" y="1097864"/>
            <a:ext cx="4834379" cy="18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6453" y="2959379"/>
            <a:ext cx="8048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http://www.boost.org/doc/libs/1_49_0/libs/graph/doc/figs/k_5_and_k_3_3.png</a:t>
            </a:r>
            <a:r>
              <a:rPr lang="en-US" sz="135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7" name="Picture 2" descr="http://www.personal.kent.edu/~rmuhamma/GraphTheory/MyGraphTheory/Diagrams/g82.gif">
            <a:extLst>
              <a:ext uri="{FF2B5EF4-FFF2-40B4-BE49-F238E27FC236}">
                <a16:creationId xmlns:a16="http://schemas.microsoft.com/office/drawing/2014/main" id="{571EBA4F-9E5C-4B5D-99DB-466322D2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5" y="4186207"/>
            <a:ext cx="1905000" cy="17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ersonal.kent.edu/~rmuhamma/GraphTheory/MyGraphTheory/Diagrams/g83.gif">
            <a:extLst>
              <a:ext uri="{FF2B5EF4-FFF2-40B4-BE49-F238E27FC236}">
                <a16:creationId xmlns:a16="http://schemas.microsoft.com/office/drawing/2014/main" id="{EBD35472-1222-4757-9C27-B3E12A32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9840" y="4477214"/>
            <a:ext cx="1930826" cy="13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6F5DA3-55C8-48C6-9E81-F735AFB0AFDB}"/>
              </a:ext>
            </a:extLst>
          </p:cNvPr>
          <p:cNvSpPr/>
          <p:nvPr/>
        </p:nvSpPr>
        <p:spPr>
          <a:xfrm>
            <a:off x="1165860" y="6431298"/>
            <a:ext cx="685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7"/>
              </a:rPr>
              <a:t>http://www.personal.kent.edu/~rmuhamma/GraphTheory/MyGraphTheory/Diagrams/g83.gif</a:t>
            </a:r>
            <a:r>
              <a:rPr lang="en-US" sz="1050" dirty="0"/>
              <a:t> </a:t>
            </a:r>
          </a:p>
          <a:p>
            <a:r>
              <a:rPr lang="en-US" sz="1050" dirty="0">
                <a:hlinkClick r:id="rId8"/>
              </a:rPr>
              <a:t>http://www.personal.kent.edu/~rmuhamma/GraphTheory/MyGraphTheory/Diagrams/g82.gif</a:t>
            </a:r>
            <a:r>
              <a:rPr lang="en-US" sz="105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1D21A-5288-4A0E-B744-11BC5B892A36}"/>
              </a:ext>
            </a:extLst>
          </p:cNvPr>
          <p:cNvSpPr txBox="1"/>
          <p:nvPr/>
        </p:nvSpPr>
        <p:spPr>
          <a:xfrm>
            <a:off x="3261360" y="607393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Kuratowski</a:t>
            </a:r>
            <a:r>
              <a:rPr lang="en-US" dirty="0"/>
              <a:t> Subgraphs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2377A7-BA0A-4008-AFD5-A08B23739226}"/>
              </a:ext>
            </a:extLst>
          </p:cNvPr>
          <p:cNvSpPr txBox="1">
            <a:spLocks/>
          </p:cNvSpPr>
          <p:nvPr/>
        </p:nvSpPr>
        <p:spPr>
          <a:xfrm>
            <a:off x="337704" y="32113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a subdivision?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7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Euler characteristic (simple form):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890000"/>
                </a:solidFill>
              </a:rPr>
              <a:t>   = number of vertices – number of edges + number of faces</a:t>
            </a:r>
          </a:p>
          <a:p>
            <a:endParaRPr lang="en-US" sz="1200" dirty="0"/>
          </a:p>
          <a:p>
            <a:r>
              <a:rPr lang="en-US" sz="2800" dirty="0"/>
              <a:t>Or in short-hand,</a:t>
            </a:r>
          </a:p>
          <a:p>
            <a:endParaRPr lang="en-US" sz="1200" dirty="0"/>
          </a:p>
          <a:p>
            <a:pPr algn="ctr"/>
            <a:r>
              <a:rPr lang="en-US" sz="2800" dirty="0">
                <a:solidFill>
                  <a:srgbClr val="770077"/>
                </a:solidFill>
              </a:rPr>
              <a:t>  </a:t>
            </a:r>
            <a:r>
              <a:rPr lang="en-US" sz="6000" dirty="0">
                <a:solidFill>
                  <a:srgbClr val="890000"/>
                </a:solidFill>
              </a:rPr>
              <a:t>   = |V| - |E| + |F|</a:t>
            </a:r>
          </a:p>
          <a:p>
            <a:endParaRPr lang="en-US" dirty="0"/>
          </a:p>
          <a:p>
            <a:r>
              <a:rPr lang="en-US" sz="2800" dirty="0"/>
              <a:t>where  V = set of vertices</a:t>
            </a:r>
          </a:p>
          <a:p>
            <a:r>
              <a:rPr lang="en-US" sz="2800" dirty="0"/>
              <a:t>              E = set of edges</a:t>
            </a:r>
          </a:p>
          <a:p>
            <a:r>
              <a:rPr lang="en-US" sz="2800" dirty="0"/>
              <a:t>              F = set of faces = set of regions</a:t>
            </a:r>
          </a:p>
          <a:p>
            <a:endParaRPr lang="en-US" sz="800" dirty="0"/>
          </a:p>
          <a:p>
            <a:r>
              <a:rPr lang="en-US" sz="2800" dirty="0"/>
              <a:t>&amp; the notation |X| = the number of elements in the set X.</a:t>
            </a:r>
          </a:p>
          <a:p>
            <a:endParaRPr lang="en-US" sz="2800" dirty="0"/>
          </a:p>
          <a:p>
            <a:r>
              <a:rPr lang="en-US" sz="3200" dirty="0"/>
              <a:t>For a planar connected graph </a:t>
            </a:r>
            <a:r>
              <a:rPr lang="en-US" sz="3200" dirty="0">
                <a:solidFill>
                  <a:srgbClr val="890000"/>
                </a:solidFill>
              </a:rPr>
              <a:t>|V| - |E| + |F| = 2 </a:t>
            </a:r>
            <a:endParaRPr lang="en-US" sz="2000" dirty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6032" y="1261872"/>
            <a:ext cx="201168" cy="228600"/>
            <a:chOff x="4200143" y="4105656"/>
            <a:chExt cx="591313" cy="448056"/>
          </a:xfrm>
        </p:grpSpPr>
        <p:cxnSp>
          <p:nvCxnSpPr>
            <p:cNvPr id="5" name="Curved Connector 4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>
              <a:solidFill>
                <a:srgbClr val="89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rgbClr val="89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752600" y="2733502"/>
            <a:ext cx="289696" cy="329184"/>
            <a:chOff x="4200143" y="4105656"/>
            <a:chExt cx="591313" cy="448056"/>
          </a:xfrm>
        </p:grpSpPr>
        <p:cxnSp>
          <p:nvCxnSpPr>
            <p:cNvPr id="8" name="Curved Connector 7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50800">
              <a:solidFill>
                <a:srgbClr val="89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50800">
              <a:solidFill>
                <a:srgbClr val="89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71A62C6-0906-41D0-A246-6AF8DE383E9E}"/>
              </a:ext>
            </a:extLst>
          </p:cNvPr>
          <p:cNvSpPr/>
          <p:nvPr/>
        </p:nvSpPr>
        <p:spPr>
          <a:xfrm>
            <a:off x="0" y="5619404"/>
            <a:ext cx="9144000" cy="814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Straight Connector 165"/>
          <p:cNvCxnSpPr>
            <a:stCxn id="159" idx="2"/>
          </p:cNvCxnSpPr>
          <p:nvPr/>
        </p:nvCxnSpPr>
        <p:spPr>
          <a:xfrm>
            <a:off x="7871039" y="4652338"/>
            <a:ext cx="677009" cy="2286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799" y="109110"/>
            <a:ext cx="868680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Defn</a:t>
            </a:r>
            <a:r>
              <a:rPr lang="en-US" sz="3200" dirty="0"/>
              <a:t>: A </a:t>
            </a:r>
            <a:r>
              <a:rPr lang="en-US" sz="3200" i="1" dirty="0"/>
              <a:t>tree</a:t>
            </a:r>
            <a:r>
              <a:rPr lang="en-US" sz="3200" dirty="0"/>
              <a:t> is a connected graph that does </a:t>
            </a:r>
            <a:r>
              <a:rPr lang="en-US" sz="3200" b="1" dirty="0"/>
              <a:t>not</a:t>
            </a:r>
            <a:r>
              <a:rPr lang="en-US" sz="3200" dirty="0"/>
              <a:t> contain a cycle. </a:t>
            </a:r>
          </a:p>
          <a:p>
            <a:endParaRPr lang="en-US" sz="800" dirty="0"/>
          </a:p>
          <a:p>
            <a:r>
              <a:rPr lang="en-US" sz="3200" dirty="0"/>
              <a:t>A </a:t>
            </a:r>
            <a:r>
              <a:rPr lang="en-US" sz="3200" i="1" dirty="0"/>
              <a:t>forest</a:t>
            </a:r>
            <a:r>
              <a:rPr lang="en-US" sz="3200" dirty="0"/>
              <a:t> is a graph whose components are trees.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Lemma 2.1:  Any tree with </a:t>
            </a:r>
            <a:r>
              <a:rPr lang="en-US" sz="3200" i="1" dirty="0"/>
              <a:t>n</a:t>
            </a:r>
            <a:r>
              <a:rPr lang="en-US" sz="3200" dirty="0"/>
              <a:t> vertices has </a:t>
            </a:r>
            <a:r>
              <a:rPr lang="en-US" sz="3200" i="1" dirty="0"/>
              <a:t>n-1</a:t>
            </a:r>
            <a:r>
              <a:rPr lang="en-US" sz="3200" dirty="0"/>
              <a:t> edges.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533400" y="2008198"/>
            <a:ext cx="1775881" cy="2735580"/>
            <a:chOff x="859536" y="1981200"/>
            <a:chExt cx="1775881" cy="2735580"/>
          </a:xfrm>
        </p:grpSpPr>
        <p:cxnSp>
          <p:nvCxnSpPr>
            <p:cNvPr id="122" name="Straight Connector 121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581400" y="2008198"/>
            <a:ext cx="1775881" cy="2735580"/>
            <a:chOff x="859536" y="1981200"/>
            <a:chExt cx="1775881" cy="2735580"/>
          </a:xfrm>
        </p:grpSpPr>
        <p:cxnSp>
          <p:nvCxnSpPr>
            <p:cNvPr id="129" name="Straight Connector 128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2" name="Straight Connector 131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1543596" y="3703320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834719" y="2008198"/>
            <a:ext cx="1775881" cy="2735580"/>
            <a:chOff x="859536" y="1981200"/>
            <a:chExt cx="1775881" cy="2735580"/>
          </a:xfrm>
        </p:grpSpPr>
        <p:cxnSp>
          <p:nvCxnSpPr>
            <p:cNvPr id="148" name="Straight Connector 147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49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1" name="Straight Connector 150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1543596" y="3703320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282631" y="520605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l-GR" sz="2800" dirty="0"/>
              <a:t>χ</a:t>
            </a:r>
            <a:r>
              <a:rPr lang="en-US" sz="2800" dirty="0"/>
              <a:t> = 8 – 7 + 1 = 2          </a:t>
            </a:r>
            <a:r>
              <a:rPr lang="el-GR" sz="2800" dirty="0"/>
              <a:t>χ</a:t>
            </a:r>
            <a:r>
              <a:rPr lang="en-US" sz="2800" dirty="0"/>
              <a:t> = 8 – 8 + 2 = 2           </a:t>
            </a:r>
            <a:r>
              <a:rPr lang="el-GR" sz="2800" dirty="0"/>
              <a:t>χ</a:t>
            </a:r>
            <a:r>
              <a:rPr lang="en-US" sz="2800" dirty="0"/>
              <a:t> = 8 – 9 + 3= 2 </a:t>
            </a:r>
          </a:p>
        </p:txBody>
      </p:sp>
    </p:spTree>
    <p:extLst>
      <p:ext uri="{BB962C8B-B14F-4D97-AF65-F5344CB8AC3E}">
        <p14:creationId xmlns:p14="http://schemas.microsoft.com/office/powerpoint/2010/main" val="151725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13" name="Rectangle 12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16" name="Curved Connector 15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E77D21-67EB-4A6A-9CF5-6EF42D86A747}"/>
              </a:ext>
            </a:extLst>
          </p:cNvPr>
          <p:cNvGrpSpPr/>
          <p:nvPr/>
        </p:nvGrpSpPr>
        <p:grpSpPr>
          <a:xfrm>
            <a:off x="527860" y="1205039"/>
            <a:ext cx="3437313" cy="3784692"/>
            <a:chOff x="527860" y="1205039"/>
            <a:chExt cx="3437313" cy="3784692"/>
          </a:xfrm>
        </p:grpSpPr>
        <p:sp>
          <p:nvSpPr>
            <p:cNvPr id="14" name="Oval 13"/>
            <p:cNvSpPr/>
            <p:nvPr/>
          </p:nvSpPr>
          <p:spPr>
            <a:xfrm>
              <a:off x="1601308" y="1205039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7860" y="4343400"/>
              <a:ext cx="3437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 </a:t>
              </a:r>
              <a:r>
                <a:rPr lang="en-US" sz="2800" dirty="0"/>
                <a:t>= 1 – 0 + 1 = 2</a:t>
              </a:r>
              <a:endParaRPr lang="en-US" sz="36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55293" y="4628656"/>
              <a:ext cx="201168" cy="228600"/>
              <a:chOff x="4200143" y="4105656"/>
              <a:chExt cx="591313" cy="448056"/>
            </a:xfrm>
          </p:grpSpPr>
          <p:cxnSp>
            <p:nvCxnSpPr>
              <p:cNvPr id="24" name="Curved Connector 23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90F606-5AD2-48B8-91D6-646C80930528}"/>
              </a:ext>
            </a:extLst>
          </p:cNvPr>
          <p:cNvGrpSpPr/>
          <p:nvPr/>
        </p:nvGrpSpPr>
        <p:grpSpPr>
          <a:xfrm>
            <a:off x="3370818" y="1205039"/>
            <a:ext cx="3437313" cy="3784692"/>
            <a:chOff x="3428999" y="1205039"/>
            <a:chExt cx="3437313" cy="378469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8145C2-68AA-45C5-A1ED-633F4C13C2F3}"/>
                </a:ext>
              </a:extLst>
            </p:cNvPr>
            <p:cNvGrpSpPr/>
            <p:nvPr/>
          </p:nvGrpSpPr>
          <p:grpSpPr>
            <a:xfrm>
              <a:off x="4496902" y="1205039"/>
              <a:ext cx="188425" cy="929640"/>
              <a:chOff x="1950719" y="1981200"/>
              <a:chExt cx="188425" cy="92964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5BA525B-E62F-4BA1-BC91-EEF0FF896B7F}"/>
                  </a:ext>
                </a:extLst>
              </p:cNvPr>
              <p:cNvGrpSpPr/>
              <p:nvPr/>
            </p:nvGrpSpPr>
            <p:grpSpPr>
              <a:xfrm rot="5400000">
                <a:off x="1604362" y="2366361"/>
                <a:ext cx="875596" cy="182881"/>
                <a:chOff x="2565779" y="3354492"/>
                <a:chExt cx="1091821" cy="182880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7EE6742-B9BB-46A4-893F-B7602277ACC9}"/>
                    </a:ext>
                  </a:extLst>
                </p:cNvPr>
                <p:cNvCxnSpPr/>
                <p:nvPr/>
              </p:nvCxnSpPr>
              <p:spPr>
                <a:xfrm flipV="1">
                  <a:off x="2565779" y="3430692"/>
                  <a:ext cx="928048" cy="0"/>
                </a:xfrm>
                <a:prstGeom prst="line">
                  <a:avLst/>
                </a:prstGeom>
                <a:ln w="635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79A085A-F814-479A-AF17-F1F0D29D09E5}"/>
                    </a:ext>
                  </a:extLst>
                </p:cNvPr>
                <p:cNvSpPr/>
                <p:nvPr/>
              </p:nvSpPr>
              <p:spPr>
                <a:xfrm>
                  <a:off x="3474720" y="3354492"/>
                  <a:ext cx="182880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1DD7E8C-239E-4CDB-AE9F-9AB730238B63}"/>
                  </a:ext>
                </a:extLst>
              </p:cNvPr>
              <p:cNvSpPr/>
              <p:nvPr/>
            </p:nvSpPr>
            <p:spPr>
              <a:xfrm>
                <a:off x="1956264" y="272796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EF4D4B-0A4E-4228-B11F-263801186515}"/>
                  </a:ext>
                </a:extLst>
              </p:cNvPr>
              <p:cNvSpPr/>
              <p:nvPr/>
            </p:nvSpPr>
            <p:spPr>
              <a:xfrm>
                <a:off x="1956264" y="19812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4F1174-22A9-4553-92A7-545CB6E7DB08}"/>
                </a:ext>
              </a:extLst>
            </p:cNvPr>
            <p:cNvSpPr txBox="1"/>
            <p:nvPr/>
          </p:nvSpPr>
          <p:spPr>
            <a:xfrm>
              <a:off x="3428999" y="4343400"/>
              <a:ext cx="3437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 </a:t>
              </a:r>
              <a:r>
                <a:rPr lang="en-US" sz="2800" dirty="0"/>
                <a:t>= 2 – 1 + 1 = 2</a:t>
              </a:r>
              <a:endParaRPr lang="en-US" sz="36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8600AD2-25A9-45DE-8239-65A9D76A6233}"/>
                </a:ext>
              </a:extLst>
            </p:cNvPr>
            <p:cNvGrpSpPr/>
            <p:nvPr/>
          </p:nvGrpSpPr>
          <p:grpSpPr>
            <a:xfrm>
              <a:off x="3456432" y="4628656"/>
              <a:ext cx="201168" cy="228600"/>
              <a:chOff x="4200143" y="4105656"/>
              <a:chExt cx="591313" cy="448056"/>
            </a:xfrm>
          </p:grpSpPr>
          <p:cxnSp>
            <p:nvCxnSpPr>
              <p:cNvPr id="28" name="Curved Connector 23">
                <a:extLst>
                  <a:ext uri="{FF2B5EF4-FFF2-40B4-BE49-F238E27FC236}">
                    <a16:creationId xmlns:a16="http://schemas.microsoft.com/office/drawing/2014/main" id="{936F5C32-3CB8-4E71-AFF4-1503F456ECD5}"/>
                  </a:ext>
                </a:extLst>
              </p:cNvPr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3937BC-9C84-46BA-A20E-D2E5697A6162}"/>
                  </a:ext>
                </a:extLst>
              </p:cNvPr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E61B9B-7E9D-4726-ACEA-97FBF6B9CCE2}"/>
              </a:ext>
            </a:extLst>
          </p:cNvPr>
          <p:cNvGrpSpPr/>
          <p:nvPr/>
        </p:nvGrpSpPr>
        <p:grpSpPr>
          <a:xfrm>
            <a:off x="0" y="806334"/>
            <a:ext cx="9144000" cy="6118168"/>
            <a:chOff x="0" y="806334"/>
            <a:chExt cx="9144000" cy="61181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8384E4-5061-4B76-A854-55DDFE60DB4F}"/>
                </a:ext>
              </a:extLst>
            </p:cNvPr>
            <p:cNvCxnSpPr>
              <a:cxnSpLocks/>
            </p:cNvCxnSpPr>
            <p:nvPr/>
          </p:nvCxnSpPr>
          <p:spPr>
            <a:xfrm>
              <a:off x="3150527" y="806334"/>
              <a:ext cx="0" cy="61181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18086D3-8C11-4919-8AD8-81CE7C027561}"/>
                </a:ext>
              </a:extLst>
            </p:cNvPr>
            <p:cNvCxnSpPr>
              <a:cxnSpLocks/>
            </p:cNvCxnSpPr>
            <p:nvPr/>
          </p:nvCxnSpPr>
          <p:spPr>
            <a:xfrm>
              <a:off x="5921435" y="817415"/>
              <a:ext cx="0" cy="60350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9991F1-D4A7-441F-AA77-ED3C51954E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06334"/>
              <a:ext cx="914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E52A79-9D26-4764-BA52-8C2A08720E01}"/>
              </a:ext>
            </a:extLst>
          </p:cNvPr>
          <p:cNvGrpSpPr/>
          <p:nvPr/>
        </p:nvGrpSpPr>
        <p:grpSpPr>
          <a:xfrm>
            <a:off x="6305201" y="1205039"/>
            <a:ext cx="2614354" cy="3784692"/>
            <a:chOff x="3429000" y="1205039"/>
            <a:chExt cx="2614354" cy="378469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17F9166-6A24-4D66-ACE1-640D905D5BE1}"/>
                </a:ext>
              </a:extLst>
            </p:cNvPr>
            <p:cNvGrpSpPr/>
            <p:nvPr/>
          </p:nvGrpSpPr>
          <p:grpSpPr>
            <a:xfrm>
              <a:off x="3934547" y="1205039"/>
              <a:ext cx="750780" cy="1828800"/>
              <a:chOff x="1388364" y="1981200"/>
              <a:chExt cx="750780" cy="182880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829CAF2-4748-4DEA-925B-CD029319E716}"/>
                  </a:ext>
                </a:extLst>
              </p:cNvPr>
              <p:cNvGrpSpPr/>
              <p:nvPr/>
            </p:nvGrpSpPr>
            <p:grpSpPr>
              <a:xfrm rot="5400000">
                <a:off x="1604362" y="2366361"/>
                <a:ext cx="875596" cy="182881"/>
                <a:chOff x="2565779" y="3354492"/>
                <a:chExt cx="1091821" cy="18288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9E306CE-296A-4500-9671-519CE24B60F9}"/>
                    </a:ext>
                  </a:extLst>
                </p:cNvPr>
                <p:cNvCxnSpPr/>
                <p:nvPr/>
              </p:nvCxnSpPr>
              <p:spPr>
                <a:xfrm flipV="1">
                  <a:off x="2565779" y="3430692"/>
                  <a:ext cx="928048" cy="0"/>
                </a:xfrm>
                <a:prstGeom prst="line">
                  <a:avLst/>
                </a:prstGeom>
                <a:ln w="635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D0EA4F5-C0F8-49E8-9598-825BB27A8FA0}"/>
                    </a:ext>
                  </a:extLst>
                </p:cNvPr>
                <p:cNvSpPr/>
                <p:nvPr/>
              </p:nvSpPr>
              <p:spPr>
                <a:xfrm>
                  <a:off x="3474720" y="3354492"/>
                  <a:ext cx="182880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13A5106-5F7C-40C6-B2AE-6AB92BAF4D55}"/>
                  </a:ext>
                </a:extLst>
              </p:cNvPr>
              <p:cNvCxnSpPr/>
              <p:nvPr/>
            </p:nvCxnSpPr>
            <p:spPr>
              <a:xfrm rot="18000000" flipV="1">
                <a:off x="1329781" y="3255743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B6ACDE1-A2D6-4380-B349-0048065588D1}"/>
                  </a:ext>
                </a:extLst>
              </p:cNvPr>
              <p:cNvSpPr/>
              <p:nvPr/>
            </p:nvSpPr>
            <p:spPr>
              <a:xfrm>
                <a:off x="1956264" y="272796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5319BAB-FA19-46F4-8ABD-695D5FE14D27}"/>
                  </a:ext>
                </a:extLst>
              </p:cNvPr>
              <p:cNvSpPr/>
              <p:nvPr/>
            </p:nvSpPr>
            <p:spPr>
              <a:xfrm>
                <a:off x="1956264" y="198120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1E70734-3859-446C-B5BE-F363F8D6CAD3}"/>
                  </a:ext>
                </a:extLst>
              </p:cNvPr>
              <p:cNvSpPr/>
              <p:nvPr/>
            </p:nvSpPr>
            <p:spPr>
              <a:xfrm>
                <a:off x="1388364" y="3627120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18E142-8416-4B56-A01B-DEA2EEB00722}"/>
                </a:ext>
              </a:extLst>
            </p:cNvPr>
            <p:cNvSpPr txBox="1"/>
            <p:nvPr/>
          </p:nvSpPr>
          <p:spPr>
            <a:xfrm>
              <a:off x="3429000" y="4343400"/>
              <a:ext cx="2614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 </a:t>
              </a:r>
              <a:r>
                <a:rPr lang="en-US" sz="2800" dirty="0"/>
                <a:t>= 3 – 2 + 1 = 2</a:t>
              </a:r>
              <a:endParaRPr lang="en-US" sz="36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4ED5F39-363D-454E-9272-5AFCB1D7AAB6}"/>
                </a:ext>
              </a:extLst>
            </p:cNvPr>
            <p:cNvGrpSpPr/>
            <p:nvPr/>
          </p:nvGrpSpPr>
          <p:grpSpPr>
            <a:xfrm>
              <a:off x="3456432" y="4628656"/>
              <a:ext cx="201168" cy="228600"/>
              <a:chOff x="4200143" y="4105656"/>
              <a:chExt cx="591313" cy="448056"/>
            </a:xfrm>
          </p:grpSpPr>
          <p:cxnSp>
            <p:nvCxnSpPr>
              <p:cNvPr id="43" name="Curved Connector 25">
                <a:extLst>
                  <a:ext uri="{FF2B5EF4-FFF2-40B4-BE49-F238E27FC236}">
                    <a16:creationId xmlns:a16="http://schemas.microsoft.com/office/drawing/2014/main" id="{83245F3C-1B4C-489C-91C6-95FDE070608E}"/>
                  </a:ext>
                </a:extLst>
              </p:cNvPr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39EEF24-2CEF-4988-9D6D-CA8EB765191C}"/>
                  </a:ext>
                </a:extLst>
              </p:cNvPr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3061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568</Words>
  <Application>Microsoft Office PowerPoint</Application>
  <PresentationFormat>On-screen Show (4:3)</PresentationFormat>
  <Paragraphs>84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What is a planar embedding?</vt:lpstr>
      <vt:lpstr>Kuratowski’s Theorem (1930)</vt:lpstr>
      <vt:lpstr>Kuratowski Subgraphs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16</cp:revision>
  <dcterms:created xsi:type="dcterms:W3CDTF">2019-02-06T05:30:21Z</dcterms:created>
  <dcterms:modified xsi:type="dcterms:W3CDTF">2019-02-07T02:22:40Z</dcterms:modified>
</cp:coreProperties>
</file>