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3" r:id="rId5"/>
    <p:sldId id="264" r:id="rId6"/>
    <p:sldId id="266" r:id="rId7"/>
    <p:sldId id="267" r:id="rId8"/>
    <p:sldId id="268" r:id="rId9"/>
    <p:sldId id="314" r:id="rId10"/>
    <p:sldId id="313" r:id="rId11"/>
    <p:sldId id="312" r:id="rId12"/>
    <p:sldId id="310" r:id="rId13"/>
    <p:sldId id="311" r:id="rId14"/>
    <p:sldId id="317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709" y="16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C8C47-2938-42A3-A372-3D59771B5D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7E287-0302-4C29-812E-1EE73F17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2B2EE-0B7F-457D-BC94-62072FC829D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2B2EE-0B7F-457D-BC94-62072FC829D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2B2EE-0B7F-457D-BC94-62072FC829D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5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6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9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1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3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1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E211-D415-4906-B921-154ED10D7BB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A5887-D4D4-43C8-B4CC-67F4C6B2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GraphEmbedding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stributed-systems.net/index.php/books/gtcn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reference.wolfram.com/language/ref/GraphPlo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tributed-systems.net/index.php/books/gtc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uckduckgo.com/?q=planar%20graph%20filetype%3Apptx+site:drp.math.umd.edu&amp;t=ffsb" TargetMode="External"/><Relationship Id="rId5" Type="http://schemas.openxmlformats.org/officeDocument/2006/relationships/hyperlink" Target="http://drp.math.umd.edu/Project-Slides/Characteristics%20of%20Planar%20Graphs.pptx" TargetMode="External"/><Relationship Id="rId4" Type="http://schemas.openxmlformats.org/officeDocument/2006/relationships/hyperlink" Target="http://www.boost.org/doc/libs/1_49_0/libs/graph/doc/figs/planar_plane_straight_lin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cla.edu/~mwilliams/pdf/peters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sonal.kent.edu/~rmuhamma/GraphTheory/MyGraphTheory/Diagrams/g82.gif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personal.kent.edu/~rmuhamma/GraphTheory/MyGraphTheory/Diagrams/g83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hyperlink" Target="http://www.boost.org/doc/libs/1_49_0/libs/graph/doc/figs/k_5_and_k_3_3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bicalGraphEmbeddings">
            <a:extLst>
              <a:ext uri="{FF2B5EF4-FFF2-40B4-BE49-F238E27FC236}">
                <a16:creationId xmlns:a16="http://schemas.microsoft.com/office/drawing/2014/main" id="{7042B98D-D53C-4032-A4B9-09FDBB13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88" y="1041922"/>
            <a:ext cx="6995624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09407-62E2-4811-844F-379AC7BAAE97}"/>
              </a:ext>
            </a:extLst>
          </p:cNvPr>
          <p:cNvSpPr txBox="1"/>
          <p:nvPr/>
        </p:nvSpPr>
        <p:spPr>
          <a:xfrm>
            <a:off x="556953" y="374073"/>
            <a:ext cx="310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Drawing a graph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59BF8-FFCC-4C58-92F8-E6BB4B5DC33A}"/>
              </a:ext>
            </a:extLst>
          </p:cNvPr>
          <p:cNvSpPr/>
          <p:nvPr/>
        </p:nvSpPr>
        <p:spPr>
          <a:xfrm>
            <a:off x="99391" y="6464049"/>
            <a:ext cx="6192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http://mathworld.wolfram.com/GraphEmbedding.html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53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34547" y="1205039"/>
            <a:ext cx="750780" cy="1828800"/>
            <a:chOff x="1388364" y="1981200"/>
            <a:chExt cx="750780" cy="182880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16" name="Rectangle 15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2" name="Curved Connector 21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3428999" y="4343400"/>
            <a:ext cx="34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= 3 – 2 + 1 = 2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26" name="Curved Connector 25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19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34547" y="1205039"/>
            <a:ext cx="1247053" cy="1828800"/>
            <a:chOff x="1388364" y="1981200"/>
            <a:chExt cx="1247053" cy="1828800"/>
          </a:xfrm>
        </p:grpSpPr>
        <p:cxnSp>
          <p:nvCxnSpPr>
            <p:cNvPr id="4" name="Straight Connector 3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22" name="Rectangle 21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4" name="Curved Connector 23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3429000" y="4343400"/>
            <a:ext cx="340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= 4 – 3 + 1 =  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32" name="Curved Connector 31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175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34547" y="1205039"/>
            <a:ext cx="1247053" cy="2735580"/>
            <a:chOff x="1388364" y="1981200"/>
            <a:chExt cx="1247053" cy="2735580"/>
          </a:xfrm>
        </p:grpSpPr>
        <p:cxnSp>
          <p:nvCxnSpPr>
            <p:cNvPr id="3" name="Straight Connector 2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23" name="Rectangle 22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5" name="Curved Connector 24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3429000" y="4343400"/>
            <a:ext cx="338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= 5 – 4 + 1 = 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29" name="Curved Connector 28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60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05719" y="1205039"/>
            <a:ext cx="1775881" cy="2735580"/>
            <a:chOff x="859536" y="1981200"/>
            <a:chExt cx="1775881" cy="2735580"/>
          </a:xfrm>
        </p:grpSpPr>
        <p:cxnSp>
          <p:nvCxnSpPr>
            <p:cNvPr id="3" name="Straight Connector 2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23" name="Rectangle 22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5" name="Curved Connector 24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3428999" y="4343400"/>
            <a:ext cx="34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= 8 – 7 + 1 = 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29" name="Curved Connector 28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90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4069080" y="2942399"/>
            <a:ext cx="978408" cy="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405719" y="1205039"/>
            <a:ext cx="1775881" cy="2735580"/>
            <a:chOff x="859536" y="1981200"/>
            <a:chExt cx="1775881" cy="2735580"/>
          </a:xfrm>
        </p:grpSpPr>
        <p:cxnSp>
          <p:nvCxnSpPr>
            <p:cNvPr id="3" name="Straight Connector 2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27" name="Rectangle 26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9" name="Curved Connector 28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3429000" y="4343400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= 8 – 8 + 2 = 2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33" name="Curved Connector 32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1C6367-F468-4643-BB74-7E8F8A6E5011}"/>
              </a:ext>
            </a:extLst>
          </p:cNvPr>
          <p:cNvSpPr txBox="1"/>
          <p:nvPr/>
        </p:nvSpPr>
        <p:spPr>
          <a:xfrm>
            <a:off x="700062" y="5694215"/>
            <a:ext cx="282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 a tree.</a:t>
            </a:r>
          </a:p>
        </p:txBody>
      </p:sp>
    </p:spTree>
    <p:extLst>
      <p:ext uri="{BB962C8B-B14F-4D97-AF65-F5344CB8AC3E}">
        <p14:creationId xmlns:p14="http://schemas.microsoft.com/office/powerpoint/2010/main" val="223486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4572000" y="3849624"/>
            <a:ext cx="521208" cy="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69080" y="2942399"/>
            <a:ext cx="978408" cy="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405719" y="1205039"/>
            <a:ext cx="1775881" cy="2735580"/>
            <a:chOff x="859536" y="1981200"/>
            <a:chExt cx="1775881" cy="2735580"/>
          </a:xfrm>
        </p:grpSpPr>
        <p:cxnSp>
          <p:nvCxnSpPr>
            <p:cNvPr id="3" name="Straight Connector 2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26" name="Rectangle 25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8" name="Curved Connector 27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3428999" y="4343400"/>
            <a:ext cx="316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= 8 – 9 + 3  = 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32" name="Curved Connector 31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8FA3AA-7459-49F9-A782-977E976CD998}"/>
              </a:ext>
            </a:extLst>
          </p:cNvPr>
          <p:cNvSpPr txBox="1"/>
          <p:nvPr/>
        </p:nvSpPr>
        <p:spPr>
          <a:xfrm>
            <a:off x="700062" y="5694215"/>
            <a:ext cx="282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 a tree.</a:t>
            </a:r>
          </a:p>
        </p:txBody>
      </p:sp>
    </p:spTree>
    <p:extLst>
      <p:ext uri="{BB962C8B-B14F-4D97-AF65-F5344CB8AC3E}">
        <p14:creationId xmlns:p14="http://schemas.microsoft.com/office/powerpoint/2010/main" val="47436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8BE82F-F0C3-41E6-A4D4-8535AB445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6" y="32316"/>
            <a:ext cx="3426419" cy="329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341B5A-E188-4AE5-9209-B56F0569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39" y="3429000"/>
            <a:ext cx="5982426" cy="33832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8DE88-4CCF-4655-BB7D-15C564693DCA}"/>
              </a:ext>
            </a:extLst>
          </p:cNvPr>
          <p:cNvSpPr/>
          <p:nvPr/>
        </p:nvSpPr>
        <p:spPr>
          <a:xfrm>
            <a:off x="3553560" y="32316"/>
            <a:ext cx="598242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hlinkClick r:id="rId4"/>
              </a:rPr>
              <a:t>https://reference.wolfram.com/language/ref/GraphPlot.html</a:t>
            </a:r>
            <a:r>
              <a:rPr lang="en-US" sz="17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ABCAB-8999-4EF2-B33D-BC804383A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362" y="3429000"/>
            <a:ext cx="3280638" cy="32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1930DC-9211-461E-9C2C-A6A5FDDF8E55}"/>
              </a:ext>
            </a:extLst>
          </p:cNvPr>
          <p:cNvSpPr/>
          <p:nvPr/>
        </p:nvSpPr>
        <p:spPr>
          <a:xfrm>
            <a:off x="3995530" y="6488487"/>
            <a:ext cx="5874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Graph Theory and Complex Networks by Maarten van Steen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853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FD2C18-2861-4E1A-A426-AEACE907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75" y="0"/>
            <a:ext cx="683784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92754-E54F-43DD-806F-63E089F11124}"/>
              </a:ext>
            </a:extLst>
          </p:cNvPr>
          <p:cNvSpPr/>
          <p:nvPr/>
        </p:nvSpPr>
        <p:spPr>
          <a:xfrm>
            <a:off x="29816" y="4507255"/>
            <a:ext cx="11530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Graph Theory and Complex Networks by Maarten van Steen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5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planar embedding?</a:t>
            </a:r>
          </a:p>
        </p:txBody>
      </p:sp>
      <p:pic>
        <p:nvPicPr>
          <p:cNvPr id="4098" name="Picture 2" descr="http://www.boost.org/doc/libs/1_49_0/libs/graph/doc/figs/planar_plane_straight_lin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89" y="2713037"/>
            <a:ext cx="6582283" cy="19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" y="6469315"/>
            <a:ext cx="739412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http://www.boost.org/doc/libs/1_49_0/libs/graph/doc/figs/planar_plane_straight_line.png</a:t>
            </a:r>
            <a:r>
              <a:rPr lang="en-US" sz="135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2898" y="4890827"/>
            <a:ext cx="923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K</a:t>
            </a:r>
            <a:r>
              <a:rPr lang="en-US" sz="2100" baseline="-25000" dirty="0"/>
              <a:t>4</a:t>
            </a:r>
            <a:endParaRPr lang="en-US" sz="21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3CE5A2-2481-42C4-8C2A-AF1F1C15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7941" y="1821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drp.math.umd.edu/Project-Slides/Characteristics of Planar Graphs.pptx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https://proxy.duckduckgo.com/ip3/drp.math.umd.edu.ico">
            <a:hlinkClick r:id="rId6" tooltip="Search domain drp.math.umd.edu/Project-Slides/Characteristics of Planar Graphs.pptx"/>
            <a:extLst>
              <a:ext uri="{FF2B5EF4-FFF2-40B4-BE49-F238E27FC236}">
                <a16:creationId xmlns:a16="http://schemas.microsoft.com/office/drawing/2014/main" id="{73C0235A-8427-4488-BECA-DC1E1AF17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2972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Kuratowski’s</a:t>
            </a:r>
            <a:r>
              <a:rPr lang="en-US" dirty="0"/>
              <a:t> Theorem (1930)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A graph is planar if and only if it does not contain a subdivision of K</a:t>
            </a:r>
            <a:r>
              <a:rPr lang="en-US" sz="3600" baseline="-25000" dirty="0"/>
              <a:t>5</a:t>
            </a:r>
            <a:r>
              <a:rPr lang="en-US" sz="3600" dirty="0"/>
              <a:t> or K</a:t>
            </a:r>
            <a:r>
              <a:rPr lang="en-US" sz="3600" baseline="-25000" dirty="0"/>
              <a:t>3,3</a:t>
            </a:r>
            <a:r>
              <a:rPr lang="en-US" sz="3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" y="5723751"/>
            <a:ext cx="42116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3"/>
              </a:rPr>
              <a:t>http://www.math.ucla.edu/~mwilliams/pdf/petersen.pdf</a:t>
            </a:r>
            <a:r>
              <a:rPr lang="en-US" sz="135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" y="3548138"/>
            <a:ext cx="2324100" cy="1710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390" y="3624546"/>
            <a:ext cx="2054603" cy="1657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668" y="3647875"/>
            <a:ext cx="2080476" cy="16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-116380"/>
            <a:ext cx="5455075" cy="1200236"/>
          </a:xfrm>
        </p:spPr>
        <p:txBody>
          <a:bodyPr/>
          <a:lstStyle/>
          <a:p>
            <a:r>
              <a:rPr lang="en-US" dirty="0" err="1"/>
              <a:t>Kuratowski</a:t>
            </a:r>
            <a:r>
              <a:rPr lang="en-US" dirty="0"/>
              <a:t> Subgraphs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87969" y="500651"/>
            <a:ext cx="545647" cy="617934"/>
          </a:xfrm>
        </p:spPr>
        <p:txBody>
          <a:bodyPr>
            <a:normAutofit/>
          </a:bodyPr>
          <a:lstStyle/>
          <a:p>
            <a:r>
              <a:rPr lang="en-US" sz="2100" dirty="0"/>
              <a:t>K</a:t>
            </a:r>
            <a:r>
              <a:rPr lang="en-US" sz="2100" baseline="-25000" dirty="0"/>
              <a:t>5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597978" y="500651"/>
            <a:ext cx="628650" cy="617934"/>
          </a:xfrm>
        </p:spPr>
        <p:txBody>
          <a:bodyPr>
            <a:normAutofit/>
          </a:bodyPr>
          <a:lstStyle/>
          <a:p>
            <a:r>
              <a:rPr lang="en-US" sz="2100" dirty="0"/>
              <a:t>K</a:t>
            </a:r>
            <a:r>
              <a:rPr lang="en-US" sz="2100" baseline="-25000" dirty="0"/>
              <a:t>3,3 </a:t>
            </a:r>
            <a:endParaRPr lang="en-US" sz="2100" dirty="0"/>
          </a:p>
        </p:txBody>
      </p:sp>
      <p:pic>
        <p:nvPicPr>
          <p:cNvPr id="2050" name="Picture 2" descr="http://www.boost.org/doc/libs/1_49_0/libs/graph/doc/figs/k_5_and_k_3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10" y="1097864"/>
            <a:ext cx="4834379" cy="18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6453" y="2959379"/>
            <a:ext cx="8048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http://www.boost.org/doc/libs/1_49_0/libs/graph/doc/figs/k_5_and_k_3_3.png</a:t>
            </a:r>
            <a:r>
              <a:rPr lang="en-US" sz="135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7" name="Picture 2" descr="http://www.personal.kent.edu/~rmuhamma/GraphTheory/MyGraphTheory/Diagrams/g82.gif">
            <a:extLst>
              <a:ext uri="{FF2B5EF4-FFF2-40B4-BE49-F238E27FC236}">
                <a16:creationId xmlns:a16="http://schemas.microsoft.com/office/drawing/2014/main" id="{571EBA4F-9E5C-4B5D-99DB-466322D2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5" y="4186207"/>
            <a:ext cx="1905000" cy="17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ersonal.kent.edu/~rmuhamma/GraphTheory/MyGraphTheory/Diagrams/g83.gif">
            <a:extLst>
              <a:ext uri="{FF2B5EF4-FFF2-40B4-BE49-F238E27FC236}">
                <a16:creationId xmlns:a16="http://schemas.microsoft.com/office/drawing/2014/main" id="{EBD35472-1222-4757-9C27-B3E12A320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9840" y="4477214"/>
            <a:ext cx="1930826" cy="13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6F5DA3-55C8-48C6-9E81-F735AFB0AFDB}"/>
              </a:ext>
            </a:extLst>
          </p:cNvPr>
          <p:cNvSpPr/>
          <p:nvPr/>
        </p:nvSpPr>
        <p:spPr>
          <a:xfrm>
            <a:off x="1165860" y="6431298"/>
            <a:ext cx="685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7"/>
              </a:rPr>
              <a:t>http://www.personal.kent.edu/~rmuhamma/GraphTheory/MyGraphTheory/Diagrams/g83.gif</a:t>
            </a:r>
            <a:r>
              <a:rPr lang="en-US" sz="1050" dirty="0"/>
              <a:t> </a:t>
            </a:r>
          </a:p>
          <a:p>
            <a:r>
              <a:rPr lang="en-US" sz="1050" dirty="0">
                <a:hlinkClick r:id="rId8"/>
              </a:rPr>
              <a:t>http://www.personal.kent.edu/~rmuhamma/GraphTheory/MyGraphTheory/Diagrams/g82.gif</a:t>
            </a:r>
            <a:r>
              <a:rPr lang="en-US" sz="105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1D21A-5288-4A0E-B744-11BC5B892A36}"/>
              </a:ext>
            </a:extLst>
          </p:cNvPr>
          <p:cNvSpPr txBox="1"/>
          <p:nvPr/>
        </p:nvSpPr>
        <p:spPr>
          <a:xfrm>
            <a:off x="3261360" y="607393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Kuratowski</a:t>
            </a:r>
            <a:r>
              <a:rPr lang="en-US" dirty="0"/>
              <a:t> Subgraphs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2377A7-BA0A-4008-AFD5-A08B23739226}"/>
              </a:ext>
            </a:extLst>
          </p:cNvPr>
          <p:cNvSpPr txBox="1">
            <a:spLocks/>
          </p:cNvSpPr>
          <p:nvPr/>
        </p:nvSpPr>
        <p:spPr>
          <a:xfrm>
            <a:off x="337704" y="32113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a subdivision?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7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Euler characteristic (simple form):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890000"/>
                </a:solidFill>
              </a:rPr>
              <a:t>   = number of vertices – number of edges + number of faces</a:t>
            </a:r>
          </a:p>
          <a:p>
            <a:endParaRPr lang="en-US" sz="1200" dirty="0"/>
          </a:p>
          <a:p>
            <a:r>
              <a:rPr lang="en-US" sz="2800" dirty="0"/>
              <a:t>Or in short-hand,</a:t>
            </a:r>
          </a:p>
          <a:p>
            <a:endParaRPr lang="en-US" sz="1200" dirty="0"/>
          </a:p>
          <a:p>
            <a:pPr algn="ctr"/>
            <a:r>
              <a:rPr lang="en-US" sz="2800" dirty="0">
                <a:solidFill>
                  <a:srgbClr val="770077"/>
                </a:solidFill>
              </a:rPr>
              <a:t>  </a:t>
            </a:r>
            <a:r>
              <a:rPr lang="en-US" sz="6000" dirty="0">
                <a:solidFill>
                  <a:srgbClr val="890000"/>
                </a:solidFill>
              </a:rPr>
              <a:t>   = |V| - |E| + |F|</a:t>
            </a:r>
          </a:p>
          <a:p>
            <a:endParaRPr lang="en-US" dirty="0"/>
          </a:p>
          <a:p>
            <a:r>
              <a:rPr lang="en-US" sz="2800" dirty="0"/>
              <a:t>where  V = set of vertices</a:t>
            </a:r>
          </a:p>
          <a:p>
            <a:r>
              <a:rPr lang="en-US" sz="2800" dirty="0"/>
              <a:t>              E = set of edges</a:t>
            </a:r>
          </a:p>
          <a:p>
            <a:r>
              <a:rPr lang="en-US" sz="2800" dirty="0"/>
              <a:t>              F = set of faces = set of regions</a:t>
            </a:r>
          </a:p>
          <a:p>
            <a:endParaRPr lang="en-US" sz="800" dirty="0"/>
          </a:p>
          <a:p>
            <a:r>
              <a:rPr lang="en-US" sz="2800" dirty="0"/>
              <a:t>&amp; the notation |X| = the number of elements in the set X.</a:t>
            </a:r>
          </a:p>
          <a:p>
            <a:endParaRPr lang="en-US" sz="2800" dirty="0"/>
          </a:p>
          <a:p>
            <a:r>
              <a:rPr lang="en-US" sz="4400" dirty="0"/>
              <a:t>For a planar graph </a:t>
            </a:r>
            <a:r>
              <a:rPr lang="en-US" sz="4400" dirty="0">
                <a:solidFill>
                  <a:srgbClr val="890000"/>
                </a:solidFill>
              </a:rPr>
              <a:t>|V| - |E| + |F| = 2 </a:t>
            </a:r>
            <a:endParaRPr lang="en-US" sz="3200" dirty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6032" y="1261872"/>
            <a:ext cx="201168" cy="228600"/>
            <a:chOff x="4200143" y="4105656"/>
            <a:chExt cx="591313" cy="448056"/>
          </a:xfrm>
        </p:grpSpPr>
        <p:cxnSp>
          <p:nvCxnSpPr>
            <p:cNvPr id="5" name="Curved Connector 4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>
              <a:solidFill>
                <a:srgbClr val="89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rgbClr val="89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752600" y="2733502"/>
            <a:ext cx="289696" cy="329184"/>
            <a:chOff x="4200143" y="4105656"/>
            <a:chExt cx="591313" cy="448056"/>
          </a:xfrm>
        </p:grpSpPr>
        <p:cxnSp>
          <p:nvCxnSpPr>
            <p:cNvPr id="8" name="Curved Connector 7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50800">
              <a:solidFill>
                <a:srgbClr val="89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50800">
              <a:solidFill>
                <a:srgbClr val="89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71A62C6-0906-41D0-A246-6AF8DE383E9E}"/>
              </a:ext>
            </a:extLst>
          </p:cNvPr>
          <p:cNvSpPr/>
          <p:nvPr/>
        </p:nvSpPr>
        <p:spPr>
          <a:xfrm>
            <a:off x="0" y="5619404"/>
            <a:ext cx="9144000" cy="1009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Straight Connector 165"/>
          <p:cNvCxnSpPr>
            <a:stCxn id="159" idx="2"/>
          </p:cNvCxnSpPr>
          <p:nvPr/>
        </p:nvCxnSpPr>
        <p:spPr>
          <a:xfrm>
            <a:off x="7871039" y="4652338"/>
            <a:ext cx="677009" cy="2286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799" y="109110"/>
            <a:ext cx="868680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Defn</a:t>
            </a:r>
            <a:r>
              <a:rPr lang="en-US" sz="3200" dirty="0"/>
              <a:t>: A </a:t>
            </a:r>
            <a:r>
              <a:rPr lang="en-US" sz="3200" i="1" dirty="0"/>
              <a:t>tree</a:t>
            </a:r>
            <a:r>
              <a:rPr lang="en-US" sz="3200" dirty="0"/>
              <a:t> is a connected graph that does </a:t>
            </a:r>
            <a:r>
              <a:rPr lang="en-US" sz="3200" b="1" dirty="0"/>
              <a:t>not</a:t>
            </a:r>
            <a:r>
              <a:rPr lang="en-US" sz="3200" dirty="0"/>
              <a:t> contain a cycle. </a:t>
            </a:r>
          </a:p>
          <a:p>
            <a:endParaRPr lang="en-US" sz="800" dirty="0"/>
          </a:p>
          <a:p>
            <a:r>
              <a:rPr lang="en-US" sz="3200" dirty="0"/>
              <a:t>A </a:t>
            </a:r>
            <a:r>
              <a:rPr lang="en-US" sz="3200" i="1" dirty="0"/>
              <a:t>forest</a:t>
            </a:r>
            <a:r>
              <a:rPr lang="en-US" sz="3200" dirty="0"/>
              <a:t> is a graph whose components are trees.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Lemma 2.1:  Any tree with </a:t>
            </a:r>
            <a:r>
              <a:rPr lang="en-US" sz="3200" i="1" dirty="0"/>
              <a:t>n</a:t>
            </a:r>
            <a:r>
              <a:rPr lang="en-US" sz="3200" dirty="0"/>
              <a:t> vertices has </a:t>
            </a:r>
            <a:r>
              <a:rPr lang="en-US" sz="3200" i="1" dirty="0"/>
              <a:t>n-1</a:t>
            </a:r>
            <a:r>
              <a:rPr lang="en-US" sz="3200" dirty="0"/>
              <a:t> edges.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533400" y="2008198"/>
            <a:ext cx="1775881" cy="2735580"/>
            <a:chOff x="859536" y="1981200"/>
            <a:chExt cx="1775881" cy="2735580"/>
          </a:xfrm>
        </p:grpSpPr>
        <p:cxnSp>
          <p:nvCxnSpPr>
            <p:cNvPr id="122" name="Straight Connector 121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581400" y="2008198"/>
            <a:ext cx="1775881" cy="2735580"/>
            <a:chOff x="859536" y="1981200"/>
            <a:chExt cx="1775881" cy="2735580"/>
          </a:xfrm>
        </p:grpSpPr>
        <p:cxnSp>
          <p:nvCxnSpPr>
            <p:cNvPr id="129" name="Straight Connector 128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2" name="Straight Connector 131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1543596" y="3703320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834719" y="2008198"/>
            <a:ext cx="1775881" cy="2735580"/>
            <a:chOff x="859536" y="1981200"/>
            <a:chExt cx="1775881" cy="2735580"/>
          </a:xfrm>
        </p:grpSpPr>
        <p:cxnSp>
          <p:nvCxnSpPr>
            <p:cNvPr id="148" name="Straight Connector 147"/>
            <p:cNvCxnSpPr/>
            <p:nvPr/>
          </p:nvCxnSpPr>
          <p:spPr>
            <a:xfrm rot="5400000" flipV="1">
              <a:off x="2132320" y="4154806"/>
              <a:ext cx="84201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Group 149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1" name="Straight Connector 150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1543596" y="3703320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V="1">
              <a:off x="1088500" y="4168425"/>
              <a:ext cx="779561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4400000" flipV="1">
              <a:off x="1268707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8000000" flipV="1">
              <a:off x="773100" y="41701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85953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895856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388364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2452537" y="45339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282631" y="520605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l-GR" sz="2800" dirty="0"/>
              <a:t>χ</a:t>
            </a:r>
            <a:r>
              <a:rPr lang="en-US" sz="2800" dirty="0"/>
              <a:t> = 8 – 7 + 1 = 2          </a:t>
            </a:r>
            <a:r>
              <a:rPr lang="el-GR" sz="2800" dirty="0"/>
              <a:t>χ</a:t>
            </a:r>
            <a:r>
              <a:rPr lang="en-US" sz="2800" dirty="0"/>
              <a:t> = 8 – 8 + 2 = 2           </a:t>
            </a:r>
            <a:r>
              <a:rPr lang="el-GR" sz="2800" dirty="0"/>
              <a:t>χ</a:t>
            </a:r>
            <a:r>
              <a:rPr lang="en-US" sz="2800" dirty="0"/>
              <a:t> = 8 – 9 + 3= 2 </a:t>
            </a:r>
          </a:p>
        </p:txBody>
      </p:sp>
    </p:spTree>
    <p:extLst>
      <p:ext uri="{BB962C8B-B14F-4D97-AF65-F5344CB8AC3E}">
        <p14:creationId xmlns:p14="http://schemas.microsoft.com/office/powerpoint/2010/main" val="151725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96902" y="1205039"/>
            <a:ext cx="188425" cy="929640"/>
            <a:chOff x="1950719" y="1981200"/>
            <a:chExt cx="188425" cy="92964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13" name="Rectangle 12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 = |V| – |E| + |F| </a:t>
              </a:r>
            </a:p>
          </p:txBody>
        </p: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16" name="Curved Connector 15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3428999" y="4343400"/>
            <a:ext cx="343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= 2 – 1 + 1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24" name="Curved Connector 23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061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534</Words>
  <Application>Microsoft Office PowerPoint</Application>
  <PresentationFormat>On-screen Show (4:3)</PresentationFormat>
  <Paragraphs>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What is a planar embedding?</vt:lpstr>
      <vt:lpstr>Kuratowski’s Theorem (1930)</vt:lpstr>
      <vt:lpstr>Kuratowski Subgraphs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9</cp:revision>
  <dcterms:created xsi:type="dcterms:W3CDTF">2019-02-06T05:30:21Z</dcterms:created>
  <dcterms:modified xsi:type="dcterms:W3CDTF">2019-02-06T06:47:14Z</dcterms:modified>
</cp:coreProperties>
</file>